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5" r:id="rId1"/>
  </p:sldMasterIdLst>
  <p:notesMasterIdLst>
    <p:notesMasterId r:id="rId11"/>
  </p:notesMasterIdLst>
  <p:handoutMasterIdLst>
    <p:handoutMasterId r:id="rId12"/>
  </p:handoutMasterIdLst>
  <p:sldIdLst>
    <p:sldId id="323" r:id="rId2"/>
    <p:sldId id="424" r:id="rId3"/>
    <p:sldId id="472" r:id="rId4"/>
    <p:sldId id="474" r:id="rId5"/>
    <p:sldId id="476" r:id="rId6"/>
    <p:sldId id="479" r:id="rId7"/>
    <p:sldId id="480" r:id="rId8"/>
    <p:sldId id="477" r:id="rId9"/>
    <p:sldId id="481" r:id="rId10"/>
  </p:sldIdLst>
  <p:sldSz cx="9144000" cy="6858000" type="screen4x3"/>
  <p:notesSz cx="6735763" cy="9866313"/>
  <p:embeddedFontLst>
    <p:embeddedFont>
      <p:font typeface="HY헤드라인M" pitchFamily="18" charset="-127"/>
      <p:regular r:id="rId13"/>
    </p:embeddedFont>
    <p:embeddedFont>
      <p:font typeface="맑은 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8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10" userDrawn="1">
          <p15:clr>
            <a:srgbClr val="A4A3A4"/>
          </p15:clr>
        </p15:guide>
        <p15:guide id="2" pos="2124" userDrawn="1">
          <p15:clr>
            <a:srgbClr val="A4A3A4"/>
          </p15:clr>
        </p15:guide>
        <p15:guide id="3" orient="horz" pos="2157">
          <p15:clr>
            <a:srgbClr val="A4A3A4"/>
          </p15:clr>
        </p15:guide>
        <p15:guide id="4" pos="287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030A0"/>
    <a:srgbClr val="FFFFFF"/>
    <a:srgbClr val="FFC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70652" autoAdjust="0"/>
  </p:normalViewPr>
  <p:slideViewPr>
    <p:cSldViewPr snapToObjects="1">
      <p:cViewPr>
        <p:scale>
          <a:sx n="75" d="100"/>
          <a:sy n="75" d="100"/>
        </p:scale>
        <p:origin x="-1314" y="306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1" d="100"/>
          <a:sy n="81" d="100"/>
        </p:scale>
        <p:origin x="-3990" y="-84"/>
      </p:cViewPr>
      <p:guideLst>
        <p:guide orient="horz" pos="3110"/>
        <p:guide orient="horz" pos="2157"/>
        <p:guide pos="2124"/>
        <p:guide pos="2875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3316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0" cy="493316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F1176EA4-8DB1-437E-BBF8-7630FFE60AF0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0" cy="493316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5"/>
            <a:ext cx="2918830" cy="493316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7BF30930-C343-43C2-92F6-3D29E615A4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0965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0" cy="493316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0" cy="493316"/>
          </a:xfrm>
          <a:prstGeom prst="rect">
            <a:avLst/>
          </a:prstGeom>
        </p:spPr>
        <p:txBody>
          <a:bodyPr vert="horz" lIns="91367" tIns="45683" rIns="91367" bIns="45683" rtlCol="0"/>
          <a:lstStyle>
            <a:lvl1pPr algn="r">
              <a:defRPr sz="1200"/>
            </a:lvl1pPr>
          </a:lstStyle>
          <a:p>
            <a:fld id="{8EF2D320-43C7-4EA1-A92A-ABAF985AB554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67" tIns="45683" rIns="91367" bIns="4568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367" tIns="45683" rIns="91367" bIns="4568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0" cy="493316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0" cy="493316"/>
          </a:xfrm>
          <a:prstGeom prst="rect">
            <a:avLst/>
          </a:prstGeom>
        </p:spPr>
        <p:txBody>
          <a:bodyPr vert="horz" lIns="91367" tIns="45683" rIns="91367" bIns="45683" rtlCol="0" anchor="b"/>
          <a:lstStyle>
            <a:lvl1pPr algn="r">
              <a:defRPr sz="1200"/>
            </a:lvl1pPr>
          </a:lstStyle>
          <a:p>
            <a:fld id="{FC83A74C-C224-45C9-A36C-269D17BF47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60164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3668">
              <a:defRPr/>
            </a:pPr>
            <a:r>
              <a:rPr lang="en-US" altLang="ko-KR" dirty="0" smtClean="0"/>
              <a:t>Good</a:t>
            </a:r>
            <a:r>
              <a:rPr lang="en-US" altLang="ko-KR" baseline="0" dirty="0" smtClean="0"/>
              <a:t> afternoon.</a:t>
            </a:r>
          </a:p>
          <a:p>
            <a:pPr defTabSz="913668">
              <a:defRPr/>
            </a:pPr>
            <a:r>
              <a:rPr lang="en-US" altLang="ko-KR" baseline="0" dirty="0" smtClean="0"/>
              <a:t>In this time, I’ll introduce my proposed model and my paper which I’m writing</a:t>
            </a:r>
          </a:p>
          <a:p>
            <a:pPr defTabSz="913668">
              <a:defRPr/>
            </a:pPr>
            <a:r>
              <a:rPr lang="en-US" altLang="ko-KR" baseline="0" dirty="0" smtClean="0"/>
              <a:t>The paper name is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Model of </a:t>
            </a: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LSTM and CNN to Predict Particulate Matter.</a:t>
            </a:r>
          </a:p>
          <a:p>
            <a:pPr defTabSz="913668">
              <a:defRPr/>
            </a:pPr>
            <a:r>
              <a:rPr lang="en-US" altLang="ko-KR" dirty="0" smtClean="0"/>
              <a:t>This</a:t>
            </a:r>
            <a:r>
              <a:rPr lang="en-US" altLang="ko-KR" baseline="0" dirty="0" smtClean="0"/>
              <a:t> presentation is </a:t>
            </a:r>
            <a:r>
              <a:rPr lang="en-US" altLang="ko-KR" baseline="0" dirty="0" err="1" smtClean="0"/>
              <a:t>silmiar</a:t>
            </a:r>
            <a:r>
              <a:rPr lang="en-US" altLang="ko-KR" baseline="0" dirty="0" smtClean="0"/>
              <a:t> to last presentation but something is change in detail to explain more easily.</a:t>
            </a:r>
          </a:p>
          <a:p>
            <a:pPr defTabSz="913668"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811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Main topic</a:t>
            </a:r>
            <a:r>
              <a:rPr lang="en-US" baseline="0" dirty="0" smtClean="0"/>
              <a:t> is </a:t>
            </a:r>
            <a:r>
              <a:rPr lang="en-US" altLang="ko-KR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Particulate Matter (PM).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kern="0" baseline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is a very small mixture of solid particles and liquid droplets found in the air.</a:t>
            </a:r>
          </a:p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</a:t>
            </a:r>
            <a:r>
              <a:rPr lang="en-US" b="1" dirty="0" smtClean="0">
                <a:solidFill>
                  <a:srgbClr val="FF0000"/>
                </a:solidFill>
              </a:rPr>
              <a:t>can get deep into your lungs and some may even get into your bloodstream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So, It is dangerous</a:t>
            </a:r>
            <a:r>
              <a:rPr lang="en-US" baseline="0" dirty="0" smtClean="0"/>
              <a:t> for human body.</a:t>
            </a:r>
          </a:p>
          <a:p>
            <a:endParaRPr lang="en-US" baseline="0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6811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latinLnBrk="0">
              <a:lnSpc>
                <a:spcPct val="120000"/>
              </a:lnSpc>
            </a:pPr>
            <a:r>
              <a:rPr lang="en-US" altLang="ko-KR" dirty="0" smtClean="0"/>
              <a:t>To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predict more far time series, Inflow</a:t>
            </a:r>
            <a:r>
              <a:rPr lang="en-US" altLang="ko-KR" baseline="0" dirty="0" smtClean="0"/>
              <a:t> of other </a:t>
            </a:r>
            <a:r>
              <a:rPr lang="en-US" altLang="ko-KR" baseline="0" dirty="0" err="1" smtClean="0"/>
              <a:t>arr</a:t>
            </a:r>
            <a:endParaRPr lang="en-US" altLang="ko-KR" dirty="0" smtClean="0"/>
          </a:p>
          <a:p>
            <a:pPr lvl="0" latinLnBrk="0">
              <a:lnSpc>
                <a:spcPct val="120000"/>
              </a:lnSpc>
            </a:pPr>
            <a:r>
              <a:rPr lang="en-US" altLang="ko-KR" dirty="0" smtClean="0"/>
              <a:t>Wind effect. -&gt; It is important to use larger measuring area to predict more far time series.</a:t>
            </a:r>
            <a:endParaRPr lang="en-US" altLang="ko-KR" kern="0" dirty="0" smtClean="0"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38057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</a:t>
            </a:r>
            <a:r>
              <a:rPr lang="en-US" baseline="0" dirty="0" smtClean="0"/>
              <a:t> this paper, they use GCN to model </a:t>
            </a:r>
            <a:r>
              <a:rPr lang="en-US" baseline="0" dirty="0" err="1" smtClean="0"/>
              <a:t>spatio</a:t>
            </a:r>
            <a:r>
              <a:rPr lang="en-US" baseline="0" dirty="0" smtClean="0"/>
              <a:t>-temporal PM data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Explain</a:t>
            </a:r>
            <a:r>
              <a:rPr lang="en-US" baseline="0" dirty="0" smtClean="0"/>
              <a:t> G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V,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E, Edge</a:t>
            </a: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A,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Adjacent matrix</a:t>
            </a: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reciprocal  of distance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Xt</a:t>
            </a:r>
            <a:r>
              <a:rPr lang="en-US" baseline="0" dirty="0" smtClean="0"/>
              <a:t> ∈ R(N×M): feature matrix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 is station nodes.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 is number of features of N monitoring stations.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element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According to the definition of graph structure, the input features of N monitoring stations at each time t can be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 is the number of features associated with each node. Spatial </a:t>
            </a:r>
            <a:r>
              <a:rPr lang="en-US" dirty="0" err="1" smtClean="0"/>
              <a:t>rela</a:t>
            </a:r>
            <a:r>
              <a:rPr lang="en-US" dirty="0" smtClean="0"/>
              <a:t>-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translated to graph signals as a feature matrix </a:t>
            </a:r>
            <a:r>
              <a:rPr lang="en-US" dirty="0" err="1" smtClean="0"/>
              <a:t>Xt</a:t>
            </a:r>
            <a:r>
              <a:rPr lang="en-US" dirty="0" smtClean="0"/>
              <a:t> ∈ R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N×M where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tionships</a:t>
            </a:r>
            <a:r>
              <a:rPr lang="en-US" dirty="0" smtClean="0"/>
              <a:t> existed among different locations can be represented as an undirected graph G =(V, E, A)with N nodes vi ∈ V (</a:t>
            </a:r>
            <a:r>
              <a:rPr lang="en-US" dirty="0" err="1" smtClean="0"/>
              <a:t>includ</a:t>
            </a:r>
            <a:r>
              <a:rPr lang="en-US" dirty="0" smtClean="0"/>
              <a:t>- </a:t>
            </a:r>
            <a:r>
              <a:rPr lang="en-US" dirty="0" err="1" smtClean="0"/>
              <a:t>ing</a:t>
            </a:r>
            <a:r>
              <a:rPr lang="en-US" dirty="0" smtClean="0"/>
              <a:t> all the stations in study area) and each edge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? vi, </a:t>
            </a:r>
            <a:r>
              <a:rPr lang="en-US" dirty="0" err="1" smtClean="0"/>
              <a:t>vj</a:t>
            </a:r>
            <a:r>
              <a:rPr lang="en-US" dirty="0" smtClean="0"/>
              <a:t> ?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∈ RN×N is the spatial weight matrix, where each element </a:t>
            </a:r>
            <a:r>
              <a:rPr lang="en-US" dirty="0" err="1" smtClean="0"/>
              <a:t>Ai,j</a:t>
            </a: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∈ 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represents the quantitative spatial correlation between vi and </a:t>
            </a:r>
            <a:r>
              <a:rPr lang="en-US" dirty="0" err="1" smtClean="0"/>
              <a:t>vj</a:t>
            </a:r>
            <a:r>
              <a:rPr lang="en-US" dirty="0" smtClean="0"/>
              <a:t> (</a:t>
            </a:r>
            <a:r>
              <a:rPr lang="en-US" dirty="0" err="1" smtClean="0"/>
              <a:t>Ai,j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98016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Calcualtation</a:t>
            </a:r>
            <a:r>
              <a:rPr lang="en-US" altLang="ko-KR" baseline="0" dirty="0" smtClean="0"/>
              <a:t> is little bit difficult </a:t>
            </a:r>
            <a:endParaRPr lang="en-US" altLang="ko-KR" dirty="0" smtClean="0"/>
          </a:p>
          <a:p>
            <a:r>
              <a:rPr lang="en-US" altLang="ko-KR" dirty="0" smtClean="0"/>
              <a:t>H</a:t>
            </a:r>
            <a:r>
              <a:rPr lang="en-US" altLang="ko-KR" baseline="0" dirty="0" smtClean="0"/>
              <a:t> is the spatial feature matrix</a:t>
            </a:r>
          </a:p>
          <a:p>
            <a:r>
              <a:rPr lang="en-US" altLang="ko-KR" baseline="0" dirty="0" err="1" smtClean="0"/>
              <a:t>Tk</a:t>
            </a:r>
            <a:r>
              <a:rPr lang="en-US" altLang="ko-KR" baseline="0" dirty="0" smtClean="0"/>
              <a:t>(s) is the k-order </a:t>
            </a:r>
            <a:r>
              <a:rPr lang="en-US" altLang="ko-KR" baseline="0" dirty="0" err="1" smtClean="0"/>
              <a:t>chebyshev</a:t>
            </a:r>
            <a:r>
              <a:rPr lang="en-US" altLang="ko-KR" baseline="0" dirty="0" smtClean="0"/>
              <a:t> polynomial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  : normalized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graph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Laplacian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matrix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Tilde L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 scaled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Laplacian</a:t>
            </a:r>
            <a:endParaRPr lang="en-US" altLang="ko-KR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람다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: the largest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eigenvalue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L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이러한 연산에 의해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dependent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training weight</a:t>
            </a:r>
            <a:r>
              <a:rPr lang="ko-KR" altLang="en-US" dirty="0" smtClean="0"/>
              <a:t>가 생긴다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station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independent</a:t>
            </a:r>
            <a:r>
              <a:rPr lang="ko-KR" altLang="en-US" dirty="0" smtClean="0"/>
              <a:t>함</a:t>
            </a:r>
            <a:r>
              <a:rPr lang="en-US" altLang="ko-KR" dirty="0" smtClean="0"/>
              <a:t>)_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Support = 1 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Tk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normalization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~L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Xt</a:t>
            </a:r>
            <a:r>
              <a:rPr lang="en-US" baseline="0" dirty="0" smtClean="0"/>
              <a:t> ∈ R(N×M): feature matrix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 is station nodes.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 is number of features of N monitoring stations.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According to the definition of graph structure, the input features of N monitoring stations at each time t can be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 is the number of features associated with each node. Spatial </a:t>
            </a:r>
            <a:r>
              <a:rPr lang="en-US" dirty="0" err="1" smtClean="0"/>
              <a:t>rela</a:t>
            </a:r>
            <a:r>
              <a:rPr lang="en-US" dirty="0" smtClean="0"/>
              <a:t>-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translated to graph signals as a feature matrix </a:t>
            </a:r>
            <a:r>
              <a:rPr lang="en-US" dirty="0" err="1" smtClean="0"/>
              <a:t>Xt</a:t>
            </a:r>
            <a:r>
              <a:rPr lang="en-US" dirty="0" smtClean="0"/>
              <a:t> ∈ R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N×M where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tionships</a:t>
            </a:r>
            <a:r>
              <a:rPr lang="en-US" dirty="0" smtClean="0"/>
              <a:t> existed among different locations can be represented as an undirected graph G =(V, E, A)with N nodes vi ∈ V (</a:t>
            </a:r>
            <a:r>
              <a:rPr lang="en-US" dirty="0" err="1" smtClean="0"/>
              <a:t>includ</a:t>
            </a:r>
            <a:r>
              <a:rPr lang="en-US" dirty="0" smtClean="0"/>
              <a:t>- </a:t>
            </a:r>
            <a:r>
              <a:rPr lang="en-US" dirty="0" err="1" smtClean="0"/>
              <a:t>ing</a:t>
            </a:r>
            <a:r>
              <a:rPr lang="en-US" dirty="0" smtClean="0"/>
              <a:t> all the stations in study area) and each edge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? vi, </a:t>
            </a:r>
            <a:r>
              <a:rPr lang="en-US" dirty="0" err="1" smtClean="0"/>
              <a:t>vj</a:t>
            </a:r>
            <a:r>
              <a:rPr lang="en-US" dirty="0" smtClean="0"/>
              <a:t> ?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∈ RN×N is the spatial weight matrix, where each element </a:t>
            </a:r>
            <a:r>
              <a:rPr lang="en-US" dirty="0" err="1" smtClean="0"/>
              <a:t>Ai,j</a:t>
            </a: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∈ 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represents the quantitative spatial correlation between vi and </a:t>
            </a:r>
            <a:r>
              <a:rPr lang="en-US" dirty="0" err="1" smtClean="0"/>
              <a:t>vj</a:t>
            </a:r>
            <a:r>
              <a:rPr lang="en-US" dirty="0" smtClean="0"/>
              <a:t> (</a:t>
            </a:r>
            <a:r>
              <a:rPr lang="en-US" dirty="0" err="1" smtClean="0"/>
              <a:t>Ai,j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64440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연산에 의해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dependent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training weight</a:t>
            </a:r>
            <a:r>
              <a:rPr lang="ko-KR" altLang="en-US" dirty="0" smtClean="0"/>
              <a:t>가 생긴다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station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independent</a:t>
            </a:r>
            <a:r>
              <a:rPr lang="ko-KR" altLang="en-US" dirty="0" smtClean="0"/>
              <a:t>함</a:t>
            </a:r>
            <a:r>
              <a:rPr lang="en-US" altLang="ko-KR" dirty="0" smtClean="0"/>
              <a:t>)_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Support = 1 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Tk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normalization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~L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Xt</a:t>
            </a:r>
            <a:r>
              <a:rPr lang="en-US" baseline="0" dirty="0" smtClean="0"/>
              <a:t> ∈ R(N×M): feature matrix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 is station nodes.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 is number of features of N monitoring stations.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According to the definition of graph structure, the input features of N monitoring stations at each time t can be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 is the number of features associated with each node. Spatial </a:t>
            </a:r>
            <a:r>
              <a:rPr lang="en-US" dirty="0" err="1" smtClean="0"/>
              <a:t>rela</a:t>
            </a:r>
            <a:r>
              <a:rPr lang="en-US" dirty="0" smtClean="0"/>
              <a:t>-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translated to graph signals as a feature matrix </a:t>
            </a:r>
            <a:r>
              <a:rPr lang="en-US" dirty="0" err="1" smtClean="0"/>
              <a:t>Xt</a:t>
            </a:r>
            <a:r>
              <a:rPr lang="en-US" dirty="0" smtClean="0"/>
              <a:t> ∈ R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N×M where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tionships</a:t>
            </a:r>
            <a:r>
              <a:rPr lang="en-US" dirty="0" smtClean="0"/>
              <a:t> existed among different locations can be represented as an undirected graph G =(V, E, A)with N nodes vi ∈ V (</a:t>
            </a:r>
            <a:r>
              <a:rPr lang="en-US" dirty="0" err="1" smtClean="0"/>
              <a:t>includ</a:t>
            </a:r>
            <a:r>
              <a:rPr lang="en-US" dirty="0" smtClean="0"/>
              <a:t>- </a:t>
            </a:r>
            <a:r>
              <a:rPr lang="en-US" dirty="0" err="1" smtClean="0"/>
              <a:t>ing</a:t>
            </a:r>
            <a:r>
              <a:rPr lang="en-US" dirty="0" smtClean="0"/>
              <a:t> all the stations in study area) and each edge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? vi, </a:t>
            </a:r>
            <a:r>
              <a:rPr lang="en-US" dirty="0" err="1" smtClean="0"/>
              <a:t>vj</a:t>
            </a:r>
            <a:r>
              <a:rPr lang="en-US" dirty="0" smtClean="0"/>
              <a:t> ?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∈ RN×N is the spatial weight matrix, where each element </a:t>
            </a:r>
            <a:r>
              <a:rPr lang="en-US" dirty="0" err="1" smtClean="0"/>
              <a:t>Ai,j</a:t>
            </a: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∈ 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represents the quantitative spatial correlation between vi and </a:t>
            </a:r>
            <a:r>
              <a:rPr lang="en-US" dirty="0" err="1" smtClean="0"/>
              <a:t>vj</a:t>
            </a:r>
            <a:r>
              <a:rPr lang="en-US" dirty="0" smtClean="0"/>
              <a:t> (</a:t>
            </a:r>
            <a:r>
              <a:rPr lang="en-US" dirty="0" err="1" smtClean="0"/>
              <a:t>Ai,j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5229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이러한 연산에 의해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각 </a:t>
            </a:r>
            <a:r>
              <a:rPr lang="en-US" altLang="ko-KR" dirty="0" smtClean="0"/>
              <a:t>feature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dependent</a:t>
            </a:r>
            <a:r>
              <a:rPr lang="ko-KR" altLang="en-US" dirty="0" smtClean="0"/>
              <a:t>한 </a:t>
            </a:r>
            <a:r>
              <a:rPr lang="en-US" altLang="ko-KR" dirty="0" smtClean="0"/>
              <a:t>training weight</a:t>
            </a:r>
            <a:r>
              <a:rPr lang="ko-KR" altLang="en-US" dirty="0" smtClean="0"/>
              <a:t>가 생긴다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station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independent</a:t>
            </a:r>
            <a:r>
              <a:rPr lang="ko-KR" altLang="en-US" dirty="0" smtClean="0"/>
              <a:t>함</a:t>
            </a:r>
            <a:r>
              <a:rPr lang="en-US" altLang="ko-KR" dirty="0" smtClean="0"/>
              <a:t>)_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Support = 1 </a:t>
            </a:r>
            <a:r>
              <a:rPr lang="ko-KR" altLang="en-US" dirty="0" smtClean="0"/>
              <a:t>일 때</a:t>
            </a:r>
            <a:r>
              <a:rPr lang="en-US" altLang="ko-KR" dirty="0" smtClean="0"/>
              <a:t>,</a:t>
            </a:r>
          </a:p>
          <a:p>
            <a:r>
              <a:rPr lang="en-US" altLang="ko-KR" dirty="0" err="1" smtClean="0"/>
              <a:t>Tk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s</a:t>
            </a:r>
            <a:r>
              <a:rPr lang="ko-KR" altLang="en-US" dirty="0" smtClean="0"/>
              <a:t>가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 normalization</a:t>
            </a:r>
            <a:r>
              <a:rPr lang="ko-KR" altLang="en-US" dirty="0" smtClean="0"/>
              <a:t>된 </a:t>
            </a:r>
            <a:r>
              <a:rPr lang="en-US" altLang="ko-KR" dirty="0" smtClean="0"/>
              <a:t>~L</a:t>
            </a:r>
            <a:endParaRPr lang="ko-KR" alt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Xt</a:t>
            </a:r>
            <a:r>
              <a:rPr lang="en-US" baseline="0" dirty="0" smtClean="0"/>
              <a:t> ∈ R(N×M): feature matrix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 is station nodes.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 is number of features of N monitoring stations.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According to the definition of graph structure, the input features of N monitoring stations at each time t can be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 is the number of features associated with each node. Spatial </a:t>
            </a:r>
            <a:r>
              <a:rPr lang="en-US" dirty="0" err="1" smtClean="0"/>
              <a:t>rela</a:t>
            </a:r>
            <a:r>
              <a:rPr lang="en-US" dirty="0" smtClean="0"/>
              <a:t>-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translated to graph signals as a feature matrix </a:t>
            </a:r>
            <a:r>
              <a:rPr lang="en-US" dirty="0" err="1" smtClean="0"/>
              <a:t>Xt</a:t>
            </a:r>
            <a:r>
              <a:rPr lang="en-US" dirty="0" smtClean="0"/>
              <a:t> ∈ R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N×M where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tionships</a:t>
            </a:r>
            <a:r>
              <a:rPr lang="en-US" dirty="0" smtClean="0"/>
              <a:t> existed among different locations can be represented as an undirected graph G =(V, E, A)with N nodes vi ∈ V (</a:t>
            </a:r>
            <a:r>
              <a:rPr lang="en-US" dirty="0" err="1" smtClean="0"/>
              <a:t>includ</a:t>
            </a:r>
            <a:r>
              <a:rPr lang="en-US" dirty="0" smtClean="0"/>
              <a:t>- </a:t>
            </a:r>
            <a:r>
              <a:rPr lang="en-US" dirty="0" err="1" smtClean="0"/>
              <a:t>ing</a:t>
            </a:r>
            <a:r>
              <a:rPr lang="en-US" dirty="0" smtClean="0"/>
              <a:t> all the stations in study area) and each edge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? vi, </a:t>
            </a:r>
            <a:r>
              <a:rPr lang="en-US" dirty="0" err="1" smtClean="0"/>
              <a:t>vj</a:t>
            </a:r>
            <a:r>
              <a:rPr lang="en-US" dirty="0" smtClean="0"/>
              <a:t> ?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∈ RN×N is the spatial weight matrix, where each element </a:t>
            </a:r>
            <a:r>
              <a:rPr lang="en-US" dirty="0" err="1" smtClean="0"/>
              <a:t>Ai,j</a:t>
            </a:r>
            <a:endParaRPr lang="en-US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∈ 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represents the quantitative spatial correlation between vi and </a:t>
            </a:r>
            <a:r>
              <a:rPr lang="en-US" dirty="0" err="1" smtClean="0"/>
              <a:t>vj</a:t>
            </a:r>
            <a:r>
              <a:rPr lang="en-US" dirty="0" smtClean="0"/>
              <a:t> (</a:t>
            </a:r>
            <a:r>
              <a:rPr lang="en-US" dirty="0" err="1" smtClean="0"/>
              <a:t>Ai,j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7337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multiple linear regression method (MLR) which is</a:t>
            </a:r>
            <a:r>
              <a:rPr lang="en-US" altLang="ko-KR" baseline="0" dirty="0" smtClean="0"/>
              <a:t> </a:t>
            </a:r>
            <a:r>
              <a:rPr lang="en-US" altLang="ko-KR" dirty="0" smtClean="0"/>
              <a:t>widely used in many forecasting problems,</a:t>
            </a:r>
          </a:p>
          <a:p>
            <a:r>
              <a:rPr lang="en-US" altLang="ko-KR" dirty="0" smtClean="0"/>
              <a:t> feed-forward neural network (FNN) architecture without considering spatial and temporal dependency and LSTM without considering spatial dependency were used as three </a:t>
            </a:r>
            <a:r>
              <a:rPr lang="en-US" altLang="ko-KR" dirty="0" err="1" smtClean="0"/>
              <a:t>baselin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401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115616" y="4797152"/>
            <a:ext cx="8028384" cy="57849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lang="ko-KR" altLang="en-US" sz="32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115369" y="5396456"/>
            <a:ext cx="8022890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2604616" y="3068960"/>
            <a:ext cx="6539384" cy="57849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flipH="1">
            <a:off x="0" y="0"/>
            <a:ext cx="2555776" cy="1291233"/>
          </a:xfrm>
          <a:prstGeom prst="rect">
            <a:avLst/>
          </a:prstGeom>
          <a:noFill/>
        </p:spPr>
      </p:pic>
      <p:cxnSp>
        <p:nvCxnSpPr>
          <p:cNvPr id="5" name="직선 연결선 4"/>
          <p:cNvCxnSpPr/>
          <p:nvPr userDrawn="1"/>
        </p:nvCxnSpPr>
        <p:spPr>
          <a:xfrm>
            <a:off x="1259632" y="729272"/>
            <a:ext cx="777692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93868" y="6505183"/>
            <a:ext cx="1277888" cy="352817"/>
          </a:xfrm>
          <a:prstGeom prst="rect">
            <a:avLst/>
          </a:prstGeom>
        </p:spPr>
      </p:pic>
      <p:pic>
        <p:nvPicPr>
          <p:cNvPr id="14" name="Picture 24" descr="Signature01_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6418262"/>
            <a:ext cx="18415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03916" y="6525344"/>
            <a:ext cx="936168" cy="292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669501-7CBD-40AE-87EA-309AA74DD57C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32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16200000">
            <a:off x="-1174690" y="1174690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1547664" y="2204864"/>
            <a:ext cx="69127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0" kern="1200" dirty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  <a:cs typeface="조선일보명조" pitchFamily="18" charset="-127"/>
              </a:rPr>
              <a:t>Thank you for your listening</a:t>
            </a:r>
            <a:endParaRPr lang="ko-KR" altLang="en-US" sz="6600" b="0" kern="1200" dirty="0">
              <a:solidFill>
                <a:schemeClr val="accent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msk\Desktop\abstract-blue-backgrounds-14_1920x1200_71472.jp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flipH="1">
            <a:off x="0" y="0"/>
            <a:ext cx="2555776" cy="1291233"/>
          </a:xfrm>
          <a:prstGeom prst="rect">
            <a:avLst/>
          </a:prstGeom>
          <a:noFill/>
        </p:spPr>
      </p:pic>
      <p:cxnSp>
        <p:nvCxnSpPr>
          <p:cNvPr id="4" name="직선 연결선 3"/>
          <p:cNvCxnSpPr/>
          <p:nvPr/>
        </p:nvCxnSpPr>
        <p:spPr>
          <a:xfrm>
            <a:off x="1259632" y="729272"/>
            <a:ext cx="777692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83260" y="2060575"/>
            <a:ext cx="8028305" cy="1225549"/>
          </a:xfrm>
        </p:spPr>
        <p:txBody>
          <a:bodyPr/>
          <a:lstStyle/>
          <a:p>
            <a:pPr algn="ctr"/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: A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model for spatiotemporal forecasting </a:t>
            </a:r>
            <a:r>
              <a:rPr lang="en-US" altLang="ko-KR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PM2.5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graph convolutional neural network and long short-term memory</a:t>
            </a:r>
            <a:endParaRPr lang="en-US" altLang="ko-KR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755650" y="4653280"/>
            <a:ext cx="8023225" cy="158496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algn="ctr" eaLnBrk="0">
              <a:lnSpc>
                <a:spcPct val="154000"/>
              </a:lnSpc>
            </a:pPr>
            <a:r>
              <a:rPr lang="en-US" altLang="ko-KR" sz="1800" b="0" strike="noStrike" cap="none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</a:rPr>
              <a:t>Sungkyunkwan</a:t>
            </a:r>
            <a:r>
              <a:rPr lang="en-US" altLang="ko-KR" sz="18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</a:rPr>
              <a:t> University (SKKU), Korea</a:t>
            </a:r>
          </a:p>
          <a:p>
            <a:pPr algn="ctr" eaLnBrk="0"/>
            <a:r>
              <a:rPr lang="en-US" altLang="ko-KR" sz="1800" dirty="0" smtClean="0">
                <a:latin typeface="Times New Roman" charset="0"/>
                <a:ea typeface="Times New Roman" charset="0"/>
              </a:rPr>
              <a:t>Presented by LEE SEONGGU</a:t>
            </a:r>
            <a:endParaRPr lang="ko-KR" altLang="en-US" sz="20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charset="0"/>
              <a:ea typeface="HY헤드라인M" charset="0"/>
            </a:endParaRPr>
          </a:p>
          <a:p>
            <a:pPr marL="0" indent="0" algn="ctr" defTabSz="914400" eaLnBrk="0" fontAlgn="auto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</a:rPr>
              <a:t>					</a:t>
            </a:r>
            <a:endParaRPr lang="ko-KR" altLang="en-US" sz="2000" b="1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0434232"/>
      </p:ext>
    </p:extLst>
  </p:cSld>
  <p:clrMapOvr>
    <a:masterClrMapping/>
  </p:clrMapOvr>
  <p:transition spd="slow" advTm="56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Problem Definition (In our research)</a:t>
            </a:r>
            <a:endParaRPr lang="ko-KR" altLang="en-US" sz="2800" b="0" strike="noStrike" cap="none" dirty="0" smtClean="0">
              <a:solidFill>
                <a:schemeClr val="tx2"/>
              </a:solidFill>
              <a:latin typeface="+mj-lt"/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7" name="텍스트 개체 틀 3"/>
          <p:cNvSpPr txBox="1">
            <a:spLocks/>
          </p:cNvSpPr>
          <p:nvPr/>
        </p:nvSpPr>
        <p:spPr>
          <a:xfrm>
            <a:off x="285720" y="989113"/>
            <a:ext cx="8607455" cy="3725772"/>
          </a:xfrm>
          <a:prstGeom prst="rect">
            <a:avLst/>
          </a:prstGeom>
        </p:spPr>
        <p:txBody>
          <a:bodyPr/>
          <a:lstStyle>
            <a:lvl1pPr marL="360363" indent="-360363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"/>
              <a:defRPr sz="2400" b="1">
                <a:solidFill>
                  <a:schemeClr val="tx2"/>
                </a:solidFill>
                <a:latin typeface="+mn-lt"/>
              </a:defRPr>
            </a:lvl1pPr>
            <a:lvl2pPr marL="714375" indent="-354013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895350" indent="-198438">
              <a:lnSpc>
                <a:spcPts val="2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344613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1697038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atinLnBrk="0">
              <a:lnSpc>
                <a:spcPct val="120000"/>
              </a:lnSpc>
            </a:pPr>
            <a:r>
              <a:rPr lang="en-US" altLang="ko-KR" kern="0" dirty="0" smtClean="0">
                <a:cs typeface="Times New Roman" panose="02020603050405020304" pitchFamily="18" charset="0"/>
              </a:rPr>
              <a:t>A disadvantage of </a:t>
            </a:r>
            <a:r>
              <a:rPr lang="en-US" altLang="ko-KR" kern="0" dirty="0" err="1" smtClean="0">
                <a:cs typeface="Times New Roman" panose="02020603050405020304" pitchFamily="18" charset="0"/>
              </a:rPr>
              <a:t>ConvLSTM</a:t>
            </a:r>
            <a:endParaRPr lang="en-US" altLang="ko-KR" kern="0" dirty="0" smtClean="0">
              <a:cs typeface="Times New Roman" panose="02020603050405020304" pitchFamily="18" charset="0"/>
            </a:endParaRPr>
          </a:p>
          <a:p>
            <a:pPr lvl="1" latinLnBrk="0">
              <a:lnSpc>
                <a:spcPct val="120000"/>
              </a:lnSpc>
            </a:pPr>
            <a:r>
              <a:rPr lang="en-US" dirty="0" smtClean="0"/>
              <a:t>All dataset have to be processed in form of grid matrix.</a:t>
            </a:r>
          </a:p>
          <a:p>
            <a:pPr lvl="1" latinLnBrk="0">
              <a:lnSpc>
                <a:spcPct val="120000"/>
              </a:lnSpc>
            </a:pPr>
            <a:r>
              <a:rPr lang="en-US" altLang="ko-KR" kern="0" dirty="0" smtClean="0">
                <a:cs typeface="Times New Roman" panose="02020603050405020304" pitchFamily="18" charset="0"/>
              </a:rPr>
              <a:t>Actually, measurement stations are not fully matched in grid.</a:t>
            </a:r>
          </a:p>
          <a:p>
            <a:pPr lvl="1" latinLnBrk="0">
              <a:lnSpc>
                <a:spcPct val="12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Blank cells can be generated</a:t>
            </a:r>
            <a:r>
              <a:rPr lang="en-US" altLang="ko-KR" dirty="0" smtClean="0"/>
              <a:t>. </a:t>
            </a:r>
            <a:endParaRPr lang="en-US" altLang="ko-KR" kern="0" dirty="0" smtClean="0">
              <a:cs typeface="Times New Roman" panose="02020603050405020304" pitchFamily="18" charset="0"/>
            </a:endParaRPr>
          </a:p>
          <a:p>
            <a:pPr lvl="1"/>
            <a:endParaRPr lang="en-US" b="0" dirty="0" smtClean="0"/>
          </a:p>
        </p:txBody>
      </p:sp>
      <p:pic>
        <p:nvPicPr>
          <p:cNvPr id="8" name="그림 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1426" y="2977435"/>
            <a:ext cx="5826738" cy="265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직선 화살표 연결선 2"/>
          <p:cNvCxnSpPr/>
          <p:nvPr/>
        </p:nvCxnSpPr>
        <p:spPr>
          <a:xfrm flipV="1">
            <a:off x="4427984" y="5013176"/>
            <a:ext cx="936104" cy="825775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63888" y="5838951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Blank Cell = There are no measurements.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1403648" y="4221088"/>
            <a:ext cx="1152128" cy="393728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7544" y="460261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45043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58154" y="2671378"/>
            <a:ext cx="3302572" cy="3865466"/>
          </a:xfrm>
          <a:prstGeom prst="rect">
            <a:avLst/>
          </a:prstGeom>
        </p:spPr>
      </p:pic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Problem Definition </a:t>
            </a:r>
            <a:r>
              <a:rPr lang="en-US" altLang="ko-KR" sz="2800" b="1" dirty="0" smtClean="0">
                <a:solidFill>
                  <a:schemeClr val="tx2"/>
                </a:solidFill>
                <a:ea typeface="HY헤드라인M" charset="0"/>
              </a:rPr>
              <a:t>(In our research)</a:t>
            </a:r>
            <a:endParaRPr lang="ko-KR" altLang="en-US" sz="2800" dirty="0">
              <a:solidFill>
                <a:schemeClr val="tx2"/>
              </a:solidFill>
              <a:ea typeface="HY헤드라인M" charset="0"/>
            </a:endParaRPr>
          </a:p>
          <a:p>
            <a:pPr algn="r" eaLnBrk="0" latinLnBrk="0"/>
            <a:endParaRPr lang="ko-KR" altLang="en-US" sz="2800" b="0" strike="noStrike" cap="none" dirty="0" smtClean="0">
              <a:solidFill>
                <a:schemeClr val="tx2"/>
              </a:solidFill>
              <a:latin typeface="+mj-lt"/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3974246" y="6685910"/>
            <a:ext cx="936168" cy="292799"/>
          </a:xfrm>
        </p:spPr>
        <p:txBody>
          <a:bodyPr/>
          <a:lstStyle/>
          <a:p>
            <a:fld id="{9F669501-7CBD-40AE-87EA-309AA74DD57C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47" name="텍스트 개체 틀 3"/>
          <p:cNvSpPr txBox="1">
            <a:spLocks/>
          </p:cNvSpPr>
          <p:nvPr/>
        </p:nvSpPr>
        <p:spPr>
          <a:xfrm>
            <a:off x="268272" y="1052736"/>
            <a:ext cx="8607455" cy="3725772"/>
          </a:xfrm>
          <a:prstGeom prst="rect">
            <a:avLst/>
          </a:prstGeom>
        </p:spPr>
        <p:txBody>
          <a:bodyPr/>
          <a:lstStyle>
            <a:lvl1pPr marL="360363" indent="-360363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"/>
              <a:defRPr sz="2400" b="1">
                <a:solidFill>
                  <a:schemeClr val="tx2"/>
                </a:solidFill>
                <a:latin typeface="+mn-lt"/>
              </a:defRPr>
            </a:lvl1pPr>
            <a:lvl2pPr marL="714375" indent="-354013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895350" indent="-198438">
              <a:lnSpc>
                <a:spcPts val="2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344613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1697038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atinLnBrk="0">
              <a:lnSpc>
                <a:spcPct val="120000"/>
              </a:lnSpc>
            </a:pPr>
            <a:r>
              <a:rPr lang="en-US" altLang="ko-KR" kern="0" dirty="0" smtClean="0">
                <a:cs typeface="Times New Roman" panose="02020603050405020304" pitchFamily="18" charset="0"/>
              </a:rPr>
              <a:t>Necessity to extend a measuring station range.</a:t>
            </a:r>
          </a:p>
          <a:p>
            <a:pPr lvl="1" latinLnBrk="0">
              <a:lnSpc>
                <a:spcPct val="120000"/>
              </a:lnSpc>
            </a:pPr>
            <a:r>
              <a:rPr lang="en-US" altLang="ko-KR" dirty="0" smtClean="0"/>
              <a:t>Predict more far time series. -&gt; </a:t>
            </a:r>
            <a:r>
              <a:rPr lang="en-US" altLang="ko-KR" kern="0" dirty="0" smtClean="0">
                <a:cs typeface="Times New Roman" panose="02020603050405020304" pitchFamily="18" charset="0"/>
              </a:rPr>
              <a:t>Consider inflow of other area. -&gt; Use larger measured area. -&gt; Generate more blank cells.</a:t>
            </a:r>
          </a:p>
          <a:p>
            <a:pPr lvl="1" latinLnBrk="0">
              <a:lnSpc>
                <a:spcPct val="120000"/>
              </a:lnSpc>
            </a:pPr>
            <a:endParaRPr lang="en-US" altLang="ko-KR" kern="0" dirty="0" smtClean="0">
              <a:cs typeface="Times New Roman" panose="02020603050405020304" pitchFamily="18" charset="0"/>
            </a:endParaRPr>
          </a:p>
          <a:p>
            <a:pPr lvl="1"/>
            <a:endParaRPr lang="en-US" b="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4046286" y="3337538"/>
            <a:ext cx="50405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069280" y="2848121"/>
            <a:ext cx="2880320" cy="2515071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34218" y="297542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Small area = dense 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922988" y="2404256"/>
            <a:ext cx="317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Large area = sparse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98519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>
                <a:solidFill>
                  <a:schemeClr val="tx2"/>
                </a:solidFill>
                <a:ea typeface="HY헤드라인M" charset="0"/>
              </a:rPr>
              <a:t>Theoretical Background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4103916" y="6534844"/>
            <a:ext cx="936168" cy="292799"/>
          </a:xfrm>
        </p:spPr>
        <p:txBody>
          <a:bodyPr/>
          <a:lstStyle/>
          <a:p>
            <a:fld id="{9F669501-7CBD-40AE-87EA-309AA74DD57C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47" name="텍스트 개체 틀 3"/>
          <p:cNvSpPr txBox="1">
            <a:spLocks/>
          </p:cNvSpPr>
          <p:nvPr/>
        </p:nvSpPr>
        <p:spPr>
          <a:xfrm>
            <a:off x="268272" y="1052736"/>
            <a:ext cx="8607455" cy="3725772"/>
          </a:xfrm>
          <a:prstGeom prst="rect">
            <a:avLst/>
          </a:prstGeom>
        </p:spPr>
        <p:txBody>
          <a:bodyPr/>
          <a:lstStyle>
            <a:lvl1pPr marL="360363" indent="-360363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"/>
              <a:defRPr sz="2400" b="1">
                <a:solidFill>
                  <a:schemeClr val="tx2"/>
                </a:solidFill>
                <a:latin typeface="+mn-lt"/>
              </a:defRPr>
            </a:lvl1pPr>
            <a:lvl2pPr marL="714375" indent="-354013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895350" indent="-198438">
              <a:lnSpc>
                <a:spcPts val="2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344613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1697038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atinLnBrk="0">
              <a:lnSpc>
                <a:spcPct val="120000"/>
              </a:lnSpc>
            </a:pPr>
            <a:r>
              <a:rPr lang="en-US" altLang="ko-KR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altLang="ko-KR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</a:t>
            </a:r>
            <a:r>
              <a:rPr lang="en-US" altLang="ko-KR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network(GCN) </a:t>
            </a:r>
          </a:p>
          <a:p>
            <a:pPr lvl="1" latinLnBrk="0">
              <a:lnSpc>
                <a:spcPct val="120000"/>
              </a:lnSpc>
            </a:pPr>
            <a:r>
              <a:rPr lang="en-US" b="0" dirty="0"/>
              <a:t>Graph </a:t>
            </a:r>
            <a:r>
              <a:rPr lang="en-US" b="0" dirty="0" smtClean="0"/>
              <a:t>construction.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4515" y="3321425"/>
            <a:ext cx="5256584" cy="262096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16236" y="3404677"/>
            <a:ext cx="2760387" cy="2559377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5500940" y="4307870"/>
            <a:ext cx="343288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560406" y="2418900"/>
            <a:ext cx="1389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G </a:t>
            </a:r>
            <a:r>
              <a:rPr lang="ko-KR" altLang="en-US" dirty="0" smtClean="0"/>
              <a:t>=(V, E, A)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 cstate="print"/>
          <a:srcRect l="5295" t="22453"/>
          <a:stretch/>
        </p:blipFill>
        <p:spPr>
          <a:xfrm>
            <a:off x="3835519" y="2057029"/>
            <a:ext cx="3400777" cy="101193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14400" y="2406850"/>
            <a:ext cx="146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(1) - 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978277" y="6038510"/>
            <a:ext cx="261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Distribution of stations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03416" y="6036244"/>
            <a:ext cx="333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Connected stations in graph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5837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>
                <a:solidFill>
                  <a:schemeClr val="tx2"/>
                </a:solidFill>
                <a:ea typeface="HY헤드라인M" charset="0"/>
              </a:rPr>
              <a:t>Theoretical Background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4103916" y="6534844"/>
            <a:ext cx="936168" cy="292799"/>
          </a:xfrm>
        </p:spPr>
        <p:txBody>
          <a:bodyPr/>
          <a:lstStyle/>
          <a:p>
            <a:fld id="{9F669501-7CBD-40AE-87EA-309AA74DD57C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57239" y="1916832"/>
            <a:ext cx="2790825" cy="13716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13387" y="1916832"/>
            <a:ext cx="2066925" cy="40957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93221" y="2907432"/>
            <a:ext cx="1743075" cy="38100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1520" y="3898379"/>
            <a:ext cx="2095500" cy="46672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3615" y="3259857"/>
            <a:ext cx="3676650" cy="37147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8" cstate="print"/>
          <a:srcRect r="31394"/>
          <a:stretch>
            <a:fillRect/>
          </a:stretch>
        </p:blipFill>
        <p:spPr>
          <a:xfrm>
            <a:off x="2555776" y="3717032"/>
            <a:ext cx="2502793" cy="62865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64146" y="4553644"/>
            <a:ext cx="5772150" cy="1981200"/>
          </a:xfrm>
          <a:prstGeom prst="rect">
            <a:avLst/>
          </a:prstGeom>
        </p:spPr>
      </p:pic>
      <p:sp>
        <p:nvSpPr>
          <p:cNvPr id="44" name="텍스트 개체 틀 3"/>
          <p:cNvSpPr txBox="1">
            <a:spLocks/>
          </p:cNvSpPr>
          <p:nvPr/>
        </p:nvSpPr>
        <p:spPr>
          <a:xfrm>
            <a:off x="251520" y="1123033"/>
            <a:ext cx="8607455" cy="3725772"/>
          </a:xfrm>
          <a:prstGeom prst="rect">
            <a:avLst/>
          </a:prstGeom>
        </p:spPr>
        <p:txBody>
          <a:bodyPr/>
          <a:lstStyle>
            <a:lvl1pPr marL="360363" indent="-360363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"/>
              <a:defRPr sz="2400" b="1">
                <a:solidFill>
                  <a:schemeClr val="tx2"/>
                </a:solidFill>
                <a:latin typeface="+mn-lt"/>
              </a:defRPr>
            </a:lvl1pPr>
            <a:lvl2pPr marL="714375" indent="-354013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895350" indent="-198438">
              <a:lnSpc>
                <a:spcPts val="2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344613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1697038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atinLnBrk="0">
              <a:lnSpc>
                <a:spcPct val="120000"/>
              </a:lnSpc>
            </a:pPr>
            <a:r>
              <a:rPr lang="en-US" altLang="ko-KR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altLang="ko-KR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</a:t>
            </a:r>
            <a:r>
              <a:rPr lang="en-US" altLang="ko-KR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network(GCN) </a:t>
            </a:r>
          </a:p>
          <a:p>
            <a:pPr lvl="1" latinLnBrk="0">
              <a:lnSpc>
                <a:spcPct val="120000"/>
              </a:lnSpc>
            </a:pPr>
            <a:r>
              <a:rPr lang="en-US" dirty="0"/>
              <a:t>graph convolutional </a:t>
            </a:r>
            <a:r>
              <a:rPr lang="en-US" dirty="0" smtClean="0"/>
              <a:t>operation</a:t>
            </a:r>
            <a:endParaRPr lang="en-US" b="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796274" y="2412598"/>
            <a:ext cx="1440022" cy="44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72008" y="2339588"/>
            <a:ext cx="2915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spatial feature matrix :</a:t>
            </a:r>
          </a:p>
          <a:p>
            <a:r>
              <a:rPr lang="en-US" altLang="ko-KR" b="1" dirty="0" smtClean="0"/>
              <a:t>for all station at time t </a:t>
            </a:r>
            <a:endParaRPr lang="ko-KR" alt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236296" y="1897668"/>
            <a:ext cx="1548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</a:t>
            </a:r>
            <a:r>
              <a:rPr lang="en-US" altLang="ko-KR" sz="1400" dirty="0" err="1" smtClean="0"/>
              <a:t>Chebyshev</a:t>
            </a:r>
            <a:r>
              <a:rPr lang="en-US" altLang="ko-KR" sz="1400" dirty="0" smtClean="0"/>
              <a:t> </a:t>
            </a:r>
            <a:br>
              <a:rPr lang="en-US" altLang="ko-KR" sz="1400" dirty="0" smtClean="0"/>
            </a:br>
            <a:r>
              <a:rPr lang="en-US" altLang="ko-KR" sz="1400" dirty="0" smtClean="0"/>
              <a:t>  polynomial</a:t>
            </a:r>
            <a:endParaRPr lang="ko-KR" alt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236296" y="247315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Input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236296" y="2907432"/>
            <a:ext cx="154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Filter matrix</a:t>
            </a:r>
            <a:endParaRPr lang="ko-KR" altLang="en-US" sz="1400" dirty="0"/>
          </a:p>
        </p:txBody>
      </p:sp>
      <p:sp>
        <p:nvSpPr>
          <p:cNvPr id="24" name="직사각형 23"/>
          <p:cNvSpPr/>
          <p:nvPr/>
        </p:nvSpPr>
        <p:spPr>
          <a:xfrm>
            <a:off x="5292080" y="1700808"/>
            <a:ext cx="3492356" cy="2644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849838" y="3356992"/>
            <a:ext cx="13144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TextBox 24"/>
          <p:cNvSpPr txBox="1"/>
          <p:nvPr/>
        </p:nvSpPr>
        <p:spPr>
          <a:xfrm>
            <a:off x="7236296" y="3299270"/>
            <a:ext cx="15481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: Normalized graph </a:t>
            </a:r>
            <a:r>
              <a:rPr lang="en-US" altLang="ko-KR" sz="1400" dirty="0" err="1" smtClean="0"/>
              <a:t>Laplacian</a:t>
            </a:r>
            <a:r>
              <a:rPr lang="en-US" altLang="ko-KR" sz="1400" dirty="0" smtClean="0"/>
              <a:t> matrix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713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ea typeface="HY헤드라인M" charset="0"/>
              </a:rPr>
              <a:t>Model</a:t>
            </a:r>
            <a:endParaRPr lang="en-US" altLang="ko-KR" sz="2800" b="1" dirty="0">
              <a:solidFill>
                <a:schemeClr val="tx2"/>
              </a:solidFill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4103916" y="6534844"/>
            <a:ext cx="936168" cy="292799"/>
          </a:xfrm>
        </p:spPr>
        <p:txBody>
          <a:bodyPr/>
          <a:lstStyle/>
          <a:p>
            <a:fld id="{9F669501-7CBD-40AE-87EA-309AA74DD57C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3068960"/>
            <a:ext cx="9036496" cy="2987600"/>
          </a:xfrm>
          <a:prstGeom prst="rect">
            <a:avLst/>
          </a:prstGeom>
        </p:spPr>
      </p:pic>
      <p:sp>
        <p:nvSpPr>
          <p:cNvPr id="14" name="텍스트 개체 틀 3"/>
          <p:cNvSpPr txBox="1">
            <a:spLocks/>
          </p:cNvSpPr>
          <p:nvPr/>
        </p:nvSpPr>
        <p:spPr>
          <a:xfrm>
            <a:off x="268272" y="1052736"/>
            <a:ext cx="8607455" cy="3725772"/>
          </a:xfrm>
          <a:prstGeom prst="rect">
            <a:avLst/>
          </a:prstGeom>
        </p:spPr>
        <p:txBody>
          <a:bodyPr/>
          <a:lstStyle>
            <a:lvl1pPr marL="360363" indent="-360363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"/>
              <a:defRPr sz="2400" b="1">
                <a:solidFill>
                  <a:schemeClr val="tx2"/>
                </a:solidFill>
                <a:latin typeface="+mn-lt"/>
              </a:defRPr>
            </a:lvl1pPr>
            <a:lvl2pPr marL="714375" indent="-354013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895350" indent="-198438">
              <a:lnSpc>
                <a:spcPts val="2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344613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1697038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atinLnBrk="0">
              <a:lnSpc>
                <a:spcPct val="120000"/>
              </a:lnSpc>
            </a:pPr>
            <a:r>
              <a:rPr lang="en-US" altLang="ko-KR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altLang="ko-KR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</a:t>
            </a:r>
            <a:r>
              <a:rPr lang="en-US" altLang="ko-KR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with LSTM</a:t>
            </a:r>
          </a:p>
          <a:p>
            <a:pPr lvl="1" latinLnBrk="0">
              <a:lnSpc>
                <a:spcPct val="120000"/>
              </a:lnSpc>
            </a:pPr>
            <a:r>
              <a:rPr lang="en-US" altLang="ko-KR" dirty="0" smtClean="0"/>
              <a:t>Predict time series of PM2.5</a:t>
            </a:r>
            <a:endParaRPr lang="en-US" b="0" dirty="0" smtClean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23553" y="2167003"/>
            <a:ext cx="62007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2131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ea typeface="HY헤드라인M" charset="0"/>
              </a:rPr>
              <a:t>Feature &amp; Parameter</a:t>
            </a:r>
            <a:endParaRPr lang="en-US" altLang="ko-KR" sz="2800" b="1" dirty="0">
              <a:solidFill>
                <a:schemeClr val="tx2"/>
              </a:solidFill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>
          <a:xfrm>
            <a:off x="4103916" y="6525344"/>
            <a:ext cx="936168" cy="292799"/>
          </a:xfrm>
        </p:spPr>
        <p:txBody>
          <a:bodyPr/>
          <a:lstStyle/>
          <a:p>
            <a:fld id="{9F669501-7CBD-40AE-87EA-309AA74DD57C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4" name="텍스트 개체 틀 3"/>
          <p:cNvSpPr txBox="1">
            <a:spLocks/>
          </p:cNvSpPr>
          <p:nvPr/>
        </p:nvSpPr>
        <p:spPr>
          <a:xfrm>
            <a:off x="268272" y="1052736"/>
            <a:ext cx="8607455" cy="3725772"/>
          </a:xfrm>
          <a:prstGeom prst="rect">
            <a:avLst/>
          </a:prstGeom>
        </p:spPr>
        <p:txBody>
          <a:bodyPr/>
          <a:lstStyle>
            <a:lvl1pPr marL="360363" indent="-360363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"/>
              <a:defRPr sz="2400" b="1">
                <a:solidFill>
                  <a:schemeClr val="tx2"/>
                </a:solidFill>
                <a:latin typeface="+mn-lt"/>
              </a:defRPr>
            </a:lvl1pPr>
            <a:lvl2pPr marL="714375" indent="-354013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895350" indent="-198438">
              <a:lnSpc>
                <a:spcPts val="2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344613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1697038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atinLnBrk="0">
              <a:lnSpc>
                <a:spcPct val="120000"/>
              </a:lnSpc>
            </a:pPr>
            <a:r>
              <a:rPr lang="en-US" altLang="ko-KR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3085" y="1788296"/>
            <a:ext cx="4612183" cy="36569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5839" y="1844824"/>
            <a:ext cx="4304359" cy="25202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95536" y="4293096"/>
            <a:ext cx="4248472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32040" y="3140968"/>
            <a:ext cx="388843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32040" y="3717032"/>
            <a:ext cx="3888432" cy="170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30215" y="537321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Feature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724128" y="4257122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Hyper-parameter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53923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/>
          <a:srcRect t="4454"/>
          <a:stretch/>
        </p:blipFill>
        <p:spPr>
          <a:xfrm>
            <a:off x="1403648" y="1676096"/>
            <a:ext cx="5914328" cy="4633224"/>
          </a:xfrm>
          <a:prstGeom prst="rect">
            <a:avLst/>
          </a:prstGeom>
        </p:spPr>
      </p:pic>
      <p:sp>
        <p:nvSpPr>
          <p:cNvPr id="7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ea typeface="HY헤드라인M" charset="0"/>
              </a:rPr>
              <a:t>Result</a:t>
            </a:r>
            <a:endParaRPr lang="en-US" altLang="ko-KR" sz="2800" b="1" dirty="0">
              <a:solidFill>
                <a:schemeClr val="tx2"/>
              </a:solidFill>
              <a:ea typeface="HY헤드라인M" charset="0"/>
            </a:endParaRPr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268272" y="1052736"/>
            <a:ext cx="8607455" cy="3725772"/>
          </a:xfrm>
          <a:prstGeom prst="rect">
            <a:avLst/>
          </a:prstGeom>
        </p:spPr>
        <p:txBody>
          <a:bodyPr/>
          <a:lstStyle>
            <a:lvl1pPr marL="360363" indent="-360363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"/>
              <a:defRPr sz="2400" b="1">
                <a:solidFill>
                  <a:schemeClr val="tx2"/>
                </a:solidFill>
                <a:latin typeface="+mn-lt"/>
              </a:defRPr>
            </a:lvl1pPr>
            <a:lvl2pPr marL="714375" indent="-354013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895350" indent="-198438">
              <a:lnSpc>
                <a:spcPts val="2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344613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1697038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atinLnBrk="0">
              <a:lnSpc>
                <a:spcPct val="120000"/>
              </a:lnSpc>
            </a:pPr>
            <a:r>
              <a:rPr lang="en-US" altLang="ko-KR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IA, MAE, RMSE for hourly forecasting values of PM2.5</a:t>
            </a:r>
          </a:p>
        </p:txBody>
      </p:sp>
    </p:spTree>
    <p:extLst>
      <p:ext uri="{BB962C8B-B14F-4D97-AF65-F5344CB8AC3E}">
        <p14:creationId xmlns:p14="http://schemas.microsoft.com/office/powerpoint/2010/main" xmlns="" val="148129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sp>
        <p:nvSpPr>
          <p:cNvPr id="7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ea typeface="HY헤드라인M" charset="0"/>
              </a:rPr>
              <a:t>Result</a:t>
            </a:r>
            <a:endParaRPr lang="en-US" altLang="ko-KR" sz="2800" b="1" dirty="0">
              <a:solidFill>
                <a:schemeClr val="tx2"/>
              </a:solidFill>
              <a:ea typeface="HY헤드라인M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2132856"/>
            <a:ext cx="7956376" cy="2990453"/>
          </a:xfrm>
          <a:prstGeom prst="rect">
            <a:avLst/>
          </a:prstGeom>
        </p:spPr>
      </p:pic>
      <p:sp>
        <p:nvSpPr>
          <p:cNvPr id="8" name="텍스트 개체 틀 3"/>
          <p:cNvSpPr txBox="1">
            <a:spLocks/>
          </p:cNvSpPr>
          <p:nvPr/>
        </p:nvSpPr>
        <p:spPr>
          <a:xfrm>
            <a:off x="268272" y="1052736"/>
            <a:ext cx="8607455" cy="3725772"/>
          </a:xfrm>
          <a:prstGeom prst="rect">
            <a:avLst/>
          </a:prstGeom>
        </p:spPr>
        <p:txBody>
          <a:bodyPr/>
          <a:lstStyle>
            <a:lvl1pPr marL="360363" indent="-360363">
              <a:lnSpc>
                <a:spcPct val="15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Char char=""/>
              <a:defRPr sz="2400" b="1">
                <a:solidFill>
                  <a:schemeClr val="tx2"/>
                </a:solidFill>
                <a:latin typeface="+mn-lt"/>
              </a:defRPr>
            </a:lvl1pPr>
            <a:lvl2pPr marL="714375" indent="-354013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o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 marL="895350" indent="-198438">
              <a:lnSpc>
                <a:spcPts val="2000"/>
              </a:lnSpc>
              <a:spcAft>
                <a:spcPts val="6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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 marL="1344613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" pitchFamily="2" charset="2"/>
              <a:buChar char="§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 marL="1697038" indent="-285750">
              <a:lnSpc>
                <a:spcPts val="2000"/>
              </a:lnSpc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Arial" pitchFamily="34" charset="0"/>
              <a:buChar char="•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latinLnBrk="0">
              <a:lnSpc>
                <a:spcPct val="120000"/>
              </a:lnSpc>
            </a:pPr>
            <a:r>
              <a:rPr lang="en-US" altLang="ko-KR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Recall Rates (RR) and False Alarm Rate (FAR)</a:t>
            </a:r>
          </a:p>
          <a:p>
            <a:pPr lvl="1" latinLnBrk="0">
              <a:lnSpc>
                <a:spcPct val="120000"/>
              </a:lnSpc>
            </a:pPr>
            <a:r>
              <a:rPr lang="en-US" altLang="ko-KR" dirty="0" smtClean="0"/>
              <a:t> Predict time series of PM2.5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xmlns="" val="178830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30758</TotalTime>
  <Pages>6</Pages>
  <Words>1023</Words>
  <Characters>0</Characters>
  <Application>Microsoft Office PowerPoint</Application>
  <DocSecurity>0</DocSecurity>
  <PresentationFormat>화면 슬라이드 쇼(4:3)</PresentationFormat>
  <Lines>0</Lines>
  <Paragraphs>170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굴림</vt:lpstr>
      <vt:lpstr>Arial</vt:lpstr>
      <vt:lpstr>Times New Roman</vt:lpstr>
      <vt:lpstr>HY헤드라인M</vt:lpstr>
      <vt:lpstr>맑은 고딕</vt:lpstr>
      <vt:lpstr>Wingdings</vt:lpstr>
      <vt:lpstr>조선일보명조</vt:lpstr>
      <vt:lpstr>Office 테마</vt:lpstr>
      <vt:lpstr>Review : A hybrid model for spatiotemporal forecasting of PM2.5 based on graph convolutional neural network and long short-term memory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MSL Template</dc:title>
  <dc:creator>Template</dc:creator>
  <cp:lastModifiedBy>이성구</cp:lastModifiedBy>
  <cp:revision>3089</cp:revision>
  <dcterms:modified xsi:type="dcterms:W3CDTF">2021-04-10T08:08:11Z</dcterms:modified>
</cp:coreProperties>
</file>