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9" r:id="rId1"/>
  </p:sldMasterIdLst>
  <p:sldIdLst>
    <p:sldId id="258" r:id="rId2"/>
    <p:sldId id="256" r:id="rId3"/>
    <p:sldId id="260" r:id="rId4"/>
    <p:sldId id="261" r:id="rId5"/>
    <p:sldId id="263" r:id="rId6"/>
    <p:sldId id="264" r:id="rId7"/>
    <p:sldId id="259" r:id="rId8"/>
    <p:sldId id="265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4735642224409446"/>
          <c:y val="0.11919149119146832"/>
          <c:w val="0.50528715551181103"/>
          <c:h val="0.7579306866430434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DONAȚII CARD LEI</c:v>
                </c:pt>
              </c:strCache>
            </c:strRef>
          </c:tx>
          <c:dPt>
            <c:idx val="0"/>
            <c:bubble3D val="0"/>
            <c:explosion val="8"/>
            <c:spPr>
              <a:gradFill rotWithShape="1">
                <a:gsLst>
                  <a:gs pos="0">
                    <a:schemeClr val="accent1">
                      <a:tint val="94000"/>
                      <a:satMod val="103000"/>
                      <a:lumMod val="102000"/>
                    </a:schemeClr>
                  </a:gs>
                  <a:gs pos="50000">
                    <a:schemeClr val="accent1">
                      <a:shade val="100000"/>
                      <a:satMod val="110000"/>
                      <a:lumMod val="100000"/>
                    </a:schemeClr>
                  </a:gs>
                  <a:gs pos="100000">
                    <a:schemeClr val="accent1">
                      <a:shade val="78000"/>
                      <a:satMod val="12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B5B5-4760-9C32-5A16A60E7AF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4000"/>
                      <a:satMod val="103000"/>
                      <a:lumMod val="102000"/>
                    </a:schemeClr>
                  </a:gs>
                  <a:gs pos="50000">
                    <a:schemeClr val="accent2">
                      <a:shade val="100000"/>
                      <a:satMod val="110000"/>
                      <a:lumMod val="100000"/>
                    </a:schemeClr>
                  </a:gs>
                  <a:gs pos="100000">
                    <a:schemeClr val="accent2">
                      <a:shade val="78000"/>
                      <a:satMod val="12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3D1-4480-91AD-40EAD1EC9E6F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4000"/>
                      <a:satMod val="103000"/>
                      <a:lumMod val="102000"/>
                    </a:schemeClr>
                  </a:gs>
                  <a:gs pos="50000">
                    <a:schemeClr val="accent3">
                      <a:shade val="100000"/>
                      <a:satMod val="110000"/>
                      <a:lumMod val="100000"/>
                    </a:schemeClr>
                  </a:gs>
                  <a:gs pos="100000">
                    <a:schemeClr val="accent3">
                      <a:shade val="78000"/>
                      <a:satMod val="12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3D1-4480-91AD-40EAD1EC9E6F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4000"/>
                      <a:satMod val="103000"/>
                      <a:lumMod val="102000"/>
                    </a:schemeClr>
                  </a:gs>
                  <a:gs pos="50000">
                    <a:schemeClr val="accent4">
                      <a:shade val="100000"/>
                      <a:satMod val="110000"/>
                      <a:lumMod val="100000"/>
                    </a:schemeClr>
                  </a:gs>
                  <a:gs pos="100000">
                    <a:schemeClr val="accent4">
                      <a:shade val="78000"/>
                      <a:satMod val="12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3D1-4480-91AD-40EAD1EC9E6F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4000"/>
                      <a:satMod val="103000"/>
                      <a:lumMod val="102000"/>
                    </a:schemeClr>
                  </a:gs>
                  <a:gs pos="50000">
                    <a:schemeClr val="accent5">
                      <a:shade val="100000"/>
                      <a:satMod val="110000"/>
                      <a:lumMod val="100000"/>
                    </a:schemeClr>
                  </a:gs>
                  <a:gs pos="100000">
                    <a:schemeClr val="accent5">
                      <a:shade val="78000"/>
                      <a:satMod val="12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43D1-4480-91AD-40EAD1EC9E6F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94000"/>
                      <a:satMod val="103000"/>
                      <a:lumMod val="102000"/>
                    </a:schemeClr>
                  </a:gs>
                  <a:gs pos="50000">
                    <a:schemeClr val="accent6">
                      <a:shade val="100000"/>
                      <a:satMod val="110000"/>
                      <a:lumMod val="100000"/>
                    </a:schemeClr>
                  </a:gs>
                  <a:gs pos="100000">
                    <a:schemeClr val="accent6">
                      <a:shade val="78000"/>
                      <a:satMod val="12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43D1-4480-91AD-40EAD1EC9E6F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94000"/>
                      <a:satMod val="103000"/>
                      <a:lumMod val="102000"/>
                    </a:schemeClr>
                  </a:gs>
                  <a:gs pos="50000">
                    <a:schemeClr val="accent1">
                      <a:lumMod val="60000"/>
                      <a:shade val="100000"/>
                      <a:satMod val="110000"/>
                      <a:lumMod val="100000"/>
                    </a:schemeClr>
                  </a:gs>
                  <a:gs pos="100000">
                    <a:schemeClr val="accent1">
                      <a:lumMod val="60000"/>
                      <a:shade val="78000"/>
                      <a:satMod val="12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43D1-4480-91AD-40EAD1EC9E6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Donații generale card</c:v>
                </c:pt>
                <c:pt idx="1">
                  <c:v>RomGym Trophy card</c:v>
                </c:pt>
                <c:pt idx="2">
                  <c:v>Cupa României card</c:v>
                </c:pt>
                <c:pt idx="3">
                  <c:v>Aerobic Open Cup card</c:v>
                </c:pt>
                <c:pt idx="4">
                  <c:v>Academai de Gimnastică </c:v>
                </c:pt>
                <c:pt idx="5">
                  <c:v>Asigurări medicale </c:v>
                </c:pt>
                <c:pt idx="6">
                  <c:v>Înaltă performanță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B5-4760-9C32-5A16A60E7AFB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DONAȚII CARD EURO</c:v>
                </c:pt>
              </c:strCache>
            </c:strRef>
          </c:tx>
          <c:explosion val="2"/>
          <c:dPt>
            <c:idx val="0"/>
            <c:bubble3D val="0"/>
            <c:explosion val="7"/>
            <c:spPr>
              <a:gradFill rotWithShape="1">
                <a:gsLst>
                  <a:gs pos="0">
                    <a:schemeClr val="accent1">
                      <a:tint val="94000"/>
                      <a:satMod val="103000"/>
                      <a:lumMod val="102000"/>
                    </a:schemeClr>
                  </a:gs>
                  <a:gs pos="50000">
                    <a:schemeClr val="accent1">
                      <a:shade val="100000"/>
                      <a:satMod val="110000"/>
                      <a:lumMod val="100000"/>
                    </a:schemeClr>
                  </a:gs>
                  <a:gs pos="100000">
                    <a:schemeClr val="accent1">
                      <a:shade val="78000"/>
                      <a:satMod val="12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B18-463C-8FAE-77C2D65A119E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4000"/>
                      <a:satMod val="103000"/>
                      <a:lumMod val="102000"/>
                    </a:schemeClr>
                  </a:gs>
                  <a:gs pos="50000">
                    <a:schemeClr val="accent2">
                      <a:shade val="100000"/>
                      <a:satMod val="110000"/>
                      <a:lumMod val="100000"/>
                    </a:schemeClr>
                  </a:gs>
                  <a:gs pos="100000">
                    <a:schemeClr val="accent2">
                      <a:shade val="78000"/>
                      <a:satMod val="12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B18-463C-8FAE-77C2D65A119E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4000"/>
                      <a:satMod val="103000"/>
                      <a:lumMod val="102000"/>
                    </a:schemeClr>
                  </a:gs>
                  <a:gs pos="50000">
                    <a:schemeClr val="accent3">
                      <a:shade val="100000"/>
                      <a:satMod val="110000"/>
                      <a:lumMod val="100000"/>
                    </a:schemeClr>
                  </a:gs>
                  <a:gs pos="100000">
                    <a:schemeClr val="accent3">
                      <a:shade val="78000"/>
                      <a:satMod val="12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728-491B-AADB-5ADC11E88D5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Donații generale card</c:v>
                </c:pt>
                <c:pt idx="1">
                  <c:v>Asigurări medicale card</c:v>
                </c:pt>
                <c:pt idx="2">
                  <c:v>Rom Gym Trophy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B18-463C-8FAE-77C2D65A119E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DONAȚII CARD USD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DONAȚII CARD EURO</c:v>
                </c:pt>
              </c:strCache>
            </c:strRef>
          </c:tx>
          <c:explosion val="2"/>
          <c:dPt>
            <c:idx val="0"/>
            <c:bubble3D val="0"/>
            <c:explosion val="7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B18-463C-8FAE-77C2D65A119E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4000"/>
                      <a:satMod val="103000"/>
                      <a:lumMod val="102000"/>
                    </a:schemeClr>
                  </a:gs>
                  <a:gs pos="50000">
                    <a:schemeClr val="accent2">
                      <a:shade val="100000"/>
                      <a:satMod val="110000"/>
                      <a:lumMod val="100000"/>
                    </a:schemeClr>
                  </a:gs>
                  <a:gs pos="100000">
                    <a:schemeClr val="accent2">
                      <a:shade val="78000"/>
                      <a:satMod val="12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92B-4A75-A119-90D529E542E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Înaltă performanță</c:v>
                </c:pt>
                <c:pt idx="1">
                  <c:v>Donații generale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B18-463C-8FAE-77C2D65A119E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DONAȚII TRANSFER BANCAR –</a:t>
            </a:r>
            <a:r>
              <a:rPr lang="en-US" baseline="0" dirty="0"/>
              <a:t> CONT LEI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DONAȚII BANCARE</c:v>
                </c:pt>
              </c:strCache>
            </c:strRef>
          </c:tx>
          <c:explosion val="2"/>
          <c:dPt>
            <c:idx val="0"/>
            <c:bubble3D val="0"/>
            <c:explosion val="7"/>
            <c:spPr>
              <a:gradFill rotWithShape="1">
                <a:gsLst>
                  <a:gs pos="0">
                    <a:schemeClr val="accent1">
                      <a:tint val="94000"/>
                      <a:satMod val="103000"/>
                      <a:lumMod val="102000"/>
                    </a:schemeClr>
                  </a:gs>
                  <a:gs pos="50000">
                    <a:schemeClr val="accent1">
                      <a:shade val="100000"/>
                      <a:satMod val="110000"/>
                      <a:lumMod val="100000"/>
                    </a:schemeClr>
                  </a:gs>
                  <a:gs pos="100000">
                    <a:schemeClr val="accent1">
                      <a:shade val="78000"/>
                      <a:satMod val="12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B18-463C-8FAE-77C2D65A119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</c:f>
              <c:strCache>
                <c:ptCount val="1"/>
                <c:pt idx="0">
                  <c:v>Donații generale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9654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B18-463C-8FAE-77C2D65A119E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DONAȚII TRANSFER BANCAR –</a:t>
            </a:r>
            <a:r>
              <a:rPr lang="en-US" baseline="0" dirty="0"/>
              <a:t> CONT EURO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Donații transfer EURO</c:v>
                </c:pt>
              </c:strCache>
            </c:strRef>
          </c:tx>
          <c:spPr>
            <a:solidFill>
              <a:srgbClr val="00B050"/>
            </a:solidFill>
          </c:spPr>
          <c:explosion val="2"/>
          <c:dPt>
            <c:idx val="0"/>
            <c:bubble3D val="0"/>
            <c:explosion val="7"/>
            <c:spPr>
              <a:solidFill>
                <a:srgbClr val="00B05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B18-463C-8FAE-77C2D65A119E}"/>
              </c:ext>
            </c:extLst>
          </c:dPt>
          <c:dPt>
            <c:idx val="1"/>
            <c:bubble3D val="0"/>
            <c:spPr>
              <a:solidFill>
                <a:srgbClr val="00B05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7AE-45FA-8302-E7D4888E6CF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Cupa României</c:v>
                </c:pt>
                <c:pt idx="1">
                  <c:v>Donații generale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B18-463C-8FAE-77C2D65A119E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85F1-A4FA-4670-8E14-67D258093AE8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BCAC892A-958D-4E15-95BB-0A065596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4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85F1-A4FA-4670-8E14-67D258093AE8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CAC892A-958D-4E15-95BB-0A065596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66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85F1-A4FA-4670-8E14-67D258093AE8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CAC892A-958D-4E15-95BB-0A065596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47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85F1-A4FA-4670-8E14-67D258093AE8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CAC892A-958D-4E15-95BB-0A065596EA9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852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85F1-A4FA-4670-8E14-67D258093AE8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CAC892A-958D-4E15-95BB-0A065596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52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85F1-A4FA-4670-8E14-67D258093AE8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C892A-958D-4E15-95BB-0A065596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26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85F1-A4FA-4670-8E14-67D258093AE8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C892A-958D-4E15-95BB-0A065596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14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85F1-A4FA-4670-8E14-67D258093AE8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C892A-958D-4E15-95BB-0A065596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94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7D385F1-A4FA-4670-8E14-67D258093AE8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CAC892A-958D-4E15-95BB-0A065596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36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85F1-A4FA-4670-8E14-67D258093AE8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C892A-958D-4E15-95BB-0A065596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38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85F1-A4FA-4670-8E14-67D258093AE8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CAC892A-958D-4E15-95BB-0A065596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5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85F1-A4FA-4670-8E14-67D258093AE8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C892A-958D-4E15-95BB-0A065596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9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85F1-A4FA-4670-8E14-67D258093AE8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C892A-958D-4E15-95BB-0A065596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3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85F1-A4FA-4670-8E14-67D258093AE8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C892A-958D-4E15-95BB-0A065596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49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85F1-A4FA-4670-8E14-67D258093AE8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C892A-958D-4E15-95BB-0A065596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12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85F1-A4FA-4670-8E14-67D258093AE8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C892A-958D-4E15-95BB-0A065596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91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85F1-A4FA-4670-8E14-67D258093AE8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C892A-958D-4E15-95BB-0A065596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64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385F1-A4FA-4670-8E14-67D258093AE8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C892A-958D-4E15-95BB-0A065596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402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  <p:sldLayoutId id="2147484014" r:id="rId5"/>
    <p:sldLayoutId id="2147484015" r:id="rId6"/>
    <p:sldLayoutId id="2147484016" r:id="rId7"/>
    <p:sldLayoutId id="2147484017" r:id="rId8"/>
    <p:sldLayoutId id="2147484018" r:id="rId9"/>
    <p:sldLayoutId id="2147484019" r:id="rId10"/>
    <p:sldLayoutId id="2147484020" r:id="rId11"/>
    <p:sldLayoutId id="2147484021" r:id="rId12"/>
    <p:sldLayoutId id="2147484022" r:id="rId13"/>
    <p:sldLayoutId id="2147484023" r:id="rId14"/>
    <p:sldLayoutId id="2147484024" r:id="rId15"/>
    <p:sldLayoutId id="2147484025" r:id="rId16"/>
    <p:sldLayoutId id="214748402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2A189-8057-4E40-B65B-15C48A6D7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SITUAȚIE DONAȚII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6B340E7-A2F2-4383-9456-F4044B0B4709}"/>
              </a:ext>
            </a:extLst>
          </p:cNvPr>
          <p:cNvSpPr txBox="1">
            <a:spLocks/>
          </p:cNvSpPr>
          <p:nvPr/>
        </p:nvSpPr>
        <p:spPr>
          <a:xfrm>
            <a:off x="1472681" y="10677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00" dirty="0"/>
              <a:t>ACTUALIZARE: 01.2023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4CB70C-639F-473E-B36A-6211184E5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295" y="753228"/>
            <a:ext cx="1265877" cy="10831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4A4457-4BA2-47D5-988B-280C183F27D1}"/>
              </a:ext>
            </a:extLst>
          </p:cNvPr>
          <p:cNvSpPr txBox="1"/>
          <p:nvPr/>
        </p:nvSpPr>
        <p:spPr>
          <a:xfrm>
            <a:off x="1575318" y="2338481"/>
            <a:ext cx="1031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FEDERAȚIA ROMÂNĂ DE GIMNASTICĂ VĂ MULȚUMEȘTE PENTRU SUSȚINEREA DUMNEAVOASTRĂ!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228183-8482-4735-B023-379D287B3809}"/>
              </a:ext>
            </a:extLst>
          </p:cNvPr>
          <p:cNvSpPr txBox="1"/>
          <p:nvPr/>
        </p:nvSpPr>
        <p:spPr>
          <a:xfrm>
            <a:off x="1472681" y="2990655"/>
            <a:ext cx="100093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Federația</a:t>
            </a:r>
            <a:r>
              <a:rPr lang="en-US" dirty="0"/>
              <a:t> </a:t>
            </a:r>
            <a:r>
              <a:rPr lang="en-US" dirty="0" err="1"/>
              <a:t>Română</a:t>
            </a:r>
            <a:r>
              <a:rPr lang="en-US" dirty="0"/>
              <a:t> de </a:t>
            </a:r>
            <a:r>
              <a:rPr lang="en-US" dirty="0" err="1"/>
              <a:t>Gimnastică</a:t>
            </a:r>
            <a:r>
              <a:rPr lang="en-US" dirty="0"/>
              <a:t> </a:t>
            </a:r>
            <a:r>
              <a:rPr lang="en-US" dirty="0" err="1"/>
              <a:t>coordonează</a:t>
            </a:r>
            <a:r>
              <a:rPr lang="en-US" dirty="0"/>
              <a:t> </a:t>
            </a:r>
            <a:r>
              <a:rPr lang="en-US" dirty="0" err="1"/>
              <a:t>dezvoltarea</a:t>
            </a:r>
            <a:r>
              <a:rPr lang="en-US" dirty="0"/>
              <a:t> </a:t>
            </a:r>
            <a:r>
              <a:rPr lang="en-US" dirty="0" err="1"/>
              <a:t>gimnasticii</a:t>
            </a:r>
            <a:r>
              <a:rPr lang="en-US" dirty="0"/>
              <a:t> la </a:t>
            </a:r>
            <a:r>
              <a:rPr lang="en-US" dirty="0" err="1"/>
              <a:t>nivel</a:t>
            </a:r>
            <a:r>
              <a:rPr lang="en-US" dirty="0"/>
              <a:t> </a:t>
            </a:r>
            <a:r>
              <a:rPr lang="en-US" dirty="0" err="1"/>
              <a:t>național</a:t>
            </a:r>
            <a:r>
              <a:rPr lang="en-US" dirty="0"/>
              <a:t> cu </a:t>
            </a:r>
            <a:r>
              <a:rPr lang="en-US" dirty="0" err="1"/>
              <a:t>sprijinul</a:t>
            </a:r>
            <a:r>
              <a:rPr lang="en-US" dirty="0"/>
              <a:t> </a:t>
            </a:r>
            <a:r>
              <a:rPr lang="en-US" dirty="0" err="1"/>
              <a:t>structurilor</a:t>
            </a:r>
            <a:r>
              <a:rPr lang="en-US" dirty="0"/>
              <a:t> sportive affiliate. </a:t>
            </a:r>
            <a:r>
              <a:rPr lang="en-US" dirty="0" err="1"/>
              <a:t>Proiectele</a:t>
            </a:r>
            <a:r>
              <a:rPr lang="en-US" dirty="0"/>
              <a:t> de </a:t>
            </a:r>
            <a:r>
              <a:rPr lang="en-US" dirty="0" err="1"/>
              <a:t>redresare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dezvoltare</a:t>
            </a:r>
            <a:r>
              <a:rPr lang="en-US" dirty="0"/>
              <a:t> sunt </a:t>
            </a:r>
            <a:r>
              <a:rPr lang="en-US" dirty="0" err="1"/>
              <a:t>complexe</a:t>
            </a:r>
            <a:r>
              <a:rPr lang="en-US" dirty="0"/>
              <a:t>, </a:t>
            </a:r>
            <a:r>
              <a:rPr lang="en-US" dirty="0" err="1"/>
              <a:t>pornind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principal de la </a:t>
            </a:r>
            <a:r>
              <a:rPr lang="en-US" dirty="0" err="1"/>
              <a:t>creșterea</a:t>
            </a:r>
            <a:r>
              <a:rPr lang="en-US" dirty="0"/>
              <a:t> </a:t>
            </a:r>
            <a:r>
              <a:rPr lang="en-US" dirty="0" err="1"/>
              <a:t>bazei</a:t>
            </a:r>
            <a:r>
              <a:rPr lang="en-US" dirty="0"/>
              <a:t> de </a:t>
            </a:r>
            <a:r>
              <a:rPr lang="en-US" dirty="0" err="1"/>
              <a:t>selecție</a:t>
            </a:r>
            <a:r>
              <a:rPr lang="en-US" dirty="0"/>
              <a:t>, </a:t>
            </a:r>
            <a:r>
              <a:rPr lang="en-US" dirty="0" err="1"/>
              <a:t>inițierea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gimnastică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culminând</a:t>
            </a:r>
            <a:r>
              <a:rPr lang="en-US" dirty="0"/>
              <a:t> cu </a:t>
            </a:r>
            <a:r>
              <a:rPr lang="en-US" dirty="0" err="1"/>
              <a:t>performanța</a:t>
            </a:r>
            <a:r>
              <a:rPr lang="en-US" dirty="0"/>
              <a:t> </a:t>
            </a:r>
            <a:r>
              <a:rPr lang="en-US" dirty="0" err="1"/>
              <a:t>olimpică</a:t>
            </a:r>
            <a:r>
              <a:rPr lang="en-US" dirty="0"/>
              <a:t>. </a:t>
            </a:r>
            <a:r>
              <a:rPr lang="en-US" dirty="0" err="1"/>
              <a:t>Nevoia</a:t>
            </a:r>
            <a:r>
              <a:rPr lang="en-US" dirty="0"/>
              <a:t> de </a:t>
            </a:r>
            <a:r>
              <a:rPr lang="en-US" dirty="0" err="1"/>
              <a:t>finanțare</a:t>
            </a:r>
            <a:r>
              <a:rPr lang="en-US" dirty="0"/>
              <a:t> </a:t>
            </a:r>
            <a:r>
              <a:rPr lang="en-US" dirty="0" err="1"/>
              <a:t>depășește</a:t>
            </a:r>
            <a:r>
              <a:rPr lang="en-US" dirty="0"/>
              <a:t> </a:t>
            </a:r>
            <a:r>
              <a:rPr lang="en-US" dirty="0" err="1"/>
              <a:t>susținerea</a:t>
            </a:r>
            <a:r>
              <a:rPr lang="en-US" dirty="0"/>
              <a:t> </a:t>
            </a:r>
            <a:r>
              <a:rPr lang="en-US" dirty="0" err="1"/>
              <a:t>anuală</a:t>
            </a:r>
            <a:r>
              <a:rPr lang="en-US" dirty="0"/>
              <a:t> </a:t>
            </a:r>
            <a:r>
              <a:rPr lang="en-US" dirty="0" err="1"/>
              <a:t>acordată</a:t>
            </a:r>
            <a:r>
              <a:rPr lang="en-US" dirty="0"/>
              <a:t> din: </a:t>
            </a:r>
            <a:r>
              <a:rPr lang="en-US" dirty="0" err="1"/>
              <a:t>surse</a:t>
            </a:r>
            <a:r>
              <a:rPr lang="en-US" dirty="0"/>
              <a:t> </a:t>
            </a:r>
            <a:r>
              <a:rPr lang="en-US" dirty="0" err="1"/>
              <a:t>bugetare</a:t>
            </a:r>
            <a:r>
              <a:rPr lang="en-US" dirty="0"/>
              <a:t>, de </a:t>
            </a:r>
            <a:r>
              <a:rPr lang="en-US" dirty="0" err="1"/>
              <a:t>principalii</a:t>
            </a:r>
            <a:r>
              <a:rPr lang="en-US" dirty="0"/>
              <a:t> </a:t>
            </a:r>
            <a:r>
              <a:rPr lang="en-US" dirty="0" err="1"/>
              <a:t>noștri</a:t>
            </a:r>
            <a:r>
              <a:rPr lang="en-US" dirty="0"/>
              <a:t> </a:t>
            </a:r>
            <a:r>
              <a:rPr lang="en-US" dirty="0" err="1"/>
              <a:t>parteneri</a:t>
            </a:r>
            <a:r>
              <a:rPr lang="en-US" dirty="0"/>
              <a:t>, de </a:t>
            </a:r>
            <a:r>
              <a:rPr lang="en-US" dirty="0" err="1"/>
              <a:t>Ministerulu</a:t>
            </a:r>
            <a:r>
              <a:rPr lang="en-US" dirty="0"/>
              <a:t> </a:t>
            </a:r>
            <a:r>
              <a:rPr lang="en-US" dirty="0" err="1"/>
              <a:t>Sportului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Comitetul</a:t>
            </a:r>
            <a:r>
              <a:rPr lang="en-US" dirty="0"/>
              <a:t> </a:t>
            </a:r>
            <a:r>
              <a:rPr lang="en-US" dirty="0" err="1"/>
              <a:t>Olimpic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Sportiv</a:t>
            </a:r>
            <a:r>
              <a:rPr lang="en-US" dirty="0"/>
              <a:t> </a:t>
            </a:r>
            <a:r>
              <a:rPr lang="en-US" dirty="0" err="1"/>
              <a:t>Român</a:t>
            </a:r>
            <a:r>
              <a:rPr lang="en-US" dirty="0"/>
              <a:t>. De </a:t>
            </a:r>
            <a:r>
              <a:rPr lang="en-US" dirty="0" err="1"/>
              <a:t>aceea</a:t>
            </a:r>
            <a:r>
              <a:rPr lang="en-US" dirty="0"/>
              <a:t>, </a:t>
            </a:r>
            <a:r>
              <a:rPr lang="en-US" dirty="0" err="1"/>
              <a:t>susținerea</a:t>
            </a:r>
            <a:r>
              <a:rPr lang="en-US" dirty="0"/>
              <a:t> </a:t>
            </a:r>
            <a:r>
              <a:rPr lang="en-US" dirty="0" err="1"/>
              <a:t>dumneavoastră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esențială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gimnastică</a:t>
            </a:r>
            <a:r>
              <a:rPr lang="en-US" dirty="0"/>
              <a:t> </a:t>
            </a:r>
            <a:r>
              <a:rPr lang="en-US" dirty="0" err="1"/>
              <a:t>românească</a:t>
            </a:r>
            <a:r>
              <a:rPr lang="en-US" dirty="0"/>
              <a:t>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A75B7E-24A7-46CC-B7F6-0F191F2E69BB}"/>
              </a:ext>
            </a:extLst>
          </p:cNvPr>
          <p:cNvSpPr txBox="1"/>
          <p:nvPr/>
        </p:nvSpPr>
        <p:spPr>
          <a:xfrm>
            <a:off x="150868" y="2650388"/>
            <a:ext cx="12450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OFERIM RAPORTĂRI PERMANENTE ȘI TRANSPARENTE PRIVIND UTILIZAREA FONDURILOR ACUMULATE ÎN CADRUL CAMPANIILOR DE FUNDRAISING</a:t>
            </a:r>
          </a:p>
          <a:p>
            <a:pPr algn="ctr"/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2368FC-CEFA-49BD-9926-9AC678750936}"/>
              </a:ext>
            </a:extLst>
          </p:cNvPr>
          <p:cNvSpPr txBox="1"/>
          <p:nvPr/>
        </p:nvSpPr>
        <p:spPr>
          <a:xfrm>
            <a:off x="8092751" y="1766368"/>
            <a:ext cx="5789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* Acest </a:t>
            </a:r>
            <a:r>
              <a:rPr lang="en-US" sz="900" dirty="0" err="1"/>
              <a:t>raport</a:t>
            </a:r>
            <a:r>
              <a:rPr lang="en-US" sz="900" dirty="0"/>
              <a:t> se </a:t>
            </a:r>
            <a:r>
              <a:rPr lang="en-US" sz="900" dirty="0" err="1"/>
              <a:t>reînnoiește</a:t>
            </a:r>
            <a:r>
              <a:rPr lang="en-US" sz="900" dirty="0"/>
              <a:t> periodic.</a:t>
            </a:r>
          </a:p>
        </p:txBody>
      </p:sp>
    </p:spTree>
    <p:extLst>
      <p:ext uri="{BB962C8B-B14F-4D97-AF65-F5344CB8AC3E}">
        <p14:creationId xmlns:p14="http://schemas.microsoft.com/office/powerpoint/2010/main" val="437091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4EDA9AB-5187-4566-AB68-5F5D3EE8A0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7626399"/>
              </p:ext>
            </p:extLst>
          </p:nvPr>
        </p:nvGraphicFramePr>
        <p:xfrm>
          <a:off x="747948" y="498529"/>
          <a:ext cx="8678153" cy="58609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6D66DAA-776D-40E9-9848-BCE14036FCFE}"/>
              </a:ext>
            </a:extLst>
          </p:cNvPr>
          <p:cNvSpPr txBox="1"/>
          <p:nvPr/>
        </p:nvSpPr>
        <p:spPr>
          <a:xfrm>
            <a:off x="8893783" y="3136610"/>
            <a:ext cx="3298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TOTAL DONAȚII CARD LEI: </a:t>
            </a:r>
          </a:p>
          <a:p>
            <a:pPr algn="ctr"/>
            <a:r>
              <a:rPr lang="en-US" sz="1600" dirty="0"/>
              <a:t>NUMĂR DONAȚII:</a:t>
            </a:r>
          </a:p>
        </p:txBody>
      </p:sp>
    </p:spTree>
    <p:extLst>
      <p:ext uri="{BB962C8B-B14F-4D97-AF65-F5344CB8AC3E}">
        <p14:creationId xmlns:p14="http://schemas.microsoft.com/office/powerpoint/2010/main" val="4244045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6D66DAA-776D-40E9-9848-BCE14036FCFE}"/>
              </a:ext>
            </a:extLst>
          </p:cNvPr>
          <p:cNvSpPr txBox="1"/>
          <p:nvPr/>
        </p:nvSpPr>
        <p:spPr>
          <a:xfrm>
            <a:off x="9025933" y="3136612"/>
            <a:ext cx="3298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TOTAL DONAȚII CARD EURO: </a:t>
            </a:r>
          </a:p>
          <a:p>
            <a:pPr algn="ctr"/>
            <a:r>
              <a:rPr lang="en-US" sz="1600" dirty="0"/>
              <a:t>NUMĂR DONAȚII: </a:t>
            </a: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1132701D-1FB8-4C47-A8A6-47FB17F6F7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0261292"/>
              </p:ext>
            </p:extLst>
          </p:nvPr>
        </p:nvGraphicFramePr>
        <p:xfrm>
          <a:off x="-887964" y="982803"/>
          <a:ext cx="11879424" cy="5477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06437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6D66DAA-776D-40E9-9848-BCE14036FCFE}"/>
              </a:ext>
            </a:extLst>
          </p:cNvPr>
          <p:cNvSpPr txBox="1"/>
          <p:nvPr/>
        </p:nvSpPr>
        <p:spPr>
          <a:xfrm>
            <a:off x="8893783" y="3136612"/>
            <a:ext cx="3298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TOTAL DONAȚII CARD USD: </a:t>
            </a:r>
          </a:p>
          <a:p>
            <a:pPr algn="ctr"/>
            <a:r>
              <a:rPr lang="en-US" sz="1600" dirty="0"/>
              <a:t>NUMĂR DONAȚII: </a:t>
            </a: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1132701D-1FB8-4C47-A8A6-47FB17F6F7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0491530"/>
              </p:ext>
            </p:extLst>
          </p:nvPr>
        </p:nvGraphicFramePr>
        <p:xfrm>
          <a:off x="-887964" y="982803"/>
          <a:ext cx="11879424" cy="5477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4965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6D66DAA-776D-40E9-9848-BCE14036FCFE}"/>
              </a:ext>
            </a:extLst>
          </p:cNvPr>
          <p:cNvSpPr txBox="1"/>
          <p:nvPr/>
        </p:nvSpPr>
        <p:spPr>
          <a:xfrm>
            <a:off x="8893783" y="3136612"/>
            <a:ext cx="3298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TOTAL DONAȚII: </a:t>
            </a:r>
          </a:p>
          <a:p>
            <a:pPr algn="ctr"/>
            <a:r>
              <a:rPr lang="en-US" sz="1600" dirty="0"/>
              <a:t>NUMĂR DONAȚII: </a:t>
            </a: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1132701D-1FB8-4C47-A8A6-47FB17F6F7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7413329"/>
              </p:ext>
            </p:extLst>
          </p:nvPr>
        </p:nvGraphicFramePr>
        <p:xfrm>
          <a:off x="-887964" y="982803"/>
          <a:ext cx="11879424" cy="5477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99278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6D66DAA-776D-40E9-9848-BCE14036FCFE}"/>
              </a:ext>
            </a:extLst>
          </p:cNvPr>
          <p:cNvSpPr txBox="1"/>
          <p:nvPr/>
        </p:nvSpPr>
        <p:spPr>
          <a:xfrm>
            <a:off x="9025933" y="3136612"/>
            <a:ext cx="32982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TOTAL DONAȚII: </a:t>
            </a:r>
          </a:p>
          <a:p>
            <a:pPr algn="ctr"/>
            <a:r>
              <a:rPr lang="en-US" sz="1600" dirty="0"/>
              <a:t>NUMĂR DONAȚII: </a:t>
            </a:r>
          </a:p>
          <a:p>
            <a:pPr algn="ctr"/>
            <a:endParaRPr lang="en-US" sz="1600" dirty="0"/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1132701D-1FB8-4C47-A8A6-47FB17F6F7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4365888"/>
              </p:ext>
            </p:extLst>
          </p:nvPr>
        </p:nvGraphicFramePr>
        <p:xfrm>
          <a:off x="-887964" y="982803"/>
          <a:ext cx="11879424" cy="5477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54521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853A8-9D6B-43E8-9291-740DC0050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REDIRECȚIONĂRI PF + DONAȚII RECURENTE</a:t>
            </a:r>
            <a:br>
              <a:rPr lang="en-US" dirty="0"/>
            </a:br>
            <a:r>
              <a:rPr lang="en-US" dirty="0"/>
              <a:t>ANUL 2023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1044F-341D-4DFC-BC4A-D76316135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NUMĂR REDIRECȚIONĂRI PF: </a:t>
            </a:r>
          </a:p>
          <a:p>
            <a:r>
              <a:rPr lang="en-US" dirty="0"/>
              <a:t>VENIT ACTUAL REDIRECȚIONĂRI PF: </a:t>
            </a:r>
          </a:p>
          <a:p>
            <a:r>
              <a:rPr lang="en-US" dirty="0"/>
              <a:t>NUMĂR DONAȚII RECURENTE:</a:t>
            </a:r>
          </a:p>
          <a:p>
            <a:r>
              <a:rPr lang="en-US" dirty="0"/>
              <a:t>VALOARE DONAȚII RECURENTE: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TOTAL GENERAL CONTRIBUȚII: ~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AE6124-ECEE-45D2-8C5B-CFD0599E23AA}"/>
              </a:ext>
            </a:extLst>
          </p:cNvPr>
          <p:cNvSpPr txBox="1"/>
          <p:nvPr/>
        </p:nvSpPr>
        <p:spPr>
          <a:xfrm>
            <a:off x="3582955" y="4002656"/>
            <a:ext cx="3526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*12 </a:t>
            </a:r>
            <a:r>
              <a:rPr lang="en-US" sz="1100" dirty="0" err="1"/>
              <a:t>luni</a:t>
            </a:r>
            <a:r>
              <a:rPr lang="en-US" sz="1100" dirty="0"/>
              <a:t> </a:t>
            </a:r>
            <a:r>
              <a:rPr lang="en-US" sz="1100" dirty="0" err="1"/>
              <a:t>recurență</a:t>
            </a:r>
            <a:endParaRPr lang="en-US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957DDF-473E-43DD-9236-DB8FA4939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295" y="753228"/>
            <a:ext cx="1265877" cy="108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75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853A8-9D6B-43E8-9291-740DC0050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REDIRECȚIONĂRI PF + DONAȚII RECURENTE ANUL 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1044F-341D-4DFC-BC4A-D76316135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NUMĂR REDIRECȚIONĂRI PF: 86</a:t>
            </a:r>
          </a:p>
          <a:p>
            <a:r>
              <a:rPr lang="en-US" dirty="0"/>
              <a:t>VENIT ACTUAL REDIRECȚIONĂRI PF: 17.407 LEI</a:t>
            </a:r>
          </a:p>
          <a:p>
            <a:r>
              <a:rPr lang="en-US" dirty="0"/>
              <a:t>NUMĂR DONAȚII RECURENTE: 2</a:t>
            </a:r>
          </a:p>
          <a:p>
            <a:r>
              <a:rPr lang="en-US" dirty="0"/>
              <a:t>VALOARE DONAȚII RECURENTE: 80 LEI</a:t>
            </a:r>
          </a:p>
          <a:p>
            <a:endParaRPr lang="en-US" dirty="0"/>
          </a:p>
          <a:p>
            <a:r>
              <a:rPr lang="en-US" dirty="0"/>
              <a:t>TOTAL GENERAL CONTRIBUȚII</a:t>
            </a:r>
            <a:r>
              <a:rPr lang="en-US"/>
              <a:t>: ~70.000 </a:t>
            </a:r>
            <a:r>
              <a:rPr lang="en-US" dirty="0"/>
              <a:t>LEI (~14.000 EURO)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AE6124-ECEE-45D2-8C5B-CFD0599E23AA}"/>
              </a:ext>
            </a:extLst>
          </p:cNvPr>
          <p:cNvSpPr txBox="1"/>
          <p:nvPr/>
        </p:nvSpPr>
        <p:spPr>
          <a:xfrm>
            <a:off x="3582955" y="4002656"/>
            <a:ext cx="3526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*12 </a:t>
            </a:r>
            <a:r>
              <a:rPr lang="en-US" sz="1100" dirty="0" err="1"/>
              <a:t>luni</a:t>
            </a:r>
            <a:r>
              <a:rPr lang="en-US" sz="1100" dirty="0"/>
              <a:t> </a:t>
            </a:r>
            <a:r>
              <a:rPr lang="en-US" sz="1100" dirty="0" err="1"/>
              <a:t>recurență</a:t>
            </a:r>
            <a:endParaRPr lang="en-US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957DDF-473E-43DD-9236-DB8FA4939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295" y="753228"/>
            <a:ext cx="1265877" cy="108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677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04091-6F87-4EF8-970F-A889E7F40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INFORMARE PRIVIND FONDUL FUNDRAISE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F248F-9018-43F8-AA22-795868945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1104242" cy="284161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/>
              <a:t>Până</a:t>
            </a:r>
            <a:r>
              <a:rPr lang="en-US" dirty="0"/>
              <a:t> la </a:t>
            </a:r>
            <a:r>
              <a:rPr lang="en-US" dirty="0" err="1"/>
              <a:t>această</a:t>
            </a:r>
            <a:r>
              <a:rPr lang="en-US" dirty="0"/>
              <a:t> </a:t>
            </a:r>
            <a:r>
              <a:rPr lang="en-US" dirty="0" err="1"/>
              <a:t>dată</a:t>
            </a:r>
            <a:r>
              <a:rPr lang="en-US" dirty="0"/>
              <a:t> nu s-au </a:t>
            </a:r>
            <a:r>
              <a:rPr lang="en-US" dirty="0" err="1"/>
              <a:t>efectuat</a:t>
            </a:r>
            <a:r>
              <a:rPr lang="en-US" dirty="0"/>
              <a:t> </a:t>
            </a:r>
            <a:r>
              <a:rPr lang="en-US" dirty="0" err="1"/>
              <a:t>cheltuieli</a:t>
            </a:r>
            <a:r>
              <a:rPr lang="en-US" dirty="0"/>
              <a:t> din </a:t>
            </a:r>
            <a:r>
              <a:rPr lang="en-US" dirty="0" err="1"/>
              <a:t>fondul</a:t>
            </a:r>
            <a:r>
              <a:rPr lang="en-US" dirty="0"/>
              <a:t> de fundraising.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D19DB9-0C72-4950-B079-2FB68BE56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295" y="753228"/>
            <a:ext cx="1265877" cy="108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4809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183</TotalTime>
  <Words>270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Berlin</vt:lpstr>
      <vt:lpstr>SITUAȚIE DONAȚII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REDIRECȚIONĂRI PF + DONAȚII RECURENTE ANUL 2023</vt:lpstr>
      <vt:lpstr>REDIRECȚIONĂRI PF + DONAȚII RECURENTE ANUL 2022</vt:lpstr>
      <vt:lpstr>INFORMARE PRIVIND FONDUL FUNDRAISE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Alexandru Preda</dc:creator>
  <cp:lastModifiedBy>alex preda</cp:lastModifiedBy>
  <cp:revision>66</cp:revision>
  <dcterms:created xsi:type="dcterms:W3CDTF">2022-03-12T09:00:23Z</dcterms:created>
  <dcterms:modified xsi:type="dcterms:W3CDTF">2023-01-19T09:36:46Z</dcterms:modified>
</cp:coreProperties>
</file>