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8/18/24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7583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8/18/24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49992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8/18/24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882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8/18/24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3252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8/18/24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444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8/18/24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7788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8/18/24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1194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8/18/24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4352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8/18/24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0803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8/18/24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8765163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8/18/24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0838587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8/18/24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92546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93CF-0763-7B1C-3C1F-B1D9F40141A3}"/>
              </a:ext>
            </a:extLst>
          </p:cNvPr>
          <p:cNvSpPr>
            <a:spLocks noGrp="1"/>
          </p:cNvSpPr>
          <p:nvPr>
            <p:ph type="ctrTitle"/>
          </p:nvPr>
        </p:nvSpPr>
        <p:spPr/>
        <p:txBody>
          <a:bodyPr/>
          <a:lstStyle/>
          <a:p>
            <a:r>
              <a:rPr lang="en-US" dirty="0"/>
              <a:t>Agile Presentation</a:t>
            </a:r>
          </a:p>
        </p:txBody>
      </p:sp>
      <p:sp>
        <p:nvSpPr>
          <p:cNvPr id="3" name="Subtitle 2">
            <a:extLst>
              <a:ext uri="{FF2B5EF4-FFF2-40B4-BE49-F238E27FC236}">
                <a16:creationId xmlns:a16="http://schemas.microsoft.com/office/drawing/2014/main" id="{C8BC01AB-FE09-FAE7-0B87-C1C286720606}"/>
              </a:ext>
            </a:extLst>
          </p:cNvPr>
          <p:cNvSpPr>
            <a:spLocks noGrp="1"/>
          </p:cNvSpPr>
          <p:nvPr>
            <p:ph type="subTitle" idx="1"/>
          </p:nvPr>
        </p:nvSpPr>
        <p:spPr/>
        <p:txBody>
          <a:bodyPr>
            <a:normAutofit fontScale="70000" lnSpcReduction="20000"/>
          </a:bodyPr>
          <a:lstStyle/>
          <a:p>
            <a:r>
              <a:rPr lang="en-US" dirty="0"/>
              <a:t>Carolyn M. Rios Borges</a:t>
            </a:r>
          </a:p>
          <a:p>
            <a:r>
              <a:rPr lang="en-US" dirty="0"/>
              <a:t>Sunday, August 18, 2024</a:t>
            </a:r>
          </a:p>
          <a:p>
            <a:r>
              <a:rPr lang="en-US" dirty="0"/>
              <a:t>CS-250: Module 7: Final Project</a:t>
            </a:r>
          </a:p>
          <a:p>
            <a:r>
              <a:rPr lang="en-US" dirty="0"/>
              <a:t>Prof. Nathan Braun</a:t>
            </a:r>
          </a:p>
        </p:txBody>
      </p:sp>
    </p:spTree>
    <p:extLst>
      <p:ext uri="{BB962C8B-B14F-4D97-AF65-F5344CB8AC3E}">
        <p14:creationId xmlns:p14="http://schemas.microsoft.com/office/powerpoint/2010/main" val="226261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AF004B-D579-1ABF-085D-2ED6E97BEE5E}"/>
              </a:ext>
            </a:extLst>
          </p:cNvPr>
          <p:cNvSpPr>
            <a:spLocks noGrp="1"/>
          </p:cNvSpPr>
          <p:nvPr>
            <p:ph type="title"/>
          </p:nvPr>
        </p:nvSpPr>
        <p:spPr/>
        <p:txBody>
          <a:bodyPr/>
          <a:lstStyle/>
          <a:p>
            <a:r>
              <a:rPr lang="en-US" dirty="0"/>
              <a:t>Agile Phases</a:t>
            </a:r>
          </a:p>
        </p:txBody>
      </p:sp>
      <p:sp>
        <p:nvSpPr>
          <p:cNvPr id="7" name="Content Placeholder 6">
            <a:extLst>
              <a:ext uri="{FF2B5EF4-FFF2-40B4-BE49-F238E27FC236}">
                <a16:creationId xmlns:a16="http://schemas.microsoft.com/office/drawing/2014/main" id="{12E664FD-7A6C-0A8C-5FEC-EF2741166441}"/>
              </a:ext>
            </a:extLst>
          </p:cNvPr>
          <p:cNvSpPr>
            <a:spLocks noGrp="1"/>
          </p:cNvSpPr>
          <p:nvPr>
            <p:ph idx="1"/>
          </p:nvPr>
        </p:nvSpPr>
        <p:spPr/>
        <p:txBody>
          <a:bodyPr>
            <a:normAutofit/>
          </a:bodyPr>
          <a:lstStyle/>
          <a:p>
            <a:pPr>
              <a:lnSpc>
                <a:spcPct val="200000"/>
              </a:lnSpc>
            </a:pPr>
            <a:r>
              <a:rPr lang="en-US" b="1" dirty="0"/>
              <a:t>Third Phase (Development):  </a:t>
            </a:r>
            <a:r>
              <a:rPr lang="en-US" dirty="0"/>
              <a:t>After feedback is obtained, project development begins in incremental or iterative phases. Highest quality, functionality, and usability are the primary goal and are rigorously tested.</a:t>
            </a:r>
          </a:p>
          <a:p>
            <a:pPr>
              <a:lnSpc>
                <a:spcPct val="200000"/>
              </a:lnSpc>
            </a:pPr>
            <a:r>
              <a:rPr lang="en-US" b="1" dirty="0"/>
              <a:t>Fourth Phase (Deployment): </a:t>
            </a:r>
            <a:r>
              <a:rPr lang="en-US" dirty="0"/>
              <a:t>Product is released to customers. The Scrum Team must keep an eye out for any overlooked flaws during Dev. Phase.</a:t>
            </a:r>
          </a:p>
        </p:txBody>
      </p:sp>
    </p:spTree>
    <p:extLst>
      <p:ext uri="{BB962C8B-B14F-4D97-AF65-F5344CB8AC3E}">
        <p14:creationId xmlns:p14="http://schemas.microsoft.com/office/powerpoint/2010/main" val="108478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AF004B-D579-1ABF-085D-2ED6E97BEE5E}"/>
              </a:ext>
            </a:extLst>
          </p:cNvPr>
          <p:cNvSpPr>
            <a:spLocks noGrp="1"/>
          </p:cNvSpPr>
          <p:nvPr>
            <p:ph type="title"/>
          </p:nvPr>
        </p:nvSpPr>
        <p:spPr/>
        <p:txBody>
          <a:bodyPr/>
          <a:lstStyle/>
          <a:p>
            <a:r>
              <a:rPr lang="en-US" dirty="0"/>
              <a:t>Agile Phases</a:t>
            </a:r>
          </a:p>
        </p:txBody>
      </p:sp>
      <p:sp>
        <p:nvSpPr>
          <p:cNvPr id="7" name="Content Placeholder 6">
            <a:extLst>
              <a:ext uri="{FF2B5EF4-FFF2-40B4-BE49-F238E27FC236}">
                <a16:creationId xmlns:a16="http://schemas.microsoft.com/office/drawing/2014/main" id="{12E664FD-7A6C-0A8C-5FEC-EF2741166441}"/>
              </a:ext>
            </a:extLst>
          </p:cNvPr>
          <p:cNvSpPr>
            <a:spLocks noGrp="1"/>
          </p:cNvSpPr>
          <p:nvPr>
            <p:ph idx="1"/>
          </p:nvPr>
        </p:nvSpPr>
        <p:spPr/>
        <p:txBody>
          <a:bodyPr>
            <a:normAutofit/>
          </a:bodyPr>
          <a:lstStyle/>
          <a:p>
            <a:pPr>
              <a:lnSpc>
                <a:spcPct val="200000"/>
              </a:lnSpc>
            </a:pPr>
            <a:r>
              <a:rPr lang="en-US" b="1" dirty="0"/>
              <a:t>Fifth Phase (Retirement):  </a:t>
            </a:r>
            <a:r>
              <a:rPr lang="en-US" dirty="0"/>
              <a:t>If product is not continuous, it will eventually reach the retirement phase. No longer viable in an economic sense, it will be discontinued. Support for this product might be discontinued as well.</a:t>
            </a:r>
          </a:p>
        </p:txBody>
      </p:sp>
    </p:spTree>
    <p:extLst>
      <p:ext uri="{BB962C8B-B14F-4D97-AF65-F5344CB8AC3E}">
        <p14:creationId xmlns:p14="http://schemas.microsoft.com/office/powerpoint/2010/main" val="2834955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568D95-0712-E61F-3D32-C1A9602957EB}"/>
              </a:ext>
            </a:extLst>
          </p:cNvPr>
          <p:cNvSpPr>
            <a:spLocks noGrp="1"/>
          </p:cNvSpPr>
          <p:nvPr>
            <p:ph type="title"/>
          </p:nvPr>
        </p:nvSpPr>
        <p:spPr/>
        <p:txBody>
          <a:bodyPr/>
          <a:lstStyle/>
          <a:p>
            <a:r>
              <a:rPr lang="en-US" dirty="0"/>
              <a:t>Waterfall model</a:t>
            </a:r>
          </a:p>
        </p:txBody>
      </p:sp>
      <p:sp>
        <p:nvSpPr>
          <p:cNvPr id="5" name="Content Placeholder 4">
            <a:extLst>
              <a:ext uri="{FF2B5EF4-FFF2-40B4-BE49-F238E27FC236}">
                <a16:creationId xmlns:a16="http://schemas.microsoft.com/office/drawing/2014/main" id="{699ACFB1-98A3-56EE-10FE-CE24F4C115DC}"/>
              </a:ext>
            </a:extLst>
          </p:cNvPr>
          <p:cNvSpPr>
            <a:spLocks noGrp="1"/>
          </p:cNvSpPr>
          <p:nvPr>
            <p:ph idx="1"/>
          </p:nvPr>
        </p:nvSpPr>
        <p:spPr/>
        <p:txBody>
          <a:bodyPr/>
          <a:lstStyle/>
          <a:p>
            <a:pPr>
              <a:lnSpc>
                <a:spcPct val="200000"/>
              </a:lnSpc>
            </a:pPr>
            <a:r>
              <a:rPr lang="en-US" dirty="0"/>
              <a:t>The Waterfall Model is a sequence and structure-based software development model.</a:t>
            </a:r>
          </a:p>
          <a:p>
            <a:pPr>
              <a:lnSpc>
                <a:spcPct val="200000"/>
              </a:lnSpc>
            </a:pPr>
            <a:r>
              <a:rPr lang="en-US" dirty="0"/>
              <a:t>Useful for projects that have clear goals and are well-defined, leaving little to no room for errors.</a:t>
            </a:r>
          </a:p>
          <a:p>
            <a:pPr>
              <a:lnSpc>
                <a:spcPct val="200000"/>
              </a:lnSpc>
            </a:pPr>
            <a:r>
              <a:rPr lang="en-US" dirty="0"/>
              <a:t>Complex and large-scale projects can benefit from the Waterfall Model.</a:t>
            </a:r>
          </a:p>
        </p:txBody>
      </p:sp>
      <p:pic>
        <p:nvPicPr>
          <p:cNvPr id="12" name="Graphic 11" descr="Server outline">
            <a:extLst>
              <a:ext uri="{FF2B5EF4-FFF2-40B4-BE49-F238E27FC236}">
                <a16:creationId xmlns:a16="http://schemas.microsoft.com/office/drawing/2014/main" id="{06018DE2-10BF-7688-633E-A479C8AA3E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76635" y="3429000"/>
            <a:ext cx="1742729" cy="1742729"/>
          </a:xfrm>
          <a:prstGeom prst="rect">
            <a:avLst/>
          </a:prstGeom>
        </p:spPr>
      </p:pic>
    </p:spTree>
    <p:extLst>
      <p:ext uri="{BB962C8B-B14F-4D97-AF65-F5344CB8AC3E}">
        <p14:creationId xmlns:p14="http://schemas.microsoft.com/office/powerpoint/2010/main" val="1898373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568D95-0712-E61F-3D32-C1A9602957EB}"/>
              </a:ext>
            </a:extLst>
          </p:cNvPr>
          <p:cNvSpPr>
            <a:spLocks noGrp="1"/>
          </p:cNvSpPr>
          <p:nvPr>
            <p:ph type="title"/>
          </p:nvPr>
        </p:nvSpPr>
        <p:spPr/>
        <p:txBody>
          <a:bodyPr/>
          <a:lstStyle/>
          <a:p>
            <a:r>
              <a:rPr lang="en-US" dirty="0"/>
              <a:t>Waterfall or Agile Approach?</a:t>
            </a:r>
          </a:p>
        </p:txBody>
      </p:sp>
      <p:sp>
        <p:nvSpPr>
          <p:cNvPr id="5" name="Content Placeholder 4">
            <a:extLst>
              <a:ext uri="{FF2B5EF4-FFF2-40B4-BE49-F238E27FC236}">
                <a16:creationId xmlns:a16="http://schemas.microsoft.com/office/drawing/2014/main" id="{699ACFB1-98A3-56EE-10FE-CE24F4C115DC}"/>
              </a:ext>
            </a:extLst>
          </p:cNvPr>
          <p:cNvSpPr>
            <a:spLocks noGrp="1"/>
          </p:cNvSpPr>
          <p:nvPr>
            <p:ph idx="1"/>
          </p:nvPr>
        </p:nvSpPr>
        <p:spPr/>
        <p:txBody>
          <a:bodyPr>
            <a:normAutofit fontScale="92500" lnSpcReduction="20000"/>
          </a:bodyPr>
          <a:lstStyle/>
          <a:p>
            <a:pPr>
              <a:lnSpc>
                <a:spcPct val="200000"/>
              </a:lnSpc>
            </a:pPr>
            <a:r>
              <a:rPr lang="en-US" dirty="0"/>
              <a:t>The Waterfall Approach is good for projects that have clear goals and are well-defined, leaving little to no room for errors. Feedback is only obtained at the beginning and at the end. </a:t>
            </a:r>
          </a:p>
          <a:p>
            <a:pPr>
              <a:lnSpc>
                <a:spcPct val="200000"/>
              </a:lnSpc>
            </a:pPr>
            <a:r>
              <a:rPr lang="en-US" dirty="0"/>
              <a:t>The Agile Approach is good for projects that work with continuous feedback. It is flexible and there is room for trial and error. </a:t>
            </a:r>
          </a:p>
          <a:p>
            <a:pPr>
              <a:lnSpc>
                <a:spcPct val="200000"/>
              </a:lnSpc>
            </a:pPr>
            <a:r>
              <a:rPr lang="en-US" dirty="0"/>
              <a:t>If the project’s direction changes, Agile can adapt at any time, but Waterfall must wait until deployment.</a:t>
            </a:r>
          </a:p>
        </p:txBody>
      </p:sp>
      <p:pic>
        <p:nvPicPr>
          <p:cNvPr id="3" name="Graphic 2" descr="Board Of Directors outline">
            <a:extLst>
              <a:ext uri="{FF2B5EF4-FFF2-40B4-BE49-F238E27FC236}">
                <a16:creationId xmlns:a16="http://schemas.microsoft.com/office/drawing/2014/main" id="{46D0AC6A-1C0A-77DF-FF88-183BAFAE1F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34513" y="3472676"/>
            <a:ext cx="1626974" cy="1626974"/>
          </a:xfrm>
          <a:prstGeom prst="rect">
            <a:avLst/>
          </a:prstGeom>
        </p:spPr>
      </p:pic>
    </p:spTree>
    <p:extLst>
      <p:ext uri="{BB962C8B-B14F-4D97-AF65-F5344CB8AC3E}">
        <p14:creationId xmlns:p14="http://schemas.microsoft.com/office/powerpoint/2010/main" val="237918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FEE1B6-F900-5286-2BF4-35ABCA422164}"/>
              </a:ext>
            </a:extLst>
          </p:cNvPr>
          <p:cNvSpPr>
            <a:spLocks noGrp="1"/>
          </p:cNvSpPr>
          <p:nvPr>
            <p:ph type="title"/>
          </p:nvPr>
        </p:nvSpPr>
        <p:spPr/>
        <p:txBody>
          <a:bodyPr/>
          <a:lstStyle/>
          <a:p>
            <a:r>
              <a:rPr lang="en-US" dirty="0"/>
              <a:t>Citations</a:t>
            </a:r>
          </a:p>
        </p:txBody>
      </p:sp>
      <p:pic>
        <p:nvPicPr>
          <p:cNvPr id="10" name="Graphic 9" descr="Wave Gesture outline">
            <a:extLst>
              <a:ext uri="{FF2B5EF4-FFF2-40B4-BE49-F238E27FC236}">
                <a16:creationId xmlns:a16="http://schemas.microsoft.com/office/drawing/2014/main" id="{B07B67ED-2A75-EBB0-2E83-2DB11CCC73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24616" y="4244546"/>
            <a:ext cx="1342767" cy="1342767"/>
          </a:xfrm>
          <a:prstGeom prst="rect">
            <a:avLst/>
          </a:prstGeom>
        </p:spPr>
      </p:pic>
    </p:spTree>
    <p:extLst>
      <p:ext uri="{BB962C8B-B14F-4D97-AF65-F5344CB8AC3E}">
        <p14:creationId xmlns:p14="http://schemas.microsoft.com/office/powerpoint/2010/main" val="3260265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8C7D09-E4A7-AE7D-8C0C-C57C6ECD440C}"/>
              </a:ext>
            </a:extLst>
          </p:cNvPr>
          <p:cNvSpPr>
            <a:spLocks noGrp="1"/>
          </p:cNvSpPr>
          <p:nvPr>
            <p:ph type="title"/>
          </p:nvPr>
        </p:nvSpPr>
        <p:spPr/>
        <p:txBody>
          <a:bodyPr/>
          <a:lstStyle/>
          <a:p>
            <a:r>
              <a:rPr lang="en-US" dirty="0"/>
              <a:t>citations</a:t>
            </a:r>
          </a:p>
        </p:txBody>
      </p:sp>
      <p:sp>
        <p:nvSpPr>
          <p:cNvPr id="5" name="Content Placeholder 4">
            <a:extLst>
              <a:ext uri="{FF2B5EF4-FFF2-40B4-BE49-F238E27FC236}">
                <a16:creationId xmlns:a16="http://schemas.microsoft.com/office/drawing/2014/main" id="{CF9427C3-574B-9610-9F77-224F9D332623}"/>
              </a:ext>
            </a:extLst>
          </p:cNvPr>
          <p:cNvSpPr>
            <a:spLocks noGrp="1"/>
          </p:cNvSpPr>
          <p:nvPr>
            <p:ph idx="1"/>
          </p:nvPr>
        </p:nvSpPr>
        <p:spPr/>
        <p:txBody>
          <a:bodyPr>
            <a:normAutofit/>
          </a:bodyPr>
          <a:lstStyle/>
          <a:p>
            <a:pPr>
              <a:lnSpc>
                <a:spcPct val="200000"/>
              </a:lnSpc>
            </a:pPr>
            <a:r>
              <a:rPr lang="en-US" b="0" i="0" u="none" strike="noStrike" dirty="0">
                <a:solidFill>
                  <a:schemeClr val="tx1"/>
                </a:solidFill>
                <a:effectLst/>
              </a:rPr>
              <a:t>Pal, S. K. (2024, July 12). </a:t>
            </a:r>
            <a:r>
              <a:rPr lang="en-US" b="0" i="1" u="none" strike="noStrike" dirty="0">
                <a:solidFill>
                  <a:schemeClr val="tx1"/>
                </a:solidFill>
                <a:effectLst/>
              </a:rPr>
              <a:t>Waterfall Model - Software Engineering</a:t>
            </a:r>
            <a:r>
              <a:rPr lang="en-US" b="0" i="0" u="none" strike="noStrike" dirty="0">
                <a:solidFill>
                  <a:schemeClr val="tx1"/>
                </a:solidFill>
                <a:effectLst/>
              </a:rPr>
              <a:t>. GeeksforGeeks. https://www.geeksforgeeks.org/waterfall-model/ </a:t>
            </a:r>
          </a:p>
          <a:p>
            <a:pPr>
              <a:lnSpc>
                <a:spcPct val="200000"/>
              </a:lnSpc>
            </a:pPr>
            <a:r>
              <a:rPr lang="en-US" sz="1800" kern="100" dirty="0">
                <a:effectLst/>
                <a:ea typeface="Aptos" panose="020B0004020202020204" pitchFamily="34" charset="0"/>
                <a:cs typeface="Times New Roman" panose="02020603050405020304" pitchFamily="18" charset="0"/>
              </a:rPr>
              <a:t>State of California. (n.d.). </a:t>
            </a:r>
            <a:r>
              <a:rPr lang="en-US" sz="1800" i="1" kern="100" dirty="0">
                <a:effectLst/>
                <a:ea typeface="Aptos" panose="020B0004020202020204" pitchFamily="34" charset="0"/>
                <a:cs typeface="Times New Roman" panose="02020603050405020304" pitchFamily="18" charset="0"/>
              </a:rPr>
              <a:t>Waterfall and Agile</a:t>
            </a:r>
            <a:r>
              <a:rPr lang="en-US" sz="1800" kern="100" dirty="0">
                <a:effectLst/>
                <a:ea typeface="Aptos" panose="020B0004020202020204" pitchFamily="34" charset="0"/>
                <a:cs typeface="Times New Roman" panose="02020603050405020304" pitchFamily="18" charset="0"/>
              </a:rPr>
              <a:t>. California Department of Technology. https://projectresources.cdt.ca.gov/agile/waterfall-and-agile/</a:t>
            </a:r>
            <a:endParaRPr lang="en-US" dirty="0"/>
          </a:p>
        </p:txBody>
      </p:sp>
    </p:spTree>
    <p:extLst>
      <p:ext uri="{BB962C8B-B14F-4D97-AF65-F5344CB8AC3E}">
        <p14:creationId xmlns:p14="http://schemas.microsoft.com/office/powerpoint/2010/main" val="3216103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8C7D09-E4A7-AE7D-8C0C-C57C6ECD440C}"/>
              </a:ext>
            </a:extLst>
          </p:cNvPr>
          <p:cNvSpPr>
            <a:spLocks noGrp="1"/>
          </p:cNvSpPr>
          <p:nvPr>
            <p:ph type="title"/>
          </p:nvPr>
        </p:nvSpPr>
        <p:spPr/>
        <p:txBody>
          <a:bodyPr/>
          <a:lstStyle/>
          <a:p>
            <a:r>
              <a:rPr lang="en-US" dirty="0"/>
              <a:t>citations</a:t>
            </a:r>
          </a:p>
        </p:txBody>
      </p:sp>
      <p:sp>
        <p:nvSpPr>
          <p:cNvPr id="5" name="Content Placeholder 4">
            <a:extLst>
              <a:ext uri="{FF2B5EF4-FFF2-40B4-BE49-F238E27FC236}">
                <a16:creationId xmlns:a16="http://schemas.microsoft.com/office/drawing/2014/main" id="{CF9427C3-574B-9610-9F77-224F9D332623}"/>
              </a:ext>
            </a:extLst>
          </p:cNvPr>
          <p:cNvSpPr>
            <a:spLocks noGrp="1"/>
          </p:cNvSpPr>
          <p:nvPr>
            <p:ph idx="1"/>
          </p:nvPr>
        </p:nvSpPr>
        <p:spPr/>
        <p:txBody>
          <a:bodyPr>
            <a:normAutofit/>
          </a:bodyPr>
          <a:lstStyle/>
          <a:p>
            <a:pPr>
              <a:lnSpc>
                <a:spcPct val="200000"/>
              </a:lnSpc>
            </a:pPr>
            <a:r>
              <a:rPr lang="en-US" sz="1800" kern="100" dirty="0">
                <a:effectLst/>
                <a:ea typeface="Aptos" panose="020B0004020202020204" pitchFamily="34" charset="0"/>
                <a:cs typeface="Times New Roman" panose="02020603050405020304" pitchFamily="18" charset="0"/>
              </a:rPr>
              <a:t>U.S. Government. (n.d.). </a:t>
            </a:r>
            <a:r>
              <a:rPr lang="en-US" sz="1800" i="1" kern="100" dirty="0">
                <a:effectLst/>
                <a:ea typeface="Aptos" panose="020B0004020202020204" pitchFamily="34" charset="0"/>
                <a:cs typeface="Times New Roman" panose="02020603050405020304" pitchFamily="18" charset="0"/>
              </a:rPr>
              <a:t>Agile Overview</a:t>
            </a:r>
            <a:r>
              <a:rPr lang="en-US" sz="1800" kern="100" dirty="0">
                <a:effectLst/>
                <a:ea typeface="Aptos" panose="020B0004020202020204" pitchFamily="34" charset="0"/>
                <a:cs typeface="Times New Roman" panose="02020603050405020304" pitchFamily="18" charset="0"/>
              </a:rPr>
              <a:t>. U.S. Digital Service. https://techfarhub.usds.gov/pre-solicitation/agile-overview/</a:t>
            </a:r>
            <a:endParaRPr lang="en-US" b="0" i="0" u="none" strike="noStrike" dirty="0">
              <a:solidFill>
                <a:schemeClr val="tx1"/>
              </a:solidFill>
              <a:effectLst/>
            </a:endParaRPr>
          </a:p>
          <a:p>
            <a:pPr>
              <a:lnSpc>
                <a:spcPct val="200000"/>
              </a:lnSpc>
            </a:pPr>
            <a:r>
              <a:rPr lang="en-US" b="0" i="1" u="none" strike="noStrike" dirty="0">
                <a:solidFill>
                  <a:schemeClr val="tx1"/>
                </a:solidFill>
                <a:effectLst/>
              </a:rPr>
              <a:t>5 stages of the Agile System Development Life Cycle</a:t>
            </a:r>
            <a:r>
              <a:rPr lang="en-US" b="0" i="0" u="none" strike="noStrike" dirty="0">
                <a:solidFill>
                  <a:schemeClr val="tx1"/>
                </a:solidFill>
                <a:effectLst/>
              </a:rPr>
              <a:t>. Nettyfy Technologies. (2024, February 5). https://nettyfy.com/5-stages-of-the-agile-system-development-life-cycle/ </a:t>
            </a:r>
          </a:p>
          <a:p>
            <a:pPr>
              <a:lnSpc>
                <a:spcPct val="200000"/>
              </a:lnSpc>
            </a:pPr>
            <a:endParaRPr lang="en-US" b="0" i="0" u="none" strike="noStrike" dirty="0">
              <a:solidFill>
                <a:schemeClr val="tx1"/>
              </a:solidFill>
              <a:effectLst/>
            </a:endParaRPr>
          </a:p>
          <a:p>
            <a:endParaRPr lang="en-US" dirty="0"/>
          </a:p>
        </p:txBody>
      </p:sp>
    </p:spTree>
    <p:extLst>
      <p:ext uri="{BB962C8B-B14F-4D97-AF65-F5344CB8AC3E}">
        <p14:creationId xmlns:p14="http://schemas.microsoft.com/office/powerpoint/2010/main" val="183834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082E48-51A4-C7F0-91E1-5BF9F37B915E}"/>
              </a:ext>
            </a:extLst>
          </p:cNvPr>
          <p:cNvSpPr>
            <a:spLocks noGrp="1"/>
          </p:cNvSpPr>
          <p:nvPr>
            <p:ph type="title"/>
          </p:nvPr>
        </p:nvSpPr>
        <p:spPr/>
        <p:txBody>
          <a:bodyPr/>
          <a:lstStyle/>
          <a:p>
            <a:r>
              <a:rPr lang="en-US" dirty="0"/>
              <a:t>Outline</a:t>
            </a:r>
          </a:p>
        </p:txBody>
      </p:sp>
      <p:sp>
        <p:nvSpPr>
          <p:cNvPr id="5" name="Content Placeholder 4">
            <a:extLst>
              <a:ext uri="{FF2B5EF4-FFF2-40B4-BE49-F238E27FC236}">
                <a16:creationId xmlns:a16="http://schemas.microsoft.com/office/drawing/2014/main" id="{09B0F8C3-4C13-079C-33AD-C30C6114709B}"/>
              </a:ext>
            </a:extLst>
          </p:cNvPr>
          <p:cNvSpPr>
            <a:spLocks noGrp="1"/>
          </p:cNvSpPr>
          <p:nvPr>
            <p:ph idx="1"/>
          </p:nvPr>
        </p:nvSpPr>
        <p:spPr/>
        <p:txBody>
          <a:bodyPr/>
          <a:lstStyle/>
          <a:p>
            <a:pPr>
              <a:lnSpc>
                <a:spcPct val="200000"/>
              </a:lnSpc>
            </a:pPr>
            <a:r>
              <a:rPr lang="en-US" dirty="0"/>
              <a:t>Introduction</a:t>
            </a:r>
          </a:p>
          <a:p>
            <a:pPr>
              <a:lnSpc>
                <a:spcPct val="200000"/>
              </a:lnSpc>
            </a:pPr>
            <a:r>
              <a:rPr lang="en-US" dirty="0"/>
              <a:t>Agile Roles</a:t>
            </a:r>
          </a:p>
          <a:p>
            <a:pPr>
              <a:lnSpc>
                <a:spcPct val="200000"/>
              </a:lnSpc>
            </a:pPr>
            <a:r>
              <a:rPr lang="en-US" dirty="0"/>
              <a:t>Agile Phases</a:t>
            </a:r>
          </a:p>
          <a:p>
            <a:pPr>
              <a:lnSpc>
                <a:spcPct val="200000"/>
              </a:lnSpc>
            </a:pPr>
            <a:r>
              <a:rPr lang="en-US" dirty="0"/>
              <a:t>Waterfall Model</a:t>
            </a:r>
          </a:p>
          <a:p>
            <a:pPr>
              <a:lnSpc>
                <a:spcPct val="200000"/>
              </a:lnSpc>
            </a:pPr>
            <a:r>
              <a:rPr lang="en-US" dirty="0"/>
              <a:t>Waterfall or Agile Approach?</a:t>
            </a:r>
          </a:p>
          <a:p>
            <a:pPr>
              <a:lnSpc>
                <a:spcPct val="200000"/>
              </a:lnSpc>
            </a:pPr>
            <a:r>
              <a:rPr lang="en-US" dirty="0"/>
              <a:t>Citations</a:t>
            </a:r>
          </a:p>
        </p:txBody>
      </p:sp>
      <p:sp>
        <p:nvSpPr>
          <p:cNvPr id="6" name="Text Placeholder 5">
            <a:extLst>
              <a:ext uri="{FF2B5EF4-FFF2-40B4-BE49-F238E27FC236}">
                <a16:creationId xmlns:a16="http://schemas.microsoft.com/office/drawing/2014/main" id="{692FADE7-3775-AD3C-27CE-483F2911453D}"/>
              </a:ext>
            </a:extLst>
          </p:cNvPr>
          <p:cNvSpPr>
            <a:spLocks noGrp="1"/>
          </p:cNvSpPr>
          <p:nvPr>
            <p:ph type="body" sz="half" idx="2"/>
          </p:nvPr>
        </p:nvSpPr>
        <p:spPr/>
        <p:txBody>
          <a:bodyPr/>
          <a:lstStyle/>
          <a:p>
            <a:r>
              <a:rPr lang="en-US" i="1" dirty="0"/>
              <a:t>“If you want to be fast and agile, keep things simple. Speed isn’t the result of simplicity, but simplicity enables speed.”</a:t>
            </a:r>
          </a:p>
          <a:p>
            <a:r>
              <a:rPr lang="en-US" dirty="0"/>
              <a:t>Jim Highsmith</a:t>
            </a:r>
          </a:p>
        </p:txBody>
      </p:sp>
    </p:spTree>
    <p:extLst>
      <p:ext uri="{BB962C8B-B14F-4D97-AF65-F5344CB8AC3E}">
        <p14:creationId xmlns:p14="http://schemas.microsoft.com/office/powerpoint/2010/main" val="283941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8635EC-F1E0-6638-5240-C6998C5D1576}"/>
              </a:ext>
            </a:extLst>
          </p:cNvPr>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015EC103-2E16-9E56-6FBE-A2E49BF5E346}"/>
              </a:ext>
            </a:extLst>
          </p:cNvPr>
          <p:cNvSpPr>
            <a:spLocks noGrp="1"/>
          </p:cNvSpPr>
          <p:nvPr>
            <p:ph type="body" idx="1"/>
          </p:nvPr>
        </p:nvSpPr>
        <p:spPr/>
        <p:txBody>
          <a:bodyPr/>
          <a:lstStyle/>
          <a:p>
            <a:pPr algn="ctr"/>
            <a:r>
              <a:rPr lang="en-US" i="1" dirty="0"/>
              <a:t>“If everyone is moving forward together, then success takes care of itself.”</a:t>
            </a:r>
          </a:p>
          <a:p>
            <a:pPr algn="ctr"/>
            <a:r>
              <a:rPr lang="en-US" dirty="0"/>
              <a:t>Henry Ford</a:t>
            </a:r>
          </a:p>
        </p:txBody>
      </p:sp>
    </p:spTree>
    <p:extLst>
      <p:ext uri="{BB962C8B-B14F-4D97-AF65-F5344CB8AC3E}">
        <p14:creationId xmlns:p14="http://schemas.microsoft.com/office/powerpoint/2010/main" val="402885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9BCD50-7C84-34B4-0848-4DC8254AD1A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55C82EC8-1881-C970-596F-7408F4C653F1}"/>
              </a:ext>
            </a:extLst>
          </p:cNvPr>
          <p:cNvSpPr>
            <a:spLocks noGrp="1"/>
          </p:cNvSpPr>
          <p:nvPr>
            <p:ph idx="1"/>
          </p:nvPr>
        </p:nvSpPr>
        <p:spPr/>
        <p:txBody>
          <a:bodyPr>
            <a:normAutofit fontScale="92500"/>
          </a:bodyPr>
          <a:lstStyle/>
          <a:p>
            <a:pPr>
              <a:lnSpc>
                <a:spcPct val="200000"/>
              </a:lnSpc>
            </a:pPr>
            <a:r>
              <a:rPr lang="en-US" b="1" dirty="0"/>
              <a:t>Agile Methodology </a:t>
            </a:r>
            <a:r>
              <a:rPr lang="en-US" dirty="0"/>
              <a:t>is a project management framework that prioritizes continuous collaboration between team members and project improvement.</a:t>
            </a:r>
          </a:p>
          <a:p>
            <a:pPr>
              <a:lnSpc>
                <a:spcPct val="200000"/>
              </a:lnSpc>
            </a:pPr>
            <a:r>
              <a:rPr lang="en-US" b="1" dirty="0"/>
              <a:t>Scrum</a:t>
            </a:r>
            <a:r>
              <a:rPr lang="en-US" dirty="0"/>
              <a:t> is an Agile Methodology practice that encourages project collaboration.</a:t>
            </a:r>
          </a:p>
          <a:p>
            <a:pPr>
              <a:lnSpc>
                <a:spcPct val="200000"/>
              </a:lnSpc>
            </a:pPr>
            <a:r>
              <a:rPr lang="en-US" dirty="0"/>
              <a:t>The </a:t>
            </a:r>
            <a:r>
              <a:rPr lang="en-US" b="1" dirty="0"/>
              <a:t>Scrum-Agile Approach </a:t>
            </a:r>
            <a:r>
              <a:rPr lang="en-US" dirty="0"/>
              <a:t>will break down a project into smaller, more manageable parts, allowing better development and documentation.</a:t>
            </a:r>
          </a:p>
        </p:txBody>
      </p:sp>
    </p:spTree>
    <p:extLst>
      <p:ext uri="{BB962C8B-B14F-4D97-AF65-F5344CB8AC3E}">
        <p14:creationId xmlns:p14="http://schemas.microsoft.com/office/powerpoint/2010/main" val="32740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BB9AD-A0BF-9BEF-49F7-7B8E1E6D7ED3}"/>
              </a:ext>
            </a:extLst>
          </p:cNvPr>
          <p:cNvSpPr>
            <a:spLocks noGrp="1"/>
          </p:cNvSpPr>
          <p:nvPr>
            <p:ph type="title"/>
          </p:nvPr>
        </p:nvSpPr>
        <p:spPr/>
        <p:txBody>
          <a:bodyPr/>
          <a:lstStyle/>
          <a:p>
            <a:r>
              <a:rPr lang="en-US" dirty="0"/>
              <a:t>Agile Roles</a:t>
            </a:r>
          </a:p>
        </p:txBody>
      </p:sp>
      <p:sp>
        <p:nvSpPr>
          <p:cNvPr id="5" name="Text Placeholder 4">
            <a:extLst>
              <a:ext uri="{FF2B5EF4-FFF2-40B4-BE49-F238E27FC236}">
                <a16:creationId xmlns:a16="http://schemas.microsoft.com/office/drawing/2014/main" id="{55F404F6-6954-FEDB-1F3D-6B37453E371F}"/>
              </a:ext>
            </a:extLst>
          </p:cNvPr>
          <p:cNvSpPr>
            <a:spLocks noGrp="1"/>
          </p:cNvSpPr>
          <p:nvPr>
            <p:ph type="body" idx="1"/>
          </p:nvPr>
        </p:nvSpPr>
        <p:spPr/>
        <p:txBody>
          <a:bodyPr/>
          <a:lstStyle/>
          <a:p>
            <a:pPr algn="ctr"/>
            <a:r>
              <a:rPr lang="en-US" i="1" dirty="0"/>
              <a:t>“In an agile project, the team takes care of the tasks, and the project leader takes care of the team.”</a:t>
            </a:r>
          </a:p>
          <a:p>
            <a:pPr algn="ctr"/>
            <a:r>
              <a:rPr lang="en-US" dirty="0"/>
              <a:t>Jim Highsmith</a:t>
            </a:r>
          </a:p>
        </p:txBody>
      </p:sp>
    </p:spTree>
    <p:extLst>
      <p:ext uri="{BB962C8B-B14F-4D97-AF65-F5344CB8AC3E}">
        <p14:creationId xmlns:p14="http://schemas.microsoft.com/office/powerpoint/2010/main" val="1009751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8676C7-6B35-AD61-5758-9632CD360E47}"/>
              </a:ext>
            </a:extLst>
          </p:cNvPr>
          <p:cNvSpPr>
            <a:spLocks noGrp="1"/>
          </p:cNvSpPr>
          <p:nvPr>
            <p:ph type="title"/>
          </p:nvPr>
        </p:nvSpPr>
        <p:spPr/>
        <p:txBody>
          <a:bodyPr/>
          <a:lstStyle/>
          <a:p>
            <a:r>
              <a:rPr lang="en-US" dirty="0"/>
              <a:t>Agile Roles</a:t>
            </a:r>
          </a:p>
        </p:txBody>
      </p:sp>
      <p:sp>
        <p:nvSpPr>
          <p:cNvPr id="7" name="Content Placeholder 6">
            <a:extLst>
              <a:ext uri="{FF2B5EF4-FFF2-40B4-BE49-F238E27FC236}">
                <a16:creationId xmlns:a16="http://schemas.microsoft.com/office/drawing/2014/main" id="{BECF8E39-BF38-ED50-735A-5EA9C2F718C3}"/>
              </a:ext>
            </a:extLst>
          </p:cNvPr>
          <p:cNvSpPr>
            <a:spLocks noGrp="1"/>
          </p:cNvSpPr>
          <p:nvPr>
            <p:ph sz="half" idx="1"/>
          </p:nvPr>
        </p:nvSpPr>
        <p:spPr/>
        <p:txBody>
          <a:bodyPr/>
          <a:lstStyle/>
          <a:p>
            <a:pPr>
              <a:lnSpc>
                <a:spcPct val="200000"/>
              </a:lnSpc>
            </a:pPr>
            <a:r>
              <a:rPr lang="en-US" b="1" dirty="0"/>
              <a:t>Scrum Master: </a:t>
            </a:r>
            <a:r>
              <a:rPr lang="en-US" dirty="0"/>
              <a:t>Maximizes interactions between the Scrum Team, helping them focus, meet their needs, and trust each other. Ensures Sprint Goals are being met.</a:t>
            </a:r>
          </a:p>
        </p:txBody>
      </p:sp>
      <p:sp>
        <p:nvSpPr>
          <p:cNvPr id="8" name="Content Placeholder 7">
            <a:extLst>
              <a:ext uri="{FF2B5EF4-FFF2-40B4-BE49-F238E27FC236}">
                <a16:creationId xmlns:a16="http://schemas.microsoft.com/office/drawing/2014/main" id="{ADBAA72E-C6E8-88F9-DE4D-FC263B9F8FBD}"/>
              </a:ext>
            </a:extLst>
          </p:cNvPr>
          <p:cNvSpPr>
            <a:spLocks noGrp="1"/>
          </p:cNvSpPr>
          <p:nvPr>
            <p:ph sz="half" idx="2"/>
          </p:nvPr>
        </p:nvSpPr>
        <p:spPr/>
        <p:txBody>
          <a:bodyPr/>
          <a:lstStyle/>
          <a:p>
            <a:pPr>
              <a:lnSpc>
                <a:spcPct val="200000"/>
              </a:lnSpc>
            </a:pPr>
            <a:r>
              <a:rPr lang="en-US" b="1" dirty="0"/>
              <a:t>Product Owner: </a:t>
            </a:r>
            <a:r>
              <a:rPr lang="en-US" dirty="0"/>
              <a:t>Brings customer’s product point of view to the Scrum Team. It is the voice of the customer and must understand the customer’s intentions and goals.</a:t>
            </a:r>
          </a:p>
        </p:txBody>
      </p:sp>
    </p:spTree>
    <p:extLst>
      <p:ext uri="{BB962C8B-B14F-4D97-AF65-F5344CB8AC3E}">
        <p14:creationId xmlns:p14="http://schemas.microsoft.com/office/powerpoint/2010/main" val="3736708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8676C7-6B35-AD61-5758-9632CD360E47}"/>
              </a:ext>
            </a:extLst>
          </p:cNvPr>
          <p:cNvSpPr>
            <a:spLocks noGrp="1"/>
          </p:cNvSpPr>
          <p:nvPr>
            <p:ph type="title"/>
          </p:nvPr>
        </p:nvSpPr>
        <p:spPr/>
        <p:txBody>
          <a:bodyPr/>
          <a:lstStyle/>
          <a:p>
            <a:r>
              <a:rPr lang="en-US" dirty="0"/>
              <a:t>Agile Roles</a:t>
            </a:r>
          </a:p>
        </p:txBody>
      </p:sp>
      <p:sp>
        <p:nvSpPr>
          <p:cNvPr id="7" name="Content Placeholder 6">
            <a:extLst>
              <a:ext uri="{FF2B5EF4-FFF2-40B4-BE49-F238E27FC236}">
                <a16:creationId xmlns:a16="http://schemas.microsoft.com/office/drawing/2014/main" id="{BECF8E39-BF38-ED50-735A-5EA9C2F718C3}"/>
              </a:ext>
            </a:extLst>
          </p:cNvPr>
          <p:cNvSpPr>
            <a:spLocks noGrp="1"/>
          </p:cNvSpPr>
          <p:nvPr>
            <p:ph sz="half" idx="1"/>
          </p:nvPr>
        </p:nvSpPr>
        <p:spPr/>
        <p:txBody>
          <a:bodyPr/>
          <a:lstStyle/>
          <a:p>
            <a:pPr>
              <a:lnSpc>
                <a:spcPct val="200000"/>
              </a:lnSpc>
            </a:pPr>
            <a:r>
              <a:rPr lang="en-US" b="1" dirty="0"/>
              <a:t>Tester: </a:t>
            </a:r>
            <a:r>
              <a:rPr lang="en-US" dirty="0"/>
              <a:t>Delivers high quality products by testing each product continuously and thoroughly. Tester’s take seriously a user’s or Product Owner’s criteria and feedback.</a:t>
            </a:r>
          </a:p>
        </p:txBody>
      </p:sp>
      <p:sp>
        <p:nvSpPr>
          <p:cNvPr id="8" name="Content Placeholder 7">
            <a:extLst>
              <a:ext uri="{FF2B5EF4-FFF2-40B4-BE49-F238E27FC236}">
                <a16:creationId xmlns:a16="http://schemas.microsoft.com/office/drawing/2014/main" id="{ADBAA72E-C6E8-88F9-DE4D-FC263B9F8FBD}"/>
              </a:ext>
            </a:extLst>
          </p:cNvPr>
          <p:cNvSpPr>
            <a:spLocks noGrp="1"/>
          </p:cNvSpPr>
          <p:nvPr>
            <p:ph sz="half" idx="2"/>
          </p:nvPr>
        </p:nvSpPr>
        <p:spPr/>
        <p:txBody>
          <a:bodyPr/>
          <a:lstStyle/>
          <a:p>
            <a:pPr>
              <a:lnSpc>
                <a:spcPct val="200000"/>
              </a:lnSpc>
            </a:pPr>
            <a:r>
              <a:rPr lang="en-US" b="1" dirty="0"/>
              <a:t>Developer: </a:t>
            </a:r>
            <a:r>
              <a:rPr lang="en-US" dirty="0"/>
              <a:t>Ensures the continuous sustentation of a project, while also considering estimations and strategies to manage the project’s code more effectively.</a:t>
            </a:r>
          </a:p>
        </p:txBody>
      </p:sp>
    </p:spTree>
    <p:extLst>
      <p:ext uri="{BB962C8B-B14F-4D97-AF65-F5344CB8AC3E}">
        <p14:creationId xmlns:p14="http://schemas.microsoft.com/office/powerpoint/2010/main" val="381985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705A3D-37E4-6501-5EFF-1A2A73BEC2E5}"/>
              </a:ext>
            </a:extLst>
          </p:cNvPr>
          <p:cNvSpPr>
            <a:spLocks noGrp="1"/>
          </p:cNvSpPr>
          <p:nvPr>
            <p:ph type="title"/>
          </p:nvPr>
        </p:nvSpPr>
        <p:spPr/>
        <p:txBody>
          <a:bodyPr/>
          <a:lstStyle/>
          <a:p>
            <a:r>
              <a:rPr lang="en-US" dirty="0"/>
              <a:t>Agile Phases</a:t>
            </a:r>
          </a:p>
        </p:txBody>
      </p:sp>
      <p:pic>
        <p:nvPicPr>
          <p:cNvPr id="12" name="Graphic 11" descr="Continuous Improvement outline">
            <a:extLst>
              <a:ext uri="{FF2B5EF4-FFF2-40B4-BE49-F238E27FC236}">
                <a16:creationId xmlns:a16="http://schemas.microsoft.com/office/drawing/2014/main" id="{BDB56437-823D-C9C4-D61A-AE1A56ED1D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25057" y="3715218"/>
            <a:ext cx="2141885" cy="2141885"/>
          </a:xfrm>
          <a:prstGeom prst="rect">
            <a:avLst/>
          </a:prstGeom>
        </p:spPr>
      </p:pic>
    </p:spTree>
    <p:extLst>
      <p:ext uri="{BB962C8B-B14F-4D97-AF65-F5344CB8AC3E}">
        <p14:creationId xmlns:p14="http://schemas.microsoft.com/office/powerpoint/2010/main" val="158638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AF004B-D579-1ABF-085D-2ED6E97BEE5E}"/>
              </a:ext>
            </a:extLst>
          </p:cNvPr>
          <p:cNvSpPr>
            <a:spLocks noGrp="1"/>
          </p:cNvSpPr>
          <p:nvPr>
            <p:ph type="title"/>
          </p:nvPr>
        </p:nvSpPr>
        <p:spPr/>
        <p:txBody>
          <a:bodyPr/>
          <a:lstStyle/>
          <a:p>
            <a:r>
              <a:rPr lang="en-US" dirty="0"/>
              <a:t>Agile Phases</a:t>
            </a:r>
          </a:p>
        </p:txBody>
      </p:sp>
      <p:sp>
        <p:nvSpPr>
          <p:cNvPr id="7" name="Content Placeholder 6">
            <a:extLst>
              <a:ext uri="{FF2B5EF4-FFF2-40B4-BE49-F238E27FC236}">
                <a16:creationId xmlns:a16="http://schemas.microsoft.com/office/drawing/2014/main" id="{12E664FD-7A6C-0A8C-5FEC-EF2741166441}"/>
              </a:ext>
            </a:extLst>
          </p:cNvPr>
          <p:cNvSpPr>
            <a:spLocks noGrp="1"/>
          </p:cNvSpPr>
          <p:nvPr>
            <p:ph idx="1"/>
          </p:nvPr>
        </p:nvSpPr>
        <p:spPr/>
        <p:txBody>
          <a:bodyPr/>
          <a:lstStyle/>
          <a:p>
            <a:pPr>
              <a:lnSpc>
                <a:spcPct val="200000"/>
              </a:lnSpc>
            </a:pPr>
            <a:r>
              <a:rPr lang="en-US" b="1" dirty="0"/>
              <a:t>First Phase (Initialization):  </a:t>
            </a:r>
            <a:r>
              <a:rPr lang="en-US" dirty="0"/>
              <a:t>The project start. The project is envisioned, a Scrum Team is assembled, and estimation and strategies are discussed.</a:t>
            </a:r>
          </a:p>
          <a:p>
            <a:pPr>
              <a:lnSpc>
                <a:spcPct val="200000"/>
              </a:lnSpc>
            </a:pPr>
            <a:r>
              <a:rPr lang="en-US" b="1" dirty="0"/>
              <a:t>Second Phase (Organization): </a:t>
            </a:r>
            <a:r>
              <a:rPr lang="en-US" dirty="0"/>
              <a:t>Scrum Team meets with Product Owner to shape the product and ensure expectations will be met (feedback). Product Backlog is created in this phase.</a:t>
            </a:r>
          </a:p>
        </p:txBody>
      </p:sp>
    </p:spTree>
    <p:extLst>
      <p:ext uri="{BB962C8B-B14F-4D97-AF65-F5344CB8AC3E}">
        <p14:creationId xmlns:p14="http://schemas.microsoft.com/office/powerpoint/2010/main" val="2516071141"/>
      </p:ext>
    </p:extLst>
  </p:cSld>
  <p:clrMapOvr>
    <a:masterClrMapping/>
  </p:clrMapOvr>
</p:sld>
</file>

<file path=ppt/theme/theme1.xml><?xml version="1.0" encoding="utf-8"?>
<a:theme xmlns:a="http://schemas.openxmlformats.org/drawingml/2006/main" name="Parcel">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Parcel</Template>
  <TotalTime>127</TotalTime>
  <Words>703</Words>
  <Application>Microsoft Macintosh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Gill Sans MT</vt:lpstr>
      <vt:lpstr>Parcel</vt:lpstr>
      <vt:lpstr>Agile Presentation</vt:lpstr>
      <vt:lpstr>Outline</vt:lpstr>
      <vt:lpstr>introduction</vt:lpstr>
      <vt:lpstr>introduction</vt:lpstr>
      <vt:lpstr>Agile Roles</vt:lpstr>
      <vt:lpstr>Agile Roles</vt:lpstr>
      <vt:lpstr>Agile Roles</vt:lpstr>
      <vt:lpstr>Agile Phases</vt:lpstr>
      <vt:lpstr>Agile Phases</vt:lpstr>
      <vt:lpstr>Agile Phases</vt:lpstr>
      <vt:lpstr>Agile Phases</vt:lpstr>
      <vt:lpstr>Waterfall model</vt:lpstr>
      <vt:lpstr>Waterfall or Agile Approach?</vt:lpstr>
      <vt:lpstr>Citations</vt:lpstr>
      <vt:lpstr>citations</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Rios Borges, Carolyn</dc:creator>
  <cp:lastModifiedBy>Rios Borges, Carolyn</cp:lastModifiedBy>
  <cp:revision>1</cp:revision>
  <dcterms:created xsi:type="dcterms:W3CDTF">2024-08-19T01:15:35Z</dcterms:created>
  <dcterms:modified xsi:type="dcterms:W3CDTF">2024-08-19T03:22:50Z</dcterms:modified>
</cp:coreProperties>
</file>