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7" r:id="rId2"/>
    <p:sldId id="322" r:id="rId3"/>
    <p:sldId id="256" r:id="rId4"/>
    <p:sldId id="288" r:id="rId5"/>
    <p:sldId id="289" r:id="rId6"/>
    <p:sldId id="291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29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191D25"/>
    <a:srgbClr val="FFFFFF"/>
    <a:srgbClr val="131317"/>
    <a:srgbClr val="121212"/>
    <a:srgbClr val="294AA7"/>
    <a:srgbClr val="203A84"/>
    <a:srgbClr val="101D42"/>
    <a:srgbClr val="10316E"/>
    <a:srgbClr val="103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A146D-B1EB-491B-9616-466BF79E8A74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2A09-9F04-4E66-AA69-A37DF57536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2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70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46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8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4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56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42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86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598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025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51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44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262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21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2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810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117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50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76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11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18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04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56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4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5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535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2A09-9F04-4E66-AA69-A37DF57536F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38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5A059-2E97-8026-3B0D-A19F3AAC8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89F-4F86-8C2F-FAB1-48ED2B0E8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B92DB8-99A4-B5A1-CF9F-3E78B6C1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F9BEE6-BA52-1CD5-E32B-F5A4559F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A00B47-ECDF-F87A-85A1-404F8EF8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80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321B8-53FD-DADA-BD11-A835A7DE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555B3B-02BF-8946-11F5-3CD3D4DC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4A277D-3AEA-9A11-4198-CA6FD62C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33074-DC36-D984-4764-8CE52702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F07F5-A638-060D-1E6B-25F41B96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15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31B47E-D65F-400E-1CE5-313BAC02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934EED-7AD9-2359-279D-531A71B2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E7DDB-5835-1455-ACD7-DF59573C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6B7688-C7DB-DBA8-15F3-6492A1F0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EB86A-EED2-D388-DE31-BC225BDA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C5BAE-4091-F500-B3E3-1490A47E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56225-0704-8FC5-0C59-2FCDD6D3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7B91FA-2DBF-0E67-AD23-CFDF30AD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7275AB-3E85-F42C-CCAA-7CED57DF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C4519-0575-F55B-9425-710EDD26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27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32E3C-B0D9-EC90-ABB1-05F3D8FD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101DE9-6482-8B2B-DA49-97A83209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B49861-7193-9E2C-E16C-80605AB0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F805A-244C-82EB-6E06-A509CC44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C3E636-5933-0471-DED8-CFB2FE7E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6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B701-3D6F-1FE0-3335-0A86C9A4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835E6-0406-D7D3-7730-7FCEF88C4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189525-77BE-835B-FB87-5B37BA08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77F4EA-D00E-DAA0-FF11-B4CAFA94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66B04C-1B63-A322-BDB5-BDD3B5EC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A25F0C-FB8F-5428-4721-06A72D4D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64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C413F-EEFD-53EF-5A76-80BF6F2C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275086-E859-BB02-EF60-10B8E168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876DA1-44D0-0334-D551-D5C0B8E7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2CBBE4-FCD7-885E-4FA5-CF6E6A8EA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51C0BD-4009-BCC3-783D-271B2D8A3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8EA277-FD75-F1A7-0C54-4504C777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7C15F2-67EA-9D7E-011C-6E99CCCD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4470C5-2FCB-7C01-2C71-3903B6EC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39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DD73-4FE2-8699-CF4B-593A6298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EE260E-5572-FE08-7FEC-51FAF384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3B8625-645E-5696-153F-7F7918C8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331648-F987-3E7D-3D1C-03B32FE2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16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D2F80F-E840-9650-198B-4DE2B8AB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1EFC7B-1AC8-64CF-8A29-4FFA4310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248594-AAF8-5048-E0E8-6DFE8939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9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77D25-38A4-083F-8575-5AF91D86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F5837-92B9-0B4A-3586-12E8118A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53D258-42AE-AF45-C78D-91628C907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55B12B-C7F3-8D19-B677-48A24A00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99CD9-6636-B3F0-C3C6-1C0502CF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955D39-F36C-A758-8B9F-2CBDD31C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00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BCEF2-8A18-2028-95C9-499B34F7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7470E4-0F8D-F3FC-611F-2CEA80135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5C3083-7847-6BA8-351E-F3AB6F4B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E025AF-C639-2718-29AD-04963D3B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65A8E3-4D95-AB4A-DBAD-7E4A32B6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4A5A4F-1C7A-BBC9-B43A-435C03B1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64735F-0DBE-0FBD-4351-3A4C0836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01395D-EA48-41CC-A473-1112A042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64B31-4D4B-C37D-A1DD-CBE8F391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CD51-59DD-4D69-A349-E7A1308E01A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D21C73-C773-1CD0-EC5A-AD35407A2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8BC2B4-2215-B3EE-F9E2-B0109C3F4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6469-5BCC-4701-AA18-BCC409B887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3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AD944896-4A5D-AB2F-F110-FC6E1506D877}"/>
              </a:ext>
            </a:extLst>
          </p:cNvPr>
          <p:cNvGrpSpPr>
            <a:grpSpLocks noChangeAspect="1"/>
          </p:cNvGrpSpPr>
          <p:nvPr/>
        </p:nvGrpSpPr>
        <p:grpSpPr>
          <a:xfrm rot="2400000">
            <a:off x="7186668" y="-737500"/>
            <a:ext cx="7105767" cy="3412535"/>
            <a:chOff x="2782529" y="3185652"/>
            <a:chExt cx="4729316" cy="227124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9024F14-D748-4CEC-DCF1-0A8523340353}"/>
                </a:ext>
              </a:extLst>
            </p:cNvPr>
            <p:cNvSpPr/>
            <p:nvPr/>
          </p:nvSpPr>
          <p:spPr>
            <a:xfrm>
              <a:off x="2782529" y="3185652"/>
              <a:ext cx="4729316" cy="757083"/>
            </a:xfrm>
            <a:prstGeom prst="rect">
              <a:avLst/>
            </a:prstGeom>
            <a:solidFill>
              <a:srgbClr val="0F53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8DE9EA9-3796-FAE6-E341-1A5B5655996B}"/>
                </a:ext>
              </a:extLst>
            </p:cNvPr>
            <p:cNvSpPr/>
            <p:nvPr/>
          </p:nvSpPr>
          <p:spPr>
            <a:xfrm>
              <a:off x="2782529" y="3942735"/>
              <a:ext cx="4729316" cy="757083"/>
            </a:xfrm>
            <a:prstGeom prst="rect">
              <a:avLst/>
            </a:prstGeom>
            <a:solidFill>
              <a:srgbClr val="103E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7F2572F-1D4E-9DC2-E370-4B4CD1FFC7E0}"/>
                </a:ext>
              </a:extLst>
            </p:cNvPr>
            <p:cNvSpPr/>
            <p:nvPr/>
          </p:nvSpPr>
          <p:spPr>
            <a:xfrm>
              <a:off x="2782529" y="4699818"/>
              <a:ext cx="4729316" cy="757083"/>
            </a:xfrm>
            <a:prstGeom prst="rect">
              <a:avLst/>
            </a:prstGeom>
            <a:solidFill>
              <a:srgbClr val="10316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51DBA8-E3BA-7C89-8E8F-70CDB6940CC9}"/>
              </a:ext>
            </a:extLst>
          </p:cNvPr>
          <p:cNvSpPr txBox="1"/>
          <p:nvPr/>
        </p:nvSpPr>
        <p:spPr>
          <a:xfrm>
            <a:off x="480005" y="3069772"/>
            <a:ext cx="8654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Estruturas de Dados na prática com Python</a:t>
            </a:r>
          </a:p>
        </p:txBody>
      </p:sp>
      <p:sp>
        <p:nvSpPr>
          <p:cNvPr id="10" name="Subtítulo 6">
            <a:extLst>
              <a:ext uri="{FF2B5EF4-FFF2-40B4-BE49-F238E27FC236}">
                <a16:creationId xmlns:a16="http://schemas.microsoft.com/office/drawing/2014/main" id="{D3F8C260-478A-4922-246D-AF4294D4FF51}"/>
              </a:ext>
            </a:extLst>
          </p:cNvPr>
          <p:cNvSpPr txBox="1">
            <a:spLocks/>
          </p:cNvSpPr>
          <p:nvPr/>
        </p:nvSpPr>
        <p:spPr>
          <a:xfrm>
            <a:off x="480005" y="4892379"/>
            <a:ext cx="5028166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Carlos Eduardo Vieira Santos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Guilherme Dias Lima 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Turtera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3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4843616" y="435302"/>
            <a:ext cx="2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Notação Big 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B914B42-B9ED-D3D7-76C2-EAF37CF3F3A7}"/>
              </a:ext>
            </a:extLst>
          </p:cNvPr>
          <p:cNvGrpSpPr/>
          <p:nvPr/>
        </p:nvGrpSpPr>
        <p:grpSpPr>
          <a:xfrm>
            <a:off x="4532671" y="1037379"/>
            <a:ext cx="3126658" cy="108000"/>
            <a:chOff x="4532671" y="1037379"/>
            <a:chExt cx="3126658" cy="10800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BF823CEA-5DA1-CF39-CDF5-3058ECE748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8255" y="1091379"/>
              <a:ext cx="27554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974A4B-92D1-A848-FD87-FAF433586020}"/>
                </a:ext>
              </a:extLst>
            </p:cNvPr>
            <p:cNvSpPr/>
            <p:nvPr/>
          </p:nvSpPr>
          <p:spPr>
            <a:xfrm>
              <a:off x="4532671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9DFD987-6686-CDCD-06C4-EE4B85F4D940}"/>
                </a:ext>
              </a:extLst>
            </p:cNvPr>
            <p:cNvSpPr/>
            <p:nvPr/>
          </p:nvSpPr>
          <p:spPr>
            <a:xfrm>
              <a:off x="7551329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D90BF9-A0E9-0738-EC74-07634E056323}"/>
              </a:ext>
            </a:extLst>
          </p:cNvPr>
          <p:cNvSpPr txBox="1"/>
          <p:nvPr/>
        </p:nvSpPr>
        <p:spPr>
          <a:xfrm>
            <a:off x="910530" y="1544846"/>
            <a:ext cx="406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3860C6-AB87-FE28-7590-86A3776F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31" y="1944957"/>
            <a:ext cx="4886325" cy="1857375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0BA69C5-5429-8AFD-1561-A06903AF77D1}"/>
              </a:ext>
            </a:extLst>
          </p:cNvPr>
          <p:cNvGrpSpPr/>
          <p:nvPr/>
        </p:nvGrpSpPr>
        <p:grpSpPr>
          <a:xfrm>
            <a:off x="7070583" y="1739193"/>
            <a:ext cx="4210887" cy="4149115"/>
            <a:chOff x="7070583" y="1739193"/>
            <a:chExt cx="4210887" cy="4149115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CD535E75-1581-4F64-3244-CBF743B19B08}"/>
                </a:ext>
              </a:extLst>
            </p:cNvPr>
            <p:cNvSpPr/>
            <p:nvPr/>
          </p:nvSpPr>
          <p:spPr>
            <a:xfrm>
              <a:off x="7509695" y="1739193"/>
              <a:ext cx="1594431" cy="3796446"/>
            </a:xfrm>
            <a:custGeom>
              <a:avLst/>
              <a:gdLst>
                <a:gd name="connsiteX0" fmla="*/ 0 w 2959510"/>
                <a:gd name="connsiteY0" fmla="*/ 3795251 h 3796447"/>
                <a:gd name="connsiteX1" fmla="*/ 924232 w 2959510"/>
                <a:gd name="connsiteY1" fmla="*/ 3706761 h 3796447"/>
                <a:gd name="connsiteX2" fmla="*/ 1927122 w 2959510"/>
                <a:gd name="connsiteY2" fmla="*/ 3224981 h 3796447"/>
                <a:gd name="connsiteX3" fmla="*/ 2566219 w 2959510"/>
                <a:gd name="connsiteY3" fmla="*/ 2349910 h 3796447"/>
                <a:gd name="connsiteX4" fmla="*/ 2861187 w 2959510"/>
                <a:gd name="connsiteY4" fmla="*/ 1002890 h 3796447"/>
                <a:gd name="connsiteX5" fmla="*/ 2959510 w 2959510"/>
                <a:gd name="connsiteY5" fmla="*/ 0 h 379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9510" h="3796447">
                  <a:moveTo>
                    <a:pt x="0" y="3795251"/>
                  </a:moveTo>
                  <a:cubicBezTo>
                    <a:pt x="301522" y="3798528"/>
                    <a:pt x="603045" y="3801806"/>
                    <a:pt x="924232" y="3706761"/>
                  </a:cubicBezTo>
                  <a:cubicBezTo>
                    <a:pt x="1245419" y="3611716"/>
                    <a:pt x="1653458" y="3451123"/>
                    <a:pt x="1927122" y="3224981"/>
                  </a:cubicBezTo>
                  <a:cubicBezTo>
                    <a:pt x="2200786" y="2998839"/>
                    <a:pt x="2410542" y="2720258"/>
                    <a:pt x="2566219" y="2349910"/>
                  </a:cubicBezTo>
                  <a:cubicBezTo>
                    <a:pt x="2721896" y="1979562"/>
                    <a:pt x="2795638" y="1394542"/>
                    <a:pt x="2861187" y="1002890"/>
                  </a:cubicBezTo>
                  <a:cubicBezTo>
                    <a:pt x="2926736" y="611238"/>
                    <a:pt x="2943123" y="305619"/>
                    <a:pt x="2959510" y="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AEDF356-39A4-7807-3474-290AAD013281}"/>
                </a:ext>
              </a:extLst>
            </p:cNvPr>
            <p:cNvGrpSpPr/>
            <p:nvPr/>
          </p:nvGrpSpPr>
          <p:grpSpPr>
            <a:xfrm>
              <a:off x="7070583" y="1770386"/>
              <a:ext cx="4210887" cy="3780000"/>
              <a:chOff x="3334869" y="1607826"/>
              <a:chExt cx="4210887" cy="3780000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74919F8-7A30-4B43-9086-15F6669503BD}"/>
                  </a:ext>
                </a:extLst>
              </p:cNvPr>
              <p:cNvSpPr txBox="1"/>
              <p:nvPr/>
            </p:nvSpPr>
            <p:spPr>
              <a:xfrm flipH="1">
                <a:off x="3334869" y="2654466"/>
                <a:ext cx="430887" cy="15490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Complexidade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81DC591D-E296-F1F9-945C-DF5E47310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756" y="1607826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13C3328C-6FB3-9254-CF01-7CBDD98986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655756" y="3490452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BBD9F58-D145-3CB5-6CCA-0868690FB170}"/>
                </a:ext>
              </a:extLst>
            </p:cNvPr>
            <p:cNvSpPr txBox="1"/>
            <p:nvPr/>
          </p:nvSpPr>
          <p:spPr>
            <a:xfrm flipH="1">
              <a:off x="8197900" y="5549754"/>
              <a:ext cx="238714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Número de elementos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3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4843616" y="435302"/>
            <a:ext cx="2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Notação Big 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B914B42-B9ED-D3D7-76C2-EAF37CF3F3A7}"/>
              </a:ext>
            </a:extLst>
          </p:cNvPr>
          <p:cNvGrpSpPr/>
          <p:nvPr/>
        </p:nvGrpSpPr>
        <p:grpSpPr>
          <a:xfrm>
            <a:off x="4532671" y="1037379"/>
            <a:ext cx="3126658" cy="108000"/>
            <a:chOff x="4532671" y="1037379"/>
            <a:chExt cx="3126658" cy="10800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BF823CEA-5DA1-CF39-CDF5-3058ECE748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8255" y="1091379"/>
              <a:ext cx="27554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974A4B-92D1-A848-FD87-FAF433586020}"/>
                </a:ext>
              </a:extLst>
            </p:cNvPr>
            <p:cNvSpPr/>
            <p:nvPr/>
          </p:nvSpPr>
          <p:spPr>
            <a:xfrm>
              <a:off x="4532671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9DFD987-6686-CDCD-06C4-EE4B85F4D940}"/>
                </a:ext>
              </a:extLst>
            </p:cNvPr>
            <p:cNvSpPr/>
            <p:nvPr/>
          </p:nvSpPr>
          <p:spPr>
            <a:xfrm>
              <a:off x="7551329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EB9B11-4268-B3DC-E0F0-A7F390BDB329}"/>
              </a:ext>
            </a:extLst>
          </p:cNvPr>
          <p:cNvSpPr txBox="1"/>
          <p:nvPr/>
        </p:nvSpPr>
        <p:spPr>
          <a:xfrm>
            <a:off x="910530" y="1116935"/>
            <a:ext cx="50084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 logarítmica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caso da complexidade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logarítmica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 crescimento da complexidade diminui conforme o tamanho da entrada aumenta. Isso não significa que a complexidade diminui ou deixa de aumentar conforme o aumento da entrada, mas sim que a diferença se torna cada vez menor.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 exemplo seria um algoritmo que: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Demora N segundos para processar 1 dado;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Demora 2N segundos para processar 10 dados;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Demora 2,5N segundos para processar 100 dados.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 dados aumentaram em 10 vezes em ambos os casos, o tempo necessário para o processamento aumentou, mas o aumento não foi proporcional.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Essa ordem de complexidade é representada como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O(log n)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475928F-52A0-4764-8938-71FB725F8CE6}"/>
              </a:ext>
            </a:extLst>
          </p:cNvPr>
          <p:cNvGrpSpPr/>
          <p:nvPr/>
        </p:nvGrpSpPr>
        <p:grpSpPr>
          <a:xfrm>
            <a:off x="7070583" y="1770386"/>
            <a:ext cx="4210887" cy="4117922"/>
            <a:chOff x="7070583" y="1770386"/>
            <a:chExt cx="4210887" cy="4117922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7A7D60F8-D8FE-2D57-6ED5-848CC0F35557}"/>
                </a:ext>
              </a:extLst>
            </p:cNvPr>
            <p:cNvSpPr/>
            <p:nvPr/>
          </p:nvSpPr>
          <p:spPr>
            <a:xfrm rot="5400000" flipH="1">
              <a:off x="8687190" y="2941361"/>
              <a:ext cx="1400327" cy="3771775"/>
            </a:xfrm>
            <a:custGeom>
              <a:avLst/>
              <a:gdLst>
                <a:gd name="connsiteX0" fmla="*/ 0 w 2959510"/>
                <a:gd name="connsiteY0" fmla="*/ 3795251 h 3796447"/>
                <a:gd name="connsiteX1" fmla="*/ 924232 w 2959510"/>
                <a:gd name="connsiteY1" fmla="*/ 3706761 h 3796447"/>
                <a:gd name="connsiteX2" fmla="*/ 1927122 w 2959510"/>
                <a:gd name="connsiteY2" fmla="*/ 3224981 h 3796447"/>
                <a:gd name="connsiteX3" fmla="*/ 2566219 w 2959510"/>
                <a:gd name="connsiteY3" fmla="*/ 2349910 h 3796447"/>
                <a:gd name="connsiteX4" fmla="*/ 2861187 w 2959510"/>
                <a:gd name="connsiteY4" fmla="*/ 1002890 h 3796447"/>
                <a:gd name="connsiteX5" fmla="*/ 2959510 w 2959510"/>
                <a:gd name="connsiteY5" fmla="*/ 0 h 379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9510" h="3796447">
                  <a:moveTo>
                    <a:pt x="0" y="3795251"/>
                  </a:moveTo>
                  <a:cubicBezTo>
                    <a:pt x="301522" y="3798528"/>
                    <a:pt x="603045" y="3801806"/>
                    <a:pt x="924232" y="3706761"/>
                  </a:cubicBezTo>
                  <a:cubicBezTo>
                    <a:pt x="1245419" y="3611716"/>
                    <a:pt x="1653458" y="3451123"/>
                    <a:pt x="1927122" y="3224981"/>
                  </a:cubicBezTo>
                  <a:cubicBezTo>
                    <a:pt x="2200786" y="2998839"/>
                    <a:pt x="2410542" y="2720258"/>
                    <a:pt x="2566219" y="2349910"/>
                  </a:cubicBezTo>
                  <a:cubicBezTo>
                    <a:pt x="2721896" y="1979562"/>
                    <a:pt x="2795638" y="1394542"/>
                    <a:pt x="2861187" y="1002890"/>
                  </a:cubicBezTo>
                  <a:cubicBezTo>
                    <a:pt x="2926736" y="611238"/>
                    <a:pt x="2943123" y="305619"/>
                    <a:pt x="2959510" y="0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AEDF356-39A4-7807-3474-290AAD013281}"/>
                </a:ext>
              </a:extLst>
            </p:cNvPr>
            <p:cNvGrpSpPr/>
            <p:nvPr/>
          </p:nvGrpSpPr>
          <p:grpSpPr>
            <a:xfrm>
              <a:off x="7070583" y="1770386"/>
              <a:ext cx="4210887" cy="3780000"/>
              <a:chOff x="3334869" y="1607826"/>
              <a:chExt cx="4210887" cy="3780000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74919F8-7A30-4B43-9086-15F6669503BD}"/>
                  </a:ext>
                </a:extLst>
              </p:cNvPr>
              <p:cNvSpPr txBox="1"/>
              <p:nvPr/>
            </p:nvSpPr>
            <p:spPr>
              <a:xfrm flipH="1">
                <a:off x="3334869" y="2654466"/>
                <a:ext cx="430887" cy="15490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Complexidade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81DC591D-E296-F1F9-945C-DF5E47310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756" y="1607826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13C3328C-6FB3-9254-CF01-7CBDD98986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655756" y="3490452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99E7AFF-F7FD-B91E-C827-56E327C6BD62}"/>
                </a:ext>
              </a:extLst>
            </p:cNvPr>
            <p:cNvSpPr txBox="1"/>
            <p:nvPr/>
          </p:nvSpPr>
          <p:spPr>
            <a:xfrm flipH="1">
              <a:off x="8197900" y="5549754"/>
              <a:ext cx="238714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Número de elementos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2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4843616" y="435302"/>
            <a:ext cx="2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Notação Big 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B914B42-B9ED-D3D7-76C2-EAF37CF3F3A7}"/>
              </a:ext>
            </a:extLst>
          </p:cNvPr>
          <p:cNvGrpSpPr/>
          <p:nvPr/>
        </p:nvGrpSpPr>
        <p:grpSpPr>
          <a:xfrm>
            <a:off x="4532671" y="1037379"/>
            <a:ext cx="3126658" cy="108000"/>
            <a:chOff x="4532671" y="1037379"/>
            <a:chExt cx="3126658" cy="10800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BF823CEA-5DA1-CF39-CDF5-3058ECE748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8255" y="1091379"/>
              <a:ext cx="27554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974A4B-92D1-A848-FD87-FAF433586020}"/>
                </a:ext>
              </a:extLst>
            </p:cNvPr>
            <p:cNvSpPr/>
            <p:nvPr/>
          </p:nvSpPr>
          <p:spPr>
            <a:xfrm>
              <a:off x="4532671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9DFD987-6686-CDCD-06C4-EE4B85F4D940}"/>
                </a:ext>
              </a:extLst>
            </p:cNvPr>
            <p:cNvSpPr/>
            <p:nvPr/>
          </p:nvSpPr>
          <p:spPr>
            <a:xfrm>
              <a:off x="7551329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358033-9686-E566-9A9C-95A0138BAC53}"/>
              </a:ext>
            </a:extLst>
          </p:cNvPr>
          <p:cNvSpPr txBox="1"/>
          <p:nvPr/>
        </p:nvSpPr>
        <p:spPr>
          <a:xfrm>
            <a:off x="910530" y="1544846"/>
            <a:ext cx="406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D148A0C-C062-1111-6C99-92D548BB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00" y="1944956"/>
            <a:ext cx="3333750" cy="3571875"/>
          </a:xfrm>
          <a:prstGeom prst="rect">
            <a:avLst/>
          </a:prstGeom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A7D60F8-D8FE-2D57-6ED5-848CC0F35557}"/>
              </a:ext>
            </a:extLst>
          </p:cNvPr>
          <p:cNvSpPr/>
          <p:nvPr/>
        </p:nvSpPr>
        <p:spPr>
          <a:xfrm rot="5400000" flipH="1">
            <a:off x="8687190" y="2941361"/>
            <a:ext cx="1400327" cy="3771775"/>
          </a:xfrm>
          <a:custGeom>
            <a:avLst/>
            <a:gdLst>
              <a:gd name="connsiteX0" fmla="*/ 0 w 2959510"/>
              <a:gd name="connsiteY0" fmla="*/ 3795251 h 3796447"/>
              <a:gd name="connsiteX1" fmla="*/ 924232 w 2959510"/>
              <a:gd name="connsiteY1" fmla="*/ 3706761 h 3796447"/>
              <a:gd name="connsiteX2" fmla="*/ 1927122 w 2959510"/>
              <a:gd name="connsiteY2" fmla="*/ 3224981 h 3796447"/>
              <a:gd name="connsiteX3" fmla="*/ 2566219 w 2959510"/>
              <a:gd name="connsiteY3" fmla="*/ 2349910 h 3796447"/>
              <a:gd name="connsiteX4" fmla="*/ 2861187 w 2959510"/>
              <a:gd name="connsiteY4" fmla="*/ 1002890 h 3796447"/>
              <a:gd name="connsiteX5" fmla="*/ 2959510 w 2959510"/>
              <a:gd name="connsiteY5" fmla="*/ 0 h 379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9510" h="3796447">
                <a:moveTo>
                  <a:pt x="0" y="3795251"/>
                </a:moveTo>
                <a:cubicBezTo>
                  <a:pt x="301522" y="3798528"/>
                  <a:pt x="603045" y="3801806"/>
                  <a:pt x="924232" y="3706761"/>
                </a:cubicBezTo>
                <a:cubicBezTo>
                  <a:pt x="1245419" y="3611716"/>
                  <a:pt x="1653458" y="3451123"/>
                  <a:pt x="1927122" y="3224981"/>
                </a:cubicBezTo>
                <a:cubicBezTo>
                  <a:pt x="2200786" y="2998839"/>
                  <a:pt x="2410542" y="2720258"/>
                  <a:pt x="2566219" y="2349910"/>
                </a:cubicBezTo>
                <a:cubicBezTo>
                  <a:pt x="2721896" y="1979562"/>
                  <a:pt x="2795638" y="1394542"/>
                  <a:pt x="2861187" y="1002890"/>
                </a:cubicBezTo>
                <a:cubicBezTo>
                  <a:pt x="2926736" y="611238"/>
                  <a:pt x="2943123" y="305619"/>
                  <a:pt x="2959510" y="0"/>
                </a:cubicBez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FF8A506-58B1-E692-CEAD-0DA1641AB788}"/>
              </a:ext>
            </a:extLst>
          </p:cNvPr>
          <p:cNvGrpSpPr/>
          <p:nvPr/>
        </p:nvGrpSpPr>
        <p:grpSpPr>
          <a:xfrm>
            <a:off x="7070583" y="1770386"/>
            <a:ext cx="4210887" cy="4117922"/>
            <a:chOff x="7070583" y="1770386"/>
            <a:chExt cx="4210887" cy="4117922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AEDF356-39A4-7807-3474-290AAD013281}"/>
                </a:ext>
              </a:extLst>
            </p:cNvPr>
            <p:cNvGrpSpPr/>
            <p:nvPr/>
          </p:nvGrpSpPr>
          <p:grpSpPr>
            <a:xfrm>
              <a:off x="7070583" y="1770386"/>
              <a:ext cx="4210887" cy="3780000"/>
              <a:chOff x="3334869" y="1607826"/>
              <a:chExt cx="4210887" cy="3780000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74919F8-7A30-4B43-9086-15F6669503BD}"/>
                  </a:ext>
                </a:extLst>
              </p:cNvPr>
              <p:cNvSpPr txBox="1"/>
              <p:nvPr/>
            </p:nvSpPr>
            <p:spPr>
              <a:xfrm flipH="1">
                <a:off x="3334869" y="2654466"/>
                <a:ext cx="430887" cy="15490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Complexidade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81DC591D-E296-F1F9-945C-DF5E47310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756" y="1607826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13C3328C-6FB3-9254-CF01-7CBDD98986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655756" y="3490452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78ED94A-FB4D-A646-C136-44E3A0D5B0AE}"/>
                </a:ext>
              </a:extLst>
            </p:cNvPr>
            <p:cNvSpPr txBox="1"/>
            <p:nvPr/>
          </p:nvSpPr>
          <p:spPr>
            <a:xfrm flipH="1">
              <a:off x="8197900" y="5549754"/>
              <a:ext cx="238714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Número de elementos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82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4843616" y="435302"/>
            <a:ext cx="2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Notação Big O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B914B42-B9ED-D3D7-76C2-EAF37CF3F3A7}"/>
              </a:ext>
            </a:extLst>
          </p:cNvPr>
          <p:cNvGrpSpPr/>
          <p:nvPr/>
        </p:nvGrpSpPr>
        <p:grpSpPr>
          <a:xfrm>
            <a:off x="4532671" y="1037379"/>
            <a:ext cx="3126658" cy="108000"/>
            <a:chOff x="4532671" y="1037379"/>
            <a:chExt cx="3126658" cy="10800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BF823CEA-5DA1-CF39-CDF5-3058ECE748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8255" y="1091379"/>
              <a:ext cx="27554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974A4B-92D1-A848-FD87-FAF433586020}"/>
                </a:ext>
              </a:extLst>
            </p:cNvPr>
            <p:cNvSpPr/>
            <p:nvPr/>
          </p:nvSpPr>
          <p:spPr>
            <a:xfrm>
              <a:off x="4532671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9DFD987-6686-CDCD-06C4-EE4B85F4D940}"/>
                </a:ext>
              </a:extLst>
            </p:cNvPr>
            <p:cNvSpPr/>
            <p:nvPr/>
          </p:nvSpPr>
          <p:spPr>
            <a:xfrm>
              <a:off x="7551329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7C292D28-80C1-7306-F243-ADD008AE9E8D}"/>
              </a:ext>
            </a:extLst>
          </p:cNvPr>
          <p:cNvSpPr/>
          <p:nvPr/>
        </p:nvSpPr>
        <p:spPr>
          <a:xfrm rot="5400000" flipH="1">
            <a:off x="5499812" y="3030968"/>
            <a:ext cx="1400327" cy="3771775"/>
          </a:xfrm>
          <a:custGeom>
            <a:avLst/>
            <a:gdLst>
              <a:gd name="connsiteX0" fmla="*/ 0 w 2959510"/>
              <a:gd name="connsiteY0" fmla="*/ 3795251 h 3796447"/>
              <a:gd name="connsiteX1" fmla="*/ 924232 w 2959510"/>
              <a:gd name="connsiteY1" fmla="*/ 3706761 h 3796447"/>
              <a:gd name="connsiteX2" fmla="*/ 1927122 w 2959510"/>
              <a:gd name="connsiteY2" fmla="*/ 3224981 h 3796447"/>
              <a:gd name="connsiteX3" fmla="*/ 2566219 w 2959510"/>
              <a:gd name="connsiteY3" fmla="*/ 2349910 h 3796447"/>
              <a:gd name="connsiteX4" fmla="*/ 2861187 w 2959510"/>
              <a:gd name="connsiteY4" fmla="*/ 1002890 h 3796447"/>
              <a:gd name="connsiteX5" fmla="*/ 2959510 w 2959510"/>
              <a:gd name="connsiteY5" fmla="*/ 0 h 379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9510" h="3796447">
                <a:moveTo>
                  <a:pt x="0" y="3795251"/>
                </a:moveTo>
                <a:cubicBezTo>
                  <a:pt x="301522" y="3798528"/>
                  <a:pt x="603045" y="3801806"/>
                  <a:pt x="924232" y="3706761"/>
                </a:cubicBezTo>
                <a:cubicBezTo>
                  <a:pt x="1245419" y="3611716"/>
                  <a:pt x="1653458" y="3451123"/>
                  <a:pt x="1927122" y="3224981"/>
                </a:cubicBezTo>
                <a:cubicBezTo>
                  <a:pt x="2200786" y="2998839"/>
                  <a:pt x="2410542" y="2720258"/>
                  <a:pt x="2566219" y="2349910"/>
                </a:cubicBezTo>
                <a:cubicBezTo>
                  <a:pt x="2721896" y="1979562"/>
                  <a:pt x="2795638" y="1394542"/>
                  <a:pt x="2861187" y="1002890"/>
                </a:cubicBezTo>
                <a:cubicBezTo>
                  <a:pt x="2926736" y="611238"/>
                  <a:pt x="2943123" y="305619"/>
                  <a:pt x="2959510" y="0"/>
                </a:cubicBez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81E4535B-E658-DA16-D9AD-457E0D5A2652}"/>
              </a:ext>
            </a:extLst>
          </p:cNvPr>
          <p:cNvSpPr/>
          <p:nvPr/>
        </p:nvSpPr>
        <p:spPr>
          <a:xfrm>
            <a:off x="4322317" y="1828800"/>
            <a:ext cx="1594431" cy="3796446"/>
          </a:xfrm>
          <a:custGeom>
            <a:avLst/>
            <a:gdLst>
              <a:gd name="connsiteX0" fmla="*/ 0 w 2959510"/>
              <a:gd name="connsiteY0" fmla="*/ 3795251 h 3796447"/>
              <a:gd name="connsiteX1" fmla="*/ 924232 w 2959510"/>
              <a:gd name="connsiteY1" fmla="*/ 3706761 h 3796447"/>
              <a:gd name="connsiteX2" fmla="*/ 1927122 w 2959510"/>
              <a:gd name="connsiteY2" fmla="*/ 3224981 h 3796447"/>
              <a:gd name="connsiteX3" fmla="*/ 2566219 w 2959510"/>
              <a:gd name="connsiteY3" fmla="*/ 2349910 h 3796447"/>
              <a:gd name="connsiteX4" fmla="*/ 2861187 w 2959510"/>
              <a:gd name="connsiteY4" fmla="*/ 1002890 h 3796447"/>
              <a:gd name="connsiteX5" fmla="*/ 2959510 w 2959510"/>
              <a:gd name="connsiteY5" fmla="*/ 0 h 379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9510" h="3796447">
                <a:moveTo>
                  <a:pt x="0" y="3795251"/>
                </a:moveTo>
                <a:cubicBezTo>
                  <a:pt x="301522" y="3798528"/>
                  <a:pt x="603045" y="3801806"/>
                  <a:pt x="924232" y="3706761"/>
                </a:cubicBezTo>
                <a:cubicBezTo>
                  <a:pt x="1245419" y="3611716"/>
                  <a:pt x="1653458" y="3451123"/>
                  <a:pt x="1927122" y="3224981"/>
                </a:cubicBezTo>
                <a:cubicBezTo>
                  <a:pt x="2200786" y="2998839"/>
                  <a:pt x="2410542" y="2720258"/>
                  <a:pt x="2566219" y="2349910"/>
                </a:cubicBezTo>
                <a:cubicBezTo>
                  <a:pt x="2721896" y="1979562"/>
                  <a:pt x="2795638" y="1394542"/>
                  <a:pt x="2861187" y="1002890"/>
                </a:cubicBezTo>
                <a:cubicBezTo>
                  <a:pt x="2926736" y="611238"/>
                  <a:pt x="2943123" y="305619"/>
                  <a:pt x="2959510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919DA88B-F98C-6B04-C94D-EA4CD9E7CED5}"/>
              </a:ext>
            </a:extLst>
          </p:cNvPr>
          <p:cNvCxnSpPr>
            <a:cxnSpLocks/>
          </p:cNvCxnSpPr>
          <p:nvPr/>
        </p:nvCxnSpPr>
        <p:spPr>
          <a:xfrm>
            <a:off x="4314090" y="5264982"/>
            <a:ext cx="378000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BAE8FE6-4478-ABC8-9CFC-0B07DE17EF0D}"/>
              </a:ext>
            </a:extLst>
          </p:cNvPr>
          <p:cNvCxnSpPr>
            <a:cxnSpLocks/>
          </p:cNvCxnSpPr>
          <p:nvPr/>
        </p:nvCxnSpPr>
        <p:spPr>
          <a:xfrm rot="8100000">
            <a:off x="3576000" y="3850710"/>
            <a:ext cx="504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5E98BC07-F56B-F43A-E7D4-5BAA6604CD28}"/>
              </a:ext>
            </a:extLst>
          </p:cNvPr>
          <p:cNvGrpSpPr/>
          <p:nvPr/>
        </p:nvGrpSpPr>
        <p:grpSpPr>
          <a:xfrm>
            <a:off x="3884400" y="1859993"/>
            <a:ext cx="4210887" cy="4117922"/>
            <a:chOff x="3334869" y="1607826"/>
            <a:chExt cx="4210887" cy="4117922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4C0EF34B-DB6A-BB26-9FDA-F91187B65774}"/>
                </a:ext>
              </a:extLst>
            </p:cNvPr>
            <p:cNvSpPr txBox="1"/>
            <p:nvPr/>
          </p:nvSpPr>
          <p:spPr>
            <a:xfrm flipH="1">
              <a:off x="3334869" y="2654466"/>
              <a:ext cx="430887" cy="154906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Complexidade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489D96E1-21E7-2E48-6A1F-220C7DFF6126}"/>
                </a:ext>
              </a:extLst>
            </p:cNvPr>
            <p:cNvSpPr txBox="1"/>
            <p:nvPr/>
          </p:nvSpPr>
          <p:spPr>
            <a:xfrm flipH="1">
              <a:off x="4462186" y="5387194"/>
              <a:ext cx="238714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Número de elementos</a:t>
              </a:r>
            </a:p>
          </p:txBody>
        </p: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E5D918D3-9889-EE2E-92A0-65EFDC162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5756" y="1607826"/>
              <a:ext cx="0" cy="3780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0FD3D3D8-FBE0-F1C1-4EDF-25A562C8827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55756" y="3490452"/>
              <a:ext cx="0" cy="3780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FEDD5E2-9002-4258-F0BD-56E5E298DFE1}"/>
              </a:ext>
            </a:extLst>
          </p:cNvPr>
          <p:cNvSpPr txBox="1"/>
          <p:nvPr/>
        </p:nvSpPr>
        <p:spPr>
          <a:xfrm>
            <a:off x="8200919" y="5080316"/>
            <a:ext cx="6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O(1)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C95AA10-5BF3-C150-750E-173A334AF41B}"/>
              </a:ext>
            </a:extLst>
          </p:cNvPr>
          <p:cNvSpPr txBox="1"/>
          <p:nvPr/>
        </p:nvSpPr>
        <p:spPr>
          <a:xfrm>
            <a:off x="7871506" y="1764134"/>
            <a:ext cx="6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31BB032-415A-C564-F6A4-082022D336DC}"/>
              </a:ext>
            </a:extLst>
          </p:cNvPr>
          <p:cNvSpPr txBox="1"/>
          <p:nvPr/>
        </p:nvSpPr>
        <p:spPr>
          <a:xfrm>
            <a:off x="5458412" y="1427853"/>
            <a:ext cx="91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O(n^2)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47431348-BB97-31DA-3EC2-282686DE68C0}"/>
              </a:ext>
            </a:extLst>
          </p:cNvPr>
          <p:cNvSpPr txBox="1"/>
          <p:nvPr/>
        </p:nvSpPr>
        <p:spPr>
          <a:xfrm>
            <a:off x="8042433" y="4026239"/>
            <a:ext cx="10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62468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2529349" y="3198167"/>
            <a:ext cx="71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 às Estruturas de Dados </a:t>
            </a:r>
          </a:p>
        </p:txBody>
      </p:sp>
    </p:spTree>
    <p:extLst>
      <p:ext uri="{BB962C8B-B14F-4D97-AF65-F5344CB8AC3E}">
        <p14:creationId xmlns:p14="http://schemas.microsoft.com/office/powerpoint/2010/main" val="4386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 às Estruturas de Dados 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0A8E940-1775-D334-DBF3-F3694A24D41D}"/>
              </a:ext>
            </a:extLst>
          </p:cNvPr>
          <p:cNvGrpSpPr/>
          <p:nvPr/>
        </p:nvGrpSpPr>
        <p:grpSpPr>
          <a:xfrm>
            <a:off x="2916319" y="1036800"/>
            <a:ext cx="6359361" cy="108000"/>
            <a:chOff x="2896537" y="1037379"/>
            <a:chExt cx="6359361" cy="10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6658" y="1091379"/>
              <a:ext cx="589911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2896537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9147898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42195" y="1919993"/>
            <a:ext cx="500848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são estruturas de dados?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contexto da programação, Estruturas de Dados são formas organizadas e eficientes de armazenar dados que serão manipulados por um determinado programa.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Cada tipo de estrutura de dados tem características específicas, o que faz com que cada uma tenha casos aos quais ela é mais apropriada.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que diz respeito a desempenho, é crucial entender como cada estrutura funciona para saber quais seriam as vantagens e as desvantagens de utilizá-las em um projeto.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F4C4E94-E8E3-5AA0-67D1-04A32B4A68FD}"/>
              </a:ext>
            </a:extLst>
          </p:cNvPr>
          <p:cNvGrpSpPr/>
          <p:nvPr/>
        </p:nvGrpSpPr>
        <p:grpSpPr>
          <a:xfrm>
            <a:off x="7697805" y="1919993"/>
            <a:ext cx="3852000" cy="792000"/>
            <a:chOff x="7697805" y="1919993"/>
            <a:chExt cx="3852000" cy="792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E66F71F-CF16-0A0E-32B5-08940B891001}"/>
                </a:ext>
              </a:extLst>
            </p:cNvPr>
            <p:cNvSpPr/>
            <p:nvPr/>
          </p:nvSpPr>
          <p:spPr>
            <a:xfrm>
              <a:off x="7752501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4DAE53C-378A-2187-D089-ACCEC3EA0B9E}"/>
                </a:ext>
              </a:extLst>
            </p:cNvPr>
            <p:cNvSpPr/>
            <p:nvPr/>
          </p:nvSpPr>
          <p:spPr>
            <a:xfrm>
              <a:off x="8524853" y="1955993"/>
              <a:ext cx="703237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AE66410-C74A-7C9F-8ED1-858D8A555B89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8EBF34F-F139-7922-85C2-8A01D5FB2756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AE30068-D12E-CF31-2720-18821CD4CC79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1C0AB74-1EDE-3A07-3613-6ECE9DB97EC1}"/>
                </a:ext>
              </a:extLst>
            </p:cNvPr>
            <p:cNvSpPr/>
            <p:nvPr/>
          </p:nvSpPr>
          <p:spPr>
            <a:xfrm>
              <a:off x="7697805" y="1919993"/>
              <a:ext cx="3852000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2E872A0-A4E6-8E0D-FD0D-A21B1580E75E}"/>
                </a:ext>
              </a:extLst>
            </p:cNvPr>
            <p:cNvSpPr/>
            <p:nvPr/>
          </p:nvSpPr>
          <p:spPr>
            <a:xfrm>
              <a:off x="9272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B382A57-9899-4CE6-1E98-F512F5FAAD99}"/>
                </a:ext>
              </a:extLst>
            </p:cNvPr>
            <p:cNvSpPr/>
            <p:nvPr/>
          </p:nvSpPr>
          <p:spPr>
            <a:xfrm>
              <a:off x="10028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664B5A5-45E4-AC73-9FE0-9282CC27EAFD}"/>
                </a:ext>
              </a:extLst>
            </p:cNvPr>
            <p:cNvSpPr/>
            <p:nvPr/>
          </p:nvSpPr>
          <p:spPr>
            <a:xfrm>
              <a:off x="10784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41E6E51-A967-569F-6FC7-5267EE5294A0}"/>
              </a:ext>
            </a:extLst>
          </p:cNvPr>
          <p:cNvGrpSpPr/>
          <p:nvPr/>
        </p:nvGrpSpPr>
        <p:grpSpPr>
          <a:xfrm rot="16200000">
            <a:off x="9610874" y="4099739"/>
            <a:ext cx="3121865" cy="792000"/>
            <a:chOff x="8427940" y="1919993"/>
            <a:chExt cx="3121865" cy="792000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33A846B-3862-D395-1248-0DD085B54CEA}"/>
                </a:ext>
              </a:extLst>
            </p:cNvPr>
            <p:cNvSpPr/>
            <p:nvPr/>
          </p:nvSpPr>
          <p:spPr>
            <a:xfrm>
              <a:off x="8507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320E1C0-83F6-AC3C-FA3D-02FAF0F09696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658A785-ABB4-DAAA-A6E0-36C5385E72B8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F0A9827-8C78-9585-E3CC-4CA008B37749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73EDFC4-73D7-33BD-B5BA-B405DE0A01DC}"/>
                </a:ext>
              </a:extLst>
            </p:cNvPr>
            <p:cNvSpPr/>
            <p:nvPr/>
          </p:nvSpPr>
          <p:spPr>
            <a:xfrm>
              <a:off x="8427940" y="1919993"/>
              <a:ext cx="3121865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34" name="Elipse 33">
            <a:extLst>
              <a:ext uri="{FF2B5EF4-FFF2-40B4-BE49-F238E27FC236}">
                <a16:creationId xmlns:a16="http://schemas.microsoft.com/office/drawing/2014/main" id="{2559DDB1-D189-81D9-FFAB-DB68012D4A6B}"/>
              </a:ext>
            </a:extLst>
          </p:cNvPr>
          <p:cNvSpPr/>
          <p:nvPr/>
        </p:nvSpPr>
        <p:spPr>
          <a:xfrm>
            <a:off x="8555680" y="2988807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5478913-0AE9-1247-739D-F9D8B2294DC1}"/>
              </a:ext>
            </a:extLst>
          </p:cNvPr>
          <p:cNvSpPr/>
          <p:nvPr/>
        </p:nvSpPr>
        <p:spPr>
          <a:xfrm>
            <a:off x="7842501" y="3834807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29F8483-A5DB-CFD1-267E-4EC6D25F4333}"/>
              </a:ext>
            </a:extLst>
          </p:cNvPr>
          <p:cNvSpPr/>
          <p:nvPr/>
        </p:nvSpPr>
        <p:spPr>
          <a:xfrm>
            <a:off x="9225541" y="3834807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13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78D8B70-FB33-22FC-63B0-A7D40CEC39AD}"/>
              </a:ext>
            </a:extLst>
          </p:cNvPr>
          <p:cNvCxnSpPr>
            <a:stCxn id="34" idx="3"/>
            <a:endCxn id="37" idx="7"/>
          </p:cNvCxnSpPr>
          <p:nvPr/>
        </p:nvCxnSpPr>
        <p:spPr>
          <a:xfrm flipH="1">
            <a:off x="8303420" y="3449726"/>
            <a:ext cx="331341" cy="46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1A76A9B-9106-00DE-43A5-38F61E61074D}"/>
              </a:ext>
            </a:extLst>
          </p:cNvPr>
          <p:cNvCxnSpPr>
            <a:stCxn id="34" idx="5"/>
            <a:endCxn id="38" idx="1"/>
          </p:cNvCxnSpPr>
          <p:nvPr/>
        </p:nvCxnSpPr>
        <p:spPr>
          <a:xfrm>
            <a:off x="9016599" y="3449726"/>
            <a:ext cx="288023" cy="46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49FF620-1136-AD42-23B5-6D57802DF565}"/>
              </a:ext>
            </a:extLst>
          </p:cNvPr>
          <p:cNvSpPr/>
          <p:nvPr/>
        </p:nvSpPr>
        <p:spPr>
          <a:xfrm>
            <a:off x="7122519" y="4651621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B7D3D056-A85F-E1CC-40B6-82C2FB2973DB}"/>
              </a:ext>
            </a:extLst>
          </p:cNvPr>
          <p:cNvSpPr/>
          <p:nvPr/>
        </p:nvSpPr>
        <p:spPr>
          <a:xfrm>
            <a:off x="8476599" y="4680807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FD050B5-6452-3768-B465-BEBF72690A16}"/>
              </a:ext>
            </a:extLst>
          </p:cNvPr>
          <p:cNvCxnSpPr>
            <a:cxnSpLocks/>
            <a:stCxn id="37" idx="3"/>
            <a:endCxn id="56" idx="7"/>
          </p:cNvCxnSpPr>
          <p:nvPr/>
        </p:nvCxnSpPr>
        <p:spPr>
          <a:xfrm flipH="1">
            <a:off x="7583438" y="4295726"/>
            <a:ext cx="338144" cy="434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E265AE9-6177-1DF9-3F56-E243889CC38D}"/>
              </a:ext>
            </a:extLst>
          </p:cNvPr>
          <p:cNvCxnSpPr>
            <a:cxnSpLocks/>
            <a:stCxn id="37" idx="5"/>
            <a:endCxn id="57" idx="1"/>
          </p:cNvCxnSpPr>
          <p:nvPr/>
        </p:nvCxnSpPr>
        <p:spPr>
          <a:xfrm>
            <a:off x="8303420" y="4295726"/>
            <a:ext cx="252260" cy="46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E588178B-747F-53F2-ECDD-7F4ACE513394}"/>
              </a:ext>
            </a:extLst>
          </p:cNvPr>
          <p:cNvSpPr/>
          <p:nvPr/>
        </p:nvSpPr>
        <p:spPr>
          <a:xfrm>
            <a:off x="9843399" y="4680807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17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84938A0-E79B-86D1-DEC4-C96D8BC53C3D}"/>
              </a:ext>
            </a:extLst>
          </p:cNvPr>
          <p:cNvCxnSpPr>
            <a:cxnSpLocks/>
            <a:stCxn id="38" idx="5"/>
            <a:endCxn id="63" idx="1"/>
          </p:cNvCxnSpPr>
          <p:nvPr/>
        </p:nvCxnSpPr>
        <p:spPr>
          <a:xfrm>
            <a:off x="9686460" y="4295726"/>
            <a:ext cx="236020" cy="46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6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 às Estruturas de Dados 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0A8E940-1775-D334-DBF3-F3694A24D41D}"/>
              </a:ext>
            </a:extLst>
          </p:cNvPr>
          <p:cNvGrpSpPr/>
          <p:nvPr/>
        </p:nvGrpSpPr>
        <p:grpSpPr>
          <a:xfrm>
            <a:off x="2916319" y="1036800"/>
            <a:ext cx="6359361" cy="108000"/>
            <a:chOff x="2896537" y="1037379"/>
            <a:chExt cx="6359361" cy="10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6658" y="1091379"/>
              <a:ext cx="589911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2896537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9147898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42195" y="1919993"/>
            <a:ext cx="58104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Quando e quais estruturas de dados usar?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entender quais estruturas de dados são apropriadas para cada caso, é preciso levar em consideração a complexidade de suas operações de escrita e leitura. Alguns indicadores chaves nesse processo incluem: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 de inserir de um elemento (escrita) nessa estrutura;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 de acessar um elemento (leitura) nessa estrutura;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 de remoção de elementos dessa estrutura;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Número de elementos com o qual o programa irá trabalhar;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Quantas vezes cada uma dessas ações será realizada durante a execução do programa.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F4C4E94-E8E3-5AA0-67D1-04A32B4A68FD}"/>
              </a:ext>
            </a:extLst>
          </p:cNvPr>
          <p:cNvGrpSpPr/>
          <p:nvPr/>
        </p:nvGrpSpPr>
        <p:grpSpPr>
          <a:xfrm>
            <a:off x="7697805" y="1919993"/>
            <a:ext cx="3852000" cy="792000"/>
            <a:chOff x="7697805" y="1919993"/>
            <a:chExt cx="3852000" cy="792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E66F71F-CF16-0A0E-32B5-08940B891001}"/>
                </a:ext>
              </a:extLst>
            </p:cNvPr>
            <p:cNvSpPr/>
            <p:nvPr/>
          </p:nvSpPr>
          <p:spPr>
            <a:xfrm>
              <a:off x="7752501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4DAE53C-378A-2187-D089-ACCEC3EA0B9E}"/>
                </a:ext>
              </a:extLst>
            </p:cNvPr>
            <p:cNvSpPr/>
            <p:nvPr/>
          </p:nvSpPr>
          <p:spPr>
            <a:xfrm>
              <a:off x="8524853" y="1955993"/>
              <a:ext cx="703237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AE66410-C74A-7C9F-8ED1-858D8A555B89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8EBF34F-F139-7922-85C2-8A01D5FB2756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AE30068-D12E-CF31-2720-18821CD4CC79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1C0AB74-1EDE-3A07-3613-6ECE9DB97EC1}"/>
                </a:ext>
              </a:extLst>
            </p:cNvPr>
            <p:cNvSpPr/>
            <p:nvPr/>
          </p:nvSpPr>
          <p:spPr>
            <a:xfrm>
              <a:off x="7697805" y="1919993"/>
              <a:ext cx="3852000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2E872A0-A4E6-8E0D-FD0D-A21B1580E75E}"/>
                </a:ext>
              </a:extLst>
            </p:cNvPr>
            <p:cNvSpPr/>
            <p:nvPr/>
          </p:nvSpPr>
          <p:spPr>
            <a:xfrm>
              <a:off x="9272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B382A57-9899-4CE6-1E98-F512F5FAAD99}"/>
                </a:ext>
              </a:extLst>
            </p:cNvPr>
            <p:cNvSpPr/>
            <p:nvPr/>
          </p:nvSpPr>
          <p:spPr>
            <a:xfrm>
              <a:off x="10028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664B5A5-45E4-AC73-9FE0-9282CC27EAFD}"/>
                </a:ext>
              </a:extLst>
            </p:cNvPr>
            <p:cNvSpPr/>
            <p:nvPr/>
          </p:nvSpPr>
          <p:spPr>
            <a:xfrm>
              <a:off x="10784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41E6E51-A967-569F-6FC7-5267EE5294A0}"/>
              </a:ext>
            </a:extLst>
          </p:cNvPr>
          <p:cNvGrpSpPr/>
          <p:nvPr/>
        </p:nvGrpSpPr>
        <p:grpSpPr>
          <a:xfrm rot="16200000">
            <a:off x="9610874" y="4099739"/>
            <a:ext cx="3121865" cy="792000"/>
            <a:chOff x="8427940" y="1919993"/>
            <a:chExt cx="3121865" cy="792000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33A846B-3862-D395-1248-0DD085B54CEA}"/>
                </a:ext>
              </a:extLst>
            </p:cNvPr>
            <p:cNvSpPr/>
            <p:nvPr/>
          </p:nvSpPr>
          <p:spPr>
            <a:xfrm>
              <a:off x="8507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320E1C0-83F6-AC3C-FA3D-02FAF0F09696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658A785-ABB4-DAAA-A6E0-36C5385E72B8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F0A9827-8C78-9585-E3CC-4CA008B37749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73EDFC4-73D7-33BD-B5BA-B405DE0A01DC}"/>
                </a:ext>
              </a:extLst>
            </p:cNvPr>
            <p:cNvSpPr/>
            <p:nvPr/>
          </p:nvSpPr>
          <p:spPr>
            <a:xfrm>
              <a:off x="8427940" y="1919993"/>
              <a:ext cx="3121865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34" name="Elipse 33">
            <a:extLst>
              <a:ext uri="{FF2B5EF4-FFF2-40B4-BE49-F238E27FC236}">
                <a16:creationId xmlns:a16="http://schemas.microsoft.com/office/drawing/2014/main" id="{2559DDB1-D189-81D9-FFAB-DB68012D4A6B}"/>
              </a:ext>
            </a:extLst>
          </p:cNvPr>
          <p:cNvSpPr/>
          <p:nvPr/>
        </p:nvSpPr>
        <p:spPr>
          <a:xfrm>
            <a:off x="8555680" y="2988807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5478913-0AE9-1247-739D-F9D8B2294DC1}"/>
              </a:ext>
            </a:extLst>
          </p:cNvPr>
          <p:cNvSpPr/>
          <p:nvPr/>
        </p:nvSpPr>
        <p:spPr>
          <a:xfrm>
            <a:off x="7842501" y="3834807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29F8483-A5DB-CFD1-267E-4EC6D25F4333}"/>
              </a:ext>
            </a:extLst>
          </p:cNvPr>
          <p:cNvSpPr/>
          <p:nvPr/>
        </p:nvSpPr>
        <p:spPr>
          <a:xfrm>
            <a:off x="9225541" y="3834807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13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78D8B70-FB33-22FC-63B0-A7D40CEC39AD}"/>
              </a:ext>
            </a:extLst>
          </p:cNvPr>
          <p:cNvCxnSpPr>
            <a:stCxn id="34" idx="3"/>
            <a:endCxn id="37" idx="7"/>
          </p:cNvCxnSpPr>
          <p:nvPr/>
        </p:nvCxnSpPr>
        <p:spPr>
          <a:xfrm flipH="1">
            <a:off x="8303420" y="3449726"/>
            <a:ext cx="331341" cy="46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1A76A9B-9106-00DE-43A5-38F61E61074D}"/>
              </a:ext>
            </a:extLst>
          </p:cNvPr>
          <p:cNvCxnSpPr>
            <a:stCxn id="34" idx="5"/>
            <a:endCxn id="38" idx="1"/>
          </p:cNvCxnSpPr>
          <p:nvPr/>
        </p:nvCxnSpPr>
        <p:spPr>
          <a:xfrm>
            <a:off x="9016599" y="3449726"/>
            <a:ext cx="288023" cy="46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49FF620-1136-AD42-23B5-6D57802DF565}"/>
              </a:ext>
            </a:extLst>
          </p:cNvPr>
          <p:cNvSpPr/>
          <p:nvPr/>
        </p:nvSpPr>
        <p:spPr>
          <a:xfrm>
            <a:off x="7122519" y="4651621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B7D3D056-A85F-E1CC-40B6-82C2FB2973DB}"/>
              </a:ext>
            </a:extLst>
          </p:cNvPr>
          <p:cNvSpPr/>
          <p:nvPr/>
        </p:nvSpPr>
        <p:spPr>
          <a:xfrm>
            <a:off x="8476599" y="4680807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FD050B5-6452-3768-B465-BEBF72690A16}"/>
              </a:ext>
            </a:extLst>
          </p:cNvPr>
          <p:cNvCxnSpPr>
            <a:cxnSpLocks/>
            <a:stCxn id="37" idx="3"/>
            <a:endCxn id="56" idx="7"/>
          </p:cNvCxnSpPr>
          <p:nvPr/>
        </p:nvCxnSpPr>
        <p:spPr>
          <a:xfrm flipH="1">
            <a:off x="7583438" y="4295726"/>
            <a:ext cx="338144" cy="434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E265AE9-6177-1DF9-3F56-E243889CC38D}"/>
              </a:ext>
            </a:extLst>
          </p:cNvPr>
          <p:cNvCxnSpPr>
            <a:cxnSpLocks/>
            <a:stCxn id="37" idx="5"/>
            <a:endCxn id="57" idx="1"/>
          </p:cNvCxnSpPr>
          <p:nvPr/>
        </p:nvCxnSpPr>
        <p:spPr>
          <a:xfrm>
            <a:off x="8303420" y="4295726"/>
            <a:ext cx="252260" cy="46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E588178B-747F-53F2-ECDD-7F4ACE513394}"/>
              </a:ext>
            </a:extLst>
          </p:cNvPr>
          <p:cNvSpPr/>
          <p:nvPr/>
        </p:nvSpPr>
        <p:spPr>
          <a:xfrm>
            <a:off x="9843399" y="4680807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17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84938A0-E79B-86D1-DEC4-C96D8BC53C3D}"/>
              </a:ext>
            </a:extLst>
          </p:cNvPr>
          <p:cNvCxnSpPr>
            <a:cxnSpLocks/>
            <a:stCxn id="38" idx="5"/>
            <a:endCxn id="63" idx="1"/>
          </p:cNvCxnSpPr>
          <p:nvPr/>
        </p:nvCxnSpPr>
        <p:spPr>
          <a:xfrm>
            <a:off x="9686460" y="4295726"/>
            <a:ext cx="236020" cy="46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 às Estruturas de Dados 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0A8E940-1775-D334-DBF3-F3694A24D41D}"/>
              </a:ext>
            </a:extLst>
          </p:cNvPr>
          <p:cNvGrpSpPr/>
          <p:nvPr/>
        </p:nvGrpSpPr>
        <p:grpSpPr>
          <a:xfrm>
            <a:off x="2916319" y="1036800"/>
            <a:ext cx="6359361" cy="108000"/>
            <a:chOff x="2896537" y="1037379"/>
            <a:chExt cx="6359361" cy="10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6658" y="1091379"/>
              <a:ext cx="589911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2896537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9147898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7A9F6CAA-628B-7FE2-8529-7B297C205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82390"/>
              </p:ext>
            </p:extLst>
          </p:nvPr>
        </p:nvGraphicFramePr>
        <p:xfrm>
          <a:off x="1153159" y="2550160"/>
          <a:ext cx="9885680" cy="259588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977136">
                  <a:extLst>
                    <a:ext uri="{9D8B030D-6E8A-4147-A177-3AD203B41FA5}">
                      <a16:colId xmlns:a16="http://schemas.microsoft.com/office/drawing/2014/main" val="1277646694"/>
                    </a:ext>
                  </a:extLst>
                </a:gridCol>
                <a:gridCol w="1977136">
                  <a:extLst>
                    <a:ext uri="{9D8B030D-6E8A-4147-A177-3AD203B41FA5}">
                      <a16:colId xmlns:a16="http://schemas.microsoft.com/office/drawing/2014/main" val="2250386695"/>
                    </a:ext>
                  </a:extLst>
                </a:gridCol>
                <a:gridCol w="1977136">
                  <a:extLst>
                    <a:ext uri="{9D8B030D-6E8A-4147-A177-3AD203B41FA5}">
                      <a16:colId xmlns:a16="http://schemas.microsoft.com/office/drawing/2014/main" val="948439585"/>
                    </a:ext>
                  </a:extLst>
                </a:gridCol>
                <a:gridCol w="1977136">
                  <a:extLst>
                    <a:ext uri="{9D8B030D-6E8A-4147-A177-3AD203B41FA5}">
                      <a16:colId xmlns:a16="http://schemas.microsoft.com/office/drawing/2014/main" val="2249365018"/>
                    </a:ext>
                  </a:extLst>
                </a:gridCol>
                <a:gridCol w="1977136">
                  <a:extLst>
                    <a:ext uri="{9D8B030D-6E8A-4147-A177-3AD203B41FA5}">
                      <a16:colId xmlns:a16="http://schemas.microsoft.com/office/drawing/2014/main" val="3090678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Estrutura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Inserção/Escrita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Busca/Leitura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Remoção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Acesso Aleatório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32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Array</a:t>
                      </a:r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(Vetor)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O(n)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O(n)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5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Lista Ligada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O(n)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O(n)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76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Pilha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O(n)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O(n)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2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O(n)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O(n)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5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Dicionário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17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Conjunto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O(1)</a:t>
                      </a:r>
                      <a:endParaRPr lang="pt-B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04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53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2529349" y="3198167"/>
            <a:ext cx="71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26946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C8FC169-364F-E0D3-6F68-AB6FDEDEB936}"/>
              </a:ext>
            </a:extLst>
          </p:cNvPr>
          <p:cNvGrpSpPr/>
          <p:nvPr/>
        </p:nvGrpSpPr>
        <p:grpSpPr>
          <a:xfrm>
            <a:off x="5440217" y="1036800"/>
            <a:ext cx="1311566" cy="108000"/>
            <a:chOff x="5405519" y="1090800"/>
            <a:chExt cx="1311566" cy="10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84" y="1144800"/>
              <a:ext cx="821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5405519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6609085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42195" y="1970269"/>
            <a:ext cx="50084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são listas?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Listas são uma das quatro estruturas de dados nativas do Python (as outras três sendo: tupla, conjunto e dicionário). Trata-se de uma sequência de elementos armazenados em uma ordem específica, de forma que os elementos possam ser acessados pelo seu índice.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Python é uma linguagem de tipagem dinâmica, listas podem conter elementos de tipos diferentes, incluindo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strings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objetos e até mesmo outras estruturas de dados como outras listas.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instanciar uma lista em Python, basta escrever uma sequência de elementos separados por vírgula dentro de um par de colchetes.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F4C4E94-E8E3-5AA0-67D1-04A32B4A68FD}"/>
              </a:ext>
            </a:extLst>
          </p:cNvPr>
          <p:cNvGrpSpPr/>
          <p:nvPr/>
        </p:nvGrpSpPr>
        <p:grpSpPr>
          <a:xfrm>
            <a:off x="7697805" y="4140094"/>
            <a:ext cx="3852000" cy="792000"/>
            <a:chOff x="7697805" y="1919993"/>
            <a:chExt cx="3852000" cy="792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E66F71F-CF16-0A0E-32B5-08940B891001}"/>
                </a:ext>
              </a:extLst>
            </p:cNvPr>
            <p:cNvSpPr/>
            <p:nvPr/>
          </p:nvSpPr>
          <p:spPr>
            <a:xfrm>
              <a:off x="7752501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4DAE53C-378A-2187-D089-ACCEC3EA0B9E}"/>
                </a:ext>
              </a:extLst>
            </p:cNvPr>
            <p:cNvSpPr/>
            <p:nvPr/>
          </p:nvSpPr>
          <p:spPr>
            <a:xfrm>
              <a:off x="8524853" y="1955993"/>
              <a:ext cx="703237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AE66410-C74A-7C9F-8ED1-858D8A555B89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8EBF34F-F139-7922-85C2-8A01D5FB2756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AE30068-D12E-CF31-2720-18821CD4CC79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1C0AB74-1EDE-3A07-3613-6ECE9DB97EC1}"/>
                </a:ext>
              </a:extLst>
            </p:cNvPr>
            <p:cNvSpPr/>
            <p:nvPr/>
          </p:nvSpPr>
          <p:spPr>
            <a:xfrm>
              <a:off x="7697805" y="1919993"/>
              <a:ext cx="3852000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2E872A0-A4E6-8E0D-FD0D-A21B1580E75E}"/>
                </a:ext>
              </a:extLst>
            </p:cNvPr>
            <p:cNvSpPr/>
            <p:nvPr/>
          </p:nvSpPr>
          <p:spPr>
            <a:xfrm>
              <a:off x="9272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B382A57-9899-4CE6-1E98-F512F5FAAD99}"/>
                </a:ext>
              </a:extLst>
            </p:cNvPr>
            <p:cNvSpPr/>
            <p:nvPr/>
          </p:nvSpPr>
          <p:spPr>
            <a:xfrm>
              <a:off x="10028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664B5A5-45E4-AC73-9FE0-9282CC27EAFD}"/>
                </a:ext>
              </a:extLst>
            </p:cNvPr>
            <p:cNvSpPr/>
            <p:nvPr/>
          </p:nvSpPr>
          <p:spPr>
            <a:xfrm>
              <a:off x="10784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F9CD89E4-3048-1975-9283-4B132A558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05" y="1970269"/>
            <a:ext cx="3854866" cy="13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0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2433BDC-9E1C-17B4-95E2-2A07B5E9D8B6}"/>
              </a:ext>
            </a:extLst>
          </p:cNvPr>
          <p:cNvSpPr txBox="1"/>
          <p:nvPr/>
        </p:nvSpPr>
        <p:spPr>
          <a:xfrm>
            <a:off x="4843616" y="435302"/>
            <a:ext cx="2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21CDCF9-9E2D-0D35-86C1-35B0FE829F0C}"/>
              </a:ext>
            </a:extLst>
          </p:cNvPr>
          <p:cNvGrpSpPr/>
          <p:nvPr/>
        </p:nvGrpSpPr>
        <p:grpSpPr>
          <a:xfrm>
            <a:off x="1115920" y="1053731"/>
            <a:ext cx="2782501" cy="461665"/>
            <a:chOff x="1115920" y="1396631"/>
            <a:chExt cx="2782501" cy="46166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02C3F45-84FC-1584-8987-E49D2CED54EB}"/>
                </a:ext>
              </a:extLst>
            </p:cNvPr>
            <p:cNvSpPr/>
            <p:nvPr/>
          </p:nvSpPr>
          <p:spPr>
            <a:xfrm rot="2700000">
              <a:off x="1115920" y="155546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CC52D4-DBE5-0771-1ED7-4CB8F463C35F}"/>
                </a:ext>
              </a:extLst>
            </p:cNvPr>
            <p:cNvSpPr txBox="1"/>
            <p:nvPr/>
          </p:nvSpPr>
          <p:spPr>
            <a:xfrm>
              <a:off x="1393653" y="1396631"/>
              <a:ext cx="2504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Notação Big O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B4385F2-6642-A027-EA9A-34AAE6F4FDCD}"/>
              </a:ext>
            </a:extLst>
          </p:cNvPr>
          <p:cNvGrpSpPr/>
          <p:nvPr/>
        </p:nvGrpSpPr>
        <p:grpSpPr>
          <a:xfrm>
            <a:off x="1086096" y="1779791"/>
            <a:ext cx="5243315" cy="461665"/>
            <a:chOff x="1115920" y="1396631"/>
            <a:chExt cx="5243315" cy="46166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DA5E815-807F-E268-61D3-D70EA2382879}"/>
                </a:ext>
              </a:extLst>
            </p:cNvPr>
            <p:cNvSpPr/>
            <p:nvPr/>
          </p:nvSpPr>
          <p:spPr>
            <a:xfrm rot="2700000">
              <a:off x="1115920" y="155546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DA15C7F-3D30-306B-7C87-D19C60926657}"/>
                </a:ext>
              </a:extLst>
            </p:cNvPr>
            <p:cNvSpPr txBox="1"/>
            <p:nvPr/>
          </p:nvSpPr>
          <p:spPr>
            <a:xfrm>
              <a:off x="1393652" y="1396631"/>
              <a:ext cx="4965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Introdução às Estruturas de Dados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8EC6AD2-3B9A-8343-E390-B2FFB7C8E7E7}"/>
              </a:ext>
            </a:extLst>
          </p:cNvPr>
          <p:cNvGrpSpPr/>
          <p:nvPr/>
        </p:nvGrpSpPr>
        <p:grpSpPr>
          <a:xfrm>
            <a:off x="1115920" y="2499706"/>
            <a:ext cx="5243315" cy="461665"/>
            <a:chOff x="1115920" y="1396631"/>
            <a:chExt cx="5243315" cy="461665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3CEAC43-2D33-582C-C40D-F5A6C0983CD8}"/>
                </a:ext>
              </a:extLst>
            </p:cNvPr>
            <p:cNvSpPr/>
            <p:nvPr/>
          </p:nvSpPr>
          <p:spPr>
            <a:xfrm rot="2700000">
              <a:off x="1115920" y="155546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FF0AB01-0810-2F95-9360-3468D0E783B2}"/>
                </a:ext>
              </a:extLst>
            </p:cNvPr>
            <p:cNvSpPr txBox="1"/>
            <p:nvPr/>
          </p:nvSpPr>
          <p:spPr>
            <a:xfrm>
              <a:off x="1393652" y="1396631"/>
              <a:ext cx="4965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Lista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2D2647E-5D1E-D5A1-B785-6EC0156A05D7}"/>
              </a:ext>
            </a:extLst>
          </p:cNvPr>
          <p:cNvGrpSpPr/>
          <p:nvPr/>
        </p:nvGrpSpPr>
        <p:grpSpPr>
          <a:xfrm>
            <a:off x="1115920" y="3219621"/>
            <a:ext cx="5243315" cy="461665"/>
            <a:chOff x="1115920" y="1396631"/>
            <a:chExt cx="5243315" cy="461665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F47D973-9D9E-EF7B-6E95-324A2EEE8E15}"/>
                </a:ext>
              </a:extLst>
            </p:cNvPr>
            <p:cNvSpPr/>
            <p:nvPr/>
          </p:nvSpPr>
          <p:spPr>
            <a:xfrm rot="2700000">
              <a:off x="1115920" y="155546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C72E4E0-C377-6348-71D7-D8D3B2E7E3D8}"/>
                </a:ext>
              </a:extLst>
            </p:cNvPr>
            <p:cNvSpPr txBox="1"/>
            <p:nvPr/>
          </p:nvSpPr>
          <p:spPr>
            <a:xfrm>
              <a:off x="1393652" y="1396631"/>
              <a:ext cx="4965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err="1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Tupla</a:t>
              </a:r>
              <a:endParaRPr lang="pt-BR" sz="2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1F44BB3-E38C-F97E-B116-6C2927BAA760}"/>
              </a:ext>
            </a:extLst>
          </p:cNvPr>
          <p:cNvGrpSpPr/>
          <p:nvPr/>
        </p:nvGrpSpPr>
        <p:grpSpPr>
          <a:xfrm>
            <a:off x="1123278" y="3939536"/>
            <a:ext cx="5243315" cy="461665"/>
            <a:chOff x="1115920" y="1396631"/>
            <a:chExt cx="5243315" cy="461665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8A34444E-C434-5322-4823-296606E6B371}"/>
                </a:ext>
              </a:extLst>
            </p:cNvPr>
            <p:cNvSpPr/>
            <p:nvPr/>
          </p:nvSpPr>
          <p:spPr>
            <a:xfrm rot="2700000">
              <a:off x="1115920" y="155546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51EC932-B542-4F34-8755-AAC29B1D22C8}"/>
                </a:ext>
              </a:extLst>
            </p:cNvPr>
            <p:cNvSpPr txBox="1"/>
            <p:nvPr/>
          </p:nvSpPr>
          <p:spPr>
            <a:xfrm>
              <a:off x="1393652" y="1396631"/>
              <a:ext cx="4965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Conjunto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CE9D503-F924-6AE5-8648-BA47B879B011}"/>
              </a:ext>
            </a:extLst>
          </p:cNvPr>
          <p:cNvGrpSpPr/>
          <p:nvPr/>
        </p:nvGrpSpPr>
        <p:grpSpPr>
          <a:xfrm>
            <a:off x="1093454" y="4656804"/>
            <a:ext cx="5243315" cy="461665"/>
            <a:chOff x="1115920" y="1396631"/>
            <a:chExt cx="5243315" cy="461665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BE9EA5E-0716-7909-C6DB-35543CFAD283}"/>
                </a:ext>
              </a:extLst>
            </p:cNvPr>
            <p:cNvSpPr/>
            <p:nvPr/>
          </p:nvSpPr>
          <p:spPr>
            <a:xfrm rot="2700000">
              <a:off x="1115920" y="155546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E7F9938-FEFD-4027-1338-73B86D3E98DF}"/>
                </a:ext>
              </a:extLst>
            </p:cNvPr>
            <p:cNvSpPr txBox="1"/>
            <p:nvPr/>
          </p:nvSpPr>
          <p:spPr>
            <a:xfrm>
              <a:off x="1393652" y="1396631"/>
              <a:ext cx="4965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Dicionário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7664539-2F89-8509-7541-5D5BB9C7E2A1}"/>
              </a:ext>
            </a:extLst>
          </p:cNvPr>
          <p:cNvGrpSpPr/>
          <p:nvPr/>
        </p:nvGrpSpPr>
        <p:grpSpPr>
          <a:xfrm>
            <a:off x="1115920" y="5374072"/>
            <a:ext cx="5243315" cy="461665"/>
            <a:chOff x="1115920" y="1396631"/>
            <a:chExt cx="5243315" cy="46166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C2B4687-6524-8BA2-4F0F-37556D534D55}"/>
                </a:ext>
              </a:extLst>
            </p:cNvPr>
            <p:cNvSpPr/>
            <p:nvPr/>
          </p:nvSpPr>
          <p:spPr>
            <a:xfrm rot="2700000">
              <a:off x="1115920" y="155546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5EEEE08-E8C3-43E5-E086-9612BBDC1803}"/>
                </a:ext>
              </a:extLst>
            </p:cNvPr>
            <p:cNvSpPr txBox="1"/>
            <p:nvPr/>
          </p:nvSpPr>
          <p:spPr>
            <a:xfrm>
              <a:off x="1393652" y="1396631"/>
              <a:ext cx="4965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Pilha e Fila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76D8028-AFFE-B836-B7EE-28FDF28A90F2}"/>
              </a:ext>
            </a:extLst>
          </p:cNvPr>
          <p:cNvGrpSpPr/>
          <p:nvPr/>
        </p:nvGrpSpPr>
        <p:grpSpPr>
          <a:xfrm>
            <a:off x="1123278" y="6091340"/>
            <a:ext cx="5243315" cy="461665"/>
            <a:chOff x="1115920" y="1525639"/>
            <a:chExt cx="5243315" cy="461665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456B5849-EDFE-A4D6-82B0-064FB71D90F8}"/>
                </a:ext>
              </a:extLst>
            </p:cNvPr>
            <p:cNvSpPr/>
            <p:nvPr/>
          </p:nvSpPr>
          <p:spPr>
            <a:xfrm rot="2700000">
              <a:off x="1115920" y="1555464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956D9EE-1895-C759-34CF-291350D58203}"/>
                </a:ext>
              </a:extLst>
            </p:cNvPr>
            <p:cNvSpPr txBox="1"/>
            <p:nvPr/>
          </p:nvSpPr>
          <p:spPr>
            <a:xfrm>
              <a:off x="1393652" y="1525639"/>
              <a:ext cx="4965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Exercícios práticos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84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C8FC169-364F-E0D3-6F68-AB6FDEDEB936}"/>
              </a:ext>
            </a:extLst>
          </p:cNvPr>
          <p:cNvGrpSpPr/>
          <p:nvPr/>
        </p:nvGrpSpPr>
        <p:grpSpPr>
          <a:xfrm>
            <a:off x="5440217" y="1036800"/>
            <a:ext cx="1311566" cy="108000"/>
            <a:chOff x="5405519" y="1090800"/>
            <a:chExt cx="1311566" cy="10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84" y="1144800"/>
              <a:ext cx="821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5405519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6609085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5" y="1590606"/>
            <a:ext cx="50084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Características principais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Indexação: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 itens da lista são organizados em sequência, de modo que possam ser acessados através de um índice começando em 0. Dessa forma, o item 0 é o primeiro item da lista., o 1 é o segundo e assim por diante.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Mutabilidade: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 possível adicionar, remover e alterar os itens da lista;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Tamanho dinâmico: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 aumentam e diminuem o espaço que ocupam na memória conforme necessidade durante o tempo de execução;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Iteráveis: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 possível iterar pelos itens de uma lista utilizando uma estrutura de loop, como o for, e métodos de iteração, como o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o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F4C4E94-E8E3-5AA0-67D1-04A32B4A68FD}"/>
              </a:ext>
            </a:extLst>
          </p:cNvPr>
          <p:cNvGrpSpPr/>
          <p:nvPr/>
        </p:nvGrpSpPr>
        <p:grpSpPr>
          <a:xfrm>
            <a:off x="7697805" y="4140094"/>
            <a:ext cx="3852000" cy="792000"/>
            <a:chOff x="7697805" y="1919993"/>
            <a:chExt cx="3852000" cy="792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E66F71F-CF16-0A0E-32B5-08940B891001}"/>
                </a:ext>
              </a:extLst>
            </p:cNvPr>
            <p:cNvSpPr/>
            <p:nvPr/>
          </p:nvSpPr>
          <p:spPr>
            <a:xfrm>
              <a:off x="7752501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4DAE53C-378A-2187-D089-ACCEC3EA0B9E}"/>
                </a:ext>
              </a:extLst>
            </p:cNvPr>
            <p:cNvSpPr/>
            <p:nvPr/>
          </p:nvSpPr>
          <p:spPr>
            <a:xfrm>
              <a:off x="8524853" y="1955993"/>
              <a:ext cx="703237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AE66410-C74A-7C9F-8ED1-858D8A555B89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8EBF34F-F139-7922-85C2-8A01D5FB2756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AE30068-D12E-CF31-2720-18821CD4CC79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1C0AB74-1EDE-3A07-3613-6ECE9DB97EC1}"/>
                </a:ext>
              </a:extLst>
            </p:cNvPr>
            <p:cNvSpPr/>
            <p:nvPr/>
          </p:nvSpPr>
          <p:spPr>
            <a:xfrm>
              <a:off x="7697805" y="1919993"/>
              <a:ext cx="3852000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2E872A0-A4E6-8E0D-FD0D-A21B1580E75E}"/>
                </a:ext>
              </a:extLst>
            </p:cNvPr>
            <p:cNvSpPr/>
            <p:nvPr/>
          </p:nvSpPr>
          <p:spPr>
            <a:xfrm>
              <a:off x="9272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B382A57-9899-4CE6-1E98-F512F5FAAD99}"/>
                </a:ext>
              </a:extLst>
            </p:cNvPr>
            <p:cNvSpPr/>
            <p:nvPr/>
          </p:nvSpPr>
          <p:spPr>
            <a:xfrm>
              <a:off x="10028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664B5A5-45E4-AC73-9FE0-9282CC27EAFD}"/>
                </a:ext>
              </a:extLst>
            </p:cNvPr>
            <p:cNvSpPr/>
            <p:nvPr/>
          </p:nvSpPr>
          <p:spPr>
            <a:xfrm>
              <a:off x="10784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F9CD89E4-3048-1975-9283-4B132A558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05" y="1970269"/>
            <a:ext cx="3854866" cy="13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C8FC169-364F-E0D3-6F68-AB6FDEDEB936}"/>
              </a:ext>
            </a:extLst>
          </p:cNvPr>
          <p:cNvGrpSpPr/>
          <p:nvPr/>
        </p:nvGrpSpPr>
        <p:grpSpPr>
          <a:xfrm>
            <a:off x="5440217" y="1036800"/>
            <a:ext cx="1311566" cy="108000"/>
            <a:chOff x="5405519" y="1090800"/>
            <a:chExt cx="1311566" cy="10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84" y="1144800"/>
              <a:ext cx="821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5405519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6609085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5" y="1462787"/>
            <a:ext cx="500848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operações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[O(1)]: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adiciona um item ao final da lista;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[O(n)]: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insere um item em uma posição específica da lista;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[O(n)]: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um item específico da lista;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 [O(n)]: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um item da lista de acordo com seu índice;</a:t>
            </a:r>
          </a:p>
          <a:p>
            <a:pPr marL="285750" indent="-285750">
              <a:buFontTx/>
              <a:buChar char="-"/>
            </a:pPr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</a:t>
            </a:r>
            <a:r>
              <a:rPr lang="pt-BR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O(n)]: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 o número de ocorrências de um item especificado dentro da lista;</a:t>
            </a:r>
          </a:p>
          <a:p>
            <a:pPr marL="285750" indent="-285750">
              <a:buFontTx/>
              <a:buChar char="-"/>
            </a:pPr>
            <a:endParaRPr lang="pt-BR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[O(n log n)]: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ordena a lista.</a:t>
            </a:r>
            <a:endParaRPr lang="pt-BR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F4C4E94-E8E3-5AA0-67D1-04A32B4A68FD}"/>
              </a:ext>
            </a:extLst>
          </p:cNvPr>
          <p:cNvGrpSpPr/>
          <p:nvPr/>
        </p:nvGrpSpPr>
        <p:grpSpPr>
          <a:xfrm>
            <a:off x="7697805" y="4140094"/>
            <a:ext cx="3852000" cy="792000"/>
            <a:chOff x="7697805" y="1919993"/>
            <a:chExt cx="3852000" cy="792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E66F71F-CF16-0A0E-32B5-08940B891001}"/>
                </a:ext>
              </a:extLst>
            </p:cNvPr>
            <p:cNvSpPr/>
            <p:nvPr/>
          </p:nvSpPr>
          <p:spPr>
            <a:xfrm>
              <a:off x="7752501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4DAE53C-378A-2187-D089-ACCEC3EA0B9E}"/>
                </a:ext>
              </a:extLst>
            </p:cNvPr>
            <p:cNvSpPr/>
            <p:nvPr/>
          </p:nvSpPr>
          <p:spPr>
            <a:xfrm>
              <a:off x="8524853" y="1955993"/>
              <a:ext cx="703237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AE66410-C74A-7C9F-8ED1-858D8A555B89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8EBF34F-F139-7922-85C2-8A01D5FB2756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AE30068-D12E-CF31-2720-18821CD4CC79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1C0AB74-1EDE-3A07-3613-6ECE9DB97EC1}"/>
                </a:ext>
              </a:extLst>
            </p:cNvPr>
            <p:cNvSpPr/>
            <p:nvPr/>
          </p:nvSpPr>
          <p:spPr>
            <a:xfrm>
              <a:off x="7697805" y="1919993"/>
              <a:ext cx="3852000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2E872A0-A4E6-8E0D-FD0D-A21B1580E75E}"/>
                </a:ext>
              </a:extLst>
            </p:cNvPr>
            <p:cNvSpPr/>
            <p:nvPr/>
          </p:nvSpPr>
          <p:spPr>
            <a:xfrm>
              <a:off x="9272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B382A57-9899-4CE6-1E98-F512F5FAAD99}"/>
                </a:ext>
              </a:extLst>
            </p:cNvPr>
            <p:cNvSpPr/>
            <p:nvPr/>
          </p:nvSpPr>
          <p:spPr>
            <a:xfrm>
              <a:off x="10028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664B5A5-45E4-AC73-9FE0-9282CC27EAFD}"/>
                </a:ext>
              </a:extLst>
            </p:cNvPr>
            <p:cNvSpPr/>
            <p:nvPr/>
          </p:nvSpPr>
          <p:spPr>
            <a:xfrm>
              <a:off x="10784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F9CD89E4-3048-1975-9283-4B132A558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05" y="1970269"/>
            <a:ext cx="3854866" cy="13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C8FC169-364F-E0D3-6F68-AB6FDEDEB936}"/>
              </a:ext>
            </a:extLst>
          </p:cNvPr>
          <p:cNvGrpSpPr/>
          <p:nvPr/>
        </p:nvGrpSpPr>
        <p:grpSpPr>
          <a:xfrm>
            <a:off x="5440217" y="1036800"/>
            <a:ext cx="1311566" cy="108000"/>
            <a:chOff x="5405519" y="1090800"/>
            <a:chExt cx="1311566" cy="10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84" y="1144800"/>
              <a:ext cx="821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5405519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6609085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5" y="1757755"/>
            <a:ext cx="50084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baixo dos panos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trás da implementação que conhecemos da linguagem Python, listas são </a:t>
            </a: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arrays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dinâmicos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Quando uma lista é criada, um bloco de memória é reservado para conter um certo número de dados. Quando um item é adicionado e precisa ocupar espaço além do reservado, um bloco maior é selecionado e os dados são copiados para ele.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 elementos são armazenados de forma contínua, então a operação de adicionar novos elementos ao final da lista tem complexidade O(1). Porém, para inserir ou remover itens localizados no meio da lista, o algoritmo precisaria iterar até onde eles estão localizados. Desta forma, eles se tornam O(n).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F4C4E94-E8E3-5AA0-67D1-04A32B4A68FD}"/>
              </a:ext>
            </a:extLst>
          </p:cNvPr>
          <p:cNvGrpSpPr/>
          <p:nvPr/>
        </p:nvGrpSpPr>
        <p:grpSpPr>
          <a:xfrm>
            <a:off x="7697805" y="4140094"/>
            <a:ext cx="3852000" cy="792000"/>
            <a:chOff x="7697805" y="1919993"/>
            <a:chExt cx="3852000" cy="792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E66F71F-CF16-0A0E-32B5-08940B891001}"/>
                </a:ext>
              </a:extLst>
            </p:cNvPr>
            <p:cNvSpPr/>
            <p:nvPr/>
          </p:nvSpPr>
          <p:spPr>
            <a:xfrm>
              <a:off x="7752501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4DAE53C-378A-2187-D089-ACCEC3EA0B9E}"/>
                </a:ext>
              </a:extLst>
            </p:cNvPr>
            <p:cNvSpPr/>
            <p:nvPr/>
          </p:nvSpPr>
          <p:spPr>
            <a:xfrm>
              <a:off x="8524853" y="1955993"/>
              <a:ext cx="703237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AE66410-C74A-7C9F-8ED1-858D8A555B89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8EBF34F-F139-7922-85C2-8A01D5FB2756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AE30068-D12E-CF31-2720-18821CD4CC79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1C0AB74-1EDE-3A07-3613-6ECE9DB97EC1}"/>
                </a:ext>
              </a:extLst>
            </p:cNvPr>
            <p:cNvSpPr/>
            <p:nvPr/>
          </p:nvSpPr>
          <p:spPr>
            <a:xfrm>
              <a:off x="7697805" y="1919993"/>
              <a:ext cx="3852000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2E872A0-A4E6-8E0D-FD0D-A21B1580E75E}"/>
                </a:ext>
              </a:extLst>
            </p:cNvPr>
            <p:cNvSpPr/>
            <p:nvPr/>
          </p:nvSpPr>
          <p:spPr>
            <a:xfrm>
              <a:off x="9272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B382A57-9899-4CE6-1E98-F512F5FAAD99}"/>
                </a:ext>
              </a:extLst>
            </p:cNvPr>
            <p:cNvSpPr/>
            <p:nvPr/>
          </p:nvSpPr>
          <p:spPr>
            <a:xfrm>
              <a:off x="10028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664B5A5-45E4-AC73-9FE0-9282CC27EAFD}"/>
                </a:ext>
              </a:extLst>
            </p:cNvPr>
            <p:cNvSpPr/>
            <p:nvPr/>
          </p:nvSpPr>
          <p:spPr>
            <a:xfrm>
              <a:off x="10784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F9CD89E4-3048-1975-9283-4B132A558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05" y="1970269"/>
            <a:ext cx="3854866" cy="13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C8FC169-364F-E0D3-6F68-AB6FDEDEB936}"/>
              </a:ext>
            </a:extLst>
          </p:cNvPr>
          <p:cNvGrpSpPr/>
          <p:nvPr/>
        </p:nvGrpSpPr>
        <p:grpSpPr>
          <a:xfrm>
            <a:off x="5440217" y="1036800"/>
            <a:ext cx="1311566" cy="108000"/>
            <a:chOff x="5405519" y="1090800"/>
            <a:chExt cx="1311566" cy="10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84" y="1144800"/>
              <a:ext cx="821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5405519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6609085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5" y="1757755"/>
            <a:ext cx="50084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Listas Ligadas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 tipo de implementação de lista, a lista ligada tem uma abordagem diferente do tradicional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dinâmico. Nela, cada elemento é inserido dentro de uma estrutura chamada nó (node), que possui, além do elemento, um ponteiro para o próximo item da lista. Toda vez que um elemento novo precisa ser inserido, um novo nó é adicionado ao fim da lista, de modo que não haja necessidade de determinar um limite para a mesma previamente.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um lado, listas ligadas não sofrem a mesma penalidade que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arrays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dinâmicos no que diz respeito às funções de adição e remoção de itens no meio da lista. Porém, esse tipo de lista não pode ser indexado, e o acesso aos elementos acaba sendo O(n).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EB36B92-8B95-B41A-2022-55DBF196DDAA}"/>
              </a:ext>
            </a:extLst>
          </p:cNvPr>
          <p:cNvGrpSpPr/>
          <p:nvPr/>
        </p:nvGrpSpPr>
        <p:grpSpPr>
          <a:xfrm>
            <a:off x="8561735" y="1757755"/>
            <a:ext cx="1581347" cy="792000"/>
            <a:chOff x="9968457" y="1919993"/>
            <a:chExt cx="1581347" cy="79200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8E03B8E-CD55-48F9-02A5-877B0371C05C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E9B5374-1942-6246-7911-073F9CE69086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1F4CB30-5561-0656-1460-315DEF83A994}"/>
                </a:ext>
              </a:extLst>
            </p:cNvPr>
            <p:cNvSpPr/>
            <p:nvPr/>
          </p:nvSpPr>
          <p:spPr>
            <a:xfrm>
              <a:off x="9968457" y="1919993"/>
              <a:ext cx="1581347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35CD153-9231-59A1-97D4-0B03C914C654}"/>
                </a:ext>
              </a:extLst>
            </p:cNvPr>
            <p:cNvSpPr/>
            <p:nvPr/>
          </p:nvSpPr>
          <p:spPr>
            <a:xfrm>
              <a:off x="10028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E0CB9B6-1015-8972-70F2-ED6048168E4F}"/>
                </a:ext>
              </a:extLst>
            </p:cNvPr>
            <p:cNvSpPr/>
            <p:nvPr/>
          </p:nvSpPr>
          <p:spPr>
            <a:xfrm>
              <a:off x="10784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REF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13952E4-8216-39AD-9D42-ADC7AE99F116}"/>
              </a:ext>
            </a:extLst>
          </p:cNvPr>
          <p:cNvGrpSpPr/>
          <p:nvPr/>
        </p:nvGrpSpPr>
        <p:grpSpPr>
          <a:xfrm>
            <a:off x="8561735" y="2952988"/>
            <a:ext cx="1581347" cy="792000"/>
            <a:chOff x="9968457" y="1919993"/>
            <a:chExt cx="1581347" cy="792000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8079830-68D1-DBF3-3C04-6FF0712A6285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40C04DD3-57F8-204A-BD4A-48905D5FAED9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6D521E6-966B-8184-DF22-F5E342DCF68C}"/>
                </a:ext>
              </a:extLst>
            </p:cNvPr>
            <p:cNvSpPr/>
            <p:nvPr/>
          </p:nvSpPr>
          <p:spPr>
            <a:xfrm>
              <a:off x="9968457" y="1919993"/>
              <a:ext cx="1581347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F77701A-A479-63FD-E4EF-9C776A4E9984}"/>
                </a:ext>
              </a:extLst>
            </p:cNvPr>
            <p:cNvSpPr/>
            <p:nvPr/>
          </p:nvSpPr>
          <p:spPr>
            <a:xfrm>
              <a:off x="10028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7269BFD-7E19-5839-AB1C-B154D21C1273}"/>
                </a:ext>
              </a:extLst>
            </p:cNvPr>
            <p:cNvSpPr/>
            <p:nvPr/>
          </p:nvSpPr>
          <p:spPr>
            <a:xfrm>
              <a:off x="10784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REF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34EC0B2-386D-7755-BAE8-5C3BDA628E87}"/>
              </a:ext>
            </a:extLst>
          </p:cNvPr>
          <p:cNvGrpSpPr/>
          <p:nvPr/>
        </p:nvGrpSpPr>
        <p:grpSpPr>
          <a:xfrm>
            <a:off x="8560800" y="4148221"/>
            <a:ext cx="1581347" cy="792000"/>
            <a:chOff x="9968457" y="1919993"/>
            <a:chExt cx="1581347" cy="792000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A5300BF-8B9D-80C9-1223-2CFB399DB501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67C420A-DBA2-DCBA-6850-DE6D2999D55D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C0D1B965-DA41-1E4E-E659-166968D9A77B}"/>
                </a:ext>
              </a:extLst>
            </p:cNvPr>
            <p:cNvSpPr/>
            <p:nvPr/>
          </p:nvSpPr>
          <p:spPr>
            <a:xfrm>
              <a:off x="9968457" y="1919993"/>
              <a:ext cx="1581347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9689E9E-66B6-5DED-1767-1CFE92A3D559}"/>
                </a:ext>
              </a:extLst>
            </p:cNvPr>
            <p:cNvSpPr/>
            <p:nvPr/>
          </p:nvSpPr>
          <p:spPr>
            <a:xfrm>
              <a:off x="10028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6CDC5E6C-212F-6C09-939A-B3D9ECA2E228}"/>
                </a:ext>
              </a:extLst>
            </p:cNvPr>
            <p:cNvSpPr/>
            <p:nvPr/>
          </p:nvSpPr>
          <p:spPr>
            <a:xfrm>
              <a:off x="10784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REF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11024D4-7961-4CF3-53C1-73D61805D2BD}"/>
              </a:ext>
            </a:extLst>
          </p:cNvPr>
          <p:cNvGrpSpPr/>
          <p:nvPr/>
        </p:nvGrpSpPr>
        <p:grpSpPr>
          <a:xfrm>
            <a:off x="8560800" y="5343454"/>
            <a:ext cx="1581347" cy="792000"/>
            <a:chOff x="9968457" y="1919993"/>
            <a:chExt cx="1581347" cy="792000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C0CFE3C-ECC1-3846-8552-F0399BB8F981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F0A0383A-12AB-9DE5-D0E5-9E38855E1873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FBD14C61-1FAF-D959-BFC6-CAAC2976664E}"/>
                </a:ext>
              </a:extLst>
            </p:cNvPr>
            <p:cNvSpPr/>
            <p:nvPr/>
          </p:nvSpPr>
          <p:spPr>
            <a:xfrm>
              <a:off x="9968457" y="1919993"/>
              <a:ext cx="1581347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D111A5C-DEC7-5648-4030-B3A2D214EC73}"/>
                </a:ext>
              </a:extLst>
            </p:cNvPr>
            <p:cNvSpPr/>
            <p:nvPr/>
          </p:nvSpPr>
          <p:spPr>
            <a:xfrm>
              <a:off x="10028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92C08D1F-F448-D873-C6E3-F922F596F8D4}"/>
                </a:ext>
              </a:extLst>
            </p:cNvPr>
            <p:cNvSpPr/>
            <p:nvPr/>
          </p:nvSpPr>
          <p:spPr>
            <a:xfrm>
              <a:off x="10784053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REF</a:t>
              </a:r>
            </a:p>
          </p:txBody>
        </p:sp>
      </p:grp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85BCDC-67F0-B66B-CFC8-1B2A58578271}"/>
              </a:ext>
            </a:extLst>
          </p:cNvPr>
          <p:cNvCxnSpPr>
            <a:stCxn id="25" idx="2"/>
            <a:endCxn id="32" idx="0"/>
          </p:cNvCxnSpPr>
          <p:nvPr/>
        </p:nvCxnSpPr>
        <p:spPr>
          <a:xfrm>
            <a:off x="9737331" y="2513755"/>
            <a:ext cx="0" cy="4752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78863FC-8961-5EEB-A443-D006E9324F79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flipH="1">
            <a:off x="9736396" y="3708988"/>
            <a:ext cx="935" cy="4752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FA21900-50D2-B4CE-4AD9-104E0A53AD17}"/>
              </a:ext>
            </a:extLst>
          </p:cNvPr>
          <p:cNvCxnSpPr/>
          <p:nvPr/>
        </p:nvCxnSpPr>
        <p:spPr>
          <a:xfrm>
            <a:off x="9736396" y="4904221"/>
            <a:ext cx="0" cy="4752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2529349" y="3198167"/>
            <a:ext cx="71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Tupla</a:t>
            </a:r>
          </a:p>
        </p:txBody>
      </p:sp>
    </p:spTree>
    <p:extLst>
      <p:ext uri="{BB962C8B-B14F-4D97-AF65-F5344CB8AC3E}">
        <p14:creationId xmlns:p14="http://schemas.microsoft.com/office/powerpoint/2010/main" val="221746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Tupla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C8FC169-364F-E0D3-6F68-AB6FDEDEB936}"/>
              </a:ext>
            </a:extLst>
          </p:cNvPr>
          <p:cNvGrpSpPr/>
          <p:nvPr/>
        </p:nvGrpSpPr>
        <p:grpSpPr>
          <a:xfrm>
            <a:off x="5440217" y="1036800"/>
            <a:ext cx="1311566" cy="108000"/>
            <a:chOff x="5405519" y="1090800"/>
            <a:chExt cx="1311566" cy="10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84" y="1144800"/>
              <a:ext cx="82123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5405519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6609085" y="1090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5" y="2444799"/>
            <a:ext cx="50084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são tuplas?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tupla também é uma estrutura ordenada de armazenamento de itens, porém, diferentemente da lista, ela é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imutável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Isso significa que, uma vez criada, não é possível adicionar ou remover itens.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Python, para criar uma tupla basta declarar alguns objetos separados por vírgula dentro de um par de parênteses.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F144B8-3B0E-FDCC-FB54-11F4D4AFC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05" y="2981325"/>
            <a:ext cx="37719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3AAB34E-D609-6AF7-9AE5-37AAABA86608}"/>
              </a:ext>
            </a:extLst>
          </p:cNvPr>
          <p:cNvSpPr txBox="1"/>
          <p:nvPr/>
        </p:nvSpPr>
        <p:spPr>
          <a:xfrm>
            <a:off x="2839591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Diferenças entre lista e tupla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CC83E84-158C-B2A0-66D1-17B074E3E08F}"/>
              </a:ext>
            </a:extLst>
          </p:cNvPr>
          <p:cNvGrpSpPr/>
          <p:nvPr/>
        </p:nvGrpSpPr>
        <p:grpSpPr>
          <a:xfrm>
            <a:off x="3448125" y="1036800"/>
            <a:ext cx="5295751" cy="108000"/>
            <a:chOff x="3979929" y="1036800"/>
            <a:chExt cx="5295751" cy="108000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3F33E1BE-15CA-4A65-B4CE-87BF4C12820C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50" y="1090800"/>
              <a:ext cx="483550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092D4B7-7F95-03BE-7E7F-E13ED1BE77E4}"/>
                </a:ext>
              </a:extLst>
            </p:cNvPr>
            <p:cNvSpPr/>
            <p:nvPr/>
          </p:nvSpPr>
          <p:spPr>
            <a:xfrm>
              <a:off x="3979929" y="1036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4FDE1ED-C521-2BAA-B915-25EE13D4AEEA}"/>
                </a:ext>
              </a:extLst>
            </p:cNvPr>
            <p:cNvSpPr/>
            <p:nvPr/>
          </p:nvSpPr>
          <p:spPr>
            <a:xfrm>
              <a:off x="9167680" y="1036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349107-322F-C0C7-CE1D-DA7E30C0AF6D}"/>
              </a:ext>
            </a:extLst>
          </p:cNvPr>
          <p:cNvSpPr txBox="1"/>
          <p:nvPr/>
        </p:nvSpPr>
        <p:spPr>
          <a:xfrm>
            <a:off x="2478212" y="1578302"/>
            <a:ext cx="72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Lista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54150C-10B1-7DD6-1A06-3C973829EAF5}"/>
              </a:ext>
            </a:extLst>
          </p:cNvPr>
          <p:cNvSpPr txBox="1"/>
          <p:nvPr/>
        </p:nvSpPr>
        <p:spPr>
          <a:xfrm>
            <a:off x="8942266" y="1578302"/>
            <a:ext cx="80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Tupla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A8D1C57-04B3-B921-9943-91D19754A865}"/>
              </a:ext>
            </a:extLst>
          </p:cNvPr>
          <p:cNvGrpSpPr/>
          <p:nvPr/>
        </p:nvGrpSpPr>
        <p:grpSpPr>
          <a:xfrm>
            <a:off x="1799411" y="2412000"/>
            <a:ext cx="8593178" cy="720000"/>
            <a:chOff x="1799411" y="2412000"/>
            <a:chExt cx="8593178" cy="720000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DC154CA-6A77-1E53-E014-E0DE3F85FA28}"/>
                </a:ext>
              </a:extLst>
            </p:cNvPr>
            <p:cNvSpPr txBox="1"/>
            <p:nvPr/>
          </p:nvSpPr>
          <p:spPr>
            <a:xfrm>
              <a:off x="5055820" y="2571945"/>
              <a:ext cx="2080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Mutabilidade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9C49077-6715-7036-AD0F-2CD0C26C6324}"/>
                </a:ext>
              </a:extLst>
            </p:cNvPr>
            <p:cNvCxnSpPr/>
            <p:nvPr/>
          </p:nvCxnSpPr>
          <p:spPr>
            <a:xfrm>
              <a:off x="8258175" y="2412000"/>
              <a:ext cx="0" cy="72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34B0E21-FA08-E4E9-F801-735231D8939B}"/>
                </a:ext>
              </a:extLst>
            </p:cNvPr>
            <p:cNvCxnSpPr/>
            <p:nvPr/>
          </p:nvCxnSpPr>
          <p:spPr>
            <a:xfrm>
              <a:off x="3940175" y="2412000"/>
              <a:ext cx="0" cy="72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E60E6DE-716E-5E44-35C7-F126E0196E47}"/>
                </a:ext>
              </a:extLst>
            </p:cNvPr>
            <p:cNvSpPr txBox="1"/>
            <p:nvPr/>
          </p:nvSpPr>
          <p:spPr>
            <a:xfrm>
              <a:off x="1799411" y="2571945"/>
              <a:ext cx="2080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Mutável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C0BC6A1-54F0-E228-5D11-973BFB965288}"/>
                </a:ext>
              </a:extLst>
            </p:cNvPr>
            <p:cNvSpPr txBox="1"/>
            <p:nvPr/>
          </p:nvSpPr>
          <p:spPr>
            <a:xfrm>
              <a:off x="8312231" y="2571945"/>
              <a:ext cx="2080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Imutável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1EC0946-EFF0-4721-3203-DED34233D60A}"/>
              </a:ext>
            </a:extLst>
          </p:cNvPr>
          <p:cNvGrpSpPr/>
          <p:nvPr/>
        </p:nvGrpSpPr>
        <p:grpSpPr>
          <a:xfrm>
            <a:off x="1337735" y="3859131"/>
            <a:ext cx="9685862" cy="720000"/>
            <a:chOff x="1337735" y="3859131"/>
            <a:chExt cx="9685862" cy="720000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A7A2157-EBB5-BFFF-B3F3-25B8C9687630}"/>
                </a:ext>
              </a:extLst>
            </p:cNvPr>
            <p:cNvSpPr txBox="1"/>
            <p:nvPr/>
          </p:nvSpPr>
          <p:spPr>
            <a:xfrm>
              <a:off x="5055820" y="4019076"/>
              <a:ext cx="2080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Sintaxe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5542F23A-199F-FCD4-6F1E-16D3E7C2965D}"/>
                </a:ext>
              </a:extLst>
            </p:cNvPr>
            <p:cNvCxnSpPr/>
            <p:nvPr/>
          </p:nvCxnSpPr>
          <p:spPr>
            <a:xfrm>
              <a:off x="8258175" y="3859131"/>
              <a:ext cx="0" cy="72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B6DF5E7-1C4E-1FD2-02B8-ED28562E38F2}"/>
                </a:ext>
              </a:extLst>
            </p:cNvPr>
            <p:cNvCxnSpPr/>
            <p:nvPr/>
          </p:nvCxnSpPr>
          <p:spPr>
            <a:xfrm>
              <a:off x="3940175" y="3859131"/>
              <a:ext cx="0" cy="72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5612F9D-FE42-35AA-9D3D-3C82651EA423}"/>
                </a:ext>
              </a:extLst>
            </p:cNvPr>
            <p:cNvSpPr txBox="1"/>
            <p:nvPr/>
          </p:nvSpPr>
          <p:spPr>
            <a:xfrm>
              <a:off x="8306042" y="4019076"/>
              <a:ext cx="2717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Itens entre parênteses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A59B8A6-E7BE-A427-E13B-3E0E76EE4A36}"/>
                </a:ext>
              </a:extLst>
            </p:cNvPr>
            <p:cNvSpPr txBox="1"/>
            <p:nvPr/>
          </p:nvSpPr>
          <p:spPr>
            <a:xfrm>
              <a:off x="1337735" y="4019076"/>
              <a:ext cx="2542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Itens entre colchetes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DEFFE16-1939-5250-7F3D-9417D05CAFEA}"/>
              </a:ext>
            </a:extLst>
          </p:cNvPr>
          <p:cNvGrpSpPr/>
          <p:nvPr/>
        </p:nvGrpSpPr>
        <p:grpSpPr>
          <a:xfrm>
            <a:off x="1799411" y="5278386"/>
            <a:ext cx="8593178" cy="720000"/>
            <a:chOff x="1799411" y="5278386"/>
            <a:chExt cx="8593178" cy="720000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1F6061E-9343-31F9-787D-61A91338F160}"/>
                </a:ext>
              </a:extLst>
            </p:cNvPr>
            <p:cNvSpPr txBox="1"/>
            <p:nvPr/>
          </p:nvSpPr>
          <p:spPr>
            <a:xfrm>
              <a:off x="4885877" y="5438331"/>
              <a:ext cx="2420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Uso de memória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373F832-D232-EB69-A989-85B1F6CFB9E9}"/>
                </a:ext>
              </a:extLst>
            </p:cNvPr>
            <p:cNvCxnSpPr/>
            <p:nvPr/>
          </p:nvCxnSpPr>
          <p:spPr>
            <a:xfrm>
              <a:off x="8258175" y="5278386"/>
              <a:ext cx="0" cy="72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C179E396-54B1-A581-8AB9-AD964A578086}"/>
                </a:ext>
              </a:extLst>
            </p:cNvPr>
            <p:cNvCxnSpPr/>
            <p:nvPr/>
          </p:nvCxnSpPr>
          <p:spPr>
            <a:xfrm>
              <a:off x="3940175" y="5278386"/>
              <a:ext cx="0" cy="72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473A9C-A895-9871-EEC7-3C23AF2DBBA6}"/>
                </a:ext>
              </a:extLst>
            </p:cNvPr>
            <p:cNvSpPr txBox="1"/>
            <p:nvPr/>
          </p:nvSpPr>
          <p:spPr>
            <a:xfrm>
              <a:off x="1799411" y="5438331"/>
              <a:ext cx="2080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Mais pesada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169296C0-2355-1D97-35ED-551223A95095}"/>
                </a:ext>
              </a:extLst>
            </p:cNvPr>
            <p:cNvSpPr txBox="1"/>
            <p:nvPr/>
          </p:nvSpPr>
          <p:spPr>
            <a:xfrm>
              <a:off x="8312231" y="5432340"/>
              <a:ext cx="2080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Mais leve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90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2529349" y="3198167"/>
            <a:ext cx="71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Conjunto</a:t>
            </a:r>
          </a:p>
        </p:txBody>
      </p:sp>
    </p:spTree>
    <p:extLst>
      <p:ext uri="{BB962C8B-B14F-4D97-AF65-F5344CB8AC3E}">
        <p14:creationId xmlns:p14="http://schemas.microsoft.com/office/powerpoint/2010/main" val="282513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8D82EF2-1C59-BA05-2B9F-04903E654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005" y="2981325"/>
            <a:ext cx="4114800" cy="1543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Conjunto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59E61AE-EED5-0FB0-0204-BCD2A63740D2}"/>
              </a:ext>
            </a:extLst>
          </p:cNvPr>
          <p:cNvGrpSpPr/>
          <p:nvPr/>
        </p:nvGrpSpPr>
        <p:grpSpPr>
          <a:xfrm>
            <a:off x="5172798" y="1036800"/>
            <a:ext cx="1846405" cy="122475"/>
            <a:chOff x="5094835" y="1036800"/>
            <a:chExt cx="1846405" cy="12247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00" y="1090800"/>
              <a:ext cx="135607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5094835" y="1036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6833240" y="1051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5" y="1952357"/>
            <a:ext cx="5008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são conjuntos?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 conjunto (set) é uma estrutura um tanto diferente: ela não é ordenada e só pode conter itens únicos. Eles são bem úteis quando o problema requer coleções de dados sem duplicatas.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Python, um conjunto pode ser instanciado com o uso de chaves. Ele é mutável, portanto itens podem ser adicionados ou removidos.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Apenas itens imutáveis podem ser inseridos em um conjunto. Esses itens são denominados “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hasheáveis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(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Hashable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5474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BA779D32-C4DA-1935-7CE3-968E9D8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55" y="3031100"/>
            <a:ext cx="4972049" cy="144349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Conjunto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59E61AE-EED5-0FB0-0204-BCD2A63740D2}"/>
              </a:ext>
            </a:extLst>
          </p:cNvPr>
          <p:cNvGrpSpPr/>
          <p:nvPr/>
        </p:nvGrpSpPr>
        <p:grpSpPr>
          <a:xfrm>
            <a:off x="5172798" y="1036800"/>
            <a:ext cx="1846405" cy="122475"/>
            <a:chOff x="5094835" y="1036800"/>
            <a:chExt cx="1846405" cy="12247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00" y="1090800"/>
              <a:ext cx="135607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5094835" y="1036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6833240" y="1051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6" y="1829245"/>
            <a:ext cx="47217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 </a:t>
            </a:r>
            <a:r>
              <a:rPr lang="pt-BR" sz="2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frozenset</a:t>
            </a:r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frozenset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(conjunto congelado) nada mais é do que um conjunto imutável. Para instanciar um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frozenset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basta chamar seu construtor e passar, como argumento, um iterável.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Operações como adicionar ou remover não são possíveis, mas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union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intersection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difference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sim, uma vez que essas operações criam novos conjuntos.</a:t>
            </a:r>
          </a:p>
          <a:p>
            <a:endParaRPr lang="pt-BR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ser imutável, o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frozenset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hasheável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portanto podendo ser adicionado a outros conjuntos e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frozensets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21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4763729" y="3198167"/>
            <a:ext cx="266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Notação Big O</a:t>
            </a:r>
          </a:p>
        </p:txBody>
      </p:sp>
    </p:spTree>
    <p:extLst>
      <p:ext uri="{BB962C8B-B14F-4D97-AF65-F5344CB8AC3E}">
        <p14:creationId xmlns:p14="http://schemas.microsoft.com/office/powerpoint/2010/main" val="13752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2529349" y="3198167"/>
            <a:ext cx="71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Dicionário</a:t>
            </a:r>
          </a:p>
        </p:txBody>
      </p:sp>
    </p:spTree>
    <p:extLst>
      <p:ext uri="{BB962C8B-B14F-4D97-AF65-F5344CB8AC3E}">
        <p14:creationId xmlns:p14="http://schemas.microsoft.com/office/powerpoint/2010/main" val="10681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Dicionário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59E61AE-EED5-0FB0-0204-BCD2A63740D2}"/>
              </a:ext>
            </a:extLst>
          </p:cNvPr>
          <p:cNvGrpSpPr/>
          <p:nvPr/>
        </p:nvGrpSpPr>
        <p:grpSpPr>
          <a:xfrm>
            <a:off x="5172798" y="1036800"/>
            <a:ext cx="1846405" cy="122475"/>
            <a:chOff x="5094835" y="1036800"/>
            <a:chExt cx="1846405" cy="12247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00" y="1090800"/>
              <a:ext cx="135607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5094835" y="1036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6833240" y="1051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5" y="2294118"/>
            <a:ext cx="5008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são dicionários?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Dicionários são coleções de pares de chave-valor. Cada chave é um item único que serve como identificador para um valor associado.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Python, dicionários podem ser instanciados com o uso de chaves, assim como conjuntos. Porém, em vez de itens, devem ser inseridos pares de chave e valor separados por dois pontos (chave: valor).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chaves funcionam como um conjunto. Assim, apenas itens </a:t>
            </a:r>
            <a:r>
              <a:rPr lang="pt-B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hasheáveis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podem ser chaves.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4D462AB-E7DA-8145-9B11-E2EF728ACB9E}"/>
              </a:ext>
            </a:extLst>
          </p:cNvPr>
          <p:cNvSpPr/>
          <p:nvPr/>
        </p:nvSpPr>
        <p:spPr>
          <a:xfrm>
            <a:off x="7524028" y="1754118"/>
            <a:ext cx="1080000" cy="108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Chave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7ADC7F-1C4B-DB96-7D03-FE77B9C75F32}"/>
              </a:ext>
            </a:extLst>
          </p:cNvPr>
          <p:cNvSpPr/>
          <p:nvPr/>
        </p:nvSpPr>
        <p:spPr>
          <a:xfrm>
            <a:off x="9883372" y="1754118"/>
            <a:ext cx="1080000" cy="108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Valor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A18DC58-E4FA-73E3-3433-924F42275A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8604028" y="2294118"/>
            <a:ext cx="127934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26C58DBC-E98D-8284-B2FF-B1E1518B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560" y="3374117"/>
            <a:ext cx="4205697" cy="26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66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Dicionário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59E61AE-EED5-0FB0-0204-BCD2A63740D2}"/>
              </a:ext>
            </a:extLst>
          </p:cNvPr>
          <p:cNvGrpSpPr/>
          <p:nvPr/>
        </p:nvGrpSpPr>
        <p:grpSpPr>
          <a:xfrm>
            <a:off x="5172798" y="1036800"/>
            <a:ext cx="1846405" cy="122475"/>
            <a:chOff x="5094835" y="1036800"/>
            <a:chExt cx="1846405" cy="12247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015BCF4-7DD4-ABEC-ED0B-5E3BDA4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00" y="1090800"/>
              <a:ext cx="135607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0B83356-DAC2-D5A7-C65E-C074CC0AC4CC}"/>
                </a:ext>
              </a:extLst>
            </p:cNvPr>
            <p:cNvSpPr/>
            <p:nvPr/>
          </p:nvSpPr>
          <p:spPr>
            <a:xfrm>
              <a:off x="5094835" y="1036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736EC-77BC-CA33-E788-BD8E64A1FC18}"/>
                </a:ext>
              </a:extLst>
            </p:cNvPr>
            <p:cNvSpPr/>
            <p:nvPr/>
          </p:nvSpPr>
          <p:spPr>
            <a:xfrm>
              <a:off x="6833240" y="1051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736743" y="2579846"/>
            <a:ext cx="50084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operações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atribuição [O(1)]: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 uma chave e associa um valor a ela. Se ela já existir no dicionário, seu valor é substituído;</a:t>
            </a:r>
          </a:p>
          <a:p>
            <a:pPr marL="285750" indent="-285750">
              <a:buFontTx/>
              <a:buChar char="-"/>
            </a:pPr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acesso [O(1)]: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acesso é feito com o uso da chave, caso ela exista no dicionário;</a:t>
            </a:r>
            <a:endParaRPr lang="pt-BR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4D462AB-E7DA-8145-9B11-E2EF728ACB9E}"/>
              </a:ext>
            </a:extLst>
          </p:cNvPr>
          <p:cNvSpPr/>
          <p:nvPr/>
        </p:nvSpPr>
        <p:spPr>
          <a:xfrm>
            <a:off x="7524028" y="1754118"/>
            <a:ext cx="1080000" cy="108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Chave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7ADC7F-1C4B-DB96-7D03-FE77B9C75F32}"/>
              </a:ext>
            </a:extLst>
          </p:cNvPr>
          <p:cNvSpPr/>
          <p:nvPr/>
        </p:nvSpPr>
        <p:spPr>
          <a:xfrm>
            <a:off x="9883372" y="1754118"/>
            <a:ext cx="1080000" cy="108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Valor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A18DC58-E4FA-73E3-3433-924F42275A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8604028" y="2294118"/>
            <a:ext cx="127934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26C58DBC-E98D-8284-B2FF-B1E1518B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560" y="3374117"/>
            <a:ext cx="4205697" cy="26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3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2529349" y="3198167"/>
            <a:ext cx="71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Pilha e Fila</a:t>
            </a:r>
          </a:p>
        </p:txBody>
      </p:sp>
    </p:spTree>
    <p:extLst>
      <p:ext uri="{BB962C8B-B14F-4D97-AF65-F5344CB8AC3E}">
        <p14:creationId xmlns:p14="http://schemas.microsoft.com/office/powerpoint/2010/main" val="184997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Pilha e Fila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4" y="1800000"/>
            <a:ext cx="570460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Entendendo as regras da pilha e da fila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Pilha e fila são duas estruturas de dados sequenciais fundamentais na computação que seguem regras específicas para a manipulação de dados.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pilha segue o paradigma </a:t>
            </a: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Last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-In-</a:t>
            </a: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-Out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(LIFO), o que significa que apenas o último item adicionado à estrutura pode ser lido e removido. Ele se parece com uma pilha de pratos, na qual os pratos de cima são os últimos a serem colocados e os primeiros a serem pegos.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Já a fila segue o paradigma </a:t>
            </a: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-In-</a:t>
            </a: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-Out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(FIFO), o que significa que apenas o primeiro item adicionado pode ser lido e removido. É a mesma lógica de uma fila real: os primeiros da fila precisam sair dela para que os demais também possam sair.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41ED54E-C01F-AF0A-677D-0249E7E43BE5}"/>
              </a:ext>
            </a:extLst>
          </p:cNvPr>
          <p:cNvGrpSpPr/>
          <p:nvPr/>
        </p:nvGrpSpPr>
        <p:grpSpPr>
          <a:xfrm>
            <a:off x="5172798" y="1036800"/>
            <a:ext cx="1846405" cy="122475"/>
            <a:chOff x="5094835" y="1036800"/>
            <a:chExt cx="1846405" cy="122475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6F20D2-455A-F823-F3BB-81B28F1E3274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00" y="1090800"/>
              <a:ext cx="135607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EB698C8-79A9-C8D0-F75D-DC8A4DA40EF2}"/>
                </a:ext>
              </a:extLst>
            </p:cNvPr>
            <p:cNvSpPr/>
            <p:nvPr/>
          </p:nvSpPr>
          <p:spPr>
            <a:xfrm>
              <a:off x="5094835" y="1036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05D3014-496A-8D11-0287-F3E646AC6E13}"/>
                </a:ext>
              </a:extLst>
            </p:cNvPr>
            <p:cNvSpPr/>
            <p:nvPr/>
          </p:nvSpPr>
          <p:spPr>
            <a:xfrm>
              <a:off x="6833240" y="1051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611BF2B-2E46-0DC6-6158-C9FBB9D1C6A0}"/>
              </a:ext>
            </a:extLst>
          </p:cNvPr>
          <p:cNvGrpSpPr/>
          <p:nvPr/>
        </p:nvGrpSpPr>
        <p:grpSpPr>
          <a:xfrm rot="16200000">
            <a:off x="8048775" y="3575499"/>
            <a:ext cx="3121865" cy="792000"/>
            <a:chOff x="8427940" y="1919993"/>
            <a:chExt cx="3121865" cy="792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EE5C834-C6DD-C1A1-47C0-01DDD7CC7BAC}"/>
                </a:ext>
              </a:extLst>
            </p:cNvPr>
            <p:cNvSpPr/>
            <p:nvPr/>
          </p:nvSpPr>
          <p:spPr>
            <a:xfrm>
              <a:off x="8507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43F0248-74B5-DFAF-DBCB-63A3BBECC0A8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97B4E40-446A-5780-A731-102A1CB68150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9C5A003-E9E7-FC87-9C4C-BB97503670A5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77EC206-D46B-2BAD-7D07-8E81C4466CF1}"/>
                </a:ext>
              </a:extLst>
            </p:cNvPr>
            <p:cNvSpPr/>
            <p:nvPr/>
          </p:nvSpPr>
          <p:spPr>
            <a:xfrm>
              <a:off x="8427940" y="1919993"/>
              <a:ext cx="3121865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98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Pilha e Fila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4" y="2124000"/>
            <a:ext cx="570460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Operações básicas de uma pilha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push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adiciona um elemento ao topo da pilha;</a:t>
            </a:r>
          </a:p>
          <a:p>
            <a:pPr marL="285750" indent="-285750">
              <a:buFontTx/>
              <a:buChar char="-"/>
            </a:pPr>
            <a:endParaRPr lang="pt-BR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e retorna o elemento que esteja no topo da pilha;</a:t>
            </a:r>
          </a:p>
          <a:p>
            <a:pPr marL="285750" indent="-285750">
              <a:buFontTx/>
              <a:buChar char="-"/>
            </a:pPr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retorna o elemento que esteja no topo da pilha;</a:t>
            </a:r>
          </a:p>
          <a:p>
            <a:pPr marL="285750" indent="-285750">
              <a:buFontTx/>
              <a:buChar char="-"/>
            </a:pPr>
            <a:endParaRPr lang="pt-BR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Algumas implementações também incluem o método </a:t>
            </a: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is_empty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que checa se a estrutura está ou não vazia.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 as operações possuem complexidade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O(1)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41ED54E-C01F-AF0A-677D-0249E7E43BE5}"/>
              </a:ext>
            </a:extLst>
          </p:cNvPr>
          <p:cNvGrpSpPr/>
          <p:nvPr/>
        </p:nvGrpSpPr>
        <p:grpSpPr>
          <a:xfrm>
            <a:off x="5172798" y="1036800"/>
            <a:ext cx="1846405" cy="122475"/>
            <a:chOff x="5094835" y="1036800"/>
            <a:chExt cx="1846405" cy="122475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6F20D2-455A-F823-F3BB-81B28F1E3274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00" y="1090800"/>
              <a:ext cx="135607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EB698C8-79A9-C8D0-F75D-DC8A4DA40EF2}"/>
                </a:ext>
              </a:extLst>
            </p:cNvPr>
            <p:cNvSpPr/>
            <p:nvPr/>
          </p:nvSpPr>
          <p:spPr>
            <a:xfrm>
              <a:off x="5094835" y="1036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05D3014-496A-8D11-0287-F3E646AC6E13}"/>
                </a:ext>
              </a:extLst>
            </p:cNvPr>
            <p:cNvSpPr/>
            <p:nvPr/>
          </p:nvSpPr>
          <p:spPr>
            <a:xfrm>
              <a:off x="6833240" y="1051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611BF2B-2E46-0DC6-6158-C9FBB9D1C6A0}"/>
              </a:ext>
            </a:extLst>
          </p:cNvPr>
          <p:cNvGrpSpPr/>
          <p:nvPr/>
        </p:nvGrpSpPr>
        <p:grpSpPr>
          <a:xfrm rot="16200000">
            <a:off x="8048775" y="3575499"/>
            <a:ext cx="3121865" cy="792000"/>
            <a:chOff x="8427940" y="1919993"/>
            <a:chExt cx="3121865" cy="792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EE5C834-C6DD-C1A1-47C0-01DDD7CC7BAC}"/>
                </a:ext>
              </a:extLst>
            </p:cNvPr>
            <p:cNvSpPr/>
            <p:nvPr/>
          </p:nvSpPr>
          <p:spPr>
            <a:xfrm>
              <a:off x="8507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43F0248-74B5-DFAF-DBCB-63A3BBECC0A8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97B4E40-446A-5780-A731-102A1CB68150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9C5A003-E9E7-FC87-9C4C-BB97503670A5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77EC206-D46B-2BAD-7D07-8E81C4466CF1}"/>
                </a:ext>
              </a:extLst>
            </p:cNvPr>
            <p:cNvSpPr/>
            <p:nvPr/>
          </p:nvSpPr>
          <p:spPr>
            <a:xfrm>
              <a:off x="8427940" y="1919993"/>
              <a:ext cx="3121865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542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Pilha e Fila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4" y="2124000"/>
            <a:ext cx="570460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Operações básicas de uma fila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enqueue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adiciona um elemento ao fim da fila;</a:t>
            </a:r>
          </a:p>
          <a:p>
            <a:pPr marL="285750" indent="-285750">
              <a:buFontTx/>
              <a:buChar char="-"/>
            </a:pPr>
            <a:endParaRPr lang="pt-BR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dequeue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e retorna o elemento que esteja no início da fila;</a:t>
            </a:r>
          </a:p>
          <a:p>
            <a:pPr marL="285750" indent="-285750">
              <a:buFontTx/>
              <a:buChar char="-"/>
            </a:pPr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front: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retorna o elemento que esteja no início da fila;</a:t>
            </a:r>
          </a:p>
          <a:p>
            <a:pPr marL="285750" indent="-285750">
              <a:buFontTx/>
              <a:buChar char="-"/>
            </a:pPr>
            <a:endParaRPr lang="pt-BR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Bem como na pilha, algumas implementações da fila também incluem o método </a:t>
            </a: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is_empty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 as operações possuem complexidade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O(1)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41ED54E-C01F-AF0A-677D-0249E7E43BE5}"/>
              </a:ext>
            </a:extLst>
          </p:cNvPr>
          <p:cNvGrpSpPr/>
          <p:nvPr/>
        </p:nvGrpSpPr>
        <p:grpSpPr>
          <a:xfrm>
            <a:off x="5172798" y="1036800"/>
            <a:ext cx="1846405" cy="122475"/>
            <a:chOff x="5094835" y="1036800"/>
            <a:chExt cx="1846405" cy="122475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6F20D2-455A-F823-F3BB-81B28F1E3274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00" y="1090800"/>
              <a:ext cx="135607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EB698C8-79A9-C8D0-F75D-DC8A4DA40EF2}"/>
                </a:ext>
              </a:extLst>
            </p:cNvPr>
            <p:cNvSpPr/>
            <p:nvPr/>
          </p:nvSpPr>
          <p:spPr>
            <a:xfrm>
              <a:off x="5094835" y="1036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05D3014-496A-8D11-0287-F3E646AC6E13}"/>
                </a:ext>
              </a:extLst>
            </p:cNvPr>
            <p:cNvSpPr/>
            <p:nvPr/>
          </p:nvSpPr>
          <p:spPr>
            <a:xfrm>
              <a:off x="6833240" y="1051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611BF2B-2E46-0DC6-6158-C9FBB9D1C6A0}"/>
              </a:ext>
            </a:extLst>
          </p:cNvPr>
          <p:cNvGrpSpPr/>
          <p:nvPr/>
        </p:nvGrpSpPr>
        <p:grpSpPr>
          <a:xfrm rot="16200000">
            <a:off x="8048775" y="3575499"/>
            <a:ext cx="3121865" cy="792000"/>
            <a:chOff x="8427940" y="1919993"/>
            <a:chExt cx="3121865" cy="792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EE5C834-C6DD-C1A1-47C0-01DDD7CC7BAC}"/>
                </a:ext>
              </a:extLst>
            </p:cNvPr>
            <p:cNvSpPr/>
            <p:nvPr/>
          </p:nvSpPr>
          <p:spPr>
            <a:xfrm>
              <a:off x="8507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43F0248-74B5-DFAF-DBCB-63A3BBECC0A8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97B4E40-446A-5780-A731-102A1CB68150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9C5A003-E9E7-FC87-9C4C-BB97503670A5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77EC206-D46B-2BAD-7D07-8E81C4466CF1}"/>
                </a:ext>
              </a:extLst>
            </p:cNvPr>
            <p:cNvSpPr/>
            <p:nvPr/>
          </p:nvSpPr>
          <p:spPr>
            <a:xfrm>
              <a:off x="8427940" y="1919993"/>
              <a:ext cx="3121865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7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4A4E66-4064-286B-E34B-989125C219AD}"/>
              </a:ext>
            </a:extLst>
          </p:cNvPr>
          <p:cNvSpPr txBox="1"/>
          <p:nvPr/>
        </p:nvSpPr>
        <p:spPr>
          <a:xfrm>
            <a:off x="2839592" y="435302"/>
            <a:ext cx="651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Pilha e Fila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9D8F0D-5F33-D49E-0072-E47D870F9D66}"/>
              </a:ext>
            </a:extLst>
          </p:cNvPr>
          <p:cNvSpPr txBox="1"/>
          <p:nvPr/>
        </p:nvSpPr>
        <p:spPr>
          <a:xfrm>
            <a:off x="696194" y="2664000"/>
            <a:ext cx="57046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Pilha e fila em Python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Apesar de essas estruturas não serem nativas da linguagem Python, seu comportamento pode ser emulado por uma lista. Tanto o método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quanto o método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podem ser utilizados para simular essas estruturas.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Além disso, o módulo </a:t>
            </a:r>
            <a:r>
              <a:rPr lang="pt-BR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Python também oferece uma versão de uma fila.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41ED54E-C01F-AF0A-677D-0249E7E43BE5}"/>
              </a:ext>
            </a:extLst>
          </p:cNvPr>
          <p:cNvGrpSpPr/>
          <p:nvPr/>
        </p:nvGrpSpPr>
        <p:grpSpPr>
          <a:xfrm>
            <a:off x="5172798" y="1036800"/>
            <a:ext cx="1846405" cy="122475"/>
            <a:chOff x="5094835" y="1036800"/>
            <a:chExt cx="1846405" cy="122475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6F20D2-455A-F823-F3BB-81B28F1E3274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00" y="1090800"/>
              <a:ext cx="135607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EB698C8-79A9-C8D0-F75D-DC8A4DA40EF2}"/>
                </a:ext>
              </a:extLst>
            </p:cNvPr>
            <p:cNvSpPr/>
            <p:nvPr/>
          </p:nvSpPr>
          <p:spPr>
            <a:xfrm>
              <a:off x="5094835" y="10368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05D3014-496A-8D11-0287-F3E646AC6E13}"/>
                </a:ext>
              </a:extLst>
            </p:cNvPr>
            <p:cNvSpPr/>
            <p:nvPr/>
          </p:nvSpPr>
          <p:spPr>
            <a:xfrm>
              <a:off x="6833240" y="1051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611BF2B-2E46-0DC6-6158-C9FBB9D1C6A0}"/>
              </a:ext>
            </a:extLst>
          </p:cNvPr>
          <p:cNvGrpSpPr/>
          <p:nvPr/>
        </p:nvGrpSpPr>
        <p:grpSpPr>
          <a:xfrm rot="16200000">
            <a:off x="8048775" y="3575499"/>
            <a:ext cx="3121865" cy="792000"/>
            <a:chOff x="8427940" y="1919993"/>
            <a:chExt cx="3121865" cy="792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EE5C834-C6DD-C1A1-47C0-01DDD7CC7BAC}"/>
                </a:ext>
              </a:extLst>
            </p:cNvPr>
            <p:cNvSpPr/>
            <p:nvPr/>
          </p:nvSpPr>
          <p:spPr>
            <a:xfrm>
              <a:off x="8507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43F0248-74B5-DFAF-DBCB-63A3BBECC0A8}"/>
                </a:ext>
              </a:extLst>
            </p:cNvPr>
            <p:cNvSpPr/>
            <p:nvPr/>
          </p:nvSpPr>
          <p:spPr>
            <a:xfrm>
              <a:off x="9263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97B4E40-446A-5780-A731-102A1CB68150}"/>
                </a:ext>
              </a:extLst>
            </p:cNvPr>
            <p:cNvSpPr/>
            <p:nvPr/>
          </p:nvSpPr>
          <p:spPr>
            <a:xfrm>
              <a:off x="10019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9C5A003-E9E7-FC87-9C4C-BB97503670A5}"/>
                </a:ext>
              </a:extLst>
            </p:cNvPr>
            <p:cNvSpPr/>
            <p:nvPr/>
          </p:nvSpPr>
          <p:spPr>
            <a:xfrm>
              <a:off x="10775805" y="1955993"/>
              <a:ext cx="720000" cy="720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20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77EC206-D46B-2BAD-7D07-8E81C4466CF1}"/>
                </a:ext>
              </a:extLst>
            </p:cNvPr>
            <p:cNvSpPr/>
            <p:nvPr/>
          </p:nvSpPr>
          <p:spPr>
            <a:xfrm>
              <a:off x="8427940" y="1919993"/>
              <a:ext cx="3121865" cy="79200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37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7C0A5D6-DBC0-DD3E-24A4-3D85C18DED99}"/>
              </a:ext>
            </a:extLst>
          </p:cNvPr>
          <p:cNvSpPr/>
          <p:nvPr/>
        </p:nvSpPr>
        <p:spPr>
          <a:xfrm rot="5400000" flipH="1">
            <a:off x="8687190" y="2941361"/>
            <a:ext cx="1400327" cy="3771775"/>
          </a:xfrm>
          <a:custGeom>
            <a:avLst/>
            <a:gdLst>
              <a:gd name="connsiteX0" fmla="*/ 0 w 2959510"/>
              <a:gd name="connsiteY0" fmla="*/ 3795251 h 3796447"/>
              <a:gd name="connsiteX1" fmla="*/ 924232 w 2959510"/>
              <a:gd name="connsiteY1" fmla="*/ 3706761 h 3796447"/>
              <a:gd name="connsiteX2" fmla="*/ 1927122 w 2959510"/>
              <a:gd name="connsiteY2" fmla="*/ 3224981 h 3796447"/>
              <a:gd name="connsiteX3" fmla="*/ 2566219 w 2959510"/>
              <a:gd name="connsiteY3" fmla="*/ 2349910 h 3796447"/>
              <a:gd name="connsiteX4" fmla="*/ 2861187 w 2959510"/>
              <a:gd name="connsiteY4" fmla="*/ 1002890 h 3796447"/>
              <a:gd name="connsiteX5" fmla="*/ 2959510 w 2959510"/>
              <a:gd name="connsiteY5" fmla="*/ 0 h 379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9510" h="3796447">
                <a:moveTo>
                  <a:pt x="0" y="3795251"/>
                </a:moveTo>
                <a:cubicBezTo>
                  <a:pt x="301522" y="3798528"/>
                  <a:pt x="603045" y="3801806"/>
                  <a:pt x="924232" y="3706761"/>
                </a:cubicBezTo>
                <a:cubicBezTo>
                  <a:pt x="1245419" y="3611716"/>
                  <a:pt x="1653458" y="3451123"/>
                  <a:pt x="1927122" y="3224981"/>
                </a:cubicBezTo>
                <a:cubicBezTo>
                  <a:pt x="2200786" y="2998839"/>
                  <a:pt x="2410542" y="2720258"/>
                  <a:pt x="2566219" y="2349910"/>
                </a:cubicBezTo>
                <a:cubicBezTo>
                  <a:pt x="2721896" y="1979562"/>
                  <a:pt x="2795638" y="1394542"/>
                  <a:pt x="2861187" y="1002890"/>
                </a:cubicBezTo>
                <a:cubicBezTo>
                  <a:pt x="2926736" y="611238"/>
                  <a:pt x="2943123" y="305619"/>
                  <a:pt x="2959510" y="0"/>
                </a:cubicBez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62B69357-C7ED-1AEE-CD52-6A29639378C3}"/>
              </a:ext>
            </a:extLst>
          </p:cNvPr>
          <p:cNvSpPr/>
          <p:nvPr/>
        </p:nvSpPr>
        <p:spPr>
          <a:xfrm>
            <a:off x="7509695" y="1739193"/>
            <a:ext cx="1594431" cy="3796446"/>
          </a:xfrm>
          <a:custGeom>
            <a:avLst/>
            <a:gdLst>
              <a:gd name="connsiteX0" fmla="*/ 0 w 2959510"/>
              <a:gd name="connsiteY0" fmla="*/ 3795251 h 3796447"/>
              <a:gd name="connsiteX1" fmla="*/ 924232 w 2959510"/>
              <a:gd name="connsiteY1" fmla="*/ 3706761 h 3796447"/>
              <a:gd name="connsiteX2" fmla="*/ 1927122 w 2959510"/>
              <a:gd name="connsiteY2" fmla="*/ 3224981 h 3796447"/>
              <a:gd name="connsiteX3" fmla="*/ 2566219 w 2959510"/>
              <a:gd name="connsiteY3" fmla="*/ 2349910 h 3796447"/>
              <a:gd name="connsiteX4" fmla="*/ 2861187 w 2959510"/>
              <a:gd name="connsiteY4" fmla="*/ 1002890 h 3796447"/>
              <a:gd name="connsiteX5" fmla="*/ 2959510 w 2959510"/>
              <a:gd name="connsiteY5" fmla="*/ 0 h 379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9510" h="3796447">
                <a:moveTo>
                  <a:pt x="0" y="3795251"/>
                </a:moveTo>
                <a:cubicBezTo>
                  <a:pt x="301522" y="3798528"/>
                  <a:pt x="603045" y="3801806"/>
                  <a:pt x="924232" y="3706761"/>
                </a:cubicBezTo>
                <a:cubicBezTo>
                  <a:pt x="1245419" y="3611716"/>
                  <a:pt x="1653458" y="3451123"/>
                  <a:pt x="1927122" y="3224981"/>
                </a:cubicBezTo>
                <a:cubicBezTo>
                  <a:pt x="2200786" y="2998839"/>
                  <a:pt x="2410542" y="2720258"/>
                  <a:pt x="2566219" y="2349910"/>
                </a:cubicBezTo>
                <a:cubicBezTo>
                  <a:pt x="2721896" y="1979562"/>
                  <a:pt x="2795638" y="1394542"/>
                  <a:pt x="2861187" y="1002890"/>
                </a:cubicBezTo>
                <a:cubicBezTo>
                  <a:pt x="2926736" y="611238"/>
                  <a:pt x="2943123" y="305619"/>
                  <a:pt x="2959510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7E7A980-9287-B1B6-39BC-315528F6DA9D}"/>
              </a:ext>
            </a:extLst>
          </p:cNvPr>
          <p:cNvCxnSpPr>
            <a:cxnSpLocks/>
          </p:cNvCxnSpPr>
          <p:nvPr/>
        </p:nvCxnSpPr>
        <p:spPr>
          <a:xfrm>
            <a:off x="7501468" y="5175375"/>
            <a:ext cx="378000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788DD17-043A-4926-FF32-9A195BC39214}"/>
              </a:ext>
            </a:extLst>
          </p:cNvPr>
          <p:cNvCxnSpPr>
            <a:cxnSpLocks/>
          </p:cNvCxnSpPr>
          <p:nvPr/>
        </p:nvCxnSpPr>
        <p:spPr>
          <a:xfrm rot="8100000">
            <a:off x="6763378" y="3761103"/>
            <a:ext cx="504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AEDF356-39A4-7807-3474-290AAD013281}"/>
              </a:ext>
            </a:extLst>
          </p:cNvPr>
          <p:cNvGrpSpPr/>
          <p:nvPr/>
        </p:nvGrpSpPr>
        <p:grpSpPr>
          <a:xfrm>
            <a:off x="7070583" y="1770386"/>
            <a:ext cx="4210887" cy="4117922"/>
            <a:chOff x="3334869" y="1607826"/>
            <a:chExt cx="4210887" cy="4117922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74919F8-7A30-4B43-9086-15F6669503BD}"/>
                </a:ext>
              </a:extLst>
            </p:cNvPr>
            <p:cNvSpPr txBox="1"/>
            <p:nvPr/>
          </p:nvSpPr>
          <p:spPr>
            <a:xfrm flipH="1">
              <a:off x="3334869" y="2654466"/>
              <a:ext cx="430887" cy="154906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Complexidade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7516BDD-3164-2756-2D88-0DB3D32CD49A}"/>
                </a:ext>
              </a:extLst>
            </p:cNvPr>
            <p:cNvSpPr txBox="1"/>
            <p:nvPr/>
          </p:nvSpPr>
          <p:spPr>
            <a:xfrm flipH="1">
              <a:off x="4462186" y="5387194"/>
              <a:ext cx="238714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Número de elementos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81DC591D-E296-F1F9-945C-DF5E47310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5756" y="1607826"/>
              <a:ext cx="0" cy="3780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3C3328C-6FB3-9254-CF01-7CBDD989860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55756" y="3490452"/>
              <a:ext cx="0" cy="37800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4843616" y="435302"/>
            <a:ext cx="2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Notação Big 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B914B42-B9ED-D3D7-76C2-EAF37CF3F3A7}"/>
              </a:ext>
            </a:extLst>
          </p:cNvPr>
          <p:cNvGrpSpPr/>
          <p:nvPr/>
        </p:nvGrpSpPr>
        <p:grpSpPr>
          <a:xfrm>
            <a:off x="4532671" y="1037379"/>
            <a:ext cx="3126658" cy="108000"/>
            <a:chOff x="4532671" y="1037379"/>
            <a:chExt cx="3126658" cy="10800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BF823CEA-5DA1-CF39-CDF5-3058ECE748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8255" y="1091379"/>
              <a:ext cx="27554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974A4B-92D1-A848-FD87-FAF433586020}"/>
                </a:ext>
              </a:extLst>
            </p:cNvPr>
            <p:cNvSpPr/>
            <p:nvPr/>
          </p:nvSpPr>
          <p:spPr>
            <a:xfrm>
              <a:off x="4532671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9DFD987-6686-CDCD-06C4-EE4B85F4D940}"/>
                </a:ext>
              </a:extLst>
            </p:cNvPr>
            <p:cNvSpPr/>
            <p:nvPr/>
          </p:nvSpPr>
          <p:spPr>
            <a:xfrm>
              <a:off x="7551329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EB9B11-4268-B3DC-E0F0-A7F390BDB329}"/>
              </a:ext>
            </a:extLst>
          </p:cNvPr>
          <p:cNvSpPr txBox="1"/>
          <p:nvPr/>
        </p:nvSpPr>
        <p:spPr>
          <a:xfrm>
            <a:off x="937662" y="1529355"/>
            <a:ext cx="43296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 a notação Big O?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notação Big O é uma notação matemática usada como métrica para analisar o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desempenho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um algoritmo.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 mede a complexidade em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 em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espaço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um algoritmo. No caso do tempo, ela vai representar a duração estimada de execução relacionada ao input. No caso do espaço, será estimado o consumo de memória.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“O” em Big O significa “ordem de”, no sentido de ordem de grandeza. Ele não representa exatamente o desempenho do algoritmo em quaisquer circunstâncias, mas estima o que chamamos de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caso médio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16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4843616" y="435302"/>
            <a:ext cx="2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Notação Big 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B914B42-B9ED-D3D7-76C2-EAF37CF3F3A7}"/>
              </a:ext>
            </a:extLst>
          </p:cNvPr>
          <p:cNvGrpSpPr/>
          <p:nvPr/>
        </p:nvGrpSpPr>
        <p:grpSpPr>
          <a:xfrm>
            <a:off x="4532671" y="1037379"/>
            <a:ext cx="3126658" cy="108000"/>
            <a:chOff x="4532671" y="1037379"/>
            <a:chExt cx="3126658" cy="10800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BF823CEA-5DA1-CF39-CDF5-3058ECE748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8255" y="1091379"/>
              <a:ext cx="27554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974A4B-92D1-A848-FD87-FAF433586020}"/>
                </a:ext>
              </a:extLst>
            </p:cNvPr>
            <p:cNvSpPr/>
            <p:nvPr/>
          </p:nvSpPr>
          <p:spPr>
            <a:xfrm>
              <a:off x="4532671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9DFD987-6686-CDCD-06C4-EE4B85F4D940}"/>
                </a:ext>
              </a:extLst>
            </p:cNvPr>
            <p:cNvSpPr/>
            <p:nvPr/>
          </p:nvSpPr>
          <p:spPr>
            <a:xfrm>
              <a:off x="7551329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EB9B11-4268-B3DC-E0F0-A7F390BDB329}"/>
              </a:ext>
            </a:extLst>
          </p:cNvPr>
          <p:cNvSpPr txBox="1"/>
          <p:nvPr/>
        </p:nvSpPr>
        <p:spPr>
          <a:xfrm>
            <a:off x="910530" y="1544846"/>
            <a:ext cx="40607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 constante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 algoritmo possui complexidade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constante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quando o tamanho da entrada de dados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 tem influência sobre a complexidade.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prática, isso significa que um algoritmo que levaria N segundos para processar a entrada de 1 dado também levaria esse mesmo tempo de N segundos para processar um milhão de dados.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Esse tipo de caso é representado pela notação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O(1)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 é o melhor dos casos apresentados por sua escalabilidade.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AD19B12-8F3C-A5F4-AE8F-9A8DA830B304}"/>
              </a:ext>
            </a:extLst>
          </p:cNvPr>
          <p:cNvGrpSpPr/>
          <p:nvPr/>
        </p:nvGrpSpPr>
        <p:grpSpPr>
          <a:xfrm>
            <a:off x="7070583" y="1770386"/>
            <a:ext cx="4210887" cy="4117922"/>
            <a:chOff x="7070583" y="1770386"/>
            <a:chExt cx="4210887" cy="4117922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7E7A980-9287-B1B6-39BC-315528F6DA9D}"/>
                </a:ext>
              </a:extLst>
            </p:cNvPr>
            <p:cNvCxnSpPr>
              <a:cxnSpLocks/>
            </p:cNvCxnSpPr>
            <p:nvPr/>
          </p:nvCxnSpPr>
          <p:spPr>
            <a:xfrm>
              <a:off x="7501468" y="5175375"/>
              <a:ext cx="3780002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AEDF356-39A4-7807-3474-290AAD013281}"/>
                </a:ext>
              </a:extLst>
            </p:cNvPr>
            <p:cNvGrpSpPr/>
            <p:nvPr/>
          </p:nvGrpSpPr>
          <p:grpSpPr>
            <a:xfrm>
              <a:off x="7070583" y="1770386"/>
              <a:ext cx="4210887" cy="3780000"/>
              <a:chOff x="3334869" y="1607826"/>
              <a:chExt cx="4210887" cy="3780000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74919F8-7A30-4B43-9086-15F6669503BD}"/>
                  </a:ext>
                </a:extLst>
              </p:cNvPr>
              <p:cNvSpPr txBox="1"/>
              <p:nvPr/>
            </p:nvSpPr>
            <p:spPr>
              <a:xfrm flipH="1">
                <a:off x="3334869" y="2654466"/>
                <a:ext cx="430887" cy="15490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Complexidade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81DC591D-E296-F1F9-945C-DF5E47310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756" y="1607826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13C3328C-6FB3-9254-CF01-7CBDD98986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655756" y="3490452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9376E8B-97DD-CC0D-C86C-8B3AFAFA67DA}"/>
                </a:ext>
              </a:extLst>
            </p:cNvPr>
            <p:cNvSpPr txBox="1"/>
            <p:nvPr/>
          </p:nvSpPr>
          <p:spPr>
            <a:xfrm flipH="1">
              <a:off x="8197900" y="5549754"/>
              <a:ext cx="238714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Número de elementos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82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4843616" y="435302"/>
            <a:ext cx="2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Notação Big 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B914B42-B9ED-D3D7-76C2-EAF37CF3F3A7}"/>
              </a:ext>
            </a:extLst>
          </p:cNvPr>
          <p:cNvGrpSpPr/>
          <p:nvPr/>
        </p:nvGrpSpPr>
        <p:grpSpPr>
          <a:xfrm>
            <a:off x="4532671" y="1037379"/>
            <a:ext cx="3126658" cy="108000"/>
            <a:chOff x="4532671" y="1037379"/>
            <a:chExt cx="3126658" cy="10800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BF823CEA-5DA1-CF39-CDF5-3058ECE748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8255" y="1091379"/>
              <a:ext cx="27554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974A4B-92D1-A848-FD87-FAF433586020}"/>
                </a:ext>
              </a:extLst>
            </p:cNvPr>
            <p:cNvSpPr/>
            <p:nvPr/>
          </p:nvSpPr>
          <p:spPr>
            <a:xfrm>
              <a:off x="4532671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9DFD987-6686-CDCD-06C4-EE4B85F4D940}"/>
                </a:ext>
              </a:extLst>
            </p:cNvPr>
            <p:cNvSpPr/>
            <p:nvPr/>
          </p:nvSpPr>
          <p:spPr>
            <a:xfrm>
              <a:off x="7551329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EB9B11-4268-B3DC-E0F0-A7F390BDB329}"/>
              </a:ext>
            </a:extLst>
          </p:cNvPr>
          <p:cNvSpPr txBox="1"/>
          <p:nvPr/>
        </p:nvSpPr>
        <p:spPr>
          <a:xfrm>
            <a:off x="910530" y="1544846"/>
            <a:ext cx="406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EF551A8-DD64-72A6-57F7-CD07EFD85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29" y="2079236"/>
            <a:ext cx="1714500" cy="790575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88DB013-F3F4-0C35-C076-4FD631B51E06}"/>
              </a:ext>
            </a:extLst>
          </p:cNvPr>
          <p:cNvGrpSpPr/>
          <p:nvPr/>
        </p:nvGrpSpPr>
        <p:grpSpPr>
          <a:xfrm>
            <a:off x="7070583" y="1770386"/>
            <a:ext cx="4210887" cy="4117922"/>
            <a:chOff x="7070583" y="1770386"/>
            <a:chExt cx="4210887" cy="4117922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7E7A980-9287-B1B6-39BC-315528F6DA9D}"/>
                </a:ext>
              </a:extLst>
            </p:cNvPr>
            <p:cNvCxnSpPr>
              <a:cxnSpLocks/>
            </p:cNvCxnSpPr>
            <p:nvPr/>
          </p:nvCxnSpPr>
          <p:spPr>
            <a:xfrm>
              <a:off x="7501468" y="5175375"/>
              <a:ext cx="3780002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AEDF356-39A4-7807-3474-290AAD013281}"/>
                </a:ext>
              </a:extLst>
            </p:cNvPr>
            <p:cNvGrpSpPr/>
            <p:nvPr/>
          </p:nvGrpSpPr>
          <p:grpSpPr>
            <a:xfrm>
              <a:off x="7070583" y="1770386"/>
              <a:ext cx="4210887" cy="3780000"/>
              <a:chOff x="3334869" y="1607826"/>
              <a:chExt cx="4210887" cy="3780000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74919F8-7A30-4B43-9086-15F6669503BD}"/>
                  </a:ext>
                </a:extLst>
              </p:cNvPr>
              <p:cNvSpPr txBox="1"/>
              <p:nvPr/>
            </p:nvSpPr>
            <p:spPr>
              <a:xfrm flipH="1">
                <a:off x="3334869" y="2654466"/>
                <a:ext cx="430887" cy="15490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Complexidade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81DC591D-E296-F1F9-945C-DF5E47310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756" y="1607826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13C3328C-6FB3-9254-CF01-7CBDD98986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655756" y="3490452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5CBE086-0717-7F44-EFA3-D90D19022E4E}"/>
                </a:ext>
              </a:extLst>
            </p:cNvPr>
            <p:cNvSpPr txBox="1"/>
            <p:nvPr/>
          </p:nvSpPr>
          <p:spPr>
            <a:xfrm flipH="1">
              <a:off x="8197900" y="5549754"/>
              <a:ext cx="238714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Número de elementos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0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4843616" y="435302"/>
            <a:ext cx="2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Notação Big 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B914B42-B9ED-D3D7-76C2-EAF37CF3F3A7}"/>
              </a:ext>
            </a:extLst>
          </p:cNvPr>
          <p:cNvGrpSpPr/>
          <p:nvPr/>
        </p:nvGrpSpPr>
        <p:grpSpPr>
          <a:xfrm>
            <a:off x="4532671" y="1037379"/>
            <a:ext cx="3126658" cy="108000"/>
            <a:chOff x="4532671" y="1037379"/>
            <a:chExt cx="3126658" cy="10800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BF823CEA-5DA1-CF39-CDF5-3058ECE748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8255" y="1091379"/>
              <a:ext cx="27554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974A4B-92D1-A848-FD87-FAF433586020}"/>
                </a:ext>
              </a:extLst>
            </p:cNvPr>
            <p:cNvSpPr/>
            <p:nvPr/>
          </p:nvSpPr>
          <p:spPr>
            <a:xfrm>
              <a:off x="4532671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9DFD987-6686-CDCD-06C4-EE4B85F4D940}"/>
                </a:ext>
              </a:extLst>
            </p:cNvPr>
            <p:cNvSpPr/>
            <p:nvPr/>
          </p:nvSpPr>
          <p:spPr>
            <a:xfrm>
              <a:off x="7551329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EB9B11-4268-B3DC-E0F0-A7F390BDB329}"/>
              </a:ext>
            </a:extLst>
          </p:cNvPr>
          <p:cNvSpPr txBox="1"/>
          <p:nvPr/>
        </p:nvSpPr>
        <p:spPr>
          <a:xfrm>
            <a:off x="910530" y="1628507"/>
            <a:ext cx="40607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 linear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 algoritmo possui complexidade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quando o tamanho da entrada de dados é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proporcional à complexidade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Seguindo o exemplo anterior, se para processar a entrada de 1 dado o programa precisasse de N segundos, para processar 2 ele precisaria de 2N segundos. Para 3, 3N segundos, para 4, 4N e assim por diante.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Esse tipo de caso é representado pela notação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O(n)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33C91FD-AD42-6686-ED6D-84CC0F85AA22}"/>
              </a:ext>
            </a:extLst>
          </p:cNvPr>
          <p:cNvGrpSpPr/>
          <p:nvPr/>
        </p:nvGrpSpPr>
        <p:grpSpPr>
          <a:xfrm>
            <a:off x="6763378" y="1770386"/>
            <a:ext cx="5040000" cy="4117922"/>
            <a:chOff x="6763378" y="1770386"/>
            <a:chExt cx="5040000" cy="411792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41378EC8-51B8-9184-E101-5200C7023B39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6763378" y="3761103"/>
              <a:ext cx="504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AEDF356-39A4-7807-3474-290AAD013281}"/>
                </a:ext>
              </a:extLst>
            </p:cNvPr>
            <p:cNvGrpSpPr/>
            <p:nvPr/>
          </p:nvGrpSpPr>
          <p:grpSpPr>
            <a:xfrm>
              <a:off x="7070583" y="1770386"/>
              <a:ext cx="4210887" cy="3780000"/>
              <a:chOff x="3334869" y="1607826"/>
              <a:chExt cx="4210887" cy="3780000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74919F8-7A30-4B43-9086-15F6669503BD}"/>
                  </a:ext>
                </a:extLst>
              </p:cNvPr>
              <p:cNvSpPr txBox="1"/>
              <p:nvPr/>
            </p:nvSpPr>
            <p:spPr>
              <a:xfrm flipH="1">
                <a:off x="3334869" y="2654466"/>
                <a:ext cx="430887" cy="15490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Complexidade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81DC591D-E296-F1F9-945C-DF5E47310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756" y="1607826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13C3328C-6FB3-9254-CF01-7CBDD98986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655756" y="3490452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B2CF786-A7BA-E6AC-A4F7-7E829CB3B84D}"/>
                </a:ext>
              </a:extLst>
            </p:cNvPr>
            <p:cNvSpPr txBox="1"/>
            <p:nvPr/>
          </p:nvSpPr>
          <p:spPr>
            <a:xfrm flipH="1">
              <a:off x="8197900" y="5549754"/>
              <a:ext cx="238714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Número de elementos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9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4843616" y="435302"/>
            <a:ext cx="2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Notação Big 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B914B42-B9ED-D3D7-76C2-EAF37CF3F3A7}"/>
              </a:ext>
            </a:extLst>
          </p:cNvPr>
          <p:cNvGrpSpPr/>
          <p:nvPr/>
        </p:nvGrpSpPr>
        <p:grpSpPr>
          <a:xfrm>
            <a:off x="4532671" y="1037379"/>
            <a:ext cx="3126658" cy="108000"/>
            <a:chOff x="4532671" y="1037379"/>
            <a:chExt cx="3126658" cy="10800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BF823CEA-5DA1-CF39-CDF5-3058ECE748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8255" y="1091379"/>
              <a:ext cx="27554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974A4B-92D1-A848-FD87-FAF433586020}"/>
                </a:ext>
              </a:extLst>
            </p:cNvPr>
            <p:cNvSpPr/>
            <p:nvPr/>
          </p:nvSpPr>
          <p:spPr>
            <a:xfrm>
              <a:off x="4532671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9DFD987-6686-CDCD-06C4-EE4B85F4D940}"/>
                </a:ext>
              </a:extLst>
            </p:cNvPr>
            <p:cNvSpPr/>
            <p:nvPr/>
          </p:nvSpPr>
          <p:spPr>
            <a:xfrm>
              <a:off x="7551329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E02250-79A0-1B8F-37A3-097C396155BA}"/>
              </a:ext>
            </a:extLst>
          </p:cNvPr>
          <p:cNvSpPr txBox="1"/>
          <p:nvPr/>
        </p:nvSpPr>
        <p:spPr>
          <a:xfrm>
            <a:off x="910530" y="1544846"/>
            <a:ext cx="406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4C254FC-17B5-FEA5-9EA3-FFE43347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30" y="1979193"/>
            <a:ext cx="2657475" cy="1000125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6A0FCF-BBD9-ADE9-4795-3E5B81E2F5EE}"/>
              </a:ext>
            </a:extLst>
          </p:cNvPr>
          <p:cNvGrpSpPr/>
          <p:nvPr/>
        </p:nvGrpSpPr>
        <p:grpSpPr>
          <a:xfrm>
            <a:off x="6763378" y="1770386"/>
            <a:ext cx="5040000" cy="4117922"/>
            <a:chOff x="6763378" y="1770386"/>
            <a:chExt cx="5040000" cy="411792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41378EC8-51B8-9184-E101-5200C7023B39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6763378" y="3761103"/>
              <a:ext cx="504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AEDF356-39A4-7807-3474-290AAD013281}"/>
                </a:ext>
              </a:extLst>
            </p:cNvPr>
            <p:cNvGrpSpPr/>
            <p:nvPr/>
          </p:nvGrpSpPr>
          <p:grpSpPr>
            <a:xfrm>
              <a:off x="7070583" y="1770386"/>
              <a:ext cx="4210887" cy="3780000"/>
              <a:chOff x="3334869" y="1607826"/>
              <a:chExt cx="4210887" cy="3780000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74919F8-7A30-4B43-9086-15F6669503BD}"/>
                  </a:ext>
                </a:extLst>
              </p:cNvPr>
              <p:cNvSpPr txBox="1"/>
              <p:nvPr/>
            </p:nvSpPr>
            <p:spPr>
              <a:xfrm flipH="1">
                <a:off x="3334869" y="2654466"/>
                <a:ext cx="430887" cy="15490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Complexidade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81DC591D-E296-F1F9-945C-DF5E47310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756" y="1607826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13C3328C-6FB3-9254-CF01-7CBDD98986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655756" y="3490452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14278BA-BDA2-0133-D179-464548CA986E}"/>
                </a:ext>
              </a:extLst>
            </p:cNvPr>
            <p:cNvSpPr txBox="1"/>
            <p:nvPr/>
          </p:nvSpPr>
          <p:spPr>
            <a:xfrm flipH="1">
              <a:off x="8197900" y="5549754"/>
              <a:ext cx="238714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Número de elementos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1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0F2D48-8832-260C-929C-52E214FB698F}"/>
              </a:ext>
            </a:extLst>
          </p:cNvPr>
          <p:cNvSpPr txBox="1"/>
          <p:nvPr/>
        </p:nvSpPr>
        <p:spPr>
          <a:xfrm>
            <a:off x="4843616" y="435302"/>
            <a:ext cx="2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Notação Big 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B914B42-B9ED-D3D7-76C2-EAF37CF3F3A7}"/>
              </a:ext>
            </a:extLst>
          </p:cNvPr>
          <p:cNvGrpSpPr/>
          <p:nvPr/>
        </p:nvGrpSpPr>
        <p:grpSpPr>
          <a:xfrm>
            <a:off x="4532671" y="1037379"/>
            <a:ext cx="3126658" cy="108000"/>
            <a:chOff x="4532671" y="1037379"/>
            <a:chExt cx="3126658" cy="10800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BF823CEA-5DA1-CF39-CDF5-3058ECE748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8255" y="1091379"/>
              <a:ext cx="275549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974A4B-92D1-A848-FD87-FAF433586020}"/>
                </a:ext>
              </a:extLst>
            </p:cNvPr>
            <p:cNvSpPr/>
            <p:nvPr/>
          </p:nvSpPr>
          <p:spPr>
            <a:xfrm>
              <a:off x="4532671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9DFD987-6686-CDCD-06C4-EE4B85F4D940}"/>
                </a:ext>
              </a:extLst>
            </p:cNvPr>
            <p:cNvSpPr/>
            <p:nvPr/>
          </p:nvSpPr>
          <p:spPr>
            <a:xfrm>
              <a:off x="7551329" y="10373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EB9B11-4268-B3DC-E0F0-A7F390BDB329}"/>
              </a:ext>
            </a:extLst>
          </p:cNvPr>
          <p:cNvSpPr txBox="1"/>
          <p:nvPr/>
        </p:nvSpPr>
        <p:spPr>
          <a:xfrm>
            <a:off x="910531" y="1490561"/>
            <a:ext cx="42108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 quadrática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 dos casos mais indesejados, a complexidade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quadrática 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 atingida quando a complexidade é equivalente ao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quadrado do volume de entrada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Esse é o caso de loops aninhados que precisam iterar por um mesmo volume de dados, geralmente a própria entrada. Assim, como para cada elemento processado também haverá um processamento de todos os outros elementos, o resultado do pior caso seria uma proporção quadrática.</a:t>
            </a:r>
          </a:p>
          <a:p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complexidade quadrática é representada como </a:t>
            </a:r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O(n^2)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D392FF9-5AFC-CCA8-B766-21D26BDFB1E6}"/>
              </a:ext>
            </a:extLst>
          </p:cNvPr>
          <p:cNvGrpSpPr/>
          <p:nvPr/>
        </p:nvGrpSpPr>
        <p:grpSpPr>
          <a:xfrm>
            <a:off x="7070583" y="1739193"/>
            <a:ext cx="4210887" cy="4149115"/>
            <a:chOff x="7070583" y="1739193"/>
            <a:chExt cx="4210887" cy="4149115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CD535E75-1581-4F64-3244-CBF743B19B08}"/>
                </a:ext>
              </a:extLst>
            </p:cNvPr>
            <p:cNvSpPr/>
            <p:nvPr/>
          </p:nvSpPr>
          <p:spPr>
            <a:xfrm>
              <a:off x="7509695" y="1739193"/>
              <a:ext cx="1594431" cy="3796446"/>
            </a:xfrm>
            <a:custGeom>
              <a:avLst/>
              <a:gdLst>
                <a:gd name="connsiteX0" fmla="*/ 0 w 2959510"/>
                <a:gd name="connsiteY0" fmla="*/ 3795251 h 3796447"/>
                <a:gd name="connsiteX1" fmla="*/ 924232 w 2959510"/>
                <a:gd name="connsiteY1" fmla="*/ 3706761 h 3796447"/>
                <a:gd name="connsiteX2" fmla="*/ 1927122 w 2959510"/>
                <a:gd name="connsiteY2" fmla="*/ 3224981 h 3796447"/>
                <a:gd name="connsiteX3" fmla="*/ 2566219 w 2959510"/>
                <a:gd name="connsiteY3" fmla="*/ 2349910 h 3796447"/>
                <a:gd name="connsiteX4" fmla="*/ 2861187 w 2959510"/>
                <a:gd name="connsiteY4" fmla="*/ 1002890 h 3796447"/>
                <a:gd name="connsiteX5" fmla="*/ 2959510 w 2959510"/>
                <a:gd name="connsiteY5" fmla="*/ 0 h 379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9510" h="3796447">
                  <a:moveTo>
                    <a:pt x="0" y="3795251"/>
                  </a:moveTo>
                  <a:cubicBezTo>
                    <a:pt x="301522" y="3798528"/>
                    <a:pt x="603045" y="3801806"/>
                    <a:pt x="924232" y="3706761"/>
                  </a:cubicBezTo>
                  <a:cubicBezTo>
                    <a:pt x="1245419" y="3611716"/>
                    <a:pt x="1653458" y="3451123"/>
                    <a:pt x="1927122" y="3224981"/>
                  </a:cubicBezTo>
                  <a:cubicBezTo>
                    <a:pt x="2200786" y="2998839"/>
                    <a:pt x="2410542" y="2720258"/>
                    <a:pt x="2566219" y="2349910"/>
                  </a:cubicBezTo>
                  <a:cubicBezTo>
                    <a:pt x="2721896" y="1979562"/>
                    <a:pt x="2795638" y="1394542"/>
                    <a:pt x="2861187" y="1002890"/>
                  </a:cubicBezTo>
                  <a:cubicBezTo>
                    <a:pt x="2926736" y="611238"/>
                    <a:pt x="2943123" y="305619"/>
                    <a:pt x="2959510" y="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AEDF356-39A4-7807-3474-290AAD013281}"/>
                </a:ext>
              </a:extLst>
            </p:cNvPr>
            <p:cNvGrpSpPr/>
            <p:nvPr/>
          </p:nvGrpSpPr>
          <p:grpSpPr>
            <a:xfrm>
              <a:off x="7070583" y="1770386"/>
              <a:ext cx="4210887" cy="3780000"/>
              <a:chOff x="3334869" y="1607826"/>
              <a:chExt cx="4210887" cy="3780000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74919F8-7A30-4B43-9086-15F6669503BD}"/>
                  </a:ext>
                </a:extLst>
              </p:cNvPr>
              <p:cNvSpPr txBox="1"/>
              <p:nvPr/>
            </p:nvSpPr>
            <p:spPr>
              <a:xfrm flipH="1">
                <a:off x="3334869" y="2654466"/>
                <a:ext cx="430887" cy="15490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Complexidade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81DC591D-E296-F1F9-945C-DF5E47310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756" y="1607826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13C3328C-6FB3-9254-CF01-7CBDD98986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655756" y="3490452"/>
                <a:ext cx="0" cy="37800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F3CEE7C-515A-F495-A14C-1BEF566A09FA}"/>
                </a:ext>
              </a:extLst>
            </p:cNvPr>
            <p:cNvSpPr txBox="1"/>
            <p:nvPr/>
          </p:nvSpPr>
          <p:spPr>
            <a:xfrm flipH="1">
              <a:off x="8197900" y="5549754"/>
              <a:ext cx="238714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Número de elementos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9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2345</Words>
  <Application>Microsoft Office PowerPoint</Application>
  <PresentationFormat>Widescreen</PresentationFormat>
  <Paragraphs>388</Paragraphs>
  <Slides>37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web-scraping com Python</dc:title>
  <dc:creator>Carlos Eduardo Santos</dc:creator>
  <cp:lastModifiedBy>SANTOS, CARLOS EDUARDO (154)</cp:lastModifiedBy>
  <cp:revision>144</cp:revision>
  <cp:lastPrinted>2023-07-23T22:28:47Z</cp:lastPrinted>
  <dcterms:created xsi:type="dcterms:W3CDTF">2023-07-06T01:53:35Z</dcterms:created>
  <dcterms:modified xsi:type="dcterms:W3CDTF">2023-07-24T21:36:55Z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5ff3ce-c151-426b-9620-64dd2650a755_Enabled">
    <vt:lpwstr>true</vt:lpwstr>
  </property>
  <property fmtid="{D5CDD505-2E9C-101B-9397-08002B2CF9AE}" pid="3" name="MSIP_Label_ab5ff3ce-c151-426b-9620-64dd2650a755_SetDate">
    <vt:lpwstr>2023-07-24T19:42:58Z</vt:lpwstr>
  </property>
  <property fmtid="{D5CDD505-2E9C-101B-9397-08002B2CF9AE}" pid="4" name="MSIP_Label_ab5ff3ce-c151-426b-9620-64dd2650a755_Method">
    <vt:lpwstr>Standard</vt:lpwstr>
  </property>
  <property fmtid="{D5CDD505-2E9C-101B-9397-08002B2CF9AE}" pid="5" name="MSIP_Label_ab5ff3ce-c151-426b-9620-64dd2650a755_Name">
    <vt:lpwstr>Daimler Truck Internal</vt:lpwstr>
  </property>
  <property fmtid="{D5CDD505-2E9C-101B-9397-08002B2CF9AE}" pid="6" name="MSIP_Label_ab5ff3ce-c151-426b-9620-64dd2650a755_SiteId">
    <vt:lpwstr>505cca53-5750-4134-9501-8d52d5df3cd1</vt:lpwstr>
  </property>
  <property fmtid="{D5CDD505-2E9C-101B-9397-08002B2CF9AE}" pid="7" name="MSIP_Label_ab5ff3ce-c151-426b-9620-64dd2650a755_ActionId">
    <vt:lpwstr>0df2dfa9-294c-4663-b05a-d72b00d93735</vt:lpwstr>
  </property>
  <property fmtid="{D5CDD505-2E9C-101B-9397-08002B2CF9AE}" pid="8" name="MSIP_Label_ab5ff3ce-c151-426b-9620-64dd2650a755_ContentBits">
    <vt:lpwstr>0</vt:lpwstr>
  </property>
</Properties>
</file>