
<file path=[Content_Types].xml><?xml version="1.0" encoding="utf-8"?>
<Types xmlns="http://schemas.openxmlformats.org/package/2006/content-types">
  <Default Extension="bmp" ContentType="image/bmp"/>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305" r:id="rId4"/>
    <p:sldId id="308" r:id="rId5"/>
    <p:sldId id="325" r:id="rId6"/>
    <p:sldId id="260" r:id="rId7"/>
    <p:sldId id="261" r:id="rId8"/>
    <p:sldId id="262" r:id="rId9"/>
    <p:sldId id="263" r:id="rId10"/>
    <p:sldId id="277" r:id="rId11"/>
    <p:sldId id="278" r:id="rId12"/>
    <p:sldId id="291" r:id="rId13"/>
    <p:sldId id="292" r:id="rId14"/>
    <p:sldId id="293" r:id="rId15"/>
    <p:sldId id="294" r:id="rId16"/>
    <p:sldId id="264" r:id="rId17"/>
    <p:sldId id="265" r:id="rId18"/>
    <p:sldId id="310" r:id="rId19"/>
    <p:sldId id="287" r:id="rId20"/>
    <p:sldId id="288" r:id="rId21"/>
    <p:sldId id="313" r:id="rId22"/>
    <p:sldId id="289" r:id="rId23"/>
    <p:sldId id="290" r:id="rId24"/>
    <p:sldId id="312" r:id="rId25"/>
    <p:sldId id="268" r:id="rId26"/>
    <p:sldId id="269" r:id="rId27"/>
    <p:sldId id="317"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2" r:id="rId44"/>
    <p:sldId id="343" r:id="rId45"/>
    <p:sldId id="344"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yd Eisenberg" initials="FE" lastIdx="1" clrIdx="0">
    <p:extLst>
      <p:ext uri="{19B8F6BF-5375-455C-9EA6-DF929625EA0E}">
        <p15:presenceInfo xmlns:p15="http://schemas.microsoft.com/office/powerpoint/2012/main" userId="S::feisenberg@iparsimony.com::fd9ea258-2421-4b6e-9b3c-9c913b65f1fb" providerId="AD"/>
      </p:ext>
    </p:extLst>
  </p:cmAuthor>
  <p:cmAuthor id="2" name="Robert McClure" initials="RM" lastIdx="38" clrIdx="1">
    <p:extLst>
      <p:ext uri="{19B8F6BF-5375-455C-9EA6-DF929625EA0E}">
        <p15:presenceInfo xmlns:p15="http://schemas.microsoft.com/office/powerpoint/2012/main" userId="d9c7c52a9317fc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945C"/>
    <a:srgbClr val="D68A56"/>
    <a:srgbClr val="E2915B"/>
    <a:srgbClr val="F89F63"/>
    <a:srgbClr val="F3B718"/>
    <a:srgbClr val="3B7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89320"/>
  </p:normalViewPr>
  <p:slideViewPr>
    <p:cSldViewPr snapToGrid="0" snapToObjects="1">
      <p:cViewPr varScale="1">
        <p:scale>
          <a:sx n="66" d="100"/>
          <a:sy n="66"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06031-83FF-9844-B10E-EF06F0F80172}"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60618-B550-4C4E-9FB0-9BE6B4AF528E}" type="slidenum">
              <a:rPr lang="en-US" smtClean="0"/>
              <a:t>‹#›</a:t>
            </a:fld>
            <a:endParaRPr lang="en-US"/>
          </a:p>
        </p:txBody>
      </p:sp>
    </p:spTree>
    <p:extLst>
      <p:ext uri="{BB962C8B-B14F-4D97-AF65-F5344CB8AC3E}">
        <p14:creationId xmlns:p14="http://schemas.microsoft.com/office/powerpoint/2010/main" val="3607796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Orange shapes represent trigger approaches currently available.</a:t>
            </a:r>
            <a:r>
              <a:rPr lang="en-US" dirty="0">
                <a:effectLst/>
              </a:rPr>
              <a:t> </a:t>
            </a: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2</a:t>
            </a:fld>
            <a:endParaRPr lang="en-US"/>
          </a:p>
        </p:txBody>
      </p:sp>
    </p:spTree>
    <p:extLst>
      <p:ext uri="{BB962C8B-B14F-4D97-AF65-F5344CB8AC3E}">
        <p14:creationId xmlns:p14="http://schemas.microsoft.com/office/powerpoint/2010/main" val="418833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3: Active Cancer Treatment. The sub-routine requires two office visits during the previous 12 months to assure the patient is a member of the practice. Further, it addresses office visits with an oncology specialist, OR a visit for a known malignant cancer condition defined by the CDC value set.</a:t>
            </a:r>
          </a:p>
        </p:txBody>
      </p:sp>
      <p:sp>
        <p:nvSpPr>
          <p:cNvPr id="4" name="Slide Number Placeholder 3"/>
          <p:cNvSpPr>
            <a:spLocks noGrp="1"/>
          </p:cNvSpPr>
          <p:nvPr>
            <p:ph type="sldNum" sz="quarter" idx="5"/>
          </p:nvPr>
        </p:nvSpPr>
        <p:spPr/>
        <p:txBody>
          <a:bodyPr/>
          <a:lstStyle/>
          <a:p>
            <a:fld id="{9DC60618-B550-4C4E-9FB0-9BE6B4AF528E}" type="slidenum">
              <a:rPr lang="en-US" smtClean="0"/>
              <a:t>11</a:t>
            </a:fld>
            <a:endParaRPr lang="en-US"/>
          </a:p>
        </p:txBody>
      </p:sp>
    </p:spTree>
    <p:extLst>
      <p:ext uri="{BB962C8B-B14F-4D97-AF65-F5344CB8AC3E}">
        <p14:creationId xmlns:p14="http://schemas.microsoft.com/office/powerpoint/2010/main" val="2733132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4: Opioid Order for Chronic Pain. The algorithm defines a patient with chronic pain as a patient for whom practitioners prescribe opioid analgesics for a duration greater than or equal to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12</a:t>
            </a:fld>
            <a:endParaRPr lang="en-US"/>
          </a:p>
        </p:txBody>
      </p:sp>
    </p:spTree>
    <p:extLst>
      <p:ext uri="{BB962C8B-B14F-4D97-AF65-F5344CB8AC3E}">
        <p14:creationId xmlns:p14="http://schemas.microsoft.com/office/powerpoint/2010/main" val="61343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4: Opioid Order for Chronic Pain. The algorithm defines a patient with chronic pain as a patient for whom practitioners prescribe opioid analgesics for a duration greater than or equal to 28 days.</a:t>
            </a:r>
          </a:p>
          <a:p>
            <a:r>
              <a:rPr lang="en-US" sz="1200" i="1" kern="1200" dirty="0">
                <a:solidFill>
                  <a:schemeClr val="tx1"/>
                </a:solidFill>
                <a:effectLst/>
                <a:latin typeface="+mn-lt"/>
                <a:ea typeface="+mn-ea"/>
                <a:cs typeface="+mn-cs"/>
              </a:rPr>
              <a:t>Updated 5April2022</a:t>
            </a:r>
          </a:p>
        </p:txBody>
      </p:sp>
      <p:sp>
        <p:nvSpPr>
          <p:cNvPr id="4" name="Slide Number Placeholder 3"/>
          <p:cNvSpPr>
            <a:spLocks noGrp="1"/>
          </p:cNvSpPr>
          <p:nvPr>
            <p:ph type="sldNum" sz="quarter" idx="5"/>
          </p:nvPr>
        </p:nvSpPr>
        <p:spPr/>
        <p:txBody>
          <a:bodyPr/>
          <a:lstStyle/>
          <a:p>
            <a:fld id="{9DC60618-B550-4C4E-9FB0-9BE6B4AF528E}" type="slidenum">
              <a:rPr lang="en-US" smtClean="0"/>
              <a:t>13</a:t>
            </a:fld>
            <a:endParaRPr lang="en-US"/>
          </a:p>
        </p:txBody>
      </p:sp>
    </p:spTree>
    <p:extLst>
      <p:ext uri="{BB962C8B-B14F-4D97-AF65-F5344CB8AC3E}">
        <p14:creationId xmlns:p14="http://schemas.microsoft.com/office/powerpoint/2010/main" val="30717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5. For acute pain. The algorithm defines a patient with acute pain as a patient for whom practitioners prescribe opioid analgesics for a duration less than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14</a:t>
            </a:fld>
            <a:endParaRPr lang="en-US"/>
          </a:p>
        </p:txBody>
      </p:sp>
    </p:spTree>
    <p:extLst>
      <p:ext uri="{BB962C8B-B14F-4D97-AF65-F5344CB8AC3E}">
        <p14:creationId xmlns:p14="http://schemas.microsoft.com/office/powerpoint/2010/main" val="160965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5. For acute pain. The algorithm defines a patient with acute pain as a patient for whom practitioners prescribe opioid analgesics for a duration less than 28 days.</a:t>
            </a:r>
          </a:p>
        </p:txBody>
      </p:sp>
      <p:sp>
        <p:nvSpPr>
          <p:cNvPr id="4" name="Slide Number Placeholder 3"/>
          <p:cNvSpPr>
            <a:spLocks noGrp="1"/>
          </p:cNvSpPr>
          <p:nvPr>
            <p:ph type="sldNum" sz="quarter" idx="5"/>
          </p:nvPr>
        </p:nvSpPr>
        <p:spPr/>
        <p:txBody>
          <a:bodyPr/>
          <a:lstStyle/>
          <a:p>
            <a:fld id="{9DC60618-B550-4C4E-9FB0-9BE6B4AF528E}" type="slidenum">
              <a:rPr lang="en-US" smtClean="0"/>
              <a:t>15</a:t>
            </a:fld>
            <a:endParaRPr lang="en-US"/>
          </a:p>
        </p:txBody>
      </p:sp>
    </p:spTree>
    <p:extLst>
      <p:ext uri="{BB962C8B-B14F-4D97-AF65-F5344CB8AC3E}">
        <p14:creationId xmlns:p14="http://schemas.microsoft.com/office/powerpoint/2010/main" val="2192481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2: </a:t>
            </a:r>
            <a:r>
              <a:rPr lang="en-US" sz="1200" dirty="0"/>
              <a:t>Nonopioid therapies are preferred for subacute and chronic pain. Clinicians should maximize use of nonpharmacologic and nonopioid pharmacologic therapies as appropriate for the specific condition and patient and only consider initiating opioid therapy if expected benefits for pain and function are anticipated to outweigh risks to the patient. Before starting opioid therapy for subacute or chronic pain, clinicians should discuss with patients the realistic benefits and known risks of opioid therapy, should work with patients to establish treatment goals for pain and function, and should consider how opioid therapy will be discontinued if benefits do not outweigh risks (recommendation category: A; evidence type: 2).</a:t>
            </a:r>
          </a:p>
        </p:txBody>
      </p:sp>
      <p:sp>
        <p:nvSpPr>
          <p:cNvPr id="4" name="Slide Number Placeholder 3"/>
          <p:cNvSpPr>
            <a:spLocks noGrp="1"/>
          </p:cNvSpPr>
          <p:nvPr>
            <p:ph type="sldNum" sz="quarter" idx="5"/>
          </p:nvPr>
        </p:nvSpPr>
        <p:spPr/>
        <p:txBody>
          <a:bodyPr/>
          <a:lstStyle/>
          <a:p>
            <a:fld id="{9DC60618-B550-4C4E-9FB0-9BE6B4AF528E}" type="slidenum">
              <a:rPr lang="en-US" smtClean="0"/>
              <a:t>16</a:t>
            </a:fld>
            <a:endParaRPr lang="en-US"/>
          </a:p>
        </p:txBody>
      </p:sp>
    </p:spTree>
    <p:extLst>
      <p:ext uri="{BB962C8B-B14F-4D97-AF65-F5344CB8AC3E}">
        <p14:creationId xmlns:p14="http://schemas.microsoft.com/office/powerpoint/2010/main" val="195596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2: </a:t>
            </a:r>
            <a:r>
              <a:rPr lang="en-US" sz="1200" dirty="0"/>
              <a:t>Nonopioid therapies are preferred for subacute and chronic pain. Clinicians should maximize use of nonpharmacologic and nonopioid pharmacologic therapies as appropriate for the specific condition and patient and only consider initiating opioid therapy if expected benefits for pain and function are anticipated to outweigh risks to the patient. Before starting opioid therapy for subacute or chronic pain, clinicians should discuss with patients the realistic benefits and known risks of opioid therapy, should work with patients to establish treatment goals for pain and function, and should consider how opioid therapy will be discontinued if benefits do not outweigh risks (recommendation category: A; evidence type: 2).</a:t>
            </a:r>
          </a:p>
        </p:txBody>
      </p:sp>
      <p:sp>
        <p:nvSpPr>
          <p:cNvPr id="4" name="Slide Number Placeholder 3"/>
          <p:cNvSpPr>
            <a:spLocks noGrp="1"/>
          </p:cNvSpPr>
          <p:nvPr>
            <p:ph type="sldNum" sz="quarter" idx="5"/>
          </p:nvPr>
        </p:nvSpPr>
        <p:spPr/>
        <p:txBody>
          <a:bodyPr/>
          <a:lstStyle/>
          <a:p>
            <a:fld id="{9DC60618-B550-4C4E-9FB0-9BE6B4AF528E}" type="slidenum">
              <a:rPr lang="en-US" smtClean="0"/>
              <a:t>17</a:t>
            </a:fld>
            <a:endParaRPr lang="en-US"/>
          </a:p>
        </p:txBody>
      </p:sp>
    </p:spTree>
    <p:extLst>
      <p:ext uri="{BB962C8B-B14F-4D97-AF65-F5344CB8AC3E}">
        <p14:creationId xmlns:p14="http://schemas.microsoft.com/office/powerpoint/2010/main" val="1243539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2: </a:t>
            </a:r>
            <a:r>
              <a:rPr lang="en-US" sz="1200" dirty="0"/>
              <a:t>Nonopioid therapies are preferred for subacute and chronic pain. Clinicians should maximize use of nonpharmacologic and nonopioid pharmacologic therapies as appropriate for the specific condition and patient and only consider initiating opioid therapy if expected benefits for pain and function are anticipated to outweigh risks to the patient. Before starting opioid therapy for subacute or chronic pain, clinicians should discuss with patients the realistic benefits and known risks of opioid therapy, should work with patients to establish treatment goals for pain and function, and should consider how opioid therapy will be discontinued if benefits do not outweigh risks (recommendation category: A; evidence type: 2).</a:t>
            </a:r>
          </a:p>
        </p:txBody>
      </p:sp>
      <p:sp>
        <p:nvSpPr>
          <p:cNvPr id="4" name="Slide Number Placeholder 3"/>
          <p:cNvSpPr>
            <a:spLocks noGrp="1"/>
          </p:cNvSpPr>
          <p:nvPr>
            <p:ph type="sldNum" sz="quarter" idx="5"/>
          </p:nvPr>
        </p:nvSpPr>
        <p:spPr/>
        <p:txBody>
          <a:bodyPr/>
          <a:lstStyle/>
          <a:p>
            <a:fld id="{9DC60618-B550-4C4E-9FB0-9BE6B4AF528E}" type="slidenum">
              <a:rPr lang="en-US" smtClean="0"/>
              <a:t>18</a:t>
            </a:fld>
            <a:endParaRPr lang="en-US"/>
          </a:p>
        </p:txBody>
      </p:sp>
    </p:spTree>
    <p:extLst>
      <p:ext uri="{BB962C8B-B14F-4D97-AF65-F5344CB8AC3E}">
        <p14:creationId xmlns:p14="http://schemas.microsoft.com/office/powerpoint/2010/main" val="3842926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3: </a:t>
            </a:r>
            <a:r>
              <a:rPr lang="en-US" dirty="0"/>
              <a:t>When starting opioid therapy for acute, subacute, or chronic pain, clinicians should prescribe immediate-release opioids instead of extended-release and long-acting (ER/LA)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19</a:t>
            </a:fld>
            <a:endParaRPr lang="en-US"/>
          </a:p>
        </p:txBody>
      </p:sp>
    </p:spTree>
    <p:extLst>
      <p:ext uri="{BB962C8B-B14F-4D97-AF65-F5344CB8AC3E}">
        <p14:creationId xmlns:p14="http://schemas.microsoft.com/office/powerpoint/2010/main" val="2122125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3: </a:t>
            </a:r>
            <a:r>
              <a:rPr lang="en-US" dirty="0"/>
              <a:t>When starting opioid therapy for acute, subacute, or chronic pain, clinicians should prescribe immediate-release opioids instead of extended-release and long-acting (ER/LA)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20</a:t>
            </a:fld>
            <a:endParaRPr lang="en-US"/>
          </a:p>
        </p:txBody>
      </p:sp>
    </p:spTree>
    <p:extLst>
      <p:ext uri="{BB962C8B-B14F-4D97-AF65-F5344CB8AC3E}">
        <p14:creationId xmlns:p14="http://schemas.microsoft.com/office/powerpoint/2010/main" val="1351647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 </a:t>
            </a:r>
            <a:r>
              <a:rPr lang="en-US" dirty="0"/>
              <a:t>Nonopioid therapies are at least as effective as opioids for many common types of acute pain. Clinicians should maximize use of nonpharmacologic and nonopioid pharmacologic therapies as appropriate for the specific condition and patient and only consider opioid therapy for acute pain if benefits are anticipated to outweigh risks to the patient. Before prescribing opioid therapy for acute pain, clinicians should discuss with patients the realistic benefits and known risks of opioid therapy (recommendation category: B; evidence type: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a:t>
            </a:fld>
            <a:endParaRPr lang="en-US"/>
          </a:p>
        </p:txBody>
      </p:sp>
    </p:spTree>
    <p:extLst>
      <p:ext uri="{BB962C8B-B14F-4D97-AF65-F5344CB8AC3E}">
        <p14:creationId xmlns:p14="http://schemas.microsoft.com/office/powerpoint/2010/main" val="2737391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 3: </a:t>
            </a:r>
            <a:r>
              <a:rPr lang="en-US" dirty="0"/>
              <a:t>When starting opioid therapy for acute, subacute, or chronic pain, clinicians should prescribe immediate-release opioids instead of extended-release and long-acting (ER/LA)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21</a:t>
            </a:fld>
            <a:endParaRPr lang="en-US"/>
          </a:p>
        </p:txBody>
      </p:sp>
    </p:spTree>
    <p:extLst>
      <p:ext uri="{BB962C8B-B14F-4D97-AF65-F5344CB8AC3E}">
        <p14:creationId xmlns:p14="http://schemas.microsoft.com/office/powerpoint/2010/main" val="552333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Recommendations 4-5: </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opioids are initiated for opioid-naïve patients with acute, subacute, or chronic pain, clinicians should prescribe the lowest effective dosage. If opioids are continued for subacute or chronic pain, clinicians should use caution when prescribing opioids at any dosage, should carefully evaluate individual benefits and risks when considering increasing dosage, and should avoid increasing dosage above levels likely to yield diminishing returns in benefits relative to risks to patients (recommendation category: A; evidence type: 3) </a:t>
            </a:r>
          </a:p>
          <a:p>
            <a:endParaRPr lang="en-US" sz="1200" dirty="0"/>
          </a:p>
          <a:p>
            <a:r>
              <a:rPr lang="en-US" sz="1200" dirty="0"/>
              <a:t>5. For patients already receiving opioid therapy, clinicians should carefully weigh benefits and risks and exercise care when changing opioid dosage. If benefits outweigh risks of continued opioid therapy, clinicians should work closely with patients to optimize nonopioid therapies while continuing opioid therapy. If benefits do not outweigh risks of continued opioid therapy, clinicians should optimize other therapies and work closely with patients to gradually taper to lower dosages or, if warranted based on the individual circumstances of the patient, appropriately taper and discontinue opioids. Unless there are indications of a life-threatening issue such as warning signs of impending overdose (e.g., confusion, sedation, or slurred speech), opioid therapy should not be discontinued abruptly, and clinicians should not rapidly reduce opioid dosages from higher dosages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22</a:t>
            </a:fld>
            <a:endParaRPr lang="en-US"/>
          </a:p>
        </p:txBody>
      </p:sp>
    </p:spTree>
    <p:extLst>
      <p:ext uri="{BB962C8B-B14F-4D97-AF65-F5344CB8AC3E}">
        <p14:creationId xmlns:p14="http://schemas.microsoft.com/office/powerpoint/2010/main" val="177265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Recommendations 4-5: </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opioids are initiated for opioid-naïve patients with acute, subacute, or chronic pain, clinicians should prescribe the lowest effective dosage. If opioids are continued for subacute or chronic pain, clinicians should use caution when prescribing opioids at any dosage, should carefully evaluate individual benefits and risks when considering increasing dosage, and should avoid increasing dosage above levels likely to yield diminishing returns in benefits relative to risks to patients (recommendation category: A; evidence type: 3) </a:t>
            </a:r>
          </a:p>
          <a:p>
            <a:endParaRPr lang="en-US" sz="1200" dirty="0"/>
          </a:p>
          <a:p>
            <a:r>
              <a:rPr lang="en-US" sz="1200" dirty="0"/>
              <a:t>5. For patients already receiving opioid therapy, clinicians should carefully weigh benefits and risks and exercise care when changing opioid dosage. If benefits outweigh risks of continued opioid therapy, clinicians should work closely with patients to optimize nonopioid therapies while continuing opioid therapy. If benefits do not outweigh risks of continued opioid therapy, clinicians should optimize other therapies and work closely with patients to gradually taper to lower dosages or, if warranted based on the individual circumstances of the patient, appropriately taper and discontinue opioids. Unless there are indications of a life-threatening issue such as warning signs of impending overdose (e.g., confusion, sedation, or slurred speech), opioid therapy should not be discontinued abruptly, and clinicians should not rapidly reduce opioid dosages from higher dosages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23</a:t>
            </a:fld>
            <a:endParaRPr lang="en-US"/>
          </a:p>
        </p:txBody>
      </p:sp>
    </p:spTree>
    <p:extLst>
      <p:ext uri="{BB962C8B-B14F-4D97-AF65-F5344CB8AC3E}">
        <p14:creationId xmlns:p14="http://schemas.microsoft.com/office/powerpoint/2010/main" val="1445776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Recommendations 4-5: </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 When opioids are initiated for opioid-naïve patients with acute, subacute, or chronic pain, clinicians should prescribe the lowest effective dosage. If opioids are continued for subacute or chronic pain, clinicians should use caution when prescribing opioids at any dosage, should carefully evaluate individual benefits and risks when considering increasing dosage, and should avoid increasing dosage above levels likely to yield diminishing returns in benefits relative to risks to patients (recommendation category: A; evidence type: 3) </a:t>
            </a:r>
          </a:p>
          <a:p>
            <a:endParaRPr lang="en-US" sz="1200" dirty="0"/>
          </a:p>
          <a:p>
            <a:r>
              <a:rPr lang="en-US" sz="1200" dirty="0"/>
              <a:t>5. For patients already receiving opioid therapy, clinicians should carefully weigh benefits and risks and exercise care when changing opioid dosage. If benefits outweigh risks of continued opioid therapy, clinicians should work closely with patients to optimize nonopioid therapies while continuing opioid therapy. If benefits do not outweigh risks of continued opioid therapy, clinicians should optimize other therapies and work closely with patients to gradually taper to lower dosages or, if warranted based on the individual circumstances of the patient, appropriately taper and discontinue opioids. Unless there are indications of a life-threatening issue such as warning signs of impending overdose (e.g., confusion, sedation, or slurred speech), opioid therapy should not be discontinued abruptly, and clinicians should not rapidly reduce opioid dosages from higher dosages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24</a:t>
            </a:fld>
            <a:endParaRPr lang="en-US"/>
          </a:p>
        </p:txBody>
      </p:sp>
    </p:spTree>
    <p:extLst>
      <p:ext uri="{BB962C8B-B14F-4D97-AF65-F5344CB8AC3E}">
        <p14:creationId xmlns:p14="http://schemas.microsoft.com/office/powerpoint/2010/main" val="47774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6: </a:t>
            </a:r>
            <a:r>
              <a:rPr lang="en-US" dirty="0"/>
              <a:t>When opioids are needed for acute pain, clinicians should prescribe no greater quantity than needed for the expected duration of pain severe enough to require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25</a:t>
            </a:fld>
            <a:endParaRPr lang="en-US"/>
          </a:p>
        </p:txBody>
      </p:sp>
    </p:spTree>
    <p:extLst>
      <p:ext uri="{BB962C8B-B14F-4D97-AF65-F5344CB8AC3E}">
        <p14:creationId xmlns:p14="http://schemas.microsoft.com/office/powerpoint/2010/main" val="880631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6: </a:t>
            </a:r>
            <a:r>
              <a:rPr lang="en-US" dirty="0"/>
              <a:t>When opioids are needed for acute pain, clinicians should prescribe no greater quantity than needed for the expected duration of pain severe enough to require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26</a:t>
            </a:fld>
            <a:endParaRPr lang="en-US"/>
          </a:p>
        </p:txBody>
      </p:sp>
    </p:spTree>
    <p:extLst>
      <p:ext uri="{BB962C8B-B14F-4D97-AF65-F5344CB8AC3E}">
        <p14:creationId xmlns:p14="http://schemas.microsoft.com/office/powerpoint/2010/main" val="3447917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6: </a:t>
            </a:r>
            <a:r>
              <a:rPr lang="en-US" dirty="0"/>
              <a:t>When opioids are needed for acute pain, clinicians should prescribe no greater quantity than needed for the expected duration of pain severe enough to require opioids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27</a:t>
            </a:fld>
            <a:endParaRPr lang="en-US"/>
          </a:p>
        </p:txBody>
      </p:sp>
    </p:spTree>
    <p:extLst>
      <p:ext uri="{BB962C8B-B14F-4D97-AF65-F5344CB8AC3E}">
        <p14:creationId xmlns:p14="http://schemas.microsoft.com/office/powerpoint/2010/main" val="3295188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7: </a:t>
            </a:r>
            <a:r>
              <a:rPr lang="en-US" dirty="0"/>
              <a:t>Clinicians should evaluate benefits and risks with patients within 1–4 weeks of starting opioid therapy for subacute or chronic pain or of dosage escalation. Clinicians should regularly reevaluate benefits and risks of continued opioid therapy with patients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28</a:t>
            </a:fld>
            <a:endParaRPr lang="en-US"/>
          </a:p>
        </p:txBody>
      </p:sp>
    </p:spTree>
    <p:extLst>
      <p:ext uri="{BB962C8B-B14F-4D97-AF65-F5344CB8AC3E}">
        <p14:creationId xmlns:p14="http://schemas.microsoft.com/office/powerpoint/2010/main" val="547667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7: </a:t>
            </a:r>
            <a:r>
              <a:rPr lang="en-US" dirty="0"/>
              <a:t>Clinicians should evaluate benefits and risks with patients within 1–4 weeks of starting opioid therapy for subacute or chronic pain or of dosage escalation. Clinicians should regularly reevaluate benefits and risks of continued opioid therapy with patients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29</a:t>
            </a:fld>
            <a:endParaRPr lang="en-US"/>
          </a:p>
        </p:txBody>
      </p:sp>
    </p:spTree>
    <p:extLst>
      <p:ext uri="{BB962C8B-B14F-4D97-AF65-F5344CB8AC3E}">
        <p14:creationId xmlns:p14="http://schemas.microsoft.com/office/powerpoint/2010/main" val="14947119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7: </a:t>
            </a:r>
            <a:r>
              <a:rPr lang="en-US" dirty="0"/>
              <a:t>Clinicians should evaluate benefits and risks with patients within 1–4 weeks of starting opioid therapy for subacute or chronic pain or of dosage escalation. Clinicians should regularly reevaluate benefits and risks of continued opioid therapy with patients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30</a:t>
            </a:fld>
            <a:endParaRPr lang="en-US"/>
          </a:p>
        </p:txBody>
      </p:sp>
    </p:spTree>
    <p:extLst>
      <p:ext uri="{BB962C8B-B14F-4D97-AF65-F5344CB8AC3E}">
        <p14:creationId xmlns:p14="http://schemas.microsoft.com/office/powerpoint/2010/main" val="140259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 </a:t>
            </a:r>
            <a:r>
              <a:rPr lang="en-US" dirty="0"/>
              <a:t>Nonopioid therapies are at least as effective as opioids for many common types of acute pain. Clinicians should maximize use of nonpharmacologic and nonopioid pharmacologic therapies as appropriate for the specific condition and patient and only consider opioid therapy for acute pain if benefits are anticipated to outweigh risks to the patient. Before prescribing opioid therapy for acute pain, clinicians should discuss with patients the realistic benefits and known risks of opioid therapy (recommendation category: B; evidence type: 3).</a:t>
            </a:r>
          </a:p>
        </p:txBody>
      </p:sp>
      <p:sp>
        <p:nvSpPr>
          <p:cNvPr id="4" name="Slide Number Placeholder 3"/>
          <p:cNvSpPr>
            <a:spLocks noGrp="1"/>
          </p:cNvSpPr>
          <p:nvPr>
            <p:ph type="sldNum" sz="quarter" idx="5"/>
          </p:nvPr>
        </p:nvSpPr>
        <p:spPr/>
        <p:txBody>
          <a:bodyPr/>
          <a:lstStyle/>
          <a:p>
            <a:fld id="{9DC60618-B550-4C4E-9FB0-9BE6B4AF528E}" type="slidenum">
              <a:rPr lang="en-US" smtClean="0"/>
              <a:t>4</a:t>
            </a:fld>
            <a:endParaRPr lang="en-US"/>
          </a:p>
        </p:txBody>
      </p:sp>
    </p:spTree>
    <p:extLst>
      <p:ext uri="{BB962C8B-B14F-4D97-AF65-F5344CB8AC3E}">
        <p14:creationId xmlns:p14="http://schemas.microsoft.com/office/powerpoint/2010/main" val="2472351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8: </a:t>
            </a:r>
            <a:r>
              <a:rPr lang="en-US" sz="1200" dirty="0"/>
              <a:t>Before starting and periodically during continuation of opioid therapy, clinicians should evaluate risk for opioid-related harms and discuss risk with patients. Clinicians should work with patients to incorporate into the management plan strategies to mitigate risk, including offering naloxone (recommendation category: A; evidence type: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31</a:t>
            </a:fld>
            <a:endParaRPr lang="en-US"/>
          </a:p>
        </p:txBody>
      </p:sp>
    </p:spTree>
    <p:extLst>
      <p:ext uri="{BB962C8B-B14F-4D97-AF65-F5344CB8AC3E}">
        <p14:creationId xmlns:p14="http://schemas.microsoft.com/office/powerpoint/2010/main" val="32183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8: </a:t>
            </a:r>
            <a:r>
              <a:rPr lang="en-US" sz="1200" dirty="0"/>
              <a:t>Before starting and periodically during continuation of opioid therapy, clinicians should evaluate risk for opioid-related harms and discuss risk with patients. Clinicians should work with patients to incorporate into the management plan strategies to mitigate risk, including offering naloxone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32</a:t>
            </a:fld>
            <a:endParaRPr lang="en-US"/>
          </a:p>
        </p:txBody>
      </p:sp>
    </p:spTree>
    <p:extLst>
      <p:ext uri="{BB962C8B-B14F-4D97-AF65-F5344CB8AC3E}">
        <p14:creationId xmlns:p14="http://schemas.microsoft.com/office/powerpoint/2010/main" val="2008547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8: </a:t>
            </a:r>
            <a:r>
              <a:rPr lang="en-US" sz="1200" dirty="0"/>
              <a:t>Before starting and periodically during continuation of opioid therapy, clinicians should evaluate risk for opioid-related harms and discuss risk with patients. Clinicians should work with patients to incorporate into the management plan strategies to mitigate risk, including offering naloxone (recommendation category: A;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33</a:t>
            </a:fld>
            <a:endParaRPr lang="en-US"/>
          </a:p>
        </p:txBody>
      </p:sp>
    </p:spTree>
    <p:extLst>
      <p:ext uri="{BB962C8B-B14F-4D97-AF65-F5344CB8AC3E}">
        <p14:creationId xmlns:p14="http://schemas.microsoft.com/office/powerpoint/2010/main" val="55260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9: </a:t>
            </a:r>
            <a:r>
              <a:rPr lang="en-US" sz="1200" dirty="0"/>
              <a:t>When prescribing initial opioid therapy for acute, subacute, or chronic pain, and periodically during opioid therapy for chronic pain, clinicians should review the patient’s history of controlled substance prescriptions using state prescription drug monitoring program (PDMP) data to determine whether the patient is receiving opioid dosages or combinations that put the patient at high risk for overdose (recommendation category: B; evidence type: 4).</a:t>
            </a:r>
          </a:p>
          <a:p>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34</a:t>
            </a:fld>
            <a:endParaRPr lang="en-US"/>
          </a:p>
        </p:txBody>
      </p:sp>
    </p:spTree>
    <p:extLst>
      <p:ext uri="{BB962C8B-B14F-4D97-AF65-F5344CB8AC3E}">
        <p14:creationId xmlns:p14="http://schemas.microsoft.com/office/powerpoint/2010/main" val="836907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9: </a:t>
            </a:r>
            <a:r>
              <a:rPr lang="en-US" sz="1200" dirty="0"/>
              <a:t>When prescribing initial opioid therapy for acute, subacute, or chronic pain, and periodically during opioid therapy for chronic pain, clinicians should review the patient’s history of controlled substance prescriptions using state prescription drug monitoring program (PDMP) data to determine whether the patient is receiving opioid dosages or combinations that put the patient at high risk for overdose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35</a:t>
            </a:fld>
            <a:endParaRPr lang="en-US"/>
          </a:p>
        </p:txBody>
      </p:sp>
    </p:spTree>
    <p:extLst>
      <p:ext uri="{BB962C8B-B14F-4D97-AF65-F5344CB8AC3E}">
        <p14:creationId xmlns:p14="http://schemas.microsoft.com/office/powerpoint/2010/main" val="4205441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9: </a:t>
            </a:r>
            <a:r>
              <a:rPr lang="en-US" sz="1200" dirty="0"/>
              <a:t>When prescribing initial opioid therapy for acute, subacute, or chronic pain, and periodically during opioid therapy for chronic pain, clinicians should review the patient’s history of controlled substance prescriptions using state prescription drug monitoring program (PDMP) data to determine whether the patient is receiving opioid dosages or combinations that put the patient at high risk for overdose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36</a:t>
            </a:fld>
            <a:endParaRPr lang="en-US"/>
          </a:p>
        </p:txBody>
      </p:sp>
    </p:spTree>
    <p:extLst>
      <p:ext uri="{BB962C8B-B14F-4D97-AF65-F5344CB8AC3E}">
        <p14:creationId xmlns:p14="http://schemas.microsoft.com/office/powerpoint/2010/main" val="486894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10: </a:t>
            </a:r>
            <a:r>
              <a:rPr lang="en-US" dirty="0"/>
              <a:t>When prescribing opioids for subacute or chronic pain, clinicians should consider the benefits and risks of toxicology testing to assess for prescribed medications as well as other prescribed and nonprescribed controlled substances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37</a:t>
            </a:fld>
            <a:endParaRPr lang="en-US"/>
          </a:p>
        </p:txBody>
      </p:sp>
    </p:spTree>
    <p:extLst>
      <p:ext uri="{BB962C8B-B14F-4D97-AF65-F5344CB8AC3E}">
        <p14:creationId xmlns:p14="http://schemas.microsoft.com/office/powerpoint/2010/main" val="4044411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10: </a:t>
            </a:r>
            <a:r>
              <a:rPr lang="en-US" sz="1200" kern="1200" dirty="0">
                <a:solidFill>
                  <a:schemeClr val="tx1"/>
                </a:solidFill>
                <a:effectLst/>
                <a:latin typeface="+mn-lt"/>
                <a:ea typeface="+mn-ea"/>
                <a:cs typeface="+mn-cs"/>
              </a:rPr>
              <a:t>When prescribing opioids for subacute or chronic pain, clinicians should consider the benefits and risks of toxicology testing to assess for prescribed medications as well as other prescribed and nonprescribed controlled substances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38</a:t>
            </a:fld>
            <a:endParaRPr lang="en-US"/>
          </a:p>
        </p:txBody>
      </p:sp>
    </p:spTree>
    <p:extLst>
      <p:ext uri="{BB962C8B-B14F-4D97-AF65-F5344CB8AC3E}">
        <p14:creationId xmlns:p14="http://schemas.microsoft.com/office/powerpoint/2010/main" val="82306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10: </a:t>
            </a:r>
            <a:r>
              <a:rPr lang="en-US" dirty="0"/>
              <a:t>When prescribing opioids for subacute or chronic pain, clinicians should consider the benefits and risks of toxicology testing to assess for prescribed medications as well as other prescribed and nonprescribed controlled substances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39</a:t>
            </a:fld>
            <a:endParaRPr lang="en-US"/>
          </a:p>
        </p:txBody>
      </p:sp>
    </p:spTree>
    <p:extLst>
      <p:ext uri="{BB962C8B-B14F-4D97-AF65-F5344CB8AC3E}">
        <p14:creationId xmlns:p14="http://schemas.microsoft.com/office/powerpoint/2010/main" val="3116593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10: </a:t>
            </a:r>
            <a:r>
              <a:rPr lang="en-US" dirty="0"/>
              <a:t>When prescribing opioids for subacute or chronic pain, clinicians should consider the benefits and risks of toxicology testing to assess for prescribed medications as well as other prescribed and nonprescribed controlled substances (recommendation category: B; evidence type: 4).</a:t>
            </a:r>
          </a:p>
        </p:txBody>
      </p:sp>
      <p:sp>
        <p:nvSpPr>
          <p:cNvPr id="4" name="Slide Number Placeholder 3"/>
          <p:cNvSpPr>
            <a:spLocks noGrp="1"/>
          </p:cNvSpPr>
          <p:nvPr>
            <p:ph type="sldNum" sz="quarter" idx="5"/>
          </p:nvPr>
        </p:nvSpPr>
        <p:spPr/>
        <p:txBody>
          <a:bodyPr/>
          <a:lstStyle/>
          <a:p>
            <a:fld id="{9DC60618-B550-4C4E-9FB0-9BE6B4AF528E}" type="slidenum">
              <a:rPr lang="en-US" smtClean="0"/>
              <a:t>40</a:t>
            </a:fld>
            <a:endParaRPr lang="en-US"/>
          </a:p>
        </p:txBody>
      </p:sp>
    </p:spTree>
    <p:extLst>
      <p:ext uri="{BB962C8B-B14F-4D97-AF65-F5344CB8AC3E}">
        <p14:creationId xmlns:p14="http://schemas.microsoft.com/office/powerpoint/2010/main" val="290453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 </a:t>
            </a:r>
            <a:r>
              <a:rPr lang="en-US" dirty="0"/>
              <a:t>Nonopioid therapies are at least as effective as opioids for many common types of acute pain. Clinicians should maximize use of nonpharmacologic and nonopioid pharmacologic therapies as appropriate for the specific condition and patient and only consider opioid therapy for acute pain if benefits are anticipated to outweigh risks to the patient. Before prescribing opioid therapy for acute pain, clinicians should discuss with patients the realistic benefits and known risks of opioid therapy (recommendation category: B; evidence type: 3).</a:t>
            </a:r>
          </a:p>
        </p:txBody>
      </p:sp>
      <p:sp>
        <p:nvSpPr>
          <p:cNvPr id="4" name="Slide Number Placeholder 3"/>
          <p:cNvSpPr>
            <a:spLocks noGrp="1"/>
          </p:cNvSpPr>
          <p:nvPr>
            <p:ph type="sldNum" sz="quarter" idx="5"/>
          </p:nvPr>
        </p:nvSpPr>
        <p:spPr/>
        <p:txBody>
          <a:bodyPr/>
          <a:lstStyle/>
          <a:p>
            <a:fld id="{9DC60618-B550-4C4E-9FB0-9BE6B4AF528E}" type="slidenum">
              <a:rPr lang="en-US" smtClean="0"/>
              <a:t>5</a:t>
            </a:fld>
            <a:endParaRPr lang="en-US"/>
          </a:p>
        </p:txBody>
      </p:sp>
    </p:spTree>
    <p:extLst>
      <p:ext uri="{BB962C8B-B14F-4D97-AF65-F5344CB8AC3E}">
        <p14:creationId xmlns:p14="http://schemas.microsoft.com/office/powerpoint/2010/main" val="3532156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11: </a:t>
            </a:r>
            <a:r>
              <a:rPr lang="en-US" dirty="0"/>
              <a:t>Clinicians should use particular caution when prescribing opioid pain medication and benzodiazepines concurrently and consider whether benefits outweigh risks of concurrent prescribing of opioids and other central nervous system depressants (recommendation category: B; evidence type: 3).</a:t>
            </a:r>
          </a:p>
        </p:txBody>
      </p:sp>
      <p:sp>
        <p:nvSpPr>
          <p:cNvPr id="4" name="Slide Number Placeholder 3"/>
          <p:cNvSpPr>
            <a:spLocks noGrp="1"/>
          </p:cNvSpPr>
          <p:nvPr>
            <p:ph type="sldNum" sz="quarter" idx="5"/>
          </p:nvPr>
        </p:nvSpPr>
        <p:spPr/>
        <p:txBody>
          <a:bodyPr/>
          <a:lstStyle/>
          <a:p>
            <a:fld id="{9DC60618-B550-4C4E-9FB0-9BE6B4AF528E}" type="slidenum">
              <a:rPr lang="en-US" smtClean="0"/>
              <a:t>41</a:t>
            </a:fld>
            <a:endParaRPr lang="en-US"/>
          </a:p>
        </p:txBody>
      </p:sp>
    </p:spTree>
    <p:extLst>
      <p:ext uri="{BB962C8B-B14F-4D97-AF65-F5344CB8AC3E}">
        <p14:creationId xmlns:p14="http://schemas.microsoft.com/office/powerpoint/2010/main" val="198967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11: </a:t>
            </a:r>
            <a:r>
              <a:rPr lang="en-US" dirty="0"/>
              <a:t>Clinicians should use particular caution when prescribing opioid pain medication and benzodiazepines concurrently and consider whether benefits outweigh risks of concurrent prescribing of opioids and other central nervous system depressants (recommendation category: B; evidence type: 3).</a:t>
            </a:r>
          </a:p>
        </p:txBody>
      </p:sp>
      <p:sp>
        <p:nvSpPr>
          <p:cNvPr id="4" name="Slide Number Placeholder 3"/>
          <p:cNvSpPr>
            <a:spLocks noGrp="1"/>
          </p:cNvSpPr>
          <p:nvPr>
            <p:ph type="sldNum" sz="quarter" idx="5"/>
          </p:nvPr>
        </p:nvSpPr>
        <p:spPr/>
        <p:txBody>
          <a:bodyPr/>
          <a:lstStyle/>
          <a:p>
            <a:fld id="{9DC60618-B550-4C4E-9FB0-9BE6B4AF528E}" type="slidenum">
              <a:rPr lang="en-US" smtClean="0"/>
              <a:t>42</a:t>
            </a:fld>
            <a:endParaRPr lang="en-US"/>
          </a:p>
        </p:txBody>
      </p:sp>
    </p:spTree>
    <p:extLst>
      <p:ext uri="{BB962C8B-B14F-4D97-AF65-F5344CB8AC3E}">
        <p14:creationId xmlns:p14="http://schemas.microsoft.com/office/powerpoint/2010/main" val="178683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11: </a:t>
            </a:r>
            <a:r>
              <a:rPr lang="en-US" dirty="0"/>
              <a:t>Clinicians should use particular caution when prescribing opioid pain medication and benzodiazepines concurrently and consider whether benefits outweigh risks of concurrent prescribing of opioids and other central nervous system depressants (recommendation category: B; evidence type: 3).</a:t>
            </a:r>
          </a:p>
        </p:txBody>
      </p:sp>
      <p:sp>
        <p:nvSpPr>
          <p:cNvPr id="4" name="Slide Number Placeholder 3"/>
          <p:cNvSpPr>
            <a:spLocks noGrp="1"/>
          </p:cNvSpPr>
          <p:nvPr>
            <p:ph type="sldNum" sz="quarter" idx="5"/>
          </p:nvPr>
        </p:nvSpPr>
        <p:spPr/>
        <p:txBody>
          <a:bodyPr/>
          <a:lstStyle/>
          <a:p>
            <a:fld id="{9DC60618-B550-4C4E-9FB0-9BE6B4AF528E}" type="slidenum">
              <a:rPr lang="en-US" smtClean="0"/>
              <a:t>43</a:t>
            </a:fld>
            <a:endParaRPr lang="en-US"/>
          </a:p>
        </p:txBody>
      </p:sp>
    </p:spTree>
    <p:extLst>
      <p:ext uri="{BB962C8B-B14F-4D97-AF65-F5344CB8AC3E}">
        <p14:creationId xmlns:p14="http://schemas.microsoft.com/office/powerpoint/2010/main" val="1410971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12: </a:t>
            </a:r>
            <a:r>
              <a:rPr lang="en-US" dirty="0"/>
              <a:t>Clinicians should offer or arrange treatment with evidence-based medications to treat patients with opioid use disorder. Detoxification on its own, without medications for opioid use disorder, is not recommended for opioid use disorder because of increased risks for resuming drug use, overdose, and overdose death (recommendation category: A; evidence type: 1).</a:t>
            </a:r>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44</a:t>
            </a:fld>
            <a:endParaRPr lang="en-US"/>
          </a:p>
        </p:txBody>
      </p:sp>
    </p:spTree>
    <p:extLst>
      <p:ext uri="{BB962C8B-B14F-4D97-AF65-F5344CB8AC3E}">
        <p14:creationId xmlns:p14="http://schemas.microsoft.com/office/powerpoint/2010/main" val="3179447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12: </a:t>
            </a:r>
            <a:r>
              <a:rPr lang="en-US" dirty="0"/>
              <a:t>Clinicians should offer or arrange treatment with evidence-based medications to treat patients with opioid use disorder. Detoxification on its own, without medications for opioid use disorder, is not recommended for opioid use disorder because of increased risks for resuming drug use, overdose, and overdose death (recommendation category: A; evidence type: 1).</a:t>
            </a:r>
          </a:p>
        </p:txBody>
      </p:sp>
      <p:sp>
        <p:nvSpPr>
          <p:cNvPr id="4" name="Slide Number Placeholder 3"/>
          <p:cNvSpPr>
            <a:spLocks noGrp="1"/>
          </p:cNvSpPr>
          <p:nvPr>
            <p:ph type="sldNum" sz="quarter" idx="5"/>
          </p:nvPr>
        </p:nvSpPr>
        <p:spPr/>
        <p:txBody>
          <a:bodyPr/>
          <a:lstStyle/>
          <a:p>
            <a:fld id="{9DC60618-B550-4C4E-9FB0-9BE6B4AF528E}" type="slidenum">
              <a:rPr lang="en-US" smtClean="0"/>
              <a:t>45</a:t>
            </a:fld>
            <a:endParaRPr lang="en-US"/>
          </a:p>
        </p:txBody>
      </p:sp>
    </p:spTree>
    <p:extLst>
      <p:ext uri="{BB962C8B-B14F-4D97-AF65-F5344CB8AC3E}">
        <p14:creationId xmlns:p14="http://schemas.microsoft.com/office/powerpoint/2010/main" val="2747131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Recommendation 12: </a:t>
            </a:r>
            <a:r>
              <a:rPr lang="en-US" dirty="0"/>
              <a:t>Clinicians should offer or arrange treatment with evidence-based medications to treat patients with opioid use disorder. Detoxification on its own, without medications for opioid use disorder, is not recommended for opioid use disorder because of increased risks for resuming drug use, overdose, and overdose death (recommendation category: A; evidence type: 1).</a:t>
            </a:r>
          </a:p>
        </p:txBody>
      </p:sp>
      <p:sp>
        <p:nvSpPr>
          <p:cNvPr id="4" name="Slide Number Placeholder 3"/>
          <p:cNvSpPr>
            <a:spLocks noGrp="1"/>
          </p:cNvSpPr>
          <p:nvPr>
            <p:ph type="sldNum" sz="quarter" idx="5"/>
          </p:nvPr>
        </p:nvSpPr>
        <p:spPr/>
        <p:txBody>
          <a:bodyPr/>
          <a:lstStyle/>
          <a:p>
            <a:fld id="{9DC60618-B550-4C4E-9FB0-9BE6B4AF528E}" type="slidenum">
              <a:rPr lang="en-US" smtClean="0"/>
              <a:t>46</a:t>
            </a:fld>
            <a:endParaRPr lang="en-US"/>
          </a:p>
        </p:txBody>
      </p:sp>
    </p:spTree>
    <p:extLst>
      <p:ext uri="{BB962C8B-B14F-4D97-AF65-F5344CB8AC3E}">
        <p14:creationId xmlns:p14="http://schemas.microsoft.com/office/powerpoint/2010/main" val="69743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1: Opioid Review Useful.  Multiple recommendations use this sub-routine. The primary goal is to determine if the patient has a condition indicating end-of-life, thereby indicating that opioids use is most likely due to palliative care.  The sub-routine provides several options that individual sites may decide to implement but it provides local implementations to address only those data elements deemed appropriate by local clinical review panels and for which workflow to obtain the required structured data are feasible and reliable. The six data retrievals determine (a) age &lt; 18 years, and five data retrievals that represent indication of (b) sickle cell disease, (b) evidence of sickle cell anemia, (c) conditions indicating limited life expectancy, (d) an order for opioid agents used for end of life treatment which may be configured for local use, (e) an order for palliative care, and (f) malignancies that indicate end-stage disease with options for configuring a local system for more restrictive set of terminal cancer diagnoses, or a more expansive set of cancer diagnoses. Information from pilots suggests that some physicians may not trust EHR data to determine disease activity; hence, in some implementations, providers may prefer to manually request to turn off alerts for a given patient rather than systematically excluding all patients with potentially active disease.  Further,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6</a:t>
            </a:fld>
            <a:endParaRPr lang="en-US"/>
          </a:p>
        </p:txBody>
      </p:sp>
    </p:spTree>
    <p:extLst>
      <p:ext uri="{BB962C8B-B14F-4D97-AF65-F5344CB8AC3E}">
        <p14:creationId xmlns:p14="http://schemas.microsoft.com/office/powerpoint/2010/main" val="3683957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Sub-Routine 1: Opioid Review Useful.  Multiple recommendations use this sub-routine. The primary goal is to determine if the patient has a condition indicating end-of-life, thereby indicating that opioids use is most likely due to palliative care.  The sub-routine provides several options that individual sites may decide to implement but it provides local implementations to address only those data elements deemed appropriate by local clinical review panels and for which workflow to obtain the required structured data are feasible and reliable. The six data retrievals determine (a) age &lt; 18 years, and five data retrievals that represent indication of (b) sickle cell disease, (b) evidence of sickle cell anemia, (c) conditions indicating limited life expectancy, (d) an order for opioid agents used for end of life treatment which may be configured for local use, (e) an order for palliative care, and (f) malignancies that indicate end-stage disease with options for configuring a local system for more restrictive set of terminal cancer diagnoses, or a more expansive set of cancer diagnoses. Information from pilots suggests that some physicians may not trust EHR data to determine disease activity; hence, in some implementations, providers may prefer to manually request to turn off alerts for a given patient rather than systematically excluding all patients with potentially active disease.  Further, local implementations may wish to change age criteria based on local factors and local consideration.</a:t>
            </a:r>
          </a:p>
        </p:txBody>
      </p:sp>
      <p:sp>
        <p:nvSpPr>
          <p:cNvPr id="4" name="Slide Number Placeholder 3"/>
          <p:cNvSpPr>
            <a:spLocks noGrp="1"/>
          </p:cNvSpPr>
          <p:nvPr>
            <p:ph type="sldNum" sz="quarter" idx="5"/>
          </p:nvPr>
        </p:nvSpPr>
        <p:spPr/>
        <p:txBody>
          <a:bodyPr/>
          <a:lstStyle/>
          <a:p>
            <a:fld id="{9DC60618-B550-4C4E-9FB0-9BE6B4AF528E}" type="slidenum">
              <a:rPr lang="en-US" smtClean="0"/>
              <a:t>7</a:t>
            </a:fld>
            <a:endParaRPr lang="en-US"/>
          </a:p>
        </p:txBody>
      </p:sp>
    </p:spTree>
    <p:extLst>
      <p:ext uri="{BB962C8B-B14F-4D97-AF65-F5344CB8AC3E}">
        <p14:creationId xmlns:p14="http://schemas.microsoft.com/office/powerpoint/2010/main" val="107401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Sub-routine 2: Opioid naive. This sub-routine searches for evidence of opioid usage within the page 90-days (based on evidence of prescriptions, dispensing events or patient-reported opioid usage. Individual implementing organizations may have access to all or, only some of these data sources; therefore, local implementations may only use parts of this sub-routine. Those for whom the expression concludes true are considered opioid naïve; those for whom the expression concludes false are considered more chronic. Local implementations may choose to consider frequency for review of prior opioid use with shorter or longer time frames than 90 days.</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Implement one global configuration point to set all past medication queries at each particular site: “Can the implementing EHR support queries for past medications by date range? Yes or No”</a:t>
            </a:r>
          </a:p>
          <a:p>
            <a:r>
              <a:rPr lang="en-US" sz="1200" i="1" kern="1200" dirty="0">
                <a:solidFill>
                  <a:schemeClr val="tx1"/>
                </a:solidFill>
                <a:effectLst/>
                <a:latin typeface="+mn-lt"/>
                <a:ea typeface="+mn-ea"/>
                <a:cs typeface="+mn-cs"/>
              </a:rPr>
              <a:t>An evaluation to determine if a patient is opioid naive is not possible when a EHR system does not support queries for past medications by date range. </a:t>
            </a: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C60618-B550-4C4E-9FB0-9BE6B4AF528E}" type="slidenum">
              <a:rPr lang="en-US" smtClean="0"/>
              <a:t>8</a:t>
            </a:fld>
            <a:endParaRPr lang="en-US"/>
          </a:p>
        </p:txBody>
      </p:sp>
    </p:spTree>
    <p:extLst>
      <p:ext uri="{BB962C8B-B14F-4D97-AF65-F5344CB8AC3E}">
        <p14:creationId xmlns:p14="http://schemas.microsoft.com/office/powerpoint/2010/main" val="147173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Sub-routine 2: Opioid naive. This sub-routine searches for evidence of opioid usage within the page 90-days (based on evidence of prescriptions, dispensing events or patient-reported opioid usage. Individual implementing organizations may have access to all or, only some of these data sources; therefore, local implementations may only use parts of this sub-routine. Those for whom the expression concludes true are considered opioid naïve; those for whom the expression concludes false are considered more chronic.</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Note: Implement one global configuration point to set all past medication queries at each particular site: “Can the implementing EHR support queries for past medications by date range? Yes or No”</a:t>
            </a:r>
          </a:p>
          <a:p>
            <a:r>
              <a:rPr lang="en-US" sz="1200" i="1" kern="1200" dirty="0">
                <a:solidFill>
                  <a:schemeClr val="tx1"/>
                </a:solidFill>
                <a:effectLst/>
                <a:latin typeface="+mn-lt"/>
                <a:ea typeface="+mn-ea"/>
                <a:cs typeface="+mn-cs"/>
              </a:rPr>
              <a:t>An evaluation to determine if a patient is opioid naive is not possible when a EHR system does not support queries for past medications by date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DC60618-B550-4C4E-9FB0-9BE6B4AF528E}" type="slidenum">
              <a:rPr lang="en-US" smtClean="0"/>
              <a:t>9</a:t>
            </a:fld>
            <a:endParaRPr lang="en-US"/>
          </a:p>
        </p:txBody>
      </p:sp>
    </p:spTree>
    <p:extLst>
      <p:ext uri="{BB962C8B-B14F-4D97-AF65-F5344CB8AC3E}">
        <p14:creationId xmlns:p14="http://schemas.microsoft.com/office/powerpoint/2010/main" val="329837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Sub-Routine 3: Active Cancer Treatment. The sub-routine requires two office visits during the previous 12 months to assure the patient is a member of the practice. Further, it addresses office visits with an oncology specialist, OR a visit for a known malignant cancer condition defined by the CDC value set. </a:t>
            </a:r>
          </a:p>
        </p:txBody>
      </p:sp>
      <p:sp>
        <p:nvSpPr>
          <p:cNvPr id="4" name="Slide Number Placeholder 3"/>
          <p:cNvSpPr>
            <a:spLocks noGrp="1"/>
          </p:cNvSpPr>
          <p:nvPr>
            <p:ph type="sldNum" sz="quarter" idx="5"/>
          </p:nvPr>
        </p:nvSpPr>
        <p:spPr/>
        <p:txBody>
          <a:bodyPr/>
          <a:lstStyle/>
          <a:p>
            <a:fld id="{9DC60618-B550-4C4E-9FB0-9BE6B4AF528E}" type="slidenum">
              <a:rPr lang="en-US" smtClean="0"/>
              <a:t>10</a:t>
            </a:fld>
            <a:endParaRPr lang="en-US"/>
          </a:p>
        </p:txBody>
      </p:sp>
    </p:spTree>
    <p:extLst>
      <p:ext uri="{BB962C8B-B14F-4D97-AF65-F5344CB8AC3E}">
        <p14:creationId xmlns:p14="http://schemas.microsoft.com/office/powerpoint/2010/main" val="3094837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9CC-6169-EE47-8A42-0B9A136AF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46379-EB7D-F140-AAD2-2A64EDEAE0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D8EE5-A49A-8548-86B1-7BE95A9BEB9E}"/>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31476023-500E-EC48-91DD-E39F7033E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B613B-B9D5-1647-A8DC-3A625F294D70}"/>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32841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B284-E37C-8448-A3F3-523608A8E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16561-5A5F-B840-BD4D-1F427399D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248B4-F223-5C45-9879-DDC888FE16FF}"/>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3E757A95-1F7D-A54F-9EA0-6E26EF58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F1BA9-498F-2347-BCE0-1C3553B834B4}"/>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422727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C787A-815A-C247-B300-393436049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13F9F-4131-A548-93F5-79A3965FE0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20C04-D372-4949-93F0-373CB8EA1256}"/>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45EE4536-1FE8-9944-96A8-7B2E9C333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64F8A-63FD-5047-B6DD-519CB448C91E}"/>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28448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A1F2-6617-4C4D-B775-1C1EC52BE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9F2EA-AF5A-5B45-8787-3EF56AD17F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D4FCE-C7DE-834C-97D8-822890CD426C}"/>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D3ED19B4-C40E-1D45-9B7B-0153E7C3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DCAF7-4B71-6542-B608-D151BB43BE76}"/>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05779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21DC-DA38-7D4A-A449-3B2FB623A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74FE74-D6D5-3F46-B1B2-E405EDCC8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24AE99-9210-9249-92CB-A0AC0A65199B}"/>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D14CDDBB-B22F-FB40-8D79-5DBFD1789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BEE02-E599-1D49-89A6-1E0D17A789CF}"/>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426035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550A-64C2-5144-9661-92A254847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75639-E3C0-5741-87AA-36C06F0D66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53ABF4-9C29-6041-9046-482652677A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04736F-690C-D744-ACFA-F1A028140A2B}"/>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6" name="Footer Placeholder 5">
            <a:extLst>
              <a:ext uri="{FF2B5EF4-FFF2-40B4-BE49-F238E27FC236}">
                <a16:creationId xmlns:a16="http://schemas.microsoft.com/office/drawing/2014/main" id="{FFB3D0AD-BD53-B54C-9C29-CE560EFAA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66278-CFC7-174C-BE34-B37CD2739C11}"/>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22711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59B0-B833-2A48-BE72-BDAFDE120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224C-68A1-DA41-B4C7-1C4763E65F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79BC20-C38D-D541-A2F5-E614527896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038A0-25C1-D141-A701-593FE374D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0E3D09-DE93-4B4F-83B2-55CD37EFF6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0BF1E9-DE95-AD48-A64F-BCFFA652F730}"/>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8" name="Footer Placeholder 7">
            <a:extLst>
              <a:ext uri="{FF2B5EF4-FFF2-40B4-BE49-F238E27FC236}">
                <a16:creationId xmlns:a16="http://schemas.microsoft.com/office/drawing/2014/main" id="{4BE055E6-2448-8A4B-B83F-53EAAD08B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26F61-0C02-DF4A-A2BB-983ABAF38179}"/>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804971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940D-4C3B-FD49-8672-2AA6912F2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2D717-52B4-4245-A8EE-AD2876AD3289}"/>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4" name="Footer Placeholder 3">
            <a:extLst>
              <a:ext uri="{FF2B5EF4-FFF2-40B4-BE49-F238E27FC236}">
                <a16:creationId xmlns:a16="http://schemas.microsoft.com/office/drawing/2014/main" id="{71B3C9C3-F531-DA40-B22B-62396A4DE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862A7-5C02-1342-BE5E-99557C6F7F78}"/>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379826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7BB89-36F7-7041-A788-02394495104A}"/>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3" name="Footer Placeholder 2">
            <a:extLst>
              <a:ext uri="{FF2B5EF4-FFF2-40B4-BE49-F238E27FC236}">
                <a16:creationId xmlns:a16="http://schemas.microsoft.com/office/drawing/2014/main" id="{D1E2B5DE-EC31-E24B-8D57-EC3136A47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F6681-04FF-8544-81A6-866EB8D40C5F}"/>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89022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169C-FF60-974A-8F30-76EE1C761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5A7E7A-6A31-2248-919B-B5A048CBC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7A1E52-5A65-3042-8795-3513E9AE3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7E048-EECB-CC4C-AC36-376BB90054E2}"/>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6" name="Footer Placeholder 5">
            <a:extLst>
              <a:ext uri="{FF2B5EF4-FFF2-40B4-BE49-F238E27FC236}">
                <a16:creationId xmlns:a16="http://schemas.microsoft.com/office/drawing/2014/main" id="{EC126C65-7CC9-0540-9465-4986F638C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0C081-4924-5A47-B91A-0D6697A18AB2}"/>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95615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B260-C7F7-D746-8B2C-452F302E2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04D34B-504F-1342-863D-28A7C76E4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BB641B-DECB-2846-9E0E-3B4AA473D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91B1F5-4C9A-184E-8672-11F1BE2D1D0B}"/>
              </a:ext>
            </a:extLst>
          </p:cNvPr>
          <p:cNvSpPr>
            <a:spLocks noGrp="1"/>
          </p:cNvSpPr>
          <p:nvPr>
            <p:ph type="dt" sz="half" idx="10"/>
          </p:nvPr>
        </p:nvSpPr>
        <p:spPr/>
        <p:txBody>
          <a:bodyPr/>
          <a:lstStyle/>
          <a:p>
            <a:fld id="{B050169C-D840-EF4D-96A4-D376BAA6270D}" type="datetimeFigureOut">
              <a:rPr lang="en-US" smtClean="0"/>
              <a:t>2/10/2023</a:t>
            </a:fld>
            <a:endParaRPr lang="en-US"/>
          </a:p>
        </p:txBody>
      </p:sp>
      <p:sp>
        <p:nvSpPr>
          <p:cNvPr id="6" name="Footer Placeholder 5">
            <a:extLst>
              <a:ext uri="{FF2B5EF4-FFF2-40B4-BE49-F238E27FC236}">
                <a16:creationId xmlns:a16="http://schemas.microsoft.com/office/drawing/2014/main" id="{56D6CF2A-5F23-5441-B8FE-BE1D95A41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6D27C-97F0-8246-9A06-D379C786D574}"/>
              </a:ext>
            </a:extLst>
          </p:cNvPr>
          <p:cNvSpPr>
            <a:spLocks noGrp="1"/>
          </p:cNvSpPr>
          <p:nvPr>
            <p:ph type="sldNum" sz="quarter" idx="12"/>
          </p:nvPr>
        </p:nvSpPr>
        <p:spPr/>
        <p:txBody>
          <a:bodyPr/>
          <a:lstStyle/>
          <a:p>
            <a:fld id="{2D1916BB-B1B9-F04D-8835-68C93695272D}" type="slidenum">
              <a:rPr lang="en-US" smtClean="0"/>
              <a:t>‹#›</a:t>
            </a:fld>
            <a:endParaRPr lang="en-US"/>
          </a:p>
        </p:txBody>
      </p:sp>
    </p:spTree>
    <p:extLst>
      <p:ext uri="{BB962C8B-B14F-4D97-AF65-F5344CB8AC3E}">
        <p14:creationId xmlns:p14="http://schemas.microsoft.com/office/powerpoint/2010/main" val="1175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5900D-7B77-3748-ACA3-30AAE3165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DA96C-1FA7-144B-A4ED-237750DB4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5F5B49-6409-BF48-AD49-9BE5BFADE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0169C-D840-EF4D-96A4-D376BAA6270D}" type="datetimeFigureOut">
              <a:rPr lang="en-US" smtClean="0"/>
              <a:t>2/10/2023</a:t>
            </a:fld>
            <a:endParaRPr lang="en-US"/>
          </a:p>
        </p:txBody>
      </p:sp>
      <p:sp>
        <p:nvSpPr>
          <p:cNvPr id="5" name="Footer Placeholder 4">
            <a:extLst>
              <a:ext uri="{FF2B5EF4-FFF2-40B4-BE49-F238E27FC236}">
                <a16:creationId xmlns:a16="http://schemas.microsoft.com/office/drawing/2014/main" id="{35536CDF-F6EC-0C4C-8551-1E160EC7D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39975C-006E-B743-99D4-C15EE41ED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916BB-B1B9-F04D-8835-68C93695272D}" type="slidenum">
              <a:rPr lang="en-US" smtClean="0"/>
              <a:t>‹#›</a:t>
            </a:fld>
            <a:endParaRPr lang="en-US"/>
          </a:p>
        </p:txBody>
      </p:sp>
    </p:spTree>
    <p:extLst>
      <p:ext uri="{BB962C8B-B14F-4D97-AF65-F5344CB8AC3E}">
        <p14:creationId xmlns:p14="http://schemas.microsoft.com/office/powerpoint/2010/main" val="1621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b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cdc.gov/mmwr/volumes/71/rr/rr7103a1.htm#:~:text=Clinicians%20should%20recommend%20appropriate%20noninvasive%20nonpharmacologic%20approaches%20to%20help%20manage%20chronic%20pain%2C%20such%20as%20exercise%20(e.g.%2C%20aerobic%2C%20aquatic%2C%20or%20resistance%20exercises)%20or%20exercise%20therapy%20(a%20prominent%20modality%20in%20physical%20therapy)%20for%20back%20pain" TargetMode="External"/><Relationship Id="rId13" Type="http://schemas.openxmlformats.org/officeDocument/2006/relationships/hyperlink" Target="https://www.cdc.gov/mmwr/volumes/71/rr/rr7103a1.htm#:~:text=mind%2Dbody%20practices%20(e.g.%2C%20yoga%2C%20tai%20chi%2C%20or%20qigong)%2C%20massage%2C%20and%20acupuncture%20for%20neck%20pain%3B" TargetMode="External"/><Relationship Id="rId3" Type="http://schemas.openxmlformats.org/officeDocument/2006/relationships/hyperlink" Target="https://www.cdc.gov/mmwr/volumes/71/rr/rr7103a1.htm#:~:text=For%20moderate%20to%20severe%20chronic%20back%20pain%20or%20hip%20or%20knee%20osteoarthritis%20pain%2C%20a%20nonopioid%20strategy%20starting%20with%20acetaminophen%20or%20NSAIDs%20results%20in%20improved%20pain%20intensity%20with%20fewer%20side%20effects%20compared%20with%20a%20strategy%20starting%20with%20opioids%20(74)" TargetMode="External"/><Relationship Id="rId7" Type="http://schemas.openxmlformats.org/officeDocument/2006/relationships/hyperlink" Target="https://www.cdc.gov/mmwr/volumes/71/rr/rr7103a1.htm#:~:text=For%20temporomandibular%20disorder%20pain%20that%20is%20not%20sufficiently%20improved%20with%20nonpharmacologic%20interventions%2C%20NSAIDs%20can%20be%20effective%20(179%2C180)." TargetMode="External"/><Relationship Id="rId12" Type="http://schemas.openxmlformats.org/officeDocument/2006/relationships/hyperlink" Target="https://www.cdc.gov/mmwr/volumes/71/rr/rr7103a1.htm#:~:text=Many%20noninvasive%20nonpharmacologic,for%20hip%20osteoarthritis%3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cdc.gov/mmwr/volumes/71/rr/rr7103a1.htm#:~:text=Tricyclic%20antidepressants%2C%20SNRI%20antidepressants%2C%20selected%20anticonvulsants%2C%20or%20transdermal%20lidocaine%20are%20recommended%20for%20neuropathic%20pain%20syndromes%20(e.g.%2C%20diabetic%20neuropathy%20or%20postherpetic%20neuralgia)%20(156)." TargetMode="External"/><Relationship Id="rId11" Type="http://schemas.openxmlformats.org/officeDocument/2006/relationships/hyperlink" Target="https://www.cdc.gov/mmwr/volumes/71/rr/rr7103a1.htm#:~:text=and%20spinal%20manipulation%20for%20tension%20headache." TargetMode="External"/><Relationship Id="rId5" Type="http://schemas.openxmlformats.org/officeDocument/2006/relationships/hyperlink" Target="https://www.cdc.gov/mmwr/volumes/71/rr/rr7103a1.htm#:~:text=or%20hip%20or%20knee%20osteoarthritis%20pain%2C%20a%20nonopioid%20strategy%20starting%20with%20acetaminophen%20or%20NSAIDs%20results%20in%20improved%20pain%20intensity%20with%20fewer%20side%20effects%20compared%20with%20a%20strategy%20starting%20with%20opioids%20(74)." TargetMode="External"/><Relationship Id="rId10" Type="http://schemas.openxmlformats.org/officeDocument/2006/relationships/hyperlink" Target="https://www.cdc.gov/mmwr/volumes/71/rr/rr7103a1.htm#:~:text=qigong)%2C%20massage%2C%20and%20acupuncture%20for%20neck%20pain%3B-,cognitive%20behavioral%20therapy%2C%20myofascial%20release%20massage%2C%20mindfulness%20practices%2C%20tai%20chi%2C%20qigong%2C%20acupuncture%2C%20and%20multidisciplinary%20rehabilitation%20for%20fibromyalgia,-%3B%20and%20spinal%20manipulation%20for%20tension%20headache%20(" TargetMode="External"/><Relationship Id="rId4" Type="http://schemas.openxmlformats.org/officeDocument/2006/relationships/hyperlink" Target="https://www.cdc.gov/mmwr/volumes/71/rr/rr7103a1.htm#:~:text=In%20patients%20with%20fibromyalgia%2C%20multiple,effectiveness%20is%20limited%20(8)." TargetMode="External"/><Relationship Id="rId9" Type="http://schemas.openxmlformats.org/officeDocument/2006/relationships/hyperlink" Target="https://www.cdc.gov/mmwr/volumes/71/rr/rr7103a1.htm#:~:text=loss%20for%20knee%20osteoarthritis%3B%20manual%20therapies%20for%20hip%20osteoarthritis%3B-,psychological%20therapy%2C%20spinal%20manipulation%2C%20low%2Dlevel%20laser%20therapy%2C%20massage%2C%20mindfulness%2Dbased%20stress%20reduction%2C%20yoga%2C%20acupuncture%2C%20and%20multidisciplinary%20rehabilitation%20for%20low%20back%20pain,-%3B%20mind%2Dbody%20practices%20(e.g.%2C%20yoga%2C%20tai%20chi%2C%20or" TargetMode="External"/><Relationship Id="rId14" Type="http://schemas.openxmlformats.org/officeDocument/2006/relationships/hyperlink" Target="https://www.cdc.gov/mmwr/volumes/71/rr/rr7103a1.htm#:~:text=For%20temporomandibular%20disorder%20pain%2C%20patient%20education%20and%20self%2Dcare%20can%20be%20effective%2C%20as%20can%20occlusal%20splints%20for%20some%20patients%20and%20biobehavioral%20therapy%20for%20prevention%20of%20disabling%20symptoms%20(172%2C17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bm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dc.gov/mmwr/volumes/71/rr/rr7103a1.htm#:~:text=evidence%20type%3A%204).-,Implementation%20Considerations,to%20educate%20their%20patients%20about%20its%20use%20should%20consider%20prescribing%20it.,-Supporting%20Rationa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b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dc.gov/mmwr/volumes/71/rr/rr7103a1.htm#:~:text=lowest%20effective%20dosage.-,For%20patients%20not%20already%20taking%20opioids%2C%20the%20lowest%20effective%20dose%20can,intended%20to%20be%20guideposts%20to%20help%20inform%20clinician%2Dpatient%20decision%2Dmaking.,-Supporting%20Rational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cdc.gov/mmwr/volumes/71/rr/rr7103a1.htm#:~:text=When%20benefits%20(including,6%20and%207)." TargetMode="External"/><Relationship Id="rId5" Type="http://schemas.openxmlformats.org/officeDocument/2006/relationships/hyperlink" Target="https://agencymeddirectors.wa.gov/Calculator/TaperDoseCalculator.html" TargetMode="External"/><Relationship Id="rId4" Type="http://schemas.openxmlformats.org/officeDocument/2006/relationships/hyperlink" Target="https://www.cdc.gov/mmwr/volumes/71/rr/rr7103a1.htm#:~:text=When%20patients%20have%20been%20taking%20opioids%20for%20longer%20durations%20(e.g.%2C%20for%20%E2%89%A51%20year)%2C%20tapers%20of%2010%25%20per%20month%20or%20slower%20are%20likely%20to%20be%20better%20tolerated%20than%20more%20rapid%20taper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b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dc.gov/mmwr/volumes/71/rr/rr7103a1.ht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b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b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dc.gov/mmwr/volumes/71/rr/rr7103a1.htm#:~:text=for%20%3E1%20month.)-,Recommendation%207,-Clinicians%20should%20evalua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rescribetoprevent.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b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dc.gov/mmwr/volumes/71/rr/rr7103a1.htm#:~:text=Clinicians%20should%20take,see%20Recommendation%2010)."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cdc.gov/mmwr/volumes/71/rr/rr7103a1.htm#:~:text=Clinicians%20should%20not%20dismiss,Recommendations%208%20and%2012%5D)."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4.b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dc.gov/mmwr/volumes/71/rr/rr7103a1.htm#:~:text=evidence%20type%3A%204).-,Implementation%20Considerations,-Toxicology%20testing%20shoul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ubmed.ncbi.nlm.nih.gov/2498683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www.cdc.gov/mmwr/volumes/71/rr/rr7103a1.htm#:~:text=evidence%20type%3A%204).-,Implementation%20Considerations,-Toxicology%20testing%20should"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5.b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cdc.gov/mmwr/volumes/71/rr/rr7103a1.htm#:~:text=evidence%20type%3A%203).-,Implementation%20Considerations,-Although%20in%20som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www.cdc.gov/mmwr/volumes/71/rr/rr7103a1.htm#:~:text=Clinicians%20should%20taper%20benzodiazepines%20gradually%20before%20discontinuation%20because%20abrupt%20withdrawal%20can%20be%20associated%20with%20rebound%20anxiety%2C%20hallucinations%2C%20seizures%2C%20delirium%20tremens%2C%20and%2C%20rarely%2C%20death.%20The%20rate%20of%20tapering%20should%20be%20individualized" TargetMode="External"/><Relationship Id="rId4" Type="http://schemas.openxmlformats.org/officeDocument/2006/relationships/hyperlink" Target="https://www.cdc.gov/mmwr/volumes/71/rr/rr7103a1.htm#:~:text=gabapentin%20and%20pregabalin).-,Buprenorphine%20or%20methadone%20for%20opioid%20use%20disorder%20should%20not%20be%20withheld%20from%20patients%20taking%20benzodiazepines%20or%20other%20medications%20that%20depress%20the%20central%20nervous%20system.,-Clinicians%20should%20check"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6.bmp"/><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dc.gov/mmwr/volumes/71/rr/rr7103a1.htm#:~:text=evidence%20type%3A%201).-,Implementation%20Considerations,-Although%20stigma%20can"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www.cdc.gov/mmwr/volumes/71/rr/rr7103a1.htm#:~:text=Do%20not%20use%20the,variability%20in%20opioid%20pharmacokinetics." TargetMode="External"/><Relationship Id="rId5" Type="http://schemas.openxmlformats.org/officeDocument/2006/relationships/hyperlink" Target="https://www.cdc.gov/mmwr/volumes/71/rr/rr7103a1.htm#:~:text=These%20conversion%20factors%20should%20not%20be%20applied%20to%20dosage%20decisions%20related%20to%20the%20management%20of%20opioid%20use%20disorder." TargetMode="External"/><Relationship Id="rId4" Type="http://schemas.openxmlformats.org/officeDocument/2006/relationships/hyperlink" Target="https://www.cdc.gov/mmwr/volumes/71/rr/rr7103a1.htm#:~:text=opioid%20use%20disorder.-,Clinicians%20should%20not%20dismiss%20patients%20from%20their%20practice%20because%20of%20opioid%20use%20disorder%20because%20this%20can%20adversely%20affect%20patient%20safety.,-Medication%20treatment%20o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dc.gov/mmwr/volumes/71/rr/rr7103a1.htm?s_cid=rr7103a1_w#:~:text=For%20episodic%20migraine%2C%20triptans%2C%20NSAIDs%2C%20antiemetics%2C%20dihydroergotamine%2C%20calcitonin%20gene%2Drelated%20peptide%20antagonists%20(gepants)%2C%20and%20lasmiditan%20are%20associated%20with%20improved%20pain%20and%20function%20with%20usually%20mild%20and%20transient%20adverse%20events" TargetMode="External"/><Relationship Id="rId13" Type="http://schemas.openxmlformats.org/officeDocument/2006/relationships/hyperlink" Target="https://www.cdc.gov/mmwr/volumes/71/rr/rr7103a1.htm?s_cid=rr7103a1_w#:~:text=acupressure%20for%20acute%20musculoskeletal%20pain" TargetMode="External"/><Relationship Id="rId3" Type="http://schemas.openxmlformats.org/officeDocument/2006/relationships/hyperlink" Target="https://www.cdc.gov/mmwr/volumes/71/rr/rr7103a1.htm?s_cid=rr7103a1_w#:~:text=The%20American%20Dental%20Association%20(ADA)%20recommends%20NSAIDs%20as%20first%2Dline%20treatment%20for%20acute%20dental%20pain%20management" TargetMode="External"/><Relationship Id="rId7" Type="http://schemas.openxmlformats.org/officeDocument/2006/relationships/hyperlink" Target="https://www.cdc.gov/mmwr/volumes/71/rr/rr7103a1.htm?s_cid=rr7103a1_w#:~:text=NSAIDs%20have%20been%20found%20to%20be%20more%20effective%20than%20opioids%20for%20surgical%20dental%20pain%20and%20kidney%20stone%20pain%20and%20similarly%20effective%20to%20opioids%20for%20low%20back%20pain" TargetMode="External"/><Relationship Id="rId12" Type="http://schemas.openxmlformats.org/officeDocument/2006/relationships/hyperlink" Target="https://www.cdc.gov/mmwr/volumes/71/rr/rr7103a1.htm?s_cid=rr7103a1_w#:~:text=remote%20electrical%20neuromodulation%20for%20acute%20pain%20related%20to%20episodic%20migrai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cdc.gov/mmwr/volumes/71/rr/rr7103a1.htm?s_cid=rr7103a1_w#:~:text=For%20acute%20kidney%20stone%20pain" TargetMode="External"/><Relationship Id="rId11" Type="http://schemas.openxmlformats.org/officeDocument/2006/relationships/hyperlink" Target="https://www.cdc.gov/mmwr/volumes/71/rr/rr7103a1.htm?s_cid=rr7103a1_w#:~:text=The%20American%20College%20of%20Physicians%20(ACP)%20recommends%20nonpharmacologic%20treatment%20with%20superficial%20heat%2C%20massage%2C%20acupuncture%2C%20or%20spinal%20manipulation%20as%20a%20cornerstone%20of%20treatment%20for%20acute%20low%20back%20pain" TargetMode="External"/><Relationship Id="rId5" Type="http://schemas.openxmlformats.org/officeDocument/2006/relationships/hyperlink" Target="https://www.cdc.gov/mmwr/volumes/71/rr/rr7103a1.htm?s_cid=rr7103a1_w#:~:text=For%20acute%20kidney%20stone%20pain%2C%20NSAIDs%20are%20at%20least%20as%20effective%20as%20opioids%20(124%E2%80%93127)%2C%20can%20decrease%20the%20ureteral%20smooth%20muscle%20tone%20and%20ureteral%20spasm%20(128)%20causing%20kidney%20stone%20pain%2C%20and%20are%20preferred%20for%20kidney%20stone%20pain%20if%20not%20contraindicated." TargetMode="External"/><Relationship Id="rId10" Type="http://schemas.openxmlformats.org/officeDocument/2006/relationships/hyperlink" Target="https://www.cdc.gov/mmwr/volumes/71/rr/rr7103a1.htm?s_cid=rr7103a1_w#:~:text=Pain%20Management%20for%20Pregnant%20and%20Postpartum%20Persons" TargetMode="External"/><Relationship Id="rId4" Type="http://schemas.openxmlformats.org/officeDocument/2006/relationships/hyperlink" Target="https://www.cdc.gov/mmwr/volumes/71/rr/rr7103a1.htm?s_cid=rr7103a1_w#:~:text=NSAIDs%20have%20been%20found%20to%20be%20more%20effective%20than%20opioids%20for%20surgical%20dental%20pain" TargetMode="External"/><Relationship Id="rId9" Type="http://schemas.openxmlformats.org/officeDocument/2006/relationships/hyperlink" Target="https://www.cdc.gov/mmwr/volumes/71/rr/rr7103a1.htm?s_cid=rr7103a1_w#:~:text=A%20systematic%20review%20found%20that%20for%20musculoskeletal%20injuries%20such%20as%20sprains%2C%20whiplash%2C%20and%20muscle%20strains%2C%20topical%20NSAIDs%20provided%20the%20greatest%20benefit%2Dharm%20ratio%2C%20followed%20by%20oral%20NSAIDs%20or%20acetaminophen%20with%20or%20without%20diclofenac" TargetMode="External"/><Relationship Id="rId14" Type="http://schemas.openxmlformats.org/officeDocument/2006/relationships/hyperlink" Target="https://www.cdc.gov/mmwr/volumes/71/rr/rr7103a1.htm?s_cid=rr7103a1_w#:~:text=massage%20for%20postoperative%20pa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0FD0-9EB0-2B4A-B49D-FDE991B0F804}"/>
              </a:ext>
            </a:extLst>
          </p:cNvPr>
          <p:cNvSpPr>
            <a:spLocks noGrp="1"/>
          </p:cNvSpPr>
          <p:nvPr>
            <p:ph type="ctrTitle"/>
          </p:nvPr>
        </p:nvSpPr>
        <p:spPr>
          <a:xfrm>
            <a:off x="347241" y="1550635"/>
            <a:ext cx="11273741" cy="2387600"/>
          </a:xfrm>
        </p:spPr>
        <p:txBody>
          <a:bodyPr>
            <a:normAutofit/>
          </a:bodyPr>
          <a:lstStyle/>
          <a:p>
            <a:r>
              <a:rPr lang="en-US" dirty="0"/>
              <a:t>2022 CDC Clinical Practice Guideline </a:t>
            </a:r>
            <a:br>
              <a:rPr lang="en-US" dirty="0"/>
            </a:br>
            <a:endParaRPr lang="en-US" sz="5300" dirty="0"/>
          </a:p>
        </p:txBody>
      </p:sp>
      <p:sp>
        <p:nvSpPr>
          <p:cNvPr id="3" name="Subtitle 2">
            <a:extLst>
              <a:ext uri="{FF2B5EF4-FFF2-40B4-BE49-F238E27FC236}">
                <a16:creationId xmlns:a16="http://schemas.microsoft.com/office/drawing/2014/main" id="{0D596C78-CDFB-A243-B606-EB0AED7990AD}"/>
              </a:ext>
            </a:extLst>
          </p:cNvPr>
          <p:cNvSpPr>
            <a:spLocks noGrp="1"/>
          </p:cNvSpPr>
          <p:nvPr>
            <p:ph type="subTitle" idx="1"/>
          </p:nvPr>
        </p:nvSpPr>
        <p:spPr>
          <a:xfrm>
            <a:off x="1524000" y="3868250"/>
            <a:ext cx="9144000" cy="1655762"/>
          </a:xfrm>
        </p:spPr>
        <p:txBody>
          <a:bodyPr/>
          <a:lstStyle/>
          <a:p>
            <a:r>
              <a:rPr lang="en-US" sz="3200" dirty="0"/>
              <a:t>CDS for CDC Project</a:t>
            </a:r>
          </a:p>
          <a:p>
            <a:r>
              <a:rPr lang="en-US" sz="3200" dirty="0"/>
              <a:t>Semi-structured Artifact Collection</a:t>
            </a:r>
          </a:p>
          <a:p>
            <a:r>
              <a:rPr lang="en-US" dirty="0"/>
              <a:t>v.2</a:t>
            </a:r>
          </a:p>
        </p:txBody>
      </p:sp>
    </p:spTree>
    <p:extLst>
      <p:ext uri="{BB962C8B-B14F-4D97-AF65-F5344CB8AC3E}">
        <p14:creationId xmlns:p14="http://schemas.microsoft.com/office/powerpoint/2010/main" val="300139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3: Active Cancer Treatment</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A4ACCE0A-894D-0245-8D7A-F7FB851951C6}"/>
              </a:ext>
            </a:extLst>
          </p:cNvPr>
          <p:cNvPicPr>
            <a:picLocks noChangeAspect="1"/>
          </p:cNvPicPr>
          <p:nvPr/>
        </p:nvPicPr>
        <p:blipFill>
          <a:blip r:embed="rId3"/>
          <a:stretch>
            <a:fillRect/>
          </a:stretch>
        </p:blipFill>
        <p:spPr>
          <a:xfrm>
            <a:off x="1441554" y="1995878"/>
            <a:ext cx="9144000" cy="4305300"/>
          </a:xfrm>
          <a:prstGeom prst="rect">
            <a:avLst/>
          </a:prstGeom>
        </p:spPr>
      </p:pic>
    </p:spTree>
    <p:extLst>
      <p:ext uri="{BB962C8B-B14F-4D97-AF65-F5344CB8AC3E}">
        <p14:creationId xmlns:p14="http://schemas.microsoft.com/office/powerpoint/2010/main" val="356011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normAutofit/>
          </a:bodyPr>
          <a:lstStyle/>
          <a:p>
            <a:r>
              <a:rPr lang="en-US" sz="3600" dirty="0"/>
              <a:t>Sub-routine 3: Active Cancer Treatment</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935629767"/>
              </p:ext>
            </p:extLst>
          </p:nvPr>
        </p:nvGraphicFramePr>
        <p:xfrm>
          <a:off x="522162" y="1269764"/>
          <a:ext cx="10515600" cy="519080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95603398"/>
                    </a:ext>
                  </a:extLst>
                </a:gridCol>
                <a:gridCol w="1232458">
                  <a:extLst>
                    <a:ext uri="{9D8B030D-6E8A-4147-A177-3AD203B41FA5}">
                      <a16:colId xmlns:a16="http://schemas.microsoft.com/office/drawing/2014/main" val="1665810937"/>
                    </a:ext>
                  </a:extLst>
                </a:gridCol>
                <a:gridCol w="4025342">
                  <a:extLst>
                    <a:ext uri="{9D8B030D-6E8A-4147-A177-3AD203B41FA5}">
                      <a16:colId xmlns:a16="http://schemas.microsoft.com/office/drawing/2014/main" val="1243888245"/>
                    </a:ext>
                  </a:extLst>
                </a:gridCol>
                <a:gridCol w="262890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3: Active Cancer Treatment</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Two </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within the past 12 months</a:t>
                      </a:r>
                    </a:p>
                    <a:p>
                      <a:pPr marL="0" marR="0">
                        <a:lnSpc>
                          <a:spcPct val="90000"/>
                        </a:lnSpc>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Look for a minimum of two distinct encounters within 12 months of the date of the current visit for which each of the following is true:</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diagnosis (primary or secondary or co-morbidity diagnosis) is listed in the CDC Malignant Cancer Conditions value set</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Office Visit</a:t>
                      </a:r>
                    </a:p>
                    <a:p>
                      <a:pPr marL="0" marR="0" indent="0">
                        <a:lnSpc>
                          <a:spcPct val="90000"/>
                        </a:lnSpc>
                        <a:spcBef>
                          <a:spcPts val="0"/>
                        </a:spcBef>
                        <a:spcAft>
                          <a:spcPts val="0"/>
                        </a:spcAft>
                        <a:buFont typeface="Arial" panose="020B0604020202020204" pitchFamily="34" charset="0"/>
                        <a:buNone/>
                      </a:pPr>
                      <a:endPar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12149817"/>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with an oncology specialist present</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is performed by an oncologist as defined in the oncology specialty designations using the National Uniform Claim Committee (NUCC) classifications.</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Oncology specialty designations (NUCC)</a:t>
                      </a:r>
                    </a:p>
                    <a:p>
                      <a:pPr marL="0" marR="0" indent="0">
                        <a:lnSpc>
                          <a:spcPct val="90000"/>
                        </a:lnSpc>
                        <a:spcBef>
                          <a:spcPts val="0"/>
                        </a:spcBef>
                        <a:spcAft>
                          <a:spcPts val="0"/>
                        </a:spcAft>
                        <a:buFont typeface="Arial" panose="020B0604020202020204" pitchFamily="34" charset="0"/>
                        <a:buNone/>
                      </a:pPr>
                      <a:endPar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60356441"/>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Office visits including CDC malignant cancer condition</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encounter diagnosis (primary or secondary or co-morbidity diagnosis) is listed in the CDC Malignant Cancer Conditions value set</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CDC malignant cancer conditions</a:t>
                      </a:r>
                    </a:p>
                    <a:p>
                      <a:pPr marL="0" marR="0" indent="0">
                        <a:lnSpc>
                          <a:spcPct val="90000"/>
                        </a:lnSpc>
                        <a:spcBef>
                          <a:spcPts val="0"/>
                        </a:spcBef>
                        <a:spcAft>
                          <a:spcPts val="0"/>
                        </a:spcAft>
                        <a:buFont typeface="Arial" panose="020B0604020202020204" pitchFamily="34" charset="0"/>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053512803"/>
                  </a:ext>
                </a:extLst>
              </a:tr>
            </a:tbl>
          </a:graphicData>
        </a:graphic>
      </p:graphicFrame>
    </p:spTree>
    <p:extLst>
      <p:ext uri="{BB962C8B-B14F-4D97-AF65-F5344CB8AC3E}">
        <p14:creationId xmlns:p14="http://schemas.microsoft.com/office/powerpoint/2010/main" val="41325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415968" y="497368"/>
            <a:ext cx="11210925" cy="744836"/>
          </a:xfrm>
          <a:solidFill>
            <a:schemeClr val="tx1"/>
          </a:solidFill>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4: Opioid order for subacute or chronic pain</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2" name="Picture 1">
            <a:extLst>
              <a:ext uri="{FF2B5EF4-FFF2-40B4-BE49-F238E27FC236}">
                <a16:creationId xmlns:a16="http://schemas.microsoft.com/office/drawing/2014/main" id="{6B15B6E4-CECC-61D7-9840-4AC79E5480F8}"/>
              </a:ext>
            </a:extLst>
          </p:cNvPr>
          <p:cNvPicPr>
            <a:picLocks noChangeAspect="1"/>
          </p:cNvPicPr>
          <p:nvPr/>
        </p:nvPicPr>
        <p:blipFill>
          <a:blip r:embed="rId3"/>
          <a:stretch>
            <a:fillRect/>
          </a:stretch>
        </p:blipFill>
        <p:spPr>
          <a:xfrm>
            <a:off x="1433805" y="1336018"/>
            <a:ext cx="9175250" cy="5353602"/>
          </a:xfrm>
          <a:prstGeom prst="rect">
            <a:avLst/>
          </a:prstGeom>
        </p:spPr>
      </p:pic>
    </p:spTree>
    <p:extLst>
      <p:ext uri="{BB962C8B-B14F-4D97-AF65-F5344CB8AC3E}">
        <p14:creationId xmlns:p14="http://schemas.microsoft.com/office/powerpoint/2010/main" val="114353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normAutofit/>
          </a:bodyPr>
          <a:lstStyle/>
          <a:p>
            <a:r>
              <a:rPr lang="en-US" sz="3600" dirty="0"/>
              <a:t>Sub-routine 4: Opioid order for subacute or chronic pain</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716147822"/>
              </p:ext>
            </p:extLst>
          </p:nvPr>
        </p:nvGraphicFramePr>
        <p:xfrm>
          <a:off x="248575" y="1269764"/>
          <a:ext cx="11718522" cy="3709474"/>
        </p:xfrm>
        <a:graphic>
          <a:graphicData uri="http://schemas.openxmlformats.org/drawingml/2006/table">
            <a:tbl>
              <a:tblPr firstRow="1" bandRow="1">
                <a:tableStyleId>{5C22544A-7EE6-4342-B048-85BDC9FD1C3A}</a:tableStyleId>
              </a:tblPr>
              <a:tblGrid>
                <a:gridCol w="2929630">
                  <a:extLst>
                    <a:ext uri="{9D8B030D-6E8A-4147-A177-3AD203B41FA5}">
                      <a16:colId xmlns:a16="http://schemas.microsoft.com/office/drawing/2014/main" val="1795603398"/>
                    </a:ext>
                  </a:extLst>
                </a:gridCol>
                <a:gridCol w="1373444">
                  <a:extLst>
                    <a:ext uri="{9D8B030D-6E8A-4147-A177-3AD203B41FA5}">
                      <a16:colId xmlns:a16="http://schemas.microsoft.com/office/drawing/2014/main" val="1665810937"/>
                    </a:ext>
                  </a:extLst>
                </a:gridCol>
                <a:gridCol w="4485818">
                  <a:extLst>
                    <a:ext uri="{9D8B030D-6E8A-4147-A177-3AD203B41FA5}">
                      <a16:colId xmlns:a16="http://schemas.microsoft.com/office/drawing/2014/main" val="1243888245"/>
                    </a:ext>
                  </a:extLst>
                </a:gridCol>
                <a:gridCol w="292963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4: Opioid order for subacute or chronic pain</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 with expected supply duration &gt;= 28 days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with a supply duration of &gt;= 28 days</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Subacute definition = order for opioid analgesics with ambulatory misuse potential with a supply duration of one to two months.</a:t>
                      </a:r>
                    </a:p>
                    <a:p>
                      <a:pPr marL="285750" marR="0" indent="-285750">
                        <a:lnSpc>
                          <a:spcPct val="9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Chronic pain definition =  order for opioid analgesics with ambulatory misuse potential with a supply duration of &gt;= two months.</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3125721885"/>
                  </a:ext>
                </a:extLst>
              </a:tr>
            </a:tbl>
          </a:graphicData>
        </a:graphic>
      </p:graphicFrame>
    </p:spTree>
    <p:extLst>
      <p:ext uri="{BB962C8B-B14F-4D97-AF65-F5344CB8AC3E}">
        <p14:creationId xmlns:p14="http://schemas.microsoft.com/office/powerpoint/2010/main" val="189296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415968" y="497368"/>
            <a:ext cx="11210925" cy="744836"/>
          </a:xfrm>
          <a:solidFill>
            <a:schemeClr val="tx1"/>
          </a:solidFill>
        </p:spPr>
        <p:txBody>
          <a:bodyPr vert="horz" lIns="91440" tIns="45720" rIns="91440" bIns="45720" rtlCol="0" anchor="ctr">
            <a:normAutofit/>
          </a:bodyPr>
          <a:lstStyle/>
          <a:p>
            <a:pPr algn="ctr"/>
            <a:r>
              <a:rPr lang="en-US" sz="3200" kern="1200" dirty="0">
                <a:solidFill>
                  <a:schemeClr val="bg1"/>
                </a:solidFill>
                <a:latin typeface="+mj-lt"/>
                <a:ea typeface="+mj-ea"/>
                <a:cs typeface="+mj-cs"/>
              </a:rPr>
              <a:t>Sub-routine </a:t>
            </a:r>
            <a:r>
              <a:rPr lang="en-US" sz="3200" dirty="0">
                <a:solidFill>
                  <a:schemeClr val="bg1"/>
                </a:solidFill>
              </a:rPr>
              <a:t>5</a:t>
            </a:r>
            <a:r>
              <a:rPr lang="en-US" sz="3200" kern="1200" dirty="0">
                <a:solidFill>
                  <a:schemeClr val="bg1"/>
                </a:solidFill>
                <a:latin typeface="+mj-lt"/>
                <a:ea typeface="+mj-ea"/>
                <a:cs typeface="+mj-cs"/>
              </a:rPr>
              <a:t>: For acute pain</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id="{37304785-32A1-8518-AC2E-0E75AA859BBA}"/>
              </a:ext>
            </a:extLst>
          </p:cNvPr>
          <p:cNvPicPr>
            <a:picLocks noChangeAspect="1"/>
          </p:cNvPicPr>
          <p:nvPr/>
        </p:nvPicPr>
        <p:blipFill>
          <a:blip r:embed="rId3"/>
          <a:stretch>
            <a:fillRect/>
          </a:stretch>
        </p:blipFill>
        <p:spPr>
          <a:xfrm>
            <a:off x="2004478" y="1377398"/>
            <a:ext cx="8416783" cy="4824620"/>
          </a:xfrm>
          <a:prstGeom prst="rect">
            <a:avLst/>
          </a:prstGeom>
        </p:spPr>
      </p:pic>
    </p:spTree>
    <p:extLst>
      <p:ext uri="{BB962C8B-B14F-4D97-AF65-F5344CB8AC3E}">
        <p14:creationId xmlns:p14="http://schemas.microsoft.com/office/powerpoint/2010/main" val="289390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normAutofit/>
          </a:bodyPr>
          <a:lstStyle/>
          <a:p>
            <a:r>
              <a:rPr lang="en-US" sz="3600" dirty="0"/>
              <a:t>Sub-routine 5: For acute pain</a:t>
            </a:r>
          </a:p>
        </p:txBody>
      </p:sp>
      <p:graphicFrame>
        <p:nvGraphicFramePr>
          <p:cNvPr id="4" name="Table 3">
            <a:extLst>
              <a:ext uri="{FF2B5EF4-FFF2-40B4-BE49-F238E27FC236}">
                <a16:creationId xmlns:a16="http://schemas.microsoft.com/office/drawing/2014/main" id="{878F2260-5FA6-4749-8A8F-A6B3F878AC7E}"/>
              </a:ext>
            </a:extLst>
          </p:cNvPr>
          <p:cNvGraphicFramePr>
            <a:graphicFrameLocks noGrp="1"/>
          </p:cNvGraphicFramePr>
          <p:nvPr>
            <p:extLst>
              <p:ext uri="{D42A27DB-BD31-4B8C-83A1-F6EECF244321}">
                <p14:modId xmlns:p14="http://schemas.microsoft.com/office/powerpoint/2010/main" val="980279737"/>
              </p:ext>
            </p:extLst>
          </p:nvPr>
        </p:nvGraphicFramePr>
        <p:xfrm>
          <a:off x="248575" y="1269764"/>
          <a:ext cx="11718522" cy="2090986"/>
        </p:xfrm>
        <a:graphic>
          <a:graphicData uri="http://schemas.openxmlformats.org/drawingml/2006/table">
            <a:tbl>
              <a:tblPr firstRow="1" bandRow="1">
                <a:tableStyleId>{5C22544A-7EE6-4342-B048-85BDC9FD1C3A}</a:tableStyleId>
              </a:tblPr>
              <a:tblGrid>
                <a:gridCol w="2929630">
                  <a:extLst>
                    <a:ext uri="{9D8B030D-6E8A-4147-A177-3AD203B41FA5}">
                      <a16:colId xmlns:a16="http://schemas.microsoft.com/office/drawing/2014/main" val="1795603398"/>
                    </a:ext>
                  </a:extLst>
                </a:gridCol>
                <a:gridCol w="1373444">
                  <a:extLst>
                    <a:ext uri="{9D8B030D-6E8A-4147-A177-3AD203B41FA5}">
                      <a16:colId xmlns:a16="http://schemas.microsoft.com/office/drawing/2014/main" val="1665810937"/>
                    </a:ext>
                  </a:extLst>
                </a:gridCol>
                <a:gridCol w="4485818">
                  <a:extLst>
                    <a:ext uri="{9D8B030D-6E8A-4147-A177-3AD203B41FA5}">
                      <a16:colId xmlns:a16="http://schemas.microsoft.com/office/drawing/2014/main" val="1243888245"/>
                    </a:ext>
                  </a:extLst>
                </a:gridCol>
                <a:gridCol w="2929630">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5: For acute pain</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of duration &lt; 28 days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Look for an existing prescription (order) for opioid analgesics with ambulatory misuse potential of duration &lt; 28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bl>
          </a:graphicData>
        </a:graphic>
      </p:graphicFrame>
    </p:spTree>
    <p:extLst>
      <p:ext uri="{BB962C8B-B14F-4D97-AF65-F5344CB8AC3E}">
        <p14:creationId xmlns:p14="http://schemas.microsoft.com/office/powerpoint/2010/main" val="308042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32660" y="-105522"/>
            <a:ext cx="3733800" cy="1200329"/>
          </a:xfrm>
        </p:spPr>
        <p:txBody>
          <a:bodyPr>
            <a:normAutofit/>
          </a:bodyPr>
          <a:lstStyle/>
          <a:p>
            <a:r>
              <a:rPr lang="en-US" sz="3600" b="1" dirty="0"/>
              <a:t>Recommendation 2</a:t>
            </a:r>
          </a:p>
        </p:txBody>
      </p:sp>
      <p:sp>
        <p:nvSpPr>
          <p:cNvPr id="3" name="Rectangle 2">
            <a:extLst>
              <a:ext uri="{FF2B5EF4-FFF2-40B4-BE49-F238E27FC236}">
                <a16:creationId xmlns:a16="http://schemas.microsoft.com/office/drawing/2014/main" id="{3EACAB1B-4DBB-9143-8013-C9CF013260B0}"/>
              </a:ext>
            </a:extLst>
          </p:cNvPr>
          <p:cNvSpPr/>
          <p:nvPr/>
        </p:nvSpPr>
        <p:spPr>
          <a:xfrm>
            <a:off x="3563007" y="70377"/>
            <a:ext cx="8338387" cy="1200329"/>
          </a:xfrm>
          <a:prstGeom prst="rect">
            <a:avLst/>
          </a:prstGeom>
        </p:spPr>
        <p:txBody>
          <a:bodyPr wrap="square">
            <a:spAutoFit/>
          </a:bodyPr>
          <a:lstStyle/>
          <a:p>
            <a:r>
              <a:rPr lang="en-US" sz="1200" dirty="0"/>
              <a:t>Nonopioid therapies are preferred for subacute and chronic pain. Clinicians should maximize use of nonpharmacologic and nonopioid pharmacologic therapies as appropriate for the specific condition and patient and only consider initiating opioid therapy if expected benefits for pain and function are anticipated to outweigh risks to the patient. Before starting opioid therapy for subacute or chronic pain, clinicians should discuss with patients the realistic benefits and known risks of opioid therapy, should work with patients to establish treatment goals for pain and function, and should consider how opioid therapy will be discontinued if benefits do not outweigh risks (recommendation category: A; evidence type: 2).</a:t>
            </a:r>
          </a:p>
        </p:txBody>
      </p:sp>
      <p:pic>
        <p:nvPicPr>
          <p:cNvPr id="7" name="Picture 6" descr="Diagram&#10;&#10;Description automatically generated">
            <a:extLst>
              <a:ext uri="{FF2B5EF4-FFF2-40B4-BE49-F238E27FC236}">
                <a16:creationId xmlns:a16="http://schemas.microsoft.com/office/drawing/2014/main" id="{C0DC423A-D736-A909-D7B3-D8B5503EE8B4}"/>
              </a:ext>
            </a:extLst>
          </p:cNvPr>
          <p:cNvPicPr>
            <a:picLocks noChangeAspect="1"/>
          </p:cNvPicPr>
          <p:nvPr/>
        </p:nvPicPr>
        <p:blipFill>
          <a:blip r:embed="rId3"/>
          <a:stretch>
            <a:fillRect/>
          </a:stretch>
        </p:blipFill>
        <p:spPr>
          <a:xfrm>
            <a:off x="0" y="1251385"/>
            <a:ext cx="12192000" cy="5651588"/>
          </a:xfrm>
          <a:prstGeom prst="rect">
            <a:avLst/>
          </a:prstGeom>
        </p:spPr>
      </p:pic>
    </p:spTree>
    <p:extLst>
      <p:ext uri="{BB962C8B-B14F-4D97-AF65-F5344CB8AC3E}">
        <p14:creationId xmlns:p14="http://schemas.microsoft.com/office/powerpoint/2010/main" val="321877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4038600" cy="701675"/>
          </a:xfrm>
        </p:spPr>
        <p:txBody>
          <a:bodyPr>
            <a:normAutofit/>
          </a:bodyPr>
          <a:lstStyle/>
          <a:p>
            <a:r>
              <a:rPr lang="en-US" sz="3600" b="1" dirty="0"/>
              <a:t>Recommendation 2</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046976143"/>
              </p:ext>
            </p:extLst>
          </p:nvPr>
        </p:nvGraphicFramePr>
        <p:xfrm>
          <a:off x="600973" y="1281678"/>
          <a:ext cx="10990053" cy="4806606"/>
        </p:xfrm>
        <a:graphic>
          <a:graphicData uri="http://schemas.openxmlformats.org/drawingml/2006/table">
            <a:tbl>
              <a:tblPr firstRow="1" bandRow="1">
                <a:tableStyleId>{5C22544A-7EE6-4342-B048-85BDC9FD1C3A}</a:tableStyleId>
              </a:tblPr>
              <a:tblGrid>
                <a:gridCol w="1409950">
                  <a:extLst>
                    <a:ext uri="{9D8B030D-6E8A-4147-A177-3AD203B41FA5}">
                      <a16:colId xmlns:a16="http://schemas.microsoft.com/office/drawing/2014/main" val="1795603398"/>
                    </a:ext>
                  </a:extLst>
                </a:gridCol>
                <a:gridCol w="1144971">
                  <a:extLst>
                    <a:ext uri="{9D8B030D-6E8A-4147-A177-3AD203B41FA5}">
                      <a16:colId xmlns:a16="http://schemas.microsoft.com/office/drawing/2014/main" val="361743636"/>
                    </a:ext>
                  </a:extLst>
                </a:gridCol>
                <a:gridCol w="5761529">
                  <a:extLst>
                    <a:ext uri="{9D8B030D-6E8A-4147-A177-3AD203B41FA5}">
                      <a16:colId xmlns:a16="http://schemas.microsoft.com/office/drawing/2014/main" val="1243888245"/>
                    </a:ext>
                  </a:extLst>
                </a:gridCol>
                <a:gridCol w="2673603">
                  <a:extLst>
                    <a:ext uri="{9D8B030D-6E8A-4147-A177-3AD203B41FA5}">
                      <a16:colId xmlns:a16="http://schemas.microsoft.com/office/drawing/2014/main" val="392756427"/>
                    </a:ext>
                  </a:extLst>
                </a:gridCol>
              </a:tblGrid>
              <a:tr h="316320">
                <a:tc gridSpan="4">
                  <a:txBody>
                    <a:bodyPr/>
                    <a:lstStyle/>
                    <a:p>
                      <a:pPr algn="ctr">
                        <a:lnSpc>
                          <a:spcPct val="80000"/>
                        </a:lnSpc>
                      </a:pPr>
                      <a:r>
                        <a:rPr lang="en-US" sz="1700" dirty="0">
                          <a:latin typeface="Calibri" panose="020F0502020204030204" pitchFamily="34" charset="0"/>
                          <a:cs typeface="Calibri" panose="020F0502020204030204" pitchFamily="34" charset="0"/>
                        </a:rPr>
                        <a:t>Recommendation 2</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11096">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8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817170">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order for subacute and chronic pain? </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023138954"/>
                  </a:ext>
                </a:extLst>
              </a:tr>
              <a:tr h="411096">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3147797771"/>
                  </a:ext>
                </a:extLst>
              </a:tr>
              <a:tr h="299096">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292100" marR="0" indent="0">
                        <a:lnSpc>
                          <a:spcPct val="80000"/>
                        </a:lnSpc>
                        <a:spcBef>
                          <a:spcPts val="0"/>
                        </a:spcBef>
                        <a:spcAft>
                          <a:spcPts val="0"/>
                        </a:spcAft>
                        <a:tabLst/>
                      </a:pP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78848248"/>
                  </a:ext>
                </a:extLst>
              </a:tr>
              <a:tr h="1734658">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Pain treatment plan created or edited in past 90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Look for a pain treatment plan that has been established or edited within the past 90 days (including the day of the visit). The following criteria should be met:</a:t>
                      </a:r>
                    </a:p>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the treatment plan has an initiation date or</a:t>
                      </a:r>
                      <a:r>
                        <a:rPr lang="en-US" sz="1600" u="none" dirty="0">
                          <a:effectLst/>
                          <a:latin typeface="Calibri" panose="020F0502020204030204" pitchFamily="34" charset="0"/>
                          <a:ea typeface="Calibri" panose="020F0502020204030204" pitchFamily="34" charset="0"/>
                          <a:cs typeface="Calibri" panose="020F0502020204030204" pitchFamily="34" charset="0"/>
                        </a:rPr>
                        <a:t> an </a:t>
                      </a:r>
                      <a:r>
                        <a:rPr lang="en-US" sz="1600" dirty="0">
                          <a:effectLst/>
                          <a:latin typeface="Calibri" panose="020F0502020204030204" pitchFamily="34" charset="0"/>
                          <a:ea typeface="Calibri" panose="020F0502020204030204" pitchFamily="34" charset="0"/>
                          <a:cs typeface="Calibri" panose="020F0502020204030204" pitchFamily="34" charset="0"/>
                        </a:rPr>
                        <a:t>edited date within the past 90 days.</a:t>
                      </a:r>
                    </a:p>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the treatment plan should have been created or reviewed within the past 90 days by the </a:t>
                      </a:r>
                      <a:r>
                        <a:rPr lang="en-US" sz="1600" b="1" dirty="0">
                          <a:effectLst/>
                          <a:latin typeface="Calibri" panose="020F0502020204030204" pitchFamily="34" charset="0"/>
                          <a:ea typeface="Calibri" panose="020F0502020204030204" pitchFamily="34" charset="0"/>
                          <a:cs typeface="Calibri" panose="020F0502020204030204" pitchFamily="34" charset="0"/>
                        </a:rPr>
                        <a:t>same individual</a:t>
                      </a:r>
                      <a:r>
                        <a:rPr lang="en-US" sz="1600" dirty="0">
                          <a:effectLst/>
                          <a:latin typeface="Calibri" panose="020F0502020204030204" pitchFamily="34" charset="0"/>
                          <a:ea typeface="Calibri" panose="020F0502020204030204" pitchFamily="34" charset="0"/>
                          <a:cs typeface="Calibri" panose="020F0502020204030204" pitchFamily="34" charset="0"/>
                        </a:rPr>
                        <a:t> who is writing the new prescription.</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Pain treatment plan</a:t>
                      </a:r>
                      <a:endParaRPr lang="en-US" sz="16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070753397"/>
                  </a:ext>
                </a:extLst>
              </a:tr>
              <a:tr h="817170">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1600" dirty="0">
                          <a:effectLst/>
                          <a:latin typeface="Calibri" panose="020F0502020204030204" pitchFamily="34" charset="0"/>
                          <a:ea typeface="Times New Roman" panose="02020603050405020304" pitchFamily="18" charset="0"/>
                          <a:cs typeface="Calibri" panose="020F0502020204030204" pitchFamily="34" charset="0"/>
                        </a:rPr>
                        <a:t>Pain management procedure in past 90 days?</a:t>
                      </a:r>
                    </a:p>
                  </a:txBody>
                  <a:tcPr marL="68580" marR="68580" marT="0" marB="0"/>
                </a:tc>
                <a:tc>
                  <a:txBody>
                    <a:bodyPr/>
                    <a:lstStyle/>
                    <a:p>
                      <a:pPr marL="0" marR="0" indent="0">
                        <a:lnSpc>
                          <a:spcPct val="80000"/>
                        </a:lnSpc>
                        <a:spcBef>
                          <a:spcPts val="0"/>
                        </a:spcBef>
                        <a:spcAft>
                          <a:spcPts val="0"/>
                        </a:spcAft>
                        <a:buFont typeface="Arial" panose="020B0604020202020204" pitchFamily="34" charset="0"/>
                        <a:buNone/>
                      </a:pPr>
                      <a:r>
                        <a:rPr lang="en-US" sz="16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342900" marR="0" lvl="0" indent="-342900">
                        <a:lnSpc>
                          <a:spcPct val="80000"/>
                        </a:lnSpc>
                        <a:spcBef>
                          <a:spcPts val="0"/>
                        </a:spcBef>
                        <a:spcAft>
                          <a:spcPts val="0"/>
                        </a:spcAft>
                        <a:buFont typeface="Symbol" pitchFamily="2" charset="2"/>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Look for a pain management procedure (including the procedure to review a pain management treatment plan) that occurred within the past 90 days (including the day of the visit).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600" kern="1200" dirty="0">
                          <a:solidFill>
                            <a:schemeClr val="tx1"/>
                          </a:solidFill>
                          <a:effectLst/>
                          <a:latin typeface="Calibri" panose="020F0502020204030204" pitchFamily="34" charset="0"/>
                          <a:ea typeface="+mn-ea"/>
                          <a:cs typeface="Calibri" panose="020F0502020204030204" pitchFamily="34" charset="0"/>
                        </a:rPr>
                        <a:t>Pain management procedure</a:t>
                      </a:r>
                      <a:endParaRPr lang="en-US" sz="1600" kern="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4278375865"/>
                  </a:ext>
                </a:extLst>
              </a:tr>
            </a:tbl>
          </a:graphicData>
        </a:graphic>
      </p:graphicFrame>
    </p:spTree>
    <p:extLst>
      <p:ext uri="{BB962C8B-B14F-4D97-AF65-F5344CB8AC3E}">
        <p14:creationId xmlns:p14="http://schemas.microsoft.com/office/powerpoint/2010/main" val="371323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697276959"/>
              </p:ext>
            </p:extLst>
          </p:nvPr>
        </p:nvGraphicFramePr>
        <p:xfrm>
          <a:off x="838840" y="805530"/>
          <a:ext cx="10576645" cy="5954536"/>
        </p:xfrm>
        <a:graphic>
          <a:graphicData uri="http://schemas.openxmlformats.org/drawingml/2006/table">
            <a:tbl>
              <a:tblPr firstRow="1" bandRow="1">
                <a:tableStyleId>{5C22544A-7EE6-4342-B048-85BDC9FD1C3A}</a:tableStyleId>
              </a:tblPr>
              <a:tblGrid>
                <a:gridCol w="10576645">
                  <a:extLst>
                    <a:ext uri="{9D8B030D-6E8A-4147-A177-3AD203B41FA5}">
                      <a16:colId xmlns:a16="http://schemas.microsoft.com/office/drawing/2014/main" val="1795603398"/>
                    </a:ext>
                  </a:extLst>
                </a:gridCol>
              </a:tblGrid>
              <a:tr h="400968">
                <a:tc>
                  <a:txBody>
                    <a:bodyPr/>
                    <a:lstStyle/>
                    <a:p>
                      <a:pPr algn="ctr">
                        <a:lnSpc>
                          <a:spcPct val="90000"/>
                        </a:lnSpc>
                      </a:pPr>
                      <a:r>
                        <a:rPr lang="en-US" sz="1700" dirty="0">
                          <a:latin typeface="Calibri" panose="020F0502020204030204" pitchFamily="34" charset="0"/>
                          <a:cs typeface="Calibri" panose="020F0502020204030204" pitchFamily="34" charset="0"/>
                        </a:rPr>
                        <a:t>Recommendation 2 Guidance</a:t>
                      </a:r>
                    </a:p>
                  </a:txBody>
                  <a:tcPr anchor="ctr"/>
                </a:tc>
                <a:extLst>
                  <a:ext uri="{0D108BD9-81ED-4DB2-BD59-A6C34878D82A}">
                    <a16:rowId xmlns:a16="http://schemas.microsoft.com/office/drawing/2014/main" val="3504321060"/>
                  </a:ext>
                </a:extLst>
              </a:tr>
              <a:tr h="5553568">
                <a:tc>
                  <a:txBody>
                    <a:bodyPr/>
                    <a:lstStyle/>
                    <a:p>
                      <a:r>
                        <a:rPr lang="en-US" sz="1700" b="1" i="0" kern="1200" baseline="0" dirty="0">
                          <a:solidFill>
                            <a:schemeClr val="dk1"/>
                          </a:solidFill>
                          <a:effectLst/>
                          <a:latin typeface="+mn-lt"/>
                          <a:ea typeface="+mn-ea"/>
                          <a:cs typeface="+mn-cs"/>
                        </a:rPr>
                        <a:t>SUMMARY</a:t>
                      </a:r>
                      <a:r>
                        <a:rPr lang="en-US" sz="1700" kern="1200" dirty="0">
                          <a:solidFill>
                            <a:schemeClr val="dk1"/>
                          </a:solidFill>
                          <a:effectLst/>
                          <a:latin typeface="+mn-lt"/>
                          <a:ea typeface="+mn-ea"/>
                          <a:cs typeface="+mn-cs"/>
                        </a:rPr>
                        <a:t>: Maximize Nonopioid Therapies as Appropriate</a:t>
                      </a:r>
                    </a:p>
                    <a:p>
                      <a:r>
                        <a:rPr lang="en-US" sz="1700" kern="1200" dirty="0">
                          <a:solidFill>
                            <a:schemeClr val="dk1"/>
                          </a:solidFill>
                          <a:effectLst/>
                          <a:latin typeface="+mn-lt"/>
                          <a:ea typeface="+mn-ea"/>
                          <a:cs typeface="+mn-cs"/>
                        </a:rPr>
                        <a:t> </a:t>
                      </a:r>
                    </a:p>
                    <a:p>
                      <a:r>
                        <a:rPr lang="en-US" sz="1700" b="1" i="0" kern="1200" baseline="0" dirty="0">
                          <a:solidFill>
                            <a:schemeClr val="dk1"/>
                          </a:solidFill>
                          <a:effectLst/>
                          <a:latin typeface="+mn-lt"/>
                          <a:ea typeface="+mn-ea"/>
                          <a:cs typeface="+mn-cs"/>
                        </a:rPr>
                        <a:t>DETAILS: </a:t>
                      </a:r>
                    </a:p>
                    <a:p>
                      <a:r>
                        <a:rPr lang="en-US" sz="1700" b="0" i="0" kern="1200" baseline="0" dirty="0">
                          <a:solidFill>
                            <a:schemeClr val="dk1"/>
                          </a:solidFill>
                          <a:effectLst/>
                          <a:latin typeface="+mn-lt"/>
                          <a:ea typeface="+mn-ea"/>
                          <a:cs typeface="+mn-cs"/>
                        </a:rPr>
                        <a:t>For many types of subacute and chronic pain, consider maximizing the use of nonpharmacologic and nonopioid pharmacologic therapies as appropriate. </a:t>
                      </a:r>
                    </a:p>
                    <a:p>
                      <a:r>
                        <a:rPr lang="en-US" sz="1700" kern="1200" dirty="0">
                          <a:solidFill>
                            <a:schemeClr val="dk1"/>
                          </a:solidFill>
                          <a:effectLst/>
                          <a:latin typeface="+mn-lt"/>
                          <a:ea typeface="+mn-ea"/>
                          <a:cs typeface="+mn-cs"/>
                        </a:rPr>
                        <a:t>Consult Recommendation 2 of the CDC 2022 Clinical Prescribing Guideline for nonopioid therapy recommendations.</a:t>
                      </a:r>
                    </a:p>
                    <a:p>
                      <a:endParaRPr lang="en-US" sz="1200" kern="1200" dirty="0">
                        <a:solidFill>
                          <a:schemeClr val="dk1"/>
                        </a:solidFill>
                        <a:effectLst/>
                        <a:latin typeface="+mn-lt"/>
                        <a:ea typeface="+mn-ea"/>
                        <a:cs typeface="+mn-cs"/>
                      </a:endParaRPr>
                    </a:p>
                    <a:p>
                      <a:r>
                        <a:rPr lang="en-US" sz="1600" b="1" kern="1200" dirty="0">
                          <a:solidFill>
                            <a:schemeClr val="dk1"/>
                          </a:solidFill>
                          <a:effectLst/>
                          <a:latin typeface="+mn-lt"/>
                          <a:ea typeface="+mn-ea"/>
                          <a:cs typeface="+mn-cs"/>
                        </a:rPr>
                        <a:t>Nonopioid Pharmacological Therapy </a:t>
                      </a: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3"/>
                        </a:rPr>
                        <a:t>Back pain (chronic, moderate to severe)</a:t>
                      </a:r>
                      <a:endParaRPr lang="en-US" sz="16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effectLst/>
                          <a:latin typeface="+mn-lt"/>
                          <a:ea typeface="+mn-ea"/>
                          <a:cs typeface="+mn-cs"/>
                          <a:hlinkClick r:id="rId4"/>
                        </a:rPr>
                        <a:t>Fibromyalgia</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5"/>
                        </a:rPr>
                        <a:t>Hip or knee osteoarthritis pain (chronic)</a:t>
                      </a:r>
                      <a:r>
                        <a:rPr lang="en-US" sz="1600" kern="1200" dirty="0">
                          <a:solidFill>
                            <a:schemeClr val="dk1"/>
                          </a:solidFill>
                          <a:effectLst/>
                          <a:latin typeface="+mn-lt"/>
                          <a:ea typeface="+mn-ea"/>
                          <a:cs typeface="+mn-cs"/>
                        </a:rPr>
                        <a:t>  </a:t>
                      </a: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6"/>
                        </a:rPr>
                        <a:t>Neuropathic pain syndromes </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7"/>
                        </a:rPr>
                        <a:t>Temporomandibular disorder</a:t>
                      </a:r>
                      <a:endParaRPr lang="en-US" sz="1600" kern="1200" dirty="0">
                        <a:solidFill>
                          <a:schemeClr val="dk1"/>
                        </a:solidFill>
                        <a:effectLst/>
                        <a:latin typeface="+mn-lt"/>
                        <a:ea typeface="+mn-ea"/>
                        <a:cs typeface="+mn-cs"/>
                      </a:endParaRPr>
                    </a:p>
                    <a:p>
                      <a:pPr marL="0" indent="0">
                        <a:buFont typeface="Arial" panose="020B0604020202020204" pitchFamily="34" charset="0"/>
                        <a:buNone/>
                      </a:pPr>
                      <a:endParaRPr lang="en-US" sz="1600" kern="1200" dirty="0">
                        <a:solidFill>
                          <a:schemeClr val="dk1"/>
                        </a:solidFill>
                        <a:effectLst/>
                        <a:latin typeface="+mn-lt"/>
                        <a:ea typeface="+mn-ea"/>
                        <a:cs typeface="+mn-cs"/>
                      </a:endParaRPr>
                    </a:p>
                    <a:p>
                      <a:r>
                        <a:rPr lang="en-US" sz="1600" b="1" kern="1200" dirty="0">
                          <a:solidFill>
                            <a:schemeClr val="dk1"/>
                          </a:solidFill>
                          <a:effectLst/>
                          <a:latin typeface="+mn-lt"/>
                          <a:ea typeface="+mn-ea"/>
                          <a:cs typeface="+mn-cs"/>
                        </a:rPr>
                        <a:t>Nonpharmacologic Treatments</a:t>
                      </a: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8"/>
                        </a:rPr>
                        <a:t>Back pain (chronic)</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9"/>
                        </a:rPr>
                        <a:t>Back pain (low back, chronic)</a:t>
                      </a:r>
                      <a:endParaRPr lang="en-US" sz="16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effectLst/>
                          <a:latin typeface="+mn-lt"/>
                          <a:ea typeface="+mn-ea"/>
                          <a:cs typeface="+mn-cs"/>
                          <a:hlinkClick r:id="rId10"/>
                        </a:rPr>
                        <a:t>Fibromyalgia</a:t>
                      </a:r>
                      <a:endParaRPr lang="en-US" sz="16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dirty="0">
                          <a:solidFill>
                            <a:schemeClr val="dk1"/>
                          </a:solidFill>
                          <a:effectLst/>
                          <a:latin typeface="+mn-lt"/>
                          <a:ea typeface="+mn-ea"/>
                          <a:cs typeface="+mn-cs"/>
                          <a:hlinkClick r:id="rId11"/>
                        </a:rPr>
                        <a:t>Headache (tension)</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12"/>
                        </a:rPr>
                        <a:t>Knee osteoarthritis pain (chronic)</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13"/>
                        </a:rPr>
                        <a:t>Neck pain</a:t>
                      </a:r>
                      <a:endParaRPr lang="en-US" sz="16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600" kern="1200" dirty="0">
                          <a:solidFill>
                            <a:schemeClr val="dk1"/>
                          </a:solidFill>
                          <a:effectLst/>
                          <a:latin typeface="+mn-lt"/>
                          <a:ea typeface="+mn-ea"/>
                          <a:cs typeface="+mn-cs"/>
                          <a:hlinkClick r:id="rId14"/>
                        </a:rPr>
                        <a:t>Temporomandibular disorder </a:t>
                      </a:r>
                      <a:endParaRPr lang="en-US"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82089"/>
            <a:ext cx="10515600" cy="875845"/>
          </a:xfrm>
        </p:spPr>
        <p:txBody>
          <a:bodyPr>
            <a:normAutofit/>
          </a:bodyPr>
          <a:lstStyle/>
          <a:p>
            <a:r>
              <a:rPr lang="en-US" sz="3600" b="1" dirty="0"/>
              <a:t>Recommendation 2</a:t>
            </a:r>
          </a:p>
        </p:txBody>
      </p:sp>
    </p:spTree>
    <p:extLst>
      <p:ext uri="{BB962C8B-B14F-4D97-AF65-F5344CB8AC3E}">
        <p14:creationId xmlns:p14="http://schemas.microsoft.com/office/powerpoint/2010/main" val="1475446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22509" y="365126"/>
            <a:ext cx="3483429" cy="799646"/>
          </a:xfrm>
        </p:spPr>
        <p:txBody>
          <a:bodyPr>
            <a:normAutofit/>
          </a:bodyPr>
          <a:lstStyle/>
          <a:p>
            <a:r>
              <a:rPr lang="en-US" sz="3200" b="1" dirty="0"/>
              <a:t>Recommendation 3</a:t>
            </a:r>
          </a:p>
        </p:txBody>
      </p:sp>
      <p:sp>
        <p:nvSpPr>
          <p:cNvPr id="2" name="Rectangle 1">
            <a:extLst>
              <a:ext uri="{FF2B5EF4-FFF2-40B4-BE49-F238E27FC236}">
                <a16:creationId xmlns:a16="http://schemas.microsoft.com/office/drawing/2014/main" id="{67767090-698C-284D-8852-E57F2772ABFC}"/>
              </a:ext>
            </a:extLst>
          </p:cNvPr>
          <p:cNvSpPr/>
          <p:nvPr/>
        </p:nvSpPr>
        <p:spPr>
          <a:xfrm>
            <a:off x="5724144" y="474619"/>
            <a:ext cx="6096000" cy="369332"/>
          </a:xfrm>
          <a:prstGeom prst="rect">
            <a:avLst/>
          </a:prstGeom>
        </p:spPr>
        <p:txBody>
          <a:bodyPr>
            <a:spAutoFit/>
          </a:bodyPr>
          <a:lstStyle/>
          <a:p>
            <a:endParaRPr lang="en-US" dirty="0"/>
          </a:p>
        </p:txBody>
      </p:sp>
      <p:sp>
        <p:nvSpPr>
          <p:cNvPr id="4" name="TextBox 3">
            <a:extLst>
              <a:ext uri="{FF2B5EF4-FFF2-40B4-BE49-F238E27FC236}">
                <a16:creationId xmlns:a16="http://schemas.microsoft.com/office/drawing/2014/main" id="{13804E58-67EF-75FB-4DB5-12D2AC1E23AA}"/>
              </a:ext>
            </a:extLst>
          </p:cNvPr>
          <p:cNvSpPr txBox="1"/>
          <p:nvPr/>
        </p:nvSpPr>
        <p:spPr>
          <a:xfrm>
            <a:off x="4445876" y="369305"/>
            <a:ext cx="7452210" cy="923330"/>
          </a:xfrm>
          <a:prstGeom prst="rect">
            <a:avLst/>
          </a:prstGeom>
          <a:noFill/>
        </p:spPr>
        <p:txBody>
          <a:bodyPr wrap="square">
            <a:spAutoFit/>
          </a:bodyPr>
          <a:lstStyle/>
          <a:p>
            <a:r>
              <a:rPr lang="en-US" dirty="0"/>
              <a:t>When starting opioid therapy for acute, subacute, or chronic pain, clinicians should prescribe immediate-release opioids instead of extended-release and long-acting (ER/LA) opioids (recommendation category: A; evidence type: 4).</a:t>
            </a:r>
          </a:p>
        </p:txBody>
      </p:sp>
      <p:pic>
        <p:nvPicPr>
          <p:cNvPr id="9" name="Picture 8" descr="Diagram&#10;&#10;Description automatically generated">
            <a:extLst>
              <a:ext uri="{FF2B5EF4-FFF2-40B4-BE49-F238E27FC236}">
                <a16:creationId xmlns:a16="http://schemas.microsoft.com/office/drawing/2014/main" id="{3FE88E83-CD30-2A61-707D-648BF036503F}"/>
              </a:ext>
            </a:extLst>
          </p:cNvPr>
          <p:cNvPicPr>
            <a:picLocks noChangeAspect="1"/>
          </p:cNvPicPr>
          <p:nvPr/>
        </p:nvPicPr>
        <p:blipFill>
          <a:blip r:embed="rId3"/>
          <a:stretch>
            <a:fillRect/>
          </a:stretch>
        </p:blipFill>
        <p:spPr>
          <a:xfrm>
            <a:off x="81455" y="1626124"/>
            <a:ext cx="12045923" cy="5133495"/>
          </a:xfrm>
          <a:prstGeom prst="rect">
            <a:avLst/>
          </a:prstGeom>
        </p:spPr>
      </p:pic>
    </p:spTree>
    <p:extLst>
      <p:ext uri="{BB962C8B-B14F-4D97-AF65-F5344CB8AC3E}">
        <p14:creationId xmlns:p14="http://schemas.microsoft.com/office/powerpoint/2010/main" val="284980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11205" y="-36127"/>
            <a:ext cx="10515600" cy="1325563"/>
          </a:xfrm>
        </p:spPr>
        <p:txBody>
          <a:bodyPr>
            <a:normAutofit/>
          </a:bodyPr>
          <a:lstStyle/>
          <a:p>
            <a:r>
              <a:rPr lang="en-US" sz="4000" dirty="0"/>
              <a:t>CDC Opioid Prescribing Guideline Trigger Overview</a:t>
            </a:r>
          </a:p>
        </p:txBody>
      </p:sp>
      <p:grpSp>
        <p:nvGrpSpPr>
          <p:cNvPr id="41" name="Group 40">
            <a:extLst>
              <a:ext uri="{FF2B5EF4-FFF2-40B4-BE49-F238E27FC236}">
                <a16:creationId xmlns:a16="http://schemas.microsoft.com/office/drawing/2014/main" id="{381A2912-D7CB-415F-D124-AB86297A2194}"/>
              </a:ext>
            </a:extLst>
          </p:cNvPr>
          <p:cNvGrpSpPr/>
          <p:nvPr/>
        </p:nvGrpSpPr>
        <p:grpSpPr>
          <a:xfrm>
            <a:off x="3226358" y="1225041"/>
            <a:ext cx="5685294" cy="5239058"/>
            <a:chOff x="3226358" y="970391"/>
            <a:chExt cx="5685294" cy="5239058"/>
          </a:xfrm>
        </p:grpSpPr>
        <p:cxnSp>
          <p:nvCxnSpPr>
            <p:cNvPr id="26" name="Straight Connector 25">
              <a:extLst>
                <a:ext uri="{FF2B5EF4-FFF2-40B4-BE49-F238E27FC236}">
                  <a16:creationId xmlns:a16="http://schemas.microsoft.com/office/drawing/2014/main" id="{F4359233-8C00-604C-9DEE-40435AD0125C}"/>
                </a:ext>
              </a:extLst>
            </p:cNvPr>
            <p:cNvCxnSpPr>
              <a:cxnSpLocks/>
            </p:cNvCxnSpPr>
            <p:nvPr/>
          </p:nvCxnSpPr>
          <p:spPr>
            <a:xfrm>
              <a:off x="7007405" y="970391"/>
              <a:ext cx="0" cy="5239058"/>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7B44EC2-822A-1040-B70B-D8CA7369D6EB}"/>
                </a:ext>
              </a:extLst>
            </p:cNvPr>
            <p:cNvGrpSpPr/>
            <p:nvPr/>
          </p:nvGrpSpPr>
          <p:grpSpPr>
            <a:xfrm>
              <a:off x="3226358" y="970391"/>
              <a:ext cx="5685294" cy="5239058"/>
              <a:chOff x="3226358" y="1375120"/>
              <a:chExt cx="5685294" cy="5239058"/>
            </a:xfrm>
          </p:grpSpPr>
          <p:cxnSp>
            <p:nvCxnSpPr>
              <p:cNvPr id="9" name="Straight Connector 8">
                <a:extLst>
                  <a:ext uri="{FF2B5EF4-FFF2-40B4-BE49-F238E27FC236}">
                    <a16:creationId xmlns:a16="http://schemas.microsoft.com/office/drawing/2014/main" id="{F9B8C084-C530-7B49-9985-516975AF6FD3}"/>
                  </a:ext>
                </a:extLst>
              </p:cNvPr>
              <p:cNvCxnSpPr>
                <a:cxnSpLocks/>
              </p:cNvCxnSpPr>
              <p:nvPr/>
            </p:nvCxnSpPr>
            <p:spPr>
              <a:xfrm>
                <a:off x="3226358" y="137512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7508910-DE74-E140-9F3E-619B0EAFC02C}"/>
                  </a:ext>
                </a:extLst>
              </p:cNvPr>
              <p:cNvCxnSpPr>
                <a:cxnSpLocks/>
              </p:cNvCxnSpPr>
              <p:nvPr/>
            </p:nvCxnSpPr>
            <p:spPr>
              <a:xfrm>
                <a:off x="3226358" y="178984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CFA9B5-4A8C-A44A-BF53-5B58C28F4D86}"/>
                  </a:ext>
                </a:extLst>
              </p:cNvPr>
              <p:cNvCxnSpPr>
                <a:cxnSpLocks/>
              </p:cNvCxnSpPr>
              <p:nvPr/>
            </p:nvCxnSpPr>
            <p:spPr>
              <a:xfrm>
                <a:off x="3226358" y="220457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C93BD5-6F24-9F43-BE07-B46054591E9D}"/>
                  </a:ext>
                </a:extLst>
              </p:cNvPr>
              <p:cNvCxnSpPr>
                <a:cxnSpLocks/>
              </p:cNvCxnSpPr>
              <p:nvPr/>
            </p:nvCxnSpPr>
            <p:spPr>
              <a:xfrm>
                <a:off x="3226358" y="260430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6C8CB7-77FE-754E-9FEE-787A78512C41}"/>
                  </a:ext>
                </a:extLst>
              </p:cNvPr>
              <p:cNvCxnSpPr>
                <a:cxnSpLocks/>
              </p:cNvCxnSpPr>
              <p:nvPr/>
            </p:nvCxnSpPr>
            <p:spPr>
              <a:xfrm>
                <a:off x="3226358" y="300904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7F71B6-9CE5-8F4F-A085-1BCCF1A3ABB5}"/>
                  </a:ext>
                </a:extLst>
              </p:cNvPr>
              <p:cNvCxnSpPr>
                <a:cxnSpLocks/>
              </p:cNvCxnSpPr>
              <p:nvPr/>
            </p:nvCxnSpPr>
            <p:spPr>
              <a:xfrm>
                <a:off x="3226358" y="6614178"/>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75EC0-995E-124C-98EB-EF4AAB81835D}"/>
                  </a:ext>
                </a:extLst>
              </p:cNvPr>
              <p:cNvCxnSpPr>
                <a:cxnSpLocks/>
              </p:cNvCxnSpPr>
              <p:nvPr/>
            </p:nvCxnSpPr>
            <p:spPr>
              <a:xfrm>
                <a:off x="3226358" y="6201953"/>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8CF1A1-041D-D04F-8A76-C4CD122F5C79}"/>
                  </a:ext>
                </a:extLst>
              </p:cNvPr>
              <p:cNvCxnSpPr>
                <a:cxnSpLocks/>
              </p:cNvCxnSpPr>
              <p:nvPr/>
            </p:nvCxnSpPr>
            <p:spPr>
              <a:xfrm>
                <a:off x="3226358" y="5782226"/>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35DCE9-FD9A-C14D-AF24-448676D491FB}"/>
                  </a:ext>
                </a:extLst>
              </p:cNvPr>
              <p:cNvCxnSpPr>
                <a:cxnSpLocks/>
              </p:cNvCxnSpPr>
              <p:nvPr/>
            </p:nvCxnSpPr>
            <p:spPr>
              <a:xfrm>
                <a:off x="3226358" y="536250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6998C6C-CF0B-FB4E-8BF3-927B2AA90D90}"/>
                  </a:ext>
                </a:extLst>
              </p:cNvPr>
              <p:cNvCxnSpPr>
                <a:cxnSpLocks/>
              </p:cNvCxnSpPr>
              <p:nvPr/>
            </p:nvCxnSpPr>
            <p:spPr>
              <a:xfrm>
                <a:off x="3226358" y="4972758"/>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8647B7-6CEC-BB41-B220-11B6C7E9E5C8}"/>
                  </a:ext>
                </a:extLst>
              </p:cNvPr>
              <p:cNvCxnSpPr>
                <a:cxnSpLocks/>
              </p:cNvCxnSpPr>
              <p:nvPr/>
            </p:nvCxnSpPr>
            <p:spPr>
              <a:xfrm>
                <a:off x="3226358" y="4583011"/>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9BCB91-D90A-A645-85D3-528FF6FDCD29}"/>
                  </a:ext>
                </a:extLst>
              </p:cNvPr>
              <p:cNvCxnSpPr>
                <a:cxnSpLocks/>
              </p:cNvCxnSpPr>
              <p:nvPr/>
            </p:nvCxnSpPr>
            <p:spPr>
              <a:xfrm>
                <a:off x="3226358" y="418577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4F92CC0-DEE6-F745-8226-11DA7A4F9F20}"/>
                  </a:ext>
                </a:extLst>
              </p:cNvPr>
              <p:cNvCxnSpPr>
                <a:cxnSpLocks/>
              </p:cNvCxnSpPr>
              <p:nvPr/>
            </p:nvCxnSpPr>
            <p:spPr>
              <a:xfrm>
                <a:off x="3226358" y="3796025"/>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95B917-7872-BC4E-8064-F7A40F188541}"/>
                  </a:ext>
                </a:extLst>
              </p:cNvPr>
              <p:cNvCxnSpPr>
                <a:cxnSpLocks/>
              </p:cNvCxnSpPr>
              <p:nvPr/>
            </p:nvCxnSpPr>
            <p:spPr>
              <a:xfrm>
                <a:off x="3226358" y="3406280"/>
                <a:ext cx="568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C5B7F6-E70C-A048-87CC-ECF9FEDCB6CF}"/>
                  </a:ext>
                </a:extLst>
              </p:cNvPr>
              <p:cNvCxnSpPr/>
              <p:nvPr/>
            </p:nvCxnSpPr>
            <p:spPr>
              <a:xfrm>
                <a:off x="3226358" y="1375120"/>
                <a:ext cx="0" cy="523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2F4AD7-D200-9C47-8148-26009283E858}"/>
                  </a:ext>
                </a:extLst>
              </p:cNvPr>
              <p:cNvCxnSpPr/>
              <p:nvPr/>
            </p:nvCxnSpPr>
            <p:spPr>
              <a:xfrm>
                <a:off x="8911652" y="1375120"/>
                <a:ext cx="0" cy="5239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F7C817-C30F-4541-AEAA-A4BFD564C8E6}"/>
                  </a:ext>
                </a:extLst>
              </p:cNvPr>
              <p:cNvCxnSpPr/>
              <p:nvPr/>
            </p:nvCxnSpPr>
            <p:spPr>
              <a:xfrm>
                <a:off x="5150864" y="1375120"/>
                <a:ext cx="0" cy="523905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Down Arrow 1">
              <a:extLst>
                <a:ext uri="{FF2B5EF4-FFF2-40B4-BE49-F238E27FC236}">
                  <a16:creationId xmlns:a16="http://schemas.microsoft.com/office/drawing/2014/main" id="{BB71E7A1-D02F-F697-43AE-208430DBD79F}"/>
                </a:ext>
              </a:extLst>
            </p:cNvPr>
            <p:cNvSpPr/>
            <p:nvPr/>
          </p:nvSpPr>
          <p:spPr>
            <a:xfrm>
              <a:off x="7106195" y="1462717"/>
              <a:ext cx="1701553"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1</a:t>
              </a:r>
            </a:p>
          </p:txBody>
        </p:sp>
        <p:sp>
          <p:nvSpPr>
            <p:cNvPr id="3" name="Down Arrow 2">
              <a:extLst>
                <a:ext uri="{FF2B5EF4-FFF2-40B4-BE49-F238E27FC236}">
                  <a16:creationId xmlns:a16="http://schemas.microsoft.com/office/drawing/2014/main" id="{C3070078-7552-E1EB-CD28-95E1A16B6045}"/>
                </a:ext>
              </a:extLst>
            </p:cNvPr>
            <p:cNvSpPr/>
            <p:nvPr/>
          </p:nvSpPr>
          <p:spPr>
            <a:xfrm>
              <a:off x="7082749" y="1863314"/>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2</a:t>
              </a:r>
            </a:p>
          </p:txBody>
        </p:sp>
        <p:sp>
          <p:nvSpPr>
            <p:cNvPr id="4" name="Down Arrow 3">
              <a:extLst>
                <a:ext uri="{FF2B5EF4-FFF2-40B4-BE49-F238E27FC236}">
                  <a16:creationId xmlns:a16="http://schemas.microsoft.com/office/drawing/2014/main" id="{6C44090A-4515-9976-1EF9-77B8860A87FA}"/>
                </a:ext>
              </a:extLst>
            </p:cNvPr>
            <p:cNvSpPr/>
            <p:nvPr/>
          </p:nvSpPr>
          <p:spPr>
            <a:xfrm>
              <a:off x="7082749" y="2248117"/>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3</a:t>
              </a:r>
            </a:p>
          </p:txBody>
        </p:sp>
        <p:sp>
          <p:nvSpPr>
            <p:cNvPr id="7" name="Down Arrow 6">
              <a:extLst>
                <a:ext uri="{FF2B5EF4-FFF2-40B4-BE49-F238E27FC236}">
                  <a16:creationId xmlns:a16="http://schemas.microsoft.com/office/drawing/2014/main" id="{8094E054-5CBA-2068-CC4B-68FD9BB47D53}"/>
                </a:ext>
              </a:extLst>
            </p:cNvPr>
            <p:cNvSpPr/>
            <p:nvPr/>
          </p:nvSpPr>
          <p:spPr>
            <a:xfrm>
              <a:off x="7082749" y="2645357"/>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4</a:t>
              </a:r>
            </a:p>
          </p:txBody>
        </p:sp>
        <p:sp>
          <p:nvSpPr>
            <p:cNvPr id="8" name="Down Arrow 7">
              <a:extLst>
                <a:ext uri="{FF2B5EF4-FFF2-40B4-BE49-F238E27FC236}">
                  <a16:creationId xmlns:a16="http://schemas.microsoft.com/office/drawing/2014/main" id="{CEE11DE4-D7C6-9EDC-0D68-89AD59E79C2D}"/>
                </a:ext>
              </a:extLst>
            </p:cNvPr>
            <p:cNvSpPr/>
            <p:nvPr/>
          </p:nvSpPr>
          <p:spPr>
            <a:xfrm>
              <a:off x="7082749" y="3046821"/>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5</a:t>
              </a:r>
            </a:p>
          </p:txBody>
        </p:sp>
        <p:sp>
          <p:nvSpPr>
            <p:cNvPr id="23" name="Down Arrow 22">
              <a:extLst>
                <a:ext uri="{FF2B5EF4-FFF2-40B4-BE49-F238E27FC236}">
                  <a16:creationId xmlns:a16="http://schemas.microsoft.com/office/drawing/2014/main" id="{CF160EA7-05D2-67E2-5D19-8B424D96B82B}"/>
                </a:ext>
              </a:extLst>
            </p:cNvPr>
            <p:cNvSpPr/>
            <p:nvPr/>
          </p:nvSpPr>
          <p:spPr>
            <a:xfrm>
              <a:off x="7082749" y="3431956"/>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6</a:t>
              </a:r>
            </a:p>
          </p:txBody>
        </p:sp>
        <p:sp>
          <p:nvSpPr>
            <p:cNvPr id="29" name="Down Arrow 28">
              <a:extLst>
                <a:ext uri="{FF2B5EF4-FFF2-40B4-BE49-F238E27FC236}">
                  <a16:creationId xmlns:a16="http://schemas.microsoft.com/office/drawing/2014/main" id="{C8DCE706-408E-DD7E-5D7A-B6AEC902399A}"/>
                </a:ext>
              </a:extLst>
            </p:cNvPr>
            <p:cNvSpPr/>
            <p:nvPr/>
          </p:nvSpPr>
          <p:spPr>
            <a:xfrm>
              <a:off x="7082749" y="3829205"/>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7</a:t>
              </a:r>
            </a:p>
          </p:txBody>
        </p:sp>
        <p:sp>
          <p:nvSpPr>
            <p:cNvPr id="32" name="Down Arrow 31">
              <a:extLst>
                <a:ext uri="{FF2B5EF4-FFF2-40B4-BE49-F238E27FC236}">
                  <a16:creationId xmlns:a16="http://schemas.microsoft.com/office/drawing/2014/main" id="{D704CB78-9DF6-D835-8765-D3CCE3F5B83A}"/>
                </a:ext>
              </a:extLst>
            </p:cNvPr>
            <p:cNvSpPr/>
            <p:nvPr/>
          </p:nvSpPr>
          <p:spPr>
            <a:xfrm>
              <a:off x="7082749" y="4217176"/>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8</a:t>
              </a:r>
            </a:p>
          </p:txBody>
        </p:sp>
        <p:sp>
          <p:nvSpPr>
            <p:cNvPr id="33" name="Down Arrow 32">
              <a:extLst>
                <a:ext uri="{FF2B5EF4-FFF2-40B4-BE49-F238E27FC236}">
                  <a16:creationId xmlns:a16="http://schemas.microsoft.com/office/drawing/2014/main" id="{99F67268-21FE-FE83-0725-DF95A20714EB}"/>
                </a:ext>
              </a:extLst>
            </p:cNvPr>
            <p:cNvSpPr/>
            <p:nvPr/>
          </p:nvSpPr>
          <p:spPr>
            <a:xfrm>
              <a:off x="7082749" y="4591801"/>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9</a:t>
              </a:r>
            </a:p>
          </p:txBody>
        </p:sp>
        <p:sp>
          <p:nvSpPr>
            <p:cNvPr id="34" name="Down Arrow 33">
              <a:extLst>
                <a:ext uri="{FF2B5EF4-FFF2-40B4-BE49-F238E27FC236}">
                  <a16:creationId xmlns:a16="http://schemas.microsoft.com/office/drawing/2014/main" id="{62B267D0-8F52-C279-699E-67F8E914963E}"/>
                </a:ext>
              </a:extLst>
            </p:cNvPr>
            <p:cNvSpPr/>
            <p:nvPr/>
          </p:nvSpPr>
          <p:spPr>
            <a:xfrm>
              <a:off x="7082749" y="5003137"/>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10</a:t>
              </a:r>
            </a:p>
          </p:txBody>
        </p:sp>
        <p:sp>
          <p:nvSpPr>
            <p:cNvPr id="35" name="Down Arrow 34">
              <a:extLst>
                <a:ext uri="{FF2B5EF4-FFF2-40B4-BE49-F238E27FC236}">
                  <a16:creationId xmlns:a16="http://schemas.microsoft.com/office/drawing/2014/main" id="{F2959E36-F31A-767A-4DDB-4D637812D451}"/>
                </a:ext>
              </a:extLst>
            </p:cNvPr>
            <p:cNvSpPr/>
            <p:nvPr/>
          </p:nvSpPr>
          <p:spPr>
            <a:xfrm>
              <a:off x="5189831" y="5461721"/>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11</a:t>
              </a:r>
            </a:p>
          </p:txBody>
        </p:sp>
        <p:sp>
          <p:nvSpPr>
            <p:cNvPr id="36" name="Down Arrow 35">
              <a:extLst>
                <a:ext uri="{FF2B5EF4-FFF2-40B4-BE49-F238E27FC236}">
                  <a16:creationId xmlns:a16="http://schemas.microsoft.com/office/drawing/2014/main" id="{1D5A6631-2211-7EEC-55AB-F2263392A64A}"/>
                </a:ext>
              </a:extLst>
            </p:cNvPr>
            <p:cNvSpPr/>
            <p:nvPr/>
          </p:nvSpPr>
          <p:spPr>
            <a:xfrm>
              <a:off x="3316561" y="5851933"/>
              <a:ext cx="1757751" cy="304925"/>
            </a:xfrm>
            <a:prstGeom prst="downArrow">
              <a:avLst>
                <a:gd name="adj1" fmla="val 100000"/>
                <a:gd name="adj2" fmla="val 46502"/>
              </a:avLst>
            </a:prstGeom>
            <a:solidFill>
              <a:srgbClr val="F89F63"/>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400" b="1" dirty="0">
                  <a:solidFill>
                    <a:schemeClr val="tx1"/>
                  </a:solidFill>
                </a:rPr>
                <a:t>Recommendation 12</a:t>
              </a:r>
            </a:p>
          </p:txBody>
        </p:sp>
        <p:sp>
          <p:nvSpPr>
            <p:cNvPr id="38" name="Rounded Rectangle 37">
              <a:extLst>
                <a:ext uri="{FF2B5EF4-FFF2-40B4-BE49-F238E27FC236}">
                  <a16:creationId xmlns:a16="http://schemas.microsoft.com/office/drawing/2014/main" id="{BDA28588-58D9-508E-E0D9-2AD04C45EA37}"/>
                </a:ext>
              </a:extLst>
            </p:cNvPr>
            <p:cNvSpPr/>
            <p:nvPr/>
          </p:nvSpPr>
          <p:spPr>
            <a:xfrm>
              <a:off x="7165667" y="975470"/>
              <a:ext cx="1606909" cy="383402"/>
            </a:xfrm>
            <a:prstGeom prst="roundRect">
              <a:avLst>
                <a:gd name="adj" fmla="val 50000"/>
              </a:avLst>
            </a:prstGeom>
            <a:solidFill>
              <a:srgbClr val="E6945C"/>
            </a:soli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Order sign</a:t>
              </a:r>
            </a:p>
          </p:txBody>
        </p:sp>
        <p:sp>
          <p:nvSpPr>
            <p:cNvPr id="39" name="Rounded Rectangle 38">
              <a:extLst>
                <a:ext uri="{FF2B5EF4-FFF2-40B4-BE49-F238E27FC236}">
                  <a16:creationId xmlns:a16="http://schemas.microsoft.com/office/drawing/2014/main" id="{6014B373-2A65-6CB1-ACAF-0C79F61181C5}"/>
                </a:ext>
              </a:extLst>
            </p:cNvPr>
            <p:cNvSpPr/>
            <p:nvPr/>
          </p:nvSpPr>
          <p:spPr>
            <a:xfrm>
              <a:off x="5307918" y="975469"/>
              <a:ext cx="1600695" cy="383402"/>
            </a:xfrm>
            <a:prstGeom prst="roundRect">
              <a:avLst>
                <a:gd name="adj" fmla="val 50000"/>
              </a:avLst>
            </a:prstGeom>
            <a:solidFill>
              <a:srgbClr val="E6945C"/>
            </a:soli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Order select</a:t>
              </a:r>
            </a:p>
          </p:txBody>
        </p:sp>
        <p:sp>
          <p:nvSpPr>
            <p:cNvPr id="40" name="Rounded Rectangle 39">
              <a:extLst>
                <a:ext uri="{FF2B5EF4-FFF2-40B4-BE49-F238E27FC236}">
                  <a16:creationId xmlns:a16="http://schemas.microsoft.com/office/drawing/2014/main" id="{E26DACE8-DBFE-5577-4C3A-D0D84027DA73}"/>
                </a:ext>
              </a:extLst>
            </p:cNvPr>
            <p:cNvSpPr/>
            <p:nvPr/>
          </p:nvSpPr>
          <p:spPr>
            <a:xfrm>
              <a:off x="3472580" y="987303"/>
              <a:ext cx="1567772" cy="383402"/>
            </a:xfrm>
            <a:prstGeom prst="roundRect">
              <a:avLst>
                <a:gd name="adj" fmla="val 50000"/>
              </a:avLst>
            </a:prstGeom>
            <a:solidFill>
              <a:srgbClr val="E6945C"/>
            </a:solid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Patient select</a:t>
              </a:r>
            </a:p>
          </p:txBody>
        </p:sp>
      </p:grpSp>
    </p:spTree>
    <p:extLst>
      <p:ext uri="{BB962C8B-B14F-4D97-AF65-F5344CB8AC3E}">
        <p14:creationId xmlns:p14="http://schemas.microsoft.com/office/powerpoint/2010/main" val="17784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5164" y="365125"/>
            <a:ext cx="3733800" cy="614589"/>
          </a:xfrm>
        </p:spPr>
        <p:txBody>
          <a:bodyPr>
            <a:normAutofit/>
          </a:bodyPr>
          <a:lstStyle/>
          <a:p>
            <a:r>
              <a:rPr lang="en-US" sz="3600" b="1" dirty="0"/>
              <a:t>Recommendation 3</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541979945"/>
              </p:ext>
            </p:extLst>
          </p:nvPr>
        </p:nvGraphicFramePr>
        <p:xfrm>
          <a:off x="638354" y="1186795"/>
          <a:ext cx="10990052" cy="2411358"/>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13027">
                  <a:extLst>
                    <a:ext uri="{9D8B030D-6E8A-4147-A177-3AD203B41FA5}">
                      <a16:colId xmlns:a16="http://schemas.microsoft.com/office/drawing/2014/main" val="928593272"/>
                    </a:ext>
                  </a:extLst>
                </a:gridCol>
                <a:gridCol w="3675530">
                  <a:extLst>
                    <a:ext uri="{9D8B030D-6E8A-4147-A177-3AD203B41FA5}">
                      <a16:colId xmlns:a16="http://schemas.microsoft.com/office/drawing/2014/main" val="1243888245"/>
                    </a:ext>
                  </a:extLst>
                </a:gridCol>
                <a:gridCol w="3353982">
                  <a:extLst>
                    <a:ext uri="{9D8B030D-6E8A-4147-A177-3AD203B41FA5}">
                      <a16:colId xmlns:a16="http://schemas.microsoft.com/office/drawing/2014/main" val="392756427"/>
                    </a:ext>
                  </a:extLst>
                </a:gridCol>
              </a:tblGrid>
              <a:tr h="359627">
                <a:tc gridSpan="4">
                  <a:txBody>
                    <a:bodyPr/>
                    <a:lstStyle/>
                    <a:p>
                      <a:pPr algn="ctr"/>
                      <a:r>
                        <a:rPr lang="en-US" sz="1800" dirty="0">
                          <a:latin typeface="Calibri" panose="020F0502020204030204" pitchFamily="34" charset="0"/>
                          <a:cs typeface="Calibri" panose="020F0502020204030204" pitchFamily="34" charset="0"/>
                        </a:rPr>
                        <a:t>Recommendation 4</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39441">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820275">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Is this order for extended-release opioid analgesics with ambulatory misuse potential?</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a new prescription for extended-release opioids.</a:t>
                      </a:r>
                    </a:p>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[Ideally the order should be selected prior to being committed to the system]</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700" dirty="0">
                          <a:effectLst/>
                          <a:latin typeface="Calibri" panose="020F0502020204030204" pitchFamily="34" charset="0"/>
                          <a:ea typeface="Times New Roman" panose="02020603050405020304" pitchFamily="18" charset="0"/>
                          <a:cs typeface="Calibri" panose="020F0502020204030204" pitchFamily="34" charset="0"/>
                        </a:rPr>
                        <a:t>Extended-release opioid analgesics with ambulatory misuse potential</a:t>
                      </a:r>
                    </a:p>
                  </a:txBody>
                  <a:tcPr marL="68580" marR="68580" marT="0" marB="0"/>
                </a:tc>
                <a:extLst>
                  <a:ext uri="{0D108BD9-81ED-4DB2-BD59-A6C34878D82A}">
                    <a16:rowId xmlns:a16="http://schemas.microsoft.com/office/drawing/2014/main" val="4012149817"/>
                  </a:ext>
                </a:extLst>
              </a:tr>
              <a:tr h="269721">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4031682"/>
                  </a:ext>
                </a:extLst>
              </a:tr>
              <a:tr h="38837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tc>
                <a:tc>
                  <a:txBody>
                    <a:bodyPr/>
                    <a:lstStyle/>
                    <a:p>
                      <a:pPr marL="0" marR="0" lvl="0" indent="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985447081"/>
                  </a:ext>
                </a:extLst>
              </a:tr>
            </a:tbl>
          </a:graphicData>
        </a:graphic>
      </p:graphicFrame>
    </p:spTree>
    <p:extLst>
      <p:ext uri="{BB962C8B-B14F-4D97-AF65-F5344CB8AC3E}">
        <p14:creationId xmlns:p14="http://schemas.microsoft.com/office/powerpoint/2010/main" val="333223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588689024"/>
              </p:ext>
            </p:extLst>
          </p:nvPr>
        </p:nvGraphicFramePr>
        <p:xfrm>
          <a:off x="838200" y="1393367"/>
          <a:ext cx="10959548" cy="2448586"/>
        </p:xfrm>
        <a:graphic>
          <a:graphicData uri="http://schemas.openxmlformats.org/drawingml/2006/table">
            <a:tbl>
              <a:tblPr firstRow="1" bandRow="1">
                <a:tableStyleId>{5C22544A-7EE6-4342-B048-85BDC9FD1C3A}</a:tableStyleId>
              </a:tblPr>
              <a:tblGrid>
                <a:gridCol w="10959548">
                  <a:extLst>
                    <a:ext uri="{9D8B030D-6E8A-4147-A177-3AD203B41FA5}">
                      <a16:colId xmlns:a16="http://schemas.microsoft.com/office/drawing/2014/main" val="1795603398"/>
                    </a:ext>
                  </a:extLst>
                </a:gridCol>
              </a:tblGrid>
              <a:tr h="345466">
                <a:tc>
                  <a:txBody>
                    <a:bodyPr/>
                    <a:lstStyle/>
                    <a:p>
                      <a:pPr algn="ctr">
                        <a:lnSpc>
                          <a:spcPct val="90000"/>
                        </a:lnSpc>
                      </a:pPr>
                      <a:r>
                        <a:rPr lang="en-US" sz="1700" dirty="0">
                          <a:latin typeface="Calibri" panose="020F0502020204030204" pitchFamily="34" charset="0"/>
                          <a:cs typeface="Calibri" panose="020F0502020204030204" pitchFamily="34" charset="0"/>
                        </a:rPr>
                        <a:t>Recommendation 3 Guidance</a:t>
                      </a:r>
                    </a:p>
                  </a:txBody>
                  <a:tcPr/>
                </a:tc>
                <a:extLst>
                  <a:ext uri="{0D108BD9-81ED-4DB2-BD59-A6C34878D82A}">
                    <a16:rowId xmlns:a16="http://schemas.microsoft.com/office/drawing/2014/main" val="3504321060"/>
                  </a:ext>
                </a:extLst>
              </a:tr>
              <a:tr h="1189419">
                <a:tc>
                  <a:txBody>
                    <a:bodyPr/>
                    <a:lstStyle/>
                    <a:p>
                      <a:pPr marL="119063" indent="0">
                        <a:spcAft>
                          <a:spcPts val="1200"/>
                        </a:spcAft>
                      </a:pPr>
                      <a:r>
                        <a:rPr kumimoji="0" lang="en-US" sz="1800" b="1" i="0" u="none" strike="noStrike" kern="1200" cap="none" spc="0" normalizeH="0" baseline="0" noProof="0" dirty="0">
                          <a:ln>
                            <a:noFill/>
                          </a:ln>
                          <a:solidFill>
                            <a:prstClr val="black"/>
                          </a:solidFill>
                          <a:effectLst/>
                          <a:uLnTx/>
                          <a:uFillTx/>
                          <a:latin typeface="+mn-lt"/>
                          <a:ea typeface="+mn-ea"/>
                          <a:cs typeface="+mn-cs"/>
                        </a:rPr>
                        <a:t>SUMMARY</a:t>
                      </a:r>
                      <a:r>
                        <a:rPr kumimoji="0" lang="en-US" sz="1800" b="0" i="0" u="none" strike="noStrike" kern="1200" cap="none" spc="0" normalizeH="0" baseline="0" noProof="0" dirty="0">
                          <a:ln>
                            <a:noFill/>
                          </a:ln>
                          <a:solidFill>
                            <a:prstClr val="black"/>
                          </a:solidFill>
                          <a:effectLst/>
                          <a:uLnTx/>
                          <a:uFillTx/>
                          <a:latin typeface="+mn-lt"/>
                          <a:ea typeface="+mn-ea"/>
                          <a:cs typeface="+mn-cs"/>
                        </a:rPr>
                        <a:t>: When Initiating Opioid Therapy, Utilize Immediate Release Opioids</a:t>
                      </a:r>
                    </a:p>
                    <a:p>
                      <a:pPr marL="119063"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mn-lt"/>
                          <a:ea typeface="+mn-ea"/>
                          <a:cs typeface="+mn-cs"/>
                        </a:rPr>
                        <a:t>DETAILS:  </a:t>
                      </a:r>
                    </a:p>
                    <a:p>
                      <a:pPr marL="119063" marR="0" lvl="0" indent="0" algn="l" defTabSz="914400" rtl="0" eaLnBrk="1" fontAlgn="auto" latinLnBrk="0" hangingPunct="1">
                        <a:lnSpc>
                          <a:spcPct val="100000"/>
                        </a:lnSpc>
                        <a:spcBef>
                          <a:spcPts val="0"/>
                        </a:spcBef>
                        <a:spcAft>
                          <a:spcPts val="120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Recommend prescribing immediate release opioids instead of extended release or long-acting opioids</a:t>
                      </a:r>
                    </a:p>
                    <a:p>
                      <a:pPr marL="119063" marR="0" lvl="0" indent="0" algn="l" defTabSz="914400" rtl="0" eaLnBrk="1" fontAlgn="auto" latinLnBrk="0" hangingPunct="1">
                        <a:lnSpc>
                          <a:spcPct val="100000"/>
                        </a:lnSpc>
                        <a:spcBef>
                          <a:spcPts val="0"/>
                        </a:spcBef>
                        <a:spcAft>
                          <a:spcPts val="1200"/>
                        </a:spcAft>
                        <a:buClrTx/>
                        <a:buSzTx/>
                        <a:buFontTx/>
                        <a:buNone/>
                        <a:tabLst/>
                        <a:defRPr/>
                      </a:pPr>
                      <a:r>
                        <a:rPr lang="en-US" sz="1800" u="sng" kern="1200" dirty="0">
                          <a:solidFill>
                            <a:schemeClr val="dk1"/>
                          </a:solidFill>
                          <a:effectLst/>
                          <a:latin typeface="+mn-lt"/>
                          <a:ea typeface="+mn-ea"/>
                          <a:cs typeface="+mn-cs"/>
                          <a:hlinkClick r:id="rId3"/>
                        </a:rPr>
                        <a:t>For guidance regarding prescribing extended release/ long-acting opioids, see Recommendation 3 of the 2022 CDC Clinical Practice Guideline</a:t>
                      </a:r>
                      <a:endParaRPr lang="en-US" sz="1800" kern="1200" dirty="0">
                        <a:solidFill>
                          <a:schemeClr val="dk1"/>
                        </a:solidFill>
                        <a:effectLst/>
                        <a:latin typeface="+mn-lt"/>
                        <a:ea typeface="+mn-ea"/>
                        <a:cs typeface="+mn-cs"/>
                      </a:endParaRPr>
                    </a:p>
                    <a:p>
                      <a:pPr marL="119063" indent="0">
                        <a:spcAft>
                          <a:spcPts val="1200"/>
                        </a:spcAft>
                      </a:pP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5"/>
            <a:ext cx="3712029" cy="712561"/>
          </a:xfrm>
        </p:spPr>
        <p:txBody>
          <a:bodyPr>
            <a:normAutofit/>
          </a:bodyPr>
          <a:lstStyle/>
          <a:p>
            <a:r>
              <a:rPr lang="en-US" sz="3600" b="1" dirty="0"/>
              <a:t>Recommendation 3</a:t>
            </a:r>
          </a:p>
        </p:txBody>
      </p:sp>
    </p:spTree>
    <p:extLst>
      <p:ext uri="{BB962C8B-B14F-4D97-AF65-F5344CB8AC3E}">
        <p14:creationId xmlns:p14="http://schemas.microsoft.com/office/powerpoint/2010/main" val="287345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0" y="0"/>
            <a:ext cx="3831771" cy="977191"/>
          </a:xfrm>
        </p:spPr>
        <p:txBody>
          <a:bodyPr>
            <a:normAutofit/>
          </a:bodyPr>
          <a:lstStyle/>
          <a:p>
            <a:pPr>
              <a:lnSpc>
                <a:spcPct val="0"/>
              </a:lnSpc>
            </a:pPr>
            <a:r>
              <a:rPr lang="en-US" sz="3100" b="1" dirty="0"/>
              <a:t>Recommendations 4-5</a:t>
            </a:r>
          </a:p>
        </p:txBody>
      </p:sp>
      <p:sp>
        <p:nvSpPr>
          <p:cNvPr id="3" name="Rectangle 2">
            <a:extLst>
              <a:ext uri="{FF2B5EF4-FFF2-40B4-BE49-F238E27FC236}">
                <a16:creationId xmlns:a16="http://schemas.microsoft.com/office/drawing/2014/main" id="{AACD37C5-5D5C-2743-BFD1-D4A5381361FB}"/>
              </a:ext>
            </a:extLst>
          </p:cNvPr>
          <p:cNvSpPr/>
          <p:nvPr/>
        </p:nvSpPr>
        <p:spPr>
          <a:xfrm>
            <a:off x="3594538" y="0"/>
            <a:ext cx="8597463" cy="830997"/>
          </a:xfrm>
          <a:prstGeom prst="rect">
            <a:avLst/>
          </a:prstGeom>
        </p:spPr>
        <p:txBody>
          <a:bodyPr wrap="square">
            <a:spAutoFit/>
          </a:bodyPr>
          <a:lstStyle/>
          <a:p>
            <a:r>
              <a:rPr lang="en-US" sz="1200" dirty="0"/>
              <a:t>4: When opioids are initiated for opioid-naïve patients with acute, subacute, or chronic pain, clinicians should prescribe the lowest effective dosage. If opioids are continued for subacute or chronic pain, clinicians should use caution when prescribing opioids at any dosage, should carefully evaluate individual benefits and risks when considering increasing dosage, and should avoid increasing dosage above levels likely to yield diminishing returns in benefits relative to risks to patients (recommendation category: A; evidence type: 3) </a:t>
            </a:r>
          </a:p>
        </p:txBody>
      </p:sp>
      <p:sp>
        <p:nvSpPr>
          <p:cNvPr id="7" name="TextBox 6">
            <a:extLst>
              <a:ext uri="{FF2B5EF4-FFF2-40B4-BE49-F238E27FC236}">
                <a16:creationId xmlns:a16="http://schemas.microsoft.com/office/drawing/2014/main" id="{518887A2-4BA8-0233-52D0-83A2AB4A3E77}"/>
              </a:ext>
            </a:extLst>
          </p:cNvPr>
          <p:cNvSpPr txBox="1"/>
          <p:nvPr/>
        </p:nvSpPr>
        <p:spPr>
          <a:xfrm>
            <a:off x="76977" y="800971"/>
            <a:ext cx="12041451" cy="1015663"/>
          </a:xfrm>
          <a:prstGeom prst="rect">
            <a:avLst/>
          </a:prstGeom>
          <a:noFill/>
        </p:spPr>
        <p:txBody>
          <a:bodyPr wrap="square" rtlCol="0">
            <a:spAutoFit/>
          </a:bodyPr>
          <a:lstStyle/>
          <a:p>
            <a:r>
              <a:rPr lang="en-US" sz="1200" dirty="0"/>
              <a:t>5: For patients already receiving opioid therapy, clinicians should carefully weigh benefits and risks and exercise care when changing opioid dosage. If benefits outweigh risks of continued opioid therapy, clinicians should work closely with patients to optimize nonopioid therapies while continuing opioid therapy. If benefits do not outweigh risks of continued opioid therapy, clinicians should optimize other therapies and work closely with patients to gradually taper to lower dosages or, if warranted based on the individual circumstances of the patient, appropriately taper and discontinue opioids. Unless there are indications of a life-threatening issue such as warning signs of impending overdose (e.g., confusion, sedation, or slurred speech), opioid therapy should not be discontinued abruptly, and clinicians should not rapidly reduce opioid dosages from higher dosages (recommendation category: B; evidence type: 4).</a:t>
            </a:r>
          </a:p>
        </p:txBody>
      </p:sp>
      <p:pic>
        <p:nvPicPr>
          <p:cNvPr id="11" name="Picture 10" descr="Diagram">
            <a:extLst>
              <a:ext uri="{FF2B5EF4-FFF2-40B4-BE49-F238E27FC236}">
                <a16:creationId xmlns:a16="http://schemas.microsoft.com/office/drawing/2014/main" id="{96D2ADDD-5616-830E-616C-EF14E5F07C8D}"/>
              </a:ext>
            </a:extLst>
          </p:cNvPr>
          <p:cNvPicPr>
            <a:picLocks noChangeAspect="1"/>
          </p:cNvPicPr>
          <p:nvPr/>
        </p:nvPicPr>
        <p:blipFill>
          <a:blip r:embed="rId3"/>
          <a:stretch>
            <a:fillRect/>
          </a:stretch>
        </p:blipFill>
        <p:spPr>
          <a:xfrm>
            <a:off x="196769" y="1819686"/>
            <a:ext cx="11794605" cy="5067699"/>
          </a:xfrm>
          <a:prstGeom prst="rect">
            <a:avLst/>
          </a:prstGeom>
        </p:spPr>
      </p:pic>
    </p:spTree>
    <p:extLst>
      <p:ext uri="{BB962C8B-B14F-4D97-AF65-F5344CB8AC3E}">
        <p14:creationId xmlns:p14="http://schemas.microsoft.com/office/powerpoint/2010/main" val="413886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00735" y="365126"/>
            <a:ext cx="4506686" cy="571046"/>
          </a:xfrm>
        </p:spPr>
        <p:txBody>
          <a:bodyPr>
            <a:normAutofit fontScale="90000"/>
          </a:bodyPr>
          <a:lstStyle/>
          <a:p>
            <a:r>
              <a:rPr lang="en-US" sz="3600" b="1" dirty="0"/>
              <a:t>Recommendations 4-5</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099700882"/>
              </p:ext>
            </p:extLst>
          </p:nvPr>
        </p:nvGraphicFramePr>
        <p:xfrm>
          <a:off x="500174" y="1358118"/>
          <a:ext cx="11243025" cy="4182782"/>
        </p:xfrm>
        <a:graphic>
          <a:graphicData uri="http://schemas.openxmlformats.org/drawingml/2006/table">
            <a:tbl>
              <a:tblPr firstRow="1" bandRow="1">
                <a:tableStyleId>{5C22544A-7EE6-4342-B048-85BDC9FD1C3A}</a:tableStyleId>
              </a:tblPr>
              <a:tblGrid>
                <a:gridCol w="2419874">
                  <a:extLst>
                    <a:ext uri="{9D8B030D-6E8A-4147-A177-3AD203B41FA5}">
                      <a16:colId xmlns:a16="http://schemas.microsoft.com/office/drawing/2014/main" val="1795603398"/>
                    </a:ext>
                  </a:extLst>
                </a:gridCol>
                <a:gridCol w="1166430">
                  <a:extLst>
                    <a:ext uri="{9D8B030D-6E8A-4147-A177-3AD203B41FA5}">
                      <a16:colId xmlns:a16="http://schemas.microsoft.com/office/drawing/2014/main" val="928593272"/>
                    </a:ext>
                  </a:extLst>
                </a:gridCol>
                <a:gridCol w="4225536">
                  <a:extLst>
                    <a:ext uri="{9D8B030D-6E8A-4147-A177-3AD203B41FA5}">
                      <a16:colId xmlns:a16="http://schemas.microsoft.com/office/drawing/2014/main" val="1243888245"/>
                    </a:ext>
                  </a:extLst>
                </a:gridCol>
                <a:gridCol w="3431185">
                  <a:extLst>
                    <a:ext uri="{9D8B030D-6E8A-4147-A177-3AD203B41FA5}">
                      <a16:colId xmlns:a16="http://schemas.microsoft.com/office/drawing/2014/main" val="392756427"/>
                    </a:ext>
                  </a:extLst>
                </a:gridCol>
              </a:tblGrid>
              <a:tr h="348282">
                <a:tc gridSpan="4">
                  <a:txBody>
                    <a:bodyPr/>
                    <a:lstStyle/>
                    <a:p>
                      <a:pPr algn="ctr"/>
                      <a:r>
                        <a:rPr lang="en-US" sz="1800" dirty="0">
                          <a:latin typeface="Calibri" panose="020F0502020204030204" pitchFamily="34" charset="0"/>
                          <a:cs typeface="Calibri" panose="020F0502020204030204" pitchFamily="34" charset="0"/>
                        </a:rPr>
                        <a:t>Recommendation 5</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323491">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 with ambulatory misuse potential</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3847634001"/>
                  </a:ext>
                </a:extLst>
              </a:tr>
              <a:tr h="323491">
                <a:tc>
                  <a:txBody>
                    <a:bodyPr/>
                    <a:lstStyle/>
                    <a:p>
                      <a:pPr marL="0" marR="0">
                        <a:lnSpc>
                          <a:spcPct val="8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14031682"/>
                  </a:ext>
                </a:extLst>
              </a:tr>
              <a:tr h="760315">
                <a:tc>
                  <a:txBody>
                    <a:bodyPr/>
                    <a:lstStyle/>
                    <a:p>
                      <a:pPr marL="0" marR="0">
                        <a:lnSpc>
                          <a:spcPct val="8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Calculate MME for prescription + active opioids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Current calculation uses known order (prescription) data. Note – for as needed (PRN) medication, the daily dose assumes the maximum dose the patient may take any given day if a range is present. Ideally, dispensed data could be used to determine the medication dispensed to the patient.</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832626082"/>
                  </a:ext>
                </a:extLst>
              </a:tr>
              <a:tr h="305958">
                <a:tc>
                  <a:txBody>
                    <a:bodyPr/>
                    <a:lstStyle/>
                    <a:p>
                      <a:pPr marL="0" marR="0">
                        <a:lnSpc>
                          <a:spcPct val="8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MME &gt;=50?</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8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MME result is &gt;= 50 </a:t>
                      </a:r>
                    </a:p>
                  </a:txBody>
                  <a:tcPr marL="68580" marR="68580" marT="0" marB="0"/>
                </a:tc>
                <a:tc>
                  <a:txBody>
                    <a:bodyPr/>
                    <a:lstStyle/>
                    <a:p>
                      <a:pPr marL="342900" marR="0" lvl="0" indent="-342900" rtl="0">
                        <a:lnSpc>
                          <a:spcPct val="80000"/>
                        </a:lnSpc>
                        <a:spcBef>
                          <a:spcPts val="0"/>
                        </a:spcBef>
                        <a:spcAft>
                          <a:spcPts val="0"/>
                        </a:spcAft>
                        <a:buFont typeface="Symbol" pitchFamily="2" charset="2"/>
                        <a:buChar char=""/>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68191800"/>
                  </a:ext>
                </a:extLst>
              </a:tr>
            </a:tbl>
          </a:graphicData>
        </a:graphic>
      </p:graphicFrame>
    </p:spTree>
    <p:extLst>
      <p:ext uri="{BB962C8B-B14F-4D97-AF65-F5344CB8AC3E}">
        <p14:creationId xmlns:p14="http://schemas.microsoft.com/office/powerpoint/2010/main" val="386555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600352841"/>
              </p:ext>
            </p:extLst>
          </p:nvPr>
        </p:nvGraphicFramePr>
        <p:xfrm>
          <a:off x="112889" y="489855"/>
          <a:ext cx="11988799" cy="6372319"/>
        </p:xfrm>
        <a:graphic>
          <a:graphicData uri="http://schemas.openxmlformats.org/drawingml/2006/table">
            <a:tbl>
              <a:tblPr firstRow="1" bandRow="1">
                <a:tableStyleId>{5C22544A-7EE6-4342-B048-85BDC9FD1C3A}</a:tableStyleId>
              </a:tblPr>
              <a:tblGrid>
                <a:gridCol w="11988799">
                  <a:extLst>
                    <a:ext uri="{9D8B030D-6E8A-4147-A177-3AD203B41FA5}">
                      <a16:colId xmlns:a16="http://schemas.microsoft.com/office/drawing/2014/main" val="1795603398"/>
                    </a:ext>
                  </a:extLst>
                </a:gridCol>
              </a:tblGrid>
              <a:tr h="320438">
                <a:tc>
                  <a:txBody>
                    <a:bodyPr/>
                    <a:lstStyle/>
                    <a:p>
                      <a:pPr algn="ctr">
                        <a:lnSpc>
                          <a:spcPct val="90000"/>
                        </a:lnSpc>
                      </a:pPr>
                      <a:r>
                        <a:rPr lang="en-US" sz="1700" dirty="0">
                          <a:latin typeface="Calibri" panose="020F0502020204030204" pitchFamily="34" charset="0"/>
                          <a:cs typeface="Calibri" panose="020F0502020204030204" pitchFamily="34" charset="0"/>
                        </a:rPr>
                        <a:t>Recommendation 4-5 Guidance</a:t>
                      </a:r>
                    </a:p>
                  </a:txBody>
                  <a:tcPr/>
                </a:tc>
                <a:extLst>
                  <a:ext uri="{0D108BD9-81ED-4DB2-BD59-A6C34878D82A}">
                    <a16:rowId xmlns:a16="http://schemas.microsoft.com/office/drawing/2014/main" val="3504321060"/>
                  </a:ext>
                </a:extLst>
              </a:tr>
              <a:tr h="6047707">
                <a:tc>
                  <a:txBody>
                    <a:bodyPr/>
                    <a:lstStyle/>
                    <a:p>
                      <a:pPr>
                        <a:spcAft>
                          <a:spcPts val="1200"/>
                        </a:spcAft>
                      </a:pPr>
                      <a:r>
                        <a:rPr lang="en-US" sz="1600" b="1" kern="1200" dirty="0">
                          <a:solidFill>
                            <a:schemeClr val="dk1"/>
                          </a:solidFill>
                          <a:effectLst/>
                          <a:latin typeface="+mn-lt"/>
                          <a:ea typeface="+mn-ea"/>
                          <a:cs typeface="+mn-cs"/>
                        </a:rPr>
                        <a:t>SUMMARY: </a:t>
                      </a:r>
                      <a:r>
                        <a:rPr lang="en-US" sz="1600" b="0" kern="1200" dirty="0">
                          <a:solidFill>
                            <a:schemeClr val="dk1"/>
                          </a:solidFill>
                          <a:effectLst/>
                          <a:latin typeface="+mn-lt"/>
                          <a:ea typeface="+mn-ea"/>
                          <a:cs typeface="+mn-cs"/>
                        </a:rPr>
                        <a:t>Calibrate to Lowest Opioid Dose Needed for Expected Results and Exercise Care When Changing Opioid Dosages</a:t>
                      </a:r>
                    </a:p>
                    <a:p>
                      <a:pPr>
                        <a:spcAft>
                          <a:spcPts val="0"/>
                        </a:spcAft>
                      </a:pPr>
                      <a:r>
                        <a:rPr lang="en-US" sz="1600" b="1" kern="1200" dirty="0">
                          <a:solidFill>
                            <a:schemeClr val="dk1"/>
                          </a:solidFill>
                          <a:effectLst/>
                          <a:latin typeface="+mn-lt"/>
                          <a:ea typeface="+mn-ea"/>
                          <a:cs typeface="+mn-cs"/>
                        </a:rPr>
                        <a:t>DETAILS:</a:t>
                      </a:r>
                    </a:p>
                    <a:p>
                      <a:pPr>
                        <a:spcAft>
                          <a:spcPts val="0"/>
                        </a:spcAft>
                      </a:pPr>
                      <a:r>
                        <a:rPr lang="en-US" sz="1600" kern="1200" dirty="0">
                          <a:solidFill>
                            <a:schemeClr val="dk1"/>
                          </a:solidFill>
                          <a:effectLst/>
                          <a:latin typeface="+mn-lt"/>
                          <a:ea typeface="+mn-ea"/>
                          <a:cs typeface="+mn-cs"/>
                        </a:rPr>
                        <a:t>When opioid therapy is considered appropriate, calibrate opioid dosages to lowest dose needed to achieve expected effects. For patients already receiving opioid therapy, clinicians should carefully weigh benefits and risks and exercise care when changing opioid dosage.</a:t>
                      </a:r>
                    </a:p>
                    <a:p>
                      <a:pPr>
                        <a:spcAft>
                          <a:spcPts val="0"/>
                        </a:spcAft>
                      </a:pPr>
                      <a:endParaRPr lang="en-US" sz="12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lang="en-US" sz="1600" kern="1200" dirty="0">
                          <a:solidFill>
                            <a:schemeClr val="dk1"/>
                          </a:solidFill>
                          <a:effectLst/>
                          <a:latin typeface="+mn-lt"/>
                          <a:ea typeface="+mn-ea"/>
                          <a:cs typeface="+mn-cs"/>
                          <a:hlinkClick r:id="rId3"/>
                        </a:rPr>
                        <a:t>For guidance in determining the lowest effective opioid dosage, see Recommendation 4 of the CDC 2022 Clinical Practice Guideline </a:t>
                      </a:r>
                      <a:endParaRPr lang="en-US" sz="1600" kern="1200" dirty="0">
                        <a:solidFill>
                          <a:schemeClr val="dk1"/>
                        </a:solidFill>
                        <a:effectLst/>
                        <a:latin typeface="+mn-lt"/>
                        <a:ea typeface="+mn-ea"/>
                        <a:cs typeface="+mn-cs"/>
                      </a:endParaRPr>
                    </a:p>
                    <a:p>
                      <a:pPr>
                        <a:spcAft>
                          <a:spcPts val="1200"/>
                        </a:spcAft>
                      </a:pPr>
                      <a:r>
                        <a:rPr lang="en-US" sz="1600" kern="1200" dirty="0">
                          <a:solidFill>
                            <a:schemeClr val="dk1"/>
                          </a:solidFill>
                          <a:effectLst/>
                          <a:latin typeface="+mn-lt"/>
                          <a:ea typeface="+mn-ea"/>
                          <a:cs typeface="+mn-cs"/>
                          <a:hlinkClick r:id="rId4"/>
                        </a:rPr>
                        <a:t>For patients who have received opioid therapy for longer durations of time, if tapering, consider working closely with the patient to gradually taper dosages (no more than 10% per month)</a:t>
                      </a:r>
                      <a:endParaRPr lang="en-US" sz="1600" kern="1200" dirty="0">
                        <a:solidFill>
                          <a:schemeClr val="dk1"/>
                        </a:solidFill>
                        <a:effectLst/>
                        <a:latin typeface="+mn-lt"/>
                        <a:ea typeface="+mn-ea"/>
                        <a:cs typeface="+mn-cs"/>
                      </a:endParaRPr>
                    </a:p>
                    <a:p>
                      <a:pPr>
                        <a:spcAft>
                          <a:spcPts val="1200"/>
                        </a:spcAft>
                      </a:pPr>
                      <a:r>
                        <a:rPr lang="en-US" sz="1600" kern="1200" dirty="0">
                          <a:solidFill>
                            <a:schemeClr val="dk1"/>
                          </a:solidFill>
                          <a:effectLst/>
                          <a:latin typeface="+mn-lt"/>
                          <a:ea typeface="+mn-ea"/>
                          <a:cs typeface="+mn-cs"/>
                        </a:rPr>
                        <a:t>For a tapering calculator, go to </a:t>
                      </a:r>
                      <a:r>
                        <a:rPr lang="en-US" sz="1600" kern="1200" dirty="0">
                          <a:solidFill>
                            <a:schemeClr val="dk1"/>
                          </a:solidFill>
                          <a:effectLst/>
                          <a:latin typeface="+mn-lt"/>
                          <a:ea typeface="+mn-ea"/>
                          <a:cs typeface="+mn-cs"/>
                          <a:hlinkClick r:id="rId5"/>
                        </a:rPr>
                        <a:t>https://agencymeddirectors.wa.gov/Calculator/TaperDoseCalculator.html</a:t>
                      </a:r>
                      <a:endParaRPr lang="en-US" sz="1600" kern="1200" dirty="0">
                        <a:solidFill>
                          <a:schemeClr val="dk1"/>
                        </a:solidFill>
                        <a:effectLst/>
                        <a:latin typeface="+mn-lt"/>
                        <a:ea typeface="+mn-ea"/>
                        <a:cs typeface="+mn-cs"/>
                      </a:endParaRPr>
                    </a:p>
                    <a:p>
                      <a:pPr>
                        <a:spcAft>
                          <a:spcPts val="1200"/>
                        </a:spcAft>
                      </a:pPr>
                      <a:r>
                        <a:rPr lang="en-US" sz="1600" kern="1200" dirty="0">
                          <a:solidFill>
                            <a:schemeClr val="dk1"/>
                          </a:solidFill>
                          <a:effectLst/>
                          <a:latin typeface="+mn-lt"/>
                          <a:ea typeface="+mn-ea"/>
                          <a:cs typeface="+mn-cs"/>
                          <a:hlinkClick r:id="rId6"/>
                        </a:rPr>
                        <a:t>For more guidance regarding tapering, please see Recommendation 5 of the CDC Clinical Practice Guideline Prescribing Guideline</a:t>
                      </a:r>
                      <a:endParaRPr lang="en-US" sz="1600" kern="1200" dirty="0">
                        <a:solidFill>
                          <a:schemeClr val="dk1"/>
                        </a:solidFill>
                        <a:effectLst/>
                        <a:latin typeface="+mn-lt"/>
                        <a:ea typeface="+mn-ea"/>
                        <a:cs typeface="+mn-cs"/>
                      </a:endParaRPr>
                    </a:p>
                    <a:p>
                      <a:pPr>
                        <a:spcAft>
                          <a:spcPts val="0"/>
                        </a:spcAft>
                      </a:pPr>
                      <a:r>
                        <a:rPr lang="en-US" sz="1150" b="1" kern="1200" dirty="0">
                          <a:solidFill>
                            <a:schemeClr val="dk1"/>
                          </a:solidFill>
                          <a:effectLst/>
                          <a:latin typeface="+mn-lt"/>
                          <a:ea typeface="+mn-ea"/>
                          <a:cs typeface="+mn-cs"/>
                        </a:rPr>
                        <a:t>MME Calculator Cautions</a:t>
                      </a:r>
                    </a:p>
                    <a:p>
                      <a:pPr>
                        <a:spcAft>
                          <a:spcPts val="0"/>
                        </a:spcAft>
                      </a:pPr>
                      <a:r>
                        <a:rPr lang="en-US" sz="1150" b="0" kern="1200" dirty="0">
                          <a:solidFill>
                            <a:schemeClr val="dk1"/>
                          </a:solidFill>
                          <a:effectLst/>
                          <a:latin typeface="+mn-lt"/>
                          <a:ea typeface="+mn-ea"/>
                          <a:cs typeface="+mn-cs"/>
                        </a:rPr>
                        <a:t>1) All doses are in mg/day except for fentanyl, which is mcg/hr. </a:t>
                      </a:r>
                    </a:p>
                    <a:p>
                      <a:pPr>
                        <a:spcAft>
                          <a:spcPts val="0"/>
                        </a:spcAft>
                      </a:pPr>
                      <a:r>
                        <a:rPr lang="en-US" sz="1150" b="0" kern="1200" dirty="0">
                          <a:solidFill>
                            <a:schemeClr val="dk1"/>
                          </a:solidFill>
                          <a:effectLst/>
                          <a:latin typeface="+mn-lt"/>
                          <a:ea typeface="+mn-ea"/>
                          <a:cs typeface="+mn-cs"/>
                        </a:rPr>
                        <a:t>2) Equianalgesic dose conversions are only estimates and cannot account for individual variability in genetics and pharmacokinetics. </a:t>
                      </a:r>
                    </a:p>
                    <a:p>
                      <a:pPr>
                        <a:spcAft>
                          <a:spcPts val="0"/>
                        </a:spcAft>
                      </a:pPr>
                      <a:r>
                        <a:rPr lang="en-US" sz="1150" b="0" kern="1200" dirty="0">
                          <a:solidFill>
                            <a:schemeClr val="dk1"/>
                          </a:solidFill>
                          <a:effectLst/>
                          <a:latin typeface="+mn-lt"/>
                          <a:ea typeface="+mn-ea"/>
                          <a:cs typeface="+mn-cs"/>
                        </a:rPr>
                        <a:t>3) Do not use the calculated dose in MMEs to determine the doses to use when converting one opioid to another; when converting opioids, the new opioid is typically dosed at a substantially lower dose than the calculated MME dose to avoid overdose because of incomplete cross-tolerance and individual variability in opioid pharmacokinetics. Consult the FDA approved product labeling for specific guidance on medications. </a:t>
                      </a:r>
                    </a:p>
                    <a:p>
                      <a:pPr>
                        <a:spcAft>
                          <a:spcPts val="0"/>
                        </a:spcAft>
                      </a:pPr>
                      <a:r>
                        <a:rPr lang="en-US" sz="1150" b="0" kern="1200" dirty="0">
                          <a:solidFill>
                            <a:schemeClr val="dk1"/>
                          </a:solidFill>
                          <a:effectLst/>
                          <a:latin typeface="+mn-lt"/>
                          <a:ea typeface="+mn-ea"/>
                          <a:cs typeface="+mn-cs"/>
                        </a:rPr>
                        <a:t>4) Use particular caution with methadone dose conversions because methadone has a long and variable half-life, and peak respiratory depressant effect occurs later and lasts longer than peak analgesic effect. </a:t>
                      </a:r>
                    </a:p>
                    <a:p>
                      <a:pPr>
                        <a:spcAft>
                          <a:spcPts val="0"/>
                        </a:spcAft>
                      </a:pPr>
                      <a:r>
                        <a:rPr lang="en-US" sz="1150" b="0" kern="1200" dirty="0">
                          <a:solidFill>
                            <a:schemeClr val="dk1"/>
                          </a:solidFill>
                          <a:effectLst/>
                          <a:latin typeface="+mn-lt"/>
                          <a:ea typeface="+mn-ea"/>
                          <a:cs typeface="+mn-cs"/>
                        </a:rPr>
                        <a:t>5) Use particular caution with transdermal fentanyl because it is dosed in mcg/</a:t>
                      </a:r>
                      <a:r>
                        <a:rPr lang="en-US" sz="1150" b="0" kern="1200" dirty="0" err="1">
                          <a:solidFill>
                            <a:schemeClr val="dk1"/>
                          </a:solidFill>
                          <a:effectLst/>
                          <a:latin typeface="+mn-lt"/>
                          <a:ea typeface="+mn-ea"/>
                          <a:cs typeface="+mn-cs"/>
                        </a:rPr>
                        <a:t>hr</a:t>
                      </a:r>
                      <a:r>
                        <a:rPr lang="en-US" sz="1150" b="0" kern="1200" dirty="0">
                          <a:solidFill>
                            <a:schemeClr val="dk1"/>
                          </a:solidFill>
                          <a:effectLst/>
                          <a:latin typeface="+mn-lt"/>
                          <a:ea typeface="+mn-ea"/>
                          <a:cs typeface="+mn-cs"/>
                        </a:rPr>
                        <a:t> instead of mg/day, and its absorption is affected by heat and other factors. </a:t>
                      </a:r>
                    </a:p>
                    <a:p>
                      <a:pPr>
                        <a:spcAft>
                          <a:spcPts val="0"/>
                        </a:spcAft>
                      </a:pPr>
                      <a:r>
                        <a:rPr lang="en-US" sz="1150" b="0" kern="1200" dirty="0">
                          <a:solidFill>
                            <a:schemeClr val="dk1"/>
                          </a:solidFill>
                          <a:effectLst/>
                          <a:latin typeface="+mn-lt"/>
                          <a:ea typeface="+mn-ea"/>
                          <a:cs typeface="+mn-cs"/>
                        </a:rPr>
                        <a:t>6) Buprenorphine products approved for the treatment of pain are not included in the table because of their partial µ-receptor agonist activity and resultant ceiling effects compared with full µ-receptor agonists. </a:t>
                      </a:r>
                    </a:p>
                    <a:p>
                      <a:pPr>
                        <a:spcAft>
                          <a:spcPts val="0"/>
                        </a:spcAft>
                      </a:pPr>
                      <a:r>
                        <a:rPr lang="en-US" sz="1150" b="0" kern="1200" dirty="0">
                          <a:solidFill>
                            <a:schemeClr val="dk1"/>
                          </a:solidFill>
                          <a:effectLst/>
                          <a:latin typeface="+mn-lt"/>
                          <a:ea typeface="+mn-ea"/>
                          <a:cs typeface="+mn-cs"/>
                        </a:rPr>
                        <a:t>7) These conversion factors should not be applied to dosage decisions related to the management of opioid use disorder.</a:t>
                      </a:r>
                    </a:p>
                    <a:p>
                      <a:pPr>
                        <a:spcAft>
                          <a:spcPts val="0"/>
                        </a:spcAft>
                      </a:pPr>
                      <a:r>
                        <a:rPr lang="en-US" sz="1150" b="0" kern="1200" dirty="0">
                          <a:solidFill>
                            <a:schemeClr val="dk1"/>
                          </a:solidFill>
                          <a:effectLst/>
                          <a:latin typeface="+mn-lt"/>
                          <a:ea typeface="+mn-ea"/>
                          <a:cs typeface="+mn-cs"/>
                        </a:rPr>
                        <a:t>† Tapentadol is a µ-receptor agonist and norepinephrine reuptake inhibitor. MMEs are based on degree of µ-receptor agonist activity; however, it is unknown whether </a:t>
                      </a:r>
                      <a:r>
                        <a:rPr lang="en-US" sz="1150" b="0" kern="1200" dirty="0" err="1">
                          <a:solidFill>
                            <a:schemeClr val="dk1"/>
                          </a:solidFill>
                          <a:effectLst/>
                          <a:latin typeface="+mn-lt"/>
                          <a:ea typeface="+mn-ea"/>
                          <a:cs typeface="+mn-cs"/>
                        </a:rPr>
                        <a:t>tapentadol</a:t>
                      </a:r>
                      <a:r>
                        <a:rPr lang="en-US" sz="1150" b="0" kern="1200" dirty="0">
                          <a:solidFill>
                            <a:schemeClr val="dk1"/>
                          </a:solidFill>
                          <a:effectLst/>
                          <a:latin typeface="+mn-lt"/>
                          <a:ea typeface="+mn-ea"/>
                          <a:cs typeface="+mn-cs"/>
                        </a:rPr>
                        <a:t> is associated with overdose in the same dose-dependent manner as observed with medications that are solely µ-receptor agonists.</a:t>
                      </a:r>
                    </a:p>
                    <a:p>
                      <a:pPr>
                        <a:spcAft>
                          <a:spcPts val="0"/>
                        </a:spcAft>
                      </a:pPr>
                      <a:r>
                        <a:rPr lang="en-US" sz="1150" b="0" kern="1200" dirty="0">
                          <a:solidFill>
                            <a:schemeClr val="dk1"/>
                          </a:solidFill>
                          <a:effectLst/>
                          <a:latin typeface="+mn-lt"/>
                          <a:ea typeface="+mn-ea"/>
                          <a:cs typeface="+mn-cs"/>
                        </a:rPr>
                        <a:t>§ Tramadol is a µ-receptor agonist and norepinephrine and serotonin reuptake inhibitor. MMEs are based on degree of µ-receptor agonist activity; however, it is unknown whether tramadol is associated with overdose in the same dose-dependent manner as observed with medications that are solely µ-receptor agonists.</a:t>
                      </a: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141502" y="60323"/>
            <a:ext cx="4267201" cy="451304"/>
          </a:xfrm>
        </p:spPr>
        <p:txBody>
          <a:bodyPr>
            <a:noAutofit/>
          </a:bodyPr>
          <a:lstStyle/>
          <a:p>
            <a:r>
              <a:rPr lang="en-US" sz="3600" b="1" dirty="0"/>
              <a:t>Recommendations 4-5</a:t>
            </a:r>
          </a:p>
        </p:txBody>
      </p:sp>
    </p:spTree>
    <p:extLst>
      <p:ext uri="{BB962C8B-B14F-4D97-AF65-F5344CB8AC3E}">
        <p14:creationId xmlns:p14="http://schemas.microsoft.com/office/powerpoint/2010/main" val="2256173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205274" y="-65793"/>
            <a:ext cx="5074298" cy="664507"/>
          </a:xfrm>
        </p:spPr>
        <p:txBody>
          <a:bodyPr>
            <a:normAutofit/>
          </a:bodyPr>
          <a:lstStyle/>
          <a:p>
            <a:r>
              <a:rPr lang="en-US" sz="3600" b="1" dirty="0"/>
              <a:t>Recommendation 6</a:t>
            </a:r>
          </a:p>
        </p:txBody>
      </p:sp>
      <p:sp>
        <p:nvSpPr>
          <p:cNvPr id="2" name="Rectangle 1">
            <a:extLst>
              <a:ext uri="{FF2B5EF4-FFF2-40B4-BE49-F238E27FC236}">
                <a16:creationId xmlns:a16="http://schemas.microsoft.com/office/drawing/2014/main" id="{0890B385-A45C-ED4F-98B6-744765A399D3}"/>
              </a:ext>
            </a:extLst>
          </p:cNvPr>
          <p:cNvSpPr/>
          <p:nvPr/>
        </p:nvSpPr>
        <p:spPr>
          <a:xfrm>
            <a:off x="5474909" y="0"/>
            <a:ext cx="6650736" cy="1200329"/>
          </a:xfrm>
          <a:prstGeom prst="rect">
            <a:avLst/>
          </a:prstGeom>
        </p:spPr>
        <p:txBody>
          <a:bodyPr wrap="square">
            <a:spAutoFit/>
          </a:bodyPr>
          <a:lstStyle/>
          <a:p>
            <a:r>
              <a:rPr lang="en-US" dirty="0"/>
              <a:t>When opioids are needed for acute pain, clinicians should prescribe no greater quantity than needed for the expected duration of pain severe enough to require opioids (recommendation category: A; evidence type: 4)</a:t>
            </a:r>
          </a:p>
        </p:txBody>
      </p:sp>
      <p:pic>
        <p:nvPicPr>
          <p:cNvPr id="10" name="Picture 9" descr="Diagram&#10;&#10;Description automatically generated">
            <a:extLst>
              <a:ext uri="{FF2B5EF4-FFF2-40B4-BE49-F238E27FC236}">
                <a16:creationId xmlns:a16="http://schemas.microsoft.com/office/drawing/2014/main" id="{20FC6754-8BD5-427E-E9E8-B95F99347B7A}"/>
              </a:ext>
            </a:extLst>
          </p:cNvPr>
          <p:cNvPicPr>
            <a:picLocks noChangeAspect="1"/>
          </p:cNvPicPr>
          <p:nvPr/>
        </p:nvPicPr>
        <p:blipFill>
          <a:blip r:embed="rId3"/>
          <a:stretch>
            <a:fillRect/>
          </a:stretch>
        </p:blipFill>
        <p:spPr>
          <a:xfrm>
            <a:off x="96186" y="1209648"/>
            <a:ext cx="11987786" cy="5549716"/>
          </a:xfrm>
          <a:prstGeom prst="rect">
            <a:avLst/>
          </a:prstGeom>
        </p:spPr>
      </p:pic>
    </p:spTree>
    <p:extLst>
      <p:ext uri="{BB962C8B-B14F-4D97-AF65-F5344CB8AC3E}">
        <p14:creationId xmlns:p14="http://schemas.microsoft.com/office/powerpoint/2010/main" val="4161233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5164" y="98796"/>
            <a:ext cx="3842657" cy="717634"/>
          </a:xfrm>
        </p:spPr>
        <p:txBody>
          <a:bodyPr>
            <a:normAutofit/>
          </a:bodyPr>
          <a:lstStyle/>
          <a:p>
            <a:r>
              <a:rPr lang="en-US" sz="3600" b="1" dirty="0"/>
              <a:t>Recommendation 6</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586191518"/>
              </p:ext>
            </p:extLst>
          </p:nvPr>
        </p:nvGraphicFramePr>
        <p:xfrm>
          <a:off x="531822" y="1056939"/>
          <a:ext cx="10990052" cy="3606501"/>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213027">
                  <a:extLst>
                    <a:ext uri="{9D8B030D-6E8A-4147-A177-3AD203B41FA5}">
                      <a16:colId xmlns:a16="http://schemas.microsoft.com/office/drawing/2014/main" val="4179062391"/>
                    </a:ext>
                  </a:extLst>
                </a:gridCol>
                <a:gridCol w="4281999">
                  <a:extLst>
                    <a:ext uri="{9D8B030D-6E8A-4147-A177-3AD203B41FA5}">
                      <a16:colId xmlns:a16="http://schemas.microsoft.com/office/drawing/2014/main" val="1243888245"/>
                    </a:ext>
                  </a:extLst>
                </a:gridCol>
                <a:gridCol w="2747513">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6</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with ambulatory misuse potential?</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in the relevant value set – ideally the prescription should be selected prior to being committed to the system</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354201">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For acute pain</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5</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557855210"/>
                  </a:ext>
                </a:extLst>
              </a:tr>
              <a:tr h="338354">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76031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 for &gt; 7 days?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Determine if the new prescription (order) has an intended duration of &gt; 7 days</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 typeface="Symbol" pitchFamily="2" charset="2"/>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2562865361"/>
                  </a:ext>
                </a:extLst>
              </a:tr>
            </a:tbl>
          </a:graphicData>
        </a:graphic>
      </p:graphicFrame>
    </p:spTree>
    <p:extLst>
      <p:ext uri="{BB962C8B-B14F-4D97-AF65-F5344CB8AC3E}">
        <p14:creationId xmlns:p14="http://schemas.microsoft.com/office/powerpoint/2010/main" val="342535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453108383"/>
              </p:ext>
            </p:extLst>
          </p:nvPr>
        </p:nvGraphicFramePr>
        <p:xfrm>
          <a:off x="966952" y="1381832"/>
          <a:ext cx="10830796" cy="2553285"/>
        </p:xfrm>
        <a:graphic>
          <a:graphicData uri="http://schemas.openxmlformats.org/drawingml/2006/table">
            <a:tbl>
              <a:tblPr firstRow="1" bandRow="1">
                <a:tableStyleId>{5C22544A-7EE6-4342-B048-85BDC9FD1C3A}</a:tableStyleId>
              </a:tblPr>
              <a:tblGrid>
                <a:gridCol w="10830796">
                  <a:extLst>
                    <a:ext uri="{9D8B030D-6E8A-4147-A177-3AD203B41FA5}">
                      <a16:colId xmlns:a16="http://schemas.microsoft.com/office/drawing/2014/main" val="1795603398"/>
                    </a:ext>
                  </a:extLst>
                </a:gridCol>
              </a:tblGrid>
              <a:tr h="358725">
                <a:tc>
                  <a:txBody>
                    <a:bodyPr/>
                    <a:lstStyle/>
                    <a:p>
                      <a:pPr algn="ctr">
                        <a:lnSpc>
                          <a:spcPct val="90000"/>
                        </a:lnSpc>
                      </a:pPr>
                      <a:r>
                        <a:rPr lang="en-US" sz="1700" dirty="0">
                          <a:latin typeface="Calibri" panose="020F0502020204030204" pitchFamily="34" charset="0"/>
                          <a:cs typeface="Calibri" panose="020F0502020204030204" pitchFamily="34" charset="0"/>
                        </a:rPr>
                        <a:t>Recommendation 6 Guidance</a:t>
                      </a:r>
                    </a:p>
                  </a:txBody>
                  <a:tcPr/>
                </a:tc>
                <a:extLst>
                  <a:ext uri="{0D108BD9-81ED-4DB2-BD59-A6C34878D82A}">
                    <a16:rowId xmlns:a16="http://schemas.microsoft.com/office/drawing/2014/main" val="3504321060"/>
                  </a:ext>
                </a:extLst>
              </a:tr>
              <a:tr h="1688443">
                <a:tc>
                  <a:txBody>
                    <a:bodyPr/>
                    <a:lstStyle/>
                    <a:p>
                      <a:r>
                        <a:rPr lang="en-US" sz="1800" b="1" kern="1200" dirty="0">
                          <a:solidFill>
                            <a:schemeClr val="dk1"/>
                          </a:solidFill>
                          <a:effectLst/>
                          <a:latin typeface="+mn-lt"/>
                          <a:ea typeface="+mn-ea"/>
                          <a:cs typeface="+mn-cs"/>
                        </a:rPr>
                        <a:t>SUMMARY: </a:t>
                      </a:r>
                      <a:r>
                        <a:rPr lang="en-US" sz="1800" b="0" kern="1200" dirty="0">
                          <a:solidFill>
                            <a:schemeClr val="dk1"/>
                          </a:solidFill>
                          <a:effectLst/>
                          <a:latin typeface="+mn-lt"/>
                          <a:ea typeface="+mn-ea"/>
                          <a:cs typeface="+mn-cs"/>
                        </a:rPr>
                        <a:t>When Treating Acute Pain, Prescribe No Greater Quantity Than Needed</a:t>
                      </a:r>
                    </a:p>
                    <a:p>
                      <a:endParaRPr lang="en-US" sz="1800" b="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DETAILS:</a:t>
                      </a:r>
                    </a:p>
                    <a:p>
                      <a:r>
                        <a:rPr lang="en-US" sz="1800" b="0" kern="1200" dirty="0">
                          <a:solidFill>
                            <a:schemeClr val="dk1"/>
                          </a:solidFill>
                          <a:effectLst/>
                          <a:latin typeface="+mn-lt"/>
                          <a:ea typeface="+mn-ea"/>
                          <a:cs typeface="+mn-cs"/>
                        </a:rPr>
                        <a:t>Consider a shorter duration for opioid therapy</a:t>
                      </a:r>
                    </a:p>
                    <a:p>
                      <a:endParaRPr lang="en-US"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a:solidFill>
                            <a:schemeClr val="dk1"/>
                          </a:solidFill>
                          <a:effectLst/>
                          <a:latin typeface="+mn-lt"/>
                          <a:ea typeface="+mn-ea"/>
                          <a:cs typeface="+mn-cs"/>
                          <a:hlinkClick r:id="rId3"/>
                        </a:rPr>
                        <a:t>For guidance regarding prescribing opioids for acute pain see Recommendation 6 of the CDC 2022 Clinical Practice Guideline</a:t>
                      </a:r>
                      <a:endParaRPr lang="en-US" sz="1800" kern="1200" dirty="0">
                        <a:solidFill>
                          <a:schemeClr val="dk1"/>
                        </a:solidFill>
                        <a:effectLst/>
                        <a:latin typeface="+mn-lt"/>
                        <a:ea typeface="+mn-ea"/>
                        <a:cs typeface="+mn-cs"/>
                      </a:endParaRPr>
                    </a:p>
                    <a:p>
                      <a:endParaRPr lang="en-US" sz="1800" b="1"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5"/>
            <a:ext cx="3962400" cy="843189"/>
          </a:xfrm>
        </p:spPr>
        <p:txBody>
          <a:bodyPr>
            <a:normAutofit/>
          </a:bodyPr>
          <a:lstStyle/>
          <a:p>
            <a:r>
              <a:rPr lang="en-US" sz="3600" b="1" dirty="0"/>
              <a:t>Recommendation 6</a:t>
            </a:r>
          </a:p>
        </p:txBody>
      </p:sp>
    </p:spTree>
    <p:extLst>
      <p:ext uri="{BB962C8B-B14F-4D97-AF65-F5344CB8AC3E}">
        <p14:creationId xmlns:p14="http://schemas.microsoft.com/office/powerpoint/2010/main" val="122748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390329" y="365126"/>
            <a:ext cx="3887755" cy="756104"/>
          </a:xfrm>
        </p:spPr>
        <p:txBody>
          <a:bodyPr>
            <a:normAutofit/>
          </a:bodyPr>
          <a:lstStyle/>
          <a:p>
            <a:pPr>
              <a:lnSpc>
                <a:spcPct val="0"/>
              </a:lnSpc>
            </a:pPr>
            <a:r>
              <a:rPr lang="en-US" sz="3600" b="1" dirty="0"/>
              <a:t>Recommendation 7</a:t>
            </a:r>
          </a:p>
        </p:txBody>
      </p:sp>
      <p:sp>
        <p:nvSpPr>
          <p:cNvPr id="3" name="Rectangle 2">
            <a:extLst>
              <a:ext uri="{FF2B5EF4-FFF2-40B4-BE49-F238E27FC236}">
                <a16:creationId xmlns:a16="http://schemas.microsoft.com/office/drawing/2014/main" id="{6AD733CE-7158-EB4D-AC06-42B4F806A77D}"/>
              </a:ext>
            </a:extLst>
          </p:cNvPr>
          <p:cNvSpPr/>
          <p:nvPr/>
        </p:nvSpPr>
        <p:spPr>
          <a:xfrm>
            <a:off x="4463143" y="268571"/>
            <a:ext cx="7686185" cy="1200329"/>
          </a:xfrm>
          <a:prstGeom prst="rect">
            <a:avLst/>
          </a:prstGeom>
        </p:spPr>
        <p:txBody>
          <a:bodyPr wrap="square">
            <a:spAutoFit/>
          </a:bodyPr>
          <a:lstStyle/>
          <a:p>
            <a:r>
              <a:rPr lang="en-US" dirty="0"/>
              <a:t>Clinicians should evaluate benefits and risks with patients within 1–4 weeks of starting opioid therapy for subacute or chronic pain or of dosage escalation. Clinicians should regularly reevaluate benefits and risks of continued opioid therapy with patients (recommendation category: A; evidence type: 4).</a:t>
            </a:r>
          </a:p>
        </p:txBody>
      </p:sp>
      <p:pic>
        <p:nvPicPr>
          <p:cNvPr id="8" name="Picture 7" descr="Diagram">
            <a:extLst>
              <a:ext uri="{FF2B5EF4-FFF2-40B4-BE49-F238E27FC236}">
                <a16:creationId xmlns:a16="http://schemas.microsoft.com/office/drawing/2014/main" id="{0D6FB94E-82F6-9F7F-2449-88A3CB817507}"/>
              </a:ext>
            </a:extLst>
          </p:cNvPr>
          <p:cNvPicPr>
            <a:picLocks noChangeAspect="1"/>
          </p:cNvPicPr>
          <p:nvPr/>
        </p:nvPicPr>
        <p:blipFill>
          <a:blip r:embed="rId3"/>
          <a:stretch>
            <a:fillRect/>
          </a:stretch>
        </p:blipFill>
        <p:spPr>
          <a:xfrm>
            <a:off x="86348" y="1598842"/>
            <a:ext cx="12067076" cy="5164211"/>
          </a:xfrm>
          <a:prstGeom prst="rect">
            <a:avLst/>
          </a:prstGeom>
        </p:spPr>
      </p:pic>
    </p:spTree>
    <p:extLst>
      <p:ext uri="{BB962C8B-B14F-4D97-AF65-F5344CB8AC3E}">
        <p14:creationId xmlns:p14="http://schemas.microsoft.com/office/powerpoint/2010/main" val="3825293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653138" y="365125"/>
            <a:ext cx="3853543" cy="690789"/>
          </a:xfrm>
        </p:spPr>
        <p:txBody>
          <a:bodyPr>
            <a:normAutofit/>
          </a:bodyPr>
          <a:lstStyle/>
          <a:p>
            <a:r>
              <a:rPr lang="en-US" sz="3600" b="1" dirty="0"/>
              <a:t>Recommendation 7</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922476715"/>
              </p:ext>
            </p:extLst>
          </p:nvPr>
        </p:nvGraphicFramePr>
        <p:xfrm>
          <a:off x="691620" y="1323030"/>
          <a:ext cx="10990052" cy="2572149"/>
        </p:xfrm>
        <a:graphic>
          <a:graphicData uri="http://schemas.openxmlformats.org/drawingml/2006/table">
            <a:tbl>
              <a:tblPr firstRow="1" bandRow="1">
                <a:tableStyleId>{5C22544A-7EE6-4342-B048-85BDC9FD1C3A}</a:tableStyleId>
              </a:tblPr>
              <a:tblGrid>
                <a:gridCol w="2690772">
                  <a:extLst>
                    <a:ext uri="{9D8B030D-6E8A-4147-A177-3AD203B41FA5}">
                      <a16:colId xmlns:a16="http://schemas.microsoft.com/office/drawing/2014/main" val="1795603398"/>
                    </a:ext>
                  </a:extLst>
                </a:gridCol>
                <a:gridCol w="1154097">
                  <a:extLst>
                    <a:ext uri="{9D8B030D-6E8A-4147-A177-3AD203B41FA5}">
                      <a16:colId xmlns:a16="http://schemas.microsoft.com/office/drawing/2014/main" val="4179062391"/>
                    </a:ext>
                  </a:extLst>
                </a:gridCol>
                <a:gridCol w="4696288">
                  <a:extLst>
                    <a:ext uri="{9D8B030D-6E8A-4147-A177-3AD203B41FA5}">
                      <a16:colId xmlns:a16="http://schemas.microsoft.com/office/drawing/2014/main" val="1243888245"/>
                    </a:ext>
                  </a:extLst>
                </a:gridCol>
                <a:gridCol w="2448895">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Recommendation 7</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order for subacute or chronic pain?</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See sub-routine 4</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12149817"/>
                  </a:ext>
                </a:extLst>
              </a:tr>
              <a:tr h="279982">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760315">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risk - benefit assessment procedure not performed in last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Absence of an opioid treatment assessment procedure in the last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b="0" i="0" u="none" strike="noStrike" kern="1200" dirty="0">
                          <a:solidFill>
                            <a:schemeClr val="tx1"/>
                          </a:solidFill>
                          <a:effectLst/>
                          <a:latin typeface="+mn-lt"/>
                          <a:ea typeface="+mn-ea"/>
                          <a:cs typeface="+mn-cs"/>
                        </a:rPr>
                        <a:t>Opioid treatment assessment procedure</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74883227"/>
                  </a:ext>
                </a:extLst>
              </a:tr>
            </a:tbl>
          </a:graphicData>
        </a:graphic>
      </p:graphicFrame>
    </p:spTree>
    <p:extLst>
      <p:ext uri="{BB962C8B-B14F-4D97-AF65-F5344CB8AC3E}">
        <p14:creationId xmlns:p14="http://schemas.microsoft.com/office/powerpoint/2010/main" val="268350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0" y="154926"/>
            <a:ext cx="3733800" cy="737704"/>
          </a:xfrm>
        </p:spPr>
        <p:txBody>
          <a:bodyPr>
            <a:normAutofit/>
          </a:bodyPr>
          <a:lstStyle/>
          <a:p>
            <a:r>
              <a:rPr lang="en-US" sz="3600" b="1" dirty="0"/>
              <a:t>Recommendation</a:t>
            </a:r>
            <a:r>
              <a:rPr lang="en-US" sz="3200" b="1" dirty="0"/>
              <a:t> 1</a:t>
            </a:r>
          </a:p>
        </p:txBody>
      </p:sp>
      <p:sp>
        <p:nvSpPr>
          <p:cNvPr id="2" name="Rectangle 1">
            <a:extLst>
              <a:ext uri="{FF2B5EF4-FFF2-40B4-BE49-F238E27FC236}">
                <a16:creationId xmlns:a16="http://schemas.microsoft.com/office/drawing/2014/main" id="{75FEC1DF-D4DD-BA44-B941-7C5D3E23D2CD}"/>
              </a:ext>
            </a:extLst>
          </p:cNvPr>
          <p:cNvSpPr/>
          <p:nvPr/>
        </p:nvSpPr>
        <p:spPr>
          <a:xfrm>
            <a:off x="3626069" y="88852"/>
            <a:ext cx="8261131" cy="1169551"/>
          </a:xfrm>
          <a:prstGeom prst="rect">
            <a:avLst/>
          </a:prstGeom>
        </p:spPr>
        <p:txBody>
          <a:bodyPr wrap="square">
            <a:spAutoFit/>
          </a:bodyPr>
          <a:lstStyle/>
          <a:p>
            <a:r>
              <a:rPr lang="en-US" sz="1400" dirty="0"/>
              <a:t>Nonopioid therapies are at least as effective as opioids for many common types of acute pain. Clinicians should maximize use of nonpharmacologic and nonopioid pharmacologic therapies as appropriate for the specific condition and patient and only consider opioid therapy for acute pain if benefits are anticipated to outweigh risks to the patient. Before prescribing opioid therapy for acute pain, clinicians should discuss with patients the realistic benefits and known risks of opioid therapy (recommendation category: B; evidence type: 3)</a:t>
            </a:r>
          </a:p>
        </p:txBody>
      </p:sp>
      <p:pic>
        <p:nvPicPr>
          <p:cNvPr id="8" name="Picture 7" descr="Diagram&#10;&#10;Description automatically generated">
            <a:extLst>
              <a:ext uri="{FF2B5EF4-FFF2-40B4-BE49-F238E27FC236}">
                <a16:creationId xmlns:a16="http://schemas.microsoft.com/office/drawing/2014/main" id="{09096FBB-B107-560C-34B5-296573D37E1D}"/>
              </a:ext>
            </a:extLst>
          </p:cNvPr>
          <p:cNvPicPr>
            <a:picLocks noChangeAspect="1"/>
          </p:cNvPicPr>
          <p:nvPr/>
        </p:nvPicPr>
        <p:blipFill>
          <a:blip r:embed="rId3"/>
          <a:stretch>
            <a:fillRect/>
          </a:stretch>
        </p:blipFill>
        <p:spPr>
          <a:xfrm>
            <a:off x="0" y="1327727"/>
            <a:ext cx="12192000" cy="5475767"/>
          </a:xfrm>
          <a:prstGeom prst="rect">
            <a:avLst/>
          </a:prstGeom>
        </p:spPr>
      </p:pic>
    </p:spTree>
    <p:extLst>
      <p:ext uri="{BB962C8B-B14F-4D97-AF65-F5344CB8AC3E}">
        <p14:creationId xmlns:p14="http://schemas.microsoft.com/office/powerpoint/2010/main" val="81411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000336913"/>
              </p:ext>
            </p:extLst>
          </p:nvPr>
        </p:nvGraphicFramePr>
        <p:xfrm>
          <a:off x="729340" y="1208319"/>
          <a:ext cx="10959548" cy="2678991"/>
        </p:xfrm>
        <a:graphic>
          <a:graphicData uri="http://schemas.openxmlformats.org/drawingml/2006/table">
            <a:tbl>
              <a:tblPr firstRow="1" bandRow="1">
                <a:tableStyleId>{5C22544A-7EE6-4342-B048-85BDC9FD1C3A}</a:tableStyleId>
              </a:tblPr>
              <a:tblGrid>
                <a:gridCol w="10959548">
                  <a:extLst>
                    <a:ext uri="{9D8B030D-6E8A-4147-A177-3AD203B41FA5}">
                      <a16:colId xmlns:a16="http://schemas.microsoft.com/office/drawing/2014/main" val="1795603398"/>
                    </a:ext>
                  </a:extLst>
                </a:gridCol>
              </a:tblGrid>
              <a:tr h="304795">
                <a:tc>
                  <a:txBody>
                    <a:bodyPr/>
                    <a:lstStyle/>
                    <a:p>
                      <a:pPr algn="ctr">
                        <a:lnSpc>
                          <a:spcPct val="90000"/>
                        </a:lnSpc>
                      </a:pPr>
                      <a:r>
                        <a:rPr lang="en-US" sz="1700" dirty="0">
                          <a:latin typeface="Calibri" panose="020F0502020204030204" pitchFamily="34" charset="0"/>
                          <a:cs typeface="Calibri" panose="020F0502020204030204" pitchFamily="34" charset="0"/>
                        </a:rPr>
                        <a:t>Recommendation 7 Guidance</a:t>
                      </a:r>
                    </a:p>
                  </a:txBody>
                  <a:tcPr/>
                </a:tc>
                <a:extLst>
                  <a:ext uri="{0D108BD9-81ED-4DB2-BD59-A6C34878D82A}">
                    <a16:rowId xmlns:a16="http://schemas.microsoft.com/office/drawing/2014/main" val="3504321060"/>
                  </a:ext>
                </a:extLst>
              </a:tr>
              <a:tr h="2354379">
                <a:tc>
                  <a:txBody>
                    <a:bodyPr/>
                    <a:lstStyle/>
                    <a:p>
                      <a:r>
                        <a:rPr lang="en-US" sz="1800" b="1" kern="1200" dirty="0">
                          <a:solidFill>
                            <a:schemeClr val="dk1"/>
                          </a:solidFill>
                          <a:effectLst/>
                          <a:latin typeface="+mn-lt"/>
                          <a:ea typeface="+mn-ea"/>
                          <a:cs typeface="+mn-cs"/>
                        </a:rPr>
                        <a:t>SUMMARY: </a:t>
                      </a:r>
                      <a:r>
                        <a:rPr lang="en-US" sz="1800" b="0" kern="1200" dirty="0">
                          <a:solidFill>
                            <a:schemeClr val="dk1"/>
                          </a:solidFill>
                          <a:effectLst/>
                          <a:latin typeface="+mn-lt"/>
                          <a:ea typeface="+mn-ea"/>
                          <a:cs typeface="+mn-cs"/>
                        </a:rPr>
                        <a:t>Regularly Evaluate the Benefits and Risks of Opioid Therapy</a:t>
                      </a:r>
                    </a:p>
                    <a:p>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DETAILS: </a:t>
                      </a:r>
                    </a:p>
                    <a:p>
                      <a:r>
                        <a:rPr lang="en-US" sz="1800" b="0" kern="1200" dirty="0">
                          <a:solidFill>
                            <a:schemeClr val="dk1"/>
                          </a:solidFill>
                          <a:effectLst/>
                          <a:latin typeface="+mn-lt"/>
                          <a:ea typeface="+mn-ea"/>
                          <a:cs typeface="+mn-cs"/>
                        </a:rPr>
                        <a:t>Recommend that clinicians evaluate benefits and risks with patients within 1–4 weeks of starting opioid therapy for subacute or chronic pain or of dosage escalation. Clinicians should also regularly reevaluate the benefits and risks of continued opioid therapy with patients.</a:t>
                      </a:r>
                    </a:p>
                    <a:p>
                      <a:endParaRPr lang="en-US" sz="1800" b="1"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hlinkClick r:id="rId3"/>
                        </a:rPr>
                        <a:t>Consult Recommendation 7 of the 2022 CDC Clinical Practice Guideline for additional guidance</a:t>
                      </a: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642252" y="364673"/>
            <a:ext cx="3875314" cy="620486"/>
          </a:xfrm>
        </p:spPr>
        <p:txBody>
          <a:bodyPr>
            <a:normAutofit/>
          </a:bodyPr>
          <a:lstStyle/>
          <a:p>
            <a:r>
              <a:rPr lang="en-US" sz="3600" b="1" dirty="0"/>
              <a:t>Recommendation 7</a:t>
            </a:r>
          </a:p>
        </p:txBody>
      </p:sp>
    </p:spTree>
    <p:extLst>
      <p:ext uri="{BB962C8B-B14F-4D97-AF65-F5344CB8AC3E}">
        <p14:creationId xmlns:p14="http://schemas.microsoft.com/office/powerpoint/2010/main" val="1543902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7088" y="21772"/>
            <a:ext cx="4027714" cy="679903"/>
          </a:xfrm>
        </p:spPr>
        <p:txBody>
          <a:bodyPr>
            <a:normAutofit/>
          </a:bodyPr>
          <a:lstStyle/>
          <a:p>
            <a:r>
              <a:rPr lang="en-US" sz="3600" b="1" dirty="0"/>
              <a:t>Recommendation 8</a:t>
            </a:r>
          </a:p>
        </p:txBody>
      </p:sp>
      <p:sp>
        <p:nvSpPr>
          <p:cNvPr id="2" name="Rectangle 1">
            <a:extLst>
              <a:ext uri="{FF2B5EF4-FFF2-40B4-BE49-F238E27FC236}">
                <a16:creationId xmlns:a16="http://schemas.microsoft.com/office/drawing/2014/main" id="{834854DF-B97E-BC46-8D98-A703F7108410}"/>
              </a:ext>
            </a:extLst>
          </p:cNvPr>
          <p:cNvSpPr/>
          <p:nvPr/>
        </p:nvSpPr>
        <p:spPr>
          <a:xfrm>
            <a:off x="4483223" y="0"/>
            <a:ext cx="7708777" cy="1477328"/>
          </a:xfrm>
          <a:prstGeom prst="rect">
            <a:avLst/>
          </a:prstGeom>
        </p:spPr>
        <p:txBody>
          <a:bodyPr wrap="square">
            <a:spAutoFit/>
          </a:bodyPr>
          <a:lstStyle/>
          <a:p>
            <a:r>
              <a:rPr lang="en-US" dirty="0"/>
              <a:t>Before starting and periodically during continuation of opioid therapy, clinicians should evaluate risk for opioid-related harms and discuss risk with patients. Clinicians should work with patients to incorporate into the management plan strategies to mitigate risk, including offering naloxone (recommendation category: A; evidence type: 4).</a:t>
            </a:r>
          </a:p>
        </p:txBody>
      </p:sp>
      <p:pic>
        <p:nvPicPr>
          <p:cNvPr id="12" name="Picture 11" descr="Chart&#10;&#10;Description automatically generated">
            <a:extLst>
              <a:ext uri="{FF2B5EF4-FFF2-40B4-BE49-F238E27FC236}">
                <a16:creationId xmlns:a16="http://schemas.microsoft.com/office/drawing/2014/main" id="{15A6E9CB-C50B-9C53-D5FA-392D8B1D3704}"/>
              </a:ext>
            </a:extLst>
          </p:cNvPr>
          <p:cNvPicPr>
            <a:picLocks noChangeAspect="1"/>
          </p:cNvPicPr>
          <p:nvPr/>
        </p:nvPicPr>
        <p:blipFill>
          <a:blip r:embed="rId3"/>
          <a:stretch>
            <a:fillRect/>
          </a:stretch>
        </p:blipFill>
        <p:spPr>
          <a:xfrm>
            <a:off x="0" y="1684539"/>
            <a:ext cx="12192000" cy="4970484"/>
          </a:xfrm>
          <a:prstGeom prst="rect">
            <a:avLst/>
          </a:prstGeom>
        </p:spPr>
      </p:pic>
    </p:spTree>
    <p:extLst>
      <p:ext uri="{BB962C8B-B14F-4D97-AF65-F5344CB8AC3E}">
        <p14:creationId xmlns:p14="http://schemas.microsoft.com/office/powerpoint/2010/main" val="205240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478969" y="365126"/>
            <a:ext cx="3820886" cy="723446"/>
          </a:xfrm>
        </p:spPr>
        <p:txBody>
          <a:bodyPr>
            <a:normAutofit/>
          </a:bodyPr>
          <a:lstStyle/>
          <a:p>
            <a:r>
              <a:rPr lang="en-US" sz="3600" b="1" dirty="0"/>
              <a:t>Recommendation 8</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080729448"/>
              </p:ext>
            </p:extLst>
          </p:nvPr>
        </p:nvGraphicFramePr>
        <p:xfrm>
          <a:off x="464676" y="1254954"/>
          <a:ext cx="11262647" cy="4503444"/>
        </p:xfrm>
        <a:graphic>
          <a:graphicData uri="http://schemas.openxmlformats.org/drawingml/2006/table">
            <a:tbl>
              <a:tblPr firstRow="1" bandRow="1">
                <a:tableStyleId>{5C22544A-7EE6-4342-B048-85BDC9FD1C3A}</a:tableStyleId>
              </a:tblPr>
              <a:tblGrid>
                <a:gridCol w="2815662">
                  <a:extLst>
                    <a:ext uri="{9D8B030D-6E8A-4147-A177-3AD203B41FA5}">
                      <a16:colId xmlns:a16="http://schemas.microsoft.com/office/drawing/2014/main" val="1795603398"/>
                    </a:ext>
                  </a:extLst>
                </a:gridCol>
                <a:gridCol w="1042235">
                  <a:extLst>
                    <a:ext uri="{9D8B030D-6E8A-4147-A177-3AD203B41FA5}">
                      <a16:colId xmlns:a16="http://schemas.microsoft.com/office/drawing/2014/main" val="4179062391"/>
                    </a:ext>
                  </a:extLst>
                </a:gridCol>
                <a:gridCol w="4894217">
                  <a:extLst>
                    <a:ext uri="{9D8B030D-6E8A-4147-A177-3AD203B41FA5}">
                      <a16:colId xmlns:a16="http://schemas.microsoft.com/office/drawing/2014/main" val="1243888245"/>
                    </a:ext>
                  </a:extLst>
                </a:gridCol>
                <a:gridCol w="2510533">
                  <a:extLst>
                    <a:ext uri="{9D8B030D-6E8A-4147-A177-3AD203B41FA5}">
                      <a16:colId xmlns:a16="http://schemas.microsoft.com/office/drawing/2014/main" val="392756427"/>
                    </a:ext>
                  </a:extLst>
                </a:gridCol>
              </a:tblGrid>
              <a:tr h="333411">
                <a:tc gridSpan="4">
                  <a:txBody>
                    <a:bodyPr/>
                    <a:lstStyle/>
                    <a:p>
                      <a:pPr algn="ctr"/>
                      <a:r>
                        <a:rPr lang="en-US" sz="1600" dirty="0">
                          <a:latin typeface="Calibri" panose="020F0502020204030204" pitchFamily="34" charset="0"/>
                          <a:cs typeface="Calibri" panose="020F0502020204030204" pitchFamily="34" charset="0"/>
                        </a:rPr>
                        <a:t>Recommendation 8</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84961">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454651">
                <a:tc>
                  <a:txBody>
                    <a:bodyPr/>
                    <a:lstStyle/>
                    <a:p>
                      <a:pPr marL="0" marR="0">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Order for opioid analgesic with ambulatory misuse potential</a:t>
                      </a:r>
                    </a:p>
                  </a:txBody>
                  <a:tcPr marL="68580" marR="68580" marT="0" marB="0"/>
                </a:tc>
                <a:tc>
                  <a:txBody>
                    <a:bodyPr/>
                    <a:lstStyle/>
                    <a:p>
                      <a:pPr marL="0" marR="0">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5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34540189"/>
                  </a:ext>
                </a:extLst>
              </a:tr>
              <a:tr h="234047">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139409816"/>
                  </a:ext>
                </a:extLst>
              </a:tr>
              <a:tr h="409186">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No evidence of current naloxone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of naloxone medication prescription (An active medication order for naloxone)</a:t>
                      </a:r>
                      <a:endParaRPr lang="en-US"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Naloxone medications</a:t>
                      </a:r>
                    </a:p>
                  </a:txBody>
                  <a:tcPr marL="68580" marR="68580" marT="0" marB="0"/>
                </a:tc>
                <a:extLst>
                  <a:ext uri="{0D108BD9-81ED-4DB2-BD59-A6C34878D82A}">
                    <a16:rowId xmlns:a16="http://schemas.microsoft.com/office/drawing/2014/main" val="2070753397"/>
                  </a:ext>
                </a:extLst>
              </a:tr>
              <a:tr h="818372">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Currently receiving benzodiazepine or other central nervous system depressant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of benzodiazepine prescription (An active medication order for benzodiazepine or other central nervous system depressant medications)</a:t>
                      </a:r>
                      <a:endParaRPr lang="en-US" sz="15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Benzodiazepine or other central nervous system depressant medications</a:t>
                      </a:r>
                    </a:p>
                  </a:txBody>
                  <a:tcPr marL="68580" marR="68580" marT="0" marB="0"/>
                </a:tc>
                <a:extLst>
                  <a:ext uri="{0D108BD9-81ED-4DB2-BD59-A6C34878D82A}">
                    <a16:rowId xmlns:a16="http://schemas.microsoft.com/office/drawing/2014/main" val="3474883227"/>
                  </a:ext>
                </a:extLst>
              </a:tr>
              <a:tr h="613779">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MME (morphine milligram equivalents &gt;50)</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Determine MME from existing active prescriptions (Recommendation 5), or future scope: dispensed medications, or patient-reported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endPar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702156837"/>
                  </a:ext>
                </a:extLst>
              </a:tr>
              <a:tr h="520357">
                <a:tc>
                  <a:txBody>
                    <a:bodyPr/>
                    <a:lstStyle/>
                    <a:p>
                      <a:pPr marL="0" marR="0">
                        <a:lnSpc>
                          <a:spcPct val="9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History of conditions documenting substance use disorder?</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evidence of conditions documenting substance use in the problem list or past medical history, including history of overdose</a:t>
                      </a:r>
                    </a:p>
                  </a:txBody>
                  <a:tcPr marL="68580" marR="68580" marT="0" marB="0"/>
                </a:tc>
                <a:tc>
                  <a:txBody>
                    <a:bodyPr/>
                    <a:lstStyle/>
                    <a:p>
                      <a:pPr marL="0" marR="0" lvl="0" indent="0" rtl="0">
                        <a:lnSpc>
                          <a:spcPct val="9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Conditions documenting substance misuse disorder</a:t>
                      </a:r>
                    </a:p>
                  </a:txBody>
                  <a:tcPr marL="68580" marR="68580" marT="0" marB="0"/>
                </a:tc>
                <a:extLst>
                  <a:ext uri="{0D108BD9-81ED-4DB2-BD59-A6C34878D82A}">
                    <a16:rowId xmlns:a16="http://schemas.microsoft.com/office/drawing/2014/main" val="3279774390"/>
                  </a:ext>
                </a:extLst>
              </a:tr>
              <a:tr h="520357">
                <a:tc>
                  <a:txBody>
                    <a:bodyPr/>
                    <a:lstStyle/>
                    <a:p>
                      <a:pPr marL="0" marR="0">
                        <a:lnSpc>
                          <a:spcPct val="100000"/>
                        </a:lnSpc>
                        <a:spcBef>
                          <a:spcPts val="0"/>
                        </a:spcBef>
                        <a:spcAft>
                          <a:spcPts val="0"/>
                        </a:spcAft>
                      </a:pPr>
                      <a:r>
                        <a:rPr lang="en-US" sz="1500" dirty="0">
                          <a:effectLst/>
                          <a:latin typeface="Calibri" panose="020F0502020204030204" pitchFamily="34" charset="0"/>
                          <a:ea typeface="Times New Roman" panose="02020603050405020304" pitchFamily="18" charset="0"/>
                          <a:cs typeface="Calibri" panose="020F0502020204030204" pitchFamily="34" charset="0"/>
                        </a:rPr>
                        <a:t>Diagnosed with a sleep-disordered breathing condition?</a:t>
                      </a:r>
                    </a:p>
                  </a:txBody>
                  <a:tcPr marL="68580" marR="68580" marT="0" marB="0"/>
                </a:tc>
                <a:tc>
                  <a:txBody>
                    <a:bodyPr/>
                    <a:lstStyle/>
                    <a:p>
                      <a:pPr marL="0" marR="0" lvl="0" indent="0" rtl="0">
                        <a:lnSpc>
                          <a:spcPct val="10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100000"/>
                        </a:lnSpc>
                        <a:spcBef>
                          <a:spcPts val="0"/>
                        </a:spcBef>
                        <a:spcAft>
                          <a:spcPts val="0"/>
                        </a:spcAft>
                        <a:buFont typeface="Symbol" pitchFamily="2" charset="2"/>
                        <a:buNone/>
                      </a:pPr>
                      <a:r>
                        <a:rPr lang="en-US" sz="1500" dirty="0">
                          <a:effectLst/>
                          <a:latin typeface="Calibri" panose="020F0502020204030204" pitchFamily="34" charset="0"/>
                          <a:ea typeface="Calibri" panose="020F0502020204030204" pitchFamily="34" charset="0"/>
                          <a:cs typeface="Calibri" panose="020F0502020204030204" pitchFamily="34" charset="0"/>
                        </a:rPr>
                        <a:t>Find documentation of an active sleep-disordered breathing condition</a:t>
                      </a:r>
                    </a:p>
                  </a:txBody>
                  <a:tcPr marL="68580" marR="68580" marT="0" marB="0"/>
                </a:tc>
                <a:tc>
                  <a:txBody>
                    <a:bodyPr/>
                    <a:lstStyle/>
                    <a:p>
                      <a:pPr marL="0" marR="0" lvl="0" indent="0" rtl="0">
                        <a:lnSpc>
                          <a:spcPct val="100000"/>
                        </a:lnSpc>
                        <a:spcBef>
                          <a:spcPts val="0"/>
                        </a:spcBef>
                        <a:spcAft>
                          <a:spcPts val="0"/>
                        </a:spcAft>
                        <a:buFont typeface="Symbol" pitchFamily="2" charset="2"/>
                        <a:buNone/>
                        <a:tabLst/>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Conditions documenting sleep-disordered breathing</a:t>
                      </a:r>
                    </a:p>
                  </a:txBody>
                  <a:tcPr marL="68580" marR="68580" marT="0" marB="0"/>
                </a:tc>
                <a:extLst>
                  <a:ext uri="{0D108BD9-81ED-4DB2-BD59-A6C34878D82A}">
                    <a16:rowId xmlns:a16="http://schemas.microsoft.com/office/drawing/2014/main" val="909847722"/>
                  </a:ext>
                </a:extLst>
              </a:tr>
            </a:tbl>
          </a:graphicData>
        </a:graphic>
      </p:graphicFrame>
    </p:spTree>
    <p:extLst>
      <p:ext uri="{BB962C8B-B14F-4D97-AF65-F5344CB8AC3E}">
        <p14:creationId xmlns:p14="http://schemas.microsoft.com/office/powerpoint/2010/main" val="106601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2670232355"/>
              </p:ext>
            </p:extLst>
          </p:nvPr>
        </p:nvGraphicFramePr>
        <p:xfrm>
          <a:off x="150471" y="796037"/>
          <a:ext cx="11875625" cy="5926564"/>
        </p:xfrm>
        <a:graphic>
          <a:graphicData uri="http://schemas.openxmlformats.org/drawingml/2006/table">
            <a:tbl>
              <a:tblPr firstRow="1" bandRow="1">
                <a:tableStyleId>{5C22544A-7EE6-4342-B048-85BDC9FD1C3A}</a:tableStyleId>
              </a:tblPr>
              <a:tblGrid>
                <a:gridCol w="11875625">
                  <a:extLst>
                    <a:ext uri="{9D8B030D-6E8A-4147-A177-3AD203B41FA5}">
                      <a16:colId xmlns:a16="http://schemas.microsoft.com/office/drawing/2014/main" val="1795603398"/>
                    </a:ext>
                  </a:extLst>
                </a:gridCol>
              </a:tblGrid>
              <a:tr h="315328">
                <a:tc>
                  <a:txBody>
                    <a:bodyPr/>
                    <a:lstStyle/>
                    <a:p>
                      <a:pPr algn="ctr">
                        <a:lnSpc>
                          <a:spcPct val="90000"/>
                        </a:lnSpc>
                      </a:pPr>
                      <a:r>
                        <a:rPr lang="en-US" sz="1700" dirty="0">
                          <a:latin typeface="Calibri" panose="020F0502020204030204" pitchFamily="34" charset="0"/>
                          <a:cs typeface="Calibri" panose="020F0502020204030204" pitchFamily="34" charset="0"/>
                        </a:rPr>
                        <a:t>Recommendation 8 Guidance</a:t>
                      </a:r>
                    </a:p>
                  </a:txBody>
                  <a:tcPr/>
                </a:tc>
                <a:extLst>
                  <a:ext uri="{0D108BD9-81ED-4DB2-BD59-A6C34878D82A}">
                    <a16:rowId xmlns:a16="http://schemas.microsoft.com/office/drawing/2014/main" val="3504321060"/>
                  </a:ext>
                </a:extLst>
              </a:tr>
              <a:tr h="5601952">
                <a:tc>
                  <a:txBody>
                    <a:bodyPr/>
                    <a:lstStyle/>
                    <a:p>
                      <a:r>
                        <a:rPr lang="en-US" sz="1800" b="1" kern="1200" dirty="0">
                          <a:solidFill>
                            <a:schemeClr val="dk1"/>
                          </a:solidFill>
                          <a:effectLst/>
                          <a:latin typeface="+mn-lt"/>
                          <a:ea typeface="+mn-ea"/>
                          <a:cs typeface="+mn-cs"/>
                        </a:rPr>
                        <a:t>SUMMARY</a:t>
                      </a:r>
                      <a:r>
                        <a:rPr lang="en-US" sz="1800" kern="1200" dirty="0">
                          <a:solidFill>
                            <a:schemeClr val="dk1"/>
                          </a:solidFill>
                          <a:effectLst/>
                          <a:latin typeface="+mn-lt"/>
                          <a:ea typeface="+mn-ea"/>
                          <a:cs typeface="+mn-cs"/>
                        </a:rPr>
                        <a:t>: Incorporate Risk Mitigation Strategies Into Opioid Therapy</a:t>
                      </a:r>
                    </a:p>
                    <a:p>
                      <a:endParaRPr lang="en-US" sz="1800" b="1"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DETAILS: </a:t>
                      </a:r>
                      <a:endParaRPr lang="en-US" sz="1800" b="0" kern="1200" dirty="0">
                        <a:solidFill>
                          <a:schemeClr val="dk1"/>
                        </a:solidFill>
                        <a:effectLst/>
                        <a:latin typeface="+mn-lt"/>
                        <a:ea typeface="+mn-ea"/>
                        <a:cs typeface="+mn-cs"/>
                      </a:endParaRPr>
                    </a:p>
                    <a:p>
                      <a:r>
                        <a:rPr lang="en-US" sz="1800" b="0" kern="1200" dirty="0">
                          <a:solidFill>
                            <a:schemeClr val="dk1"/>
                          </a:solidFill>
                          <a:effectLst/>
                          <a:latin typeface="+mn-lt"/>
                          <a:ea typeface="+mn-ea"/>
                          <a:cs typeface="+mn-cs"/>
                        </a:rPr>
                        <a:t>Recommend incorporating strategies to mitigate opioid therapy risks, including offering naloxone</a:t>
                      </a:r>
                    </a:p>
                    <a:p>
                      <a:r>
                        <a:rPr lang="en-US" sz="1800" b="1"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For more information about prescribing naloxone see </a:t>
                      </a:r>
                    </a:p>
                    <a:p>
                      <a:r>
                        <a:rPr lang="en-US" sz="1800" u="sng" kern="1200" dirty="0">
                          <a:solidFill>
                            <a:schemeClr val="dk1"/>
                          </a:solidFill>
                          <a:effectLst/>
                          <a:latin typeface="+mn-lt"/>
                          <a:ea typeface="+mn-ea"/>
                          <a:cs typeface="+mn-cs"/>
                          <a:hlinkClick r:id="rId3"/>
                        </a:rPr>
                        <a:t>https://prescribetoprevent.org</a:t>
                      </a:r>
                      <a:endParaRPr lang="en-US"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p>
                      <a:pPr>
                        <a:spcAft>
                          <a:spcPts val="0"/>
                        </a:spcAft>
                      </a:pPr>
                      <a:r>
                        <a:rPr lang="en-US" sz="1350" b="1" kern="1200" dirty="0">
                          <a:solidFill>
                            <a:schemeClr val="dk1"/>
                          </a:solidFill>
                          <a:effectLst/>
                          <a:latin typeface="+mn-lt"/>
                          <a:ea typeface="+mn-ea"/>
                          <a:cs typeface="+mn-cs"/>
                        </a:rPr>
                        <a:t>MME Calculator Cautions</a:t>
                      </a:r>
                    </a:p>
                    <a:p>
                      <a:pPr>
                        <a:spcAft>
                          <a:spcPts val="0"/>
                        </a:spcAft>
                      </a:pPr>
                      <a:r>
                        <a:rPr lang="en-US" sz="1350" b="0" kern="1200" dirty="0">
                          <a:solidFill>
                            <a:schemeClr val="dk1"/>
                          </a:solidFill>
                          <a:effectLst/>
                          <a:latin typeface="+mn-lt"/>
                          <a:ea typeface="+mn-ea"/>
                          <a:cs typeface="+mn-cs"/>
                        </a:rPr>
                        <a:t>1) All doses are in mg/day except for fentanyl, which is mcg/hr. </a:t>
                      </a:r>
                    </a:p>
                    <a:p>
                      <a:pPr>
                        <a:spcAft>
                          <a:spcPts val="0"/>
                        </a:spcAft>
                      </a:pPr>
                      <a:r>
                        <a:rPr lang="en-US" sz="1350" b="0" kern="1200" dirty="0">
                          <a:solidFill>
                            <a:schemeClr val="dk1"/>
                          </a:solidFill>
                          <a:effectLst/>
                          <a:latin typeface="+mn-lt"/>
                          <a:ea typeface="+mn-ea"/>
                          <a:cs typeface="+mn-cs"/>
                        </a:rPr>
                        <a:t>2) Equianalgesic dose conversions are only estimates and cannot account for individual variability in genetics and pharmacokinetics. </a:t>
                      </a:r>
                    </a:p>
                    <a:p>
                      <a:pPr>
                        <a:spcAft>
                          <a:spcPts val="0"/>
                        </a:spcAft>
                      </a:pPr>
                      <a:r>
                        <a:rPr lang="en-US" sz="1350" b="0" kern="1200" dirty="0">
                          <a:solidFill>
                            <a:schemeClr val="dk1"/>
                          </a:solidFill>
                          <a:effectLst/>
                          <a:latin typeface="+mn-lt"/>
                          <a:ea typeface="+mn-ea"/>
                          <a:cs typeface="+mn-cs"/>
                        </a:rPr>
                        <a:t>3) Do not use the calculated dose in MMEs to determine the doses to use when converting one opioid to another; when converting opioids, the new opioid is typically dosed at a substantially lower dose than the calculated MME dose to avoid overdose because of incomplete cross-tolerance and individual variability in opioid pharmacokinetics. Consult the FDA approved product labeling for specific guidance on medications. </a:t>
                      </a:r>
                    </a:p>
                    <a:p>
                      <a:pPr>
                        <a:spcAft>
                          <a:spcPts val="0"/>
                        </a:spcAft>
                      </a:pPr>
                      <a:r>
                        <a:rPr lang="en-US" sz="1350" b="0" kern="1200" dirty="0">
                          <a:solidFill>
                            <a:schemeClr val="dk1"/>
                          </a:solidFill>
                          <a:effectLst/>
                          <a:latin typeface="+mn-lt"/>
                          <a:ea typeface="+mn-ea"/>
                          <a:cs typeface="+mn-cs"/>
                        </a:rPr>
                        <a:t>4) Use particular caution with methadone dose conversions because methadone has a long and variable half-life, and peak respiratory depressant effect occurs later and lasts longer than peak analgesic effect. </a:t>
                      </a:r>
                    </a:p>
                    <a:p>
                      <a:pPr>
                        <a:spcAft>
                          <a:spcPts val="0"/>
                        </a:spcAft>
                      </a:pPr>
                      <a:r>
                        <a:rPr lang="en-US" sz="1350" b="0" kern="1200" dirty="0">
                          <a:solidFill>
                            <a:schemeClr val="dk1"/>
                          </a:solidFill>
                          <a:effectLst/>
                          <a:latin typeface="+mn-lt"/>
                          <a:ea typeface="+mn-ea"/>
                          <a:cs typeface="+mn-cs"/>
                        </a:rPr>
                        <a:t>5) Use particular caution with transdermal fentanyl because it is dosed in mcg/</a:t>
                      </a:r>
                      <a:r>
                        <a:rPr lang="en-US" sz="1350" b="0" kern="1200" dirty="0" err="1">
                          <a:solidFill>
                            <a:schemeClr val="dk1"/>
                          </a:solidFill>
                          <a:effectLst/>
                          <a:latin typeface="+mn-lt"/>
                          <a:ea typeface="+mn-ea"/>
                          <a:cs typeface="+mn-cs"/>
                        </a:rPr>
                        <a:t>hr</a:t>
                      </a:r>
                      <a:r>
                        <a:rPr lang="en-US" sz="1350" b="0" kern="1200" dirty="0">
                          <a:solidFill>
                            <a:schemeClr val="dk1"/>
                          </a:solidFill>
                          <a:effectLst/>
                          <a:latin typeface="+mn-lt"/>
                          <a:ea typeface="+mn-ea"/>
                          <a:cs typeface="+mn-cs"/>
                        </a:rPr>
                        <a:t> instead of mg/day, and its absorption is affected by heat and other factors. </a:t>
                      </a:r>
                    </a:p>
                    <a:p>
                      <a:pPr>
                        <a:spcAft>
                          <a:spcPts val="0"/>
                        </a:spcAft>
                      </a:pPr>
                      <a:r>
                        <a:rPr lang="en-US" sz="1350" b="0" kern="1200" dirty="0">
                          <a:solidFill>
                            <a:schemeClr val="dk1"/>
                          </a:solidFill>
                          <a:effectLst/>
                          <a:latin typeface="+mn-lt"/>
                          <a:ea typeface="+mn-ea"/>
                          <a:cs typeface="+mn-cs"/>
                        </a:rPr>
                        <a:t>6) Buprenorphine products approved for the treatment of pain are not included in the table because of their partial µ-receptor agonist activity and resultant ceiling effects compared with full µ-receptor agonists. </a:t>
                      </a:r>
                    </a:p>
                    <a:p>
                      <a:pPr>
                        <a:spcAft>
                          <a:spcPts val="0"/>
                        </a:spcAft>
                      </a:pPr>
                      <a:r>
                        <a:rPr lang="en-US" sz="1350" b="0" kern="1200" dirty="0">
                          <a:solidFill>
                            <a:schemeClr val="dk1"/>
                          </a:solidFill>
                          <a:effectLst/>
                          <a:latin typeface="+mn-lt"/>
                          <a:ea typeface="+mn-ea"/>
                          <a:cs typeface="+mn-cs"/>
                        </a:rPr>
                        <a:t>7) These conversion factors should not be applied to dosage decisions related to the management of opioid use disorder.</a:t>
                      </a:r>
                    </a:p>
                    <a:p>
                      <a:pPr>
                        <a:spcAft>
                          <a:spcPts val="0"/>
                        </a:spcAft>
                      </a:pPr>
                      <a:r>
                        <a:rPr lang="en-US" sz="1350" b="0" kern="1200" dirty="0">
                          <a:solidFill>
                            <a:schemeClr val="dk1"/>
                          </a:solidFill>
                          <a:effectLst/>
                          <a:latin typeface="+mn-lt"/>
                          <a:ea typeface="+mn-ea"/>
                          <a:cs typeface="+mn-cs"/>
                        </a:rPr>
                        <a:t>† Tapentadol is a µ-receptor agonist and norepinephrine reuptake inhibitor. MMEs are based on degree of µ-receptor agonist activity; however, it is unknown whether </a:t>
                      </a:r>
                      <a:r>
                        <a:rPr lang="en-US" sz="1350" b="0" kern="1200" dirty="0" err="1">
                          <a:solidFill>
                            <a:schemeClr val="dk1"/>
                          </a:solidFill>
                          <a:effectLst/>
                          <a:latin typeface="+mn-lt"/>
                          <a:ea typeface="+mn-ea"/>
                          <a:cs typeface="+mn-cs"/>
                        </a:rPr>
                        <a:t>tapentadol</a:t>
                      </a:r>
                      <a:r>
                        <a:rPr lang="en-US" sz="1350" b="0" kern="1200" dirty="0">
                          <a:solidFill>
                            <a:schemeClr val="dk1"/>
                          </a:solidFill>
                          <a:effectLst/>
                          <a:latin typeface="+mn-lt"/>
                          <a:ea typeface="+mn-ea"/>
                          <a:cs typeface="+mn-cs"/>
                        </a:rPr>
                        <a:t> is associated with overdose in the same dose-dependent manner as observed with medications that are solely µ-receptor agonists.</a:t>
                      </a:r>
                    </a:p>
                    <a:p>
                      <a:pPr>
                        <a:spcAft>
                          <a:spcPts val="0"/>
                        </a:spcAft>
                      </a:pPr>
                      <a:r>
                        <a:rPr lang="en-US" sz="1350" b="0" kern="1200" dirty="0">
                          <a:solidFill>
                            <a:schemeClr val="dk1"/>
                          </a:solidFill>
                          <a:effectLst/>
                          <a:latin typeface="+mn-lt"/>
                          <a:ea typeface="+mn-ea"/>
                          <a:cs typeface="+mn-cs"/>
                        </a:rPr>
                        <a:t>§ Tramadol is a µ-receptor agonist and norepinephrine and serotonin reuptake inhibitor. MMEs are based on degree of µ-receptor agonist activity; however, it is unknown whether tramadol is associated with overdose in the same dose-dependent manner as observed with medications that are solely µ-receptor agonists.</a:t>
                      </a: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525682" y="237800"/>
            <a:ext cx="3940629" cy="407761"/>
          </a:xfrm>
        </p:spPr>
        <p:txBody>
          <a:bodyPr>
            <a:normAutofit fontScale="90000"/>
          </a:bodyPr>
          <a:lstStyle/>
          <a:p>
            <a:r>
              <a:rPr lang="en-US" sz="4000" b="1" dirty="0"/>
              <a:t>Recommendation</a:t>
            </a:r>
            <a:r>
              <a:rPr lang="en-US" sz="3600" b="1" dirty="0"/>
              <a:t> 8</a:t>
            </a:r>
          </a:p>
        </p:txBody>
      </p:sp>
    </p:spTree>
    <p:extLst>
      <p:ext uri="{BB962C8B-B14F-4D97-AF65-F5344CB8AC3E}">
        <p14:creationId xmlns:p14="http://schemas.microsoft.com/office/powerpoint/2010/main" val="2682993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46633" y="125634"/>
            <a:ext cx="3354039" cy="592818"/>
          </a:xfrm>
        </p:spPr>
        <p:txBody>
          <a:bodyPr>
            <a:normAutofit fontScale="90000"/>
          </a:bodyPr>
          <a:lstStyle/>
          <a:p>
            <a:r>
              <a:rPr lang="en-US" sz="3600" b="1" dirty="0"/>
              <a:t>Recommendation 9</a:t>
            </a:r>
          </a:p>
        </p:txBody>
      </p:sp>
      <p:sp>
        <p:nvSpPr>
          <p:cNvPr id="2" name="Rectangle 1">
            <a:extLst>
              <a:ext uri="{FF2B5EF4-FFF2-40B4-BE49-F238E27FC236}">
                <a16:creationId xmlns:a16="http://schemas.microsoft.com/office/drawing/2014/main" id="{90B168FB-9827-C343-A284-5338C941E44C}"/>
              </a:ext>
            </a:extLst>
          </p:cNvPr>
          <p:cNvSpPr/>
          <p:nvPr/>
        </p:nvSpPr>
        <p:spPr>
          <a:xfrm>
            <a:off x="5540375" y="2797650"/>
            <a:ext cx="6096000" cy="338554"/>
          </a:xfrm>
          <a:prstGeom prst="rect">
            <a:avLst/>
          </a:prstGeom>
        </p:spPr>
        <p:txBody>
          <a:bodyPr>
            <a:spAutoFit/>
          </a:bodyPr>
          <a:lstStyle/>
          <a:p>
            <a:endParaRPr lang="en-US" sz="1600" dirty="0"/>
          </a:p>
        </p:txBody>
      </p:sp>
      <p:sp>
        <p:nvSpPr>
          <p:cNvPr id="3" name="TextBox 2">
            <a:extLst>
              <a:ext uri="{FF2B5EF4-FFF2-40B4-BE49-F238E27FC236}">
                <a16:creationId xmlns:a16="http://schemas.microsoft.com/office/drawing/2014/main" id="{6047DE05-6581-1D0C-E67B-C5A745062A61}"/>
              </a:ext>
            </a:extLst>
          </p:cNvPr>
          <p:cNvSpPr txBox="1"/>
          <p:nvPr/>
        </p:nvSpPr>
        <p:spPr>
          <a:xfrm>
            <a:off x="3962401" y="21082"/>
            <a:ext cx="8088086" cy="1323439"/>
          </a:xfrm>
          <a:prstGeom prst="rect">
            <a:avLst/>
          </a:prstGeom>
          <a:noFill/>
        </p:spPr>
        <p:txBody>
          <a:bodyPr wrap="square" rtlCol="0">
            <a:spAutoFit/>
          </a:bodyPr>
          <a:lstStyle/>
          <a:p>
            <a:r>
              <a:rPr lang="en-US" sz="1550" b="0" i="0" u="none" strike="noStrike" dirty="0">
                <a:solidFill>
                  <a:srgbClr val="000000"/>
                </a:solidFill>
                <a:effectLst/>
                <a:latin typeface="Calibri" panose="020F0502020204030204" pitchFamily="34" charset="0"/>
              </a:rPr>
              <a:t>When prescribing initial opioid therapy for acute, subacute, or chronic pain, and periodically during opioid therapy for chronic pain, clinicians should review the patient’s history of controlled substance prescriptions using state prescription drug monitoring program (PDMP) data to determine whether the patient is receiving opioid dosages or combinations that put the patient at high risk for overdose (recommendation category: B; evidence type: 4).</a:t>
            </a:r>
            <a:r>
              <a:rPr lang="en-US" sz="1550" dirty="0"/>
              <a:t> </a:t>
            </a:r>
          </a:p>
        </p:txBody>
      </p:sp>
      <p:pic>
        <p:nvPicPr>
          <p:cNvPr id="8" name="Picture 7" descr="Diagram&#10;&#10;Description automatically generated">
            <a:extLst>
              <a:ext uri="{FF2B5EF4-FFF2-40B4-BE49-F238E27FC236}">
                <a16:creationId xmlns:a16="http://schemas.microsoft.com/office/drawing/2014/main" id="{BD1BF0AF-73D9-46AD-FBDC-CFBADE5DD00C}"/>
              </a:ext>
            </a:extLst>
          </p:cNvPr>
          <p:cNvPicPr>
            <a:picLocks noChangeAspect="1"/>
          </p:cNvPicPr>
          <p:nvPr/>
        </p:nvPicPr>
        <p:blipFill>
          <a:blip r:embed="rId3"/>
          <a:stretch>
            <a:fillRect/>
          </a:stretch>
        </p:blipFill>
        <p:spPr>
          <a:xfrm>
            <a:off x="219809" y="1273078"/>
            <a:ext cx="11752381" cy="5561905"/>
          </a:xfrm>
          <a:prstGeom prst="rect">
            <a:avLst/>
          </a:prstGeom>
        </p:spPr>
      </p:pic>
    </p:spTree>
    <p:extLst>
      <p:ext uri="{BB962C8B-B14F-4D97-AF65-F5344CB8AC3E}">
        <p14:creationId xmlns:p14="http://schemas.microsoft.com/office/powerpoint/2010/main" val="2106433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68316" y="234493"/>
            <a:ext cx="3796855" cy="549275"/>
          </a:xfrm>
        </p:spPr>
        <p:txBody>
          <a:bodyPr>
            <a:normAutofit fontScale="90000"/>
          </a:bodyPr>
          <a:lstStyle/>
          <a:p>
            <a:r>
              <a:rPr lang="en-US" sz="3600" b="1" dirty="0"/>
              <a:t>Recommendation 9</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487687412"/>
              </p:ext>
            </p:extLst>
          </p:nvPr>
        </p:nvGraphicFramePr>
        <p:xfrm>
          <a:off x="600974" y="914400"/>
          <a:ext cx="10990052" cy="5693227"/>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148555">
                  <a:extLst>
                    <a:ext uri="{9D8B030D-6E8A-4147-A177-3AD203B41FA5}">
                      <a16:colId xmlns:a16="http://schemas.microsoft.com/office/drawing/2014/main" val="3379660690"/>
                    </a:ext>
                  </a:extLst>
                </a:gridCol>
                <a:gridCol w="4346471">
                  <a:extLst>
                    <a:ext uri="{9D8B030D-6E8A-4147-A177-3AD203B41FA5}">
                      <a16:colId xmlns:a16="http://schemas.microsoft.com/office/drawing/2014/main" val="1243888245"/>
                    </a:ext>
                  </a:extLst>
                </a:gridCol>
                <a:gridCol w="2747513">
                  <a:extLst>
                    <a:ext uri="{9D8B030D-6E8A-4147-A177-3AD203B41FA5}">
                      <a16:colId xmlns:a16="http://schemas.microsoft.com/office/drawing/2014/main" val="392756427"/>
                    </a:ext>
                  </a:extLst>
                </a:gridCol>
              </a:tblGrid>
              <a:tr h="456554">
                <a:tc gridSpan="4">
                  <a:txBody>
                    <a:bodyPr/>
                    <a:lstStyle/>
                    <a:p>
                      <a:pPr algn="ctr"/>
                      <a:r>
                        <a:rPr lang="en-US" sz="1800" dirty="0">
                          <a:latin typeface="Calibri" panose="020F0502020204030204" pitchFamily="34" charset="0"/>
                          <a:cs typeface="Calibri" panose="020F0502020204030204" pitchFamily="34" charset="0"/>
                        </a:rPr>
                        <a:t>Recommendation 9 Guidance</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06522">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844203">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 with ambulatory misuse potential</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Arial" panose="020B0604020202020204" pitchFamily="34" charset="0"/>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7481596"/>
                  </a:ext>
                </a:extLst>
              </a:tr>
              <a:tr h="340296">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2532608">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PDMP review procedure in past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Look for evidence of a prescription drug monitoring program (PDMP) review procedure (may need to modify time interval for review based on local practice / regulation)</a:t>
                      </a:r>
                    </a:p>
                    <a:p>
                      <a:pPr marL="346075" marR="0" lvl="0" indent="0" rtl="0">
                        <a:lnSpc>
                          <a:spcPct val="90000"/>
                        </a:lnSpc>
                        <a:spcBef>
                          <a:spcPts val="0"/>
                        </a:spcBef>
                        <a:spcAft>
                          <a:spcPts val="0"/>
                        </a:spcAft>
                        <a:buFont typeface="Symbol" pitchFamily="2" charset="2"/>
                        <a:buNone/>
                        <a:tabLst/>
                      </a:pPr>
                      <a:r>
                        <a:rPr lang="en-US" sz="1800" dirty="0">
                          <a:effectLst/>
                          <a:latin typeface="Calibri" panose="020F0502020204030204" pitchFamily="34" charset="0"/>
                          <a:ea typeface="Calibri" panose="020F0502020204030204" pitchFamily="34" charset="0"/>
                          <a:cs typeface="Calibri" panose="020F0502020204030204" pitchFamily="34" charset="0"/>
                        </a:rPr>
                        <a:t>[Evidence for the PDMP review procedure may potentially originate in a PDMP Smart App that provides the code once PDMP review procedure has been completed.]</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PDMP review procedure</a:t>
                      </a:r>
                    </a:p>
                  </a:txBody>
                  <a:tcPr marL="68580" marR="68580" marT="0" marB="0"/>
                </a:tc>
                <a:extLst>
                  <a:ext uri="{0D108BD9-81ED-4DB2-BD59-A6C34878D82A}">
                    <a16:rowId xmlns:a16="http://schemas.microsoft.com/office/drawing/2014/main" val="2070753397"/>
                  </a:ext>
                </a:extLst>
              </a:tr>
              <a:tr h="1013044">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PDMP data reviewed finding in past 90 days?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Documentation (i.e., a finding) that PDMP review has occurred) in last 90 days (may need to modify time interval for review based on local practice / regulation)</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PDMP data reviewed finding</a:t>
                      </a:r>
                    </a:p>
                    <a:p>
                      <a:pPr marL="0" marR="0" lvl="0" indent="0">
                        <a:lnSpc>
                          <a:spcPct val="90000"/>
                        </a:lnSpc>
                        <a:spcBef>
                          <a:spcPts val="0"/>
                        </a:spcBef>
                        <a:spcAft>
                          <a:spcPts val="0"/>
                        </a:spcAft>
                        <a:buFont typeface="Symbol" pitchFamily="2" charset="2"/>
                        <a:buNone/>
                      </a:pP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794221890"/>
                  </a:ext>
                </a:extLst>
              </a:tr>
            </a:tbl>
          </a:graphicData>
        </a:graphic>
      </p:graphicFrame>
    </p:spTree>
    <p:extLst>
      <p:ext uri="{BB962C8B-B14F-4D97-AF65-F5344CB8AC3E}">
        <p14:creationId xmlns:p14="http://schemas.microsoft.com/office/powerpoint/2010/main" val="183797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417284984"/>
              </p:ext>
            </p:extLst>
          </p:nvPr>
        </p:nvGraphicFramePr>
        <p:xfrm>
          <a:off x="838200" y="1381831"/>
          <a:ext cx="10959548" cy="3059540"/>
        </p:xfrm>
        <a:graphic>
          <a:graphicData uri="http://schemas.openxmlformats.org/drawingml/2006/table">
            <a:tbl>
              <a:tblPr firstRow="1" bandRow="1">
                <a:tableStyleId>{5C22544A-7EE6-4342-B048-85BDC9FD1C3A}</a:tableStyleId>
              </a:tblPr>
              <a:tblGrid>
                <a:gridCol w="10959548">
                  <a:extLst>
                    <a:ext uri="{9D8B030D-6E8A-4147-A177-3AD203B41FA5}">
                      <a16:colId xmlns:a16="http://schemas.microsoft.com/office/drawing/2014/main" val="1795603398"/>
                    </a:ext>
                  </a:extLst>
                </a:gridCol>
              </a:tblGrid>
              <a:tr h="389243">
                <a:tc>
                  <a:txBody>
                    <a:bodyPr/>
                    <a:lstStyle/>
                    <a:p>
                      <a:pPr algn="ctr">
                        <a:lnSpc>
                          <a:spcPct val="90000"/>
                        </a:lnSpc>
                      </a:pPr>
                      <a:r>
                        <a:rPr lang="en-US" sz="1700" dirty="0">
                          <a:latin typeface="Calibri" panose="020F0502020204030204" pitchFamily="34" charset="0"/>
                          <a:cs typeface="Calibri" panose="020F0502020204030204" pitchFamily="34" charset="0"/>
                        </a:rPr>
                        <a:t>Recommendation 9 Guidance</a:t>
                      </a:r>
                    </a:p>
                  </a:txBody>
                  <a:tcPr/>
                </a:tc>
                <a:extLst>
                  <a:ext uri="{0D108BD9-81ED-4DB2-BD59-A6C34878D82A}">
                    <a16:rowId xmlns:a16="http://schemas.microsoft.com/office/drawing/2014/main" val="3504321060"/>
                  </a:ext>
                </a:extLst>
              </a:tr>
              <a:tr h="2670297">
                <a:tc>
                  <a:txBody>
                    <a:bodyPr/>
                    <a:lstStyle/>
                    <a:p>
                      <a:r>
                        <a:rPr lang="en-US" sz="1800" b="1" kern="1200" dirty="0">
                          <a:solidFill>
                            <a:schemeClr val="dk1"/>
                          </a:solidFill>
                          <a:effectLst/>
                          <a:latin typeface="+mn-lt"/>
                          <a:ea typeface="+mn-ea"/>
                          <a:cs typeface="+mn-cs"/>
                        </a:rPr>
                        <a:t>SUMMARY: </a:t>
                      </a:r>
                      <a:r>
                        <a:rPr lang="en-US" sz="1800" b="0" kern="1200" dirty="0">
                          <a:solidFill>
                            <a:schemeClr val="dk1"/>
                          </a:solidFill>
                          <a:effectLst/>
                          <a:latin typeface="+mn-lt"/>
                          <a:ea typeface="+mn-ea"/>
                          <a:cs typeface="+mn-cs"/>
                        </a:rPr>
                        <a:t>Before Ordering Opioids, Review PDMP Data</a:t>
                      </a:r>
                    </a:p>
                    <a:p>
                      <a:r>
                        <a:rPr lang="en-US" sz="1800" b="0" kern="1200" dirty="0">
                          <a:solidFill>
                            <a:schemeClr val="dk1"/>
                          </a:solidFill>
                          <a:effectLst/>
                          <a:latin typeface="+mn-lt"/>
                          <a:ea typeface="+mn-ea"/>
                          <a:cs typeface="+mn-cs"/>
                        </a:rPr>
                        <a:t> </a:t>
                      </a:r>
                    </a:p>
                    <a:p>
                      <a:r>
                        <a:rPr lang="en-US" sz="1800" b="1" kern="1200" dirty="0">
                          <a:solidFill>
                            <a:schemeClr val="dk1"/>
                          </a:solidFill>
                          <a:effectLst/>
                          <a:latin typeface="+mn-lt"/>
                          <a:ea typeface="+mn-ea"/>
                          <a:cs typeface="+mn-cs"/>
                        </a:rPr>
                        <a:t>DETAILS:</a:t>
                      </a:r>
                    </a:p>
                    <a:p>
                      <a:r>
                        <a:rPr lang="en-US" sz="1800" b="0" kern="1200" dirty="0">
                          <a:solidFill>
                            <a:schemeClr val="dk1"/>
                          </a:solidFill>
                          <a:effectLst/>
                          <a:latin typeface="+mn-lt"/>
                          <a:ea typeface="+mn-ea"/>
                          <a:cs typeface="+mn-cs"/>
                        </a:rPr>
                        <a:t>Review PDMP data for this patient before completing an opioid order</a:t>
                      </a:r>
                    </a:p>
                    <a:p>
                      <a:endParaRPr lang="en-US" sz="1800" kern="1200" dirty="0">
                        <a:solidFill>
                          <a:schemeClr val="dk1"/>
                        </a:solidFill>
                        <a:effectLst/>
                        <a:latin typeface="+mn-lt"/>
                        <a:ea typeface="+mn-ea"/>
                        <a:cs typeface="+mn-cs"/>
                      </a:endParaRPr>
                    </a:p>
                    <a:p>
                      <a:r>
                        <a:rPr lang="en-US" sz="1800" u="sng" kern="1200" dirty="0">
                          <a:solidFill>
                            <a:schemeClr val="dk1"/>
                          </a:solidFill>
                          <a:effectLst/>
                          <a:latin typeface="+mn-lt"/>
                          <a:ea typeface="+mn-ea"/>
                          <a:cs typeface="+mn-cs"/>
                          <a:hlinkClick r:id="rId3"/>
                        </a:rPr>
                        <a:t>Recommendation 9 of the 2022 CDC Clinical Practice Guideline provides guidance about utilizing PDMP information to improve patient safety</a:t>
                      </a:r>
                      <a:r>
                        <a:rPr lang="en-US" sz="1800" kern="1200" dirty="0">
                          <a:solidFill>
                            <a:schemeClr val="dk1"/>
                          </a:solidFill>
                          <a:effectLst/>
                          <a:latin typeface="+mn-lt"/>
                          <a:ea typeface="+mn-ea"/>
                          <a:cs typeface="+mn-cs"/>
                          <a:hlinkClick r:id="rId3"/>
                        </a:rPr>
                        <a:t> </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p>
                    <a:p>
                      <a:r>
                        <a:rPr lang="en-US" sz="1800" u="sng" kern="1200" dirty="0">
                          <a:solidFill>
                            <a:schemeClr val="dk1"/>
                          </a:solidFill>
                          <a:effectLst/>
                          <a:latin typeface="+mn-lt"/>
                          <a:ea typeface="+mn-ea"/>
                          <a:cs typeface="+mn-cs"/>
                          <a:hlinkClick r:id="rId4"/>
                        </a:rPr>
                        <a:t>CDC advises not to dismiss patients from your practice on the basis of PDMP information</a:t>
                      </a: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223607"/>
            <a:ext cx="3853543" cy="614589"/>
          </a:xfrm>
        </p:spPr>
        <p:txBody>
          <a:bodyPr>
            <a:normAutofit/>
          </a:bodyPr>
          <a:lstStyle/>
          <a:p>
            <a:r>
              <a:rPr lang="en-US" sz="3600" b="1" dirty="0"/>
              <a:t>Recommendation</a:t>
            </a:r>
            <a:r>
              <a:rPr lang="en-US" sz="3600" dirty="0"/>
              <a:t> </a:t>
            </a:r>
            <a:r>
              <a:rPr lang="en-US" sz="3600" b="1" dirty="0"/>
              <a:t>9</a:t>
            </a:r>
          </a:p>
        </p:txBody>
      </p:sp>
    </p:spTree>
    <p:extLst>
      <p:ext uri="{BB962C8B-B14F-4D97-AF65-F5344CB8AC3E}">
        <p14:creationId xmlns:p14="http://schemas.microsoft.com/office/powerpoint/2010/main" val="2675302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0" y="0"/>
            <a:ext cx="10515600" cy="1325563"/>
          </a:xfrm>
        </p:spPr>
        <p:txBody>
          <a:bodyPr/>
          <a:lstStyle/>
          <a:p>
            <a:r>
              <a:rPr lang="en-US" dirty="0"/>
              <a:t>Recommendation 10</a:t>
            </a:r>
          </a:p>
        </p:txBody>
      </p:sp>
      <p:sp>
        <p:nvSpPr>
          <p:cNvPr id="2" name="Rectangle 1">
            <a:extLst>
              <a:ext uri="{FF2B5EF4-FFF2-40B4-BE49-F238E27FC236}">
                <a16:creationId xmlns:a16="http://schemas.microsoft.com/office/drawing/2014/main" id="{7B280FB0-2DD5-3241-9798-DB6BBA640243}"/>
              </a:ext>
            </a:extLst>
          </p:cNvPr>
          <p:cNvSpPr/>
          <p:nvPr/>
        </p:nvSpPr>
        <p:spPr>
          <a:xfrm>
            <a:off x="4844144" y="62616"/>
            <a:ext cx="7292378" cy="1015663"/>
          </a:xfrm>
          <a:prstGeom prst="rect">
            <a:avLst/>
          </a:prstGeom>
        </p:spPr>
        <p:txBody>
          <a:bodyPr wrap="square">
            <a:spAutoFit/>
          </a:bodyPr>
          <a:lstStyle/>
          <a:p>
            <a:r>
              <a:rPr lang="en-US" sz="1500" dirty="0"/>
              <a:t>When prescribing opioids for subacute or chronic pain, clinicians should consider the benefits and risks of toxicology testing to assess for prescribed medications as well as other prescribed and nonprescribed controlled substances (recommendation category: B; evidence type: 4).</a:t>
            </a:r>
          </a:p>
        </p:txBody>
      </p:sp>
      <p:pic>
        <p:nvPicPr>
          <p:cNvPr id="10" name="Picture 9" descr="Diagram">
            <a:extLst>
              <a:ext uri="{FF2B5EF4-FFF2-40B4-BE49-F238E27FC236}">
                <a16:creationId xmlns:a16="http://schemas.microsoft.com/office/drawing/2014/main" id="{8829964A-87FD-6FAA-9FCE-61D1F196DA2F}"/>
              </a:ext>
            </a:extLst>
          </p:cNvPr>
          <p:cNvPicPr>
            <a:picLocks noChangeAspect="1"/>
          </p:cNvPicPr>
          <p:nvPr/>
        </p:nvPicPr>
        <p:blipFill>
          <a:blip r:embed="rId3"/>
          <a:stretch>
            <a:fillRect/>
          </a:stretch>
        </p:blipFill>
        <p:spPr>
          <a:xfrm>
            <a:off x="555261" y="1071061"/>
            <a:ext cx="10903676" cy="5805348"/>
          </a:xfrm>
          <a:prstGeom prst="rect">
            <a:avLst/>
          </a:prstGeom>
        </p:spPr>
      </p:pic>
    </p:spTree>
    <p:extLst>
      <p:ext uri="{BB962C8B-B14F-4D97-AF65-F5344CB8AC3E}">
        <p14:creationId xmlns:p14="http://schemas.microsoft.com/office/powerpoint/2010/main" val="818113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lstStyle/>
          <a:p>
            <a:r>
              <a:rPr lang="en-US" dirty="0"/>
              <a:t>Recommendation 10</a:t>
            </a:r>
          </a:p>
        </p:txBody>
      </p:sp>
      <p:graphicFrame>
        <p:nvGraphicFramePr>
          <p:cNvPr id="4" name="Table 3">
            <a:extLst>
              <a:ext uri="{FF2B5EF4-FFF2-40B4-BE49-F238E27FC236}">
                <a16:creationId xmlns:a16="http://schemas.microsoft.com/office/drawing/2014/main" id="{FB3F3C10-1A46-0D4B-8D1C-D65784ED4A66}"/>
              </a:ext>
            </a:extLst>
          </p:cNvPr>
          <p:cNvGraphicFramePr>
            <a:graphicFrameLocks noGrp="1"/>
          </p:cNvGraphicFramePr>
          <p:nvPr/>
        </p:nvGraphicFramePr>
        <p:xfrm>
          <a:off x="838200" y="1327759"/>
          <a:ext cx="10990052" cy="5308879"/>
        </p:xfrm>
        <a:graphic>
          <a:graphicData uri="http://schemas.openxmlformats.org/drawingml/2006/table">
            <a:tbl>
              <a:tblPr firstRow="1" bandRow="1">
                <a:tableStyleId>{5C22544A-7EE6-4342-B048-85BDC9FD1C3A}</a:tableStyleId>
              </a:tblPr>
              <a:tblGrid>
                <a:gridCol w="2794348">
                  <a:extLst>
                    <a:ext uri="{9D8B030D-6E8A-4147-A177-3AD203B41FA5}">
                      <a16:colId xmlns:a16="http://schemas.microsoft.com/office/drawing/2014/main" val="1795603398"/>
                    </a:ext>
                  </a:extLst>
                </a:gridCol>
                <a:gridCol w="1107638">
                  <a:extLst>
                    <a:ext uri="{9D8B030D-6E8A-4147-A177-3AD203B41FA5}">
                      <a16:colId xmlns:a16="http://schemas.microsoft.com/office/drawing/2014/main" val="3379660690"/>
                    </a:ext>
                  </a:extLst>
                </a:gridCol>
                <a:gridCol w="3777513">
                  <a:extLst>
                    <a:ext uri="{9D8B030D-6E8A-4147-A177-3AD203B41FA5}">
                      <a16:colId xmlns:a16="http://schemas.microsoft.com/office/drawing/2014/main" val="1243888245"/>
                    </a:ext>
                  </a:extLst>
                </a:gridCol>
                <a:gridCol w="3310553">
                  <a:extLst>
                    <a:ext uri="{9D8B030D-6E8A-4147-A177-3AD203B41FA5}">
                      <a16:colId xmlns:a16="http://schemas.microsoft.com/office/drawing/2014/main" val="392756427"/>
                    </a:ext>
                  </a:extLst>
                </a:gridCol>
              </a:tblGrid>
              <a:tr h="314560">
                <a:tc gridSpan="4">
                  <a:txBody>
                    <a:bodyPr/>
                    <a:lstStyle/>
                    <a:p>
                      <a:pPr algn="ctr"/>
                      <a:r>
                        <a:rPr lang="en-US" sz="1700" dirty="0">
                          <a:latin typeface="Calibri" panose="020F0502020204030204" pitchFamily="34" charset="0"/>
                          <a:cs typeface="Calibri" panose="020F0502020204030204" pitchFamily="34" charset="0"/>
                        </a:rPr>
                        <a:t>Recommendation 10</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388516">
                <a:tc>
                  <a:txBody>
                    <a:bodyPr/>
                    <a:lstStyle/>
                    <a:p>
                      <a:pPr marL="0" marR="0">
                        <a:lnSpc>
                          <a:spcPct val="90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2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237994">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Opioid order for subacute or chronic pain?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See sub-routine 4</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747596168"/>
                  </a:ext>
                </a:extLst>
              </a:tr>
              <a:tr h="213752">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90000"/>
                        </a:lnSpc>
                        <a:spcBef>
                          <a:spcPts val="0"/>
                        </a:spcBef>
                        <a:spcAft>
                          <a:spcPts val="0"/>
                        </a:spcAft>
                        <a:buFont typeface="Symbol" pitchFamily="2" charset="2"/>
                        <a:buNone/>
                      </a:pP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368199">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Non-opioid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No urine screening test performed within the last 12 months.</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200" b="0" i="0" u="none" strike="noStrike" kern="1200" dirty="0">
                          <a:solidFill>
                            <a:schemeClr val="tx1"/>
                          </a:solidFill>
                          <a:effectLst/>
                          <a:latin typeface="Calibri" panose="020F0502020204030204" pitchFamily="34" charset="0"/>
                          <a:ea typeface="+mn-ea"/>
                          <a:cs typeface="Calibri" panose="020F0502020204030204" pitchFamily="34" charset="0"/>
                        </a:rPr>
                        <a:t>Non-opioid drug urine screen</a:t>
                      </a:r>
                      <a:endParaRPr lang="en-US" sz="1200" b="0" i="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2307498256"/>
                  </a:ext>
                </a:extLst>
              </a:tr>
              <a:tr h="363577">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Opioid drug urine screen test not performed within the last 12 months?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opioid drug urine screening test performed within the last 12 months.</a:t>
                      </a:r>
                    </a:p>
                  </a:txBody>
                  <a:tcPr marL="68580" marR="68580" marT="0" marB="0"/>
                </a:tc>
                <a:tc>
                  <a:txBody>
                    <a:bodyPr/>
                    <a:lstStyle/>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r>
                        <a:rPr lang="en-US" sz="1200" b="0" i="0" u="none" strike="noStrike" kern="1200" dirty="0">
                          <a:solidFill>
                            <a:schemeClr val="tx1"/>
                          </a:solidFill>
                          <a:effectLst/>
                          <a:latin typeface="Calibri" panose="020F0502020204030204" pitchFamily="34" charset="0"/>
                          <a:ea typeface="+mn-ea"/>
                          <a:cs typeface="Calibri" panose="020F0502020204030204" pitchFamily="34" charset="0"/>
                        </a:rPr>
                        <a:t>Opioid drug urine screen</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0"/>
                        </a:spcBef>
                        <a:spcAft>
                          <a:spcPts val="0"/>
                        </a:spcAft>
                        <a:buClrTx/>
                        <a:buSzTx/>
                        <a:buFont typeface="Symbol" pitchFamily="2" charset="2"/>
                        <a:buNone/>
                        <a:tabLst/>
                        <a:defRPr/>
                      </a:pP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282073678"/>
                  </a:ext>
                </a:extLst>
              </a:tr>
              <a:tr h="185438">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cocaine?</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cocaine</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Cocaine urine toxicology test result</a:t>
                      </a:r>
                    </a:p>
                  </a:txBody>
                  <a:tcPr marL="68580" marR="68580" marT="0" marB="0"/>
                </a:tc>
                <a:extLst>
                  <a:ext uri="{0D108BD9-81ED-4DB2-BD59-A6C34878D82A}">
                    <a16:rowId xmlns:a16="http://schemas.microsoft.com/office/drawing/2014/main" val="332668800"/>
                  </a:ext>
                </a:extLst>
              </a:tr>
              <a:tr h="383296">
                <a:tc>
                  <a:txBody>
                    <a:bodyPr/>
                    <a:lstStyle/>
                    <a:p>
                      <a:pPr marL="0" marR="0">
                        <a:lnSpc>
                          <a:spcPct val="90000"/>
                        </a:lnSpc>
                        <a:spcBef>
                          <a:spcPts val="0"/>
                        </a:spcBef>
                        <a:spcAft>
                          <a:spcPts val="0"/>
                        </a:spcAft>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phencyclidine (PCP)?</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phencyclidine (PCP)</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Phencyclidine (PCP) urine toxicology test result</a:t>
                      </a:r>
                    </a:p>
                  </a:txBody>
                  <a:tcPr marL="68580" marR="68580" marT="0" marB="0"/>
                </a:tc>
                <a:extLst>
                  <a:ext uri="{0D108BD9-81ED-4DB2-BD59-A6C34878D82A}">
                    <a16:rowId xmlns:a16="http://schemas.microsoft.com/office/drawing/2014/main" val="2728938907"/>
                  </a:ext>
                </a:extLst>
              </a:tr>
              <a:tr h="49074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amphetamine and no active amphetamine medication?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amphetamine and patient does not have an active prescription for amphetamine</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Amphetamine urine toxicology test result</a:t>
                      </a:r>
                    </a:p>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tab pos="103188" algn="l"/>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Amphetamine medication</a:t>
                      </a:r>
                    </a:p>
                  </a:txBody>
                  <a:tcPr marL="68580" marR="68580" marT="0" marB="0"/>
                </a:tc>
                <a:extLst>
                  <a:ext uri="{0D108BD9-81ED-4DB2-BD59-A6C34878D82A}">
                    <a16:rowId xmlns:a16="http://schemas.microsoft.com/office/drawing/2014/main" val="333285502"/>
                  </a:ext>
                </a:extLst>
              </a:tr>
              <a:tr h="38896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opiate and no active opiate medication?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opiate and patient does not have an active prescription for opiate</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Opiate urine toxicology test result</a:t>
                      </a:r>
                    </a:p>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Opiate medication</a:t>
                      </a:r>
                    </a:p>
                  </a:txBody>
                  <a:tcPr marL="68580" marR="68580" marT="0" marB="0"/>
                </a:tc>
                <a:extLst>
                  <a:ext uri="{0D108BD9-81ED-4DB2-BD59-A6C34878D82A}">
                    <a16:rowId xmlns:a16="http://schemas.microsoft.com/office/drawing/2014/main" val="254612350"/>
                  </a:ext>
                </a:extLst>
              </a:tr>
              <a:tr h="519183">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methadone and no active methadone medication?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methadone and patient does not have an active prescription for methadone</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Methadone urine toxicology test result</a:t>
                      </a:r>
                    </a:p>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Methadone medication</a:t>
                      </a:r>
                    </a:p>
                  </a:txBody>
                  <a:tcPr marL="68580" marR="68580" marT="0" marB="0"/>
                </a:tc>
                <a:extLst>
                  <a:ext uri="{0D108BD9-81ED-4DB2-BD59-A6C34878D82A}">
                    <a16:rowId xmlns:a16="http://schemas.microsoft.com/office/drawing/2014/main" val="1883242777"/>
                  </a:ext>
                </a:extLst>
              </a:tr>
              <a:tr h="504689">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synthetic opioid and no active synthetic opioid medication?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synthetic opioid and patient does not have an active prescription for synthetic opioid</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Synthetic opioid urine toxicology test  result</a:t>
                      </a:r>
                    </a:p>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Synthetic opioid medication</a:t>
                      </a:r>
                    </a:p>
                  </a:txBody>
                  <a:tcPr marL="68580" marR="68580" marT="0" marB="0"/>
                </a:tc>
                <a:extLst>
                  <a:ext uri="{0D108BD9-81ED-4DB2-BD59-A6C34878D82A}">
                    <a16:rowId xmlns:a16="http://schemas.microsoft.com/office/drawing/2014/main" val="1226681308"/>
                  </a:ext>
                </a:extLst>
              </a:tr>
              <a:tr h="39211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fentanyl and no active fentanyl medication?</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fentanyl and patient does not have an active prescription for fentanyl</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Fentanyl urine toxicology test result</a:t>
                      </a:r>
                    </a:p>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Fentanyl medication</a:t>
                      </a:r>
                    </a:p>
                  </a:txBody>
                  <a:tcPr marL="68580" marR="68580" marT="0" marB="0"/>
                </a:tc>
                <a:extLst>
                  <a:ext uri="{0D108BD9-81ED-4DB2-BD59-A6C34878D82A}">
                    <a16:rowId xmlns:a16="http://schemas.microsoft.com/office/drawing/2014/main" val="586986035"/>
                  </a:ext>
                </a:extLst>
              </a:tr>
              <a:tr h="30254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a:t>
                      </a:r>
                      <a:r>
                        <a:rPr lang="en-US" sz="1200" kern="1200" dirty="0">
                          <a:solidFill>
                            <a:schemeClr val="dk1"/>
                          </a:solidFill>
                          <a:effectLst/>
                          <a:latin typeface="+mn-lt"/>
                          <a:ea typeface="+mn-ea"/>
                          <a:cs typeface="+mn-cs"/>
                        </a:rPr>
                        <a:t>tetrahydrocannabinol</a:t>
                      </a:r>
                      <a:r>
                        <a:rPr lang="en-US" sz="1200" kern="1200" dirty="0">
                          <a:solidFill>
                            <a:schemeClr val="dk1"/>
                          </a:solidFill>
                          <a:effectLst/>
                          <a:latin typeface="Calibri" panose="020F0502020204030204" pitchFamily="34" charset="0"/>
                          <a:ea typeface="+mn-ea"/>
                          <a:cs typeface="Calibri" panose="020F0502020204030204" pitchFamily="34" charset="0"/>
                        </a:rPr>
                        <a:t> (THC)?</a:t>
                      </a:r>
                      <a:endParaRPr lang="en-US" sz="1200" kern="1200" dirty="0">
                        <a:solidFill>
                          <a:schemeClr val="dk1"/>
                        </a:solidFill>
                        <a:effectLst/>
                        <a:latin typeface="+mn-lt"/>
                        <a:ea typeface="+mn-ea"/>
                        <a:cs typeface="+mn-cs"/>
                      </a:endParaRP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tetrahydrocannabinol (THC)</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Tetrahydrocannabinol</a:t>
                      </a:r>
                      <a:r>
                        <a:rPr lang="en-US" sz="1200" kern="1200" dirty="0">
                          <a:solidFill>
                            <a:schemeClr val="tx1"/>
                          </a:solidFill>
                          <a:effectLst/>
                          <a:latin typeface="Calibri" panose="020F0502020204030204" pitchFamily="34" charset="0"/>
                          <a:ea typeface="+mn-ea"/>
                          <a:cs typeface="Calibri" panose="020F0502020204030204" pitchFamily="34" charset="0"/>
                        </a:rPr>
                        <a:t> </a:t>
                      </a: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toxicology test </a:t>
                      </a:r>
                      <a:r>
                        <a:rPr lang="en-US" sz="1200" kern="1200" dirty="0">
                          <a:solidFill>
                            <a:schemeClr val="tx1"/>
                          </a:solidFill>
                          <a:effectLst/>
                          <a:latin typeface="Calibri" panose="020F0502020204030204" pitchFamily="34" charset="0"/>
                          <a:ea typeface="+mn-ea"/>
                          <a:cs typeface="Calibri" panose="020F0502020204030204" pitchFamily="34" charset="0"/>
                        </a:rPr>
                        <a:t>result</a:t>
                      </a:r>
                      <a:endParaRPr lang="en-US" sz="12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171700057"/>
                  </a:ext>
                </a:extLst>
              </a:tr>
              <a:tr h="189683">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Urine drug screen results contain alcohol?</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Urine drug screen result contains alcohol</a:t>
                      </a:r>
                    </a:p>
                  </a:txBody>
                  <a:tcPr marL="68580" marR="68580" marT="0" marB="0"/>
                </a:tc>
                <a:tc>
                  <a:txBody>
                    <a:bodyPr/>
                    <a:lstStyle/>
                    <a:p>
                      <a:pPr marL="115888" marR="0" lvl="0" indent="-115888"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sz="1200" kern="1200" dirty="0">
                          <a:solidFill>
                            <a:schemeClr val="dk1"/>
                          </a:solidFill>
                          <a:effectLst/>
                          <a:latin typeface="+mn-lt"/>
                          <a:ea typeface="+mn-ea"/>
                          <a:cs typeface="+mn-cs"/>
                        </a:rPr>
                        <a:t>Alcohol</a:t>
                      </a: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urine toxicology test </a:t>
                      </a:r>
                      <a:r>
                        <a:rPr lang="en-US" sz="1200" kern="1200" dirty="0">
                          <a:solidFill>
                            <a:schemeClr val="dk1"/>
                          </a:solidFill>
                          <a:effectLst/>
                          <a:latin typeface="+mn-lt"/>
                          <a:ea typeface="+mn-ea"/>
                          <a:cs typeface="+mn-cs"/>
                        </a:rPr>
                        <a:t>result</a:t>
                      </a:r>
                    </a:p>
                  </a:txBody>
                  <a:tcPr marL="68580" marR="68580" marT="0" marB="0"/>
                </a:tc>
                <a:extLst>
                  <a:ext uri="{0D108BD9-81ED-4DB2-BD59-A6C34878D82A}">
                    <a16:rowId xmlns:a16="http://schemas.microsoft.com/office/drawing/2014/main" val="2353688558"/>
                  </a:ext>
                </a:extLst>
              </a:tr>
            </a:tbl>
          </a:graphicData>
        </a:graphic>
      </p:graphicFrame>
    </p:spTree>
    <p:extLst>
      <p:ext uri="{BB962C8B-B14F-4D97-AF65-F5344CB8AC3E}">
        <p14:creationId xmlns:p14="http://schemas.microsoft.com/office/powerpoint/2010/main" val="2888319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409627928"/>
              </p:ext>
            </p:extLst>
          </p:nvPr>
        </p:nvGraphicFramePr>
        <p:xfrm>
          <a:off x="838200" y="1023257"/>
          <a:ext cx="10722429" cy="4175978"/>
        </p:xfrm>
        <a:graphic>
          <a:graphicData uri="http://schemas.openxmlformats.org/drawingml/2006/table">
            <a:tbl>
              <a:tblPr firstRow="1" bandRow="1">
                <a:tableStyleId>{5C22544A-7EE6-4342-B048-85BDC9FD1C3A}</a:tableStyleId>
              </a:tblPr>
              <a:tblGrid>
                <a:gridCol w="10722429">
                  <a:extLst>
                    <a:ext uri="{9D8B030D-6E8A-4147-A177-3AD203B41FA5}">
                      <a16:colId xmlns:a16="http://schemas.microsoft.com/office/drawing/2014/main" val="1795603398"/>
                    </a:ext>
                  </a:extLst>
                </a:gridCol>
              </a:tblGrid>
              <a:tr h="325460">
                <a:tc>
                  <a:txBody>
                    <a:bodyPr/>
                    <a:lstStyle/>
                    <a:p>
                      <a:pPr algn="ctr">
                        <a:lnSpc>
                          <a:spcPct val="90000"/>
                        </a:lnSpc>
                      </a:pPr>
                      <a:r>
                        <a:rPr lang="en-US" sz="1700" dirty="0">
                          <a:latin typeface="Calibri" panose="020F0502020204030204" pitchFamily="34" charset="0"/>
                          <a:cs typeface="Calibri" panose="020F0502020204030204" pitchFamily="34" charset="0"/>
                        </a:rPr>
                        <a:t>Recommendation 10 Alert 1 Guidance</a:t>
                      </a:r>
                    </a:p>
                  </a:txBody>
                  <a:tcPr/>
                </a:tc>
                <a:extLst>
                  <a:ext uri="{0D108BD9-81ED-4DB2-BD59-A6C34878D82A}">
                    <a16:rowId xmlns:a16="http://schemas.microsoft.com/office/drawing/2014/main" val="3504321060"/>
                  </a:ext>
                </a:extLst>
              </a:tr>
              <a:tr h="3850518">
                <a:tc>
                  <a:txBody>
                    <a:bodyPr/>
                    <a:lstStyle/>
                    <a:p>
                      <a:r>
                        <a:rPr lang="en-US" sz="1800" b="1" kern="1200" dirty="0">
                          <a:solidFill>
                            <a:schemeClr val="dk1"/>
                          </a:solidFill>
                          <a:effectLst/>
                          <a:latin typeface="+mn-lt"/>
                          <a:ea typeface="+mn-ea"/>
                          <a:cs typeface="+mn-cs"/>
                        </a:rPr>
                        <a:t>SUMMARY:</a:t>
                      </a:r>
                      <a:r>
                        <a:rPr lang="en-US" sz="1800" kern="1200" dirty="0">
                          <a:solidFill>
                            <a:schemeClr val="dk1"/>
                          </a:solidFill>
                          <a:effectLst/>
                          <a:latin typeface="+mn-lt"/>
                          <a:ea typeface="+mn-ea"/>
                          <a:cs typeface="+mn-cs"/>
                        </a:rPr>
                        <a:t> Consider the Benefits and Risks of Conducting a Urine Toxicology Screen</a:t>
                      </a:r>
                    </a:p>
                    <a:p>
                      <a:r>
                        <a:rPr lang="en-US" sz="1800" kern="1200" dirty="0">
                          <a:solidFill>
                            <a:schemeClr val="dk1"/>
                          </a:solidFill>
                          <a:effectLst/>
                          <a:latin typeface="+mn-lt"/>
                          <a:ea typeface="+mn-ea"/>
                          <a:cs typeface="+mn-cs"/>
                        </a:rPr>
                        <a:t> </a:t>
                      </a:r>
                    </a:p>
                    <a:p>
                      <a:r>
                        <a:rPr lang="en-US" sz="1800" b="1" kern="1200" dirty="0">
                          <a:solidFill>
                            <a:schemeClr val="dk1"/>
                          </a:solidFill>
                          <a:effectLst/>
                          <a:latin typeface="+mn-lt"/>
                          <a:ea typeface="+mn-ea"/>
                          <a:cs typeface="+mn-cs"/>
                        </a:rPr>
                        <a:t>DETAILS:</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Consider the benefits and risks of toxicology testing to assess for prescribed medications as well as other prescribed and nonprescribed controlled substances</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For guidance regarding utilizing toxicology tests when prescribing opioids, see </a:t>
                      </a:r>
                      <a:r>
                        <a:rPr lang="en-US" sz="1800" u="none" kern="1200" dirty="0">
                          <a:solidFill>
                            <a:schemeClr val="dk1"/>
                          </a:solidFill>
                          <a:effectLst/>
                          <a:latin typeface="+mn-lt"/>
                          <a:ea typeface="+mn-ea"/>
                          <a:cs typeface="+mn-cs"/>
                          <a:hlinkClick r:id="rId3"/>
                        </a:rPr>
                        <a:t>Recommendation 10 of the 2022 CDC Clinical Practice Guideline</a:t>
                      </a:r>
                      <a:endParaRPr lang="en-US" sz="1800" u="none"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6"/>
            <a:ext cx="10515600" cy="451303"/>
          </a:xfrm>
        </p:spPr>
        <p:txBody>
          <a:bodyPr>
            <a:noAutofit/>
          </a:bodyPr>
          <a:lstStyle/>
          <a:p>
            <a:r>
              <a:rPr lang="en-US" sz="3600" dirty="0"/>
              <a:t>Recommendation 10</a:t>
            </a:r>
          </a:p>
        </p:txBody>
      </p:sp>
    </p:spTree>
    <p:extLst>
      <p:ext uri="{BB962C8B-B14F-4D97-AF65-F5344CB8AC3E}">
        <p14:creationId xmlns:p14="http://schemas.microsoft.com/office/powerpoint/2010/main" val="13871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4020671697"/>
              </p:ext>
            </p:extLst>
          </p:nvPr>
        </p:nvGraphicFramePr>
        <p:xfrm>
          <a:off x="860612" y="1307488"/>
          <a:ext cx="10576645" cy="2560165"/>
        </p:xfrm>
        <a:graphic>
          <a:graphicData uri="http://schemas.openxmlformats.org/drawingml/2006/table">
            <a:tbl>
              <a:tblPr firstRow="1" bandRow="1">
                <a:tableStyleId>{5C22544A-7EE6-4342-B048-85BDC9FD1C3A}</a:tableStyleId>
              </a:tblPr>
              <a:tblGrid>
                <a:gridCol w="2644161">
                  <a:extLst>
                    <a:ext uri="{9D8B030D-6E8A-4147-A177-3AD203B41FA5}">
                      <a16:colId xmlns:a16="http://schemas.microsoft.com/office/drawing/2014/main" val="1795603398"/>
                    </a:ext>
                  </a:extLst>
                </a:gridCol>
                <a:gridCol w="1493791">
                  <a:extLst>
                    <a:ext uri="{9D8B030D-6E8A-4147-A177-3AD203B41FA5}">
                      <a16:colId xmlns:a16="http://schemas.microsoft.com/office/drawing/2014/main" val="2773487384"/>
                    </a:ext>
                  </a:extLst>
                </a:gridCol>
                <a:gridCol w="3409450">
                  <a:extLst>
                    <a:ext uri="{9D8B030D-6E8A-4147-A177-3AD203B41FA5}">
                      <a16:colId xmlns:a16="http://schemas.microsoft.com/office/drawing/2014/main" val="1243888245"/>
                    </a:ext>
                  </a:extLst>
                </a:gridCol>
                <a:gridCol w="3029243">
                  <a:extLst>
                    <a:ext uri="{9D8B030D-6E8A-4147-A177-3AD203B41FA5}">
                      <a16:colId xmlns:a16="http://schemas.microsoft.com/office/drawing/2014/main" val="392756427"/>
                    </a:ext>
                  </a:extLst>
                </a:gridCol>
              </a:tblGrid>
              <a:tr h="401620">
                <a:tc gridSpan="4">
                  <a:txBody>
                    <a:bodyPr/>
                    <a:lstStyle/>
                    <a:p>
                      <a:pPr algn="ctr">
                        <a:lnSpc>
                          <a:spcPct val="90000"/>
                        </a:lnSpc>
                      </a:pPr>
                      <a:r>
                        <a:rPr lang="en-US" sz="1700" dirty="0">
                          <a:latin typeface="Calibri" panose="020F0502020204030204" pitchFamily="34" charset="0"/>
                          <a:cs typeface="Calibri" panose="020F0502020204030204" pitchFamily="34" charset="0"/>
                        </a:rPr>
                        <a:t>Recommendation 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73094">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nchor="ctr"/>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4012149817"/>
                  </a:ext>
                </a:extLst>
              </a:tr>
              <a:tr h="70265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order for acute pain?</a:t>
                      </a:r>
                    </a:p>
                  </a:txBody>
                  <a:tcPr marL="68580" marR="68580" marT="0" marB="0" anchor="ctr"/>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nchor="ctr"/>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5</a:t>
                      </a:r>
                    </a:p>
                  </a:txBody>
                  <a:tcPr marL="68580" marR="68580" marT="0" marB="0" anchor="ctr"/>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070753397"/>
                  </a:ext>
                </a:extLst>
              </a:tr>
              <a:tr h="519775">
                <a:tc>
                  <a:txBody>
                    <a:bodyPr/>
                    <a:lstStyle/>
                    <a:p>
                      <a:pPr marL="0" marR="0">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nchor="ctr"/>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nchor="ctr"/>
                </a:tc>
                <a:tc>
                  <a:txBody>
                    <a:bodyPr/>
                    <a:lstStyle/>
                    <a:p>
                      <a:pPr marL="0" marR="0" lvl="0" indent="0" rtl="0">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nchor="ctr"/>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224804211"/>
                  </a:ext>
                </a:extLst>
              </a:tr>
              <a:tr h="363021">
                <a:tc>
                  <a:txBody>
                    <a:bodyPr/>
                    <a:lstStyle/>
                    <a:p>
                      <a:pPr marL="0" marR="0">
                        <a:lnSpc>
                          <a:spcPct val="8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naïve?</a:t>
                      </a:r>
                    </a:p>
                  </a:txBody>
                  <a:tcPr marL="68580" marR="68580" marT="0" marB="0" anchor="ctr"/>
                </a:tc>
                <a:tc>
                  <a:txBody>
                    <a:bodyPr/>
                    <a:lstStyle/>
                    <a:p>
                      <a:pPr marL="0" marR="0" indent="0">
                        <a:lnSpc>
                          <a:spcPct val="80000"/>
                        </a:lnSpc>
                        <a:spcBef>
                          <a:spcPts val="0"/>
                        </a:spcBef>
                        <a:spcAft>
                          <a:spcPts val="0"/>
                        </a:spcAft>
                        <a:buFont typeface="Arial" panose="020B0604020202020204" pitchFamily="34" charset="0"/>
                        <a:buNone/>
                      </a:pPr>
                      <a:r>
                        <a:rPr lang="en-US" sz="17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nchor="ctr"/>
                </a:tc>
                <a:tc>
                  <a:txBody>
                    <a:bodyPr/>
                    <a:lstStyle/>
                    <a:p>
                      <a:pPr marL="0" marR="0" lvl="0" indent="0">
                        <a:lnSpc>
                          <a:spcPct val="80000"/>
                        </a:lnSpc>
                        <a:spcBef>
                          <a:spcPts val="0"/>
                        </a:spcBef>
                        <a:spcAft>
                          <a:spcPts val="0"/>
                        </a:spcAft>
                        <a:buFont typeface="Symbol" pitchFamily="2" charset="2"/>
                        <a:buNone/>
                      </a:pPr>
                      <a:r>
                        <a:rPr lang="en-US" sz="1700" dirty="0">
                          <a:effectLst/>
                          <a:latin typeface="Calibri" panose="020F0502020204030204" pitchFamily="34" charset="0"/>
                          <a:ea typeface="Calibri" panose="020F0502020204030204" pitchFamily="34" charset="0"/>
                          <a:cs typeface="Calibri" panose="020F0502020204030204" pitchFamily="34" charset="0"/>
                        </a:rPr>
                        <a:t>See sub-routine 2</a:t>
                      </a:r>
                    </a:p>
                  </a:txBody>
                  <a:tcPr marL="68580" marR="68580" marT="0" marB="0" anchor="ctr"/>
                </a:tc>
                <a:tc>
                  <a:txBody>
                    <a:bodyPr/>
                    <a:lstStyle/>
                    <a:p>
                      <a:pPr marL="0" marR="0">
                        <a:spcBef>
                          <a:spcPts val="0"/>
                        </a:spcBef>
                        <a:spcAft>
                          <a:spcPts val="0"/>
                        </a:spcAft>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846097613"/>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1" y="365125"/>
            <a:ext cx="4027714" cy="625475"/>
          </a:xfrm>
        </p:spPr>
        <p:txBody>
          <a:bodyPr>
            <a:normAutofit/>
          </a:bodyPr>
          <a:lstStyle/>
          <a:p>
            <a:r>
              <a:rPr lang="en-US" sz="3600" b="1" dirty="0"/>
              <a:t>Recommendation 1</a:t>
            </a:r>
          </a:p>
        </p:txBody>
      </p:sp>
    </p:spTree>
    <p:extLst>
      <p:ext uri="{BB962C8B-B14F-4D97-AF65-F5344CB8AC3E}">
        <p14:creationId xmlns:p14="http://schemas.microsoft.com/office/powerpoint/2010/main" val="324492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485287032"/>
              </p:ext>
            </p:extLst>
          </p:nvPr>
        </p:nvGraphicFramePr>
        <p:xfrm>
          <a:off x="886178" y="1070936"/>
          <a:ext cx="10419644" cy="5262372"/>
        </p:xfrm>
        <a:graphic>
          <a:graphicData uri="http://schemas.openxmlformats.org/drawingml/2006/table">
            <a:tbl>
              <a:tblPr firstRow="1" bandRow="1">
                <a:tableStyleId>{5C22544A-7EE6-4342-B048-85BDC9FD1C3A}</a:tableStyleId>
              </a:tblPr>
              <a:tblGrid>
                <a:gridCol w="10419644">
                  <a:extLst>
                    <a:ext uri="{9D8B030D-6E8A-4147-A177-3AD203B41FA5}">
                      <a16:colId xmlns:a16="http://schemas.microsoft.com/office/drawing/2014/main" val="1795603398"/>
                    </a:ext>
                  </a:extLst>
                </a:gridCol>
              </a:tblGrid>
              <a:tr h="323818">
                <a:tc>
                  <a:txBody>
                    <a:bodyPr/>
                    <a:lstStyle/>
                    <a:p>
                      <a:pPr algn="ctr">
                        <a:lnSpc>
                          <a:spcPct val="90000"/>
                        </a:lnSpc>
                      </a:pPr>
                      <a:r>
                        <a:rPr lang="en-US" sz="1700" dirty="0">
                          <a:latin typeface="Calibri" panose="020F0502020204030204" pitchFamily="34" charset="0"/>
                          <a:cs typeface="Calibri" panose="020F0502020204030204" pitchFamily="34" charset="0"/>
                        </a:rPr>
                        <a:t>Recommendation 10 Alert 2 Guidance</a:t>
                      </a:r>
                    </a:p>
                  </a:txBody>
                  <a:tcPr/>
                </a:tc>
                <a:extLst>
                  <a:ext uri="{0D108BD9-81ED-4DB2-BD59-A6C34878D82A}">
                    <a16:rowId xmlns:a16="http://schemas.microsoft.com/office/drawing/2014/main" val="3504321060"/>
                  </a:ext>
                </a:extLst>
              </a:tr>
              <a:tr h="4196092">
                <a:tc>
                  <a:txBody>
                    <a:bodyPr/>
                    <a:lstStyle/>
                    <a:p>
                      <a:r>
                        <a:rPr lang="en-US" sz="1800" b="1" kern="1200" dirty="0">
                          <a:solidFill>
                            <a:schemeClr val="dk1"/>
                          </a:solidFill>
                          <a:effectLst/>
                          <a:latin typeface="+mn-lt"/>
                          <a:ea typeface="+mn-ea"/>
                          <a:cs typeface="+mn-cs"/>
                        </a:rPr>
                        <a:t>SUMMARY: </a:t>
                      </a:r>
                      <a:r>
                        <a:rPr lang="en-US" sz="1800" b="0" kern="1200" dirty="0">
                          <a:solidFill>
                            <a:schemeClr val="dk1"/>
                          </a:solidFill>
                          <a:effectLst/>
                          <a:latin typeface="+mn-lt"/>
                          <a:ea typeface="+mn-ea"/>
                          <a:cs typeface="+mn-cs"/>
                        </a:rPr>
                        <a:t>Patient May Have Unexpected Toxicology Test Results</a:t>
                      </a:r>
                    </a:p>
                    <a:p>
                      <a:r>
                        <a:rPr lang="en-US" sz="1800" b="1"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endParaRPr>
                    </a:p>
                    <a:p>
                      <a:r>
                        <a:rPr lang="en-US" sz="1800" b="1" kern="1200" dirty="0">
                          <a:solidFill>
                            <a:schemeClr val="dk1"/>
                          </a:solidFill>
                          <a:effectLst/>
                          <a:latin typeface="+mn-lt"/>
                          <a:ea typeface="+mn-ea"/>
                          <a:cs typeface="+mn-cs"/>
                        </a:rPr>
                        <a:t>DETAILS: </a:t>
                      </a:r>
                      <a:r>
                        <a:rPr lang="en-US" sz="1800" b="0" kern="1200" dirty="0">
                          <a:solidFill>
                            <a:schemeClr val="dk1"/>
                          </a:solidFill>
                          <a:effectLst/>
                          <a:latin typeface="+mn-lt"/>
                          <a:ea typeface="+mn-ea"/>
                          <a:cs typeface="+mn-cs"/>
                        </a:rPr>
                        <a:t> </a:t>
                      </a:r>
                    </a:p>
                    <a:p>
                      <a:r>
                        <a:rPr lang="en-US" sz="1800" b="0" kern="1200" dirty="0">
                          <a:solidFill>
                            <a:schemeClr val="dk1"/>
                          </a:solidFill>
                          <a:effectLst/>
                          <a:latin typeface="+mn-lt"/>
                          <a:ea typeface="+mn-ea"/>
                          <a:cs typeface="+mn-cs"/>
                        </a:rPr>
                        <a:t>Patient may have unexpected urine toxicology test results in the past year including:</a:t>
                      </a:r>
                    </a:p>
                    <a:p>
                      <a:pPr marL="285750" indent="-285750">
                        <a:buFont typeface="Arial" panose="020B0604020202020204" pitchFamily="34" charset="0"/>
                        <a:buChar char="•"/>
                      </a:pPr>
                      <a:r>
                        <a:rPr lang="x-none" sz="1800" b="0" kern="1200" dirty="0">
                          <a:solidFill>
                            <a:schemeClr val="dk1"/>
                          </a:solidFill>
                          <a:effectLst/>
                          <a:latin typeface="+mn-lt"/>
                          <a:ea typeface="+mn-ea"/>
                          <a:cs typeface="+mn-cs"/>
                        </a:rPr>
                        <a:t>Positive for opiates </a:t>
                      </a:r>
                      <a:r>
                        <a:rPr lang="en-US" sz="1800" b="0" kern="1200" dirty="0">
                          <a:solidFill>
                            <a:schemeClr val="dk1"/>
                          </a:solidFill>
                          <a:effectLst/>
                          <a:latin typeface="+mn-lt"/>
                          <a:ea typeface="+mn-ea"/>
                          <a:cs typeface="+mn-cs"/>
                        </a:rPr>
                        <a:t>(natural opioid) </a:t>
                      </a:r>
                      <a:r>
                        <a:rPr lang="x-none" sz="1800" b="0" kern="1200" dirty="0">
                          <a:solidFill>
                            <a:schemeClr val="dk1"/>
                          </a:solidFill>
                          <a:effectLst/>
                          <a:latin typeface="+mn-lt"/>
                          <a:ea typeface="+mn-ea"/>
                          <a:cs typeface="+mn-cs"/>
                        </a:rPr>
                        <a:t>11/14/2021</a:t>
                      </a:r>
                      <a:endParaRPr lang="en-US" sz="1800" b="0" kern="1200" dirty="0">
                        <a:solidFill>
                          <a:schemeClr val="dk1"/>
                        </a:solidFill>
                        <a:effectLst/>
                        <a:latin typeface="+mn-lt"/>
                        <a:ea typeface="+mn-ea"/>
                        <a:cs typeface="+mn-cs"/>
                      </a:endParaRPr>
                    </a:p>
                    <a:p>
                      <a:pPr marL="285750" indent="-285750">
                        <a:buFont typeface="Arial" panose="020B0604020202020204" pitchFamily="34" charset="0"/>
                        <a:buChar char="•"/>
                      </a:pPr>
                      <a:r>
                        <a:rPr lang="x-none" sz="1800" b="0" kern="1200" dirty="0">
                          <a:solidFill>
                            <a:schemeClr val="dk1"/>
                          </a:solidFill>
                          <a:effectLst/>
                          <a:latin typeface="+mn-lt"/>
                          <a:ea typeface="+mn-ea"/>
                          <a:cs typeface="+mn-cs"/>
                        </a:rPr>
                        <a:t>Positive for cocaine 5/15/2022 (2 negatives since)</a:t>
                      </a:r>
                      <a:endParaRPr lang="en-US" sz="1800" b="0" kern="1200" dirty="0">
                        <a:solidFill>
                          <a:schemeClr val="dk1"/>
                        </a:solidFill>
                        <a:effectLst/>
                        <a:latin typeface="+mn-lt"/>
                        <a:ea typeface="+mn-ea"/>
                        <a:cs typeface="+mn-cs"/>
                      </a:endParaRPr>
                    </a:p>
                    <a:p>
                      <a:pPr marL="285750" indent="-285750">
                        <a:buFont typeface="Arial" panose="020B0604020202020204" pitchFamily="34" charset="0"/>
                        <a:buChar char="•"/>
                      </a:pPr>
                      <a:r>
                        <a:rPr lang="x-none" sz="1800" b="0" kern="1200" dirty="0">
                          <a:solidFill>
                            <a:schemeClr val="dk1"/>
                          </a:solidFill>
                          <a:effectLst/>
                          <a:latin typeface="+mn-lt"/>
                          <a:ea typeface="+mn-ea"/>
                          <a:cs typeface="+mn-cs"/>
                        </a:rPr>
                        <a:t>Positive for PCP 11/4/2021</a:t>
                      </a:r>
                      <a:endParaRPr lang="en-US" sz="1800" b="0" kern="1200" dirty="0">
                        <a:solidFill>
                          <a:schemeClr val="dk1"/>
                        </a:solidFill>
                        <a:effectLst/>
                        <a:latin typeface="+mn-lt"/>
                        <a:ea typeface="+mn-ea"/>
                        <a:cs typeface="+mn-cs"/>
                      </a:endParaRPr>
                    </a:p>
                    <a:p>
                      <a:pPr marL="0" indent="0">
                        <a:buFont typeface="Arial" panose="020B0604020202020204" pitchFamily="34" charset="0"/>
                        <a:buNone/>
                      </a:pPr>
                      <a:endParaRPr lang="en-US" sz="1800" b="0" kern="1200" dirty="0">
                        <a:solidFill>
                          <a:schemeClr val="dk1"/>
                        </a:solidFill>
                        <a:effectLst/>
                        <a:latin typeface="+mn-lt"/>
                        <a:ea typeface="+mn-ea"/>
                        <a:cs typeface="+mn-cs"/>
                      </a:endParaRPr>
                    </a:p>
                    <a:p>
                      <a:r>
                        <a:rPr lang="x-none" sz="1800" b="0" kern="1200" dirty="0">
                          <a:solidFill>
                            <a:schemeClr val="dk1"/>
                          </a:solidFill>
                          <a:effectLst/>
                          <a:latin typeface="+mn-lt"/>
                          <a:ea typeface="+mn-ea"/>
                          <a:cs typeface="+mn-cs"/>
                        </a:rPr>
                        <a:t>Note: </a:t>
                      </a:r>
                      <a:r>
                        <a:rPr lang="en-US" sz="1800" b="0" kern="1200" dirty="0">
                          <a:solidFill>
                            <a:schemeClr val="dk1"/>
                          </a:solidFill>
                          <a:effectLst/>
                          <a:latin typeface="+mn-lt"/>
                          <a:ea typeface="+mn-ea"/>
                          <a:cs typeface="+mn-cs"/>
                        </a:rPr>
                        <a:t>Positive results</a:t>
                      </a:r>
                      <a:r>
                        <a:rPr lang="x-none" sz="1800" b="0" kern="1200" dirty="0">
                          <a:solidFill>
                            <a:schemeClr val="dk1"/>
                          </a:solidFill>
                          <a:effectLst/>
                          <a:latin typeface="+mn-lt"/>
                          <a:ea typeface="+mn-ea"/>
                          <a:cs typeface="+mn-cs"/>
                        </a:rPr>
                        <a:t> may be false positive</a:t>
                      </a:r>
                      <a:r>
                        <a:rPr lang="en-US" sz="1800" b="0" kern="1200" dirty="0">
                          <a:solidFill>
                            <a:schemeClr val="dk1"/>
                          </a:solidFill>
                          <a:effectLst/>
                          <a:latin typeface="+mn-lt"/>
                          <a:ea typeface="+mn-ea"/>
                          <a:cs typeface="+mn-cs"/>
                        </a:rPr>
                        <a:t>s </a:t>
                      </a:r>
                      <a:r>
                        <a:rPr lang="x-none" sz="1800" b="0" kern="1200" dirty="0">
                          <a:solidFill>
                            <a:schemeClr val="dk1"/>
                          </a:solidFill>
                          <a:effectLst/>
                          <a:latin typeface="+mn-lt"/>
                          <a:ea typeface="+mn-ea"/>
                          <a:cs typeface="+mn-cs"/>
                        </a:rPr>
                        <a:t>or </a:t>
                      </a:r>
                      <a:r>
                        <a:rPr lang="en-US" sz="1800" b="0" kern="1200" dirty="0">
                          <a:solidFill>
                            <a:schemeClr val="dk1"/>
                          </a:solidFill>
                          <a:effectLst/>
                          <a:latin typeface="+mn-lt"/>
                          <a:ea typeface="+mn-ea"/>
                          <a:cs typeface="+mn-cs"/>
                        </a:rPr>
                        <a:t>could in</a:t>
                      </a:r>
                      <a:r>
                        <a:rPr lang="x-none" sz="1800" b="0" kern="1200" dirty="0">
                          <a:solidFill>
                            <a:schemeClr val="dk1"/>
                          </a:solidFill>
                          <a:effectLst/>
                          <a:latin typeface="+mn-lt"/>
                          <a:ea typeface="+mn-ea"/>
                          <a:cs typeface="+mn-cs"/>
                        </a:rPr>
                        <a:t>dicate </a:t>
                      </a:r>
                      <a:r>
                        <a:rPr lang="en-US" sz="1800" b="0" kern="1200" dirty="0">
                          <a:solidFill>
                            <a:schemeClr val="dk1"/>
                          </a:solidFill>
                          <a:effectLst/>
                          <a:latin typeface="+mn-lt"/>
                          <a:ea typeface="+mn-ea"/>
                          <a:cs typeface="+mn-cs"/>
                        </a:rPr>
                        <a:t>the </a:t>
                      </a:r>
                      <a:r>
                        <a:rPr lang="x-none" sz="1800" b="0" kern="1200" dirty="0">
                          <a:solidFill>
                            <a:schemeClr val="dk1"/>
                          </a:solidFill>
                          <a:effectLst/>
                          <a:latin typeface="+mn-lt"/>
                          <a:ea typeface="+mn-ea"/>
                          <a:cs typeface="+mn-cs"/>
                        </a:rPr>
                        <a:t>patient is </a:t>
                      </a:r>
                      <a:r>
                        <a:rPr lang="en-US" sz="1800" b="0" kern="1200" dirty="0">
                          <a:solidFill>
                            <a:schemeClr val="dk1"/>
                          </a:solidFill>
                          <a:effectLst/>
                          <a:latin typeface="+mn-lt"/>
                          <a:ea typeface="+mn-ea"/>
                          <a:cs typeface="+mn-cs"/>
                        </a:rPr>
                        <a:t>an </a:t>
                      </a:r>
                      <a:r>
                        <a:rPr lang="x-none" sz="1800" b="0" kern="1200" dirty="0">
                          <a:solidFill>
                            <a:schemeClr val="dk1"/>
                          </a:solidFill>
                          <a:effectLst/>
                          <a:latin typeface="+mn-lt"/>
                          <a:ea typeface="+mn-ea"/>
                          <a:cs typeface="+mn-cs"/>
                        </a:rPr>
                        <a:t>occasional user or addicted to the </a:t>
                      </a:r>
                      <a:r>
                        <a:rPr lang="en-US" sz="1800" b="0" kern="1200" dirty="0">
                          <a:solidFill>
                            <a:schemeClr val="dk1"/>
                          </a:solidFill>
                          <a:effectLst/>
                          <a:latin typeface="+mn-lt"/>
                          <a:ea typeface="+mn-ea"/>
                          <a:cs typeface="+mn-cs"/>
                        </a:rPr>
                        <a:t>substance</a:t>
                      </a:r>
                      <a:r>
                        <a:rPr lang="x-none" sz="1800" b="0" kern="1200" dirty="0">
                          <a:solidFill>
                            <a:schemeClr val="dk1"/>
                          </a:solidFill>
                          <a:effectLst/>
                          <a:latin typeface="+mn-lt"/>
                          <a:ea typeface="+mn-ea"/>
                          <a:cs typeface="+mn-cs"/>
                        </a:rPr>
                        <a:t>.</a:t>
                      </a:r>
                      <a:endParaRPr lang="en-US" sz="1800" b="0" kern="1200" dirty="0">
                        <a:solidFill>
                          <a:schemeClr val="dk1"/>
                        </a:solidFill>
                        <a:effectLst/>
                        <a:latin typeface="+mn-lt"/>
                        <a:ea typeface="+mn-ea"/>
                        <a:cs typeface="+mn-cs"/>
                      </a:endParaRPr>
                    </a:p>
                    <a:p>
                      <a:endParaRPr lang="en-US" sz="1800" b="0" kern="1200" dirty="0">
                        <a:solidFill>
                          <a:schemeClr val="dk1"/>
                        </a:solidFill>
                        <a:effectLst/>
                        <a:latin typeface="+mn-lt"/>
                        <a:ea typeface="+mn-ea"/>
                        <a:cs typeface="+mn-cs"/>
                      </a:endParaRPr>
                    </a:p>
                    <a:p>
                      <a:r>
                        <a:rPr lang="x-none" sz="1800" b="0" kern="1200" dirty="0">
                          <a:solidFill>
                            <a:schemeClr val="dk1"/>
                          </a:solidFill>
                          <a:effectLst/>
                          <a:latin typeface="+mn-lt"/>
                          <a:ea typeface="+mn-ea"/>
                          <a:cs typeface="+mn-cs"/>
                        </a:rPr>
                        <a:t>For a review regarding interpreting possible false positive urine toxicology results, see </a:t>
                      </a:r>
                      <a:r>
                        <a:rPr lang="x-none" sz="1800" b="0" u="sng" kern="1200" dirty="0">
                          <a:solidFill>
                            <a:schemeClr val="dk1"/>
                          </a:solidFill>
                          <a:effectLst/>
                          <a:latin typeface="+mn-lt"/>
                          <a:ea typeface="+mn-ea"/>
                          <a:cs typeface="+mn-cs"/>
                          <a:hlinkClick r:id="rId3"/>
                        </a:rPr>
                        <a:t>https://pubmed.ncbi.nlm.nih.gov/24986836/</a:t>
                      </a:r>
                      <a:r>
                        <a:rPr lang="x-none" sz="1800" b="0" kern="1200" dirty="0">
                          <a:solidFill>
                            <a:schemeClr val="dk1"/>
                          </a:solidFill>
                          <a:effectLst/>
                          <a:latin typeface="+mn-lt"/>
                          <a:ea typeface="+mn-ea"/>
                          <a:cs typeface="+mn-cs"/>
                        </a:rPr>
                        <a:t>. It is unknown if the findings reported in this article can be extrapolated to other laboratory analyzers that were not used in the referenced studies</a:t>
                      </a:r>
                      <a:r>
                        <a:rPr lang="en-US" sz="1800" b="0" kern="1200" dirty="0">
                          <a:solidFill>
                            <a:schemeClr val="dk1"/>
                          </a:solidFill>
                          <a:effectLst/>
                          <a:latin typeface="+mn-lt"/>
                          <a:ea typeface="+mn-ea"/>
                          <a:cs typeface="+mn-cs"/>
                        </a:rPr>
                        <a:t>. </a:t>
                      </a:r>
                    </a:p>
                    <a:p>
                      <a:endParaRPr lang="en-US"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Consult </a:t>
                      </a:r>
                      <a:r>
                        <a:rPr lang="en-US" sz="1800" b="0" kern="1200" dirty="0">
                          <a:solidFill>
                            <a:schemeClr val="dk1"/>
                          </a:solidFill>
                          <a:effectLst/>
                          <a:latin typeface="+mn-lt"/>
                          <a:ea typeface="+mn-ea"/>
                          <a:cs typeface="+mn-cs"/>
                          <a:hlinkClick r:id="rId4"/>
                        </a:rPr>
                        <a:t>2022 CDC Clinical Practice Guideline Recommendation 10</a:t>
                      </a:r>
                      <a:r>
                        <a:rPr lang="en-US" sz="1800" b="0" u="none"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for more guidance regarding toxicology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6"/>
            <a:ext cx="10515600" cy="451303"/>
          </a:xfrm>
        </p:spPr>
        <p:txBody>
          <a:bodyPr>
            <a:noAutofit/>
          </a:bodyPr>
          <a:lstStyle/>
          <a:p>
            <a:r>
              <a:rPr lang="en-US" sz="3600" dirty="0"/>
              <a:t>Recommendation 10</a:t>
            </a:r>
          </a:p>
        </p:txBody>
      </p:sp>
    </p:spTree>
    <p:extLst>
      <p:ext uri="{BB962C8B-B14F-4D97-AF65-F5344CB8AC3E}">
        <p14:creationId xmlns:p14="http://schemas.microsoft.com/office/powerpoint/2010/main" val="1255207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17875"/>
            <a:ext cx="10515600" cy="653457"/>
          </a:xfrm>
        </p:spPr>
        <p:txBody>
          <a:bodyPr>
            <a:normAutofit/>
          </a:bodyPr>
          <a:lstStyle/>
          <a:p>
            <a:r>
              <a:rPr lang="en-US" sz="3600" dirty="0"/>
              <a:t>Recommendation 11</a:t>
            </a:r>
          </a:p>
        </p:txBody>
      </p:sp>
      <p:sp>
        <p:nvSpPr>
          <p:cNvPr id="2" name="Rectangle 1">
            <a:extLst>
              <a:ext uri="{FF2B5EF4-FFF2-40B4-BE49-F238E27FC236}">
                <a16:creationId xmlns:a16="http://schemas.microsoft.com/office/drawing/2014/main" id="{D814B54B-7174-E040-A632-F352ACFDD8A0}"/>
              </a:ext>
            </a:extLst>
          </p:cNvPr>
          <p:cNvSpPr/>
          <p:nvPr/>
        </p:nvSpPr>
        <p:spPr>
          <a:xfrm>
            <a:off x="4803494" y="104576"/>
            <a:ext cx="7388506" cy="1200329"/>
          </a:xfrm>
          <a:prstGeom prst="rect">
            <a:avLst/>
          </a:prstGeom>
        </p:spPr>
        <p:txBody>
          <a:bodyPr wrap="square">
            <a:spAutoFit/>
          </a:bodyPr>
          <a:lstStyle/>
          <a:p>
            <a:r>
              <a:rPr lang="en-US" dirty="0"/>
              <a:t>Clinicians should use particular caution when prescribing opioid pain medication and benzodiazepines concurrently and consider whether benefits outweigh risks of concurrent prescribing of opioids and other central nervous system depressants (recommendation category: B; evidence type: 3).</a:t>
            </a:r>
          </a:p>
        </p:txBody>
      </p:sp>
      <p:pic>
        <p:nvPicPr>
          <p:cNvPr id="10" name="Picture 9" descr="Diagram&#10;&#10;Description automatically generated">
            <a:extLst>
              <a:ext uri="{FF2B5EF4-FFF2-40B4-BE49-F238E27FC236}">
                <a16:creationId xmlns:a16="http://schemas.microsoft.com/office/drawing/2014/main" id="{AD6FE5E3-3979-5DBC-6226-4F63F00DDFA9}"/>
              </a:ext>
            </a:extLst>
          </p:cNvPr>
          <p:cNvPicPr>
            <a:picLocks noChangeAspect="1"/>
          </p:cNvPicPr>
          <p:nvPr/>
        </p:nvPicPr>
        <p:blipFill>
          <a:blip r:embed="rId3"/>
          <a:stretch>
            <a:fillRect/>
          </a:stretch>
        </p:blipFill>
        <p:spPr>
          <a:xfrm>
            <a:off x="486136" y="1224351"/>
            <a:ext cx="11019100" cy="5614774"/>
          </a:xfrm>
          <a:prstGeom prst="rect">
            <a:avLst/>
          </a:prstGeom>
        </p:spPr>
      </p:pic>
    </p:spTree>
    <p:extLst>
      <p:ext uri="{BB962C8B-B14F-4D97-AF65-F5344CB8AC3E}">
        <p14:creationId xmlns:p14="http://schemas.microsoft.com/office/powerpoint/2010/main" val="3978761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767179" y="0"/>
            <a:ext cx="10515600" cy="532435"/>
          </a:xfrm>
        </p:spPr>
        <p:txBody>
          <a:bodyPr>
            <a:normAutofit fontScale="90000"/>
          </a:bodyPr>
          <a:lstStyle/>
          <a:p>
            <a:r>
              <a:rPr lang="en-US" sz="3600" dirty="0"/>
              <a:t>Recommendation 11</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240891813"/>
              </p:ext>
            </p:extLst>
          </p:nvPr>
        </p:nvGraphicFramePr>
        <p:xfrm>
          <a:off x="529953" y="787079"/>
          <a:ext cx="10990052" cy="4615406"/>
        </p:xfrm>
        <a:graphic>
          <a:graphicData uri="http://schemas.openxmlformats.org/drawingml/2006/table">
            <a:tbl>
              <a:tblPr firstRow="1" bandRow="1">
                <a:tableStyleId>{5C22544A-7EE6-4342-B048-85BDC9FD1C3A}</a:tableStyleId>
              </a:tblPr>
              <a:tblGrid>
                <a:gridCol w="2051580">
                  <a:extLst>
                    <a:ext uri="{9D8B030D-6E8A-4147-A177-3AD203B41FA5}">
                      <a16:colId xmlns:a16="http://schemas.microsoft.com/office/drawing/2014/main" val="1795603398"/>
                    </a:ext>
                  </a:extLst>
                </a:gridCol>
                <a:gridCol w="1091953">
                  <a:extLst>
                    <a:ext uri="{9D8B030D-6E8A-4147-A177-3AD203B41FA5}">
                      <a16:colId xmlns:a16="http://schemas.microsoft.com/office/drawing/2014/main" val="3379660690"/>
                    </a:ext>
                  </a:extLst>
                </a:gridCol>
                <a:gridCol w="5347027">
                  <a:extLst>
                    <a:ext uri="{9D8B030D-6E8A-4147-A177-3AD203B41FA5}">
                      <a16:colId xmlns:a16="http://schemas.microsoft.com/office/drawing/2014/main" val="1243888245"/>
                    </a:ext>
                  </a:extLst>
                </a:gridCol>
                <a:gridCol w="2499492">
                  <a:extLst>
                    <a:ext uri="{9D8B030D-6E8A-4147-A177-3AD203B41FA5}">
                      <a16:colId xmlns:a16="http://schemas.microsoft.com/office/drawing/2014/main" val="392756427"/>
                    </a:ext>
                  </a:extLst>
                </a:gridCol>
              </a:tblGrid>
              <a:tr h="384718">
                <a:tc gridSpan="4">
                  <a:txBody>
                    <a:bodyPr/>
                    <a:lstStyle/>
                    <a:p>
                      <a:pPr algn="ctr"/>
                      <a:r>
                        <a:rPr lang="en-US" sz="1600" dirty="0">
                          <a:latin typeface="Calibri" panose="020F0502020204030204" pitchFamily="34" charset="0"/>
                          <a:cs typeface="Calibri" panose="020F0502020204030204" pitchFamily="34" charset="0"/>
                        </a:rPr>
                        <a:t>Recommendation 11</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08469">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6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900881">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for opioid analgesics with ambulatory misuse potential?</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 analgesics with ambulatory misuse potential – ideally the prescription should be selected prior to being committed to the system.</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1124716">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Order for benzodiazepine medication or other central nervous system depressant?</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Trigger based on a new prescription (order) for opioids, benzodiazepines, or other central nervous system depressants in the relevant value sets – ideally the prescription should be selected prior to being committed to the system.</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and other central nervous system depressant medications </a:t>
                      </a:r>
                    </a:p>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283500662"/>
                  </a:ext>
                </a:extLst>
              </a:tr>
              <a:tr h="348070">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Opioid review useful?</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See sub-routine 1</a:t>
                      </a:r>
                    </a:p>
                  </a:txBody>
                  <a:tcPr marL="68580" marR="68580" marT="0" marB="0"/>
                </a:tc>
                <a:tc>
                  <a:txBody>
                    <a:bodyPr/>
                    <a:lstStyle/>
                    <a:p>
                      <a:pPr marL="0" marR="0" lvl="0" indent="0">
                        <a:lnSpc>
                          <a:spcPct val="80000"/>
                        </a:lnSpc>
                        <a:spcBef>
                          <a:spcPts val="0"/>
                        </a:spcBef>
                        <a:spcAft>
                          <a:spcPts val="0"/>
                        </a:spcAft>
                        <a:buFont typeface="Symbol" pitchFamily="2" charset="2"/>
                        <a:buNone/>
                      </a:pP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124557323"/>
                  </a:ext>
                </a:extLst>
              </a:tr>
              <a:tr h="1348552">
                <a:tc>
                  <a:txBody>
                    <a:bodyPr/>
                    <a:lstStyle/>
                    <a:p>
                      <a:pPr marL="0" marR="0">
                        <a:lnSpc>
                          <a:spcPct val="80000"/>
                        </a:lnSpc>
                        <a:spcBef>
                          <a:spcPts val="0"/>
                        </a:spcBef>
                        <a:spcAft>
                          <a:spcPts val="0"/>
                        </a:spcAft>
                      </a:pPr>
                      <a:r>
                        <a:rPr lang="en-US" sz="1600" dirty="0">
                          <a:effectLst/>
                          <a:latin typeface="Calibri" panose="020F0502020204030204" pitchFamily="34" charset="0"/>
                          <a:ea typeface="Times New Roman" panose="02020603050405020304" pitchFamily="18" charset="0"/>
                          <a:cs typeface="Calibri" panose="020F0502020204030204" pitchFamily="34" charset="0"/>
                        </a:rPr>
                        <a:t>Receiving both opioid with ambulatory use potential and benzodiazepine or other central nervous system depressant?</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New prescription is for an opioid and existing use of benzodiazepine or other central nervous system depressant evident, OR</a:t>
                      </a:r>
                    </a:p>
                    <a:p>
                      <a:pPr marL="0" marR="0" lvl="0" indent="0" rtl="0">
                        <a:lnSpc>
                          <a:spcPct val="80000"/>
                        </a:lnSpc>
                        <a:spcBef>
                          <a:spcPts val="0"/>
                        </a:spcBef>
                        <a:spcAft>
                          <a:spcPts val="0"/>
                        </a:spcAft>
                        <a:buFont typeface="Symbol" pitchFamily="2" charset="2"/>
                        <a:buNone/>
                      </a:pPr>
                      <a:r>
                        <a:rPr lang="en-US" sz="1600" dirty="0">
                          <a:effectLst/>
                          <a:latin typeface="Calibri" panose="020F0502020204030204" pitchFamily="34" charset="0"/>
                          <a:ea typeface="Calibri" panose="020F0502020204030204" pitchFamily="34" charset="0"/>
                          <a:cs typeface="Calibri" panose="020F0502020204030204" pitchFamily="34" charset="0"/>
                        </a:rPr>
                        <a:t>New prescription is for benzodiazepine or other central nervous system depressant and existing use of opioids evident.</a:t>
                      </a:r>
                    </a:p>
                  </a:txBody>
                  <a:tcPr marL="68580" marR="68580" marT="0" marB="0"/>
                </a:tc>
                <a:tc>
                  <a:txBody>
                    <a:bodyPr/>
                    <a:lstStyle/>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Opioid analgesics with ambulatory misuse potential</a:t>
                      </a:r>
                    </a:p>
                    <a:p>
                      <a:pPr marL="0" marR="0" lvl="0" indent="0" algn="l" defTabSz="914400" rtl="0" eaLnBrk="1" fontAlgn="auto" latinLnBrk="0" hangingPunct="1">
                        <a:lnSpc>
                          <a:spcPct val="80000"/>
                        </a:lnSpc>
                        <a:spcBef>
                          <a:spcPts val="0"/>
                        </a:spcBef>
                        <a:spcAft>
                          <a:spcPts val="0"/>
                        </a:spcAft>
                        <a:buClrTx/>
                        <a:buSzTx/>
                        <a:buFont typeface="Symbol" pitchFamily="2" charset="2"/>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Benzodiazepine and other central nervous system depressant medications</a:t>
                      </a:r>
                    </a:p>
                  </a:txBody>
                  <a:tcPr marL="68580" marR="68580" marT="0" marB="0"/>
                </a:tc>
                <a:extLst>
                  <a:ext uri="{0D108BD9-81ED-4DB2-BD59-A6C34878D82A}">
                    <a16:rowId xmlns:a16="http://schemas.microsoft.com/office/drawing/2014/main" val="2070753397"/>
                  </a:ext>
                </a:extLst>
              </a:tr>
            </a:tbl>
          </a:graphicData>
        </a:graphic>
      </p:graphicFrame>
    </p:spTree>
    <p:extLst>
      <p:ext uri="{BB962C8B-B14F-4D97-AF65-F5344CB8AC3E}">
        <p14:creationId xmlns:p14="http://schemas.microsoft.com/office/powerpoint/2010/main" val="136870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13176364"/>
              </p:ext>
            </p:extLst>
          </p:nvPr>
        </p:nvGraphicFramePr>
        <p:xfrm>
          <a:off x="838200" y="941993"/>
          <a:ext cx="10959548" cy="4480747"/>
        </p:xfrm>
        <a:graphic>
          <a:graphicData uri="http://schemas.openxmlformats.org/drawingml/2006/table">
            <a:tbl>
              <a:tblPr firstRow="1" bandRow="1">
                <a:tableStyleId>{5C22544A-7EE6-4342-B048-85BDC9FD1C3A}</a:tableStyleId>
              </a:tblPr>
              <a:tblGrid>
                <a:gridCol w="10959548">
                  <a:extLst>
                    <a:ext uri="{9D8B030D-6E8A-4147-A177-3AD203B41FA5}">
                      <a16:colId xmlns:a16="http://schemas.microsoft.com/office/drawing/2014/main" val="1795603398"/>
                    </a:ext>
                  </a:extLst>
                </a:gridCol>
              </a:tblGrid>
              <a:tr h="365947">
                <a:tc>
                  <a:txBody>
                    <a:bodyPr/>
                    <a:lstStyle/>
                    <a:p>
                      <a:pPr algn="ctr">
                        <a:lnSpc>
                          <a:spcPct val="90000"/>
                        </a:lnSpc>
                      </a:pPr>
                      <a:r>
                        <a:rPr lang="en-US" sz="1700" dirty="0">
                          <a:latin typeface="Calibri" panose="020F0502020204030204" pitchFamily="34" charset="0"/>
                          <a:cs typeface="Calibri" panose="020F0502020204030204" pitchFamily="34" charset="0"/>
                        </a:rPr>
                        <a:t>Recommendation 11 Guidance</a:t>
                      </a:r>
                    </a:p>
                  </a:txBody>
                  <a:tcPr/>
                </a:tc>
                <a:extLst>
                  <a:ext uri="{0D108BD9-81ED-4DB2-BD59-A6C34878D82A}">
                    <a16:rowId xmlns:a16="http://schemas.microsoft.com/office/drawing/2014/main" val="3504321060"/>
                  </a:ext>
                </a:extLst>
              </a:tr>
              <a:tr h="3856198">
                <a:tc>
                  <a:txBody>
                    <a:bodyPr/>
                    <a:lstStyle/>
                    <a:p>
                      <a:r>
                        <a:rPr lang="en-US" sz="1800" b="1" kern="1200" dirty="0">
                          <a:solidFill>
                            <a:schemeClr val="dk1"/>
                          </a:solidFill>
                          <a:effectLst/>
                          <a:latin typeface="+mn-lt"/>
                          <a:ea typeface="+mn-ea"/>
                          <a:cs typeface="+mn-cs"/>
                        </a:rPr>
                        <a:t>SUMMARY: </a:t>
                      </a:r>
                      <a:r>
                        <a:rPr lang="en-US" sz="1800" kern="1200" dirty="0">
                          <a:solidFill>
                            <a:schemeClr val="dk1"/>
                          </a:solidFill>
                          <a:effectLst/>
                          <a:latin typeface="+mn-lt"/>
                          <a:ea typeface="+mn-ea"/>
                          <a:cs typeface="+mn-cs"/>
                        </a:rPr>
                        <a:t>Use Particular Caution When Prescribing Opioid Pain Medication and Benzodiazepines Concurrently</a:t>
                      </a:r>
                    </a:p>
                    <a:p>
                      <a:r>
                        <a:rPr lang="en-US" sz="1800" kern="1200" dirty="0">
                          <a:solidFill>
                            <a:schemeClr val="dk1"/>
                          </a:solidFill>
                          <a:effectLst/>
                          <a:latin typeface="+mn-lt"/>
                          <a:ea typeface="+mn-ea"/>
                          <a:cs typeface="+mn-cs"/>
                        </a:rPr>
                        <a:t> </a:t>
                      </a:r>
                    </a:p>
                    <a:p>
                      <a:r>
                        <a:rPr lang="en-US" sz="1800" b="1" kern="1200" dirty="0">
                          <a:solidFill>
                            <a:schemeClr val="dk1"/>
                          </a:solidFill>
                          <a:effectLst/>
                          <a:latin typeface="+mn-lt"/>
                          <a:ea typeface="+mn-ea"/>
                          <a:cs typeface="+mn-cs"/>
                        </a:rPr>
                        <a:t>DETAILS: </a:t>
                      </a:r>
                      <a:r>
                        <a:rPr lang="en-US" sz="1800" kern="1200" dirty="0">
                          <a:solidFill>
                            <a:schemeClr val="dk1"/>
                          </a:solidFill>
                          <a:effectLst/>
                          <a:latin typeface="+mn-lt"/>
                          <a:ea typeface="+mn-ea"/>
                          <a:cs typeface="+mn-cs"/>
                        </a:rPr>
                        <a:t>Consider whether the benefits outweigh the risks of concurrently prescribing opioids and benzodiazepines, or other central nervous system depressant medications.</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When co-prescribing risks outweigh benefits, consult the </a:t>
                      </a:r>
                      <a:r>
                        <a:rPr lang="en-US" sz="1800" kern="1200" dirty="0">
                          <a:solidFill>
                            <a:schemeClr val="dk1"/>
                          </a:solidFill>
                          <a:effectLst/>
                          <a:latin typeface="+mn-lt"/>
                          <a:ea typeface="+mn-ea"/>
                          <a:cs typeface="+mn-cs"/>
                          <a:hlinkClick r:id="rId3"/>
                        </a:rPr>
                        <a:t>2022 CDC Clinical Practice Guideline Recommendation 11 </a:t>
                      </a:r>
                      <a:r>
                        <a:rPr lang="en-US" sz="1800" kern="1200" dirty="0">
                          <a:solidFill>
                            <a:schemeClr val="dk1"/>
                          </a:solidFill>
                          <a:effectLst/>
                          <a:latin typeface="+mn-lt"/>
                          <a:ea typeface="+mn-ea"/>
                          <a:cs typeface="+mn-cs"/>
                        </a:rPr>
                        <a:t>for further guidance.</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hlinkClick r:id="rId4"/>
                        </a:rPr>
                        <a:t>For patients being treated for opioid use disorder who are also taking benzodiazepines or other medications that depress the central nervous system, the CDC recommends not withholding buprenorphine or methadone</a:t>
                      </a:r>
                      <a:r>
                        <a:rPr lang="en-US" sz="1800" kern="1200" dirty="0">
                          <a:solidFill>
                            <a:schemeClr val="dk1"/>
                          </a:solidFill>
                          <a:effectLst/>
                          <a:latin typeface="+mn-lt"/>
                          <a:ea typeface="+mn-ea"/>
                          <a:cs typeface="+mn-cs"/>
                        </a:rPr>
                        <a:t>.</a:t>
                      </a: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rPr>
                        <a:t>If the decision is made to taper benzodiazepine medications, </a:t>
                      </a:r>
                      <a:r>
                        <a:rPr lang="en-US" sz="1800" kern="1200" dirty="0">
                          <a:solidFill>
                            <a:schemeClr val="dk1"/>
                          </a:solidFill>
                          <a:effectLst/>
                          <a:latin typeface="+mn-lt"/>
                          <a:ea typeface="+mn-ea"/>
                          <a:cs typeface="+mn-cs"/>
                          <a:hlinkClick r:id="rId5"/>
                        </a:rPr>
                        <a:t>the CDC recommends tapering benzodiazepines gradually prior to discontinuation</a:t>
                      </a:r>
                      <a:r>
                        <a:rPr lang="en-US" sz="1800" kern="1200" dirty="0">
                          <a:solidFill>
                            <a:schemeClr val="dk1"/>
                          </a:solidFill>
                          <a:effectLst/>
                          <a:latin typeface="+mn-lt"/>
                          <a:ea typeface="+mn-ea"/>
                          <a:cs typeface="+mn-cs"/>
                        </a:rPr>
                        <a:t>.</a:t>
                      </a:r>
                    </a:p>
                    <a:p>
                      <a:r>
                        <a:rPr lang="en-US" sz="1800" kern="1200" dirty="0">
                          <a:solidFill>
                            <a:schemeClr val="dk1"/>
                          </a:solidFill>
                          <a:effectLst/>
                          <a:latin typeface="+mn-lt"/>
                          <a:ea typeface="+mn-ea"/>
                          <a:cs typeface="+mn-cs"/>
                        </a:rPr>
                        <a:t> </a:t>
                      </a:r>
                    </a:p>
                    <a:p>
                      <a:pPr>
                        <a:spcAft>
                          <a:spcPts val="1200"/>
                        </a:spcAft>
                      </a:pPr>
                      <a:endParaRPr lang="en-US"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5"/>
            <a:ext cx="10515600" cy="387229"/>
          </a:xfrm>
        </p:spPr>
        <p:txBody>
          <a:bodyPr>
            <a:normAutofit fontScale="90000"/>
          </a:bodyPr>
          <a:lstStyle/>
          <a:p>
            <a:r>
              <a:rPr lang="en-US" sz="3600" dirty="0"/>
              <a:t>Recommendation 11</a:t>
            </a:r>
          </a:p>
        </p:txBody>
      </p:sp>
    </p:spTree>
    <p:extLst>
      <p:ext uri="{BB962C8B-B14F-4D97-AF65-F5344CB8AC3E}">
        <p14:creationId xmlns:p14="http://schemas.microsoft.com/office/powerpoint/2010/main" val="397316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60400" y="365126"/>
            <a:ext cx="3652777" cy="456678"/>
          </a:xfrm>
        </p:spPr>
        <p:txBody>
          <a:bodyPr>
            <a:normAutofit fontScale="90000"/>
          </a:bodyPr>
          <a:lstStyle/>
          <a:p>
            <a:r>
              <a:rPr lang="en-US" sz="3600" dirty="0"/>
              <a:t>Recommendation 12</a:t>
            </a:r>
          </a:p>
        </p:txBody>
      </p:sp>
      <p:sp>
        <p:nvSpPr>
          <p:cNvPr id="2" name="Rectangle 1">
            <a:extLst>
              <a:ext uri="{FF2B5EF4-FFF2-40B4-BE49-F238E27FC236}">
                <a16:creationId xmlns:a16="http://schemas.microsoft.com/office/drawing/2014/main" id="{49D41BE9-D772-714B-A92D-CCC936713ECB}"/>
              </a:ext>
            </a:extLst>
          </p:cNvPr>
          <p:cNvSpPr/>
          <p:nvPr/>
        </p:nvSpPr>
        <p:spPr>
          <a:xfrm>
            <a:off x="4085863" y="104845"/>
            <a:ext cx="7998108" cy="1400383"/>
          </a:xfrm>
          <a:prstGeom prst="rect">
            <a:avLst/>
          </a:prstGeom>
        </p:spPr>
        <p:txBody>
          <a:bodyPr wrap="square">
            <a:spAutoFit/>
          </a:bodyPr>
          <a:lstStyle/>
          <a:p>
            <a:r>
              <a:rPr lang="en-US" sz="1700" dirty="0"/>
              <a:t>Clinicians should offer or arrange treatment with evidence-based medications to treat patients with opioid use disorder. Detoxification on its own, without medications for opioid use disorder, is not recommended for opioid use disorder because of increased risks for resuming drug use, overdose, and overdose death (recommendation category: A; evidence type: 1).</a:t>
            </a:r>
          </a:p>
        </p:txBody>
      </p:sp>
      <p:pic>
        <p:nvPicPr>
          <p:cNvPr id="12" name="Picture 11" descr="Diagram&#10;&#10;Description automatically generated">
            <a:extLst>
              <a:ext uri="{FF2B5EF4-FFF2-40B4-BE49-F238E27FC236}">
                <a16:creationId xmlns:a16="http://schemas.microsoft.com/office/drawing/2014/main" id="{54405A91-7662-C1DE-A1D4-7500797236C7}"/>
              </a:ext>
            </a:extLst>
          </p:cNvPr>
          <p:cNvPicPr>
            <a:picLocks noChangeAspect="1"/>
          </p:cNvPicPr>
          <p:nvPr/>
        </p:nvPicPr>
        <p:blipFill>
          <a:blip r:embed="rId3"/>
          <a:stretch>
            <a:fillRect/>
          </a:stretch>
        </p:blipFill>
        <p:spPr>
          <a:xfrm>
            <a:off x="15047" y="1450735"/>
            <a:ext cx="12161905" cy="5438095"/>
          </a:xfrm>
          <a:prstGeom prst="rect">
            <a:avLst/>
          </a:prstGeom>
        </p:spPr>
      </p:pic>
    </p:spTree>
    <p:extLst>
      <p:ext uri="{BB962C8B-B14F-4D97-AF65-F5344CB8AC3E}">
        <p14:creationId xmlns:p14="http://schemas.microsoft.com/office/powerpoint/2010/main" val="2336866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6"/>
            <a:ext cx="10515600" cy="468252"/>
          </a:xfrm>
        </p:spPr>
        <p:txBody>
          <a:bodyPr>
            <a:normAutofit fontScale="90000"/>
          </a:bodyPr>
          <a:lstStyle/>
          <a:p>
            <a:r>
              <a:rPr lang="en-US" sz="3600" dirty="0"/>
              <a:t>Recommendation 12</a:t>
            </a:r>
          </a:p>
        </p:txBody>
      </p:sp>
      <p:graphicFrame>
        <p:nvGraphicFramePr>
          <p:cNvPr id="4" name="Table 3">
            <a:extLst>
              <a:ext uri="{FF2B5EF4-FFF2-40B4-BE49-F238E27FC236}">
                <a16:creationId xmlns:a16="http://schemas.microsoft.com/office/drawing/2014/main" id="{00F6BD60-D988-A344-8717-029D00F11E11}"/>
              </a:ext>
            </a:extLst>
          </p:cNvPr>
          <p:cNvGraphicFramePr>
            <a:graphicFrameLocks noGrp="1"/>
          </p:cNvGraphicFramePr>
          <p:nvPr>
            <p:extLst>
              <p:ext uri="{D42A27DB-BD31-4B8C-83A1-F6EECF244321}">
                <p14:modId xmlns:p14="http://schemas.microsoft.com/office/powerpoint/2010/main" val="1545241576"/>
              </p:ext>
            </p:extLst>
          </p:nvPr>
        </p:nvGraphicFramePr>
        <p:xfrm>
          <a:off x="347241" y="1365812"/>
          <a:ext cx="11500885" cy="3229993"/>
        </p:xfrm>
        <a:graphic>
          <a:graphicData uri="http://schemas.openxmlformats.org/drawingml/2006/table">
            <a:tbl>
              <a:tblPr firstRow="1" bandRow="1">
                <a:tableStyleId>{5C22544A-7EE6-4342-B048-85BDC9FD1C3A}</a:tableStyleId>
              </a:tblPr>
              <a:tblGrid>
                <a:gridCol w="2546424">
                  <a:extLst>
                    <a:ext uri="{9D8B030D-6E8A-4147-A177-3AD203B41FA5}">
                      <a16:colId xmlns:a16="http://schemas.microsoft.com/office/drawing/2014/main" val="1795603398"/>
                    </a:ext>
                  </a:extLst>
                </a:gridCol>
                <a:gridCol w="1170580">
                  <a:extLst>
                    <a:ext uri="{9D8B030D-6E8A-4147-A177-3AD203B41FA5}">
                      <a16:colId xmlns:a16="http://schemas.microsoft.com/office/drawing/2014/main" val="3440193640"/>
                    </a:ext>
                  </a:extLst>
                </a:gridCol>
                <a:gridCol w="4095754">
                  <a:extLst>
                    <a:ext uri="{9D8B030D-6E8A-4147-A177-3AD203B41FA5}">
                      <a16:colId xmlns:a16="http://schemas.microsoft.com/office/drawing/2014/main" val="1243888245"/>
                    </a:ext>
                  </a:extLst>
                </a:gridCol>
                <a:gridCol w="3688127">
                  <a:extLst>
                    <a:ext uri="{9D8B030D-6E8A-4147-A177-3AD203B41FA5}">
                      <a16:colId xmlns:a16="http://schemas.microsoft.com/office/drawing/2014/main" val="392756427"/>
                    </a:ext>
                  </a:extLst>
                </a:gridCol>
              </a:tblGrid>
              <a:tr h="431452">
                <a:tc gridSpan="4">
                  <a:txBody>
                    <a:bodyPr/>
                    <a:lstStyle/>
                    <a:p>
                      <a:pPr algn="ctr"/>
                      <a:r>
                        <a:rPr lang="en-US" sz="1800" dirty="0">
                          <a:latin typeface="Calibri" panose="020F0502020204030204" pitchFamily="34" charset="0"/>
                          <a:cs typeface="Calibri" panose="020F0502020204030204" pitchFamily="34" charset="0"/>
                        </a:rPr>
                        <a:t>Recommendation 12</a:t>
                      </a:r>
                    </a:p>
                  </a:txBody>
                  <a:tcPr marL="100584" marR="100584"/>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531858">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spcBef>
                          <a:spcPts val="0"/>
                        </a:spcBef>
                        <a:spcAft>
                          <a:spcPts val="0"/>
                        </a:spcAft>
                      </a:pPr>
                      <a:r>
                        <a:rPr lang="en-US" sz="18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21685">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Age &gt;= 18</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Age greater than or equal to 18 years</a:t>
                      </a:r>
                    </a:p>
                  </a:txBody>
                  <a:tcPr marL="68580" marR="68580" marT="0" marB="0"/>
                </a:tc>
                <a:tc>
                  <a:txBody>
                    <a:bodyPr/>
                    <a:lstStyle/>
                    <a:p>
                      <a:pPr marL="342900" marR="0" lvl="0" indent="-342900" rtl="0">
                        <a:lnSpc>
                          <a:spcPct val="90000"/>
                        </a:lnSpc>
                        <a:spcBef>
                          <a:spcPts val="0"/>
                        </a:spcBef>
                        <a:spcAft>
                          <a:spcPts val="0"/>
                        </a:spcAft>
                        <a:buFont typeface="Symbol" pitchFamily="2" charset="2"/>
                        <a:buChar char=""/>
                      </a:pPr>
                      <a:endPar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58508223"/>
                  </a:ext>
                </a:extLst>
              </a:tr>
              <a:tr h="718008">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Presence of diagnosis of opioid misuse disorders in past 90 days?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Yes</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Look for an active condition of opioid misuse disorder </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Opioid misuse disorders</a:t>
                      </a:r>
                    </a:p>
                  </a:txBody>
                  <a:tcPr marL="68580" marR="68580" marT="0" marB="0"/>
                </a:tc>
                <a:extLst>
                  <a:ext uri="{0D108BD9-81ED-4DB2-BD59-A6C34878D82A}">
                    <a16:rowId xmlns:a16="http://schemas.microsoft.com/office/drawing/2014/main" val="2170422361"/>
                  </a:ext>
                </a:extLst>
              </a:tr>
              <a:tr h="957344">
                <a:tc>
                  <a:txBody>
                    <a:bodyPr/>
                    <a:lstStyle/>
                    <a:p>
                      <a:pPr marL="0" marR="0">
                        <a:lnSpc>
                          <a:spcPct val="90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Active order for buprenorphine or methadone medications</a:t>
                      </a:r>
                    </a:p>
                    <a:p>
                      <a:pPr marL="0" marR="0">
                        <a:lnSpc>
                          <a:spcPct val="90000"/>
                        </a:lnSpc>
                        <a:spcBef>
                          <a:spcPts val="0"/>
                        </a:spcBef>
                        <a:spcAft>
                          <a:spcPts val="0"/>
                        </a:spcAft>
                      </a:pPr>
                      <a:endParaRPr lang="en-US" sz="1800" dirty="0">
                        <a:effectLst/>
                        <a:highlight>
                          <a:srgbClr val="FFFF00"/>
                        </a:highligh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No</a:t>
                      </a:r>
                    </a:p>
                  </a:txBody>
                  <a:tcPr marL="68580" marR="68580" marT="0" marB="0"/>
                </a:tc>
                <a:tc>
                  <a:txBody>
                    <a:bodyPr/>
                    <a:lstStyle/>
                    <a:p>
                      <a:pPr marL="0" marR="0" lvl="0" indent="0">
                        <a:lnSpc>
                          <a:spcPct val="90000"/>
                        </a:lnSpc>
                        <a:spcBef>
                          <a:spcPts val="0"/>
                        </a:spcBef>
                        <a:spcAft>
                          <a:spcPts val="0"/>
                        </a:spcAft>
                        <a:buFont typeface="Symbol" pitchFamily="2" charset="2"/>
                        <a:buNone/>
                      </a:pPr>
                      <a:r>
                        <a:rPr lang="en-US" sz="1800" dirty="0">
                          <a:effectLst/>
                          <a:latin typeface="Calibri" panose="020F0502020204030204" pitchFamily="34" charset="0"/>
                          <a:ea typeface="Calibri" panose="020F0502020204030204" pitchFamily="34" charset="0"/>
                          <a:cs typeface="Calibri" panose="020F0502020204030204" pitchFamily="34" charset="0"/>
                        </a:rPr>
                        <a:t>An active prescription (order) for buprenorphine or methadone medications</a:t>
                      </a:r>
                    </a:p>
                  </a:txBody>
                  <a:tcPr marL="68580" marR="68580" marT="0" marB="0"/>
                </a:tc>
                <a:tc>
                  <a:txBody>
                    <a:bodyPr/>
                    <a:lstStyle/>
                    <a:p>
                      <a:pPr marL="0" marR="0" lvl="0" indent="0" rtl="0">
                        <a:lnSpc>
                          <a:spcPct val="90000"/>
                        </a:lnSpc>
                        <a:spcBef>
                          <a:spcPts val="0"/>
                        </a:spcBef>
                        <a:spcAft>
                          <a:spcPts val="0"/>
                        </a:spcAft>
                        <a:buFont typeface="Symbol" pitchFamily="2" charset="2"/>
                        <a:buNone/>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Buprenorphine and methadone medications</a:t>
                      </a:r>
                    </a:p>
                  </a:txBody>
                  <a:tcPr marL="68580" marR="68580" marT="0" marB="0"/>
                </a:tc>
                <a:extLst>
                  <a:ext uri="{0D108BD9-81ED-4DB2-BD59-A6C34878D82A}">
                    <a16:rowId xmlns:a16="http://schemas.microsoft.com/office/drawing/2014/main" val="4012149817"/>
                  </a:ext>
                </a:extLst>
              </a:tr>
            </a:tbl>
          </a:graphicData>
        </a:graphic>
      </p:graphicFrame>
    </p:spTree>
    <p:extLst>
      <p:ext uri="{BB962C8B-B14F-4D97-AF65-F5344CB8AC3E}">
        <p14:creationId xmlns:p14="http://schemas.microsoft.com/office/powerpoint/2010/main" val="3514634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609792674"/>
              </p:ext>
            </p:extLst>
          </p:nvPr>
        </p:nvGraphicFramePr>
        <p:xfrm>
          <a:off x="838201" y="872544"/>
          <a:ext cx="10959548" cy="5536692"/>
        </p:xfrm>
        <a:graphic>
          <a:graphicData uri="http://schemas.openxmlformats.org/drawingml/2006/table">
            <a:tbl>
              <a:tblPr firstRow="1" bandRow="1">
                <a:tableStyleId>{5C22544A-7EE6-4342-B048-85BDC9FD1C3A}</a:tableStyleId>
              </a:tblPr>
              <a:tblGrid>
                <a:gridCol w="10959548">
                  <a:extLst>
                    <a:ext uri="{9D8B030D-6E8A-4147-A177-3AD203B41FA5}">
                      <a16:colId xmlns:a16="http://schemas.microsoft.com/office/drawing/2014/main" val="1795603398"/>
                    </a:ext>
                  </a:extLst>
                </a:gridCol>
              </a:tblGrid>
              <a:tr h="308074">
                <a:tc>
                  <a:txBody>
                    <a:bodyPr/>
                    <a:lstStyle/>
                    <a:p>
                      <a:pPr algn="ctr">
                        <a:lnSpc>
                          <a:spcPct val="90000"/>
                        </a:lnSpc>
                        <a:tabLst>
                          <a:tab pos="6689725" algn="l"/>
                        </a:tabLst>
                      </a:pPr>
                      <a:r>
                        <a:rPr lang="en-US" sz="1700" dirty="0">
                          <a:latin typeface="Calibri" panose="020F0502020204030204" pitchFamily="34" charset="0"/>
                          <a:cs typeface="Calibri" panose="020F0502020204030204" pitchFamily="34" charset="0"/>
                        </a:rPr>
                        <a:t>Recommendation 12 Guidance</a:t>
                      </a:r>
                    </a:p>
                  </a:txBody>
                  <a:tcPr/>
                </a:tc>
                <a:extLst>
                  <a:ext uri="{0D108BD9-81ED-4DB2-BD59-A6C34878D82A}">
                    <a16:rowId xmlns:a16="http://schemas.microsoft.com/office/drawing/2014/main" val="3504321060"/>
                  </a:ext>
                </a:extLst>
              </a:tr>
              <a:tr h="2158545">
                <a:tc>
                  <a:txBody>
                    <a:bodyPr/>
                    <a:lstStyle/>
                    <a:p>
                      <a:r>
                        <a:rPr lang="en-US" sz="1800" b="1" kern="1200" dirty="0">
                          <a:solidFill>
                            <a:schemeClr val="dk1"/>
                          </a:solidFill>
                          <a:effectLst/>
                          <a:latin typeface="+mn-lt"/>
                          <a:ea typeface="+mn-ea"/>
                          <a:cs typeface="+mn-cs"/>
                        </a:rPr>
                        <a:t>SUMMARY: </a:t>
                      </a:r>
                      <a:r>
                        <a:rPr lang="en-US" sz="1800" kern="1200" dirty="0">
                          <a:solidFill>
                            <a:schemeClr val="dk1"/>
                          </a:solidFill>
                          <a:effectLst/>
                          <a:latin typeface="+mn-lt"/>
                          <a:ea typeface="+mn-ea"/>
                          <a:cs typeface="+mn-cs"/>
                        </a:rPr>
                        <a:t>Offer Evidence-based Medications to Treat Patients with Opioid Use Disorder</a:t>
                      </a:r>
                    </a:p>
                    <a:p>
                      <a:r>
                        <a:rPr lang="en-US" sz="1800" kern="1200" dirty="0">
                          <a:solidFill>
                            <a:schemeClr val="dk1"/>
                          </a:solidFill>
                          <a:effectLst/>
                          <a:latin typeface="+mn-lt"/>
                          <a:ea typeface="+mn-ea"/>
                          <a:cs typeface="+mn-cs"/>
                        </a:rPr>
                        <a:t> </a:t>
                      </a:r>
                    </a:p>
                    <a:p>
                      <a:r>
                        <a:rPr lang="en-US" sz="1800" b="1" kern="1200" dirty="0">
                          <a:solidFill>
                            <a:schemeClr val="dk1"/>
                          </a:solidFill>
                          <a:effectLst/>
                          <a:latin typeface="+mn-lt"/>
                          <a:ea typeface="+mn-ea"/>
                          <a:cs typeface="+mn-cs"/>
                        </a:rPr>
                        <a:t>DETAILS: </a:t>
                      </a:r>
                      <a:r>
                        <a:rPr lang="en-US" sz="1800" kern="1200" dirty="0">
                          <a:solidFill>
                            <a:schemeClr val="dk1"/>
                          </a:solidFill>
                          <a:effectLst/>
                          <a:latin typeface="+mn-lt"/>
                          <a:ea typeface="+mn-ea"/>
                          <a:cs typeface="+mn-cs"/>
                        </a:rPr>
                        <a:t>For patients diagnosed with opioid use disorder, consider opioid agonist or partial agonist treatment with methadone or buprenorphine maintenance therapy. Detoxification on its own, without medications for opioid use disorder, is not recommended for opioid use disorder because of increased risks of resuming drug use, overdose, and overdose death. </a:t>
                      </a:r>
                    </a:p>
                    <a:p>
                      <a:r>
                        <a:rPr lang="en-US" sz="1800" kern="1200" dirty="0">
                          <a:solidFill>
                            <a:schemeClr val="dk1"/>
                          </a:solidFill>
                          <a:effectLst/>
                          <a:latin typeface="+mn-lt"/>
                          <a:ea typeface="+mn-ea"/>
                          <a:cs typeface="+mn-cs"/>
                        </a:rPr>
                        <a:t> </a:t>
                      </a:r>
                    </a:p>
                    <a:p>
                      <a:r>
                        <a:rPr lang="en-US" sz="1800" u="none" kern="1200" dirty="0">
                          <a:solidFill>
                            <a:schemeClr val="dk1"/>
                          </a:solidFill>
                          <a:effectLst/>
                          <a:latin typeface="+mn-lt"/>
                          <a:ea typeface="+mn-ea"/>
                          <a:cs typeface="+mn-cs"/>
                        </a:rPr>
                        <a:t>For guidance regarding diagnosing and treating opioid use disorder, see </a:t>
                      </a:r>
                      <a:r>
                        <a:rPr lang="en-US" sz="1800" u="none" kern="1200" dirty="0">
                          <a:solidFill>
                            <a:schemeClr val="dk1"/>
                          </a:solidFill>
                          <a:effectLst/>
                          <a:latin typeface="+mn-lt"/>
                          <a:ea typeface="+mn-ea"/>
                          <a:cs typeface="+mn-cs"/>
                          <a:hlinkClick r:id="rId3"/>
                        </a:rPr>
                        <a:t>Recommendation 12 of the 2022 CDC Clinical Practice Guideline</a:t>
                      </a:r>
                      <a:r>
                        <a:rPr lang="en-US" sz="1800" u="none" kern="1200" dirty="0">
                          <a:solidFill>
                            <a:schemeClr val="dk1"/>
                          </a:solidFill>
                          <a:effectLst/>
                          <a:latin typeface="+mn-lt"/>
                          <a:ea typeface="+mn-ea"/>
                          <a:cs typeface="+mn-cs"/>
                        </a:rPr>
                        <a:t>.</a:t>
                      </a:r>
                    </a:p>
                    <a:p>
                      <a:r>
                        <a:rPr lang="en-US" sz="1800" kern="1200" dirty="0">
                          <a:solidFill>
                            <a:schemeClr val="dk1"/>
                          </a:solidFill>
                          <a:effectLst/>
                          <a:latin typeface="+mn-lt"/>
                          <a:ea typeface="+mn-ea"/>
                          <a:cs typeface="+mn-cs"/>
                        </a:rPr>
                        <a:t> </a:t>
                      </a:r>
                      <a:endParaRPr lang="en-US" sz="1800" kern="1200" dirty="0">
                        <a:solidFill>
                          <a:schemeClr val="dk1"/>
                        </a:solidFill>
                        <a:effectLst/>
                        <a:latin typeface="+mn-lt"/>
                        <a:ea typeface="+mn-ea"/>
                        <a:cs typeface="+mn-cs"/>
                        <a:hlinkClick r:id="rId4"/>
                      </a:endParaRPr>
                    </a:p>
                    <a:p>
                      <a:r>
                        <a:rPr lang="en-US" sz="1800" u="none" kern="1200" dirty="0">
                          <a:solidFill>
                            <a:schemeClr val="dk1"/>
                          </a:solidFill>
                          <a:effectLst/>
                          <a:latin typeface="+mn-lt"/>
                          <a:ea typeface="+mn-ea"/>
                          <a:cs typeface="+mn-cs"/>
                          <a:hlinkClick r:id="rId4"/>
                        </a:rPr>
                        <a:t>CDC recommends against releasing patients from care due to diagnosis of OUD.</a:t>
                      </a:r>
                      <a:endParaRPr lang="en-US" sz="1800" u="none"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hlinkClick r:id="rId5"/>
                        </a:rPr>
                        <a:t>MME conversion factors should not be applied to dosage decisions related to the management of opioid use disorder.</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p>
                    <a:p>
                      <a:r>
                        <a:rPr lang="en-US" sz="1800" kern="1200" dirty="0">
                          <a:solidFill>
                            <a:schemeClr val="dk1"/>
                          </a:solidFill>
                          <a:effectLst/>
                          <a:latin typeface="+mn-lt"/>
                          <a:ea typeface="+mn-ea"/>
                          <a:cs typeface="+mn-cs"/>
                          <a:hlinkClick r:id="rId6"/>
                        </a:rPr>
                        <a:t>Do not use the calculated dose in MMEs to determine the doses to use when converting one opioid to another; when converting opioids, the new opioid is typically dosed at a substantially lower dose than the calculated MME dose to avoid overdose because of incomplete cross-tolerance and individual variability in opioid pharmacokinetics. </a:t>
                      </a:r>
                      <a:r>
                        <a:rPr lang="en-US" sz="1800" kern="1200" dirty="0">
                          <a:solidFill>
                            <a:schemeClr val="dk1"/>
                          </a:solidFill>
                          <a:effectLst/>
                          <a:latin typeface="+mn-lt"/>
                          <a:ea typeface="+mn-ea"/>
                          <a:cs typeface="+mn-cs"/>
                        </a:rPr>
                        <a:t>Consult the FDA approved product labeling for specific guidance on medications. </a:t>
                      </a:r>
                    </a:p>
                  </a:txBody>
                  <a:tcPr marL="68580" marR="68580" marT="0" marB="0"/>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838200" y="365126"/>
            <a:ext cx="10515600" cy="433528"/>
          </a:xfrm>
        </p:spPr>
        <p:txBody>
          <a:bodyPr>
            <a:normAutofit fontScale="90000"/>
          </a:bodyPr>
          <a:lstStyle/>
          <a:p>
            <a:r>
              <a:rPr lang="en-US" sz="3600" dirty="0"/>
              <a:t>Recommendation 12</a:t>
            </a:r>
          </a:p>
        </p:txBody>
      </p:sp>
    </p:spTree>
    <p:extLst>
      <p:ext uri="{BB962C8B-B14F-4D97-AF65-F5344CB8AC3E}">
        <p14:creationId xmlns:p14="http://schemas.microsoft.com/office/powerpoint/2010/main" val="284700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337812891"/>
              </p:ext>
            </p:extLst>
          </p:nvPr>
        </p:nvGraphicFramePr>
        <p:xfrm>
          <a:off x="228601" y="598753"/>
          <a:ext cx="11734800" cy="6108192"/>
        </p:xfrm>
        <a:graphic>
          <a:graphicData uri="http://schemas.openxmlformats.org/drawingml/2006/table">
            <a:tbl>
              <a:tblPr firstRow="1" bandRow="1">
                <a:tableStyleId>{5C22544A-7EE6-4342-B048-85BDC9FD1C3A}</a:tableStyleId>
              </a:tblPr>
              <a:tblGrid>
                <a:gridCol w="11734800">
                  <a:extLst>
                    <a:ext uri="{9D8B030D-6E8A-4147-A177-3AD203B41FA5}">
                      <a16:colId xmlns:a16="http://schemas.microsoft.com/office/drawing/2014/main" val="1795603398"/>
                    </a:ext>
                  </a:extLst>
                </a:gridCol>
              </a:tblGrid>
              <a:tr h="276351">
                <a:tc>
                  <a:txBody>
                    <a:bodyPr/>
                    <a:lstStyle/>
                    <a:p>
                      <a:pPr algn="ctr">
                        <a:lnSpc>
                          <a:spcPct val="90000"/>
                        </a:lnSpc>
                      </a:pPr>
                      <a:r>
                        <a:rPr lang="en-US" sz="1700" dirty="0">
                          <a:latin typeface="Calibri" panose="020F0502020204030204" pitchFamily="34" charset="0"/>
                          <a:cs typeface="Calibri" panose="020F0502020204030204" pitchFamily="34" charset="0"/>
                        </a:rPr>
                        <a:t>Recommendation 1 Guidance</a:t>
                      </a:r>
                    </a:p>
                  </a:txBody>
                  <a:tcPr/>
                </a:tc>
                <a:extLst>
                  <a:ext uri="{0D108BD9-81ED-4DB2-BD59-A6C34878D82A}">
                    <a16:rowId xmlns:a16="http://schemas.microsoft.com/office/drawing/2014/main" val="3504321060"/>
                  </a:ext>
                </a:extLst>
              </a:tr>
              <a:tr h="4566928">
                <a:tc>
                  <a:txBody>
                    <a:bodyPr/>
                    <a:lstStyle/>
                    <a:p>
                      <a:r>
                        <a:rPr lang="en-US" sz="1600" b="1" kern="1200" dirty="0">
                          <a:solidFill>
                            <a:schemeClr val="dk1"/>
                          </a:solidFill>
                          <a:effectLst/>
                          <a:latin typeface="+mn-lt"/>
                          <a:ea typeface="+mn-ea"/>
                          <a:cs typeface="+mn-cs"/>
                        </a:rPr>
                        <a:t>SUMMARY: </a:t>
                      </a:r>
                      <a:r>
                        <a:rPr lang="en-US" sz="1800" kern="1200" dirty="0">
                          <a:solidFill>
                            <a:schemeClr val="dk1"/>
                          </a:solidFill>
                          <a:effectLst/>
                          <a:latin typeface="+mn-lt"/>
                          <a:ea typeface="+mn-ea"/>
                          <a:cs typeface="+mn-cs"/>
                        </a:rPr>
                        <a:t>Consider Nonopioid Treatment Options for Acute Pain</a:t>
                      </a:r>
                    </a:p>
                    <a:p>
                      <a:endParaRPr lang="en-US" sz="1200" kern="1200" dirty="0">
                        <a:solidFill>
                          <a:schemeClr val="dk1"/>
                        </a:solidFill>
                        <a:effectLst/>
                        <a:latin typeface="+mn-lt"/>
                        <a:ea typeface="+mn-ea"/>
                        <a:cs typeface="+mn-cs"/>
                      </a:endParaRPr>
                    </a:p>
                    <a:p>
                      <a:r>
                        <a:rPr lang="en-US" sz="1600" b="1" kern="1200" dirty="0">
                          <a:solidFill>
                            <a:schemeClr val="dk1"/>
                          </a:solidFill>
                          <a:effectLst/>
                          <a:latin typeface="+mn-lt"/>
                          <a:ea typeface="+mn-ea"/>
                          <a:cs typeface="+mn-cs"/>
                        </a:rPr>
                        <a:t>DETAILS: </a:t>
                      </a:r>
                    </a:p>
                    <a:p>
                      <a:r>
                        <a:rPr lang="en-US" sz="1600" kern="1200" dirty="0">
                          <a:solidFill>
                            <a:schemeClr val="dk1"/>
                          </a:solidFill>
                          <a:effectLst/>
                          <a:latin typeface="+mn-lt"/>
                          <a:ea typeface="+mn-ea"/>
                          <a:cs typeface="+mn-cs"/>
                        </a:rPr>
                        <a:t>For many types of acute pain, clinicians should maximize the use of nonpharmacologic (for example, physical therapy) and nonopioid pharmacologic therapies (for example, NSAIDs), as appropriate for the specific condition and patient and only consider opioid therapy for acute pain if benefits are anticipated to outweigh risks to the patient.  Before prescribing opioid therapy for acute pain, clinicians should discuss with patients the realistic benefits and known risks of opioid therapy.</a:t>
                      </a:r>
                    </a:p>
                    <a:p>
                      <a:endParaRPr lang="en-US" sz="12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The 2022 CDC Clinical Practice Guideline Recommendation #1 provides recommendations for non-opioid therapy options for common pain conditions.</a:t>
                      </a:r>
                    </a:p>
                    <a:p>
                      <a:endParaRPr lang="en-US" sz="1200" b="0" kern="1200" dirty="0">
                        <a:solidFill>
                          <a:schemeClr val="dk1"/>
                        </a:solidFill>
                        <a:effectLst/>
                        <a:latin typeface="+mn-lt"/>
                        <a:ea typeface="+mn-ea"/>
                        <a:cs typeface="+mn-cs"/>
                      </a:endParaRPr>
                    </a:p>
                    <a:p>
                      <a:r>
                        <a:rPr lang="en-US" sz="1550" b="1" kern="1200" dirty="0">
                          <a:solidFill>
                            <a:schemeClr val="dk1"/>
                          </a:solidFill>
                          <a:effectLst/>
                          <a:latin typeface="+mn-lt"/>
                          <a:ea typeface="+mn-ea"/>
                          <a:cs typeface="+mn-cs"/>
                        </a:rPr>
                        <a:t>Nonopioid Pharmacological Therapy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50" kern="1200" dirty="0">
                          <a:solidFill>
                            <a:schemeClr val="dk1"/>
                          </a:solidFill>
                          <a:effectLst/>
                          <a:latin typeface="+mn-lt"/>
                          <a:ea typeface="+mn-ea"/>
                          <a:cs typeface="+mn-cs"/>
                          <a:hlinkClick r:id="rId3"/>
                        </a:rPr>
                        <a:t>Dental pain (acute) </a:t>
                      </a:r>
                      <a:endParaRPr lang="en-US" sz="155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50" kern="1200" dirty="0">
                          <a:solidFill>
                            <a:schemeClr val="dk1"/>
                          </a:solidFill>
                          <a:effectLst/>
                          <a:latin typeface="+mn-lt"/>
                          <a:ea typeface="+mn-ea"/>
                          <a:cs typeface="+mn-cs"/>
                          <a:hlinkClick r:id="rId4"/>
                        </a:rPr>
                        <a:t>Dental pain (surgical) </a:t>
                      </a:r>
                      <a:endParaRPr lang="en-US" sz="155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50" kern="1200" dirty="0">
                          <a:solidFill>
                            <a:schemeClr val="dk1"/>
                          </a:solidFill>
                          <a:effectLst/>
                          <a:latin typeface="+mn-lt"/>
                          <a:ea typeface="+mn-ea"/>
                          <a:cs typeface="+mn-cs"/>
                          <a:hlinkClick r:id="rId5"/>
                        </a:rPr>
                        <a:t>Kidney stone pain (acute)</a:t>
                      </a:r>
                      <a:r>
                        <a:rPr lang="en-US" sz="1550" kern="1200" dirty="0">
                          <a:solidFill>
                            <a:schemeClr val="dk1"/>
                          </a:solidFill>
                          <a:effectLst/>
                          <a:latin typeface="+mn-lt"/>
                          <a:ea typeface="+mn-ea"/>
                          <a:cs typeface="+mn-cs"/>
                          <a:hlinkClick r:id="rId6"/>
                        </a:rPr>
                        <a:t> </a:t>
                      </a:r>
                      <a:endParaRPr lang="en-US" sz="1550" kern="1200" dirty="0">
                        <a:solidFill>
                          <a:schemeClr val="dk1"/>
                        </a:solidFill>
                        <a:effectLst/>
                        <a:latin typeface="+mn-lt"/>
                        <a:ea typeface="+mn-ea"/>
                        <a:cs typeface="+mn-cs"/>
                      </a:endParaRPr>
                    </a:p>
                    <a:p>
                      <a:pPr marL="285750" indent="-285750" algn="l">
                        <a:buFont typeface="Arial" panose="020B0604020202020204" pitchFamily="34" charset="0"/>
                        <a:buChar char="•"/>
                      </a:pPr>
                      <a:r>
                        <a:rPr lang="en-US" sz="1550" kern="1200" dirty="0">
                          <a:solidFill>
                            <a:schemeClr val="dk1"/>
                          </a:solidFill>
                          <a:effectLst/>
                          <a:latin typeface="+mn-lt"/>
                          <a:ea typeface="+mn-ea"/>
                          <a:cs typeface="+mn-cs"/>
                          <a:hlinkClick r:id="rId7"/>
                        </a:rPr>
                        <a:t>Low back pain (acute)</a:t>
                      </a:r>
                      <a:endParaRPr lang="en-US" sz="155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550" kern="1200" dirty="0">
                          <a:solidFill>
                            <a:schemeClr val="dk1"/>
                          </a:solidFill>
                          <a:effectLst/>
                          <a:latin typeface="+mn-lt"/>
                          <a:ea typeface="+mn-ea"/>
                          <a:cs typeface="+mn-cs"/>
                          <a:hlinkClick r:id="rId8"/>
                        </a:rPr>
                        <a:t>Migraine pain (episodic)</a:t>
                      </a:r>
                      <a:r>
                        <a:rPr lang="en-US" sz="1550" kern="1200" dirty="0">
                          <a:solidFill>
                            <a:schemeClr val="dk1"/>
                          </a:solidFill>
                          <a:effectLst/>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50" kern="1200" dirty="0">
                          <a:solidFill>
                            <a:schemeClr val="dk1"/>
                          </a:solidFill>
                          <a:effectLst/>
                          <a:latin typeface="+mn-lt"/>
                          <a:ea typeface="+mn-ea"/>
                          <a:cs typeface="+mn-cs"/>
                          <a:hlinkClick r:id="rId9"/>
                        </a:rPr>
                        <a:t>Musculoskeletal pain</a:t>
                      </a:r>
                      <a:endParaRPr lang="en-US" sz="155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550" kern="1200" dirty="0">
                          <a:solidFill>
                            <a:schemeClr val="dk1"/>
                          </a:solidFill>
                          <a:effectLst/>
                          <a:latin typeface="+mn-lt"/>
                          <a:ea typeface="+mn-ea"/>
                          <a:cs typeface="+mn-cs"/>
                          <a:hlinkClick r:id="rId10"/>
                        </a:rPr>
                        <a:t>Postpartum pain</a:t>
                      </a:r>
                      <a:endParaRPr lang="en-US" sz="1550" kern="1200" dirty="0">
                        <a:solidFill>
                          <a:schemeClr val="dk1"/>
                        </a:solidFill>
                        <a:effectLst/>
                        <a:latin typeface="+mn-lt"/>
                        <a:ea typeface="+mn-ea"/>
                        <a:cs typeface="+mn-cs"/>
                      </a:endParaRPr>
                    </a:p>
                    <a:p>
                      <a:pPr marL="0" indent="0">
                        <a:buFont typeface="Arial" panose="020B0604020202020204" pitchFamily="34" charset="0"/>
                        <a:buNone/>
                      </a:pPr>
                      <a:endParaRPr lang="en-US" sz="1200" kern="1200" dirty="0">
                        <a:solidFill>
                          <a:schemeClr val="dk1"/>
                        </a:solidFill>
                        <a:effectLst/>
                        <a:latin typeface="+mn-lt"/>
                        <a:ea typeface="+mn-ea"/>
                        <a:cs typeface="+mn-cs"/>
                      </a:endParaRPr>
                    </a:p>
                    <a:p>
                      <a:r>
                        <a:rPr lang="en-US" sz="1550" b="1" kern="1200" dirty="0">
                          <a:solidFill>
                            <a:schemeClr val="dk1"/>
                          </a:solidFill>
                          <a:effectLst/>
                          <a:latin typeface="+mn-lt"/>
                          <a:ea typeface="+mn-ea"/>
                          <a:cs typeface="+mn-cs"/>
                        </a:rPr>
                        <a:t>Nonpharmacologic Treatments</a:t>
                      </a:r>
                    </a:p>
                    <a:p>
                      <a:pPr marL="285750" indent="-285750">
                        <a:buFont typeface="Arial" panose="020B0604020202020204" pitchFamily="34" charset="0"/>
                        <a:buChar char="•"/>
                      </a:pPr>
                      <a:r>
                        <a:rPr lang="en-US" sz="1550" kern="1200" dirty="0">
                          <a:solidFill>
                            <a:schemeClr val="dk1"/>
                          </a:solidFill>
                          <a:effectLst/>
                          <a:latin typeface="+mn-lt"/>
                          <a:ea typeface="+mn-ea"/>
                          <a:cs typeface="+mn-cs"/>
                          <a:hlinkClick r:id="rId11"/>
                        </a:rPr>
                        <a:t>Back pain (acute) </a:t>
                      </a:r>
                      <a:endParaRPr lang="en-US" sz="155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50" kern="1200" dirty="0">
                          <a:solidFill>
                            <a:schemeClr val="dk1"/>
                          </a:solidFill>
                          <a:effectLst/>
                          <a:latin typeface="+mn-lt"/>
                          <a:ea typeface="+mn-ea"/>
                          <a:cs typeface="+mn-cs"/>
                          <a:hlinkClick r:id="rId12"/>
                        </a:rPr>
                        <a:t>Migraine pain (episodic)</a:t>
                      </a:r>
                      <a:endParaRPr lang="en-US" sz="155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550" kern="1200" dirty="0">
                          <a:solidFill>
                            <a:schemeClr val="dk1"/>
                          </a:solidFill>
                          <a:effectLst/>
                          <a:latin typeface="+mn-lt"/>
                          <a:ea typeface="+mn-ea"/>
                          <a:cs typeface="+mn-cs"/>
                          <a:hlinkClick r:id="rId13"/>
                        </a:rPr>
                        <a:t>Musculoskeletal pain</a:t>
                      </a:r>
                      <a:endParaRPr lang="en-US" sz="155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550" kern="1200" dirty="0">
                          <a:solidFill>
                            <a:schemeClr val="dk1"/>
                          </a:solidFill>
                          <a:effectLst/>
                          <a:latin typeface="+mn-lt"/>
                          <a:ea typeface="+mn-ea"/>
                          <a:cs typeface="+mn-cs"/>
                          <a:hlinkClick r:id="rId14"/>
                        </a:rPr>
                        <a:t>Postoperative pain</a:t>
                      </a:r>
                      <a:endParaRPr lang="en-US" sz="155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4012149817"/>
                  </a:ext>
                </a:extLst>
              </a:tr>
            </a:tbl>
          </a:graphicData>
        </a:graphic>
      </p:graphicFrame>
      <p:sp>
        <p:nvSpPr>
          <p:cNvPr id="7" name="Title 1">
            <a:extLst>
              <a:ext uri="{FF2B5EF4-FFF2-40B4-BE49-F238E27FC236}">
                <a16:creationId xmlns:a16="http://schemas.microsoft.com/office/drawing/2014/main" id="{BD35FBD0-C5C8-8C90-9A5A-BD8C7F525A41}"/>
              </a:ext>
            </a:extLst>
          </p:cNvPr>
          <p:cNvSpPr>
            <a:spLocks noGrp="1"/>
          </p:cNvSpPr>
          <p:nvPr>
            <p:ph type="title"/>
          </p:nvPr>
        </p:nvSpPr>
        <p:spPr>
          <a:xfrm>
            <a:off x="325821" y="163286"/>
            <a:ext cx="10515600" cy="446314"/>
          </a:xfrm>
        </p:spPr>
        <p:txBody>
          <a:bodyPr>
            <a:noAutofit/>
          </a:bodyPr>
          <a:lstStyle/>
          <a:p>
            <a:r>
              <a:rPr lang="en-US" sz="3600" b="1" dirty="0"/>
              <a:t>Recommendation 1</a:t>
            </a:r>
          </a:p>
        </p:txBody>
      </p:sp>
    </p:spTree>
    <p:extLst>
      <p:ext uri="{BB962C8B-B14F-4D97-AF65-F5344CB8AC3E}">
        <p14:creationId xmlns:p14="http://schemas.microsoft.com/office/powerpoint/2010/main" val="133476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Sub-routine 1: Opioid Review Useful</a:t>
            </a:r>
          </a:p>
        </p:txBody>
      </p:sp>
      <p:sp>
        <p:nvSpPr>
          <p:cNvPr id="6" name="TextBox 5">
            <a:extLst>
              <a:ext uri="{FF2B5EF4-FFF2-40B4-BE49-F238E27FC236}">
                <a16:creationId xmlns:a16="http://schemas.microsoft.com/office/drawing/2014/main" id="{0F4ABAEB-A985-1449-A993-638AFC2C0AF0}"/>
              </a:ext>
            </a:extLst>
          </p:cNvPr>
          <p:cNvSpPr txBox="1"/>
          <p:nvPr/>
        </p:nvSpPr>
        <p:spPr>
          <a:xfrm>
            <a:off x="10236530" y="3550722"/>
            <a:ext cx="184731" cy="369332"/>
          </a:xfrm>
          <a:prstGeom prst="rect">
            <a:avLst/>
          </a:prstGeom>
          <a:noFill/>
        </p:spPr>
        <p:txBody>
          <a:bodyPr wrap="none" rtlCol="0">
            <a:spAutoFit/>
          </a:bodyPr>
          <a:lstStyle/>
          <a:p>
            <a:endParaRPr lang="en-US" dirty="0"/>
          </a:p>
        </p:txBody>
      </p:sp>
      <p:pic>
        <p:nvPicPr>
          <p:cNvPr id="2" name="Picture 1">
            <a:extLst>
              <a:ext uri="{FF2B5EF4-FFF2-40B4-BE49-F238E27FC236}">
                <a16:creationId xmlns:a16="http://schemas.microsoft.com/office/drawing/2014/main" id="{3B6FECFB-8061-0B18-250E-E0869676505A}"/>
              </a:ext>
            </a:extLst>
          </p:cNvPr>
          <p:cNvPicPr>
            <a:picLocks noChangeAspect="1"/>
          </p:cNvPicPr>
          <p:nvPr/>
        </p:nvPicPr>
        <p:blipFill>
          <a:blip r:embed="rId3"/>
          <a:stretch>
            <a:fillRect/>
          </a:stretch>
        </p:blipFill>
        <p:spPr>
          <a:xfrm>
            <a:off x="2442848" y="1396588"/>
            <a:ext cx="7438292" cy="5466800"/>
          </a:xfrm>
          <a:prstGeom prst="rect">
            <a:avLst/>
          </a:prstGeom>
        </p:spPr>
      </p:pic>
    </p:spTree>
    <p:extLst>
      <p:ext uri="{BB962C8B-B14F-4D97-AF65-F5344CB8AC3E}">
        <p14:creationId xmlns:p14="http://schemas.microsoft.com/office/powerpoint/2010/main" val="41926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365125"/>
            <a:ext cx="10515600" cy="1325563"/>
          </a:xfrm>
        </p:spPr>
        <p:txBody>
          <a:bodyPr>
            <a:normAutofit/>
          </a:bodyPr>
          <a:lstStyle/>
          <a:p>
            <a:r>
              <a:rPr lang="en-US" sz="3600" dirty="0"/>
              <a:t>Sub-routine 1: Opioid Review Useful</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1772110891"/>
              </p:ext>
            </p:extLst>
          </p:nvPr>
        </p:nvGraphicFramePr>
        <p:xfrm>
          <a:off x="838200" y="1355865"/>
          <a:ext cx="10671312" cy="5319255"/>
        </p:xfrm>
        <a:graphic>
          <a:graphicData uri="http://schemas.openxmlformats.org/drawingml/2006/table">
            <a:tbl>
              <a:tblPr firstRow="1" bandRow="1">
                <a:tableStyleId>{5C22544A-7EE6-4342-B048-85BDC9FD1C3A}</a:tableStyleId>
              </a:tblPr>
              <a:tblGrid>
                <a:gridCol w="2069270">
                  <a:extLst>
                    <a:ext uri="{9D8B030D-6E8A-4147-A177-3AD203B41FA5}">
                      <a16:colId xmlns:a16="http://schemas.microsoft.com/office/drawing/2014/main" val="1795603398"/>
                    </a:ext>
                  </a:extLst>
                </a:gridCol>
                <a:gridCol w="1172162">
                  <a:extLst>
                    <a:ext uri="{9D8B030D-6E8A-4147-A177-3AD203B41FA5}">
                      <a16:colId xmlns:a16="http://schemas.microsoft.com/office/drawing/2014/main" val="2521906947"/>
                    </a:ext>
                  </a:extLst>
                </a:gridCol>
                <a:gridCol w="3868615">
                  <a:extLst>
                    <a:ext uri="{9D8B030D-6E8A-4147-A177-3AD203B41FA5}">
                      <a16:colId xmlns:a16="http://schemas.microsoft.com/office/drawing/2014/main" val="1243888245"/>
                    </a:ext>
                  </a:extLst>
                </a:gridCol>
                <a:gridCol w="3561265">
                  <a:extLst>
                    <a:ext uri="{9D8B030D-6E8A-4147-A177-3AD203B41FA5}">
                      <a16:colId xmlns:a16="http://schemas.microsoft.com/office/drawing/2014/main" val="392756427"/>
                    </a:ext>
                  </a:extLst>
                </a:gridCol>
              </a:tblGrid>
              <a:tr h="445066">
                <a:tc gridSpan="4">
                  <a:txBody>
                    <a:bodyPr/>
                    <a:lstStyle/>
                    <a:p>
                      <a:pPr algn="ctr"/>
                      <a:r>
                        <a:rPr lang="en-US" sz="1800" dirty="0">
                          <a:latin typeface="Calibri" panose="020F0502020204030204" pitchFamily="34" charset="0"/>
                          <a:cs typeface="Calibri" panose="020F0502020204030204" pitchFamily="34" charset="0"/>
                        </a:rPr>
                        <a:t>Sub-routine 1: Opioid Review Useful</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260467">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Age &lt; 18 years?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Calculate age from date of birth; exclude patients with age less than 18 years at the time of the prescription</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Date of birth</a:t>
                      </a:r>
                    </a:p>
                  </a:txBody>
                  <a:tcPr marL="68580" marR="68580" marT="0" marB="0"/>
                </a:tc>
                <a:extLst>
                  <a:ext uri="{0D108BD9-81ED-4DB2-BD59-A6C34878D82A}">
                    <a16:rowId xmlns:a16="http://schemas.microsoft.com/office/drawing/2014/main" val="458918413"/>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Evidence of sickle cell disease</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 diagnosis or problem list entry indicating sickle cell disease</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Sickle cell disease condition</a:t>
                      </a:r>
                    </a:p>
                  </a:txBody>
                  <a:tcPr marL="68580" marR="68580" marT="0" marB="0"/>
                </a:tc>
                <a:extLst>
                  <a:ext uri="{0D108BD9-81ED-4DB2-BD59-A6C34878D82A}">
                    <a16:rowId xmlns:a16="http://schemas.microsoft.com/office/drawing/2014/main" val="3959285746"/>
                  </a:ext>
                </a:extLst>
              </a:tr>
              <a:tr h="53814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Limited life expectancy conditions present?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documented findings consistent with those listed in the limited life expectancy value set (terminal illness, bad prognosis, pre-terminal)</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Limited life expectancy conditions</a:t>
                      </a:r>
                    </a:p>
                  </a:txBody>
                  <a:tcPr marL="68580" marR="68580" marT="0" marB="0"/>
                </a:tc>
                <a:extLst>
                  <a:ext uri="{0D108BD9-81ED-4DB2-BD59-A6C34878D82A}">
                    <a16:rowId xmlns:a16="http://schemas.microsoft.com/office/drawing/2014/main" val="4012149817"/>
                  </a:ext>
                </a:extLst>
              </a:tr>
              <a:tr h="76031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Order for therapies indicating end of life care in past 90 days?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an existing order for therapies indicating end of life care written within past 90 days</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Therapies indicating end of life care</a:t>
                      </a:r>
                    </a:p>
                  </a:txBody>
                  <a:tcPr marL="68580" marR="68580" marT="0" marB="0"/>
                </a:tc>
                <a:extLst>
                  <a:ext uri="{0D108BD9-81ED-4DB2-BD59-A6C34878D82A}">
                    <a16:rowId xmlns:a16="http://schemas.microsoft.com/office/drawing/2014/main" val="2070753397"/>
                  </a:ext>
                </a:extLst>
              </a:tr>
              <a:tr h="320742">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Active cancer treatment?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See sub-routine 3</a:t>
                      </a:r>
                    </a:p>
                  </a:txBody>
                  <a:tcPr marL="68580" marR="68580" marT="0" marB="0"/>
                </a:tc>
                <a:tc>
                  <a:txBody>
                    <a:bodyPr/>
                    <a:lstStyle/>
                    <a:p>
                      <a:pPr marL="0" marR="0">
                        <a:lnSpc>
                          <a:spcPct val="90000"/>
                        </a:lnSpc>
                        <a:spcBef>
                          <a:spcPts val="0"/>
                        </a:spcBef>
                        <a:spcAft>
                          <a:spcPts val="0"/>
                        </a:spcAft>
                      </a:pP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See sub-routine 3</a:t>
                      </a:r>
                    </a:p>
                  </a:txBody>
                  <a:tcPr marL="68580" marR="68580" marT="0" marB="0"/>
                </a:tc>
                <a:extLst>
                  <a:ext uri="{0D108BD9-81ED-4DB2-BD59-A6C34878D82A}">
                    <a16:rowId xmlns:a16="http://schemas.microsoft.com/office/drawing/2014/main" val="3224804211"/>
                  </a:ext>
                </a:extLst>
              </a:tr>
              <a:tr h="849466">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Conditions Likely Terminal for opioid prescribing present?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patients with </a:t>
                      </a:r>
                      <a:r>
                        <a:rPr lang="en-US" sz="1700" i="1" dirty="0">
                          <a:effectLst/>
                          <a:latin typeface="Calibri" panose="020F0502020204030204" pitchFamily="34" charset="0"/>
                          <a:ea typeface="Times New Roman" panose="02020603050405020304" pitchFamily="18" charset="0"/>
                          <a:cs typeface="Calibri" panose="020F0502020204030204" pitchFamily="34" charset="0"/>
                        </a:rPr>
                        <a:t>active</a:t>
                      </a:r>
                      <a:r>
                        <a:rPr lang="en-US" sz="1700" dirty="0">
                          <a:effectLst/>
                          <a:latin typeface="Calibri" panose="020F0502020204030204" pitchFamily="34" charset="0"/>
                          <a:ea typeface="Times New Roman" panose="02020603050405020304" pitchFamily="18" charset="0"/>
                          <a:cs typeface="Calibri" panose="020F0502020204030204" pitchFamily="34" charset="0"/>
                        </a:rPr>
                        <a:t> conditions in the value set end-of-life-conditions</a:t>
                      </a:r>
                    </a:p>
                  </a:txBody>
                  <a:tcPr marL="68580" marR="68580" marT="0" marB="0"/>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600" b="0" i="0" u="none" strike="noStrike" dirty="0">
                          <a:solidFill>
                            <a:schemeClr val="tx1"/>
                          </a:solidFill>
                          <a:effectLst/>
                          <a:latin typeface="Roboto"/>
                        </a:rPr>
                        <a:t>Conditions likely terminal for opioid prescribing </a:t>
                      </a:r>
                      <a:endPar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1186339079"/>
                  </a:ext>
                </a:extLst>
              </a:tr>
            </a:tbl>
          </a:graphicData>
        </a:graphic>
      </p:graphicFrame>
    </p:spTree>
    <p:extLst>
      <p:ext uri="{BB962C8B-B14F-4D97-AF65-F5344CB8AC3E}">
        <p14:creationId xmlns:p14="http://schemas.microsoft.com/office/powerpoint/2010/main" val="4692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149786" y="365125"/>
            <a:ext cx="4903694" cy="1325563"/>
          </a:xfrm>
        </p:spPr>
        <p:txBody>
          <a:bodyPr>
            <a:normAutofit/>
          </a:bodyPr>
          <a:lstStyle/>
          <a:p>
            <a:r>
              <a:rPr lang="en-US" sz="3600" dirty="0"/>
              <a:t>Sub-routine 2: Opioid Naïve </a:t>
            </a:r>
          </a:p>
        </p:txBody>
      </p:sp>
      <p:pic>
        <p:nvPicPr>
          <p:cNvPr id="2" name="Picture 1">
            <a:extLst>
              <a:ext uri="{FF2B5EF4-FFF2-40B4-BE49-F238E27FC236}">
                <a16:creationId xmlns:a16="http://schemas.microsoft.com/office/drawing/2014/main" id="{F92EF2FD-BB51-B044-B064-2779B4E90075}"/>
              </a:ext>
            </a:extLst>
          </p:cNvPr>
          <p:cNvPicPr>
            <a:picLocks noChangeAspect="1"/>
          </p:cNvPicPr>
          <p:nvPr/>
        </p:nvPicPr>
        <p:blipFill>
          <a:blip r:embed="rId3"/>
          <a:stretch>
            <a:fillRect/>
          </a:stretch>
        </p:blipFill>
        <p:spPr>
          <a:xfrm>
            <a:off x="1828800" y="494950"/>
            <a:ext cx="9124950" cy="6274149"/>
          </a:xfrm>
          <a:prstGeom prst="rect">
            <a:avLst/>
          </a:prstGeom>
        </p:spPr>
      </p:pic>
    </p:spTree>
    <p:extLst>
      <p:ext uri="{BB962C8B-B14F-4D97-AF65-F5344CB8AC3E}">
        <p14:creationId xmlns:p14="http://schemas.microsoft.com/office/powerpoint/2010/main" val="237811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D0E274-1E6B-1046-B83A-A3A5DB7B71EA}"/>
              </a:ext>
            </a:extLst>
          </p:cNvPr>
          <p:cNvSpPr>
            <a:spLocks noGrp="1"/>
          </p:cNvSpPr>
          <p:nvPr>
            <p:ph type="title"/>
          </p:nvPr>
        </p:nvSpPr>
        <p:spPr>
          <a:xfrm>
            <a:off x="838200" y="451094"/>
            <a:ext cx="10515600" cy="1325563"/>
          </a:xfrm>
        </p:spPr>
        <p:txBody>
          <a:bodyPr>
            <a:normAutofit/>
          </a:bodyPr>
          <a:lstStyle/>
          <a:p>
            <a:r>
              <a:rPr lang="en-US" sz="3600" dirty="0"/>
              <a:t>Sub-routine 2: Opioid Naive</a:t>
            </a:r>
          </a:p>
        </p:txBody>
      </p:sp>
      <p:graphicFrame>
        <p:nvGraphicFramePr>
          <p:cNvPr id="2" name="Table 1">
            <a:extLst>
              <a:ext uri="{FF2B5EF4-FFF2-40B4-BE49-F238E27FC236}">
                <a16:creationId xmlns:a16="http://schemas.microsoft.com/office/drawing/2014/main" id="{8F1F3E26-DC93-B948-9213-8D40482E1A83}"/>
              </a:ext>
            </a:extLst>
          </p:cNvPr>
          <p:cNvGraphicFramePr>
            <a:graphicFrameLocks noGrp="1"/>
          </p:cNvGraphicFramePr>
          <p:nvPr>
            <p:extLst>
              <p:ext uri="{D42A27DB-BD31-4B8C-83A1-F6EECF244321}">
                <p14:modId xmlns:p14="http://schemas.microsoft.com/office/powerpoint/2010/main" val="798891616"/>
              </p:ext>
            </p:extLst>
          </p:nvPr>
        </p:nvGraphicFramePr>
        <p:xfrm>
          <a:off x="363748" y="1441915"/>
          <a:ext cx="10990052" cy="4181645"/>
        </p:xfrm>
        <a:graphic>
          <a:graphicData uri="http://schemas.openxmlformats.org/drawingml/2006/table">
            <a:tbl>
              <a:tblPr firstRow="1" bandRow="1">
                <a:tableStyleId>{5C22544A-7EE6-4342-B048-85BDC9FD1C3A}</a:tableStyleId>
              </a:tblPr>
              <a:tblGrid>
                <a:gridCol w="2747513">
                  <a:extLst>
                    <a:ext uri="{9D8B030D-6E8A-4147-A177-3AD203B41FA5}">
                      <a16:colId xmlns:a16="http://schemas.microsoft.com/office/drawing/2014/main" val="1795603398"/>
                    </a:ext>
                  </a:extLst>
                </a:gridCol>
                <a:gridCol w="1085601">
                  <a:extLst>
                    <a:ext uri="{9D8B030D-6E8A-4147-A177-3AD203B41FA5}">
                      <a16:colId xmlns:a16="http://schemas.microsoft.com/office/drawing/2014/main" val="2773487384"/>
                    </a:ext>
                  </a:extLst>
                </a:gridCol>
                <a:gridCol w="4009292">
                  <a:extLst>
                    <a:ext uri="{9D8B030D-6E8A-4147-A177-3AD203B41FA5}">
                      <a16:colId xmlns:a16="http://schemas.microsoft.com/office/drawing/2014/main" val="1243888245"/>
                    </a:ext>
                  </a:extLst>
                </a:gridCol>
                <a:gridCol w="3147646">
                  <a:extLst>
                    <a:ext uri="{9D8B030D-6E8A-4147-A177-3AD203B41FA5}">
                      <a16:colId xmlns:a16="http://schemas.microsoft.com/office/drawing/2014/main" val="392756427"/>
                    </a:ext>
                  </a:extLst>
                </a:gridCol>
              </a:tblGrid>
              <a:tr h="401620">
                <a:tc gridSpan="4">
                  <a:txBody>
                    <a:bodyPr/>
                    <a:lstStyle/>
                    <a:p>
                      <a:pPr algn="ctr">
                        <a:lnSpc>
                          <a:spcPct val="90000"/>
                        </a:lnSpc>
                      </a:pPr>
                      <a:r>
                        <a:rPr lang="en-US" sz="1700" dirty="0">
                          <a:latin typeface="Calibri" panose="020F0502020204030204" pitchFamily="34" charset="0"/>
                          <a:cs typeface="Calibri" panose="020F0502020204030204" pitchFamily="34" charset="0"/>
                        </a:rPr>
                        <a:t>Sub-routine 2: Opioid Naive</a:t>
                      </a:r>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504321060"/>
                  </a:ext>
                </a:extLst>
              </a:tr>
              <a:tr h="441143">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Definition</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Answer to Proceed</a:t>
                      </a: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Details</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marL="0" marR="0">
                        <a:lnSpc>
                          <a:spcPct val="90000"/>
                        </a:lnSpc>
                        <a:spcBef>
                          <a:spcPts val="0"/>
                        </a:spcBef>
                        <a:spcAft>
                          <a:spcPts val="0"/>
                        </a:spcAft>
                      </a:pPr>
                      <a:r>
                        <a:rPr lang="en-US" sz="1700" b="1" dirty="0">
                          <a:effectLst/>
                          <a:latin typeface="Calibri" panose="020F0502020204030204" pitchFamily="34" charset="0"/>
                          <a:ea typeface="Times New Roman" panose="02020603050405020304" pitchFamily="18" charset="0"/>
                          <a:cs typeface="Calibri" panose="020F0502020204030204" pitchFamily="34" charset="0"/>
                        </a:rPr>
                        <a:t>Data (Terminology) Requirement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147224905"/>
                  </a:ext>
                </a:extLst>
              </a:tr>
              <a:tr h="1052055">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 prescription in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an existing prescription (order) for opioid that is in the value set for opioid with ambulatory misuse potential authored within the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4012149817"/>
                  </a:ext>
                </a:extLst>
              </a:tr>
              <a:tr h="981961">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t>
                      </a:r>
                      <a:r>
                        <a:rPr lang="en-US" sz="1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ambulatory misuse potential reported </a:t>
                      </a:r>
                      <a:r>
                        <a:rPr lang="en-US" sz="1700" dirty="0">
                          <a:effectLst/>
                          <a:latin typeface="Calibri" panose="020F0502020204030204" pitchFamily="34" charset="0"/>
                          <a:ea typeface="Times New Roman" panose="02020603050405020304" pitchFamily="18" charset="0"/>
                          <a:cs typeface="Calibri" panose="020F0502020204030204" pitchFamily="34" charset="0"/>
                        </a:rPr>
                        <a:t>as being taken excluding the last 24 hour</a:t>
                      </a:r>
                      <a:r>
                        <a:rPr lang="en-US" sz="17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evidence of active medication on the medication list that is in the value set for opioid with ambulatory care misuse potential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2070753397"/>
                  </a:ext>
                </a:extLst>
              </a:tr>
              <a:tr h="1124544">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 dispensing event in past 90 days excluding the last 24 hours</a:t>
                      </a:r>
                      <a:r>
                        <a:rPr lang="en-US" sz="17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No</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Look for evidence of a dispensing event for medication that is in the value set for opioid with ambulatory use potential occurring within the past 90 days (excluding the last 24 hours)</a:t>
                      </a:r>
                    </a:p>
                  </a:txBody>
                  <a:tcPr marL="68580" marR="68580" marT="0" marB="0"/>
                </a:tc>
                <a:tc>
                  <a:txBody>
                    <a:bodyPr/>
                    <a:lstStyle/>
                    <a:p>
                      <a:pPr marL="0" marR="0">
                        <a:lnSpc>
                          <a:spcPct val="90000"/>
                        </a:lnSpc>
                        <a:spcBef>
                          <a:spcPts val="0"/>
                        </a:spcBef>
                        <a:spcAft>
                          <a:spcPts val="0"/>
                        </a:spcAft>
                      </a:pPr>
                      <a:r>
                        <a:rPr lang="en-US" sz="1700" dirty="0">
                          <a:effectLst/>
                          <a:latin typeface="Calibri" panose="020F0502020204030204" pitchFamily="34" charset="0"/>
                          <a:ea typeface="Times New Roman" panose="02020603050405020304" pitchFamily="18" charset="0"/>
                          <a:cs typeface="Calibri" panose="020F0502020204030204" pitchFamily="34" charset="0"/>
                        </a:rPr>
                        <a:t>Opioid analgesics with ambulatory misuse potential</a:t>
                      </a:r>
                    </a:p>
                  </a:txBody>
                  <a:tcPr marL="68580" marR="68580" marT="0" marB="0"/>
                </a:tc>
                <a:extLst>
                  <a:ext uri="{0D108BD9-81ED-4DB2-BD59-A6C34878D82A}">
                    <a16:rowId xmlns:a16="http://schemas.microsoft.com/office/drawing/2014/main" val="3224804211"/>
                  </a:ext>
                </a:extLst>
              </a:tr>
            </a:tbl>
          </a:graphicData>
        </a:graphic>
      </p:graphicFrame>
      <p:sp>
        <p:nvSpPr>
          <p:cNvPr id="3" name="Rectangle 2">
            <a:extLst>
              <a:ext uri="{FF2B5EF4-FFF2-40B4-BE49-F238E27FC236}">
                <a16:creationId xmlns:a16="http://schemas.microsoft.com/office/drawing/2014/main" id="{47633307-9F13-4A4F-B121-17FD608714FD}"/>
              </a:ext>
            </a:extLst>
          </p:cNvPr>
          <p:cNvSpPr/>
          <p:nvPr/>
        </p:nvSpPr>
        <p:spPr>
          <a:xfrm>
            <a:off x="77649" y="5623560"/>
            <a:ext cx="12114351" cy="1181862"/>
          </a:xfrm>
          <a:prstGeom prst="rect">
            <a:avLst/>
          </a:prstGeom>
        </p:spPr>
        <p:txBody>
          <a:bodyPr wrap="square">
            <a:spAutoFit/>
          </a:bodyPr>
          <a:lstStyle/>
          <a:p>
            <a:pPr marL="177800" indent="-177800">
              <a:lnSpc>
                <a:spcPct val="90000"/>
              </a:lnSpc>
            </a:pPr>
            <a:r>
              <a:rPr lang="en-US" sz="1400" dirty="0">
                <a:solidFill>
                  <a:srgbClr val="FF0000"/>
                </a:solidFill>
                <a:latin typeface="Calibri" panose="020F0502020204030204" pitchFamily="34" charset="0"/>
                <a:ea typeface="Times New Roman" panose="02020603050405020304" pitchFamily="18" charset="0"/>
                <a:cs typeface="Calibri" panose="020F0502020204030204" pitchFamily="34" charset="0"/>
              </a:rPr>
              <a:t>*</a:t>
            </a:r>
            <a:r>
              <a:rPr lang="en-US" sz="1400" dirty="0">
                <a:latin typeface="Calibri" panose="020F0502020204030204" pitchFamily="34" charset="0"/>
                <a:ea typeface="Times New Roman" panose="02020603050405020304" pitchFamily="18" charset="0"/>
                <a:cs typeface="Calibri" panose="020F0502020204030204" pitchFamily="34" charset="0"/>
              </a:rPr>
              <a:t> Future consideration: Current algorithm addresses only orders (prescriptions). </a:t>
            </a:r>
            <a:endParaRPr lang="en-US" sz="400" dirty="0">
              <a:latin typeface="Calibri" panose="020F0502020204030204" pitchFamily="34" charset="0"/>
              <a:ea typeface="Times New Roman" panose="02020603050405020304" pitchFamily="18" charset="0"/>
              <a:cs typeface="Calibri" panose="020F0502020204030204" pitchFamily="34" charset="0"/>
            </a:endParaRPr>
          </a:p>
          <a:p>
            <a:pPr>
              <a:lnSpc>
                <a:spcPct val="90000"/>
              </a:lnSpc>
            </a:pPr>
            <a:endParaRPr lang="en-US" sz="400" dirty="0">
              <a:latin typeface="Calibri" panose="020F0502020204030204" pitchFamily="34" charset="0"/>
              <a:ea typeface="Times New Roman" panose="02020603050405020304" pitchFamily="18" charset="0"/>
              <a:cs typeface="Calibri" panose="020F0502020204030204" pitchFamily="34" charset="0"/>
            </a:endParaRPr>
          </a:p>
          <a:p>
            <a:pPr marL="231775" indent="-231775"/>
            <a:r>
              <a:rPr lang="en-US" sz="1400" dirty="0">
                <a:latin typeface="Calibri" panose="020F0502020204030204" pitchFamily="34" charset="0"/>
                <a:ea typeface="Times New Roman" panose="02020603050405020304" pitchFamily="18" charset="0"/>
                <a:cs typeface="Calibri" panose="020F0502020204030204" pitchFamily="34" charset="0"/>
              </a:rPr>
              <a:t>1 – </a:t>
            </a:r>
            <a:r>
              <a:rPr lang="en-US" sz="1400" i="1" dirty="0">
                <a:latin typeface="Calibri" panose="020F0502020204030204" pitchFamily="34" charset="0"/>
                <a:cs typeface="Calibri" panose="020F0502020204030204" pitchFamily="34" charset="0"/>
              </a:rPr>
              <a:t>Implement one global configuration point to set all past medication queries at each particular site: “Can the implementing EHR support queries for past medications by date range? Yes or No”.  An evaluation to determine if a patient is opioid naive is not possible when a EHR system does not support queries for past medications by date range. </a:t>
            </a:r>
          </a:p>
          <a:p>
            <a:pPr>
              <a:lnSpc>
                <a:spcPct val="90000"/>
              </a:lnSpc>
            </a:pPr>
            <a:r>
              <a:rPr lang="en-US" sz="1400" dirty="0">
                <a:latin typeface="Calibri" panose="020F0502020204030204" pitchFamily="34" charset="0"/>
                <a:ea typeface="Times New Roman" panose="02020603050405020304" pitchFamily="18" charset="0"/>
                <a:cs typeface="Calibri" panose="020F0502020204030204" pitchFamily="34" charset="0"/>
              </a:rPr>
              <a:t>2 – orders use </a:t>
            </a:r>
            <a:r>
              <a:rPr lang="en-US" sz="1400" dirty="0" err="1">
                <a:latin typeface="Calibri" panose="020F0502020204030204" pitchFamily="34" charset="0"/>
                <a:ea typeface="Times New Roman" panose="02020603050405020304" pitchFamily="18" charset="0"/>
                <a:cs typeface="Calibri" panose="020F0502020204030204" pitchFamily="34" charset="0"/>
              </a:rPr>
              <a:t>RxNorm</a:t>
            </a:r>
            <a:r>
              <a:rPr lang="en-US" sz="1400" dirty="0">
                <a:latin typeface="Calibri" panose="020F0502020204030204" pitchFamily="34" charset="0"/>
                <a:ea typeface="Times New Roman" panose="02020603050405020304" pitchFamily="18" charset="0"/>
                <a:cs typeface="Calibri" panose="020F0502020204030204" pitchFamily="34" charset="0"/>
              </a:rPr>
              <a:t>, but medication lists and dispensed medication will require an NDC value set and/or local mapping of NDC to </a:t>
            </a:r>
            <a:r>
              <a:rPr lang="en-US" sz="1400" dirty="0" err="1">
                <a:latin typeface="Calibri" panose="020F0502020204030204" pitchFamily="34" charset="0"/>
                <a:ea typeface="Times New Roman" panose="02020603050405020304" pitchFamily="18" charset="0"/>
                <a:cs typeface="Calibri" panose="020F0502020204030204" pitchFamily="34" charset="0"/>
              </a:rPr>
              <a:t>RxNorm</a:t>
            </a:r>
            <a:r>
              <a:rPr lang="en-US" sz="1400" dirty="0">
                <a:latin typeface="Calibri" panose="020F0502020204030204" pitchFamily="34" charset="0"/>
                <a:ea typeface="Times New Roman" panose="02020603050405020304" pitchFamily="18" charset="0"/>
                <a:cs typeface="Calibri" panose="020F0502020204030204" pitchFamily="34" charset="0"/>
              </a:rPr>
              <a:t> to enable this element</a:t>
            </a:r>
          </a:p>
        </p:txBody>
      </p:sp>
    </p:spTree>
    <p:extLst>
      <p:ext uri="{BB962C8B-B14F-4D97-AF65-F5344CB8AC3E}">
        <p14:creationId xmlns:p14="http://schemas.microsoft.com/office/powerpoint/2010/main" val="25947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87588</TotalTime>
  <Words>9047</Words>
  <Application>Microsoft Office PowerPoint</Application>
  <PresentationFormat>Widescreen</PresentationFormat>
  <Paragraphs>686</Paragraphs>
  <Slides>46</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Roboto</vt:lpstr>
      <vt:lpstr>Symbol</vt:lpstr>
      <vt:lpstr>Office Theme</vt:lpstr>
      <vt:lpstr>2022 CDC Clinical Practice Guideline  </vt:lpstr>
      <vt:lpstr>CDC Opioid Prescribing Guideline Trigger Overview</vt:lpstr>
      <vt:lpstr>Recommendation 1</vt:lpstr>
      <vt:lpstr>Recommendation 1</vt:lpstr>
      <vt:lpstr>Recommendation 1</vt:lpstr>
      <vt:lpstr>Sub-routine 1: Opioid Review Useful</vt:lpstr>
      <vt:lpstr>Sub-routine 1: Opioid Review Useful</vt:lpstr>
      <vt:lpstr>Sub-routine 2: Opioid Naïve </vt:lpstr>
      <vt:lpstr>Sub-routine 2: Opioid Naive</vt:lpstr>
      <vt:lpstr>Sub-routine 3: Active Cancer Treatment</vt:lpstr>
      <vt:lpstr>Sub-routine 3: Active Cancer Treatment</vt:lpstr>
      <vt:lpstr>Sub-routine 4: Opioid order for subacute or chronic pain</vt:lpstr>
      <vt:lpstr>Sub-routine 4: Opioid order for subacute or chronic pain</vt:lpstr>
      <vt:lpstr>Sub-routine 5: For acute pain</vt:lpstr>
      <vt:lpstr>Sub-routine 5: For acute pain</vt:lpstr>
      <vt:lpstr>Recommendation 2</vt:lpstr>
      <vt:lpstr>Recommendation 2</vt:lpstr>
      <vt:lpstr>Recommendation 2</vt:lpstr>
      <vt:lpstr>Recommendation 3</vt:lpstr>
      <vt:lpstr>Recommendation 3</vt:lpstr>
      <vt:lpstr>Recommendation 3</vt:lpstr>
      <vt:lpstr>Recommendations 4-5</vt:lpstr>
      <vt:lpstr>Recommendations 4-5</vt:lpstr>
      <vt:lpstr>Recommendations 4-5</vt:lpstr>
      <vt:lpstr>Recommendation 6</vt:lpstr>
      <vt:lpstr>Recommendation 6</vt:lpstr>
      <vt:lpstr>Recommendation 6</vt:lpstr>
      <vt:lpstr>Recommendation 7</vt:lpstr>
      <vt:lpstr>Recommendation 7</vt:lpstr>
      <vt:lpstr>Recommendation 7</vt:lpstr>
      <vt:lpstr>Recommendation 8</vt:lpstr>
      <vt:lpstr>Recommendation 8</vt:lpstr>
      <vt:lpstr>Recommendation 8</vt:lpstr>
      <vt:lpstr>Recommendation 9</vt:lpstr>
      <vt:lpstr>Recommendation 9</vt:lpstr>
      <vt:lpstr>Recommendation 9</vt:lpstr>
      <vt:lpstr>Recommendation 10</vt:lpstr>
      <vt:lpstr>Recommendation 10</vt:lpstr>
      <vt:lpstr>Recommendation 10</vt:lpstr>
      <vt:lpstr>Recommendation 10</vt:lpstr>
      <vt:lpstr>Recommendation 11</vt:lpstr>
      <vt:lpstr>Recommendation 11</vt:lpstr>
      <vt:lpstr>Recommendation 11</vt:lpstr>
      <vt:lpstr>Recommendation 12</vt:lpstr>
      <vt:lpstr>Recommendation 12</vt:lpstr>
      <vt:lpstr>Recommendation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 Opioid Prescribing Guidelines:  Recommendations 1, 2, 3, 6, 9, 12</dc:title>
  <dc:creator>Floyd Eisenberg</dc:creator>
  <cp:lastModifiedBy>Greg White [SRS]</cp:lastModifiedBy>
  <cp:revision>398</cp:revision>
  <dcterms:created xsi:type="dcterms:W3CDTF">2019-04-23T19:44:15Z</dcterms:created>
  <dcterms:modified xsi:type="dcterms:W3CDTF">2023-02-11T19:53:10Z</dcterms:modified>
</cp:coreProperties>
</file>