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9" d="100"/>
          <a:sy n="69" d="100"/>
        </p:scale>
        <p:origin x="-798"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5FB0E9-4B1B-467D-B734-593D1DDC7D6B}" type="datetimeFigureOut">
              <a:rPr lang="en-US" smtClean="0"/>
              <a:pPr/>
              <a:t>12/9/2021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02C9B-32C1-4127-8E35-5687E1F18D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402C9B-32C1-4127-8E35-5687E1F18DF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EED16FB-556F-496F-B0C5-8AA5F44C685E}" type="datetimeFigureOut">
              <a:rPr lang="en-US" smtClean="0"/>
              <a:pPr/>
              <a:t>12/9/2021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5DFC553-0CFD-466B-94AF-395769F05A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D16FB-556F-496F-B0C5-8AA5F44C685E}"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FC553-0CFD-466B-94AF-395769F05A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D16FB-556F-496F-B0C5-8AA5F44C685E}"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FC553-0CFD-466B-94AF-395769F05A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D16FB-556F-496F-B0C5-8AA5F44C685E}"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FC553-0CFD-466B-94AF-395769F05A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ED16FB-556F-496F-B0C5-8AA5F44C685E}"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FC553-0CFD-466B-94AF-395769F05A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ED16FB-556F-496F-B0C5-8AA5F44C685E}"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FC553-0CFD-466B-94AF-395769F05A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EED16FB-556F-496F-B0C5-8AA5F44C685E}" type="datetimeFigureOut">
              <a:rPr lang="en-US" smtClean="0"/>
              <a:pPr/>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FC553-0CFD-466B-94AF-395769F05A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ED16FB-556F-496F-B0C5-8AA5F44C685E}" type="datetimeFigureOut">
              <a:rPr lang="en-US" smtClean="0"/>
              <a:pPr/>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FC553-0CFD-466B-94AF-395769F05A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D16FB-556F-496F-B0C5-8AA5F44C685E}" type="datetimeFigureOut">
              <a:rPr lang="en-US" smtClean="0"/>
              <a:pPr/>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FC553-0CFD-466B-94AF-395769F05A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ED16FB-556F-496F-B0C5-8AA5F44C685E}"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FC553-0CFD-466B-94AF-395769F05A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ED16FB-556F-496F-B0C5-8AA5F44C685E}"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5DFC553-0CFD-466B-94AF-395769F05AB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EED16FB-556F-496F-B0C5-8AA5F44C685E}" type="datetimeFigureOut">
              <a:rPr lang="en-US" smtClean="0"/>
              <a:pPr/>
              <a:t>12/9/2021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5DFC553-0CFD-466B-94AF-395769F05AB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305800" cy="1981200"/>
          </a:xfrm>
        </p:spPr>
        <p:txBody>
          <a:bodyPr/>
          <a:lstStyle/>
          <a:p>
            <a:pPr algn="ctr"/>
            <a:r>
              <a:rPr lang="en-US" dirty="0" smtClean="0"/>
              <a:t>    </a:t>
            </a:r>
            <a:r>
              <a:rPr lang="en-US" u="sng" dirty="0" smtClean="0"/>
              <a:t>Project Title </a:t>
            </a:r>
            <a:r>
              <a:rPr lang="en-US" dirty="0" smtClean="0"/>
              <a:t>: Car Price Prediction Project</a:t>
            </a:r>
            <a:endParaRPr lang="en-US" dirty="0"/>
          </a:p>
        </p:txBody>
      </p:sp>
      <p:sp>
        <p:nvSpPr>
          <p:cNvPr id="3" name="Subtitle 2"/>
          <p:cNvSpPr>
            <a:spLocks noGrp="1"/>
          </p:cNvSpPr>
          <p:nvPr>
            <p:ph type="subTitle" idx="1"/>
          </p:nvPr>
        </p:nvSpPr>
        <p:spPr/>
        <p:txBody>
          <a:bodyPr/>
          <a:lstStyle/>
          <a:p>
            <a:endParaRPr lang="en-US" dirty="0" smtClean="0"/>
          </a:p>
          <a:p>
            <a:endParaRPr lang="en-US" dirty="0" smtClean="0"/>
          </a:p>
          <a:p>
            <a:r>
              <a:rPr lang="en-US" dirty="0" smtClean="0"/>
              <a:t>By: </a:t>
            </a:r>
            <a:r>
              <a:rPr lang="en-US" smtClean="0"/>
              <a:t>Shantanu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457200" y="1066800"/>
            <a:ext cx="3276600" cy="431482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352800" y="1143000"/>
            <a:ext cx="2876550" cy="350520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6172200" y="1219200"/>
            <a:ext cx="2971800" cy="37337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381000" y="609600"/>
            <a:ext cx="7238999" cy="9906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228601" y="1905000"/>
            <a:ext cx="3886200" cy="297180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a:srcRect/>
          <a:stretch>
            <a:fillRect/>
          </a:stretch>
        </p:blipFill>
        <p:spPr bwMode="auto">
          <a:xfrm>
            <a:off x="5029200" y="1905001"/>
            <a:ext cx="3200400" cy="2819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381001" y="1109663"/>
            <a:ext cx="3886200" cy="3233737"/>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4114800" y="762001"/>
            <a:ext cx="4572000" cy="4724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2667000"/>
          </a:xfrm>
        </p:spPr>
        <p:txBody>
          <a:bodyPr>
            <a:normAutofit fontScale="90000"/>
          </a:bodyPr>
          <a:lstStyle/>
          <a:p>
            <a:pPr algn="ctr"/>
            <a:r>
              <a:rPr lang="en-US" sz="3600" b="1" u="sng" dirty="0" smtClean="0"/>
              <a:t>Now we will use Label Encoder to change </a:t>
            </a:r>
            <a:r>
              <a:rPr lang="en-US" sz="3600" b="1" u="sng" dirty="0" err="1" smtClean="0"/>
              <a:t>catagorical</a:t>
            </a:r>
            <a:r>
              <a:rPr lang="en-US" sz="3600" b="1" u="sng" dirty="0" smtClean="0"/>
              <a:t> values to Numerical values.</a:t>
            </a:r>
            <a:r>
              <a:rPr lang="en-US" sz="3600" b="1" dirty="0" smtClean="0"/>
              <a:t/>
            </a:r>
            <a:br>
              <a:rPr lang="en-US" sz="3600" b="1" dirty="0" smtClean="0"/>
            </a:br>
            <a:r>
              <a:rPr lang="en-US" sz="3600" b="1" dirty="0" smtClean="0"/>
              <a:t/>
            </a:r>
            <a:br>
              <a:rPr lang="en-US" sz="3600" b="1" dirty="0" smtClean="0"/>
            </a:br>
            <a:r>
              <a:rPr lang="en-US" sz="3600" b="1" dirty="0" err="1" smtClean="0"/>
              <a:t>LabelEncoder</a:t>
            </a:r>
            <a:r>
              <a:rPr lang="en-US" b="1" dirty="0" smtClean="0"/>
              <a:t/>
            </a:r>
            <a:br>
              <a:rPr lang="en-US" b="1" dirty="0" smtClean="0"/>
            </a:br>
            <a:endParaRPr lang="en-US" dirty="0"/>
          </a:p>
        </p:txBody>
      </p:sp>
      <p:pic>
        <p:nvPicPr>
          <p:cNvPr id="15362" name="Picture 2"/>
          <p:cNvPicPr>
            <a:picLocks noChangeAspect="1" noChangeArrowheads="1"/>
          </p:cNvPicPr>
          <p:nvPr/>
        </p:nvPicPr>
        <p:blipFill>
          <a:blip r:embed="rId2"/>
          <a:srcRect/>
          <a:stretch>
            <a:fillRect/>
          </a:stretch>
        </p:blipFill>
        <p:spPr bwMode="auto">
          <a:xfrm>
            <a:off x="609600" y="2286000"/>
            <a:ext cx="8001000" cy="4114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305800" cy="1143000"/>
          </a:xfrm>
        </p:spPr>
        <p:txBody>
          <a:bodyPr>
            <a:normAutofit fontScale="90000"/>
          </a:bodyPr>
          <a:lstStyle/>
          <a:p>
            <a:r>
              <a:rPr lang="en-US" b="1" u="sng" dirty="0" smtClean="0"/>
              <a:t>Statistical summary of the dataset:</a:t>
            </a:r>
            <a:endParaRPr lang="en-US" b="1" u="sng" dirty="0"/>
          </a:p>
        </p:txBody>
      </p:sp>
      <p:pic>
        <p:nvPicPr>
          <p:cNvPr id="16386" name="Picture 2"/>
          <p:cNvPicPr>
            <a:picLocks noChangeAspect="1" noChangeArrowheads="1"/>
          </p:cNvPicPr>
          <p:nvPr/>
        </p:nvPicPr>
        <p:blipFill>
          <a:blip r:embed="rId2"/>
          <a:srcRect/>
          <a:stretch>
            <a:fillRect/>
          </a:stretch>
        </p:blipFill>
        <p:spPr bwMode="auto">
          <a:xfrm>
            <a:off x="1" y="2028824"/>
            <a:ext cx="8839200" cy="31527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4088"/>
            <a:ext cx="8382000" cy="1143000"/>
          </a:xfrm>
        </p:spPr>
        <p:txBody>
          <a:bodyPr/>
          <a:lstStyle/>
          <a:p>
            <a:r>
              <a:rPr lang="en-US" b="1" u="sng" dirty="0" smtClean="0"/>
              <a:t>Checking correlation</a:t>
            </a:r>
            <a:r>
              <a:rPr lang="en-US" dirty="0" smtClean="0"/>
              <a:t> :</a:t>
            </a:r>
            <a:endParaRPr lang="en-US" dirty="0"/>
          </a:p>
        </p:txBody>
      </p:sp>
      <p:pic>
        <p:nvPicPr>
          <p:cNvPr id="17410" name="Picture 2"/>
          <p:cNvPicPr>
            <a:picLocks noChangeAspect="1" noChangeArrowheads="1"/>
          </p:cNvPicPr>
          <p:nvPr/>
        </p:nvPicPr>
        <p:blipFill>
          <a:blip r:embed="rId2"/>
          <a:srcRect/>
          <a:stretch>
            <a:fillRect/>
          </a:stretch>
        </p:blipFill>
        <p:spPr bwMode="auto">
          <a:xfrm>
            <a:off x="0" y="2362200"/>
            <a:ext cx="8763000" cy="35051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457200" y="2590800"/>
            <a:ext cx="7924800" cy="396240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533400" y="1143001"/>
            <a:ext cx="7924800" cy="1219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485775" y="2438400"/>
            <a:ext cx="8172450" cy="39624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609600" y="381000"/>
            <a:ext cx="8153400" cy="1828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1389888"/>
          </a:xfrm>
        </p:spPr>
        <p:txBody>
          <a:bodyPr>
            <a:normAutofit fontScale="90000"/>
          </a:bodyPr>
          <a:lstStyle/>
          <a:p>
            <a:r>
              <a:rPr lang="en-US" b="1" u="sng" dirty="0" smtClean="0"/>
              <a:t>Checking outliers :</a:t>
            </a:r>
            <a:r>
              <a:rPr lang="en-US" b="1" dirty="0" smtClean="0"/>
              <a:t/>
            </a:r>
            <a:br>
              <a:rPr lang="en-US" b="1" dirty="0" smtClean="0"/>
            </a:br>
            <a:endParaRPr lang="en-US" dirty="0"/>
          </a:p>
        </p:txBody>
      </p:sp>
      <p:pic>
        <p:nvPicPr>
          <p:cNvPr id="20482" name="Picture 2"/>
          <p:cNvPicPr>
            <a:picLocks noChangeAspect="1" noChangeArrowheads="1"/>
          </p:cNvPicPr>
          <p:nvPr/>
        </p:nvPicPr>
        <p:blipFill>
          <a:blip r:embed="rId2"/>
          <a:srcRect/>
          <a:stretch>
            <a:fillRect/>
          </a:stretch>
        </p:blipFill>
        <p:spPr bwMode="auto">
          <a:xfrm>
            <a:off x="0" y="1443038"/>
            <a:ext cx="9144000" cy="39719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429512"/>
          </a:xfrm>
        </p:spPr>
        <p:txBody>
          <a:bodyPr>
            <a:normAutofit fontScale="90000"/>
          </a:bodyPr>
          <a:lstStyle/>
          <a:p>
            <a:r>
              <a:rPr lang="en-US" b="1" u="sng" dirty="0" smtClean="0"/>
              <a:t>Preparing dataset for model training </a:t>
            </a:r>
            <a:r>
              <a:rPr lang="en-US" b="1" dirty="0" smtClean="0"/>
              <a:t>:</a:t>
            </a:r>
            <a:br>
              <a:rPr lang="en-US" b="1" dirty="0" smtClean="0"/>
            </a:br>
            <a:endParaRPr lang="en-US" dirty="0"/>
          </a:p>
        </p:txBody>
      </p:sp>
      <p:pic>
        <p:nvPicPr>
          <p:cNvPr id="21506" name="Picture 2"/>
          <p:cNvPicPr>
            <a:picLocks noChangeAspect="1" noChangeArrowheads="1"/>
          </p:cNvPicPr>
          <p:nvPr/>
        </p:nvPicPr>
        <p:blipFill>
          <a:blip r:embed="rId2"/>
          <a:srcRect/>
          <a:stretch>
            <a:fillRect/>
          </a:stretch>
        </p:blipFill>
        <p:spPr bwMode="auto">
          <a:xfrm>
            <a:off x="338138" y="1600199"/>
            <a:ext cx="8467725" cy="449580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3058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u="sng" dirty="0" smtClean="0"/>
              <a:t>Problem Statement</a:t>
            </a:r>
            <a:r>
              <a:rPr lang="en-US" b="1" dirty="0" smtClean="0"/>
              <a:t>:</a:t>
            </a:r>
            <a:endParaRPr lang="en-US" dirty="0"/>
          </a:p>
        </p:txBody>
      </p:sp>
      <p:sp>
        <p:nvSpPr>
          <p:cNvPr id="3" name="Rectangle 2"/>
          <p:cNvSpPr/>
          <p:nvPr/>
        </p:nvSpPr>
        <p:spPr>
          <a:xfrm>
            <a:off x="304800" y="2133600"/>
            <a:ext cx="8610600" cy="1754326"/>
          </a:xfrm>
          <a:prstGeom prst="rect">
            <a:avLst/>
          </a:prstGeom>
        </p:spPr>
        <p:txBody>
          <a:bodyPr wrap="square">
            <a:spAutoFit/>
          </a:bodyPr>
          <a:lstStyle/>
          <a:p>
            <a:r>
              <a:rPr lang="en-US" dirty="0" smtClean="0">
                <a:latin typeface="Times New Roman" pitchFamily="18" charset="0"/>
                <a:cs typeface="Times New Roman" pitchFamily="18" charset="0"/>
              </a:rPr>
              <a:t>With </a:t>
            </a:r>
            <a:r>
              <a:rPr lang="en-US" dirty="0">
                <a:latin typeface="Times New Roman" pitchFamily="18" charset="0"/>
                <a:cs typeface="Times New Roman" pitchFamily="18" charset="0"/>
              </a:rPr>
              <a:t>the covid 19 impact in the market, we have seen lot of changes in the car market. Now </a:t>
            </a:r>
            <a:r>
              <a:rPr lang="en-US" dirty="0" smtClean="0">
                <a:latin typeface="Times New Roman" pitchFamily="18" charset="0"/>
                <a:cs typeface="Times New Roman" pitchFamily="18" charset="0"/>
              </a:rPr>
              <a:t>some cars </a:t>
            </a:r>
            <a:r>
              <a:rPr lang="en-US" dirty="0">
                <a:latin typeface="Times New Roman" pitchFamily="18" charset="0"/>
                <a:cs typeface="Times New Roman" pitchFamily="18" charset="0"/>
              </a:rPr>
              <a:t>are in demand hence making them costly and some are not in demand hence cheaper. One </a:t>
            </a:r>
            <a:r>
              <a:rPr lang="en-US" dirty="0" smtClean="0">
                <a:latin typeface="Times New Roman" pitchFamily="18" charset="0"/>
                <a:cs typeface="Times New Roman" pitchFamily="18" charset="0"/>
              </a:rPr>
              <a:t>four </a:t>
            </a:r>
            <a:r>
              <a:rPr lang="en-US" dirty="0">
                <a:latin typeface="Times New Roman" pitchFamily="18" charset="0"/>
                <a:cs typeface="Times New Roman" pitchFamily="18" charset="0"/>
              </a:rPr>
              <a:t>clients works with small traders, who sell used cars. With the change in market due to covid 19impact, our client is facing problems with their previous car price valuation machine learning models</a:t>
            </a:r>
            <a:r>
              <a:rPr lang="en-US" dirty="0" smtClean="0">
                <a:latin typeface="Times New Roman" pitchFamily="18" charset="0"/>
                <a:cs typeface="Times New Roman" pitchFamily="18" charset="0"/>
              </a:rPr>
              <a:t>. So</a:t>
            </a:r>
            <a:r>
              <a:rPr lang="en-US" dirty="0">
                <a:latin typeface="Times New Roman" pitchFamily="18" charset="0"/>
                <a:cs typeface="Times New Roman" pitchFamily="18" charset="0"/>
              </a:rPr>
              <a:t>, they are looking for new machine learning models from new data. We have to make car </a:t>
            </a:r>
            <a:r>
              <a:rPr lang="en-US" dirty="0" smtClean="0">
                <a:latin typeface="Times New Roman" pitchFamily="18" charset="0"/>
                <a:cs typeface="Times New Roman" pitchFamily="18" charset="0"/>
              </a:rPr>
              <a:t>price valuation  model</a:t>
            </a:r>
            <a:r>
              <a:rPr lang="en-US" dirty="0">
                <a:latin typeface="Times New Roman" pitchFamily="18" charset="0"/>
                <a:cs typeface="Times New Roman" pitchFamily="18"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Treating </a:t>
            </a:r>
            <a:r>
              <a:rPr lang="en-US" b="1" u="sng" dirty="0" err="1" smtClean="0"/>
              <a:t>skewness</a:t>
            </a:r>
            <a:r>
              <a:rPr lang="en-US" b="1" u="sng" dirty="0" smtClean="0"/>
              <a:t> </a:t>
            </a:r>
            <a:r>
              <a:rPr lang="en-US" b="1" dirty="0" smtClean="0"/>
              <a:t>:</a:t>
            </a:r>
            <a:br>
              <a:rPr lang="en-US" b="1" dirty="0" smtClean="0"/>
            </a:br>
            <a:endParaRPr lang="en-US" dirty="0"/>
          </a:p>
        </p:txBody>
      </p:sp>
      <p:pic>
        <p:nvPicPr>
          <p:cNvPr id="22530" name="Picture 2"/>
          <p:cNvPicPr>
            <a:picLocks noChangeAspect="1" noChangeArrowheads="1"/>
          </p:cNvPicPr>
          <p:nvPr/>
        </p:nvPicPr>
        <p:blipFill>
          <a:blip r:embed="rId2"/>
          <a:srcRect/>
          <a:stretch>
            <a:fillRect/>
          </a:stretch>
        </p:blipFill>
        <p:spPr bwMode="auto">
          <a:xfrm>
            <a:off x="838200" y="1685924"/>
            <a:ext cx="7010400" cy="37242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Scaling the dataset using Standard </a:t>
            </a:r>
            <a:r>
              <a:rPr lang="en-US" dirty="0" err="1" smtClean="0"/>
              <a:t>Scaler</a:t>
            </a:r>
            <a:r>
              <a:rPr lang="en-US" dirty="0" smtClean="0"/>
              <a:t>:</a:t>
            </a:r>
            <a:endParaRPr lang="en-US" dirty="0"/>
          </a:p>
        </p:txBody>
      </p:sp>
      <p:pic>
        <p:nvPicPr>
          <p:cNvPr id="23554" name="Picture 2"/>
          <p:cNvPicPr>
            <a:picLocks noChangeAspect="1" noChangeArrowheads="1"/>
          </p:cNvPicPr>
          <p:nvPr/>
        </p:nvPicPr>
        <p:blipFill>
          <a:blip r:embed="rId2"/>
          <a:srcRect/>
          <a:stretch>
            <a:fillRect/>
          </a:stretch>
        </p:blipFill>
        <p:spPr bwMode="auto">
          <a:xfrm>
            <a:off x="257175" y="1905000"/>
            <a:ext cx="8629650" cy="3886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Model Building :</a:t>
            </a:r>
            <a:r>
              <a:rPr lang="en-US" b="1" dirty="0" smtClean="0"/>
              <a:t/>
            </a:r>
            <a:br>
              <a:rPr lang="en-US" b="1" dirty="0" smtClean="0"/>
            </a:br>
            <a:endParaRPr lang="en-US" dirty="0"/>
          </a:p>
        </p:txBody>
      </p:sp>
      <p:pic>
        <p:nvPicPr>
          <p:cNvPr id="24578" name="Picture 2"/>
          <p:cNvPicPr>
            <a:picLocks noChangeAspect="1" noChangeArrowheads="1"/>
          </p:cNvPicPr>
          <p:nvPr/>
        </p:nvPicPr>
        <p:blipFill>
          <a:blip r:embed="rId2"/>
          <a:srcRect/>
          <a:stretch>
            <a:fillRect/>
          </a:stretch>
        </p:blipFill>
        <p:spPr bwMode="auto">
          <a:xfrm>
            <a:off x="466725" y="1295400"/>
            <a:ext cx="8210550" cy="4572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Finding the best model :</a:t>
            </a:r>
            <a:r>
              <a:rPr lang="en-US" b="1" dirty="0" smtClean="0"/>
              <a:t/>
            </a:r>
            <a:br>
              <a:rPr lang="en-US" b="1" dirty="0" smtClean="0"/>
            </a:br>
            <a:endParaRPr lang="en-US" dirty="0"/>
          </a:p>
        </p:txBody>
      </p:sp>
      <p:pic>
        <p:nvPicPr>
          <p:cNvPr id="25602" name="Picture 2"/>
          <p:cNvPicPr>
            <a:picLocks noChangeAspect="1" noChangeArrowheads="1"/>
          </p:cNvPicPr>
          <p:nvPr/>
        </p:nvPicPr>
        <p:blipFill>
          <a:blip r:embed="rId2"/>
          <a:srcRect/>
          <a:stretch>
            <a:fillRect/>
          </a:stretch>
        </p:blipFill>
        <p:spPr bwMode="auto">
          <a:xfrm>
            <a:off x="0" y="1643063"/>
            <a:ext cx="3505200" cy="3571875"/>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3733800" y="1676399"/>
            <a:ext cx="5410200" cy="419100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0" y="1143000"/>
            <a:ext cx="8915400" cy="42576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05800" cy="1828800"/>
          </a:xfrm>
        </p:spPr>
        <p:txBody>
          <a:bodyPr>
            <a:normAutofit/>
          </a:bodyPr>
          <a:lstStyle/>
          <a:p>
            <a:r>
              <a:rPr lang="en-US" sz="3200" b="1" u="sng" dirty="0" smtClean="0"/>
              <a:t>Hyper parameter Tuning</a:t>
            </a:r>
            <a:r>
              <a:rPr lang="en-US" sz="3200" b="1" dirty="0" smtClean="0"/>
              <a:t> : Random Forest Regressor</a:t>
            </a:r>
            <a:br>
              <a:rPr lang="en-US" sz="3200" b="1" dirty="0" smtClean="0"/>
            </a:br>
            <a:endParaRPr lang="en-US" sz="3200" dirty="0"/>
          </a:p>
        </p:txBody>
      </p:sp>
      <p:pic>
        <p:nvPicPr>
          <p:cNvPr id="27650" name="Picture 2"/>
          <p:cNvPicPr>
            <a:picLocks noChangeAspect="1" noChangeArrowheads="1"/>
          </p:cNvPicPr>
          <p:nvPr/>
        </p:nvPicPr>
        <p:blipFill>
          <a:blip r:embed="rId2"/>
          <a:srcRect/>
          <a:stretch>
            <a:fillRect/>
          </a:stretch>
        </p:blipFill>
        <p:spPr bwMode="auto">
          <a:xfrm>
            <a:off x="276225" y="1905000"/>
            <a:ext cx="8867775" cy="4648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Finalizing the model :</a:t>
            </a:r>
            <a:r>
              <a:rPr lang="en-US" b="1" dirty="0" smtClean="0"/>
              <a:t/>
            </a:r>
            <a:br>
              <a:rPr lang="en-US" b="1" dirty="0" smtClean="0"/>
            </a:br>
            <a:endParaRPr lang="en-US" dirty="0"/>
          </a:p>
        </p:txBody>
      </p:sp>
      <p:pic>
        <p:nvPicPr>
          <p:cNvPr id="28674" name="Picture 2"/>
          <p:cNvPicPr>
            <a:picLocks noChangeAspect="1" noChangeArrowheads="1"/>
          </p:cNvPicPr>
          <p:nvPr/>
        </p:nvPicPr>
        <p:blipFill>
          <a:blip r:embed="rId2"/>
          <a:srcRect/>
          <a:stretch>
            <a:fillRect/>
          </a:stretch>
        </p:blipFill>
        <p:spPr bwMode="auto">
          <a:xfrm>
            <a:off x="233363" y="1524000"/>
            <a:ext cx="8301037" cy="464819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endParaRPr lang="en-US" b="1" u="sng"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increased prices of new cars and the financial incapability of the customers to buy </a:t>
            </a:r>
            <a:r>
              <a:rPr lang="en-US" dirty="0" err="1" smtClean="0">
                <a:latin typeface="Times New Roman" pitchFamily="18" charset="0"/>
                <a:cs typeface="Times New Roman" pitchFamily="18" charset="0"/>
              </a:rPr>
              <a:t>them,Used</a:t>
            </a:r>
            <a:r>
              <a:rPr lang="en-US" dirty="0" smtClean="0">
                <a:latin typeface="Times New Roman" pitchFamily="18" charset="0"/>
                <a:cs typeface="Times New Roman" pitchFamily="18" charset="0"/>
              </a:rPr>
              <a:t> Car sales are on a global increase. Therefore, there is an urgent need for a Used Car Price Prediction system which effectively determines the worthiness of the car using a variety of features. The proposed system will help to determine the accurate price of used car price prediction.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Loading Necessary libraries And Dataset:</a:t>
            </a:r>
            <a:endParaRPr lang="en-US" dirty="0"/>
          </a:p>
        </p:txBody>
      </p:sp>
      <p:pic>
        <p:nvPicPr>
          <p:cNvPr id="3074" name="Picture 2"/>
          <p:cNvPicPr>
            <a:picLocks noChangeAspect="1" noChangeArrowheads="1"/>
          </p:cNvPicPr>
          <p:nvPr/>
        </p:nvPicPr>
        <p:blipFill>
          <a:blip r:embed="rId2"/>
          <a:srcRect l="6667" t="23530" r="7500" b="15686"/>
          <a:stretch>
            <a:fillRect/>
          </a:stretch>
        </p:blipFill>
        <p:spPr bwMode="auto">
          <a:xfrm>
            <a:off x="381000" y="2438400"/>
            <a:ext cx="7848600" cy="2362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1828800"/>
          </a:xfrm>
        </p:spPr>
        <p:txBody>
          <a:bodyPr>
            <a:normAutofit/>
          </a:bodyPr>
          <a:lstStyle/>
          <a:p>
            <a:r>
              <a:rPr lang="en-US" b="1" u="sng" dirty="0" smtClean="0"/>
              <a:t>Data Cleaning :</a:t>
            </a:r>
            <a:br>
              <a:rPr lang="en-US" b="1" u="sng" dirty="0" smtClean="0"/>
            </a:br>
            <a:endParaRPr lang="en-US" u="sng" dirty="0"/>
          </a:p>
        </p:txBody>
      </p:sp>
      <p:pic>
        <p:nvPicPr>
          <p:cNvPr id="4098" name="Picture 2"/>
          <p:cNvPicPr>
            <a:picLocks noChangeAspect="1" noChangeArrowheads="1"/>
          </p:cNvPicPr>
          <p:nvPr/>
        </p:nvPicPr>
        <p:blipFill>
          <a:blip r:embed="rId2"/>
          <a:srcRect/>
          <a:stretch>
            <a:fillRect/>
          </a:stretch>
        </p:blipFill>
        <p:spPr bwMode="auto">
          <a:xfrm>
            <a:off x="0" y="1638300"/>
            <a:ext cx="8763000" cy="3581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fontScale="90000"/>
          </a:bodyPr>
          <a:lstStyle/>
          <a:p>
            <a:r>
              <a:rPr lang="en-US" b="1" u="sng" dirty="0" smtClean="0"/>
              <a:t>Handling the Null Values </a:t>
            </a:r>
            <a:r>
              <a:rPr lang="en-US" b="1" dirty="0" smtClean="0"/>
              <a:t>:</a:t>
            </a:r>
            <a:br>
              <a:rPr lang="en-US" b="1" dirty="0" smtClean="0"/>
            </a:b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0" y="914400"/>
            <a:ext cx="6485757" cy="4267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1219200"/>
            <a:ext cx="8763000" cy="48005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600200"/>
          </a:xfrm>
        </p:spPr>
        <p:txBody>
          <a:bodyPr>
            <a:normAutofit/>
          </a:bodyPr>
          <a:lstStyle/>
          <a:p>
            <a:r>
              <a:rPr lang="en-US" sz="3200" b="1" u="sng" dirty="0" smtClean="0"/>
              <a:t>DATA VISUALIZATION </a:t>
            </a:r>
            <a:r>
              <a:rPr lang="en-US" sz="3200" b="1" dirty="0" smtClean="0"/>
              <a:t>: </a:t>
            </a:r>
            <a:r>
              <a:rPr lang="en-US" sz="3200" b="1" dirty="0" err="1" smtClean="0"/>
              <a:t>Uni-Variate</a:t>
            </a:r>
            <a:r>
              <a:rPr lang="en-US" sz="3200" b="1" dirty="0" smtClean="0"/>
              <a:t> Analysis</a:t>
            </a:r>
            <a:r>
              <a:rPr lang="en-US" b="1" dirty="0" smtClean="0"/>
              <a:t/>
            </a:r>
            <a:br>
              <a:rPr lang="en-US" b="1" dirty="0" smtClean="0"/>
            </a:br>
            <a:endParaRPr lang="en-US" dirty="0"/>
          </a:p>
        </p:txBody>
      </p:sp>
      <p:pic>
        <p:nvPicPr>
          <p:cNvPr id="8194" name="Picture 2"/>
          <p:cNvPicPr>
            <a:picLocks noGrp="1" noChangeAspect="1" noChangeArrowheads="1"/>
          </p:cNvPicPr>
          <p:nvPr>
            <p:ph sz="half" idx="1"/>
          </p:nvPr>
        </p:nvPicPr>
        <p:blipFill>
          <a:blip r:embed="rId2"/>
          <a:srcRect/>
          <a:stretch>
            <a:fillRect/>
          </a:stretch>
        </p:blipFill>
        <p:spPr bwMode="auto">
          <a:xfrm>
            <a:off x="457200" y="1905000"/>
            <a:ext cx="4038600" cy="3124200"/>
          </a:xfrm>
          <a:prstGeom prst="rect">
            <a:avLst/>
          </a:prstGeom>
          <a:noFill/>
          <a:ln w="9525">
            <a:noFill/>
            <a:miter lim="800000"/>
            <a:headEnd/>
            <a:tailEnd/>
          </a:ln>
          <a:effectLst/>
        </p:spPr>
      </p:pic>
      <p:pic>
        <p:nvPicPr>
          <p:cNvPr id="8195" name="Picture 3"/>
          <p:cNvPicPr>
            <a:picLocks noGrp="1" noChangeAspect="1" noChangeArrowheads="1"/>
          </p:cNvPicPr>
          <p:nvPr>
            <p:ph sz="half" idx="2"/>
          </p:nvPr>
        </p:nvPicPr>
        <p:blipFill>
          <a:blip r:embed="rId3"/>
          <a:srcRect/>
          <a:stretch>
            <a:fillRect/>
          </a:stretch>
        </p:blipFill>
        <p:spPr bwMode="auto">
          <a:xfrm>
            <a:off x="4724400" y="2286000"/>
            <a:ext cx="4038600" cy="252992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Univariate</a:t>
            </a:r>
            <a:r>
              <a:rPr lang="en-US" b="1" u="sng" dirty="0" smtClean="0"/>
              <a:t>-Analysis</a:t>
            </a:r>
            <a:endParaRPr lang="en-US" b="1" u="sng" dirty="0"/>
          </a:p>
        </p:txBody>
      </p:sp>
      <p:pic>
        <p:nvPicPr>
          <p:cNvPr id="9218" name="Picture 2"/>
          <p:cNvPicPr>
            <a:picLocks noGrp="1" noChangeAspect="1" noChangeArrowheads="1"/>
          </p:cNvPicPr>
          <p:nvPr>
            <p:ph sz="half" idx="1"/>
          </p:nvPr>
        </p:nvPicPr>
        <p:blipFill>
          <a:blip r:embed="rId2"/>
          <a:srcRect/>
          <a:stretch>
            <a:fillRect/>
          </a:stretch>
        </p:blipFill>
        <p:spPr bwMode="auto">
          <a:xfrm>
            <a:off x="457200" y="2286000"/>
            <a:ext cx="3581400" cy="2743200"/>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3"/>
          <a:srcRect/>
          <a:stretch>
            <a:fillRect/>
          </a:stretch>
        </p:blipFill>
        <p:spPr bwMode="auto">
          <a:xfrm>
            <a:off x="4648200" y="2362201"/>
            <a:ext cx="4038600" cy="266269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BI-VARIATE ANALYSIS:</a:t>
            </a:r>
            <a:r>
              <a:rPr lang="en-US" b="1" dirty="0" smtClean="0"/>
              <a:t> </a:t>
            </a:r>
            <a:br>
              <a:rPr lang="en-US" b="1" dirty="0" smtClean="0"/>
            </a:br>
            <a:endParaRPr lang="en-US" dirty="0"/>
          </a:p>
        </p:txBody>
      </p:sp>
      <p:pic>
        <p:nvPicPr>
          <p:cNvPr id="10242" name="Picture 2"/>
          <p:cNvPicPr>
            <a:picLocks noGrp="1" noChangeAspect="1" noChangeArrowheads="1"/>
          </p:cNvPicPr>
          <p:nvPr>
            <p:ph sz="half" idx="1"/>
          </p:nvPr>
        </p:nvPicPr>
        <p:blipFill>
          <a:blip r:embed="rId2"/>
          <a:srcRect/>
          <a:stretch>
            <a:fillRect/>
          </a:stretch>
        </p:blipFill>
        <p:spPr bwMode="auto">
          <a:xfrm>
            <a:off x="457200" y="1905000"/>
            <a:ext cx="4038600" cy="4040445"/>
          </a:xfrm>
          <a:prstGeom prst="rect">
            <a:avLst/>
          </a:prstGeom>
          <a:noFill/>
          <a:ln w="9525">
            <a:noFill/>
            <a:miter lim="800000"/>
            <a:headEnd/>
            <a:tailEnd/>
          </a:ln>
          <a:effectLst/>
        </p:spPr>
      </p:pic>
      <p:pic>
        <p:nvPicPr>
          <p:cNvPr id="10243" name="Picture 3"/>
          <p:cNvPicPr>
            <a:picLocks noGrp="1" noChangeAspect="1" noChangeArrowheads="1"/>
          </p:cNvPicPr>
          <p:nvPr>
            <p:ph sz="half" idx="2"/>
          </p:nvPr>
        </p:nvPicPr>
        <p:blipFill>
          <a:blip r:embed="rId3"/>
          <a:srcRect/>
          <a:stretch>
            <a:fillRect/>
          </a:stretch>
        </p:blipFill>
        <p:spPr bwMode="auto">
          <a:xfrm>
            <a:off x="4662487" y="1828800"/>
            <a:ext cx="4010025" cy="4404519"/>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261</Words>
  <Application>Microsoft Office PowerPoint</Application>
  <PresentationFormat>On-screen Show (4:3)</PresentationFormat>
  <Paragraphs>26</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    Project Title : Car Price Prediction Project</vt:lpstr>
      <vt:lpstr>        Problem Statement:</vt:lpstr>
      <vt:lpstr>Loading Necessary libraries And Dataset:</vt:lpstr>
      <vt:lpstr>Data Cleaning : </vt:lpstr>
      <vt:lpstr>Handling the Null Values : </vt:lpstr>
      <vt:lpstr>Slide 6</vt:lpstr>
      <vt:lpstr>DATA VISUALIZATION : Uni-Variate Analysis </vt:lpstr>
      <vt:lpstr>Univariate-Analysis</vt:lpstr>
      <vt:lpstr>BI-VARIATE ANALYSIS:  </vt:lpstr>
      <vt:lpstr>Slide 10</vt:lpstr>
      <vt:lpstr>Slide 11</vt:lpstr>
      <vt:lpstr>Slide 12</vt:lpstr>
      <vt:lpstr>Now we will use Label Encoder to change catagorical values to Numerical values.  LabelEncoder </vt:lpstr>
      <vt:lpstr>Statistical summary of the dataset:</vt:lpstr>
      <vt:lpstr>Checking correlation :</vt:lpstr>
      <vt:lpstr>Slide 16</vt:lpstr>
      <vt:lpstr>Slide 17</vt:lpstr>
      <vt:lpstr>Checking outliers : </vt:lpstr>
      <vt:lpstr>Preparing dataset for model training : </vt:lpstr>
      <vt:lpstr>Treating skewness : </vt:lpstr>
      <vt:lpstr>Scaling the dataset using Standard Scaler:</vt:lpstr>
      <vt:lpstr>Model Building : </vt:lpstr>
      <vt:lpstr>Finding the best model : </vt:lpstr>
      <vt:lpstr>Slide 24</vt:lpstr>
      <vt:lpstr>Hyper parameter Tuning : Random Forest Regressor </vt:lpstr>
      <vt:lpstr>Finalizing the model :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Car Price Prediction Project</dc:title>
  <dc:creator>LENOVO</dc:creator>
  <cp:lastModifiedBy>LENOVO</cp:lastModifiedBy>
  <cp:revision>12</cp:revision>
  <dcterms:created xsi:type="dcterms:W3CDTF">2021-11-05T19:18:25Z</dcterms:created>
  <dcterms:modified xsi:type="dcterms:W3CDTF">2021-12-09T10:29:15Z</dcterms:modified>
</cp:coreProperties>
</file>