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7" r:id="rId3"/>
    <p:sldId id="260" r:id="rId4"/>
    <p:sldId id="269" r:id="rId5"/>
    <p:sldId id="259" r:id="rId6"/>
    <p:sldId id="261" r:id="rId7"/>
    <p:sldId id="262" r:id="rId8"/>
    <p:sldId id="263" r:id="rId9"/>
    <p:sldId id="264" r:id="rId10"/>
    <p:sldId id="265" r:id="rId11"/>
    <p:sldId id="270" r:id="rId12"/>
    <p:sldId id="271" r:id="rId13"/>
    <p:sldId id="272" r:id="rId14"/>
    <p:sldId id="273" r:id="rId15"/>
    <p:sldId id="274" r:id="rId16"/>
    <p:sldId id="275" r:id="rId17"/>
    <p:sldId id="279" r:id="rId18"/>
    <p:sldId id="276" r:id="rId19"/>
    <p:sldId id="277" r:id="rId20"/>
    <p:sldId id="278" r:id="rId21"/>
    <p:sldId id="266" r:id="rId22"/>
    <p:sldId id="267" r:id="rId2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707"/>
  </p:normalViewPr>
  <p:slideViewPr>
    <p:cSldViewPr snapToGrid="0" snapToObjects="1">
      <p:cViewPr varScale="1">
        <p:scale>
          <a:sx n="67" d="100"/>
          <a:sy n="67" d="100"/>
        </p:scale>
        <p:origin x="-22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x-none" smtClean="0"/>
              <a:pPr/>
              <a:t>11/7/2021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x-none" smtClean="0"/>
              <a:pPr/>
              <a:t>‹#›</a:t>
            </a:fld>
            <a:endParaRPr lang="x-none"/>
          </a:p>
        </p:txBody>
      </p:sp>
    </p:spTree>
    <p:extLst>
      <p:ext uri="{BB962C8B-B14F-4D97-AF65-F5344CB8AC3E}">
        <p14:creationId xmlns:p14="http://schemas.microsoft.com/office/powerpoint/2010/main" xmlns=""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0BE6E83B-9E7F-7A4D-A855-E07A62F35052}"/>
              </a:ext>
            </a:extLst>
          </p:cNvPr>
          <p:cNvSpPr>
            <a:spLocks noGrp="1"/>
          </p:cNvSpPr>
          <p:nvPr>
            <p:ph type="dt" sz="half" idx="10"/>
          </p:nvPr>
        </p:nvSpPr>
        <p:spPr/>
        <p:txBody>
          <a:bodyPr/>
          <a:lstStyle/>
          <a:p>
            <a:fld id="{5994AF7B-94A0-E548-A244-0B9C656972CE}" type="datetime1">
              <a:rPr lang="de-DE" smtClean="0"/>
              <a:pPr/>
              <a:t>07.11.2021</a:t>
            </a:fld>
            <a:endParaRPr lang="x-none"/>
          </a:p>
        </p:txBody>
      </p:sp>
      <p:sp>
        <p:nvSpPr>
          <p:cNvPr id="5" name="Footer Placeholder 4">
            <a:extLst>
              <a:ext uri="{FF2B5EF4-FFF2-40B4-BE49-F238E27FC236}">
                <a16:creationId xmlns:a16="http://schemas.microsoft.com/office/drawing/2014/main" xmlns="" id="{A9C9F99C-430E-9045-A294-E4F2A9DE86AB}"/>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3F44D1AA-BC6E-CB47-B308-3249F07C7696}"/>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0C335-8B9B-6341-839E-B4835DD30D21}"/>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510288D3-16A3-A641-90EE-537F7B421485}"/>
              </a:ext>
            </a:extLst>
          </p:cNvPr>
          <p:cNvSpPr>
            <a:spLocks noGrp="1"/>
          </p:cNvSpPr>
          <p:nvPr>
            <p:ph type="dt" sz="half" idx="10"/>
          </p:nvPr>
        </p:nvSpPr>
        <p:spPr/>
        <p:txBody>
          <a:bodyPr/>
          <a:lstStyle/>
          <a:p>
            <a:fld id="{01665522-3C38-194A-8991-81D7D73B02D0}" type="datetime1">
              <a:rPr lang="de-DE" smtClean="0"/>
              <a:pPr/>
              <a:t>07.11.2021</a:t>
            </a:fld>
            <a:endParaRPr lang="x-none"/>
          </a:p>
        </p:txBody>
      </p:sp>
      <p:sp>
        <p:nvSpPr>
          <p:cNvPr id="5" name="Footer Placeholder 4">
            <a:extLst>
              <a:ext uri="{FF2B5EF4-FFF2-40B4-BE49-F238E27FC236}">
                <a16:creationId xmlns:a16="http://schemas.microsoft.com/office/drawing/2014/main" xmlns="" id="{D97A595A-8498-B74A-95BB-5A21ABF35EC3}"/>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D9F98512-6EEE-4946-85F2-EBED9518DA70}"/>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00D2141B-CFAE-6247-8A5F-5AA1DA9586B3}"/>
              </a:ext>
            </a:extLst>
          </p:cNvPr>
          <p:cNvSpPr>
            <a:spLocks noGrp="1"/>
          </p:cNvSpPr>
          <p:nvPr>
            <p:ph type="dt" sz="half" idx="10"/>
          </p:nvPr>
        </p:nvSpPr>
        <p:spPr/>
        <p:txBody>
          <a:bodyPr/>
          <a:lstStyle/>
          <a:p>
            <a:fld id="{0456EC07-0C32-DE48-B77A-335EB189892C}" type="datetime1">
              <a:rPr lang="de-DE" smtClean="0"/>
              <a:pPr/>
              <a:t>07.11.2021</a:t>
            </a:fld>
            <a:endParaRPr lang="x-none"/>
          </a:p>
        </p:txBody>
      </p:sp>
      <p:sp>
        <p:nvSpPr>
          <p:cNvPr id="5" name="Footer Placeholder 4">
            <a:extLst>
              <a:ext uri="{FF2B5EF4-FFF2-40B4-BE49-F238E27FC236}">
                <a16:creationId xmlns:a16="http://schemas.microsoft.com/office/drawing/2014/main" xmlns="" id="{8E2C8815-DC69-3848-8CE9-D2923C747CDB}"/>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C171A054-D704-AB46-8E5A-B45ADAABFB21}"/>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04BAA-B554-F841-8B50-A1E467ABF4AC}"/>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9A4DE0DE-7F64-CC49-B875-BB969396095A}"/>
              </a:ext>
            </a:extLst>
          </p:cNvPr>
          <p:cNvSpPr>
            <a:spLocks noGrp="1"/>
          </p:cNvSpPr>
          <p:nvPr>
            <p:ph type="dt" sz="half" idx="10"/>
          </p:nvPr>
        </p:nvSpPr>
        <p:spPr/>
        <p:txBody>
          <a:bodyPr/>
          <a:lstStyle/>
          <a:p>
            <a:fld id="{D3270FB9-728C-3043-8F82-28EC9EC7BA19}" type="datetime1">
              <a:rPr lang="de-DE" smtClean="0"/>
              <a:pPr/>
              <a:t>07.11.2021</a:t>
            </a:fld>
            <a:endParaRPr lang="x-none"/>
          </a:p>
        </p:txBody>
      </p:sp>
      <p:sp>
        <p:nvSpPr>
          <p:cNvPr id="5" name="Footer Placeholder 4">
            <a:extLst>
              <a:ext uri="{FF2B5EF4-FFF2-40B4-BE49-F238E27FC236}">
                <a16:creationId xmlns:a16="http://schemas.microsoft.com/office/drawing/2014/main" xmlns="" id="{E6D841A3-3C68-BD46-AC59-A009119955D5}"/>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111774E4-2308-CD40-99F3-F12FAEBF7F10}"/>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2FDBF8A5-29B1-D44F-A8D4-3DB3518C354F}"/>
              </a:ext>
            </a:extLst>
          </p:cNvPr>
          <p:cNvSpPr>
            <a:spLocks noGrp="1"/>
          </p:cNvSpPr>
          <p:nvPr>
            <p:ph type="dt" sz="half" idx="10"/>
          </p:nvPr>
        </p:nvSpPr>
        <p:spPr/>
        <p:txBody>
          <a:bodyPr/>
          <a:lstStyle/>
          <a:p>
            <a:fld id="{6E8EA85B-6499-5046-84DA-6B3E4AE6F843}" type="datetime1">
              <a:rPr lang="de-DE" smtClean="0"/>
              <a:pPr/>
              <a:t>07.11.2021</a:t>
            </a:fld>
            <a:endParaRPr lang="x-none"/>
          </a:p>
        </p:txBody>
      </p:sp>
      <p:sp>
        <p:nvSpPr>
          <p:cNvPr id="5" name="Footer Placeholder 4">
            <a:extLst>
              <a:ext uri="{FF2B5EF4-FFF2-40B4-BE49-F238E27FC236}">
                <a16:creationId xmlns:a16="http://schemas.microsoft.com/office/drawing/2014/main" xmlns="" id="{8A67A3B9-681C-A445-9208-AC1026152767}"/>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2624A101-21FE-F041-BB43-612682E5931F}"/>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79569-1346-2A44-BF4D-29C04AEC37CC}"/>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31585722-12B2-C74D-97C3-195053FEB3D8}"/>
              </a:ext>
            </a:extLst>
          </p:cNvPr>
          <p:cNvSpPr>
            <a:spLocks noGrp="1"/>
          </p:cNvSpPr>
          <p:nvPr>
            <p:ph type="dt" sz="half" idx="10"/>
          </p:nvPr>
        </p:nvSpPr>
        <p:spPr/>
        <p:txBody>
          <a:bodyPr/>
          <a:lstStyle/>
          <a:p>
            <a:fld id="{7BE31FEB-5E5C-9F44-B03F-269A3422501E}" type="datetime1">
              <a:rPr lang="de-DE" smtClean="0"/>
              <a:pPr/>
              <a:t>07.11.2021</a:t>
            </a:fld>
            <a:endParaRPr lang="x-none"/>
          </a:p>
        </p:txBody>
      </p:sp>
      <p:sp>
        <p:nvSpPr>
          <p:cNvPr id="6" name="Footer Placeholder 5">
            <a:extLst>
              <a:ext uri="{FF2B5EF4-FFF2-40B4-BE49-F238E27FC236}">
                <a16:creationId xmlns:a16="http://schemas.microsoft.com/office/drawing/2014/main" xmlns="" id="{DD25AE4B-1BC2-7645-B601-4B914272F101}"/>
              </a:ext>
            </a:extLst>
          </p:cNvPr>
          <p:cNvSpPr>
            <a:spLocks noGrp="1"/>
          </p:cNvSpPr>
          <p:nvPr>
            <p:ph type="ftr" sz="quarter" idx="11"/>
          </p:nvPr>
        </p:nvSpPr>
        <p:spPr/>
        <p:txBody>
          <a:bodyPr/>
          <a:lstStyle/>
          <a:p>
            <a:r>
              <a:rPr lang="en-GB"/>
              <a:t>Customer Retention</a:t>
            </a:r>
            <a:endParaRPr lang="x-none"/>
          </a:p>
        </p:txBody>
      </p:sp>
      <p:sp>
        <p:nvSpPr>
          <p:cNvPr id="7" name="Slide Number Placeholder 6">
            <a:extLst>
              <a:ext uri="{FF2B5EF4-FFF2-40B4-BE49-F238E27FC236}">
                <a16:creationId xmlns:a16="http://schemas.microsoft.com/office/drawing/2014/main" xmlns="" id="{AB326568-581E-7B45-9B18-422D40192372}"/>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9CF84B47-E046-EA43-9032-22DE09EF8D86}"/>
              </a:ext>
            </a:extLst>
          </p:cNvPr>
          <p:cNvSpPr>
            <a:spLocks noGrp="1"/>
          </p:cNvSpPr>
          <p:nvPr>
            <p:ph type="dt" sz="half" idx="10"/>
          </p:nvPr>
        </p:nvSpPr>
        <p:spPr/>
        <p:txBody>
          <a:bodyPr/>
          <a:lstStyle/>
          <a:p>
            <a:fld id="{58D5E4A5-FBEF-BF45-8FC6-3682E54C9EDF}" type="datetime1">
              <a:rPr lang="de-DE" smtClean="0"/>
              <a:pPr/>
              <a:t>07.11.2021</a:t>
            </a:fld>
            <a:endParaRPr lang="x-none"/>
          </a:p>
        </p:txBody>
      </p:sp>
      <p:sp>
        <p:nvSpPr>
          <p:cNvPr id="8" name="Footer Placeholder 7">
            <a:extLst>
              <a:ext uri="{FF2B5EF4-FFF2-40B4-BE49-F238E27FC236}">
                <a16:creationId xmlns:a16="http://schemas.microsoft.com/office/drawing/2014/main" xmlns="" id="{6A068E0B-9BAF-1D43-BE45-2FF31E9B5499}"/>
              </a:ext>
            </a:extLst>
          </p:cNvPr>
          <p:cNvSpPr>
            <a:spLocks noGrp="1"/>
          </p:cNvSpPr>
          <p:nvPr>
            <p:ph type="ftr" sz="quarter" idx="11"/>
          </p:nvPr>
        </p:nvSpPr>
        <p:spPr/>
        <p:txBody>
          <a:bodyPr/>
          <a:lstStyle/>
          <a:p>
            <a:r>
              <a:rPr lang="en-GB"/>
              <a:t>Customer Retention</a:t>
            </a:r>
            <a:endParaRPr lang="x-none"/>
          </a:p>
        </p:txBody>
      </p:sp>
      <p:sp>
        <p:nvSpPr>
          <p:cNvPr id="9" name="Slide Number Placeholder 8">
            <a:extLst>
              <a:ext uri="{FF2B5EF4-FFF2-40B4-BE49-F238E27FC236}">
                <a16:creationId xmlns:a16="http://schemas.microsoft.com/office/drawing/2014/main" xmlns="" id="{CF67EC66-809F-7C46-91C6-6194B07596AC}"/>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A1EC8-DCD3-2346-BDE9-211288713DD1}"/>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F6EC90CC-C9DD-1641-BF2E-F099445DB80C}"/>
              </a:ext>
            </a:extLst>
          </p:cNvPr>
          <p:cNvSpPr>
            <a:spLocks noGrp="1"/>
          </p:cNvSpPr>
          <p:nvPr>
            <p:ph type="dt" sz="half" idx="10"/>
          </p:nvPr>
        </p:nvSpPr>
        <p:spPr/>
        <p:txBody>
          <a:bodyPr/>
          <a:lstStyle/>
          <a:p>
            <a:fld id="{632B9768-CD98-554E-A36B-A6E9FB50E557}" type="datetime1">
              <a:rPr lang="de-DE" smtClean="0"/>
              <a:pPr/>
              <a:t>07.11.2021</a:t>
            </a:fld>
            <a:endParaRPr lang="x-none"/>
          </a:p>
        </p:txBody>
      </p:sp>
      <p:sp>
        <p:nvSpPr>
          <p:cNvPr id="4" name="Footer Placeholder 3">
            <a:extLst>
              <a:ext uri="{FF2B5EF4-FFF2-40B4-BE49-F238E27FC236}">
                <a16:creationId xmlns:a16="http://schemas.microsoft.com/office/drawing/2014/main" xmlns="" id="{FBEC0931-1F77-374B-86A3-70B8FC1384EF}"/>
              </a:ext>
            </a:extLst>
          </p:cNvPr>
          <p:cNvSpPr>
            <a:spLocks noGrp="1"/>
          </p:cNvSpPr>
          <p:nvPr>
            <p:ph type="ftr" sz="quarter" idx="11"/>
          </p:nvPr>
        </p:nvSpPr>
        <p:spPr/>
        <p:txBody>
          <a:bodyPr/>
          <a:lstStyle/>
          <a:p>
            <a:r>
              <a:rPr lang="en-GB"/>
              <a:t>Customer Retention</a:t>
            </a:r>
            <a:endParaRPr lang="x-none"/>
          </a:p>
        </p:txBody>
      </p:sp>
      <p:sp>
        <p:nvSpPr>
          <p:cNvPr id="5" name="Slide Number Placeholder 4">
            <a:extLst>
              <a:ext uri="{FF2B5EF4-FFF2-40B4-BE49-F238E27FC236}">
                <a16:creationId xmlns:a16="http://schemas.microsoft.com/office/drawing/2014/main" xmlns="" id="{71670F99-21FC-9046-89E6-B044D51C1CFF}"/>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5F820D-7EAA-F049-B91A-14D504A67B25}"/>
              </a:ext>
            </a:extLst>
          </p:cNvPr>
          <p:cNvSpPr>
            <a:spLocks noGrp="1"/>
          </p:cNvSpPr>
          <p:nvPr>
            <p:ph type="dt" sz="half" idx="10"/>
          </p:nvPr>
        </p:nvSpPr>
        <p:spPr/>
        <p:txBody>
          <a:bodyPr/>
          <a:lstStyle/>
          <a:p>
            <a:fld id="{44ED3B1C-A262-8C44-AB3A-2561430ABBE1}" type="datetime1">
              <a:rPr lang="de-DE" smtClean="0"/>
              <a:pPr/>
              <a:t>07.11.2021</a:t>
            </a:fld>
            <a:endParaRPr lang="x-none"/>
          </a:p>
        </p:txBody>
      </p:sp>
      <p:sp>
        <p:nvSpPr>
          <p:cNvPr id="3" name="Footer Placeholder 2">
            <a:extLst>
              <a:ext uri="{FF2B5EF4-FFF2-40B4-BE49-F238E27FC236}">
                <a16:creationId xmlns:a16="http://schemas.microsoft.com/office/drawing/2014/main" xmlns="" id="{897EE311-9A37-4B4A-855A-9604D49B747C}"/>
              </a:ext>
            </a:extLst>
          </p:cNvPr>
          <p:cNvSpPr>
            <a:spLocks noGrp="1"/>
          </p:cNvSpPr>
          <p:nvPr>
            <p:ph type="ftr" sz="quarter" idx="11"/>
          </p:nvPr>
        </p:nvSpPr>
        <p:spPr/>
        <p:txBody>
          <a:bodyPr/>
          <a:lstStyle/>
          <a:p>
            <a:r>
              <a:rPr lang="en-GB"/>
              <a:t>Customer Retention</a:t>
            </a:r>
            <a:endParaRPr lang="x-none"/>
          </a:p>
        </p:txBody>
      </p:sp>
      <p:sp>
        <p:nvSpPr>
          <p:cNvPr id="4" name="Slide Number Placeholder 3">
            <a:extLst>
              <a:ext uri="{FF2B5EF4-FFF2-40B4-BE49-F238E27FC236}">
                <a16:creationId xmlns:a16="http://schemas.microsoft.com/office/drawing/2014/main" xmlns="" id="{F15067FA-B934-F745-A21B-D90D47BC6870}"/>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9D268FF2-9861-AA4D-934E-9ADF5CCFF1DE}"/>
              </a:ext>
            </a:extLst>
          </p:cNvPr>
          <p:cNvSpPr>
            <a:spLocks noGrp="1"/>
          </p:cNvSpPr>
          <p:nvPr>
            <p:ph type="dt" sz="half" idx="10"/>
          </p:nvPr>
        </p:nvSpPr>
        <p:spPr/>
        <p:txBody>
          <a:bodyPr/>
          <a:lstStyle/>
          <a:p>
            <a:fld id="{CEE206DE-5352-A349-94DB-8724A06CEBFB}" type="datetime1">
              <a:rPr lang="de-DE" smtClean="0"/>
              <a:pPr/>
              <a:t>07.11.2021</a:t>
            </a:fld>
            <a:endParaRPr lang="x-none"/>
          </a:p>
        </p:txBody>
      </p:sp>
      <p:sp>
        <p:nvSpPr>
          <p:cNvPr id="6" name="Footer Placeholder 5">
            <a:extLst>
              <a:ext uri="{FF2B5EF4-FFF2-40B4-BE49-F238E27FC236}">
                <a16:creationId xmlns:a16="http://schemas.microsoft.com/office/drawing/2014/main" xmlns="" id="{D217546E-31D6-5D4D-8499-59AF3994CA62}"/>
              </a:ext>
            </a:extLst>
          </p:cNvPr>
          <p:cNvSpPr>
            <a:spLocks noGrp="1"/>
          </p:cNvSpPr>
          <p:nvPr>
            <p:ph type="ftr" sz="quarter" idx="11"/>
          </p:nvPr>
        </p:nvSpPr>
        <p:spPr/>
        <p:txBody>
          <a:bodyPr/>
          <a:lstStyle/>
          <a:p>
            <a:r>
              <a:rPr lang="en-GB"/>
              <a:t>Customer Retention</a:t>
            </a:r>
            <a:endParaRPr lang="x-none"/>
          </a:p>
        </p:txBody>
      </p:sp>
      <p:sp>
        <p:nvSpPr>
          <p:cNvPr id="7" name="Slide Number Placeholder 6">
            <a:extLst>
              <a:ext uri="{FF2B5EF4-FFF2-40B4-BE49-F238E27FC236}">
                <a16:creationId xmlns:a16="http://schemas.microsoft.com/office/drawing/2014/main" xmlns="" id="{4D33B32B-9E71-D049-BAE1-80BEC3C06931}"/>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CEC19E60-C547-F147-AB2B-10EA56DF90DD}"/>
              </a:ext>
            </a:extLst>
          </p:cNvPr>
          <p:cNvSpPr>
            <a:spLocks noGrp="1"/>
          </p:cNvSpPr>
          <p:nvPr>
            <p:ph type="dt" sz="half" idx="10"/>
          </p:nvPr>
        </p:nvSpPr>
        <p:spPr/>
        <p:txBody>
          <a:bodyPr/>
          <a:lstStyle/>
          <a:p>
            <a:fld id="{3A9D7824-DB02-7048-B0D8-A496446F8ABD}" type="datetime1">
              <a:rPr lang="de-DE" smtClean="0"/>
              <a:pPr/>
              <a:t>07.11.2021</a:t>
            </a:fld>
            <a:endParaRPr lang="x-none"/>
          </a:p>
        </p:txBody>
      </p:sp>
      <p:sp>
        <p:nvSpPr>
          <p:cNvPr id="6" name="Footer Placeholder 5">
            <a:extLst>
              <a:ext uri="{FF2B5EF4-FFF2-40B4-BE49-F238E27FC236}">
                <a16:creationId xmlns:a16="http://schemas.microsoft.com/office/drawing/2014/main" xmlns="" id="{750B4312-3985-9A42-93B8-8D1180EF2821}"/>
              </a:ext>
            </a:extLst>
          </p:cNvPr>
          <p:cNvSpPr>
            <a:spLocks noGrp="1"/>
          </p:cNvSpPr>
          <p:nvPr>
            <p:ph type="ftr" sz="quarter" idx="11"/>
          </p:nvPr>
        </p:nvSpPr>
        <p:spPr/>
        <p:txBody>
          <a:bodyPr/>
          <a:lstStyle/>
          <a:p>
            <a:r>
              <a:rPr lang="en-GB"/>
              <a:t>Customer Retention</a:t>
            </a:r>
            <a:endParaRPr lang="x-none"/>
          </a:p>
        </p:txBody>
      </p:sp>
      <p:sp>
        <p:nvSpPr>
          <p:cNvPr id="7" name="Slide Number Placeholder 6">
            <a:extLst>
              <a:ext uri="{FF2B5EF4-FFF2-40B4-BE49-F238E27FC236}">
                <a16:creationId xmlns:a16="http://schemas.microsoft.com/office/drawing/2014/main" xmlns="" id="{45E4FEFC-1DB0-4840-80C1-1799EBE837F0}"/>
              </a:ext>
            </a:extLst>
          </p:cNvPr>
          <p:cNvSpPr>
            <a:spLocks noGrp="1"/>
          </p:cNvSpPr>
          <p:nvPr>
            <p:ph type="sldNum" sz="quarter" idx="12"/>
          </p:nvPr>
        </p:nvSpPr>
        <p:spPr/>
        <p:txBody>
          <a:body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pPr/>
              <a:t>07.11.2021</a:t>
            </a:fld>
            <a:endParaRPr lang="x-none"/>
          </a:p>
        </p:txBody>
      </p:sp>
      <p:sp>
        <p:nvSpPr>
          <p:cNvPr id="5" name="Footer Placeholder 4">
            <a:extLst>
              <a:ext uri="{FF2B5EF4-FFF2-40B4-BE49-F238E27FC236}">
                <a16:creationId xmlns:a16="http://schemas.microsoft.com/office/drawing/2014/main" xmlns=""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x-none"/>
          </a:p>
        </p:txBody>
      </p:sp>
      <p:sp>
        <p:nvSpPr>
          <p:cNvPr id="6" name="Slide Number Placeholder 5">
            <a:extLst>
              <a:ext uri="{FF2B5EF4-FFF2-40B4-BE49-F238E27FC236}">
                <a16:creationId xmlns:a16="http://schemas.microsoft.com/office/drawing/2014/main" xmlns=""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x-none" smtClean="0"/>
              <a:pPr/>
              <a:t>‹#›</a:t>
            </a:fld>
            <a:endParaRPr lang="x-none"/>
          </a:p>
        </p:txBody>
      </p:sp>
    </p:spTree>
    <p:extLst>
      <p:ext uri="{BB962C8B-B14F-4D97-AF65-F5344CB8AC3E}">
        <p14:creationId xmlns:p14="http://schemas.microsoft.com/office/powerpoint/2010/main" xmlns=""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xmlns=""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pic>
        <p:nvPicPr>
          <p:cNvPr id="1028" name="Picture 4" descr="Logo">
            <a:extLst>
              <a:ext uri="{FF2B5EF4-FFF2-40B4-BE49-F238E27FC236}">
                <a16:creationId xmlns:a16="http://schemas.microsoft.com/office/drawing/2014/main" xmlns=""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3A4F00FA-F202-DA47-AB96-DFA2323C4FB9}"/>
              </a:ext>
            </a:extLst>
          </p:cNvPr>
          <p:cNvSpPr txBox="1"/>
          <p:nvPr/>
        </p:nvSpPr>
        <p:spPr>
          <a:xfrm>
            <a:off x="2002972" y="562375"/>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x-none" sz="2400" b="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A8AE1344-9BF2-4A4E-BCFD-EC0A3AFF77BA}"/>
              </a:ext>
            </a:extLst>
          </p:cNvPr>
          <p:cNvPicPr>
            <a:picLocks noChangeAspect="1"/>
          </p:cNvPicPr>
          <p:nvPr/>
        </p:nvPicPr>
        <p:blipFill>
          <a:blip r:embed="rId3"/>
          <a:stretch>
            <a:fillRect/>
          </a:stretch>
        </p:blipFill>
        <p:spPr>
          <a:xfrm>
            <a:off x="475526" y="1393372"/>
            <a:ext cx="8633640" cy="5027566"/>
          </a:xfrm>
          <a:prstGeom prst="rect">
            <a:avLst/>
          </a:prstGeom>
        </p:spPr>
      </p:pic>
      <p:sp>
        <p:nvSpPr>
          <p:cNvPr id="11" name="TextBox 10">
            <a:extLst>
              <a:ext uri="{FF2B5EF4-FFF2-40B4-BE49-F238E27FC236}">
                <a16:creationId xmlns:a16="http://schemas.microsoft.com/office/drawing/2014/main" xmlns="" id="{F1D9C031-89E8-FC41-A85C-75D4A44036D4}"/>
              </a:ext>
            </a:extLst>
          </p:cNvPr>
          <p:cNvSpPr txBox="1"/>
          <p:nvPr/>
        </p:nvSpPr>
        <p:spPr>
          <a:xfrm>
            <a:off x="9536830" y="6051605"/>
            <a:ext cx="2459648" cy="369332"/>
          </a:xfrm>
          <a:prstGeom prst="rect">
            <a:avLst/>
          </a:prstGeom>
          <a:noFill/>
        </p:spPr>
        <p:txBody>
          <a:bodyPr wrap="none" rtlCol="0">
            <a:spAutoFit/>
          </a:bodyPr>
          <a:lstStyle/>
          <a:p>
            <a:pPr algn="r"/>
            <a:r>
              <a:rPr lang="x-none" b="1" dirty="0"/>
              <a:t>Presented By</a:t>
            </a:r>
            <a:r>
              <a:rPr lang="x-none" b="1"/>
              <a:t>: </a:t>
            </a:r>
            <a:r>
              <a:rPr lang="en-US" b="1" smtClean="0"/>
              <a:t>Shantanu</a:t>
            </a:r>
            <a:endParaRPr lang="x-none" b="1" dirty="0"/>
          </a:p>
        </p:txBody>
      </p:sp>
    </p:spTree>
    <p:extLst>
      <p:ext uri="{BB962C8B-B14F-4D97-AF65-F5344CB8AC3E}">
        <p14:creationId xmlns:p14="http://schemas.microsoft.com/office/powerpoint/2010/main" xmlns=""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10</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a:extLst>
              <a:ext uri="{FF2B5EF4-FFF2-40B4-BE49-F238E27FC236}">
                <a16:creationId xmlns:a16="http://schemas.microsoft.com/office/drawing/2014/main" xmlns=""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8153400" y="1143000"/>
            <a:ext cx="3873500"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 Placeholder 3">
            <a:extLst>
              <a:ext uri="{FF2B5EF4-FFF2-40B4-BE49-F238E27FC236}">
                <a16:creationId xmlns:a16="http://schemas.microsoft.com/office/drawing/2014/main" xmlns="" id="{BCA8CFDE-0A5A-644C-97AA-5C3629C4DA04}"/>
              </a:ext>
            </a:extLst>
          </p:cNvPr>
          <p:cNvSpPr txBox="1">
            <a:spLocks/>
          </p:cNvSpPr>
          <p:nvPr/>
        </p:nvSpPr>
        <p:spPr>
          <a:xfrm>
            <a:off x="4470511" y="952137"/>
            <a:ext cx="32627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31E32E12-C14F-7B46-B80D-DC437A1B18CF}"/>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1203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11</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image4.png">
            <a:extLst>
              <a:ext uri="{FF2B5EF4-FFF2-40B4-BE49-F238E27FC236}">
                <a16:creationId xmlns:a16="http://schemas.microsoft.com/office/drawing/2014/main" xmlns="" id="{D051DC93-A822-C94F-B750-AD0FAEDBF886}"/>
              </a:ext>
            </a:extLst>
          </p:cNvPr>
          <p:cNvPicPr>
            <a:picLocks/>
          </p:cNvPicPr>
          <p:nvPr/>
        </p:nvPicPr>
        <p:blipFill>
          <a:blip r:embed="rId4" cstate="print"/>
          <a:srcRect l="7626" r="7626"/>
          <a:stretch>
            <a:fillRect/>
          </a:stretch>
        </p:blipFill>
        <p:spPr>
          <a:xfrm>
            <a:off x="7420429" y="1084943"/>
            <a:ext cx="3933371" cy="4688114"/>
          </a:xfrm>
          <a:prstGeom prst="rect">
            <a:avLst/>
          </a:prstGeom>
        </p:spPr>
      </p:pic>
      <p:sp>
        <p:nvSpPr>
          <p:cNvPr id="11" name="Text Placeholder 3">
            <a:extLst>
              <a:ext uri="{FF2B5EF4-FFF2-40B4-BE49-F238E27FC236}">
                <a16:creationId xmlns:a16="http://schemas.microsoft.com/office/drawing/2014/main" xmlns="" id="{AA59916F-B450-D545-B671-6363B5FD68C1}"/>
              </a:ext>
            </a:extLst>
          </p:cNvPr>
          <p:cNvSpPr txBox="1">
            <a:spLocks/>
          </p:cNvSpPr>
          <p:nvPr/>
        </p:nvSpPr>
        <p:spPr>
          <a:xfrm>
            <a:off x="4350999" y="1143000"/>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071CEF3-F3B9-0C4B-BA2F-3838395FA927}"/>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135434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12</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5.png">
            <a:extLst>
              <a:ext uri="{FF2B5EF4-FFF2-40B4-BE49-F238E27FC236}">
                <a16:creationId xmlns:a16="http://schemas.microsoft.com/office/drawing/2014/main" xmlns="" id="{DFD2232A-0D4C-1347-AC9E-41F7721513B8}"/>
              </a:ext>
            </a:extLst>
          </p:cNvPr>
          <p:cNvPicPr>
            <a:picLocks noGrp="1"/>
          </p:cNvPicPr>
          <p:nvPr>
            <p:ph idx="1"/>
          </p:nvPr>
        </p:nvPicPr>
        <p:blipFill>
          <a:blip r:embed="rId3" cstate="print"/>
          <a:stretch>
            <a:fillRect/>
          </a:stretch>
        </p:blipFill>
        <p:spPr>
          <a:xfrm>
            <a:off x="540032" y="1247566"/>
            <a:ext cx="3672013" cy="4362867"/>
          </a:xfrm>
          <a:prstGeom prst="rect">
            <a:avLst/>
          </a:prstGeom>
        </p:spPr>
      </p:pic>
      <p:sp>
        <p:nvSpPr>
          <p:cNvPr id="10" name="Text Placeholder 3">
            <a:extLst>
              <a:ext uri="{FF2B5EF4-FFF2-40B4-BE49-F238E27FC236}">
                <a16:creationId xmlns:a16="http://schemas.microsoft.com/office/drawing/2014/main" xmlns="" id="{8C55EC2F-EDCA-7B4D-88A0-8D43A7A0DA85}"/>
              </a:ext>
            </a:extLst>
          </p:cNvPr>
          <p:cNvSpPr txBox="1">
            <a:spLocks/>
          </p:cNvSpPr>
          <p:nvPr/>
        </p:nvSpPr>
        <p:spPr>
          <a:xfrm>
            <a:off x="4378578" y="1247566"/>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Majority of the respondents has shopped less than 10 times.</a:t>
            </a:r>
          </a:p>
          <a:p>
            <a:r>
              <a:rPr lang="en-US" sz="1400" dirty="0">
                <a:latin typeface="Times New Roman" panose="02020603050405020304" pitchFamily="18" charset="0"/>
                <a:cs typeface="Times New Roman" panose="02020603050405020304" pitchFamily="18" charset="0"/>
              </a:rPr>
              <a:t>Very few are frequent buyers.</a:t>
            </a:r>
          </a:p>
          <a:p>
            <a:pPr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algn="just"/>
            <a:r>
              <a:rPr lang="en-US" sz="1400" dirty="0">
                <a:latin typeface="Times New Roman" panose="02020603050405020304" pitchFamily="18" charset="0"/>
                <a:cs typeface="Times New Roman" panose="02020603050405020304" pitchFamily="18" charset="0"/>
              </a:rPr>
              <a:t>Very few are frequent buyers.</a:t>
            </a:r>
          </a:p>
          <a:p>
            <a:pPr algn="just"/>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xmlns="" id="{550F490B-8AAE-E744-9718-F0ADC096044E}"/>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7338270" y="1142999"/>
            <a:ext cx="4480762"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CB1CBBC8-74FD-974C-AEC2-6C12E3DCD7BA}"/>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222638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13</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2B18674C-044A-3E44-8D87-3456D8857548}"/>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345297" y="1143000"/>
            <a:ext cx="3729006"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 Placeholder 3">
            <a:extLst>
              <a:ext uri="{FF2B5EF4-FFF2-40B4-BE49-F238E27FC236}">
                <a16:creationId xmlns:a16="http://schemas.microsoft.com/office/drawing/2014/main" xmlns="" id="{1B28EB73-034B-9F4A-9E94-EB2DB3019F05}"/>
              </a:ext>
            </a:extLst>
          </p:cNvPr>
          <p:cNvSpPr txBox="1">
            <a:spLocks/>
          </p:cNvSpPr>
          <p:nvPr/>
        </p:nvSpPr>
        <p:spPr>
          <a:xfrm>
            <a:off x="4385833" y="1143000"/>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Customer support plays a very important role according to respondents.</a:t>
            </a:r>
          </a:p>
          <a:p>
            <a:pPr marL="285750" indent="-285750" algn="just"/>
            <a:r>
              <a:rPr lang="en-US" sz="1400" dirty="0">
                <a:latin typeface="Times New Roman" panose="02020603050405020304" pitchFamily="18" charset="0"/>
                <a:cs typeface="Times New Roman" panose="02020603050405020304" pitchFamily="18" charset="0"/>
              </a:rPr>
              <a:t>Privacy is a very big concern.</a:t>
            </a:r>
            <a:endParaRPr lang="en-IN" sz="1400" dirty="0">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xmlns="" id="{A1D9A02D-E60E-0D48-B12D-7D2791597C36}"/>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7671634" y="1143000"/>
            <a:ext cx="3743517"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BDD6A44E-73B5-C844-BC58-1C9B11068616}"/>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267021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14</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3EBB5070-C02A-3E42-AF24-EC6E11E922BF}"/>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838200" y="1143000"/>
            <a:ext cx="4224241"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 Placeholder 3">
            <a:extLst>
              <a:ext uri="{FF2B5EF4-FFF2-40B4-BE49-F238E27FC236}">
                <a16:creationId xmlns:a16="http://schemas.microsoft.com/office/drawing/2014/main" xmlns="" id="{70C7F95C-718C-4C4B-9EDA-CA4B7B7FE3CC}"/>
              </a:ext>
            </a:extLst>
          </p:cNvPr>
          <p:cNvSpPr txBox="1">
            <a:spLocks/>
          </p:cNvSpPr>
          <p:nvPr/>
        </p:nvSpPr>
        <p:spPr>
          <a:xfrm>
            <a:off x="5211341" y="1340939"/>
            <a:ext cx="2793159" cy="2895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Return and replacement policy of the e-tailer is important for purchase decision according to the respondents.</a:t>
            </a:r>
          </a:p>
          <a:p>
            <a:pPr marL="285750" indent="-285750" algn="just"/>
            <a:r>
              <a:rPr lang="en-US" sz="1400" dirty="0">
                <a:solidFill>
                  <a:schemeClr val="tx1"/>
                </a:solidFill>
              </a:rPr>
              <a:t>Trust building is very essential to make shoppers shop online.</a:t>
            </a:r>
            <a:endParaRPr lang="en-IN" sz="1400" dirty="0">
              <a:solidFill>
                <a:schemeClr val="tx1"/>
              </a:solidFill>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xmlns="" id="{603D7ADC-F0A5-B142-85D9-91B2B615CA58}"/>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8153400" y="1245778"/>
            <a:ext cx="3590160"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716286B6-FA30-9847-BA58-1E84936CC8EF}"/>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309298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15</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DFD59BFF-1146-C841-9DE5-121786C7FBF3}"/>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838200" y="1245779"/>
            <a:ext cx="2558143" cy="440765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 Placeholder 3">
            <a:extLst>
              <a:ext uri="{FF2B5EF4-FFF2-40B4-BE49-F238E27FC236}">
                <a16:creationId xmlns:a16="http://schemas.microsoft.com/office/drawing/2014/main" xmlns="" id="{22D0C8C6-8E49-7645-9570-4D19A82FC44A}"/>
              </a:ext>
            </a:extLst>
          </p:cNvPr>
          <p:cNvSpPr txBox="1">
            <a:spLocks/>
          </p:cNvSpPr>
          <p:nvPr/>
        </p:nvSpPr>
        <p:spPr>
          <a:xfrm>
            <a:off x="4038600" y="1239974"/>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Amazon is the most recommended website by the respondents followed by Flipkart.</a:t>
            </a:r>
          </a:p>
        </p:txBody>
      </p:sp>
      <p:sp>
        <p:nvSpPr>
          <p:cNvPr id="12" name="TextBox 11">
            <a:extLst>
              <a:ext uri="{FF2B5EF4-FFF2-40B4-BE49-F238E27FC236}">
                <a16:creationId xmlns:a16="http://schemas.microsoft.com/office/drawing/2014/main" xmlns="" id="{71468A32-F85F-3449-8909-E2D44699D7E4}"/>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210346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16</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0AEC7877-FA7B-1542-ABA6-0C676FA0CAC6}"/>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6867073" y="1256286"/>
            <a:ext cx="5195888" cy="397470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682A87EF-5A0A-EF40-B4FF-03374F244FD6}"/>
              </a:ext>
            </a:extLst>
          </p:cNvPr>
          <p:cNvSpPr/>
          <p:nvPr/>
        </p:nvSpPr>
        <p:spPr>
          <a:xfrm>
            <a:off x="7006409" y="5311221"/>
            <a:ext cx="6096000" cy="523220"/>
          </a:xfrm>
          <a:prstGeom prst="rect">
            <a:avLst/>
          </a:prstGeom>
        </p:spPr>
        <p:txBody>
          <a:bodyPr>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Flipkart is more popular among age group of 31-40 years people.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Amazon is recommended by all age group people</a:t>
            </a:r>
            <a:endParaRPr lang="en-IN" sz="1400" dirty="0">
              <a:latin typeface="Times New Roman" panose="02020603050405020304" pitchFamily="18" charset="0"/>
              <a:cs typeface="Times New Roman" panose="02020603050405020304" pitchFamily="18" charset="0"/>
            </a:endParaRPr>
          </a:p>
        </p:txBody>
      </p:sp>
      <p:pic>
        <p:nvPicPr>
          <p:cNvPr id="12" name="Picture 2">
            <a:extLst>
              <a:ext uri="{FF2B5EF4-FFF2-40B4-BE49-F238E27FC236}">
                <a16:creationId xmlns:a16="http://schemas.microsoft.com/office/drawing/2014/main" xmlns="" id="{919CF59B-4B68-9F43-AB4B-F898E956A77E}"/>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776016" y="1256286"/>
            <a:ext cx="5195888" cy="361070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a:extLst>
              <a:ext uri="{FF2B5EF4-FFF2-40B4-BE49-F238E27FC236}">
                <a16:creationId xmlns:a16="http://schemas.microsoft.com/office/drawing/2014/main" xmlns="" id="{B23B2CD0-EBB4-0248-82D1-C0CBE287F0B6}"/>
              </a:ext>
            </a:extLst>
          </p:cNvPr>
          <p:cNvSpPr/>
          <p:nvPr/>
        </p:nvSpPr>
        <p:spPr>
          <a:xfrm>
            <a:off x="910409" y="5310566"/>
            <a:ext cx="6096000" cy="523220"/>
          </a:xfrm>
          <a:prstGeom prst="rect">
            <a:avLst/>
          </a:prstGeom>
        </p:spPr>
        <p:txBody>
          <a:bodyPr>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Flipkart is more popular among female users.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Female use more multiplatform for shopping than Male.</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59441003-030C-CF41-90D4-6A52AD1CF61C}"/>
              </a:ext>
            </a:extLst>
          </p:cNvPr>
          <p:cNvSpPr txBox="1"/>
          <p:nvPr/>
        </p:nvSpPr>
        <p:spPr>
          <a:xfrm>
            <a:off x="910409" y="801895"/>
            <a:ext cx="1864421" cy="369332"/>
          </a:xfrm>
          <a:prstGeom prst="rect">
            <a:avLst/>
          </a:prstGeom>
          <a:noFill/>
        </p:spPr>
        <p:txBody>
          <a:bodyPr wrap="none" rtlCol="0">
            <a:spAutoFit/>
          </a:bodyPr>
          <a:lstStyle/>
          <a:p>
            <a:r>
              <a:rPr lang="x-none" b="1" dirty="0"/>
              <a:t>Bivariate Analysis</a:t>
            </a:r>
          </a:p>
        </p:txBody>
      </p:sp>
      <p:sp>
        <p:nvSpPr>
          <p:cNvPr id="15" name="TextBox 14">
            <a:extLst>
              <a:ext uri="{FF2B5EF4-FFF2-40B4-BE49-F238E27FC236}">
                <a16:creationId xmlns:a16="http://schemas.microsoft.com/office/drawing/2014/main" xmlns="" id="{E8B28F17-EE96-ED43-B8DA-0A4BADA77B77}"/>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424912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17</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xmlns="" id="{AD3F4E37-BA90-9644-91B7-369181E168DD}"/>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38200" y="1072818"/>
            <a:ext cx="5195888" cy="300869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C2B8E400-D3F5-6F42-B957-2F7144B9B1BC}"/>
              </a:ext>
            </a:extLst>
          </p:cNvPr>
          <p:cNvSpPr/>
          <p:nvPr/>
        </p:nvSpPr>
        <p:spPr>
          <a:xfrm>
            <a:off x="838200" y="5412128"/>
            <a:ext cx="5435737" cy="738664"/>
          </a:xfrm>
          <a:prstGeom prst="rect">
            <a:avLst/>
          </a:prstGeom>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Cities with less shoppers prefer Amazon most for example Solan, Noida, Moradabad, Bulandshahr, Meerut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Cities with more number of shoppers recommends several platforms</a:t>
            </a:r>
            <a:endParaRPr lang="en-IN" sz="1400" dirty="0">
              <a:latin typeface="Times New Roman" panose="02020603050405020304" pitchFamily="18" charset="0"/>
              <a:cs typeface="Times New Roman" panose="02020603050405020304" pitchFamily="18" charset="0"/>
            </a:endParaRPr>
          </a:p>
        </p:txBody>
      </p:sp>
      <p:pic>
        <p:nvPicPr>
          <p:cNvPr id="12" name="Picture 2">
            <a:extLst>
              <a:ext uri="{FF2B5EF4-FFF2-40B4-BE49-F238E27FC236}">
                <a16:creationId xmlns:a16="http://schemas.microsoft.com/office/drawing/2014/main" xmlns="" id="{D31EF244-24B4-9146-984D-76D1B5723DDF}"/>
              </a:ext>
            </a:extLst>
          </p:cNvPr>
          <p:cNvPicPr>
            <a:picLocks noGrp="1" noChangeAspect="1" noChangeArrowheads="1"/>
          </p:cNvPicPr>
          <p:nvPr>
            <p:ph idx="1"/>
          </p:nvPr>
        </p:nvPicPr>
        <p:blipFill>
          <a:blip r:embed="rId4">
            <a:extLst>
              <a:ext uri="{28A0092B-C50C-407E-A947-70E740481C1C}">
                <a14:useLocalDpi xmlns:a14="http://schemas.microsoft.com/office/drawing/2010/main" xmlns="" val="0"/>
              </a:ext>
            </a:extLst>
          </a:blip>
          <a:stretch>
            <a:fillRect/>
          </a:stretch>
        </p:blipFill>
        <p:spPr bwMode="auto">
          <a:xfrm>
            <a:off x="6762569" y="1072818"/>
            <a:ext cx="5195888" cy="401580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13">
            <a:extLst>
              <a:ext uri="{FF2B5EF4-FFF2-40B4-BE49-F238E27FC236}">
                <a16:creationId xmlns:a16="http://schemas.microsoft.com/office/drawing/2014/main" xmlns="" id="{A6317E21-D11D-874F-8400-66A6BECDCA85}"/>
              </a:ext>
            </a:extLst>
          </p:cNvPr>
          <p:cNvSpPr/>
          <p:nvPr/>
        </p:nvSpPr>
        <p:spPr>
          <a:xfrm>
            <a:off x="6662058" y="5330240"/>
            <a:ext cx="5435737" cy="738664"/>
          </a:xfrm>
          <a:prstGeom prst="rect">
            <a:avLst/>
          </a:prstGeom>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Amazon and Flipkart has been recommended on responsiveness, availability of several communication channels (email, online rep, twitter, phone etc.)</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0C2ED74-AAAF-FC49-8CB8-A134E7DEA6C4}"/>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77487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18</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xmlns="" id="{9FDFBA93-AC72-B142-99F2-14460325FF61}"/>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318225" y="942616"/>
            <a:ext cx="5195888" cy="392773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 Placeholder 3">
            <a:extLst>
              <a:ext uri="{FF2B5EF4-FFF2-40B4-BE49-F238E27FC236}">
                <a16:creationId xmlns:a16="http://schemas.microsoft.com/office/drawing/2014/main" xmlns="" id="{97CC788B-88B9-5A40-A491-D4981126902E}"/>
              </a:ext>
            </a:extLst>
          </p:cNvPr>
          <p:cNvSpPr txBox="1">
            <a:spLocks/>
          </p:cNvSpPr>
          <p:nvPr/>
        </p:nvSpPr>
        <p:spPr>
          <a:xfrm>
            <a:off x="519668" y="5096644"/>
            <a:ext cx="4793001" cy="10334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latin typeface="Times New Roman" panose="02020603050405020304" pitchFamily="18" charset="0"/>
                <a:cs typeface="Times New Roman" panose="02020603050405020304" pitchFamily="18" charset="0"/>
              </a:rPr>
              <a:t>Amazon is recommended has it has best Return and replacement policy of the e-tailer is important for purchase decision</a:t>
            </a:r>
            <a:endParaRPr lang="en-IN" sz="1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xmlns="" id="{E167F63B-9484-6046-9D55-8786393F3C4A}"/>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6677887" y="933498"/>
            <a:ext cx="5195888" cy="348209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 Placeholder 3">
            <a:extLst>
              <a:ext uri="{FF2B5EF4-FFF2-40B4-BE49-F238E27FC236}">
                <a16:creationId xmlns:a16="http://schemas.microsoft.com/office/drawing/2014/main" xmlns="" id="{6559715F-84AF-AE40-99DC-53BE2969E44A}"/>
              </a:ext>
            </a:extLst>
          </p:cNvPr>
          <p:cNvSpPr txBox="1">
            <a:spLocks/>
          </p:cNvSpPr>
          <p:nvPr/>
        </p:nvSpPr>
        <p:spPr>
          <a:xfrm>
            <a:off x="6096000" y="4963606"/>
            <a:ext cx="6212498" cy="9202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latin typeface="Times New Roman" panose="02020603050405020304" pitchFamily="18" charset="0"/>
                <a:cs typeface="Times New Roman" panose="02020603050405020304" pitchFamily="18" charset="0"/>
              </a:rPr>
              <a:t>Respondents who use Window/window mobile are less likely to use </a:t>
            </a:r>
            <a:r>
              <a:rPr lang="en-US" sz="1400" dirty="0" err="1">
                <a:latin typeface="Times New Roman" panose="02020603050405020304" pitchFamily="18" charset="0"/>
                <a:cs typeface="Times New Roman" panose="02020603050405020304" pitchFamily="18" charset="0"/>
              </a:rPr>
              <a:t>Myntra.com</a:t>
            </a: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Respondents who uses </a:t>
            </a:r>
            <a:r>
              <a:rPr lang="en-US" sz="1400" dirty="0" err="1">
                <a:latin typeface="Times New Roman" panose="02020603050405020304" pitchFamily="18" charset="0"/>
                <a:cs typeface="Times New Roman" panose="02020603050405020304" pitchFamily="18" charset="0"/>
              </a:rPr>
              <a:t>IoS</a:t>
            </a:r>
            <a:r>
              <a:rPr lang="en-US" sz="1400" dirty="0">
                <a:latin typeface="Times New Roman" panose="02020603050405020304" pitchFamily="18" charset="0"/>
                <a:cs typeface="Times New Roman" panose="02020603050405020304" pitchFamily="18" charset="0"/>
              </a:rPr>
              <a:t>/Mac are more likely to use </a:t>
            </a:r>
            <a:r>
              <a:rPr lang="en-US" sz="1400" dirty="0" err="1">
                <a:latin typeface="Times New Roman" panose="02020603050405020304" pitchFamily="18" charset="0"/>
                <a:cs typeface="Times New Roman" panose="02020603050405020304" pitchFamily="18" charset="0"/>
              </a:rPr>
              <a:t>Myntra.com</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60E3A1BD-2DA2-184A-80A6-AA400D4782E6}"/>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587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19</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80EACBA5-9537-6843-8241-CA99DE2D0D08}"/>
              </a:ext>
            </a:extLst>
          </p:cNvPr>
          <p:cNvSpPr txBox="1"/>
          <p:nvPr/>
        </p:nvSpPr>
        <p:spPr>
          <a:xfrm>
            <a:off x="838200" y="870857"/>
            <a:ext cx="2307106" cy="369332"/>
          </a:xfrm>
          <a:prstGeom prst="rect">
            <a:avLst/>
          </a:prstGeom>
          <a:noFill/>
        </p:spPr>
        <p:txBody>
          <a:bodyPr wrap="none" rtlCol="0">
            <a:spAutoFit/>
          </a:bodyPr>
          <a:lstStyle/>
          <a:p>
            <a:r>
              <a:rPr lang="x-none" b="1" dirty="0">
                <a:latin typeface="Times New Roman" panose="02020603050405020304" pitchFamily="18" charset="0"/>
                <a:cs typeface="Times New Roman" panose="02020603050405020304" pitchFamily="18" charset="0"/>
              </a:rPr>
              <a:t>Multivariate Analysis</a:t>
            </a:r>
          </a:p>
        </p:txBody>
      </p:sp>
      <p:pic>
        <p:nvPicPr>
          <p:cNvPr id="9" name="Content Placeholder 5">
            <a:extLst>
              <a:ext uri="{FF2B5EF4-FFF2-40B4-BE49-F238E27FC236}">
                <a16:creationId xmlns:a16="http://schemas.microsoft.com/office/drawing/2014/main" xmlns="" id="{7E2CDA71-8E29-4B41-BAE8-CD1728770689}"/>
              </a:ext>
            </a:extLst>
          </p:cNvPr>
          <p:cNvPicPr>
            <a:picLocks noGrp="1"/>
          </p:cNvPicPr>
          <p:nvPr>
            <p:ph idx="1"/>
          </p:nvPr>
        </p:nvPicPr>
        <p:blipFill rotWithShape="1">
          <a:blip r:embed="rId3"/>
          <a:srcRect l="10445" t="24091" r="25580" b="10932"/>
          <a:stretch/>
        </p:blipFill>
        <p:spPr bwMode="auto">
          <a:xfrm>
            <a:off x="1007596" y="1240189"/>
            <a:ext cx="4512129" cy="4910603"/>
          </a:xfrm>
          <a:prstGeom prst="rect">
            <a:avLst/>
          </a:prstGeom>
          <a:noFill/>
          <a:ln w="9525">
            <a:noFill/>
            <a:miter lim="800000"/>
            <a:headEnd/>
            <a:tailEnd/>
          </a:ln>
        </p:spPr>
      </p:pic>
      <p:sp>
        <p:nvSpPr>
          <p:cNvPr id="10" name="Text Placeholder 3">
            <a:extLst>
              <a:ext uri="{FF2B5EF4-FFF2-40B4-BE49-F238E27FC236}">
                <a16:creationId xmlns:a16="http://schemas.microsoft.com/office/drawing/2014/main" xmlns="" id="{88C06805-008C-9540-90BB-816F9BE9439D}"/>
              </a:ext>
            </a:extLst>
          </p:cNvPr>
          <p:cNvSpPr txBox="1">
            <a:spLocks/>
          </p:cNvSpPr>
          <p:nvPr/>
        </p:nvSpPr>
        <p:spPr>
          <a:xfrm>
            <a:off x="5519725" y="1240189"/>
            <a:ext cx="279315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As there is so much variable so with heatmap we cant determine the correlation easily.</a:t>
            </a:r>
          </a:p>
          <a:p>
            <a:pPr marL="285750" indent="-285750" algn="just"/>
            <a:r>
              <a:rPr lang="en-US" sz="1400" dirty="0">
                <a:latin typeface="Times New Roman" panose="02020603050405020304" pitchFamily="18" charset="0"/>
                <a:cs typeface="Times New Roman" panose="02020603050405020304" pitchFamily="18" charset="0"/>
              </a:rPr>
              <a:t>However the one thing we can say. There may be cases of multicollinearity. </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B5768861-5169-E24A-ACE6-4F64B47522B7}"/>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312598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xmlns=""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Footer Placeholder 7">
            <a:extLst>
              <a:ext uri="{FF2B5EF4-FFF2-40B4-BE49-F238E27FC236}">
                <a16:creationId xmlns:a16="http://schemas.microsoft.com/office/drawing/2014/main" xmlns="" id="{F25FAB49-D834-564E-8FB9-3E7DD4EAAF8A}"/>
              </a:ext>
            </a:extLst>
          </p:cNvPr>
          <p:cNvSpPr>
            <a:spLocks noGrp="1"/>
          </p:cNvSpPr>
          <p:nvPr>
            <p:ph type="ftr" sz="quarter" idx="11"/>
          </p:nvPr>
        </p:nvSpPr>
        <p:spPr/>
        <p:txBody>
          <a:bodyPr/>
          <a:lstStyle/>
          <a:p>
            <a:r>
              <a:rPr lang="en-GB"/>
              <a:t>Customer Retention</a:t>
            </a:r>
            <a:endParaRPr lang="x-none"/>
          </a:p>
        </p:txBody>
      </p:sp>
      <p:sp>
        <p:nvSpPr>
          <p:cNvPr id="9" name="Date Placeholder 8">
            <a:extLst>
              <a:ext uri="{FF2B5EF4-FFF2-40B4-BE49-F238E27FC236}">
                <a16:creationId xmlns:a16="http://schemas.microsoft.com/office/drawing/2014/main" xmlns="" id="{2CA33174-C07C-1044-B63F-4F1077E7435F}"/>
              </a:ext>
            </a:extLst>
          </p:cNvPr>
          <p:cNvSpPr>
            <a:spLocks noGrp="1"/>
          </p:cNvSpPr>
          <p:nvPr>
            <p:ph type="dt" sz="half" idx="10"/>
          </p:nvPr>
        </p:nvSpPr>
        <p:spPr/>
        <p:txBody>
          <a:bodyPr/>
          <a:lstStyle/>
          <a:p>
            <a:fld id="{79C0617F-2208-7D4B-A2AE-2EF707A8E228}" type="datetime1">
              <a:rPr lang="de-DE" smtClean="0"/>
              <a:pPr/>
              <a:t>07.11.2021</a:t>
            </a:fld>
            <a:endParaRPr lang="x-none"/>
          </a:p>
        </p:txBody>
      </p:sp>
      <p:sp>
        <p:nvSpPr>
          <p:cNvPr id="10" name="Slide Number Placeholder 9">
            <a:extLst>
              <a:ext uri="{FF2B5EF4-FFF2-40B4-BE49-F238E27FC236}">
                <a16:creationId xmlns:a16="http://schemas.microsoft.com/office/drawing/2014/main" xmlns="" id="{B228805C-4F80-524A-965A-8334F6EE776A}"/>
              </a:ext>
            </a:extLst>
          </p:cNvPr>
          <p:cNvSpPr>
            <a:spLocks noGrp="1"/>
          </p:cNvSpPr>
          <p:nvPr>
            <p:ph type="sldNum" sz="quarter" idx="12"/>
          </p:nvPr>
        </p:nvSpPr>
        <p:spPr/>
        <p:txBody>
          <a:bodyPr/>
          <a:lstStyle/>
          <a:p>
            <a:fld id="{1FB8E29A-1401-044C-95B1-DB98FE7EA958}" type="slidenum">
              <a:rPr lang="x-none" smtClean="0"/>
              <a:pPr/>
              <a:t>2</a:t>
            </a:fld>
            <a:endParaRPr lang="x-none"/>
          </a:p>
        </p:txBody>
      </p:sp>
      <p:cxnSp>
        <p:nvCxnSpPr>
          <p:cNvPr id="13" name="Straight Connector 12">
            <a:extLst>
              <a:ext uri="{FF2B5EF4-FFF2-40B4-BE49-F238E27FC236}">
                <a16:creationId xmlns:a16="http://schemas.microsoft.com/office/drawing/2014/main" xmlns=""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x-non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x-non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x-non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x-non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x-non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x-non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x-non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xmlns="" id="{6FB9C1D0-374D-EC45-97F4-D40531F1956C}"/>
              </a:ext>
            </a:extLst>
          </p:cNvPr>
          <p:cNvSpPr txBox="1"/>
          <p:nvPr/>
        </p:nvSpPr>
        <p:spPr>
          <a:xfrm>
            <a:off x="838200" y="286045"/>
            <a:ext cx="1459054"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Contents</a:t>
            </a:r>
            <a:endParaRPr lang="x-none" sz="2800" dirty="0"/>
          </a:p>
        </p:txBody>
      </p:sp>
    </p:spTree>
    <p:extLst>
      <p:ext uri="{BB962C8B-B14F-4D97-AF65-F5344CB8AC3E}">
        <p14:creationId xmlns:p14="http://schemas.microsoft.com/office/powerpoint/2010/main" xmlns="" val="296096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C42C9A1B-2BD5-C646-9CE0-EB9B1378778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7DD965AD-F73B-7349-B49E-4ACFCBD7F453}"/>
              </a:ext>
            </a:extLst>
          </p:cNvPr>
          <p:cNvSpPr>
            <a:spLocks noGrp="1"/>
          </p:cNvSpPr>
          <p:nvPr>
            <p:ph type="dt" sz="half" idx="10"/>
          </p:nvPr>
        </p:nvSpPr>
        <p:spPr/>
        <p:txBody>
          <a:bodyPr/>
          <a:lstStyle/>
          <a:p>
            <a:fld id="{934CF941-229D-284B-9FE4-B012E9489B3B}" type="datetime1">
              <a:rPr lang="de-DE" smtClean="0"/>
              <a:pPr/>
              <a:t>07.11.2021</a:t>
            </a:fld>
            <a:endParaRPr lang="x-none"/>
          </a:p>
        </p:txBody>
      </p:sp>
      <p:sp>
        <p:nvSpPr>
          <p:cNvPr id="7" name="Slide Number Placeholder 6">
            <a:extLst>
              <a:ext uri="{FF2B5EF4-FFF2-40B4-BE49-F238E27FC236}">
                <a16:creationId xmlns:a16="http://schemas.microsoft.com/office/drawing/2014/main" xmlns="" id="{3A449ED2-A79D-104E-9966-D48B4C180E5F}"/>
              </a:ext>
            </a:extLst>
          </p:cNvPr>
          <p:cNvSpPr>
            <a:spLocks noGrp="1"/>
          </p:cNvSpPr>
          <p:nvPr>
            <p:ph type="sldNum" sz="quarter" idx="12"/>
          </p:nvPr>
        </p:nvSpPr>
        <p:spPr/>
        <p:txBody>
          <a:bodyPr/>
          <a:lstStyle/>
          <a:p>
            <a:fld id="{1FB8E29A-1401-044C-95B1-DB98FE7EA958}" type="slidenum">
              <a:rPr lang="x-none" smtClean="0"/>
              <a:pPr/>
              <a:t>20</a:t>
            </a:fld>
            <a:endParaRPr lang="x-none"/>
          </a:p>
        </p:txBody>
      </p:sp>
      <p:cxnSp>
        <p:nvCxnSpPr>
          <p:cNvPr id="8" name="Straight Connector 7">
            <a:extLst>
              <a:ext uri="{FF2B5EF4-FFF2-40B4-BE49-F238E27FC236}">
                <a16:creationId xmlns:a16="http://schemas.microsoft.com/office/drawing/2014/main" xmlns=""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F23BED14-E8E5-4C4C-B2F1-E13859AD2FEE}"/>
              </a:ext>
            </a:extLst>
          </p:cNvPr>
          <p:cNvSpPr txBox="1"/>
          <p:nvPr/>
        </p:nvSpPr>
        <p:spPr>
          <a:xfrm>
            <a:off x="838200" y="836023"/>
            <a:ext cx="2213170" cy="369332"/>
          </a:xfrm>
          <a:prstGeom prst="rect">
            <a:avLst/>
          </a:prstGeom>
          <a:noFill/>
        </p:spPr>
        <p:txBody>
          <a:bodyPr wrap="none" rtlCol="0">
            <a:spAutoFit/>
          </a:bodyPr>
          <a:lstStyle/>
          <a:p>
            <a:r>
              <a:rPr lang="x-none" b="1" dirty="0">
                <a:latin typeface="Times New Roman" panose="02020603050405020304" pitchFamily="18" charset="0"/>
                <a:cs typeface="Times New Roman" panose="02020603050405020304" pitchFamily="18" charset="0"/>
              </a:rPr>
              <a:t>Correlation Analysis</a:t>
            </a:r>
          </a:p>
        </p:txBody>
      </p:sp>
      <p:sp>
        <p:nvSpPr>
          <p:cNvPr id="3" name="TextBox 2">
            <a:extLst>
              <a:ext uri="{FF2B5EF4-FFF2-40B4-BE49-F238E27FC236}">
                <a16:creationId xmlns:a16="http://schemas.microsoft.com/office/drawing/2014/main" xmlns="" id="{110961B4-F8BA-F342-977A-AFADBFFB3101}"/>
              </a:ext>
            </a:extLst>
          </p:cNvPr>
          <p:cNvSpPr txBox="1"/>
          <p:nvPr/>
        </p:nvSpPr>
        <p:spPr>
          <a:xfrm>
            <a:off x="838200" y="1524001"/>
            <a:ext cx="5083629" cy="2031325"/>
          </a:xfrm>
          <a:prstGeom prst="rect">
            <a:avLst/>
          </a:prstGeom>
          <a:noFill/>
        </p:spPr>
        <p:txBody>
          <a:bodyPr wrap="square" rtlCol="0">
            <a:spAutoFit/>
          </a:bodyPr>
          <a:lstStyle/>
          <a:p>
            <a:pPr algn="just"/>
            <a:r>
              <a:rPr lang="x-none" sz="1400" b="1" dirty="0">
                <a:latin typeface="Times New Roman" panose="02020603050405020304" pitchFamily="18" charset="0"/>
                <a:cs typeface="Times New Roman" panose="02020603050405020304" pitchFamily="18" charset="0"/>
              </a:rPr>
              <a:t>Top Positive Corelation</a:t>
            </a:r>
          </a:p>
          <a:p>
            <a:pPr algn="just"/>
            <a:endParaRPr lang="x-none"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Complete relevant description information of products is 0.680926</a:t>
            </a: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Reliability of the website or application is 0.542711</a:t>
            </a: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Easy to use website or application is 0.541713</a:t>
            </a: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Presence of online assistance through multi-channel is 0.503836</a:t>
            </a: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Perceived Trustworthiness is 0.483457</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x-none"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10BDED1A-FF61-0B42-B837-4E1471F56B68}"/>
              </a:ext>
            </a:extLst>
          </p:cNvPr>
          <p:cNvSpPr txBox="1"/>
          <p:nvPr/>
        </p:nvSpPr>
        <p:spPr>
          <a:xfrm>
            <a:off x="6270173" y="1524001"/>
            <a:ext cx="5331823" cy="2893100"/>
          </a:xfrm>
          <a:prstGeom prst="rect">
            <a:avLst/>
          </a:prstGeom>
          <a:noFill/>
        </p:spPr>
        <p:txBody>
          <a:bodyPr wrap="square" rtlCol="0">
            <a:spAutoFit/>
          </a:bodyPr>
          <a:lstStyle/>
          <a:p>
            <a:r>
              <a:rPr lang="x-none" sz="1400" b="1" dirty="0">
                <a:latin typeface="Times New Roman" panose="02020603050405020304" pitchFamily="18" charset="0"/>
                <a:cs typeface="Times New Roman" panose="02020603050405020304" pitchFamily="18" charset="0"/>
              </a:rPr>
              <a:t>Top Negative correlation</a:t>
            </a:r>
          </a:p>
          <a:p>
            <a:endParaRPr lang="x-none"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content on the website must be easy to read and understand  </a:t>
            </a:r>
          </a:p>
          <a:p>
            <a:r>
              <a:rPr lang="en-US" sz="1400" dirty="0">
                <a:latin typeface="Times New Roman" panose="02020603050405020304" pitchFamily="18" charset="0"/>
                <a:cs typeface="Times New Roman" panose="02020603050405020304" pitchFamily="18" charset="0"/>
              </a:rPr>
              <a:t>     -0.349016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Being able to guarantee the privacy of the customer                                                         -0.358734</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All relevant information on listed products must be stated clearly                                          -0.362879</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Gaining access to loyalty programs is a benefit of shopping online                                          -0.400583</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Enjoyment is derived from shopping online                                                                   -0.436613</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x-none"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257E753-6332-DD4C-AB74-A4B59155757A}"/>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xmlns="" val="329255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FB3E658C-4659-9B4D-BB2B-9FB3867C3133}"/>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1B79C21F-7614-1F4F-8B58-ACFE0A20C7EC}"/>
              </a:ext>
            </a:extLst>
          </p:cNvPr>
          <p:cNvSpPr>
            <a:spLocks noGrp="1"/>
          </p:cNvSpPr>
          <p:nvPr>
            <p:ph type="dt" sz="half" idx="10"/>
          </p:nvPr>
        </p:nvSpPr>
        <p:spPr/>
        <p:txBody>
          <a:bodyPr/>
          <a:lstStyle/>
          <a:p>
            <a:fld id="{087AB486-3618-C342-A2EB-4926D90A9835}" type="datetime1">
              <a:rPr lang="de-DE" smtClean="0"/>
              <a:pPr/>
              <a:t>07.11.2021</a:t>
            </a:fld>
            <a:endParaRPr lang="x-none"/>
          </a:p>
        </p:txBody>
      </p:sp>
      <p:sp>
        <p:nvSpPr>
          <p:cNvPr id="7" name="Slide Number Placeholder 6">
            <a:extLst>
              <a:ext uri="{FF2B5EF4-FFF2-40B4-BE49-F238E27FC236}">
                <a16:creationId xmlns:a16="http://schemas.microsoft.com/office/drawing/2014/main" xmlns="" id="{75F07A5E-4A7E-2E46-A1F0-7458F73931DF}"/>
              </a:ext>
            </a:extLst>
          </p:cNvPr>
          <p:cNvSpPr>
            <a:spLocks noGrp="1"/>
          </p:cNvSpPr>
          <p:nvPr>
            <p:ph type="sldNum" sz="quarter" idx="12"/>
          </p:nvPr>
        </p:nvSpPr>
        <p:spPr/>
        <p:txBody>
          <a:bodyPr/>
          <a:lstStyle/>
          <a:p>
            <a:fld id="{1FB8E29A-1401-044C-95B1-DB98FE7EA958}" type="slidenum">
              <a:rPr lang="x-none" smtClean="0"/>
              <a:pPr/>
              <a:t>21</a:t>
            </a:fld>
            <a:endParaRPr lang="x-none"/>
          </a:p>
        </p:txBody>
      </p:sp>
      <p:cxnSp>
        <p:nvCxnSpPr>
          <p:cNvPr id="8" name="Straight Connector 7">
            <a:extLst>
              <a:ext uri="{FF2B5EF4-FFF2-40B4-BE49-F238E27FC236}">
                <a16:creationId xmlns:a16="http://schemas.microsoft.com/office/drawing/2014/main" xmlns=""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9E68558-4863-784F-93E5-3C680D604346}"/>
              </a:ext>
            </a:extLst>
          </p:cNvPr>
          <p:cNvSpPr txBox="1"/>
          <p:nvPr/>
        </p:nvSpPr>
        <p:spPr>
          <a:xfrm>
            <a:off x="838200" y="269966"/>
            <a:ext cx="1818126"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xmlns="" id="{51141360-FAEE-E741-ACF0-87878985C5B2}"/>
              </a:ext>
            </a:extLst>
          </p:cNvPr>
          <p:cNvSpPr/>
          <p:nvPr/>
        </p:nvSpPr>
        <p:spPr>
          <a:xfrm>
            <a:off x="838200" y="1062515"/>
            <a:ext cx="10413274" cy="3754874"/>
          </a:xfrm>
          <a:prstGeom prst="rect">
            <a:avLst/>
          </a:prstGeom>
        </p:spPr>
        <p:txBody>
          <a:bodyPr wrap="square">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8384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840BB333-F87D-E949-BEC0-CFAC5204F02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BFFA6504-B6F8-584F-BDE7-55478EC0D92F}"/>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6D8533E9-BF1C-1344-81A1-E31E47A48698}"/>
              </a:ext>
            </a:extLst>
          </p:cNvPr>
          <p:cNvSpPr>
            <a:spLocks noGrp="1"/>
          </p:cNvSpPr>
          <p:nvPr>
            <p:ph type="dt" sz="half" idx="10"/>
          </p:nvPr>
        </p:nvSpPr>
        <p:spPr/>
        <p:txBody>
          <a:bodyPr/>
          <a:lstStyle/>
          <a:p>
            <a:fld id="{EECADE58-FA5B-4948-B4D7-717908639A97}" type="datetime1">
              <a:rPr lang="de-DE" smtClean="0"/>
              <a:pPr/>
              <a:t>07.11.2021</a:t>
            </a:fld>
            <a:endParaRPr lang="x-none"/>
          </a:p>
        </p:txBody>
      </p:sp>
      <p:sp>
        <p:nvSpPr>
          <p:cNvPr id="7" name="Slide Number Placeholder 6">
            <a:extLst>
              <a:ext uri="{FF2B5EF4-FFF2-40B4-BE49-F238E27FC236}">
                <a16:creationId xmlns:a16="http://schemas.microsoft.com/office/drawing/2014/main" xmlns="" id="{C3297B15-A8C7-6443-B8BA-7E8157D58FB0}"/>
              </a:ext>
            </a:extLst>
          </p:cNvPr>
          <p:cNvSpPr>
            <a:spLocks noGrp="1"/>
          </p:cNvSpPr>
          <p:nvPr>
            <p:ph type="sldNum" sz="quarter" idx="12"/>
          </p:nvPr>
        </p:nvSpPr>
        <p:spPr/>
        <p:txBody>
          <a:bodyPr/>
          <a:lstStyle/>
          <a:p>
            <a:fld id="{1FB8E29A-1401-044C-95B1-DB98FE7EA958}" type="slidenum">
              <a:rPr lang="x-none" smtClean="0"/>
              <a:pPr/>
              <a:t>22</a:t>
            </a:fld>
            <a:endParaRPr lang="x-none"/>
          </a:p>
        </p:txBody>
      </p:sp>
      <p:cxnSp>
        <p:nvCxnSpPr>
          <p:cNvPr id="8" name="Straight Connector 7">
            <a:extLst>
              <a:ext uri="{FF2B5EF4-FFF2-40B4-BE49-F238E27FC236}">
                <a16:creationId xmlns:a16="http://schemas.microsoft.com/office/drawing/2014/main" xmlns="" id="{A8E47E08-BA61-AC4C-A71C-3E92619242B5}"/>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43FCF3F9-E753-FF4E-B748-91105153FA98}"/>
              </a:ext>
            </a:extLst>
          </p:cNvPr>
          <p:cNvPicPr>
            <a:picLocks noChangeAspect="1"/>
          </p:cNvPicPr>
          <p:nvPr/>
        </p:nvPicPr>
        <p:blipFill>
          <a:blip r:embed="rId3"/>
          <a:stretch>
            <a:fillRect/>
          </a:stretch>
        </p:blipFill>
        <p:spPr>
          <a:xfrm>
            <a:off x="4397284" y="1921872"/>
            <a:ext cx="2857500" cy="2857500"/>
          </a:xfrm>
          <a:prstGeom prst="rect">
            <a:avLst/>
          </a:prstGeom>
        </p:spPr>
      </p:pic>
    </p:spTree>
    <p:extLst>
      <p:ext uri="{BB962C8B-B14F-4D97-AF65-F5344CB8AC3E}">
        <p14:creationId xmlns:p14="http://schemas.microsoft.com/office/powerpoint/2010/main" xmlns="" val="289975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1FA55622-13FF-234D-A58E-D313E19720E0}"/>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C5F455CD-8ABC-1D4E-A800-7B00AB640BA9}"/>
              </a:ext>
            </a:extLst>
          </p:cNvPr>
          <p:cNvSpPr>
            <a:spLocks noGrp="1"/>
          </p:cNvSpPr>
          <p:nvPr>
            <p:ph type="dt" sz="half" idx="10"/>
          </p:nvPr>
        </p:nvSpPr>
        <p:spPr/>
        <p:txBody>
          <a:bodyPr/>
          <a:lstStyle/>
          <a:p>
            <a:fld id="{2640FC95-E24C-4E40-8778-518D4A465A4A}" type="datetime1">
              <a:rPr lang="de-DE" smtClean="0"/>
              <a:pPr/>
              <a:t>07.11.2021</a:t>
            </a:fld>
            <a:endParaRPr lang="x-none"/>
          </a:p>
        </p:txBody>
      </p:sp>
      <p:sp>
        <p:nvSpPr>
          <p:cNvPr id="7" name="Slide Number Placeholder 6">
            <a:extLst>
              <a:ext uri="{FF2B5EF4-FFF2-40B4-BE49-F238E27FC236}">
                <a16:creationId xmlns:a16="http://schemas.microsoft.com/office/drawing/2014/main" xmlns="" id="{760568D6-C518-EB4F-B281-81E5FCA0EA03}"/>
              </a:ext>
            </a:extLst>
          </p:cNvPr>
          <p:cNvSpPr>
            <a:spLocks noGrp="1"/>
          </p:cNvSpPr>
          <p:nvPr>
            <p:ph type="sldNum" sz="quarter" idx="12"/>
          </p:nvPr>
        </p:nvSpPr>
        <p:spPr/>
        <p:txBody>
          <a:bodyPr/>
          <a:lstStyle/>
          <a:p>
            <a:fld id="{1FB8E29A-1401-044C-95B1-DB98FE7EA958}" type="slidenum">
              <a:rPr lang="x-none" smtClean="0"/>
              <a:pPr/>
              <a:t>3</a:t>
            </a:fld>
            <a:endParaRPr lang="x-none"/>
          </a:p>
        </p:txBody>
      </p:sp>
      <p:cxnSp>
        <p:nvCxnSpPr>
          <p:cNvPr id="8" name="Straight Connector 7">
            <a:extLst>
              <a:ext uri="{FF2B5EF4-FFF2-40B4-BE49-F238E27FC236}">
                <a16:creationId xmlns:a16="http://schemas.microsoft.com/office/drawing/2014/main" xmlns=""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x-none" sz="1600" dirty="0">
                <a:latin typeface="Times New Roman" panose="02020603050405020304" pitchFamily="18" charset="0"/>
                <a:cs typeface="Times New Roman" panose="02020603050405020304" pitchFamily="18" charset="0"/>
              </a:rPr>
              <a:t>Q: What is Customer Retention?</a:t>
            </a:r>
          </a:p>
          <a:p>
            <a:pPr algn="just">
              <a:buNone/>
            </a:pPr>
            <a:endParaRPr lang="x-non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x-non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DE29D6B-50A0-034C-9971-4DD1CDF61824}"/>
              </a:ext>
            </a:extLst>
          </p:cNvPr>
          <p:cNvSpPr txBox="1"/>
          <p:nvPr/>
        </p:nvSpPr>
        <p:spPr>
          <a:xfrm>
            <a:off x="838200" y="183988"/>
            <a:ext cx="513473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1. Problem Statement &amp; Objective</a:t>
            </a:r>
          </a:p>
        </p:txBody>
      </p:sp>
      <p:pic>
        <p:nvPicPr>
          <p:cNvPr id="13" name="Picture 12">
            <a:extLst>
              <a:ext uri="{FF2B5EF4-FFF2-40B4-BE49-F238E27FC236}">
                <a16:creationId xmlns:a16="http://schemas.microsoft.com/office/drawing/2014/main" xmlns="" id="{B94E6E67-2519-444C-B373-121F8FCA644D}"/>
              </a:ext>
            </a:extLst>
          </p:cNvPr>
          <p:cNvPicPr>
            <a:picLocks noChangeAspect="1"/>
          </p:cNvPicPr>
          <p:nvPr/>
        </p:nvPicPr>
        <p:blipFill rotWithShape="1">
          <a:blip r:embed="rId3"/>
          <a:srcRect b="7548"/>
          <a:stretch/>
        </p:blipFill>
        <p:spPr>
          <a:xfrm>
            <a:off x="9029200" y="4038058"/>
            <a:ext cx="2324600" cy="2318291"/>
          </a:xfrm>
          <a:prstGeom prst="rect">
            <a:avLst/>
          </a:prstGeom>
        </p:spPr>
      </p:pic>
    </p:spTree>
    <p:extLst>
      <p:ext uri="{BB962C8B-B14F-4D97-AF65-F5344CB8AC3E}">
        <p14:creationId xmlns:p14="http://schemas.microsoft.com/office/powerpoint/2010/main" xmlns=""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BEEEF6D-7006-D848-829A-6FF22B6CA58C}"/>
              </a:ext>
            </a:extLst>
          </p:cNvPr>
          <p:cNvSpPr>
            <a:spLocks noGrp="1"/>
          </p:cNvSpPr>
          <p:nvPr>
            <p:ph type="dt" sz="half" idx="10"/>
          </p:nvPr>
        </p:nvSpPr>
        <p:spPr/>
        <p:txBody>
          <a:bodyPr/>
          <a:lstStyle/>
          <a:p>
            <a:fld id="{D3270FB9-728C-3043-8F82-28EC9EC7BA19}" type="datetime1">
              <a:rPr lang="de-DE" smtClean="0"/>
              <a:pPr/>
              <a:t>07.11.2021</a:t>
            </a:fld>
            <a:endParaRPr lang="x-none"/>
          </a:p>
        </p:txBody>
      </p:sp>
      <p:sp>
        <p:nvSpPr>
          <p:cNvPr id="5" name="Footer Placeholder 4">
            <a:extLst>
              <a:ext uri="{FF2B5EF4-FFF2-40B4-BE49-F238E27FC236}">
                <a16:creationId xmlns:a16="http://schemas.microsoft.com/office/drawing/2014/main" xmlns="" id="{8D23692D-5FA1-1444-9086-D54AD487FED7}"/>
              </a:ext>
            </a:extLst>
          </p:cNvPr>
          <p:cNvSpPr>
            <a:spLocks noGrp="1"/>
          </p:cNvSpPr>
          <p:nvPr>
            <p:ph type="ftr" sz="quarter" idx="11"/>
          </p:nvPr>
        </p:nvSpPr>
        <p:spPr/>
        <p:txBody>
          <a:bodyPr/>
          <a:lstStyle/>
          <a:p>
            <a:r>
              <a:rPr lang="en-GB"/>
              <a:t>Customer Retention</a:t>
            </a:r>
            <a:endParaRPr lang="x-none"/>
          </a:p>
        </p:txBody>
      </p:sp>
      <p:sp>
        <p:nvSpPr>
          <p:cNvPr id="6" name="Slide Number Placeholder 5">
            <a:extLst>
              <a:ext uri="{FF2B5EF4-FFF2-40B4-BE49-F238E27FC236}">
                <a16:creationId xmlns:a16="http://schemas.microsoft.com/office/drawing/2014/main" xmlns="" id="{9863E036-5C30-874F-A7A4-84D4154DE272}"/>
              </a:ext>
            </a:extLst>
          </p:cNvPr>
          <p:cNvSpPr>
            <a:spLocks noGrp="1"/>
          </p:cNvSpPr>
          <p:nvPr>
            <p:ph type="sldNum" sz="quarter" idx="12"/>
          </p:nvPr>
        </p:nvSpPr>
        <p:spPr/>
        <p:txBody>
          <a:bodyPr/>
          <a:lstStyle/>
          <a:p>
            <a:fld id="{1FB8E29A-1401-044C-95B1-DB98FE7EA958}" type="slidenum">
              <a:rPr lang="x-none" smtClean="0"/>
              <a:pPr/>
              <a:t>4</a:t>
            </a:fld>
            <a:endParaRPr lang="x-none"/>
          </a:p>
        </p:txBody>
      </p:sp>
      <p:pic>
        <p:nvPicPr>
          <p:cNvPr id="7" name="Picture 4" descr="Logo">
            <a:extLst>
              <a:ext uri="{FF2B5EF4-FFF2-40B4-BE49-F238E27FC236}">
                <a16:creationId xmlns:a16="http://schemas.microsoft.com/office/drawing/2014/main" xmlns=""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Connector 7">
            <a:extLst>
              <a:ext uri="{FF2B5EF4-FFF2-40B4-BE49-F238E27FC236}">
                <a16:creationId xmlns:a16="http://schemas.microsoft.com/office/drawing/2014/main" xmlns=""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030207B0-9EBB-754C-9543-9F84338E4A35}"/>
              </a:ext>
            </a:extLst>
          </p:cNvPr>
          <p:cNvSpPr txBox="1"/>
          <p:nvPr/>
        </p:nvSpPr>
        <p:spPr>
          <a:xfrm>
            <a:off x="838200" y="251479"/>
            <a:ext cx="6460423"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xmlns=""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941D030A-753F-044D-AF3B-3A4DF313D7F8}"/>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A7EF01BE-A661-9143-ADD7-B8F77C74F289}"/>
              </a:ext>
            </a:extLst>
          </p:cNvPr>
          <p:cNvSpPr>
            <a:spLocks noGrp="1"/>
          </p:cNvSpPr>
          <p:nvPr>
            <p:ph type="dt" sz="half" idx="10"/>
          </p:nvPr>
        </p:nvSpPr>
        <p:spPr/>
        <p:txBody>
          <a:bodyPr/>
          <a:lstStyle/>
          <a:p>
            <a:fld id="{B9A34605-61B2-2B47-AD6A-38E06EEB3A80}" type="datetime1">
              <a:rPr lang="de-DE" smtClean="0"/>
              <a:pPr/>
              <a:t>07.11.2021</a:t>
            </a:fld>
            <a:endParaRPr lang="x-none"/>
          </a:p>
        </p:txBody>
      </p:sp>
      <p:sp>
        <p:nvSpPr>
          <p:cNvPr id="7" name="Slide Number Placeholder 6">
            <a:extLst>
              <a:ext uri="{FF2B5EF4-FFF2-40B4-BE49-F238E27FC236}">
                <a16:creationId xmlns:a16="http://schemas.microsoft.com/office/drawing/2014/main" xmlns="" id="{5C9867DD-58A7-8742-8D61-2D4A70F22FAA}"/>
              </a:ext>
            </a:extLst>
          </p:cNvPr>
          <p:cNvSpPr>
            <a:spLocks noGrp="1"/>
          </p:cNvSpPr>
          <p:nvPr>
            <p:ph type="sldNum" sz="quarter" idx="12"/>
          </p:nvPr>
        </p:nvSpPr>
        <p:spPr/>
        <p:txBody>
          <a:bodyPr/>
          <a:lstStyle/>
          <a:p>
            <a:fld id="{1FB8E29A-1401-044C-95B1-DB98FE7EA958}" type="slidenum">
              <a:rPr lang="x-none" smtClean="0"/>
              <a:pPr/>
              <a:t>5</a:t>
            </a:fld>
            <a:endParaRPr lang="x-none"/>
          </a:p>
        </p:txBody>
      </p:sp>
      <p:cxnSp>
        <p:nvCxnSpPr>
          <p:cNvPr id="8" name="Straight Connector 7">
            <a:extLst>
              <a:ext uri="{FF2B5EF4-FFF2-40B4-BE49-F238E27FC236}">
                <a16:creationId xmlns:a16="http://schemas.microsoft.com/office/drawing/2014/main" xmlns=""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FAA4837C-922C-1845-900F-1DB690932198}"/>
              </a:ext>
            </a:extLst>
          </p:cNvPr>
          <p:cNvSpPr txBox="1"/>
          <p:nvPr/>
        </p:nvSpPr>
        <p:spPr>
          <a:xfrm>
            <a:off x="838200" y="251479"/>
            <a:ext cx="305243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xmlns=""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pic>
        <p:nvPicPr>
          <p:cNvPr id="13" name="Picture 12">
            <a:extLst>
              <a:ext uri="{FF2B5EF4-FFF2-40B4-BE49-F238E27FC236}">
                <a16:creationId xmlns:a16="http://schemas.microsoft.com/office/drawing/2014/main" xmlns="" id="{5BAABD9F-AB87-E145-BCDF-8E1AE671E2C9}"/>
              </a:ext>
            </a:extLst>
          </p:cNvPr>
          <p:cNvPicPr>
            <a:picLocks noChangeAspect="1"/>
          </p:cNvPicPr>
          <p:nvPr/>
        </p:nvPicPr>
        <p:blipFill>
          <a:blip r:embed="rId3"/>
          <a:stretch>
            <a:fillRect/>
          </a:stretch>
        </p:blipFill>
        <p:spPr>
          <a:xfrm>
            <a:off x="8883287" y="1333501"/>
            <a:ext cx="2857500" cy="2857500"/>
          </a:xfrm>
          <a:prstGeom prst="rect">
            <a:avLst/>
          </a:prstGeom>
        </p:spPr>
      </p:pic>
    </p:spTree>
    <p:extLst>
      <p:ext uri="{BB962C8B-B14F-4D97-AF65-F5344CB8AC3E}">
        <p14:creationId xmlns:p14="http://schemas.microsoft.com/office/powerpoint/2010/main" xmlns=""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6">
            <a:extLst>
              <a:ext uri="{FF2B5EF4-FFF2-40B4-BE49-F238E27FC236}">
                <a16:creationId xmlns:a16="http://schemas.microsoft.com/office/drawing/2014/main" xmlns=""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x-non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xmlns=""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pPr/>
              <a:t>07.11.2021</a:t>
            </a:fld>
            <a:endParaRPr lang="x-non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F87EF07C-4E34-4D43-9778-31ABC32A062E}"/>
              </a:ext>
            </a:extLst>
          </p:cNvPr>
          <p:cNvSpPr>
            <a:spLocks noGrp="1"/>
          </p:cNvSpPr>
          <p:nvPr>
            <p:ph type="sldNum" sz="quarter" idx="12"/>
          </p:nvPr>
        </p:nvSpPr>
        <p:spPr/>
        <p:txBody>
          <a:bodyPr/>
          <a:lstStyle/>
          <a:p>
            <a:fld id="{1FB8E29A-1401-044C-95B1-DB98FE7EA958}" type="slidenum">
              <a:rPr lang="x-none" smtClean="0">
                <a:latin typeface="Times New Roman" panose="02020603050405020304" pitchFamily="18" charset="0"/>
                <a:cs typeface="Times New Roman" panose="02020603050405020304" pitchFamily="18" charset="0"/>
              </a:rPr>
              <a:pPr/>
              <a:t>6</a:t>
            </a:fld>
            <a:endParaRPr lang="x-non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xmlns=""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8F4F07D7-E982-794A-9492-ACDCBC849547}"/>
              </a:ext>
            </a:extLst>
          </p:cNvPr>
          <p:cNvSpPr txBox="1"/>
          <p:nvPr/>
        </p:nvSpPr>
        <p:spPr>
          <a:xfrm>
            <a:off x="838200" y="216645"/>
            <a:ext cx="4260525"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xmlns=""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
        <p:nvSpPr>
          <p:cNvPr id="13" name="TextBox 12">
            <a:extLst>
              <a:ext uri="{FF2B5EF4-FFF2-40B4-BE49-F238E27FC236}">
                <a16:creationId xmlns:a16="http://schemas.microsoft.com/office/drawing/2014/main" xmlns="" id="{7C82BD8F-C652-9145-B23E-453B9A67D2E3}"/>
              </a:ext>
            </a:extLst>
          </p:cNvPr>
          <p:cNvSpPr txBox="1"/>
          <p:nvPr/>
        </p:nvSpPr>
        <p:spPr>
          <a:xfrm>
            <a:off x="1053737" y="2743200"/>
            <a:ext cx="6896568" cy="1477328"/>
          </a:xfrm>
          <a:prstGeom prst="rect">
            <a:avLst/>
          </a:prstGeom>
          <a:noFill/>
        </p:spPr>
        <p:txBody>
          <a:bodyPr wrap="none" rtlCol="0">
            <a:spAutoFit/>
          </a:bodyPr>
          <a:lstStyle/>
          <a:p>
            <a:r>
              <a:rPr lang="x-none" b="1" dirty="0">
                <a:latin typeface="Times New Roman" panose="02020603050405020304" pitchFamily="18" charset="0"/>
                <a:cs typeface="Times New Roman" panose="02020603050405020304" pitchFamily="18" charset="0"/>
              </a:rPr>
              <a:t>Data Cleansings &amp; Pre – processing</a:t>
            </a:r>
          </a:p>
          <a:p>
            <a:endParaRPr lang="x-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a lot of special characters and space in the column name.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numeric bullets in some of the columns we will remove it.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fix the column problem following command has been used.</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4" name="Content Placeholder 5">
            <a:extLst>
              <a:ext uri="{FF2B5EF4-FFF2-40B4-BE49-F238E27FC236}">
                <a16:creationId xmlns:a16="http://schemas.microsoft.com/office/drawing/2014/main" xmlns="" id="{101D7B4E-7F6E-3344-AD31-B89E0704E1B1}"/>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53737" y="4505716"/>
            <a:ext cx="7112105" cy="853452"/>
          </a:xfrm>
        </p:spPr>
      </p:pic>
      <p:pic>
        <p:nvPicPr>
          <p:cNvPr id="16" name="Picture 15">
            <a:extLst>
              <a:ext uri="{FF2B5EF4-FFF2-40B4-BE49-F238E27FC236}">
                <a16:creationId xmlns:a16="http://schemas.microsoft.com/office/drawing/2014/main" xmlns="" id="{40F4011D-F87A-8540-82F8-BF5EFAA65047}"/>
              </a:ext>
            </a:extLst>
          </p:cNvPr>
          <p:cNvPicPr>
            <a:picLocks noChangeAspect="1"/>
          </p:cNvPicPr>
          <p:nvPr/>
        </p:nvPicPr>
        <p:blipFill>
          <a:blip r:embed="rId4"/>
          <a:stretch>
            <a:fillRect/>
          </a:stretch>
        </p:blipFill>
        <p:spPr>
          <a:xfrm>
            <a:off x="8808357" y="2863429"/>
            <a:ext cx="3007360" cy="3007360"/>
          </a:xfrm>
          <a:prstGeom prst="rect">
            <a:avLst/>
          </a:prstGeom>
        </p:spPr>
      </p:pic>
    </p:spTree>
    <p:extLst>
      <p:ext uri="{BB962C8B-B14F-4D97-AF65-F5344CB8AC3E}">
        <p14:creationId xmlns:p14="http://schemas.microsoft.com/office/powerpoint/2010/main" xmlns=""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266D4199-1CAB-2343-8F4E-905197CA3C2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D80EAF75-D9B3-8842-BB10-096C6A5F5F58}"/>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42BD5229-B3EE-7148-A671-79252CF689EB}"/>
              </a:ext>
            </a:extLst>
          </p:cNvPr>
          <p:cNvSpPr>
            <a:spLocks noGrp="1"/>
          </p:cNvSpPr>
          <p:nvPr>
            <p:ph type="dt" sz="half" idx="10"/>
          </p:nvPr>
        </p:nvSpPr>
        <p:spPr/>
        <p:txBody>
          <a:bodyPr/>
          <a:lstStyle/>
          <a:p>
            <a:fld id="{CFC47C8C-63EC-7941-9A31-E46A1449F12F}" type="datetime1">
              <a:rPr lang="de-DE" smtClean="0"/>
              <a:pPr/>
              <a:t>07.11.2021</a:t>
            </a:fld>
            <a:endParaRPr lang="x-none"/>
          </a:p>
        </p:txBody>
      </p:sp>
      <p:sp>
        <p:nvSpPr>
          <p:cNvPr id="7" name="Slide Number Placeholder 6">
            <a:extLst>
              <a:ext uri="{FF2B5EF4-FFF2-40B4-BE49-F238E27FC236}">
                <a16:creationId xmlns:a16="http://schemas.microsoft.com/office/drawing/2014/main" xmlns="" id="{B274C44D-1908-CB46-B26B-D303AD0B5A5F}"/>
              </a:ext>
            </a:extLst>
          </p:cNvPr>
          <p:cNvSpPr>
            <a:spLocks noGrp="1"/>
          </p:cNvSpPr>
          <p:nvPr>
            <p:ph type="sldNum" sz="quarter" idx="12"/>
          </p:nvPr>
        </p:nvSpPr>
        <p:spPr/>
        <p:txBody>
          <a:bodyPr/>
          <a:lstStyle/>
          <a:p>
            <a:fld id="{1FB8E29A-1401-044C-95B1-DB98FE7EA958}" type="slidenum">
              <a:rPr lang="x-none" smtClean="0"/>
              <a:pPr/>
              <a:t>7</a:t>
            </a:fld>
            <a:endParaRPr lang="x-none"/>
          </a:p>
        </p:txBody>
      </p:sp>
      <p:cxnSp>
        <p:nvCxnSpPr>
          <p:cNvPr id="8" name="Straight Connector 7">
            <a:extLst>
              <a:ext uri="{FF2B5EF4-FFF2-40B4-BE49-F238E27FC236}">
                <a16:creationId xmlns:a16="http://schemas.microsoft.com/office/drawing/2014/main" xmlns="" id="{BAD2590B-6B05-C148-8224-988A3CC0FAD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FAB21EB-150E-EA44-B03F-C92F9B05FA5A}"/>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
        <p:nvSpPr>
          <p:cNvPr id="10" name="Text Placeholder 6">
            <a:extLst>
              <a:ext uri="{FF2B5EF4-FFF2-40B4-BE49-F238E27FC236}">
                <a16:creationId xmlns:a16="http://schemas.microsoft.com/office/drawing/2014/main" xmlns="" id="{6EDCB4A3-1FAB-B54F-AFA0-8FC56702BAD6}"/>
              </a:ext>
            </a:extLst>
          </p:cNvPr>
          <p:cNvSpPr>
            <a:spLocks noGrp="1"/>
          </p:cNvSpPr>
          <p:nvPr>
            <p:ph idx="1"/>
          </p:nvPr>
        </p:nvSpPr>
        <p:spPr>
          <a:xfrm>
            <a:off x="838200" y="1053375"/>
            <a:ext cx="8825659" cy="3416300"/>
          </a:xfrm>
        </p:spPr>
        <p:txBody>
          <a:bodyPr>
            <a:normAutofit/>
          </a:bodyPr>
          <a:lstStyle/>
          <a:p>
            <a:pPr marL="0" indent="0">
              <a:buNone/>
            </a:pPr>
            <a:r>
              <a:rPr lang="en-IN" sz="1800" b="1" dirty="0">
                <a:solidFill>
                  <a:schemeClr val="tx1"/>
                </a:solidFill>
                <a:latin typeface="Times New Roman" panose="02020603050405020304" pitchFamily="18" charset="0"/>
                <a:cs typeface="Times New Roman" panose="02020603050405020304" pitchFamily="18" charset="0"/>
              </a:rPr>
              <a:t>To encode Label encoder has been used.</a:t>
            </a:r>
          </a:p>
        </p:txBody>
      </p:sp>
      <p:pic>
        <p:nvPicPr>
          <p:cNvPr id="11" name="Picture 10">
            <a:extLst>
              <a:ext uri="{FF2B5EF4-FFF2-40B4-BE49-F238E27FC236}">
                <a16:creationId xmlns:a16="http://schemas.microsoft.com/office/drawing/2014/main" xmlns="" id="{789EA287-ADFC-704B-A9BF-21734189802A}"/>
              </a:ext>
            </a:extLst>
          </p:cNvPr>
          <p:cNvPicPr>
            <a:picLocks noChangeAspect="1"/>
          </p:cNvPicPr>
          <p:nvPr/>
        </p:nvPicPr>
        <p:blipFill>
          <a:blip r:embed="rId3"/>
          <a:stretch>
            <a:fillRect/>
          </a:stretch>
        </p:blipFill>
        <p:spPr>
          <a:xfrm>
            <a:off x="838200" y="2187172"/>
            <a:ext cx="6125545" cy="2918055"/>
          </a:xfrm>
          <a:prstGeom prst="rect">
            <a:avLst/>
          </a:prstGeom>
        </p:spPr>
      </p:pic>
      <p:pic>
        <p:nvPicPr>
          <p:cNvPr id="12" name="Picture 11">
            <a:extLst>
              <a:ext uri="{FF2B5EF4-FFF2-40B4-BE49-F238E27FC236}">
                <a16:creationId xmlns:a16="http://schemas.microsoft.com/office/drawing/2014/main" xmlns="" id="{474BCB4C-A631-9040-8066-55DC083B7010}"/>
              </a:ext>
            </a:extLst>
          </p:cNvPr>
          <p:cNvPicPr>
            <a:picLocks noChangeAspect="1"/>
          </p:cNvPicPr>
          <p:nvPr/>
        </p:nvPicPr>
        <p:blipFill>
          <a:blip r:embed="rId4"/>
          <a:stretch>
            <a:fillRect/>
          </a:stretch>
        </p:blipFill>
        <p:spPr>
          <a:xfrm>
            <a:off x="8508274" y="2187172"/>
            <a:ext cx="3346553" cy="3346553"/>
          </a:xfrm>
          <a:prstGeom prst="rect">
            <a:avLst/>
          </a:prstGeom>
        </p:spPr>
      </p:pic>
    </p:spTree>
    <p:extLst>
      <p:ext uri="{BB962C8B-B14F-4D97-AF65-F5344CB8AC3E}">
        <p14:creationId xmlns:p14="http://schemas.microsoft.com/office/powerpoint/2010/main" xmlns="" val="42895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17E3A868-88CF-A248-85D1-887149803B48}"/>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88EC0527-4C12-D144-AE90-54270EE1AEB1}"/>
              </a:ext>
            </a:extLst>
          </p:cNvPr>
          <p:cNvSpPr>
            <a:spLocks noGrp="1"/>
          </p:cNvSpPr>
          <p:nvPr>
            <p:ph type="dt" sz="half" idx="10"/>
          </p:nvPr>
        </p:nvSpPr>
        <p:spPr/>
        <p:txBody>
          <a:bodyPr/>
          <a:lstStyle/>
          <a:p>
            <a:fld id="{954DEF6B-26D1-5447-80BD-53CC88C0D12E}" type="datetime1">
              <a:rPr lang="de-DE" smtClean="0"/>
              <a:pPr/>
              <a:t>07.11.2021</a:t>
            </a:fld>
            <a:endParaRPr lang="x-none"/>
          </a:p>
        </p:txBody>
      </p:sp>
      <p:sp>
        <p:nvSpPr>
          <p:cNvPr id="7" name="Slide Number Placeholder 6">
            <a:extLst>
              <a:ext uri="{FF2B5EF4-FFF2-40B4-BE49-F238E27FC236}">
                <a16:creationId xmlns:a16="http://schemas.microsoft.com/office/drawing/2014/main" xmlns="" id="{B788893F-642D-7A48-9177-185E0302719E}"/>
              </a:ext>
            </a:extLst>
          </p:cNvPr>
          <p:cNvSpPr>
            <a:spLocks noGrp="1"/>
          </p:cNvSpPr>
          <p:nvPr>
            <p:ph type="sldNum" sz="quarter" idx="12"/>
          </p:nvPr>
        </p:nvSpPr>
        <p:spPr/>
        <p:txBody>
          <a:bodyPr/>
          <a:lstStyle/>
          <a:p>
            <a:fld id="{1FB8E29A-1401-044C-95B1-DB98FE7EA958}" type="slidenum">
              <a:rPr lang="x-none" smtClean="0"/>
              <a:pPr/>
              <a:t>8</a:t>
            </a:fld>
            <a:endParaRPr lang="x-none"/>
          </a:p>
        </p:txBody>
      </p:sp>
      <p:cxnSp>
        <p:nvCxnSpPr>
          <p:cNvPr id="8" name="Straight Connector 7">
            <a:extLst>
              <a:ext uri="{FF2B5EF4-FFF2-40B4-BE49-F238E27FC236}">
                <a16:creationId xmlns:a16="http://schemas.microsoft.com/office/drawing/2014/main" xmlns=""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xmlns=""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sp>
        <p:nvSpPr>
          <p:cNvPr id="10" name="TextBox 9">
            <a:extLst>
              <a:ext uri="{FF2B5EF4-FFF2-40B4-BE49-F238E27FC236}">
                <a16:creationId xmlns:a16="http://schemas.microsoft.com/office/drawing/2014/main" xmlns="" id="{591DFFDE-30F5-2A48-9B5B-F43F92E3A426}"/>
              </a:ext>
            </a:extLst>
          </p:cNvPr>
          <p:cNvSpPr txBox="1"/>
          <p:nvPr/>
        </p:nvSpPr>
        <p:spPr>
          <a:xfrm>
            <a:off x="721178" y="866445"/>
            <a:ext cx="2076209" cy="369332"/>
          </a:xfrm>
          <a:prstGeom prst="rect">
            <a:avLst/>
          </a:prstGeom>
          <a:noFill/>
        </p:spPr>
        <p:txBody>
          <a:bodyPr wrap="none" rtlCol="0">
            <a:spAutoFit/>
          </a:bodyPr>
          <a:lstStyle/>
          <a:p>
            <a:r>
              <a:rPr lang="x-none" b="1" dirty="0">
                <a:latin typeface="Times New Roman" panose="02020603050405020304" pitchFamily="18" charset="0"/>
                <a:cs typeface="Times New Roman" panose="02020603050405020304" pitchFamily="18" charset="0"/>
              </a:rPr>
              <a:t>Univariate analysis</a:t>
            </a:r>
          </a:p>
        </p:txBody>
      </p:sp>
      <p:sp>
        <p:nvSpPr>
          <p:cNvPr id="19" name="Text Placeholder 3">
            <a:extLst>
              <a:ext uri="{FF2B5EF4-FFF2-40B4-BE49-F238E27FC236}">
                <a16:creationId xmlns:a16="http://schemas.microsoft.com/office/drawing/2014/main" xmlns="" id="{EA0EF1DF-AD8C-D643-8178-E9C5616A3216}"/>
              </a:ext>
            </a:extLst>
          </p:cNvPr>
          <p:cNvSpPr txBox="1">
            <a:spLocks/>
          </p:cNvSpPr>
          <p:nvPr/>
        </p:nvSpPr>
        <p:spPr>
          <a:xfrm>
            <a:off x="4556425" y="1256621"/>
            <a:ext cx="3371429"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The female responders are double in number in comparison of male.</a:t>
            </a:r>
          </a:p>
          <a:p>
            <a:pPr marL="285750" indent="-285750" algn="just"/>
            <a:r>
              <a:rPr lang="en-US" sz="1400" dirty="0">
                <a:latin typeface="Times New Roman" panose="02020603050405020304" pitchFamily="18" charset="0"/>
                <a:cs typeface="Times New Roman" panose="02020603050405020304" pitchFamily="18" charset="0"/>
              </a:rPr>
              <a:t>Majority of respondents are in age group of 20-50</a:t>
            </a:r>
          </a:p>
          <a:p>
            <a:pPr marL="285750" indent="-285750" algn="just"/>
            <a:r>
              <a:rPr lang="en-US" sz="1400" dirty="0">
                <a:latin typeface="Times New Roman" panose="02020603050405020304" pitchFamily="18" charset="0"/>
                <a:cs typeface="Times New Roman" panose="02020603050405020304" pitchFamily="18" charset="0"/>
              </a:rPr>
              <a:t>There are very few respondents above 51 and below 20 years old.</a:t>
            </a:r>
            <a:endParaRPr lang="en-IN" sz="1400" dirty="0">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xmlns="" id="{180B5FEC-8D9F-6D4E-81F4-0BAA10B30B4C}"/>
              </a:ext>
            </a:extLst>
          </p:cNvPr>
          <p:cNvPicPr>
            <a:picLocks noGrp="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xmlns=""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8091737" y="1143000"/>
            <a:ext cx="3496825"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184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xmlns=""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6E8E9222-F3C2-5D4F-ACE1-A1E857620015}"/>
              </a:ext>
            </a:extLst>
          </p:cNvPr>
          <p:cNvSpPr>
            <a:spLocks noGrp="1"/>
          </p:cNvSpPr>
          <p:nvPr>
            <p:ph type="ftr" sz="quarter" idx="11"/>
          </p:nvPr>
        </p:nvSpPr>
        <p:spPr/>
        <p:txBody>
          <a:bodyPr/>
          <a:lstStyle/>
          <a:p>
            <a:r>
              <a:rPr lang="en-GB"/>
              <a:t>Customer Retention</a:t>
            </a:r>
            <a:endParaRPr lang="x-none"/>
          </a:p>
        </p:txBody>
      </p:sp>
      <p:sp>
        <p:nvSpPr>
          <p:cNvPr id="6" name="Date Placeholder 5">
            <a:extLst>
              <a:ext uri="{FF2B5EF4-FFF2-40B4-BE49-F238E27FC236}">
                <a16:creationId xmlns:a16="http://schemas.microsoft.com/office/drawing/2014/main" xmlns="" id="{26FE5301-D978-8741-A325-361246192078}"/>
              </a:ext>
            </a:extLst>
          </p:cNvPr>
          <p:cNvSpPr>
            <a:spLocks noGrp="1"/>
          </p:cNvSpPr>
          <p:nvPr>
            <p:ph type="dt" sz="half" idx="10"/>
          </p:nvPr>
        </p:nvSpPr>
        <p:spPr/>
        <p:txBody>
          <a:bodyPr/>
          <a:lstStyle/>
          <a:p>
            <a:fld id="{2013D84D-2B2B-B143-B01F-873F29AE1665}" type="datetime1">
              <a:rPr lang="de-DE" smtClean="0"/>
              <a:pPr/>
              <a:t>07.11.2021</a:t>
            </a:fld>
            <a:endParaRPr lang="x-none"/>
          </a:p>
        </p:txBody>
      </p:sp>
      <p:sp>
        <p:nvSpPr>
          <p:cNvPr id="7" name="Slide Number Placeholder 6">
            <a:extLst>
              <a:ext uri="{FF2B5EF4-FFF2-40B4-BE49-F238E27FC236}">
                <a16:creationId xmlns:a16="http://schemas.microsoft.com/office/drawing/2014/main" xmlns="" id="{88B9FBC1-AB40-394C-87F1-827959B22EFE}"/>
              </a:ext>
            </a:extLst>
          </p:cNvPr>
          <p:cNvSpPr>
            <a:spLocks noGrp="1"/>
          </p:cNvSpPr>
          <p:nvPr>
            <p:ph type="sldNum" sz="quarter" idx="12"/>
          </p:nvPr>
        </p:nvSpPr>
        <p:spPr/>
        <p:txBody>
          <a:bodyPr/>
          <a:lstStyle/>
          <a:p>
            <a:fld id="{1FB8E29A-1401-044C-95B1-DB98FE7EA958}" type="slidenum">
              <a:rPr lang="x-none" smtClean="0"/>
              <a:pPr/>
              <a:t>9</a:t>
            </a:fld>
            <a:endParaRPr lang="x-none"/>
          </a:p>
        </p:txBody>
      </p:sp>
      <p:cxnSp>
        <p:nvCxnSpPr>
          <p:cNvPr id="8" name="Straight Connector 7">
            <a:extLst>
              <a:ext uri="{FF2B5EF4-FFF2-40B4-BE49-F238E27FC236}">
                <a16:creationId xmlns:a16="http://schemas.microsoft.com/office/drawing/2014/main" xmlns=""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xmlns="" id="{BE6F5F07-8D3B-2443-B3C8-CBF8CD4DDAB0}"/>
              </a:ext>
            </a:extLst>
          </p:cNvPr>
          <p:cNvSpPr txBox="1">
            <a:spLocks/>
          </p:cNvSpPr>
          <p:nvPr/>
        </p:nvSpPr>
        <p:spPr>
          <a:xfrm>
            <a:off x="4458047" y="1098731"/>
            <a:ext cx="3275909"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757A2A15-6222-DC4E-A59A-4EC8EAC735A9}"/>
              </a:ext>
            </a:extLst>
          </p:cNvPr>
          <p:cNvSpPr txBox="1"/>
          <p:nvPr/>
        </p:nvSpPr>
        <p:spPr>
          <a:xfrm>
            <a:off x="838200" y="216645"/>
            <a:ext cx="5586209" cy="523220"/>
          </a:xfrm>
          <a:prstGeom prst="rect">
            <a:avLst/>
          </a:prstGeom>
          <a:noFill/>
        </p:spPr>
        <p:txBody>
          <a:bodyPr wrap="none" rtlCol="0">
            <a:spAutoFit/>
          </a:bodyPr>
          <a:lstStyle/>
          <a:p>
            <a:r>
              <a:rPr lang="x-non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xmlns=""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712441" y="1143000"/>
            <a:ext cx="3745605"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a:extLst>
              <a:ext uri="{FF2B5EF4-FFF2-40B4-BE49-F238E27FC236}">
                <a16:creationId xmlns:a16="http://schemas.microsoft.com/office/drawing/2014/main" xmlns=""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7898782" y="1143000"/>
            <a:ext cx="3811735"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5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1713</Words>
  <Application>Microsoft Macintosh PowerPoint</Application>
  <PresentationFormat>Custom</PresentationFormat>
  <Paragraphs>182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3.Exploratory Data Analysis Contd…</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LENOVO</cp:lastModifiedBy>
  <cp:revision>4</cp:revision>
  <dcterms:created xsi:type="dcterms:W3CDTF">2021-09-15T20:55:50Z</dcterms:created>
  <dcterms:modified xsi:type="dcterms:W3CDTF">2021-11-07T16:57:21Z</dcterms:modified>
</cp:coreProperties>
</file>