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1" r:id="rId6"/>
    <p:sldId id="260" r:id="rId7"/>
    <p:sldId id="263" r:id="rId8"/>
    <p:sldId id="265" r:id="rId9"/>
    <p:sldId id="266" r:id="rId10"/>
    <p:sldId id="270" r:id="rId11"/>
    <p:sldId id="271" r:id="rId12"/>
    <p:sldId id="267" r:id="rId13"/>
    <p:sldId id="268" r:id="rId14"/>
    <p:sldId id="269"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2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14CDD51-3981-453D-91B0-26B7DB38F9CE}" type="datetimeFigureOut">
              <a:rPr lang="en-US" smtClean="0"/>
              <a:pPr/>
              <a:t>4/15/2019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732A52B-E66D-48C7-B976-C272B122CA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4CDD51-3981-453D-91B0-26B7DB38F9CE}"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2A52B-E66D-48C7-B976-C272B122CA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4CDD51-3981-453D-91B0-26B7DB38F9CE}"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2A52B-E66D-48C7-B976-C272B122CA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14CDD51-3981-453D-91B0-26B7DB38F9CE}" type="datetimeFigureOut">
              <a:rPr lang="en-US" smtClean="0"/>
              <a:pPr/>
              <a:t>4/15/2019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E732A52B-E66D-48C7-B976-C272B122CA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14CDD51-3981-453D-91B0-26B7DB38F9CE}" type="datetimeFigureOut">
              <a:rPr lang="en-US" smtClean="0"/>
              <a:pPr/>
              <a:t>4/15/2019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E732A52B-E66D-48C7-B976-C272B122CA11}"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14CDD51-3981-453D-91B0-26B7DB38F9CE}" type="datetimeFigureOut">
              <a:rPr lang="en-US" smtClean="0"/>
              <a:pPr/>
              <a:t>4/15/2019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E732A52B-E66D-48C7-B976-C272B122CA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14CDD51-3981-453D-91B0-26B7DB38F9CE}" type="datetimeFigureOut">
              <a:rPr lang="en-US" smtClean="0"/>
              <a:pPr/>
              <a:t>4/15/2019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732A52B-E66D-48C7-B976-C272B122CA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4CDD51-3981-453D-91B0-26B7DB38F9CE}" type="datetimeFigureOut">
              <a:rPr lang="en-US" smtClean="0"/>
              <a:pPr/>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2A52B-E66D-48C7-B976-C272B122CA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14CDD51-3981-453D-91B0-26B7DB38F9CE}" type="datetimeFigureOut">
              <a:rPr lang="en-US" smtClean="0"/>
              <a:pPr/>
              <a:t>4/15/2019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E732A52B-E66D-48C7-B976-C272B122CA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14CDD51-3981-453D-91B0-26B7DB38F9CE}" type="datetimeFigureOut">
              <a:rPr lang="en-US" smtClean="0"/>
              <a:pPr/>
              <a:t>4/15/2019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732A52B-E66D-48C7-B976-C272B122CA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14CDD51-3981-453D-91B0-26B7DB38F9CE}" type="datetimeFigureOut">
              <a:rPr lang="en-US" smtClean="0"/>
              <a:pPr/>
              <a:t>4/15/2019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732A52B-E66D-48C7-B976-C272B122CA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14CDD51-3981-453D-91B0-26B7DB38F9CE}" type="datetimeFigureOut">
              <a:rPr lang="en-US" smtClean="0"/>
              <a:pPr/>
              <a:t>4/15/2019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732A52B-E66D-48C7-B976-C272B122CA1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6685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dirty="0" smtClean="0">
                <a:ln w="11430"/>
                <a:solidFill>
                  <a:schemeClr val="accent1"/>
                </a:solidFill>
                <a:effectLst>
                  <a:outerShdw blurRad="50800" dist="39000" dir="5460000" algn="tl">
                    <a:srgbClr val="000000">
                      <a:alpha val="38000"/>
                    </a:srgbClr>
                  </a:outerShdw>
                </a:effectLst>
                <a:latin typeface="Algerian" pitchFamily="82" charset="0"/>
              </a:rPr>
              <a:t>Gideon</a:t>
            </a:r>
            <a:endParaRPr lang="en-US" sz="6000" b="1" dirty="0">
              <a:ln w="11430"/>
              <a:solidFill>
                <a:schemeClr val="accent1"/>
              </a:solidFill>
              <a:effectLst>
                <a:outerShdw blurRad="50800" dist="39000" dir="5460000" algn="tl">
                  <a:srgbClr val="000000">
                    <a:alpha val="38000"/>
                  </a:srgbClr>
                </a:outerShdw>
              </a:effectLst>
              <a:latin typeface="Algerian" pitchFamily="82" charset="0"/>
            </a:endParaRPr>
          </a:p>
        </p:txBody>
      </p:sp>
      <p:sp>
        <p:nvSpPr>
          <p:cNvPr id="4" name="Subtitle 2"/>
          <p:cNvSpPr txBox="1">
            <a:spLocks/>
          </p:cNvSpPr>
          <p:nvPr/>
        </p:nvSpPr>
        <p:spPr>
          <a:xfrm>
            <a:off x="2514600" y="4724400"/>
            <a:ext cx="6400800" cy="21336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accent2">
                    <a:lumMod val="60000"/>
                    <a:lumOff val="40000"/>
                  </a:schemeClr>
                </a:solidFill>
                <a:latin typeface="Candara" pitchFamily="34" charset="0"/>
              </a:rPr>
              <a:t>Presented By</a:t>
            </a:r>
            <a:r>
              <a:rPr lang="en-US" sz="3200" dirty="0" smtClean="0">
                <a:latin typeface="Candara" pitchFamily="34" charset="0"/>
              </a:rPr>
              <a:t>: Group No - 8</a:t>
            </a:r>
          </a:p>
          <a:p>
            <a:pPr marL="0" marR="0" lvl="0" indent="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noProof="0" dirty="0" smtClean="0">
                <a:ln>
                  <a:noFill/>
                </a:ln>
                <a:effectLst/>
                <a:uLnTx/>
                <a:uFillTx/>
                <a:latin typeface="Candara" pitchFamily="34" charset="0"/>
              </a:rPr>
              <a:t>Harshal Ghule(14)</a:t>
            </a:r>
          </a:p>
          <a:p>
            <a:pPr marL="0" marR="0" lvl="0" indent="0" algn="ctr"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err="1" smtClean="0">
                <a:latin typeface="Candara" pitchFamily="34" charset="0"/>
              </a:rPr>
              <a:t>Razia</a:t>
            </a:r>
            <a:r>
              <a:rPr lang="en-US" sz="3200" dirty="0" smtClean="0">
                <a:latin typeface="Candara" pitchFamily="34" charset="0"/>
              </a:rPr>
              <a:t> </a:t>
            </a:r>
            <a:r>
              <a:rPr lang="en-US" sz="3200" dirty="0" err="1" smtClean="0">
                <a:latin typeface="Candara" pitchFamily="34" charset="0"/>
              </a:rPr>
              <a:t>Shaikh</a:t>
            </a:r>
            <a:r>
              <a:rPr lang="en-US" sz="3200" dirty="0" smtClean="0">
                <a:latin typeface="Candara" pitchFamily="34" charset="0"/>
              </a:rPr>
              <a:t>(59)</a:t>
            </a:r>
          </a:p>
          <a:p>
            <a:pPr marL="0" marR="0" lvl="0" indent="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noProof="0" dirty="0" smtClean="0">
                <a:ln>
                  <a:noFill/>
                </a:ln>
                <a:effectLst/>
                <a:uLnTx/>
                <a:uFillTx/>
                <a:latin typeface="Candara" pitchFamily="34" charset="0"/>
              </a:rPr>
              <a:t>Sanket Hebbal(18)</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noProof="0" dirty="0" smtClean="0">
              <a:ln>
                <a:noFill/>
              </a:ln>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effectLst/>
              <a:uLnTx/>
              <a:uFillTx/>
              <a:latin typeface="+mn-lt"/>
              <a:ea typeface="+mn-ea"/>
              <a:cs typeface="+mn-cs"/>
            </a:endParaRPr>
          </a:p>
        </p:txBody>
      </p:sp>
      <p:sp>
        <p:nvSpPr>
          <p:cNvPr id="5" name="Subtitle 2"/>
          <p:cNvSpPr txBox="1">
            <a:spLocks/>
          </p:cNvSpPr>
          <p:nvPr/>
        </p:nvSpPr>
        <p:spPr>
          <a:xfrm>
            <a:off x="2590800" y="3810000"/>
            <a:ext cx="6400800" cy="838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accent2">
                    <a:lumMod val="60000"/>
                    <a:lumOff val="40000"/>
                  </a:schemeClr>
                </a:solidFill>
                <a:effectLst/>
                <a:uLnTx/>
                <a:uFillTx/>
                <a:latin typeface="Candara" pitchFamily="34" charset="0"/>
              </a:rPr>
              <a:t>Guide</a:t>
            </a:r>
            <a:r>
              <a:rPr kumimoji="0" lang="en-US" sz="3200" b="0" i="0" u="none" strike="noStrike" kern="1200" cap="none" spc="0" normalizeH="0" baseline="0" noProof="0" dirty="0" smtClean="0">
                <a:ln>
                  <a:noFill/>
                </a:ln>
                <a:solidFill>
                  <a:schemeClr val="accent2">
                    <a:lumMod val="60000"/>
                    <a:lumOff val="40000"/>
                  </a:schemeClr>
                </a:solidFill>
                <a:effectLst/>
                <a:uLnTx/>
                <a:uFillTx/>
                <a:latin typeface="+mn-lt"/>
                <a:ea typeface="+mn-ea"/>
                <a:cs typeface="+mn-cs"/>
              </a:rPr>
              <a:t> </a:t>
            </a:r>
            <a:r>
              <a:rPr kumimoji="0" lang="en-US" sz="3200" b="0" i="0" u="none" strike="noStrike" kern="1200" cap="none" spc="0" normalizeH="0" baseline="0" noProof="0" dirty="0" smtClean="0">
                <a:ln>
                  <a:noFill/>
                </a:ln>
                <a:solidFill>
                  <a:schemeClr val="accent2">
                    <a:lumMod val="60000"/>
                    <a:lumOff val="40000"/>
                  </a:schemeClr>
                </a:solidFill>
                <a:effectLst/>
                <a:uLnTx/>
                <a:uFillTx/>
                <a:latin typeface="Candara" pitchFamily="34" charset="0"/>
              </a:rPr>
              <a:t>Name </a:t>
            </a:r>
            <a:r>
              <a:rPr kumimoji="0" lang="en-US" sz="3200" b="0" i="0" u="none" strike="noStrike" kern="1200" cap="none" spc="0" normalizeH="0" baseline="0" noProof="0" dirty="0" smtClean="0">
                <a:ln>
                  <a:noFill/>
                </a:ln>
                <a:solidFill>
                  <a:schemeClr val="tx1"/>
                </a:solidFill>
                <a:effectLst/>
                <a:uLnTx/>
                <a:uFillTx/>
                <a:latin typeface="Candara" pitchFamily="34" charset="0"/>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Vandana Bhat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9812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Desktop </a:t>
            </a:r>
            <a:r>
              <a:rPr lang="en-IN" sz="1650" dirty="0" smtClean="0"/>
              <a:t>application- </a:t>
            </a:r>
            <a:r>
              <a:rPr lang="en-IN" sz="1650" dirty="0" smtClean="0"/>
              <a:t>Gideon</a:t>
            </a:r>
            <a:endParaRPr lang="en-IN" sz="1650" dirty="0"/>
          </a:p>
        </p:txBody>
      </p:sp>
      <p:sp>
        <p:nvSpPr>
          <p:cNvPr id="8" name="Rectangle 7"/>
          <p:cNvSpPr/>
          <p:nvPr/>
        </p:nvSpPr>
        <p:spPr>
          <a:xfrm>
            <a:off x="2438400" y="5257800"/>
            <a:ext cx="2057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0" dirty="0" smtClean="0"/>
              <a:t>speech</a:t>
            </a:r>
            <a:endParaRPr lang="en-IN" sz="1640" dirty="0" smtClean="0"/>
          </a:p>
          <a:p>
            <a:pPr algn="ctr"/>
            <a:r>
              <a:rPr lang="en-IN" sz="1640" dirty="0" smtClean="0"/>
              <a:t>recognition</a:t>
            </a:r>
            <a:endParaRPr lang="en-IN" sz="1640" dirty="0" smtClean="0"/>
          </a:p>
          <a:p>
            <a:pPr algn="ctr"/>
            <a:r>
              <a:rPr lang="en-IN" sz="1640" dirty="0" smtClean="0"/>
              <a:t>,</a:t>
            </a:r>
            <a:r>
              <a:rPr lang="en-IN" sz="1640" dirty="0" smtClean="0"/>
              <a:t>speech synthesis....</a:t>
            </a:r>
            <a:r>
              <a:rPr lang="en-IN" sz="1640" dirty="0" smtClean="0"/>
              <a:t>etc</a:t>
            </a:r>
            <a:endParaRPr lang="en-IN" sz="1640" dirty="0"/>
          </a:p>
        </p:txBody>
      </p:sp>
      <p:sp>
        <p:nvSpPr>
          <p:cNvPr id="9" name="Rectangle 8"/>
          <p:cNvSpPr/>
          <p:nvPr/>
        </p:nvSpPr>
        <p:spPr>
          <a:xfrm>
            <a:off x="5486400" y="39624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 web services</a:t>
            </a:r>
            <a:endParaRPr lang="en-IN" sz="1650" dirty="0" smtClean="0"/>
          </a:p>
          <a:p>
            <a:pPr algn="ctr"/>
            <a:r>
              <a:rPr lang="en-IN" sz="1650" dirty="0" smtClean="0"/>
              <a:t>(News </a:t>
            </a:r>
            <a:r>
              <a:rPr lang="en-IN" sz="1650" dirty="0" err="1" smtClean="0"/>
              <a:t>API,WeatherAPI</a:t>
            </a:r>
            <a:r>
              <a:rPr lang="en-IN" sz="1650" dirty="0" smtClean="0"/>
              <a:t>)</a:t>
            </a:r>
          </a:p>
        </p:txBody>
      </p:sp>
      <p:sp>
        <p:nvSpPr>
          <p:cNvPr id="10" name="Rectangle 9"/>
          <p:cNvSpPr/>
          <p:nvPr/>
        </p:nvSpPr>
        <p:spPr>
          <a:xfrm>
            <a:off x="5410200" y="10668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Operating System</a:t>
            </a:r>
            <a:endParaRPr lang="en-IN" sz="1650" dirty="0"/>
          </a:p>
        </p:txBody>
      </p:sp>
      <p:sp>
        <p:nvSpPr>
          <p:cNvPr id="11" name="Rectangle 10"/>
          <p:cNvSpPr/>
          <p:nvPr/>
        </p:nvSpPr>
        <p:spPr>
          <a:xfrm>
            <a:off x="152400" y="22860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52400" y="27432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181600" y="12954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181600" y="16764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5257800" y="45720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5257800" y="41910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2438400" y="49530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flipV="1">
            <a:off x="1981200" y="27432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590800" y="26670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200400" y="25908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886200" y="25146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572000" y="23622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1257300" y="3390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1485900" y="38481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1714500" y="43053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943100" y="48387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81200" y="32004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8400" y="33528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5814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05200" y="3810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038600" y="40386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958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6200000" flipH="1">
            <a:off x="2209800" y="53340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105400" y="22098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953000" y="43434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3920660">
            <a:off x="1133597" y="4563798"/>
            <a:ext cx="1392619" cy="369332"/>
          </a:xfrm>
          <a:prstGeom prst="rect">
            <a:avLst/>
          </a:prstGeom>
          <a:noFill/>
        </p:spPr>
        <p:txBody>
          <a:bodyPr wrap="square" rtlCol="0">
            <a:spAutoFit/>
          </a:bodyPr>
          <a:lstStyle/>
          <a:p>
            <a:r>
              <a:rPr lang="en-IN" dirty="0" smtClean="0"/>
              <a:t>&lt;&lt;uses&gt;&gt;</a:t>
            </a:r>
            <a:endParaRPr lang="en-IN" dirty="0"/>
          </a:p>
        </p:txBody>
      </p:sp>
      <p:sp>
        <p:nvSpPr>
          <p:cNvPr id="62" name="Rectangle 61"/>
          <p:cNvSpPr/>
          <p:nvPr/>
        </p:nvSpPr>
        <p:spPr>
          <a:xfrm rot="1164949">
            <a:off x="3680476" y="3796011"/>
            <a:ext cx="1354384" cy="369332"/>
          </a:xfrm>
          <a:prstGeom prst="rect">
            <a:avLst/>
          </a:prstGeom>
        </p:spPr>
        <p:txBody>
          <a:bodyPr wrap="square">
            <a:spAutoFit/>
          </a:bodyPr>
          <a:lstStyle/>
          <a:p>
            <a:r>
              <a:rPr lang="en-IN" dirty="0" smtClean="0"/>
              <a:t>&lt;&lt;uses&gt;&gt;</a:t>
            </a:r>
            <a:endParaRPr lang="en-IN" dirty="0"/>
          </a:p>
        </p:txBody>
      </p:sp>
      <p:sp>
        <p:nvSpPr>
          <p:cNvPr id="63" name="TextBox 62"/>
          <p:cNvSpPr txBox="1"/>
          <p:nvPr/>
        </p:nvSpPr>
        <p:spPr>
          <a:xfrm>
            <a:off x="533400" y="533400"/>
            <a:ext cx="3810000" cy="400110"/>
          </a:xfrm>
          <a:prstGeom prst="rect">
            <a:avLst/>
          </a:prstGeom>
          <a:noFill/>
        </p:spPr>
        <p:txBody>
          <a:bodyPr wrap="square" rtlCol="0">
            <a:spAutoFit/>
          </a:bodyPr>
          <a:lstStyle/>
          <a:p>
            <a:r>
              <a:rPr lang="en-IN" sz="2000" b="1" dirty="0" smtClean="0"/>
              <a:t>COMPONENT DIAGRAM</a:t>
            </a:r>
            <a:r>
              <a:rPr lang="en-IN" dirty="0" smtClean="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33400"/>
            <a:ext cx="3810000" cy="400110"/>
          </a:xfrm>
          <a:prstGeom prst="rect">
            <a:avLst/>
          </a:prstGeom>
          <a:noFill/>
        </p:spPr>
        <p:txBody>
          <a:bodyPr wrap="square" rtlCol="0">
            <a:spAutoFit/>
          </a:bodyPr>
          <a:lstStyle/>
          <a:p>
            <a:r>
              <a:rPr lang="en-IN" sz="2000" b="1" dirty="0" smtClean="0"/>
              <a:t>DEPLOYMENT  DIAGRAM</a:t>
            </a:r>
            <a:r>
              <a:rPr lang="en-IN" dirty="0" smtClean="0"/>
              <a:t>:</a:t>
            </a:r>
            <a:endParaRPr lang="en-IN" dirty="0"/>
          </a:p>
        </p:txBody>
      </p:sp>
      <p:sp>
        <p:nvSpPr>
          <p:cNvPr id="3" name="Cube 2"/>
          <p:cNvSpPr/>
          <p:nvPr/>
        </p:nvSpPr>
        <p:spPr>
          <a:xfrm>
            <a:off x="304800" y="1676400"/>
            <a:ext cx="1676400" cy="2362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Personal Assistant :Gideon</a:t>
            </a:r>
            <a:endParaRPr lang="en-IN" dirty="0"/>
          </a:p>
        </p:txBody>
      </p:sp>
      <p:sp>
        <p:nvSpPr>
          <p:cNvPr id="5" name="Cube 4"/>
          <p:cNvSpPr/>
          <p:nvPr/>
        </p:nvSpPr>
        <p:spPr>
          <a:xfrm>
            <a:off x="4038600" y="381000"/>
            <a:ext cx="1905000" cy="2286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Operating System</a:t>
            </a:r>
            <a:endParaRPr lang="en-IN" dirty="0"/>
          </a:p>
        </p:txBody>
      </p:sp>
      <p:sp>
        <p:nvSpPr>
          <p:cNvPr id="6" name="Snip and Round Single Corner Rectangle 5"/>
          <p:cNvSpPr/>
          <p:nvPr/>
        </p:nvSpPr>
        <p:spPr>
          <a:xfrm>
            <a:off x="685800" y="5105400"/>
            <a:ext cx="2514600" cy="13716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Speech Recognition ,Speech Synthesis</a:t>
            </a:r>
            <a:endParaRPr lang="en-IN" dirty="0"/>
          </a:p>
        </p:txBody>
      </p:sp>
      <p:sp>
        <p:nvSpPr>
          <p:cNvPr id="7" name="Snip and Round Single Corner Rectangle 6"/>
          <p:cNvSpPr/>
          <p:nvPr/>
        </p:nvSpPr>
        <p:spPr>
          <a:xfrm>
            <a:off x="3657600" y="5105400"/>
            <a:ext cx="2514600" cy="13716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 Services (News API , Weather API)</a:t>
            </a:r>
            <a:endParaRPr lang="en-IN" dirty="0"/>
          </a:p>
        </p:txBody>
      </p:sp>
      <p:sp>
        <p:nvSpPr>
          <p:cNvPr id="8" name="Cube 7"/>
          <p:cNvSpPr/>
          <p:nvPr/>
        </p:nvSpPr>
        <p:spPr>
          <a:xfrm>
            <a:off x="6400800" y="2514600"/>
            <a:ext cx="1981200" cy="1143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Microphone</a:t>
            </a:r>
          </a:p>
          <a:p>
            <a:pPr algn="ctr"/>
            <a:endParaRPr lang="en-IN" dirty="0" smtClean="0"/>
          </a:p>
          <a:p>
            <a:pPr algn="ctr"/>
            <a:endParaRPr lang="en-IN" dirty="0" smtClean="0"/>
          </a:p>
          <a:p>
            <a:pPr algn="ctr"/>
            <a:endParaRPr lang="en-IN" dirty="0" smtClean="0"/>
          </a:p>
          <a:p>
            <a:pPr algn="ctr"/>
            <a:endParaRPr lang="en-IN" dirty="0" smtClean="0"/>
          </a:p>
        </p:txBody>
      </p:sp>
      <p:sp>
        <p:nvSpPr>
          <p:cNvPr id="9" name="Cube 8"/>
          <p:cNvSpPr/>
          <p:nvPr/>
        </p:nvSpPr>
        <p:spPr>
          <a:xfrm>
            <a:off x="6172200" y="3962400"/>
            <a:ext cx="1981200" cy="1143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Speaker</a:t>
            </a:r>
          </a:p>
          <a:p>
            <a:pPr algn="ctr"/>
            <a:endParaRPr lang="en-IN" dirty="0" smtClean="0"/>
          </a:p>
          <a:p>
            <a:pPr algn="ctr"/>
            <a:endParaRPr lang="en-IN" dirty="0" smtClean="0"/>
          </a:p>
          <a:p>
            <a:pPr algn="ctr"/>
            <a:endParaRPr lang="en-IN" dirty="0" smtClean="0"/>
          </a:p>
          <a:p>
            <a:pPr algn="ctr"/>
            <a:endParaRPr lang="en-IN" dirty="0"/>
          </a:p>
        </p:txBody>
      </p:sp>
      <p:cxnSp>
        <p:nvCxnSpPr>
          <p:cNvPr id="11" name="Straight Connector 10"/>
          <p:cNvCxnSpPr/>
          <p:nvPr/>
        </p:nvCxnSpPr>
        <p:spPr>
          <a:xfrm>
            <a:off x="1981200" y="19050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47700" y="46101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81200" y="3276600"/>
            <a:ext cx="472440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620294" y="4000500"/>
            <a:ext cx="1447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9" idx="2"/>
          </p:cNvCxnSpPr>
          <p:nvPr/>
        </p:nvCxnSpPr>
        <p:spPr>
          <a:xfrm flipV="1">
            <a:off x="4343400" y="4676775"/>
            <a:ext cx="1828800" cy="4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752600" y="3810000"/>
            <a:ext cx="19812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58000" y="2971800"/>
            <a:ext cx="1295400" cy="646331"/>
          </a:xfrm>
          <a:prstGeom prst="rect">
            <a:avLst/>
          </a:prstGeom>
          <a:noFill/>
        </p:spPr>
        <p:txBody>
          <a:bodyPr wrap="square" rtlCol="0">
            <a:spAutoFit/>
          </a:bodyPr>
          <a:lstStyle/>
          <a:p>
            <a:r>
              <a:rPr lang="en-IN" dirty="0" smtClean="0"/>
              <a:t>Audio sensing</a:t>
            </a:r>
            <a:endParaRPr lang="en-IN" dirty="0"/>
          </a:p>
        </p:txBody>
      </p:sp>
      <p:sp>
        <p:nvSpPr>
          <p:cNvPr id="33" name="TextBox 32"/>
          <p:cNvSpPr txBox="1"/>
          <p:nvPr/>
        </p:nvSpPr>
        <p:spPr>
          <a:xfrm>
            <a:off x="6324600" y="4267200"/>
            <a:ext cx="1524000" cy="923330"/>
          </a:xfrm>
          <a:prstGeom prst="rect">
            <a:avLst/>
          </a:prstGeom>
          <a:noFill/>
        </p:spPr>
        <p:txBody>
          <a:bodyPr wrap="square" rtlCol="0">
            <a:spAutoFit/>
          </a:bodyPr>
          <a:lstStyle/>
          <a:p>
            <a:r>
              <a:rPr lang="en-IN" dirty="0" smtClean="0"/>
              <a:t>Respond to</a:t>
            </a:r>
          </a:p>
          <a:p>
            <a:r>
              <a:rPr lang="en-IN" dirty="0" smtClean="0"/>
              <a:t>command</a:t>
            </a:r>
          </a:p>
          <a:p>
            <a:endParaRPr lang="en-IN" dirty="0"/>
          </a:p>
        </p:txBody>
      </p:sp>
      <p:cxnSp>
        <p:nvCxnSpPr>
          <p:cNvPr id="38" name="Straight Connector 37"/>
          <p:cNvCxnSpPr/>
          <p:nvPr/>
        </p:nvCxnSpPr>
        <p:spPr>
          <a:xfrm>
            <a:off x="5943600" y="13716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7353697" y="2857103"/>
            <a:ext cx="29718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382000" y="3048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153400" y="4343400"/>
            <a:ext cx="68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STUDY:</a:t>
            </a:r>
            <a:endParaRPr lang="en-IN" dirty="0"/>
          </a:p>
        </p:txBody>
      </p:sp>
      <p:sp>
        <p:nvSpPr>
          <p:cNvPr id="3" name="Content Placeholder 2"/>
          <p:cNvSpPr>
            <a:spLocks noGrp="1"/>
          </p:cNvSpPr>
          <p:nvPr>
            <p:ph idx="1"/>
          </p:nvPr>
        </p:nvSpPr>
        <p:spPr/>
        <p:txBody>
          <a:bodyPr>
            <a:normAutofit fontScale="85000" lnSpcReduction="20000"/>
          </a:bodyPr>
          <a:lstStyle/>
          <a:p>
            <a:r>
              <a:rPr lang="en-IN" sz="2000" b="1" dirty="0" smtClean="0"/>
              <a:t>TECHNICAL FEASIBILITY</a:t>
            </a:r>
            <a:r>
              <a:rPr lang="en-IN" sz="2000" dirty="0" smtClean="0"/>
              <a:t>:</a:t>
            </a:r>
          </a:p>
          <a:p>
            <a:pPr>
              <a:buNone/>
            </a:pPr>
            <a:r>
              <a:rPr lang="en-IN" sz="2000" dirty="0" smtClean="0"/>
              <a:t>1)SOFTWARE-The required software are Visual Studio .Any operating system can be used hence less hardware configuration is required.</a:t>
            </a:r>
          </a:p>
          <a:p>
            <a:pPr>
              <a:buNone/>
            </a:pPr>
            <a:r>
              <a:rPr lang="en-IN" sz="2000" dirty="0" smtClean="0"/>
              <a:t>2)HARDWARE-2 </a:t>
            </a:r>
            <a:r>
              <a:rPr lang="en-IN" sz="2000" dirty="0" smtClean="0"/>
              <a:t>GB RAM, 1.7 GHz Processor, 128 GB Hard Disk.</a:t>
            </a:r>
          </a:p>
          <a:p>
            <a:pPr>
              <a:buNone/>
            </a:pPr>
            <a:endParaRPr lang="en-IN" sz="2000" dirty="0" smtClean="0"/>
          </a:p>
          <a:p>
            <a:r>
              <a:rPr lang="en-IN" sz="2000" b="1" dirty="0" smtClean="0"/>
              <a:t>OPERATIONAL FEASIBILITY</a:t>
            </a:r>
            <a:r>
              <a:rPr lang="en-IN" sz="2000" dirty="0" smtClean="0"/>
              <a:t>:</a:t>
            </a:r>
          </a:p>
          <a:p>
            <a:pPr>
              <a:buNone/>
            </a:pPr>
            <a:r>
              <a:rPr lang="en-IN" sz="2000" dirty="0" smtClean="0"/>
              <a:t>1))The system performs its task efficiently.</a:t>
            </a:r>
          </a:p>
          <a:p>
            <a:pPr>
              <a:buNone/>
            </a:pPr>
            <a:r>
              <a:rPr lang="en-IN" sz="2000" dirty="0" smtClean="0"/>
              <a:t>2)No special course is required to operate this system.</a:t>
            </a:r>
          </a:p>
          <a:p>
            <a:pPr>
              <a:buNone/>
            </a:pPr>
            <a:r>
              <a:rPr lang="en-IN" sz="2000" dirty="0" smtClean="0"/>
              <a:t>3)Specific commands leads to specific action which proves smooth running of system.</a:t>
            </a:r>
          </a:p>
          <a:p>
            <a:endParaRPr lang="en-IN" sz="2000" dirty="0" smtClean="0"/>
          </a:p>
          <a:p>
            <a:pPr>
              <a:buNone/>
            </a:pPr>
            <a:endParaRPr lang="en-IN" sz="2000" dirty="0" smtClean="0"/>
          </a:p>
          <a:p>
            <a:r>
              <a:rPr lang="en-IN" sz="2000" b="1" dirty="0" smtClean="0"/>
              <a:t>ECONOMICAL </a:t>
            </a:r>
            <a:r>
              <a:rPr lang="en-IN" sz="2000" b="1" dirty="0" smtClean="0"/>
              <a:t>FEASIBILTY</a:t>
            </a:r>
            <a:r>
              <a:rPr lang="en-IN" sz="2000" b="1" dirty="0" smtClean="0"/>
              <a:t>:</a:t>
            </a:r>
          </a:p>
          <a:p>
            <a:pPr>
              <a:buNone/>
            </a:pPr>
            <a:r>
              <a:rPr lang="en-IN" sz="2000" dirty="0" smtClean="0"/>
              <a:t>1)Cost of creating the application is negligible as the system can be created with easily available existing tools.</a:t>
            </a:r>
          </a:p>
          <a:p>
            <a:pPr>
              <a:buNone/>
            </a:pPr>
            <a:r>
              <a:rPr lang="en-IN" sz="2000" dirty="0" smtClean="0"/>
              <a:t>2)The Visual Studio IDE is open source and easily available in less cost , hence system is economically feasible. </a:t>
            </a:r>
          </a:p>
          <a:p>
            <a:pPr>
              <a:buNone/>
            </a:pPr>
            <a:endParaRPr lang="en-IN" sz="2000" dirty="0" smtClean="0"/>
          </a:p>
          <a:p>
            <a:pPr>
              <a:buNone/>
            </a:pP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AND SCOPE:</a:t>
            </a:r>
            <a:endParaRPr lang="en-IN" dirty="0"/>
          </a:p>
        </p:txBody>
      </p:sp>
      <p:sp>
        <p:nvSpPr>
          <p:cNvPr id="3" name="Content Placeholder 2"/>
          <p:cNvSpPr>
            <a:spLocks noGrp="1"/>
          </p:cNvSpPr>
          <p:nvPr>
            <p:ph idx="1"/>
          </p:nvPr>
        </p:nvSpPr>
        <p:spPr/>
        <p:txBody>
          <a:bodyPr>
            <a:normAutofit fontScale="85000" lnSpcReduction="20000"/>
          </a:bodyPr>
          <a:lstStyle/>
          <a:p>
            <a:r>
              <a:rPr lang="en-IN" sz="2600" b="1" dirty="0" smtClean="0"/>
              <a:t>LIMITATIONS</a:t>
            </a:r>
            <a:r>
              <a:rPr lang="en-IN" sz="2400" dirty="0" smtClean="0"/>
              <a:t>:</a:t>
            </a:r>
          </a:p>
          <a:p>
            <a:pPr>
              <a:buNone/>
            </a:pPr>
            <a:r>
              <a:rPr lang="en-IN" sz="2600" dirty="0" smtClean="0"/>
              <a:t>1)As our project focuses on working on more number of offline commands hence no use of online dictionary is made ,which leads to less sensitive speech recognizing and misunderstanding of commands by OS.</a:t>
            </a:r>
          </a:p>
          <a:p>
            <a:pPr>
              <a:buNone/>
            </a:pPr>
            <a:r>
              <a:rPr lang="en-IN" sz="2600" dirty="0" smtClean="0"/>
              <a:t>2)High quality of mikes and speakers in laptop is important</a:t>
            </a:r>
          </a:p>
          <a:p>
            <a:pPr>
              <a:buNone/>
            </a:pPr>
            <a:r>
              <a:rPr lang="en-IN" sz="2400" dirty="0" smtClean="0"/>
              <a:t>for smooth interaction with the software(Gideon).</a:t>
            </a:r>
          </a:p>
          <a:p>
            <a:r>
              <a:rPr lang="en-IN" sz="2600" b="1" dirty="0" smtClean="0"/>
              <a:t>FUTURE SCOPE</a:t>
            </a:r>
            <a:r>
              <a:rPr lang="en-IN" dirty="0" smtClean="0"/>
              <a:t>:</a:t>
            </a:r>
          </a:p>
          <a:p>
            <a:pPr>
              <a:buNone/>
            </a:pPr>
            <a:r>
              <a:rPr lang="en-IN" sz="2600" dirty="0" smtClean="0"/>
              <a:t>1)More modules  can be added to the project as per the users daily needs.</a:t>
            </a:r>
          </a:p>
          <a:p>
            <a:pPr>
              <a:buNone/>
            </a:pPr>
            <a:r>
              <a:rPr lang="en-IN" sz="2600" dirty="0" smtClean="0"/>
              <a:t>2)Online dictionary can be used on the cost of internet usage.</a:t>
            </a:r>
          </a:p>
          <a:p>
            <a:pPr>
              <a:buNone/>
            </a:pPr>
            <a:r>
              <a:rPr lang="en-IN" sz="2600" dirty="0" smtClean="0"/>
              <a:t>3)Bluetooth device can be added as input device as well for users convenience</a:t>
            </a:r>
          </a:p>
          <a:p>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 :</a:t>
            </a:r>
            <a:endParaRPr lang="en-IN" dirty="0"/>
          </a:p>
        </p:txBody>
      </p:sp>
      <p:sp>
        <p:nvSpPr>
          <p:cNvPr id="3" name="Content Placeholder 2"/>
          <p:cNvSpPr>
            <a:spLocks noGrp="1"/>
          </p:cNvSpPr>
          <p:nvPr>
            <p:ph idx="1"/>
          </p:nvPr>
        </p:nvSpPr>
        <p:spPr/>
        <p:txBody>
          <a:bodyPr/>
          <a:lstStyle/>
          <a:p>
            <a:r>
              <a:rPr lang="en-IN" dirty="0" smtClean="0"/>
              <a:t>BOOKS REFERRED:</a:t>
            </a:r>
          </a:p>
          <a:p>
            <a:pPr>
              <a:buNone/>
            </a:pPr>
            <a:endParaRPr lang="en-IN" dirty="0" smtClean="0"/>
          </a:p>
          <a:p>
            <a:r>
              <a:rPr lang="en-IN" dirty="0" smtClean="0"/>
              <a:t>SITES REFERRED</a:t>
            </a:r>
            <a:r>
              <a:rPr lang="en-IN" dirty="0" smtClean="0"/>
              <a:t>:</a:t>
            </a:r>
          </a:p>
          <a:p>
            <a:pPr>
              <a:buNone/>
            </a:pPr>
            <a:r>
              <a:rPr lang="en-IN" dirty="0" smtClean="0"/>
              <a:t>1)msdn.com</a:t>
            </a:r>
            <a:endParaRPr lang="en-IN" dirty="0" smtClean="0"/>
          </a:p>
          <a:p>
            <a:pPr>
              <a:buNone/>
            </a:pPr>
            <a:r>
              <a:rPr lang="en-IN" dirty="0" smtClean="0"/>
              <a:t>2</a:t>
            </a:r>
            <a:r>
              <a:rPr lang="en-IN" dirty="0" smtClean="0"/>
              <a:t>)stackoverflow.com</a:t>
            </a:r>
          </a:p>
          <a:p>
            <a:pPr>
              <a:buNone/>
            </a:pPr>
            <a:r>
              <a:rPr lang="en-IN" dirty="0" smtClean="0"/>
              <a:t>3)github.com</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8229600" cy="1399032"/>
          </a:xfrm>
        </p:spPr>
        <p:txBody>
          <a:bodyPr/>
          <a:lstStyle/>
          <a:p>
            <a:pPr algn="ctr"/>
            <a:r>
              <a:rPr lang="en-IN" sz="5400" b="1" dirty="0" smtClean="0"/>
              <a:t>THANKYOU</a:t>
            </a:r>
            <a:r>
              <a:rPr lang="en-IN" sz="5400" dirty="0" smtClean="0"/>
              <a:t> </a:t>
            </a:r>
            <a:r>
              <a:rPr lang="en-IN" sz="5400" b="1" dirty="0" smtClean="0">
                <a:sym typeface="Wingdings" pitchFamily="2" charset="2"/>
              </a:rPr>
              <a:t></a:t>
            </a:r>
            <a:r>
              <a:rPr lang="en-IN" dirty="0" smtClean="0"/>
              <a:t>	</a:t>
            </a:r>
            <a:endParaRPr lang="en-IN" dirty="0"/>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5" name="Content Placeholder 4"/>
          <p:cNvSpPr>
            <a:spLocks noGrp="1"/>
          </p:cNvSpPr>
          <p:nvPr>
            <p:ph idx="1"/>
          </p:nvPr>
        </p:nvSpPr>
        <p:spPr/>
        <p:txBody>
          <a:bodyPr>
            <a:normAutofit lnSpcReduction="10000"/>
          </a:bodyPr>
          <a:lstStyle/>
          <a:p>
            <a:pPr>
              <a:buFont typeface="Wingdings" pitchFamily="2" charset="2"/>
              <a:buChar char="Ø"/>
            </a:pPr>
            <a:r>
              <a:rPr lang="en-US" sz="2400" dirty="0" smtClean="0"/>
              <a:t>Gideon  a Personal Assistant is a standalone application.</a:t>
            </a:r>
          </a:p>
          <a:p>
            <a:pPr>
              <a:buFont typeface="Wingdings" pitchFamily="2" charset="2"/>
              <a:buChar char="Ø"/>
            </a:pPr>
            <a:r>
              <a:rPr lang="en-US" sz="2400" dirty="0" smtClean="0"/>
              <a:t>Gideon will help less tech savvy people in the world to use computer without feeling ignorant or computer illiterate.</a:t>
            </a:r>
          </a:p>
          <a:p>
            <a:pPr>
              <a:buFont typeface="Wingdings" pitchFamily="2" charset="2"/>
              <a:buChar char="Ø"/>
            </a:pPr>
            <a:r>
              <a:rPr lang="en-US" sz="2400" dirty="0" smtClean="0"/>
              <a:t>Gideon will work on your voice commands. It will listen to your commands and perform corresponding actions. </a:t>
            </a:r>
          </a:p>
          <a:p>
            <a:pPr>
              <a:buFont typeface="Wingdings" pitchFamily="2" charset="2"/>
              <a:buChar char="Ø"/>
            </a:pPr>
            <a:r>
              <a:rPr lang="en-US" sz="2400" dirty="0" smtClean="0"/>
              <a:t> The features provided in Gideon are :-</a:t>
            </a:r>
            <a:endParaRPr lang="en-US" sz="1200" dirty="0" smtClean="0"/>
          </a:p>
          <a:p>
            <a:pPr lvl="1">
              <a:buFont typeface="Courier New" pitchFamily="49" charset="0"/>
              <a:buChar char="o"/>
            </a:pPr>
            <a:r>
              <a:rPr lang="en-US" sz="2000" dirty="0" smtClean="0"/>
              <a:t>Opening &amp; closing applications</a:t>
            </a:r>
          </a:p>
          <a:p>
            <a:pPr lvl="1">
              <a:buFont typeface="Courier New" pitchFamily="49" charset="0"/>
              <a:buChar char="o"/>
            </a:pPr>
            <a:r>
              <a:rPr lang="en-US" sz="2000" dirty="0" smtClean="0"/>
              <a:t>System  controls.</a:t>
            </a:r>
          </a:p>
          <a:p>
            <a:pPr>
              <a:buNone/>
            </a:pPr>
            <a:r>
              <a:rPr lang="en-US" sz="2400" dirty="0" smtClean="0"/>
              <a:t> </a:t>
            </a:r>
          </a:p>
          <a:p>
            <a:pPr>
              <a:buFont typeface="Wingdings" pitchFamily="2" charset="2"/>
              <a:buChar char="Ø"/>
            </a:pPr>
            <a:endParaRPr lang="en-US" sz="2400" dirty="0" smtClean="0"/>
          </a:p>
        </p:txBody>
      </p:sp>
    </p:spTree>
  </p:cSld>
  <p:clrMapOvr>
    <a:masterClrMapping/>
  </p:clrMapOvr>
  <p:transition>
    <p:pull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t>Existing System Study</a:t>
            </a:r>
            <a:endParaRPr lang="en-US" b="1" dirty="0"/>
          </a:p>
        </p:txBody>
      </p:sp>
      <p:sp>
        <p:nvSpPr>
          <p:cNvPr id="6" name="Content Placeholder 5"/>
          <p:cNvSpPr>
            <a:spLocks noGrp="1"/>
          </p:cNvSpPr>
          <p:nvPr>
            <p:ph idx="1"/>
          </p:nvPr>
        </p:nvSpPr>
        <p:spPr/>
        <p:txBody>
          <a:bodyPr>
            <a:noAutofit/>
          </a:bodyPr>
          <a:lstStyle/>
          <a:p>
            <a:pPr>
              <a:buFont typeface="Wingdings" pitchFamily="2" charset="2"/>
              <a:buChar char="Ø"/>
            </a:pPr>
            <a:r>
              <a:rPr lang="en-US" sz="2200" dirty="0" smtClean="0"/>
              <a:t>Existing system is Cortana available on Windows OS 10.1.</a:t>
            </a:r>
          </a:p>
          <a:p>
            <a:pPr>
              <a:buNone/>
            </a:pPr>
            <a:r>
              <a:rPr lang="en-US" sz="2200" dirty="0" smtClean="0"/>
              <a:t>Drawbacks of existing system:</a:t>
            </a:r>
          </a:p>
          <a:p>
            <a:pPr>
              <a:buFont typeface="Wingdings" pitchFamily="2" charset="2"/>
              <a:buChar char="Ø"/>
            </a:pPr>
            <a:r>
              <a:rPr lang="en-US" sz="2200" dirty="0" smtClean="0"/>
              <a:t>It is mostly internet dependent.</a:t>
            </a:r>
          </a:p>
          <a:p>
            <a:pPr>
              <a:buFont typeface="Wingdings" pitchFamily="2" charset="2"/>
              <a:buChar char="Ø"/>
            </a:pPr>
            <a:r>
              <a:rPr lang="en-US" sz="2200" dirty="0" smtClean="0"/>
              <a:t>It uses less local resources.</a:t>
            </a:r>
          </a:p>
          <a:p>
            <a:pPr>
              <a:buFont typeface="Wingdings" pitchFamily="2" charset="2"/>
              <a:buChar char="Ø"/>
            </a:pPr>
            <a:r>
              <a:rPr lang="en-US" sz="2200" dirty="0" smtClean="0"/>
              <a:t>The offline features available in Cortana are very few.</a:t>
            </a:r>
          </a:p>
          <a:p>
            <a:pPr>
              <a:buFont typeface="Wingdings" pitchFamily="2" charset="2"/>
              <a:buChar char="Ø"/>
            </a:pPr>
            <a:r>
              <a:rPr lang="en-US" sz="2200" dirty="0" smtClean="0"/>
              <a:t>Existing system does not have their own Photo Gallery .Photos  from the whole system are not organized at one place.</a:t>
            </a:r>
          </a:p>
          <a:p>
            <a:pPr>
              <a:buFont typeface="Wingdings" pitchFamily="2" charset="2"/>
              <a:buChar char="Ø"/>
            </a:pPr>
            <a:r>
              <a:rPr lang="en-US" sz="2200" dirty="0" smtClean="0"/>
              <a:t>Videos from the system cannot not be played on voice commands .</a:t>
            </a:r>
          </a:p>
          <a:p>
            <a:pPr>
              <a:buNone/>
            </a:pPr>
            <a:endParaRPr lang="en-US" sz="2200" dirty="0" smtClean="0"/>
          </a:p>
          <a:p>
            <a:pPr>
              <a:buNone/>
            </a:pPr>
            <a:endParaRPr lang="en-US" sz="2200" dirty="0" smtClean="0"/>
          </a:p>
          <a:p>
            <a:pPr>
              <a:buNone/>
            </a:pPr>
            <a:endParaRPr lang="en-US" sz="2200" dirty="0" smtClean="0"/>
          </a:p>
          <a:p>
            <a:pPr>
              <a:buNone/>
            </a:pPr>
            <a:r>
              <a:rPr lang="en-US" sz="2200" dirty="0" smtClean="0"/>
              <a:t> </a:t>
            </a:r>
            <a:endParaRPr lang="en-US" sz="2200" dirty="0"/>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System</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200" dirty="0" smtClean="0"/>
              <a:t>Gideon is built for people with limited computer knowledge also Gideon minimizes the time constraint by opening or closing apps for us and hence reduces human efforts.</a:t>
            </a:r>
          </a:p>
          <a:p>
            <a:pPr>
              <a:buFont typeface="Wingdings" pitchFamily="2" charset="2"/>
              <a:buChar char="Ø"/>
            </a:pPr>
            <a:r>
              <a:rPr lang="en-US" sz="2200" dirty="0" smtClean="0"/>
              <a:t>Gideon’s advantage over Cortana is that it has its own Media Player and has voice control over it.</a:t>
            </a:r>
          </a:p>
          <a:p>
            <a:pPr>
              <a:buFont typeface="Wingdings" pitchFamily="2" charset="2"/>
              <a:buChar char="Ø"/>
            </a:pPr>
            <a:r>
              <a:rPr lang="en-US" sz="2200" dirty="0" smtClean="0"/>
              <a:t>Gideon works on many offline commands:</a:t>
            </a:r>
          </a:p>
          <a:p>
            <a:pPr lvl="2">
              <a:buFont typeface="Courier New" pitchFamily="49" charset="0"/>
              <a:buChar char="o"/>
            </a:pPr>
            <a:r>
              <a:rPr lang="en-US" sz="2200" dirty="0" smtClean="0"/>
              <a:t>Time ,date access</a:t>
            </a:r>
          </a:p>
          <a:p>
            <a:pPr lvl="2">
              <a:buFont typeface="Courier New" pitchFamily="49" charset="0"/>
              <a:buChar char="o"/>
            </a:pPr>
            <a:r>
              <a:rPr lang="en-US" sz="2200" dirty="0" smtClean="0"/>
              <a:t>PC info</a:t>
            </a:r>
          </a:p>
          <a:p>
            <a:pPr lvl="2">
              <a:buFont typeface="Courier New" pitchFamily="49" charset="0"/>
              <a:buChar char="o"/>
            </a:pPr>
            <a:r>
              <a:rPr lang="en-US" sz="2200" dirty="0" smtClean="0"/>
              <a:t>Gallery access</a:t>
            </a:r>
          </a:p>
          <a:p>
            <a:pPr lvl="2">
              <a:buFont typeface="Courier New" pitchFamily="49" charset="0"/>
              <a:buChar char="o"/>
            </a:pPr>
            <a:r>
              <a:rPr lang="en-US" sz="2200" dirty="0" smtClean="0"/>
              <a:t>Media Player access</a:t>
            </a:r>
          </a:p>
          <a:p>
            <a:pPr lvl="2">
              <a:buFont typeface="Courier New" pitchFamily="49" charset="0"/>
              <a:buChar char="o"/>
            </a:pPr>
            <a:r>
              <a:rPr lang="en-US" sz="2200" dirty="0" smtClean="0"/>
              <a:t>Setting reminders and alarm</a:t>
            </a:r>
          </a:p>
          <a:p>
            <a:pPr>
              <a:buFont typeface="Courier New" pitchFamily="49" charset="0"/>
              <a:buChar char="o"/>
            </a:pPr>
            <a:endParaRPr lang="en-US" sz="2200" dirty="0" smtClean="0"/>
          </a:p>
          <a:p>
            <a:pPr>
              <a:buNone/>
            </a:pPr>
            <a:endParaRPr lang="en-US" sz="2200" dirty="0" smtClean="0"/>
          </a:p>
          <a:p>
            <a:pPr>
              <a:buNone/>
            </a:pPr>
            <a:endParaRPr lang="en-US" sz="2200" dirty="0" smtClean="0"/>
          </a:p>
          <a:p>
            <a:pPr>
              <a:buFont typeface="Wingdings" pitchFamily="2" charset="2"/>
              <a:buChar char="Ø"/>
            </a:pPr>
            <a:endParaRPr lang="en-US" sz="2200" dirty="0" smtClean="0"/>
          </a:p>
          <a:p>
            <a:pPr>
              <a:buFont typeface="Courier New" pitchFamily="49" charset="0"/>
              <a:buChar char="o"/>
            </a:pPr>
            <a:endParaRPr lang="en-US" sz="2200" dirty="0" smtClean="0"/>
          </a:p>
          <a:p>
            <a:pPr>
              <a:buFont typeface="Courier New" pitchFamily="49" charset="0"/>
              <a:buChar char="o"/>
            </a:pPr>
            <a:endParaRPr lang="en-US" sz="2200" dirty="0" smtClean="0"/>
          </a:p>
          <a:p>
            <a:pPr>
              <a:buFont typeface="Courier New" pitchFamily="49" charset="0"/>
              <a:buChar char="o"/>
            </a:pPr>
            <a:endParaRPr lang="en-US" sz="2200" dirty="0" smtClean="0"/>
          </a:p>
          <a:p>
            <a:pPr>
              <a:buFont typeface="Courier New" pitchFamily="49" charset="0"/>
              <a:buChar char="o"/>
            </a:pPr>
            <a:endParaRPr lang="en-US" sz="2200" dirty="0" smtClean="0"/>
          </a:p>
          <a:p>
            <a:pPr>
              <a:buFont typeface="Wingdings" pitchFamily="2" charset="2"/>
              <a:buChar char="Ø"/>
            </a:pPr>
            <a:endParaRPr lang="en-US" sz="2200" dirty="0" smtClean="0"/>
          </a:p>
          <a:p>
            <a:pPr>
              <a:buNone/>
            </a:pPr>
            <a:endParaRPr lang="en-US" sz="2200" dirty="0" smtClean="0"/>
          </a:p>
          <a:p>
            <a:pPr>
              <a:buFont typeface="Wingdings" pitchFamily="2" charset="2"/>
              <a:buChar char="Ø"/>
            </a:pPr>
            <a:endParaRPr lang="en-US" sz="2200" dirty="0"/>
          </a:p>
        </p:txBody>
      </p:sp>
    </p:spTree>
  </p:cSld>
  <p:clrMapOvr>
    <a:masterClrMapping/>
  </p:clrMapOvr>
  <p:transition>
    <p:pull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81000"/>
            <a:ext cx="8229600" cy="6073775"/>
          </a:xfrm>
        </p:spPr>
        <p:txBody>
          <a:bodyPr>
            <a:normAutofit/>
          </a:bodyPr>
          <a:lstStyle/>
          <a:p>
            <a:pPr lvl="2">
              <a:buFont typeface="Courier New" pitchFamily="49" charset="0"/>
              <a:buChar char="o"/>
            </a:pPr>
            <a:r>
              <a:rPr lang="en-US" sz="2200" dirty="0" smtClean="0"/>
              <a:t>Game</a:t>
            </a:r>
            <a:endParaRPr lang="en-US" sz="2200" dirty="0" smtClean="0"/>
          </a:p>
          <a:p>
            <a:pPr lvl="2">
              <a:buFont typeface="Courier New" pitchFamily="49" charset="0"/>
              <a:buChar char="o"/>
            </a:pPr>
            <a:r>
              <a:rPr lang="en-US" sz="2200" dirty="0" smtClean="0"/>
              <a:t>System Controls</a:t>
            </a:r>
          </a:p>
          <a:p>
            <a:pPr lvl="1">
              <a:buFont typeface="Wingdings" pitchFamily="2" charset="2"/>
              <a:buChar char="Ø"/>
            </a:pPr>
            <a:r>
              <a:rPr lang="en-US" sz="2200" dirty="0" smtClean="0"/>
              <a:t>And some online commands Gideon Works on are:</a:t>
            </a:r>
          </a:p>
          <a:p>
            <a:pPr lvl="2">
              <a:buFont typeface="Courier New" pitchFamily="49" charset="0"/>
              <a:buChar char="o"/>
            </a:pPr>
            <a:r>
              <a:rPr lang="en-US" sz="2200" dirty="0" smtClean="0"/>
              <a:t>News blog</a:t>
            </a:r>
          </a:p>
          <a:p>
            <a:pPr lvl="2">
              <a:buFont typeface="Courier New" pitchFamily="49" charset="0"/>
              <a:buChar char="o"/>
            </a:pPr>
            <a:r>
              <a:rPr lang="en-US" sz="2200" dirty="0" smtClean="0"/>
              <a:t>Weather forecast</a:t>
            </a:r>
          </a:p>
          <a:p>
            <a:pPr lvl="2">
              <a:buFont typeface="Courier New" pitchFamily="49" charset="0"/>
              <a:buChar char="o"/>
            </a:pPr>
            <a:r>
              <a:rPr lang="en-US" sz="2200" dirty="0" smtClean="0"/>
              <a:t>Trending videos etc.</a:t>
            </a:r>
          </a:p>
          <a:p>
            <a:pPr lvl="1">
              <a:buFont typeface="Wingdings" pitchFamily="2" charset="2"/>
              <a:buChar char="Ø"/>
            </a:pPr>
            <a:r>
              <a:rPr lang="en-IN" sz="2200" dirty="0" smtClean="0"/>
              <a:t>The Project is mainly built in C# programming Language according to the required functionalities to attain lightning speed of execution as well as smooth execution.</a:t>
            </a:r>
          </a:p>
          <a:p>
            <a:pPr lvl="1">
              <a:buFont typeface="Wingdings" pitchFamily="2" charset="2"/>
              <a:buChar char="Ø"/>
            </a:pPr>
            <a:endParaRPr lang="en-IN" sz="2200" dirty="0"/>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Requirement</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u="sng" dirty="0" smtClean="0"/>
              <a:t>Minimum Configuration</a:t>
            </a:r>
            <a:r>
              <a:rPr lang="en-US" dirty="0" smtClean="0"/>
              <a:t>:</a:t>
            </a:r>
          </a:p>
          <a:p>
            <a:pPr lvl="1">
              <a:buFont typeface="Wingdings" pitchFamily="2" charset="2"/>
              <a:buChar char="Ø"/>
            </a:pPr>
            <a:endParaRPr lang="en-US" dirty="0" smtClean="0"/>
          </a:p>
          <a:p>
            <a:pPr lvl="1">
              <a:buFont typeface="Wingdings" pitchFamily="2" charset="2"/>
              <a:buChar char="Ø"/>
            </a:pPr>
            <a:r>
              <a:rPr lang="en-US" dirty="0" smtClean="0"/>
              <a:t>Hardware Required:</a:t>
            </a:r>
          </a:p>
          <a:p>
            <a:pPr lvl="2">
              <a:buFont typeface="Courier New" pitchFamily="49" charset="0"/>
              <a:buChar char="o"/>
            </a:pPr>
            <a:r>
              <a:rPr lang="en-US" dirty="0" smtClean="0"/>
              <a:t>Desktop</a:t>
            </a:r>
          </a:p>
          <a:p>
            <a:pPr lvl="2">
              <a:buFont typeface="Courier New" pitchFamily="49" charset="0"/>
              <a:buChar char="o"/>
            </a:pPr>
            <a:r>
              <a:rPr lang="en-US" dirty="0" smtClean="0"/>
              <a:t>Bluetooth device(optional)</a:t>
            </a:r>
          </a:p>
          <a:p>
            <a:pPr lvl="1">
              <a:buFont typeface="Wingdings" pitchFamily="2" charset="2"/>
              <a:buChar char="Ø"/>
            </a:pPr>
            <a:r>
              <a:rPr lang="en-US" dirty="0" smtClean="0"/>
              <a:t>Language:</a:t>
            </a:r>
          </a:p>
          <a:p>
            <a:pPr lvl="2">
              <a:buFont typeface="Courier New" pitchFamily="49" charset="0"/>
              <a:buChar char="o"/>
            </a:pPr>
            <a:r>
              <a:rPr lang="en-US" dirty="0" smtClean="0"/>
              <a:t> C# </a:t>
            </a:r>
          </a:p>
          <a:p>
            <a:pPr lvl="1">
              <a:buFont typeface="Wingdings" pitchFamily="2" charset="2"/>
              <a:buChar char="Ø"/>
            </a:pPr>
            <a:r>
              <a:rPr lang="en-US" dirty="0" smtClean="0"/>
              <a:t>Software Required</a:t>
            </a:r>
          </a:p>
          <a:p>
            <a:pPr lvl="2">
              <a:buFont typeface="Courier New" pitchFamily="49" charset="0"/>
              <a:buChar char="o"/>
            </a:pPr>
            <a:r>
              <a:rPr lang="en-US" dirty="0" smtClean="0"/>
              <a:t>Operating System: Windows NT</a:t>
            </a:r>
          </a:p>
          <a:p>
            <a:pPr lvl="2">
              <a:buFont typeface="Courier New" pitchFamily="49" charset="0"/>
              <a:buChar char="o"/>
            </a:pPr>
            <a:r>
              <a:rPr lang="en-US" dirty="0" smtClean="0"/>
              <a:t>Tools : Visual Studio .Net 4.5 and above.			</a:t>
            </a:r>
            <a:endParaRPr lang="en-US" dirty="0"/>
          </a:p>
        </p:txBody>
      </p:sp>
    </p:spTree>
  </p:cSld>
  <p:clrMapOvr>
    <a:masterClrMapping/>
  </p:clrMapOvr>
  <p:transition>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75506"/>
          </a:xfrm>
        </p:spPr>
        <p:txBody>
          <a:bodyPr/>
          <a:lstStyle/>
          <a:p>
            <a:r>
              <a:rPr lang="en-IN" b="1" dirty="0" smtClean="0">
                <a:solidFill>
                  <a:schemeClr val="accent1"/>
                </a:solidFill>
              </a:rPr>
              <a:t>Use Case Diagram</a:t>
            </a:r>
            <a:endParaRPr lang="en-IN" b="1" dirty="0">
              <a:solidFill>
                <a:schemeClr val="accent1"/>
              </a:solidFill>
            </a:endParaRPr>
          </a:p>
        </p:txBody>
      </p:sp>
      <p:sp>
        <p:nvSpPr>
          <p:cNvPr id="4" name="Oval 3"/>
          <p:cNvSpPr/>
          <p:nvPr/>
        </p:nvSpPr>
        <p:spPr>
          <a:xfrm>
            <a:off x="381000" y="2743200"/>
            <a:ext cx="762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rot="5400000">
            <a:off x="153194" y="4342606"/>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 y="3886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04800" y="48768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762000" y="4953000"/>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16"/>
          <p:cNvSpPr>
            <a:spLocks noGrp="1"/>
          </p:cNvSpPr>
          <p:nvPr>
            <p:ph idx="1"/>
          </p:nvPr>
        </p:nvSpPr>
        <p:spPr>
          <a:xfrm>
            <a:off x="3200400" y="1219200"/>
            <a:ext cx="2895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buNone/>
            </a:pPr>
            <a:r>
              <a:rPr lang="en-IN" dirty="0" smtClean="0"/>
              <a:t>Play songs/Stop Song</a:t>
            </a:r>
            <a:endParaRPr lang="en-IN" dirty="0"/>
          </a:p>
        </p:txBody>
      </p:sp>
      <p:sp>
        <p:nvSpPr>
          <p:cNvPr id="18" name="Content Placeholder 16"/>
          <p:cNvSpPr txBox="1">
            <a:spLocks/>
          </p:cNvSpPr>
          <p:nvPr/>
        </p:nvSpPr>
        <p:spPr>
          <a:xfrm>
            <a:off x="3200400" y="1828800"/>
            <a:ext cx="2895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400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3000" b="0" i="0" u="none" strike="noStrike" kern="1200" cap="none" spc="0" normalizeH="0" baseline="0" noProof="0" dirty="0" smtClean="0">
                <a:ln>
                  <a:noFill/>
                </a:ln>
                <a:solidFill>
                  <a:schemeClr val="lt1"/>
                </a:solidFill>
                <a:effectLst/>
                <a:uLnTx/>
                <a:uFillTx/>
                <a:latin typeface="+mn-lt"/>
                <a:ea typeface="+mn-ea"/>
                <a:cs typeface="+mn-cs"/>
              </a:rPr>
              <a:t>Play video/Stop video</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Content Placeholder 16"/>
          <p:cNvSpPr txBox="1">
            <a:spLocks/>
          </p:cNvSpPr>
          <p:nvPr/>
        </p:nvSpPr>
        <p:spPr>
          <a:xfrm>
            <a:off x="3276600" y="2514600"/>
            <a:ext cx="2819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325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n-IN" sz="3000" dirty="0" smtClean="0"/>
              <a:t>Set Alarms and Reminders</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Content Placeholder 16"/>
          <p:cNvSpPr txBox="1">
            <a:spLocks/>
          </p:cNvSpPr>
          <p:nvPr/>
        </p:nvSpPr>
        <p:spPr>
          <a:xfrm>
            <a:off x="3276600" y="3200400"/>
            <a:ext cx="2819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400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3000" b="0" i="0" u="none" strike="noStrike" kern="1200" cap="none" spc="0" normalizeH="0" baseline="0" noProof="0" dirty="0" smtClean="0">
                <a:ln>
                  <a:noFill/>
                </a:ln>
                <a:solidFill>
                  <a:schemeClr val="lt1"/>
                </a:solidFill>
                <a:effectLst/>
                <a:uLnTx/>
                <a:uFillTx/>
                <a:latin typeface="+mn-lt"/>
                <a:ea typeface="+mn-ea"/>
                <a:cs typeface="+mn-cs"/>
              </a:rPr>
              <a:t>Time</a:t>
            </a:r>
            <a:r>
              <a:rPr kumimoji="0" lang="en-IN" sz="3000" b="0" i="0" u="none" strike="noStrike" kern="1200" cap="none" spc="0" normalizeH="0" noProof="0" dirty="0" smtClean="0">
                <a:ln>
                  <a:noFill/>
                </a:ln>
                <a:solidFill>
                  <a:schemeClr val="lt1"/>
                </a:solidFill>
                <a:effectLst/>
                <a:uLnTx/>
                <a:uFillTx/>
                <a:latin typeface="+mn-lt"/>
                <a:ea typeface="+mn-ea"/>
                <a:cs typeface="+mn-cs"/>
              </a:rPr>
              <a:t> and Date Access</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Content Placeholder 16"/>
          <p:cNvSpPr txBox="1">
            <a:spLocks/>
          </p:cNvSpPr>
          <p:nvPr/>
        </p:nvSpPr>
        <p:spPr>
          <a:xfrm>
            <a:off x="3200400" y="3962400"/>
            <a:ext cx="2971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475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n-IN" sz="3000" dirty="0" smtClean="0"/>
              <a:t>PC Info access </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Rectangle 21"/>
          <p:cNvSpPr/>
          <p:nvPr/>
        </p:nvSpPr>
        <p:spPr>
          <a:xfrm>
            <a:off x="7467600" y="2971800"/>
            <a:ext cx="1447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a:t>
            </a:r>
            <a:endParaRPr lang="en-IN" dirty="0"/>
          </a:p>
        </p:txBody>
      </p:sp>
      <p:sp>
        <p:nvSpPr>
          <p:cNvPr id="23" name="TextBox 22"/>
          <p:cNvSpPr txBox="1"/>
          <p:nvPr/>
        </p:nvSpPr>
        <p:spPr>
          <a:xfrm>
            <a:off x="304800" y="5562600"/>
            <a:ext cx="914400" cy="369332"/>
          </a:xfrm>
          <a:prstGeom prst="rect">
            <a:avLst/>
          </a:prstGeom>
          <a:noFill/>
        </p:spPr>
        <p:txBody>
          <a:bodyPr wrap="square" rtlCol="0">
            <a:spAutoFit/>
          </a:bodyPr>
          <a:lstStyle/>
          <a:p>
            <a:r>
              <a:rPr lang="en-IN" dirty="0" smtClean="0"/>
              <a:t>USER</a:t>
            </a:r>
            <a:endParaRPr lang="en-IN" dirty="0"/>
          </a:p>
        </p:txBody>
      </p:sp>
      <p:cxnSp>
        <p:nvCxnSpPr>
          <p:cNvPr id="25" name="Straight Arrow Connector 24"/>
          <p:cNvCxnSpPr/>
          <p:nvPr/>
        </p:nvCxnSpPr>
        <p:spPr>
          <a:xfrm flipV="1">
            <a:off x="1143000" y="1676400"/>
            <a:ext cx="19050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295400" y="2133600"/>
            <a:ext cx="1752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295400" y="2819400"/>
            <a:ext cx="1828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371600" y="3429000"/>
            <a:ext cx="1752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295400" y="3733800"/>
            <a:ext cx="1752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V="1">
            <a:off x="6057900" y="1638300"/>
            <a:ext cx="1219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V="1">
            <a:off x="6172200" y="22098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6172200" y="2895600"/>
            <a:ext cx="1066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6248400" y="34290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flipV="1">
            <a:off x="6324600" y="37338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ontent Placeholder 16"/>
          <p:cNvSpPr txBox="1">
            <a:spLocks/>
          </p:cNvSpPr>
          <p:nvPr/>
        </p:nvSpPr>
        <p:spPr>
          <a:xfrm>
            <a:off x="3200400" y="4495800"/>
            <a:ext cx="2971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475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n-IN" sz="3000" dirty="0" smtClean="0"/>
              <a:t>Photo Gallery access</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sp>
        <p:nvSpPr>
          <p:cNvPr id="48" name="Content Placeholder 16"/>
          <p:cNvSpPr txBox="1">
            <a:spLocks/>
          </p:cNvSpPr>
          <p:nvPr/>
        </p:nvSpPr>
        <p:spPr>
          <a:xfrm>
            <a:off x="3276600" y="5105400"/>
            <a:ext cx="2971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475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3000" b="0" i="0" u="none" strike="noStrike" kern="1200" cap="none" spc="0" normalizeH="0" baseline="0" noProof="0" dirty="0" err="1" smtClean="0">
                <a:ln>
                  <a:noFill/>
                </a:ln>
                <a:solidFill>
                  <a:schemeClr val="lt1"/>
                </a:solidFill>
                <a:effectLst/>
                <a:uLnTx/>
                <a:uFillTx/>
                <a:latin typeface="+mn-lt"/>
                <a:ea typeface="+mn-ea"/>
                <a:cs typeface="+mn-cs"/>
              </a:rPr>
              <a:t>Todays</a:t>
            </a:r>
            <a:r>
              <a:rPr kumimoji="0" lang="en-IN" sz="3000" b="0" i="0" u="none" strike="noStrike" kern="1200" cap="none" spc="0" normalizeH="0" noProof="0" dirty="0" smtClean="0">
                <a:ln>
                  <a:noFill/>
                </a:ln>
                <a:solidFill>
                  <a:schemeClr val="lt1"/>
                </a:solidFill>
                <a:effectLst/>
                <a:uLnTx/>
                <a:uFillTx/>
                <a:latin typeface="+mn-lt"/>
                <a:ea typeface="+mn-ea"/>
                <a:cs typeface="+mn-cs"/>
              </a:rPr>
              <a:t> News blog</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sp>
        <p:nvSpPr>
          <p:cNvPr id="49" name="Content Placeholder 16"/>
          <p:cNvSpPr txBox="1">
            <a:spLocks/>
          </p:cNvSpPr>
          <p:nvPr/>
        </p:nvSpPr>
        <p:spPr>
          <a:xfrm>
            <a:off x="3276600" y="5638800"/>
            <a:ext cx="2971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475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3000" b="0" i="0" u="none" strike="noStrike" kern="1200" cap="none" spc="0" normalizeH="0" baseline="0" noProof="0" dirty="0" smtClean="0">
                <a:ln>
                  <a:noFill/>
                </a:ln>
                <a:solidFill>
                  <a:schemeClr val="lt1"/>
                </a:solidFill>
                <a:effectLst/>
                <a:uLnTx/>
                <a:uFillTx/>
                <a:latin typeface="+mn-lt"/>
                <a:ea typeface="+mn-ea"/>
                <a:cs typeface="+mn-cs"/>
              </a:rPr>
              <a:t>Play</a:t>
            </a:r>
            <a:r>
              <a:rPr kumimoji="0" lang="en-IN" sz="3000" b="0" i="0" u="none" strike="noStrike" kern="1200" cap="none" spc="0" normalizeH="0" noProof="0" dirty="0" smtClean="0">
                <a:ln>
                  <a:noFill/>
                </a:ln>
                <a:solidFill>
                  <a:schemeClr val="lt1"/>
                </a:solidFill>
                <a:effectLst/>
                <a:uLnTx/>
                <a:uFillTx/>
                <a:latin typeface="+mn-lt"/>
                <a:ea typeface="+mn-ea"/>
                <a:cs typeface="+mn-cs"/>
              </a:rPr>
              <a:t> Games</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sp>
        <p:nvSpPr>
          <p:cNvPr id="50" name="Content Placeholder 16"/>
          <p:cNvSpPr txBox="1">
            <a:spLocks/>
          </p:cNvSpPr>
          <p:nvPr/>
        </p:nvSpPr>
        <p:spPr>
          <a:xfrm>
            <a:off x="3200400" y="6248400"/>
            <a:ext cx="2971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47500" lnSpcReduction="20000"/>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3000" b="0" i="0" u="none" strike="noStrike" kern="1200" cap="none" spc="0" normalizeH="0" baseline="0" noProof="0" dirty="0" smtClean="0">
                <a:ln>
                  <a:noFill/>
                </a:ln>
                <a:solidFill>
                  <a:schemeClr val="lt1"/>
                </a:solidFill>
                <a:effectLst/>
                <a:uLnTx/>
                <a:uFillTx/>
                <a:latin typeface="+mn-lt"/>
                <a:ea typeface="+mn-ea"/>
                <a:cs typeface="+mn-cs"/>
              </a:rPr>
              <a:t>Weather</a:t>
            </a:r>
            <a:r>
              <a:rPr kumimoji="0" lang="en-IN" sz="3000" b="0" i="0" u="none" strike="noStrike" kern="1200" cap="none" spc="0" normalizeH="0" noProof="0" dirty="0" smtClean="0">
                <a:ln>
                  <a:noFill/>
                </a:ln>
                <a:solidFill>
                  <a:schemeClr val="lt1"/>
                </a:solidFill>
                <a:effectLst/>
                <a:uLnTx/>
                <a:uFillTx/>
                <a:latin typeface="+mn-lt"/>
                <a:ea typeface="+mn-ea"/>
                <a:cs typeface="+mn-cs"/>
              </a:rPr>
              <a:t> Forecast</a:t>
            </a:r>
            <a:endParaRPr kumimoji="0" lang="en-IN" sz="30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59" name="Straight Arrow Connector 58"/>
          <p:cNvCxnSpPr/>
          <p:nvPr/>
        </p:nvCxnSpPr>
        <p:spPr>
          <a:xfrm>
            <a:off x="1295400" y="3962400"/>
            <a:ext cx="1752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295400" y="41910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371600" y="4419600"/>
            <a:ext cx="1828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295400" y="4648200"/>
            <a:ext cx="1752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flipV="1">
            <a:off x="6248400" y="39624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210300" y="43053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6134100" y="4610100"/>
            <a:ext cx="1295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a:off x="5943600" y="50292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sp>
        <p:nvSpPr>
          <p:cNvPr id="6" name="Rectangle 5"/>
          <p:cNvSpPr/>
          <p:nvPr/>
        </p:nvSpPr>
        <p:spPr>
          <a:xfrm>
            <a:off x="3505200" y="3810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:GIDEON</a:t>
            </a:r>
            <a:endParaRPr lang="en-IN" dirty="0"/>
          </a:p>
        </p:txBody>
      </p:sp>
      <p:sp>
        <p:nvSpPr>
          <p:cNvPr id="7" name="Rectangle 6"/>
          <p:cNvSpPr/>
          <p:nvPr/>
        </p:nvSpPr>
        <p:spPr>
          <a:xfrm>
            <a:off x="6553200" y="3810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:OS</a:t>
            </a:r>
            <a:endParaRPr lang="en-IN" dirty="0"/>
          </a:p>
        </p:txBody>
      </p:sp>
      <p:sp>
        <p:nvSpPr>
          <p:cNvPr id="8" name="Rectangle 7"/>
          <p:cNvSpPr/>
          <p:nvPr/>
        </p:nvSpPr>
        <p:spPr>
          <a:xfrm>
            <a:off x="990600" y="2438400"/>
            <a:ext cx="5334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419600" y="2438400"/>
            <a:ext cx="5334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315200" y="2362200"/>
            <a:ext cx="5334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315200" y="1066800"/>
            <a:ext cx="533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800600" y="3505200"/>
            <a:ext cx="53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1524000" y="26670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53000" y="2667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029200" y="3352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4038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953000" y="52578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4953000" y="63246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1524000" y="63246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7392194" y="23614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7392194" y="1904206"/>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09800" y="2209800"/>
            <a:ext cx="1219200" cy="369332"/>
          </a:xfrm>
          <a:prstGeom prst="rect">
            <a:avLst/>
          </a:prstGeom>
          <a:noFill/>
        </p:spPr>
        <p:txBody>
          <a:bodyPr wrap="square" rtlCol="0">
            <a:spAutoFit/>
          </a:bodyPr>
          <a:lstStyle/>
          <a:p>
            <a:r>
              <a:rPr lang="en-IN" dirty="0" smtClean="0"/>
              <a:t>VOICE</a:t>
            </a:r>
            <a:endParaRPr lang="en-IN" dirty="0"/>
          </a:p>
        </p:txBody>
      </p:sp>
      <p:sp>
        <p:nvSpPr>
          <p:cNvPr id="69" name="TextBox 68"/>
          <p:cNvSpPr txBox="1"/>
          <p:nvPr/>
        </p:nvSpPr>
        <p:spPr>
          <a:xfrm>
            <a:off x="2133600" y="2819400"/>
            <a:ext cx="1524000" cy="369332"/>
          </a:xfrm>
          <a:prstGeom prst="rect">
            <a:avLst/>
          </a:prstGeom>
          <a:noFill/>
        </p:spPr>
        <p:txBody>
          <a:bodyPr wrap="square" rtlCol="0">
            <a:spAutoFit/>
          </a:bodyPr>
          <a:lstStyle/>
          <a:p>
            <a:r>
              <a:rPr lang="en-IN" dirty="0" smtClean="0"/>
              <a:t>COMMAND</a:t>
            </a:r>
            <a:endParaRPr lang="en-IN" dirty="0"/>
          </a:p>
        </p:txBody>
      </p:sp>
      <p:sp>
        <p:nvSpPr>
          <p:cNvPr id="71" name="TextBox 70"/>
          <p:cNvSpPr txBox="1"/>
          <p:nvPr/>
        </p:nvSpPr>
        <p:spPr>
          <a:xfrm>
            <a:off x="5867400" y="2667001"/>
            <a:ext cx="1295400" cy="1200329"/>
          </a:xfrm>
          <a:prstGeom prst="rect">
            <a:avLst/>
          </a:prstGeom>
          <a:noFill/>
        </p:spPr>
        <p:txBody>
          <a:bodyPr wrap="square" rtlCol="0">
            <a:spAutoFit/>
          </a:bodyPr>
          <a:lstStyle/>
          <a:p>
            <a:r>
              <a:rPr lang="en-IN" dirty="0" smtClean="0"/>
              <a:t>PROCESS REQUEST</a:t>
            </a:r>
          </a:p>
          <a:p>
            <a:r>
              <a:rPr lang="en-IN" dirty="0" smtClean="0"/>
              <a:t>(INDEPENDENT)</a:t>
            </a:r>
            <a:endParaRPr lang="en-IN" dirty="0"/>
          </a:p>
        </p:txBody>
      </p:sp>
      <p:sp>
        <p:nvSpPr>
          <p:cNvPr id="72" name="TextBox 71"/>
          <p:cNvSpPr txBox="1"/>
          <p:nvPr/>
        </p:nvSpPr>
        <p:spPr>
          <a:xfrm>
            <a:off x="4953000" y="5334000"/>
            <a:ext cx="2286000" cy="646331"/>
          </a:xfrm>
          <a:prstGeom prst="rect">
            <a:avLst/>
          </a:prstGeom>
          <a:noFill/>
        </p:spPr>
        <p:txBody>
          <a:bodyPr wrap="square" rtlCol="0">
            <a:spAutoFit/>
          </a:bodyPr>
          <a:lstStyle/>
          <a:p>
            <a:r>
              <a:rPr lang="en-IN" dirty="0" smtClean="0"/>
              <a:t>PROCESS REQUEST (DEPENDENT) </a:t>
            </a:r>
            <a:endParaRPr lang="en-IN" dirty="0"/>
          </a:p>
        </p:txBody>
      </p:sp>
      <p:sp>
        <p:nvSpPr>
          <p:cNvPr id="73" name="TextBox 72"/>
          <p:cNvSpPr txBox="1"/>
          <p:nvPr/>
        </p:nvSpPr>
        <p:spPr>
          <a:xfrm>
            <a:off x="5181600" y="6324600"/>
            <a:ext cx="2133600" cy="369332"/>
          </a:xfrm>
          <a:prstGeom prst="rect">
            <a:avLst/>
          </a:prstGeom>
          <a:noFill/>
        </p:spPr>
        <p:txBody>
          <a:bodyPr wrap="square" rtlCol="0">
            <a:spAutoFit/>
          </a:bodyPr>
          <a:lstStyle/>
          <a:p>
            <a:r>
              <a:rPr lang="en-IN" dirty="0" smtClean="0"/>
              <a:t>SEND INFO</a:t>
            </a:r>
            <a:endParaRPr lang="en-IN" dirty="0"/>
          </a:p>
        </p:txBody>
      </p:sp>
      <p:sp>
        <p:nvSpPr>
          <p:cNvPr id="74" name="TextBox 73"/>
          <p:cNvSpPr txBox="1"/>
          <p:nvPr/>
        </p:nvSpPr>
        <p:spPr>
          <a:xfrm>
            <a:off x="1600200" y="6324600"/>
            <a:ext cx="2743200" cy="369332"/>
          </a:xfrm>
          <a:prstGeom prst="rect">
            <a:avLst/>
          </a:prstGeom>
          <a:noFill/>
        </p:spPr>
        <p:txBody>
          <a:bodyPr wrap="square" rtlCol="0">
            <a:spAutoFit/>
          </a:bodyPr>
          <a:lstStyle/>
          <a:p>
            <a:r>
              <a:rPr lang="en-IN" dirty="0" smtClean="0"/>
              <a:t>ACTION PERFORMED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304800"/>
            <a:ext cx="1752600" cy="369332"/>
          </a:xfrm>
          <a:prstGeom prst="rect">
            <a:avLst/>
          </a:prstGeom>
          <a:noFill/>
        </p:spPr>
        <p:txBody>
          <a:bodyPr wrap="square" rtlCol="0">
            <a:spAutoFit/>
          </a:bodyPr>
          <a:lstStyle/>
          <a:p>
            <a:endParaRPr lang="en-IN" dirty="0"/>
          </a:p>
        </p:txBody>
      </p:sp>
      <p:sp>
        <p:nvSpPr>
          <p:cNvPr id="7" name="TextBox 6"/>
          <p:cNvSpPr txBox="1"/>
          <p:nvPr/>
        </p:nvSpPr>
        <p:spPr>
          <a:xfrm>
            <a:off x="533400" y="685800"/>
            <a:ext cx="1752600" cy="369332"/>
          </a:xfrm>
          <a:prstGeom prst="rect">
            <a:avLst/>
          </a:prstGeom>
          <a:noFill/>
        </p:spPr>
        <p:txBody>
          <a:bodyPr wrap="square" rtlCol="0">
            <a:spAutoFit/>
          </a:bodyPr>
          <a:lstStyle/>
          <a:p>
            <a:r>
              <a:rPr lang="en-IN" dirty="0" smtClean="0"/>
              <a:t>USER</a:t>
            </a:r>
            <a:endParaRPr lang="en-IN" dirty="0"/>
          </a:p>
        </p:txBody>
      </p:sp>
      <p:sp>
        <p:nvSpPr>
          <p:cNvPr id="8" name="TextBox 7"/>
          <p:cNvSpPr txBox="1"/>
          <p:nvPr/>
        </p:nvSpPr>
        <p:spPr>
          <a:xfrm>
            <a:off x="3352800" y="685800"/>
            <a:ext cx="1752600" cy="369332"/>
          </a:xfrm>
          <a:prstGeom prst="rect">
            <a:avLst/>
          </a:prstGeom>
          <a:noFill/>
        </p:spPr>
        <p:txBody>
          <a:bodyPr wrap="square" rtlCol="0">
            <a:spAutoFit/>
          </a:bodyPr>
          <a:lstStyle/>
          <a:p>
            <a:r>
              <a:rPr lang="en-IN" dirty="0" smtClean="0"/>
              <a:t>GIDEON</a:t>
            </a:r>
            <a:endParaRPr lang="en-IN" dirty="0"/>
          </a:p>
        </p:txBody>
      </p:sp>
      <p:sp>
        <p:nvSpPr>
          <p:cNvPr id="9" name="TextBox 8"/>
          <p:cNvSpPr txBox="1"/>
          <p:nvPr/>
        </p:nvSpPr>
        <p:spPr>
          <a:xfrm>
            <a:off x="3352800" y="914400"/>
            <a:ext cx="1752600" cy="369332"/>
          </a:xfrm>
          <a:prstGeom prst="rect">
            <a:avLst/>
          </a:prstGeom>
          <a:noFill/>
        </p:spPr>
        <p:txBody>
          <a:bodyPr wrap="square" rtlCol="0">
            <a:spAutoFit/>
          </a:bodyPr>
          <a:lstStyle/>
          <a:p>
            <a:endParaRPr lang="en-IN" dirty="0"/>
          </a:p>
        </p:txBody>
      </p:sp>
      <p:sp>
        <p:nvSpPr>
          <p:cNvPr id="10" name="TextBox 9"/>
          <p:cNvSpPr txBox="1"/>
          <p:nvPr/>
        </p:nvSpPr>
        <p:spPr>
          <a:xfrm>
            <a:off x="6629400" y="685800"/>
            <a:ext cx="1752600" cy="646331"/>
          </a:xfrm>
          <a:prstGeom prst="rect">
            <a:avLst/>
          </a:prstGeom>
          <a:noFill/>
        </p:spPr>
        <p:txBody>
          <a:bodyPr wrap="square" rtlCol="0">
            <a:spAutoFit/>
          </a:bodyPr>
          <a:lstStyle/>
          <a:p>
            <a:r>
              <a:rPr lang="en-IN" dirty="0" smtClean="0"/>
              <a:t>OPERATING SYSTEM</a:t>
            </a:r>
            <a:endParaRPr lang="en-IN" dirty="0"/>
          </a:p>
        </p:txBody>
      </p:sp>
      <p:cxnSp>
        <p:nvCxnSpPr>
          <p:cNvPr id="18" name="Straight Connector 17"/>
          <p:cNvCxnSpPr/>
          <p:nvPr/>
        </p:nvCxnSpPr>
        <p:spPr>
          <a:xfrm rot="16200000" flipH="1">
            <a:off x="2704306" y="3772694"/>
            <a:ext cx="6096794" cy="75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57994" y="3810000"/>
            <a:ext cx="6096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800894" y="14089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04800" y="1600200"/>
            <a:ext cx="1524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OPEN</a:t>
            </a:r>
            <a:endParaRPr lang="en-IN" sz="1650" dirty="0"/>
          </a:p>
        </p:txBody>
      </p:sp>
      <p:sp>
        <p:nvSpPr>
          <p:cNvPr id="45" name="Rounded Rectangle 44"/>
          <p:cNvSpPr/>
          <p:nvPr/>
        </p:nvSpPr>
        <p:spPr>
          <a:xfrm>
            <a:off x="228600" y="24384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VOICE COMMAND</a:t>
            </a:r>
            <a:endParaRPr lang="en-IN" sz="1650" dirty="0"/>
          </a:p>
        </p:txBody>
      </p:sp>
      <p:sp>
        <p:nvSpPr>
          <p:cNvPr id="46" name="Rounded Rectangle 45"/>
          <p:cNvSpPr/>
          <p:nvPr/>
        </p:nvSpPr>
        <p:spPr>
          <a:xfrm>
            <a:off x="2819400" y="4495800"/>
            <a:ext cx="2514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REQUEST PROCESSED BY GIDEON</a:t>
            </a:r>
            <a:endParaRPr lang="en-IN" sz="1650" dirty="0"/>
          </a:p>
        </p:txBody>
      </p:sp>
      <p:sp>
        <p:nvSpPr>
          <p:cNvPr id="47" name="Rounded Rectangle 46"/>
          <p:cNvSpPr/>
          <p:nvPr/>
        </p:nvSpPr>
        <p:spPr>
          <a:xfrm>
            <a:off x="6248400" y="4495800"/>
            <a:ext cx="2362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REQUEST PROCESSED BY OS</a:t>
            </a:r>
            <a:endParaRPr lang="en-IN" sz="1650" dirty="0"/>
          </a:p>
        </p:txBody>
      </p:sp>
      <p:sp>
        <p:nvSpPr>
          <p:cNvPr id="48" name="Rounded Rectangle 47"/>
          <p:cNvSpPr/>
          <p:nvPr/>
        </p:nvSpPr>
        <p:spPr>
          <a:xfrm>
            <a:off x="228600" y="58674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50" dirty="0" smtClean="0"/>
              <a:t>ACTION</a:t>
            </a:r>
            <a:r>
              <a:rPr lang="en-IN" dirty="0" smtClean="0"/>
              <a:t> PERFORMED</a:t>
            </a:r>
            <a:endParaRPr lang="en-IN" dirty="0"/>
          </a:p>
        </p:txBody>
      </p:sp>
      <p:sp>
        <p:nvSpPr>
          <p:cNvPr id="49" name="Flowchart: Decision 48"/>
          <p:cNvSpPr/>
          <p:nvPr/>
        </p:nvSpPr>
        <p:spPr>
          <a:xfrm>
            <a:off x="914400" y="3352800"/>
            <a:ext cx="381000" cy="381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Arrow Connector 52"/>
          <p:cNvCxnSpPr/>
          <p:nvPr/>
        </p:nvCxnSpPr>
        <p:spPr>
          <a:xfrm rot="5400000">
            <a:off x="762000" y="220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3809603" y="4343797"/>
            <a:ext cx="3055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3848497" y="5371703"/>
            <a:ext cx="2286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1256506" y="2628900"/>
            <a:ext cx="381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7277497" y="5371703"/>
            <a:ext cx="2286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7238603" y="4343797"/>
            <a:ext cx="3055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5" idx="2"/>
            <a:endCxn id="49" idx="0"/>
          </p:cNvCxnSpPr>
          <p:nvPr/>
        </p:nvCxnSpPr>
        <p:spPr>
          <a:xfrm rot="5400000">
            <a:off x="914400" y="3162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1086247" y="3753247"/>
            <a:ext cx="76200" cy="37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143000" y="3810000"/>
            <a:ext cx="2819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2667000" y="4114800"/>
            <a:ext cx="5715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p:cNvSpPr/>
          <p:nvPr/>
        </p:nvSpPr>
        <p:spPr>
          <a:xfrm>
            <a:off x="2667000" y="5486400"/>
            <a:ext cx="5791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4" name="Straight Arrow Connector 93"/>
          <p:cNvCxnSpPr/>
          <p:nvPr/>
        </p:nvCxnSpPr>
        <p:spPr>
          <a:xfrm rot="16200000" flipH="1">
            <a:off x="3925094" y="3848894"/>
            <a:ext cx="304006" cy="227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flipV="1">
            <a:off x="4267200" y="5562600"/>
            <a:ext cx="762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a:off x="990600" y="57150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5400000">
            <a:off x="914400" y="5791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rot="5400000">
            <a:off x="876697" y="6438503"/>
            <a:ext cx="2286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Smiley Face 122"/>
          <p:cNvSpPr/>
          <p:nvPr/>
        </p:nvSpPr>
        <p:spPr>
          <a:xfrm>
            <a:off x="838200" y="6553200"/>
            <a:ext cx="228600" cy="152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5" name="Straight Connector 144"/>
          <p:cNvCxnSpPr/>
          <p:nvPr/>
        </p:nvCxnSpPr>
        <p:spPr>
          <a:xfrm rot="5400000">
            <a:off x="1981994" y="3124200"/>
            <a:ext cx="761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49" idx="3"/>
          </p:cNvCxnSpPr>
          <p:nvPr/>
        </p:nvCxnSpPr>
        <p:spPr>
          <a:xfrm flipV="1">
            <a:off x="1295400" y="3505200"/>
            <a:ext cx="1066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45" idx="3"/>
          </p:cNvCxnSpPr>
          <p:nvPr/>
        </p:nvCxnSpPr>
        <p:spPr>
          <a:xfrm rot="10800000">
            <a:off x="1981200" y="27051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0" y="3962401"/>
            <a:ext cx="2514600" cy="346249"/>
          </a:xfrm>
          <a:prstGeom prst="rect">
            <a:avLst/>
          </a:prstGeom>
          <a:noFill/>
        </p:spPr>
        <p:txBody>
          <a:bodyPr wrap="square" rtlCol="0">
            <a:spAutoFit/>
          </a:bodyPr>
          <a:lstStyle/>
          <a:p>
            <a:r>
              <a:rPr lang="en-IN" sz="1650" dirty="0" smtClean="0"/>
              <a:t>     [VALID COMMAND]</a:t>
            </a:r>
            <a:endParaRPr lang="en-IN" sz="1650" dirty="0"/>
          </a:p>
        </p:txBody>
      </p:sp>
      <p:sp>
        <p:nvSpPr>
          <p:cNvPr id="166" name="TextBox 165"/>
          <p:cNvSpPr txBox="1"/>
          <p:nvPr/>
        </p:nvSpPr>
        <p:spPr>
          <a:xfrm>
            <a:off x="1143000" y="3048000"/>
            <a:ext cx="1295400" cy="369332"/>
          </a:xfrm>
          <a:prstGeom prst="rect">
            <a:avLst/>
          </a:prstGeom>
          <a:noFill/>
        </p:spPr>
        <p:txBody>
          <a:bodyPr wrap="square" rtlCol="0">
            <a:spAutoFit/>
          </a:bodyPr>
          <a:lstStyle/>
          <a:p>
            <a:r>
              <a:rPr lang="en-IN" dirty="0" smtClean="0"/>
              <a:t>[</a:t>
            </a:r>
            <a:r>
              <a:rPr lang="en-IN" sz="1650" dirty="0" smtClean="0"/>
              <a:t>INVALID</a:t>
            </a:r>
            <a:r>
              <a:rPr lang="en-IN" dirty="0" smtClean="0"/>
              <a:t>]</a:t>
            </a:r>
            <a:endParaRPr lang="en-IN" dirty="0"/>
          </a:p>
        </p:txBody>
      </p:sp>
      <p:sp>
        <p:nvSpPr>
          <p:cNvPr id="38" name="TextBox 37"/>
          <p:cNvSpPr txBox="1"/>
          <p:nvPr/>
        </p:nvSpPr>
        <p:spPr>
          <a:xfrm>
            <a:off x="609600" y="152400"/>
            <a:ext cx="3810000" cy="400110"/>
          </a:xfrm>
          <a:prstGeom prst="rect">
            <a:avLst/>
          </a:prstGeom>
          <a:noFill/>
        </p:spPr>
        <p:txBody>
          <a:bodyPr wrap="square" rtlCol="0">
            <a:spAutoFit/>
          </a:bodyPr>
          <a:lstStyle/>
          <a:p>
            <a:r>
              <a:rPr lang="en-IN" sz="2000" b="1" dirty="0" smtClean="0"/>
              <a:t>ACTIVITY DIAGRAM</a:t>
            </a:r>
            <a:r>
              <a:rPr lang="en-IN" dirty="0" smtClean="0"/>
              <a: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565</TotalTime>
  <Words>685</Words>
  <Application>Microsoft Office PowerPoint</Application>
  <PresentationFormat>On-screen Show (4:3)</PresentationFormat>
  <Paragraphs>150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Gideon</vt:lpstr>
      <vt:lpstr>Introduction</vt:lpstr>
      <vt:lpstr>Existing System Study</vt:lpstr>
      <vt:lpstr>Proposed System</vt:lpstr>
      <vt:lpstr>Slide 5</vt:lpstr>
      <vt:lpstr>System Requirement</vt:lpstr>
      <vt:lpstr>Use Case Diagram</vt:lpstr>
      <vt:lpstr>Slide 8</vt:lpstr>
      <vt:lpstr>Slide 9</vt:lpstr>
      <vt:lpstr>Slide 10</vt:lpstr>
      <vt:lpstr>Slide 11</vt:lpstr>
      <vt:lpstr>FEASIBILITY STUDY:</vt:lpstr>
      <vt:lpstr>LIMITATIONS AND SCOPE:</vt:lpstr>
      <vt:lpstr>BIBLIOGRAPHY :</vt:lpstr>
      <vt:lpstr>THANKYOU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Gideon</dc:title>
  <dc:creator>Windows User</dc:creator>
  <cp:lastModifiedBy>kaif</cp:lastModifiedBy>
  <cp:revision>48</cp:revision>
  <dcterms:created xsi:type="dcterms:W3CDTF">2019-01-16T08:47:53Z</dcterms:created>
  <dcterms:modified xsi:type="dcterms:W3CDTF">2019-04-15T07:02:12Z</dcterms:modified>
</cp:coreProperties>
</file>