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728" r:id="rId2"/>
    <p:sldId id="729" r:id="rId3"/>
    <p:sldId id="680" r:id="rId4"/>
    <p:sldId id="703" r:id="rId5"/>
    <p:sldId id="704" r:id="rId6"/>
    <p:sldId id="705" r:id="rId7"/>
    <p:sldId id="709" r:id="rId8"/>
    <p:sldId id="710" r:id="rId9"/>
    <p:sldId id="707" r:id="rId10"/>
    <p:sldId id="715" r:id="rId11"/>
    <p:sldId id="713" r:id="rId12"/>
    <p:sldId id="714" r:id="rId13"/>
    <p:sldId id="716" r:id="rId14"/>
    <p:sldId id="708" r:id="rId15"/>
    <p:sldId id="712" r:id="rId16"/>
    <p:sldId id="706" r:id="rId17"/>
    <p:sldId id="718" r:id="rId18"/>
    <p:sldId id="720" r:id="rId19"/>
    <p:sldId id="722" r:id="rId20"/>
    <p:sldId id="724" r:id="rId21"/>
    <p:sldId id="725" r:id="rId22"/>
    <p:sldId id="726" r:id="rId23"/>
    <p:sldId id="721" r:id="rId24"/>
  </p:sldIdLst>
  <p:sldSz cx="9144000" cy="6858000" type="screen4x3"/>
  <p:notesSz cx="7188200" cy="94488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65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65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65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65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6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pitchFamily="-6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pitchFamily="-6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pitchFamily="-6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pitchFamily="-6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33FF"/>
    <a:srgbClr val="CC3300"/>
    <a:srgbClr val="0000CC"/>
    <a:srgbClr val="663300"/>
    <a:srgbClr val="B2B2B2"/>
    <a:srgbClr val="EAEAE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102" y="26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t" anchorCtr="0" compatLnSpc="1">
            <a:prstTxWarp prst="textNoShape">
              <a:avLst/>
            </a:prstTxWarp>
          </a:bodyPr>
          <a:lstStyle>
            <a:lvl1pPr algn="l" defTabSz="950913">
              <a:defRPr sz="1200">
                <a:latin typeface="Times New Roman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73525" y="0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>
                <a:latin typeface="Times New Roman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b" anchorCtr="0" compatLnSpc="1">
            <a:prstTxWarp prst="textNoShape">
              <a:avLst/>
            </a:prstTxWarp>
          </a:bodyPr>
          <a:lstStyle>
            <a:lvl1pPr algn="l" defTabSz="950913">
              <a:defRPr sz="1200">
                <a:latin typeface="Times New Roman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73525" y="8975725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>
                <a:latin typeface="Times New Roman" pitchFamily="-110" charset="0"/>
              </a:defRPr>
            </a:lvl1pPr>
          </a:lstStyle>
          <a:p>
            <a:pPr>
              <a:defRPr/>
            </a:pPr>
            <a:fld id="{6D6E1200-6A2F-414A-8C01-9B912144C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888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t" anchorCtr="0" compatLnSpc="1">
            <a:prstTxWarp prst="textNoShape">
              <a:avLst/>
            </a:prstTxWarp>
          </a:bodyPr>
          <a:lstStyle>
            <a:lvl1pPr algn="l" defTabSz="950913">
              <a:defRPr sz="1200">
                <a:latin typeface="Tahoma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73525" y="0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>
                <a:latin typeface="Tahoma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190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8850" y="4487863"/>
            <a:ext cx="5270500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b" anchorCtr="0" compatLnSpc="1">
            <a:prstTxWarp prst="textNoShape">
              <a:avLst/>
            </a:prstTxWarp>
          </a:bodyPr>
          <a:lstStyle>
            <a:lvl1pPr algn="l" defTabSz="950913">
              <a:defRPr sz="1200">
                <a:latin typeface="Tahoma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73525" y="8975725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>
                <a:latin typeface="Tahoma" pitchFamily="-110" charset="0"/>
              </a:defRPr>
            </a:lvl1pPr>
          </a:lstStyle>
          <a:p>
            <a:pPr>
              <a:defRPr/>
            </a:pPr>
            <a:fld id="{6F1F7CAB-57EF-6248-91D7-54DC92E6C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86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D00A7B-16A3-B64E-BFBB-3B23C95464B0}" type="slidenum">
              <a:rPr lang="en-US">
                <a:latin typeface="Tahoma" pitchFamily="-65" charset="0"/>
              </a:rPr>
              <a:pPr/>
              <a:t>1</a:t>
            </a:fld>
            <a:endParaRPr lang="en-US">
              <a:latin typeface="Tahoma" pitchFamily="-65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395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csc</a:t>
            </a:r>
            <a:r>
              <a:rPr lang="en-US" dirty="0" smtClean="0"/>
              <a:t> translates from C# to MSIL</a:t>
            </a:r>
          </a:p>
          <a:p>
            <a:r>
              <a:rPr lang="en-US" dirty="0" err="1" smtClean="0"/>
              <a:t>gcc</a:t>
            </a:r>
            <a:r>
              <a:rPr lang="en-US" dirty="0" smtClean="0"/>
              <a:t> translates from C, … to Machine Language</a:t>
            </a:r>
          </a:p>
          <a:p>
            <a:r>
              <a:rPr lang="en-US" dirty="0" smtClean="0"/>
              <a:t>- Now here you have to understand the meaning</a:t>
            </a:r>
            <a:r>
              <a:rPr lang="en-US" baseline="0" dirty="0" smtClean="0"/>
              <a:t> of the abstract machine that your program will run on ..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C028C2-7438-8846-A42F-352D8CD619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11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csc</a:t>
            </a:r>
            <a:r>
              <a:rPr lang="en-US" dirty="0" smtClean="0"/>
              <a:t> translates from C# to MSIL</a:t>
            </a:r>
          </a:p>
          <a:p>
            <a:r>
              <a:rPr lang="en-US" dirty="0" err="1" smtClean="0"/>
              <a:t>gcc</a:t>
            </a:r>
            <a:r>
              <a:rPr lang="en-US" dirty="0" smtClean="0"/>
              <a:t> translates from C, … to Machine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C028C2-7438-8846-A42F-352D8CD619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7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2590800"/>
            <a:ext cx="74676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6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 typeface="Wingdings" pitchFamily="-110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4813" y="0"/>
            <a:ext cx="220027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5001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86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8726488" cy="2341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3789363"/>
            <a:ext cx="8726488" cy="2343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0" y="2514600"/>
            <a:ext cx="9144000" cy="3124200"/>
          </a:xfrm>
        </p:spPr>
        <p:txBody>
          <a:bodyPr/>
          <a:lstStyle>
            <a:lvl1pPr algn="ctr">
              <a:buFontTx/>
              <a:buNone/>
              <a:defRPr/>
            </a:lvl1pPr>
            <a:lvl2pPr algn="ctr">
              <a:buFontTx/>
              <a:buNone/>
              <a:defRPr/>
            </a:lvl2pPr>
            <a:lvl3pPr algn="ctr"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286250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295400"/>
            <a:ext cx="4287838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Tahoma" pitchFamily="-112" charset="0"/>
              </a:defRPr>
            </a:lvl1pPr>
          </a:lstStyle>
          <a:p>
            <a:pPr>
              <a:defRPr/>
            </a:pPr>
            <a:fld id="{495CC115-74BE-A14D-8BFA-B44DAF572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  <p:sldLayoutId id="2147483986" r:id="rId13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Baskerville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Baskerville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Baskerville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Baskerville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Baskerville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pitchFamily="-110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pitchFamily="-110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pitchFamily="-110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2F2F2"/>
        </a:buClr>
        <a:buFont typeface="Wingdings" pitchFamily="-65" charset="2"/>
        <a:buChar char=""/>
        <a:defRPr sz="3200">
          <a:solidFill>
            <a:schemeClr val="bg1"/>
          </a:solidFill>
          <a:latin typeface="Palatino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-65" charset="2"/>
        <a:buChar char=""/>
        <a:defRPr sz="2800">
          <a:solidFill>
            <a:schemeClr val="bg1"/>
          </a:solidFill>
          <a:latin typeface="Palatino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-65" charset="2"/>
        <a:buChar char=""/>
        <a:defRPr sz="2400">
          <a:solidFill>
            <a:schemeClr val="bg1"/>
          </a:solidFill>
          <a:latin typeface="Palatino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-65" charset="2"/>
        <a:buChar char=""/>
        <a:defRPr sz="2000">
          <a:solidFill>
            <a:schemeClr val="bg1"/>
          </a:solidFill>
          <a:latin typeface="Palatino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-65" charset="2"/>
        <a:buChar char=""/>
        <a:defRPr sz="2000">
          <a:solidFill>
            <a:schemeClr val="bg1"/>
          </a:solidFill>
          <a:latin typeface="Palatino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429000"/>
            <a:ext cx="9144000" cy="1143000"/>
          </a:xfrm>
        </p:spPr>
        <p:txBody>
          <a:bodyPr/>
          <a:lstStyle/>
          <a:p>
            <a:r>
              <a:rPr lang="en-US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Com S 342: Principles of Programming Languages</a:t>
            </a:r>
          </a:p>
        </p:txBody>
      </p:sp>
      <p:sp>
        <p:nvSpPr>
          <p:cNvPr id="30723" name="Subtitle 3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/>
          <a:p>
            <a:pPr>
              <a:buFont typeface="Wingdings" pitchFamily="-65" charset="2"/>
              <a:buNone/>
            </a:pPr>
            <a:r>
              <a:rPr lang="en-US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Thank Prof </a:t>
            </a:r>
            <a:r>
              <a:rPr lang="en-US" dirty="0" err="1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Hridesh</a:t>
            </a:r>
            <a:r>
              <a:rPr lang="en-US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 Rajan</a:t>
            </a:r>
            <a:br>
              <a:rPr lang="en-US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</a:br>
            <a:r>
              <a:rPr lang="en-US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 for the </a:t>
            </a:r>
            <a:r>
              <a:rPr lang="en-US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Lecture Materials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47625"/>
            <a:ext cx="91440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211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Derivation</a:t>
            </a:r>
          </a:p>
        </p:txBody>
      </p:sp>
      <p:pic>
        <p:nvPicPr>
          <p:cNvPr id="2" name="Picture 1" descr="Screen Shot 2015-01-14 at 11.3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50"/>
            <a:ext cx="5283200" cy="34798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251475" y="4005070"/>
            <a:ext cx="8726488" cy="2133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Font typeface="Wingdings" pitchFamily="-65" charset="2"/>
              <a:buChar char=""/>
              <a:defRPr sz="3200">
                <a:solidFill>
                  <a:schemeClr val="bg1"/>
                </a:solidFill>
                <a:latin typeface="Palatino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"/>
              <a:defRPr sz="28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"/>
              <a:defRPr sz="24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"/>
              <a:defRPr sz="20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"/>
              <a:defRPr sz="20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algn="ctr">
              <a:buFont typeface="Wingdings" pitchFamily="-65" charset="2"/>
              <a:buNone/>
            </a:pPr>
            <a:r>
              <a:rPr lang="en-US" sz="40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Are “0”, “1” valid programs?</a:t>
            </a:r>
          </a:p>
          <a:p>
            <a:pPr>
              <a:buFont typeface="Wingdings" pitchFamily="-65" charset="2"/>
              <a:buNone/>
            </a:pPr>
            <a:r>
              <a:rPr lang="en-US" sz="28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program                          </a:t>
            </a:r>
          </a:p>
          <a:p>
            <a:pPr>
              <a:buFont typeface="Wingdings" pitchFamily="-65" charset="2"/>
              <a:buNone/>
            </a:pPr>
            <a:r>
              <a:rPr lang="en-US" sz="28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-&gt; Number </a:t>
            </a:r>
          </a:p>
          <a:p>
            <a:pPr>
              <a:buFont typeface="Wingdings" pitchFamily="-65" charset="2"/>
              <a:buNone/>
            </a:pPr>
            <a:r>
              <a:rPr lang="en-US" sz="28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-&gt; DIGIT </a:t>
            </a:r>
          </a:p>
          <a:p>
            <a:pPr>
              <a:buFont typeface="Wingdings" pitchFamily="-65" charset="2"/>
              <a:buNone/>
            </a:pPr>
            <a:r>
              <a:rPr lang="en-US" sz="28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-&gt; ‘0’</a:t>
            </a:r>
            <a:endParaRPr lang="en-US" sz="2800" u="sng" dirty="0" smtClean="0">
              <a:latin typeface="Palatino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4546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Grammars</a:t>
            </a:r>
          </a:p>
        </p:txBody>
      </p:sp>
      <p:pic>
        <p:nvPicPr>
          <p:cNvPr id="2" name="Picture 1" descr="Screen Shot 2015-01-14 at 11.3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64" y="1182327"/>
            <a:ext cx="5283200" cy="34798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251475" y="4701646"/>
            <a:ext cx="8726488" cy="2133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Font typeface="Wingdings" pitchFamily="-65" charset="2"/>
              <a:buChar char=""/>
              <a:defRPr sz="3200">
                <a:solidFill>
                  <a:schemeClr val="bg1"/>
                </a:solidFill>
                <a:latin typeface="Palatino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"/>
              <a:defRPr sz="28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"/>
              <a:defRPr sz="24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"/>
              <a:defRPr sz="20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"/>
              <a:defRPr sz="20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algn="ctr">
              <a:buFont typeface="Wingdings" pitchFamily="-65" charset="2"/>
              <a:buNone/>
            </a:pPr>
            <a:r>
              <a:rPr lang="en-US" sz="40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Is “10” a valid program? </a:t>
            </a:r>
          </a:p>
        </p:txBody>
      </p:sp>
    </p:spTree>
    <p:extLst>
      <p:ext uri="{BB962C8B-B14F-4D97-AF65-F5344CB8AC3E}">
        <p14:creationId xmlns:p14="http://schemas.microsoft.com/office/powerpoint/2010/main" val="2450356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Grammars</a:t>
            </a:r>
          </a:p>
        </p:txBody>
      </p:sp>
      <p:pic>
        <p:nvPicPr>
          <p:cNvPr id="2" name="Picture 1" descr="Screen Shot 2015-01-14 at 11.3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50"/>
            <a:ext cx="5283200" cy="34798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93868" y="3889856"/>
            <a:ext cx="8726488" cy="2133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Font typeface="Wingdings" pitchFamily="-65" charset="2"/>
              <a:buChar char=""/>
              <a:defRPr sz="3200">
                <a:solidFill>
                  <a:schemeClr val="bg1"/>
                </a:solidFill>
                <a:latin typeface="Palatino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"/>
              <a:defRPr sz="28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"/>
              <a:defRPr sz="24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"/>
              <a:defRPr sz="20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"/>
              <a:defRPr sz="20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algn="ctr">
              <a:buFont typeface="Wingdings" pitchFamily="-65" charset="2"/>
              <a:buNone/>
            </a:pPr>
            <a:r>
              <a:rPr lang="en-US" sz="36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Is “10” a valid program?</a:t>
            </a:r>
          </a:p>
          <a:p>
            <a:pPr>
              <a:buFont typeface="Wingdings" pitchFamily="-65" charset="2"/>
              <a:buNone/>
            </a:pPr>
            <a:r>
              <a:rPr lang="en-US" sz="24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program -&gt; Number </a:t>
            </a:r>
          </a:p>
          <a:p>
            <a:pPr>
              <a:buFont typeface="Wingdings" pitchFamily="-65" charset="2"/>
              <a:buNone/>
            </a:pPr>
            <a:r>
              <a:rPr lang="en-US" sz="24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-&gt; DIGIT_NOT_ZERO DIGIT +</a:t>
            </a:r>
          </a:p>
          <a:p>
            <a:pPr>
              <a:buFont typeface="Wingdings" pitchFamily="-65" charset="2"/>
              <a:buNone/>
            </a:pPr>
            <a:r>
              <a:rPr lang="en-US" sz="24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-&gt; ‘1’ DIGIT +</a:t>
            </a:r>
          </a:p>
          <a:p>
            <a:pPr>
              <a:buNone/>
            </a:pPr>
            <a:r>
              <a:rPr lang="en-US" sz="24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-&gt; ‘</a:t>
            </a:r>
            <a:r>
              <a:rPr lang="en-US" sz="2400" dirty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1’ </a:t>
            </a:r>
            <a:r>
              <a:rPr lang="en-US" sz="24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DIGIT </a:t>
            </a:r>
          </a:p>
          <a:p>
            <a:pPr>
              <a:buNone/>
            </a:pPr>
            <a:r>
              <a:rPr lang="en-US" sz="24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-&gt; </a:t>
            </a:r>
            <a:r>
              <a:rPr lang="en-US" sz="2400" dirty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‘1’ </a:t>
            </a:r>
            <a:r>
              <a:rPr lang="en-US" sz="24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‘0’</a:t>
            </a:r>
            <a:endParaRPr lang="en-US" sz="2800" dirty="0" smtClean="0">
              <a:latin typeface="Palatino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794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Leftmost Derivation</a:t>
            </a:r>
          </a:p>
        </p:txBody>
      </p:sp>
      <p:pic>
        <p:nvPicPr>
          <p:cNvPr id="2" name="Picture 1" descr="Screen Shot 2015-01-14 at 11.3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50"/>
            <a:ext cx="5283200" cy="34798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93868" y="3889856"/>
            <a:ext cx="8726488" cy="2133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Font typeface="Wingdings" pitchFamily="-65" charset="2"/>
              <a:buChar char=""/>
              <a:defRPr sz="3200">
                <a:solidFill>
                  <a:schemeClr val="bg1"/>
                </a:solidFill>
                <a:latin typeface="Palatino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"/>
              <a:defRPr sz="28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"/>
              <a:defRPr sz="24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"/>
              <a:defRPr sz="20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"/>
              <a:defRPr sz="20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algn="ctr">
              <a:buFont typeface="Wingdings" pitchFamily="-65" charset="2"/>
              <a:buNone/>
            </a:pPr>
            <a:r>
              <a:rPr lang="en-US" sz="36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Is “10” a valid program?</a:t>
            </a:r>
          </a:p>
          <a:p>
            <a:pPr>
              <a:buFont typeface="Wingdings" pitchFamily="-65" charset="2"/>
              <a:buNone/>
            </a:pPr>
            <a:r>
              <a:rPr lang="en-US" sz="24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program -&gt; Number </a:t>
            </a:r>
          </a:p>
          <a:p>
            <a:pPr>
              <a:buFont typeface="Wingdings" pitchFamily="-65" charset="2"/>
              <a:buNone/>
            </a:pPr>
            <a:r>
              <a:rPr lang="en-US" sz="24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-&gt; DIGIT_NOT_ZERO DIGIT +</a:t>
            </a:r>
          </a:p>
          <a:p>
            <a:pPr>
              <a:buFont typeface="Wingdings" pitchFamily="-65" charset="2"/>
              <a:buNone/>
            </a:pPr>
            <a:r>
              <a:rPr lang="en-US" sz="24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-&gt; ‘1’ DIGIT +</a:t>
            </a:r>
          </a:p>
          <a:p>
            <a:pPr>
              <a:buNone/>
            </a:pPr>
            <a:r>
              <a:rPr lang="en-US" sz="24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-&gt; ‘</a:t>
            </a:r>
            <a:r>
              <a:rPr lang="en-US" sz="2400" dirty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1’ </a:t>
            </a:r>
            <a:r>
              <a:rPr lang="en-US" sz="24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DIGIT </a:t>
            </a:r>
          </a:p>
          <a:p>
            <a:pPr>
              <a:buNone/>
            </a:pPr>
            <a:r>
              <a:rPr lang="en-US" sz="24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-&gt; </a:t>
            </a:r>
            <a:r>
              <a:rPr lang="en-US" sz="2400" dirty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‘1’ </a:t>
            </a:r>
            <a:r>
              <a:rPr lang="en-US" sz="24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‘0’</a:t>
            </a:r>
            <a:endParaRPr lang="en-US" sz="2800" dirty="0" smtClean="0">
              <a:latin typeface="Palatino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0509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Grammars</a:t>
            </a:r>
          </a:p>
        </p:txBody>
      </p:sp>
      <p:pic>
        <p:nvPicPr>
          <p:cNvPr id="2" name="Picture 1" descr="Screen Shot 2015-01-14 at 11.3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64" y="1182327"/>
            <a:ext cx="5283200" cy="34798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251475" y="4701646"/>
            <a:ext cx="8726488" cy="2133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Font typeface="Wingdings" pitchFamily="-65" charset="2"/>
              <a:buChar char=""/>
              <a:defRPr sz="3200">
                <a:solidFill>
                  <a:schemeClr val="bg1"/>
                </a:solidFill>
                <a:latin typeface="Palatino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"/>
              <a:defRPr sz="28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"/>
              <a:defRPr sz="24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"/>
              <a:defRPr sz="20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"/>
              <a:defRPr sz="20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algn="ctr">
              <a:buFont typeface="Wingdings" pitchFamily="-65" charset="2"/>
              <a:buNone/>
            </a:pPr>
            <a:r>
              <a:rPr lang="en-US" sz="40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Are “01”, “001” valid programs? </a:t>
            </a:r>
          </a:p>
        </p:txBody>
      </p:sp>
    </p:spTree>
    <p:extLst>
      <p:ext uri="{BB962C8B-B14F-4D97-AF65-F5344CB8AC3E}">
        <p14:creationId xmlns:p14="http://schemas.microsoft.com/office/powerpoint/2010/main" val="3320115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Grammars</a:t>
            </a:r>
          </a:p>
        </p:txBody>
      </p:sp>
      <p:pic>
        <p:nvPicPr>
          <p:cNvPr id="2" name="Picture 1" descr="Screen Shot 2015-01-14 at 11.3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50"/>
            <a:ext cx="5283200" cy="34798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251475" y="4005070"/>
            <a:ext cx="8726488" cy="2133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Font typeface="Wingdings" pitchFamily="-65" charset="2"/>
              <a:buChar char=""/>
              <a:defRPr sz="3200">
                <a:solidFill>
                  <a:schemeClr val="bg1"/>
                </a:solidFill>
                <a:latin typeface="Palatino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"/>
              <a:defRPr sz="28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"/>
              <a:defRPr sz="24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"/>
              <a:defRPr sz="20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"/>
              <a:defRPr sz="20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algn="ctr">
              <a:buFont typeface="Wingdings" pitchFamily="-65" charset="2"/>
              <a:buNone/>
            </a:pPr>
            <a:r>
              <a:rPr lang="en-US" sz="40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Are “01”, “001” valid programs?</a:t>
            </a:r>
          </a:p>
          <a:p>
            <a:pPr>
              <a:buFont typeface="Wingdings" pitchFamily="-65" charset="2"/>
              <a:buNone/>
            </a:pPr>
            <a:r>
              <a:rPr lang="en-US" sz="28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program </a:t>
            </a:r>
          </a:p>
          <a:p>
            <a:pPr>
              <a:buFont typeface="Wingdings" pitchFamily="-65" charset="2"/>
              <a:buNone/>
            </a:pPr>
            <a:r>
              <a:rPr lang="en-US" sz="28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-&gt; Number </a:t>
            </a:r>
          </a:p>
          <a:p>
            <a:pPr>
              <a:buFont typeface="Wingdings" pitchFamily="-65" charset="2"/>
              <a:buNone/>
            </a:pPr>
            <a:r>
              <a:rPr lang="en-US" sz="28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-&gt; </a:t>
            </a:r>
            <a:r>
              <a:rPr lang="en-US" sz="2800" dirty="0" smtClean="0">
                <a:solidFill>
                  <a:srgbClr val="FF0000"/>
                </a:solidFill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?</a:t>
            </a:r>
          </a:p>
          <a:p>
            <a:pPr>
              <a:buFont typeface="Wingdings" pitchFamily="-65" charset="2"/>
              <a:buNone/>
            </a:pPr>
            <a:r>
              <a:rPr lang="en-US" sz="28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6697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Arithlang</a:t>
            </a:r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 Full Grammar</a:t>
            </a:r>
          </a:p>
        </p:txBody>
      </p:sp>
      <p:pic>
        <p:nvPicPr>
          <p:cNvPr id="2" name="Picture 1" descr="Screen Shot 2015-01-15 at 12.35.5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23" b="62175"/>
          <a:stretch/>
        </p:blipFill>
        <p:spPr>
          <a:xfrm>
            <a:off x="539510" y="894292"/>
            <a:ext cx="8374062" cy="530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09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1-15 at 12.35.5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23" b="62175"/>
          <a:stretch/>
        </p:blipFill>
        <p:spPr>
          <a:xfrm>
            <a:off x="539510" y="894293"/>
            <a:ext cx="3820253" cy="2419494"/>
          </a:xfrm>
          <a:prstGeom prst="rect">
            <a:avLst/>
          </a:prstGeom>
        </p:spPr>
      </p:pic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Arithlang</a:t>
            </a:r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 Full Grammar</a:t>
            </a:r>
          </a:p>
        </p:txBody>
      </p:sp>
      <p:pic>
        <p:nvPicPr>
          <p:cNvPr id="2" name="Picture 1" descr="Screen Shot 2015-01-15 at 12.35.5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51" r="49767" b="823"/>
          <a:stretch/>
        </p:blipFill>
        <p:spPr>
          <a:xfrm>
            <a:off x="3074218" y="548650"/>
            <a:ext cx="5818889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9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1-15 at 12.35.5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52" r="49767" b="823"/>
          <a:stretch/>
        </p:blipFill>
        <p:spPr>
          <a:xfrm>
            <a:off x="539510" y="3256179"/>
            <a:ext cx="3225992" cy="3421868"/>
          </a:xfrm>
          <a:prstGeom prst="rect">
            <a:avLst/>
          </a:prstGeom>
        </p:spPr>
      </p:pic>
      <p:pic>
        <p:nvPicPr>
          <p:cNvPr id="4" name="Picture 3" descr="Screen Shot 2015-01-15 at 12.35.5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23" b="62175"/>
          <a:stretch/>
        </p:blipFill>
        <p:spPr>
          <a:xfrm>
            <a:off x="539510" y="894293"/>
            <a:ext cx="3820253" cy="2419494"/>
          </a:xfrm>
          <a:prstGeom prst="rect">
            <a:avLst/>
          </a:prstGeom>
        </p:spPr>
      </p:pic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Arithlang</a:t>
            </a:r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 Full Grammar</a:t>
            </a:r>
          </a:p>
        </p:txBody>
      </p:sp>
      <p:pic>
        <p:nvPicPr>
          <p:cNvPr id="2" name="Picture 1" descr="Screen Shot 2015-01-15 at 12.35.5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52" r="49767" b="50710"/>
          <a:stretch/>
        </p:blipFill>
        <p:spPr>
          <a:xfrm>
            <a:off x="251475" y="2795323"/>
            <a:ext cx="8410622" cy="16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74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4406900"/>
            <a:ext cx="8839200" cy="13620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Semantics of </a:t>
            </a:r>
            <a:r>
              <a:rPr lang="en-US" dirty="0" err="1" smtClean="0"/>
              <a:t>Arithlang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READING: PL DSL Chapter 2</a:t>
            </a:r>
            <a:endParaRPr lang="en-US" sz="3200" dirty="0"/>
          </a:p>
        </p:txBody>
      </p:sp>
      <p:sp>
        <p:nvSpPr>
          <p:cNvPr id="101379" name="Text Placeholder 3"/>
          <p:cNvSpPr>
            <a:spLocks noGrp="1"/>
          </p:cNvSpPr>
          <p:nvPr>
            <p:ph type="body" idx="1"/>
          </p:nvPr>
        </p:nvSpPr>
        <p:spPr>
          <a:xfrm>
            <a:off x="381000" y="2906713"/>
            <a:ext cx="8113713" cy="1500187"/>
          </a:xfrm>
        </p:spPr>
        <p:txBody>
          <a:bodyPr/>
          <a:lstStyle/>
          <a:p>
            <a:r>
              <a:rPr lang="en-US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From syntax to values…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25"/>
            <a:ext cx="91440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773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241"/>
            <a:ext cx="9144000" cy="1443518"/>
          </a:xfrm>
        </p:spPr>
        <p:txBody>
          <a:bodyPr/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CMSS12"/>
              </a:rPr>
              <a:t>Functional Programming</a:t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  <a:latin typeface="CMSS12"/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689" y="1067113"/>
            <a:ext cx="10044665" cy="5547350"/>
          </a:xfrm>
        </p:spPr>
        <p:txBody>
          <a:bodyPr/>
          <a:lstStyle/>
          <a:p>
            <a:r>
              <a:rPr lang="en-US" sz="2400" dirty="0">
                <a:solidFill>
                  <a:srgbClr val="3333B3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development of a functional language: Scheme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arithlang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: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arithmetics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pPr lvl="1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varlang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: variables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funclang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: control structure, function</a:t>
            </a:r>
          </a:p>
          <a:p>
            <a:pPr lvl="1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reclang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: recursive function</a:t>
            </a:r>
          </a:p>
          <a:p>
            <a:pPr lvl="1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reang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: reference</a:t>
            </a:r>
          </a:p>
          <a:p>
            <a:pPr lvl="1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typelang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: types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….</a:t>
            </a:r>
          </a:p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Formal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computational model: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lambda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calculus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Other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programming paradigms: logic programming,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imperative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programming, object-oriented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programming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801988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Palatino" charset="0"/>
                <a:ea typeface="ＭＳ Ｐゴシック" charset="-128"/>
                <a:cs typeface="ＭＳ Ｐゴシック" charset="-128"/>
              </a:rPr>
              <a:t>PL Implementation Strategy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Palatino" charset="0"/>
                <a:ea typeface="ＭＳ Ｐゴシック" charset="-128"/>
                <a:cs typeface="ＭＳ Ｐゴシック" charset="-128"/>
              </a:rPr>
              <a:t>Compilers</a:t>
            </a:r>
          </a:p>
          <a:p>
            <a:pPr lvl="1"/>
            <a:r>
              <a:rPr lang="en-US" b="1" dirty="0" smtClean="0">
                <a:latin typeface="Palatino" charset="0"/>
                <a:ea typeface="ＭＳ Ｐゴシック" charset="-128"/>
                <a:cs typeface="ＭＳ Ｐゴシック" charset="-128"/>
              </a:rPr>
              <a:t>Translator from one PL to another PL, e.g., </a:t>
            </a:r>
            <a:r>
              <a:rPr lang="en-US" b="1" dirty="0" err="1" smtClean="0">
                <a:latin typeface="Palatino" charset="0"/>
                <a:ea typeface="ＭＳ Ｐゴシック" charset="-128"/>
                <a:cs typeface="ＭＳ Ｐゴシック" charset="-128"/>
              </a:rPr>
              <a:t>gcc</a:t>
            </a:r>
            <a:endParaRPr lang="en-US" b="1" dirty="0" smtClean="0">
              <a:latin typeface="Palatino" charset="0"/>
              <a:ea typeface="ＭＳ Ｐゴシック" charset="-128"/>
              <a:cs typeface="ＭＳ Ｐゴシック" charset="-128"/>
            </a:endParaRPr>
          </a:p>
          <a:p>
            <a:pPr lvl="2"/>
            <a:endParaRPr lang="en-US" b="1" dirty="0" smtClean="0">
              <a:latin typeface="Palatino" charset="0"/>
              <a:ea typeface="ＭＳ Ｐゴシック" charset="-128"/>
              <a:cs typeface="ＭＳ Ｐゴシック" charset="-128"/>
            </a:endParaRPr>
          </a:p>
          <a:p>
            <a:pPr lvl="2"/>
            <a:endParaRPr lang="en-US" b="1" dirty="0" smtClean="0">
              <a:latin typeface="Palatino" charset="0"/>
              <a:ea typeface="ＭＳ Ｐゴシック" charset="-128"/>
              <a:cs typeface="ＭＳ Ｐゴシック" charset="-128"/>
            </a:endParaRPr>
          </a:p>
          <a:p>
            <a:pPr lvl="2"/>
            <a:endParaRPr lang="en-US" b="1" dirty="0" smtClean="0">
              <a:latin typeface="Palatino" charset="0"/>
              <a:ea typeface="ＭＳ Ｐゴシック" charset="-128"/>
              <a:cs typeface="ＭＳ Ｐゴシック" charset="-128"/>
            </a:endParaRPr>
          </a:p>
          <a:p>
            <a:pPr lvl="2"/>
            <a:endParaRPr lang="en-US" b="1" dirty="0" smtClean="0">
              <a:latin typeface="Palatino" charset="0"/>
              <a:ea typeface="ＭＳ Ｐゴシック" charset="-128"/>
              <a:cs typeface="ＭＳ Ｐゴシック" charset="-128"/>
            </a:endParaRPr>
          </a:p>
          <a:p>
            <a:pPr lvl="2"/>
            <a:endParaRPr lang="en-US" b="1" dirty="0" smtClean="0">
              <a:latin typeface="Palatino" charset="0"/>
              <a:ea typeface="ＭＳ Ｐゴシック" charset="-128"/>
              <a:cs typeface="ＭＳ Ｐゴシック" charset="-128"/>
            </a:endParaRPr>
          </a:p>
          <a:p>
            <a:pPr lvl="2"/>
            <a:endParaRPr lang="en-US" b="1" dirty="0" smtClean="0">
              <a:latin typeface="Palatino" charset="0"/>
              <a:ea typeface="ＭＳ Ｐゴシック" charset="-128"/>
              <a:cs typeface="ＭＳ Ｐゴシック" charset="-128"/>
            </a:endParaRPr>
          </a:p>
          <a:p>
            <a:pPr lvl="2">
              <a:buNone/>
            </a:pPr>
            <a:endParaRPr lang="en-US" b="1" dirty="0" smtClean="0">
              <a:latin typeface="Palatino" charset="0"/>
              <a:ea typeface="ＭＳ Ｐゴシック" charset="-128"/>
              <a:cs typeface="ＭＳ Ｐゴシック" charset="-128"/>
            </a:endParaRPr>
          </a:p>
          <a:p>
            <a:pPr lvl="1"/>
            <a:endParaRPr lang="en-US" b="1" dirty="0" smtClean="0">
              <a:latin typeface="Palatino" charset="0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b="1" dirty="0" smtClean="0">
                <a:latin typeface="Palatino" charset="0"/>
                <a:ea typeface="ＭＳ Ｐゴシック" charset="-128"/>
                <a:cs typeface="ＭＳ Ｐゴシック" charset="-128"/>
              </a:rPr>
              <a:t>Does not produce value of the program</a:t>
            </a:r>
          </a:p>
        </p:txBody>
      </p:sp>
      <p:sp>
        <p:nvSpPr>
          <p:cNvPr id="34820" name="TextBox 6"/>
          <p:cNvSpPr txBox="1">
            <a:spLocks noChangeArrowheads="1"/>
          </p:cNvSpPr>
          <p:nvPr/>
        </p:nvSpPr>
        <p:spPr bwMode="auto">
          <a:xfrm>
            <a:off x="439738" y="-3352800"/>
            <a:ext cx="1857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92474"/>
            <a:ext cx="3429000" cy="881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050" y="2057400"/>
            <a:ext cx="3968750" cy="295189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3886200" y="3152346"/>
            <a:ext cx="1066800" cy="762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110" charset="0"/>
              </a:rPr>
              <a:t>javac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00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Palatino" charset="0"/>
                <a:ea typeface="ＭＳ Ｐゴシック" charset="-128"/>
                <a:cs typeface="ＭＳ Ｐゴシック" charset="-128"/>
              </a:rPr>
              <a:t>PL Implementation Strategy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Palatino" charset="0"/>
                <a:ea typeface="ＭＳ Ｐゴシック" charset="-128"/>
                <a:cs typeface="ＭＳ Ｐゴシック" charset="-128"/>
              </a:rPr>
              <a:t>Compilers</a:t>
            </a:r>
          </a:p>
          <a:p>
            <a:pPr lvl="1"/>
            <a:r>
              <a:rPr lang="en-US" b="1" dirty="0" smtClean="0">
                <a:latin typeface="Palatino" charset="0"/>
                <a:ea typeface="ＭＳ Ｐゴシック" charset="-128"/>
                <a:cs typeface="ＭＳ Ｐゴシック" charset="-128"/>
              </a:rPr>
              <a:t>Translator from one PL to another PL, e.g. </a:t>
            </a:r>
            <a:r>
              <a:rPr lang="en-US" b="1" dirty="0" err="1" smtClean="0">
                <a:latin typeface="Palatino" charset="0"/>
                <a:ea typeface="ＭＳ Ｐゴシック" charset="-128"/>
                <a:cs typeface="ＭＳ Ｐゴシック" charset="-128"/>
              </a:rPr>
              <a:t>gcc</a:t>
            </a:r>
            <a:endParaRPr lang="en-US" b="1" dirty="0" smtClean="0">
              <a:latin typeface="Palatino" charset="0"/>
              <a:ea typeface="ＭＳ Ｐゴシック" charset="-128"/>
              <a:cs typeface="ＭＳ Ｐゴシック" charset="-128"/>
            </a:endParaRPr>
          </a:p>
          <a:p>
            <a:pPr lvl="2"/>
            <a:endParaRPr lang="en-US" b="1" dirty="0" smtClean="0">
              <a:latin typeface="Palatino" charset="0"/>
              <a:ea typeface="ＭＳ Ｐゴシック" charset="-128"/>
              <a:cs typeface="ＭＳ Ｐゴシック" charset="-128"/>
            </a:endParaRPr>
          </a:p>
          <a:p>
            <a:pPr lvl="2"/>
            <a:endParaRPr lang="en-US" b="1" dirty="0" smtClean="0">
              <a:latin typeface="Palatino" charset="0"/>
              <a:ea typeface="ＭＳ Ｐゴシック" charset="-128"/>
              <a:cs typeface="ＭＳ Ｐゴシック" charset="-128"/>
            </a:endParaRPr>
          </a:p>
          <a:p>
            <a:pPr lvl="2"/>
            <a:endParaRPr lang="en-US" b="1" dirty="0" smtClean="0">
              <a:latin typeface="Palatino" charset="0"/>
              <a:ea typeface="ＭＳ Ｐゴシック" charset="-128"/>
              <a:cs typeface="ＭＳ Ｐゴシック" charset="-128"/>
            </a:endParaRPr>
          </a:p>
          <a:p>
            <a:pPr lvl="2"/>
            <a:endParaRPr lang="en-US" b="1" dirty="0" smtClean="0">
              <a:latin typeface="Palatino" charset="0"/>
              <a:ea typeface="ＭＳ Ｐゴシック" charset="-128"/>
              <a:cs typeface="ＭＳ Ｐゴシック" charset="-128"/>
            </a:endParaRPr>
          </a:p>
          <a:p>
            <a:pPr lvl="2"/>
            <a:endParaRPr lang="en-US" b="1" dirty="0" smtClean="0">
              <a:latin typeface="Palatino" charset="0"/>
              <a:ea typeface="ＭＳ Ｐゴシック" charset="-128"/>
              <a:cs typeface="ＭＳ Ｐゴシック" charset="-128"/>
            </a:endParaRPr>
          </a:p>
          <a:p>
            <a:pPr lvl="2"/>
            <a:endParaRPr lang="en-US" b="1" dirty="0" smtClean="0">
              <a:latin typeface="Palatino" charset="0"/>
              <a:ea typeface="ＭＳ Ｐゴシック" charset="-128"/>
              <a:cs typeface="ＭＳ Ｐゴシック" charset="-128"/>
            </a:endParaRPr>
          </a:p>
          <a:p>
            <a:pPr lvl="2">
              <a:buNone/>
            </a:pPr>
            <a:endParaRPr lang="en-US" b="1" dirty="0" smtClean="0">
              <a:latin typeface="Palatino" charset="0"/>
              <a:ea typeface="ＭＳ Ｐゴシック" charset="-128"/>
              <a:cs typeface="ＭＳ Ｐゴシック" charset="-128"/>
            </a:endParaRPr>
          </a:p>
          <a:p>
            <a:pPr lvl="1"/>
            <a:endParaRPr lang="en-US" b="1" dirty="0" smtClean="0">
              <a:latin typeface="Palatino" charset="0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b="1" dirty="0" smtClean="0">
                <a:latin typeface="Palatino" charset="0"/>
                <a:ea typeface="ＭＳ Ｐゴシック" charset="-128"/>
                <a:cs typeface="ＭＳ Ｐゴシック" charset="-128"/>
              </a:rPr>
              <a:t>Parts: Scanner (Tokenizer), Parser, Checker, Optimizer, Code Generator</a:t>
            </a:r>
          </a:p>
        </p:txBody>
      </p:sp>
      <p:sp>
        <p:nvSpPr>
          <p:cNvPr id="34820" name="TextBox 6"/>
          <p:cNvSpPr txBox="1">
            <a:spLocks noChangeArrowheads="1"/>
          </p:cNvSpPr>
          <p:nvPr/>
        </p:nvSpPr>
        <p:spPr bwMode="auto">
          <a:xfrm>
            <a:off x="439738" y="-3352800"/>
            <a:ext cx="1857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92474"/>
            <a:ext cx="3429000" cy="881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050" y="2057400"/>
            <a:ext cx="3968750" cy="295189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3886200" y="3152346"/>
            <a:ext cx="1066800" cy="762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110" charset="0"/>
              </a:rPr>
              <a:t>javac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66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Palatino" charset="0"/>
                <a:ea typeface="ＭＳ Ｐゴシック" charset="-128"/>
                <a:cs typeface="ＭＳ Ｐゴシック" charset="-128"/>
              </a:rPr>
              <a:t>PL Implementation Strategy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Palatino" charset="0"/>
                <a:ea typeface="ＭＳ Ｐゴシック" charset="-128"/>
                <a:cs typeface="ＭＳ Ｐゴシック" charset="-128"/>
              </a:rPr>
              <a:t>Interpreters</a:t>
            </a:r>
          </a:p>
          <a:p>
            <a:pPr lvl="1"/>
            <a:r>
              <a:rPr lang="en-US" b="1" dirty="0" smtClean="0">
                <a:latin typeface="Palatino" charset="0"/>
                <a:ea typeface="ＭＳ Ｐゴシック" charset="-128"/>
                <a:cs typeface="ＭＳ Ｐゴシック" charset="-128"/>
              </a:rPr>
              <a:t>Evaluate a program to its value or error.</a:t>
            </a:r>
          </a:p>
          <a:p>
            <a:pPr lvl="1"/>
            <a:endParaRPr lang="en-US" b="1" dirty="0" smtClean="0">
              <a:latin typeface="Palatino" charset="0"/>
              <a:ea typeface="ＭＳ Ｐゴシック" charset="-128"/>
              <a:cs typeface="ＭＳ Ｐゴシック" charset="-128"/>
            </a:endParaRPr>
          </a:p>
          <a:p>
            <a:pPr lvl="1"/>
            <a:endParaRPr lang="en-US" b="1" dirty="0" smtClean="0">
              <a:latin typeface="Palatino" charset="0"/>
              <a:ea typeface="ＭＳ Ｐゴシック" charset="-128"/>
              <a:cs typeface="ＭＳ Ｐゴシック" charset="-128"/>
            </a:endParaRPr>
          </a:p>
          <a:p>
            <a:pPr lvl="1"/>
            <a:endParaRPr lang="en-US" b="1" dirty="0" smtClean="0">
              <a:latin typeface="Palatino" charset="0"/>
              <a:ea typeface="ＭＳ Ｐゴシック" charset="-128"/>
              <a:cs typeface="ＭＳ Ｐゴシック" charset="-128"/>
            </a:endParaRPr>
          </a:p>
          <a:p>
            <a:pPr lvl="1"/>
            <a:endParaRPr lang="en-US" b="1" dirty="0" smtClean="0">
              <a:latin typeface="Palatino" charset="0"/>
              <a:ea typeface="ＭＳ Ｐゴシック" charset="-128"/>
              <a:cs typeface="ＭＳ Ｐゴシック" charset="-128"/>
            </a:endParaRPr>
          </a:p>
          <a:p>
            <a:pPr lvl="1"/>
            <a:endParaRPr lang="en-US" b="1" dirty="0" smtClean="0">
              <a:latin typeface="Palatino" charset="0"/>
              <a:ea typeface="ＭＳ Ｐゴシック" charset="-128"/>
              <a:cs typeface="ＭＳ Ｐゴシック" charset="-128"/>
            </a:endParaRPr>
          </a:p>
          <a:p>
            <a:pPr lvl="1"/>
            <a:endParaRPr lang="en-US" b="1" dirty="0" smtClean="0">
              <a:latin typeface="Palatino" charset="0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b="1" dirty="0" smtClean="0">
                <a:latin typeface="Palatino" charset="0"/>
                <a:ea typeface="ＭＳ Ｐゴシック" charset="-128"/>
                <a:cs typeface="ＭＳ Ｐゴシック" charset="-128"/>
              </a:rPr>
              <a:t>Parts: Read, </a:t>
            </a:r>
            <a:r>
              <a:rPr lang="en-US" b="1" dirty="0" err="1" smtClean="0">
                <a:latin typeface="Palatino" charset="0"/>
                <a:ea typeface="ＭＳ Ｐゴシック" charset="-128"/>
                <a:cs typeface="ＭＳ Ｐゴシック" charset="-128"/>
              </a:rPr>
              <a:t>Eval</a:t>
            </a:r>
            <a:r>
              <a:rPr lang="en-US" b="1" dirty="0" smtClean="0">
                <a:latin typeface="Palatino" charset="0"/>
                <a:ea typeface="ＭＳ Ｐゴシック" charset="-128"/>
                <a:cs typeface="ＭＳ Ｐゴシック" charset="-128"/>
              </a:rPr>
              <a:t>, Print, Main REP loop</a:t>
            </a:r>
          </a:p>
          <a:p>
            <a:pPr lvl="1"/>
            <a:r>
              <a:rPr lang="en-US" b="1" dirty="0" smtClean="0">
                <a:latin typeface="Palatino" charset="0"/>
                <a:ea typeface="ＭＳ Ｐゴシック" charset="-128"/>
                <a:cs typeface="ＭＳ Ｐゴシック" charset="-128"/>
              </a:rPr>
              <a:t>In 342 we will use interpreters.</a:t>
            </a:r>
          </a:p>
          <a:p>
            <a:pPr lvl="2"/>
            <a:r>
              <a:rPr lang="en-US" b="1" dirty="0" smtClean="0">
                <a:latin typeface="Palatino" charset="0"/>
                <a:ea typeface="ＭＳ Ｐゴシック" charset="-128"/>
                <a:cs typeface="ＭＳ Ｐゴシック" charset="-128"/>
              </a:rPr>
              <a:t>Simpler, focus on semantics issues.</a:t>
            </a:r>
          </a:p>
          <a:p>
            <a:pPr lvl="2"/>
            <a:endParaRPr lang="en-US" b="1" dirty="0" smtClean="0">
              <a:latin typeface="Palatino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820" name="TextBox 6"/>
          <p:cNvSpPr txBox="1">
            <a:spLocks noChangeArrowheads="1"/>
          </p:cNvSpPr>
          <p:nvPr/>
        </p:nvSpPr>
        <p:spPr bwMode="auto">
          <a:xfrm>
            <a:off x="439738" y="-3352800"/>
            <a:ext cx="1857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71700"/>
            <a:ext cx="8839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91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Interpreters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200" dirty="0"/>
          </a:p>
        </p:txBody>
      </p:sp>
      <p:sp>
        <p:nvSpPr>
          <p:cNvPr id="70659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Palatino" charset="0"/>
                <a:ea typeface="ＭＳ Ｐゴシック" charset="-128"/>
                <a:cs typeface="ＭＳ Ｐゴシック" charset="-128"/>
              </a:rPr>
              <a:t>Coming up…</a:t>
            </a:r>
          </a:p>
        </p:txBody>
      </p:sp>
      <p:pic>
        <p:nvPicPr>
          <p:cNvPr id="7066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0" y="304800"/>
            <a:ext cx="3556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7772400" y="2133600"/>
            <a:ext cx="1143000" cy="152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0662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26670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3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81000"/>
            <a:ext cx="3741738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4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9400" y="4876800"/>
            <a:ext cx="21336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5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00600" y="28194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6529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Design a Language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28600" y="2209800"/>
            <a:ext cx="8726488" cy="2133600"/>
          </a:xfrm>
        </p:spPr>
        <p:txBody>
          <a:bodyPr/>
          <a:lstStyle/>
          <a:p>
            <a:pPr algn="ctr">
              <a:buFont typeface="Wingdings" pitchFamily="-65" charset="2"/>
              <a:buNone/>
            </a:pPr>
            <a:r>
              <a:rPr lang="en-US" sz="4000" dirty="0" err="1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Arithlang</a:t>
            </a:r>
            <a:r>
              <a:rPr lang="en-US" sz="40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: An Arithmetic Language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Programs in </a:t>
            </a:r>
            <a:r>
              <a:rPr lang="en-US" sz="4800" dirty="0" err="1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Arithlang</a:t>
            </a:r>
            <a:endParaRPr lang="en-US" sz="4800" dirty="0" smtClean="0">
              <a:latin typeface="Baskerville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81903" y="1468221"/>
            <a:ext cx="8726488" cy="4437880"/>
          </a:xfrm>
        </p:spPr>
        <p:txBody>
          <a:bodyPr/>
          <a:lstStyle/>
          <a:p>
            <a:pPr algn="r">
              <a:buFont typeface="Wingdings" pitchFamily="-65" charset="2"/>
              <a:buNone/>
            </a:pPr>
            <a:r>
              <a:rPr lang="en-US" sz="3600" u="sng" dirty="0" err="1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Arithlang</a:t>
            </a:r>
            <a:r>
              <a:rPr lang="en-US" sz="3600" u="sng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(prefix)</a:t>
            </a:r>
          </a:p>
          <a:p>
            <a:pPr algn="r">
              <a:buFont typeface="Wingdings" pitchFamily="-65" charset="2"/>
              <a:buNone/>
            </a:pPr>
            <a:r>
              <a:rPr lang="en-US" sz="36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1</a:t>
            </a:r>
          </a:p>
          <a:p>
            <a:pPr algn="r">
              <a:buFont typeface="Wingdings" pitchFamily="-65" charset="2"/>
              <a:buNone/>
            </a:pPr>
            <a:r>
              <a:rPr lang="en-US" sz="36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(+ 1 1)</a:t>
            </a:r>
          </a:p>
          <a:p>
            <a:pPr algn="r">
              <a:buFont typeface="Wingdings" pitchFamily="-65" charset="2"/>
              <a:buNone/>
            </a:pPr>
            <a:r>
              <a:rPr lang="en-US" sz="36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(- (+ 2 2) 1)</a:t>
            </a:r>
          </a:p>
          <a:p>
            <a:pPr algn="r">
              <a:buFont typeface="Wingdings" pitchFamily="-65" charset="2"/>
              <a:buNone/>
            </a:pPr>
            <a:r>
              <a:rPr lang="en-US" sz="36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(* (+ 1 1) (- 3 2))</a:t>
            </a:r>
          </a:p>
          <a:p>
            <a:pPr algn="r">
              <a:buFont typeface="Wingdings" pitchFamily="-65" charset="2"/>
              <a:buNone/>
            </a:pPr>
            <a:r>
              <a:rPr lang="en-US" sz="36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(/ (* (- 6 1) 2) (+ 1 1))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-6784" y="1470362"/>
            <a:ext cx="8726488" cy="443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Font typeface="Wingdings" pitchFamily="-65" charset="2"/>
              <a:buChar char=""/>
              <a:defRPr sz="3200">
                <a:solidFill>
                  <a:schemeClr val="bg1"/>
                </a:solidFill>
                <a:latin typeface="Palatino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"/>
              <a:defRPr sz="28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"/>
              <a:defRPr sz="24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"/>
              <a:defRPr sz="20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"/>
              <a:defRPr sz="20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>
              <a:buFont typeface="Wingdings" pitchFamily="-65" charset="2"/>
              <a:buNone/>
            </a:pPr>
            <a:r>
              <a:rPr lang="en-US" sz="3600" u="sng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Math (infix)</a:t>
            </a:r>
          </a:p>
          <a:p>
            <a:pPr>
              <a:buFont typeface="Wingdings" pitchFamily="-65" charset="2"/>
              <a:buNone/>
            </a:pPr>
            <a:r>
              <a:rPr lang="en-US" sz="36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1</a:t>
            </a:r>
          </a:p>
          <a:p>
            <a:pPr>
              <a:buFont typeface="Wingdings" pitchFamily="-65" charset="2"/>
              <a:buNone/>
            </a:pPr>
            <a:r>
              <a:rPr lang="en-US" sz="36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(1 + 1)</a:t>
            </a:r>
          </a:p>
          <a:p>
            <a:pPr>
              <a:buFont typeface="Wingdings" pitchFamily="-65" charset="2"/>
              <a:buNone/>
            </a:pPr>
            <a:r>
              <a:rPr lang="en-US" sz="36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((2 + 2) - 1)</a:t>
            </a:r>
          </a:p>
          <a:p>
            <a:pPr>
              <a:buNone/>
            </a:pPr>
            <a:r>
              <a:rPr lang="en-US" sz="36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(</a:t>
            </a:r>
            <a:r>
              <a:rPr lang="en-US" sz="3600" dirty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(1 + 1)</a:t>
            </a:r>
            <a:r>
              <a:rPr lang="en-US" sz="36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 * (3 - 2))</a:t>
            </a:r>
          </a:p>
          <a:p>
            <a:pPr>
              <a:buFont typeface="Wingdings" pitchFamily="-65" charset="2"/>
              <a:buNone/>
            </a:pPr>
            <a:r>
              <a:rPr lang="en-US" sz="36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(((6 - 1)  * 2) / (1 + 1))</a:t>
            </a:r>
          </a:p>
        </p:txBody>
      </p:sp>
    </p:spTree>
    <p:extLst>
      <p:ext uri="{BB962C8B-B14F-4D97-AF65-F5344CB8AC3E}">
        <p14:creationId xmlns:p14="http://schemas.microsoft.com/office/powerpoint/2010/main" val="441745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Legal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Legal programs are defined by the </a:t>
            </a:r>
            <a:r>
              <a:rPr lang="en-US" b="1" u="sng" dirty="0" smtClean="0"/>
              <a:t>grammar</a:t>
            </a:r>
            <a:r>
              <a:rPr lang="en-US" dirty="0" smtClean="0"/>
              <a:t> of the programming language</a:t>
            </a:r>
          </a:p>
          <a:p>
            <a:r>
              <a:rPr lang="en-US" dirty="0"/>
              <a:t> </a:t>
            </a:r>
            <a:r>
              <a:rPr lang="en-US" u="sng" dirty="0" smtClean="0"/>
              <a:t>Grammar</a:t>
            </a:r>
            <a:r>
              <a:rPr lang="en-US" dirty="0" smtClean="0"/>
              <a:t>: a specification that dictates legal strings in the language</a:t>
            </a:r>
          </a:p>
          <a:p>
            <a:r>
              <a:rPr lang="en-US" dirty="0"/>
              <a:t> </a:t>
            </a:r>
            <a:r>
              <a:rPr lang="en-US" dirty="0" smtClean="0"/>
              <a:t>Different classes of grammars (</a:t>
            </a:r>
            <a:r>
              <a:rPr lang="en-US" i="1" dirty="0" smtClean="0"/>
              <a:t>c.f. Com S 331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Different styles/forms of writing grammars</a:t>
            </a:r>
          </a:p>
          <a:p>
            <a:r>
              <a:rPr lang="en-US" dirty="0"/>
              <a:t> </a:t>
            </a:r>
            <a:r>
              <a:rPr lang="en-US" dirty="0" err="1" smtClean="0"/>
              <a:t>Rajan’s</a:t>
            </a:r>
            <a:r>
              <a:rPr lang="en-US" dirty="0" smtClean="0"/>
              <a:t> PL book: use extended Backus-Naur Form (EBNF) </a:t>
            </a:r>
          </a:p>
          <a:p>
            <a:r>
              <a:rPr lang="en-US" dirty="0"/>
              <a:t> </a:t>
            </a:r>
            <a:r>
              <a:rPr lang="en-US" dirty="0" smtClean="0"/>
              <a:t>The grammar itself will follow the format used by ANTLR, a tool for constructing programming language implementations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900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Grammars</a:t>
            </a:r>
          </a:p>
        </p:txBody>
      </p:sp>
      <p:pic>
        <p:nvPicPr>
          <p:cNvPr id="2" name="Picture 1" descr="Screen Shot 2015-01-14 at 11.3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64" y="1585576"/>
            <a:ext cx="52832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27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Grammar Terms</a:t>
            </a:r>
          </a:p>
        </p:txBody>
      </p:sp>
      <p:pic>
        <p:nvPicPr>
          <p:cNvPr id="2" name="Picture 1" descr="Screen Shot 2015-01-14 at 11.3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64" y="1182327"/>
            <a:ext cx="5283200" cy="34798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251475" y="4701646"/>
            <a:ext cx="8726488" cy="2133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Font typeface="Wingdings" pitchFamily="-65" charset="2"/>
              <a:buChar char=""/>
              <a:defRPr sz="3200">
                <a:solidFill>
                  <a:schemeClr val="bg1"/>
                </a:solidFill>
                <a:latin typeface="Palatino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"/>
              <a:defRPr sz="28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"/>
              <a:defRPr sz="24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"/>
              <a:defRPr sz="20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"/>
              <a:defRPr sz="20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algn="ctr">
              <a:buFont typeface="Wingdings" pitchFamily="-65" charset="2"/>
              <a:buNone/>
            </a:pPr>
            <a:r>
              <a:rPr lang="en-US" sz="40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Terminal symbols (terminals)? </a:t>
            </a:r>
          </a:p>
          <a:p>
            <a:pPr algn="ctr">
              <a:buFont typeface="Wingdings" pitchFamily="-65" charset="2"/>
              <a:buNone/>
            </a:pPr>
            <a:r>
              <a:rPr lang="en-US" sz="40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Non-terminal symbols (non-terminals)?</a:t>
            </a:r>
          </a:p>
        </p:txBody>
      </p:sp>
    </p:spTree>
    <p:extLst>
      <p:ext uri="{BB962C8B-B14F-4D97-AF65-F5344CB8AC3E}">
        <p14:creationId xmlns:p14="http://schemas.microsoft.com/office/powerpoint/2010/main" val="658409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Grammar Terms</a:t>
            </a:r>
          </a:p>
        </p:txBody>
      </p:sp>
      <p:pic>
        <p:nvPicPr>
          <p:cNvPr id="2" name="Picture 1" descr="Screen Shot 2015-01-14 at 11.3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64" y="1182327"/>
            <a:ext cx="5283200" cy="34798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251475" y="4701646"/>
            <a:ext cx="8726488" cy="2133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Font typeface="Wingdings" pitchFamily="-65" charset="2"/>
              <a:buChar char=""/>
              <a:defRPr sz="3200">
                <a:solidFill>
                  <a:schemeClr val="bg1"/>
                </a:solidFill>
                <a:latin typeface="Palatino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"/>
              <a:defRPr sz="28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"/>
              <a:defRPr sz="24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"/>
              <a:defRPr sz="20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"/>
              <a:defRPr sz="20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algn="ctr">
              <a:buFont typeface="Wingdings" pitchFamily="-65" charset="2"/>
              <a:buNone/>
            </a:pPr>
            <a:r>
              <a:rPr lang="en-US" sz="40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Production Rule?</a:t>
            </a:r>
          </a:p>
        </p:txBody>
      </p:sp>
    </p:spTree>
    <p:extLst>
      <p:ext uri="{BB962C8B-B14F-4D97-AF65-F5344CB8AC3E}">
        <p14:creationId xmlns:p14="http://schemas.microsoft.com/office/powerpoint/2010/main" val="4196009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Grammars</a:t>
            </a:r>
          </a:p>
        </p:txBody>
      </p:sp>
      <p:pic>
        <p:nvPicPr>
          <p:cNvPr id="2" name="Picture 1" descr="Screen Shot 2015-01-14 at 11.3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64" y="1182327"/>
            <a:ext cx="5283200" cy="34798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251475" y="4701646"/>
            <a:ext cx="8726488" cy="2133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Font typeface="Wingdings" pitchFamily="-65" charset="2"/>
              <a:buChar char=""/>
              <a:defRPr sz="3200">
                <a:solidFill>
                  <a:schemeClr val="bg1"/>
                </a:solidFill>
                <a:latin typeface="Palatino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"/>
              <a:defRPr sz="28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"/>
              <a:defRPr sz="24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"/>
              <a:defRPr sz="20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-65" charset="2"/>
              <a:buChar char=""/>
              <a:defRPr sz="2000">
                <a:solidFill>
                  <a:schemeClr val="bg1"/>
                </a:solidFill>
                <a:latin typeface="Palatino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-110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algn="ctr">
              <a:buFont typeface="Wingdings" pitchFamily="-65" charset="2"/>
              <a:buNone/>
            </a:pPr>
            <a:r>
              <a:rPr lang="en-US" sz="40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Are “0”, “1” valid programs? </a:t>
            </a:r>
          </a:p>
        </p:txBody>
      </p:sp>
    </p:spTree>
    <p:extLst>
      <p:ext uri="{BB962C8B-B14F-4D97-AF65-F5344CB8AC3E}">
        <p14:creationId xmlns:p14="http://schemas.microsoft.com/office/powerpoint/2010/main" val="842721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va_template">
  <a:themeElements>
    <a:clrScheme name="uva_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va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381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381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10" charset="0"/>
          </a:defRPr>
        </a:defPPr>
      </a:lstStyle>
    </a:lnDef>
  </a:objectDefaults>
  <a:extraClrSchemeLst>
    <a:extraClrScheme>
      <a:clrScheme name="uva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va_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_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_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va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_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25269</TotalTime>
  <Words>556</Words>
  <Application>Microsoft Office PowerPoint</Application>
  <PresentationFormat>On-screen Show (4:3)</PresentationFormat>
  <Paragraphs>128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Baskerville</vt:lpstr>
      <vt:lpstr>CMSS12</vt:lpstr>
      <vt:lpstr>ＭＳ Ｐゴシック</vt:lpstr>
      <vt:lpstr>Palatino</vt:lpstr>
      <vt:lpstr>Arial</vt:lpstr>
      <vt:lpstr>Tahoma</vt:lpstr>
      <vt:lpstr>Times New Roman</vt:lpstr>
      <vt:lpstr>Wingdings</vt:lpstr>
      <vt:lpstr>uva_template</vt:lpstr>
      <vt:lpstr>Com S 342: Principles of Programming Languages</vt:lpstr>
      <vt:lpstr>Functional Programming </vt:lpstr>
      <vt:lpstr>Design a Language</vt:lpstr>
      <vt:lpstr>Programs in Arithlang</vt:lpstr>
      <vt:lpstr>Legal Programs</vt:lpstr>
      <vt:lpstr>Grammars</vt:lpstr>
      <vt:lpstr>Grammar Terms</vt:lpstr>
      <vt:lpstr>Grammar Terms</vt:lpstr>
      <vt:lpstr>Grammars</vt:lpstr>
      <vt:lpstr>Derivation</vt:lpstr>
      <vt:lpstr>Grammars</vt:lpstr>
      <vt:lpstr>Grammars</vt:lpstr>
      <vt:lpstr>Leftmost Derivation</vt:lpstr>
      <vt:lpstr>Grammars</vt:lpstr>
      <vt:lpstr>Grammars</vt:lpstr>
      <vt:lpstr>Arithlang Full Grammar</vt:lpstr>
      <vt:lpstr>Arithlang Full Grammar</vt:lpstr>
      <vt:lpstr>Arithlang Full Grammar</vt:lpstr>
      <vt:lpstr>Semantics of Arithlang  READING: PL DSL Chapter 2</vt:lpstr>
      <vt:lpstr>PL Implementation Strategy</vt:lpstr>
      <vt:lpstr>PL Implementation Strategy</vt:lpstr>
      <vt:lpstr>PL Implementation Strategy</vt:lpstr>
      <vt:lpstr>Interpreters  </vt:lpstr>
    </vt:vector>
  </TitlesOfParts>
  <Company>Iowa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</dc:title>
  <dc:subject>Hridesh Rajan's Research Presentation</dc:subject>
  <dc:creator>Hridesh Rajan</dc:creator>
  <cp:lastModifiedBy>Le, Wei [COM S]</cp:lastModifiedBy>
  <cp:revision>1778</cp:revision>
  <dcterms:created xsi:type="dcterms:W3CDTF">2013-01-22T19:10:16Z</dcterms:created>
  <dcterms:modified xsi:type="dcterms:W3CDTF">2016-09-01T14:47:30Z</dcterms:modified>
</cp:coreProperties>
</file>