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Fire Protection Systems - Competitive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Greater Dayton/Cincinnati Market Analysis</a:t>
            </a:r>
            <a:br/>
            <a:br/>
            <a:r>
              <a:rPr/>
              <a:t>Nikki’s Competitive Research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Competitor Analysis Matrix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Scorecard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Customer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Growth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Pye-Barker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Below 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Silco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Strong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Excellent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Biederman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Niche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Average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Limited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Specialist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Fragmented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Mixed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Legend:</a:t>
            </a:r>
            <a:r>
              <a:rPr/>
              <a:t> 🟢 Strong • 🟡 Average • 🔴 Weak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Pain Points Analysis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Delivery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🔴 Communication Problems</a:t>
            </a:r>
          </a:p>
          <a:p>
            <a:pPr lvl="0"/>
            <a:r>
              <a:rPr/>
              <a:t>Poor coordination between teams</a:t>
            </a:r>
          </a:p>
          <a:p>
            <a:pPr lvl="0"/>
            <a:r>
              <a:rPr/>
              <a:t>Unclear service timelines</a:t>
            </a:r>
          </a:p>
          <a:p>
            <a:pPr lvl="0"/>
            <a:r>
              <a:rPr/>
              <a:t>Limited customer updates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Pricing Transparency</a:t>
            </a:r>
          </a:p>
          <a:p>
            <a:pPr lvl="0"/>
            <a:r>
              <a:rPr/>
              <a:t>Hidden fees and surprise charges</a:t>
            </a:r>
          </a:p>
          <a:p>
            <a:pPr lvl="0"/>
            <a:r>
              <a:rPr/>
              <a:t>Inconsistent billing practices</a:t>
            </a:r>
          </a:p>
          <a:p>
            <a:pPr lvl="0"/>
            <a:r>
              <a:rPr/>
              <a:t>Complex pricing structures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Technology Gaps</a:t>
            </a:r>
          </a:p>
          <a:p>
            <a:pPr lvl="0"/>
            <a:r>
              <a:rPr/>
              <a:t>Limited smart building integration</a:t>
            </a:r>
          </a:p>
          <a:p>
            <a:pPr lvl="0"/>
            <a:r>
              <a:rPr/>
              <a:t>Basic monitoring capabilities</a:t>
            </a:r>
          </a:p>
          <a:p>
            <a:pPr lvl="0"/>
            <a:r>
              <a:rPr/>
              <a:t>Outdated customer interfaces</a:t>
            </a:r>
          </a:p>
          <a:p>
            <a:pPr lvl="0" indent="0" marL="0">
              <a:buNone/>
            </a:pPr>
            <a:r>
              <a:rPr b="1"/>
              <a:t>Opportunity Impact: $15-25M market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Segmentation &amp; Opportunities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Opportunity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Large Commercial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Small-Medium Business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8-12%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Residential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$22M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5-7%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Low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Industrial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2-4%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Institutional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6-8%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Primary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Small-Medium Business (10-100 employees)</a:t>
            </a:r>
            <a:r>
              <a:rPr/>
              <a:t> </a:t>
            </a:r>
            <a:r>
              <a:rPr b="1"/>
              <a:t>Rationale:</a:t>
            </a:r>
            <a:r>
              <a:rPr/>
              <a:t> High growth, moderate competition, underserved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Strategic Recommendations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Immediate Actions (0-6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Address Service Gaps</a:t>
            </a:r>
          </a:p>
          <a:p>
            <a:pPr lvl="0"/>
            <a:r>
              <a:rPr/>
              <a:t>Implement transparent pricing models</a:t>
            </a:r>
          </a:p>
          <a:p>
            <a:pPr lvl="0"/>
            <a:r>
              <a:rPr/>
              <a:t>Develop customer communication protocols</a:t>
            </a:r>
          </a:p>
          <a:p>
            <a:pPr lvl="0"/>
            <a:r>
              <a:rPr/>
              <a:t>Create mobile service tracking app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Target SMB Segment</a:t>
            </a:r>
          </a:p>
          <a:p>
            <a:pPr lvl="0"/>
            <a:r>
              <a:rPr/>
              <a:t>Launch specialized SMB packages</a:t>
            </a:r>
          </a:p>
          <a:p>
            <a:pPr lvl="0"/>
            <a:r>
              <a:rPr/>
              <a:t>Partner with business associations</a:t>
            </a:r>
          </a:p>
          <a:p>
            <a:pPr lvl="0"/>
            <a:r>
              <a:rPr/>
              <a:t>Offer flexible financing options</a:t>
            </a:r>
          </a:p>
          <a:p>
            <a:pPr lvl="0" indent="0" marL="0">
              <a:buNone/>
            </a:pPr>
            <a:r>
              <a:rPr b="1"/>
              <a:t>Investment:</a:t>
            </a:r>
            <a:r>
              <a:rPr/>
              <a:t> $75-100K • </a:t>
            </a:r>
            <a:r>
              <a:rPr b="1"/>
              <a:t>Expected ROI:</a:t>
            </a:r>
            <a:r>
              <a:rPr/>
              <a:t> 200-300%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Fire Protection Systems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Medium-Term Strategy (6-18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Technology Leadership</a:t>
            </a:r>
          </a:p>
          <a:p>
            <a:pPr lvl="0"/>
            <a:r>
              <a:rPr/>
              <a:t>Smart building integration platform</a:t>
            </a:r>
          </a:p>
          <a:p>
            <a:pPr lvl="0"/>
            <a:r>
              <a:rPr/>
              <a:t>Predictive maintenance capabilities</a:t>
            </a:r>
          </a:p>
          <a:p>
            <a:pPr lvl="0"/>
            <a:r>
              <a:rPr/>
              <a:t>Cloud-based monitoring dashboard</a:t>
            </a:r>
          </a:p>
          <a:p>
            <a:pPr lvl="0" indent="0" marL="0">
              <a:buNone/>
            </a:pPr>
            <a:r>
              <a:rPr b="1"/>
              <a:t>Investment:</a:t>
            </a:r>
            <a:r>
              <a:rPr/>
              <a:t> $150-200K • </a:t>
            </a:r>
            <a:r>
              <a:rPr b="1"/>
              <a:t>Expected ROI:</a:t>
            </a:r>
            <a:r>
              <a:rPr/>
              <a:t> 250-400%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Competitive Response Strategy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Differentiation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VS. PYE-BARKER (National Leader)</a:t>
            </a:r>
          </a:p>
          <a:p>
            <a:pPr lvl="0"/>
            <a:r>
              <a:rPr/>
              <a:t>Emphasize local service excellence</a:t>
            </a:r>
          </a:p>
          <a:p>
            <a:pPr lvl="0"/>
            <a:r>
              <a:rPr/>
              <a:t>Highlight pricing transparency</a:t>
            </a:r>
          </a:p>
          <a:p>
            <a:pPr lvl="0"/>
            <a:r>
              <a:rPr/>
              <a:t>Leverage faster response times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VS. SILCO (Regional Leader)</a:t>
            </a:r>
          </a:p>
          <a:p>
            <a:pPr lvl="0"/>
            <a:r>
              <a:rPr/>
              <a:t>Compete on technology innovation</a:t>
            </a:r>
          </a:p>
          <a:p>
            <a:pPr lvl="0"/>
            <a:r>
              <a:rPr/>
              <a:t>Expand beyond Ohio markets</a:t>
            </a:r>
          </a:p>
          <a:p>
            <a:pPr lvl="0"/>
            <a:r>
              <a:rPr/>
              <a:t>Offer integrated solution platforms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VS. REGIONAL PLAYERS</a:t>
            </a:r>
          </a:p>
          <a:p>
            <a:pPr lvl="0"/>
            <a:r>
              <a:rPr/>
              <a:t>Provide superior resources and scale</a:t>
            </a:r>
          </a:p>
          <a:p>
            <a:pPr lvl="0"/>
            <a:r>
              <a:rPr/>
              <a:t>Deliver comprehensive service packages</a:t>
            </a:r>
          </a:p>
          <a:p>
            <a:pPr lvl="0"/>
            <a:r>
              <a:rPr/>
              <a:t>Achieve better emergency coverage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Local + Technology + Transparency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Financial Projections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Entry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Revenue (Y3)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SMB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8-12% SMB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$2.2-3.4M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Technology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5-8% Overall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$6.5-10.4M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Geographic Expansion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10-15%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$3.0-4.5M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Customer Acquisition Cost:</a:t>
            </a:r>
            <a:r>
              <a:rPr/>
              <a:t> $400-800</a:t>
            </a:r>
          </a:p>
          <a:p>
            <a:pPr lvl="0"/>
            <a:r>
              <a:rPr b="1"/>
              <a:t>Customer Lifetime Value:</a:t>
            </a:r>
            <a:r>
              <a:rPr/>
              <a:t> $12,000-25,000</a:t>
            </a:r>
          </a:p>
          <a:p>
            <a:pPr lvl="0"/>
            <a:r>
              <a:rPr b="1"/>
              <a:t>Payback Period:</a:t>
            </a:r>
            <a:r>
              <a:rPr/>
              <a:t> 8-14 months</a:t>
            </a:r>
          </a:p>
          <a:p>
            <a:pPr lvl="0"/>
            <a:r>
              <a:rPr b="1"/>
              <a:t>5-Year NPV:</a:t>
            </a:r>
            <a:r>
              <a:rPr/>
              <a:t> $5-15M (strategy dependent)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Roadmap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Foundation (Months 1-6)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Market research and customer validation</a:t>
            </a:r>
          </a:p>
          <a:p>
            <a:pPr lvl="0"/>
            <a:r>
              <a:rPr/>
              <a:t>Service package development</a:t>
            </a:r>
          </a:p>
          <a:p>
            <a:pPr lvl="0"/>
            <a:r>
              <a:rPr/>
              <a:t>Team hiring and training</a:t>
            </a:r>
          </a:p>
          <a:p>
            <a:pPr lvl="0"/>
            <a:r>
              <a:rPr/>
              <a:t>Technology platform selection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Market Entry (Months 7-12)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SMB-focused services</a:t>
            </a:r>
          </a:p>
          <a:p>
            <a:pPr lvl="0"/>
            <a:r>
              <a:rPr/>
              <a:t>Begin customer acquisition campaigns</a:t>
            </a:r>
          </a:p>
          <a:p>
            <a:pPr lvl="0"/>
            <a:r>
              <a:rPr/>
              <a:t>Establish partnerships and relationships</a:t>
            </a:r>
          </a:p>
          <a:p>
            <a:pPr lvl="0"/>
            <a:r>
              <a:rPr/>
              <a:t>Implement customer service protocols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Intelligence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Greater Dayton/Cincinnati Region</a:t>
            </a:r>
          </a:p>
          <a:p>
            <a:pPr lvl="0" indent="0" marL="0">
              <a:buNone/>
            </a:pPr>
            <a:r>
              <a:rPr b="1"/>
              <a:t>$130M+ Market • 8 Major Competitors • $28M SMB Opportunity</a:t>
            </a:r>
          </a:p>
          <a:p>
            <a:pPr lvl="0" indent="0" marL="0">
              <a:buNone/>
            </a:pPr>
            <a:r>
              <a:rPr i="1"/>
              <a:t>Prepared by: Nikki’s Competitive Research Solutions</a:t>
            </a:r>
            <a:r>
              <a:rPr/>
              <a:t> </a:t>
            </a:r>
            <a:r>
              <a:rPr i="1"/>
              <a:t>October 2025 • Confidential Business Intelligence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3: Growth &amp; Scale (Months 13-24)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Technology platform deployment</a:t>
            </a:r>
          </a:p>
          <a:p>
            <a:pPr lvl="0"/>
            <a:r>
              <a:rPr/>
              <a:t>Geographic market expansion</a:t>
            </a:r>
          </a:p>
          <a:p>
            <a:pPr lvl="0"/>
            <a:r>
              <a:rPr/>
              <a:t>Service line diversification</a:t>
            </a:r>
          </a:p>
          <a:p>
            <a:pPr lvl="0"/>
            <a:r>
              <a:rPr/>
              <a:t>Strategic partnerships and acquisitions</a:t>
            </a:r>
          </a:p>
          <a:p>
            <a:pPr lvl="0" indent="0" marL="0">
              <a:buNone/>
            </a:pPr>
            <a:r>
              <a:rPr b="1"/>
              <a:t>Success Metrics:</a:t>
            </a:r>
            <a:r>
              <a:rPr/>
              <a:t> 20-25% annual growth • 95% retention • 4.5+ rating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 Assessment &amp; Mitigation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Risks &amp; 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🔴 Competitive Response</a:t>
            </a:r>
          </a:p>
          <a:p>
            <a:pPr lvl="0"/>
            <a:r>
              <a:rPr b="1"/>
              <a:t>Mitigation:</a:t>
            </a:r>
            <a:r>
              <a:rPr/>
              <a:t> Focus on differentiation and customer loyalty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Technology Investment</a:t>
            </a:r>
          </a:p>
          <a:p>
            <a:pPr lvl="0"/>
            <a:r>
              <a:rPr b="1"/>
              <a:t>Mitigation:</a:t>
            </a:r>
            <a:r>
              <a:rPr/>
              <a:t> Phased implementation and partner relationships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Regulatory Changes</a:t>
            </a:r>
          </a:p>
          <a:p>
            <a:pPr lvl="0"/>
            <a:r>
              <a:rPr b="1"/>
              <a:t>Mitigation:</a:t>
            </a:r>
            <a:r>
              <a:rPr/>
              <a:t> Stay ahead of compliance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Economic Downturn</a:t>
            </a:r>
          </a:p>
          <a:p>
            <a:pPr lvl="0"/>
            <a:r>
              <a:rPr b="1"/>
              <a:t>Mitigation:</a:t>
            </a:r>
            <a:r>
              <a:rPr/>
              <a:t> Diversified service portfolio and recession-resistant segments</a:t>
            </a:r>
          </a:p>
          <a:p>
            <a:pPr lvl="0" indent="0" marL="0">
              <a:buNone/>
            </a:pPr>
            <a:r>
              <a:rPr b="1"/>
              <a:t>Overall Risk Level:</a:t>
            </a:r>
            <a:r>
              <a:rPr/>
              <a:t> Moderate to Low with proper execution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 &amp; Recommendations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Immediate Actions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Validate Market Research</a:t>
            </a:r>
            <a:r>
              <a:rPr/>
              <a:t> - Customer interviews and surveys</a:t>
            </a:r>
          </a:p>
          <a:p>
            <a:pPr lvl="0" indent="-342900" marL="342900">
              <a:buAutoNum type="arabicPeriod"/>
            </a:pPr>
            <a:r>
              <a:rPr b="1"/>
              <a:t>Develop Business Plan</a:t>
            </a:r>
            <a:r>
              <a:rPr/>
              <a:t> - Detailed financial projections and strategy</a:t>
            </a:r>
          </a:p>
          <a:p>
            <a:pPr lvl="0" indent="-342900" marL="342900">
              <a:buAutoNum type="arabicPeriod"/>
            </a:pPr>
            <a:r>
              <a:rPr b="1"/>
              <a:t>Secure Funding</a:t>
            </a:r>
            <a:r>
              <a:rPr/>
              <a:t> - $100-200K initial investment</a:t>
            </a:r>
          </a:p>
          <a:p>
            <a:pPr lvl="0" indent="-342900" marL="342900">
              <a:buAutoNum type="arabicPeriod"/>
            </a:pPr>
            <a:r>
              <a:rPr b="1"/>
              <a:t>Build Team</a:t>
            </a:r>
            <a:r>
              <a:rPr/>
              <a:t> - Hire key technical and sales personnel</a:t>
            </a:r>
          </a:p>
          <a:p>
            <a:pPr lvl="0" indent="-342900" marL="342900">
              <a:buAutoNum type="arabicPeriod"/>
            </a:pPr>
            <a:r>
              <a:rPr b="1"/>
              <a:t>Technology Selection</a:t>
            </a:r>
            <a:r>
              <a:rPr/>
              <a:t> - Choose monitoring and management platforms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Market validation:</a:t>
            </a:r>
            <a:r>
              <a:rPr/>
              <a:t> 30 days</a:t>
            </a:r>
          </a:p>
          <a:p>
            <a:pPr lvl="0"/>
            <a:r>
              <a:rPr b="1"/>
              <a:t>Business plan completion:</a:t>
            </a:r>
            <a:r>
              <a:rPr/>
              <a:t> 60 days</a:t>
            </a:r>
          </a:p>
          <a:p>
            <a:pPr lvl="0"/>
            <a:r>
              <a:rPr b="1"/>
              <a:t>Funding secured:</a:t>
            </a:r>
            <a:r>
              <a:rPr/>
              <a:t> 90 days</a:t>
            </a:r>
          </a:p>
          <a:p>
            <a:pPr lvl="0"/>
            <a:r>
              <a:rPr b="1"/>
              <a:t>Market entry:</a:t>
            </a:r>
            <a:r>
              <a:rPr/>
              <a:t> 120-180 days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15-20% market share in target segment within 24 months ✅ $3-5M annual revenue by Year 3 ✅ Market leadership position in technology and service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Contact &amp; Next Steps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Nikki’s Competitive Research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📧 Follow-Up Services Available</a:t>
            </a:r>
          </a:p>
          <a:p>
            <a:pPr lvl="0"/>
            <a:r>
              <a:rPr/>
              <a:t>Detailed market sizing and customer analysis</a:t>
            </a:r>
          </a:p>
          <a:p>
            <a:pPr lvl="0"/>
            <a:r>
              <a:rPr/>
              <a:t>Technology vendor evaluation and selection</a:t>
            </a:r>
          </a:p>
          <a:p>
            <a:pPr lvl="0"/>
            <a:r>
              <a:rPr/>
              <a:t>Go-to-market strategy development</a:t>
            </a:r>
          </a:p>
          <a:p>
            <a:pPr lvl="0"/>
            <a:r>
              <a:rPr/>
              <a:t>Ongoing competitive intelligence monitoring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Value Proposition</a:t>
            </a:r>
          </a:p>
          <a:p>
            <a:pPr lvl="0" indent="0" marL="0">
              <a:buNone/>
            </a:pPr>
            <a:r>
              <a:rPr i="1"/>
              <a:t>Fortune 500 quality analysis for emerging market opportunities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📞 Professional Services</a:t>
            </a:r>
          </a:p>
          <a:p>
            <a:pPr lvl="0" indent="0" marL="0">
              <a:buNone/>
            </a:pPr>
            <a:r>
              <a:rPr i="1"/>
              <a:t>Turning competitive intelligence into competitive advantage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presentation contains confidential business intelligence.</a:t>
            </a:r>
            <a:r>
              <a:rPr/>
              <a:t> </a:t>
            </a:r>
            <a:r>
              <a:rPr i="1"/>
              <a:t>Unauthorized distribution is prohibited.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Summary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Market Insights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 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$130M+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Above Average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Competition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Major Players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 Intensity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Growth 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4-8% Annually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Stable Growth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Key Opportunity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$28M SMB Segment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Underserved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✅ 24/7 emergency response capability</a:t>
            </a:r>
          </a:p>
          <a:p>
            <a:pPr lvl="0"/>
            <a:r>
              <a:rPr/>
              <a:t>✅ Technology integration &amp; smart building solutions</a:t>
            </a:r>
          </a:p>
          <a:p>
            <a:pPr lvl="0"/>
            <a:r>
              <a:rPr/>
              <a:t>✅ Transparent pricing &amp; superior communication</a:t>
            </a:r>
          </a:p>
          <a:p>
            <a:pPr lvl="0"/>
            <a:r>
              <a:rPr/>
              <a:t>✅ Geographic expansion into secondary markets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Landscape Overview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Weakness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🥇 </a:t>
                      </a:r>
                      <a:r>
                        <a:rPr b="1"/>
                        <a:t>National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Pye-Barker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35-40%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24/7 Response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🥈 </a:t>
                      </a:r>
                      <a:r>
                        <a:rPr b="1"/>
                        <a:t>Regional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Silco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4.9★ 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Ohio Only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🥉 </a:t>
                      </a:r>
                      <a:r>
                        <a:rPr b="1"/>
                        <a:t>Specialist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Biederman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57yr Experience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Small Scale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🏪 </a:t>
                      </a:r>
                      <a:r>
                        <a:rPr b="1"/>
                        <a:t>Local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25-30%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Resources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Regulatory compliance requirements</a:t>
            </a:r>
          </a:p>
          <a:p>
            <a:pPr lvl="0"/>
            <a:r>
              <a:rPr/>
              <a:t>Commercial development growth</a:t>
            </a:r>
          </a:p>
          <a:p>
            <a:pPr lvl="0"/>
            <a:r>
              <a:rPr/>
              <a:t>Technology advancement demand</a:t>
            </a:r>
          </a:p>
          <a:p>
            <a:pPr lvl="0"/>
            <a:r>
              <a:rPr/>
              <a:t>Safety awareness increase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Protection Systems - Competitive Intelligence</dc:title>
  <dc:creator>Nikki’s Competitive Research Solutions</dc:creator>
  <cp:keywords/>
  <dcterms:created xsi:type="dcterms:W3CDTF">2025-10-18T02:36:29Z</dcterms:created>
  <dcterms:modified xsi:type="dcterms:W3CDTF">2025-10-18T02:36:29Z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crane</vt:lpwstr>
  </property>
  <property fmtid="{D5CDD505-2E9C-101B-9397-08002B2CF9AE}" pid="3" name="date">
    <vt:lpwstr>October 2025</vt:lpwstr>
  </property>
  <property fmtid="{D5CDD505-2E9C-101B-9397-08002B2CF9AE}" pid="4" name="subtitle">
    <vt:lpwstr>Greater Dayton/Cincinnati Market Analysis</vt:lpwstr>
  </property>
  <property fmtid="{D5CDD505-2E9C-101B-9397-08002B2CF9AE}" pid="5" name="theme">
    <vt:lpwstr>Madrid</vt:lpwstr>
  </property>
</Properties>
</file>