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PowerPoint Presentation: Fire Alarm Systems Market Analysis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6: Market Segmentation &amp; Opportunities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Segment Analysis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Competition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Opportunity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Large Commercial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$45M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3-5%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🔴 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🟡 Moderate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Small-Medium Business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$28M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8-12%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🟡 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🟢 High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Residential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$22M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5-7%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🔴 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🟡 Low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Industrial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$35M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2-4%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🟡 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🟢 High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Institutional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$18M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6-8%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🟢 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🟢 High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Primary Target: Small-Medium Business (10-100 employees)</a:t>
            </a:r>
          </a:p>
          <a:p>
            <a:pPr lvl="0" indent="0" marL="0">
              <a:buNone/>
            </a:pPr>
            <a:r>
              <a:rPr b="1"/>
              <a:t>Rationale:</a:t>
            </a:r>
            <a:r>
              <a:rPr/>
              <a:t> High growth, moderate competition, underserved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7: 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Immediate Actions (0-6 months)</a:t>
            </a:r>
          </a:p>
          <a:p>
            <a:pPr lvl="0" indent="0" marL="0">
              <a:buNone/>
            </a:pPr>
            <a:r>
              <a:rPr/>
              <a:t>🎯 </a:t>
            </a:r>
            <a:r>
              <a:rPr b="1"/>
              <a:t>Address Service Gaps</a:t>
            </a:r>
            <a:r>
              <a:rPr/>
              <a:t> - Implement transparent pricing models - Develop customer communication protocols - Create mobile service tracking app</a:t>
            </a:r>
          </a:p>
          <a:p>
            <a:pPr lvl="0" indent="0" marL="0">
              <a:buNone/>
            </a:pPr>
            <a:r>
              <a:rPr/>
              <a:t>🎯 </a:t>
            </a:r>
            <a:r>
              <a:rPr b="1"/>
              <a:t>Target SMB Segment</a:t>
            </a:r>
            <a:r>
              <a:rPr/>
              <a:t> - Launch specialized SMB packages - Partner with business associations - Offer flexible financing options</a:t>
            </a:r>
          </a:p>
          <a:p>
            <a:pPr lvl="0" indent="0" marL="0">
              <a:buNone/>
            </a:pPr>
            <a:r>
              <a:rPr b="1"/>
              <a:t>Investment:</a:t>
            </a:r>
            <a:r>
              <a:rPr/>
              <a:t> $75-100K | </a:t>
            </a:r>
            <a:r>
              <a:rPr b="1"/>
              <a:t>Expected ROI:</a:t>
            </a:r>
            <a:r>
              <a:rPr/>
              <a:t> 200-300%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Medium-Term Strategy (6-18 months)</a:t>
            </a:r>
          </a:p>
          <a:p>
            <a:pPr lvl="0" indent="0" marL="0">
              <a:buNone/>
            </a:pPr>
            <a:r>
              <a:rPr/>
              <a:t>🚀 </a:t>
            </a:r>
            <a:r>
              <a:rPr b="1"/>
              <a:t>Technology Leadership</a:t>
            </a:r>
            <a:r>
              <a:rPr/>
              <a:t> - Smart building integration platform - Predictive maintenance capabilities - Cloud-based monitoring dashboard</a:t>
            </a:r>
          </a:p>
          <a:p>
            <a:pPr lvl="0" indent="0" marL="0">
              <a:buNone/>
            </a:pPr>
            <a:r>
              <a:rPr b="1"/>
              <a:t>Investment:</a:t>
            </a:r>
            <a:r>
              <a:rPr/>
              <a:t> $150-200K | </a:t>
            </a:r>
            <a:r>
              <a:rPr b="1"/>
              <a:t>Expected ROI:</a:t>
            </a:r>
            <a:r>
              <a:rPr/>
              <a:t> 250-400%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8: Competitive Response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Differentiation Framework</a:t>
            </a:r>
          </a:p>
          <a:p>
            <a:pPr lvl="0" indent="0" marL="0">
              <a:buNone/>
            </a:pPr>
            <a:r>
              <a:rPr b="1"/>
              <a:t>VS. PYE-BARKER</a:t>
            </a:r>
            <a:r>
              <a:rPr/>
              <a:t> (National Leader) - Emphasize local service excellence - Highlight pricing transparency - Leverage faster response times</a:t>
            </a:r>
          </a:p>
          <a:p>
            <a:pPr lvl="0" indent="0" marL="0">
              <a:buNone/>
            </a:pPr>
            <a:r>
              <a:rPr b="1"/>
              <a:t>VS. SILCO</a:t>
            </a:r>
            <a:r>
              <a:rPr/>
              <a:t> (Regional Leader) - Compete on technology innovation - Expand beyond Ohio markets - Offer integrated solution platforms</a:t>
            </a:r>
          </a:p>
          <a:p>
            <a:pPr lvl="0" indent="0" marL="0">
              <a:buNone/>
            </a:pPr>
            <a:r>
              <a:rPr b="1"/>
              <a:t>VS. REGIONAL PLAYERS</a:t>
            </a:r>
            <a:r>
              <a:rPr/>
              <a:t> - Provide superior resources and scale - Deliver comprehensive service packages - Achieve better emergency coverage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Competitive Advantage: Local + Technology + Transparency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9: Financial Projections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Market Entry Scenarios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Market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Revenue (Year 3)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SMB Focus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$100K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 months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8-12% SMB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$2.2-3.4M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Technology Leader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$200K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 months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5-8% Overall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$6.5-10.4M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Geographic Expansion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$150K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 months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10-15% Secondary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$3.0-4.5M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ROI Analysis</a:t>
            </a:r>
          </a:p>
          <a:p>
            <a:pPr lvl="0"/>
            <a:r>
              <a:rPr/>
              <a:t>Customer Acquisition Cost: $400-800</a:t>
            </a:r>
          </a:p>
          <a:p>
            <a:pPr lvl="0"/>
            <a:r>
              <a:rPr/>
              <a:t>Customer Lifetime Value: $12,000-25,000</a:t>
            </a:r>
          </a:p>
          <a:p>
            <a:pPr lvl="0"/>
            <a:r>
              <a:rPr/>
              <a:t>Payback Period: 8-14 months</a:t>
            </a:r>
          </a:p>
          <a:p>
            <a:pPr lvl="0"/>
            <a:r>
              <a:rPr/>
              <a:t>5-Year NPV: $5-15M (depending on strategy)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10: 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Phase 1: Foundation (Months 1-6)</a:t>
            </a:r>
          </a:p>
          <a:p>
            <a:pPr lvl="0"/>
            <a:r>
              <a:rPr/>
              <a:t>Market research and customer validation</a:t>
            </a:r>
          </a:p>
          <a:p>
            <a:pPr lvl="0"/>
            <a:r>
              <a:rPr/>
              <a:t>Service package development</a:t>
            </a:r>
          </a:p>
          <a:p>
            <a:pPr lvl="0"/>
            <a:r>
              <a:rPr/>
              <a:t>Team hiring and training</a:t>
            </a:r>
          </a:p>
          <a:p>
            <a:pPr lvl="0"/>
            <a:r>
              <a:rPr/>
              <a:t>Technology platform selection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Phase 2: Market Entry (Months 7-12)</a:t>
            </a:r>
          </a:p>
          <a:p>
            <a:pPr lvl="0"/>
            <a:r>
              <a:rPr/>
              <a:t>Launch SMB-focused services</a:t>
            </a:r>
          </a:p>
          <a:p>
            <a:pPr lvl="0"/>
            <a:r>
              <a:rPr/>
              <a:t>Begin customer acquisition campaigns</a:t>
            </a:r>
          </a:p>
          <a:p>
            <a:pPr lvl="0"/>
            <a:r>
              <a:rPr/>
              <a:t>Establish partnerships and relationships</a:t>
            </a:r>
          </a:p>
          <a:p>
            <a:pPr lvl="0"/>
            <a:r>
              <a:rPr/>
              <a:t>Implement customer service protocols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Phase 3: Growth &amp; Scale (Months 13-24)</a:t>
            </a:r>
          </a:p>
          <a:p>
            <a:pPr lvl="0"/>
            <a:r>
              <a:rPr/>
              <a:t>Technology platform deployment</a:t>
            </a:r>
          </a:p>
          <a:p>
            <a:pPr lvl="0"/>
            <a:r>
              <a:rPr/>
              <a:t>Geographic market expansion</a:t>
            </a:r>
          </a:p>
          <a:p>
            <a:pPr lvl="0"/>
            <a:r>
              <a:rPr/>
              <a:t>Service line diversification</a:t>
            </a:r>
          </a:p>
          <a:p>
            <a:pPr lvl="0"/>
            <a:r>
              <a:rPr/>
              <a:t>Strategic partnerships and acquisitions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Success Metrics: 20-25% annual growth, 95% customer retention, 4.5+ rating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11: Risk Assessment &amp;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Risks &amp; Mitigation Strategies</a:t>
            </a:r>
          </a:p>
          <a:p>
            <a:pPr lvl="0" indent="0" marL="0">
              <a:buNone/>
            </a:pPr>
            <a:r>
              <a:rPr/>
              <a:t>🔴 </a:t>
            </a:r>
            <a:r>
              <a:rPr b="1"/>
              <a:t>Competitive Response</a:t>
            </a:r>
            <a:r>
              <a:rPr/>
              <a:t> - </a:t>
            </a:r>
            <a:r>
              <a:rPr i="1"/>
              <a:t>Mitigation:</a:t>
            </a:r>
            <a:r>
              <a:rPr/>
              <a:t> Focus on differentiation and customer loyalty</a:t>
            </a:r>
          </a:p>
          <a:p>
            <a:pPr lvl="0" indent="0" marL="0">
              <a:buNone/>
            </a:pPr>
            <a:r>
              <a:rPr/>
              <a:t>🔴 </a:t>
            </a:r>
            <a:r>
              <a:rPr b="1"/>
              <a:t>Technology Investment</a:t>
            </a:r>
            <a:r>
              <a:rPr/>
              <a:t> - </a:t>
            </a:r>
            <a:r>
              <a:rPr i="1"/>
              <a:t>Mitigation:</a:t>
            </a:r>
            <a:r>
              <a:rPr/>
              <a:t> Phased implementation and partner relationships</a:t>
            </a:r>
          </a:p>
          <a:p>
            <a:pPr lvl="0" indent="0" marL="0">
              <a:buNone/>
            </a:pPr>
            <a:r>
              <a:rPr/>
              <a:t>🔴 </a:t>
            </a:r>
            <a:r>
              <a:rPr b="1"/>
              <a:t>Regulatory Changes</a:t>
            </a:r>
            <a:r>
              <a:rPr/>
              <a:t> - </a:t>
            </a:r>
            <a:r>
              <a:rPr i="1"/>
              <a:t>Mitigation:</a:t>
            </a:r>
            <a:r>
              <a:rPr/>
              <a:t> Stay ahead of compliance requirements</a:t>
            </a:r>
          </a:p>
          <a:p>
            <a:pPr lvl="0" indent="0" marL="0">
              <a:buNone/>
            </a:pPr>
            <a:r>
              <a:rPr/>
              <a:t>🔴 </a:t>
            </a:r>
            <a:r>
              <a:rPr b="1"/>
              <a:t>Economic Downturn</a:t>
            </a:r>
            <a:r>
              <a:rPr/>
              <a:t> - </a:t>
            </a:r>
            <a:r>
              <a:rPr i="1"/>
              <a:t>Mitigation:</a:t>
            </a:r>
            <a:r>
              <a:rPr/>
              <a:t> Diversified service portfolio and recession-resistant segments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Overall Risk Level: Moderate to Low with proper execution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12: Next Steps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Immediate Actions Required</a:t>
            </a:r>
          </a:p>
          <a:p>
            <a:pPr lvl="0" indent="-342900" marL="342900">
              <a:buAutoNum type="arabicPeriod"/>
            </a:pPr>
            <a:r>
              <a:rPr b="1"/>
              <a:t>Validate Market Research</a:t>
            </a:r>
            <a:r>
              <a:rPr/>
              <a:t> - Customer interviews and surveys</a:t>
            </a:r>
          </a:p>
          <a:p>
            <a:pPr lvl="0" indent="-342900" marL="342900">
              <a:buAutoNum type="arabicPeriod"/>
            </a:pPr>
            <a:r>
              <a:rPr b="1"/>
              <a:t>Develop Business Plan</a:t>
            </a:r>
            <a:r>
              <a:rPr/>
              <a:t> - Detailed financial projections and strategy</a:t>
            </a:r>
          </a:p>
          <a:p>
            <a:pPr lvl="0" indent="-342900" marL="342900">
              <a:buAutoNum type="arabicPeriod"/>
            </a:pPr>
            <a:r>
              <a:rPr b="1"/>
              <a:t>Secure Funding</a:t>
            </a:r>
            <a:r>
              <a:rPr/>
              <a:t> - $100-200K initial investment</a:t>
            </a:r>
          </a:p>
          <a:p>
            <a:pPr lvl="0" indent="-342900" marL="342900">
              <a:buAutoNum type="arabicPeriod"/>
            </a:pPr>
            <a:r>
              <a:rPr b="1"/>
              <a:t>Build Team</a:t>
            </a:r>
            <a:r>
              <a:rPr/>
              <a:t> - Hire key technical and sales personnel</a:t>
            </a:r>
          </a:p>
          <a:p>
            <a:pPr lvl="0" indent="-342900" marL="342900">
              <a:buAutoNum type="arabicPeriod"/>
            </a:pPr>
            <a:r>
              <a:rPr b="1"/>
              <a:t>Technology Selection</a:t>
            </a:r>
            <a:r>
              <a:rPr/>
              <a:t> - Choose monitoring and management platforms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Decision Timeline</a:t>
            </a:r>
          </a:p>
          <a:p>
            <a:pPr lvl="0"/>
            <a:r>
              <a:rPr/>
              <a:t>Market validation: 30 days</a:t>
            </a:r>
          </a:p>
          <a:p>
            <a:pPr lvl="0"/>
            <a:r>
              <a:rPr/>
              <a:t>Business plan completion: 60 days</a:t>
            </a:r>
          </a:p>
          <a:p>
            <a:pPr lvl="0"/>
            <a:r>
              <a:rPr/>
              <a:t>Funding secured: 90 days</a:t>
            </a:r>
          </a:p>
          <a:p>
            <a:pPr lvl="0"/>
            <a:r>
              <a:rPr/>
              <a:t>Market entry: 120-180 days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Expected Outcomes</a:t>
            </a:r>
          </a:p>
          <a:p>
            <a:pPr lvl="0" indent="0" marL="0">
              <a:buNone/>
            </a:pPr>
            <a:r>
              <a:rPr/>
              <a:t>✓ 15-20% market share in target segment within 24 months ✓ $3-5M annual revenue by Year 3 ✓ Market leadership position in technology and service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13: Contact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Nikki’s Competitive Research Solutions</a:t>
            </a:r>
          </a:p>
          <a:p>
            <a:pPr lvl="0" indent="0" marL="0">
              <a:buNone/>
            </a:pPr>
            <a:r>
              <a:rPr/>
              <a:t>📧 </a:t>
            </a:r>
            <a:r>
              <a:rPr b="1"/>
              <a:t>Follow-Up Services Available:</a:t>
            </a:r>
            <a:r>
              <a:rPr/>
              <a:t> - Detailed market sizing and customer analysis - Technology vendor evaluation and selection - Go-to-market strategy development - Ongoing competitive intelligence monitoring</a:t>
            </a:r>
          </a:p>
          <a:p>
            <a:pPr lvl="0" indent="0" marL="0">
              <a:buNone/>
            </a:pPr>
            <a:r>
              <a:rPr/>
              <a:t>📞 </a:t>
            </a:r>
            <a:r>
              <a:rPr b="1"/>
              <a:t>Contact Information:</a:t>
            </a:r>
            <a:r>
              <a:rPr/>
              <a:t> </a:t>
            </a:r>
            <a:r>
              <a:rPr i="1"/>
              <a:t>Professional competitive intelligence for strategic decision-making</a:t>
            </a:r>
          </a:p>
          <a:p>
            <a:pPr lvl="0" indent="0" marL="0">
              <a:buNone/>
            </a:pPr>
            <a:r>
              <a:rPr/>
              <a:t>🎯 </a:t>
            </a:r>
            <a:r>
              <a:rPr b="1"/>
              <a:t>Value Proposition:</a:t>
            </a:r>
            <a:r>
              <a:rPr/>
              <a:t> </a:t>
            </a:r>
            <a:r>
              <a:rPr i="1"/>
              <a:t>Fortune 500 quality analysis for emerging market opportunities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Dayton/Cincinnati, Ohio - Competitive Intelligence Report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This presentation contains confidential business intelligence. Unauthorized distribution is prohibited.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1: 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COMPETITIVE INTELLIGENCE ANALYSIS</a:t>
            </a:r>
            <a:r>
              <a:rPr/>
              <a:t> </a:t>
            </a:r>
            <a:r>
              <a:rPr b="1"/>
              <a:t>Fire Protection Systems Market</a:t>
            </a:r>
            <a:r>
              <a:rPr/>
              <a:t> </a:t>
            </a:r>
            <a:r>
              <a:rPr b="1"/>
              <a:t>Greater Dayton/Cincinnati Region</a:t>
            </a:r>
          </a:p>
          <a:p>
            <a:pPr lvl="0" indent="0" marL="0">
              <a:buNone/>
            </a:pPr>
            <a:r>
              <a:rPr i="1"/>
              <a:t>Prepared by: Nikki’s Competitive Research Solutions</a:t>
            </a:r>
            <a:r>
              <a:rPr/>
              <a:t> </a:t>
            </a:r>
            <a:r>
              <a:rPr i="1"/>
              <a:t>Date: October 2025</a:t>
            </a:r>
            <a:r>
              <a:rPr/>
              <a:t> </a:t>
            </a:r>
            <a:r>
              <a:rPr i="1"/>
              <a:t>Confidential Business Intelligence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Market Insights</a:t>
            </a:r>
          </a:p>
          <a:p>
            <a:pPr lvl="0"/>
            <a:r>
              <a:rPr b="1"/>
              <a:t>Market Size:</a:t>
            </a:r>
            <a:r>
              <a:rPr/>
              <a:t> $130M+ regional fire protection market</a:t>
            </a:r>
          </a:p>
          <a:p>
            <a:pPr lvl="0"/>
            <a:r>
              <a:rPr b="1"/>
              <a:t>Competition Level:</a:t>
            </a:r>
            <a:r>
              <a:rPr/>
              <a:t> High intensity with 8 major players</a:t>
            </a:r>
          </a:p>
          <a:p>
            <a:pPr lvl="0"/>
            <a:r>
              <a:rPr b="1"/>
              <a:t>Growth Rate:</a:t>
            </a:r>
            <a:r>
              <a:rPr/>
              <a:t> 4-8% annually driven by regulatory compliance</a:t>
            </a:r>
          </a:p>
          <a:p>
            <a:pPr lvl="0"/>
            <a:r>
              <a:rPr b="1"/>
              <a:t>Key Opportunity:</a:t>
            </a:r>
            <a:r>
              <a:rPr/>
              <a:t> $28M underserved small business segment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Critical Success Factors</a:t>
            </a:r>
          </a:p>
          <a:p>
            <a:pPr lvl="0" indent="0" marL="0">
              <a:buNone/>
            </a:pPr>
            <a:r>
              <a:rPr/>
              <a:t>✓ 24/7 emergency response capability ✓ Technology integration and smart building solutions ✓ Transparent pricing and superior customer communication ✓ Geographic expansion into secondary markets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3: Market Landscape 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Competitive Structure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Market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Market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Characteristics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National Leader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Pye-Barker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35-40%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Full service, national backing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Regional Leader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Silco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15-20%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 satisfaction, Ohio focus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Specialists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Biederman, IPS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15-20%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Niche expertise, commercial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Local Players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Summit, Megacity, ABEL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25-30%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Geographic/service focused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Market Drivers</a:t>
            </a:r>
          </a:p>
          <a:p>
            <a:pPr lvl="0"/>
            <a:r>
              <a:rPr/>
              <a:t>Regulatory compliance requirements</a:t>
            </a:r>
          </a:p>
          <a:p>
            <a:pPr lvl="0"/>
            <a:r>
              <a:rPr/>
              <a:t>Commercial development growth</a:t>
            </a:r>
          </a:p>
          <a:p>
            <a:pPr lvl="0"/>
            <a:r>
              <a:rPr/>
              <a:t>Technology advancement demand</a:t>
            </a:r>
          </a:p>
          <a:p>
            <a:pPr lvl="0"/>
            <a:r>
              <a:rPr/>
              <a:t>Safety awareness increase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4: Competitor Analysis Matrix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Performance Scorecard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Market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Customer Sat.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Growth Potential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Pye-Barker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🟢 Leader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🔴 Below Avg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🟡 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🟡 Moderate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Silco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🟢 Strong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🟢 Excellent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🟡 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🟢 High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Biederman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🟡 Niche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🟡 Average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🔴 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🔴 Limited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IPS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🟡 Specialist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🟡 Unknown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🟢 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🟢 High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Others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🔴 Fragmented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🟡 Mixed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🔴 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🟡 Moderate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Legend:</a:t>
            </a:r>
            <a:r>
              <a:rPr/>
              <a:t> 🟢 Strong | 🟡 Average | 🔴 Weak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5: Customer Pain Points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Service Delivery Issues</a:t>
            </a:r>
          </a:p>
          <a:p>
            <a:pPr lvl="0" indent="0" marL="0">
              <a:buNone/>
            </a:pPr>
            <a:r>
              <a:rPr/>
              <a:t>🔴 </a:t>
            </a:r>
            <a:r>
              <a:rPr b="1"/>
              <a:t>Communication Problems</a:t>
            </a:r>
            <a:r>
              <a:rPr/>
              <a:t> - Poor coordination between teams - Unclear service timelines - Limited customer updates</a:t>
            </a:r>
          </a:p>
          <a:p>
            <a:pPr lvl="0" indent="0" marL="0">
              <a:buNone/>
            </a:pPr>
            <a:r>
              <a:rPr/>
              <a:t>🔴 </a:t>
            </a:r>
            <a:r>
              <a:rPr b="1"/>
              <a:t>Pricing Transparency</a:t>
            </a:r>
            <a:r>
              <a:rPr/>
              <a:t> - Hidden fees and surprise charges - Inconsistent billing practices - Complex pricing structures</a:t>
            </a:r>
          </a:p>
          <a:p>
            <a:pPr lvl="0" indent="0" marL="0">
              <a:buNone/>
            </a:pPr>
            <a:r>
              <a:rPr/>
              <a:t>🔴 </a:t>
            </a:r>
            <a:r>
              <a:rPr b="1"/>
              <a:t>Technology Gaps</a:t>
            </a:r>
            <a:r>
              <a:rPr/>
              <a:t> - Limited smart building integration - Basic monitoring capabilities - Outdated customer interfaces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Opportunity Impact: $15-25M market value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2025-10-18T02:17:34Z</dcterms:created>
  <dcterms:modified xsi:type="dcterms:W3CDTF">2025-10-18T02:17:34Z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