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52"/>
  </p:notesMasterIdLst>
  <p:sldIdLst>
    <p:sldId id="258" r:id="rId3"/>
    <p:sldId id="259" r:id="rId4"/>
    <p:sldId id="260" r:id="rId5"/>
    <p:sldId id="515" r:id="rId6"/>
    <p:sldId id="261" r:id="rId7"/>
    <p:sldId id="262" r:id="rId8"/>
    <p:sldId id="263" r:id="rId9"/>
    <p:sldId id="264" r:id="rId10"/>
    <p:sldId id="265" r:id="rId11"/>
    <p:sldId id="401" r:id="rId12"/>
    <p:sldId id="400" r:id="rId13"/>
    <p:sldId id="398" r:id="rId14"/>
    <p:sldId id="394" r:id="rId15"/>
    <p:sldId id="395" r:id="rId16"/>
    <p:sldId id="448" r:id="rId17"/>
    <p:sldId id="392" r:id="rId18"/>
    <p:sldId id="403" r:id="rId19"/>
    <p:sldId id="449" r:id="rId20"/>
    <p:sldId id="450" r:id="rId21"/>
    <p:sldId id="451" r:id="rId22"/>
    <p:sldId id="404" r:id="rId23"/>
    <p:sldId id="409" r:id="rId24"/>
    <p:sldId id="452" r:id="rId25"/>
    <p:sldId id="410" r:id="rId26"/>
    <p:sldId id="407" r:id="rId27"/>
    <p:sldId id="408" r:id="rId28"/>
    <p:sldId id="411" r:id="rId29"/>
    <p:sldId id="412" r:id="rId30"/>
    <p:sldId id="413" r:id="rId31"/>
    <p:sldId id="453" r:id="rId32"/>
    <p:sldId id="414" r:id="rId33"/>
    <p:sldId id="415" r:id="rId34"/>
    <p:sldId id="416" r:id="rId35"/>
    <p:sldId id="417" r:id="rId36"/>
    <p:sldId id="418" r:id="rId37"/>
    <p:sldId id="419" r:id="rId38"/>
    <p:sldId id="420" r:id="rId39"/>
    <p:sldId id="421" r:id="rId40"/>
    <p:sldId id="422" r:id="rId41"/>
    <p:sldId id="423" r:id="rId42"/>
    <p:sldId id="424" r:id="rId43"/>
    <p:sldId id="425" r:id="rId44"/>
    <p:sldId id="426" r:id="rId45"/>
    <p:sldId id="427" r:id="rId46"/>
    <p:sldId id="428" r:id="rId47"/>
    <p:sldId id="436" r:id="rId48"/>
    <p:sldId id="437" r:id="rId49"/>
    <p:sldId id="514" r:id="rId50"/>
    <p:sldId id="294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  <a:srgbClr val="0000FF"/>
    <a:srgbClr val="528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725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49D85-DA8A-4EC4-803F-8D34568A898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93A1B-8FA6-4227-BD8B-E0C0A2A3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13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93A1B-8FA6-4227-BD8B-E0C0A2A362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26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18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07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50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92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20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63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46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83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80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1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45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270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771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786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409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86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003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106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198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421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19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646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518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46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282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33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18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61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10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45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28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8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14235"/>
            <a:ext cx="3860800" cy="365125"/>
          </a:xfrm>
        </p:spPr>
        <p:txBody>
          <a:bodyPr/>
          <a:lstStyle/>
          <a:p>
            <a:r>
              <a:rPr lang="en-US"/>
              <a:t>Source: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71208" y="6414234"/>
            <a:ext cx="2844800" cy="365125"/>
          </a:xfrm>
        </p:spPr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0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6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9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42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7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9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0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88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19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85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69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23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4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2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9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0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9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6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2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5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0872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Source: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71208" y="630872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29E270EF-DC70-1C42-943C-79D494D2C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0079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Source: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6802" y="640079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5FAD8A63-AB99-094D-874B-7C64303320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6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slide" Target="slide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2/getting-started/introduction/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w3schools.com/js/js_htmldom.asp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ongkiat.com/" TargetMode="External"/><Relationship Id="rId3" Type="http://schemas.openxmlformats.org/officeDocument/2006/relationships/hyperlink" Target="https://developer.mozilla.org/en-US/" TargetMode="External"/><Relationship Id="rId7" Type="http://schemas.openxmlformats.org/officeDocument/2006/relationships/hyperlink" Target="https://www.udacity.com/" TargetMode="External"/><Relationship Id="rId12" Type="http://schemas.openxmlformats.org/officeDocument/2006/relationships/hyperlink" Target="http://getbootstrap.com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Annno/Calculator-VanillaJS" TargetMode="External"/><Relationship Id="rId11" Type="http://schemas.openxmlformats.org/officeDocument/2006/relationships/hyperlink" Target="http://www.corelangs.com/" TargetMode="External"/><Relationship Id="rId5" Type="http://schemas.openxmlformats.org/officeDocument/2006/relationships/hyperlink" Target="https://www.w3schools.com/" TargetMode="External"/><Relationship Id="rId10" Type="http://schemas.openxmlformats.org/officeDocument/2006/relationships/hyperlink" Target="https://css-tricks.com/" TargetMode="External"/><Relationship Id="rId4" Type="http://schemas.openxmlformats.org/officeDocument/2006/relationships/hyperlink" Target="https://developer.mozilla.org/en-US/docs/Web/JavaScript/Reference/Global_Objects/Math/random" TargetMode="External"/><Relationship Id="rId9" Type="http://schemas.openxmlformats.org/officeDocument/2006/relationships/hyperlink" Target="https://ariya.i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061838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Cambria" panose="02040503050406030204" pitchFamily="18" charset="0"/>
                <a:ea typeface="Cambria" panose="02040503050406030204" pitchFamily="18" charset="0"/>
              </a:rPr>
              <a:t>Web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741347"/>
            <a:ext cx="6400800" cy="1143000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latin typeface="Cambria" panose="02040503050406030204" pitchFamily="18" charset="0"/>
              </a:rPr>
              <a:t>Responsive Web Design and JavaScript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C7B6-C58D-4547-9FA6-6C9682CD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29200" y="6356351"/>
            <a:ext cx="2133600" cy="365125"/>
          </a:xfrm>
        </p:spPr>
        <p:txBody>
          <a:bodyPr/>
          <a:lstStyle/>
          <a:p>
            <a:fld id="{29E270EF-DC70-1C42-943C-79D494D2C8C8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612CE8-22E0-427D-B5F5-76CEB36DB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0327" y="3855098"/>
            <a:ext cx="1454020" cy="145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0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RWD-Web Page</a:t>
            </a: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85618" y="1417638"/>
            <a:ext cx="7922490" cy="452596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8346CE-D7C0-422F-B782-0E9289CF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53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7382" y="768489"/>
            <a:ext cx="3764300" cy="5632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HTML</a:t>
            </a:r>
            <a:r>
              <a:rPr lang="en-US" dirty="0"/>
              <a:t> </a:t>
            </a:r>
          </a:p>
          <a:p>
            <a:r>
              <a:rPr lang="en-US" dirty="0"/>
              <a:t>&lt;div class="header"&gt;</a:t>
            </a:r>
          </a:p>
          <a:p>
            <a:r>
              <a:rPr lang="en-US" dirty="0"/>
              <a:t>  &lt;h1&gt;Chania&lt;/h1&gt;</a:t>
            </a:r>
          </a:p>
          <a:p>
            <a:r>
              <a:rPr lang="en-US" dirty="0"/>
              <a:t>&lt;/div&gt;</a:t>
            </a:r>
          </a:p>
          <a:p>
            <a:r>
              <a:rPr lang="en-US" dirty="0"/>
              <a:t>&lt;div class="row"&gt;</a:t>
            </a:r>
          </a:p>
          <a:p>
            <a:r>
              <a:rPr lang="en-US" dirty="0"/>
              <a:t>  &lt;div class="col-3 menu"&gt;</a:t>
            </a:r>
          </a:p>
          <a:p>
            <a:r>
              <a:rPr lang="en-US" dirty="0"/>
              <a:t>    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      &lt;li&gt;The Flight&lt;/li&gt;</a:t>
            </a:r>
          </a:p>
          <a:p>
            <a:r>
              <a:rPr lang="en-US" dirty="0"/>
              <a:t>      &lt;li&gt;The City&lt;/li&gt;</a:t>
            </a:r>
          </a:p>
          <a:p>
            <a:r>
              <a:rPr lang="en-US" dirty="0"/>
              <a:t>      &lt;li&gt;The Island&lt;/li&gt;</a:t>
            </a:r>
          </a:p>
          <a:p>
            <a:r>
              <a:rPr lang="en-US" dirty="0"/>
              <a:t>      &lt;li&gt;The Food&lt;/li&gt;</a:t>
            </a:r>
          </a:p>
          <a:p>
            <a:r>
              <a:rPr lang="en-US" dirty="0"/>
              <a:t>    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  &lt;/div&gt;</a:t>
            </a:r>
          </a:p>
          <a:p>
            <a:r>
              <a:rPr lang="en-US" dirty="0"/>
              <a:t>  &lt;div class="col-9"&gt;</a:t>
            </a:r>
          </a:p>
          <a:p>
            <a:r>
              <a:rPr lang="en-US" dirty="0"/>
              <a:t>    &lt;h1&gt;The City&lt;/h1&gt;</a:t>
            </a:r>
          </a:p>
          <a:p>
            <a:r>
              <a:rPr lang="en-US" dirty="0"/>
              <a:t>    &lt;p&gt;Chania is the capital of the </a:t>
            </a:r>
          </a:p>
          <a:p>
            <a:r>
              <a:rPr lang="en-US" dirty="0"/>
              <a:t>Chania region on the island of Crete.&lt;/p&gt;</a:t>
            </a:r>
          </a:p>
          <a:p>
            <a:r>
              <a:rPr lang="en-US" dirty="0"/>
              <a:t>  &lt;/div&gt;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30143" y="197346"/>
            <a:ext cx="5384475" cy="6186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CSS </a:t>
            </a:r>
            <a:endParaRPr lang="en-US" b="1" dirty="0">
              <a:solidFill>
                <a:srgbClr val="000000"/>
              </a:solidFill>
              <a:latin typeface="Calibri"/>
            </a:endParaRPr>
          </a:p>
          <a:p>
            <a:r>
              <a:rPr lang="en-US" dirty="0"/>
              <a:t>&lt;meta name="viewport" content="width=device-width, initial-scale=1.0"&gt;</a:t>
            </a:r>
          </a:p>
          <a:p>
            <a:r>
              <a:rPr lang="en-US" dirty="0"/>
              <a:t>&lt;style&gt;</a:t>
            </a:r>
          </a:p>
          <a:p>
            <a:r>
              <a:rPr lang="en-US" dirty="0"/>
              <a:t>* {</a:t>
            </a:r>
          </a:p>
          <a:p>
            <a:r>
              <a:rPr lang="en-US" dirty="0"/>
              <a:t>    box-sizing: border-box;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.row::after {</a:t>
            </a:r>
          </a:p>
          <a:p>
            <a:r>
              <a:rPr lang="en-US" dirty="0"/>
              <a:t>    content: "";</a:t>
            </a:r>
          </a:p>
          <a:p>
            <a:r>
              <a:rPr lang="en-US" dirty="0"/>
              <a:t>    clear: both;</a:t>
            </a:r>
          </a:p>
          <a:p>
            <a:r>
              <a:rPr lang="en-US" dirty="0"/>
              <a:t>    display: table;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[class*="col-"] {</a:t>
            </a:r>
          </a:p>
          <a:p>
            <a:r>
              <a:rPr lang="en-US" dirty="0"/>
              <a:t>    float: left;</a:t>
            </a:r>
          </a:p>
          <a:p>
            <a:r>
              <a:rPr lang="en-US" dirty="0"/>
              <a:t>    padding: 15px;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.col-1 {width: 8.33%;}</a:t>
            </a:r>
          </a:p>
          <a:p>
            <a:r>
              <a:rPr lang="en-US" dirty="0"/>
              <a:t>.col-2 {width: 16.66%;}</a:t>
            </a:r>
          </a:p>
          <a:p>
            <a:r>
              <a:rPr lang="en-US" dirty="0"/>
              <a:t>.col-3 {width: 25%;}</a:t>
            </a:r>
          </a:p>
          <a:p>
            <a:r>
              <a:rPr lang="en-US" dirty="0"/>
              <a:t>.col-4 {width: 33.33%;}</a:t>
            </a:r>
          </a:p>
          <a:p>
            <a:r>
              <a:rPr lang="en-US" dirty="0"/>
              <a:t>.col-5 {width: 41.66%;}</a:t>
            </a:r>
          </a:p>
          <a:p>
            <a:r>
              <a:rPr lang="en-US" dirty="0"/>
              <a:t>.col-6 {width: 50%;}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C94A88-EFA4-4B66-AF85-33591C31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11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06AB2B-AF11-498E-BAD5-23E092523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58" y="151305"/>
            <a:ext cx="5197312" cy="617184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With CSS</a:t>
            </a:r>
            <a:r>
              <a:rPr lang="en-US" sz="3100" dirty="0"/>
              <a:t> (Without Bootstrap)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0547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6134" y="687613"/>
            <a:ext cx="5176229" cy="5355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.col-7 {width: 58.33%;} </a:t>
            </a:r>
          </a:p>
          <a:p>
            <a:r>
              <a:rPr lang="en-US" dirty="0"/>
              <a:t>.col-8 {width: 66.66%;} </a:t>
            </a:r>
          </a:p>
          <a:p>
            <a:r>
              <a:rPr lang="en-US" dirty="0"/>
              <a:t>.col-9 {width: 75%;} </a:t>
            </a:r>
          </a:p>
          <a:p>
            <a:r>
              <a:rPr lang="en-US" dirty="0"/>
              <a:t>.col-10 {width: 83.33%;} </a:t>
            </a:r>
          </a:p>
          <a:p>
            <a:r>
              <a:rPr lang="en-US" dirty="0"/>
              <a:t>.col-11 {width: 91.66%;} </a:t>
            </a:r>
          </a:p>
          <a:p>
            <a:r>
              <a:rPr lang="en-US" dirty="0"/>
              <a:t>.col-12 {width: 100%;} </a:t>
            </a:r>
          </a:p>
          <a:p>
            <a:r>
              <a:rPr lang="en-US" dirty="0"/>
              <a:t>html { </a:t>
            </a:r>
          </a:p>
          <a:p>
            <a:r>
              <a:rPr lang="en-US" dirty="0"/>
              <a:t>    font-family: "Lucida Sans", sans-serif; </a:t>
            </a:r>
          </a:p>
          <a:p>
            <a:r>
              <a:rPr lang="en-US" dirty="0"/>
              <a:t>} </a:t>
            </a:r>
          </a:p>
          <a:p>
            <a:r>
              <a:rPr lang="en-US" dirty="0"/>
              <a:t>.header { </a:t>
            </a:r>
          </a:p>
          <a:p>
            <a:r>
              <a:rPr lang="en-US" dirty="0"/>
              <a:t>    background-color: #9933cc; </a:t>
            </a:r>
          </a:p>
          <a:p>
            <a:r>
              <a:rPr lang="en-US" dirty="0"/>
              <a:t>    color: #</a:t>
            </a:r>
            <a:r>
              <a:rPr lang="en-US" dirty="0" err="1"/>
              <a:t>ffffff</a:t>
            </a:r>
            <a:r>
              <a:rPr lang="en-US" dirty="0"/>
              <a:t>; </a:t>
            </a:r>
          </a:p>
          <a:p>
            <a:r>
              <a:rPr lang="en-US" dirty="0"/>
              <a:t>    padding: 15px; </a:t>
            </a:r>
          </a:p>
          <a:p>
            <a:r>
              <a:rPr lang="en-US" dirty="0"/>
              <a:t>} </a:t>
            </a:r>
          </a:p>
          <a:p>
            <a:r>
              <a:rPr lang="en-US" dirty="0"/>
              <a:t>.menu </a:t>
            </a:r>
            <a:r>
              <a:rPr lang="en-US" dirty="0" err="1"/>
              <a:t>ul</a:t>
            </a:r>
            <a:r>
              <a:rPr lang="en-US" dirty="0"/>
              <a:t> { </a:t>
            </a:r>
          </a:p>
          <a:p>
            <a:r>
              <a:rPr lang="en-US" dirty="0"/>
              <a:t>    list-style-type: none; </a:t>
            </a:r>
          </a:p>
          <a:p>
            <a:r>
              <a:rPr lang="en-US" dirty="0"/>
              <a:t>    margin: 0; </a:t>
            </a:r>
          </a:p>
          <a:p>
            <a:r>
              <a:rPr lang="en-US" dirty="0"/>
              <a:t>    padding: 0; </a:t>
            </a:r>
          </a:p>
          <a:p>
            <a:r>
              <a:rPr lang="en-US" dirty="0"/>
              <a:t>} 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3056" y="699920"/>
            <a:ext cx="5161522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.menu li {  </a:t>
            </a:r>
          </a:p>
          <a:p>
            <a:r>
              <a:rPr lang="en-US" dirty="0"/>
              <a:t>    padding: 8px;  </a:t>
            </a:r>
          </a:p>
          <a:p>
            <a:r>
              <a:rPr lang="en-US" dirty="0"/>
              <a:t>    margin-bottom: 7px;  </a:t>
            </a:r>
          </a:p>
          <a:p>
            <a:r>
              <a:rPr lang="en-US" dirty="0"/>
              <a:t>    background-color: #33b5e5;  </a:t>
            </a:r>
          </a:p>
          <a:p>
            <a:r>
              <a:rPr lang="en-US" dirty="0"/>
              <a:t>    color: #</a:t>
            </a:r>
            <a:r>
              <a:rPr lang="en-US" dirty="0" err="1"/>
              <a:t>ffffff</a:t>
            </a:r>
            <a:r>
              <a:rPr lang="en-US" dirty="0"/>
              <a:t>;  </a:t>
            </a:r>
          </a:p>
          <a:p>
            <a:r>
              <a:rPr lang="en-US" dirty="0"/>
              <a:t>    box-shadow: 0 1px 3px </a:t>
            </a:r>
            <a:r>
              <a:rPr lang="en-US" dirty="0" err="1"/>
              <a:t>rgba</a:t>
            </a:r>
            <a:r>
              <a:rPr lang="en-US" dirty="0"/>
              <a:t>(0,0,0,0.12), 0 1px 2px </a:t>
            </a:r>
            <a:r>
              <a:rPr lang="en-US" dirty="0" err="1"/>
              <a:t>rgba</a:t>
            </a:r>
            <a:r>
              <a:rPr lang="en-US" dirty="0"/>
              <a:t>(0,0,0,0.24);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.menu </a:t>
            </a:r>
            <a:r>
              <a:rPr lang="en-US" dirty="0" err="1"/>
              <a:t>li:hover</a:t>
            </a:r>
            <a:r>
              <a:rPr lang="en-US" dirty="0"/>
              <a:t> {  </a:t>
            </a:r>
          </a:p>
          <a:p>
            <a:r>
              <a:rPr lang="en-US" dirty="0"/>
              <a:t>    background-color: #0099cc;  </a:t>
            </a:r>
          </a:p>
          <a:p>
            <a:r>
              <a:rPr lang="en-US" dirty="0"/>
              <a:t>} 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8756" y="-29222"/>
            <a:ext cx="2743200" cy="7694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CSS</a:t>
            </a:r>
            <a:endParaRPr lang="en-US" sz="4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79255B-06FE-4CE1-A578-0935E566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58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9795" y="1267732"/>
            <a:ext cx="5962261" cy="526297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HTML  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&lt;div class="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container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"&gt; 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&lt;div class="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row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"&gt; 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&lt;div class="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col-md-12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"&gt; &lt;h1&gt;Chania&lt;/h1&gt; 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&lt;/div&gt; 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&lt;/div&gt; 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&lt;div class="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row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"&gt; 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  &lt;div class="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col-md-3 menu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"&gt; 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    &lt;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ul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&gt; 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      &lt;li&gt;The Flight&lt;/li&gt; 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      &lt;li&gt;The City&lt;/li&gt; 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      &lt;li&gt;The Island&lt;/li&gt; 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      &lt;li&gt;The Food&lt;/li&gt; 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    &lt;/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ul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&gt; 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  &lt;/div&gt; 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  &lt;div class="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col-md-9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"&gt; 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    &lt;h1&gt;The City&lt;/h1&gt; 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    &lt;p&gt;Chania is the capital of the  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Chania region on the island of Crete.&lt;/p&gt; 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  &lt;/div&gt; 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&lt;/div&gt; 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CD5C24-6686-4BA0-B436-2B53C9AD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7C980F7-B7E8-47F7-A2B6-538DADA78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Bootstrap</a:t>
            </a:r>
          </a:p>
        </p:txBody>
      </p:sp>
    </p:spTree>
    <p:extLst>
      <p:ext uri="{BB962C8B-B14F-4D97-AF65-F5344CB8AC3E}">
        <p14:creationId xmlns:p14="http://schemas.microsoft.com/office/powerpoint/2010/main" val="3514191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3713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Developed at Twitter and open sourced in 2011</a:t>
            </a:r>
          </a:p>
          <a:p>
            <a:r>
              <a:rPr lang="en-US" dirty="0">
                <a:solidFill>
                  <a:srgbClr val="000000"/>
                </a:solidFill>
              </a:rPr>
              <a:t>HTML, CSS, and JS framework for developing responsive, mobile first projects on the web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Grid view in bootstrap CSS is the same as in normal CSS except that we have predefined class names.  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78F10-A07F-4B9F-9421-2915F671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51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5183-9DBA-41D1-9E39-6A6D1317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Get Bootstrap?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11100-439F-4BEF-AA97-D279AF7D7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two ways to start using Bootstrap on your own web site.</a:t>
            </a:r>
          </a:p>
          <a:p>
            <a:endParaRPr lang="en-US" dirty="0"/>
          </a:p>
          <a:p>
            <a:r>
              <a:rPr lang="en-US" sz="2800" dirty="0"/>
              <a:t>Download Bootstrap from </a:t>
            </a:r>
            <a:r>
              <a:rPr lang="en-US" sz="2800" dirty="0">
                <a:hlinkClick r:id="rId2"/>
              </a:rPr>
              <a:t>https://getbootstrap.com/</a:t>
            </a:r>
            <a:r>
              <a:rPr lang="en-US" sz="2800" dirty="0"/>
              <a:t> </a:t>
            </a:r>
          </a:p>
          <a:p>
            <a:r>
              <a:rPr lang="en-US" sz="2800" dirty="0"/>
              <a:t>Include Bootstrap from a CDN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B52F7-F619-4D47-B04D-12B56D0F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58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Bootstrap-Grid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Rows must be placed within a 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.container</a:t>
            </a:r>
            <a:r>
              <a:rPr lang="en-US" dirty="0">
                <a:solidFill>
                  <a:srgbClr val="333333"/>
                </a:solidFill>
              </a:rPr>
              <a:t> or 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.container-fluid </a:t>
            </a:r>
            <a:r>
              <a:rPr lang="en-US" dirty="0">
                <a:solidFill>
                  <a:srgbClr val="333333"/>
                </a:solidFill>
              </a:rPr>
              <a:t>for proper alignment and padding.</a:t>
            </a:r>
          </a:p>
          <a:p>
            <a:r>
              <a:rPr lang="en-US" dirty="0">
                <a:solidFill>
                  <a:srgbClr val="333333"/>
                </a:solidFill>
              </a:rPr>
              <a:t>Use rows to create horizontal groups of columns.</a:t>
            </a:r>
          </a:p>
          <a:p>
            <a:r>
              <a:rPr lang="en-US" dirty="0">
                <a:solidFill>
                  <a:srgbClr val="333333"/>
                </a:solidFill>
              </a:rPr>
              <a:t>Content should be placed within columns, and only columns may be immediate children of rows.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C7D81-E4A4-43AC-BC42-E9915D6A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95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Bootstrap-Grid 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As bootstrap has classes defined already, we don’t need to specify any styling for the grid explicitly in our code </a:t>
            </a:r>
          </a:p>
          <a:p>
            <a:r>
              <a:rPr lang="en-US" dirty="0">
                <a:solidFill>
                  <a:srgbClr val="000000"/>
                </a:solidFill>
              </a:rPr>
              <a:t>This makes bootstrap very useful for responsive web development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ACE79-DCFC-4786-BC5C-8EDF8612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87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CA43-AC3D-4461-BE5C-A12BF5FA3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Bootstrap-Grid 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0938F-05C4-4D52-B960-B16AA96F4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Bootstrap grid system has below classes:</a:t>
            </a:r>
          </a:p>
          <a:p>
            <a:pPr lvl="1"/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xs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/>
              <a:t>(screens less than 576px wide)</a:t>
            </a:r>
          </a:p>
          <a:p>
            <a:pPr lvl="1"/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sm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/>
              <a:t>(for phones - screens equal to or greater than 576px wide)</a:t>
            </a:r>
          </a:p>
          <a:p>
            <a:pPr lvl="1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md </a:t>
            </a:r>
            <a:r>
              <a:rPr lang="en-US" sz="2400" dirty="0"/>
              <a:t>(for tablets - screens equal to or greater than 768px wide)</a:t>
            </a:r>
          </a:p>
          <a:p>
            <a:pPr lvl="1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lg </a:t>
            </a:r>
            <a:r>
              <a:rPr lang="en-US" sz="2400" dirty="0"/>
              <a:t>(for small laptops - screens equal to or greater than 992px wide)</a:t>
            </a:r>
          </a:p>
          <a:p>
            <a:pPr lvl="1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xl</a:t>
            </a:r>
            <a:r>
              <a:rPr lang="en-US" sz="2400" dirty="0"/>
              <a:t> (for laptops and desktops - screens equal to or greater than 1200px wide)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The classes above can be combined to create more dynamic and flexible layouts.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8C5D0-02EF-4298-A689-E74EF344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21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616A2-0C4E-46D7-BFF4-A30C9373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Bootstrap-Basic Structure of Grid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61CCB-40B1-4210-BCAD-7D5702A2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F9985C-D5D6-4CF3-A87B-529C4EF3D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773868"/>
            <a:ext cx="3828442" cy="3901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E2F3E2-7174-4546-ABB3-831E151DF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786" y="2525532"/>
            <a:ext cx="5087039" cy="18069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680E9D-EBC0-4EF2-B5C0-1CC0FF9C7B0A}"/>
              </a:ext>
            </a:extLst>
          </p:cNvPr>
          <p:cNvSpPr txBox="1"/>
          <p:nvPr/>
        </p:nvSpPr>
        <p:spPr>
          <a:xfrm>
            <a:off x="7302737" y="1870855"/>
            <a:ext cx="994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068AC0-C754-4ED0-9B79-B87EB1166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615" y="5083075"/>
            <a:ext cx="5998589" cy="37576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CFDA2E-B6DD-42D3-B8DD-88DA5BD4295C}"/>
              </a:ext>
            </a:extLst>
          </p:cNvPr>
          <p:cNvCxnSpPr>
            <a:cxnSpLocks/>
          </p:cNvCxnSpPr>
          <p:nvPr/>
        </p:nvCxnSpPr>
        <p:spPr>
          <a:xfrm>
            <a:off x="5530391" y="1225301"/>
            <a:ext cx="0" cy="50906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25952E23-BE72-4208-8983-9056E9ED2A8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90112578"/>
                  </p:ext>
                </p:extLst>
              </p:nvPr>
            </p:nvGraphicFramePr>
            <p:xfrm>
              <a:off x="8855204" y="678606"/>
              <a:ext cx="3048000" cy="1714500"/>
            </p:xfrm>
            <a:graphic>
              <a:graphicData uri="http://schemas.microsoft.com/office/powerpoint/2016/slidezoom">
                <pslz:sldZm>
                  <pslz:sldZmObj sldId="264" cId="127795754">
                    <pslz:zmPr id="{139F0891-BC0E-4EAE-A825-A58F1AAE8726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Slide Zoom 1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5952E23-BE72-4208-8983-9056E9ED2A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55204" y="678606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491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D29A-A531-4BA1-AC2A-2C8512DE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06E45-A47A-4D0F-BA8E-BD1F9AEDA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</a:p>
          <a:p>
            <a:r>
              <a:rPr lang="en-US" dirty="0"/>
              <a:t>JavaScript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46876-9CAA-494E-BE84-B1CF66C9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90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9A07-B916-487C-9F59-5879D2AF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A6F15-5E70-47D5-8760-A3633F64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29A4C3-7FEE-44A2-8A04-57148C0CE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985505"/>
              </p:ext>
            </p:extLst>
          </p:nvPr>
        </p:nvGraphicFramePr>
        <p:xfrm>
          <a:off x="1439153" y="1799683"/>
          <a:ext cx="8939758" cy="4019721"/>
        </p:xfrm>
        <a:graphic>
          <a:graphicData uri="http://schemas.openxmlformats.org/drawingml/2006/table">
            <a:tbl>
              <a:tblPr/>
              <a:tblGrid>
                <a:gridCol w="4469879">
                  <a:extLst>
                    <a:ext uri="{9D8B030D-6E8A-4147-A177-3AD203B41FA5}">
                      <a16:colId xmlns:a16="http://schemas.microsoft.com/office/drawing/2014/main" val="1067122307"/>
                    </a:ext>
                  </a:extLst>
                </a:gridCol>
                <a:gridCol w="4469879">
                  <a:extLst>
                    <a:ext uri="{9D8B030D-6E8A-4147-A177-3AD203B41FA5}">
                      <a16:colId xmlns:a16="http://schemas.microsoft.com/office/drawing/2014/main" val="1323068503"/>
                    </a:ext>
                  </a:extLst>
                </a:gridCol>
              </a:tblGrid>
              <a:tr h="4041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Tables</a:t>
                      </a:r>
                    </a:p>
                  </a:txBody>
                  <a:tcPr marL="6952" marR="6952" marT="69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Pager</a:t>
                      </a:r>
                    </a:p>
                  </a:txBody>
                  <a:tcPr marL="6952" marR="6952" marT="69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098637"/>
                  </a:ext>
                </a:extLst>
              </a:tr>
              <a:tr h="4041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Images</a:t>
                      </a:r>
                    </a:p>
                  </a:txBody>
                  <a:tcPr marL="6952" marR="6952" marT="69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 Groups</a:t>
                      </a:r>
                    </a:p>
                  </a:txBody>
                  <a:tcPr marL="6952" marR="6952" marT="69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981999"/>
                  </a:ext>
                </a:extLst>
              </a:tr>
              <a:tr h="4041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Alerts</a:t>
                      </a:r>
                    </a:p>
                  </a:txBody>
                  <a:tcPr marL="6952" marR="6952" marT="69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Panels</a:t>
                      </a:r>
                    </a:p>
                  </a:txBody>
                  <a:tcPr marL="6952" marR="6952" marT="69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216630"/>
                  </a:ext>
                </a:extLst>
              </a:tr>
              <a:tr h="421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Buttons</a:t>
                      </a:r>
                    </a:p>
                  </a:txBody>
                  <a:tcPr marL="6952" marR="6952" marT="69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Dropdowns</a:t>
                      </a:r>
                    </a:p>
                  </a:txBody>
                  <a:tcPr marL="6952" marR="6952" marT="69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405605"/>
                  </a:ext>
                </a:extLst>
              </a:tr>
              <a:tr h="5163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Button Groups</a:t>
                      </a:r>
                    </a:p>
                  </a:txBody>
                  <a:tcPr marL="6952" marR="6952" marT="69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Collapse</a:t>
                      </a:r>
                    </a:p>
                  </a:txBody>
                  <a:tcPr marL="6952" marR="6952" marT="69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112805"/>
                  </a:ext>
                </a:extLst>
              </a:tr>
              <a:tr h="421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Glyphicons</a:t>
                      </a:r>
                    </a:p>
                  </a:txBody>
                  <a:tcPr marL="6952" marR="6952" marT="69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Tabs/Pills</a:t>
                      </a:r>
                    </a:p>
                  </a:txBody>
                  <a:tcPr marL="6952" marR="6952" marT="69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604613"/>
                  </a:ext>
                </a:extLst>
              </a:tr>
              <a:tr h="467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Badges/Labels</a:t>
                      </a:r>
                    </a:p>
                  </a:txBody>
                  <a:tcPr marL="6952" marR="6952" marT="69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Navbar</a:t>
                      </a:r>
                    </a:p>
                  </a:txBody>
                  <a:tcPr marL="6952" marR="6952" marT="69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818796"/>
                  </a:ext>
                </a:extLst>
              </a:tr>
              <a:tr h="4041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Progress Bars</a:t>
                      </a:r>
                    </a:p>
                  </a:txBody>
                  <a:tcPr marL="6952" marR="6952" marT="69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Forms</a:t>
                      </a:r>
                    </a:p>
                  </a:txBody>
                  <a:tcPr marL="6952" marR="6952" marT="69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2574109"/>
                  </a:ext>
                </a:extLst>
              </a:tr>
              <a:tr h="421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Pagination</a:t>
                      </a:r>
                    </a:p>
                  </a:txBody>
                  <a:tcPr marL="6952" marR="6952" marT="69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Input</a:t>
                      </a:r>
                    </a:p>
                  </a:txBody>
                  <a:tcPr marL="6952" marR="6952" marT="69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141788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2619B3-0683-49AC-A960-F75E4E5D7D3B}"/>
              </a:ext>
            </a:extLst>
          </p:cNvPr>
          <p:cNvCxnSpPr>
            <a:cxnSpLocks/>
          </p:cNvCxnSpPr>
          <p:nvPr/>
        </p:nvCxnSpPr>
        <p:spPr>
          <a:xfrm>
            <a:off x="4766820" y="1708608"/>
            <a:ext cx="0" cy="44211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BAF8145-BC50-4823-8554-52E462B5E7F8}"/>
              </a:ext>
            </a:extLst>
          </p:cNvPr>
          <p:cNvSpPr/>
          <p:nvPr/>
        </p:nvSpPr>
        <p:spPr>
          <a:xfrm>
            <a:off x="1285188" y="6051577"/>
            <a:ext cx="64364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https://getbootstrap.com/docs/4.2/getting-started/introduction/</a:t>
            </a:r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763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C790-41D9-45A1-845E-AA8BF53CF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19258"/>
            <a:ext cx="10972800" cy="1143000"/>
          </a:xfrm>
        </p:spPr>
        <p:txBody>
          <a:bodyPr/>
          <a:lstStyle/>
          <a:p>
            <a:pPr algn="ctr"/>
            <a:r>
              <a:rPr lang="en-US" dirty="0"/>
              <a:t>JavaScript Basics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9A220-9108-4C6C-95AD-8035552E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16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HTML and CSS are used to define the content and layout of web pages </a:t>
            </a:r>
          </a:p>
          <a:p>
            <a:r>
              <a:rPr lang="en-US" dirty="0"/>
              <a:t>JavaScript is to program the behavior of web pages</a:t>
            </a:r>
          </a:p>
          <a:p>
            <a:r>
              <a:rPr lang="en-US" dirty="0"/>
              <a:t>It can change HTML content, attribute, style of any element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92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4F1C-DCB2-4D9D-8B0C-1BAA1099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81C08-218D-4316-B407-B6A7749C0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was invented by Brendan </a:t>
            </a:r>
            <a:r>
              <a:rPr lang="en-US" dirty="0" err="1"/>
              <a:t>Eich</a:t>
            </a:r>
            <a:r>
              <a:rPr lang="en-US" dirty="0"/>
              <a:t> in 1995, and became an ECMA standard in 1997.</a:t>
            </a:r>
          </a:p>
          <a:p>
            <a:r>
              <a:rPr lang="en-US" dirty="0"/>
              <a:t>ECMAScript (ES) is the official name of the language.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2D282-A3DB-48B3-843D-726C5D6F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39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Content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FD40F-A200-4310-BD79-A1BC41D11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64" y="1653164"/>
            <a:ext cx="6231194" cy="1143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B6B340-1700-40FB-B973-57EB8C6C95E4}"/>
              </a:ext>
            </a:extLst>
          </p:cNvPr>
          <p:cNvSpPr/>
          <p:nvPr/>
        </p:nvSpPr>
        <p:spPr>
          <a:xfrm>
            <a:off x="810464" y="3362531"/>
            <a:ext cx="108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Output: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EDD99C-76A7-44DA-B5CE-1EDE27947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762" y="4061837"/>
            <a:ext cx="2730473" cy="7485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116285-9F57-40B5-9B46-D5FA03A28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5438" y="4061837"/>
            <a:ext cx="1381124" cy="7543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E9595BA-DCE0-4BB8-ABC5-7B98F22D11A0}"/>
              </a:ext>
            </a:extLst>
          </p:cNvPr>
          <p:cNvSpPr/>
          <p:nvPr/>
        </p:nvSpPr>
        <p:spPr>
          <a:xfrm>
            <a:off x="3853543" y="4320073"/>
            <a:ext cx="1390261" cy="26125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78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Document Object Model (DOM)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98E635-31ED-4104-AF52-8506BA5BB43C}"/>
              </a:ext>
            </a:extLst>
          </p:cNvPr>
          <p:cNvSpPr/>
          <p:nvPr/>
        </p:nvSpPr>
        <p:spPr>
          <a:xfrm>
            <a:off x="819709" y="1414304"/>
            <a:ext cx="4869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Presents an HTML document as a tree structure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7750BA-CE4F-47E0-864A-5FFD4199D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27" y="2066925"/>
            <a:ext cx="7379640" cy="383044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E97A8CE-3C9B-47E3-8245-E2E00111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https://www.w3schools.com/js/js_htmldom.asp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34189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Everything in an HTML document is a node</a:t>
            </a:r>
          </a:p>
          <a:p>
            <a:r>
              <a:rPr lang="en-US" dirty="0"/>
              <a:t>Document Node: Entire Document</a:t>
            </a:r>
          </a:p>
          <a:p>
            <a:r>
              <a:rPr lang="en-US" dirty="0"/>
              <a:t>Element Node: HTML tags</a:t>
            </a:r>
          </a:p>
          <a:p>
            <a:r>
              <a:rPr lang="en-US" dirty="0"/>
              <a:t>Text Node: Texts in the element node</a:t>
            </a:r>
          </a:p>
          <a:p>
            <a:r>
              <a:rPr lang="en-US" dirty="0"/>
              <a:t>Attribute Node: HTML attribute</a:t>
            </a:r>
          </a:p>
          <a:p>
            <a:r>
              <a:rPr lang="en-US" dirty="0"/>
              <a:t>Comment Nodes</a:t>
            </a:r>
          </a:p>
          <a:p>
            <a:r>
              <a:rPr lang="en-US" dirty="0"/>
              <a:t>Defines a standard way for accessing and manipulating HTML documents</a:t>
            </a:r>
          </a:p>
        </p:txBody>
      </p:sp>
    </p:spTree>
    <p:extLst>
      <p:ext uri="{BB962C8B-B14F-4D97-AF65-F5344CB8AC3E}">
        <p14:creationId xmlns:p14="http://schemas.microsoft.com/office/powerpoint/2010/main" val="3526707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320" y="1534887"/>
            <a:ext cx="10615357" cy="4669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Containers for storing data values.</a:t>
            </a:r>
          </a:p>
          <a:p>
            <a:pPr marL="400050" lvl="1" indent="0">
              <a:buNone/>
            </a:pPr>
            <a:r>
              <a:rPr lang="en-US" dirty="0"/>
              <a:t>Syntax:</a:t>
            </a:r>
          </a:p>
          <a:p>
            <a:pPr marL="400050" lvl="1" indent="0">
              <a:buNone/>
            </a:pP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 &lt;</a:t>
            </a:r>
            <a:r>
              <a:rPr lang="en-US" sz="2400" i="1" dirty="0" err="1">
                <a:solidFill>
                  <a:schemeClr val="accent6">
                    <a:lumMod val="75000"/>
                  </a:schemeClr>
                </a:solidFill>
              </a:rPr>
              <a:t>variableName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&gt; = &lt;</a:t>
            </a:r>
            <a:r>
              <a:rPr lang="en-US" sz="2400" i="1" dirty="0" err="1">
                <a:solidFill>
                  <a:schemeClr val="accent6">
                    <a:lumMod val="75000"/>
                  </a:schemeClr>
                </a:solidFill>
              </a:rPr>
              <a:t>someValue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 marL="400050" lvl="1" indent="0">
              <a:buNone/>
            </a:pP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dirty="0"/>
              <a:t>Example:</a:t>
            </a:r>
          </a:p>
          <a:p>
            <a:pPr marL="400050" lvl="1" indent="0">
              <a:buNone/>
            </a:pP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  age=23;</a:t>
            </a:r>
          </a:p>
          <a:p>
            <a:pPr marL="400050" lvl="1" indent="0">
              <a:buNone/>
            </a:pP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var </a:t>
            </a:r>
            <a:r>
              <a:rPr lang="en-US" sz="2400" i="1" dirty="0" err="1">
                <a:solidFill>
                  <a:schemeClr val="accent6">
                    <a:lumMod val="75000"/>
                  </a:schemeClr>
                </a:solidFill>
              </a:rPr>
              <a:t>firstName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 ="bob";</a:t>
            </a:r>
          </a:p>
          <a:p>
            <a:pPr marL="400050" lvl="1" indent="0">
              <a:buNone/>
            </a:pP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'var' declares new variable for all data types</a:t>
            </a:r>
          </a:p>
        </p:txBody>
      </p:sp>
    </p:spTree>
    <p:extLst>
      <p:ext uri="{BB962C8B-B14F-4D97-AF65-F5344CB8AC3E}">
        <p14:creationId xmlns:p14="http://schemas.microsoft.com/office/powerpoint/2010/main" val="4252855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and Assignment Operators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567" y="1600201"/>
            <a:ext cx="109728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var</a:t>
            </a:r>
            <a:r>
              <a:rPr lang="en-US" dirty="0"/>
              <a:t> x=5%2; </a:t>
            </a:r>
            <a:r>
              <a:rPr lang="en-US" dirty="0">
                <a:solidFill>
                  <a:srgbClr val="00B050"/>
                </a:solidFill>
              </a:rPr>
              <a:t>// x value is 1</a:t>
            </a:r>
          </a:p>
          <a:p>
            <a:r>
              <a:rPr lang="en-US" dirty="0" err="1">
                <a:solidFill>
                  <a:srgbClr val="000000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x= "</a:t>
            </a:r>
            <a:r>
              <a:rPr lang="en-US" dirty="0" err="1">
                <a:solidFill>
                  <a:srgbClr val="000000"/>
                </a:solidFill>
              </a:rPr>
              <a:t>cs</a:t>
            </a:r>
            <a:r>
              <a:rPr lang="en-US" dirty="0">
                <a:solidFill>
                  <a:srgbClr val="000000"/>
                </a:solidFill>
              </a:rPr>
              <a:t>" +"5590"</a:t>
            </a:r>
            <a:r>
              <a:rPr lang="en-US" dirty="0">
                <a:solidFill>
                  <a:srgbClr val="00B050"/>
                </a:solidFill>
              </a:rPr>
              <a:t>// x value is "cs5590"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x=10;</a:t>
            </a:r>
            <a:r>
              <a:rPr lang="en-US" dirty="0">
                <a:solidFill>
                  <a:srgbClr val="00B050"/>
                </a:solidFill>
              </a:rPr>
              <a:t>// x value is 10</a:t>
            </a:r>
            <a:endParaRPr lang="en-US" dirty="0"/>
          </a:p>
          <a:p>
            <a:r>
              <a:rPr lang="en-US" dirty="0"/>
              <a:t>x+=5; </a:t>
            </a:r>
            <a:r>
              <a:rPr lang="en-US" dirty="0">
                <a:solidFill>
                  <a:srgbClr val="00B050"/>
                </a:solidFill>
              </a:rPr>
              <a:t>// x value is 15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x++</a:t>
            </a:r>
            <a:r>
              <a:rPr lang="en-US" dirty="0">
                <a:solidFill>
                  <a:srgbClr val="00B050"/>
                </a:solidFill>
              </a:rPr>
              <a:t> // x value is 16 </a:t>
            </a:r>
            <a:endParaRPr lang="en-US" dirty="0"/>
          </a:p>
          <a:p>
            <a:r>
              <a:rPr lang="en-US" dirty="0"/>
              <a:t>x--</a:t>
            </a:r>
            <a:r>
              <a:rPr lang="en-US" dirty="0">
                <a:solidFill>
                  <a:srgbClr val="00B050"/>
                </a:solidFill>
              </a:rPr>
              <a:t>// x value is 15</a:t>
            </a:r>
          </a:p>
        </p:txBody>
      </p:sp>
    </p:spTree>
    <p:extLst>
      <p:ext uri="{BB962C8B-B14F-4D97-AF65-F5344CB8AC3E}">
        <p14:creationId xmlns:p14="http://schemas.microsoft.com/office/powerpoint/2010/main" val="3736379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 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719107"/>
              </p:ext>
            </p:extLst>
          </p:nvPr>
        </p:nvGraphicFramePr>
        <p:xfrm>
          <a:off x="758890" y="1577340"/>
          <a:ext cx="82296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41497658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321049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72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04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equal value and 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69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609355"/>
                  </a:ext>
                </a:extLst>
              </a:tr>
              <a:tr h="33144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not equal value or not 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22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20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277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1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31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ternary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752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87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C790-41D9-45A1-845E-AA8BF53CF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19258"/>
            <a:ext cx="10972800" cy="1143000"/>
          </a:xfrm>
        </p:spPr>
        <p:txBody>
          <a:bodyPr/>
          <a:lstStyle/>
          <a:p>
            <a:pPr algn="ctr"/>
            <a:r>
              <a:rPr lang="en-US" dirty="0"/>
              <a:t>Responsive Web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9A220-9108-4C6C-95AD-8035552E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84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 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396281"/>
              </p:ext>
            </p:extLst>
          </p:nvPr>
        </p:nvGraphicFramePr>
        <p:xfrm>
          <a:off x="758890" y="1577340"/>
          <a:ext cx="82296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41497658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321049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72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04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Logical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69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Logical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609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750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Primitive Data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number</a:t>
            </a:r>
          </a:p>
          <a:p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null</a:t>
            </a:r>
          </a:p>
          <a:p>
            <a:r>
              <a:rPr lang="en-US" dirty="0"/>
              <a:t>undefined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86451" y="1704975"/>
            <a:ext cx="4250171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Cambria" panose="02040503050406030204" pitchFamily="18" charset="0"/>
                <a:ea typeface="Cambria" panose="02040503050406030204" pitchFamily="18" charset="0"/>
                <a:cs typeface="Helvetica"/>
              </a:rPr>
              <a:t>Complex Data</a:t>
            </a:r>
            <a:endParaRPr lang="en-US" sz="32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Helvetic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/>
              </a:rPr>
              <a:t>object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86365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carName</a:t>
            </a:r>
            <a:r>
              <a:rPr lang="en-US" dirty="0"/>
              <a:t> = </a:t>
            </a:r>
            <a:r>
              <a:rPr lang="en-US" dirty="0">
                <a:solidFill>
                  <a:srgbClr val="A52A2A"/>
                </a:solidFill>
              </a:rPr>
              <a:t>"Volvo XC60"</a:t>
            </a:r>
            <a:r>
              <a:rPr lang="en-US" dirty="0"/>
              <a:t>;</a:t>
            </a: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carName</a:t>
            </a:r>
            <a:r>
              <a:rPr lang="en-US" dirty="0"/>
              <a:t> = </a:t>
            </a:r>
            <a:r>
              <a:rPr lang="en-US" dirty="0">
                <a:solidFill>
                  <a:srgbClr val="A52A2A"/>
                </a:solidFill>
              </a:rPr>
              <a:t>'Volvo XC60'</a:t>
            </a:r>
            <a:r>
              <a:rPr lang="en-US" dirty="0"/>
              <a:t>;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00CD"/>
                </a:solidFill>
              </a:rPr>
              <a:t>var</a:t>
            </a:r>
            <a:r>
              <a:rPr lang="en-US" dirty="0"/>
              <a:t> answer = </a:t>
            </a:r>
            <a:r>
              <a:rPr lang="en-US" dirty="0">
                <a:solidFill>
                  <a:srgbClr val="A52A2A"/>
                </a:solidFill>
              </a:rPr>
              <a:t>"It's alright"</a:t>
            </a:r>
            <a:r>
              <a:rPr lang="en-US" dirty="0"/>
              <a:t>;</a:t>
            </a: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 x = </a:t>
            </a:r>
            <a:r>
              <a:rPr lang="en-US" dirty="0">
                <a:solidFill>
                  <a:srgbClr val="FF0000"/>
                </a:solidFill>
              </a:rPr>
              <a:t>16</a:t>
            </a:r>
            <a:r>
              <a:rPr lang="en-US" dirty="0"/>
              <a:t> + 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 + </a:t>
            </a:r>
            <a:r>
              <a:rPr lang="en-US" dirty="0">
                <a:solidFill>
                  <a:srgbClr val="A52A2A"/>
                </a:solidFill>
              </a:rPr>
              <a:t>"Volvo"</a:t>
            </a:r>
            <a:r>
              <a:rPr lang="en-US" dirty="0">
                <a:solidFill>
                  <a:srgbClr val="000000"/>
                </a:solidFill>
              </a:rPr>
              <a:t>;--&gt;20Volvo</a:t>
            </a: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 x = </a:t>
            </a:r>
            <a:r>
              <a:rPr lang="en-US" dirty="0">
                <a:solidFill>
                  <a:srgbClr val="A52A2A"/>
                </a:solidFill>
              </a:rPr>
              <a:t>"Volvo"</a:t>
            </a:r>
            <a:r>
              <a:rPr lang="en-US" dirty="0"/>
              <a:t> + </a:t>
            </a:r>
            <a:r>
              <a:rPr lang="en-US" dirty="0">
                <a:solidFill>
                  <a:srgbClr val="FF0000"/>
                </a:solidFill>
              </a:rPr>
              <a:t>16</a:t>
            </a:r>
            <a:r>
              <a:rPr lang="en-US" dirty="0"/>
              <a:t> + 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000000"/>
                </a:solidFill>
              </a:rPr>
              <a:t>;--&gt;Volvo164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13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only one type of numbers.</a:t>
            </a:r>
          </a:p>
          <a:p>
            <a:r>
              <a:rPr lang="en-US" dirty="0"/>
              <a:t>can be written with, or without decimals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 x1 = </a:t>
            </a:r>
            <a:r>
              <a:rPr lang="en-US" dirty="0">
                <a:solidFill>
                  <a:srgbClr val="FF0000"/>
                </a:solidFill>
              </a:rPr>
              <a:t>34.00</a:t>
            </a:r>
            <a:r>
              <a:rPr lang="en-US" dirty="0"/>
              <a:t>;    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8000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 x2 = </a:t>
            </a:r>
            <a:r>
              <a:rPr lang="en-US" dirty="0">
                <a:solidFill>
                  <a:srgbClr val="FF0000"/>
                </a:solidFill>
              </a:rPr>
              <a:t>34</a:t>
            </a:r>
            <a:r>
              <a:rPr lang="en-US" dirty="0">
                <a:solidFill>
                  <a:srgbClr val="000000"/>
                </a:solidFill>
              </a:rPr>
              <a:t>;        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 y = </a:t>
            </a:r>
            <a:r>
              <a:rPr lang="en-US" dirty="0">
                <a:solidFill>
                  <a:srgbClr val="FF0000"/>
                </a:solidFill>
              </a:rPr>
              <a:t>123e5</a:t>
            </a:r>
            <a:r>
              <a:rPr lang="en-US" dirty="0"/>
              <a:t>;      </a:t>
            </a:r>
            <a:r>
              <a:rPr lang="en-US" dirty="0">
                <a:solidFill>
                  <a:srgbClr val="008000"/>
                </a:solidFill>
              </a:rPr>
              <a:t>// 12300000</a:t>
            </a:r>
            <a:br>
              <a:rPr lang="en-US" dirty="0"/>
            </a:br>
            <a:r>
              <a:rPr lang="en-US" dirty="0" err="1">
                <a:solidFill>
                  <a:srgbClr val="008000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/>
              <a:t>z = </a:t>
            </a:r>
            <a:r>
              <a:rPr lang="en-US" dirty="0">
                <a:solidFill>
                  <a:srgbClr val="FF0000"/>
                </a:solidFill>
              </a:rPr>
              <a:t>123e-5</a:t>
            </a:r>
            <a:r>
              <a:rPr lang="en-US" dirty="0"/>
              <a:t>;     </a:t>
            </a:r>
            <a:r>
              <a:rPr lang="en-US" dirty="0">
                <a:solidFill>
                  <a:srgbClr val="008000"/>
                </a:solidFill>
              </a:rPr>
              <a:t>// 0.00123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11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can only have two values: true or false.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var </a:t>
            </a:r>
            <a:r>
              <a:rPr lang="en-US" dirty="0"/>
              <a:t>x = </a:t>
            </a:r>
            <a:r>
              <a:rPr lang="en-US" dirty="0">
                <a:solidFill>
                  <a:srgbClr val="0000CD"/>
                </a:solidFill>
              </a:rPr>
              <a:t>true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</a:rPr>
              <a:t>var y</a:t>
            </a:r>
            <a:r>
              <a:rPr lang="en-US" dirty="0"/>
              <a:t> = </a:t>
            </a:r>
            <a:r>
              <a:rPr lang="en-US" dirty="0">
                <a:solidFill>
                  <a:srgbClr val="0000CD"/>
                </a:solidFill>
              </a:rPr>
              <a:t>false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47651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  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692738"/>
              </p:ext>
            </p:extLst>
          </p:nvPr>
        </p:nvGraphicFramePr>
        <p:xfrm>
          <a:off x="707959" y="1523418"/>
          <a:ext cx="7969510" cy="3811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4755">
                  <a:extLst>
                    <a:ext uri="{9D8B030D-6E8A-4147-A177-3AD203B41FA5}">
                      <a16:colId xmlns:a16="http://schemas.microsoft.com/office/drawing/2014/main" val="2649191683"/>
                    </a:ext>
                  </a:extLst>
                </a:gridCol>
                <a:gridCol w="3984755">
                  <a:extLst>
                    <a:ext uri="{9D8B030D-6E8A-4147-A177-3AD203B41FA5}">
                      <a16:colId xmlns:a16="http://schemas.microsoft.com/office/drawing/2014/main" val="1737166541"/>
                    </a:ext>
                  </a:extLst>
                </a:gridCol>
              </a:tblGrid>
              <a:tr h="54445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Evaluates to 'true'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Evaluates to 'false'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387299"/>
                  </a:ext>
                </a:extLst>
              </a:tr>
              <a:tr h="54445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367745"/>
                  </a:ext>
                </a:extLst>
              </a:tr>
              <a:tr h="54445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Non zero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335352"/>
                  </a:ext>
                </a:extLst>
              </a:tr>
              <a:tr h="54445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“”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077057"/>
                  </a:ext>
                </a:extLst>
              </a:tr>
              <a:tr h="54445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undefined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889580"/>
                  </a:ext>
                </a:extLst>
              </a:tr>
              <a:tr h="54445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245653"/>
                  </a:ext>
                </a:extLst>
              </a:tr>
              <a:tr h="54445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Not a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976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356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Undefined, Null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 person;               </a:t>
            </a:r>
            <a:r>
              <a:rPr lang="en-US" dirty="0">
                <a:solidFill>
                  <a:srgbClr val="008000"/>
                </a:solidFill>
              </a:rPr>
              <a:t>// Value is undefined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 person = </a:t>
            </a:r>
            <a:r>
              <a:rPr lang="en-US" dirty="0">
                <a:solidFill>
                  <a:srgbClr val="0000CD"/>
                </a:solidFill>
              </a:rPr>
              <a:t>null</a:t>
            </a:r>
            <a:r>
              <a:rPr lang="en-US" dirty="0"/>
              <a:t>;      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>
                <a:solidFill>
                  <a:srgbClr val="008000"/>
                </a:solidFill>
              </a:rPr>
              <a:t>// Value is null, but type is still an object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CD"/>
                </a:solidFill>
              </a:rPr>
              <a:t>Undefined vs Null 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</a:rPr>
              <a:t>typeof</a:t>
            </a:r>
            <a:r>
              <a:rPr lang="en-US" dirty="0"/>
              <a:t> undefined           </a:t>
            </a:r>
            <a:r>
              <a:rPr lang="en-US" dirty="0">
                <a:solidFill>
                  <a:srgbClr val="008000"/>
                </a:solidFill>
              </a:rPr>
              <a:t>// undefined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typeof</a:t>
            </a:r>
            <a:r>
              <a:rPr lang="en-US" dirty="0"/>
              <a:t> </a:t>
            </a:r>
            <a:r>
              <a:rPr lang="en-US" dirty="0">
                <a:solidFill>
                  <a:srgbClr val="000000"/>
                </a:solidFill>
              </a:rPr>
              <a:t>null</a:t>
            </a:r>
            <a:r>
              <a:rPr lang="en-US" dirty="0"/>
              <a:t>                </a:t>
            </a:r>
            <a:r>
              <a:rPr lang="en-US" dirty="0">
                <a:solidFill>
                  <a:srgbClr val="008000"/>
                </a:solidFill>
              </a:rPr>
              <a:t>// object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</a:rPr>
              <a:t>null</a:t>
            </a:r>
            <a:r>
              <a:rPr lang="en-US" dirty="0"/>
              <a:t> === undefined         </a:t>
            </a:r>
            <a:r>
              <a:rPr lang="en-US" dirty="0">
                <a:solidFill>
                  <a:srgbClr val="008000"/>
                </a:solidFill>
              </a:rPr>
              <a:t>// false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</a:rPr>
              <a:t>null</a:t>
            </a:r>
            <a:r>
              <a:rPr lang="en-US" dirty="0"/>
              <a:t> == undefined          </a:t>
            </a:r>
            <a:r>
              <a:rPr lang="en-US" dirty="0">
                <a:solidFill>
                  <a:srgbClr val="008000"/>
                </a:solidFill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40798018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== Vs ===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== is used to check if two values are equal irrespective of their data types</a:t>
            </a:r>
          </a:p>
          <a:p>
            <a:r>
              <a:rPr lang="en-US" dirty="0"/>
              <a:t>=== is used to check if two values are equal based on both value and data type</a:t>
            </a:r>
          </a:p>
          <a:p>
            <a:r>
              <a:rPr lang="en-US" dirty="0"/>
              <a:t>x== "5" //returns true (if x=5)</a:t>
            </a:r>
          </a:p>
          <a:p>
            <a:pPr marL="0" indent="0">
              <a:buNone/>
            </a:pPr>
            <a:r>
              <a:rPr lang="en-US" dirty="0"/>
              <a:t>   x=== "5" //returns false (if x=5)</a:t>
            </a:r>
          </a:p>
        </p:txBody>
      </p:sp>
    </p:spTree>
    <p:extLst>
      <p:ext uri="{BB962C8B-B14F-4D97-AF65-F5344CB8AC3E}">
        <p14:creationId xmlns:p14="http://schemas.microsoft.com/office/powerpoint/2010/main" val="18964543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,Objects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 cars = [</a:t>
            </a:r>
            <a:r>
              <a:rPr lang="en-US" dirty="0">
                <a:solidFill>
                  <a:srgbClr val="A52A2A"/>
                </a:solidFill>
              </a:rPr>
              <a:t>"Saab"</a:t>
            </a:r>
            <a:r>
              <a:rPr lang="en-US" dirty="0"/>
              <a:t>, </a:t>
            </a:r>
            <a:r>
              <a:rPr lang="en-US" dirty="0">
                <a:solidFill>
                  <a:srgbClr val="A52A2A"/>
                </a:solidFill>
              </a:rPr>
              <a:t>"Volvo"</a:t>
            </a:r>
            <a:r>
              <a:rPr lang="en-US" dirty="0"/>
              <a:t>, </a:t>
            </a:r>
            <a:r>
              <a:rPr lang="en-US" dirty="0">
                <a:solidFill>
                  <a:srgbClr val="A52A2A"/>
                </a:solidFill>
              </a:rPr>
              <a:t>"BMW"</a:t>
            </a:r>
            <a:r>
              <a:rPr lang="en-US" dirty="0"/>
              <a:t>];</a:t>
            </a:r>
          </a:p>
          <a:p>
            <a:r>
              <a:rPr lang="en-US" dirty="0"/>
              <a:t>Array indexes are zero-based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person = {</a:t>
            </a:r>
          </a:p>
          <a:p>
            <a:pPr marL="0" indent="0">
              <a:buNone/>
            </a:pPr>
            <a:r>
              <a:rPr lang="en-US" dirty="0"/>
              <a:t>    firstName: "John",</a:t>
            </a:r>
          </a:p>
          <a:p>
            <a:pPr marL="0" indent="0">
              <a:buNone/>
            </a:pPr>
            <a:r>
              <a:rPr lang="en-US" dirty="0"/>
              <a:t>      age: 50,</a:t>
            </a:r>
          </a:p>
          <a:p>
            <a:pPr marL="0" indent="0">
              <a:buNone/>
            </a:pPr>
            <a:r>
              <a:rPr lang="en-US" dirty="0"/>
              <a:t>                      }</a:t>
            </a:r>
          </a:p>
          <a:p>
            <a:r>
              <a:rPr lang="en-US" dirty="0"/>
              <a:t>Objects are 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name:value</a:t>
            </a:r>
            <a:r>
              <a:rPr lang="en-US" dirty="0"/>
              <a:t> pairs, separated by commas.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893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pop(), push 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 fruits = [</a:t>
            </a:r>
            <a:r>
              <a:rPr lang="en-US" dirty="0">
                <a:solidFill>
                  <a:srgbClr val="A52A2A"/>
                </a:solidFill>
              </a:rPr>
              <a:t>"Banana"</a:t>
            </a:r>
            <a:r>
              <a:rPr lang="en-US" dirty="0"/>
              <a:t>,  </a:t>
            </a:r>
            <a:r>
              <a:rPr lang="en-US" dirty="0">
                <a:solidFill>
                  <a:srgbClr val="A52A2A"/>
                </a:solidFill>
              </a:rPr>
              <a:t>"Apple"</a:t>
            </a:r>
            <a:r>
              <a:rPr lang="en-US" dirty="0"/>
              <a:t>, </a:t>
            </a:r>
            <a:r>
              <a:rPr lang="en-US" dirty="0">
                <a:solidFill>
                  <a:srgbClr val="A52A2A"/>
                </a:solidFill>
              </a:rPr>
              <a:t>"Mango"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 x = </a:t>
            </a:r>
            <a:r>
              <a:rPr lang="en-US" dirty="0" err="1"/>
              <a:t>fruits.pop</a:t>
            </a:r>
            <a:r>
              <a:rPr lang="en-US" dirty="0"/>
              <a:t>();   </a:t>
            </a:r>
            <a:r>
              <a:rPr lang="en-US" dirty="0">
                <a:solidFill>
                  <a:srgbClr val="008000"/>
                </a:solidFill>
              </a:rPr>
              <a:t>// value of x is "Mango"</a:t>
            </a: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 fruits = [</a:t>
            </a:r>
            <a:r>
              <a:rPr lang="en-US" dirty="0">
                <a:solidFill>
                  <a:srgbClr val="A52A2A"/>
                </a:solidFill>
              </a:rPr>
              <a:t>"Banana"</a:t>
            </a:r>
            <a:r>
              <a:rPr lang="en-US" dirty="0"/>
              <a:t>,  </a:t>
            </a:r>
            <a:r>
              <a:rPr lang="en-US" dirty="0">
                <a:solidFill>
                  <a:srgbClr val="A52A2A"/>
                </a:solidFill>
              </a:rPr>
              <a:t>"Apple"</a:t>
            </a:r>
            <a:r>
              <a:rPr lang="en-US" dirty="0">
                <a:solidFill>
                  <a:srgbClr val="000000"/>
                </a:solidFill>
              </a:rPr>
              <a:t>]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 x = </a:t>
            </a:r>
            <a:r>
              <a:rPr lang="en-US" dirty="0" err="1"/>
              <a:t>fruits.push</a:t>
            </a:r>
            <a:r>
              <a:rPr lang="en-US" dirty="0"/>
              <a:t>(</a:t>
            </a:r>
            <a:r>
              <a:rPr lang="en-US" dirty="0">
                <a:solidFill>
                  <a:srgbClr val="A52A2A"/>
                </a:solidFill>
              </a:rPr>
              <a:t>"Kiwi"</a:t>
            </a:r>
            <a:r>
              <a:rPr lang="en-US" dirty="0"/>
              <a:t>); </a:t>
            </a:r>
            <a:r>
              <a:rPr lang="en-US" dirty="0">
                <a:solidFill>
                  <a:srgbClr val="008000"/>
                </a:solidFill>
              </a:rPr>
              <a:t>// x=3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  <a:p>
            <a:r>
              <a:rPr lang="en-US" dirty="0"/>
              <a:t>Push returns the new length of array </a:t>
            </a:r>
          </a:p>
        </p:txBody>
      </p:sp>
    </p:spTree>
    <p:extLst>
      <p:ext uri="{BB962C8B-B14F-4D97-AF65-F5344CB8AC3E}">
        <p14:creationId xmlns:p14="http://schemas.microsoft.com/office/powerpoint/2010/main" val="313999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11D4-218E-4E87-8AA2-3AF4FDE7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RWD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2B7EB-8E90-411D-BED6-394E0853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3E6A5A-8050-4B6E-9892-1B2E85AC1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578" y="1599651"/>
            <a:ext cx="6158845" cy="461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037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r>
              <a:rPr lang="en-US" dirty="0"/>
              <a:t>(), 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toString</a:t>
            </a:r>
            <a:r>
              <a:rPr lang="en-US" dirty="0">
                <a:solidFill>
                  <a:srgbClr val="000000"/>
                </a:solidFill>
              </a:rPr>
              <a:t>() converts array to string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 fruits = [</a:t>
            </a:r>
            <a:r>
              <a:rPr lang="en-US" dirty="0">
                <a:solidFill>
                  <a:srgbClr val="A52A2A"/>
                </a:solidFill>
              </a:rPr>
              <a:t>"Banana"</a:t>
            </a:r>
            <a:r>
              <a:rPr lang="en-US" dirty="0"/>
              <a:t>, </a:t>
            </a:r>
            <a:r>
              <a:rPr lang="en-US" dirty="0">
                <a:solidFill>
                  <a:srgbClr val="A52A2A"/>
                </a:solidFill>
              </a:rPr>
              <a:t>"Orange"</a:t>
            </a:r>
            <a:r>
              <a:rPr lang="en-US" dirty="0"/>
              <a:t>, </a:t>
            </a:r>
            <a:r>
              <a:rPr lang="en-US" dirty="0">
                <a:solidFill>
                  <a:srgbClr val="A52A2A"/>
                </a:solidFill>
              </a:rPr>
              <a:t>"Kiwi"</a:t>
            </a:r>
            <a:r>
              <a:rPr lang="en-US" dirty="0">
                <a:solidFill>
                  <a:srgbClr val="000000"/>
                </a:solidFill>
              </a:rPr>
              <a:t>];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</a:rPr>
              <a:t>var</a:t>
            </a:r>
            <a:r>
              <a:rPr lang="en-US" dirty="0"/>
              <a:t> s = </a:t>
            </a:r>
            <a:r>
              <a:rPr lang="en-US" dirty="0" err="1"/>
              <a:t>fruits.toString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//s value is "</a:t>
            </a:r>
            <a:r>
              <a:rPr lang="en-US" dirty="0" err="1">
                <a:solidFill>
                  <a:srgbClr val="00B050"/>
                </a:solidFill>
              </a:rPr>
              <a:t>Banana,Orange,Kiwi</a:t>
            </a:r>
            <a:r>
              <a:rPr lang="en-US" dirty="0">
                <a:solidFill>
                  <a:srgbClr val="00B050"/>
                </a:solidFill>
              </a:rPr>
              <a:t>"</a:t>
            </a:r>
          </a:p>
          <a:p>
            <a:r>
              <a:rPr lang="en-US" dirty="0"/>
              <a:t>Length property gives length of array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lth1 =</a:t>
            </a:r>
            <a:r>
              <a:rPr lang="en-US" dirty="0"/>
              <a:t> </a:t>
            </a:r>
            <a:r>
              <a:rPr lang="en-US" dirty="0" err="1"/>
              <a:t>fruits</a:t>
            </a:r>
            <a:r>
              <a:rPr lang="en-US" dirty="0" err="1">
                <a:solidFill>
                  <a:srgbClr val="000000"/>
                </a:solidFill>
              </a:rPr>
              <a:t>.length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B050"/>
                </a:solidFill>
              </a:rPr>
              <a:t>// lth1 value is 3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lth2 =</a:t>
            </a:r>
            <a:r>
              <a:rPr lang="en-US" dirty="0" err="1">
                <a:solidFill>
                  <a:srgbClr val="000000"/>
                </a:solidFill>
              </a:rPr>
              <a:t>s.length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// lth2 value is 18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9750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splicing()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 fruits = [</a:t>
            </a:r>
            <a:r>
              <a:rPr lang="en-US" dirty="0">
                <a:solidFill>
                  <a:srgbClr val="A52A2A"/>
                </a:solidFill>
              </a:rPr>
              <a:t>"Banana"</a:t>
            </a:r>
            <a:r>
              <a:rPr lang="en-US" dirty="0"/>
              <a:t>, </a:t>
            </a:r>
            <a:r>
              <a:rPr lang="en-US" dirty="0">
                <a:solidFill>
                  <a:srgbClr val="A52A2A"/>
                </a:solidFill>
              </a:rPr>
              <a:t>"Mango"</a:t>
            </a:r>
            <a:r>
              <a:rPr lang="en-US" dirty="0"/>
              <a:t>, </a:t>
            </a:r>
            <a:r>
              <a:rPr lang="en-US" dirty="0">
                <a:solidFill>
                  <a:srgbClr val="A52A2A"/>
                </a:solidFill>
              </a:rPr>
              <a:t>"Kiwi"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 err="1"/>
              <a:t>fruits.splice</a:t>
            </a:r>
            <a:r>
              <a:rPr lang="en-US" dirty="0"/>
              <a:t>(1, 1, </a:t>
            </a:r>
            <a:r>
              <a:rPr lang="en-US" dirty="0">
                <a:solidFill>
                  <a:srgbClr val="A52A2A"/>
                </a:solidFill>
              </a:rPr>
              <a:t>"berry"</a:t>
            </a:r>
            <a:r>
              <a:rPr lang="en-US" dirty="0">
                <a:solidFill>
                  <a:srgbClr val="000000"/>
                </a:solidFill>
              </a:rPr>
              <a:t>); 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 it returns </a:t>
            </a:r>
            <a:r>
              <a:rPr lang="en-US" dirty="0"/>
              <a:t>[</a:t>
            </a:r>
            <a:r>
              <a:rPr lang="en-US" dirty="0">
                <a:solidFill>
                  <a:srgbClr val="A52A2A"/>
                </a:solidFill>
              </a:rPr>
              <a:t>"Mango"</a:t>
            </a:r>
            <a:r>
              <a:rPr lang="en-US" dirty="0"/>
              <a:t>]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//fruits value is ["Banana", "berry", "Kiwi"]</a:t>
            </a:r>
            <a:r>
              <a:rPr lang="en-US" dirty="0">
                <a:solidFill>
                  <a:srgbClr val="000000"/>
                </a:solidFill>
              </a:rPr>
              <a:t>; 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1--&gt;position where new element is  added </a:t>
            </a:r>
          </a:p>
          <a:p>
            <a:pPr marL="0" indent="0">
              <a:buNone/>
            </a:pPr>
            <a:r>
              <a:rPr lang="en-US" dirty="0"/>
              <a:t>1--&gt;how many elements should be removed </a:t>
            </a:r>
          </a:p>
          <a:p>
            <a:pPr marL="0" indent="0">
              <a:buNone/>
            </a:pPr>
            <a:r>
              <a:rPr lang="en-US" dirty="0"/>
              <a:t>Rest of parameters--&gt;elements to be added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968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String()-&gt;converts given datatype to string</a:t>
            </a:r>
          </a:p>
          <a:p>
            <a:pPr marL="400050" lvl="1" indent="0">
              <a:buNone/>
            </a:pPr>
            <a:r>
              <a:rPr lang="en-US" dirty="0"/>
              <a:t>String(</a:t>
            </a:r>
            <a:r>
              <a:rPr lang="en-US" dirty="0">
                <a:solidFill>
                  <a:srgbClr val="0000CD"/>
                </a:solidFill>
              </a:rPr>
              <a:t>false</a:t>
            </a:r>
            <a:r>
              <a:rPr lang="en-US" dirty="0"/>
              <a:t>)        </a:t>
            </a:r>
            <a:r>
              <a:rPr lang="en-US" dirty="0">
                <a:solidFill>
                  <a:srgbClr val="008000"/>
                </a:solidFill>
              </a:rPr>
              <a:t>// returns "false"</a:t>
            </a:r>
          </a:p>
          <a:p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marL="400050" lvl="1" indent="0">
              <a:buNone/>
            </a:pPr>
            <a:r>
              <a:rPr lang="en-US" dirty="0"/>
              <a:t>(100 + 23).</a:t>
            </a:r>
            <a:r>
              <a:rPr lang="en-US" dirty="0" err="1"/>
              <a:t>toString</a:t>
            </a:r>
            <a:r>
              <a:rPr lang="en-US" dirty="0"/>
              <a:t>()</a:t>
            </a:r>
            <a:r>
              <a:rPr lang="en-US" dirty="0">
                <a:solidFill>
                  <a:srgbClr val="008000"/>
                </a:solidFill>
              </a:rPr>
              <a:t>// returns "123"</a:t>
            </a:r>
            <a:r>
              <a:rPr lang="en-US" dirty="0">
                <a:solidFill>
                  <a:srgbClr val="000000"/>
                </a:solidFill>
              </a:rPr>
              <a:t> </a:t>
            </a:r>
            <a:endParaRPr lang="en-US" dirty="0"/>
          </a:p>
          <a:p>
            <a:r>
              <a:rPr lang="en-US" dirty="0"/>
              <a:t>Number(</a:t>
            </a:r>
            <a:r>
              <a:rPr lang="en-US" dirty="0">
                <a:solidFill>
                  <a:srgbClr val="A52A2A"/>
                </a:solidFill>
              </a:rPr>
              <a:t>"3.14"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en-US" dirty="0">
                <a:solidFill>
                  <a:srgbClr val="008000"/>
                </a:solidFill>
              </a:rPr>
              <a:t>// returns 3.14</a:t>
            </a:r>
            <a:r>
              <a:rPr lang="en-US" dirty="0">
                <a:solidFill>
                  <a:srgbClr val="000000"/>
                </a:solidFill>
              </a:rPr>
              <a:t>  </a:t>
            </a:r>
            <a:endParaRPr lang="en-US" dirty="0"/>
          </a:p>
          <a:p>
            <a:r>
              <a:rPr lang="en-US" dirty="0" err="1"/>
              <a:t>parseFloat</a:t>
            </a:r>
            <a:r>
              <a:rPr lang="en-US" dirty="0"/>
              <a:t>()-&gt;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String to float</a:t>
            </a:r>
          </a:p>
          <a:p>
            <a:pPr marL="400050" lvl="1" indent="0">
              <a:buNone/>
            </a:pPr>
            <a:r>
              <a:rPr lang="en-US" dirty="0" err="1"/>
              <a:t>parseFloat</a:t>
            </a:r>
            <a:r>
              <a:rPr lang="en-US" dirty="0"/>
              <a:t>("10.5")</a:t>
            </a:r>
            <a:r>
              <a:rPr lang="en-US" dirty="0">
                <a:solidFill>
                  <a:srgbClr val="008000"/>
                </a:solidFill>
              </a:rPr>
              <a:t>/ returns 10.5</a:t>
            </a:r>
            <a:endParaRPr lang="en-US" dirty="0"/>
          </a:p>
          <a:p>
            <a:r>
              <a:rPr lang="en-US" dirty="0" err="1"/>
              <a:t>parseInt</a:t>
            </a:r>
            <a:r>
              <a:rPr lang="en-US" dirty="0"/>
              <a:t>()-&gt;</a:t>
            </a:r>
            <a:r>
              <a:rPr lang="en-US" dirty="0">
                <a:sym typeface="Wingdings" panose="05000000000000000000" pitchFamily="2" charset="2"/>
              </a:rPr>
              <a:t>String to integer</a:t>
            </a:r>
          </a:p>
          <a:p>
            <a:pPr marL="400050" lvl="1" indent="0">
              <a:buNone/>
            </a:pPr>
            <a:r>
              <a:rPr lang="en-US" dirty="0" err="1">
                <a:sym typeface="Wingdings" panose="05000000000000000000" pitchFamily="2" charset="2"/>
              </a:rPr>
              <a:t>parseInt</a:t>
            </a:r>
            <a:r>
              <a:rPr lang="en-US" dirty="0">
                <a:sym typeface="Wingdings" panose="05000000000000000000" pitchFamily="2" charset="2"/>
              </a:rPr>
              <a:t>(“10.5”)</a:t>
            </a:r>
            <a:r>
              <a:rPr lang="en-US" dirty="0">
                <a:solidFill>
                  <a:srgbClr val="008000"/>
                </a:solidFill>
                <a:sym typeface="Wingdings" panose="05000000000000000000" pitchFamily="2" charset="2"/>
              </a:rPr>
              <a:t>// returns 10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913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CD"/>
                </a:solidFill>
              </a:rPr>
              <a:t>function</a:t>
            </a:r>
            <a:r>
              <a:rPr lang="en-US" dirty="0"/>
              <a:t> </a:t>
            </a:r>
            <a:r>
              <a:rPr lang="en-US" dirty="0" err="1"/>
              <a:t>myFunction</a:t>
            </a:r>
            <a:r>
              <a:rPr lang="en-US" dirty="0"/>
              <a:t>(p1, p2) {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>
                <a:solidFill>
                  <a:srgbClr val="0000CD"/>
                </a:solidFill>
              </a:rPr>
              <a:t>return</a:t>
            </a:r>
            <a:r>
              <a:rPr lang="en-US" dirty="0"/>
              <a:t> p1 * p2;             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008000"/>
                </a:solidFill>
              </a:rPr>
              <a:t>// The function returns the product of p1 and p2</a:t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Function stops execution after return statement </a:t>
            </a:r>
          </a:p>
          <a:p>
            <a:r>
              <a:rPr lang="en-US" dirty="0" err="1"/>
              <a:t>myFunction</a:t>
            </a:r>
            <a:r>
              <a:rPr lang="en-US" dirty="0"/>
              <a:t>(2,3)</a:t>
            </a:r>
            <a:r>
              <a:rPr lang="en-US" dirty="0">
                <a:solidFill>
                  <a:srgbClr val="008000"/>
                </a:solidFill>
              </a:rPr>
              <a:t>// returns 6</a:t>
            </a:r>
            <a:r>
              <a:rPr lang="en-US" dirty="0"/>
              <a:t>    -&gt;invocation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24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2625" y="1288629"/>
            <a:ext cx="3384102" cy="19397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</a:rPr>
              <a:t>If Statement</a:t>
            </a:r>
            <a:endParaRPr lang="en-US" sz="2400" dirty="0">
              <a:solidFill>
                <a:srgbClr val="0000CD"/>
              </a:solidFill>
            </a:endParaRPr>
          </a:p>
          <a:p>
            <a:endParaRPr lang="en-US" sz="2400" dirty="0">
              <a:solidFill>
                <a:srgbClr val="0000CD"/>
              </a:solidFill>
              <a:latin typeface="Calibri"/>
            </a:endParaRPr>
          </a:p>
          <a:p>
            <a:r>
              <a:rPr lang="en-US" sz="2400" dirty="0">
                <a:solidFill>
                  <a:srgbClr val="0000CD"/>
                </a:solidFill>
              </a:rPr>
              <a:t>if</a:t>
            </a:r>
            <a:r>
              <a:rPr lang="en-US" sz="2400" dirty="0"/>
              <a:t> (hour &lt; </a:t>
            </a:r>
            <a:r>
              <a:rPr lang="en-US" sz="2400" dirty="0">
                <a:solidFill>
                  <a:srgbClr val="FF0000"/>
                </a:solidFill>
              </a:rPr>
              <a:t>18</a:t>
            </a:r>
            <a:r>
              <a:rPr lang="en-US" sz="2400" dirty="0"/>
              <a:t>) {</a:t>
            </a:r>
            <a:br>
              <a:rPr lang="en-US" dirty="0"/>
            </a:br>
            <a:r>
              <a:rPr lang="en-US" sz="2400" dirty="0"/>
              <a:t>    greeting = </a:t>
            </a:r>
            <a:r>
              <a:rPr lang="en-US" sz="2400" dirty="0">
                <a:solidFill>
                  <a:srgbClr val="A52A2A"/>
                </a:solidFill>
              </a:rPr>
              <a:t>"Good day"</a:t>
            </a:r>
            <a:r>
              <a:rPr lang="en-US" sz="2400" dirty="0"/>
              <a:t>;</a:t>
            </a:r>
            <a:br>
              <a:rPr lang="en-US" dirty="0"/>
            </a:br>
            <a:r>
              <a:rPr lang="en-US" sz="2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1913" y="1704897"/>
            <a:ext cx="6067462" cy="31190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else-if Statement </a:t>
            </a:r>
          </a:p>
          <a:p>
            <a:r>
              <a:rPr lang="en-US" sz="2400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if</a:t>
            </a:r>
            <a:r>
              <a:rPr lang="en-US" sz="2400" dirty="0">
                <a:latin typeface="Consolas"/>
                <a:ea typeface="Consolas"/>
                <a:cs typeface="Consolas"/>
              </a:rPr>
              <a:t> (time &lt; 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10</a:t>
            </a:r>
            <a:r>
              <a:rPr lang="en-US" sz="2400" dirty="0">
                <a:latin typeface="Consolas"/>
                <a:ea typeface="Consolas"/>
                <a:cs typeface="Consolas"/>
              </a:rPr>
              <a:t>) {</a:t>
            </a:r>
            <a:br>
              <a:rPr lang="en-US" dirty="0"/>
            </a:br>
            <a:r>
              <a:rPr lang="en-US" sz="2400" dirty="0">
                <a:latin typeface="Consolas"/>
                <a:ea typeface="Consolas"/>
                <a:cs typeface="Consolas"/>
              </a:rPr>
              <a:t>    greeting = </a:t>
            </a:r>
            <a:r>
              <a:rPr lang="en-US" sz="2400" dirty="0">
                <a:solidFill>
                  <a:srgbClr val="A52A2A"/>
                </a:solidFill>
                <a:latin typeface="Consolas"/>
                <a:ea typeface="Consolas"/>
                <a:cs typeface="Consolas"/>
              </a:rPr>
              <a:t>"Good morning"</a:t>
            </a:r>
            <a:r>
              <a:rPr lang="en-US" sz="2400" dirty="0">
                <a:latin typeface="Consolas"/>
                <a:ea typeface="Consolas"/>
                <a:cs typeface="Consolas"/>
              </a:rPr>
              <a:t>;</a:t>
            </a:r>
            <a:br>
              <a:rPr lang="en-US" dirty="0"/>
            </a:br>
            <a:r>
              <a:rPr lang="en-US" sz="2400" dirty="0">
                <a:latin typeface="Consolas"/>
                <a:ea typeface="Consolas"/>
                <a:cs typeface="Consolas"/>
              </a:rPr>
              <a:t>} </a:t>
            </a:r>
            <a:r>
              <a:rPr lang="en-US" sz="2400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else</a:t>
            </a:r>
            <a:r>
              <a:rPr lang="en-US" sz="2400" dirty="0">
                <a:latin typeface="Consolas"/>
                <a:ea typeface="Consolas"/>
                <a:cs typeface="Consolas"/>
              </a:rPr>
              <a:t> </a:t>
            </a:r>
            <a:r>
              <a:rPr lang="en-US" sz="2400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if</a:t>
            </a:r>
            <a:r>
              <a:rPr lang="en-US" sz="2400" dirty="0">
                <a:latin typeface="Consolas"/>
                <a:ea typeface="Consolas"/>
                <a:cs typeface="Consolas"/>
              </a:rPr>
              <a:t> (time &lt; 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20</a:t>
            </a:r>
            <a:r>
              <a:rPr lang="en-US" sz="2400" dirty="0">
                <a:latin typeface="Consolas"/>
                <a:ea typeface="Consolas"/>
                <a:cs typeface="Consolas"/>
              </a:rPr>
              <a:t>) {</a:t>
            </a:r>
            <a:br>
              <a:rPr lang="en-US" dirty="0"/>
            </a:br>
            <a:r>
              <a:rPr lang="en-US" sz="2400" dirty="0">
                <a:latin typeface="Consolas"/>
                <a:ea typeface="Consolas"/>
                <a:cs typeface="Consolas"/>
              </a:rPr>
              <a:t>    greeting = </a:t>
            </a:r>
            <a:r>
              <a:rPr lang="en-US" sz="2400" dirty="0">
                <a:solidFill>
                  <a:srgbClr val="A52A2A"/>
                </a:solidFill>
                <a:latin typeface="Consolas"/>
                <a:ea typeface="Consolas"/>
                <a:cs typeface="Consolas"/>
              </a:rPr>
              <a:t>"Good day"</a:t>
            </a:r>
            <a:r>
              <a:rPr lang="en-US" sz="2400" dirty="0">
                <a:latin typeface="Consolas"/>
                <a:ea typeface="Consolas"/>
                <a:cs typeface="Consolas"/>
              </a:rPr>
              <a:t>;</a:t>
            </a:r>
            <a:br>
              <a:rPr lang="en-US" dirty="0"/>
            </a:br>
            <a:r>
              <a:rPr lang="en-US" sz="2400" dirty="0">
                <a:latin typeface="Consolas"/>
                <a:ea typeface="Consolas"/>
                <a:cs typeface="Consolas"/>
              </a:rPr>
              <a:t>} </a:t>
            </a:r>
            <a:r>
              <a:rPr lang="en-US" sz="2400" dirty="0">
                <a:solidFill>
                  <a:srgbClr val="0000CD"/>
                </a:solidFill>
                <a:latin typeface="Consolas"/>
                <a:ea typeface="Consolas"/>
                <a:cs typeface="Consolas"/>
              </a:rPr>
              <a:t>else</a:t>
            </a:r>
            <a:r>
              <a:rPr lang="en-US" sz="2400" dirty="0">
                <a:latin typeface="Consolas"/>
                <a:ea typeface="Consolas"/>
                <a:cs typeface="Consolas"/>
              </a:rPr>
              <a:t> {</a:t>
            </a:r>
            <a:br>
              <a:rPr lang="en-US" dirty="0"/>
            </a:br>
            <a:r>
              <a:rPr lang="en-US" sz="2400" dirty="0">
                <a:latin typeface="Consolas"/>
                <a:ea typeface="Consolas"/>
                <a:cs typeface="Consolas"/>
              </a:rPr>
              <a:t>    greeting = </a:t>
            </a:r>
            <a:r>
              <a:rPr lang="en-US" sz="2400" dirty="0">
                <a:solidFill>
                  <a:srgbClr val="A52A2A"/>
                </a:solidFill>
                <a:latin typeface="Consolas"/>
                <a:ea typeface="Consolas"/>
                <a:cs typeface="Consolas"/>
              </a:rPr>
              <a:t>"Good evening"</a:t>
            </a:r>
            <a:r>
              <a:rPr lang="en-US" sz="2400" dirty="0">
                <a:latin typeface="Consolas"/>
                <a:ea typeface="Consolas"/>
                <a:cs typeface="Consolas"/>
              </a:rPr>
              <a:t>;</a:t>
            </a:r>
            <a:br>
              <a:rPr lang="en-US" dirty="0"/>
            </a:br>
            <a:r>
              <a:rPr lang="en-US" sz="2400" dirty="0">
                <a:latin typeface="Consolas"/>
                <a:ea typeface="Consolas"/>
                <a:cs typeface="Consolas"/>
              </a:rPr>
              <a:t>}</a:t>
            </a:r>
            <a:endParaRPr lang="en-US" sz="2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2624" y="3339347"/>
            <a:ext cx="3869293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If-else Statement</a:t>
            </a:r>
          </a:p>
          <a:p>
            <a:endParaRPr lang="en-US" sz="2400">
              <a:latin typeface="Calibri"/>
            </a:endParaRPr>
          </a:p>
          <a:p>
            <a:r>
              <a:rPr lang="en-US" sz="2400" dirty="0">
                <a:solidFill>
                  <a:srgbClr val="0000CD"/>
                </a:solidFill>
                <a:latin typeface="Calibri"/>
              </a:rPr>
              <a:t>if</a:t>
            </a:r>
            <a:r>
              <a:rPr lang="en-US" sz="2400" dirty="0">
                <a:latin typeface="Calibri"/>
              </a:rPr>
              <a:t> (hour &lt; </a:t>
            </a:r>
            <a:r>
              <a:rPr lang="en-US" sz="2400" dirty="0">
                <a:solidFill>
                  <a:srgbClr val="FF0000"/>
                </a:solidFill>
                <a:latin typeface="Calibri"/>
              </a:rPr>
              <a:t>18</a:t>
            </a:r>
            <a:r>
              <a:rPr lang="en-US" sz="2400" dirty="0">
                <a:latin typeface="Calibri"/>
              </a:rPr>
              <a:t>) {</a:t>
            </a:r>
            <a:br>
              <a:rPr lang="en-US" dirty="0">
                <a:latin typeface="Calibri"/>
              </a:rPr>
            </a:br>
            <a:r>
              <a:rPr lang="en-US" sz="2400" dirty="0">
                <a:latin typeface="Calibri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Calibri"/>
              </a:rPr>
              <a:t> </a:t>
            </a:r>
            <a:r>
              <a:rPr lang="en-US" sz="2400" dirty="0">
                <a:latin typeface="Calibri"/>
              </a:rPr>
              <a:t>  greeting = </a:t>
            </a:r>
            <a:r>
              <a:rPr lang="en-US" sz="2400" dirty="0">
                <a:solidFill>
                  <a:srgbClr val="A52A2A"/>
                </a:solidFill>
                <a:latin typeface="Calibri"/>
              </a:rPr>
              <a:t>"Good day"</a:t>
            </a:r>
            <a:r>
              <a:rPr lang="en-US" sz="2400" dirty="0">
                <a:latin typeface="Calibri"/>
              </a:rPr>
              <a:t>;</a:t>
            </a:r>
            <a:br>
              <a:rPr lang="en-US" dirty="0">
                <a:latin typeface="Calibri"/>
              </a:rPr>
            </a:br>
            <a:r>
              <a:rPr lang="en-US" sz="2400" dirty="0">
                <a:latin typeface="Calibri"/>
              </a:rPr>
              <a:t>} </a:t>
            </a:r>
            <a:r>
              <a:rPr lang="en-US" sz="2400" dirty="0">
                <a:solidFill>
                  <a:srgbClr val="0000CD"/>
                </a:solidFill>
                <a:latin typeface="Calibri"/>
              </a:rPr>
              <a:t>else</a:t>
            </a:r>
            <a:r>
              <a:rPr lang="en-US" sz="2400" dirty="0">
                <a:latin typeface="Calibri"/>
              </a:rPr>
              <a:t> {</a:t>
            </a:r>
            <a:br>
              <a:rPr lang="en-US" dirty="0">
                <a:latin typeface="Calibri"/>
              </a:rPr>
            </a:br>
            <a:r>
              <a:rPr lang="en-US" sz="2400" dirty="0">
                <a:latin typeface="Calibri"/>
              </a:rPr>
              <a:t>    greeting = </a:t>
            </a:r>
            <a:r>
              <a:rPr lang="en-US" sz="2400" dirty="0">
                <a:solidFill>
                  <a:srgbClr val="A52A2A"/>
                </a:solidFill>
                <a:latin typeface="Calibri"/>
              </a:rPr>
              <a:t>"Good evening"</a:t>
            </a:r>
            <a:r>
              <a:rPr lang="en-US" sz="2400" dirty="0">
                <a:latin typeface="Calibri"/>
              </a:rPr>
              <a:t>;</a:t>
            </a:r>
            <a:br>
              <a:rPr lang="en-US" dirty="0">
                <a:latin typeface="Calibri"/>
              </a:rPr>
            </a:br>
            <a:r>
              <a:rPr lang="en-US" sz="2400" dirty="0">
                <a:latin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77057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</a:rPr>
              <a:t>switch</a:t>
            </a:r>
            <a:r>
              <a:rPr lang="en-US" dirty="0"/>
              <a:t> (</a:t>
            </a:r>
            <a:r>
              <a:rPr lang="en-US" dirty="0">
                <a:solidFill>
                  <a:srgbClr val="0000CD"/>
                </a:solidFill>
              </a:rPr>
              <a:t>new</a:t>
            </a:r>
            <a:r>
              <a:rPr lang="en-US" dirty="0"/>
              <a:t> Date().</a:t>
            </a:r>
            <a:r>
              <a:rPr lang="en-US" dirty="0" err="1"/>
              <a:t>getDay</a:t>
            </a:r>
            <a:r>
              <a:rPr lang="en-US" dirty="0"/>
              <a:t>()) {</a:t>
            </a:r>
            <a:br>
              <a:rPr lang="en-US" dirty="0"/>
            </a:br>
            <a:r>
              <a:rPr lang="en-US" dirty="0"/>
              <a:t>     </a:t>
            </a:r>
            <a:r>
              <a:rPr lang="en-US" dirty="0">
                <a:solidFill>
                  <a:srgbClr val="0000CD"/>
                </a:solidFill>
              </a:rPr>
              <a:t>case</a:t>
            </a:r>
            <a:r>
              <a:rPr lang="en-US" dirty="0"/>
              <a:t> 0:</a:t>
            </a:r>
            <a:br>
              <a:rPr lang="en-US" dirty="0"/>
            </a:br>
            <a:r>
              <a:rPr lang="en-US" dirty="0"/>
              <a:t>        day =</a:t>
            </a:r>
            <a:r>
              <a:rPr lang="en-US" dirty="0">
                <a:solidFill>
                  <a:srgbClr val="A52A2A"/>
                </a:solidFill>
              </a:rPr>
              <a:t>"Sunday"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     </a:t>
            </a:r>
            <a:r>
              <a:rPr lang="en-US" dirty="0">
                <a:solidFill>
                  <a:srgbClr val="0000CD"/>
                </a:solidFill>
              </a:rPr>
              <a:t>break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    </a:t>
            </a:r>
            <a:r>
              <a:rPr lang="en-US" dirty="0">
                <a:solidFill>
                  <a:srgbClr val="0000CD"/>
                </a:solidFill>
              </a:rPr>
              <a:t>case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       day = </a:t>
            </a:r>
            <a:r>
              <a:rPr lang="en-US" dirty="0">
                <a:solidFill>
                  <a:srgbClr val="A52A2A"/>
                </a:solidFill>
              </a:rPr>
              <a:t>"Saturday"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         </a:t>
            </a:r>
            <a:r>
              <a:rPr lang="en-US" dirty="0">
                <a:solidFill>
                  <a:srgbClr val="0000CD"/>
                </a:solidFill>
              </a:rPr>
              <a:t>break</a:t>
            </a:r>
            <a:r>
              <a:rPr lang="en-US" dirty="0"/>
              <a:t>; </a:t>
            </a:r>
            <a:r>
              <a:rPr lang="en-US" dirty="0">
                <a:solidFill>
                  <a:srgbClr val="000000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     </a:t>
            </a:r>
            <a:r>
              <a:rPr lang="en-US">
                <a:solidFill>
                  <a:srgbClr val="0000CD"/>
                </a:solidFill>
              </a:rPr>
              <a:t>default: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</a:rPr>
              <a:t>       </a:t>
            </a:r>
            <a:r>
              <a:rPr lang="en-US" dirty="0"/>
              <a:t>day =</a:t>
            </a:r>
            <a:r>
              <a:rPr lang="en-US" dirty="0">
                <a:solidFill>
                  <a:srgbClr val="A52A2A"/>
                </a:solidFill>
              </a:rPr>
              <a:t>"Working Day"</a:t>
            </a:r>
            <a:r>
              <a:rPr lang="en-US" dirty="0">
                <a:solidFill>
                  <a:srgbClr val="000000"/>
                </a:solidFill>
              </a:rPr>
              <a:t>;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10889023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2195" y="1289699"/>
            <a:ext cx="6000491" cy="478590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AB3080D-83D1-4CA1-8EDD-FA87A7C3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Use Case: Calculator</a:t>
            </a:r>
          </a:p>
        </p:txBody>
      </p:sp>
    </p:spTree>
    <p:extLst>
      <p:ext uri="{BB962C8B-B14F-4D97-AF65-F5344CB8AC3E}">
        <p14:creationId xmlns:p14="http://schemas.microsoft.com/office/powerpoint/2010/main" val="41370823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055" y="1332474"/>
            <a:ext cx="7429500" cy="498963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8AE7EB2-FE17-4775-8F5E-56997CD5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Use Case: Calculator</a:t>
            </a:r>
          </a:p>
        </p:txBody>
      </p:sp>
    </p:spTree>
    <p:extLst>
      <p:ext uri="{BB962C8B-B14F-4D97-AF65-F5344CB8AC3E}">
        <p14:creationId xmlns:p14="http://schemas.microsoft.com/office/powerpoint/2010/main" val="7988138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ICP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C66026-BEE2-45F4-895D-8B39E8983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refer steps in the lesson plan</a:t>
            </a:r>
          </a:p>
        </p:txBody>
      </p:sp>
    </p:spTree>
    <p:extLst>
      <p:ext uri="{BB962C8B-B14F-4D97-AF65-F5344CB8AC3E}">
        <p14:creationId xmlns:p14="http://schemas.microsoft.com/office/powerpoint/2010/main" val="9465246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Georgia" panose="02040502050405020303" pitchFamily="18" charset="0"/>
              </a:rPr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3074D8-08F5-4FF8-8F57-1B2A95958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hlinkClick r:id="rId3"/>
              </a:rPr>
              <a:t>https://developer.mozilla.org/en-US/</a:t>
            </a:r>
            <a:r>
              <a:rPr lang="en-US" sz="2400" dirty="0"/>
              <a:t> </a:t>
            </a:r>
          </a:p>
          <a:p>
            <a:r>
              <a:rPr lang="en-US" sz="2400" dirty="0">
                <a:hlinkClick r:id="rId4"/>
              </a:rPr>
              <a:t>https://developer.mozilla.org/en-US/docs/Web/JavaScript/Reference/Global_Objects/Math/random</a:t>
            </a:r>
            <a:r>
              <a:rPr lang="en-US" sz="2400" dirty="0"/>
              <a:t> </a:t>
            </a:r>
          </a:p>
          <a:p>
            <a:r>
              <a:rPr lang="en-US" sz="2400" dirty="0">
                <a:hlinkClick r:id="rId5"/>
              </a:rPr>
              <a:t>https://www.w3schools.com</a:t>
            </a:r>
            <a:r>
              <a:rPr lang="en-US" sz="2400" dirty="0"/>
              <a:t> </a:t>
            </a:r>
          </a:p>
          <a:p>
            <a:r>
              <a:rPr lang="en-US" sz="2400" dirty="0">
                <a:hlinkClick r:id="rId6"/>
              </a:rPr>
              <a:t>https://github.com/Annno/Calculator-VanillaJS</a:t>
            </a:r>
            <a:r>
              <a:rPr lang="en-US" sz="2400" dirty="0"/>
              <a:t> </a:t>
            </a:r>
          </a:p>
          <a:p>
            <a:r>
              <a:rPr lang="en-US" sz="2400" dirty="0">
                <a:hlinkClick r:id="rId7"/>
              </a:rPr>
              <a:t>https://www.udacity.com/</a:t>
            </a:r>
            <a:r>
              <a:rPr lang="en-US" sz="2400" dirty="0"/>
              <a:t> </a:t>
            </a:r>
          </a:p>
          <a:p>
            <a:r>
              <a:rPr lang="en-US" sz="2400" dirty="0">
                <a:hlinkClick r:id="rId8"/>
              </a:rPr>
              <a:t>http://www.hongkiat.com</a:t>
            </a:r>
            <a:r>
              <a:rPr lang="en-US" sz="2400" dirty="0"/>
              <a:t> </a:t>
            </a:r>
          </a:p>
          <a:p>
            <a:r>
              <a:rPr lang="en-US" sz="2400" dirty="0">
                <a:hlinkClick r:id="rId9"/>
              </a:rPr>
              <a:t>https://ariya.io</a:t>
            </a:r>
            <a:r>
              <a:rPr lang="en-US" sz="2400" dirty="0"/>
              <a:t> </a:t>
            </a:r>
          </a:p>
          <a:p>
            <a:r>
              <a:rPr lang="en-US" sz="2400" dirty="0">
                <a:hlinkClick r:id="rId10"/>
              </a:rPr>
              <a:t>https://css-tricks.com</a:t>
            </a:r>
            <a:r>
              <a:rPr lang="en-US" sz="2400" dirty="0"/>
              <a:t> </a:t>
            </a:r>
          </a:p>
          <a:p>
            <a:r>
              <a:rPr lang="en-US" sz="2400" dirty="0">
                <a:hlinkClick r:id="rId11"/>
              </a:rPr>
              <a:t>http://www.corelangs.com</a:t>
            </a:r>
            <a:r>
              <a:rPr lang="en-US" sz="2400" dirty="0"/>
              <a:t>  </a:t>
            </a:r>
          </a:p>
          <a:p>
            <a:r>
              <a:rPr lang="en-US" sz="2400" dirty="0">
                <a:hlinkClick r:id="rId12"/>
              </a:rPr>
              <a:t>http://getbootstrap.com/</a:t>
            </a:r>
            <a:r>
              <a:rPr lang="en-US" sz="2400" dirty="0"/>
              <a:t>  </a:t>
            </a:r>
          </a:p>
        </p:txBody>
      </p:sp>
    </p:spTree>
    <p:extLst>
      <p:ext uri="{BB962C8B-B14F-4D97-AF65-F5344CB8AC3E}">
        <p14:creationId xmlns:p14="http://schemas.microsoft.com/office/powerpoint/2010/main" val="104575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AF0E4-05A1-45DF-A416-A70654A4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RWD-Viewport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CF4D7-7C9A-4442-9E0A-7B435C3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5</a:t>
            </a:fld>
            <a:endParaRPr lang="en-US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EB32DFFD-D890-424C-A222-5E1D99C2C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234" y="1966278"/>
            <a:ext cx="2401690" cy="3981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3CB6B1-8F68-467F-B675-A1E357FC7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014" y="1966278"/>
            <a:ext cx="2191656" cy="39541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C4F750-AF05-4059-9652-354C05553A32}"/>
              </a:ext>
            </a:extLst>
          </p:cNvPr>
          <p:cNvSpPr txBox="1"/>
          <p:nvPr/>
        </p:nvSpPr>
        <p:spPr>
          <a:xfrm>
            <a:off x="609600" y="1428676"/>
            <a:ext cx="9064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&lt;meta name="viewport" content="width=device-width, initial-scale=1.0"&gt;</a:t>
            </a:r>
          </a:p>
        </p:txBody>
      </p:sp>
    </p:spTree>
    <p:extLst>
      <p:ext uri="{BB962C8B-B14F-4D97-AF65-F5344CB8AC3E}">
        <p14:creationId xmlns:p14="http://schemas.microsoft.com/office/powerpoint/2010/main" val="3375328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8C60-E87B-4CFB-B69F-3AC116A9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RWD - Media Queries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C2C93-0CA9-43D8-9E9F-5E15D320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A52747-9188-4C2D-A026-2381462CF1FF}"/>
              </a:ext>
            </a:extLst>
          </p:cNvPr>
          <p:cNvSpPr txBox="1"/>
          <p:nvPr/>
        </p:nvSpPr>
        <p:spPr>
          <a:xfrm>
            <a:off x="742718" y="1513432"/>
            <a:ext cx="9978155" cy="181588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SYNTAX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@media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not|only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i="1" dirty="0" err="1">
                <a:latin typeface="Cambria" panose="02040503050406030204" pitchFamily="18" charset="0"/>
                <a:ea typeface="Cambria" panose="02040503050406030204" pitchFamily="18" charset="0"/>
              </a:rPr>
              <a:t>mediatype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expressions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) {</a:t>
            </a:r>
            <a:b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    CSS-Code;</a:t>
            </a:r>
            <a:b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3FD836-C13D-4986-B0E5-C43F2ABC0A49}"/>
              </a:ext>
            </a:extLst>
          </p:cNvPr>
          <p:cNvSpPr txBox="1"/>
          <p:nvPr/>
        </p:nvSpPr>
        <p:spPr>
          <a:xfrm>
            <a:off x="761689" y="3528687"/>
            <a:ext cx="106686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EXAMPLE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@media screen and (min-width: 480px) 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    body 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        background-color: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lightgreen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    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60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8F42-5EA9-4A36-B95A-DE69A0E4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Types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9E212-F3A5-4017-9429-8D0DF283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2DC96F-59D2-408F-920E-7AF69DAF4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44" y="1466849"/>
            <a:ext cx="9046239" cy="24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16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5F45-3F97-4E13-B213-B9E397C3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RWD-Grid 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78E77-6B35-4BDC-836C-C8AD6C08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6CBF83-A237-40FC-BC0F-4E6021800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86" y="2274854"/>
            <a:ext cx="11428228" cy="230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6322-FA6E-49BE-AE8A-E06161A8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RWD-Grid 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9524F-8381-44B7-82D5-EDA15DF70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entire body is to be placed in a div which contains rows that are in turn made up of columns</a:t>
            </a:r>
          </a:p>
          <a:p>
            <a:r>
              <a:rPr lang="en-US" dirty="0"/>
              <a:t>The count of columns in a row should total to 12 and their width to 100%</a:t>
            </a:r>
          </a:p>
          <a:p>
            <a:r>
              <a:rPr lang="en-US" dirty="0"/>
              <a:t>col-1 {width: 8.33%;} through col-12 {width: 100%;}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859E4-9C6C-4C64-A9A2-CA21AAD7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5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2423</Words>
  <Application>Microsoft Office PowerPoint</Application>
  <PresentationFormat>Widescreen</PresentationFormat>
  <Paragraphs>417</Paragraphs>
  <Slides>49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Cambria</vt:lpstr>
      <vt:lpstr>Consolas</vt:lpstr>
      <vt:lpstr>Georgia</vt:lpstr>
      <vt:lpstr>Helvetica</vt:lpstr>
      <vt:lpstr>Office Theme</vt:lpstr>
      <vt:lpstr>Custom Design</vt:lpstr>
      <vt:lpstr>Web Programming</vt:lpstr>
      <vt:lpstr>Overview</vt:lpstr>
      <vt:lpstr>Responsive Web Design</vt:lpstr>
      <vt:lpstr>RWD</vt:lpstr>
      <vt:lpstr>RWD-Viewport</vt:lpstr>
      <vt:lpstr>RWD - Media Queries</vt:lpstr>
      <vt:lpstr>Media Types</vt:lpstr>
      <vt:lpstr>RWD-Grid View</vt:lpstr>
      <vt:lpstr>RWD-Grid View</vt:lpstr>
      <vt:lpstr>RWD-Web Page</vt:lpstr>
      <vt:lpstr>With CSS (Without Bootstrap)</vt:lpstr>
      <vt:lpstr>PowerPoint Presentation</vt:lpstr>
      <vt:lpstr>With Bootstrap</vt:lpstr>
      <vt:lpstr>Bootstrap </vt:lpstr>
      <vt:lpstr>Where to Get Bootstrap?</vt:lpstr>
      <vt:lpstr>Bootstrap-Grid View</vt:lpstr>
      <vt:lpstr>Bootstrap-Grid View </vt:lpstr>
      <vt:lpstr>Bootstrap-Grid View </vt:lpstr>
      <vt:lpstr>Bootstrap-Basic Structure of Grid</vt:lpstr>
      <vt:lpstr>Bootstrap</vt:lpstr>
      <vt:lpstr>JavaScript Basics</vt:lpstr>
      <vt:lpstr>JavaScript </vt:lpstr>
      <vt:lpstr>JavaScript</vt:lpstr>
      <vt:lpstr>Changing Content </vt:lpstr>
      <vt:lpstr>Document Object Model (DOM)</vt:lpstr>
      <vt:lpstr>DOM </vt:lpstr>
      <vt:lpstr>Variables </vt:lpstr>
      <vt:lpstr>Arithmetic and Assignment Operators </vt:lpstr>
      <vt:lpstr>Comparison Operators </vt:lpstr>
      <vt:lpstr>Logical Operators </vt:lpstr>
      <vt:lpstr>Data types </vt:lpstr>
      <vt:lpstr>Strings </vt:lpstr>
      <vt:lpstr>Numbers</vt:lpstr>
      <vt:lpstr>Booleans </vt:lpstr>
      <vt:lpstr>Booleans </vt:lpstr>
      <vt:lpstr>Undefined, Null </vt:lpstr>
      <vt:lpstr>== Vs === </vt:lpstr>
      <vt:lpstr>Arrays ,Objects</vt:lpstr>
      <vt:lpstr>pop(), push ()</vt:lpstr>
      <vt:lpstr>toString(), length</vt:lpstr>
      <vt:lpstr>splicing() </vt:lpstr>
      <vt:lpstr>Type Conversion</vt:lpstr>
      <vt:lpstr>Function </vt:lpstr>
      <vt:lpstr>Conditions </vt:lpstr>
      <vt:lpstr>Switch Statement </vt:lpstr>
      <vt:lpstr>Use Case: Calculator</vt:lpstr>
      <vt:lpstr>Use Case: Calculator</vt:lpstr>
      <vt:lpstr>ICP</vt:lpstr>
      <vt:lpstr>References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Yeruva, Vijaya Kumari (UMKC-Student)</cp:lastModifiedBy>
  <cp:revision>41</cp:revision>
  <dcterms:created xsi:type="dcterms:W3CDTF">2014-01-29T16:55:47Z</dcterms:created>
  <dcterms:modified xsi:type="dcterms:W3CDTF">2020-06-16T04:17:17Z</dcterms:modified>
</cp:coreProperties>
</file>