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8" r:id="rId4"/>
    <p:sldId id="289" r:id="rId5"/>
    <p:sldId id="259" r:id="rId6"/>
    <p:sldId id="288" r:id="rId7"/>
    <p:sldId id="312" r:id="rId8"/>
    <p:sldId id="313" r:id="rId9"/>
    <p:sldId id="314" r:id="rId10"/>
    <p:sldId id="316" r:id="rId11"/>
    <p:sldId id="331" r:id="rId12"/>
    <p:sldId id="317" r:id="rId13"/>
    <p:sldId id="318" r:id="rId14"/>
    <p:sldId id="319" r:id="rId15"/>
    <p:sldId id="302" r:id="rId16"/>
    <p:sldId id="325" r:id="rId17"/>
    <p:sldId id="333" r:id="rId18"/>
    <p:sldId id="326" r:id="rId19"/>
    <p:sldId id="327" r:id="rId20"/>
    <p:sldId id="328" r:id="rId21"/>
    <p:sldId id="329" r:id="rId22"/>
    <p:sldId id="311" r:id="rId23"/>
    <p:sldId id="330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93" autoAdjust="0"/>
  </p:normalViewPr>
  <p:slideViewPr>
    <p:cSldViewPr snapToGrid="0" snapToObjects="1">
      <p:cViewPr varScale="1">
        <p:scale>
          <a:sx n="75" d="100"/>
          <a:sy n="75" d="100"/>
        </p:scale>
        <p:origin x="946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B851-158B-4CCB-B583-C2635AAA30F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89EA-8B21-4760-9DE3-1B62544CA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989EA-8B21-4760-9DE3-1B62544CA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Web Service?</a:t>
            </a:r>
          </a:p>
          <a:p>
            <a:r>
              <a:rPr lang="en-US" dirty="0"/>
              <a:t>A web service is a standard for exchanging information between different types of applications irrespective of language and platform. For example, an android application can interact with java or </a:t>
            </a:r>
            <a:r>
              <a:rPr lang="en-US" dirty="0" err="1"/>
              <a:t>.net</a:t>
            </a:r>
            <a:r>
              <a:rPr lang="en-US" dirty="0"/>
              <a:t> application using web services.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is web standards based architecture and uses HTTP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989EA-8B21-4760-9DE3-1B62544CA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− Provides a read only access to a resource.</a:t>
            </a:r>
          </a:p>
          <a:p>
            <a:r>
              <a:rPr lang="en-US" dirty="0"/>
              <a:t>POST − Used to create a new resource.</a:t>
            </a:r>
          </a:p>
          <a:p>
            <a:r>
              <a:rPr lang="en-US" dirty="0"/>
              <a:t>DELETE − Used to remove a resource.</a:t>
            </a:r>
          </a:p>
          <a:p>
            <a:r>
              <a:rPr lang="en-US" dirty="0"/>
              <a:t>PUT − Used to update a existing resource or create a new resource.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989EA-8B21-4760-9DE3-1B62544CA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stands for JavaScript Object Notation. It is an independent data exchange format and is the best alternative for XML.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989EA-8B21-4760-9DE3-1B62544CAF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Protocol: HTTP is the protocol here</a:t>
            </a:r>
          </a:p>
          <a:p>
            <a:r>
              <a:rPr lang="en-US" dirty="0"/>
              <a:t>Hostname: Name of the machine on which the resource lives.</a:t>
            </a:r>
          </a:p>
          <a:p>
            <a:r>
              <a:rPr lang="en-US" dirty="0"/>
              <a:t>File Name: The path name to the file on the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989EA-8B21-4760-9DE3-1B62544CA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989EA-8B21-4760-9DE3-1B62544CAF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3508" y="6356351"/>
            <a:ext cx="28448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60991"/>
            <a:ext cx="28448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9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70400" y="63087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networking/urls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javase/tutorial/networking/urls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networking/urls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teveschoger.com/status-code-poster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listview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android-from-scratch-understanding-adapters-and-adapter-views--cms-26646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guides.codepath.com/android/Using-an-ArrayAdapter-with-ListView" TargetMode="Externa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945563/how-listviews-recycling-mechanism-works" TargetMode="External"/><Relationship Id="rId2" Type="http://schemas.openxmlformats.org/officeDocument/2006/relationships/hyperlink" Target="https://guides.codepath.com/android/Using-an-ArrayAdapter-with-ListView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guru.com/android-tutorial/what-is-asynctask-in-android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AsyncTask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code.tutsplus.com/tutorials/android-from-scratch-using-rest-apis--cms-27117" TargetMode="External"/><Relationship Id="rId4" Type="http://schemas.openxmlformats.org/officeDocument/2006/relationships/hyperlink" Target="http://programmerguru.com/android-tutorial/what-is-asynctask-in-android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" TargetMode="External"/><Relationship Id="rId3" Type="http://schemas.openxmlformats.org/officeDocument/2006/relationships/hyperlink" Target="https://developer.android.com/" TargetMode="External"/><Relationship Id="rId7" Type="http://schemas.openxmlformats.org/officeDocument/2006/relationships/hyperlink" Target="http://www.tutorialspoint.com/" TargetMode="External"/><Relationship Id="rId2" Type="http://schemas.openxmlformats.org/officeDocument/2006/relationships/hyperlink" Target="https://developer.android.com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room.udacity.com/courses/ud843" TargetMode="External"/><Relationship Id="rId5" Type="http://schemas.openxmlformats.org/officeDocument/2006/relationships/hyperlink" Target="https://developer.android.com/training/basics/firstapp/" TargetMode="External"/><Relationship Id="rId4" Type="http://schemas.openxmlformats.org/officeDocument/2006/relationships/hyperlink" Target="https://developers.google.com/android/for-all/vocab-words/" TargetMode="External"/><Relationship Id="rId9" Type="http://schemas.openxmlformats.org/officeDocument/2006/relationships/hyperlink" Target="https://developer.android.com/studio/write/tool-attributes#toolsigno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s/directory" TargetMode="External"/><Relationship Id="rId7" Type="http://schemas.openxmlformats.org/officeDocument/2006/relationships/hyperlink" Target="https://www.javatpoint.com/android-web-servi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arthquake.usgs.gov/fdsnws/event/1/" TargetMode="External"/><Relationship Id="rId5" Type="http://schemas.openxmlformats.org/officeDocument/2006/relationships/hyperlink" Target="http://data.gov/" TargetMode="External"/><Relationship Id="rId4" Type="http://schemas.openxmlformats.org/officeDocument/2006/relationships/hyperlink" Target="https://developers.google.com/apis-explorer/#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restful/restful_introduction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droid/android_json_parser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org/json/JSONObject.html" TargetMode="External"/><Relationship Id="rId2" Type="http://schemas.openxmlformats.org/officeDocument/2006/relationships/hyperlink" Target="http://www.tutorialspoint.com/android/android_json_parser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networking/url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networking/urls/index.html" TargetMode="External"/><Relationship Id="rId2" Type="http://schemas.openxmlformats.org/officeDocument/2006/relationships/hyperlink" Target="https://developer.android.com/reference/java/net/URL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194" y="1973653"/>
            <a:ext cx="10784264" cy="1143000"/>
          </a:xfrm>
        </p:spPr>
        <p:txBody>
          <a:bodyPr>
            <a:noAutofit/>
          </a:bodyPr>
          <a:lstStyle/>
          <a:p>
            <a:r>
              <a:rPr lang="en-US" sz="4000" dirty="0"/>
              <a:t>CSEE5590/490: Web/Mobile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741347"/>
            <a:ext cx="6400800" cy="1143000"/>
          </a:xfrm>
        </p:spPr>
        <p:txBody>
          <a:bodyPr/>
          <a:lstStyle/>
          <a:p>
            <a:r>
              <a:rPr lang="en-US" dirty="0"/>
              <a:t>Mobile App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9C8E2-98B4-4FAB-A67A-C514EED6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28" y="2680283"/>
            <a:ext cx="1391192" cy="16325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8FF0-347D-43CD-9DBE-F32E85D8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BD1C-DEE2-459B-9B48-E41F888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Directly from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30E9-8BA7-4406-B328-65D4C995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34725" cy="1143001"/>
          </a:xfrm>
        </p:spPr>
        <p:txBody>
          <a:bodyPr>
            <a:normAutofit/>
          </a:bodyPr>
          <a:lstStyle/>
          <a:p>
            <a:r>
              <a:rPr lang="en-US" sz="2400" dirty="0"/>
              <a:t>After you've successfully created a URL, you can call the URL's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openStream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dirty="0"/>
              <a:t>method to get a stream from which you can read the contents of the URL.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6A1C-EB56-4CFB-837D-7FD91DF0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D9267-BBFB-4544-A4B1-BFC95CB5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3" y="2844801"/>
            <a:ext cx="6907113" cy="3000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6C40C3-382B-4C59-A470-284408F67B25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https://docs.oracle.com/javase/tutorial/networking/urls/index.html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71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48E7-7698-44D6-8FFC-499BCCA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C9124-EC26-4BDA-BCF3-AB8ECBCD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E7785-A90E-40FC-B4EE-78B896DD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4806849"/>
            <a:ext cx="4905375" cy="1355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3C042-533D-4C84-9788-592901C6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97024"/>
            <a:ext cx="8315325" cy="2409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A793F8-54BE-492E-8115-9901CE467708}"/>
              </a:ext>
            </a:extLst>
          </p:cNvPr>
          <p:cNvSpPr/>
          <p:nvPr/>
        </p:nvSpPr>
        <p:spPr>
          <a:xfrm>
            <a:off x="914400" y="1417638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After you've successfully created a URL object, you can call the URL object's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openConnection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 method to get a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URLConnection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904ED-B1C5-43C7-B3E2-8D5E2258CA07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https://docs.oracle.com/javase/tutorial/networking/urls/index.html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89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610F-3C6D-4632-8784-FB4F7C7F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</a:t>
            </a:r>
            <a:r>
              <a:rPr lang="en-US" dirty="0" err="1"/>
              <a:t>URLConnection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60FC2-6A27-43F7-9454-C10AF94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19FF6-2292-404B-85C3-F12DE210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58" y="1962150"/>
            <a:ext cx="9566292" cy="3254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5FC79-DD83-47E3-A4C5-A09BE987DD6F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https://docs.oracle.com/javase/tutorial/networking/urls/index.html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7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ED47-1E68-4804-BF85-9E4B9246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CC4F-752F-4742-A298-8E6A6D99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4B004-4866-4AAF-8F71-BE5FE9EA43D1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https://www.steveschoger.com/status-code-poster/</a:t>
            </a:r>
            <a:r>
              <a:rPr lang="en-US" sz="1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D081F-4025-46FD-A86D-E8AA785A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74" y="1616832"/>
            <a:ext cx="10163451" cy="38409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472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163D-1AA4-4D84-B184-063C03A4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6E30-F2F9-492D-B2F6-1CC164CF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551736" cy="1366941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ListView</a:t>
            </a:r>
            <a:r>
              <a:rPr lang="en-US" sz="2000" dirty="0"/>
              <a:t> is a view group that displays a list of scrollable items.</a:t>
            </a:r>
          </a:p>
          <a:p>
            <a:r>
              <a:rPr lang="en-US" sz="2000" dirty="0"/>
              <a:t>The list items are automatically inserted to the list using an Adapter that pulls content from a source such as an array or database query and converts each item result into a view that's placed into the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88EC8-2BE8-45E3-A627-3E3C7F3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E954C-A45E-4C8D-A732-1D9B2E5D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10" y="3034351"/>
            <a:ext cx="9863579" cy="28087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16310-9C8A-41E6-A551-4B72E752A8D3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https://developer.android.com/guide/topics/ui/layout/listview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48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3810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91308FC-0E03-42C3-A468-C9AE60361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98" b="18245"/>
          <a:stretch/>
        </p:blipFill>
        <p:spPr>
          <a:xfrm>
            <a:off x="2236195" y="1355839"/>
            <a:ext cx="7446285" cy="467905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25AF33-98EF-47E6-A7BA-705A4CFA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87654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3810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25AF33-98EF-47E6-A7BA-705A4CFA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AFFF39-816F-42C8-B351-99DEFDF9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82" y="3517503"/>
            <a:ext cx="3810000" cy="1419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C43D04-8F8E-4DDB-8C05-F6CBC286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054"/>
            <a:ext cx="2449701" cy="1581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59A2C-4018-4014-9B25-55C211E08C94}"/>
              </a:ext>
            </a:extLst>
          </p:cNvPr>
          <p:cNvSpPr txBox="1"/>
          <p:nvPr/>
        </p:nvSpPr>
        <p:spPr>
          <a:xfrm>
            <a:off x="8944902" y="1859352"/>
            <a:ext cx="625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2BCF04-28BA-41C1-ABC4-A18EEE46B439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8545701" y="2028629"/>
            <a:ext cx="399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A63D96F-D26C-43EF-A013-D16B825DC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955" y="2133653"/>
            <a:ext cx="3525171" cy="1350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A3A2C4-0E94-45D6-AB1F-471D4C98C50B}"/>
              </a:ext>
            </a:extLst>
          </p:cNvPr>
          <p:cNvSpPr txBox="1"/>
          <p:nvPr/>
        </p:nvSpPr>
        <p:spPr>
          <a:xfrm>
            <a:off x="10960417" y="4110066"/>
            <a:ext cx="972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Adapter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93A301-C6EF-4E3F-9B96-14F0949E6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526" y="4970090"/>
            <a:ext cx="3669030" cy="4250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D4F74D-DB99-474E-9874-0CD174DDC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404" y="5304644"/>
            <a:ext cx="2638425" cy="447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C62FF8-BC64-4085-B4C8-0A54EAB72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830" y="5806051"/>
            <a:ext cx="3524250" cy="457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953195-B370-4B3A-AC7D-01723D353829}"/>
              </a:ext>
            </a:extLst>
          </p:cNvPr>
          <p:cNvSpPr/>
          <p:nvPr/>
        </p:nvSpPr>
        <p:spPr>
          <a:xfrm>
            <a:off x="520046" y="6109532"/>
            <a:ext cx="6277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8"/>
              </a:rPr>
              <a:t>https://code.tutsplus.com/tutorials/android-from-scratch-understanding-adapters-and-adapter-views--cms-26646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3B026-61C4-44D6-B9AE-CF16A4D1FD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456" y="1267007"/>
            <a:ext cx="5832070" cy="37796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893CB1-AE41-4A3E-89C6-7F74E9881352}"/>
              </a:ext>
            </a:extLst>
          </p:cNvPr>
          <p:cNvCxnSpPr/>
          <p:nvPr/>
        </p:nvCxnSpPr>
        <p:spPr>
          <a:xfrm flipH="1">
            <a:off x="10607382" y="4273884"/>
            <a:ext cx="399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2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3810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B02ED2-0674-4918-A9CA-950566D7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A6E54-91EB-4926-B7E4-EBEEE280CD5B}"/>
              </a:ext>
            </a:extLst>
          </p:cNvPr>
          <p:cNvSpPr/>
          <p:nvPr/>
        </p:nvSpPr>
        <p:spPr>
          <a:xfrm>
            <a:off x="520046" y="6109532"/>
            <a:ext cx="6277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https://guides.codepath.com/android/Using-an-ArrayAdapter-with-ListView</a:t>
            </a:r>
            <a:r>
              <a:rPr lang="en-US" sz="1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A086B-B963-46A4-BD8B-17F10496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62" y="1840230"/>
            <a:ext cx="9314805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3810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303F1D-4927-4815-B013-27F3C4CB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42B26-BA80-4992-B768-E3D800922B75}"/>
              </a:ext>
            </a:extLst>
          </p:cNvPr>
          <p:cNvSpPr/>
          <p:nvPr/>
        </p:nvSpPr>
        <p:spPr>
          <a:xfrm>
            <a:off x="520046" y="6109532"/>
            <a:ext cx="6277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https://guides.codepath.com/android/Using-an-ArrayAdapter-with-ListView</a:t>
            </a:r>
            <a:r>
              <a:rPr lang="en-US" sz="1200" dirty="0"/>
              <a:t> </a:t>
            </a:r>
          </a:p>
          <a:p>
            <a:r>
              <a:rPr lang="en-US" sz="1200" dirty="0">
                <a:hlinkClick r:id="rId3"/>
              </a:rPr>
              <a:t>https://stackoverflow.com/questions/11945563/how-listviews-recycling-mechanism-works</a:t>
            </a:r>
            <a:r>
              <a:rPr lang="en-US" sz="12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60D4A-13DA-45D8-B0CF-2D9EE0D0D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542" y="1285002"/>
            <a:ext cx="7654582" cy="45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8A8085-CDD2-4450-8BBF-549026F39B65}"/>
              </a:ext>
            </a:extLst>
          </p:cNvPr>
          <p:cNvSpPr txBox="1"/>
          <p:nvPr/>
        </p:nvSpPr>
        <p:spPr>
          <a:xfrm>
            <a:off x="3810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B5AB235E-90CF-403C-8628-AECEE426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1" y="1596748"/>
            <a:ext cx="7144397" cy="44377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8FB30EE-0402-4186-A185-478E31EE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</p:spPr>
        <p:txBody>
          <a:bodyPr/>
          <a:lstStyle/>
          <a:p>
            <a:r>
              <a:rPr lang="en-US" dirty="0"/>
              <a:t>Recycling - List View</a:t>
            </a:r>
          </a:p>
        </p:txBody>
      </p:sp>
    </p:spTree>
    <p:extLst>
      <p:ext uri="{BB962C8B-B14F-4D97-AF65-F5344CB8AC3E}">
        <p14:creationId xmlns:p14="http://schemas.microsoft.com/office/powerpoint/2010/main" val="1406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04F2-CB28-4640-9C40-C1AFBF8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1A63-9FAA-4B63-8B1A-81570312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Services</a:t>
            </a:r>
          </a:p>
          <a:p>
            <a:r>
              <a:rPr lang="en-US" dirty="0"/>
              <a:t>List View, Adapter, Recycling</a:t>
            </a:r>
          </a:p>
          <a:p>
            <a:r>
              <a:rPr lang="en-US" dirty="0"/>
              <a:t>Multi-Threading, Async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57DC-D5C8-41C0-BF7C-D5AF3D6D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Multi-threading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F6744-F096-4648-BB01-B86BC8A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51" y="1251657"/>
            <a:ext cx="4876809" cy="4466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00A878-0180-43A0-A473-4F341971F7C7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http://programmerguru.com/android-tutorial/what-is-asynctask-in-android/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93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AsyncTask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A1B98-9EC6-41A2-855A-5B1004F7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77" y="1610396"/>
            <a:ext cx="5978975" cy="39560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22242C-AA0D-4025-95A6-16F2BA29FB5D}"/>
              </a:ext>
            </a:extLst>
          </p:cNvPr>
          <p:cNvSpPr/>
          <p:nvPr/>
        </p:nvSpPr>
        <p:spPr>
          <a:xfrm>
            <a:off x="520046" y="6109532"/>
            <a:ext cx="6144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https://developer.android.com/reference/android/os/AsyncTask.html</a:t>
            </a:r>
            <a:r>
              <a:rPr lang="en-US" sz="1200" dirty="0"/>
              <a:t> </a:t>
            </a:r>
          </a:p>
          <a:p>
            <a:r>
              <a:rPr lang="en-US" sz="1200" dirty="0">
                <a:hlinkClick r:id="rId4"/>
              </a:rPr>
              <a:t>http://programmerguru.com/android-tutorial/what-is-asynctask-in-android/</a:t>
            </a:r>
            <a:r>
              <a:rPr lang="en-US" sz="1200" dirty="0"/>
              <a:t> </a:t>
            </a:r>
          </a:p>
          <a:p>
            <a:r>
              <a:rPr lang="en-US" sz="1200" dirty="0">
                <a:hlinkClick r:id="rId5"/>
              </a:rPr>
              <a:t>https://code.tutsplus.com/tutorials/android-from-scratch-using-rest-apis--cms-27117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82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6A1A9F7-325B-4285-8F9A-0DE5CFA7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18" y="2250085"/>
            <a:ext cx="2584614" cy="44570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BB110C8-06A9-4A2C-8024-AD6B0088F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06" y="2250084"/>
            <a:ext cx="2608585" cy="44948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1D9F2E-2ADE-4767-9D8D-A473788837FD}"/>
              </a:ext>
            </a:extLst>
          </p:cNvPr>
          <p:cNvCxnSpPr/>
          <p:nvPr/>
        </p:nvCxnSpPr>
        <p:spPr>
          <a:xfrm>
            <a:off x="4357162" y="3250209"/>
            <a:ext cx="2899862" cy="367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5176416-2D60-44AA-8046-030D54D0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9987E7-DFA5-4D79-9A58-3A0ADD1AC52E}"/>
              </a:ext>
            </a:extLst>
          </p:cNvPr>
          <p:cNvSpPr/>
          <p:nvPr/>
        </p:nvSpPr>
        <p:spPr>
          <a:xfrm>
            <a:off x="609601" y="1234421"/>
            <a:ext cx="109723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Please refer steps in the lesson plan. See below example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Follow the TODO instructions given in 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QueryUtils.java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EarthquakeActivity.java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and 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AndroidManifest.xml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3703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F3F-6425-4D59-8114-87A7EB8C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637F-473F-4192-A635-DEE7FD61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https://developer.android.com/index.html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https://developer.android.com/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https://developers.google.com/android/for-all/vocab-words/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https://developer.android.com/training/basics/firstapp/</a:t>
            </a:r>
            <a:r>
              <a:rPr lang="en-US" sz="2400" dirty="0"/>
              <a:t>   </a:t>
            </a:r>
          </a:p>
          <a:p>
            <a:r>
              <a:rPr lang="en-US" sz="2400" dirty="0">
                <a:hlinkClick r:id="rId6"/>
              </a:rPr>
              <a:t>https://classroom.udacity.com/courses/ud843</a:t>
            </a:r>
            <a:r>
              <a:rPr lang="en-US" sz="2400" dirty="0"/>
              <a:t>  </a:t>
            </a:r>
          </a:p>
          <a:p>
            <a:r>
              <a:rPr lang="en-US" sz="2400" dirty="0">
                <a:hlinkClick r:id="rId7"/>
              </a:rPr>
              <a:t>http://www.tutorialspoint.com/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8"/>
              </a:rPr>
              <a:t>https://docs.oracle.com/</a:t>
            </a:r>
            <a:endParaRPr lang="en-US" sz="2400" dirty="0"/>
          </a:p>
          <a:p>
            <a:r>
              <a:rPr lang="en-US" sz="2400">
                <a:hlinkClick r:id="rId9"/>
              </a:rPr>
              <a:t>https://developer.android.com/studio/write/tool-attributes#toolsignore</a:t>
            </a:r>
            <a:r>
              <a:rPr lang="en-US" sz="2400"/>
              <a:t>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79D2-DE20-4BC2-9079-27A6B216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4054-BA2E-475F-B5F9-C9350132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63CF-2389-4B54-A933-78DC6431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0843967" cy="4222011"/>
          </a:xfrm>
        </p:spPr>
        <p:txBody>
          <a:bodyPr>
            <a:normAutofit/>
          </a:bodyPr>
          <a:lstStyle/>
          <a:p>
            <a:r>
              <a:rPr lang="en-US" sz="2400" dirty="0"/>
              <a:t>An API is an easy way of fetching information from a remote service</a:t>
            </a:r>
          </a:p>
          <a:p>
            <a:r>
              <a:rPr lang="en-US" sz="2400" dirty="0"/>
              <a:t>A RESTful API uses HTTP requests to GET, PUT, POST and DELETE data</a:t>
            </a:r>
          </a:p>
          <a:p>
            <a:r>
              <a:rPr lang="en-US" sz="2400" dirty="0"/>
              <a:t>A browser sends request to and receives response from a server through HTTP</a:t>
            </a:r>
          </a:p>
          <a:p>
            <a:r>
              <a:rPr lang="en-US" sz="2400" dirty="0"/>
              <a:t>Some great resources of APIs </a:t>
            </a:r>
          </a:p>
          <a:p>
            <a:pPr lvl="1"/>
            <a:r>
              <a:rPr lang="en-US" sz="2000" dirty="0">
                <a:hlinkClick r:id="rId3"/>
              </a:rPr>
              <a:t>Programmable Web API Directory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Google APIs Explorer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Data.gov 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Resource: </a:t>
            </a:r>
            <a:r>
              <a:rPr lang="en-US" sz="2400" dirty="0">
                <a:hlinkClick r:id="rId6"/>
              </a:rPr>
              <a:t>https://earthquake.usgs.gov/fdsnws/event/1/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28AC5-741B-49C9-A38D-76EC6C6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AC079-49C2-49BA-8F93-FE4F8BD8D2ED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7"/>
              </a:rPr>
              <a:t>https://www.javatpoint.com/android-web-service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95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4BD9-8C74-4AAF-BE0C-2B22327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8E127-B812-4CBF-AEA2-6D9D043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06008-294F-413A-97E5-0ADF92A38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938337"/>
            <a:ext cx="7886696" cy="3265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1FB0F0-74D2-4644-861F-808CB740423B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https://www.tutorialspoint.com/restful/restful_introduction.htm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41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1ECD-3DCF-4005-AE96-67868D0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DBDA-75E3-4695-B910-21A011F5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2"/>
            <a:ext cx="10972801" cy="3801357"/>
          </a:xfrm>
        </p:spPr>
        <p:txBody>
          <a:bodyPr>
            <a:normAutofit/>
          </a:bodyPr>
          <a:lstStyle/>
          <a:p>
            <a:r>
              <a:rPr lang="en-US" sz="2800" dirty="0"/>
              <a:t>JSON syntax is derived from JavaScript object notation syntax</a:t>
            </a:r>
          </a:p>
          <a:p>
            <a:r>
              <a:rPr lang="en-US" sz="2800" dirty="0"/>
              <a:t>Data is in name/value pairs</a:t>
            </a:r>
          </a:p>
          <a:p>
            <a:r>
              <a:rPr lang="en-US" sz="2800" dirty="0"/>
              <a:t>Data is separated by commas</a:t>
            </a:r>
          </a:p>
          <a:p>
            <a:r>
              <a:rPr lang="en-US" sz="2800" dirty="0"/>
              <a:t>Curly braces hold objects</a:t>
            </a:r>
          </a:p>
          <a:p>
            <a:r>
              <a:rPr lang="en-US" sz="2800" dirty="0"/>
              <a:t>Square brackets hold arrays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2ADCA-73A8-4B36-9A9C-49A2333B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777F8-A2D7-4BA5-B325-48F93A7443E7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http://www.tutorialspoint.com/android/android_json_parser.htm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97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BD6B-757C-4A17-97F1-D2C38AAF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14D4-3EB7-4F8E-B8E3-4B696D80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AF8B3-F455-44FE-8AFB-A1E52E214B8A}"/>
              </a:ext>
            </a:extLst>
          </p:cNvPr>
          <p:cNvSpPr/>
          <p:nvPr/>
        </p:nvSpPr>
        <p:spPr>
          <a:xfrm>
            <a:off x="520046" y="6109532"/>
            <a:ext cx="6144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http://www.tutorialspoint.com/android/android_json_parser.htm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https://developer.android.com/reference/org/json/JSONObject.html</a:t>
            </a:r>
            <a:r>
              <a:rPr lang="en-US" sz="12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503DD-9B6D-420A-AD26-4834FF394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46" y="1326198"/>
            <a:ext cx="2949848" cy="4569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0002C5-200F-4062-94C3-0938F6B3B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398" y="1326198"/>
            <a:ext cx="6286798" cy="1335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94996-D8A4-4803-AD0C-FFDD11A02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956" y="2600866"/>
            <a:ext cx="6302240" cy="16562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A26840-268A-4229-8677-C75AC9A2BCE3}"/>
              </a:ext>
            </a:extLst>
          </p:cNvPr>
          <p:cNvSpPr/>
          <p:nvPr/>
        </p:nvSpPr>
        <p:spPr>
          <a:xfrm>
            <a:off x="5520948" y="4529738"/>
            <a:ext cx="189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JSON -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5A3AAF-42BB-48F1-8611-EC84FCD04CB3}"/>
              </a:ext>
            </a:extLst>
          </p:cNvPr>
          <p:cNvSpPr/>
          <p:nvPr/>
        </p:nvSpPr>
        <p:spPr>
          <a:xfrm>
            <a:off x="3566055" y="5132067"/>
            <a:ext cx="74982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method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getJSONObject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returns the JSON object.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method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getString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returns the string value of the specified key.</a:t>
            </a:r>
          </a:p>
        </p:txBody>
      </p:sp>
    </p:spTree>
    <p:extLst>
      <p:ext uri="{BB962C8B-B14F-4D97-AF65-F5344CB8AC3E}">
        <p14:creationId xmlns:p14="http://schemas.microsoft.com/office/powerpoint/2010/main" val="166875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FBC7-FD7B-4D48-8A49-73A73573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 Permission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59B67-17E7-48BB-B0FB-E8B45CE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9857D1B-5268-4B05-89CC-23B2CBE3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50" y="1521015"/>
            <a:ext cx="8202499" cy="42675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0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0DFE-5974-4D05-B762-FE6632AB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4DF9-1619-4B7B-963D-D9F8CD25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52" y="1760220"/>
            <a:ext cx="10547418" cy="3714750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  <a:p>
            <a:r>
              <a:rPr lang="en-US" dirty="0"/>
              <a:t>A reference (an address) to a resource on the Internet.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E.g. http://example.com/home/users/profile?name=foo&amp;age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D18FB-B013-4194-8992-0124FD46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1CFD088-1075-4B54-BB29-254EDB3E6A8D}"/>
              </a:ext>
            </a:extLst>
          </p:cNvPr>
          <p:cNvSpPr/>
          <p:nvPr/>
        </p:nvSpPr>
        <p:spPr>
          <a:xfrm rot="16200000">
            <a:off x="1819602" y="3970898"/>
            <a:ext cx="266850" cy="647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297DA9B-1D50-470E-8837-F7598CF1596D}"/>
              </a:ext>
            </a:extLst>
          </p:cNvPr>
          <p:cNvSpPr/>
          <p:nvPr/>
        </p:nvSpPr>
        <p:spPr>
          <a:xfrm rot="-5400000">
            <a:off x="3585758" y="3251875"/>
            <a:ext cx="203219" cy="2152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95FF4B4-C5CB-4B91-AB07-CB68BD88F458}"/>
              </a:ext>
            </a:extLst>
          </p:cNvPr>
          <p:cNvSpPr/>
          <p:nvPr/>
        </p:nvSpPr>
        <p:spPr>
          <a:xfrm rot="-5400000">
            <a:off x="6384731" y="2736717"/>
            <a:ext cx="205621" cy="3162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4E862BF-4310-4EAF-A530-52A09491A09C}"/>
              </a:ext>
            </a:extLst>
          </p:cNvPr>
          <p:cNvSpPr/>
          <p:nvPr/>
        </p:nvSpPr>
        <p:spPr>
          <a:xfrm rot="-5400000">
            <a:off x="9245414" y="3132851"/>
            <a:ext cx="155575" cy="2390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58CC5-4A28-4DCE-852E-B92229CCE9EA}"/>
              </a:ext>
            </a:extLst>
          </p:cNvPr>
          <p:cNvSpPr txBox="1"/>
          <p:nvPr/>
        </p:nvSpPr>
        <p:spPr>
          <a:xfrm>
            <a:off x="2163038" y="44340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domain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/host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9C19C-32F1-4E9E-A723-49AEE6D96BF0}"/>
              </a:ext>
            </a:extLst>
          </p:cNvPr>
          <p:cNvSpPr txBox="1"/>
          <p:nvPr/>
        </p:nvSpPr>
        <p:spPr>
          <a:xfrm>
            <a:off x="1295161" y="4409303"/>
            <a:ext cx="124673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protocol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08BF9-B821-41EF-ACFB-84E6EE98273D}"/>
              </a:ext>
            </a:extLst>
          </p:cNvPr>
          <p:cNvSpPr txBox="1"/>
          <p:nvPr/>
        </p:nvSpPr>
        <p:spPr>
          <a:xfrm>
            <a:off x="4972617" y="445108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resource 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AC2B0-A822-4DC9-B9F3-B6395291DD11}"/>
              </a:ext>
            </a:extLst>
          </p:cNvPr>
          <p:cNvSpPr txBox="1"/>
          <p:nvPr/>
        </p:nvSpPr>
        <p:spPr>
          <a:xfrm>
            <a:off x="8068845" y="44605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query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AF7DC-77D4-4FC2-BA5A-6BD3BA5C7CAA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https://docs.oracle.com/javase/tutorial/networking/urls/index.html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7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A1C3-00BC-49FA-9AE3-E7A923B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URL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42CB-EDD0-4833-99D8-C87A772D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98B94-B126-4A47-B137-E9947DDD4FFB}"/>
              </a:ext>
            </a:extLst>
          </p:cNvPr>
          <p:cNvSpPr/>
          <p:nvPr/>
        </p:nvSpPr>
        <p:spPr>
          <a:xfrm>
            <a:off x="520046" y="6109532"/>
            <a:ext cx="6144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https://developer.android.com/reference/java/net/URL.html</a:t>
            </a:r>
            <a:r>
              <a:rPr lang="en-US" sz="1200" dirty="0"/>
              <a:t> </a:t>
            </a:r>
          </a:p>
          <a:p>
            <a:r>
              <a:rPr lang="en-US" sz="1200" dirty="0">
                <a:hlinkClick r:id="rId3"/>
              </a:rPr>
              <a:t>https://docs.oracle.com/javase/tutorial/networking/urls/index.html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949B3-9BA7-4450-BEFE-061A1CE4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56" y="2752030"/>
            <a:ext cx="7080885" cy="6743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6A8CC3-B976-4305-B569-26B10F6DE68E}"/>
              </a:ext>
            </a:extLst>
          </p:cNvPr>
          <p:cNvSpPr/>
          <p:nvPr/>
        </p:nvSpPr>
        <p:spPr>
          <a:xfrm>
            <a:off x="707230" y="1606272"/>
            <a:ext cx="1072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easiest way to create an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object is from a String that represents the human-readable form of the URL address.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F82EC-36AD-4859-AA19-28D9707DABED}"/>
              </a:ext>
            </a:extLst>
          </p:cNvPr>
          <p:cNvSpPr/>
          <p:nvPr/>
        </p:nvSpPr>
        <p:spPr>
          <a:xfrm>
            <a:off x="755331" y="3580542"/>
            <a:ext cx="10336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URL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object created above represents an absolute URL.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absolute URL contains all of the information necessary to reach the resource in question.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You can also create URL objects from a relative URL address.</a:t>
            </a:r>
          </a:p>
        </p:txBody>
      </p:sp>
    </p:spTree>
    <p:extLst>
      <p:ext uri="{BB962C8B-B14F-4D97-AF65-F5344CB8AC3E}">
        <p14:creationId xmlns:p14="http://schemas.microsoft.com/office/powerpoint/2010/main" val="3148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1035</Words>
  <Application>Microsoft Office PowerPoint</Application>
  <PresentationFormat>Widescreen</PresentationFormat>
  <Paragraphs>125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Office Theme</vt:lpstr>
      <vt:lpstr>Custom Design</vt:lpstr>
      <vt:lpstr>CSEE5590/490: Web/Mobile Programming </vt:lpstr>
      <vt:lpstr>Overview</vt:lpstr>
      <vt:lpstr>RESTful API</vt:lpstr>
      <vt:lpstr>HTTP Verbs</vt:lpstr>
      <vt:lpstr>JSON</vt:lpstr>
      <vt:lpstr>JSON</vt:lpstr>
      <vt:lpstr>Internet Permission</vt:lpstr>
      <vt:lpstr>Components of a URL</vt:lpstr>
      <vt:lpstr>Creating an URL Object</vt:lpstr>
      <vt:lpstr>Reading Directly from a URL</vt:lpstr>
      <vt:lpstr>Connecting to a URL</vt:lpstr>
      <vt:lpstr>Reading from a URLConnection</vt:lpstr>
      <vt:lpstr>Response Codes</vt:lpstr>
      <vt:lpstr>List View</vt:lpstr>
      <vt:lpstr>Adapter</vt:lpstr>
      <vt:lpstr>Adapter</vt:lpstr>
      <vt:lpstr>Adapter</vt:lpstr>
      <vt:lpstr>Recycling</vt:lpstr>
      <vt:lpstr>Recycling - List View</vt:lpstr>
      <vt:lpstr>Multi-threading</vt:lpstr>
      <vt:lpstr>AsyncTask </vt:lpstr>
      <vt:lpstr>ICP</vt:lpstr>
      <vt:lpstr>References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Yeruva, Vijaya Kumari (UMKC-Student)</cp:lastModifiedBy>
  <cp:revision>80</cp:revision>
  <dcterms:created xsi:type="dcterms:W3CDTF">2014-01-29T16:55:47Z</dcterms:created>
  <dcterms:modified xsi:type="dcterms:W3CDTF">2020-10-29T23:09:39Z</dcterms:modified>
</cp:coreProperties>
</file>