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Consolas" panose="020B0609020204030204" pitchFamily="49" charset="0"/>
      <p:regular r:id="rId16"/>
      <p:bold r:id="rId17"/>
      <p:italic r:id="rId18"/>
      <p:boldItalic r:id="rId19"/>
    </p:embeddedFont>
    <p:embeddedFont>
      <p:font typeface="Proxima Nova"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99EC338-4BF3-41B5-BD42-F012EF99CBFC}">
  <a:tblStyle styleId="{F99EC338-4BF3-41B5-BD42-F012EF99CBF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780" y="2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5c36a6d9ce_0_8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5c36a6d9ce_0_8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Hello ... etc. etc.</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5d117565db_1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5d117565db_1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the first comparison,</a:t>
            </a:r>
            <a:endParaRPr/>
          </a:p>
          <a:p>
            <a:pPr marL="0" lvl="0" indent="0" algn="l" rtl="0">
              <a:spcBef>
                <a:spcPts val="0"/>
              </a:spcBef>
              <a:spcAft>
                <a:spcPts val="0"/>
              </a:spcAft>
              <a:buNone/>
            </a:pPr>
            <a:r>
              <a:rPr lang="en"/>
              <a:t>The number of </a:t>
            </a:r>
            <a:r>
              <a:rPr lang="en" b="1"/>
              <a:t>partners per year</a:t>
            </a:r>
            <a:r>
              <a:rPr lang="en"/>
              <a:t> among the high and low risk groups are </a:t>
            </a:r>
            <a:r>
              <a:rPr lang="en" b="1"/>
              <a:t>the same</a:t>
            </a:r>
            <a:r>
              <a:rPr lang="en"/>
              <a:t>.</a:t>
            </a:r>
            <a:endParaRPr/>
          </a:p>
          <a:p>
            <a:pPr marL="0" lvl="0" indent="0" algn="l" rtl="0">
              <a:spcBef>
                <a:spcPts val="0"/>
              </a:spcBef>
              <a:spcAft>
                <a:spcPts val="0"/>
              </a:spcAft>
              <a:buNone/>
            </a:pPr>
            <a:r>
              <a:rPr lang="en"/>
              <a:t>However, the </a:t>
            </a:r>
            <a:r>
              <a:rPr lang="en" b="1"/>
              <a:t>STI prevalence ratio</a:t>
            </a:r>
            <a:r>
              <a:rPr lang="en"/>
              <a:t> between the high and low risk groups is </a:t>
            </a:r>
            <a:r>
              <a:rPr lang="en" b="1"/>
              <a:t>lower in the setting with turnover</a:t>
            </a:r>
            <a:r>
              <a:rPr lang="en"/>
              <a:t>,</a:t>
            </a:r>
            <a:endParaRPr/>
          </a:p>
          <a:p>
            <a:pPr marL="0" lvl="0" indent="0" algn="l" rtl="0">
              <a:spcBef>
                <a:spcPts val="0"/>
              </a:spcBef>
              <a:spcAft>
                <a:spcPts val="0"/>
              </a:spcAft>
              <a:buNone/>
            </a:pPr>
            <a:r>
              <a:rPr lang="en"/>
              <a:t>since (recall) turnover acts to homogenize risk.</a:t>
            </a:r>
            <a:endParaRPr/>
          </a:p>
          <a:p>
            <a:pPr marL="0" lvl="0" indent="0" algn="l" rtl="0">
              <a:spcBef>
                <a:spcPts val="0"/>
              </a:spcBef>
              <a:spcAft>
                <a:spcPts val="0"/>
              </a:spcAft>
              <a:buNone/>
            </a:pPr>
            <a:endParaRPr/>
          </a:p>
          <a:p>
            <a:pPr marL="0" lvl="0" indent="0" algn="l" rtl="0">
              <a:spcBef>
                <a:spcPts val="0"/>
              </a:spcBef>
              <a:spcAft>
                <a:spcPts val="0"/>
              </a:spcAft>
              <a:buNone/>
            </a:pPr>
            <a:r>
              <a:rPr lang="en"/>
              <a:t>As a result, the TPAF of the high-risk group -- the importance of reaching them with care --</a:t>
            </a:r>
            <a:endParaRPr/>
          </a:p>
          <a:p>
            <a:pPr marL="0" lvl="0" indent="0" algn="l" rtl="0">
              <a:spcBef>
                <a:spcPts val="0"/>
              </a:spcBef>
              <a:spcAft>
                <a:spcPts val="0"/>
              </a:spcAft>
              <a:buNone/>
            </a:pPr>
            <a:r>
              <a:rPr lang="en" i="1"/>
              <a:t>is lower in the setting with turnover</a:t>
            </a:r>
            <a:r>
              <a:rPr lang="en"/>
              <a:t>.</a:t>
            </a:r>
            <a:endParaRPr/>
          </a:p>
          <a:p>
            <a:pPr marL="0" lvl="0" indent="0" algn="l" rtl="0">
              <a:spcBef>
                <a:spcPts val="0"/>
              </a:spcBef>
              <a:spcAft>
                <a:spcPts val="0"/>
              </a:spcAft>
              <a:buNone/>
            </a:pPr>
            <a:r>
              <a:rPr lang="en"/>
              <a:t>This is true over all time horizons from 1 to 30 years, as shown in the figure.</a:t>
            </a: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d117565db_1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5d117565db_1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the second comparison,</a:t>
            </a:r>
            <a:endParaRPr/>
          </a:p>
          <a:p>
            <a:pPr marL="0" lvl="0" indent="0" algn="l" rtl="0">
              <a:spcBef>
                <a:spcPts val="0"/>
              </a:spcBef>
              <a:spcAft>
                <a:spcPts val="0"/>
              </a:spcAft>
              <a:buNone/>
            </a:pPr>
            <a:r>
              <a:rPr lang="en"/>
              <a:t>Fitting the number of partners per year among high and low risk groups, ensures that they project the </a:t>
            </a:r>
            <a:r>
              <a:rPr lang="en" b="1"/>
              <a:t>same STI prevalence</a:t>
            </a:r>
            <a:r>
              <a:rPr lang="en"/>
              <a:t> for both risk groups.</a:t>
            </a:r>
            <a:endParaRPr/>
          </a:p>
          <a:p>
            <a:pPr marL="0" lvl="0" indent="0" algn="l" rtl="0">
              <a:spcBef>
                <a:spcPts val="0"/>
              </a:spcBef>
              <a:spcAft>
                <a:spcPts val="0"/>
              </a:spcAft>
              <a:buNone/>
            </a:pPr>
            <a:r>
              <a:rPr lang="en"/>
              <a:t>However, in order to overcome the homogenizing effect of turnover,</a:t>
            </a:r>
            <a:endParaRPr/>
          </a:p>
          <a:p>
            <a:pPr marL="0" lvl="0" indent="0" algn="l" rtl="0">
              <a:spcBef>
                <a:spcPts val="0"/>
              </a:spcBef>
              <a:spcAft>
                <a:spcPts val="0"/>
              </a:spcAft>
              <a:buNone/>
            </a:pPr>
            <a:r>
              <a:rPr lang="en"/>
              <a:t>the </a:t>
            </a:r>
            <a:r>
              <a:rPr lang="en" b="1"/>
              <a:t>ratio of partners per year</a:t>
            </a:r>
            <a:r>
              <a:rPr lang="en"/>
              <a:t> among high versus low risk must be </a:t>
            </a:r>
            <a:r>
              <a:rPr lang="en" b="1"/>
              <a:t>higher in the model with turnover</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As a result, the TPAF of the high-risk group </a:t>
            </a:r>
            <a:r>
              <a:rPr lang="en" i="1"/>
              <a:t>is higher in the model with turnover</a:t>
            </a:r>
            <a:r>
              <a:rPr lang="en"/>
              <a:t>.</a:t>
            </a:r>
            <a:endParaRPr/>
          </a:p>
          <a:p>
            <a:pPr marL="0" lvl="0" indent="0" algn="l" rtl="0">
              <a:spcBef>
                <a:spcPts val="0"/>
              </a:spcBef>
              <a:spcAft>
                <a:spcPts val="0"/>
              </a:spcAft>
              <a:buNone/>
            </a:pPr>
            <a:r>
              <a:rPr lang="en"/>
              <a:t>And again, this is true over all time horizons.</a:t>
            </a:r>
            <a:endParaRPr/>
          </a:p>
          <a:p>
            <a:pPr marL="0" lvl="0" indent="0" algn="l" rtl="0">
              <a:spcBef>
                <a:spcPts val="0"/>
              </a:spcBef>
              <a:spcAft>
                <a:spcPts val="0"/>
              </a:spcAft>
              <a:buNone/>
            </a:pPr>
            <a:endParaRPr/>
          </a:p>
          <a:p>
            <a:pPr marL="0" lvl="0" indent="0" algn="l" rtl="0">
              <a:spcBef>
                <a:spcPts val="0"/>
              </a:spcBef>
              <a:spcAft>
                <a:spcPts val="0"/>
              </a:spcAft>
              <a:buNone/>
            </a:pPr>
            <a:r>
              <a:rPr lang="en"/>
              <a:t>Now, here we considered the ratio of partners per year among high vs low risk groups,</a:t>
            </a:r>
            <a:endParaRPr/>
          </a:p>
          <a:p>
            <a:pPr marL="0" lvl="0" indent="0" algn="l" rtl="0">
              <a:spcBef>
                <a:spcPts val="0"/>
              </a:spcBef>
              <a:spcAft>
                <a:spcPts val="0"/>
              </a:spcAft>
              <a:buNone/>
            </a:pPr>
            <a:r>
              <a:rPr lang="en"/>
              <a:t>but we could have used any parameter controlling the level of group-specific risk.</a:t>
            </a:r>
            <a:endParaRPr/>
          </a:p>
          <a:p>
            <a:pPr marL="0" lvl="0" indent="0" algn="l" rtl="0">
              <a:spcBef>
                <a:spcPts val="0"/>
              </a:spcBef>
              <a:spcAft>
                <a:spcPts val="0"/>
              </a:spcAft>
              <a:buNone/>
            </a:pPr>
            <a:r>
              <a:rPr lang="en"/>
              <a:t>What we’re really representing is the level of risk heterogeneity in the population.</a:t>
            </a: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c36a6d9ce_2_2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5c36a6d9ce_2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several important implications of these results.</a:t>
            </a:r>
            <a:endParaRPr/>
          </a:p>
          <a:p>
            <a:pPr marL="0" lvl="0" indent="0" algn="l" rtl="0">
              <a:spcBef>
                <a:spcPts val="0"/>
              </a:spcBef>
              <a:spcAft>
                <a:spcPts val="0"/>
              </a:spcAft>
              <a:buNone/>
            </a:pPr>
            <a:endParaRPr/>
          </a:p>
          <a:p>
            <a:pPr marL="0" lvl="0" indent="0" algn="l" rtl="0">
              <a:spcBef>
                <a:spcPts val="0"/>
              </a:spcBef>
              <a:spcAft>
                <a:spcPts val="0"/>
              </a:spcAft>
              <a:buNone/>
            </a:pPr>
            <a:r>
              <a:rPr lang="en"/>
              <a:t>However, first we acknowledge that there are several limitations to this work.</a:t>
            </a:r>
            <a:endParaRPr/>
          </a:p>
          <a:p>
            <a:pPr marL="0" lvl="0" indent="0" algn="l" rtl="0">
              <a:spcBef>
                <a:spcPts val="0"/>
              </a:spcBef>
              <a:spcAft>
                <a:spcPts val="0"/>
              </a:spcAft>
              <a:buNone/>
            </a:pPr>
            <a:r>
              <a:rPr lang="en"/>
              <a:t>For example: we do not consider </a:t>
            </a:r>
            <a:r>
              <a:rPr lang="en" b="1"/>
              <a:t>disease-attributable mortality</a:t>
            </a:r>
            <a:r>
              <a:rPr lang="en"/>
              <a:t>, which must be considered for HIV, nor do we consider </a:t>
            </a:r>
            <a:r>
              <a:rPr lang="en" b="1"/>
              <a:t>re-infection</a:t>
            </a:r>
            <a:r>
              <a:rPr lang="en"/>
              <a:t>, which must be considered be considered for STIs such as syphilis. These will be the subject of future work.</a:t>
            </a:r>
            <a:endParaRPr/>
          </a:p>
          <a:p>
            <a:pPr marL="0" lvl="0" indent="0" algn="l" rtl="0">
              <a:spcBef>
                <a:spcPts val="0"/>
              </a:spcBef>
              <a:spcAft>
                <a:spcPts val="0"/>
              </a:spcAft>
              <a:buNone/>
            </a:pPr>
            <a:endParaRPr/>
          </a:p>
          <a:p>
            <a:pPr marL="0" lvl="0" indent="0" algn="l" rtl="0">
              <a:spcBef>
                <a:spcPts val="0"/>
              </a:spcBef>
              <a:spcAft>
                <a:spcPts val="0"/>
              </a:spcAft>
              <a:buNone/>
            </a:pPr>
            <a:r>
              <a:rPr lang="en"/>
              <a:t>Regarding implications:</a:t>
            </a:r>
            <a:endParaRPr/>
          </a:p>
          <a:p>
            <a:pPr marL="0" lvl="0" indent="0" algn="l" rtl="0">
              <a:spcBef>
                <a:spcPts val="0"/>
              </a:spcBef>
              <a:spcAft>
                <a:spcPts val="0"/>
              </a:spcAft>
              <a:buNone/>
            </a:pPr>
            <a:r>
              <a:rPr lang="en"/>
              <a:t>- First, we’ve shown how turnover acts to </a:t>
            </a:r>
            <a:r>
              <a:rPr lang="en" b="1"/>
              <a:t>homogenize the equilibrium STI prevalence</a:t>
            </a:r>
            <a:r>
              <a:rPr lang="en"/>
              <a:t> projected across risk groups.</a:t>
            </a:r>
            <a:endParaRPr/>
          </a:p>
          <a:p>
            <a:pPr marL="0" lvl="0" indent="0" algn="l" rtl="0">
              <a:spcBef>
                <a:spcPts val="0"/>
              </a:spcBef>
              <a:spcAft>
                <a:spcPts val="0"/>
              </a:spcAft>
              <a:buNone/>
            </a:pPr>
            <a:r>
              <a:rPr lang="en"/>
              <a:t>- Second, when fitting model parameters to group-specific prevalence data,</a:t>
            </a:r>
            <a:endParaRPr/>
          </a:p>
          <a:p>
            <a:pPr marL="0" lvl="0" indent="0" algn="l" rtl="0">
              <a:spcBef>
                <a:spcPts val="0"/>
              </a:spcBef>
              <a:spcAft>
                <a:spcPts val="0"/>
              </a:spcAft>
              <a:buNone/>
            </a:pPr>
            <a:r>
              <a:rPr lang="en"/>
              <a:t>the inferred risk heterogeneity in a model </a:t>
            </a:r>
            <a:r>
              <a:rPr lang="en" b="1"/>
              <a:t>without turnover</a:t>
            </a:r>
            <a:r>
              <a:rPr lang="en"/>
              <a:t> will be lower than in a model </a:t>
            </a:r>
            <a:r>
              <a:rPr lang="en" b="1"/>
              <a:t>with turnover</a:t>
            </a:r>
            <a:r>
              <a:rPr lang="en"/>
              <a:t>,</a:t>
            </a:r>
            <a:endParaRPr/>
          </a:p>
          <a:p>
            <a:pPr marL="0" lvl="0" indent="0" algn="l" rtl="0">
              <a:spcBef>
                <a:spcPts val="0"/>
              </a:spcBef>
              <a:spcAft>
                <a:spcPts val="0"/>
              </a:spcAft>
              <a:buNone/>
            </a:pPr>
            <a:r>
              <a:rPr lang="en"/>
              <a:t>because, in order to predict the same prevalence ratio, the “homogenizing” effect of turnover must be overcome by other risk parameters.</a:t>
            </a:r>
            <a:endParaRPr/>
          </a:p>
          <a:p>
            <a:pPr marL="0" lvl="0" indent="0" algn="l" rtl="0">
              <a:spcBef>
                <a:spcPts val="0"/>
              </a:spcBef>
              <a:spcAft>
                <a:spcPts val="0"/>
              </a:spcAft>
              <a:buNone/>
            </a:pPr>
            <a:r>
              <a:rPr lang="en"/>
              <a:t>As a result, the TPAF of the high-risk group can be </a:t>
            </a:r>
            <a:r>
              <a:rPr lang="en" b="1"/>
              <a:t>underestimated</a:t>
            </a:r>
            <a:r>
              <a:rPr lang="en"/>
              <a:t> if turnover present in reality is </a:t>
            </a:r>
            <a:r>
              <a:rPr lang="en" b="1"/>
              <a:t>not captured in the model</a:t>
            </a:r>
            <a:r>
              <a:rPr lang="en"/>
              <a:t>.</a:t>
            </a:r>
            <a:endParaRPr/>
          </a:p>
          <a:p>
            <a:pPr marL="0" lvl="0" indent="0" algn="l" rtl="0">
              <a:spcBef>
                <a:spcPts val="0"/>
              </a:spcBef>
              <a:spcAft>
                <a:spcPts val="0"/>
              </a:spcAft>
              <a:buNone/>
            </a:pPr>
            <a:r>
              <a:rPr lang="en"/>
              <a:t>This then implies that the importance of key populations interventions may be underestimated by fitted models which don’t include turnover.</a:t>
            </a:r>
            <a:endParaRPr/>
          </a:p>
          <a:p>
            <a:pPr marL="0" lvl="0" indent="0" algn="l" rtl="0">
              <a:spcBef>
                <a:spcPts val="0"/>
              </a:spcBef>
              <a:spcAft>
                <a:spcPts val="0"/>
              </a:spcAft>
              <a:buNone/>
            </a:pPr>
            <a:r>
              <a:rPr lang="en"/>
              <a:t>- Finally, considering the importance of modelling turnover which we highlight here,</a:t>
            </a:r>
            <a:endParaRPr/>
          </a:p>
          <a:p>
            <a:pPr marL="0" lvl="0" indent="0" algn="l" rtl="0">
              <a:spcBef>
                <a:spcPts val="0"/>
              </a:spcBef>
              <a:spcAft>
                <a:spcPts val="0"/>
              </a:spcAft>
              <a:buNone/>
            </a:pPr>
            <a:r>
              <a:rPr lang="en"/>
              <a:t>efforts to </a:t>
            </a:r>
            <a:r>
              <a:rPr lang="en" b="1"/>
              <a:t>collect data</a:t>
            </a:r>
            <a:r>
              <a:rPr lang="en"/>
              <a:t> to help </a:t>
            </a:r>
            <a:r>
              <a:rPr lang="en" b="1"/>
              <a:t>parameterize turnover systems</a:t>
            </a:r>
            <a:r>
              <a:rPr lang="en"/>
              <a:t> should be prioritized.</a:t>
            </a:r>
            <a:endParaRPr/>
          </a:p>
          <a:p>
            <a:pPr marL="0" lvl="0" indent="0" algn="l" rtl="0">
              <a:spcBef>
                <a:spcPts val="0"/>
              </a:spcBef>
              <a:spcAft>
                <a:spcPts val="0"/>
              </a:spcAft>
              <a:buNone/>
            </a:pPr>
            <a:endParaRPr/>
          </a:p>
          <a:p>
            <a:pPr marL="0" lvl="0" indent="0" algn="l" rtl="0">
              <a:spcBef>
                <a:spcPts val="0"/>
              </a:spcBef>
              <a:spcAft>
                <a:spcPts val="0"/>
              </a:spcAft>
              <a:buNone/>
            </a:pPr>
            <a:r>
              <a:rPr lang="en"/>
              <a:t>Thank you,</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5c36a6d9ce_2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5c36a6d9ce_2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Questions</a:t>
            </a:r>
            <a:endParaRPr b="1"/>
          </a:p>
          <a:p>
            <a:pPr marL="457200" lvl="0" indent="-298450" algn="l" rtl="0">
              <a:spcBef>
                <a:spcPts val="0"/>
              </a:spcBef>
              <a:spcAft>
                <a:spcPts val="0"/>
              </a:spcAft>
              <a:buSzPts val="1100"/>
              <a:buAutoNum type="arabicPeriod"/>
            </a:pPr>
            <a:r>
              <a:rPr lang="en"/>
              <a:t>How is turnover parameterized; what data is needed?</a:t>
            </a:r>
            <a:endParaRPr/>
          </a:p>
          <a:p>
            <a:pPr marL="914400" lvl="1" indent="-298450" algn="l" rtl="0">
              <a:spcBef>
                <a:spcPts val="0"/>
              </a:spcBef>
              <a:spcAft>
                <a:spcPts val="0"/>
              </a:spcAft>
              <a:buSzPts val="1100"/>
              <a:buAutoNum type="alphaLcPeriod"/>
            </a:pPr>
            <a:r>
              <a:rPr lang="en"/>
              <a:t>Actually we have a paper coming soon which should explain in more detail. But in general, we make assumptions which constrain the rates of turnover, based on available data; and then we “solve” for the turnover rates using linear algebra. The main pieces of data that we need are: the relative sizes of the groups, the average duration spent in the group, the distribution of risk groups in the “entering” population, and then, for individuals currently in one risk group, whether they were previously part of a different risk group.</a:t>
            </a:r>
            <a:endParaRPr/>
          </a:p>
          <a:p>
            <a:pPr marL="457200" lvl="0" indent="-298450" algn="l" rtl="0">
              <a:spcBef>
                <a:spcPts val="0"/>
              </a:spcBef>
              <a:spcAft>
                <a:spcPts val="0"/>
              </a:spcAft>
              <a:buSzPts val="1100"/>
              <a:buAutoNum type="arabicPeriod"/>
            </a:pPr>
            <a:r>
              <a:rPr lang="en"/>
              <a:t>How would results change given STI-attributable mortality? -- such as in HIV</a:t>
            </a:r>
            <a:endParaRPr/>
          </a:p>
          <a:p>
            <a:pPr marL="914400" lvl="1" indent="-298450" algn="l" rtl="0">
              <a:spcBef>
                <a:spcPts val="0"/>
              </a:spcBef>
              <a:spcAft>
                <a:spcPts val="0"/>
              </a:spcAft>
              <a:buSzPts val="1100"/>
              <a:buAutoNum type="alphaLcPeriod"/>
            </a:pPr>
            <a:r>
              <a:rPr lang="en"/>
              <a:t>Including STI-attributable mortality would reduce the size of the high-risk group, due to unequal burden. For fixed parameters, decreasing the group size will decrease the TPAF of a group. However, turnover would help maintain the high-risk group size via supply of individuals from lower-risk groups, and counteract this reduction in TPAF. Therefore, in the two cities comparison, the TPAF in both cities would be more similar, while in the two-models comparison, the gap would be even larger. That is, the model without turnover would underestimate the TPAF of the high risk group even more when </a:t>
            </a:r>
            <a:r>
              <a:rPr lang="en" i="1"/>
              <a:t>STI-attributable mortality</a:t>
            </a:r>
            <a:r>
              <a:rPr lang="en"/>
              <a:t> is considered. -- JK: verified in code :)</a:t>
            </a:r>
            <a:endParaRPr/>
          </a:p>
          <a:p>
            <a:pPr marL="457200" lvl="0" indent="-298450" algn="l" rtl="0">
              <a:spcBef>
                <a:spcPts val="0"/>
              </a:spcBef>
              <a:spcAft>
                <a:spcPts val="0"/>
              </a:spcAft>
              <a:buSzPts val="1100"/>
              <a:buAutoNum type="arabicPeriod"/>
            </a:pPr>
            <a:r>
              <a:rPr lang="en"/>
              <a:t>How would results change with re-infection? -- such as in syphilis, gonorrhea</a:t>
            </a:r>
            <a:endParaRPr/>
          </a:p>
          <a:p>
            <a:pPr marL="914400" lvl="1" indent="-298450" algn="l" rtl="0">
              <a:spcBef>
                <a:spcPts val="0"/>
              </a:spcBef>
              <a:spcAft>
                <a:spcPts val="0"/>
              </a:spcAft>
              <a:buSzPts val="1100"/>
              <a:buAutoNum type="alphaLcPeriod"/>
            </a:pPr>
            <a:r>
              <a:rPr lang="en"/>
              <a:t>So, we explored this briefly, and for both the prevalence trends and TPAF results, the results are really not affected. We think this is because the system is at equilibrium for a lot of our results. However, we really have not done a sensitivity analysis for the rates of recovery and immunity loss.  -- JK: verified in code :)</a:t>
            </a:r>
            <a:endParaRPr/>
          </a:p>
          <a:p>
            <a:pPr marL="457200" lvl="0" indent="-298450" algn="l" rtl="0">
              <a:spcBef>
                <a:spcPts val="0"/>
              </a:spcBef>
              <a:spcAft>
                <a:spcPts val="0"/>
              </a:spcAft>
              <a:buSzPts val="1100"/>
              <a:buAutoNum type="arabicPeriod"/>
            </a:pPr>
            <a:r>
              <a:rPr lang="en"/>
              <a:t>How is sexual mixing modelled? How would result change if assortative?</a:t>
            </a:r>
            <a:endParaRPr/>
          </a:p>
          <a:p>
            <a:pPr marL="914400" lvl="1" indent="-298450" algn="l" rtl="0">
              <a:spcBef>
                <a:spcPts val="0"/>
              </a:spcBef>
              <a:spcAft>
                <a:spcPts val="0"/>
              </a:spcAft>
              <a:buSzPts val="1100"/>
              <a:buAutoNum type="alphaLcPeriod"/>
            </a:pPr>
            <a:r>
              <a:rPr lang="en"/>
              <a:t>Individuals in the model choose partners “proportionally” - so there is no preference of high-risk forming partnerships with other high-risk individuals. If we did consider that kind of “assortative” partner selection, it would contain more transmission within the higher-risk group, decreasing the TPAF of the group. However, since turnover acts to redistribute individuals into other risk groups after infection, it would counteract this effect. [similar to mortality] Therefore, in the two cities comparison, the TPAF in both cities would be more similar, while in the two-models comparison, the gap would be even larger. That is, the model without turnover would underestimate the TPAF of the high risk group even more when </a:t>
            </a:r>
            <a:r>
              <a:rPr lang="en" i="1"/>
              <a:t>assortative mixing</a:t>
            </a:r>
            <a:r>
              <a:rPr lang="en"/>
              <a:t> is considered. -- JK: verified in code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c36a6d9ce_0_9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c36a6d9ce_0_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First of all:</a:t>
            </a:r>
            <a:endParaRPr/>
          </a:p>
          <a:p>
            <a:pPr marL="0" lvl="0" indent="0" algn="l" rtl="0">
              <a:spcBef>
                <a:spcPts val="0"/>
              </a:spcBef>
              <a:spcAft>
                <a:spcPts val="0"/>
              </a:spcAft>
              <a:buNone/>
            </a:pPr>
            <a:r>
              <a:rPr lang="en"/>
              <a:t>we have nothing to disclose,</a:t>
            </a:r>
            <a:endParaRPr/>
          </a:p>
          <a:p>
            <a:pPr marL="0" lvl="0" indent="0" algn="l" rtl="0">
              <a:spcBef>
                <a:spcPts val="0"/>
              </a:spcBef>
              <a:spcAft>
                <a:spcPts val="0"/>
              </a:spcAft>
              <a:buNone/>
            </a:pPr>
            <a:r>
              <a:rPr lang="en"/>
              <a:t>and thanks to everybody who has supported this work.</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5c36a6d9c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5c36a6d9c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briefly overview the talk:</a:t>
            </a:r>
            <a:endParaRPr/>
          </a:p>
          <a:p>
            <a:pPr marL="0" lvl="0" indent="0" algn="l" rtl="0">
              <a:spcBef>
                <a:spcPts val="0"/>
              </a:spcBef>
              <a:spcAft>
                <a:spcPts val="0"/>
              </a:spcAft>
              <a:buNone/>
            </a:pPr>
            <a:r>
              <a:rPr lang="en"/>
              <a:t>First, I’ll give the motivation for this work and some key definitions;</a:t>
            </a:r>
            <a:endParaRPr/>
          </a:p>
          <a:p>
            <a:pPr marL="0" lvl="0" indent="0" algn="l" rtl="0">
              <a:spcBef>
                <a:spcPts val="0"/>
              </a:spcBef>
              <a:spcAft>
                <a:spcPts val="0"/>
              </a:spcAft>
              <a:buNone/>
            </a:pPr>
            <a:r>
              <a:rPr lang="en"/>
              <a:t>Next, I’ll summarize our research questions;</a:t>
            </a:r>
            <a:endParaRPr/>
          </a:p>
          <a:p>
            <a:pPr marL="0" lvl="0" indent="0" algn="l" rtl="0">
              <a:spcBef>
                <a:spcPts val="0"/>
              </a:spcBef>
              <a:spcAft>
                <a:spcPts val="0"/>
              </a:spcAft>
              <a:buNone/>
            </a:pPr>
            <a:r>
              <a:rPr lang="en"/>
              <a:t>Then, I’ll walk through two of our experiments and their results;</a:t>
            </a:r>
            <a:endParaRPr/>
          </a:p>
          <a:p>
            <a:pPr marL="0" lvl="0" indent="0" algn="l" rtl="0">
              <a:spcBef>
                <a:spcPts val="0"/>
              </a:spcBef>
              <a:spcAft>
                <a:spcPts val="0"/>
              </a:spcAft>
              <a:buNone/>
            </a:pPr>
            <a:r>
              <a:rPr lang="en"/>
              <a:t>And finally, I’ll discuss some of the implications of those results.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c36a6d9ce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c36a6d9ce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Mathematical models of STI transmission are often used to quantify the contribution of high-risk groups to overall transmission.</a:t>
            </a:r>
            <a:endParaRPr/>
          </a:p>
          <a:p>
            <a:pPr marL="0" lvl="0" indent="0" algn="l" rtl="0">
              <a:spcBef>
                <a:spcPts val="0"/>
              </a:spcBef>
              <a:spcAft>
                <a:spcPts val="0"/>
              </a:spcAft>
              <a:buNone/>
            </a:pPr>
            <a:r>
              <a:rPr lang="en"/>
              <a:t>We call this the “Transmission Population Attributable Fraction”, or TPAF:</a:t>
            </a:r>
            <a:endParaRPr/>
          </a:p>
          <a:p>
            <a:pPr marL="0" lvl="0" indent="0" algn="l" rtl="0">
              <a:spcBef>
                <a:spcPts val="0"/>
              </a:spcBef>
              <a:spcAft>
                <a:spcPts val="0"/>
              </a:spcAft>
              <a:buNone/>
            </a:pPr>
            <a:r>
              <a:rPr lang="en" i="1"/>
              <a:t>the fraction of new infections that stem, directly &amp; indirectly, from a failure to prevent that STI in a particular risk group.</a:t>
            </a:r>
            <a:endParaRPr i="1"/>
          </a:p>
          <a:p>
            <a:pPr marL="0" lvl="0" indent="0" algn="l" rtl="0">
              <a:spcBef>
                <a:spcPts val="0"/>
              </a:spcBef>
              <a:spcAft>
                <a:spcPts val="0"/>
              </a:spcAft>
              <a:buNone/>
            </a:pPr>
            <a:r>
              <a:rPr lang="en"/>
              <a:t>The TPAF can be used to help guide “prioritized” or “targeted” interventions for groups who are most at risk.</a:t>
            </a:r>
            <a:endParaRPr/>
          </a:p>
          <a:p>
            <a:pPr marL="0" lvl="0" indent="0" algn="l" rtl="0">
              <a:spcBef>
                <a:spcPts val="0"/>
              </a:spcBef>
              <a:spcAft>
                <a:spcPts val="0"/>
              </a:spcAft>
              <a:buNone/>
            </a:pPr>
            <a:endParaRPr/>
          </a:p>
          <a:p>
            <a:pPr marL="0" lvl="0" indent="0" algn="l" rtl="0">
              <a:spcBef>
                <a:spcPts val="0"/>
              </a:spcBef>
              <a:spcAft>
                <a:spcPts val="0"/>
              </a:spcAft>
              <a:buNone/>
            </a:pPr>
            <a:r>
              <a:rPr lang="en"/>
              <a:t>Now, in most transmission models, individuals in a particular risk group are assumed to remain in that group for their entire life.</a:t>
            </a:r>
            <a:endParaRPr/>
          </a:p>
          <a:p>
            <a:pPr marL="0" lvl="0" indent="0" algn="l" rtl="0">
              <a:spcBef>
                <a:spcPts val="0"/>
              </a:spcBef>
              <a:spcAft>
                <a:spcPts val="0"/>
              </a:spcAft>
              <a:buNone/>
            </a:pPr>
            <a:r>
              <a:rPr lang="en"/>
              <a:t>That is, we don’t often model </a:t>
            </a:r>
            <a:r>
              <a:rPr lang="en" i="1"/>
              <a:t>movement of individuals between risk groups</a:t>
            </a:r>
            <a:r>
              <a:rPr lang="en"/>
              <a:t> -- which we call “turnover”.</a:t>
            </a:r>
            <a:endParaRPr/>
          </a:p>
          <a:p>
            <a:pPr marL="0" lvl="0" indent="0" algn="l" rtl="0">
              <a:spcBef>
                <a:spcPts val="0"/>
              </a:spcBef>
              <a:spcAft>
                <a:spcPts val="0"/>
              </a:spcAft>
              <a:buNone/>
            </a:pPr>
            <a:r>
              <a:rPr lang="en"/>
              <a:t>For example, individuals may enter sex work from a lower risk state, and then also retire from sex work and return to a lower risk state.</a:t>
            </a:r>
            <a:endParaRPr/>
          </a:p>
          <a:p>
            <a:pPr marL="0" lvl="0" indent="0" algn="l" rtl="0">
              <a:spcBef>
                <a:spcPts val="0"/>
              </a:spcBef>
              <a:spcAft>
                <a:spcPts val="0"/>
              </a:spcAft>
              <a:buNone/>
            </a:pPr>
            <a:r>
              <a:rPr lang="en"/>
              <a:t>So, there is not a good understanding of how turnover affects simulated epidemics, or the estimated TPAF of risk groups.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5c36a6d9ce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5c36a6d9ce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that really motivates our 2 Research Questions:</a:t>
            </a:r>
            <a:endParaRPr/>
          </a:p>
          <a:p>
            <a:pPr marL="0" lvl="0" indent="0" algn="l" rtl="0">
              <a:spcBef>
                <a:spcPts val="0"/>
              </a:spcBef>
              <a:spcAft>
                <a:spcPts val="0"/>
              </a:spcAft>
              <a:buNone/>
            </a:pPr>
            <a:endParaRPr/>
          </a:p>
          <a:p>
            <a:pPr marL="0" lvl="0" indent="0" algn="l" rtl="0">
              <a:spcBef>
                <a:spcPts val="0"/>
              </a:spcBef>
              <a:spcAft>
                <a:spcPts val="0"/>
              </a:spcAft>
              <a:buNone/>
            </a:pPr>
            <a:r>
              <a:rPr lang="en"/>
              <a:t>First, </a:t>
            </a:r>
            <a:r>
              <a:rPr lang="en" i="1"/>
              <a:t>how does turnover influence the STI prevalence predicted for each group? (at equilibrium)</a:t>
            </a:r>
            <a:endParaRPr i="1"/>
          </a:p>
          <a:p>
            <a:pPr marL="0" lvl="0" indent="0" algn="l" rtl="0">
              <a:spcBef>
                <a:spcPts val="0"/>
              </a:spcBef>
              <a:spcAft>
                <a:spcPts val="0"/>
              </a:spcAft>
              <a:buNone/>
            </a:pPr>
            <a:r>
              <a:rPr lang="en"/>
              <a:t>In order to understand trends in this influence, we explored a range of turnover rates:</a:t>
            </a:r>
            <a:endParaRPr/>
          </a:p>
          <a:p>
            <a:pPr marL="0" lvl="0" indent="0" algn="l" rtl="0">
              <a:spcBef>
                <a:spcPts val="0"/>
              </a:spcBef>
              <a:spcAft>
                <a:spcPts val="0"/>
              </a:spcAft>
              <a:buNone/>
            </a:pPr>
            <a:r>
              <a:rPr lang="en"/>
              <a:t>from practically no movement between groups, to relatively high rates of movement.</a:t>
            </a:r>
            <a:endParaRPr/>
          </a:p>
          <a:p>
            <a:pPr marL="0" lvl="0" indent="0" algn="l" rtl="0">
              <a:spcBef>
                <a:spcPts val="0"/>
              </a:spcBef>
              <a:spcAft>
                <a:spcPts val="0"/>
              </a:spcAft>
              <a:buNone/>
            </a:pPr>
            <a:endParaRPr/>
          </a:p>
          <a:p>
            <a:pPr marL="0" lvl="0" indent="0" algn="l" rtl="0">
              <a:spcBef>
                <a:spcPts val="0"/>
              </a:spcBef>
              <a:spcAft>
                <a:spcPts val="0"/>
              </a:spcAft>
              <a:buNone/>
            </a:pPr>
            <a:r>
              <a:rPr lang="en"/>
              <a:t>Second, </a:t>
            </a:r>
            <a:r>
              <a:rPr lang="en" i="1"/>
              <a:t>how does turnover influence the estimated TPAF of the high-risk group?</a:t>
            </a:r>
            <a:endParaRPr i="1"/>
          </a:p>
          <a:p>
            <a:pPr marL="0" lvl="0" indent="0" algn="l" rtl="0">
              <a:spcBef>
                <a:spcPts val="0"/>
              </a:spcBef>
              <a:spcAft>
                <a:spcPts val="0"/>
              </a:spcAft>
              <a:buNone/>
            </a:pPr>
            <a:r>
              <a:rPr lang="en"/>
              <a:t>In this case, we compared the same model, with and without turnover a moderate amount of turnover.</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cfbe31438_1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5cfbe31438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answer these questions, we built a simple compartmental transmission model, </a:t>
            </a:r>
            <a:endParaRPr/>
          </a:p>
          <a:p>
            <a:pPr marL="0" lvl="0" indent="0" algn="l" rtl="0">
              <a:spcBef>
                <a:spcPts val="0"/>
              </a:spcBef>
              <a:spcAft>
                <a:spcPts val="0"/>
              </a:spcAft>
              <a:buNone/>
            </a:pPr>
            <a:r>
              <a:rPr lang="en"/>
              <a:t>where individuals move from susceptible to infectious to recovered.</a:t>
            </a:r>
            <a:endParaRPr/>
          </a:p>
          <a:p>
            <a:pPr marL="0" lvl="0" indent="0" algn="l" rtl="0">
              <a:spcBef>
                <a:spcPts val="0"/>
              </a:spcBef>
              <a:spcAft>
                <a:spcPts val="0"/>
              </a:spcAft>
              <a:buNone/>
            </a:pPr>
            <a:r>
              <a:rPr lang="en"/>
              <a:t>Individuals in the recovered group are no longer susceptible nor infectious.</a:t>
            </a:r>
            <a:endParaRPr/>
          </a:p>
          <a:p>
            <a:pPr marL="0" lvl="0" indent="0" algn="l" rtl="0">
              <a:spcBef>
                <a:spcPts val="0"/>
              </a:spcBef>
              <a:spcAft>
                <a:spcPts val="0"/>
              </a:spcAft>
              <a:buNone/>
            </a:pPr>
            <a:r>
              <a:rPr lang="en"/>
              <a:t>For example, this could simulate HIV with suppressed viral load under treatment.</a:t>
            </a:r>
            <a:endParaRPr/>
          </a:p>
          <a:p>
            <a:pPr marL="0" lvl="0" indent="0" algn="l" rtl="0">
              <a:spcBef>
                <a:spcPts val="0"/>
              </a:spcBef>
              <a:spcAft>
                <a:spcPts val="0"/>
              </a:spcAft>
              <a:buNone/>
            </a:pPr>
            <a:r>
              <a:rPr lang="en"/>
              <a:t>We do not include disease-attributable mortality, nor re-infection in the model.</a:t>
            </a:r>
            <a:endParaRPr/>
          </a:p>
          <a:p>
            <a:pPr marL="0" lvl="0" indent="0" algn="l" rtl="0">
              <a:spcBef>
                <a:spcPts val="0"/>
              </a:spcBef>
              <a:spcAft>
                <a:spcPts val="0"/>
              </a:spcAft>
              <a:buNone/>
            </a:pPr>
            <a:endParaRPr/>
          </a:p>
          <a:p>
            <a:pPr marL="0" lvl="0" indent="0" algn="l" rtl="0">
              <a:spcBef>
                <a:spcPts val="0"/>
              </a:spcBef>
              <a:spcAft>
                <a:spcPts val="0"/>
              </a:spcAft>
              <a:buNone/>
            </a:pPr>
            <a:r>
              <a:rPr lang="en"/>
              <a:t>The model has 3 risk groups, and turnover was modeled as individuals moving among all groups at various rates.</a:t>
            </a:r>
            <a:endParaRPr/>
          </a:p>
          <a:p>
            <a:pPr marL="0" lvl="0" indent="0" algn="l" rtl="0">
              <a:spcBef>
                <a:spcPts val="0"/>
              </a:spcBef>
              <a:spcAft>
                <a:spcPts val="0"/>
              </a:spcAft>
              <a:buNone/>
            </a:pPr>
            <a:r>
              <a:rPr lang="en"/>
              <a:t>The rates were chosen so that the risk groups do not change size over time,</a:t>
            </a:r>
            <a:endParaRPr/>
          </a:p>
          <a:p>
            <a:pPr marL="0" lvl="0" indent="0" algn="l" rtl="0">
              <a:spcBef>
                <a:spcPts val="0"/>
              </a:spcBef>
              <a:spcAft>
                <a:spcPts val="0"/>
              </a:spcAft>
              <a:buNone/>
            </a:pPr>
            <a:r>
              <a:rPr lang="en"/>
              <a:t>and they were controlled by an assumed average duration in the highest risk group.</a:t>
            </a:r>
            <a:endParaRPr/>
          </a:p>
          <a:p>
            <a:pPr marL="0" lvl="0" indent="0" algn="l" rtl="0">
              <a:spcBef>
                <a:spcPts val="0"/>
              </a:spcBef>
              <a:spcAft>
                <a:spcPts val="0"/>
              </a:spcAft>
              <a:buNone/>
            </a:pPr>
            <a:r>
              <a:rPr lang="en"/>
              <a:t>The rate of turnover of an individual was also not influenced by their health state.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c3caf310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c3caf31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for Question 1:</a:t>
            </a:r>
            <a:endParaRPr/>
          </a:p>
          <a:p>
            <a:pPr marL="0" lvl="0" indent="0" algn="l" rtl="0">
              <a:spcBef>
                <a:spcPts val="0"/>
              </a:spcBef>
              <a:spcAft>
                <a:spcPts val="0"/>
              </a:spcAft>
              <a:buNone/>
            </a:pPr>
            <a:endParaRPr/>
          </a:p>
          <a:p>
            <a:pPr marL="0" lvl="0" indent="0" algn="l" rtl="0">
              <a:spcBef>
                <a:spcPts val="0"/>
              </a:spcBef>
              <a:spcAft>
                <a:spcPts val="0"/>
              </a:spcAft>
              <a:buNone/>
            </a:pPr>
            <a:r>
              <a:rPr lang="en"/>
              <a:t>First of all, please note that we define prevalence by including both infectious and recovered individuals in the numerator,</a:t>
            </a:r>
            <a:endParaRPr/>
          </a:p>
          <a:p>
            <a:pPr marL="0" lvl="0" indent="0" algn="l" rtl="0">
              <a:spcBef>
                <a:spcPts val="0"/>
              </a:spcBef>
              <a:spcAft>
                <a:spcPts val="0"/>
              </a:spcAft>
              <a:buNone/>
            </a:pPr>
            <a:r>
              <a:rPr lang="en"/>
              <a:t>as in the case of HIV, but unlike some other STIs.</a:t>
            </a:r>
            <a:endParaRPr/>
          </a:p>
          <a:p>
            <a:pPr marL="0" lvl="0" indent="0" algn="l" rtl="0">
              <a:spcBef>
                <a:spcPts val="0"/>
              </a:spcBef>
              <a:spcAft>
                <a:spcPts val="0"/>
              </a:spcAft>
              <a:buNone/>
            </a:pPr>
            <a:r>
              <a:rPr lang="en"/>
              <a:t>Now, we first consider the influence of increasing turnover on STI prevalence among the high-risk group.</a:t>
            </a:r>
            <a:endParaRPr/>
          </a:p>
          <a:p>
            <a:pPr marL="0" lvl="0" indent="0" algn="l" rtl="0">
              <a:spcBef>
                <a:spcPts val="0"/>
              </a:spcBef>
              <a:spcAft>
                <a:spcPts val="0"/>
              </a:spcAft>
              <a:buNone/>
            </a:pPr>
            <a:r>
              <a:rPr lang="en"/>
              <a:t>In the figure, turnover increases left to right, as the duration in the high risk group decreases.</a:t>
            </a:r>
            <a:endParaRPr/>
          </a:p>
          <a:p>
            <a:pPr marL="0" lvl="0" indent="0" algn="l" rtl="0">
              <a:spcBef>
                <a:spcPts val="0"/>
              </a:spcBef>
              <a:spcAft>
                <a:spcPts val="0"/>
              </a:spcAft>
              <a:buNone/>
            </a:pPr>
            <a:r>
              <a:rPr lang="en"/>
              <a:t>We can see that </a:t>
            </a:r>
            <a:r>
              <a:rPr lang="en" b="1"/>
              <a:t>increasing turnover decreases STI prevalence among the high-risk group</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Among the low-risk group, for low rates of turnover, </a:t>
            </a:r>
            <a:r>
              <a:rPr lang="en" b="1"/>
              <a:t>STI prevalence increases with turnover</a:t>
            </a:r>
            <a:r>
              <a:rPr lang="en"/>
              <a:t>,</a:t>
            </a:r>
            <a:endParaRPr/>
          </a:p>
          <a:p>
            <a:pPr marL="0" lvl="0" indent="0" algn="l" rtl="0">
              <a:spcBef>
                <a:spcPts val="0"/>
              </a:spcBef>
              <a:spcAft>
                <a:spcPts val="0"/>
              </a:spcAft>
              <a:buNone/>
            </a:pPr>
            <a:r>
              <a:rPr lang="en"/>
              <a:t>which brings the STI prevalence in both groups closer together.</a:t>
            </a:r>
            <a:endParaRPr/>
          </a:p>
          <a:p>
            <a:pPr marL="0" lvl="0" indent="0" algn="l" rtl="0">
              <a:spcBef>
                <a:spcPts val="0"/>
              </a:spcBef>
              <a:spcAft>
                <a:spcPts val="0"/>
              </a:spcAft>
              <a:buNone/>
            </a:pPr>
            <a:r>
              <a:rPr lang="en"/>
              <a:t>However, after a transition point, further increasing turnover then </a:t>
            </a:r>
            <a:r>
              <a:rPr lang="en" b="1"/>
              <a:t>decreases STI prevalence among the low-risk group</a:t>
            </a:r>
            <a:r>
              <a:rPr lang="en"/>
              <a:t>.</a:t>
            </a:r>
            <a:endParaRPr/>
          </a:p>
          <a:p>
            <a:pPr marL="0" lvl="0" indent="0" algn="l" rtl="0">
              <a:spcBef>
                <a:spcPts val="0"/>
              </a:spcBef>
              <a:spcAft>
                <a:spcPts val="0"/>
              </a:spcAft>
              <a:buNone/>
            </a:pPr>
            <a:r>
              <a:rPr lang="en"/>
              <a:t>In order to understand these results, we’ll briefly consider an even simpler system, with only two risk groups.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c44b9f002_2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c44b9f002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First, we show the system under slow rates of turnover.</a:t>
            </a:r>
            <a:endParaRPr/>
          </a:p>
          <a:p>
            <a:pPr marL="0" lvl="0" indent="0" algn="l" rtl="0">
              <a:spcBef>
                <a:spcPts val="0"/>
              </a:spcBef>
              <a:spcAft>
                <a:spcPts val="0"/>
              </a:spcAft>
              <a:buNone/>
            </a:pPr>
            <a:r>
              <a:rPr lang="en"/>
              <a:t>STI prevalence is of course high among the high-risk group, and low among the low-risk group.</a:t>
            </a:r>
            <a:endParaRPr/>
          </a:p>
          <a:p>
            <a:pPr marL="0" lvl="0" indent="0" algn="l" rtl="0">
              <a:spcBef>
                <a:spcPts val="0"/>
              </a:spcBef>
              <a:spcAft>
                <a:spcPts val="0"/>
              </a:spcAft>
              <a:buNone/>
            </a:pPr>
            <a:r>
              <a:rPr lang="en"/>
              <a:t>There is a low rate of movement of infected individuals from the high-risk group to the low-risk group,</a:t>
            </a:r>
            <a:endParaRPr/>
          </a:p>
          <a:p>
            <a:pPr marL="0" lvl="0" indent="0" algn="l" rtl="0">
              <a:spcBef>
                <a:spcPts val="0"/>
              </a:spcBef>
              <a:spcAft>
                <a:spcPts val="0"/>
              </a:spcAft>
              <a:buNone/>
            </a:pPr>
            <a:r>
              <a:rPr lang="en"/>
              <a:t>and a low rate of movement of susceptible individuals in the other direction.</a:t>
            </a:r>
            <a:endParaRPr/>
          </a:p>
          <a:p>
            <a:pPr marL="0" lvl="0" indent="0" algn="l" rtl="0">
              <a:spcBef>
                <a:spcPts val="0"/>
              </a:spcBef>
              <a:spcAft>
                <a:spcPts val="0"/>
              </a:spcAft>
              <a:buNone/>
            </a:pPr>
            <a:endParaRPr/>
          </a:p>
          <a:p>
            <a:pPr marL="0" lvl="0" indent="0" algn="l" rtl="0">
              <a:spcBef>
                <a:spcPts val="0"/>
              </a:spcBef>
              <a:spcAft>
                <a:spcPts val="0"/>
              </a:spcAft>
              <a:buNone/>
            </a:pPr>
            <a:r>
              <a:rPr lang="en"/>
              <a:t>We contrast this with the system under fast rates of turnover.</a:t>
            </a:r>
            <a:endParaRPr/>
          </a:p>
          <a:p>
            <a:pPr marL="0" lvl="0" indent="0" algn="l" rtl="0">
              <a:spcBef>
                <a:spcPts val="0"/>
              </a:spcBef>
              <a:spcAft>
                <a:spcPts val="0"/>
              </a:spcAft>
              <a:buNone/>
            </a:pPr>
            <a:r>
              <a:rPr lang="en"/>
              <a:t>In this case, many infected individuals from the high-risk group move into the low risk group via turnover,</a:t>
            </a:r>
            <a:endParaRPr/>
          </a:p>
          <a:p>
            <a:pPr marL="0" lvl="0" indent="0" algn="l" rtl="0">
              <a:spcBef>
                <a:spcPts val="0"/>
              </a:spcBef>
              <a:spcAft>
                <a:spcPts val="0"/>
              </a:spcAft>
              <a:buNone/>
            </a:pPr>
            <a:r>
              <a:rPr lang="en"/>
              <a:t>and they are replaced mainly by susceptible individuals from the low risk group via turnover.</a:t>
            </a:r>
            <a:endParaRPr/>
          </a:p>
          <a:p>
            <a:pPr marL="0" lvl="0" indent="0" algn="l" rtl="0">
              <a:spcBef>
                <a:spcPts val="0"/>
              </a:spcBef>
              <a:spcAft>
                <a:spcPts val="0"/>
              </a:spcAft>
              <a:buNone/>
            </a:pPr>
            <a:r>
              <a:rPr lang="en"/>
              <a:t>Therefore, increasing turnover yields a net movement of infected individuals from high to low risk.</a:t>
            </a:r>
            <a:endParaRPr/>
          </a:p>
          <a:p>
            <a:pPr marL="0" lvl="0" indent="0" algn="l" rtl="0">
              <a:spcBef>
                <a:spcPts val="0"/>
              </a:spcBef>
              <a:spcAft>
                <a:spcPts val="0"/>
              </a:spcAft>
              <a:buNone/>
            </a:pPr>
            <a:r>
              <a:rPr lang="en"/>
              <a:t>This explains the results we observed: STI prevalence decreases among the high risk group, and increases among the low-risk group.</a:t>
            </a:r>
            <a:endParaRPr/>
          </a:p>
          <a:p>
            <a:pPr marL="0" lvl="0" indent="0" algn="l" rtl="0">
              <a:spcBef>
                <a:spcPts val="0"/>
              </a:spcBef>
              <a:spcAft>
                <a:spcPts val="0"/>
              </a:spcAft>
              <a:buNone/>
            </a:pPr>
            <a:endParaRPr/>
          </a:p>
          <a:p>
            <a:pPr marL="0" lvl="0" indent="0" algn="l" rtl="0">
              <a:spcBef>
                <a:spcPts val="0"/>
              </a:spcBef>
              <a:spcAft>
                <a:spcPts val="0"/>
              </a:spcAft>
              <a:buNone/>
            </a:pPr>
            <a:r>
              <a:rPr lang="en"/>
              <a:t>Furthermore, we note how increasing turnover decreases the time spent in the high-risk group, but increases the number of people exposed to high-risk conditions.</a:t>
            </a:r>
            <a:endParaRPr/>
          </a:p>
          <a:p>
            <a:pPr marL="0" lvl="0" indent="0" algn="l" rtl="0">
              <a:spcBef>
                <a:spcPts val="0"/>
              </a:spcBef>
              <a:spcAft>
                <a:spcPts val="0"/>
              </a:spcAft>
              <a:buNone/>
            </a:pPr>
            <a:r>
              <a:rPr lang="en"/>
              <a:t>Therefore we can say that </a:t>
            </a:r>
            <a:r>
              <a:rPr lang="en" b="1"/>
              <a:t>turnover acts to “homogenize” the risk experienced by individuals in the model</a:t>
            </a:r>
            <a:r>
              <a:rPr lang="en"/>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d117565db_1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5d117565db_1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we return to our original motivating question: </a:t>
            </a:r>
            <a:r>
              <a:rPr lang="en" i="1"/>
              <a:t>How does turnover influence the TPAF of the high-risk group?</a:t>
            </a:r>
            <a:endParaRPr/>
          </a:p>
          <a:p>
            <a:pPr marL="0" lvl="0" indent="0" algn="l" rtl="0">
              <a:spcBef>
                <a:spcPts val="0"/>
              </a:spcBef>
              <a:spcAft>
                <a:spcPts val="0"/>
              </a:spcAft>
              <a:buNone/>
            </a:pPr>
            <a:r>
              <a:rPr lang="en"/>
              <a:t>In fact, there are two ways of considering this question:</a:t>
            </a:r>
            <a:endParaRPr/>
          </a:p>
          <a:p>
            <a:pPr marL="0" lvl="0" indent="0" algn="l" rtl="0">
              <a:spcBef>
                <a:spcPts val="0"/>
              </a:spcBef>
              <a:spcAft>
                <a:spcPts val="0"/>
              </a:spcAft>
              <a:buNone/>
            </a:pPr>
            <a:endParaRPr/>
          </a:p>
          <a:p>
            <a:pPr marL="0" lvl="0" indent="0" algn="l" rtl="0">
              <a:spcBef>
                <a:spcPts val="0"/>
              </a:spcBef>
              <a:spcAft>
                <a:spcPts val="0"/>
              </a:spcAft>
              <a:buNone/>
            </a:pPr>
            <a:r>
              <a:rPr lang="en"/>
              <a:t>First, we can imagine </a:t>
            </a:r>
            <a:r>
              <a:rPr lang="en" b="1"/>
              <a:t>two settings</a:t>
            </a:r>
            <a:r>
              <a:rPr lang="en"/>
              <a:t> -- cities, for example -- which are identical, except that there is risk group turnover in one, and no turnover in the other.</a:t>
            </a:r>
            <a:endParaRPr/>
          </a:p>
          <a:p>
            <a:pPr marL="0" lvl="0" indent="0" algn="l" rtl="0">
              <a:spcBef>
                <a:spcPts val="0"/>
              </a:spcBef>
              <a:spcAft>
                <a:spcPts val="0"/>
              </a:spcAft>
              <a:buNone/>
            </a:pPr>
            <a:r>
              <a:rPr lang="en"/>
              <a:t>In this case, the parameters between the cities are the same, but the STI prevalence may be different between the cities due to turnover.</a:t>
            </a:r>
            <a:endParaRPr/>
          </a:p>
          <a:p>
            <a:pPr marL="0" lvl="0" indent="0" algn="l" rtl="0">
              <a:spcBef>
                <a:spcPts val="0"/>
              </a:spcBef>
              <a:spcAft>
                <a:spcPts val="0"/>
              </a:spcAft>
              <a:buNone/>
            </a:pPr>
            <a:endParaRPr/>
          </a:p>
          <a:p>
            <a:pPr marL="0" lvl="0" indent="0" algn="l" rtl="0">
              <a:spcBef>
                <a:spcPts val="0"/>
              </a:spcBef>
              <a:spcAft>
                <a:spcPts val="0"/>
              </a:spcAft>
              <a:buNone/>
            </a:pPr>
            <a:r>
              <a:rPr lang="en"/>
              <a:t>Second, we could assume that we are trying to model </a:t>
            </a:r>
            <a:r>
              <a:rPr lang="en" b="1"/>
              <a:t>one setting</a:t>
            </a:r>
            <a:r>
              <a:rPr lang="en"/>
              <a:t>, and we have </a:t>
            </a:r>
            <a:r>
              <a:rPr lang="en" b="1"/>
              <a:t>two models</a:t>
            </a:r>
            <a:r>
              <a:rPr lang="en"/>
              <a:t>: one with turnover, and one without.</a:t>
            </a:r>
            <a:endParaRPr/>
          </a:p>
          <a:p>
            <a:pPr marL="0" lvl="0" indent="0" algn="l" rtl="0">
              <a:spcBef>
                <a:spcPts val="0"/>
              </a:spcBef>
              <a:spcAft>
                <a:spcPts val="0"/>
              </a:spcAft>
              <a:buNone/>
            </a:pPr>
            <a:r>
              <a:rPr lang="en"/>
              <a:t>In this case, we fit the model parameters to ensure the model predicts the observed STI prevalence for the setting, but the fitted parameters may be different due to turnover.</a:t>
            </a:r>
            <a:endParaRPr/>
          </a:p>
          <a:p>
            <a:pPr marL="0" lvl="0" indent="0" algn="l" rtl="0">
              <a:spcBef>
                <a:spcPts val="0"/>
              </a:spcBef>
              <a:spcAft>
                <a:spcPts val="0"/>
              </a:spcAft>
              <a:buNone/>
            </a:pPr>
            <a:r>
              <a:rPr lang="en"/>
              <a:t>Specifically, we fit the </a:t>
            </a:r>
            <a:r>
              <a:rPr lang="en" b="1"/>
              <a:t>number of partners per year</a:t>
            </a:r>
            <a:r>
              <a:rPr lang="en"/>
              <a:t> among individuals in the high and low risk groups.</a:t>
            </a:r>
            <a:endParaRPr/>
          </a:p>
          <a:p>
            <a:pPr marL="0" lvl="0" indent="0" algn="l" rtl="0">
              <a:spcBef>
                <a:spcPts val="0"/>
              </a:spcBef>
              <a:spcAft>
                <a:spcPts val="0"/>
              </a:spcAft>
              <a:buNone/>
            </a:pPr>
            <a:endParaRPr/>
          </a:p>
          <a:p>
            <a:pPr marL="0" lvl="0" indent="0" algn="l" rtl="0">
              <a:spcBef>
                <a:spcPts val="0"/>
              </a:spcBef>
              <a:spcAft>
                <a:spcPts val="0"/>
              </a:spcAft>
              <a:buNone/>
            </a:pPr>
            <a:r>
              <a:rPr lang="en"/>
              <a:t>In both cases, we then estimate and compare the TPAF of the high-risk group, over time horizons of 1 to 30 years.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subTitle" idx="1"/>
          </p:nvPr>
        </p:nvSpPr>
        <p:spPr>
          <a:xfrm>
            <a:off x="510450" y="2039362"/>
            <a:ext cx="8123100" cy="2514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000"/>
              <a:buNone/>
              <a:defRPr sz="20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cxnSp>
        <p:nvCxnSpPr>
          <p:cNvPr id="12" name="Google Shape;12;p2"/>
          <p:cNvCxnSpPr/>
          <p:nvPr/>
        </p:nvCxnSpPr>
        <p:spPr>
          <a:xfrm>
            <a:off x="0" y="1855150"/>
            <a:ext cx="9144000" cy="0"/>
          </a:xfrm>
          <a:prstGeom prst="straightConnector1">
            <a:avLst/>
          </a:prstGeom>
          <a:noFill/>
          <a:ln w="19050" cap="flat" cmpd="sng">
            <a:solidFill>
              <a:schemeClr val="lt2"/>
            </a:solidFill>
            <a:prstDash val="solid"/>
            <a:round/>
            <a:headEnd type="none" w="sm" len="sm"/>
            <a:tailEnd type="none" w="sm" len="sm"/>
          </a:ln>
        </p:spPr>
      </p:cxnSp>
      <p:sp>
        <p:nvSpPr>
          <p:cNvPr id="13" name="Google Shape;13;p2"/>
          <p:cNvSpPr txBox="1">
            <a:spLocks noGrp="1"/>
          </p:cNvSpPr>
          <p:nvPr>
            <p:ph type="ctrTitle"/>
          </p:nvPr>
        </p:nvSpPr>
        <p:spPr>
          <a:xfrm>
            <a:off x="510450" y="266700"/>
            <a:ext cx="8123100" cy="1588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3"/>
              </a:buClr>
              <a:buSzPts val="3200"/>
              <a:buNone/>
              <a:defRPr sz="3200">
                <a:solidFill>
                  <a:schemeClr val="accent3"/>
                </a:solidFill>
              </a:defRPr>
            </a:lvl1pPr>
            <a:lvl2pPr lvl="1" algn="ctr">
              <a:spcBef>
                <a:spcPts val="1000"/>
              </a:spcBef>
              <a:spcAft>
                <a:spcPts val="0"/>
              </a:spcAft>
              <a:buClr>
                <a:schemeClr val="accent3"/>
              </a:buClr>
              <a:buSzPts val="4800"/>
              <a:buNone/>
              <a:defRPr sz="4800">
                <a:solidFill>
                  <a:schemeClr val="accent3"/>
                </a:solidFill>
              </a:defRPr>
            </a:lvl2pPr>
            <a:lvl3pPr lvl="2" algn="ctr">
              <a:spcBef>
                <a:spcPts val="0"/>
              </a:spcBef>
              <a:spcAft>
                <a:spcPts val="0"/>
              </a:spcAft>
              <a:buClr>
                <a:schemeClr val="accent3"/>
              </a:buClr>
              <a:buSzPts val="4800"/>
              <a:buNone/>
              <a:defRPr sz="4800">
                <a:solidFill>
                  <a:schemeClr val="accent3"/>
                </a:solidFill>
              </a:defRPr>
            </a:lvl3pPr>
            <a:lvl4pPr lvl="3" algn="ctr">
              <a:spcBef>
                <a:spcPts val="0"/>
              </a:spcBef>
              <a:spcAft>
                <a:spcPts val="0"/>
              </a:spcAft>
              <a:buClr>
                <a:schemeClr val="accent3"/>
              </a:buClr>
              <a:buSzPts val="4800"/>
              <a:buNone/>
              <a:defRPr sz="4800">
                <a:solidFill>
                  <a:schemeClr val="accent3"/>
                </a:solidFill>
              </a:defRPr>
            </a:lvl4pPr>
            <a:lvl5pPr lvl="4" algn="ctr">
              <a:spcBef>
                <a:spcPts val="0"/>
              </a:spcBef>
              <a:spcAft>
                <a:spcPts val="0"/>
              </a:spcAft>
              <a:buClr>
                <a:schemeClr val="accent3"/>
              </a:buClr>
              <a:buSzPts val="4800"/>
              <a:buNone/>
              <a:defRPr sz="4800">
                <a:solidFill>
                  <a:schemeClr val="accent3"/>
                </a:solidFill>
              </a:defRPr>
            </a:lvl5pPr>
            <a:lvl6pPr lvl="5" algn="ctr">
              <a:spcBef>
                <a:spcPts val="0"/>
              </a:spcBef>
              <a:spcAft>
                <a:spcPts val="0"/>
              </a:spcAft>
              <a:buClr>
                <a:schemeClr val="accent3"/>
              </a:buClr>
              <a:buSzPts val="4800"/>
              <a:buNone/>
              <a:defRPr sz="4800">
                <a:solidFill>
                  <a:schemeClr val="accent3"/>
                </a:solidFill>
              </a:defRPr>
            </a:lvl6pPr>
            <a:lvl7pPr lvl="6" algn="ctr">
              <a:spcBef>
                <a:spcPts val="0"/>
              </a:spcBef>
              <a:spcAft>
                <a:spcPts val="0"/>
              </a:spcAft>
              <a:buClr>
                <a:schemeClr val="accent3"/>
              </a:buClr>
              <a:buSzPts val="4800"/>
              <a:buNone/>
              <a:defRPr sz="4800">
                <a:solidFill>
                  <a:schemeClr val="accent3"/>
                </a:solidFill>
              </a:defRPr>
            </a:lvl7pPr>
            <a:lvl8pPr lvl="7" algn="ctr">
              <a:spcBef>
                <a:spcPts val="0"/>
              </a:spcBef>
              <a:spcAft>
                <a:spcPts val="0"/>
              </a:spcAft>
              <a:buClr>
                <a:schemeClr val="accent3"/>
              </a:buClr>
              <a:buSzPts val="4800"/>
              <a:buNone/>
              <a:defRPr sz="4800">
                <a:solidFill>
                  <a:schemeClr val="accent3"/>
                </a:solidFill>
              </a:defRPr>
            </a:lvl8pPr>
            <a:lvl9pPr lvl="8" algn="ctr">
              <a:spcBef>
                <a:spcPts val="0"/>
              </a:spcBef>
              <a:spcAft>
                <a:spcPts val="0"/>
              </a:spcAft>
              <a:buClr>
                <a:schemeClr val="accent3"/>
              </a:buClr>
              <a:buSzPts val="4800"/>
              <a:buNone/>
              <a:defRPr sz="4800">
                <a:solidFill>
                  <a:schemeClr val="accent3"/>
                </a:solidFill>
              </a:defRPr>
            </a:lvl9pPr>
          </a:lstStyle>
          <a:p>
            <a:endParaRPr/>
          </a:p>
        </p:txBody>
      </p:sp>
      <p:sp>
        <p:nvSpPr>
          <p:cNvPr id="14" name="Google Shape;14;p2"/>
          <p:cNvSpPr txBox="1">
            <a:spLocks noGrp="1"/>
          </p:cNvSpPr>
          <p:nvPr>
            <p:ph type="sldNum" idx="12"/>
          </p:nvPr>
        </p:nvSpPr>
        <p:spPr>
          <a:xfrm>
            <a:off x="8673900" y="4709250"/>
            <a:ext cx="365700" cy="2742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0" name="Google Shape;50;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68300" algn="ctr">
              <a:spcBef>
                <a:spcPts val="0"/>
              </a:spcBef>
              <a:spcAft>
                <a:spcPts val="0"/>
              </a:spcAft>
              <a:buSzPts val="2200"/>
              <a:buChar char="●"/>
              <a:defRPr/>
            </a:lvl1pPr>
            <a:lvl2pPr marL="914400" lvl="1" indent="-342900" algn="ctr">
              <a:spcBef>
                <a:spcPts val="1600"/>
              </a:spcBef>
              <a:spcAft>
                <a:spcPts val="0"/>
              </a:spcAft>
              <a:buSzPts val="1800"/>
              <a:buChar char="○"/>
              <a:defRPr/>
            </a:lvl2pPr>
            <a:lvl3pPr marL="1371600" lvl="2" indent="-330200" algn="ctr">
              <a:spcBef>
                <a:spcPts val="1600"/>
              </a:spcBef>
              <a:spcAft>
                <a:spcPts val="0"/>
              </a:spcAft>
              <a:buSzPts val="16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1" name="Google Shape;51;p11"/>
          <p:cNvSpPr txBox="1">
            <a:spLocks noGrp="1"/>
          </p:cNvSpPr>
          <p:nvPr>
            <p:ph type="sldNum" idx="12"/>
          </p:nvPr>
        </p:nvSpPr>
        <p:spPr>
          <a:xfrm>
            <a:off x="8673900" y="4709250"/>
            <a:ext cx="365700" cy="274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673900" y="4709250"/>
            <a:ext cx="365700" cy="274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8" name="Google Shape;18;p3"/>
          <p:cNvSpPr txBox="1">
            <a:spLocks noGrp="1"/>
          </p:cNvSpPr>
          <p:nvPr>
            <p:ph type="sldNum" idx="12"/>
          </p:nvPr>
        </p:nvSpPr>
        <p:spPr>
          <a:xfrm>
            <a:off x="8673900" y="4709250"/>
            <a:ext cx="365700" cy="2742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340875"/>
            <a:ext cx="8520600" cy="600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68300">
              <a:lnSpc>
                <a:spcPct val="114000"/>
              </a:lnSpc>
              <a:spcBef>
                <a:spcPts val="0"/>
              </a:spcBef>
              <a:spcAft>
                <a:spcPts val="0"/>
              </a:spcAft>
              <a:buSzPts val="2200"/>
              <a:buChar char="●"/>
              <a:defRPr/>
            </a:lvl1pPr>
            <a:lvl2pPr marL="914400" lvl="1" indent="-342900">
              <a:lnSpc>
                <a:spcPct val="114000"/>
              </a:lnSpc>
              <a:spcBef>
                <a:spcPts val="1200"/>
              </a:spcBef>
              <a:spcAft>
                <a:spcPts val="0"/>
              </a:spcAft>
              <a:buSzPts val="1800"/>
              <a:buChar char="○"/>
              <a:defRPr/>
            </a:lvl2pPr>
            <a:lvl3pPr marL="1371600" lvl="2" indent="-330200">
              <a:lnSpc>
                <a:spcPct val="114000"/>
              </a:lnSpc>
              <a:spcBef>
                <a:spcPts val="1200"/>
              </a:spcBef>
              <a:spcAft>
                <a:spcPts val="0"/>
              </a:spcAft>
              <a:buSzPts val="1600"/>
              <a:buChar char="■"/>
              <a:defRPr/>
            </a:lvl3pPr>
            <a:lvl4pPr marL="1828800" lvl="3" indent="-317500">
              <a:lnSpc>
                <a:spcPct val="114000"/>
              </a:lnSpc>
              <a:spcBef>
                <a:spcPts val="1200"/>
              </a:spcBef>
              <a:spcAft>
                <a:spcPts val="0"/>
              </a:spcAft>
              <a:buSzPts val="1400"/>
              <a:buChar char="●"/>
              <a:defRPr/>
            </a:lvl4pPr>
            <a:lvl5pPr marL="2286000" lvl="4" indent="-317500">
              <a:lnSpc>
                <a:spcPct val="114000"/>
              </a:lnSpc>
              <a:spcBef>
                <a:spcPts val="1200"/>
              </a:spcBef>
              <a:spcAft>
                <a:spcPts val="0"/>
              </a:spcAft>
              <a:buSzPts val="1400"/>
              <a:buChar char="○"/>
              <a:defRPr/>
            </a:lvl5pPr>
            <a:lvl6pPr marL="2743200" lvl="5" indent="-317500">
              <a:lnSpc>
                <a:spcPct val="114000"/>
              </a:lnSpc>
              <a:spcBef>
                <a:spcPts val="1200"/>
              </a:spcBef>
              <a:spcAft>
                <a:spcPts val="0"/>
              </a:spcAft>
              <a:buSzPts val="1400"/>
              <a:buChar char="■"/>
              <a:defRPr/>
            </a:lvl6pPr>
            <a:lvl7pPr marL="3200400" lvl="6" indent="-317500">
              <a:lnSpc>
                <a:spcPct val="114000"/>
              </a:lnSpc>
              <a:spcBef>
                <a:spcPts val="1200"/>
              </a:spcBef>
              <a:spcAft>
                <a:spcPts val="0"/>
              </a:spcAft>
              <a:buSzPts val="1400"/>
              <a:buChar char="●"/>
              <a:defRPr/>
            </a:lvl7pPr>
            <a:lvl8pPr marL="3657600" lvl="7" indent="-317500">
              <a:lnSpc>
                <a:spcPct val="114000"/>
              </a:lnSpc>
              <a:spcBef>
                <a:spcPts val="1200"/>
              </a:spcBef>
              <a:spcAft>
                <a:spcPts val="0"/>
              </a:spcAft>
              <a:buSzPts val="1400"/>
              <a:buChar char="○"/>
              <a:defRPr/>
            </a:lvl8pPr>
            <a:lvl9pPr marL="4114800" lvl="8" indent="-317500">
              <a:lnSpc>
                <a:spcPct val="114000"/>
              </a:lnSpc>
              <a:spcBef>
                <a:spcPts val="1200"/>
              </a:spcBef>
              <a:spcAft>
                <a:spcPts val="1200"/>
              </a:spcAft>
              <a:buSzPts val="1400"/>
              <a:buChar char="■"/>
              <a:defRPr/>
            </a:lvl9pPr>
          </a:lstStyle>
          <a:p>
            <a:endParaRPr/>
          </a:p>
        </p:txBody>
      </p:sp>
      <p:sp>
        <p:nvSpPr>
          <p:cNvPr id="22" name="Google Shape;22;p4"/>
          <p:cNvSpPr txBox="1">
            <a:spLocks noGrp="1"/>
          </p:cNvSpPr>
          <p:nvPr>
            <p:ph type="sldNum" idx="12"/>
          </p:nvPr>
        </p:nvSpPr>
        <p:spPr>
          <a:xfrm>
            <a:off x="8673900" y="4709250"/>
            <a:ext cx="365700" cy="274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159300" y="128825"/>
            <a:ext cx="8880300" cy="6603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152475"/>
            <a:ext cx="4114800" cy="3416400"/>
          </a:xfrm>
          <a:prstGeom prst="rect">
            <a:avLst/>
          </a:prstGeom>
        </p:spPr>
        <p:txBody>
          <a:bodyPr spcFirstLastPara="1" wrap="square" lIns="91425" tIns="91425" rIns="91425" bIns="91425" anchor="t" anchorCtr="0">
            <a:noAutofit/>
          </a:bodyPr>
          <a:lstStyle>
            <a:lvl1pPr marL="457200" lvl="0" indent="-368300">
              <a:lnSpc>
                <a:spcPct val="114000"/>
              </a:lnSpc>
              <a:spcBef>
                <a:spcPts val="0"/>
              </a:spcBef>
              <a:spcAft>
                <a:spcPts val="0"/>
              </a:spcAft>
              <a:buSzPts val="2200"/>
              <a:buChar char="●"/>
              <a:defRPr/>
            </a:lvl1pPr>
            <a:lvl2pPr marL="914400" lvl="1" indent="-342900">
              <a:spcBef>
                <a:spcPts val="1600"/>
              </a:spcBef>
              <a:spcAft>
                <a:spcPts val="0"/>
              </a:spcAft>
              <a:buSzPts val="1800"/>
              <a:buChar char="○"/>
              <a:defRPr/>
            </a:lvl2pPr>
            <a:lvl3pPr marL="1371600" lvl="2" indent="-330200">
              <a:spcBef>
                <a:spcPts val="1600"/>
              </a:spcBef>
              <a:spcAft>
                <a:spcPts val="0"/>
              </a:spcAft>
              <a:buSzPts val="1600"/>
              <a:buChar char="■"/>
              <a:defRPr/>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717500" y="1152463"/>
            <a:ext cx="4114800" cy="3416400"/>
          </a:xfrm>
          <a:prstGeom prst="rect">
            <a:avLst/>
          </a:prstGeom>
        </p:spPr>
        <p:txBody>
          <a:bodyPr spcFirstLastPara="1" wrap="square" lIns="91425" tIns="91425" rIns="91425" bIns="91425" anchor="t" anchorCtr="0">
            <a:noAutofit/>
          </a:bodyPr>
          <a:lstStyle>
            <a:lvl1pPr marL="457200" lvl="0" indent="-368300">
              <a:spcBef>
                <a:spcPts val="0"/>
              </a:spcBef>
              <a:spcAft>
                <a:spcPts val="0"/>
              </a:spcAft>
              <a:buSzPts val="2200"/>
              <a:buChar char="●"/>
              <a:defRPr/>
            </a:lvl1pPr>
            <a:lvl2pPr marL="914400" lvl="1" indent="-342900">
              <a:spcBef>
                <a:spcPts val="1600"/>
              </a:spcBef>
              <a:spcAft>
                <a:spcPts val="0"/>
              </a:spcAft>
              <a:buSzPts val="1800"/>
              <a:buChar char="○"/>
              <a:defRPr/>
            </a:lvl2pPr>
            <a:lvl3pPr marL="1371600" lvl="2" indent="-330200">
              <a:spcBef>
                <a:spcPts val="1600"/>
              </a:spcBef>
              <a:spcAft>
                <a:spcPts val="0"/>
              </a:spcAft>
              <a:buSzPts val="1600"/>
              <a:buChar char="■"/>
              <a:defRPr/>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673900" y="4709250"/>
            <a:ext cx="365700" cy="274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159300" y="128825"/>
            <a:ext cx="8880300" cy="6603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6"/>
          <p:cNvSpPr txBox="1">
            <a:spLocks noGrp="1"/>
          </p:cNvSpPr>
          <p:nvPr>
            <p:ph type="sldNum" idx="12"/>
          </p:nvPr>
        </p:nvSpPr>
        <p:spPr>
          <a:xfrm>
            <a:off x="8673900" y="4709250"/>
            <a:ext cx="365700" cy="274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673900" y="4709250"/>
            <a:ext cx="365700" cy="274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673900" y="4709250"/>
            <a:ext cx="365700" cy="274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68300">
              <a:spcBef>
                <a:spcPts val="0"/>
              </a:spcBef>
              <a:spcAft>
                <a:spcPts val="0"/>
              </a:spcAft>
              <a:buClr>
                <a:schemeClr val="lt1"/>
              </a:buClr>
              <a:buSzPts val="2200"/>
              <a:buChar char="●"/>
              <a:defRPr>
                <a:solidFill>
                  <a:schemeClr val="lt1"/>
                </a:solidFill>
              </a:defRPr>
            </a:lvl1pPr>
            <a:lvl2pPr marL="914400" lvl="1" indent="-342900">
              <a:spcBef>
                <a:spcPts val="1600"/>
              </a:spcBef>
              <a:spcAft>
                <a:spcPts val="0"/>
              </a:spcAft>
              <a:buClr>
                <a:schemeClr val="lt1"/>
              </a:buClr>
              <a:buSzPts val="1800"/>
              <a:buChar char="○"/>
              <a:defRPr>
                <a:solidFill>
                  <a:schemeClr val="lt1"/>
                </a:solidFill>
              </a:defRPr>
            </a:lvl2pPr>
            <a:lvl3pPr marL="1371600" lvl="2" indent="-330200">
              <a:spcBef>
                <a:spcPts val="1600"/>
              </a:spcBef>
              <a:spcAft>
                <a:spcPts val="0"/>
              </a:spcAft>
              <a:buClr>
                <a:schemeClr val="lt1"/>
              </a:buClr>
              <a:buSzPts val="16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673900" y="4709250"/>
            <a:ext cx="365700" cy="2742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673900" y="4709250"/>
            <a:ext cx="365700" cy="274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5033700"/>
            <a:ext cx="9144000" cy="109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159300" y="128825"/>
            <a:ext cx="8880300" cy="6603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Proxima Nova"/>
              <a:buNone/>
              <a:defRPr sz="3000">
                <a:solidFill>
                  <a:schemeClr val="dk2"/>
                </a:solidFill>
                <a:latin typeface="Proxima Nova"/>
                <a:ea typeface="Proxima Nova"/>
                <a:cs typeface="Proxima Nova"/>
                <a:sym typeface="Proxima Nova"/>
              </a:defRPr>
            </a:lvl1pPr>
            <a:lvl2pPr lvl="1">
              <a:spcBef>
                <a:spcPts val="0"/>
              </a:spcBef>
              <a:spcAft>
                <a:spcPts val="0"/>
              </a:spcAft>
              <a:buClr>
                <a:schemeClr val="dk2"/>
              </a:buClr>
              <a:buSzPts val="3000"/>
              <a:buFont typeface="Proxima Nova"/>
              <a:buNone/>
              <a:defRPr sz="3000">
                <a:solidFill>
                  <a:schemeClr val="dk2"/>
                </a:solidFill>
                <a:latin typeface="Proxima Nova"/>
                <a:ea typeface="Proxima Nova"/>
                <a:cs typeface="Proxima Nova"/>
                <a:sym typeface="Proxima Nova"/>
              </a:defRPr>
            </a:lvl2pPr>
            <a:lvl3pPr lvl="2">
              <a:spcBef>
                <a:spcPts val="0"/>
              </a:spcBef>
              <a:spcAft>
                <a:spcPts val="0"/>
              </a:spcAft>
              <a:buClr>
                <a:schemeClr val="dk2"/>
              </a:buClr>
              <a:buSzPts val="3000"/>
              <a:buFont typeface="Proxima Nova"/>
              <a:buNone/>
              <a:defRPr sz="3000">
                <a:solidFill>
                  <a:schemeClr val="dk2"/>
                </a:solidFill>
                <a:latin typeface="Proxima Nova"/>
                <a:ea typeface="Proxima Nova"/>
                <a:cs typeface="Proxima Nova"/>
                <a:sym typeface="Proxima Nova"/>
              </a:defRPr>
            </a:lvl3pPr>
            <a:lvl4pPr lvl="3">
              <a:spcBef>
                <a:spcPts val="0"/>
              </a:spcBef>
              <a:spcAft>
                <a:spcPts val="0"/>
              </a:spcAft>
              <a:buClr>
                <a:schemeClr val="dk2"/>
              </a:buClr>
              <a:buSzPts val="3000"/>
              <a:buFont typeface="Proxima Nova"/>
              <a:buNone/>
              <a:defRPr sz="3000">
                <a:solidFill>
                  <a:schemeClr val="dk2"/>
                </a:solidFill>
                <a:latin typeface="Proxima Nova"/>
                <a:ea typeface="Proxima Nova"/>
                <a:cs typeface="Proxima Nova"/>
                <a:sym typeface="Proxima Nova"/>
              </a:defRPr>
            </a:lvl4pPr>
            <a:lvl5pPr lvl="4">
              <a:spcBef>
                <a:spcPts val="0"/>
              </a:spcBef>
              <a:spcAft>
                <a:spcPts val="0"/>
              </a:spcAft>
              <a:buClr>
                <a:schemeClr val="dk2"/>
              </a:buClr>
              <a:buSzPts val="3000"/>
              <a:buFont typeface="Proxima Nova"/>
              <a:buNone/>
              <a:defRPr sz="3000">
                <a:solidFill>
                  <a:schemeClr val="dk2"/>
                </a:solidFill>
                <a:latin typeface="Proxima Nova"/>
                <a:ea typeface="Proxima Nova"/>
                <a:cs typeface="Proxima Nova"/>
                <a:sym typeface="Proxima Nova"/>
              </a:defRPr>
            </a:lvl5pPr>
            <a:lvl6pPr lvl="5">
              <a:spcBef>
                <a:spcPts val="0"/>
              </a:spcBef>
              <a:spcAft>
                <a:spcPts val="0"/>
              </a:spcAft>
              <a:buClr>
                <a:schemeClr val="dk2"/>
              </a:buClr>
              <a:buSzPts val="3000"/>
              <a:buFont typeface="Proxima Nova"/>
              <a:buNone/>
              <a:defRPr sz="3000">
                <a:solidFill>
                  <a:schemeClr val="dk2"/>
                </a:solidFill>
                <a:latin typeface="Proxima Nova"/>
                <a:ea typeface="Proxima Nova"/>
                <a:cs typeface="Proxima Nova"/>
                <a:sym typeface="Proxima Nova"/>
              </a:defRPr>
            </a:lvl6pPr>
            <a:lvl7pPr lvl="6">
              <a:spcBef>
                <a:spcPts val="0"/>
              </a:spcBef>
              <a:spcAft>
                <a:spcPts val="0"/>
              </a:spcAft>
              <a:buClr>
                <a:schemeClr val="dk2"/>
              </a:buClr>
              <a:buSzPts val="3000"/>
              <a:buFont typeface="Proxima Nova"/>
              <a:buNone/>
              <a:defRPr sz="3000">
                <a:solidFill>
                  <a:schemeClr val="dk2"/>
                </a:solidFill>
                <a:latin typeface="Proxima Nova"/>
                <a:ea typeface="Proxima Nova"/>
                <a:cs typeface="Proxima Nova"/>
                <a:sym typeface="Proxima Nova"/>
              </a:defRPr>
            </a:lvl7pPr>
            <a:lvl8pPr lvl="7">
              <a:spcBef>
                <a:spcPts val="0"/>
              </a:spcBef>
              <a:spcAft>
                <a:spcPts val="0"/>
              </a:spcAft>
              <a:buClr>
                <a:schemeClr val="dk2"/>
              </a:buClr>
              <a:buSzPts val="3000"/>
              <a:buFont typeface="Proxima Nova"/>
              <a:buNone/>
              <a:defRPr sz="3000">
                <a:solidFill>
                  <a:schemeClr val="dk2"/>
                </a:solidFill>
                <a:latin typeface="Proxima Nova"/>
                <a:ea typeface="Proxima Nova"/>
                <a:cs typeface="Proxima Nova"/>
                <a:sym typeface="Proxima Nova"/>
              </a:defRPr>
            </a:lvl8pPr>
            <a:lvl9pPr lvl="8">
              <a:spcBef>
                <a:spcPts val="0"/>
              </a:spcBef>
              <a:spcAft>
                <a:spcPts val="0"/>
              </a:spcAft>
              <a:buClr>
                <a:schemeClr val="dk2"/>
              </a:buClr>
              <a:buSzPts val="3000"/>
              <a:buFont typeface="Proxima Nova"/>
              <a:buNone/>
              <a:defRPr sz="3000">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68300">
              <a:lnSpc>
                <a:spcPct val="115000"/>
              </a:lnSpc>
              <a:spcBef>
                <a:spcPts val="0"/>
              </a:spcBef>
              <a:spcAft>
                <a:spcPts val="0"/>
              </a:spcAft>
              <a:buClr>
                <a:schemeClr val="accent3"/>
              </a:buClr>
              <a:buSzPts val="2200"/>
              <a:buFont typeface="Proxima Nova"/>
              <a:buChar char="●"/>
              <a:defRPr sz="2200">
                <a:solidFill>
                  <a:schemeClr val="accent3"/>
                </a:solidFill>
                <a:latin typeface="Proxima Nova"/>
                <a:ea typeface="Proxima Nova"/>
                <a:cs typeface="Proxima Nova"/>
                <a:sym typeface="Proxima Nova"/>
              </a:defRPr>
            </a:lvl1pPr>
            <a:lvl2pPr marL="914400" lvl="1" indent="-342900">
              <a:lnSpc>
                <a:spcPct val="115000"/>
              </a:lnSpc>
              <a:spcBef>
                <a:spcPts val="160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2pPr>
            <a:lvl3pPr marL="1371600" lvl="2" indent="-330200">
              <a:lnSpc>
                <a:spcPct val="115000"/>
              </a:lnSpc>
              <a:spcBef>
                <a:spcPts val="1600"/>
              </a:spcBef>
              <a:spcAft>
                <a:spcPts val="0"/>
              </a:spcAft>
              <a:buClr>
                <a:schemeClr val="accent3"/>
              </a:buClr>
              <a:buSzPts val="1600"/>
              <a:buFont typeface="Proxima Nova"/>
              <a:buChar char="■"/>
              <a:defRPr sz="1600">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9" name="Google Shape;9;p1"/>
          <p:cNvSpPr txBox="1">
            <a:spLocks noGrp="1"/>
          </p:cNvSpPr>
          <p:nvPr>
            <p:ph type="sldNum" idx="12"/>
          </p:nvPr>
        </p:nvSpPr>
        <p:spPr>
          <a:xfrm>
            <a:off x="8673900" y="4709250"/>
            <a:ext cx="365700" cy="274200"/>
          </a:xfrm>
          <a:prstGeom prst="rect">
            <a:avLst/>
          </a:prstGeom>
          <a:noFill/>
          <a:ln>
            <a:noFill/>
          </a:ln>
        </p:spPr>
        <p:txBody>
          <a:bodyPr spcFirstLastPara="1" wrap="square" lIns="91425" tIns="91425" rIns="91425" bIns="91425" anchor="ctr" anchorCtr="0">
            <a:noAutofit/>
          </a:bodyPr>
          <a:lstStyle>
            <a:lvl1pPr lvl="0" algn="r" rtl="0">
              <a:buNone/>
              <a:defRPr sz="1200">
                <a:solidFill>
                  <a:srgbClr val="CCCCCC"/>
                </a:solidFill>
                <a:latin typeface="Proxima Nova"/>
                <a:ea typeface="Proxima Nova"/>
                <a:cs typeface="Proxima Nova"/>
                <a:sym typeface="Proxima Nova"/>
              </a:defRPr>
            </a:lvl1pPr>
            <a:lvl2pPr lvl="1" algn="r" rtl="0">
              <a:buNone/>
              <a:defRPr sz="1200">
                <a:solidFill>
                  <a:srgbClr val="CCCCCC"/>
                </a:solidFill>
                <a:latin typeface="Proxima Nova"/>
                <a:ea typeface="Proxima Nova"/>
                <a:cs typeface="Proxima Nova"/>
                <a:sym typeface="Proxima Nova"/>
              </a:defRPr>
            </a:lvl2pPr>
            <a:lvl3pPr lvl="2" algn="r" rtl="0">
              <a:buNone/>
              <a:defRPr sz="1200">
                <a:solidFill>
                  <a:srgbClr val="CCCCCC"/>
                </a:solidFill>
                <a:latin typeface="Proxima Nova"/>
                <a:ea typeface="Proxima Nova"/>
                <a:cs typeface="Proxima Nova"/>
                <a:sym typeface="Proxima Nova"/>
              </a:defRPr>
            </a:lvl3pPr>
            <a:lvl4pPr lvl="3" algn="r" rtl="0">
              <a:buNone/>
              <a:defRPr sz="1200">
                <a:solidFill>
                  <a:srgbClr val="CCCCCC"/>
                </a:solidFill>
                <a:latin typeface="Proxima Nova"/>
                <a:ea typeface="Proxima Nova"/>
                <a:cs typeface="Proxima Nova"/>
                <a:sym typeface="Proxima Nova"/>
              </a:defRPr>
            </a:lvl4pPr>
            <a:lvl5pPr lvl="4" algn="r" rtl="0">
              <a:buNone/>
              <a:defRPr sz="1200">
                <a:solidFill>
                  <a:srgbClr val="CCCCCC"/>
                </a:solidFill>
                <a:latin typeface="Proxima Nova"/>
                <a:ea typeface="Proxima Nova"/>
                <a:cs typeface="Proxima Nova"/>
                <a:sym typeface="Proxima Nova"/>
              </a:defRPr>
            </a:lvl5pPr>
            <a:lvl6pPr lvl="5" algn="r" rtl="0">
              <a:buNone/>
              <a:defRPr sz="1200">
                <a:solidFill>
                  <a:srgbClr val="CCCCCC"/>
                </a:solidFill>
                <a:latin typeface="Proxima Nova"/>
                <a:ea typeface="Proxima Nova"/>
                <a:cs typeface="Proxima Nova"/>
                <a:sym typeface="Proxima Nova"/>
              </a:defRPr>
            </a:lvl6pPr>
            <a:lvl7pPr lvl="6" algn="r" rtl="0">
              <a:buNone/>
              <a:defRPr sz="1200">
                <a:solidFill>
                  <a:srgbClr val="CCCCCC"/>
                </a:solidFill>
                <a:latin typeface="Proxima Nova"/>
                <a:ea typeface="Proxima Nova"/>
                <a:cs typeface="Proxima Nova"/>
                <a:sym typeface="Proxima Nova"/>
              </a:defRPr>
            </a:lvl7pPr>
            <a:lvl8pPr lvl="7" algn="r" rtl="0">
              <a:buNone/>
              <a:defRPr sz="1200">
                <a:solidFill>
                  <a:srgbClr val="CCCCCC"/>
                </a:solidFill>
                <a:latin typeface="Proxima Nova"/>
                <a:ea typeface="Proxima Nova"/>
                <a:cs typeface="Proxima Nova"/>
                <a:sym typeface="Proxima Nova"/>
              </a:defRPr>
            </a:lvl8pPr>
            <a:lvl9pPr lvl="8" algn="r" rtl="0">
              <a:buNone/>
              <a:defRPr sz="1200">
                <a:solidFill>
                  <a:srgbClr val="CCCCCC"/>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latin typeface="Consolas"/>
              <a:ea typeface="Consolas"/>
              <a:cs typeface="Consolas"/>
              <a:sym typeface="Consola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510450" y="266700"/>
            <a:ext cx="8123100" cy="15885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2400" dirty="0"/>
              <a:t>The influence of risk group turnover in STI/HIV epidemics:</a:t>
            </a:r>
            <a:endParaRPr sz="2400" dirty="0"/>
          </a:p>
          <a:p>
            <a:pPr marL="0" lvl="0" indent="0" algn="ctr" rtl="0">
              <a:spcBef>
                <a:spcPts val="1000"/>
              </a:spcBef>
              <a:spcAft>
                <a:spcPts val="1000"/>
              </a:spcAft>
              <a:buNone/>
            </a:pPr>
            <a:r>
              <a:rPr lang="en" sz="2400" i="1" dirty="0"/>
              <a:t>mechanistic insights from transmission modeling</a:t>
            </a:r>
            <a:endParaRPr sz="2400" i="1" dirty="0"/>
          </a:p>
        </p:txBody>
      </p:sp>
      <p:sp>
        <p:nvSpPr>
          <p:cNvPr id="59" name="Google Shape;59;p13"/>
          <p:cNvSpPr txBox="1">
            <a:spLocks noGrp="1"/>
          </p:cNvSpPr>
          <p:nvPr>
            <p:ph type="subTitle" idx="1"/>
          </p:nvPr>
        </p:nvSpPr>
        <p:spPr>
          <a:xfrm>
            <a:off x="510450" y="2039347"/>
            <a:ext cx="8123100" cy="310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dirty="0"/>
              <a:t>Jesse Knight</a:t>
            </a:r>
            <a:r>
              <a:rPr lang="en" sz="1500" baseline="30000" dirty="0"/>
              <a:t>1</a:t>
            </a:r>
            <a:r>
              <a:rPr lang="en" sz="1500" dirty="0"/>
              <a:t>, Linwei Wang</a:t>
            </a:r>
            <a:r>
              <a:rPr lang="en" sz="1500" baseline="30000" dirty="0"/>
              <a:t>1</a:t>
            </a:r>
            <a:r>
              <a:rPr lang="en" sz="1500" dirty="0"/>
              <a:t>, Huiting Ma</a:t>
            </a:r>
            <a:r>
              <a:rPr lang="en" sz="1500" baseline="30000" dirty="0"/>
              <a:t>1</a:t>
            </a:r>
            <a:r>
              <a:rPr lang="en" sz="1500" dirty="0"/>
              <a:t>, Sheree Schwartz</a:t>
            </a:r>
            <a:r>
              <a:rPr lang="en" sz="1500" baseline="30000" dirty="0"/>
              <a:t>2</a:t>
            </a:r>
            <a:r>
              <a:rPr lang="en" sz="1500" dirty="0"/>
              <a:t>, Stefan Baral</a:t>
            </a:r>
            <a:r>
              <a:rPr lang="en" sz="1500" baseline="30000" dirty="0"/>
              <a:t>2</a:t>
            </a:r>
            <a:r>
              <a:rPr lang="en" sz="1500" dirty="0"/>
              <a:t>, Sharmistha Mishra</a:t>
            </a:r>
            <a:r>
              <a:rPr lang="en" sz="1500" baseline="30000" dirty="0"/>
              <a:t>1,3</a:t>
            </a:r>
            <a:endParaRPr sz="1500" baseline="30000" dirty="0"/>
          </a:p>
          <a:p>
            <a:pPr marL="0" lvl="0" indent="0" algn="ctr" rtl="0">
              <a:spcBef>
                <a:spcPts val="0"/>
              </a:spcBef>
              <a:spcAft>
                <a:spcPts val="0"/>
              </a:spcAft>
              <a:buNone/>
            </a:pPr>
            <a:endParaRPr sz="1500" dirty="0"/>
          </a:p>
          <a:p>
            <a:pPr marL="0" lvl="0" indent="0" algn="ctr" rtl="0">
              <a:spcBef>
                <a:spcPts val="0"/>
              </a:spcBef>
              <a:spcAft>
                <a:spcPts val="0"/>
              </a:spcAft>
              <a:buNone/>
            </a:pPr>
            <a:r>
              <a:rPr lang="en" sz="1300" i="1" dirty="0"/>
              <a:t>1 MAP Centre for Urban Health Solutions, Unity Health Toronto</a:t>
            </a:r>
            <a:endParaRPr sz="1300" i="1" dirty="0"/>
          </a:p>
          <a:p>
            <a:pPr marL="0" lvl="0" indent="0" algn="ctr" rtl="0">
              <a:spcBef>
                <a:spcPts val="0"/>
              </a:spcBef>
              <a:spcAft>
                <a:spcPts val="0"/>
              </a:spcAft>
              <a:buNone/>
            </a:pPr>
            <a:r>
              <a:rPr lang="en" sz="1300" i="1" dirty="0"/>
              <a:t>2 Dept. Epidemiology, Johns Hopkins Bloomberg School of Public Health</a:t>
            </a:r>
            <a:endParaRPr sz="1300" i="1" dirty="0"/>
          </a:p>
          <a:p>
            <a:pPr marL="0" lvl="0" indent="0" algn="ctr" rtl="0">
              <a:spcBef>
                <a:spcPts val="0"/>
              </a:spcBef>
              <a:spcAft>
                <a:spcPts val="0"/>
              </a:spcAft>
              <a:buNone/>
            </a:pPr>
            <a:r>
              <a:rPr lang="en" sz="1300" i="1" dirty="0"/>
              <a:t>3 Dept. Medicine, University of Toronto</a:t>
            </a:r>
            <a:endParaRPr sz="1300" i="1" dirty="0"/>
          </a:p>
          <a:p>
            <a:pPr marL="0" lvl="0" indent="0" algn="ctr" rtl="0">
              <a:spcBef>
                <a:spcPts val="0"/>
              </a:spcBef>
              <a:spcAft>
                <a:spcPts val="0"/>
              </a:spcAft>
              <a:buNone/>
            </a:pPr>
            <a:endParaRPr sz="1500" dirty="0"/>
          </a:p>
          <a:p>
            <a:pPr marL="0" lvl="0" indent="0" algn="ctr" rtl="0">
              <a:spcBef>
                <a:spcPts val="0"/>
              </a:spcBef>
              <a:spcAft>
                <a:spcPts val="0"/>
              </a:spcAft>
              <a:buNone/>
            </a:pPr>
            <a:endParaRPr sz="1500" dirty="0"/>
          </a:p>
          <a:p>
            <a:pPr marL="0" lvl="0" indent="0" algn="ctr" rtl="0">
              <a:spcBef>
                <a:spcPts val="0"/>
              </a:spcBef>
              <a:spcAft>
                <a:spcPts val="0"/>
              </a:spcAft>
              <a:buNone/>
            </a:pPr>
            <a:r>
              <a:rPr lang="en" sz="1500" dirty="0"/>
              <a:t>2019 July 17</a:t>
            </a:r>
            <a:endParaRPr sz="1500" dirty="0"/>
          </a:p>
          <a:p>
            <a:pPr marL="0" lvl="0" indent="0" algn="ctr" rtl="0">
              <a:spcBef>
                <a:spcPts val="0"/>
              </a:spcBef>
              <a:spcAft>
                <a:spcPts val="0"/>
              </a:spcAft>
              <a:buNone/>
            </a:pPr>
            <a:endParaRPr sz="1500" dirty="0"/>
          </a:p>
          <a:p>
            <a:pPr marL="0" lvl="0" indent="0" algn="ctr" rtl="0">
              <a:spcBef>
                <a:spcPts val="0"/>
              </a:spcBef>
              <a:spcAft>
                <a:spcPts val="0"/>
              </a:spcAft>
              <a:buNone/>
            </a:pPr>
            <a:r>
              <a:rPr lang="en" sz="1500" dirty="0"/>
              <a:t>STI &amp; HIV 2019 World Congress</a:t>
            </a:r>
            <a:endParaRPr sz="1500" dirty="0"/>
          </a:p>
          <a:p>
            <a:pPr marL="0" lvl="0" indent="0" algn="ctr" rtl="0">
              <a:spcBef>
                <a:spcPts val="0"/>
              </a:spcBef>
              <a:spcAft>
                <a:spcPts val="0"/>
              </a:spcAft>
              <a:buNone/>
            </a:pPr>
            <a:r>
              <a:rPr lang="en" sz="1500" dirty="0"/>
              <a:t>Vancouver, BC, Canada</a:t>
            </a:r>
            <a:endParaRPr sz="1500" dirty="0"/>
          </a:p>
        </p:txBody>
      </p:sp>
      <p:sp>
        <p:nvSpPr>
          <p:cNvPr id="60" name="Google Shape;60;p13"/>
          <p:cNvSpPr txBox="1"/>
          <p:nvPr/>
        </p:nvSpPr>
        <p:spPr>
          <a:xfrm>
            <a:off x="4572000" y="4610575"/>
            <a:ext cx="4572000" cy="533100"/>
          </a:xfrm>
          <a:prstGeom prst="rect">
            <a:avLst/>
          </a:prstGeom>
          <a:noFill/>
          <a:ln>
            <a:noFill/>
          </a:ln>
        </p:spPr>
        <p:txBody>
          <a:bodyPr spcFirstLastPara="1" wrap="square" lIns="91425" tIns="91425" rIns="91425" bIns="91425" anchor="t" anchorCtr="0">
            <a:noAutofit/>
          </a:bodyPr>
          <a:lstStyle/>
          <a:p>
            <a:pPr marL="0" lvl="0" indent="0" algn="r" rtl="0">
              <a:lnSpc>
                <a:spcPct val="114000"/>
              </a:lnSpc>
              <a:spcBef>
                <a:spcPts val="0"/>
              </a:spcBef>
              <a:spcAft>
                <a:spcPts val="1200"/>
              </a:spcAft>
              <a:buNone/>
            </a:pPr>
            <a:r>
              <a:rPr lang="en" sz="1500">
                <a:solidFill>
                  <a:schemeClr val="accent3"/>
                </a:solidFill>
                <a:latin typeface="Proxima Nova"/>
                <a:ea typeface="Proxima Nova"/>
                <a:cs typeface="Proxima Nova"/>
                <a:sym typeface="Proxima Nova"/>
              </a:rPr>
              <a:t>code:  </a:t>
            </a:r>
            <a:r>
              <a:rPr lang="en" sz="1300">
                <a:solidFill>
                  <a:schemeClr val="accent3"/>
                </a:solidFill>
                <a:latin typeface="Consolas"/>
                <a:ea typeface="Consolas"/>
                <a:cs typeface="Consolas"/>
                <a:sym typeface="Consolas"/>
              </a:rPr>
              <a:t>github.com/c-uhs/turnover</a:t>
            </a:r>
            <a:endParaRPr sz="1300"/>
          </a:p>
        </p:txBody>
      </p:sp>
      <p:sp>
        <p:nvSpPr>
          <p:cNvPr id="61" name="Google Shape;61;p13"/>
          <p:cNvSpPr txBox="1"/>
          <p:nvPr/>
        </p:nvSpPr>
        <p:spPr>
          <a:xfrm>
            <a:off x="0" y="4615875"/>
            <a:ext cx="4572000" cy="533100"/>
          </a:xfrm>
          <a:prstGeom prst="rect">
            <a:avLst/>
          </a:prstGeom>
          <a:noFill/>
          <a:ln>
            <a:noFill/>
          </a:ln>
        </p:spPr>
        <p:txBody>
          <a:bodyPr spcFirstLastPara="1" wrap="square" lIns="91425" tIns="91425" rIns="91425" bIns="91425" anchor="t" anchorCtr="0">
            <a:noAutofit/>
          </a:bodyPr>
          <a:lstStyle/>
          <a:p>
            <a:pPr marL="0" lvl="0" indent="0" algn="l" rtl="0">
              <a:lnSpc>
                <a:spcPct val="114000"/>
              </a:lnSpc>
              <a:spcBef>
                <a:spcPts val="0"/>
              </a:spcBef>
              <a:spcAft>
                <a:spcPts val="1200"/>
              </a:spcAft>
              <a:buNone/>
            </a:pPr>
            <a:r>
              <a:rPr lang="en" sz="1500">
                <a:solidFill>
                  <a:schemeClr val="accent3"/>
                </a:solidFill>
                <a:latin typeface="Proxima Nova"/>
                <a:ea typeface="Proxima Nova"/>
                <a:cs typeface="Proxima Nova"/>
                <a:sym typeface="Proxima Nova"/>
              </a:rPr>
              <a:t>contact:  </a:t>
            </a:r>
            <a:r>
              <a:rPr lang="en" sz="1300">
                <a:solidFill>
                  <a:schemeClr val="accent3"/>
                </a:solidFill>
                <a:latin typeface="Consolas"/>
                <a:ea typeface="Consolas"/>
                <a:cs typeface="Consolas"/>
                <a:sym typeface="Consolas"/>
              </a:rPr>
              <a:t>knightje@smh.ca</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159300" y="128825"/>
            <a:ext cx="8880300" cy="6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TPAF of High-Risk: same model, two settings</a:t>
            </a:r>
            <a:endParaRPr/>
          </a:p>
        </p:txBody>
      </p:sp>
      <p:grpSp>
        <p:nvGrpSpPr>
          <p:cNvPr id="152" name="Google Shape;152;p22"/>
          <p:cNvGrpSpPr/>
          <p:nvPr/>
        </p:nvGrpSpPr>
        <p:grpSpPr>
          <a:xfrm>
            <a:off x="966325" y="964431"/>
            <a:ext cx="3328383" cy="1630250"/>
            <a:chOff x="1169625" y="1269231"/>
            <a:chExt cx="3328383" cy="1630250"/>
          </a:xfrm>
        </p:grpSpPr>
        <p:sp>
          <p:nvSpPr>
            <p:cNvPr id="153" name="Google Shape;153;p22"/>
            <p:cNvSpPr/>
            <p:nvPr/>
          </p:nvSpPr>
          <p:spPr>
            <a:xfrm>
              <a:off x="1169625" y="1893581"/>
              <a:ext cx="1005900" cy="1005900"/>
            </a:xfrm>
            <a:prstGeom prst="ellipse">
              <a:avLst/>
            </a:prstGeom>
            <a:solidFill>
              <a:srgbClr val="CC3333">
                <a:alpha val="40000"/>
              </a:srgbClr>
            </a:solidFill>
            <a:ln>
              <a:noFill/>
            </a:ln>
          </p:spPr>
          <p:txBody>
            <a:bodyPr spcFirstLastPara="1" wrap="square" lIns="0" tIns="0" rIns="0" bIns="0" anchor="t" anchorCtr="0">
              <a:noAutofit/>
            </a:bodyPr>
            <a:lstStyle/>
            <a:p>
              <a:pPr marL="0" lvl="0" indent="0" algn="ctr" rtl="0">
                <a:spcBef>
                  <a:spcPts val="0"/>
                </a:spcBef>
                <a:spcAft>
                  <a:spcPts val="0"/>
                </a:spcAft>
                <a:buNone/>
              </a:pPr>
              <a:r>
                <a:rPr lang="en" b="1">
                  <a:solidFill>
                    <a:schemeClr val="lt1"/>
                  </a:solidFill>
                </a:rPr>
                <a:t>City A</a:t>
              </a:r>
              <a:endParaRPr b="1">
                <a:solidFill>
                  <a:schemeClr val="lt1"/>
                </a:solidFill>
              </a:endParaRPr>
            </a:p>
            <a:p>
              <a:pPr marL="0" lvl="0" indent="0" algn="ctr" rtl="0">
                <a:spcBef>
                  <a:spcPts val="0"/>
                </a:spcBef>
                <a:spcAft>
                  <a:spcPts val="0"/>
                </a:spcAft>
                <a:buNone/>
              </a:pPr>
              <a:r>
                <a:rPr lang="en">
                  <a:solidFill>
                    <a:schemeClr val="lt1"/>
                  </a:solidFill>
                </a:rPr>
                <a:t>No</a:t>
              </a:r>
              <a:endParaRPr>
                <a:solidFill>
                  <a:schemeClr val="lt1"/>
                </a:solidFill>
              </a:endParaRPr>
            </a:p>
            <a:p>
              <a:pPr marL="0" lvl="0" indent="0" algn="ctr" rtl="0">
                <a:spcBef>
                  <a:spcPts val="0"/>
                </a:spcBef>
                <a:spcAft>
                  <a:spcPts val="0"/>
                </a:spcAft>
                <a:buNone/>
              </a:pPr>
              <a:r>
                <a:rPr lang="en">
                  <a:solidFill>
                    <a:schemeClr val="lt1"/>
                  </a:solidFill>
                </a:rPr>
                <a:t>Turnover</a:t>
              </a:r>
              <a:endParaRPr>
                <a:solidFill>
                  <a:schemeClr val="lt1"/>
                </a:solidFill>
              </a:endParaRPr>
            </a:p>
          </p:txBody>
        </p:sp>
        <p:sp>
          <p:nvSpPr>
            <p:cNvPr id="154" name="Google Shape;154;p22"/>
            <p:cNvSpPr/>
            <p:nvPr/>
          </p:nvSpPr>
          <p:spPr>
            <a:xfrm>
              <a:off x="3492108" y="1893581"/>
              <a:ext cx="1005900" cy="1005900"/>
            </a:xfrm>
            <a:prstGeom prst="ellipse">
              <a:avLst/>
            </a:prstGeom>
            <a:solidFill>
              <a:srgbClr val="CC3333">
                <a:alpha val="80000"/>
              </a:srgbClr>
            </a:solidFill>
            <a:ln>
              <a:noFill/>
            </a:ln>
          </p:spPr>
          <p:txBody>
            <a:bodyPr spcFirstLastPara="1" wrap="square" lIns="0" tIns="0" rIns="0" bIns="0" anchor="t" anchorCtr="0">
              <a:noAutofit/>
            </a:bodyPr>
            <a:lstStyle/>
            <a:p>
              <a:pPr marL="0" lvl="0" indent="0" algn="ctr" rtl="0">
                <a:spcBef>
                  <a:spcPts val="0"/>
                </a:spcBef>
                <a:spcAft>
                  <a:spcPts val="0"/>
                </a:spcAft>
                <a:buNone/>
              </a:pPr>
              <a:r>
                <a:rPr lang="en" b="1">
                  <a:solidFill>
                    <a:schemeClr val="lt1"/>
                  </a:solidFill>
                </a:rPr>
                <a:t>City B</a:t>
              </a:r>
              <a:endParaRPr b="1">
                <a:solidFill>
                  <a:schemeClr val="lt1"/>
                </a:solidFill>
              </a:endParaRPr>
            </a:p>
            <a:p>
              <a:pPr marL="0" lvl="0" indent="0" algn="ctr" rtl="0">
                <a:spcBef>
                  <a:spcPts val="0"/>
                </a:spcBef>
                <a:spcAft>
                  <a:spcPts val="0"/>
                </a:spcAft>
                <a:buNone/>
              </a:pPr>
              <a:endParaRPr>
                <a:solidFill>
                  <a:schemeClr val="lt1"/>
                </a:solidFill>
              </a:endParaRPr>
            </a:p>
            <a:p>
              <a:pPr marL="0" lvl="0" indent="0" algn="ctr" rtl="0">
                <a:spcBef>
                  <a:spcPts val="0"/>
                </a:spcBef>
                <a:spcAft>
                  <a:spcPts val="0"/>
                </a:spcAft>
                <a:buNone/>
              </a:pPr>
              <a:r>
                <a:rPr lang="en">
                  <a:solidFill>
                    <a:schemeClr val="lt1"/>
                  </a:solidFill>
                </a:rPr>
                <a:t>Turnover</a:t>
              </a:r>
              <a:endParaRPr>
                <a:solidFill>
                  <a:schemeClr val="lt1"/>
                </a:solidFill>
              </a:endParaRPr>
            </a:p>
          </p:txBody>
        </p:sp>
        <p:sp>
          <p:nvSpPr>
            <p:cNvPr id="155" name="Google Shape;155;p22"/>
            <p:cNvSpPr/>
            <p:nvPr/>
          </p:nvSpPr>
          <p:spPr>
            <a:xfrm>
              <a:off x="2468117" y="1269231"/>
              <a:ext cx="731400" cy="731400"/>
            </a:xfrm>
            <a:prstGeom prst="octagon">
              <a:avLst>
                <a:gd name="adj" fmla="val 29289"/>
              </a:avLst>
            </a:prstGeom>
            <a:solidFill>
              <a:srgbClr val="616161">
                <a:alpha val="80000"/>
              </a:srgbClr>
            </a:solidFill>
            <a:ln>
              <a:noFill/>
            </a:ln>
          </p:spPr>
          <p:txBody>
            <a:bodyPr spcFirstLastPara="1" wrap="square" lIns="0" tIns="0" rIns="0" bIns="0" anchor="ctr" anchorCtr="0">
              <a:noAutofit/>
            </a:bodyPr>
            <a:lstStyle/>
            <a:p>
              <a:pPr marL="0" lvl="0" indent="0" algn="ctr" rtl="0">
                <a:spcBef>
                  <a:spcPts val="0"/>
                </a:spcBef>
                <a:spcAft>
                  <a:spcPts val="0"/>
                </a:spcAft>
                <a:buNone/>
              </a:pPr>
              <a:r>
                <a:rPr lang="en" b="1" dirty="0">
                  <a:solidFill>
                    <a:schemeClr val="lt1"/>
                  </a:solidFill>
                </a:rPr>
                <a:t>Model</a:t>
              </a:r>
              <a:endParaRPr b="1" dirty="0">
                <a:solidFill>
                  <a:schemeClr val="lt1"/>
                </a:solidFill>
              </a:endParaRPr>
            </a:p>
          </p:txBody>
        </p:sp>
        <p:cxnSp>
          <p:nvCxnSpPr>
            <p:cNvPr id="156" name="Google Shape;156;p22"/>
            <p:cNvCxnSpPr>
              <a:stCxn id="155" idx="4"/>
              <a:endCxn id="153" idx="7"/>
            </p:cNvCxnSpPr>
            <p:nvPr/>
          </p:nvCxnSpPr>
          <p:spPr>
            <a:xfrm flipH="1">
              <a:off x="2028317" y="1786412"/>
              <a:ext cx="439800" cy="254400"/>
            </a:xfrm>
            <a:prstGeom prst="straightConnector1">
              <a:avLst/>
            </a:prstGeom>
            <a:noFill/>
            <a:ln w="19050" cap="flat" cmpd="sng">
              <a:solidFill>
                <a:schemeClr val="accent3"/>
              </a:solidFill>
              <a:prstDash val="solid"/>
              <a:round/>
              <a:headEnd type="none" w="med" len="med"/>
              <a:tailEnd type="triangle" w="med" len="med"/>
            </a:ln>
          </p:spPr>
        </p:cxnSp>
        <p:cxnSp>
          <p:nvCxnSpPr>
            <p:cNvPr id="157" name="Google Shape;157;p22"/>
            <p:cNvCxnSpPr>
              <a:stCxn id="155" idx="1"/>
              <a:endCxn id="154" idx="1"/>
            </p:cNvCxnSpPr>
            <p:nvPr/>
          </p:nvCxnSpPr>
          <p:spPr>
            <a:xfrm>
              <a:off x="3199517" y="1786412"/>
              <a:ext cx="439800" cy="254400"/>
            </a:xfrm>
            <a:prstGeom prst="straightConnector1">
              <a:avLst/>
            </a:prstGeom>
            <a:noFill/>
            <a:ln w="19050" cap="flat" cmpd="sng">
              <a:solidFill>
                <a:schemeClr val="accent3"/>
              </a:solidFill>
              <a:prstDash val="solid"/>
              <a:round/>
              <a:headEnd type="none" w="med" len="med"/>
              <a:tailEnd type="triangle" w="med" len="med"/>
            </a:ln>
          </p:spPr>
        </p:cxnSp>
      </p:grpSp>
      <p:sp>
        <p:nvSpPr>
          <p:cNvPr id="158" name="Google Shape;158;p22"/>
          <p:cNvSpPr txBox="1">
            <a:spLocks noGrp="1"/>
          </p:cNvSpPr>
          <p:nvPr>
            <p:ph type="body" idx="1"/>
          </p:nvPr>
        </p:nvSpPr>
        <p:spPr>
          <a:xfrm>
            <a:off x="311700" y="4377600"/>
            <a:ext cx="8520600" cy="6894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a:t>TPAF of High-Risk group ↓ in setting with Turnover</a:t>
            </a:r>
            <a:endParaRPr/>
          </a:p>
        </p:txBody>
      </p:sp>
      <p:graphicFrame>
        <p:nvGraphicFramePr>
          <p:cNvPr id="159" name="Google Shape;159;p22"/>
          <p:cNvGraphicFramePr/>
          <p:nvPr/>
        </p:nvGraphicFramePr>
        <p:xfrm>
          <a:off x="841500" y="2174763"/>
          <a:ext cx="3578025" cy="1828710"/>
        </p:xfrm>
        <a:graphic>
          <a:graphicData uri="http://schemas.openxmlformats.org/drawingml/2006/table">
            <a:tbl>
              <a:tblPr>
                <a:noFill/>
                <a:tableStyleId>{F99EC338-4BF3-41B5-BD42-F012EF99CBFC}</a:tableStyleId>
              </a:tblPr>
              <a:tblGrid>
                <a:gridCol w="1192675">
                  <a:extLst>
                    <a:ext uri="{9D8B030D-6E8A-4147-A177-3AD203B41FA5}">
                      <a16:colId xmlns:a16="http://schemas.microsoft.com/office/drawing/2014/main" val="20000"/>
                    </a:ext>
                  </a:extLst>
                </a:gridCol>
                <a:gridCol w="1192675">
                  <a:extLst>
                    <a:ext uri="{9D8B030D-6E8A-4147-A177-3AD203B41FA5}">
                      <a16:colId xmlns:a16="http://schemas.microsoft.com/office/drawing/2014/main" val="20001"/>
                    </a:ext>
                  </a:extLst>
                </a:gridCol>
                <a:gridCol w="1192675">
                  <a:extLst>
                    <a:ext uri="{9D8B030D-6E8A-4147-A177-3AD203B41FA5}">
                      <a16:colId xmlns:a16="http://schemas.microsoft.com/office/drawing/2014/main" val="20002"/>
                    </a:ext>
                  </a:extLst>
                </a:gridCol>
              </a:tblGrid>
              <a:tr h="381000">
                <a:tc gridSpan="3">
                  <a:txBody>
                    <a:bodyPr/>
                    <a:lstStyle/>
                    <a:p>
                      <a:pPr marL="0" lvl="0" indent="0" algn="ctr" rtl="0">
                        <a:spcBef>
                          <a:spcPts val="0"/>
                        </a:spcBef>
                        <a:spcAft>
                          <a:spcPts val="0"/>
                        </a:spcAft>
                        <a:buNone/>
                      </a:pPr>
                      <a:r>
                        <a:rPr lang="en">
                          <a:solidFill>
                            <a:schemeClr val="accent3"/>
                          </a:solidFill>
                          <a:latin typeface="Proxima Nova"/>
                          <a:ea typeface="Proxima Nova"/>
                          <a:cs typeface="Proxima Nova"/>
                          <a:sym typeface="Proxima Nova"/>
                        </a:rPr>
                        <a:t>Ratio</a:t>
                      </a:r>
                      <a:endParaRPr>
                        <a:solidFill>
                          <a:schemeClr val="accent3"/>
                        </a:solidFill>
                        <a:latin typeface="Proxima Nova"/>
                        <a:ea typeface="Proxima Nova"/>
                        <a:cs typeface="Proxima Nova"/>
                        <a:sym typeface="Proxima Nova"/>
                      </a:endParaRPr>
                    </a:p>
                    <a:p>
                      <a:pPr marL="0" lvl="0" indent="0" algn="ctr" rtl="0">
                        <a:spcBef>
                          <a:spcPts val="0"/>
                        </a:spcBef>
                        <a:spcAft>
                          <a:spcPts val="0"/>
                        </a:spcAft>
                        <a:buNone/>
                      </a:pPr>
                      <a:r>
                        <a:rPr lang="en">
                          <a:solidFill>
                            <a:schemeClr val="accent3"/>
                          </a:solidFill>
                          <a:latin typeface="Proxima Nova"/>
                          <a:ea typeface="Proxima Nova"/>
                          <a:cs typeface="Proxima Nova"/>
                          <a:sym typeface="Proxima Nova"/>
                        </a:rPr>
                        <a:t>( High : Low )</a:t>
                      </a:r>
                      <a:endParaRPr>
                        <a:solidFill>
                          <a:schemeClr val="accent3"/>
                        </a:solidFill>
                        <a:latin typeface="Proxima Nova"/>
                        <a:ea typeface="Proxima Nova"/>
                        <a:cs typeface="Proxima Nova"/>
                        <a:sym typeface="Proxima Nov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D9D9D9"/>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solidFill>
                            <a:schemeClr val="accent3"/>
                          </a:solidFill>
                          <a:latin typeface="Proxima Nova"/>
                          <a:ea typeface="Proxima Nova"/>
                          <a:cs typeface="Proxima Nova"/>
                          <a:sym typeface="Proxima Nova"/>
                        </a:rPr>
                        <a:t>25</a:t>
                      </a:r>
                      <a:endParaRPr>
                        <a:solidFill>
                          <a:schemeClr val="accent3"/>
                        </a:solidFill>
                        <a:latin typeface="Proxima Nova"/>
                        <a:ea typeface="Proxima Nova"/>
                        <a:cs typeface="Proxima Nova"/>
                        <a:sym typeface="Proxima Nova"/>
                      </a:endParaRPr>
                    </a:p>
                    <a:p>
                      <a:pPr marL="0" lvl="0" indent="0" algn="ctr" rtl="0">
                        <a:spcBef>
                          <a:spcPts val="0"/>
                        </a:spcBef>
                        <a:spcAft>
                          <a:spcPts val="0"/>
                        </a:spcAft>
                        <a:buNone/>
                      </a:pPr>
                      <a:r>
                        <a:rPr lang="en">
                          <a:solidFill>
                            <a:schemeClr val="accent3"/>
                          </a:solidFill>
                          <a:latin typeface="Proxima Nova"/>
                          <a:ea typeface="Proxima Nova"/>
                          <a:cs typeface="Proxima Nova"/>
                          <a:sym typeface="Proxima Nova"/>
                        </a:rPr>
                        <a:t>( 25 : 1 )</a:t>
                      </a:r>
                      <a:endParaRPr>
                        <a:solidFill>
                          <a:schemeClr val="accent3"/>
                        </a:solidFill>
                        <a:latin typeface="Proxima Nova"/>
                        <a:ea typeface="Proxima Nova"/>
                        <a:cs typeface="Proxima Nova"/>
                        <a:sym typeface="Proxima Nov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Proxima Nova"/>
                          <a:ea typeface="Proxima Nova"/>
                          <a:cs typeface="Proxima Nova"/>
                          <a:sym typeface="Proxima Nova"/>
                        </a:rPr>
                        <a:t>Partners per Year</a:t>
                      </a:r>
                      <a:endParaRPr>
                        <a:solidFill>
                          <a:schemeClr val="accent3"/>
                        </a:solidFill>
                        <a:latin typeface="Proxima Nova"/>
                        <a:ea typeface="Proxima Nova"/>
                        <a:cs typeface="Proxima Nova"/>
                        <a:sym typeface="Proxima Nov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Proxima Nova"/>
                          <a:ea typeface="Proxima Nova"/>
                          <a:cs typeface="Proxima Nova"/>
                          <a:sym typeface="Proxima Nova"/>
                        </a:rPr>
                        <a:t>25</a:t>
                      </a:r>
                      <a:endParaRPr>
                        <a:solidFill>
                          <a:schemeClr val="accent3"/>
                        </a:solidFill>
                        <a:latin typeface="Proxima Nova"/>
                        <a:ea typeface="Proxima Nova"/>
                        <a:cs typeface="Proxima Nova"/>
                        <a:sym typeface="Proxima Nova"/>
                      </a:endParaRPr>
                    </a:p>
                    <a:p>
                      <a:pPr marL="0" lvl="0" indent="0" algn="ctr" rtl="0">
                        <a:spcBef>
                          <a:spcPts val="0"/>
                        </a:spcBef>
                        <a:spcAft>
                          <a:spcPts val="0"/>
                        </a:spcAft>
                        <a:buNone/>
                      </a:pPr>
                      <a:r>
                        <a:rPr lang="en">
                          <a:solidFill>
                            <a:schemeClr val="accent3"/>
                          </a:solidFill>
                          <a:latin typeface="Proxima Nova"/>
                          <a:ea typeface="Proxima Nova"/>
                          <a:cs typeface="Proxima Nova"/>
                          <a:sym typeface="Proxima Nova"/>
                        </a:rPr>
                        <a:t>( 25 : 1 )</a:t>
                      </a:r>
                      <a:endParaRPr>
                        <a:solidFill>
                          <a:schemeClr val="accent3"/>
                        </a:solidFill>
                        <a:latin typeface="Proxima Nova"/>
                        <a:ea typeface="Proxima Nova"/>
                        <a:cs typeface="Proxima Nova"/>
                        <a:sym typeface="Proxima Nov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b="1">
                          <a:solidFill>
                            <a:schemeClr val="lt2"/>
                          </a:solidFill>
                          <a:latin typeface="Proxima Nova"/>
                          <a:ea typeface="Proxima Nova"/>
                          <a:cs typeface="Proxima Nova"/>
                          <a:sym typeface="Proxima Nova"/>
                        </a:rPr>
                        <a:t>9.4</a:t>
                      </a:r>
                      <a:endParaRPr>
                        <a:solidFill>
                          <a:schemeClr val="lt2"/>
                        </a:solidFill>
                        <a:latin typeface="Proxima Nova"/>
                        <a:ea typeface="Proxima Nova"/>
                        <a:cs typeface="Proxima Nova"/>
                        <a:sym typeface="Proxima Nova"/>
                      </a:endParaRPr>
                    </a:p>
                    <a:p>
                      <a:pPr marL="0" lvl="0" indent="0" algn="ctr" rtl="0">
                        <a:spcBef>
                          <a:spcPts val="0"/>
                        </a:spcBef>
                        <a:spcAft>
                          <a:spcPts val="0"/>
                        </a:spcAft>
                        <a:buNone/>
                      </a:pPr>
                      <a:r>
                        <a:rPr lang="en">
                          <a:solidFill>
                            <a:schemeClr val="accent3"/>
                          </a:solidFill>
                          <a:latin typeface="Proxima Nova"/>
                          <a:ea typeface="Proxima Nova"/>
                          <a:cs typeface="Proxima Nova"/>
                          <a:sym typeface="Proxima Nova"/>
                        </a:rPr>
                        <a:t>( 66 : 7 )</a:t>
                      </a:r>
                      <a:endParaRPr>
                        <a:solidFill>
                          <a:schemeClr val="accent3"/>
                        </a:solidFill>
                        <a:latin typeface="Proxima Nova"/>
                        <a:ea typeface="Proxima Nova"/>
                        <a:cs typeface="Proxima Nova"/>
                        <a:sym typeface="Proxima Nov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lt2"/>
                          </a:solidFill>
                          <a:latin typeface="Proxima Nova"/>
                          <a:ea typeface="Proxima Nova"/>
                          <a:cs typeface="Proxima Nova"/>
                          <a:sym typeface="Proxima Nova"/>
                        </a:rPr>
                        <a:t>STI Prevalence</a:t>
                      </a:r>
                      <a:endParaRPr b="1">
                        <a:solidFill>
                          <a:schemeClr val="lt2"/>
                        </a:solidFill>
                        <a:latin typeface="Proxima Nova"/>
                        <a:ea typeface="Proxima Nova"/>
                        <a:cs typeface="Proxima Nova"/>
                        <a:sym typeface="Proxima Nov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lt2"/>
                          </a:solidFill>
                          <a:latin typeface="Proxima Nova"/>
                          <a:ea typeface="Proxima Nova"/>
                          <a:cs typeface="Proxima Nova"/>
                          <a:sym typeface="Proxima Nova"/>
                        </a:rPr>
                        <a:t>3.5</a:t>
                      </a:r>
                      <a:endParaRPr b="1">
                        <a:solidFill>
                          <a:schemeClr val="lt2"/>
                        </a:solidFill>
                        <a:latin typeface="Proxima Nova"/>
                        <a:ea typeface="Proxima Nova"/>
                        <a:cs typeface="Proxima Nova"/>
                        <a:sym typeface="Proxima Nova"/>
                      </a:endParaRPr>
                    </a:p>
                    <a:p>
                      <a:pPr marL="0" lvl="0" indent="0" algn="ctr" rtl="0">
                        <a:spcBef>
                          <a:spcPts val="0"/>
                        </a:spcBef>
                        <a:spcAft>
                          <a:spcPts val="0"/>
                        </a:spcAft>
                        <a:buNone/>
                      </a:pPr>
                      <a:r>
                        <a:rPr lang="en">
                          <a:solidFill>
                            <a:schemeClr val="accent3"/>
                          </a:solidFill>
                          <a:latin typeface="Proxima Nova"/>
                          <a:ea typeface="Proxima Nova"/>
                          <a:cs typeface="Proxima Nova"/>
                          <a:sym typeface="Proxima Nova"/>
                        </a:rPr>
                        <a:t>( 42 : 12 )</a:t>
                      </a:r>
                      <a:endParaRPr>
                        <a:solidFill>
                          <a:schemeClr val="accent3"/>
                        </a:solidFill>
                        <a:latin typeface="Proxima Nova"/>
                        <a:ea typeface="Proxima Nova"/>
                        <a:cs typeface="Proxima Nova"/>
                        <a:sym typeface="Proxima Nov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160" name="Google Shape;160;p22"/>
          <p:cNvPicPr preferRelativeResize="0"/>
          <p:nvPr/>
        </p:nvPicPr>
        <p:blipFill rotWithShape="1">
          <a:blip r:embed="rId3">
            <a:alphaModFix/>
          </a:blip>
          <a:srcRect l="59" r="59"/>
          <a:stretch/>
        </p:blipFill>
        <p:spPr>
          <a:xfrm>
            <a:off x="4419525" y="1258950"/>
            <a:ext cx="4297681" cy="287407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graphicFrame>
        <p:nvGraphicFramePr>
          <p:cNvPr id="165" name="Google Shape;165;p23"/>
          <p:cNvGraphicFramePr/>
          <p:nvPr/>
        </p:nvGraphicFramePr>
        <p:xfrm>
          <a:off x="841500" y="2174763"/>
          <a:ext cx="3578025" cy="1828710"/>
        </p:xfrm>
        <a:graphic>
          <a:graphicData uri="http://schemas.openxmlformats.org/drawingml/2006/table">
            <a:tbl>
              <a:tblPr>
                <a:noFill/>
                <a:tableStyleId>{F99EC338-4BF3-41B5-BD42-F012EF99CBFC}</a:tableStyleId>
              </a:tblPr>
              <a:tblGrid>
                <a:gridCol w="1192675">
                  <a:extLst>
                    <a:ext uri="{9D8B030D-6E8A-4147-A177-3AD203B41FA5}">
                      <a16:colId xmlns:a16="http://schemas.microsoft.com/office/drawing/2014/main" val="20000"/>
                    </a:ext>
                  </a:extLst>
                </a:gridCol>
                <a:gridCol w="1192675">
                  <a:extLst>
                    <a:ext uri="{9D8B030D-6E8A-4147-A177-3AD203B41FA5}">
                      <a16:colId xmlns:a16="http://schemas.microsoft.com/office/drawing/2014/main" val="20001"/>
                    </a:ext>
                  </a:extLst>
                </a:gridCol>
                <a:gridCol w="1192675">
                  <a:extLst>
                    <a:ext uri="{9D8B030D-6E8A-4147-A177-3AD203B41FA5}">
                      <a16:colId xmlns:a16="http://schemas.microsoft.com/office/drawing/2014/main" val="20002"/>
                    </a:ext>
                  </a:extLst>
                </a:gridCol>
              </a:tblGrid>
              <a:tr h="381000">
                <a:tc gridSpan="3">
                  <a:txBody>
                    <a:bodyPr/>
                    <a:lstStyle/>
                    <a:p>
                      <a:pPr marL="0" lvl="0" indent="0" algn="ctr" rtl="0">
                        <a:spcBef>
                          <a:spcPts val="0"/>
                        </a:spcBef>
                        <a:spcAft>
                          <a:spcPts val="0"/>
                        </a:spcAft>
                        <a:buNone/>
                      </a:pPr>
                      <a:r>
                        <a:rPr lang="en">
                          <a:solidFill>
                            <a:schemeClr val="accent3"/>
                          </a:solidFill>
                          <a:latin typeface="Proxima Nova"/>
                          <a:ea typeface="Proxima Nova"/>
                          <a:cs typeface="Proxima Nova"/>
                          <a:sym typeface="Proxima Nova"/>
                        </a:rPr>
                        <a:t>Ratio</a:t>
                      </a:r>
                      <a:endParaRPr>
                        <a:solidFill>
                          <a:schemeClr val="accent3"/>
                        </a:solidFill>
                        <a:latin typeface="Proxima Nova"/>
                        <a:ea typeface="Proxima Nova"/>
                        <a:cs typeface="Proxima Nova"/>
                        <a:sym typeface="Proxima Nova"/>
                      </a:endParaRPr>
                    </a:p>
                    <a:p>
                      <a:pPr marL="0" lvl="0" indent="0" algn="ctr" rtl="0">
                        <a:spcBef>
                          <a:spcPts val="0"/>
                        </a:spcBef>
                        <a:spcAft>
                          <a:spcPts val="0"/>
                        </a:spcAft>
                        <a:buNone/>
                      </a:pPr>
                      <a:r>
                        <a:rPr lang="en">
                          <a:solidFill>
                            <a:schemeClr val="accent3"/>
                          </a:solidFill>
                          <a:latin typeface="Proxima Nova"/>
                          <a:ea typeface="Proxima Nova"/>
                          <a:cs typeface="Proxima Nova"/>
                          <a:sym typeface="Proxima Nova"/>
                        </a:rPr>
                        <a:t>( High : Low )</a:t>
                      </a:r>
                      <a:endParaRPr>
                        <a:solidFill>
                          <a:schemeClr val="accent3"/>
                        </a:solidFill>
                        <a:latin typeface="Proxima Nova"/>
                        <a:ea typeface="Proxima Nova"/>
                        <a:cs typeface="Proxima Nova"/>
                        <a:sym typeface="Proxima Nov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D9D9D9"/>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b="1">
                          <a:solidFill>
                            <a:schemeClr val="lt2"/>
                          </a:solidFill>
                          <a:latin typeface="Proxima Nova"/>
                          <a:ea typeface="Proxima Nova"/>
                          <a:cs typeface="Proxima Nova"/>
                          <a:sym typeface="Proxima Nova"/>
                        </a:rPr>
                        <a:t>6.3</a:t>
                      </a:r>
                      <a:endParaRPr b="1">
                        <a:solidFill>
                          <a:schemeClr val="lt2"/>
                        </a:solidFill>
                        <a:latin typeface="Proxima Nova"/>
                        <a:ea typeface="Proxima Nova"/>
                        <a:cs typeface="Proxima Nova"/>
                        <a:sym typeface="Proxima Nova"/>
                      </a:endParaRPr>
                    </a:p>
                    <a:p>
                      <a:pPr marL="0" lvl="0" indent="0" algn="ctr" rtl="0">
                        <a:spcBef>
                          <a:spcPts val="0"/>
                        </a:spcBef>
                        <a:spcAft>
                          <a:spcPts val="0"/>
                        </a:spcAft>
                        <a:buNone/>
                      </a:pPr>
                      <a:r>
                        <a:rPr lang="en">
                          <a:solidFill>
                            <a:schemeClr val="accent3"/>
                          </a:solidFill>
                          <a:latin typeface="Proxima Nova"/>
                          <a:ea typeface="Proxima Nova"/>
                          <a:cs typeface="Proxima Nova"/>
                          <a:sym typeface="Proxima Nova"/>
                        </a:rPr>
                        <a:t>( 16 : 2.5 )</a:t>
                      </a:r>
                      <a:endParaRPr>
                        <a:solidFill>
                          <a:schemeClr val="accent3"/>
                        </a:solidFill>
                        <a:latin typeface="Proxima Nova"/>
                        <a:ea typeface="Proxima Nova"/>
                        <a:cs typeface="Proxima Nova"/>
                        <a:sym typeface="Proxima Nov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lt2"/>
                          </a:solidFill>
                          <a:latin typeface="Proxima Nova"/>
                          <a:ea typeface="Proxima Nova"/>
                          <a:cs typeface="Proxima Nova"/>
                          <a:sym typeface="Proxima Nova"/>
                        </a:rPr>
                        <a:t>Partners per Year</a:t>
                      </a:r>
                      <a:endParaRPr b="1">
                        <a:solidFill>
                          <a:schemeClr val="lt2"/>
                        </a:solidFill>
                        <a:latin typeface="Proxima Nova"/>
                        <a:ea typeface="Proxima Nova"/>
                        <a:cs typeface="Proxima Nova"/>
                        <a:sym typeface="Proxima Nov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lt2"/>
                          </a:solidFill>
                          <a:latin typeface="Proxima Nova"/>
                          <a:ea typeface="Proxima Nova"/>
                          <a:cs typeface="Proxima Nova"/>
                          <a:sym typeface="Proxima Nova"/>
                        </a:rPr>
                        <a:t>60</a:t>
                      </a:r>
                      <a:endParaRPr b="1">
                        <a:solidFill>
                          <a:schemeClr val="lt2"/>
                        </a:solidFill>
                        <a:latin typeface="Proxima Nova"/>
                        <a:ea typeface="Proxima Nova"/>
                        <a:cs typeface="Proxima Nova"/>
                        <a:sym typeface="Proxima Nova"/>
                      </a:endParaRPr>
                    </a:p>
                    <a:p>
                      <a:pPr marL="0" lvl="0" indent="0" algn="ctr" rtl="0">
                        <a:spcBef>
                          <a:spcPts val="0"/>
                        </a:spcBef>
                        <a:spcAft>
                          <a:spcPts val="0"/>
                        </a:spcAft>
                        <a:buNone/>
                      </a:pPr>
                      <a:r>
                        <a:rPr lang="en">
                          <a:solidFill>
                            <a:schemeClr val="accent3"/>
                          </a:solidFill>
                          <a:latin typeface="Proxima Nova"/>
                          <a:ea typeface="Proxima Nova"/>
                          <a:cs typeface="Proxima Nova"/>
                          <a:sym typeface="Proxima Nova"/>
                        </a:rPr>
                        <a:t>( 17 : 0.3 )</a:t>
                      </a:r>
                      <a:endParaRPr>
                        <a:solidFill>
                          <a:schemeClr val="accent3"/>
                        </a:solidFill>
                        <a:latin typeface="Proxima Nova"/>
                        <a:ea typeface="Proxima Nova"/>
                        <a:cs typeface="Proxima Nova"/>
                        <a:sym typeface="Proxima Nov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a:solidFill>
                            <a:schemeClr val="accent3"/>
                          </a:solidFill>
                          <a:latin typeface="Proxima Nova"/>
                          <a:ea typeface="Proxima Nova"/>
                          <a:cs typeface="Proxima Nova"/>
                          <a:sym typeface="Proxima Nova"/>
                        </a:rPr>
                        <a:t>5</a:t>
                      </a:r>
                      <a:endParaRPr>
                        <a:solidFill>
                          <a:schemeClr val="accent3"/>
                        </a:solidFill>
                        <a:latin typeface="Proxima Nova"/>
                        <a:ea typeface="Proxima Nova"/>
                        <a:cs typeface="Proxima Nova"/>
                        <a:sym typeface="Proxima Nova"/>
                      </a:endParaRPr>
                    </a:p>
                    <a:p>
                      <a:pPr marL="0" lvl="0" indent="0" algn="ctr" rtl="0">
                        <a:spcBef>
                          <a:spcPts val="0"/>
                        </a:spcBef>
                        <a:spcAft>
                          <a:spcPts val="0"/>
                        </a:spcAft>
                        <a:buNone/>
                      </a:pPr>
                      <a:r>
                        <a:rPr lang="en">
                          <a:solidFill>
                            <a:schemeClr val="accent3"/>
                          </a:solidFill>
                          <a:latin typeface="Proxima Nova"/>
                          <a:ea typeface="Proxima Nova"/>
                          <a:cs typeface="Proxima Nova"/>
                          <a:sym typeface="Proxima Nova"/>
                        </a:rPr>
                        <a:t>( 25 : 5 )</a:t>
                      </a:r>
                      <a:endParaRPr b="1">
                        <a:solidFill>
                          <a:schemeClr val="lt2"/>
                        </a:solidFill>
                        <a:latin typeface="Proxima Nova"/>
                        <a:ea typeface="Proxima Nova"/>
                        <a:cs typeface="Proxima Nova"/>
                        <a:sym typeface="Proxima Nov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Proxima Nova"/>
                          <a:ea typeface="Proxima Nova"/>
                          <a:cs typeface="Proxima Nova"/>
                          <a:sym typeface="Proxima Nova"/>
                        </a:rPr>
                        <a:t>STI Prevalence</a:t>
                      </a:r>
                      <a:endParaRPr>
                        <a:solidFill>
                          <a:schemeClr val="accent3"/>
                        </a:solidFill>
                        <a:latin typeface="Proxima Nova"/>
                        <a:ea typeface="Proxima Nova"/>
                        <a:cs typeface="Proxima Nova"/>
                        <a:sym typeface="Proxima Nov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3"/>
                          </a:solidFill>
                          <a:latin typeface="Proxima Nova"/>
                          <a:ea typeface="Proxima Nova"/>
                          <a:cs typeface="Proxima Nova"/>
                          <a:sym typeface="Proxima Nova"/>
                        </a:rPr>
                        <a:t>5</a:t>
                      </a:r>
                      <a:endParaRPr>
                        <a:solidFill>
                          <a:schemeClr val="accent3"/>
                        </a:solidFill>
                        <a:latin typeface="Proxima Nova"/>
                        <a:ea typeface="Proxima Nova"/>
                        <a:cs typeface="Proxima Nova"/>
                        <a:sym typeface="Proxima Nova"/>
                      </a:endParaRPr>
                    </a:p>
                    <a:p>
                      <a:pPr marL="0" lvl="0" indent="0" algn="ctr" rtl="0">
                        <a:spcBef>
                          <a:spcPts val="0"/>
                        </a:spcBef>
                        <a:spcAft>
                          <a:spcPts val="0"/>
                        </a:spcAft>
                        <a:buNone/>
                      </a:pPr>
                      <a:r>
                        <a:rPr lang="en">
                          <a:solidFill>
                            <a:schemeClr val="accent3"/>
                          </a:solidFill>
                          <a:latin typeface="Proxima Nova"/>
                          <a:ea typeface="Proxima Nova"/>
                          <a:cs typeface="Proxima Nova"/>
                          <a:sym typeface="Proxima Nova"/>
                        </a:rPr>
                        <a:t>( 25 : 5 )</a:t>
                      </a:r>
                      <a:endParaRPr>
                        <a:solidFill>
                          <a:schemeClr val="accent3"/>
                        </a:solidFill>
                        <a:latin typeface="Proxima Nova"/>
                        <a:ea typeface="Proxima Nova"/>
                        <a:cs typeface="Proxima Nova"/>
                        <a:sym typeface="Proxima Nov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166" name="Google Shape;166;p23"/>
          <p:cNvPicPr preferRelativeResize="0"/>
          <p:nvPr/>
        </p:nvPicPr>
        <p:blipFill rotWithShape="1">
          <a:blip r:embed="rId3">
            <a:alphaModFix/>
          </a:blip>
          <a:srcRect l="159" r="149"/>
          <a:stretch/>
        </p:blipFill>
        <p:spPr>
          <a:xfrm>
            <a:off x="4419525" y="1258950"/>
            <a:ext cx="4297681" cy="2874074"/>
          </a:xfrm>
          <a:prstGeom prst="rect">
            <a:avLst/>
          </a:prstGeom>
          <a:noFill/>
          <a:ln>
            <a:noFill/>
          </a:ln>
        </p:spPr>
      </p:pic>
      <p:sp>
        <p:nvSpPr>
          <p:cNvPr id="167" name="Google Shape;167;p23"/>
          <p:cNvSpPr txBox="1">
            <a:spLocks noGrp="1"/>
          </p:cNvSpPr>
          <p:nvPr>
            <p:ph type="title"/>
          </p:nvPr>
        </p:nvSpPr>
        <p:spPr>
          <a:xfrm>
            <a:off x="159300" y="128825"/>
            <a:ext cx="8880300" cy="6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TPAF of High-Risk: same setting, two models</a:t>
            </a:r>
            <a:endParaRPr/>
          </a:p>
        </p:txBody>
      </p:sp>
      <p:grpSp>
        <p:nvGrpSpPr>
          <p:cNvPr id="168" name="Google Shape;168;p23"/>
          <p:cNvGrpSpPr/>
          <p:nvPr/>
        </p:nvGrpSpPr>
        <p:grpSpPr>
          <a:xfrm>
            <a:off x="928217" y="968531"/>
            <a:ext cx="3404583" cy="1630250"/>
            <a:chOff x="4595392" y="1269231"/>
            <a:chExt cx="3404583" cy="1630250"/>
          </a:xfrm>
        </p:grpSpPr>
        <p:sp>
          <p:nvSpPr>
            <p:cNvPr id="169" name="Google Shape;169;p23"/>
            <p:cNvSpPr/>
            <p:nvPr/>
          </p:nvSpPr>
          <p:spPr>
            <a:xfrm>
              <a:off x="4595392" y="1893581"/>
              <a:ext cx="1005900" cy="1005900"/>
            </a:xfrm>
            <a:prstGeom prst="octagon">
              <a:avLst>
                <a:gd name="adj" fmla="val 29289"/>
              </a:avLst>
            </a:prstGeom>
            <a:solidFill>
              <a:srgbClr val="CC3333">
                <a:alpha val="40000"/>
              </a:srgbClr>
            </a:solidFill>
            <a:ln>
              <a:noFill/>
            </a:ln>
          </p:spPr>
          <p:txBody>
            <a:bodyPr spcFirstLastPara="1" wrap="square" lIns="0" tIns="0" rIns="0" bIns="0" anchor="ctr" anchorCtr="0">
              <a:noAutofit/>
            </a:bodyPr>
            <a:lstStyle/>
            <a:p>
              <a:pPr marL="0" lvl="0" indent="0" algn="ctr" rtl="0">
                <a:spcBef>
                  <a:spcPts val="0"/>
                </a:spcBef>
                <a:spcAft>
                  <a:spcPts val="0"/>
                </a:spcAft>
                <a:buNone/>
              </a:pPr>
              <a:r>
                <a:rPr lang="en" b="1">
                  <a:solidFill>
                    <a:schemeClr val="lt1"/>
                  </a:solidFill>
                </a:rPr>
                <a:t>Model A</a:t>
              </a:r>
              <a:endParaRPr b="1">
                <a:solidFill>
                  <a:schemeClr val="lt1"/>
                </a:solidFill>
              </a:endParaRPr>
            </a:p>
            <a:p>
              <a:pPr marL="0" lvl="0" indent="0" algn="ctr" rtl="0">
                <a:spcBef>
                  <a:spcPts val="0"/>
                </a:spcBef>
                <a:spcAft>
                  <a:spcPts val="0"/>
                </a:spcAft>
                <a:buNone/>
              </a:pPr>
              <a:r>
                <a:rPr lang="en">
                  <a:solidFill>
                    <a:schemeClr val="lt1"/>
                  </a:solidFill>
                </a:rPr>
                <a:t>No</a:t>
              </a:r>
              <a:endParaRPr>
                <a:solidFill>
                  <a:schemeClr val="lt1"/>
                </a:solidFill>
              </a:endParaRPr>
            </a:p>
            <a:p>
              <a:pPr marL="0" lvl="0" indent="0" algn="ctr" rtl="0">
                <a:spcBef>
                  <a:spcPts val="0"/>
                </a:spcBef>
                <a:spcAft>
                  <a:spcPts val="0"/>
                </a:spcAft>
                <a:buNone/>
              </a:pPr>
              <a:r>
                <a:rPr lang="en">
                  <a:solidFill>
                    <a:schemeClr val="lt1"/>
                  </a:solidFill>
                </a:rPr>
                <a:t>Turnover</a:t>
              </a:r>
              <a:endParaRPr>
                <a:solidFill>
                  <a:schemeClr val="lt1"/>
                </a:solidFill>
              </a:endParaRPr>
            </a:p>
          </p:txBody>
        </p:sp>
        <p:sp>
          <p:nvSpPr>
            <p:cNvPr id="170" name="Google Shape;170;p23"/>
            <p:cNvSpPr/>
            <p:nvPr/>
          </p:nvSpPr>
          <p:spPr>
            <a:xfrm>
              <a:off x="6994075" y="1893581"/>
              <a:ext cx="1005900" cy="1005900"/>
            </a:xfrm>
            <a:prstGeom prst="octagon">
              <a:avLst>
                <a:gd name="adj" fmla="val 29289"/>
              </a:avLst>
            </a:prstGeom>
            <a:solidFill>
              <a:srgbClr val="CC3333">
                <a:alpha val="80000"/>
              </a:srgbClr>
            </a:solidFill>
            <a:ln>
              <a:noFill/>
            </a:ln>
          </p:spPr>
          <p:txBody>
            <a:bodyPr spcFirstLastPara="1" wrap="square" lIns="0" tIns="0" rIns="0" bIns="0" anchor="ctr" anchorCtr="0">
              <a:noAutofit/>
            </a:bodyPr>
            <a:lstStyle/>
            <a:p>
              <a:pPr marL="0" lvl="0" indent="0" algn="ctr" rtl="0">
                <a:spcBef>
                  <a:spcPts val="0"/>
                </a:spcBef>
                <a:spcAft>
                  <a:spcPts val="0"/>
                </a:spcAft>
                <a:buNone/>
              </a:pPr>
              <a:r>
                <a:rPr lang="en" b="1">
                  <a:solidFill>
                    <a:schemeClr val="lt1"/>
                  </a:solidFill>
                </a:rPr>
                <a:t>Model B</a:t>
              </a:r>
              <a:endParaRPr b="1">
                <a:solidFill>
                  <a:schemeClr val="lt1"/>
                </a:solidFill>
              </a:endParaRPr>
            </a:p>
            <a:p>
              <a:pPr marL="0" lvl="0" indent="0" algn="ctr" rtl="0">
                <a:spcBef>
                  <a:spcPts val="0"/>
                </a:spcBef>
                <a:spcAft>
                  <a:spcPts val="0"/>
                </a:spcAft>
                <a:buNone/>
              </a:pPr>
              <a:endParaRPr>
                <a:solidFill>
                  <a:schemeClr val="lt1"/>
                </a:solidFill>
              </a:endParaRPr>
            </a:p>
            <a:p>
              <a:pPr marL="0" lvl="0" indent="0" algn="ctr" rtl="0">
                <a:spcBef>
                  <a:spcPts val="0"/>
                </a:spcBef>
                <a:spcAft>
                  <a:spcPts val="0"/>
                </a:spcAft>
                <a:buNone/>
              </a:pPr>
              <a:r>
                <a:rPr lang="en">
                  <a:solidFill>
                    <a:schemeClr val="lt1"/>
                  </a:solidFill>
                </a:rPr>
                <a:t>Turnover</a:t>
              </a:r>
              <a:endParaRPr>
                <a:solidFill>
                  <a:schemeClr val="lt1"/>
                </a:solidFill>
              </a:endParaRPr>
            </a:p>
          </p:txBody>
        </p:sp>
        <p:sp>
          <p:nvSpPr>
            <p:cNvPr id="171" name="Google Shape;171;p23"/>
            <p:cNvSpPr/>
            <p:nvPr/>
          </p:nvSpPr>
          <p:spPr>
            <a:xfrm>
              <a:off x="5931996" y="1269231"/>
              <a:ext cx="731400" cy="731400"/>
            </a:xfrm>
            <a:prstGeom prst="ellipse">
              <a:avLst/>
            </a:prstGeom>
            <a:solidFill>
              <a:srgbClr val="616161">
                <a:alpha val="80000"/>
              </a:srgbClr>
            </a:solidFill>
            <a:ln>
              <a:noFill/>
            </a:ln>
          </p:spPr>
          <p:txBody>
            <a:bodyPr spcFirstLastPara="1" wrap="square" lIns="0" tIns="0" rIns="0" bIns="0" anchor="ctr" anchorCtr="0">
              <a:noAutofit/>
            </a:bodyPr>
            <a:lstStyle/>
            <a:p>
              <a:pPr marL="0" lvl="0" indent="0" algn="ctr" rtl="0">
                <a:spcBef>
                  <a:spcPts val="0"/>
                </a:spcBef>
                <a:spcAft>
                  <a:spcPts val="0"/>
                </a:spcAft>
                <a:buNone/>
              </a:pPr>
              <a:r>
                <a:rPr lang="en" b="1">
                  <a:solidFill>
                    <a:schemeClr val="lt1"/>
                  </a:solidFill>
                </a:rPr>
                <a:t>City</a:t>
              </a:r>
              <a:endParaRPr b="1">
                <a:solidFill>
                  <a:schemeClr val="lt1"/>
                </a:solidFill>
              </a:endParaRPr>
            </a:p>
          </p:txBody>
        </p:sp>
        <p:cxnSp>
          <p:nvCxnSpPr>
            <p:cNvPr id="172" name="Google Shape;172;p23"/>
            <p:cNvCxnSpPr>
              <a:stCxn id="169" idx="0"/>
              <a:endCxn id="171" idx="3"/>
            </p:cNvCxnSpPr>
            <p:nvPr/>
          </p:nvCxnSpPr>
          <p:spPr>
            <a:xfrm rot="10800000" flipH="1">
              <a:off x="5601292" y="1893599"/>
              <a:ext cx="437700" cy="294600"/>
            </a:xfrm>
            <a:prstGeom prst="straightConnector1">
              <a:avLst/>
            </a:prstGeom>
            <a:noFill/>
            <a:ln w="19050" cap="flat" cmpd="sng">
              <a:solidFill>
                <a:schemeClr val="accent3"/>
              </a:solidFill>
              <a:prstDash val="solid"/>
              <a:round/>
              <a:headEnd type="none" w="med" len="med"/>
              <a:tailEnd type="triangle" w="med" len="med"/>
            </a:ln>
          </p:spPr>
        </p:cxnSp>
        <p:cxnSp>
          <p:nvCxnSpPr>
            <p:cNvPr id="173" name="Google Shape;173;p23"/>
            <p:cNvCxnSpPr>
              <a:stCxn id="170" idx="5"/>
              <a:endCxn id="171" idx="5"/>
            </p:cNvCxnSpPr>
            <p:nvPr/>
          </p:nvCxnSpPr>
          <p:spPr>
            <a:xfrm rot="10800000">
              <a:off x="6556375" y="1893599"/>
              <a:ext cx="437700" cy="294600"/>
            </a:xfrm>
            <a:prstGeom prst="straightConnector1">
              <a:avLst/>
            </a:prstGeom>
            <a:noFill/>
            <a:ln w="19050" cap="flat" cmpd="sng">
              <a:solidFill>
                <a:schemeClr val="accent3"/>
              </a:solidFill>
              <a:prstDash val="solid"/>
              <a:round/>
              <a:headEnd type="none" w="med" len="med"/>
              <a:tailEnd type="triangle" w="med" len="med"/>
            </a:ln>
          </p:spPr>
        </p:cxnSp>
      </p:grpSp>
      <p:sp>
        <p:nvSpPr>
          <p:cNvPr id="174" name="Google Shape;174;p23"/>
          <p:cNvSpPr txBox="1">
            <a:spLocks noGrp="1"/>
          </p:cNvSpPr>
          <p:nvPr>
            <p:ph type="body" idx="1"/>
          </p:nvPr>
        </p:nvSpPr>
        <p:spPr>
          <a:xfrm>
            <a:off x="311700" y="4377600"/>
            <a:ext cx="8520600" cy="6894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a:t>TPAF of High-Risk group ↑ in model with Turnover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4"/>
          <p:cNvSpPr txBox="1">
            <a:spLocks noGrp="1"/>
          </p:cNvSpPr>
          <p:nvPr>
            <p:ph type="body" idx="1"/>
          </p:nvPr>
        </p:nvSpPr>
        <p:spPr>
          <a:xfrm>
            <a:off x="311700" y="1056075"/>
            <a:ext cx="8727900" cy="3554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t>Limitations: </a:t>
            </a:r>
            <a:r>
              <a:rPr lang="en" sz="1800" i="1"/>
              <a:t>Results conditional on model assumptions</a:t>
            </a:r>
            <a:endParaRPr sz="1800"/>
          </a:p>
          <a:p>
            <a:pPr marL="457200" lvl="0" indent="-368300" algn="l" rtl="0">
              <a:lnSpc>
                <a:spcPct val="100000"/>
              </a:lnSpc>
              <a:spcBef>
                <a:spcPts val="1200"/>
              </a:spcBef>
              <a:spcAft>
                <a:spcPts val="0"/>
              </a:spcAft>
              <a:buClr>
                <a:schemeClr val="dk2"/>
              </a:buClr>
              <a:buSzPts val="2200"/>
              <a:buAutoNum type="arabicPeriod"/>
            </a:pPr>
            <a:r>
              <a:rPr lang="en">
                <a:solidFill>
                  <a:schemeClr val="dk2"/>
                </a:solidFill>
              </a:rPr>
              <a:t>Turnover influences equilibrium STI prevalence</a:t>
            </a:r>
            <a:endParaRPr>
              <a:solidFill>
                <a:schemeClr val="dk2"/>
              </a:solidFill>
            </a:endParaRPr>
          </a:p>
          <a:p>
            <a:pPr marL="914400" lvl="1" indent="-342900" algn="l" rtl="0">
              <a:lnSpc>
                <a:spcPct val="100000"/>
              </a:lnSpc>
              <a:spcBef>
                <a:spcPts val="1200"/>
              </a:spcBef>
              <a:spcAft>
                <a:spcPts val="0"/>
              </a:spcAft>
              <a:buSzPts val="1800"/>
              <a:buChar char="○"/>
            </a:pPr>
            <a:r>
              <a:rPr lang="en"/>
              <a:t>“homogenizes” risk groups</a:t>
            </a:r>
            <a:endParaRPr/>
          </a:p>
          <a:p>
            <a:pPr marL="457200" lvl="0" indent="-368300" algn="l" rtl="0">
              <a:lnSpc>
                <a:spcPct val="100000"/>
              </a:lnSpc>
              <a:spcBef>
                <a:spcPts val="1200"/>
              </a:spcBef>
              <a:spcAft>
                <a:spcPts val="0"/>
              </a:spcAft>
              <a:buClr>
                <a:schemeClr val="dk2"/>
              </a:buClr>
              <a:buSzPts val="2200"/>
              <a:buAutoNum type="arabicPeriod"/>
            </a:pPr>
            <a:r>
              <a:rPr lang="en">
                <a:solidFill>
                  <a:schemeClr val="dk2"/>
                </a:solidFill>
              </a:rPr>
              <a:t>Fitting without turnover: TPAF of High-Risk can be underestimated</a:t>
            </a:r>
            <a:endParaRPr>
              <a:solidFill>
                <a:schemeClr val="dk2"/>
              </a:solidFill>
            </a:endParaRPr>
          </a:p>
          <a:p>
            <a:pPr marL="914400" lvl="1" indent="-342900" algn="l" rtl="0">
              <a:lnSpc>
                <a:spcPct val="100000"/>
              </a:lnSpc>
              <a:spcBef>
                <a:spcPts val="1200"/>
              </a:spcBef>
              <a:spcAft>
                <a:spcPts val="0"/>
              </a:spcAft>
              <a:buSzPts val="1800"/>
              <a:buChar char="○"/>
            </a:pPr>
            <a:r>
              <a:rPr lang="en"/>
              <a:t>may underestimate impact of interventions focused on High-Risk</a:t>
            </a:r>
            <a:endParaRPr/>
          </a:p>
          <a:p>
            <a:pPr marL="457200" lvl="0" indent="-368300" algn="l" rtl="0">
              <a:lnSpc>
                <a:spcPct val="100000"/>
              </a:lnSpc>
              <a:spcBef>
                <a:spcPts val="1200"/>
              </a:spcBef>
              <a:spcAft>
                <a:spcPts val="0"/>
              </a:spcAft>
              <a:buClr>
                <a:schemeClr val="dk2"/>
              </a:buClr>
              <a:buSzPts val="2200"/>
              <a:buAutoNum type="arabicPeriod"/>
            </a:pPr>
            <a:r>
              <a:rPr lang="en">
                <a:solidFill>
                  <a:schemeClr val="dk2"/>
                </a:solidFill>
              </a:rPr>
              <a:t>Prioritize data to parameterize turnover</a:t>
            </a:r>
            <a:endParaRPr>
              <a:solidFill>
                <a:schemeClr val="dk2"/>
              </a:solidFill>
            </a:endParaRPr>
          </a:p>
          <a:p>
            <a:pPr marL="914400" lvl="1" indent="-342900" algn="l" rtl="0">
              <a:lnSpc>
                <a:spcPct val="100000"/>
              </a:lnSpc>
              <a:spcBef>
                <a:spcPts val="1200"/>
              </a:spcBef>
              <a:spcAft>
                <a:spcPts val="1200"/>
              </a:spcAft>
              <a:buClr>
                <a:schemeClr val="dk2"/>
              </a:buClr>
              <a:buSzPts val="1800"/>
              <a:buChar char="○"/>
            </a:pPr>
            <a:r>
              <a:rPr lang="en"/>
              <a:t>e.g. duration in sex work</a:t>
            </a:r>
            <a:endParaRPr>
              <a:solidFill>
                <a:schemeClr val="dk2"/>
              </a:solidFill>
            </a:endParaRPr>
          </a:p>
        </p:txBody>
      </p:sp>
      <p:sp>
        <p:nvSpPr>
          <p:cNvPr id="180" name="Google Shape;180;p24"/>
          <p:cNvSpPr txBox="1"/>
          <p:nvPr/>
        </p:nvSpPr>
        <p:spPr>
          <a:xfrm>
            <a:off x="311700" y="4610575"/>
            <a:ext cx="8727900" cy="533100"/>
          </a:xfrm>
          <a:prstGeom prst="rect">
            <a:avLst/>
          </a:prstGeom>
          <a:noFill/>
          <a:ln>
            <a:noFill/>
          </a:ln>
        </p:spPr>
        <p:txBody>
          <a:bodyPr spcFirstLastPara="1" wrap="square" lIns="91425" tIns="91425" rIns="91425" bIns="91425" anchor="t" anchorCtr="0">
            <a:noAutofit/>
          </a:bodyPr>
          <a:lstStyle/>
          <a:p>
            <a:pPr marL="0" lvl="0" indent="0" algn="r" rtl="0">
              <a:lnSpc>
                <a:spcPct val="114000"/>
              </a:lnSpc>
              <a:spcBef>
                <a:spcPts val="0"/>
              </a:spcBef>
              <a:spcAft>
                <a:spcPts val="1200"/>
              </a:spcAft>
              <a:buNone/>
            </a:pPr>
            <a:r>
              <a:rPr lang="en" sz="1600">
                <a:solidFill>
                  <a:schemeClr val="accent3"/>
                </a:solidFill>
                <a:latin typeface="Proxima Nova"/>
                <a:ea typeface="Proxima Nova"/>
                <a:cs typeface="Proxima Nova"/>
                <a:sym typeface="Proxima Nova"/>
              </a:rPr>
              <a:t>contact:  </a:t>
            </a:r>
            <a:r>
              <a:rPr lang="en">
                <a:solidFill>
                  <a:schemeClr val="accent3"/>
                </a:solidFill>
                <a:latin typeface="Consolas"/>
                <a:ea typeface="Consolas"/>
                <a:cs typeface="Consolas"/>
                <a:sym typeface="Consolas"/>
              </a:rPr>
              <a:t>knightje@smh.ca</a:t>
            </a:r>
            <a:r>
              <a:rPr lang="en" sz="1600">
                <a:solidFill>
                  <a:schemeClr val="accent3"/>
                </a:solidFill>
                <a:latin typeface="Proxima Nova"/>
                <a:ea typeface="Proxima Nova"/>
                <a:cs typeface="Proxima Nova"/>
                <a:sym typeface="Proxima Nova"/>
              </a:rPr>
              <a:t>    |    code:  </a:t>
            </a:r>
            <a:r>
              <a:rPr lang="en">
                <a:solidFill>
                  <a:schemeClr val="accent3"/>
                </a:solidFill>
                <a:latin typeface="Consolas"/>
                <a:ea typeface="Consolas"/>
                <a:cs typeface="Consolas"/>
                <a:sym typeface="Consolas"/>
              </a:rPr>
              <a:t>github.com/c-uhs/turnover</a:t>
            </a:r>
            <a:endParaRPr/>
          </a:p>
        </p:txBody>
      </p:sp>
      <p:sp>
        <p:nvSpPr>
          <p:cNvPr id="181" name="Google Shape;181;p24"/>
          <p:cNvSpPr txBox="1">
            <a:spLocks noGrp="1"/>
          </p:cNvSpPr>
          <p:nvPr>
            <p:ph type="title"/>
          </p:nvPr>
        </p:nvSpPr>
        <p:spPr>
          <a:xfrm>
            <a:off x="159300" y="128825"/>
            <a:ext cx="8880300" cy="6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Implications</a:t>
            </a:r>
            <a:endParaRPr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5"/>
          <p:cNvSpPr txBox="1">
            <a:spLocks noGrp="1"/>
          </p:cNvSpPr>
          <p:nvPr>
            <p:ph type="body" idx="1"/>
          </p:nvPr>
        </p:nvSpPr>
        <p:spPr>
          <a:xfrm>
            <a:off x="311700" y="1152475"/>
            <a:ext cx="8603700" cy="3416400"/>
          </a:xfrm>
          <a:prstGeom prst="rect">
            <a:avLst/>
          </a:prstGeom>
        </p:spPr>
        <p:txBody>
          <a:bodyPr spcFirstLastPara="1" wrap="square" lIns="91425" tIns="91425" rIns="91425" bIns="91425" anchor="t" anchorCtr="0">
            <a:noAutofit/>
          </a:bodyPr>
          <a:lstStyle/>
          <a:p>
            <a:pPr marL="457200" lvl="0" indent="-304800" algn="l" rtl="0">
              <a:lnSpc>
                <a:spcPct val="112000"/>
              </a:lnSpc>
              <a:spcBef>
                <a:spcPts val="0"/>
              </a:spcBef>
              <a:spcAft>
                <a:spcPts val="0"/>
              </a:spcAft>
              <a:buClr>
                <a:schemeClr val="lt2"/>
              </a:buClr>
              <a:buSzPts val="1200"/>
              <a:buAutoNum type="arabicPeriod"/>
            </a:pPr>
            <a:r>
              <a:rPr lang="en" sz="1200" dirty="0"/>
              <a:t>Hein Stigum, W. Falck, and P. Magnus. “The core group revisited: The effect of partner mixing and migration on the spread of gonorrhea, chlamydia, and HIV”. In: Mathematical Biosciences 120.1 (1994), pp. 1–23.</a:t>
            </a:r>
            <a:endParaRPr sz="1200" dirty="0"/>
          </a:p>
          <a:p>
            <a:pPr marL="457200" lvl="0" indent="-304800" algn="l" rtl="0">
              <a:lnSpc>
                <a:spcPct val="112000"/>
              </a:lnSpc>
              <a:spcBef>
                <a:spcPts val="1000"/>
              </a:spcBef>
              <a:spcAft>
                <a:spcPts val="0"/>
              </a:spcAft>
              <a:buClr>
                <a:schemeClr val="lt2"/>
              </a:buClr>
              <a:buSzPts val="1200"/>
              <a:buAutoNum type="arabicPeriod"/>
            </a:pPr>
            <a:r>
              <a:rPr lang="en" sz="1200" dirty="0"/>
              <a:t>Marie Claude Boily and Benoı̂t Mâsse. “Mathematical models of disease transmission: A precious tool for the study of sexually transmitted diseases”. In: Canadian Journal of Public Health 88.4 (1997), pp. 255–265.</a:t>
            </a:r>
            <a:endParaRPr sz="1200" dirty="0"/>
          </a:p>
          <a:p>
            <a:pPr marL="457200" lvl="0" indent="-304800" algn="l" rtl="0">
              <a:lnSpc>
                <a:spcPct val="112000"/>
              </a:lnSpc>
              <a:spcBef>
                <a:spcPts val="1000"/>
              </a:spcBef>
              <a:spcAft>
                <a:spcPts val="0"/>
              </a:spcAft>
              <a:buClr>
                <a:schemeClr val="lt2"/>
              </a:buClr>
              <a:buSzPts val="1200"/>
              <a:buAutoNum type="arabicPeriod"/>
            </a:pPr>
            <a:r>
              <a:rPr lang="en" sz="1200" dirty="0"/>
              <a:t>Sharmistha Mishra et al. “Data and methods to characterize the role of sex work and to inform sex work programs in generalized HIV epidemics: evidence to challenge assumptions”. In: Annals of Epidemiology 26.8 (2016), pp. 557–569.</a:t>
            </a:r>
            <a:endParaRPr sz="1200" dirty="0"/>
          </a:p>
          <a:p>
            <a:pPr marL="457200" lvl="0" indent="-304800" algn="l" rtl="0">
              <a:lnSpc>
                <a:spcPct val="112000"/>
              </a:lnSpc>
              <a:spcBef>
                <a:spcPts val="1000"/>
              </a:spcBef>
              <a:spcAft>
                <a:spcPts val="0"/>
              </a:spcAft>
              <a:buClr>
                <a:schemeClr val="lt2"/>
              </a:buClr>
              <a:buSzPts val="1200"/>
              <a:buAutoNum type="arabicPeriod"/>
            </a:pPr>
            <a:r>
              <a:rPr lang="en" sz="1200" dirty="0"/>
              <a:t>Xinyu Zhang et al. “Episodic HIV Risk Behavior Can Greatly Amplify HIV Prevalence and the Fraction of Transmissions from Acute HIV Infection”. In: Statistical Communications in Infectious Diseases 4.1 (2012).</a:t>
            </a:r>
            <a:endParaRPr sz="1200" dirty="0"/>
          </a:p>
          <a:p>
            <a:pPr marL="457200" lvl="0" indent="-304800" algn="l" rtl="0">
              <a:lnSpc>
                <a:spcPct val="112000"/>
              </a:lnSpc>
              <a:spcBef>
                <a:spcPts val="1000"/>
              </a:spcBef>
              <a:spcAft>
                <a:spcPts val="0"/>
              </a:spcAft>
              <a:buClr>
                <a:schemeClr val="lt2"/>
              </a:buClr>
              <a:buSzPts val="1200"/>
              <a:buAutoNum type="arabicPeriod"/>
            </a:pPr>
            <a:r>
              <a:rPr lang="en" sz="1200" dirty="0"/>
              <a:t>Shah Jamal Alam et al. “Detectable signals of episodic risk effects on acute HIV transmission: Strategies for analyzing transmission systems using genetic data”. In: Epidemics 5.1 (2013), pp. 44–55.</a:t>
            </a:r>
            <a:endParaRPr sz="1200" dirty="0"/>
          </a:p>
          <a:p>
            <a:pPr marL="457200" lvl="0" indent="-304800" algn="l" rtl="0">
              <a:lnSpc>
                <a:spcPct val="112000"/>
              </a:lnSpc>
              <a:spcBef>
                <a:spcPts val="1000"/>
              </a:spcBef>
              <a:spcAft>
                <a:spcPts val="0"/>
              </a:spcAft>
              <a:buClr>
                <a:schemeClr val="lt2"/>
              </a:buClr>
              <a:buSzPts val="1200"/>
              <a:buAutoNum type="arabicPeriod"/>
            </a:pPr>
            <a:r>
              <a:rPr lang="en" sz="1200" dirty="0"/>
              <a:t>Christopher J. Henry and James S. Koopman. “Strong influence of behavioral dynamics on the ability of testing and treating HIV to stop transmission”. In: Scientific Reports 5.1 (2015), p. 9467.</a:t>
            </a:r>
            <a:endParaRPr sz="1200" dirty="0"/>
          </a:p>
          <a:p>
            <a:pPr marL="0" lvl="0" indent="0" algn="l" rtl="0">
              <a:spcBef>
                <a:spcPts val="1000"/>
              </a:spcBef>
              <a:spcAft>
                <a:spcPts val="1200"/>
              </a:spcAft>
              <a:buNone/>
            </a:pPr>
            <a:endParaRPr dirty="0"/>
          </a:p>
        </p:txBody>
      </p:sp>
      <p:sp>
        <p:nvSpPr>
          <p:cNvPr id="187" name="Google Shape;187;p25"/>
          <p:cNvSpPr txBox="1">
            <a:spLocks noGrp="1"/>
          </p:cNvSpPr>
          <p:nvPr>
            <p:ph type="title"/>
          </p:nvPr>
        </p:nvSpPr>
        <p:spPr>
          <a:xfrm>
            <a:off x="159300" y="128825"/>
            <a:ext cx="8880300" cy="6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i="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body" idx="1"/>
          </p:nvPr>
        </p:nvSpPr>
        <p:spPr>
          <a:xfrm>
            <a:off x="311700" y="1152475"/>
            <a:ext cx="8520600" cy="91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None</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67" name="Google Shape;67;p14"/>
          <p:cNvSpPr txBox="1">
            <a:spLocks noGrp="1"/>
          </p:cNvSpPr>
          <p:nvPr>
            <p:ph type="title"/>
          </p:nvPr>
        </p:nvSpPr>
        <p:spPr>
          <a:xfrm>
            <a:off x="159300" y="2426225"/>
            <a:ext cx="8880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Acknowledgements</a:t>
            </a:r>
            <a:endParaRPr/>
          </a:p>
        </p:txBody>
      </p:sp>
      <p:sp>
        <p:nvSpPr>
          <p:cNvPr id="68" name="Google Shape;68;p14"/>
          <p:cNvSpPr txBox="1">
            <a:spLocks noGrp="1"/>
          </p:cNvSpPr>
          <p:nvPr>
            <p:ph type="title"/>
          </p:nvPr>
        </p:nvSpPr>
        <p:spPr>
          <a:xfrm>
            <a:off x="159300" y="128825"/>
            <a:ext cx="8880300" cy="6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Disclosures</a:t>
            </a:r>
            <a:endParaRPr/>
          </a:p>
        </p:txBody>
      </p:sp>
      <p:grpSp>
        <p:nvGrpSpPr>
          <p:cNvPr id="69" name="Google Shape;69;p14"/>
          <p:cNvGrpSpPr/>
          <p:nvPr/>
        </p:nvGrpSpPr>
        <p:grpSpPr>
          <a:xfrm>
            <a:off x="339834" y="3475088"/>
            <a:ext cx="8464333" cy="807486"/>
            <a:chOff x="339834" y="3398888"/>
            <a:chExt cx="8464333" cy="807486"/>
          </a:xfrm>
        </p:grpSpPr>
        <p:pic>
          <p:nvPicPr>
            <p:cNvPr id="70" name="Google Shape;70;p14"/>
            <p:cNvPicPr preferRelativeResize="0"/>
            <p:nvPr/>
          </p:nvPicPr>
          <p:blipFill>
            <a:blip r:embed="rId3">
              <a:alphaModFix/>
            </a:blip>
            <a:stretch>
              <a:fillRect/>
            </a:stretch>
          </p:blipFill>
          <p:spPr>
            <a:xfrm>
              <a:off x="4193138" y="3617599"/>
              <a:ext cx="1463039" cy="370063"/>
            </a:xfrm>
            <a:prstGeom prst="rect">
              <a:avLst/>
            </a:prstGeom>
            <a:noFill/>
            <a:ln>
              <a:noFill/>
            </a:ln>
          </p:spPr>
        </p:pic>
        <p:pic>
          <p:nvPicPr>
            <p:cNvPr id="71" name="Google Shape;71;p14"/>
            <p:cNvPicPr preferRelativeResize="0"/>
            <p:nvPr/>
          </p:nvPicPr>
          <p:blipFill>
            <a:blip r:embed="rId4">
              <a:alphaModFix/>
            </a:blip>
            <a:stretch>
              <a:fillRect/>
            </a:stretch>
          </p:blipFill>
          <p:spPr>
            <a:xfrm>
              <a:off x="7341126" y="3544447"/>
              <a:ext cx="1463040" cy="516367"/>
            </a:xfrm>
            <a:prstGeom prst="rect">
              <a:avLst/>
            </a:prstGeom>
            <a:noFill/>
            <a:ln>
              <a:noFill/>
            </a:ln>
          </p:spPr>
        </p:pic>
        <p:pic>
          <p:nvPicPr>
            <p:cNvPr id="72" name="Google Shape;72;p14"/>
            <p:cNvPicPr preferRelativeResize="0"/>
            <p:nvPr/>
          </p:nvPicPr>
          <p:blipFill>
            <a:blip r:embed="rId5">
              <a:alphaModFix/>
            </a:blip>
            <a:stretch>
              <a:fillRect/>
            </a:stretch>
          </p:blipFill>
          <p:spPr>
            <a:xfrm>
              <a:off x="5995731" y="3526025"/>
              <a:ext cx="1005841" cy="553211"/>
            </a:xfrm>
            <a:prstGeom prst="rect">
              <a:avLst/>
            </a:prstGeom>
            <a:noFill/>
            <a:ln>
              <a:noFill/>
            </a:ln>
          </p:spPr>
        </p:pic>
        <p:pic>
          <p:nvPicPr>
            <p:cNvPr id="73" name="Google Shape;73;p14"/>
            <p:cNvPicPr preferRelativeResize="0"/>
            <p:nvPr/>
          </p:nvPicPr>
          <p:blipFill>
            <a:blip r:embed="rId6">
              <a:alphaModFix/>
            </a:blip>
            <a:stretch>
              <a:fillRect/>
            </a:stretch>
          </p:blipFill>
          <p:spPr>
            <a:xfrm>
              <a:off x="339834" y="3507529"/>
              <a:ext cx="914400" cy="590204"/>
            </a:xfrm>
            <a:prstGeom prst="rect">
              <a:avLst/>
            </a:prstGeom>
            <a:noFill/>
            <a:ln>
              <a:noFill/>
            </a:ln>
          </p:spPr>
        </p:pic>
        <p:pic>
          <p:nvPicPr>
            <p:cNvPr id="74" name="Google Shape;74;p14"/>
            <p:cNvPicPr preferRelativeResize="0"/>
            <p:nvPr/>
          </p:nvPicPr>
          <p:blipFill>
            <a:blip r:embed="rId7">
              <a:alphaModFix/>
            </a:blip>
            <a:stretch>
              <a:fillRect/>
            </a:stretch>
          </p:blipFill>
          <p:spPr>
            <a:xfrm>
              <a:off x="1593787" y="3435651"/>
              <a:ext cx="1280163" cy="733959"/>
            </a:xfrm>
            <a:prstGeom prst="rect">
              <a:avLst/>
            </a:prstGeom>
            <a:noFill/>
            <a:ln>
              <a:noFill/>
            </a:ln>
          </p:spPr>
        </p:pic>
        <p:pic>
          <p:nvPicPr>
            <p:cNvPr id="75" name="Google Shape;75;p14"/>
            <p:cNvPicPr preferRelativeResize="0"/>
            <p:nvPr/>
          </p:nvPicPr>
          <p:blipFill>
            <a:blip r:embed="rId8">
              <a:alphaModFix/>
            </a:blip>
            <a:stretch>
              <a:fillRect/>
            </a:stretch>
          </p:blipFill>
          <p:spPr>
            <a:xfrm>
              <a:off x="3213504" y="3398888"/>
              <a:ext cx="640080" cy="807486"/>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68300" algn="l" rtl="0">
              <a:lnSpc>
                <a:spcPct val="113000"/>
              </a:lnSpc>
              <a:spcBef>
                <a:spcPts val="0"/>
              </a:spcBef>
              <a:spcAft>
                <a:spcPts val="0"/>
              </a:spcAft>
              <a:buSzPts val="2200"/>
              <a:buChar char="●"/>
            </a:pPr>
            <a:r>
              <a:rPr lang="en" dirty="0"/>
              <a:t>Background &amp; Definitions</a:t>
            </a:r>
            <a:endParaRPr dirty="0"/>
          </a:p>
          <a:p>
            <a:pPr marL="914400" lvl="1" indent="-342900" algn="l" rtl="0">
              <a:lnSpc>
                <a:spcPct val="113000"/>
              </a:lnSpc>
              <a:spcBef>
                <a:spcPts val="1200"/>
              </a:spcBef>
              <a:spcAft>
                <a:spcPts val="0"/>
              </a:spcAft>
              <a:buSzPts val="1800"/>
              <a:buChar char="○"/>
            </a:pPr>
            <a:r>
              <a:rPr lang="en" dirty="0"/>
              <a:t>Risk group “turnover”</a:t>
            </a:r>
            <a:endParaRPr dirty="0"/>
          </a:p>
          <a:p>
            <a:pPr marL="457200" lvl="0" indent="-368300" algn="l" rtl="0">
              <a:lnSpc>
                <a:spcPct val="113000"/>
              </a:lnSpc>
              <a:spcBef>
                <a:spcPts val="1200"/>
              </a:spcBef>
              <a:spcAft>
                <a:spcPts val="0"/>
              </a:spcAft>
              <a:buSzPts val="2200"/>
              <a:buChar char="●"/>
            </a:pPr>
            <a:r>
              <a:rPr lang="en" dirty="0"/>
              <a:t>Research Questions</a:t>
            </a:r>
            <a:endParaRPr dirty="0"/>
          </a:p>
          <a:p>
            <a:pPr marL="914400" lvl="1" indent="-342900" algn="l" rtl="0">
              <a:lnSpc>
                <a:spcPct val="113000"/>
              </a:lnSpc>
              <a:spcBef>
                <a:spcPts val="1200"/>
              </a:spcBef>
              <a:spcAft>
                <a:spcPts val="0"/>
              </a:spcAft>
              <a:buSzPts val="1800"/>
              <a:buChar char="○"/>
            </a:pPr>
            <a:r>
              <a:rPr lang="en" dirty="0"/>
              <a:t>Impact of turnover on model outputs</a:t>
            </a:r>
            <a:endParaRPr dirty="0"/>
          </a:p>
          <a:p>
            <a:pPr marL="457200" marR="0" lvl="0" indent="-368300" algn="l" rtl="0">
              <a:lnSpc>
                <a:spcPct val="113000"/>
              </a:lnSpc>
              <a:spcBef>
                <a:spcPts val="1200"/>
              </a:spcBef>
              <a:spcAft>
                <a:spcPts val="0"/>
              </a:spcAft>
              <a:buClr>
                <a:schemeClr val="accent3"/>
              </a:buClr>
              <a:buSzPts val="2200"/>
              <a:buFont typeface="Proxima Nova"/>
              <a:buChar char="●"/>
            </a:pPr>
            <a:r>
              <a:rPr lang="en" dirty="0"/>
              <a:t>Experiments &amp; Results</a:t>
            </a:r>
            <a:endParaRPr dirty="0"/>
          </a:p>
          <a:p>
            <a:pPr marL="457200" lvl="0" indent="-368300" algn="l" rtl="0">
              <a:lnSpc>
                <a:spcPct val="113000"/>
              </a:lnSpc>
              <a:spcBef>
                <a:spcPts val="1200"/>
              </a:spcBef>
              <a:spcAft>
                <a:spcPts val="1200"/>
              </a:spcAft>
              <a:buSzPts val="2200"/>
              <a:buChar char="●"/>
            </a:pPr>
            <a:r>
              <a:rPr lang="en" dirty="0"/>
              <a:t>Implications</a:t>
            </a:r>
            <a:endParaRPr dirty="0"/>
          </a:p>
        </p:txBody>
      </p:sp>
      <p:sp>
        <p:nvSpPr>
          <p:cNvPr id="81" name="Google Shape;81;p15"/>
          <p:cNvSpPr txBox="1">
            <a:spLocks noGrp="1"/>
          </p:cNvSpPr>
          <p:nvPr>
            <p:ph type="title"/>
          </p:nvPr>
        </p:nvSpPr>
        <p:spPr>
          <a:xfrm>
            <a:off x="159300" y="128825"/>
            <a:ext cx="8880300" cy="6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6"/>
          <p:cNvPicPr preferRelativeResize="0"/>
          <p:nvPr/>
        </p:nvPicPr>
        <p:blipFill rotWithShape="1">
          <a:blip r:embed="rId3">
            <a:alphaModFix/>
          </a:blip>
          <a:srcRect t="99" b="89"/>
          <a:stretch/>
        </p:blipFill>
        <p:spPr>
          <a:xfrm>
            <a:off x="5636516" y="1584925"/>
            <a:ext cx="3403092" cy="3200400"/>
          </a:xfrm>
          <a:prstGeom prst="rect">
            <a:avLst/>
          </a:prstGeom>
          <a:noFill/>
          <a:ln>
            <a:noFill/>
          </a:ln>
        </p:spPr>
      </p:pic>
      <p:pic>
        <p:nvPicPr>
          <p:cNvPr id="87" name="Google Shape;87;p16"/>
          <p:cNvPicPr preferRelativeResize="0"/>
          <p:nvPr/>
        </p:nvPicPr>
        <p:blipFill rotWithShape="1">
          <a:blip r:embed="rId4">
            <a:alphaModFix/>
          </a:blip>
          <a:srcRect t="99" b="89"/>
          <a:stretch/>
        </p:blipFill>
        <p:spPr>
          <a:xfrm>
            <a:off x="5636516" y="1584925"/>
            <a:ext cx="3403092" cy="3200400"/>
          </a:xfrm>
          <a:prstGeom prst="rect">
            <a:avLst/>
          </a:prstGeom>
          <a:noFill/>
          <a:ln>
            <a:noFill/>
          </a:ln>
        </p:spPr>
      </p:pic>
      <p:pic>
        <p:nvPicPr>
          <p:cNvPr id="88" name="Google Shape;88;p16"/>
          <p:cNvPicPr preferRelativeResize="0"/>
          <p:nvPr/>
        </p:nvPicPr>
        <p:blipFill rotWithShape="1">
          <a:blip r:embed="rId5">
            <a:alphaModFix/>
          </a:blip>
          <a:srcRect t="99" b="89"/>
          <a:stretch/>
        </p:blipFill>
        <p:spPr>
          <a:xfrm>
            <a:off x="5636516" y="1584925"/>
            <a:ext cx="3403092" cy="3200400"/>
          </a:xfrm>
          <a:prstGeom prst="rect">
            <a:avLst/>
          </a:prstGeom>
          <a:noFill/>
          <a:ln>
            <a:noFill/>
          </a:ln>
        </p:spPr>
      </p:pic>
      <p:sp>
        <p:nvSpPr>
          <p:cNvPr id="89" name="Google Shape;89;p16"/>
          <p:cNvSpPr txBox="1">
            <a:spLocks noGrp="1"/>
          </p:cNvSpPr>
          <p:nvPr>
            <p:ph type="body" idx="1"/>
          </p:nvPr>
        </p:nvSpPr>
        <p:spPr>
          <a:xfrm>
            <a:off x="311700" y="1533475"/>
            <a:ext cx="8419500" cy="1419300"/>
          </a:xfrm>
          <a:prstGeom prst="rect">
            <a:avLst/>
          </a:prstGeom>
        </p:spPr>
        <p:txBody>
          <a:bodyPr spcFirstLastPara="1" wrap="square" lIns="91425" tIns="91425" rIns="91425" bIns="91425" anchor="t" anchorCtr="0">
            <a:noAutofit/>
          </a:bodyPr>
          <a:lstStyle/>
          <a:p>
            <a:pPr marL="457200" marR="0" lvl="0" indent="-368300" algn="l" rtl="0">
              <a:lnSpc>
                <a:spcPct val="113000"/>
              </a:lnSpc>
              <a:spcBef>
                <a:spcPts val="0"/>
              </a:spcBef>
              <a:spcAft>
                <a:spcPts val="0"/>
              </a:spcAft>
              <a:buClr>
                <a:schemeClr val="accent3"/>
              </a:buClr>
              <a:buSzPts val="2200"/>
              <a:buFont typeface="Proxima Nova"/>
              <a:buChar char="●"/>
            </a:pPr>
            <a:r>
              <a:rPr lang="en"/>
              <a:t>TPAF</a:t>
            </a:r>
            <a:endParaRPr/>
          </a:p>
          <a:p>
            <a:pPr marL="914400" lvl="1" indent="-342900" algn="l" rtl="0">
              <a:lnSpc>
                <a:spcPct val="113000"/>
              </a:lnSpc>
              <a:spcBef>
                <a:spcPts val="1200"/>
              </a:spcBef>
              <a:spcAft>
                <a:spcPts val="0"/>
              </a:spcAft>
              <a:buSzPts val="1800"/>
              <a:buChar char="○"/>
            </a:pPr>
            <a:r>
              <a:rPr lang="en"/>
              <a:t>Transmission Population Attributable Fraction</a:t>
            </a:r>
            <a:endParaRPr/>
          </a:p>
          <a:p>
            <a:pPr marL="914400" marR="0" lvl="1" indent="-342900" algn="l" rtl="0">
              <a:lnSpc>
                <a:spcPct val="113000"/>
              </a:lnSpc>
              <a:spcBef>
                <a:spcPts val="1200"/>
              </a:spcBef>
              <a:spcAft>
                <a:spcPts val="1200"/>
              </a:spcAft>
              <a:buSzPts val="1800"/>
              <a:buChar char="○"/>
            </a:pPr>
            <a:r>
              <a:rPr lang="en"/>
              <a:t>help prioritize intervention</a:t>
            </a:r>
            <a:endParaRPr/>
          </a:p>
        </p:txBody>
      </p:sp>
      <p:sp>
        <p:nvSpPr>
          <p:cNvPr id="90" name="Google Shape;90;p16"/>
          <p:cNvSpPr txBox="1">
            <a:spLocks noGrp="1"/>
          </p:cNvSpPr>
          <p:nvPr>
            <p:ph type="title"/>
          </p:nvPr>
        </p:nvSpPr>
        <p:spPr>
          <a:xfrm>
            <a:off x="159300" y="128825"/>
            <a:ext cx="8880300" cy="6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Background:</a:t>
            </a:r>
            <a:endParaRPr i="1"/>
          </a:p>
          <a:p>
            <a:pPr marL="0" lvl="0" indent="457200" algn="l" rtl="0">
              <a:spcBef>
                <a:spcPts val="0"/>
              </a:spcBef>
              <a:spcAft>
                <a:spcPts val="0"/>
              </a:spcAft>
              <a:buNone/>
            </a:pPr>
            <a:r>
              <a:rPr lang="en"/>
              <a:t>Epidemic Modeling to Prioritize Interventions</a:t>
            </a:r>
            <a:endParaRPr/>
          </a:p>
        </p:txBody>
      </p:sp>
      <p:sp>
        <p:nvSpPr>
          <p:cNvPr id="91" name="Google Shape;91;p16"/>
          <p:cNvSpPr txBox="1"/>
          <p:nvPr/>
        </p:nvSpPr>
        <p:spPr>
          <a:xfrm>
            <a:off x="311700" y="3028975"/>
            <a:ext cx="8419500" cy="1419300"/>
          </a:xfrm>
          <a:prstGeom prst="rect">
            <a:avLst/>
          </a:prstGeom>
          <a:noFill/>
          <a:ln>
            <a:noFill/>
          </a:ln>
        </p:spPr>
        <p:txBody>
          <a:bodyPr spcFirstLastPara="1" wrap="square" lIns="91425" tIns="91425" rIns="91425" bIns="91425" anchor="t" anchorCtr="0">
            <a:noAutofit/>
          </a:bodyPr>
          <a:lstStyle/>
          <a:p>
            <a:pPr marL="457200" lvl="0" indent="-368300" algn="l" rtl="0">
              <a:lnSpc>
                <a:spcPct val="113000"/>
              </a:lnSpc>
              <a:spcBef>
                <a:spcPts val="0"/>
              </a:spcBef>
              <a:spcAft>
                <a:spcPts val="0"/>
              </a:spcAft>
              <a:buClr>
                <a:schemeClr val="accent3"/>
              </a:buClr>
              <a:buSzPts val="2200"/>
              <a:buFont typeface="Proxima Nova"/>
              <a:buChar char="●"/>
            </a:pPr>
            <a:r>
              <a:rPr lang="en" sz="2200">
                <a:solidFill>
                  <a:schemeClr val="lt2"/>
                </a:solidFill>
                <a:latin typeface="Proxima Nova"/>
                <a:ea typeface="Proxima Nova"/>
                <a:cs typeface="Proxima Nova"/>
                <a:sym typeface="Proxima Nova"/>
              </a:rPr>
              <a:t>Turnover</a:t>
            </a:r>
            <a:endParaRPr sz="2200">
              <a:solidFill>
                <a:schemeClr val="accent3"/>
              </a:solidFill>
              <a:latin typeface="Proxima Nova"/>
              <a:ea typeface="Proxima Nova"/>
              <a:cs typeface="Proxima Nova"/>
              <a:sym typeface="Proxima Nova"/>
            </a:endParaRPr>
          </a:p>
          <a:p>
            <a:pPr marL="914400" lvl="1" indent="-317500" algn="l" rtl="0">
              <a:lnSpc>
                <a:spcPct val="113000"/>
              </a:lnSpc>
              <a:spcBef>
                <a:spcPts val="1200"/>
              </a:spcBef>
              <a:spcAft>
                <a:spcPts val="1200"/>
              </a:spcAft>
              <a:buClr>
                <a:schemeClr val="accent3"/>
              </a:buClr>
              <a:buSzPts val="1400"/>
              <a:buFont typeface="Proxima Nova"/>
              <a:buChar char="○"/>
            </a:pPr>
            <a:r>
              <a:rPr lang="en" sz="1800">
                <a:solidFill>
                  <a:schemeClr val="accent3"/>
                </a:solidFill>
                <a:latin typeface="Proxima Nova"/>
                <a:ea typeface="Proxima Nova"/>
                <a:cs typeface="Proxima Nova"/>
                <a:sym typeface="Proxima Nova"/>
              </a:rPr>
              <a:t>movement between risk groups</a:t>
            </a:r>
            <a:endParaRPr>
              <a:solidFill>
                <a:schemeClr val="accent3"/>
              </a:solidFill>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body" idx="1"/>
          </p:nvPr>
        </p:nvSpPr>
        <p:spPr>
          <a:xfrm>
            <a:off x="311700" y="1152475"/>
            <a:ext cx="5012100" cy="2002200"/>
          </a:xfrm>
          <a:prstGeom prst="rect">
            <a:avLst/>
          </a:prstGeom>
        </p:spPr>
        <p:txBody>
          <a:bodyPr spcFirstLastPara="1" wrap="square" lIns="91425" tIns="91425" rIns="91425" bIns="91425" anchor="t" anchorCtr="0">
            <a:noAutofit/>
          </a:bodyPr>
          <a:lstStyle/>
          <a:p>
            <a:pPr marL="0" lvl="0" indent="0" algn="l" rtl="0">
              <a:lnSpc>
                <a:spcPct val="112000"/>
              </a:lnSpc>
              <a:spcBef>
                <a:spcPts val="0"/>
              </a:spcBef>
              <a:spcAft>
                <a:spcPts val="0"/>
              </a:spcAft>
              <a:buNone/>
            </a:pPr>
            <a:endParaRPr/>
          </a:p>
          <a:p>
            <a:pPr marL="457200" lvl="0" indent="-368300" algn="l" rtl="0">
              <a:lnSpc>
                <a:spcPct val="112000"/>
              </a:lnSpc>
              <a:spcBef>
                <a:spcPts val="1200"/>
              </a:spcBef>
              <a:spcAft>
                <a:spcPts val="0"/>
              </a:spcAft>
              <a:buSzPts val="2200"/>
              <a:buAutoNum type="arabicPeriod"/>
            </a:pPr>
            <a:r>
              <a:rPr lang="en"/>
              <a:t>Equilibrium STI prevalence</a:t>
            </a:r>
            <a:endParaRPr/>
          </a:p>
          <a:p>
            <a:pPr marL="914400" lvl="1" indent="-342900" algn="l" rtl="0">
              <a:lnSpc>
                <a:spcPct val="112000"/>
              </a:lnSpc>
              <a:spcBef>
                <a:spcPts val="1200"/>
              </a:spcBef>
              <a:spcAft>
                <a:spcPts val="0"/>
              </a:spcAft>
              <a:buSzPts val="1800"/>
              <a:buChar char="○"/>
            </a:pPr>
            <a:r>
              <a:rPr lang="en"/>
              <a:t>vs Increasing Turnover</a:t>
            </a:r>
            <a:endParaRPr/>
          </a:p>
          <a:p>
            <a:pPr marL="914400" lvl="1" indent="-342900" algn="l" rtl="0">
              <a:lnSpc>
                <a:spcPct val="112000"/>
              </a:lnSpc>
              <a:spcBef>
                <a:spcPts val="1200"/>
              </a:spcBef>
              <a:spcAft>
                <a:spcPts val="0"/>
              </a:spcAft>
              <a:buSzPts val="1800"/>
              <a:buChar char="○"/>
            </a:pPr>
            <a:r>
              <a:rPr lang="en"/>
              <a:t>Prevalence = ( I + R ) / N</a:t>
            </a:r>
            <a:endParaRPr/>
          </a:p>
          <a:p>
            <a:pPr marL="0" lvl="0" indent="0" algn="l" rtl="0">
              <a:lnSpc>
                <a:spcPct val="112000"/>
              </a:lnSpc>
              <a:spcBef>
                <a:spcPts val="1200"/>
              </a:spcBef>
              <a:spcAft>
                <a:spcPts val="1200"/>
              </a:spcAft>
              <a:buNone/>
            </a:pPr>
            <a:r>
              <a:rPr lang="en" sz="1500"/>
              <a:t>	</a:t>
            </a:r>
            <a:endParaRPr sz="1600"/>
          </a:p>
        </p:txBody>
      </p:sp>
      <p:sp>
        <p:nvSpPr>
          <p:cNvPr id="97" name="Google Shape;97;p17"/>
          <p:cNvSpPr txBox="1">
            <a:spLocks noGrp="1"/>
          </p:cNvSpPr>
          <p:nvPr>
            <p:ph type="title"/>
          </p:nvPr>
        </p:nvSpPr>
        <p:spPr>
          <a:xfrm>
            <a:off x="159300" y="128825"/>
            <a:ext cx="8880300" cy="6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Research Questions:</a:t>
            </a:r>
            <a:endParaRPr i="1"/>
          </a:p>
          <a:p>
            <a:pPr marL="0" lvl="0" indent="0" algn="l" rtl="0">
              <a:spcBef>
                <a:spcPts val="0"/>
              </a:spcBef>
              <a:spcAft>
                <a:spcPts val="0"/>
              </a:spcAft>
              <a:buNone/>
            </a:pPr>
            <a:r>
              <a:rPr lang="en"/>
              <a:t>	Influence of turnover on ...</a:t>
            </a:r>
            <a:endParaRPr/>
          </a:p>
        </p:txBody>
      </p:sp>
      <p:pic>
        <p:nvPicPr>
          <p:cNvPr id="98" name="Google Shape;98;p17"/>
          <p:cNvPicPr preferRelativeResize="0"/>
          <p:nvPr/>
        </p:nvPicPr>
        <p:blipFill rotWithShape="1">
          <a:blip r:embed="rId3">
            <a:alphaModFix/>
          </a:blip>
          <a:srcRect t="99" b="89"/>
          <a:stretch/>
        </p:blipFill>
        <p:spPr>
          <a:xfrm>
            <a:off x="5636516" y="1584925"/>
            <a:ext cx="3403092" cy="3200400"/>
          </a:xfrm>
          <a:prstGeom prst="rect">
            <a:avLst/>
          </a:prstGeom>
          <a:noFill/>
          <a:ln>
            <a:noFill/>
          </a:ln>
        </p:spPr>
      </p:pic>
      <p:sp>
        <p:nvSpPr>
          <p:cNvPr id="99" name="Google Shape;99;p17"/>
          <p:cNvSpPr txBox="1"/>
          <p:nvPr/>
        </p:nvSpPr>
        <p:spPr>
          <a:xfrm>
            <a:off x="311700" y="3230875"/>
            <a:ext cx="5012100" cy="1554600"/>
          </a:xfrm>
          <a:prstGeom prst="rect">
            <a:avLst/>
          </a:prstGeom>
          <a:noFill/>
          <a:ln>
            <a:noFill/>
          </a:ln>
        </p:spPr>
        <p:txBody>
          <a:bodyPr spcFirstLastPara="1" wrap="square" lIns="91425" tIns="91425" rIns="91425" bIns="91425" anchor="t" anchorCtr="0">
            <a:noAutofit/>
          </a:bodyPr>
          <a:lstStyle/>
          <a:p>
            <a:pPr marL="457200" lvl="0" indent="-368300" algn="l" rtl="0">
              <a:lnSpc>
                <a:spcPct val="112000"/>
              </a:lnSpc>
              <a:spcBef>
                <a:spcPts val="0"/>
              </a:spcBef>
              <a:spcAft>
                <a:spcPts val="0"/>
              </a:spcAft>
              <a:buClr>
                <a:schemeClr val="accent3"/>
              </a:buClr>
              <a:buSzPts val="2200"/>
              <a:buFont typeface="Proxima Nova"/>
              <a:buAutoNum type="arabicPeriod" startAt="2"/>
            </a:pPr>
            <a:r>
              <a:rPr lang="en" sz="2200">
                <a:solidFill>
                  <a:schemeClr val="accent3"/>
                </a:solidFill>
                <a:latin typeface="Proxima Nova"/>
                <a:ea typeface="Proxima Nova"/>
                <a:cs typeface="Proxima Nova"/>
                <a:sym typeface="Proxima Nova"/>
              </a:rPr>
              <a:t>TPAF of High-Risk group</a:t>
            </a:r>
            <a:endParaRPr sz="2200">
              <a:solidFill>
                <a:schemeClr val="accent3"/>
              </a:solidFill>
              <a:latin typeface="Proxima Nova"/>
              <a:ea typeface="Proxima Nova"/>
              <a:cs typeface="Proxima Nova"/>
              <a:sym typeface="Proxima Nova"/>
            </a:endParaRPr>
          </a:p>
          <a:p>
            <a:pPr marL="914400" lvl="1" indent="-342900" algn="l" rtl="0">
              <a:lnSpc>
                <a:spcPct val="112000"/>
              </a:lnSpc>
              <a:spcBef>
                <a:spcPts val="1200"/>
              </a:spcBef>
              <a:spcAft>
                <a:spcPts val="120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No-Turnover vs Turnover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159300" y="128825"/>
            <a:ext cx="8880300" cy="6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Methods: mathematical model</a:t>
            </a:r>
            <a:endParaRPr/>
          </a:p>
        </p:txBody>
      </p:sp>
      <p:sp>
        <p:nvSpPr>
          <p:cNvPr id="105" name="Google Shape;105;p18"/>
          <p:cNvSpPr txBox="1">
            <a:spLocks noGrp="1"/>
          </p:cNvSpPr>
          <p:nvPr>
            <p:ph type="body" idx="1"/>
          </p:nvPr>
        </p:nvSpPr>
        <p:spPr>
          <a:xfrm>
            <a:off x="311700" y="2157900"/>
            <a:ext cx="5546100" cy="2410800"/>
          </a:xfrm>
          <a:prstGeom prst="rect">
            <a:avLst/>
          </a:prstGeom>
        </p:spPr>
        <p:txBody>
          <a:bodyPr spcFirstLastPara="1" wrap="square" lIns="91425" tIns="91425" rIns="91425" bIns="91425" anchor="t" anchorCtr="0">
            <a:noAutofit/>
          </a:bodyPr>
          <a:lstStyle/>
          <a:p>
            <a:pPr marL="457200" lvl="0" indent="-368300" algn="l" rtl="0">
              <a:lnSpc>
                <a:spcPct val="113000"/>
              </a:lnSpc>
              <a:spcBef>
                <a:spcPts val="0"/>
              </a:spcBef>
              <a:spcAft>
                <a:spcPts val="0"/>
              </a:spcAft>
              <a:buSzPts val="2200"/>
              <a:buChar char="●"/>
            </a:pPr>
            <a:r>
              <a:rPr lang="en"/>
              <a:t>Susceptible, Infectious, Recovered</a:t>
            </a:r>
            <a:endParaRPr/>
          </a:p>
          <a:p>
            <a:pPr marL="914400" lvl="1" indent="-342900" algn="l" rtl="0">
              <a:lnSpc>
                <a:spcPct val="113000"/>
              </a:lnSpc>
              <a:spcBef>
                <a:spcPts val="1200"/>
              </a:spcBef>
              <a:spcAft>
                <a:spcPts val="0"/>
              </a:spcAft>
              <a:buSzPts val="1800"/>
              <a:buChar char="○"/>
            </a:pPr>
            <a:r>
              <a:rPr lang="en"/>
              <a:t>e.g. treated HIV</a:t>
            </a:r>
            <a:endParaRPr/>
          </a:p>
          <a:p>
            <a:pPr marL="457200" lvl="0" indent="-368300" algn="l" rtl="0">
              <a:lnSpc>
                <a:spcPct val="113000"/>
              </a:lnSpc>
              <a:spcBef>
                <a:spcPts val="1200"/>
              </a:spcBef>
              <a:spcAft>
                <a:spcPts val="0"/>
              </a:spcAft>
              <a:buSzPts val="2200"/>
              <a:buChar char="●"/>
            </a:pPr>
            <a:r>
              <a:rPr lang="en"/>
              <a:t>Turnover:</a:t>
            </a:r>
            <a:endParaRPr/>
          </a:p>
          <a:p>
            <a:pPr marL="914400" lvl="1" indent="-342900" algn="l" rtl="0">
              <a:lnSpc>
                <a:spcPct val="113000"/>
              </a:lnSpc>
              <a:spcBef>
                <a:spcPts val="1200"/>
              </a:spcBef>
              <a:spcAft>
                <a:spcPts val="1200"/>
              </a:spcAft>
              <a:buSzPts val="1800"/>
              <a:buChar char="○"/>
            </a:pPr>
            <a:r>
              <a:rPr lang="en"/>
              <a:t>relative sizes of risk groups stable</a:t>
            </a:r>
            <a:endParaRPr/>
          </a:p>
        </p:txBody>
      </p:sp>
      <p:pic>
        <p:nvPicPr>
          <p:cNvPr id="106" name="Google Shape;106;p18"/>
          <p:cNvPicPr preferRelativeResize="0"/>
          <p:nvPr/>
        </p:nvPicPr>
        <p:blipFill>
          <a:blip r:embed="rId3">
            <a:alphaModFix/>
          </a:blip>
          <a:stretch>
            <a:fillRect/>
          </a:stretch>
        </p:blipFill>
        <p:spPr>
          <a:xfrm>
            <a:off x="921300" y="1381075"/>
            <a:ext cx="3657600" cy="416966"/>
          </a:xfrm>
          <a:prstGeom prst="rect">
            <a:avLst/>
          </a:prstGeom>
          <a:noFill/>
          <a:ln>
            <a:noFill/>
          </a:ln>
        </p:spPr>
      </p:pic>
      <p:pic>
        <p:nvPicPr>
          <p:cNvPr id="107" name="Google Shape;107;p18"/>
          <p:cNvPicPr preferRelativeResize="0"/>
          <p:nvPr/>
        </p:nvPicPr>
        <p:blipFill rotWithShape="1">
          <a:blip r:embed="rId4">
            <a:alphaModFix/>
          </a:blip>
          <a:srcRect t="99" b="89"/>
          <a:stretch/>
        </p:blipFill>
        <p:spPr>
          <a:xfrm>
            <a:off x="5636516" y="1584925"/>
            <a:ext cx="3403092" cy="3200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159300" y="128825"/>
            <a:ext cx="8880300" cy="6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Increasing turnover ...</a:t>
            </a:r>
            <a:endParaRPr/>
          </a:p>
        </p:txBody>
      </p:sp>
      <p:pic>
        <p:nvPicPr>
          <p:cNvPr id="113" name="Google Shape;113;p19"/>
          <p:cNvPicPr preferRelativeResize="0"/>
          <p:nvPr/>
        </p:nvPicPr>
        <p:blipFill>
          <a:blip r:embed="rId3">
            <a:alphaModFix/>
          </a:blip>
          <a:stretch>
            <a:fillRect/>
          </a:stretch>
        </p:blipFill>
        <p:spPr>
          <a:xfrm>
            <a:off x="90429" y="1856219"/>
            <a:ext cx="4475712" cy="2971800"/>
          </a:xfrm>
          <a:prstGeom prst="rect">
            <a:avLst/>
          </a:prstGeom>
          <a:noFill/>
          <a:ln>
            <a:noFill/>
          </a:ln>
        </p:spPr>
      </p:pic>
      <p:pic>
        <p:nvPicPr>
          <p:cNvPr id="114" name="Google Shape;114;p19"/>
          <p:cNvPicPr preferRelativeResize="0"/>
          <p:nvPr/>
        </p:nvPicPr>
        <p:blipFill rotWithShape="1">
          <a:blip r:embed="rId4">
            <a:alphaModFix/>
          </a:blip>
          <a:srcRect t="149" b="149"/>
          <a:stretch/>
        </p:blipFill>
        <p:spPr>
          <a:xfrm>
            <a:off x="4566154" y="1856219"/>
            <a:ext cx="4487417" cy="2971800"/>
          </a:xfrm>
          <a:prstGeom prst="rect">
            <a:avLst/>
          </a:prstGeom>
          <a:noFill/>
          <a:ln>
            <a:noFill/>
          </a:ln>
        </p:spPr>
      </p:pic>
      <p:sp>
        <p:nvSpPr>
          <p:cNvPr id="115" name="Google Shape;115;p19"/>
          <p:cNvSpPr txBox="1">
            <a:spLocks noGrp="1"/>
          </p:cNvSpPr>
          <p:nvPr>
            <p:ph type="body" idx="1"/>
          </p:nvPr>
        </p:nvSpPr>
        <p:spPr>
          <a:xfrm>
            <a:off x="311700" y="789125"/>
            <a:ext cx="8520600" cy="414300"/>
          </a:xfrm>
          <a:prstGeom prst="rect">
            <a:avLst/>
          </a:prstGeom>
        </p:spPr>
        <p:txBody>
          <a:bodyPr spcFirstLastPara="1" wrap="square" lIns="91425" tIns="0" rIns="91425" bIns="0" anchor="t" anchorCtr="0">
            <a:noAutofit/>
          </a:bodyPr>
          <a:lstStyle/>
          <a:p>
            <a:pPr marL="457200" lvl="0" indent="-368300" algn="l" rtl="0">
              <a:lnSpc>
                <a:spcPct val="100000"/>
              </a:lnSpc>
              <a:spcBef>
                <a:spcPts val="0"/>
              </a:spcBef>
              <a:spcAft>
                <a:spcPts val="600"/>
              </a:spcAft>
              <a:buSzPts val="2200"/>
              <a:buChar char="●"/>
            </a:pPr>
            <a:r>
              <a:rPr lang="en"/>
              <a:t>decreases High-Risk STI prevalence</a:t>
            </a:r>
            <a:endParaRPr/>
          </a:p>
        </p:txBody>
      </p:sp>
      <p:sp>
        <p:nvSpPr>
          <p:cNvPr id="116" name="Google Shape;116;p19"/>
          <p:cNvSpPr txBox="1">
            <a:spLocks noGrp="1"/>
          </p:cNvSpPr>
          <p:nvPr>
            <p:ph type="body" idx="1"/>
          </p:nvPr>
        </p:nvSpPr>
        <p:spPr>
          <a:xfrm>
            <a:off x="311700" y="1203425"/>
            <a:ext cx="8520600" cy="414300"/>
          </a:xfrm>
          <a:prstGeom prst="rect">
            <a:avLst/>
          </a:prstGeom>
        </p:spPr>
        <p:txBody>
          <a:bodyPr spcFirstLastPara="1" wrap="square" lIns="91425" tIns="0" rIns="91425" bIns="0" anchor="t" anchorCtr="0">
            <a:noAutofit/>
          </a:bodyPr>
          <a:lstStyle/>
          <a:p>
            <a:pPr marL="457200" lvl="0" indent="-368300" algn="l" rtl="0">
              <a:lnSpc>
                <a:spcPct val="100000"/>
              </a:lnSpc>
              <a:spcBef>
                <a:spcPts val="0"/>
              </a:spcBef>
              <a:spcAft>
                <a:spcPts val="600"/>
              </a:spcAft>
              <a:buSzPts val="2200"/>
              <a:buChar char="●"/>
            </a:pPr>
            <a:r>
              <a:rPr lang="en"/>
              <a:t>increases, then decreases Low-Risk STI prevalence</a:t>
            </a:r>
            <a:endParaRPr/>
          </a:p>
        </p:txBody>
      </p:sp>
      <p:sp>
        <p:nvSpPr>
          <p:cNvPr id="117" name="Google Shape;117;p19"/>
          <p:cNvSpPr txBox="1"/>
          <p:nvPr/>
        </p:nvSpPr>
        <p:spPr>
          <a:xfrm>
            <a:off x="4572000" y="128825"/>
            <a:ext cx="4467600" cy="660300"/>
          </a:xfrm>
          <a:prstGeom prst="rect">
            <a:avLst/>
          </a:prstGeom>
          <a:noFill/>
          <a:ln>
            <a:noFill/>
          </a:ln>
        </p:spPr>
        <p:txBody>
          <a:bodyPr spcFirstLastPara="1" wrap="square" lIns="91425" tIns="91425" rIns="91425" bIns="91425" anchor="t" anchorCtr="0">
            <a:noAutofit/>
          </a:bodyPr>
          <a:lstStyle/>
          <a:p>
            <a:pPr marL="457200" lvl="0" indent="0" algn="r" rtl="0">
              <a:lnSpc>
                <a:spcPct val="112000"/>
              </a:lnSpc>
              <a:spcBef>
                <a:spcPts val="0"/>
              </a:spcBef>
              <a:spcAft>
                <a:spcPts val="1200"/>
              </a:spcAft>
              <a:buNone/>
            </a:pPr>
            <a:r>
              <a:rPr lang="en" sz="1800">
                <a:solidFill>
                  <a:schemeClr val="accent3"/>
                </a:solidFill>
                <a:latin typeface="Proxima Nova"/>
                <a:ea typeface="Proxima Nova"/>
                <a:cs typeface="Proxima Nova"/>
                <a:sym typeface="Proxima Nova"/>
              </a:rPr>
              <a:t>Prevalence = ( I + R ) / 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a:spLocks noGrp="1"/>
          </p:cNvSpPr>
          <p:nvPr>
            <p:ph type="title"/>
          </p:nvPr>
        </p:nvSpPr>
        <p:spPr>
          <a:xfrm>
            <a:off x="159300" y="128825"/>
            <a:ext cx="8880300" cy="6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turnover affects risk group STI prevalence</a:t>
            </a:r>
            <a:endParaRPr/>
          </a:p>
        </p:txBody>
      </p:sp>
      <p:pic>
        <p:nvPicPr>
          <p:cNvPr id="123" name="Google Shape;123;p20"/>
          <p:cNvPicPr preferRelativeResize="0"/>
          <p:nvPr/>
        </p:nvPicPr>
        <p:blipFill rotWithShape="1">
          <a:blip r:embed="rId3">
            <a:alphaModFix/>
          </a:blip>
          <a:srcRect t="129" b="119"/>
          <a:stretch/>
        </p:blipFill>
        <p:spPr>
          <a:xfrm>
            <a:off x="6774900" y="1960450"/>
            <a:ext cx="2286000" cy="1520190"/>
          </a:xfrm>
          <a:prstGeom prst="rect">
            <a:avLst/>
          </a:prstGeom>
          <a:noFill/>
          <a:ln>
            <a:noFill/>
          </a:ln>
        </p:spPr>
      </p:pic>
      <p:grpSp>
        <p:nvGrpSpPr>
          <p:cNvPr id="3" name="Group 2">
            <a:extLst>
              <a:ext uri="{FF2B5EF4-FFF2-40B4-BE49-F238E27FC236}">
                <a16:creationId xmlns:a16="http://schemas.microsoft.com/office/drawing/2014/main" id="{B6492F26-5856-4855-80DC-152271B6393A}"/>
              </a:ext>
            </a:extLst>
          </p:cNvPr>
          <p:cNvGrpSpPr/>
          <p:nvPr/>
        </p:nvGrpSpPr>
        <p:grpSpPr>
          <a:xfrm>
            <a:off x="260825" y="941525"/>
            <a:ext cx="3200400" cy="2824236"/>
            <a:chOff x="260825" y="941525"/>
            <a:chExt cx="3200400" cy="2824236"/>
          </a:xfrm>
        </p:grpSpPr>
        <p:sp>
          <p:nvSpPr>
            <p:cNvPr id="124" name="Google Shape;124;p20"/>
            <p:cNvSpPr txBox="1"/>
            <p:nvPr/>
          </p:nvSpPr>
          <p:spPr>
            <a:xfrm>
              <a:off x="489425" y="941525"/>
              <a:ext cx="2743200" cy="54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accent3"/>
                  </a:solidFill>
                  <a:latin typeface="Proxima Nova"/>
                  <a:ea typeface="Proxima Nova"/>
                  <a:cs typeface="Proxima Nova"/>
                  <a:sym typeface="Proxima Nova"/>
                </a:rPr>
                <a:t>Slow Turnover</a:t>
              </a:r>
              <a:endParaRPr sz="2200">
                <a:solidFill>
                  <a:schemeClr val="accent3"/>
                </a:solidFill>
                <a:latin typeface="Proxima Nova"/>
                <a:ea typeface="Proxima Nova"/>
                <a:cs typeface="Proxima Nova"/>
                <a:sym typeface="Proxima Nova"/>
              </a:endParaRPr>
            </a:p>
          </p:txBody>
        </p:sp>
        <p:pic>
          <p:nvPicPr>
            <p:cNvPr id="125" name="Google Shape;125;p20"/>
            <p:cNvPicPr preferRelativeResize="0"/>
            <p:nvPr/>
          </p:nvPicPr>
          <p:blipFill rotWithShape="1">
            <a:blip r:embed="rId4">
              <a:alphaModFix/>
            </a:blip>
            <a:srcRect l="109" r="99"/>
            <a:stretch/>
          </p:blipFill>
          <p:spPr>
            <a:xfrm>
              <a:off x="260825" y="1534625"/>
              <a:ext cx="3200400" cy="2231136"/>
            </a:xfrm>
            <a:prstGeom prst="rect">
              <a:avLst/>
            </a:prstGeom>
            <a:noFill/>
            <a:ln>
              <a:noFill/>
            </a:ln>
          </p:spPr>
        </p:pic>
      </p:grpSp>
      <p:grpSp>
        <p:nvGrpSpPr>
          <p:cNvPr id="2" name="Group 1">
            <a:extLst>
              <a:ext uri="{FF2B5EF4-FFF2-40B4-BE49-F238E27FC236}">
                <a16:creationId xmlns:a16="http://schemas.microsoft.com/office/drawing/2014/main" id="{2800E44F-F11B-49F8-8355-2FA618133911}"/>
              </a:ext>
            </a:extLst>
          </p:cNvPr>
          <p:cNvGrpSpPr/>
          <p:nvPr/>
        </p:nvGrpSpPr>
        <p:grpSpPr>
          <a:xfrm>
            <a:off x="3581400" y="941525"/>
            <a:ext cx="3200400" cy="2824236"/>
            <a:chOff x="3581400" y="941525"/>
            <a:chExt cx="3200400" cy="2824236"/>
          </a:xfrm>
        </p:grpSpPr>
        <p:sp>
          <p:nvSpPr>
            <p:cNvPr id="126" name="Google Shape;126;p20"/>
            <p:cNvSpPr txBox="1"/>
            <p:nvPr/>
          </p:nvSpPr>
          <p:spPr>
            <a:xfrm>
              <a:off x="3810000" y="941525"/>
              <a:ext cx="2743200" cy="54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solidFill>
                    <a:schemeClr val="accent3"/>
                  </a:solidFill>
                  <a:latin typeface="Proxima Nova"/>
                  <a:ea typeface="Proxima Nova"/>
                  <a:cs typeface="Proxima Nova"/>
                  <a:sym typeface="Proxima Nova"/>
                </a:rPr>
                <a:t>Fast Turnover</a:t>
              </a:r>
              <a:endParaRPr sz="2200" dirty="0">
                <a:solidFill>
                  <a:schemeClr val="accent3"/>
                </a:solidFill>
                <a:latin typeface="Proxima Nova"/>
                <a:ea typeface="Proxima Nova"/>
                <a:cs typeface="Proxima Nova"/>
                <a:sym typeface="Proxima Nova"/>
              </a:endParaRPr>
            </a:p>
          </p:txBody>
        </p:sp>
        <p:pic>
          <p:nvPicPr>
            <p:cNvPr id="127" name="Google Shape;127;p20"/>
            <p:cNvPicPr preferRelativeResize="0"/>
            <p:nvPr/>
          </p:nvPicPr>
          <p:blipFill rotWithShape="1">
            <a:blip r:embed="rId5">
              <a:alphaModFix/>
            </a:blip>
            <a:srcRect l="109" r="99"/>
            <a:stretch/>
          </p:blipFill>
          <p:spPr>
            <a:xfrm>
              <a:off x="3581400" y="1534625"/>
              <a:ext cx="3200400" cy="2231136"/>
            </a:xfrm>
            <a:prstGeom prst="rect">
              <a:avLst/>
            </a:prstGeom>
            <a:noFill/>
            <a:ln>
              <a:noFill/>
            </a:ln>
          </p:spPr>
        </p:pic>
      </p:grpSp>
      <p:sp>
        <p:nvSpPr>
          <p:cNvPr id="128" name="Google Shape;128;p20"/>
          <p:cNvSpPr txBox="1">
            <a:spLocks noGrp="1"/>
          </p:cNvSpPr>
          <p:nvPr>
            <p:ph type="body" idx="1"/>
          </p:nvPr>
        </p:nvSpPr>
        <p:spPr>
          <a:xfrm>
            <a:off x="311700" y="3984725"/>
            <a:ext cx="8520600" cy="1158600"/>
          </a:xfrm>
          <a:prstGeom prst="rect">
            <a:avLst/>
          </a:prstGeom>
        </p:spPr>
        <p:txBody>
          <a:bodyPr spcFirstLastPara="1" wrap="square" lIns="91425" tIns="91425" rIns="91425" bIns="91425" anchor="t" anchorCtr="0">
            <a:noAutofit/>
          </a:bodyPr>
          <a:lstStyle/>
          <a:p>
            <a:pPr marL="457200" lvl="0" indent="-368300" algn="l" rtl="0">
              <a:lnSpc>
                <a:spcPct val="112000"/>
              </a:lnSpc>
              <a:spcBef>
                <a:spcPts val="0"/>
              </a:spcBef>
              <a:spcAft>
                <a:spcPts val="0"/>
              </a:spcAft>
              <a:buSzPts val="2200"/>
              <a:buChar char="●"/>
            </a:pPr>
            <a:r>
              <a:rPr lang="en"/>
              <a:t>Turnover yields a net movement of infected: High → Low</a:t>
            </a:r>
            <a:endParaRPr/>
          </a:p>
          <a:p>
            <a:pPr marL="457200" lvl="0" indent="-368300" algn="l" rtl="0">
              <a:lnSpc>
                <a:spcPct val="112000"/>
              </a:lnSpc>
              <a:spcBef>
                <a:spcPts val="600"/>
              </a:spcBef>
              <a:spcAft>
                <a:spcPts val="600"/>
              </a:spcAft>
              <a:buSzPts val="2200"/>
              <a:buChar char="●"/>
            </a:pPr>
            <a:r>
              <a:rPr lang="en"/>
              <a:t>Turnover homogenizes risk</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159300" y="128825"/>
            <a:ext cx="8880300" cy="6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Turnover &amp; importance of reaching High-Risk group</a:t>
            </a:r>
            <a:endParaRPr/>
          </a:p>
        </p:txBody>
      </p:sp>
      <p:grpSp>
        <p:nvGrpSpPr>
          <p:cNvPr id="134" name="Google Shape;134;p21"/>
          <p:cNvGrpSpPr/>
          <p:nvPr/>
        </p:nvGrpSpPr>
        <p:grpSpPr>
          <a:xfrm>
            <a:off x="1194925" y="1116831"/>
            <a:ext cx="2871183" cy="2163650"/>
            <a:chOff x="1398225" y="1269231"/>
            <a:chExt cx="2871183" cy="2163650"/>
          </a:xfrm>
        </p:grpSpPr>
        <p:sp>
          <p:nvSpPr>
            <p:cNvPr id="135" name="Google Shape;135;p21"/>
            <p:cNvSpPr/>
            <p:nvPr/>
          </p:nvSpPr>
          <p:spPr>
            <a:xfrm>
              <a:off x="1398225" y="2426981"/>
              <a:ext cx="1005900" cy="1005900"/>
            </a:xfrm>
            <a:prstGeom prst="ellipse">
              <a:avLst/>
            </a:prstGeom>
            <a:solidFill>
              <a:srgbClr val="CC3333">
                <a:alpha val="40000"/>
              </a:srgbClr>
            </a:solidFill>
            <a:ln>
              <a:noFill/>
            </a:ln>
          </p:spPr>
          <p:txBody>
            <a:bodyPr spcFirstLastPara="1" wrap="square" lIns="0" tIns="0" rIns="0" bIns="0" anchor="t" anchorCtr="0">
              <a:noAutofit/>
            </a:bodyPr>
            <a:lstStyle/>
            <a:p>
              <a:pPr marL="0" lvl="0" indent="0" algn="ctr" rtl="0">
                <a:spcBef>
                  <a:spcPts val="0"/>
                </a:spcBef>
                <a:spcAft>
                  <a:spcPts val="0"/>
                </a:spcAft>
                <a:buNone/>
              </a:pPr>
              <a:r>
                <a:rPr lang="en" b="1">
                  <a:solidFill>
                    <a:schemeClr val="lt1"/>
                  </a:solidFill>
                </a:rPr>
                <a:t>City A</a:t>
              </a:r>
              <a:endParaRPr b="1">
                <a:solidFill>
                  <a:schemeClr val="lt1"/>
                </a:solidFill>
              </a:endParaRPr>
            </a:p>
            <a:p>
              <a:pPr marL="0" lvl="0" indent="0" algn="ctr" rtl="0">
                <a:spcBef>
                  <a:spcPts val="0"/>
                </a:spcBef>
                <a:spcAft>
                  <a:spcPts val="0"/>
                </a:spcAft>
                <a:buNone/>
              </a:pPr>
              <a:r>
                <a:rPr lang="en">
                  <a:solidFill>
                    <a:schemeClr val="lt1"/>
                  </a:solidFill>
                </a:rPr>
                <a:t>No</a:t>
              </a:r>
              <a:endParaRPr>
                <a:solidFill>
                  <a:schemeClr val="lt1"/>
                </a:solidFill>
              </a:endParaRPr>
            </a:p>
            <a:p>
              <a:pPr marL="0" lvl="0" indent="0" algn="ctr" rtl="0">
                <a:spcBef>
                  <a:spcPts val="0"/>
                </a:spcBef>
                <a:spcAft>
                  <a:spcPts val="0"/>
                </a:spcAft>
                <a:buNone/>
              </a:pPr>
              <a:r>
                <a:rPr lang="en">
                  <a:solidFill>
                    <a:schemeClr val="lt1"/>
                  </a:solidFill>
                </a:rPr>
                <a:t>Turnover</a:t>
              </a:r>
              <a:endParaRPr>
                <a:solidFill>
                  <a:schemeClr val="lt1"/>
                </a:solidFill>
              </a:endParaRPr>
            </a:p>
          </p:txBody>
        </p:sp>
        <p:sp>
          <p:nvSpPr>
            <p:cNvPr id="136" name="Google Shape;136;p21"/>
            <p:cNvSpPr/>
            <p:nvPr/>
          </p:nvSpPr>
          <p:spPr>
            <a:xfrm>
              <a:off x="3263508" y="2426981"/>
              <a:ext cx="1005900" cy="1005900"/>
            </a:xfrm>
            <a:prstGeom prst="ellipse">
              <a:avLst/>
            </a:prstGeom>
            <a:solidFill>
              <a:srgbClr val="CC3333">
                <a:alpha val="80000"/>
              </a:srgbClr>
            </a:solidFill>
            <a:ln>
              <a:noFill/>
            </a:ln>
          </p:spPr>
          <p:txBody>
            <a:bodyPr spcFirstLastPara="1" wrap="square" lIns="0" tIns="0" rIns="0" bIns="0" anchor="t" anchorCtr="0">
              <a:noAutofit/>
            </a:bodyPr>
            <a:lstStyle/>
            <a:p>
              <a:pPr marL="0" lvl="0" indent="0" algn="ctr" rtl="0">
                <a:spcBef>
                  <a:spcPts val="0"/>
                </a:spcBef>
                <a:spcAft>
                  <a:spcPts val="0"/>
                </a:spcAft>
                <a:buNone/>
              </a:pPr>
              <a:r>
                <a:rPr lang="en" b="1">
                  <a:solidFill>
                    <a:schemeClr val="lt1"/>
                  </a:solidFill>
                </a:rPr>
                <a:t>City B</a:t>
              </a:r>
              <a:endParaRPr b="1">
                <a:solidFill>
                  <a:schemeClr val="lt1"/>
                </a:solidFill>
              </a:endParaRPr>
            </a:p>
            <a:p>
              <a:pPr marL="0" lvl="0" indent="0" algn="ctr" rtl="0">
                <a:spcBef>
                  <a:spcPts val="0"/>
                </a:spcBef>
                <a:spcAft>
                  <a:spcPts val="0"/>
                </a:spcAft>
                <a:buNone/>
              </a:pPr>
              <a:endParaRPr>
                <a:solidFill>
                  <a:schemeClr val="lt1"/>
                </a:solidFill>
              </a:endParaRPr>
            </a:p>
            <a:p>
              <a:pPr marL="0" lvl="0" indent="0" algn="ctr" rtl="0">
                <a:spcBef>
                  <a:spcPts val="0"/>
                </a:spcBef>
                <a:spcAft>
                  <a:spcPts val="0"/>
                </a:spcAft>
                <a:buNone/>
              </a:pPr>
              <a:r>
                <a:rPr lang="en">
                  <a:solidFill>
                    <a:schemeClr val="lt1"/>
                  </a:solidFill>
                </a:rPr>
                <a:t>Turnover</a:t>
              </a:r>
              <a:endParaRPr>
                <a:solidFill>
                  <a:schemeClr val="lt1"/>
                </a:solidFill>
              </a:endParaRPr>
            </a:p>
          </p:txBody>
        </p:sp>
        <p:sp>
          <p:nvSpPr>
            <p:cNvPr id="137" name="Google Shape;137;p21"/>
            <p:cNvSpPr/>
            <p:nvPr/>
          </p:nvSpPr>
          <p:spPr>
            <a:xfrm>
              <a:off x="2330867" y="1269231"/>
              <a:ext cx="1005900" cy="1005900"/>
            </a:xfrm>
            <a:prstGeom prst="octagon">
              <a:avLst>
                <a:gd name="adj" fmla="val 29289"/>
              </a:avLst>
            </a:prstGeom>
            <a:solidFill>
              <a:srgbClr val="616161">
                <a:alpha val="80000"/>
              </a:srgbClr>
            </a:solidFill>
            <a:ln>
              <a:noFill/>
            </a:ln>
          </p:spPr>
          <p:txBody>
            <a:bodyPr spcFirstLastPara="1" wrap="square" lIns="0" tIns="0" rIns="0" bIns="0" anchor="ctr" anchorCtr="0">
              <a:noAutofit/>
            </a:bodyPr>
            <a:lstStyle/>
            <a:p>
              <a:pPr marL="0" lvl="0" indent="0" algn="ctr" rtl="0">
                <a:spcBef>
                  <a:spcPts val="0"/>
                </a:spcBef>
                <a:spcAft>
                  <a:spcPts val="0"/>
                </a:spcAft>
                <a:buNone/>
              </a:pPr>
              <a:r>
                <a:rPr lang="en" b="1">
                  <a:solidFill>
                    <a:schemeClr val="lt1"/>
                  </a:solidFill>
                </a:rPr>
                <a:t>Model</a:t>
              </a:r>
              <a:endParaRPr b="1">
                <a:solidFill>
                  <a:schemeClr val="lt1"/>
                </a:solidFill>
              </a:endParaRPr>
            </a:p>
          </p:txBody>
        </p:sp>
        <p:cxnSp>
          <p:nvCxnSpPr>
            <p:cNvPr id="138" name="Google Shape;138;p21"/>
            <p:cNvCxnSpPr>
              <a:stCxn id="137" idx="3"/>
              <a:endCxn id="135" idx="7"/>
            </p:cNvCxnSpPr>
            <p:nvPr/>
          </p:nvCxnSpPr>
          <p:spPr>
            <a:xfrm flipH="1">
              <a:off x="2256785" y="2275131"/>
              <a:ext cx="368700" cy="299100"/>
            </a:xfrm>
            <a:prstGeom prst="straightConnector1">
              <a:avLst/>
            </a:prstGeom>
            <a:noFill/>
            <a:ln w="19050" cap="flat" cmpd="sng">
              <a:solidFill>
                <a:schemeClr val="accent3"/>
              </a:solidFill>
              <a:prstDash val="solid"/>
              <a:round/>
              <a:headEnd type="none" w="med" len="med"/>
              <a:tailEnd type="triangle" w="med" len="med"/>
            </a:ln>
          </p:spPr>
        </p:cxnSp>
        <p:cxnSp>
          <p:nvCxnSpPr>
            <p:cNvPr id="139" name="Google Shape;139;p21"/>
            <p:cNvCxnSpPr>
              <a:stCxn id="137" idx="2"/>
              <a:endCxn id="136" idx="1"/>
            </p:cNvCxnSpPr>
            <p:nvPr/>
          </p:nvCxnSpPr>
          <p:spPr>
            <a:xfrm>
              <a:off x="3042149" y="2275131"/>
              <a:ext cx="368700" cy="299100"/>
            </a:xfrm>
            <a:prstGeom prst="straightConnector1">
              <a:avLst/>
            </a:prstGeom>
            <a:noFill/>
            <a:ln w="19050" cap="flat" cmpd="sng">
              <a:solidFill>
                <a:schemeClr val="accent3"/>
              </a:solidFill>
              <a:prstDash val="solid"/>
              <a:round/>
              <a:headEnd type="none" w="med" len="med"/>
              <a:tailEnd type="triangle" w="med" len="med"/>
            </a:ln>
          </p:spPr>
        </p:cxnSp>
      </p:grpSp>
      <p:grpSp>
        <p:nvGrpSpPr>
          <p:cNvPr id="140" name="Google Shape;140;p21"/>
          <p:cNvGrpSpPr/>
          <p:nvPr/>
        </p:nvGrpSpPr>
        <p:grpSpPr>
          <a:xfrm>
            <a:off x="5077892" y="1116831"/>
            <a:ext cx="2871183" cy="2163650"/>
            <a:chOff x="4823992" y="1269231"/>
            <a:chExt cx="2871183" cy="2163650"/>
          </a:xfrm>
        </p:grpSpPr>
        <p:sp>
          <p:nvSpPr>
            <p:cNvPr id="141" name="Google Shape;141;p21"/>
            <p:cNvSpPr/>
            <p:nvPr/>
          </p:nvSpPr>
          <p:spPr>
            <a:xfrm>
              <a:off x="4823992" y="2426981"/>
              <a:ext cx="1005900" cy="1005900"/>
            </a:xfrm>
            <a:prstGeom prst="octagon">
              <a:avLst>
                <a:gd name="adj" fmla="val 29289"/>
              </a:avLst>
            </a:prstGeom>
            <a:solidFill>
              <a:srgbClr val="CC3333">
                <a:alpha val="40000"/>
              </a:srgbClr>
            </a:solidFill>
            <a:ln>
              <a:noFill/>
            </a:ln>
          </p:spPr>
          <p:txBody>
            <a:bodyPr spcFirstLastPara="1" wrap="square" lIns="0" tIns="0" rIns="0" bIns="0" anchor="ctr" anchorCtr="0">
              <a:noAutofit/>
            </a:bodyPr>
            <a:lstStyle/>
            <a:p>
              <a:pPr marL="0" lvl="0" indent="0" algn="ctr" rtl="0">
                <a:spcBef>
                  <a:spcPts val="0"/>
                </a:spcBef>
                <a:spcAft>
                  <a:spcPts val="0"/>
                </a:spcAft>
                <a:buNone/>
              </a:pPr>
              <a:r>
                <a:rPr lang="en" b="1">
                  <a:solidFill>
                    <a:schemeClr val="lt1"/>
                  </a:solidFill>
                </a:rPr>
                <a:t>Model A</a:t>
              </a:r>
              <a:endParaRPr b="1">
                <a:solidFill>
                  <a:schemeClr val="lt1"/>
                </a:solidFill>
              </a:endParaRPr>
            </a:p>
            <a:p>
              <a:pPr marL="0" lvl="0" indent="0" algn="ctr" rtl="0">
                <a:spcBef>
                  <a:spcPts val="0"/>
                </a:spcBef>
                <a:spcAft>
                  <a:spcPts val="0"/>
                </a:spcAft>
                <a:buNone/>
              </a:pPr>
              <a:r>
                <a:rPr lang="en">
                  <a:solidFill>
                    <a:schemeClr val="lt1"/>
                  </a:solidFill>
                </a:rPr>
                <a:t>No</a:t>
              </a:r>
              <a:endParaRPr>
                <a:solidFill>
                  <a:schemeClr val="lt1"/>
                </a:solidFill>
              </a:endParaRPr>
            </a:p>
            <a:p>
              <a:pPr marL="0" lvl="0" indent="0" algn="ctr" rtl="0">
                <a:spcBef>
                  <a:spcPts val="0"/>
                </a:spcBef>
                <a:spcAft>
                  <a:spcPts val="0"/>
                </a:spcAft>
                <a:buNone/>
              </a:pPr>
              <a:r>
                <a:rPr lang="en">
                  <a:solidFill>
                    <a:schemeClr val="lt1"/>
                  </a:solidFill>
                </a:rPr>
                <a:t>Turnover</a:t>
              </a:r>
              <a:endParaRPr>
                <a:solidFill>
                  <a:schemeClr val="lt1"/>
                </a:solidFill>
              </a:endParaRPr>
            </a:p>
          </p:txBody>
        </p:sp>
        <p:sp>
          <p:nvSpPr>
            <p:cNvPr id="142" name="Google Shape;142;p21"/>
            <p:cNvSpPr/>
            <p:nvPr/>
          </p:nvSpPr>
          <p:spPr>
            <a:xfrm>
              <a:off x="6689275" y="2426981"/>
              <a:ext cx="1005900" cy="1005900"/>
            </a:xfrm>
            <a:prstGeom prst="octagon">
              <a:avLst>
                <a:gd name="adj" fmla="val 29289"/>
              </a:avLst>
            </a:prstGeom>
            <a:solidFill>
              <a:srgbClr val="CC3333">
                <a:alpha val="80000"/>
              </a:srgbClr>
            </a:solidFill>
            <a:ln>
              <a:noFill/>
            </a:ln>
          </p:spPr>
          <p:txBody>
            <a:bodyPr spcFirstLastPara="1" wrap="square" lIns="0" tIns="0" rIns="0" bIns="0" anchor="ctr" anchorCtr="0">
              <a:noAutofit/>
            </a:bodyPr>
            <a:lstStyle/>
            <a:p>
              <a:pPr marL="0" lvl="0" indent="0" algn="ctr" rtl="0">
                <a:spcBef>
                  <a:spcPts val="0"/>
                </a:spcBef>
                <a:spcAft>
                  <a:spcPts val="0"/>
                </a:spcAft>
                <a:buNone/>
              </a:pPr>
              <a:r>
                <a:rPr lang="en" b="1">
                  <a:solidFill>
                    <a:schemeClr val="lt1"/>
                  </a:solidFill>
                </a:rPr>
                <a:t>Model B</a:t>
              </a:r>
              <a:endParaRPr b="1">
                <a:solidFill>
                  <a:schemeClr val="lt1"/>
                </a:solidFill>
              </a:endParaRPr>
            </a:p>
            <a:p>
              <a:pPr marL="0" lvl="0" indent="0" algn="ctr" rtl="0">
                <a:spcBef>
                  <a:spcPts val="0"/>
                </a:spcBef>
                <a:spcAft>
                  <a:spcPts val="0"/>
                </a:spcAft>
                <a:buNone/>
              </a:pPr>
              <a:endParaRPr>
                <a:solidFill>
                  <a:schemeClr val="lt1"/>
                </a:solidFill>
              </a:endParaRPr>
            </a:p>
            <a:p>
              <a:pPr marL="0" lvl="0" indent="0" algn="ctr" rtl="0">
                <a:spcBef>
                  <a:spcPts val="0"/>
                </a:spcBef>
                <a:spcAft>
                  <a:spcPts val="0"/>
                </a:spcAft>
                <a:buNone/>
              </a:pPr>
              <a:r>
                <a:rPr lang="en">
                  <a:solidFill>
                    <a:schemeClr val="lt1"/>
                  </a:solidFill>
                </a:rPr>
                <a:t>Turnover</a:t>
              </a:r>
              <a:endParaRPr>
                <a:solidFill>
                  <a:schemeClr val="lt1"/>
                </a:solidFill>
              </a:endParaRPr>
            </a:p>
          </p:txBody>
        </p:sp>
        <p:sp>
          <p:nvSpPr>
            <p:cNvPr id="143" name="Google Shape;143;p21"/>
            <p:cNvSpPr/>
            <p:nvPr/>
          </p:nvSpPr>
          <p:spPr>
            <a:xfrm>
              <a:off x="5756633" y="1269231"/>
              <a:ext cx="1005900" cy="1005900"/>
            </a:xfrm>
            <a:prstGeom prst="ellipse">
              <a:avLst/>
            </a:prstGeom>
            <a:solidFill>
              <a:srgbClr val="616161">
                <a:alpha val="80000"/>
              </a:srgbClr>
            </a:solidFill>
            <a:ln>
              <a:noFill/>
            </a:ln>
          </p:spPr>
          <p:txBody>
            <a:bodyPr spcFirstLastPara="1" wrap="square" lIns="0" tIns="0" rIns="0" bIns="0" anchor="ctr" anchorCtr="0">
              <a:noAutofit/>
            </a:bodyPr>
            <a:lstStyle/>
            <a:p>
              <a:pPr marL="0" lvl="0" indent="0" algn="ctr" rtl="0">
                <a:spcBef>
                  <a:spcPts val="0"/>
                </a:spcBef>
                <a:spcAft>
                  <a:spcPts val="0"/>
                </a:spcAft>
                <a:buNone/>
              </a:pPr>
              <a:r>
                <a:rPr lang="en" b="1">
                  <a:solidFill>
                    <a:schemeClr val="lt1"/>
                  </a:solidFill>
                </a:rPr>
                <a:t>City</a:t>
              </a:r>
              <a:endParaRPr b="1">
                <a:solidFill>
                  <a:schemeClr val="lt1"/>
                </a:solidFill>
              </a:endParaRPr>
            </a:p>
          </p:txBody>
        </p:sp>
        <p:cxnSp>
          <p:nvCxnSpPr>
            <p:cNvPr id="144" name="Google Shape;144;p21"/>
            <p:cNvCxnSpPr>
              <a:stCxn id="141" idx="7"/>
              <a:endCxn id="143" idx="3"/>
            </p:cNvCxnSpPr>
            <p:nvPr/>
          </p:nvCxnSpPr>
          <p:spPr>
            <a:xfrm rot="10800000" flipH="1">
              <a:off x="5535274" y="2127881"/>
              <a:ext cx="368700" cy="299100"/>
            </a:xfrm>
            <a:prstGeom prst="straightConnector1">
              <a:avLst/>
            </a:prstGeom>
            <a:noFill/>
            <a:ln w="19050" cap="flat" cmpd="sng">
              <a:solidFill>
                <a:schemeClr val="accent3"/>
              </a:solidFill>
              <a:prstDash val="solid"/>
              <a:round/>
              <a:headEnd type="none" w="med" len="med"/>
              <a:tailEnd type="triangle" w="med" len="med"/>
            </a:ln>
          </p:spPr>
        </p:cxnSp>
        <p:cxnSp>
          <p:nvCxnSpPr>
            <p:cNvPr id="145" name="Google Shape;145;p21"/>
            <p:cNvCxnSpPr>
              <a:stCxn id="142" idx="6"/>
              <a:endCxn id="143" idx="5"/>
            </p:cNvCxnSpPr>
            <p:nvPr/>
          </p:nvCxnSpPr>
          <p:spPr>
            <a:xfrm rot="10800000">
              <a:off x="6615193" y="2127881"/>
              <a:ext cx="368700" cy="299100"/>
            </a:xfrm>
            <a:prstGeom prst="straightConnector1">
              <a:avLst/>
            </a:prstGeom>
            <a:noFill/>
            <a:ln w="19050" cap="flat" cmpd="sng">
              <a:solidFill>
                <a:schemeClr val="accent3"/>
              </a:solidFill>
              <a:prstDash val="solid"/>
              <a:round/>
              <a:headEnd type="none" w="med" len="med"/>
              <a:tailEnd type="triangle" w="med" len="med"/>
            </a:ln>
          </p:spPr>
        </p:cxnSp>
      </p:grpSp>
      <p:sp>
        <p:nvSpPr>
          <p:cNvPr id="146" name="Google Shape;146;p21"/>
          <p:cNvSpPr txBox="1">
            <a:spLocks noGrp="1"/>
          </p:cNvSpPr>
          <p:nvPr>
            <p:ph type="body" idx="1"/>
          </p:nvPr>
        </p:nvSpPr>
        <p:spPr>
          <a:xfrm>
            <a:off x="311700" y="3984725"/>
            <a:ext cx="8520600" cy="1158600"/>
          </a:xfrm>
          <a:prstGeom prst="rect">
            <a:avLst/>
          </a:prstGeom>
        </p:spPr>
        <p:txBody>
          <a:bodyPr spcFirstLastPara="1" wrap="square" lIns="91425" tIns="91425" rIns="91425" bIns="91425" anchor="t" anchorCtr="0">
            <a:noAutofit/>
          </a:bodyPr>
          <a:lstStyle/>
          <a:p>
            <a:pPr marL="457200" lvl="0" indent="-368300" algn="l" rtl="0">
              <a:lnSpc>
                <a:spcPct val="112000"/>
              </a:lnSpc>
              <a:spcBef>
                <a:spcPts val="0"/>
              </a:spcBef>
              <a:spcAft>
                <a:spcPts val="0"/>
              </a:spcAft>
              <a:buSzPts val="2200"/>
              <a:buChar char="●"/>
            </a:pPr>
            <a:r>
              <a:rPr lang="en"/>
              <a:t>Estimate TPAF of High-Risk group (1 - 30 years)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6"/>
                                        </p:tgtEl>
                                        <p:attrNameLst>
                                          <p:attrName>style.visibility</p:attrName>
                                        </p:attrNameLst>
                                      </p:cBhvr>
                                      <p:to>
                                        <p:strVal val="visible"/>
                                      </p:to>
                                    </p:set>
                                    <p:animEffect transition="in" filter="fade">
                                      <p:cBhvr>
                                        <p:cTn id="15" dur="1"/>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in Lines">
  <a:themeElements>
    <a:clrScheme name="Spearmint">
      <a:dk1>
        <a:srgbClr val="202729"/>
      </a:dk1>
      <a:lt1>
        <a:srgbClr val="FFFFFF"/>
      </a:lt1>
      <a:dk2>
        <a:srgbClr val="993333"/>
      </a:dk2>
      <a:lt2>
        <a:srgbClr val="CC3333"/>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2691</Words>
  <Application>Microsoft Office PowerPoint</Application>
  <PresentationFormat>On-screen Show (16:9)</PresentationFormat>
  <Paragraphs>246</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Proxima Nova</vt:lpstr>
      <vt:lpstr>Arial</vt:lpstr>
      <vt:lpstr>Consolas</vt:lpstr>
      <vt:lpstr>Thin Lines</vt:lpstr>
      <vt:lpstr>The influence of risk group turnover in STI/HIV epidemics: mechanistic insights from transmission modeling</vt:lpstr>
      <vt:lpstr>Acknowledgements</vt:lpstr>
      <vt:lpstr>Overview</vt:lpstr>
      <vt:lpstr>Background: Epidemic Modeling to Prioritize Interventions</vt:lpstr>
      <vt:lpstr>Research Questions:  Influence of turnover on ...</vt:lpstr>
      <vt:lpstr>Methods: mathematical model</vt:lpstr>
      <vt:lpstr>Increasing turnover ...</vt:lpstr>
      <vt:lpstr>How turnover affects risk group STI prevalence</vt:lpstr>
      <vt:lpstr>Turnover &amp; importance of reaching High-Risk group</vt:lpstr>
      <vt:lpstr>TPAF of High-Risk: same model, two settings</vt:lpstr>
      <vt:lpstr>TPAF of High-Risk: same setting, two models</vt:lpstr>
      <vt:lpstr>Implications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influence of risk group turnover in STI/HIV epidemics: mechanistic insights from transmission modeling</dc:title>
  <dc:creator>Jesse Knight</dc:creator>
  <cp:lastModifiedBy>Jesse Knight</cp:lastModifiedBy>
  <cp:revision>1</cp:revision>
  <dcterms:modified xsi:type="dcterms:W3CDTF">2019-07-14T20:24:16Z</dcterms:modified>
</cp:coreProperties>
</file>