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C3F2-19FB-4A79-BE98-F65AE9B26B2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4801-DD10-44D0-979A-FEA1F0A0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2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C3F2-19FB-4A79-BE98-F65AE9B26B2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4801-DD10-44D0-979A-FEA1F0A0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7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C3F2-19FB-4A79-BE98-F65AE9B26B2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4801-DD10-44D0-979A-FEA1F0A0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62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C3F2-19FB-4A79-BE98-F65AE9B26B2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4801-DD10-44D0-979A-FEA1F0A0312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7436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C3F2-19FB-4A79-BE98-F65AE9B26B2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4801-DD10-44D0-979A-FEA1F0A0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5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C3F2-19FB-4A79-BE98-F65AE9B26B2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4801-DD10-44D0-979A-FEA1F0A0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7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C3F2-19FB-4A79-BE98-F65AE9B26B2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4801-DD10-44D0-979A-FEA1F0A0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19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C3F2-19FB-4A79-BE98-F65AE9B26B2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4801-DD10-44D0-979A-FEA1F0A0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36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C3F2-19FB-4A79-BE98-F65AE9B26B2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4801-DD10-44D0-979A-FEA1F0A0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1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C3F2-19FB-4A79-BE98-F65AE9B26B2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4801-DD10-44D0-979A-FEA1F0A0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3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C3F2-19FB-4A79-BE98-F65AE9B26B2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4801-DD10-44D0-979A-FEA1F0A0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5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C3F2-19FB-4A79-BE98-F65AE9B26B2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4801-DD10-44D0-979A-FEA1F0A0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1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C3F2-19FB-4A79-BE98-F65AE9B26B2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4801-DD10-44D0-979A-FEA1F0A0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2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C3F2-19FB-4A79-BE98-F65AE9B26B2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4801-DD10-44D0-979A-FEA1F0A0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5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C3F2-19FB-4A79-BE98-F65AE9B26B2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4801-DD10-44D0-979A-FEA1F0A0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1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C3F2-19FB-4A79-BE98-F65AE9B26B2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4801-DD10-44D0-979A-FEA1F0A0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C3F2-19FB-4A79-BE98-F65AE9B26B2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4801-DD10-44D0-979A-FEA1F0A0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9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08CC3F2-19FB-4A79-BE98-F65AE9B26B2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4801-DD10-44D0-979A-FEA1F0A0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4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5EF6C-BACA-4B95-83BD-707E3C647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Connor Vaughan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6927F0-AC82-4F37-81C9-DB9FF57D8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Examining and Predicting the Unemployment Rate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8378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1AFD4C-F659-462B-895A-2A8ABF25B53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5816"/>
          <a:stretch/>
        </p:blipFill>
        <p:spPr bwMode="auto">
          <a:xfrm>
            <a:off x="321731" y="321731"/>
            <a:ext cx="5728548" cy="3079194"/>
          </a:xfrm>
          <a:prstGeom prst="rect">
            <a:avLst/>
          </a:prstGeom>
          <a:noFill/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F11BF1B-3894-4D3C-B27C-6CCB9559287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5816"/>
          <a:stretch/>
        </p:blipFill>
        <p:spPr bwMode="auto">
          <a:xfrm>
            <a:off x="6141719" y="321731"/>
            <a:ext cx="5728547" cy="3079194"/>
          </a:xfrm>
          <a:prstGeom prst="rect">
            <a:avLst/>
          </a:prstGeom>
          <a:noFill/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10598A0-5963-4952-8DCA-A8D1E770F6F9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6797"/>
          <a:stretch/>
        </p:blipFill>
        <p:spPr bwMode="auto">
          <a:xfrm>
            <a:off x="321730" y="3489159"/>
            <a:ext cx="5728548" cy="3047107"/>
          </a:xfrm>
          <a:prstGeom prst="rect">
            <a:avLst/>
          </a:prstGeom>
          <a:noFill/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5AFFE6B-0F76-4E45-8BA5-347A8C527A11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6797"/>
          <a:stretch/>
        </p:blipFill>
        <p:spPr bwMode="auto">
          <a:xfrm>
            <a:off x="6141718" y="3489159"/>
            <a:ext cx="5728547" cy="30471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5388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5C0983-D773-430C-832D-35F03859D18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3429001"/>
            <a:ext cx="5800723" cy="333375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08CE9C-4B25-4F6E-AA0F-A01F01FB8EF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393" y="0"/>
            <a:ext cx="5579214" cy="3428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7012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9029-24EA-4BD7-9DC1-3898F072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F3A10-6B41-4F50-B831-C931C0ADC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Wrangling the data was difficult because the datasets were in formats I had not used before</a:t>
            </a:r>
          </a:p>
          <a:p>
            <a:pPr lvl="1"/>
            <a:r>
              <a:rPr lang="en-US" dirty="0"/>
              <a:t>For example the Asian demographic had a lot of missing data which prevented me from merging it with the rest of the data frame so I had to find a different function</a:t>
            </a:r>
          </a:p>
          <a:p>
            <a:pPr lvl="1"/>
            <a:r>
              <a:rPr lang="en-US" dirty="0"/>
              <a:t>I solved most my issues by troubleshooting online</a:t>
            </a:r>
          </a:p>
          <a:p>
            <a:pPr lvl="1"/>
            <a:endParaRPr lang="en-US" dirty="0"/>
          </a:p>
          <a:p>
            <a:r>
              <a:rPr lang="en-US" dirty="0"/>
              <a:t>I had not learned any forecasting techniques prior to this project so I had to read a lot about different forecasting methods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13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41876-839A-4497-8869-9388F599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D0DF9-DC43-4C33-9F80-5778D64E2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This model predicts that the unemployment rate will rise across all demographics over the following months</a:t>
            </a:r>
          </a:p>
          <a:p>
            <a:r>
              <a:rPr lang="en-US" dirty="0"/>
              <a:t>This forecast does overfit the training model</a:t>
            </a:r>
          </a:p>
          <a:p>
            <a:r>
              <a:rPr lang="en-US" dirty="0"/>
              <a:t>The model could be improved by incorporating the recessions into the training data</a:t>
            </a:r>
          </a:p>
        </p:txBody>
      </p:sp>
    </p:spTree>
    <p:extLst>
      <p:ext uri="{BB962C8B-B14F-4D97-AF65-F5344CB8AC3E}">
        <p14:creationId xmlns:p14="http://schemas.microsoft.com/office/powerpoint/2010/main" val="134709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AEB4C-2203-42E8-AEA9-1C67A9E70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1168B-1DBF-4108-ADC8-26D7B128D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the Unemployment Rate is important to the FED, policymakers, and businesses because it is a good proxy for macroeconomic conditions</a:t>
            </a:r>
          </a:p>
          <a:p>
            <a:r>
              <a:rPr lang="en-US" dirty="0"/>
              <a:t>Examining the Unemployment Rate by demographic can help determine which demographics are impacted most by recessions</a:t>
            </a:r>
          </a:p>
          <a:p>
            <a:r>
              <a:rPr lang="en-US" dirty="0"/>
              <a:t>Being able to predict where the unemployment rate is going helps guide monetary and fiscal policy</a:t>
            </a:r>
          </a:p>
        </p:txBody>
      </p:sp>
    </p:spTree>
    <p:extLst>
      <p:ext uri="{BB962C8B-B14F-4D97-AF65-F5344CB8AC3E}">
        <p14:creationId xmlns:p14="http://schemas.microsoft.com/office/powerpoint/2010/main" val="1552129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426B-EEF1-4953-A68B-0FF27DE9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836F-F6E1-491B-A8CF-948763866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was gathered from Bureau of Labor Statistics</a:t>
            </a:r>
          </a:p>
          <a:p>
            <a:r>
              <a:rPr lang="en-US" dirty="0"/>
              <a:t>R was to analyze the data and create descriptive statistics, shown on the following slide</a:t>
            </a:r>
          </a:p>
          <a:p>
            <a:r>
              <a:rPr lang="en-US" dirty="0"/>
              <a:t>Plots were created to compare similar demographics using GGPlot2</a:t>
            </a:r>
          </a:p>
          <a:p>
            <a:r>
              <a:rPr lang="en-US" dirty="0"/>
              <a:t>Forecasting was done using the forecasting package and the ARIMA forecasting models</a:t>
            </a:r>
          </a:p>
        </p:txBody>
      </p:sp>
    </p:spTree>
    <p:extLst>
      <p:ext uri="{BB962C8B-B14F-4D97-AF65-F5344CB8AC3E}">
        <p14:creationId xmlns:p14="http://schemas.microsoft.com/office/powerpoint/2010/main" val="199758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A096-7C1E-449B-92AB-BCC2AAD0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7837F1-08C1-4999-B848-FAE0EDEA1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303587"/>
              </p:ext>
            </p:extLst>
          </p:nvPr>
        </p:nvGraphicFramePr>
        <p:xfrm>
          <a:off x="3329125" y="2100358"/>
          <a:ext cx="5566299" cy="3874312"/>
        </p:xfrm>
        <a:graphic>
          <a:graphicData uri="http://schemas.openxmlformats.org/drawingml/2006/table">
            <a:tbl>
              <a:tblPr firstRow="1" firstCol="1" bandRow="1"/>
              <a:tblGrid>
                <a:gridCol w="1621062">
                  <a:extLst>
                    <a:ext uri="{9D8B030D-6E8A-4147-A177-3AD203B41FA5}">
                      <a16:colId xmlns:a16="http://schemas.microsoft.com/office/drawing/2014/main" val="2682791850"/>
                    </a:ext>
                  </a:extLst>
                </a:gridCol>
                <a:gridCol w="1523408">
                  <a:extLst>
                    <a:ext uri="{9D8B030D-6E8A-4147-A177-3AD203B41FA5}">
                      <a16:colId xmlns:a16="http://schemas.microsoft.com/office/drawing/2014/main" val="3029576485"/>
                    </a:ext>
                  </a:extLst>
                </a:gridCol>
                <a:gridCol w="1484347">
                  <a:extLst>
                    <a:ext uri="{9D8B030D-6E8A-4147-A177-3AD203B41FA5}">
                      <a16:colId xmlns:a16="http://schemas.microsoft.com/office/drawing/2014/main" val="880723579"/>
                    </a:ext>
                  </a:extLst>
                </a:gridCol>
                <a:gridCol w="937482">
                  <a:extLst>
                    <a:ext uri="{9D8B030D-6E8A-4147-A177-3AD203B41FA5}">
                      <a16:colId xmlns:a16="http://schemas.microsoft.com/office/drawing/2014/main" val="4181269457"/>
                    </a:ext>
                  </a:extLst>
                </a:gridCol>
              </a:tblGrid>
              <a:tr h="298024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Demographic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119570"/>
                  </a:ext>
                </a:extLst>
              </a:tr>
              <a:tr h="298024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Women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530537"/>
                  </a:ext>
                </a:extLst>
              </a:tr>
              <a:tr h="298024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392763"/>
                  </a:ext>
                </a:extLst>
              </a:tr>
              <a:tr h="298024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Black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681525"/>
                  </a:ext>
                </a:extLst>
              </a:tr>
              <a:tr h="298024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Hispanic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276475"/>
                  </a:ext>
                </a:extLst>
              </a:tr>
              <a:tr h="298024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White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267039"/>
                  </a:ext>
                </a:extLst>
              </a:tr>
              <a:tr h="298024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Asian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370488"/>
                  </a:ext>
                </a:extLst>
              </a:tr>
              <a:tr h="298024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361860"/>
                  </a:ext>
                </a:extLst>
              </a:tr>
              <a:tr h="298024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20-24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978954"/>
                  </a:ext>
                </a:extLst>
              </a:tr>
              <a:tr h="298024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25-34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598774"/>
                  </a:ext>
                </a:extLst>
              </a:tr>
              <a:tr h="298024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35-44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722428"/>
                  </a:ext>
                </a:extLst>
              </a:tr>
              <a:tr h="298024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45-54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236031"/>
                  </a:ext>
                </a:extLst>
              </a:tr>
              <a:tr h="298024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 &amp; Over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01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32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6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7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8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0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445FC0FD-5140-4136-A2DC-00C65CF8E57C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021" y="643467"/>
            <a:ext cx="9761958" cy="55710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422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48BC25-21D6-4B74-8F1F-F63019B065D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" y="437832"/>
            <a:ext cx="11039475" cy="57057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0638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B98CFC7C-D654-4F2E-9158-D36FB78A2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68" y="271094"/>
            <a:ext cx="10721032" cy="611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21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2B75CC-1242-47F1-8515-26018BEC1BA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290" y="76200"/>
            <a:ext cx="678942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85C095-50F4-404E-88A3-3258B4DB2EC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3429000"/>
            <a:ext cx="6540817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6903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D5774A-A9D6-4F77-B3C7-7CDCFA34A58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5816"/>
          <a:stretch/>
        </p:blipFill>
        <p:spPr bwMode="auto">
          <a:xfrm>
            <a:off x="321731" y="321731"/>
            <a:ext cx="5728548" cy="3079194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E781C8-A127-4418-BDCA-CB29BAE7018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5816"/>
          <a:stretch/>
        </p:blipFill>
        <p:spPr bwMode="auto">
          <a:xfrm>
            <a:off x="6141719" y="321731"/>
            <a:ext cx="5728547" cy="3079194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8AC24D-71B8-4DC3-B49F-AAA4E68C7BBE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6797"/>
          <a:stretch/>
        </p:blipFill>
        <p:spPr bwMode="auto">
          <a:xfrm>
            <a:off x="321730" y="3489159"/>
            <a:ext cx="5728548" cy="3047107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AD0F56-38E0-4F3C-AAB4-81CEF2EAB5C3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6797"/>
          <a:stretch/>
        </p:blipFill>
        <p:spPr bwMode="auto">
          <a:xfrm>
            <a:off x="6141718" y="3489159"/>
            <a:ext cx="5728547" cy="30471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8006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286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Examining and Predicting the Unemployment Rate</vt:lpstr>
      <vt:lpstr>Why is this important?</vt:lpstr>
      <vt:lpstr>Methodology</vt:lpstr>
      <vt:lpstr>Descriptive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and Predicting the Unemployment Rate</dc:title>
  <dc:creator>connor vaughan</dc:creator>
  <cp:lastModifiedBy>connor vaughan</cp:lastModifiedBy>
  <cp:revision>2</cp:revision>
  <dcterms:created xsi:type="dcterms:W3CDTF">2019-03-27T18:08:56Z</dcterms:created>
  <dcterms:modified xsi:type="dcterms:W3CDTF">2019-03-27T18:13:18Z</dcterms:modified>
</cp:coreProperties>
</file>