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Incarceration Rate vs. Illicit Drug Use 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Sheet4!$J$1</c:f>
              <c:strCache>
                <c:ptCount val="1"/>
                <c:pt idx="0">
                  <c:v>% Illicit Drug Use 2016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Sheet4!$I$2:$I$51</c:f>
              <c:numCache>
                <c:formatCode>General</c:formatCode>
                <c:ptCount val="50"/>
                <c:pt idx="0">
                  <c:v>8.407429371940358E-3</c:v>
                </c:pt>
                <c:pt idx="1">
                  <c:v>5.9338857241498363E-3</c:v>
                </c:pt>
                <c:pt idx="2">
                  <c:v>7.9188510697359941E-3</c:v>
                </c:pt>
                <c:pt idx="3">
                  <c:v>8.0256553449192594E-3</c:v>
                </c:pt>
                <c:pt idx="4">
                  <c:v>5.1697146942343295E-3</c:v>
                </c:pt>
                <c:pt idx="5">
                  <c:v>5.7932607232624323E-3</c:v>
                </c:pt>
                <c:pt idx="6">
                  <c:v>4.191496626962948E-3</c:v>
                </c:pt>
                <c:pt idx="7">
                  <c:v>6.9531065637325959E-3</c:v>
                </c:pt>
                <c:pt idx="8">
                  <c:v>7.2612763307306812E-3</c:v>
                </c:pt>
                <c:pt idx="9">
                  <c:v>8.8696848243865478E-3</c:v>
                </c:pt>
                <c:pt idx="10">
                  <c:v>3.9212802980173028E-3</c:v>
                </c:pt>
                <c:pt idx="11">
                  <c:v>6.7144801031534286E-3</c:v>
                </c:pt>
                <c:pt idx="12">
                  <c:v>4.7400403605081355E-3</c:v>
                </c:pt>
                <c:pt idx="13">
                  <c:v>6.5125523416243751E-3</c:v>
                </c:pt>
                <c:pt idx="14">
                  <c:v>4.2787100647075074E-3</c:v>
                </c:pt>
                <c:pt idx="15">
                  <c:v>5.9080886886550615E-3</c:v>
                </c:pt>
                <c:pt idx="16">
                  <c:v>7.8184338843263826E-3</c:v>
                </c:pt>
                <c:pt idx="17">
                  <c:v>9.7045561180920496E-3</c:v>
                </c:pt>
                <c:pt idx="18">
                  <c:v>3.0795346147201755E-3</c:v>
                </c:pt>
                <c:pt idx="19">
                  <c:v>4.7296347589518327E-3</c:v>
                </c:pt>
                <c:pt idx="20">
                  <c:v>2.8420652614363096E-3</c:v>
                </c:pt>
                <c:pt idx="21">
                  <c:v>5.6773135555155856E-3</c:v>
                </c:pt>
                <c:pt idx="22">
                  <c:v>2.951076047419266E-3</c:v>
                </c:pt>
                <c:pt idx="23">
                  <c:v>9.6041291731949092E-3</c:v>
                </c:pt>
                <c:pt idx="24">
                  <c:v>7.2775624535603625E-3</c:v>
                </c:pt>
                <c:pt idx="25">
                  <c:v>5.4762250171252122E-3</c:v>
                </c:pt>
                <c:pt idx="26">
                  <c:v>4.6171830566171575E-3</c:v>
                </c:pt>
                <c:pt idx="27">
                  <c:v>6.9183484189861404E-3</c:v>
                </c:pt>
                <c:pt idx="28">
                  <c:v>3.3522724309860224E-3</c:v>
                </c:pt>
                <c:pt idx="29">
                  <c:v>3.6058304475421535E-3</c:v>
                </c:pt>
                <c:pt idx="30">
                  <c:v>7.0241194883956292E-3</c:v>
                </c:pt>
                <c:pt idx="31">
                  <c:v>3.7878809092278636E-3</c:v>
                </c:pt>
                <c:pt idx="32">
                  <c:v>5.3265442375406372E-3</c:v>
                </c:pt>
                <c:pt idx="33">
                  <c:v>4.1094819003835072E-3</c:v>
                </c:pt>
                <c:pt idx="34">
                  <c:v>6.1022760372300717E-3</c:v>
                </c:pt>
                <c:pt idx="35">
                  <c:v>9.9318294506246744E-3</c:v>
                </c:pt>
                <c:pt idx="36">
                  <c:v>5.0593879264917369E-3</c:v>
                </c:pt>
                <c:pt idx="37">
                  <c:v>6.4457898900914601E-3</c:v>
                </c:pt>
                <c:pt idx="38">
                  <c:v>2.9326539666982951E-3</c:v>
                </c:pt>
                <c:pt idx="39">
                  <c:v>6.4740779733110671E-3</c:v>
                </c:pt>
                <c:pt idx="40">
                  <c:v>6.7215983497317154E-3</c:v>
                </c:pt>
                <c:pt idx="41">
                  <c:v>7.2836598765600238E-3</c:v>
                </c:pt>
                <c:pt idx="42">
                  <c:v>7.8210313223534885E-3</c:v>
                </c:pt>
                <c:pt idx="43">
                  <c:v>3.8453789555227694E-3</c:v>
                </c:pt>
                <c:pt idx="44">
                  <c:v>2.7259141433253588E-3</c:v>
                </c:pt>
                <c:pt idx="45">
                  <c:v>6.8363297065514392E-3</c:v>
                </c:pt>
                <c:pt idx="46">
                  <c:v>4.1674206407957583E-3</c:v>
                </c:pt>
                <c:pt idx="47">
                  <c:v>5.5163253190047236E-3</c:v>
                </c:pt>
                <c:pt idx="48">
                  <c:v>6.1666826607780622E-3</c:v>
                </c:pt>
                <c:pt idx="49">
                  <c:v>6.6747676667408308E-3</c:v>
                </c:pt>
              </c:numCache>
            </c:numRef>
          </c:xVal>
          <c:yVal>
            <c:numRef>
              <c:f>Sheet4!$J$2:$J$51</c:f>
              <c:numCache>
                <c:formatCode>General</c:formatCode>
                <c:ptCount val="50"/>
                <c:pt idx="0">
                  <c:v>7.1048240058423515E-2</c:v>
                </c:pt>
                <c:pt idx="1">
                  <c:v>0.17615937719194302</c:v>
                </c:pt>
                <c:pt idx="2">
                  <c:v>9.972547799228848E-2</c:v>
                </c:pt>
                <c:pt idx="3">
                  <c:v>8.8975098986574561E-2</c:v>
                </c:pt>
                <c:pt idx="4">
                  <c:v>0.12558080926924403</c:v>
                </c:pt>
                <c:pt idx="5">
                  <c:v>0.17181667867132894</c:v>
                </c:pt>
                <c:pt idx="6">
                  <c:v>0.10950137611767015</c:v>
                </c:pt>
                <c:pt idx="7">
                  <c:v>0.10251700528045921</c:v>
                </c:pt>
                <c:pt idx="8">
                  <c:v>9.7474584983025261E-2</c:v>
                </c:pt>
                <c:pt idx="9">
                  <c:v>9.4031963961238946E-2</c:v>
                </c:pt>
                <c:pt idx="10">
                  <c:v>0.10287496173256397</c:v>
                </c:pt>
                <c:pt idx="11">
                  <c:v>9.0202953289548041E-2</c:v>
                </c:pt>
                <c:pt idx="12">
                  <c:v>9.303637000043842E-2</c:v>
                </c:pt>
                <c:pt idx="13">
                  <c:v>9.9979682404651993E-2</c:v>
                </c:pt>
                <c:pt idx="14">
                  <c:v>6.7638582678138118E-2</c:v>
                </c:pt>
                <c:pt idx="15">
                  <c:v>8.0803271541165192E-2</c:v>
                </c:pt>
                <c:pt idx="16">
                  <c:v>8.7093965628033843E-2</c:v>
                </c:pt>
                <c:pt idx="17">
                  <c:v>8.9174567922112188E-2</c:v>
                </c:pt>
                <c:pt idx="18">
                  <c:v>0.14858267407445674</c:v>
                </c:pt>
                <c:pt idx="19">
                  <c:v>0.11523683450204934</c:v>
                </c:pt>
                <c:pt idx="20">
                  <c:v>0.1400857640765345</c:v>
                </c:pt>
                <c:pt idx="21">
                  <c:v>0.12194595661588598</c:v>
                </c:pt>
                <c:pt idx="22">
                  <c:v>9.0804728784897842E-2</c:v>
                </c:pt>
                <c:pt idx="23">
                  <c:v>8.0415055087238202E-2</c:v>
                </c:pt>
                <c:pt idx="24">
                  <c:v>0.10336185377025157</c:v>
                </c:pt>
                <c:pt idx="25">
                  <c:v>0.13248667979145079</c:v>
                </c:pt>
                <c:pt idx="26">
                  <c:v>8.6125060284770627E-2</c:v>
                </c:pt>
                <c:pt idx="27">
                  <c:v>0.10377450983977335</c:v>
                </c:pt>
                <c:pt idx="28">
                  <c:v>0.13429742565798558</c:v>
                </c:pt>
                <c:pt idx="29">
                  <c:v>8.1346400912160235E-2</c:v>
                </c:pt>
                <c:pt idx="30">
                  <c:v>0.11977747450626647</c:v>
                </c:pt>
                <c:pt idx="31">
                  <c:v>0.11158368129395749</c:v>
                </c:pt>
                <c:pt idx="32">
                  <c:v>9.9142883717028701E-2</c:v>
                </c:pt>
                <c:pt idx="33">
                  <c:v>7.0317001852253674E-2</c:v>
                </c:pt>
                <c:pt idx="34">
                  <c:v>0.10350569967809853</c:v>
                </c:pt>
                <c:pt idx="35">
                  <c:v>7.6080795980630833E-2</c:v>
                </c:pt>
                <c:pt idx="36">
                  <c:v>0.17229262726366051</c:v>
                </c:pt>
                <c:pt idx="37">
                  <c:v>0.10512667380060751</c:v>
                </c:pt>
                <c:pt idx="38">
                  <c:v>0.16569260968664429</c:v>
                </c:pt>
                <c:pt idx="39">
                  <c:v>8.4728959383697372E-2</c:v>
                </c:pt>
                <c:pt idx="40">
                  <c:v>9.0568138552355126E-2</c:v>
                </c:pt>
                <c:pt idx="41">
                  <c:v>9.3108917847008477E-2</c:v>
                </c:pt>
                <c:pt idx="42">
                  <c:v>7.5448658934780893E-2</c:v>
                </c:pt>
                <c:pt idx="43">
                  <c:v>7.3678133094118733E-2</c:v>
                </c:pt>
                <c:pt idx="44">
                  <c:v>0.18204559292166067</c:v>
                </c:pt>
                <c:pt idx="45">
                  <c:v>8.2780182020467524E-2</c:v>
                </c:pt>
                <c:pt idx="46">
                  <c:v>0.13575202877680687</c:v>
                </c:pt>
                <c:pt idx="47">
                  <c:v>8.3011490980146638E-2</c:v>
                </c:pt>
                <c:pt idx="48">
                  <c:v>8.5190709249198554E-2</c:v>
                </c:pt>
                <c:pt idx="49">
                  <c:v>7.9356910027321315E-2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D8-444F-BF14-B5EA12D14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005279"/>
        <c:axId val="870177343"/>
      </c:scatterChart>
      <c:valAx>
        <c:axId val="832005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Incarceration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177343"/>
        <c:crosses val="autoZero"/>
        <c:crossBetween val="midCat"/>
      </c:valAx>
      <c:valAx>
        <c:axId val="8701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Illicit Drug Use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0052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AF07-710C-4020-88EF-CB7D4FE2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F3E2F-7398-4FEB-8B4E-82E4A2BB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2481-BD58-438F-9CC7-359F5F87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8F20-9360-427B-9B0A-D66BCD5B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CFB5-05C9-43F7-BB5E-FF24A3CC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54F1-D5BD-488B-BA7D-B618478B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7C36-2D17-4847-AED3-A8BFA764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377B-CD05-48ED-A3F7-5E4FC5B9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A57B-6213-4AF7-AA17-BFCE5810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35481-7104-474B-A6B7-69AA6399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92B6C-E220-4D09-B2F5-7FA84ADAD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2C3E3-B805-4015-B9DB-F96EBCE07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B683-25F1-45F4-97BE-56939A1D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DEB5-4520-4434-8D13-3827F2EC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70AC-34A0-4C1A-B448-7964C62A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D348-EECA-4562-93FD-845F25B9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5078-A68F-4953-AFA9-4F179212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AA3D-C803-4836-A413-495EB9A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D6C4-708E-40E8-8BBC-4D60EA60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A568-37FD-459E-BD2A-DB79B78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98E9-BC33-4C19-9371-6F45012F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AD8A-7695-431C-9C0E-15F618E0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2CBC-33AA-4A10-B26D-EB1192C4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4B05-D0EB-4303-895C-12D2DD05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4E32-01E8-4895-8BB8-FF4E8834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047A-828A-437E-B229-6DBB01F8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0B0C-AE97-473B-9C7A-630BAE7F3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F51EC-9998-48AC-A053-1764C1DCE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32D0-56C3-4CAD-A549-A9E97BD3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84CE-9AF6-49C8-A60B-B44CF715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4358-1D2A-4716-B33D-2AE9FF36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147E-8CF7-427C-A4CB-C53E0A21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3721-174D-4682-8ED8-D44A1198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20B4B-56A1-4ED3-B9FA-E4D1792D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DAA82-7528-4D6A-8A0F-E100F912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D5B4-5B2D-4B29-A6AB-5258B8C3C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03DF8-BA3F-4884-8EE8-9AEDF6AF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89B81-936E-45A3-B73C-CE7E719E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AA06A-730E-40DF-823A-7DEB57F1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AFD-B55C-4A76-8018-F1F037C9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A2353-BA38-4D6D-A438-5EFA5823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059C3-4031-4932-B507-783BE122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433EA-B53E-4F2E-B213-44CDB057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40908-14B8-48D3-BF8B-2535FFE6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E050-1092-426B-830D-F7E30FC3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325CB-4FCC-4551-9EBA-51DD8BC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E1C2-C2BC-45D0-BBE0-3773AF54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DD6F-3573-4808-B51A-09738D69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B9D6-9A69-4BAD-B64C-6CD74D61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3E4A0-8E02-4B1D-B51D-CFA3334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903A-5959-4B45-8FAD-A3AFED51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19A77-C328-43E9-A7CC-58274AB4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D507-64E9-4BCB-96D8-E80B096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9B517-972D-4FA9-8A21-047874B9A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8CEA-A322-4EA9-8757-54D9062D9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1628-0FEE-4905-982D-935E8CC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5CA4A-CA35-4E79-8C19-B9DB6938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23A2B-10B4-4795-9A01-09467A8D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EE7D4-92C6-41E9-9A59-2E81EC35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CA790-50E0-4410-80C0-F6F25BA8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4847-F4E8-4512-801A-5E56AEBAB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34DC-5D35-45E8-A636-3965078E1709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9D50-D67B-492E-A88A-AA302C24A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1C54-8626-4B6A-9766-30D8241D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B3FE-CF97-4078-B154-1380D523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xy.lib.csus.edu/login?url=http://search.ebscohost.com/login.aspx?direct=true&amp;db=ecn&amp;AN=16905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programs/coe/pdf/coe_coi.pdf" TargetMode="External"/><Relationship Id="rId2" Type="http://schemas.openxmlformats.org/officeDocument/2006/relationships/hyperlink" Target="https://www.samhsa.gov/data/nsduh/state-reports-NSDUH-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Effects of Incarceration on Illicit Drug Use: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An Economic Approach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Connor Vaughan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5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60C-3BA0-445B-AD15-86187DB8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6605-9897-4B7A-A1A6-463A8E14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Corman, Hope, Dhaval M. Dave, Dhiman Das, and Nancy E. Reichman. 2013. “Effects of Welfare Reform on Illicit Drug Use of Adult Women.” </a:t>
            </a:r>
            <a:r>
              <a:rPr lang="en-US" i="1" dirty="0"/>
              <a:t>Economic Inquiry </a:t>
            </a:r>
            <a:r>
              <a:rPr lang="en-US" dirty="0"/>
              <a:t>51 (1): 653 -74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doi:http</a:t>
            </a:r>
            <a:r>
              <a:rPr lang="en-US" dirty="0"/>
              <a:t>://onlinelibrary.wiley.com.proxy.lib.csus.edu/journal/10.1111/%28ISSN%291465-7295/issues.</a:t>
            </a:r>
          </a:p>
          <a:p>
            <a:r>
              <a:rPr lang="en-US" dirty="0"/>
              <a:t>French, Michael T., M. Christopher Roebuck, and Pierre </a:t>
            </a:r>
            <a:r>
              <a:rPr lang="en-US" dirty="0" err="1"/>
              <a:t>Kebreau</a:t>
            </a:r>
            <a:r>
              <a:rPr lang="en-US" dirty="0"/>
              <a:t> Alexandre. 2001. “Illicit Drug </a:t>
            </a:r>
            <a:r>
              <a:rPr lang="en-US" dirty="0" err="1"/>
              <a:t>Use,Employment</a:t>
            </a:r>
            <a:r>
              <a:rPr lang="en-US" dirty="0"/>
              <a:t>, and Labor Force Participation.” Southern Economic Journal 68 (2): 349–68.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doi:http</a:t>
            </a:r>
            <a:r>
              <a:rPr lang="en-US" dirty="0"/>
              <a:t>://onlinelibrary.wiley.com.proxy.lib.csus.edu/journal/10.1002/(ISSN)2325-8012.</a:t>
            </a:r>
          </a:p>
          <a:p>
            <a:r>
              <a:rPr lang="en-US" dirty="0"/>
              <a:t>Becker, Gary S. 2014. “Crime and Punishment: An Economic Approach.” In </a:t>
            </a:r>
            <a:r>
              <a:rPr lang="en-US" i="1" dirty="0"/>
              <a:t>Economic Models of Law, </a:t>
            </a:r>
            <a:r>
              <a:rPr lang="en-US" dirty="0"/>
              <a:t>edited by Thomas J. Miceli and Matthew J. Baker, 423-71. Elgar Research 	</a:t>
            </a:r>
          </a:p>
          <a:p>
            <a:pPr marL="0" indent="0">
              <a:buNone/>
            </a:pPr>
            <a:r>
              <a:rPr lang="en-US" dirty="0"/>
              <a:t>	Collection. Economic Approaches to Law, vol. 44 Cheltenham, UK and Northampton, MA: Elgar. 	http://proxy.lib.csus.edu/login?url=http://search.ebscohost.com/login.aspx?direct=true&amp;db=ecn&amp;AN=1658207</a:t>
            </a:r>
          </a:p>
          <a:p>
            <a:r>
              <a:rPr lang="en-US" dirty="0"/>
              <a:t> Hollingsworth, Alex, Christopher J. </a:t>
            </a:r>
            <a:r>
              <a:rPr lang="en-US" dirty="0" err="1"/>
              <a:t>Ruhm</a:t>
            </a:r>
            <a:r>
              <a:rPr lang="en-US" dirty="0"/>
              <a:t>, and </a:t>
            </a:r>
            <a:r>
              <a:rPr lang="en-US" dirty="0" err="1"/>
              <a:t>Kosali</a:t>
            </a:r>
            <a:r>
              <a:rPr lang="en-US" dirty="0"/>
              <a:t> Simon. 2017. “Macroeconomic Conditions and Opioid Abuse.” Journal of Health Economics 56 (December): 222–33. 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	http://proxy.lib.csus.edu/login?url=http://search.ebscohost.com/login.aspx?direct=true&amp;db=ecn&amp;AN=1690598</a:t>
            </a:r>
            <a:r>
              <a:rPr lang="en-US" dirty="0"/>
              <a:t>.</a:t>
            </a:r>
          </a:p>
          <a:p>
            <a:r>
              <a:rPr lang="en-US" dirty="0" err="1"/>
              <a:t>Mumola</a:t>
            </a:r>
            <a:r>
              <a:rPr lang="en-US" dirty="0"/>
              <a:t> CJ, </a:t>
            </a:r>
            <a:r>
              <a:rPr lang="en-US" dirty="0" err="1"/>
              <a:t>Karberg</a:t>
            </a:r>
            <a:r>
              <a:rPr lang="en-US" dirty="0"/>
              <a:t> JC. 2006. Drug use and dependence, state and federal prisoners, 2004. </a:t>
            </a:r>
          </a:p>
          <a:p>
            <a:r>
              <a:rPr lang="en-US" dirty="0"/>
              <a:t>Bureau of Justice Statistics Special Report, NCJ 213530, Revised 19 January 2007, U.S. Department of Justice, Office of Justice Programs, Washington, DC.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4A4C2-03D2-4C92-9AD7-FA455392427F}"/>
              </a:ext>
            </a:extLst>
          </p:cNvPr>
          <p:cNvSpPr/>
          <p:nvPr/>
        </p:nvSpPr>
        <p:spPr>
          <a:xfrm>
            <a:off x="838200" y="4613945"/>
            <a:ext cx="990600" cy="285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6E3C-BEFB-4857-9CBF-403FDA1E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739E-771C-4850-A5C9-8BA76566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Sevigny, Eric L., Harold A. Pollack, and Peter Reuter. 2013. “Can Drug Courts Help to Reduce Prison and Jail Populations?” Annals of the American Academy of Political and Social 	</a:t>
            </a:r>
          </a:p>
          <a:p>
            <a:pPr marL="0" indent="0">
              <a:buNone/>
            </a:pPr>
            <a:r>
              <a:rPr lang="en-US" dirty="0"/>
              <a:t>	Science 647 (May): 190–212.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doi:http</a:t>
            </a:r>
            <a:r>
              <a:rPr lang="en-US" dirty="0"/>
              <a:t>://ann.sagepub.com.proxy.lib.csus.edu/content/by/year.</a:t>
            </a:r>
          </a:p>
          <a:p>
            <a:r>
              <a:rPr lang="en-US" dirty="0"/>
              <a:t>Substance Abuse and Mental Health Services Administration. “State Reports From the 2016 NSDUH.” 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	https://www.samhsa.gov/data/nsduh/state-reports-NSDUH-2016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U.S. Department of Education, Office of Elementary and Secondary Education, Consolidated State </a:t>
            </a:r>
          </a:p>
          <a:p>
            <a:pPr marL="0" indent="0">
              <a:buNone/>
            </a:pPr>
            <a:r>
              <a:rPr lang="en-US" dirty="0"/>
              <a:t>	Performance Report, 2015–16. “Public High School Graduation Rates, 2016.”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	https://nces.ed.gov/programs/coe/pdf/coe_coi.pdf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Zarkin</a:t>
            </a:r>
            <a:r>
              <a:rPr lang="en-US" dirty="0"/>
              <a:t>, Gary A. 2012. “Benefits and Costs of Substance Abuse Treatment Programs for State Prison Inmates: Results from a Lifetime Simulation Model.” Health Economics 21 (6): 	633–52.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doi:http</a:t>
            </a:r>
            <a:r>
              <a:rPr lang="en-US" dirty="0"/>
              <a:t>://onlinelibrary.wiley.com.proxy.lib.csus.edu/journal/10.1002/%28ISSN%291099-1050/issues.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CFCE0-2C8F-479E-91B2-27C89D38C389}"/>
              </a:ext>
            </a:extLst>
          </p:cNvPr>
          <p:cNvSpPr/>
          <p:nvPr/>
        </p:nvSpPr>
        <p:spPr>
          <a:xfrm>
            <a:off x="838200" y="4613945"/>
            <a:ext cx="990600" cy="285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BB60B-3A73-4724-BA25-C61AE8DE8049}"/>
              </a:ext>
            </a:extLst>
          </p:cNvPr>
          <p:cNvSpPr/>
          <p:nvPr/>
        </p:nvSpPr>
        <p:spPr>
          <a:xfrm>
            <a:off x="838200" y="3286387"/>
            <a:ext cx="990600" cy="285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How does a state’s incarceration rate affect its rate of illicit drug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8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factors associated with illicit drug use</a:t>
            </a:r>
          </a:p>
          <a:p>
            <a:pPr lvl="1"/>
            <a:r>
              <a:rPr lang="en-US" dirty="0"/>
              <a:t>Unemployment and illicit drug use- Hollingsworth, </a:t>
            </a:r>
            <a:r>
              <a:rPr lang="en-US" dirty="0" err="1"/>
              <a:t>Ruhm</a:t>
            </a:r>
            <a:r>
              <a:rPr lang="en-US" dirty="0"/>
              <a:t>, and Simon (2017)</a:t>
            </a:r>
          </a:p>
          <a:p>
            <a:r>
              <a:rPr lang="en-US" dirty="0"/>
              <a:t>How illicit drug use affects the economy</a:t>
            </a:r>
          </a:p>
          <a:p>
            <a:pPr lvl="1"/>
            <a:r>
              <a:rPr lang="en-US" dirty="0"/>
              <a:t>Employment and labor force participation- French, Roebuck, and Alexandre (2001)</a:t>
            </a:r>
          </a:p>
          <a:p>
            <a:r>
              <a:rPr lang="en-US" dirty="0"/>
              <a:t>Recent efforts to reduce illicit drug use</a:t>
            </a:r>
          </a:p>
          <a:p>
            <a:pPr lvl="1"/>
            <a:r>
              <a:rPr lang="en-US" dirty="0"/>
              <a:t>Drug courts- Sevigny, Pollack, and Reuter (2013)</a:t>
            </a:r>
          </a:p>
          <a:p>
            <a:pPr lvl="1"/>
            <a:r>
              <a:rPr lang="en-US" dirty="0"/>
              <a:t>Substance abuse programs in prisons- </a:t>
            </a:r>
            <a:r>
              <a:rPr lang="en-US" dirty="0" err="1"/>
              <a:t>Zarkin</a:t>
            </a:r>
            <a:r>
              <a:rPr lang="en-US" dirty="0"/>
              <a:t> (2012)</a:t>
            </a:r>
          </a:p>
        </p:txBody>
      </p:sp>
    </p:spTree>
    <p:extLst>
      <p:ext uri="{BB962C8B-B14F-4D97-AF65-F5344CB8AC3E}">
        <p14:creationId xmlns:p14="http://schemas.microsoft.com/office/powerpoint/2010/main" val="103559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Economic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7100" y="1825625"/>
                <a:ext cx="991986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U</a:t>
                </a:r>
              </a:p>
              <a:p>
                <a:r>
                  <a:rPr lang="en-US" dirty="0"/>
                  <a:t>P= Probability of punishment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 Utility gained from committing crime with no punishment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= Utility lost from committing crime and getting punished</a:t>
                </a:r>
              </a:p>
              <a:p>
                <a:r>
                  <a:rPr lang="en-US" u="sng" dirty="0"/>
                  <a:t>U</a:t>
                </a:r>
                <a:r>
                  <a:rPr lang="en-US" dirty="0"/>
                  <a:t> = Utility from not committing crime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100" y="1825625"/>
                <a:ext cx="9919865" cy="4351338"/>
              </a:xfrm>
              <a:blipFill>
                <a:blip r:embed="rId2"/>
                <a:stretch>
                  <a:fillRect l="-110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5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E80DEC-E627-4C82-8DC8-52A5CDAE85AE}"/>
              </a:ext>
            </a:extLst>
          </p:cNvPr>
          <p:cNvGrpSpPr/>
          <p:nvPr/>
        </p:nvGrpSpPr>
        <p:grpSpPr>
          <a:xfrm>
            <a:off x="73925" y="1943977"/>
            <a:ext cx="6295449" cy="4151108"/>
            <a:chOff x="665937" y="531709"/>
            <a:chExt cx="7239925" cy="4487845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D1AD4C7-BA3E-4FFE-AA68-B8DD924EC6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93011" y="747152"/>
              <a:ext cx="5840412" cy="413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BE9900B-4E4D-4D5C-9D80-F4A53A96E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1679575"/>
              <a:ext cx="4521200" cy="3051175"/>
            </a:xfrm>
            <a:custGeom>
              <a:avLst/>
              <a:gdLst>
                <a:gd name="T0" fmla="*/ 0 w 2848"/>
                <a:gd name="T1" fmla="*/ 0 h 1922"/>
                <a:gd name="T2" fmla="*/ 2848 w 2848"/>
                <a:gd name="T3" fmla="*/ 1505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48" h="1922">
                  <a:moveTo>
                    <a:pt x="0" y="0"/>
                  </a:moveTo>
                  <a:cubicBezTo>
                    <a:pt x="1100" y="1248"/>
                    <a:pt x="2375" y="1922"/>
                    <a:pt x="2848" y="150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EAECDF-ED0A-4FD8-9F4F-BB32F6954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700" y="3984625"/>
              <a:ext cx="609600" cy="276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9F02FB-F519-478A-8492-6126DBE8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700" y="3984625"/>
              <a:ext cx="609600" cy="276225"/>
            </a:xfrm>
            <a:prstGeom prst="rect">
              <a:avLst/>
            </a:pr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7A6CDA8-8392-42B7-A4EF-BF759D52E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475" y="2033588"/>
              <a:ext cx="4549775" cy="2589213"/>
            </a:xfrm>
            <a:custGeom>
              <a:avLst/>
              <a:gdLst>
                <a:gd name="T0" fmla="*/ 2866 w 2866"/>
                <a:gd name="T1" fmla="*/ 0 h 1631"/>
                <a:gd name="T2" fmla="*/ 0 w 2866"/>
                <a:gd name="T3" fmla="*/ 1358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66" h="1631">
                  <a:moveTo>
                    <a:pt x="2866" y="0"/>
                  </a:moveTo>
                  <a:cubicBezTo>
                    <a:pt x="1486" y="1023"/>
                    <a:pt x="202" y="1631"/>
                    <a:pt x="0" y="1358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6020B3-2CD0-430D-A5CB-2AD548EA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19563"/>
              <a:ext cx="584200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51A0D1-33B1-4720-B17B-0BAAEEAE9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19563"/>
              <a:ext cx="584200" cy="300038"/>
            </a:xfrm>
            <a:prstGeom prst="rect">
              <a:avLst/>
            </a:pr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3693F32-7A0E-4BF1-8DF3-5FD2B46F5D00}"/>
                </a:ext>
              </a:extLst>
            </p:cNvPr>
            <p:cNvGrpSpPr/>
            <p:nvPr/>
          </p:nvGrpSpPr>
          <p:grpSpPr>
            <a:xfrm>
              <a:off x="665937" y="531709"/>
              <a:ext cx="1443076" cy="707004"/>
              <a:chOff x="175999" y="127576"/>
              <a:chExt cx="1443076" cy="707004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4C38F8D3-C54B-4E21-A338-CBB021410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99" y="127576"/>
                <a:ext cx="14430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Marginal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2">
                <a:extLst>
                  <a:ext uri="{FF2B5EF4-FFF2-40B4-BE49-F238E27FC236}">
                    <a16:creationId xmlns:a16="http://schemas.microsoft.com/office/drawing/2014/main" id="{F491B1EF-4C9B-4ED8-84A1-7F45F2FE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99" y="465248"/>
                <a:ext cx="753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Utility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52D21E-9DBC-4953-A06E-0A0C935FF973}"/>
                </a:ext>
              </a:extLst>
            </p:cNvPr>
            <p:cNvGrpSpPr/>
            <p:nvPr/>
          </p:nvGrpSpPr>
          <p:grpSpPr>
            <a:xfrm>
              <a:off x="6091238" y="4340225"/>
              <a:ext cx="1814624" cy="679329"/>
              <a:chOff x="6091238" y="4340225"/>
              <a:chExt cx="1814624" cy="679329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69FB6CE3-DD81-4E8B-826C-6935E893B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1238" y="4340225"/>
                <a:ext cx="17015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Frequency of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14">
                <a:extLst>
                  <a:ext uri="{FF2B5EF4-FFF2-40B4-BE49-F238E27FC236}">
                    <a16:creationId xmlns:a16="http://schemas.microsoft.com/office/drawing/2014/main" id="{96C277C8-4C49-4A33-AA97-9FAE737DB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483" y="4650222"/>
                <a:ext cx="1803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Illicit Drug Use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4DF818A3-DB9E-4889-993F-D4D7FE470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1350" y="893763"/>
              <a:ext cx="0" cy="3376613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1A6B7683-9786-4D0E-BD4C-B737F0B1C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1350" y="4268788"/>
              <a:ext cx="4948237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E0F9267F-051D-4D2E-817D-0FB3DA97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657" y="3935646"/>
              <a:ext cx="149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 Math" panose="02040503050406030204" pitchFamily="18" charset="0"/>
                </a:rPr>
                <a:t>U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52BC89F-909D-4982-9889-24E32B35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657" y="3997791"/>
              <a:ext cx="99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0FDD7DB0-AE2E-4F7C-8316-91292F6359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7741" y="1693850"/>
              <a:ext cx="348606" cy="367910"/>
            </a:xfrm>
            <a:custGeom>
              <a:avLst/>
              <a:gdLst>
                <a:gd name="T0" fmla="*/ 169 w 178"/>
                <a:gd name="T1" fmla="*/ 0 h 144"/>
                <a:gd name="T2" fmla="*/ 178 w 178"/>
                <a:gd name="T3" fmla="*/ 0 h 144"/>
                <a:gd name="T4" fmla="*/ 178 w 178"/>
                <a:gd name="T5" fmla="*/ 144 h 144"/>
                <a:gd name="T6" fmla="*/ 169 w 178"/>
                <a:gd name="T7" fmla="*/ 144 h 144"/>
                <a:gd name="T8" fmla="*/ 169 w 178"/>
                <a:gd name="T9" fmla="*/ 0 h 144"/>
                <a:gd name="T10" fmla="*/ 0 w 178"/>
                <a:gd name="T11" fmla="*/ 0 h 144"/>
                <a:gd name="T12" fmla="*/ 9 w 178"/>
                <a:gd name="T13" fmla="*/ 0 h 144"/>
                <a:gd name="T14" fmla="*/ 9 w 178"/>
                <a:gd name="T15" fmla="*/ 144 h 144"/>
                <a:gd name="T16" fmla="*/ 0 w 178"/>
                <a:gd name="T17" fmla="*/ 144 h 144"/>
                <a:gd name="T18" fmla="*/ 0 w 178"/>
                <a:gd name="T1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44">
                  <a:moveTo>
                    <a:pt x="169" y="0"/>
                  </a:moveTo>
                  <a:lnTo>
                    <a:pt x="178" y="0"/>
                  </a:lnTo>
                  <a:lnTo>
                    <a:pt x="178" y="144"/>
                  </a:lnTo>
                  <a:lnTo>
                    <a:pt x="169" y="144"/>
                  </a:lnTo>
                  <a:lnTo>
                    <a:pt x="169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">
                  <a:extLst>
                    <a:ext uri="{FF2B5EF4-FFF2-40B4-BE49-F238E27FC236}">
                      <a16:creationId xmlns:a16="http://schemas.microsoft.com/office/drawing/2014/main" id="{CBC64805-8154-4235-B7D6-5258FE2F6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08037" y="1706563"/>
                  <a:ext cx="300479" cy="323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0" lang="en-US" altLang="en-US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Rectangle 20">
                  <a:extLst>
                    <a:ext uri="{FF2B5EF4-FFF2-40B4-BE49-F238E27FC236}">
                      <a16:creationId xmlns:a16="http://schemas.microsoft.com/office/drawing/2014/main" id="{CBC64805-8154-4235-B7D6-5258FE2F6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08037" y="1706563"/>
                  <a:ext cx="300479" cy="323524"/>
                </a:xfrm>
                <a:prstGeom prst="rect">
                  <a:avLst/>
                </a:prstGeom>
                <a:blipFill>
                  <a:blip r:embed="rId2"/>
                  <a:stretch>
                    <a:fillRect l="-27907" r="-23256" b="-2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4AD872-5744-4144-B19E-A405345D0537}"/>
                </a:ext>
              </a:extLst>
            </p:cNvPr>
            <p:cNvCxnSpPr>
              <a:cxnSpLocks/>
            </p:cNvCxnSpPr>
            <p:nvPr/>
          </p:nvCxnSpPr>
          <p:spPr>
            <a:xfrm>
              <a:off x="3825373" y="3454029"/>
              <a:ext cx="0" cy="100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958E5A-5C4B-46BF-9702-80BEC0705D37}"/>
                </a:ext>
              </a:extLst>
            </p:cNvPr>
            <p:cNvCxnSpPr>
              <a:cxnSpLocks/>
            </p:cNvCxnSpPr>
            <p:nvPr/>
          </p:nvCxnSpPr>
          <p:spPr>
            <a:xfrm>
              <a:off x="3826764" y="3623069"/>
              <a:ext cx="0" cy="100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781EC1-B64D-4D7B-A3D2-10615F0FA356}"/>
                </a:ext>
              </a:extLst>
            </p:cNvPr>
            <p:cNvCxnSpPr>
              <a:cxnSpLocks/>
            </p:cNvCxnSpPr>
            <p:nvPr/>
          </p:nvCxnSpPr>
          <p:spPr>
            <a:xfrm>
              <a:off x="3826771" y="3790987"/>
              <a:ext cx="0" cy="100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6728AE-646D-4053-91AB-8EFA8DB8B8E6}"/>
                </a:ext>
              </a:extLst>
            </p:cNvPr>
            <p:cNvCxnSpPr>
              <a:cxnSpLocks/>
            </p:cNvCxnSpPr>
            <p:nvPr/>
          </p:nvCxnSpPr>
          <p:spPr>
            <a:xfrm>
              <a:off x="3825373" y="3972555"/>
              <a:ext cx="0" cy="100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8929CC-21DF-402D-8F6B-A6285EFE63F6}"/>
                </a:ext>
              </a:extLst>
            </p:cNvPr>
            <p:cNvCxnSpPr>
              <a:cxnSpLocks/>
            </p:cNvCxnSpPr>
            <p:nvPr/>
          </p:nvCxnSpPr>
          <p:spPr>
            <a:xfrm>
              <a:off x="3825373" y="4168433"/>
              <a:ext cx="0" cy="100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DDB67C-6500-4EB7-B672-AFA3248AD97B}"/>
                </a:ext>
              </a:extLst>
            </p:cNvPr>
            <p:cNvCxnSpPr>
              <a:cxnSpLocks/>
            </p:cNvCxnSpPr>
            <p:nvPr/>
          </p:nvCxnSpPr>
          <p:spPr>
            <a:xfrm>
              <a:off x="3749871" y="3412153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32349C-013F-40CE-9729-71AB061A6F40}"/>
                </a:ext>
              </a:extLst>
            </p:cNvPr>
            <p:cNvCxnSpPr>
              <a:cxnSpLocks/>
            </p:cNvCxnSpPr>
            <p:nvPr/>
          </p:nvCxnSpPr>
          <p:spPr>
            <a:xfrm>
              <a:off x="3558322" y="3413551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3FC7B3-E6BB-4006-BE9C-70BBC1013C3C}"/>
                </a:ext>
              </a:extLst>
            </p:cNvPr>
            <p:cNvCxnSpPr>
              <a:cxnSpLocks/>
            </p:cNvCxnSpPr>
            <p:nvPr/>
          </p:nvCxnSpPr>
          <p:spPr>
            <a:xfrm>
              <a:off x="3324828" y="3414949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1FE7D7-4F58-405F-B031-DEBCADF53CFA}"/>
                </a:ext>
              </a:extLst>
            </p:cNvPr>
            <p:cNvCxnSpPr>
              <a:cxnSpLocks/>
            </p:cNvCxnSpPr>
            <p:nvPr/>
          </p:nvCxnSpPr>
          <p:spPr>
            <a:xfrm>
              <a:off x="3109510" y="3409356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B5A431-B79B-4B4C-8E26-DE35BA0900F1}"/>
                </a:ext>
              </a:extLst>
            </p:cNvPr>
            <p:cNvCxnSpPr>
              <a:cxnSpLocks/>
            </p:cNvCxnSpPr>
            <p:nvPr/>
          </p:nvCxnSpPr>
          <p:spPr>
            <a:xfrm>
              <a:off x="2909572" y="3402365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C63651-FBEC-4E21-916D-42D94D3B0144}"/>
                </a:ext>
              </a:extLst>
            </p:cNvPr>
            <p:cNvCxnSpPr>
              <a:cxnSpLocks/>
            </p:cNvCxnSpPr>
            <p:nvPr/>
          </p:nvCxnSpPr>
          <p:spPr>
            <a:xfrm>
              <a:off x="2743190" y="3403763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A05E2FE-B8C0-42A8-8BF2-C66D35239906}"/>
                </a:ext>
              </a:extLst>
            </p:cNvPr>
            <p:cNvCxnSpPr>
              <a:cxnSpLocks/>
            </p:cNvCxnSpPr>
            <p:nvPr/>
          </p:nvCxnSpPr>
          <p:spPr>
            <a:xfrm>
              <a:off x="2541854" y="3403763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1D5FD9-9721-4D5C-9F21-10B5956A1133}"/>
                </a:ext>
              </a:extLst>
            </p:cNvPr>
            <p:cNvCxnSpPr>
              <a:cxnSpLocks/>
            </p:cNvCxnSpPr>
            <p:nvPr/>
          </p:nvCxnSpPr>
          <p:spPr>
            <a:xfrm>
              <a:off x="2348907" y="3412152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DA87CB-1EFA-44C0-AAD1-B5D8FDC3608C}"/>
                </a:ext>
              </a:extLst>
            </p:cNvPr>
            <p:cNvCxnSpPr>
              <a:cxnSpLocks/>
            </p:cNvCxnSpPr>
            <p:nvPr/>
          </p:nvCxnSpPr>
          <p:spPr>
            <a:xfrm>
              <a:off x="2164349" y="3412152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14AC86-C7C7-4671-A568-8B9866908E9F}"/>
                </a:ext>
              </a:extLst>
            </p:cNvPr>
            <p:cNvCxnSpPr>
              <a:cxnSpLocks/>
            </p:cNvCxnSpPr>
            <p:nvPr/>
          </p:nvCxnSpPr>
          <p:spPr>
            <a:xfrm>
              <a:off x="2004958" y="3412152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0AB1B-0535-4DB5-9BD3-D33971254453}"/>
                </a:ext>
              </a:extLst>
            </p:cNvPr>
            <p:cNvCxnSpPr>
              <a:cxnSpLocks/>
            </p:cNvCxnSpPr>
            <p:nvPr/>
          </p:nvCxnSpPr>
          <p:spPr>
            <a:xfrm>
              <a:off x="1862345" y="3412152"/>
              <a:ext cx="100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39B25DD-B0AA-4D52-9B1F-11F6E0676176}"/>
                    </a:ext>
                  </a:extLst>
                </p:cNvPr>
                <p:cNvSpPr txBox="1"/>
                <p:nvPr/>
              </p:nvSpPr>
              <p:spPr>
                <a:xfrm>
                  <a:off x="3622993" y="4229383"/>
                  <a:ext cx="3775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39B25DD-B0AA-4D52-9B1F-11F6E0676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993" y="4229383"/>
                  <a:ext cx="377507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484A3D0-C0E7-4C9A-8562-87E41E48C5A4}"/>
                    </a:ext>
                  </a:extLst>
                </p:cNvPr>
                <p:cNvSpPr txBox="1"/>
                <p:nvPr/>
              </p:nvSpPr>
              <p:spPr>
                <a:xfrm>
                  <a:off x="1495421" y="3147554"/>
                  <a:ext cx="377507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484A3D0-C0E7-4C9A-8562-87E41E48C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421" y="3147554"/>
                  <a:ext cx="377507" cy="400109"/>
                </a:xfrm>
                <a:prstGeom prst="rect">
                  <a:avLst/>
                </a:prstGeom>
                <a:blipFill>
                  <a:blip r:embed="rId4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86F991-DA46-40E6-9B5F-0B946AD58BD4}"/>
              </a:ext>
            </a:extLst>
          </p:cNvPr>
          <p:cNvGrpSpPr/>
          <p:nvPr/>
        </p:nvGrpSpPr>
        <p:grpSpPr>
          <a:xfrm>
            <a:off x="9985784" y="5497944"/>
            <a:ext cx="2181649" cy="686392"/>
            <a:chOff x="6091238" y="4340225"/>
            <a:chExt cx="1814624" cy="679329"/>
          </a:xfrm>
        </p:grpSpPr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0A7131E0-AAAF-4553-8F29-81DD3D18B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4340225"/>
              <a:ext cx="17015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Frequency of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7B2C1C78-5063-4ACB-AA50-8DB525305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483" y="4650222"/>
              <a:ext cx="18033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Illicit Drug Use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74F6DDF-1C1B-4F7F-A9DC-C23164F5409A}"/>
              </a:ext>
            </a:extLst>
          </p:cNvPr>
          <p:cNvGrpSpPr/>
          <p:nvPr/>
        </p:nvGrpSpPr>
        <p:grpSpPr>
          <a:xfrm>
            <a:off x="6023799" y="2082679"/>
            <a:ext cx="4980150" cy="5881034"/>
            <a:chOff x="6015410" y="2518907"/>
            <a:chExt cx="4980150" cy="5881034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B8DD383-DA36-4B9F-954E-222E3EC4EB06}"/>
                </a:ext>
              </a:extLst>
            </p:cNvPr>
            <p:cNvSpPr/>
            <p:nvPr/>
          </p:nvSpPr>
          <p:spPr>
            <a:xfrm rot="17977659">
              <a:off x="5912482" y="4565632"/>
              <a:ext cx="4745741" cy="2922877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5897FE-CB40-4162-BC98-89DB184C9CF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945" y="2876085"/>
              <a:ext cx="0" cy="28395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549BFE-AC21-4B67-A924-8048920F77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8945" y="5715618"/>
              <a:ext cx="3976615" cy="24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F7F4FB-8C14-40F0-88BA-77A71E66D9DF}"/>
                </a:ext>
              </a:extLst>
            </p:cNvPr>
            <p:cNvSpPr/>
            <p:nvPr/>
          </p:nvSpPr>
          <p:spPr>
            <a:xfrm>
              <a:off x="9429435" y="4223854"/>
              <a:ext cx="285830" cy="163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3323BD0-9783-4BF8-B917-B56AB64B5F4A}"/>
                </a:ext>
              </a:extLst>
            </p:cNvPr>
            <p:cNvGrpSpPr/>
            <p:nvPr/>
          </p:nvGrpSpPr>
          <p:grpSpPr>
            <a:xfrm>
              <a:off x="6015410" y="2518907"/>
              <a:ext cx="1773272" cy="730352"/>
              <a:chOff x="144125" y="127576"/>
              <a:chExt cx="1474950" cy="722835"/>
            </a:xfrm>
          </p:grpSpPr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F255B520-AA49-4EAB-9F63-FA3DC6B7C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99" y="127576"/>
                <a:ext cx="14430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Total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12">
                <a:extLst>
                  <a:ext uri="{FF2B5EF4-FFF2-40B4-BE49-F238E27FC236}">
                    <a16:creationId xmlns:a16="http://schemas.microsoft.com/office/drawing/2014/main" id="{8FF17A3A-BCED-4397-A2C6-63CF9A3C5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25" y="481079"/>
                <a:ext cx="75341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Utility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51EDBE-26E3-4790-AA3C-B14F0509952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698" y="5071903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5AD93C-AD2C-4D76-9DB4-2319775086A5}"/>
                </a:ext>
              </a:extLst>
            </p:cNvPr>
            <p:cNvCxnSpPr>
              <a:cxnSpLocks/>
            </p:cNvCxnSpPr>
            <p:nvPr/>
          </p:nvCxnSpPr>
          <p:spPr>
            <a:xfrm>
              <a:off x="8918707" y="5241567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5D57B1-3A0C-4127-B220-935AEF2B9F14}"/>
                </a:ext>
              </a:extLst>
            </p:cNvPr>
            <p:cNvCxnSpPr>
              <a:cxnSpLocks/>
            </p:cNvCxnSpPr>
            <p:nvPr/>
          </p:nvCxnSpPr>
          <p:spPr>
            <a:xfrm>
              <a:off x="8917027" y="5425022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2AE96-DC9D-4A7E-84E9-0E505532BB2D}"/>
                </a:ext>
              </a:extLst>
            </p:cNvPr>
            <p:cNvCxnSpPr>
              <a:cxnSpLocks/>
            </p:cNvCxnSpPr>
            <p:nvPr/>
          </p:nvCxnSpPr>
          <p:spPr>
            <a:xfrm>
              <a:off x="8917027" y="5622936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09E4C9-42A6-484E-BEA5-E574190A4EE4}"/>
                    </a:ext>
                  </a:extLst>
                </p:cNvPr>
                <p:cNvSpPr txBox="1"/>
                <p:nvPr/>
              </p:nvSpPr>
              <p:spPr>
                <a:xfrm>
                  <a:off x="8749214" y="5684521"/>
                  <a:ext cx="453861" cy="40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509E4C9-42A6-484E-BEA5-E574190A4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214" y="5684521"/>
                  <a:ext cx="453861" cy="40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88B3B0-39BE-4FC5-8B59-51EBD9052B21}"/>
                </a:ext>
              </a:extLst>
            </p:cNvPr>
            <p:cNvCxnSpPr>
              <a:cxnSpLocks/>
            </p:cNvCxnSpPr>
            <p:nvPr/>
          </p:nvCxnSpPr>
          <p:spPr>
            <a:xfrm>
              <a:off x="8930465" y="4547789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EC9C03-35AD-4597-A673-2DC2BD9DCFC2}"/>
                </a:ext>
              </a:extLst>
            </p:cNvPr>
            <p:cNvCxnSpPr>
              <a:cxnSpLocks/>
            </p:cNvCxnSpPr>
            <p:nvPr/>
          </p:nvCxnSpPr>
          <p:spPr>
            <a:xfrm>
              <a:off x="8930473" y="4717453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370382-8D29-4B06-BCA5-A769015AA2D4}"/>
                </a:ext>
              </a:extLst>
            </p:cNvPr>
            <p:cNvCxnSpPr>
              <a:cxnSpLocks/>
            </p:cNvCxnSpPr>
            <p:nvPr/>
          </p:nvCxnSpPr>
          <p:spPr>
            <a:xfrm>
              <a:off x="8928792" y="4900909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6C94C6D-7B47-44A3-955B-2EF7E8AAD6A2}"/>
                </a:ext>
              </a:extLst>
            </p:cNvPr>
            <p:cNvCxnSpPr>
              <a:cxnSpLocks/>
            </p:cNvCxnSpPr>
            <p:nvPr/>
          </p:nvCxnSpPr>
          <p:spPr>
            <a:xfrm>
              <a:off x="8932145" y="4210152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D982C3-1F50-4048-8934-34CFF26A6D45}"/>
                </a:ext>
              </a:extLst>
            </p:cNvPr>
            <p:cNvCxnSpPr>
              <a:cxnSpLocks/>
            </p:cNvCxnSpPr>
            <p:nvPr/>
          </p:nvCxnSpPr>
          <p:spPr>
            <a:xfrm>
              <a:off x="8932155" y="4388293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38FBA4-CF39-480F-99B5-F4EE954DEBA5}"/>
                </a:ext>
              </a:extLst>
            </p:cNvPr>
            <p:cNvCxnSpPr>
              <a:cxnSpLocks/>
            </p:cNvCxnSpPr>
            <p:nvPr/>
          </p:nvCxnSpPr>
          <p:spPr>
            <a:xfrm>
              <a:off x="8474612" y="3845305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728BFD-F701-4129-AB07-73AA0060699E}"/>
                </a:ext>
              </a:extLst>
            </p:cNvPr>
            <p:cNvCxnSpPr>
              <a:cxnSpLocks/>
            </p:cNvCxnSpPr>
            <p:nvPr/>
          </p:nvCxnSpPr>
          <p:spPr>
            <a:xfrm>
              <a:off x="8234234" y="3838241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CAE5AF-B1A0-42F8-8053-4CFDAF61D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34200" y="3839653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0AAFFE0-F639-41CC-A9C2-5604035A853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143" y="3839653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6EA475-8D99-4F6F-829F-5C798D0CD28E}"/>
                </a:ext>
              </a:extLst>
            </p:cNvPr>
            <p:cNvCxnSpPr>
              <a:cxnSpLocks/>
            </p:cNvCxnSpPr>
            <p:nvPr/>
          </p:nvCxnSpPr>
          <p:spPr>
            <a:xfrm>
              <a:off x="7560171" y="3848130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8B395B-B426-419C-AE30-26147A6C6403}"/>
                </a:ext>
              </a:extLst>
            </p:cNvPr>
            <p:cNvCxnSpPr>
              <a:cxnSpLocks/>
            </p:cNvCxnSpPr>
            <p:nvPr/>
          </p:nvCxnSpPr>
          <p:spPr>
            <a:xfrm>
              <a:off x="7338284" y="3848130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9CD4B55-A2B2-4A33-AC2E-0502C85815FB}"/>
                </a:ext>
              </a:extLst>
            </p:cNvPr>
            <p:cNvCxnSpPr>
              <a:cxnSpLocks/>
            </p:cNvCxnSpPr>
            <p:nvPr/>
          </p:nvCxnSpPr>
          <p:spPr>
            <a:xfrm>
              <a:off x="7146655" y="3848130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2A3223-DAEE-4304-8CC2-97F5E67FF333}"/>
                </a:ext>
              </a:extLst>
            </p:cNvPr>
            <p:cNvCxnSpPr>
              <a:cxnSpLocks/>
            </p:cNvCxnSpPr>
            <p:nvPr/>
          </p:nvCxnSpPr>
          <p:spPr>
            <a:xfrm>
              <a:off x="6975196" y="3848130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8D5DCCD-49E8-4343-834D-412909E3EBCB}"/>
                    </a:ext>
                  </a:extLst>
                </p:cNvPr>
                <p:cNvSpPr txBox="1"/>
                <p:nvPr/>
              </p:nvSpPr>
              <p:spPr>
                <a:xfrm>
                  <a:off x="6547339" y="3600799"/>
                  <a:ext cx="453861" cy="40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8D5DCCD-49E8-4343-834D-412909E3E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339" y="3600799"/>
                  <a:ext cx="453861" cy="40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899F444-35F7-43C9-905D-777F7B328A4E}"/>
                </a:ext>
              </a:extLst>
            </p:cNvPr>
            <p:cNvSpPr/>
            <p:nvPr/>
          </p:nvSpPr>
          <p:spPr>
            <a:xfrm rot="1338973">
              <a:off x="8180848" y="3927023"/>
              <a:ext cx="2189025" cy="898687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55D0CB0-8098-4320-8520-F2E54E7AFC56}"/>
                </a:ext>
              </a:extLst>
            </p:cNvPr>
            <p:cNvSpPr/>
            <p:nvPr/>
          </p:nvSpPr>
          <p:spPr>
            <a:xfrm>
              <a:off x="10119360" y="4407532"/>
              <a:ext cx="486016" cy="353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967105-1CCE-4EB9-A50E-23E9940C1A09}"/>
                </a:ext>
              </a:extLst>
            </p:cNvPr>
            <p:cNvCxnSpPr>
              <a:cxnSpLocks/>
            </p:cNvCxnSpPr>
            <p:nvPr/>
          </p:nvCxnSpPr>
          <p:spPr>
            <a:xfrm>
              <a:off x="8944915" y="4039656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6118B7B-A1EB-4184-8864-18A7DEC9416D}"/>
                </a:ext>
              </a:extLst>
            </p:cNvPr>
            <p:cNvSpPr/>
            <p:nvPr/>
          </p:nvSpPr>
          <p:spPr>
            <a:xfrm>
              <a:off x="10142290" y="4702991"/>
              <a:ext cx="285226" cy="182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F3DB846-E630-469C-8B1C-73B5B5DC3100}"/>
                </a:ext>
              </a:extLst>
            </p:cNvPr>
            <p:cNvCxnSpPr>
              <a:cxnSpLocks/>
            </p:cNvCxnSpPr>
            <p:nvPr/>
          </p:nvCxnSpPr>
          <p:spPr>
            <a:xfrm>
              <a:off x="8941932" y="3884379"/>
              <a:ext cx="0" cy="101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39C5FCB-E88C-4567-A449-5B74539CD81B}"/>
                </a:ext>
              </a:extLst>
            </p:cNvPr>
            <p:cNvCxnSpPr>
              <a:cxnSpLocks/>
            </p:cNvCxnSpPr>
            <p:nvPr/>
          </p:nvCxnSpPr>
          <p:spPr>
            <a:xfrm>
              <a:off x="8702512" y="3838241"/>
              <a:ext cx="120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Title 1">
            <a:extLst>
              <a:ext uri="{FF2B5EF4-FFF2-40B4-BE49-F238E27FC236}">
                <a16:creationId xmlns:a16="http://schemas.microsoft.com/office/drawing/2014/main" id="{C033D2E9-9AB0-478F-805E-726A72DF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Individual’s Utility</a:t>
            </a:r>
          </a:p>
        </p:txBody>
      </p:sp>
    </p:spTree>
    <p:extLst>
      <p:ext uri="{BB962C8B-B14F-4D97-AF65-F5344CB8AC3E}">
        <p14:creationId xmlns:p14="http://schemas.microsoft.com/office/powerpoint/2010/main" val="156998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CA242D-00A9-499D-9C8F-196618CC4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67708"/>
              </p:ext>
            </p:extLst>
          </p:nvPr>
        </p:nvGraphicFramePr>
        <p:xfrm>
          <a:off x="3036116" y="1548075"/>
          <a:ext cx="4966981" cy="4972839"/>
        </p:xfrm>
        <a:graphic>
          <a:graphicData uri="http://schemas.openxmlformats.org/drawingml/2006/table">
            <a:tbl>
              <a:tblPr firstRow="1" firstCol="1" bandRow="1"/>
              <a:tblGrid>
                <a:gridCol w="1655203">
                  <a:extLst>
                    <a:ext uri="{9D8B030D-6E8A-4147-A177-3AD203B41FA5}">
                      <a16:colId xmlns:a16="http://schemas.microsoft.com/office/drawing/2014/main" val="643123897"/>
                    </a:ext>
                  </a:extLst>
                </a:gridCol>
                <a:gridCol w="1655889">
                  <a:extLst>
                    <a:ext uri="{9D8B030D-6E8A-4147-A177-3AD203B41FA5}">
                      <a16:colId xmlns:a16="http://schemas.microsoft.com/office/drawing/2014/main" val="2667756333"/>
                    </a:ext>
                  </a:extLst>
                </a:gridCol>
                <a:gridCol w="1655889">
                  <a:extLst>
                    <a:ext uri="{9D8B030D-6E8A-4147-A177-3AD203B41FA5}">
                      <a16:colId xmlns:a16="http://schemas.microsoft.com/office/drawing/2014/main" val="4109149061"/>
                    </a:ext>
                  </a:extLst>
                </a:gridCol>
              </a:tblGrid>
              <a:tr h="52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93857"/>
                  </a:ext>
                </a:extLst>
              </a:tr>
              <a:tr h="1048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Illicit Drug Use Per Capita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83845"/>
                  </a:ext>
                </a:extLst>
              </a:tr>
              <a:tr h="1048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Incarceration Per Capita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59116"/>
                  </a:ext>
                </a:extLst>
              </a:tr>
              <a:tr h="52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24069"/>
                  </a:ext>
                </a:extLst>
              </a:tr>
              <a:tr h="52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H.S. Graduate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87.11%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816405"/>
                  </a:ext>
                </a:extLst>
              </a:tr>
              <a:tr h="1035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GDP Per Capita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47,686.22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9,105.79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4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3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8D4-89AE-4042-BD24-8E626A3F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Primary Variables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B2172A-B7A9-4675-BCA3-023791F36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18605"/>
              </p:ext>
            </p:extLst>
          </p:nvPr>
        </p:nvGraphicFramePr>
        <p:xfrm>
          <a:off x="1290855" y="1935760"/>
          <a:ext cx="8582988" cy="4456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1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0879C-FD44-40BE-AC0B-A59AD2FEF78A}"/>
              </a:ext>
            </a:extLst>
          </p:cNvPr>
          <p:cNvSpPr/>
          <p:nvPr/>
        </p:nvSpPr>
        <p:spPr>
          <a:xfrm>
            <a:off x="773156" y="6211644"/>
            <a:ext cx="5409530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***, **, * represent statistical significance at the 99%, 95%, and 90% respectively.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E58EA8-C9EE-4706-91FF-377CB3E9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77710"/>
              </p:ext>
            </p:extLst>
          </p:nvPr>
        </p:nvGraphicFramePr>
        <p:xfrm>
          <a:off x="838198" y="1305505"/>
          <a:ext cx="8674918" cy="4932119"/>
        </p:xfrm>
        <a:graphic>
          <a:graphicData uri="http://schemas.openxmlformats.org/drawingml/2006/table">
            <a:tbl>
              <a:tblPr firstRow="1" firstCol="1" bandRow="1"/>
              <a:tblGrid>
                <a:gridCol w="1329218">
                  <a:extLst>
                    <a:ext uri="{9D8B030D-6E8A-4147-A177-3AD203B41FA5}">
                      <a16:colId xmlns:a16="http://schemas.microsoft.com/office/drawing/2014/main" val="1622203328"/>
                    </a:ext>
                  </a:extLst>
                </a:gridCol>
                <a:gridCol w="1322404">
                  <a:extLst>
                    <a:ext uri="{9D8B030D-6E8A-4147-A177-3AD203B41FA5}">
                      <a16:colId xmlns:a16="http://schemas.microsoft.com/office/drawing/2014/main" val="969328572"/>
                    </a:ext>
                  </a:extLst>
                </a:gridCol>
                <a:gridCol w="1300294">
                  <a:extLst>
                    <a:ext uri="{9D8B030D-6E8A-4147-A177-3AD203B41FA5}">
                      <a16:colId xmlns:a16="http://schemas.microsoft.com/office/drawing/2014/main" val="426000954"/>
                    </a:ext>
                  </a:extLst>
                </a:gridCol>
                <a:gridCol w="1208014">
                  <a:extLst>
                    <a:ext uri="{9D8B030D-6E8A-4147-A177-3AD203B41FA5}">
                      <a16:colId xmlns:a16="http://schemas.microsoft.com/office/drawing/2014/main" val="2313040598"/>
                    </a:ext>
                  </a:extLst>
                </a:gridCol>
                <a:gridCol w="1170453">
                  <a:extLst>
                    <a:ext uri="{9D8B030D-6E8A-4147-A177-3AD203B41FA5}">
                      <a16:colId xmlns:a16="http://schemas.microsoft.com/office/drawing/2014/main" val="295654594"/>
                    </a:ext>
                  </a:extLst>
                </a:gridCol>
                <a:gridCol w="1170076">
                  <a:extLst>
                    <a:ext uri="{9D8B030D-6E8A-4147-A177-3AD203B41FA5}">
                      <a16:colId xmlns:a16="http://schemas.microsoft.com/office/drawing/2014/main" val="4114295718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46627019"/>
                    </a:ext>
                  </a:extLst>
                </a:gridCol>
              </a:tblGrid>
              <a:tr h="902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sz="1400" kern="120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△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sz="1400" kern="120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△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 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sz="1400" kern="120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△</a:t>
                      </a: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sz="1400" kern="1200" dirty="0">
                          <a:solidFill>
                            <a:srgbClr val="2222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△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1985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 6 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Corrections Pop.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109314"/>
                  </a:ext>
                </a:extLst>
              </a:tr>
              <a:tr h="7153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Incarceration Per Capita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-7.83***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(2.65)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-.29**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(.122)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-.18**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(.074)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-.20***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(.059)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(.64)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-.251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(.604)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97854"/>
                  </a:ext>
                </a:extLst>
              </a:tr>
              <a:tr h="756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.0095*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(.0048)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.00096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(.0055)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.0041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.0021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(.0048)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-.0069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(.0052)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(.005)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795574"/>
                  </a:ext>
                </a:extLst>
              </a:tr>
              <a:tr h="8577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High School Graduate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(.0016)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(.0016)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.0029*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(.0016)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.0032**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(.0015)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.0035**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(.0017)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.003***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(.001)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33768"/>
                  </a:ext>
                </a:extLst>
              </a:tr>
              <a:tr h="7522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GDP per Capita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(in thousands)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-0.0003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0.0005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-.0003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(.0005)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-.0003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(.0005)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-.0003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(.0004)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-0.00004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(.0005)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.0001</a:t>
                      </a: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(.005)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215944"/>
                  </a:ext>
                </a:extLst>
              </a:tr>
              <a:tr h="830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Adjusted R Squared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83" marR="41783" marT="6668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3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73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Data alternatives</a:t>
            </a:r>
          </a:p>
          <a:p>
            <a:r>
              <a:rPr lang="en-US" dirty="0"/>
              <a:t>Policy Implications </a:t>
            </a:r>
          </a:p>
          <a:p>
            <a:pPr lvl="1"/>
            <a:r>
              <a:rPr lang="en-US" dirty="0"/>
              <a:t>Other factors to consider</a:t>
            </a:r>
          </a:p>
          <a:p>
            <a:r>
              <a:rPr lang="en-US" dirty="0"/>
              <a:t>Future Research</a:t>
            </a:r>
          </a:p>
          <a:p>
            <a:pPr lvl="1"/>
            <a:r>
              <a:rPr lang="en-US" dirty="0"/>
              <a:t>Where can economic analysis be applied more effectively?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14324</TotalTime>
  <Words>516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The Effects of Incarceration on Illicit Drug Use:</vt:lpstr>
      <vt:lpstr>Research Question</vt:lpstr>
      <vt:lpstr>Literature Review</vt:lpstr>
      <vt:lpstr>Economic Model</vt:lpstr>
      <vt:lpstr>An Individual’s Utility</vt:lpstr>
      <vt:lpstr>Methodology</vt:lpstr>
      <vt:lpstr>Scatter Plot of Primary Variables</vt:lpstr>
      <vt:lpstr>Regression Results</vt:lpstr>
      <vt:lpstr>Conclusions</vt:lpstr>
      <vt:lpstr>Works Cited</vt:lpstr>
      <vt:lpstr>Works Cited Cont.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ssislab1011</dc:creator>
  <cp:lastModifiedBy>connor vaughan</cp:lastModifiedBy>
  <cp:revision>23</cp:revision>
  <dcterms:created xsi:type="dcterms:W3CDTF">2019-04-09T20:58:58Z</dcterms:created>
  <dcterms:modified xsi:type="dcterms:W3CDTF">2019-05-23T22:34:27Z</dcterms:modified>
</cp:coreProperties>
</file>