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6" r:id="rId8"/>
    <p:sldId id="262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9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0196-90DF-407C-A968-8B6AD4F47FE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F457-A8E7-4570-8261-DFF623CC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Distance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4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33" y="793630"/>
            <a:ext cx="10515600" cy="462375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Write down two or three questions you could answer about your datasets by calculating distances.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6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33" y="793630"/>
            <a:ext cx="10515600" cy="462375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steps would be involved in answering your questions?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8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First law of geography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230" y="2682815"/>
            <a:ext cx="9188570" cy="34941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Everything is related to everything else, but near things are more related than distant things”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Waldo Tobler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9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84206"/>
              </p:ext>
            </p:extLst>
          </p:nvPr>
        </p:nvGraphicFramePr>
        <p:xfrm>
          <a:off x="943831" y="1690688"/>
          <a:ext cx="4317040" cy="372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720">
                  <a:extLst>
                    <a:ext uri="{9D8B030D-6E8A-4147-A177-3AD203B41FA5}">
                      <a16:colId xmlns:a16="http://schemas.microsoft.com/office/drawing/2014/main" val="1730066309"/>
                    </a:ext>
                  </a:extLst>
                </a:gridCol>
                <a:gridCol w="616720">
                  <a:extLst>
                    <a:ext uri="{9D8B030D-6E8A-4147-A177-3AD203B41FA5}">
                      <a16:colId xmlns:a16="http://schemas.microsoft.com/office/drawing/2014/main" val="2848260649"/>
                    </a:ext>
                  </a:extLst>
                </a:gridCol>
                <a:gridCol w="616720">
                  <a:extLst>
                    <a:ext uri="{9D8B030D-6E8A-4147-A177-3AD203B41FA5}">
                      <a16:colId xmlns:a16="http://schemas.microsoft.com/office/drawing/2014/main" val="1185163398"/>
                    </a:ext>
                  </a:extLst>
                </a:gridCol>
                <a:gridCol w="616720">
                  <a:extLst>
                    <a:ext uri="{9D8B030D-6E8A-4147-A177-3AD203B41FA5}">
                      <a16:colId xmlns:a16="http://schemas.microsoft.com/office/drawing/2014/main" val="3841562728"/>
                    </a:ext>
                  </a:extLst>
                </a:gridCol>
                <a:gridCol w="616720">
                  <a:extLst>
                    <a:ext uri="{9D8B030D-6E8A-4147-A177-3AD203B41FA5}">
                      <a16:colId xmlns:a16="http://schemas.microsoft.com/office/drawing/2014/main" val="3927372249"/>
                    </a:ext>
                  </a:extLst>
                </a:gridCol>
                <a:gridCol w="616720">
                  <a:extLst>
                    <a:ext uri="{9D8B030D-6E8A-4147-A177-3AD203B41FA5}">
                      <a16:colId xmlns:a16="http://schemas.microsoft.com/office/drawing/2014/main" val="516487594"/>
                    </a:ext>
                  </a:extLst>
                </a:gridCol>
                <a:gridCol w="616720">
                  <a:extLst>
                    <a:ext uri="{9D8B030D-6E8A-4147-A177-3AD203B41FA5}">
                      <a16:colId xmlns:a16="http://schemas.microsoft.com/office/drawing/2014/main" val="3650708326"/>
                    </a:ext>
                  </a:extLst>
                </a:gridCol>
              </a:tblGrid>
              <a:tr h="531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94429"/>
                  </a:ext>
                </a:extLst>
              </a:tr>
              <a:tr h="5318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625720"/>
                  </a:ext>
                </a:extLst>
              </a:tr>
              <a:tr h="5318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76067"/>
                  </a:ext>
                </a:extLst>
              </a:tr>
              <a:tr h="5318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783934"/>
                  </a:ext>
                </a:extLst>
              </a:tr>
              <a:tr h="5318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863081"/>
                  </a:ext>
                </a:extLst>
              </a:tr>
              <a:tr h="5318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090084"/>
                  </a:ext>
                </a:extLst>
              </a:tr>
              <a:tr h="5318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08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Distance between two points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13472" y="4804914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35549" y="2681601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7357" y="5413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9100" y="5413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1640" y="5413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4180" y="5413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3715" y="5413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0661" y="5413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87607" y="5413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6815" y="5413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358" y="468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358" y="4142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765" y="3602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765" y="30631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765" y="2547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765" y="2000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145" y="1506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7410" y="4873925"/>
            <a:ext cx="75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(2, 1)</a:t>
            </a:r>
            <a:endParaRPr lang="en-US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5712" y="2288948"/>
            <a:ext cx="75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(4, 5)</a:t>
            </a:r>
            <a:endParaRPr lang="en-US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ight Brace 24"/>
          <p:cNvSpPr/>
          <p:nvPr/>
        </p:nvSpPr>
        <p:spPr>
          <a:xfrm rot="5400000">
            <a:off x="2682531" y="4470327"/>
            <a:ext cx="231308" cy="12282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/>
          <p:cNvSpPr/>
          <p:nvPr/>
        </p:nvSpPr>
        <p:spPr>
          <a:xfrm>
            <a:off x="3553796" y="2750613"/>
            <a:ext cx="220092" cy="2123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/>
          <p:cNvSpPr/>
          <p:nvPr/>
        </p:nvSpPr>
        <p:spPr>
          <a:xfrm rot="12624360">
            <a:off x="2498255" y="2529967"/>
            <a:ext cx="209308" cy="2332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306834" y="5169307"/>
            <a:ext cx="12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– 2 = 3</a:t>
            </a:r>
            <a:endParaRPr lang="en-US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3335073" y="3247800"/>
            <a:ext cx="12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– 1 = 4</a:t>
            </a:r>
            <a:endParaRPr lang="en-US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 rot="18111700">
                <a:off x="1529420" y="3166056"/>
                <a:ext cx="1638727" cy="435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solidFill>
                            <a:schemeClr val="accent1"/>
                          </a:solidFill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11700">
                <a:off x="1529420" y="3166056"/>
                <a:ext cx="1638727" cy="435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6927011" y="2369701"/>
            <a:ext cx="333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Coordinates must be in units of distance (or you need to be able to convert them to units of distance).</a:t>
            </a:r>
          </a:p>
        </p:txBody>
      </p:sp>
    </p:spTree>
    <p:extLst>
      <p:ext uri="{BB962C8B-B14F-4D97-AF65-F5344CB8AC3E}">
        <p14:creationId xmlns:p14="http://schemas.microsoft.com/office/powerpoint/2010/main" val="91872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Distance between things that aren’t points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872597" y="2406770"/>
            <a:ext cx="2484407" cy="2380891"/>
          </a:xfrm>
          <a:custGeom>
            <a:avLst/>
            <a:gdLst>
              <a:gd name="connsiteX0" fmla="*/ 655607 w 2484407"/>
              <a:gd name="connsiteY0" fmla="*/ 879895 h 2380891"/>
              <a:gd name="connsiteX1" fmla="*/ 1354347 w 2484407"/>
              <a:gd name="connsiteY1" fmla="*/ 569344 h 2380891"/>
              <a:gd name="connsiteX2" fmla="*/ 1509622 w 2484407"/>
              <a:gd name="connsiteY2" fmla="*/ 1061049 h 2380891"/>
              <a:gd name="connsiteX3" fmla="*/ 2484407 w 2484407"/>
              <a:gd name="connsiteY3" fmla="*/ 957533 h 2380891"/>
              <a:gd name="connsiteX4" fmla="*/ 2372264 w 2484407"/>
              <a:gd name="connsiteY4" fmla="*/ 1561382 h 2380891"/>
              <a:gd name="connsiteX5" fmla="*/ 1846052 w 2484407"/>
              <a:gd name="connsiteY5" fmla="*/ 2199736 h 2380891"/>
              <a:gd name="connsiteX6" fmla="*/ 1293962 w 2484407"/>
              <a:gd name="connsiteY6" fmla="*/ 1820174 h 2380891"/>
              <a:gd name="connsiteX7" fmla="*/ 871267 w 2484407"/>
              <a:gd name="connsiteY7" fmla="*/ 2380891 h 2380891"/>
              <a:gd name="connsiteX8" fmla="*/ 802256 w 2484407"/>
              <a:gd name="connsiteY8" fmla="*/ 1604514 h 2380891"/>
              <a:gd name="connsiteX9" fmla="*/ 0 w 2484407"/>
              <a:gd name="connsiteY9" fmla="*/ 879895 h 2380891"/>
              <a:gd name="connsiteX10" fmla="*/ 655607 w 2484407"/>
              <a:gd name="connsiteY10" fmla="*/ 0 h 2380891"/>
              <a:gd name="connsiteX11" fmla="*/ 802256 w 2484407"/>
              <a:gd name="connsiteY11" fmla="*/ 586597 h 2380891"/>
              <a:gd name="connsiteX12" fmla="*/ 655607 w 2484407"/>
              <a:gd name="connsiteY12" fmla="*/ 879895 h 238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84407" h="2380891">
                <a:moveTo>
                  <a:pt x="655607" y="879895"/>
                </a:moveTo>
                <a:lnTo>
                  <a:pt x="1354347" y="569344"/>
                </a:lnTo>
                <a:lnTo>
                  <a:pt x="1509622" y="1061049"/>
                </a:lnTo>
                <a:lnTo>
                  <a:pt x="2484407" y="957533"/>
                </a:lnTo>
                <a:lnTo>
                  <a:pt x="2372264" y="1561382"/>
                </a:lnTo>
                <a:lnTo>
                  <a:pt x="1846052" y="2199736"/>
                </a:lnTo>
                <a:lnTo>
                  <a:pt x="1293962" y="1820174"/>
                </a:lnTo>
                <a:lnTo>
                  <a:pt x="871267" y="2380891"/>
                </a:lnTo>
                <a:lnTo>
                  <a:pt x="802256" y="1604514"/>
                </a:lnTo>
                <a:lnTo>
                  <a:pt x="0" y="879895"/>
                </a:lnTo>
                <a:lnTo>
                  <a:pt x="655607" y="0"/>
                </a:lnTo>
                <a:lnTo>
                  <a:pt x="802256" y="586597"/>
                </a:lnTo>
                <a:lnTo>
                  <a:pt x="655607" y="87989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751162" y="4735902"/>
            <a:ext cx="3165895" cy="1802921"/>
          </a:xfrm>
          <a:custGeom>
            <a:avLst/>
            <a:gdLst>
              <a:gd name="connsiteX0" fmla="*/ 0 w 3165895"/>
              <a:gd name="connsiteY0" fmla="*/ 1181819 h 1802921"/>
              <a:gd name="connsiteX1" fmla="*/ 69012 w 3165895"/>
              <a:gd name="connsiteY1" fmla="*/ 1052423 h 1802921"/>
              <a:gd name="connsiteX2" fmla="*/ 103517 w 3165895"/>
              <a:gd name="connsiteY2" fmla="*/ 1000664 h 1802921"/>
              <a:gd name="connsiteX3" fmla="*/ 112144 w 3165895"/>
              <a:gd name="connsiteY3" fmla="*/ 966158 h 1802921"/>
              <a:gd name="connsiteX4" fmla="*/ 138023 w 3165895"/>
              <a:gd name="connsiteY4" fmla="*/ 923026 h 1802921"/>
              <a:gd name="connsiteX5" fmla="*/ 155276 w 3165895"/>
              <a:gd name="connsiteY5" fmla="*/ 862641 h 1802921"/>
              <a:gd name="connsiteX6" fmla="*/ 172529 w 3165895"/>
              <a:gd name="connsiteY6" fmla="*/ 802256 h 1802921"/>
              <a:gd name="connsiteX7" fmla="*/ 189781 w 3165895"/>
              <a:gd name="connsiteY7" fmla="*/ 776377 h 1802921"/>
              <a:gd name="connsiteX8" fmla="*/ 224287 w 3165895"/>
              <a:gd name="connsiteY8" fmla="*/ 715992 h 1802921"/>
              <a:gd name="connsiteX9" fmla="*/ 241540 w 3165895"/>
              <a:gd name="connsiteY9" fmla="*/ 638355 h 1802921"/>
              <a:gd name="connsiteX10" fmla="*/ 250166 w 3165895"/>
              <a:gd name="connsiteY10" fmla="*/ 603849 h 1802921"/>
              <a:gd name="connsiteX11" fmla="*/ 293298 w 3165895"/>
              <a:gd name="connsiteY11" fmla="*/ 508958 h 1802921"/>
              <a:gd name="connsiteX12" fmla="*/ 327804 w 3165895"/>
              <a:gd name="connsiteY12" fmla="*/ 439947 h 1802921"/>
              <a:gd name="connsiteX13" fmla="*/ 379563 w 3165895"/>
              <a:gd name="connsiteY13" fmla="*/ 310551 h 1802921"/>
              <a:gd name="connsiteX14" fmla="*/ 405442 w 3165895"/>
              <a:gd name="connsiteY14" fmla="*/ 267419 h 1802921"/>
              <a:gd name="connsiteX15" fmla="*/ 414068 w 3165895"/>
              <a:gd name="connsiteY15" fmla="*/ 241540 h 1802921"/>
              <a:gd name="connsiteX16" fmla="*/ 457200 w 3165895"/>
              <a:gd name="connsiteY16" fmla="*/ 155275 h 1802921"/>
              <a:gd name="connsiteX17" fmla="*/ 465827 w 3165895"/>
              <a:gd name="connsiteY17" fmla="*/ 120770 h 1802921"/>
              <a:gd name="connsiteX18" fmla="*/ 491706 w 3165895"/>
              <a:gd name="connsiteY18" fmla="*/ 103517 h 1802921"/>
              <a:gd name="connsiteX19" fmla="*/ 534838 w 3165895"/>
              <a:gd name="connsiteY19" fmla="*/ 77638 h 1802921"/>
              <a:gd name="connsiteX20" fmla="*/ 612476 w 3165895"/>
              <a:gd name="connsiteY20" fmla="*/ 8626 h 1802921"/>
              <a:gd name="connsiteX21" fmla="*/ 638355 w 3165895"/>
              <a:gd name="connsiteY21" fmla="*/ 0 h 1802921"/>
              <a:gd name="connsiteX22" fmla="*/ 767751 w 3165895"/>
              <a:gd name="connsiteY22" fmla="*/ 17253 h 1802921"/>
              <a:gd name="connsiteX23" fmla="*/ 810883 w 3165895"/>
              <a:gd name="connsiteY23" fmla="*/ 60385 h 1802921"/>
              <a:gd name="connsiteX24" fmla="*/ 879895 w 3165895"/>
              <a:gd name="connsiteY24" fmla="*/ 112143 h 1802921"/>
              <a:gd name="connsiteX25" fmla="*/ 992038 w 3165895"/>
              <a:gd name="connsiteY25" fmla="*/ 258792 h 1802921"/>
              <a:gd name="connsiteX26" fmla="*/ 1017917 w 3165895"/>
              <a:gd name="connsiteY26" fmla="*/ 276045 h 1802921"/>
              <a:gd name="connsiteX27" fmla="*/ 1026544 w 3165895"/>
              <a:gd name="connsiteY27" fmla="*/ 301924 h 1802921"/>
              <a:gd name="connsiteX28" fmla="*/ 1078302 w 3165895"/>
              <a:gd name="connsiteY28" fmla="*/ 379562 h 1802921"/>
              <a:gd name="connsiteX29" fmla="*/ 1061049 w 3165895"/>
              <a:gd name="connsiteY29" fmla="*/ 526211 h 1802921"/>
              <a:gd name="connsiteX30" fmla="*/ 1035170 w 3165895"/>
              <a:gd name="connsiteY30" fmla="*/ 560717 h 1802921"/>
              <a:gd name="connsiteX31" fmla="*/ 1017917 w 3165895"/>
              <a:gd name="connsiteY31" fmla="*/ 595223 h 1802921"/>
              <a:gd name="connsiteX32" fmla="*/ 992038 w 3165895"/>
              <a:gd name="connsiteY32" fmla="*/ 621102 h 1802921"/>
              <a:gd name="connsiteX33" fmla="*/ 974785 w 3165895"/>
              <a:gd name="connsiteY33" fmla="*/ 646981 h 1802921"/>
              <a:gd name="connsiteX34" fmla="*/ 966159 w 3165895"/>
              <a:gd name="connsiteY34" fmla="*/ 681487 h 1802921"/>
              <a:gd name="connsiteX35" fmla="*/ 957532 w 3165895"/>
              <a:gd name="connsiteY35" fmla="*/ 724619 h 1802921"/>
              <a:gd name="connsiteX36" fmla="*/ 940280 w 3165895"/>
              <a:gd name="connsiteY36" fmla="*/ 776377 h 1802921"/>
              <a:gd name="connsiteX37" fmla="*/ 948906 w 3165895"/>
              <a:gd name="connsiteY37" fmla="*/ 879894 h 1802921"/>
              <a:gd name="connsiteX38" fmla="*/ 957532 w 3165895"/>
              <a:gd name="connsiteY38" fmla="*/ 905773 h 1802921"/>
              <a:gd name="connsiteX39" fmla="*/ 983412 w 3165895"/>
              <a:gd name="connsiteY39" fmla="*/ 914400 h 1802921"/>
              <a:gd name="connsiteX40" fmla="*/ 1009291 w 3165895"/>
              <a:gd name="connsiteY40" fmla="*/ 948906 h 1802921"/>
              <a:gd name="connsiteX41" fmla="*/ 1086929 w 3165895"/>
              <a:gd name="connsiteY41" fmla="*/ 974785 h 1802921"/>
              <a:gd name="connsiteX42" fmla="*/ 1354347 w 3165895"/>
              <a:gd name="connsiteY42" fmla="*/ 957532 h 1802921"/>
              <a:gd name="connsiteX43" fmla="*/ 1388853 w 3165895"/>
              <a:gd name="connsiteY43" fmla="*/ 871268 h 1802921"/>
              <a:gd name="connsiteX44" fmla="*/ 1423359 w 3165895"/>
              <a:gd name="connsiteY44" fmla="*/ 793630 h 1802921"/>
              <a:gd name="connsiteX45" fmla="*/ 1440612 w 3165895"/>
              <a:gd name="connsiteY45" fmla="*/ 698740 h 1802921"/>
              <a:gd name="connsiteX46" fmla="*/ 1475117 w 3165895"/>
              <a:gd name="connsiteY46" fmla="*/ 621102 h 1802921"/>
              <a:gd name="connsiteX47" fmla="*/ 1526876 w 3165895"/>
              <a:gd name="connsiteY47" fmla="*/ 560717 h 1802921"/>
              <a:gd name="connsiteX48" fmla="*/ 1604513 w 3165895"/>
              <a:gd name="connsiteY48" fmla="*/ 552090 h 1802921"/>
              <a:gd name="connsiteX49" fmla="*/ 1820174 w 3165895"/>
              <a:gd name="connsiteY49" fmla="*/ 560717 h 1802921"/>
              <a:gd name="connsiteX50" fmla="*/ 1846053 w 3165895"/>
              <a:gd name="connsiteY50" fmla="*/ 595223 h 1802921"/>
              <a:gd name="connsiteX51" fmla="*/ 1889185 w 3165895"/>
              <a:gd name="connsiteY51" fmla="*/ 655607 h 1802921"/>
              <a:gd name="connsiteX52" fmla="*/ 1906438 w 3165895"/>
              <a:gd name="connsiteY52" fmla="*/ 698740 h 1802921"/>
              <a:gd name="connsiteX53" fmla="*/ 1923691 w 3165895"/>
              <a:gd name="connsiteY53" fmla="*/ 785004 h 1802921"/>
              <a:gd name="connsiteX54" fmla="*/ 1906438 w 3165895"/>
              <a:gd name="connsiteY54" fmla="*/ 948906 h 1802921"/>
              <a:gd name="connsiteX55" fmla="*/ 1897812 w 3165895"/>
              <a:gd name="connsiteY55" fmla="*/ 974785 h 1802921"/>
              <a:gd name="connsiteX56" fmla="*/ 1871932 w 3165895"/>
              <a:gd name="connsiteY56" fmla="*/ 1009290 h 1802921"/>
              <a:gd name="connsiteX57" fmla="*/ 1854680 w 3165895"/>
              <a:gd name="connsiteY57" fmla="*/ 1035170 h 1802921"/>
              <a:gd name="connsiteX58" fmla="*/ 1828800 w 3165895"/>
              <a:gd name="connsiteY58" fmla="*/ 1104181 h 1802921"/>
              <a:gd name="connsiteX59" fmla="*/ 1811547 w 3165895"/>
              <a:gd name="connsiteY59" fmla="*/ 1155940 h 1802921"/>
              <a:gd name="connsiteX60" fmla="*/ 1820174 w 3165895"/>
              <a:gd name="connsiteY60" fmla="*/ 1259456 h 1802921"/>
              <a:gd name="connsiteX61" fmla="*/ 1880559 w 3165895"/>
              <a:gd name="connsiteY61" fmla="*/ 1285336 h 1802921"/>
              <a:gd name="connsiteX62" fmla="*/ 1906438 w 3165895"/>
              <a:gd name="connsiteY62" fmla="*/ 1293962 h 1802921"/>
              <a:gd name="connsiteX63" fmla="*/ 1949570 w 3165895"/>
              <a:gd name="connsiteY63" fmla="*/ 1302589 h 1802921"/>
              <a:gd name="connsiteX64" fmla="*/ 2027208 w 3165895"/>
              <a:gd name="connsiteY64" fmla="*/ 1319841 h 1802921"/>
              <a:gd name="connsiteX65" fmla="*/ 2225615 w 3165895"/>
              <a:gd name="connsiteY65" fmla="*/ 1311215 h 1802921"/>
              <a:gd name="connsiteX66" fmla="*/ 2260121 w 3165895"/>
              <a:gd name="connsiteY66" fmla="*/ 1302589 h 1802921"/>
              <a:gd name="connsiteX67" fmla="*/ 2294627 w 3165895"/>
              <a:gd name="connsiteY67" fmla="*/ 1285336 h 1802921"/>
              <a:gd name="connsiteX68" fmla="*/ 2372264 w 3165895"/>
              <a:gd name="connsiteY68" fmla="*/ 1216324 h 1802921"/>
              <a:gd name="connsiteX69" fmla="*/ 2389517 w 3165895"/>
              <a:gd name="connsiteY69" fmla="*/ 1190445 h 1802921"/>
              <a:gd name="connsiteX70" fmla="*/ 2415396 w 3165895"/>
              <a:gd name="connsiteY70" fmla="*/ 1104181 h 1802921"/>
              <a:gd name="connsiteX71" fmla="*/ 2424023 w 3165895"/>
              <a:gd name="connsiteY71" fmla="*/ 1078302 h 1802921"/>
              <a:gd name="connsiteX72" fmla="*/ 2415396 w 3165895"/>
              <a:gd name="connsiteY72" fmla="*/ 854015 h 1802921"/>
              <a:gd name="connsiteX73" fmla="*/ 2406770 w 3165895"/>
              <a:gd name="connsiteY73" fmla="*/ 785004 h 1802921"/>
              <a:gd name="connsiteX74" fmla="*/ 2458529 w 3165895"/>
              <a:gd name="connsiteY74" fmla="*/ 681487 h 1802921"/>
              <a:gd name="connsiteX75" fmla="*/ 2484408 w 3165895"/>
              <a:gd name="connsiteY75" fmla="*/ 672860 h 1802921"/>
              <a:gd name="connsiteX76" fmla="*/ 2682815 w 3165895"/>
              <a:gd name="connsiteY76" fmla="*/ 681487 h 1802921"/>
              <a:gd name="connsiteX77" fmla="*/ 2717321 w 3165895"/>
              <a:gd name="connsiteY77" fmla="*/ 690113 h 1802921"/>
              <a:gd name="connsiteX78" fmla="*/ 2743200 w 3165895"/>
              <a:gd name="connsiteY78" fmla="*/ 715992 h 1802921"/>
              <a:gd name="connsiteX79" fmla="*/ 2751827 w 3165895"/>
              <a:gd name="connsiteY79" fmla="*/ 741872 h 1802921"/>
              <a:gd name="connsiteX80" fmla="*/ 2769080 w 3165895"/>
              <a:gd name="connsiteY80" fmla="*/ 785004 h 1802921"/>
              <a:gd name="connsiteX81" fmla="*/ 2777706 w 3165895"/>
              <a:gd name="connsiteY81" fmla="*/ 845389 h 1802921"/>
              <a:gd name="connsiteX82" fmla="*/ 2769080 w 3165895"/>
              <a:gd name="connsiteY82" fmla="*/ 1155940 h 1802921"/>
              <a:gd name="connsiteX83" fmla="*/ 2751827 w 3165895"/>
              <a:gd name="connsiteY83" fmla="*/ 1207698 h 1802921"/>
              <a:gd name="connsiteX84" fmla="*/ 2743200 w 3165895"/>
              <a:gd name="connsiteY84" fmla="*/ 1242204 h 1802921"/>
              <a:gd name="connsiteX85" fmla="*/ 2751827 w 3165895"/>
              <a:gd name="connsiteY85" fmla="*/ 1380226 h 1802921"/>
              <a:gd name="connsiteX86" fmla="*/ 2769080 w 3165895"/>
              <a:gd name="connsiteY86" fmla="*/ 1406106 h 1802921"/>
              <a:gd name="connsiteX87" fmla="*/ 2812212 w 3165895"/>
              <a:gd name="connsiteY87" fmla="*/ 1423358 h 1802921"/>
              <a:gd name="connsiteX88" fmla="*/ 2838091 w 3165895"/>
              <a:gd name="connsiteY88" fmla="*/ 1431985 h 1802921"/>
              <a:gd name="connsiteX89" fmla="*/ 2958861 w 3165895"/>
              <a:gd name="connsiteY89" fmla="*/ 1397479 h 1802921"/>
              <a:gd name="connsiteX90" fmla="*/ 2976113 w 3165895"/>
              <a:gd name="connsiteY90" fmla="*/ 1311215 h 1802921"/>
              <a:gd name="connsiteX91" fmla="*/ 2993366 w 3165895"/>
              <a:gd name="connsiteY91" fmla="*/ 1268083 h 1802921"/>
              <a:gd name="connsiteX92" fmla="*/ 3010619 w 3165895"/>
              <a:gd name="connsiteY92" fmla="*/ 1216324 h 1802921"/>
              <a:gd name="connsiteX93" fmla="*/ 3096883 w 3165895"/>
              <a:gd name="connsiteY93" fmla="*/ 1276709 h 1802921"/>
              <a:gd name="connsiteX94" fmla="*/ 3131389 w 3165895"/>
              <a:gd name="connsiteY94" fmla="*/ 1319841 h 1802921"/>
              <a:gd name="connsiteX95" fmla="*/ 3165895 w 3165895"/>
              <a:gd name="connsiteY95" fmla="*/ 1371600 h 1802921"/>
              <a:gd name="connsiteX96" fmla="*/ 3157268 w 3165895"/>
              <a:gd name="connsiteY96" fmla="*/ 1544128 h 1802921"/>
              <a:gd name="connsiteX97" fmla="*/ 3148642 w 3165895"/>
              <a:gd name="connsiteY97" fmla="*/ 1595887 h 1802921"/>
              <a:gd name="connsiteX98" fmla="*/ 3131389 w 3165895"/>
              <a:gd name="connsiteY98" fmla="*/ 1630392 h 1802921"/>
              <a:gd name="connsiteX99" fmla="*/ 3045125 w 3165895"/>
              <a:gd name="connsiteY99" fmla="*/ 1690777 h 1802921"/>
              <a:gd name="connsiteX100" fmla="*/ 2967487 w 3165895"/>
              <a:gd name="connsiteY100" fmla="*/ 1699404 h 1802921"/>
              <a:gd name="connsiteX101" fmla="*/ 2932981 w 3165895"/>
              <a:gd name="connsiteY101" fmla="*/ 1716656 h 1802921"/>
              <a:gd name="connsiteX102" fmla="*/ 2907102 w 3165895"/>
              <a:gd name="connsiteY102" fmla="*/ 1733909 h 1802921"/>
              <a:gd name="connsiteX103" fmla="*/ 2863970 w 3165895"/>
              <a:gd name="connsiteY103" fmla="*/ 1742536 h 1802921"/>
              <a:gd name="connsiteX104" fmla="*/ 2829464 w 3165895"/>
              <a:gd name="connsiteY104" fmla="*/ 1751162 h 1802921"/>
              <a:gd name="connsiteX105" fmla="*/ 2803585 w 3165895"/>
              <a:gd name="connsiteY105" fmla="*/ 1759789 h 1802921"/>
              <a:gd name="connsiteX106" fmla="*/ 2760453 w 3165895"/>
              <a:gd name="connsiteY106" fmla="*/ 1768415 h 1802921"/>
              <a:gd name="connsiteX107" fmla="*/ 2725947 w 3165895"/>
              <a:gd name="connsiteY107" fmla="*/ 1785668 h 1802921"/>
              <a:gd name="connsiteX108" fmla="*/ 2648310 w 3165895"/>
              <a:gd name="connsiteY108" fmla="*/ 1794294 h 1802921"/>
              <a:gd name="connsiteX109" fmla="*/ 2622430 w 3165895"/>
              <a:gd name="connsiteY109" fmla="*/ 1802921 h 1802921"/>
              <a:gd name="connsiteX110" fmla="*/ 2191110 w 3165895"/>
              <a:gd name="connsiteY110" fmla="*/ 1794294 h 1802921"/>
              <a:gd name="connsiteX111" fmla="*/ 2165230 w 3165895"/>
              <a:gd name="connsiteY111" fmla="*/ 1777041 h 1802921"/>
              <a:gd name="connsiteX112" fmla="*/ 2104846 w 3165895"/>
              <a:gd name="connsiteY112" fmla="*/ 1742536 h 1802921"/>
              <a:gd name="connsiteX113" fmla="*/ 2078966 w 3165895"/>
              <a:gd name="connsiteY113" fmla="*/ 1716656 h 1802921"/>
              <a:gd name="connsiteX114" fmla="*/ 2053087 w 3165895"/>
              <a:gd name="connsiteY114" fmla="*/ 1708030 h 1802921"/>
              <a:gd name="connsiteX115" fmla="*/ 2009955 w 3165895"/>
              <a:gd name="connsiteY115" fmla="*/ 1690777 h 1802921"/>
              <a:gd name="connsiteX116" fmla="*/ 1992702 w 3165895"/>
              <a:gd name="connsiteY116" fmla="*/ 1664898 h 1802921"/>
              <a:gd name="connsiteX117" fmla="*/ 1828800 w 3165895"/>
              <a:gd name="connsiteY117" fmla="*/ 1570007 h 1802921"/>
              <a:gd name="connsiteX118" fmla="*/ 1802921 w 3165895"/>
              <a:gd name="connsiteY118" fmla="*/ 1561381 h 1802921"/>
              <a:gd name="connsiteX119" fmla="*/ 1759789 w 3165895"/>
              <a:gd name="connsiteY119" fmla="*/ 1544128 h 1802921"/>
              <a:gd name="connsiteX120" fmla="*/ 1664898 w 3165895"/>
              <a:gd name="connsiteY120" fmla="*/ 1535502 h 1802921"/>
              <a:gd name="connsiteX121" fmla="*/ 1552755 w 3165895"/>
              <a:gd name="connsiteY121" fmla="*/ 1492370 h 1802921"/>
              <a:gd name="connsiteX122" fmla="*/ 1423359 w 3165895"/>
              <a:gd name="connsiteY122" fmla="*/ 1449238 h 1802921"/>
              <a:gd name="connsiteX123" fmla="*/ 1362974 w 3165895"/>
              <a:gd name="connsiteY123" fmla="*/ 1423358 h 1802921"/>
              <a:gd name="connsiteX124" fmla="*/ 1328468 w 3165895"/>
              <a:gd name="connsiteY124" fmla="*/ 1414732 h 1802921"/>
              <a:gd name="connsiteX125" fmla="*/ 1293963 w 3165895"/>
              <a:gd name="connsiteY125" fmla="*/ 1397479 h 1802921"/>
              <a:gd name="connsiteX126" fmla="*/ 1173193 w 3165895"/>
              <a:gd name="connsiteY126" fmla="*/ 1388853 h 1802921"/>
              <a:gd name="connsiteX127" fmla="*/ 741872 w 3165895"/>
              <a:gd name="connsiteY127" fmla="*/ 1431985 h 1802921"/>
              <a:gd name="connsiteX128" fmla="*/ 698740 w 3165895"/>
              <a:gd name="connsiteY128" fmla="*/ 1457864 h 1802921"/>
              <a:gd name="connsiteX129" fmla="*/ 672861 w 3165895"/>
              <a:gd name="connsiteY129" fmla="*/ 1483743 h 1802921"/>
              <a:gd name="connsiteX130" fmla="*/ 655608 w 3165895"/>
              <a:gd name="connsiteY130" fmla="*/ 1535502 h 1802921"/>
              <a:gd name="connsiteX131" fmla="*/ 664234 w 3165895"/>
              <a:gd name="connsiteY131" fmla="*/ 1613140 h 1802921"/>
              <a:gd name="connsiteX132" fmla="*/ 707366 w 3165895"/>
              <a:gd name="connsiteY132" fmla="*/ 1656272 h 1802921"/>
              <a:gd name="connsiteX133" fmla="*/ 741872 w 3165895"/>
              <a:gd name="connsiteY133" fmla="*/ 1682151 h 1802921"/>
              <a:gd name="connsiteX134" fmla="*/ 879895 w 3165895"/>
              <a:gd name="connsiteY134" fmla="*/ 1725283 h 1802921"/>
              <a:gd name="connsiteX135" fmla="*/ 905774 w 3165895"/>
              <a:gd name="connsiteY135" fmla="*/ 1733909 h 1802921"/>
              <a:gd name="connsiteX136" fmla="*/ 1276710 w 3165895"/>
              <a:gd name="connsiteY136" fmla="*/ 1733909 h 180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3165895" h="1802921">
                <a:moveTo>
                  <a:pt x="0" y="1181819"/>
                </a:moveTo>
                <a:cubicBezTo>
                  <a:pt x="56396" y="1069029"/>
                  <a:pt x="30359" y="1110401"/>
                  <a:pt x="69012" y="1052423"/>
                </a:cubicBezTo>
                <a:cubicBezTo>
                  <a:pt x="95942" y="971627"/>
                  <a:pt x="51827" y="1091121"/>
                  <a:pt x="103517" y="1000664"/>
                </a:cubicBezTo>
                <a:cubicBezTo>
                  <a:pt x="109399" y="990370"/>
                  <a:pt x="107329" y="976992"/>
                  <a:pt x="112144" y="966158"/>
                </a:cubicBezTo>
                <a:cubicBezTo>
                  <a:pt x="118954" y="950836"/>
                  <a:pt x="129397" y="937403"/>
                  <a:pt x="138023" y="923026"/>
                </a:cubicBezTo>
                <a:cubicBezTo>
                  <a:pt x="156921" y="847430"/>
                  <a:pt x="136712" y="924518"/>
                  <a:pt x="155276" y="862641"/>
                </a:cubicBezTo>
                <a:cubicBezTo>
                  <a:pt x="161291" y="842590"/>
                  <a:pt x="164754" y="821693"/>
                  <a:pt x="172529" y="802256"/>
                </a:cubicBezTo>
                <a:cubicBezTo>
                  <a:pt x="176379" y="792630"/>
                  <a:pt x="184637" y="785378"/>
                  <a:pt x="189781" y="776377"/>
                </a:cubicBezTo>
                <a:cubicBezTo>
                  <a:pt x="233557" y="699769"/>
                  <a:pt x="182255" y="779041"/>
                  <a:pt x="224287" y="715992"/>
                </a:cubicBezTo>
                <a:cubicBezTo>
                  <a:pt x="239856" y="622573"/>
                  <a:pt x="224549" y="697823"/>
                  <a:pt x="241540" y="638355"/>
                </a:cubicBezTo>
                <a:cubicBezTo>
                  <a:pt x="244797" y="626955"/>
                  <a:pt x="246417" y="615097"/>
                  <a:pt x="250166" y="603849"/>
                </a:cubicBezTo>
                <a:cubicBezTo>
                  <a:pt x="267079" y="553108"/>
                  <a:pt x="269841" y="561736"/>
                  <a:pt x="293298" y="508958"/>
                </a:cubicBezTo>
                <a:cubicBezTo>
                  <a:pt x="325132" y="437331"/>
                  <a:pt x="264232" y="545902"/>
                  <a:pt x="327804" y="439947"/>
                </a:cubicBezTo>
                <a:cubicBezTo>
                  <a:pt x="343218" y="378289"/>
                  <a:pt x="336326" y="397023"/>
                  <a:pt x="379563" y="310551"/>
                </a:cubicBezTo>
                <a:cubicBezTo>
                  <a:pt x="387061" y="295554"/>
                  <a:pt x="397944" y="282416"/>
                  <a:pt x="405442" y="267419"/>
                </a:cubicBezTo>
                <a:cubicBezTo>
                  <a:pt x="409508" y="259286"/>
                  <a:pt x="410258" y="249796"/>
                  <a:pt x="414068" y="241540"/>
                </a:cubicBezTo>
                <a:cubicBezTo>
                  <a:pt x="427540" y="212350"/>
                  <a:pt x="449402" y="186464"/>
                  <a:pt x="457200" y="155275"/>
                </a:cubicBezTo>
                <a:cubicBezTo>
                  <a:pt x="460076" y="143773"/>
                  <a:pt x="459251" y="130634"/>
                  <a:pt x="465827" y="120770"/>
                </a:cubicBezTo>
                <a:cubicBezTo>
                  <a:pt x="471578" y="112144"/>
                  <a:pt x="482914" y="109012"/>
                  <a:pt x="491706" y="103517"/>
                </a:cubicBezTo>
                <a:cubicBezTo>
                  <a:pt x="505924" y="94631"/>
                  <a:pt x="520461" y="86264"/>
                  <a:pt x="534838" y="77638"/>
                </a:cubicBezTo>
                <a:cubicBezTo>
                  <a:pt x="576077" y="15780"/>
                  <a:pt x="551478" y="31500"/>
                  <a:pt x="612476" y="8626"/>
                </a:cubicBezTo>
                <a:cubicBezTo>
                  <a:pt x="620990" y="5433"/>
                  <a:pt x="629729" y="2875"/>
                  <a:pt x="638355" y="0"/>
                </a:cubicBezTo>
                <a:cubicBezTo>
                  <a:pt x="681487" y="5751"/>
                  <a:pt x="726680" y="2878"/>
                  <a:pt x="767751" y="17253"/>
                </a:cubicBezTo>
                <a:cubicBezTo>
                  <a:pt x="786942" y="23970"/>
                  <a:pt x="795361" y="47251"/>
                  <a:pt x="810883" y="60385"/>
                </a:cubicBezTo>
                <a:cubicBezTo>
                  <a:pt x="832834" y="78959"/>
                  <a:pt x="856891" y="94890"/>
                  <a:pt x="879895" y="112143"/>
                </a:cubicBezTo>
                <a:cubicBezTo>
                  <a:pt x="921481" y="172213"/>
                  <a:pt x="941593" y="215554"/>
                  <a:pt x="992038" y="258792"/>
                </a:cubicBezTo>
                <a:cubicBezTo>
                  <a:pt x="999910" y="265539"/>
                  <a:pt x="1009291" y="270294"/>
                  <a:pt x="1017917" y="276045"/>
                </a:cubicBezTo>
                <a:cubicBezTo>
                  <a:pt x="1020793" y="284671"/>
                  <a:pt x="1021962" y="294070"/>
                  <a:pt x="1026544" y="301924"/>
                </a:cubicBezTo>
                <a:cubicBezTo>
                  <a:pt x="1042216" y="328790"/>
                  <a:pt x="1078302" y="379562"/>
                  <a:pt x="1078302" y="379562"/>
                </a:cubicBezTo>
                <a:cubicBezTo>
                  <a:pt x="1072551" y="428445"/>
                  <a:pt x="1072449" y="478329"/>
                  <a:pt x="1061049" y="526211"/>
                </a:cubicBezTo>
                <a:cubicBezTo>
                  <a:pt x="1057719" y="540197"/>
                  <a:pt x="1042790" y="548525"/>
                  <a:pt x="1035170" y="560717"/>
                </a:cubicBezTo>
                <a:cubicBezTo>
                  <a:pt x="1028354" y="571622"/>
                  <a:pt x="1025391" y="584759"/>
                  <a:pt x="1017917" y="595223"/>
                </a:cubicBezTo>
                <a:cubicBezTo>
                  <a:pt x="1010826" y="605150"/>
                  <a:pt x="999848" y="611730"/>
                  <a:pt x="992038" y="621102"/>
                </a:cubicBezTo>
                <a:cubicBezTo>
                  <a:pt x="985401" y="629067"/>
                  <a:pt x="980536" y="638355"/>
                  <a:pt x="974785" y="646981"/>
                </a:cubicBezTo>
                <a:cubicBezTo>
                  <a:pt x="971910" y="658483"/>
                  <a:pt x="968731" y="669913"/>
                  <a:pt x="966159" y="681487"/>
                </a:cubicBezTo>
                <a:cubicBezTo>
                  <a:pt x="962978" y="695800"/>
                  <a:pt x="961390" y="710474"/>
                  <a:pt x="957532" y="724619"/>
                </a:cubicBezTo>
                <a:cubicBezTo>
                  <a:pt x="952747" y="742164"/>
                  <a:pt x="940280" y="776377"/>
                  <a:pt x="940280" y="776377"/>
                </a:cubicBezTo>
                <a:cubicBezTo>
                  <a:pt x="943155" y="810883"/>
                  <a:pt x="944330" y="845572"/>
                  <a:pt x="948906" y="879894"/>
                </a:cubicBezTo>
                <a:cubicBezTo>
                  <a:pt x="950108" y="888907"/>
                  <a:pt x="951102" y="899343"/>
                  <a:pt x="957532" y="905773"/>
                </a:cubicBezTo>
                <a:cubicBezTo>
                  <a:pt x="963962" y="912203"/>
                  <a:pt x="974785" y="911524"/>
                  <a:pt x="983412" y="914400"/>
                </a:cubicBezTo>
                <a:cubicBezTo>
                  <a:pt x="992038" y="925902"/>
                  <a:pt x="997789" y="940280"/>
                  <a:pt x="1009291" y="948906"/>
                </a:cubicBezTo>
                <a:cubicBezTo>
                  <a:pt x="1025530" y="961085"/>
                  <a:pt x="1066420" y="969657"/>
                  <a:pt x="1086929" y="974785"/>
                </a:cubicBezTo>
                <a:lnTo>
                  <a:pt x="1354347" y="957532"/>
                </a:lnTo>
                <a:cubicBezTo>
                  <a:pt x="1383643" y="947488"/>
                  <a:pt x="1375003" y="898968"/>
                  <a:pt x="1388853" y="871268"/>
                </a:cubicBezTo>
                <a:cubicBezTo>
                  <a:pt x="1403883" y="841208"/>
                  <a:pt x="1412346" y="826671"/>
                  <a:pt x="1423359" y="793630"/>
                </a:cubicBezTo>
                <a:cubicBezTo>
                  <a:pt x="1441377" y="739574"/>
                  <a:pt x="1422657" y="770560"/>
                  <a:pt x="1440612" y="698740"/>
                </a:cubicBezTo>
                <a:cubicBezTo>
                  <a:pt x="1444722" y="682301"/>
                  <a:pt x="1465818" y="637374"/>
                  <a:pt x="1475117" y="621102"/>
                </a:cubicBezTo>
                <a:cubicBezTo>
                  <a:pt x="1484563" y="604571"/>
                  <a:pt x="1511444" y="566653"/>
                  <a:pt x="1526876" y="560717"/>
                </a:cubicBezTo>
                <a:cubicBezTo>
                  <a:pt x="1551179" y="551370"/>
                  <a:pt x="1578634" y="554966"/>
                  <a:pt x="1604513" y="552090"/>
                </a:cubicBezTo>
                <a:cubicBezTo>
                  <a:pt x="1676400" y="554966"/>
                  <a:pt x="1749350" y="548070"/>
                  <a:pt x="1820174" y="560717"/>
                </a:cubicBezTo>
                <a:cubicBezTo>
                  <a:pt x="1834328" y="563244"/>
                  <a:pt x="1839071" y="582655"/>
                  <a:pt x="1846053" y="595223"/>
                </a:cubicBezTo>
                <a:cubicBezTo>
                  <a:pt x="1880190" y="656669"/>
                  <a:pt x="1841696" y="623949"/>
                  <a:pt x="1889185" y="655607"/>
                </a:cubicBezTo>
                <a:cubicBezTo>
                  <a:pt x="1894936" y="669985"/>
                  <a:pt x="1902448" y="683778"/>
                  <a:pt x="1906438" y="698740"/>
                </a:cubicBezTo>
                <a:cubicBezTo>
                  <a:pt x="1913994" y="727074"/>
                  <a:pt x="1923691" y="785004"/>
                  <a:pt x="1923691" y="785004"/>
                </a:cubicBezTo>
                <a:cubicBezTo>
                  <a:pt x="1917940" y="839638"/>
                  <a:pt x="1913860" y="894474"/>
                  <a:pt x="1906438" y="948906"/>
                </a:cubicBezTo>
                <a:cubicBezTo>
                  <a:pt x="1905209" y="957916"/>
                  <a:pt x="1902323" y="966890"/>
                  <a:pt x="1897812" y="974785"/>
                </a:cubicBezTo>
                <a:cubicBezTo>
                  <a:pt x="1890679" y="987268"/>
                  <a:pt x="1880289" y="997591"/>
                  <a:pt x="1871932" y="1009290"/>
                </a:cubicBezTo>
                <a:cubicBezTo>
                  <a:pt x="1865906" y="1017727"/>
                  <a:pt x="1860431" y="1026543"/>
                  <a:pt x="1854680" y="1035170"/>
                </a:cubicBezTo>
                <a:cubicBezTo>
                  <a:pt x="1836001" y="1109880"/>
                  <a:pt x="1858875" y="1028993"/>
                  <a:pt x="1828800" y="1104181"/>
                </a:cubicBezTo>
                <a:cubicBezTo>
                  <a:pt x="1822046" y="1121067"/>
                  <a:pt x="1811547" y="1155940"/>
                  <a:pt x="1811547" y="1155940"/>
                </a:cubicBezTo>
                <a:cubicBezTo>
                  <a:pt x="1814423" y="1190445"/>
                  <a:pt x="1810662" y="1226163"/>
                  <a:pt x="1820174" y="1259456"/>
                </a:cubicBezTo>
                <a:cubicBezTo>
                  <a:pt x="1824843" y="1275798"/>
                  <a:pt x="1871531" y="1282756"/>
                  <a:pt x="1880559" y="1285336"/>
                </a:cubicBezTo>
                <a:cubicBezTo>
                  <a:pt x="1889302" y="1287834"/>
                  <a:pt x="1897617" y="1291757"/>
                  <a:pt x="1906438" y="1293962"/>
                </a:cubicBezTo>
                <a:cubicBezTo>
                  <a:pt x="1920662" y="1297518"/>
                  <a:pt x="1935233" y="1299517"/>
                  <a:pt x="1949570" y="1302589"/>
                </a:cubicBezTo>
                <a:lnTo>
                  <a:pt x="2027208" y="1319841"/>
                </a:lnTo>
                <a:cubicBezTo>
                  <a:pt x="2093344" y="1316966"/>
                  <a:pt x="2159598" y="1316105"/>
                  <a:pt x="2225615" y="1311215"/>
                </a:cubicBezTo>
                <a:cubicBezTo>
                  <a:pt x="2237439" y="1310339"/>
                  <a:pt x="2249020" y="1306752"/>
                  <a:pt x="2260121" y="1302589"/>
                </a:cubicBezTo>
                <a:cubicBezTo>
                  <a:pt x="2272162" y="1298074"/>
                  <a:pt x="2283462" y="1291716"/>
                  <a:pt x="2294627" y="1285336"/>
                </a:cubicBezTo>
                <a:cubicBezTo>
                  <a:pt x="2322551" y="1269379"/>
                  <a:pt x="2356138" y="1240512"/>
                  <a:pt x="2372264" y="1216324"/>
                </a:cubicBezTo>
                <a:cubicBezTo>
                  <a:pt x="2378015" y="1207698"/>
                  <a:pt x="2385306" y="1199919"/>
                  <a:pt x="2389517" y="1190445"/>
                </a:cubicBezTo>
                <a:cubicBezTo>
                  <a:pt x="2405921" y="1153537"/>
                  <a:pt x="2405357" y="1139317"/>
                  <a:pt x="2415396" y="1104181"/>
                </a:cubicBezTo>
                <a:cubicBezTo>
                  <a:pt x="2417894" y="1095438"/>
                  <a:pt x="2421147" y="1086928"/>
                  <a:pt x="2424023" y="1078302"/>
                </a:cubicBezTo>
                <a:cubicBezTo>
                  <a:pt x="2421147" y="1003540"/>
                  <a:pt x="2419789" y="928704"/>
                  <a:pt x="2415396" y="854015"/>
                </a:cubicBezTo>
                <a:cubicBezTo>
                  <a:pt x="2414035" y="830872"/>
                  <a:pt x="2404061" y="808028"/>
                  <a:pt x="2406770" y="785004"/>
                </a:cubicBezTo>
                <a:cubicBezTo>
                  <a:pt x="2411331" y="746240"/>
                  <a:pt x="2424619" y="704094"/>
                  <a:pt x="2458529" y="681487"/>
                </a:cubicBezTo>
                <a:cubicBezTo>
                  <a:pt x="2466095" y="676443"/>
                  <a:pt x="2475782" y="675736"/>
                  <a:pt x="2484408" y="672860"/>
                </a:cubicBezTo>
                <a:cubicBezTo>
                  <a:pt x="2550544" y="675736"/>
                  <a:pt x="2616798" y="676597"/>
                  <a:pt x="2682815" y="681487"/>
                </a:cubicBezTo>
                <a:cubicBezTo>
                  <a:pt x="2694639" y="682363"/>
                  <a:pt x="2707027" y="684231"/>
                  <a:pt x="2717321" y="690113"/>
                </a:cubicBezTo>
                <a:cubicBezTo>
                  <a:pt x="2727913" y="696166"/>
                  <a:pt x="2734574" y="707366"/>
                  <a:pt x="2743200" y="715992"/>
                </a:cubicBezTo>
                <a:cubicBezTo>
                  <a:pt x="2746076" y="724619"/>
                  <a:pt x="2748634" y="733358"/>
                  <a:pt x="2751827" y="741872"/>
                </a:cubicBezTo>
                <a:cubicBezTo>
                  <a:pt x="2757264" y="756371"/>
                  <a:pt x="2765324" y="769981"/>
                  <a:pt x="2769080" y="785004"/>
                </a:cubicBezTo>
                <a:cubicBezTo>
                  <a:pt x="2774011" y="804730"/>
                  <a:pt x="2774831" y="825261"/>
                  <a:pt x="2777706" y="845389"/>
                </a:cubicBezTo>
                <a:cubicBezTo>
                  <a:pt x="2774831" y="948906"/>
                  <a:pt x="2776458" y="1052646"/>
                  <a:pt x="2769080" y="1155940"/>
                </a:cubicBezTo>
                <a:cubicBezTo>
                  <a:pt x="2767784" y="1174080"/>
                  <a:pt x="2757053" y="1190279"/>
                  <a:pt x="2751827" y="1207698"/>
                </a:cubicBezTo>
                <a:cubicBezTo>
                  <a:pt x="2748420" y="1219054"/>
                  <a:pt x="2746076" y="1230702"/>
                  <a:pt x="2743200" y="1242204"/>
                </a:cubicBezTo>
                <a:cubicBezTo>
                  <a:pt x="2746076" y="1288211"/>
                  <a:pt x="2744637" y="1334693"/>
                  <a:pt x="2751827" y="1380226"/>
                </a:cubicBezTo>
                <a:cubicBezTo>
                  <a:pt x="2753444" y="1390467"/>
                  <a:pt x="2760643" y="1400080"/>
                  <a:pt x="2769080" y="1406106"/>
                </a:cubicBezTo>
                <a:cubicBezTo>
                  <a:pt x="2781680" y="1415106"/>
                  <a:pt x="2797713" y="1417921"/>
                  <a:pt x="2812212" y="1423358"/>
                </a:cubicBezTo>
                <a:cubicBezTo>
                  <a:pt x="2820726" y="1426551"/>
                  <a:pt x="2829465" y="1429109"/>
                  <a:pt x="2838091" y="1431985"/>
                </a:cubicBezTo>
                <a:cubicBezTo>
                  <a:pt x="2864881" y="1429549"/>
                  <a:pt x="2941348" y="1443013"/>
                  <a:pt x="2958861" y="1397479"/>
                </a:cubicBezTo>
                <a:cubicBezTo>
                  <a:pt x="2969388" y="1370110"/>
                  <a:pt x="2965222" y="1338442"/>
                  <a:pt x="2976113" y="1311215"/>
                </a:cubicBezTo>
                <a:cubicBezTo>
                  <a:pt x="2981864" y="1296838"/>
                  <a:pt x="2988074" y="1282636"/>
                  <a:pt x="2993366" y="1268083"/>
                </a:cubicBezTo>
                <a:cubicBezTo>
                  <a:pt x="2999581" y="1250992"/>
                  <a:pt x="3010619" y="1216324"/>
                  <a:pt x="3010619" y="1216324"/>
                </a:cubicBezTo>
                <a:cubicBezTo>
                  <a:pt x="3054827" y="1282636"/>
                  <a:pt x="3024672" y="1264674"/>
                  <a:pt x="3096883" y="1276709"/>
                </a:cubicBezTo>
                <a:cubicBezTo>
                  <a:pt x="3144702" y="1308588"/>
                  <a:pt x="3106879" y="1275723"/>
                  <a:pt x="3131389" y="1319841"/>
                </a:cubicBezTo>
                <a:cubicBezTo>
                  <a:pt x="3141459" y="1337967"/>
                  <a:pt x="3165895" y="1371600"/>
                  <a:pt x="3165895" y="1371600"/>
                </a:cubicBezTo>
                <a:cubicBezTo>
                  <a:pt x="3163019" y="1429109"/>
                  <a:pt x="3161684" y="1486716"/>
                  <a:pt x="3157268" y="1544128"/>
                </a:cubicBezTo>
                <a:cubicBezTo>
                  <a:pt x="3155926" y="1561567"/>
                  <a:pt x="3153668" y="1579134"/>
                  <a:pt x="3148642" y="1595887"/>
                </a:cubicBezTo>
                <a:cubicBezTo>
                  <a:pt x="3144947" y="1608204"/>
                  <a:pt x="3137769" y="1619227"/>
                  <a:pt x="3131389" y="1630392"/>
                </a:cubicBezTo>
                <a:cubicBezTo>
                  <a:pt x="3112165" y="1664033"/>
                  <a:pt x="3092909" y="1685467"/>
                  <a:pt x="3045125" y="1690777"/>
                </a:cubicBezTo>
                <a:lnTo>
                  <a:pt x="2967487" y="1699404"/>
                </a:lnTo>
                <a:cubicBezTo>
                  <a:pt x="2955985" y="1705155"/>
                  <a:pt x="2944146" y="1710276"/>
                  <a:pt x="2932981" y="1716656"/>
                </a:cubicBezTo>
                <a:cubicBezTo>
                  <a:pt x="2923979" y="1721800"/>
                  <a:pt x="2916809" y="1730269"/>
                  <a:pt x="2907102" y="1733909"/>
                </a:cubicBezTo>
                <a:cubicBezTo>
                  <a:pt x="2893374" y="1739057"/>
                  <a:pt x="2878283" y="1739355"/>
                  <a:pt x="2863970" y="1742536"/>
                </a:cubicBezTo>
                <a:cubicBezTo>
                  <a:pt x="2852396" y="1745108"/>
                  <a:pt x="2840864" y="1747905"/>
                  <a:pt x="2829464" y="1751162"/>
                </a:cubicBezTo>
                <a:cubicBezTo>
                  <a:pt x="2820721" y="1753660"/>
                  <a:pt x="2812407" y="1757584"/>
                  <a:pt x="2803585" y="1759789"/>
                </a:cubicBezTo>
                <a:cubicBezTo>
                  <a:pt x="2789361" y="1763345"/>
                  <a:pt x="2774830" y="1765540"/>
                  <a:pt x="2760453" y="1768415"/>
                </a:cubicBezTo>
                <a:cubicBezTo>
                  <a:pt x="2748951" y="1774166"/>
                  <a:pt x="2738477" y="1782776"/>
                  <a:pt x="2725947" y="1785668"/>
                </a:cubicBezTo>
                <a:cubicBezTo>
                  <a:pt x="2700576" y="1791523"/>
                  <a:pt x="2673994" y="1790013"/>
                  <a:pt x="2648310" y="1794294"/>
                </a:cubicBezTo>
                <a:cubicBezTo>
                  <a:pt x="2639340" y="1795789"/>
                  <a:pt x="2631057" y="1800045"/>
                  <a:pt x="2622430" y="1802921"/>
                </a:cubicBezTo>
                <a:cubicBezTo>
                  <a:pt x="2478657" y="1800045"/>
                  <a:pt x="2334682" y="1802421"/>
                  <a:pt x="2191110" y="1794294"/>
                </a:cubicBezTo>
                <a:cubicBezTo>
                  <a:pt x="2180759" y="1793708"/>
                  <a:pt x="2173667" y="1783067"/>
                  <a:pt x="2165230" y="1777041"/>
                </a:cubicBezTo>
                <a:cubicBezTo>
                  <a:pt x="2119533" y="1744400"/>
                  <a:pt x="2146842" y="1756534"/>
                  <a:pt x="2104846" y="1742536"/>
                </a:cubicBezTo>
                <a:cubicBezTo>
                  <a:pt x="2096219" y="1733909"/>
                  <a:pt x="2089117" y="1723423"/>
                  <a:pt x="2078966" y="1716656"/>
                </a:cubicBezTo>
                <a:cubicBezTo>
                  <a:pt x="2071400" y="1711612"/>
                  <a:pt x="2061601" y="1711223"/>
                  <a:pt x="2053087" y="1708030"/>
                </a:cubicBezTo>
                <a:cubicBezTo>
                  <a:pt x="2038588" y="1702593"/>
                  <a:pt x="2024332" y="1696528"/>
                  <a:pt x="2009955" y="1690777"/>
                </a:cubicBezTo>
                <a:cubicBezTo>
                  <a:pt x="2004204" y="1682151"/>
                  <a:pt x="2001063" y="1671029"/>
                  <a:pt x="1992702" y="1664898"/>
                </a:cubicBezTo>
                <a:cubicBezTo>
                  <a:pt x="1956458" y="1638319"/>
                  <a:pt x="1879242" y="1592426"/>
                  <a:pt x="1828800" y="1570007"/>
                </a:cubicBezTo>
                <a:cubicBezTo>
                  <a:pt x="1820491" y="1566314"/>
                  <a:pt x="1811435" y="1564574"/>
                  <a:pt x="1802921" y="1561381"/>
                </a:cubicBezTo>
                <a:cubicBezTo>
                  <a:pt x="1788422" y="1555944"/>
                  <a:pt x="1775009" y="1546982"/>
                  <a:pt x="1759789" y="1544128"/>
                </a:cubicBezTo>
                <a:cubicBezTo>
                  <a:pt x="1728572" y="1538275"/>
                  <a:pt x="1696528" y="1538377"/>
                  <a:pt x="1664898" y="1535502"/>
                </a:cubicBezTo>
                <a:cubicBezTo>
                  <a:pt x="1519853" y="1473341"/>
                  <a:pt x="1681712" y="1540730"/>
                  <a:pt x="1552755" y="1492370"/>
                </a:cubicBezTo>
                <a:cubicBezTo>
                  <a:pt x="1438611" y="1449565"/>
                  <a:pt x="1503614" y="1465288"/>
                  <a:pt x="1423359" y="1449238"/>
                </a:cubicBezTo>
                <a:cubicBezTo>
                  <a:pt x="1403231" y="1440611"/>
                  <a:pt x="1383555" y="1430842"/>
                  <a:pt x="1362974" y="1423358"/>
                </a:cubicBezTo>
                <a:cubicBezTo>
                  <a:pt x="1351832" y="1419306"/>
                  <a:pt x="1339569" y="1418895"/>
                  <a:pt x="1328468" y="1414732"/>
                </a:cubicBezTo>
                <a:cubicBezTo>
                  <a:pt x="1316427" y="1410217"/>
                  <a:pt x="1306647" y="1399593"/>
                  <a:pt x="1293963" y="1397479"/>
                </a:cubicBezTo>
                <a:cubicBezTo>
                  <a:pt x="1254153" y="1390844"/>
                  <a:pt x="1213450" y="1391728"/>
                  <a:pt x="1173193" y="1388853"/>
                </a:cubicBezTo>
                <a:cubicBezTo>
                  <a:pt x="622990" y="1423972"/>
                  <a:pt x="890719" y="1338955"/>
                  <a:pt x="741872" y="1431985"/>
                </a:cubicBezTo>
                <a:cubicBezTo>
                  <a:pt x="727654" y="1440871"/>
                  <a:pt x="712153" y="1447804"/>
                  <a:pt x="698740" y="1457864"/>
                </a:cubicBezTo>
                <a:cubicBezTo>
                  <a:pt x="688980" y="1465184"/>
                  <a:pt x="681487" y="1475117"/>
                  <a:pt x="672861" y="1483743"/>
                </a:cubicBezTo>
                <a:cubicBezTo>
                  <a:pt x="667110" y="1500996"/>
                  <a:pt x="653600" y="1517427"/>
                  <a:pt x="655608" y="1535502"/>
                </a:cubicBezTo>
                <a:cubicBezTo>
                  <a:pt x="658483" y="1561381"/>
                  <a:pt x="657919" y="1587879"/>
                  <a:pt x="664234" y="1613140"/>
                </a:cubicBezTo>
                <a:cubicBezTo>
                  <a:pt x="670235" y="1637143"/>
                  <a:pt x="689864" y="1643771"/>
                  <a:pt x="707366" y="1656272"/>
                </a:cubicBezTo>
                <a:cubicBezTo>
                  <a:pt x="719065" y="1664629"/>
                  <a:pt x="728818" y="1676126"/>
                  <a:pt x="741872" y="1682151"/>
                </a:cubicBezTo>
                <a:cubicBezTo>
                  <a:pt x="771969" y="1696041"/>
                  <a:pt x="845003" y="1714816"/>
                  <a:pt x="879895" y="1725283"/>
                </a:cubicBezTo>
                <a:cubicBezTo>
                  <a:pt x="888604" y="1727896"/>
                  <a:pt x="896683" y="1733711"/>
                  <a:pt x="905774" y="1733909"/>
                </a:cubicBezTo>
                <a:cubicBezTo>
                  <a:pt x="1029390" y="1736596"/>
                  <a:pt x="1153065" y="1733909"/>
                  <a:pt x="1276710" y="1733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90560" y="2880009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375585" y="3381555"/>
            <a:ext cx="1026543" cy="1552754"/>
          </a:xfrm>
          <a:custGeom>
            <a:avLst/>
            <a:gdLst>
              <a:gd name="connsiteX0" fmla="*/ 1026543 w 1026543"/>
              <a:gd name="connsiteY0" fmla="*/ 871268 h 1552754"/>
              <a:gd name="connsiteX1" fmla="*/ 871268 w 1026543"/>
              <a:gd name="connsiteY1" fmla="*/ 0 h 1552754"/>
              <a:gd name="connsiteX2" fmla="*/ 552090 w 1026543"/>
              <a:gd name="connsiteY2" fmla="*/ 508958 h 1552754"/>
              <a:gd name="connsiteX3" fmla="*/ 0 w 1026543"/>
              <a:gd name="connsiteY3" fmla="*/ 569343 h 1552754"/>
              <a:gd name="connsiteX4" fmla="*/ 267419 w 1026543"/>
              <a:gd name="connsiteY4" fmla="*/ 1552754 h 1552754"/>
              <a:gd name="connsiteX5" fmla="*/ 1026543 w 1026543"/>
              <a:gd name="connsiteY5" fmla="*/ 871268 h 155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543" h="1552754">
                <a:moveTo>
                  <a:pt x="1026543" y="871268"/>
                </a:moveTo>
                <a:lnTo>
                  <a:pt x="871268" y="0"/>
                </a:lnTo>
                <a:lnTo>
                  <a:pt x="552090" y="508958"/>
                </a:lnTo>
                <a:lnTo>
                  <a:pt x="0" y="569343"/>
                </a:lnTo>
                <a:lnTo>
                  <a:pt x="267419" y="1552754"/>
                </a:lnTo>
                <a:lnTo>
                  <a:pt x="1026543" y="87126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 flipH="1" flipV="1">
            <a:off x="5270740" y="3838755"/>
            <a:ext cx="2104845" cy="112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</p:cNvCxnSpPr>
          <p:nvPr/>
        </p:nvCxnSpPr>
        <p:spPr>
          <a:xfrm flipH="1">
            <a:off x="5357005" y="2997818"/>
            <a:ext cx="353768" cy="3652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6" idx="5"/>
          </p:cNvCxnSpPr>
          <p:nvPr/>
        </p:nvCxnSpPr>
        <p:spPr>
          <a:xfrm flipH="1" flipV="1">
            <a:off x="5808369" y="2997818"/>
            <a:ext cx="1567216" cy="953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9"/>
            <a:endCxn id="4" idx="7"/>
          </p:cNvCxnSpPr>
          <p:nvPr/>
        </p:nvCxnSpPr>
        <p:spPr>
          <a:xfrm flipV="1">
            <a:off x="3571336" y="4787661"/>
            <a:ext cx="172528" cy="5089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9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Centroids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90" t="1250"/>
          <a:stretch/>
        </p:blipFill>
        <p:spPr>
          <a:xfrm>
            <a:off x="465827" y="1932227"/>
            <a:ext cx="7169960" cy="3847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684" t="61551" r="28512" b="30921"/>
          <a:stretch/>
        </p:blipFill>
        <p:spPr>
          <a:xfrm>
            <a:off x="6901133" y="3726521"/>
            <a:ext cx="276045" cy="29329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5417389" y="3812874"/>
            <a:ext cx="1526874" cy="5262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5411" y="4580626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Tract 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1133" y="3407253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Point 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 rot="15025693">
            <a:off x="6023484" y="3038079"/>
            <a:ext cx="209308" cy="1653201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20407172">
            <a:off x="5557153" y="2249486"/>
            <a:ext cx="586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  <a:ea typeface="Cambria Math" panose="02040503050406030204" pitchFamily="18" charset="0"/>
              </a:rPr>
              <a:t>Reasonable approximation of the average distance from point A to any location in tract A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radley Hand ITC" panose="03070402050302030203" pitchFamily="66" charset="0"/>
              <a:ea typeface="Cambria Math" panose="0204050305040603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264076" y="4375376"/>
            <a:ext cx="1125871" cy="2874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4483606">
            <a:off x="4649674" y="4286323"/>
            <a:ext cx="516189" cy="1123232"/>
          </a:xfrm>
          <a:prstGeom prst="rightBrace">
            <a:avLst>
              <a:gd name="adj1" fmla="val 8333"/>
              <a:gd name="adj2" fmla="val 5000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70546" y="5077487"/>
            <a:ext cx="586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  <a:ea typeface="Cambria Math" panose="02040503050406030204" pitchFamily="18" charset="0"/>
              </a:rPr>
              <a:t>Reasonable approximation of the average distance from any point in Tract A to any point in Tract B.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radley Hand ITC" panose="03070402050302030203" pitchFamily="66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42038" y="6376451"/>
            <a:ext cx="58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  <a:ea typeface="Cambria Math" panose="02040503050406030204" pitchFamily="18" charset="0"/>
              </a:rPr>
              <a:t>Bonus: Centroids are also handy for placing labels!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Bradley Hand ITC" panose="03070402050302030203" pitchFamily="66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7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Buffers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8" t="1922"/>
          <a:stretch/>
        </p:blipFill>
        <p:spPr>
          <a:xfrm>
            <a:off x="776377" y="1837427"/>
            <a:ext cx="7760628" cy="41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8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danger of thresholds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51410" y="3570123"/>
            <a:ext cx="138022" cy="138022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46788" y="3984189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47429" y="3303151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18016" y="3373376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13388" y="4090583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13388" y="3035847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87027" y="3846167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07815" y="3638590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40661" y="3569579"/>
            <a:ext cx="138022" cy="138022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09672" y="3744664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85242" y="3372832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325503" y="3411890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71650" y="3753242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83951" y="3452037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102639" y="3725653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47694" y="3528526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96665" y="3569579"/>
            <a:ext cx="138022" cy="138022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38209" y="3845623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92684" y="3302607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4190" y="3104314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958643" y="4362556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90273" y="3206794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32282" y="3845623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847162" y="3644915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548999" y="2967712"/>
            <a:ext cx="1342844" cy="13428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danger of thresholds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51410" y="3570123"/>
            <a:ext cx="138022" cy="138022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46788" y="3984189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47429" y="3303151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18016" y="3373376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3388" y="4090583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13388" y="3035847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87027" y="3846167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07815" y="3638590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38250" y="2967168"/>
            <a:ext cx="1342844" cy="13428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40661" y="3569579"/>
            <a:ext cx="138022" cy="138022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09672" y="3744664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85242" y="3372832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25503" y="3411890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1650" y="3753242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3951" y="3452037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02639" y="3725653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47694" y="3528526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94254" y="2967168"/>
            <a:ext cx="1342844" cy="13428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96665" y="3569579"/>
            <a:ext cx="138022" cy="138022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38209" y="3845623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92684" y="3302607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84190" y="3104314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58643" y="4362556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90273" y="3206794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32282" y="3845623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47162" y="3644915"/>
            <a:ext cx="138022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57541" y="2439804"/>
            <a:ext cx="153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 nearby dots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01869" y="2430245"/>
            <a:ext cx="153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 nearby dots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94254" y="2445397"/>
            <a:ext cx="153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 nearby dots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6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Distance as a characteristic of a feature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4804" r="1131" b="5355"/>
          <a:stretch/>
        </p:blipFill>
        <p:spPr>
          <a:xfrm>
            <a:off x="5453331" y="1544126"/>
            <a:ext cx="5814205" cy="49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2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Cambria Math</vt:lpstr>
      <vt:lpstr>Office Theme</vt:lpstr>
      <vt:lpstr>Distance</vt:lpstr>
      <vt:lpstr>First law of geography</vt:lpstr>
      <vt:lpstr>Distance between two points</vt:lpstr>
      <vt:lpstr>Distance between things that aren’t points</vt:lpstr>
      <vt:lpstr>Centroids</vt:lpstr>
      <vt:lpstr>Buffers</vt:lpstr>
      <vt:lpstr>The danger of thresholds</vt:lpstr>
      <vt:lpstr>The danger of thresholds</vt:lpstr>
      <vt:lpstr>Distance as a characteristic of a feature</vt:lpstr>
      <vt:lpstr>Write down two or three questions you could answer about your datasets by calculating distances.</vt:lpstr>
      <vt:lpstr>What steps would be involved in answering your questions?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</dc:title>
  <dc:creator>Voulgaris, Carole Turley</dc:creator>
  <cp:lastModifiedBy>Voulgaris, Carole Turley</cp:lastModifiedBy>
  <cp:revision>10</cp:revision>
  <dcterms:created xsi:type="dcterms:W3CDTF">2022-09-21T15:25:13Z</dcterms:created>
  <dcterms:modified xsi:type="dcterms:W3CDTF">2022-09-21T21:11:27Z</dcterms:modified>
</cp:coreProperties>
</file>