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80" r:id="rId4"/>
    <p:sldId id="274" r:id="rId5"/>
    <p:sldId id="275" r:id="rId6"/>
    <p:sldId id="284" r:id="rId7"/>
    <p:sldId id="278" r:id="rId8"/>
    <p:sldId id="281" r:id="rId9"/>
    <p:sldId id="282" r:id="rId10"/>
    <p:sldId id="277" r:id="rId11"/>
    <p:sldId id="272" r:id="rId12"/>
    <p:sldId id="276" r:id="rId13"/>
    <p:sldId id="264" r:id="rId14"/>
    <p:sldId id="258" r:id="rId15"/>
    <p:sldId id="259" r:id="rId16"/>
    <p:sldId id="283" r:id="rId17"/>
    <p:sldId id="260" r:id="rId18"/>
    <p:sldId id="263" r:id="rId19"/>
    <p:sldId id="262" r:id="rId20"/>
    <p:sldId id="261" r:id="rId21"/>
    <p:sldId id="265" r:id="rId22"/>
    <p:sldId id="266" r:id="rId23"/>
    <p:sldId id="268" r:id="rId24"/>
    <p:sldId id="269" r:id="rId25"/>
    <p:sldId id="270" r:id="rId26"/>
    <p:sldId id="271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379C5-7D44-4E96-B2B5-99C62308AA9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71B0F-DBBE-49BD-A18B-41142620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4562-B43C-F94A-8AFC-E65C1E6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EE498-79CB-C946-A6CC-4EF861CC8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4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EA63-A089-43BC-8730-08FE9695928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7FCE-7830-416E-92B0-96CD09458A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cvoulgaris@gsd.harvard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122363"/>
            <a:ext cx="11977687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Under-estimated or over budget?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Evaluating 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cost estimate accuracy for federally-funded transit projects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5034860"/>
            <a:ext cx="9144000" cy="113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Carole Voulgaris</a:t>
            </a:r>
          </a:p>
          <a:p>
            <a:pPr algn="l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Harvard Graduate School of Design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Difference in incentives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Ridership forecasts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Predict ridership as high as possible/defensible.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Cost estimates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Estimates need to be low enough to make the project look attractive,</a:t>
            </a:r>
          </a:p>
          <a:p>
            <a:pPr lvl="1"/>
            <a:r>
              <a:rPr lang="en-US" dirty="0" smtClean="0"/>
              <a:t>But high enough that you get enough money to complete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Difference in expertise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Travel demand modeling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Models developed by transportation </a:t>
            </a:r>
            <a:r>
              <a:rPr lang="en-US" sz="2000" dirty="0" smtClean="0"/>
              <a:t>engineers</a:t>
            </a:r>
          </a:p>
          <a:p>
            <a:endParaRPr lang="en-US" sz="2000" dirty="0" smtClean="0"/>
          </a:p>
          <a:p>
            <a:r>
              <a:rPr lang="en-US" sz="2000" dirty="0" smtClean="0"/>
              <a:t>Models run by transportation engineers and </a:t>
            </a:r>
            <a:r>
              <a:rPr lang="en-US" sz="2000" dirty="0" smtClean="0"/>
              <a:t>planners</a:t>
            </a:r>
          </a:p>
          <a:p>
            <a:endParaRPr lang="en-US" sz="2000" dirty="0" smtClean="0"/>
          </a:p>
          <a:p>
            <a:r>
              <a:rPr lang="en-US" sz="2000" dirty="0" smtClean="0"/>
              <a:t>Basic model structure is a common part of a transportation planner’s/engineer’s </a:t>
            </a:r>
            <a:r>
              <a:rPr lang="en-US" sz="2000" dirty="0" smtClean="0"/>
              <a:t>education</a:t>
            </a:r>
          </a:p>
          <a:p>
            <a:endParaRPr lang="en-US" sz="2000" dirty="0" smtClean="0"/>
          </a:p>
          <a:p>
            <a:r>
              <a:rPr lang="en-US" sz="2000" i="1" dirty="0" smtClean="0"/>
              <a:t>For New Starts: Minimal oversight by Federal Transit Administration</a:t>
            </a:r>
            <a:endParaRPr lang="en-US" sz="20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Construction cost estimation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Cost estimates developed by cost estimators, construction managers, and construction </a:t>
            </a:r>
            <a:r>
              <a:rPr lang="en-US" sz="2200" dirty="0" smtClean="0"/>
              <a:t>engineers</a:t>
            </a:r>
          </a:p>
          <a:p>
            <a:endParaRPr lang="en-US" sz="2200" dirty="0" smtClean="0"/>
          </a:p>
          <a:p>
            <a:r>
              <a:rPr lang="en-US" sz="2200" dirty="0" smtClean="0"/>
              <a:t>Cost estimation techniques are not a standard part of a transportation planner’s/engineer’s education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sz="2200" i="1" dirty="0" smtClean="0"/>
              <a:t>For New Starts: Relatively high level of guidance and oversight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521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perception of control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426"/>
              </p:ext>
            </p:extLst>
          </p:nvPr>
        </p:nvGraphicFramePr>
        <p:xfrm>
          <a:off x="1382643" y="2256918"/>
          <a:ext cx="9046817" cy="29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08">
                  <a:extLst>
                    <a:ext uri="{9D8B030D-6E8A-4147-A177-3AD203B41FA5}">
                      <a16:colId xmlns:a16="http://schemas.microsoft.com/office/drawing/2014/main" val="3702977177"/>
                    </a:ext>
                  </a:extLst>
                </a:gridCol>
                <a:gridCol w="2616391">
                  <a:extLst>
                    <a:ext uri="{9D8B030D-6E8A-4147-A177-3AD203B41FA5}">
                      <a16:colId xmlns:a16="http://schemas.microsoft.com/office/drawing/2014/main" val="934815621"/>
                    </a:ext>
                  </a:extLst>
                </a:gridCol>
                <a:gridCol w="2169578">
                  <a:extLst>
                    <a:ext uri="{9D8B030D-6E8A-4147-A177-3AD203B41FA5}">
                      <a16:colId xmlns:a16="http://schemas.microsoft.com/office/drawing/2014/main" val="3556865360"/>
                    </a:ext>
                  </a:extLst>
                </a:gridCol>
                <a:gridCol w="2141940">
                  <a:extLst>
                    <a:ext uri="{9D8B030D-6E8A-4147-A177-3AD203B41FA5}">
                      <a16:colId xmlns:a16="http://schemas.microsoft.com/office/drawing/2014/main" val="1990619187"/>
                    </a:ext>
                  </a:extLst>
                </a:gridCol>
              </a:tblGrid>
              <a:tr h="950108">
                <a:tc>
                  <a:txBody>
                    <a:bodyPr/>
                    <a:lstStyle/>
                    <a:p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During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project planning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During project construction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After project opening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65406"/>
                  </a:ext>
                </a:extLst>
              </a:tr>
              <a:tr h="9947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Within the project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sponsor’s control</a:t>
                      </a:r>
                      <a:endParaRPr lang="en-US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Ridership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forecasts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Observed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cost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0260"/>
                  </a:ext>
                </a:extLst>
              </a:tr>
              <a:tr h="9947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Beyond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the project sponsor’s control </a:t>
                      </a:r>
                      <a:endParaRPr lang="en-US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Cost estimates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Observed ridership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9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Difference in temporal variation</a:t>
            </a:r>
            <a:endParaRPr lang="en-US" b="1" dirty="0">
              <a:solidFill>
                <a:schemeClr val="accent2"/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Ridership forecasts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2665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Prepared once near the beginning of project development and engineering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Compared to observed ridership that varies over time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196" y="1857704"/>
            <a:ext cx="4823604" cy="18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96" y="4221827"/>
            <a:ext cx="4823604" cy="19158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738558" y="3355675"/>
            <a:ext cx="0" cy="45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2"/>
          </p:cNvCxnSpPr>
          <p:nvPr/>
        </p:nvCxnSpPr>
        <p:spPr>
          <a:xfrm>
            <a:off x="8738558" y="4048664"/>
            <a:ext cx="0" cy="3945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04025" y="3771665"/>
            <a:ext cx="1269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rebuchet MS" panose="020B0603020202020204" pitchFamily="34" charset="0"/>
              </a:rPr>
              <a:t>Project opening</a:t>
            </a:r>
            <a:endParaRPr lang="en-US" sz="1200" dirty="0">
              <a:latin typeface="Trebuchet MS" panose="020B0603020202020204" pitchFamily="34" charset="0"/>
            </a:endParaRPr>
          </a:p>
        </p:txBody>
      </p:sp>
      <p:sp>
        <p:nvSpPr>
          <p:cNvPr id="24" name="Text Placeholder 19"/>
          <p:cNvSpPr>
            <a:spLocks noGrp="1"/>
          </p:cNvSpPr>
          <p:nvPr>
            <p:ph type="body" idx="1"/>
          </p:nvPr>
        </p:nvSpPr>
        <p:spPr>
          <a:xfrm>
            <a:off x="839788" y="3713886"/>
            <a:ext cx="5157787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Cost estimates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4537798"/>
            <a:ext cx="5157787" cy="12665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Refined/revised over the course of project development and engineering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Compared to a single final cost estimate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compared to what?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observed ridership value?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79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FTA: Two years after project opening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Which cost estimate?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earliest one?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latest one?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100201"/>
            <a:ext cx="4038849" cy="140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57" y="4080198"/>
            <a:ext cx="2586292" cy="260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26" y="2877657"/>
            <a:ext cx="3947636" cy="1591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26" y="4973479"/>
            <a:ext cx="4770408" cy="127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863" y="2446626"/>
            <a:ext cx="1792279" cy="2713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Cost escalation vs cost overrun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960" y="1681163"/>
            <a:ext cx="5157787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Cost escalation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5960" y="2505075"/>
            <a:ext cx="5157787" cy="3684588"/>
          </a:xfrm>
        </p:spPr>
        <p:txBody>
          <a:bodyPr/>
          <a:lstStyle/>
          <a:p>
            <a:pPr marL="914400" indent="0">
              <a:buNone/>
            </a:pPr>
            <a:r>
              <a:rPr lang="en-US" sz="1800" dirty="0" smtClean="0"/>
              <a:t>Increases in project costs over the course of project development</a:t>
            </a:r>
          </a:p>
          <a:p>
            <a:pPr marL="1147763"/>
            <a:r>
              <a:rPr lang="en-US" sz="1800" dirty="0" smtClean="0"/>
              <a:t>May be viewed as a project management problem or an ethics problem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8372" y="1652676"/>
            <a:ext cx="5183188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Cost overrun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8372" y="2505074"/>
            <a:ext cx="3221966" cy="1436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Increase in project costs after construction begins</a:t>
            </a:r>
          </a:p>
          <a:p>
            <a:r>
              <a:rPr lang="en-US" sz="1800" dirty="0" smtClean="0"/>
              <a:t>More likely to be viewed as a project management problem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85" y="4004189"/>
            <a:ext cx="5343733" cy="21224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334315" y="4554747"/>
            <a:ext cx="5443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394701" y="5638800"/>
            <a:ext cx="9601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3152719" y="4554747"/>
            <a:ext cx="181596" cy="10840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8864895" y="4339086"/>
            <a:ext cx="174625" cy="224287"/>
          </a:xfrm>
          <a:prstGeom prst="rightBrace">
            <a:avLst>
              <a:gd name="adj1" fmla="val 8333"/>
              <a:gd name="adj2" fmla="val 538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6569222" y="4593566"/>
            <a:ext cx="13027" cy="15615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7716" y="6155142"/>
            <a:ext cx="1269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rebuchet MS" panose="020B0603020202020204" pitchFamily="34" charset="0"/>
              </a:rPr>
              <a:t>Project opening</a:t>
            </a:r>
            <a:endParaRPr lang="en-US" sz="1200" dirty="0">
              <a:latin typeface="Trebuchet MS" panose="020B0603020202020204" pitchFamily="34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1196672" y="3279745"/>
            <a:ext cx="2584510" cy="1035170"/>
          </a:xfrm>
          <a:prstGeom prst="bentConnector3">
            <a:avLst>
              <a:gd name="adj1" fmla="val 997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8628720" y="2827250"/>
            <a:ext cx="2139348" cy="114311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9126834" y="2329135"/>
            <a:ext cx="11431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42436" cy="285273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Relationships among forecasting/estimation errors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Relationship among errors</a:t>
            </a:r>
            <a:endParaRPr lang="en-US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0976"/>
            <a:ext cx="4461041" cy="23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38200" y="1690688"/>
            <a:ext cx="1063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50 projects completed between 1989 and 2011 for which ridership forecasts are available in addition to initial and final cost estimates.</a:t>
            </a:r>
            <a:endParaRPr lang="en-US" dirty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714227" y="3728955"/>
            <a:ext cx="0" cy="1380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4302" y="3728954"/>
            <a:ext cx="0" cy="1380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55" y="2886106"/>
            <a:ext cx="6044359" cy="16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Relationship among errors</a:t>
            </a:r>
            <a:endParaRPr lang="en-US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9" y="1990974"/>
            <a:ext cx="541464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9161252" y="413981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(0.14, 0.60)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915508" y="4139814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(-0.38, 0.15)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5507" y="2206418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(-0.33, 0.13)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70731" y="377161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Error =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3241" y="3525996"/>
            <a:ext cx="25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(Predicted – Observed)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8739" y="3955148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(Predicted + Observed) / 2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Straight Connector 3"/>
          <p:cNvCxnSpPr>
            <a:stCxn id="2" idx="3"/>
          </p:cNvCxnSpPr>
          <p:nvPr/>
        </p:nvCxnSpPr>
        <p:spPr>
          <a:xfrm flipV="1">
            <a:off x="2531250" y="3955148"/>
            <a:ext cx="2792911" cy="1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1690688"/>
            <a:ext cx="1063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50 projects completed between 1989 and 2011 for which ridership forecasts are available in addition to initial and final cost estimates.</a:t>
            </a:r>
            <a:endParaRPr lang="en-US" dirty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Change over time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28" y="2305661"/>
            <a:ext cx="5943600" cy="36614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801578" y="377171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(-0.59, -0.18)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10198" y="3952873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(0.08, 0.53)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836691" y="4136366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(-0.05, 0.44), median = 0.06%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49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Agenda</a:t>
            </a:r>
            <a:endParaRPr lang="en-US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The Federal Transit Administration’s New Starts Program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Common explanations for optimism bias in demand and cost estimation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Differences between cost estimation and ridership forecasting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Relationships among forecasting/estimation errors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 with project development duration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8" y="2081721"/>
            <a:ext cx="585851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279065" y="3786229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(-0.22, 0.28)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287685" y="4010929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(-0.25, 0.25)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314178" y="4208936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(-0.58, -0.14)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497860" y="4828014"/>
            <a:ext cx="6694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</a:t>
            </a:r>
            <a:r>
              <a:rPr lang="en-US" b="1" dirty="0" smtClean="0">
                <a:solidFill>
                  <a:schemeClr val="accent2"/>
                </a:solidFill>
              </a:rPr>
              <a:t>59 projects </a:t>
            </a:r>
            <a:r>
              <a:rPr lang="en-US" dirty="0" smtClean="0"/>
              <a:t>with final cost estimates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44 </a:t>
            </a:r>
            <a:r>
              <a:rPr lang="en-US" dirty="0" smtClean="0"/>
              <a:t>began construction in the same year as the final cost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51</a:t>
            </a:r>
            <a:r>
              <a:rPr lang="en-US" dirty="0" smtClean="0"/>
              <a:t> had begun construction by the following year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3121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 with construction duration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374"/>
            <a:ext cx="5943600" cy="423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71567" y="3930611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(0.16, 0.58)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480187" y="415531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(-0.58, -0.15)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506680" y="435331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(-0.43, 0.07)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9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 with project cost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4854"/>
            <a:ext cx="575183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356062" y="382473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(-0.23, 0.26)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364682" y="404943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(-0.64, -0.24)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391175" y="424744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(-0.57, -0.13)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 with project length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102"/>
            <a:ext cx="5943600" cy="43122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525028" y="3775039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(-0.29, 0.20)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533648" y="3999739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(-0.49, </a:t>
            </a:r>
            <a:r>
              <a:rPr lang="en-US" sz="1000" dirty="0"/>
              <a:t>+</a:t>
            </a:r>
            <a:r>
              <a:rPr lang="en-US" sz="1000" dirty="0" smtClean="0"/>
              <a:t>0.0)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560141" y="419774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(-0.17, 0.34)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51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 with mode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9616"/>
            <a:ext cx="3817620" cy="39852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0" y="2246244"/>
            <a:ext cx="606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 movers have ridership forecast errors 18 to 154 percentage points greater than light rail (95-percent confidence)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555435"/>
            <a:ext cx="606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Cost estimates for light rail projects are 4 to 32 percentage points more accurate than those for heavy rail projects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55820" y="3450534"/>
            <a:ext cx="606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significant differences by 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82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0771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 with sequence/experience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946"/>
            <a:ext cx="3817620" cy="314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47" y="2097946"/>
            <a:ext cx="5784223" cy="40285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8199" y="5746473"/>
            <a:ext cx="606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significant differences by sequence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811436" y="3725123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(-0.25, 0.28)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20056" y="3949823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(-0.50, 0.04)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46549" y="4147830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 = (-0.39, 0.12)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48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Summary of simple correlations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83474"/>
              </p:ext>
            </p:extLst>
          </p:nvPr>
        </p:nvGraphicFramePr>
        <p:xfrm>
          <a:off x="907211" y="1992866"/>
          <a:ext cx="7023652" cy="387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4826">
                  <a:extLst>
                    <a:ext uri="{9D8B030D-6E8A-4147-A177-3AD203B41FA5}">
                      <a16:colId xmlns:a16="http://schemas.microsoft.com/office/drawing/2014/main" val="1548101399"/>
                    </a:ext>
                  </a:extLst>
                </a:gridCol>
                <a:gridCol w="1268530">
                  <a:extLst>
                    <a:ext uri="{9D8B030D-6E8A-4147-A177-3AD203B41FA5}">
                      <a16:colId xmlns:a16="http://schemas.microsoft.com/office/drawing/2014/main" val="2048264675"/>
                    </a:ext>
                  </a:extLst>
                </a:gridCol>
                <a:gridCol w="1268530">
                  <a:extLst>
                    <a:ext uri="{9D8B030D-6E8A-4147-A177-3AD203B41FA5}">
                      <a16:colId xmlns:a16="http://schemas.microsoft.com/office/drawing/2014/main" val="4220138663"/>
                    </a:ext>
                  </a:extLst>
                </a:gridCol>
                <a:gridCol w="1201766">
                  <a:extLst>
                    <a:ext uri="{9D8B030D-6E8A-4147-A177-3AD203B41FA5}">
                      <a16:colId xmlns:a16="http://schemas.microsoft.com/office/drawing/2014/main" val="661666902"/>
                    </a:ext>
                  </a:extLst>
                </a:gridCol>
              </a:tblGrid>
              <a:tr h="212433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Forecast type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62256"/>
                  </a:ext>
                </a:extLst>
              </a:tr>
              <a:tr h="212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Cost estimate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Ridership forecast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59031"/>
                  </a:ext>
                </a:extLst>
              </a:tr>
              <a:tr h="212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18621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of forecast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83374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Year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143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76450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Governing </a:t>
                      </a:r>
                      <a:r>
                        <a:rPr lang="en-US" sz="1400" dirty="0">
                          <a:effectLst/>
                        </a:rPr>
                        <a:t>legislation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en-US" sz="140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445770" algn="ctr"/>
                        </a:tabLst>
                      </a:pPr>
                      <a:r>
                        <a:rPr lang="en-US" sz="1400" dirty="0">
                          <a:effectLst/>
                        </a:rPr>
                        <a:t>		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17085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characteristics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72589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Elapsed </a:t>
                      </a:r>
                      <a:r>
                        <a:rPr lang="en-US" sz="1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2546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 Project </a:t>
                      </a:r>
                      <a:r>
                        <a:rPr lang="en-US" sz="1400" dirty="0">
                          <a:effectLst/>
                        </a:rPr>
                        <a:t>development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4345" algn="ctr"/>
                          <a:tab pos="762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en-US" sz="140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8962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 Project </a:t>
                      </a:r>
                      <a:r>
                        <a:rPr lang="en-US" sz="1400" dirty="0">
                          <a:effectLst/>
                        </a:rPr>
                        <a:t>construction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26695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characteristics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24460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Total </a:t>
                      </a:r>
                      <a:r>
                        <a:rPr lang="en-US" sz="1400" dirty="0">
                          <a:effectLst/>
                        </a:rPr>
                        <a:t>project cost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61667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Physical characteristics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41171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Project </a:t>
                      </a:r>
                      <a:r>
                        <a:rPr lang="en-US" sz="1400" dirty="0">
                          <a:effectLst/>
                        </a:rPr>
                        <a:t>length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23767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Project </a:t>
                      </a:r>
                      <a:r>
                        <a:rPr lang="en-US" sz="1400" dirty="0">
                          <a:effectLst/>
                        </a:rPr>
                        <a:t>mode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en-US" sz="140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☐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☐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89018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Local experience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6602"/>
                  </a:ext>
                </a:extLst>
              </a:tr>
              <a:tr h="2467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   Project </a:t>
                      </a:r>
                      <a:r>
                        <a:rPr lang="en-US" sz="1400" b="0" dirty="0">
                          <a:effectLst/>
                        </a:rPr>
                        <a:t>sequence</a:t>
                      </a:r>
                      <a:endParaRPr lang="en-US" sz="1400" b="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47967"/>
                  </a:ext>
                </a:extLst>
              </a:tr>
              <a:tr h="215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   Project </a:t>
                      </a:r>
                      <a:r>
                        <a:rPr lang="en-US" sz="1400" b="0" dirty="0">
                          <a:effectLst/>
                        </a:rPr>
                        <a:t>share of </a:t>
                      </a:r>
                      <a:r>
                        <a:rPr lang="en-US" sz="1400" b="0" dirty="0" smtClean="0">
                          <a:effectLst/>
                        </a:rPr>
                        <a:t>new system </a:t>
                      </a:r>
                      <a:r>
                        <a:rPr lang="en-US" sz="1400" b="0" dirty="0">
                          <a:effectLst/>
                        </a:rPr>
                        <a:t>miles </a:t>
                      </a:r>
                      <a:endParaRPr lang="en-US" sz="1400" b="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—</a:t>
                      </a:r>
                      <a:endParaRPr lang="en-US" sz="140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3494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13034" y="1992866"/>
            <a:ext cx="3578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b="1" dirty="0" smtClean="0">
                <a:solidFill>
                  <a:schemeClr val="accent2"/>
                </a:solidFill>
              </a:rPr>
              <a:t>Relationship </a:t>
            </a:r>
            <a:r>
              <a:rPr lang="en-US" sz="1200" b="1" dirty="0">
                <a:solidFill>
                  <a:schemeClr val="accent2"/>
                </a:solidFill>
              </a:rPr>
              <a:t>with accuracy, </a:t>
            </a:r>
            <a:r>
              <a:rPr lang="en-US" sz="1200" b="1" i="1" dirty="0">
                <a:solidFill>
                  <a:schemeClr val="accent2"/>
                </a:solidFill>
              </a:rPr>
              <a:t>without controlling for other </a:t>
            </a:r>
            <a:r>
              <a:rPr lang="en-US" sz="1200" b="1" i="1" dirty="0" smtClean="0">
                <a:solidFill>
                  <a:schemeClr val="accent2"/>
                </a:solidFill>
              </a:rPr>
              <a:t>factors </a:t>
            </a:r>
            <a:r>
              <a:rPr lang="en-US" sz="1200" b="1" dirty="0" smtClean="0">
                <a:solidFill>
                  <a:schemeClr val="accent2"/>
                </a:solidFill>
              </a:rPr>
              <a:t>(95-percent confidence)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457200" indent="-457200"/>
            <a:r>
              <a:rPr lang="en-US" sz="1200" dirty="0"/>
              <a:t>+  = Increase associated with improved accuracy</a:t>
            </a:r>
          </a:p>
          <a:p>
            <a:pPr marL="457200" indent="-457200"/>
            <a:r>
              <a:rPr lang="en-US" sz="1200" dirty="0"/>
              <a:t>—  = Increase associated with reduced accuracy</a:t>
            </a:r>
          </a:p>
          <a:p>
            <a:pPr marL="457200" indent="-457200"/>
            <a:r>
              <a:rPr lang="en-US" sz="1200" dirty="0"/>
              <a:t>o  = No significant relationship with accuracy</a:t>
            </a:r>
          </a:p>
          <a:p>
            <a:pPr marL="457200" indent="-457200"/>
            <a:r>
              <a:rPr lang="en-US" sz="1200" dirty="0"/>
              <a:t>☐  = At least one pair of categories variables associated with a difference in </a:t>
            </a:r>
            <a:r>
              <a:rPr lang="en-US" sz="1200" dirty="0" smtClean="0"/>
              <a:t>accuracy</a:t>
            </a:r>
            <a:endParaRPr lang="en-US" sz="1200" dirty="0"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Relationships with controls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(linear regression)</a:t>
            </a:r>
            <a:endParaRPr lang="en-US" i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52909"/>
              </p:ext>
            </p:extLst>
          </p:nvPr>
        </p:nvGraphicFramePr>
        <p:xfrm>
          <a:off x="907211" y="1992866"/>
          <a:ext cx="7023652" cy="387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4826">
                  <a:extLst>
                    <a:ext uri="{9D8B030D-6E8A-4147-A177-3AD203B41FA5}">
                      <a16:colId xmlns:a16="http://schemas.microsoft.com/office/drawing/2014/main" val="1548101399"/>
                    </a:ext>
                  </a:extLst>
                </a:gridCol>
                <a:gridCol w="1268530">
                  <a:extLst>
                    <a:ext uri="{9D8B030D-6E8A-4147-A177-3AD203B41FA5}">
                      <a16:colId xmlns:a16="http://schemas.microsoft.com/office/drawing/2014/main" val="2048264675"/>
                    </a:ext>
                  </a:extLst>
                </a:gridCol>
                <a:gridCol w="1268530">
                  <a:extLst>
                    <a:ext uri="{9D8B030D-6E8A-4147-A177-3AD203B41FA5}">
                      <a16:colId xmlns:a16="http://schemas.microsoft.com/office/drawing/2014/main" val="4220138663"/>
                    </a:ext>
                  </a:extLst>
                </a:gridCol>
                <a:gridCol w="1201766">
                  <a:extLst>
                    <a:ext uri="{9D8B030D-6E8A-4147-A177-3AD203B41FA5}">
                      <a16:colId xmlns:a16="http://schemas.microsoft.com/office/drawing/2014/main" val="661666902"/>
                    </a:ext>
                  </a:extLst>
                </a:gridCol>
              </a:tblGrid>
              <a:tr h="212433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Forecast type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62256"/>
                  </a:ext>
                </a:extLst>
              </a:tr>
              <a:tr h="212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Cost estimate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Ridership forecast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59031"/>
                  </a:ext>
                </a:extLst>
              </a:tr>
              <a:tr h="212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18621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of forecast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83374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Year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143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7462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76450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Governing </a:t>
                      </a:r>
                      <a:r>
                        <a:rPr lang="en-US" sz="1400" dirty="0">
                          <a:effectLst/>
                        </a:rPr>
                        <a:t>legislation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445770" algn="ctr"/>
                        </a:tabLst>
                      </a:pPr>
                      <a:r>
                        <a:rPr lang="en-US" sz="1400" dirty="0">
                          <a:effectLst/>
                        </a:rPr>
                        <a:t>		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17085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characteristics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72589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Elapsed </a:t>
                      </a:r>
                      <a:r>
                        <a:rPr lang="en-US" sz="1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2546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 Project </a:t>
                      </a:r>
                      <a:r>
                        <a:rPr lang="en-US" sz="1400" dirty="0">
                          <a:effectLst/>
                        </a:rPr>
                        <a:t>development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4345" algn="ctr"/>
                          <a:tab pos="762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8962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  Project </a:t>
                      </a:r>
                      <a:r>
                        <a:rPr lang="en-US" sz="1400" dirty="0">
                          <a:effectLst/>
                        </a:rPr>
                        <a:t>construction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—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26695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characteristics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24460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Total </a:t>
                      </a:r>
                      <a:r>
                        <a:rPr lang="en-US" sz="1400" dirty="0">
                          <a:effectLst/>
                        </a:rPr>
                        <a:t>project cost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—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61667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Physical characteristics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41171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Project </a:t>
                      </a:r>
                      <a:r>
                        <a:rPr lang="en-US" sz="1400" dirty="0">
                          <a:effectLst/>
                        </a:rPr>
                        <a:t>length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 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23767"/>
                  </a:ext>
                </a:extLst>
              </a:tr>
              <a:tr h="212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  Project </a:t>
                      </a:r>
                      <a:r>
                        <a:rPr lang="en-US" sz="1400" dirty="0">
                          <a:effectLst/>
                        </a:rPr>
                        <a:t>mode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☐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☐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☐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89018"/>
                  </a:ext>
                </a:extLst>
              </a:tr>
              <a:tr h="212433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Local experience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6602"/>
                  </a:ext>
                </a:extLst>
              </a:tr>
              <a:tr h="2467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   Project </a:t>
                      </a:r>
                      <a:r>
                        <a:rPr lang="en-US" sz="1400" b="0" dirty="0">
                          <a:effectLst/>
                        </a:rPr>
                        <a:t>sequence</a:t>
                      </a:r>
                      <a:endParaRPr lang="en-US" sz="1400" b="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47967"/>
                  </a:ext>
                </a:extLst>
              </a:tr>
              <a:tr h="215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   Project </a:t>
                      </a:r>
                      <a:r>
                        <a:rPr lang="en-US" sz="1400" b="0" dirty="0">
                          <a:effectLst/>
                        </a:rPr>
                        <a:t>share of </a:t>
                      </a:r>
                      <a:r>
                        <a:rPr lang="en-US" sz="1400" b="0" dirty="0" smtClean="0">
                          <a:effectLst/>
                        </a:rPr>
                        <a:t>new system </a:t>
                      </a:r>
                      <a:r>
                        <a:rPr lang="en-US" sz="1400" b="0" dirty="0">
                          <a:effectLst/>
                        </a:rPr>
                        <a:t>miles </a:t>
                      </a:r>
                      <a:endParaRPr lang="en-US" sz="1400" b="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rebuchet MS" panose="020B0603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93" marR="6269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3494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42243" y="3720690"/>
            <a:ext cx="357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1200" b="1" dirty="0" smtClean="0">
                <a:solidFill>
                  <a:schemeClr val="accent2"/>
                </a:solidFill>
              </a:rPr>
              <a:t>90-percent confidence</a:t>
            </a:r>
          </a:p>
          <a:p>
            <a:pPr marL="457200" indent="-457200"/>
            <a:r>
              <a:rPr lang="en-US" sz="1200" dirty="0" smtClean="0"/>
              <a:t>+  </a:t>
            </a:r>
            <a:r>
              <a:rPr lang="en-US" sz="1200" dirty="0"/>
              <a:t>= Increase associated with improved accuracy</a:t>
            </a:r>
          </a:p>
          <a:p>
            <a:pPr marL="457200" indent="-457200"/>
            <a:r>
              <a:rPr lang="en-US" sz="1200" dirty="0"/>
              <a:t>—  = Increase associated with reduced accuracy</a:t>
            </a:r>
          </a:p>
          <a:p>
            <a:pPr marL="457200" indent="-457200"/>
            <a:r>
              <a:rPr lang="en-US" sz="1200" dirty="0"/>
              <a:t>o  = No significant relationship with accuracy</a:t>
            </a:r>
          </a:p>
          <a:p>
            <a:pPr marL="457200" indent="-457200"/>
            <a:r>
              <a:rPr lang="en-US" sz="1200" dirty="0"/>
              <a:t>☐  = At least one pair of categories variables associated with a difference in </a:t>
            </a:r>
            <a:r>
              <a:rPr lang="en-US" sz="1200" dirty="0" smtClean="0"/>
              <a:t>accuracy</a:t>
            </a:r>
            <a:endParaRPr lang="en-US" sz="1200" dirty="0"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2730" y="2197857"/>
            <a:ext cx="357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1200" b="1" dirty="0" smtClean="0">
                <a:solidFill>
                  <a:schemeClr val="accent2"/>
                </a:solidFill>
              </a:rPr>
              <a:t>95-percent confidence</a:t>
            </a:r>
          </a:p>
          <a:p>
            <a:pPr marL="457200" indent="-457200"/>
            <a:r>
              <a:rPr lang="en-US" sz="1200" b="1" dirty="0" smtClean="0">
                <a:solidFill>
                  <a:schemeClr val="accent2"/>
                </a:solidFill>
              </a:rPr>
              <a:t>+</a:t>
            </a:r>
            <a:r>
              <a:rPr lang="en-US" sz="1200" dirty="0" smtClean="0"/>
              <a:t>  </a:t>
            </a:r>
            <a:r>
              <a:rPr lang="en-US" sz="1200" dirty="0"/>
              <a:t>= Increase associated with improved accuracy</a:t>
            </a:r>
          </a:p>
          <a:p>
            <a:pPr marL="457200" indent="-457200"/>
            <a:r>
              <a:rPr lang="en-US" sz="1200" b="1" dirty="0">
                <a:solidFill>
                  <a:schemeClr val="accent2"/>
                </a:solidFill>
              </a:rPr>
              <a:t>—</a:t>
            </a:r>
            <a:r>
              <a:rPr lang="en-US" sz="1200" dirty="0"/>
              <a:t>  = Increase associated with reduced accuracy</a:t>
            </a:r>
          </a:p>
          <a:p>
            <a:pPr marL="457200" indent="-457200"/>
            <a:r>
              <a:rPr lang="en-US" sz="1200" b="1" dirty="0">
                <a:solidFill>
                  <a:schemeClr val="accent2"/>
                </a:solidFill>
              </a:rPr>
              <a:t>o</a:t>
            </a:r>
            <a:r>
              <a:rPr lang="en-US" sz="1200" dirty="0"/>
              <a:t>  = No significant relationship with accuracy</a:t>
            </a:r>
          </a:p>
          <a:p>
            <a:pPr marL="457200" indent="-457200"/>
            <a:r>
              <a:rPr lang="en-US" sz="1200" b="1" dirty="0">
                <a:solidFill>
                  <a:schemeClr val="accent2"/>
                </a:solidFill>
              </a:rPr>
              <a:t>☐</a:t>
            </a:r>
            <a:r>
              <a:rPr lang="en-US" sz="1200" dirty="0"/>
              <a:t>  = At least one pair of categories variables associated with a difference in </a:t>
            </a:r>
            <a:r>
              <a:rPr lang="en-US" sz="1200" dirty="0" smtClean="0"/>
              <a:t>accuracy</a:t>
            </a:r>
            <a:endParaRPr lang="en-US" sz="1200" dirty="0"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5887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Preliminary conclusions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321286" y="395978"/>
            <a:ext cx="5025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2"/>
                </a:solidFill>
              </a:rPr>
              <a:t>Future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directions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502588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Cost estimates –especially final cost estimates– have been more accurate than ridership forecasts.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Cost estimate error is not correlated with ridership forecast error.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Final cost estimate error is better than, but correlated with initial cost estimate error.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More costly projects experience higher cost estimation errors.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1286" y="1825625"/>
            <a:ext cx="502588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What external pressures, if any, create an incentive to misrepresent initial cost estimates?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To what degree are cost estimates self-fulfilling?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How do federal funding shares change with cost escalation?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What are the relationships between cost escalation and cost overrun?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Under what circumstances is a project abandoned?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122363"/>
            <a:ext cx="11977687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Thank you.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330" y="5450992"/>
            <a:ext cx="9144000" cy="1139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Carole Voulgaris</a:t>
            </a: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Harvard Graduate School of Design</a:t>
            </a: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hlinkClick r:id="rId2"/>
              </a:rPr>
              <a:t>cvoulgaris@gsd.harvard.edu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</a:endParaRPr>
          </a:p>
          <a:p>
            <a:pPr algn="r"/>
            <a:endParaRPr lang="en-US" dirty="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New Starts Program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532" y="365125"/>
            <a:ext cx="8110268" cy="1325563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accent2"/>
                </a:solidFill>
                <a:latin typeface="Trebuchet MS"/>
                <a:cs typeface="Trebuchet MS"/>
              </a:rPr>
              <a:t>What is the New Starts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532" y="1825625"/>
            <a:ext cx="8110268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FTA’s primary grant program for capital investment in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fixed-guideway public transit projects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Urban rail</a:t>
            </a:r>
          </a:p>
          <a:p>
            <a:pPr lvl="2">
              <a:buFont typeface="Courier New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Downtown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eople movers (monorail)</a:t>
            </a:r>
          </a:p>
          <a:p>
            <a:pPr lvl="2">
              <a:buFont typeface="Courier New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Light rail</a:t>
            </a:r>
          </a:p>
          <a:p>
            <a:pPr lvl="2">
              <a:buFont typeface="Courier New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Heavy rail/subway</a:t>
            </a:r>
          </a:p>
          <a:p>
            <a:pPr lvl="2">
              <a:buFont typeface="Courier New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Commuter rail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Bus rapid transit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605"/>
          <a:stretch/>
        </p:blipFill>
        <p:spPr>
          <a:xfrm>
            <a:off x="195943" y="195943"/>
            <a:ext cx="2721428" cy="64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rebuchet MS"/>
                <a:cs typeface="Trebuchet MS"/>
              </a:rPr>
              <a:t>The role of forecasting and cost estimation</a:t>
            </a:r>
            <a:endParaRPr lang="en-US" b="1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1"/>
            <a:ext cx="41148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rebuchet MS"/>
                <a:cs typeface="Trebuchet MS"/>
              </a:rPr>
              <a:t>Cost effectiveness =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2743201"/>
            <a:ext cx="2209800" cy="106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rebuchet MS"/>
                <a:cs typeface="Trebuchet MS"/>
              </a:rPr>
              <a:t>Cost</a:t>
            </a:r>
          </a:p>
          <a:p>
            <a:pPr marL="0" indent="0" algn="ctr">
              <a:buNone/>
            </a:pPr>
            <a:r>
              <a:rPr lang="en-US" dirty="0">
                <a:latin typeface="Trebuchet MS"/>
                <a:cs typeface="Trebuchet MS"/>
              </a:rPr>
              <a:t>Benefits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19800" y="3352800"/>
            <a:ext cx="1447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7200" y="1905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Estimate of construction 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3400" y="41820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Estimate of future ridership</a:t>
            </a:r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7315200" y="2366666"/>
            <a:ext cx="762000" cy="5289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7315200" y="4038601"/>
            <a:ext cx="838200" cy="6051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44736" y="-657226"/>
            <a:ext cx="6572250" cy="817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89653" y="2027207"/>
            <a:ext cx="3666226" cy="40544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89653" y="4232694"/>
            <a:ext cx="3666226" cy="296173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6393" y="5891840"/>
            <a:ext cx="3666226" cy="319177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8792" y="204158"/>
            <a:ext cx="2748950" cy="40544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Changes to cost-effectiveness calculation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792" y="701614"/>
            <a:ext cx="2748950" cy="405441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 of project evaluation criteria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9653" y="1708031"/>
            <a:ext cx="2748950" cy="163902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89653" y="3157268"/>
            <a:ext cx="3666226" cy="435633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26393" y="6211017"/>
            <a:ext cx="3666226" cy="146648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16" y="1362822"/>
            <a:ext cx="295041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713" marR="0" lvl="0" indent="-109538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Mobility improvement</a:t>
            </a:r>
          </a:p>
          <a:p>
            <a:pPr marL="2921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Value of travel time savings</a:t>
            </a:r>
          </a:p>
          <a:p>
            <a:pPr marL="2921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low-income households within half mile</a:t>
            </a:r>
          </a:p>
          <a:p>
            <a:pPr marL="109538" marR="0" lvl="0" indent="-109538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Environmental benefit</a:t>
            </a:r>
          </a:p>
          <a:p>
            <a:pPr marL="2921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Value of emissions reduction</a:t>
            </a:r>
          </a:p>
          <a:p>
            <a:pPr marL="2921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Change in energy consumption</a:t>
            </a:r>
          </a:p>
          <a:p>
            <a:pPr marL="2921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Compliance with EPA air quality standards</a:t>
            </a:r>
          </a:p>
          <a:p>
            <a:pPr marL="112713" marR="0" lvl="0" indent="-109538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efficiencies (Change in operating cost per passenger mile)</a:t>
            </a:r>
          </a:p>
          <a:p>
            <a:pPr marL="112713" marR="0" lvl="0" indent="-109538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Cost effectiveness (Cost per new rider)</a:t>
            </a:r>
          </a:p>
          <a:p>
            <a:pPr marL="112713" marR="0" lvl="0" indent="-109538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Transit-supportive existing land-use policies and future patterns: Low, medium, or high, based on</a:t>
            </a:r>
          </a:p>
          <a:p>
            <a:pPr marL="288925" lvl="2" indent="-171450"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Existing land use</a:t>
            </a:r>
          </a:p>
          <a:p>
            <a:pPr marL="288925" lvl="2" indent="-171450"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Containment of sprawl</a:t>
            </a:r>
          </a:p>
          <a:p>
            <a:pPr marL="288925" lvl="2" indent="-171450"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Transit-supportive policies</a:t>
            </a:r>
          </a:p>
          <a:p>
            <a:pPr marL="288925" lvl="2" indent="-171450"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of land-use policies</a:t>
            </a:r>
          </a:p>
          <a:p>
            <a:pPr marL="112713" marR="0" lvl="0" indent="-109538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Other factors</a:t>
            </a:r>
          </a:p>
          <a:p>
            <a:pPr marL="3429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The degree to which institutions are already in place as assumed in forecasts</a:t>
            </a:r>
          </a:p>
          <a:p>
            <a:pPr marL="3429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Project management capability</a:t>
            </a:r>
          </a:p>
          <a:p>
            <a:pPr marL="342900" marR="0" lvl="1" indent="-1714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 smtClean="0"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Additional relevant factors</a:t>
            </a:r>
            <a:endParaRPr lang="en-US" sz="1100" dirty="0">
              <a:effectLst/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016" y="1384541"/>
            <a:ext cx="2748950" cy="4403784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7" idx="1"/>
          </p:cNvCxnSpPr>
          <p:nvPr/>
        </p:nvCxnSpPr>
        <p:spPr>
          <a:xfrm flipH="1" flipV="1">
            <a:off x="3081966" y="1708031"/>
            <a:ext cx="4707687" cy="1667054"/>
          </a:xfrm>
          <a:prstGeom prst="straightConnector1">
            <a:avLst/>
          </a:prstGeom>
          <a:ln w="38100">
            <a:solidFill>
              <a:schemeClr val="accent6">
                <a:alpha val="5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825487" y="5081984"/>
            <a:ext cx="1791599" cy="433512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Added economic development and land use as criteria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3646099" y="4258661"/>
            <a:ext cx="2932981" cy="786443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2005 Dear Colleague letter: Cost effectiveness rating of medium or better required for funding </a:t>
            </a:r>
            <a:endParaRPr lang="en-US" sz="1000" dirty="0"/>
          </a:p>
        </p:txBody>
      </p:sp>
      <p:sp>
        <p:nvSpPr>
          <p:cNvPr id="25" name="Cloud 24"/>
          <p:cNvSpPr/>
          <p:nvPr/>
        </p:nvSpPr>
        <p:spPr>
          <a:xfrm>
            <a:off x="3969318" y="5045104"/>
            <a:ext cx="2932981" cy="786443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2007 NPRM: Cost effectiveness weighted at 50% of project evaluation score </a:t>
            </a:r>
            <a:endParaRPr lang="en-US" sz="1000" dirty="0"/>
          </a:p>
        </p:txBody>
      </p:sp>
      <p:sp>
        <p:nvSpPr>
          <p:cNvPr id="26" name="Cloud 25"/>
          <p:cNvSpPr/>
          <p:nvPr/>
        </p:nvSpPr>
        <p:spPr>
          <a:xfrm>
            <a:off x="6941750" y="5045104"/>
            <a:ext cx="2932981" cy="786443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2008 SAFETEA-LU technical corrections act: criteria must be comparably weighted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49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Common explanations for optimism bias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Explanations for bias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Technical/project specific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1239152"/>
          </a:xfrm>
        </p:spPr>
        <p:txBody>
          <a:bodyPr/>
          <a:lstStyle/>
          <a:p>
            <a:r>
              <a:rPr lang="en-US" sz="2000" dirty="0" smtClean="0"/>
              <a:t>Flawed models</a:t>
            </a:r>
          </a:p>
          <a:p>
            <a:r>
              <a:rPr lang="en-US" sz="2000" dirty="0" smtClean="0"/>
              <a:t>Unforeseeable events</a:t>
            </a:r>
          </a:p>
          <a:p>
            <a:r>
              <a:rPr lang="en-US" sz="2000" dirty="0" smtClean="0"/>
              <a:t>Incorrect assumptions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14387" y="3500338"/>
            <a:ext cx="5183188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Systemic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14387" y="4324250"/>
            <a:ext cx="5183188" cy="21897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Psychological</a:t>
            </a:r>
          </a:p>
          <a:p>
            <a:pPr lvl="1"/>
            <a:r>
              <a:rPr lang="en-US" sz="2000" dirty="0" smtClean="0"/>
              <a:t>People really are optimistic</a:t>
            </a:r>
          </a:p>
          <a:p>
            <a:pPr lvl="1"/>
            <a:r>
              <a:rPr lang="en-US" sz="2000" dirty="0" smtClean="0"/>
              <a:t>People are bad at anticipating setbacks</a:t>
            </a:r>
          </a:p>
          <a:p>
            <a:r>
              <a:rPr lang="en-US" sz="2000" dirty="0" smtClean="0"/>
              <a:t>Ethical</a:t>
            </a:r>
          </a:p>
          <a:p>
            <a:pPr lvl="1"/>
            <a:r>
              <a:rPr lang="en-US" sz="2000" dirty="0" smtClean="0"/>
              <a:t>Strategic misrepresentation</a:t>
            </a:r>
            <a:endParaRPr lang="en-US" sz="200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997575" y="1985310"/>
            <a:ext cx="5157787" cy="519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Defensible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997576" y="2505075"/>
            <a:ext cx="5157787" cy="353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Selection bias</a:t>
            </a:r>
          </a:p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83" y="3024840"/>
            <a:ext cx="5993703" cy="2258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7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Differences between cost estimation and ridership forecasting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1800</TotalTime>
  <Words>1340</Words>
  <Application>Microsoft Office PowerPoint</Application>
  <PresentationFormat>Widescreen</PresentationFormat>
  <Paragraphs>299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</vt:lpstr>
      <vt:lpstr>Courier New</vt:lpstr>
      <vt:lpstr>Symbol</vt:lpstr>
      <vt:lpstr>Times New Roman</vt:lpstr>
      <vt:lpstr>Trebuchet MS</vt:lpstr>
      <vt:lpstr>Verdana</vt:lpstr>
      <vt:lpstr>Office Theme</vt:lpstr>
      <vt:lpstr>Under-estimated or over budget? Evaluating cost estimate accuracy for federally-funded transit projects</vt:lpstr>
      <vt:lpstr>Agenda</vt:lpstr>
      <vt:lpstr>The New Starts Program</vt:lpstr>
      <vt:lpstr>What is the New Starts program?</vt:lpstr>
      <vt:lpstr>The role of forecasting and cost estimation</vt:lpstr>
      <vt:lpstr>PowerPoint Presentation</vt:lpstr>
      <vt:lpstr>Common explanations for optimism bias</vt:lpstr>
      <vt:lpstr>Explanations for bias</vt:lpstr>
      <vt:lpstr>Differences between cost estimation and ridership forecasting</vt:lpstr>
      <vt:lpstr>Difference in incentives</vt:lpstr>
      <vt:lpstr>Difference in expertise</vt:lpstr>
      <vt:lpstr>Difference in perception of control</vt:lpstr>
      <vt:lpstr>Difference in temporal variation</vt:lpstr>
      <vt:lpstr>Accuracy compared to what?</vt:lpstr>
      <vt:lpstr>Cost escalation vs cost overrun</vt:lpstr>
      <vt:lpstr>Relationships among forecasting/estimation errors</vt:lpstr>
      <vt:lpstr>Relationship among errors</vt:lpstr>
      <vt:lpstr>Relationship among errors</vt:lpstr>
      <vt:lpstr>Change over time</vt:lpstr>
      <vt:lpstr>Relationship with project development duration</vt:lpstr>
      <vt:lpstr>Relationship with construction duration</vt:lpstr>
      <vt:lpstr>Relationship with project cost</vt:lpstr>
      <vt:lpstr>Relationship with project length</vt:lpstr>
      <vt:lpstr>Relationship with mode</vt:lpstr>
      <vt:lpstr>Relationship with sequence/experience</vt:lpstr>
      <vt:lpstr>Summary of simple correlations</vt:lpstr>
      <vt:lpstr>Relationships with controls  (linear regression)</vt:lpstr>
      <vt:lpstr>Preliminary conclusions</vt:lpstr>
      <vt:lpstr>Thank you.  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46</cp:revision>
  <dcterms:created xsi:type="dcterms:W3CDTF">2021-10-01T18:23:56Z</dcterms:created>
  <dcterms:modified xsi:type="dcterms:W3CDTF">2021-10-19T17:03:36Z</dcterms:modified>
</cp:coreProperties>
</file>