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56" r:id="rId2"/>
    <p:sldId id="257" r:id="rId3"/>
    <p:sldId id="259" r:id="rId4"/>
    <p:sldId id="262" r:id="rId5"/>
    <p:sldId id="261" r:id="rId6"/>
    <p:sldId id="263" r:id="rId7"/>
    <p:sldId id="264" r:id="rId8"/>
    <p:sldId id="265" r:id="rId9"/>
    <p:sldId id="266" r:id="rId10"/>
    <p:sldId id="268" r:id="rId11"/>
    <p:sldId id="271" r:id="rId12"/>
    <p:sldId id="267" r:id="rId13"/>
    <p:sldId id="275"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83232" autoAdjust="0"/>
  </p:normalViewPr>
  <p:slideViewPr>
    <p:cSldViewPr>
      <p:cViewPr varScale="1">
        <p:scale>
          <a:sx n="117" d="100"/>
          <a:sy n="117" d="100"/>
        </p:scale>
        <p:origin x="-1536" y="-102"/>
      </p:cViewPr>
      <p:guideLst>
        <p:guide orient="horz" pos="2160"/>
        <p:guide pos="2880"/>
      </p:guideLst>
    </p:cSldViewPr>
  </p:slideViewPr>
  <p:notesTextViewPr>
    <p:cViewPr>
      <p:scale>
        <a:sx n="100" d="100"/>
        <a:sy n="100" d="100"/>
      </p:scale>
      <p:origin x="0" y="0"/>
    </p:cViewPr>
  </p:notesTextViewPr>
  <p:notesViewPr>
    <p:cSldViewPr>
      <p:cViewPr varScale="1">
        <p:scale>
          <a:sx n="105" d="100"/>
          <a:sy n="105"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CED33B-9A45-4185-9038-1B91600630A5}" type="datetimeFigureOut">
              <a:rPr lang="en-US" smtClean="0"/>
              <a:t>6/6/2013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6B9ED-AFD6-455F-B660-A1860C05AC86}" type="slidenum">
              <a:rPr lang="en-US" smtClean="0"/>
              <a:t>‹#›</a:t>
            </a:fld>
            <a:endParaRPr lang="en-US" dirty="0"/>
          </a:p>
        </p:txBody>
      </p:sp>
    </p:spTree>
    <p:extLst>
      <p:ext uri="{BB962C8B-B14F-4D97-AF65-F5344CB8AC3E}">
        <p14:creationId xmlns:p14="http://schemas.microsoft.com/office/powerpoint/2010/main" val="3444296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6B9ED-AFD6-455F-B660-A1860C05AC86}" type="slidenum">
              <a:rPr lang="en-US" smtClean="0"/>
              <a:t>1</a:t>
            </a:fld>
            <a:endParaRPr lang="en-US" dirty="0"/>
          </a:p>
        </p:txBody>
      </p:sp>
    </p:spTree>
    <p:extLst>
      <p:ext uri="{BB962C8B-B14F-4D97-AF65-F5344CB8AC3E}">
        <p14:creationId xmlns:p14="http://schemas.microsoft.com/office/powerpoint/2010/main" val="916191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C6B9ED-AFD6-455F-B660-A1860C05AC86}" type="slidenum">
              <a:rPr lang="en-US" smtClean="0"/>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 with timeouts is the target. Originally some of these timeouts had to be increased because of scaling of the SystemC clocks. With temporal decoupling, any impacts on the SW should be reduced.</a:t>
            </a:r>
            <a:endParaRPr lang="en-US" dirty="0"/>
          </a:p>
        </p:txBody>
      </p:sp>
      <p:sp>
        <p:nvSpPr>
          <p:cNvPr id="4" name="Slide Number Placeholder 3"/>
          <p:cNvSpPr>
            <a:spLocks noGrp="1"/>
          </p:cNvSpPr>
          <p:nvPr>
            <p:ph type="sldNum" sz="quarter" idx="10"/>
          </p:nvPr>
        </p:nvSpPr>
        <p:spPr/>
        <p:txBody>
          <a:bodyPr/>
          <a:lstStyle/>
          <a:p>
            <a:fld id="{80C6B9ED-AFD6-455F-B660-A1860C05AC86}" type="slidenum">
              <a:rPr lang="en-US" smtClean="0"/>
              <a:t>11</a:t>
            </a:fld>
            <a:endParaRPr lang="en-US" dirty="0"/>
          </a:p>
        </p:txBody>
      </p:sp>
    </p:spTree>
    <p:extLst>
      <p:ext uri="{BB962C8B-B14F-4D97-AF65-F5344CB8AC3E}">
        <p14:creationId xmlns:p14="http://schemas.microsoft.com/office/powerpoint/2010/main" val="1013378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Checkpointing s</a:t>
            </a:r>
            <a:r>
              <a:rPr lang="en-US" sz="1200" dirty="0" smtClean="0"/>
              <a:t>aves the state of the platform for cases of interest. Platform can be restored from a saved checkpoint very quickly.</a:t>
            </a:r>
          </a:p>
          <a:p>
            <a:r>
              <a:rPr lang="en-US" dirty="0" smtClean="0"/>
              <a:t>Saving the state of a SystemC model involves saving the event list along with the tlm_generic_payload values</a:t>
            </a:r>
          </a:p>
          <a:p>
            <a:r>
              <a:rPr lang="en-US" dirty="0" smtClean="0"/>
              <a:t>Since tlm_generic_payload entries are passed within the model as pointers, a map of &lt;old_p, new_p&gt; is developed upon system restore. Old pointer values from this map are used to find the new pointers to restored tlm_generic_payload entries.</a:t>
            </a:r>
            <a:endParaRPr lang="en-US" sz="1200" dirty="0" smtClean="0"/>
          </a:p>
          <a:p>
            <a:r>
              <a:rPr lang="en-US" sz="1200" dirty="0" smtClean="0"/>
              <a:t>SCML registers saved</a:t>
            </a:r>
          </a:p>
          <a:p>
            <a:r>
              <a:rPr lang="en-US" sz="1200" dirty="0" smtClean="0"/>
              <a:t>Green configuration parameters saved</a:t>
            </a:r>
          </a:p>
          <a:p>
            <a:endParaRPr lang="en-US" dirty="0"/>
          </a:p>
        </p:txBody>
      </p:sp>
      <p:sp>
        <p:nvSpPr>
          <p:cNvPr id="4" name="Slide Number Placeholder 3"/>
          <p:cNvSpPr>
            <a:spLocks noGrp="1"/>
          </p:cNvSpPr>
          <p:nvPr>
            <p:ph type="sldNum" sz="quarter" idx="10"/>
          </p:nvPr>
        </p:nvSpPr>
        <p:spPr/>
        <p:txBody>
          <a:bodyPr/>
          <a:lstStyle/>
          <a:p>
            <a:fld id="{80C6B9ED-AFD6-455F-B660-A1860C05AC86}" type="slidenum">
              <a:rPr lang="en-US" smtClean="0"/>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6B9ED-AFD6-455F-B660-A1860C05AC86}" type="slidenum">
              <a:rPr lang="en-US" smtClean="0"/>
              <a:t>14</a:t>
            </a:fld>
            <a:endParaRPr lang="en-US" dirty="0"/>
          </a:p>
        </p:txBody>
      </p:sp>
    </p:spTree>
    <p:extLst>
      <p:ext uri="{BB962C8B-B14F-4D97-AF65-F5344CB8AC3E}">
        <p14:creationId xmlns:p14="http://schemas.microsoft.com/office/powerpoint/2010/main" val="2538662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6B9ED-AFD6-455F-B660-A1860C05AC86}" type="slidenum">
              <a:rPr lang="en-US" smtClean="0"/>
              <a:t>2</a:t>
            </a:fld>
            <a:endParaRPr lang="en-US" dirty="0"/>
          </a:p>
        </p:txBody>
      </p:sp>
    </p:spTree>
    <p:extLst>
      <p:ext uri="{BB962C8B-B14F-4D97-AF65-F5344CB8AC3E}">
        <p14:creationId xmlns:p14="http://schemas.microsoft.com/office/powerpoint/2010/main" val="2847829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Security Device model is an Intel internal IP implementing authentication, cipher and compression algorithms. This is controlled by a micro-engine. The models are developed using C/C++ and wrapped using SystemC for architectural use cases. This is multi-man years of work and that’s why the integration of these models with Simics for firmware and driver development for the acceleration complex.</a:t>
            </a:r>
          </a:p>
          <a:p>
            <a:r>
              <a:rPr lang="en-US" dirty="0" smtClean="0"/>
              <a:t>Corresponding DML (Simics) models were developed for some use cases, but these models weren’t detailed enough to promote low-level firmware and driver development, or any of the pre-Silicon use cases.</a:t>
            </a:r>
          </a:p>
          <a:p>
            <a:endParaRPr lang="en-US" dirty="0"/>
          </a:p>
        </p:txBody>
      </p:sp>
      <p:sp>
        <p:nvSpPr>
          <p:cNvPr id="4" name="Slide Number Placeholder 3"/>
          <p:cNvSpPr>
            <a:spLocks noGrp="1"/>
          </p:cNvSpPr>
          <p:nvPr>
            <p:ph type="sldNum" sz="quarter" idx="10"/>
          </p:nvPr>
        </p:nvSpPr>
        <p:spPr/>
        <p:txBody>
          <a:bodyPr/>
          <a:lstStyle/>
          <a:p>
            <a:fld id="{80C6B9ED-AFD6-455F-B660-A1860C05AC86}" type="slidenum">
              <a:rPr lang="en-US" smtClean="0"/>
              <a:t>3</a:t>
            </a:fld>
            <a:endParaRPr lang="en-US" dirty="0"/>
          </a:p>
        </p:txBody>
      </p:sp>
    </p:spTree>
    <p:extLst>
      <p:ext uri="{BB962C8B-B14F-4D97-AF65-F5344CB8AC3E}">
        <p14:creationId xmlns:p14="http://schemas.microsoft.com/office/powerpoint/2010/main" val="1466006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6B9ED-AFD6-455F-B660-A1860C05AC86}" type="slidenum">
              <a:rPr lang="en-US" smtClean="0"/>
              <a:t>4</a:t>
            </a:fld>
            <a:endParaRPr lang="en-US" dirty="0"/>
          </a:p>
        </p:txBody>
      </p:sp>
    </p:spTree>
    <p:extLst>
      <p:ext uri="{BB962C8B-B14F-4D97-AF65-F5344CB8AC3E}">
        <p14:creationId xmlns:p14="http://schemas.microsoft.com/office/powerpoint/2010/main" val="2709379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SystemC model is clock based due to its inner workings and how the models were originally developed. Again due to the complexity of the models, this restriction can’t be easily removed without significant modeling effort.</a:t>
            </a:r>
            <a:endParaRPr lang="en-US" dirty="0"/>
          </a:p>
        </p:txBody>
      </p:sp>
      <p:sp>
        <p:nvSpPr>
          <p:cNvPr id="4" name="Slide Number Placeholder 3"/>
          <p:cNvSpPr>
            <a:spLocks noGrp="1"/>
          </p:cNvSpPr>
          <p:nvPr>
            <p:ph type="sldNum" sz="quarter" idx="10"/>
          </p:nvPr>
        </p:nvSpPr>
        <p:spPr/>
        <p:txBody>
          <a:bodyPr/>
          <a:lstStyle/>
          <a:p>
            <a:fld id="{80C6B9ED-AFD6-455F-B660-A1860C05AC86}" type="slidenum">
              <a:rPr lang="en-US" smtClean="0"/>
              <a:t>5</a:t>
            </a:fld>
            <a:endParaRPr lang="en-US" dirty="0"/>
          </a:p>
        </p:txBody>
      </p:sp>
    </p:spTree>
    <p:extLst>
      <p:ext uri="{BB962C8B-B14F-4D97-AF65-F5344CB8AC3E}">
        <p14:creationId xmlns:p14="http://schemas.microsoft.com/office/powerpoint/2010/main" val="194913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Clock scaling obtained by multiplying the clock periods with a constant factor decreasing the clock frequency, and correspondingly decreasing the context switch between Simics and SystemC. </a:t>
            </a:r>
            <a:endParaRPr lang="en-US" dirty="0"/>
          </a:p>
        </p:txBody>
      </p:sp>
      <p:sp>
        <p:nvSpPr>
          <p:cNvPr id="4" name="Slide Number Placeholder 3"/>
          <p:cNvSpPr>
            <a:spLocks noGrp="1"/>
          </p:cNvSpPr>
          <p:nvPr>
            <p:ph type="sldNum" sz="quarter" idx="10"/>
          </p:nvPr>
        </p:nvSpPr>
        <p:spPr/>
        <p:txBody>
          <a:bodyPr/>
          <a:lstStyle/>
          <a:p>
            <a:fld id="{80C6B9ED-AFD6-455F-B660-A1860C05AC86}" type="slidenum">
              <a:rPr lang="en-US" smtClean="0"/>
              <a:t>6</a:t>
            </a:fld>
            <a:endParaRPr lang="en-US" dirty="0"/>
          </a:p>
        </p:txBody>
      </p:sp>
    </p:spTree>
    <p:extLst>
      <p:ext uri="{BB962C8B-B14F-4D97-AF65-F5344CB8AC3E}">
        <p14:creationId xmlns:p14="http://schemas.microsoft.com/office/powerpoint/2010/main" val="540362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Stall times during poll essentially add a stall delay every time a poll register is read. This has the effect of increasing the polling period, thereby reducing polling frequency in between clock periods when there is no change in state of these status registers.</a:t>
            </a:r>
            <a:endParaRPr lang="en-US" dirty="0"/>
          </a:p>
        </p:txBody>
      </p:sp>
      <p:sp>
        <p:nvSpPr>
          <p:cNvPr id="4" name="Slide Number Placeholder 3"/>
          <p:cNvSpPr>
            <a:spLocks noGrp="1"/>
          </p:cNvSpPr>
          <p:nvPr>
            <p:ph type="sldNum" sz="quarter" idx="10"/>
          </p:nvPr>
        </p:nvSpPr>
        <p:spPr/>
        <p:txBody>
          <a:bodyPr/>
          <a:lstStyle/>
          <a:p>
            <a:fld id="{80C6B9ED-AFD6-455F-B660-A1860C05AC86}" type="slidenum">
              <a:rPr lang="en-US" smtClean="0"/>
              <a:t>7</a:t>
            </a:fld>
            <a:endParaRPr lang="en-US" dirty="0"/>
          </a:p>
        </p:txBody>
      </p:sp>
    </p:spTree>
    <p:extLst>
      <p:ext uri="{BB962C8B-B14F-4D97-AF65-F5344CB8AC3E}">
        <p14:creationId xmlns:p14="http://schemas.microsoft.com/office/powerpoint/2010/main" val="1173607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replaced all SC_THREAD() processes with SC_METHOD() processes from the SystemC model. A side-effect is replacement of trigger events of wait() statements with sc_event()s. Performance gains are illustrated through an example.</a:t>
            </a:r>
            <a:endParaRPr lang="en-US" dirty="0"/>
          </a:p>
        </p:txBody>
      </p:sp>
      <p:sp>
        <p:nvSpPr>
          <p:cNvPr id="4" name="Slide Number Placeholder 3"/>
          <p:cNvSpPr>
            <a:spLocks noGrp="1"/>
          </p:cNvSpPr>
          <p:nvPr>
            <p:ph type="sldNum" sz="quarter" idx="10"/>
          </p:nvPr>
        </p:nvSpPr>
        <p:spPr/>
        <p:txBody>
          <a:bodyPr/>
          <a:lstStyle/>
          <a:p>
            <a:fld id="{80C6B9ED-AFD6-455F-B660-A1860C05AC86}" type="slidenum">
              <a:rPr lang="en-US" smtClean="0"/>
              <a:t>8</a:t>
            </a:fld>
            <a:endParaRPr lang="en-US" dirty="0"/>
          </a:p>
        </p:txBody>
      </p:sp>
    </p:spTree>
    <p:extLst>
      <p:ext uri="{BB962C8B-B14F-4D97-AF65-F5344CB8AC3E}">
        <p14:creationId xmlns:p14="http://schemas.microsoft.com/office/powerpoint/2010/main" val="2144270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Interrupt mode driver is supposed to have a better response than the poll-mode driver. However this is not an apples to apples comparison, as the two-drivers came from different sources and did not have the same code-base.</a:t>
            </a:r>
            <a:endParaRPr lang="en-US" dirty="0"/>
          </a:p>
        </p:txBody>
      </p:sp>
      <p:sp>
        <p:nvSpPr>
          <p:cNvPr id="4" name="Slide Number Placeholder 3"/>
          <p:cNvSpPr>
            <a:spLocks noGrp="1"/>
          </p:cNvSpPr>
          <p:nvPr>
            <p:ph type="sldNum" sz="quarter" idx="10"/>
          </p:nvPr>
        </p:nvSpPr>
        <p:spPr/>
        <p:txBody>
          <a:bodyPr/>
          <a:lstStyle/>
          <a:p>
            <a:fld id="{80C6B9ED-AFD6-455F-B660-A1860C05AC86}" type="slidenum">
              <a:rPr lang="en-US" smtClean="0"/>
              <a:t>9</a:t>
            </a:fld>
            <a:endParaRPr lang="en-US" dirty="0"/>
          </a:p>
        </p:txBody>
      </p:sp>
    </p:spTree>
    <p:extLst>
      <p:ext uri="{BB962C8B-B14F-4D97-AF65-F5344CB8AC3E}">
        <p14:creationId xmlns:p14="http://schemas.microsoft.com/office/powerpoint/2010/main" val="966230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9CCF9B-D4BA-49DF-A166-CA11E2C49A8D}" type="datetimeFigureOut">
              <a:rPr lang="en-US" smtClean="0"/>
              <a:pPr/>
              <a:t>6/6/2013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2DC867-8B33-4EC5-AAD1-A4BEE65A8895}" type="slidenum">
              <a:rPr lang="en-US" smtClean="0"/>
              <a:pPr/>
              <a:t>‹#›</a:t>
            </a:fld>
            <a:endParaRPr lang="en-US" dirty="0"/>
          </a:p>
        </p:txBody>
      </p:sp>
      <p:pic>
        <p:nvPicPr>
          <p:cNvPr id="7" name="Picture 3" descr="intel_rgb_100-lg"/>
          <p:cNvPicPr>
            <a:picLocks noChangeAspect="1" noChangeArrowheads="1"/>
          </p:cNvPicPr>
          <p:nvPr userDrawn="1"/>
        </p:nvPicPr>
        <p:blipFill>
          <a:blip r:embed="rId2" cstate="print"/>
          <a:srcRect/>
          <a:stretch>
            <a:fillRect/>
          </a:stretch>
        </p:blipFill>
        <p:spPr bwMode="auto">
          <a:xfrm>
            <a:off x="7620000" y="6048375"/>
            <a:ext cx="1233488" cy="935038"/>
          </a:xfrm>
          <a:prstGeom prst="rect">
            <a:avLst/>
          </a:prstGeom>
          <a:noFill/>
          <a:ln w="9525">
            <a:noFill/>
            <a:miter lim="800000"/>
            <a:headEnd/>
            <a:tailEnd/>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52854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CCF9B-D4BA-49DF-A166-CA11E2C49A8D}" type="datetimeFigureOut">
              <a:rPr lang="en-US" smtClean="0"/>
              <a:pPr/>
              <a:t>6/6/2013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2DC867-8B33-4EC5-AAD1-A4BEE65A8895}" type="slidenum">
              <a:rPr lang="en-US" smtClean="0"/>
              <a:pPr/>
              <a:t>‹#›</a:t>
            </a:fld>
            <a:endParaRPr lang="en-US" dirty="0"/>
          </a:p>
        </p:txBody>
      </p:sp>
    </p:spTree>
    <p:extLst>
      <p:ext uri="{BB962C8B-B14F-4D97-AF65-F5344CB8AC3E}">
        <p14:creationId xmlns:p14="http://schemas.microsoft.com/office/powerpoint/2010/main" val="231341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CCF9B-D4BA-49DF-A166-CA11E2C49A8D}" type="datetimeFigureOut">
              <a:rPr lang="en-US" smtClean="0"/>
              <a:pPr/>
              <a:t>6/6/2013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2DC867-8B33-4EC5-AAD1-A4BEE65A8895}" type="slidenum">
              <a:rPr lang="en-US" smtClean="0"/>
              <a:pPr/>
              <a:t>‹#›</a:t>
            </a:fld>
            <a:endParaRPr lang="en-US" dirty="0"/>
          </a:p>
        </p:txBody>
      </p:sp>
    </p:spTree>
    <p:extLst>
      <p:ext uri="{BB962C8B-B14F-4D97-AF65-F5344CB8AC3E}">
        <p14:creationId xmlns:p14="http://schemas.microsoft.com/office/powerpoint/2010/main" val="335112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CCF9B-D4BA-49DF-A166-CA11E2C49A8D}" type="datetimeFigureOut">
              <a:rPr lang="en-US" smtClean="0"/>
              <a:pPr/>
              <a:t>6/6/2013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2DC867-8B33-4EC5-AAD1-A4BEE65A8895}" type="slidenum">
              <a:rPr lang="en-US" smtClean="0"/>
              <a:pPr/>
              <a:t>‹#›</a:t>
            </a:fld>
            <a:endParaRPr lang="en-US" dirty="0"/>
          </a:p>
        </p:txBody>
      </p:sp>
    </p:spTree>
    <p:extLst>
      <p:ext uri="{BB962C8B-B14F-4D97-AF65-F5344CB8AC3E}">
        <p14:creationId xmlns:p14="http://schemas.microsoft.com/office/powerpoint/2010/main" val="2412142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9CCF9B-D4BA-49DF-A166-CA11E2C49A8D}" type="datetimeFigureOut">
              <a:rPr lang="en-US" smtClean="0"/>
              <a:pPr/>
              <a:t>6/6/2013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2DC867-8B33-4EC5-AAD1-A4BEE65A8895}" type="slidenum">
              <a:rPr lang="en-US" smtClean="0"/>
              <a:pPr/>
              <a:t>‹#›</a:t>
            </a:fld>
            <a:endParaRPr lang="en-US" dirty="0"/>
          </a:p>
        </p:txBody>
      </p:sp>
    </p:spTree>
    <p:extLst>
      <p:ext uri="{BB962C8B-B14F-4D97-AF65-F5344CB8AC3E}">
        <p14:creationId xmlns:p14="http://schemas.microsoft.com/office/powerpoint/2010/main" val="307661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9CCF9B-D4BA-49DF-A166-CA11E2C49A8D}" type="datetimeFigureOut">
              <a:rPr lang="en-US" smtClean="0"/>
              <a:pPr/>
              <a:t>6/6/2013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2DC867-8B33-4EC5-AAD1-A4BEE65A8895}" type="slidenum">
              <a:rPr lang="en-US" smtClean="0"/>
              <a:pPr/>
              <a:t>‹#›</a:t>
            </a:fld>
            <a:endParaRPr lang="en-US" dirty="0"/>
          </a:p>
        </p:txBody>
      </p:sp>
    </p:spTree>
    <p:extLst>
      <p:ext uri="{BB962C8B-B14F-4D97-AF65-F5344CB8AC3E}">
        <p14:creationId xmlns:p14="http://schemas.microsoft.com/office/powerpoint/2010/main" val="7364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9CCF9B-D4BA-49DF-A166-CA11E2C49A8D}" type="datetimeFigureOut">
              <a:rPr lang="en-US" smtClean="0"/>
              <a:pPr/>
              <a:t>6/6/2013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62DC867-8B33-4EC5-AAD1-A4BEE65A8895}" type="slidenum">
              <a:rPr lang="en-US" smtClean="0"/>
              <a:pPr/>
              <a:t>‹#›</a:t>
            </a:fld>
            <a:endParaRPr lang="en-US" dirty="0"/>
          </a:p>
        </p:txBody>
      </p:sp>
    </p:spTree>
    <p:extLst>
      <p:ext uri="{BB962C8B-B14F-4D97-AF65-F5344CB8AC3E}">
        <p14:creationId xmlns:p14="http://schemas.microsoft.com/office/powerpoint/2010/main" val="228647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9CCF9B-D4BA-49DF-A166-CA11E2C49A8D}" type="datetimeFigureOut">
              <a:rPr lang="en-US" smtClean="0"/>
              <a:pPr/>
              <a:t>6/6/2013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62DC867-8B33-4EC5-AAD1-A4BEE65A8895}" type="slidenum">
              <a:rPr lang="en-US" smtClean="0"/>
              <a:pPr/>
              <a:t>‹#›</a:t>
            </a:fld>
            <a:endParaRPr lang="en-US" dirty="0"/>
          </a:p>
        </p:txBody>
      </p:sp>
    </p:spTree>
    <p:extLst>
      <p:ext uri="{BB962C8B-B14F-4D97-AF65-F5344CB8AC3E}">
        <p14:creationId xmlns:p14="http://schemas.microsoft.com/office/powerpoint/2010/main" val="344992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CCF9B-D4BA-49DF-A166-CA11E2C49A8D}" type="datetimeFigureOut">
              <a:rPr lang="en-US" smtClean="0"/>
              <a:pPr/>
              <a:t>6/6/2013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62DC867-8B33-4EC5-AAD1-A4BEE65A8895}" type="slidenum">
              <a:rPr lang="en-US" smtClean="0"/>
              <a:pPr/>
              <a:t>‹#›</a:t>
            </a:fld>
            <a:endParaRPr lang="en-US" dirty="0"/>
          </a:p>
        </p:txBody>
      </p:sp>
    </p:spTree>
    <p:extLst>
      <p:ext uri="{BB962C8B-B14F-4D97-AF65-F5344CB8AC3E}">
        <p14:creationId xmlns:p14="http://schemas.microsoft.com/office/powerpoint/2010/main" val="395599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CCF9B-D4BA-49DF-A166-CA11E2C49A8D}" type="datetimeFigureOut">
              <a:rPr lang="en-US" smtClean="0"/>
              <a:pPr/>
              <a:t>6/6/2013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2DC867-8B33-4EC5-AAD1-A4BEE65A8895}" type="slidenum">
              <a:rPr lang="en-US" smtClean="0"/>
              <a:pPr/>
              <a:t>‹#›</a:t>
            </a:fld>
            <a:endParaRPr lang="en-US" dirty="0"/>
          </a:p>
        </p:txBody>
      </p:sp>
    </p:spTree>
    <p:extLst>
      <p:ext uri="{BB962C8B-B14F-4D97-AF65-F5344CB8AC3E}">
        <p14:creationId xmlns:p14="http://schemas.microsoft.com/office/powerpoint/2010/main" val="386450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CCF9B-D4BA-49DF-A166-CA11E2C49A8D}" type="datetimeFigureOut">
              <a:rPr lang="en-US" smtClean="0"/>
              <a:pPr/>
              <a:t>6/6/2013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2DC867-8B33-4EC5-AAD1-A4BEE65A8895}" type="slidenum">
              <a:rPr lang="en-US" smtClean="0"/>
              <a:pPr/>
              <a:t>‹#›</a:t>
            </a:fld>
            <a:endParaRPr lang="en-US" dirty="0"/>
          </a:p>
        </p:txBody>
      </p:sp>
    </p:spTree>
    <p:extLst>
      <p:ext uri="{BB962C8B-B14F-4D97-AF65-F5344CB8AC3E}">
        <p14:creationId xmlns:p14="http://schemas.microsoft.com/office/powerpoint/2010/main" val="29051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CCF9B-D4BA-49DF-A166-CA11E2C49A8D}" type="datetimeFigureOut">
              <a:rPr lang="en-US" smtClean="0"/>
              <a:pPr/>
              <a:t>6/6/2013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DC867-8B33-4EC5-AAD1-A4BEE65A8895}" type="slidenum">
              <a:rPr lang="en-US" smtClean="0"/>
              <a:pPr/>
              <a:t>‹#›</a:t>
            </a:fld>
            <a:endParaRPr lang="en-US" dirty="0"/>
          </a:p>
        </p:txBody>
      </p:sp>
    </p:spTree>
    <p:extLst>
      <p:ext uri="{BB962C8B-B14F-4D97-AF65-F5344CB8AC3E}">
        <p14:creationId xmlns:p14="http://schemas.microsoft.com/office/powerpoint/2010/main" val="334167253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t>Simics/SystemC Hybrid Virtual Platform</a:t>
            </a:r>
            <a:br>
              <a:rPr lang="en-US" sz="2800" dirty="0" smtClean="0"/>
            </a:br>
            <a:r>
              <a:rPr lang="en-US" sz="2800" dirty="0" smtClean="0"/>
              <a:t>A Case Study</a:t>
            </a:r>
            <a:endParaRPr lang="en-US" sz="2800" dirty="0"/>
          </a:p>
        </p:txBody>
      </p:sp>
      <p:sp>
        <p:nvSpPr>
          <p:cNvPr id="3" name="Subtitle 2"/>
          <p:cNvSpPr>
            <a:spLocks noGrp="1"/>
          </p:cNvSpPr>
          <p:nvPr>
            <p:ph type="subTitle" idx="1"/>
          </p:nvPr>
        </p:nvSpPr>
        <p:spPr/>
        <p:txBody>
          <a:bodyPr>
            <a:normAutofit/>
          </a:bodyPr>
          <a:lstStyle/>
          <a:p>
            <a:r>
              <a:rPr lang="en-US" sz="2400" dirty="0" smtClean="0"/>
              <a:t>Asad Khan asad.u.khan@intel.com</a:t>
            </a:r>
          </a:p>
          <a:p>
            <a:r>
              <a:rPr lang="en-US" sz="2400" dirty="0" smtClean="0"/>
              <a:t>Chris </a:t>
            </a:r>
            <a:r>
              <a:rPr lang="en-US" sz="2400" dirty="0"/>
              <a:t>Wolf chris.m.wolf@intel.com</a:t>
            </a:r>
          </a:p>
          <a:p>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68362"/>
          </a:xfrm>
        </p:spPr>
        <p:txBody>
          <a:bodyPr>
            <a:normAutofit fontScale="90000"/>
          </a:bodyPr>
          <a:lstStyle/>
          <a:p>
            <a:pPr algn="l"/>
            <a:r>
              <a:rPr lang="en-US" sz="2800" dirty="0" smtClean="0"/>
              <a:t>Simics-SystemC Performance Optimization2: Temporal Decoupling</a:t>
            </a:r>
            <a:endParaRPr lang="en-US" sz="2800" dirty="0"/>
          </a:p>
        </p:txBody>
      </p:sp>
      <p:sp>
        <p:nvSpPr>
          <p:cNvPr id="6" name="Content Placeholder 5"/>
          <p:cNvSpPr>
            <a:spLocks noGrp="1"/>
          </p:cNvSpPr>
          <p:nvPr>
            <p:ph sz="quarter" idx="4"/>
          </p:nvPr>
        </p:nvSpPr>
        <p:spPr>
          <a:xfrm>
            <a:off x="457200" y="1371600"/>
            <a:ext cx="8232775" cy="4800600"/>
          </a:xfrm>
        </p:spPr>
        <p:txBody>
          <a:bodyPr>
            <a:normAutofit/>
          </a:bodyPr>
          <a:lstStyle/>
          <a:p>
            <a:r>
              <a:rPr lang="en-US" sz="2000" dirty="0" smtClean="0"/>
              <a:t>Allocate execution time slice to SystemC through event scheduling</a:t>
            </a:r>
          </a:p>
          <a:p>
            <a:pPr lvl="1"/>
            <a:r>
              <a:rPr lang="en-US" sz="1800" dirty="0" smtClean="0"/>
              <a:t>Similar to Simics master scheduling</a:t>
            </a:r>
          </a:p>
          <a:p>
            <a:r>
              <a:rPr lang="en-US" sz="2000" dirty="0" smtClean="0"/>
              <a:t>Run SystemC with “sc_start()” for a fraction of time slice duration</a:t>
            </a:r>
          </a:p>
          <a:p>
            <a:r>
              <a:rPr lang="en-US" sz="2000" dirty="0" smtClean="0"/>
              <a:t>Don’t post SystemC events on Simics event Q for SystemC scheduling</a:t>
            </a:r>
          </a:p>
          <a:p>
            <a:pPr lvl="1"/>
            <a:r>
              <a:rPr lang="en-US" sz="1800" dirty="0" smtClean="0"/>
              <a:t>SystemC only scheduled through time slice</a:t>
            </a:r>
          </a:p>
          <a:p>
            <a:r>
              <a:rPr lang="en-US" sz="2000" dirty="0" smtClean="0"/>
              <a:t>Simics and SystemC no more time synchronized</a:t>
            </a:r>
          </a:p>
          <a:p>
            <a:r>
              <a:rPr lang="en-US" sz="2000" dirty="0" smtClean="0"/>
              <a:t>Sideeffects: </a:t>
            </a:r>
          </a:p>
          <a:p>
            <a:pPr lvl="1">
              <a:buFont typeface="+mj-lt"/>
              <a:buAutoNum type="arabicPeriod"/>
            </a:pPr>
            <a:r>
              <a:rPr lang="en-US" sz="1800" dirty="0" smtClean="0"/>
              <a:t>Simics time runs ahead of SystemC time</a:t>
            </a:r>
          </a:p>
          <a:p>
            <a:pPr marL="1200150" lvl="2" indent="-342900"/>
            <a:r>
              <a:rPr lang="en-US" sz="1600" dirty="0" smtClean="0"/>
              <a:t>Aggregate time difference between Simics and SystemC keeps growing</a:t>
            </a:r>
          </a:p>
          <a:p>
            <a:pPr lvl="1">
              <a:buFont typeface="+mj-lt"/>
              <a:buAutoNum type="arabicPeriod"/>
            </a:pPr>
            <a:r>
              <a:rPr lang="en-US" sz="1800" dirty="0" smtClean="0"/>
              <a:t>SystemC Interrupt scheduling will be impacted due to delayed interrupt response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944562"/>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Simics-SystemC Performance Optimization2: Temporal Decoupling – Statistics</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txBox="1">
            <a:spLocks/>
          </p:cNvSpPr>
          <p:nvPr/>
        </p:nvSpPr>
        <p:spPr>
          <a:xfrm>
            <a:off x="457200" y="1371600"/>
            <a:ext cx="4038600" cy="47545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4" name="Group 62"/>
          <p:cNvGraphicFramePr>
            <a:graphicFrameLocks/>
          </p:cNvGraphicFramePr>
          <p:nvPr>
            <p:extLst>
              <p:ext uri="{D42A27DB-BD31-4B8C-83A1-F6EECF244321}">
                <p14:modId xmlns:p14="http://schemas.microsoft.com/office/powerpoint/2010/main" val="2870478853"/>
              </p:ext>
            </p:extLst>
          </p:nvPr>
        </p:nvGraphicFramePr>
        <p:xfrm>
          <a:off x="609600" y="1219200"/>
          <a:ext cx="7696200" cy="4325620"/>
        </p:xfrm>
        <a:graphic>
          <a:graphicData uri="http://schemas.openxmlformats.org/drawingml/2006/table">
            <a:tbl>
              <a:tblPr/>
              <a:tblGrid>
                <a:gridCol w="1687848"/>
                <a:gridCol w="1512552"/>
                <a:gridCol w="1416932"/>
                <a:gridCol w="1554868"/>
                <a:gridCol w="1524000"/>
              </a:tblGrid>
              <a:tr h="4413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1" i="1"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1" i="0" u="none" strike="noStrike" cap="none" normalizeH="0" baseline="0" dirty="0" smtClean="0">
                          <a:ln>
                            <a:noFill/>
                          </a:ln>
                          <a:solidFill>
                            <a:schemeClr val="tx1"/>
                          </a:solidFill>
                          <a:effectLst/>
                          <a:latin typeface="Arial" charset="0"/>
                          <a:cs typeface="Arial" charset="0"/>
                        </a:rPr>
                        <a:t>SystemC Time Slice 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1" i="0" u="none" strike="noStrike" cap="none" normalizeH="0" baseline="0" dirty="0" smtClean="0">
                          <a:ln>
                            <a:noFill/>
                          </a:ln>
                          <a:solidFill>
                            <a:schemeClr val="tx1"/>
                          </a:solidFill>
                          <a:effectLst/>
                          <a:latin typeface="Arial" charset="0"/>
                          <a:cs typeface="Arial" charset="0"/>
                        </a:rPr>
                        <a:t>SystemC run time psec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1" i="0" u="none" strike="noStrike" cap="none" normalizeH="0" baseline="0" dirty="0" smtClean="0">
                          <a:ln>
                            <a:noFill/>
                          </a:ln>
                          <a:solidFill>
                            <a:schemeClr val="tx1"/>
                          </a:solidFill>
                          <a:effectLst/>
                          <a:latin typeface="Arial" charset="0"/>
                          <a:cs typeface="Arial" charset="0"/>
                        </a:rPr>
                        <a:t>SystemC Scale Factor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1" i="0" u="none" strike="noStrike" cap="none" normalizeH="0" baseline="0" dirty="0" smtClean="0">
                          <a:ln>
                            <a:noFill/>
                          </a:ln>
                          <a:solidFill>
                            <a:schemeClr val="tx1"/>
                          </a:solidFill>
                          <a:effectLst/>
                          <a:latin typeface="Arial" charset="0"/>
                          <a:cs typeface="Arial" charset="0"/>
                        </a:rPr>
                        <a:t>Fedora OS Boot Time</a:t>
                      </a:r>
                    </a:p>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1"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5270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1" i="0" u="none" strike="noStrike" cap="none" normalizeH="0" baseline="0" dirty="0" smtClean="0">
                          <a:ln>
                            <a:noFill/>
                          </a:ln>
                          <a:solidFill>
                            <a:schemeClr val="tx1"/>
                          </a:solidFill>
                          <a:effectLst/>
                          <a:latin typeface="Arial" charset="0"/>
                          <a:cs typeface="Arial" charset="0"/>
                        </a:rPr>
                        <a:t>Temporal Coupling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19:00min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1" i="0" u="none" strike="noStrike" cap="none" normalizeH="0" baseline="0" dirty="0" smtClean="0">
                          <a:ln>
                            <a:noFill/>
                          </a:ln>
                          <a:solidFill>
                            <a:schemeClr val="tx1"/>
                          </a:solidFill>
                          <a:effectLst/>
                          <a:latin typeface="Arial" charset="0"/>
                          <a:cs typeface="Arial" charset="0"/>
                        </a:rPr>
                        <a:t>Temporal decoupling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17:50/19:00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300" b="1"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24:15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300" b="1"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21:45/28:30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1" i="0" u="none" strike="noStrike" cap="none" normalizeH="0" baseline="0" dirty="0" smtClean="0">
                        <a:ln>
                          <a:noFill/>
                        </a:ln>
                        <a:solidFill>
                          <a:srgbClr val="7ACBE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19:0/21:45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300" b="1"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23:30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33528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300" b="1"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18:55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5461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18:55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bl>
          </a:graphicData>
        </a:graphic>
      </p:graphicFrame>
      <p:sp>
        <p:nvSpPr>
          <p:cNvPr id="6" name="Rectangle 5"/>
          <p:cNvSpPr/>
          <p:nvPr/>
        </p:nvSpPr>
        <p:spPr>
          <a:xfrm>
            <a:off x="533400" y="5638800"/>
            <a:ext cx="7772400" cy="646331"/>
          </a:xfrm>
          <a:prstGeom prst="rect">
            <a:avLst/>
          </a:prstGeom>
        </p:spPr>
        <p:txBody>
          <a:bodyPr wrap="square">
            <a:spAutoFit/>
          </a:bodyPr>
          <a:lstStyle/>
          <a:p>
            <a:r>
              <a:rPr lang="en-US" dirty="0" smtClean="0">
                <a:solidFill>
                  <a:schemeClr val="accent1"/>
                </a:solidFill>
              </a:rPr>
              <a:t>Through temporal decoupling, a much smaller scale factor (100) can yield to similar performance as with the temporally coupled case (scale factor of 10000)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2800" dirty="0" smtClean="0"/>
              <a:t>Checkpointing – Saving TLM transactions</a:t>
            </a:r>
            <a:endParaRPr lang="en-US" sz="2800" dirty="0"/>
          </a:p>
        </p:txBody>
      </p:sp>
      <p:sp>
        <p:nvSpPr>
          <p:cNvPr id="3" name="Content Placeholder 2"/>
          <p:cNvSpPr>
            <a:spLocks noGrp="1"/>
          </p:cNvSpPr>
          <p:nvPr>
            <p:ph sz="half" idx="2"/>
          </p:nvPr>
        </p:nvSpPr>
        <p:spPr>
          <a:xfrm>
            <a:off x="533400" y="1143000"/>
            <a:ext cx="7921625" cy="4800600"/>
          </a:xfrm>
        </p:spPr>
        <p:txBody>
          <a:bodyPr>
            <a:normAutofit/>
          </a:bodyPr>
          <a:lstStyle/>
          <a:p>
            <a:r>
              <a:rPr lang="en-US" sz="2000" dirty="0" smtClean="0"/>
              <a:t>SystemC model uses Global memory manager for TLM generic payload (tlm_gp)</a:t>
            </a:r>
          </a:p>
          <a:p>
            <a:pPr lvl="1"/>
            <a:r>
              <a:rPr lang="en-US" sz="1800" dirty="0" smtClean="0"/>
              <a:t>Pointers for “tlm_gp” are passed around the model </a:t>
            </a:r>
          </a:p>
          <a:p>
            <a:pPr lvl="1"/>
            <a:r>
              <a:rPr lang="en-US" sz="1800" dirty="0" smtClean="0"/>
              <a:t>Only one value of each tlm_gp in the model – no copies. </a:t>
            </a:r>
          </a:p>
          <a:p>
            <a:r>
              <a:rPr lang="en-US" sz="2000" dirty="0" smtClean="0"/>
              <a:t>Save transaction/extensions/data and corresponding pointers</a:t>
            </a:r>
          </a:p>
          <a:p>
            <a:r>
              <a:rPr lang="en-US" sz="2000" dirty="0" smtClean="0"/>
              <a:t>Upon system Restore – do Globally</a:t>
            </a:r>
          </a:p>
          <a:p>
            <a:pPr lvl="1"/>
            <a:r>
              <a:rPr lang="en-US" sz="1800" dirty="0" smtClean="0"/>
              <a:t>Create new transaction, extensions</a:t>
            </a:r>
          </a:p>
          <a:p>
            <a:pPr lvl="1"/>
            <a:r>
              <a:rPr lang="en-US" sz="1800" dirty="0" smtClean="0"/>
              <a:t>Create Global transaction pointer STL map (old_tlm_gp_p, new_tlm_gp_p)</a:t>
            </a:r>
          </a:p>
          <a:p>
            <a:pPr lvl="1"/>
            <a:r>
              <a:rPr lang="en-US" sz="1800" dirty="0"/>
              <a:t>Update </a:t>
            </a:r>
            <a:r>
              <a:rPr lang="en-US" sz="1800" dirty="0" smtClean="0"/>
              <a:t>tlm_gp fields</a:t>
            </a:r>
          </a:p>
          <a:p>
            <a:r>
              <a:rPr lang="en-US" sz="2000" dirty="0" smtClean="0"/>
              <a:t>For each SystemC module</a:t>
            </a:r>
          </a:p>
          <a:p>
            <a:pPr lvl="1"/>
            <a:r>
              <a:rPr lang="en-US" sz="1800" dirty="0" smtClean="0"/>
              <a:t>Restore old tlm_gp pointers within modules</a:t>
            </a:r>
          </a:p>
          <a:p>
            <a:pPr lvl="1"/>
            <a:r>
              <a:rPr lang="en-US" sz="1800" dirty="0" smtClean="0"/>
              <a:t>Use STL map to find new pointer locations for tlm_gp with the restored data</a:t>
            </a:r>
          </a:p>
          <a:p>
            <a:pPr lvl="1"/>
            <a:endParaRPr lang="en-US" sz="1600" dirty="0" smtClean="0"/>
          </a:p>
          <a:p>
            <a:endParaRPr lang="en-US" sz="2000" dirty="0" smtClean="0"/>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381000"/>
            <a:ext cx="8229600" cy="6858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Checkpointing - </a:t>
            </a:r>
            <a:r>
              <a:rPr lang="en-US" sz="2800" dirty="0"/>
              <a:t>Saving Payload Event </a:t>
            </a:r>
            <a:r>
              <a:rPr lang="en-US" sz="2800" dirty="0" smtClean="0"/>
              <a:t>Queues (PEQs)</a:t>
            </a:r>
            <a:endParaRPr lang="en-US" sz="2800" dirty="0"/>
          </a:p>
          <a:p>
            <a:pPr algn="l"/>
            <a:endParaRPr lang="en-US" sz="2800" dirty="0"/>
          </a:p>
        </p:txBody>
      </p:sp>
      <p:sp>
        <p:nvSpPr>
          <p:cNvPr id="4" name="Content Placeholder 5"/>
          <p:cNvSpPr txBox="1">
            <a:spLocks/>
          </p:cNvSpPr>
          <p:nvPr/>
        </p:nvSpPr>
        <p:spPr>
          <a:xfrm>
            <a:off x="533400" y="1066800"/>
            <a:ext cx="8156575" cy="5257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SystemC TLM standard provides a mechanism to store future events tied to tlm_gp.</a:t>
            </a:r>
          </a:p>
          <a:p>
            <a:r>
              <a:rPr lang="en-US" sz="2000" dirty="0" smtClean="0"/>
              <a:t>Events are stored in PEQs</a:t>
            </a:r>
          </a:p>
          <a:p>
            <a:r>
              <a:rPr lang="en-US" sz="2000" dirty="0" smtClean="0"/>
              <a:t>Checkpoint updates made to TLM headers for PEQs</a:t>
            </a:r>
          </a:p>
          <a:p>
            <a:r>
              <a:rPr lang="en-US" sz="2000" dirty="0" smtClean="0"/>
              <a:t>Save contents of the PEQ to Simics database - What is saved</a:t>
            </a:r>
          </a:p>
          <a:p>
            <a:pPr lvl="1"/>
            <a:r>
              <a:rPr lang="en-US" sz="1800" dirty="0" smtClean="0"/>
              <a:t>tlm_gp *s</a:t>
            </a:r>
          </a:p>
          <a:p>
            <a:pPr lvl="1"/>
            <a:r>
              <a:rPr lang="en-US" sz="1800" dirty="0" smtClean="0"/>
              <a:t>tlm_gp phase</a:t>
            </a:r>
          </a:p>
          <a:p>
            <a:pPr lvl="1"/>
            <a:r>
              <a:rPr lang="en-US" sz="1800" dirty="0" smtClean="0"/>
              <a:t>Future SystemC event trigger time</a:t>
            </a:r>
          </a:p>
          <a:p>
            <a:r>
              <a:rPr lang="en-US" sz="2000" dirty="0" smtClean="0"/>
              <a:t>Upon Restore</a:t>
            </a:r>
          </a:p>
          <a:p>
            <a:pPr lvl="1"/>
            <a:r>
              <a:rPr lang="en-US" sz="1800" dirty="0" smtClean="0"/>
              <a:t>from the tlm_gp STL map, updated address (pointer) of the restored tlm_gp entries</a:t>
            </a:r>
          </a:p>
          <a:p>
            <a:pPr lvl="1"/>
            <a:r>
              <a:rPr lang="en-US" sz="1800" dirty="0" smtClean="0"/>
              <a:t>PEQ entry’s phase and schedule time</a:t>
            </a:r>
          </a:p>
          <a:p>
            <a:pPr lvl="1"/>
            <a:r>
              <a:rPr lang="en-US" sz="1800" dirty="0" smtClean="0"/>
              <a:t>Insert the PEQ in the time ordered list of events</a:t>
            </a:r>
          </a:p>
          <a:p>
            <a:pPr lvl="1"/>
            <a:r>
              <a:rPr lang="en-US" sz="1800" dirty="0" smtClean="0"/>
              <a:t>Calls “notify” on the event variable with the tlm_gp entry and time to reschedule the events </a:t>
            </a:r>
          </a:p>
        </p:txBody>
      </p:sp>
    </p:spTree>
    <p:extLst>
      <p:ext uri="{BB962C8B-B14F-4D97-AF65-F5344CB8AC3E}">
        <p14:creationId xmlns:p14="http://schemas.microsoft.com/office/powerpoint/2010/main" val="334275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Summary</a:t>
            </a:r>
            <a:endParaRPr lang="en-US" sz="2800" dirty="0"/>
          </a:p>
        </p:txBody>
      </p:sp>
      <p:sp>
        <p:nvSpPr>
          <p:cNvPr id="3" name="Content Placeholder 2"/>
          <p:cNvSpPr>
            <a:spLocks noGrp="1"/>
          </p:cNvSpPr>
          <p:nvPr>
            <p:ph idx="1"/>
          </p:nvPr>
        </p:nvSpPr>
        <p:spPr>
          <a:xfrm>
            <a:off x="457200" y="1371600"/>
            <a:ext cx="8229600" cy="4754563"/>
          </a:xfrm>
        </p:spPr>
        <p:txBody>
          <a:bodyPr>
            <a:normAutofit/>
          </a:bodyPr>
          <a:lstStyle/>
          <a:p>
            <a:r>
              <a:rPr lang="en-US" sz="2000" dirty="0" smtClean="0"/>
              <a:t>A Simics/SystemC co-simualting virtual platform</a:t>
            </a:r>
          </a:p>
          <a:p>
            <a:r>
              <a:rPr lang="en-US" sz="2000" dirty="0" smtClean="0"/>
              <a:t>Performance optimizations implemented to resolve performance bottlenecks for OS boot, firmware, driver, system validation and SW use cases.</a:t>
            </a:r>
          </a:p>
          <a:p>
            <a:r>
              <a:rPr lang="en-US" sz="2000" dirty="0" smtClean="0"/>
              <a:t>2</a:t>
            </a:r>
            <a:r>
              <a:rPr lang="en-US" sz="2000" baseline="30000" dirty="0" smtClean="0"/>
              <a:t>nd</a:t>
            </a:r>
            <a:r>
              <a:rPr lang="en-US" sz="2000" dirty="0" smtClean="0"/>
              <a:t> level optimization developed by temporally decoupling the two simulators.</a:t>
            </a:r>
          </a:p>
          <a:p>
            <a:r>
              <a:rPr lang="en-US" sz="2000" dirty="0" smtClean="0"/>
              <a:t>SystemC save/restore capability developed for saving the entire state of the Platform through Simics checkpointing.</a:t>
            </a:r>
          </a:p>
          <a:p>
            <a:r>
              <a:rPr lang="en-US" sz="2000" dirty="0" smtClean="0"/>
              <a:t>VP employed enabling SW shift left for 3 generations of the AC.</a:t>
            </a:r>
          </a:p>
        </p:txBody>
      </p:sp>
    </p:spTree>
    <p:extLst>
      <p:ext uri="{BB962C8B-B14F-4D97-AF65-F5344CB8AC3E}">
        <p14:creationId xmlns:p14="http://schemas.microsoft.com/office/powerpoint/2010/main" val="153565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txBox="1">
            <a:spLocks/>
          </p:cNvSpPr>
          <p:nvPr/>
        </p:nvSpPr>
        <p:spPr>
          <a:xfrm>
            <a:off x="457200" y="274638"/>
            <a:ext cx="8229600" cy="9001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Agenda</a:t>
            </a:r>
          </a:p>
        </p:txBody>
      </p:sp>
      <p:sp>
        <p:nvSpPr>
          <p:cNvPr id="8" name="Rectangle 4"/>
          <p:cNvSpPr txBox="1">
            <a:spLocks noChangeArrowheads="1"/>
          </p:cNvSpPr>
          <p:nvPr/>
        </p:nvSpPr>
        <p:spPr>
          <a:xfrm>
            <a:off x="457200" y="1257300"/>
            <a:ext cx="8229600" cy="4868863"/>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Simics/SystemC Hybrid Virtual Platform - explained</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Simics and SystemC Integration</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Performance Optimizations for the integrated model</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Simulation Performance Metrics</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Checkpointing</a:t>
            </a:r>
          </a:p>
          <a:p>
            <a:pPr marL="342900" marR="0" lvl="0" indent="-34290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Summary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792162"/>
          </a:xfrm>
          <a:prstGeom prst="rect">
            <a:avLst/>
          </a:prstGeom>
          <a:no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Simics/SystemC </a:t>
            </a:r>
            <a:r>
              <a:rPr lang="en-US" sz="2800" dirty="0" smtClean="0">
                <a:latin typeface="+mj-lt"/>
                <a:ea typeface="+mj-ea"/>
                <a:cs typeface="+mj-cs"/>
              </a:rPr>
              <a:t>Virtual Platform</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Rectangle 3"/>
          <p:cNvSpPr txBox="1">
            <a:spLocks noChangeArrowheads="1"/>
          </p:cNvSpPr>
          <p:nvPr/>
        </p:nvSpPr>
        <p:spPr>
          <a:xfrm>
            <a:off x="152400" y="1346200"/>
            <a:ext cx="4114800" cy="5130800"/>
          </a:xfrm>
          <a:prstGeom prst="rect">
            <a:avLst/>
          </a:prstGeom>
          <a:noFill/>
        </p:spPr>
        <p:txBody>
          <a:bodyPr vert="horz" lIns="91440" tIns="45720" rIns="91440" bIns="45720" rtlCol="0">
            <a:normAutofit lnSpcReduction="10000"/>
          </a:bodyPr>
          <a:lstStyle/>
          <a:p>
            <a:pPr marL="285750" indent="-285750">
              <a:lnSpc>
                <a:spcPct val="80000"/>
              </a:lnSpc>
              <a:spcBef>
                <a:spcPct val="20000"/>
              </a:spcBef>
              <a:buFont typeface="Arial" charset="0"/>
              <a:buChar char="•"/>
              <a:defRPr/>
            </a:pPr>
            <a:r>
              <a:rPr lang="en-US" dirty="0" smtClean="0"/>
              <a:t>IA </a:t>
            </a:r>
            <a:r>
              <a:rPr lang="en-US" dirty="0"/>
              <a:t>Core/Uncore, interconnect bus fabric, </a:t>
            </a:r>
            <a:r>
              <a:rPr lang="en-US" dirty="0" smtClean="0"/>
              <a:t>PCH </a:t>
            </a:r>
            <a:r>
              <a:rPr lang="en-US" dirty="0"/>
              <a:t>implemented within Simics</a:t>
            </a:r>
          </a:p>
          <a:p>
            <a:pPr marL="285750" indent="-285750">
              <a:lnSpc>
                <a:spcPct val="80000"/>
              </a:lnSpc>
              <a:spcBef>
                <a:spcPct val="20000"/>
              </a:spcBef>
              <a:buFont typeface="Arial" charset="0"/>
              <a:buChar char="•"/>
              <a:defRPr/>
            </a:pPr>
            <a:r>
              <a:rPr lang="en-US" dirty="0" smtClean="0"/>
              <a:t>Security </a:t>
            </a:r>
            <a:r>
              <a:rPr lang="en-US" dirty="0"/>
              <a:t>Acceleration Complex (AC) implemented using SystemC (SC</a:t>
            </a:r>
            <a:r>
              <a:rPr lang="en-US" dirty="0" smtClean="0"/>
              <a:t>)</a:t>
            </a:r>
          </a:p>
          <a:p>
            <a:pPr>
              <a:lnSpc>
                <a:spcPct val="80000"/>
              </a:lnSpc>
              <a:spcBef>
                <a:spcPct val="20000"/>
              </a:spcBef>
              <a:defRPr/>
            </a:pPr>
            <a:endParaRPr lang="en-US" dirty="0"/>
          </a:p>
          <a:p>
            <a:pPr marL="552450" marR="0" lvl="0" indent="-552450" algn="l" defTabSz="914400" rtl="0" eaLnBrk="1" fontAlgn="auto" latinLnBrk="0" hangingPunct="1">
              <a:lnSpc>
                <a:spcPct val="80000"/>
              </a:lnSpc>
              <a:spcBef>
                <a:spcPct val="20000"/>
              </a:spcBef>
              <a:spcAft>
                <a:spcPts val="0"/>
              </a:spcAft>
              <a:buClrTx/>
              <a:buSzTx/>
              <a:buFontTx/>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Co-simulation</a:t>
            </a:r>
            <a:endParaRPr lang="en-US" dirty="0"/>
          </a:p>
          <a:p>
            <a:pPr marL="1009650" lvl="1" indent="-552450">
              <a:lnSpc>
                <a:spcPct val="80000"/>
              </a:lnSpc>
              <a:spcBef>
                <a:spcPct val="20000"/>
              </a:spcBef>
              <a:buFontTx/>
              <a:buChar char="•"/>
              <a:defRPr/>
            </a:pPr>
            <a:r>
              <a:rPr lang="en-US" sz="1700" dirty="0" smtClean="0"/>
              <a:t>Single thread simulation</a:t>
            </a:r>
            <a:endParaRPr kumimoji="0" lang="en-US" sz="1700" b="0" i="0" u="none" strike="noStrike" kern="1200" cap="none" spc="0" normalizeH="0" baseline="0" noProof="0" dirty="0" smtClean="0">
              <a:ln>
                <a:noFill/>
              </a:ln>
              <a:solidFill>
                <a:schemeClr val="tx1"/>
              </a:solidFill>
              <a:effectLst/>
              <a:uLnTx/>
              <a:uFillTx/>
            </a:endParaRPr>
          </a:p>
          <a:p>
            <a:pPr marL="1009650" lvl="1" indent="-552450">
              <a:lnSpc>
                <a:spcPct val="80000"/>
              </a:lnSpc>
              <a:spcBef>
                <a:spcPct val="20000"/>
              </a:spcBef>
              <a:buFontTx/>
              <a:buChar char="•"/>
              <a:defRPr/>
            </a:pPr>
            <a:r>
              <a:rPr kumimoji="0" lang="en-US" sz="1700" b="0" i="0" u="none" strike="noStrike" kern="1200" cap="none" spc="0" normalizeH="0" baseline="0" noProof="0" dirty="0" smtClean="0">
                <a:ln>
                  <a:noFill/>
                </a:ln>
                <a:solidFill>
                  <a:schemeClr val="tx1"/>
                </a:solidFill>
                <a:effectLst/>
                <a:uLnTx/>
                <a:uFillTx/>
              </a:rPr>
              <a:t>Simics controls</a:t>
            </a:r>
            <a:r>
              <a:rPr kumimoji="0" lang="en-US" sz="1700" b="0" i="0" u="none" strike="noStrike" kern="1200" cap="none" spc="0" normalizeH="0" noProof="0" dirty="0" smtClean="0">
                <a:ln>
                  <a:noFill/>
                </a:ln>
                <a:solidFill>
                  <a:schemeClr val="tx1"/>
                </a:solidFill>
                <a:effectLst/>
                <a:uLnTx/>
                <a:uFillTx/>
              </a:rPr>
              <a:t> the SystemC scheduler</a:t>
            </a:r>
            <a:endParaRPr kumimoji="0" lang="en-US" sz="1700" b="0" i="0" u="none" strike="noStrike" kern="1200" cap="none" spc="0" normalizeH="0" baseline="0" noProof="0" dirty="0" smtClean="0">
              <a:ln>
                <a:noFill/>
              </a:ln>
              <a:solidFill>
                <a:schemeClr val="tx1"/>
              </a:solidFill>
              <a:effectLst/>
              <a:uLnTx/>
              <a:uFillTx/>
            </a:endParaRPr>
          </a:p>
          <a:p>
            <a:pPr marL="552450" marR="0" lvl="0" indent="-552450" algn="l" defTabSz="914400" rtl="0" eaLnBrk="1" fontAlgn="auto" latinLnBrk="0" hangingPunct="1">
              <a:lnSpc>
                <a:spcPct val="80000"/>
              </a:lnSpc>
              <a:spcBef>
                <a:spcPct val="20000"/>
              </a:spcBef>
              <a:spcAft>
                <a:spcPts val="0"/>
              </a:spcAft>
              <a:buClrTx/>
              <a:buSzTx/>
              <a:buFontTx/>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Bridge integrates Simics and SystemC</a:t>
            </a:r>
          </a:p>
          <a:p>
            <a:pPr marL="819150" marR="0" lvl="1" indent="-4762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implements synchronization between the two schedulers</a:t>
            </a:r>
          </a:p>
          <a:p>
            <a:pPr marL="819150" marR="0" lvl="1" indent="-4762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queues any future SystemC events onto the Simics scheduler for callback</a:t>
            </a:r>
          </a:p>
          <a:p>
            <a:pPr marL="819150" marR="0" lvl="1" indent="-4762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provides downstream/upstream accesses to/from the SystemC side</a:t>
            </a:r>
          </a:p>
          <a:p>
            <a:pPr marL="819150" marR="0" lvl="1" indent="-47625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sends Interrupts to </a:t>
            </a:r>
            <a:r>
              <a:rPr lang="en-US" sz="1700" dirty="0" smtClean="0"/>
              <a:t>IA</a:t>
            </a:r>
            <a:endParaRPr kumimoji="0" lang="en-US" sz="1700" b="0" i="0" u="none" strike="noStrike" kern="1200" cap="none" spc="0" normalizeH="0" baseline="0" noProof="0" dirty="0" smtClean="0">
              <a:ln>
                <a:noFill/>
              </a:ln>
              <a:solidFill>
                <a:schemeClr val="tx1"/>
              </a:solidFill>
              <a:effectLst/>
              <a:uLnTx/>
              <a:uFillTx/>
              <a:latin typeface="+mn-lt"/>
              <a:ea typeface="+mn-ea"/>
              <a:cs typeface="+mn-cs"/>
            </a:endParaRPr>
          </a:p>
          <a:p>
            <a:pPr marL="552450" marR="0" lvl="0" indent="-552450" algn="l" defTabSz="914400" rtl="0" eaLnBrk="1" fontAlgn="auto" latinLnBrk="0" hangingPunct="1">
              <a:lnSpc>
                <a:spcPct val="80000"/>
              </a:lnSpc>
              <a:spcBef>
                <a:spcPct val="20000"/>
              </a:spcBef>
              <a:spcAft>
                <a:spcPts val="0"/>
              </a:spcAft>
              <a:buClrTx/>
              <a:buSzTx/>
              <a:buFontTx/>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SystemC AC module encapsulates AC SystemC Models &amp; PCIe endpoint</a:t>
            </a:r>
          </a:p>
          <a:p>
            <a:pPr marL="552450" marR="0" lvl="0" indent="-552450" algn="l" defTabSz="914400" rtl="0" eaLnBrk="1" fontAlgn="auto" latinLnBrk="0" hangingPunct="1">
              <a:lnSpc>
                <a:spcPct val="80000"/>
              </a:lnSpc>
              <a:spcBef>
                <a:spcPct val="20000"/>
              </a:spcBef>
              <a:spcAft>
                <a:spcPts val="0"/>
              </a:spcAft>
              <a:buClrTx/>
              <a:buSzTx/>
              <a:buFontTx/>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 name="Picture 5"/>
          <p:cNvPicPr>
            <a:picLocks noChangeAspect="1" noChangeArrowheads="1"/>
          </p:cNvPicPr>
          <p:nvPr/>
        </p:nvPicPr>
        <p:blipFill>
          <a:blip r:embed="rId3" cstate="print"/>
          <a:srcRect/>
          <a:stretch>
            <a:fillRect/>
          </a:stretch>
        </p:blipFill>
        <p:spPr bwMode="auto">
          <a:xfrm>
            <a:off x="4267200" y="1143000"/>
            <a:ext cx="4801362" cy="2483724"/>
          </a:xfrm>
          <a:prstGeom prst="rect">
            <a:avLst/>
          </a:prstGeom>
          <a:noFill/>
          <a:ln w="9525">
            <a:noFill/>
            <a:miter lim="800000"/>
            <a:headEnd/>
            <a:tailEnd/>
          </a:ln>
          <a:effectLst>
            <a:outerShdw blurRad="50800" dist="50800" dir="5400000" sx="80000" sy="80000" algn="ctr" rotWithShape="0">
              <a:srgbClr val="000000">
                <a:alpha val="43137"/>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43800" cy="944562"/>
          </a:xfrm>
        </p:spPr>
        <p:txBody>
          <a:bodyPr>
            <a:normAutofit/>
          </a:bodyPr>
          <a:lstStyle/>
          <a:p>
            <a:r>
              <a:rPr lang="en-US" sz="2800" dirty="0" smtClean="0"/>
              <a:t>Bridge Functionality</a:t>
            </a:r>
            <a:endParaRPr lang="en-US" sz="2800" dirty="0"/>
          </a:p>
        </p:txBody>
      </p:sp>
      <p:sp>
        <p:nvSpPr>
          <p:cNvPr id="3" name="Content Placeholder 2"/>
          <p:cNvSpPr>
            <a:spLocks noGrp="1"/>
          </p:cNvSpPr>
          <p:nvPr>
            <p:ph idx="1"/>
          </p:nvPr>
        </p:nvSpPr>
        <p:spPr>
          <a:xfrm>
            <a:off x="457200" y="1295400"/>
            <a:ext cx="8229600" cy="4830763"/>
          </a:xfrm>
        </p:spPr>
        <p:txBody>
          <a:bodyPr>
            <a:normAutofit/>
          </a:bodyPr>
          <a:lstStyle/>
          <a:p>
            <a:r>
              <a:rPr lang="en-US" sz="2000" dirty="0" smtClean="0"/>
              <a:t>Simics uses a time-slice model of simulation</a:t>
            </a:r>
          </a:p>
          <a:p>
            <a:pPr lvl="1"/>
            <a:r>
              <a:rPr lang="en-US" sz="1800" dirty="0" smtClean="0"/>
              <a:t>Each master assigned a time slice before it is preempted</a:t>
            </a:r>
          </a:p>
          <a:p>
            <a:pPr lvl="1"/>
            <a:r>
              <a:rPr lang="en-US" sz="1800" dirty="0" smtClean="0"/>
              <a:t>Memory/register accesses are blocking, completing in zero time</a:t>
            </a:r>
          </a:p>
          <a:p>
            <a:r>
              <a:rPr lang="en-US" sz="2000" dirty="0" smtClean="0"/>
              <a:t>Asynchronous communication model between Simics/SystemC</a:t>
            </a:r>
          </a:p>
          <a:p>
            <a:pPr lvl="1"/>
            <a:r>
              <a:rPr lang="en-US" sz="1800" dirty="0" smtClean="0"/>
              <a:t>When inter-simulation accesses happen between Simics and SystemC</a:t>
            </a:r>
          </a:p>
          <a:p>
            <a:pPr lvl="1"/>
            <a:r>
              <a:rPr lang="en-US" sz="1800" dirty="0" smtClean="0"/>
              <a:t>Breaks the time-slice model of Simics</a:t>
            </a:r>
          </a:p>
          <a:p>
            <a:pPr lvl="1"/>
            <a:r>
              <a:rPr lang="en-US" sz="1800" dirty="0" smtClean="0"/>
              <a:t>Any future SystemC events (clock or sc_event) trigger future SystemC scheduling</a:t>
            </a:r>
          </a:p>
          <a:p>
            <a:r>
              <a:rPr lang="en-US" sz="2000" dirty="0" smtClean="0"/>
              <a:t>Simics and SystemC are temporally coupled through the bridge</a:t>
            </a:r>
          </a:p>
          <a:p>
            <a:pPr lvl="1"/>
            <a:r>
              <a:rPr lang="en-US" sz="1800" dirty="0" smtClean="0"/>
              <a:t>Synchronizes Simics and SystemC times</a:t>
            </a:r>
          </a:p>
          <a:p>
            <a:pPr lvl="1"/>
            <a:r>
              <a:rPr lang="en-US" sz="1800" dirty="0" smtClean="0"/>
              <a:t>Posts any future events from SystemC to Simics event calendar</a:t>
            </a:r>
          </a:p>
          <a:p>
            <a:pPr lvl="1"/>
            <a:r>
              <a:rPr lang="en-US" sz="1800" dirty="0" smtClean="0"/>
              <a:t>Provides upstream/downstream access through interfaces to respective memory spaces</a:t>
            </a:r>
          </a:p>
          <a:p>
            <a:pPr lvl="1"/>
            <a:r>
              <a:rPr lang="en-US" sz="1800" dirty="0" smtClean="0"/>
              <a:t>Sends device interrupts from SystemC device model to Simics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a:no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Performance Optimization – Simics/SystemC Platform</a:t>
            </a:r>
          </a:p>
        </p:txBody>
      </p:sp>
      <p:sp>
        <p:nvSpPr>
          <p:cNvPr id="3" name="Rectangle 3"/>
          <p:cNvSpPr txBox="1">
            <a:spLocks noChangeArrowheads="1"/>
          </p:cNvSpPr>
          <p:nvPr/>
        </p:nvSpPr>
        <p:spPr>
          <a:xfrm>
            <a:off x="457200" y="1314450"/>
            <a:ext cx="8229600" cy="4811713"/>
          </a:xfrm>
          <a:prstGeom prst="rect">
            <a:avLst/>
          </a:prstGeom>
          <a:noFill/>
        </p:spPr>
        <p:txBody>
          <a:bodyPr vert="horz" lIns="91440" tIns="45720" rIns="91440" bIns="45720" rtlCol="0">
            <a:normAutofit/>
          </a:bodyPr>
          <a:lstStyle/>
          <a:p>
            <a:pPr marL="400050" indent="-400050">
              <a:lnSpc>
                <a:spcPct val="90000"/>
              </a:lnSpc>
              <a:spcBef>
                <a:spcPct val="20000"/>
              </a:spcBef>
              <a:buFontTx/>
              <a:buChar char="•"/>
              <a:defRPr/>
            </a:pPr>
            <a:r>
              <a:rPr lang="en-US" sz="2100" dirty="0"/>
              <a:t>Problem Statement</a:t>
            </a:r>
            <a:r>
              <a:rPr lang="en-US" sz="2100" dirty="0" smtClean="0"/>
              <a:t>?</a:t>
            </a:r>
            <a:endParaRPr kumimoji="0" lang="en-US" sz="2100" b="0" i="0" u="none" strike="noStrike" kern="1200" cap="none" spc="0" normalizeH="0" baseline="0" noProof="0" dirty="0" smtClean="0">
              <a:ln>
                <a:noFill/>
              </a:ln>
              <a:solidFill>
                <a:schemeClr val="tx1"/>
              </a:solidFill>
              <a:effectLst/>
              <a:uLnTx/>
              <a:uFillTx/>
              <a:latin typeface="+mn-lt"/>
              <a:ea typeface="+mn-ea"/>
              <a:cs typeface="+mn-cs"/>
            </a:endParaRPr>
          </a:p>
          <a:p>
            <a:pPr marL="400050" marR="0" lvl="0" indent="-400050" algn="l" defTabSz="914400" rtl="0" eaLnBrk="1" fontAlgn="auto" latinLnBrk="0" hangingPunct="1">
              <a:lnSpc>
                <a:spcPct val="90000"/>
              </a:lnSpc>
              <a:spcBef>
                <a:spcPct val="20000"/>
              </a:spcBef>
              <a:spcAft>
                <a:spcPts val="0"/>
              </a:spcAft>
              <a:buClrTx/>
              <a:buSzTx/>
              <a:buFontTx/>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Context switches between Simics/SC are expensive for performance</a:t>
            </a:r>
          </a:p>
          <a:p>
            <a:pPr marL="704850" marR="0" lvl="1" indent="-3619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900" b="0" i="0" u="none" strike="noStrike" kern="1200" cap="none" spc="0" normalizeH="0" baseline="0" noProof="0" dirty="0" smtClean="0">
                <a:ln>
                  <a:noFill/>
                </a:ln>
                <a:solidFill>
                  <a:schemeClr val="tx1"/>
                </a:solidFill>
                <a:effectLst/>
                <a:uLnTx/>
                <a:uFillTx/>
                <a:latin typeface="+mn-lt"/>
                <a:ea typeface="+mn-ea"/>
                <a:cs typeface="+mn-cs"/>
              </a:rPr>
              <a:t>Context switches happen because of</a:t>
            </a:r>
          </a:p>
          <a:p>
            <a:pPr marL="1087438" marR="0" lvl="2" indent="-342900" algn="l" defTabSz="914400" rtl="0" eaLnBrk="1" fontAlgn="auto" latinLnBrk="0" hangingPunct="1">
              <a:lnSpc>
                <a:spcPct val="90000"/>
              </a:lnSpc>
              <a:spcBef>
                <a:spcPct val="20000"/>
              </a:spcBef>
              <a:spcAft>
                <a:spcPts val="0"/>
              </a:spcAft>
              <a:buClrTx/>
              <a:buSzTx/>
              <a:buFontTx/>
              <a:buAutoNum type="arabicPeriod"/>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SC model clock ticks or due</a:t>
            </a:r>
            <a:r>
              <a:rPr kumimoji="0" lang="en-US" sz="1800" b="0" i="0" u="none" strike="noStrike" kern="1200" cap="none" spc="0" normalizeH="0" noProof="0" dirty="0" smtClean="0">
                <a:ln>
                  <a:noFill/>
                </a:ln>
                <a:solidFill>
                  <a:schemeClr val="tx1"/>
                </a:solidFill>
                <a:effectLst/>
                <a:uLnTx/>
                <a:uFillTx/>
                <a:latin typeface="+mn-lt"/>
                <a:ea typeface="+mn-ea"/>
                <a:cs typeface="+mn-cs"/>
              </a:rPr>
              <a:t> to scheduled events on SystemC calendar</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1087438" marR="0" lvl="2" indent="-342900" algn="l" defTabSz="914400" rtl="0" eaLnBrk="1" fontAlgn="auto" latinLnBrk="0" hangingPunct="1">
              <a:lnSpc>
                <a:spcPct val="90000"/>
              </a:lnSpc>
              <a:spcBef>
                <a:spcPct val="20000"/>
              </a:spcBef>
              <a:spcAft>
                <a:spcPts val="0"/>
              </a:spcAft>
              <a:buClrTx/>
              <a:buSzTx/>
              <a:buFontTx/>
              <a:buAutoNum type="arabicPeriod"/>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Polling of AC Profile registers in tight loops</a:t>
            </a:r>
          </a:p>
          <a:p>
            <a:pPr marL="1087438" marR="0" lvl="2" indent="-342900" algn="l" defTabSz="914400" rtl="0" eaLnBrk="1" fontAlgn="auto" latinLnBrk="0" hangingPunct="1">
              <a:lnSpc>
                <a:spcPct val="90000"/>
              </a:lnSpc>
              <a:spcBef>
                <a:spcPct val="20000"/>
              </a:spcBef>
              <a:spcAft>
                <a:spcPts val="0"/>
              </a:spcAft>
              <a:buClrTx/>
              <a:buSzTx/>
              <a:buFontTx/>
              <a:buAutoNum type="arabicPeriod"/>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PCIe Configuration and MMIO accesses to the AC from IA – useful work</a:t>
            </a:r>
          </a:p>
          <a:p>
            <a:pPr marL="173038" lvl="0" indent="-342900">
              <a:lnSpc>
                <a:spcPct val="90000"/>
              </a:lnSpc>
              <a:spcBef>
                <a:spcPct val="20000"/>
              </a:spcBef>
              <a:buFont typeface="Arial" pitchFamily="34" charset="0"/>
              <a:buChar char="•"/>
            </a:pPr>
            <a:r>
              <a:rPr lang="en-US" sz="2100" dirty="0" smtClean="0"/>
              <a:t>SystemC </a:t>
            </a:r>
            <a:r>
              <a:rPr lang="en-US" sz="2100" dirty="0"/>
              <a:t>AC model is a clock based model</a:t>
            </a:r>
          </a:p>
          <a:p>
            <a:pPr marL="1087438" marR="0" lvl="2" indent="-342900" algn="l" defTabSz="914400" rtl="0" eaLnBrk="1" fontAlgn="auto" latinLnBrk="0" hangingPunct="1">
              <a:lnSpc>
                <a:spcPct val="90000"/>
              </a:lnSpc>
              <a:spcBef>
                <a:spcPct val="20000"/>
              </a:spcBef>
              <a:spcAft>
                <a:spcPts val="0"/>
              </a:spcAft>
              <a:buClrTx/>
              <a:buSzTx/>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400050" marR="0" lvl="0" indent="-400050" algn="l" defTabSz="914400" rtl="0" eaLnBrk="1" fontAlgn="auto" latinLnBrk="0" hangingPunct="1">
              <a:lnSpc>
                <a:spcPct val="90000"/>
              </a:lnSpc>
              <a:spcBef>
                <a:spcPct val="20000"/>
              </a:spcBef>
              <a:spcAft>
                <a:spcPts val="0"/>
              </a:spcAft>
              <a:buClrTx/>
              <a:buSzTx/>
              <a:buFontTx/>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Solution</a:t>
            </a:r>
          </a:p>
          <a:p>
            <a:pPr marL="704850" marR="0" lvl="1" indent="-36195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1900" b="0" i="0" u="none" strike="noStrike" kern="1200" cap="none" spc="0" normalizeH="0" baseline="0" noProof="0" dirty="0" smtClean="0">
                <a:ln>
                  <a:noFill/>
                </a:ln>
                <a:solidFill>
                  <a:schemeClr val="tx1"/>
                </a:solidFill>
                <a:effectLst/>
                <a:uLnTx/>
                <a:uFillTx/>
                <a:latin typeface="+mn-lt"/>
                <a:ea typeface="+mn-ea"/>
                <a:cs typeface="+mn-cs"/>
              </a:rPr>
              <a:t>Reduce context switch between Simics/SystemC</a:t>
            </a:r>
          </a:p>
          <a:p>
            <a:pPr marL="400050" marR="0" lvl="0" indent="-400050" algn="l" defTabSz="914400" rtl="0" eaLnBrk="1" fontAlgn="auto" latinLnBrk="0" hangingPunct="1">
              <a:lnSpc>
                <a:spcPct val="90000"/>
              </a:lnSpc>
              <a:spcBef>
                <a:spcPct val="20000"/>
              </a:spcBef>
              <a:spcAft>
                <a:spcPts val="0"/>
              </a:spcAft>
              <a:buClrTx/>
              <a:buSzTx/>
              <a:buFontTx/>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How?</a:t>
            </a:r>
          </a:p>
          <a:p>
            <a:pPr marL="704850" marR="0" lvl="1" indent="-361950" algn="l" defTabSz="914400" rtl="0" eaLnBrk="1" fontAlgn="auto" latinLnBrk="0" hangingPunct="1">
              <a:lnSpc>
                <a:spcPct val="90000"/>
              </a:lnSpc>
              <a:spcBef>
                <a:spcPct val="20000"/>
              </a:spcBef>
              <a:spcAft>
                <a:spcPts val="0"/>
              </a:spcAft>
              <a:buClrTx/>
              <a:buSzTx/>
              <a:buFontTx/>
              <a:buAutoNum type="arabicPeriod"/>
              <a:tabLst/>
              <a:defRPr/>
            </a:pPr>
            <a:r>
              <a:rPr kumimoji="0" lang="en-US" sz="2000" b="0" i="0" u="none" strike="noStrike" kern="1200" cap="none" spc="0" normalizeH="0" baseline="0" noProof="0" dirty="0" smtClean="0">
                <a:ln>
                  <a:noFill/>
                </a:ln>
                <a:solidFill>
                  <a:schemeClr val="accent1">
                    <a:lumMod val="75000"/>
                  </a:schemeClr>
                </a:solidFill>
                <a:effectLst/>
                <a:uLnTx/>
                <a:uFillTx/>
                <a:latin typeface="+mn-lt"/>
                <a:ea typeface="+mn-ea"/>
                <a:cs typeface="+mn-cs"/>
              </a:rPr>
              <a:t>Downscaling of SystemC clock frequencies by increasing clock period</a:t>
            </a:r>
          </a:p>
          <a:p>
            <a:pPr marL="704850" marR="0" lvl="1" indent="-361950" algn="l" defTabSz="914400" rtl="0" eaLnBrk="1" fontAlgn="auto" latinLnBrk="0" hangingPunct="1">
              <a:lnSpc>
                <a:spcPct val="90000"/>
              </a:lnSpc>
              <a:spcBef>
                <a:spcPct val="20000"/>
              </a:spcBef>
              <a:spcAft>
                <a:spcPts val="0"/>
              </a:spcAft>
              <a:buClrTx/>
              <a:buSzTx/>
              <a:buFontTx/>
              <a:buAutoNum type="arabicPeriod"/>
              <a:tabLst/>
              <a:defRPr/>
            </a:pPr>
            <a:r>
              <a:rPr kumimoji="0" lang="en-US" sz="2000" b="0" i="0" u="none" strike="noStrike" kern="1200" cap="none" spc="0" normalizeH="0" baseline="0" noProof="0" dirty="0" smtClean="0">
                <a:ln>
                  <a:noFill/>
                </a:ln>
                <a:solidFill>
                  <a:schemeClr val="accent1">
                    <a:lumMod val="75000"/>
                  </a:schemeClr>
                </a:solidFill>
                <a:effectLst/>
                <a:uLnTx/>
                <a:uFillTx/>
                <a:latin typeface="+mn-lt"/>
                <a:ea typeface="+mn-ea"/>
                <a:cs typeface="+mn-cs"/>
              </a:rPr>
              <a:t>Add fixed stall delay when AC profile registers are 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846137"/>
          </a:xfrm>
          <a:prstGeom prst="rect">
            <a:avLst/>
          </a:prstGeom>
          <a:no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Performance Optimizations – SC Clock Scaling</a:t>
            </a:r>
          </a:p>
        </p:txBody>
      </p:sp>
      <p:sp>
        <p:nvSpPr>
          <p:cNvPr id="3" name="Rectangle 6"/>
          <p:cNvSpPr txBox="1">
            <a:spLocks noChangeArrowheads="1"/>
          </p:cNvSpPr>
          <p:nvPr/>
        </p:nvSpPr>
        <p:spPr>
          <a:xfrm>
            <a:off x="225425" y="2228850"/>
            <a:ext cx="3827463" cy="2940050"/>
          </a:xfrm>
          <a:prstGeom prst="rect">
            <a:avLst/>
          </a:prstGeom>
          <a:noFill/>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smtClean="0">
                <a:ln>
                  <a:noFill/>
                </a:ln>
                <a:solidFill>
                  <a:schemeClr val="accent1">
                    <a:lumMod val="75000"/>
                  </a:schemeClr>
                </a:solidFill>
                <a:effectLst/>
                <a:uLnTx/>
                <a:uFillTx/>
                <a:latin typeface="+mn-lt"/>
                <a:ea typeface="+mn-ea"/>
                <a:cs typeface="+mn-cs"/>
              </a:rPr>
              <a:t>Performance gains of the order of 10000 obtained through clock-scaling compared to a non-scaled model for OS boot</a:t>
            </a:r>
          </a:p>
          <a:p>
            <a:pPr marL="0" marR="0" lvl="0" indent="0" algn="l" defTabSz="914400" rtl="0" eaLnBrk="1" fontAlgn="auto" latinLnBrk="0" hangingPunct="1">
              <a:lnSpc>
                <a:spcPct val="100000"/>
              </a:lnSpc>
              <a:spcBef>
                <a:spcPct val="20000"/>
              </a:spcBef>
              <a:spcAft>
                <a:spcPts val="0"/>
              </a:spcAft>
              <a:buClrTx/>
              <a:buSzTx/>
              <a:buFontTx/>
              <a:buChar char="•"/>
              <a:tabLst/>
              <a:defRPr/>
            </a:pPr>
            <a:r>
              <a:rPr kumimoji="0" lang="en-US" sz="2000" b="0" i="0" u="none" strike="noStrike" kern="1200" cap="none" spc="0" normalizeH="0" baseline="0" noProof="0" dirty="0" smtClean="0">
                <a:ln>
                  <a:noFill/>
                </a:ln>
                <a:solidFill>
                  <a:schemeClr val="accent1">
                    <a:lumMod val="75000"/>
                  </a:schemeClr>
                </a:solidFill>
                <a:effectLst/>
                <a:uLnTx/>
                <a:uFillTx/>
                <a:latin typeface="+mn-lt"/>
                <a:ea typeface="+mn-ea"/>
                <a:cs typeface="+mn-cs"/>
              </a:rPr>
              <a:t>Simics-SystemC co-simulation runs 3-5 times slower than wall-clock compared to 1-2 times slower for standalone Simics</a:t>
            </a:r>
            <a:endParaRPr kumimoji="0" lang="en-US" sz="2500" b="0" i="0" u="none" strike="noStrike" kern="1200" cap="none" spc="0" normalizeH="0" baseline="0" noProof="0" dirty="0" smtClean="0">
              <a:ln>
                <a:noFill/>
              </a:ln>
              <a:solidFill>
                <a:schemeClr val="accent1">
                  <a:lumMod val="75000"/>
                </a:schemeClr>
              </a:solidFill>
              <a:effectLst/>
              <a:uLnTx/>
              <a:uFillTx/>
              <a:latin typeface="+mn-lt"/>
              <a:ea typeface="+mn-ea"/>
              <a:cs typeface="+mn-cs"/>
            </a:endParaRPr>
          </a:p>
        </p:txBody>
      </p:sp>
      <p:graphicFrame>
        <p:nvGraphicFramePr>
          <p:cNvPr id="4" name="Object 4"/>
          <p:cNvGraphicFramePr>
            <a:graphicFrameLocks noChangeAspect="1"/>
          </p:cNvGraphicFramePr>
          <p:nvPr/>
        </p:nvGraphicFramePr>
        <p:xfrm>
          <a:off x="4191000" y="1143000"/>
          <a:ext cx="4689475" cy="4470400"/>
        </p:xfrm>
        <a:graphic>
          <a:graphicData uri="http://schemas.openxmlformats.org/presentationml/2006/ole">
            <mc:AlternateContent xmlns:mc="http://schemas.openxmlformats.org/markup-compatibility/2006">
              <mc:Choice xmlns:v="urn:schemas-microsoft-com:vml" Requires="v">
                <p:oleObj spid="_x0000_s1106" name="Visio" r:id="rId4" imgW="5433679" imgH="5179504" progId="Visio.Drawing.11">
                  <p:embed/>
                </p:oleObj>
              </mc:Choice>
              <mc:Fallback>
                <p:oleObj name="Visio" r:id="rId4" imgW="5433679" imgH="5179504"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1143000"/>
                        <a:ext cx="4689475" cy="4470400"/>
                      </a:xfrm>
                      <a:prstGeom prst="rect">
                        <a:avLst/>
                      </a:prstGeom>
                      <a:solidFill>
                        <a:srgbClr val="FFFF99"/>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4"/>
          <p:cNvGraphicFramePr>
            <a:graphicFrameLocks noChangeAspect="1"/>
          </p:cNvGraphicFramePr>
          <p:nvPr/>
        </p:nvGraphicFramePr>
        <p:xfrm>
          <a:off x="3978275" y="1304925"/>
          <a:ext cx="4325938" cy="3595688"/>
        </p:xfrm>
        <a:graphic>
          <a:graphicData uri="http://schemas.openxmlformats.org/presentationml/2006/ole">
            <mc:AlternateContent xmlns:mc="http://schemas.openxmlformats.org/markup-compatibility/2006">
              <mc:Choice xmlns:v="urn:schemas-microsoft-com:vml" Requires="v">
                <p:oleObj spid="_x0000_s2131" name="Visio" r:id="rId4" imgW="4140518" imgH="3441430" progId="Visio.Drawing.11">
                  <p:embed/>
                </p:oleObj>
              </mc:Choice>
              <mc:Fallback>
                <p:oleObj name="Visio" r:id="rId4" imgW="4140518" imgH="344143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275" y="1304925"/>
                        <a:ext cx="4325938" cy="3595688"/>
                      </a:xfrm>
                      <a:prstGeom prst="rect">
                        <a:avLst/>
                      </a:prstGeom>
                      <a:solidFill>
                        <a:srgbClr val="99CCFF"/>
                      </a:solidFill>
                    </p:spPr>
                  </p:pic>
                </p:oleObj>
              </mc:Fallback>
            </mc:AlternateContent>
          </a:graphicData>
        </a:graphic>
      </p:graphicFrame>
      <p:sp>
        <p:nvSpPr>
          <p:cNvPr id="4" name="Rectangle 6"/>
          <p:cNvSpPr>
            <a:spLocks noChangeArrowheads="1"/>
          </p:cNvSpPr>
          <p:nvPr/>
        </p:nvSpPr>
        <p:spPr bwMode="auto">
          <a:xfrm>
            <a:off x="381000" y="5181600"/>
            <a:ext cx="8013700" cy="668338"/>
          </a:xfrm>
          <a:prstGeom prst="rect">
            <a:avLst/>
          </a:prstGeom>
          <a:noFill/>
          <a:ln w="9525">
            <a:noFill/>
            <a:miter lim="800000"/>
            <a:headEnd/>
            <a:tailEnd/>
          </a:ln>
        </p:spPr>
        <p:txBody>
          <a:bodyPr lIns="91223" tIns="45614" rIns="91223" bIns="45614"/>
          <a:lstStyle/>
          <a:p>
            <a:pPr marL="225425" indent="-225425">
              <a:lnSpc>
                <a:spcPct val="85000"/>
              </a:lnSpc>
              <a:spcBef>
                <a:spcPct val="20000"/>
              </a:spcBef>
              <a:buFontTx/>
              <a:buChar char="•"/>
            </a:pPr>
            <a:r>
              <a:rPr lang="en-US" sz="2500" b="0" dirty="0">
                <a:solidFill>
                  <a:schemeClr val="accent1">
                    <a:lumMod val="75000"/>
                  </a:schemeClr>
                </a:solidFill>
                <a:latin typeface="Neo Sans Intel" pitchFamily="34" charset="0"/>
              </a:rPr>
              <a:t>Performance gains of 40-60% obtained for </a:t>
            </a:r>
            <a:r>
              <a:rPr lang="en-US" sz="2500" dirty="0" smtClean="0">
                <a:solidFill>
                  <a:schemeClr val="accent1">
                    <a:lumMod val="75000"/>
                  </a:schemeClr>
                </a:solidFill>
                <a:latin typeface="Neo Sans Intel" pitchFamily="34" charset="0"/>
              </a:rPr>
              <a:t>PCIe device</a:t>
            </a:r>
            <a:r>
              <a:rPr lang="en-US" sz="2500" b="0" dirty="0" smtClean="0">
                <a:solidFill>
                  <a:schemeClr val="accent1">
                    <a:lumMod val="75000"/>
                  </a:schemeClr>
                </a:solidFill>
                <a:latin typeface="Neo Sans Intel" pitchFamily="34" charset="0"/>
              </a:rPr>
              <a:t> </a:t>
            </a:r>
            <a:r>
              <a:rPr lang="en-US" sz="2500" b="0" dirty="0">
                <a:solidFill>
                  <a:schemeClr val="accent1">
                    <a:lumMod val="75000"/>
                  </a:schemeClr>
                </a:solidFill>
                <a:latin typeface="Neo Sans Intel" pitchFamily="34" charset="0"/>
              </a:rPr>
              <a:t>setup and SW test execution with fixed stall cycles </a:t>
            </a:r>
          </a:p>
        </p:txBody>
      </p:sp>
      <p:sp>
        <p:nvSpPr>
          <p:cNvPr id="5" name="Title 4"/>
          <p:cNvSpPr>
            <a:spLocks noGrp="1"/>
          </p:cNvSpPr>
          <p:nvPr>
            <p:ph type="title"/>
          </p:nvPr>
        </p:nvSpPr>
        <p:spPr>
          <a:xfrm>
            <a:off x="457200" y="457200"/>
            <a:ext cx="5181600" cy="838200"/>
          </a:xfrm>
        </p:spPr>
        <p:txBody>
          <a:bodyPr>
            <a:noAutofit/>
          </a:bodyPr>
          <a:lstStyle/>
          <a:p>
            <a:r>
              <a:rPr lang="en-US" sz="2800" b="0" dirty="0" smtClean="0"/>
              <a:t>Performance Optimizations – Polling Mode</a:t>
            </a:r>
            <a:endParaRPr lang="en-US" sz="2800" b="0" dirty="0"/>
          </a:p>
        </p:txBody>
      </p:sp>
      <p:sp>
        <p:nvSpPr>
          <p:cNvPr id="7" name="Text Placeholder 6"/>
          <p:cNvSpPr>
            <a:spLocks noGrp="1"/>
          </p:cNvSpPr>
          <p:nvPr>
            <p:ph type="body" sz="half" idx="2"/>
          </p:nvPr>
        </p:nvSpPr>
        <p:spPr>
          <a:xfrm>
            <a:off x="457200" y="1435101"/>
            <a:ext cx="3008313" cy="3670300"/>
          </a:xfrm>
        </p:spPr>
        <p:txBody>
          <a:bodyPr>
            <a:normAutofit/>
          </a:bodyPr>
          <a:lstStyle/>
          <a:p>
            <a:pPr marL="285750" indent="-285750">
              <a:buFont typeface="Arial" pitchFamily="34" charset="0"/>
              <a:buChar char="•"/>
            </a:pPr>
            <a:r>
              <a:rPr lang="en-US" sz="1600" dirty="0" smtClean="0"/>
              <a:t>Code running on IA (Simics) polls status registers on the SystemC side for status updates in tight polling loops</a:t>
            </a:r>
          </a:p>
          <a:p>
            <a:pPr marL="285750" indent="-285750">
              <a:buFont typeface="Arial" pitchFamily="34" charset="0"/>
              <a:buChar char="•"/>
            </a:pPr>
            <a:r>
              <a:rPr lang="en-US" sz="1600" dirty="0" smtClean="0"/>
              <a:t>Due to clock-scaling, multiple polling events happen between SystemC clock ticks</a:t>
            </a:r>
          </a:p>
          <a:p>
            <a:pPr marL="285750" indent="-285750">
              <a:buFont typeface="Arial" pitchFamily="34" charset="0"/>
              <a:buChar char="•"/>
            </a:pPr>
            <a:r>
              <a:rPr lang="en-US" sz="1600" dirty="0" smtClean="0"/>
              <a:t>No changes in SystemC subsystem between contiguous clock events</a:t>
            </a:r>
          </a:p>
          <a:p>
            <a:pPr marL="285750" indent="-285750">
              <a:buFont typeface="Arial" pitchFamily="34" charset="0"/>
              <a:buChar char="•"/>
            </a:pPr>
            <a:r>
              <a:rPr lang="en-US" sz="1600" dirty="0" smtClean="0"/>
              <a:t>Reduce frequency of polling between clock ticks by adding stall time at poll</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835025"/>
          </a:xfrm>
          <a:prstGeom prst="rect">
            <a:avLst/>
          </a:prstGeom>
          <a:no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Performance Optimizations – SC Code Refactoring</a:t>
            </a:r>
          </a:p>
        </p:txBody>
      </p:sp>
      <p:sp>
        <p:nvSpPr>
          <p:cNvPr id="3" name="Rectangle 3"/>
          <p:cNvSpPr txBox="1">
            <a:spLocks noChangeArrowheads="1"/>
          </p:cNvSpPr>
          <p:nvPr/>
        </p:nvSpPr>
        <p:spPr>
          <a:xfrm>
            <a:off x="457200" y="1138238"/>
            <a:ext cx="8229600" cy="4987925"/>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Tx/>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SystemC uses Processes for concurrency</a:t>
            </a:r>
          </a:p>
          <a:p>
            <a:pPr marL="800100" lvl="1" indent="-342900">
              <a:lnSpc>
                <a:spcPct val="90000"/>
              </a:lnSpc>
              <a:spcBef>
                <a:spcPct val="20000"/>
              </a:spcBef>
              <a:buFontTx/>
              <a:buChar char="•"/>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SC_THREAD() &amp; SC_METHOD()</a:t>
            </a:r>
          </a:p>
          <a:p>
            <a:pPr marL="342900" marR="0" lvl="0" indent="-342900" algn="l" defTabSz="914400" rtl="0" eaLnBrk="1" fontAlgn="auto" latinLnBrk="0" hangingPunct="1">
              <a:lnSpc>
                <a:spcPct val="90000"/>
              </a:lnSpc>
              <a:spcBef>
                <a:spcPct val="20000"/>
              </a:spcBef>
              <a:spcAft>
                <a:spcPts val="0"/>
              </a:spcAft>
              <a:buClrTx/>
              <a:buSzTx/>
              <a:buFontTx/>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SC_METHOD() process run to completion like functions</a:t>
            </a:r>
          </a:p>
          <a:p>
            <a:pPr marL="342900" marR="0" lvl="0" indent="-342900" algn="l" defTabSz="914400" rtl="0" eaLnBrk="1" fontAlgn="auto" latinLnBrk="0" hangingPunct="1">
              <a:lnSpc>
                <a:spcPct val="90000"/>
              </a:lnSpc>
              <a:spcBef>
                <a:spcPct val="20000"/>
              </a:spcBef>
              <a:spcAft>
                <a:spcPts val="0"/>
              </a:spcAft>
              <a:buClrTx/>
              <a:buSzTx/>
              <a:buFontTx/>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SC_THREAD() process kept for the duration of the simulation through an infinite loop</a:t>
            </a:r>
          </a:p>
          <a:p>
            <a:pPr marL="742950" marR="0" lvl="1" indent="-285750" algn="l" defTabSz="914400" rtl="0" eaLnBrk="1" fontAlgn="auto" latinLnBrk="0" hangingPunct="1">
              <a:lnSpc>
                <a:spcPct val="90000"/>
              </a:lnSpc>
              <a:spcBef>
                <a:spcPct val="20000"/>
              </a:spcBef>
              <a:spcAft>
                <a:spcPts val="0"/>
              </a:spcAft>
              <a:buClrTx/>
              <a:buSzTx/>
              <a:buFont typeface="Arial" charset="0"/>
              <a:buChar char="•"/>
              <a:tabLst/>
              <a:defRPr/>
            </a:pPr>
            <a:r>
              <a:rPr kumimoji="0" lang="en-US" sz="1900" b="0" i="0" u="none" strike="noStrike" kern="1200" cap="none" spc="0" normalizeH="0" baseline="0" noProof="0" dirty="0" smtClean="0">
                <a:ln>
                  <a:noFill/>
                </a:ln>
                <a:solidFill>
                  <a:schemeClr val="tx1"/>
                </a:solidFill>
                <a:effectLst/>
                <a:uLnTx/>
                <a:uFillTx/>
                <a:latin typeface="+mn-lt"/>
                <a:ea typeface="+mn-ea"/>
                <a:cs typeface="+mn-cs"/>
              </a:rPr>
              <a:t>Halted in the middle of the process through wait statements which save the state of the thread on the stack</a:t>
            </a:r>
          </a:p>
          <a:p>
            <a:pPr marL="342900" marR="0" lvl="0" indent="-342900" algn="l" defTabSz="914400" rtl="0" eaLnBrk="1" fontAlgn="auto" latinLnBrk="0" hangingPunct="1">
              <a:lnSpc>
                <a:spcPct val="90000"/>
              </a:lnSpc>
              <a:spcBef>
                <a:spcPct val="20000"/>
              </a:spcBef>
              <a:spcAft>
                <a:spcPts val="0"/>
              </a:spcAft>
              <a:buClrTx/>
              <a:buSzTx/>
              <a:buFontTx/>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Problem</a:t>
            </a:r>
          </a:p>
          <a:p>
            <a:pPr marL="742950" marR="0" lvl="1" indent="-285750" algn="l" defTabSz="914400" rtl="0" eaLnBrk="1" fontAlgn="auto" latinLnBrk="0" hangingPunct="1">
              <a:lnSpc>
                <a:spcPct val="90000"/>
              </a:lnSpc>
              <a:spcBef>
                <a:spcPct val="20000"/>
              </a:spcBef>
              <a:spcAft>
                <a:spcPts val="0"/>
              </a:spcAft>
              <a:buClrTx/>
              <a:buSzTx/>
              <a:buFont typeface="Arial" charset="0"/>
              <a:buChar char="•"/>
              <a:tabLst/>
              <a:defRPr/>
            </a:pPr>
            <a:r>
              <a:rPr kumimoji="0" lang="en-US" sz="1900" b="0" i="0" u="none" strike="noStrike" kern="1200" cap="none" spc="0" normalizeH="0" baseline="0" noProof="0" dirty="0" smtClean="0">
                <a:ln>
                  <a:noFill/>
                </a:ln>
                <a:solidFill>
                  <a:schemeClr val="tx1"/>
                </a:solidFill>
                <a:effectLst/>
                <a:uLnTx/>
                <a:uFillTx/>
                <a:latin typeface="+mn-lt"/>
                <a:ea typeface="+mn-ea"/>
                <a:cs typeface="+mn-cs"/>
              </a:rPr>
              <a:t>SC_THREAD() processes are expensive for simulation performance due to context to be stored at the wait()</a:t>
            </a:r>
          </a:p>
          <a:p>
            <a:pPr marL="742950" marR="0" lvl="1" indent="-285750" algn="l" defTabSz="914400" rtl="0" eaLnBrk="1" fontAlgn="auto" latinLnBrk="0" hangingPunct="1">
              <a:lnSpc>
                <a:spcPct val="90000"/>
              </a:lnSpc>
              <a:spcBef>
                <a:spcPct val="20000"/>
              </a:spcBef>
              <a:spcAft>
                <a:spcPts val="0"/>
              </a:spcAft>
              <a:buClrTx/>
              <a:buSzTx/>
              <a:buFont typeface="Arial" charset="0"/>
              <a:buChar char="•"/>
              <a:tabLst/>
              <a:defRPr/>
            </a:pPr>
            <a:r>
              <a:rPr kumimoji="0" lang="en-US" sz="1900" b="0" i="0" u="none" strike="noStrike" kern="1200" cap="none" spc="0" normalizeH="0" baseline="0" noProof="0" dirty="0" smtClean="0">
                <a:ln>
                  <a:noFill/>
                </a:ln>
                <a:solidFill>
                  <a:schemeClr val="tx1"/>
                </a:solidFill>
                <a:effectLst/>
                <a:uLnTx/>
                <a:uFillTx/>
                <a:latin typeface="+mn-lt"/>
                <a:ea typeface="+mn-ea"/>
                <a:cs typeface="+mn-cs"/>
              </a:rPr>
              <a:t>A side effect is lack of support for checkpointing of SC_THREAD() because data on the stack is not accessible</a:t>
            </a:r>
          </a:p>
          <a:p>
            <a:pPr marL="342900" marR="0" lvl="0" indent="-342900" algn="l" defTabSz="914400" rtl="0" eaLnBrk="1" fontAlgn="auto" latinLnBrk="0" hangingPunct="1">
              <a:lnSpc>
                <a:spcPct val="90000"/>
              </a:lnSpc>
              <a:spcBef>
                <a:spcPct val="20000"/>
              </a:spcBef>
              <a:spcAft>
                <a:spcPts val="0"/>
              </a:spcAft>
              <a:buClrTx/>
              <a:buSzTx/>
              <a:buFontTx/>
              <a:buChar char="•"/>
              <a:tabLst/>
              <a:defRPr/>
            </a:pPr>
            <a:endParaRPr kumimoji="0" lang="en-US" sz="19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Tx/>
              <a:buChar char="•"/>
              <a:tabLst/>
              <a:defRPr/>
            </a:pPr>
            <a:r>
              <a:rPr kumimoji="0" lang="en-US" sz="2100" b="0" i="0" u="none" strike="noStrike" kern="1200" cap="none" spc="0" normalizeH="0" baseline="0" noProof="0" dirty="0" smtClean="0">
                <a:ln>
                  <a:noFill/>
                </a:ln>
                <a:solidFill>
                  <a:schemeClr val="tx1"/>
                </a:solidFill>
                <a:effectLst/>
                <a:uLnTx/>
                <a:uFillTx/>
                <a:latin typeface="+mn-lt"/>
                <a:ea typeface="+mn-ea"/>
                <a:cs typeface="+mn-cs"/>
              </a:rPr>
              <a:t>Solution</a:t>
            </a:r>
          </a:p>
          <a:p>
            <a:pPr marL="742950" marR="0" lvl="1" indent="-285750" algn="l" defTabSz="914400" rtl="0" eaLnBrk="1" fontAlgn="auto" latinLnBrk="0" hangingPunct="1">
              <a:lnSpc>
                <a:spcPct val="90000"/>
              </a:lnSpc>
              <a:spcBef>
                <a:spcPct val="20000"/>
              </a:spcBef>
              <a:spcAft>
                <a:spcPts val="0"/>
              </a:spcAft>
              <a:buClrTx/>
              <a:buSzTx/>
              <a:buFont typeface="Arial" charset="0"/>
              <a:buChar char="•"/>
              <a:tabLst/>
              <a:defRPr/>
            </a:pPr>
            <a:r>
              <a:rPr kumimoji="0" lang="en-US" sz="2100" b="0" i="0" u="none" strike="noStrike" kern="1200" cap="none" spc="0" normalizeH="0" baseline="0" noProof="0" dirty="0" smtClean="0">
                <a:ln>
                  <a:noFill/>
                </a:ln>
                <a:solidFill>
                  <a:schemeClr val="accent1">
                    <a:lumMod val="75000"/>
                  </a:schemeClr>
                </a:solidFill>
                <a:effectLst/>
                <a:uLnTx/>
                <a:uFillTx/>
                <a:latin typeface="+mn-lt"/>
                <a:ea typeface="+mn-ea"/>
                <a:cs typeface="+mn-cs"/>
              </a:rPr>
              <a:t>Replace SC_THREAD() processes w/ SC_METHOD() processes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812800"/>
          </a:xfrm>
          <a:prstGeom prst="rect">
            <a:avLst/>
          </a:prstGeom>
          <a:no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Performance Results for SW Use Model</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r>
              <a:rPr lang="en-US" sz="2000" noProof="0" dirty="0" smtClean="0">
                <a:latin typeface="+mj-lt"/>
                <a:ea typeface="+mj-ea"/>
                <a:cs typeface="+mj-cs"/>
              </a:rPr>
              <a:t>(a</a:t>
            </a:r>
            <a:r>
              <a:rPr lang="en-US" sz="2000" dirty="0" smtClean="0">
                <a:latin typeface="+mj-lt"/>
                <a:ea typeface="+mj-ea"/>
                <a:cs typeface="+mj-cs"/>
              </a:rPr>
              <a:t>ll times in s</a:t>
            </a:r>
            <a:r>
              <a:rPr kumimoji="0" lang="en-US" sz="2000" b="0" i="0" u="none" strike="noStrike" kern="1200" cap="none" spc="0" normalizeH="0" baseline="0" noProof="0" dirty="0" smtClean="0">
                <a:ln>
                  <a:noFill/>
                </a:ln>
                <a:solidFill>
                  <a:schemeClr val="tx1"/>
                </a:solidFill>
                <a:effectLst/>
                <a:uLnTx/>
                <a:uFillTx/>
                <a:latin typeface="+mj-lt"/>
                <a:ea typeface="+mj-ea"/>
                <a:cs typeface="+mj-cs"/>
              </a:rPr>
              <a:t>econds)</a:t>
            </a:r>
          </a:p>
        </p:txBody>
      </p:sp>
      <p:graphicFrame>
        <p:nvGraphicFramePr>
          <p:cNvPr id="3" name="Group 62"/>
          <p:cNvGraphicFramePr>
            <a:graphicFrameLocks/>
          </p:cNvGraphicFramePr>
          <p:nvPr>
            <p:extLst>
              <p:ext uri="{D42A27DB-BD31-4B8C-83A1-F6EECF244321}">
                <p14:modId xmlns:p14="http://schemas.microsoft.com/office/powerpoint/2010/main" val="1556159804"/>
              </p:ext>
            </p:extLst>
          </p:nvPr>
        </p:nvGraphicFramePr>
        <p:xfrm>
          <a:off x="677863" y="1068388"/>
          <a:ext cx="7556500" cy="3837305"/>
        </p:xfrm>
        <a:graphic>
          <a:graphicData uri="http://schemas.openxmlformats.org/drawingml/2006/table">
            <a:tbl>
              <a:tblPr/>
              <a:tblGrid>
                <a:gridCol w="1381125"/>
                <a:gridCol w="1138237"/>
                <a:gridCol w="1258888"/>
                <a:gridCol w="1258887"/>
                <a:gridCol w="1260475"/>
                <a:gridCol w="1258888"/>
              </a:tblGrid>
              <a:tr h="4413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1" i="1"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1" i="0" u="none" strike="noStrike" cap="none" normalizeH="0" baseline="0" dirty="0" smtClean="0">
                          <a:ln>
                            <a:noFill/>
                          </a:ln>
                          <a:solidFill>
                            <a:schemeClr val="tx1"/>
                          </a:solidFill>
                          <a:effectLst/>
                          <a:latin typeface="Arial" charset="0"/>
                          <a:cs typeface="Arial" charset="0"/>
                        </a:rPr>
                        <a:t>Boot 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1" i="0" u="none" strike="noStrike" cap="none" normalizeH="0" baseline="0" dirty="0" smtClean="0">
                          <a:ln>
                            <a:noFill/>
                          </a:ln>
                          <a:solidFill>
                            <a:schemeClr val="tx1"/>
                          </a:solidFill>
                          <a:effectLst/>
                          <a:latin typeface="Arial" charset="0"/>
                          <a:cs typeface="Arial" charset="0"/>
                        </a:rPr>
                        <a:t>Setup Time w/o 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1" i="0" u="none" strike="noStrike" cap="none" normalizeH="0" baseline="0" dirty="0" smtClean="0">
                          <a:ln>
                            <a:noFill/>
                          </a:ln>
                          <a:solidFill>
                            <a:schemeClr val="tx1"/>
                          </a:solidFill>
                          <a:effectLst/>
                          <a:latin typeface="Arial" charset="0"/>
                          <a:cs typeface="Arial" charset="0"/>
                        </a:rPr>
                        <a:t>Setup Time w/ 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1" i="0" u="none" strike="noStrike" cap="none" normalizeH="0" baseline="0" dirty="0" smtClean="0">
                          <a:ln>
                            <a:noFill/>
                          </a:ln>
                          <a:solidFill>
                            <a:schemeClr val="tx1"/>
                          </a:solidFill>
                          <a:effectLst/>
                          <a:latin typeface="Arial" charset="0"/>
                          <a:cs typeface="Arial" charset="0"/>
                        </a:rPr>
                        <a:t>Test Time w/o Stall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1" i="0" u="none" strike="noStrike" cap="none" normalizeH="0" baseline="0" dirty="0" smtClean="0">
                          <a:ln>
                            <a:noFill/>
                          </a:ln>
                          <a:solidFill>
                            <a:schemeClr val="tx1"/>
                          </a:solidFill>
                          <a:effectLst/>
                          <a:latin typeface="Arial" charset="0"/>
                          <a:cs typeface="Arial" charset="0"/>
                        </a:rPr>
                        <a:t>Test Time w/ Stall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5270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1" i="0" u="none" strike="noStrike" cap="none" normalizeH="0" baseline="0" dirty="0" smtClean="0">
                          <a:ln>
                            <a:noFill/>
                          </a:ln>
                          <a:solidFill>
                            <a:schemeClr val="tx1"/>
                          </a:solidFill>
                          <a:effectLst/>
                          <a:latin typeface="Arial" charset="0"/>
                          <a:cs typeface="Arial" charset="0"/>
                        </a:rPr>
                        <a:t>Poll Mode Driver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0" i="0" u="none" strike="noStrike" cap="none" normalizeH="0" baseline="0" dirty="0" smtClean="0">
                        <a:ln>
                          <a:noFill/>
                        </a:ln>
                        <a:solidFill>
                          <a:schemeClr val="accent1"/>
                        </a:solidFill>
                        <a:effectLst>
                          <a:outerShdw blurRad="38100" dist="38100" dir="2700000" algn="tl">
                            <a:srgbClr val="000000"/>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0" i="0" u="none" strike="noStrike" cap="none" normalizeH="0" baseline="0" dirty="0" smtClean="0">
                        <a:ln>
                          <a:noFill/>
                        </a:ln>
                        <a:solidFill>
                          <a:schemeClr val="accent1"/>
                        </a:solidFill>
                        <a:effectLst>
                          <a:outerShdw blurRad="38100" dist="38100" dir="2700000" algn="tl">
                            <a:srgbClr val="000000"/>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0" i="0" u="none" strike="noStrike" cap="none" normalizeH="0" baseline="0" dirty="0" smtClean="0">
                        <a:ln>
                          <a:noFill/>
                        </a:ln>
                        <a:solidFill>
                          <a:schemeClr val="accent1"/>
                        </a:solidFill>
                        <a:effectLst>
                          <a:outerShdw blurRad="38100" dist="38100" dir="2700000" algn="tl">
                            <a:srgbClr val="000000"/>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0" i="0" u="none" strike="noStrike" cap="none" normalizeH="0" baseline="0" dirty="0" smtClean="0">
                        <a:ln>
                          <a:noFill/>
                        </a:ln>
                        <a:solidFill>
                          <a:schemeClr val="accent1"/>
                        </a:solidFill>
                        <a:effectLst>
                          <a:outerShdw blurRad="38100" dist="38100" dir="2700000" algn="tl">
                            <a:srgbClr val="000000"/>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0" i="0" u="none" strike="noStrike" cap="none" normalizeH="0" baseline="0" dirty="0" smtClean="0">
                        <a:ln>
                          <a:noFill/>
                        </a:ln>
                        <a:solidFill>
                          <a:schemeClr val="accent1"/>
                        </a:solidFill>
                        <a:effectLst>
                          <a:outerShdw blurRad="38100" dist="38100" dir="2700000" algn="tl">
                            <a:srgbClr val="000000"/>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300" b="1" i="0" u="none" strike="noStrike" cap="none" normalizeH="0" baseline="0" dirty="0" smtClean="0">
                          <a:ln>
                            <a:noFill/>
                          </a:ln>
                          <a:solidFill>
                            <a:schemeClr val="tx1"/>
                          </a:solidFill>
                          <a:effectLst/>
                          <a:latin typeface="Arial" charset="0"/>
                          <a:cs typeface="Arial" charset="0"/>
                        </a:rPr>
                        <a:t>SC_THREAD()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376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408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230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300" b="1" i="0" u="none" strike="noStrike" cap="none" normalizeH="0" baseline="0" dirty="0" smtClean="0">
                          <a:ln>
                            <a:noFill/>
                          </a:ln>
                          <a:solidFill>
                            <a:schemeClr val="tx1"/>
                          </a:solidFill>
                          <a:effectLst/>
                          <a:latin typeface="Arial" charset="0"/>
                          <a:cs typeface="Arial" charset="0"/>
                        </a:rPr>
                        <a:t>SC_METHOD()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353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375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212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53181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1" i="0" u="none" strike="noStrike" cap="none" normalizeH="0" baseline="0" dirty="0" smtClean="0">
                          <a:ln>
                            <a:noFill/>
                          </a:ln>
                          <a:solidFill>
                            <a:schemeClr val="tx1"/>
                          </a:solidFill>
                          <a:effectLst/>
                          <a:latin typeface="Arial" charset="0"/>
                          <a:cs typeface="Arial" charset="0"/>
                        </a:rPr>
                        <a:t>Interrupt Mode Driver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5619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300" b="1" i="0" u="none" strike="noStrike" cap="none" normalizeH="0" baseline="0" dirty="0" smtClean="0">
                          <a:ln>
                            <a:noFill/>
                          </a:ln>
                          <a:solidFill>
                            <a:schemeClr val="tx1"/>
                          </a:solidFill>
                          <a:effectLst/>
                          <a:latin typeface="Arial" charset="0"/>
                          <a:cs typeface="Arial" charset="0"/>
                        </a:rPr>
                        <a:t>SC_THREAD()</a:t>
                      </a:r>
                    </a:p>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778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332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670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475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5461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300" b="1" i="0" u="none" strike="noStrike" cap="none" normalizeH="0" baseline="0" dirty="0" smtClean="0">
                          <a:ln>
                            <a:noFill/>
                          </a:ln>
                          <a:solidFill>
                            <a:schemeClr val="tx1"/>
                          </a:solidFill>
                          <a:effectLst/>
                          <a:latin typeface="Arial" charset="0"/>
                          <a:cs typeface="Arial" charset="0"/>
                        </a:rPr>
                        <a:t>SC_METHOD()</a:t>
                      </a:r>
                    </a:p>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endParaRPr kumimoji="0" lang="en-US" sz="15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199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670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313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660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Tx/>
                        <a:buNone/>
                        <a:tabLst/>
                      </a:pPr>
                      <a:r>
                        <a:rPr kumimoji="0" lang="en-US" sz="1500" b="0" i="0" u="none" strike="noStrike" cap="none" normalizeH="0" baseline="0" dirty="0" smtClean="0">
                          <a:ln>
                            <a:noFill/>
                          </a:ln>
                          <a:solidFill>
                            <a:schemeClr val="tx1"/>
                          </a:solidFill>
                          <a:effectLst/>
                          <a:latin typeface="Arial" charset="0"/>
                          <a:cs typeface="Arial" charset="0"/>
                        </a:rPr>
                        <a:t>452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bl>
          </a:graphicData>
        </a:graphic>
      </p:graphicFrame>
      <p:sp>
        <p:nvSpPr>
          <p:cNvPr id="4" name="Rectangle 64"/>
          <p:cNvSpPr>
            <a:spLocks noChangeArrowheads="1"/>
          </p:cNvSpPr>
          <p:nvPr/>
        </p:nvSpPr>
        <p:spPr bwMode="auto">
          <a:xfrm>
            <a:off x="369888" y="5029200"/>
            <a:ext cx="8013700" cy="1295400"/>
          </a:xfrm>
          <a:prstGeom prst="rect">
            <a:avLst/>
          </a:prstGeom>
          <a:noFill/>
          <a:ln w="9525">
            <a:noFill/>
            <a:miter lim="800000"/>
            <a:headEnd/>
            <a:tailEnd/>
          </a:ln>
        </p:spPr>
        <p:txBody>
          <a:bodyPr lIns="91223" tIns="45614" rIns="91223" bIns="45614"/>
          <a:lstStyle/>
          <a:p>
            <a:pPr marL="225425" indent="-225425">
              <a:lnSpc>
                <a:spcPct val="85000"/>
              </a:lnSpc>
              <a:spcBef>
                <a:spcPct val="30000"/>
              </a:spcBef>
              <a:buClr>
                <a:schemeClr val="tx1"/>
              </a:buClr>
              <a:buFont typeface="Wingdings" pitchFamily="2" charset="2"/>
              <a:buChar char=""/>
            </a:pPr>
            <a:r>
              <a:rPr lang="en-US" b="0" dirty="0">
                <a:solidFill>
                  <a:schemeClr val="accent1">
                    <a:lumMod val="75000"/>
                  </a:schemeClr>
                </a:solidFill>
                <a:latin typeface="Neo Sans Intel" pitchFamily="34" charset="0"/>
              </a:rPr>
              <a:t>1</a:t>
            </a:r>
            <a:r>
              <a:rPr lang="en-US" b="0" baseline="30000" dirty="0">
                <a:solidFill>
                  <a:schemeClr val="accent1">
                    <a:lumMod val="75000"/>
                  </a:schemeClr>
                </a:solidFill>
                <a:latin typeface="Neo Sans Intel" pitchFamily="34" charset="0"/>
              </a:rPr>
              <a:t>st</a:t>
            </a:r>
            <a:r>
              <a:rPr lang="en-US" b="0" dirty="0">
                <a:solidFill>
                  <a:schemeClr val="accent1">
                    <a:lumMod val="75000"/>
                  </a:schemeClr>
                </a:solidFill>
                <a:latin typeface="Neo Sans Intel" pitchFamily="34" charset="0"/>
              </a:rPr>
              <a:t> order performance improvement through clock scaling</a:t>
            </a:r>
          </a:p>
          <a:p>
            <a:pPr marL="225425" indent="-225425">
              <a:lnSpc>
                <a:spcPct val="85000"/>
              </a:lnSpc>
              <a:spcBef>
                <a:spcPct val="30000"/>
              </a:spcBef>
              <a:buClr>
                <a:schemeClr val="tx1"/>
              </a:buClr>
              <a:buFont typeface="Wingdings" pitchFamily="2" charset="2"/>
              <a:buChar char=""/>
            </a:pPr>
            <a:r>
              <a:rPr lang="en-US" b="0" dirty="0">
                <a:solidFill>
                  <a:schemeClr val="accent1">
                    <a:lumMod val="75000"/>
                  </a:schemeClr>
                </a:solidFill>
                <a:latin typeface="Neo Sans Intel" pitchFamily="34" charset="0"/>
              </a:rPr>
              <a:t>2</a:t>
            </a:r>
            <a:r>
              <a:rPr lang="en-US" b="0" baseline="30000" dirty="0">
                <a:solidFill>
                  <a:schemeClr val="accent1">
                    <a:lumMod val="75000"/>
                  </a:schemeClr>
                </a:solidFill>
                <a:latin typeface="Neo Sans Intel" pitchFamily="34" charset="0"/>
              </a:rPr>
              <a:t>nd</a:t>
            </a:r>
            <a:r>
              <a:rPr lang="en-US" b="0" dirty="0">
                <a:solidFill>
                  <a:schemeClr val="accent1">
                    <a:lumMod val="75000"/>
                  </a:schemeClr>
                </a:solidFill>
                <a:latin typeface="Neo Sans Intel" pitchFamily="34" charset="0"/>
              </a:rPr>
              <a:t> order Performance gains of 40-60% obtained for CPM setup and SW test execution with fixed stall cycles</a:t>
            </a:r>
          </a:p>
          <a:p>
            <a:pPr marL="225425" indent="-225425">
              <a:lnSpc>
                <a:spcPct val="85000"/>
              </a:lnSpc>
              <a:spcBef>
                <a:spcPct val="30000"/>
              </a:spcBef>
              <a:buClr>
                <a:schemeClr val="tx1"/>
              </a:buClr>
              <a:buFont typeface="Wingdings" pitchFamily="2" charset="2"/>
              <a:buChar char=""/>
            </a:pPr>
            <a:r>
              <a:rPr lang="en-US" b="0" dirty="0">
                <a:solidFill>
                  <a:schemeClr val="accent1">
                    <a:lumMod val="75000"/>
                  </a:schemeClr>
                </a:solidFill>
                <a:latin typeface="Neo Sans Intel" pitchFamily="34" charset="0"/>
              </a:rPr>
              <a:t>3</a:t>
            </a:r>
            <a:r>
              <a:rPr lang="en-US" b="0" baseline="30000" dirty="0">
                <a:solidFill>
                  <a:schemeClr val="accent1">
                    <a:lumMod val="75000"/>
                  </a:schemeClr>
                </a:solidFill>
                <a:latin typeface="Neo Sans Intel" pitchFamily="34" charset="0"/>
              </a:rPr>
              <a:t>rd</a:t>
            </a:r>
            <a:r>
              <a:rPr lang="en-US" b="0" dirty="0">
                <a:solidFill>
                  <a:schemeClr val="accent1">
                    <a:lumMod val="75000"/>
                  </a:schemeClr>
                </a:solidFill>
                <a:latin typeface="Neo Sans Intel" pitchFamily="34" charset="0"/>
              </a:rPr>
              <a:t> order performance gains of 3-15% through </a:t>
            </a:r>
            <a:r>
              <a:rPr lang="en-US" b="0" dirty="0" smtClean="0">
                <a:solidFill>
                  <a:schemeClr val="accent1">
                    <a:lumMod val="75000"/>
                  </a:schemeClr>
                </a:solidFill>
                <a:latin typeface="Neo Sans Intel" pitchFamily="34" charset="0"/>
              </a:rPr>
              <a:t>SystemC </a:t>
            </a:r>
            <a:r>
              <a:rPr lang="en-US" b="0" dirty="0">
                <a:solidFill>
                  <a:schemeClr val="accent1">
                    <a:lumMod val="75000"/>
                  </a:schemeClr>
                </a:solidFill>
                <a:latin typeface="Neo Sans Intel" pitchFamily="34" charset="0"/>
              </a:rPr>
              <a:t>code refactoring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5047</TotalTime>
  <Words>1511</Words>
  <Application>Microsoft Office PowerPoint</Application>
  <PresentationFormat>On-screen Show (4:3)</PresentationFormat>
  <Paragraphs>211</Paragraphs>
  <Slides>14</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Visio</vt:lpstr>
      <vt:lpstr>Simics/SystemC Hybrid Virtual Platform A Case Study</vt:lpstr>
      <vt:lpstr>PowerPoint Presentation</vt:lpstr>
      <vt:lpstr>PowerPoint Presentation</vt:lpstr>
      <vt:lpstr>Bridge Functionality</vt:lpstr>
      <vt:lpstr>PowerPoint Presentation</vt:lpstr>
      <vt:lpstr>PowerPoint Presentation</vt:lpstr>
      <vt:lpstr>Performance Optimizations – Polling Mode</vt:lpstr>
      <vt:lpstr>PowerPoint Presentation</vt:lpstr>
      <vt:lpstr>PowerPoint Presentation</vt:lpstr>
      <vt:lpstr>Simics-SystemC Performance Optimization2: Temporal Decoupling</vt:lpstr>
      <vt:lpstr>PowerPoint Presentation</vt:lpstr>
      <vt:lpstr>Checkpointing – Saving TLM transactions</vt:lpstr>
      <vt:lpstr>PowerPoint Presentation</vt:lpstr>
      <vt:lpstr>Summary</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Simics/SystemC Hrbrid VP – A Case Study</dc:title>
  <dc:creator>Khan, Asad U</dc:creator>
  <cp:lastModifiedBy>Khan, Asad U</cp:lastModifiedBy>
  <cp:revision>125</cp:revision>
  <dcterms:created xsi:type="dcterms:W3CDTF">2012-12-11T18:48:49Z</dcterms:created>
  <dcterms:modified xsi:type="dcterms:W3CDTF">2013-06-06T13:48:56Z</dcterms:modified>
</cp:coreProperties>
</file>