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6"/>
  </p:notesMasterIdLst>
  <p:handoutMasterIdLst>
    <p:handoutMasterId r:id="rId137"/>
  </p:handoutMasterIdLst>
  <p:sldIdLst>
    <p:sldId id="576" r:id="rId2"/>
    <p:sldId id="536" r:id="rId3"/>
    <p:sldId id="699" r:id="rId4"/>
    <p:sldId id="540" r:id="rId5"/>
    <p:sldId id="700" r:id="rId6"/>
    <p:sldId id="645" r:id="rId7"/>
    <p:sldId id="823" r:id="rId8"/>
    <p:sldId id="778" r:id="rId9"/>
    <p:sldId id="825" r:id="rId10"/>
    <p:sldId id="543" r:id="rId11"/>
    <p:sldId id="544" r:id="rId12"/>
    <p:sldId id="545" r:id="rId13"/>
    <p:sldId id="527" r:id="rId14"/>
    <p:sldId id="554" r:id="rId15"/>
    <p:sldId id="781" r:id="rId16"/>
    <p:sldId id="707" r:id="rId17"/>
    <p:sldId id="550" r:id="rId18"/>
    <p:sldId id="688" r:id="rId19"/>
    <p:sldId id="562" r:id="rId20"/>
    <p:sldId id="535" r:id="rId21"/>
    <p:sldId id="516" r:id="rId22"/>
    <p:sldId id="517" r:id="rId23"/>
    <p:sldId id="560" r:id="rId24"/>
    <p:sldId id="702" r:id="rId25"/>
    <p:sldId id="729" r:id="rId26"/>
    <p:sldId id="525" r:id="rId27"/>
    <p:sldId id="750" r:id="rId28"/>
    <p:sldId id="524" r:id="rId29"/>
    <p:sldId id="856" r:id="rId30"/>
    <p:sldId id="709" r:id="rId31"/>
    <p:sldId id="730" r:id="rId32"/>
    <p:sldId id="565" r:id="rId33"/>
    <p:sldId id="530" r:id="rId34"/>
    <p:sldId id="899" r:id="rId35"/>
    <p:sldId id="734" r:id="rId36"/>
    <p:sldId id="682" r:id="rId37"/>
    <p:sldId id="735" r:id="rId38"/>
    <p:sldId id="531" r:id="rId39"/>
    <p:sldId id="811" r:id="rId40"/>
    <p:sldId id="577" r:id="rId41"/>
    <p:sldId id="784" r:id="rId42"/>
    <p:sldId id="717" r:id="rId43"/>
    <p:sldId id="864" r:id="rId44"/>
    <p:sldId id="755" r:id="rId45"/>
    <p:sldId id="877" r:id="rId46"/>
    <p:sldId id="783" r:id="rId47"/>
    <p:sldId id="865" r:id="rId48"/>
    <p:sldId id="813" r:id="rId49"/>
    <p:sldId id="785" r:id="rId50"/>
    <p:sldId id="900" r:id="rId51"/>
    <p:sldId id="754" r:id="rId52"/>
    <p:sldId id="758" r:id="rId53"/>
    <p:sldId id="866" r:id="rId54"/>
    <p:sldId id="906" r:id="rId55"/>
    <p:sldId id="604" r:id="rId56"/>
    <p:sldId id="605" r:id="rId57"/>
    <p:sldId id="740" r:id="rId58"/>
    <p:sldId id="742" r:id="rId59"/>
    <p:sldId id="741" r:id="rId60"/>
    <p:sldId id="767" r:id="rId61"/>
    <p:sldId id="697" r:id="rId62"/>
    <p:sldId id="869" r:id="rId63"/>
    <p:sldId id="797" r:id="rId64"/>
    <p:sldId id="590" r:id="rId65"/>
    <p:sldId id="591" r:id="rId66"/>
    <p:sldId id="592" r:id="rId67"/>
    <p:sldId id="901" r:id="rId68"/>
    <p:sldId id="902" r:id="rId69"/>
    <p:sldId id="798" r:id="rId70"/>
    <p:sldId id="796" r:id="rId71"/>
    <p:sldId id="814" r:id="rId72"/>
    <p:sldId id="615" r:id="rId73"/>
    <p:sldId id="789" r:id="rId74"/>
    <p:sldId id="743" r:id="rId75"/>
    <p:sldId id="745" r:id="rId76"/>
    <p:sldId id="791" r:id="rId77"/>
    <p:sldId id="870" r:id="rId78"/>
    <p:sldId id="806" r:id="rId79"/>
    <p:sldId id="815" r:id="rId80"/>
    <p:sldId id="617" r:id="rId81"/>
    <p:sldId id="836" r:id="rId82"/>
    <p:sldId id="830" r:id="rId83"/>
    <p:sldId id="829" r:id="rId84"/>
    <p:sldId id="903" r:id="rId85"/>
    <p:sldId id="833" r:id="rId86"/>
    <p:sldId id="837" r:id="rId87"/>
    <p:sldId id="831" r:id="rId88"/>
    <p:sldId id="832" r:id="rId89"/>
    <p:sldId id="618" r:id="rId90"/>
    <p:sldId id="619" r:id="rId91"/>
    <p:sldId id="890" r:id="rId92"/>
    <p:sldId id="764" r:id="rId93"/>
    <p:sldId id="816" r:id="rId94"/>
    <p:sldId id="628" r:id="rId95"/>
    <p:sldId id="839" r:id="rId96"/>
    <p:sldId id="879" r:id="rId97"/>
    <p:sldId id="880" r:id="rId98"/>
    <p:sldId id="882" r:id="rId99"/>
    <p:sldId id="883" r:id="rId100"/>
    <p:sldId id="885" r:id="rId101"/>
    <p:sldId id="886" r:id="rId102"/>
    <p:sldId id="887" r:id="rId103"/>
    <p:sldId id="817" r:id="rId104"/>
    <p:sldId id="635" r:id="rId105"/>
    <p:sldId id="807" r:id="rId106"/>
    <p:sldId id="808" r:id="rId107"/>
    <p:sldId id="809" r:id="rId108"/>
    <p:sldId id="810" r:id="rId109"/>
    <p:sldId id="907" r:id="rId110"/>
    <p:sldId id="893" r:id="rId111"/>
    <p:sldId id="894" r:id="rId112"/>
    <p:sldId id="904" r:id="rId113"/>
    <p:sldId id="895" r:id="rId114"/>
    <p:sldId id="905" r:id="rId115"/>
    <p:sldId id="897" r:id="rId116"/>
    <p:sldId id="838" r:id="rId117"/>
    <p:sldId id="840" r:id="rId118"/>
    <p:sldId id="841" r:id="rId119"/>
    <p:sldId id="842" r:id="rId120"/>
    <p:sldId id="843" r:id="rId121"/>
    <p:sldId id="844" r:id="rId122"/>
    <p:sldId id="908" r:id="rId123"/>
    <p:sldId id="846" r:id="rId124"/>
    <p:sldId id="847" r:id="rId125"/>
    <p:sldId id="693" r:id="rId126"/>
    <p:sldId id="668" r:id="rId127"/>
    <p:sldId id="871" r:id="rId128"/>
    <p:sldId id="872" r:id="rId129"/>
    <p:sldId id="873" r:id="rId130"/>
    <p:sldId id="898" r:id="rId131"/>
    <p:sldId id="669" r:id="rId132"/>
    <p:sldId id="599" r:id="rId133"/>
    <p:sldId id="875" r:id="rId134"/>
    <p:sldId id="835" r:id="rId135"/>
  </p:sldIdLst>
  <p:sldSz cx="9144000" cy="6858000" type="screen4x3"/>
  <p:notesSz cx="7300913" cy="95869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F31"/>
    <a:srgbClr val="950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94" autoAdjust="0"/>
  </p:normalViewPr>
  <p:slideViewPr>
    <p:cSldViewPr>
      <p:cViewPr>
        <p:scale>
          <a:sx n="66" d="100"/>
          <a:sy n="66" d="100"/>
        </p:scale>
        <p:origin x="-600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18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notesMaster" Target="notesMasters/notesMaster1.xml"/><Relationship Id="rId137" Type="http://schemas.openxmlformats.org/officeDocument/2006/relationships/handoutMaster" Target="handoutMasters/handoutMaster1.xml"/><Relationship Id="rId138" Type="http://schemas.openxmlformats.org/officeDocument/2006/relationships/printerSettings" Target="printerSettings/printerSettings1.bin"/><Relationship Id="rId13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viewProps" Target="viewProps.xml"/><Relationship Id="rId141" Type="http://schemas.openxmlformats.org/officeDocument/2006/relationships/theme" Target="theme/theme1.xml"/><Relationship Id="rId14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73063" y="8874125"/>
            <a:ext cx="44196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46038" rIns="0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/>
              <a:t>#-</a:t>
            </a:r>
            <a:fld id="{D93E00D8-2EE4-B747-918A-67C7ED9D222B}" type="slidenum">
              <a:rPr lang="en-US" sz="280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"/>
          </p:nvPr>
        </p:nvSpPr>
        <p:spPr>
          <a:xfrm>
            <a:off x="3725863" y="8918575"/>
            <a:ext cx="3163887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/>
            </a:lvl1pPr>
          </a:lstStyle>
          <a:p>
            <a:pPr>
              <a:defRPr/>
            </a:pPr>
            <a:fld id="{38239261-592B-414C-8F72-A7FDDA73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7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4637" cy="4313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167" tIns="50259" rIns="97167" bIns="50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5488"/>
            <a:ext cx="4775200" cy="358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3497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latin typeface="Times New Roman" charset="0"/>
              </a:rPr>
              <a:t>#ConeofUncertainty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37025" y="9105900"/>
            <a:ext cx="3162300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3E2E29D4-B7E0-4C41-A9F2-40A1F4654C3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http://hdw.eweb4.com/wallpapers/1459/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8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http://</a:t>
            </a:r>
            <a:r>
              <a:rPr lang="en-US" dirty="0" err="1" smtClean="0">
                <a:latin typeface="Times New Roman" charset="0"/>
              </a:rPr>
              <a:t>www.scenicreflections.com</a:t>
            </a:r>
            <a:r>
              <a:rPr lang="en-US" dirty="0" smtClean="0">
                <a:latin typeface="Times New Roman" charset="0"/>
              </a:rPr>
              <a:t>/media/456071/</a:t>
            </a:r>
            <a:r>
              <a:rPr lang="en-US" dirty="0" err="1" smtClean="0">
                <a:latin typeface="Times New Roman" charset="0"/>
              </a:rPr>
              <a:t>Borg_Cube_Wallpaper</a:t>
            </a:r>
            <a:r>
              <a:rPr lang="en-US" dirty="0" smtClean="0">
                <a:latin typeface="Times New Roman" charset="0"/>
              </a:rPr>
              <a:t>/</a:t>
            </a:r>
          </a:p>
          <a:p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http://</a:t>
            </a:r>
            <a:r>
              <a:rPr lang="en-US" dirty="0" err="1" smtClean="0">
                <a:latin typeface="Times New Roman" charset="0"/>
              </a:rPr>
              <a:t>coarpk.wordpress.com</a:t>
            </a:r>
            <a:r>
              <a:rPr lang="en-US" dirty="0" smtClean="0">
                <a:latin typeface="Times New Roman" charset="0"/>
              </a:rPr>
              <a:t>/2014/05/02/drinking-from-the-</a:t>
            </a:r>
            <a:r>
              <a:rPr lang="en-US" dirty="0" err="1" smtClean="0">
                <a:latin typeface="Times New Roman" charset="0"/>
              </a:rPr>
              <a:t>firehose</a:t>
            </a:r>
            <a:r>
              <a:rPr lang="en-US" dirty="0" smtClean="0">
                <a:latin typeface="Times New Roman" charset="0"/>
              </a:rPr>
              <a:t>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www.q-lab.com</a:t>
            </a:r>
            <a:r>
              <a:rPr lang="en-US" dirty="0" smtClean="0"/>
              <a:t>/resources/standards/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44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Taken from http://www.maperformance.com/blitz-fatt-advance-boost-sensor-set-for-touch-brain-fatt-advance-plus-blz_19240.html</a:t>
            </a:r>
          </a:p>
          <a:p>
            <a:endParaRPr lang="en-US" dirty="0" smtClean="0">
              <a:latin typeface="Times New Roman" charset="0"/>
            </a:endParaRPr>
          </a:p>
          <a:p>
            <a:pPr marL="0" marR="0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rPr>
              <a:t>“Blitz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rPr>
              <a:t>Fatt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rPr>
              <a:t> Advance Boost Sensor Set for Touch Brain and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rPr>
              <a:t>Fatt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rPr>
              <a:t> Advance Plus”</a:t>
            </a:r>
            <a:endParaRPr lang="en-US" dirty="0">
              <a:latin typeface="Times New Roman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35438" y="9105900"/>
            <a:ext cx="3163887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9284D587-370A-2446-9DAF-3289CD1FB373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or some of the UC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or some of the UC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8038" indent="-269875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8839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19200"/>
            <a:ext cx="80772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442075"/>
            <a:ext cx="4419600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46038" rIns="0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fld id="{3D05426C-EA8C-B44E-9898-93679D92E416}" type="slidenum">
              <a:rPr lang="en-US" sz="1600" smtClean="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4457ED-1E87-4142-AC9D-A068C7D6D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Symbol" charset="2"/>
        <a:defRPr sz="2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39750" indent="-360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l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904875" indent="-3667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charset="2"/>
        <a:buChar char="§"/>
        <a:tabLst>
          <a:tab pos="904875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e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e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Relationship Id="rId3" Type="http://schemas.openxmlformats.org/officeDocument/2006/relationships/image" Target="../media/image6.gi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ven@myCo.co.se" TargetMode="External"/><Relationship Id="rId3" Type="http://schemas.openxmlformats.org/officeDocument/2006/relationships/hyperlink" Target="mailto:Mark@myVendor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eg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A: Getting Organized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Get Started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Swimlanes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clarify actors’ roles, activities are aligned inside </a:t>
            </a:r>
            <a:r>
              <a:rPr lang="en-US" dirty="0" err="1" smtClean="0"/>
              <a:t>swimlanes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5287" y="19812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Barkeep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39318" y="1981200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Patron</a:t>
            </a:r>
            <a:endParaRPr lang="en-US" u="sng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343400" y="2057400"/>
            <a:ext cx="0" cy="3505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ounded Rectangle 7"/>
          <p:cNvSpPr>
            <a:spLocks noChangeAspect="1"/>
          </p:cNvSpPr>
          <p:nvPr/>
        </p:nvSpPr>
        <p:spPr bwMode="auto">
          <a:xfrm>
            <a:off x="1066800" y="2667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Places Order</a:t>
            </a: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 bwMode="auto">
          <a:xfrm>
            <a:off x="5562600" y="2667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Takes Money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 bwMode="auto">
          <a:xfrm>
            <a:off x="55626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Pours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Drink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 bwMode="auto">
          <a:xfrm>
            <a:off x="10668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Drinks Beer</a:t>
            </a: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 bwMode="auto">
          <a:xfrm>
            <a:off x="3276600" y="2971800"/>
            <a:ext cx="228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3276600" y="4495800"/>
            <a:ext cx="228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 bwMode="auto">
          <a:xfrm>
            <a:off x="6667500" y="327660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171700" y="480060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ounded Rectangle 17"/>
          <p:cNvSpPr>
            <a:spLocks noChangeAspect="1"/>
          </p:cNvSpPr>
          <p:nvPr/>
        </p:nvSpPr>
        <p:spPr bwMode="auto">
          <a:xfrm>
            <a:off x="1066800" y="5715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</p:spTree>
    <p:extLst>
      <p:ext uri="{BB962C8B-B14F-4D97-AF65-F5344CB8AC3E}">
        <p14:creationId xmlns:p14="http://schemas.microsoft.com/office/powerpoint/2010/main" val="137933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Actions may send signals and accept the corresponding event.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5287" y="24384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Barkeep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39318" y="2438400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Patron</a:t>
            </a:r>
            <a:endParaRPr lang="en-US" u="sng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343400" y="2514600"/>
            <a:ext cx="0" cy="3505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Pentagon 7"/>
          <p:cNvSpPr>
            <a:spLocks noChangeAspect="1"/>
          </p:cNvSpPr>
          <p:nvPr/>
        </p:nvSpPr>
        <p:spPr bwMode="auto">
          <a:xfrm>
            <a:off x="1066800" y="3124200"/>
            <a:ext cx="2209800" cy="609600"/>
          </a:xfrm>
          <a:prstGeom prst="homePlat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Shout Order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 bwMode="auto">
          <a:xfrm>
            <a:off x="5562600" y="46482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Pours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Drink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276600" y="3429000"/>
            <a:ext cx="1981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 bwMode="auto">
          <a:xfrm>
            <a:off x="6667500" y="373380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5257800" y="3124200"/>
            <a:ext cx="2514600" cy="609600"/>
            <a:chOff x="5257800" y="2667000"/>
            <a:chExt cx="2514600" cy="609600"/>
          </a:xfrm>
        </p:grpSpPr>
        <p:sp>
          <p:nvSpPr>
            <p:cNvPr id="9" name="Rounded Rectangle 8"/>
            <p:cNvSpPr>
              <a:spLocks noChangeAspect="1"/>
            </p:cNvSpPr>
            <p:nvPr/>
          </p:nvSpPr>
          <p:spPr bwMode="auto">
            <a:xfrm>
              <a:off x="5562600" y="2667000"/>
              <a:ext cx="2209800" cy="609600"/>
            </a:xfrm>
            <a:prstGeom prst="roundRect">
              <a:avLst>
                <a:gd name="adj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Hears Order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 bwMode="auto">
            <a:xfrm rot="19022062">
              <a:off x="5360210" y="2756738"/>
              <a:ext cx="434230" cy="43423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257800" y="2667000"/>
              <a:ext cx="304800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44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C0D0D1"/>
              </a:clrFrom>
              <a:clrTo>
                <a:srgbClr val="C0D0D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610600" cy="55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3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145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an activity diagram for use case #5.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Sequence Diagrams</a:t>
            </a:r>
          </a:p>
        </p:txBody>
      </p:sp>
      <p:sp>
        <p:nvSpPr>
          <p:cNvPr id="146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6436" name="Rectangle 3"/>
          <p:cNvSpPr>
            <a:spLocks noChangeArrowheads="1"/>
          </p:cNvSpPr>
          <p:nvPr/>
        </p:nvSpPr>
        <p:spPr bwMode="auto">
          <a:xfrm>
            <a:off x="3886200" y="2971800"/>
            <a:ext cx="124966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11</a:t>
            </a:r>
            <a:endParaRPr lang="en-US" sz="8000" dirty="0">
              <a:solidFill>
                <a:srgbClr val="FF0000"/>
              </a:solidFill>
            </a:endParaRPr>
          </a:p>
          <a:p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(Message) Sequence Diagrams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diagram shows how processes operate with one another and in what order. </a:t>
            </a:r>
          </a:p>
          <a:p>
            <a:endParaRPr lang="en-US" dirty="0" smtClean="0"/>
          </a:p>
          <a:p>
            <a:r>
              <a:rPr lang="en-US" dirty="0" smtClean="0"/>
              <a:t>Among other elements, a sequence diagram has:</a:t>
            </a:r>
          </a:p>
          <a:p>
            <a:pPr lvl="1"/>
            <a:r>
              <a:rPr lang="en-US" dirty="0" smtClean="0"/>
              <a:t>Lifelines        </a:t>
            </a:r>
          </a:p>
          <a:p>
            <a:pPr lvl="1"/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Timing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l="8327" t="22556" r="10706" b="32423"/>
          <a:stretch>
            <a:fillRect/>
          </a:stretch>
        </p:blipFill>
        <p:spPr bwMode="auto">
          <a:xfrm>
            <a:off x="2895600" y="3429000"/>
            <a:ext cx="6171248" cy="289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Lifelines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that has its own behavior, that can occur concurrent with others, can be said to have a </a:t>
            </a:r>
            <a:r>
              <a:rPr lang="en-US" i="1" dirty="0" smtClean="0"/>
              <a:t>lifeline. </a:t>
            </a:r>
          </a:p>
          <a:p>
            <a:endParaRPr lang="en-US" i="1" dirty="0" smtClean="0"/>
          </a:p>
          <a:p>
            <a:r>
              <a:rPr lang="en-US" dirty="0" smtClean="0"/>
              <a:t>The lifeline shows how its owner behaves over time.</a:t>
            </a:r>
          </a:p>
          <a:p>
            <a:endParaRPr lang="en-US" dirty="0" smtClean="0"/>
          </a:p>
          <a:p>
            <a:r>
              <a:rPr lang="en-US" dirty="0" smtClean="0"/>
              <a:t>A lifeline can be a:</a:t>
            </a:r>
          </a:p>
          <a:p>
            <a:pPr lvl="1"/>
            <a:r>
              <a:rPr lang="en-US" dirty="0" smtClean="0"/>
              <a:t>Actor </a:t>
            </a:r>
          </a:p>
          <a:p>
            <a:pPr lvl="1"/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External Entity</a:t>
            </a:r>
          </a:p>
          <a:p>
            <a:pPr lvl="1"/>
            <a:r>
              <a:rPr lang="en-US" dirty="0" smtClean="0"/>
              <a:t>Class</a:t>
            </a:r>
          </a:p>
          <a:p>
            <a:r>
              <a:rPr lang="en-US" dirty="0" smtClean="0"/>
              <a:t>It can send messages to others.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3886200" y="3886200"/>
            <a:ext cx="2438400" cy="1295400"/>
          </a:xfrm>
          <a:prstGeom prst="wedgeRectCallout">
            <a:avLst>
              <a:gd name="adj1" fmla="val 41201"/>
              <a:gd name="adj2" fmla="val 72384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dirty="0" smtClean="0"/>
              <a:t>These are informal, though they may be connected to formal things later.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6984207" y="4799806"/>
            <a:ext cx="2286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7897813" y="2876550"/>
            <a:ext cx="484187" cy="781050"/>
            <a:chOff x="1200" y="2416"/>
            <a:chExt cx="1104" cy="1712"/>
          </a:xfrm>
        </p:grpSpPr>
        <p:sp>
          <p:nvSpPr>
            <p:cNvPr id="8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>
            <a:off x="8153400" y="41148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543800" y="44958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7543800" y="50292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153400" y="55626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can be</a:t>
            </a:r>
          </a:p>
          <a:p>
            <a:pPr lvl="1"/>
            <a:r>
              <a:rPr lang="en-US" dirty="0" smtClean="0"/>
              <a:t>Synchronous (wait for return          )</a:t>
            </a:r>
          </a:p>
          <a:p>
            <a:pPr lvl="1"/>
            <a:r>
              <a:rPr lang="en-US" dirty="0" smtClean="0"/>
              <a:t>Return (           )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(send and forget  </a:t>
            </a:r>
            <a:r>
              <a:rPr lang="en-US" dirty="0" smtClean="0"/>
              <a:t>         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029200" y="1828800"/>
            <a:ext cx="6096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514600" y="2286000"/>
            <a:ext cx="609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410200" y="2667000"/>
            <a:ext cx="609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2819400" y="3276600"/>
            <a:ext cx="1905000" cy="3067050"/>
            <a:chOff x="2819400" y="3276600"/>
            <a:chExt cx="1905000" cy="3067050"/>
          </a:xfrm>
        </p:grpSpPr>
        <p:cxnSp>
          <p:nvCxnSpPr>
            <p:cNvPr id="4" name="Straight Connector 3"/>
            <p:cNvCxnSpPr/>
            <p:nvPr/>
          </p:nvCxnSpPr>
          <p:spPr bwMode="auto">
            <a:xfrm rot="5400000">
              <a:off x="1905794" y="5199856"/>
              <a:ext cx="2286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" name="Group 30"/>
            <p:cNvGrpSpPr>
              <a:grpSpLocks noChangeAspect="1"/>
            </p:cNvGrpSpPr>
            <p:nvPr/>
          </p:nvGrpSpPr>
          <p:grpSpPr bwMode="auto">
            <a:xfrm>
              <a:off x="2819400" y="3276600"/>
              <a:ext cx="484187" cy="781050"/>
              <a:chOff x="1200" y="2416"/>
              <a:chExt cx="1104" cy="1712"/>
            </a:xfrm>
          </p:grpSpPr>
          <p:sp>
            <p:nvSpPr>
              <p:cNvPr id="6" name="Oval 31"/>
              <p:cNvSpPr>
                <a:spLocks noChangeAspect="1" noChangeArrowheads="1"/>
              </p:cNvSpPr>
              <p:nvPr/>
            </p:nvSpPr>
            <p:spPr bwMode="auto">
              <a:xfrm flipH="1" flipV="1">
                <a:off x="1440" y="2416"/>
                <a:ext cx="576" cy="51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" name="Line 32"/>
              <p:cNvSpPr>
                <a:spLocks noChangeAspect="1" noChangeShapeType="1"/>
              </p:cNvSpPr>
              <p:nvPr/>
            </p:nvSpPr>
            <p:spPr bwMode="auto">
              <a:xfrm>
                <a:off x="1728" y="2928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Line 33"/>
              <p:cNvSpPr>
                <a:spLocks noChangeAspect="1" noChangeShapeType="1"/>
              </p:cNvSpPr>
              <p:nvPr/>
            </p:nvSpPr>
            <p:spPr bwMode="auto">
              <a:xfrm flipV="1">
                <a:off x="1296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Line 3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28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Line 35"/>
              <p:cNvSpPr>
                <a:spLocks noChangeAspect="1" noChangeShapeType="1"/>
              </p:cNvSpPr>
              <p:nvPr/>
            </p:nvSpPr>
            <p:spPr bwMode="auto">
              <a:xfrm>
                <a:off x="1200" y="3216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 bwMode="auto">
            <a:xfrm>
              <a:off x="3048000" y="44958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048000" y="52578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3275806" y="5199856"/>
              <a:ext cx="2286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Group 30"/>
            <p:cNvGrpSpPr>
              <a:grpSpLocks noChangeAspect="1"/>
            </p:cNvGrpSpPr>
            <p:nvPr/>
          </p:nvGrpSpPr>
          <p:grpSpPr bwMode="auto">
            <a:xfrm>
              <a:off x="4240213" y="3276600"/>
              <a:ext cx="484187" cy="781050"/>
              <a:chOff x="1200" y="2416"/>
              <a:chExt cx="1104" cy="1712"/>
            </a:xfrm>
          </p:grpSpPr>
          <p:sp>
            <p:nvSpPr>
              <p:cNvPr id="21" name="Oval 31"/>
              <p:cNvSpPr>
                <a:spLocks noChangeAspect="1" noChangeArrowheads="1"/>
              </p:cNvSpPr>
              <p:nvPr/>
            </p:nvSpPr>
            <p:spPr bwMode="auto">
              <a:xfrm flipH="1" flipV="1">
                <a:off x="1440" y="2416"/>
                <a:ext cx="576" cy="51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32"/>
              <p:cNvSpPr>
                <a:spLocks noChangeAspect="1" noChangeShapeType="1"/>
              </p:cNvSpPr>
              <p:nvPr/>
            </p:nvSpPr>
            <p:spPr bwMode="auto">
              <a:xfrm>
                <a:off x="1728" y="2928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Line 33"/>
              <p:cNvSpPr>
                <a:spLocks noChangeAspect="1" noChangeShapeType="1"/>
              </p:cNvSpPr>
              <p:nvPr/>
            </p:nvSpPr>
            <p:spPr bwMode="auto">
              <a:xfrm flipV="1">
                <a:off x="1296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3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28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35"/>
              <p:cNvSpPr>
                <a:spLocks noChangeAspect="1" noChangeShapeType="1"/>
              </p:cNvSpPr>
              <p:nvPr/>
            </p:nvSpPr>
            <p:spPr bwMode="auto">
              <a:xfrm>
                <a:off x="1200" y="3216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 bwMode="auto">
            <a:xfrm flipH="1">
              <a:off x="3048000" y="48006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3048000" y="57912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Timing</a:t>
            </a:r>
          </a:p>
        </p:txBody>
      </p:sp>
      <p:sp>
        <p:nvSpPr>
          <p:cNvPr id="150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 elements include:</a:t>
            </a:r>
          </a:p>
          <a:p>
            <a:pPr lvl="1"/>
            <a:r>
              <a:rPr lang="en-US" dirty="0" smtClean="0"/>
              <a:t>Marks and </a:t>
            </a:r>
          </a:p>
          <a:p>
            <a:pPr lvl="1"/>
            <a:r>
              <a:rPr lang="en-US" dirty="0" smtClean="0"/>
              <a:t>Spans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rot="5400000">
            <a:off x="3580820" y="4286622"/>
            <a:ext cx="2740360" cy="20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30"/>
          <p:cNvGrpSpPr>
            <a:grpSpLocks noChangeAspect="1"/>
          </p:cNvGrpSpPr>
          <p:nvPr/>
        </p:nvGrpSpPr>
        <p:grpSpPr bwMode="auto">
          <a:xfrm>
            <a:off x="4648200" y="1981200"/>
            <a:ext cx="639127" cy="936290"/>
            <a:chOff x="1200" y="2416"/>
            <a:chExt cx="1104" cy="1712"/>
          </a:xfrm>
        </p:grpSpPr>
        <p:sp>
          <p:nvSpPr>
            <p:cNvPr id="20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cxnSp>
        <p:nvCxnSpPr>
          <p:cNvPr id="9" name="Straight Arrow Connector 8"/>
          <p:cNvCxnSpPr/>
          <p:nvPr/>
        </p:nvCxnSpPr>
        <p:spPr bwMode="auto">
          <a:xfrm>
            <a:off x="4949952" y="3442725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949952" y="4356179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5389236" y="4286622"/>
            <a:ext cx="2740360" cy="20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Group 30"/>
          <p:cNvGrpSpPr>
            <a:grpSpLocks noChangeAspect="1"/>
          </p:cNvGrpSpPr>
          <p:nvPr/>
        </p:nvGrpSpPr>
        <p:grpSpPr bwMode="auto">
          <a:xfrm>
            <a:off x="6523673" y="1981200"/>
            <a:ext cx="639127" cy="936290"/>
            <a:chOff x="1200" y="2416"/>
            <a:chExt cx="1104" cy="1712"/>
          </a:xfrm>
        </p:grpSpPr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 flipH="1">
            <a:off x="4949952" y="3808107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4949952" y="4995596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267200" y="34290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67200" y="38100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267200" y="43434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4267200" y="49530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962400" y="34290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124200" y="3429000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76600" y="434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 </a:t>
            </a:r>
            <a:r>
              <a:rPr lang="en-US" dirty="0" err="1" smtClean="0"/>
              <a:t>ms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267200" y="44196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35" name="Group 41"/>
          <p:cNvGrpSpPr>
            <a:grpSpLocks noChangeAspect="1"/>
          </p:cNvGrpSpPr>
          <p:nvPr/>
        </p:nvGrpSpPr>
        <p:grpSpPr bwMode="auto">
          <a:xfrm flipH="1" flipV="1">
            <a:off x="4038600" y="3200400"/>
            <a:ext cx="609645" cy="174394"/>
            <a:chOff x="3433" y="1097"/>
            <a:chExt cx="636" cy="175"/>
          </a:xfrm>
        </p:grpSpPr>
        <p:sp>
          <p:nvSpPr>
            <p:cNvPr id="36" name="Freeform 42"/>
            <p:cNvSpPr>
              <a:spLocks noChangeAspect="1"/>
            </p:cNvSpPr>
            <p:nvPr/>
          </p:nvSpPr>
          <p:spPr bwMode="auto">
            <a:xfrm>
              <a:off x="3458" y="1097"/>
              <a:ext cx="611" cy="175"/>
            </a:xfrm>
            <a:custGeom>
              <a:avLst/>
              <a:gdLst>
                <a:gd name="T0" fmla="*/ 1461 w 560"/>
                <a:gd name="T1" fmla="*/ 2178 h 136"/>
                <a:gd name="T2" fmla="*/ 1433 w 560"/>
                <a:gd name="T3" fmla="*/ 2078 h 136"/>
                <a:gd name="T4" fmla="*/ 1370 w 560"/>
                <a:gd name="T5" fmla="*/ 1992 h 136"/>
                <a:gd name="T6" fmla="*/ 767 w 560"/>
                <a:gd name="T7" fmla="*/ 268 h 136"/>
                <a:gd name="T8" fmla="*/ 681 w 560"/>
                <a:gd name="T9" fmla="*/ 109 h 136"/>
                <a:gd name="T10" fmla="*/ 603 w 560"/>
                <a:gd name="T11" fmla="*/ 126 h 136"/>
                <a:gd name="T12" fmla="*/ 626 w 560"/>
                <a:gd name="T13" fmla="*/ 972 h 136"/>
                <a:gd name="T14" fmla="*/ 793 w 560"/>
                <a:gd name="T15" fmla="*/ 1340 h 136"/>
                <a:gd name="T16" fmla="*/ 819 w 560"/>
                <a:gd name="T17" fmla="*/ 1566 h 136"/>
                <a:gd name="T18" fmla="*/ 578 w 560"/>
                <a:gd name="T19" fmla="*/ 1808 h 136"/>
                <a:gd name="T20" fmla="*/ 384 w 560"/>
                <a:gd name="T21" fmla="*/ 1610 h 136"/>
                <a:gd name="T22" fmla="*/ 265 w 560"/>
                <a:gd name="T23" fmla="*/ 1426 h 136"/>
                <a:gd name="T24" fmla="*/ 134 w 560"/>
                <a:gd name="T25" fmla="*/ 1092 h 136"/>
                <a:gd name="T26" fmla="*/ 0 w 560"/>
                <a:gd name="T27" fmla="*/ 444 h 1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0"/>
                <a:gd name="T43" fmla="*/ 0 h 136"/>
                <a:gd name="T44" fmla="*/ 560 w 560"/>
                <a:gd name="T45" fmla="*/ 136 h 1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0" h="136">
                  <a:moveTo>
                    <a:pt x="560" y="136"/>
                  </a:moveTo>
                  <a:cubicBezTo>
                    <a:pt x="556" y="134"/>
                    <a:pt x="553" y="131"/>
                    <a:pt x="549" y="130"/>
                  </a:cubicBezTo>
                  <a:cubicBezTo>
                    <a:pt x="541" y="127"/>
                    <a:pt x="532" y="127"/>
                    <a:pt x="525" y="124"/>
                  </a:cubicBezTo>
                  <a:cubicBezTo>
                    <a:pt x="447" y="88"/>
                    <a:pt x="377" y="39"/>
                    <a:pt x="294" y="17"/>
                  </a:cubicBezTo>
                  <a:cubicBezTo>
                    <a:pt x="283" y="11"/>
                    <a:pt x="272" y="9"/>
                    <a:pt x="260" y="7"/>
                  </a:cubicBezTo>
                  <a:cubicBezTo>
                    <a:pt x="250" y="7"/>
                    <a:pt x="237" y="0"/>
                    <a:pt x="231" y="8"/>
                  </a:cubicBezTo>
                  <a:cubicBezTo>
                    <a:pt x="226" y="14"/>
                    <a:pt x="226" y="53"/>
                    <a:pt x="240" y="61"/>
                  </a:cubicBezTo>
                  <a:cubicBezTo>
                    <a:pt x="258" y="71"/>
                    <a:pt x="283" y="77"/>
                    <a:pt x="303" y="83"/>
                  </a:cubicBezTo>
                  <a:cubicBezTo>
                    <a:pt x="308" y="88"/>
                    <a:pt x="310" y="93"/>
                    <a:pt x="314" y="98"/>
                  </a:cubicBezTo>
                  <a:cubicBezTo>
                    <a:pt x="301" y="135"/>
                    <a:pt x="265" y="114"/>
                    <a:pt x="222" y="113"/>
                  </a:cubicBezTo>
                  <a:cubicBezTo>
                    <a:pt x="196" y="111"/>
                    <a:pt x="172" y="107"/>
                    <a:pt x="147" y="100"/>
                  </a:cubicBezTo>
                  <a:cubicBezTo>
                    <a:pt x="132" y="96"/>
                    <a:pt x="102" y="89"/>
                    <a:pt x="102" y="89"/>
                  </a:cubicBezTo>
                  <a:cubicBezTo>
                    <a:pt x="87" y="79"/>
                    <a:pt x="68" y="75"/>
                    <a:pt x="51" y="68"/>
                  </a:cubicBezTo>
                  <a:cubicBezTo>
                    <a:pt x="36" y="53"/>
                    <a:pt x="24" y="28"/>
                    <a:pt x="0" y="28"/>
                  </a:cubicBezTo>
                </a:path>
              </a:pathLst>
            </a:cu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43"/>
            <p:cNvSpPr>
              <a:spLocks noChangeAspect="1" noChangeShapeType="1"/>
            </p:cNvSpPr>
            <p:nvPr/>
          </p:nvSpPr>
          <p:spPr bwMode="auto">
            <a:xfrm>
              <a:off x="3433" y="1097"/>
              <a:ext cx="20" cy="84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44"/>
            <p:cNvSpPr>
              <a:spLocks noChangeAspect="1" noChangeShapeType="1"/>
            </p:cNvSpPr>
            <p:nvPr/>
          </p:nvSpPr>
          <p:spPr bwMode="auto">
            <a:xfrm flipV="1">
              <a:off x="3435" y="1097"/>
              <a:ext cx="78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05200" y="2743200"/>
            <a:ext cx="75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Mark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68774" y="3276600"/>
            <a:ext cx="71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Span</a:t>
            </a:r>
            <a:endParaRPr lang="en-US" dirty="0">
              <a:latin typeface="Comic Sans MS"/>
              <a:cs typeface="Comic Sans MS"/>
            </a:endParaRPr>
          </a:p>
        </p:txBody>
      </p:sp>
      <p:grpSp>
        <p:nvGrpSpPr>
          <p:cNvPr id="40" name="Group 41"/>
          <p:cNvGrpSpPr>
            <a:grpSpLocks noChangeAspect="1"/>
          </p:cNvGrpSpPr>
          <p:nvPr/>
        </p:nvGrpSpPr>
        <p:grpSpPr bwMode="auto">
          <a:xfrm flipH="1" flipV="1">
            <a:off x="2362200" y="3505200"/>
            <a:ext cx="609645" cy="174394"/>
            <a:chOff x="3433" y="1097"/>
            <a:chExt cx="636" cy="175"/>
          </a:xfrm>
        </p:grpSpPr>
        <p:sp>
          <p:nvSpPr>
            <p:cNvPr id="41" name="Freeform 42"/>
            <p:cNvSpPr>
              <a:spLocks noChangeAspect="1"/>
            </p:cNvSpPr>
            <p:nvPr/>
          </p:nvSpPr>
          <p:spPr bwMode="auto">
            <a:xfrm>
              <a:off x="3458" y="1097"/>
              <a:ext cx="611" cy="175"/>
            </a:xfrm>
            <a:custGeom>
              <a:avLst/>
              <a:gdLst>
                <a:gd name="T0" fmla="*/ 1461 w 560"/>
                <a:gd name="T1" fmla="*/ 2178 h 136"/>
                <a:gd name="T2" fmla="*/ 1433 w 560"/>
                <a:gd name="T3" fmla="*/ 2078 h 136"/>
                <a:gd name="T4" fmla="*/ 1370 w 560"/>
                <a:gd name="T5" fmla="*/ 1992 h 136"/>
                <a:gd name="T6" fmla="*/ 767 w 560"/>
                <a:gd name="T7" fmla="*/ 268 h 136"/>
                <a:gd name="T8" fmla="*/ 681 w 560"/>
                <a:gd name="T9" fmla="*/ 109 h 136"/>
                <a:gd name="T10" fmla="*/ 603 w 560"/>
                <a:gd name="T11" fmla="*/ 126 h 136"/>
                <a:gd name="T12" fmla="*/ 626 w 560"/>
                <a:gd name="T13" fmla="*/ 972 h 136"/>
                <a:gd name="T14" fmla="*/ 793 w 560"/>
                <a:gd name="T15" fmla="*/ 1340 h 136"/>
                <a:gd name="T16" fmla="*/ 819 w 560"/>
                <a:gd name="T17" fmla="*/ 1566 h 136"/>
                <a:gd name="T18" fmla="*/ 578 w 560"/>
                <a:gd name="T19" fmla="*/ 1808 h 136"/>
                <a:gd name="T20" fmla="*/ 384 w 560"/>
                <a:gd name="T21" fmla="*/ 1610 h 136"/>
                <a:gd name="T22" fmla="*/ 265 w 560"/>
                <a:gd name="T23" fmla="*/ 1426 h 136"/>
                <a:gd name="T24" fmla="*/ 134 w 560"/>
                <a:gd name="T25" fmla="*/ 1092 h 136"/>
                <a:gd name="T26" fmla="*/ 0 w 560"/>
                <a:gd name="T27" fmla="*/ 444 h 1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0"/>
                <a:gd name="T43" fmla="*/ 0 h 136"/>
                <a:gd name="T44" fmla="*/ 560 w 560"/>
                <a:gd name="T45" fmla="*/ 136 h 1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0" h="136">
                  <a:moveTo>
                    <a:pt x="560" y="136"/>
                  </a:moveTo>
                  <a:cubicBezTo>
                    <a:pt x="556" y="134"/>
                    <a:pt x="553" y="131"/>
                    <a:pt x="549" y="130"/>
                  </a:cubicBezTo>
                  <a:cubicBezTo>
                    <a:pt x="541" y="127"/>
                    <a:pt x="532" y="127"/>
                    <a:pt x="525" y="124"/>
                  </a:cubicBezTo>
                  <a:cubicBezTo>
                    <a:pt x="447" y="88"/>
                    <a:pt x="377" y="39"/>
                    <a:pt x="294" y="17"/>
                  </a:cubicBezTo>
                  <a:cubicBezTo>
                    <a:pt x="283" y="11"/>
                    <a:pt x="272" y="9"/>
                    <a:pt x="260" y="7"/>
                  </a:cubicBezTo>
                  <a:cubicBezTo>
                    <a:pt x="250" y="7"/>
                    <a:pt x="237" y="0"/>
                    <a:pt x="231" y="8"/>
                  </a:cubicBezTo>
                  <a:cubicBezTo>
                    <a:pt x="226" y="14"/>
                    <a:pt x="226" y="53"/>
                    <a:pt x="240" y="61"/>
                  </a:cubicBezTo>
                  <a:cubicBezTo>
                    <a:pt x="258" y="71"/>
                    <a:pt x="283" y="77"/>
                    <a:pt x="303" y="83"/>
                  </a:cubicBezTo>
                  <a:cubicBezTo>
                    <a:pt x="308" y="88"/>
                    <a:pt x="310" y="93"/>
                    <a:pt x="314" y="98"/>
                  </a:cubicBezTo>
                  <a:cubicBezTo>
                    <a:pt x="301" y="135"/>
                    <a:pt x="265" y="114"/>
                    <a:pt x="222" y="113"/>
                  </a:cubicBezTo>
                  <a:cubicBezTo>
                    <a:pt x="196" y="111"/>
                    <a:pt x="172" y="107"/>
                    <a:pt x="147" y="100"/>
                  </a:cubicBezTo>
                  <a:cubicBezTo>
                    <a:pt x="132" y="96"/>
                    <a:pt x="102" y="89"/>
                    <a:pt x="102" y="89"/>
                  </a:cubicBezTo>
                  <a:cubicBezTo>
                    <a:pt x="87" y="79"/>
                    <a:pt x="68" y="75"/>
                    <a:pt x="51" y="68"/>
                  </a:cubicBezTo>
                  <a:cubicBezTo>
                    <a:pt x="36" y="53"/>
                    <a:pt x="24" y="28"/>
                    <a:pt x="0" y="28"/>
                  </a:cubicBezTo>
                </a:path>
              </a:pathLst>
            </a:cu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3"/>
            <p:cNvSpPr>
              <a:spLocks noChangeAspect="1" noChangeShapeType="1"/>
            </p:cNvSpPr>
            <p:nvPr/>
          </p:nvSpPr>
          <p:spPr bwMode="auto">
            <a:xfrm>
              <a:off x="3433" y="1097"/>
              <a:ext cx="20" cy="84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4"/>
            <p:cNvSpPr>
              <a:spLocks noChangeAspect="1" noChangeShapeType="1"/>
            </p:cNvSpPr>
            <p:nvPr/>
          </p:nvSpPr>
          <p:spPr bwMode="auto">
            <a:xfrm flipV="1">
              <a:off x="3435" y="1097"/>
              <a:ext cx="78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sequence diagram if it helps detail your understanding.</a:t>
            </a:r>
            <a:endParaRPr lang="en-US" dirty="0"/>
          </a:p>
        </p:txBody>
      </p:sp>
      <p:pic>
        <p:nvPicPr>
          <p:cNvPr id="1026" name="Picture 2" descr="C:\Users\dmcarthu\Google Drive\UC01 - SD - Revis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19"/>
          <a:stretch/>
        </p:blipFill>
        <p:spPr bwMode="auto">
          <a:xfrm>
            <a:off x="25998" y="1600200"/>
            <a:ext cx="9144000" cy="46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9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Callout 4"/>
          <p:cNvSpPr>
            <a:spLocks noChangeArrowheads="1"/>
          </p:cNvSpPr>
          <p:nvPr/>
        </p:nvSpPr>
        <p:spPr bwMode="auto">
          <a:xfrm>
            <a:off x="5400675" y="4525962"/>
            <a:ext cx="2879725" cy="1798638"/>
          </a:xfrm>
          <a:prstGeom prst="wedgeEllipseCallout">
            <a:avLst>
              <a:gd name="adj1" fmla="val -21843"/>
              <a:gd name="adj2" fmla="val 69644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aka</a:t>
            </a:r>
          </a:p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Blast Off</a:t>
            </a:r>
          </a:p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Inception</a:t>
            </a:r>
          </a:p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Iteration Zero</a:t>
            </a:r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start the project, we need to know:</a:t>
            </a:r>
          </a:p>
          <a:p>
            <a:pPr lvl="1"/>
            <a:r>
              <a:rPr lang="en-US" dirty="0" smtClean="0"/>
              <a:t>Charter</a:t>
            </a:r>
          </a:p>
          <a:p>
            <a:pPr lvl="1"/>
            <a:r>
              <a:rPr lang="en-US" dirty="0" smtClean="0"/>
              <a:t>Constraints 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Resources, including the      Functional Specification, if any</a:t>
            </a:r>
          </a:p>
          <a:p>
            <a:pPr lvl="1"/>
            <a:r>
              <a:rPr lang="en-US" dirty="0" smtClean="0"/>
              <a:t>Team and Stakeholders</a:t>
            </a:r>
          </a:p>
          <a:p>
            <a:pPr lvl="1"/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Practices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Monotype Sorts" charset="2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495800" y="2987675"/>
            <a:ext cx="2911475" cy="2185214"/>
            <a:chOff x="4495800" y="2987675"/>
            <a:chExt cx="2911475" cy="2185214"/>
          </a:xfrm>
        </p:grpSpPr>
        <p:sp>
          <p:nvSpPr>
            <p:cNvPr id="17413" name="TextBox 5"/>
            <p:cNvSpPr txBox="1">
              <a:spLocks noChangeArrowheads="1"/>
            </p:cNvSpPr>
            <p:nvPr/>
          </p:nvSpPr>
          <p:spPr bwMode="auto">
            <a:xfrm>
              <a:off x="4495800" y="2987675"/>
              <a:ext cx="1108075" cy="2185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9600" dirty="0"/>
                <a:t>} </a:t>
              </a:r>
              <a:endParaRPr lang="en-US" sz="2000" b="1" dirty="0"/>
            </a:p>
            <a:p>
              <a:endParaRPr lang="en-US" sz="2000" b="1" dirty="0"/>
            </a:p>
            <a:p>
              <a:endParaRPr lang="en-US" sz="2000" b="1" dirty="0"/>
            </a:p>
          </p:txBody>
        </p:sp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5105400" y="3722687"/>
              <a:ext cx="23018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More on these later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79925" y="1311275"/>
            <a:ext cx="2910756" cy="1938992"/>
            <a:chOff x="4479925" y="1311275"/>
            <a:chExt cx="2910756" cy="1938992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4479925" y="1311275"/>
              <a:ext cx="1108075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0" dirty="0" smtClean="0"/>
                <a:t>}</a:t>
              </a:r>
              <a:r>
                <a:rPr lang="en-US" sz="9600" dirty="0" smtClean="0"/>
                <a:t> </a:t>
              </a:r>
              <a:r>
                <a:rPr lang="en-US" sz="2000" b="1" dirty="0" smtClean="0"/>
                <a:t> 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089525" y="2046287"/>
              <a:ext cx="23011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More on these </a:t>
              </a:r>
              <a:r>
                <a:rPr lang="en-US" b="1" dirty="0" smtClean="0"/>
                <a:t>here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Information Gathering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3908" name="Rectangle 3"/>
          <p:cNvSpPr>
            <a:spLocks noChangeArrowheads="1"/>
          </p:cNvSpPr>
          <p:nvPr/>
        </p:nvSpPr>
        <p:spPr bwMode="auto">
          <a:xfrm>
            <a:off x="3886200" y="2971800"/>
            <a:ext cx="13258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12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14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Confirming Understanding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315200" cy="4114800"/>
          </a:xfrm>
        </p:spPr>
        <p:txBody>
          <a:bodyPr/>
          <a:lstStyle/>
          <a:p>
            <a:r>
              <a:rPr lang="en-US" dirty="0" smtClean="0"/>
              <a:t>What do you do if you don’t have enough information?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Create(d) an issue in the issue tracking database</a:t>
            </a:r>
          </a:p>
          <a:p>
            <a:pPr lvl="1"/>
            <a:r>
              <a:rPr lang="en-US" dirty="0" smtClean="0"/>
              <a:t>Identify the expert</a:t>
            </a:r>
          </a:p>
          <a:p>
            <a:pPr lvl="1"/>
            <a:r>
              <a:rPr lang="en-US" dirty="0" smtClean="0"/>
              <a:t>Walk through the use case as you understand it</a:t>
            </a:r>
          </a:p>
          <a:p>
            <a:pPr lvl="1"/>
            <a:r>
              <a:rPr lang="en-US" dirty="0" smtClean="0"/>
              <a:t>Address issues if possible.  If not: …</a:t>
            </a:r>
          </a:p>
          <a:p>
            <a:pPr lvl="1"/>
            <a:r>
              <a:rPr lang="en-US" dirty="0" smtClean="0"/>
              <a:t>… create </a:t>
            </a:r>
            <a:r>
              <a:rPr lang="en-US" dirty="0"/>
              <a:t>an issue in the issue tracking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Confirm your revised understanding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209800" y="4968875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6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" name="Group 54"/>
            <p:cNvGrpSpPr>
              <a:grpSpLocks/>
            </p:cNvGrpSpPr>
            <p:nvPr/>
          </p:nvGrpSpPr>
          <p:grpSpPr bwMode="auto">
            <a:xfrm>
              <a:off x="7726365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8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6172200" y="4968875"/>
            <a:ext cx="855663" cy="1127125"/>
            <a:chOff x="7726362" y="2209800"/>
            <a:chExt cx="855663" cy="1127125"/>
          </a:xfrm>
        </p:grpSpPr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</p:grpSpPr>
          <p:sp>
            <p:nvSpPr>
              <p:cNvPr id="15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591413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Confirming Understanding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315200" cy="4114800"/>
          </a:xfrm>
        </p:spPr>
        <p:txBody>
          <a:bodyPr/>
          <a:lstStyle/>
          <a:p>
            <a:r>
              <a:rPr lang="en-US" smtClean="0"/>
              <a:t>What do you do if you don’t have enough information?</a:t>
            </a:r>
          </a:p>
          <a:p>
            <a:endParaRPr lang="en-US" smtClean="0"/>
          </a:p>
          <a:p>
            <a:r>
              <a:rPr lang="en-US" smtClean="0"/>
              <a:t>You talk to the technical experts:</a:t>
            </a:r>
          </a:p>
          <a:p>
            <a:pPr lvl="1"/>
            <a:r>
              <a:rPr lang="en-US" smtClean="0"/>
              <a:t>Limit meetings to one hour</a:t>
            </a:r>
          </a:p>
          <a:p>
            <a:pPr lvl="1"/>
            <a:r>
              <a:rPr lang="en-US" smtClean="0"/>
              <a:t>Check </a:t>
            </a:r>
            <a:r>
              <a:rPr lang="en-US" i="1" smtClean="0"/>
              <a:t>constantly</a:t>
            </a:r>
          </a:p>
          <a:p>
            <a:pPr lvl="1"/>
            <a:r>
              <a:rPr lang="en-US" smtClean="0"/>
              <a:t>Write down what you learned</a:t>
            </a:r>
          </a:p>
          <a:p>
            <a:pPr lvl="1"/>
            <a:r>
              <a:rPr lang="en-US" smtClean="0"/>
              <a:t>Ask the expert to check </a:t>
            </a:r>
            <a:br>
              <a:rPr lang="en-US" smtClean="0"/>
            </a:br>
            <a:r>
              <a:rPr lang="en-US" smtClean="0"/>
              <a:t>your understanding</a:t>
            </a:r>
          </a:p>
          <a:p>
            <a:pPr lvl="1"/>
            <a:r>
              <a:rPr lang="en-US" smtClean="0"/>
              <a:t>Do it again</a:t>
            </a:r>
          </a:p>
          <a:p>
            <a:pPr lvl="1"/>
            <a:endParaRPr lang="en-US" smtClean="0"/>
          </a:p>
        </p:txBody>
      </p:sp>
      <p:sp>
        <p:nvSpPr>
          <p:cNvPr id="124932" name="Oval Callout 3"/>
          <p:cNvSpPr>
            <a:spLocks noChangeArrowheads="1"/>
          </p:cNvSpPr>
          <p:nvPr/>
        </p:nvSpPr>
        <p:spPr bwMode="auto">
          <a:xfrm>
            <a:off x="4953000" y="3124200"/>
            <a:ext cx="3581400" cy="2293938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So each robot has one arm that can move in two dimensions, not three?  Right?  </a:t>
            </a:r>
          </a:p>
        </p:txBody>
      </p:sp>
    </p:spTree>
    <p:extLst>
      <p:ext uri="{BB962C8B-B14F-4D97-AF65-F5344CB8AC3E}">
        <p14:creationId xmlns:p14="http://schemas.microsoft.com/office/powerpoint/2010/main" val="3529460951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Box 24"/>
          <p:cNvSpPr txBox="1">
            <a:spLocks noChangeArrowheads="1"/>
          </p:cNvSpPr>
          <p:nvPr/>
        </p:nvSpPr>
        <p:spPr bwMode="auto">
          <a:xfrm>
            <a:off x="6267450" y="1371600"/>
            <a:ext cx="1752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Orbital Mechanics for Dummies</a:t>
            </a:r>
          </a:p>
        </p:txBody>
      </p:sp>
      <p:pic>
        <p:nvPicPr>
          <p:cNvPr id="125955" name="Picture 9" descr="orbit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971800"/>
            <a:ext cx="20955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4161750" indent="-24161750"/>
            <a:r>
              <a:rPr lang="en-US" sz="2800" smtClean="0"/>
              <a:t>Technical Notes</a:t>
            </a:r>
          </a:p>
        </p:txBody>
      </p:sp>
      <p:sp>
        <p:nvSpPr>
          <p:cNvPr id="125957" name="Content Placeholder 2"/>
          <p:cNvSpPr>
            <a:spLocks noGrp="1"/>
          </p:cNvSpPr>
          <p:nvPr>
            <p:ph idx="1"/>
          </p:nvPr>
        </p:nvSpPr>
        <p:spPr>
          <a:xfrm>
            <a:off x="720725" y="1079500"/>
            <a:ext cx="7661275" cy="4800600"/>
          </a:xfrm>
        </p:spPr>
        <p:txBody>
          <a:bodyPr/>
          <a:lstStyle/>
          <a:p>
            <a:r>
              <a:rPr lang="en-US" dirty="0" smtClean="0"/>
              <a:t>Writing is </a:t>
            </a:r>
            <a:r>
              <a:rPr lang="en-US" i="1" dirty="0" smtClean="0"/>
              <a:t>not </a:t>
            </a:r>
            <a:r>
              <a:rPr lang="en-US" dirty="0" smtClean="0"/>
              <a:t>“extra.”  It forces you </a:t>
            </a:r>
            <a:br>
              <a:rPr lang="en-US" dirty="0" smtClean="0"/>
            </a:br>
            <a:r>
              <a:rPr lang="en-US" dirty="0" smtClean="0"/>
              <a:t>to organize your thoughts.</a:t>
            </a:r>
          </a:p>
          <a:p>
            <a:endParaRPr lang="en-US" sz="1600" dirty="0" smtClean="0"/>
          </a:p>
          <a:p>
            <a:r>
              <a:rPr lang="en-US" dirty="0" smtClean="0"/>
              <a:t>Technical notes capture </a:t>
            </a:r>
            <a:br>
              <a:rPr lang="en-US" dirty="0" smtClean="0"/>
            </a:br>
            <a:r>
              <a:rPr lang="en-US" dirty="0" smtClean="0"/>
              <a:t>any topic of interest.</a:t>
            </a:r>
          </a:p>
          <a:p>
            <a:pPr lvl="1"/>
            <a:r>
              <a:rPr lang="en-US" dirty="0" smtClean="0"/>
              <a:t>Informal</a:t>
            </a:r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smtClean="0"/>
              <a:t>Common understanding</a:t>
            </a:r>
          </a:p>
          <a:p>
            <a:pPr lvl="1"/>
            <a:r>
              <a:rPr lang="en-US" dirty="0" smtClean="0"/>
              <a:t>Always incorporated into the </a:t>
            </a:r>
            <a:br>
              <a:rPr lang="en-US" dirty="0" smtClean="0"/>
            </a:br>
            <a:r>
              <a:rPr lang="en-US" dirty="0" smtClean="0"/>
              <a:t>executable models somehow</a:t>
            </a:r>
          </a:p>
          <a:p>
            <a:endParaRPr lang="en-US" sz="1600" dirty="0" smtClean="0"/>
          </a:p>
          <a:p>
            <a:r>
              <a:rPr lang="en-US" dirty="0" smtClean="0"/>
              <a:t>They will also avoid having the same interview again. </a:t>
            </a:r>
          </a:p>
          <a:p>
            <a:endParaRPr lang="en-US" sz="1600" dirty="0" smtClean="0"/>
          </a:p>
          <a:p>
            <a:r>
              <a:rPr lang="en-US" dirty="0" smtClean="0"/>
              <a:t>And again…. and again…. and again…. and again…. and ...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25958" name="Group 23"/>
          <p:cNvGrpSpPr>
            <a:grpSpLocks/>
          </p:cNvGrpSpPr>
          <p:nvPr/>
        </p:nvGrpSpPr>
        <p:grpSpPr bwMode="auto">
          <a:xfrm>
            <a:off x="5865813" y="1143000"/>
            <a:ext cx="2517775" cy="3733800"/>
            <a:chOff x="5865812" y="1447800"/>
            <a:chExt cx="2516982" cy="2896394"/>
          </a:xfrm>
        </p:grpSpPr>
        <p:cxnSp>
          <p:nvCxnSpPr>
            <p:cNvPr id="125959" name="Straight Connector 5"/>
            <p:cNvCxnSpPr>
              <a:cxnSpLocks noChangeShapeType="1"/>
            </p:cNvCxnSpPr>
            <p:nvPr/>
          </p:nvCxnSpPr>
          <p:spPr bwMode="auto">
            <a:xfrm>
              <a:off x="5867400" y="1447800"/>
              <a:ext cx="2513012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5960" name="Straight Connector 6"/>
            <p:cNvCxnSpPr>
              <a:cxnSpLocks noChangeShapeType="1"/>
            </p:cNvCxnSpPr>
            <p:nvPr/>
          </p:nvCxnSpPr>
          <p:spPr bwMode="auto">
            <a:xfrm rot="5400000">
              <a:off x="4647406" y="2666206"/>
              <a:ext cx="24384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5961" name="Straight Connector 8"/>
            <p:cNvCxnSpPr>
              <a:cxnSpLocks noChangeShapeType="1"/>
              <a:endCxn id="125962" idx="0"/>
            </p:cNvCxnSpPr>
            <p:nvPr/>
          </p:nvCxnSpPr>
          <p:spPr bwMode="auto">
            <a:xfrm rot="5400000">
              <a:off x="6934200" y="2895600"/>
              <a:ext cx="28956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5962" name="Freeform 21"/>
            <p:cNvSpPr>
              <a:spLocks noChangeArrowheads="1"/>
            </p:cNvSpPr>
            <p:nvPr/>
          </p:nvSpPr>
          <p:spPr bwMode="auto">
            <a:xfrm>
              <a:off x="5867400" y="3881735"/>
              <a:ext cx="2514600" cy="461665"/>
            </a:xfrm>
            <a:custGeom>
              <a:avLst/>
              <a:gdLst>
                <a:gd name="T0" fmla="*/ 1303884 w 2590800"/>
                <a:gd name="T1" fmla="*/ 0 h 965200"/>
                <a:gd name="T2" fmla="*/ 1252754 w 2590800"/>
                <a:gd name="T3" fmla="*/ 0 h 965200"/>
                <a:gd name="T4" fmla="*/ 1201622 w 2590800"/>
                <a:gd name="T5" fmla="*/ 0 h 965200"/>
                <a:gd name="T6" fmla="*/ 1124921 w 2590800"/>
                <a:gd name="T7" fmla="*/ 0 h 965200"/>
                <a:gd name="T8" fmla="*/ 1014132 w 2590800"/>
                <a:gd name="T9" fmla="*/ 0 h 965200"/>
                <a:gd name="T10" fmla="*/ 963001 w 2590800"/>
                <a:gd name="T11" fmla="*/ 0 h 965200"/>
                <a:gd name="T12" fmla="*/ 818124 w 2590800"/>
                <a:gd name="T13" fmla="*/ 0 h 965200"/>
                <a:gd name="T14" fmla="*/ 784036 w 2590800"/>
                <a:gd name="T15" fmla="*/ 0 h 965200"/>
                <a:gd name="T16" fmla="*/ 732905 w 2590800"/>
                <a:gd name="T17" fmla="*/ 0 h 965200"/>
                <a:gd name="T18" fmla="*/ 707339 w 2590800"/>
                <a:gd name="T19" fmla="*/ 0 h 965200"/>
                <a:gd name="T20" fmla="*/ 647681 w 2590800"/>
                <a:gd name="T21" fmla="*/ 0 h 965200"/>
                <a:gd name="T22" fmla="*/ 562460 w 2590800"/>
                <a:gd name="T23" fmla="*/ 0 h 965200"/>
                <a:gd name="T24" fmla="*/ 553939 w 2590800"/>
                <a:gd name="T25" fmla="*/ 0 h 965200"/>
                <a:gd name="T26" fmla="*/ 536894 w 2590800"/>
                <a:gd name="T27" fmla="*/ 0 h 965200"/>
                <a:gd name="T28" fmla="*/ 502806 w 2590800"/>
                <a:gd name="T29" fmla="*/ 0 h 965200"/>
                <a:gd name="T30" fmla="*/ 426106 w 2590800"/>
                <a:gd name="T31" fmla="*/ 0 h 965200"/>
                <a:gd name="T32" fmla="*/ 409064 w 2590800"/>
                <a:gd name="T33" fmla="*/ 0 h 965200"/>
                <a:gd name="T34" fmla="*/ 332364 w 2590800"/>
                <a:gd name="T35" fmla="*/ 0 h 965200"/>
                <a:gd name="T36" fmla="*/ 306797 w 2590800"/>
                <a:gd name="T37" fmla="*/ 0 h 965200"/>
                <a:gd name="T38" fmla="*/ 272710 w 2590800"/>
                <a:gd name="T39" fmla="*/ 0 h 965200"/>
                <a:gd name="T40" fmla="*/ 136354 w 2590800"/>
                <a:gd name="T41" fmla="*/ 0 h 965200"/>
                <a:gd name="T42" fmla="*/ 110787 w 2590800"/>
                <a:gd name="T43" fmla="*/ 0 h 965200"/>
                <a:gd name="T44" fmla="*/ 85222 w 2590800"/>
                <a:gd name="T45" fmla="*/ 0 h 965200"/>
                <a:gd name="T46" fmla="*/ 0 w 2590800"/>
                <a:gd name="T47" fmla="*/ 0 h 9652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590800"/>
                <a:gd name="T73" fmla="*/ 0 h 965200"/>
                <a:gd name="T74" fmla="*/ 2590800 w 2590800"/>
                <a:gd name="T75" fmla="*/ 965200 h 96520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590800" h="965200">
                  <a:moveTo>
                    <a:pt x="2590800" y="965200"/>
                  </a:moveTo>
                  <a:cubicBezTo>
                    <a:pt x="2556933" y="942622"/>
                    <a:pt x="2527814" y="910338"/>
                    <a:pt x="2489200" y="897467"/>
                  </a:cubicBezTo>
                  <a:lnTo>
                    <a:pt x="2387600" y="863600"/>
                  </a:lnTo>
                  <a:cubicBezTo>
                    <a:pt x="2179366" y="707424"/>
                    <a:pt x="2502314" y="957766"/>
                    <a:pt x="2235200" y="711200"/>
                  </a:cubicBezTo>
                  <a:cubicBezTo>
                    <a:pt x="2037418" y="528632"/>
                    <a:pt x="2169116" y="674338"/>
                    <a:pt x="2015067" y="558800"/>
                  </a:cubicBezTo>
                  <a:cubicBezTo>
                    <a:pt x="1962660" y="519494"/>
                    <a:pt x="1978776" y="497598"/>
                    <a:pt x="1913467" y="491067"/>
                  </a:cubicBezTo>
                  <a:cubicBezTo>
                    <a:pt x="1817822" y="481502"/>
                    <a:pt x="1721556" y="479778"/>
                    <a:pt x="1625600" y="474133"/>
                  </a:cubicBezTo>
                  <a:cubicBezTo>
                    <a:pt x="1603022" y="468489"/>
                    <a:pt x="1580158" y="463887"/>
                    <a:pt x="1557867" y="457200"/>
                  </a:cubicBezTo>
                  <a:cubicBezTo>
                    <a:pt x="1523674" y="446942"/>
                    <a:pt x="1456267" y="423333"/>
                    <a:pt x="1456267" y="423333"/>
                  </a:cubicBezTo>
                  <a:cubicBezTo>
                    <a:pt x="1439334" y="440266"/>
                    <a:pt x="1425392" y="460849"/>
                    <a:pt x="1405467" y="474133"/>
                  </a:cubicBezTo>
                  <a:cubicBezTo>
                    <a:pt x="1390888" y="483852"/>
                    <a:pt x="1295970" y="505741"/>
                    <a:pt x="1286933" y="508000"/>
                  </a:cubicBezTo>
                  <a:cubicBezTo>
                    <a:pt x="1230489" y="502356"/>
                    <a:pt x="1169241" y="514540"/>
                    <a:pt x="1117600" y="491067"/>
                  </a:cubicBezTo>
                  <a:cubicBezTo>
                    <a:pt x="1096413" y="481437"/>
                    <a:pt x="1109835" y="444724"/>
                    <a:pt x="1100667" y="423333"/>
                  </a:cubicBezTo>
                  <a:cubicBezTo>
                    <a:pt x="1092650" y="404627"/>
                    <a:pt x="1083733" y="383822"/>
                    <a:pt x="1066800" y="372533"/>
                  </a:cubicBezTo>
                  <a:cubicBezTo>
                    <a:pt x="1047436" y="359624"/>
                    <a:pt x="1021358" y="362287"/>
                    <a:pt x="999067" y="355600"/>
                  </a:cubicBezTo>
                  <a:cubicBezTo>
                    <a:pt x="889153" y="322626"/>
                    <a:pt x="920903" y="337357"/>
                    <a:pt x="846667" y="287867"/>
                  </a:cubicBezTo>
                  <a:cubicBezTo>
                    <a:pt x="835378" y="270934"/>
                    <a:pt x="828434" y="250096"/>
                    <a:pt x="812800" y="237067"/>
                  </a:cubicBezTo>
                  <a:cubicBezTo>
                    <a:pt x="785867" y="214622"/>
                    <a:pt x="686637" y="182451"/>
                    <a:pt x="660400" y="169333"/>
                  </a:cubicBezTo>
                  <a:cubicBezTo>
                    <a:pt x="642197" y="160232"/>
                    <a:pt x="628306" y="143484"/>
                    <a:pt x="609600" y="135467"/>
                  </a:cubicBezTo>
                  <a:cubicBezTo>
                    <a:pt x="588209" y="126299"/>
                    <a:pt x="564585" y="123582"/>
                    <a:pt x="541867" y="118533"/>
                  </a:cubicBezTo>
                  <a:cubicBezTo>
                    <a:pt x="420747" y="91617"/>
                    <a:pt x="432400" y="99345"/>
                    <a:pt x="270933" y="84667"/>
                  </a:cubicBezTo>
                  <a:cubicBezTo>
                    <a:pt x="254000" y="79022"/>
                    <a:pt x="236098" y="75715"/>
                    <a:pt x="220133" y="67733"/>
                  </a:cubicBezTo>
                  <a:cubicBezTo>
                    <a:pt x="201930" y="58632"/>
                    <a:pt x="188784" y="39852"/>
                    <a:pt x="169333" y="33867"/>
                  </a:cubicBezTo>
                  <a:cubicBezTo>
                    <a:pt x="114316" y="16939"/>
                    <a:pt x="0" y="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6494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Box 24"/>
          <p:cNvSpPr txBox="1">
            <a:spLocks noChangeArrowheads="1"/>
          </p:cNvSpPr>
          <p:nvPr/>
        </p:nvSpPr>
        <p:spPr bwMode="auto">
          <a:xfrm>
            <a:off x="6267450" y="1371600"/>
            <a:ext cx="1752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Orbital Mechanics for Dummies</a:t>
            </a:r>
          </a:p>
        </p:txBody>
      </p:sp>
      <p:pic>
        <p:nvPicPr>
          <p:cNvPr id="125955" name="Picture 9" descr="orbit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971800"/>
            <a:ext cx="20955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4161750" indent="-24161750"/>
            <a:r>
              <a:rPr lang="en-US" sz="2800" smtClean="0"/>
              <a:t>Technical Notes</a:t>
            </a:r>
          </a:p>
        </p:txBody>
      </p:sp>
      <p:sp>
        <p:nvSpPr>
          <p:cNvPr id="125957" name="Content Placeholder 2"/>
          <p:cNvSpPr>
            <a:spLocks noGrp="1"/>
          </p:cNvSpPr>
          <p:nvPr>
            <p:ph idx="1"/>
          </p:nvPr>
        </p:nvSpPr>
        <p:spPr>
          <a:xfrm>
            <a:off x="720725" y="1079500"/>
            <a:ext cx="4994275" cy="4800600"/>
          </a:xfrm>
        </p:spPr>
        <p:txBody>
          <a:bodyPr/>
          <a:lstStyle/>
          <a:p>
            <a:r>
              <a:rPr lang="en-US" dirty="0" smtClean="0"/>
              <a:t>Descriptions drafted in the technical notes will end up in the executable models as:</a:t>
            </a:r>
          </a:p>
          <a:p>
            <a:pPr lvl="1"/>
            <a:r>
              <a:rPr lang="en-US" dirty="0" smtClean="0"/>
              <a:t>Class descriptions</a:t>
            </a:r>
          </a:p>
          <a:p>
            <a:pPr lvl="1"/>
            <a:r>
              <a:rPr lang="en-US" dirty="0" smtClean="0"/>
              <a:t>Attribute descriptions</a:t>
            </a:r>
          </a:p>
          <a:p>
            <a:pPr lvl="1"/>
            <a:r>
              <a:rPr lang="en-US" dirty="0" smtClean="0"/>
              <a:t>Association descriptions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125958" name="Group 23"/>
          <p:cNvGrpSpPr>
            <a:grpSpLocks/>
          </p:cNvGrpSpPr>
          <p:nvPr/>
        </p:nvGrpSpPr>
        <p:grpSpPr bwMode="auto">
          <a:xfrm>
            <a:off x="5865813" y="1143000"/>
            <a:ext cx="2517775" cy="3733800"/>
            <a:chOff x="5865812" y="1447800"/>
            <a:chExt cx="2516982" cy="2896394"/>
          </a:xfrm>
        </p:grpSpPr>
        <p:cxnSp>
          <p:nvCxnSpPr>
            <p:cNvPr id="125959" name="Straight Connector 5"/>
            <p:cNvCxnSpPr>
              <a:cxnSpLocks noChangeShapeType="1"/>
            </p:cNvCxnSpPr>
            <p:nvPr/>
          </p:nvCxnSpPr>
          <p:spPr bwMode="auto">
            <a:xfrm>
              <a:off x="5867400" y="1447800"/>
              <a:ext cx="2513012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5960" name="Straight Connector 6"/>
            <p:cNvCxnSpPr>
              <a:cxnSpLocks noChangeShapeType="1"/>
            </p:cNvCxnSpPr>
            <p:nvPr/>
          </p:nvCxnSpPr>
          <p:spPr bwMode="auto">
            <a:xfrm rot="5400000">
              <a:off x="4647406" y="2666206"/>
              <a:ext cx="24384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5961" name="Straight Connector 8"/>
            <p:cNvCxnSpPr>
              <a:cxnSpLocks noChangeShapeType="1"/>
              <a:endCxn id="125962" idx="0"/>
            </p:cNvCxnSpPr>
            <p:nvPr/>
          </p:nvCxnSpPr>
          <p:spPr bwMode="auto">
            <a:xfrm rot="5400000">
              <a:off x="6934200" y="2895600"/>
              <a:ext cx="28956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5962" name="Freeform 21"/>
            <p:cNvSpPr>
              <a:spLocks noChangeArrowheads="1"/>
            </p:cNvSpPr>
            <p:nvPr/>
          </p:nvSpPr>
          <p:spPr bwMode="auto">
            <a:xfrm>
              <a:off x="5867400" y="3881735"/>
              <a:ext cx="2514600" cy="461665"/>
            </a:xfrm>
            <a:custGeom>
              <a:avLst/>
              <a:gdLst>
                <a:gd name="T0" fmla="*/ 1303884 w 2590800"/>
                <a:gd name="T1" fmla="*/ 0 h 965200"/>
                <a:gd name="T2" fmla="*/ 1252754 w 2590800"/>
                <a:gd name="T3" fmla="*/ 0 h 965200"/>
                <a:gd name="T4" fmla="*/ 1201622 w 2590800"/>
                <a:gd name="T5" fmla="*/ 0 h 965200"/>
                <a:gd name="T6" fmla="*/ 1124921 w 2590800"/>
                <a:gd name="T7" fmla="*/ 0 h 965200"/>
                <a:gd name="T8" fmla="*/ 1014132 w 2590800"/>
                <a:gd name="T9" fmla="*/ 0 h 965200"/>
                <a:gd name="T10" fmla="*/ 963001 w 2590800"/>
                <a:gd name="T11" fmla="*/ 0 h 965200"/>
                <a:gd name="T12" fmla="*/ 818124 w 2590800"/>
                <a:gd name="T13" fmla="*/ 0 h 965200"/>
                <a:gd name="T14" fmla="*/ 784036 w 2590800"/>
                <a:gd name="T15" fmla="*/ 0 h 965200"/>
                <a:gd name="T16" fmla="*/ 732905 w 2590800"/>
                <a:gd name="T17" fmla="*/ 0 h 965200"/>
                <a:gd name="T18" fmla="*/ 707339 w 2590800"/>
                <a:gd name="T19" fmla="*/ 0 h 965200"/>
                <a:gd name="T20" fmla="*/ 647681 w 2590800"/>
                <a:gd name="T21" fmla="*/ 0 h 965200"/>
                <a:gd name="T22" fmla="*/ 562460 w 2590800"/>
                <a:gd name="T23" fmla="*/ 0 h 965200"/>
                <a:gd name="T24" fmla="*/ 553939 w 2590800"/>
                <a:gd name="T25" fmla="*/ 0 h 965200"/>
                <a:gd name="T26" fmla="*/ 536894 w 2590800"/>
                <a:gd name="T27" fmla="*/ 0 h 965200"/>
                <a:gd name="T28" fmla="*/ 502806 w 2590800"/>
                <a:gd name="T29" fmla="*/ 0 h 965200"/>
                <a:gd name="T30" fmla="*/ 426106 w 2590800"/>
                <a:gd name="T31" fmla="*/ 0 h 965200"/>
                <a:gd name="T32" fmla="*/ 409064 w 2590800"/>
                <a:gd name="T33" fmla="*/ 0 h 965200"/>
                <a:gd name="T34" fmla="*/ 332364 w 2590800"/>
                <a:gd name="T35" fmla="*/ 0 h 965200"/>
                <a:gd name="T36" fmla="*/ 306797 w 2590800"/>
                <a:gd name="T37" fmla="*/ 0 h 965200"/>
                <a:gd name="T38" fmla="*/ 272710 w 2590800"/>
                <a:gd name="T39" fmla="*/ 0 h 965200"/>
                <a:gd name="T40" fmla="*/ 136354 w 2590800"/>
                <a:gd name="T41" fmla="*/ 0 h 965200"/>
                <a:gd name="T42" fmla="*/ 110787 w 2590800"/>
                <a:gd name="T43" fmla="*/ 0 h 965200"/>
                <a:gd name="T44" fmla="*/ 85222 w 2590800"/>
                <a:gd name="T45" fmla="*/ 0 h 965200"/>
                <a:gd name="T46" fmla="*/ 0 w 2590800"/>
                <a:gd name="T47" fmla="*/ 0 h 9652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590800"/>
                <a:gd name="T73" fmla="*/ 0 h 965200"/>
                <a:gd name="T74" fmla="*/ 2590800 w 2590800"/>
                <a:gd name="T75" fmla="*/ 965200 h 96520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590800" h="965200">
                  <a:moveTo>
                    <a:pt x="2590800" y="965200"/>
                  </a:moveTo>
                  <a:cubicBezTo>
                    <a:pt x="2556933" y="942622"/>
                    <a:pt x="2527814" y="910338"/>
                    <a:pt x="2489200" y="897467"/>
                  </a:cubicBezTo>
                  <a:lnTo>
                    <a:pt x="2387600" y="863600"/>
                  </a:lnTo>
                  <a:cubicBezTo>
                    <a:pt x="2179366" y="707424"/>
                    <a:pt x="2502314" y="957766"/>
                    <a:pt x="2235200" y="711200"/>
                  </a:cubicBezTo>
                  <a:cubicBezTo>
                    <a:pt x="2037418" y="528632"/>
                    <a:pt x="2169116" y="674338"/>
                    <a:pt x="2015067" y="558800"/>
                  </a:cubicBezTo>
                  <a:cubicBezTo>
                    <a:pt x="1962660" y="519494"/>
                    <a:pt x="1978776" y="497598"/>
                    <a:pt x="1913467" y="491067"/>
                  </a:cubicBezTo>
                  <a:cubicBezTo>
                    <a:pt x="1817822" y="481502"/>
                    <a:pt x="1721556" y="479778"/>
                    <a:pt x="1625600" y="474133"/>
                  </a:cubicBezTo>
                  <a:cubicBezTo>
                    <a:pt x="1603022" y="468489"/>
                    <a:pt x="1580158" y="463887"/>
                    <a:pt x="1557867" y="457200"/>
                  </a:cubicBezTo>
                  <a:cubicBezTo>
                    <a:pt x="1523674" y="446942"/>
                    <a:pt x="1456267" y="423333"/>
                    <a:pt x="1456267" y="423333"/>
                  </a:cubicBezTo>
                  <a:cubicBezTo>
                    <a:pt x="1439334" y="440266"/>
                    <a:pt x="1425392" y="460849"/>
                    <a:pt x="1405467" y="474133"/>
                  </a:cubicBezTo>
                  <a:cubicBezTo>
                    <a:pt x="1390888" y="483852"/>
                    <a:pt x="1295970" y="505741"/>
                    <a:pt x="1286933" y="508000"/>
                  </a:cubicBezTo>
                  <a:cubicBezTo>
                    <a:pt x="1230489" y="502356"/>
                    <a:pt x="1169241" y="514540"/>
                    <a:pt x="1117600" y="491067"/>
                  </a:cubicBezTo>
                  <a:cubicBezTo>
                    <a:pt x="1096413" y="481437"/>
                    <a:pt x="1109835" y="444724"/>
                    <a:pt x="1100667" y="423333"/>
                  </a:cubicBezTo>
                  <a:cubicBezTo>
                    <a:pt x="1092650" y="404627"/>
                    <a:pt x="1083733" y="383822"/>
                    <a:pt x="1066800" y="372533"/>
                  </a:cubicBezTo>
                  <a:cubicBezTo>
                    <a:pt x="1047436" y="359624"/>
                    <a:pt x="1021358" y="362287"/>
                    <a:pt x="999067" y="355600"/>
                  </a:cubicBezTo>
                  <a:cubicBezTo>
                    <a:pt x="889153" y="322626"/>
                    <a:pt x="920903" y="337357"/>
                    <a:pt x="846667" y="287867"/>
                  </a:cubicBezTo>
                  <a:cubicBezTo>
                    <a:pt x="835378" y="270934"/>
                    <a:pt x="828434" y="250096"/>
                    <a:pt x="812800" y="237067"/>
                  </a:cubicBezTo>
                  <a:cubicBezTo>
                    <a:pt x="785867" y="214622"/>
                    <a:pt x="686637" y="182451"/>
                    <a:pt x="660400" y="169333"/>
                  </a:cubicBezTo>
                  <a:cubicBezTo>
                    <a:pt x="642197" y="160232"/>
                    <a:pt x="628306" y="143484"/>
                    <a:pt x="609600" y="135467"/>
                  </a:cubicBezTo>
                  <a:cubicBezTo>
                    <a:pt x="588209" y="126299"/>
                    <a:pt x="564585" y="123582"/>
                    <a:pt x="541867" y="118533"/>
                  </a:cubicBezTo>
                  <a:cubicBezTo>
                    <a:pt x="420747" y="91617"/>
                    <a:pt x="432400" y="99345"/>
                    <a:pt x="270933" y="84667"/>
                  </a:cubicBezTo>
                  <a:cubicBezTo>
                    <a:pt x="254000" y="79022"/>
                    <a:pt x="236098" y="75715"/>
                    <a:pt x="220133" y="67733"/>
                  </a:cubicBezTo>
                  <a:cubicBezTo>
                    <a:pt x="201930" y="58632"/>
                    <a:pt x="188784" y="39852"/>
                    <a:pt x="169333" y="33867"/>
                  </a:cubicBezTo>
                  <a:cubicBezTo>
                    <a:pt x="114316" y="16939"/>
                    <a:pt x="0" y="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50553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Review</a:t>
            </a:r>
          </a:p>
        </p:txBody>
      </p:sp>
      <p:sp>
        <p:nvSpPr>
          <p:cNvPr id="1280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systems engineers/experts should review your:</a:t>
            </a:r>
          </a:p>
          <a:p>
            <a:pPr lvl="1"/>
            <a:r>
              <a:rPr lang="en-US" dirty="0" smtClean="0"/>
              <a:t>technical notes</a:t>
            </a:r>
          </a:p>
          <a:p>
            <a:pPr lvl="1"/>
            <a:r>
              <a:rPr lang="en-US" dirty="0" smtClean="0"/>
              <a:t>definitions of mysterious terms</a:t>
            </a:r>
          </a:p>
          <a:p>
            <a:pPr lvl="1"/>
            <a:r>
              <a:rPr lang="en-US" dirty="0" smtClean="0"/>
              <a:t>factoring requirements </a:t>
            </a:r>
          </a:p>
          <a:p>
            <a:r>
              <a:rPr lang="en-US" dirty="0" smtClean="0"/>
              <a:t>and answer your questions</a:t>
            </a:r>
            <a:br>
              <a:rPr lang="en-US" dirty="0" smtClean="0"/>
            </a:br>
            <a:r>
              <a:rPr lang="en-US" dirty="0" smtClean="0"/>
              <a:t>as you proceed.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cost of using faulty information</a:t>
            </a:r>
            <a:br>
              <a:rPr lang="en-US" dirty="0" smtClean="0"/>
            </a:br>
            <a:r>
              <a:rPr lang="en-US" dirty="0" smtClean="0"/>
              <a:t>is high and the cost increases</a:t>
            </a:r>
            <a:br>
              <a:rPr lang="en-US" dirty="0" smtClean="0"/>
            </a:br>
            <a:r>
              <a:rPr lang="en-US" dirty="0" smtClean="0"/>
              <a:t>exponentially the longer you </a:t>
            </a:r>
            <a:br>
              <a:rPr lang="en-US" dirty="0" smtClean="0"/>
            </a:br>
            <a:r>
              <a:rPr lang="en-US" dirty="0" smtClean="0"/>
              <a:t>continue to use faulty information!</a:t>
            </a:r>
          </a:p>
          <a:p>
            <a:pPr lvl="1"/>
            <a:endParaRPr lang="en-US" dirty="0" smtClean="0"/>
          </a:p>
        </p:txBody>
      </p:sp>
      <p:sp>
        <p:nvSpPr>
          <p:cNvPr id="128004" name="Freeform 35"/>
          <p:cNvSpPr>
            <a:spLocks noChangeAspect="1"/>
          </p:cNvSpPr>
          <p:nvPr/>
        </p:nvSpPr>
        <p:spPr bwMode="auto">
          <a:xfrm>
            <a:off x="5067300" y="2244557"/>
            <a:ext cx="1716088" cy="2116138"/>
          </a:xfrm>
          <a:custGeom>
            <a:avLst/>
            <a:gdLst>
              <a:gd name="T0" fmla="*/ 2147483647 w 1930"/>
              <a:gd name="T1" fmla="*/ 0 h 2380"/>
              <a:gd name="T2" fmla="*/ 2147483647 w 1930"/>
              <a:gd name="T3" fmla="*/ 0 h 2380"/>
              <a:gd name="T4" fmla="*/ 2147483647 w 1930"/>
              <a:gd name="T5" fmla="*/ 2147483647 h 2380"/>
              <a:gd name="T6" fmla="*/ 2147483647 w 1930"/>
              <a:gd name="T7" fmla="*/ 2147483647 h 2380"/>
              <a:gd name="T8" fmla="*/ 2147483647 w 1930"/>
              <a:gd name="T9" fmla="*/ 2147483647 h 2380"/>
              <a:gd name="T10" fmla="*/ 2147483647 w 1930"/>
              <a:gd name="T11" fmla="*/ 2147483647 h 2380"/>
              <a:gd name="T12" fmla="*/ 2147483647 w 1930"/>
              <a:gd name="T13" fmla="*/ 2147483647 h 2380"/>
              <a:gd name="T14" fmla="*/ 2147483647 w 1930"/>
              <a:gd name="T15" fmla="*/ 2147483647 h 2380"/>
              <a:gd name="T16" fmla="*/ 2147483647 w 1930"/>
              <a:gd name="T17" fmla="*/ 2147483647 h 2380"/>
              <a:gd name="T18" fmla="*/ 2147483647 w 1930"/>
              <a:gd name="T19" fmla="*/ 2147483647 h 2380"/>
              <a:gd name="T20" fmla="*/ 2147483647 w 1930"/>
              <a:gd name="T21" fmla="*/ 2147483647 h 2380"/>
              <a:gd name="T22" fmla="*/ 2147483647 w 1930"/>
              <a:gd name="T23" fmla="*/ 2147483647 h 2380"/>
              <a:gd name="T24" fmla="*/ 2147483647 w 1930"/>
              <a:gd name="T25" fmla="*/ 2147483647 h 2380"/>
              <a:gd name="T26" fmla="*/ 2147483647 w 1930"/>
              <a:gd name="T27" fmla="*/ 2147483647 h 2380"/>
              <a:gd name="T28" fmla="*/ 2147483647 w 1930"/>
              <a:gd name="T29" fmla="*/ 2147483647 h 2380"/>
              <a:gd name="T30" fmla="*/ 2147483647 w 1930"/>
              <a:gd name="T31" fmla="*/ 2147483647 h 2380"/>
              <a:gd name="T32" fmla="*/ 2147483647 w 1930"/>
              <a:gd name="T33" fmla="*/ 2147483647 h 2380"/>
              <a:gd name="T34" fmla="*/ 0 w 1930"/>
              <a:gd name="T35" fmla="*/ 2147483647 h 2380"/>
              <a:gd name="T36" fmla="*/ 0 w 1930"/>
              <a:gd name="T37" fmla="*/ 2147483647 h 2380"/>
              <a:gd name="T38" fmla="*/ 2147483647 w 1930"/>
              <a:gd name="T39" fmla="*/ 2147483647 h 2380"/>
              <a:gd name="T40" fmla="*/ 2147483647 w 1930"/>
              <a:gd name="T41" fmla="*/ 2147483647 h 2380"/>
              <a:gd name="T42" fmla="*/ 2147483647 w 1930"/>
              <a:gd name="T43" fmla="*/ 2147483647 h 2380"/>
              <a:gd name="T44" fmla="*/ 2147483647 w 1930"/>
              <a:gd name="T45" fmla="*/ 2147483647 h 2380"/>
              <a:gd name="T46" fmla="*/ 2147483647 w 1930"/>
              <a:gd name="T47" fmla="*/ 2147483647 h 2380"/>
              <a:gd name="T48" fmla="*/ 2147483647 w 1930"/>
              <a:gd name="T49" fmla="*/ 2147483647 h 2380"/>
              <a:gd name="T50" fmla="*/ 2147483647 w 1930"/>
              <a:gd name="T51" fmla="*/ 2147483647 h 2380"/>
              <a:gd name="T52" fmla="*/ 2147483647 w 1930"/>
              <a:gd name="T53" fmla="*/ 2147483647 h 2380"/>
              <a:gd name="T54" fmla="*/ 2147483647 w 1930"/>
              <a:gd name="T55" fmla="*/ 2147483647 h 2380"/>
              <a:gd name="T56" fmla="*/ 2147483647 w 1930"/>
              <a:gd name="T57" fmla="*/ 2147483647 h 2380"/>
              <a:gd name="T58" fmla="*/ 2147483647 w 1930"/>
              <a:gd name="T59" fmla="*/ 2147483647 h 2380"/>
              <a:gd name="T60" fmla="*/ 2147483647 w 1930"/>
              <a:gd name="T61" fmla="*/ 2147483647 h 2380"/>
              <a:gd name="T62" fmla="*/ 2147483647 w 1930"/>
              <a:gd name="T63" fmla="*/ 2147483647 h 2380"/>
              <a:gd name="T64" fmla="*/ 2147483647 w 1930"/>
              <a:gd name="T65" fmla="*/ 2147483647 h 2380"/>
              <a:gd name="T66" fmla="*/ 2147483647 w 1930"/>
              <a:gd name="T67" fmla="*/ 2147483647 h 2380"/>
              <a:gd name="T68" fmla="*/ 2147483647 w 1930"/>
              <a:gd name="T69" fmla="*/ 2147483647 h 2380"/>
              <a:gd name="T70" fmla="*/ 2147483647 w 1930"/>
              <a:gd name="T71" fmla="*/ 2147483647 h 2380"/>
              <a:gd name="T72" fmla="*/ 2147483647 w 1930"/>
              <a:gd name="T73" fmla="*/ 2147483647 h 2380"/>
              <a:gd name="T74" fmla="*/ 2147483647 w 1930"/>
              <a:gd name="T75" fmla="*/ 2147483647 h 2380"/>
              <a:gd name="T76" fmla="*/ 2147483647 w 1930"/>
              <a:gd name="T77" fmla="*/ 2147483647 h 2380"/>
              <a:gd name="T78" fmla="*/ 2147483647 w 1930"/>
              <a:gd name="T79" fmla="*/ 2147483647 h 2380"/>
              <a:gd name="T80" fmla="*/ 2147483647 w 1930"/>
              <a:gd name="T81" fmla="*/ 2147483647 h 2380"/>
              <a:gd name="T82" fmla="*/ 2147483647 w 1930"/>
              <a:gd name="T83" fmla="*/ 2147483647 h 2380"/>
              <a:gd name="T84" fmla="*/ 2147483647 w 1930"/>
              <a:gd name="T85" fmla="*/ 2147483647 h 2380"/>
              <a:gd name="T86" fmla="*/ 2147483647 w 1930"/>
              <a:gd name="T87" fmla="*/ 2147483647 h 2380"/>
              <a:gd name="T88" fmla="*/ 2147483647 w 1930"/>
              <a:gd name="T89" fmla="*/ 2147483647 h 2380"/>
              <a:gd name="T90" fmla="*/ 2147483647 w 1930"/>
              <a:gd name="T91" fmla="*/ 2147483647 h 2380"/>
              <a:gd name="T92" fmla="*/ 2147483647 w 1930"/>
              <a:gd name="T93" fmla="*/ 2147483647 h 2380"/>
              <a:gd name="T94" fmla="*/ 2147483647 w 1930"/>
              <a:gd name="T95" fmla="*/ 2147483647 h 2380"/>
              <a:gd name="T96" fmla="*/ 2147483647 w 1930"/>
              <a:gd name="T97" fmla="*/ 2147483647 h 2380"/>
              <a:gd name="T98" fmla="*/ 2147483647 w 1930"/>
              <a:gd name="T99" fmla="*/ 2147483647 h 2380"/>
              <a:gd name="T100" fmla="*/ 2147483647 w 1930"/>
              <a:gd name="T101" fmla="*/ 0 h 238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930"/>
              <a:gd name="T154" fmla="*/ 0 h 2380"/>
              <a:gd name="T155" fmla="*/ 1930 w 1930"/>
              <a:gd name="T156" fmla="*/ 2380 h 238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930" h="2380">
                <a:moveTo>
                  <a:pt x="1588" y="0"/>
                </a:moveTo>
                <a:lnTo>
                  <a:pt x="1588" y="0"/>
                </a:lnTo>
                <a:lnTo>
                  <a:pt x="1508" y="2"/>
                </a:lnTo>
                <a:lnTo>
                  <a:pt x="1426" y="8"/>
                </a:lnTo>
                <a:lnTo>
                  <a:pt x="1346" y="18"/>
                </a:lnTo>
                <a:lnTo>
                  <a:pt x="1268" y="32"/>
                </a:lnTo>
                <a:lnTo>
                  <a:pt x="1192" y="50"/>
                </a:lnTo>
                <a:lnTo>
                  <a:pt x="1116" y="72"/>
                </a:lnTo>
                <a:lnTo>
                  <a:pt x="1042" y="96"/>
                </a:lnTo>
                <a:lnTo>
                  <a:pt x="970" y="126"/>
                </a:lnTo>
                <a:lnTo>
                  <a:pt x="900" y="156"/>
                </a:lnTo>
                <a:lnTo>
                  <a:pt x="832" y="192"/>
                </a:lnTo>
                <a:lnTo>
                  <a:pt x="764" y="230"/>
                </a:lnTo>
                <a:lnTo>
                  <a:pt x="700" y="272"/>
                </a:lnTo>
                <a:lnTo>
                  <a:pt x="638" y="316"/>
                </a:lnTo>
                <a:lnTo>
                  <a:pt x="578" y="362"/>
                </a:lnTo>
                <a:lnTo>
                  <a:pt x="520" y="412"/>
                </a:lnTo>
                <a:lnTo>
                  <a:pt x="464" y="466"/>
                </a:lnTo>
                <a:lnTo>
                  <a:pt x="412" y="520"/>
                </a:lnTo>
                <a:lnTo>
                  <a:pt x="362" y="578"/>
                </a:lnTo>
                <a:lnTo>
                  <a:pt x="316" y="638"/>
                </a:lnTo>
                <a:lnTo>
                  <a:pt x="270" y="700"/>
                </a:lnTo>
                <a:lnTo>
                  <a:pt x="230" y="764"/>
                </a:lnTo>
                <a:lnTo>
                  <a:pt x="192" y="830"/>
                </a:lnTo>
                <a:lnTo>
                  <a:pt x="156" y="900"/>
                </a:lnTo>
                <a:lnTo>
                  <a:pt x="124" y="970"/>
                </a:lnTo>
                <a:lnTo>
                  <a:pt x="96" y="1042"/>
                </a:lnTo>
                <a:lnTo>
                  <a:pt x="70" y="1116"/>
                </a:lnTo>
                <a:lnTo>
                  <a:pt x="50" y="1190"/>
                </a:lnTo>
                <a:lnTo>
                  <a:pt x="32" y="1268"/>
                </a:lnTo>
                <a:lnTo>
                  <a:pt x="18" y="1346"/>
                </a:lnTo>
                <a:lnTo>
                  <a:pt x="8" y="1424"/>
                </a:lnTo>
                <a:lnTo>
                  <a:pt x="2" y="1506"/>
                </a:lnTo>
                <a:lnTo>
                  <a:pt x="0" y="1586"/>
                </a:lnTo>
                <a:lnTo>
                  <a:pt x="0" y="1640"/>
                </a:lnTo>
                <a:lnTo>
                  <a:pt x="2" y="1694"/>
                </a:lnTo>
                <a:lnTo>
                  <a:pt x="8" y="1748"/>
                </a:lnTo>
                <a:lnTo>
                  <a:pt x="14" y="1800"/>
                </a:lnTo>
                <a:lnTo>
                  <a:pt x="22" y="1852"/>
                </a:lnTo>
                <a:lnTo>
                  <a:pt x="30" y="1904"/>
                </a:lnTo>
                <a:lnTo>
                  <a:pt x="42" y="1954"/>
                </a:lnTo>
                <a:lnTo>
                  <a:pt x="54" y="2004"/>
                </a:lnTo>
                <a:lnTo>
                  <a:pt x="70" y="2054"/>
                </a:lnTo>
                <a:lnTo>
                  <a:pt x="86" y="2102"/>
                </a:lnTo>
                <a:lnTo>
                  <a:pt x="102" y="2150"/>
                </a:lnTo>
                <a:lnTo>
                  <a:pt x="122" y="2198"/>
                </a:lnTo>
                <a:lnTo>
                  <a:pt x="142" y="2246"/>
                </a:lnTo>
                <a:lnTo>
                  <a:pt x="164" y="2290"/>
                </a:lnTo>
                <a:lnTo>
                  <a:pt x="188" y="2336"/>
                </a:lnTo>
                <a:lnTo>
                  <a:pt x="212" y="2380"/>
                </a:lnTo>
                <a:lnTo>
                  <a:pt x="216" y="2378"/>
                </a:lnTo>
                <a:lnTo>
                  <a:pt x="338" y="1912"/>
                </a:lnTo>
                <a:lnTo>
                  <a:pt x="800" y="2038"/>
                </a:lnTo>
                <a:lnTo>
                  <a:pt x="774" y="1986"/>
                </a:lnTo>
                <a:lnTo>
                  <a:pt x="750" y="1934"/>
                </a:lnTo>
                <a:lnTo>
                  <a:pt x="728" y="1880"/>
                </a:lnTo>
                <a:lnTo>
                  <a:pt x="712" y="1824"/>
                </a:lnTo>
                <a:lnTo>
                  <a:pt x="698" y="1766"/>
                </a:lnTo>
                <a:lnTo>
                  <a:pt x="688" y="1708"/>
                </a:lnTo>
                <a:lnTo>
                  <a:pt x="682" y="1648"/>
                </a:lnTo>
                <a:lnTo>
                  <a:pt x="680" y="1586"/>
                </a:lnTo>
                <a:lnTo>
                  <a:pt x="682" y="1540"/>
                </a:lnTo>
                <a:lnTo>
                  <a:pt x="686" y="1494"/>
                </a:lnTo>
                <a:lnTo>
                  <a:pt x="690" y="1448"/>
                </a:lnTo>
                <a:lnTo>
                  <a:pt x="698" y="1404"/>
                </a:lnTo>
                <a:lnTo>
                  <a:pt x="708" y="1360"/>
                </a:lnTo>
                <a:lnTo>
                  <a:pt x="722" y="1318"/>
                </a:lnTo>
                <a:lnTo>
                  <a:pt x="736" y="1274"/>
                </a:lnTo>
                <a:lnTo>
                  <a:pt x="752" y="1234"/>
                </a:lnTo>
                <a:lnTo>
                  <a:pt x="770" y="1194"/>
                </a:lnTo>
                <a:lnTo>
                  <a:pt x="790" y="1154"/>
                </a:lnTo>
                <a:lnTo>
                  <a:pt x="812" y="1116"/>
                </a:lnTo>
                <a:lnTo>
                  <a:pt x="836" y="1080"/>
                </a:lnTo>
                <a:lnTo>
                  <a:pt x="860" y="1044"/>
                </a:lnTo>
                <a:lnTo>
                  <a:pt x="888" y="1010"/>
                </a:lnTo>
                <a:lnTo>
                  <a:pt x="916" y="978"/>
                </a:lnTo>
                <a:lnTo>
                  <a:pt x="946" y="946"/>
                </a:lnTo>
                <a:lnTo>
                  <a:pt x="978" y="916"/>
                </a:lnTo>
                <a:lnTo>
                  <a:pt x="1012" y="888"/>
                </a:lnTo>
                <a:lnTo>
                  <a:pt x="1046" y="860"/>
                </a:lnTo>
                <a:lnTo>
                  <a:pt x="1080" y="834"/>
                </a:lnTo>
                <a:lnTo>
                  <a:pt x="1118" y="812"/>
                </a:lnTo>
                <a:lnTo>
                  <a:pt x="1156" y="790"/>
                </a:lnTo>
                <a:lnTo>
                  <a:pt x="1196" y="770"/>
                </a:lnTo>
                <a:lnTo>
                  <a:pt x="1236" y="752"/>
                </a:lnTo>
                <a:lnTo>
                  <a:pt x="1276" y="736"/>
                </a:lnTo>
                <a:lnTo>
                  <a:pt x="1318" y="720"/>
                </a:lnTo>
                <a:lnTo>
                  <a:pt x="1362" y="708"/>
                </a:lnTo>
                <a:lnTo>
                  <a:pt x="1406" y="698"/>
                </a:lnTo>
                <a:lnTo>
                  <a:pt x="1450" y="690"/>
                </a:lnTo>
                <a:lnTo>
                  <a:pt x="1496" y="684"/>
                </a:lnTo>
                <a:lnTo>
                  <a:pt x="1542" y="682"/>
                </a:lnTo>
                <a:lnTo>
                  <a:pt x="1588" y="680"/>
                </a:lnTo>
                <a:lnTo>
                  <a:pt x="1930" y="340"/>
                </a:lnTo>
                <a:lnTo>
                  <a:pt x="1588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05" name="Freeform 36"/>
          <p:cNvSpPr>
            <a:spLocks noChangeAspect="1"/>
          </p:cNvSpPr>
          <p:nvPr/>
        </p:nvSpPr>
        <p:spPr bwMode="auto">
          <a:xfrm>
            <a:off x="7277100" y="2244557"/>
            <a:ext cx="1409700" cy="2228850"/>
          </a:xfrm>
          <a:custGeom>
            <a:avLst/>
            <a:gdLst>
              <a:gd name="T0" fmla="*/ 2147483647 w 1586"/>
              <a:gd name="T1" fmla="*/ 2147483647 h 2508"/>
              <a:gd name="T2" fmla="*/ 2147483647 w 1586"/>
              <a:gd name="T3" fmla="*/ 2147483647 h 2508"/>
              <a:gd name="T4" fmla="*/ 2147483647 w 1586"/>
              <a:gd name="T5" fmla="*/ 2147483647 h 2508"/>
              <a:gd name="T6" fmla="*/ 2147483647 w 1586"/>
              <a:gd name="T7" fmla="*/ 2147483647 h 2508"/>
              <a:gd name="T8" fmla="*/ 2147483647 w 1586"/>
              <a:gd name="T9" fmla="*/ 2147483647 h 2508"/>
              <a:gd name="T10" fmla="*/ 2147483647 w 1586"/>
              <a:gd name="T11" fmla="*/ 2147483647 h 2508"/>
              <a:gd name="T12" fmla="*/ 2147483647 w 1586"/>
              <a:gd name="T13" fmla="*/ 2147483647 h 2508"/>
              <a:gd name="T14" fmla="*/ 2147483647 w 1586"/>
              <a:gd name="T15" fmla="*/ 2147483647 h 2508"/>
              <a:gd name="T16" fmla="*/ 2147483647 w 1586"/>
              <a:gd name="T17" fmla="*/ 2147483647 h 2508"/>
              <a:gd name="T18" fmla="*/ 2147483647 w 1586"/>
              <a:gd name="T19" fmla="*/ 2147483647 h 2508"/>
              <a:gd name="T20" fmla="*/ 2147483647 w 1586"/>
              <a:gd name="T21" fmla="*/ 2147483647 h 2508"/>
              <a:gd name="T22" fmla="*/ 2147483647 w 1586"/>
              <a:gd name="T23" fmla="*/ 2147483647 h 2508"/>
              <a:gd name="T24" fmla="*/ 2147483647 w 1586"/>
              <a:gd name="T25" fmla="*/ 2147483647 h 2508"/>
              <a:gd name="T26" fmla="*/ 2147483647 w 1586"/>
              <a:gd name="T27" fmla="*/ 2147483647 h 2508"/>
              <a:gd name="T28" fmla="*/ 2147483647 w 1586"/>
              <a:gd name="T29" fmla="*/ 2147483647 h 2508"/>
              <a:gd name="T30" fmla="*/ 2147483647 w 1586"/>
              <a:gd name="T31" fmla="*/ 2147483647 h 2508"/>
              <a:gd name="T32" fmla="*/ 2147483647 w 1586"/>
              <a:gd name="T33" fmla="*/ 2147483647 h 2508"/>
              <a:gd name="T34" fmla="*/ 2147483647 w 1586"/>
              <a:gd name="T35" fmla="*/ 2147483647 h 2508"/>
              <a:gd name="T36" fmla="*/ 2147483647 w 1586"/>
              <a:gd name="T37" fmla="*/ 2147483647 h 2508"/>
              <a:gd name="T38" fmla="*/ 2147483647 w 1586"/>
              <a:gd name="T39" fmla="*/ 2147483647 h 2508"/>
              <a:gd name="T40" fmla="*/ 2147483647 w 1586"/>
              <a:gd name="T41" fmla="*/ 2147483647 h 2508"/>
              <a:gd name="T42" fmla="*/ 2147483647 w 1586"/>
              <a:gd name="T43" fmla="*/ 2147483647 h 2508"/>
              <a:gd name="T44" fmla="*/ 2147483647 w 1586"/>
              <a:gd name="T45" fmla="*/ 2147483647 h 2508"/>
              <a:gd name="T46" fmla="*/ 2147483647 w 1586"/>
              <a:gd name="T47" fmla="*/ 2147483647 h 2508"/>
              <a:gd name="T48" fmla="*/ 2147483647 w 1586"/>
              <a:gd name="T49" fmla="*/ 2147483647 h 2508"/>
              <a:gd name="T50" fmla="*/ 2147483647 w 1586"/>
              <a:gd name="T51" fmla="*/ 2147483647 h 2508"/>
              <a:gd name="T52" fmla="*/ 0 w 1586"/>
              <a:gd name="T53" fmla="*/ 2147483647 h 2508"/>
              <a:gd name="T54" fmla="*/ 2147483647 w 1586"/>
              <a:gd name="T55" fmla="*/ 2147483647 h 2508"/>
              <a:gd name="T56" fmla="*/ 2147483647 w 1586"/>
              <a:gd name="T57" fmla="*/ 2147483647 h 2508"/>
              <a:gd name="T58" fmla="*/ 2147483647 w 1586"/>
              <a:gd name="T59" fmla="*/ 2147483647 h 2508"/>
              <a:gd name="T60" fmla="*/ 2147483647 w 1586"/>
              <a:gd name="T61" fmla="*/ 2147483647 h 2508"/>
              <a:gd name="T62" fmla="*/ 2147483647 w 1586"/>
              <a:gd name="T63" fmla="*/ 2147483647 h 2508"/>
              <a:gd name="T64" fmla="*/ 2147483647 w 1586"/>
              <a:gd name="T65" fmla="*/ 2147483647 h 2508"/>
              <a:gd name="T66" fmla="*/ 2147483647 w 1586"/>
              <a:gd name="T67" fmla="*/ 2147483647 h 2508"/>
              <a:gd name="T68" fmla="*/ 2147483647 w 1586"/>
              <a:gd name="T69" fmla="*/ 2147483647 h 2508"/>
              <a:gd name="T70" fmla="*/ 2147483647 w 1586"/>
              <a:gd name="T71" fmla="*/ 2147483647 h 2508"/>
              <a:gd name="T72" fmla="*/ 2147483647 w 1586"/>
              <a:gd name="T73" fmla="*/ 2147483647 h 2508"/>
              <a:gd name="T74" fmla="*/ 2147483647 w 1586"/>
              <a:gd name="T75" fmla="*/ 2147483647 h 2508"/>
              <a:gd name="T76" fmla="*/ 2147483647 w 1586"/>
              <a:gd name="T77" fmla="*/ 2147483647 h 2508"/>
              <a:gd name="T78" fmla="*/ 2147483647 w 1586"/>
              <a:gd name="T79" fmla="*/ 2147483647 h 2508"/>
              <a:gd name="T80" fmla="*/ 2147483647 w 1586"/>
              <a:gd name="T81" fmla="*/ 2147483647 h 2508"/>
              <a:gd name="T82" fmla="*/ 2147483647 w 1586"/>
              <a:gd name="T83" fmla="*/ 2147483647 h 2508"/>
              <a:gd name="T84" fmla="*/ 2147483647 w 1586"/>
              <a:gd name="T85" fmla="*/ 2147483647 h 2508"/>
              <a:gd name="T86" fmla="*/ 2147483647 w 1586"/>
              <a:gd name="T87" fmla="*/ 2147483647 h 2508"/>
              <a:gd name="T88" fmla="*/ 2147483647 w 1586"/>
              <a:gd name="T89" fmla="*/ 2147483647 h 2508"/>
              <a:gd name="T90" fmla="*/ 2147483647 w 1586"/>
              <a:gd name="T91" fmla="*/ 2147483647 h 2508"/>
              <a:gd name="T92" fmla="*/ 2147483647 w 1586"/>
              <a:gd name="T93" fmla="*/ 2147483647 h 2508"/>
              <a:gd name="T94" fmla="*/ 2147483647 w 1586"/>
              <a:gd name="T95" fmla="*/ 2147483647 h 2508"/>
              <a:gd name="T96" fmla="*/ 2147483647 w 1586"/>
              <a:gd name="T97" fmla="*/ 2147483647 h 2508"/>
              <a:gd name="T98" fmla="*/ 2147483647 w 1586"/>
              <a:gd name="T99" fmla="*/ 2147483647 h 2508"/>
              <a:gd name="T100" fmla="*/ 2147483647 w 1586"/>
              <a:gd name="T101" fmla="*/ 2147483647 h 250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586"/>
              <a:gd name="T154" fmla="*/ 0 h 2508"/>
              <a:gd name="T155" fmla="*/ 1586 w 1586"/>
              <a:gd name="T156" fmla="*/ 2508 h 250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586" h="2508">
                <a:moveTo>
                  <a:pt x="1372" y="2382"/>
                </a:moveTo>
                <a:lnTo>
                  <a:pt x="1372" y="2382"/>
                </a:lnTo>
                <a:lnTo>
                  <a:pt x="1412" y="2310"/>
                </a:lnTo>
                <a:lnTo>
                  <a:pt x="1446" y="2238"/>
                </a:lnTo>
                <a:lnTo>
                  <a:pt x="1478" y="2164"/>
                </a:lnTo>
                <a:lnTo>
                  <a:pt x="1504" y="2088"/>
                </a:lnTo>
                <a:lnTo>
                  <a:pt x="1528" y="2014"/>
                </a:lnTo>
                <a:lnTo>
                  <a:pt x="1548" y="1938"/>
                </a:lnTo>
                <a:lnTo>
                  <a:pt x="1562" y="1862"/>
                </a:lnTo>
                <a:lnTo>
                  <a:pt x="1574" y="1784"/>
                </a:lnTo>
                <a:lnTo>
                  <a:pt x="1582" y="1708"/>
                </a:lnTo>
                <a:lnTo>
                  <a:pt x="1586" y="1630"/>
                </a:lnTo>
                <a:lnTo>
                  <a:pt x="1586" y="1554"/>
                </a:lnTo>
                <a:lnTo>
                  <a:pt x="1582" y="1478"/>
                </a:lnTo>
                <a:lnTo>
                  <a:pt x="1576" y="1402"/>
                </a:lnTo>
                <a:lnTo>
                  <a:pt x="1564" y="1326"/>
                </a:lnTo>
                <a:lnTo>
                  <a:pt x="1550" y="1250"/>
                </a:lnTo>
                <a:lnTo>
                  <a:pt x="1532" y="1176"/>
                </a:lnTo>
                <a:lnTo>
                  <a:pt x="1510" y="1104"/>
                </a:lnTo>
                <a:lnTo>
                  <a:pt x="1486" y="1032"/>
                </a:lnTo>
                <a:lnTo>
                  <a:pt x="1458" y="960"/>
                </a:lnTo>
                <a:lnTo>
                  <a:pt x="1426" y="892"/>
                </a:lnTo>
                <a:lnTo>
                  <a:pt x="1390" y="824"/>
                </a:lnTo>
                <a:lnTo>
                  <a:pt x="1352" y="756"/>
                </a:lnTo>
                <a:lnTo>
                  <a:pt x="1310" y="692"/>
                </a:lnTo>
                <a:lnTo>
                  <a:pt x="1266" y="630"/>
                </a:lnTo>
                <a:lnTo>
                  <a:pt x="1218" y="568"/>
                </a:lnTo>
                <a:lnTo>
                  <a:pt x="1166" y="510"/>
                </a:lnTo>
                <a:lnTo>
                  <a:pt x="1112" y="454"/>
                </a:lnTo>
                <a:lnTo>
                  <a:pt x="1054" y="400"/>
                </a:lnTo>
                <a:lnTo>
                  <a:pt x="994" y="350"/>
                </a:lnTo>
                <a:lnTo>
                  <a:pt x="930" y="300"/>
                </a:lnTo>
                <a:lnTo>
                  <a:pt x="864" y="256"/>
                </a:lnTo>
                <a:lnTo>
                  <a:pt x="794" y="212"/>
                </a:lnTo>
                <a:lnTo>
                  <a:pt x="746" y="186"/>
                </a:lnTo>
                <a:lnTo>
                  <a:pt x="698" y="162"/>
                </a:lnTo>
                <a:lnTo>
                  <a:pt x="650" y="140"/>
                </a:lnTo>
                <a:lnTo>
                  <a:pt x="602" y="118"/>
                </a:lnTo>
                <a:lnTo>
                  <a:pt x="552" y="100"/>
                </a:lnTo>
                <a:lnTo>
                  <a:pt x="504" y="82"/>
                </a:lnTo>
                <a:lnTo>
                  <a:pt x="454" y="66"/>
                </a:lnTo>
                <a:lnTo>
                  <a:pt x="404" y="52"/>
                </a:lnTo>
                <a:lnTo>
                  <a:pt x="354" y="40"/>
                </a:lnTo>
                <a:lnTo>
                  <a:pt x="304" y="30"/>
                </a:lnTo>
                <a:lnTo>
                  <a:pt x="254" y="20"/>
                </a:lnTo>
                <a:lnTo>
                  <a:pt x="202" y="14"/>
                </a:lnTo>
                <a:lnTo>
                  <a:pt x="152" y="8"/>
                </a:lnTo>
                <a:lnTo>
                  <a:pt x="102" y="4"/>
                </a:lnTo>
                <a:lnTo>
                  <a:pt x="50" y="2"/>
                </a:lnTo>
                <a:lnTo>
                  <a:pt x="0" y="0"/>
                </a:lnTo>
                <a:lnTo>
                  <a:pt x="0" y="4"/>
                </a:lnTo>
                <a:lnTo>
                  <a:pt x="342" y="344"/>
                </a:lnTo>
                <a:lnTo>
                  <a:pt x="2" y="682"/>
                </a:lnTo>
                <a:lnTo>
                  <a:pt x="60" y="684"/>
                </a:lnTo>
                <a:lnTo>
                  <a:pt x="118" y="688"/>
                </a:lnTo>
                <a:lnTo>
                  <a:pt x="176" y="698"/>
                </a:lnTo>
                <a:lnTo>
                  <a:pt x="232" y="712"/>
                </a:lnTo>
                <a:lnTo>
                  <a:pt x="288" y="728"/>
                </a:lnTo>
                <a:lnTo>
                  <a:pt x="344" y="750"/>
                </a:lnTo>
                <a:lnTo>
                  <a:pt x="400" y="774"/>
                </a:lnTo>
                <a:lnTo>
                  <a:pt x="454" y="802"/>
                </a:lnTo>
                <a:lnTo>
                  <a:pt x="492" y="828"/>
                </a:lnTo>
                <a:lnTo>
                  <a:pt x="532" y="854"/>
                </a:lnTo>
                <a:lnTo>
                  <a:pt x="568" y="880"/>
                </a:lnTo>
                <a:lnTo>
                  <a:pt x="602" y="910"/>
                </a:lnTo>
                <a:lnTo>
                  <a:pt x="636" y="940"/>
                </a:lnTo>
                <a:lnTo>
                  <a:pt x="666" y="972"/>
                </a:lnTo>
                <a:lnTo>
                  <a:pt x="696" y="1006"/>
                </a:lnTo>
                <a:lnTo>
                  <a:pt x="722" y="1040"/>
                </a:lnTo>
                <a:lnTo>
                  <a:pt x="748" y="1076"/>
                </a:lnTo>
                <a:lnTo>
                  <a:pt x="772" y="1114"/>
                </a:lnTo>
                <a:lnTo>
                  <a:pt x="794" y="1152"/>
                </a:lnTo>
                <a:lnTo>
                  <a:pt x="814" y="1190"/>
                </a:lnTo>
                <a:lnTo>
                  <a:pt x="832" y="1230"/>
                </a:lnTo>
                <a:lnTo>
                  <a:pt x="848" y="1270"/>
                </a:lnTo>
                <a:lnTo>
                  <a:pt x="862" y="1312"/>
                </a:lnTo>
                <a:lnTo>
                  <a:pt x="876" y="1354"/>
                </a:lnTo>
                <a:lnTo>
                  <a:pt x="886" y="1396"/>
                </a:lnTo>
                <a:lnTo>
                  <a:pt x="894" y="1438"/>
                </a:lnTo>
                <a:lnTo>
                  <a:pt x="900" y="1482"/>
                </a:lnTo>
                <a:lnTo>
                  <a:pt x="904" y="1526"/>
                </a:lnTo>
                <a:lnTo>
                  <a:pt x="906" y="1570"/>
                </a:lnTo>
                <a:lnTo>
                  <a:pt x="906" y="1612"/>
                </a:lnTo>
                <a:lnTo>
                  <a:pt x="904" y="1656"/>
                </a:lnTo>
                <a:lnTo>
                  <a:pt x="900" y="1700"/>
                </a:lnTo>
                <a:lnTo>
                  <a:pt x="892" y="1744"/>
                </a:lnTo>
                <a:lnTo>
                  <a:pt x="884" y="1788"/>
                </a:lnTo>
                <a:lnTo>
                  <a:pt x="872" y="1832"/>
                </a:lnTo>
                <a:lnTo>
                  <a:pt x="860" y="1874"/>
                </a:lnTo>
                <a:lnTo>
                  <a:pt x="844" y="1918"/>
                </a:lnTo>
                <a:lnTo>
                  <a:pt x="826" y="1960"/>
                </a:lnTo>
                <a:lnTo>
                  <a:pt x="806" y="2002"/>
                </a:lnTo>
                <a:lnTo>
                  <a:pt x="784" y="2042"/>
                </a:lnTo>
                <a:lnTo>
                  <a:pt x="908" y="2508"/>
                </a:lnTo>
                <a:lnTo>
                  <a:pt x="1372" y="2382"/>
                </a:lnTo>
                <a:close/>
              </a:path>
            </a:pathLst>
          </a:custGeom>
          <a:solidFill>
            <a:srgbClr val="009193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06" name="Freeform 37"/>
          <p:cNvSpPr>
            <a:spLocks noChangeAspect="1"/>
          </p:cNvSpPr>
          <p:nvPr/>
        </p:nvSpPr>
        <p:spPr bwMode="auto">
          <a:xfrm rot="-539986">
            <a:off x="5826125" y="4562307"/>
            <a:ext cx="2444750" cy="1120775"/>
          </a:xfrm>
          <a:custGeom>
            <a:avLst/>
            <a:gdLst>
              <a:gd name="T0" fmla="*/ 0 w 2750"/>
              <a:gd name="T1" fmla="*/ 2147483647 h 1260"/>
              <a:gd name="T2" fmla="*/ 0 w 2750"/>
              <a:gd name="T3" fmla="*/ 2147483647 h 1260"/>
              <a:gd name="T4" fmla="*/ 2147483647 w 2750"/>
              <a:gd name="T5" fmla="*/ 2147483647 h 1260"/>
              <a:gd name="T6" fmla="*/ 2147483647 w 2750"/>
              <a:gd name="T7" fmla="*/ 2147483647 h 1260"/>
              <a:gd name="T8" fmla="*/ 2147483647 w 2750"/>
              <a:gd name="T9" fmla="*/ 2147483647 h 1260"/>
              <a:gd name="T10" fmla="*/ 2147483647 w 2750"/>
              <a:gd name="T11" fmla="*/ 2147483647 h 1260"/>
              <a:gd name="T12" fmla="*/ 2147483647 w 2750"/>
              <a:gd name="T13" fmla="*/ 2147483647 h 1260"/>
              <a:gd name="T14" fmla="*/ 2147483647 w 2750"/>
              <a:gd name="T15" fmla="*/ 2147483647 h 1260"/>
              <a:gd name="T16" fmla="*/ 2147483647 w 2750"/>
              <a:gd name="T17" fmla="*/ 2147483647 h 1260"/>
              <a:gd name="T18" fmla="*/ 2147483647 w 2750"/>
              <a:gd name="T19" fmla="*/ 2147483647 h 1260"/>
              <a:gd name="T20" fmla="*/ 2147483647 w 2750"/>
              <a:gd name="T21" fmla="*/ 2147483647 h 1260"/>
              <a:gd name="T22" fmla="*/ 2147483647 w 2750"/>
              <a:gd name="T23" fmla="*/ 2147483647 h 1260"/>
              <a:gd name="T24" fmla="*/ 2147483647 w 2750"/>
              <a:gd name="T25" fmla="*/ 2147483647 h 1260"/>
              <a:gd name="T26" fmla="*/ 2147483647 w 2750"/>
              <a:gd name="T27" fmla="*/ 2147483647 h 1260"/>
              <a:gd name="T28" fmla="*/ 2147483647 w 2750"/>
              <a:gd name="T29" fmla="*/ 2147483647 h 1260"/>
              <a:gd name="T30" fmla="*/ 2147483647 w 2750"/>
              <a:gd name="T31" fmla="*/ 2147483647 h 1260"/>
              <a:gd name="T32" fmla="*/ 2147483647 w 2750"/>
              <a:gd name="T33" fmla="*/ 2147483647 h 1260"/>
              <a:gd name="T34" fmla="*/ 2147483647 w 2750"/>
              <a:gd name="T35" fmla="*/ 2147483647 h 1260"/>
              <a:gd name="T36" fmla="*/ 2147483647 w 2750"/>
              <a:gd name="T37" fmla="*/ 2147483647 h 1260"/>
              <a:gd name="T38" fmla="*/ 2147483647 w 2750"/>
              <a:gd name="T39" fmla="*/ 2147483647 h 1260"/>
              <a:gd name="T40" fmla="*/ 2147483647 w 2750"/>
              <a:gd name="T41" fmla="*/ 2147483647 h 1260"/>
              <a:gd name="T42" fmla="*/ 2147483647 w 2750"/>
              <a:gd name="T43" fmla="*/ 2147483647 h 1260"/>
              <a:gd name="T44" fmla="*/ 2147483647 w 2750"/>
              <a:gd name="T45" fmla="*/ 2147483647 h 1260"/>
              <a:gd name="T46" fmla="*/ 2147483647 w 2750"/>
              <a:gd name="T47" fmla="*/ 2147483647 h 1260"/>
              <a:gd name="T48" fmla="*/ 2147483647 w 2750"/>
              <a:gd name="T49" fmla="*/ 2147483647 h 1260"/>
              <a:gd name="T50" fmla="*/ 2147483647 w 2750"/>
              <a:gd name="T51" fmla="*/ 2147483647 h 1260"/>
              <a:gd name="T52" fmla="*/ 2147483647 w 2750"/>
              <a:gd name="T53" fmla="*/ 2147483647 h 1260"/>
              <a:gd name="T54" fmla="*/ 2147483647 w 2750"/>
              <a:gd name="T55" fmla="*/ 2147483647 h 1260"/>
              <a:gd name="T56" fmla="*/ 2147483647 w 2750"/>
              <a:gd name="T57" fmla="*/ 2147483647 h 1260"/>
              <a:gd name="T58" fmla="*/ 2147483647 w 2750"/>
              <a:gd name="T59" fmla="*/ 2147483647 h 1260"/>
              <a:gd name="T60" fmla="*/ 2147483647 w 2750"/>
              <a:gd name="T61" fmla="*/ 2147483647 h 1260"/>
              <a:gd name="T62" fmla="*/ 2147483647 w 2750"/>
              <a:gd name="T63" fmla="*/ 2147483647 h 1260"/>
              <a:gd name="T64" fmla="*/ 2147483647 w 2750"/>
              <a:gd name="T65" fmla="*/ 2147483647 h 1260"/>
              <a:gd name="T66" fmla="*/ 2147483647 w 2750"/>
              <a:gd name="T67" fmla="*/ 2147483647 h 1260"/>
              <a:gd name="T68" fmla="*/ 2147483647 w 2750"/>
              <a:gd name="T69" fmla="*/ 2147483647 h 1260"/>
              <a:gd name="T70" fmla="*/ 2147483647 w 2750"/>
              <a:gd name="T71" fmla="*/ 2147483647 h 1260"/>
              <a:gd name="T72" fmla="*/ 2147483647 w 2750"/>
              <a:gd name="T73" fmla="*/ 2147483647 h 1260"/>
              <a:gd name="T74" fmla="*/ 2147483647 w 2750"/>
              <a:gd name="T75" fmla="*/ 2147483647 h 1260"/>
              <a:gd name="T76" fmla="*/ 2147483647 w 2750"/>
              <a:gd name="T77" fmla="*/ 2147483647 h 1260"/>
              <a:gd name="T78" fmla="*/ 2147483647 w 2750"/>
              <a:gd name="T79" fmla="*/ 2147483647 h 1260"/>
              <a:gd name="T80" fmla="*/ 2147483647 w 2750"/>
              <a:gd name="T81" fmla="*/ 2147483647 h 1260"/>
              <a:gd name="T82" fmla="*/ 2147483647 w 2750"/>
              <a:gd name="T83" fmla="*/ 2147483647 h 1260"/>
              <a:gd name="T84" fmla="*/ 2147483647 w 2750"/>
              <a:gd name="T85" fmla="*/ 2147483647 h 1260"/>
              <a:gd name="T86" fmla="*/ 2147483647 w 2750"/>
              <a:gd name="T87" fmla="*/ 2147483647 h 1260"/>
              <a:gd name="T88" fmla="*/ 2147483647 w 2750"/>
              <a:gd name="T89" fmla="*/ 2147483647 h 1260"/>
              <a:gd name="T90" fmla="*/ 2147483647 w 2750"/>
              <a:gd name="T91" fmla="*/ 2147483647 h 1260"/>
              <a:gd name="T92" fmla="*/ 2147483647 w 2750"/>
              <a:gd name="T93" fmla="*/ 2147483647 h 1260"/>
              <a:gd name="T94" fmla="*/ 2147483647 w 2750"/>
              <a:gd name="T95" fmla="*/ 2147483647 h 1260"/>
              <a:gd name="T96" fmla="*/ 2147483647 w 2750"/>
              <a:gd name="T97" fmla="*/ 2147483647 h 1260"/>
              <a:gd name="T98" fmla="*/ 2147483647 w 2750"/>
              <a:gd name="T99" fmla="*/ 2147483647 h 1260"/>
              <a:gd name="T100" fmla="*/ 0 w 2750"/>
              <a:gd name="T101" fmla="*/ 2147483647 h 126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50"/>
              <a:gd name="T154" fmla="*/ 0 h 1260"/>
              <a:gd name="T155" fmla="*/ 2750 w 2750"/>
              <a:gd name="T156" fmla="*/ 1260 h 126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50" h="1260">
                <a:moveTo>
                  <a:pt x="0" y="464"/>
                </a:moveTo>
                <a:lnTo>
                  <a:pt x="0" y="464"/>
                </a:lnTo>
                <a:lnTo>
                  <a:pt x="44" y="534"/>
                </a:lnTo>
                <a:lnTo>
                  <a:pt x="88" y="602"/>
                </a:lnTo>
                <a:lnTo>
                  <a:pt x="138" y="666"/>
                </a:lnTo>
                <a:lnTo>
                  <a:pt x="188" y="726"/>
                </a:lnTo>
                <a:lnTo>
                  <a:pt x="242" y="784"/>
                </a:lnTo>
                <a:lnTo>
                  <a:pt x="298" y="838"/>
                </a:lnTo>
                <a:lnTo>
                  <a:pt x="356" y="890"/>
                </a:lnTo>
                <a:lnTo>
                  <a:pt x="418" y="938"/>
                </a:lnTo>
                <a:lnTo>
                  <a:pt x="480" y="984"/>
                </a:lnTo>
                <a:lnTo>
                  <a:pt x="546" y="1026"/>
                </a:lnTo>
                <a:lnTo>
                  <a:pt x="612" y="1064"/>
                </a:lnTo>
                <a:lnTo>
                  <a:pt x="680" y="1100"/>
                </a:lnTo>
                <a:lnTo>
                  <a:pt x="748" y="1130"/>
                </a:lnTo>
                <a:lnTo>
                  <a:pt x="820" y="1160"/>
                </a:lnTo>
                <a:lnTo>
                  <a:pt x="892" y="1184"/>
                </a:lnTo>
                <a:lnTo>
                  <a:pt x="964" y="1206"/>
                </a:lnTo>
                <a:lnTo>
                  <a:pt x="1038" y="1224"/>
                </a:lnTo>
                <a:lnTo>
                  <a:pt x="1114" y="1238"/>
                </a:lnTo>
                <a:lnTo>
                  <a:pt x="1190" y="1250"/>
                </a:lnTo>
                <a:lnTo>
                  <a:pt x="1266" y="1256"/>
                </a:lnTo>
                <a:lnTo>
                  <a:pt x="1342" y="1260"/>
                </a:lnTo>
                <a:lnTo>
                  <a:pt x="1418" y="1260"/>
                </a:lnTo>
                <a:lnTo>
                  <a:pt x="1494" y="1256"/>
                </a:lnTo>
                <a:lnTo>
                  <a:pt x="1572" y="1248"/>
                </a:lnTo>
                <a:lnTo>
                  <a:pt x="1648" y="1238"/>
                </a:lnTo>
                <a:lnTo>
                  <a:pt x="1724" y="1222"/>
                </a:lnTo>
                <a:lnTo>
                  <a:pt x="1800" y="1204"/>
                </a:lnTo>
                <a:lnTo>
                  <a:pt x="1876" y="1180"/>
                </a:lnTo>
                <a:lnTo>
                  <a:pt x="1950" y="1154"/>
                </a:lnTo>
                <a:lnTo>
                  <a:pt x="2024" y="1122"/>
                </a:lnTo>
                <a:lnTo>
                  <a:pt x="2098" y="1088"/>
                </a:lnTo>
                <a:lnTo>
                  <a:pt x="2168" y="1048"/>
                </a:lnTo>
                <a:lnTo>
                  <a:pt x="2216" y="1020"/>
                </a:lnTo>
                <a:lnTo>
                  <a:pt x="2260" y="992"/>
                </a:lnTo>
                <a:lnTo>
                  <a:pt x="2304" y="962"/>
                </a:lnTo>
                <a:lnTo>
                  <a:pt x="2346" y="930"/>
                </a:lnTo>
                <a:lnTo>
                  <a:pt x="2388" y="896"/>
                </a:lnTo>
                <a:lnTo>
                  <a:pt x="2428" y="862"/>
                </a:lnTo>
                <a:lnTo>
                  <a:pt x="2466" y="828"/>
                </a:lnTo>
                <a:lnTo>
                  <a:pt x="2502" y="792"/>
                </a:lnTo>
                <a:lnTo>
                  <a:pt x="2538" y="754"/>
                </a:lnTo>
                <a:lnTo>
                  <a:pt x="2572" y="716"/>
                </a:lnTo>
                <a:lnTo>
                  <a:pt x="2606" y="676"/>
                </a:lnTo>
                <a:lnTo>
                  <a:pt x="2638" y="636"/>
                </a:lnTo>
                <a:lnTo>
                  <a:pt x="2668" y="596"/>
                </a:lnTo>
                <a:lnTo>
                  <a:pt x="2696" y="554"/>
                </a:lnTo>
                <a:lnTo>
                  <a:pt x="2724" y="510"/>
                </a:lnTo>
                <a:lnTo>
                  <a:pt x="2750" y="468"/>
                </a:lnTo>
                <a:lnTo>
                  <a:pt x="2746" y="466"/>
                </a:lnTo>
                <a:lnTo>
                  <a:pt x="2280" y="592"/>
                </a:lnTo>
                <a:lnTo>
                  <a:pt x="2158" y="130"/>
                </a:lnTo>
                <a:lnTo>
                  <a:pt x="2128" y="178"/>
                </a:lnTo>
                <a:lnTo>
                  <a:pt x="2094" y="226"/>
                </a:lnTo>
                <a:lnTo>
                  <a:pt x="2058" y="270"/>
                </a:lnTo>
                <a:lnTo>
                  <a:pt x="2018" y="312"/>
                </a:lnTo>
                <a:lnTo>
                  <a:pt x="1974" y="354"/>
                </a:lnTo>
                <a:lnTo>
                  <a:pt x="1928" y="392"/>
                </a:lnTo>
                <a:lnTo>
                  <a:pt x="1880" y="426"/>
                </a:lnTo>
                <a:lnTo>
                  <a:pt x="1828" y="458"/>
                </a:lnTo>
                <a:lnTo>
                  <a:pt x="1788" y="480"/>
                </a:lnTo>
                <a:lnTo>
                  <a:pt x="1746" y="500"/>
                </a:lnTo>
                <a:lnTo>
                  <a:pt x="1704" y="518"/>
                </a:lnTo>
                <a:lnTo>
                  <a:pt x="1660" y="534"/>
                </a:lnTo>
                <a:lnTo>
                  <a:pt x="1618" y="548"/>
                </a:lnTo>
                <a:lnTo>
                  <a:pt x="1574" y="558"/>
                </a:lnTo>
                <a:lnTo>
                  <a:pt x="1530" y="566"/>
                </a:lnTo>
                <a:lnTo>
                  <a:pt x="1486" y="574"/>
                </a:lnTo>
                <a:lnTo>
                  <a:pt x="1444" y="578"/>
                </a:lnTo>
                <a:lnTo>
                  <a:pt x="1400" y="580"/>
                </a:lnTo>
                <a:lnTo>
                  <a:pt x="1356" y="580"/>
                </a:lnTo>
                <a:lnTo>
                  <a:pt x="1312" y="578"/>
                </a:lnTo>
                <a:lnTo>
                  <a:pt x="1268" y="574"/>
                </a:lnTo>
                <a:lnTo>
                  <a:pt x="1226" y="568"/>
                </a:lnTo>
                <a:lnTo>
                  <a:pt x="1182" y="558"/>
                </a:lnTo>
                <a:lnTo>
                  <a:pt x="1140" y="548"/>
                </a:lnTo>
                <a:lnTo>
                  <a:pt x="1098" y="536"/>
                </a:lnTo>
                <a:lnTo>
                  <a:pt x="1058" y="522"/>
                </a:lnTo>
                <a:lnTo>
                  <a:pt x="1016" y="506"/>
                </a:lnTo>
                <a:lnTo>
                  <a:pt x="976" y="488"/>
                </a:lnTo>
                <a:lnTo>
                  <a:pt x="938" y="468"/>
                </a:lnTo>
                <a:lnTo>
                  <a:pt x="900" y="446"/>
                </a:lnTo>
                <a:lnTo>
                  <a:pt x="864" y="422"/>
                </a:lnTo>
                <a:lnTo>
                  <a:pt x="828" y="396"/>
                </a:lnTo>
                <a:lnTo>
                  <a:pt x="792" y="368"/>
                </a:lnTo>
                <a:lnTo>
                  <a:pt x="760" y="338"/>
                </a:lnTo>
                <a:lnTo>
                  <a:pt x="728" y="308"/>
                </a:lnTo>
                <a:lnTo>
                  <a:pt x="696" y="274"/>
                </a:lnTo>
                <a:lnTo>
                  <a:pt x="668" y="240"/>
                </a:lnTo>
                <a:lnTo>
                  <a:pt x="640" y="204"/>
                </a:lnTo>
                <a:lnTo>
                  <a:pt x="614" y="164"/>
                </a:lnTo>
                <a:lnTo>
                  <a:pt x="588" y="124"/>
                </a:lnTo>
                <a:lnTo>
                  <a:pt x="124" y="0"/>
                </a:lnTo>
                <a:lnTo>
                  <a:pt x="0" y="464"/>
                </a:lnTo>
                <a:close/>
              </a:path>
            </a:pathLst>
          </a:custGeom>
          <a:solidFill>
            <a:srgbClr val="99CCF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Packaging the Materials</a:t>
            </a:r>
          </a:p>
        </p:txBody>
      </p:sp>
      <p:sp>
        <p:nvSpPr>
          <p:cNvPr id="158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58724" name="Rectangle 3"/>
          <p:cNvSpPr>
            <a:spLocks noChangeArrowheads="1"/>
          </p:cNvSpPr>
          <p:nvPr/>
        </p:nvSpPr>
        <p:spPr bwMode="auto">
          <a:xfrm>
            <a:off x="4114800" y="2971800"/>
            <a:ext cx="13258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13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Organizing the Elements</a:t>
            </a:r>
          </a:p>
        </p:txBody>
      </p:sp>
      <p:sp>
        <p:nvSpPr>
          <p:cNvPr id="159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 of all this work is mostly</a:t>
            </a:r>
          </a:p>
          <a:p>
            <a:endParaRPr lang="en-US" dirty="0" smtClean="0"/>
          </a:p>
          <a:p>
            <a:pPr algn="ctr"/>
            <a:r>
              <a:rPr lang="en-US" sz="6400" dirty="0" smtClean="0"/>
              <a:t>UNDERSTANDING</a:t>
            </a:r>
          </a:p>
          <a:p>
            <a:pPr algn="ctr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the work must be packaged up for </a:t>
            </a:r>
          </a:p>
          <a:p>
            <a:pPr lvl="1"/>
            <a:r>
              <a:rPr lang="en-US" dirty="0" smtClean="0"/>
              <a:t>review and </a:t>
            </a:r>
          </a:p>
          <a:p>
            <a:pPr lvl="1"/>
            <a:r>
              <a:rPr lang="en-US" dirty="0" smtClean="0"/>
              <a:t>ease of access. </a:t>
            </a:r>
          </a:p>
          <a:p>
            <a:endParaRPr lang="en-US" sz="6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</p:txBody>
      </p:sp>
      <p:sp>
        <p:nvSpPr>
          <p:cNvPr id="160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create a package named “Requirements”, </a:t>
            </a:r>
            <a:br>
              <a:rPr lang="en-US" smtClean="0"/>
            </a:br>
            <a:r>
              <a:rPr lang="en-US" smtClean="0"/>
              <a:t>with the use cases listed underneath.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60772" name="Picture 3" descr="Screen shot 2014-02-27 at 04.04.2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2298700"/>
            <a:ext cx="86995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</a:p>
        </p:txBody>
      </p:sp>
      <p:sp>
        <p:nvSpPr>
          <p:cNvPr id="161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use case shall contain:</a:t>
            </a:r>
          </a:p>
          <a:p>
            <a:pPr lvl="1"/>
            <a:r>
              <a:rPr lang="en-US" dirty="0" smtClean="0"/>
              <a:t>a description</a:t>
            </a:r>
          </a:p>
          <a:p>
            <a:pPr lvl="1"/>
            <a:r>
              <a:rPr lang="en-US" dirty="0" smtClean="0"/>
              <a:t>an activity diagram, and optionally</a:t>
            </a:r>
          </a:p>
          <a:p>
            <a:pPr lvl="1"/>
            <a:r>
              <a:rPr lang="en-US" dirty="0" smtClean="0"/>
              <a:t>a sequence diagram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762000" y="3352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u="sng" dirty="0" smtClean="0"/>
              <a:t>Use Case Name/Number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3276600" y="3352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5791200" y="3352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0" descr="Screen Shot 2014-07-13 at 13.56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3602" y="3411202"/>
            <a:ext cx="1904998" cy="2397797"/>
          </a:xfrm>
          <a:prstGeom prst="rect">
            <a:avLst/>
          </a:prstGeom>
        </p:spPr>
      </p:pic>
      <p:pic>
        <p:nvPicPr>
          <p:cNvPr id="14" name="Picture 2" descr="C:\Users\dmcarthu\Google Drive\UC01 - SD - Revised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3" t="33935" r="35833" b="46680"/>
          <a:stretch/>
        </p:blipFill>
        <p:spPr bwMode="auto">
          <a:xfrm>
            <a:off x="5867777" y="3985632"/>
            <a:ext cx="2366846" cy="1248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Charter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charter tells everyone why the project is being undertaken.</a:t>
            </a:r>
          </a:p>
          <a:p>
            <a:endParaRPr lang="en-US" smtClean="0"/>
          </a:p>
          <a:p>
            <a:r>
              <a:rPr lang="en-US" smtClean="0"/>
              <a:t>It is usually short:</a:t>
            </a:r>
          </a:p>
          <a:p>
            <a:pPr lvl="1"/>
            <a:r>
              <a:rPr lang="en-US" smtClean="0"/>
              <a:t>A paragraph or two</a:t>
            </a:r>
          </a:p>
          <a:p>
            <a:pPr lvl="1"/>
            <a:r>
              <a:rPr lang="en-US" smtClean="0"/>
              <a:t>plus some bullets</a:t>
            </a:r>
          </a:p>
          <a:p>
            <a:endParaRPr lang="en-US" smtClean="0"/>
          </a:p>
          <a:p>
            <a:r>
              <a:rPr lang="en-US" smtClean="0"/>
              <a:t>It may also contains numbers</a:t>
            </a:r>
            <a:br>
              <a:rPr lang="en-US" smtClean="0"/>
            </a:br>
            <a:r>
              <a:rPr lang="en-US" smtClean="0"/>
              <a:t>about:</a:t>
            </a:r>
          </a:p>
          <a:p>
            <a:pPr lvl="1"/>
            <a:r>
              <a:rPr lang="en-US" smtClean="0"/>
              <a:t>Revenues</a:t>
            </a:r>
          </a:p>
          <a:p>
            <a:pPr lvl="1"/>
            <a:r>
              <a:rPr lang="en-US" smtClean="0"/>
              <a:t>Units to be sold</a:t>
            </a:r>
          </a:p>
          <a:p>
            <a:pPr lvl="1"/>
            <a:r>
              <a:rPr lang="en-US" smtClean="0"/>
              <a:t>‘C’-suite information needed to decide whether to proceed.</a:t>
            </a:r>
          </a:p>
          <a:p>
            <a:pPr lvl="1"/>
            <a:endParaRPr lang="en-US" smtClean="0"/>
          </a:p>
          <a:p>
            <a:pPr lvl="1">
              <a:buFont typeface="Monotype Sorts" charset="2"/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8436" name="Oval Callout 3"/>
          <p:cNvSpPr>
            <a:spLocks noChangeArrowheads="1"/>
          </p:cNvSpPr>
          <p:nvPr/>
        </p:nvSpPr>
        <p:spPr bwMode="auto">
          <a:xfrm>
            <a:off x="5400675" y="2160588"/>
            <a:ext cx="2879725" cy="1798637"/>
          </a:xfrm>
          <a:prstGeom prst="wedgeEllipseCallout">
            <a:avLst>
              <a:gd name="adj1" fmla="val -21843"/>
              <a:gd name="adj2" fmla="val 69644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aka</a:t>
            </a:r>
          </a:p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Goals</a:t>
            </a:r>
          </a:p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Business Case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 bwMode="auto">
          <a:xfrm>
            <a:off x="5715000" y="3886200"/>
            <a:ext cx="381000" cy="3810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2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Description</a:t>
            </a:r>
          </a:p>
        </p:txBody>
      </p:sp>
      <p:sp>
        <p:nvSpPr>
          <p:cNvPr id="162819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77200" cy="5105400"/>
          </a:xfrm>
        </p:spPr>
        <p:txBody>
          <a:bodyPr/>
          <a:lstStyle/>
          <a:p>
            <a:r>
              <a:rPr lang="en-US" dirty="0" smtClean="0"/>
              <a:t>The use case description shall contain the description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i="1" dirty="0" smtClean="0"/>
              <a:t>could</a:t>
            </a:r>
            <a:r>
              <a:rPr lang="en-US" dirty="0" smtClean="0"/>
              <a:t> cross-reference to the requirements it implements.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257800" y="34290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9530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172200" y="35052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00800" y="4114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419600" y="32766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4038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39624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3886200"/>
            <a:ext cx="42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352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90600" y="19812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u="sng" dirty="0" smtClean="0"/>
              <a:t>Use Case Name/Number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200400" y="3962400"/>
            <a:ext cx="11811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 Diagram</a:t>
            </a:r>
          </a:p>
        </p:txBody>
      </p:sp>
      <p:sp>
        <p:nvSpPr>
          <p:cNvPr id="163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Activity Diagram captures the sequencing and processing.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0D0D1"/>
              </a:clrFrom>
              <a:clrTo>
                <a:srgbClr val="C0D0D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9" b="-15817"/>
          <a:stretch/>
        </p:blipFill>
        <p:spPr>
          <a:xfrm>
            <a:off x="228600" y="1676400"/>
            <a:ext cx="8610600" cy="560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Diagram</a:t>
            </a:r>
          </a:p>
        </p:txBody>
      </p:sp>
      <p:sp>
        <p:nvSpPr>
          <p:cNvPr id="164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the Sequence Diagram captures detailed message flow.</a:t>
            </a:r>
          </a:p>
          <a:p>
            <a:endParaRPr lang="en-US" dirty="0" smtClean="0"/>
          </a:p>
        </p:txBody>
      </p:sp>
      <p:pic>
        <p:nvPicPr>
          <p:cNvPr id="5" name="Picture 2" descr="C:\Users\dmcarthu\Google Drive\UC01 - SD - Revis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" t="1295" r="714" b="27242"/>
          <a:stretch/>
        </p:blipFill>
        <p:spPr bwMode="auto">
          <a:xfrm>
            <a:off x="268942" y="1828800"/>
            <a:ext cx="8670662" cy="46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7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</a:t>
            </a:r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of this needs to be reviewed by the customers and their experts.</a:t>
            </a:r>
          </a:p>
        </p:txBody>
      </p:sp>
      <p:grpSp>
        <p:nvGrpSpPr>
          <p:cNvPr id="165892" name="Group 181"/>
          <p:cNvGrpSpPr>
            <a:grpSpLocks/>
          </p:cNvGrpSpPr>
          <p:nvPr/>
        </p:nvGrpSpPr>
        <p:grpSpPr bwMode="auto">
          <a:xfrm>
            <a:off x="5926138" y="1752600"/>
            <a:ext cx="3292475" cy="3505200"/>
            <a:chOff x="5257795" y="2286000"/>
            <a:chExt cx="3292472" cy="3505195"/>
          </a:xfrm>
        </p:grpSpPr>
        <p:grpSp>
          <p:nvGrpSpPr>
            <p:cNvPr id="165900" name="Group 144"/>
            <p:cNvGrpSpPr>
              <a:grpSpLocks/>
            </p:cNvGrpSpPr>
            <p:nvPr/>
          </p:nvGrpSpPr>
          <p:grpSpPr bwMode="auto">
            <a:xfrm>
              <a:off x="5333996" y="2286000"/>
              <a:ext cx="854075" cy="1127120"/>
              <a:chOff x="6375396" y="4103688"/>
              <a:chExt cx="854075" cy="1127120"/>
            </a:xfrm>
          </p:grpSpPr>
          <p:sp>
            <p:nvSpPr>
              <p:cNvPr id="165929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30" name="Group 47"/>
              <p:cNvGrpSpPr>
                <a:grpSpLocks/>
              </p:cNvGrpSpPr>
              <p:nvPr/>
            </p:nvGrpSpPr>
            <p:grpSpPr bwMode="auto">
              <a:xfrm>
                <a:off x="6375396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31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32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33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34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1" name="Group 151"/>
            <p:cNvGrpSpPr>
              <a:grpSpLocks/>
            </p:cNvGrpSpPr>
            <p:nvPr/>
          </p:nvGrpSpPr>
          <p:grpSpPr bwMode="auto">
            <a:xfrm>
              <a:off x="5943595" y="2514600"/>
              <a:ext cx="854075" cy="1127120"/>
              <a:chOff x="6375395" y="4103688"/>
              <a:chExt cx="854075" cy="1127120"/>
            </a:xfrm>
          </p:grpSpPr>
          <p:sp>
            <p:nvSpPr>
              <p:cNvPr id="165923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24" name="Group 47"/>
              <p:cNvGrpSpPr>
                <a:grpSpLocks/>
              </p:cNvGrpSpPr>
              <p:nvPr/>
            </p:nvGrpSpPr>
            <p:grpSpPr bwMode="auto">
              <a:xfrm>
                <a:off x="6375395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25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6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7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8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2" name="Group 158"/>
            <p:cNvGrpSpPr>
              <a:grpSpLocks/>
            </p:cNvGrpSpPr>
            <p:nvPr/>
          </p:nvGrpSpPr>
          <p:grpSpPr bwMode="auto">
            <a:xfrm>
              <a:off x="5257795" y="3505200"/>
              <a:ext cx="869738" cy="1127120"/>
              <a:chOff x="6375395" y="4103688"/>
              <a:chExt cx="869738" cy="1127120"/>
            </a:xfrm>
          </p:grpSpPr>
          <p:sp>
            <p:nvSpPr>
              <p:cNvPr id="165917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18" name="Group 47"/>
              <p:cNvGrpSpPr>
                <a:grpSpLocks/>
              </p:cNvGrpSpPr>
              <p:nvPr/>
            </p:nvGrpSpPr>
            <p:grpSpPr bwMode="auto">
              <a:xfrm>
                <a:off x="6375395" y="4524371"/>
                <a:ext cx="869738" cy="706437"/>
                <a:chOff x="3029" y="3656"/>
                <a:chExt cx="944" cy="889"/>
              </a:xfrm>
            </p:grpSpPr>
            <p:sp>
              <p:nvSpPr>
                <p:cNvPr id="165919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0" name="Rectangle 49"/>
                <p:cNvSpPr>
                  <a:spLocks noChangeArrowheads="1"/>
                </p:cNvSpPr>
                <p:nvPr/>
              </p:nvSpPr>
              <p:spPr bwMode="auto">
                <a:xfrm>
                  <a:off x="3048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1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2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3" name="Group 165"/>
            <p:cNvGrpSpPr>
              <a:grpSpLocks/>
            </p:cNvGrpSpPr>
            <p:nvPr/>
          </p:nvGrpSpPr>
          <p:grpSpPr bwMode="auto">
            <a:xfrm>
              <a:off x="6476993" y="2971800"/>
              <a:ext cx="854075" cy="1127120"/>
              <a:chOff x="6375393" y="4103688"/>
              <a:chExt cx="854075" cy="1127120"/>
            </a:xfrm>
          </p:grpSpPr>
          <p:sp>
            <p:nvSpPr>
              <p:cNvPr id="165911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12" name="Group 47"/>
              <p:cNvGrpSpPr>
                <a:grpSpLocks/>
              </p:cNvGrpSpPr>
              <p:nvPr/>
            </p:nvGrpSpPr>
            <p:grpSpPr bwMode="auto">
              <a:xfrm>
                <a:off x="6375393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13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4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5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6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4" name="Group 172"/>
            <p:cNvGrpSpPr>
              <a:grpSpLocks/>
            </p:cNvGrpSpPr>
            <p:nvPr/>
          </p:nvGrpSpPr>
          <p:grpSpPr bwMode="auto">
            <a:xfrm>
              <a:off x="7696192" y="4664075"/>
              <a:ext cx="854075" cy="1127120"/>
              <a:chOff x="6375392" y="4103688"/>
              <a:chExt cx="854075" cy="1127120"/>
            </a:xfrm>
          </p:grpSpPr>
          <p:sp>
            <p:nvSpPr>
              <p:cNvPr id="165905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06" name="Group 47"/>
              <p:cNvGrpSpPr>
                <a:grpSpLocks/>
              </p:cNvGrpSpPr>
              <p:nvPr/>
            </p:nvGrpSpPr>
            <p:grpSpPr bwMode="auto">
              <a:xfrm>
                <a:off x="6375392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07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08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09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0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447800" y="5181600"/>
            <a:ext cx="855662" cy="1127120"/>
            <a:chOff x="7726369" y="2209800"/>
            <a:chExt cx="855662" cy="1127120"/>
          </a:xfrm>
          <a:solidFill>
            <a:srgbClr val="FF0000">
              <a:alpha val="75000"/>
            </a:srgbClr>
          </a:solidFill>
        </p:grpSpPr>
        <p:sp>
          <p:nvSpPr>
            <p:cNvPr id="77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7726372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79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9" name="Group 103"/>
          <p:cNvGrpSpPr>
            <a:grpSpLocks/>
          </p:cNvGrpSpPr>
          <p:nvPr/>
        </p:nvGrpSpPr>
        <p:grpSpPr bwMode="auto">
          <a:xfrm>
            <a:off x="4114800" y="1676400"/>
            <a:ext cx="855662" cy="1127120"/>
            <a:chOff x="7726369" y="2209800"/>
            <a:chExt cx="855662" cy="1127120"/>
          </a:xfrm>
          <a:solidFill>
            <a:srgbClr val="FF0000">
              <a:alpha val="75000"/>
            </a:srgbClr>
          </a:solidFill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7726373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86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5" name="Rectangle 64"/>
          <p:cNvSpPr>
            <a:spLocks/>
          </p:cNvSpPr>
          <p:nvPr/>
        </p:nvSpPr>
        <p:spPr bwMode="auto">
          <a:xfrm>
            <a:off x="3276600" y="28956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>
            <a:spLocks/>
          </p:cNvSpPr>
          <p:nvPr/>
        </p:nvSpPr>
        <p:spPr bwMode="auto">
          <a:xfrm>
            <a:off x="5791200" y="3733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7" name="Picture 66" descr="Screen Shot 2014-07-13 at 13.56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3602" y="2954002"/>
            <a:ext cx="1904998" cy="2397797"/>
          </a:xfrm>
          <a:prstGeom prst="rect">
            <a:avLst/>
          </a:prstGeom>
        </p:spPr>
      </p:pic>
      <p:sp>
        <p:nvSpPr>
          <p:cNvPr id="69" name="Rectangle 68"/>
          <p:cNvSpPr>
            <a:spLocks/>
          </p:cNvSpPr>
          <p:nvPr/>
        </p:nvSpPr>
        <p:spPr bwMode="auto">
          <a:xfrm>
            <a:off x="756600" y="2209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u="sng" dirty="0" smtClean="0"/>
              <a:t>Use Case Name/Number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</p:txBody>
      </p:sp>
      <p:pic>
        <p:nvPicPr>
          <p:cNvPr id="59" name="Picture 2" descr="C:\Users\dmcarthu\Google Drive\UC01 - SD - Revised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3" t="33935" r="35833" b="46680"/>
          <a:stretch/>
        </p:blipFill>
        <p:spPr bwMode="auto">
          <a:xfrm>
            <a:off x="5758518" y="3985632"/>
            <a:ext cx="2699682" cy="1424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Also Keep</a:t>
            </a:r>
          </a:p>
        </p:txBody>
      </p:sp>
      <p:sp>
        <p:nvSpPr>
          <p:cNvPr id="166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the descriptions of the:</a:t>
            </a:r>
          </a:p>
          <a:p>
            <a:pPr lvl="1"/>
            <a:r>
              <a:rPr lang="en-US" dirty="0" smtClean="0"/>
              <a:t>Requirements, and </a:t>
            </a:r>
          </a:p>
          <a:p>
            <a:pPr lvl="1"/>
            <a:r>
              <a:rPr lang="en-US" dirty="0" smtClean="0"/>
              <a:t>Terms</a:t>
            </a:r>
          </a:p>
          <a:p>
            <a:r>
              <a:rPr lang="en-US" dirty="0" smtClean="0"/>
              <a:t>You’ll need them for the next stage.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Action Items</a:t>
            </a:r>
          </a:p>
          <a:p>
            <a:pPr lvl="1"/>
            <a:r>
              <a:rPr lang="en-US" dirty="0" smtClean="0"/>
              <a:t>Questions for experts</a:t>
            </a:r>
          </a:p>
          <a:p>
            <a:pPr lvl="1"/>
            <a:r>
              <a:rPr lang="en-US" dirty="0" smtClean="0"/>
              <a:t>Issues</a:t>
            </a:r>
          </a:p>
          <a:p>
            <a:pPr lvl="1">
              <a:buFont typeface="Monotype Sorts" charset="2"/>
              <a:buNone/>
            </a:pPr>
            <a:r>
              <a:rPr lang="en-US" dirty="0" smtClean="0"/>
              <a:t>should be empty!</a:t>
            </a:r>
          </a:p>
          <a:p>
            <a:pPr lvl="1">
              <a:buFont typeface="Monotype Sorts" charset="2"/>
              <a:buNone/>
            </a:pPr>
            <a:endParaRPr lang="en-US" dirty="0" smtClean="0"/>
          </a:p>
        </p:txBody>
      </p:sp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5562600" y="1066800"/>
            <a:ext cx="2819400" cy="3300413"/>
            <a:chOff x="5562600" y="1066800"/>
            <a:chExt cx="2819399" cy="3299716"/>
          </a:xfrm>
        </p:grpSpPr>
        <p:grpSp>
          <p:nvGrpSpPr>
            <p:cNvPr id="166945" name="Group 4"/>
            <p:cNvGrpSpPr>
              <a:grpSpLocks/>
            </p:cNvGrpSpPr>
            <p:nvPr/>
          </p:nvGrpSpPr>
          <p:grpSpPr bwMode="auto">
            <a:xfrm>
              <a:off x="5562600" y="1066800"/>
              <a:ext cx="2819399" cy="3299716"/>
              <a:chOff x="3718" y="1043"/>
              <a:chExt cx="2254" cy="3256"/>
            </a:xfrm>
          </p:grpSpPr>
          <p:sp>
            <p:nvSpPr>
              <p:cNvPr id="166947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48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49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50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66946" name="TextBox 72"/>
            <p:cNvSpPr txBox="1">
              <a:spLocks noChangeArrowheads="1"/>
            </p:cNvSpPr>
            <p:nvPr/>
          </p:nvSpPr>
          <p:spPr bwMode="auto">
            <a:xfrm>
              <a:off x="5715000" y="1143000"/>
              <a:ext cx="129761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Functions</a:t>
              </a:r>
            </a:p>
          </p:txBody>
        </p:sp>
      </p:grpSp>
      <p:grpSp>
        <p:nvGrpSpPr>
          <p:cNvPr id="4" name="Group 154"/>
          <p:cNvGrpSpPr>
            <a:grpSpLocks/>
          </p:cNvGrpSpPr>
          <p:nvPr/>
        </p:nvGrpSpPr>
        <p:grpSpPr bwMode="auto">
          <a:xfrm>
            <a:off x="6019800" y="1695450"/>
            <a:ext cx="2819400" cy="3300413"/>
            <a:chOff x="5410199" y="2667000"/>
            <a:chExt cx="2819399" cy="3299716"/>
          </a:xfrm>
        </p:grpSpPr>
        <p:grpSp>
          <p:nvGrpSpPr>
            <p:cNvPr id="166939" name="Group 4"/>
            <p:cNvGrpSpPr>
              <a:grpSpLocks/>
            </p:cNvGrpSpPr>
            <p:nvPr/>
          </p:nvGrpSpPr>
          <p:grpSpPr bwMode="auto">
            <a:xfrm>
              <a:off x="5410199" y="2667000"/>
              <a:ext cx="2819399" cy="3299716"/>
              <a:chOff x="3718" y="1043"/>
              <a:chExt cx="2254" cy="3256"/>
            </a:xfrm>
          </p:grpSpPr>
          <p:sp>
            <p:nvSpPr>
              <p:cNvPr id="166941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42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43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44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66940" name="TextBox 74"/>
            <p:cNvSpPr txBox="1">
              <a:spLocks noChangeArrowheads="1"/>
            </p:cNvSpPr>
            <p:nvPr/>
          </p:nvSpPr>
          <p:spPr bwMode="auto">
            <a:xfrm>
              <a:off x="5638798" y="2819400"/>
              <a:ext cx="88571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Terms</a:t>
              </a:r>
            </a:p>
          </p:txBody>
        </p:sp>
      </p:grpSp>
      <p:grpSp>
        <p:nvGrpSpPr>
          <p:cNvPr id="6" name="Group 132"/>
          <p:cNvGrpSpPr>
            <a:grpSpLocks/>
          </p:cNvGrpSpPr>
          <p:nvPr/>
        </p:nvGrpSpPr>
        <p:grpSpPr bwMode="auto">
          <a:xfrm>
            <a:off x="6477000" y="2324100"/>
            <a:ext cx="2819400" cy="3300413"/>
            <a:chOff x="6400801" y="3429000"/>
            <a:chExt cx="2819399" cy="3299716"/>
          </a:xfrm>
        </p:grpSpPr>
        <p:grpSp>
          <p:nvGrpSpPr>
            <p:cNvPr id="166933" name="Group 4"/>
            <p:cNvGrpSpPr>
              <a:grpSpLocks/>
            </p:cNvGrpSpPr>
            <p:nvPr/>
          </p:nvGrpSpPr>
          <p:grpSpPr bwMode="auto">
            <a:xfrm>
              <a:off x="6400801" y="3429000"/>
              <a:ext cx="2819399" cy="3299716"/>
              <a:chOff x="3718" y="1043"/>
              <a:chExt cx="2254" cy="3256"/>
            </a:xfrm>
          </p:grpSpPr>
          <p:sp>
            <p:nvSpPr>
              <p:cNvPr id="166935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6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7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8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66934" name="TextBox 131"/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2209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Action Items</a:t>
              </a:r>
            </a:p>
          </p:txBody>
        </p:sp>
      </p:grpSp>
      <p:grpSp>
        <p:nvGrpSpPr>
          <p:cNvPr id="8" name="Group 153"/>
          <p:cNvGrpSpPr>
            <a:grpSpLocks/>
          </p:cNvGrpSpPr>
          <p:nvPr/>
        </p:nvGrpSpPr>
        <p:grpSpPr bwMode="auto">
          <a:xfrm>
            <a:off x="6934200" y="2952750"/>
            <a:ext cx="2819400" cy="3300413"/>
            <a:chOff x="6324601" y="4267200"/>
            <a:chExt cx="2819399" cy="3299716"/>
          </a:xfrm>
        </p:grpSpPr>
        <p:grpSp>
          <p:nvGrpSpPr>
            <p:cNvPr id="166927" name="Group 4"/>
            <p:cNvGrpSpPr>
              <a:grpSpLocks/>
            </p:cNvGrpSpPr>
            <p:nvPr/>
          </p:nvGrpSpPr>
          <p:grpSpPr bwMode="auto">
            <a:xfrm>
              <a:off x="6324601" y="4267200"/>
              <a:ext cx="2819399" cy="3299716"/>
              <a:chOff x="3718" y="1043"/>
              <a:chExt cx="2254" cy="3256"/>
            </a:xfrm>
          </p:grpSpPr>
          <p:sp>
            <p:nvSpPr>
              <p:cNvPr id="166929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0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1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32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66928" name="TextBox 145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13131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Questions</a:t>
              </a:r>
            </a:p>
          </p:txBody>
        </p:sp>
      </p:grpSp>
      <p:grpSp>
        <p:nvGrpSpPr>
          <p:cNvPr id="10" name="Group 152"/>
          <p:cNvGrpSpPr>
            <a:grpSpLocks/>
          </p:cNvGrpSpPr>
          <p:nvPr/>
        </p:nvGrpSpPr>
        <p:grpSpPr bwMode="auto">
          <a:xfrm>
            <a:off x="7391400" y="3581400"/>
            <a:ext cx="2819400" cy="3300413"/>
            <a:chOff x="6781801" y="5181600"/>
            <a:chExt cx="2819399" cy="3299716"/>
          </a:xfrm>
        </p:grpSpPr>
        <p:grpSp>
          <p:nvGrpSpPr>
            <p:cNvPr id="166921" name="Group 4"/>
            <p:cNvGrpSpPr>
              <a:grpSpLocks/>
            </p:cNvGrpSpPr>
            <p:nvPr/>
          </p:nvGrpSpPr>
          <p:grpSpPr bwMode="auto">
            <a:xfrm>
              <a:off x="6781801" y="5181600"/>
              <a:ext cx="2819399" cy="3299716"/>
              <a:chOff x="3718" y="1043"/>
              <a:chExt cx="2254" cy="3256"/>
            </a:xfrm>
          </p:grpSpPr>
          <p:sp>
            <p:nvSpPr>
              <p:cNvPr id="166923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24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25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926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166922" name="TextBox 151"/>
            <p:cNvSpPr txBox="1">
              <a:spLocks noChangeArrowheads="1"/>
            </p:cNvSpPr>
            <p:nvPr/>
          </p:nvSpPr>
          <p:spPr bwMode="auto">
            <a:xfrm>
              <a:off x="6890028" y="5253335"/>
              <a:ext cx="87428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Times" charset="0"/>
                  <a:ea typeface="Times" charset="0"/>
                  <a:cs typeface="Times" charset="0"/>
                </a:rPr>
                <a:t>Issues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9600" smtClean="0"/>
              <a:t>C: Wrap Up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  What We Did</a:t>
            </a:r>
          </a:p>
        </p:txBody>
      </p:sp>
      <p:sp>
        <p:nvSpPr>
          <p:cNvPr id="168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8964" name="Rectangle 3"/>
          <p:cNvSpPr>
            <a:spLocks noChangeArrowheads="1"/>
          </p:cNvSpPr>
          <p:nvPr/>
        </p:nvSpPr>
        <p:spPr bwMode="auto">
          <a:xfrm>
            <a:off x="4114800" y="2971800"/>
            <a:ext cx="13258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14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Commitment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dirty="0" smtClean="0"/>
              <a:t>We must commit incrementally.</a:t>
            </a:r>
          </a:p>
          <a:p>
            <a:pPr marL="381000" indent="-381000"/>
            <a:endParaRPr lang="en-US" sz="1600" dirty="0" smtClean="0"/>
          </a:p>
          <a:p>
            <a:pPr marL="538163" lvl="1" indent="-365125"/>
            <a:r>
              <a:rPr lang="en-US" dirty="0" smtClean="0"/>
              <a:t>Natural </a:t>
            </a:r>
            <a:r>
              <a:rPr lang="en-US" dirty="0"/>
              <a:t>language and informal diagrams</a:t>
            </a:r>
          </a:p>
          <a:p>
            <a:pPr marL="1219200" lvl="2" indent="-304800"/>
            <a:r>
              <a:rPr lang="en-US" sz="2200" dirty="0"/>
              <a:t>Use </a:t>
            </a:r>
            <a:r>
              <a:rPr lang="en-US" sz="2200" dirty="0" smtClean="0"/>
              <a:t>cases</a:t>
            </a:r>
          </a:p>
          <a:p>
            <a:pPr marL="1219200" lvl="2" indent="-304800"/>
            <a:r>
              <a:rPr lang="en-US" sz="2200" dirty="0" smtClean="0"/>
              <a:t>Activity diagrams</a:t>
            </a:r>
          </a:p>
          <a:p>
            <a:pPr marL="1219200" lvl="2" indent="-304800"/>
            <a:r>
              <a:rPr lang="en-US" sz="2200" dirty="0" smtClean="0"/>
              <a:t>Sequence diagrams</a:t>
            </a:r>
          </a:p>
          <a:p>
            <a:pPr marL="538163" lvl="1" indent="-365125"/>
            <a:r>
              <a:rPr lang="en-US" dirty="0"/>
              <a:t>Structural 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Components &amp; Interfaces</a:t>
            </a:r>
          </a:p>
          <a:p>
            <a:pPr marL="1219200" lvl="2" indent="-304800"/>
            <a:r>
              <a:rPr lang="en-US" sz="2200" dirty="0" smtClean="0"/>
              <a:t>Class models</a:t>
            </a:r>
          </a:p>
          <a:p>
            <a:pPr marL="1219200" lvl="2" indent="-304800"/>
            <a:r>
              <a:rPr lang="en-US" sz="2200" dirty="0" smtClean="0"/>
              <a:t>Data </a:t>
            </a:r>
            <a:r>
              <a:rPr lang="en-US" sz="2200" dirty="0"/>
              <a:t>types</a:t>
            </a:r>
            <a:endParaRPr lang="en-US" sz="2200" dirty="0" smtClean="0"/>
          </a:p>
          <a:p>
            <a:pPr marL="538163" lvl="1" indent="-365125"/>
            <a:r>
              <a:rPr lang="en-US" dirty="0" smtClean="0"/>
              <a:t>Behavioral </a:t>
            </a:r>
            <a:r>
              <a:rPr lang="en-US" dirty="0"/>
              <a:t>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State models</a:t>
            </a:r>
          </a:p>
          <a:p>
            <a:pPr marL="1219200" lvl="2" indent="-304800"/>
            <a:r>
              <a:rPr lang="en-US" sz="2200" dirty="0" smtClean="0"/>
              <a:t>Activities</a:t>
            </a:r>
          </a:p>
          <a:p>
            <a:pPr marL="381000" indent="-381000"/>
            <a:endParaRPr lang="en-US" dirty="0"/>
          </a:p>
        </p:txBody>
      </p:sp>
      <p:sp>
        <p:nvSpPr>
          <p:cNvPr id="11268" name="Left Arrow 3"/>
          <p:cNvSpPr>
            <a:spLocks noChangeArrowheads="1"/>
          </p:cNvSpPr>
          <p:nvPr/>
        </p:nvSpPr>
        <p:spPr bwMode="auto">
          <a:xfrm>
            <a:off x="6629400" y="2743200"/>
            <a:ext cx="1828800" cy="7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This course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2164140"/>
            <a:ext cx="5958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}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is:</a:t>
            </a:r>
          </a:p>
          <a:p>
            <a:pPr lvl="1"/>
            <a:r>
              <a:rPr lang="en-US" dirty="0" smtClean="0"/>
              <a:t>Find all your people, resources, practices, etc.</a:t>
            </a:r>
          </a:p>
          <a:p>
            <a:pPr lvl="1"/>
            <a:r>
              <a:rPr lang="en-US" dirty="0" smtClean="0"/>
              <a:t>Find out what the system-as-a-whole does</a:t>
            </a:r>
          </a:p>
          <a:p>
            <a:pPr lvl="1"/>
            <a:r>
              <a:rPr lang="en-US" dirty="0" smtClean="0"/>
              <a:t>Determine the precise behavior of each use case</a:t>
            </a:r>
          </a:p>
          <a:p>
            <a:pPr lvl="1"/>
            <a:r>
              <a:rPr lang="en-US" dirty="0" smtClean="0"/>
              <a:t>And establish how it communicates with others</a:t>
            </a:r>
          </a:p>
          <a:p>
            <a:r>
              <a:rPr lang="en-US" sz="1200" i="1" dirty="0" smtClean="0"/>
              <a:t>       </a:t>
            </a:r>
          </a:p>
          <a:p>
            <a:r>
              <a:rPr lang="en-US" i="1" dirty="0" smtClean="0"/>
              <a:t>        But it’s really all about learning about the problem.</a:t>
            </a:r>
          </a:p>
        </p:txBody>
      </p:sp>
      <p:sp>
        <p:nvSpPr>
          <p:cNvPr id="12" name="AutoShape 28"/>
          <p:cNvSpPr>
            <a:spLocks noChangeArrowheads="1"/>
          </p:cNvSpPr>
          <p:nvPr/>
        </p:nvSpPr>
        <p:spPr bwMode="auto">
          <a:xfrm>
            <a:off x="2698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685800" y="4935538"/>
            <a:ext cx="1600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ea typeface="ＭＳ Ｐゴシック" charset="-128"/>
                <a:cs typeface="ＭＳ Ｐゴシック" charset="-128"/>
              </a:rPr>
              <a:t>Get 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Organized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AutoShape 26"/>
          <p:cNvSpPr>
            <a:spLocks noChangeArrowheads="1"/>
          </p:cNvSpPr>
          <p:nvPr/>
        </p:nvSpPr>
        <p:spPr bwMode="auto">
          <a:xfrm>
            <a:off x="45989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50911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24336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29257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64338" y="4419600"/>
            <a:ext cx="1770062" cy="1676400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7162800" y="4935538"/>
            <a:ext cx="1303635" cy="60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Sequence Diagrams</a:t>
            </a:r>
            <a:endParaRPr lang="en-US" b="1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show you how to:</a:t>
            </a:r>
          </a:p>
          <a:p>
            <a:pPr lvl="1"/>
            <a:r>
              <a:rPr lang="en-US" dirty="0" smtClean="0"/>
              <a:t>determine what you have, and</a:t>
            </a:r>
          </a:p>
          <a:p>
            <a:pPr lvl="1"/>
            <a:r>
              <a:rPr lang="en-US" dirty="0" smtClean="0"/>
              <a:t>how well it meets your needs</a:t>
            </a:r>
          </a:p>
          <a:p>
            <a:pPr lvl="1"/>
            <a:r>
              <a:rPr lang="en-US" dirty="0" smtClean="0"/>
              <a:t>gather information to build executable models</a:t>
            </a:r>
          </a:p>
          <a:p>
            <a:pPr lvl="1"/>
            <a:r>
              <a:rPr lang="en-US" dirty="0" smtClean="0"/>
              <a:t>investigate questionable use cases</a:t>
            </a:r>
          </a:p>
          <a:p>
            <a:pPr lvl="1"/>
            <a:r>
              <a:rPr lang="en-US" dirty="0" smtClean="0"/>
              <a:t>organize information ready to build executable models</a:t>
            </a:r>
          </a:p>
        </p:txBody>
      </p:sp>
      <p:sp>
        <p:nvSpPr>
          <p:cNvPr id="17" name="Oval Callout 16"/>
          <p:cNvSpPr>
            <a:spLocks noChangeArrowheads="1"/>
          </p:cNvSpPr>
          <p:nvPr/>
        </p:nvSpPr>
        <p:spPr bwMode="auto">
          <a:xfrm>
            <a:off x="6248400" y="1143000"/>
            <a:ext cx="2743200" cy="1298575"/>
          </a:xfrm>
          <a:prstGeom prst="wedgeEllipseCallout">
            <a:avLst>
              <a:gd name="adj1" fmla="val 32106"/>
              <a:gd name="adj2" fmla="val 6367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It’s a bootstrapped process</a:t>
            </a:r>
          </a:p>
        </p:txBody>
      </p:sp>
      <p:sp>
        <p:nvSpPr>
          <p:cNvPr id="38" name="AutoShape 28"/>
          <p:cNvSpPr>
            <a:spLocks noChangeArrowheads="1"/>
          </p:cNvSpPr>
          <p:nvPr/>
        </p:nvSpPr>
        <p:spPr bwMode="auto">
          <a:xfrm>
            <a:off x="4984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914400" y="4935538"/>
            <a:ext cx="1600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ea typeface="ＭＳ Ｐゴシック" charset="-128"/>
                <a:cs typeface="ＭＳ Ｐゴシック" charset="-128"/>
              </a:rPr>
              <a:t>Get 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Organized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" name="AutoShape 26"/>
          <p:cNvSpPr>
            <a:spLocks noChangeArrowheads="1"/>
          </p:cNvSpPr>
          <p:nvPr/>
        </p:nvSpPr>
        <p:spPr bwMode="auto">
          <a:xfrm>
            <a:off x="48275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3197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2" name="AutoShape 24"/>
          <p:cNvSpPr>
            <a:spLocks noChangeArrowheads="1"/>
          </p:cNvSpPr>
          <p:nvPr/>
        </p:nvSpPr>
        <p:spPr bwMode="auto">
          <a:xfrm>
            <a:off x="26622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31543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6992938" y="4419600"/>
            <a:ext cx="1770062" cy="1676400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391400" y="4935538"/>
            <a:ext cx="1303635" cy="60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Sequence Diagrams</a:t>
            </a:r>
            <a:endParaRPr lang="en-US" b="1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Monotype Sorts" charset="2"/>
              <a:buNone/>
            </a:pPr>
            <a:r>
              <a:rPr lang="en-US" smtClean="0"/>
              <a:t>Constraints </a:t>
            </a:r>
            <a:r>
              <a:rPr lang="en-US" i="1" smtClean="0"/>
              <a:t>and their rationales</a:t>
            </a:r>
          </a:p>
          <a:p>
            <a:pPr lvl="1"/>
            <a:r>
              <a:rPr lang="en-US" smtClean="0"/>
              <a:t>time</a:t>
            </a:r>
          </a:p>
          <a:p>
            <a:pPr lvl="1"/>
            <a:r>
              <a:rPr lang="en-US" smtClean="0"/>
              <a:t>money</a:t>
            </a:r>
          </a:p>
          <a:p>
            <a:pPr lvl="1"/>
            <a:r>
              <a:rPr lang="en-US" smtClean="0"/>
              <a:t>intermediate targets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pPr lvl="1">
              <a:buFont typeface="Monotype Sorts" charset="2"/>
              <a:buNone/>
            </a:pPr>
            <a:r>
              <a:rPr lang="en-US" smtClean="0"/>
              <a:t>Costs</a:t>
            </a:r>
          </a:p>
          <a:p>
            <a:pPr lvl="1"/>
            <a:r>
              <a:rPr lang="en-US" smtClean="0"/>
              <a:t>budgets for development</a:t>
            </a:r>
          </a:p>
          <a:p>
            <a:pPr lvl="1"/>
            <a:r>
              <a:rPr lang="en-US" smtClean="0"/>
              <a:t>unit cost</a:t>
            </a:r>
          </a:p>
          <a:p>
            <a:pPr lvl="1"/>
            <a:r>
              <a:rPr lang="en-US" smtClean="0"/>
              <a:t>memory cost</a:t>
            </a:r>
          </a:p>
          <a:p>
            <a:pPr lvl="1"/>
            <a:r>
              <a:rPr lang="en-US" smtClean="0"/>
              <a:t>etc etc etc</a:t>
            </a:r>
          </a:p>
        </p:txBody>
      </p:sp>
      <p:pic>
        <p:nvPicPr>
          <p:cNvPr id="5" name="Picture 4" descr="fd-clock"/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572000"/>
            <a:ext cx="14382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ollar_sign_rotate_hg_wh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590800"/>
            <a:ext cx="160972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3581400" cy="3048000"/>
          </a:xfrm>
        </p:spPr>
        <p:txBody>
          <a:bodyPr/>
          <a:lstStyle/>
          <a:p>
            <a:r>
              <a:rPr lang="en-US" u="sng" dirty="0" smtClean="0"/>
              <a:t>Getting Organized</a:t>
            </a:r>
          </a:p>
          <a:p>
            <a:endParaRPr lang="en-US" sz="10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Started</a:t>
            </a:r>
            <a:r>
              <a:rPr lang="en-US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Working Together</a:t>
            </a:r>
            <a:r>
              <a:rPr lang="en-US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Practices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3276600"/>
            <a:ext cx="62484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smtClean="0"/>
              <a:t>Understanding (I)</a:t>
            </a:r>
          </a:p>
          <a:p>
            <a:endParaRPr lang="en-US" sz="10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Assimilation	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Process	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Use Cases	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Finding Use Cases	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Defining Use cases	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Factoring Use Cases		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3000" y="4267200"/>
            <a:ext cx="48006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smtClean="0"/>
              <a:t>Wrap Up</a:t>
            </a:r>
          </a:p>
          <a:p>
            <a:endParaRPr lang="en-US" sz="1000" dirty="0" smtClean="0"/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What We Did	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What's Next	</a:t>
            </a:r>
          </a:p>
          <a:p>
            <a:pPr marL="457200" indent="-457200">
              <a:buFont typeface="+mj-lt"/>
              <a:buAutoNum type="arabicPeriod" startAt="14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1219200"/>
            <a:ext cx="3810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smtClean="0"/>
              <a:t>Understanding</a:t>
            </a:r>
            <a:r>
              <a:rPr lang="en-US" dirty="0" smtClean="0"/>
              <a:t>	 (II)</a:t>
            </a:r>
          </a:p>
          <a:p>
            <a:endParaRPr lang="en-US" sz="1000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Activity Diagram	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Sequence Diagram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/>
              <a:t>Information </a:t>
            </a:r>
            <a:r>
              <a:rPr lang="en-US" dirty="0" smtClean="0"/>
              <a:t>Gathering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/>
              <a:t>Packaging the </a:t>
            </a:r>
            <a:r>
              <a:rPr lang="en-US" dirty="0" smtClean="0"/>
              <a:t>Materials</a:t>
            </a:r>
          </a:p>
        </p:txBody>
      </p:sp>
    </p:spTree>
    <p:extLst>
      <p:ext uri="{BB962C8B-B14F-4D97-AF65-F5344CB8AC3E}">
        <p14:creationId xmlns:p14="http://schemas.microsoft.com/office/powerpoint/2010/main" val="28024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 What’s Next</a:t>
            </a:r>
          </a:p>
        </p:txBody>
      </p:sp>
      <p:sp>
        <p:nvSpPr>
          <p:cNvPr id="175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5108" name="Rectangle 3"/>
          <p:cNvSpPr>
            <a:spLocks noChangeArrowheads="1"/>
          </p:cNvSpPr>
          <p:nvPr/>
        </p:nvSpPr>
        <p:spPr bwMode="auto">
          <a:xfrm>
            <a:off x="4414838" y="3244850"/>
            <a:ext cx="13258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15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</a:p>
        </p:txBody>
      </p:sp>
      <p:sp>
        <p:nvSpPr>
          <p:cNvPr id="176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approved use cases, and it’s all in our heads, it time to:</a:t>
            </a:r>
          </a:p>
          <a:p>
            <a:endParaRPr lang="en-US" dirty="0" smtClean="0"/>
          </a:p>
          <a:p>
            <a:r>
              <a:rPr lang="en-US" sz="9600" dirty="0" smtClean="0"/>
              <a:t>		THINK</a:t>
            </a:r>
          </a:p>
          <a:p>
            <a:endParaRPr lang="en-US" dirty="0" smtClean="0"/>
          </a:p>
          <a:p>
            <a:r>
              <a:rPr lang="en-US" dirty="0" smtClean="0"/>
              <a:t>From that thinking, we create </a:t>
            </a:r>
            <a:r>
              <a:rPr lang="en-US" i="1" dirty="0" smtClean="0"/>
              <a:t>abstractions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Commitment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executable models to capture those abstractions:</a:t>
            </a:r>
          </a:p>
          <a:p>
            <a:endParaRPr lang="en-US" sz="1200" dirty="0" smtClean="0"/>
          </a:p>
          <a:p>
            <a:pPr marL="538163" lvl="1" indent="-365125"/>
            <a:r>
              <a:rPr lang="en-US" dirty="0" smtClean="0"/>
              <a:t>Natural </a:t>
            </a:r>
            <a:r>
              <a:rPr lang="en-US" dirty="0"/>
              <a:t>language and informal diagrams</a:t>
            </a:r>
          </a:p>
          <a:p>
            <a:pPr marL="1219200" lvl="2" indent="-304800"/>
            <a:r>
              <a:rPr lang="en-US" sz="2200" dirty="0"/>
              <a:t>Use </a:t>
            </a:r>
            <a:r>
              <a:rPr lang="en-US" sz="2200" dirty="0" smtClean="0"/>
              <a:t>cases</a:t>
            </a:r>
          </a:p>
          <a:p>
            <a:pPr marL="1219200" lvl="2" indent="-304800"/>
            <a:r>
              <a:rPr lang="en-US" sz="2200" dirty="0" smtClean="0"/>
              <a:t>Activity diagrams</a:t>
            </a:r>
          </a:p>
          <a:p>
            <a:pPr marL="1219200" lvl="2" indent="-304800"/>
            <a:r>
              <a:rPr lang="en-US" sz="2200" dirty="0" smtClean="0"/>
              <a:t>Sequence diagrams</a:t>
            </a:r>
          </a:p>
          <a:p>
            <a:pPr marL="538163" lvl="1" indent="-365125"/>
            <a:r>
              <a:rPr lang="en-US" dirty="0"/>
              <a:t>Structural 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Components &amp; Interfaces</a:t>
            </a:r>
          </a:p>
          <a:p>
            <a:pPr marL="1219200" lvl="2" indent="-304800"/>
            <a:r>
              <a:rPr lang="en-US" sz="2200" dirty="0" smtClean="0"/>
              <a:t>Class models</a:t>
            </a:r>
          </a:p>
          <a:p>
            <a:pPr marL="1219200" lvl="2" indent="-304800"/>
            <a:r>
              <a:rPr lang="en-US" sz="2200" dirty="0" smtClean="0"/>
              <a:t>Data </a:t>
            </a:r>
            <a:r>
              <a:rPr lang="en-US" sz="2200" dirty="0"/>
              <a:t>types</a:t>
            </a:r>
            <a:endParaRPr lang="en-US" sz="2200" dirty="0" smtClean="0"/>
          </a:p>
          <a:p>
            <a:pPr marL="538163" lvl="1" indent="-365125"/>
            <a:r>
              <a:rPr lang="en-US" dirty="0" smtClean="0"/>
              <a:t>Behavioral </a:t>
            </a:r>
            <a:r>
              <a:rPr lang="en-US" dirty="0"/>
              <a:t>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State models</a:t>
            </a:r>
          </a:p>
          <a:p>
            <a:pPr marL="1219200" lvl="2" indent="-304800"/>
            <a:r>
              <a:rPr lang="en-US" sz="2200" dirty="0" smtClean="0"/>
              <a:t>Activities</a:t>
            </a:r>
          </a:p>
          <a:p>
            <a:pPr marL="381000" indent="-381000"/>
            <a:endParaRPr lang="en-US" dirty="0"/>
          </a:p>
        </p:txBody>
      </p:sp>
      <p:sp>
        <p:nvSpPr>
          <p:cNvPr id="11268" name="Left Arrow 3"/>
          <p:cNvSpPr>
            <a:spLocks noChangeArrowheads="1"/>
          </p:cNvSpPr>
          <p:nvPr/>
        </p:nvSpPr>
        <p:spPr bwMode="auto">
          <a:xfrm>
            <a:off x="6629400" y="4605278"/>
            <a:ext cx="1828800" cy="7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smtClean="0"/>
              <a:t>Next course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3233678"/>
            <a:ext cx="9556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dirty="0" smtClean="0"/>
              <a:t>}</a:t>
            </a:r>
            <a:endParaRPr lang="en-US" sz="18000" dirty="0"/>
          </a:p>
        </p:txBody>
      </p:sp>
      <p:sp>
        <p:nvSpPr>
          <p:cNvPr id="6" name="TextBox 5"/>
          <p:cNvSpPr txBox="1"/>
          <p:nvPr/>
        </p:nvSpPr>
        <p:spPr>
          <a:xfrm>
            <a:off x="10820400" y="462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</a:t>
            </a:r>
          </a:p>
        </p:txBody>
      </p:sp>
      <p:sp>
        <p:nvSpPr>
          <p:cNvPr id="179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context document (usually 1~10 pages) captures what the product is supposed to do.</a:t>
            </a:r>
          </a:p>
          <a:p>
            <a:endParaRPr lang="en-US" smtClean="0"/>
          </a:p>
          <a:p>
            <a:r>
              <a:rPr lang="en-US" smtClean="0"/>
              <a:t>It may also have a </a:t>
            </a:r>
            <a:r>
              <a:rPr lang="en-US" i="1" smtClean="0"/>
              <a:t>context diagram </a:t>
            </a:r>
            <a:br>
              <a:rPr lang="en-US" i="1" smtClean="0"/>
            </a:br>
            <a:r>
              <a:rPr lang="en-US" smtClean="0"/>
              <a:t>that has:</a:t>
            </a:r>
          </a:p>
          <a:p>
            <a:pPr lvl="1"/>
            <a:r>
              <a:rPr lang="en-US" smtClean="0"/>
              <a:t>One big bubble for the system</a:t>
            </a:r>
          </a:p>
          <a:p>
            <a:pPr lvl="1"/>
            <a:r>
              <a:rPr lang="en-US" smtClean="0"/>
              <a:t>External Entities</a:t>
            </a:r>
          </a:p>
          <a:p>
            <a:pPr lvl="1"/>
            <a:r>
              <a:rPr lang="en-US" smtClean="0"/>
              <a:t>Incoming and Outgoing …</a:t>
            </a:r>
          </a:p>
          <a:p>
            <a:pPr lvl="1"/>
            <a:r>
              <a:rPr lang="en-US" smtClean="0"/>
              <a:t>… Data and Control flows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20484" name="Oval Callout 3"/>
          <p:cNvSpPr>
            <a:spLocks noChangeArrowheads="1"/>
          </p:cNvSpPr>
          <p:nvPr/>
        </p:nvSpPr>
        <p:spPr bwMode="auto">
          <a:xfrm>
            <a:off x="5400675" y="2160588"/>
            <a:ext cx="2879725" cy="1798637"/>
          </a:xfrm>
          <a:prstGeom prst="wedgeEllipseCallout">
            <a:avLst>
              <a:gd name="adj1" fmla="val -21843"/>
              <a:gd name="adj2" fmla="val 69644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aka</a:t>
            </a:r>
          </a:p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Background</a:t>
            </a:r>
          </a:p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Product Vision</a:t>
            </a:r>
          </a:p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Context (Diagram)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 Requirements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382000" cy="5105400"/>
          </a:xfrm>
        </p:spPr>
        <p:txBody>
          <a:bodyPr/>
          <a:lstStyle/>
          <a:p>
            <a:r>
              <a:rPr lang="en-US" dirty="0" smtClean="0"/>
              <a:t>There’s often a statement of the functions required of the system.</a:t>
            </a:r>
          </a:p>
          <a:p>
            <a:endParaRPr lang="en-US" dirty="0" smtClean="0"/>
          </a:p>
          <a:p>
            <a:r>
              <a:rPr lang="en-US" dirty="0" smtClean="0"/>
              <a:t>You need to ensure they are all:</a:t>
            </a:r>
          </a:p>
          <a:p>
            <a:pPr lvl="1"/>
            <a:r>
              <a:rPr lang="en-US" dirty="0" smtClean="0"/>
              <a:t>Identified</a:t>
            </a:r>
          </a:p>
          <a:p>
            <a:pPr lvl="1"/>
            <a:r>
              <a:rPr lang="en-US" dirty="0" smtClean="0"/>
              <a:t>Unique   </a:t>
            </a:r>
          </a:p>
          <a:p>
            <a:pPr lvl="1"/>
            <a:r>
              <a:rPr lang="en-US" dirty="0" smtClean="0"/>
              <a:t>Coherent   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Testable</a:t>
            </a:r>
          </a:p>
          <a:p>
            <a:endParaRPr lang="en-US" dirty="0" smtClean="0"/>
          </a:p>
          <a:p>
            <a:r>
              <a:rPr lang="en-US" dirty="0" smtClean="0"/>
              <a:t>You also need to learn and regularize the vocabulary.</a:t>
            </a:r>
          </a:p>
        </p:txBody>
      </p:sp>
      <p:sp>
        <p:nvSpPr>
          <p:cNvPr id="21508" name="Oval Callout 4"/>
          <p:cNvSpPr>
            <a:spLocks noChangeArrowheads="1"/>
          </p:cNvSpPr>
          <p:nvPr/>
        </p:nvSpPr>
        <p:spPr bwMode="auto">
          <a:xfrm>
            <a:off x="4419600" y="2133600"/>
            <a:ext cx="4495800" cy="1798638"/>
          </a:xfrm>
          <a:prstGeom prst="wedgeEllipseCallout">
            <a:avLst>
              <a:gd name="adj1" fmla="val -21843"/>
              <a:gd name="adj2" fmla="val 69644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aka</a:t>
            </a:r>
          </a:p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Requirements</a:t>
            </a:r>
          </a:p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Functional</a:t>
            </a:r>
            <a:r>
              <a:rPr lang="en-US" sz="2000" b="1" dirty="0" smtClean="0">
                <a:latin typeface="Comic Sans MS"/>
                <a:ea typeface="Comic Sans MS"/>
                <a:cs typeface="Comic Sans MS"/>
              </a:rPr>
              <a:t> Specification</a:t>
            </a:r>
          </a:p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Functional Requirements Specification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Resources: Terms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4876800"/>
          </a:xfrm>
        </p:spPr>
        <p:txBody>
          <a:bodyPr/>
          <a:lstStyle/>
          <a:p>
            <a:r>
              <a:rPr lang="en-US" dirty="0" smtClean="0"/>
              <a:t>To learn the vocabulary:</a:t>
            </a:r>
          </a:p>
          <a:p>
            <a:pPr lvl="1"/>
            <a:r>
              <a:rPr lang="en-US" dirty="0" smtClean="0"/>
              <a:t>Identify existing</a:t>
            </a:r>
          </a:p>
          <a:p>
            <a:pPr lvl="2"/>
            <a:r>
              <a:rPr lang="en-US" dirty="0" smtClean="0"/>
              <a:t>documents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listings</a:t>
            </a:r>
          </a:p>
          <a:p>
            <a:pPr lvl="1"/>
            <a:r>
              <a:rPr lang="en-US" dirty="0" smtClean="0"/>
              <a:t>Identify experts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Make an inventory.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may be helpful to visit the plant or see prior/similar systems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876800" y="1752600"/>
            <a:ext cx="4038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bk.1 ISO Standard xxx</a:t>
            </a:r>
          </a:p>
          <a:p>
            <a:r>
              <a:rPr lang="en-US"/>
              <a:t>bk.2 User Manual for xxx</a:t>
            </a:r>
          </a:p>
          <a:p>
            <a:r>
              <a:rPr lang="en-US"/>
              <a:t>bk.3 Code Listing for xxx</a:t>
            </a:r>
          </a:p>
          <a:p>
            <a:r>
              <a:rPr lang="en-US"/>
              <a:t>bk.4 Configuration file 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876800" y="3657600"/>
            <a:ext cx="40386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hlinkClick r:id="rId2"/>
              </a:rPr>
              <a:t>Sven@myCo.co.se</a:t>
            </a:r>
            <a:r>
              <a:rPr lang="en-US"/>
              <a:t>  Elevator Expert</a:t>
            </a:r>
          </a:p>
          <a:p>
            <a:r>
              <a:rPr lang="en-US">
                <a:hlinkClick r:id="rId3"/>
              </a:rPr>
              <a:t>Mark@myVendor.com</a:t>
            </a:r>
            <a:r>
              <a:rPr lang="en-US"/>
              <a:t> Knows I/O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and Packaging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077200" cy="5105400"/>
          </a:xfrm>
        </p:spPr>
        <p:txBody>
          <a:bodyPr/>
          <a:lstStyle/>
          <a:p>
            <a:r>
              <a:rPr lang="en-US" smtClean="0"/>
              <a:t>Different organizations have different names for the same thing.</a:t>
            </a:r>
          </a:p>
          <a:p>
            <a:endParaRPr lang="en-US" smtClean="0"/>
          </a:p>
          <a:p>
            <a:r>
              <a:rPr lang="en-US" smtClean="0"/>
              <a:t>And different organizations package up the elements differently.</a:t>
            </a:r>
            <a:r>
              <a:rPr lang="en-US" smtClean="0">
                <a:solidFill>
                  <a:srgbClr val="A50F31"/>
                </a:solidFill>
              </a:rPr>
              <a:t> </a:t>
            </a:r>
          </a:p>
          <a:p>
            <a:endParaRPr lang="en-US" smtClean="0">
              <a:solidFill>
                <a:srgbClr val="A50F31"/>
              </a:solidFill>
            </a:endParaRPr>
          </a:p>
          <a:p>
            <a:endParaRPr lang="en-US" smtClean="0"/>
          </a:p>
        </p:txBody>
      </p:sp>
      <p:sp>
        <p:nvSpPr>
          <p:cNvPr id="24" name="Rounded Rectangle 23"/>
          <p:cNvSpPr/>
          <p:nvPr/>
        </p:nvSpPr>
        <p:spPr>
          <a:xfrm>
            <a:off x="2601913" y="2743200"/>
            <a:ext cx="5856287" cy="3352800"/>
          </a:xfrm>
          <a:prstGeom prst="roundRect">
            <a:avLst/>
          </a:prstGeom>
          <a:solidFill>
            <a:schemeClr val="accent1">
              <a:lumMod val="75000"/>
              <a:alpha val="63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24581" name="TextBox 24"/>
          <p:cNvSpPr txBox="1">
            <a:spLocks noChangeArrowheads="1"/>
          </p:cNvSpPr>
          <p:nvPr/>
        </p:nvSpPr>
        <p:spPr bwMode="auto">
          <a:xfrm>
            <a:off x="3524250" y="5605463"/>
            <a:ext cx="39068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Functional Specification</a:t>
            </a:r>
          </a:p>
        </p:txBody>
      </p:sp>
      <p:sp>
        <p:nvSpPr>
          <p:cNvPr id="24582" name="TextBox 28"/>
          <p:cNvSpPr txBox="1">
            <a:spLocks noChangeArrowheads="1"/>
          </p:cNvSpPr>
          <p:nvPr/>
        </p:nvSpPr>
        <p:spPr bwMode="auto">
          <a:xfrm>
            <a:off x="2676525" y="4716463"/>
            <a:ext cx="39068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Project Background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736850" y="2908300"/>
            <a:ext cx="4578350" cy="2397125"/>
          </a:xfrm>
          <a:prstGeom prst="roundRect">
            <a:avLst/>
          </a:prstGeom>
          <a:solidFill>
            <a:schemeClr val="bg1">
              <a:alpha val="46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3400" y="3352800"/>
            <a:ext cx="1800225" cy="1079500"/>
          </a:xfrm>
          <a:prstGeom prst="roundRect">
            <a:avLst/>
          </a:prstGeom>
          <a:solidFill>
            <a:schemeClr val="accent6">
              <a:alpha val="82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/>
              <a:t>Charter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5105400" y="3429000"/>
            <a:ext cx="1800225" cy="10795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82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/>
              <a:t>Context</a:t>
            </a:r>
            <a:endParaRPr lang="en-US" sz="2000" dirty="0"/>
          </a:p>
        </p:txBody>
      </p:sp>
      <p:sp>
        <p:nvSpPr>
          <p:cNvPr id="28" name="Rounded Rectangle 27"/>
          <p:cNvSpPr/>
          <p:nvPr/>
        </p:nvSpPr>
        <p:spPr>
          <a:xfrm>
            <a:off x="2971800" y="3429000"/>
            <a:ext cx="1800225" cy="1079500"/>
          </a:xfrm>
          <a:prstGeom prst="roundRect">
            <a:avLst/>
          </a:prstGeom>
          <a:solidFill>
            <a:srgbClr val="008000">
              <a:alpha val="51000"/>
            </a:srgb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/>
              <a:t>Constraints</a:t>
            </a:r>
            <a:endParaRPr lang="en-US" sz="2000" dirty="0"/>
          </a:p>
        </p:txBody>
      </p:sp>
      <p:sp>
        <p:nvSpPr>
          <p:cNvPr id="31" name="Rounded Rectangle 30"/>
          <p:cNvSpPr/>
          <p:nvPr/>
        </p:nvSpPr>
        <p:spPr>
          <a:xfrm>
            <a:off x="304800" y="2743200"/>
            <a:ext cx="8610600" cy="35814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24588" name="TextBox 31"/>
          <p:cNvSpPr txBox="1">
            <a:spLocks noChangeArrowheads="1"/>
          </p:cNvSpPr>
          <p:nvPr/>
        </p:nvSpPr>
        <p:spPr bwMode="auto">
          <a:xfrm>
            <a:off x="685800" y="5562600"/>
            <a:ext cx="4887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  Everything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086601" y="3429000"/>
            <a:ext cx="1752600" cy="1079500"/>
          </a:xfrm>
          <a:prstGeom prst="roundRect">
            <a:avLst/>
          </a:prstGeom>
          <a:solidFill>
            <a:schemeClr val="accent6">
              <a:alpha val="82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s-to-success_16262077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756258"/>
            <a:ext cx="5791200" cy="4644542"/>
          </a:xfrm>
          <a:prstGeom prst="rect">
            <a:avLst/>
          </a:prstGeom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List what you have and where it is</a:t>
            </a:r>
          </a:p>
          <a:p>
            <a:pPr lvl="1"/>
            <a:r>
              <a:rPr lang="en-US" dirty="0" smtClean="0"/>
              <a:t>Work out how complete it is</a:t>
            </a:r>
          </a:p>
          <a:p>
            <a:pPr lvl="1"/>
            <a:r>
              <a:rPr lang="en-US" dirty="0" smtClean="0"/>
              <a:t>Work out what you need to play back </a:t>
            </a:r>
            <a:br>
              <a:rPr lang="en-US" dirty="0" smtClean="0"/>
            </a:br>
            <a:r>
              <a:rPr lang="en-US" dirty="0" smtClean="0"/>
              <a:t>what the system does </a:t>
            </a:r>
            <a:br>
              <a:rPr lang="en-US" dirty="0" smtClean="0"/>
            </a:br>
            <a:r>
              <a:rPr lang="en-US" dirty="0" smtClean="0"/>
              <a:t>to the people who know </a:t>
            </a:r>
            <a:br>
              <a:rPr lang="en-US" dirty="0" smtClean="0"/>
            </a:br>
            <a:r>
              <a:rPr lang="en-US" dirty="0" smtClean="0"/>
              <a:t>what they want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5105400"/>
          </a:xfrm>
        </p:spPr>
        <p:txBody>
          <a:bodyPr/>
          <a:lstStyle/>
          <a:p>
            <a:r>
              <a:rPr lang="en-US" smtClean="0"/>
              <a:t>What do you call?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479675"/>
          <a:ext cx="7848601" cy="1706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37548"/>
                <a:gridCol w="4611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Charter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Constraints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Context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Requirements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mental_models_h.jpg"/>
          <p:cNvPicPr>
            <a:picLocks noChangeAspect="1"/>
          </p:cNvPicPr>
          <p:nvPr/>
        </p:nvPicPr>
        <p:blipFill>
          <a:blip r:embed="rId2"/>
          <a:srcRect t="4784" b="22964"/>
          <a:stretch>
            <a:fillRect/>
          </a:stretch>
        </p:blipFill>
        <p:spPr bwMode="auto">
          <a:xfrm>
            <a:off x="838200" y="2667000"/>
            <a:ext cx="5638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Fuzzy Front End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Sometimes a development effort starts like this:</a:t>
            </a:r>
          </a:p>
          <a:p>
            <a:endParaRPr lang="en-US" dirty="0" smtClean="0"/>
          </a:p>
        </p:txBody>
      </p:sp>
      <p:sp>
        <p:nvSpPr>
          <p:cNvPr id="5" name="Cloud Callout 4"/>
          <p:cNvSpPr>
            <a:spLocks noChangeArrowheads="1"/>
          </p:cNvSpPr>
          <p:nvPr/>
        </p:nvSpPr>
        <p:spPr bwMode="auto">
          <a:xfrm>
            <a:off x="4724400" y="1752600"/>
            <a:ext cx="4191000" cy="1685925"/>
          </a:xfrm>
          <a:prstGeom prst="cloudCallout">
            <a:avLst>
              <a:gd name="adj1" fmla="val -29898"/>
              <a:gd name="adj2" fmla="val 852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You lot start coding!</a:t>
            </a:r>
          </a:p>
          <a:p>
            <a:pPr algn="ctr"/>
            <a:r>
              <a:rPr lang="en-US" sz="2400" dirty="0"/>
              <a:t>I’ll go and find out what they want.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Working Together</a:t>
            </a:r>
          </a:p>
        </p:txBody>
      </p:sp>
      <p:pic>
        <p:nvPicPr>
          <p:cNvPr id="27651" name="Content Placeholder 3" descr="theres_i_in_team.jpg"/>
          <p:cNvPicPr>
            <a:picLocks noGrp="1" noChangeAspect="1"/>
          </p:cNvPicPr>
          <p:nvPr>
            <p:ph idx="1"/>
          </p:nvPr>
        </p:nvPicPr>
        <p:blipFill>
          <a:blip r:embed="rId2"/>
          <a:srcRect l="-6403" r="-6403"/>
          <a:stretch>
            <a:fillRect/>
          </a:stretch>
        </p:blipFill>
        <p:spPr>
          <a:xfrm>
            <a:off x="-76200" y="1219200"/>
            <a:ext cx="9815513" cy="5197475"/>
          </a:xfr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Customer Team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6997700" cy="4114800"/>
          </a:xfrm>
        </p:spPr>
        <p:txBody>
          <a:bodyPr/>
          <a:lstStyle/>
          <a:p>
            <a:r>
              <a:rPr lang="en-US" smtClean="0"/>
              <a:t>The customer team comprises:</a:t>
            </a:r>
          </a:p>
          <a:p>
            <a:pPr lvl="1"/>
            <a:r>
              <a:rPr lang="en-US" smtClean="0"/>
              <a:t>Product management</a:t>
            </a:r>
          </a:p>
          <a:p>
            <a:pPr lvl="1"/>
            <a:r>
              <a:rPr lang="en-US" smtClean="0"/>
              <a:t>Systems engineering</a:t>
            </a:r>
          </a:p>
          <a:p>
            <a:pPr lvl="1"/>
            <a:r>
              <a:rPr lang="en-US" smtClean="0"/>
              <a:t>Acceptance testing</a:t>
            </a:r>
          </a:p>
          <a:p>
            <a:pPr lvl="1"/>
            <a:r>
              <a:rPr lang="en-US" smtClean="0"/>
              <a:t>Business/Product analysts</a:t>
            </a:r>
          </a:p>
          <a:p>
            <a:pPr lvl="1"/>
            <a:r>
              <a:rPr lang="en-US" smtClean="0"/>
              <a:t>Marketing</a:t>
            </a:r>
          </a:p>
          <a:p>
            <a:pPr lvl="1"/>
            <a:r>
              <a:rPr lang="en-US" smtClean="0"/>
              <a:t>Customer service specialist</a:t>
            </a:r>
          </a:p>
          <a:p>
            <a:pPr lvl="1"/>
            <a:r>
              <a:rPr lang="en-US" smtClean="0"/>
              <a:t>etc etc etc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grpSp>
        <p:nvGrpSpPr>
          <p:cNvPr id="28676" name="Group 52"/>
          <p:cNvGrpSpPr>
            <a:grpSpLocks/>
          </p:cNvGrpSpPr>
          <p:nvPr/>
        </p:nvGrpSpPr>
        <p:grpSpPr bwMode="auto">
          <a:xfrm>
            <a:off x="6248400" y="1676400"/>
            <a:ext cx="854075" cy="1127125"/>
            <a:chOff x="6375400" y="4103688"/>
            <a:chExt cx="854075" cy="1127125"/>
          </a:xfrm>
        </p:grpSpPr>
        <p:sp>
          <p:nvSpPr>
            <p:cNvPr id="28708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709" name="Group 47"/>
            <p:cNvGrpSpPr>
              <a:grpSpLocks/>
            </p:cNvGrpSpPr>
            <p:nvPr/>
          </p:nvGrpSpPr>
          <p:grpSpPr bwMode="auto">
            <a:xfrm>
              <a:off x="6375400" y="4524375"/>
              <a:ext cx="854075" cy="706438"/>
              <a:chOff x="3029" y="3656"/>
              <a:chExt cx="927" cy="889"/>
            </a:xfrm>
          </p:grpSpPr>
          <p:sp>
            <p:nvSpPr>
              <p:cNvPr id="28710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1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2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3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77" name="Group 53"/>
          <p:cNvGrpSpPr>
            <a:grpSpLocks/>
          </p:cNvGrpSpPr>
          <p:nvPr/>
        </p:nvGrpSpPr>
        <p:grpSpPr bwMode="auto">
          <a:xfrm>
            <a:off x="6858000" y="1905000"/>
            <a:ext cx="854075" cy="1127125"/>
            <a:chOff x="6375400" y="4103688"/>
            <a:chExt cx="854075" cy="1127125"/>
          </a:xfrm>
        </p:grpSpPr>
        <p:sp>
          <p:nvSpPr>
            <p:cNvPr id="28702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703" name="Group 47"/>
            <p:cNvGrpSpPr>
              <a:grpSpLocks/>
            </p:cNvGrpSpPr>
            <p:nvPr/>
          </p:nvGrpSpPr>
          <p:grpSpPr bwMode="auto">
            <a:xfrm>
              <a:off x="6375399" y="4524371"/>
              <a:ext cx="854075" cy="706437"/>
              <a:chOff x="3029" y="3656"/>
              <a:chExt cx="927" cy="889"/>
            </a:xfrm>
          </p:grpSpPr>
          <p:sp>
            <p:nvSpPr>
              <p:cNvPr id="28704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5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6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7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78" name="Group 144"/>
          <p:cNvGrpSpPr>
            <a:grpSpLocks/>
          </p:cNvGrpSpPr>
          <p:nvPr/>
        </p:nvGrpSpPr>
        <p:grpSpPr bwMode="auto">
          <a:xfrm>
            <a:off x="6172200" y="2895600"/>
            <a:ext cx="854075" cy="1127125"/>
            <a:chOff x="6375400" y="4103688"/>
            <a:chExt cx="854075" cy="1127125"/>
          </a:xfrm>
        </p:grpSpPr>
        <p:sp>
          <p:nvSpPr>
            <p:cNvPr id="28696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697" name="Group 47"/>
            <p:cNvGrpSpPr>
              <a:grpSpLocks/>
            </p:cNvGrpSpPr>
            <p:nvPr/>
          </p:nvGrpSpPr>
          <p:grpSpPr bwMode="auto">
            <a:xfrm>
              <a:off x="6375398" y="4524371"/>
              <a:ext cx="854075" cy="706437"/>
              <a:chOff x="3029" y="3656"/>
              <a:chExt cx="927" cy="889"/>
            </a:xfrm>
          </p:grpSpPr>
          <p:sp>
            <p:nvSpPr>
              <p:cNvPr id="28698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9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0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1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79" name="Group 151"/>
          <p:cNvGrpSpPr>
            <a:grpSpLocks/>
          </p:cNvGrpSpPr>
          <p:nvPr/>
        </p:nvGrpSpPr>
        <p:grpSpPr bwMode="auto">
          <a:xfrm>
            <a:off x="7391400" y="2362200"/>
            <a:ext cx="854075" cy="1127125"/>
            <a:chOff x="6375400" y="4103688"/>
            <a:chExt cx="854075" cy="1127125"/>
          </a:xfrm>
        </p:grpSpPr>
        <p:sp>
          <p:nvSpPr>
            <p:cNvPr id="28690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691" name="Group 47"/>
            <p:cNvGrpSpPr>
              <a:grpSpLocks/>
            </p:cNvGrpSpPr>
            <p:nvPr/>
          </p:nvGrpSpPr>
          <p:grpSpPr bwMode="auto">
            <a:xfrm>
              <a:off x="6375397" y="4524371"/>
              <a:ext cx="854075" cy="706437"/>
              <a:chOff x="3029" y="3656"/>
              <a:chExt cx="927" cy="889"/>
            </a:xfrm>
          </p:grpSpPr>
          <p:sp>
            <p:nvSpPr>
              <p:cNvPr id="28692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3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4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5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80" name="Group 158"/>
          <p:cNvGrpSpPr>
            <a:grpSpLocks/>
          </p:cNvGrpSpPr>
          <p:nvPr/>
        </p:nvGrpSpPr>
        <p:grpSpPr bwMode="auto">
          <a:xfrm>
            <a:off x="8229600" y="2819400"/>
            <a:ext cx="854075" cy="1127125"/>
            <a:chOff x="6375400" y="4103688"/>
            <a:chExt cx="854075" cy="1127125"/>
          </a:xfrm>
        </p:grpSpPr>
        <p:sp>
          <p:nvSpPr>
            <p:cNvPr id="28684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685" name="Group 47"/>
            <p:cNvGrpSpPr>
              <a:grpSpLocks/>
            </p:cNvGrpSpPr>
            <p:nvPr/>
          </p:nvGrpSpPr>
          <p:grpSpPr bwMode="auto">
            <a:xfrm>
              <a:off x="6375396" y="4524371"/>
              <a:ext cx="854075" cy="706437"/>
              <a:chOff x="3029" y="3656"/>
              <a:chExt cx="927" cy="889"/>
            </a:xfrm>
          </p:grpSpPr>
          <p:sp>
            <p:nvSpPr>
              <p:cNvPr id="28686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7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8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9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9" name="Rectangular Callout 38"/>
          <p:cNvSpPr>
            <a:spLocks noChangeArrowheads="1"/>
          </p:cNvSpPr>
          <p:nvPr/>
        </p:nvSpPr>
        <p:spPr bwMode="auto">
          <a:xfrm flipV="1">
            <a:off x="6324600" y="4191000"/>
            <a:ext cx="2286000" cy="1752600"/>
          </a:xfrm>
          <a:prstGeom prst="wedgeRectCallout">
            <a:avLst>
              <a:gd name="adj1" fmla="val 16204"/>
              <a:gd name="adj2" fmla="val 71046"/>
            </a:avLst>
          </a:prstGeom>
          <a:solidFill>
            <a:srgbClr val="00CC00">
              <a:alpha val="1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477000" y="4800600"/>
            <a:ext cx="2025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We want </a:t>
            </a:r>
            <a:r>
              <a:rPr lang="en-US" i="1" u="sng"/>
              <a:t>this</a:t>
            </a:r>
            <a:r>
              <a:rPr lang="en-US"/>
              <a:t>.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079500" y="5029200"/>
            <a:ext cx="4292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ea typeface="ＭＳ Ｐゴシック" charset="-128"/>
                <a:cs typeface="ＭＳ Ｐゴシック" charset="-128"/>
              </a:rPr>
              <a:t>The duty of the customer team is </a:t>
            </a:r>
            <a:br>
              <a:rPr lang="en-US" sz="2200">
                <a:ea typeface="ＭＳ Ｐゴシック" charset="-128"/>
                <a:cs typeface="ＭＳ Ｐゴシック" charset="-128"/>
              </a:rPr>
            </a:br>
            <a:r>
              <a:rPr lang="en-US" sz="2200">
                <a:ea typeface="ＭＳ Ｐゴシック" charset="-128"/>
                <a:cs typeface="ＭＳ Ｐゴシック" charset="-128"/>
              </a:rPr>
              <a:t>to speak with one voice.</a:t>
            </a:r>
          </a:p>
          <a:p>
            <a:endParaRPr lang="en-US" sz="2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Team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59700" cy="4267200"/>
          </a:xfrm>
        </p:spPr>
        <p:txBody>
          <a:bodyPr/>
          <a:lstStyle/>
          <a:p>
            <a:r>
              <a:rPr lang="en-US" smtClean="0"/>
              <a:t>The development team comprises:</a:t>
            </a:r>
          </a:p>
          <a:p>
            <a:pPr lvl="1"/>
            <a:r>
              <a:rPr lang="en-US" smtClean="0"/>
              <a:t>software engineers</a:t>
            </a:r>
          </a:p>
          <a:p>
            <a:pPr lvl="1"/>
            <a:r>
              <a:rPr lang="en-US" smtClean="0"/>
              <a:t>hardware engineers</a:t>
            </a:r>
          </a:p>
          <a:p>
            <a:pPr lvl="1"/>
            <a:r>
              <a:rPr lang="en-US" smtClean="0"/>
              <a:t>mechanical engineers</a:t>
            </a:r>
          </a:p>
          <a:p>
            <a:pPr lvl="1"/>
            <a:r>
              <a:rPr lang="en-US" smtClean="0"/>
              <a:t>system engineers</a:t>
            </a:r>
          </a:p>
          <a:p>
            <a:endParaRPr lang="en-US" smtClean="0"/>
          </a:p>
          <a:p>
            <a:r>
              <a:rPr lang="en-US" smtClean="0"/>
              <a:t>The duty of the development team is to:</a:t>
            </a:r>
          </a:p>
          <a:p>
            <a:pPr lvl="1"/>
            <a:r>
              <a:rPr lang="en-US" smtClean="0"/>
              <a:t>implement the features demanded by the customer</a:t>
            </a:r>
          </a:p>
          <a:p>
            <a:pPr lvl="1"/>
            <a:r>
              <a:rPr lang="en-US" smtClean="0"/>
              <a:t>advise the customer team on feasibility</a:t>
            </a:r>
          </a:p>
          <a:p>
            <a:pPr lvl="2"/>
            <a:r>
              <a:rPr lang="en-US" smtClean="0"/>
              <a:t>especially on dependencies</a:t>
            </a:r>
          </a:p>
          <a:p>
            <a:endParaRPr lang="en-US" smtClean="0"/>
          </a:p>
          <a:p>
            <a:pPr lvl="1">
              <a:buFont typeface="Wingdings" charset="2"/>
              <a:buNone/>
            </a:pPr>
            <a:endParaRPr lang="en-US" smtClean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7543800" y="1143000"/>
            <a:ext cx="855663" cy="1127125"/>
            <a:chOff x="7726362" y="2209800"/>
            <a:chExt cx="855663" cy="1127125"/>
          </a:xfrm>
        </p:grpSpPr>
        <p:sp>
          <p:nvSpPr>
            <p:cNvPr id="29722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23" name="Group 54"/>
            <p:cNvGrpSpPr>
              <a:grpSpLocks/>
            </p:cNvGrpSpPr>
            <p:nvPr/>
          </p:nvGrpSpPr>
          <p:grpSpPr bwMode="auto">
            <a:xfrm>
              <a:off x="7726362" y="2630483"/>
              <a:ext cx="855662" cy="706437"/>
              <a:chOff x="2063" y="3643"/>
              <a:chExt cx="929" cy="889"/>
            </a:xfrm>
          </p:grpSpPr>
          <p:sp>
            <p:nvSpPr>
              <p:cNvPr id="29724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5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6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7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6324600" y="1371600"/>
            <a:ext cx="855663" cy="1127125"/>
            <a:chOff x="7726362" y="2209800"/>
            <a:chExt cx="855663" cy="1127125"/>
          </a:xfrm>
        </p:grpSpPr>
        <p:sp>
          <p:nvSpPr>
            <p:cNvPr id="29716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17" name="Group 54"/>
            <p:cNvGrpSpPr>
              <a:grpSpLocks/>
            </p:cNvGrpSpPr>
            <p:nvPr/>
          </p:nvGrpSpPr>
          <p:grpSpPr bwMode="auto">
            <a:xfrm>
              <a:off x="7726363" y="2630483"/>
              <a:ext cx="855662" cy="706437"/>
              <a:chOff x="2063" y="3643"/>
              <a:chExt cx="929" cy="889"/>
            </a:xfrm>
          </p:grpSpPr>
          <p:sp>
            <p:nvSpPr>
              <p:cNvPr id="29718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9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0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1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702" name="Group 18"/>
          <p:cNvGrpSpPr>
            <a:grpSpLocks/>
          </p:cNvGrpSpPr>
          <p:nvPr/>
        </p:nvGrpSpPr>
        <p:grpSpPr bwMode="auto">
          <a:xfrm>
            <a:off x="6992938" y="2530475"/>
            <a:ext cx="855662" cy="1127125"/>
            <a:chOff x="7726362" y="2209800"/>
            <a:chExt cx="855663" cy="1127125"/>
          </a:xfrm>
        </p:grpSpPr>
        <p:sp>
          <p:nvSpPr>
            <p:cNvPr id="29710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11" name="Group 54"/>
            <p:cNvGrpSpPr>
              <a:grpSpLocks/>
            </p:cNvGrpSpPr>
            <p:nvPr/>
          </p:nvGrpSpPr>
          <p:grpSpPr bwMode="auto">
            <a:xfrm>
              <a:off x="7726364" y="2630483"/>
              <a:ext cx="855662" cy="706437"/>
              <a:chOff x="2063" y="3643"/>
              <a:chExt cx="929" cy="889"/>
            </a:xfrm>
          </p:grpSpPr>
          <p:sp>
            <p:nvSpPr>
              <p:cNvPr id="29712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3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4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5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703" name="Group 32"/>
          <p:cNvGrpSpPr>
            <a:grpSpLocks/>
          </p:cNvGrpSpPr>
          <p:nvPr/>
        </p:nvGrpSpPr>
        <p:grpSpPr bwMode="auto">
          <a:xfrm>
            <a:off x="5181600" y="1981200"/>
            <a:ext cx="855663" cy="1127125"/>
            <a:chOff x="7726362" y="2209800"/>
            <a:chExt cx="855663" cy="1127125"/>
          </a:xfrm>
        </p:grpSpPr>
        <p:sp>
          <p:nvSpPr>
            <p:cNvPr id="29704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05" name="Group 54"/>
            <p:cNvGrpSpPr>
              <a:grpSpLocks/>
            </p:cNvGrpSpPr>
            <p:nvPr/>
          </p:nvGrpSpPr>
          <p:grpSpPr bwMode="auto">
            <a:xfrm>
              <a:off x="7726366" y="2630483"/>
              <a:ext cx="855662" cy="706437"/>
              <a:chOff x="2063" y="3643"/>
              <a:chExt cx="929" cy="889"/>
            </a:xfrm>
          </p:grpSpPr>
          <p:sp>
            <p:nvSpPr>
              <p:cNvPr id="29706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7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8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9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77200" cy="6629400"/>
          </a:xfrm>
        </p:spPr>
        <p:txBody>
          <a:bodyPr/>
          <a:lstStyle/>
          <a:p>
            <a:r>
              <a:rPr lang="en-US" dirty="0" smtClean="0"/>
              <a:t>An expert is someone who knows the technical details of how something works.</a:t>
            </a:r>
          </a:p>
          <a:p>
            <a:endParaRPr lang="en-US" sz="1000" dirty="0" smtClean="0"/>
          </a:p>
          <a:p>
            <a:r>
              <a:rPr lang="en-US" dirty="0" smtClean="0"/>
              <a:t>They are often:</a:t>
            </a:r>
          </a:p>
          <a:p>
            <a:pPr lvl="1"/>
            <a:r>
              <a:rPr lang="en-US" dirty="0" smtClean="0"/>
              <a:t>Hard to reach</a:t>
            </a:r>
          </a:p>
          <a:p>
            <a:pPr lvl="1"/>
            <a:r>
              <a:rPr lang="en-US" dirty="0" smtClean="0"/>
              <a:t>Assume too much </a:t>
            </a:r>
            <a:br>
              <a:rPr lang="en-US" dirty="0" smtClean="0"/>
            </a:br>
            <a:r>
              <a:rPr lang="en-US" dirty="0" smtClean="0"/>
              <a:t>or too little</a:t>
            </a:r>
          </a:p>
          <a:p>
            <a:pPr lvl="1"/>
            <a:r>
              <a:rPr lang="en-US" dirty="0" smtClean="0"/>
              <a:t>A little impatient</a:t>
            </a:r>
          </a:p>
          <a:p>
            <a:r>
              <a:rPr lang="en-US" dirty="0" smtClean="0"/>
              <a:t>Sometimes </a:t>
            </a:r>
            <a:r>
              <a:rPr lang="en-US" i="1" dirty="0"/>
              <a:t>you </a:t>
            </a:r>
            <a:r>
              <a:rPr lang="en-US" dirty="0"/>
              <a:t>are the technical </a:t>
            </a:r>
            <a:r>
              <a:rPr lang="en-US" dirty="0" smtClean="0"/>
              <a:t>expert.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things down, </a:t>
            </a:r>
            <a:r>
              <a:rPr lang="en-US" dirty="0" smtClean="0"/>
              <a:t>to transmit </a:t>
            </a:r>
            <a:br>
              <a:rPr lang="en-US" dirty="0" smtClean="0"/>
            </a:br>
            <a:r>
              <a:rPr lang="en-US" dirty="0" smtClean="0"/>
              <a:t>your </a:t>
            </a:r>
            <a:r>
              <a:rPr lang="en-US" dirty="0"/>
              <a:t>understanding.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27432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6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7726364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8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239000" y="2606675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7726365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15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6096000" y="1752600"/>
            <a:ext cx="855662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0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7726366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2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6477000" y="51816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7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3810000" y="17526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34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6" name="Group 54"/>
            <p:cNvGrpSpPr>
              <a:grpSpLocks/>
            </p:cNvGrpSpPr>
            <p:nvPr/>
          </p:nvGrpSpPr>
          <p:grpSpPr bwMode="auto">
            <a:xfrm>
              <a:off x="7726368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36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6477000" y="5273675"/>
            <a:ext cx="855663" cy="1127125"/>
            <a:chOff x="7726362" y="2209800"/>
            <a:chExt cx="855663" cy="1127125"/>
          </a:xfrm>
        </p:grpSpPr>
        <p:sp>
          <p:nvSpPr>
            <p:cNvPr id="30732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33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</p:grpSpPr>
          <p:sp>
            <p:nvSpPr>
              <p:cNvPr id="30734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5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6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7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8" name="Oval Callout 47"/>
          <p:cNvSpPr>
            <a:spLocks noChangeArrowheads="1"/>
          </p:cNvSpPr>
          <p:nvPr/>
        </p:nvSpPr>
        <p:spPr bwMode="auto">
          <a:xfrm>
            <a:off x="7010400" y="3886200"/>
            <a:ext cx="2057400" cy="1298377"/>
          </a:xfrm>
          <a:prstGeom prst="wedgeEllipseCallout">
            <a:avLst>
              <a:gd name="adj1" fmla="val -33181"/>
              <a:gd name="adj2" fmla="val 5924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I know all about alarms</a:t>
            </a:r>
          </a:p>
        </p:txBody>
      </p:sp>
      <p:sp>
        <p:nvSpPr>
          <p:cNvPr id="49" name="Rectangular Callout 3"/>
          <p:cNvSpPr>
            <a:spLocks noChangeArrowheads="1"/>
          </p:cNvSpPr>
          <p:nvPr/>
        </p:nvSpPr>
        <p:spPr bwMode="auto">
          <a:xfrm>
            <a:off x="1600200" y="4572000"/>
            <a:ext cx="4114800" cy="990600"/>
          </a:xfrm>
          <a:prstGeom prst="wedgeRectCallout">
            <a:avLst>
              <a:gd name="adj1" fmla="val 65773"/>
              <a:gd name="adj2" fmla="val 5255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/>
              <a:t>It does not change the process.</a:t>
            </a:r>
          </a:p>
          <a:p>
            <a:endParaRPr lang="en-US" sz="1000" dirty="0"/>
          </a:p>
          <a:p>
            <a:r>
              <a:rPr lang="en-US" sz="2200" dirty="0"/>
              <a:t>It just makes it a little easier.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Stakeholders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Stakeholders include anyone who has an interest in the project:</a:t>
            </a:r>
          </a:p>
          <a:p>
            <a:pPr lvl="1"/>
            <a:r>
              <a:rPr lang="en-US" smtClean="0"/>
              <a:t>Regulators</a:t>
            </a:r>
          </a:p>
          <a:p>
            <a:pPr lvl="1"/>
            <a:r>
              <a:rPr lang="en-US" smtClean="0"/>
              <a:t>Competitors</a:t>
            </a:r>
          </a:p>
          <a:p>
            <a:pPr lvl="1"/>
            <a:r>
              <a:rPr lang="en-US" smtClean="0"/>
              <a:t>Other divisions</a:t>
            </a:r>
          </a:p>
          <a:p>
            <a:pPr lvl="1"/>
            <a:r>
              <a:rPr lang="en-US" smtClean="0"/>
              <a:t>Other managers </a:t>
            </a:r>
          </a:p>
          <a:p>
            <a:pPr lvl="1"/>
            <a:r>
              <a:rPr lang="en-US" smtClean="0"/>
              <a:t>People who want you to fail</a:t>
            </a:r>
          </a:p>
          <a:p>
            <a:pPr lvl="1"/>
            <a:r>
              <a:rPr lang="en-US" smtClean="0"/>
              <a:t>People on the team</a:t>
            </a:r>
          </a:p>
          <a:p>
            <a:pPr lvl="1"/>
            <a:endParaRPr lang="en-US" smtClean="0"/>
          </a:p>
          <a:p>
            <a:r>
              <a:rPr lang="en-US" smtClean="0"/>
              <a:t>You need to know who they are and why they care….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… because they are the difference between success and failure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pic>
        <p:nvPicPr>
          <p:cNvPr id="32772" name="Picture 7" descr="Dracula-58-Van-Helsing-Stakes-Lucy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2413" y="2209800"/>
            <a:ext cx="3049587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List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down:</a:t>
            </a:r>
          </a:p>
          <a:p>
            <a:pPr lvl="1"/>
            <a:r>
              <a:rPr lang="en-US" dirty="0" smtClean="0"/>
              <a:t>Action Items</a:t>
            </a:r>
          </a:p>
          <a:p>
            <a:pPr lvl="1"/>
            <a:r>
              <a:rPr lang="en-US" dirty="0" smtClean="0"/>
              <a:t>Questions for experts</a:t>
            </a:r>
          </a:p>
          <a:p>
            <a:pPr lvl="1"/>
            <a:r>
              <a:rPr lang="en-US" dirty="0" smtClean="0"/>
              <a:t>Issues to be resolved</a:t>
            </a:r>
          </a:p>
          <a:p>
            <a:r>
              <a:rPr lang="en-US" dirty="0"/>
              <a:t>i</a:t>
            </a:r>
            <a:r>
              <a:rPr lang="en-US" dirty="0" smtClean="0"/>
              <a:t>n an </a:t>
            </a:r>
            <a:r>
              <a:rPr lang="en-US" i="1" dirty="0" smtClean="0"/>
              <a:t>issues list </a:t>
            </a:r>
            <a:r>
              <a:rPr lang="en-US" dirty="0" smtClean="0"/>
              <a:t>on a database.</a:t>
            </a:r>
          </a:p>
          <a:p>
            <a:endParaRPr lang="en-US" dirty="0"/>
          </a:p>
          <a:p>
            <a:r>
              <a:rPr lang="en-US" dirty="0" smtClean="0"/>
              <a:t>You need an issue tracker and </a:t>
            </a:r>
            <a:br>
              <a:rPr lang="en-US" dirty="0" smtClean="0"/>
            </a:br>
            <a:r>
              <a:rPr lang="en-US" dirty="0" smtClean="0"/>
              <a:t>you need to use it!</a:t>
            </a:r>
          </a:p>
          <a:p>
            <a:endParaRPr lang="en-US" dirty="0"/>
          </a:p>
          <a:p>
            <a:r>
              <a:rPr lang="en-US" dirty="0" smtClean="0"/>
              <a:t>Establish at least:</a:t>
            </a:r>
          </a:p>
          <a:p>
            <a:pPr lvl="1"/>
            <a:r>
              <a:rPr lang="en-US" dirty="0" smtClean="0"/>
              <a:t>What needs to be done</a:t>
            </a:r>
          </a:p>
          <a:p>
            <a:pPr lvl="1"/>
            <a:r>
              <a:rPr lang="en-US" dirty="0"/>
              <a:t>Who owns it</a:t>
            </a:r>
          </a:p>
          <a:p>
            <a:pPr lvl="1"/>
            <a:r>
              <a:rPr lang="en-US" dirty="0" smtClean="0"/>
              <a:t>Disposition</a:t>
            </a:r>
          </a:p>
          <a:p>
            <a:pPr lvl="1"/>
            <a:endParaRPr lang="en-US" dirty="0" smtClean="0"/>
          </a:p>
        </p:txBody>
      </p:sp>
      <p:grpSp>
        <p:nvGrpSpPr>
          <p:cNvPr id="10" name="Group 152"/>
          <p:cNvGrpSpPr>
            <a:grpSpLocks/>
          </p:cNvGrpSpPr>
          <p:nvPr/>
        </p:nvGrpSpPr>
        <p:grpSpPr bwMode="auto">
          <a:xfrm>
            <a:off x="5486400" y="1524000"/>
            <a:ext cx="2819400" cy="3300413"/>
            <a:chOff x="6781801" y="5181600"/>
            <a:chExt cx="2819399" cy="3299716"/>
          </a:xfrm>
        </p:grpSpPr>
        <p:grpSp>
          <p:nvGrpSpPr>
            <p:cNvPr id="41993" name="Group 4"/>
            <p:cNvGrpSpPr>
              <a:grpSpLocks/>
            </p:cNvGrpSpPr>
            <p:nvPr/>
          </p:nvGrpSpPr>
          <p:grpSpPr bwMode="auto">
            <a:xfrm>
              <a:off x="6781801" y="5181600"/>
              <a:ext cx="2819399" cy="3299716"/>
              <a:chOff x="3718" y="1043"/>
              <a:chExt cx="2254" cy="3256"/>
            </a:xfrm>
          </p:grpSpPr>
          <p:sp>
            <p:nvSpPr>
              <p:cNvPr id="41995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6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7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8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1994" name="TextBox 151"/>
            <p:cNvSpPr txBox="1">
              <a:spLocks noChangeArrowheads="1"/>
            </p:cNvSpPr>
            <p:nvPr/>
          </p:nvSpPr>
          <p:spPr bwMode="auto">
            <a:xfrm>
              <a:off x="6890028" y="5253335"/>
              <a:ext cx="936975" cy="461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latin typeface="Times" charset="0"/>
                  <a:ea typeface="Times" charset="0"/>
                  <a:cs typeface="Times" charset="0"/>
                </a:rPr>
                <a:t>Issues</a:t>
              </a:r>
            </a:p>
          </p:txBody>
        </p:sp>
      </p:grpSp>
      <p:sp>
        <p:nvSpPr>
          <p:cNvPr id="2" name="Rectangular Callout 1"/>
          <p:cNvSpPr/>
          <p:nvPr/>
        </p:nvSpPr>
        <p:spPr bwMode="auto">
          <a:xfrm>
            <a:off x="5867400" y="2438400"/>
            <a:ext cx="2133600" cy="1371600"/>
          </a:xfrm>
          <a:prstGeom prst="wedgeRectCallout">
            <a:avLst>
              <a:gd name="adj1" fmla="val 53330"/>
              <a:gd name="adj2" fmla="val 1017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Each issue should be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single, cohesive actionable item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Long-lifecycle Products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long-lifecycle product will outlive the team.</a:t>
            </a:r>
          </a:p>
          <a:p>
            <a:endParaRPr lang="en-US" smtClean="0"/>
          </a:p>
          <a:p>
            <a:r>
              <a:rPr lang="en-US" smtClean="0"/>
              <a:t>So think about what they </a:t>
            </a:r>
            <a:br>
              <a:rPr lang="en-US" smtClean="0"/>
            </a:br>
            <a:r>
              <a:rPr lang="en-US" smtClean="0"/>
              <a:t>might need:</a:t>
            </a:r>
          </a:p>
          <a:p>
            <a:pPr lvl="1"/>
            <a:r>
              <a:rPr lang="en-US" smtClean="0"/>
              <a:t>Framework </a:t>
            </a:r>
          </a:p>
          <a:p>
            <a:pPr lvl="1"/>
            <a:r>
              <a:rPr lang="en-US" smtClean="0"/>
              <a:t>Ability to learn quickly</a:t>
            </a:r>
          </a:p>
          <a:p>
            <a:pPr lvl="1"/>
            <a:r>
              <a:rPr lang="en-US" smtClean="0"/>
              <a:t>Data files</a:t>
            </a:r>
          </a:p>
          <a:p>
            <a:pPr lvl="1"/>
            <a:r>
              <a:rPr lang="en-US" smtClean="0"/>
              <a:t>System construction</a:t>
            </a:r>
          </a:p>
          <a:p>
            <a:pPr lvl="1"/>
            <a:r>
              <a:rPr lang="en-US" smtClean="0"/>
              <a:t>Build scripts</a:t>
            </a:r>
          </a:p>
          <a:p>
            <a:pPr lvl="1"/>
            <a:endParaRPr lang="en-US" smtClean="0"/>
          </a:p>
          <a:p>
            <a:endParaRPr lang="en-US" smtClean="0"/>
          </a:p>
          <a:p>
            <a:r>
              <a:rPr lang="en-US" smtClean="0"/>
              <a:t>Build executables (and executable models) where possible!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pPr lvl="1"/>
            <a:endParaRPr lang="en-US" smtClean="0"/>
          </a:p>
          <a:p>
            <a:pPr lvl="3">
              <a:buFontTx/>
              <a:buNone/>
            </a:pPr>
            <a:endParaRPr lang="en-US" smtClean="0"/>
          </a:p>
        </p:txBody>
      </p:sp>
      <p:pic>
        <p:nvPicPr>
          <p:cNvPr id="36868" name="Picture 13" descr="images (1).jpeg"/>
          <p:cNvPicPr>
            <a:picLocks noChangeAspect="1"/>
          </p:cNvPicPr>
          <p:nvPr/>
        </p:nvPicPr>
        <p:blipFill>
          <a:blip r:embed="rId2"/>
          <a:srcRect b="24803"/>
          <a:stretch>
            <a:fillRect/>
          </a:stretch>
        </p:blipFill>
        <p:spPr bwMode="auto">
          <a:xfrm>
            <a:off x="4724400" y="2044700"/>
            <a:ext cx="386715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Long-lifecycle Products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Define Theory of Operation</a:t>
            </a:r>
          </a:p>
          <a:p>
            <a:pPr lvl="1"/>
            <a:r>
              <a:rPr lang="en-US" dirty="0" smtClean="0"/>
              <a:t>Build executables where possible</a:t>
            </a:r>
          </a:p>
          <a:p>
            <a:pPr lvl="2"/>
            <a:r>
              <a:rPr lang="en-US" dirty="0" smtClean="0"/>
              <a:t>Tests</a:t>
            </a:r>
          </a:p>
          <a:p>
            <a:pPr lvl="2"/>
            <a:r>
              <a:rPr lang="en-US" dirty="0" smtClean="0"/>
              <a:t>Build scripts</a:t>
            </a:r>
          </a:p>
          <a:p>
            <a:pPr lvl="2"/>
            <a:r>
              <a:rPr lang="en-US" dirty="0" smtClean="0"/>
              <a:t>Code generation</a:t>
            </a:r>
          </a:p>
          <a:p>
            <a:pPr lvl="1"/>
            <a:r>
              <a:rPr lang="en-US" dirty="0" smtClean="0"/>
              <a:t>Capture the rationale: </a:t>
            </a:r>
          </a:p>
          <a:p>
            <a:pPr lvl="2"/>
            <a:r>
              <a:rPr lang="en-US" dirty="0" smtClean="0"/>
              <a:t>t</a:t>
            </a:r>
            <a:r>
              <a:rPr lang="en-US" dirty="0" smtClean="0">
                <a:cs typeface="ＭＳ Ｐゴシック" charset="-128"/>
              </a:rPr>
              <a:t>he “design not chosen” does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 </a:t>
            </a:r>
            <a:r>
              <a:rPr lang="en-US" b="1" i="1" u="sng" dirty="0" smtClean="0">
                <a:cs typeface="ＭＳ Ｐゴシック" charset="-128"/>
              </a:rPr>
              <a:t>NOT</a:t>
            </a:r>
            <a:r>
              <a:rPr lang="en-US" dirty="0" smtClean="0">
                <a:cs typeface="ＭＳ Ｐゴシック" charset="-128"/>
              </a:rPr>
              <a:t> appear in the code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>
              <a:buFontTx/>
              <a:buNone/>
            </a:pPr>
            <a:endParaRPr lang="en-US" dirty="0" smtClean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89113" y="1905000"/>
            <a:ext cx="7278687" cy="4267200"/>
            <a:chOff x="1788860" y="1905000"/>
            <a:chExt cx="7278940" cy="4267200"/>
          </a:xfrm>
        </p:grpSpPr>
        <p:grpSp>
          <p:nvGrpSpPr>
            <p:cNvPr id="39941" name="Group 4"/>
            <p:cNvGrpSpPr>
              <a:grpSpLocks/>
            </p:cNvGrpSpPr>
            <p:nvPr/>
          </p:nvGrpSpPr>
          <p:grpSpPr bwMode="auto">
            <a:xfrm flipH="1">
              <a:off x="1788860" y="4572000"/>
              <a:ext cx="2249740" cy="1600200"/>
              <a:chOff x="578" y="2690"/>
              <a:chExt cx="2067" cy="1594"/>
            </a:xfrm>
          </p:grpSpPr>
          <p:sp>
            <p:nvSpPr>
              <p:cNvPr id="39943" name="Freeform 5"/>
              <p:cNvSpPr>
                <a:spLocks/>
              </p:cNvSpPr>
              <p:nvPr/>
            </p:nvSpPr>
            <p:spPr bwMode="auto">
              <a:xfrm>
                <a:off x="776" y="2690"/>
                <a:ext cx="771" cy="1031"/>
              </a:xfrm>
              <a:custGeom>
                <a:avLst/>
                <a:gdLst>
                  <a:gd name="T0" fmla="*/ 712 w 771"/>
                  <a:gd name="T1" fmla="*/ 821 h 1031"/>
                  <a:gd name="T2" fmla="*/ 681 w 771"/>
                  <a:gd name="T3" fmla="*/ 796 h 1031"/>
                  <a:gd name="T4" fmla="*/ 594 w 771"/>
                  <a:gd name="T5" fmla="*/ 792 h 1031"/>
                  <a:gd name="T6" fmla="*/ 495 w 771"/>
                  <a:gd name="T7" fmla="*/ 806 h 1031"/>
                  <a:gd name="T8" fmla="*/ 520 w 771"/>
                  <a:gd name="T9" fmla="*/ 785 h 1031"/>
                  <a:gd name="T10" fmla="*/ 477 w 771"/>
                  <a:gd name="T11" fmla="*/ 738 h 1031"/>
                  <a:gd name="T12" fmla="*/ 512 w 771"/>
                  <a:gd name="T13" fmla="*/ 685 h 1031"/>
                  <a:gd name="T14" fmla="*/ 547 w 771"/>
                  <a:gd name="T15" fmla="*/ 641 h 1031"/>
                  <a:gd name="T16" fmla="*/ 563 w 771"/>
                  <a:gd name="T17" fmla="*/ 622 h 1031"/>
                  <a:gd name="T18" fmla="*/ 573 w 771"/>
                  <a:gd name="T19" fmla="*/ 403 h 1031"/>
                  <a:gd name="T20" fmla="*/ 561 w 771"/>
                  <a:gd name="T21" fmla="*/ 354 h 1031"/>
                  <a:gd name="T22" fmla="*/ 580 w 771"/>
                  <a:gd name="T23" fmla="*/ 329 h 1031"/>
                  <a:gd name="T24" fmla="*/ 606 w 771"/>
                  <a:gd name="T25" fmla="*/ 335 h 1031"/>
                  <a:gd name="T26" fmla="*/ 637 w 771"/>
                  <a:gd name="T27" fmla="*/ 335 h 1031"/>
                  <a:gd name="T28" fmla="*/ 642 w 771"/>
                  <a:gd name="T29" fmla="*/ 323 h 1031"/>
                  <a:gd name="T30" fmla="*/ 654 w 771"/>
                  <a:gd name="T31" fmla="*/ 312 h 1031"/>
                  <a:gd name="T32" fmla="*/ 662 w 771"/>
                  <a:gd name="T33" fmla="*/ 308 h 1031"/>
                  <a:gd name="T34" fmla="*/ 658 w 771"/>
                  <a:gd name="T35" fmla="*/ 299 h 1031"/>
                  <a:gd name="T36" fmla="*/ 670 w 771"/>
                  <a:gd name="T37" fmla="*/ 289 h 1031"/>
                  <a:gd name="T38" fmla="*/ 697 w 771"/>
                  <a:gd name="T39" fmla="*/ 282 h 1031"/>
                  <a:gd name="T40" fmla="*/ 703 w 771"/>
                  <a:gd name="T41" fmla="*/ 259 h 1031"/>
                  <a:gd name="T42" fmla="*/ 710 w 771"/>
                  <a:gd name="T43" fmla="*/ 214 h 1031"/>
                  <a:gd name="T44" fmla="*/ 745 w 771"/>
                  <a:gd name="T45" fmla="*/ 178 h 1031"/>
                  <a:gd name="T46" fmla="*/ 771 w 771"/>
                  <a:gd name="T47" fmla="*/ 147 h 1031"/>
                  <a:gd name="T48" fmla="*/ 761 w 771"/>
                  <a:gd name="T49" fmla="*/ 115 h 1031"/>
                  <a:gd name="T50" fmla="*/ 730 w 771"/>
                  <a:gd name="T51" fmla="*/ 64 h 1031"/>
                  <a:gd name="T52" fmla="*/ 683 w 771"/>
                  <a:gd name="T53" fmla="*/ 19 h 1031"/>
                  <a:gd name="T54" fmla="*/ 642 w 771"/>
                  <a:gd name="T55" fmla="*/ 0 h 1031"/>
                  <a:gd name="T56" fmla="*/ 555 w 771"/>
                  <a:gd name="T57" fmla="*/ 13 h 1031"/>
                  <a:gd name="T58" fmla="*/ 520 w 771"/>
                  <a:gd name="T59" fmla="*/ 40 h 1031"/>
                  <a:gd name="T60" fmla="*/ 491 w 771"/>
                  <a:gd name="T61" fmla="*/ 87 h 1031"/>
                  <a:gd name="T62" fmla="*/ 470 w 771"/>
                  <a:gd name="T63" fmla="*/ 147 h 1031"/>
                  <a:gd name="T64" fmla="*/ 477 w 771"/>
                  <a:gd name="T65" fmla="*/ 204 h 1031"/>
                  <a:gd name="T66" fmla="*/ 477 w 771"/>
                  <a:gd name="T67" fmla="*/ 229 h 1031"/>
                  <a:gd name="T68" fmla="*/ 456 w 771"/>
                  <a:gd name="T69" fmla="*/ 250 h 1031"/>
                  <a:gd name="T70" fmla="*/ 394 w 771"/>
                  <a:gd name="T71" fmla="*/ 259 h 1031"/>
                  <a:gd name="T72" fmla="*/ 322 w 771"/>
                  <a:gd name="T73" fmla="*/ 306 h 1031"/>
                  <a:gd name="T74" fmla="*/ 252 w 771"/>
                  <a:gd name="T75" fmla="*/ 378 h 1031"/>
                  <a:gd name="T76" fmla="*/ 196 w 771"/>
                  <a:gd name="T77" fmla="*/ 478 h 1031"/>
                  <a:gd name="T78" fmla="*/ 138 w 771"/>
                  <a:gd name="T79" fmla="*/ 586 h 1031"/>
                  <a:gd name="T80" fmla="*/ 122 w 771"/>
                  <a:gd name="T81" fmla="*/ 615 h 1031"/>
                  <a:gd name="T82" fmla="*/ 101 w 771"/>
                  <a:gd name="T83" fmla="*/ 643 h 1031"/>
                  <a:gd name="T84" fmla="*/ 74 w 771"/>
                  <a:gd name="T85" fmla="*/ 664 h 1031"/>
                  <a:gd name="T86" fmla="*/ 48 w 771"/>
                  <a:gd name="T87" fmla="*/ 685 h 1031"/>
                  <a:gd name="T88" fmla="*/ 60 w 771"/>
                  <a:gd name="T89" fmla="*/ 732 h 1031"/>
                  <a:gd name="T90" fmla="*/ 0 w 771"/>
                  <a:gd name="T91" fmla="*/ 760 h 1031"/>
                  <a:gd name="T92" fmla="*/ 64 w 771"/>
                  <a:gd name="T93" fmla="*/ 794 h 1031"/>
                  <a:gd name="T94" fmla="*/ 62 w 771"/>
                  <a:gd name="T95" fmla="*/ 821 h 1031"/>
                  <a:gd name="T96" fmla="*/ 74 w 771"/>
                  <a:gd name="T97" fmla="*/ 985 h 1031"/>
                  <a:gd name="T98" fmla="*/ 565 w 771"/>
                  <a:gd name="T99" fmla="*/ 1031 h 103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71"/>
                  <a:gd name="T151" fmla="*/ 0 h 1031"/>
                  <a:gd name="T152" fmla="*/ 771 w 771"/>
                  <a:gd name="T153" fmla="*/ 1031 h 103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71" h="1031">
                    <a:moveTo>
                      <a:pt x="724" y="838"/>
                    </a:moveTo>
                    <a:lnTo>
                      <a:pt x="712" y="821"/>
                    </a:lnTo>
                    <a:lnTo>
                      <a:pt x="697" y="806"/>
                    </a:lnTo>
                    <a:lnTo>
                      <a:pt x="681" y="796"/>
                    </a:lnTo>
                    <a:lnTo>
                      <a:pt x="662" y="792"/>
                    </a:lnTo>
                    <a:lnTo>
                      <a:pt x="594" y="792"/>
                    </a:lnTo>
                    <a:lnTo>
                      <a:pt x="528" y="804"/>
                    </a:lnTo>
                    <a:lnTo>
                      <a:pt x="495" y="806"/>
                    </a:lnTo>
                    <a:lnTo>
                      <a:pt x="485" y="785"/>
                    </a:lnTo>
                    <a:lnTo>
                      <a:pt x="520" y="785"/>
                    </a:lnTo>
                    <a:lnTo>
                      <a:pt x="520" y="738"/>
                    </a:lnTo>
                    <a:lnTo>
                      <a:pt x="477" y="738"/>
                    </a:lnTo>
                    <a:lnTo>
                      <a:pt x="491" y="721"/>
                    </a:lnTo>
                    <a:lnTo>
                      <a:pt x="512" y="685"/>
                    </a:lnTo>
                    <a:lnTo>
                      <a:pt x="538" y="649"/>
                    </a:lnTo>
                    <a:lnTo>
                      <a:pt x="547" y="641"/>
                    </a:lnTo>
                    <a:lnTo>
                      <a:pt x="561" y="635"/>
                    </a:lnTo>
                    <a:lnTo>
                      <a:pt x="563" y="622"/>
                    </a:lnTo>
                    <a:lnTo>
                      <a:pt x="567" y="422"/>
                    </a:lnTo>
                    <a:lnTo>
                      <a:pt x="573" y="403"/>
                    </a:lnTo>
                    <a:lnTo>
                      <a:pt x="576" y="384"/>
                    </a:lnTo>
                    <a:lnTo>
                      <a:pt x="561" y="354"/>
                    </a:lnTo>
                    <a:lnTo>
                      <a:pt x="567" y="342"/>
                    </a:lnTo>
                    <a:lnTo>
                      <a:pt x="580" y="329"/>
                    </a:lnTo>
                    <a:lnTo>
                      <a:pt x="592" y="325"/>
                    </a:lnTo>
                    <a:lnTo>
                      <a:pt x="606" y="335"/>
                    </a:lnTo>
                    <a:lnTo>
                      <a:pt x="623" y="340"/>
                    </a:lnTo>
                    <a:lnTo>
                      <a:pt x="637" y="335"/>
                    </a:lnTo>
                    <a:lnTo>
                      <a:pt x="642" y="329"/>
                    </a:lnTo>
                    <a:lnTo>
                      <a:pt x="642" y="323"/>
                    </a:lnTo>
                    <a:lnTo>
                      <a:pt x="648" y="314"/>
                    </a:lnTo>
                    <a:lnTo>
                      <a:pt x="654" y="312"/>
                    </a:lnTo>
                    <a:lnTo>
                      <a:pt x="660" y="310"/>
                    </a:lnTo>
                    <a:lnTo>
                      <a:pt x="662" y="308"/>
                    </a:lnTo>
                    <a:lnTo>
                      <a:pt x="660" y="304"/>
                    </a:lnTo>
                    <a:lnTo>
                      <a:pt x="658" y="299"/>
                    </a:lnTo>
                    <a:lnTo>
                      <a:pt x="670" y="295"/>
                    </a:lnTo>
                    <a:lnTo>
                      <a:pt x="670" y="289"/>
                    </a:lnTo>
                    <a:lnTo>
                      <a:pt x="679" y="282"/>
                    </a:lnTo>
                    <a:lnTo>
                      <a:pt x="697" y="282"/>
                    </a:lnTo>
                    <a:lnTo>
                      <a:pt x="703" y="278"/>
                    </a:lnTo>
                    <a:lnTo>
                      <a:pt x="703" y="259"/>
                    </a:lnTo>
                    <a:lnTo>
                      <a:pt x="710" y="234"/>
                    </a:lnTo>
                    <a:lnTo>
                      <a:pt x="710" y="214"/>
                    </a:lnTo>
                    <a:lnTo>
                      <a:pt x="718" y="204"/>
                    </a:lnTo>
                    <a:lnTo>
                      <a:pt x="745" y="178"/>
                    </a:lnTo>
                    <a:lnTo>
                      <a:pt x="751" y="161"/>
                    </a:lnTo>
                    <a:lnTo>
                      <a:pt x="771" y="147"/>
                    </a:lnTo>
                    <a:lnTo>
                      <a:pt x="767" y="127"/>
                    </a:lnTo>
                    <a:lnTo>
                      <a:pt x="761" y="115"/>
                    </a:lnTo>
                    <a:lnTo>
                      <a:pt x="747" y="91"/>
                    </a:lnTo>
                    <a:lnTo>
                      <a:pt x="730" y="64"/>
                    </a:lnTo>
                    <a:lnTo>
                      <a:pt x="705" y="38"/>
                    </a:lnTo>
                    <a:lnTo>
                      <a:pt x="683" y="19"/>
                    </a:lnTo>
                    <a:lnTo>
                      <a:pt x="656" y="4"/>
                    </a:lnTo>
                    <a:lnTo>
                      <a:pt x="642" y="0"/>
                    </a:lnTo>
                    <a:lnTo>
                      <a:pt x="590" y="2"/>
                    </a:lnTo>
                    <a:lnTo>
                      <a:pt x="555" y="13"/>
                    </a:lnTo>
                    <a:lnTo>
                      <a:pt x="536" y="23"/>
                    </a:lnTo>
                    <a:lnTo>
                      <a:pt x="520" y="40"/>
                    </a:lnTo>
                    <a:lnTo>
                      <a:pt x="505" y="62"/>
                    </a:lnTo>
                    <a:lnTo>
                      <a:pt x="491" y="87"/>
                    </a:lnTo>
                    <a:lnTo>
                      <a:pt x="479" y="115"/>
                    </a:lnTo>
                    <a:lnTo>
                      <a:pt x="470" y="147"/>
                    </a:lnTo>
                    <a:lnTo>
                      <a:pt x="468" y="176"/>
                    </a:lnTo>
                    <a:lnTo>
                      <a:pt x="477" y="204"/>
                    </a:lnTo>
                    <a:lnTo>
                      <a:pt x="479" y="214"/>
                    </a:lnTo>
                    <a:lnTo>
                      <a:pt x="477" y="229"/>
                    </a:lnTo>
                    <a:lnTo>
                      <a:pt x="470" y="234"/>
                    </a:lnTo>
                    <a:lnTo>
                      <a:pt x="456" y="250"/>
                    </a:lnTo>
                    <a:lnTo>
                      <a:pt x="431" y="250"/>
                    </a:lnTo>
                    <a:lnTo>
                      <a:pt x="394" y="259"/>
                    </a:lnTo>
                    <a:lnTo>
                      <a:pt x="334" y="289"/>
                    </a:lnTo>
                    <a:lnTo>
                      <a:pt x="322" y="306"/>
                    </a:lnTo>
                    <a:lnTo>
                      <a:pt x="289" y="331"/>
                    </a:lnTo>
                    <a:lnTo>
                      <a:pt x="252" y="378"/>
                    </a:lnTo>
                    <a:lnTo>
                      <a:pt x="223" y="420"/>
                    </a:lnTo>
                    <a:lnTo>
                      <a:pt x="196" y="478"/>
                    </a:lnTo>
                    <a:lnTo>
                      <a:pt x="144" y="571"/>
                    </a:lnTo>
                    <a:lnTo>
                      <a:pt x="138" y="586"/>
                    </a:lnTo>
                    <a:lnTo>
                      <a:pt x="130" y="601"/>
                    </a:lnTo>
                    <a:lnTo>
                      <a:pt x="122" y="615"/>
                    </a:lnTo>
                    <a:lnTo>
                      <a:pt x="111" y="630"/>
                    </a:lnTo>
                    <a:lnTo>
                      <a:pt x="101" y="643"/>
                    </a:lnTo>
                    <a:lnTo>
                      <a:pt x="87" y="654"/>
                    </a:lnTo>
                    <a:lnTo>
                      <a:pt x="74" y="664"/>
                    </a:lnTo>
                    <a:lnTo>
                      <a:pt x="62" y="675"/>
                    </a:lnTo>
                    <a:lnTo>
                      <a:pt x="48" y="685"/>
                    </a:lnTo>
                    <a:lnTo>
                      <a:pt x="58" y="715"/>
                    </a:lnTo>
                    <a:lnTo>
                      <a:pt x="60" y="732"/>
                    </a:lnTo>
                    <a:lnTo>
                      <a:pt x="62" y="760"/>
                    </a:lnTo>
                    <a:lnTo>
                      <a:pt x="0" y="760"/>
                    </a:lnTo>
                    <a:lnTo>
                      <a:pt x="8" y="794"/>
                    </a:lnTo>
                    <a:lnTo>
                      <a:pt x="64" y="794"/>
                    </a:lnTo>
                    <a:lnTo>
                      <a:pt x="64" y="804"/>
                    </a:lnTo>
                    <a:lnTo>
                      <a:pt x="62" y="821"/>
                    </a:lnTo>
                    <a:lnTo>
                      <a:pt x="62" y="929"/>
                    </a:lnTo>
                    <a:lnTo>
                      <a:pt x="74" y="985"/>
                    </a:lnTo>
                    <a:lnTo>
                      <a:pt x="91" y="1010"/>
                    </a:lnTo>
                    <a:lnTo>
                      <a:pt x="565" y="1031"/>
                    </a:lnTo>
                    <a:lnTo>
                      <a:pt x="724" y="838"/>
                    </a:lnTo>
                    <a:close/>
                  </a:path>
                </a:pathLst>
              </a:custGeom>
              <a:solidFill>
                <a:srgbClr val="FDE3BA"/>
              </a:solidFill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200" b="1" dirty="0">
                  <a:latin typeface="Comic Sans MS"/>
                  <a:ea typeface="Comic Sans MS"/>
                  <a:cs typeface="Comic Sans MS"/>
                </a:endParaRPr>
              </a:p>
            </p:txBody>
          </p:sp>
          <p:sp>
            <p:nvSpPr>
              <p:cNvPr id="39944" name="Freeform 6"/>
              <p:cNvSpPr>
                <a:spLocks/>
              </p:cNvSpPr>
              <p:nvPr/>
            </p:nvSpPr>
            <p:spPr bwMode="auto">
              <a:xfrm>
                <a:off x="1335" y="2860"/>
                <a:ext cx="470" cy="509"/>
              </a:xfrm>
              <a:custGeom>
                <a:avLst/>
                <a:gdLst>
                  <a:gd name="T0" fmla="*/ 6 w 470"/>
                  <a:gd name="T1" fmla="*/ 252 h 509"/>
                  <a:gd name="T2" fmla="*/ 0 w 470"/>
                  <a:gd name="T3" fmla="*/ 452 h 509"/>
                  <a:gd name="T4" fmla="*/ 89 w 470"/>
                  <a:gd name="T5" fmla="*/ 452 h 509"/>
                  <a:gd name="T6" fmla="*/ 87 w 470"/>
                  <a:gd name="T7" fmla="*/ 505 h 509"/>
                  <a:gd name="T8" fmla="*/ 163 w 470"/>
                  <a:gd name="T9" fmla="*/ 509 h 509"/>
                  <a:gd name="T10" fmla="*/ 443 w 470"/>
                  <a:gd name="T11" fmla="*/ 452 h 509"/>
                  <a:gd name="T12" fmla="*/ 460 w 470"/>
                  <a:gd name="T13" fmla="*/ 418 h 509"/>
                  <a:gd name="T14" fmla="*/ 464 w 470"/>
                  <a:gd name="T15" fmla="*/ 407 h 509"/>
                  <a:gd name="T16" fmla="*/ 470 w 470"/>
                  <a:gd name="T17" fmla="*/ 397 h 509"/>
                  <a:gd name="T18" fmla="*/ 470 w 470"/>
                  <a:gd name="T19" fmla="*/ 371 h 509"/>
                  <a:gd name="T20" fmla="*/ 443 w 470"/>
                  <a:gd name="T21" fmla="*/ 344 h 509"/>
                  <a:gd name="T22" fmla="*/ 423 w 470"/>
                  <a:gd name="T23" fmla="*/ 335 h 509"/>
                  <a:gd name="T24" fmla="*/ 417 w 470"/>
                  <a:gd name="T25" fmla="*/ 280 h 509"/>
                  <a:gd name="T26" fmla="*/ 423 w 470"/>
                  <a:gd name="T27" fmla="*/ 335 h 509"/>
                  <a:gd name="T28" fmla="*/ 355 w 470"/>
                  <a:gd name="T29" fmla="*/ 344 h 509"/>
                  <a:gd name="T30" fmla="*/ 359 w 470"/>
                  <a:gd name="T31" fmla="*/ 316 h 509"/>
                  <a:gd name="T32" fmla="*/ 355 w 470"/>
                  <a:gd name="T33" fmla="*/ 308 h 509"/>
                  <a:gd name="T34" fmla="*/ 355 w 470"/>
                  <a:gd name="T35" fmla="*/ 197 h 509"/>
                  <a:gd name="T36" fmla="*/ 365 w 470"/>
                  <a:gd name="T37" fmla="*/ 189 h 509"/>
                  <a:gd name="T38" fmla="*/ 349 w 470"/>
                  <a:gd name="T39" fmla="*/ 127 h 509"/>
                  <a:gd name="T40" fmla="*/ 340 w 470"/>
                  <a:gd name="T41" fmla="*/ 127 h 509"/>
                  <a:gd name="T42" fmla="*/ 299 w 470"/>
                  <a:gd name="T43" fmla="*/ 44 h 509"/>
                  <a:gd name="T44" fmla="*/ 289 w 470"/>
                  <a:gd name="T45" fmla="*/ 27 h 509"/>
                  <a:gd name="T46" fmla="*/ 278 w 470"/>
                  <a:gd name="T47" fmla="*/ 8 h 509"/>
                  <a:gd name="T48" fmla="*/ 272 w 470"/>
                  <a:gd name="T49" fmla="*/ 2 h 509"/>
                  <a:gd name="T50" fmla="*/ 254 w 470"/>
                  <a:gd name="T51" fmla="*/ 0 h 509"/>
                  <a:gd name="T52" fmla="*/ 217 w 470"/>
                  <a:gd name="T53" fmla="*/ 4 h 509"/>
                  <a:gd name="T54" fmla="*/ 186 w 470"/>
                  <a:gd name="T55" fmla="*/ 8 h 509"/>
                  <a:gd name="T56" fmla="*/ 157 w 470"/>
                  <a:gd name="T57" fmla="*/ 34 h 509"/>
                  <a:gd name="T58" fmla="*/ 163 w 470"/>
                  <a:gd name="T59" fmla="*/ 44 h 509"/>
                  <a:gd name="T60" fmla="*/ 184 w 470"/>
                  <a:gd name="T61" fmla="*/ 44 h 509"/>
                  <a:gd name="T62" fmla="*/ 198 w 470"/>
                  <a:gd name="T63" fmla="*/ 55 h 509"/>
                  <a:gd name="T64" fmla="*/ 212 w 470"/>
                  <a:gd name="T65" fmla="*/ 55 h 509"/>
                  <a:gd name="T66" fmla="*/ 212 w 470"/>
                  <a:gd name="T67" fmla="*/ 72 h 509"/>
                  <a:gd name="T68" fmla="*/ 237 w 470"/>
                  <a:gd name="T69" fmla="*/ 76 h 509"/>
                  <a:gd name="T70" fmla="*/ 245 w 470"/>
                  <a:gd name="T71" fmla="*/ 93 h 509"/>
                  <a:gd name="T72" fmla="*/ 256 w 470"/>
                  <a:gd name="T73" fmla="*/ 112 h 509"/>
                  <a:gd name="T74" fmla="*/ 270 w 470"/>
                  <a:gd name="T75" fmla="*/ 129 h 509"/>
                  <a:gd name="T76" fmla="*/ 278 w 470"/>
                  <a:gd name="T77" fmla="*/ 136 h 509"/>
                  <a:gd name="T78" fmla="*/ 266 w 470"/>
                  <a:gd name="T79" fmla="*/ 144 h 509"/>
                  <a:gd name="T80" fmla="*/ 266 w 470"/>
                  <a:gd name="T81" fmla="*/ 216 h 509"/>
                  <a:gd name="T82" fmla="*/ 254 w 470"/>
                  <a:gd name="T83" fmla="*/ 229 h 509"/>
                  <a:gd name="T84" fmla="*/ 243 w 470"/>
                  <a:gd name="T85" fmla="*/ 246 h 509"/>
                  <a:gd name="T86" fmla="*/ 237 w 470"/>
                  <a:gd name="T87" fmla="*/ 265 h 509"/>
                  <a:gd name="T88" fmla="*/ 237 w 470"/>
                  <a:gd name="T89" fmla="*/ 299 h 509"/>
                  <a:gd name="T90" fmla="*/ 221 w 470"/>
                  <a:gd name="T91" fmla="*/ 299 h 509"/>
                  <a:gd name="T92" fmla="*/ 175 w 470"/>
                  <a:gd name="T93" fmla="*/ 295 h 509"/>
                  <a:gd name="T94" fmla="*/ 130 w 470"/>
                  <a:gd name="T95" fmla="*/ 286 h 509"/>
                  <a:gd name="T96" fmla="*/ 87 w 470"/>
                  <a:gd name="T97" fmla="*/ 274 h 509"/>
                  <a:gd name="T98" fmla="*/ 45 w 470"/>
                  <a:gd name="T99" fmla="*/ 257 h 509"/>
                  <a:gd name="T100" fmla="*/ 14 w 470"/>
                  <a:gd name="T101" fmla="*/ 233 h 509"/>
                  <a:gd name="T102" fmla="*/ 6 w 470"/>
                  <a:gd name="T103" fmla="*/ 252 h 50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0"/>
                  <a:gd name="T157" fmla="*/ 0 h 509"/>
                  <a:gd name="T158" fmla="*/ 470 w 470"/>
                  <a:gd name="T159" fmla="*/ 509 h 50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0" h="509">
                    <a:moveTo>
                      <a:pt x="6" y="252"/>
                    </a:moveTo>
                    <a:lnTo>
                      <a:pt x="0" y="452"/>
                    </a:lnTo>
                    <a:lnTo>
                      <a:pt x="89" y="452"/>
                    </a:lnTo>
                    <a:lnTo>
                      <a:pt x="87" y="505"/>
                    </a:lnTo>
                    <a:lnTo>
                      <a:pt x="163" y="509"/>
                    </a:lnTo>
                    <a:lnTo>
                      <a:pt x="443" y="452"/>
                    </a:lnTo>
                    <a:lnTo>
                      <a:pt x="460" y="418"/>
                    </a:lnTo>
                    <a:lnTo>
                      <a:pt x="464" y="407"/>
                    </a:lnTo>
                    <a:lnTo>
                      <a:pt x="470" y="397"/>
                    </a:lnTo>
                    <a:lnTo>
                      <a:pt x="470" y="371"/>
                    </a:lnTo>
                    <a:lnTo>
                      <a:pt x="443" y="344"/>
                    </a:lnTo>
                    <a:lnTo>
                      <a:pt x="423" y="335"/>
                    </a:lnTo>
                    <a:lnTo>
                      <a:pt x="417" y="280"/>
                    </a:lnTo>
                    <a:lnTo>
                      <a:pt x="423" y="335"/>
                    </a:lnTo>
                    <a:lnTo>
                      <a:pt x="355" y="344"/>
                    </a:lnTo>
                    <a:lnTo>
                      <a:pt x="359" y="316"/>
                    </a:lnTo>
                    <a:lnTo>
                      <a:pt x="355" y="308"/>
                    </a:lnTo>
                    <a:lnTo>
                      <a:pt x="355" y="197"/>
                    </a:lnTo>
                    <a:lnTo>
                      <a:pt x="365" y="189"/>
                    </a:lnTo>
                    <a:lnTo>
                      <a:pt x="349" y="127"/>
                    </a:lnTo>
                    <a:lnTo>
                      <a:pt x="340" y="127"/>
                    </a:lnTo>
                    <a:lnTo>
                      <a:pt x="299" y="44"/>
                    </a:lnTo>
                    <a:lnTo>
                      <a:pt x="289" y="27"/>
                    </a:lnTo>
                    <a:lnTo>
                      <a:pt x="278" y="8"/>
                    </a:lnTo>
                    <a:lnTo>
                      <a:pt x="272" y="2"/>
                    </a:lnTo>
                    <a:lnTo>
                      <a:pt x="254" y="0"/>
                    </a:lnTo>
                    <a:lnTo>
                      <a:pt x="217" y="4"/>
                    </a:lnTo>
                    <a:lnTo>
                      <a:pt x="186" y="8"/>
                    </a:lnTo>
                    <a:lnTo>
                      <a:pt x="157" y="34"/>
                    </a:lnTo>
                    <a:lnTo>
                      <a:pt x="163" y="44"/>
                    </a:lnTo>
                    <a:lnTo>
                      <a:pt x="184" y="44"/>
                    </a:lnTo>
                    <a:lnTo>
                      <a:pt x="198" y="55"/>
                    </a:lnTo>
                    <a:lnTo>
                      <a:pt x="212" y="55"/>
                    </a:lnTo>
                    <a:lnTo>
                      <a:pt x="212" y="72"/>
                    </a:lnTo>
                    <a:lnTo>
                      <a:pt x="237" y="76"/>
                    </a:lnTo>
                    <a:lnTo>
                      <a:pt x="245" y="93"/>
                    </a:lnTo>
                    <a:lnTo>
                      <a:pt x="256" y="112"/>
                    </a:lnTo>
                    <a:lnTo>
                      <a:pt x="270" y="129"/>
                    </a:lnTo>
                    <a:lnTo>
                      <a:pt x="278" y="136"/>
                    </a:lnTo>
                    <a:lnTo>
                      <a:pt x="266" y="144"/>
                    </a:lnTo>
                    <a:lnTo>
                      <a:pt x="266" y="216"/>
                    </a:lnTo>
                    <a:lnTo>
                      <a:pt x="254" y="229"/>
                    </a:lnTo>
                    <a:lnTo>
                      <a:pt x="243" y="246"/>
                    </a:lnTo>
                    <a:lnTo>
                      <a:pt x="237" y="265"/>
                    </a:lnTo>
                    <a:lnTo>
                      <a:pt x="237" y="299"/>
                    </a:lnTo>
                    <a:lnTo>
                      <a:pt x="221" y="299"/>
                    </a:lnTo>
                    <a:lnTo>
                      <a:pt x="175" y="295"/>
                    </a:lnTo>
                    <a:lnTo>
                      <a:pt x="130" y="286"/>
                    </a:lnTo>
                    <a:lnTo>
                      <a:pt x="87" y="274"/>
                    </a:lnTo>
                    <a:lnTo>
                      <a:pt x="45" y="257"/>
                    </a:lnTo>
                    <a:lnTo>
                      <a:pt x="14" y="233"/>
                    </a:lnTo>
                    <a:lnTo>
                      <a:pt x="6" y="252"/>
                    </a:lnTo>
                    <a:close/>
                  </a:path>
                </a:pathLst>
              </a:custGeom>
              <a:solidFill>
                <a:srgbClr val="FDE3BA"/>
              </a:solidFill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200" b="1" dirty="0">
                  <a:latin typeface="Comic Sans MS"/>
                  <a:ea typeface="Comic Sans MS"/>
                  <a:cs typeface="Comic Sans MS"/>
                </a:endParaRPr>
              </a:p>
            </p:txBody>
          </p:sp>
          <p:sp>
            <p:nvSpPr>
              <p:cNvPr id="39945" name="Freeform 7"/>
              <p:cNvSpPr>
                <a:spLocks/>
              </p:cNvSpPr>
              <p:nvPr/>
            </p:nvSpPr>
            <p:spPr bwMode="auto">
              <a:xfrm>
                <a:off x="578" y="3176"/>
                <a:ext cx="743" cy="1108"/>
              </a:xfrm>
              <a:custGeom>
                <a:avLst/>
                <a:gdLst>
                  <a:gd name="T0" fmla="*/ 279 w 743"/>
                  <a:gd name="T1" fmla="*/ 526 h 1108"/>
                  <a:gd name="T2" fmla="*/ 266 w 743"/>
                  <a:gd name="T3" fmla="*/ 518 h 1108"/>
                  <a:gd name="T4" fmla="*/ 252 w 743"/>
                  <a:gd name="T5" fmla="*/ 479 h 1108"/>
                  <a:gd name="T6" fmla="*/ 229 w 743"/>
                  <a:gd name="T7" fmla="*/ 409 h 1108"/>
                  <a:gd name="T8" fmla="*/ 213 w 743"/>
                  <a:gd name="T9" fmla="*/ 346 h 1108"/>
                  <a:gd name="T10" fmla="*/ 204 w 743"/>
                  <a:gd name="T11" fmla="*/ 308 h 1108"/>
                  <a:gd name="T12" fmla="*/ 194 w 743"/>
                  <a:gd name="T13" fmla="*/ 274 h 1108"/>
                  <a:gd name="T14" fmla="*/ 169 w 743"/>
                  <a:gd name="T15" fmla="*/ 204 h 1108"/>
                  <a:gd name="T16" fmla="*/ 99 w 743"/>
                  <a:gd name="T17" fmla="*/ 72 h 1108"/>
                  <a:gd name="T18" fmla="*/ 91 w 743"/>
                  <a:gd name="T19" fmla="*/ 55 h 1108"/>
                  <a:gd name="T20" fmla="*/ 64 w 743"/>
                  <a:gd name="T21" fmla="*/ 17 h 1108"/>
                  <a:gd name="T22" fmla="*/ 39 w 743"/>
                  <a:gd name="T23" fmla="*/ 0 h 1108"/>
                  <a:gd name="T24" fmla="*/ 27 w 743"/>
                  <a:gd name="T25" fmla="*/ 0 h 1108"/>
                  <a:gd name="T26" fmla="*/ 12 w 743"/>
                  <a:gd name="T27" fmla="*/ 28 h 1108"/>
                  <a:gd name="T28" fmla="*/ 151 w 743"/>
                  <a:gd name="T29" fmla="*/ 390 h 1108"/>
                  <a:gd name="T30" fmla="*/ 175 w 743"/>
                  <a:gd name="T31" fmla="*/ 403 h 1108"/>
                  <a:gd name="T32" fmla="*/ 188 w 743"/>
                  <a:gd name="T33" fmla="*/ 401 h 1108"/>
                  <a:gd name="T34" fmla="*/ 202 w 743"/>
                  <a:gd name="T35" fmla="*/ 390 h 1108"/>
                  <a:gd name="T36" fmla="*/ 223 w 743"/>
                  <a:gd name="T37" fmla="*/ 463 h 1108"/>
                  <a:gd name="T38" fmla="*/ 0 w 743"/>
                  <a:gd name="T39" fmla="*/ 1108 h 1108"/>
                  <a:gd name="T40" fmla="*/ 54 w 743"/>
                  <a:gd name="T41" fmla="*/ 1069 h 1108"/>
                  <a:gd name="T42" fmla="*/ 68 w 743"/>
                  <a:gd name="T43" fmla="*/ 1025 h 1108"/>
                  <a:gd name="T44" fmla="*/ 229 w 743"/>
                  <a:gd name="T45" fmla="*/ 590 h 1108"/>
                  <a:gd name="T46" fmla="*/ 237 w 743"/>
                  <a:gd name="T47" fmla="*/ 590 h 1108"/>
                  <a:gd name="T48" fmla="*/ 361 w 743"/>
                  <a:gd name="T49" fmla="*/ 579 h 1108"/>
                  <a:gd name="T50" fmla="*/ 518 w 743"/>
                  <a:gd name="T51" fmla="*/ 579 h 1108"/>
                  <a:gd name="T52" fmla="*/ 654 w 743"/>
                  <a:gd name="T53" fmla="*/ 573 h 1108"/>
                  <a:gd name="T54" fmla="*/ 666 w 743"/>
                  <a:gd name="T55" fmla="*/ 707 h 1108"/>
                  <a:gd name="T56" fmla="*/ 701 w 743"/>
                  <a:gd name="T57" fmla="*/ 622 h 1108"/>
                  <a:gd name="T58" fmla="*/ 701 w 743"/>
                  <a:gd name="T59" fmla="*/ 556 h 1108"/>
                  <a:gd name="T60" fmla="*/ 743 w 743"/>
                  <a:gd name="T61" fmla="*/ 545 h 1108"/>
                  <a:gd name="T62" fmla="*/ 279 w 743"/>
                  <a:gd name="T63" fmla="*/ 526 h 110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43"/>
                  <a:gd name="T97" fmla="*/ 0 h 1108"/>
                  <a:gd name="T98" fmla="*/ 743 w 743"/>
                  <a:gd name="T99" fmla="*/ 1108 h 110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43" h="1108">
                    <a:moveTo>
                      <a:pt x="279" y="526"/>
                    </a:moveTo>
                    <a:lnTo>
                      <a:pt x="266" y="518"/>
                    </a:lnTo>
                    <a:lnTo>
                      <a:pt x="252" y="479"/>
                    </a:lnTo>
                    <a:lnTo>
                      <a:pt x="229" y="409"/>
                    </a:lnTo>
                    <a:lnTo>
                      <a:pt x="213" y="346"/>
                    </a:lnTo>
                    <a:lnTo>
                      <a:pt x="204" y="308"/>
                    </a:lnTo>
                    <a:lnTo>
                      <a:pt x="194" y="274"/>
                    </a:lnTo>
                    <a:lnTo>
                      <a:pt x="169" y="204"/>
                    </a:lnTo>
                    <a:lnTo>
                      <a:pt x="99" y="72"/>
                    </a:lnTo>
                    <a:lnTo>
                      <a:pt x="91" y="55"/>
                    </a:lnTo>
                    <a:lnTo>
                      <a:pt x="64" y="17"/>
                    </a:lnTo>
                    <a:lnTo>
                      <a:pt x="39" y="0"/>
                    </a:lnTo>
                    <a:lnTo>
                      <a:pt x="27" y="0"/>
                    </a:lnTo>
                    <a:lnTo>
                      <a:pt x="12" y="28"/>
                    </a:lnTo>
                    <a:lnTo>
                      <a:pt x="151" y="390"/>
                    </a:lnTo>
                    <a:lnTo>
                      <a:pt x="175" y="403"/>
                    </a:lnTo>
                    <a:lnTo>
                      <a:pt x="188" y="401"/>
                    </a:lnTo>
                    <a:lnTo>
                      <a:pt x="202" y="390"/>
                    </a:lnTo>
                    <a:lnTo>
                      <a:pt x="223" y="463"/>
                    </a:lnTo>
                    <a:lnTo>
                      <a:pt x="0" y="1108"/>
                    </a:lnTo>
                    <a:lnTo>
                      <a:pt x="54" y="1069"/>
                    </a:lnTo>
                    <a:lnTo>
                      <a:pt x="68" y="1025"/>
                    </a:lnTo>
                    <a:lnTo>
                      <a:pt x="229" y="590"/>
                    </a:lnTo>
                    <a:lnTo>
                      <a:pt x="237" y="590"/>
                    </a:lnTo>
                    <a:lnTo>
                      <a:pt x="361" y="579"/>
                    </a:lnTo>
                    <a:lnTo>
                      <a:pt x="518" y="579"/>
                    </a:lnTo>
                    <a:lnTo>
                      <a:pt x="654" y="573"/>
                    </a:lnTo>
                    <a:lnTo>
                      <a:pt x="666" y="707"/>
                    </a:lnTo>
                    <a:lnTo>
                      <a:pt x="701" y="622"/>
                    </a:lnTo>
                    <a:lnTo>
                      <a:pt x="701" y="556"/>
                    </a:lnTo>
                    <a:lnTo>
                      <a:pt x="743" y="545"/>
                    </a:lnTo>
                    <a:lnTo>
                      <a:pt x="279" y="526"/>
                    </a:lnTo>
                    <a:close/>
                  </a:path>
                </a:pathLst>
              </a:custGeom>
              <a:solidFill>
                <a:srgbClr val="FDE3BA"/>
              </a:solidFill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200" b="1" dirty="0">
                  <a:latin typeface="Comic Sans MS"/>
                  <a:ea typeface="Comic Sans MS"/>
                  <a:cs typeface="Comic Sans MS"/>
                </a:endParaRPr>
              </a:p>
            </p:txBody>
          </p:sp>
          <p:sp>
            <p:nvSpPr>
              <p:cNvPr id="39946" name="Freeform 8"/>
              <p:cNvSpPr>
                <a:spLocks/>
              </p:cNvSpPr>
              <p:nvPr/>
            </p:nvSpPr>
            <p:spPr bwMode="auto">
              <a:xfrm>
                <a:off x="578" y="3312"/>
                <a:ext cx="2067" cy="969"/>
              </a:xfrm>
              <a:custGeom>
                <a:avLst/>
                <a:gdLst>
                  <a:gd name="T0" fmla="*/ 920 w 2067"/>
                  <a:gd name="T1" fmla="*/ 216 h 969"/>
                  <a:gd name="T2" fmla="*/ 666 w 2067"/>
                  <a:gd name="T3" fmla="*/ 571 h 969"/>
                  <a:gd name="T4" fmla="*/ 586 w 2067"/>
                  <a:gd name="T5" fmla="*/ 723 h 969"/>
                  <a:gd name="T6" fmla="*/ 551 w 2067"/>
                  <a:gd name="T7" fmla="*/ 761 h 969"/>
                  <a:gd name="T8" fmla="*/ 530 w 2067"/>
                  <a:gd name="T9" fmla="*/ 778 h 969"/>
                  <a:gd name="T10" fmla="*/ 518 w 2067"/>
                  <a:gd name="T11" fmla="*/ 815 h 969"/>
                  <a:gd name="T12" fmla="*/ 507 w 2067"/>
                  <a:gd name="T13" fmla="*/ 838 h 969"/>
                  <a:gd name="T14" fmla="*/ 586 w 2067"/>
                  <a:gd name="T15" fmla="*/ 870 h 969"/>
                  <a:gd name="T16" fmla="*/ 606 w 2067"/>
                  <a:gd name="T17" fmla="*/ 870 h 969"/>
                  <a:gd name="T18" fmla="*/ 660 w 2067"/>
                  <a:gd name="T19" fmla="*/ 933 h 969"/>
                  <a:gd name="T20" fmla="*/ 0 w 2067"/>
                  <a:gd name="T21" fmla="*/ 969 h 969"/>
                  <a:gd name="T22" fmla="*/ 751 w 2067"/>
                  <a:gd name="T23" fmla="*/ 887 h 969"/>
                  <a:gd name="T24" fmla="*/ 728 w 2067"/>
                  <a:gd name="T25" fmla="*/ 851 h 969"/>
                  <a:gd name="T26" fmla="*/ 722 w 2067"/>
                  <a:gd name="T27" fmla="*/ 806 h 969"/>
                  <a:gd name="T28" fmla="*/ 695 w 2067"/>
                  <a:gd name="T29" fmla="*/ 753 h 969"/>
                  <a:gd name="T30" fmla="*/ 778 w 2067"/>
                  <a:gd name="T31" fmla="*/ 798 h 969"/>
                  <a:gd name="T32" fmla="*/ 771 w 2067"/>
                  <a:gd name="T33" fmla="*/ 842 h 969"/>
                  <a:gd name="T34" fmla="*/ 757 w 2067"/>
                  <a:gd name="T35" fmla="*/ 870 h 969"/>
                  <a:gd name="T36" fmla="*/ 743 w 2067"/>
                  <a:gd name="T37" fmla="*/ 969 h 969"/>
                  <a:gd name="T38" fmla="*/ 873 w 2067"/>
                  <a:gd name="T39" fmla="*/ 933 h 969"/>
                  <a:gd name="T40" fmla="*/ 831 w 2067"/>
                  <a:gd name="T41" fmla="*/ 906 h 969"/>
                  <a:gd name="T42" fmla="*/ 920 w 2067"/>
                  <a:gd name="T43" fmla="*/ 969 h 969"/>
                  <a:gd name="T44" fmla="*/ 2067 w 2067"/>
                  <a:gd name="T45" fmla="*/ 916 h 969"/>
                  <a:gd name="T46" fmla="*/ 1091 w 2067"/>
                  <a:gd name="T47" fmla="*/ 912 h 969"/>
                  <a:gd name="T48" fmla="*/ 1044 w 2067"/>
                  <a:gd name="T49" fmla="*/ 895 h 969"/>
                  <a:gd name="T50" fmla="*/ 967 w 2067"/>
                  <a:gd name="T51" fmla="*/ 878 h 969"/>
                  <a:gd name="T52" fmla="*/ 924 w 2067"/>
                  <a:gd name="T53" fmla="*/ 834 h 969"/>
                  <a:gd name="T54" fmla="*/ 891 w 2067"/>
                  <a:gd name="T55" fmla="*/ 808 h 969"/>
                  <a:gd name="T56" fmla="*/ 920 w 2067"/>
                  <a:gd name="T57" fmla="*/ 776 h 969"/>
                  <a:gd name="T58" fmla="*/ 1029 w 2067"/>
                  <a:gd name="T59" fmla="*/ 770 h 969"/>
                  <a:gd name="T60" fmla="*/ 1085 w 2067"/>
                  <a:gd name="T61" fmla="*/ 910 h 969"/>
                  <a:gd name="T62" fmla="*/ 1809 w 2067"/>
                  <a:gd name="T63" fmla="*/ 770 h 969"/>
                  <a:gd name="T64" fmla="*/ 1863 w 2067"/>
                  <a:gd name="T65" fmla="*/ 916 h 969"/>
                  <a:gd name="T66" fmla="*/ 2001 w 2067"/>
                  <a:gd name="T67" fmla="*/ 770 h 969"/>
                  <a:gd name="T68" fmla="*/ 2067 w 2067"/>
                  <a:gd name="T69" fmla="*/ 53 h 969"/>
                  <a:gd name="T70" fmla="*/ 1192 w 2067"/>
                  <a:gd name="T71" fmla="*/ 0 h 9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067"/>
                  <a:gd name="T109" fmla="*/ 0 h 969"/>
                  <a:gd name="T110" fmla="*/ 2067 w 2067"/>
                  <a:gd name="T111" fmla="*/ 969 h 9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067" h="969">
                    <a:moveTo>
                      <a:pt x="920" y="53"/>
                    </a:moveTo>
                    <a:lnTo>
                      <a:pt x="920" y="216"/>
                    </a:lnTo>
                    <a:lnTo>
                      <a:pt x="701" y="486"/>
                    </a:lnTo>
                    <a:lnTo>
                      <a:pt x="666" y="571"/>
                    </a:lnTo>
                    <a:lnTo>
                      <a:pt x="580" y="706"/>
                    </a:lnTo>
                    <a:lnTo>
                      <a:pt x="586" y="723"/>
                    </a:lnTo>
                    <a:lnTo>
                      <a:pt x="586" y="734"/>
                    </a:lnTo>
                    <a:lnTo>
                      <a:pt x="551" y="761"/>
                    </a:lnTo>
                    <a:lnTo>
                      <a:pt x="538" y="770"/>
                    </a:lnTo>
                    <a:lnTo>
                      <a:pt x="530" y="778"/>
                    </a:lnTo>
                    <a:lnTo>
                      <a:pt x="520" y="798"/>
                    </a:lnTo>
                    <a:lnTo>
                      <a:pt x="518" y="815"/>
                    </a:lnTo>
                    <a:lnTo>
                      <a:pt x="518" y="823"/>
                    </a:lnTo>
                    <a:lnTo>
                      <a:pt x="507" y="838"/>
                    </a:lnTo>
                    <a:lnTo>
                      <a:pt x="571" y="887"/>
                    </a:lnTo>
                    <a:lnTo>
                      <a:pt x="586" y="870"/>
                    </a:lnTo>
                    <a:lnTo>
                      <a:pt x="600" y="861"/>
                    </a:lnTo>
                    <a:lnTo>
                      <a:pt x="606" y="870"/>
                    </a:lnTo>
                    <a:lnTo>
                      <a:pt x="660" y="925"/>
                    </a:lnTo>
                    <a:lnTo>
                      <a:pt x="660" y="933"/>
                    </a:lnTo>
                    <a:lnTo>
                      <a:pt x="54" y="933"/>
                    </a:lnTo>
                    <a:lnTo>
                      <a:pt x="0" y="969"/>
                    </a:lnTo>
                    <a:lnTo>
                      <a:pt x="743" y="969"/>
                    </a:lnTo>
                    <a:lnTo>
                      <a:pt x="751" y="887"/>
                    </a:lnTo>
                    <a:lnTo>
                      <a:pt x="736" y="878"/>
                    </a:lnTo>
                    <a:lnTo>
                      <a:pt x="728" y="851"/>
                    </a:lnTo>
                    <a:lnTo>
                      <a:pt x="722" y="834"/>
                    </a:lnTo>
                    <a:lnTo>
                      <a:pt x="722" y="806"/>
                    </a:lnTo>
                    <a:lnTo>
                      <a:pt x="701" y="778"/>
                    </a:lnTo>
                    <a:lnTo>
                      <a:pt x="695" y="753"/>
                    </a:lnTo>
                    <a:lnTo>
                      <a:pt x="778" y="787"/>
                    </a:lnTo>
                    <a:lnTo>
                      <a:pt x="778" y="798"/>
                    </a:lnTo>
                    <a:lnTo>
                      <a:pt x="771" y="815"/>
                    </a:lnTo>
                    <a:lnTo>
                      <a:pt x="771" y="842"/>
                    </a:lnTo>
                    <a:lnTo>
                      <a:pt x="763" y="851"/>
                    </a:lnTo>
                    <a:lnTo>
                      <a:pt x="757" y="870"/>
                    </a:lnTo>
                    <a:lnTo>
                      <a:pt x="751" y="887"/>
                    </a:lnTo>
                    <a:lnTo>
                      <a:pt x="743" y="969"/>
                    </a:lnTo>
                    <a:lnTo>
                      <a:pt x="920" y="969"/>
                    </a:lnTo>
                    <a:lnTo>
                      <a:pt x="873" y="933"/>
                    </a:lnTo>
                    <a:lnTo>
                      <a:pt x="825" y="933"/>
                    </a:lnTo>
                    <a:lnTo>
                      <a:pt x="831" y="906"/>
                    </a:lnTo>
                    <a:lnTo>
                      <a:pt x="873" y="933"/>
                    </a:lnTo>
                    <a:lnTo>
                      <a:pt x="920" y="969"/>
                    </a:lnTo>
                    <a:lnTo>
                      <a:pt x="2067" y="969"/>
                    </a:lnTo>
                    <a:lnTo>
                      <a:pt x="2067" y="916"/>
                    </a:lnTo>
                    <a:lnTo>
                      <a:pt x="1815" y="916"/>
                    </a:lnTo>
                    <a:lnTo>
                      <a:pt x="1091" y="912"/>
                    </a:lnTo>
                    <a:lnTo>
                      <a:pt x="1085" y="910"/>
                    </a:lnTo>
                    <a:lnTo>
                      <a:pt x="1044" y="895"/>
                    </a:lnTo>
                    <a:lnTo>
                      <a:pt x="1023" y="891"/>
                    </a:lnTo>
                    <a:lnTo>
                      <a:pt x="967" y="878"/>
                    </a:lnTo>
                    <a:lnTo>
                      <a:pt x="947" y="861"/>
                    </a:lnTo>
                    <a:lnTo>
                      <a:pt x="924" y="834"/>
                    </a:lnTo>
                    <a:lnTo>
                      <a:pt x="908" y="823"/>
                    </a:lnTo>
                    <a:lnTo>
                      <a:pt x="891" y="808"/>
                    </a:lnTo>
                    <a:lnTo>
                      <a:pt x="895" y="776"/>
                    </a:lnTo>
                    <a:lnTo>
                      <a:pt x="920" y="776"/>
                    </a:lnTo>
                    <a:lnTo>
                      <a:pt x="961" y="770"/>
                    </a:lnTo>
                    <a:lnTo>
                      <a:pt x="1029" y="770"/>
                    </a:lnTo>
                    <a:lnTo>
                      <a:pt x="1044" y="895"/>
                    </a:lnTo>
                    <a:lnTo>
                      <a:pt x="1085" y="910"/>
                    </a:lnTo>
                    <a:lnTo>
                      <a:pt x="1099" y="770"/>
                    </a:lnTo>
                    <a:lnTo>
                      <a:pt x="1809" y="770"/>
                    </a:lnTo>
                    <a:lnTo>
                      <a:pt x="1821" y="916"/>
                    </a:lnTo>
                    <a:lnTo>
                      <a:pt x="1863" y="916"/>
                    </a:lnTo>
                    <a:lnTo>
                      <a:pt x="1877" y="770"/>
                    </a:lnTo>
                    <a:lnTo>
                      <a:pt x="2001" y="770"/>
                    </a:lnTo>
                    <a:lnTo>
                      <a:pt x="2001" y="53"/>
                    </a:lnTo>
                    <a:lnTo>
                      <a:pt x="2067" y="53"/>
                    </a:lnTo>
                    <a:lnTo>
                      <a:pt x="2067" y="0"/>
                    </a:lnTo>
                    <a:lnTo>
                      <a:pt x="1192" y="0"/>
                    </a:lnTo>
                    <a:lnTo>
                      <a:pt x="920" y="53"/>
                    </a:lnTo>
                    <a:close/>
                  </a:path>
                </a:pathLst>
              </a:custGeom>
              <a:solidFill>
                <a:srgbClr val="FDE3BA"/>
              </a:solidFill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200" b="1" dirty="0">
                  <a:latin typeface="Comic Sans MS"/>
                  <a:ea typeface="Comic Sans MS"/>
                  <a:cs typeface="Comic Sans MS"/>
                </a:endParaRPr>
              </a:p>
            </p:txBody>
          </p:sp>
        </p:grpSp>
        <p:sp>
          <p:nvSpPr>
            <p:cNvPr id="39942" name="AutoShape 9"/>
            <p:cNvSpPr>
              <a:spLocks noChangeArrowheads="1"/>
            </p:cNvSpPr>
            <p:nvPr/>
          </p:nvSpPr>
          <p:spPr bwMode="auto">
            <a:xfrm>
              <a:off x="4724400" y="1905000"/>
              <a:ext cx="4343400" cy="2057400"/>
            </a:xfrm>
            <a:prstGeom prst="cloudCallout">
              <a:avLst>
                <a:gd name="adj1" fmla="val -66444"/>
                <a:gd name="adj2" fmla="val 1421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478" tIns="44445" rIns="90478" bIns="44445">
              <a:prstTxWarp prst="textNoShape">
                <a:avLst/>
              </a:prstTxWarp>
            </a:bodyPr>
            <a:lstStyle/>
            <a:p>
              <a:pPr algn="ctr"/>
              <a:r>
                <a:rPr lang="en-US" sz="2200" b="1" dirty="0">
                  <a:latin typeface="Comic Sans MS"/>
                  <a:ea typeface="Comic Sans MS"/>
                  <a:cs typeface="Comic Sans MS"/>
                </a:rPr>
                <a:t>Now why did they did they do it that way?  Why don’t we just …. ?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Geographical Distribution</a:t>
            </a:r>
          </a:p>
        </p:txBody>
      </p:sp>
      <p:sp>
        <p:nvSpPr>
          <p:cNvPr id="35843" name="Content Placeholder 7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4800600"/>
          </a:xfrm>
        </p:spPr>
        <p:txBody>
          <a:bodyPr/>
          <a:lstStyle/>
          <a:p>
            <a:pPr marL="352425" lvl="1" indent="-352425"/>
            <a:r>
              <a:rPr lang="en-US" dirty="0" smtClean="0"/>
              <a:t>Meet other teams in person </a:t>
            </a:r>
            <a:br>
              <a:rPr lang="en-US" dirty="0" smtClean="0"/>
            </a:br>
            <a:r>
              <a:rPr lang="en-US" dirty="0" smtClean="0"/>
              <a:t>to get to know them.</a:t>
            </a:r>
            <a:br>
              <a:rPr lang="en-US" dirty="0" smtClean="0"/>
            </a:br>
            <a:r>
              <a:rPr lang="en-US" dirty="0" smtClean="0"/>
              <a:t>(Best done early.)</a:t>
            </a:r>
          </a:p>
          <a:p>
            <a:pPr marL="352425" lvl="1" indent="-352425"/>
            <a:r>
              <a:rPr lang="en-US" dirty="0" smtClean="0"/>
              <a:t>Establish </a:t>
            </a:r>
            <a:r>
              <a:rPr lang="en-US" i="1" dirty="0" smtClean="0"/>
              <a:t>regular </a:t>
            </a:r>
            <a:r>
              <a:rPr lang="en-US" dirty="0" smtClean="0"/>
              <a:t>communication</a:t>
            </a:r>
            <a:br>
              <a:rPr lang="en-US" dirty="0" smtClean="0"/>
            </a:br>
            <a:r>
              <a:rPr lang="en-US" dirty="0" smtClean="0"/>
              <a:t>for full duplex (a weekly </a:t>
            </a:r>
            <a:r>
              <a:rPr lang="en-US" dirty="0" err="1" smtClean="0"/>
              <a:t>telecon</a:t>
            </a:r>
            <a:r>
              <a:rPr lang="en-US" dirty="0" smtClean="0"/>
              <a:t>, WebEx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352425" lvl="1" indent="-352425"/>
            <a:r>
              <a:rPr lang="en-US" dirty="0"/>
              <a:t>A single task list to maintain </a:t>
            </a:r>
            <a:br>
              <a:rPr lang="en-US" dirty="0"/>
            </a:br>
            <a:r>
              <a:rPr lang="en-US" dirty="0"/>
              <a:t>momentum.</a:t>
            </a:r>
          </a:p>
          <a:p>
            <a:pPr marL="352425" lvl="1" indent="-352425"/>
            <a:r>
              <a:rPr lang="en-US" dirty="0" smtClean="0">
                <a:cs typeface="ＭＳ Ｐゴシック" charset="-128"/>
              </a:rPr>
              <a:t>Schedule meetings (WebEx, F2F, phone)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 to address specific issues</a:t>
            </a:r>
            <a:endParaRPr lang="en-US" dirty="0"/>
          </a:p>
          <a:p>
            <a:pPr marL="352425" lvl="1" indent="-352425"/>
            <a:r>
              <a:rPr lang="en-US" dirty="0"/>
              <a:t>Establish a whiteboard for</a:t>
            </a:r>
            <a:br>
              <a:rPr lang="en-US" dirty="0"/>
            </a:br>
            <a:r>
              <a:rPr lang="en-US" dirty="0"/>
              <a:t>broad, asynchronous communication</a:t>
            </a:r>
          </a:p>
          <a:p>
            <a:pPr marL="352425" lvl="1" indent="-352425"/>
            <a:endParaRPr lang="en-US" dirty="0" smtClean="0">
              <a:cs typeface="ＭＳ Ｐゴシック" charset="-128"/>
            </a:endParaRPr>
          </a:p>
          <a:p>
            <a:endParaRPr lang="en-US" dirty="0" smtClean="0"/>
          </a:p>
        </p:txBody>
      </p:sp>
      <p:grpSp>
        <p:nvGrpSpPr>
          <p:cNvPr id="35844" name="Group 197"/>
          <p:cNvGrpSpPr>
            <a:grpSpLocks noChangeAspect="1"/>
          </p:cNvGrpSpPr>
          <p:nvPr/>
        </p:nvGrpSpPr>
        <p:grpSpPr bwMode="auto">
          <a:xfrm>
            <a:off x="7248525" y="914400"/>
            <a:ext cx="1133475" cy="1133475"/>
            <a:chOff x="831100" y="1912980"/>
            <a:chExt cx="1620275" cy="1620275"/>
          </a:xfrm>
        </p:grpSpPr>
        <p:sp>
          <p:nvSpPr>
            <p:cNvPr id="199" name="Oval 198"/>
            <p:cNvSpPr/>
            <p:nvPr/>
          </p:nvSpPr>
          <p:spPr>
            <a:xfrm>
              <a:off x="831100" y="1912980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" name="Group 199"/>
            <p:cNvGrpSpPr>
              <a:grpSpLocks noChangeAspect="1"/>
            </p:cNvGrpSpPr>
            <p:nvPr/>
          </p:nvGrpSpPr>
          <p:grpSpPr bwMode="auto">
            <a:xfrm>
              <a:off x="1523303" y="2168244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22" name="Oval 4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24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5" name="Rectangle 7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5" name="Group 10"/>
            <p:cNvGrpSpPr>
              <a:grpSpLocks noChangeAspect="1"/>
            </p:cNvGrpSpPr>
            <p:nvPr/>
          </p:nvGrpSpPr>
          <p:grpSpPr bwMode="auto">
            <a:xfrm>
              <a:off x="1735892" y="2349297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16" name="Oval 215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18" name="Rectangle 217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9" name="Rectangle 1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0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1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38"/>
            <p:cNvGrpSpPr>
              <a:grpSpLocks noChangeAspect="1"/>
            </p:cNvGrpSpPr>
            <p:nvPr/>
          </p:nvGrpSpPr>
          <p:grpSpPr bwMode="auto">
            <a:xfrm>
              <a:off x="1935408" y="2548024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10" name="Oval 20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8" name="Group 40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12" name="Rectangle 21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3" name="Rectangle 21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9" name="Group 45"/>
            <p:cNvGrpSpPr>
              <a:grpSpLocks noChangeAspect="1"/>
            </p:cNvGrpSpPr>
            <p:nvPr/>
          </p:nvGrpSpPr>
          <p:grpSpPr bwMode="auto">
            <a:xfrm>
              <a:off x="1022741" y="2548024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204" name="Oval 203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" name="Group 4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06" name="Rectangle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" name="Rectangle 20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5845" name="Group 227"/>
          <p:cNvGrpSpPr>
            <a:grpSpLocks noChangeAspect="1"/>
          </p:cNvGrpSpPr>
          <p:nvPr/>
        </p:nvGrpSpPr>
        <p:grpSpPr bwMode="auto">
          <a:xfrm>
            <a:off x="4267200" y="5562600"/>
            <a:ext cx="1133475" cy="1133475"/>
            <a:chOff x="2135224" y="3513298"/>
            <a:chExt cx="1620275" cy="1620275"/>
          </a:xfrm>
        </p:grpSpPr>
        <p:grpSp>
          <p:nvGrpSpPr>
            <p:cNvPr id="12" name="Group 61"/>
            <p:cNvGrpSpPr>
              <a:grpSpLocks noChangeAspect="1"/>
            </p:cNvGrpSpPr>
            <p:nvPr/>
          </p:nvGrpSpPr>
          <p:grpSpPr bwMode="auto">
            <a:xfrm>
              <a:off x="2827427" y="3725248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52" name="Oval 251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3" name="Group 91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54" name="Rectangle 253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5" name="Rectangle 25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4" name="Group 62"/>
            <p:cNvGrpSpPr>
              <a:grpSpLocks noChangeAspect="1"/>
            </p:cNvGrpSpPr>
            <p:nvPr/>
          </p:nvGrpSpPr>
          <p:grpSpPr bwMode="auto">
            <a:xfrm>
              <a:off x="3040016" y="3906301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6" name="Oval 245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5" name="Group 8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48" name="Rectangle 247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Rectangle 248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0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1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6" name="Group 63"/>
            <p:cNvGrpSpPr>
              <a:grpSpLocks noChangeAspect="1"/>
            </p:cNvGrpSpPr>
            <p:nvPr/>
          </p:nvGrpSpPr>
          <p:grpSpPr bwMode="auto">
            <a:xfrm>
              <a:off x="3239532" y="4105028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0" name="Oval 23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7" name="Group 79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42" name="Rectangle 24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3" name="Rectangle 24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8" name="Group 65"/>
            <p:cNvGrpSpPr>
              <a:grpSpLocks noChangeAspect="1"/>
            </p:cNvGrpSpPr>
            <p:nvPr/>
          </p:nvGrpSpPr>
          <p:grpSpPr bwMode="auto">
            <a:xfrm>
              <a:off x="2577146" y="3906301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9" name="Group 6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36" name="Rectangle 235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7" name="Rectangle 23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233" name="Oval 232"/>
            <p:cNvSpPr/>
            <p:nvPr/>
          </p:nvSpPr>
          <p:spPr>
            <a:xfrm>
              <a:off x="2135224" y="3513298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6" name="Group 257"/>
          <p:cNvGrpSpPr>
            <a:grpSpLocks noChangeAspect="1"/>
          </p:cNvGrpSpPr>
          <p:nvPr/>
        </p:nvGrpSpPr>
        <p:grpSpPr bwMode="auto">
          <a:xfrm>
            <a:off x="5715000" y="1295400"/>
            <a:ext cx="1133475" cy="1133475"/>
            <a:chOff x="3688368" y="2237204"/>
            <a:chExt cx="1620275" cy="1620275"/>
          </a:xfrm>
        </p:grpSpPr>
        <p:grpSp>
          <p:nvGrpSpPr>
            <p:cNvPr id="21" name="Group 98"/>
            <p:cNvGrpSpPr>
              <a:grpSpLocks noChangeAspect="1"/>
            </p:cNvGrpSpPr>
            <p:nvPr/>
          </p:nvGrpSpPr>
          <p:grpSpPr bwMode="auto">
            <a:xfrm>
              <a:off x="4610487" y="2655375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282" name="Oval 281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2" name="Group 121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84" name="Rectangle 283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5" name="Rectangle 28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3" name="Group 99"/>
            <p:cNvGrpSpPr>
              <a:grpSpLocks noChangeAspect="1"/>
            </p:cNvGrpSpPr>
            <p:nvPr/>
          </p:nvGrpSpPr>
          <p:grpSpPr bwMode="auto">
            <a:xfrm>
              <a:off x="4810003" y="2854102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276" name="Oval 275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4" name="Group 11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78" name="Rectangle 277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Rectangle 278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0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5" name="Group 100"/>
            <p:cNvGrpSpPr>
              <a:grpSpLocks noChangeAspect="1"/>
            </p:cNvGrpSpPr>
            <p:nvPr/>
          </p:nvGrpSpPr>
          <p:grpSpPr bwMode="auto">
            <a:xfrm>
              <a:off x="3897336" y="2854102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270" name="Oval 269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6" name="Group 109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72" name="Rectangle 271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3" name="Rectangle 272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4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7" name="Group 101"/>
            <p:cNvGrpSpPr>
              <a:grpSpLocks noChangeAspect="1"/>
            </p:cNvGrpSpPr>
            <p:nvPr/>
          </p:nvGrpSpPr>
          <p:grpSpPr bwMode="auto">
            <a:xfrm>
              <a:off x="4147617" y="2655375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264" name="Oval 263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" name="Group 103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266" name="Rectangle 265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7" name="Rectangle 26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263" name="Oval 262"/>
            <p:cNvSpPr/>
            <p:nvPr/>
          </p:nvSpPr>
          <p:spPr>
            <a:xfrm>
              <a:off x="3688368" y="2237204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7" name="Group 287"/>
          <p:cNvGrpSpPr>
            <a:grpSpLocks noChangeAspect="1"/>
          </p:cNvGrpSpPr>
          <p:nvPr/>
        </p:nvGrpSpPr>
        <p:grpSpPr bwMode="auto">
          <a:xfrm>
            <a:off x="7323137" y="2667000"/>
            <a:ext cx="1135063" cy="1133475"/>
            <a:chOff x="4364688" y="3835591"/>
            <a:chExt cx="1620275" cy="1620275"/>
          </a:xfrm>
        </p:grpSpPr>
        <p:sp>
          <p:nvSpPr>
            <p:cNvPr id="35861" name="Oval 288"/>
            <p:cNvSpPr>
              <a:spLocks noChangeArrowheads="1"/>
            </p:cNvSpPr>
            <p:nvPr/>
          </p:nvSpPr>
          <p:spPr bwMode="auto">
            <a:xfrm>
              <a:off x="5128237" y="4072971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" name="Group 163"/>
            <p:cNvGrpSpPr>
              <a:grpSpLocks/>
            </p:cNvGrpSpPr>
            <p:nvPr/>
          </p:nvGrpSpPr>
          <p:grpSpPr bwMode="auto">
            <a:xfrm>
              <a:off x="5054192" y="4253187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311" name="Rectangle 310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2" name="Rectangle 311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3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4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5863" name="Oval 290"/>
            <p:cNvSpPr>
              <a:spLocks noChangeArrowheads="1"/>
            </p:cNvSpPr>
            <p:nvPr/>
          </p:nvSpPr>
          <p:spPr bwMode="auto">
            <a:xfrm>
              <a:off x="5340826" y="4254024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157"/>
            <p:cNvGrpSpPr>
              <a:grpSpLocks/>
            </p:cNvGrpSpPr>
            <p:nvPr/>
          </p:nvGrpSpPr>
          <p:grpSpPr bwMode="auto">
            <a:xfrm>
              <a:off x="5266781" y="4434240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307" name="Rectangle 306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" name="Rectangle 307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9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0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5865" name="Oval 292"/>
            <p:cNvSpPr>
              <a:spLocks noChangeArrowheads="1"/>
            </p:cNvSpPr>
            <p:nvPr/>
          </p:nvSpPr>
          <p:spPr bwMode="auto">
            <a:xfrm>
              <a:off x="5540342" y="4452751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6" name="Oval 293"/>
            <p:cNvSpPr>
              <a:spLocks noChangeArrowheads="1"/>
            </p:cNvSpPr>
            <p:nvPr/>
          </p:nvSpPr>
          <p:spPr bwMode="auto">
            <a:xfrm>
              <a:off x="4627675" y="4452751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145"/>
            <p:cNvGrpSpPr>
              <a:grpSpLocks/>
            </p:cNvGrpSpPr>
            <p:nvPr/>
          </p:nvGrpSpPr>
          <p:grpSpPr bwMode="auto">
            <a:xfrm>
              <a:off x="4553630" y="4632967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303" name="Rectangle 302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4" name="Rectangle 303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5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6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5868" name="Oval 295"/>
            <p:cNvSpPr>
              <a:spLocks noChangeArrowheads="1"/>
            </p:cNvSpPr>
            <p:nvPr/>
          </p:nvSpPr>
          <p:spPr bwMode="auto">
            <a:xfrm>
              <a:off x="4877956" y="4254024"/>
              <a:ext cx="175803" cy="166351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9" name="Group 139"/>
            <p:cNvGrpSpPr>
              <a:grpSpLocks/>
            </p:cNvGrpSpPr>
            <p:nvPr/>
          </p:nvGrpSpPr>
          <p:grpSpPr bwMode="auto">
            <a:xfrm>
              <a:off x="4803911" y="4434240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299" name="Rectangle 298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0" name="Rectangle 299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1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2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8" name="Oval 297"/>
            <p:cNvSpPr/>
            <p:nvPr/>
          </p:nvSpPr>
          <p:spPr>
            <a:xfrm>
              <a:off x="4364688" y="3835591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8" name="Group 314"/>
          <p:cNvGrpSpPr>
            <a:grpSpLocks noChangeAspect="1"/>
          </p:cNvGrpSpPr>
          <p:nvPr/>
        </p:nvGrpSpPr>
        <p:grpSpPr bwMode="auto">
          <a:xfrm>
            <a:off x="10363200" y="2438400"/>
            <a:ext cx="1135063" cy="1133475"/>
            <a:chOff x="7130833" y="2598784"/>
            <a:chExt cx="1620275" cy="1620275"/>
          </a:xfrm>
        </p:grpSpPr>
        <p:grpSp>
          <p:nvGrpSpPr>
            <p:cNvPr id="231" name="Group 169"/>
            <p:cNvGrpSpPr>
              <a:grpSpLocks noChangeAspect="1"/>
            </p:cNvGrpSpPr>
            <p:nvPr/>
          </p:nvGrpSpPr>
          <p:grpSpPr bwMode="auto">
            <a:xfrm>
              <a:off x="7812762" y="2836430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339" name="Oval 338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32" name="Group 199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41" name="Rectangle 340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2" name="Rectangle 341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4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35" name="Group 171"/>
            <p:cNvGrpSpPr>
              <a:grpSpLocks noChangeAspect="1"/>
            </p:cNvGrpSpPr>
            <p:nvPr/>
          </p:nvGrpSpPr>
          <p:grpSpPr bwMode="auto">
            <a:xfrm>
              <a:off x="8224867" y="3216210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333" name="Oval 332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41" name="Group 18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35" name="Rectangle 334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6" name="Rectangle 335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7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8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47" name="Group 172"/>
            <p:cNvGrpSpPr>
              <a:grpSpLocks noChangeAspect="1"/>
            </p:cNvGrpSpPr>
            <p:nvPr/>
          </p:nvGrpSpPr>
          <p:grpSpPr bwMode="auto">
            <a:xfrm>
              <a:off x="7312200" y="3216210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327" name="Oval 326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53" name="Group 181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29" name="Rectangle 328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0" name="Rectangle 329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1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2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58" name="Group 173"/>
            <p:cNvGrpSpPr>
              <a:grpSpLocks noChangeAspect="1"/>
            </p:cNvGrpSpPr>
            <p:nvPr/>
          </p:nvGrpSpPr>
          <p:grpSpPr bwMode="auto">
            <a:xfrm>
              <a:off x="7562481" y="3017483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321" name="Oval 320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59" name="Group 175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23" name="Rectangle 322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4" name="Rectangle 323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5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6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320" name="Oval 319"/>
            <p:cNvSpPr/>
            <p:nvPr/>
          </p:nvSpPr>
          <p:spPr>
            <a:xfrm>
              <a:off x="7130833" y="2598784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9" name="Group 344"/>
          <p:cNvGrpSpPr>
            <a:grpSpLocks noChangeAspect="1"/>
          </p:cNvGrpSpPr>
          <p:nvPr/>
        </p:nvGrpSpPr>
        <p:grpSpPr bwMode="auto">
          <a:xfrm>
            <a:off x="6477000" y="4191000"/>
            <a:ext cx="2324100" cy="2324100"/>
            <a:chOff x="7523725" y="3987991"/>
            <a:chExt cx="1620275" cy="1620275"/>
          </a:xfrm>
        </p:grpSpPr>
        <p:grpSp>
          <p:nvGrpSpPr>
            <p:cNvPr id="261" name="Group 52"/>
            <p:cNvGrpSpPr>
              <a:grpSpLocks noChangeAspect="1"/>
            </p:cNvGrpSpPr>
            <p:nvPr/>
          </p:nvGrpSpPr>
          <p:grpSpPr bwMode="auto">
            <a:xfrm>
              <a:off x="7817465" y="4174403"/>
              <a:ext cx="324326" cy="580547"/>
              <a:chOff x="794" y="3003"/>
              <a:chExt cx="749" cy="1382"/>
            </a:xfrm>
            <a:solidFill>
              <a:srgbClr val="FF0000"/>
            </a:solidFill>
          </p:grpSpPr>
          <p:sp>
            <p:nvSpPr>
              <p:cNvPr id="374" name="Oval 373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62" name="Group 54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76" name="Rectangle 375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7" name="Rectangle 5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65" name="Group 151"/>
            <p:cNvGrpSpPr>
              <a:grpSpLocks/>
            </p:cNvGrpSpPr>
            <p:nvPr/>
          </p:nvGrpSpPr>
          <p:grpSpPr bwMode="auto">
            <a:xfrm>
              <a:off x="8090263" y="4809142"/>
              <a:ext cx="324326" cy="400335"/>
              <a:chOff x="794" y="3432"/>
              <a:chExt cx="749" cy="953"/>
            </a:xfrm>
            <a:solidFill>
              <a:srgbClr val="FFFF00"/>
            </a:solidFill>
          </p:grpSpPr>
          <p:sp>
            <p:nvSpPr>
              <p:cNvPr id="370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923" y="3432"/>
                <a:ext cx="501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1" name="Rectangle 153"/>
              <p:cNvSpPr>
                <a:spLocks noChangeArrowheads="1"/>
              </p:cNvSpPr>
              <p:nvPr/>
            </p:nvSpPr>
            <p:spPr bwMode="auto">
              <a:xfrm>
                <a:off x="794" y="3565"/>
                <a:ext cx="749" cy="8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2" name="Arc 32"/>
              <p:cNvSpPr>
                <a:spLocks/>
              </p:cNvSpPr>
              <p:nvPr/>
            </p:nvSpPr>
            <p:spPr bwMode="auto">
              <a:xfrm>
                <a:off x="795" y="3433"/>
                <a:ext cx="138" cy="165"/>
              </a:xfrm>
              <a:custGeom>
                <a:avLst/>
                <a:gdLst>
                  <a:gd name="T0" fmla="*/ 0 w 21594"/>
                  <a:gd name="T1" fmla="*/ 0 h 21595"/>
                  <a:gd name="T2" fmla="*/ 0 w 21594"/>
                  <a:gd name="T3" fmla="*/ 0 h 21595"/>
                  <a:gd name="T4" fmla="*/ 0 w 21594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21595"/>
                  <a:gd name="T11" fmla="*/ 21594 w 21594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21595" fill="none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</a:path>
                  <a:path w="21594" h="21595" stroke="0" extrusionOk="0">
                    <a:moveTo>
                      <a:pt x="0" y="21075"/>
                    </a:moveTo>
                    <a:cubicBezTo>
                      <a:pt x="278" y="9532"/>
                      <a:pt x="9584" y="249"/>
                      <a:pt x="21128" y="0"/>
                    </a:cubicBezTo>
                    <a:lnTo>
                      <a:pt x="21594" y="215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3" name="Arc 33"/>
              <p:cNvSpPr>
                <a:spLocks/>
              </p:cNvSpPr>
              <p:nvPr/>
            </p:nvSpPr>
            <p:spPr bwMode="auto">
              <a:xfrm>
                <a:off x="1403" y="3434"/>
                <a:ext cx="138" cy="166"/>
              </a:xfrm>
              <a:custGeom>
                <a:avLst/>
                <a:gdLst>
                  <a:gd name="T0" fmla="*/ 0 w 21598"/>
                  <a:gd name="T1" fmla="*/ 0 h 21599"/>
                  <a:gd name="T2" fmla="*/ 0 w 21598"/>
                  <a:gd name="T3" fmla="*/ 0 h 21599"/>
                  <a:gd name="T4" fmla="*/ 0 w 21598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599"/>
                  <a:gd name="T11" fmla="*/ 21598 w 21598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599" fill="none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</a:path>
                  <a:path w="21598" h="21599" stroke="0" extrusionOk="0">
                    <a:moveTo>
                      <a:pt x="156" y="-1"/>
                    </a:moveTo>
                    <a:cubicBezTo>
                      <a:pt x="11921" y="84"/>
                      <a:pt x="21455" y="9570"/>
                      <a:pt x="21598" y="21335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71" name="Group 64"/>
            <p:cNvGrpSpPr>
              <a:grpSpLocks noChangeAspect="1"/>
            </p:cNvGrpSpPr>
            <p:nvPr/>
          </p:nvGrpSpPr>
          <p:grpSpPr bwMode="auto">
            <a:xfrm>
              <a:off x="7979628" y="4503972"/>
              <a:ext cx="324326" cy="580547"/>
              <a:chOff x="794" y="3003"/>
              <a:chExt cx="749" cy="13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64" name="Oval 72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77" name="Group 73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66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7" name="Rectangle 366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8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9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83" name="Group 97"/>
            <p:cNvGrpSpPr>
              <a:grpSpLocks noChangeAspect="1"/>
            </p:cNvGrpSpPr>
            <p:nvPr/>
          </p:nvGrpSpPr>
          <p:grpSpPr bwMode="auto">
            <a:xfrm>
              <a:off x="8414589" y="4149198"/>
              <a:ext cx="324326" cy="580547"/>
              <a:chOff x="794" y="3003"/>
              <a:chExt cx="749" cy="1382"/>
            </a:xfrm>
            <a:solidFill>
              <a:srgbClr val="008000"/>
            </a:solidFill>
          </p:grpSpPr>
          <p:sp>
            <p:nvSpPr>
              <p:cNvPr id="358" name="Oval 126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8" name="Group 127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60" name="Rectangle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1" name="Rectangle 129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2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3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89" name="Group 170"/>
            <p:cNvGrpSpPr>
              <a:grpSpLocks noChangeAspect="1"/>
            </p:cNvGrpSpPr>
            <p:nvPr/>
          </p:nvGrpSpPr>
          <p:grpSpPr bwMode="auto">
            <a:xfrm>
              <a:off x="8525224" y="4769040"/>
              <a:ext cx="324326" cy="580547"/>
              <a:chOff x="794" y="3003"/>
              <a:chExt cx="749" cy="1382"/>
            </a:xfrm>
            <a:solidFill>
              <a:schemeClr val="bg2">
                <a:lumMod val="50000"/>
              </a:schemeClr>
            </a:solidFill>
          </p:grpSpPr>
          <p:sp>
            <p:nvSpPr>
              <p:cNvPr id="352" name="Oval 351"/>
              <p:cNvSpPr>
                <a:spLocks noChangeArrowheads="1"/>
              </p:cNvSpPr>
              <p:nvPr/>
            </p:nvSpPr>
            <p:spPr bwMode="auto">
              <a:xfrm>
                <a:off x="965" y="3003"/>
                <a:ext cx="406" cy="39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90" name="Group 193"/>
              <p:cNvGrpSpPr>
                <a:grpSpLocks/>
              </p:cNvGrpSpPr>
              <p:nvPr/>
            </p:nvGrpSpPr>
            <p:grpSpPr bwMode="auto">
              <a:xfrm>
                <a:off x="794" y="3432"/>
                <a:ext cx="749" cy="953"/>
                <a:chOff x="794" y="3432"/>
                <a:chExt cx="749" cy="953"/>
              </a:xfrm>
              <a:grpFill/>
            </p:grpSpPr>
            <p:sp>
              <p:nvSpPr>
                <p:cNvPr id="354" name="Rectangle 353"/>
                <p:cNvSpPr>
                  <a:spLocks noChangeAspect="1" noChangeArrowheads="1"/>
                </p:cNvSpPr>
                <p:nvPr/>
              </p:nvSpPr>
              <p:spPr bwMode="auto">
                <a:xfrm>
                  <a:off x="923" y="3432"/>
                  <a:ext cx="501" cy="20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5" name="Rectangle 354"/>
                <p:cNvSpPr>
                  <a:spLocks noChangeArrowheads="1"/>
                </p:cNvSpPr>
                <p:nvPr/>
              </p:nvSpPr>
              <p:spPr bwMode="auto">
                <a:xfrm>
                  <a:off x="794" y="3565"/>
                  <a:ext cx="749" cy="8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6" name="Arc 32"/>
                <p:cNvSpPr>
                  <a:spLocks/>
                </p:cNvSpPr>
                <p:nvPr/>
              </p:nvSpPr>
              <p:spPr bwMode="auto">
                <a:xfrm>
                  <a:off x="795" y="3433"/>
                  <a:ext cx="138" cy="165"/>
                </a:xfrm>
                <a:custGeom>
                  <a:avLst/>
                  <a:gdLst>
                    <a:gd name="T0" fmla="*/ 0 w 21594"/>
                    <a:gd name="T1" fmla="*/ 0 h 21595"/>
                    <a:gd name="T2" fmla="*/ 0 w 21594"/>
                    <a:gd name="T3" fmla="*/ 0 h 21595"/>
                    <a:gd name="T4" fmla="*/ 0 w 21594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594"/>
                    <a:gd name="T10" fmla="*/ 0 h 21595"/>
                    <a:gd name="T11" fmla="*/ 21594 w 21594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4" h="21595" fill="none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</a:path>
                    <a:path w="21594" h="21595" stroke="0" extrusionOk="0">
                      <a:moveTo>
                        <a:pt x="0" y="21075"/>
                      </a:moveTo>
                      <a:cubicBezTo>
                        <a:pt x="278" y="9532"/>
                        <a:pt x="9584" y="249"/>
                        <a:pt x="21128" y="0"/>
                      </a:cubicBezTo>
                      <a:lnTo>
                        <a:pt x="21594" y="2159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7" name="Arc 33"/>
                <p:cNvSpPr>
                  <a:spLocks/>
                </p:cNvSpPr>
                <p:nvPr/>
              </p:nvSpPr>
              <p:spPr bwMode="auto">
                <a:xfrm>
                  <a:off x="1403" y="3434"/>
                  <a:ext cx="138" cy="166"/>
                </a:xfrm>
                <a:custGeom>
                  <a:avLst/>
                  <a:gdLst>
                    <a:gd name="T0" fmla="*/ 0 w 21598"/>
                    <a:gd name="T1" fmla="*/ 0 h 21599"/>
                    <a:gd name="T2" fmla="*/ 0 w 21598"/>
                    <a:gd name="T3" fmla="*/ 0 h 21599"/>
                    <a:gd name="T4" fmla="*/ 0 w 21598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599"/>
                    <a:gd name="T11" fmla="*/ 21598 w 21598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599" fill="none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</a:path>
                    <a:path w="21598" h="21599" stroke="0" extrusionOk="0">
                      <a:moveTo>
                        <a:pt x="156" y="-1"/>
                      </a:moveTo>
                      <a:cubicBezTo>
                        <a:pt x="11921" y="84"/>
                        <a:pt x="21455" y="9570"/>
                        <a:pt x="21598" y="21335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351" name="Oval 350"/>
            <p:cNvSpPr/>
            <p:nvPr/>
          </p:nvSpPr>
          <p:spPr>
            <a:xfrm>
              <a:off x="7523725" y="3987991"/>
              <a:ext cx="1620275" cy="1620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Communication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9886"/>
              </p:ext>
            </p:extLst>
          </p:nvPr>
        </p:nvGraphicFramePr>
        <p:xfrm>
          <a:off x="1524000" y="990600"/>
          <a:ext cx="6096000" cy="5486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Instant messaging</a:t>
                      </a:r>
                    </a:p>
                    <a:p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Two people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Nearly full duplex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Asynchronous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Group chat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Multiple people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At will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Asynchronous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Web meetings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Multiple</a:t>
                      </a:r>
                      <a:r>
                        <a:rPr lang="en-US" sz="2200" baseline="0" dirty="0" smtClean="0"/>
                        <a:t> people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baseline="0" dirty="0" smtClean="0"/>
                        <a:t>Full multiplex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S</a:t>
                      </a:r>
                      <a:r>
                        <a:rPr lang="en-US" sz="2200" baseline="0" dirty="0" smtClean="0"/>
                        <a:t>cheduled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Shared screens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Few people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Full duplex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Synchronous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Virtual whiteboard</a:t>
                      </a:r>
                    </a:p>
                    <a:p>
                      <a:endParaRPr lang="en-US" sz="2200" dirty="0" smtClean="0"/>
                    </a:p>
                    <a:p>
                      <a:endParaRPr lang="en-US" sz="2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Multiple people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At will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200" dirty="0" smtClean="0"/>
                        <a:t>Asynchronous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Fuzzy Front End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And sometimes it starts with a formal, complete specification containing </a:t>
            </a:r>
          </a:p>
          <a:p>
            <a:pPr lvl="1"/>
            <a:r>
              <a:rPr lang="en-US" smtClean="0"/>
              <a:t>charter, </a:t>
            </a:r>
          </a:p>
          <a:p>
            <a:pPr lvl="1"/>
            <a:r>
              <a:rPr lang="en-US" smtClean="0"/>
              <a:t>context, and  </a:t>
            </a:r>
          </a:p>
          <a:p>
            <a:pPr lvl="1"/>
            <a:r>
              <a:rPr lang="en-US" smtClean="0"/>
              <a:t>theory of operation. </a:t>
            </a:r>
          </a:p>
          <a:p>
            <a:pPr lvl="1"/>
            <a:endParaRPr lang="en-US" smtClean="0"/>
          </a:p>
          <a:p>
            <a:r>
              <a:rPr lang="en-US" smtClean="0"/>
              <a:t>Every requirement is:</a:t>
            </a:r>
          </a:p>
          <a:p>
            <a:pPr lvl="1"/>
            <a:r>
              <a:rPr lang="en-US" smtClean="0"/>
              <a:t>Identified</a:t>
            </a:r>
          </a:p>
          <a:p>
            <a:pPr lvl="1"/>
            <a:r>
              <a:rPr lang="en-US" smtClean="0"/>
              <a:t>Unique   </a:t>
            </a:r>
          </a:p>
          <a:p>
            <a:pPr lvl="1"/>
            <a:r>
              <a:rPr lang="en-US" smtClean="0"/>
              <a:t>Coherent   </a:t>
            </a:r>
          </a:p>
          <a:p>
            <a:pPr lvl="1"/>
            <a:r>
              <a:rPr lang="en-US" smtClean="0"/>
              <a:t>Unambiguous</a:t>
            </a:r>
          </a:p>
          <a:p>
            <a:pPr lvl="1"/>
            <a:r>
              <a:rPr lang="en-US" smtClean="0"/>
              <a:t>Testable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7172" name="Picture 5" descr="images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14600"/>
            <a:ext cx="34671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 descr="16388-1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5275" y="1958975"/>
            <a:ext cx="48101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Infrastructure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8077200" cy="5105400"/>
          </a:xfrm>
        </p:spPr>
        <p:txBody>
          <a:bodyPr/>
          <a:lstStyle/>
          <a:p>
            <a:r>
              <a:rPr lang="en-US" dirty="0" smtClean="0"/>
              <a:t>You will need document infrastructure, but it must be:</a:t>
            </a:r>
          </a:p>
          <a:p>
            <a:pPr lvl="1"/>
            <a:r>
              <a:rPr lang="en-US" dirty="0" smtClean="0"/>
              <a:t>cheap,</a:t>
            </a:r>
          </a:p>
          <a:p>
            <a:pPr lvl="1"/>
            <a:r>
              <a:rPr lang="en-US" dirty="0" smtClean="0"/>
              <a:t>incremental,</a:t>
            </a:r>
          </a:p>
          <a:p>
            <a:pPr lvl="1"/>
            <a:r>
              <a:rPr lang="en-US" dirty="0" smtClean="0"/>
              <a:t>only “as-needed”</a:t>
            </a:r>
          </a:p>
          <a:p>
            <a:pPr lvl="1"/>
            <a:r>
              <a:rPr lang="en-US" dirty="0" smtClean="0"/>
              <a:t>low learning curve</a:t>
            </a:r>
          </a:p>
          <a:p>
            <a:pPr lvl="1"/>
            <a:r>
              <a:rPr lang="en-US" dirty="0" smtClean="0"/>
              <a:t>easy to use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wiki enables asynchronous conversations.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00200"/>
            <a:ext cx="3970345" cy="3505200"/>
          </a:xfrm>
          <a:prstGeom prst="rect">
            <a:avLst/>
          </a:prstGeom>
        </p:spPr>
      </p:pic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Transparency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181600" cy="5105400"/>
          </a:xfrm>
        </p:spPr>
        <p:txBody>
          <a:bodyPr/>
          <a:lstStyle/>
          <a:p>
            <a:r>
              <a:rPr lang="en-US" dirty="0" smtClean="0"/>
              <a:t>Information needs to be public, because:</a:t>
            </a:r>
          </a:p>
          <a:p>
            <a:pPr lvl="1"/>
            <a:r>
              <a:rPr lang="en-US" dirty="0" smtClean="0"/>
              <a:t>It belongs to the company, not you</a:t>
            </a:r>
          </a:p>
          <a:p>
            <a:pPr lvl="1"/>
            <a:r>
              <a:rPr lang="en-US" dirty="0" smtClean="0"/>
              <a:t>It is expensive to find information </a:t>
            </a:r>
            <a:br>
              <a:rPr lang="en-US" dirty="0" smtClean="0"/>
            </a:br>
            <a:r>
              <a:rPr lang="en-US" dirty="0" smtClean="0"/>
              <a:t>in locked drawers</a:t>
            </a:r>
          </a:p>
          <a:p>
            <a:pPr lvl="1"/>
            <a:r>
              <a:rPr lang="en-US" dirty="0" smtClean="0"/>
              <a:t>Duplication is less likely</a:t>
            </a:r>
          </a:p>
          <a:p>
            <a:pPr lvl="1"/>
            <a:r>
              <a:rPr lang="en-US" dirty="0" smtClean="0"/>
              <a:t>Others can usually improve on </a:t>
            </a:r>
            <a:br>
              <a:rPr lang="en-US" dirty="0" smtClean="0"/>
            </a:br>
            <a:r>
              <a:rPr lang="en-US" dirty="0" smtClean="0"/>
              <a:t>what you have</a:t>
            </a:r>
          </a:p>
          <a:p>
            <a:pPr lvl="1"/>
            <a:r>
              <a:rPr lang="en-US" dirty="0" smtClean="0"/>
              <a:t>It’s easier to start with something that exists already</a:t>
            </a:r>
          </a:p>
        </p:txBody>
      </p:sp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657600"/>
            <a:ext cx="1317430" cy="21957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6172200" y="5029200"/>
            <a:ext cx="13716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Practices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23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Practices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team should agree on their practices (</a:t>
            </a:r>
            <a:r>
              <a:rPr lang="en-US" dirty="0" err="1" smtClean="0"/>
              <a:t>eg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Test-driven development (i.e., when to run tests)</a:t>
            </a:r>
          </a:p>
          <a:p>
            <a:pPr lvl="1"/>
            <a:r>
              <a:rPr lang="en-US" dirty="0" smtClean="0"/>
              <a:t>Continuous review</a:t>
            </a:r>
          </a:p>
          <a:p>
            <a:pPr lvl="1"/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Build procedures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How long will an iteration be?</a:t>
            </a:r>
          </a:p>
          <a:p>
            <a:pPr lvl="1"/>
            <a:r>
              <a:rPr lang="en-US" dirty="0" smtClean="0"/>
              <a:t>When will you meet?</a:t>
            </a:r>
          </a:p>
          <a:p>
            <a:pPr lvl="1"/>
            <a:r>
              <a:rPr lang="en-US" dirty="0"/>
              <a:t>Learning </a:t>
            </a:r>
            <a:r>
              <a:rPr lang="en-US" dirty="0" smtClean="0"/>
              <a:t>goals:</a:t>
            </a:r>
            <a:endParaRPr lang="en-US" dirty="0"/>
          </a:p>
          <a:p>
            <a:pPr lvl="2"/>
            <a:r>
              <a:rPr lang="en-US" dirty="0" smtClean="0"/>
              <a:t>What additional skills will you have at the end?</a:t>
            </a:r>
          </a:p>
          <a:p>
            <a:endParaRPr lang="en-US" dirty="0"/>
          </a:p>
          <a:p>
            <a:pPr marL="0" lvl="1" indent="0">
              <a:buSzPct val="100000"/>
              <a:buNone/>
            </a:pPr>
            <a:r>
              <a:rPr lang="en-US" dirty="0" smtClean="0"/>
              <a:t>And </a:t>
            </a:r>
            <a:r>
              <a:rPr lang="en-US" dirty="0"/>
              <a:t>then </a:t>
            </a:r>
            <a:r>
              <a:rPr lang="en-US" dirty="0" smtClean="0"/>
              <a:t>how </a:t>
            </a:r>
            <a:r>
              <a:rPr lang="en-US" dirty="0"/>
              <a:t>to fit in </a:t>
            </a:r>
            <a:r>
              <a:rPr lang="en-US" dirty="0" smtClean="0"/>
              <a:t>this </a:t>
            </a:r>
            <a:r>
              <a:rPr lang="en-US" dirty="0"/>
              <a:t>“requirements clarification</a:t>
            </a:r>
            <a:r>
              <a:rPr lang="en-US" dirty="0" smtClean="0"/>
              <a:t>” process.</a:t>
            </a:r>
            <a:endParaRPr lang="en-US" dirty="0"/>
          </a:p>
          <a:p>
            <a:endParaRPr lang="en-US" dirty="0" smtClean="0"/>
          </a:p>
          <a:p>
            <a:pPr lvl="1">
              <a:buFont typeface="Monotype Sorts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You?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363" b="3363"/>
          <a:stretch>
            <a:fillRect/>
          </a:stretch>
        </p:blipFill>
        <p:spPr>
          <a:xfrm>
            <a:off x="5486400" y="1600200"/>
            <a:ext cx="3375546" cy="2133600"/>
          </a:xfrm>
        </p:spPr>
      </p:pic>
      <p:sp>
        <p:nvSpPr>
          <p:cNvPr id="5" name="Cloud Callout 4"/>
          <p:cNvSpPr>
            <a:spLocks noChangeArrowheads="1"/>
          </p:cNvSpPr>
          <p:nvPr/>
        </p:nvSpPr>
        <p:spPr bwMode="auto">
          <a:xfrm>
            <a:off x="762000" y="1600200"/>
            <a:ext cx="4191000" cy="1685925"/>
          </a:xfrm>
          <a:prstGeom prst="cloudCallout">
            <a:avLst>
              <a:gd name="adj1" fmla="val -29898"/>
              <a:gd name="adj2" fmla="val 852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You lot start coding!</a:t>
            </a:r>
          </a:p>
          <a:p>
            <a:pPr algn="ctr"/>
            <a:r>
              <a:rPr lang="en-US" sz="2400" dirty="0"/>
              <a:t>I’ll go and find out what they want.</a:t>
            </a:r>
          </a:p>
        </p:txBody>
      </p:sp>
      <p:sp>
        <p:nvSpPr>
          <p:cNvPr id="6" name="Left-Right Arrow 5"/>
          <p:cNvSpPr/>
          <p:nvPr/>
        </p:nvSpPr>
        <p:spPr bwMode="auto">
          <a:xfrm>
            <a:off x="914400" y="4343400"/>
            <a:ext cx="7772400" cy="9144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requirements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at all			          Complete set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2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Daily Stand Up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short </a:t>
            </a:r>
            <a:r>
              <a:rPr lang="en-US" dirty="0" smtClean="0"/>
              <a:t>daily coordination meeting for developers(*) covering:</a:t>
            </a:r>
          </a:p>
          <a:p>
            <a:pPr lvl="1"/>
            <a:r>
              <a:rPr lang="en-US" dirty="0" smtClean="0"/>
              <a:t>What did I do yesterday?</a:t>
            </a:r>
          </a:p>
          <a:p>
            <a:pPr lvl="1"/>
            <a:r>
              <a:rPr lang="en-US" dirty="0" smtClean="0"/>
              <a:t>What do I plan to do today?</a:t>
            </a:r>
          </a:p>
          <a:p>
            <a:pPr lvl="1"/>
            <a:r>
              <a:rPr lang="en-US" dirty="0" smtClean="0"/>
              <a:t>What is in my way?</a:t>
            </a:r>
          </a:p>
          <a:p>
            <a:endParaRPr lang="en-US" dirty="0" smtClean="0"/>
          </a:p>
          <a:p>
            <a:pPr marL="4656138"/>
            <a:r>
              <a:rPr lang="en-US" dirty="0" smtClean="0"/>
              <a:t>Take problem solving and </a:t>
            </a:r>
            <a:br>
              <a:rPr lang="en-US" dirty="0" smtClean="0"/>
            </a:br>
            <a:r>
              <a:rPr lang="en-US" dirty="0" smtClean="0"/>
              <a:t>tangents offline.</a:t>
            </a:r>
          </a:p>
          <a:p>
            <a:endParaRPr lang="en-US" dirty="0" smtClean="0"/>
          </a:p>
          <a:p>
            <a:pPr marL="4656138"/>
            <a:r>
              <a:rPr lang="en-US" dirty="0" smtClean="0"/>
              <a:t>Focus on meeting team goals.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(*) You’ll also need to decide how to meet with customers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pic>
        <p:nvPicPr>
          <p:cNvPr id="2" name="Picture 1" descr="empty-office-digital-art-hd-wallpaper-1920x1200-145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24200"/>
            <a:ext cx="3840480" cy="2400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 descr="chair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3400" y="3352800"/>
            <a:ext cx="233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Weekly Sit Down</a:t>
            </a:r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 perhaps a weekly group meeting is preferable.</a:t>
            </a:r>
          </a:p>
          <a:p>
            <a:pPr lvl="1"/>
            <a:r>
              <a:rPr lang="en-US" smtClean="0"/>
              <a:t>Start on time—no matter what</a:t>
            </a:r>
          </a:p>
          <a:p>
            <a:pPr lvl="1"/>
            <a:r>
              <a:rPr lang="en-US" smtClean="0"/>
              <a:t>End on time (or before)—no matter what</a:t>
            </a:r>
          </a:p>
          <a:p>
            <a:pPr lvl="1"/>
            <a:r>
              <a:rPr lang="en-US" smtClean="0"/>
              <a:t>Don’t repeat what someone missed—no matter what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Take problem solving and tangents offline.</a:t>
            </a:r>
          </a:p>
          <a:p>
            <a:endParaRPr lang="en-US" smtClean="0"/>
          </a:p>
          <a:p>
            <a:r>
              <a:rPr lang="en-US" smtClean="0"/>
              <a:t>Focus on meeting team goals.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38" y="225425"/>
            <a:ext cx="8105775" cy="536575"/>
          </a:xfrm>
        </p:spPr>
        <p:txBody>
          <a:bodyPr/>
          <a:lstStyle/>
          <a:p>
            <a:r>
              <a:rPr lang="en-US" smtClean="0"/>
              <a:t>Collective Ownership</a:t>
            </a:r>
            <a:endParaRPr lang="en-US" smtClean="0">
              <a:ea typeface="Times New Roman" charset="0"/>
              <a:cs typeface="Times New Roman" charset="0"/>
            </a:endParaRPr>
          </a:p>
        </p:txBody>
      </p:sp>
      <p:sp>
        <p:nvSpPr>
          <p:cNvPr id="54275" name="Rectangle 7"/>
          <p:cNvSpPr>
            <a:spLocks noChangeArrowheads="1"/>
          </p:cNvSpPr>
          <p:nvPr/>
        </p:nvSpPr>
        <p:spPr bwMode="auto">
          <a:xfrm>
            <a:off x="990600" y="1295400"/>
            <a:ext cx="6538913" cy="4646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78" tIns="44445" rIns="90478" bIns="44445">
            <a:prstTxWarp prst="textNoShape">
              <a:avLst/>
            </a:prstTxWarp>
            <a:spAutoFit/>
          </a:bodyPr>
          <a:lstStyle/>
          <a:p>
            <a:pPr defTabSz="908050">
              <a:spcBef>
                <a:spcPts val="1400"/>
              </a:spcBef>
            </a:pPr>
            <a:r>
              <a:rPr lang="en-US" sz="2200"/>
              <a:t>Collective ownership means the artifacts look as if they were </a:t>
            </a:r>
            <a:r>
              <a:rPr lang="en-US" sz="2200" i="1"/>
              <a:t>produced by a single mind</a:t>
            </a:r>
            <a:r>
              <a:rPr lang="en-US" sz="2200"/>
              <a:t>.  </a:t>
            </a:r>
          </a:p>
          <a:p>
            <a:pPr defTabSz="908050">
              <a:spcBef>
                <a:spcPts val="1400"/>
              </a:spcBef>
            </a:pPr>
            <a:r>
              <a:rPr lang="en-US" sz="2200"/>
              <a:t>This means:</a:t>
            </a:r>
          </a:p>
          <a:p>
            <a:pPr marL="620713" lvl="1" indent="-414338" defTabSz="908050">
              <a:buClr>
                <a:schemeClr val="tx2"/>
              </a:buClr>
              <a:buSzPct val="125000"/>
              <a:buFont typeface="Wingdings" charset="2"/>
              <a:buChar char="§"/>
            </a:pPr>
            <a:r>
              <a:rPr lang="en-US" sz="2200"/>
              <a:t>standards</a:t>
            </a:r>
          </a:p>
          <a:p>
            <a:pPr marL="620713" lvl="1" indent="-414338" defTabSz="908050">
              <a:buClr>
                <a:schemeClr val="tx2"/>
              </a:buClr>
              <a:buSzPct val="125000"/>
              <a:buFont typeface="Wingdings" charset="2"/>
              <a:buChar char="§"/>
            </a:pPr>
            <a:r>
              <a:rPr lang="en-US" sz="2200"/>
              <a:t>anyone can change </a:t>
            </a:r>
            <a:br>
              <a:rPr lang="en-US" sz="2200"/>
            </a:br>
            <a:r>
              <a:rPr lang="en-US" sz="2200"/>
              <a:t>anything, anytime</a:t>
            </a:r>
          </a:p>
          <a:p>
            <a:pPr marL="620713" lvl="1" indent="-414338" defTabSz="908050">
              <a:buClr>
                <a:schemeClr val="tx2"/>
              </a:buClr>
              <a:buSzPct val="125000"/>
              <a:buFont typeface="Wingdings" charset="2"/>
              <a:buChar char="§"/>
            </a:pPr>
            <a:r>
              <a:rPr lang="en-US" sz="2200"/>
              <a:t>everyone is responsible</a:t>
            </a:r>
            <a:br>
              <a:rPr lang="en-US" sz="2200"/>
            </a:br>
            <a:r>
              <a:rPr lang="en-US" sz="2200"/>
              <a:t>for the final product</a:t>
            </a:r>
          </a:p>
          <a:p>
            <a:pPr defTabSz="908050">
              <a:spcBef>
                <a:spcPts val="1400"/>
              </a:spcBef>
              <a:buClr>
                <a:schemeClr val="tx2"/>
              </a:buClr>
              <a:buSzPct val="125000"/>
            </a:pPr>
            <a:r>
              <a:rPr lang="en-US" sz="2200"/>
              <a:t>You’ll need to learn about</a:t>
            </a:r>
            <a:br>
              <a:rPr lang="en-US" sz="2200"/>
            </a:br>
            <a:r>
              <a:rPr lang="en-US" sz="2200"/>
              <a:t>other disciplines.</a:t>
            </a:r>
          </a:p>
          <a:p>
            <a:pPr marL="620713" lvl="1" indent="-414338" defTabSz="908050">
              <a:spcBef>
                <a:spcPct val="20000"/>
              </a:spcBef>
            </a:pPr>
            <a:endParaRPr lang="en-US" sz="2200"/>
          </a:p>
          <a:p>
            <a:pPr defTabSz="908050">
              <a:spcBef>
                <a:spcPct val="20000"/>
              </a:spcBef>
            </a:pPr>
            <a:endParaRPr lang="en-US" sz="2200"/>
          </a:p>
        </p:txBody>
      </p:sp>
      <p:grpSp>
        <p:nvGrpSpPr>
          <p:cNvPr id="54276" name="Group 180"/>
          <p:cNvGrpSpPr>
            <a:grpSpLocks/>
          </p:cNvGrpSpPr>
          <p:nvPr/>
        </p:nvGrpSpPr>
        <p:grpSpPr bwMode="auto">
          <a:xfrm>
            <a:off x="5257800" y="3521075"/>
            <a:ext cx="3675063" cy="2346325"/>
            <a:chOff x="5257800" y="2438400"/>
            <a:chExt cx="3675063" cy="2346325"/>
          </a:xfrm>
        </p:grpSpPr>
        <p:grpSp>
          <p:nvGrpSpPr>
            <p:cNvPr id="54314" name="Group 116"/>
            <p:cNvGrpSpPr>
              <a:grpSpLocks/>
            </p:cNvGrpSpPr>
            <p:nvPr/>
          </p:nvGrpSpPr>
          <p:grpSpPr bwMode="auto">
            <a:xfrm>
              <a:off x="8077200" y="2438400"/>
              <a:ext cx="855663" cy="1127125"/>
              <a:chOff x="7726362" y="2209800"/>
              <a:chExt cx="855663" cy="1127125"/>
            </a:xfrm>
          </p:grpSpPr>
          <p:sp>
            <p:nvSpPr>
              <p:cNvPr id="54336" name="Oval 53"/>
              <p:cNvSpPr>
                <a:spLocks noChangeArrowheads="1"/>
              </p:cNvSpPr>
              <p:nvPr/>
            </p:nvSpPr>
            <p:spPr bwMode="auto">
              <a:xfrm>
                <a:off x="7924800" y="2209800"/>
                <a:ext cx="454025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37" name="Group 54"/>
              <p:cNvGrpSpPr>
                <a:grpSpLocks/>
              </p:cNvGrpSpPr>
              <p:nvPr/>
            </p:nvGrpSpPr>
            <p:grpSpPr bwMode="auto">
              <a:xfrm>
                <a:off x="7726364" y="2630483"/>
                <a:ext cx="855662" cy="706437"/>
                <a:chOff x="2063" y="3643"/>
                <a:chExt cx="929" cy="889"/>
              </a:xfrm>
            </p:grpSpPr>
            <p:sp>
              <p:nvSpPr>
                <p:cNvPr id="54338" name="Rectangle 55"/>
                <p:cNvSpPr>
                  <a:spLocks noChangeArrowheads="1"/>
                </p:cNvSpPr>
                <p:nvPr/>
              </p:nvSpPr>
              <p:spPr bwMode="auto">
                <a:xfrm>
                  <a:off x="2222" y="3643"/>
                  <a:ext cx="610" cy="24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39" name="Rectangle 56"/>
                <p:cNvSpPr>
                  <a:spLocks noChangeArrowheads="1"/>
                </p:cNvSpPr>
                <p:nvPr/>
              </p:nvSpPr>
              <p:spPr bwMode="auto">
                <a:xfrm>
                  <a:off x="2065" y="3809"/>
                  <a:ext cx="927" cy="72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40" name="Arc 57"/>
                <p:cNvSpPr>
                  <a:spLocks/>
                </p:cNvSpPr>
                <p:nvPr/>
              </p:nvSpPr>
              <p:spPr bwMode="auto">
                <a:xfrm>
                  <a:off x="2063" y="3643"/>
                  <a:ext cx="171" cy="198"/>
                </a:xfrm>
                <a:custGeom>
                  <a:avLst/>
                  <a:gdLst>
                    <a:gd name="T0" fmla="*/ 0 w 21600"/>
                    <a:gd name="T1" fmla="*/ 0 h 21709"/>
                    <a:gd name="T2" fmla="*/ 0 w 21600"/>
                    <a:gd name="T3" fmla="*/ 0 h 21709"/>
                    <a:gd name="T4" fmla="*/ 0 w 21600"/>
                    <a:gd name="T5" fmla="*/ 0 h 217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9"/>
                    <a:gd name="T11" fmla="*/ 21600 w 21600"/>
                    <a:gd name="T12" fmla="*/ 21709 h 217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9" fill="none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</a:path>
                    <a:path w="21600" h="21709" stroke="0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41" name="Arc 58"/>
                <p:cNvSpPr>
                  <a:spLocks/>
                </p:cNvSpPr>
                <p:nvPr/>
              </p:nvSpPr>
              <p:spPr bwMode="auto">
                <a:xfrm>
                  <a:off x="2821" y="3643"/>
                  <a:ext cx="171" cy="198"/>
                </a:xfrm>
                <a:custGeom>
                  <a:avLst/>
                  <a:gdLst>
                    <a:gd name="T0" fmla="*/ 0 w 21726"/>
                    <a:gd name="T1" fmla="*/ 0 h 21712"/>
                    <a:gd name="T2" fmla="*/ 0 w 21726"/>
                    <a:gd name="T3" fmla="*/ 0 h 21712"/>
                    <a:gd name="T4" fmla="*/ 0 w 21726"/>
                    <a:gd name="T5" fmla="*/ 0 h 21712"/>
                    <a:gd name="T6" fmla="*/ 0 60000 65536"/>
                    <a:gd name="T7" fmla="*/ 0 60000 65536"/>
                    <a:gd name="T8" fmla="*/ 0 60000 65536"/>
                    <a:gd name="T9" fmla="*/ 0 w 21726"/>
                    <a:gd name="T10" fmla="*/ 0 h 21712"/>
                    <a:gd name="T11" fmla="*/ 21726 w 21726"/>
                    <a:gd name="T12" fmla="*/ 21712 h 217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6" h="21712" fill="none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</a:path>
                    <a:path w="21726" h="21712" stroke="0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  <a:lnTo>
                        <a:pt x="126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315" name="Group 123"/>
            <p:cNvGrpSpPr>
              <a:grpSpLocks/>
            </p:cNvGrpSpPr>
            <p:nvPr/>
          </p:nvGrpSpPr>
          <p:grpSpPr bwMode="auto">
            <a:xfrm>
              <a:off x="7239000" y="2819400"/>
              <a:ext cx="855663" cy="1127125"/>
              <a:chOff x="7726362" y="2209800"/>
              <a:chExt cx="855663" cy="1127125"/>
            </a:xfrm>
          </p:grpSpPr>
          <p:sp>
            <p:nvSpPr>
              <p:cNvPr id="54330" name="Oval 53"/>
              <p:cNvSpPr>
                <a:spLocks noChangeArrowheads="1"/>
              </p:cNvSpPr>
              <p:nvPr/>
            </p:nvSpPr>
            <p:spPr bwMode="auto">
              <a:xfrm>
                <a:off x="7924800" y="2209800"/>
                <a:ext cx="454025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31" name="Group 54"/>
              <p:cNvGrpSpPr>
                <a:grpSpLocks/>
              </p:cNvGrpSpPr>
              <p:nvPr/>
            </p:nvGrpSpPr>
            <p:grpSpPr bwMode="auto">
              <a:xfrm>
                <a:off x="7726365" y="2630483"/>
                <a:ext cx="855662" cy="706437"/>
                <a:chOff x="2063" y="3643"/>
                <a:chExt cx="929" cy="889"/>
              </a:xfrm>
            </p:grpSpPr>
            <p:sp>
              <p:nvSpPr>
                <p:cNvPr id="54332" name="Rectangle 55"/>
                <p:cNvSpPr>
                  <a:spLocks noChangeArrowheads="1"/>
                </p:cNvSpPr>
                <p:nvPr/>
              </p:nvSpPr>
              <p:spPr bwMode="auto">
                <a:xfrm>
                  <a:off x="2222" y="3643"/>
                  <a:ext cx="610" cy="24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33" name="Rectangle 56"/>
                <p:cNvSpPr>
                  <a:spLocks noChangeArrowheads="1"/>
                </p:cNvSpPr>
                <p:nvPr/>
              </p:nvSpPr>
              <p:spPr bwMode="auto">
                <a:xfrm>
                  <a:off x="2065" y="3809"/>
                  <a:ext cx="927" cy="72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34" name="Arc 57"/>
                <p:cNvSpPr>
                  <a:spLocks/>
                </p:cNvSpPr>
                <p:nvPr/>
              </p:nvSpPr>
              <p:spPr bwMode="auto">
                <a:xfrm>
                  <a:off x="2063" y="3643"/>
                  <a:ext cx="171" cy="198"/>
                </a:xfrm>
                <a:custGeom>
                  <a:avLst/>
                  <a:gdLst>
                    <a:gd name="T0" fmla="*/ 0 w 21600"/>
                    <a:gd name="T1" fmla="*/ 0 h 21709"/>
                    <a:gd name="T2" fmla="*/ 0 w 21600"/>
                    <a:gd name="T3" fmla="*/ 0 h 21709"/>
                    <a:gd name="T4" fmla="*/ 0 w 21600"/>
                    <a:gd name="T5" fmla="*/ 0 h 217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9"/>
                    <a:gd name="T11" fmla="*/ 21600 w 21600"/>
                    <a:gd name="T12" fmla="*/ 21709 h 217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9" fill="none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</a:path>
                    <a:path w="21600" h="21709" stroke="0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35" name="Arc 58"/>
                <p:cNvSpPr>
                  <a:spLocks/>
                </p:cNvSpPr>
                <p:nvPr/>
              </p:nvSpPr>
              <p:spPr bwMode="auto">
                <a:xfrm>
                  <a:off x="2821" y="3643"/>
                  <a:ext cx="171" cy="198"/>
                </a:xfrm>
                <a:custGeom>
                  <a:avLst/>
                  <a:gdLst>
                    <a:gd name="T0" fmla="*/ 0 w 21726"/>
                    <a:gd name="T1" fmla="*/ 0 h 21712"/>
                    <a:gd name="T2" fmla="*/ 0 w 21726"/>
                    <a:gd name="T3" fmla="*/ 0 h 21712"/>
                    <a:gd name="T4" fmla="*/ 0 w 21726"/>
                    <a:gd name="T5" fmla="*/ 0 h 21712"/>
                    <a:gd name="T6" fmla="*/ 0 60000 65536"/>
                    <a:gd name="T7" fmla="*/ 0 60000 65536"/>
                    <a:gd name="T8" fmla="*/ 0 60000 65536"/>
                    <a:gd name="T9" fmla="*/ 0 w 21726"/>
                    <a:gd name="T10" fmla="*/ 0 h 21712"/>
                    <a:gd name="T11" fmla="*/ 21726 w 21726"/>
                    <a:gd name="T12" fmla="*/ 21712 h 217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6" h="21712" fill="none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</a:path>
                    <a:path w="21726" h="21712" stroke="0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  <a:lnTo>
                        <a:pt x="126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316" name="Group 130"/>
            <p:cNvGrpSpPr>
              <a:grpSpLocks/>
            </p:cNvGrpSpPr>
            <p:nvPr/>
          </p:nvGrpSpPr>
          <p:grpSpPr bwMode="auto">
            <a:xfrm>
              <a:off x="6553200" y="3429000"/>
              <a:ext cx="855663" cy="1127125"/>
              <a:chOff x="7726362" y="2209800"/>
              <a:chExt cx="855663" cy="1127125"/>
            </a:xfrm>
          </p:grpSpPr>
          <p:sp>
            <p:nvSpPr>
              <p:cNvPr id="54324" name="Oval 53"/>
              <p:cNvSpPr>
                <a:spLocks noChangeArrowheads="1"/>
              </p:cNvSpPr>
              <p:nvPr/>
            </p:nvSpPr>
            <p:spPr bwMode="auto">
              <a:xfrm>
                <a:off x="7924800" y="2209800"/>
                <a:ext cx="454025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25" name="Group 54"/>
              <p:cNvGrpSpPr>
                <a:grpSpLocks/>
              </p:cNvGrpSpPr>
              <p:nvPr/>
            </p:nvGrpSpPr>
            <p:grpSpPr bwMode="auto">
              <a:xfrm>
                <a:off x="7726366" y="2630483"/>
                <a:ext cx="855662" cy="706437"/>
                <a:chOff x="2063" y="3643"/>
                <a:chExt cx="929" cy="889"/>
              </a:xfrm>
            </p:grpSpPr>
            <p:sp>
              <p:nvSpPr>
                <p:cNvPr id="54326" name="Rectangle 55"/>
                <p:cNvSpPr>
                  <a:spLocks noChangeArrowheads="1"/>
                </p:cNvSpPr>
                <p:nvPr/>
              </p:nvSpPr>
              <p:spPr bwMode="auto">
                <a:xfrm>
                  <a:off x="2222" y="3643"/>
                  <a:ext cx="610" cy="24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7" name="Rectangle 56"/>
                <p:cNvSpPr>
                  <a:spLocks noChangeArrowheads="1"/>
                </p:cNvSpPr>
                <p:nvPr/>
              </p:nvSpPr>
              <p:spPr bwMode="auto">
                <a:xfrm>
                  <a:off x="2065" y="3809"/>
                  <a:ext cx="927" cy="72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8" name="Arc 57"/>
                <p:cNvSpPr>
                  <a:spLocks/>
                </p:cNvSpPr>
                <p:nvPr/>
              </p:nvSpPr>
              <p:spPr bwMode="auto">
                <a:xfrm>
                  <a:off x="2063" y="3643"/>
                  <a:ext cx="171" cy="198"/>
                </a:xfrm>
                <a:custGeom>
                  <a:avLst/>
                  <a:gdLst>
                    <a:gd name="T0" fmla="*/ 0 w 21600"/>
                    <a:gd name="T1" fmla="*/ 0 h 21709"/>
                    <a:gd name="T2" fmla="*/ 0 w 21600"/>
                    <a:gd name="T3" fmla="*/ 0 h 21709"/>
                    <a:gd name="T4" fmla="*/ 0 w 21600"/>
                    <a:gd name="T5" fmla="*/ 0 h 217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9"/>
                    <a:gd name="T11" fmla="*/ 21600 w 21600"/>
                    <a:gd name="T12" fmla="*/ 21709 h 217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9" fill="none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</a:path>
                    <a:path w="21600" h="21709" stroke="0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9" name="Arc 58"/>
                <p:cNvSpPr>
                  <a:spLocks/>
                </p:cNvSpPr>
                <p:nvPr/>
              </p:nvSpPr>
              <p:spPr bwMode="auto">
                <a:xfrm>
                  <a:off x="2821" y="3643"/>
                  <a:ext cx="171" cy="198"/>
                </a:xfrm>
                <a:custGeom>
                  <a:avLst/>
                  <a:gdLst>
                    <a:gd name="T0" fmla="*/ 0 w 21726"/>
                    <a:gd name="T1" fmla="*/ 0 h 21712"/>
                    <a:gd name="T2" fmla="*/ 0 w 21726"/>
                    <a:gd name="T3" fmla="*/ 0 h 21712"/>
                    <a:gd name="T4" fmla="*/ 0 w 21726"/>
                    <a:gd name="T5" fmla="*/ 0 h 21712"/>
                    <a:gd name="T6" fmla="*/ 0 60000 65536"/>
                    <a:gd name="T7" fmla="*/ 0 60000 65536"/>
                    <a:gd name="T8" fmla="*/ 0 60000 65536"/>
                    <a:gd name="T9" fmla="*/ 0 w 21726"/>
                    <a:gd name="T10" fmla="*/ 0 h 21712"/>
                    <a:gd name="T11" fmla="*/ 21726 w 21726"/>
                    <a:gd name="T12" fmla="*/ 21712 h 217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6" h="21712" fill="none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</a:path>
                    <a:path w="21726" h="21712" stroke="0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  <a:lnTo>
                        <a:pt x="126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317" name="Group 137"/>
            <p:cNvGrpSpPr>
              <a:grpSpLocks/>
            </p:cNvGrpSpPr>
            <p:nvPr/>
          </p:nvGrpSpPr>
          <p:grpSpPr bwMode="auto">
            <a:xfrm>
              <a:off x="5257800" y="3657600"/>
              <a:ext cx="855663" cy="1127125"/>
              <a:chOff x="7726362" y="2209800"/>
              <a:chExt cx="855663" cy="1127125"/>
            </a:xfrm>
          </p:grpSpPr>
          <p:sp>
            <p:nvSpPr>
              <p:cNvPr id="54318" name="Oval 53"/>
              <p:cNvSpPr>
                <a:spLocks noChangeArrowheads="1"/>
              </p:cNvSpPr>
              <p:nvPr/>
            </p:nvSpPr>
            <p:spPr bwMode="auto">
              <a:xfrm>
                <a:off x="7924800" y="2209800"/>
                <a:ext cx="454025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19" name="Group 54"/>
              <p:cNvGrpSpPr>
                <a:grpSpLocks/>
              </p:cNvGrpSpPr>
              <p:nvPr/>
            </p:nvGrpSpPr>
            <p:grpSpPr bwMode="auto">
              <a:xfrm>
                <a:off x="7726368" y="2630483"/>
                <a:ext cx="855662" cy="706437"/>
                <a:chOff x="2063" y="3643"/>
                <a:chExt cx="929" cy="889"/>
              </a:xfrm>
            </p:grpSpPr>
            <p:sp>
              <p:nvSpPr>
                <p:cNvPr id="54320" name="Rectangle 55"/>
                <p:cNvSpPr>
                  <a:spLocks noChangeArrowheads="1"/>
                </p:cNvSpPr>
                <p:nvPr/>
              </p:nvSpPr>
              <p:spPr bwMode="auto">
                <a:xfrm>
                  <a:off x="2222" y="3643"/>
                  <a:ext cx="610" cy="24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1" name="Rectangle 56"/>
                <p:cNvSpPr>
                  <a:spLocks noChangeArrowheads="1"/>
                </p:cNvSpPr>
                <p:nvPr/>
              </p:nvSpPr>
              <p:spPr bwMode="auto">
                <a:xfrm>
                  <a:off x="2065" y="3809"/>
                  <a:ext cx="927" cy="72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2" name="Arc 57"/>
                <p:cNvSpPr>
                  <a:spLocks/>
                </p:cNvSpPr>
                <p:nvPr/>
              </p:nvSpPr>
              <p:spPr bwMode="auto">
                <a:xfrm>
                  <a:off x="2063" y="3643"/>
                  <a:ext cx="171" cy="198"/>
                </a:xfrm>
                <a:custGeom>
                  <a:avLst/>
                  <a:gdLst>
                    <a:gd name="T0" fmla="*/ 0 w 21600"/>
                    <a:gd name="T1" fmla="*/ 0 h 21709"/>
                    <a:gd name="T2" fmla="*/ 0 w 21600"/>
                    <a:gd name="T3" fmla="*/ 0 h 21709"/>
                    <a:gd name="T4" fmla="*/ 0 w 21600"/>
                    <a:gd name="T5" fmla="*/ 0 h 217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9"/>
                    <a:gd name="T11" fmla="*/ 21600 w 21600"/>
                    <a:gd name="T12" fmla="*/ 21709 h 217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9" fill="none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</a:path>
                    <a:path w="21600" h="21709" stroke="0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23" name="Arc 58"/>
                <p:cNvSpPr>
                  <a:spLocks/>
                </p:cNvSpPr>
                <p:nvPr/>
              </p:nvSpPr>
              <p:spPr bwMode="auto">
                <a:xfrm>
                  <a:off x="2821" y="3643"/>
                  <a:ext cx="171" cy="198"/>
                </a:xfrm>
                <a:custGeom>
                  <a:avLst/>
                  <a:gdLst>
                    <a:gd name="T0" fmla="*/ 0 w 21726"/>
                    <a:gd name="T1" fmla="*/ 0 h 21712"/>
                    <a:gd name="T2" fmla="*/ 0 w 21726"/>
                    <a:gd name="T3" fmla="*/ 0 h 21712"/>
                    <a:gd name="T4" fmla="*/ 0 w 21726"/>
                    <a:gd name="T5" fmla="*/ 0 h 21712"/>
                    <a:gd name="T6" fmla="*/ 0 60000 65536"/>
                    <a:gd name="T7" fmla="*/ 0 60000 65536"/>
                    <a:gd name="T8" fmla="*/ 0 60000 65536"/>
                    <a:gd name="T9" fmla="*/ 0 w 21726"/>
                    <a:gd name="T10" fmla="*/ 0 h 21712"/>
                    <a:gd name="T11" fmla="*/ 21726 w 21726"/>
                    <a:gd name="T12" fmla="*/ 21712 h 217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6" h="21712" fill="none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</a:path>
                    <a:path w="21726" h="21712" stroke="0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  <a:lnTo>
                        <a:pt x="126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4277" name="Group 181"/>
          <p:cNvGrpSpPr>
            <a:grpSpLocks/>
          </p:cNvGrpSpPr>
          <p:nvPr/>
        </p:nvGrpSpPr>
        <p:grpSpPr bwMode="auto">
          <a:xfrm>
            <a:off x="5257800" y="2286000"/>
            <a:ext cx="3292475" cy="3505200"/>
            <a:chOff x="5257800" y="2286000"/>
            <a:chExt cx="3292475" cy="3505200"/>
          </a:xfrm>
        </p:grpSpPr>
        <p:grpSp>
          <p:nvGrpSpPr>
            <p:cNvPr id="54279" name="Group 144"/>
            <p:cNvGrpSpPr>
              <a:grpSpLocks/>
            </p:cNvGrpSpPr>
            <p:nvPr/>
          </p:nvGrpSpPr>
          <p:grpSpPr bwMode="auto">
            <a:xfrm>
              <a:off x="5334000" y="2286000"/>
              <a:ext cx="854075" cy="1127125"/>
              <a:chOff x="6375400" y="4103688"/>
              <a:chExt cx="854075" cy="1127125"/>
            </a:xfrm>
          </p:grpSpPr>
          <p:sp>
            <p:nvSpPr>
              <p:cNvPr id="54308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09" name="Group 47"/>
              <p:cNvGrpSpPr>
                <a:grpSpLocks/>
              </p:cNvGrpSpPr>
              <p:nvPr/>
            </p:nvGrpSpPr>
            <p:grpSpPr bwMode="auto">
              <a:xfrm>
                <a:off x="6375398" y="4524371"/>
                <a:ext cx="854075" cy="706437"/>
                <a:chOff x="3029" y="3656"/>
                <a:chExt cx="927" cy="889"/>
              </a:xfrm>
            </p:grpSpPr>
            <p:sp>
              <p:nvSpPr>
                <p:cNvPr id="54310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11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12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13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280" name="Group 151"/>
            <p:cNvGrpSpPr>
              <a:grpSpLocks/>
            </p:cNvGrpSpPr>
            <p:nvPr/>
          </p:nvGrpSpPr>
          <p:grpSpPr bwMode="auto">
            <a:xfrm>
              <a:off x="5943600" y="2514600"/>
              <a:ext cx="854075" cy="1127125"/>
              <a:chOff x="6375400" y="4103688"/>
              <a:chExt cx="854075" cy="1127125"/>
            </a:xfrm>
          </p:grpSpPr>
          <p:sp>
            <p:nvSpPr>
              <p:cNvPr id="54302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303" name="Group 47"/>
              <p:cNvGrpSpPr>
                <a:grpSpLocks/>
              </p:cNvGrpSpPr>
              <p:nvPr/>
            </p:nvGrpSpPr>
            <p:grpSpPr bwMode="auto">
              <a:xfrm>
                <a:off x="6375397" y="4524371"/>
                <a:ext cx="854075" cy="706437"/>
                <a:chOff x="3029" y="3656"/>
                <a:chExt cx="927" cy="889"/>
              </a:xfrm>
            </p:grpSpPr>
            <p:sp>
              <p:nvSpPr>
                <p:cNvPr id="54304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05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06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07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281" name="Group 158"/>
            <p:cNvGrpSpPr>
              <a:grpSpLocks/>
            </p:cNvGrpSpPr>
            <p:nvPr/>
          </p:nvGrpSpPr>
          <p:grpSpPr bwMode="auto">
            <a:xfrm>
              <a:off x="5257800" y="3505200"/>
              <a:ext cx="854075" cy="1127125"/>
              <a:chOff x="6375400" y="4103688"/>
              <a:chExt cx="854075" cy="1127125"/>
            </a:xfrm>
          </p:grpSpPr>
          <p:sp>
            <p:nvSpPr>
              <p:cNvPr id="54296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297" name="Group 47"/>
              <p:cNvGrpSpPr>
                <a:grpSpLocks/>
              </p:cNvGrpSpPr>
              <p:nvPr/>
            </p:nvGrpSpPr>
            <p:grpSpPr bwMode="auto">
              <a:xfrm>
                <a:off x="6375396" y="4524371"/>
                <a:ext cx="854075" cy="706437"/>
                <a:chOff x="3029" y="3656"/>
                <a:chExt cx="927" cy="889"/>
              </a:xfrm>
            </p:grpSpPr>
            <p:sp>
              <p:nvSpPr>
                <p:cNvPr id="54298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99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00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01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282" name="Group 165"/>
            <p:cNvGrpSpPr>
              <a:grpSpLocks/>
            </p:cNvGrpSpPr>
            <p:nvPr/>
          </p:nvGrpSpPr>
          <p:grpSpPr bwMode="auto">
            <a:xfrm>
              <a:off x="6477000" y="2971800"/>
              <a:ext cx="854075" cy="1127125"/>
              <a:chOff x="6375400" y="4103688"/>
              <a:chExt cx="854075" cy="1127125"/>
            </a:xfrm>
          </p:grpSpPr>
          <p:sp>
            <p:nvSpPr>
              <p:cNvPr id="54290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291" name="Group 47"/>
              <p:cNvGrpSpPr>
                <a:grpSpLocks/>
              </p:cNvGrpSpPr>
              <p:nvPr/>
            </p:nvGrpSpPr>
            <p:grpSpPr bwMode="auto">
              <a:xfrm>
                <a:off x="6375395" y="4524371"/>
                <a:ext cx="854075" cy="706437"/>
                <a:chOff x="3029" y="3656"/>
                <a:chExt cx="927" cy="889"/>
              </a:xfrm>
            </p:grpSpPr>
            <p:sp>
              <p:nvSpPr>
                <p:cNvPr id="54292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93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94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95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283" name="Group 172"/>
            <p:cNvGrpSpPr>
              <a:grpSpLocks/>
            </p:cNvGrpSpPr>
            <p:nvPr/>
          </p:nvGrpSpPr>
          <p:grpSpPr bwMode="auto">
            <a:xfrm>
              <a:off x="7696200" y="4664075"/>
              <a:ext cx="854075" cy="1127125"/>
              <a:chOff x="6375400" y="4103688"/>
              <a:chExt cx="854075" cy="1127125"/>
            </a:xfrm>
          </p:grpSpPr>
          <p:sp>
            <p:nvSpPr>
              <p:cNvPr id="54284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285" name="Group 47"/>
              <p:cNvGrpSpPr>
                <a:grpSpLocks/>
              </p:cNvGrpSpPr>
              <p:nvPr/>
            </p:nvGrpSpPr>
            <p:grpSpPr bwMode="auto">
              <a:xfrm>
                <a:off x="6375394" y="4524371"/>
                <a:ext cx="854075" cy="706437"/>
                <a:chOff x="3029" y="3656"/>
                <a:chExt cx="927" cy="889"/>
              </a:xfrm>
            </p:grpSpPr>
            <p:sp>
              <p:nvSpPr>
                <p:cNvPr id="54286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87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88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89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2" name="Group 103"/>
          <p:cNvGrpSpPr>
            <a:grpSpLocks/>
          </p:cNvGrpSpPr>
          <p:nvPr/>
        </p:nvGrpSpPr>
        <p:grpSpPr bwMode="auto">
          <a:xfrm>
            <a:off x="7620007" y="1828800"/>
            <a:ext cx="855662" cy="1127120"/>
            <a:chOff x="7726369" y="2209800"/>
            <a:chExt cx="855662" cy="1127120"/>
          </a:xfrm>
          <a:solidFill>
            <a:srgbClr val="FF0000">
              <a:alpha val="75000"/>
            </a:srgbClr>
          </a:solidFill>
        </p:grpSpPr>
        <p:sp>
          <p:nvSpPr>
            <p:cNvPr id="105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3" name="Group 54"/>
            <p:cNvGrpSpPr>
              <a:grpSpLocks/>
            </p:cNvGrpSpPr>
            <p:nvPr/>
          </p:nvGrpSpPr>
          <p:grpSpPr bwMode="auto">
            <a:xfrm>
              <a:off x="7726369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107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" descr="teamwithpuzzl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8800" y="1371600"/>
            <a:ext cx="508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Revisit the Team</a:t>
            </a:r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 we have the:</a:t>
            </a:r>
          </a:p>
          <a:p>
            <a:pPr lvl="1"/>
            <a:r>
              <a:rPr lang="en-US" smtClean="0"/>
              <a:t>right stakeholders?</a:t>
            </a:r>
          </a:p>
          <a:p>
            <a:pPr lvl="2"/>
            <a:r>
              <a:rPr lang="en-US" smtClean="0"/>
              <a:t>regulatory?</a:t>
            </a:r>
          </a:p>
          <a:p>
            <a:pPr lvl="2"/>
            <a:r>
              <a:rPr lang="en-US" smtClean="0"/>
              <a:t>other business units?</a:t>
            </a:r>
          </a:p>
          <a:p>
            <a:pPr lvl="1"/>
            <a:r>
              <a:rPr lang="en-US" smtClean="0"/>
              <a:t>right technical skills?</a:t>
            </a:r>
          </a:p>
          <a:p>
            <a:pPr lvl="2"/>
            <a:r>
              <a:rPr lang="en-US" smtClean="0"/>
              <a:t>OS?</a:t>
            </a:r>
          </a:p>
          <a:p>
            <a:pPr lvl="2"/>
            <a:r>
              <a:rPr lang="en-US" smtClean="0"/>
              <a:t>domain knowledge</a:t>
            </a:r>
          </a:p>
          <a:p>
            <a:pPr lvl="1"/>
            <a:r>
              <a:rPr lang="en-US" smtClean="0"/>
              <a:t>right customers and experts?</a:t>
            </a:r>
          </a:p>
          <a:p>
            <a:pPr lvl="2"/>
            <a:r>
              <a:rPr lang="en-US" smtClean="0"/>
              <a:t>are the customers empowered </a:t>
            </a:r>
            <a:br>
              <a:rPr lang="en-US" smtClean="0"/>
            </a:br>
            <a:r>
              <a:rPr lang="en-US" smtClean="0"/>
              <a:t>to make decisions?</a:t>
            </a:r>
          </a:p>
          <a:p>
            <a:pPr lvl="2"/>
            <a:r>
              <a:rPr lang="en-US" smtClean="0"/>
              <a:t>do you need more expert knowledge?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 your team practices.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2. The Impossible Triangle.jpg"/>
          <p:cNvPicPr>
            <a:picLocks noChangeAspect="1"/>
          </p:cNvPicPr>
          <p:nvPr/>
        </p:nvPicPr>
        <p:blipFill>
          <a:blip r:embed="rId2"/>
          <a:srcRect l="3812" t="4764" r="2382" b="9528"/>
          <a:stretch>
            <a:fillRect/>
          </a:stretch>
        </p:blipFill>
        <p:spPr bwMode="auto">
          <a:xfrm>
            <a:off x="2971800" y="2743200"/>
            <a:ext cx="2819400" cy="2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build models, you have to be able to gather enough information to make good abstractions.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4648200" y="2743200"/>
            <a:ext cx="15906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Learning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5029200" y="5486400"/>
            <a:ext cx="1036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Planning</a:t>
            </a:r>
          </a:p>
        </p:txBody>
      </p:sp>
      <p:sp>
        <p:nvSpPr>
          <p:cNvPr id="8199" name="TextBox 5"/>
          <p:cNvSpPr txBox="1">
            <a:spLocks noChangeArrowheads="1"/>
          </p:cNvSpPr>
          <p:nvPr/>
        </p:nvSpPr>
        <p:spPr bwMode="auto">
          <a:xfrm>
            <a:off x="2057400" y="4267200"/>
            <a:ext cx="1176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Doing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114800" y="4191000"/>
            <a:ext cx="419100" cy="4111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1" name="Freeform 35"/>
          <p:cNvSpPr>
            <a:spLocks noChangeAspect="1"/>
          </p:cNvSpPr>
          <p:nvPr/>
        </p:nvSpPr>
        <p:spPr bwMode="auto">
          <a:xfrm>
            <a:off x="2475547" y="2845117"/>
            <a:ext cx="1029653" cy="1269683"/>
          </a:xfrm>
          <a:custGeom>
            <a:avLst/>
            <a:gdLst>
              <a:gd name="T0" fmla="*/ 2147483647 w 1930"/>
              <a:gd name="T1" fmla="*/ 0 h 2380"/>
              <a:gd name="T2" fmla="*/ 2147483647 w 1930"/>
              <a:gd name="T3" fmla="*/ 0 h 2380"/>
              <a:gd name="T4" fmla="*/ 2147483647 w 1930"/>
              <a:gd name="T5" fmla="*/ 2147483647 h 2380"/>
              <a:gd name="T6" fmla="*/ 2147483647 w 1930"/>
              <a:gd name="T7" fmla="*/ 2147483647 h 2380"/>
              <a:gd name="T8" fmla="*/ 2147483647 w 1930"/>
              <a:gd name="T9" fmla="*/ 2147483647 h 2380"/>
              <a:gd name="T10" fmla="*/ 2147483647 w 1930"/>
              <a:gd name="T11" fmla="*/ 2147483647 h 2380"/>
              <a:gd name="T12" fmla="*/ 2147483647 w 1930"/>
              <a:gd name="T13" fmla="*/ 2147483647 h 2380"/>
              <a:gd name="T14" fmla="*/ 2147483647 w 1930"/>
              <a:gd name="T15" fmla="*/ 2147483647 h 2380"/>
              <a:gd name="T16" fmla="*/ 2147483647 w 1930"/>
              <a:gd name="T17" fmla="*/ 2147483647 h 2380"/>
              <a:gd name="T18" fmla="*/ 2147483647 w 1930"/>
              <a:gd name="T19" fmla="*/ 2147483647 h 2380"/>
              <a:gd name="T20" fmla="*/ 2147483647 w 1930"/>
              <a:gd name="T21" fmla="*/ 2147483647 h 2380"/>
              <a:gd name="T22" fmla="*/ 2147483647 w 1930"/>
              <a:gd name="T23" fmla="*/ 2147483647 h 2380"/>
              <a:gd name="T24" fmla="*/ 2147483647 w 1930"/>
              <a:gd name="T25" fmla="*/ 2147483647 h 2380"/>
              <a:gd name="T26" fmla="*/ 2147483647 w 1930"/>
              <a:gd name="T27" fmla="*/ 2147483647 h 2380"/>
              <a:gd name="T28" fmla="*/ 2147483647 w 1930"/>
              <a:gd name="T29" fmla="*/ 2147483647 h 2380"/>
              <a:gd name="T30" fmla="*/ 2147483647 w 1930"/>
              <a:gd name="T31" fmla="*/ 2147483647 h 2380"/>
              <a:gd name="T32" fmla="*/ 2147483647 w 1930"/>
              <a:gd name="T33" fmla="*/ 2147483647 h 2380"/>
              <a:gd name="T34" fmla="*/ 0 w 1930"/>
              <a:gd name="T35" fmla="*/ 2147483647 h 2380"/>
              <a:gd name="T36" fmla="*/ 0 w 1930"/>
              <a:gd name="T37" fmla="*/ 2147483647 h 2380"/>
              <a:gd name="T38" fmla="*/ 2147483647 w 1930"/>
              <a:gd name="T39" fmla="*/ 2147483647 h 2380"/>
              <a:gd name="T40" fmla="*/ 2147483647 w 1930"/>
              <a:gd name="T41" fmla="*/ 2147483647 h 2380"/>
              <a:gd name="T42" fmla="*/ 2147483647 w 1930"/>
              <a:gd name="T43" fmla="*/ 2147483647 h 2380"/>
              <a:gd name="T44" fmla="*/ 2147483647 w 1930"/>
              <a:gd name="T45" fmla="*/ 2147483647 h 2380"/>
              <a:gd name="T46" fmla="*/ 2147483647 w 1930"/>
              <a:gd name="T47" fmla="*/ 2147483647 h 2380"/>
              <a:gd name="T48" fmla="*/ 2147483647 w 1930"/>
              <a:gd name="T49" fmla="*/ 2147483647 h 2380"/>
              <a:gd name="T50" fmla="*/ 2147483647 w 1930"/>
              <a:gd name="T51" fmla="*/ 2147483647 h 2380"/>
              <a:gd name="T52" fmla="*/ 2147483647 w 1930"/>
              <a:gd name="T53" fmla="*/ 2147483647 h 2380"/>
              <a:gd name="T54" fmla="*/ 2147483647 w 1930"/>
              <a:gd name="T55" fmla="*/ 2147483647 h 2380"/>
              <a:gd name="T56" fmla="*/ 2147483647 w 1930"/>
              <a:gd name="T57" fmla="*/ 2147483647 h 2380"/>
              <a:gd name="T58" fmla="*/ 2147483647 w 1930"/>
              <a:gd name="T59" fmla="*/ 2147483647 h 2380"/>
              <a:gd name="T60" fmla="*/ 2147483647 w 1930"/>
              <a:gd name="T61" fmla="*/ 2147483647 h 2380"/>
              <a:gd name="T62" fmla="*/ 2147483647 w 1930"/>
              <a:gd name="T63" fmla="*/ 2147483647 h 2380"/>
              <a:gd name="T64" fmla="*/ 2147483647 w 1930"/>
              <a:gd name="T65" fmla="*/ 2147483647 h 2380"/>
              <a:gd name="T66" fmla="*/ 2147483647 w 1930"/>
              <a:gd name="T67" fmla="*/ 2147483647 h 2380"/>
              <a:gd name="T68" fmla="*/ 2147483647 w 1930"/>
              <a:gd name="T69" fmla="*/ 2147483647 h 2380"/>
              <a:gd name="T70" fmla="*/ 2147483647 w 1930"/>
              <a:gd name="T71" fmla="*/ 2147483647 h 2380"/>
              <a:gd name="T72" fmla="*/ 2147483647 w 1930"/>
              <a:gd name="T73" fmla="*/ 2147483647 h 2380"/>
              <a:gd name="T74" fmla="*/ 2147483647 w 1930"/>
              <a:gd name="T75" fmla="*/ 2147483647 h 2380"/>
              <a:gd name="T76" fmla="*/ 2147483647 w 1930"/>
              <a:gd name="T77" fmla="*/ 2147483647 h 2380"/>
              <a:gd name="T78" fmla="*/ 2147483647 w 1930"/>
              <a:gd name="T79" fmla="*/ 2147483647 h 2380"/>
              <a:gd name="T80" fmla="*/ 2147483647 w 1930"/>
              <a:gd name="T81" fmla="*/ 2147483647 h 2380"/>
              <a:gd name="T82" fmla="*/ 2147483647 w 1930"/>
              <a:gd name="T83" fmla="*/ 2147483647 h 2380"/>
              <a:gd name="T84" fmla="*/ 2147483647 w 1930"/>
              <a:gd name="T85" fmla="*/ 2147483647 h 2380"/>
              <a:gd name="T86" fmla="*/ 2147483647 w 1930"/>
              <a:gd name="T87" fmla="*/ 2147483647 h 2380"/>
              <a:gd name="T88" fmla="*/ 2147483647 w 1930"/>
              <a:gd name="T89" fmla="*/ 2147483647 h 2380"/>
              <a:gd name="T90" fmla="*/ 2147483647 w 1930"/>
              <a:gd name="T91" fmla="*/ 2147483647 h 2380"/>
              <a:gd name="T92" fmla="*/ 2147483647 w 1930"/>
              <a:gd name="T93" fmla="*/ 2147483647 h 2380"/>
              <a:gd name="T94" fmla="*/ 2147483647 w 1930"/>
              <a:gd name="T95" fmla="*/ 2147483647 h 2380"/>
              <a:gd name="T96" fmla="*/ 2147483647 w 1930"/>
              <a:gd name="T97" fmla="*/ 2147483647 h 2380"/>
              <a:gd name="T98" fmla="*/ 2147483647 w 1930"/>
              <a:gd name="T99" fmla="*/ 2147483647 h 2380"/>
              <a:gd name="T100" fmla="*/ 2147483647 w 1930"/>
              <a:gd name="T101" fmla="*/ 0 h 238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930"/>
              <a:gd name="T154" fmla="*/ 0 h 2380"/>
              <a:gd name="T155" fmla="*/ 1930 w 1930"/>
              <a:gd name="T156" fmla="*/ 2380 h 238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930" h="2380">
                <a:moveTo>
                  <a:pt x="1588" y="0"/>
                </a:moveTo>
                <a:lnTo>
                  <a:pt x="1588" y="0"/>
                </a:lnTo>
                <a:lnTo>
                  <a:pt x="1508" y="2"/>
                </a:lnTo>
                <a:lnTo>
                  <a:pt x="1426" y="8"/>
                </a:lnTo>
                <a:lnTo>
                  <a:pt x="1346" y="18"/>
                </a:lnTo>
                <a:lnTo>
                  <a:pt x="1268" y="32"/>
                </a:lnTo>
                <a:lnTo>
                  <a:pt x="1192" y="50"/>
                </a:lnTo>
                <a:lnTo>
                  <a:pt x="1116" y="72"/>
                </a:lnTo>
                <a:lnTo>
                  <a:pt x="1042" y="96"/>
                </a:lnTo>
                <a:lnTo>
                  <a:pt x="970" y="126"/>
                </a:lnTo>
                <a:lnTo>
                  <a:pt x="900" y="156"/>
                </a:lnTo>
                <a:lnTo>
                  <a:pt x="832" y="192"/>
                </a:lnTo>
                <a:lnTo>
                  <a:pt x="764" y="230"/>
                </a:lnTo>
                <a:lnTo>
                  <a:pt x="700" y="272"/>
                </a:lnTo>
                <a:lnTo>
                  <a:pt x="638" y="316"/>
                </a:lnTo>
                <a:lnTo>
                  <a:pt x="578" y="362"/>
                </a:lnTo>
                <a:lnTo>
                  <a:pt x="520" y="412"/>
                </a:lnTo>
                <a:lnTo>
                  <a:pt x="464" y="466"/>
                </a:lnTo>
                <a:lnTo>
                  <a:pt x="412" y="520"/>
                </a:lnTo>
                <a:lnTo>
                  <a:pt x="362" y="578"/>
                </a:lnTo>
                <a:lnTo>
                  <a:pt x="316" y="638"/>
                </a:lnTo>
                <a:lnTo>
                  <a:pt x="270" y="700"/>
                </a:lnTo>
                <a:lnTo>
                  <a:pt x="230" y="764"/>
                </a:lnTo>
                <a:lnTo>
                  <a:pt x="192" y="830"/>
                </a:lnTo>
                <a:lnTo>
                  <a:pt x="156" y="900"/>
                </a:lnTo>
                <a:lnTo>
                  <a:pt x="124" y="970"/>
                </a:lnTo>
                <a:lnTo>
                  <a:pt x="96" y="1042"/>
                </a:lnTo>
                <a:lnTo>
                  <a:pt x="70" y="1116"/>
                </a:lnTo>
                <a:lnTo>
                  <a:pt x="50" y="1190"/>
                </a:lnTo>
                <a:lnTo>
                  <a:pt x="32" y="1268"/>
                </a:lnTo>
                <a:lnTo>
                  <a:pt x="18" y="1346"/>
                </a:lnTo>
                <a:lnTo>
                  <a:pt x="8" y="1424"/>
                </a:lnTo>
                <a:lnTo>
                  <a:pt x="2" y="1506"/>
                </a:lnTo>
                <a:lnTo>
                  <a:pt x="0" y="1586"/>
                </a:lnTo>
                <a:lnTo>
                  <a:pt x="0" y="1640"/>
                </a:lnTo>
                <a:lnTo>
                  <a:pt x="2" y="1694"/>
                </a:lnTo>
                <a:lnTo>
                  <a:pt x="8" y="1748"/>
                </a:lnTo>
                <a:lnTo>
                  <a:pt x="14" y="1800"/>
                </a:lnTo>
                <a:lnTo>
                  <a:pt x="22" y="1852"/>
                </a:lnTo>
                <a:lnTo>
                  <a:pt x="30" y="1904"/>
                </a:lnTo>
                <a:lnTo>
                  <a:pt x="42" y="1954"/>
                </a:lnTo>
                <a:lnTo>
                  <a:pt x="54" y="2004"/>
                </a:lnTo>
                <a:lnTo>
                  <a:pt x="70" y="2054"/>
                </a:lnTo>
                <a:lnTo>
                  <a:pt x="86" y="2102"/>
                </a:lnTo>
                <a:lnTo>
                  <a:pt x="102" y="2150"/>
                </a:lnTo>
                <a:lnTo>
                  <a:pt x="122" y="2198"/>
                </a:lnTo>
                <a:lnTo>
                  <a:pt x="142" y="2246"/>
                </a:lnTo>
                <a:lnTo>
                  <a:pt x="164" y="2290"/>
                </a:lnTo>
                <a:lnTo>
                  <a:pt x="188" y="2336"/>
                </a:lnTo>
                <a:lnTo>
                  <a:pt x="212" y="2380"/>
                </a:lnTo>
                <a:lnTo>
                  <a:pt x="216" y="2378"/>
                </a:lnTo>
                <a:lnTo>
                  <a:pt x="338" y="1912"/>
                </a:lnTo>
                <a:lnTo>
                  <a:pt x="800" y="2038"/>
                </a:lnTo>
                <a:lnTo>
                  <a:pt x="774" y="1986"/>
                </a:lnTo>
                <a:lnTo>
                  <a:pt x="750" y="1934"/>
                </a:lnTo>
                <a:lnTo>
                  <a:pt x="728" y="1880"/>
                </a:lnTo>
                <a:lnTo>
                  <a:pt x="712" y="1824"/>
                </a:lnTo>
                <a:lnTo>
                  <a:pt x="698" y="1766"/>
                </a:lnTo>
                <a:lnTo>
                  <a:pt x="688" y="1708"/>
                </a:lnTo>
                <a:lnTo>
                  <a:pt x="682" y="1648"/>
                </a:lnTo>
                <a:lnTo>
                  <a:pt x="680" y="1586"/>
                </a:lnTo>
                <a:lnTo>
                  <a:pt x="682" y="1540"/>
                </a:lnTo>
                <a:lnTo>
                  <a:pt x="686" y="1494"/>
                </a:lnTo>
                <a:lnTo>
                  <a:pt x="690" y="1448"/>
                </a:lnTo>
                <a:lnTo>
                  <a:pt x="698" y="1404"/>
                </a:lnTo>
                <a:lnTo>
                  <a:pt x="708" y="1360"/>
                </a:lnTo>
                <a:lnTo>
                  <a:pt x="722" y="1318"/>
                </a:lnTo>
                <a:lnTo>
                  <a:pt x="736" y="1274"/>
                </a:lnTo>
                <a:lnTo>
                  <a:pt x="752" y="1234"/>
                </a:lnTo>
                <a:lnTo>
                  <a:pt x="770" y="1194"/>
                </a:lnTo>
                <a:lnTo>
                  <a:pt x="790" y="1154"/>
                </a:lnTo>
                <a:lnTo>
                  <a:pt x="812" y="1116"/>
                </a:lnTo>
                <a:lnTo>
                  <a:pt x="836" y="1080"/>
                </a:lnTo>
                <a:lnTo>
                  <a:pt x="860" y="1044"/>
                </a:lnTo>
                <a:lnTo>
                  <a:pt x="888" y="1010"/>
                </a:lnTo>
                <a:lnTo>
                  <a:pt x="916" y="978"/>
                </a:lnTo>
                <a:lnTo>
                  <a:pt x="946" y="946"/>
                </a:lnTo>
                <a:lnTo>
                  <a:pt x="978" y="916"/>
                </a:lnTo>
                <a:lnTo>
                  <a:pt x="1012" y="888"/>
                </a:lnTo>
                <a:lnTo>
                  <a:pt x="1046" y="860"/>
                </a:lnTo>
                <a:lnTo>
                  <a:pt x="1080" y="834"/>
                </a:lnTo>
                <a:lnTo>
                  <a:pt x="1118" y="812"/>
                </a:lnTo>
                <a:lnTo>
                  <a:pt x="1156" y="790"/>
                </a:lnTo>
                <a:lnTo>
                  <a:pt x="1196" y="770"/>
                </a:lnTo>
                <a:lnTo>
                  <a:pt x="1236" y="752"/>
                </a:lnTo>
                <a:lnTo>
                  <a:pt x="1276" y="736"/>
                </a:lnTo>
                <a:lnTo>
                  <a:pt x="1318" y="720"/>
                </a:lnTo>
                <a:lnTo>
                  <a:pt x="1362" y="708"/>
                </a:lnTo>
                <a:lnTo>
                  <a:pt x="1406" y="698"/>
                </a:lnTo>
                <a:lnTo>
                  <a:pt x="1450" y="690"/>
                </a:lnTo>
                <a:lnTo>
                  <a:pt x="1496" y="684"/>
                </a:lnTo>
                <a:lnTo>
                  <a:pt x="1542" y="682"/>
                </a:lnTo>
                <a:lnTo>
                  <a:pt x="1588" y="680"/>
                </a:lnTo>
                <a:lnTo>
                  <a:pt x="1930" y="340"/>
                </a:lnTo>
                <a:lnTo>
                  <a:pt x="1588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2" name="Freeform 36"/>
          <p:cNvSpPr>
            <a:spLocks noChangeAspect="1"/>
          </p:cNvSpPr>
          <p:nvPr/>
        </p:nvSpPr>
        <p:spPr bwMode="auto">
          <a:xfrm>
            <a:off x="5410200" y="3158490"/>
            <a:ext cx="845820" cy="1337310"/>
          </a:xfrm>
          <a:custGeom>
            <a:avLst/>
            <a:gdLst>
              <a:gd name="T0" fmla="*/ 2147483647 w 1586"/>
              <a:gd name="T1" fmla="*/ 2147483647 h 2508"/>
              <a:gd name="T2" fmla="*/ 2147483647 w 1586"/>
              <a:gd name="T3" fmla="*/ 2147483647 h 2508"/>
              <a:gd name="T4" fmla="*/ 2147483647 w 1586"/>
              <a:gd name="T5" fmla="*/ 2147483647 h 2508"/>
              <a:gd name="T6" fmla="*/ 2147483647 w 1586"/>
              <a:gd name="T7" fmla="*/ 2147483647 h 2508"/>
              <a:gd name="T8" fmla="*/ 2147483647 w 1586"/>
              <a:gd name="T9" fmla="*/ 2147483647 h 2508"/>
              <a:gd name="T10" fmla="*/ 2147483647 w 1586"/>
              <a:gd name="T11" fmla="*/ 2147483647 h 2508"/>
              <a:gd name="T12" fmla="*/ 2147483647 w 1586"/>
              <a:gd name="T13" fmla="*/ 2147483647 h 2508"/>
              <a:gd name="T14" fmla="*/ 2147483647 w 1586"/>
              <a:gd name="T15" fmla="*/ 2147483647 h 2508"/>
              <a:gd name="T16" fmla="*/ 2147483647 w 1586"/>
              <a:gd name="T17" fmla="*/ 2147483647 h 2508"/>
              <a:gd name="T18" fmla="*/ 2147483647 w 1586"/>
              <a:gd name="T19" fmla="*/ 2147483647 h 2508"/>
              <a:gd name="T20" fmla="*/ 2147483647 w 1586"/>
              <a:gd name="T21" fmla="*/ 2147483647 h 2508"/>
              <a:gd name="T22" fmla="*/ 2147483647 w 1586"/>
              <a:gd name="T23" fmla="*/ 2147483647 h 2508"/>
              <a:gd name="T24" fmla="*/ 2147483647 w 1586"/>
              <a:gd name="T25" fmla="*/ 2147483647 h 2508"/>
              <a:gd name="T26" fmla="*/ 2147483647 w 1586"/>
              <a:gd name="T27" fmla="*/ 2147483647 h 2508"/>
              <a:gd name="T28" fmla="*/ 2147483647 w 1586"/>
              <a:gd name="T29" fmla="*/ 2147483647 h 2508"/>
              <a:gd name="T30" fmla="*/ 2147483647 w 1586"/>
              <a:gd name="T31" fmla="*/ 2147483647 h 2508"/>
              <a:gd name="T32" fmla="*/ 2147483647 w 1586"/>
              <a:gd name="T33" fmla="*/ 2147483647 h 2508"/>
              <a:gd name="T34" fmla="*/ 2147483647 w 1586"/>
              <a:gd name="T35" fmla="*/ 2147483647 h 2508"/>
              <a:gd name="T36" fmla="*/ 2147483647 w 1586"/>
              <a:gd name="T37" fmla="*/ 2147483647 h 2508"/>
              <a:gd name="T38" fmla="*/ 2147483647 w 1586"/>
              <a:gd name="T39" fmla="*/ 2147483647 h 2508"/>
              <a:gd name="T40" fmla="*/ 2147483647 w 1586"/>
              <a:gd name="T41" fmla="*/ 2147483647 h 2508"/>
              <a:gd name="T42" fmla="*/ 2147483647 w 1586"/>
              <a:gd name="T43" fmla="*/ 2147483647 h 2508"/>
              <a:gd name="T44" fmla="*/ 2147483647 w 1586"/>
              <a:gd name="T45" fmla="*/ 2147483647 h 2508"/>
              <a:gd name="T46" fmla="*/ 2147483647 w 1586"/>
              <a:gd name="T47" fmla="*/ 2147483647 h 2508"/>
              <a:gd name="T48" fmla="*/ 2147483647 w 1586"/>
              <a:gd name="T49" fmla="*/ 2147483647 h 2508"/>
              <a:gd name="T50" fmla="*/ 2147483647 w 1586"/>
              <a:gd name="T51" fmla="*/ 2147483647 h 2508"/>
              <a:gd name="T52" fmla="*/ 0 w 1586"/>
              <a:gd name="T53" fmla="*/ 2147483647 h 2508"/>
              <a:gd name="T54" fmla="*/ 2147483647 w 1586"/>
              <a:gd name="T55" fmla="*/ 2147483647 h 2508"/>
              <a:gd name="T56" fmla="*/ 2147483647 w 1586"/>
              <a:gd name="T57" fmla="*/ 2147483647 h 2508"/>
              <a:gd name="T58" fmla="*/ 2147483647 w 1586"/>
              <a:gd name="T59" fmla="*/ 2147483647 h 2508"/>
              <a:gd name="T60" fmla="*/ 2147483647 w 1586"/>
              <a:gd name="T61" fmla="*/ 2147483647 h 2508"/>
              <a:gd name="T62" fmla="*/ 2147483647 w 1586"/>
              <a:gd name="T63" fmla="*/ 2147483647 h 2508"/>
              <a:gd name="T64" fmla="*/ 2147483647 w 1586"/>
              <a:gd name="T65" fmla="*/ 2147483647 h 2508"/>
              <a:gd name="T66" fmla="*/ 2147483647 w 1586"/>
              <a:gd name="T67" fmla="*/ 2147483647 h 2508"/>
              <a:gd name="T68" fmla="*/ 2147483647 w 1586"/>
              <a:gd name="T69" fmla="*/ 2147483647 h 2508"/>
              <a:gd name="T70" fmla="*/ 2147483647 w 1586"/>
              <a:gd name="T71" fmla="*/ 2147483647 h 2508"/>
              <a:gd name="T72" fmla="*/ 2147483647 w 1586"/>
              <a:gd name="T73" fmla="*/ 2147483647 h 2508"/>
              <a:gd name="T74" fmla="*/ 2147483647 w 1586"/>
              <a:gd name="T75" fmla="*/ 2147483647 h 2508"/>
              <a:gd name="T76" fmla="*/ 2147483647 w 1586"/>
              <a:gd name="T77" fmla="*/ 2147483647 h 2508"/>
              <a:gd name="T78" fmla="*/ 2147483647 w 1586"/>
              <a:gd name="T79" fmla="*/ 2147483647 h 2508"/>
              <a:gd name="T80" fmla="*/ 2147483647 w 1586"/>
              <a:gd name="T81" fmla="*/ 2147483647 h 2508"/>
              <a:gd name="T82" fmla="*/ 2147483647 w 1586"/>
              <a:gd name="T83" fmla="*/ 2147483647 h 2508"/>
              <a:gd name="T84" fmla="*/ 2147483647 w 1586"/>
              <a:gd name="T85" fmla="*/ 2147483647 h 2508"/>
              <a:gd name="T86" fmla="*/ 2147483647 w 1586"/>
              <a:gd name="T87" fmla="*/ 2147483647 h 2508"/>
              <a:gd name="T88" fmla="*/ 2147483647 w 1586"/>
              <a:gd name="T89" fmla="*/ 2147483647 h 2508"/>
              <a:gd name="T90" fmla="*/ 2147483647 w 1586"/>
              <a:gd name="T91" fmla="*/ 2147483647 h 2508"/>
              <a:gd name="T92" fmla="*/ 2147483647 w 1586"/>
              <a:gd name="T93" fmla="*/ 2147483647 h 2508"/>
              <a:gd name="T94" fmla="*/ 2147483647 w 1586"/>
              <a:gd name="T95" fmla="*/ 2147483647 h 2508"/>
              <a:gd name="T96" fmla="*/ 2147483647 w 1586"/>
              <a:gd name="T97" fmla="*/ 2147483647 h 2508"/>
              <a:gd name="T98" fmla="*/ 2147483647 w 1586"/>
              <a:gd name="T99" fmla="*/ 2147483647 h 2508"/>
              <a:gd name="T100" fmla="*/ 2147483647 w 1586"/>
              <a:gd name="T101" fmla="*/ 2147483647 h 250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586"/>
              <a:gd name="T154" fmla="*/ 0 h 2508"/>
              <a:gd name="T155" fmla="*/ 1586 w 1586"/>
              <a:gd name="T156" fmla="*/ 2508 h 250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586" h="2508">
                <a:moveTo>
                  <a:pt x="1372" y="2382"/>
                </a:moveTo>
                <a:lnTo>
                  <a:pt x="1372" y="2382"/>
                </a:lnTo>
                <a:lnTo>
                  <a:pt x="1412" y="2310"/>
                </a:lnTo>
                <a:lnTo>
                  <a:pt x="1446" y="2238"/>
                </a:lnTo>
                <a:lnTo>
                  <a:pt x="1478" y="2164"/>
                </a:lnTo>
                <a:lnTo>
                  <a:pt x="1504" y="2088"/>
                </a:lnTo>
                <a:lnTo>
                  <a:pt x="1528" y="2014"/>
                </a:lnTo>
                <a:lnTo>
                  <a:pt x="1548" y="1938"/>
                </a:lnTo>
                <a:lnTo>
                  <a:pt x="1562" y="1862"/>
                </a:lnTo>
                <a:lnTo>
                  <a:pt x="1574" y="1784"/>
                </a:lnTo>
                <a:lnTo>
                  <a:pt x="1582" y="1708"/>
                </a:lnTo>
                <a:lnTo>
                  <a:pt x="1586" y="1630"/>
                </a:lnTo>
                <a:lnTo>
                  <a:pt x="1586" y="1554"/>
                </a:lnTo>
                <a:lnTo>
                  <a:pt x="1582" y="1478"/>
                </a:lnTo>
                <a:lnTo>
                  <a:pt x="1576" y="1402"/>
                </a:lnTo>
                <a:lnTo>
                  <a:pt x="1564" y="1326"/>
                </a:lnTo>
                <a:lnTo>
                  <a:pt x="1550" y="1250"/>
                </a:lnTo>
                <a:lnTo>
                  <a:pt x="1532" y="1176"/>
                </a:lnTo>
                <a:lnTo>
                  <a:pt x="1510" y="1104"/>
                </a:lnTo>
                <a:lnTo>
                  <a:pt x="1486" y="1032"/>
                </a:lnTo>
                <a:lnTo>
                  <a:pt x="1458" y="960"/>
                </a:lnTo>
                <a:lnTo>
                  <a:pt x="1426" y="892"/>
                </a:lnTo>
                <a:lnTo>
                  <a:pt x="1390" y="824"/>
                </a:lnTo>
                <a:lnTo>
                  <a:pt x="1352" y="756"/>
                </a:lnTo>
                <a:lnTo>
                  <a:pt x="1310" y="692"/>
                </a:lnTo>
                <a:lnTo>
                  <a:pt x="1266" y="630"/>
                </a:lnTo>
                <a:lnTo>
                  <a:pt x="1218" y="568"/>
                </a:lnTo>
                <a:lnTo>
                  <a:pt x="1166" y="510"/>
                </a:lnTo>
                <a:lnTo>
                  <a:pt x="1112" y="454"/>
                </a:lnTo>
                <a:lnTo>
                  <a:pt x="1054" y="400"/>
                </a:lnTo>
                <a:lnTo>
                  <a:pt x="994" y="350"/>
                </a:lnTo>
                <a:lnTo>
                  <a:pt x="930" y="300"/>
                </a:lnTo>
                <a:lnTo>
                  <a:pt x="864" y="256"/>
                </a:lnTo>
                <a:lnTo>
                  <a:pt x="794" y="212"/>
                </a:lnTo>
                <a:lnTo>
                  <a:pt x="746" y="186"/>
                </a:lnTo>
                <a:lnTo>
                  <a:pt x="698" y="162"/>
                </a:lnTo>
                <a:lnTo>
                  <a:pt x="650" y="140"/>
                </a:lnTo>
                <a:lnTo>
                  <a:pt x="602" y="118"/>
                </a:lnTo>
                <a:lnTo>
                  <a:pt x="552" y="100"/>
                </a:lnTo>
                <a:lnTo>
                  <a:pt x="504" y="82"/>
                </a:lnTo>
                <a:lnTo>
                  <a:pt x="454" y="66"/>
                </a:lnTo>
                <a:lnTo>
                  <a:pt x="404" y="52"/>
                </a:lnTo>
                <a:lnTo>
                  <a:pt x="354" y="40"/>
                </a:lnTo>
                <a:lnTo>
                  <a:pt x="304" y="30"/>
                </a:lnTo>
                <a:lnTo>
                  <a:pt x="254" y="20"/>
                </a:lnTo>
                <a:lnTo>
                  <a:pt x="202" y="14"/>
                </a:lnTo>
                <a:lnTo>
                  <a:pt x="152" y="8"/>
                </a:lnTo>
                <a:lnTo>
                  <a:pt x="102" y="4"/>
                </a:lnTo>
                <a:lnTo>
                  <a:pt x="50" y="2"/>
                </a:lnTo>
                <a:lnTo>
                  <a:pt x="0" y="0"/>
                </a:lnTo>
                <a:lnTo>
                  <a:pt x="0" y="4"/>
                </a:lnTo>
                <a:lnTo>
                  <a:pt x="342" y="344"/>
                </a:lnTo>
                <a:lnTo>
                  <a:pt x="2" y="682"/>
                </a:lnTo>
                <a:lnTo>
                  <a:pt x="60" y="684"/>
                </a:lnTo>
                <a:lnTo>
                  <a:pt x="118" y="688"/>
                </a:lnTo>
                <a:lnTo>
                  <a:pt x="176" y="698"/>
                </a:lnTo>
                <a:lnTo>
                  <a:pt x="232" y="712"/>
                </a:lnTo>
                <a:lnTo>
                  <a:pt x="288" y="728"/>
                </a:lnTo>
                <a:lnTo>
                  <a:pt x="344" y="750"/>
                </a:lnTo>
                <a:lnTo>
                  <a:pt x="400" y="774"/>
                </a:lnTo>
                <a:lnTo>
                  <a:pt x="454" y="802"/>
                </a:lnTo>
                <a:lnTo>
                  <a:pt x="492" y="828"/>
                </a:lnTo>
                <a:lnTo>
                  <a:pt x="532" y="854"/>
                </a:lnTo>
                <a:lnTo>
                  <a:pt x="568" y="880"/>
                </a:lnTo>
                <a:lnTo>
                  <a:pt x="602" y="910"/>
                </a:lnTo>
                <a:lnTo>
                  <a:pt x="636" y="940"/>
                </a:lnTo>
                <a:lnTo>
                  <a:pt x="666" y="972"/>
                </a:lnTo>
                <a:lnTo>
                  <a:pt x="696" y="1006"/>
                </a:lnTo>
                <a:lnTo>
                  <a:pt x="722" y="1040"/>
                </a:lnTo>
                <a:lnTo>
                  <a:pt x="748" y="1076"/>
                </a:lnTo>
                <a:lnTo>
                  <a:pt x="772" y="1114"/>
                </a:lnTo>
                <a:lnTo>
                  <a:pt x="794" y="1152"/>
                </a:lnTo>
                <a:lnTo>
                  <a:pt x="814" y="1190"/>
                </a:lnTo>
                <a:lnTo>
                  <a:pt x="832" y="1230"/>
                </a:lnTo>
                <a:lnTo>
                  <a:pt x="848" y="1270"/>
                </a:lnTo>
                <a:lnTo>
                  <a:pt x="862" y="1312"/>
                </a:lnTo>
                <a:lnTo>
                  <a:pt x="876" y="1354"/>
                </a:lnTo>
                <a:lnTo>
                  <a:pt x="886" y="1396"/>
                </a:lnTo>
                <a:lnTo>
                  <a:pt x="894" y="1438"/>
                </a:lnTo>
                <a:lnTo>
                  <a:pt x="900" y="1482"/>
                </a:lnTo>
                <a:lnTo>
                  <a:pt x="904" y="1526"/>
                </a:lnTo>
                <a:lnTo>
                  <a:pt x="906" y="1570"/>
                </a:lnTo>
                <a:lnTo>
                  <a:pt x="906" y="1612"/>
                </a:lnTo>
                <a:lnTo>
                  <a:pt x="904" y="1656"/>
                </a:lnTo>
                <a:lnTo>
                  <a:pt x="900" y="1700"/>
                </a:lnTo>
                <a:lnTo>
                  <a:pt x="892" y="1744"/>
                </a:lnTo>
                <a:lnTo>
                  <a:pt x="884" y="1788"/>
                </a:lnTo>
                <a:lnTo>
                  <a:pt x="872" y="1832"/>
                </a:lnTo>
                <a:lnTo>
                  <a:pt x="860" y="1874"/>
                </a:lnTo>
                <a:lnTo>
                  <a:pt x="844" y="1918"/>
                </a:lnTo>
                <a:lnTo>
                  <a:pt x="826" y="1960"/>
                </a:lnTo>
                <a:lnTo>
                  <a:pt x="806" y="2002"/>
                </a:lnTo>
                <a:lnTo>
                  <a:pt x="784" y="2042"/>
                </a:lnTo>
                <a:lnTo>
                  <a:pt x="908" y="2508"/>
                </a:lnTo>
                <a:lnTo>
                  <a:pt x="1372" y="2382"/>
                </a:lnTo>
                <a:close/>
              </a:path>
            </a:pathLst>
          </a:custGeom>
          <a:solidFill>
            <a:srgbClr val="009193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3" name="Freeform 37"/>
          <p:cNvSpPr>
            <a:spLocks noChangeAspect="1"/>
          </p:cNvSpPr>
          <p:nvPr/>
        </p:nvSpPr>
        <p:spPr bwMode="auto">
          <a:xfrm rot="21139411">
            <a:off x="3543541" y="5444591"/>
            <a:ext cx="1466850" cy="672465"/>
          </a:xfrm>
          <a:custGeom>
            <a:avLst/>
            <a:gdLst>
              <a:gd name="T0" fmla="*/ 0 w 2750"/>
              <a:gd name="T1" fmla="*/ 2147483647 h 1260"/>
              <a:gd name="T2" fmla="*/ 0 w 2750"/>
              <a:gd name="T3" fmla="*/ 2147483647 h 1260"/>
              <a:gd name="T4" fmla="*/ 2147483647 w 2750"/>
              <a:gd name="T5" fmla="*/ 2147483647 h 1260"/>
              <a:gd name="T6" fmla="*/ 2147483647 w 2750"/>
              <a:gd name="T7" fmla="*/ 2147483647 h 1260"/>
              <a:gd name="T8" fmla="*/ 2147483647 w 2750"/>
              <a:gd name="T9" fmla="*/ 2147483647 h 1260"/>
              <a:gd name="T10" fmla="*/ 2147483647 w 2750"/>
              <a:gd name="T11" fmla="*/ 2147483647 h 1260"/>
              <a:gd name="T12" fmla="*/ 2147483647 w 2750"/>
              <a:gd name="T13" fmla="*/ 2147483647 h 1260"/>
              <a:gd name="T14" fmla="*/ 2147483647 w 2750"/>
              <a:gd name="T15" fmla="*/ 2147483647 h 1260"/>
              <a:gd name="T16" fmla="*/ 2147483647 w 2750"/>
              <a:gd name="T17" fmla="*/ 2147483647 h 1260"/>
              <a:gd name="T18" fmla="*/ 2147483647 w 2750"/>
              <a:gd name="T19" fmla="*/ 2147483647 h 1260"/>
              <a:gd name="T20" fmla="*/ 2147483647 w 2750"/>
              <a:gd name="T21" fmla="*/ 2147483647 h 1260"/>
              <a:gd name="T22" fmla="*/ 2147483647 w 2750"/>
              <a:gd name="T23" fmla="*/ 2147483647 h 1260"/>
              <a:gd name="T24" fmla="*/ 2147483647 w 2750"/>
              <a:gd name="T25" fmla="*/ 2147483647 h 1260"/>
              <a:gd name="T26" fmla="*/ 2147483647 w 2750"/>
              <a:gd name="T27" fmla="*/ 2147483647 h 1260"/>
              <a:gd name="T28" fmla="*/ 2147483647 w 2750"/>
              <a:gd name="T29" fmla="*/ 2147483647 h 1260"/>
              <a:gd name="T30" fmla="*/ 2147483647 w 2750"/>
              <a:gd name="T31" fmla="*/ 2147483647 h 1260"/>
              <a:gd name="T32" fmla="*/ 2147483647 w 2750"/>
              <a:gd name="T33" fmla="*/ 2147483647 h 1260"/>
              <a:gd name="T34" fmla="*/ 2147483647 w 2750"/>
              <a:gd name="T35" fmla="*/ 2147483647 h 1260"/>
              <a:gd name="T36" fmla="*/ 2147483647 w 2750"/>
              <a:gd name="T37" fmla="*/ 2147483647 h 1260"/>
              <a:gd name="T38" fmla="*/ 2147483647 w 2750"/>
              <a:gd name="T39" fmla="*/ 2147483647 h 1260"/>
              <a:gd name="T40" fmla="*/ 2147483647 w 2750"/>
              <a:gd name="T41" fmla="*/ 2147483647 h 1260"/>
              <a:gd name="T42" fmla="*/ 2147483647 w 2750"/>
              <a:gd name="T43" fmla="*/ 2147483647 h 1260"/>
              <a:gd name="T44" fmla="*/ 2147483647 w 2750"/>
              <a:gd name="T45" fmla="*/ 2147483647 h 1260"/>
              <a:gd name="T46" fmla="*/ 2147483647 w 2750"/>
              <a:gd name="T47" fmla="*/ 2147483647 h 1260"/>
              <a:gd name="T48" fmla="*/ 2147483647 w 2750"/>
              <a:gd name="T49" fmla="*/ 2147483647 h 1260"/>
              <a:gd name="T50" fmla="*/ 2147483647 w 2750"/>
              <a:gd name="T51" fmla="*/ 2147483647 h 1260"/>
              <a:gd name="T52" fmla="*/ 2147483647 w 2750"/>
              <a:gd name="T53" fmla="*/ 2147483647 h 1260"/>
              <a:gd name="T54" fmla="*/ 2147483647 w 2750"/>
              <a:gd name="T55" fmla="*/ 2147483647 h 1260"/>
              <a:gd name="T56" fmla="*/ 2147483647 w 2750"/>
              <a:gd name="T57" fmla="*/ 2147483647 h 1260"/>
              <a:gd name="T58" fmla="*/ 2147483647 w 2750"/>
              <a:gd name="T59" fmla="*/ 2147483647 h 1260"/>
              <a:gd name="T60" fmla="*/ 2147483647 w 2750"/>
              <a:gd name="T61" fmla="*/ 2147483647 h 1260"/>
              <a:gd name="T62" fmla="*/ 2147483647 w 2750"/>
              <a:gd name="T63" fmla="*/ 2147483647 h 1260"/>
              <a:gd name="T64" fmla="*/ 2147483647 w 2750"/>
              <a:gd name="T65" fmla="*/ 2147483647 h 1260"/>
              <a:gd name="T66" fmla="*/ 2147483647 w 2750"/>
              <a:gd name="T67" fmla="*/ 2147483647 h 1260"/>
              <a:gd name="T68" fmla="*/ 2147483647 w 2750"/>
              <a:gd name="T69" fmla="*/ 2147483647 h 1260"/>
              <a:gd name="T70" fmla="*/ 2147483647 w 2750"/>
              <a:gd name="T71" fmla="*/ 2147483647 h 1260"/>
              <a:gd name="T72" fmla="*/ 2147483647 w 2750"/>
              <a:gd name="T73" fmla="*/ 2147483647 h 1260"/>
              <a:gd name="T74" fmla="*/ 2147483647 w 2750"/>
              <a:gd name="T75" fmla="*/ 2147483647 h 1260"/>
              <a:gd name="T76" fmla="*/ 2147483647 w 2750"/>
              <a:gd name="T77" fmla="*/ 2147483647 h 1260"/>
              <a:gd name="T78" fmla="*/ 2147483647 w 2750"/>
              <a:gd name="T79" fmla="*/ 2147483647 h 1260"/>
              <a:gd name="T80" fmla="*/ 2147483647 w 2750"/>
              <a:gd name="T81" fmla="*/ 2147483647 h 1260"/>
              <a:gd name="T82" fmla="*/ 2147483647 w 2750"/>
              <a:gd name="T83" fmla="*/ 2147483647 h 1260"/>
              <a:gd name="T84" fmla="*/ 2147483647 w 2750"/>
              <a:gd name="T85" fmla="*/ 2147483647 h 1260"/>
              <a:gd name="T86" fmla="*/ 2147483647 w 2750"/>
              <a:gd name="T87" fmla="*/ 2147483647 h 1260"/>
              <a:gd name="T88" fmla="*/ 2147483647 w 2750"/>
              <a:gd name="T89" fmla="*/ 2147483647 h 1260"/>
              <a:gd name="T90" fmla="*/ 2147483647 w 2750"/>
              <a:gd name="T91" fmla="*/ 2147483647 h 1260"/>
              <a:gd name="T92" fmla="*/ 2147483647 w 2750"/>
              <a:gd name="T93" fmla="*/ 2147483647 h 1260"/>
              <a:gd name="T94" fmla="*/ 2147483647 w 2750"/>
              <a:gd name="T95" fmla="*/ 2147483647 h 1260"/>
              <a:gd name="T96" fmla="*/ 2147483647 w 2750"/>
              <a:gd name="T97" fmla="*/ 2147483647 h 1260"/>
              <a:gd name="T98" fmla="*/ 2147483647 w 2750"/>
              <a:gd name="T99" fmla="*/ 2147483647 h 1260"/>
              <a:gd name="T100" fmla="*/ 0 w 2750"/>
              <a:gd name="T101" fmla="*/ 2147483647 h 126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50"/>
              <a:gd name="T154" fmla="*/ 0 h 1260"/>
              <a:gd name="T155" fmla="*/ 2750 w 2750"/>
              <a:gd name="T156" fmla="*/ 1260 h 126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50" h="1260">
                <a:moveTo>
                  <a:pt x="0" y="464"/>
                </a:moveTo>
                <a:lnTo>
                  <a:pt x="0" y="464"/>
                </a:lnTo>
                <a:lnTo>
                  <a:pt x="44" y="534"/>
                </a:lnTo>
                <a:lnTo>
                  <a:pt x="88" y="602"/>
                </a:lnTo>
                <a:lnTo>
                  <a:pt x="138" y="666"/>
                </a:lnTo>
                <a:lnTo>
                  <a:pt x="188" y="726"/>
                </a:lnTo>
                <a:lnTo>
                  <a:pt x="242" y="784"/>
                </a:lnTo>
                <a:lnTo>
                  <a:pt x="298" y="838"/>
                </a:lnTo>
                <a:lnTo>
                  <a:pt x="356" y="890"/>
                </a:lnTo>
                <a:lnTo>
                  <a:pt x="418" y="938"/>
                </a:lnTo>
                <a:lnTo>
                  <a:pt x="480" y="984"/>
                </a:lnTo>
                <a:lnTo>
                  <a:pt x="546" y="1026"/>
                </a:lnTo>
                <a:lnTo>
                  <a:pt x="612" y="1064"/>
                </a:lnTo>
                <a:lnTo>
                  <a:pt x="680" y="1100"/>
                </a:lnTo>
                <a:lnTo>
                  <a:pt x="748" y="1130"/>
                </a:lnTo>
                <a:lnTo>
                  <a:pt x="820" y="1160"/>
                </a:lnTo>
                <a:lnTo>
                  <a:pt x="892" y="1184"/>
                </a:lnTo>
                <a:lnTo>
                  <a:pt x="964" y="1206"/>
                </a:lnTo>
                <a:lnTo>
                  <a:pt x="1038" y="1224"/>
                </a:lnTo>
                <a:lnTo>
                  <a:pt x="1114" y="1238"/>
                </a:lnTo>
                <a:lnTo>
                  <a:pt x="1190" y="1250"/>
                </a:lnTo>
                <a:lnTo>
                  <a:pt x="1266" y="1256"/>
                </a:lnTo>
                <a:lnTo>
                  <a:pt x="1342" y="1260"/>
                </a:lnTo>
                <a:lnTo>
                  <a:pt x="1418" y="1260"/>
                </a:lnTo>
                <a:lnTo>
                  <a:pt x="1494" y="1256"/>
                </a:lnTo>
                <a:lnTo>
                  <a:pt x="1572" y="1248"/>
                </a:lnTo>
                <a:lnTo>
                  <a:pt x="1648" y="1238"/>
                </a:lnTo>
                <a:lnTo>
                  <a:pt x="1724" y="1222"/>
                </a:lnTo>
                <a:lnTo>
                  <a:pt x="1800" y="1204"/>
                </a:lnTo>
                <a:lnTo>
                  <a:pt x="1876" y="1180"/>
                </a:lnTo>
                <a:lnTo>
                  <a:pt x="1950" y="1154"/>
                </a:lnTo>
                <a:lnTo>
                  <a:pt x="2024" y="1122"/>
                </a:lnTo>
                <a:lnTo>
                  <a:pt x="2098" y="1088"/>
                </a:lnTo>
                <a:lnTo>
                  <a:pt x="2168" y="1048"/>
                </a:lnTo>
                <a:lnTo>
                  <a:pt x="2216" y="1020"/>
                </a:lnTo>
                <a:lnTo>
                  <a:pt x="2260" y="992"/>
                </a:lnTo>
                <a:lnTo>
                  <a:pt x="2304" y="962"/>
                </a:lnTo>
                <a:lnTo>
                  <a:pt x="2346" y="930"/>
                </a:lnTo>
                <a:lnTo>
                  <a:pt x="2388" y="896"/>
                </a:lnTo>
                <a:lnTo>
                  <a:pt x="2428" y="862"/>
                </a:lnTo>
                <a:lnTo>
                  <a:pt x="2466" y="828"/>
                </a:lnTo>
                <a:lnTo>
                  <a:pt x="2502" y="792"/>
                </a:lnTo>
                <a:lnTo>
                  <a:pt x="2538" y="754"/>
                </a:lnTo>
                <a:lnTo>
                  <a:pt x="2572" y="716"/>
                </a:lnTo>
                <a:lnTo>
                  <a:pt x="2606" y="676"/>
                </a:lnTo>
                <a:lnTo>
                  <a:pt x="2638" y="636"/>
                </a:lnTo>
                <a:lnTo>
                  <a:pt x="2668" y="596"/>
                </a:lnTo>
                <a:lnTo>
                  <a:pt x="2696" y="554"/>
                </a:lnTo>
                <a:lnTo>
                  <a:pt x="2724" y="510"/>
                </a:lnTo>
                <a:lnTo>
                  <a:pt x="2750" y="468"/>
                </a:lnTo>
                <a:lnTo>
                  <a:pt x="2746" y="466"/>
                </a:lnTo>
                <a:lnTo>
                  <a:pt x="2280" y="592"/>
                </a:lnTo>
                <a:lnTo>
                  <a:pt x="2158" y="130"/>
                </a:lnTo>
                <a:lnTo>
                  <a:pt x="2128" y="178"/>
                </a:lnTo>
                <a:lnTo>
                  <a:pt x="2094" y="226"/>
                </a:lnTo>
                <a:lnTo>
                  <a:pt x="2058" y="270"/>
                </a:lnTo>
                <a:lnTo>
                  <a:pt x="2018" y="312"/>
                </a:lnTo>
                <a:lnTo>
                  <a:pt x="1974" y="354"/>
                </a:lnTo>
                <a:lnTo>
                  <a:pt x="1928" y="392"/>
                </a:lnTo>
                <a:lnTo>
                  <a:pt x="1880" y="426"/>
                </a:lnTo>
                <a:lnTo>
                  <a:pt x="1828" y="458"/>
                </a:lnTo>
                <a:lnTo>
                  <a:pt x="1788" y="480"/>
                </a:lnTo>
                <a:lnTo>
                  <a:pt x="1746" y="500"/>
                </a:lnTo>
                <a:lnTo>
                  <a:pt x="1704" y="518"/>
                </a:lnTo>
                <a:lnTo>
                  <a:pt x="1660" y="534"/>
                </a:lnTo>
                <a:lnTo>
                  <a:pt x="1618" y="548"/>
                </a:lnTo>
                <a:lnTo>
                  <a:pt x="1574" y="558"/>
                </a:lnTo>
                <a:lnTo>
                  <a:pt x="1530" y="566"/>
                </a:lnTo>
                <a:lnTo>
                  <a:pt x="1486" y="574"/>
                </a:lnTo>
                <a:lnTo>
                  <a:pt x="1444" y="578"/>
                </a:lnTo>
                <a:lnTo>
                  <a:pt x="1400" y="580"/>
                </a:lnTo>
                <a:lnTo>
                  <a:pt x="1356" y="580"/>
                </a:lnTo>
                <a:lnTo>
                  <a:pt x="1312" y="578"/>
                </a:lnTo>
                <a:lnTo>
                  <a:pt x="1268" y="574"/>
                </a:lnTo>
                <a:lnTo>
                  <a:pt x="1226" y="568"/>
                </a:lnTo>
                <a:lnTo>
                  <a:pt x="1182" y="558"/>
                </a:lnTo>
                <a:lnTo>
                  <a:pt x="1140" y="548"/>
                </a:lnTo>
                <a:lnTo>
                  <a:pt x="1098" y="536"/>
                </a:lnTo>
                <a:lnTo>
                  <a:pt x="1058" y="522"/>
                </a:lnTo>
                <a:lnTo>
                  <a:pt x="1016" y="506"/>
                </a:lnTo>
                <a:lnTo>
                  <a:pt x="976" y="488"/>
                </a:lnTo>
                <a:lnTo>
                  <a:pt x="938" y="468"/>
                </a:lnTo>
                <a:lnTo>
                  <a:pt x="900" y="446"/>
                </a:lnTo>
                <a:lnTo>
                  <a:pt x="864" y="422"/>
                </a:lnTo>
                <a:lnTo>
                  <a:pt x="828" y="396"/>
                </a:lnTo>
                <a:lnTo>
                  <a:pt x="792" y="368"/>
                </a:lnTo>
                <a:lnTo>
                  <a:pt x="760" y="338"/>
                </a:lnTo>
                <a:lnTo>
                  <a:pt x="728" y="308"/>
                </a:lnTo>
                <a:lnTo>
                  <a:pt x="696" y="274"/>
                </a:lnTo>
                <a:lnTo>
                  <a:pt x="668" y="240"/>
                </a:lnTo>
                <a:lnTo>
                  <a:pt x="640" y="204"/>
                </a:lnTo>
                <a:lnTo>
                  <a:pt x="614" y="164"/>
                </a:lnTo>
                <a:lnTo>
                  <a:pt x="588" y="124"/>
                </a:lnTo>
                <a:lnTo>
                  <a:pt x="124" y="0"/>
                </a:lnTo>
                <a:lnTo>
                  <a:pt x="0" y="464"/>
                </a:lnTo>
                <a:close/>
              </a:path>
            </a:pathLst>
          </a:custGeom>
          <a:solidFill>
            <a:srgbClr val="99CCF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B: </a:t>
            </a:r>
            <a:r>
              <a:rPr lang="en-US" sz="9000" dirty="0" smtClean="0"/>
              <a:t>Understanding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Assimilation</a:t>
            </a:r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2" name="Content Placeholder 1" descr="drinking-from-firehos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r="4647"/>
          <a:stretch>
            <a:fillRect/>
          </a:stretch>
        </p:blipFill>
        <p:spPr>
          <a:xfrm>
            <a:off x="2175681" y="1828800"/>
            <a:ext cx="5063319" cy="32004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Resistance is Futile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 know:</a:t>
            </a:r>
          </a:p>
          <a:p>
            <a:pPr lvl="1"/>
            <a:r>
              <a:rPr lang="en-US" dirty="0" smtClean="0"/>
              <a:t>Who is on the team</a:t>
            </a:r>
          </a:p>
          <a:p>
            <a:pPr lvl="1"/>
            <a:r>
              <a:rPr lang="en-US" dirty="0" smtClean="0"/>
              <a:t>What it is you’re </a:t>
            </a:r>
            <a:br>
              <a:rPr lang="en-US" dirty="0" smtClean="0"/>
            </a:br>
            <a:r>
              <a:rPr lang="en-US" dirty="0" smtClean="0"/>
              <a:t>trying to do </a:t>
            </a:r>
          </a:p>
          <a:p>
            <a:pPr lvl="1"/>
            <a:r>
              <a:rPr lang="en-US" dirty="0" smtClean="0"/>
              <a:t>How you’ll work </a:t>
            </a:r>
            <a:br>
              <a:rPr lang="en-US" dirty="0" smtClean="0"/>
            </a:br>
            <a:r>
              <a:rPr lang="en-US" dirty="0" smtClean="0"/>
              <a:t>together</a:t>
            </a:r>
          </a:p>
          <a:p>
            <a:pPr lvl="1"/>
            <a:r>
              <a:rPr lang="en-US" dirty="0" smtClean="0"/>
              <a:t>How you’ll record </a:t>
            </a:r>
            <a:br>
              <a:rPr lang="en-US" dirty="0" smtClean="0"/>
            </a:br>
            <a:r>
              <a:rPr lang="en-US" dirty="0" smtClean="0"/>
              <a:t>information, and </a:t>
            </a:r>
          </a:p>
          <a:p>
            <a:pPr lvl="1"/>
            <a:r>
              <a:rPr lang="en-US" dirty="0" smtClean="0"/>
              <a:t>All the resources….</a:t>
            </a:r>
          </a:p>
          <a:p>
            <a:endParaRPr lang="en-US" dirty="0" smtClean="0"/>
          </a:p>
          <a:p>
            <a:r>
              <a:rPr lang="en-US" dirty="0" smtClean="0"/>
              <a:t>it’s time to go to work!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smtClean="0"/>
              <a:t>How will you assimilate </a:t>
            </a:r>
            <a:r>
              <a:rPr lang="en-US" i="1" dirty="0"/>
              <a:t>the </a:t>
            </a:r>
            <a:r>
              <a:rPr lang="en-US" i="1" dirty="0" smtClean="0"/>
              <a:t>materials?</a:t>
            </a: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</p:txBody>
      </p:sp>
      <p:pic>
        <p:nvPicPr>
          <p:cNvPr id="59396" name="Picture 5" descr="Screen shot 2014-02-27 at 03.08.5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447800"/>
            <a:ext cx="44196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specification to find requirements.</a:t>
            </a:r>
          </a:p>
          <a:p>
            <a:endParaRPr lang="en-US" dirty="0" smtClean="0"/>
          </a:p>
          <a:p>
            <a:r>
              <a:rPr lang="en-US" dirty="0" smtClean="0"/>
              <a:t>They must be:</a:t>
            </a:r>
          </a:p>
          <a:p>
            <a:pPr lvl="1"/>
            <a:r>
              <a:rPr lang="en-US" dirty="0" smtClean="0"/>
              <a:t>Identified</a:t>
            </a:r>
          </a:p>
          <a:p>
            <a:pPr lvl="1"/>
            <a:r>
              <a:rPr lang="en-US" dirty="0" smtClean="0"/>
              <a:t>Unique   </a:t>
            </a:r>
          </a:p>
          <a:p>
            <a:pPr lvl="1"/>
            <a:r>
              <a:rPr lang="en-US" dirty="0" smtClean="0"/>
              <a:t>Coherent   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Testable</a:t>
            </a:r>
            <a:endParaRPr lang="en-US" dirty="0"/>
          </a:p>
        </p:txBody>
      </p:sp>
      <p:pic>
        <p:nvPicPr>
          <p:cNvPr id="4" name="Picture 5" descr="images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14600"/>
            <a:ext cx="34671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&amp; Identify Your Requirements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each requirement and ensure it’s identified.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914400" y="3532981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2: A passenger must be able to get an elevator to a floor.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914400" y="1946275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 smtClean="0"/>
              <a:t>Req’t</a:t>
            </a:r>
            <a:r>
              <a:rPr lang="en-US" sz="2200" dirty="0" smtClean="0"/>
              <a:t> 1</a:t>
            </a:r>
            <a:r>
              <a:rPr lang="en-US" sz="2200" dirty="0"/>
              <a:t>: The door must open if it is obstructed.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400" y="5105400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: A passenger must be able to</a:t>
            </a:r>
            <a:r>
              <a:rPr lang="en-US" sz="2200" dirty="0" smtClean="0"/>
              <a:t> open the door.</a:t>
            </a:r>
            <a:endParaRPr lang="en-US" sz="2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05800" y="3657600"/>
            <a:ext cx="609600" cy="609600"/>
            <a:chOff x="9982200" y="2362200"/>
            <a:chExt cx="609600" cy="609600"/>
          </a:xfrm>
        </p:grpSpPr>
        <p:cxnSp>
          <p:nvCxnSpPr>
            <p:cNvPr id="8" name="Straight Connector 7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8229600" y="5257800"/>
            <a:ext cx="609600" cy="609600"/>
            <a:chOff x="9982200" y="2362200"/>
            <a:chExt cx="609600" cy="609600"/>
          </a:xfrm>
        </p:grpSpPr>
        <p:cxnSp>
          <p:nvCxnSpPr>
            <p:cNvPr id="15" name="Straight Connector 14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Coherent and Unambiguous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requirement must be coherent and unambiguous.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4400" y="3022600"/>
            <a:ext cx="6781800" cy="1914525"/>
            <a:chOff x="914400" y="3022600"/>
            <a:chExt cx="6781800" cy="1914525"/>
          </a:xfrm>
        </p:grpSpPr>
        <p:sp>
          <p:nvSpPr>
            <p:cNvPr id="66564" name="Rectangle 7"/>
            <p:cNvSpPr>
              <a:spLocks noChangeArrowheads="1"/>
            </p:cNvSpPr>
            <p:nvPr/>
          </p:nvSpPr>
          <p:spPr bwMode="auto">
            <a:xfrm>
              <a:off x="914400" y="4216400"/>
              <a:ext cx="6781800" cy="720725"/>
            </a:xfrm>
            <a:prstGeom prst="rect">
              <a:avLst/>
            </a:prstGeom>
            <a:solidFill>
              <a:schemeClr val="tx1">
                <a:alpha val="14902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2200" dirty="0" err="1"/>
                <a:t>Req’t</a:t>
              </a:r>
              <a:r>
                <a:rPr lang="en-US" sz="2200" dirty="0"/>
                <a:t> 2</a:t>
              </a:r>
              <a:r>
                <a:rPr lang="en-US" sz="2200" dirty="0" smtClean="0"/>
                <a:t>.B: </a:t>
              </a:r>
              <a:r>
                <a:rPr lang="en-US" sz="2200" dirty="0"/>
                <a:t>A passenger must be able to request an elevator moving in a specified direction to a floor.</a:t>
              </a:r>
            </a:p>
          </p:txBody>
        </p:sp>
        <p:sp>
          <p:nvSpPr>
            <p:cNvPr id="66565" name="Rectangle 3"/>
            <p:cNvSpPr>
              <a:spLocks noChangeArrowheads="1"/>
            </p:cNvSpPr>
            <p:nvPr/>
          </p:nvSpPr>
          <p:spPr bwMode="auto">
            <a:xfrm>
              <a:off x="914400" y="3022600"/>
              <a:ext cx="6781800" cy="720725"/>
            </a:xfrm>
            <a:prstGeom prst="rect">
              <a:avLst/>
            </a:prstGeom>
            <a:solidFill>
              <a:schemeClr val="tx1">
                <a:alpha val="14902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2200" dirty="0" err="1"/>
                <a:t>Req’t</a:t>
              </a:r>
              <a:r>
                <a:rPr lang="en-US" sz="2200" dirty="0"/>
                <a:t> 2</a:t>
              </a:r>
              <a:r>
                <a:rPr lang="en-US" sz="2200" dirty="0" smtClean="0"/>
                <a:t>.A: </a:t>
              </a:r>
              <a:r>
                <a:rPr lang="en-US" sz="2200" dirty="0"/>
                <a:t>A passenger must be able to order the elevator he occupies to a floor.</a:t>
              </a:r>
            </a:p>
          </p:txBody>
        </p:sp>
      </p:grp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914400" y="1828800"/>
            <a:ext cx="6781800" cy="7207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1: The door must open if it is obstructed.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5410200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3</a:t>
            </a:r>
            <a:r>
              <a:rPr lang="en-US" sz="2200" dirty="0" smtClean="0"/>
              <a:t>: </a:t>
            </a:r>
            <a:r>
              <a:rPr lang="en-US" sz="2200" dirty="0"/>
              <a:t>A passenger must be able to</a:t>
            </a:r>
            <a:r>
              <a:rPr lang="en-US" sz="2200" dirty="0" smtClean="0"/>
              <a:t> open the door.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0872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Testable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requirement should be testable.  </a:t>
            </a:r>
          </a:p>
          <a:p>
            <a:endParaRPr lang="en-US" dirty="0" smtClean="0"/>
          </a:p>
          <a:p>
            <a:r>
              <a:rPr lang="en-US" dirty="0" smtClean="0"/>
              <a:t>You must be able to know if the requirement has been met.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914400" y="4645025"/>
            <a:ext cx="6781800" cy="525462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11</a:t>
            </a:r>
            <a:r>
              <a:rPr lang="en-US" dirty="0" smtClean="0"/>
              <a:t>: The elevator must be able to service many floors</a:t>
            </a:r>
          </a:p>
          <a:p>
            <a:endParaRPr lang="en-US" dirty="0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914400" y="2708275"/>
            <a:ext cx="6781800" cy="492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10</a:t>
            </a:r>
            <a:r>
              <a:rPr lang="en-US" dirty="0" smtClean="0"/>
              <a:t>: The administrator must be able to define a mode.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077200" y="2667000"/>
            <a:ext cx="609600" cy="609600"/>
            <a:chOff x="9982200" y="2362200"/>
            <a:chExt cx="609600" cy="609600"/>
          </a:xfrm>
        </p:grpSpPr>
        <p:cxnSp>
          <p:nvCxnSpPr>
            <p:cNvPr id="8" name="Straight Connector 7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14400" y="3448051"/>
            <a:ext cx="6781800" cy="74295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10</a:t>
            </a:r>
            <a:r>
              <a:rPr lang="en-US" dirty="0" smtClean="0"/>
              <a:t>: The administrator must be able to switch between two modes, as defined in requirements xxx and </a:t>
            </a:r>
            <a:r>
              <a:rPr lang="en-US" dirty="0" err="1" smtClean="0"/>
              <a:t>yyy</a:t>
            </a:r>
            <a:r>
              <a:rPr lang="en-US" dirty="0" smtClean="0"/>
              <a:t>. 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229600" y="4572000"/>
            <a:ext cx="609600" cy="609600"/>
            <a:chOff x="9982200" y="2362200"/>
            <a:chExt cx="609600" cy="609600"/>
          </a:xfrm>
        </p:grpSpPr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14400" y="5418138"/>
            <a:ext cx="6781800" cy="754062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11</a:t>
            </a:r>
            <a:r>
              <a:rPr lang="en-US" dirty="0" smtClean="0"/>
              <a:t>: The elevator must be able to service a maximum of 100 floors.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10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Testable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requirement must be testable.  You must be able to say:</a:t>
            </a:r>
          </a:p>
          <a:p>
            <a:pPr lvl="1"/>
            <a:r>
              <a:rPr lang="en-US" dirty="0" smtClean="0"/>
              <a:t>what is true before the requirement executes</a:t>
            </a:r>
          </a:p>
          <a:p>
            <a:pPr lvl="1"/>
            <a:r>
              <a:rPr lang="en-US" dirty="0" smtClean="0"/>
              <a:t>what is true after the requirement has executed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914400" y="4579938"/>
            <a:ext cx="6781800" cy="126047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2: A passenger must be able to order the elevator he occupies to a floor.</a:t>
            </a:r>
          </a:p>
          <a:p>
            <a:r>
              <a:rPr lang="en-US" dirty="0"/>
              <a:t>	Pre: None</a:t>
            </a:r>
          </a:p>
          <a:p>
            <a:r>
              <a:rPr lang="en-US" dirty="0"/>
              <a:t>	Post: Order to move elevator to floor queued</a:t>
            </a:r>
          </a:p>
          <a:p>
            <a:endParaRPr lang="en-US" dirty="0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914400" y="2708275"/>
            <a:ext cx="6781800" cy="126047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1: The door must open if it is obstructed.</a:t>
            </a:r>
          </a:p>
          <a:p>
            <a:r>
              <a:rPr lang="en-US" dirty="0"/>
              <a:t>	Pre: Obstruction in door </a:t>
            </a:r>
          </a:p>
          <a:p>
            <a:r>
              <a:rPr lang="en-US" dirty="0"/>
              <a:t>	Post: Door open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description for the case study.</a:t>
            </a:r>
          </a:p>
          <a:p>
            <a:endParaRPr lang="en-US" dirty="0" smtClean="0"/>
          </a:p>
          <a:p>
            <a:r>
              <a:rPr lang="en-US" dirty="0" smtClean="0"/>
              <a:t>Identify the requirements, </a:t>
            </a:r>
          </a:p>
          <a:p>
            <a:r>
              <a:rPr lang="en-US" dirty="0"/>
              <a:t>a</a:t>
            </a:r>
            <a:r>
              <a:rPr lang="en-US" dirty="0" smtClean="0"/>
              <a:t>nd decide if they are:</a:t>
            </a:r>
          </a:p>
          <a:p>
            <a:pPr lvl="1"/>
            <a:r>
              <a:rPr lang="en-US" dirty="0" smtClean="0"/>
              <a:t>Identified</a:t>
            </a:r>
          </a:p>
          <a:p>
            <a:pPr lvl="1"/>
            <a:r>
              <a:rPr lang="en-US" dirty="0" smtClean="0"/>
              <a:t>Unique   </a:t>
            </a:r>
          </a:p>
          <a:p>
            <a:pPr lvl="1"/>
            <a:r>
              <a:rPr lang="en-US" dirty="0" smtClean="0"/>
              <a:t>Coherent   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Testable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not, write down your questions</a:t>
            </a:r>
          </a:p>
          <a:p>
            <a:r>
              <a:rPr lang="en-US" dirty="0"/>
              <a:t>t</a:t>
            </a:r>
            <a:r>
              <a:rPr lang="en-US" dirty="0" smtClean="0"/>
              <a:t>o ask your customer.</a:t>
            </a:r>
          </a:p>
          <a:p>
            <a:r>
              <a:rPr lang="en-US" dirty="0" smtClean="0"/>
              <a:t> 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026428" y="2057400"/>
            <a:ext cx="3965171" cy="4038600"/>
            <a:chOff x="4876800" y="2057400"/>
            <a:chExt cx="4114800" cy="4191000"/>
          </a:xfrm>
        </p:grpSpPr>
        <p:pic>
          <p:nvPicPr>
            <p:cNvPr id="4" name="Picture 3" descr="Screen Shot 2014-07-13 at 10.39.0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077" y="2171700"/>
              <a:ext cx="3920246" cy="3962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4876800" y="2057400"/>
              <a:ext cx="4114800" cy="419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Process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23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042908-0132-softwareeng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914400"/>
            <a:ext cx="7026275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Cone of Uncertainty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5943600" y="4695825"/>
            <a:ext cx="2590800" cy="1420813"/>
          </a:xfrm>
          <a:solidFill>
            <a:schemeClr val="bg1">
              <a:alpha val="98038"/>
            </a:schemeClr>
          </a:solidFill>
        </p:spPr>
        <p:txBody>
          <a:bodyPr>
            <a:spAutoFit/>
          </a:bodyPr>
          <a:lstStyle/>
          <a:p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Software Development's </a:t>
            </a:r>
            <a:b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Cone of Uncertainty </a:t>
            </a:r>
          </a:p>
          <a:p>
            <a:endParaRPr lang="en-US" sz="1600" smtClean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Steve McConnell,  </a:t>
            </a:r>
            <a:b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Construx Software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77200" cy="5105400"/>
          </a:xfrm>
        </p:spPr>
        <p:txBody>
          <a:bodyPr/>
          <a:lstStyle/>
          <a:p>
            <a:r>
              <a:rPr lang="en-US" dirty="0" smtClean="0"/>
              <a:t>In addition to your practices, and how you integrated requirements into them, you also need to decide how many </a:t>
            </a:r>
            <a:br>
              <a:rPr lang="en-US" dirty="0" smtClean="0"/>
            </a:br>
            <a:r>
              <a:rPr lang="en-US" dirty="0" smtClean="0"/>
              <a:t>use cases to build before beginning to build executable models.</a:t>
            </a:r>
          </a:p>
          <a:p>
            <a:endParaRPr lang="en-US" dirty="0"/>
          </a:p>
          <a:p>
            <a:r>
              <a:rPr lang="en-US" dirty="0" smtClean="0"/>
              <a:t>This depends on:</a:t>
            </a:r>
          </a:p>
          <a:p>
            <a:pPr lvl="1"/>
            <a:r>
              <a:rPr lang="en-US" dirty="0" smtClean="0"/>
              <a:t>Depth of understanding</a:t>
            </a:r>
          </a:p>
          <a:p>
            <a:pPr lvl="1"/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Customer visibility</a:t>
            </a:r>
          </a:p>
          <a:p>
            <a:pPr lvl="1"/>
            <a:r>
              <a:rPr lang="en-US" dirty="0" smtClean="0"/>
              <a:t>Other teams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62600" y="3124200"/>
            <a:ext cx="3352800" cy="3048000"/>
          </a:xfrm>
          <a:prstGeom prst="rect">
            <a:avLst/>
          </a:prstGeom>
          <a:gradFill flip="none" rotWithShape="1">
            <a:gsLst>
              <a:gs pos="20000">
                <a:srgbClr val="FF0000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2450068"/>
            <a:ext cx="276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678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                              all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521450" y="4463534"/>
            <a:ext cx="262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of Understanding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3689867" y="44635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None                    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6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 of Understanding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your depth of understanding.</a:t>
            </a:r>
          </a:p>
          <a:p>
            <a:endParaRPr lang="en-US" dirty="0" smtClean="0"/>
          </a:p>
          <a:p>
            <a:r>
              <a:rPr lang="en-US" dirty="0" smtClean="0"/>
              <a:t>				</a:t>
            </a:r>
            <a:r>
              <a:rPr lang="en-US" b="1" dirty="0" smtClean="0">
                <a:latin typeface="Comic Sans MS"/>
                <a:cs typeface="Comic Sans MS"/>
              </a:rPr>
              <a:t>Your mileage may vary!</a:t>
            </a:r>
          </a:p>
        </p:txBody>
      </p:sp>
      <p:grpSp>
        <p:nvGrpSpPr>
          <p:cNvPr id="72708" name="Group 22"/>
          <p:cNvGrpSpPr>
            <a:grpSpLocks/>
          </p:cNvGrpSpPr>
          <p:nvPr/>
        </p:nvGrpSpPr>
        <p:grpSpPr bwMode="auto">
          <a:xfrm>
            <a:off x="762000" y="3375025"/>
            <a:ext cx="7621588" cy="2438400"/>
            <a:chOff x="762000" y="1524000"/>
            <a:chExt cx="7620794" cy="2438400"/>
          </a:xfrm>
        </p:grpSpPr>
        <p:sp>
          <p:nvSpPr>
            <p:cNvPr id="72728" name="Punched Tape 3"/>
            <p:cNvSpPr>
              <a:spLocks noChangeArrowheads="1"/>
            </p:cNvSpPr>
            <p:nvPr/>
          </p:nvSpPr>
          <p:spPr bwMode="auto">
            <a:xfrm>
              <a:off x="762000" y="1524000"/>
              <a:ext cx="3810000" cy="18288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29" name="Punched Tape 4"/>
            <p:cNvSpPr>
              <a:spLocks noChangeArrowheads="1"/>
            </p:cNvSpPr>
            <p:nvPr/>
          </p:nvSpPr>
          <p:spPr bwMode="auto">
            <a:xfrm>
              <a:off x="3962400" y="1600200"/>
              <a:ext cx="3810000" cy="18288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0" name="Punched Tape 6"/>
            <p:cNvSpPr>
              <a:spLocks noChangeArrowheads="1"/>
            </p:cNvSpPr>
            <p:nvPr/>
          </p:nvSpPr>
          <p:spPr bwMode="auto">
            <a:xfrm flipH="1">
              <a:off x="6019800" y="1600200"/>
              <a:ext cx="2362200" cy="23622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1" name="Rectangle 5"/>
            <p:cNvSpPr>
              <a:spLocks noChangeArrowheads="1"/>
            </p:cNvSpPr>
            <p:nvPr/>
          </p:nvSpPr>
          <p:spPr bwMode="auto">
            <a:xfrm>
              <a:off x="762000" y="1524000"/>
              <a:ext cx="7620000" cy="685800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2732" name="Straight Connector 8"/>
            <p:cNvCxnSpPr>
              <a:cxnSpLocks noChangeShapeType="1"/>
            </p:cNvCxnSpPr>
            <p:nvPr/>
          </p:nvCxnSpPr>
          <p:spPr bwMode="auto">
            <a:xfrm>
              <a:off x="762000" y="1524000"/>
              <a:ext cx="7620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33" name="Straight Connector 10"/>
            <p:cNvCxnSpPr>
              <a:cxnSpLocks noChangeShapeType="1"/>
            </p:cNvCxnSpPr>
            <p:nvPr/>
          </p:nvCxnSpPr>
          <p:spPr bwMode="auto">
            <a:xfrm rot="5400000">
              <a:off x="8039894" y="1866900"/>
              <a:ext cx="685006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34" name="Straight Connector 11"/>
            <p:cNvCxnSpPr>
              <a:cxnSpLocks noChangeShapeType="1"/>
            </p:cNvCxnSpPr>
            <p:nvPr/>
          </p:nvCxnSpPr>
          <p:spPr bwMode="auto">
            <a:xfrm rot="5400000">
              <a:off x="5677694" y="1866106"/>
              <a:ext cx="685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35" name="Straight Connector 12"/>
            <p:cNvCxnSpPr>
              <a:cxnSpLocks noChangeShapeType="1"/>
            </p:cNvCxnSpPr>
            <p:nvPr/>
          </p:nvCxnSpPr>
          <p:spPr bwMode="auto">
            <a:xfrm rot="5400000">
              <a:off x="3618706" y="1866900"/>
              <a:ext cx="686594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36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989806" y="2437607"/>
              <a:ext cx="1828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37" name="Straight Connector 18"/>
            <p:cNvCxnSpPr>
              <a:cxnSpLocks noChangeShapeType="1"/>
            </p:cNvCxnSpPr>
            <p:nvPr/>
          </p:nvCxnSpPr>
          <p:spPr bwMode="auto">
            <a:xfrm rot="5400000">
              <a:off x="-76199" y="2362200"/>
              <a:ext cx="16764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2709" name="TextBox 23"/>
          <p:cNvSpPr txBox="1">
            <a:spLocks noChangeArrowheads="1"/>
          </p:cNvSpPr>
          <p:nvPr/>
        </p:nvSpPr>
        <p:spPr bwMode="auto">
          <a:xfrm>
            <a:off x="941388" y="2590800"/>
            <a:ext cx="8112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Multi-</a:t>
            </a:r>
          </a:p>
          <a:p>
            <a:r>
              <a:rPr lang="en-US" sz="2000"/>
              <a:t>shaft</a:t>
            </a:r>
          </a:p>
        </p:txBody>
      </p:sp>
      <p:sp>
        <p:nvSpPr>
          <p:cNvPr id="72710" name="TextBox 24"/>
          <p:cNvSpPr txBox="1">
            <a:spLocks noChangeArrowheads="1"/>
          </p:cNvSpPr>
          <p:nvPr/>
        </p:nvSpPr>
        <p:spPr bwMode="auto">
          <a:xfrm>
            <a:off x="2667000" y="2590800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Elevator Control</a:t>
            </a:r>
          </a:p>
        </p:txBody>
      </p:sp>
      <p:sp>
        <p:nvSpPr>
          <p:cNvPr id="72711" name="TextBox 25"/>
          <p:cNvSpPr txBox="1">
            <a:spLocks noChangeArrowheads="1"/>
          </p:cNvSpPr>
          <p:nvPr/>
        </p:nvSpPr>
        <p:spPr bwMode="auto">
          <a:xfrm>
            <a:off x="4724400" y="2590800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Motor Control</a:t>
            </a:r>
          </a:p>
        </p:txBody>
      </p:sp>
      <p:sp>
        <p:nvSpPr>
          <p:cNvPr id="72712" name="TextBox 26"/>
          <p:cNvSpPr txBox="1">
            <a:spLocks noChangeArrowheads="1"/>
          </p:cNvSpPr>
          <p:nvPr/>
        </p:nvSpPr>
        <p:spPr bwMode="auto">
          <a:xfrm>
            <a:off x="6781800" y="2590800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Device I/O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762000" y="4211638"/>
            <a:ext cx="7696200" cy="382587"/>
            <a:chOff x="762000" y="4722812"/>
            <a:chExt cx="7696200" cy="382588"/>
          </a:xfrm>
        </p:grpSpPr>
        <p:grpSp>
          <p:nvGrpSpPr>
            <p:cNvPr id="72724" name="Group 35"/>
            <p:cNvGrpSpPr>
              <a:grpSpLocks/>
            </p:cNvGrpSpPr>
            <p:nvPr/>
          </p:nvGrpSpPr>
          <p:grpSpPr bwMode="auto">
            <a:xfrm>
              <a:off x="762000" y="4722812"/>
              <a:ext cx="7696200" cy="382588"/>
              <a:chOff x="685800" y="5715000"/>
              <a:chExt cx="7696200" cy="382588"/>
            </a:xfrm>
          </p:grpSpPr>
          <p:cxnSp>
            <p:nvCxnSpPr>
              <p:cNvPr id="72726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685800" y="6096000"/>
                <a:ext cx="7696200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72727" name="TextBox 37"/>
              <p:cNvSpPr txBox="1">
                <a:spLocks noChangeArrowheads="1"/>
              </p:cNvSpPr>
              <p:nvPr/>
            </p:nvSpPr>
            <p:spPr bwMode="auto">
              <a:xfrm>
                <a:off x="685800" y="5715000"/>
                <a:ext cx="27898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“Enough” understanding?</a:t>
                </a:r>
              </a:p>
            </p:txBody>
          </p:sp>
        </p:grpSp>
        <p:sp>
          <p:nvSpPr>
            <p:cNvPr id="72725" name="TextBox 41"/>
            <p:cNvSpPr txBox="1">
              <a:spLocks noChangeArrowheads="1"/>
            </p:cNvSpPr>
            <p:nvPr/>
          </p:nvSpPr>
          <p:spPr bwMode="auto">
            <a:xfrm>
              <a:off x="6705600" y="4724400"/>
              <a:ext cx="16812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Wingdings" charset="2"/>
                </a:rPr>
                <a:t> Good to go!</a:t>
              </a:r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62000" y="4821238"/>
            <a:ext cx="7696200" cy="382587"/>
            <a:chOff x="762000" y="5332412"/>
            <a:chExt cx="7696200" cy="382588"/>
          </a:xfrm>
        </p:grpSpPr>
        <p:grpSp>
          <p:nvGrpSpPr>
            <p:cNvPr id="72720" name="Group 38"/>
            <p:cNvGrpSpPr>
              <a:grpSpLocks/>
            </p:cNvGrpSpPr>
            <p:nvPr/>
          </p:nvGrpSpPr>
          <p:grpSpPr bwMode="auto">
            <a:xfrm>
              <a:off x="762000" y="5332412"/>
              <a:ext cx="7696200" cy="382588"/>
              <a:chOff x="685800" y="5715000"/>
              <a:chExt cx="7696200" cy="382588"/>
            </a:xfrm>
          </p:grpSpPr>
          <p:cxnSp>
            <p:nvCxnSpPr>
              <p:cNvPr id="72722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685800" y="6096000"/>
                <a:ext cx="7696200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72723" name="TextBox 40"/>
              <p:cNvSpPr txBox="1">
                <a:spLocks noChangeArrowheads="1"/>
              </p:cNvSpPr>
              <p:nvPr/>
            </p:nvSpPr>
            <p:spPr bwMode="auto">
              <a:xfrm>
                <a:off x="685800" y="5715000"/>
                <a:ext cx="27898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“Enough” understanding?</a:t>
                </a:r>
              </a:p>
            </p:txBody>
          </p:sp>
        </p:grpSp>
        <p:sp>
          <p:nvSpPr>
            <p:cNvPr id="72721" name="TextBox 42"/>
            <p:cNvSpPr txBox="1">
              <a:spLocks noChangeArrowheads="1"/>
            </p:cNvSpPr>
            <p:nvPr/>
          </p:nvSpPr>
          <p:spPr bwMode="auto">
            <a:xfrm>
              <a:off x="4953000" y="5334000"/>
              <a:ext cx="34132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Wingdings" charset="2"/>
                </a:rPr>
                <a:t> Good enough for Device I/O!</a:t>
              </a:r>
              <a:endParaRPr 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685800" y="5367338"/>
            <a:ext cx="7697788" cy="446087"/>
            <a:chOff x="685800" y="5879068"/>
            <a:chExt cx="7697692" cy="445532"/>
          </a:xfrm>
        </p:grpSpPr>
        <p:grpSp>
          <p:nvGrpSpPr>
            <p:cNvPr id="72716" name="Group 34"/>
            <p:cNvGrpSpPr>
              <a:grpSpLocks/>
            </p:cNvGrpSpPr>
            <p:nvPr/>
          </p:nvGrpSpPr>
          <p:grpSpPr bwMode="auto">
            <a:xfrm>
              <a:off x="685800" y="5879068"/>
              <a:ext cx="7696200" cy="382588"/>
              <a:chOff x="685800" y="5715000"/>
              <a:chExt cx="7696200" cy="382588"/>
            </a:xfrm>
          </p:grpSpPr>
          <p:cxnSp>
            <p:nvCxnSpPr>
              <p:cNvPr id="72718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685800" y="6096000"/>
                <a:ext cx="7696200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72719" name="TextBox 33"/>
              <p:cNvSpPr txBox="1">
                <a:spLocks noChangeArrowheads="1"/>
              </p:cNvSpPr>
              <p:nvPr/>
            </p:nvSpPr>
            <p:spPr bwMode="auto">
              <a:xfrm>
                <a:off x="685800" y="5715000"/>
                <a:ext cx="27898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“Enough” understanding?</a:t>
                </a:r>
              </a:p>
            </p:txBody>
          </p:sp>
        </p:grpSp>
        <p:sp>
          <p:nvSpPr>
            <p:cNvPr id="72717" name="TextBox 43"/>
            <p:cNvSpPr txBox="1">
              <a:spLocks noChangeArrowheads="1"/>
            </p:cNvSpPr>
            <p:nvPr/>
          </p:nvSpPr>
          <p:spPr bwMode="auto">
            <a:xfrm>
              <a:off x="7010400" y="5955268"/>
              <a:ext cx="13730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Wingdings" charset="2"/>
                </a:rPr>
                <a:t> Oh dear!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Risk, Visibility, Teams</a:t>
            </a:r>
          </a:p>
        </p:txBody>
      </p:sp>
      <p:grpSp>
        <p:nvGrpSpPr>
          <p:cNvPr id="73731" name="Group 22"/>
          <p:cNvGrpSpPr>
            <a:grpSpLocks/>
          </p:cNvGrpSpPr>
          <p:nvPr/>
        </p:nvGrpSpPr>
        <p:grpSpPr bwMode="auto">
          <a:xfrm>
            <a:off x="762000" y="3962400"/>
            <a:ext cx="7621588" cy="2438400"/>
            <a:chOff x="762000" y="1524000"/>
            <a:chExt cx="7620794" cy="2438400"/>
          </a:xfrm>
        </p:grpSpPr>
        <p:sp>
          <p:nvSpPr>
            <p:cNvPr id="73740" name="Punched Tape 3"/>
            <p:cNvSpPr>
              <a:spLocks noChangeArrowheads="1"/>
            </p:cNvSpPr>
            <p:nvPr/>
          </p:nvSpPr>
          <p:spPr bwMode="auto">
            <a:xfrm>
              <a:off x="762000" y="1524000"/>
              <a:ext cx="3810000" cy="18288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1" name="Punched Tape 4"/>
            <p:cNvSpPr>
              <a:spLocks noChangeArrowheads="1"/>
            </p:cNvSpPr>
            <p:nvPr/>
          </p:nvSpPr>
          <p:spPr bwMode="auto">
            <a:xfrm>
              <a:off x="3962400" y="1600200"/>
              <a:ext cx="3810000" cy="18288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2" name="Punched Tape 6"/>
            <p:cNvSpPr>
              <a:spLocks noChangeArrowheads="1"/>
            </p:cNvSpPr>
            <p:nvPr/>
          </p:nvSpPr>
          <p:spPr bwMode="auto">
            <a:xfrm flipH="1">
              <a:off x="6019800" y="1600200"/>
              <a:ext cx="2362200" cy="2362200"/>
            </a:xfrm>
            <a:prstGeom prst="flowChartPunchedTap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3" name="Rectangle 5"/>
            <p:cNvSpPr>
              <a:spLocks noChangeArrowheads="1"/>
            </p:cNvSpPr>
            <p:nvPr/>
          </p:nvSpPr>
          <p:spPr bwMode="auto">
            <a:xfrm>
              <a:off x="762000" y="1524000"/>
              <a:ext cx="7620000" cy="685800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3744" name="Straight Connector 8"/>
            <p:cNvCxnSpPr>
              <a:cxnSpLocks noChangeShapeType="1"/>
            </p:cNvCxnSpPr>
            <p:nvPr/>
          </p:nvCxnSpPr>
          <p:spPr bwMode="auto">
            <a:xfrm>
              <a:off x="762000" y="1524000"/>
              <a:ext cx="7620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5" name="Straight Connector 10"/>
            <p:cNvCxnSpPr>
              <a:cxnSpLocks noChangeShapeType="1"/>
            </p:cNvCxnSpPr>
            <p:nvPr/>
          </p:nvCxnSpPr>
          <p:spPr bwMode="auto">
            <a:xfrm rot="5400000">
              <a:off x="8039894" y="1866900"/>
              <a:ext cx="685006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6" name="Straight Connector 11"/>
            <p:cNvCxnSpPr>
              <a:cxnSpLocks noChangeShapeType="1"/>
            </p:cNvCxnSpPr>
            <p:nvPr/>
          </p:nvCxnSpPr>
          <p:spPr bwMode="auto">
            <a:xfrm rot="5400000">
              <a:off x="5677694" y="1866106"/>
              <a:ext cx="685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7" name="Straight Connector 12"/>
            <p:cNvCxnSpPr>
              <a:cxnSpLocks noChangeShapeType="1"/>
            </p:cNvCxnSpPr>
            <p:nvPr/>
          </p:nvCxnSpPr>
          <p:spPr bwMode="auto">
            <a:xfrm rot="5400000">
              <a:off x="3618706" y="1866900"/>
              <a:ext cx="686594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8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989806" y="2437607"/>
              <a:ext cx="1828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9" name="Straight Connector 18"/>
            <p:cNvCxnSpPr>
              <a:cxnSpLocks noChangeShapeType="1"/>
            </p:cNvCxnSpPr>
            <p:nvPr/>
          </p:nvCxnSpPr>
          <p:spPr bwMode="auto">
            <a:xfrm rot="5400000">
              <a:off x="-76199" y="2362200"/>
              <a:ext cx="16764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3732" name="TextBox 23"/>
          <p:cNvSpPr txBox="1">
            <a:spLocks noChangeArrowheads="1"/>
          </p:cNvSpPr>
          <p:nvPr/>
        </p:nvSpPr>
        <p:spPr bwMode="auto">
          <a:xfrm>
            <a:off x="941388" y="3178175"/>
            <a:ext cx="8112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Multi-</a:t>
            </a:r>
          </a:p>
          <a:p>
            <a:r>
              <a:rPr lang="en-US" sz="2000"/>
              <a:t>shaft</a:t>
            </a:r>
          </a:p>
        </p:txBody>
      </p:sp>
      <p:sp>
        <p:nvSpPr>
          <p:cNvPr id="73733" name="TextBox 24"/>
          <p:cNvSpPr txBox="1">
            <a:spLocks noChangeArrowheads="1"/>
          </p:cNvSpPr>
          <p:nvPr/>
        </p:nvSpPr>
        <p:spPr bwMode="auto">
          <a:xfrm>
            <a:off x="2667000" y="317817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Elevator Control</a:t>
            </a:r>
          </a:p>
        </p:txBody>
      </p:sp>
      <p:sp>
        <p:nvSpPr>
          <p:cNvPr id="73734" name="TextBox 25"/>
          <p:cNvSpPr txBox="1">
            <a:spLocks noChangeArrowheads="1"/>
          </p:cNvSpPr>
          <p:nvPr/>
        </p:nvSpPr>
        <p:spPr bwMode="auto">
          <a:xfrm>
            <a:off x="4724400" y="317817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Motor Control</a:t>
            </a:r>
          </a:p>
        </p:txBody>
      </p:sp>
      <p:sp>
        <p:nvSpPr>
          <p:cNvPr id="73735" name="TextBox 26"/>
          <p:cNvSpPr txBox="1">
            <a:spLocks noChangeArrowheads="1"/>
          </p:cNvSpPr>
          <p:nvPr/>
        </p:nvSpPr>
        <p:spPr bwMode="auto">
          <a:xfrm>
            <a:off x="6781800" y="317817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Device I/O</a:t>
            </a:r>
          </a:p>
        </p:txBody>
      </p:sp>
      <p:sp>
        <p:nvSpPr>
          <p:cNvPr id="73736" name="TextBox 34"/>
          <p:cNvSpPr txBox="1">
            <a:spLocks noChangeArrowheads="1"/>
          </p:cNvSpPr>
          <p:nvPr/>
        </p:nvSpPr>
        <p:spPr bwMode="auto">
          <a:xfrm>
            <a:off x="457200" y="1219200"/>
            <a:ext cx="18002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Can Wait</a:t>
            </a:r>
            <a:br>
              <a:rPr lang="en-US" sz="2200"/>
            </a:br>
            <a:r>
              <a:rPr lang="en-US" sz="2200"/>
              <a:t> for Third release</a:t>
            </a:r>
          </a:p>
        </p:txBody>
      </p:sp>
      <p:sp>
        <p:nvSpPr>
          <p:cNvPr id="73737" name="TextBox 35"/>
          <p:cNvSpPr txBox="1">
            <a:spLocks noChangeArrowheads="1"/>
          </p:cNvSpPr>
          <p:nvPr/>
        </p:nvSpPr>
        <p:spPr bwMode="auto">
          <a:xfrm>
            <a:off x="2438400" y="1219200"/>
            <a:ext cx="18002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Needed for customer visibility</a:t>
            </a:r>
          </a:p>
        </p:txBody>
      </p:sp>
      <p:sp>
        <p:nvSpPr>
          <p:cNvPr id="73738" name="TextBox 38"/>
          <p:cNvSpPr txBox="1">
            <a:spLocks noChangeArrowheads="1"/>
          </p:cNvSpPr>
          <p:nvPr/>
        </p:nvSpPr>
        <p:spPr bwMode="auto">
          <a:xfrm>
            <a:off x="4572000" y="1219200"/>
            <a:ext cx="18002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Risky!  Using new system</a:t>
            </a:r>
          </a:p>
        </p:txBody>
      </p:sp>
      <p:sp>
        <p:nvSpPr>
          <p:cNvPr id="73739" name="TextBox 44"/>
          <p:cNvSpPr txBox="1">
            <a:spLocks noChangeArrowheads="1"/>
          </p:cNvSpPr>
          <p:nvPr/>
        </p:nvSpPr>
        <p:spPr bwMode="auto">
          <a:xfrm>
            <a:off x="6400800" y="1219200"/>
            <a:ext cx="180022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Hardware people screaming, but low risk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Wide?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295400"/>
            <a:ext cx="8077200" cy="5105400"/>
          </a:xfrm>
        </p:spPr>
        <p:txBody>
          <a:bodyPr/>
          <a:lstStyle/>
          <a:p>
            <a:pPr lvl="1"/>
            <a:r>
              <a:rPr lang="en-US" dirty="0" smtClean="0"/>
              <a:t>Go wide initially</a:t>
            </a:r>
          </a:p>
          <a:p>
            <a:pPr lvl="1"/>
            <a:r>
              <a:rPr lang="en-US" dirty="0" smtClean="0"/>
              <a:t>Focus on specific areas, according to:</a:t>
            </a:r>
          </a:p>
          <a:p>
            <a:pPr lvl="2"/>
            <a:r>
              <a:rPr lang="en-US" dirty="0" smtClean="0"/>
              <a:t>Risk</a:t>
            </a:r>
          </a:p>
          <a:p>
            <a:pPr lvl="2"/>
            <a:r>
              <a:rPr lang="en-US" dirty="0" smtClean="0"/>
              <a:t>Staffing</a:t>
            </a:r>
          </a:p>
          <a:p>
            <a:pPr lvl="2"/>
            <a:r>
              <a:rPr lang="en-US" dirty="0" smtClean="0"/>
              <a:t>Etc</a:t>
            </a:r>
          </a:p>
          <a:p>
            <a:pPr lvl="1"/>
            <a:r>
              <a:rPr lang="en-US" dirty="0" smtClean="0"/>
              <a:t>Learn from going deep</a:t>
            </a:r>
          </a:p>
          <a:p>
            <a:pPr lvl="1"/>
            <a:r>
              <a:rPr lang="en-US" dirty="0" smtClean="0"/>
              <a:t>Go wide again</a:t>
            </a:r>
          </a:p>
          <a:p>
            <a:endParaRPr lang="en-US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5181600" y="3264932"/>
            <a:ext cx="3352800" cy="3048000"/>
          </a:xfrm>
          <a:prstGeom prst="rect">
            <a:avLst/>
          </a:prstGeom>
          <a:gradFill flip="none" rotWithShape="1">
            <a:gsLst>
              <a:gs pos="20000">
                <a:srgbClr val="FF0000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2590800"/>
            <a:ext cx="276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Requirements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0" y="2819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                              all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3140450" y="4604266"/>
            <a:ext cx="262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of Understanding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308867" y="46042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None                     Complete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2626"/>
                </a:solidFill>
              </a:rPr>
              <a:t>Build </a:t>
            </a:r>
            <a:r>
              <a:rPr lang="en-US" dirty="0">
                <a:solidFill>
                  <a:srgbClr val="262626"/>
                </a:solidFill>
              </a:rPr>
              <a:t>requirements-clarification models </a:t>
            </a:r>
            <a:r>
              <a:rPr lang="en-US" dirty="0" smtClean="0">
                <a:solidFill>
                  <a:srgbClr val="262626"/>
                </a:solidFill>
              </a:rPr>
              <a:t>first.</a:t>
            </a:r>
          </a:p>
          <a:p>
            <a:endParaRPr lang="en-US" dirty="0" smtClean="0">
              <a:solidFill>
                <a:srgbClr val="262626"/>
              </a:solidFill>
            </a:endParaRPr>
          </a:p>
          <a:p>
            <a:endParaRPr lang="en-US" dirty="0">
              <a:solidFill>
                <a:srgbClr val="262626"/>
              </a:solidFill>
            </a:endParaRPr>
          </a:p>
          <a:p>
            <a:endParaRPr lang="en-US" dirty="0" smtClean="0">
              <a:solidFill>
                <a:srgbClr val="262626"/>
              </a:solidFill>
            </a:endParaRPr>
          </a:p>
          <a:p>
            <a:endParaRPr lang="en-US" dirty="0">
              <a:solidFill>
                <a:srgbClr val="262626"/>
              </a:solidFill>
            </a:endParaRPr>
          </a:p>
          <a:p>
            <a:endParaRPr lang="en-US" dirty="0" smtClean="0">
              <a:solidFill>
                <a:srgbClr val="262626"/>
              </a:solidFill>
            </a:endParaRPr>
          </a:p>
          <a:p>
            <a:endParaRPr lang="en-US" dirty="0">
              <a:solidFill>
                <a:srgbClr val="262626"/>
              </a:solidFill>
            </a:endParaRPr>
          </a:p>
          <a:p>
            <a:endParaRPr lang="en-US" dirty="0" smtClean="0">
              <a:solidFill>
                <a:srgbClr val="262626"/>
              </a:solidFill>
            </a:endParaRPr>
          </a:p>
          <a:p>
            <a:endParaRPr lang="en-US" dirty="0">
              <a:solidFill>
                <a:srgbClr val="262626"/>
              </a:solidFill>
            </a:endParaRPr>
          </a:p>
          <a:p>
            <a:r>
              <a:rPr lang="en-US" dirty="0" smtClean="0">
                <a:solidFill>
                  <a:srgbClr val="262626"/>
                </a:solidFill>
              </a:rPr>
              <a:t>Then </a:t>
            </a:r>
            <a:r>
              <a:rPr lang="en-US" i="1" dirty="0" smtClean="0">
                <a:solidFill>
                  <a:srgbClr val="262626"/>
                </a:solidFill>
              </a:rPr>
              <a:t>fix</a:t>
            </a:r>
            <a:r>
              <a:rPr lang="en-US" dirty="0" smtClean="0">
                <a:solidFill>
                  <a:srgbClr val="262626"/>
                </a:solidFill>
              </a:rPr>
              <a:t> existing (but inadequate) requirements, </a:t>
            </a:r>
            <a:br>
              <a:rPr lang="en-US" dirty="0" smtClean="0">
                <a:solidFill>
                  <a:srgbClr val="262626"/>
                </a:solidFill>
              </a:rPr>
            </a:br>
            <a:r>
              <a:rPr lang="en-US" dirty="0" smtClean="0">
                <a:solidFill>
                  <a:srgbClr val="262626"/>
                </a:solidFill>
              </a:rPr>
              <a:t>or </a:t>
            </a:r>
            <a:r>
              <a:rPr lang="en-US" i="1" dirty="0" smtClean="0">
                <a:solidFill>
                  <a:srgbClr val="262626"/>
                </a:solidFill>
              </a:rPr>
              <a:t>write</a:t>
            </a:r>
            <a:r>
              <a:rPr lang="en-US" dirty="0" smtClean="0">
                <a:solidFill>
                  <a:srgbClr val="262626"/>
                </a:solidFill>
              </a:rPr>
              <a:t> them from scratch.</a:t>
            </a:r>
            <a:endParaRPr 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352800" y="20574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5867400" y="20574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 descr="Screen Shot 2014-07-13 at 13.56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39802" y="2115802"/>
            <a:ext cx="1904998" cy="2397797"/>
          </a:xfrm>
          <a:prstGeom prst="rect">
            <a:avLst/>
          </a:prstGeom>
        </p:spPr>
      </p:pic>
      <p:sp>
        <p:nvSpPr>
          <p:cNvPr id="9" name="Rectangle 8"/>
          <p:cNvSpPr>
            <a:spLocks/>
          </p:cNvSpPr>
          <p:nvPr/>
        </p:nvSpPr>
        <p:spPr bwMode="auto">
          <a:xfrm>
            <a:off x="832800" y="20574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u="sng" dirty="0" smtClean="0"/>
              <a:t>Use Case Name/Number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</p:txBody>
      </p:sp>
      <p:pic>
        <p:nvPicPr>
          <p:cNvPr id="10" name="Picture 2" descr="C:\Users\dmcarthu\Google Drive\UC01 - SD - Revised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3" t="33935" r="35833" b="46680"/>
          <a:stretch/>
        </p:blipFill>
        <p:spPr bwMode="auto">
          <a:xfrm>
            <a:off x="5867400" y="2514600"/>
            <a:ext cx="2366846" cy="12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8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Use Cases</a:t>
            </a:r>
          </a:p>
        </p:txBody>
      </p:sp>
      <p:sp>
        <p:nvSpPr>
          <p:cNvPr id="78851" name="TextBox 4"/>
          <p:cNvSpPr txBox="1">
            <a:spLocks noChangeArrowheads="1"/>
          </p:cNvSpPr>
          <p:nvPr/>
        </p:nvSpPr>
        <p:spPr bwMode="auto">
          <a:xfrm>
            <a:off x="4191000" y="2895600"/>
            <a:ext cx="75523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4" name="Group 30"/>
          <p:cNvGrpSpPr>
            <a:grpSpLocks noChangeAspect="1"/>
          </p:cNvGrpSpPr>
          <p:nvPr/>
        </p:nvGrpSpPr>
        <p:grpSpPr bwMode="auto">
          <a:xfrm>
            <a:off x="6248400" y="3157538"/>
            <a:ext cx="2057400" cy="3319462"/>
            <a:chOff x="1200" y="2416"/>
            <a:chExt cx="1104" cy="1712"/>
          </a:xfrm>
        </p:grpSpPr>
        <p:sp>
          <p:nvSpPr>
            <p:cNvPr id="5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use case </a:t>
            </a:r>
            <a:r>
              <a:rPr lang="en-US" dirty="0" smtClean="0"/>
              <a:t>says how a role uses a system to meet some goal.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 passenger requests elevator</a:t>
            </a:r>
          </a:p>
          <a:p>
            <a:pPr lvl="1"/>
            <a:r>
              <a:rPr lang="en-US" dirty="0" smtClean="0"/>
              <a:t>A passenger orders an elevator to a floor</a:t>
            </a:r>
          </a:p>
          <a:p>
            <a:pPr lvl="1"/>
            <a:r>
              <a:rPr lang="en-US" dirty="0" smtClean="0"/>
              <a:t>A system administrator sets elevator mode</a:t>
            </a:r>
          </a:p>
          <a:p>
            <a:pPr lvl="1"/>
            <a:r>
              <a:rPr lang="en-US" dirty="0" smtClean="0"/>
              <a:t>At 08:00, free elevators return to the ground floor.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9876" name="Oval Callout 5"/>
          <p:cNvSpPr>
            <a:spLocks noChangeArrowheads="1"/>
          </p:cNvSpPr>
          <p:nvPr/>
        </p:nvSpPr>
        <p:spPr bwMode="auto">
          <a:xfrm>
            <a:off x="6492875" y="1623488"/>
            <a:ext cx="2041525" cy="1428214"/>
          </a:xfrm>
          <a:prstGeom prst="wedgeEllipseCallout">
            <a:avLst>
              <a:gd name="adj1" fmla="val 34551"/>
              <a:gd name="adj2" fmla="val 73556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latin typeface="Comic Sans MS"/>
                <a:ea typeface="Comic Sans MS"/>
                <a:cs typeface="Comic Sans MS"/>
              </a:rPr>
              <a:t>aka</a:t>
            </a:r>
          </a:p>
          <a:p>
            <a:pPr algn="ctr"/>
            <a:r>
              <a:rPr lang="en-US" sz="2200" b="1" dirty="0">
                <a:latin typeface="Comic Sans MS"/>
                <a:ea typeface="Comic Sans MS"/>
                <a:cs typeface="Comic Sans MS"/>
              </a:rPr>
              <a:t>“usage case”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actor is anything that interacts with the system:</a:t>
            </a:r>
          </a:p>
          <a:p>
            <a:pPr lvl="1"/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machines and sensors</a:t>
            </a:r>
          </a:p>
          <a:p>
            <a:pPr lvl="1"/>
            <a:r>
              <a:rPr lang="en-US" dirty="0" smtClean="0"/>
              <a:t>other systems</a:t>
            </a:r>
          </a:p>
          <a:p>
            <a:pPr lvl="1"/>
            <a:r>
              <a:rPr lang="en-US" dirty="0" smtClean="0"/>
              <a:t>timers</a:t>
            </a:r>
          </a:p>
          <a:p>
            <a:endParaRPr lang="en-US" dirty="0" smtClean="0"/>
          </a:p>
          <a:p>
            <a:r>
              <a:rPr lang="en-US" dirty="0" smtClean="0"/>
              <a:t>We name the role, not the person or thing.</a:t>
            </a:r>
          </a:p>
          <a:p>
            <a:pPr lvl="1"/>
            <a:r>
              <a:rPr lang="en-US" dirty="0" smtClean="0"/>
              <a:t>Fred </a:t>
            </a:r>
            <a:r>
              <a:rPr lang="en-US" dirty="0" smtClean="0">
                <a:sym typeface="Wingdings" charset="2"/>
              </a:rPr>
              <a:t></a:t>
            </a:r>
            <a:r>
              <a:rPr lang="en-US" dirty="0" smtClean="0"/>
              <a:t> Administrator</a:t>
            </a:r>
          </a:p>
          <a:p>
            <a:pPr lvl="1"/>
            <a:r>
              <a:rPr lang="en-US" dirty="0" smtClean="0"/>
              <a:t>Fred </a:t>
            </a:r>
            <a:r>
              <a:rPr lang="en-US" dirty="0" smtClean="0">
                <a:sym typeface="Wingdings" charset="2"/>
              </a:rPr>
              <a:t> Passenger</a:t>
            </a:r>
          </a:p>
          <a:p>
            <a:pPr lvl="1"/>
            <a:r>
              <a:rPr lang="en-US" dirty="0" smtClean="0">
                <a:sym typeface="Wingdings" charset="2"/>
              </a:rPr>
              <a:t>Mary  Passenger</a:t>
            </a:r>
            <a:endParaRPr lang="en-US" dirty="0" smtClean="0"/>
          </a:p>
        </p:txBody>
      </p:sp>
      <p:grpSp>
        <p:nvGrpSpPr>
          <p:cNvPr id="80900" name="Group 30"/>
          <p:cNvGrpSpPr>
            <a:grpSpLocks noChangeAspect="1"/>
          </p:cNvGrpSpPr>
          <p:nvPr/>
        </p:nvGrpSpPr>
        <p:grpSpPr bwMode="auto">
          <a:xfrm>
            <a:off x="6248400" y="3157538"/>
            <a:ext cx="2057400" cy="3319462"/>
            <a:chOff x="1200" y="2416"/>
            <a:chExt cx="1104" cy="1712"/>
          </a:xfrm>
        </p:grpSpPr>
        <p:sp>
          <p:nvSpPr>
            <p:cNvPr id="80901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2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3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4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5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interaction between an actor and system is shown as an association, thus:</a:t>
            </a:r>
          </a:p>
          <a:p>
            <a:endParaRPr lang="en-US" dirty="0" smtClean="0"/>
          </a:p>
          <a:p>
            <a:r>
              <a:rPr lang="en-US" dirty="0" smtClean="0"/>
              <a:t>It crosses the system boundary and consists of:</a:t>
            </a:r>
          </a:p>
          <a:p>
            <a:pPr lvl="1"/>
            <a:r>
              <a:rPr lang="en-US" dirty="0" smtClean="0"/>
              <a:t>data flows</a:t>
            </a:r>
          </a:p>
          <a:p>
            <a:pPr lvl="1"/>
            <a:r>
              <a:rPr lang="en-US" dirty="0" smtClean="0"/>
              <a:t>control flows</a:t>
            </a:r>
          </a:p>
          <a:p>
            <a:pPr lvl="1"/>
            <a:r>
              <a:rPr lang="en-US" dirty="0" smtClean="0"/>
              <a:t>or a complex interaction comprising multiple flows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relationships exist within the system boundary.</a:t>
            </a:r>
          </a:p>
        </p:txBody>
      </p:sp>
      <p:cxnSp>
        <p:nvCxnSpPr>
          <p:cNvPr id="81924" name="Straight Connector 4"/>
          <p:cNvCxnSpPr>
            <a:cxnSpLocks noChangeShapeType="1"/>
          </p:cNvCxnSpPr>
          <p:nvPr/>
        </p:nvCxnSpPr>
        <p:spPr bwMode="auto">
          <a:xfrm>
            <a:off x="3200400" y="1827212"/>
            <a:ext cx="2286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use case </a:t>
            </a:r>
            <a:r>
              <a:rPr lang="en-US" dirty="0" smtClean="0"/>
              <a:t>is everything the system does for the actor.</a:t>
            </a:r>
          </a:p>
          <a:p>
            <a:pPr lvl="1"/>
            <a:r>
              <a:rPr lang="en-US" dirty="0" smtClean="0"/>
              <a:t>A passenger requests elevator  </a:t>
            </a:r>
            <a:r>
              <a:rPr lang="en-US" dirty="0" err="1" smtClean="0">
                <a:sym typeface="Wingdings" charset="2"/>
              </a:rPr>
              <a:t></a:t>
            </a:r>
            <a:r>
              <a:rPr lang="en-US" dirty="0" smtClean="0">
                <a:sym typeface="Wingdings" charset="2"/>
              </a:rPr>
              <a:t> </a:t>
            </a:r>
            <a:br>
              <a:rPr lang="en-US" dirty="0" smtClean="0">
                <a:sym typeface="Wingdings" charset="2"/>
              </a:rPr>
            </a:br>
            <a:r>
              <a:rPr lang="en-US" dirty="0" smtClean="0">
                <a:sym typeface="Wingdings" charset="2"/>
              </a:rPr>
              <a:t>	Bring an elevator to the requesting floor</a:t>
            </a:r>
            <a:endParaRPr lang="en-US" dirty="0" smtClean="0"/>
          </a:p>
          <a:p>
            <a:pPr lvl="1"/>
            <a:r>
              <a:rPr lang="en-US" dirty="0" smtClean="0"/>
              <a:t>A system administrator sets elevator mode </a:t>
            </a:r>
            <a:r>
              <a:rPr lang="en-US" dirty="0" err="1" smtClean="0">
                <a:sym typeface="Wingdings" charset="2"/>
              </a:rPr>
              <a:t></a:t>
            </a:r>
            <a:r>
              <a:rPr lang="en-US" dirty="0" smtClean="0">
                <a:sym typeface="Wingdings" charset="2"/>
              </a:rPr>
              <a:t/>
            </a:r>
            <a:br>
              <a:rPr lang="en-US" dirty="0" smtClean="0">
                <a:sym typeface="Wingdings" charset="2"/>
              </a:rPr>
            </a:br>
            <a:r>
              <a:rPr lang="en-US" dirty="0" smtClean="0">
                <a:sym typeface="Wingdings" charset="2"/>
              </a:rPr>
              <a:t>	Change mode from ‘Normal’ to ‘Evening’</a:t>
            </a:r>
            <a:endParaRPr lang="en-US" dirty="0" smtClean="0"/>
          </a:p>
          <a:p>
            <a:pPr lvl="1"/>
            <a:r>
              <a:rPr lang="en-US" dirty="0" smtClean="0"/>
              <a:t>At 08:00, free elevators return to the ground floor </a:t>
            </a:r>
            <a:r>
              <a:rPr lang="en-US" dirty="0" err="1" smtClean="0">
                <a:sym typeface="Wingdings" charset="2"/>
              </a:rPr>
              <a:t></a:t>
            </a:r>
            <a:endParaRPr lang="en-US" dirty="0" smtClean="0">
              <a:sym typeface="Wingdings" charset="2"/>
            </a:endParaRPr>
          </a:p>
          <a:p>
            <a:r>
              <a:rPr lang="en-US" dirty="0" smtClean="0">
                <a:sym typeface="Wingdings" charset="2"/>
              </a:rPr>
              <a:t>	Change mode from ‘Evening’ to ‘Morning’</a:t>
            </a:r>
            <a:endParaRPr lang="en-US" dirty="0" smtClean="0"/>
          </a:p>
          <a:p>
            <a:pPr lvl="1"/>
            <a:r>
              <a:rPr lang="en-US" dirty="0" smtClean="0"/>
              <a:t>When the door reaches the floor, the door opens </a:t>
            </a:r>
            <a:r>
              <a:rPr lang="en-US" dirty="0" err="1" smtClean="0">
                <a:sym typeface="Wingdings" charset="2"/>
              </a:rPr>
              <a:t></a:t>
            </a:r>
            <a:endParaRPr lang="en-US" dirty="0" smtClean="0">
              <a:sym typeface="Wingdings" charset="2"/>
            </a:endParaRPr>
          </a:p>
          <a:p>
            <a:pPr lvl="2">
              <a:buFontTx/>
              <a:buNone/>
            </a:pPr>
            <a:r>
              <a:rPr lang="en-US" sz="2200" dirty="0" smtClean="0">
                <a:sym typeface="Wingdings" charset="2"/>
              </a:rPr>
              <a:t>Open the door</a:t>
            </a:r>
            <a:endParaRPr lang="en-US" sz="2200" dirty="0" smtClean="0"/>
          </a:p>
        </p:txBody>
      </p:sp>
      <p:sp>
        <p:nvSpPr>
          <p:cNvPr id="82948" name="Oval Callout 4"/>
          <p:cNvSpPr>
            <a:spLocks noChangeArrowheads="1"/>
          </p:cNvSpPr>
          <p:nvPr/>
        </p:nvSpPr>
        <p:spPr bwMode="auto">
          <a:xfrm>
            <a:off x="4038600" y="4364831"/>
            <a:ext cx="3276600" cy="1731169"/>
          </a:xfrm>
          <a:prstGeom prst="wedgeEllipseCallout">
            <a:avLst>
              <a:gd name="adj1" fmla="val 41010"/>
              <a:gd name="adj2" fmla="val 60217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latin typeface="Comic Sans MS"/>
                <a:ea typeface="Comic Sans MS"/>
                <a:cs typeface="Comic Sans MS"/>
              </a:rPr>
              <a:t>It can include complex interactions back and forth</a:t>
            </a:r>
            <a:endParaRPr lang="en-US" sz="2000" b="1" dirty="0"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Levels of Commitment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Consequently, we must commit incrementally.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Natural language and informal diagrams</a:t>
            </a:r>
          </a:p>
          <a:p>
            <a:pPr lvl="2"/>
            <a:r>
              <a:rPr lang="en-US" dirty="0" smtClean="0"/>
              <a:t>Use cases</a:t>
            </a:r>
          </a:p>
          <a:p>
            <a:pPr lvl="2"/>
            <a:r>
              <a:rPr lang="en-US" dirty="0" smtClean="0"/>
              <a:t>Activity diagrams</a:t>
            </a:r>
          </a:p>
          <a:p>
            <a:pPr lvl="2"/>
            <a:r>
              <a:rPr lang="en-US" dirty="0" smtClean="0"/>
              <a:t>Sequence diagrams</a:t>
            </a:r>
          </a:p>
          <a:p>
            <a:pPr lvl="1"/>
            <a:r>
              <a:rPr lang="en-US" dirty="0" smtClean="0"/>
              <a:t>Structural models</a:t>
            </a:r>
          </a:p>
          <a:p>
            <a:pPr lvl="2"/>
            <a:r>
              <a:rPr lang="en-US" dirty="0" smtClean="0"/>
              <a:t>Components &amp; Interfaces</a:t>
            </a:r>
          </a:p>
          <a:p>
            <a:pPr lvl="2"/>
            <a:r>
              <a:rPr lang="en-US" dirty="0" smtClean="0"/>
              <a:t>Class models</a:t>
            </a:r>
          </a:p>
          <a:p>
            <a:pPr lvl="2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Behavioral models</a:t>
            </a:r>
          </a:p>
          <a:p>
            <a:pPr lvl="2"/>
            <a:r>
              <a:rPr lang="en-US" dirty="0" smtClean="0"/>
              <a:t>State models</a:t>
            </a:r>
          </a:p>
          <a:p>
            <a:pPr lvl="2"/>
            <a:r>
              <a:rPr lang="en-US" dirty="0" smtClean="0"/>
              <a:t>Activities</a:t>
            </a:r>
          </a:p>
          <a:p>
            <a:endParaRPr lang="en-US" dirty="0"/>
          </a:p>
        </p:txBody>
      </p:sp>
      <p:sp>
        <p:nvSpPr>
          <p:cNvPr id="11268" name="Left Arrow 3"/>
          <p:cNvSpPr>
            <a:spLocks noChangeArrowheads="1"/>
          </p:cNvSpPr>
          <p:nvPr/>
        </p:nvSpPr>
        <p:spPr bwMode="auto">
          <a:xfrm>
            <a:off x="6629400" y="2743200"/>
            <a:ext cx="1828800" cy="7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This course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2164140"/>
            <a:ext cx="5958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}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Diagram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371600" y="2644775"/>
            <a:ext cx="484188" cy="781050"/>
            <a:chOff x="1200" y="2416"/>
            <a:chExt cx="1104" cy="1712"/>
          </a:xfrm>
        </p:grpSpPr>
        <p:sp>
          <p:nvSpPr>
            <p:cNvPr id="5" name="Oval 4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Rectangle 9"/>
          <p:cNvSpPr>
            <a:spLocks noChangeAspect="1" noChangeArrowheads="1"/>
          </p:cNvSpPr>
          <p:nvPr/>
        </p:nvSpPr>
        <p:spPr bwMode="auto">
          <a:xfrm>
            <a:off x="2286000" y="1491575"/>
            <a:ext cx="5410200" cy="4604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 Box 23"/>
          <p:cNvSpPr txBox="1">
            <a:spLocks noChangeAspect="1" noChangeArrowheads="1"/>
          </p:cNvSpPr>
          <p:nvPr/>
        </p:nvSpPr>
        <p:spPr bwMode="auto">
          <a:xfrm>
            <a:off x="381000" y="3657600"/>
            <a:ext cx="184626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Passenger</a:t>
            </a:r>
          </a:p>
        </p:txBody>
      </p:sp>
      <p:sp>
        <p:nvSpPr>
          <p:cNvPr id="27" name="Oval 18"/>
          <p:cNvSpPr>
            <a:spLocks noChangeAspect="1" noChangeArrowheads="1"/>
          </p:cNvSpPr>
          <p:nvPr/>
        </p:nvSpPr>
        <p:spPr bwMode="auto">
          <a:xfrm>
            <a:off x="3021600" y="4648200"/>
            <a:ext cx="2160000" cy="1104131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Order Elevator </a:t>
            </a:r>
            <a:endParaRPr lang="en-US" dirty="0"/>
          </a:p>
        </p:txBody>
      </p:sp>
      <p:sp>
        <p:nvSpPr>
          <p:cNvPr id="31" name="Oval 16"/>
          <p:cNvSpPr>
            <a:spLocks noChangeAspect="1" noChangeArrowheads="1"/>
          </p:cNvSpPr>
          <p:nvPr/>
        </p:nvSpPr>
        <p:spPr bwMode="auto">
          <a:xfrm>
            <a:off x="5334000" y="2514600"/>
            <a:ext cx="2216958" cy="1099292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Close Door</a:t>
            </a:r>
          </a:p>
        </p:txBody>
      </p:sp>
      <p:sp>
        <p:nvSpPr>
          <p:cNvPr id="32" name="Oval 17"/>
          <p:cNvSpPr>
            <a:spLocks noChangeAspect="1" noChangeArrowheads="1"/>
          </p:cNvSpPr>
          <p:nvPr/>
        </p:nvSpPr>
        <p:spPr bwMode="auto">
          <a:xfrm>
            <a:off x="3021600" y="1752601"/>
            <a:ext cx="2160000" cy="1207221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Request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sp>
        <p:nvSpPr>
          <p:cNvPr id="33" name="Oval 19"/>
          <p:cNvSpPr>
            <a:spLocks noChangeAspect="1" noChangeArrowheads="1"/>
          </p:cNvSpPr>
          <p:nvPr/>
        </p:nvSpPr>
        <p:spPr bwMode="auto">
          <a:xfrm>
            <a:off x="3021600" y="3244108"/>
            <a:ext cx="2160000" cy="973782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Open Door</a:t>
            </a:r>
          </a:p>
        </p:txBody>
      </p:sp>
      <p:cxnSp>
        <p:nvCxnSpPr>
          <p:cNvPr id="26" name="Straight Connector 25"/>
          <p:cNvCxnSpPr>
            <a:endCxn id="33" idx="2"/>
          </p:cNvCxnSpPr>
          <p:nvPr/>
        </p:nvCxnSpPr>
        <p:spPr bwMode="auto">
          <a:xfrm>
            <a:off x="1981200" y="3124200"/>
            <a:ext cx="1040400" cy="606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1981200" y="3107954"/>
            <a:ext cx="3352800" cy="162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V="1">
            <a:off x="1981200" y="2514600"/>
            <a:ext cx="1066800" cy="609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981200" y="3124200"/>
            <a:ext cx="1066800" cy="195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 Finding Use Cases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4414838" y="3244850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7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Materials!</a:t>
            </a:r>
            <a:endParaRPr lang="en-US" dirty="0"/>
          </a:p>
        </p:txBody>
      </p:sp>
      <p:pic>
        <p:nvPicPr>
          <p:cNvPr id="29" name="Content Placeholder 28" descr="standard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6" b="18396"/>
          <a:stretch>
            <a:fillRect/>
          </a:stretch>
        </p:blipFill>
        <p:spPr>
          <a:xfrm>
            <a:off x="5257800" y="3657600"/>
            <a:ext cx="3375546" cy="2133600"/>
          </a:xfrm>
        </p:spPr>
      </p:pic>
      <p:pic>
        <p:nvPicPr>
          <p:cNvPr id="4" name="Picture 3" descr="14070_98_1.jpg"/>
          <p:cNvPicPr>
            <a:picLocks noChangeAspect="1"/>
          </p:cNvPicPr>
          <p:nvPr/>
        </p:nvPicPr>
        <p:blipFill>
          <a:blip r:embed="rId4"/>
          <a:srcRect t="3639"/>
          <a:stretch>
            <a:fillRect/>
          </a:stretch>
        </p:blipFill>
        <p:spPr>
          <a:xfrm>
            <a:off x="685799" y="1029513"/>
            <a:ext cx="4015907" cy="506648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2057400" y="19812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752600" y="2590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71800" y="2057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04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Callout 8"/>
          <p:cNvSpPr/>
          <p:nvPr/>
        </p:nvSpPr>
        <p:spPr bwMode="auto">
          <a:xfrm>
            <a:off x="2438400" y="25146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36195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05000" y="42291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124200" y="36957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276600" y="5257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Cloud Callout 13"/>
          <p:cNvSpPr/>
          <p:nvPr/>
        </p:nvSpPr>
        <p:spPr bwMode="auto">
          <a:xfrm>
            <a:off x="2590800" y="41529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loud Callout 14"/>
          <p:cNvSpPr/>
          <p:nvPr/>
        </p:nvSpPr>
        <p:spPr bwMode="auto">
          <a:xfrm>
            <a:off x="2362200" y="52578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Cloud Callout 15"/>
          <p:cNvSpPr/>
          <p:nvPr/>
        </p:nvSpPr>
        <p:spPr bwMode="auto">
          <a:xfrm>
            <a:off x="1447800" y="39243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219200" y="18288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914400" y="34290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209800" y="5105400"/>
            <a:ext cx="1676400" cy="685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0" y="3657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2590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82778" y="4114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2438400"/>
            <a:ext cx="42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19050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 bwMode="auto">
          <a:xfrm>
            <a:off x="3429000" y="4724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8" name="Picture 5" descr="images.jpe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1143000"/>
            <a:ext cx="3242207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 Personnel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people that know the subject matter best are usually the experts and the customers.</a:t>
            </a:r>
          </a:p>
          <a:p>
            <a:endParaRPr lang="en-US" dirty="0" smtClean="0"/>
          </a:p>
          <a:p>
            <a:r>
              <a:rPr lang="en-US" dirty="0" smtClean="0"/>
              <a:t>Invite them to the initial sessions, and </a:t>
            </a:r>
            <a:br>
              <a:rPr lang="en-US" dirty="0" smtClean="0"/>
            </a:br>
            <a:r>
              <a:rPr lang="en-US" dirty="0" smtClean="0"/>
              <a:t>be prepared to ask them for more detail later.</a:t>
            </a:r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43800" y="35814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5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7726366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7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324600" y="38100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12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14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6992938" y="4968875"/>
            <a:ext cx="855662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7726368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1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" name="Group 32"/>
          <p:cNvGrpSpPr>
            <a:grpSpLocks/>
          </p:cNvGrpSpPr>
          <p:nvPr/>
        </p:nvGrpSpPr>
        <p:grpSpPr bwMode="auto">
          <a:xfrm>
            <a:off x="5181600" y="44196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6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7726370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8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_Blitz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6200"/>
            <a:ext cx="4419600" cy="2946400"/>
          </a:xfrm>
          <a:prstGeom prst="rect">
            <a:avLst/>
          </a:prstGeom>
        </p:spPr>
      </p:pic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Blitz</a:t>
            </a:r>
          </a:p>
        </p:txBody>
      </p:sp>
      <p:sp>
        <p:nvSpPr>
          <p:cNvPr id="8909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blitz </a:t>
            </a:r>
            <a:r>
              <a:rPr lang="en-US" dirty="0" smtClean="0"/>
              <a:t>is a technique for getting started.</a:t>
            </a:r>
          </a:p>
          <a:p>
            <a:endParaRPr lang="en-US" dirty="0"/>
          </a:p>
          <a:p>
            <a:r>
              <a:rPr lang="en-US" dirty="0" smtClean="0"/>
              <a:t>Write down the ones you know.</a:t>
            </a:r>
          </a:p>
          <a:p>
            <a:endParaRPr lang="en-US" dirty="0" smtClean="0"/>
          </a:p>
          <a:p>
            <a:r>
              <a:rPr lang="en-US" dirty="0" smtClean="0"/>
              <a:t>There are no wrong answers.</a:t>
            </a:r>
          </a:p>
          <a:p>
            <a:pPr lvl="1"/>
            <a:r>
              <a:rPr lang="en-US" dirty="0" smtClean="0"/>
              <a:t>We don’t categorize</a:t>
            </a:r>
          </a:p>
          <a:p>
            <a:pPr lvl="1"/>
            <a:r>
              <a:rPr lang="en-US" dirty="0" smtClean="0"/>
              <a:t>We don’t organize</a:t>
            </a:r>
          </a:p>
          <a:p>
            <a:pPr lvl="1"/>
            <a:r>
              <a:rPr lang="en-US" dirty="0" smtClean="0"/>
              <a:t>We don’t evaluate</a:t>
            </a:r>
          </a:p>
          <a:p>
            <a:pPr lvl="1"/>
            <a:r>
              <a:rPr lang="en-US" dirty="0" smtClean="0"/>
              <a:t>We just enumerate</a:t>
            </a:r>
          </a:p>
          <a:p>
            <a:endParaRPr lang="en-US" dirty="0" smtClean="0"/>
          </a:p>
          <a:p>
            <a:r>
              <a:rPr lang="en-US" dirty="0" smtClean="0"/>
              <a:t>The purpose is to provide a starting point.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or what interacts with the system?</a:t>
            </a:r>
          </a:p>
          <a:p>
            <a:pPr lvl="1"/>
            <a:r>
              <a:rPr lang="en-US" dirty="0" smtClean="0"/>
              <a:t>People (as roles)</a:t>
            </a:r>
          </a:p>
          <a:p>
            <a:pPr lvl="1"/>
            <a:r>
              <a:rPr lang="en-US" dirty="0" smtClean="0"/>
              <a:t>Machines and devices</a:t>
            </a:r>
          </a:p>
          <a:p>
            <a:pPr lvl="1"/>
            <a:r>
              <a:rPr lang="en-US" dirty="0" smtClean="0"/>
              <a:t>Other systems</a:t>
            </a:r>
          </a:p>
          <a:p>
            <a:pPr lvl="1"/>
            <a:r>
              <a:rPr lang="en-US" dirty="0" smtClean="0"/>
              <a:t>Time</a:t>
            </a:r>
          </a:p>
          <a:p>
            <a:r>
              <a:rPr lang="en-US" dirty="0" smtClean="0"/>
              <a:t>Ask what each one wants to do.</a:t>
            </a:r>
          </a:p>
        </p:txBody>
      </p:sp>
      <p:grpSp>
        <p:nvGrpSpPr>
          <p:cNvPr id="91140" name="Group 3"/>
          <p:cNvGrpSpPr>
            <a:grpSpLocks noChangeAspect="1"/>
          </p:cNvGrpSpPr>
          <p:nvPr/>
        </p:nvGrpSpPr>
        <p:grpSpPr bwMode="auto">
          <a:xfrm>
            <a:off x="4103687" y="4248150"/>
            <a:ext cx="484188" cy="781050"/>
            <a:chOff x="1200" y="2416"/>
            <a:chExt cx="1104" cy="1712"/>
          </a:xfrm>
        </p:grpSpPr>
        <p:sp>
          <p:nvSpPr>
            <p:cNvPr id="91157" name="Oval 4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8" name="Line 5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9" name="Line 6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60" name="Line 7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61" name="Line 8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1141" name="Rectangle 9"/>
          <p:cNvSpPr>
            <a:spLocks noChangeAspect="1" noChangeArrowheads="1"/>
          </p:cNvSpPr>
          <p:nvPr/>
        </p:nvSpPr>
        <p:spPr bwMode="auto">
          <a:xfrm>
            <a:off x="5014912" y="2743200"/>
            <a:ext cx="2270125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1143" name="Text Box 23"/>
          <p:cNvSpPr txBox="1">
            <a:spLocks noChangeAspect="1" noChangeArrowheads="1"/>
          </p:cNvSpPr>
          <p:nvPr/>
        </p:nvSpPr>
        <p:spPr bwMode="auto">
          <a:xfrm>
            <a:off x="3810000" y="4568825"/>
            <a:ext cx="977900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Passenger</a:t>
            </a:r>
          </a:p>
        </p:txBody>
      </p:sp>
      <p:grpSp>
        <p:nvGrpSpPr>
          <p:cNvPr id="26" name="Group 3"/>
          <p:cNvGrpSpPr>
            <a:grpSpLocks noChangeAspect="1"/>
          </p:cNvGrpSpPr>
          <p:nvPr/>
        </p:nvGrpSpPr>
        <p:grpSpPr bwMode="auto">
          <a:xfrm>
            <a:off x="7943849" y="4248150"/>
            <a:ext cx="484188" cy="781050"/>
            <a:chOff x="1200" y="2416"/>
            <a:chExt cx="1104" cy="1712"/>
          </a:xfrm>
        </p:grpSpPr>
        <p:sp>
          <p:nvSpPr>
            <p:cNvPr id="27" name="Oval 4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8" name="Line 5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9" name="Line 6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0" name="Line 7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1" name="Line 8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32" name="Text Box 23"/>
          <p:cNvSpPr txBox="1">
            <a:spLocks noChangeAspect="1" noChangeArrowheads="1"/>
          </p:cNvSpPr>
          <p:nvPr/>
        </p:nvSpPr>
        <p:spPr bwMode="auto">
          <a:xfrm>
            <a:off x="7285037" y="4905474"/>
            <a:ext cx="1606894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 dirty="0" smtClean="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Administrator</a:t>
            </a:r>
            <a:endParaRPr lang="en-US" sz="1400" dirty="0">
              <a:solidFill>
                <a:srgbClr val="000000"/>
              </a:solidFill>
              <a:latin typeface="Book Antiqua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data and control inputs to the system.</a:t>
            </a:r>
          </a:p>
          <a:p>
            <a:endParaRPr lang="en-US" sz="1200" dirty="0" smtClean="0"/>
          </a:p>
          <a:p>
            <a:r>
              <a:rPr lang="en-US" dirty="0" smtClean="0"/>
              <a:t>Keep your mind on the </a:t>
            </a:r>
            <a:r>
              <a:rPr lang="en-US" i="1" dirty="0" smtClean="0"/>
              <a:t>logical </a:t>
            </a:r>
            <a:r>
              <a:rPr lang="en-US" dirty="0" smtClean="0"/>
              <a:t>intent of the interaction, </a:t>
            </a:r>
            <a:br>
              <a:rPr lang="en-US" dirty="0" smtClean="0"/>
            </a:br>
            <a:r>
              <a:rPr lang="en-US" dirty="0" smtClean="0"/>
              <a:t>not the specific </a:t>
            </a:r>
            <a:br>
              <a:rPr lang="en-US" dirty="0" smtClean="0"/>
            </a:br>
            <a:r>
              <a:rPr lang="en-US" i="1" dirty="0" smtClean="0"/>
              <a:t>physical </a:t>
            </a:r>
            <a:r>
              <a:rPr lang="en-US" dirty="0" smtClean="0"/>
              <a:t>flows.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 bwMode="auto">
          <a:xfrm>
            <a:off x="2670969" y="3373686"/>
            <a:ext cx="448883" cy="685069"/>
            <a:chOff x="1200" y="2416"/>
            <a:chExt cx="1104" cy="1712"/>
          </a:xfrm>
        </p:grpSpPr>
        <p:sp>
          <p:nvSpPr>
            <p:cNvPr id="53" name="Oval 52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" name="Line 5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5" name="Line 6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6" name="Line 7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7" name="Line 8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Rectangle 57"/>
          <p:cNvSpPr>
            <a:spLocks noChangeAspect="1" noChangeArrowheads="1"/>
          </p:cNvSpPr>
          <p:nvPr/>
        </p:nvSpPr>
        <p:spPr bwMode="auto">
          <a:xfrm>
            <a:off x="3518694" y="2362200"/>
            <a:ext cx="5015706" cy="403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" name="Text Box 23"/>
          <p:cNvSpPr txBox="1">
            <a:spLocks noChangeAspect="1" noChangeArrowheads="1"/>
          </p:cNvSpPr>
          <p:nvPr/>
        </p:nvSpPr>
        <p:spPr bwMode="auto">
          <a:xfrm>
            <a:off x="1752600" y="4262048"/>
            <a:ext cx="1711640" cy="35094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Passenger</a:t>
            </a:r>
          </a:p>
        </p:txBody>
      </p:sp>
      <p:sp>
        <p:nvSpPr>
          <p:cNvPr id="60" name="Oval 18"/>
          <p:cNvSpPr>
            <a:spLocks noChangeAspect="1" noChangeArrowheads="1"/>
          </p:cNvSpPr>
          <p:nvPr/>
        </p:nvSpPr>
        <p:spPr bwMode="auto">
          <a:xfrm>
            <a:off x="4200656" y="5130916"/>
            <a:ext cx="2002500" cy="968447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Order Elevator </a:t>
            </a:r>
            <a:endParaRPr lang="en-US" dirty="0"/>
          </a:p>
        </p:txBody>
      </p:sp>
      <p:sp>
        <p:nvSpPr>
          <p:cNvPr id="61" name="Oval 16"/>
          <p:cNvSpPr>
            <a:spLocks noChangeAspect="1" noChangeArrowheads="1"/>
          </p:cNvSpPr>
          <p:nvPr/>
        </p:nvSpPr>
        <p:spPr bwMode="auto">
          <a:xfrm>
            <a:off x="6344444" y="3259508"/>
            <a:ext cx="2055305" cy="964203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Close Door</a:t>
            </a:r>
          </a:p>
        </p:txBody>
      </p:sp>
      <p:sp>
        <p:nvSpPr>
          <p:cNvPr id="62" name="Oval 17"/>
          <p:cNvSpPr>
            <a:spLocks noChangeAspect="1" noChangeArrowheads="1"/>
          </p:cNvSpPr>
          <p:nvPr/>
        </p:nvSpPr>
        <p:spPr bwMode="auto">
          <a:xfrm>
            <a:off x="4200656" y="2591149"/>
            <a:ext cx="2002500" cy="1058869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Request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sp>
        <p:nvSpPr>
          <p:cNvPr id="63" name="Oval 19"/>
          <p:cNvSpPr>
            <a:spLocks noChangeAspect="1" noChangeArrowheads="1"/>
          </p:cNvSpPr>
          <p:nvPr/>
        </p:nvSpPr>
        <p:spPr bwMode="auto">
          <a:xfrm>
            <a:off x="4200656" y="3899369"/>
            <a:ext cx="2002500" cy="854117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Open Door</a:t>
            </a:r>
          </a:p>
        </p:txBody>
      </p:sp>
      <p:cxnSp>
        <p:nvCxnSpPr>
          <p:cNvPr id="64" name="Straight Connector 63"/>
          <p:cNvCxnSpPr>
            <a:endCxn id="63" idx="2"/>
          </p:cNvCxnSpPr>
          <p:nvPr/>
        </p:nvCxnSpPr>
        <p:spPr bwMode="auto">
          <a:xfrm>
            <a:off x="3236119" y="3794196"/>
            <a:ext cx="964538" cy="53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flipV="1">
            <a:off x="3236119" y="3779947"/>
            <a:ext cx="3108325" cy="142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3236119" y="3259508"/>
            <a:ext cx="989013" cy="5346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236119" y="3794196"/>
            <a:ext cx="989013" cy="17140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clear about your scope.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mic Sans MS"/>
                <a:cs typeface="Comic Sans MS"/>
              </a:rPr>
              <a:t>The business and environment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What you are building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Just the software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52900" y="2088906"/>
            <a:ext cx="4686300" cy="423569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Work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743450" y="3246863"/>
            <a:ext cx="3505200" cy="3077737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562600" y="4572000"/>
            <a:ext cx="1866900" cy="17526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Software</a:t>
            </a:r>
          </a:p>
        </p:txBody>
      </p:sp>
      <p:grpSp>
        <p:nvGrpSpPr>
          <p:cNvPr id="22" name="Group 41"/>
          <p:cNvGrpSpPr>
            <a:grpSpLocks noChangeAspect="1"/>
          </p:cNvGrpSpPr>
          <p:nvPr/>
        </p:nvGrpSpPr>
        <p:grpSpPr bwMode="auto">
          <a:xfrm flipH="1" flipV="1">
            <a:off x="4800600" y="2590800"/>
            <a:ext cx="609645" cy="174394"/>
            <a:chOff x="3433" y="1097"/>
            <a:chExt cx="636" cy="175"/>
          </a:xfrm>
        </p:grpSpPr>
        <p:sp>
          <p:nvSpPr>
            <p:cNvPr id="28" name="Freeform 42"/>
            <p:cNvSpPr>
              <a:spLocks noChangeAspect="1"/>
            </p:cNvSpPr>
            <p:nvPr/>
          </p:nvSpPr>
          <p:spPr bwMode="auto">
            <a:xfrm>
              <a:off x="3458" y="1097"/>
              <a:ext cx="611" cy="175"/>
            </a:xfrm>
            <a:custGeom>
              <a:avLst/>
              <a:gdLst>
                <a:gd name="T0" fmla="*/ 1461 w 560"/>
                <a:gd name="T1" fmla="*/ 2178 h 136"/>
                <a:gd name="T2" fmla="*/ 1433 w 560"/>
                <a:gd name="T3" fmla="*/ 2078 h 136"/>
                <a:gd name="T4" fmla="*/ 1370 w 560"/>
                <a:gd name="T5" fmla="*/ 1992 h 136"/>
                <a:gd name="T6" fmla="*/ 767 w 560"/>
                <a:gd name="T7" fmla="*/ 268 h 136"/>
                <a:gd name="T8" fmla="*/ 681 w 560"/>
                <a:gd name="T9" fmla="*/ 109 h 136"/>
                <a:gd name="T10" fmla="*/ 603 w 560"/>
                <a:gd name="T11" fmla="*/ 126 h 136"/>
                <a:gd name="T12" fmla="*/ 626 w 560"/>
                <a:gd name="T13" fmla="*/ 972 h 136"/>
                <a:gd name="T14" fmla="*/ 793 w 560"/>
                <a:gd name="T15" fmla="*/ 1340 h 136"/>
                <a:gd name="T16" fmla="*/ 819 w 560"/>
                <a:gd name="T17" fmla="*/ 1566 h 136"/>
                <a:gd name="T18" fmla="*/ 578 w 560"/>
                <a:gd name="T19" fmla="*/ 1808 h 136"/>
                <a:gd name="T20" fmla="*/ 384 w 560"/>
                <a:gd name="T21" fmla="*/ 1610 h 136"/>
                <a:gd name="T22" fmla="*/ 265 w 560"/>
                <a:gd name="T23" fmla="*/ 1426 h 136"/>
                <a:gd name="T24" fmla="*/ 134 w 560"/>
                <a:gd name="T25" fmla="*/ 1092 h 136"/>
                <a:gd name="T26" fmla="*/ 0 w 560"/>
                <a:gd name="T27" fmla="*/ 444 h 1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0"/>
                <a:gd name="T43" fmla="*/ 0 h 136"/>
                <a:gd name="T44" fmla="*/ 560 w 560"/>
                <a:gd name="T45" fmla="*/ 136 h 1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0" h="136">
                  <a:moveTo>
                    <a:pt x="560" y="136"/>
                  </a:moveTo>
                  <a:cubicBezTo>
                    <a:pt x="556" y="134"/>
                    <a:pt x="553" y="131"/>
                    <a:pt x="549" y="130"/>
                  </a:cubicBezTo>
                  <a:cubicBezTo>
                    <a:pt x="541" y="127"/>
                    <a:pt x="532" y="127"/>
                    <a:pt x="525" y="124"/>
                  </a:cubicBezTo>
                  <a:cubicBezTo>
                    <a:pt x="447" y="88"/>
                    <a:pt x="377" y="39"/>
                    <a:pt x="294" y="17"/>
                  </a:cubicBezTo>
                  <a:cubicBezTo>
                    <a:pt x="283" y="11"/>
                    <a:pt x="272" y="9"/>
                    <a:pt x="260" y="7"/>
                  </a:cubicBezTo>
                  <a:cubicBezTo>
                    <a:pt x="250" y="7"/>
                    <a:pt x="237" y="0"/>
                    <a:pt x="231" y="8"/>
                  </a:cubicBezTo>
                  <a:cubicBezTo>
                    <a:pt x="226" y="14"/>
                    <a:pt x="226" y="53"/>
                    <a:pt x="240" y="61"/>
                  </a:cubicBezTo>
                  <a:cubicBezTo>
                    <a:pt x="258" y="71"/>
                    <a:pt x="283" y="77"/>
                    <a:pt x="303" y="83"/>
                  </a:cubicBezTo>
                  <a:cubicBezTo>
                    <a:pt x="308" y="88"/>
                    <a:pt x="310" y="93"/>
                    <a:pt x="314" y="98"/>
                  </a:cubicBezTo>
                  <a:cubicBezTo>
                    <a:pt x="301" y="135"/>
                    <a:pt x="265" y="114"/>
                    <a:pt x="222" y="113"/>
                  </a:cubicBezTo>
                  <a:cubicBezTo>
                    <a:pt x="196" y="111"/>
                    <a:pt x="172" y="107"/>
                    <a:pt x="147" y="100"/>
                  </a:cubicBezTo>
                  <a:cubicBezTo>
                    <a:pt x="132" y="96"/>
                    <a:pt x="102" y="89"/>
                    <a:pt x="102" y="89"/>
                  </a:cubicBezTo>
                  <a:cubicBezTo>
                    <a:pt x="87" y="79"/>
                    <a:pt x="68" y="75"/>
                    <a:pt x="51" y="68"/>
                  </a:cubicBezTo>
                  <a:cubicBezTo>
                    <a:pt x="36" y="53"/>
                    <a:pt x="24" y="28"/>
                    <a:pt x="0" y="28"/>
                  </a:cubicBezTo>
                </a:path>
              </a:pathLst>
            </a:cu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43"/>
            <p:cNvSpPr>
              <a:spLocks noChangeAspect="1" noChangeShapeType="1"/>
            </p:cNvSpPr>
            <p:nvPr/>
          </p:nvSpPr>
          <p:spPr bwMode="auto">
            <a:xfrm>
              <a:off x="3433" y="1097"/>
              <a:ext cx="20" cy="84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44"/>
            <p:cNvSpPr>
              <a:spLocks noChangeAspect="1" noChangeShapeType="1"/>
            </p:cNvSpPr>
            <p:nvPr/>
          </p:nvSpPr>
          <p:spPr bwMode="auto">
            <a:xfrm flipV="1">
              <a:off x="3435" y="1097"/>
              <a:ext cx="78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41"/>
          <p:cNvGrpSpPr>
            <a:grpSpLocks noChangeAspect="1"/>
          </p:cNvGrpSpPr>
          <p:nvPr/>
        </p:nvGrpSpPr>
        <p:grpSpPr bwMode="auto">
          <a:xfrm flipH="1" flipV="1">
            <a:off x="3886199" y="3886200"/>
            <a:ext cx="1371600" cy="392358"/>
            <a:chOff x="3433" y="1097"/>
            <a:chExt cx="636" cy="175"/>
          </a:xfrm>
        </p:grpSpPr>
        <p:sp>
          <p:nvSpPr>
            <p:cNvPr id="34" name="Freeform 42"/>
            <p:cNvSpPr>
              <a:spLocks noChangeAspect="1"/>
            </p:cNvSpPr>
            <p:nvPr/>
          </p:nvSpPr>
          <p:spPr bwMode="auto">
            <a:xfrm>
              <a:off x="3458" y="1097"/>
              <a:ext cx="611" cy="175"/>
            </a:xfrm>
            <a:custGeom>
              <a:avLst/>
              <a:gdLst>
                <a:gd name="T0" fmla="*/ 1461 w 560"/>
                <a:gd name="T1" fmla="*/ 2178 h 136"/>
                <a:gd name="T2" fmla="*/ 1433 w 560"/>
                <a:gd name="T3" fmla="*/ 2078 h 136"/>
                <a:gd name="T4" fmla="*/ 1370 w 560"/>
                <a:gd name="T5" fmla="*/ 1992 h 136"/>
                <a:gd name="T6" fmla="*/ 767 w 560"/>
                <a:gd name="T7" fmla="*/ 268 h 136"/>
                <a:gd name="T8" fmla="*/ 681 w 560"/>
                <a:gd name="T9" fmla="*/ 109 h 136"/>
                <a:gd name="T10" fmla="*/ 603 w 560"/>
                <a:gd name="T11" fmla="*/ 126 h 136"/>
                <a:gd name="T12" fmla="*/ 626 w 560"/>
                <a:gd name="T13" fmla="*/ 972 h 136"/>
                <a:gd name="T14" fmla="*/ 793 w 560"/>
                <a:gd name="T15" fmla="*/ 1340 h 136"/>
                <a:gd name="T16" fmla="*/ 819 w 560"/>
                <a:gd name="T17" fmla="*/ 1566 h 136"/>
                <a:gd name="T18" fmla="*/ 578 w 560"/>
                <a:gd name="T19" fmla="*/ 1808 h 136"/>
                <a:gd name="T20" fmla="*/ 384 w 560"/>
                <a:gd name="T21" fmla="*/ 1610 h 136"/>
                <a:gd name="T22" fmla="*/ 265 w 560"/>
                <a:gd name="T23" fmla="*/ 1426 h 136"/>
                <a:gd name="T24" fmla="*/ 134 w 560"/>
                <a:gd name="T25" fmla="*/ 1092 h 136"/>
                <a:gd name="T26" fmla="*/ 0 w 560"/>
                <a:gd name="T27" fmla="*/ 444 h 1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0"/>
                <a:gd name="T43" fmla="*/ 0 h 136"/>
                <a:gd name="T44" fmla="*/ 560 w 560"/>
                <a:gd name="T45" fmla="*/ 136 h 1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0" h="136">
                  <a:moveTo>
                    <a:pt x="560" y="136"/>
                  </a:moveTo>
                  <a:cubicBezTo>
                    <a:pt x="556" y="134"/>
                    <a:pt x="553" y="131"/>
                    <a:pt x="549" y="130"/>
                  </a:cubicBezTo>
                  <a:cubicBezTo>
                    <a:pt x="541" y="127"/>
                    <a:pt x="532" y="127"/>
                    <a:pt x="525" y="124"/>
                  </a:cubicBezTo>
                  <a:cubicBezTo>
                    <a:pt x="447" y="88"/>
                    <a:pt x="377" y="39"/>
                    <a:pt x="294" y="17"/>
                  </a:cubicBezTo>
                  <a:cubicBezTo>
                    <a:pt x="283" y="11"/>
                    <a:pt x="272" y="9"/>
                    <a:pt x="260" y="7"/>
                  </a:cubicBezTo>
                  <a:cubicBezTo>
                    <a:pt x="250" y="7"/>
                    <a:pt x="237" y="0"/>
                    <a:pt x="231" y="8"/>
                  </a:cubicBezTo>
                  <a:cubicBezTo>
                    <a:pt x="226" y="14"/>
                    <a:pt x="226" y="53"/>
                    <a:pt x="240" y="61"/>
                  </a:cubicBezTo>
                  <a:cubicBezTo>
                    <a:pt x="258" y="71"/>
                    <a:pt x="283" y="77"/>
                    <a:pt x="303" y="83"/>
                  </a:cubicBezTo>
                  <a:cubicBezTo>
                    <a:pt x="308" y="88"/>
                    <a:pt x="310" y="93"/>
                    <a:pt x="314" y="98"/>
                  </a:cubicBezTo>
                  <a:cubicBezTo>
                    <a:pt x="301" y="135"/>
                    <a:pt x="265" y="114"/>
                    <a:pt x="222" y="113"/>
                  </a:cubicBezTo>
                  <a:cubicBezTo>
                    <a:pt x="196" y="111"/>
                    <a:pt x="172" y="107"/>
                    <a:pt x="147" y="100"/>
                  </a:cubicBezTo>
                  <a:cubicBezTo>
                    <a:pt x="132" y="96"/>
                    <a:pt x="102" y="89"/>
                    <a:pt x="102" y="89"/>
                  </a:cubicBezTo>
                  <a:cubicBezTo>
                    <a:pt x="87" y="79"/>
                    <a:pt x="68" y="75"/>
                    <a:pt x="51" y="68"/>
                  </a:cubicBezTo>
                  <a:cubicBezTo>
                    <a:pt x="36" y="53"/>
                    <a:pt x="24" y="28"/>
                    <a:pt x="0" y="28"/>
                  </a:cubicBezTo>
                </a:path>
              </a:pathLst>
            </a:cu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43"/>
            <p:cNvSpPr>
              <a:spLocks noChangeAspect="1" noChangeShapeType="1"/>
            </p:cNvSpPr>
            <p:nvPr/>
          </p:nvSpPr>
          <p:spPr bwMode="auto">
            <a:xfrm>
              <a:off x="3433" y="1097"/>
              <a:ext cx="20" cy="84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44"/>
            <p:cNvSpPr>
              <a:spLocks noChangeAspect="1" noChangeShapeType="1"/>
            </p:cNvSpPr>
            <p:nvPr/>
          </p:nvSpPr>
          <p:spPr bwMode="auto">
            <a:xfrm flipV="1">
              <a:off x="3435" y="1097"/>
              <a:ext cx="78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41"/>
          <p:cNvGrpSpPr>
            <a:grpSpLocks noChangeAspect="1"/>
          </p:cNvGrpSpPr>
          <p:nvPr/>
        </p:nvGrpSpPr>
        <p:grpSpPr bwMode="auto">
          <a:xfrm flipH="1" flipV="1">
            <a:off x="3468063" y="4876800"/>
            <a:ext cx="2170737" cy="620958"/>
            <a:chOff x="3433" y="1097"/>
            <a:chExt cx="636" cy="175"/>
          </a:xfrm>
        </p:grpSpPr>
        <p:sp>
          <p:nvSpPr>
            <p:cNvPr id="38" name="Freeform 42"/>
            <p:cNvSpPr>
              <a:spLocks noChangeAspect="1"/>
            </p:cNvSpPr>
            <p:nvPr/>
          </p:nvSpPr>
          <p:spPr bwMode="auto">
            <a:xfrm>
              <a:off x="3458" y="1097"/>
              <a:ext cx="611" cy="175"/>
            </a:xfrm>
            <a:custGeom>
              <a:avLst/>
              <a:gdLst>
                <a:gd name="T0" fmla="*/ 1461 w 560"/>
                <a:gd name="T1" fmla="*/ 2178 h 136"/>
                <a:gd name="T2" fmla="*/ 1433 w 560"/>
                <a:gd name="T3" fmla="*/ 2078 h 136"/>
                <a:gd name="T4" fmla="*/ 1370 w 560"/>
                <a:gd name="T5" fmla="*/ 1992 h 136"/>
                <a:gd name="T6" fmla="*/ 767 w 560"/>
                <a:gd name="T7" fmla="*/ 268 h 136"/>
                <a:gd name="T8" fmla="*/ 681 w 560"/>
                <a:gd name="T9" fmla="*/ 109 h 136"/>
                <a:gd name="T10" fmla="*/ 603 w 560"/>
                <a:gd name="T11" fmla="*/ 126 h 136"/>
                <a:gd name="T12" fmla="*/ 626 w 560"/>
                <a:gd name="T13" fmla="*/ 972 h 136"/>
                <a:gd name="T14" fmla="*/ 793 w 560"/>
                <a:gd name="T15" fmla="*/ 1340 h 136"/>
                <a:gd name="T16" fmla="*/ 819 w 560"/>
                <a:gd name="T17" fmla="*/ 1566 h 136"/>
                <a:gd name="T18" fmla="*/ 578 w 560"/>
                <a:gd name="T19" fmla="*/ 1808 h 136"/>
                <a:gd name="T20" fmla="*/ 384 w 560"/>
                <a:gd name="T21" fmla="*/ 1610 h 136"/>
                <a:gd name="T22" fmla="*/ 265 w 560"/>
                <a:gd name="T23" fmla="*/ 1426 h 136"/>
                <a:gd name="T24" fmla="*/ 134 w 560"/>
                <a:gd name="T25" fmla="*/ 1092 h 136"/>
                <a:gd name="T26" fmla="*/ 0 w 560"/>
                <a:gd name="T27" fmla="*/ 444 h 1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0"/>
                <a:gd name="T43" fmla="*/ 0 h 136"/>
                <a:gd name="T44" fmla="*/ 560 w 560"/>
                <a:gd name="T45" fmla="*/ 136 h 1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0" h="136">
                  <a:moveTo>
                    <a:pt x="560" y="136"/>
                  </a:moveTo>
                  <a:cubicBezTo>
                    <a:pt x="556" y="134"/>
                    <a:pt x="553" y="131"/>
                    <a:pt x="549" y="130"/>
                  </a:cubicBezTo>
                  <a:cubicBezTo>
                    <a:pt x="541" y="127"/>
                    <a:pt x="532" y="127"/>
                    <a:pt x="525" y="124"/>
                  </a:cubicBezTo>
                  <a:cubicBezTo>
                    <a:pt x="447" y="88"/>
                    <a:pt x="377" y="39"/>
                    <a:pt x="294" y="17"/>
                  </a:cubicBezTo>
                  <a:cubicBezTo>
                    <a:pt x="283" y="11"/>
                    <a:pt x="272" y="9"/>
                    <a:pt x="260" y="7"/>
                  </a:cubicBezTo>
                  <a:cubicBezTo>
                    <a:pt x="250" y="7"/>
                    <a:pt x="237" y="0"/>
                    <a:pt x="231" y="8"/>
                  </a:cubicBezTo>
                  <a:cubicBezTo>
                    <a:pt x="226" y="14"/>
                    <a:pt x="226" y="53"/>
                    <a:pt x="240" y="61"/>
                  </a:cubicBezTo>
                  <a:cubicBezTo>
                    <a:pt x="258" y="71"/>
                    <a:pt x="283" y="77"/>
                    <a:pt x="303" y="83"/>
                  </a:cubicBezTo>
                  <a:cubicBezTo>
                    <a:pt x="308" y="88"/>
                    <a:pt x="310" y="93"/>
                    <a:pt x="314" y="98"/>
                  </a:cubicBezTo>
                  <a:cubicBezTo>
                    <a:pt x="301" y="135"/>
                    <a:pt x="265" y="114"/>
                    <a:pt x="222" y="113"/>
                  </a:cubicBezTo>
                  <a:cubicBezTo>
                    <a:pt x="196" y="111"/>
                    <a:pt x="172" y="107"/>
                    <a:pt x="147" y="100"/>
                  </a:cubicBezTo>
                  <a:cubicBezTo>
                    <a:pt x="132" y="96"/>
                    <a:pt x="102" y="89"/>
                    <a:pt x="102" y="89"/>
                  </a:cubicBezTo>
                  <a:cubicBezTo>
                    <a:pt x="87" y="79"/>
                    <a:pt x="68" y="75"/>
                    <a:pt x="51" y="68"/>
                  </a:cubicBezTo>
                  <a:cubicBezTo>
                    <a:pt x="36" y="53"/>
                    <a:pt x="24" y="28"/>
                    <a:pt x="0" y="28"/>
                  </a:cubicBezTo>
                </a:path>
              </a:pathLst>
            </a:cu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43"/>
            <p:cNvSpPr>
              <a:spLocks noChangeAspect="1" noChangeShapeType="1"/>
            </p:cNvSpPr>
            <p:nvPr/>
          </p:nvSpPr>
          <p:spPr bwMode="auto">
            <a:xfrm>
              <a:off x="3433" y="1097"/>
              <a:ext cx="20" cy="84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4"/>
            <p:cNvSpPr>
              <a:spLocks noChangeAspect="1" noChangeShapeType="1"/>
            </p:cNvSpPr>
            <p:nvPr/>
          </p:nvSpPr>
          <p:spPr bwMode="auto">
            <a:xfrm flipV="1">
              <a:off x="3435" y="1097"/>
              <a:ext cx="78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66800" y="2971800"/>
            <a:ext cx="31924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Requirements Gathering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Requirements Clarification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Product Construction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04800" y="3810000"/>
            <a:ext cx="8357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kern="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8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err="1" smtClean="0"/>
              <a:t>vs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Features				Functions</a:t>
            </a:r>
            <a:endParaRPr lang="en-US" dirty="0"/>
          </a:p>
        </p:txBody>
      </p:sp>
      <p:sp>
        <p:nvSpPr>
          <p:cNvPr id="4" name="Oval 18"/>
          <p:cNvSpPr>
            <a:spLocks noChangeAspect="1" noChangeArrowheads="1"/>
          </p:cNvSpPr>
          <p:nvPr/>
        </p:nvSpPr>
        <p:spPr bwMode="auto">
          <a:xfrm>
            <a:off x="7213372" y="5173404"/>
            <a:ext cx="991075" cy="693996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 sz="1600"/>
          </a:p>
        </p:txBody>
      </p:sp>
      <p:sp>
        <p:nvSpPr>
          <p:cNvPr id="5" name="Text Box 28"/>
          <p:cNvSpPr txBox="1">
            <a:spLocks noChangeAspect="1" noChangeArrowheads="1"/>
          </p:cNvSpPr>
          <p:nvPr/>
        </p:nvSpPr>
        <p:spPr bwMode="auto">
          <a:xfrm>
            <a:off x="7087111" y="5206424"/>
            <a:ext cx="1301855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Move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6858511" y="3373964"/>
            <a:ext cx="1904489" cy="893235"/>
            <a:chOff x="4861411" y="4052184"/>
            <a:chExt cx="1517630" cy="606999"/>
          </a:xfrm>
        </p:grpSpPr>
        <p:sp>
          <p:nvSpPr>
            <p:cNvPr id="7" name="Oval 20"/>
            <p:cNvSpPr>
              <a:spLocks noChangeAspect="1" noChangeArrowheads="1"/>
            </p:cNvSpPr>
            <p:nvPr/>
          </p:nvSpPr>
          <p:spPr bwMode="auto">
            <a:xfrm>
              <a:off x="5216132" y="4079026"/>
              <a:ext cx="828321" cy="580157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 sz="1600"/>
            </a:p>
          </p:txBody>
        </p:sp>
        <p:sp>
          <p:nvSpPr>
            <p:cNvPr id="8" name="Text Box 38"/>
            <p:cNvSpPr txBox="1">
              <a:spLocks noChangeAspect="1" noChangeArrowheads="1"/>
            </p:cNvSpPr>
            <p:nvPr/>
          </p:nvSpPr>
          <p:spPr bwMode="auto">
            <a:xfrm>
              <a:off x="4861411" y="4052184"/>
              <a:ext cx="1517630" cy="5849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600" dirty="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Stop</a:t>
              </a:r>
              <a:br>
                <a:rPr lang="en-US" sz="1600" dirty="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Elevator </a:t>
              </a:r>
              <a:endParaRPr lang="en-US" sz="16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10" name="Oval 16"/>
          <p:cNvSpPr>
            <a:spLocks noChangeAspect="1" noChangeArrowheads="1"/>
          </p:cNvSpPr>
          <p:nvPr/>
        </p:nvSpPr>
        <p:spPr bwMode="auto">
          <a:xfrm>
            <a:off x="5563111" y="2209800"/>
            <a:ext cx="1492019" cy="779525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endParaRPr lang="en-US" sz="1600">
              <a:solidFill>
                <a:srgbClr val="000000"/>
              </a:solidFill>
              <a:latin typeface="Book Antiqua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7"/>
          <p:cNvSpPr>
            <a:spLocks noChangeAspect="1" noChangeArrowheads="1"/>
          </p:cNvSpPr>
          <p:nvPr/>
        </p:nvSpPr>
        <p:spPr bwMode="auto">
          <a:xfrm>
            <a:off x="5791710" y="3300191"/>
            <a:ext cx="1146036" cy="738409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endParaRPr lang="en-US" sz="1600">
              <a:solidFill>
                <a:srgbClr val="000000"/>
              </a:solidFill>
              <a:latin typeface="Book Antiqua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Oval 19"/>
          <p:cNvSpPr>
            <a:spLocks noChangeAspect="1" noChangeArrowheads="1"/>
          </p:cNvSpPr>
          <p:nvPr/>
        </p:nvSpPr>
        <p:spPr bwMode="auto">
          <a:xfrm>
            <a:off x="5334511" y="4469626"/>
            <a:ext cx="1907539" cy="940574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 sz="1600"/>
          </a:p>
        </p:txBody>
      </p:sp>
      <p:sp>
        <p:nvSpPr>
          <p:cNvPr id="15" name="Text Box 25"/>
          <p:cNvSpPr txBox="1">
            <a:spLocks noChangeAspect="1" noChangeArrowheads="1"/>
          </p:cNvSpPr>
          <p:nvPr/>
        </p:nvSpPr>
        <p:spPr bwMode="auto">
          <a:xfrm>
            <a:off x="5715511" y="2293732"/>
            <a:ext cx="1292650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Close Door</a:t>
            </a:r>
          </a:p>
        </p:txBody>
      </p:sp>
      <p:sp>
        <p:nvSpPr>
          <p:cNvPr id="16" name="Text Box 26"/>
          <p:cNvSpPr txBox="1">
            <a:spLocks noChangeAspect="1" noChangeArrowheads="1"/>
          </p:cNvSpPr>
          <p:nvPr/>
        </p:nvSpPr>
        <p:spPr bwMode="auto">
          <a:xfrm>
            <a:off x="5791711" y="4572000"/>
            <a:ext cx="995946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Open Door</a:t>
            </a:r>
          </a:p>
        </p:txBody>
      </p:sp>
      <p:sp>
        <p:nvSpPr>
          <p:cNvPr id="24" name="Text Box 53"/>
          <p:cNvSpPr txBox="1">
            <a:spLocks noChangeAspect="1" noChangeArrowheads="1"/>
          </p:cNvSpPr>
          <p:nvPr/>
        </p:nvSpPr>
        <p:spPr bwMode="auto">
          <a:xfrm>
            <a:off x="5715511" y="3306245"/>
            <a:ext cx="1187728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Request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sp>
        <p:nvSpPr>
          <p:cNvPr id="25" name="Rectangle 24"/>
          <p:cNvSpPr>
            <a:spLocks noChangeAspect="1" noChangeArrowheads="1"/>
          </p:cNvSpPr>
          <p:nvPr/>
        </p:nvSpPr>
        <p:spPr bwMode="auto">
          <a:xfrm>
            <a:off x="838711" y="2057400"/>
            <a:ext cx="3429000" cy="403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Oval 18"/>
          <p:cNvSpPr>
            <a:spLocks noChangeAspect="1" noChangeArrowheads="1"/>
          </p:cNvSpPr>
          <p:nvPr/>
        </p:nvSpPr>
        <p:spPr bwMode="auto">
          <a:xfrm>
            <a:off x="1520673" y="4826116"/>
            <a:ext cx="2002500" cy="968447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Order Elevator </a:t>
            </a:r>
            <a:endParaRPr lang="en-US" dirty="0"/>
          </a:p>
        </p:txBody>
      </p:sp>
      <p:sp>
        <p:nvSpPr>
          <p:cNvPr id="28" name="Oval 17"/>
          <p:cNvSpPr>
            <a:spLocks noChangeAspect="1" noChangeArrowheads="1"/>
          </p:cNvSpPr>
          <p:nvPr/>
        </p:nvSpPr>
        <p:spPr bwMode="auto">
          <a:xfrm>
            <a:off x="1520673" y="2286349"/>
            <a:ext cx="2002500" cy="1058869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Request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sp>
        <p:nvSpPr>
          <p:cNvPr id="29" name="Oval 19"/>
          <p:cNvSpPr>
            <a:spLocks noChangeAspect="1" noChangeArrowheads="1"/>
          </p:cNvSpPr>
          <p:nvPr/>
        </p:nvSpPr>
        <p:spPr bwMode="auto">
          <a:xfrm>
            <a:off x="1520673" y="3594569"/>
            <a:ext cx="2002500" cy="854117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Open Door</a:t>
            </a:r>
          </a:p>
        </p:txBody>
      </p:sp>
      <p:sp>
        <p:nvSpPr>
          <p:cNvPr id="30" name="Rectangle 29"/>
          <p:cNvSpPr>
            <a:spLocks noChangeAspect="1" noChangeArrowheads="1"/>
          </p:cNvSpPr>
          <p:nvPr/>
        </p:nvSpPr>
        <p:spPr bwMode="auto">
          <a:xfrm>
            <a:off x="5105911" y="2057400"/>
            <a:ext cx="3429000" cy="403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29000" y="1066800"/>
            <a:ext cx="8357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kern="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1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Back-and-Forth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72400" cy="5105400"/>
          </a:xfrm>
        </p:spPr>
        <p:txBody>
          <a:bodyPr/>
          <a:lstStyle/>
          <a:p>
            <a:r>
              <a:rPr lang="en-US" dirty="0" smtClean="0"/>
              <a:t>Generally, a use case involves “back-and-forth” </a:t>
            </a:r>
            <a:br>
              <a:rPr lang="en-US" dirty="0" smtClean="0"/>
            </a:br>
            <a:r>
              <a:rPr lang="en-US" dirty="0" smtClean="0"/>
              <a:t>across the system boundary.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suggests alternate paths:</a:t>
            </a:r>
          </a:p>
          <a:p>
            <a:pPr lvl="1"/>
            <a:r>
              <a:rPr lang="en-US" dirty="0" smtClean="0"/>
              <a:t>What if the door fails to close?</a:t>
            </a:r>
          </a:p>
          <a:p>
            <a:pPr lvl="1"/>
            <a:r>
              <a:rPr lang="en-US" dirty="0" smtClean="0"/>
              <a:t>What if a passenger requests </a:t>
            </a:r>
            <a:br>
              <a:rPr lang="en-US" dirty="0" smtClean="0"/>
            </a:br>
            <a:r>
              <a:rPr lang="en-US" dirty="0" smtClean="0"/>
              <a:t>an intervening floor?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2286000"/>
            <a:ext cx="5257800" cy="1477328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Order Elevator to Floor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Close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door closed, accelerate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approach to specified floor, slow down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arrival at floor, open door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is:</a:t>
            </a:r>
          </a:p>
          <a:p>
            <a:pPr lvl="1"/>
            <a:r>
              <a:rPr lang="en-US" dirty="0" smtClean="0"/>
              <a:t>Find all your people, resources, practices, etc.</a:t>
            </a:r>
          </a:p>
          <a:p>
            <a:pPr lvl="1"/>
            <a:r>
              <a:rPr lang="en-US" dirty="0" smtClean="0"/>
              <a:t>Find out what the system-as-a-whole does</a:t>
            </a:r>
          </a:p>
          <a:p>
            <a:pPr lvl="1"/>
            <a:r>
              <a:rPr lang="en-US" dirty="0" smtClean="0"/>
              <a:t>Determine the precise behavior of each use case</a:t>
            </a:r>
          </a:p>
          <a:p>
            <a:pPr lvl="1"/>
            <a:r>
              <a:rPr lang="en-US" dirty="0" smtClean="0"/>
              <a:t>And establish how it communicates with others</a:t>
            </a:r>
          </a:p>
          <a:p>
            <a:r>
              <a:rPr lang="en-US" sz="1200" i="1" dirty="0" smtClean="0"/>
              <a:t>       </a:t>
            </a:r>
          </a:p>
          <a:p>
            <a:r>
              <a:rPr lang="en-US" i="1" dirty="0" smtClean="0"/>
              <a:t>        But it’s really all about learning about the problem.</a:t>
            </a:r>
          </a:p>
        </p:txBody>
      </p: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2698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685800" y="4935538"/>
            <a:ext cx="1600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ea typeface="ＭＳ Ｐゴシック" charset="-128"/>
                <a:cs typeface="ＭＳ Ｐゴシック" charset="-128"/>
              </a:rPr>
              <a:t>Get 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Organized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AutoShape 26"/>
          <p:cNvSpPr>
            <a:spLocks noChangeArrowheads="1"/>
          </p:cNvSpPr>
          <p:nvPr/>
        </p:nvSpPr>
        <p:spPr bwMode="auto">
          <a:xfrm>
            <a:off x="45989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50911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24336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29257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6764338" y="4419600"/>
            <a:ext cx="1770062" cy="1676400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162800" y="4935538"/>
            <a:ext cx="1303635" cy="60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Sequence Diagrams</a:t>
            </a:r>
            <a:endParaRPr lang="en-US" b="1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Alternatives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Consider what can “go wrong.”</a:t>
            </a:r>
          </a:p>
          <a:p>
            <a:endParaRPr lang="en-US" smtClean="0"/>
          </a:p>
          <a:p>
            <a:r>
              <a:rPr lang="en-US" smtClean="0"/>
              <a:t>Build them as separate use cases.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2942272"/>
            <a:ext cx="5257800" cy="2031325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Order Elevator to Floor with Idiot in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Close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blocked, reopen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completely reopened (and &lt;3 tries, go to Step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3 tries, make annoying beeping sound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……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and name the use cases in the Case Study.</a:t>
            </a:r>
          </a:p>
          <a:p>
            <a:endParaRPr lang="en-US" dirty="0" smtClean="0"/>
          </a:p>
          <a:p>
            <a:r>
              <a:rPr lang="en-US" dirty="0" smtClean="0"/>
              <a:t>Draw a diagram, if you want.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Defining Use Cases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4414838" y="3244850"/>
            <a:ext cx="75523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Use Cases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define a use case, follow this pattern:</a:t>
            </a:r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1676400" y="1828800"/>
            <a:ext cx="4876800" cy="426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41338" indent="-541338"/>
            <a:r>
              <a:rPr lang="en-US" u="sng" dirty="0" smtClean="0"/>
              <a:t>&lt;Use Case Number&gt;: &lt;Use Case Name&gt;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Pre-conditions: What must be true before the</a:t>
            </a:r>
            <a:r>
              <a:rPr lang="en-US" dirty="0" smtClean="0"/>
              <a:t> use case </a:t>
            </a:r>
            <a:r>
              <a:rPr lang="en-US" dirty="0"/>
              <a:t>can execute 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Post-conditions: What must be true after the</a:t>
            </a:r>
            <a:r>
              <a:rPr lang="en-US" dirty="0" smtClean="0"/>
              <a:t> use case </a:t>
            </a:r>
            <a:r>
              <a:rPr lang="en-US" dirty="0"/>
              <a:t>has executed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Scenario: A description of just what </a:t>
            </a:r>
            <a:r>
              <a:rPr lang="en-US" dirty="0" smtClean="0"/>
              <a:t>happens</a:t>
            </a:r>
          </a:p>
          <a:p>
            <a:pPr marL="541338" indent="-541338"/>
            <a:endParaRPr lang="en-US" dirty="0" smtClean="0"/>
          </a:p>
          <a:p>
            <a:pPr marL="541338" indent="-541338"/>
            <a:endParaRPr lang="en-US" dirty="0" smtClean="0"/>
          </a:p>
          <a:p>
            <a:pPr marL="541338" indent="-541338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 and Post-Conditions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 and post-conditions say what must be true:</a:t>
            </a:r>
          </a:p>
          <a:p>
            <a:pPr lvl="1"/>
            <a:r>
              <a:rPr lang="en-US" dirty="0" smtClean="0"/>
              <a:t>before some use case, and</a:t>
            </a:r>
          </a:p>
          <a:p>
            <a:pPr lvl="1"/>
            <a:r>
              <a:rPr lang="en-US" dirty="0" smtClean="0"/>
              <a:t>after the use case is completed.</a:t>
            </a:r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You may add a description.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914400" y="2819400"/>
            <a:ext cx="6781800" cy="12954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/>
              <a:t>Elevator arrives at floor</a:t>
            </a:r>
          </a:p>
          <a:p>
            <a:endParaRPr lang="en-US"/>
          </a:p>
          <a:p>
            <a:r>
              <a:rPr lang="en-US"/>
              <a:t>Precondition:	Door closed and elevator stopped</a:t>
            </a:r>
          </a:p>
          <a:p>
            <a:r>
              <a:rPr lang="en-US"/>
              <a:t>Postcondition:	Door open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914400" y="4495800"/>
            <a:ext cx="6781800" cy="12954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 dirty="0"/>
              <a:t>Idiot in Door</a:t>
            </a:r>
          </a:p>
          <a:p>
            <a:endParaRPr lang="en-US" dirty="0"/>
          </a:p>
          <a:p>
            <a:r>
              <a:rPr lang="en-US" dirty="0"/>
              <a:t>Precondition:	Door closing and </a:t>
            </a:r>
            <a:r>
              <a:rPr lang="en-US" dirty="0" smtClean="0"/>
              <a:t>obstruction </a:t>
            </a:r>
            <a:r>
              <a:rPr lang="en-US" dirty="0"/>
              <a:t>detected</a:t>
            </a:r>
          </a:p>
          <a:p>
            <a:r>
              <a:rPr lang="en-US" dirty="0" err="1"/>
              <a:t>Postcondition</a:t>
            </a:r>
            <a:r>
              <a:rPr lang="en-US" dirty="0"/>
              <a:t>:	Door opened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 and Post-Conditions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split them.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the state is now embedded within the name.</a:t>
            </a: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914400" y="1905000"/>
            <a:ext cx="6781800" cy="17526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/>
              <a:t>Request Elevator with Elevator at Floor</a:t>
            </a:r>
          </a:p>
          <a:p>
            <a:endParaRPr lang="en-US"/>
          </a:p>
          <a:p>
            <a:r>
              <a:rPr lang="en-US"/>
              <a:t>Precondition:	Elevator at floor with door closed</a:t>
            </a:r>
          </a:p>
          <a:p>
            <a:r>
              <a:rPr lang="en-US"/>
              <a:t>Postcondition:	Door open initiated</a:t>
            </a:r>
          </a:p>
          <a:p>
            <a:r>
              <a:rPr lang="en-US"/>
              <a:t>		Request satisfied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914400" y="4038600"/>
            <a:ext cx="6781800" cy="17526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/>
              <a:t>Request Elevator with no Elevator at Floor</a:t>
            </a:r>
            <a:endParaRPr lang="en-US"/>
          </a:p>
          <a:p>
            <a:endParaRPr lang="en-US"/>
          </a:p>
          <a:p>
            <a:r>
              <a:rPr lang="en-US"/>
              <a:t>Precondition:	No elevator at requested floor</a:t>
            </a:r>
          </a:p>
          <a:p>
            <a:r>
              <a:rPr lang="en-US"/>
              <a:t>Postcondition:	Request queued for arbitrary elevator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scenario </a:t>
            </a:r>
            <a:r>
              <a:rPr lang="en-US" dirty="0" smtClean="0"/>
              <a:t>is a list of steps describing the interaction between an actor and the system to effect some goal.</a:t>
            </a:r>
          </a:p>
          <a:p>
            <a:endParaRPr lang="en-US" dirty="0" smtClean="0"/>
          </a:p>
          <a:p>
            <a:r>
              <a:rPr lang="en-US" dirty="0" smtClean="0"/>
              <a:t>Write down the scenario in natural language.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3124200"/>
            <a:ext cx="5334000" cy="1905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/>
              <a:t>Scenario: Passenger Enters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62400" y="4038600"/>
            <a:ext cx="5029200" cy="23622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/>
              <a:t>Scenario: Passenger requests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elevator in requested direction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Move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scenario </a:t>
            </a:r>
            <a:r>
              <a:rPr lang="en-US" dirty="0" smtClean="0"/>
              <a:t>is a list of steps describing the interaction between an actor and the system to effect some goal.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Lightning Bolt 5"/>
          <p:cNvSpPr>
            <a:spLocks noChangeArrowheads="1"/>
          </p:cNvSpPr>
          <p:nvPr/>
        </p:nvSpPr>
        <p:spPr bwMode="auto">
          <a:xfrm rot="-3093238">
            <a:off x="-28575" y="1136650"/>
            <a:ext cx="8369300" cy="6483350"/>
          </a:xfrm>
          <a:prstGeom prst="lightningBolt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3429000"/>
            <a:ext cx="68580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WARNING: Scenarios are procedural and can lead to brittle systems if implemented directly.</a:t>
            </a:r>
          </a:p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They are used to elucidate the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br>
              <a:rPr lang="en-US" sz="2400" dirty="0" smtClean="0">
                <a:solidFill>
                  <a:schemeClr val="accent3"/>
                </a:solidFill>
              </a:rPr>
            </a:br>
            <a:r>
              <a:rPr lang="en-US" sz="2400" dirty="0" smtClean="0">
                <a:solidFill>
                  <a:schemeClr val="accent3"/>
                </a:solidFill>
              </a:rPr>
              <a:t>system’s response ONLY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Cases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test cases should take the form:</a:t>
            </a:r>
          </a:p>
          <a:p>
            <a:pPr lvl="1"/>
            <a:r>
              <a:rPr lang="en-US" dirty="0" smtClean="0"/>
              <a:t>establish pre-conditions</a:t>
            </a:r>
          </a:p>
          <a:p>
            <a:pPr lvl="1"/>
            <a:r>
              <a:rPr lang="en-US" dirty="0" smtClean="0"/>
              <a:t>inject stimulus to initiate </a:t>
            </a:r>
          </a:p>
          <a:p>
            <a:pPr lvl="1"/>
            <a:r>
              <a:rPr lang="en-US" dirty="0" smtClean="0"/>
              <a:t>verify actual post-conditions </a:t>
            </a:r>
            <a:br>
              <a:rPr lang="en-US" dirty="0" smtClean="0"/>
            </a:br>
            <a:r>
              <a:rPr lang="en-US" dirty="0" smtClean="0"/>
              <a:t>against expected</a:t>
            </a:r>
          </a:p>
          <a:p>
            <a:pPr lvl="1"/>
            <a:r>
              <a:rPr lang="en-US" dirty="0" smtClean="0"/>
              <a:t>issue a pass/fail indication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107524" name="Rectangular Callout 3"/>
          <p:cNvSpPr>
            <a:spLocks noChangeArrowheads="1"/>
          </p:cNvSpPr>
          <p:nvPr/>
        </p:nvSpPr>
        <p:spPr bwMode="auto">
          <a:xfrm>
            <a:off x="5105400" y="2057400"/>
            <a:ext cx="3581400" cy="1219200"/>
          </a:xfrm>
          <a:prstGeom prst="wedgeRectCallout">
            <a:avLst>
              <a:gd name="adj1" fmla="val 44847"/>
              <a:gd name="adj2" fmla="val 9199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/>
              <a:t>Hmmm….</a:t>
            </a:r>
          </a:p>
          <a:p>
            <a:endParaRPr lang="en-US" sz="2200" dirty="0"/>
          </a:p>
          <a:p>
            <a:r>
              <a:rPr lang="en-US" sz="2200" dirty="0"/>
              <a:t>Where would I find these?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6800" y="4343400"/>
            <a:ext cx="4953000" cy="1752600"/>
            <a:chOff x="990600" y="3200400"/>
            <a:chExt cx="6553200" cy="2895600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90600" y="3200400"/>
              <a:ext cx="6553200" cy="2895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 </a:t>
              </a:r>
              <a:r>
                <a:rPr lang="en-US" dirty="0" smtClean="0"/>
                <a:t>Harness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438400" y="3886200"/>
              <a:ext cx="5105400" cy="2209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 smtClean="0"/>
              <a:t>Write:</a:t>
            </a:r>
          </a:p>
          <a:p>
            <a:pPr lvl="1" indent="-342900"/>
            <a:r>
              <a:rPr lang="en-US" dirty="0" smtClean="0"/>
              <a:t>Pre-conditions</a:t>
            </a:r>
          </a:p>
          <a:p>
            <a:pPr lvl="1" indent="-342900"/>
            <a:r>
              <a:rPr lang="en-US" dirty="0" smtClean="0"/>
              <a:t>Post-conditions</a:t>
            </a:r>
          </a:p>
          <a:p>
            <a:pPr lvl="1" indent="-342900"/>
            <a:r>
              <a:rPr lang="en-US" dirty="0" smtClean="0"/>
              <a:t>Scenario</a:t>
            </a:r>
          </a:p>
          <a:p>
            <a:pPr indent="-342900"/>
            <a:r>
              <a:rPr lang="en-US" dirty="0" smtClean="0"/>
              <a:t>for</a:t>
            </a:r>
            <a:endParaRPr lang="en-US" dirty="0"/>
          </a:p>
          <a:p>
            <a:pPr marL="196850" lvl="1" indent="0"/>
            <a:r>
              <a:rPr lang="en-US" dirty="0"/>
              <a:t> 1: Simple Workout</a:t>
            </a:r>
          </a:p>
          <a:p>
            <a:pPr marL="196850" lvl="1" indent="0"/>
            <a:r>
              <a:rPr lang="en-US" dirty="0"/>
              <a:t> 2: Multi-Lap Workout</a:t>
            </a:r>
          </a:p>
          <a:p>
            <a:pPr marL="196850" lvl="1" indent="0"/>
            <a:r>
              <a:rPr lang="en-US" dirty="0"/>
              <a:t> 3: Achieve Pace Over Distance Goal </a:t>
            </a:r>
          </a:p>
          <a:p>
            <a:pPr marL="196850" lvl="1" indent="0">
              <a:buNone/>
            </a:pPr>
            <a:endParaRPr lang="en-US" dirty="0" smtClean="0"/>
          </a:p>
          <a:p>
            <a:pPr marL="196850" lvl="1" indent="0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show you how to:</a:t>
            </a:r>
          </a:p>
          <a:p>
            <a:pPr lvl="1"/>
            <a:r>
              <a:rPr lang="en-US" dirty="0" smtClean="0"/>
              <a:t>determine what you have, and</a:t>
            </a:r>
          </a:p>
          <a:p>
            <a:pPr lvl="1"/>
            <a:r>
              <a:rPr lang="en-US" dirty="0" smtClean="0"/>
              <a:t>how well it meets your needs</a:t>
            </a:r>
          </a:p>
          <a:p>
            <a:pPr lvl="1"/>
            <a:r>
              <a:rPr lang="en-US" dirty="0" smtClean="0"/>
              <a:t>gather information to build executable models</a:t>
            </a:r>
          </a:p>
          <a:p>
            <a:pPr lvl="1"/>
            <a:r>
              <a:rPr lang="en-US" dirty="0" smtClean="0"/>
              <a:t>investigate questionable use cases</a:t>
            </a:r>
          </a:p>
          <a:p>
            <a:pPr lvl="1"/>
            <a:r>
              <a:rPr lang="en-US" dirty="0" smtClean="0"/>
              <a:t>organize information ready to build executable models</a:t>
            </a:r>
          </a:p>
        </p:txBody>
      </p:sp>
      <p:sp>
        <p:nvSpPr>
          <p:cNvPr id="17" name="Oval Callout 16"/>
          <p:cNvSpPr>
            <a:spLocks noChangeArrowheads="1"/>
          </p:cNvSpPr>
          <p:nvPr/>
        </p:nvSpPr>
        <p:spPr bwMode="auto">
          <a:xfrm>
            <a:off x="6248400" y="1143000"/>
            <a:ext cx="2743200" cy="1298575"/>
          </a:xfrm>
          <a:prstGeom prst="wedgeEllipseCallout">
            <a:avLst>
              <a:gd name="adj1" fmla="val 32106"/>
              <a:gd name="adj2" fmla="val 6367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It’s a bootstrapped process</a:t>
            </a:r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>
            <a:off x="2698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685800" y="4935538"/>
            <a:ext cx="1600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ea typeface="ＭＳ Ｐゴシック" charset="-128"/>
                <a:cs typeface="ＭＳ Ｐゴシック" charset="-128"/>
              </a:rPr>
              <a:t>Get 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Organized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AutoShape 26"/>
          <p:cNvSpPr>
            <a:spLocks noChangeArrowheads="1"/>
          </p:cNvSpPr>
          <p:nvPr/>
        </p:nvSpPr>
        <p:spPr bwMode="auto">
          <a:xfrm>
            <a:off x="45989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50911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24336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29257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6764338" y="4419600"/>
            <a:ext cx="1770062" cy="1676400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7162800" y="4935538"/>
            <a:ext cx="1303635" cy="60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Sequence Diagrams</a:t>
            </a:r>
            <a:endParaRPr lang="en-US" b="1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Factoring Use Cases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4114800" y="2971800"/>
            <a:ext cx="75523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9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Whole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the use cases, it pays to look at them </a:t>
            </a:r>
            <a:br>
              <a:rPr lang="en-US" dirty="0" smtClean="0"/>
            </a:br>
            <a:r>
              <a:rPr lang="en-US" dirty="0" smtClean="0"/>
              <a:t>as a whole to see if we can find:</a:t>
            </a:r>
          </a:p>
          <a:p>
            <a:pPr lvl="1"/>
            <a:r>
              <a:rPr lang="en-US" dirty="0" smtClean="0"/>
              <a:t>inconsistencies in terms</a:t>
            </a:r>
          </a:p>
          <a:p>
            <a:pPr lvl="1"/>
            <a:r>
              <a:rPr lang="en-US" dirty="0" smtClean="0"/>
              <a:t>inconsistencies in abstraction level</a:t>
            </a:r>
          </a:p>
          <a:p>
            <a:pPr lvl="1"/>
            <a:r>
              <a:rPr lang="en-US" dirty="0" smtClean="0"/>
              <a:t>duplication of requirements</a:t>
            </a:r>
          </a:p>
          <a:p>
            <a:pPr lvl="1"/>
            <a:r>
              <a:rPr lang="en-US" dirty="0" smtClean="0"/>
              <a:t>elements that can be factored out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 Matters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use case use case may encompass several of the original candidate requirements.</a:t>
            </a:r>
          </a:p>
        </p:txBody>
      </p:sp>
      <p:pic>
        <p:nvPicPr>
          <p:cNvPr id="35" name="Picture 34" descr="Screen shot 2014-03-02 at 02.44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7000"/>
            <a:ext cx="7227794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Diagram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>
          <a:xfrm>
            <a:off x="2362200" y="1447800"/>
            <a:ext cx="6172200" cy="5105400"/>
          </a:xfrm>
        </p:spPr>
        <p:txBody>
          <a:bodyPr/>
          <a:lstStyle/>
          <a:p>
            <a:r>
              <a:rPr lang="en-US" dirty="0" smtClean="0"/>
              <a:t>Use cases can be:</a:t>
            </a:r>
          </a:p>
          <a:p>
            <a:pPr lvl="1"/>
            <a:r>
              <a:rPr lang="en-US" dirty="0" smtClean="0"/>
              <a:t>Very big, involving multiple elements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Big, involving a single, </a:t>
            </a:r>
            <a:br>
              <a:rPr lang="en-US" dirty="0" smtClean="0"/>
            </a:br>
            <a:r>
              <a:rPr lang="en-US" dirty="0" smtClean="0"/>
              <a:t>complex interaction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Single 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Very small (and very useless)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Left-Right Arrow 3"/>
          <p:cNvSpPr/>
          <p:nvPr/>
        </p:nvSpPr>
        <p:spPr bwMode="auto">
          <a:xfrm rot="5400000">
            <a:off x="-826294" y="3288507"/>
            <a:ext cx="4319587" cy="8382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2645" name="TextBox 5"/>
          <p:cNvSpPr txBox="1">
            <a:spLocks noChangeArrowheads="1"/>
          </p:cNvSpPr>
          <p:nvPr/>
        </p:nvSpPr>
        <p:spPr bwMode="auto">
          <a:xfrm>
            <a:off x="5791200" y="2286000"/>
            <a:ext cx="73342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800"/>
              <a:t>}</a:t>
            </a:r>
          </a:p>
        </p:txBody>
      </p:sp>
      <p:sp>
        <p:nvSpPr>
          <p:cNvPr id="112646" name="TextBox 6"/>
          <p:cNvSpPr txBox="1">
            <a:spLocks noChangeArrowheads="1"/>
          </p:cNvSpPr>
          <p:nvPr/>
        </p:nvSpPr>
        <p:spPr bwMode="auto">
          <a:xfrm>
            <a:off x="6858000" y="3276600"/>
            <a:ext cx="2104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mic Sans MS"/>
                <a:ea typeface="Comic Sans MS"/>
                <a:cs typeface="Comic Sans MS"/>
              </a:rPr>
              <a:t>We are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55361" y="2971800"/>
            <a:ext cx="1531439" cy="609600"/>
            <a:chOff x="7010400" y="2971800"/>
            <a:chExt cx="1531439" cy="609600"/>
          </a:xfrm>
        </p:grpSpPr>
        <p:sp>
          <p:nvSpPr>
            <p:cNvPr id="2" name="TextBox 1"/>
            <p:cNvSpPr txBox="1"/>
            <p:nvPr/>
          </p:nvSpPr>
          <p:spPr>
            <a:xfrm>
              <a:off x="7010400" y="2971800"/>
              <a:ext cx="1531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mic Sans MS"/>
                  <a:cs typeface="Comic Sans MS"/>
                </a:rPr>
                <a:t>w</a:t>
              </a:r>
              <a:r>
                <a:rPr lang="en-US" sz="2000" b="1" dirty="0" smtClean="0">
                  <a:latin typeface="Comic Sans MS"/>
                  <a:cs typeface="Comic Sans MS"/>
                </a:rPr>
                <a:t>ant to be</a:t>
              </a:r>
              <a:endParaRPr lang="en-US" sz="2000" b="1" dirty="0">
                <a:latin typeface="Comic Sans MS"/>
                <a:cs typeface="Comic Sans MS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7475039" y="3581400"/>
              <a:ext cx="381000" cy="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err="1" smtClean="0"/>
              <a:t>vs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Features				Functions</a:t>
            </a:r>
            <a:endParaRPr lang="en-US" dirty="0"/>
          </a:p>
        </p:txBody>
      </p:sp>
      <p:sp>
        <p:nvSpPr>
          <p:cNvPr id="4" name="Oval 18"/>
          <p:cNvSpPr>
            <a:spLocks noChangeAspect="1" noChangeArrowheads="1"/>
          </p:cNvSpPr>
          <p:nvPr/>
        </p:nvSpPr>
        <p:spPr bwMode="auto">
          <a:xfrm>
            <a:off x="7213372" y="5173404"/>
            <a:ext cx="991075" cy="693996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 sz="1600"/>
          </a:p>
        </p:txBody>
      </p:sp>
      <p:sp>
        <p:nvSpPr>
          <p:cNvPr id="5" name="Text Box 28"/>
          <p:cNvSpPr txBox="1">
            <a:spLocks noChangeAspect="1" noChangeArrowheads="1"/>
          </p:cNvSpPr>
          <p:nvPr/>
        </p:nvSpPr>
        <p:spPr bwMode="auto">
          <a:xfrm>
            <a:off x="7087111" y="5206424"/>
            <a:ext cx="1301855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Move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6858511" y="3373964"/>
            <a:ext cx="1904489" cy="893235"/>
            <a:chOff x="4861411" y="4052184"/>
            <a:chExt cx="1517630" cy="606999"/>
          </a:xfrm>
        </p:grpSpPr>
        <p:sp>
          <p:nvSpPr>
            <p:cNvPr id="7" name="Oval 20"/>
            <p:cNvSpPr>
              <a:spLocks noChangeAspect="1" noChangeArrowheads="1"/>
            </p:cNvSpPr>
            <p:nvPr/>
          </p:nvSpPr>
          <p:spPr bwMode="auto">
            <a:xfrm>
              <a:off x="5216132" y="4079026"/>
              <a:ext cx="828321" cy="580157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 sz="1600"/>
            </a:p>
          </p:txBody>
        </p:sp>
        <p:sp>
          <p:nvSpPr>
            <p:cNvPr id="8" name="Text Box 38"/>
            <p:cNvSpPr txBox="1">
              <a:spLocks noChangeAspect="1" noChangeArrowheads="1"/>
            </p:cNvSpPr>
            <p:nvPr/>
          </p:nvSpPr>
          <p:spPr bwMode="auto">
            <a:xfrm>
              <a:off x="4861411" y="4052184"/>
              <a:ext cx="1517630" cy="5849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600" dirty="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Stop</a:t>
              </a:r>
              <a:br>
                <a:rPr lang="en-US" sz="1600" dirty="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Elevator </a:t>
              </a:r>
              <a:endParaRPr lang="en-US" sz="16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10" name="Oval 16"/>
          <p:cNvSpPr>
            <a:spLocks noChangeAspect="1" noChangeArrowheads="1"/>
          </p:cNvSpPr>
          <p:nvPr/>
        </p:nvSpPr>
        <p:spPr bwMode="auto">
          <a:xfrm>
            <a:off x="5563111" y="2209800"/>
            <a:ext cx="1492019" cy="779525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endParaRPr lang="en-US" sz="1600">
              <a:solidFill>
                <a:srgbClr val="000000"/>
              </a:solidFill>
              <a:latin typeface="Book Antiqua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7"/>
          <p:cNvSpPr>
            <a:spLocks noChangeAspect="1" noChangeArrowheads="1"/>
          </p:cNvSpPr>
          <p:nvPr/>
        </p:nvSpPr>
        <p:spPr bwMode="auto">
          <a:xfrm>
            <a:off x="5791710" y="3300191"/>
            <a:ext cx="1146036" cy="738409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endParaRPr lang="en-US" sz="1600">
              <a:solidFill>
                <a:srgbClr val="000000"/>
              </a:solidFill>
              <a:latin typeface="Book Antiqua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Oval 19"/>
          <p:cNvSpPr>
            <a:spLocks noChangeAspect="1" noChangeArrowheads="1"/>
          </p:cNvSpPr>
          <p:nvPr/>
        </p:nvSpPr>
        <p:spPr bwMode="auto">
          <a:xfrm>
            <a:off x="5334511" y="4469626"/>
            <a:ext cx="1907539" cy="940574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 sz="1600"/>
          </a:p>
        </p:txBody>
      </p:sp>
      <p:sp>
        <p:nvSpPr>
          <p:cNvPr id="15" name="Text Box 25"/>
          <p:cNvSpPr txBox="1">
            <a:spLocks noChangeAspect="1" noChangeArrowheads="1"/>
          </p:cNvSpPr>
          <p:nvPr/>
        </p:nvSpPr>
        <p:spPr bwMode="auto">
          <a:xfrm>
            <a:off x="5715511" y="2293732"/>
            <a:ext cx="1292650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Close Door</a:t>
            </a:r>
          </a:p>
        </p:txBody>
      </p:sp>
      <p:sp>
        <p:nvSpPr>
          <p:cNvPr id="16" name="Text Box 26"/>
          <p:cNvSpPr txBox="1">
            <a:spLocks noChangeAspect="1" noChangeArrowheads="1"/>
          </p:cNvSpPr>
          <p:nvPr/>
        </p:nvSpPr>
        <p:spPr bwMode="auto">
          <a:xfrm>
            <a:off x="5791711" y="4572000"/>
            <a:ext cx="995946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Open Door</a:t>
            </a:r>
          </a:p>
        </p:txBody>
      </p:sp>
      <p:sp>
        <p:nvSpPr>
          <p:cNvPr id="24" name="Text Box 53"/>
          <p:cNvSpPr txBox="1">
            <a:spLocks noChangeAspect="1" noChangeArrowheads="1"/>
          </p:cNvSpPr>
          <p:nvPr/>
        </p:nvSpPr>
        <p:spPr bwMode="auto">
          <a:xfrm>
            <a:off x="5715511" y="3306245"/>
            <a:ext cx="1187728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Request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sp>
        <p:nvSpPr>
          <p:cNvPr id="25" name="Rectangle 24"/>
          <p:cNvSpPr>
            <a:spLocks noChangeAspect="1" noChangeArrowheads="1"/>
          </p:cNvSpPr>
          <p:nvPr/>
        </p:nvSpPr>
        <p:spPr bwMode="auto">
          <a:xfrm>
            <a:off x="838711" y="2057400"/>
            <a:ext cx="3429000" cy="403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Oval 18"/>
          <p:cNvSpPr>
            <a:spLocks noChangeAspect="1" noChangeArrowheads="1"/>
          </p:cNvSpPr>
          <p:nvPr/>
        </p:nvSpPr>
        <p:spPr bwMode="auto">
          <a:xfrm>
            <a:off x="1520673" y="4826116"/>
            <a:ext cx="2002500" cy="968447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Order Elevator </a:t>
            </a:r>
            <a:endParaRPr lang="en-US" dirty="0"/>
          </a:p>
        </p:txBody>
      </p:sp>
      <p:sp>
        <p:nvSpPr>
          <p:cNvPr id="28" name="Oval 17"/>
          <p:cNvSpPr>
            <a:spLocks noChangeAspect="1" noChangeArrowheads="1"/>
          </p:cNvSpPr>
          <p:nvPr/>
        </p:nvSpPr>
        <p:spPr bwMode="auto">
          <a:xfrm>
            <a:off x="1520673" y="2286349"/>
            <a:ext cx="2002500" cy="1058869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Request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sp>
        <p:nvSpPr>
          <p:cNvPr id="29" name="Oval 19"/>
          <p:cNvSpPr>
            <a:spLocks noChangeAspect="1" noChangeArrowheads="1"/>
          </p:cNvSpPr>
          <p:nvPr/>
        </p:nvSpPr>
        <p:spPr bwMode="auto">
          <a:xfrm>
            <a:off x="1520673" y="3594569"/>
            <a:ext cx="2002500" cy="854117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Open Door</a:t>
            </a:r>
          </a:p>
        </p:txBody>
      </p:sp>
      <p:sp>
        <p:nvSpPr>
          <p:cNvPr id="30" name="Rectangle 29"/>
          <p:cNvSpPr>
            <a:spLocks noChangeAspect="1" noChangeArrowheads="1"/>
          </p:cNvSpPr>
          <p:nvPr/>
        </p:nvSpPr>
        <p:spPr bwMode="auto">
          <a:xfrm>
            <a:off x="5105911" y="2057400"/>
            <a:ext cx="3429000" cy="403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29000" y="1066800"/>
            <a:ext cx="8357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kern="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6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Inconsistent Abstraction Level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Check that terms used in the use cases are at the same abstraction level.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5" name="Picture 4" descr="star-trek-spock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-1536700"/>
            <a:ext cx="1703388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5717" name="Group 38"/>
          <p:cNvGrpSpPr>
            <a:grpSpLocks/>
          </p:cNvGrpSpPr>
          <p:nvPr/>
        </p:nvGrpSpPr>
        <p:grpSpPr bwMode="auto">
          <a:xfrm>
            <a:off x="6858000" y="2552700"/>
            <a:ext cx="1392238" cy="3144838"/>
            <a:chOff x="6705600" y="1790700"/>
            <a:chExt cx="1392936" cy="3145536"/>
          </a:xfrm>
        </p:grpSpPr>
        <p:sp>
          <p:nvSpPr>
            <p:cNvPr id="115721" name="Oval 15"/>
            <p:cNvSpPr>
              <a:spLocks noChangeAspect="1" noChangeArrowheads="1"/>
            </p:cNvSpPr>
            <p:nvPr/>
          </p:nvSpPr>
          <p:spPr bwMode="auto">
            <a:xfrm>
              <a:off x="6705600" y="17907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4</a:t>
              </a:r>
            </a:p>
          </p:txBody>
        </p:sp>
        <p:sp>
          <p:nvSpPr>
            <p:cNvPr id="115722" name="Oval 16"/>
            <p:cNvSpPr>
              <a:spLocks noChangeAspect="1" noChangeArrowheads="1"/>
            </p:cNvSpPr>
            <p:nvPr/>
          </p:nvSpPr>
          <p:spPr bwMode="auto">
            <a:xfrm>
              <a:off x="6705600" y="30099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2</a:t>
              </a:r>
            </a:p>
          </p:txBody>
        </p:sp>
        <p:sp>
          <p:nvSpPr>
            <p:cNvPr id="115723" name="Oval 17"/>
            <p:cNvSpPr>
              <a:spLocks noChangeAspect="1" noChangeArrowheads="1"/>
            </p:cNvSpPr>
            <p:nvPr/>
          </p:nvSpPr>
          <p:spPr bwMode="auto">
            <a:xfrm>
              <a:off x="6705600" y="24003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3</a:t>
              </a:r>
            </a:p>
          </p:txBody>
        </p:sp>
        <p:sp>
          <p:nvSpPr>
            <p:cNvPr id="115724" name="Oval 18"/>
            <p:cNvSpPr>
              <a:spLocks noChangeAspect="1" noChangeArrowheads="1"/>
            </p:cNvSpPr>
            <p:nvPr/>
          </p:nvSpPr>
          <p:spPr bwMode="auto">
            <a:xfrm>
              <a:off x="6705600" y="3619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endParaRPr lang="en-US"/>
            </a:p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1</a:t>
              </a:r>
            </a:p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endParaRPr lang="en-US"/>
            </a:p>
          </p:txBody>
        </p:sp>
        <p:sp>
          <p:nvSpPr>
            <p:cNvPr id="115725" name="Oval 19"/>
            <p:cNvSpPr>
              <a:spLocks noChangeAspect="1" noChangeArrowheads="1"/>
            </p:cNvSpPr>
            <p:nvPr/>
          </p:nvSpPr>
          <p:spPr bwMode="auto">
            <a:xfrm>
              <a:off x="6705600" y="4381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ja-JP" altLang="en-US">
                  <a:ea typeface="ＭＳ Ｐゴシック" charset="-128"/>
                  <a:cs typeface="ＭＳ Ｐゴシック" charset="-128"/>
                </a:rPr>
                <a:t>閉</a:t>
              </a:r>
              <a:endParaRPr lang="en-US"/>
            </a:p>
          </p:txBody>
        </p:sp>
        <p:sp>
          <p:nvSpPr>
            <p:cNvPr id="115726" name="Oval 20"/>
            <p:cNvSpPr>
              <a:spLocks noChangeAspect="1" noChangeArrowheads="1"/>
            </p:cNvSpPr>
            <p:nvPr/>
          </p:nvSpPr>
          <p:spPr bwMode="auto">
            <a:xfrm>
              <a:off x="7543800" y="17907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8</a:t>
              </a:r>
            </a:p>
          </p:txBody>
        </p:sp>
        <p:sp>
          <p:nvSpPr>
            <p:cNvPr id="115727" name="Oval 21"/>
            <p:cNvSpPr>
              <a:spLocks noChangeAspect="1" noChangeArrowheads="1"/>
            </p:cNvSpPr>
            <p:nvPr/>
          </p:nvSpPr>
          <p:spPr bwMode="auto">
            <a:xfrm>
              <a:off x="7543800" y="30099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6</a:t>
              </a:r>
            </a:p>
          </p:txBody>
        </p:sp>
        <p:sp>
          <p:nvSpPr>
            <p:cNvPr id="115728" name="Oval 22"/>
            <p:cNvSpPr>
              <a:spLocks noChangeAspect="1" noChangeArrowheads="1"/>
            </p:cNvSpPr>
            <p:nvPr/>
          </p:nvSpPr>
          <p:spPr bwMode="auto">
            <a:xfrm>
              <a:off x="7543800" y="24003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7</a:t>
              </a:r>
            </a:p>
          </p:txBody>
        </p:sp>
        <p:sp>
          <p:nvSpPr>
            <p:cNvPr id="115729" name="Oval 23"/>
            <p:cNvSpPr>
              <a:spLocks noChangeAspect="1" noChangeArrowheads="1"/>
            </p:cNvSpPr>
            <p:nvPr/>
          </p:nvSpPr>
          <p:spPr bwMode="auto">
            <a:xfrm>
              <a:off x="7543800" y="3619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5</a:t>
              </a:r>
            </a:p>
          </p:txBody>
        </p:sp>
        <p:sp>
          <p:nvSpPr>
            <p:cNvPr id="115730" name="Oval 24"/>
            <p:cNvSpPr>
              <a:spLocks noChangeAspect="1" noChangeArrowheads="1"/>
            </p:cNvSpPr>
            <p:nvPr/>
          </p:nvSpPr>
          <p:spPr bwMode="auto">
            <a:xfrm>
              <a:off x="7543800" y="4381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ja-JP" altLang="en-US">
                  <a:ea typeface="ＭＳ Ｐゴシック" charset="-128"/>
                  <a:cs typeface="ＭＳ Ｐゴシック" charset="-128"/>
                </a:rPr>
                <a:t>開</a:t>
              </a:r>
              <a:endParaRPr lang="en-US"/>
            </a:p>
          </p:txBody>
        </p:sp>
      </p:grpSp>
      <p:sp>
        <p:nvSpPr>
          <p:cNvPr id="115718" name="Rectangle 39"/>
          <p:cNvSpPr>
            <a:spLocks noChangeArrowheads="1"/>
          </p:cNvSpPr>
          <p:nvPr/>
        </p:nvSpPr>
        <p:spPr bwMode="auto">
          <a:xfrm>
            <a:off x="6705600" y="2362200"/>
            <a:ext cx="1676400" cy="3505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9" name="Rectangle 17"/>
          <p:cNvSpPr>
            <a:spLocks noChangeArrowheads="1"/>
          </p:cNvSpPr>
          <p:nvPr/>
        </p:nvSpPr>
        <p:spPr bwMode="auto">
          <a:xfrm>
            <a:off x="914400" y="3048000"/>
            <a:ext cx="5029200" cy="4572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Passenger pushes button.</a:t>
            </a:r>
          </a:p>
        </p:txBody>
      </p:sp>
      <p:sp>
        <p:nvSpPr>
          <p:cNvPr id="115720" name="Rectangle 18"/>
          <p:cNvSpPr>
            <a:spLocks noChangeArrowheads="1"/>
          </p:cNvSpPr>
          <p:nvPr/>
        </p:nvSpPr>
        <p:spPr bwMode="auto">
          <a:xfrm>
            <a:off x="914400" y="4038600"/>
            <a:ext cx="5029200" cy="4572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Passenger orders elevator to floor.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xit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 Out Common Elements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find common elements, factor them out.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116740" name="Oval 3"/>
          <p:cNvSpPr>
            <a:spLocks noChangeArrowheads="1"/>
          </p:cNvSpPr>
          <p:nvPr/>
        </p:nvSpPr>
        <p:spPr bwMode="auto">
          <a:xfrm>
            <a:off x="5867400" y="3505200"/>
            <a:ext cx="3276600" cy="2971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lvl="1" algn="ctr"/>
            <a:endParaRPr lang="en-US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16741" name="TextBox 4"/>
          <p:cNvSpPr txBox="1">
            <a:spLocks noChangeArrowheads="1"/>
          </p:cNvSpPr>
          <p:nvPr/>
        </p:nvSpPr>
        <p:spPr bwMode="auto">
          <a:xfrm>
            <a:off x="6373812" y="3726359"/>
            <a:ext cx="23891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lvl="1" algn="ctr"/>
            <a:r>
              <a:rPr lang="en-US" sz="2200" dirty="0">
                <a:latin typeface="Comic Sans MS" charset="0"/>
                <a:ea typeface="Comic Sans MS" charset="0"/>
                <a:cs typeface="Comic Sans MS" charset="0"/>
              </a:rPr>
              <a:t>UC07: Call any </a:t>
            </a:r>
            <a:br>
              <a:rPr lang="en-US" sz="2200" dirty="0"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2200" dirty="0">
                <a:latin typeface="Comic Sans MS" charset="0"/>
                <a:ea typeface="Comic Sans MS" charset="0"/>
                <a:cs typeface="Comic Sans MS" charset="0"/>
              </a:rPr>
              <a:t>elevator to floor  </a:t>
            </a:r>
          </a:p>
        </p:txBody>
      </p:sp>
      <p:sp>
        <p:nvSpPr>
          <p:cNvPr id="116742" name="Oval 5"/>
          <p:cNvSpPr>
            <a:spLocks noChangeAspect="1"/>
          </p:cNvSpPr>
          <p:nvPr/>
        </p:nvSpPr>
        <p:spPr bwMode="auto">
          <a:xfrm>
            <a:off x="6096000" y="4463142"/>
            <a:ext cx="2819400" cy="2013857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prstTxWarp prst="textNoShape">
              <a:avLst/>
            </a:prstTxWarp>
          </a:bodyPr>
          <a:lstStyle/>
          <a:p>
            <a:pPr lvl="1" algn="ctr"/>
            <a:r>
              <a:rPr lang="en-US" sz="2200" dirty="0">
                <a:latin typeface="Comic Sans MS" charset="0"/>
                <a:ea typeface="Comic Sans MS" charset="0"/>
                <a:cs typeface="Comic Sans MS" charset="0"/>
              </a:rPr>
              <a:t>UC14: Order selected elevator to floor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1676400"/>
            <a:ext cx="5334000" cy="1905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UC07: </a:t>
            </a:r>
            <a:r>
              <a:rPr lang="en-US" sz="2000" u="sng" dirty="0"/>
              <a:t>Passenger Enters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733800"/>
            <a:ext cx="5029200" cy="25146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UC14: </a:t>
            </a:r>
            <a:r>
              <a:rPr lang="en-US" sz="2000" u="sng" dirty="0"/>
              <a:t>Passenger requests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elevator in requested direction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Move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Terms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the terms used in the use cases are either:</a:t>
            </a:r>
          </a:p>
          <a:p>
            <a:pPr lvl="1"/>
            <a:r>
              <a:rPr lang="en-US" dirty="0" smtClean="0"/>
              <a:t>exactly those you have defined, or</a:t>
            </a:r>
          </a:p>
          <a:p>
            <a:pPr lvl="1"/>
            <a:r>
              <a:rPr lang="en-US" dirty="0" smtClean="0"/>
              <a:t>can be replaced by those you have defined, or</a:t>
            </a:r>
          </a:p>
          <a:p>
            <a:pPr lvl="1"/>
            <a:r>
              <a:rPr lang="en-US" dirty="0" smtClean="0"/>
              <a:t>you provide a definition</a:t>
            </a:r>
          </a:p>
          <a:p>
            <a:endParaRPr lang="en-US" dirty="0" smtClean="0"/>
          </a:p>
          <a:p>
            <a:r>
              <a:rPr lang="en-US" dirty="0" smtClean="0"/>
              <a:t>Correlate them to existing requirements for</a:t>
            </a:r>
          </a:p>
          <a:p>
            <a:pPr lvl="1"/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completeness</a:t>
            </a:r>
          </a:p>
          <a:p>
            <a:endParaRPr lang="en-US" dirty="0" smtClean="0"/>
          </a:p>
          <a:p>
            <a:r>
              <a:rPr lang="en-US" dirty="0" smtClean="0"/>
              <a:t>But do not rewrite them.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648200" y="3886200"/>
            <a:ext cx="3429000" cy="1676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Pace		Workout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Lap		Log</a:t>
            </a:r>
          </a:p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Multi-lap</a:t>
            </a:r>
            <a:r>
              <a:rPr lang="en-US" dirty="0"/>
              <a:t>	              Heart-</a:t>
            </a:r>
            <a:r>
              <a:rPr lang="en-US" dirty="0" smtClean="0"/>
              <a:t>rate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Device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Track		…..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Normalize Verbs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the verbs used in the use case use cases are:</a:t>
            </a:r>
          </a:p>
          <a:p>
            <a:pPr lvl="1"/>
            <a:r>
              <a:rPr lang="en-US" dirty="0" smtClean="0"/>
              <a:t>limited (i.e. there are but a few of them), and </a:t>
            </a:r>
          </a:p>
          <a:p>
            <a:pPr lvl="1"/>
            <a:r>
              <a:rPr lang="en-US" dirty="0" smtClean="0"/>
              <a:t>clear, and if special to the subject matter…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… correlate them to existing requirements for</a:t>
            </a:r>
          </a:p>
          <a:p>
            <a:pPr lvl="1"/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completeness</a:t>
            </a:r>
          </a:p>
          <a:p>
            <a:endParaRPr lang="en-US" dirty="0" smtClean="0"/>
          </a:p>
          <a:p>
            <a:r>
              <a:rPr lang="en-US" dirty="0" smtClean="0"/>
              <a:t>But do not rewrite them.</a:t>
            </a:r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4648200" y="3886200"/>
            <a:ext cx="3429000" cy="1676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		Display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Delete		Alert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Read		Clear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Find		Log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Show		…..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Constructs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relationships exist within the system boundary.</a:t>
            </a:r>
          </a:p>
          <a:p>
            <a:endParaRPr lang="en-US" dirty="0" smtClean="0"/>
          </a:p>
          <a:p>
            <a:r>
              <a:rPr lang="en-US" dirty="0" smtClean="0"/>
              <a:t>They are:</a:t>
            </a:r>
          </a:p>
          <a:p>
            <a:pPr lvl="1"/>
            <a:r>
              <a:rPr lang="en-US" dirty="0" smtClean="0"/>
              <a:t>«includes»</a:t>
            </a:r>
          </a:p>
          <a:p>
            <a:pPr lvl="1"/>
            <a:r>
              <a:rPr lang="en-US" dirty="0" smtClean="0"/>
              <a:t>«extends»</a:t>
            </a:r>
          </a:p>
          <a:p>
            <a:pPr lvl="1"/>
            <a:r>
              <a:rPr lang="en-US" dirty="0" smtClean="0"/>
              <a:t>and generalizes (</a:t>
            </a:r>
            <a:r>
              <a:rPr lang="en-US" i="1" dirty="0" smtClean="0"/>
              <a:t>deprecated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3581400" cy="3048000"/>
          </a:xfrm>
        </p:spPr>
        <p:txBody>
          <a:bodyPr/>
          <a:lstStyle/>
          <a:p>
            <a:r>
              <a:rPr lang="en-US" u="sng" dirty="0" smtClean="0"/>
              <a:t>Getting Organized</a:t>
            </a:r>
          </a:p>
          <a:p>
            <a:endParaRPr lang="en-US" sz="10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Started</a:t>
            </a:r>
            <a:r>
              <a:rPr lang="en-US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Working Together</a:t>
            </a:r>
            <a:r>
              <a:rPr lang="en-US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Practices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3276600"/>
            <a:ext cx="62484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smtClean="0"/>
              <a:t>Understanding (I)</a:t>
            </a:r>
          </a:p>
          <a:p>
            <a:endParaRPr lang="en-US" sz="10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Assimilation	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Process	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Use Cases	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Finding Use Cases	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Defining Use cases	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Factoring Use Cases		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3000" y="4267200"/>
            <a:ext cx="48006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smtClean="0"/>
              <a:t>Wrap Up</a:t>
            </a:r>
          </a:p>
          <a:p>
            <a:endParaRPr lang="en-US" sz="1000" dirty="0" smtClean="0"/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What We Did	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dirty="0" smtClean="0"/>
              <a:t>What's Next	</a:t>
            </a:r>
          </a:p>
          <a:p>
            <a:pPr marL="457200" indent="-457200">
              <a:buFont typeface="+mj-lt"/>
              <a:buAutoNum type="arabicPeriod" startAt="14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1219200"/>
            <a:ext cx="3810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smtClean="0"/>
              <a:t>Understanding</a:t>
            </a:r>
            <a:r>
              <a:rPr lang="en-US" dirty="0" smtClean="0"/>
              <a:t>	 (II)</a:t>
            </a:r>
          </a:p>
          <a:p>
            <a:endParaRPr lang="en-US" sz="1000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Activity Diagram	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Sequence Diagram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/>
              <a:t>Information </a:t>
            </a:r>
            <a:r>
              <a:rPr lang="en-US" dirty="0" smtClean="0"/>
              <a:t>Gathering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/>
              <a:t>Packaging the </a:t>
            </a:r>
            <a:r>
              <a:rPr lang="en-US" dirty="0" smtClean="0"/>
              <a:t>Materials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0" y="1371600"/>
            <a:ext cx="4343400" cy="2286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UC07: </a:t>
            </a:r>
            <a:r>
              <a:rPr lang="en-US" sz="2000" u="sng" dirty="0"/>
              <a:t>Passenger</a:t>
            </a:r>
            <a:r>
              <a:rPr lang="en-US" sz="2000" u="sng" dirty="0" smtClean="0"/>
              <a:t> </a:t>
            </a:r>
            <a:br>
              <a:rPr lang="en-US" sz="2000" u="sng" dirty="0" smtClean="0"/>
            </a:br>
            <a:r>
              <a:rPr lang="en-US" sz="2000" u="sng" dirty="0" smtClean="0"/>
              <a:t>Enters </a:t>
            </a:r>
            <a:r>
              <a:rPr lang="en-US" sz="2000" u="sng" dirty="0"/>
              <a:t>Elevator</a:t>
            </a:r>
            <a:endParaRPr lang="en-US" sz="20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/>
              <a:t>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5400" y="4572000"/>
            <a:ext cx="3733800" cy="16764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UC14: </a:t>
            </a:r>
            <a:r>
              <a:rPr lang="en-US" sz="2000" u="sng" dirty="0"/>
              <a:t>Passenger requests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elevator in requested direction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Include UC07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Oval 5"/>
          <p:cNvSpPr/>
          <p:nvPr/>
        </p:nvSpPr>
        <p:spPr bwMode="auto">
          <a:xfrm>
            <a:off x="609600" y="1749623"/>
            <a:ext cx="2667000" cy="129837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UC07: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Enters Elevator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4157157"/>
            <a:ext cx="3048000" cy="90886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UC14: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requests Elevator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 bwMode="auto">
          <a:xfrm rot="16200000" flipV="1">
            <a:off x="2341023" y="3069180"/>
            <a:ext cx="1185357" cy="9905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295400" y="3429000"/>
            <a:ext cx="1533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«includes»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Extends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5400" y="4038600"/>
            <a:ext cx="3733800" cy="2286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UC24: </a:t>
            </a:r>
            <a:r>
              <a:rPr lang="en-US" sz="2000" u="sng" dirty="0"/>
              <a:t>Passenger </a:t>
            </a:r>
            <a:r>
              <a:rPr lang="en-US" sz="2000" u="sng" dirty="0" smtClean="0"/>
              <a:t>Adds Order</a:t>
            </a:r>
            <a:endParaRPr lang="en-US" sz="2000" u="sng" dirty="0"/>
          </a:p>
          <a:p>
            <a:r>
              <a:rPr lang="en-US" sz="2000" dirty="0" smtClean="0"/>
              <a:t>Duplicates UC07 Steps 1~3</a:t>
            </a:r>
          </a:p>
          <a:p>
            <a:r>
              <a:rPr lang="en-US" sz="2000" dirty="0" smtClean="0"/>
              <a:t>Create additional order, if not past floor</a:t>
            </a:r>
          </a:p>
          <a:p>
            <a:r>
              <a:rPr lang="en-US" sz="2000" dirty="0" smtClean="0"/>
              <a:t>Repeat UC07 Steps 2~5 for each order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Oval 5"/>
          <p:cNvSpPr/>
          <p:nvPr/>
        </p:nvSpPr>
        <p:spPr bwMode="auto">
          <a:xfrm>
            <a:off x="609600" y="1749623"/>
            <a:ext cx="2743200" cy="129837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UC07: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Enters Elevator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4157157"/>
            <a:ext cx="3048000" cy="90886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UC24: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Adds Order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 bwMode="auto">
          <a:xfrm flipH="1" flipV="1">
            <a:off x="2438404" y="2971801"/>
            <a:ext cx="990596" cy="11853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295400" y="3429000"/>
            <a:ext cx="1486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«extends»</a:t>
            </a:r>
            <a:endParaRPr lang="en-US" sz="2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95800" y="1219200"/>
            <a:ext cx="4343400" cy="2286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UC07: </a:t>
            </a:r>
            <a:r>
              <a:rPr lang="en-US" sz="2000" u="sng" dirty="0"/>
              <a:t>Passenger</a:t>
            </a:r>
            <a:r>
              <a:rPr lang="en-US" sz="2000" u="sng" dirty="0" smtClean="0"/>
              <a:t> </a:t>
            </a:r>
            <a:br>
              <a:rPr lang="en-US" sz="2000" u="sng" dirty="0" smtClean="0"/>
            </a:br>
            <a:r>
              <a:rPr lang="en-US" sz="2000" u="sng" dirty="0" smtClean="0"/>
              <a:t>Enters </a:t>
            </a:r>
            <a:r>
              <a:rPr lang="en-US" sz="2000" u="sng" dirty="0"/>
              <a:t>Elevator</a:t>
            </a:r>
            <a:endParaRPr lang="en-US" sz="20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/>
              <a:t>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976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More Time…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76300" y="1828800"/>
          <a:ext cx="7391400" cy="331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/>
                <a:gridCol w="40767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Each requirement</a:t>
                      </a:r>
                      <a:r>
                        <a:rPr lang="en-US" sz="2400" baseline="0" dirty="0" smtClean="0"/>
                        <a:t> 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not</a:t>
                      </a:r>
                      <a:endParaRPr lang="en-US" sz="2400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Identified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Identify it</a:t>
                      </a:r>
                      <a:endParaRPr lang="en-US" sz="2400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Unique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Reconcile</a:t>
                      </a:r>
                      <a:r>
                        <a:rPr lang="en-US" sz="2400" baseline="0" dirty="0" smtClean="0"/>
                        <a:t> it with duplicates</a:t>
                      </a:r>
                      <a:endParaRPr lang="en-US" sz="2400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Coherent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Clean up the writing</a:t>
                      </a:r>
                      <a:endParaRPr lang="en-US" sz="2400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Unambiguous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Disambiguate</a:t>
                      </a:r>
                      <a:endParaRPr lang="en-US" sz="2400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Testable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Revisit</a:t>
                      </a:r>
                      <a:r>
                        <a:rPr lang="en-US" sz="2400" baseline="0" dirty="0" smtClean="0"/>
                        <a:t> the pre/</a:t>
                      </a:r>
                      <a:r>
                        <a:rPr lang="en-US" sz="2400" baseline="0" dirty="0" err="1" smtClean="0"/>
                        <a:t>postconditions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Reconstruct the existing use cases and verify the terms are consistent.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Activity Diagram</a:t>
            </a:r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9028" name="Rectangle 3"/>
          <p:cNvSpPr>
            <a:spLocks noChangeArrowheads="1"/>
          </p:cNvSpPr>
          <p:nvPr/>
        </p:nvSpPr>
        <p:spPr bwMode="auto">
          <a:xfrm>
            <a:off x="3886200" y="2971800"/>
            <a:ext cx="13258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10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 Diagrams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building an activity diagram is to </a:t>
            </a:r>
          </a:p>
          <a:p>
            <a:pPr lvl="1"/>
            <a:r>
              <a:rPr lang="en-US" dirty="0" smtClean="0"/>
              <a:t>capture shared understanding of sequencing and processing, </a:t>
            </a:r>
          </a:p>
          <a:p>
            <a:pPr lvl="1"/>
            <a:r>
              <a:rPr lang="en-US" dirty="0" smtClean="0"/>
              <a:t>and make obvious the opportunity for concurrency.</a:t>
            </a:r>
          </a:p>
          <a:p>
            <a:pPr lvl="1"/>
            <a:endParaRPr lang="en-US" dirty="0"/>
          </a:p>
          <a:p>
            <a:pPr indent="-360363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diagrams can show:</a:t>
            </a:r>
          </a:p>
          <a:p>
            <a:pPr lvl="1"/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Transitions</a:t>
            </a:r>
          </a:p>
          <a:p>
            <a:pPr lvl="1"/>
            <a:r>
              <a:rPr lang="en-US" dirty="0" smtClean="0"/>
              <a:t>Initial node</a:t>
            </a:r>
          </a:p>
          <a:p>
            <a:pPr lvl="1"/>
            <a:r>
              <a:rPr lang="en-US" dirty="0" smtClean="0"/>
              <a:t>Final node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 transitions indicate the sequencing.</a:t>
            </a:r>
            <a:endParaRPr lang="en-US" dirty="0"/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 bwMode="auto">
          <a:xfrm>
            <a:off x="18564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 bwMode="auto">
          <a:xfrm>
            <a:off x="48282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094400" y="4495800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066200" y="4495800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7038000" y="4495800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990600" y="4419600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 bwMode="auto">
          <a:xfrm>
            <a:off x="7938600" y="4392000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 bwMode="auto">
          <a:xfrm>
            <a:off x="7800000" y="4267200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9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diagrams may also make decisions.</a:t>
            </a:r>
          </a:p>
          <a:p>
            <a:pPr lvl="1"/>
            <a:r>
              <a:rPr lang="en-US" dirty="0"/>
              <a:t>Decision node (</a:t>
            </a:r>
            <a:r>
              <a:rPr lang="en-US" dirty="0" smtClean="0"/>
              <a:t>diamond) shows decision</a:t>
            </a:r>
            <a:endParaRPr lang="en-US" dirty="0"/>
          </a:p>
          <a:p>
            <a:pPr lvl="1"/>
            <a:r>
              <a:rPr lang="en-US" dirty="0" smtClean="0"/>
              <a:t>[guards] indicate conditions that must be true</a:t>
            </a:r>
          </a:p>
          <a:p>
            <a:pPr lvl="1"/>
            <a:r>
              <a:rPr lang="en-US" dirty="0" smtClean="0"/>
              <a:t>Decision node also used for merge</a:t>
            </a: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 bwMode="auto">
          <a:xfrm>
            <a:off x="1219200" y="3745468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 bwMode="auto">
          <a:xfrm>
            <a:off x="5105400" y="3745468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57200" y="4050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343400" y="4067171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315200" y="4050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04800" y="3974068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8215800" y="3946468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8077200" y="3821668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 rot="19022062">
            <a:off x="4110397" y="3893465"/>
            <a:ext cx="347413" cy="34741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 bwMode="auto">
          <a:xfrm>
            <a:off x="5029200" y="4888468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 Home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429000" y="4067171"/>
            <a:ext cx="6096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267200" y="5193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284103" y="4312675"/>
            <a:ext cx="0" cy="914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7239000" y="5193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8139600" y="5089468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8001000" y="4964668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8518" y="3135868"/>
            <a:ext cx="14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[Insensible?]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18518" y="5498068"/>
            <a:ext cx="132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/>
              <a:t>S</a:t>
            </a:r>
            <a:r>
              <a:rPr lang="en-US" dirty="0" smtClean="0"/>
              <a:t>ensible?]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1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actions make take place in parallel.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 bwMode="auto">
          <a:xfrm>
            <a:off x="1295400" y="4114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 bwMode="auto">
          <a:xfrm>
            <a:off x="5257800" y="4114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 Snooker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371600" y="3352800"/>
            <a:ext cx="57912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267200" y="26670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ounded Rectangle 30"/>
          <p:cNvSpPr>
            <a:spLocks noChangeAspect="1"/>
          </p:cNvSpPr>
          <p:nvPr/>
        </p:nvSpPr>
        <p:spPr bwMode="auto">
          <a:xfrm>
            <a:off x="3200400" y="20574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Arrive in Hostelry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2362200" y="3352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324600" y="3352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5943600" y="2678668"/>
            <a:ext cx="2352890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/>
            <a:r>
              <a:rPr lang="en-US" b="1" dirty="0">
                <a:latin typeface="Comic Sans MS"/>
                <a:cs typeface="Comic Sans MS"/>
              </a:rPr>
              <a:t>Synchronization </a:t>
            </a:r>
            <a:r>
              <a:rPr lang="en-US" b="1" dirty="0" smtClean="0">
                <a:latin typeface="Comic Sans MS"/>
                <a:cs typeface="Comic Sans MS"/>
              </a:rPr>
              <a:t>Fork</a:t>
            </a:r>
            <a:endParaRPr lang="en-US" b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7047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activities may need to terminate before another activity can take place.</a:t>
            </a:r>
          </a:p>
          <a:p>
            <a:endParaRPr lang="en-US" dirty="0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 bwMode="auto">
          <a:xfrm>
            <a:off x="1295400" y="36996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 bwMode="auto">
          <a:xfrm>
            <a:off x="5257800" y="3733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 Snooker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981200" y="2971800"/>
            <a:ext cx="4876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267200" y="2438400"/>
            <a:ext cx="0" cy="54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ounded Rectangle 30"/>
          <p:cNvSpPr>
            <a:spLocks noChangeAspect="1"/>
          </p:cNvSpPr>
          <p:nvPr/>
        </p:nvSpPr>
        <p:spPr bwMode="auto">
          <a:xfrm>
            <a:off x="3200400" y="1828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Arrive in Hostelry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2400300" y="2971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324600" y="2971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981200" y="5029200"/>
            <a:ext cx="4876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400300" y="43092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324600" y="43434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191000" y="49950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ounded Rectangle 14"/>
          <p:cNvSpPr>
            <a:spLocks noChangeAspect="1"/>
          </p:cNvSpPr>
          <p:nvPr/>
        </p:nvSpPr>
        <p:spPr bwMode="auto">
          <a:xfrm>
            <a:off x="3124200" y="5638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2221468"/>
            <a:ext cx="2352890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/>
            <a:r>
              <a:rPr lang="en-US" b="1" dirty="0">
                <a:latin typeface="Comic Sans MS"/>
                <a:cs typeface="Comic Sans MS"/>
              </a:rPr>
              <a:t>Synchronization </a:t>
            </a:r>
            <a:r>
              <a:rPr lang="en-US" b="1" dirty="0" smtClean="0">
                <a:latin typeface="Comic Sans MS"/>
                <a:cs typeface="Comic Sans MS"/>
              </a:rPr>
              <a:t>Fork</a:t>
            </a:r>
            <a:endParaRPr lang="en-US" b="1" dirty="0">
              <a:latin typeface="Comic Sans MS"/>
              <a:cs typeface="Comic Sans M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600" y="5486400"/>
            <a:ext cx="2352890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/>
            <a:r>
              <a:rPr lang="en-US" b="1" dirty="0">
                <a:latin typeface="Comic Sans MS"/>
                <a:cs typeface="Comic Sans MS"/>
              </a:rPr>
              <a:t>Synchronization </a:t>
            </a:r>
            <a:r>
              <a:rPr lang="en-US" b="1" dirty="0" smtClean="0">
                <a:latin typeface="Comic Sans MS"/>
                <a:cs typeface="Comic Sans MS"/>
              </a:rPr>
              <a:t>Join</a:t>
            </a:r>
            <a:endParaRPr lang="en-US" b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7125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c_training_slidemaster">
  <a:themeElements>
    <a:clrScheme name="">
      <a:dk1>
        <a:srgbClr val="000000"/>
      </a:dk1>
      <a:lt1>
        <a:srgbClr val="FFFFFF"/>
      </a:lt1>
      <a:dk2>
        <a:srgbClr val="114FFB"/>
      </a:dk2>
      <a:lt2>
        <a:srgbClr val="919191"/>
      </a:lt2>
      <a:accent1>
        <a:srgbClr val="A2C1FE"/>
      </a:accent1>
      <a:accent2>
        <a:srgbClr val="EAEC5E"/>
      </a:accent2>
      <a:accent3>
        <a:srgbClr val="FFFFFF"/>
      </a:accent3>
      <a:accent4>
        <a:srgbClr val="000000"/>
      </a:accent4>
      <a:accent5>
        <a:srgbClr val="CEDDFE"/>
      </a:accent5>
      <a:accent6>
        <a:srgbClr val="D4D654"/>
      </a:accent6>
      <a:hlink>
        <a:srgbClr val="950728"/>
      </a:hlink>
      <a:folHlink>
        <a:srgbClr val="60C900"/>
      </a:folHlink>
    </a:clrScheme>
    <a:fontScheme name="mgc_training_slide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gc_training_slide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c_training_slide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37355</TotalTime>
  <Pages>3</Pages>
  <Words>4113</Words>
  <Application>Microsoft Macintosh PowerPoint</Application>
  <PresentationFormat>On-screen Show (4:3)</PresentationFormat>
  <Paragraphs>1316</Paragraphs>
  <Slides>134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5" baseType="lpstr">
      <vt:lpstr>mgc_training_slidemaster</vt:lpstr>
      <vt:lpstr>PowerPoint Presentation</vt:lpstr>
      <vt:lpstr>The Fuzzy Front End</vt:lpstr>
      <vt:lpstr>The Fuzzy Front End</vt:lpstr>
      <vt:lpstr>Abstraction</vt:lpstr>
      <vt:lpstr>Cone of Uncertainty</vt:lpstr>
      <vt:lpstr>Levels of Commitment</vt:lpstr>
      <vt:lpstr>Requirements Clarification Process</vt:lpstr>
      <vt:lpstr>Requirements Clarification Process</vt:lpstr>
      <vt:lpstr>Table of Contents</vt:lpstr>
      <vt:lpstr>1. Get Started</vt:lpstr>
      <vt:lpstr>Get Started</vt:lpstr>
      <vt:lpstr>Charter</vt:lpstr>
      <vt:lpstr>Constraints</vt:lpstr>
      <vt:lpstr>Context</vt:lpstr>
      <vt:lpstr>Resources: Requirements</vt:lpstr>
      <vt:lpstr>Resources: Terms</vt:lpstr>
      <vt:lpstr>Naming and Packaging</vt:lpstr>
      <vt:lpstr>Steps</vt:lpstr>
      <vt:lpstr>Workshop</vt:lpstr>
      <vt:lpstr>2. Working Together</vt:lpstr>
      <vt:lpstr>Customer Team </vt:lpstr>
      <vt:lpstr>Development Team </vt:lpstr>
      <vt:lpstr>Experts</vt:lpstr>
      <vt:lpstr>Stakeholders</vt:lpstr>
      <vt:lpstr>Issues List</vt:lpstr>
      <vt:lpstr>Long-lifecycle Products</vt:lpstr>
      <vt:lpstr>Long-lifecycle Products</vt:lpstr>
      <vt:lpstr>Geographical Distribution</vt:lpstr>
      <vt:lpstr>Modes of Communication</vt:lpstr>
      <vt:lpstr>Infrastructure</vt:lpstr>
      <vt:lpstr>Transparency</vt:lpstr>
      <vt:lpstr>3. Practices</vt:lpstr>
      <vt:lpstr>Team Practices</vt:lpstr>
      <vt:lpstr>Where Are You?</vt:lpstr>
      <vt:lpstr>Daily Stand Up</vt:lpstr>
      <vt:lpstr>Weekly Sit Down</vt:lpstr>
      <vt:lpstr>Collective Ownership</vt:lpstr>
      <vt:lpstr>Revisit the Team</vt:lpstr>
      <vt:lpstr>Workshop</vt:lpstr>
      <vt:lpstr>PowerPoint Presentation</vt:lpstr>
      <vt:lpstr>4. Assimilation</vt:lpstr>
      <vt:lpstr>Resistance is Futile</vt:lpstr>
      <vt:lpstr>Find Requirements</vt:lpstr>
      <vt:lpstr>Find &amp; Identify Your Requirements</vt:lpstr>
      <vt:lpstr>Coherent and Unambiguous</vt:lpstr>
      <vt:lpstr>Testable</vt:lpstr>
      <vt:lpstr>Testable</vt:lpstr>
      <vt:lpstr>Workshop</vt:lpstr>
      <vt:lpstr>5. Process</vt:lpstr>
      <vt:lpstr>Process</vt:lpstr>
      <vt:lpstr>Depth of Understanding</vt:lpstr>
      <vt:lpstr>Risk, Visibility, Teams</vt:lpstr>
      <vt:lpstr>How Wide?</vt:lpstr>
      <vt:lpstr>Sequence</vt:lpstr>
      <vt:lpstr>6. Use Cases</vt:lpstr>
      <vt:lpstr>Use Cases</vt:lpstr>
      <vt:lpstr>Actors</vt:lpstr>
      <vt:lpstr>Interaction</vt:lpstr>
      <vt:lpstr>Use Case</vt:lpstr>
      <vt:lpstr>Use Case Diagram</vt:lpstr>
      <vt:lpstr>7: Finding Use Cases</vt:lpstr>
      <vt:lpstr>Read the Materials!</vt:lpstr>
      <vt:lpstr>Identify Personnel</vt:lpstr>
      <vt:lpstr>Blitz</vt:lpstr>
      <vt:lpstr>Actors</vt:lpstr>
      <vt:lpstr>Interaction</vt:lpstr>
      <vt:lpstr>Scope</vt:lpstr>
      <vt:lpstr>Feature vs Function</vt:lpstr>
      <vt:lpstr>Back-and-Forth</vt:lpstr>
      <vt:lpstr>Alternatives</vt:lpstr>
      <vt:lpstr>Workshop</vt:lpstr>
      <vt:lpstr>8. Defining Use Cases</vt:lpstr>
      <vt:lpstr>Defining Use Cases</vt:lpstr>
      <vt:lpstr>Pre- and Post-Conditions</vt:lpstr>
      <vt:lpstr>Pre- and Post-Conditions</vt:lpstr>
      <vt:lpstr>Scenario</vt:lpstr>
      <vt:lpstr>Scenario</vt:lpstr>
      <vt:lpstr>Test Cases</vt:lpstr>
      <vt:lpstr>Workshop</vt:lpstr>
      <vt:lpstr>9. Factoring Use Cases</vt:lpstr>
      <vt:lpstr>The Whole</vt:lpstr>
      <vt:lpstr>Size Matters</vt:lpstr>
      <vt:lpstr>Use Case Diagram</vt:lpstr>
      <vt:lpstr>Feature vs Function</vt:lpstr>
      <vt:lpstr>Inconsistent Abstraction Level</vt:lpstr>
      <vt:lpstr>Factor Out Common Elements</vt:lpstr>
      <vt:lpstr>Normalize Terms</vt:lpstr>
      <vt:lpstr>Normalize Verbs</vt:lpstr>
      <vt:lpstr>Additional Constructs</vt:lpstr>
      <vt:lpstr>Includes</vt:lpstr>
      <vt:lpstr>Extends</vt:lpstr>
      <vt:lpstr>One More Time…</vt:lpstr>
      <vt:lpstr>Workshop</vt:lpstr>
      <vt:lpstr>10. Activity Diagram</vt:lpstr>
      <vt:lpstr>Activity Diagrams</vt:lpstr>
      <vt:lpstr>Basics of Activities</vt:lpstr>
      <vt:lpstr>Decisions</vt:lpstr>
      <vt:lpstr>Parallel Activities</vt:lpstr>
      <vt:lpstr>Parallel Activities</vt:lpstr>
      <vt:lpstr>Swimlanes</vt:lpstr>
      <vt:lpstr>Signals</vt:lpstr>
      <vt:lpstr>Activity Diagram</vt:lpstr>
      <vt:lpstr>Workshop</vt:lpstr>
      <vt:lpstr>11. Sequence Diagrams</vt:lpstr>
      <vt:lpstr>(Message) Sequence Diagrams</vt:lpstr>
      <vt:lpstr>Lifelines</vt:lpstr>
      <vt:lpstr>Messages</vt:lpstr>
      <vt:lpstr>Timing</vt:lpstr>
      <vt:lpstr>Sequence Diagrams</vt:lpstr>
      <vt:lpstr>12. Information Gathering</vt:lpstr>
      <vt:lpstr>Confirming Understanding</vt:lpstr>
      <vt:lpstr>Confirming Understanding</vt:lpstr>
      <vt:lpstr>Technical Notes</vt:lpstr>
      <vt:lpstr>Technical Notes</vt:lpstr>
      <vt:lpstr>Intermediate Review</vt:lpstr>
      <vt:lpstr>13. Packaging the Materials</vt:lpstr>
      <vt:lpstr>Organizing the Elements</vt:lpstr>
      <vt:lpstr>Requirements</vt:lpstr>
      <vt:lpstr>Use Cases</vt:lpstr>
      <vt:lpstr>Use Case Description</vt:lpstr>
      <vt:lpstr>Activity Diagram</vt:lpstr>
      <vt:lpstr>Sequence Diagram</vt:lpstr>
      <vt:lpstr>Review</vt:lpstr>
      <vt:lpstr>Also Keep</vt:lpstr>
      <vt:lpstr>PowerPoint Presentation</vt:lpstr>
      <vt:lpstr>14.  What We Did</vt:lpstr>
      <vt:lpstr>Levels of Commitment</vt:lpstr>
      <vt:lpstr>Requirements Clarification Process</vt:lpstr>
      <vt:lpstr>Requirements Clarification Process</vt:lpstr>
      <vt:lpstr>Table of Contents</vt:lpstr>
      <vt:lpstr>15. What’s Next</vt:lpstr>
      <vt:lpstr>Abstraction</vt:lpstr>
      <vt:lpstr>Levels of Commitment</vt:lpstr>
      <vt:lpstr>THE END</vt:lpstr>
    </vt:vector>
  </TitlesOfParts>
  <Company>Mentor Graphics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Course Name  </dc:title>
  <dc:subject/>
  <dc:creator>Steve Mock</dc:creator>
  <cp:keywords/>
  <dc:description/>
  <cp:lastModifiedBy>Stephen Mellor</cp:lastModifiedBy>
  <cp:revision>134</cp:revision>
  <cp:lastPrinted>2014-03-03T19:43:47Z</cp:lastPrinted>
  <dcterms:created xsi:type="dcterms:W3CDTF">2014-05-05T07:52:34Z</dcterms:created>
  <dcterms:modified xsi:type="dcterms:W3CDTF">2014-12-18T20:05:15Z</dcterms:modified>
</cp:coreProperties>
</file>