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5" strictFirstAndLastChars="0" saveSubsetFonts="1">
  <p:sldMasterIdLst>
    <p:sldMasterId id="2147483648" r:id="rId1"/>
  </p:sldMasterIdLst>
  <p:notesMasterIdLst>
    <p:notesMasterId r:id="rId160"/>
  </p:notesMasterIdLst>
  <p:handoutMasterIdLst>
    <p:handoutMasterId r:id="rId161"/>
  </p:handoutMasterIdLst>
  <p:sldIdLst>
    <p:sldId id="576" r:id="rId2"/>
    <p:sldId id="536" r:id="rId3"/>
    <p:sldId id="699" r:id="rId4"/>
    <p:sldId id="540" r:id="rId5"/>
    <p:sldId id="700" r:id="rId6"/>
    <p:sldId id="645" r:id="rId7"/>
    <p:sldId id="823" r:id="rId8"/>
    <p:sldId id="778" r:id="rId9"/>
    <p:sldId id="825" r:id="rId10"/>
    <p:sldId id="543" r:id="rId11"/>
    <p:sldId id="544" r:id="rId12"/>
    <p:sldId id="545" r:id="rId13"/>
    <p:sldId id="527" r:id="rId14"/>
    <p:sldId id="554" r:id="rId15"/>
    <p:sldId id="781" r:id="rId16"/>
    <p:sldId id="707" r:id="rId17"/>
    <p:sldId id="550" r:id="rId18"/>
    <p:sldId id="688" r:id="rId19"/>
    <p:sldId id="562" r:id="rId20"/>
    <p:sldId id="535" r:id="rId21"/>
    <p:sldId id="516" r:id="rId22"/>
    <p:sldId id="517" r:id="rId23"/>
    <p:sldId id="560" r:id="rId24"/>
    <p:sldId id="826" r:id="rId25"/>
    <p:sldId id="702" r:id="rId26"/>
    <p:sldId id="522" r:id="rId27"/>
    <p:sldId id="523" r:id="rId28"/>
    <p:sldId id="524" r:id="rId29"/>
    <p:sldId id="525" r:id="rId30"/>
    <p:sldId id="856" r:id="rId31"/>
    <p:sldId id="858" r:id="rId32"/>
    <p:sldId id="855" r:id="rId33"/>
    <p:sldId id="893" r:id="rId34"/>
    <p:sldId id="708" r:id="rId35"/>
    <p:sldId id="727" r:id="rId36"/>
    <p:sldId id="750" r:id="rId37"/>
    <p:sldId id="728" r:id="rId38"/>
    <p:sldId id="860" r:id="rId39"/>
    <p:sldId id="729" r:id="rId40"/>
    <p:sldId id="828" r:id="rId41"/>
    <p:sldId id="861" r:id="rId42"/>
    <p:sldId id="853" r:id="rId43"/>
    <p:sldId id="863" r:id="rId44"/>
    <p:sldId id="709" r:id="rId45"/>
    <p:sldId id="730" r:id="rId46"/>
    <p:sldId id="821" r:id="rId47"/>
    <p:sldId id="862" r:id="rId48"/>
    <p:sldId id="565" r:id="rId49"/>
    <p:sldId id="732" r:id="rId50"/>
    <p:sldId id="734" r:id="rId51"/>
    <p:sldId id="682" r:id="rId52"/>
    <p:sldId id="530" r:id="rId53"/>
    <p:sldId id="735" r:id="rId54"/>
    <p:sldId id="531" r:id="rId55"/>
    <p:sldId id="811" r:id="rId56"/>
    <p:sldId id="784" r:id="rId57"/>
    <p:sldId id="717" r:id="rId58"/>
    <p:sldId id="864" r:id="rId59"/>
    <p:sldId id="755" r:id="rId60"/>
    <p:sldId id="877" r:id="rId61"/>
    <p:sldId id="783" r:id="rId62"/>
    <p:sldId id="865" r:id="rId63"/>
    <p:sldId id="813" r:id="rId64"/>
    <p:sldId id="785" r:id="rId65"/>
    <p:sldId id="739" r:id="rId66"/>
    <p:sldId id="754" r:id="rId67"/>
    <p:sldId id="758" r:id="rId68"/>
    <p:sldId id="866" r:id="rId69"/>
    <p:sldId id="867" r:id="rId70"/>
    <p:sldId id="868" r:id="rId71"/>
    <p:sldId id="894" r:id="rId72"/>
    <p:sldId id="577" r:id="rId73"/>
    <p:sldId id="604" r:id="rId74"/>
    <p:sldId id="605" r:id="rId75"/>
    <p:sldId id="740" r:id="rId76"/>
    <p:sldId id="742" r:id="rId77"/>
    <p:sldId id="741" r:id="rId78"/>
    <p:sldId id="767" r:id="rId79"/>
    <p:sldId id="895" r:id="rId80"/>
    <p:sldId id="697" r:id="rId81"/>
    <p:sldId id="869" r:id="rId82"/>
    <p:sldId id="797" r:id="rId83"/>
    <p:sldId id="590" r:id="rId84"/>
    <p:sldId id="591" r:id="rId85"/>
    <p:sldId id="592" r:id="rId86"/>
    <p:sldId id="798" r:id="rId87"/>
    <p:sldId id="796" r:id="rId88"/>
    <p:sldId id="814" r:id="rId89"/>
    <p:sldId id="896" r:id="rId90"/>
    <p:sldId id="615" r:id="rId91"/>
    <p:sldId id="889" r:id="rId92"/>
    <p:sldId id="789" r:id="rId93"/>
    <p:sldId id="799" r:id="rId94"/>
    <p:sldId id="743" r:id="rId95"/>
    <p:sldId id="744" r:id="rId96"/>
    <p:sldId id="745" r:id="rId97"/>
    <p:sldId id="791" r:id="rId98"/>
    <p:sldId id="870" r:id="rId99"/>
    <p:sldId id="806" r:id="rId100"/>
    <p:sldId id="815" r:id="rId101"/>
    <p:sldId id="897" r:id="rId102"/>
    <p:sldId id="617" r:id="rId103"/>
    <p:sldId id="836" r:id="rId104"/>
    <p:sldId id="830" r:id="rId105"/>
    <p:sldId id="829" r:id="rId106"/>
    <p:sldId id="831" r:id="rId107"/>
    <p:sldId id="832" r:id="rId108"/>
    <p:sldId id="833" r:id="rId109"/>
    <p:sldId id="837" r:id="rId110"/>
    <p:sldId id="618" r:id="rId111"/>
    <p:sldId id="619" r:id="rId112"/>
    <p:sldId id="890" r:id="rId113"/>
    <p:sldId id="764" r:id="rId114"/>
    <p:sldId id="816" r:id="rId115"/>
    <p:sldId id="898" r:id="rId116"/>
    <p:sldId id="630" r:id="rId117"/>
    <p:sldId id="703" r:id="rId118"/>
    <p:sldId id="726" r:id="rId119"/>
    <p:sldId id="804" r:id="rId120"/>
    <p:sldId id="803" r:id="rId121"/>
    <p:sldId id="899" r:id="rId122"/>
    <p:sldId id="628" r:id="rId123"/>
    <p:sldId id="839" r:id="rId124"/>
    <p:sldId id="879" r:id="rId125"/>
    <p:sldId id="880" r:id="rId126"/>
    <p:sldId id="882" r:id="rId127"/>
    <p:sldId id="883" r:id="rId128"/>
    <p:sldId id="885" r:id="rId129"/>
    <p:sldId id="886" r:id="rId130"/>
    <p:sldId id="887" r:id="rId131"/>
    <p:sldId id="817" r:id="rId132"/>
    <p:sldId id="635" r:id="rId133"/>
    <p:sldId id="807" r:id="rId134"/>
    <p:sldId id="808" r:id="rId135"/>
    <p:sldId id="809" r:id="rId136"/>
    <p:sldId id="810" r:id="rId137"/>
    <p:sldId id="888" r:id="rId138"/>
    <p:sldId id="838" r:id="rId139"/>
    <p:sldId id="840" r:id="rId140"/>
    <p:sldId id="841" r:id="rId141"/>
    <p:sldId id="842" r:id="rId142"/>
    <p:sldId id="843" r:id="rId143"/>
    <p:sldId id="844" r:id="rId144"/>
    <p:sldId id="845" r:id="rId145"/>
    <p:sldId id="846" r:id="rId146"/>
    <p:sldId id="847" r:id="rId147"/>
    <p:sldId id="900" r:id="rId148"/>
    <p:sldId id="693" r:id="rId149"/>
    <p:sldId id="668" r:id="rId150"/>
    <p:sldId id="871" r:id="rId151"/>
    <p:sldId id="872" r:id="rId152"/>
    <p:sldId id="873" r:id="rId153"/>
    <p:sldId id="878" r:id="rId154"/>
    <p:sldId id="669" r:id="rId155"/>
    <p:sldId id="599" r:id="rId156"/>
    <p:sldId id="600" r:id="rId157"/>
    <p:sldId id="875" r:id="rId158"/>
    <p:sldId id="835" r:id="rId159"/>
  </p:sldIdLst>
  <p:sldSz cx="9144000" cy="6858000" type="screen4x3"/>
  <p:notesSz cx="7300913" cy="95869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F31"/>
    <a:srgbClr val="9507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862" autoAdjust="0"/>
  </p:normalViewPr>
  <p:slideViewPr>
    <p:cSldViewPr>
      <p:cViewPr>
        <p:scale>
          <a:sx n="100" d="100"/>
          <a:sy n="100" d="100"/>
        </p:scale>
        <p:origin x="-418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41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notesMaster" Target="notesMasters/notesMaster1.xml"/><Relationship Id="rId16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3.xml"/><Relationship Id="rId2" Type="http://schemas.openxmlformats.org/officeDocument/2006/relationships/slide" Target="slides/slide35.xml"/><Relationship Id="rId1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373063" y="8874125"/>
            <a:ext cx="4419600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46038" rIns="0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/>
              <a:t>#-</a:t>
            </a:r>
            <a:fld id="{D93E00D8-2EE4-B747-918A-67C7ED9D222B}" type="slidenum">
              <a:rPr lang="en-US" sz="2800"/>
              <a:pPr>
                <a:spcBef>
                  <a:spcPct val="50000"/>
                </a:spcBef>
                <a:defRPr/>
              </a:pPr>
              <a:t>‹#›</a:t>
            </a:fld>
            <a:r>
              <a:rPr lang="en-US" sz="2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"/>
          </p:nvPr>
        </p:nvSpPr>
        <p:spPr>
          <a:xfrm>
            <a:off x="3725863" y="8918575"/>
            <a:ext cx="3163887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/>
            </a:lvl1pPr>
          </a:lstStyle>
          <a:p>
            <a:pPr>
              <a:defRPr/>
            </a:pPr>
            <a:fld id="{38239261-592B-414C-8F72-A7FDDA73E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37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4637" cy="4313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7167" tIns="50259" rIns="97167" bIns="502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9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2063" y="725488"/>
            <a:ext cx="4775200" cy="3581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534975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65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3186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62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>
                <a:latin typeface="Times New Roman" charset="0"/>
              </a:rPr>
              <a:t>#ConeofUncertainty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37025" y="9105900"/>
            <a:ext cx="3162300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3E2E29D4-B7E0-4C41-A9F2-40A1F4654C32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059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http://hdw.eweb4.com/wallpapers/1459/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83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>
                <a:latin typeface="Times New Roman" charset="0"/>
              </a:rPr>
              <a:t>http://</a:t>
            </a:r>
            <a:r>
              <a:rPr lang="en-US" dirty="0" err="1" smtClean="0">
                <a:latin typeface="Times New Roman" charset="0"/>
              </a:rPr>
              <a:t>www.scenicreflections.com</a:t>
            </a:r>
            <a:r>
              <a:rPr lang="en-US" dirty="0" smtClean="0">
                <a:latin typeface="Times New Roman" charset="0"/>
              </a:rPr>
              <a:t>/media/456071/</a:t>
            </a:r>
            <a:r>
              <a:rPr lang="en-US" dirty="0" err="1" smtClean="0">
                <a:latin typeface="Times New Roman" charset="0"/>
              </a:rPr>
              <a:t>Borg_Cube_Wallpaper</a:t>
            </a:r>
            <a:r>
              <a:rPr lang="en-US" dirty="0" smtClean="0">
                <a:latin typeface="Times New Roman" charset="0"/>
              </a:rPr>
              <a:t>/</a:t>
            </a:r>
          </a:p>
          <a:p>
            <a:endParaRPr lang="en-US" dirty="0" smtClean="0">
              <a:latin typeface="Times New Roman" charset="0"/>
            </a:endParaRPr>
          </a:p>
          <a:p>
            <a:r>
              <a:rPr lang="en-US" dirty="0" smtClean="0">
                <a:latin typeface="Times New Roman" charset="0"/>
              </a:rPr>
              <a:t>http://</a:t>
            </a:r>
            <a:r>
              <a:rPr lang="en-US" dirty="0" err="1" smtClean="0">
                <a:latin typeface="Times New Roman" charset="0"/>
              </a:rPr>
              <a:t>coarpk.wordpress.com</a:t>
            </a:r>
            <a:r>
              <a:rPr lang="en-US" dirty="0" smtClean="0">
                <a:latin typeface="Times New Roman" charset="0"/>
              </a:rPr>
              <a:t>/2014/05/02/drinking-from-the-</a:t>
            </a:r>
            <a:r>
              <a:rPr lang="en-US" dirty="0" err="1" smtClean="0">
                <a:latin typeface="Times New Roman" charset="0"/>
              </a:rPr>
              <a:t>firehose</a:t>
            </a:r>
            <a:r>
              <a:rPr lang="en-US" dirty="0" smtClean="0">
                <a:latin typeface="Times New Roman" charset="0"/>
              </a:rPr>
              <a:t>/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http://engineeringtraining.tpub.com/14070/css/14070_98.htm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>
                <a:latin typeface="Times New Roman" charset="0"/>
              </a:rPr>
              <a:t>Taken from http://www.maperformance.com/blitz-fatt-advance-boost-sensor-set-for-touch-brain-fatt-advance-plus-blz_19240.html</a:t>
            </a:r>
          </a:p>
          <a:p>
            <a:endParaRPr lang="en-US" dirty="0" smtClean="0">
              <a:latin typeface="Times New Roman" charset="0"/>
            </a:endParaRPr>
          </a:p>
          <a:p>
            <a:pPr marL="0" marR="0" indent="0" algn="l" defTabSz="94932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ＭＳ Ｐゴシック" charset="-128"/>
              </a:rPr>
              <a:t>“Blitz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ＭＳ Ｐゴシック" charset="-128"/>
              </a:rPr>
              <a:t>Fatt</a:t>
            </a:r>
            <a:r>
              <a:rPr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ＭＳ Ｐゴシック" charset="-128"/>
              </a:rPr>
              <a:t> Advance Boost Sensor Set for Touch Brain and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ＭＳ Ｐゴシック" charset="-128"/>
              </a:rPr>
              <a:t>Fatt</a:t>
            </a:r>
            <a:r>
              <a:rPr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ＭＳ Ｐゴシック" charset="-128"/>
              </a:rPr>
              <a:t> Advance Plus”</a:t>
            </a:r>
            <a:endParaRPr lang="en-US" dirty="0">
              <a:latin typeface="Times New Roman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35438" y="9105900"/>
            <a:ext cx="3163887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9284D587-370A-2446-9DAF-3289CD1FB373}" type="slidenum">
              <a:rPr lang="en-US"/>
              <a:pPr/>
              <a:t>87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or some of the UC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or some of the UC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808038" indent="-269875"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12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28600"/>
            <a:ext cx="8839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219200"/>
            <a:ext cx="80772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81000" y="6442075"/>
            <a:ext cx="4419600" cy="339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46038" rIns="0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/>
              <a:t>#-</a:t>
            </a:r>
            <a:fld id="{3D05426C-EA8C-B44E-9898-93679D92E416}" type="slidenum">
              <a:rPr lang="en-US" sz="1600"/>
              <a:pPr>
                <a:spcBef>
                  <a:spcPct val="50000"/>
                </a:spcBef>
                <a:defRPr/>
              </a:pPr>
              <a:t>‹#›</a:t>
            </a:fld>
            <a:r>
              <a:rPr lang="en-US" sz="1600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7056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A4457ED-1E87-4142-AC9D-A068C7D6D7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Font typeface="Symbol" charset="2"/>
        <a:defRPr sz="2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39750" indent="-360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l"/>
        <a:defRPr sz="2200">
          <a:solidFill>
            <a:schemeClr val="tx1"/>
          </a:solidFill>
          <a:latin typeface="+mn-lt"/>
          <a:ea typeface="ＭＳ Ｐゴシック" charset="-128"/>
        </a:defRPr>
      </a:lvl2pPr>
      <a:lvl3pPr marL="904875" indent="-3667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Font typeface="Wingdings" charset="2"/>
        <a:buChar char="§"/>
        <a:tabLst>
          <a:tab pos="904875" algn="l"/>
        </a:tabLst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Mark@myVendor.com" TargetMode="External"/><Relationship Id="rId2" Type="http://schemas.openxmlformats.org/officeDocument/2006/relationships/hyperlink" Target="mailto:Sven@myCo.co.se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9600" smtClean="0"/>
              <a:t>A: Getting Started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Kick Off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4194175" y="2767013"/>
            <a:ext cx="7556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>
                <a:solidFill>
                  <a:srgbClr val="FF000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Workshop</a:t>
            </a:r>
          </a:p>
        </p:txBody>
      </p:sp>
      <p:sp>
        <p:nvSpPr>
          <p:cNvPr id="1085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pre- and post-conditions for the following use cases:</a:t>
            </a:r>
          </a:p>
          <a:p>
            <a:pPr marL="196850" lvl="1" indent="0"/>
            <a:r>
              <a:rPr lang="en-US" dirty="0" smtClean="0"/>
              <a:t> 1: Simple Workout</a:t>
            </a:r>
          </a:p>
          <a:p>
            <a:pPr marL="196850" lvl="1" indent="0"/>
            <a:r>
              <a:rPr lang="en-US" dirty="0" smtClean="0"/>
              <a:t> 2: Multi-Lap Workout</a:t>
            </a:r>
          </a:p>
          <a:p>
            <a:pPr marL="196850" lvl="1" indent="0"/>
            <a:r>
              <a:rPr lang="en-US" dirty="0" smtClean="0"/>
              <a:t> 3: </a:t>
            </a:r>
            <a:r>
              <a:rPr lang="en-US" dirty="0"/>
              <a:t>Achieve Pace Over Distance Goal </a:t>
            </a:r>
          </a:p>
          <a:p>
            <a:pPr marL="196850" lvl="1" indent="0">
              <a:buNone/>
            </a:pPr>
            <a:endParaRPr lang="en-US" dirty="0" smtClean="0"/>
          </a:p>
          <a:p>
            <a:pPr marL="196850" lvl="1" indent="0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401719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10. Factoring Use Cases</a:t>
            </a:r>
          </a:p>
        </p:txBody>
      </p:sp>
      <p:sp>
        <p:nvSpPr>
          <p:cNvPr id="1095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09572" name="Rectangle 3"/>
          <p:cNvSpPr>
            <a:spLocks noChangeArrowheads="1"/>
          </p:cNvSpPr>
          <p:nvPr/>
        </p:nvSpPr>
        <p:spPr bwMode="auto">
          <a:xfrm>
            <a:off x="4114800" y="2971800"/>
            <a:ext cx="1325563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>
                <a:solidFill>
                  <a:srgbClr val="FF0000"/>
                </a:solidFill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Whole</a:t>
            </a:r>
          </a:p>
        </p:txBody>
      </p:sp>
      <p:sp>
        <p:nvSpPr>
          <p:cNvPr id="1105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we have the use cases, it pays to look at them </a:t>
            </a:r>
            <a:br>
              <a:rPr lang="en-US" dirty="0" smtClean="0"/>
            </a:br>
            <a:r>
              <a:rPr lang="en-US" dirty="0" smtClean="0"/>
              <a:t>as a whole to see if we can find:</a:t>
            </a:r>
          </a:p>
          <a:p>
            <a:pPr lvl="1"/>
            <a:r>
              <a:rPr lang="en-US" dirty="0" smtClean="0"/>
              <a:t>inconsistencies in terms</a:t>
            </a:r>
          </a:p>
          <a:p>
            <a:pPr lvl="1"/>
            <a:r>
              <a:rPr lang="en-US" dirty="0" smtClean="0"/>
              <a:t>inconsistencies in abstraction level</a:t>
            </a:r>
          </a:p>
          <a:p>
            <a:pPr lvl="1"/>
            <a:r>
              <a:rPr lang="en-US" dirty="0" smtClean="0"/>
              <a:t>duplication of requirements</a:t>
            </a:r>
          </a:p>
          <a:p>
            <a:pPr lvl="1"/>
            <a:r>
              <a:rPr lang="en-US" dirty="0" smtClean="0"/>
              <a:t>elements that can be factored out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Size Matters</a:t>
            </a:r>
          </a:p>
        </p:txBody>
      </p:sp>
      <p:sp>
        <p:nvSpPr>
          <p:cNvPr id="1116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single use case use case may encompass several of the original candidate requirements.</a:t>
            </a:r>
          </a:p>
        </p:txBody>
      </p:sp>
      <p:pic>
        <p:nvPicPr>
          <p:cNvPr id="35" name="Picture 34" descr="Screen shot 2014-03-02 at 02.44.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667000"/>
            <a:ext cx="7227794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 Diagram</a:t>
            </a:r>
          </a:p>
        </p:txBody>
      </p:sp>
      <p:sp>
        <p:nvSpPr>
          <p:cNvPr id="112643" name="Content Placeholder 2"/>
          <p:cNvSpPr>
            <a:spLocks noGrp="1"/>
          </p:cNvSpPr>
          <p:nvPr>
            <p:ph idx="1"/>
          </p:nvPr>
        </p:nvSpPr>
        <p:spPr>
          <a:xfrm>
            <a:off x="2362200" y="1447800"/>
            <a:ext cx="6172200" cy="5105400"/>
          </a:xfrm>
        </p:spPr>
        <p:txBody>
          <a:bodyPr/>
          <a:lstStyle/>
          <a:p>
            <a:r>
              <a:rPr lang="en-US" dirty="0" smtClean="0"/>
              <a:t>Use cases can be:</a:t>
            </a:r>
          </a:p>
          <a:p>
            <a:pPr lvl="1"/>
            <a:r>
              <a:rPr lang="en-US" dirty="0" smtClean="0"/>
              <a:t>Very big, involving multiple elements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Big, involving a single, </a:t>
            </a:r>
            <a:br>
              <a:rPr lang="en-US" dirty="0" smtClean="0"/>
            </a:br>
            <a:r>
              <a:rPr lang="en-US" dirty="0" smtClean="0"/>
              <a:t>complex interaction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Single requirement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Very small (and very useless)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Left-Right Arrow 3"/>
          <p:cNvSpPr/>
          <p:nvPr/>
        </p:nvSpPr>
        <p:spPr bwMode="auto">
          <a:xfrm rot="5400000">
            <a:off x="-826294" y="3288507"/>
            <a:ext cx="4319587" cy="838200"/>
          </a:xfrm>
          <a:prstGeom prst="left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wordArtVert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112645" name="TextBox 5"/>
          <p:cNvSpPr txBox="1">
            <a:spLocks noChangeArrowheads="1"/>
          </p:cNvSpPr>
          <p:nvPr/>
        </p:nvSpPr>
        <p:spPr bwMode="auto">
          <a:xfrm>
            <a:off x="5791200" y="2286000"/>
            <a:ext cx="733425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800"/>
              <a:t>}</a:t>
            </a:r>
          </a:p>
        </p:txBody>
      </p:sp>
      <p:sp>
        <p:nvSpPr>
          <p:cNvPr id="112646" name="TextBox 6"/>
          <p:cNvSpPr txBox="1">
            <a:spLocks noChangeArrowheads="1"/>
          </p:cNvSpPr>
          <p:nvPr/>
        </p:nvSpPr>
        <p:spPr bwMode="auto">
          <a:xfrm>
            <a:off x="6858000" y="3276600"/>
            <a:ext cx="16367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ekton" charset="0"/>
                <a:ea typeface="Tekton" charset="0"/>
                <a:cs typeface="Tekton" charset="0"/>
              </a:rPr>
              <a:t>We are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010400" y="2971800"/>
            <a:ext cx="1326516" cy="609600"/>
            <a:chOff x="7010400" y="2971800"/>
            <a:chExt cx="1326516" cy="609600"/>
          </a:xfrm>
        </p:grpSpPr>
        <p:sp>
          <p:nvSpPr>
            <p:cNvPr id="2" name="TextBox 1"/>
            <p:cNvSpPr txBox="1"/>
            <p:nvPr/>
          </p:nvSpPr>
          <p:spPr>
            <a:xfrm>
              <a:off x="7010400" y="2971800"/>
              <a:ext cx="13265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ekton"/>
                  <a:cs typeface="Tekton"/>
                </a:rPr>
                <a:t>w</a:t>
              </a:r>
              <a:r>
                <a:rPr lang="en-US" sz="2000" b="1" dirty="0" smtClean="0">
                  <a:latin typeface="Tekton"/>
                  <a:cs typeface="Tekton"/>
                </a:rPr>
                <a:t>ant to be</a:t>
              </a:r>
              <a:endParaRPr lang="en-US" sz="2000" b="1" dirty="0">
                <a:latin typeface="Tekton"/>
                <a:cs typeface="Tekton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 bwMode="auto">
            <a:xfrm>
              <a:off x="7391400" y="3581400"/>
              <a:ext cx="381000" cy="0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Normalize Nouns</a:t>
            </a:r>
          </a:p>
        </p:txBody>
      </p:sp>
      <p:sp>
        <p:nvSpPr>
          <p:cNvPr id="1136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Ensure that the terms used in the use cases are either:</a:t>
            </a:r>
          </a:p>
          <a:p>
            <a:pPr lvl="1"/>
            <a:r>
              <a:rPr lang="en-US" dirty="0" smtClean="0"/>
              <a:t>exactly those you have defined, or</a:t>
            </a:r>
          </a:p>
          <a:p>
            <a:pPr lvl="1"/>
            <a:r>
              <a:rPr lang="en-US" dirty="0" smtClean="0"/>
              <a:t>can be replaced by those you have defined, or</a:t>
            </a:r>
          </a:p>
          <a:p>
            <a:pPr lvl="1"/>
            <a:r>
              <a:rPr lang="en-US" dirty="0" smtClean="0"/>
              <a:t>you provide a definition</a:t>
            </a:r>
          </a:p>
          <a:p>
            <a:endParaRPr lang="en-US" dirty="0" smtClean="0"/>
          </a:p>
          <a:p>
            <a:r>
              <a:rPr lang="en-US" dirty="0" smtClean="0"/>
              <a:t>Correlate them to existing requirements for</a:t>
            </a:r>
          </a:p>
          <a:p>
            <a:pPr lvl="1"/>
            <a:r>
              <a:rPr lang="en-US" dirty="0" smtClean="0"/>
              <a:t>identification</a:t>
            </a:r>
          </a:p>
          <a:p>
            <a:pPr lvl="1"/>
            <a:r>
              <a:rPr lang="en-US" dirty="0" smtClean="0"/>
              <a:t>completeness</a:t>
            </a:r>
          </a:p>
          <a:p>
            <a:endParaRPr lang="en-US" dirty="0" smtClean="0"/>
          </a:p>
          <a:p>
            <a:r>
              <a:rPr lang="en-US" dirty="0" smtClean="0"/>
              <a:t>But do not rewrite them.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4648200" y="3886200"/>
            <a:ext cx="3429000" cy="1676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Pace		Workout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Lap		Log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Multi-lap		Button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Device		Heart-rate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Track		…..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Normalize Verbs</a:t>
            </a:r>
          </a:p>
        </p:txBody>
      </p:sp>
      <p:sp>
        <p:nvSpPr>
          <p:cNvPr id="1146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Ensure that the verbs used in the use case use cases are:</a:t>
            </a:r>
          </a:p>
          <a:p>
            <a:pPr lvl="1"/>
            <a:r>
              <a:rPr lang="en-US" dirty="0" smtClean="0"/>
              <a:t>limited (i.e. there are but a few of them), and </a:t>
            </a:r>
          </a:p>
          <a:p>
            <a:pPr lvl="1"/>
            <a:r>
              <a:rPr lang="en-US" dirty="0" smtClean="0"/>
              <a:t>clear, and if special to the subject matter…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… correlate them to existing requirements for</a:t>
            </a:r>
          </a:p>
          <a:p>
            <a:pPr lvl="1"/>
            <a:r>
              <a:rPr lang="en-US" dirty="0" smtClean="0"/>
              <a:t>identification</a:t>
            </a:r>
          </a:p>
          <a:p>
            <a:pPr lvl="1"/>
            <a:r>
              <a:rPr lang="en-US" dirty="0" smtClean="0"/>
              <a:t>completeness</a:t>
            </a:r>
          </a:p>
          <a:p>
            <a:endParaRPr lang="en-US" dirty="0" smtClean="0"/>
          </a:p>
          <a:p>
            <a:r>
              <a:rPr lang="en-US" dirty="0" smtClean="0"/>
              <a:t>But do not rewrite them.</a:t>
            </a:r>
          </a:p>
          <a:p>
            <a:endParaRPr lang="en-US" dirty="0" smtClean="0"/>
          </a:p>
        </p:txBody>
      </p:sp>
      <p:sp>
        <p:nvSpPr>
          <p:cNvPr id="2" name="Rectangle 1"/>
          <p:cNvSpPr/>
          <p:nvPr/>
        </p:nvSpPr>
        <p:spPr bwMode="auto">
          <a:xfrm>
            <a:off x="4648200" y="3886200"/>
            <a:ext cx="3429000" cy="1676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Add		Display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Delete		Alert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Read		Clear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Find		Log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Show		…..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Inconsistent Abstraction Level</a:t>
            </a:r>
          </a:p>
        </p:txBody>
      </p:sp>
      <p:sp>
        <p:nvSpPr>
          <p:cNvPr id="1157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Check that terms used in the use cases are at the same abstraction level.</a:t>
            </a:r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5" name="Picture 4" descr="star-trek-spock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-1536700"/>
            <a:ext cx="1703388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5717" name="Group 38"/>
          <p:cNvGrpSpPr>
            <a:grpSpLocks/>
          </p:cNvGrpSpPr>
          <p:nvPr/>
        </p:nvGrpSpPr>
        <p:grpSpPr bwMode="auto">
          <a:xfrm>
            <a:off x="6858000" y="1943100"/>
            <a:ext cx="1392238" cy="3144838"/>
            <a:chOff x="6705600" y="1790700"/>
            <a:chExt cx="1392936" cy="3145536"/>
          </a:xfrm>
        </p:grpSpPr>
        <p:sp>
          <p:nvSpPr>
            <p:cNvPr id="115721" name="Oval 15"/>
            <p:cNvSpPr>
              <a:spLocks noChangeAspect="1" noChangeArrowheads="1"/>
            </p:cNvSpPr>
            <p:nvPr/>
          </p:nvSpPr>
          <p:spPr bwMode="auto">
            <a:xfrm>
              <a:off x="6705600" y="1790700"/>
              <a:ext cx="554736" cy="5547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45720" rIns="4572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0000FF"/>
                </a:buClr>
                <a:buSzPct val="65000"/>
              </a:pPr>
              <a:r>
                <a:rPr lang="en-US"/>
                <a:t>4</a:t>
              </a:r>
            </a:p>
          </p:txBody>
        </p:sp>
        <p:sp>
          <p:nvSpPr>
            <p:cNvPr id="115722" name="Oval 16"/>
            <p:cNvSpPr>
              <a:spLocks noChangeAspect="1" noChangeArrowheads="1"/>
            </p:cNvSpPr>
            <p:nvPr/>
          </p:nvSpPr>
          <p:spPr bwMode="auto">
            <a:xfrm>
              <a:off x="6705600" y="3009900"/>
              <a:ext cx="554736" cy="5547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45720" rIns="4572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0000FF"/>
                </a:buClr>
                <a:buSzPct val="65000"/>
              </a:pPr>
              <a:r>
                <a:rPr lang="en-US"/>
                <a:t>2</a:t>
              </a:r>
            </a:p>
          </p:txBody>
        </p:sp>
        <p:sp>
          <p:nvSpPr>
            <p:cNvPr id="115723" name="Oval 17"/>
            <p:cNvSpPr>
              <a:spLocks noChangeAspect="1" noChangeArrowheads="1"/>
            </p:cNvSpPr>
            <p:nvPr/>
          </p:nvSpPr>
          <p:spPr bwMode="auto">
            <a:xfrm>
              <a:off x="6705600" y="2400300"/>
              <a:ext cx="554736" cy="5547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45720" rIns="4572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0000FF"/>
                </a:buClr>
                <a:buSzPct val="65000"/>
              </a:pPr>
              <a:r>
                <a:rPr lang="en-US"/>
                <a:t>3</a:t>
              </a:r>
            </a:p>
          </p:txBody>
        </p:sp>
        <p:sp>
          <p:nvSpPr>
            <p:cNvPr id="115724" name="Oval 18"/>
            <p:cNvSpPr>
              <a:spLocks noChangeAspect="1" noChangeArrowheads="1"/>
            </p:cNvSpPr>
            <p:nvPr/>
          </p:nvSpPr>
          <p:spPr bwMode="auto">
            <a:xfrm>
              <a:off x="6705600" y="3619500"/>
              <a:ext cx="554736" cy="5547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45720" rIns="4572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0000FF"/>
                </a:buClr>
                <a:buSzPct val="65000"/>
              </a:pPr>
              <a:endParaRPr lang="en-US"/>
            </a:p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0000FF"/>
                </a:buClr>
                <a:buSzPct val="65000"/>
              </a:pPr>
              <a:r>
                <a:rPr lang="en-US"/>
                <a:t>1</a:t>
              </a:r>
            </a:p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0000FF"/>
                </a:buClr>
                <a:buSzPct val="65000"/>
              </a:pPr>
              <a:endParaRPr lang="en-US"/>
            </a:p>
          </p:txBody>
        </p:sp>
        <p:sp>
          <p:nvSpPr>
            <p:cNvPr id="115725" name="Oval 19"/>
            <p:cNvSpPr>
              <a:spLocks noChangeAspect="1" noChangeArrowheads="1"/>
            </p:cNvSpPr>
            <p:nvPr/>
          </p:nvSpPr>
          <p:spPr bwMode="auto">
            <a:xfrm>
              <a:off x="6705600" y="4381500"/>
              <a:ext cx="554736" cy="5547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45720" rIns="4572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0000FF"/>
                </a:buClr>
                <a:buSzPct val="65000"/>
              </a:pPr>
              <a:r>
                <a:rPr lang="ja-JP" altLang="en-US">
                  <a:ea typeface="ＭＳ Ｐゴシック" charset="-128"/>
                  <a:cs typeface="ＭＳ Ｐゴシック" charset="-128"/>
                </a:rPr>
                <a:t>閉</a:t>
              </a:r>
              <a:endParaRPr lang="en-US"/>
            </a:p>
          </p:txBody>
        </p:sp>
        <p:sp>
          <p:nvSpPr>
            <p:cNvPr id="115726" name="Oval 20"/>
            <p:cNvSpPr>
              <a:spLocks noChangeAspect="1" noChangeArrowheads="1"/>
            </p:cNvSpPr>
            <p:nvPr/>
          </p:nvSpPr>
          <p:spPr bwMode="auto">
            <a:xfrm>
              <a:off x="7543800" y="1790700"/>
              <a:ext cx="554736" cy="5547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45720" rIns="4572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0000FF"/>
                </a:buClr>
                <a:buSzPct val="65000"/>
              </a:pPr>
              <a:r>
                <a:rPr lang="en-US"/>
                <a:t>8</a:t>
              </a:r>
            </a:p>
          </p:txBody>
        </p:sp>
        <p:sp>
          <p:nvSpPr>
            <p:cNvPr id="115727" name="Oval 21"/>
            <p:cNvSpPr>
              <a:spLocks noChangeAspect="1" noChangeArrowheads="1"/>
            </p:cNvSpPr>
            <p:nvPr/>
          </p:nvSpPr>
          <p:spPr bwMode="auto">
            <a:xfrm>
              <a:off x="7543800" y="3009900"/>
              <a:ext cx="554736" cy="5547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45720" rIns="4572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0000FF"/>
                </a:buClr>
                <a:buSzPct val="65000"/>
              </a:pPr>
              <a:r>
                <a:rPr lang="en-US"/>
                <a:t>6</a:t>
              </a:r>
            </a:p>
          </p:txBody>
        </p:sp>
        <p:sp>
          <p:nvSpPr>
            <p:cNvPr id="115728" name="Oval 22"/>
            <p:cNvSpPr>
              <a:spLocks noChangeAspect="1" noChangeArrowheads="1"/>
            </p:cNvSpPr>
            <p:nvPr/>
          </p:nvSpPr>
          <p:spPr bwMode="auto">
            <a:xfrm>
              <a:off x="7543800" y="2400300"/>
              <a:ext cx="554736" cy="5547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45720" rIns="4572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0000FF"/>
                </a:buClr>
                <a:buSzPct val="65000"/>
              </a:pPr>
              <a:r>
                <a:rPr lang="en-US"/>
                <a:t>7</a:t>
              </a:r>
            </a:p>
          </p:txBody>
        </p:sp>
        <p:sp>
          <p:nvSpPr>
            <p:cNvPr id="115729" name="Oval 23"/>
            <p:cNvSpPr>
              <a:spLocks noChangeAspect="1" noChangeArrowheads="1"/>
            </p:cNvSpPr>
            <p:nvPr/>
          </p:nvSpPr>
          <p:spPr bwMode="auto">
            <a:xfrm>
              <a:off x="7543800" y="3619500"/>
              <a:ext cx="554736" cy="5547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45720" rIns="4572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0000FF"/>
                </a:buClr>
                <a:buSzPct val="65000"/>
              </a:pPr>
              <a:r>
                <a:rPr lang="en-US"/>
                <a:t>5</a:t>
              </a:r>
            </a:p>
          </p:txBody>
        </p:sp>
        <p:sp>
          <p:nvSpPr>
            <p:cNvPr id="115730" name="Oval 24"/>
            <p:cNvSpPr>
              <a:spLocks noChangeAspect="1" noChangeArrowheads="1"/>
            </p:cNvSpPr>
            <p:nvPr/>
          </p:nvSpPr>
          <p:spPr bwMode="auto">
            <a:xfrm>
              <a:off x="7543800" y="4381500"/>
              <a:ext cx="554736" cy="5547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45720" rIns="4572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0000FF"/>
                </a:buClr>
                <a:buSzPct val="65000"/>
              </a:pPr>
              <a:r>
                <a:rPr lang="ja-JP" altLang="en-US">
                  <a:ea typeface="ＭＳ Ｐゴシック" charset="-128"/>
                  <a:cs typeface="ＭＳ Ｐゴシック" charset="-128"/>
                </a:rPr>
                <a:t>開</a:t>
              </a:r>
              <a:endParaRPr lang="en-US"/>
            </a:p>
          </p:txBody>
        </p:sp>
      </p:grpSp>
      <p:sp>
        <p:nvSpPr>
          <p:cNvPr id="115718" name="Rectangle 39"/>
          <p:cNvSpPr>
            <a:spLocks noChangeArrowheads="1"/>
          </p:cNvSpPr>
          <p:nvPr/>
        </p:nvSpPr>
        <p:spPr bwMode="auto">
          <a:xfrm>
            <a:off x="6705600" y="1752600"/>
            <a:ext cx="1676400" cy="35052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5719" name="Rectangle 17"/>
          <p:cNvSpPr>
            <a:spLocks noChangeArrowheads="1"/>
          </p:cNvSpPr>
          <p:nvPr/>
        </p:nvSpPr>
        <p:spPr bwMode="auto">
          <a:xfrm>
            <a:off x="914400" y="3048000"/>
            <a:ext cx="5029200" cy="457200"/>
          </a:xfrm>
          <a:prstGeom prst="rect">
            <a:avLst/>
          </a:prstGeom>
          <a:solidFill>
            <a:schemeClr val="tx1">
              <a:alpha val="2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/>
              <a:t>Passenger pushes button.</a:t>
            </a:r>
          </a:p>
        </p:txBody>
      </p:sp>
      <p:sp>
        <p:nvSpPr>
          <p:cNvPr id="115720" name="Rectangle 18"/>
          <p:cNvSpPr>
            <a:spLocks noChangeArrowheads="1"/>
          </p:cNvSpPr>
          <p:nvPr/>
        </p:nvSpPr>
        <p:spPr bwMode="auto">
          <a:xfrm>
            <a:off x="914400" y="4038600"/>
            <a:ext cx="5029200" cy="457200"/>
          </a:xfrm>
          <a:prstGeom prst="rect">
            <a:avLst/>
          </a:prstGeom>
          <a:solidFill>
            <a:schemeClr val="tx1">
              <a:alpha val="2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/>
              <a:t>Passenger orders elevator to floor.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" presetClass="exit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3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Factor Out Common Elements</a:t>
            </a:r>
          </a:p>
        </p:txBody>
      </p:sp>
      <p:sp>
        <p:nvSpPr>
          <p:cNvPr id="1167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find common elements, factor them out.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</p:txBody>
      </p:sp>
      <p:sp>
        <p:nvSpPr>
          <p:cNvPr id="116740" name="Oval 3"/>
          <p:cNvSpPr>
            <a:spLocks noChangeArrowheads="1"/>
          </p:cNvSpPr>
          <p:nvPr/>
        </p:nvSpPr>
        <p:spPr bwMode="auto">
          <a:xfrm>
            <a:off x="5486400" y="3124200"/>
            <a:ext cx="3657600" cy="3352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lvl="1" algn="ctr"/>
            <a:endParaRPr lang="en-US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16741" name="TextBox 4"/>
          <p:cNvSpPr txBox="1">
            <a:spLocks noChangeArrowheads="1"/>
          </p:cNvSpPr>
          <p:nvPr/>
        </p:nvSpPr>
        <p:spPr bwMode="auto">
          <a:xfrm>
            <a:off x="6019800" y="3276600"/>
            <a:ext cx="2667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0" lvl="1" algn="ctr"/>
            <a:r>
              <a:rPr lang="en-US" sz="2200">
                <a:latin typeface="Comic Sans MS" charset="0"/>
                <a:ea typeface="Comic Sans MS" charset="0"/>
                <a:cs typeface="Comic Sans MS" charset="0"/>
              </a:rPr>
              <a:t>UC07: Call any </a:t>
            </a:r>
            <a:br>
              <a:rPr lang="en-US" sz="2200">
                <a:latin typeface="Comic Sans MS" charset="0"/>
                <a:ea typeface="Comic Sans MS" charset="0"/>
                <a:cs typeface="Comic Sans MS" charset="0"/>
              </a:rPr>
            </a:br>
            <a:r>
              <a:rPr lang="en-US" sz="2200">
                <a:latin typeface="Comic Sans MS" charset="0"/>
                <a:ea typeface="Comic Sans MS" charset="0"/>
                <a:cs typeface="Comic Sans MS" charset="0"/>
              </a:rPr>
              <a:t>elevator to floor  </a:t>
            </a:r>
          </a:p>
        </p:txBody>
      </p:sp>
      <p:sp>
        <p:nvSpPr>
          <p:cNvPr id="116742" name="Oval 5"/>
          <p:cNvSpPr>
            <a:spLocks noChangeAspect="1"/>
          </p:cNvSpPr>
          <p:nvPr/>
        </p:nvSpPr>
        <p:spPr bwMode="auto">
          <a:xfrm>
            <a:off x="5715000" y="4191000"/>
            <a:ext cx="3200400" cy="2286000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anchorCtr="1">
            <a:prstTxWarp prst="textNoShape">
              <a:avLst/>
            </a:prstTxWarp>
          </a:bodyPr>
          <a:lstStyle/>
          <a:p>
            <a:pPr lvl="1" algn="ctr"/>
            <a:r>
              <a:rPr lang="en-US" sz="2200">
                <a:latin typeface="Comic Sans MS" charset="0"/>
                <a:ea typeface="Comic Sans MS" charset="0"/>
                <a:cs typeface="Comic Sans MS" charset="0"/>
              </a:rPr>
              <a:t>UC14: Order selected elevator to floor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4400" y="1676400"/>
            <a:ext cx="5334000" cy="1905000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000" u="sng" dirty="0" smtClean="0"/>
              <a:t>Scenario UC07: </a:t>
            </a:r>
            <a:r>
              <a:rPr lang="en-US" sz="2000" u="sng" dirty="0"/>
              <a:t>Passenger Enters Elevator</a:t>
            </a:r>
          </a:p>
          <a:p>
            <a:r>
              <a:rPr lang="en-US" sz="2000" dirty="0"/>
              <a:t>Create order for elevator to floor</a:t>
            </a:r>
          </a:p>
          <a:p>
            <a:r>
              <a:rPr lang="en-US" sz="2000" dirty="0"/>
              <a:t>Close door</a:t>
            </a:r>
          </a:p>
          <a:p>
            <a:r>
              <a:rPr lang="en-US" sz="2000" dirty="0"/>
              <a:t>Elevator moves</a:t>
            </a:r>
          </a:p>
          <a:p>
            <a:r>
              <a:rPr lang="en-US" sz="2000" dirty="0"/>
              <a:t>Elevator arrives at floor</a:t>
            </a:r>
          </a:p>
          <a:p>
            <a:r>
              <a:rPr lang="en-US" sz="2000" dirty="0"/>
              <a:t>Open door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4400" y="3733800"/>
            <a:ext cx="4800600" cy="2514600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000" u="sng" dirty="0" smtClean="0"/>
              <a:t>Scenario UC14: </a:t>
            </a:r>
            <a:r>
              <a:rPr lang="en-US" sz="2000" u="sng" dirty="0"/>
              <a:t>Passenger requests Elevator</a:t>
            </a:r>
          </a:p>
          <a:p>
            <a:r>
              <a:rPr lang="en-US" sz="2000" dirty="0"/>
              <a:t>Select elevator in requested direction</a:t>
            </a:r>
          </a:p>
          <a:p>
            <a:r>
              <a:rPr lang="en-US" sz="2000" dirty="0"/>
              <a:t>Create order for elevator to floor</a:t>
            </a:r>
          </a:p>
          <a:p>
            <a:r>
              <a:rPr lang="en-US" sz="2000" dirty="0"/>
              <a:t>Close door</a:t>
            </a:r>
          </a:p>
          <a:p>
            <a:r>
              <a:rPr lang="en-US" sz="2000" dirty="0"/>
              <a:t>Move elevator</a:t>
            </a:r>
          </a:p>
          <a:p>
            <a:r>
              <a:rPr lang="en-US" sz="2000" dirty="0"/>
              <a:t>Elevator arrives at floor</a:t>
            </a:r>
          </a:p>
          <a:p>
            <a:r>
              <a:rPr lang="en-US" sz="2000" dirty="0"/>
              <a:t>Open door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val Callout 4"/>
          <p:cNvSpPr>
            <a:spLocks noChangeArrowheads="1"/>
          </p:cNvSpPr>
          <p:nvPr/>
        </p:nvSpPr>
        <p:spPr bwMode="auto">
          <a:xfrm>
            <a:off x="5400675" y="4525962"/>
            <a:ext cx="2879725" cy="1798638"/>
          </a:xfrm>
          <a:prstGeom prst="wedgeEllipseCallout">
            <a:avLst>
              <a:gd name="adj1" fmla="val -21843"/>
              <a:gd name="adj2" fmla="val 69644"/>
            </a:avLst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000" b="1">
                <a:latin typeface="Tekton" charset="0"/>
                <a:ea typeface="Tekton" charset="0"/>
                <a:cs typeface="Tekton" charset="0"/>
              </a:rPr>
              <a:t>aka</a:t>
            </a:r>
          </a:p>
          <a:p>
            <a:pPr algn="ctr"/>
            <a:r>
              <a:rPr lang="en-US" sz="2000" b="1">
                <a:latin typeface="Tekton" charset="0"/>
                <a:ea typeface="Tekton" charset="0"/>
                <a:cs typeface="Tekton" charset="0"/>
              </a:rPr>
              <a:t>Blast Off</a:t>
            </a:r>
          </a:p>
          <a:p>
            <a:pPr algn="ctr"/>
            <a:r>
              <a:rPr lang="en-US" sz="2000" b="1">
                <a:latin typeface="Tekton" charset="0"/>
                <a:ea typeface="Tekton" charset="0"/>
                <a:cs typeface="Tekton" charset="0"/>
              </a:rPr>
              <a:t>Inception</a:t>
            </a:r>
          </a:p>
          <a:p>
            <a:pPr algn="ctr"/>
            <a:r>
              <a:rPr lang="en-US" sz="2000" b="1">
                <a:latin typeface="Tekton" charset="0"/>
                <a:ea typeface="Tekton" charset="0"/>
                <a:cs typeface="Tekton" charset="0"/>
              </a:rPr>
              <a:t>Iteration Zero</a:t>
            </a:r>
          </a:p>
        </p:txBody>
      </p:sp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Kick Off</a:t>
            </a:r>
          </a:p>
        </p:txBody>
      </p:sp>
      <p:sp>
        <p:nvSpPr>
          <p:cNvPr id="174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start the project, we need to know:</a:t>
            </a:r>
          </a:p>
          <a:p>
            <a:pPr lvl="1"/>
            <a:r>
              <a:rPr lang="en-US" dirty="0" smtClean="0"/>
              <a:t>Charter</a:t>
            </a:r>
          </a:p>
          <a:p>
            <a:pPr lvl="1"/>
            <a:r>
              <a:rPr lang="en-US" dirty="0" smtClean="0"/>
              <a:t>Constraints </a:t>
            </a:r>
          </a:p>
          <a:p>
            <a:pPr lvl="1"/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Resources, including the Functional Specification, if any</a:t>
            </a:r>
          </a:p>
          <a:p>
            <a:pPr lvl="1"/>
            <a:r>
              <a:rPr lang="en-US" dirty="0" smtClean="0"/>
              <a:t>Team and Stakeholders</a:t>
            </a:r>
          </a:p>
          <a:p>
            <a:pPr lvl="1"/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Practices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Font typeface="Monotype Sorts" charset="2"/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7413" name="TextBox 5"/>
          <p:cNvSpPr txBox="1">
            <a:spLocks noChangeArrowheads="1"/>
          </p:cNvSpPr>
          <p:nvPr/>
        </p:nvSpPr>
        <p:spPr bwMode="auto">
          <a:xfrm>
            <a:off x="4495800" y="2987675"/>
            <a:ext cx="1108075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9600" dirty="0"/>
              <a:t>} </a:t>
            </a:r>
          </a:p>
          <a:p>
            <a:r>
              <a:rPr lang="en-US" sz="2000" b="1" dirty="0"/>
              <a:t>	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5105400" y="3722687"/>
            <a:ext cx="2301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More on these later</a:t>
            </a:r>
            <a:endParaRPr lang="en-US" dirty="0"/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4479925" y="1311275"/>
            <a:ext cx="1108075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9600" dirty="0"/>
              <a:t>} </a:t>
            </a:r>
          </a:p>
          <a:p>
            <a:r>
              <a:rPr lang="en-US" sz="2000" b="1" dirty="0"/>
              <a:t>	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089525" y="2046287"/>
            <a:ext cx="23011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More on these </a:t>
            </a:r>
            <a:r>
              <a:rPr lang="en-US" b="1" dirty="0" smtClean="0"/>
              <a:t>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Additional Constructs</a:t>
            </a:r>
          </a:p>
        </p:txBody>
      </p:sp>
      <p:sp>
        <p:nvSpPr>
          <p:cNvPr id="1177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relationships exist within the system boundary.</a:t>
            </a:r>
          </a:p>
          <a:p>
            <a:endParaRPr lang="en-US" dirty="0" smtClean="0"/>
          </a:p>
          <a:p>
            <a:r>
              <a:rPr lang="en-US" dirty="0" smtClean="0"/>
              <a:t>They are:</a:t>
            </a:r>
          </a:p>
          <a:p>
            <a:pPr lvl="1"/>
            <a:r>
              <a:rPr lang="en-US" dirty="0" smtClean="0"/>
              <a:t>«includes»</a:t>
            </a:r>
          </a:p>
          <a:p>
            <a:pPr lvl="1"/>
            <a:r>
              <a:rPr lang="en-US" dirty="0" smtClean="0"/>
              <a:t>«extends»</a:t>
            </a:r>
          </a:p>
          <a:p>
            <a:pPr lvl="1"/>
            <a:r>
              <a:rPr lang="en-US" dirty="0" smtClean="0"/>
              <a:t>and generalizes (</a:t>
            </a:r>
            <a:r>
              <a:rPr lang="en-US" i="1" dirty="0" smtClean="0"/>
              <a:t>deprecated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Includes</a:t>
            </a:r>
          </a:p>
        </p:txBody>
      </p:sp>
      <p:sp>
        <p:nvSpPr>
          <p:cNvPr id="1187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0" y="1371600"/>
            <a:ext cx="4343400" cy="2286000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000" u="sng" dirty="0" smtClean="0"/>
              <a:t>Scenario UC07: </a:t>
            </a:r>
            <a:r>
              <a:rPr lang="en-US" sz="2000" u="sng" dirty="0"/>
              <a:t>Passenger</a:t>
            </a:r>
            <a:r>
              <a:rPr lang="en-US" sz="2000" u="sng" dirty="0" smtClean="0"/>
              <a:t> </a:t>
            </a:r>
            <a:br>
              <a:rPr lang="en-US" sz="2000" u="sng" dirty="0" smtClean="0"/>
            </a:br>
            <a:r>
              <a:rPr lang="en-US" sz="2000" u="sng" dirty="0" smtClean="0"/>
              <a:t>Enters </a:t>
            </a:r>
            <a:r>
              <a:rPr lang="en-US" sz="2000" u="sng" dirty="0"/>
              <a:t>Elevator</a:t>
            </a:r>
            <a:endParaRPr lang="en-US" sz="2000" u="sng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Create </a:t>
            </a:r>
            <a:r>
              <a:rPr lang="en-US" sz="2000" dirty="0"/>
              <a:t>order for elevator to floor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Close door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Elevator moves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Elevator arrives at floor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Open door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05400" y="4572000"/>
            <a:ext cx="3733800" cy="1676400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000" u="sng" dirty="0" smtClean="0"/>
              <a:t>Scenario UC14: </a:t>
            </a:r>
            <a:r>
              <a:rPr lang="en-US" sz="2000" u="sng" dirty="0"/>
              <a:t>Passenger requests Elevator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Select elevator in requested direction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Include UC07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Oval 5"/>
          <p:cNvSpPr/>
          <p:nvPr/>
        </p:nvSpPr>
        <p:spPr bwMode="auto">
          <a:xfrm>
            <a:off x="609600" y="1749623"/>
            <a:ext cx="2667000" cy="1298377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UC07: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Passenger Enters Elevator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905000" y="4157157"/>
            <a:ext cx="3048000" cy="908864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UC14: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Passenger requests Elevator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 bwMode="auto">
          <a:xfrm rot="16200000" flipV="1">
            <a:off x="2341023" y="3069180"/>
            <a:ext cx="1185357" cy="99059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295400" y="3429000"/>
            <a:ext cx="15335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«includes»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Extends</a:t>
            </a:r>
          </a:p>
        </p:txBody>
      </p:sp>
      <p:sp>
        <p:nvSpPr>
          <p:cNvPr id="1187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05400" y="4038600"/>
            <a:ext cx="3733800" cy="2286000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000" u="sng" dirty="0" smtClean="0"/>
              <a:t>Scenario UC24: </a:t>
            </a:r>
            <a:r>
              <a:rPr lang="en-US" sz="2000" u="sng" dirty="0"/>
              <a:t>Passenger </a:t>
            </a:r>
            <a:r>
              <a:rPr lang="en-US" sz="2000" u="sng" dirty="0" smtClean="0"/>
              <a:t>Adds Order</a:t>
            </a:r>
            <a:endParaRPr lang="en-US" sz="2000" u="sng" dirty="0"/>
          </a:p>
          <a:p>
            <a:r>
              <a:rPr lang="en-US" sz="2000" dirty="0" smtClean="0"/>
              <a:t>Duplicates UC07 Steps 1~3</a:t>
            </a:r>
          </a:p>
          <a:p>
            <a:r>
              <a:rPr lang="en-US" sz="2000" dirty="0" smtClean="0"/>
              <a:t>Create additional order, if not past floor</a:t>
            </a:r>
          </a:p>
          <a:p>
            <a:r>
              <a:rPr lang="en-US" sz="2000" dirty="0" smtClean="0"/>
              <a:t>Repeat UC07 Steps 2~5 for each order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Oval 5"/>
          <p:cNvSpPr/>
          <p:nvPr/>
        </p:nvSpPr>
        <p:spPr bwMode="auto">
          <a:xfrm>
            <a:off x="609600" y="1749623"/>
            <a:ext cx="2743200" cy="1298377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UC07: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Passenger Enters Elevator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905000" y="4157157"/>
            <a:ext cx="3048000" cy="908864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UC24: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Passenger Adds Order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 bwMode="auto">
          <a:xfrm flipH="1" flipV="1">
            <a:off x="2438404" y="2971801"/>
            <a:ext cx="990596" cy="11853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295400" y="3429000"/>
            <a:ext cx="1486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«extends»</a:t>
            </a:r>
            <a:endParaRPr lang="en-US" sz="22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495800" y="1219200"/>
            <a:ext cx="4343400" cy="2286000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000" u="sng" dirty="0" smtClean="0"/>
              <a:t>Scenario UC07: </a:t>
            </a:r>
            <a:r>
              <a:rPr lang="en-US" sz="2000" u="sng" dirty="0"/>
              <a:t>Passenger</a:t>
            </a:r>
            <a:r>
              <a:rPr lang="en-US" sz="2000" u="sng" dirty="0" smtClean="0"/>
              <a:t> </a:t>
            </a:r>
            <a:br>
              <a:rPr lang="en-US" sz="2000" u="sng" dirty="0" smtClean="0"/>
            </a:br>
            <a:r>
              <a:rPr lang="en-US" sz="2000" u="sng" dirty="0" smtClean="0"/>
              <a:t>Enters </a:t>
            </a:r>
            <a:r>
              <a:rPr lang="en-US" sz="2000" u="sng" dirty="0"/>
              <a:t>Elevator</a:t>
            </a:r>
            <a:endParaRPr lang="en-US" sz="2000" u="sng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Create </a:t>
            </a:r>
            <a:r>
              <a:rPr lang="en-US" sz="2000" dirty="0"/>
              <a:t>order for elevator to floor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Close door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Elevator moves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Elevator arrives at floor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Open door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976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 More Time…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76300" y="1828800"/>
          <a:ext cx="7391400" cy="331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700"/>
                <a:gridCol w="4076700"/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Each requirement</a:t>
                      </a:r>
                      <a:r>
                        <a:rPr lang="en-US" sz="2400" baseline="0" dirty="0" smtClean="0"/>
                        <a:t> is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if not</a:t>
                      </a:r>
                      <a:endParaRPr lang="en-US" sz="2400" dirty="0"/>
                    </a:p>
                  </a:txBody>
                  <a:tcPr/>
                </a:tc>
              </a:tr>
              <a:tr h="47064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Identified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Identify it</a:t>
                      </a:r>
                      <a:endParaRPr lang="en-US" sz="2400" dirty="0"/>
                    </a:p>
                  </a:txBody>
                  <a:tcPr/>
                </a:tc>
              </a:tr>
              <a:tr h="47064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Unique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Reconcile</a:t>
                      </a:r>
                      <a:r>
                        <a:rPr lang="en-US" sz="2400" baseline="0" dirty="0" smtClean="0"/>
                        <a:t> it with duplicates</a:t>
                      </a:r>
                      <a:endParaRPr lang="en-US" sz="2400" dirty="0"/>
                    </a:p>
                  </a:txBody>
                  <a:tcPr/>
                </a:tc>
              </a:tr>
              <a:tr h="47064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Coherent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Clean up the writing</a:t>
                      </a:r>
                      <a:endParaRPr lang="en-US" sz="2400" dirty="0"/>
                    </a:p>
                  </a:txBody>
                  <a:tcPr/>
                </a:tc>
              </a:tr>
              <a:tr h="47064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Unambiguous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Disambiguate</a:t>
                      </a:r>
                      <a:endParaRPr lang="en-US" sz="2400" dirty="0"/>
                    </a:p>
                  </a:txBody>
                  <a:tcPr/>
                </a:tc>
              </a:tr>
              <a:tr h="47064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Testable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Revisit</a:t>
                      </a:r>
                      <a:r>
                        <a:rPr lang="en-US" sz="2400" baseline="0" dirty="0" smtClean="0"/>
                        <a:t> the pre/</a:t>
                      </a:r>
                      <a:r>
                        <a:rPr lang="en-US" sz="2400" baseline="0" dirty="0" err="1" smtClean="0"/>
                        <a:t>postconditions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Workshop</a:t>
            </a:r>
          </a:p>
        </p:txBody>
      </p:sp>
      <p:sp>
        <p:nvSpPr>
          <p:cNvPr id="1228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Reconstruct the existing use cases and verify the terms are consistent.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401719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 Information Gathering</a:t>
            </a:r>
          </a:p>
        </p:txBody>
      </p:sp>
      <p:sp>
        <p:nvSpPr>
          <p:cNvPr id="1239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3908" name="Rectangle 3"/>
          <p:cNvSpPr>
            <a:spLocks noChangeArrowheads="1"/>
          </p:cNvSpPr>
          <p:nvPr/>
        </p:nvSpPr>
        <p:spPr bwMode="auto">
          <a:xfrm>
            <a:off x="3886200" y="2971800"/>
            <a:ext cx="1249363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>
                <a:solidFill>
                  <a:srgbClr val="FF0000"/>
                </a:solidFill>
              </a:rPr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Gathering Information</a:t>
            </a:r>
          </a:p>
        </p:txBody>
      </p:sp>
      <p:sp>
        <p:nvSpPr>
          <p:cNvPr id="124931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315200" cy="4114800"/>
          </a:xfrm>
        </p:spPr>
        <p:txBody>
          <a:bodyPr/>
          <a:lstStyle/>
          <a:p>
            <a:r>
              <a:rPr lang="en-US" smtClean="0"/>
              <a:t>What do you do if you don’t have enough information?</a:t>
            </a:r>
          </a:p>
          <a:p>
            <a:endParaRPr lang="en-US" smtClean="0"/>
          </a:p>
          <a:p>
            <a:r>
              <a:rPr lang="en-US" smtClean="0"/>
              <a:t>You talk to the technical experts:</a:t>
            </a:r>
          </a:p>
          <a:p>
            <a:pPr lvl="1"/>
            <a:r>
              <a:rPr lang="en-US" smtClean="0"/>
              <a:t>Limit meetings to one hour</a:t>
            </a:r>
          </a:p>
          <a:p>
            <a:pPr lvl="1"/>
            <a:r>
              <a:rPr lang="en-US" smtClean="0"/>
              <a:t>Check </a:t>
            </a:r>
            <a:r>
              <a:rPr lang="en-US" i="1" smtClean="0"/>
              <a:t>constantly</a:t>
            </a:r>
          </a:p>
          <a:p>
            <a:pPr lvl="1"/>
            <a:r>
              <a:rPr lang="en-US" smtClean="0"/>
              <a:t>Write down what you learned</a:t>
            </a:r>
          </a:p>
          <a:p>
            <a:pPr lvl="1"/>
            <a:r>
              <a:rPr lang="en-US" smtClean="0"/>
              <a:t>Ask the expert to check </a:t>
            </a:r>
            <a:br>
              <a:rPr lang="en-US" smtClean="0"/>
            </a:br>
            <a:r>
              <a:rPr lang="en-US" smtClean="0"/>
              <a:t>your understanding</a:t>
            </a:r>
          </a:p>
          <a:p>
            <a:pPr lvl="1"/>
            <a:r>
              <a:rPr lang="en-US" smtClean="0"/>
              <a:t>Do it again</a:t>
            </a:r>
          </a:p>
          <a:p>
            <a:pPr lvl="1"/>
            <a:endParaRPr lang="en-US" smtClean="0"/>
          </a:p>
        </p:txBody>
      </p:sp>
      <p:sp>
        <p:nvSpPr>
          <p:cNvPr id="124932" name="Oval Callout 3"/>
          <p:cNvSpPr>
            <a:spLocks noChangeArrowheads="1"/>
          </p:cNvSpPr>
          <p:nvPr/>
        </p:nvSpPr>
        <p:spPr bwMode="auto">
          <a:xfrm>
            <a:off x="4953000" y="3124200"/>
            <a:ext cx="3581400" cy="2293938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Tekton" charset="0"/>
                <a:ea typeface="Tekton" charset="0"/>
                <a:cs typeface="Tekton" charset="0"/>
              </a:rPr>
              <a:t>So each robot has one arm that can move in two dimensions, not three?  Right?  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Box 24"/>
          <p:cNvSpPr txBox="1">
            <a:spLocks noChangeArrowheads="1"/>
          </p:cNvSpPr>
          <p:nvPr/>
        </p:nvSpPr>
        <p:spPr bwMode="auto">
          <a:xfrm>
            <a:off x="6267450" y="1371600"/>
            <a:ext cx="17526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Orbital Mechanics for Dummies</a:t>
            </a:r>
          </a:p>
        </p:txBody>
      </p:sp>
      <p:pic>
        <p:nvPicPr>
          <p:cNvPr id="125955" name="Picture 9" descr="orbit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2971800"/>
            <a:ext cx="2095500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59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4161750" indent="-24161750"/>
            <a:r>
              <a:rPr lang="en-US" sz="2800" smtClean="0"/>
              <a:t>Technical Notes</a:t>
            </a:r>
          </a:p>
        </p:txBody>
      </p:sp>
      <p:sp>
        <p:nvSpPr>
          <p:cNvPr id="125957" name="Content Placeholder 2"/>
          <p:cNvSpPr>
            <a:spLocks noGrp="1"/>
          </p:cNvSpPr>
          <p:nvPr>
            <p:ph idx="1"/>
          </p:nvPr>
        </p:nvSpPr>
        <p:spPr>
          <a:xfrm>
            <a:off x="720725" y="1079500"/>
            <a:ext cx="7661275" cy="4800600"/>
          </a:xfrm>
        </p:spPr>
        <p:txBody>
          <a:bodyPr/>
          <a:lstStyle/>
          <a:p>
            <a:r>
              <a:rPr lang="en-US" dirty="0" smtClean="0"/>
              <a:t>Writing is </a:t>
            </a:r>
            <a:r>
              <a:rPr lang="en-US" i="1" dirty="0" smtClean="0"/>
              <a:t>not </a:t>
            </a:r>
            <a:r>
              <a:rPr lang="en-US" dirty="0" smtClean="0"/>
              <a:t>“extra.”  It forces you </a:t>
            </a:r>
            <a:br>
              <a:rPr lang="en-US" dirty="0" smtClean="0"/>
            </a:br>
            <a:r>
              <a:rPr lang="en-US" dirty="0" smtClean="0"/>
              <a:t>to organize your thoughts.</a:t>
            </a:r>
          </a:p>
          <a:p>
            <a:endParaRPr lang="en-US" sz="1600" dirty="0" smtClean="0"/>
          </a:p>
          <a:p>
            <a:r>
              <a:rPr lang="en-US" dirty="0" smtClean="0"/>
              <a:t>Technical notes capture </a:t>
            </a:r>
            <a:br>
              <a:rPr lang="en-US" dirty="0" smtClean="0"/>
            </a:br>
            <a:r>
              <a:rPr lang="en-US" dirty="0" smtClean="0"/>
              <a:t>any topic of interest.</a:t>
            </a:r>
          </a:p>
          <a:p>
            <a:pPr lvl="1"/>
            <a:r>
              <a:rPr lang="en-US" dirty="0" smtClean="0"/>
              <a:t>Informal</a:t>
            </a:r>
          </a:p>
          <a:p>
            <a:pPr lvl="1"/>
            <a:r>
              <a:rPr lang="en-US" dirty="0" smtClean="0"/>
              <a:t>Short</a:t>
            </a:r>
          </a:p>
          <a:p>
            <a:pPr lvl="1"/>
            <a:r>
              <a:rPr lang="en-US" dirty="0" smtClean="0"/>
              <a:t>Common understanding</a:t>
            </a:r>
          </a:p>
          <a:p>
            <a:pPr lvl="1"/>
            <a:r>
              <a:rPr lang="en-US" dirty="0" smtClean="0"/>
              <a:t>Always incorporated into the </a:t>
            </a:r>
            <a:br>
              <a:rPr lang="en-US" dirty="0" smtClean="0"/>
            </a:br>
            <a:r>
              <a:rPr lang="en-US" dirty="0" smtClean="0"/>
              <a:t>executable models somehow</a:t>
            </a:r>
          </a:p>
          <a:p>
            <a:endParaRPr lang="en-US" sz="1600" dirty="0" smtClean="0"/>
          </a:p>
          <a:p>
            <a:r>
              <a:rPr lang="en-US" dirty="0" smtClean="0"/>
              <a:t>They will also avoid having the same interview again. </a:t>
            </a:r>
          </a:p>
          <a:p>
            <a:endParaRPr lang="en-US" sz="1600" dirty="0" smtClean="0"/>
          </a:p>
          <a:p>
            <a:r>
              <a:rPr lang="en-US" dirty="0" smtClean="0"/>
              <a:t>And again…. and again…. and again…. and again…. and ...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125958" name="Group 23"/>
          <p:cNvGrpSpPr>
            <a:grpSpLocks/>
          </p:cNvGrpSpPr>
          <p:nvPr/>
        </p:nvGrpSpPr>
        <p:grpSpPr bwMode="auto">
          <a:xfrm>
            <a:off x="5865813" y="1143000"/>
            <a:ext cx="2517775" cy="3733800"/>
            <a:chOff x="5865812" y="1447800"/>
            <a:chExt cx="2516982" cy="2896394"/>
          </a:xfrm>
        </p:grpSpPr>
        <p:cxnSp>
          <p:nvCxnSpPr>
            <p:cNvPr id="125959" name="Straight Connector 5"/>
            <p:cNvCxnSpPr>
              <a:cxnSpLocks noChangeShapeType="1"/>
            </p:cNvCxnSpPr>
            <p:nvPr/>
          </p:nvCxnSpPr>
          <p:spPr bwMode="auto">
            <a:xfrm>
              <a:off x="5867400" y="1447800"/>
              <a:ext cx="2513012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5960" name="Straight Connector 6"/>
            <p:cNvCxnSpPr>
              <a:cxnSpLocks noChangeShapeType="1"/>
            </p:cNvCxnSpPr>
            <p:nvPr/>
          </p:nvCxnSpPr>
          <p:spPr bwMode="auto">
            <a:xfrm rot="5400000">
              <a:off x="4647406" y="2666206"/>
              <a:ext cx="243840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5961" name="Straight Connector 8"/>
            <p:cNvCxnSpPr>
              <a:cxnSpLocks noChangeShapeType="1"/>
              <a:endCxn id="125962" idx="0"/>
            </p:cNvCxnSpPr>
            <p:nvPr/>
          </p:nvCxnSpPr>
          <p:spPr bwMode="auto">
            <a:xfrm rot="5400000">
              <a:off x="6934200" y="2895600"/>
              <a:ext cx="289560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25962" name="Freeform 21"/>
            <p:cNvSpPr>
              <a:spLocks noChangeArrowheads="1"/>
            </p:cNvSpPr>
            <p:nvPr/>
          </p:nvSpPr>
          <p:spPr bwMode="auto">
            <a:xfrm>
              <a:off x="5867400" y="3881735"/>
              <a:ext cx="2514600" cy="461665"/>
            </a:xfrm>
            <a:custGeom>
              <a:avLst/>
              <a:gdLst>
                <a:gd name="T0" fmla="*/ 1303884 w 2590800"/>
                <a:gd name="T1" fmla="*/ 0 h 965200"/>
                <a:gd name="T2" fmla="*/ 1252754 w 2590800"/>
                <a:gd name="T3" fmla="*/ 0 h 965200"/>
                <a:gd name="T4" fmla="*/ 1201622 w 2590800"/>
                <a:gd name="T5" fmla="*/ 0 h 965200"/>
                <a:gd name="T6" fmla="*/ 1124921 w 2590800"/>
                <a:gd name="T7" fmla="*/ 0 h 965200"/>
                <a:gd name="T8" fmla="*/ 1014132 w 2590800"/>
                <a:gd name="T9" fmla="*/ 0 h 965200"/>
                <a:gd name="T10" fmla="*/ 963001 w 2590800"/>
                <a:gd name="T11" fmla="*/ 0 h 965200"/>
                <a:gd name="T12" fmla="*/ 818124 w 2590800"/>
                <a:gd name="T13" fmla="*/ 0 h 965200"/>
                <a:gd name="T14" fmla="*/ 784036 w 2590800"/>
                <a:gd name="T15" fmla="*/ 0 h 965200"/>
                <a:gd name="T16" fmla="*/ 732905 w 2590800"/>
                <a:gd name="T17" fmla="*/ 0 h 965200"/>
                <a:gd name="T18" fmla="*/ 707339 w 2590800"/>
                <a:gd name="T19" fmla="*/ 0 h 965200"/>
                <a:gd name="T20" fmla="*/ 647681 w 2590800"/>
                <a:gd name="T21" fmla="*/ 0 h 965200"/>
                <a:gd name="T22" fmla="*/ 562460 w 2590800"/>
                <a:gd name="T23" fmla="*/ 0 h 965200"/>
                <a:gd name="T24" fmla="*/ 553939 w 2590800"/>
                <a:gd name="T25" fmla="*/ 0 h 965200"/>
                <a:gd name="T26" fmla="*/ 536894 w 2590800"/>
                <a:gd name="T27" fmla="*/ 0 h 965200"/>
                <a:gd name="T28" fmla="*/ 502806 w 2590800"/>
                <a:gd name="T29" fmla="*/ 0 h 965200"/>
                <a:gd name="T30" fmla="*/ 426106 w 2590800"/>
                <a:gd name="T31" fmla="*/ 0 h 965200"/>
                <a:gd name="T32" fmla="*/ 409064 w 2590800"/>
                <a:gd name="T33" fmla="*/ 0 h 965200"/>
                <a:gd name="T34" fmla="*/ 332364 w 2590800"/>
                <a:gd name="T35" fmla="*/ 0 h 965200"/>
                <a:gd name="T36" fmla="*/ 306797 w 2590800"/>
                <a:gd name="T37" fmla="*/ 0 h 965200"/>
                <a:gd name="T38" fmla="*/ 272710 w 2590800"/>
                <a:gd name="T39" fmla="*/ 0 h 965200"/>
                <a:gd name="T40" fmla="*/ 136354 w 2590800"/>
                <a:gd name="T41" fmla="*/ 0 h 965200"/>
                <a:gd name="T42" fmla="*/ 110787 w 2590800"/>
                <a:gd name="T43" fmla="*/ 0 h 965200"/>
                <a:gd name="T44" fmla="*/ 85222 w 2590800"/>
                <a:gd name="T45" fmla="*/ 0 h 965200"/>
                <a:gd name="T46" fmla="*/ 0 w 2590800"/>
                <a:gd name="T47" fmla="*/ 0 h 96520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590800"/>
                <a:gd name="T73" fmla="*/ 0 h 965200"/>
                <a:gd name="T74" fmla="*/ 2590800 w 2590800"/>
                <a:gd name="T75" fmla="*/ 965200 h 96520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590800" h="965200">
                  <a:moveTo>
                    <a:pt x="2590800" y="965200"/>
                  </a:moveTo>
                  <a:cubicBezTo>
                    <a:pt x="2556933" y="942622"/>
                    <a:pt x="2527814" y="910338"/>
                    <a:pt x="2489200" y="897467"/>
                  </a:cubicBezTo>
                  <a:lnTo>
                    <a:pt x="2387600" y="863600"/>
                  </a:lnTo>
                  <a:cubicBezTo>
                    <a:pt x="2179366" y="707424"/>
                    <a:pt x="2502314" y="957766"/>
                    <a:pt x="2235200" y="711200"/>
                  </a:cubicBezTo>
                  <a:cubicBezTo>
                    <a:pt x="2037418" y="528632"/>
                    <a:pt x="2169116" y="674338"/>
                    <a:pt x="2015067" y="558800"/>
                  </a:cubicBezTo>
                  <a:cubicBezTo>
                    <a:pt x="1962660" y="519494"/>
                    <a:pt x="1978776" y="497598"/>
                    <a:pt x="1913467" y="491067"/>
                  </a:cubicBezTo>
                  <a:cubicBezTo>
                    <a:pt x="1817822" y="481502"/>
                    <a:pt x="1721556" y="479778"/>
                    <a:pt x="1625600" y="474133"/>
                  </a:cubicBezTo>
                  <a:cubicBezTo>
                    <a:pt x="1603022" y="468489"/>
                    <a:pt x="1580158" y="463887"/>
                    <a:pt x="1557867" y="457200"/>
                  </a:cubicBezTo>
                  <a:cubicBezTo>
                    <a:pt x="1523674" y="446942"/>
                    <a:pt x="1456267" y="423333"/>
                    <a:pt x="1456267" y="423333"/>
                  </a:cubicBezTo>
                  <a:cubicBezTo>
                    <a:pt x="1439334" y="440266"/>
                    <a:pt x="1425392" y="460849"/>
                    <a:pt x="1405467" y="474133"/>
                  </a:cubicBezTo>
                  <a:cubicBezTo>
                    <a:pt x="1390888" y="483852"/>
                    <a:pt x="1295970" y="505741"/>
                    <a:pt x="1286933" y="508000"/>
                  </a:cubicBezTo>
                  <a:cubicBezTo>
                    <a:pt x="1230489" y="502356"/>
                    <a:pt x="1169241" y="514540"/>
                    <a:pt x="1117600" y="491067"/>
                  </a:cubicBezTo>
                  <a:cubicBezTo>
                    <a:pt x="1096413" y="481437"/>
                    <a:pt x="1109835" y="444724"/>
                    <a:pt x="1100667" y="423333"/>
                  </a:cubicBezTo>
                  <a:cubicBezTo>
                    <a:pt x="1092650" y="404627"/>
                    <a:pt x="1083733" y="383822"/>
                    <a:pt x="1066800" y="372533"/>
                  </a:cubicBezTo>
                  <a:cubicBezTo>
                    <a:pt x="1047436" y="359624"/>
                    <a:pt x="1021358" y="362287"/>
                    <a:pt x="999067" y="355600"/>
                  </a:cubicBezTo>
                  <a:cubicBezTo>
                    <a:pt x="889153" y="322626"/>
                    <a:pt x="920903" y="337357"/>
                    <a:pt x="846667" y="287867"/>
                  </a:cubicBezTo>
                  <a:cubicBezTo>
                    <a:pt x="835378" y="270934"/>
                    <a:pt x="828434" y="250096"/>
                    <a:pt x="812800" y="237067"/>
                  </a:cubicBezTo>
                  <a:cubicBezTo>
                    <a:pt x="785867" y="214622"/>
                    <a:pt x="686637" y="182451"/>
                    <a:pt x="660400" y="169333"/>
                  </a:cubicBezTo>
                  <a:cubicBezTo>
                    <a:pt x="642197" y="160232"/>
                    <a:pt x="628306" y="143484"/>
                    <a:pt x="609600" y="135467"/>
                  </a:cubicBezTo>
                  <a:cubicBezTo>
                    <a:pt x="588209" y="126299"/>
                    <a:pt x="564585" y="123582"/>
                    <a:pt x="541867" y="118533"/>
                  </a:cubicBezTo>
                  <a:cubicBezTo>
                    <a:pt x="420747" y="91617"/>
                    <a:pt x="432400" y="99345"/>
                    <a:pt x="270933" y="84667"/>
                  </a:cubicBezTo>
                  <a:cubicBezTo>
                    <a:pt x="254000" y="79022"/>
                    <a:pt x="236098" y="75715"/>
                    <a:pt x="220133" y="67733"/>
                  </a:cubicBezTo>
                  <a:cubicBezTo>
                    <a:pt x="201930" y="58632"/>
                    <a:pt x="188784" y="39852"/>
                    <a:pt x="169333" y="33867"/>
                  </a:cubicBezTo>
                  <a:cubicBezTo>
                    <a:pt x="114316" y="16939"/>
                    <a:pt x="0" y="0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 You Write …</a:t>
            </a:r>
          </a:p>
        </p:txBody>
      </p:sp>
      <p:sp>
        <p:nvSpPr>
          <p:cNvPr id="1269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down additional:</a:t>
            </a:r>
          </a:p>
          <a:p>
            <a:pPr lvl="1"/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Terms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Action Items</a:t>
            </a:r>
          </a:p>
          <a:p>
            <a:pPr lvl="1"/>
            <a:r>
              <a:rPr lang="en-US" dirty="0" smtClean="0"/>
              <a:t>Questions for experts</a:t>
            </a:r>
          </a:p>
          <a:p>
            <a:pPr lvl="1"/>
            <a:r>
              <a:rPr lang="en-US" dirty="0" smtClean="0"/>
              <a:t>Issues</a:t>
            </a:r>
          </a:p>
          <a:p>
            <a:pPr lvl="1"/>
            <a:endParaRPr lang="en-US" dirty="0" smtClean="0"/>
          </a:p>
          <a:p>
            <a:pPr lvl="1">
              <a:buFont typeface="Monotype Sorts" charset="2"/>
              <a:buNone/>
            </a:pPr>
            <a:r>
              <a:rPr lang="en-US" dirty="0" smtClean="0"/>
              <a:t>These are “living documents.”</a:t>
            </a:r>
          </a:p>
        </p:txBody>
      </p:sp>
      <p:grpSp>
        <p:nvGrpSpPr>
          <p:cNvPr id="2" name="Group 155"/>
          <p:cNvGrpSpPr>
            <a:grpSpLocks/>
          </p:cNvGrpSpPr>
          <p:nvPr/>
        </p:nvGrpSpPr>
        <p:grpSpPr bwMode="auto">
          <a:xfrm>
            <a:off x="5562600" y="1066800"/>
            <a:ext cx="2819400" cy="3300413"/>
            <a:chOff x="5562600" y="1066800"/>
            <a:chExt cx="2819399" cy="3299716"/>
          </a:xfrm>
        </p:grpSpPr>
        <p:grpSp>
          <p:nvGrpSpPr>
            <p:cNvPr id="127009" name="Group 4"/>
            <p:cNvGrpSpPr>
              <a:grpSpLocks/>
            </p:cNvGrpSpPr>
            <p:nvPr/>
          </p:nvGrpSpPr>
          <p:grpSpPr bwMode="auto">
            <a:xfrm>
              <a:off x="5562600" y="1066800"/>
              <a:ext cx="2819399" cy="3299716"/>
              <a:chOff x="3718" y="1043"/>
              <a:chExt cx="2254" cy="3256"/>
            </a:xfrm>
          </p:grpSpPr>
          <p:sp>
            <p:nvSpPr>
              <p:cNvPr id="127011" name="Line 5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22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012" name="Line 6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013" name="Line 7"/>
              <p:cNvSpPr>
                <a:spLocks noChangeShapeType="1"/>
              </p:cNvSpPr>
              <p:nvPr/>
            </p:nvSpPr>
            <p:spPr bwMode="auto">
              <a:xfrm>
                <a:off x="5962" y="1043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014" name="Freeform 8"/>
              <p:cNvSpPr>
                <a:spLocks/>
              </p:cNvSpPr>
              <p:nvPr/>
            </p:nvSpPr>
            <p:spPr bwMode="auto">
              <a:xfrm>
                <a:off x="3718" y="3801"/>
                <a:ext cx="2236" cy="498"/>
              </a:xfrm>
              <a:custGeom>
                <a:avLst/>
                <a:gdLst>
                  <a:gd name="T0" fmla="*/ 0 w 2236"/>
                  <a:gd name="T1" fmla="*/ 907 h 301"/>
                  <a:gd name="T2" fmla="*/ 254 w 2236"/>
                  <a:gd name="T3" fmla="*/ 13 h 301"/>
                  <a:gd name="T4" fmla="*/ 345 w 2236"/>
                  <a:gd name="T5" fmla="*/ 126 h 301"/>
                  <a:gd name="T6" fmla="*/ 427 w 2236"/>
                  <a:gd name="T7" fmla="*/ 1921 h 301"/>
                  <a:gd name="T8" fmla="*/ 518 w 2236"/>
                  <a:gd name="T9" fmla="*/ 2713 h 301"/>
                  <a:gd name="T10" fmla="*/ 627 w 2236"/>
                  <a:gd name="T11" fmla="*/ 2601 h 301"/>
                  <a:gd name="T12" fmla="*/ 645 w 2236"/>
                  <a:gd name="T13" fmla="*/ 2270 h 301"/>
                  <a:gd name="T14" fmla="*/ 700 w 2236"/>
                  <a:gd name="T15" fmla="*/ 1476 h 301"/>
                  <a:gd name="T16" fmla="*/ 836 w 2236"/>
                  <a:gd name="T17" fmla="*/ 685 h 301"/>
                  <a:gd name="T18" fmla="*/ 991 w 2236"/>
                  <a:gd name="T19" fmla="*/ 1702 h 301"/>
                  <a:gd name="T20" fmla="*/ 1209 w 2236"/>
                  <a:gd name="T21" fmla="*/ 3618 h 301"/>
                  <a:gd name="T22" fmla="*/ 1364 w 2236"/>
                  <a:gd name="T23" fmla="*/ 3274 h 301"/>
                  <a:gd name="T24" fmla="*/ 1445 w 2236"/>
                  <a:gd name="T25" fmla="*/ 2270 h 301"/>
                  <a:gd name="T26" fmla="*/ 1473 w 2236"/>
                  <a:gd name="T27" fmla="*/ 1921 h 301"/>
                  <a:gd name="T28" fmla="*/ 1554 w 2236"/>
                  <a:gd name="T29" fmla="*/ 1702 h 301"/>
                  <a:gd name="T30" fmla="*/ 1654 w 2236"/>
                  <a:gd name="T31" fmla="*/ 1921 h 301"/>
                  <a:gd name="T32" fmla="*/ 1691 w 2236"/>
                  <a:gd name="T33" fmla="*/ 2028 h 301"/>
                  <a:gd name="T34" fmla="*/ 1791 w 2236"/>
                  <a:gd name="T35" fmla="*/ 3388 h 301"/>
                  <a:gd name="T36" fmla="*/ 1873 w 2236"/>
                  <a:gd name="T37" fmla="*/ 3731 h 301"/>
                  <a:gd name="T38" fmla="*/ 2073 w 2236"/>
                  <a:gd name="T39" fmla="*/ 3274 h 301"/>
                  <a:gd name="T40" fmla="*/ 2154 w 2236"/>
                  <a:gd name="T41" fmla="*/ 2497 h 301"/>
                  <a:gd name="T42" fmla="*/ 2173 w 2236"/>
                  <a:gd name="T43" fmla="*/ 2143 h 301"/>
                  <a:gd name="T44" fmla="*/ 2227 w 2236"/>
                  <a:gd name="T45" fmla="*/ 1476 h 301"/>
                  <a:gd name="T46" fmla="*/ 2236 w 2236"/>
                  <a:gd name="T47" fmla="*/ 1137 h 3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236"/>
                  <a:gd name="T73" fmla="*/ 0 h 301"/>
                  <a:gd name="T74" fmla="*/ 2236 w 2236"/>
                  <a:gd name="T75" fmla="*/ 301 h 3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236" h="301">
                    <a:moveTo>
                      <a:pt x="0" y="73"/>
                    </a:moveTo>
                    <a:cubicBezTo>
                      <a:pt x="85" y="45"/>
                      <a:pt x="166" y="19"/>
                      <a:pt x="254" y="1"/>
                    </a:cubicBezTo>
                    <a:cubicBezTo>
                      <a:pt x="284" y="4"/>
                      <a:pt x="316" y="0"/>
                      <a:pt x="345" y="10"/>
                    </a:cubicBezTo>
                    <a:cubicBezTo>
                      <a:pt x="396" y="28"/>
                      <a:pt x="403" y="117"/>
                      <a:pt x="427" y="155"/>
                    </a:cubicBezTo>
                    <a:cubicBezTo>
                      <a:pt x="447" y="187"/>
                      <a:pt x="484" y="208"/>
                      <a:pt x="518" y="219"/>
                    </a:cubicBezTo>
                    <a:cubicBezTo>
                      <a:pt x="554" y="216"/>
                      <a:pt x="592" y="220"/>
                      <a:pt x="627" y="210"/>
                    </a:cubicBezTo>
                    <a:cubicBezTo>
                      <a:pt x="637" y="207"/>
                      <a:pt x="638" y="191"/>
                      <a:pt x="645" y="183"/>
                    </a:cubicBezTo>
                    <a:cubicBezTo>
                      <a:pt x="663" y="161"/>
                      <a:pt x="681" y="140"/>
                      <a:pt x="700" y="119"/>
                    </a:cubicBezTo>
                    <a:cubicBezTo>
                      <a:pt x="740" y="73"/>
                      <a:pt x="778" y="67"/>
                      <a:pt x="836" y="55"/>
                    </a:cubicBezTo>
                    <a:cubicBezTo>
                      <a:pt x="917" y="66"/>
                      <a:pt x="937" y="84"/>
                      <a:pt x="991" y="137"/>
                    </a:cubicBezTo>
                    <a:cubicBezTo>
                      <a:pt x="1023" y="234"/>
                      <a:pt x="1114" y="279"/>
                      <a:pt x="1209" y="292"/>
                    </a:cubicBezTo>
                    <a:cubicBezTo>
                      <a:pt x="1259" y="288"/>
                      <a:pt x="1321" y="299"/>
                      <a:pt x="1364" y="264"/>
                    </a:cubicBezTo>
                    <a:cubicBezTo>
                      <a:pt x="1364" y="264"/>
                      <a:pt x="1431" y="197"/>
                      <a:pt x="1445" y="183"/>
                    </a:cubicBezTo>
                    <a:cubicBezTo>
                      <a:pt x="1454" y="174"/>
                      <a:pt x="1460" y="158"/>
                      <a:pt x="1473" y="155"/>
                    </a:cubicBezTo>
                    <a:cubicBezTo>
                      <a:pt x="1524" y="142"/>
                      <a:pt x="1497" y="148"/>
                      <a:pt x="1554" y="137"/>
                    </a:cubicBezTo>
                    <a:cubicBezTo>
                      <a:pt x="1587" y="143"/>
                      <a:pt x="1621" y="148"/>
                      <a:pt x="1654" y="155"/>
                    </a:cubicBezTo>
                    <a:cubicBezTo>
                      <a:pt x="1666" y="157"/>
                      <a:pt x="1681" y="157"/>
                      <a:pt x="1691" y="164"/>
                    </a:cubicBezTo>
                    <a:cubicBezTo>
                      <a:pt x="1737" y="197"/>
                      <a:pt x="1752" y="239"/>
                      <a:pt x="1791" y="273"/>
                    </a:cubicBezTo>
                    <a:cubicBezTo>
                      <a:pt x="1815" y="294"/>
                      <a:pt x="1843" y="295"/>
                      <a:pt x="1873" y="301"/>
                    </a:cubicBezTo>
                    <a:cubicBezTo>
                      <a:pt x="2023" y="290"/>
                      <a:pt x="1970" y="289"/>
                      <a:pt x="2073" y="264"/>
                    </a:cubicBezTo>
                    <a:cubicBezTo>
                      <a:pt x="2110" y="240"/>
                      <a:pt x="2112" y="222"/>
                      <a:pt x="2154" y="201"/>
                    </a:cubicBezTo>
                    <a:cubicBezTo>
                      <a:pt x="2160" y="192"/>
                      <a:pt x="2166" y="181"/>
                      <a:pt x="2173" y="173"/>
                    </a:cubicBezTo>
                    <a:cubicBezTo>
                      <a:pt x="2190" y="154"/>
                      <a:pt x="2227" y="119"/>
                      <a:pt x="2227" y="119"/>
                    </a:cubicBezTo>
                    <a:cubicBezTo>
                      <a:pt x="2230" y="110"/>
                      <a:pt x="2236" y="92"/>
                      <a:pt x="2236" y="9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 sz="2200"/>
              </a:p>
            </p:txBody>
          </p:sp>
        </p:grpSp>
        <p:sp>
          <p:nvSpPr>
            <p:cNvPr id="127010" name="TextBox 72"/>
            <p:cNvSpPr txBox="1">
              <a:spLocks noChangeArrowheads="1"/>
            </p:cNvSpPr>
            <p:nvPr/>
          </p:nvSpPr>
          <p:spPr bwMode="auto">
            <a:xfrm>
              <a:off x="5715000" y="1143000"/>
              <a:ext cx="1751663" cy="4307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 dirty="0" smtClean="0">
                  <a:latin typeface="Times" charset="0"/>
                  <a:ea typeface="Times" charset="0"/>
                  <a:cs typeface="Times" charset="0"/>
                </a:rPr>
                <a:t>Requirements</a:t>
              </a:r>
              <a:endParaRPr lang="en-US" sz="2200" dirty="0">
                <a:latin typeface="Times" charset="0"/>
                <a:ea typeface="Times" charset="0"/>
                <a:cs typeface="Times" charset="0"/>
              </a:endParaRPr>
            </a:p>
          </p:txBody>
        </p:sp>
      </p:grpSp>
      <p:grpSp>
        <p:nvGrpSpPr>
          <p:cNvPr id="4" name="Group 154"/>
          <p:cNvGrpSpPr>
            <a:grpSpLocks/>
          </p:cNvGrpSpPr>
          <p:nvPr/>
        </p:nvGrpSpPr>
        <p:grpSpPr bwMode="auto">
          <a:xfrm>
            <a:off x="6019800" y="1695450"/>
            <a:ext cx="2819400" cy="3300413"/>
            <a:chOff x="5410199" y="2667000"/>
            <a:chExt cx="2819399" cy="3299716"/>
          </a:xfrm>
        </p:grpSpPr>
        <p:grpSp>
          <p:nvGrpSpPr>
            <p:cNvPr id="127003" name="Group 4"/>
            <p:cNvGrpSpPr>
              <a:grpSpLocks/>
            </p:cNvGrpSpPr>
            <p:nvPr/>
          </p:nvGrpSpPr>
          <p:grpSpPr bwMode="auto">
            <a:xfrm>
              <a:off x="5410199" y="2667000"/>
              <a:ext cx="2819399" cy="3299716"/>
              <a:chOff x="3718" y="1043"/>
              <a:chExt cx="2254" cy="3256"/>
            </a:xfrm>
          </p:grpSpPr>
          <p:sp>
            <p:nvSpPr>
              <p:cNvPr id="127005" name="Line 5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22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006" name="Line 6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007" name="Line 7"/>
              <p:cNvSpPr>
                <a:spLocks noChangeShapeType="1"/>
              </p:cNvSpPr>
              <p:nvPr/>
            </p:nvSpPr>
            <p:spPr bwMode="auto">
              <a:xfrm>
                <a:off x="5962" y="1043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008" name="Freeform 8"/>
              <p:cNvSpPr>
                <a:spLocks/>
              </p:cNvSpPr>
              <p:nvPr/>
            </p:nvSpPr>
            <p:spPr bwMode="auto">
              <a:xfrm>
                <a:off x="3718" y="3801"/>
                <a:ext cx="2236" cy="498"/>
              </a:xfrm>
              <a:custGeom>
                <a:avLst/>
                <a:gdLst>
                  <a:gd name="T0" fmla="*/ 0 w 2236"/>
                  <a:gd name="T1" fmla="*/ 907 h 301"/>
                  <a:gd name="T2" fmla="*/ 254 w 2236"/>
                  <a:gd name="T3" fmla="*/ 13 h 301"/>
                  <a:gd name="T4" fmla="*/ 345 w 2236"/>
                  <a:gd name="T5" fmla="*/ 126 h 301"/>
                  <a:gd name="T6" fmla="*/ 427 w 2236"/>
                  <a:gd name="T7" fmla="*/ 1921 h 301"/>
                  <a:gd name="T8" fmla="*/ 518 w 2236"/>
                  <a:gd name="T9" fmla="*/ 2713 h 301"/>
                  <a:gd name="T10" fmla="*/ 627 w 2236"/>
                  <a:gd name="T11" fmla="*/ 2601 h 301"/>
                  <a:gd name="T12" fmla="*/ 645 w 2236"/>
                  <a:gd name="T13" fmla="*/ 2270 h 301"/>
                  <a:gd name="T14" fmla="*/ 700 w 2236"/>
                  <a:gd name="T15" fmla="*/ 1476 h 301"/>
                  <a:gd name="T16" fmla="*/ 836 w 2236"/>
                  <a:gd name="T17" fmla="*/ 685 h 301"/>
                  <a:gd name="T18" fmla="*/ 991 w 2236"/>
                  <a:gd name="T19" fmla="*/ 1702 h 301"/>
                  <a:gd name="T20" fmla="*/ 1209 w 2236"/>
                  <a:gd name="T21" fmla="*/ 3618 h 301"/>
                  <a:gd name="T22" fmla="*/ 1364 w 2236"/>
                  <a:gd name="T23" fmla="*/ 3274 h 301"/>
                  <a:gd name="T24" fmla="*/ 1445 w 2236"/>
                  <a:gd name="T25" fmla="*/ 2270 h 301"/>
                  <a:gd name="T26" fmla="*/ 1473 w 2236"/>
                  <a:gd name="T27" fmla="*/ 1921 h 301"/>
                  <a:gd name="T28" fmla="*/ 1554 w 2236"/>
                  <a:gd name="T29" fmla="*/ 1702 h 301"/>
                  <a:gd name="T30" fmla="*/ 1654 w 2236"/>
                  <a:gd name="T31" fmla="*/ 1921 h 301"/>
                  <a:gd name="T32" fmla="*/ 1691 w 2236"/>
                  <a:gd name="T33" fmla="*/ 2028 h 301"/>
                  <a:gd name="T34" fmla="*/ 1791 w 2236"/>
                  <a:gd name="T35" fmla="*/ 3388 h 301"/>
                  <a:gd name="T36" fmla="*/ 1873 w 2236"/>
                  <a:gd name="T37" fmla="*/ 3731 h 301"/>
                  <a:gd name="T38" fmla="*/ 2073 w 2236"/>
                  <a:gd name="T39" fmla="*/ 3274 h 301"/>
                  <a:gd name="T40" fmla="*/ 2154 w 2236"/>
                  <a:gd name="T41" fmla="*/ 2497 h 301"/>
                  <a:gd name="T42" fmla="*/ 2173 w 2236"/>
                  <a:gd name="T43" fmla="*/ 2143 h 301"/>
                  <a:gd name="T44" fmla="*/ 2227 w 2236"/>
                  <a:gd name="T45" fmla="*/ 1476 h 301"/>
                  <a:gd name="T46" fmla="*/ 2236 w 2236"/>
                  <a:gd name="T47" fmla="*/ 1137 h 3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236"/>
                  <a:gd name="T73" fmla="*/ 0 h 301"/>
                  <a:gd name="T74" fmla="*/ 2236 w 2236"/>
                  <a:gd name="T75" fmla="*/ 301 h 3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236" h="301">
                    <a:moveTo>
                      <a:pt x="0" y="73"/>
                    </a:moveTo>
                    <a:cubicBezTo>
                      <a:pt x="85" y="45"/>
                      <a:pt x="166" y="19"/>
                      <a:pt x="254" y="1"/>
                    </a:cubicBezTo>
                    <a:cubicBezTo>
                      <a:pt x="284" y="4"/>
                      <a:pt x="316" y="0"/>
                      <a:pt x="345" y="10"/>
                    </a:cubicBezTo>
                    <a:cubicBezTo>
                      <a:pt x="396" y="28"/>
                      <a:pt x="403" y="117"/>
                      <a:pt x="427" y="155"/>
                    </a:cubicBezTo>
                    <a:cubicBezTo>
                      <a:pt x="447" y="187"/>
                      <a:pt x="484" y="208"/>
                      <a:pt x="518" y="219"/>
                    </a:cubicBezTo>
                    <a:cubicBezTo>
                      <a:pt x="554" y="216"/>
                      <a:pt x="592" y="220"/>
                      <a:pt x="627" y="210"/>
                    </a:cubicBezTo>
                    <a:cubicBezTo>
                      <a:pt x="637" y="207"/>
                      <a:pt x="638" y="191"/>
                      <a:pt x="645" y="183"/>
                    </a:cubicBezTo>
                    <a:cubicBezTo>
                      <a:pt x="663" y="161"/>
                      <a:pt x="681" y="140"/>
                      <a:pt x="700" y="119"/>
                    </a:cubicBezTo>
                    <a:cubicBezTo>
                      <a:pt x="740" y="73"/>
                      <a:pt x="778" y="67"/>
                      <a:pt x="836" y="55"/>
                    </a:cubicBezTo>
                    <a:cubicBezTo>
                      <a:pt x="917" y="66"/>
                      <a:pt x="937" y="84"/>
                      <a:pt x="991" y="137"/>
                    </a:cubicBezTo>
                    <a:cubicBezTo>
                      <a:pt x="1023" y="234"/>
                      <a:pt x="1114" y="279"/>
                      <a:pt x="1209" y="292"/>
                    </a:cubicBezTo>
                    <a:cubicBezTo>
                      <a:pt x="1259" y="288"/>
                      <a:pt x="1321" y="299"/>
                      <a:pt x="1364" y="264"/>
                    </a:cubicBezTo>
                    <a:cubicBezTo>
                      <a:pt x="1364" y="264"/>
                      <a:pt x="1431" y="197"/>
                      <a:pt x="1445" y="183"/>
                    </a:cubicBezTo>
                    <a:cubicBezTo>
                      <a:pt x="1454" y="174"/>
                      <a:pt x="1460" y="158"/>
                      <a:pt x="1473" y="155"/>
                    </a:cubicBezTo>
                    <a:cubicBezTo>
                      <a:pt x="1524" y="142"/>
                      <a:pt x="1497" y="148"/>
                      <a:pt x="1554" y="137"/>
                    </a:cubicBezTo>
                    <a:cubicBezTo>
                      <a:pt x="1587" y="143"/>
                      <a:pt x="1621" y="148"/>
                      <a:pt x="1654" y="155"/>
                    </a:cubicBezTo>
                    <a:cubicBezTo>
                      <a:pt x="1666" y="157"/>
                      <a:pt x="1681" y="157"/>
                      <a:pt x="1691" y="164"/>
                    </a:cubicBezTo>
                    <a:cubicBezTo>
                      <a:pt x="1737" y="197"/>
                      <a:pt x="1752" y="239"/>
                      <a:pt x="1791" y="273"/>
                    </a:cubicBezTo>
                    <a:cubicBezTo>
                      <a:pt x="1815" y="294"/>
                      <a:pt x="1843" y="295"/>
                      <a:pt x="1873" y="301"/>
                    </a:cubicBezTo>
                    <a:cubicBezTo>
                      <a:pt x="2023" y="290"/>
                      <a:pt x="1970" y="289"/>
                      <a:pt x="2073" y="264"/>
                    </a:cubicBezTo>
                    <a:cubicBezTo>
                      <a:pt x="2110" y="240"/>
                      <a:pt x="2112" y="222"/>
                      <a:pt x="2154" y="201"/>
                    </a:cubicBezTo>
                    <a:cubicBezTo>
                      <a:pt x="2160" y="192"/>
                      <a:pt x="2166" y="181"/>
                      <a:pt x="2173" y="173"/>
                    </a:cubicBezTo>
                    <a:cubicBezTo>
                      <a:pt x="2190" y="154"/>
                      <a:pt x="2227" y="119"/>
                      <a:pt x="2227" y="119"/>
                    </a:cubicBezTo>
                    <a:cubicBezTo>
                      <a:pt x="2230" y="110"/>
                      <a:pt x="2236" y="92"/>
                      <a:pt x="2236" y="9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 sz="2200"/>
              </a:p>
            </p:txBody>
          </p:sp>
        </p:grpSp>
        <p:sp>
          <p:nvSpPr>
            <p:cNvPr id="127004" name="TextBox 74"/>
            <p:cNvSpPr txBox="1">
              <a:spLocks noChangeArrowheads="1"/>
            </p:cNvSpPr>
            <p:nvPr/>
          </p:nvSpPr>
          <p:spPr bwMode="auto">
            <a:xfrm>
              <a:off x="5638798" y="2819400"/>
              <a:ext cx="885717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latin typeface="Times" charset="0"/>
                  <a:ea typeface="Times" charset="0"/>
                  <a:cs typeface="Times" charset="0"/>
                </a:rPr>
                <a:t>Terms</a:t>
              </a:r>
            </a:p>
          </p:txBody>
        </p:sp>
      </p:grpSp>
      <p:grpSp>
        <p:nvGrpSpPr>
          <p:cNvPr id="6" name="Group 132"/>
          <p:cNvGrpSpPr>
            <a:grpSpLocks/>
          </p:cNvGrpSpPr>
          <p:nvPr/>
        </p:nvGrpSpPr>
        <p:grpSpPr bwMode="auto">
          <a:xfrm>
            <a:off x="6477000" y="2324100"/>
            <a:ext cx="2819400" cy="3300413"/>
            <a:chOff x="6400801" y="3429000"/>
            <a:chExt cx="2819399" cy="3299716"/>
          </a:xfrm>
        </p:grpSpPr>
        <p:grpSp>
          <p:nvGrpSpPr>
            <p:cNvPr id="126997" name="Group 4"/>
            <p:cNvGrpSpPr>
              <a:grpSpLocks/>
            </p:cNvGrpSpPr>
            <p:nvPr/>
          </p:nvGrpSpPr>
          <p:grpSpPr bwMode="auto">
            <a:xfrm>
              <a:off x="6400801" y="3429000"/>
              <a:ext cx="2819399" cy="3299716"/>
              <a:chOff x="3718" y="1043"/>
              <a:chExt cx="2254" cy="3256"/>
            </a:xfrm>
          </p:grpSpPr>
          <p:sp>
            <p:nvSpPr>
              <p:cNvPr id="126999" name="Line 5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22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000" name="Line 6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001" name="Line 7"/>
              <p:cNvSpPr>
                <a:spLocks noChangeShapeType="1"/>
              </p:cNvSpPr>
              <p:nvPr/>
            </p:nvSpPr>
            <p:spPr bwMode="auto">
              <a:xfrm>
                <a:off x="5962" y="1043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002" name="Freeform 8"/>
              <p:cNvSpPr>
                <a:spLocks/>
              </p:cNvSpPr>
              <p:nvPr/>
            </p:nvSpPr>
            <p:spPr bwMode="auto">
              <a:xfrm>
                <a:off x="3718" y="3801"/>
                <a:ext cx="2236" cy="498"/>
              </a:xfrm>
              <a:custGeom>
                <a:avLst/>
                <a:gdLst>
                  <a:gd name="T0" fmla="*/ 0 w 2236"/>
                  <a:gd name="T1" fmla="*/ 907 h 301"/>
                  <a:gd name="T2" fmla="*/ 254 w 2236"/>
                  <a:gd name="T3" fmla="*/ 13 h 301"/>
                  <a:gd name="T4" fmla="*/ 345 w 2236"/>
                  <a:gd name="T5" fmla="*/ 126 h 301"/>
                  <a:gd name="T6" fmla="*/ 427 w 2236"/>
                  <a:gd name="T7" fmla="*/ 1921 h 301"/>
                  <a:gd name="T8" fmla="*/ 518 w 2236"/>
                  <a:gd name="T9" fmla="*/ 2713 h 301"/>
                  <a:gd name="T10" fmla="*/ 627 w 2236"/>
                  <a:gd name="T11" fmla="*/ 2601 h 301"/>
                  <a:gd name="T12" fmla="*/ 645 w 2236"/>
                  <a:gd name="T13" fmla="*/ 2270 h 301"/>
                  <a:gd name="T14" fmla="*/ 700 w 2236"/>
                  <a:gd name="T15" fmla="*/ 1476 h 301"/>
                  <a:gd name="T16" fmla="*/ 836 w 2236"/>
                  <a:gd name="T17" fmla="*/ 685 h 301"/>
                  <a:gd name="T18" fmla="*/ 991 w 2236"/>
                  <a:gd name="T19" fmla="*/ 1702 h 301"/>
                  <a:gd name="T20" fmla="*/ 1209 w 2236"/>
                  <a:gd name="T21" fmla="*/ 3618 h 301"/>
                  <a:gd name="T22" fmla="*/ 1364 w 2236"/>
                  <a:gd name="T23" fmla="*/ 3274 h 301"/>
                  <a:gd name="T24" fmla="*/ 1445 w 2236"/>
                  <a:gd name="T25" fmla="*/ 2270 h 301"/>
                  <a:gd name="T26" fmla="*/ 1473 w 2236"/>
                  <a:gd name="T27" fmla="*/ 1921 h 301"/>
                  <a:gd name="T28" fmla="*/ 1554 w 2236"/>
                  <a:gd name="T29" fmla="*/ 1702 h 301"/>
                  <a:gd name="T30" fmla="*/ 1654 w 2236"/>
                  <a:gd name="T31" fmla="*/ 1921 h 301"/>
                  <a:gd name="T32" fmla="*/ 1691 w 2236"/>
                  <a:gd name="T33" fmla="*/ 2028 h 301"/>
                  <a:gd name="T34" fmla="*/ 1791 w 2236"/>
                  <a:gd name="T35" fmla="*/ 3388 h 301"/>
                  <a:gd name="T36" fmla="*/ 1873 w 2236"/>
                  <a:gd name="T37" fmla="*/ 3731 h 301"/>
                  <a:gd name="T38" fmla="*/ 2073 w 2236"/>
                  <a:gd name="T39" fmla="*/ 3274 h 301"/>
                  <a:gd name="T40" fmla="*/ 2154 w 2236"/>
                  <a:gd name="T41" fmla="*/ 2497 h 301"/>
                  <a:gd name="T42" fmla="*/ 2173 w 2236"/>
                  <a:gd name="T43" fmla="*/ 2143 h 301"/>
                  <a:gd name="T44" fmla="*/ 2227 w 2236"/>
                  <a:gd name="T45" fmla="*/ 1476 h 301"/>
                  <a:gd name="T46" fmla="*/ 2236 w 2236"/>
                  <a:gd name="T47" fmla="*/ 1137 h 3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236"/>
                  <a:gd name="T73" fmla="*/ 0 h 301"/>
                  <a:gd name="T74" fmla="*/ 2236 w 2236"/>
                  <a:gd name="T75" fmla="*/ 301 h 3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236" h="301">
                    <a:moveTo>
                      <a:pt x="0" y="73"/>
                    </a:moveTo>
                    <a:cubicBezTo>
                      <a:pt x="85" y="45"/>
                      <a:pt x="166" y="19"/>
                      <a:pt x="254" y="1"/>
                    </a:cubicBezTo>
                    <a:cubicBezTo>
                      <a:pt x="284" y="4"/>
                      <a:pt x="316" y="0"/>
                      <a:pt x="345" y="10"/>
                    </a:cubicBezTo>
                    <a:cubicBezTo>
                      <a:pt x="396" y="28"/>
                      <a:pt x="403" y="117"/>
                      <a:pt x="427" y="155"/>
                    </a:cubicBezTo>
                    <a:cubicBezTo>
                      <a:pt x="447" y="187"/>
                      <a:pt x="484" y="208"/>
                      <a:pt x="518" y="219"/>
                    </a:cubicBezTo>
                    <a:cubicBezTo>
                      <a:pt x="554" y="216"/>
                      <a:pt x="592" y="220"/>
                      <a:pt x="627" y="210"/>
                    </a:cubicBezTo>
                    <a:cubicBezTo>
                      <a:pt x="637" y="207"/>
                      <a:pt x="638" y="191"/>
                      <a:pt x="645" y="183"/>
                    </a:cubicBezTo>
                    <a:cubicBezTo>
                      <a:pt x="663" y="161"/>
                      <a:pt x="681" y="140"/>
                      <a:pt x="700" y="119"/>
                    </a:cubicBezTo>
                    <a:cubicBezTo>
                      <a:pt x="740" y="73"/>
                      <a:pt x="778" y="67"/>
                      <a:pt x="836" y="55"/>
                    </a:cubicBezTo>
                    <a:cubicBezTo>
                      <a:pt x="917" y="66"/>
                      <a:pt x="937" y="84"/>
                      <a:pt x="991" y="137"/>
                    </a:cubicBezTo>
                    <a:cubicBezTo>
                      <a:pt x="1023" y="234"/>
                      <a:pt x="1114" y="279"/>
                      <a:pt x="1209" y="292"/>
                    </a:cubicBezTo>
                    <a:cubicBezTo>
                      <a:pt x="1259" y="288"/>
                      <a:pt x="1321" y="299"/>
                      <a:pt x="1364" y="264"/>
                    </a:cubicBezTo>
                    <a:cubicBezTo>
                      <a:pt x="1364" y="264"/>
                      <a:pt x="1431" y="197"/>
                      <a:pt x="1445" y="183"/>
                    </a:cubicBezTo>
                    <a:cubicBezTo>
                      <a:pt x="1454" y="174"/>
                      <a:pt x="1460" y="158"/>
                      <a:pt x="1473" y="155"/>
                    </a:cubicBezTo>
                    <a:cubicBezTo>
                      <a:pt x="1524" y="142"/>
                      <a:pt x="1497" y="148"/>
                      <a:pt x="1554" y="137"/>
                    </a:cubicBezTo>
                    <a:cubicBezTo>
                      <a:pt x="1587" y="143"/>
                      <a:pt x="1621" y="148"/>
                      <a:pt x="1654" y="155"/>
                    </a:cubicBezTo>
                    <a:cubicBezTo>
                      <a:pt x="1666" y="157"/>
                      <a:pt x="1681" y="157"/>
                      <a:pt x="1691" y="164"/>
                    </a:cubicBezTo>
                    <a:cubicBezTo>
                      <a:pt x="1737" y="197"/>
                      <a:pt x="1752" y="239"/>
                      <a:pt x="1791" y="273"/>
                    </a:cubicBezTo>
                    <a:cubicBezTo>
                      <a:pt x="1815" y="294"/>
                      <a:pt x="1843" y="295"/>
                      <a:pt x="1873" y="301"/>
                    </a:cubicBezTo>
                    <a:cubicBezTo>
                      <a:pt x="2023" y="290"/>
                      <a:pt x="1970" y="289"/>
                      <a:pt x="2073" y="264"/>
                    </a:cubicBezTo>
                    <a:cubicBezTo>
                      <a:pt x="2110" y="240"/>
                      <a:pt x="2112" y="222"/>
                      <a:pt x="2154" y="201"/>
                    </a:cubicBezTo>
                    <a:cubicBezTo>
                      <a:pt x="2160" y="192"/>
                      <a:pt x="2166" y="181"/>
                      <a:pt x="2173" y="173"/>
                    </a:cubicBezTo>
                    <a:cubicBezTo>
                      <a:pt x="2190" y="154"/>
                      <a:pt x="2227" y="119"/>
                      <a:pt x="2227" y="119"/>
                    </a:cubicBezTo>
                    <a:cubicBezTo>
                      <a:pt x="2230" y="110"/>
                      <a:pt x="2236" y="92"/>
                      <a:pt x="2236" y="9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 sz="2200"/>
              </a:p>
            </p:txBody>
          </p:sp>
        </p:grpSp>
        <p:sp>
          <p:nvSpPr>
            <p:cNvPr id="126998" name="TextBox 131"/>
            <p:cNvSpPr txBox="1">
              <a:spLocks noChangeArrowheads="1"/>
            </p:cNvSpPr>
            <p:nvPr/>
          </p:nvSpPr>
          <p:spPr bwMode="auto">
            <a:xfrm>
              <a:off x="6629400" y="3581400"/>
              <a:ext cx="22098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latin typeface="Times" charset="0"/>
                  <a:ea typeface="Times" charset="0"/>
                  <a:cs typeface="Times" charset="0"/>
                </a:rPr>
                <a:t>Action Items</a:t>
              </a:r>
            </a:p>
          </p:txBody>
        </p:sp>
      </p:grpSp>
      <p:grpSp>
        <p:nvGrpSpPr>
          <p:cNvPr id="8" name="Group 153"/>
          <p:cNvGrpSpPr>
            <a:grpSpLocks/>
          </p:cNvGrpSpPr>
          <p:nvPr/>
        </p:nvGrpSpPr>
        <p:grpSpPr bwMode="auto">
          <a:xfrm>
            <a:off x="6934200" y="2952750"/>
            <a:ext cx="2819400" cy="3300413"/>
            <a:chOff x="6324601" y="4267200"/>
            <a:chExt cx="2819399" cy="3299716"/>
          </a:xfrm>
        </p:grpSpPr>
        <p:grpSp>
          <p:nvGrpSpPr>
            <p:cNvPr id="126991" name="Group 4"/>
            <p:cNvGrpSpPr>
              <a:grpSpLocks/>
            </p:cNvGrpSpPr>
            <p:nvPr/>
          </p:nvGrpSpPr>
          <p:grpSpPr bwMode="auto">
            <a:xfrm>
              <a:off x="6324601" y="4267200"/>
              <a:ext cx="2819399" cy="3299716"/>
              <a:chOff x="3718" y="1043"/>
              <a:chExt cx="2254" cy="3256"/>
            </a:xfrm>
          </p:grpSpPr>
          <p:sp>
            <p:nvSpPr>
              <p:cNvPr id="126993" name="Line 5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22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6994" name="Line 6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6995" name="Line 7"/>
              <p:cNvSpPr>
                <a:spLocks noChangeShapeType="1"/>
              </p:cNvSpPr>
              <p:nvPr/>
            </p:nvSpPr>
            <p:spPr bwMode="auto">
              <a:xfrm>
                <a:off x="5962" y="1043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6996" name="Freeform 8"/>
              <p:cNvSpPr>
                <a:spLocks/>
              </p:cNvSpPr>
              <p:nvPr/>
            </p:nvSpPr>
            <p:spPr bwMode="auto">
              <a:xfrm>
                <a:off x="3718" y="3801"/>
                <a:ext cx="2236" cy="498"/>
              </a:xfrm>
              <a:custGeom>
                <a:avLst/>
                <a:gdLst>
                  <a:gd name="T0" fmla="*/ 0 w 2236"/>
                  <a:gd name="T1" fmla="*/ 907 h 301"/>
                  <a:gd name="T2" fmla="*/ 254 w 2236"/>
                  <a:gd name="T3" fmla="*/ 13 h 301"/>
                  <a:gd name="T4" fmla="*/ 345 w 2236"/>
                  <a:gd name="T5" fmla="*/ 126 h 301"/>
                  <a:gd name="T6" fmla="*/ 427 w 2236"/>
                  <a:gd name="T7" fmla="*/ 1921 h 301"/>
                  <a:gd name="T8" fmla="*/ 518 w 2236"/>
                  <a:gd name="T9" fmla="*/ 2713 h 301"/>
                  <a:gd name="T10" fmla="*/ 627 w 2236"/>
                  <a:gd name="T11" fmla="*/ 2601 h 301"/>
                  <a:gd name="T12" fmla="*/ 645 w 2236"/>
                  <a:gd name="T13" fmla="*/ 2270 h 301"/>
                  <a:gd name="T14" fmla="*/ 700 w 2236"/>
                  <a:gd name="T15" fmla="*/ 1476 h 301"/>
                  <a:gd name="T16" fmla="*/ 836 w 2236"/>
                  <a:gd name="T17" fmla="*/ 685 h 301"/>
                  <a:gd name="T18" fmla="*/ 991 w 2236"/>
                  <a:gd name="T19" fmla="*/ 1702 h 301"/>
                  <a:gd name="T20" fmla="*/ 1209 w 2236"/>
                  <a:gd name="T21" fmla="*/ 3618 h 301"/>
                  <a:gd name="T22" fmla="*/ 1364 w 2236"/>
                  <a:gd name="T23" fmla="*/ 3274 h 301"/>
                  <a:gd name="T24" fmla="*/ 1445 w 2236"/>
                  <a:gd name="T25" fmla="*/ 2270 h 301"/>
                  <a:gd name="T26" fmla="*/ 1473 w 2236"/>
                  <a:gd name="T27" fmla="*/ 1921 h 301"/>
                  <a:gd name="T28" fmla="*/ 1554 w 2236"/>
                  <a:gd name="T29" fmla="*/ 1702 h 301"/>
                  <a:gd name="T30" fmla="*/ 1654 w 2236"/>
                  <a:gd name="T31" fmla="*/ 1921 h 301"/>
                  <a:gd name="T32" fmla="*/ 1691 w 2236"/>
                  <a:gd name="T33" fmla="*/ 2028 h 301"/>
                  <a:gd name="T34" fmla="*/ 1791 w 2236"/>
                  <a:gd name="T35" fmla="*/ 3388 h 301"/>
                  <a:gd name="T36" fmla="*/ 1873 w 2236"/>
                  <a:gd name="T37" fmla="*/ 3731 h 301"/>
                  <a:gd name="T38" fmla="*/ 2073 w 2236"/>
                  <a:gd name="T39" fmla="*/ 3274 h 301"/>
                  <a:gd name="T40" fmla="*/ 2154 w 2236"/>
                  <a:gd name="T41" fmla="*/ 2497 h 301"/>
                  <a:gd name="T42" fmla="*/ 2173 w 2236"/>
                  <a:gd name="T43" fmla="*/ 2143 h 301"/>
                  <a:gd name="T44" fmla="*/ 2227 w 2236"/>
                  <a:gd name="T45" fmla="*/ 1476 h 301"/>
                  <a:gd name="T46" fmla="*/ 2236 w 2236"/>
                  <a:gd name="T47" fmla="*/ 1137 h 3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236"/>
                  <a:gd name="T73" fmla="*/ 0 h 301"/>
                  <a:gd name="T74" fmla="*/ 2236 w 2236"/>
                  <a:gd name="T75" fmla="*/ 301 h 3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236" h="301">
                    <a:moveTo>
                      <a:pt x="0" y="73"/>
                    </a:moveTo>
                    <a:cubicBezTo>
                      <a:pt x="85" y="45"/>
                      <a:pt x="166" y="19"/>
                      <a:pt x="254" y="1"/>
                    </a:cubicBezTo>
                    <a:cubicBezTo>
                      <a:pt x="284" y="4"/>
                      <a:pt x="316" y="0"/>
                      <a:pt x="345" y="10"/>
                    </a:cubicBezTo>
                    <a:cubicBezTo>
                      <a:pt x="396" y="28"/>
                      <a:pt x="403" y="117"/>
                      <a:pt x="427" y="155"/>
                    </a:cubicBezTo>
                    <a:cubicBezTo>
                      <a:pt x="447" y="187"/>
                      <a:pt x="484" y="208"/>
                      <a:pt x="518" y="219"/>
                    </a:cubicBezTo>
                    <a:cubicBezTo>
                      <a:pt x="554" y="216"/>
                      <a:pt x="592" y="220"/>
                      <a:pt x="627" y="210"/>
                    </a:cubicBezTo>
                    <a:cubicBezTo>
                      <a:pt x="637" y="207"/>
                      <a:pt x="638" y="191"/>
                      <a:pt x="645" y="183"/>
                    </a:cubicBezTo>
                    <a:cubicBezTo>
                      <a:pt x="663" y="161"/>
                      <a:pt x="681" y="140"/>
                      <a:pt x="700" y="119"/>
                    </a:cubicBezTo>
                    <a:cubicBezTo>
                      <a:pt x="740" y="73"/>
                      <a:pt x="778" y="67"/>
                      <a:pt x="836" y="55"/>
                    </a:cubicBezTo>
                    <a:cubicBezTo>
                      <a:pt x="917" y="66"/>
                      <a:pt x="937" y="84"/>
                      <a:pt x="991" y="137"/>
                    </a:cubicBezTo>
                    <a:cubicBezTo>
                      <a:pt x="1023" y="234"/>
                      <a:pt x="1114" y="279"/>
                      <a:pt x="1209" y="292"/>
                    </a:cubicBezTo>
                    <a:cubicBezTo>
                      <a:pt x="1259" y="288"/>
                      <a:pt x="1321" y="299"/>
                      <a:pt x="1364" y="264"/>
                    </a:cubicBezTo>
                    <a:cubicBezTo>
                      <a:pt x="1364" y="264"/>
                      <a:pt x="1431" y="197"/>
                      <a:pt x="1445" y="183"/>
                    </a:cubicBezTo>
                    <a:cubicBezTo>
                      <a:pt x="1454" y="174"/>
                      <a:pt x="1460" y="158"/>
                      <a:pt x="1473" y="155"/>
                    </a:cubicBezTo>
                    <a:cubicBezTo>
                      <a:pt x="1524" y="142"/>
                      <a:pt x="1497" y="148"/>
                      <a:pt x="1554" y="137"/>
                    </a:cubicBezTo>
                    <a:cubicBezTo>
                      <a:pt x="1587" y="143"/>
                      <a:pt x="1621" y="148"/>
                      <a:pt x="1654" y="155"/>
                    </a:cubicBezTo>
                    <a:cubicBezTo>
                      <a:pt x="1666" y="157"/>
                      <a:pt x="1681" y="157"/>
                      <a:pt x="1691" y="164"/>
                    </a:cubicBezTo>
                    <a:cubicBezTo>
                      <a:pt x="1737" y="197"/>
                      <a:pt x="1752" y="239"/>
                      <a:pt x="1791" y="273"/>
                    </a:cubicBezTo>
                    <a:cubicBezTo>
                      <a:pt x="1815" y="294"/>
                      <a:pt x="1843" y="295"/>
                      <a:pt x="1873" y="301"/>
                    </a:cubicBezTo>
                    <a:cubicBezTo>
                      <a:pt x="2023" y="290"/>
                      <a:pt x="1970" y="289"/>
                      <a:pt x="2073" y="264"/>
                    </a:cubicBezTo>
                    <a:cubicBezTo>
                      <a:pt x="2110" y="240"/>
                      <a:pt x="2112" y="222"/>
                      <a:pt x="2154" y="201"/>
                    </a:cubicBezTo>
                    <a:cubicBezTo>
                      <a:pt x="2160" y="192"/>
                      <a:pt x="2166" y="181"/>
                      <a:pt x="2173" y="173"/>
                    </a:cubicBezTo>
                    <a:cubicBezTo>
                      <a:pt x="2190" y="154"/>
                      <a:pt x="2227" y="119"/>
                      <a:pt x="2227" y="119"/>
                    </a:cubicBezTo>
                    <a:cubicBezTo>
                      <a:pt x="2230" y="110"/>
                      <a:pt x="2236" y="92"/>
                      <a:pt x="2236" y="9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 sz="2200"/>
              </a:p>
            </p:txBody>
          </p:sp>
        </p:grpSp>
        <p:sp>
          <p:nvSpPr>
            <p:cNvPr id="126992" name="TextBox 145"/>
            <p:cNvSpPr txBox="1">
              <a:spLocks noChangeArrowheads="1"/>
            </p:cNvSpPr>
            <p:nvPr/>
          </p:nvSpPr>
          <p:spPr bwMode="auto">
            <a:xfrm>
              <a:off x="6553200" y="4419600"/>
              <a:ext cx="131318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latin typeface="Times" charset="0"/>
                  <a:ea typeface="Times" charset="0"/>
                  <a:cs typeface="Times" charset="0"/>
                </a:rPr>
                <a:t>Questions</a:t>
              </a:r>
            </a:p>
          </p:txBody>
        </p:sp>
      </p:grpSp>
      <p:grpSp>
        <p:nvGrpSpPr>
          <p:cNvPr id="10" name="Group 152"/>
          <p:cNvGrpSpPr>
            <a:grpSpLocks/>
          </p:cNvGrpSpPr>
          <p:nvPr/>
        </p:nvGrpSpPr>
        <p:grpSpPr bwMode="auto">
          <a:xfrm>
            <a:off x="7391400" y="3581400"/>
            <a:ext cx="2819400" cy="3300413"/>
            <a:chOff x="6781801" y="5181600"/>
            <a:chExt cx="2819399" cy="3299716"/>
          </a:xfrm>
        </p:grpSpPr>
        <p:grpSp>
          <p:nvGrpSpPr>
            <p:cNvPr id="126985" name="Group 4"/>
            <p:cNvGrpSpPr>
              <a:grpSpLocks/>
            </p:cNvGrpSpPr>
            <p:nvPr/>
          </p:nvGrpSpPr>
          <p:grpSpPr bwMode="auto">
            <a:xfrm>
              <a:off x="6781801" y="5181600"/>
              <a:ext cx="2819399" cy="3299716"/>
              <a:chOff x="3718" y="1043"/>
              <a:chExt cx="2254" cy="3256"/>
            </a:xfrm>
          </p:grpSpPr>
          <p:sp>
            <p:nvSpPr>
              <p:cNvPr id="126987" name="Line 5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22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6988" name="Line 6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6989" name="Line 7"/>
              <p:cNvSpPr>
                <a:spLocks noChangeShapeType="1"/>
              </p:cNvSpPr>
              <p:nvPr/>
            </p:nvSpPr>
            <p:spPr bwMode="auto">
              <a:xfrm>
                <a:off x="5962" y="1043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6990" name="Freeform 8"/>
              <p:cNvSpPr>
                <a:spLocks/>
              </p:cNvSpPr>
              <p:nvPr/>
            </p:nvSpPr>
            <p:spPr bwMode="auto">
              <a:xfrm>
                <a:off x="3718" y="3801"/>
                <a:ext cx="2236" cy="498"/>
              </a:xfrm>
              <a:custGeom>
                <a:avLst/>
                <a:gdLst>
                  <a:gd name="T0" fmla="*/ 0 w 2236"/>
                  <a:gd name="T1" fmla="*/ 907 h 301"/>
                  <a:gd name="T2" fmla="*/ 254 w 2236"/>
                  <a:gd name="T3" fmla="*/ 13 h 301"/>
                  <a:gd name="T4" fmla="*/ 345 w 2236"/>
                  <a:gd name="T5" fmla="*/ 126 h 301"/>
                  <a:gd name="T6" fmla="*/ 427 w 2236"/>
                  <a:gd name="T7" fmla="*/ 1921 h 301"/>
                  <a:gd name="T8" fmla="*/ 518 w 2236"/>
                  <a:gd name="T9" fmla="*/ 2713 h 301"/>
                  <a:gd name="T10" fmla="*/ 627 w 2236"/>
                  <a:gd name="T11" fmla="*/ 2601 h 301"/>
                  <a:gd name="T12" fmla="*/ 645 w 2236"/>
                  <a:gd name="T13" fmla="*/ 2270 h 301"/>
                  <a:gd name="T14" fmla="*/ 700 w 2236"/>
                  <a:gd name="T15" fmla="*/ 1476 h 301"/>
                  <a:gd name="T16" fmla="*/ 836 w 2236"/>
                  <a:gd name="T17" fmla="*/ 685 h 301"/>
                  <a:gd name="T18" fmla="*/ 991 w 2236"/>
                  <a:gd name="T19" fmla="*/ 1702 h 301"/>
                  <a:gd name="T20" fmla="*/ 1209 w 2236"/>
                  <a:gd name="T21" fmla="*/ 3618 h 301"/>
                  <a:gd name="T22" fmla="*/ 1364 w 2236"/>
                  <a:gd name="T23" fmla="*/ 3274 h 301"/>
                  <a:gd name="T24" fmla="*/ 1445 w 2236"/>
                  <a:gd name="T25" fmla="*/ 2270 h 301"/>
                  <a:gd name="T26" fmla="*/ 1473 w 2236"/>
                  <a:gd name="T27" fmla="*/ 1921 h 301"/>
                  <a:gd name="T28" fmla="*/ 1554 w 2236"/>
                  <a:gd name="T29" fmla="*/ 1702 h 301"/>
                  <a:gd name="T30" fmla="*/ 1654 w 2236"/>
                  <a:gd name="T31" fmla="*/ 1921 h 301"/>
                  <a:gd name="T32" fmla="*/ 1691 w 2236"/>
                  <a:gd name="T33" fmla="*/ 2028 h 301"/>
                  <a:gd name="T34" fmla="*/ 1791 w 2236"/>
                  <a:gd name="T35" fmla="*/ 3388 h 301"/>
                  <a:gd name="T36" fmla="*/ 1873 w 2236"/>
                  <a:gd name="T37" fmla="*/ 3731 h 301"/>
                  <a:gd name="T38" fmla="*/ 2073 w 2236"/>
                  <a:gd name="T39" fmla="*/ 3274 h 301"/>
                  <a:gd name="T40" fmla="*/ 2154 w 2236"/>
                  <a:gd name="T41" fmla="*/ 2497 h 301"/>
                  <a:gd name="T42" fmla="*/ 2173 w 2236"/>
                  <a:gd name="T43" fmla="*/ 2143 h 301"/>
                  <a:gd name="T44" fmla="*/ 2227 w 2236"/>
                  <a:gd name="T45" fmla="*/ 1476 h 301"/>
                  <a:gd name="T46" fmla="*/ 2236 w 2236"/>
                  <a:gd name="T47" fmla="*/ 1137 h 3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236"/>
                  <a:gd name="T73" fmla="*/ 0 h 301"/>
                  <a:gd name="T74" fmla="*/ 2236 w 2236"/>
                  <a:gd name="T75" fmla="*/ 301 h 3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236" h="301">
                    <a:moveTo>
                      <a:pt x="0" y="73"/>
                    </a:moveTo>
                    <a:cubicBezTo>
                      <a:pt x="85" y="45"/>
                      <a:pt x="166" y="19"/>
                      <a:pt x="254" y="1"/>
                    </a:cubicBezTo>
                    <a:cubicBezTo>
                      <a:pt x="284" y="4"/>
                      <a:pt x="316" y="0"/>
                      <a:pt x="345" y="10"/>
                    </a:cubicBezTo>
                    <a:cubicBezTo>
                      <a:pt x="396" y="28"/>
                      <a:pt x="403" y="117"/>
                      <a:pt x="427" y="155"/>
                    </a:cubicBezTo>
                    <a:cubicBezTo>
                      <a:pt x="447" y="187"/>
                      <a:pt x="484" y="208"/>
                      <a:pt x="518" y="219"/>
                    </a:cubicBezTo>
                    <a:cubicBezTo>
                      <a:pt x="554" y="216"/>
                      <a:pt x="592" y="220"/>
                      <a:pt x="627" y="210"/>
                    </a:cubicBezTo>
                    <a:cubicBezTo>
                      <a:pt x="637" y="207"/>
                      <a:pt x="638" y="191"/>
                      <a:pt x="645" y="183"/>
                    </a:cubicBezTo>
                    <a:cubicBezTo>
                      <a:pt x="663" y="161"/>
                      <a:pt x="681" y="140"/>
                      <a:pt x="700" y="119"/>
                    </a:cubicBezTo>
                    <a:cubicBezTo>
                      <a:pt x="740" y="73"/>
                      <a:pt x="778" y="67"/>
                      <a:pt x="836" y="55"/>
                    </a:cubicBezTo>
                    <a:cubicBezTo>
                      <a:pt x="917" y="66"/>
                      <a:pt x="937" y="84"/>
                      <a:pt x="991" y="137"/>
                    </a:cubicBezTo>
                    <a:cubicBezTo>
                      <a:pt x="1023" y="234"/>
                      <a:pt x="1114" y="279"/>
                      <a:pt x="1209" y="292"/>
                    </a:cubicBezTo>
                    <a:cubicBezTo>
                      <a:pt x="1259" y="288"/>
                      <a:pt x="1321" y="299"/>
                      <a:pt x="1364" y="264"/>
                    </a:cubicBezTo>
                    <a:cubicBezTo>
                      <a:pt x="1364" y="264"/>
                      <a:pt x="1431" y="197"/>
                      <a:pt x="1445" y="183"/>
                    </a:cubicBezTo>
                    <a:cubicBezTo>
                      <a:pt x="1454" y="174"/>
                      <a:pt x="1460" y="158"/>
                      <a:pt x="1473" y="155"/>
                    </a:cubicBezTo>
                    <a:cubicBezTo>
                      <a:pt x="1524" y="142"/>
                      <a:pt x="1497" y="148"/>
                      <a:pt x="1554" y="137"/>
                    </a:cubicBezTo>
                    <a:cubicBezTo>
                      <a:pt x="1587" y="143"/>
                      <a:pt x="1621" y="148"/>
                      <a:pt x="1654" y="155"/>
                    </a:cubicBezTo>
                    <a:cubicBezTo>
                      <a:pt x="1666" y="157"/>
                      <a:pt x="1681" y="157"/>
                      <a:pt x="1691" y="164"/>
                    </a:cubicBezTo>
                    <a:cubicBezTo>
                      <a:pt x="1737" y="197"/>
                      <a:pt x="1752" y="239"/>
                      <a:pt x="1791" y="273"/>
                    </a:cubicBezTo>
                    <a:cubicBezTo>
                      <a:pt x="1815" y="294"/>
                      <a:pt x="1843" y="295"/>
                      <a:pt x="1873" y="301"/>
                    </a:cubicBezTo>
                    <a:cubicBezTo>
                      <a:pt x="2023" y="290"/>
                      <a:pt x="1970" y="289"/>
                      <a:pt x="2073" y="264"/>
                    </a:cubicBezTo>
                    <a:cubicBezTo>
                      <a:pt x="2110" y="240"/>
                      <a:pt x="2112" y="222"/>
                      <a:pt x="2154" y="201"/>
                    </a:cubicBezTo>
                    <a:cubicBezTo>
                      <a:pt x="2160" y="192"/>
                      <a:pt x="2166" y="181"/>
                      <a:pt x="2173" y="173"/>
                    </a:cubicBezTo>
                    <a:cubicBezTo>
                      <a:pt x="2190" y="154"/>
                      <a:pt x="2227" y="119"/>
                      <a:pt x="2227" y="119"/>
                    </a:cubicBezTo>
                    <a:cubicBezTo>
                      <a:pt x="2230" y="110"/>
                      <a:pt x="2236" y="92"/>
                      <a:pt x="2236" y="9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 sz="2200"/>
              </a:p>
            </p:txBody>
          </p:sp>
        </p:grpSp>
        <p:sp>
          <p:nvSpPr>
            <p:cNvPr id="126986" name="TextBox 151"/>
            <p:cNvSpPr txBox="1">
              <a:spLocks noChangeArrowheads="1"/>
            </p:cNvSpPr>
            <p:nvPr/>
          </p:nvSpPr>
          <p:spPr bwMode="auto">
            <a:xfrm>
              <a:off x="6890028" y="5253335"/>
              <a:ext cx="874283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latin typeface="Times" charset="0"/>
                  <a:ea typeface="Times" charset="0"/>
                  <a:cs typeface="Times" charset="0"/>
                </a:rPr>
                <a:t>Issues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Charter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charter tells everyone why the project is being undertaken.</a:t>
            </a:r>
          </a:p>
          <a:p>
            <a:endParaRPr lang="en-US" smtClean="0"/>
          </a:p>
          <a:p>
            <a:r>
              <a:rPr lang="en-US" smtClean="0"/>
              <a:t>It is usually short:</a:t>
            </a:r>
          </a:p>
          <a:p>
            <a:pPr lvl="1"/>
            <a:r>
              <a:rPr lang="en-US" smtClean="0"/>
              <a:t>A paragraph or two</a:t>
            </a:r>
          </a:p>
          <a:p>
            <a:pPr lvl="1"/>
            <a:r>
              <a:rPr lang="en-US" smtClean="0"/>
              <a:t>plus some bullets</a:t>
            </a:r>
          </a:p>
          <a:p>
            <a:endParaRPr lang="en-US" smtClean="0"/>
          </a:p>
          <a:p>
            <a:r>
              <a:rPr lang="en-US" smtClean="0"/>
              <a:t>It may also contains numbers</a:t>
            </a:r>
            <a:br>
              <a:rPr lang="en-US" smtClean="0"/>
            </a:br>
            <a:r>
              <a:rPr lang="en-US" smtClean="0"/>
              <a:t>about:</a:t>
            </a:r>
          </a:p>
          <a:p>
            <a:pPr lvl="1"/>
            <a:r>
              <a:rPr lang="en-US" smtClean="0"/>
              <a:t>Revenues</a:t>
            </a:r>
          </a:p>
          <a:p>
            <a:pPr lvl="1"/>
            <a:r>
              <a:rPr lang="en-US" smtClean="0"/>
              <a:t>Units to be sold</a:t>
            </a:r>
          </a:p>
          <a:p>
            <a:pPr lvl="1"/>
            <a:r>
              <a:rPr lang="en-US" smtClean="0"/>
              <a:t>‘C’-suite information needed to decide whether to proceed.</a:t>
            </a:r>
          </a:p>
          <a:p>
            <a:pPr lvl="1"/>
            <a:endParaRPr lang="en-US" smtClean="0"/>
          </a:p>
          <a:p>
            <a:pPr lvl="1">
              <a:buFont typeface="Monotype Sorts" charset="2"/>
              <a:buNone/>
            </a:pPr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18436" name="Oval Callout 3"/>
          <p:cNvSpPr>
            <a:spLocks noChangeArrowheads="1"/>
          </p:cNvSpPr>
          <p:nvPr/>
        </p:nvSpPr>
        <p:spPr bwMode="auto">
          <a:xfrm>
            <a:off x="5400675" y="2160588"/>
            <a:ext cx="2879725" cy="1798637"/>
          </a:xfrm>
          <a:prstGeom prst="wedgeEllipseCallout">
            <a:avLst>
              <a:gd name="adj1" fmla="val -21843"/>
              <a:gd name="adj2" fmla="val 69644"/>
            </a:avLst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000" b="1">
                <a:latin typeface="Tekton" charset="0"/>
                <a:ea typeface="Tekton" charset="0"/>
                <a:cs typeface="Tekton" charset="0"/>
              </a:rPr>
              <a:t>aka</a:t>
            </a:r>
          </a:p>
          <a:p>
            <a:pPr algn="ctr"/>
            <a:r>
              <a:rPr lang="en-US" sz="2000" b="1">
                <a:latin typeface="Tekton" charset="0"/>
                <a:ea typeface="Tekton" charset="0"/>
                <a:cs typeface="Tekton" charset="0"/>
              </a:rPr>
              <a:t>Goals</a:t>
            </a:r>
          </a:p>
          <a:p>
            <a:pPr algn="ctr"/>
            <a:r>
              <a:rPr lang="en-US" sz="2000" b="1">
                <a:latin typeface="Tekton" charset="0"/>
                <a:ea typeface="Tekton" charset="0"/>
                <a:cs typeface="Tekton" charset="0"/>
              </a:rPr>
              <a:t>Business 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Review</a:t>
            </a:r>
          </a:p>
        </p:txBody>
      </p:sp>
      <p:sp>
        <p:nvSpPr>
          <p:cNvPr id="1280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systems engineers/experts should review your:</a:t>
            </a:r>
          </a:p>
          <a:p>
            <a:pPr lvl="1"/>
            <a:r>
              <a:rPr lang="en-US" dirty="0" smtClean="0"/>
              <a:t>technical notes</a:t>
            </a:r>
          </a:p>
          <a:p>
            <a:pPr lvl="1"/>
            <a:r>
              <a:rPr lang="en-US" dirty="0" smtClean="0"/>
              <a:t>definitions of mysterious terms</a:t>
            </a:r>
          </a:p>
          <a:p>
            <a:pPr lvl="1"/>
            <a:r>
              <a:rPr lang="en-US" dirty="0" smtClean="0"/>
              <a:t>factoring requirements </a:t>
            </a:r>
          </a:p>
          <a:p>
            <a:r>
              <a:rPr lang="en-US" dirty="0" smtClean="0"/>
              <a:t>and answer your questions</a:t>
            </a:r>
            <a:br>
              <a:rPr lang="en-US" dirty="0" smtClean="0"/>
            </a:br>
            <a:r>
              <a:rPr lang="en-US" dirty="0" smtClean="0"/>
              <a:t>as you proceed.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cost of using faulty information</a:t>
            </a:r>
            <a:br>
              <a:rPr lang="en-US" dirty="0" smtClean="0"/>
            </a:br>
            <a:r>
              <a:rPr lang="en-US" dirty="0" smtClean="0"/>
              <a:t>is high and the cost increases</a:t>
            </a:r>
            <a:br>
              <a:rPr lang="en-US" dirty="0" smtClean="0"/>
            </a:br>
            <a:r>
              <a:rPr lang="en-US" dirty="0" smtClean="0"/>
              <a:t>exponentially the longer you </a:t>
            </a:r>
            <a:br>
              <a:rPr lang="en-US" dirty="0" smtClean="0"/>
            </a:br>
            <a:r>
              <a:rPr lang="en-US" dirty="0" smtClean="0"/>
              <a:t>continue to use faulty information!</a:t>
            </a:r>
          </a:p>
          <a:p>
            <a:pPr lvl="1"/>
            <a:endParaRPr lang="en-US" dirty="0" smtClean="0"/>
          </a:p>
        </p:txBody>
      </p:sp>
      <p:sp>
        <p:nvSpPr>
          <p:cNvPr id="128004" name="Freeform 35"/>
          <p:cNvSpPr>
            <a:spLocks noChangeAspect="1"/>
          </p:cNvSpPr>
          <p:nvPr/>
        </p:nvSpPr>
        <p:spPr bwMode="auto">
          <a:xfrm>
            <a:off x="5067300" y="2244557"/>
            <a:ext cx="1716088" cy="2116138"/>
          </a:xfrm>
          <a:custGeom>
            <a:avLst/>
            <a:gdLst>
              <a:gd name="T0" fmla="*/ 2147483647 w 1930"/>
              <a:gd name="T1" fmla="*/ 0 h 2380"/>
              <a:gd name="T2" fmla="*/ 2147483647 w 1930"/>
              <a:gd name="T3" fmla="*/ 0 h 2380"/>
              <a:gd name="T4" fmla="*/ 2147483647 w 1930"/>
              <a:gd name="T5" fmla="*/ 2147483647 h 2380"/>
              <a:gd name="T6" fmla="*/ 2147483647 w 1930"/>
              <a:gd name="T7" fmla="*/ 2147483647 h 2380"/>
              <a:gd name="T8" fmla="*/ 2147483647 w 1930"/>
              <a:gd name="T9" fmla="*/ 2147483647 h 2380"/>
              <a:gd name="T10" fmla="*/ 2147483647 w 1930"/>
              <a:gd name="T11" fmla="*/ 2147483647 h 2380"/>
              <a:gd name="T12" fmla="*/ 2147483647 w 1930"/>
              <a:gd name="T13" fmla="*/ 2147483647 h 2380"/>
              <a:gd name="T14" fmla="*/ 2147483647 w 1930"/>
              <a:gd name="T15" fmla="*/ 2147483647 h 2380"/>
              <a:gd name="T16" fmla="*/ 2147483647 w 1930"/>
              <a:gd name="T17" fmla="*/ 2147483647 h 2380"/>
              <a:gd name="T18" fmla="*/ 2147483647 w 1930"/>
              <a:gd name="T19" fmla="*/ 2147483647 h 2380"/>
              <a:gd name="T20" fmla="*/ 2147483647 w 1930"/>
              <a:gd name="T21" fmla="*/ 2147483647 h 2380"/>
              <a:gd name="T22" fmla="*/ 2147483647 w 1930"/>
              <a:gd name="T23" fmla="*/ 2147483647 h 2380"/>
              <a:gd name="T24" fmla="*/ 2147483647 w 1930"/>
              <a:gd name="T25" fmla="*/ 2147483647 h 2380"/>
              <a:gd name="T26" fmla="*/ 2147483647 w 1930"/>
              <a:gd name="T27" fmla="*/ 2147483647 h 2380"/>
              <a:gd name="T28" fmla="*/ 2147483647 w 1930"/>
              <a:gd name="T29" fmla="*/ 2147483647 h 2380"/>
              <a:gd name="T30" fmla="*/ 2147483647 w 1930"/>
              <a:gd name="T31" fmla="*/ 2147483647 h 2380"/>
              <a:gd name="T32" fmla="*/ 2147483647 w 1930"/>
              <a:gd name="T33" fmla="*/ 2147483647 h 2380"/>
              <a:gd name="T34" fmla="*/ 0 w 1930"/>
              <a:gd name="T35" fmla="*/ 2147483647 h 2380"/>
              <a:gd name="T36" fmla="*/ 0 w 1930"/>
              <a:gd name="T37" fmla="*/ 2147483647 h 2380"/>
              <a:gd name="T38" fmla="*/ 2147483647 w 1930"/>
              <a:gd name="T39" fmla="*/ 2147483647 h 2380"/>
              <a:gd name="T40" fmla="*/ 2147483647 w 1930"/>
              <a:gd name="T41" fmla="*/ 2147483647 h 2380"/>
              <a:gd name="T42" fmla="*/ 2147483647 w 1930"/>
              <a:gd name="T43" fmla="*/ 2147483647 h 2380"/>
              <a:gd name="T44" fmla="*/ 2147483647 w 1930"/>
              <a:gd name="T45" fmla="*/ 2147483647 h 2380"/>
              <a:gd name="T46" fmla="*/ 2147483647 w 1930"/>
              <a:gd name="T47" fmla="*/ 2147483647 h 2380"/>
              <a:gd name="T48" fmla="*/ 2147483647 w 1930"/>
              <a:gd name="T49" fmla="*/ 2147483647 h 2380"/>
              <a:gd name="T50" fmla="*/ 2147483647 w 1930"/>
              <a:gd name="T51" fmla="*/ 2147483647 h 2380"/>
              <a:gd name="T52" fmla="*/ 2147483647 w 1930"/>
              <a:gd name="T53" fmla="*/ 2147483647 h 2380"/>
              <a:gd name="T54" fmla="*/ 2147483647 w 1930"/>
              <a:gd name="T55" fmla="*/ 2147483647 h 2380"/>
              <a:gd name="T56" fmla="*/ 2147483647 w 1930"/>
              <a:gd name="T57" fmla="*/ 2147483647 h 2380"/>
              <a:gd name="T58" fmla="*/ 2147483647 w 1930"/>
              <a:gd name="T59" fmla="*/ 2147483647 h 2380"/>
              <a:gd name="T60" fmla="*/ 2147483647 w 1930"/>
              <a:gd name="T61" fmla="*/ 2147483647 h 2380"/>
              <a:gd name="T62" fmla="*/ 2147483647 w 1930"/>
              <a:gd name="T63" fmla="*/ 2147483647 h 2380"/>
              <a:gd name="T64" fmla="*/ 2147483647 w 1930"/>
              <a:gd name="T65" fmla="*/ 2147483647 h 2380"/>
              <a:gd name="T66" fmla="*/ 2147483647 w 1930"/>
              <a:gd name="T67" fmla="*/ 2147483647 h 2380"/>
              <a:gd name="T68" fmla="*/ 2147483647 w 1930"/>
              <a:gd name="T69" fmla="*/ 2147483647 h 2380"/>
              <a:gd name="T70" fmla="*/ 2147483647 w 1930"/>
              <a:gd name="T71" fmla="*/ 2147483647 h 2380"/>
              <a:gd name="T72" fmla="*/ 2147483647 w 1930"/>
              <a:gd name="T73" fmla="*/ 2147483647 h 2380"/>
              <a:gd name="T74" fmla="*/ 2147483647 w 1930"/>
              <a:gd name="T75" fmla="*/ 2147483647 h 2380"/>
              <a:gd name="T76" fmla="*/ 2147483647 w 1930"/>
              <a:gd name="T77" fmla="*/ 2147483647 h 2380"/>
              <a:gd name="T78" fmla="*/ 2147483647 w 1930"/>
              <a:gd name="T79" fmla="*/ 2147483647 h 2380"/>
              <a:gd name="T80" fmla="*/ 2147483647 w 1930"/>
              <a:gd name="T81" fmla="*/ 2147483647 h 2380"/>
              <a:gd name="T82" fmla="*/ 2147483647 w 1930"/>
              <a:gd name="T83" fmla="*/ 2147483647 h 2380"/>
              <a:gd name="T84" fmla="*/ 2147483647 w 1930"/>
              <a:gd name="T85" fmla="*/ 2147483647 h 2380"/>
              <a:gd name="T86" fmla="*/ 2147483647 w 1930"/>
              <a:gd name="T87" fmla="*/ 2147483647 h 2380"/>
              <a:gd name="T88" fmla="*/ 2147483647 w 1930"/>
              <a:gd name="T89" fmla="*/ 2147483647 h 2380"/>
              <a:gd name="T90" fmla="*/ 2147483647 w 1930"/>
              <a:gd name="T91" fmla="*/ 2147483647 h 2380"/>
              <a:gd name="T92" fmla="*/ 2147483647 w 1930"/>
              <a:gd name="T93" fmla="*/ 2147483647 h 2380"/>
              <a:gd name="T94" fmla="*/ 2147483647 w 1930"/>
              <a:gd name="T95" fmla="*/ 2147483647 h 2380"/>
              <a:gd name="T96" fmla="*/ 2147483647 w 1930"/>
              <a:gd name="T97" fmla="*/ 2147483647 h 2380"/>
              <a:gd name="T98" fmla="*/ 2147483647 w 1930"/>
              <a:gd name="T99" fmla="*/ 2147483647 h 2380"/>
              <a:gd name="T100" fmla="*/ 2147483647 w 1930"/>
              <a:gd name="T101" fmla="*/ 0 h 238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930"/>
              <a:gd name="T154" fmla="*/ 0 h 2380"/>
              <a:gd name="T155" fmla="*/ 1930 w 1930"/>
              <a:gd name="T156" fmla="*/ 2380 h 2380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930" h="2380">
                <a:moveTo>
                  <a:pt x="1588" y="0"/>
                </a:moveTo>
                <a:lnTo>
                  <a:pt x="1588" y="0"/>
                </a:lnTo>
                <a:lnTo>
                  <a:pt x="1508" y="2"/>
                </a:lnTo>
                <a:lnTo>
                  <a:pt x="1426" y="8"/>
                </a:lnTo>
                <a:lnTo>
                  <a:pt x="1346" y="18"/>
                </a:lnTo>
                <a:lnTo>
                  <a:pt x="1268" y="32"/>
                </a:lnTo>
                <a:lnTo>
                  <a:pt x="1192" y="50"/>
                </a:lnTo>
                <a:lnTo>
                  <a:pt x="1116" y="72"/>
                </a:lnTo>
                <a:lnTo>
                  <a:pt x="1042" y="96"/>
                </a:lnTo>
                <a:lnTo>
                  <a:pt x="970" y="126"/>
                </a:lnTo>
                <a:lnTo>
                  <a:pt x="900" y="156"/>
                </a:lnTo>
                <a:lnTo>
                  <a:pt x="832" y="192"/>
                </a:lnTo>
                <a:lnTo>
                  <a:pt x="764" y="230"/>
                </a:lnTo>
                <a:lnTo>
                  <a:pt x="700" y="272"/>
                </a:lnTo>
                <a:lnTo>
                  <a:pt x="638" y="316"/>
                </a:lnTo>
                <a:lnTo>
                  <a:pt x="578" y="362"/>
                </a:lnTo>
                <a:lnTo>
                  <a:pt x="520" y="412"/>
                </a:lnTo>
                <a:lnTo>
                  <a:pt x="464" y="466"/>
                </a:lnTo>
                <a:lnTo>
                  <a:pt x="412" y="520"/>
                </a:lnTo>
                <a:lnTo>
                  <a:pt x="362" y="578"/>
                </a:lnTo>
                <a:lnTo>
                  <a:pt x="316" y="638"/>
                </a:lnTo>
                <a:lnTo>
                  <a:pt x="270" y="700"/>
                </a:lnTo>
                <a:lnTo>
                  <a:pt x="230" y="764"/>
                </a:lnTo>
                <a:lnTo>
                  <a:pt x="192" y="830"/>
                </a:lnTo>
                <a:lnTo>
                  <a:pt x="156" y="900"/>
                </a:lnTo>
                <a:lnTo>
                  <a:pt x="124" y="970"/>
                </a:lnTo>
                <a:lnTo>
                  <a:pt x="96" y="1042"/>
                </a:lnTo>
                <a:lnTo>
                  <a:pt x="70" y="1116"/>
                </a:lnTo>
                <a:lnTo>
                  <a:pt x="50" y="1190"/>
                </a:lnTo>
                <a:lnTo>
                  <a:pt x="32" y="1268"/>
                </a:lnTo>
                <a:lnTo>
                  <a:pt x="18" y="1346"/>
                </a:lnTo>
                <a:lnTo>
                  <a:pt x="8" y="1424"/>
                </a:lnTo>
                <a:lnTo>
                  <a:pt x="2" y="1506"/>
                </a:lnTo>
                <a:lnTo>
                  <a:pt x="0" y="1586"/>
                </a:lnTo>
                <a:lnTo>
                  <a:pt x="0" y="1640"/>
                </a:lnTo>
                <a:lnTo>
                  <a:pt x="2" y="1694"/>
                </a:lnTo>
                <a:lnTo>
                  <a:pt x="8" y="1748"/>
                </a:lnTo>
                <a:lnTo>
                  <a:pt x="14" y="1800"/>
                </a:lnTo>
                <a:lnTo>
                  <a:pt x="22" y="1852"/>
                </a:lnTo>
                <a:lnTo>
                  <a:pt x="30" y="1904"/>
                </a:lnTo>
                <a:lnTo>
                  <a:pt x="42" y="1954"/>
                </a:lnTo>
                <a:lnTo>
                  <a:pt x="54" y="2004"/>
                </a:lnTo>
                <a:lnTo>
                  <a:pt x="70" y="2054"/>
                </a:lnTo>
                <a:lnTo>
                  <a:pt x="86" y="2102"/>
                </a:lnTo>
                <a:lnTo>
                  <a:pt x="102" y="2150"/>
                </a:lnTo>
                <a:lnTo>
                  <a:pt x="122" y="2198"/>
                </a:lnTo>
                <a:lnTo>
                  <a:pt x="142" y="2246"/>
                </a:lnTo>
                <a:lnTo>
                  <a:pt x="164" y="2290"/>
                </a:lnTo>
                <a:lnTo>
                  <a:pt x="188" y="2336"/>
                </a:lnTo>
                <a:lnTo>
                  <a:pt x="212" y="2380"/>
                </a:lnTo>
                <a:lnTo>
                  <a:pt x="216" y="2378"/>
                </a:lnTo>
                <a:lnTo>
                  <a:pt x="338" y="1912"/>
                </a:lnTo>
                <a:lnTo>
                  <a:pt x="800" y="2038"/>
                </a:lnTo>
                <a:lnTo>
                  <a:pt x="774" y="1986"/>
                </a:lnTo>
                <a:lnTo>
                  <a:pt x="750" y="1934"/>
                </a:lnTo>
                <a:lnTo>
                  <a:pt x="728" y="1880"/>
                </a:lnTo>
                <a:lnTo>
                  <a:pt x="712" y="1824"/>
                </a:lnTo>
                <a:lnTo>
                  <a:pt x="698" y="1766"/>
                </a:lnTo>
                <a:lnTo>
                  <a:pt x="688" y="1708"/>
                </a:lnTo>
                <a:lnTo>
                  <a:pt x="682" y="1648"/>
                </a:lnTo>
                <a:lnTo>
                  <a:pt x="680" y="1586"/>
                </a:lnTo>
                <a:lnTo>
                  <a:pt x="682" y="1540"/>
                </a:lnTo>
                <a:lnTo>
                  <a:pt x="686" y="1494"/>
                </a:lnTo>
                <a:lnTo>
                  <a:pt x="690" y="1448"/>
                </a:lnTo>
                <a:lnTo>
                  <a:pt x="698" y="1404"/>
                </a:lnTo>
                <a:lnTo>
                  <a:pt x="708" y="1360"/>
                </a:lnTo>
                <a:lnTo>
                  <a:pt x="722" y="1318"/>
                </a:lnTo>
                <a:lnTo>
                  <a:pt x="736" y="1274"/>
                </a:lnTo>
                <a:lnTo>
                  <a:pt x="752" y="1234"/>
                </a:lnTo>
                <a:lnTo>
                  <a:pt x="770" y="1194"/>
                </a:lnTo>
                <a:lnTo>
                  <a:pt x="790" y="1154"/>
                </a:lnTo>
                <a:lnTo>
                  <a:pt x="812" y="1116"/>
                </a:lnTo>
                <a:lnTo>
                  <a:pt x="836" y="1080"/>
                </a:lnTo>
                <a:lnTo>
                  <a:pt x="860" y="1044"/>
                </a:lnTo>
                <a:lnTo>
                  <a:pt x="888" y="1010"/>
                </a:lnTo>
                <a:lnTo>
                  <a:pt x="916" y="978"/>
                </a:lnTo>
                <a:lnTo>
                  <a:pt x="946" y="946"/>
                </a:lnTo>
                <a:lnTo>
                  <a:pt x="978" y="916"/>
                </a:lnTo>
                <a:lnTo>
                  <a:pt x="1012" y="888"/>
                </a:lnTo>
                <a:lnTo>
                  <a:pt x="1046" y="860"/>
                </a:lnTo>
                <a:lnTo>
                  <a:pt x="1080" y="834"/>
                </a:lnTo>
                <a:lnTo>
                  <a:pt x="1118" y="812"/>
                </a:lnTo>
                <a:lnTo>
                  <a:pt x="1156" y="790"/>
                </a:lnTo>
                <a:lnTo>
                  <a:pt x="1196" y="770"/>
                </a:lnTo>
                <a:lnTo>
                  <a:pt x="1236" y="752"/>
                </a:lnTo>
                <a:lnTo>
                  <a:pt x="1276" y="736"/>
                </a:lnTo>
                <a:lnTo>
                  <a:pt x="1318" y="720"/>
                </a:lnTo>
                <a:lnTo>
                  <a:pt x="1362" y="708"/>
                </a:lnTo>
                <a:lnTo>
                  <a:pt x="1406" y="698"/>
                </a:lnTo>
                <a:lnTo>
                  <a:pt x="1450" y="690"/>
                </a:lnTo>
                <a:lnTo>
                  <a:pt x="1496" y="684"/>
                </a:lnTo>
                <a:lnTo>
                  <a:pt x="1542" y="682"/>
                </a:lnTo>
                <a:lnTo>
                  <a:pt x="1588" y="680"/>
                </a:lnTo>
                <a:lnTo>
                  <a:pt x="1930" y="340"/>
                </a:lnTo>
                <a:lnTo>
                  <a:pt x="1588" y="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005" name="Freeform 36"/>
          <p:cNvSpPr>
            <a:spLocks noChangeAspect="1"/>
          </p:cNvSpPr>
          <p:nvPr/>
        </p:nvSpPr>
        <p:spPr bwMode="auto">
          <a:xfrm>
            <a:off x="7277100" y="2244557"/>
            <a:ext cx="1409700" cy="2228850"/>
          </a:xfrm>
          <a:custGeom>
            <a:avLst/>
            <a:gdLst>
              <a:gd name="T0" fmla="*/ 2147483647 w 1586"/>
              <a:gd name="T1" fmla="*/ 2147483647 h 2508"/>
              <a:gd name="T2" fmla="*/ 2147483647 w 1586"/>
              <a:gd name="T3" fmla="*/ 2147483647 h 2508"/>
              <a:gd name="T4" fmla="*/ 2147483647 w 1586"/>
              <a:gd name="T5" fmla="*/ 2147483647 h 2508"/>
              <a:gd name="T6" fmla="*/ 2147483647 w 1586"/>
              <a:gd name="T7" fmla="*/ 2147483647 h 2508"/>
              <a:gd name="T8" fmla="*/ 2147483647 w 1586"/>
              <a:gd name="T9" fmla="*/ 2147483647 h 2508"/>
              <a:gd name="T10" fmla="*/ 2147483647 w 1586"/>
              <a:gd name="T11" fmla="*/ 2147483647 h 2508"/>
              <a:gd name="T12" fmla="*/ 2147483647 w 1586"/>
              <a:gd name="T13" fmla="*/ 2147483647 h 2508"/>
              <a:gd name="T14" fmla="*/ 2147483647 w 1586"/>
              <a:gd name="T15" fmla="*/ 2147483647 h 2508"/>
              <a:gd name="T16" fmla="*/ 2147483647 w 1586"/>
              <a:gd name="T17" fmla="*/ 2147483647 h 2508"/>
              <a:gd name="T18" fmla="*/ 2147483647 w 1586"/>
              <a:gd name="T19" fmla="*/ 2147483647 h 2508"/>
              <a:gd name="T20" fmla="*/ 2147483647 w 1586"/>
              <a:gd name="T21" fmla="*/ 2147483647 h 2508"/>
              <a:gd name="T22" fmla="*/ 2147483647 w 1586"/>
              <a:gd name="T23" fmla="*/ 2147483647 h 2508"/>
              <a:gd name="T24" fmla="*/ 2147483647 w 1586"/>
              <a:gd name="T25" fmla="*/ 2147483647 h 2508"/>
              <a:gd name="T26" fmla="*/ 2147483647 w 1586"/>
              <a:gd name="T27" fmla="*/ 2147483647 h 2508"/>
              <a:gd name="T28" fmla="*/ 2147483647 w 1586"/>
              <a:gd name="T29" fmla="*/ 2147483647 h 2508"/>
              <a:gd name="T30" fmla="*/ 2147483647 w 1586"/>
              <a:gd name="T31" fmla="*/ 2147483647 h 2508"/>
              <a:gd name="T32" fmla="*/ 2147483647 w 1586"/>
              <a:gd name="T33" fmla="*/ 2147483647 h 2508"/>
              <a:gd name="T34" fmla="*/ 2147483647 w 1586"/>
              <a:gd name="T35" fmla="*/ 2147483647 h 2508"/>
              <a:gd name="T36" fmla="*/ 2147483647 w 1586"/>
              <a:gd name="T37" fmla="*/ 2147483647 h 2508"/>
              <a:gd name="T38" fmla="*/ 2147483647 w 1586"/>
              <a:gd name="T39" fmla="*/ 2147483647 h 2508"/>
              <a:gd name="T40" fmla="*/ 2147483647 w 1586"/>
              <a:gd name="T41" fmla="*/ 2147483647 h 2508"/>
              <a:gd name="T42" fmla="*/ 2147483647 w 1586"/>
              <a:gd name="T43" fmla="*/ 2147483647 h 2508"/>
              <a:gd name="T44" fmla="*/ 2147483647 w 1586"/>
              <a:gd name="T45" fmla="*/ 2147483647 h 2508"/>
              <a:gd name="T46" fmla="*/ 2147483647 w 1586"/>
              <a:gd name="T47" fmla="*/ 2147483647 h 2508"/>
              <a:gd name="T48" fmla="*/ 2147483647 w 1586"/>
              <a:gd name="T49" fmla="*/ 2147483647 h 2508"/>
              <a:gd name="T50" fmla="*/ 2147483647 w 1586"/>
              <a:gd name="T51" fmla="*/ 2147483647 h 2508"/>
              <a:gd name="T52" fmla="*/ 0 w 1586"/>
              <a:gd name="T53" fmla="*/ 2147483647 h 2508"/>
              <a:gd name="T54" fmla="*/ 2147483647 w 1586"/>
              <a:gd name="T55" fmla="*/ 2147483647 h 2508"/>
              <a:gd name="T56" fmla="*/ 2147483647 w 1586"/>
              <a:gd name="T57" fmla="*/ 2147483647 h 2508"/>
              <a:gd name="T58" fmla="*/ 2147483647 w 1586"/>
              <a:gd name="T59" fmla="*/ 2147483647 h 2508"/>
              <a:gd name="T60" fmla="*/ 2147483647 w 1586"/>
              <a:gd name="T61" fmla="*/ 2147483647 h 2508"/>
              <a:gd name="T62" fmla="*/ 2147483647 w 1586"/>
              <a:gd name="T63" fmla="*/ 2147483647 h 2508"/>
              <a:gd name="T64" fmla="*/ 2147483647 w 1586"/>
              <a:gd name="T65" fmla="*/ 2147483647 h 2508"/>
              <a:gd name="T66" fmla="*/ 2147483647 w 1586"/>
              <a:gd name="T67" fmla="*/ 2147483647 h 2508"/>
              <a:gd name="T68" fmla="*/ 2147483647 w 1586"/>
              <a:gd name="T69" fmla="*/ 2147483647 h 2508"/>
              <a:gd name="T70" fmla="*/ 2147483647 w 1586"/>
              <a:gd name="T71" fmla="*/ 2147483647 h 2508"/>
              <a:gd name="T72" fmla="*/ 2147483647 w 1586"/>
              <a:gd name="T73" fmla="*/ 2147483647 h 2508"/>
              <a:gd name="T74" fmla="*/ 2147483647 w 1586"/>
              <a:gd name="T75" fmla="*/ 2147483647 h 2508"/>
              <a:gd name="T76" fmla="*/ 2147483647 w 1586"/>
              <a:gd name="T77" fmla="*/ 2147483647 h 2508"/>
              <a:gd name="T78" fmla="*/ 2147483647 w 1586"/>
              <a:gd name="T79" fmla="*/ 2147483647 h 2508"/>
              <a:gd name="T80" fmla="*/ 2147483647 w 1586"/>
              <a:gd name="T81" fmla="*/ 2147483647 h 2508"/>
              <a:gd name="T82" fmla="*/ 2147483647 w 1586"/>
              <a:gd name="T83" fmla="*/ 2147483647 h 2508"/>
              <a:gd name="T84" fmla="*/ 2147483647 w 1586"/>
              <a:gd name="T85" fmla="*/ 2147483647 h 2508"/>
              <a:gd name="T86" fmla="*/ 2147483647 w 1586"/>
              <a:gd name="T87" fmla="*/ 2147483647 h 2508"/>
              <a:gd name="T88" fmla="*/ 2147483647 w 1586"/>
              <a:gd name="T89" fmla="*/ 2147483647 h 2508"/>
              <a:gd name="T90" fmla="*/ 2147483647 w 1586"/>
              <a:gd name="T91" fmla="*/ 2147483647 h 2508"/>
              <a:gd name="T92" fmla="*/ 2147483647 w 1586"/>
              <a:gd name="T93" fmla="*/ 2147483647 h 2508"/>
              <a:gd name="T94" fmla="*/ 2147483647 w 1586"/>
              <a:gd name="T95" fmla="*/ 2147483647 h 2508"/>
              <a:gd name="T96" fmla="*/ 2147483647 w 1586"/>
              <a:gd name="T97" fmla="*/ 2147483647 h 2508"/>
              <a:gd name="T98" fmla="*/ 2147483647 w 1586"/>
              <a:gd name="T99" fmla="*/ 2147483647 h 2508"/>
              <a:gd name="T100" fmla="*/ 2147483647 w 1586"/>
              <a:gd name="T101" fmla="*/ 2147483647 h 250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586"/>
              <a:gd name="T154" fmla="*/ 0 h 2508"/>
              <a:gd name="T155" fmla="*/ 1586 w 1586"/>
              <a:gd name="T156" fmla="*/ 2508 h 2508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586" h="2508">
                <a:moveTo>
                  <a:pt x="1372" y="2382"/>
                </a:moveTo>
                <a:lnTo>
                  <a:pt x="1372" y="2382"/>
                </a:lnTo>
                <a:lnTo>
                  <a:pt x="1412" y="2310"/>
                </a:lnTo>
                <a:lnTo>
                  <a:pt x="1446" y="2238"/>
                </a:lnTo>
                <a:lnTo>
                  <a:pt x="1478" y="2164"/>
                </a:lnTo>
                <a:lnTo>
                  <a:pt x="1504" y="2088"/>
                </a:lnTo>
                <a:lnTo>
                  <a:pt x="1528" y="2014"/>
                </a:lnTo>
                <a:lnTo>
                  <a:pt x="1548" y="1938"/>
                </a:lnTo>
                <a:lnTo>
                  <a:pt x="1562" y="1862"/>
                </a:lnTo>
                <a:lnTo>
                  <a:pt x="1574" y="1784"/>
                </a:lnTo>
                <a:lnTo>
                  <a:pt x="1582" y="1708"/>
                </a:lnTo>
                <a:lnTo>
                  <a:pt x="1586" y="1630"/>
                </a:lnTo>
                <a:lnTo>
                  <a:pt x="1586" y="1554"/>
                </a:lnTo>
                <a:lnTo>
                  <a:pt x="1582" y="1478"/>
                </a:lnTo>
                <a:lnTo>
                  <a:pt x="1576" y="1402"/>
                </a:lnTo>
                <a:lnTo>
                  <a:pt x="1564" y="1326"/>
                </a:lnTo>
                <a:lnTo>
                  <a:pt x="1550" y="1250"/>
                </a:lnTo>
                <a:lnTo>
                  <a:pt x="1532" y="1176"/>
                </a:lnTo>
                <a:lnTo>
                  <a:pt x="1510" y="1104"/>
                </a:lnTo>
                <a:lnTo>
                  <a:pt x="1486" y="1032"/>
                </a:lnTo>
                <a:lnTo>
                  <a:pt x="1458" y="960"/>
                </a:lnTo>
                <a:lnTo>
                  <a:pt x="1426" y="892"/>
                </a:lnTo>
                <a:lnTo>
                  <a:pt x="1390" y="824"/>
                </a:lnTo>
                <a:lnTo>
                  <a:pt x="1352" y="756"/>
                </a:lnTo>
                <a:lnTo>
                  <a:pt x="1310" y="692"/>
                </a:lnTo>
                <a:lnTo>
                  <a:pt x="1266" y="630"/>
                </a:lnTo>
                <a:lnTo>
                  <a:pt x="1218" y="568"/>
                </a:lnTo>
                <a:lnTo>
                  <a:pt x="1166" y="510"/>
                </a:lnTo>
                <a:lnTo>
                  <a:pt x="1112" y="454"/>
                </a:lnTo>
                <a:lnTo>
                  <a:pt x="1054" y="400"/>
                </a:lnTo>
                <a:lnTo>
                  <a:pt x="994" y="350"/>
                </a:lnTo>
                <a:lnTo>
                  <a:pt x="930" y="300"/>
                </a:lnTo>
                <a:lnTo>
                  <a:pt x="864" y="256"/>
                </a:lnTo>
                <a:lnTo>
                  <a:pt x="794" y="212"/>
                </a:lnTo>
                <a:lnTo>
                  <a:pt x="746" y="186"/>
                </a:lnTo>
                <a:lnTo>
                  <a:pt x="698" y="162"/>
                </a:lnTo>
                <a:lnTo>
                  <a:pt x="650" y="140"/>
                </a:lnTo>
                <a:lnTo>
                  <a:pt x="602" y="118"/>
                </a:lnTo>
                <a:lnTo>
                  <a:pt x="552" y="100"/>
                </a:lnTo>
                <a:lnTo>
                  <a:pt x="504" y="82"/>
                </a:lnTo>
                <a:lnTo>
                  <a:pt x="454" y="66"/>
                </a:lnTo>
                <a:lnTo>
                  <a:pt x="404" y="52"/>
                </a:lnTo>
                <a:lnTo>
                  <a:pt x="354" y="40"/>
                </a:lnTo>
                <a:lnTo>
                  <a:pt x="304" y="30"/>
                </a:lnTo>
                <a:lnTo>
                  <a:pt x="254" y="20"/>
                </a:lnTo>
                <a:lnTo>
                  <a:pt x="202" y="14"/>
                </a:lnTo>
                <a:lnTo>
                  <a:pt x="152" y="8"/>
                </a:lnTo>
                <a:lnTo>
                  <a:pt x="102" y="4"/>
                </a:lnTo>
                <a:lnTo>
                  <a:pt x="50" y="2"/>
                </a:lnTo>
                <a:lnTo>
                  <a:pt x="0" y="0"/>
                </a:lnTo>
                <a:lnTo>
                  <a:pt x="0" y="4"/>
                </a:lnTo>
                <a:lnTo>
                  <a:pt x="342" y="344"/>
                </a:lnTo>
                <a:lnTo>
                  <a:pt x="2" y="682"/>
                </a:lnTo>
                <a:lnTo>
                  <a:pt x="60" y="684"/>
                </a:lnTo>
                <a:lnTo>
                  <a:pt x="118" y="688"/>
                </a:lnTo>
                <a:lnTo>
                  <a:pt x="176" y="698"/>
                </a:lnTo>
                <a:lnTo>
                  <a:pt x="232" y="712"/>
                </a:lnTo>
                <a:lnTo>
                  <a:pt x="288" y="728"/>
                </a:lnTo>
                <a:lnTo>
                  <a:pt x="344" y="750"/>
                </a:lnTo>
                <a:lnTo>
                  <a:pt x="400" y="774"/>
                </a:lnTo>
                <a:lnTo>
                  <a:pt x="454" y="802"/>
                </a:lnTo>
                <a:lnTo>
                  <a:pt x="492" y="828"/>
                </a:lnTo>
                <a:lnTo>
                  <a:pt x="532" y="854"/>
                </a:lnTo>
                <a:lnTo>
                  <a:pt x="568" y="880"/>
                </a:lnTo>
                <a:lnTo>
                  <a:pt x="602" y="910"/>
                </a:lnTo>
                <a:lnTo>
                  <a:pt x="636" y="940"/>
                </a:lnTo>
                <a:lnTo>
                  <a:pt x="666" y="972"/>
                </a:lnTo>
                <a:lnTo>
                  <a:pt x="696" y="1006"/>
                </a:lnTo>
                <a:lnTo>
                  <a:pt x="722" y="1040"/>
                </a:lnTo>
                <a:lnTo>
                  <a:pt x="748" y="1076"/>
                </a:lnTo>
                <a:lnTo>
                  <a:pt x="772" y="1114"/>
                </a:lnTo>
                <a:lnTo>
                  <a:pt x="794" y="1152"/>
                </a:lnTo>
                <a:lnTo>
                  <a:pt x="814" y="1190"/>
                </a:lnTo>
                <a:lnTo>
                  <a:pt x="832" y="1230"/>
                </a:lnTo>
                <a:lnTo>
                  <a:pt x="848" y="1270"/>
                </a:lnTo>
                <a:lnTo>
                  <a:pt x="862" y="1312"/>
                </a:lnTo>
                <a:lnTo>
                  <a:pt x="876" y="1354"/>
                </a:lnTo>
                <a:lnTo>
                  <a:pt x="886" y="1396"/>
                </a:lnTo>
                <a:lnTo>
                  <a:pt x="894" y="1438"/>
                </a:lnTo>
                <a:lnTo>
                  <a:pt x="900" y="1482"/>
                </a:lnTo>
                <a:lnTo>
                  <a:pt x="904" y="1526"/>
                </a:lnTo>
                <a:lnTo>
                  <a:pt x="906" y="1570"/>
                </a:lnTo>
                <a:lnTo>
                  <a:pt x="906" y="1612"/>
                </a:lnTo>
                <a:lnTo>
                  <a:pt x="904" y="1656"/>
                </a:lnTo>
                <a:lnTo>
                  <a:pt x="900" y="1700"/>
                </a:lnTo>
                <a:lnTo>
                  <a:pt x="892" y="1744"/>
                </a:lnTo>
                <a:lnTo>
                  <a:pt x="884" y="1788"/>
                </a:lnTo>
                <a:lnTo>
                  <a:pt x="872" y="1832"/>
                </a:lnTo>
                <a:lnTo>
                  <a:pt x="860" y="1874"/>
                </a:lnTo>
                <a:lnTo>
                  <a:pt x="844" y="1918"/>
                </a:lnTo>
                <a:lnTo>
                  <a:pt x="826" y="1960"/>
                </a:lnTo>
                <a:lnTo>
                  <a:pt x="806" y="2002"/>
                </a:lnTo>
                <a:lnTo>
                  <a:pt x="784" y="2042"/>
                </a:lnTo>
                <a:lnTo>
                  <a:pt x="908" y="2508"/>
                </a:lnTo>
                <a:lnTo>
                  <a:pt x="1372" y="2382"/>
                </a:lnTo>
                <a:close/>
              </a:path>
            </a:pathLst>
          </a:custGeom>
          <a:solidFill>
            <a:srgbClr val="009193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006" name="Freeform 37"/>
          <p:cNvSpPr>
            <a:spLocks noChangeAspect="1"/>
          </p:cNvSpPr>
          <p:nvPr/>
        </p:nvSpPr>
        <p:spPr bwMode="auto">
          <a:xfrm rot="-539986">
            <a:off x="5826125" y="4562307"/>
            <a:ext cx="2444750" cy="1120775"/>
          </a:xfrm>
          <a:custGeom>
            <a:avLst/>
            <a:gdLst>
              <a:gd name="T0" fmla="*/ 0 w 2750"/>
              <a:gd name="T1" fmla="*/ 2147483647 h 1260"/>
              <a:gd name="T2" fmla="*/ 0 w 2750"/>
              <a:gd name="T3" fmla="*/ 2147483647 h 1260"/>
              <a:gd name="T4" fmla="*/ 2147483647 w 2750"/>
              <a:gd name="T5" fmla="*/ 2147483647 h 1260"/>
              <a:gd name="T6" fmla="*/ 2147483647 w 2750"/>
              <a:gd name="T7" fmla="*/ 2147483647 h 1260"/>
              <a:gd name="T8" fmla="*/ 2147483647 w 2750"/>
              <a:gd name="T9" fmla="*/ 2147483647 h 1260"/>
              <a:gd name="T10" fmla="*/ 2147483647 w 2750"/>
              <a:gd name="T11" fmla="*/ 2147483647 h 1260"/>
              <a:gd name="T12" fmla="*/ 2147483647 w 2750"/>
              <a:gd name="T13" fmla="*/ 2147483647 h 1260"/>
              <a:gd name="T14" fmla="*/ 2147483647 w 2750"/>
              <a:gd name="T15" fmla="*/ 2147483647 h 1260"/>
              <a:gd name="T16" fmla="*/ 2147483647 w 2750"/>
              <a:gd name="T17" fmla="*/ 2147483647 h 1260"/>
              <a:gd name="T18" fmla="*/ 2147483647 w 2750"/>
              <a:gd name="T19" fmla="*/ 2147483647 h 1260"/>
              <a:gd name="T20" fmla="*/ 2147483647 w 2750"/>
              <a:gd name="T21" fmla="*/ 2147483647 h 1260"/>
              <a:gd name="T22" fmla="*/ 2147483647 w 2750"/>
              <a:gd name="T23" fmla="*/ 2147483647 h 1260"/>
              <a:gd name="T24" fmla="*/ 2147483647 w 2750"/>
              <a:gd name="T25" fmla="*/ 2147483647 h 1260"/>
              <a:gd name="T26" fmla="*/ 2147483647 w 2750"/>
              <a:gd name="T27" fmla="*/ 2147483647 h 1260"/>
              <a:gd name="T28" fmla="*/ 2147483647 w 2750"/>
              <a:gd name="T29" fmla="*/ 2147483647 h 1260"/>
              <a:gd name="T30" fmla="*/ 2147483647 w 2750"/>
              <a:gd name="T31" fmla="*/ 2147483647 h 1260"/>
              <a:gd name="T32" fmla="*/ 2147483647 w 2750"/>
              <a:gd name="T33" fmla="*/ 2147483647 h 1260"/>
              <a:gd name="T34" fmla="*/ 2147483647 w 2750"/>
              <a:gd name="T35" fmla="*/ 2147483647 h 1260"/>
              <a:gd name="T36" fmla="*/ 2147483647 w 2750"/>
              <a:gd name="T37" fmla="*/ 2147483647 h 1260"/>
              <a:gd name="T38" fmla="*/ 2147483647 w 2750"/>
              <a:gd name="T39" fmla="*/ 2147483647 h 1260"/>
              <a:gd name="T40" fmla="*/ 2147483647 w 2750"/>
              <a:gd name="T41" fmla="*/ 2147483647 h 1260"/>
              <a:gd name="T42" fmla="*/ 2147483647 w 2750"/>
              <a:gd name="T43" fmla="*/ 2147483647 h 1260"/>
              <a:gd name="T44" fmla="*/ 2147483647 w 2750"/>
              <a:gd name="T45" fmla="*/ 2147483647 h 1260"/>
              <a:gd name="T46" fmla="*/ 2147483647 w 2750"/>
              <a:gd name="T47" fmla="*/ 2147483647 h 1260"/>
              <a:gd name="T48" fmla="*/ 2147483647 w 2750"/>
              <a:gd name="T49" fmla="*/ 2147483647 h 1260"/>
              <a:gd name="T50" fmla="*/ 2147483647 w 2750"/>
              <a:gd name="T51" fmla="*/ 2147483647 h 1260"/>
              <a:gd name="T52" fmla="*/ 2147483647 w 2750"/>
              <a:gd name="T53" fmla="*/ 2147483647 h 1260"/>
              <a:gd name="T54" fmla="*/ 2147483647 w 2750"/>
              <a:gd name="T55" fmla="*/ 2147483647 h 1260"/>
              <a:gd name="T56" fmla="*/ 2147483647 w 2750"/>
              <a:gd name="T57" fmla="*/ 2147483647 h 1260"/>
              <a:gd name="T58" fmla="*/ 2147483647 w 2750"/>
              <a:gd name="T59" fmla="*/ 2147483647 h 1260"/>
              <a:gd name="T60" fmla="*/ 2147483647 w 2750"/>
              <a:gd name="T61" fmla="*/ 2147483647 h 1260"/>
              <a:gd name="T62" fmla="*/ 2147483647 w 2750"/>
              <a:gd name="T63" fmla="*/ 2147483647 h 1260"/>
              <a:gd name="T64" fmla="*/ 2147483647 w 2750"/>
              <a:gd name="T65" fmla="*/ 2147483647 h 1260"/>
              <a:gd name="T66" fmla="*/ 2147483647 w 2750"/>
              <a:gd name="T67" fmla="*/ 2147483647 h 1260"/>
              <a:gd name="T68" fmla="*/ 2147483647 w 2750"/>
              <a:gd name="T69" fmla="*/ 2147483647 h 1260"/>
              <a:gd name="T70" fmla="*/ 2147483647 w 2750"/>
              <a:gd name="T71" fmla="*/ 2147483647 h 1260"/>
              <a:gd name="T72" fmla="*/ 2147483647 w 2750"/>
              <a:gd name="T73" fmla="*/ 2147483647 h 1260"/>
              <a:gd name="T74" fmla="*/ 2147483647 w 2750"/>
              <a:gd name="T75" fmla="*/ 2147483647 h 1260"/>
              <a:gd name="T76" fmla="*/ 2147483647 w 2750"/>
              <a:gd name="T77" fmla="*/ 2147483647 h 1260"/>
              <a:gd name="T78" fmla="*/ 2147483647 w 2750"/>
              <a:gd name="T79" fmla="*/ 2147483647 h 1260"/>
              <a:gd name="T80" fmla="*/ 2147483647 w 2750"/>
              <a:gd name="T81" fmla="*/ 2147483647 h 1260"/>
              <a:gd name="T82" fmla="*/ 2147483647 w 2750"/>
              <a:gd name="T83" fmla="*/ 2147483647 h 1260"/>
              <a:gd name="T84" fmla="*/ 2147483647 w 2750"/>
              <a:gd name="T85" fmla="*/ 2147483647 h 1260"/>
              <a:gd name="T86" fmla="*/ 2147483647 w 2750"/>
              <a:gd name="T87" fmla="*/ 2147483647 h 1260"/>
              <a:gd name="T88" fmla="*/ 2147483647 w 2750"/>
              <a:gd name="T89" fmla="*/ 2147483647 h 1260"/>
              <a:gd name="T90" fmla="*/ 2147483647 w 2750"/>
              <a:gd name="T91" fmla="*/ 2147483647 h 1260"/>
              <a:gd name="T92" fmla="*/ 2147483647 w 2750"/>
              <a:gd name="T93" fmla="*/ 2147483647 h 1260"/>
              <a:gd name="T94" fmla="*/ 2147483647 w 2750"/>
              <a:gd name="T95" fmla="*/ 2147483647 h 1260"/>
              <a:gd name="T96" fmla="*/ 2147483647 w 2750"/>
              <a:gd name="T97" fmla="*/ 2147483647 h 1260"/>
              <a:gd name="T98" fmla="*/ 2147483647 w 2750"/>
              <a:gd name="T99" fmla="*/ 2147483647 h 1260"/>
              <a:gd name="T100" fmla="*/ 0 w 2750"/>
              <a:gd name="T101" fmla="*/ 2147483647 h 126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750"/>
              <a:gd name="T154" fmla="*/ 0 h 1260"/>
              <a:gd name="T155" fmla="*/ 2750 w 2750"/>
              <a:gd name="T156" fmla="*/ 1260 h 1260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750" h="1260">
                <a:moveTo>
                  <a:pt x="0" y="464"/>
                </a:moveTo>
                <a:lnTo>
                  <a:pt x="0" y="464"/>
                </a:lnTo>
                <a:lnTo>
                  <a:pt x="44" y="534"/>
                </a:lnTo>
                <a:lnTo>
                  <a:pt x="88" y="602"/>
                </a:lnTo>
                <a:lnTo>
                  <a:pt x="138" y="666"/>
                </a:lnTo>
                <a:lnTo>
                  <a:pt x="188" y="726"/>
                </a:lnTo>
                <a:lnTo>
                  <a:pt x="242" y="784"/>
                </a:lnTo>
                <a:lnTo>
                  <a:pt x="298" y="838"/>
                </a:lnTo>
                <a:lnTo>
                  <a:pt x="356" y="890"/>
                </a:lnTo>
                <a:lnTo>
                  <a:pt x="418" y="938"/>
                </a:lnTo>
                <a:lnTo>
                  <a:pt x="480" y="984"/>
                </a:lnTo>
                <a:lnTo>
                  <a:pt x="546" y="1026"/>
                </a:lnTo>
                <a:lnTo>
                  <a:pt x="612" y="1064"/>
                </a:lnTo>
                <a:lnTo>
                  <a:pt x="680" y="1100"/>
                </a:lnTo>
                <a:lnTo>
                  <a:pt x="748" y="1130"/>
                </a:lnTo>
                <a:lnTo>
                  <a:pt x="820" y="1160"/>
                </a:lnTo>
                <a:lnTo>
                  <a:pt x="892" y="1184"/>
                </a:lnTo>
                <a:lnTo>
                  <a:pt x="964" y="1206"/>
                </a:lnTo>
                <a:lnTo>
                  <a:pt x="1038" y="1224"/>
                </a:lnTo>
                <a:lnTo>
                  <a:pt x="1114" y="1238"/>
                </a:lnTo>
                <a:lnTo>
                  <a:pt x="1190" y="1250"/>
                </a:lnTo>
                <a:lnTo>
                  <a:pt x="1266" y="1256"/>
                </a:lnTo>
                <a:lnTo>
                  <a:pt x="1342" y="1260"/>
                </a:lnTo>
                <a:lnTo>
                  <a:pt x="1418" y="1260"/>
                </a:lnTo>
                <a:lnTo>
                  <a:pt x="1494" y="1256"/>
                </a:lnTo>
                <a:lnTo>
                  <a:pt x="1572" y="1248"/>
                </a:lnTo>
                <a:lnTo>
                  <a:pt x="1648" y="1238"/>
                </a:lnTo>
                <a:lnTo>
                  <a:pt x="1724" y="1222"/>
                </a:lnTo>
                <a:lnTo>
                  <a:pt x="1800" y="1204"/>
                </a:lnTo>
                <a:lnTo>
                  <a:pt x="1876" y="1180"/>
                </a:lnTo>
                <a:lnTo>
                  <a:pt x="1950" y="1154"/>
                </a:lnTo>
                <a:lnTo>
                  <a:pt x="2024" y="1122"/>
                </a:lnTo>
                <a:lnTo>
                  <a:pt x="2098" y="1088"/>
                </a:lnTo>
                <a:lnTo>
                  <a:pt x="2168" y="1048"/>
                </a:lnTo>
                <a:lnTo>
                  <a:pt x="2216" y="1020"/>
                </a:lnTo>
                <a:lnTo>
                  <a:pt x="2260" y="992"/>
                </a:lnTo>
                <a:lnTo>
                  <a:pt x="2304" y="962"/>
                </a:lnTo>
                <a:lnTo>
                  <a:pt x="2346" y="930"/>
                </a:lnTo>
                <a:lnTo>
                  <a:pt x="2388" y="896"/>
                </a:lnTo>
                <a:lnTo>
                  <a:pt x="2428" y="862"/>
                </a:lnTo>
                <a:lnTo>
                  <a:pt x="2466" y="828"/>
                </a:lnTo>
                <a:lnTo>
                  <a:pt x="2502" y="792"/>
                </a:lnTo>
                <a:lnTo>
                  <a:pt x="2538" y="754"/>
                </a:lnTo>
                <a:lnTo>
                  <a:pt x="2572" y="716"/>
                </a:lnTo>
                <a:lnTo>
                  <a:pt x="2606" y="676"/>
                </a:lnTo>
                <a:lnTo>
                  <a:pt x="2638" y="636"/>
                </a:lnTo>
                <a:lnTo>
                  <a:pt x="2668" y="596"/>
                </a:lnTo>
                <a:lnTo>
                  <a:pt x="2696" y="554"/>
                </a:lnTo>
                <a:lnTo>
                  <a:pt x="2724" y="510"/>
                </a:lnTo>
                <a:lnTo>
                  <a:pt x="2750" y="468"/>
                </a:lnTo>
                <a:lnTo>
                  <a:pt x="2746" y="466"/>
                </a:lnTo>
                <a:lnTo>
                  <a:pt x="2280" y="592"/>
                </a:lnTo>
                <a:lnTo>
                  <a:pt x="2158" y="130"/>
                </a:lnTo>
                <a:lnTo>
                  <a:pt x="2128" y="178"/>
                </a:lnTo>
                <a:lnTo>
                  <a:pt x="2094" y="226"/>
                </a:lnTo>
                <a:lnTo>
                  <a:pt x="2058" y="270"/>
                </a:lnTo>
                <a:lnTo>
                  <a:pt x="2018" y="312"/>
                </a:lnTo>
                <a:lnTo>
                  <a:pt x="1974" y="354"/>
                </a:lnTo>
                <a:lnTo>
                  <a:pt x="1928" y="392"/>
                </a:lnTo>
                <a:lnTo>
                  <a:pt x="1880" y="426"/>
                </a:lnTo>
                <a:lnTo>
                  <a:pt x="1828" y="458"/>
                </a:lnTo>
                <a:lnTo>
                  <a:pt x="1788" y="480"/>
                </a:lnTo>
                <a:lnTo>
                  <a:pt x="1746" y="500"/>
                </a:lnTo>
                <a:lnTo>
                  <a:pt x="1704" y="518"/>
                </a:lnTo>
                <a:lnTo>
                  <a:pt x="1660" y="534"/>
                </a:lnTo>
                <a:lnTo>
                  <a:pt x="1618" y="548"/>
                </a:lnTo>
                <a:lnTo>
                  <a:pt x="1574" y="558"/>
                </a:lnTo>
                <a:lnTo>
                  <a:pt x="1530" y="566"/>
                </a:lnTo>
                <a:lnTo>
                  <a:pt x="1486" y="574"/>
                </a:lnTo>
                <a:lnTo>
                  <a:pt x="1444" y="578"/>
                </a:lnTo>
                <a:lnTo>
                  <a:pt x="1400" y="580"/>
                </a:lnTo>
                <a:lnTo>
                  <a:pt x="1356" y="580"/>
                </a:lnTo>
                <a:lnTo>
                  <a:pt x="1312" y="578"/>
                </a:lnTo>
                <a:lnTo>
                  <a:pt x="1268" y="574"/>
                </a:lnTo>
                <a:lnTo>
                  <a:pt x="1226" y="568"/>
                </a:lnTo>
                <a:lnTo>
                  <a:pt x="1182" y="558"/>
                </a:lnTo>
                <a:lnTo>
                  <a:pt x="1140" y="548"/>
                </a:lnTo>
                <a:lnTo>
                  <a:pt x="1098" y="536"/>
                </a:lnTo>
                <a:lnTo>
                  <a:pt x="1058" y="522"/>
                </a:lnTo>
                <a:lnTo>
                  <a:pt x="1016" y="506"/>
                </a:lnTo>
                <a:lnTo>
                  <a:pt x="976" y="488"/>
                </a:lnTo>
                <a:lnTo>
                  <a:pt x="938" y="468"/>
                </a:lnTo>
                <a:lnTo>
                  <a:pt x="900" y="446"/>
                </a:lnTo>
                <a:lnTo>
                  <a:pt x="864" y="422"/>
                </a:lnTo>
                <a:lnTo>
                  <a:pt x="828" y="396"/>
                </a:lnTo>
                <a:lnTo>
                  <a:pt x="792" y="368"/>
                </a:lnTo>
                <a:lnTo>
                  <a:pt x="760" y="338"/>
                </a:lnTo>
                <a:lnTo>
                  <a:pt x="728" y="308"/>
                </a:lnTo>
                <a:lnTo>
                  <a:pt x="696" y="274"/>
                </a:lnTo>
                <a:lnTo>
                  <a:pt x="668" y="240"/>
                </a:lnTo>
                <a:lnTo>
                  <a:pt x="640" y="204"/>
                </a:lnTo>
                <a:lnTo>
                  <a:pt x="614" y="164"/>
                </a:lnTo>
                <a:lnTo>
                  <a:pt x="588" y="124"/>
                </a:lnTo>
                <a:lnTo>
                  <a:pt x="124" y="0"/>
                </a:lnTo>
                <a:lnTo>
                  <a:pt x="0" y="464"/>
                </a:lnTo>
                <a:close/>
              </a:path>
            </a:pathLst>
          </a:custGeom>
          <a:solidFill>
            <a:srgbClr val="99CCFF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401719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12 Activity Diagram</a:t>
            </a:r>
          </a:p>
        </p:txBody>
      </p:sp>
      <p:sp>
        <p:nvSpPr>
          <p:cNvPr id="1290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9028" name="Rectangle 3"/>
          <p:cNvSpPr>
            <a:spLocks noChangeArrowheads="1"/>
          </p:cNvSpPr>
          <p:nvPr/>
        </p:nvSpPr>
        <p:spPr bwMode="auto">
          <a:xfrm>
            <a:off x="3886200" y="2971800"/>
            <a:ext cx="1325563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>
                <a:solidFill>
                  <a:srgbClr val="FF0000"/>
                </a:solidFill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Activity Diagrams</a:t>
            </a:r>
          </a:p>
        </p:txBody>
      </p:sp>
      <p:sp>
        <p:nvSpPr>
          <p:cNvPr id="1300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of building an activity diagram is to </a:t>
            </a:r>
          </a:p>
          <a:p>
            <a:pPr lvl="1"/>
            <a:r>
              <a:rPr lang="en-US" dirty="0" smtClean="0"/>
              <a:t>capture shared understanding of sequencing and processing, </a:t>
            </a:r>
          </a:p>
          <a:p>
            <a:pPr lvl="1"/>
            <a:r>
              <a:rPr lang="en-US" dirty="0" smtClean="0"/>
              <a:t>and make obvious the opportunity for concurrency.</a:t>
            </a:r>
          </a:p>
          <a:p>
            <a:pPr lvl="1"/>
            <a:endParaRPr lang="en-US" dirty="0"/>
          </a:p>
          <a:p>
            <a:pPr indent="-360363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Activity diagrams can show:</a:t>
            </a:r>
          </a:p>
          <a:p>
            <a:pPr lvl="1"/>
            <a:r>
              <a:rPr lang="en-US" dirty="0" smtClean="0"/>
              <a:t>Activities</a:t>
            </a:r>
          </a:p>
          <a:p>
            <a:pPr lvl="1"/>
            <a:r>
              <a:rPr lang="en-US" dirty="0" smtClean="0"/>
              <a:t>Transitions</a:t>
            </a:r>
          </a:p>
          <a:p>
            <a:pPr lvl="1"/>
            <a:r>
              <a:rPr lang="en-US" dirty="0" smtClean="0"/>
              <a:t>Initial node</a:t>
            </a:r>
          </a:p>
          <a:p>
            <a:pPr lvl="1"/>
            <a:r>
              <a:rPr lang="en-US" dirty="0" smtClean="0"/>
              <a:t>Final node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The transitions indicate the sequencing.</a:t>
            </a:r>
            <a:endParaRPr lang="en-US" dirty="0"/>
          </a:p>
        </p:txBody>
      </p:sp>
      <p:sp>
        <p:nvSpPr>
          <p:cNvPr id="4" name="Rounded Rectangle 3"/>
          <p:cNvSpPr>
            <a:spLocks noChangeAspect="1"/>
          </p:cNvSpPr>
          <p:nvPr/>
        </p:nvSpPr>
        <p:spPr bwMode="auto">
          <a:xfrm>
            <a:off x="1856400" y="41910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Drink Beer</a:t>
            </a:r>
          </a:p>
        </p:txBody>
      </p:sp>
      <p:sp>
        <p:nvSpPr>
          <p:cNvPr id="5" name="Rounded Rectangle 4"/>
          <p:cNvSpPr>
            <a:spLocks noChangeAspect="1"/>
          </p:cNvSpPr>
          <p:nvPr/>
        </p:nvSpPr>
        <p:spPr bwMode="auto">
          <a:xfrm>
            <a:off x="4828200" y="41910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Fall Over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1094400" y="4495800"/>
            <a:ext cx="762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4066200" y="4495800"/>
            <a:ext cx="762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7038000" y="4495800"/>
            <a:ext cx="762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Oval 10"/>
          <p:cNvSpPr>
            <a:spLocks noChangeAspect="1"/>
          </p:cNvSpPr>
          <p:nvPr/>
        </p:nvSpPr>
        <p:spPr bwMode="auto">
          <a:xfrm>
            <a:off x="990600" y="4419600"/>
            <a:ext cx="180000" cy="1800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 bwMode="auto">
          <a:xfrm>
            <a:off x="7938600" y="4392000"/>
            <a:ext cx="180000" cy="1800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>
            <a:spLocks noChangeAspect="1"/>
          </p:cNvSpPr>
          <p:nvPr/>
        </p:nvSpPr>
        <p:spPr bwMode="auto">
          <a:xfrm>
            <a:off x="7800000" y="4267200"/>
            <a:ext cx="457200" cy="457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99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Activity diagrams may also make decisions.</a:t>
            </a:r>
          </a:p>
          <a:p>
            <a:pPr lvl="1"/>
            <a:r>
              <a:rPr lang="en-US" dirty="0"/>
              <a:t>Decision node (</a:t>
            </a:r>
            <a:r>
              <a:rPr lang="en-US" dirty="0" smtClean="0"/>
              <a:t>diamond) shows decision</a:t>
            </a:r>
            <a:endParaRPr lang="en-US" dirty="0"/>
          </a:p>
          <a:p>
            <a:pPr lvl="1"/>
            <a:r>
              <a:rPr lang="en-US" dirty="0" smtClean="0"/>
              <a:t>[guards] indicate conditions that must be true</a:t>
            </a:r>
          </a:p>
          <a:p>
            <a:pPr lvl="1"/>
            <a:r>
              <a:rPr lang="en-US" dirty="0" smtClean="0"/>
              <a:t>Decision node also used for merge</a:t>
            </a:r>
          </a:p>
        </p:txBody>
      </p:sp>
      <p:sp>
        <p:nvSpPr>
          <p:cNvPr id="5" name="Rounded Rectangle 4"/>
          <p:cNvSpPr>
            <a:spLocks noChangeAspect="1"/>
          </p:cNvSpPr>
          <p:nvPr/>
        </p:nvSpPr>
        <p:spPr bwMode="auto">
          <a:xfrm>
            <a:off x="1219200" y="3745468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Drink Beer</a:t>
            </a:r>
          </a:p>
        </p:txBody>
      </p:sp>
      <p:sp>
        <p:nvSpPr>
          <p:cNvPr id="6" name="Rounded Rectangle 5"/>
          <p:cNvSpPr>
            <a:spLocks noChangeAspect="1"/>
          </p:cNvSpPr>
          <p:nvPr/>
        </p:nvSpPr>
        <p:spPr bwMode="auto">
          <a:xfrm>
            <a:off x="5105400" y="3745468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Fall Over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457200" y="4050268"/>
            <a:ext cx="762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4343400" y="4067171"/>
            <a:ext cx="762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7315200" y="4050268"/>
            <a:ext cx="762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Oval 9"/>
          <p:cNvSpPr>
            <a:spLocks noChangeAspect="1"/>
          </p:cNvSpPr>
          <p:nvPr/>
        </p:nvSpPr>
        <p:spPr bwMode="auto">
          <a:xfrm>
            <a:off x="304800" y="3974068"/>
            <a:ext cx="180000" cy="1800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 bwMode="auto">
          <a:xfrm>
            <a:off x="8215800" y="3946468"/>
            <a:ext cx="180000" cy="1800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 bwMode="auto">
          <a:xfrm>
            <a:off x="8077200" y="3821668"/>
            <a:ext cx="457200" cy="457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>
            <a:spLocks noChangeAspect="1"/>
          </p:cNvSpPr>
          <p:nvPr/>
        </p:nvSpPr>
        <p:spPr bwMode="auto">
          <a:xfrm rot="19022062">
            <a:off x="4110397" y="3893465"/>
            <a:ext cx="347413" cy="347413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>
            <a:spLocks noChangeAspect="1"/>
          </p:cNvSpPr>
          <p:nvPr/>
        </p:nvSpPr>
        <p:spPr bwMode="auto">
          <a:xfrm>
            <a:off x="5029200" y="4888468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Go Home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429000" y="4067171"/>
            <a:ext cx="6096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4267200" y="5193268"/>
            <a:ext cx="762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4284103" y="4312675"/>
            <a:ext cx="0" cy="914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7239000" y="5193268"/>
            <a:ext cx="762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Oval 22"/>
          <p:cNvSpPr>
            <a:spLocks noChangeAspect="1"/>
          </p:cNvSpPr>
          <p:nvPr/>
        </p:nvSpPr>
        <p:spPr bwMode="auto">
          <a:xfrm>
            <a:off x="8139600" y="5089468"/>
            <a:ext cx="180000" cy="1800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 bwMode="auto">
          <a:xfrm>
            <a:off x="8001000" y="4964668"/>
            <a:ext cx="457200" cy="457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18518" y="3135868"/>
            <a:ext cx="146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[Insensible?]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018518" y="5498068"/>
            <a:ext cx="132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/>
              <a:t>S</a:t>
            </a:r>
            <a:r>
              <a:rPr lang="en-US" dirty="0" smtClean="0"/>
              <a:t>ensible?]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1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actions make take place in parallel.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1" name="Rounded Rectangle 20"/>
          <p:cNvSpPr>
            <a:spLocks noChangeAspect="1"/>
          </p:cNvSpPr>
          <p:nvPr/>
        </p:nvSpPr>
        <p:spPr bwMode="auto">
          <a:xfrm>
            <a:off x="1295400" y="41148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Drink Beer</a:t>
            </a:r>
          </a:p>
        </p:txBody>
      </p:sp>
      <p:sp>
        <p:nvSpPr>
          <p:cNvPr id="22" name="Rounded Rectangle 21"/>
          <p:cNvSpPr>
            <a:spLocks noChangeAspect="1"/>
          </p:cNvSpPr>
          <p:nvPr/>
        </p:nvSpPr>
        <p:spPr bwMode="auto">
          <a:xfrm>
            <a:off x="5257800" y="41148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Play Snooker</a:t>
            </a: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1371600" y="3352800"/>
            <a:ext cx="5791200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4267200" y="2667000"/>
            <a:ext cx="0" cy="720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ounded Rectangle 30"/>
          <p:cNvSpPr>
            <a:spLocks noChangeAspect="1"/>
          </p:cNvSpPr>
          <p:nvPr/>
        </p:nvSpPr>
        <p:spPr bwMode="auto">
          <a:xfrm>
            <a:off x="3200400" y="20574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Arrive in Hostelry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2362200" y="3352800"/>
            <a:ext cx="0" cy="720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6324600" y="3352800"/>
            <a:ext cx="0" cy="720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7047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activities may need to terminate before another activity can take place.</a:t>
            </a:r>
          </a:p>
          <a:p>
            <a:endParaRPr lang="en-US" dirty="0"/>
          </a:p>
        </p:txBody>
      </p:sp>
      <p:sp>
        <p:nvSpPr>
          <p:cNvPr id="21" name="Rounded Rectangle 20"/>
          <p:cNvSpPr>
            <a:spLocks noChangeAspect="1"/>
          </p:cNvSpPr>
          <p:nvPr/>
        </p:nvSpPr>
        <p:spPr bwMode="auto">
          <a:xfrm>
            <a:off x="1295400" y="36996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Drink Beer</a:t>
            </a:r>
          </a:p>
        </p:txBody>
      </p:sp>
      <p:sp>
        <p:nvSpPr>
          <p:cNvPr id="22" name="Rounded Rectangle 21"/>
          <p:cNvSpPr>
            <a:spLocks noChangeAspect="1"/>
          </p:cNvSpPr>
          <p:nvPr/>
        </p:nvSpPr>
        <p:spPr bwMode="auto">
          <a:xfrm>
            <a:off x="5257800" y="37338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Play Snooker</a:t>
            </a: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1981200" y="2971800"/>
            <a:ext cx="4876800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4267200" y="2438400"/>
            <a:ext cx="0" cy="540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ounded Rectangle 30"/>
          <p:cNvSpPr>
            <a:spLocks noChangeAspect="1"/>
          </p:cNvSpPr>
          <p:nvPr/>
        </p:nvSpPr>
        <p:spPr bwMode="auto">
          <a:xfrm>
            <a:off x="3200400" y="18288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Arrive in Hostelry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2400300" y="2971800"/>
            <a:ext cx="0" cy="720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6324600" y="2971800"/>
            <a:ext cx="0" cy="720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1981200" y="5029200"/>
            <a:ext cx="4876800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2400300" y="4309200"/>
            <a:ext cx="0" cy="720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6324600" y="4343400"/>
            <a:ext cx="0" cy="720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4191000" y="4995000"/>
            <a:ext cx="0" cy="720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Rounded Rectangle 14"/>
          <p:cNvSpPr>
            <a:spLocks noChangeAspect="1"/>
          </p:cNvSpPr>
          <p:nvPr/>
        </p:nvSpPr>
        <p:spPr bwMode="auto">
          <a:xfrm>
            <a:off x="3124200" y="56388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Fall Over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3600" y="2221468"/>
            <a:ext cx="2352890" cy="36933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1"/>
            <a:r>
              <a:rPr lang="en-US" b="1" dirty="0">
                <a:latin typeface="Tekton"/>
                <a:cs typeface="Tekton"/>
              </a:rPr>
              <a:t>Synchronization </a:t>
            </a:r>
            <a:r>
              <a:rPr lang="en-US" b="1" dirty="0" smtClean="0">
                <a:latin typeface="Tekton"/>
                <a:cs typeface="Tekton"/>
              </a:rPr>
              <a:t>Fork</a:t>
            </a:r>
            <a:endParaRPr lang="en-US" b="1" dirty="0">
              <a:latin typeface="Tekton"/>
              <a:cs typeface="Tekton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43600" y="5486400"/>
            <a:ext cx="2352890" cy="36933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1"/>
            <a:r>
              <a:rPr lang="en-US" b="1" dirty="0">
                <a:latin typeface="Tekton"/>
                <a:cs typeface="Tekton"/>
              </a:rPr>
              <a:t>Synchronization </a:t>
            </a:r>
            <a:r>
              <a:rPr lang="en-US" b="1" dirty="0" smtClean="0">
                <a:latin typeface="Tekton"/>
                <a:cs typeface="Tekton"/>
              </a:rPr>
              <a:t>Join</a:t>
            </a:r>
            <a:endParaRPr lang="en-US" b="1" dirty="0">
              <a:latin typeface="Tekton"/>
              <a:cs typeface="Tekton"/>
            </a:endParaRPr>
          </a:p>
        </p:txBody>
      </p:sp>
    </p:spTree>
    <p:extLst>
      <p:ext uri="{BB962C8B-B14F-4D97-AF65-F5344CB8AC3E}">
        <p14:creationId xmlns:p14="http://schemas.microsoft.com/office/powerpoint/2010/main" val="377125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Swimlanes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clarify actors’ roles, activities are aligned inside </a:t>
            </a:r>
            <a:r>
              <a:rPr lang="en-US" dirty="0" err="1" smtClean="0"/>
              <a:t>swimlanes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45287" y="1981200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Barkeep</a:t>
            </a:r>
            <a:endParaRPr lang="en-US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739318" y="1981200"/>
            <a:ext cx="86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Patron</a:t>
            </a:r>
            <a:endParaRPr lang="en-US" u="sng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4343400" y="2057400"/>
            <a:ext cx="0" cy="3505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ounded Rectangle 7"/>
          <p:cNvSpPr>
            <a:spLocks noChangeAspect="1"/>
          </p:cNvSpPr>
          <p:nvPr/>
        </p:nvSpPr>
        <p:spPr bwMode="auto">
          <a:xfrm>
            <a:off x="1066800" y="26670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Places Order</a:t>
            </a:r>
          </a:p>
        </p:txBody>
      </p:sp>
      <p:sp>
        <p:nvSpPr>
          <p:cNvPr id="9" name="Rounded Rectangle 8"/>
          <p:cNvSpPr>
            <a:spLocks noChangeAspect="1"/>
          </p:cNvSpPr>
          <p:nvPr/>
        </p:nvSpPr>
        <p:spPr bwMode="auto">
          <a:xfrm>
            <a:off x="5562600" y="26670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Takes Money</a:t>
            </a:r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 bwMode="auto">
          <a:xfrm>
            <a:off x="5562600" y="41910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Pours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Drink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>
            <a:spLocks noChangeAspect="1"/>
          </p:cNvSpPr>
          <p:nvPr/>
        </p:nvSpPr>
        <p:spPr bwMode="auto">
          <a:xfrm>
            <a:off x="1066800" y="41910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Drinks Beer</a:t>
            </a:r>
          </a:p>
        </p:txBody>
      </p: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 bwMode="auto">
          <a:xfrm>
            <a:off x="3276600" y="2971800"/>
            <a:ext cx="2286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3276600" y="4495800"/>
            <a:ext cx="2286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9" idx="2"/>
            <a:endCxn id="10" idx="0"/>
          </p:cNvCxnSpPr>
          <p:nvPr/>
        </p:nvCxnSpPr>
        <p:spPr bwMode="auto">
          <a:xfrm>
            <a:off x="6667500" y="3276600"/>
            <a:ext cx="0" cy="914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171700" y="4800600"/>
            <a:ext cx="0" cy="914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Rounded Rectangle 17"/>
          <p:cNvSpPr>
            <a:spLocks noChangeAspect="1"/>
          </p:cNvSpPr>
          <p:nvPr/>
        </p:nvSpPr>
        <p:spPr bwMode="auto">
          <a:xfrm>
            <a:off x="1066800" y="57150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Fall Over</a:t>
            </a:r>
          </a:p>
        </p:txBody>
      </p:sp>
    </p:spTree>
    <p:extLst>
      <p:ext uri="{BB962C8B-B14F-4D97-AF65-F5344CB8AC3E}">
        <p14:creationId xmlns:p14="http://schemas.microsoft.com/office/powerpoint/2010/main" val="137933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Actions may send signals and accept the corresponding event.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45287" y="2438400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Barkeep</a:t>
            </a:r>
            <a:endParaRPr lang="en-US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739318" y="2438400"/>
            <a:ext cx="86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Patron</a:t>
            </a:r>
            <a:endParaRPr lang="en-US" u="sng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4343400" y="2514600"/>
            <a:ext cx="0" cy="3505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Pentagon 7"/>
          <p:cNvSpPr>
            <a:spLocks noChangeAspect="1"/>
          </p:cNvSpPr>
          <p:nvPr/>
        </p:nvSpPr>
        <p:spPr bwMode="auto">
          <a:xfrm>
            <a:off x="1066800" y="3124200"/>
            <a:ext cx="2209800" cy="609600"/>
          </a:xfrm>
          <a:prstGeom prst="homePlat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Shout Order</a:t>
            </a:r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 bwMode="auto">
          <a:xfrm>
            <a:off x="5562600" y="46482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Pours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Drink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3276600" y="3429000"/>
            <a:ext cx="19812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9" idx="2"/>
            <a:endCxn id="10" idx="0"/>
          </p:cNvCxnSpPr>
          <p:nvPr/>
        </p:nvCxnSpPr>
        <p:spPr bwMode="auto">
          <a:xfrm>
            <a:off x="6667500" y="3733800"/>
            <a:ext cx="0" cy="914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3" name="Group 22"/>
          <p:cNvGrpSpPr/>
          <p:nvPr/>
        </p:nvGrpSpPr>
        <p:grpSpPr>
          <a:xfrm>
            <a:off x="5257800" y="3124200"/>
            <a:ext cx="2514600" cy="609600"/>
            <a:chOff x="5257800" y="2667000"/>
            <a:chExt cx="2514600" cy="609600"/>
          </a:xfrm>
        </p:grpSpPr>
        <p:sp>
          <p:nvSpPr>
            <p:cNvPr id="9" name="Rounded Rectangle 8"/>
            <p:cNvSpPr>
              <a:spLocks noChangeAspect="1"/>
            </p:cNvSpPr>
            <p:nvPr/>
          </p:nvSpPr>
          <p:spPr bwMode="auto">
            <a:xfrm>
              <a:off x="5562600" y="2667000"/>
              <a:ext cx="2209800" cy="609600"/>
            </a:xfrm>
            <a:prstGeom prst="roundRect">
              <a:avLst>
                <a:gd name="adj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Hears Order</a:t>
              </a: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 bwMode="auto">
            <a:xfrm rot="19022062">
              <a:off x="5360210" y="2756738"/>
              <a:ext cx="434230" cy="43423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5257800" y="2667000"/>
              <a:ext cx="304800" cy="6096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544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Constraints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Monotype Sorts" charset="2"/>
              <a:buNone/>
            </a:pPr>
            <a:r>
              <a:rPr lang="en-US" smtClean="0"/>
              <a:t>Constraints </a:t>
            </a:r>
            <a:r>
              <a:rPr lang="en-US" i="1" smtClean="0"/>
              <a:t>and their rationales</a:t>
            </a:r>
          </a:p>
          <a:p>
            <a:pPr lvl="1"/>
            <a:r>
              <a:rPr lang="en-US" smtClean="0"/>
              <a:t>time</a:t>
            </a:r>
          </a:p>
          <a:p>
            <a:pPr lvl="1"/>
            <a:r>
              <a:rPr lang="en-US" smtClean="0"/>
              <a:t>money</a:t>
            </a:r>
          </a:p>
          <a:p>
            <a:pPr lvl="1"/>
            <a:r>
              <a:rPr lang="en-US" smtClean="0"/>
              <a:t>intermediate targets</a:t>
            </a:r>
          </a:p>
          <a:p>
            <a:pPr lvl="1">
              <a:buFont typeface="Monotype Sorts" charset="2"/>
              <a:buNone/>
            </a:pPr>
            <a:endParaRPr lang="en-US" smtClean="0"/>
          </a:p>
          <a:p>
            <a:pPr lvl="1">
              <a:buFont typeface="Monotype Sorts" charset="2"/>
              <a:buNone/>
            </a:pPr>
            <a:r>
              <a:rPr lang="en-US" smtClean="0"/>
              <a:t>Costs</a:t>
            </a:r>
          </a:p>
          <a:p>
            <a:pPr lvl="1"/>
            <a:r>
              <a:rPr lang="en-US" smtClean="0"/>
              <a:t>budgets for development</a:t>
            </a:r>
          </a:p>
          <a:p>
            <a:pPr lvl="1"/>
            <a:r>
              <a:rPr lang="en-US" smtClean="0"/>
              <a:t>unit cost</a:t>
            </a:r>
          </a:p>
          <a:p>
            <a:pPr lvl="1"/>
            <a:r>
              <a:rPr lang="en-US" smtClean="0"/>
              <a:t>memory cost</a:t>
            </a:r>
          </a:p>
          <a:p>
            <a:pPr lvl="1"/>
            <a:r>
              <a:rPr lang="en-US" smtClean="0"/>
              <a:t>etc etc etc</a:t>
            </a:r>
          </a:p>
        </p:txBody>
      </p:sp>
      <p:pic>
        <p:nvPicPr>
          <p:cNvPr id="5" name="Picture 4" descr="fd-clock"/>
          <p:cNvPicPr>
            <a:picLocks noChangeAspect="1" noChangeArrowheads="1" noCrop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4572000"/>
            <a:ext cx="14382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ollar_sign_rotate_hg_wht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2590800"/>
            <a:ext cx="1609725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C0D0D1"/>
              </a:clrFrom>
              <a:clrTo>
                <a:srgbClr val="C0D0D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90600"/>
            <a:ext cx="8610600" cy="553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3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Workshop</a:t>
            </a:r>
          </a:p>
        </p:txBody>
      </p:sp>
      <p:sp>
        <p:nvSpPr>
          <p:cNvPr id="145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an activity diagram for use case #5.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13. Sequence Diagrams</a:t>
            </a:r>
          </a:p>
        </p:txBody>
      </p:sp>
      <p:sp>
        <p:nvSpPr>
          <p:cNvPr id="146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6436" name="Rectangle 3"/>
          <p:cNvSpPr>
            <a:spLocks noChangeArrowheads="1"/>
          </p:cNvSpPr>
          <p:nvPr/>
        </p:nvSpPr>
        <p:spPr bwMode="auto">
          <a:xfrm>
            <a:off x="3886200" y="2971800"/>
            <a:ext cx="1325563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>
                <a:solidFill>
                  <a:srgbClr val="FF0000"/>
                </a:solidFill>
              </a:rPr>
              <a:t>13</a:t>
            </a:r>
          </a:p>
          <a:p>
            <a:endParaRPr lang="en-US" sz="8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(Message) Sequence Diagrams</a:t>
            </a:r>
          </a:p>
        </p:txBody>
      </p:sp>
      <p:sp>
        <p:nvSpPr>
          <p:cNvPr id="147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sequence diagram shows how processes operate with one another and in what order. </a:t>
            </a:r>
          </a:p>
          <a:p>
            <a:endParaRPr lang="en-US" dirty="0" smtClean="0"/>
          </a:p>
          <a:p>
            <a:r>
              <a:rPr lang="en-US" dirty="0" smtClean="0"/>
              <a:t>Among other elements, a sequence diagram has:</a:t>
            </a:r>
          </a:p>
          <a:p>
            <a:pPr lvl="1"/>
            <a:r>
              <a:rPr lang="en-US" dirty="0" smtClean="0"/>
              <a:t>Lifelines        </a:t>
            </a:r>
          </a:p>
          <a:p>
            <a:pPr lvl="1"/>
            <a:r>
              <a:rPr lang="en-US" dirty="0" smtClean="0"/>
              <a:t>Messages</a:t>
            </a:r>
          </a:p>
          <a:p>
            <a:pPr lvl="1"/>
            <a:r>
              <a:rPr lang="en-US" dirty="0" smtClean="0"/>
              <a:t>Timing</a:t>
            </a:r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 l="8327" t="22556" r="10706" b="32423"/>
          <a:stretch>
            <a:fillRect/>
          </a:stretch>
        </p:blipFill>
        <p:spPr bwMode="auto">
          <a:xfrm>
            <a:off x="2895600" y="3429000"/>
            <a:ext cx="6171248" cy="289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Lifelines</a:t>
            </a:r>
          </a:p>
        </p:txBody>
      </p:sp>
      <p:sp>
        <p:nvSpPr>
          <p:cNvPr id="148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Anything that has its own behavior, that can occur concurrent with others, can be said to have a </a:t>
            </a:r>
            <a:r>
              <a:rPr lang="en-US" i="1" dirty="0" smtClean="0"/>
              <a:t>lifeline. </a:t>
            </a:r>
          </a:p>
          <a:p>
            <a:endParaRPr lang="en-US" i="1" dirty="0" smtClean="0"/>
          </a:p>
          <a:p>
            <a:r>
              <a:rPr lang="en-US" dirty="0" smtClean="0"/>
              <a:t>The lifeline shows how its owner behaves over time.</a:t>
            </a:r>
          </a:p>
          <a:p>
            <a:endParaRPr lang="en-US" dirty="0" smtClean="0"/>
          </a:p>
          <a:p>
            <a:r>
              <a:rPr lang="en-US" dirty="0" smtClean="0"/>
              <a:t>A lifeline can be a:</a:t>
            </a:r>
          </a:p>
          <a:p>
            <a:pPr lvl="1"/>
            <a:r>
              <a:rPr lang="en-US" dirty="0" smtClean="0"/>
              <a:t>Actor </a:t>
            </a:r>
          </a:p>
          <a:p>
            <a:pPr lvl="1"/>
            <a:r>
              <a:rPr lang="en-US" dirty="0" smtClean="0"/>
              <a:t>Component</a:t>
            </a:r>
          </a:p>
          <a:p>
            <a:pPr lvl="1"/>
            <a:r>
              <a:rPr lang="en-US" dirty="0" smtClean="0"/>
              <a:t>Instance</a:t>
            </a:r>
          </a:p>
          <a:p>
            <a:pPr lvl="1"/>
            <a:r>
              <a:rPr lang="en-US" dirty="0" smtClean="0"/>
              <a:t>External Entity</a:t>
            </a:r>
          </a:p>
          <a:p>
            <a:pPr lvl="1"/>
            <a:r>
              <a:rPr lang="en-US" dirty="0" smtClean="0"/>
              <a:t>Class</a:t>
            </a:r>
          </a:p>
          <a:p>
            <a:r>
              <a:rPr lang="en-US" dirty="0" smtClean="0"/>
              <a:t>It can send messages to others.</a:t>
            </a:r>
          </a:p>
        </p:txBody>
      </p:sp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3886200" y="3886200"/>
            <a:ext cx="2438400" cy="1295400"/>
          </a:xfrm>
          <a:prstGeom prst="wedgeRectCallout">
            <a:avLst>
              <a:gd name="adj1" fmla="val 41201"/>
              <a:gd name="adj2" fmla="val 72384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000" dirty="0" smtClean="0"/>
              <a:t>These are informal, though they may be connected to formal things later.</a:t>
            </a:r>
            <a:endParaRPr lang="en-US" sz="2000" dirty="0"/>
          </a:p>
        </p:txBody>
      </p:sp>
      <p:cxnSp>
        <p:nvCxnSpPr>
          <p:cNvPr id="6" name="Straight Connector 5"/>
          <p:cNvCxnSpPr/>
          <p:nvPr/>
        </p:nvCxnSpPr>
        <p:spPr bwMode="auto">
          <a:xfrm rot="5400000">
            <a:off x="6984207" y="4799806"/>
            <a:ext cx="2286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" name="Group 30"/>
          <p:cNvGrpSpPr>
            <a:grpSpLocks noChangeAspect="1"/>
          </p:cNvGrpSpPr>
          <p:nvPr/>
        </p:nvGrpSpPr>
        <p:grpSpPr bwMode="auto">
          <a:xfrm>
            <a:off x="7897813" y="2876550"/>
            <a:ext cx="484187" cy="781050"/>
            <a:chOff x="1200" y="2416"/>
            <a:chExt cx="1104" cy="1712"/>
          </a:xfrm>
        </p:grpSpPr>
        <p:sp>
          <p:nvSpPr>
            <p:cNvPr id="8" name="Oval 31"/>
            <p:cNvSpPr>
              <a:spLocks noChangeAspect="1" noChangeArrowheads="1"/>
            </p:cNvSpPr>
            <p:nvPr/>
          </p:nvSpPr>
          <p:spPr bwMode="auto">
            <a:xfrm flipH="1" flipV="1">
              <a:off x="1440" y="2416"/>
              <a:ext cx="576" cy="51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" name="Line 32"/>
            <p:cNvSpPr>
              <a:spLocks noChangeAspect="1" noChangeShapeType="1"/>
            </p:cNvSpPr>
            <p:nvPr/>
          </p:nvSpPr>
          <p:spPr bwMode="auto">
            <a:xfrm>
              <a:off x="1728" y="2928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0" name="Line 33"/>
            <p:cNvSpPr>
              <a:spLocks noChangeAspect="1" noChangeShapeType="1"/>
            </p:cNvSpPr>
            <p:nvPr/>
          </p:nvSpPr>
          <p:spPr bwMode="auto">
            <a:xfrm flipV="1">
              <a:off x="1296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1" name="Line 34"/>
            <p:cNvSpPr>
              <a:spLocks noChangeAspect="1" noChangeShapeType="1"/>
            </p:cNvSpPr>
            <p:nvPr/>
          </p:nvSpPr>
          <p:spPr bwMode="auto">
            <a:xfrm flipH="1" flipV="1">
              <a:off x="1728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2" name="Line 35"/>
            <p:cNvSpPr>
              <a:spLocks noChangeAspect="1" noChangeShapeType="1"/>
            </p:cNvSpPr>
            <p:nvPr/>
          </p:nvSpPr>
          <p:spPr bwMode="auto">
            <a:xfrm>
              <a:off x="1200" y="3216"/>
              <a:ext cx="11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cxnSp>
        <p:nvCxnSpPr>
          <p:cNvPr id="17" name="Straight Arrow Connector 16"/>
          <p:cNvCxnSpPr/>
          <p:nvPr/>
        </p:nvCxnSpPr>
        <p:spPr bwMode="auto">
          <a:xfrm>
            <a:off x="8153400" y="4114800"/>
            <a:ext cx="6096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7543800" y="4495800"/>
            <a:ext cx="6096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7543800" y="5029200"/>
            <a:ext cx="6096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8153400" y="5562600"/>
            <a:ext cx="6096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Messages</a:t>
            </a:r>
          </a:p>
        </p:txBody>
      </p:sp>
      <p:sp>
        <p:nvSpPr>
          <p:cNvPr id="149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Messages can be</a:t>
            </a:r>
          </a:p>
          <a:p>
            <a:pPr lvl="1"/>
            <a:r>
              <a:rPr lang="en-US" dirty="0" smtClean="0"/>
              <a:t>Synchronous (wait for return          )</a:t>
            </a:r>
          </a:p>
          <a:p>
            <a:pPr lvl="1"/>
            <a:r>
              <a:rPr lang="en-US" dirty="0" smtClean="0"/>
              <a:t>Return (           )</a:t>
            </a:r>
          </a:p>
          <a:p>
            <a:pPr lvl="1"/>
            <a:r>
              <a:rPr lang="en-US" dirty="0" smtClean="0"/>
              <a:t>Asynchronous </a:t>
            </a:r>
            <a:r>
              <a:rPr lang="en-US" dirty="0"/>
              <a:t>(send and forget  </a:t>
            </a:r>
            <a:r>
              <a:rPr lang="en-US" dirty="0" smtClean="0"/>
              <a:t>         )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5029200" y="1828800"/>
            <a:ext cx="6096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2514600" y="2286000"/>
            <a:ext cx="609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410200" y="2667000"/>
            <a:ext cx="609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6" name="Group 15"/>
          <p:cNvGrpSpPr/>
          <p:nvPr/>
        </p:nvGrpSpPr>
        <p:grpSpPr>
          <a:xfrm>
            <a:off x="2819400" y="3276600"/>
            <a:ext cx="1905000" cy="3067050"/>
            <a:chOff x="2819400" y="3276600"/>
            <a:chExt cx="1905000" cy="3067050"/>
          </a:xfrm>
        </p:grpSpPr>
        <p:cxnSp>
          <p:nvCxnSpPr>
            <p:cNvPr id="4" name="Straight Connector 3"/>
            <p:cNvCxnSpPr/>
            <p:nvPr/>
          </p:nvCxnSpPr>
          <p:spPr bwMode="auto">
            <a:xfrm rot="5400000">
              <a:off x="1905794" y="5199856"/>
              <a:ext cx="22860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" name="Group 30"/>
            <p:cNvGrpSpPr>
              <a:grpSpLocks noChangeAspect="1"/>
            </p:cNvGrpSpPr>
            <p:nvPr/>
          </p:nvGrpSpPr>
          <p:grpSpPr bwMode="auto">
            <a:xfrm>
              <a:off x="2819400" y="3276600"/>
              <a:ext cx="484187" cy="781050"/>
              <a:chOff x="1200" y="2416"/>
              <a:chExt cx="1104" cy="1712"/>
            </a:xfrm>
          </p:grpSpPr>
          <p:sp>
            <p:nvSpPr>
              <p:cNvPr id="6" name="Oval 31"/>
              <p:cNvSpPr>
                <a:spLocks noChangeAspect="1" noChangeArrowheads="1"/>
              </p:cNvSpPr>
              <p:nvPr/>
            </p:nvSpPr>
            <p:spPr bwMode="auto">
              <a:xfrm flipH="1" flipV="1">
                <a:off x="1440" y="2416"/>
                <a:ext cx="576" cy="512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" name="Line 32"/>
              <p:cNvSpPr>
                <a:spLocks noChangeAspect="1" noChangeShapeType="1"/>
              </p:cNvSpPr>
              <p:nvPr/>
            </p:nvSpPr>
            <p:spPr bwMode="auto">
              <a:xfrm>
                <a:off x="1728" y="2928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" name="Line 33"/>
              <p:cNvSpPr>
                <a:spLocks noChangeAspect="1" noChangeShapeType="1"/>
              </p:cNvSpPr>
              <p:nvPr/>
            </p:nvSpPr>
            <p:spPr bwMode="auto">
              <a:xfrm flipV="1">
                <a:off x="1296" y="3696"/>
                <a:ext cx="432" cy="43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" name="Line 34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728" y="3696"/>
                <a:ext cx="432" cy="43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" name="Line 35"/>
              <p:cNvSpPr>
                <a:spLocks noChangeAspect="1" noChangeShapeType="1"/>
              </p:cNvSpPr>
              <p:nvPr/>
            </p:nvSpPr>
            <p:spPr bwMode="auto">
              <a:xfrm>
                <a:off x="1200" y="3216"/>
                <a:ext cx="110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 bwMode="auto">
            <a:xfrm>
              <a:off x="3048000" y="4495800"/>
              <a:ext cx="1371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3048000" y="5257800"/>
              <a:ext cx="1371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rot="5400000">
              <a:off x="3275806" y="5199856"/>
              <a:ext cx="22860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0" name="Group 30"/>
            <p:cNvGrpSpPr>
              <a:grpSpLocks noChangeAspect="1"/>
            </p:cNvGrpSpPr>
            <p:nvPr/>
          </p:nvGrpSpPr>
          <p:grpSpPr bwMode="auto">
            <a:xfrm>
              <a:off x="4240213" y="3276600"/>
              <a:ext cx="484187" cy="781050"/>
              <a:chOff x="1200" y="2416"/>
              <a:chExt cx="1104" cy="1712"/>
            </a:xfrm>
          </p:grpSpPr>
          <p:sp>
            <p:nvSpPr>
              <p:cNvPr id="21" name="Oval 31"/>
              <p:cNvSpPr>
                <a:spLocks noChangeAspect="1" noChangeArrowheads="1"/>
              </p:cNvSpPr>
              <p:nvPr/>
            </p:nvSpPr>
            <p:spPr bwMode="auto">
              <a:xfrm flipH="1" flipV="1">
                <a:off x="1440" y="2416"/>
                <a:ext cx="576" cy="512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" name="Line 32"/>
              <p:cNvSpPr>
                <a:spLocks noChangeAspect="1" noChangeShapeType="1"/>
              </p:cNvSpPr>
              <p:nvPr/>
            </p:nvSpPr>
            <p:spPr bwMode="auto">
              <a:xfrm>
                <a:off x="1728" y="2928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" name="Line 33"/>
              <p:cNvSpPr>
                <a:spLocks noChangeAspect="1" noChangeShapeType="1"/>
              </p:cNvSpPr>
              <p:nvPr/>
            </p:nvSpPr>
            <p:spPr bwMode="auto">
              <a:xfrm flipV="1">
                <a:off x="1296" y="3696"/>
                <a:ext cx="432" cy="43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" name="Line 34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728" y="3696"/>
                <a:ext cx="432" cy="43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" name="Line 35"/>
              <p:cNvSpPr>
                <a:spLocks noChangeAspect="1" noChangeShapeType="1"/>
              </p:cNvSpPr>
              <p:nvPr/>
            </p:nvSpPr>
            <p:spPr bwMode="auto">
              <a:xfrm>
                <a:off x="1200" y="3216"/>
                <a:ext cx="110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 bwMode="auto">
            <a:xfrm flipH="1">
              <a:off x="3048000" y="4800600"/>
              <a:ext cx="1371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 flipH="1">
              <a:off x="3048000" y="5791200"/>
              <a:ext cx="1371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Timing</a:t>
            </a:r>
          </a:p>
        </p:txBody>
      </p:sp>
      <p:sp>
        <p:nvSpPr>
          <p:cNvPr id="150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Timing elements include:</a:t>
            </a:r>
          </a:p>
          <a:p>
            <a:pPr lvl="1"/>
            <a:r>
              <a:rPr lang="en-US" dirty="0" smtClean="0"/>
              <a:t>Marks and </a:t>
            </a:r>
          </a:p>
          <a:p>
            <a:pPr lvl="1"/>
            <a:r>
              <a:rPr lang="en-US" dirty="0" smtClean="0"/>
              <a:t>Spans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 rot="5400000">
            <a:off x="3580820" y="4286622"/>
            <a:ext cx="2740360" cy="209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8" name="Group 30"/>
          <p:cNvGrpSpPr>
            <a:grpSpLocks noChangeAspect="1"/>
          </p:cNvGrpSpPr>
          <p:nvPr/>
        </p:nvGrpSpPr>
        <p:grpSpPr bwMode="auto">
          <a:xfrm>
            <a:off x="4648200" y="1981200"/>
            <a:ext cx="639127" cy="936290"/>
            <a:chOff x="1200" y="2416"/>
            <a:chExt cx="1104" cy="1712"/>
          </a:xfrm>
        </p:grpSpPr>
        <p:sp>
          <p:nvSpPr>
            <p:cNvPr id="20" name="Oval 31"/>
            <p:cNvSpPr>
              <a:spLocks noChangeAspect="1" noChangeArrowheads="1"/>
            </p:cNvSpPr>
            <p:nvPr/>
          </p:nvSpPr>
          <p:spPr bwMode="auto">
            <a:xfrm flipH="1" flipV="1">
              <a:off x="1440" y="2416"/>
              <a:ext cx="576" cy="51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1" name="Line 32"/>
            <p:cNvSpPr>
              <a:spLocks noChangeAspect="1" noChangeShapeType="1"/>
            </p:cNvSpPr>
            <p:nvPr/>
          </p:nvSpPr>
          <p:spPr bwMode="auto">
            <a:xfrm>
              <a:off x="1728" y="2928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2" name="Line 33"/>
            <p:cNvSpPr>
              <a:spLocks noChangeAspect="1" noChangeShapeType="1"/>
            </p:cNvSpPr>
            <p:nvPr/>
          </p:nvSpPr>
          <p:spPr bwMode="auto">
            <a:xfrm flipV="1">
              <a:off x="1296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3" name="Line 34"/>
            <p:cNvSpPr>
              <a:spLocks noChangeAspect="1" noChangeShapeType="1"/>
            </p:cNvSpPr>
            <p:nvPr/>
          </p:nvSpPr>
          <p:spPr bwMode="auto">
            <a:xfrm flipH="1" flipV="1">
              <a:off x="1728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4" name="Line 35"/>
            <p:cNvSpPr>
              <a:spLocks noChangeAspect="1" noChangeShapeType="1"/>
            </p:cNvSpPr>
            <p:nvPr/>
          </p:nvSpPr>
          <p:spPr bwMode="auto">
            <a:xfrm>
              <a:off x="1200" y="3216"/>
              <a:ext cx="11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cxnSp>
        <p:nvCxnSpPr>
          <p:cNvPr id="9" name="Straight Arrow Connector 8"/>
          <p:cNvCxnSpPr/>
          <p:nvPr/>
        </p:nvCxnSpPr>
        <p:spPr bwMode="auto">
          <a:xfrm>
            <a:off x="4949952" y="3442725"/>
            <a:ext cx="181051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4949952" y="4356179"/>
            <a:ext cx="181051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5389236" y="4286622"/>
            <a:ext cx="2740360" cy="209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2" name="Group 30"/>
          <p:cNvGrpSpPr>
            <a:grpSpLocks noChangeAspect="1"/>
          </p:cNvGrpSpPr>
          <p:nvPr/>
        </p:nvGrpSpPr>
        <p:grpSpPr bwMode="auto">
          <a:xfrm>
            <a:off x="6523673" y="1981200"/>
            <a:ext cx="639127" cy="936290"/>
            <a:chOff x="1200" y="2416"/>
            <a:chExt cx="1104" cy="1712"/>
          </a:xfrm>
        </p:grpSpPr>
        <p:sp>
          <p:nvSpPr>
            <p:cNvPr id="15" name="Oval 31"/>
            <p:cNvSpPr>
              <a:spLocks noChangeAspect="1" noChangeArrowheads="1"/>
            </p:cNvSpPr>
            <p:nvPr/>
          </p:nvSpPr>
          <p:spPr bwMode="auto">
            <a:xfrm flipH="1" flipV="1">
              <a:off x="1440" y="2416"/>
              <a:ext cx="576" cy="51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" name="Line 32"/>
            <p:cNvSpPr>
              <a:spLocks noChangeAspect="1" noChangeShapeType="1"/>
            </p:cNvSpPr>
            <p:nvPr/>
          </p:nvSpPr>
          <p:spPr bwMode="auto">
            <a:xfrm>
              <a:off x="1728" y="2928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7" name="Line 33"/>
            <p:cNvSpPr>
              <a:spLocks noChangeAspect="1" noChangeShapeType="1"/>
            </p:cNvSpPr>
            <p:nvPr/>
          </p:nvSpPr>
          <p:spPr bwMode="auto">
            <a:xfrm flipV="1">
              <a:off x="1296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8" name="Line 34"/>
            <p:cNvSpPr>
              <a:spLocks noChangeAspect="1" noChangeShapeType="1"/>
            </p:cNvSpPr>
            <p:nvPr/>
          </p:nvSpPr>
          <p:spPr bwMode="auto">
            <a:xfrm flipH="1" flipV="1">
              <a:off x="1728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9" name="Line 35"/>
            <p:cNvSpPr>
              <a:spLocks noChangeAspect="1" noChangeShapeType="1"/>
            </p:cNvSpPr>
            <p:nvPr/>
          </p:nvSpPr>
          <p:spPr bwMode="auto">
            <a:xfrm>
              <a:off x="1200" y="3216"/>
              <a:ext cx="11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cxnSp>
        <p:nvCxnSpPr>
          <p:cNvPr id="13" name="Straight Arrow Connector 12"/>
          <p:cNvCxnSpPr/>
          <p:nvPr/>
        </p:nvCxnSpPr>
        <p:spPr bwMode="auto">
          <a:xfrm flipH="1">
            <a:off x="4949952" y="3808107"/>
            <a:ext cx="181051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4949952" y="4995596"/>
            <a:ext cx="181051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4267200" y="3429000"/>
            <a:ext cx="685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4267200" y="3810000"/>
            <a:ext cx="685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4267200" y="4343400"/>
            <a:ext cx="685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4267200" y="4953000"/>
            <a:ext cx="685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3962400" y="3429000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3124200" y="3429000"/>
            <a:ext cx="81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76600" y="4343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 </a:t>
            </a:r>
            <a:r>
              <a:rPr lang="en-US" dirty="0" err="1" smtClean="0"/>
              <a:t>ms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4267200" y="4419600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sequence diagram if it helps detail your understanding.</a:t>
            </a:r>
            <a:endParaRPr lang="en-US" dirty="0"/>
          </a:p>
        </p:txBody>
      </p:sp>
      <p:pic>
        <p:nvPicPr>
          <p:cNvPr id="1026" name="Picture 2" descr="C:\Users\dmcarthu\Google Drive\UC01 - SD - Revised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BFD1D2"/>
              </a:clrFrom>
              <a:clrTo>
                <a:srgbClr val="BFD1D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19"/>
          <a:stretch/>
        </p:blipFill>
        <p:spPr bwMode="auto">
          <a:xfrm>
            <a:off x="25998" y="1600200"/>
            <a:ext cx="9144000" cy="464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24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 Packaging the Materials</a:t>
            </a:r>
          </a:p>
        </p:txBody>
      </p:sp>
      <p:sp>
        <p:nvSpPr>
          <p:cNvPr id="158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58724" name="Rectangle 3"/>
          <p:cNvSpPr>
            <a:spLocks noChangeArrowheads="1"/>
          </p:cNvSpPr>
          <p:nvPr/>
        </p:nvSpPr>
        <p:spPr bwMode="auto">
          <a:xfrm>
            <a:off x="4114800" y="2971800"/>
            <a:ext cx="1325563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>
                <a:solidFill>
                  <a:srgbClr val="FF0000"/>
                </a:solidFill>
              </a:rPr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Organizing the Elements</a:t>
            </a:r>
          </a:p>
        </p:txBody>
      </p:sp>
      <p:sp>
        <p:nvSpPr>
          <p:cNvPr id="159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result of all this work is mostly</a:t>
            </a:r>
          </a:p>
          <a:p>
            <a:endParaRPr lang="en-US" dirty="0" smtClean="0"/>
          </a:p>
          <a:p>
            <a:pPr algn="ctr"/>
            <a:r>
              <a:rPr lang="en-US" sz="6400" dirty="0" smtClean="0"/>
              <a:t>UNDERSTANDING</a:t>
            </a:r>
          </a:p>
          <a:p>
            <a:pPr algn="ctr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 the work must be packaged up for </a:t>
            </a:r>
          </a:p>
          <a:p>
            <a:pPr lvl="1"/>
            <a:r>
              <a:rPr lang="en-US" dirty="0" smtClean="0"/>
              <a:t>review and </a:t>
            </a:r>
          </a:p>
          <a:p>
            <a:pPr lvl="1"/>
            <a:r>
              <a:rPr lang="en-US" dirty="0" smtClean="0"/>
              <a:t>ease of access. </a:t>
            </a:r>
          </a:p>
          <a:p>
            <a:endParaRPr lang="en-US" sz="6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Context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context document (usually 1~10 pages) captures what the product is supposed to do.</a:t>
            </a:r>
          </a:p>
          <a:p>
            <a:endParaRPr lang="en-US" smtClean="0"/>
          </a:p>
          <a:p>
            <a:r>
              <a:rPr lang="en-US" smtClean="0"/>
              <a:t>It may also have a </a:t>
            </a:r>
            <a:r>
              <a:rPr lang="en-US" i="1" smtClean="0"/>
              <a:t>context diagram </a:t>
            </a:r>
            <a:br>
              <a:rPr lang="en-US" i="1" smtClean="0"/>
            </a:br>
            <a:r>
              <a:rPr lang="en-US" smtClean="0"/>
              <a:t>that has:</a:t>
            </a:r>
          </a:p>
          <a:p>
            <a:pPr lvl="1"/>
            <a:r>
              <a:rPr lang="en-US" smtClean="0"/>
              <a:t>One big bubble for the system</a:t>
            </a:r>
          </a:p>
          <a:p>
            <a:pPr lvl="1"/>
            <a:r>
              <a:rPr lang="en-US" smtClean="0"/>
              <a:t>External Entities</a:t>
            </a:r>
          </a:p>
          <a:p>
            <a:pPr lvl="1"/>
            <a:r>
              <a:rPr lang="en-US" smtClean="0"/>
              <a:t>Incoming and Outgoing …</a:t>
            </a:r>
          </a:p>
          <a:p>
            <a:pPr lvl="1"/>
            <a:r>
              <a:rPr lang="en-US" smtClean="0"/>
              <a:t>… Data and Control flows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20484" name="Oval Callout 3"/>
          <p:cNvSpPr>
            <a:spLocks noChangeArrowheads="1"/>
          </p:cNvSpPr>
          <p:nvPr/>
        </p:nvSpPr>
        <p:spPr bwMode="auto">
          <a:xfrm>
            <a:off x="5400675" y="2160588"/>
            <a:ext cx="2879725" cy="1798637"/>
          </a:xfrm>
          <a:prstGeom prst="wedgeEllipseCallout">
            <a:avLst>
              <a:gd name="adj1" fmla="val -21843"/>
              <a:gd name="adj2" fmla="val 69644"/>
            </a:avLst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000" b="1">
                <a:latin typeface="Tekton" charset="0"/>
                <a:ea typeface="Tekton" charset="0"/>
                <a:cs typeface="Tekton" charset="0"/>
              </a:rPr>
              <a:t>aka</a:t>
            </a:r>
          </a:p>
          <a:p>
            <a:pPr algn="ctr"/>
            <a:r>
              <a:rPr lang="en-US" sz="2000" b="1">
                <a:latin typeface="Tekton" charset="0"/>
                <a:ea typeface="Tekton" charset="0"/>
                <a:cs typeface="Tekton" charset="0"/>
              </a:rPr>
              <a:t>Background</a:t>
            </a:r>
          </a:p>
          <a:p>
            <a:pPr algn="ctr"/>
            <a:r>
              <a:rPr lang="en-US" sz="2000" b="1">
                <a:latin typeface="Tekton" charset="0"/>
                <a:ea typeface="Tekton" charset="0"/>
                <a:cs typeface="Tekton" charset="0"/>
              </a:rPr>
              <a:t>Product Vision</a:t>
            </a:r>
          </a:p>
          <a:p>
            <a:pPr algn="ctr"/>
            <a:r>
              <a:rPr lang="en-US" sz="2000" b="1">
                <a:latin typeface="Tekton" charset="0"/>
                <a:ea typeface="Tekton" charset="0"/>
                <a:cs typeface="Tekton" charset="0"/>
              </a:rPr>
              <a:t>Context (Diagram)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Requirements</a:t>
            </a:r>
          </a:p>
        </p:txBody>
      </p:sp>
      <p:sp>
        <p:nvSpPr>
          <p:cNvPr id="160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 create a package named “Requirements”, </a:t>
            </a:r>
            <a:br>
              <a:rPr lang="en-US" smtClean="0"/>
            </a:br>
            <a:r>
              <a:rPr lang="en-US" smtClean="0"/>
              <a:t>with the use cases listed underneath.</a:t>
            </a:r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160772" name="Picture 3" descr="Screen shot 2014-02-27 at 04.04.2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0" y="2298700"/>
            <a:ext cx="8699500" cy="364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Cases</a:t>
            </a:r>
          </a:p>
        </p:txBody>
      </p:sp>
      <p:sp>
        <p:nvSpPr>
          <p:cNvPr id="161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use case shall contain:</a:t>
            </a:r>
          </a:p>
          <a:p>
            <a:pPr lvl="1"/>
            <a:r>
              <a:rPr lang="en-US" dirty="0" smtClean="0"/>
              <a:t>a description</a:t>
            </a:r>
          </a:p>
          <a:p>
            <a:pPr lvl="1"/>
            <a:r>
              <a:rPr lang="en-US" dirty="0" smtClean="0"/>
              <a:t>an activity diagram, and optionally</a:t>
            </a:r>
          </a:p>
          <a:p>
            <a:pPr lvl="1"/>
            <a:r>
              <a:rPr lang="en-US" dirty="0" smtClean="0"/>
              <a:t>a sequence diagram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762000" y="3352800"/>
            <a:ext cx="2520000" cy="2514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u="sng" dirty="0" smtClean="0"/>
              <a:t>Use Case Name/Number</a:t>
            </a:r>
          </a:p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dirty="0" smtClean="0"/>
              <a:t>Pre-conditions:</a:t>
            </a:r>
          </a:p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dirty="0" smtClean="0"/>
              <a:t>Post-conditions:</a:t>
            </a:r>
          </a:p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dirty="0" smtClean="0"/>
              <a:t>Scenario:</a:t>
            </a:r>
          </a:p>
          <a:p>
            <a:pPr marL="541338" indent="-541338"/>
            <a:endParaRPr lang="en-US" sz="1400" dirty="0" smtClean="0"/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3276600" y="3352800"/>
            <a:ext cx="2520000" cy="2514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5791200" y="3352800"/>
            <a:ext cx="2520000" cy="2514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Picture 10" descr="Screen Shot 2014-07-13 at 13.56.49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63602" y="3411202"/>
            <a:ext cx="1904998" cy="2397797"/>
          </a:xfrm>
          <a:prstGeom prst="rect">
            <a:avLst/>
          </a:prstGeom>
        </p:spPr>
      </p:pic>
      <p:pic>
        <p:nvPicPr>
          <p:cNvPr id="2050" name="Picture 2" descr="C:\Users\dmcarthu\Google Drive\UC01 - SD - Revised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BFD1D2"/>
              </a:clrFrom>
              <a:clrTo>
                <a:srgbClr val="BFD1D2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3" t="33935" r="35833" b="46680"/>
          <a:stretch/>
        </p:blipFill>
        <p:spPr bwMode="auto">
          <a:xfrm>
            <a:off x="5867777" y="3985632"/>
            <a:ext cx="2366846" cy="12489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 bwMode="auto">
          <a:xfrm>
            <a:off x="5715000" y="3886200"/>
            <a:ext cx="381000" cy="3810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2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 Description</a:t>
            </a:r>
          </a:p>
        </p:txBody>
      </p:sp>
      <p:sp>
        <p:nvSpPr>
          <p:cNvPr id="162819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077200" cy="5105400"/>
          </a:xfrm>
        </p:spPr>
        <p:txBody>
          <a:bodyPr/>
          <a:lstStyle/>
          <a:p>
            <a:r>
              <a:rPr lang="en-US" dirty="0" smtClean="0"/>
              <a:t>The use case description shall contain the description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and </a:t>
            </a:r>
            <a:r>
              <a:rPr lang="en-US" i="1" dirty="0" smtClean="0"/>
              <a:t>could</a:t>
            </a:r>
            <a:r>
              <a:rPr lang="en-US" dirty="0" smtClean="0"/>
              <a:t> cross-reference to the requirements it implements.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5257800" y="34290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953000" y="40386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172200" y="35052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400800" y="41148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419600" y="3276600"/>
            <a:ext cx="3048000" cy="13716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72200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24600" y="40386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876800" y="39624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38800" y="3886200"/>
            <a:ext cx="42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81600" y="33528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990600" y="1981200"/>
            <a:ext cx="2520000" cy="2514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u="sng" dirty="0" smtClean="0"/>
              <a:t>Use Case Name/Number</a:t>
            </a:r>
          </a:p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dirty="0" smtClean="0"/>
              <a:t>Pre-conditions:</a:t>
            </a:r>
          </a:p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dirty="0" smtClean="0"/>
              <a:t>Post-conditions:</a:t>
            </a:r>
          </a:p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dirty="0" smtClean="0"/>
              <a:t>Scenario:</a:t>
            </a:r>
          </a:p>
          <a:p>
            <a:pPr marL="541338" indent="-541338"/>
            <a:endParaRPr lang="en-US" sz="1400" dirty="0" smtClean="0"/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3200400" y="3962400"/>
            <a:ext cx="11811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Activity Diagram</a:t>
            </a:r>
          </a:p>
        </p:txBody>
      </p:sp>
      <p:sp>
        <p:nvSpPr>
          <p:cNvPr id="163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Activity Diagram captures the sequencing and processing.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C0D0D1"/>
              </a:clrFrom>
              <a:clrTo>
                <a:srgbClr val="C0D0D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89" b="-15817"/>
          <a:stretch/>
        </p:blipFill>
        <p:spPr>
          <a:xfrm>
            <a:off x="228600" y="1676400"/>
            <a:ext cx="8610600" cy="560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Sequence Diagram</a:t>
            </a:r>
          </a:p>
        </p:txBody>
      </p:sp>
      <p:sp>
        <p:nvSpPr>
          <p:cNvPr id="164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the Sequence Diagram captures detailed message flow.</a:t>
            </a:r>
          </a:p>
          <a:p>
            <a:endParaRPr lang="en-US" dirty="0" smtClean="0"/>
          </a:p>
        </p:txBody>
      </p:sp>
      <p:pic>
        <p:nvPicPr>
          <p:cNvPr id="5" name="Picture 2" descr="C:\Users\dmcarthu\Google Drive\UC01 - SD - Revised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BFD1D2"/>
              </a:clrFrom>
              <a:clrTo>
                <a:srgbClr val="BFD1D2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5" t="1295" r="714" b="27242"/>
          <a:stretch/>
        </p:blipFill>
        <p:spPr bwMode="auto">
          <a:xfrm>
            <a:off x="268942" y="1828800"/>
            <a:ext cx="8670662" cy="4604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</a:t>
            </a:r>
          </a:p>
        </p:txBody>
      </p:sp>
      <p:sp>
        <p:nvSpPr>
          <p:cNvPr id="165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 of this needs to be reviewed by the customers and their experts.</a:t>
            </a:r>
          </a:p>
        </p:txBody>
      </p:sp>
      <p:grpSp>
        <p:nvGrpSpPr>
          <p:cNvPr id="165892" name="Group 181"/>
          <p:cNvGrpSpPr>
            <a:grpSpLocks/>
          </p:cNvGrpSpPr>
          <p:nvPr/>
        </p:nvGrpSpPr>
        <p:grpSpPr bwMode="auto">
          <a:xfrm>
            <a:off x="5926138" y="1752600"/>
            <a:ext cx="3292475" cy="3505200"/>
            <a:chOff x="5257795" y="2286000"/>
            <a:chExt cx="3292472" cy="3505195"/>
          </a:xfrm>
        </p:grpSpPr>
        <p:grpSp>
          <p:nvGrpSpPr>
            <p:cNvPr id="165900" name="Group 144"/>
            <p:cNvGrpSpPr>
              <a:grpSpLocks/>
            </p:cNvGrpSpPr>
            <p:nvPr/>
          </p:nvGrpSpPr>
          <p:grpSpPr bwMode="auto">
            <a:xfrm>
              <a:off x="5333996" y="2286000"/>
              <a:ext cx="854075" cy="1127120"/>
              <a:chOff x="6375396" y="4103688"/>
              <a:chExt cx="854075" cy="1127120"/>
            </a:xfrm>
          </p:grpSpPr>
          <p:sp>
            <p:nvSpPr>
              <p:cNvPr id="165929" name="Oval 46"/>
              <p:cNvSpPr>
                <a:spLocks noChangeArrowheads="1"/>
              </p:cNvSpPr>
              <p:nvPr/>
            </p:nvSpPr>
            <p:spPr bwMode="auto">
              <a:xfrm>
                <a:off x="6572250" y="4103688"/>
                <a:ext cx="455613" cy="381000"/>
              </a:xfrm>
              <a:prstGeom prst="ellipse">
                <a:avLst/>
              </a:pr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65930" name="Group 47"/>
              <p:cNvGrpSpPr>
                <a:grpSpLocks/>
              </p:cNvGrpSpPr>
              <p:nvPr/>
            </p:nvGrpSpPr>
            <p:grpSpPr bwMode="auto">
              <a:xfrm>
                <a:off x="6375396" y="4524371"/>
                <a:ext cx="854075" cy="706437"/>
                <a:chOff x="3029" y="3656"/>
                <a:chExt cx="927" cy="889"/>
              </a:xfrm>
            </p:grpSpPr>
            <p:sp>
              <p:nvSpPr>
                <p:cNvPr id="165931" name="Rectangle 48"/>
                <p:cNvSpPr>
                  <a:spLocks noChangeArrowheads="1"/>
                </p:cNvSpPr>
                <p:nvPr/>
              </p:nvSpPr>
              <p:spPr bwMode="auto">
                <a:xfrm>
                  <a:off x="3186" y="3656"/>
                  <a:ext cx="612" cy="246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32" name="Rectangle 49"/>
                <p:cNvSpPr>
                  <a:spLocks noChangeArrowheads="1"/>
                </p:cNvSpPr>
                <p:nvPr/>
              </p:nvSpPr>
              <p:spPr bwMode="auto">
                <a:xfrm>
                  <a:off x="3031" y="3822"/>
                  <a:ext cx="925" cy="723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33" name="Arc 50"/>
                <p:cNvSpPr>
                  <a:spLocks/>
                </p:cNvSpPr>
                <p:nvPr/>
              </p:nvSpPr>
              <p:spPr bwMode="auto">
                <a:xfrm>
                  <a:off x="3029" y="3656"/>
                  <a:ext cx="171" cy="198"/>
                </a:xfrm>
                <a:custGeom>
                  <a:avLst/>
                  <a:gdLst>
                    <a:gd name="T0" fmla="*/ 0 w 21600"/>
                    <a:gd name="T1" fmla="*/ 0 h 21706"/>
                    <a:gd name="T2" fmla="*/ 0 w 21600"/>
                    <a:gd name="T3" fmla="*/ 0 h 21706"/>
                    <a:gd name="T4" fmla="*/ 0 w 21600"/>
                    <a:gd name="T5" fmla="*/ 0 h 2170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06"/>
                    <a:gd name="T11" fmla="*/ 21600 w 21600"/>
                    <a:gd name="T12" fmla="*/ 21706 h 2170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06" fill="none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</a:path>
                    <a:path w="21600" h="21706" stroke="0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  <a:lnTo>
                        <a:pt x="21600" y="21597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34" name="Arc 51"/>
                <p:cNvSpPr>
                  <a:spLocks/>
                </p:cNvSpPr>
                <p:nvPr/>
              </p:nvSpPr>
              <p:spPr bwMode="auto">
                <a:xfrm>
                  <a:off x="3780" y="3660"/>
                  <a:ext cx="171" cy="200"/>
                </a:xfrm>
                <a:custGeom>
                  <a:avLst/>
                  <a:gdLst>
                    <a:gd name="T0" fmla="*/ 0 w 21600"/>
                    <a:gd name="T1" fmla="*/ 0 h 21710"/>
                    <a:gd name="T2" fmla="*/ 0 w 21600"/>
                    <a:gd name="T3" fmla="*/ 0 h 21710"/>
                    <a:gd name="T4" fmla="*/ 0 w 21600"/>
                    <a:gd name="T5" fmla="*/ 0 h 2171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10"/>
                    <a:gd name="T11" fmla="*/ 21600 w 21600"/>
                    <a:gd name="T12" fmla="*/ 21710 h 217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10" fill="none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</a:path>
                    <a:path w="21600" h="21710" stroke="0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65901" name="Group 151"/>
            <p:cNvGrpSpPr>
              <a:grpSpLocks/>
            </p:cNvGrpSpPr>
            <p:nvPr/>
          </p:nvGrpSpPr>
          <p:grpSpPr bwMode="auto">
            <a:xfrm>
              <a:off x="5943595" y="2514600"/>
              <a:ext cx="854075" cy="1127120"/>
              <a:chOff x="6375395" y="4103688"/>
              <a:chExt cx="854075" cy="1127120"/>
            </a:xfrm>
          </p:grpSpPr>
          <p:sp>
            <p:nvSpPr>
              <p:cNvPr id="165923" name="Oval 46"/>
              <p:cNvSpPr>
                <a:spLocks noChangeArrowheads="1"/>
              </p:cNvSpPr>
              <p:nvPr/>
            </p:nvSpPr>
            <p:spPr bwMode="auto">
              <a:xfrm>
                <a:off x="6572250" y="4103688"/>
                <a:ext cx="455613" cy="381000"/>
              </a:xfrm>
              <a:prstGeom prst="ellipse">
                <a:avLst/>
              </a:pr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65924" name="Group 47"/>
              <p:cNvGrpSpPr>
                <a:grpSpLocks/>
              </p:cNvGrpSpPr>
              <p:nvPr/>
            </p:nvGrpSpPr>
            <p:grpSpPr bwMode="auto">
              <a:xfrm>
                <a:off x="6375395" y="4524371"/>
                <a:ext cx="854075" cy="706437"/>
                <a:chOff x="3029" y="3656"/>
                <a:chExt cx="927" cy="889"/>
              </a:xfrm>
            </p:grpSpPr>
            <p:sp>
              <p:nvSpPr>
                <p:cNvPr id="165925" name="Rectangle 48"/>
                <p:cNvSpPr>
                  <a:spLocks noChangeArrowheads="1"/>
                </p:cNvSpPr>
                <p:nvPr/>
              </p:nvSpPr>
              <p:spPr bwMode="auto">
                <a:xfrm>
                  <a:off x="3186" y="3656"/>
                  <a:ext cx="612" cy="246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26" name="Rectangle 49"/>
                <p:cNvSpPr>
                  <a:spLocks noChangeArrowheads="1"/>
                </p:cNvSpPr>
                <p:nvPr/>
              </p:nvSpPr>
              <p:spPr bwMode="auto">
                <a:xfrm>
                  <a:off x="3031" y="3822"/>
                  <a:ext cx="925" cy="723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27" name="Arc 50"/>
                <p:cNvSpPr>
                  <a:spLocks/>
                </p:cNvSpPr>
                <p:nvPr/>
              </p:nvSpPr>
              <p:spPr bwMode="auto">
                <a:xfrm>
                  <a:off x="3029" y="3656"/>
                  <a:ext cx="171" cy="198"/>
                </a:xfrm>
                <a:custGeom>
                  <a:avLst/>
                  <a:gdLst>
                    <a:gd name="T0" fmla="*/ 0 w 21600"/>
                    <a:gd name="T1" fmla="*/ 0 h 21706"/>
                    <a:gd name="T2" fmla="*/ 0 w 21600"/>
                    <a:gd name="T3" fmla="*/ 0 h 21706"/>
                    <a:gd name="T4" fmla="*/ 0 w 21600"/>
                    <a:gd name="T5" fmla="*/ 0 h 2170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06"/>
                    <a:gd name="T11" fmla="*/ 21600 w 21600"/>
                    <a:gd name="T12" fmla="*/ 21706 h 2170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06" fill="none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</a:path>
                    <a:path w="21600" h="21706" stroke="0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  <a:lnTo>
                        <a:pt x="21600" y="21597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28" name="Arc 51"/>
                <p:cNvSpPr>
                  <a:spLocks/>
                </p:cNvSpPr>
                <p:nvPr/>
              </p:nvSpPr>
              <p:spPr bwMode="auto">
                <a:xfrm>
                  <a:off x="3780" y="3660"/>
                  <a:ext cx="171" cy="200"/>
                </a:xfrm>
                <a:custGeom>
                  <a:avLst/>
                  <a:gdLst>
                    <a:gd name="T0" fmla="*/ 0 w 21600"/>
                    <a:gd name="T1" fmla="*/ 0 h 21710"/>
                    <a:gd name="T2" fmla="*/ 0 w 21600"/>
                    <a:gd name="T3" fmla="*/ 0 h 21710"/>
                    <a:gd name="T4" fmla="*/ 0 w 21600"/>
                    <a:gd name="T5" fmla="*/ 0 h 2171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10"/>
                    <a:gd name="T11" fmla="*/ 21600 w 21600"/>
                    <a:gd name="T12" fmla="*/ 21710 h 217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10" fill="none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</a:path>
                    <a:path w="21600" h="21710" stroke="0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65902" name="Group 158"/>
            <p:cNvGrpSpPr>
              <a:grpSpLocks/>
            </p:cNvGrpSpPr>
            <p:nvPr/>
          </p:nvGrpSpPr>
          <p:grpSpPr bwMode="auto">
            <a:xfrm>
              <a:off x="5257795" y="3505200"/>
              <a:ext cx="869738" cy="1127120"/>
              <a:chOff x="6375395" y="4103688"/>
              <a:chExt cx="869738" cy="1127120"/>
            </a:xfrm>
          </p:grpSpPr>
          <p:sp>
            <p:nvSpPr>
              <p:cNvPr id="165917" name="Oval 46"/>
              <p:cNvSpPr>
                <a:spLocks noChangeArrowheads="1"/>
              </p:cNvSpPr>
              <p:nvPr/>
            </p:nvSpPr>
            <p:spPr bwMode="auto">
              <a:xfrm>
                <a:off x="6572250" y="4103688"/>
                <a:ext cx="455613" cy="381000"/>
              </a:xfrm>
              <a:prstGeom prst="ellipse">
                <a:avLst/>
              </a:pr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65918" name="Group 47"/>
              <p:cNvGrpSpPr>
                <a:grpSpLocks/>
              </p:cNvGrpSpPr>
              <p:nvPr/>
            </p:nvGrpSpPr>
            <p:grpSpPr bwMode="auto">
              <a:xfrm>
                <a:off x="6375395" y="4524371"/>
                <a:ext cx="869738" cy="706437"/>
                <a:chOff x="3029" y="3656"/>
                <a:chExt cx="944" cy="889"/>
              </a:xfrm>
            </p:grpSpPr>
            <p:sp>
              <p:nvSpPr>
                <p:cNvPr id="165919" name="Rectangle 48"/>
                <p:cNvSpPr>
                  <a:spLocks noChangeArrowheads="1"/>
                </p:cNvSpPr>
                <p:nvPr/>
              </p:nvSpPr>
              <p:spPr bwMode="auto">
                <a:xfrm>
                  <a:off x="3186" y="3656"/>
                  <a:ext cx="612" cy="246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20" name="Rectangle 49"/>
                <p:cNvSpPr>
                  <a:spLocks noChangeArrowheads="1"/>
                </p:cNvSpPr>
                <p:nvPr/>
              </p:nvSpPr>
              <p:spPr bwMode="auto">
                <a:xfrm>
                  <a:off x="3048" y="3822"/>
                  <a:ext cx="925" cy="723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21" name="Arc 50"/>
                <p:cNvSpPr>
                  <a:spLocks/>
                </p:cNvSpPr>
                <p:nvPr/>
              </p:nvSpPr>
              <p:spPr bwMode="auto">
                <a:xfrm>
                  <a:off x="3029" y="3656"/>
                  <a:ext cx="171" cy="198"/>
                </a:xfrm>
                <a:custGeom>
                  <a:avLst/>
                  <a:gdLst>
                    <a:gd name="T0" fmla="*/ 0 w 21600"/>
                    <a:gd name="T1" fmla="*/ 0 h 21706"/>
                    <a:gd name="T2" fmla="*/ 0 w 21600"/>
                    <a:gd name="T3" fmla="*/ 0 h 21706"/>
                    <a:gd name="T4" fmla="*/ 0 w 21600"/>
                    <a:gd name="T5" fmla="*/ 0 h 2170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06"/>
                    <a:gd name="T11" fmla="*/ 21600 w 21600"/>
                    <a:gd name="T12" fmla="*/ 21706 h 2170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06" fill="none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</a:path>
                    <a:path w="21600" h="21706" stroke="0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  <a:lnTo>
                        <a:pt x="21600" y="21597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22" name="Arc 51"/>
                <p:cNvSpPr>
                  <a:spLocks/>
                </p:cNvSpPr>
                <p:nvPr/>
              </p:nvSpPr>
              <p:spPr bwMode="auto">
                <a:xfrm>
                  <a:off x="3780" y="3660"/>
                  <a:ext cx="171" cy="200"/>
                </a:xfrm>
                <a:custGeom>
                  <a:avLst/>
                  <a:gdLst>
                    <a:gd name="T0" fmla="*/ 0 w 21600"/>
                    <a:gd name="T1" fmla="*/ 0 h 21710"/>
                    <a:gd name="T2" fmla="*/ 0 w 21600"/>
                    <a:gd name="T3" fmla="*/ 0 h 21710"/>
                    <a:gd name="T4" fmla="*/ 0 w 21600"/>
                    <a:gd name="T5" fmla="*/ 0 h 2171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10"/>
                    <a:gd name="T11" fmla="*/ 21600 w 21600"/>
                    <a:gd name="T12" fmla="*/ 21710 h 217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10" fill="none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</a:path>
                    <a:path w="21600" h="21710" stroke="0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65903" name="Group 165"/>
            <p:cNvGrpSpPr>
              <a:grpSpLocks/>
            </p:cNvGrpSpPr>
            <p:nvPr/>
          </p:nvGrpSpPr>
          <p:grpSpPr bwMode="auto">
            <a:xfrm>
              <a:off x="6476993" y="2971800"/>
              <a:ext cx="854075" cy="1127120"/>
              <a:chOff x="6375393" y="4103688"/>
              <a:chExt cx="854075" cy="1127120"/>
            </a:xfrm>
          </p:grpSpPr>
          <p:sp>
            <p:nvSpPr>
              <p:cNvPr id="165911" name="Oval 46"/>
              <p:cNvSpPr>
                <a:spLocks noChangeArrowheads="1"/>
              </p:cNvSpPr>
              <p:nvPr/>
            </p:nvSpPr>
            <p:spPr bwMode="auto">
              <a:xfrm>
                <a:off x="6572250" y="4103688"/>
                <a:ext cx="455613" cy="381000"/>
              </a:xfrm>
              <a:prstGeom prst="ellipse">
                <a:avLst/>
              </a:pr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65912" name="Group 47"/>
              <p:cNvGrpSpPr>
                <a:grpSpLocks/>
              </p:cNvGrpSpPr>
              <p:nvPr/>
            </p:nvGrpSpPr>
            <p:grpSpPr bwMode="auto">
              <a:xfrm>
                <a:off x="6375393" y="4524371"/>
                <a:ext cx="854075" cy="706437"/>
                <a:chOff x="3029" y="3656"/>
                <a:chExt cx="927" cy="889"/>
              </a:xfrm>
            </p:grpSpPr>
            <p:sp>
              <p:nvSpPr>
                <p:cNvPr id="165913" name="Rectangle 48"/>
                <p:cNvSpPr>
                  <a:spLocks noChangeArrowheads="1"/>
                </p:cNvSpPr>
                <p:nvPr/>
              </p:nvSpPr>
              <p:spPr bwMode="auto">
                <a:xfrm>
                  <a:off x="3186" y="3656"/>
                  <a:ext cx="612" cy="246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14" name="Rectangle 49"/>
                <p:cNvSpPr>
                  <a:spLocks noChangeArrowheads="1"/>
                </p:cNvSpPr>
                <p:nvPr/>
              </p:nvSpPr>
              <p:spPr bwMode="auto">
                <a:xfrm>
                  <a:off x="3031" y="3822"/>
                  <a:ext cx="925" cy="723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15" name="Arc 50"/>
                <p:cNvSpPr>
                  <a:spLocks/>
                </p:cNvSpPr>
                <p:nvPr/>
              </p:nvSpPr>
              <p:spPr bwMode="auto">
                <a:xfrm>
                  <a:off x="3029" y="3656"/>
                  <a:ext cx="171" cy="198"/>
                </a:xfrm>
                <a:custGeom>
                  <a:avLst/>
                  <a:gdLst>
                    <a:gd name="T0" fmla="*/ 0 w 21600"/>
                    <a:gd name="T1" fmla="*/ 0 h 21706"/>
                    <a:gd name="T2" fmla="*/ 0 w 21600"/>
                    <a:gd name="T3" fmla="*/ 0 h 21706"/>
                    <a:gd name="T4" fmla="*/ 0 w 21600"/>
                    <a:gd name="T5" fmla="*/ 0 h 2170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06"/>
                    <a:gd name="T11" fmla="*/ 21600 w 21600"/>
                    <a:gd name="T12" fmla="*/ 21706 h 2170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06" fill="none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</a:path>
                    <a:path w="21600" h="21706" stroke="0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  <a:lnTo>
                        <a:pt x="21600" y="21597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16" name="Arc 51"/>
                <p:cNvSpPr>
                  <a:spLocks/>
                </p:cNvSpPr>
                <p:nvPr/>
              </p:nvSpPr>
              <p:spPr bwMode="auto">
                <a:xfrm>
                  <a:off x="3780" y="3660"/>
                  <a:ext cx="171" cy="200"/>
                </a:xfrm>
                <a:custGeom>
                  <a:avLst/>
                  <a:gdLst>
                    <a:gd name="T0" fmla="*/ 0 w 21600"/>
                    <a:gd name="T1" fmla="*/ 0 h 21710"/>
                    <a:gd name="T2" fmla="*/ 0 w 21600"/>
                    <a:gd name="T3" fmla="*/ 0 h 21710"/>
                    <a:gd name="T4" fmla="*/ 0 w 21600"/>
                    <a:gd name="T5" fmla="*/ 0 h 2171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10"/>
                    <a:gd name="T11" fmla="*/ 21600 w 21600"/>
                    <a:gd name="T12" fmla="*/ 21710 h 217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10" fill="none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</a:path>
                    <a:path w="21600" h="21710" stroke="0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65904" name="Group 172"/>
            <p:cNvGrpSpPr>
              <a:grpSpLocks/>
            </p:cNvGrpSpPr>
            <p:nvPr/>
          </p:nvGrpSpPr>
          <p:grpSpPr bwMode="auto">
            <a:xfrm>
              <a:off x="7696192" y="4664075"/>
              <a:ext cx="854075" cy="1127120"/>
              <a:chOff x="6375392" y="4103688"/>
              <a:chExt cx="854075" cy="1127120"/>
            </a:xfrm>
          </p:grpSpPr>
          <p:sp>
            <p:nvSpPr>
              <p:cNvPr id="165905" name="Oval 46"/>
              <p:cNvSpPr>
                <a:spLocks noChangeArrowheads="1"/>
              </p:cNvSpPr>
              <p:nvPr/>
            </p:nvSpPr>
            <p:spPr bwMode="auto">
              <a:xfrm>
                <a:off x="6572250" y="4103688"/>
                <a:ext cx="455613" cy="381000"/>
              </a:xfrm>
              <a:prstGeom prst="ellipse">
                <a:avLst/>
              </a:pr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65906" name="Group 47"/>
              <p:cNvGrpSpPr>
                <a:grpSpLocks/>
              </p:cNvGrpSpPr>
              <p:nvPr/>
            </p:nvGrpSpPr>
            <p:grpSpPr bwMode="auto">
              <a:xfrm>
                <a:off x="6375392" y="4524371"/>
                <a:ext cx="854075" cy="706437"/>
                <a:chOff x="3029" y="3656"/>
                <a:chExt cx="927" cy="889"/>
              </a:xfrm>
            </p:grpSpPr>
            <p:sp>
              <p:nvSpPr>
                <p:cNvPr id="165907" name="Rectangle 48"/>
                <p:cNvSpPr>
                  <a:spLocks noChangeArrowheads="1"/>
                </p:cNvSpPr>
                <p:nvPr/>
              </p:nvSpPr>
              <p:spPr bwMode="auto">
                <a:xfrm>
                  <a:off x="3186" y="3656"/>
                  <a:ext cx="612" cy="246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08" name="Rectangle 49"/>
                <p:cNvSpPr>
                  <a:spLocks noChangeArrowheads="1"/>
                </p:cNvSpPr>
                <p:nvPr/>
              </p:nvSpPr>
              <p:spPr bwMode="auto">
                <a:xfrm>
                  <a:off x="3031" y="3822"/>
                  <a:ext cx="925" cy="723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09" name="Arc 50"/>
                <p:cNvSpPr>
                  <a:spLocks/>
                </p:cNvSpPr>
                <p:nvPr/>
              </p:nvSpPr>
              <p:spPr bwMode="auto">
                <a:xfrm>
                  <a:off x="3029" y="3656"/>
                  <a:ext cx="171" cy="198"/>
                </a:xfrm>
                <a:custGeom>
                  <a:avLst/>
                  <a:gdLst>
                    <a:gd name="T0" fmla="*/ 0 w 21600"/>
                    <a:gd name="T1" fmla="*/ 0 h 21706"/>
                    <a:gd name="T2" fmla="*/ 0 w 21600"/>
                    <a:gd name="T3" fmla="*/ 0 h 21706"/>
                    <a:gd name="T4" fmla="*/ 0 w 21600"/>
                    <a:gd name="T5" fmla="*/ 0 h 2170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06"/>
                    <a:gd name="T11" fmla="*/ 21600 w 21600"/>
                    <a:gd name="T12" fmla="*/ 21706 h 2170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06" fill="none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</a:path>
                    <a:path w="21600" h="21706" stroke="0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  <a:lnTo>
                        <a:pt x="21600" y="21597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10" name="Arc 51"/>
                <p:cNvSpPr>
                  <a:spLocks/>
                </p:cNvSpPr>
                <p:nvPr/>
              </p:nvSpPr>
              <p:spPr bwMode="auto">
                <a:xfrm>
                  <a:off x="3780" y="3660"/>
                  <a:ext cx="171" cy="200"/>
                </a:xfrm>
                <a:custGeom>
                  <a:avLst/>
                  <a:gdLst>
                    <a:gd name="T0" fmla="*/ 0 w 21600"/>
                    <a:gd name="T1" fmla="*/ 0 h 21710"/>
                    <a:gd name="T2" fmla="*/ 0 w 21600"/>
                    <a:gd name="T3" fmla="*/ 0 h 21710"/>
                    <a:gd name="T4" fmla="*/ 0 w 21600"/>
                    <a:gd name="T5" fmla="*/ 0 h 2171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10"/>
                    <a:gd name="T11" fmla="*/ 21600 w 21600"/>
                    <a:gd name="T12" fmla="*/ 21710 h 217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10" fill="none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</a:path>
                    <a:path w="21600" h="21710" stroke="0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5" name="Group 103"/>
          <p:cNvGrpSpPr>
            <a:grpSpLocks/>
          </p:cNvGrpSpPr>
          <p:nvPr/>
        </p:nvGrpSpPr>
        <p:grpSpPr bwMode="auto">
          <a:xfrm>
            <a:off x="7391400" y="3429000"/>
            <a:ext cx="855662" cy="1127120"/>
            <a:chOff x="7726369" y="2209800"/>
            <a:chExt cx="855662" cy="1127120"/>
          </a:xfrm>
          <a:solidFill>
            <a:srgbClr val="FF0000">
              <a:alpha val="75000"/>
            </a:srgbClr>
          </a:solidFill>
        </p:grpSpPr>
        <p:sp>
          <p:nvSpPr>
            <p:cNvPr id="70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6" name="Group 54"/>
            <p:cNvGrpSpPr>
              <a:grpSpLocks/>
            </p:cNvGrpSpPr>
            <p:nvPr/>
          </p:nvGrpSpPr>
          <p:grpSpPr bwMode="auto">
            <a:xfrm>
              <a:off x="7726371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72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3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4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5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7" name="Group 103"/>
          <p:cNvGrpSpPr>
            <a:grpSpLocks/>
          </p:cNvGrpSpPr>
          <p:nvPr/>
        </p:nvGrpSpPr>
        <p:grpSpPr bwMode="auto">
          <a:xfrm>
            <a:off x="1447800" y="5181600"/>
            <a:ext cx="855662" cy="1127120"/>
            <a:chOff x="7726369" y="2209800"/>
            <a:chExt cx="855662" cy="1127120"/>
          </a:xfrm>
          <a:solidFill>
            <a:srgbClr val="FF0000">
              <a:alpha val="75000"/>
            </a:srgbClr>
          </a:solidFill>
        </p:grpSpPr>
        <p:sp>
          <p:nvSpPr>
            <p:cNvPr id="77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8" name="Group 54"/>
            <p:cNvGrpSpPr>
              <a:grpSpLocks/>
            </p:cNvGrpSpPr>
            <p:nvPr/>
          </p:nvGrpSpPr>
          <p:grpSpPr bwMode="auto">
            <a:xfrm>
              <a:off x="7726372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79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0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1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9" name="Group 103"/>
          <p:cNvGrpSpPr>
            <a:grpSpLocks/>
          </p:cNvGrpSpPr>
          <p:nvPr/>
        </p:nvGrpSpPr>
        <p:grpSpPr bwMode="auto">
          <a:xfrm>
            <a:off x="4114800" y="1676400"/>
            <a:ext cx="855662" cy="1127120"/>
            <a:chOff x="7726369" y="2209800"/>
            <a:chExt cx="855662" cy="1127120"/>
          </a:xfrm>
          <a:solidFill>
            <a:srgbClr val="FF0000">
              <a:alpha val="75000"/>
            </a:srgbClr>
          </a:solidFill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" name="Group 54"/>
            <p:cNvGrpSpPr>
              <a:grpSpLocks/>
            </p:cNvGrpSpPr>
            <p:nvPr/>
          </p:nvGrpSpPr>
          <p:grpSpPr bwMode="auto">
            <a:xfrm>
              <a:off x="7726373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86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7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8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9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64" name="Rectangle 63"/>
          <p:cNvSpPr>
            <a:spLocks/>
          </p:cNvSpPr>
          <p:nvPr/>
        </p:nvSpPr>
        <p:spPr bwMode="auto">
          <a:xfrm>
            <a:off x="762000" y="2514600"/>
            <a:ext cx="2520000" cy="2514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541338" indent="-541338"/>
            <a:r>
              <a:rPr lang="en-US" sz="1400" dirty="0" smtClean="0"/>
              <a:t>Actor:</a:t>
            </a:r>
          </a:p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dirty="0" smtClean="0"/>
              <a:t>Trigger:</a:t>
            </a:r>
          </a:p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dirty="0" smtClean="0"/>
              <a:t>Pre-conditions:</a:t>
            </a:r>
          </a:p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dirty="0" smtClean="0"/>
              <a:t>Post-conditions:</a:t>
            </a:r>
          </a:p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dirty="0" smtClean="0"/>
              <a:t>Scenario:</a:t>
            </a:r>
          </a:p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dirty="0" smtClean="0"/>
              <a:t>Requirements: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Rectangle 64"/>
          <p:cNvSpPr>
            <a:spLocks/>
          </p:cNvSpPr>
          <p:nvPr/>
        </p:nvSpPr>
        <p:spPr bwMode="auto">
          <a:xfrm>
            <a:off x="3276600" y="2895600"/>
            <a:ext cx="2520000" cy="2514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>
            <a:spLocks/>
          </p:cNvSpPr>
          <p:nvPr/>
        </p:nvSpPr>
        <p:spPr bwMode="auto">
          <a:xfrm>
            <a:off x="5791200" y="3733800"/>
            <a:ext cx="2520000" cy="2514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7" name="Picture 66" descr="Screen Shot 2014-07-13 at 13.56.49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63602" y="2954002"/>
            <a:ext cx="1904998" cy="2397797"/>
          </a:xfrm>
          <a:prstGeom prst="rect">
            <a:avLst/>
          </a:prstGeom>
        </p:spPr>
      </p:pic>
      <p:pic>
        <p:nvPicPr>
          <p:cNvPr id="69" name="Picture 2" descr="C:\Users\dmcarthu\Google Drive\UC01 - SD - Revised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BFD1D2"/>
              </a:clrFrom>
              <a:clrTo>
                <a:srgbClr val="BFD1D2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3" t="33935" r="35833" b="46680"/>
          <a:stretch/>
        </p:blipFill>
        <p:spPr bwMode="auto">
          <a:xfrm>
            <a:off x="5867777" y="4451087"/>
            <a:ext cx="2366846" cy="12489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Also Keep</a:t>
            </a:r>
          </a:p>
        </p:txBody>
      </p:sp>
      <p:sp>
        <p:nvSpPr>
          <p:cNvPr id="166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the descriptions of the:</a:t>
            </a:r>
          </a:p>
          <a:p>
            <a:pPr lvl="1"/>
            <a:r>
              <a:rPr lang="en-US" dirty="0" smtClean="0"/>
              <a:t>Requirements, and </a:t>
            </a:r>
          </a:p>
          <a:p>
            <a:pPr lvl="1"/>
            <a:r>
              <a:rPr lang="en-US" dirty="0" smtClean="0"/>
              <a:t>Terms</a:t>
            </a:r>
          </a:p>
          <a:p>
            <a:r>
              <a:rPr lang="en-US" dirty="0" smtClean="0"/>
              <a:t>You’ll need them for the next stage.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Action Items</a:t>
            </a:r>
          </a:p>
          <a:p>
            <a:pPr lvl="1"/>
            <a:r>
              <a:rPr lang="en-US" dirty="0" smtClean="0"/>
              <a:t>Questions for experts</a:t>
            </a:r>
          </a:p>
          <a:p>
            <a:pPr lvl="1"/>
            <a:r>
              <a:rPr lang="en-US" dirty="0" smtClean="0"/>
              <a:t>Issues</a:t>
            </a:r>
          </a:p>
          <a:p>
            <a:pPr lvl="1">
              <a:buFont typeface="Monotype Sorts" charset="2"/>
              <a:buNone/>
            </a:pPr>
            <a:r>
              <a:rPr lang="en-US" dirty="0" smtClean="0"/>
              <a:t>should be empty!</a:t>
            </a:r>
          </a:p>
          <a:p>
            <a:pPr lvl="1">
              <a:buFont typeface="Monotype Sorts" charset="2"/>
              <a:buNone/>
            </a:pPr>
            <a:endParaRPr lang="en-US" dirty="0" smtClean="0"/>
          </a:p>
        </p:txBody>
      </p:sp>
      <p:grpSp>
        <p:nvGrpSpPr>
          <p:cNvPr id="2" name="Group 155"/>
          <p:cNvGrpSpPr>
            <a:grpSpLocks/>
          </p:cNvGrpSpPr>
          <p:nvPr/>
        </p:nvGrpSpPr>
        <p:grpSpPr bwMode="auto">
          <a:xfrm>
            <a:off x="5562600" y="1066800"/>
            <a:ext cx="2819400" cy="3300413"/>
            <a:chOff x="5562600" y="1066800"/>
            <a:chExt cx="2819399" cy="3299716"/>
          </a:xfrm>
        </p:grpSpPr>
        <p:grpSp>
          <p:nvGrpSpPr>
            <p:cNvPr id="166945" name="Group 4"/>
            <p:cNvGrpSpPr>
              <a:grpSpLocks/>
            </p:cNvGrpSpPr>
            <p:nvPr/>
          </p:nvGrpSpPr>
          <p:grpSpPr bwMode="auto">
            <a:xfrm>
              <a:off x="5562600" y="1066800"/>
              <a:ext cx="2819399" cy="3299716"/>
              <a:chOff x="3718" y="1043"/>
              <a:chExt cx="2254" cy="3256"/>
            </a:xfrm>
          </p:grpSpPr>
          <p:sp>
            <p:nvSpPr>
              <p:cNvPr id="166947" name="Line 5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22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6948" name="Line 6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6949" name="Line 7"/>
              <p:cNvSpPr>
                <a:spLocks noChangeShapeType="1"/>
              </p:cNvSpPr>
              <p:nvPr/>
            </p:nvSpPr>
            <p:spPr bwMode="auto">
              <a:xfrm>
                <a:off x="5962" y="1043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6950" name="Freeform 8"/>
              <p:cNvSpPr>
                <a:spLocks/>
              </p:cNvSpPr>
              <p:nvPr/>
            </p:nvSpPr>
            <p:spPr bwMode="auto">
              <a:xfrm>
                <a:off x="3718" y="3801"/>
                <a:ext cx="2236" cy="498"/>
              </a:xfrm>
              <a:custGeom>
                <a:avLst/>
                <a:gdLst>
                  <a:gd name="T0" fmla="*/ 0 w 2236"/>
                  <a:gd name="T1" fmla="*/ 907 h 301"/>
                  <a:gd name="T2" fmla="*/ 254 w 2236"/>
                  <a:gd name="T3" fmla="*/ 13 h 301"/>
                  <a:gd name="T4" fmla="*/ 345 w 2236"/>
                  <a:gd name="T5" fmla="*/ 126 h 301"/>
                  <a:gd name="T6" fmla="*/ 427 w 2236"/>
                  <a:gd name="T7" fmla="*/ 1921 h 301"/>
                  <a:gd name="T8" fmla="*/ 518 w 2236"/>
                  <a:gd name="T9" fmla="*/ 2713 h 301"/>
                  <a:gd name="T10" fmla="*/ 627 w 2236"/>
                  <a:gd name="T11" fmla="*/ 2601 h 301"/>
                  <a:gd name="T12" fmla="*/ 645 w 2236"/>
                  <a:gd name="T13" fmla="*/ 2270 h 301"/>
                  <a:gd name="T14" fmla="*/ 700 w 2236"/>
                  <a:gd name="T15" fmla="*/ 1476 h 301"/>
                  <a:gd name="T16" fmla="*/ 836 w 2236"/>
                  <a:gd name="T17" fmla="*/ 685 h 301"/>
                  <a:gd name="T18" fmla="*/ 991 w 2236"/>
                  <a:gd name="T19" fmla="*/ 1702 h 301"/>
                  <a:gd name="T20" fmla="*/ 1209 w 2236"/>
                  <a:gd name="T21" fmla="*/ 3618 h 301"/>
                  <a:gd name="T22" fmla="*/ 1364 w 2236"/>
                  <a:gd name="T23" fmla="*/ 3274 h 301"/>
                  <a:gd name="T24" fmla="*/ 1445 w 2236"/>
                  <a:gd name="T25" fmla="*/ 2270 h 301"/>
                  <a:gd name="T26" fmla="*/ 1473 w 2236"/>
                  <a:gd name="T27" fmla="*/ 1921 h 301"/>
                  <a:gd name="T28" fmla="*/ 1554 w 2236"/>
                  <a:gd name="T29" fmla="*/ 1702 h 301"/>
                  <a:gd name="T30" fmla="*/ 1654 w 2236"/>
                  <a:gd name="T31" fmla="*/ 1921 h 301"/>
                  <a:gd name="T32" fmla="*/ 1691 w 2236"/>
                  <a:gd name="T33" fmla="*/ 2028 h 301"/>
                  <a:gd name="T34" fmla="*/ 1791 w 2236"/>
                  <a:gd name="T35" fmla="*/ 3388 h 301"/>
                  <a:gd name="T36" fmla="*/ 1873 w 2236"/>
                  <a:gd name="T37" fmla="*/ 3731 h 301"/>
                  <a:gd name="T38" fmla="*/ 2073 w 2236"/>
                  <a:gd name="T39" fmla="*/ 3274 h 301"/>
                  <a:gd name="T40" fmla="*/ 2154 w 2236"/>
                  <a:gd name="T41" fmla="*/ 2497 h 301"/>
                  <a:gd name="T42" fmla="*/ 2173 w 2236"/>
                  <a:gd name="T43" fmla="*/ 2143 h 301"/>
                  <a:gd name="T44" fmla="*/ 2227 w 2236"/>
                  <a:gd name="T45" fmla="*/ 1476 h 301"/>
                  <a:gd name="T46" fmla="*/ 2236 w 2236"/>
                  <a:gd name="T47" fmla="*/ 1137 h 3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236"/>
                  <a:gd name="T73" fmla="*/ 0 h 301"/>
                  <a:gd name="T74" fmla="*/ 2236 w 2236"/>
                  <a:gd name="T75" fmla="*/ 301 h 3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236" h="301">
                    <a:moveTo>
                      <a:pt x="0" y="73"/>
                    </a:moveTo>
                    <a:cubicBezTo>
                      <a:pt x="85" y="45"/>
                      <a:pt x="166" y="19"/>
                      <a:pt x="254" y="1"/>
                    </a:cubicBezTo>
                    <a:cubicBezTo>
                      <a:pt x="284" y="4"/>
                      <a:pt x="316" y="0"/>
                      <a:pt x="345" y="10"/>
                    </a:cubicBezTo>
                    <a:cubicBezTo>
                      <a:pt x="396" y="28"/>
                      <a:pt x="403" y="117"/>
                      <a:pt x="427" y="155"/>
                    </a:cubicBezTo>
                    <a:cubicBezTo>
                      <a:pt x="447" y="187"/>
                      <a:pt x="484" y="208"/>
                      <a:pt x="518" y="219"/>
                    </a:cubicBezTo>
                    <a:cubicBezTo>
                      <a:pt x="554" y="216"/>
                      <a:pt x="592" y="220"/>
                      <a:pt x="627" y="210"/>
                    </a:cubicBezTo>
                    <a:cubicBezTo>
                      <a:pt x="637" y="207"/>
                      <a:pt x="638" y="191"/>
                      <a:pt x="645" y="183"/>
                    </a:cubicBezTo>
                    <a:cubicBezTo>
                      <a:pt x="663" y="161"/>
                      <a:pt x="681" y="140"/>
                      <a:pt x="700" y="119"/>
                    </a:cubicBezTo>
                    <a:cubicBezTo>
                      <a:pt x="740" y="73"/>
                      <a:pt x="778" y="67"/>
                      <a:pt x="836" y="55"/>
                    </a:cubicBezTo>
                    <a:cubicBezTo>
                      <a:pt x="917" y="66"/>
                      <a:pt x="937" y="84"/>
                      <a:pt x="991" y="137"/>
                    </a:cubicBezTo>
                    <a:cubicBezTo>
                      <a:pt x="1023" y="234"/>
                      <a:pt x="1114" y="279"/>
                      <a:pt x="1209" y="292"/>
                    </a:cubicBezTo>
                    <a:cubicBezTo>
                      <a:pt x="1259" y="288"/>
                      <a:pt x="1321" y="299"/>
                      <a:pt x="1364" y="264"/>
                    </a:cubicBezTo>
                    <a:cubicBezTo>
                      <a:pt x="1364" y="264"/>
                      <a:pt x="1431" y="197"/>
                      <a:pt x="1445" y="183"/>
                    </a:cubicBezTo>
                    <a:cubicBezTo>
                      <a:pt x="1454" y="174"/>
                      <a:pt x="1460" y="158"/>
                      <a:pt x="1473" y="155"/>
                    </a:cubicBezTo>
                    <a:cubicBezTo>
                      <a:pt x="1524" y="142"/>
                      <a:pt x="1497" y="148"/>
                      <a:pt x="1554" y="137"/>
                    </a:cubicBezTo>
                    <a:cubicBezTo>
                      <a:pt x="1587" y="143"/>
                      <a:pt x="1621" y="148"/>
                      <a:pt x="1654" y="155"/>
                    </a:cubicBezTo>
                    <a:cubicBezTo>
                      <a:pt x="1666" y="157"/>
                      <a:pt x="1681" y="157"/>
                      <a:pt x="1691" y="164"/>
                    </a:cubicBezTo>
                    <a:cubicBezTo>
                      <a:pt x="1737" y="197"/>
                      <a:pt x="1752" y="239"/>
                      <a:pt x="1791" y="273"/>
                    </a:cubicBezTo>
                    <a:cubicBezTo>
                      <a:pt x="1815" y="294"/>
                      <a:pt x="1843" y="295"/>
                      <a:pt x="1873" y="301"/>
                    </a:cubicBezTo>
                    <a:cubicBezTo>
                      <a:pt x="2023" y="290"/>
                      <a:pt x="1970" y="289"/>
                      <a:pt x="2073" y="264"/>
                    </a:cubicBezTo>
                    <a:cubicBezTo>
                      <a:pt x="2110" y="240"/>
                      <a:pt x="2112" y="222"/>
                      <a:pt x="2154" y="201"/>
                    </a:cubicBezTo>
                    <a:cubicBezTo>
                      <a:pt x="2160" y="192"/>
                      <a:pt x="2166" y="181"/>
                      <a:pt x="2173" y="173"/>
                    </a:cubicBezTo>
                    <a:cubicBezTo>
                      <a:pt x="2190" y="154"/>
                      <a:pt x="2227" y="119"/>
                      <a:pt x="2227" y="119"/>
                    </a:cubicBezTo>
                    <a:cubicBezTo>
                      <a:pt x="2230" y="110"/>
                      <a:pt x="2236" y="92"/>
                      <a:pt x="2236" y="9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 sz="2200"/>
              </a:p>
            </p:txBody>
          </p:sp>
        </p:grpSp>
        <p:sp>
          <p:nvSpPr>
            <p:cNvPr id="166946" name="TextBox 72"/>
            <p:cNvSpPr txBox="1">
              <a:spLocks noChangeArrowheads="1"/>
            </p:cNvSpPr>
            <p:nvPr/>
          </p:nvSpPr>
          <p:spPr bwMode="auto">
            <a:xfrm>
              <a:off x="5715000" y="1143000"/>
              <a:ext cx="1297613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latin typeface="Times" charset="0"/>
                  <a:ea typeface="Times" charset="0"/>
                  <a:cs typeface="Times" charset="0"/>
                </a:rPr>
                <a:t>Functions</a:t>
              </a:r>
            </a:p>
          </p:txBody>
        </p:sp>
      </p:grpSp>
      <p:grpSp>
        <p:nvGrpSpPr>
          <p:cNvPr id="4" name="Group 154"/>
          <p:cNvGrpSpPr>
            <a:grpSpLocks/>
          </p:cNvGrpSpPr>
          <p:nvPr/>
        </p:nvGrpSpPr>
        <p:grpSpPr bwMode="auto">
          <a:xfrm>
            <a:off x="6019800" y="1695450"/>
            <a:ext cx="2819400" cy="3300413"/>
            <a:chOff x="5410199" y="2667000"/>
            <a:chExt cx="2819399" cy="3299716"/>
          </a:xfrm>
        </p:grpSpPr>
        <p:grpSp>
          <p:nvGrpSpPr>
            <p:cNvPr id="166939" name="Group 4"/>
            <p:cNvGrpSpPr>
              <a:grpSpLocks/>
            </p:cNvGrpSpPr>
            <p:nvPr/>
          </p:nvGrpSpPr>
          <p:grpSpPr bwMode="auto">
            <a:xfrm>
              <a:off x="5410199" y="2667000"/>
              <a:ext cx="2819399" cy="3299716"/>
              <a:chOff x="3718" y="1043"/>
              <a:chExt cx="2254" cy="3256"/>
            </a:xfrm>
          </p:grpSpPr>
          <p:sp>
            <p:nvSpPr>
              <p:cNvPr id="166941" name="Line 5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22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6942" name="Line 6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6943" name="Line 7"/>
              <p:cNvSpPr>
                <a:spLocks noChangeShapeType="1"/>
              </p:cNvSpPr>
              <p:nvPr/>
            </p:nvSpPr>
            <p:spPr bwMode="auto">
              <a:xfrm>
                <a:off x="5962" y="1043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6944" name="Freeform 8"/>
              <p:cNvSpPr>
                <a:spLocks/>
              </p:cNvSpPr>
              <p:nvPr/>
            </p:nvSpPr>
            <p:spPr bwMode="auto">
              <a:xfrm>
                <a:off x="3718" y="3801"/>
                <a:ext cx="2236" cy="498"/>
              </a:xfrm>
              <a:custGeom>
                <a:avLst/>
                <a:gdLst>
                  <a:gd name="T0" fmla="*/ 0 w 2236"/>
                  <a:gd name="T1" fmla="*/ 907 h 301"/>
                  <a:gd name="T2" fmla="*/ 254 w 2236"/>
                  <a:gd name="T3" fmla="*/ 13 h 301"/>
                  <a:gd name="T4" fmla="*/ 345 w 2236"/>
                  <a:gd name="T5" fmla="*/ 126 h 301"/>
                  <a:gd name="T6" fmla="*/ 427 w 2236"/>
                  <a:gd name="T7" fmla="*/ 1921 h 301"/>
                  <a:gd name="T8" fmla="*/ 518 w 2236"/>
                  <a:gd name="T9" fmla="*/ 2713 h 301"/>
                  <a:gd name="T10" fmla="*/ 627 w 2236"/>
                  <a:gd name="T11" fmla="*/ 2601 h 301"/>
                  <a:gd name="T12" fmla="*/ 645 w 2236"/>
                  <a:gd name="T13" fmla="*/ 2270 h 301"/>
                  <a:gd name="T14" fmla="*/ 700 w 2236"/>
                  <a:gd name="T15" fmla="*/ 1476 h 301"/>
                  <a:gd name="T16" fmla="*/ 836 w 2236"/>
                  <a:gd name="T17" fmla="*/ 685 h 301"/>
                  <a:gd name="T18" fmla="*/ 991 w 2236"/>
                  <a:gd name="T19" fmla="*/ 1702 h 301"/>
                  <a:gd name="T20" fmla="*/ 1209 w 2236"/>
                  <a:gd name="T21" fmla="*/ 3618 h 301"/>
                  <a:gd name="T22" fmla="*/ 1364 w 2236"/>
                  <a:gd name="T23" fmla="*/ 3274 h 301"/>
                  <a:gd name="T24" fmla="*/ 1445 w 2236"/>
                  <a:gd name="T25" fmla="*/ 2270 h 301"/>
                  <a:gd name="T26" fmla="*/ 1473 w 2236"/>
                  <a:gd name="T27" fmla="*/ 1921 h 301"/>
                  <a:gd name="T28" fmla="*/ 1554 w 2236"/>
                  <a:gd name="T29" fmla="*/ 1702 h 301"/>
                  <a:gd name="T30" fmla="*/ 1654 w 2236"/>
                  <a:gd name="T31" fmla="*/ 1921 h 301"/>
                  <a:gd name="T32" fmla="*/ 1691 w 2236"/>
                  <a:gd name="T33" fmla="*/ 2028 h 301"/>
                  <a:gd name="T34" fmla="*/ 1791 w 2236"/>
                  <a:gd name="T35" fmla="*/ 3388 h 301"/>
                  <a:gd name="T36" fmla="*/ 1873 w 2236"/>
                  <a:gd name="T37" fmla="*/ 3731 h 301"/>
                  <a:gd name="T38" fmla="*/ 2073 w 2236"/>
                  <a:gd name="T39" fmla="*/ 3274 h 301"/>
                  <a:gd name="T40" fmla="*/ 2154 w 2236"/>
                  <a:gd name="T41" fmla="*/ 2497 h 301"/>
                  <a:gd name="T42" fmla="*/ 2173 w 2236"/>
                  <a:gd name="T43" fmla="*/ 2143 h 301"/>
                  <a:gd name="T44" fmla="*/ 2227 w 2236"/>
                  <a:gd name="T45" fmla="*/ 1476 h 301"/>
                  <a:gd name="T46" fmla="*/ 2236 w 2236"/>
                  <a:gd name="T47" fmla="*/ 1137 h 3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236"/>
                  <a:gd name="T73" fmla="*/ 0 h 301"/>
                  <a:gd name="T74" fmla="*/ 2236 w 2236"/>
                  <a:gd name="T75" fmla="*/ 301 h 3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236" h="301">
                    <a:moveTo>
                      <a:pt x="0" y="73"/>
                    </a:moveTo>
                    <a:cubicBezTo>
                      <a:pt x="85" y="45"/>
                      <a:pt x="166" y="19"/>
                      <a:pt x="254" y="1"/>
                    </a:cubicBezTo>
                    <a:cubicBezTo>
                      <a:pt x="284" y="4"/>
                      <a:pt x="316" y="0"/>
                      <a:pt x="345" y="10"/>
                    </a:cubicBezTo>
                    <a:cubicBezTo>
                      <a:pt x="396" y="28"/>
                      <a:pt x="403" y="117"/>
                      <a:pt x="427" y="155"/>
                    </a:cubicBezTo>
                    <a:cubicBezTo>
                      <a:pt x="447" y="187"/>
                      <a:pt x="484" y="208"/>
                      <a:pt x="518" y="219"/>
                    </a:cubicBezTo>
                    <a:cubicBezTo>
                      <a:pt x="554" y="216"/>
                      <a:pt x="592" y="220"/>
                      <a:pt x="627" y="210"/>
                    </a:cubicBezTo>
                    <a:cubicBezTo>
                      <a:pt x="637" y="207"/>
                      <a:pt x="638" y="191"/>
                      <a:pt x="645" y="183"/>
                    </a:cubicBezTo>
                    <a:cubicBezTo>
                      <a:pt x="663" y="161"/>
                      <a:pt x="681" y="140"/>
                      <a:pt x="700" y="119"/>
                    </a:cubicBezTo>
                    <a:cubicBezTo>
                      <a:pt x="740" y="73"/>
                      <a:pt x="778" y="67"/>
                      <a:pt x="836" y="55"/>
                    </a:cubicBezTo>
                    <a:cubicBezTo>
                      <a:pt x="917" y="66"/>
                      <a:pt x="937" y="84"/>
                      <a:pt x="991" y="137"/>
                    </a:cubicBezTo>
                    <a:cubicBezTo>
                      <a:pt x="1023" y="234"/>
                      <a:pt x="1114" y="279"/>
                      <a:pt x="1209" y="292"/>
                    </a:cubicBezTo>
                    <a:cubicBezTo>
                      <a:pt x="1259" y="288"/>
                      <a:pt x="1321" y="299"/>
                      <a:pt x="1364" y="264"/>
                    </a:cubicBezTo>
                    <a:cubicBezTo>
                      <a:pt x="1364" y="264"/>
                      <a:pt x="1431" y="197"/>
                      <a:pt x="1445" y="183"/>
                    </a:cubicBezTo>
                    <a:cubicBezTo>
                      <a:pt x="1454" y="174"/>
                      <a:pt x="1460" y="158"/>
                      <a:pt x="1473" y="155"/>
                    </a:cubicBezTo>
                    <a:cubicBezTo>
                      <a:pt x="1524" y="142"/>
                      <a:pt x="1497" y="148"/>
                      <a:pt x="1554" y="137"/>
                    </a:cubicBezTo>
                    <a:cubicBezTo>
                      <a:pt x="1587" y="143"/>
                      <a:pt x="1621" y="148"/>
                      <a:pt x="1654" y="155"/>
                    </a:cubicBezTo>
                    <a:cubicBezTo>
                      <a:pt x="1666" y="157"/>
                      <a:pt x="1681" y="157"/>
                      <a:pt x="1691" y="164"/>
                    </a:cubicBezTo>
                    <a:cubicBezTo>
                      <a:pt x="1737" y="197"/>
                      <a:pt x="1752" y="239"/>
                      <a:pt x="1791" y="273"/>
                    </a:cubicBezTo>
                    <a:cubicBezTo>
                      <a:pt x="1815" y="294"/>
                      <a:pt x="1843" y="295"/>
                      <a:pt x="1873" y="301"/>
                    </a:cubicBezTo>
                    <a:cubicBezTo>
                      <a:pt x="2023" y="290"/>
                      <a:pt x="1970" y="289"/>
                      <a:pt x="2073" y="264"/>
                    </a:cubicBezTo>
                    <a:cubicBezTo>
                      <a:pt x="2110" y="240"/>
                      <a:pt x="2112" y="222"/>
                      <a:pt x="2154" y="201"/>
                    </a:cubicBezTo>
                    <a:cubicBezTo>
                      <a:pt x="2160" y="192"/>
                      <a:pt x="2166" y="181"/>
                      <a:pt x="2173" y="173"/>
                    </a:cubicBezTo>
                    <a:cubicBezTo>
                      <a:pt x="2190" y="154"/>
                      <a:pt x="2227" y="119"/>
                      <a:pt x="2227" y="119"/>
                    </a:cubicBezTo>
                    <a:cubicBezTo>
                      <a:pt x="2230" y="110"/>
                      <a:pt x="2236" y="92"/>
                      <a:pt x="2236" y="9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 sz="2200"/>
              </a:p>
            </p:txBody>
          </p:sp>
        </p:grpSp>
        <p:sp>
          <p:nvSpPr>
            <p:cNvPr id="166940" name="TextBox 74"/>
            <p:cNvSpPr txBox="1">
              <a:spLocks noChangeArrowheads="1"/>
            </p:cNvSpPr>
            <p:nvPr/>
          </p:nvSpPr>
          <p:spPr bwMode="auto">
            <a:xfrm>
              <a:off x="5638798" y="2819400"/>
              <a:ext cx="885717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latin typeface="Times" charset="0"/>
                  <a:ea typeface="Times" charset="0"/>
                  <a:cs typeface="Times" charset="0"/>
                </a:rPr>
                <a:t>Terms</a:t>
              </a:r>
            </a:p>
          </p:txBody>
        </p:sp>
      </p:grpSp>
      <p:grpSp>
        <p:nvGrpSpPr>
          <p:cNvPr id="6" name="Group 132"/>
          <p:cNvGrpSpPr>
            <a:grpSpLocks/>
          </p:cNvGrpSpPr>
          <p:nvPr/>
        </p:nvGrpSpPr>
        <p:grpSpPr bwMode="auto">
          <a:xfrm>
            <a:off x="6477000" y="2324100"/>
            <a:ext cx="2819400" cy="3300413"/>
            <a:chOff x="6400801" y="3429000"/>
            <a:chExt cx="2819399" cy="3299716"/>
          </a:xfrm>
        </p:grpSpPr>
        <p:grpSp>
          <p:nvGrpSpPr>
            <p:cNvPr id="166933" name="Group 4"/>
            <p:cNvGrpSpPr>
              <a:grpSpLocks/>
            </p:cNvGrpSpPr>
            <p:nvPr/>
          </p:nvGrpSpPr>
          <p:grpSpPr bwMode="auto">
            <a:xfrm>
              <a:off x="6400801" y="3429000"/>
              <a:ext cx="2819399" cy="3299716"/>
              <a:chOff x="3718" y="1043"/>
              <a:chExt cx="2254" cy="3256"/>
            </a:xfrm>
          </p:grpSpPr>
          <p:sp>
            <p:nvSpPr>
              <p:cNvPr id="166935" name="Line 5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22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6936" name="Line 6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6937" name="Line 7"/>
              <p:cNvSpPr>
                <a:spLocks noChangeShapeType="1"/>
              </p:cNvSpPr>
              <p:nvPr/>
            </p:nvSpPr>
            <p:spPr bwMode="auto">
              <a:xfrm>
                <a:off x="5962" y="1043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6938" name="Freeform 8"/>
              <p:cNvSpPr>
                <a:spLocks/>
              </p:cNvSpPr>
              <p:nvPr/>
            </p:nvSpPr>
            <p:spPr bwMode="auto">
              <a:xfrm>
                <a:off x="3718" y="3801"/>
                <a:ext cx="2236" cy="498"/>
              </a:xfrm>
              <a:custGeom>
                <a:avLst/>
                <a:gdLst>
                  <a:gd name="T0" fmla="*/ 0 w 2236"/>
                  <a:gd name="T1" fmla="*/ 907 h 301"/>
                  <a:gd name="T2" fmla="*/ 254 w 2236"/>
                  <a:gd name="T3" fmla="*/ 13 h 301"/>
                  <a:gd name="T4" fmla="*/ 345 w 2236"/>
                  <a:gd name="T5" fmla="*/ 126 h 301"/>
                  <a:gd name="T6" fmla="*/ 427 w 2236"/>
                  <a:gd name="T7" fmla="*/ 1921 h 301"/>
                  <a:gd name="T8" fmla="*/ 518 w 2236"/>
                  <a:gd name="T9" fmla="*/ 2713 h 301"/>
                  <a:gd name="T10" fmla="*/ 627 w 2236"/>
                  <a:gd name="T11" fmla="*/ 2601 h 301"/>
                  <a:gd name="T12" fmla="*/ 645 w 2236"/>
                  <a:gd name="T13" fmla="*/ 2270 h 301"/>
                  <a:gd name="T14" fmla="*/ 700 w 2236"/>
                  <a:gd name="T15" fmla="*/ 1476 h 301"/>
                  <a:gd name="T16" fmla="*/ 836 w 2236"/>
                  <a:gd name="T17" fmla="*/ 685 h 301"/>
                  <a:gd name="T18" fmla="*/ 991 w 2236"/>
                  <a:gd name="T19" fmla="*/ 1702 h 301"/>
                  <a:gd name="T20" fmla="*/ 1209 w 2236"/>
                  <a:gd name="T21" fmla="*/ 3618 h 301"/>
                  <a:gd name="T22" fmla="*/ 1364 w 2236"/>
                  <a:gd name="T23" fmla="*/ 3274 h 301"/>
                  <a:gd name="T24" fmla="*/ 1445 w 2236"/>
                  <a:gd name="T25" fmla="*/ 2270 h 301"/>
                  <a:gd name="T26" fmla="*/ 1473 w 2236"/>
                  <a:gd name="T27" fmla="*/ 1921 h 301"/>
                  <a:gd name="T28" fmla="*/ 1554 w 2236"/>
                  <a:gd name="T29" fmla="*/ 1702 h 301"/>
                  <a:gd name="T30" fmla="*/ 1654 w 2236"/>
                  <a:gd name="T31" fmla="*/ 1921 h 301"/>
                  <a:gd name="T32" fmla="*/ 1691 w 2236"/>
                  <a:gd name="T33" fmla="*/ 2028 h 301"/>
                  <a:gd name="T34" fmla="*/ 1791 w 2236"/>
                  <a:gd name="T35" fmla="*/ 3388 h 301"/>
                  <a:gd name="T36" fmla="*/ 1873 w 2236"/>
                  <a:gd name="T37" fmla="*/ 3731 h 301"/>
                  <a:gd name="T38" fmla="*/ 2073 w 2236"/>
                  <a:gd name="T39" fmla="*/ 3274 h 301"/>
                  <a:gd name="T40" fmla="*/ 2154 w 2236"/>
                  <a:gd name="T41" fmla="*/ 2497 h 301"/>
                  <a:gd name="T42" fmla="*/ 2173 w 2236"/>
                  <a:gd name="T43" fmla="*/ 2143 h 301"/>
                  <a:gd name="T44" fmla="*/ 2227 w 2236"/>
                  <a:gd name="T45" fmla="*/ 1476 h 301"/>
                  <a:gd name="T46" fmla="*/ 2236 w 2236"/>
                  <a:gd name="T47" fmla="*/ 1137 h 3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236"/>
                  <a:gd name="T73" fmla="*/ 0 h 301"/>
                  <a:gd name="T74" fmla="*/ 2236 w 2236"/>
                  <a:gd name="T75" fmla="*/ 301 h 3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236" h="301">
                    <a:moveTo>
                      <a:pt x="0" y="73"/>
                    </a:moveTo>
                    <a:cubicBezTo>
                      <a:pt x="85" y="45"/>
                      <a:pt x="166" y="19"/>
                      <a:pt x="254" y="1"/>
                    </a:cubicBezTo>
                    <a:cubicBezTo>
                      <a:pt x="284" y="4"/>
                      <a:pt x="316" y="0"/>
                      <a:pt x="345" y="10"/>
                    </a:cubicBezTo>
                    <a:cubicBezTo>
                      <a:pt x="396" y="28"/>
                      <a:pt x="403" y="117"/>
                      <a:pt x="427" y="155"/>
                    </a:cubicBezTo>
                    <a:cubicBezTo>
                      <a:pt x="447" y="187"/>
                      <a:pt x="484" y="208"/>
                      <a:pt x="518" y="219"/>
                    </a:cubicBezTo>
                    <a:cubicBezTo>
                      <a:pt x="554" y="216"/>
                      <a:pt x="592" y="220"/>
                      <a:pt x="627" y="210"/>
                    </a:cubicBezTo>
                    <a:cubicBezTo>
                      <a:pt x="637" y="207"/>
                      <a:pt x="638" y="191"/>
                      <a:pt x="645" y="183"/>
                    </a:cubicBezTo>
                    <a:cubicBezTo>
                      <a:pt x="663" y="161"/>
                      <a:pt x="681" y="140"/>
                      <a:pt x="700" y="119"/>
                    </a:cubicBezTo>
                    <a:cubicBezTo>
                      <a:pt x="740" y="73"/>
                      <a:pt x="778" y="67"/>
                      <a:pt x="836" y="55"/>
                    </a:cubicBezTo>
                    <a:cubicBezTo>
                      <a:pt x="917" y="66"/>
                      <a:pt x="937" y="84"/>
                      <a:pt x="991" y="137"/>
                    </a:cubicBezTo>
                    <a:cubicBezTo>
                      <a:pt x="1023" y="234"/>
                      <a:pt x="1114" y="279"/>
                      <a:pt x="1209" y="292"/>
                    </a:cubicBezTo>
                    <a:cubicBezTo>
                      <a:pt x="1259" y="288"/>
                      <a:pt x="1321" y="299"/>
                      <a:pt x="1364" y="264"/>
                    </a:cubicBezTo>
                    <a:cubicBezTo>
                      <a:pt x="1364" y="264"/>
                      <a:pt x="1431" y="197"/>
                      <a:pt x="1445" y="183"/>
                    </a:cubicBezTo>
                    <a:cubicBezTo>
                      <a:pt x="1454" y="174"/>
                      <a:pt x="1460" y="158"/>
                      <a:pt x="1473" y="155"/>
                    </a:cubicBezTo>
                    <a:cubicBezTo>
                      <a:pt x="1524" y="142"/>
                      <a:pt x="1497" y="148"/>
                      <a:pt x="1554" y="137"/>
                    </a:cubicBezTo>
                    <a:cubicBezTo>
                      <a:pt x="1587" y="143"/>
                      <a:pt x="1621" y="148"/>
                      <a:pt x="1654" y="155"/>
                    </a:cubicBezTo>
                    <a:cubicBezTo>
                      <a:pt x="1666" y="157"/>
                      <a:pt x="1681" y="157"/>
                      <a:pt x="1691" y="164"/>
                    </a:cubicBezTo>
                    <a:cubicBezTo>
                      <a:pt x="1737" y="197"/>
                      <a:pt x="1752" y="239"/>
                      <a:pt x="1791" y="273"/>
                    </a:cubicBezTo>
                    <a:cubicBezTo>
                      <a:pt x="1815" y="294"/>
                      <a:pt x="1843" y="295"/>
                      <a:pt x="1873" y="301"/>
                    </a:cubicBezTo>
                    <a:cubicBezTo>
                      <a:pt x="2023" y="290"/>
                      <a:pt x="1970" y="289"/>
                      <a:pt x="2073" y="264"/>
                    </a:cubicBezTo>
                    <a:cubicBezTo>
                      <a:pt x="2110" y="240"/>
                      <a:pt x="2112" y="222"/>
                      <a:pt x="2154" y="201"/>
                    </a:cubicBezTo>
                    <a:cubicBezTo>
                      <a:pt x="2160" y="192"/>
                      <a:pt x="2166" y="181"/>
                      <a:pt x="2173" y="173"/>
                    </a:cubicBezTo>
                    <a:cubicBezTo>
                      <a:pt x="2190" y="154"/>
                      <a:pt x="2227" y="119"/>
                      <a:pt x="2227" y="119"/>
                    </a:cubicBezTo>
                    <a:cubicBezTo>
                      <a:pt x="2230" y="110"/>
                      <a:pt x="2236" y="92"/>
                      <a:pt x="2236" y="9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 sz="2200"/>
              </a:p>
            </p:txBody>
          </p:sp>
        </p:grpSp>
        <p:sp>
          <p:nvSpPr>
            <p:cNvPr id="166934" name="TextBox 131"/>
            <p:cNvSpPr txBox="1">
              <a:spLocks noChangeArrowheads="1"/>
            </p:cNvSpPr>
            <p:nvPr/>
          </p:nvSpPr>
          <p:spPr bwMode="auto">
            <a:xfrm>
              <a:off x="6629400" y="3581400"/>
              <a:ext cx="22098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latin typeface="Times" charset="0"/>
                  <a:ea typeface="Times" charset="0"/>
                  <a:cs typeface="Times" charset="0"/>
                </a:rPr>
                <a:t>Action Items</a:t>
              </a:r>
            </a:p>
          </p:txBody>
        </p:sp>
      </p:grpSp>
      <p:grpSp>
        <p:nvGrpSpPr>
          <p:cNvPr id="8" name="Group 153"/>
          <p:cNvGrpSpPr>
            <a:grpSpLocks/>
          </p:cNvGrpSpPr>
          <p:nvPr/>
        </p:nvGrpSpPr>
        <p:grpSpPr bwMode="auto">
          <a:xfrm>
            <a:off x="6934200" y="2952750"/>
            <a:ext cx="2819400" cy="3300413"/>
            <a:chOff x="6324601" y="4267200"/>
            <a:chExt cx="2819399" cy="3299716"/>
          </a:xfrm>
        </p:grpSpPr>
        <p:grpSp>
          <p:nvGrpSpPr>
            <p:cNvPr id="166927" name="Group 4"/>
            <p:cNvGrpSpPr>
              <a:grpSpLocks/>
            </p:cNvGrpSpPr>
            <p:nvPr/>
          </p:nvGrpSpPr>
          <p:grpSpPr bwMode="auto">
            <a:xfrm>
              <a:off x="6324601" y="4267200"/>
              <a:ext cx="2819399" cy="3299716"/>
              <a:chOff x="3718" y="1043"/>
              <a:chExt cx="2254" cy="3256"/>
            </a:xfrm>
          </p:grpSpPr>
          <p:sp>
            <p:nvSpPr>
              <p:cNvPr id="166929" name="Line 5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22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6930" name="Line 6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6931" name="Line 7"/>
              <p:cNvSpPr>
                <a:spLocks noChangeShapeType="1"/>
              </p:cNvSpPr>
              <p:nvPr/>
            </p:nvSpPr>
            <p:spPr bwMode="auto">
              <a:xfrm>
                <a:off x="5962" y="1043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6932" name="Freeform 8"/>
              <p:cNvSpPr>
                <a:spLocks/>
              </p:cNvSpPr>
              <p:nvPr/>
            </p:nvSpPr>
            <p:spPr bwMode="auto">
              <a:xfrm>
                <a:off x="3718" y="3801"/>
                <a:ext cx="2236" cy="498"/>
              </a:xfrm>
              <a:custGeom>
                <a:avLst/>
                <a:gdLst>
                  <a:gd name="T0" fmla="*/ 0 w 2236"/>
                  <a:gd name="T1" fmla="*/ 907 h 301"/>
                  <a:gd name="T2" fmla="*/ 254 w 2236"/>
                  <a:gd name="T3" fmla="*/ 13 h 301"/>
                  <a:gd name="T4" fmla="*/ 345 w 2236"/>
                  <a:gd name="T5" fmla="*/ 126 h 301"/>
                  <a:gd name="T6" fmla="*/ 427 w 2236"/>
                  <a:gd name="T7" fmla="*/ 1921 h 301"/>
                  <a:gd name="T8" fmla="*/ 518 w 2236"/>
                  <a:gd name="T9" fmla="*/ 2713 h 301"/>
                  <a:gd name="T10" fmla="*/ 627 w 2236"/>
                  <a:gd name="T11" fmla="*/ 2601 h 301"/>
                  <a:gd name="T12" fmla="*/ 645 w 2236"/>
                  <a:gd name="T13" fmla="*/ 2270 h 301"/>
                  <a:gd name="T14" fmla="*/ 700 w 2236"/>
                  <a:gd name="T15" fmla="*/ 1476 h 301"/>
                  <a:gd name="T16" fmla="*/ 836 w 2236"/>
                  <a:gd name="T17" fmla="*/ 685 h 301"/>
                  <a:gd name="T18" fmla="*/ 991 w 2236"/>
                  <a:gd name="T19" fmla="*/ 1702 h 301"/>
                  <a:gd name="T20" fmla="*/ 1209 w 2236"/>
                  <a:gd name="T21" fmla="*/ 3618 h 301"/>
                  <a:gd name="T22" fmla="*/ 1364 w 2236"/>
                  <a:gd name="T23" fmla="*/ 3274 h 301"/>
                  <a:gd name="T24" fmla="*/ 1445 w 2236"/>
                  <a:gd name="T25" fmla="*/ 2270 h 301"/>
                  <a:gd name="T26" fmla="*/ 1473 w 2236"/>
                  <a:gd name="T27" fmla="*/ 1921 h 301"/>
                  <a:gd name="T28" fmla="*/ 1554 w 2236"/>
                  <a:gd name="T29" fmla="*/ 1702 h 301"/>
                  <a:gd name="T30" fmla="*/ 1654 w 2236"/>
                  <a:gd name="T31" fmla="*/ 1921 h 301"/>
                  <a:gd name="T32" fmla="*/ 1691 w 2236"/>
                  <a:gd name="T33" fmla="*/ 2028 h 301"/>
                  <a:gd name="T34" fmla="*/ 1791 w 2236"/>
                  <a:gd name="T35" fmla="*/ 3388 h 301"/>
                  <a:gd name="T36" fmla="*/ 1873 w 2236"/>
                  <a:gd name="T37" fmla="*/ 3731 h 301"/>
                  <a:gd name="T38" fmla="*/ 2073 w 2236"/>
                  <a:gd name="T39" fmla="*/ 3274 h 301"/>
                  <a:gd name="T40" fmla="*/ 2154 w 2236"/>
                  <a:gd name="T41" fmla="*/ 2497 h 301"/>
                  <a:gd name="T42" fmla="*/ 2173 w 2236"/>
                  <a:gd name="T43" fmla="*/ 2143 h 301"/>
                  <a:gd name="T44" fmla="*/ 2227 w 2236"/>
                  <a:gd name="T45" fmla="*/ 1476 h 301"/>
                  <a:gd name="T46" fmla="*/ 2236 w 2236"/>
                  <a:gd name="T47" fmla="*/ 1137 h 3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236"/>
                  <a:gd name="T73" fmla="*/ 0 h 301"/>
                  <a:gd name="T74" fmla="*/ 2236 w 2236"/>
                  <a:gd name="T75" fmla="*/ 301 h 3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236" h="301">
                    <a:moveTo>
                      <a:pt x="0" y="73"/>
                    </a:moveTo>
                    <a:cubicBezTo>
                      <a:pt x="85" y="45"/>
                      <a:pt x="166" y="19"/>
                      <a:pt x="254" y="1"/>
                    </a:cubicBezTo>
                    <a:cubicBezTo>
                      <a:pt x="284" y="4"/>
                      <a:pt x="316" y="0"/>
                      <a:pt x="345" y="10"/>
                    </a:cubicBezTo>
                    <a:cubicBezTo>
                      <a:pt x="396" y="28"/>
                      <a:pt x="403" y="117"/>
                      <a:pt x="427" y="155"/>
                    </a:cubicBezTo>
                    <a:cubicBezTo>
                      <a:pt x="447" y="187"/>
                      <a:pt x="484" y="208"/>
                      <a:pt x="518" y="219"/>
                    </a:cubicBezTo>
                    <a:cubicBezTo>
                      <a:pt x="554" y="216"/>
                      <a:pt x="592" y="220"/>
                      <a:pt x="627" y="210"/>
                    </a:cubicBezTo>
                    <a:cubicBezTo>
                      <a:pt x="637" y="207"/>
                      <a:pt x="638" y="191"/>
                      <a:pt x="645" y="183"/>
                    </a:cubicBezTo>
                    <a:cubicBezTo>
                      <a:pt x="663" y="161"/>
                      <a:pt x="681" y="140"/>
                      <a:pt x="700" y="119"/>
                    </a:cubicBezTo>
                    <a:cubicBezTo>
                      <a:pt x="740" y="73"/>
                      <a:pt x="778" y="67"/>
                      <a:pt x="836" y="55"/>
                    </a:cubicBezTo>
                    <a:cubicBezTo>
                      <a:pt x="917" y="66"/>
                      <a:pt x="937" y="84"/>
                      <a:pt x="991" y="137"/>
                    </a:cubicBezTo>
                    <a:cubicBezTo>
                      <a:pt x="1023" y="234"/>
                      <a:pt x="1114" y="279"/>
                      <a:pt x="1209" y="292"/>
                    </a:cubicBezTo>
                    <a:cubicBezTo>
                      <a:pt x="1259" y="288"/>
                      <a:pt x="1321" y="299"/>
                      <a:pt x="1364" y="264"/>
                    </a:cubicBezTo>
                    <a:cubicBezTo>
                      <a:pt x="1364" y="264"/>
                      <a:pt x="1431" y="197"/>
                      <a:pt x="1445" y="183"/>
                    </a:cubicBezTo>
                    <a:cubicBezTo>
                      <a:pt x="1454" y="174"/>
                      <a:pt x="1460" y="158"/>
                      <a:pt x="1473" y="155"/>
                    </a:cubicBezTo>
                    <a:cubicBezTo>
                      <a:pt x="1524" y="142"/>
                      <a:pt x="1497" y="148"/>
                      <a:pt x="1554" y="137"/>
                    </a:cubicBezTo>
                    <a:cubicBezTo>
                      <a:pt x="1587" y="143"/>
                      <a:pt x="1621" y="148"/>
                      <a:pt x="1654" y="155"/>
                    </a:cubicBezTo>
                    <a:cubicBezTo>
                      <a:pt x="1666" y="157"/>
                      <a:pt x="1681" y="157"/>
                      <a:pt x="1691" y="164"/>
                    </a:cubicBezTo>
                    <a:cubicBezTo>
                      <a:pt x="1737" y="197"/>
                      <a:pt x="1752" y="239"/>
                      <a:pt x="1791" y="273"/>
                    </a:cubicBezTo>
                    <a:cubicBezTo>
                      <a:pt x="1815" y="294"/>
                      <a:pt x="1843" y="295"/>
                      <a:pt x="1873" y="301"/>
                    </a:cubicBezTo>
                    <a:cubicBezTo>
                      <a:pt x="2023" y="290"/>
                      <a:pt x="1970" y="289"/>
                      <a:pt x="2073" y="264"/>
                    </a:cubicBezTo>
                    <a:cubicBezTo>
                      <a:pt x="2110" y="240"/>
                      <a:pt x="2112" y="222"/>
                      <a:pt x="2154" y="201"/>
                    </a:cubicBezTo>
                    <a:cubicBezTo>
                      <a:pt x="2160" y="192"/>
                      <a:pt x="2166" y="181"/>
                      <a:pt x="2173" y="173"/>
                    </a:cubicBezTo>
                    <a:cubicBezTo>
                      <a:pt x="2190" y="154"/>
                      <a:pt x="2227" y="119"/>
                      <a:pt x="2227" y="119"/>
                    </a:cubicBezTo>
                    <a:cubicBezTo>
                      <a:pt x="2230" y="110"/>
                      <a:pt x="2236" y="92"/>
                      <a:pt x="2236" y="9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 sz="2200"/>
              </a:p>
            </p:txBody>
          </p:sp>
        </p:grpSp>
        <p:sp>
          <p:nvSpPr>
            <p:cNvPr id="166928" name="TextBox 145"/>
            <p:cNvSpPr txBox="1">
              <a:spLocks noChangeArrowheads="1"/>
            </p:cNvSpPr>
            <p:nvPr/>
          </p:nvSpPr>
          <p:spPr bwMode="auto">
            <a:xfrm>
              <a:off x="6553200" y="4419600"/>
              <a:ext cx="131318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latin typeface="Times" charset="0"/>
                  <a:ea typeface="Times" charset="0"/>
                  <a:cs typeface="Times" charset="0"/>
                </a:rPr>
                <a:t>Questions</a:t>
              </a:r>
            </a:p>
          </p:txBody>
        </p:sp>
      </p:grpSp>
      <p:grpSp>
        <p:nvGrpSpPr>
          <p:cNvPr id="10" name="Group 152"/>
          <p:cNvGrpSpPr>
            <a:grpSpLocks/>
          </p:cNvGrpSpPr>
          <p:nvPr/>
        </p:nvGrpSpPr>
        <p:grpSpPr bwMode="auto">
          <a:xfrm>
            <a:off x="7391400" y="3581400"/>
            <a:ext cx="2819400" cy="3300413"/>
            <a:chOff x="6781801" y="5181600"/>
            <a:chExt cx="2819399" cy="3299716"/>
          </a:xfrm>
        </p:grpSpPr>
        <p:grpSp>
          <p:nvGrpSpPr>
            <p:cNvPr id="166921" name="Group 4"/>
            <p:cNvGrpSpPr>
              <a:grpSpLocks/>
            </p:cNvGrpSpPr>
            <p:nvPr/>
          </p:nvGrpSpPr>
          <p:grpSpPr bwMode="auto">
            <a:xfrm>
              <a:off x="6781801" y="5181600"/>
              <a:ext cx="2819399" cy="3299716"/>
              <a:chOff x="3718" y="1043"/>
              <a:chExt cx="2254" cy="3256"/>
            </a:xfrm>
          </p:grpSpPr>
          <p:sp>
            <p:nvSpPr>
              <p:cNvPr id="166923" name="Line 5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22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6924" name="Line 6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6925" name="Line 7"/>
              <p:cNvSpPr>
                <a:spLocks noChangeShapeType="1"/>
              </p:cNvSpPr>
              <p:nvPr/>
            </p:nvSpPr>
            <p:spPr bwMode="auto">
              <a:xfrm>
                <a:off x="5962" y="1043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6926" name="Freeform 8"/>
              <p:cNvSpPr>
                <a:spLocks/>
              </p:cNvSpPr>
              <p:nvPr/>
            </p:nvSpPr>
            <p:spPr bwMode="auto">
              <a:xfrm>
                <a:off x="3718" y="3801"/>
                <a:ext cx="2236" cy="498"/>
              </a:xfrm>
              <a:custGeom>
                <a:avLst/>
                <a:gdLst>
                  <a:gd name="T0" fmla="*/ 0 w 2236"/>
                  <a:gd name="T1" fmla="*/ 907 h 301"/>
                  <a:gd name="T2" fmla="*/ 254 w 2236"/>
                  <a:gd name="T3" fmla="*/ 13 h 301"/>
                  <a:gd name="T4" fmla="*/ 345 w 2236"/>
                  <a:gd name="T5" fmla="*/ 126 h 301"/>
                  <a:gd name="T6" fmla="*/ 427 w 2236"/>
                  <a:gd name="T7" fmla="*/ 1921 h 301"/>
                  <a:gd name="T8" fmla="*/ 518 w 2236"/>
                  <a:gd name="T9" fmla="*/ 2713 h 301"/>
                  <a:gd name="T10" fmla="*/ 627 w 2236"/>
                  <a:gd name="T11" fmla="*/ 2601 h 301"/>
                  <a:gd name="T12" fmla="*/ 645 w 2236"/>
                  <a:gd name="T13" fmla="*/ 2270 h 301"/>
                  <a:gd name="T14" fmla="*/ 700 w 2236"/>
                  <a:gd name="T15" fmla="*/ 1476 h 301"/>
                  <a:gd name="T16" fmla="*/ 836 w 2236"/>
                  <a:gd name="T17" fmla="*/ 685 h 301"/>
                  <a:gd name="T18" fmla="*/ 991 w 2236"/>
                  <a:gd name="T19" fmla="*/ 1702 h 301"/>
                  <a:gd name="T20" fmla="*/ 1209 w 2236"/>
                  <a:gd name="T21" fmla="*/ 3618 h 301"/>
                  <a:gd name="T22" fmla="*/ 1364 w 2236"/>
                  <a:gd name="T23" fmla="*/ 3274 h 301"/>
                  <a:gd name="T24" fmla="*/ 1445 w 2236"/>
                  <a:gd name="T25" fmla="*/ 2270 h 301"/>
                  <a:gd name="T26" fmla="*/ 1473 w 2236"/>
                  <a:gd name="T27" fmla="*/ 1921 h 301"/>
                  <a:gd name="T28" fmla="*/ 1554 w 2236"/>
                  <a:gd name="T29" fmla="*/ 1702 h 301"/>
                  <a:gd name="T30" fmla="*/ 1654 w 2236"/>
                  <a:gd name="T31" fmla="*/ 1921 h 301"/>
                  <a:gd name="T32" fmla="*/ 1691 w 2236"/>
                  <a:gd name="T33" fmla="*/ 2028 h 301"/>
                  <a:gd name="T34" fmla="*/ 1791 w 2236"/>
                  <a:gd name="T35" fmla="*/ 3388 h 301"/>
                  <a:gd name="T36" fmla="*/ 1873 w 2236"/>
                  <a:gd name="T37" fmla="*/ 3731 h 301"/>
                  <a:gd name="T38" fmla="*/ 2073 w 2236"/>
                  <a:gd name="T39" fmla="*/ 3274 h 301"/>
                  <a:gd name="T40" fmla="*/ 2154 w 2236"/>
                  <a:gd name="T41" fmla="*/ 2497 h 301"/>
                  <a:gd name="T42" fmla="*/ 2173 w 2236"/>
                  <a:gd name="T43" fmla="*/ 2143 h 301"/>
                  <a:gd name="T44" fmla="*/ 2227 w 2236"/>
                  <a:gd name="T45" fmla="*/ 1476 h 301"/>
                  <a:gd name="T46" fmla="*/ 2236 w 2236"/>
                  <a:gd name="T47" fmla="*/ 1137 h 3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236"/>
                  <a:gd name="T73" fmla="*/ 0 h 301"/>
                  <a:gd name="T74" fmla="*/ 2236 w 2236"/>
                  <a:gd name="T75" fmla="*/ 301 h 3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236" h="301">
                    <a:moveTo>
                      <a:pt x="0" y="73"/>
                    </a:moveTo>
                    <a:cubicBezTo>
                      <a:pt x="85" y="45"/>
                      <a:pt x="166" y="19"/>
                      <a:pt x="254" y="1"/>
                    </a:cubicBezTo>
                    <a:cubicBezTo>
                      <a:pt x="284" y="4"/>
                      <a:pt x="316" y="0"/>
                      <a:pt x="345" y="10"/>
                    </a:cubicBezTo>
                    <a:cubicBezTo>
                      <a:pt x="396" y="28"/>
                      <a:pt x="403" y="117"/>
                      <a:pt x="427" y="155"/>
                    </a:cubicBezTo>
                    <a:cubicBezTo>
                      <a:pt x="447" y="187"/>
                      <a:pt x="484" y="208"/>
                      <a:pt x="518" y="219"/>
                    </a:cubicBezTo>
                    <a:cubicBezTo>
                      <a:pt x="554" y="216"/>
                      <a:pt x="592" y="220"/>
                      <a:pt x="627" y="210"/>
                    </a:cubicBezTo>
                    <a:cubicBezTo>
                      <a:pt x="637" y="207"/>
                      <a:pt x="638" y="191"/>
                      <a:pt x="645" y="183"/>
                    </a:cubicBezTo>
                    <a:cubicBezTo>
                      <a:pt x="663" y="161"/>
                      <a:pt x="681" y="140"/>
                      <a:pt x="700" y="119"/>
                    </a:cubicBezTo>
                    <a:cubicBezTo>
                      <a:pt x="740" y="73"/>
                      <a:pt x="778" y="67"/>
                      <a:pt x="836" y="55"/>
                    </a:cubicBezTo>
                    <a:cubicBezTo>
                      <a:pt x="917" y="66"/>
                      <a:pt x="937" y="84"/>
                      <a:pt x="991" y="137"/>
                    </a:cubicBezTo>
                    <a:cubicBezTo>
                      <a:pt x="1023" y="234"/>
                      <a:pt x="1114" y="279"/>
                      <a:pt x="1209" y="292"/>
                    </a:cubicBezTo>
                    <a:cubicBezTo>
                      <a:pt x="1259" y="288"/>
                      <a:pt x="1321" y="299"/>
                      <a:pt x="1364" y="264"/>
                    </a:cubicBezTo>
                    <a:cubicBezTo>
                      <a:pt x="1364" y="264"/>
                      <a:pt x="1431" y="197"/>
                      <a:pt x="1445" y="183"/>
                    </a:cubicBezTo>
                    <a:cubicBezTo>
                      <a:pt x="1454" y="174"/>
                      <a:pt x="1460" y="158"/>
                      <a:pt x="1473" y="155"/>
                    </a:cubicBezTo>
                    <a:cubicBezTo>
                      <a:pt x="1524" y="142"/>
                      <a:pt x="1497" y="148"/>
                      <a:pt x="1554" y="137"/>
                    </a:cubicBezTo>
                    <a:cubicBezTo>
                      <a:pt x="1587" y="143"/>
                      <a:pt x="1621" y="148"/>
                      <a:pt x="1654" y="155"/>
                    </a:cubicBezTo>
                    <a:cubicBezTo>
                      <a:pt x="1666" y="157"/>
                      <a:pt x="1681" y="157"/>
                      <a:pt x="1691" y="164"/>
                    </a:cubicBezTo>
                    <a:cubicBezTo>
                      <a:pt x="1737" y="197"/>
                      <a:pt x="1752" y="239"/>
                      <a:pt x="1791" y="273"/>
                    </a:cubicBezTo>
                    <a:cubicBezTo>
                      <a:pt x="1815" y="294"/>
                      <a:pt x="1843" y="295"/>
                      <a:pt x="1873" y="301"/>
                    </a:cubicBezTo>
                    <a:cubicBezTo>
                      <a:pt x="2023" y="290"/>
                      <a:pt x="1970" y="289"/>
                      <a:pt x="2073" y="264"/>
                    </a:cubicBezTo>
                    <a:cubicBezTo>
                      <a:pt x="2110" y="240"/>
                      <a:pt x="2112" y="222"/>
                      <a:pt x="2154" y="201"/>
                    </a:cubicBezTo>
                    <a:cubicBezTo>
                      <a:pt x="2160" y="192"/>
                      <a:pt x="2166" y="181"/>
                      <a:pt x="2173" y="173"/>
                    </a:cubicBezTo>
                    <a:cubicBezTo>
                      <a:pt x="2190" y="154"/>
                      <a:pt x="2227" y="119"/>
                      <a:pt x="2227" y="119"/>
                    </a:cubicBezTo>
                    <a:cubicBezTo>
                      <a:pt x="2230" y="110"/>
                      <a:pt x="2236" y="92"/>
                      <a:pt x="2236" y="9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 sz="2200"/>
              </a:p>
            </p:txBody>
          </p:sp>
        </p:grpSp>
        <p:sp>
          <p:nvSpPr>
            <p:cNvPr id="166922" name="TextBox 151"/>
            <p:cNvSpPr txBox="1">
              <a:spLocks noChangeArrowheads="1"/>
            </p:cNvSpPr>
            <p:nvPr/>
          </p:nvSpPr>
          <p:spPr bwMode="auto">
            <a:xfrm>
              <a:off x="6890028" y="5253335"/>
              <a:ext cx="874283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latin typeface="Times" charset="0"/>
                  <a:ea typeface="Times" charset="0"/>
                  <a:cs typeface="Times" charset="0"/>
                </a:rPr>
                <a:t>Issues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6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6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401719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7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9600" smtClean="0"/>
              <a:t>C: Wrap 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15.  What We Did</a:t>
            </a:r>
          </a:p>
        </p:txBody>
      </p:sp>
      <p:sp>
        <p:nvSpPr>
          <p:cNvPr id="168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8964" name="Rectangle 3"/>
          <p:cNvSpPr>
            <a:spLocks noChangeArrowheads="1"/>
          </p:cNvSpPr>
          <p:nvPr/>
        </p:nvSpPr>
        <p:spPr bwMode="auto">
          <a:xfrm>
            <a:off x="4114800" y="2971800"/>
            <a:ext cx="1325563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>
                <a:solidFill>
                  <a:srgbClr val="FF0000"/>
                </a:solidFill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Resources: Requirements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382000" cy="5105400"/>
          </a:xfrm>
        </p:spPr>
        <p:txBody>
          <a:bodyPr/>
          <a:lstStyle/>
          <a:p>
            <a:r>
              <a:rPr lang="en-US" dirty="0" smtClean="0"/>
              <a:t>There’s often a statement of the functions required of the system.</a:t>
            </a:r>
          </a:p>
          <a:p>
            <a:endParaRPr lang="en-US" dirty="0" smtClean="0"/>
          </a:p>
          <a:p>
            <a:r>
              <a:rPr lang="en-US" dirty="0" smtClean="0"/>
              <a:t>You need to ensure they are all:</a:t>
            </a:r>
          </a:p>
          <a:p>
            <a:pPr lvl="1"/>
            <a:r>
              <a:rPr lang="en-US" dirty="0" smtClean="0"/>
              <a:t>Identified</a:t>
            </a:r>
          </a:p>
          <a:p>
            <a:pPr lvl="1"/>
            <a:r>
              <a:rPr lang="en-US" dirty="0" smtClean="0"/>
              <a:t>Unique   </a:t>
            </a:r>
          </a:p>
          <a:p>
            <a:pPr lvl="1"/>
            <a:r>
              <a:rPr lang="en-US" dirty="0" smtClean="0"/>
              <a:t>Coherent   </a:t>
            </a:r>
          </a:p>
          <a:p>
            <a:pPr lvl="1"/>
            <a:r>
              <a:rPr lang="en-US" dirty="0" smtClean="0"/>
              <a:t>Unambiguous</a:t>
            </a:r>
          </a:p>
          <a:p>
            <a:pPr lvl="1"/>
            <a:r>
              <a:rPr lang="en-US" dirty="0" smtClean="0"/>
              <a:t>Testable</a:t>
            </a:r>
          </a:p>
          <a:p>
            <a:endParaRPr lang="en-US" dirty="0" smtClean="0"/>
          </a:p>
          <a:p>
            <a:r>
              <a:rPr lang="en-US" dirty="0" smtClean="0"/>
              <a:t>You also need to learn and regularize the vocabulary.</a:t>
            </a:r>
          </a:p>
        </p:txBody>
      </p:sp>
      <p:sp>
        <p:nvSpPr>
          <p:cNvPr id="21508" name="Oval Callout 4"/>
          <p:cNvSpPr>
            <a:spLocks noChangeArrowheads="1"/>
          </p:cNvSpPr>
          <p:nvPr/>
        </p:nvSpPr>
        <p:spPr bwMode="auto">
          <a:xfrm>
            <a:off x="4419600" y="2133600"/>
            <a:ext cx="4495800" cy="1798638"/>
          </a:xfrm>
          <a:prstGeom prst="wedgeEllipseCallout">
            <a:avLst>
              <a:gd name="adj1" fmla="val -21843"/>
              <a:gd name="adj2" fmla="val 69644"/>
            </a:avLst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>
                <a:latin typeface="Tekton" charset="0"/>
                <a:ea typeface="Tekton" charset="0"/>
                <a:cs typeface="Tekton" charset="0"/>
              </a:rPr>
              <a:t>aka</a:t>
            </a:r>
          </a:p>
          <a:p>
            <a:pPr algn="ctr"/>
            <a:r>
              <a:rPr lang="en-US" sz="2000" b="1" dirty="0">
                <a:latin typeface="Tekton" charset="0"/>
                <a:ea typeface="Tekton" charset="0"/>
                <a:cs typeface="Tekton" charset="0"/>
              </a:rPr>
              <a:t>Requirements</a:t>
            </a:r>
          </a:p>
          <a:p>
            <a:pPr algn="ctr"/>
            <a:r>
              <a:rPr lang="en-US" sz="2000" b="1" dirty="0">
                <a:latin typeface="Tekton" charset="0"/>
                <a:ea typeface="Tekton" charset="0"/>
                <a:cs typeface="Tekton" charset="0"/>
              </a:rPr>
              <a:t>Functional</a:t>
            </a:r>
            <a:r>
              <a:rPr lang="en-US" sz="2000" b="1" dirty="0" smtClean="0">
                <a:latin typeface="Tekton" charset="0"/>
                <a:ea typeface="Tekton" charset="0"/>
                <a:cs typeface="Tekton" charset="0"/>
              </a:rPr>
              <a:t> Specification</a:t>
            </a:r>
          </a:p>
          <a:p>
            <a:pPr algn="ctr"/>
            <a:r>
              <a:rPr lang="en-US" sz="2000" b="1" dirty="0">
                <a:latin typeface="Tekton" charset="0"/>
                <a:ea typeface="Tekton" charset="0"/>
                <a:cs typeface="Tekton" charset="0"/>
              </a:rPr>
              <a:t>Functional Requirements Specification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Levels of Commitment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/>
            <a:r>
              <a:rPr lang="en-US" dirty="0" smtClean="0"/>
              <a:t>Consequently, we must commit incrementally.</a:t>
            </a:r>
          </a:p>
          <a:p>
            <a:pPr marL="381000" indent="-381000"/>
            <a:endParaRPr lang="en-US" sz="1600" dirty="0" smtClean="0"/>
          </a:p>
          <a:p>
            <a:pPr marL="538163" lvl="1" indent="-365125"/>
            <a:r>
              <a:rPr lang="en-US" dirty="0" smtClean="0"/>
              <a:t>Natural </a:t>
            </a:r>
            <a:r>
              <a:rPr lang="en-US" dirty="0"/>
              <a:t>language and informal diagrams</a:t>
            </a:r>
          </a:p>
          <a:p>
            <a:pPr marL="1219200" lvl="2" indent="-304800"/>
            <a:r>
              <a:rPr lang="en-US" sz="2200" dirty="0"/>
              <a:t>Use </a:t>
            </a:r>
            <a:r>
              <a:rPr lang="en-US" sz="2200" dirty="0" smtClean="0"/>
              <a:t>cases</a:t>
            </a:r>
          </a:p>
          <a:p>
            <a:pPr marL="1219200" lvl="2" indent="-304800"/>
            <a:r>
              <a:rPr lang="en-US" sz="2200" dirty="0" smtClean="0"/>
              <a:t>Activity diagrams</a:t>
            </a:r>
          </a:p>
          <a:p>
            <a:pPr marL="1219200" lvl="2" indent="-304800"/>
            <a:r>
              <a:rPr lang="en-US" sz="2200" dirty="0" smtClean="0"/>
              <a:t>Sequence diagrams</a:t>
            </a:r>
          </a:p>
          <a:p>
            <a:pPr marL="538163" lvl="1" indent="-365125"/>
            <a:r>
              <a:rPr lang="en-US" dirty="0"/>
              <a:t>Structural models</a:t>
            </a:r>
            <a:endParaRPr lang="en-US" dirty="0" smtClean="0"/>
          </a:p>
          <a:p>
            <a:pPr marL="1219200" lvl="2" indent="-304800"/>
            <a:r>
              <a:rPr lang="en-US" sz="2200" dirty="0" smtClean="0"/>
              <a:t>Components &amp; Interfaces</a:t>
            </a:r>
          </a:p>
          <a:p>
            <a:pPr marL="1219200" lvl="2" indent="-304800"/>
            <a:r>
              <a:rPr lang="en-US" sz="2200" dirty="0" smtClean="0"/>
              <a:t>Class models</a:t>
            </a:r>
          </a:p>
          <a:p>
            <a:pPr marL="1219200" lvl="2" indent="-304800"/>
            <a:r>
              <a:rPr lang="en-US" sz="2200" dirty="0" smtClean="0"/>
              <a:t>Data </a:t>
            </a:r>
            <a:r>
              <a:rPr lang="en-US" sz="2200" dirty="0"/>
              <a:t>types</a:t>
            </a:r>
            <a:endParaRPr lang="en-US" sz="2200" dirty="0" smtClean="0"/>
          </a:p>
          <a:p>
            <a:pPr marL="538163" lvl="1" indent="-365125"/>
            <a:r>
              <a:rPr lang="en-US" dirty="0" smtClean="0"/>
              <a:t>Behavioral </a:t>
            </a:r>
            <a:r>
              <a:rPr lang="en-US" dirty="0"/>
              <a:t>models</a:t>
            </a:r>
            <a:endParaRPr lang="en-US" dirty="0" smtClean="0"/>
          </a:p>
          <a:p>
            <a:pPr marL="1219200" lvl="2" indent="-304800"/>
            <a:r>
              <a:rPr lang="en-US" sz="2200" dirty="0" smtClean="0"/>
              <a:t>State models</a:t>
            </a:r>
          </a:p>
          <a:p>
            <a:pPr marL="1219200" lvl="2" indent="-304800"/>
            <a:r>
              <a:rPr lang="en-US" sz="2200" dirty="0" smtClean="0"/>
              <a:t>Activities</a:t>
            </a:r>
          </a:p>
          <a:p>
            <a:pPr marL="381000" indent="-381000"/>
            <a:endParaRPr lang="en-US" dirty="0"/>
          </a:p>
        </p:txBody>
      </p:sp>
      <p:sp>
        <p:nvSpPr>
          <p:cNvPr id="11268" name="Left Arrow 3"/>
          <p:cNvSpPr>
            <a:spLocks noChangeArrowheads="1"/>
          </p:cNvSpPr>
          <p:nvPr/>
        </p:nvSpPr>
        <p:spPr bwMode="auto">
          <a:xfrm>
            <a:off x="6629400" y="2743200"/>
            <a:ext cx="1828800" cy="762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/>
              <a:t>This course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0" y="2164140"/>
            <a:ext cx="5958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}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Clarification Process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is:</a:t>
            </a:r>
          </a:p>
          <a:p>
            <a:pPr lvl="1"/>
            <a:r>
              <a:rPr lang="en-US" dirty="0" smtClean="0"/>
              <a:t>Find all your people, resources, practices, etc.</a:t>
            </a:r>
          </a:p>
          <a:p>
            <a:pPr lvl="1"/>
            <a:r>
              <a:rPr lang="en-US" dirty="0" smtClean="0"/>
              <a:t>Find out what the system-as-a-whole does</a:t>
            </a:r>
          </a:p>
          <a:p>
            <a:pPr lvl="1"/>
            <a:r>
              <a:rPr lang="en-US" dirty="0" smtClean="0"/>
              <a:t>Determine the precise behavior of each use case</a:t>
            </a:r>
          </a:p>
          <a:p>
            <a:pPr lvl="1"/>
            <a:r>
              <a:rPr lang="en-US" dirty="0" smtClean="0"/>
              <a:t>And establish how it communicates with others</a:t>
            </a:r>
          </a:p>
          <a:p>
            <a:r>
              <a:rPr lang="en-US" sz="1200" i="1" dirty="0" smtClean="0"/>
              <a:t>       </a:t>
            </a:r>
          </a:p>
          <a:p>
            <a:r>
              <a:rPr lang="en-US" i="1" dirty="0" smtClean="0"/>
              <a:t>        But it’s really all about learning about the problem.</a:t>
            </a:r>
          </a:p>
        </p:txBody>
      </p:sp>
      <p:sp>
        <p:nvSpPr>
          <p:cNvPr id="12" name="AutoShape 28"/>
          <p:cNvSpPr>
            <a:spLocks noChangeArrowheads="1"/>
          </p:cNvSpPr>
          <p:nvPr/>
        </p:nvSpPr>
        <p:spPr bwMode="auto">
          <a:xfrm>
            <a:off x="269875" y="4164013"/>
            <a:ext cx="2379663" cy="2160587"/>
          </a:xfrm>
          <a:prstGeom prst="chevron">
            <a:avLst>
              <a:gd name="adj" fmla="val 25159"/>
            </a:avLst>
          </a:prstGeom>
          <a:solidFill>
            <a:srgbClr val="E4B900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13" name="Text Box 32"/>
          <p:cNvSpPr txBox="1">
            <a:spLocks noChangeArrowheads="1"/>
          </p:cNvSpPr>
          <p:nvPr/>
        </p:nvSpPr>
        <p:spPr bwMode="auto">
          <a:xfrm>
            <a:off x="685800" y="4957763"/>
            <a:ext cx="16002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ＭＳ Ｐゴシック" charset="-128"/>
                <a:cs typeface="ＭＳ Ｐゴシック" charset="-128"/>
              </a:rPr>
              <a:t>Establish</a:t>
            </a:r>
            <a:br>
              <a:rPr lang="en-US">
                <a:ea typeface="ＭＳ Ｐゴシック" charset="-128"/>
                <a:cs typeface="ＭＳ Ｐゴシック" charset="-128"/>
              </a:rPr>
            </a:br>
            <a:r>
              <a:rPr lang="en-US">
                <a:ea typeface="ＭＳ Ｐゴシック" charset="-128"/>
                <a:cs typeface="ＭＳ Ｐゴシック" charset="-128"/>
              </a:rPr>
              <a:t>Baseline </a:t>
            </a:r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" name="AutoShape 26"/>
          <p:cNvSpPr>
            <a:spLocks noChangeArrowheads="1"/>
          </p:cNvSpPr>
          <p:nvPr/>
        </p:nvSpPr>
        <p:spPr bwMode="auto">
          <a:xfrm>
            <a:off x="4598988" y="4164013"/>
            <a:ext cx="2381250" cy="2160587"/>
          </a:xfrm>
          <a:prstGeom prst="chevron">
            <a:avLst>
              <a:gd name="adj" fmla="val 25159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5091113" y="4935538"/>
            <a:ext cx="175418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ＭＳ Ｐゴシック" charset="-128"/>
                <a:cs typeface="ＭＳ Ｐゴシック" charset="-128"/>
              </a:rPr>
              <a:t>Activity Diagrams</a:t>
            </a:r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AutoShape 24"/>
          <p:cNvSpPr>
            <a:spLocks noChangeArrowheads="1"/>
          </p:cNvSpPr>
          <p:nvPr/>
        </p:nvSpPr>
        <p:spPr bwMode="auto">
          <a:xfrm>
            <a:off x="2433638" y="4164013"/>
            <a:ext cx="2381250" cy="2160587"/>
          </a:xfrm>
          <a:prstGeom prst="chevron">
            <a:avLst>
              <a:gd name="adj" fmla="val 25159"/>
            </a:avLst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2925763" y="4935538"/>
            <a:ext cx="175418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Use </a:t>
            </a:r>
            <a:br>
              <a:rPr lang="en-US"/>
            </a:br>
            <a:r>
              <a:rPr lang="en-US"/>
              <a:t>Cases </a:t>
            </a:r>
            <a:endParaRPr lang="en-US" b="1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" name="AutoShape 25"/>
          <p:cNvSpPr>
            <a:spLocks noChangeArrowheads="1"/>
          </p:cNvSpPr>
          <p:nvPr/>
        </p:nvSpPr>
        <p:spPr bwMode="auto">
          <a:xfrm>
            <a:off x="6764338" y="4164013"/>
            <a:ext cx="2379662" cy="2160587"/>
          </a:xfrm>
          <a:prstGeom prst="chevron">
            <a:avLst>
              <a:gd name="adj" fmla="val 25159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7235825" y="4935538"/>
            <a:ext cx="17526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Sequence Diagrams</a:t>
            </a:r>
            <a:endParaRPr lang="en-US" b="1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Clarification Process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show you how to:</a:t>
            </a:r>
          </a:p>
          <a:p>
            <a:pPr lvl="1"/>
            <a:r>
              <a:rPr lang="en-US" dirty="0" smtClean="0"/>
              <a:t>determine what you have, and</a:t>
            </a:r>
          </a:p>
          <a:p>
            <a:pPr lvl="1"/>
            <a:r>
              <a:rPr lang="en-US" dirty="0" smtClean="0"/>
              <a:t>how well it meets your needs</a:t>
            </a:r>
          </a:p>
          <a:p>
            <a:pPr lvl="1"/>
            <a:r>
              <a:rPr lang="en-US" dirty="0" smtClean="0"/>
              <a:t>gather information to build executable models</a:t>
            </a:r>
          </a:p>
          <a:p>
            <a:pPr lvl="1"/>
            <a:r>
              <a:rPr lang="en-US" dirty="0" smtClean="0"/>
              <a:t>investigate questionable use cases</a:t>
            </a:r>
          </a:p>
          <a:p>
            <a:pPr lvl="1"/>
            <a:r>
              <a:rPr lang="en-US" dirty="0" smtClean="0"/>
              <a:t>organize information ready to build executable models</a:t>
            </a:r>
          </a:p>
        </p:txBody>
      </p:sp>
      <p:sp>
        <p:nvSpPr>
          <p:cNvPr id="17" name="Oval Callout 16"/>
          <p:cNvSpPr>
            <a:spLocks noChangeArrowheads="1"/>
          </p:cNvSpPr>
          <p:nvPr/>
        </p:nvSpPr>
        <p:spPr bwMode="auto">
          <a:xfrm>
            <a:off x="6248400" y="1143000"/>
            <a:ext cx="2743200" cy="1298575"/>
          </a:xfrm>
          <a:prstGeom prst="wedgeEllipseCallout">
            <a:avLst>
              <a:gd name="adj1" fmla="val 32106"/>
              <a:gd name="adj2" fmla="val 6367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It’s a bootstrapped process</a:t>
            </a:r>
          </a:p>
        </p:txBody>
      </p:sp>
      <p:sp>
        <p:nvSpPr>
          <p:cNvPr id="13" name="AutoShape 28"/>
          <p:cNvSpPr>
            <a:spLocks noChangeArrowheads="1"/>
          </p:cNvSpPr>
          <p:nvPr/>
        </p:nvSpPr>
        <p:spPr bwMode="auto">
          <a:xfrm>
            <a:off x="269875" y="4164013"/>
            <a:ext cx="2379663" cy="2160587"/>
          </a:xfrm>
          <a:prstGeom prst="chevron">
            <a:avLst>
              <a:gd name="adj" fmla="val 25159"/>
            </a:avLst>
          </a:prstGeom>
          <a:solidFill>
            <a:srgbClr val="E4B900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685800" y="4957763"/>
            <a:ext cx="16002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ＭＳ Ｐゴシック" charset="-128"/>
                <a:cs typeface="ＭＳ Ｐゴシック" charset="-128"/>
              </a:rPr>
              <a:t>Establish</a:t>
            </a:r>
            <a:br>
              <a:rPr lang="en-US">
                <a:ea typeface="ＭＳ Ｐゴシック" charset="-128"/>
                <a:cs typeface="ＭＳ Ｐゴシック" charset="-128"/>
              </a:rPr>
            </a:br>
            <a:r>
              <a:rPr lang="en-US">
                <a:ea typeface="ＭＳ Ｐゴシック" charset="-128"/>
                <a:cs typeface="ＭＳ Ｐゴシック" charset="-128"/>
              </a:rPr>
              <a:t>Baseline </a:t>
            </a:r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AutoShape 26"/>
          <p:cNvSpPr>
            <a:spLocks noChangeArrowheads="1"/>
          </p:cNvSpPr>
          <p:nvPr/>
        </p:nvSpPr>
        <p:spPr bwMode="auto">
          <a:xfrm>
            <a:off x="4598988" y="4164013"/>
            <a:ext cx="2381250" cy="2160587"/>
          </a:xfrm>
          <a:prstGeom prst="chevron">
            <a:avLst>
              <a:gd name="adj" fmla="val 25159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5091113" y="4935538"/>
            <a:ext cx="175418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ＭＳ Ｐゴシック" charset="-128"/>
                <a:cs typeface="ＭＳ Ｐゴシック" charset="-128"/>
              </a:rPr>
              <a:t>Activity Diagrams</a:t>
            </a:r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AutoShape 24"/>
          <p:cNvSpPr>
            <a:spLocks noChangeArrowheads="1"/>
          </p:cNvSpPr>
          <p:nvPr/>
        </p:nvSpPr>
        <p:spPr bwMode="auto">
          <a:xfrm>
            <a:off x="2433638" y="4164013"/>
            <a:ext cx="2381250" cy="2160587"/>
          </a:xfrm>
          <a:prstGeom prst="chevron">
            <a:avLst>
              <a:gd name="adj" fmla="val 25159"/>
            </a:avLst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0" name="Text Box 32"/>
          <p:cNvSpPr txBox="1">
            <a:spLocks noChangeArrowheads="1"/>
          </p:cNvSpPr>
          <p:nvPr/>
        </p:nvSpPr>
        <p:spPr bwMode="auto">
          <a:xfrm>
            <a:off x="2925763" y="4935538"/>
            <a:ext cx="175418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Use </a:t>
            </a:r>
            <a:br>
              <a:rPr lang="en-US"/>
            </a:br>
            <a:r>
              <a:rPr lang="en-US"/>
              <a:t>Cases </a:t>
            </a:r>
            <a:endParaRPr lang="en-US" b="1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" name="AutoShape 25"/>
          <p:cNvSpPr>
            <a:spLocks noChangeArrowheads="1"/>
          </p:cNvSpPr>
          <p:nvPr/>
        </p:nvSpPr>
        <p:spPr bwMode="auto">
          <a:xfrm>
            <a:off x="6764338" y="4164013"/>
            <a:ext cx="2379662" cy="2160587"/>
          </a:xfrm>
          <a:prstGeom prst="chevron">
            <a:avLst>
              <a:gd name="adj" fmla="val 25159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2" name="Text Box 32"/>
          <p:cNvSpPr txBox="1">
            <a:spLocks noChangeArrowheads="1"/>
          </p:cNvSpPr>
          <p:nvPr/>
        </p:nvSpPr>
        <p:spPr bwMode="auto">
          <a:xfrm>
            <a:off x="7235825" y="4935538"/>
            <a:ext cx="17526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Sequence Diagrams</a:t>
            </a:r>
            <a:endParaRPr lang="en-US" b="1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3581400" cy="3048000"/>
          </a:xfrm>
        </p:spPr>
        <p:txBody>
          <a:bodyPr/>
          <a:lstStyle/>
          <a:p>
            <a:r>
              <a:rPr lang="en-US" sz="2400" u="sng" dirty="0" smtClean="0"/>
              <a:t>Getting Started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Kick </a:t>
            </a:r>
            <a:r>
              <a:rPr lang="en-US" dirty="0"/>
              <a:t>Off	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Teams	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Communication	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Practices	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Assimilation	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Process	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800600" y="1219200"/>
            <a:ext cx="6248400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charset="2"/>
              <a:defRPr sz="2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39750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808038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charset="2"/>
              <a:buChar char="§"/>
              <a:tabLst>
                <a:tab pos="904875" algn="l"/>
              </a:tabLs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u="sng" dirty="0" smtClean="0"/>
              <a:t>Functional Behavior</a:t>
            </a:r>
            <a:endParaRPr lang="en-US" dirty="0" smtClean="0"/>
          </a:p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Use Cases	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Finding Use Cases	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Defining Use cases	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Factoring Use Cases	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Information Gathering	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Activity Diagram	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Sequence Diagram	</a:t>
            </a:r>
          </a:p>
          <a:p>
            <a:pPr marL="457200" indent="-457200">
              <a:buFont typeface="+mj-lt"/>
              <a:buAutoNum type="arabicPeriod" startAt="7"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62000" y="4648200"/>
            <a:ext cx="4800600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charset="2"/>
              <a:defRPr sz="2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39750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808038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charset="2"/>
              <a:buChar char="§"/>
              <a:tabLst>
                <a:tab pos="904875" algn="l"/>
              </a:tabLs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u="sng" dirty="0" smtClean="0"/>
              <a:t>Wrap Up</a:t>
            </a:r>
            <a:endParaRPr lang="en-US" dirty="0" smtClean="0"/>
          </a:p>
          <a:p>
            <a:pPr marL="457200" indent="-457200">
              <a:buFont typeface="+mj-lt"/>
              <a:buAutoNum type="arabicPeriod" startAt="14"/>
            </a:pPr>
            <a:r>
              <a:rPr lang="en-US" dirty="0" smtClean="0"/>
              <a:t>Packaging the Materials	</a:t>
            </a:r>
          </a:p>
          <a:p>
            <a:pPr marL="457200" indent="-457200">
              <a:buFont typeface="+mj-lt"/>
              <a:buAutoNum type="arabicPeriod" startAt="14"/>
            </a:pPr>
            <a:r>
              <a:rPr lang="en-US" dirty="0" smtClean="0"/>
              <a:t>What We </a:t>
            </a:r>
            <a:r>
              <a:rPr lang="en-US" dirty="0"/>
              <a:t>D</a:t>
            </a:r>
            <a:r>
              <a:rPr lang="en-US" dirty="0" smtClean="0"/>
              <a:t>id	</a:t>
            </a:r>
          </a:p>
          <a:p>
            <a:pPr marL="457200" indent="-457200">
              <a:buFont typeface="+mj-lt"/>
              <a:buAutoNum type="arabicPeriod" startAt="14"/>
            </a:pPr>
            <a:r>
              <a:rPr lang="en-US" dirty="0" smtClean="0"/>
              <a:t>What's Next	</a:t>
            </a:r>
          </a:p>
          <a:p>
            <a:pPr marL="457200" indent="-457200">
              <a:buFont typeface="+mj-lt"/>
              <a:buAutoNum type="arabicPeriod" startAt="14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8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16. What’s Next</a:t>
            </a:r>
          </a:p>
        </p:txBody>
      </p:sp>
      <p:sp>
        <p:nvSpPr>
          <p:cNvPr id="175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5108" name="Rectangle 3"/>
          <p:cNvSpPr>
            <a:spLocks noChangeArrowheads="1"/>
          </p:cNvSpPr>
          <p:nvPr/>
        </p:nvSpPr>
        <p:spPr bwMode="auto">
          <a:xfrm>
            <a:off x="4414838" y="3244850"/>
            <a:ext cx="132556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>
                <a:solidFill>
                  <a:srgbClr val="FF0000"/>
                </a:solidFill>
              </a:rPr>
              <a:t>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Abstraction</a:t>
            </a:r>
          </a:p>
        </p:txBody>
      </p:sp>
      <p:sp>
        <p:nvSpPr>
          <p:cNvPr id="176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we have approved </a:t>
            </a:r>
            <a:r>
              <a:rPr lang="en-US" smtClean="0"/>
              <a:t>use cases, </a:t>
            </a:r>
            <a:r>
              <a:rPr lang="en-US" dirty="0" smtClean="0"/>
              <a:t>and it’s all in our heads, it time to:</a:t>
            </a:r>
          </a:p>
          <a:p>
            <a:endParaRPr lang="en-US" dirty="0" smtClean="0"/>
          </a:p>
          <a:p>
            <a:r>
              <a:rPr lang="en-US" sz="9600" dirty="0" smtClean="0"/>
              <a:t>		THINK</a:t>
            </a:r>
          </a:p>
          <a:p>
            <a:endParaRPr lang="en-US" dirty="0" smtClean="0"/>
          </a:p>
          <a:p>
            <a:r>
              <a:rPr lang="en-US" dirty="0" smtClean="0"/>
              <a:t>From that thinking, we create abstractions.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 the Models</a:t>
            </a:r>
          </a:p>
        </p:txBody>
      </p:sp>
      <p:sp>
        <p:nvSpPr>
          <p:cNvPr id="177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following step is the build the models, and commit ourselves further.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Levels of Commitment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/>
            <a:endParaRPr lang="en-US" dirty="0" smtClean="0"/>
          </a:p>
          <a:p>
            <a:pPr marL="538163" lvl="1" indent="-365125"/>
            <a:r>
              <a:rPr lang="en-US" dirty="0" smtClean="0"/>
              <a:t>Natural </a:t>
            </a:r>
            <a:r>
              <a:rPr lang="en-US" dirty="0"/>
              <a:t>language and informal diagrams</a:t>
            </a:r>
          </a:p>
          <a:p>
            <a:pPr marL="1219200" lvl="2" indent="-304800"/>
            <a:r>
              <a:rPr lang="en-US" sz="2200" dirty="0"/>
              <a:t>Use </a:t>
            </a:r>
            <a:r>
              <a:rPr lang="en-US" sz="2200" dirty="0" smtClean="0"/>
              <a:t>cases</a:t>
            </a:r>
          </a:p>
          <a:p>
            <a:pPr marL="1219200" lvl="2" indent="-304800"/>
            <a:r>
              <a:rPr lang="en-US" sz="2200" dirty="0" smtClean="0"/>
              <a:t>Activity diagrams</a:t>
            </a:r>
          </a:p>
          <a:p>
            <a:pPr marL="1219200" lvl="2" indent="-304800"/>
            <a:r>
              <a:rPr lang="en-US" sz="2200" dirty="0" smtClean="0"/>
              <a:t>Sequence diagrams</a:t>
            </a:r>
          </a:p>
          <a:p>
            <a:pPr marL="538163" lvl="1" indent="-365125"/>
            <a:r>
              <a:rPr lang="en-US" dirty="0"/>
              <a:t>Structural models</a:t>
            </a:r>
            <a:endParaRPr lang="en-US" dirty="0" smtClean="0"/>
          </a:p>
          <a:p>
            <a:pPr marL="1219200" lvl="2" indent="-304800"/>
            <a:r>
              <a:rPr lang="en-US" sz="2200" dirty="0" smtClean="0"/>
              <a:t>Components &amp; Interfaces</a:t>
            </a:r>
          </a:p>
          <a:p>
            <a:pPr marL="1219200" lvl="2" indent="-304800"/>
            <a:r>
              <a:rPr lang="en-US" sz="2200" dirty="0" smtClean="0"/>
              <a:t>Class models</a:t>
            </a:r>
          </a:p>
          <a:p>
            <a:pPr marL="1219200" lvl="2" indent="-304800"/>
            <a:r>
              <a:rPr lang="en-US" sz="2200" dirty="0" smtClean="0"/>
              <a:t>Data </a:t>
            </a:r>
            <a:r>
              <a:rPr lang="en-US" sz="2200" dirty="0"/>
              <a:t>types</a:t>
            </a:r>
            <a:endParaRPr lang="en-US" sz="2200" dirty="0" smtClean="0"/>
          </a:p>
          <a:p>
            <a:pPr marL="538163" lvl="1" indent="-365125"/>
            <a:r>
              <a:rPr lang="en-US" dirty="0" smtClean="0"/>
              <a:t>Behavioral </a:t>
            </a:r>
            <a:r>
              <a:rPr lang="en-US" dirty="0"/>
              <a:t>models</a:t>
            </a:r>
            <a:endParaRPr lang="en-US" dirty="0" smtClean="0"/>
          </a:p>
          <a:p>
            <a:pPr marL="1219200" lvl="2" indent="-304800"/>
            <a:r>
              <a:rPr lang="en-US" sz="2200" dirty="0" smtClean="0"/>
              <a:t>State models</a:t>
            </a:r>
          </a:p>
          <a:p>
            <a:pPr marL="1219200" lvl="2" indent="-304800"/>
            <a:r>
              <a:rPr lang="en-US" sz="2200" dirty="0" smtClean="0"/>
              <a:t>Activities</a:t>
            </a:r>
          </a:p>
          <a:p>
            <a:pPr marL="381000" indent="-381000"/>
            <a:endParaRPr lang="en-US" dirty="0"/>
          </a:p>
        </p:txBody>
      </p:sp>
      <p:sp>
        <p:nvSpPr>
          <p:cNvPr id="11268" name="Left Arrow 3"/>
          <p:cNvSpPr>
            <a:spLocks noChangeArrowheads="1"/>
          </p:cNvSpPr>
          <p:nvPr/>
        </p:nvSpPr>
        <p:spPr bwMode="auto">
          <a:xfrm>
            <a:off x="6629400" y="4267200"/>
            <a:ext cx="1828800" cy="762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 smtClean="0"/>
              <a:t>Next course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10200" y="2895600"/>
            <a:ext cx="95561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0" dirty="0" smtClean="0"/>
              <a:t>}</a:t>
            </a:r>
            <a:endParaRPr lang="en-US" sz="18000" dirty="0"/>
          </a:p>
        </p:txBody>
      </p:sp>
      <p:sp>
        <p:nvSpPr>
          <p:cNvPr id="6" name="TextBox 5"/>
          <p:cNvSpPr txBox="1"/>
          <p:nvPr/>
        </p:nvSpPr>
        <p:spPr>
          <a:xfrm>
            <a:off x="10820400" y="4622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END</a:t>
            </a:r>
          </a:p>
        </p:txBody>
      </p:sp>
      <p:sp>
        <p:nvSpPr>
          <p:cNvPr id="179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Resources: Terms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7772400" cy="4876800"/>
          </a:xfrm>
        </p:spPr>
        <p:txBody>
          <a:bodyPr/>
          <a:lstStyle/>
          <a:p>
            <a:r>
              <a:rPr lang="en-US" dirty="0" smtClean="0"/>
              <a:t>To learn the vocabulary:</a:t>
            </a:r>
          </a:p>
          <a:p>
            <a:pPr lvl="1"/>
            <a:r>
              <a:rPr lang="en-US" dirty="0" smtClean="0"/>
              <a:t>Identify existing</a:t>
            </a:r>
          </a:p>
          <a:p>
            <a:pPr lvl="2"/>
            <a:r>
              <a:rPr lang="en-US" dirty="0" smtClean="0"/>
              <a:t>documents</a:t>
            </a:r>
          </a:p>
          <a:p>
            <a:pPr lvl="2"/>
            <a:r>
              <a:rPr lang="en-US" dirty="0" smtClean="0"/>
              <a:t>files</a:t>
            </a:r>
          </a:p>
          <a:p>
            <a:pPr lvl="2"/>
            <a:r>
              <a:rPr lang="en-US" dirty="0" smtClean="0"/>
              <a:t>listings</a:t>
            </a:r>
          </a:p>
          <a:p>
            <a:pPr lvl="1"/>
            <a:r>
              <a:rPr lang="en-US" dirty="0" smtClean="0"/>
              <a:t>Identify experts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Make an inventory.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may be helpful to visit the plant or see prior/similar systems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4876800" y="1752600"/>
            <a:ext cx="40386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/>
              <a:t>bk.1 ISO Standard xxx</a:t>
            </a:r>
          </a:p>
          <a:p>
            <a:r>
              <a:rPr lang="en-US"/>
              <a:t>bk.2 User Manual for xxx</a:t>
            </a:r>
          </a:p>
          <a:p>
            <a:r>
              <a:rPr lang="en-US"/>
              <a:t>bk.3 Code Listing for xxx</a:t>
            </a:r>
          </a:p>
          <a:p>
            <a:r>
              <a:rPr lang="en-US"/>
              <a:t>bk.4 Configuration file </a:t>
            </a: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4876800" y="3657600"/>
            <a:ext cx="4038600" cy="762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>
                <a:hlinkClick r:id="rId2"/>
              </a:rPr>
              <a:t>Sven@myCo.co.se</a:t>
            </a:r>
            <a:r>
              <a:rPr lang="en-US"/>
              <a:t>  Elevator Expert</a:t>
            </a:r>
          </a:p>
          <a:p>
            <a:r>
              <a:rPr lang="en-US">
                <a:hlinkClick r:id="rId3"/>
              </a:rPr>
              <a:t>Mark@myVendor.com</a:t>
            </a:r>
            <a:r>
              <a:rPr lang="en-US"/>
              <a:t> Knows I/O</a:t>
            </a:r>
          </a:p>
          <a:p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Naming and Packaging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8077200" cy="5105400"/>
          </a:xfrm>
        </p:spPr>
        <p:txBody>
          <a:bodyPr/>
          <a:lstStyle/>
          <a:p>
            <a:r>
              <a:rPr lang="en-US" smtClean="0"/>
              <a:t>Different organizations have different names for the same thing.</a:t>
            </a:r>
          </a:p>
          <a:p>
            <a:endParaRPr lang="en-US" smtClean="0"/>
          </a:p>
          <a:p>
            <a:r>
              <a:rPr lang="en-US" smtClean="0"/>
              <a:t>And different organizations package up the elements differently.</a:t>
            </a:r>
            <a:r>
              <a:rPr lang="en-US" smtClean="0">
                <a:solidFill>
                  <a:srgbClr val="A50F31"/>
                </a:solidFill>
              </a:rPr>
              <a:t> </a:t>
            </a:r>
          </a:p>
          <a:p>
            <a:endParaRPr lang="en-US" smtClean="0">
              <a:solidFill>
                <a:srgbClr val="A50F31"/>
              </a:solidFill>
            </a:endParaRPr>
          </a:p>
          <a:p>
            <a:endParaRPr lang="en-US" smtClean="0"/>
          </a:p>
        </p:txBody>
      </p:sp>
      <p:sp>
        <p:nvSpPr>
          <p:cNvPr id="24" name="Rounded Rectangle 23"/>
          <p:cNvSpPr/>
          <p:nvPr/>
        </p:nvSpPr>
        <p:spPr>
          <a:xfrm>
            <a:off x="2601913" y="2743200"/>
            <a:ext cx="5856287" cy="3352800"/>
          </a:xfrm>
          <a:prstGeom prst="roundRect">
            <a:avLst/>
          </a:prstGeom>
          <a:solidFill>
            <a:schemeClr val="accent1">
              <a:lumMod val="75000"/>
              <a:alpha val="63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dirty="0"/>
          </a:p>
        </p:txBody>
      </p:sp>
      <p:sp>
        <p:nvSpPr>
          <p:cNvPr id="24581" name="TextBox 24"/>
          <p:cNvSpPr txBox="1">
            <a:spLocks noChangeArrowheads="1"/>
          </p:cNvSpPr>
          <p:nvPr/>
        </p:nvSpPr>
        <p:spPr bwMode="auto">
          <a:xfrm>
            <a:off x="3524250" y="5605463"/>
            <a:ext cx="39068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Functional Specification</a:t>
            </a:r>
          </a:p>
        </p:txBody>
      </p:sp>
      <p:sp>
        <p:nvSpPr>
          <p:cNvPr id="24582" name="TextBox 28"/>
          <p:cNvSpPr txBox="1">
            <a:spLocks noChangeArrowheads="1"/>
          </p:cNvSpPr>
          <p:nvPr/>
        </p:nvSpPr>
        <p:spPr bwMode="auto">
          <a:xfrm>
            <a:off x="2676525" y="4716463"/>
            <a:ext cx="39068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Helvetica" charset="0"/>
                <a:ea typeface="Helvetica" charset="0"/>
                <a:cs typeface="Helvetica" charset="0"/>
              </a:rPr>
              <a:t>Project Background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736850" y="2908300"/>
            <a:ext cx="4578350" cy="2397125"/>
          </a:xfrm>
          <a:prstGeom prst="roundRect">
            <a:avLst/>
          </a:prstGeom>
          <a:solidFill>
            <a:schemeClr val="bg1">
              <a:alpha val="46000"/>
            </a:schemeClr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33400" y="3352800"/>
            <a:ext cx="1800225" cy="1079500"/>
          </a:xfrm>
          <a:prstGeom prst="roundRect">
            <a:avLst/>
          </a:prstGeom>
          <a:solidFill>
            <a:schemeClr val="accent6">
              <a:alpha val="82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dirty="0" smtClean="0"/>
              <a:t>Charter</a:t>
            </a:r>
            <a:endParaRPr lang="en-US" sz="2000" dirty="0"/>
          </a:p>
        </p:txBody>
      </p:sp>
      <p:sp>
        <p:nvSpPr>
          <p:cNvPr id="13" name="Rounded Rectangle 12"/>
          <p:cNvSpPr/>
          <p:nvPr/>
        </p:nvSpPr>
        <p:spPr>
          <a:xfrm>
            <a:off x="5105400" y="3429000"/>
            <a:ext cx="1800225" cy="107950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82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dirty="0" smtClean="0"/>
              <a:t>Context</a:t>
            </a:r>
            <a:endParaRPr lang="en-US" sz="2000" dirty="0"/>
          </a:p>
        </p:txBody>
      </p:sp>
      <p:sp>
        <p:nvSpPr>
          <p:cNvPr id="28" name="Rounded Rectangle 27"/>
          <p:cNvSpPr/>
          <p:nvPr/>
        </p:nvSpPr>
        <p:spPr>
          <a:xfrm>
            <a:off x="2971800" y="3429000"/>
            <a:ext cx="1800225" cy="1079500"/>
          </a:xfrm>
          <a:prstGeom prst="roundRect">
            <a:avLst/>
          </a:prstGeom>
          <a:solidFill>
            <a:srgbClr val="008000">
              <a:alpha val="51000"/>
            </a:srgb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dirty="0" smtClean="0"/>
              <a:t>Constraints</a:t>
            </a:r>
            <a:endParaRPr lang="en-US" sz="2000" dirty="0"/>
          </a:p>
        </p:txBody>
      </p:sp>
      <p:sp>
        <p:nvSpPr>
          <p:cNvPr id="31" name="Rounded Rectangle 30"/>
          <p:cNvSpPr/>
          <p:nvPr/>
        </p:nvSpPr>
        <p:spPr>
          <a:xfrm>
            <a:off x="304800" y="2743200"/>
            <a:ext cx="8610600" cy="3581400"/>
          </a:xfrm>
          <a:prstGeom prst="roundRect">
            <a:avLst/>
          </a:prstGeom>
          <a:solidFill>
            <a:srgbClr val="FF0000">
              <a:alpha val="25000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dirty="0"/>
          </a:p>
        </p:txBody>
      </p:sp>
      <p:sp>
        <p:nvSpPr>
          <p:cNvPr id="24588" name="TextBox 31"/>
          <p:cNvSpPr txBox="1">
            <a:spLocks noChangeArrowheads="1"/>
          </p:cNvSpPr>
          <p:nvPr/>
        </p:nvSpPr>
        <p:spPr bwMode="auto">
          <a:xfrm>
            <a:off x="685800" y="5562600"/>
            <a:ext cx="48879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Helvetica" charset="0"/>
                <a:ea typeface="Helvetica" charset="0"/>
                <a:cs typeface="Helvetica" charset="0"/>
              </a:rPr>
              <a:t>  Everything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7086601" y="3429000"/>
            <a:ext cx="1752600" cy="1079500"/>
          </a:xfrm>
          <a:prstGeom prst="roundRect">
            <a:avLst/>
          </a:prstGeom>
          <a:solidFill>
            <a:schemeClr val="accent6">
              <a:alpha val="82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Requirements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ps-to-success_162620777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756258"/>
            <a:ext cx="5791200" cy="4644542"/>
          </a:xfrm>
          <a:prstGeom prst="rect">
            <a:avLst/>
          </a:prstGeom>
        </p:spPr>
      </p:pic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List what you have and where it is</a:t>
            </a:r>
          </a:p>
          <a:p>
            <a:pPr lvl="1"/>
            <a:r>
              <a:rPr lang="en-US" dirty="0" smtClean="0"/>
              <a:t>Work out how complete it is</a:t>
            </a:r>
          </a:p>
          <a:p>
            <a:pPr lvl="1"/>
            <a:r>
              <a:rPr lang="en-US" dirty="0" smtClean="0"/>
              <a:t>Work out what you need to play back </a:t>
            </a:r>
            <a:br>
              <a:rPr lang="en-US" dirty="0" smtClean="0"/>
            </a:br>
            <a:r>
              <a:rPr lang="en-US" dirty="0" smtClean="0"/>
              <a:t>what the system does </a:t>
            </a:r>
            <a:br>
              <a:rPr lang="en-US" dirty="0" smtClean="0"/>
            </a:br>
            <a:r>
              <a:rPr lang="en-US" dirty="0" smtClean="0"/>
              <a:t>to the people who know </a:t>
            </a:r>
            <a:br>
              <a:rPr lang="en-US" dirty="0" smtClean="0"/>
            </a:br>
            <a:r>
              <a:rPr lang="en-US" dirty="0" smtClean="0"/>
              <a:t>what they want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Workshop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077200" cy="5105400"/>
          </a:xfrm>
        </p:spPr>
        <p:txBody>
          <a:bodyPr/>
          <a:lstStyle/>
          <a:p>
            <a:r>
              <a:rPr lang="en-US" smtClean="0"/>
              <a:t>What do you call?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2479675"/>
          <a:ext cx="7848601" cy="1706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237548"/>
                <a:gridCol w="46110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Charter</a:t>
                      </a:r>
                      <a:endParaRPr lang="en-US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Constraints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Context 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Requirements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 descr="mental_models_h.jpg"/>
          <p:cNvPicPr>
            <a:picLocks noChangeAspect="1"/>
          </p:cNvPicPr>
          <p:nvPr/>
        </p:nvPicPr>
        <p:blipFill>
          <a:blip r:embed="rId2"/>
          <a:srcRect t="4784" b="22964"/>
          <a:stretch>
            <a:fillRect/>
          </a:stretch>
        </p:blipFill>
        <p:spPr bwMode="auto">
          <a:xfrm>
            <a:off x="838200" y="2667000"/>
            <a:ext cx="5638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Fuzzy Front End</a:t>
            </a:r>
          </a:p>
        </p:txBody>
      </p:sp>
      <p:sp>
        <p:nvSpPr>
          <p:cNvPr id="614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Sometimes a development effort starts like this:</a:t>
            </a:r>
          </a:p>
          <a:p>
            <a:endParaRPr lang="en-US" dirty="0" smtClean="0"/>
          </a:p>
        </p:txBody>
      </p:sp>
      <p:sp>
        <p:nvSpPr>
          <p:cNvPr id="5" name="Cloud Callout 4"/>
          <p:cNvSpPr>
            <a:spLocks noChangeArrowheads="1"/>
          </p:cNvSpPr>
          <p:nvPr/>
        </p:nvSpPr>
        <p:spPr bwMode="auto">
          <a:xfrm>
            <a:off x="4724400" y="1752600"/>
            <a:ext cx="4191000" cy="1685925"/>
          </a:xfrm>
          <a:prstGeom prst="cloudCallout">
            <a:avLst>
              <a:gd name="adj1" fmla="val -29898"/>
              <a:gd name="adj2" fmla="val 8529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You lot start coding!</a:t>
            </a:r>
          </a:p>
          <a:p>
            <a:pPr algn="ctr"/>
            <a:r>
              <a:rPr lang="en-US" sz="2400"/>
              <a:t>I’ll go and find out what they want.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Team</a:t>
            </a:r>
          </a:p>
        </p:txBody>
      </p:sp>
      <p:pic>
        <p:nvPicPr>
          <p:cNvPr id="27651" name="Content Placeholder 3" descr="theres_i_in_team.jpg"/>
          <p:cNvPicPr>
            <a:picLocks noGrp="1" noChangeAspect="1"/>
          </p:cNvPicPr>
          <p:nvPr>
            <p:ph idx="1"/>
          </p:nvPr>
        </p:nvPicPr>
        <p:blipFill>
          <a:blip r:embed="rId2"/>
          <a:srcRect l="-6403" r="-6403"/>
          <a:stretch>
            <a:fillRect/>
          </a:stretch>
        </p:blipFill>
        <p:spPr>
          <a:xfrm>
            <a:off x="-76200" y="1219200"/>
            <a:ext cx="9815513" cy="5197475"/>
          </a:xfrm>
        </p:spPr>
      </p:pic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4194175" y="5153025"/>
            <a:ext cx="7556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>
                <a:solidFill>
                  <a:srgbClr val="FF0000"/>
                </a:solidFill>
              </a:rPr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Customer Team 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066800" y="1066800"/>
            <a:ext cx="6997700" cy="4114800"/>
          </a:xfrm>
        </p:spPr>
        <p:txBody>
          <a:bodyPr/>
          <a:lstStyle/>
          <a:p>
            <a:r>
              <a:rPr lang="en-US" smtClean="0"/>
              <a:t>The customer team comprises:</a:t>
            </a:r>
          </a:p>
          <a:p>
            <a:pPr lvl="1"/>
            <a:r>
              <a:rPr lang="en-US" smtClean="0"/>
              <a:t>Product management</a:t>
            </a:r>
          </a:p>
          <a:p>
            <a:pPr lvl="1"/>
            <a:r>
              <a:rPr lang="en-US" smtClean="0"/>
              <a:t>Systems engineering</a:t>
            </a:r>
          </a:p>
          <a:p>
            <a:pPr lvl="1"/>
            <a:r>
              <a:rPr lang="en-US" smtClean="0"/>
              <a:t>Acceptance testing</a:t>
            </a:r>
          </a:p>
          <a:p>
            <a:pPr lvl="1"/>
            <a:r>
              <a:rPr lang="en-US" smtClean="0"/>
              <a:t>Business/Product analysts</a:t>
            </a:r>
          </a:p>
          <a:p>
            <a:pPr lvl="1"/>
            <a:r>
              <a:rPr lang="en-US" smtClean="0"/>
              <a:t>Marketing</a:t>
            </a:r>
          </a:p>
          <a:p>
            <a:pPr lvl="1"/>
            <a:r>
              <a:rPr lang="en-US" smtClean="0"/>
              <a:t>Customer service specialist</a:t>
            </a:r>
          </a:p>
          <a:p>
            <a:pPr lvl="1"/>
            <a:r>
              <a:rPr lang="en-US" smtClean="0"/>
              <a:t>etc etc etc</a:t>
            </a:r>
          </a:p>
          <a:p>
            <a:pPr lvl="1"/>
            <a:endParaRPr lang="en-US" smtClean="0"/>
          </a:p>
          <a:p>
            <a:endParaRPr lang="en-US" smtClean="0"/>
          </a:p>
        </p:txBody>
      </p:sp>
      <p:grpSp>
        <p:nvGrpSpPr>
          <p:cNvPr id="28676" name="Group 52"/>
          <p:cNvGrpSpPr>
            <a:grpSpLocks/>
          </p:cNvGrpSpPr>
          <p:nvPr/>
        </p:nvGrpSpPr>
        <p:grpSpPr bwMode="auto">
          <a:xfrm>
            <a:off x="6248400" y="1676400"/>
            <a:ext cx="854075" cy="1127125"/>
            <a:chOff x="6375400" y="4103688"/>
            <a:chExt cx="854075" cy="1127125"/>
          </a:xfrm>
        </p:grpSpPr>
        <p:sp>
          <p:nvSpPr>
            <p:cNvPr id="28708" name="Oval 46"/>
            <p:cNvSpPr>
              <a:spLocks noChangeArrowheads="1"/>
            </p:cNvSpPr>
            <p:nvPr/>
          </p:nvSpPr>
          <p:spPr bwMode="auto">
            <a:xfrm>
              <a:off x="6572250" y="4103688"/>
              <a:ext cx="455613" cy="381000"/>
            </a:xfrm>
            <a:prstGeom prst="ellipse">
              <a:avLst/>
            </a:prstGeom>
            <a:solidFill>
              <a:srgbClr val="00CC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8709" name="Group 47"/>
            <p:cNvGrpSpPr>
              <a:grpSpLocks/>
            </p:cNvGrpSpPr>
            <p:nvPr/>
          </p:nvGrpSpPr>
          <p:grpSpPr bwMode="auto">
            <a:xfrm>
              <a:off x="6375400" y="4524375"/>
              <a:ext cx="854075" cy="706438"/>
              <a:chOff x="3029" y="3656"/>
              <a:chExt cx="927" cy="889"/>
            </a:xfrm>
          </p:grpSpPr>
          <p:sp>
            <p:nvSpPr>
              <p:cNvPr id="28710" name="Rectangle 48"/>
              <p:cNvSpPr>
                <a:spLocks noChangeArrowheads="1"/>
              </p:cNvSpPr>
              <p:nvPr/>
            </p:nvSpPr>
            <p:spPr bwMode="auto">
              <a:xfrm>
                <a:off x="3186" y="3656"/>
                <a:ext cx="612" cy="246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11" name="Rectangle 49"/>
              <p:cNvSpPr>
                <a:spLocks noChangeArrowheads="1"/>
              </p:cNvSpPr>
              <p:nvPr/>
            </p:nvSpPr>
            <p:spPr bwMode="auto">
              <a:xfrm>
                <a:off x="3031" y="3822"/>
                <a:ext cx="925" cy="72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12" name="Arc 50"/>
              <p:cNvSpPr>
                <a:spLocks/>
              </p:cNvSpPr>
              <p:nvPr/>
            </p:nvSpPr>
            <p:spPr bwMode="auto">
              <a:xfrm>
                <a:off x="3029" y="3656"/>
                <a:ext cx="171" cy="198"/>
              </a:xfrm>
              <a:custGeom>
                <a:avLst/>
                <a:gdLst>
                  <a:gd name="T0" fmla="*/ 0 w 21600"/>
                  <a:gd name="T1" fmla="*/ 0 h 21706"/>
                  <a:gd name="T2" fmla="*/ 0 w 21600"/>
                  <a:gd name="T3" fmla="*/ 0 h 21706"/>
                  <a:gd name="T4" fmla="*/ 0 w 21600"/>
                  <a:gd name="T5" fmla="*/ 0 h 217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6"/>
                  <a:gd name="T11" fmla="*/ 21600 w 21600"/>
                  <a:gd name="T12" fmla="*/ 21706 h 217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6" fill="none" extrusionOk="0">
                    <a:moveTo>
                      <a:pt x="0" y="21705"/>
                    </a:moveTo>
                    <a:cubicBezTo>
                      <a:pt x="0" y="21669"/>
                      <a:pt x="0" y="21633"/>
                      <a:pt x="0" y="21597"/>
                    </a:cubicBezTo>
                    <a:cubicBezTo>
                      <a:pt x="0" y="9815"/>
                      <a:pt x="9440" y="207"/>
                      <a:pt x="21220" y="0"/>
                    </a:cubicBezTo>
                  </a:path>
                  <a:path w="21600" h="21706" stroke="0" extrusionOk="0">
                    <a:moveTo>
                      <a:pt x="0" y="21705"/>
                    </a:moveTo>
                    <a:cubicBezTo>
                      <a:pt x="0" y="21669"/>
                      <a:pt x="0" y="21633"/>
                      <a:pt x="0" y="21597"/>
                    </a:cubicBezTo>
                    <a:cubicBezTo>
                      <a:pt x="0" y="9815"/>
                      <a:pt x="9440" y="207"/>
                      <a:pt x="21220" y="0"/>
                    </a:cubicBezTo>
                    <a:lnTo>
                      <a:pt x="21600" y="21597"/>
                    </a:lnTo>
                    <a:close/>
                  </a:path>
                </a:pathLst>
              </a:cu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13" name="Arc 51"/>
              <p:cNvSpPr>
                <a:spLocks/>
              </p:cNvSpPr>
              <p:nvPr/>
            </p:nvSpPr>
            <p:spPr bwMode="auto">
              <a:xfrm>
                <a:off x="3780" y="3660"/>
                <a:ext cx="171" cy="200"/>
              </a:xfrm>
              <a:custGeom>
                <a:avLst/>
                <a:gdLst>
                  <a:gd name="T0" fmla="*/ 0 w 21600"/>
                  <a:gd name="T1" fmla="*/ 0 h 21710"/>
                  <a:gd name="T2" fmla="*/ 0 w 21600"/>
                  <a:gd name="T3" fmla="*/ 0 h 21710"/>
                  <a:gd name="T4" fmla="*/ 0 w 21600"/>
                  <a:gd name="T5" fmla="*/ 0 h 2171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10"/>
                  <a:gd name="T11" fmla="*/ 21600 w 21600"/>
                  <a:gd name="T12" fmla="*/ 21710 h 217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10" fill="none" extrusionOk="0">
                    <a:moveTo>
                      <a:pt x="126" y="0"/>
                    </a:moveTo>
                    <a:cubicBezTo>
                      <a:pt x="12006" y="70"/>
                      <a:pt x="21600" y="9720"/>
                      <a:pt x="21600" y="21600"/>
                    </a:cubicBezTo>
                    <a:cubicBezTo>
                      <a:pt x="21600" y="21636"/>
                      <a:pt x="21599" y="21673"/>
                      <a:pt x="21599" y="21709"/>
                    </a:cubicBezTo>
                  </a:path>
                  <a:path w="21600" h="21710" stroke="0" extrusionOk="0">
                    <a:moveTo>
                      <a:pt x="126" y="0"/>
                    </a:moveTo>
                    <a:cubicBezTo>
                      <a:pt x="12006" y="70"/>
                      <a:pt x="21600" y="9720"/>
                      <a:pt x="21600" y="21600"/>
                    </a:cubicBezTo>
                    <a:cubicBezTo>
                      <a:pt x="21600" y="21636"/>
                      <a:pt x="21599" y="21673"/>
                      <a:pt x="21599" y="21709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8677" name="Group 53"/>
          <p:cNvGrpSpPr>
            <a:grpSpLocks/>
          </p:cNvGrpSpPr>
          <p:nvPr/>
        </p:nvGrpSpPr>
        <p:grpSpPr bwMode="auto">
          <a:xfrm>
            <a:off x="6858000" y="1905000"/>
            <a:ext cx="854075" cy="1127125"/>
            <a:chOff x="6375400" y="4103688"/>
            <a:chExt cx="854075" cy="1127125"/>
          </a:xfrm>
        </p:grpSpPr>
        <p:sp>
          <p:nvSpPr>
            <p:cNvPr id="28702" name="Oval 46"/>
            <p:cNvSpPr>
              <a:spLocks noChangeArrowheads="1"/>
            </p:cNvSpPr>
            <p:nvPr/>
          </p:nvSpPr>
          <p:spPr bwMode="auto">
            <a:xfrm>
              <a:off x="6572250" y="4103688"/>
              <a:ext cx="455613" cy="381000"/>
            </a:xfrm>
            <a:prstGeom prst="ellipse">
              <a:avLst/>
            </a:prstGeom>
            <a:solidFill>
              <a:srgbClr val="00CC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8703" name="Group 47"/>
            <p:cNvGrpSpPr>
              <a:grpSpLocks/>
            </p:cNvGrpSpPr>
            <p:nvPr/>
          </p:nvGrpSpPr>
          <p:grpSpPr bwMode="auto">
            <a:xfrm>
              <a:off x="6375399" y="4524371"/>
              <a:ext cx="854075" cy="706437"/>
              <a:chOff x="3029" y="3656"/>
              <a:chExt cx="927" cy="889"/>
            </a:xfrm>
          </p:grpSpPr>
          <p:sp>
            <p:nvSpPr>
              <p:cNvPr id="28704" name="Rectangle 48"/>
              <p:cNvSpPr>
                <a:spLocks noChangeArrowheads="1"/>
              </p:cNvSpPr>
              <p:nvPr/>
            </p:nvSpPr>
            <p:spPr bwMode="auto">
              <a:xfrm>
                <a:off x="3186" y="3656"/>
                <a:ext cx="612" cy="246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05" name="Rectangle 49"/>
              <p:cNvSpPr>
                <a:spLocks noChangeArrowheads="1"/>
              </p:cNvSpPr>
              <p:nvPr/>
            </p:nvSpPr>
            <p:spPr bwMode="auto">
              <a:xfrm>
                <a:off x="3031" y="3822"/>
                <a:ext cx="925" cy="72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06" name="Arc 50"/>
              <p:cNvSpPr>
                <a:spLocks/>
              </p:cNvSpPr>
              <p:nvPr/>
            </p:nvSpPr>
            <p:spPr bwMode="auto">
              <a:xfrm>
                <a:off x="3029" y="3656"/>
                <a:ext cx="171" cy="198"/>
              </a:xfrm>
              <a:custGeom>
                <a:avLst/>
                <a:gdLst>
                  <a:gd name="T0" fmla="*/ 0 w 21600"/>
                  <a:gd name="T1" fmla="*/ 0 h 21706"/>
                  <a:gd name="T2" fmla="*/ 0 w 21600"/>
                  <a:gd name="T3" fmla="*/ 0 h 21706"/>
                  <a:gd name="T4" fmla="*/ 0 w 21600"/>
                  <a:gd name="T5" fmla="*/ 0 h 217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6"/>
                  <a:gd name="T11" fmla="*/ 21600 w 21600"/>
                  <a:gd name="T12" fmla="*/ 21706 h 217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6" fill="none" extrusionOk="0">
                    <a:moveTo>
                      <a:pt x="0" y="21705"/>
                    </a:moveTo>
                    <a:cubicBezTo>
                      <a:pt x="0" y="21669"/>
                      <a:pt x="0" y="21633"/>
                      <a:pt x="0" y="21597"/>
                    </a:cubicBezTo>
                    <a:cubicBezTo>
                      <a:pt x="0" y="9815"/>
                      <a:pt x="9440" y="207"/>
                      <a:pt x="21220" y="0"/>
                    </a:cubicBezTo>
                  </a:path>
                  <a:path w="21600" h="21706" stroke="0" extrusionOk="0">
                    <a:moveTo>
                      <a:pt x="0" y="21705"/>
                    </a:moveTo>
                    <a:cubicBezTo>
                      <a:pt x="0" y="21669"/>
                      <a:pt x="0" y="21633"/>
                      <a:pt x="0" y="21597"/>
                    </a:cubicBezTo>
                    <a:cubicBezTo>
                      <a:pt x="0" y="9815"/>
                      <a:pt x="9440" y="207"/>
                      <a:pt x="21220" y="0"/>
                    </a:cubicBezTo>
                    <a:lnTo>
                      <a:pt x="21600" y="21597"/>
                    </a:lnTo>
                    <a:close/>
                  </a:path>
                </a:pathLst>
              </a:cu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07" name="Arc 51"/>
              <p:cNvSpPr>
                <a:spLocks/>
              </p:cNvSpPr>
              <p:nvPr/>
            </p:nvSpPr>
            <p:spPr bwMode="auto">
              <a:xfrm>
                <a:off x="3780" y="3660"/>
                <a:ext cx="171" cy="200"/>
              </a:xfrm>
              <a:custGeom>
                <a:avLst/>
                <a:gdLst>
                  <a:gd name="T0" fmla="*/ 0 w 21600"/>
                  <a:gd name="T1" fmla="*/ 0 h 21710"/>
                  <a:gd name="T2" fmla="*/ 0 w 21600"/>
                  <a:gd name="T3" fmla="*/ 0 h 21710"/>
                  <a:gd name="T4" fmla="*/ 0 w 21600"/>
                  <a:gd name="T5" fmla="*/ 0 h 2171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10"/>
                  <a:gd name="T11" fmla="*/ 21600 w 21600"/>
                  <a:gd name="T12" fmla="*/ 21710 h 217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10" fill="none" extrusionOk="0">
                    <a:moveTo>
                      <a:pt x="126" y="0"/>
                    </a:moveTo>
                    <a:cubicBezTo>
                      <a:pt x="12006" y="70"/>
                      <a:pt x="21600" y="9720"/>
                      <a:pt x="21600" y="21600"/>
                    </a:cubicBezTo>
                    <a:cubicBezTo>
                      <a:pt x="21600" y="21636"/>
                      <a:pt x="21599" y="21673"/>
                      <a:pt x="21599" y="21709"/>
                    </a:cubicBezTo>
                  </a:path>
                  <a:path w="21600" h="21710" stroke="0" extrusionOk="0">
                    <a:moveTo>
                      <a:pt x="126" y="0"/>
                    </a:moveTo>
                    <a:cubicBezTo>
                      <a:pt x="12006" y="70"/>
                      <a:pt x="21600" y="9720"/>
                      <a:pt x="21600" y="21600"/>
                    </a:cubicBezTo>
                    <a:cubicBezTo>
                      <a:pt x="21600" y="21636"/>
                      <a:pt x="21599" y="21673"/>
                      <a:pt x="21599" y="21709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8678" name="Group 144"/>
          <p:cNvGrpSpPr>
            <a:grpSpLocks/>
          </p:cNvGrpSpPr>
          <p:nvPr/>
        </p:nvGrpSpPr>
        <p:grpSpPr bwMode="auto">
          <a:xfrm>
            <a:off x="6172200" y="2895600"/>
            <a:ext cx="854075" cy="1127125"/>
            <a:chOff x="6375400" y="4103688"/>
            <a:chExt cx="854075" cy="1127125"/>
          </a:xfrm>
        </p:grpSpPr>
        <p:sp>
          <p:nvSpPr>
            <p:cNvPr id="28696" name="Oval 46"/>
            <p:cNvSpPr>
              <a:spLocks noChangeArrowheads="1"/>
            </p:cNvSpPr>
            <p:nvPr/>
          </p:nvSpPr>
          <p:spPr bwMode="auto">
            <a:xfrm>
              <a:off x="6572250" y="4103688"/>
              <a:ext cx="455613" cy="381000"/>
            </a:xfrm>
            <a:prstGeom prst="ellipse">
              <a:avLst/>
            </a:prstGeom>
            <a:solidFill>
              <a:srgbClr val="00CC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8697" name="Group 47"/>
            <p:cNvGrpSpPr>
              <a:grpSpLocks/>
            </p:cNvGrpSpPr>
            <p:nvPr/>
          </p:nvGrpSpPr>
          <p:grpSpPr bwMode="auto">
            <a:xfrm>
              <a:off x="6375398" y="4524371"/>
              <a:ext cx="854075" cy="706437"/>
              <a:chOff x="3029" y="3656"/>
              <a:chExt cx="927" cy="889"/>
            </a:xfrm>
          </p:grpSpPr>
          <p:sp>
            <p:nvSpPr>
              <p:cNvPr id="28698" name="Rectangle 48"/>
              <p:cNvSpPr>
                <a:spLocks noChangeArrowheads="1"/>
              </p:cNvSpPr>
              <p:nvPr/>
            </p:nvSpPr>
            <p:spPr bwMode="auto">
              <a:xfrm>
                <a:off x="3186" y="3656"/>
                <a:ext cx="612" cy="246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99" name="Rectangle 49"/>
              <p:cNvSpPr>
                <a:spLocks noChangeArrowheads="1"/>
              </p:cNvSpPr>
              <p:nvPr/>
            </p:nvSpPr>
            <p:spPr bwMode="auto">
              <a:xfrm>
                <a:off x="3031" y="3822"/>
                <a:ext cx="925" cy="72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00" name="Arc 50"/>
              <p:cNvSpPr>
                <a:spLocks/>
              </p:cNvSpPr>
              <p:nvPr/>
            </p:nvSpPr>
            <p:spPr bwMode="auto">
              <a:xfrm>
                <a:off x="3029" y="3656"/>
                <a:ext cx="171" cy="198"/>
              </a:xfrm>
              <a:custGeom>
                <a:avLst/>
                <a:gdLst>
                  <a:gd name="T0" fmla="*/ 0 w 21600"/>
                  <a:gd name="T1" fmla="*/ 0 h 21706"/>
                  <a:gd name="T2" fmla="*/ 0 w 21600"/>
                  <a:gd name="T3" fmla="*/ 0 h 21706"/>
                  <a:gd name="T4" fmla="*/ 0 w 21600"/>
                  <a:gd name="T5" fmla="*/ 0 h 217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6"/>
                  <a:gd name="T11" fmla="*/ 21600 w 21600"/>
                  <a:gd name="T12" fmla="*/ 21706 h 217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6" fill="none" extrusionOk="0">
                    <a:moveTo>
                      <a:pt x="0" y="21705"/>
                    </a:moveTo>
                    <a:cubicBezTo>
                      <a:pt x="0" y="21669"/>
                      <a:pt x="0" y="21633"/>
                      <a:pt x="0" y="21597"/>
                    </a:cubicBezTo>
                    <a:cubicBezTo>
                      <a:pt x="0" y="9815"/>
                      <a:pt x="9440" y="207"/>
                      <a:pt x="21220" y="0"/>
                    </a:cubicBezTo>
                  </a:path>
                  <a:path w="21600" h="21706" stroke="0" extrusionOk="0">
                    <a:moveTo>
                      <a:pt x="0" y="21705"/>
                    </a:moveTo>
                    <a:cubicBezTo>
                      <a:pt x="0" y="21669"/>
                      <a:pt x="0" y="21633"/>
                      <a:pt x="0" y="21597"/>
                    </a:cubicBezTo>
                    <a:cubicBezTo>
                      <a:pt x="0" y="9815"/>
                      <a:pt x="9440" y="207"/>
                      <a:pt x="21220" y="0"/>
                    </a:cubicBezTo>
                    <a:lnTo>
                      <a:pt x="21600" y="21597"/>
                    </a:lnTo>
                    <a:close/>
                  </a:path>
                </a:pathLst>
              </a:cu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01" name="Arc 51"/>
              <p:cNvSpPr>
                <a:spLocks/>
              </p:cNvSpPr>
              <p:nvPr/>
            </p:nvSpPr>
            <p:spPr bwMode="auto">
              <a:xfrm>
                <a:off x="3780" y="3660"/>
                <a:ext cx="171" cy="200"/>
              </a:xfrm>
              <a:custGeom>
                <a:avLst/>
                <a:gdLst>
                  <a:gd name="T0" fmla="*/ 0 w 21600"/>
                  <a:gd name="T1" fmla="*/ 0 h 21710"/>
                  <a:gd name="T2" fmla="*/ 0 w 21600"/>
                  <a:gd name="T3" fmla="*/ 0 h 21710"/>
                  <a:gd name="T4" fmla="*/ 0 w 21600"/>
                  <a:gd name="T5" fmla="*/ 0 h 2171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10"/>
                  <a:gd name="T11" fmla="*/ 21600 w 21600"/>
                  <a:gd name="T12" fmla="*/ 21710 h 217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10" fill="none" extrusionOk="0">
                    <a:moveTo>
                      <a:pt x="126" y="0"/>
                    </a:moveTo>
                    <a:cubicBezTo>
                      <a:pt x="12006" y="70"/>
                      <a:pt x="21600" y="9720"/>
                      <a:pt x="21600" y="21600"/>
                    </a:cubicBezTo>
                    <a:cubicBezTo>
                      <a:pt x="21600" y="21636"/>
                      <a:pt x="21599" y="21673"/>
                      <a:pt x="21599" y="21709"/>
                    </a:cubicBezTo>
                  </a:path>
                  <a:path w="21600" h="21710" stroke="0" extrusionOk="0">
                    <a:moveTo>
                      <a:pt x="126" y="0"/>
                    </a:moveTo>
                    <a:cubicBezTo>
                      <a:pt x="12006" y="70"/>
                      <a:pt x="21600" y="9720"/>
                      <a:pt x="21600" y="21600"/>
                    </a:cubicBezTo>
                    <a:cubicBezTo>
                      <a:pt x="21600" y="21636"/>
                      <a:pt x="21599" y="21673"/>
                      <a:pt x="21599" y="21709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8679" name="Group 151"/>
          <p:cNvGrpSpPr>
            <a:grpSpLocks/>
          </p:cNvGrpSpPr>
          <p:nvPr/>
        </p:nvGrpSpPr>
        <p:grpSpPr bwMode="auto">
          <a:xfrm>
            <a:off x="7391400" y="2362200"/>
            <a:ext cx="854075" cy="1127125"/>
            <a:chOff x="6375400" y="4103688"/>
            <a:chExt cx="854075" cy="1127125"/>
          </a:xfrm>
        </p:grpSpPr>
        <p:sp>
          <p:nvSpPr>
            <p:cNvPr id="28690" name="Oval 46"/>
            <p:cNvSpPr>
              <a:spLocks noChangeArrowheads="1"/>
            </p:cNvSpPr>
            <p:nvPr/>
          </p:nvSpPr>
          <p:spPr bwMode="auto">
            <a:xfrm>
              <a:off x="6572250" y="4103688"/>
              <a:ext cx="455613" cy="381000"/>
            </a:xfrm>
            <a:prstGeom prst="ellipse">
              <a:avLst/>
            </a:prstGeom>
            <a:solidFill>
              <a:srgbClr val="00CC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8691" name="Group 47"/>
            <p:cNvGrpSpPr>
              <a:grpSpLocks/>
            </p:cNvGrpSpPr>
            <p:nvPr/>
          </p:nvGrpSpPr>
          <p:grpSpPr bwMode="auto">
            <a:xfrm>
              <a:off x="6375397" y="4524371"/>
              <a:ext cx="854075" cy="706437"/>
              <a:chOff x="3029" y="3656"/>
              <a:chExt cx="927" cy="889"/>
            </a:xfrm>
          </p:grpSpPr>
          <p:sp>
            <p:nvSpPr>
              <p:cNvPr id="28692" name="Rectangle 48"/>
              <p:cNvSpPr>
                <a:spLocks noChangeArrowheads="1"/>
              </p:cNvSpPr>
              <p:nvPr/>
            </p:nvSpPr>
            <p:spPr bwMode="auto">
              <a:xfrm>
                <a:off x="3186" y="3656"/>
                <a:ext cx="612" cy="246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93" name="Rectangle 49"/>
              <p:cNvSpPr>
                <a:spLocks noChangeArrowheads="1"/>
              </p:cNvSpPr>
              <p:nvPr/>
            </p:nvSpPr>
            <p:spPr bwMode="auto">
              <a:xfrm>
                <a:off x="3031" y="3822"/>
                <a:ext cx="925" cy="72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94" name="Arc 50"/>
              <p:cNvSpPr>
                <a:spLocks/>
              </p:cNvSpPr>
              <p:nvPr/>
            </p:nvSpPr>
            <p:spPr bwMode="auto">
              <a:xfrm>
                <a:off x="3029" y="3656"/>
                <a:ext cx="171" cy="198"/>
              </a:xfrm>
              <a:custGeom>
                <a:avLst/>
                <a:gdLst>
                  <a:gd name="T0" fmla="*/ 0 w 21600"/>
                  <a:gd name="T1" fmla="*/ 0 h 21706"/>
                  <a:gd name="T2" fmla="*/ 0 w 21600"/>
                  <a:gd name="T3" fmla="*/ 0 h 21706"/>
                  <a:gd name="T4" fmla="*/ 0 w 21600"/>
                  <a:gd name="T5" fmla="*/ 0 h 217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6"/>
                  <a:gd name="T11" fmla="*/ 21600 w 21600"/>
                  <a:gd name="T12" fmla="*/ 21706 h 217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6" fill="none" extrusionOk="0">
                    <a:moveTo>
                      <a:pt x="0" y="21705"/>
                    </a:moveTo>
                    <a:cubicBezTo>
                      <a:pt x="0" y="21669"/>
                      <a:pt x="0" y="21633"/>
                      <a:pt x="0" y="21597"/>
                    </a:cubicBezTo>
                    <a:cubicBezTo>
                      <a:pt x="0" y="9815"/>
                      <a:pt x="9440" y="207"/>
                      <a:pt x="21220" y="0"/>
                    </a:cubicBezTo>
                  </a:path>
                  <a:path w="21600" h="21706" stroke="0" extrusionOk="0">
                    <a:moveTo>
                      <a:pt x="0" y="21705"/>
                    </a:moveTo>
                    <a:cubicBezTo>
                      <a:pt x="0" y="21669"/>
                      <a:pt x="0" y="21633"/>
                      <a:pt x="0" y="21597"/>
                    </a:cubicBezTo>
                    <a:cubicBezTo>
                      <a:pt x="0" y="9815"/>
                      <a:pt x="9440" y="207"/>
                      <a:pt x="21220" y="0"/>
                    </a:cubicBezTo>
                    <a:lnTo>
                      <a:pt x="21600" y="21597"/>
                    </a:lnTo>
                    <a:close/>
                  </a:path>
                </a:pathLst>
              </a:cu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95" name="Arc 51"/>
              <p:cNvSpPr>
                <a:spLocks/>
              </p:cNvSpPr>
              <p:nvPr/>
            </p:nvSpPr>
            <p:spPr bwMode="auto">
              <a:xfrm>
                <a:off x="3780" y="3660"/>
                <a:ext cx="171" cy="200"/>
              </a:xfrm>
              <a:custGeom>
                <a:avLst/>
                <a:gdLst>
                  <a:gd name="T0" fmla="*/ 0 w 21600"/>
                  <a:gd name="T1" fmla="*/ 0 h 21710"/>
                  <a:gd name="T2" fmla="*/ 0 w 21600"/>
                  <a:gd name="T3" fmla="*/ 0 h 21710"/>
                  <a:gd name="T4" fmla="*/ 0 w 21600"/>
                  <a:gd name="T5" fmla="*/ 0 h 2171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10"/>
                  <a:gd name="T11" fmla="*/ 21600 w 21600"/>
                  <a:gd name="T12" fmla="*/ 21710 h 217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10" fill="none" extrusionOk="0">
                    <a:moveTo>
                      <a:pt x="126" y="0"/>
                    </a:moveTo>
                    <a:cubicBezTo>
                      <a:pt x="12006" y="70"/>
                      <a:pt x="21600" y="9720"/>
                      <a:pt x="21600" y="21600"/>
                    </a:cubicBezTo>
                    <a:cubicBezTo>
                      <a:pt x="21600" y="21636"/>
                      <a:pt x="21599" y="21673"/>
                      <a:pt x="21599" y="21709"/>
                    </a:cubicBezTo>
                  </a:path>
                  <a:path w="21600" h="21710" stroke="0" extrusionOk="0">
                    <a:moveTo>
                      <a:pt x="126" y="0"/>
                    </a:moveTo>
                    <a:cubicBezTo>
                      <a:pt x="12006" y="70"/>
                      <a:pt x="21600" y="9720"/>
                      <a:pt x="21600" y="21600"/>
                    </a:cubicBezTo>
                    <a:cubicBezTo>
                      <a:pt x="21600" y="21636"/>
                      <a:pt x="21599" y="21673"/>
                      <a:pt x="21599" y="21709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8680" name="Group 158"/>
          <p:cNvGrpSpPr>
            <a:grpSpLocks/>
          </p:cNvGrpSpPr>
          <p:nvPr/>
        </p:nvGrpSpPr>
        <p:grpSpPr bwMode="auto">
          <a:xfrm>
            <a:off x="8229600" y="2819400"/>
            <a:ext cx="854075" cy="1127125"/>
            <a:chOff x="6375400" y="4103688"/>
            <a:chExt cx="854075" cy="1127125"/>
          </a:xfrm>
        </p:grpSpPr>
        <p:sp>
          <p:nvSpPr>
            <p:cNvPr id="28684" name="Oval 46"/>
            <p:cNvSpPr>
              <a:spLocks noChangeArrowheads="1"/>
            </p:cNvSpPr>
            <p:nvPr/>
          </p:nvSpPr>
          <p:spPr bwMode="auto">
            <a:xfrm>
              <a:off x="6572250" y="4103688"/>
              <a:ext cx="455613" cy="381000"/>
            </a:xfrm>
            <a:prstGeom prst="ellipse">
              <a:avLst/>
            </a:prstGeom>
            <a:solidFill>
              <a:srgbClr val="00CC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8685" name="Group 47"/>
            <p:cNvGrpSpPr>
              <a:grpSpLocks/>
            </p:cNvGrpSpPr>
            <p:nvPr/>
          </p:nvGrpSpPr>
          <p:grpSpPr bwMode="auto">
            <a:xfrm>
              <a:off x="6375396" y="4524371"/>
              <a:ext cx="854075" cy="706437"/>
              <a:chOff x="3029" y="3656"/>
              <a:chExt cx="927" cy="889"/>
            </a:xfrm>
          </p:grpSpPr>
          <p:sp>
            <p:nvSpPr>
              <p:cNvPr id="28686" name="Rectangle 48"/>
              <p:cNvSpPr>
                <a:spLocks noChangeArrowheads="1"/>
              </p:cNvSpPr>
              <p:nvPr/>
            </p:nvSpPr>
            <p:spPr bwMode="auto">
              <a:xfrm>
                <a:off x="3186" y="3656"/>
                <a:ext cx="612" cy="246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87" name="Rectangle 49"/>
              <p:cNvSpPr>
                <a:spLocks noChangeArrowheads="1"/>
              </p:cNvSpPr>
              <p:nvPr/>
            </p:nvSpPr>
            <p:spPr bwMode="auto">
              <a:xfrm>
                <a:off x="3031" y="3822"/>
                <a:ext cx="925" cy="72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88" name="Arc 50"/>
              <p:cNvSpPr>
                <a:spLocks/>
              </p:cNvSpPr>
              <p:nvPr/>
            </p:nvSpPr>
            <p:spPr bwMode="auto">
              <a:xfrm>
                <a:off x="3029" y="3656"/>
                <a:ext cx="171" cy="198"/>
              </a:xfrm>
              <a:custGeom>
                <a:avLst/>
                <a:gdLst>
                  <a:gd name="T0" fmla="*/ 0 w 21600"/>
                  <a:gd name="T1" fmla="*/ 0 h 21706"/>
                  <a:gd name="T2" fmla="*/ 0 w 21600"/>
                  <a:gd name="T3" fmla="*/ 0 h 21706"/>
                  <a:gd name="T4" fmla="*/ 0 w 21600"/>
                  <a:gd name="T5" fmla="*/ 0 h 217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6"/>
                  <a:gd name="T11" fmla="*/ 21600 w 21600"/>
                  <a:gd name="T12" fmla="*/ 21706 h 217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6" fill="none" extrusionOk="0">
                    <a:moveTo>
                      <a:pt x="0" y="21705"/>
                    </a:moveTo>
                    <a:cubicBezTo>
                      <a:pt x="0" y="21669"/>
                      <a:pt x="0" y="21633"/>
                      <a:pt x="0" y="21597"/>
                    </a:cubicBezTo>
                    <a:cubicBezTo>
                      <a:pt x="0" y="9815"/>
                      <a:pt x="9440" y="207"/>
                      <a:pt x="21220" y="0"/>
                    </a:cubicBezTo>
                  </a:path>
                  <a:path w="21600" h="21706" stroke="0" extrusionOk="0">
                    <a:moveTo>
                      <a:pt x="0" y="21705"/>
                    </a:moveTo>
                    <a:cubicBezTo>
                      <a:pt x="0" y="21669"/>
                      <a:pt x="0" y="21633"/>
                      <a:pt x="0" y="21597"/>
                    </a:cubicBezTo>
                    <a:cubicBezTo>
                      <a:pt x="0" y="9815"/>
                      <a:pt x="9440" y="207"/>
                      <a:pt x="21220" y="0"/>
                    </a:cubicBezTo>
                    <a:lnTo>
                      <a:pt x="21600" y="21597"/>
                    </a:lnTo>
                    <a:close/>
                  </a:path>
                </a:pathLst>
              </a:cu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89" name="Arc 51"/>
              <p:cNvSpPr>
                <a:spLocks/>
              </p:cNvSpPr>
              <p:nvPr/>
            </p:nvSpPr>
            <p:spPr bwMode="auto">
              <a:xfrm>
                <a:off x="3780" y="3660"/>
                <a:ext cx="171" cy="200"/>
              </a:xfrm>
              <a:custGeom>
                <a:avLst/>
                <a:gdLst>
                  <a:gd name="T0" fmla="*/ 0 w 21600"/>
                  <a:gd name="T1" fmla="*/ 0 h 21710"/>
                  <a:gd name="T2" fmla="*/ 0 w 21600"/>
                  <a:gd name="T3" fmla="*/ 0 h 21710"/>
                  <a:gd name="T4" fmla="*/ 0 w 21600"/>
                  <a:gd name="T5" fmla="*/ 0 h 2171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10"/>
                  <a:gd name="T11" fmla="*/ 21600 w 21600"/>
                  <a:gd name="T12" fmla="*/ 21710 h 217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10" fill="none" extrusionOk="0">
                    <a:moveTo>
                      <a:pt x="126" y="0"/>
                    </a:moveTo>
                    <a:cubicBezTo>
                      <a:pt x="12006" y="70"/>
                      <a:pt x="21600" y="9720"/>
                      <a:pt x="21600" y="21600"/>
                    </a:cubicBezTo>
                    <a:cubicBezTo>
                      <a:pt x="21600" y="21636"/>
                      <a:pt x="21599" y="21673"/>
                      <a:pt x="21599" y="21709"/>
                    </a:cubicBezTo>
                  </a:path>
                  <a:path w="21600" h="21710" stroke="0" extrusionOk="0">
                    <a:moveTo>
                      <a:pt x="126" y="0"/>
                    </a:moveTo>
                    <a:cubicBezTo>
                      <a:pt x="12006" y="70"/>
                      <a:pt x="21600" y="9720"/>
                      <a:pt x="21600" y="21600"/>
                    </a:cubicBezTo>
                    <a:cubicBezTo>
                      <a:pt x="21600" y="21636"/>
                      <a:pt x="21599" y="21673"/>
                      <a:pt x="21599" y="21709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9" name="Rectangular Callout 38"/>
          <p:cNvSpPr>
            <a:spLocks noChangeArrowheads="1"/>
          </p:cNvSpPr>
          <p:nvPr/>
        </p:nvSpPr>
        <p:spPr bwMode="auto">
          <a:xfrm flipV="1">
            <a:off x="6324600" y="4191000"/>
            <a:ext cx="2286000" cy="1752600"/>
          </a:xfrm>
          <a:prstGeom prst="wedgeRectCallout">
            <a:avLst>
              <a:gd name="adj1" fmla="val 16204"/>
              <a:gd name="adj2" fmla="val 71046"/>
            </a:avLst>
          </a:prstGeom>
          <a:solidFill>
            <a:srgbClr val="00CC00">
              <a:alpha val="1411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6477000" y="4800600"/>
            <a:ext cx="2025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We want </a:t>
            </a:r>
            <a:r>
              <a:rPr lang="en-US" i="1" u="sng"/>
              <a:t>this</a:t>
            </a:r>
            <a:r>
              <a:rPr lang="en-US"/>
              <a:t>.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079500" y="5029200"/>
            <a:ext cx="42926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>
                <a:ea typeface="ＭＳ Ｐゴシック" charset="-128"/>
                <a:cs typeface="ＭＳ Ｐゴシック" charset="-128"/>
              </a:rPr>
              <a:t>The duty of the customer team is </a:t>
            </a:r>
            <a:br>
              <a:rPr lang="en-US" sz="2200">
                <a:ea typeface="ＭＳ Ｐゴシック" charset="-128"/>
                <a:cs typeface="ＭＳ Ｐゴシック" charset="-128"/>
              </a:rPr>
            </a:br>
            <a:r>
              <a:rPr lang="en-US" sz="2200">
                <a:ea typeface="ＭＳ Ｐゴシック" charset="-128"/>
                <a:cs typeface="ＭＳ Ｐゴシック" charset="-128"/>
              </a:rPr>
              <a:t>to speak with one voice.</a:t>
            </a:r>
          </a:p>
          <a:p>
            <a:endParaRPr lang="en-US" sz="22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  <p:bldP spid="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Development Team 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759700" cy="4267200"/>
          </a:xfrm>
        </p:spPr>
        <p:txBody>
          <a:bodyPr/>
          <a:lstStyle/>
          <a:p>
            <a:r>
              <a:rPr lang="en-US" smtClean="0"/>
              <a:t>The development team comprises:</a:t>
            </a:r>
          </a:p>
          <a:p>
            <a:pPr lvl="1"/>
            <a:r>
              <a:rPr lang="en-US" smtClean="0"/>
              <a:t>software engineers</a:t>
            </a:r>
          </a:p>
          <a:p>
            <a:pPr lvl="1"/>
            <a:r>
              <a:rPr lang="en-US" smtClean="0"/>
              <a:t>hardware engineers</a:t>
            </a:r>
          </a:p>
          <a:p>
            <a:pPr lvl="1"/>
            <a:r>
              <a:rPr lang="en-US" smtClean="0"/>
              <a:t>mechanical engineers</a:t>
            </a:r>
          </a:p>
          <a:p>
            <a:pPr lvl="1"/>
            <a:r>
              <a:rPr lang="en-US" smtClean="0"/>
              <a:t>system engineers</a:t>
            </a:r>
          </a:p>
          <a:p>
            <a:endParaRPr lang="en-US" smtClean="0"/>
          </a:p>
          <a:p>
            <a:r>
              <a:rPr lang="en-US" smtClean="0"/>
              <a:t>The duty of the development team is to:</a:t>
            </a:r>
          </a:p>
          <a:p>
            <a:pPr lvl="1"/>
            <a:r>
              <a:rPr lang="en-US" smtClean="0"/>
              <a:t>implement the features demanded by the customer</a:t>
            </a:r>
          </a:p>
          <a:p>
            <a:pPr lvl="1"/>
            <a:r>
              <a:rPr lang="en-US" smtClean="0"/>
              <a:t>advise the customer team on feasibility</a:t>
            </a:r>
          </a:p>
          <a:p>
            <a:pPr lvl="2"/>
            <a:r>
              <a:rPr lang="en-US" smtClean="0"/>
              <a:t>especially on dependencies</a:t>
            </a:r>
          </a:p>
          <a:p>
            <a:endParaRPr lang="en-US" smtClean="0"/>
          </a:p>
          <a:p>
            <a:pPr lvl="1">
              <a:buFont typeface="Wingdings" charset="2"/>
              <a:buNone/>
            </a:pPr>
            <a:endParaRPr lang="en-US" smtClean="0"/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7543800" y="1143000"/>
            <a:ext cx="855663" cy="1127125"/>
            <a:chOff x="7726362" y="2209800"/>
            <a:chExt cx="855663" cy="1127125"/>
          </a:xfrm>
        </p:grpSpPr>
        <p:sp>
          <p:nvSpPr>
            <p:cNvPr id="29722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9723" name="Group 54"/>
            <p:cNvGrpSpPr>
              <a:grpSpLocks/>
            </p:cNvGrpSpPr>
            <p:nvPr/>
          </p:nvGrpSpPr>
          <p:grpSpPr bwMode="auto">
            <a:xfrm>
              <a:off x="7726362" y="2630483"/>
              <a:ext cx="855662" cy="706437"/>
              <a:chOff x="2063" y="3643"/>
              <a:chExt cx="929" cy="889"/>
            </a:xfrm>
          </p:grpSpPr>
          <p:sp>
            <p:nvSpPr>
              <p:cNvPr id="29724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25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26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0 h 21709"/>
                  <a:gd name="T2" fmla="*/ 0 w 21600"/>
                  <a:gd name="T3" fmla="*/ 0 h 21709"/>
                  <a:gd name="T4" fmla="*/ 0 w 21600"/>
                  <a:gd name="T5" fmla="*/ 0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27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0 w 21726"/>
                  <a:gd name="T3" fmla="*/ 0 h 21712"/>
                  <a:gd name="T4" fmla="*/ 0 w 21726"/>
                  <a:gd name="T5" fmla="*/ 0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9701" name="Group 11"/>
          <p:cNvGrpSpPr>
            <a:grpSpLocks/>
          </p:cNvGrpSpPr>
          <p:nvPr/>
        </p:nvGrpSpPr>
        <p:grpSpPr bwMode="auto">
          <a:xfrm>
            <a:off x="6324600" y="1371600"/>
            <a:ext cx="855663" cy="1127125"/>
            <a:chOff x="7726362" y="2209800"/>
            <a:chExt cx="855663" cy="1127125"/>
          </a:xfrm>
        </p:grpSpPr>
        <p:sp>
          <p:nvSpPr>
            <p:cNvPr id="29716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9717" name="Group 54"/>
            <p:cNvGrpSpPr>
              <a:grpSpLocks/>
            </p:cNvGrpSpPr>
            <p:nvPr/>
          </p:nvGrpSpPr>
          <p:grpSpPr bwMode="auto">
            <a:xfrm>
              <a:off x="7726363" y="2630483"/>
              <a:ext cx="855662" cy="706437"/>
              <a:chOff x="2063" y="3643"/>
              <a:chExt cx="929" cy="889"/>
            </a:xfrm>
          </p:grpSpPr>
          <p:sp>
            <p:nvSpPr>
              <p:cNvPr id="29718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19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20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0 h 21709"/>
                  <a:gd name="T2" fmla="*/ 0 w 21600"/>
                  <a:gd name="T3" fmla="*/ 0 h 21709"/>
                  <a:gd name="T4" fmla="*/ 0 w 21600"/>
                  <a:gd name="T5" fmla="*/ 0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21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0 w 21726"/>
                  <a:gd name="T3" fmla="*/ 0 h 21712"/>
                  <a:gd name="T4" fmla="*/ 0 w 21726"/>
                  <a:gd name="T5" fmla="*/ 0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9702" name="Group 18"/>
          <p:cNvGrpSpPr>
            <a:grpSpLocks/>
          </p:cNvGrpSpPr>
          <p:nvPr/>
        </p:nvGrpSpPr>
        <p:grpSpPr bwMode="auto">
          <a:xfrm>
            <a:off x="6992938" y="2530475"/>
            <a:ext cx="855662" cy="1127125"/>
            <a:chOff x="7726362" y="2209800"/>
            <a:chExt cx="855663" cy="1127125"/>
          </a:xfrm>
        </p:grpSpPr>
        <p:sp>
          <p:nvSpPr>
            <p:cNvPr id="29710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9711" name="Group 54"/>
            <p:cNvGrpSpPr>
              <a:grpSpLocks/>
            </p:cNvGrpSpPr>
            <p:nvPr/>
          </p:nvGrpSpPr>
          <p:grpSpPr bwMode="auto">
            <a:xfrm>
              <a:off x="7726364" y="2630483"/>
              <a:ext cx="855662" cy="706437"/>
              <a:chOff x="2063" y="3643"/>
              <a:chExt cx="929" cy="889"/>
            </a:xfrm>
          </p:grpSpPr>
          <p:sp>
            <p:nvSpPr>
              <p:cNvPr id="29712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13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14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0 h 21709"/>
                  <a:gd name="T2" fmla="*/ 0 w 21600"/>
                  <a:gd name="T3" fmla="*/ 0 h 21709"/>
                  <a:gd name="T4" fmla="*/ 0 w 21600"/>
                  <a:gd name="T5" fmla="*/ 0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15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0 w 21726"/>
                  <a:gd name="T3" fmla="*/ 0 h 21712"/>
                  <a:gd name="T4" fmla="*/ 0 w 21726"/>
                  <a:gd name="T5" fmla="*/ 0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9703" name="Group 32"/>
          <p:cNvGrpSpPr>
            <a:grpSpLocks/>
          </p:cNvGrpSpPr>
          <p:nvPr/>
        </p:nvGrpSpPr>
        <p:grpSpPr bwMode="auto">
          <a:xfrm>
            <a:off x="5181600" y="1981200"/>
            <a:ext cx="855663" cy="1127125"/>
            <a:chOff x="7726362" y="2209800"/>
            <a:chExt cx="855663" cy="1127125"/>
          </a:xfrm>
        </p:grpSpPr>
        <p:sp>
          <p:nvSpPr>
            <p:cNvPr id="29704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9705" name="Group 54"/>
            <p:cNvGrpSpPr>
              <a:grpSpLocks/>
            </p:cNvGrpSpPr>
            <p:nvPr/>
          </p:nvGrpSpPr>
          <p:grpSpPr bwMode="auto">
            <a:xfrm>
              <a:off x="7726366" y="2630483"/>
              <a:ext cx="855662" cy="706437"/>
              <a:chOff x="2063" y="3643"/>
              <a:chExt cx="929" cy="889"/>
            </a:xfrm>
          </p:grpSpPr>
          <p:sp>
            <p:nvSpPr>
              <p:cNvPr id="29706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07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08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0 h 21709"/>
                  <a:gd name="T2" fmla="*/ 0 w 21600"/>
                  <a:gd name="T3" fmla="*/ 0 h 21709"/>
                  <a:gd name="T4" fmla="*/ 0 w 21600"/>
                  <a:gd name="T5" fmla="*/ 0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09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0 w 21726"/>
                  <a:gd name="T3" fmla="*/ 0 h 21712"/>
                  <a:gd name="T4" fmla="*/ 0 w 21726"/>
                  <a:gd name="T5" fmla="*/ 0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Experts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 expert is someone who knows the technical details of how something works.</a:t>
            </a:r>
          </a:p>
          <a:p>
            <a:endParaRPr lang="en-US" smtClean="0"/>
          </a:p>
          <a:p>
            <a:r>
              <a:rPr lang="en-US" smtClean="0"/>
              <a:t>They are often:</a:t>
            </a:r>
          </a:p>
          <a:p>
            <a:pPr lvl="1"/>
            <a:r>
              <a:rPr lang="en-US" smtClean="0"/>
              <a:t>Hard to reach</a:t>
            </a:r>
          </a:p>
          <a:p>
            <a:pPr lvl="1"/>
            <a:r>
              <a:rPr lang="en-US" smtClean="0"/>
              <a:t>Assume too much or too little</a:t>
            </a:r>
          </a:p>
          <a:p>
            <a:pPr lvl="1"/>
            <a:r>
              <a:rPr lang="en-US" smtClean="0"/>
              <a:t>A little impatient</a:t>
            </a:r>
          </a:p>
          <a:p>
            <a:pPr lvl="1"/>
            <a:endParaRPr 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543800" y="1981200"/>
            <a:ext cx="855663" cy="1127125"/>
            <a:chOff x="7726362" y="2209800"/>
            <a:chExt cx="855663" cy="1127125"/>
          </a:xfrm>
          <a:solidFill>
            <a:srgbClr val="FF0000">
              <a:alpha val="75000"/>
            </a:srgbClr>
          </a:solidFill>
        </p:grpSpPr>
        <p:sp>
          <p:nvSpPr>
            <p:cNvPr id="6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" name="Group 54"/>
            <p:cNvGrpSpPr>
              <a:grpSpLocks/>
            </p:cNvGrpSpPr>
            <p:nvPr/>
          </p:nvGrpSpPr>
          <p:grpSpPr bwMode="auto">
            <a:xfrm>
              <a:off x="7726364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8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324600" y="2209800"/>
            <a:ext cx="855663" cy="1127125"/>
            <a:chOff x="7726362" y="2209800"/>
            <a:chExt cx="855663" cy="1127125"/>
          </a:xfrm>
          <a:solidFill>
            <a:srgbClr val="FF0000">
              <a:alpha val="75000"/>
            </a:srgbClr>
          </a:solidFill>
        </p:grpSpPr>
        <p:sp>
          <p:nvSpPr>
            <p:cNvPr id="13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5" name="Group 54"/>
            <p:cNvGrpSpPr>
              <a:grpSpLocks/>
            </p:cNvGrpSpPr>
            <p:nvPr/>
          </p:nvGrpSpPr>
          <p:grpSpPr bwMode="auto">
            <a:xfrm>
              <a:off x="7726365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15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6992938" y="3368675"/>
            <a:ext cx="855662" cy="1127125"/>
            <a:chOff x="7726362" y="2209800"/>
            <a:chExt cx="855663" cy="1127125"/>
          </a:xfrm>
          <a:solidFill>
            <a:srgbClr val="FF0000">
              <a:alpha val="75000"/>
            </a:srgbClr>
          </a:solidFill>
        </p:grpSpPr>
        <p:sp>
          <p:nvSpPr>
            <p:cNvPr id="20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2" name="Group 54"/>
            <p:cNvGrpSpPr>
              <a:grpSpLocks/>
            </p:cNvGrpSpPr>
            <p:nvPr/>
          </p:nvGrpSpPr>
          <p:grpSpPr bwMode="auto">
            <a:xfrm>
              <a:off x="7726366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22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4" name="Group 25"/>
          <p:cNvGrpSpPr>
            <a:grpSpLocks/>
          </p:cNvGrpSpPr>
          <p:nvPr/>
        </p:nvGrpSpPr>
        <p:grpSpPr bwMode="auto">
          <a:xfrm>
            <a:off x="6477000" y="5181600"/>
            <a:ext cx="855663" cy="1127125"/>
            <a:chOff x="7726362" y="2209800"/>
            <a:chExt cx="855663" cy="1127125"/>
          </a:xfrm>
          <a:solidFill>
            <a:srgbClr val="FF0000">
              <a:alpha val="75000"/>
            </a:srgbClr>
          </a:solidFill>
        </p:grpSpPr>
        <p:sp>
          <p:nvSpPr>
            <p:cNvPr id="27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9" name="Group 54"/>
            <p:cNvGrpSpPr>
              <a:grpSpLocks/>
            </p:cNvGrpSpPr>
            <p:nvPr/>
          </p:nvGrpSpPr>
          <p:grpSpPr bwMode="auto">
            <a:xfrm>
              <a:off x="7726367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29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5181600" y="2819400"/>
            <a:ext cx="855663" cy="1127125"/>
            <a:chOff x="7726362" y="2209800"/>
            <a:chExt cx="855663" cy="1127125"/>
          </a:xfrm>
          <a:solidFill>
            <a:srgbClr val="FF0000">
              <a:alpha val="75000"/>
            </a:srgbClr>
          </a:solidFill>
        </p:grpSpPr>
        <p:sp>
          <p:nvSpPr>
            <p:cNvPr id="34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6" name="Group 54"/>
            <p:cNvGrpSpPr>
              <a:grpSpLocks/>
            </p:cNvGrpSpPr>
            <p:nvPr/>
          </p:nvGrpSpPr>
          <p:grpSpPr bwMode="auto">
            <a:xfrm>
              <a:off x="7726368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36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6477000" y="5181600"/>
            <a:ext cx="855663" cy="1127125"/>
            <a:chOff x="7726362" y="2209800"/>
            <a:chExt cx="855663" cy="1127125"/>
          </a:xfrm>
        </p:grpSpPr>
        <p:sp>
          <p:nvSpPr>
            <p:cNvPr id="30732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0733" name="Group 54"/>
            <p:cNvGrpSpPr>
              <a:grpSpLocks/>
            </p:cNvGrpSpPr>
            <p:nvPr/>
          </p:nvGrpSpPr>
          <p:grpSpPr bwMode="auto">
            <a:xfrm>
              <a:off x="7726367" y="2630483"/>
              <a:ext cx="855662" cy="706437"/>
              <a:chOff x="2063" y="3643"/>
              <a:chExt cx="929" cy="889"/>
            </a:xfrm>
          </p:grpSpPr>
          <p:sp>
            <p:nvSpPr>
              <p:cNvPr id="30734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35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36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0 h 21709"/>
                  <a:gd name="T2" fmla="*/ 0 w 21600"/>
                  <a:gd name="T3" fmla="*/ 0 h 21709"/>
                  <a:gd name="T4" fmla="*/ 0 w 21600"/>
                  <a:gd name="T5" fmla="*/ 0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37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0 w 21726"/>
                  <a:gd name="T3" fmla="*/ 0 h 21712"/>
                  <a:gd name="T4" fmla="*/ 0 w 21726"/>
                  <a:gd name="T5" fmla="*/ 0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762000" y="5181600"/>
            <a:ext cx="514032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/>
              <a:t>Sometimes </a:t>
            </a:r>
            <a:r>
              <a:rPr lang="en-US" sz="2200" i="1"/>
              <a:t>you </a:t>
            </a:r>
            <a:r>
              <a:rPr lang="en-US" sz="2200"/>
              <a:t>are the technical expert</a:t>
            </a:r>
          </a:p>
          <a:p>
            <a:endParaRPr lang="en-US" sz="2200"/>
          </a:p>
        </p:txBody>
      </p:sp>
      <p:sp>
        <p:nvSpPr>
          <p:cNvPr id="48" name="Oval Callout 47"/>
          <p:cNvSpPr>
            <a:spLocks noChangeArrowheads="1"/>
          </p:cNvSpPr>
          <p:nvPr/>
        </p:nvSpPr>
        <p:spPr bwMode="auto">
          <a:xfrm>
            <a:off x="7010400" y="4545013"/>
            <a:ext cx="2057400" cy="865187"/>
          </a:xfrm>
          <a:prstGeom prst="wedgeEllipseCallout">
            <a:avLst>
              <a:gd name="adj1" fmla="val -33181"/>
              <a:gd name="adj2" fmla="val 5924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Tekton" charset="0"/>
                <a:ea typeface="Tekton" charset="0"/>
                <a:cs typeface="Tekton" charset="0"/>
              </a:rPr>
              <a:t>I know all about alarms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Experts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are the expert, you must still write things down, because other people do not have your understanding.</a:t>
            </a:r>
          </a:p>
          <a:p>
            <a:endParaRPr lang="en-US" dirty="0" smtClean="0"/>
          </a:p>
          <a:p>
            <a:r>
              <a:rPr lang="en-US" dirty="0" smtClean="0"/>
              <a:t>You may, or may not, be:</a:t>
            </a:r>
          </a:p>
          <a:p>
            <a:pPr lvl="1"/>
            <a:r>
              <a:rPr lang="en-US" dirty="0" smtClean="0"/>
              <a:t>Hard to reach</a:t>
            </a:r>
          </a:p>
          <a:p>
            <a:pPr lvl="1"/>
            <a:r>
              <a:rPr lang="en-US" dirty="0" smtClean="0"/>
              <a:t>Assume too much or too little</a:t>
            </a:r>
          </a:p>
          <a:p>
            <a:pPr lvl="1"/>
            <a:r>
              <a:rPr lang="en-US" dirty="0" smtClean="0"/>
              <a:t>A little impatient</a:t>
            </a:r>
          </a:p>
          <a:p>
            <a:pPr lvl="1"/>
            <a:endParaRPr lang="en-US" dirty="0" smtClean="0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172200" y="2835275"/>
            <a:ext cx="855662" cy="1127125"/>
            <a:chOff x="7726362" y="2209800"/>
            <a:chExt cx="855663" cy="1127125"/>
          </a:xfrm>
          <a:solidFill>
            <a:srgbClr val="FF0000">
              <a:alpha val="75000"/>
            </a:srgbClr>
          </a:solidFill>
        </p:grpSpPr>
        <p:sp>
          <p:nvSpPr>
            <p:cNvPr id="20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" name="Group 54"/>
            <p:cNvGrpSpPr>
              <a:grpSpLocks/>
            </p:cNvGrpSpPr>
            <p:nvPr/>
          </p:nvGrpSpPr>
          <p:grpSpPr bwMode="auto">
            <a:xfrm>
              <a:off x="7726366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22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6477000" y="5181600"/>
            <a:ext cx="855663" cy="1127125"/>
            <a:chOff x="7726362" y="2209800"/>
            <a:chExt cx="855663" cy="1127125"/>
          </a:xfrm>
          <a:solidFill>
            <a:srgbClr val="FF0000">
              <a:alpha val="75000"/>
            </a:srgbClr>
          </a:solidFill>
        </p:grpSpPr>
        <p:sp>
          <p:nvSpPr>
            <p:cNvPr id="27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5" name="Group 54"/>
            <p:cNvGrpSpPr>
              <a:grpSpLocks/>
            </p:cNvGrpSpPr>
            <p:nvPr/>
          </p:nvGrpSpPr>
          <p:grpSpPr bwMode="auto">
            <a:xfrm>
              <a:off x="7726367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29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6477000" y="5181600"/>
            <a:ext cx="855663" cy="1127125"/>
            <a:chOff x="7726362" y="2209800"/>
            <a:chExt cx="855663" cy="1127125"/>
          </a:xfrm>
        </p:grpSpPr>
        <p:sp>
          <p:nvSpPr>
            <p:cNvPr id="31754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1755" name="Group 54"/>
            <p:cNvGrpSpPr>
              <a:grpSpLocks/>
            </p:cNvGrpSpPr>
            <p:nvPr/>
          </p:nvGrpSpPr>
          <p:grpSpPr bwMode="auto">
            <a:xfrm>
              <a:off x="7726367" y="2630483"/>
              <a:ext cx="855662" cy="706437"/>
              <a:chOff x="2063" y="3643"/>
              <a:chExt cx="929" cy="889"/>
            </a:xfrm>
          </p:grpSpPr>
          <p:sp>
            <p:nvSpPr>
              <p:cNvPr id="31756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57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58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0 h 21709"/>
                  <a:gd name="T2" fmla="*/ 0 w 21600"/>
                  <a:gd name="T3" fmla="*/ 0 h 21709"/>
                  <a:gd name="T4" fmla="*/ 0 w 21600"/>
                  <a:gd name="T5" fmla="*/ 0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59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0 w 21726"/>
                  <a:gd name="T3" fmla="*/ 0 h 21712"/>
                  <a:gd name="T4" fmla="*/ 0 w 21726"/>
                  <a:gd name="T5" fmla="*/ 0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8" name="Oval Callout 47"/>
          <p:cNvSpPr>
            <a:spLocks noChangeArrowheads="1"/>
          </p:cNvSpPr>
          <p:nvPr/>
        </p:nvSpPr>
        <p:spPr bwMode="auto">
          <a:xfrm>
            <a:off x="7086600" y="2514600"/>
            <a:ext cx="2057400" cy="865188"/>
          </a:xfrm>
          <a:prstGeom prst="wedgeEllipseCallout">
            <a:avLst>
              <a:gd name="adj1" fmla="val -33181"/>
              <a:gd name="adj2" fmla="val 5924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Tekton" charset="0"/>
                <a:ea typeface="Tekton" charset="0"/>
                <a:cs typeface="Tekton" charset="0"/>
              </a:rPr>
              <a:t>I know all about alarms</a:t>
            </a:r>
          </a:p>
        </p:txBody>
      </p:sp>
      <p:sp>
        <p:nvSpPr>
          <p:cNvPr id="49" name="Oval Callout 48"/>
          <p:cNvSpPr>
            <a:spLocks noChangeArrowheads="1"/>
          </p:cNvSpPr>
          <p:nvPr/>
        </p:nvSpPr>
        <p:spPr bwMode="auto">
          <a:xfrm>
            <a:off x="7162800" y="4697413"/>
            <a:ext cx="2057400" cy="865187"/>
          </a:xfrm>
          <a:prstGeom prst="wedgeEllipseCallout">
            <a:avLst>
              <a:gd name="adj1" fmla="val -33181"/>
              <a:gd name="adj2" fmla="val 5924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Tekton" charset="0"/>
                <a:ea typeface="Tekton" charset="0"/>
                <a:cs typeface="Tekton" charset="0"/>
              </a:rPr>
              <a:t>I know all about alarms</a:t>
            </a:r>
          </a:p>
        </p:txBody>
      </p:sp>
      <p:sp>
        <p:nvSpPr>
          <p:cNvPr id="31753" name="Rectangular Callout 3"/>
          <p:cNvSpPr>
            <a:spLocks noChangeArrowheads="1"/>
          </p:cNvSpPr>
          <p:nvPr/>
        </p:nvSpPr>
        <p:spPr bwMode="auto">
          <a:xfrm>
            <a:off x="914400" y="4343400"/>
            <a:ext cx="4191000" cy="1447800"/>
          </a:xfrm>
          <a:prstGeom prst="wedgeRectCallout">
            <a:avLst>
              <a:gd name="adj1" fmla="val -53463"/>
              <a:gd name="adj2" fmla="val 94648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200"/>
              <a:t>It does not change the process.</a:t>
            </a:r>
          </a:p>
          <a:p>
            <a:endParaRPr lang="en-US" sz="2200"/>
          </a:p>
          <a:p>
            <a:r>
              <a:rPr lang="en-US" sz="2200"/>
              <a:t>It just makes it a little easier.</a:t>
            </a:r>
          </a:p>
          <a:p>
            <a:endParaRPr lang="en-US"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Stakeholders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Stakeholders include anyone who has an interest in the project:</a:t>
            </a:r>
          </a:p>
          <a:p>
            <a:pPr lvl="1"/>
            <a:r>
              <a:rPr lang="en-US" smtClean="0"/>
              <a:t>Regulators</a:t>
            </a:r>
          </a:p>
          <a:p>
            <a:pPr lvl="1"/>
            <a:r>
              <a:rPr lang="en-US" smtClean="0"/>
              <a:t>Competitors</a:t>
            </a:r>
          </a:p>
          <a:p>
            <a:pPr lvl="1"/>
            <a:r>
              <a:rPr lang="en-US" smtClean="0"/>
              <a:t>Other divisions</a:t>
            </a:r>
          </a:p>
          <a:p>
            <a:pPr lvl="1"/>
            <a:r>
              <a:rPr lang="en-US" smtClean="0"/>
              <a:t>Other managers </a:t>
            </a:r>
          </a:p>
          <a:p>
            <a:pPr lvl="1"/>
            <a:r>
              <a:rPr lang="en-US" smtClean="0"/>
              <a:t>People who want you to fail</a:t>
            </a:r>
          </a:p>
          <a:p>
            <a:pPr lvl="1"/>
            <a:r>
              <a:rPr lang="en-US" smtClean="0"/>
              <a:t>People on the team</a:t>
            </a:r>
          </a:p>
          <a:p>
            <a:pPr lvl="1"/>
            <a:endParaRPr lang="en-US" smtClean="0"/>
          </a:p>
          <a:p>
            <a:r>
              <a:rPr lang="en-US" smtClean="0"/>
              <a:t>You need to know who they are and why they care….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… because they are the difference between success and failure</a:t>
            </a:r>
          </a:p>
          <a:p>
            <a:pPr lvl="1"/>
            <a:endParaRPr lang="en-US" smtClean="0"/>
          </a:p>
          <a:p>
            <a:endParaRPr lang="en-US" smtClean="0"/>
          </a:p>
        </p:txBody>
      </p:sp>
      <p:pic>
        <p:nvPicPr>
          <p:cNvPr id="32772" name="Picture 7" descr="Dracula-58-Van-Helsing-Stakes-Lucy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2413" y="2209800"/>
            <a:ext cx="3049587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Together</a:t>
            </a:r>
          </a:p>
        </p:txBody>
      </p:sp>
      <p:sp>
        <p:nvSpPr>
          <p:cNvPr id="132" name="Rectangle 131"/>
          <p:cNvSpPr>
            <a:spLocks noGrp="1" noChangeArrowheads="1"/>
          </p:cNvSpPr>
          <p:nvPr/>
        </p:nvSpPr>
        <p:spPr bwMode="auto">
          <a:xfrm>
            <a:off x="1066800" y="1295400"/>
            <a:ext cx="754380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65000"/>
              <a:buFont typeface="Monotype Sorts" charset="2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63550" indent="-3746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4603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25000"/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65000"/>
              <a:buChar char="-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65000"/>
              <a:buChar char="-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65000"/>
              <a:buChar char="-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65000"/>
              <a:buChar char="-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65000"/>
              <a:buChar char="-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65000"/>
              <a:buChar char="-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lvl="1" defTabSz="908050">
              <a:buClr>
                <a:schemeClr val="accent2"/>
              </a:buClr>
              <a:buFont typeface="Wingdings" charset="2"/>
              <a:buNone/>
              <a:defRPr/>
            </a:pPr>
            <a:r>
              <a:rPr lang="en-US" dirty="0" smtClean="0"/>
              <a:t>The most efficient and effective method of conveying information with and within a development team is face-to-face conversation</a:t>
            </a:r>
            <a:r>
              <a:rPr lang="en-GB" dirty="0" smtClean="0"/>
              <a:t>.   </a:t>
            </a:r>
          </a:p>
          <a:p>
            <a:pPr marL="0" lvl="1" defTabSz="908050">
              <a:buClr>
                <a:schemeClr val="accent2"/>
              </a:buClr>
              <a:buFont typeface="Wingdings" charset="2"/>
              <a:buNone/>
              <a:defRPr/>
            </a:pPr>
            <a:endParaRPr lang="en-GB" dirty="0" smtClean="0"/>
          </a:p>
          <a:p>
            <a:pPr marL="0" lvl="1" defTabSz="908050">
              <a:buClr>
                <a:schemeClr val="accent2"/>
              </a:buClr>
              <a:buFont typeface="Wingdings" charset="2"/>
              <a:buNone/>
              <a:defRPr/>
            </a:pPr>
            <a:r>
              <a:rPr lang="en-US" dirty="0" smtClean="0"/>
              <a:t>But:</a:t>
            </a:r>
          </a:p>
          <a:p>
            <a:pPr marL="536575" lvl="1" indent="-352425">
              <a:defRPr/>
            </a:pPr>
            <a:r>
              <a:rPr lang="en-US" dirty="0" smtClean="0"/>
              <a:t>large development efforts</a:t>
            </a:r>
          </a:p>
          <a:p>
            <a:pPr marL="536575" lvl="1" indent="-352425">
              <a:defRPr/>
            </a:pPr>
            <a:r>
              <a:rPr lang="en-US" dirty="0" smtClean="0"/>
              <a:t>geographical distribution</a:t>
            </a:r>
          </a:p>
          <a:p>
            <a:pPr marL="536575" lvl="1" indent="-352425">
              <a:defRPr/>
            </a:pPr>
            <a:r>
              <a:rPr lang="en-US" dirty="0" smtClean="0"/>
              <a:t>long-lifecycle products</a:t>
            </a:r>
          </a:p>
          <a:p>
            <a:pPr lvl="1">
              <a:buFont typeface="ZapfDingbats" pitchFamily="82" charset="2"/>
              <a:buNone/>
              <a:defRPr/>
            </a:pPr>
            <a:endParaRPr lang="en-US" i="1" dirty="0"/>
          </a:p>
        </p:txBody>
      </p:sp>
      <p:pic>
        <p:nvPicPr>
          <p:cNvPr id="33796" name="Picture 5" descr="5473-logo-copy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2667000"/>
            <a:ext cx="3124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Large Development Efforts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defTabSz="908050">
              <a:buClr>
                <a:schemeClr val="accent2"/>
              </a:buClr>
              <a:buFont typeface="Monotype Sorts" charset="2"/>
              <a:buNone/>
              <a:defRPr/>
            </a:pPr>
            <a:r>
              <a:rPr lang="en-GB" dirty="0" smtClean="0"/>
              <a:t>As communication paths increase difficulties can arise</a:t>
            </a:r>
          </a:p>
          <a:p>
            <a:pPr marL="536575" lvl="1" indent="-352425">
              <a:defRPr/>
            </a:pPr>
            <a:r>
              <a:rPr lang="en-US" dirty="0" smtClean="0"/>
              <a:t>pairs</a:t>
            </a:r>
          </a:p>
          <a:p>
            <a:pPr marL="536575" lvl="1" indent="-352425">
              <a:defRPr/>
            </a:pPr>
            <a:r>
              <a:rPr lang="en-US" dirty="0" smtClean="0"/>
              <a:t>small teams</a:t>
            </a:r>
          </a:p>
          <a:p>
            <a:pPr marL="536575" lvl="1" indent="-352425">
              <a:defRPr/>
            </a:pPr>
            <a:r>
              <a:rPr lang="en-US" dirty="0" smtClean="0"/>
              <a:t>larger teams</a:t>
            </a:r>
          </a:p>
          <a:p>
            <a:pPr marL="536575" lvl="1" indent="-352425">
              <a:defRPr/>
            </a:pPr>
            <a:r>
              <a:rPr lang="en-US" dirty="0" smtClean="0"/>
              <a:t>Dunbar’s number</a:t>
            </a:r>
          </a:p>
          <a:p>
            <a:pPr marL="536575" lvl="1" indent="-352425">
              <a:defRPr/>
            </a:pPr>
            <a:r>
              <a:rPr lang="en-US" dirty="0" smtClean="0"/>
              <a:t>bureaucratic </a:t>
            </a:r>
            <a:br>
              <a:rPr lang="en-US" dirty="0" smtClean="0"/>
            </a:br>
            <a:r>
              <a:rPr lang="en-US" dirty="0" smtClean="0"/>
              <a:t>nightmare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Successful </a:t>
            </a:r>
            <a:r>
              <a:rPr lang="en-US" i="1" dirty="0" smtClean="0"/>
              <a:t>large </a:t>
            </a:r>
            <a:r>
              <a:rPr lang="en-US" dirty="0" smtClean="0"/>
              <a:t>development efforts are </a:t>
            </a:r>
            <a:br>
              <a:rPr lang="en-US" dirty="0" smtClean="0"/>
            </a:br>
            <a:r>
              <a:rPr lang="en-US" dirty="0" smtClean="0"/>
              <a:t>a set of </a:t>
            </a:r>
            <a:r>
              <a:rPr lang="en-US" i="1" dirty="0" smtClean="0"/>
              <a:t>small </a:t>
            </a:r>
            <a:r>
              <a:rPr lang="en-US" dirty="0" smtClean="0"/>
              <a:t>efforts.</a:t>
            </a:r>
            <a:endParaRPr lang="en-US" dirty="0"/>
          </a:p>
        </p:txBody>
      </p:sp>
      <p:grpSp>
        <p:nvGrpSpPr>
          <p:cNvPr id="34820" name="Group 3"/>
          <p:cNvGrpSpPr>
            <a:grpSpLocks/>
          </p:cNvGrpSpPr>
          <p:nvPr/>
        </p:nvGrpSpPr>
        <p:grpSpPr bwMode="auto">
          <a:xfrm>
            <a:off x="4648200" y="1676400"/>
            <a:ext cx="3587750" cy="2798763"/>
            <a:chOff x="5556250" y="990600"/>
            <a:chExt cx="3587750" cy="2798763"/>
          </a:xfrm>
        </p:grpSpPr>
        <p:sp>
          <p:nvSpPr>
            <p:cNvPr id="34821" name="Line 42"/>
            <p:cNvSpPr>
              <a:spLocks noChangeShapeType="1"/>
            </p:cNvSpPr>
            <p:nvPr/>
          </p:nvSpPr>
          <p:spPr bwMode="auto">
            <a:xfrm flipV="1">
              <a:off x="6173788" y="1633538"/>
              <a:ext cx="569912" cy="465137"/>
            </a:xfrm>
            <a:prstGeom prst="line">
              <a:avLst/>
            </a:prstGeom>
            <a:noFill/>
            <a:ln w="38100">
              <a:solidFill>
                <a:srgbClr val="FC0128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4822" name="Line 43"/>
            <p:cNvSpPr>
              <a:spLocks noChangeShapeType="1"/>
            </p:cNvSpPr>
            <p:nvPr/>
          </p:nvSpPr>
          <p:spPr bwMode="auto">
            <a:xfrm>
              <a:off x="6670675" y="3078163"/>
              <a:ext cx="511175" cy="0"/>
            </a:xfrm>
            <a:prstGeom prst="line">
              <a:avLst/>
            </a:prstGeom>
            <a:noFill/>
            <a:ln w="38100">
              <a:solidFill>
                <a:srgbClr val="FC0128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4823" name="Line 44"/>
            <p:cNvSpPr>
              <a:spLocks noChangeShapeType="1"/>
            </p:cNvSpPr>
            <p:nvPr/>
          </p:nvSpPr>
          <p:spPr bwMode="auto">
            <a:xfrm flipV="1">
              <a:off x="6657975" y="2400300"/>
              <a:ext cx="1590675" cy="465138"/>
            </a:xfrm>
            <a:prstGeom prst="line">
              <a:avLst/>
            </a:prstGeom>
            <a:noFill/>
            <a:ln w="38100">
              <a:solidFill>
                <a:srgbClr val="FC0128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4824" name="Line 45"/>
            <p:cNvSpPr>
              <a:spLocks noChangeShapeType="1"/>
            </p:cNvSpPr>
            <p:nvPr/>
          </p:nvSpPr>
          <p:spPr bwMode="auto">
            <a:xfrm flipV="1">
              <a:off x="6615113" y="1743075"/>
              <a:ext cx="1600200" cy="1023938"/>
            </a:xfrm>
            <a:prstGeom prst="line">
              <a:avLst/>
            </a:prstGeom>
            <a:noFill/>
            <a:ln w="38100">
              <a:solidFill>
                <a:srgbClr val="FC0128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4825" name="Line 46"/>
            <p:cNvSpPr>
              <a:spLocks noChangeShapeType="1"/>
            </p:cNvSpPr>
            <p:nvPr/>
          </p:nvSpPr>
          <p:spPr bwMode="auto">
            <a:xfrm flipV="1">
              <a:off x="7853363" y="2670175"/>
              <a:ext cx="452437" cy="361950"/>
            </a:xfrm>
            <a:prstGeom prst="line">
              <a:avLst/>
            </a:prstGeom>
            <a:noFill/>
            <a:ln w="38100">
              <a:solidFill>
                <a:srgbClr val="FC0128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4826" name="Line 47"/>
            <p:cNvSpPr>
              <a:spLocks noChangeShapeType="1"/>
            </p:cNvSpPr>
            <p:nvPr/>
          </p:nvSpPr>
          <p:spPr bwMode="auto">
            <a:xfrm flipV="1">
              <a:off x="8378825" y="1641475"/>
              <a:ext cx="9525" cy="712788"/>
            </a:xfrm>
            <a:prstGeom prst="line">
              <a:avLst/>
            </a:prstGeom>
            <a:noFill/>
            <a:ln w="38100">
              <a:solidFill>
                <a:srgbClr val="FC0128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4827" name="Line 48"/>
            <p:cNvSpPr>
              <a:spLocks noChangeShapeType="1"/>
            </p:cNvSpPr>
            <p:nvPr/>
          </p:nvSpPr>
          <p:spPr bwMode="auto">
            <a:xfrm flipH="1" flipV="1">
              <a:off x="5851525" y="2498725"/>
              <a:ext cx="241300" cy="454025"/>
            </a:xfrm>
            <a:prstGeom prst="line">
              <a:avLst/>
            </a:prstGeom>
            <a:noFill/>
            <a:ln w="38100">
              <a:solidFill>
                <a:srgbClr val="FC0128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4828" name="Line 49"/>
            <p:cNvSpPr>
              <a:spLocks noChangeShapeType="1"/>
            </p:cNvSpPr>
            <p:nvPr/>
          </p:nvSpPr>
          <p:spPr bwMode="auto">
            <a:xfrm flipV="1">
              <a:off x="7396163" y="1514475"/>
              <a:ext cx="1030287" cy="9525"/>
            </a:xfrm>
            <a:prstGeom prst="line">
              <a:avLst/>
            </a:prstGeom>
            <a:noFill/>
            <a:ln w="38100">
              <a:solidFill>
                <a:srgbClr val="FC0128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4829" name="Line 50"/>
            <p:cNvSpPr>
              <a:spLocks noChangeShapeType="1"/>
            </p:cNvSpPr>
            <p:nvPr/>
          </p:nvSpPr>
          <p:spPr bwMode="auto">
            <a:xfrm flipH="1" flipV="1">
              <a:off x="6073775" y="2382838"/>
              <a:ext cx="1312863" cy="569912"/>
            </a:xfrm>
            <a:prstGeom prst="line">
              <a:avLst/>
            </a:prstGeom>
            <a:noFill/>
            <a:ln w="38100">
              <a:solidFill>
                <a:srgbClr val="FC0128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4830" name="Line 51"/>
            <p:cNvSpPr>
              <a:spLocks noChangeShapeType="1"/>
            </p:cNvSpPr>
            <p:nvPr/>
          </p:nvSpPr>
          <p:spPr bwMode="auto">
            <a:xfrm flipH="1" flipV="1">
              <a:off x="6251575" y="2232025"/>
              <a:ext cx="1958975" cy="9525"/>
            </a:xfrm>
            <a:prstGeom prst="line">
              <a:avLst/>
            </a:prstGeom>
            <a:noFill/>
            <a:ln w="38100">
              <a:solidFill>
                <a:srgbClr val="FC0128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4831" name="Line 52"/>
            <p:cNvSpPr>
              <a:spLocks noChangeShapeType="1"/>
            </p:cNvSpPr>
            <p:nvPr/>
          </p:nvSpPr>
          <p:spPr bwMode="auto">
            <a:xfrm flipH="1">
              <a:off x="6227763" y="1666875"/>
              <a:ext cx="2054225" cy="487363"/>
            </a:xfrm>
            <a:prstGeom prst="line">
              <a:avLst/>
            </a:prstGeom>
            <a:noFill/>
            <a:ln w="38100">
              <a:solidFill>
                <a:srgbClr val="FC0128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4832" name="Line 53"/>
            <p:cNvSpPr>
              <a:spLocks noChangeShapeType="1"/>
            </p:cNvSpPr>
            <p:nvPr/>
          </p:nvSpPr>
          <p:spPr bwMode="auto">
            <a:xfrm flipH="1" flipV="1">
              <a:off x="6989763" y="1719263"/>
              <a:ext cx="1322387" cy="663575"/>
            </a:xfrm>
            <a:prstGeom prst="line">
              <a:avLst/>
            </a:prstGeom>
            <a:noFill/>
            <a:ln w="38100">
              <a:solidFill>
                <a:srgbClr val="FC0128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4833" name="Line 54"/>
            <p:cNvSpPr>
              <a:spLocks noChangeShapeType="1"/>
            </p:cNvSpPr>
            <p:nvPr/>
          </p:nvSpPr>
          <p:spPr bwMode="auto">
            <a:xfrm flipH="1" flipV="1">
              <a:off x="7024688" y="1704975"/>
              <a:ext cx="406400" cy="1128713"/>
            </a:xfrm>
            <a:prstGeom prst="line">
              <a:avLst/>
            </a:prstGeom>
            <a:noFill/>
            <a:ln w="38100">
              <a:solidFill>
                <a:srgbClr val="FC0128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4834" name="Line 55"/>
            <p:cNvSpPr>
              <a:spLocks noChangeShapeType="1"/>
            </p:cNvSpPr>
            <p:nvPr/>
          </p:nvSpPr>
          <p:spPr bwMode="auto">
            <a:xfrm flipV="1">
              <a:off x="6334125" y="1709738"/>
              <a:ext cx="704850" cy="1096962"/>
            </a:xfrm>
            <a:prstGeom prst="line">
              <a:avLst/>
            </a:prstGeom>
            <a:noFill/>
            <a:ln w="38100">
              <a:solidFill>
                <a:srgbClr val="FC0128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4835" name="Line 56"/>
            <p:cNvSpPr>
              <a:spLocks noChangeShapeType="1"/>
            </p:cNvSpPr>
            <p:nvPr/>
          </p:nvSpPr>
          <p:spPr bwMode="auto">
            <a:xfrm flipV="1">
              <a:off x="7477125" y="1524000"/>
              <a:ext cx="925513" cy="1368425"/>
            </a:xfrm>
            <a:prstGeom prst="line">
              <a:avLst/>
            </a:prstGeom>
            <a:noFill/>
            <a:ln w="38100">
              <a:solidFill>
                <a:srgbClr val="FC0128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4836" name="Rectangle 19"/>
            <p:cNvSpPr>
              <a:spLocks noChangeArrowheads="1"/>
            </p:cNvSpPr>
            <p:nvPr/>
          </p:nvSpPr>
          <p:spPr bwMode="auto">
            <a:xfrm>
              <a:off x="5556250" y="3362325"/>
              <a:ext cx="3587750" cy="4270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78" tIns="44445" rIns="90478" bIns="44445">
              <a:prstTxWarp prst="textNoShape">
                <a:avLst/>
              </a:prstTxWarp>
              <a:spAutoFit/>
            </a:bodyPr>
            <a:lstStyle/>
            <a:p>
              <a:pPr defTabSz="908050">
                <a:spcBef>
                  <a:spcPct val="20000"/>
                </a:spcBef>
              </a:pPr>
              <a:r>
                <a:rPr lang="en-US" sz="2200">
                  <a:latin typeface="Tekton-Bold" charset="0"/>
                </a:rPr>
                <a:t>n( n-1 ) / 2 = 6 * 5 /2 = 15</a:t>
              </a:r>
            </a:p>
          </p:txBody>
        </p:sp>
        <p:grpSp>
          <p:nvGrpSpPr>
            <p:cNvPr id="34837" name="Group 89"/>
            <p:cNvGrpSpPr>
              <a:grpSpLocks noChangeAspect="1"/>
            </p:cNvGrpSpPr>
            <p:nvPr/>
          </p:nvGrpSpPr>
          <p:grpSpPr bwMode="auto">
            <a:xfrm>
              <a:off x="6934202" y="1181100"/>
              <a:ext cx="239692" cy="495300"/>
              <a:chOff x="3609" y="912"/>
              <a:chExt cx="380" cy="825"/>
            </a:xfrm>
          </p:grpSpPr>
          <p:sp>
            <p:nvSpPr>
              <p:cNvPr id="34873" name="Oval 56"/>
              <p:cNvSpPr>
                <a:spLocks noChangeArrowheads="1"/>
              </p:cNvSpPr>
              <p:nvPr/>
            </p:nvSpPr>
            <p:spPr bwMode="auto">
              <a:xfrm>
                <a:off x="3609" y="912"/>
                <a:ext cx="375" cy="33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74" name="Line 6"/>
              <p:cNvSpPr>
                <a:spLocks noChangeShapeType="1"/>
              </p:cNvSpPr>
              <p:nvPr/>
            </p:nvSpPr>
            <p:spPr bwMode="auto">
              <a:xfrm>
                <a:off x="3797" y="1242"/>
                <a:ext cx="0" cy="33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34875" name="Group 127"/>
              <p:cNvGrpSpPr>
                <a:grpSpLocks/>
              </p:cNvGrpSpPr>
              <p:nvPr/>
            </p:nvGrpSpPr>
            <p:grpSpPr bwMode="auto">
              <a:xfrm>
                <a:off x="3613" y="1572"/>
                <a:ext cx="376" cy="165"/>
                <a:chOff x="768" y="1968"/>
                <a:chExt cx="192" cy="96"/>
              </a:xfrm>
            </p:grpSpPr>
            <p:sp>
              <p:nvSpPr>
                <p:cNvPr id="34877" name="Line 8"/>
                <p:cNvSpPr>
                  <a:spLocks noChangeShapeType="1"/>
                </p:cNvSpPr>
                <p:nvPr/>
              </p:nvSpPr>
              <p:spPr bwMode="auto">
                <a:xfrm>
                  <a:off x="864" y="1968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4878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768" y="1968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4876" name="Line 10"/>
              <p:cNvSpPr>
                <a:spLocks noChangeShapeType="1"/>
              </p:cNvSpPr>
              <p:nvPr/>
            </p:nvSpPr>
            <p:spPr bwMode="auto">
              <a:xfrm>
                <a:off x="3609" y="1407"/>
                <a:ext cx="37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4838" name="Group 90"/>
            <p:cNvGrpSpPr>
              <a:grpSpLocks noChangeAspect="1"/>
            </p:cNvGrpSpPr>
            <p:nvPr/>
          </p:nvGrpSpPr>
          <p:grpSpPr bwMode="auto">
            <a:xfrm>
              <a:off x="8440740" y="2413000"/>
              <a:ext cx="239691" cy="495300"/>
              <a:chOff x="3609" y="912"/>
              <a:chExt cx="380" cy="825"/>
            </a:xfrm>
          </p:grpSpPr>
          <p:sp>
            <p:nvSpPr>
              <p:cNvPr id="34867" name="Oval 50"/>
              <p:cNvSpPr>
                <a:spLocks noChangeArrowheads="1"/>
              </p:cNvSpPr>
              <p:nvPr/>
            </p:nvSpPr>
            <p:spPr bwMode="auto">
              <a:xfrm>
                <a:off x="3609" y="912"/>
                <a:ext cx="375" cy="33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68" name="Line 6"/>
              <p:cNvSpPr>
                <a:spLocks noChangeShapeType="1"/>
              </p:cNvSpPr>
              <p:nvPr/>
            </p:nvSpPr>
            <p:spPr bwMode="auto">
              <a:xfrm>
                <a:off x="3797" y="1242"/>
                <a:ext cx="0" cy="33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34869" name="Group 121"/>
              <p:cNvGrpSpPr>
                <a:grpSpLocks/>
              </p:cNvGrpSpPr>
              <p:nvPr/>
            </p:nvGrpSpPr>
            <p:grpSpPr bwMode="auto">
              <a:xfrm>
                <a:off x="3613" y="1572"/>
                <a:ext cx="376" cy="165"/>
                <a:chOff x="768" y="1968"/>
                <a:chExt cx="192" cy="96"/>
              </a:xfrm>
            </p:grpSpPr>
            <p:sp>
              <p:nvSpPr>
                <p:cNvPr id="34871" name="Line 8"/>
                <p:cNvSpPr>
                  <a:spLocks noChangeShapeType="1"/>
                </p:cNvSpPr>
                <p:nvPr/>
              </p:nvSpPr>
              <p:spPr bwMode="auto">
                <a:xfrm>
                  <a:off x="864" y="1968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4872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768" y="1968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4870" name="Line 10"/>
              <p:cNvSpPr>
                <a:spLocks noChangeShapeType="1"/>
              </p:cNvSpPr>
              <p:nvPr/>
            </p:nvSpPr>
            <p:spPr bwMode="auto">
              <a:xfrm>
                <a:off x="3609" y="1407"/>
                <a:ext cx="37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4839" name="Group 91"/>
            <p:cNvGrpSpPr>
              <a:grpSpLocks noChangeAspect="1"/>
            </p:cNvGrpSpPr>
            <p:nvPr/>
          </p:nvGrpSpPr>
          <p:grpSpPr bwMode="auto">
            <a:xfrm>
              <a:off x="8610602" y="990600"/>
              <a:ext cx="239692" cy="495300"/>
              <a:chOff x="3609" y="912"/>
              <a:chExt cx="380" cy="825"/>
            </a:xfrm>
          </p:grpSpPr>
          <p:sp>
            <p:nvSpPr>
              <p:cNvPr id="34861" name="Oval 44"/>
              <p:cNvSpPr>
                <a:spLocks noChangeArrowheads="1"/>
              </p:cNvSpPr>
              <p:nvPr/>
            </p:nvSpPr>
            <p:spPr bwMode="auto">
              <a:xfrm>
                <a:off x="3609" y="912"/>
                <a:ext cx="375" cy="33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62" name="Line 6"/>
              <p:cNvSpPr>
                <a:spLocks noChangeShapeType="1"/>
              </p:cNvSpPr>
              <p:nvPr/>
            </p:nvSpPr>
            <p:spPr bwMode="auto">
              <a:xfrm>
                <a:off x="3797" y="1242"/>
                <a:ext cx="0" cy="33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34863" name="Group 115"/>
              <p:cNvGrpSpPr>
                <a:grpSpLocks/>
              </p:cNvGrpSpPr>
              <p:nvPr/>
            </p:nvGrpSpPr>
            <p:grpSpPr bwMode="auto">
              <a:xfrm>
                <a:off x="3613" y="1572"/>
                <a:ext cx="376" cy="165"/>
                <a:chOff x="768" y="1968"/>
                <a:chExt cx="192" cy="96"/>
              </a:xfrm>
            </p:grpSpPr>
            <p:sp>
              <p:nvSpPr>
                <p:cNvPr id="34865" name="Line 8"/>
                <p:cNvSpPr>
                  <a:spLocks noChangeShapeType="1"/>
                </p:cNvSpPr>
                <p:nvPr/>
              </p:nvSpPr>
              <p:spPr bwMode="auto">
                <a:xfrm>
                  <a:off x="864" y="1968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4866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768" y="1968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4864" name="Line 10"/>
              <p:cNvSpPr>
                <a:spLocks noChangeShapeType="1"/>
              </p:cNvSpPr>
              <p:nvPr/>
            </p:nvSpPr>
            <p:spPr bwMode="auto">
              <a:xfrm>
                <a:off x="3609" y="1407"/>
                <a:ext cx="37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4840" name="Group 92"/>
            <p:cNvGrpSpPr>
              <a:grpSpLocks noChangeAspect="1"/>
            </p:cNvGrpSpPr>
            <p:nvPr/>
          </p:nvGrpSpPr>
          <p:grpSpPr bwMode="auto">
            <a:xfrm>
              <a:off x="5791202" y="1905000"/>
              <a:ext cx="239692" cy="495300"/>
              <a:chOff x="3609" y="912"/>
              <a:chExt cx="380" cy="825"/>
            </a:xfrm>
          </p:grpSpPr>
          <p:sp>
            <p:nvSpPr>
              <p:cNvPr id="34855" name="Oval 38"/>
              <p:cNvSpPr>
                <a:spLocks noChangeArrowheads="1"/>
              </p:cNvSpPr>
              <p:nvPr/>
            </p:nvSpPr>
            <p:spPr bwMode="auto">
              <a:xfrm>
                <a:off x="3609" y="912"/>
                <a:ext cx="375" cy="33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56" name="Line 6"/>
              <p:cNvSpPr>
                <a:spLocks noChangeShapeType="1"/>
              </p:cNvSpPr>
              <p:nvPr/>
            </p:nvSpPr>
            <p:spPr bwMode="auto">
              <a:xfrm>
                <a:off x="3797" y="1242"/>
                <a:ext cx="0" cy="33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34857" name="Group 109"/>
              <p:cNvGrpSpPr>
                <a:grpSpLocks/>
              </p:cNvGrpSpPr>
              <p:nvPr/>
            </p:nvGrpSpPr>
            <p:grpSpPr bwMode="auto">
              <a:xfrm>
                <a:off x="3613" y="1572"/>
                <a:ext cx="376" cy="165"/>
                <a:chOff x="768" y="1968"/>
                <a:chExt cx="192" cy="96"/>
              </a:xfrm>
            </p:grpSpPr>
            <p:sp>
              <p:nvSpPr>
                <p:cNvPr id="34859" name="Line 8"/>
                <p:cNvSpPr>
                  <a:spLocks noChangeShapeType="1"/>
                </p:cNvSpPr>
                <p:nvPr/>
              </p:nvSpPr>
              <p:spPr bwMode="auto">
                <a:xfrm>
                  <a:off x="864" y="1968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4860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768" y="1968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4858" name="Line 10"/>
              <p:cNvSpPr>
                <a:spLocks noChangeShapeType="1"/>
              </p:cNvSpPr>
              <p:nvPr/>
            </p:nvSpPr>
            <p:spPr bwMode="auto">
              <a:xfrm>
                <a:off x="3609" y="1407"/>
                <a:ext cx="37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4841" name="Group 93"/>
            <p:cNvGrpSpPr>
              <a:grpSpLocks noChangeAspect="1"/>
            </p:cNvGrpSpPr>
            <p:nvPr/>
          </p:nvGrpSpPr>
          <p:grpSpPr bwMode="auto">
            <a:xfrm>
              <a:off x="6096002" y="2781300"/>
              <a:ext cx="239692" cy="495300"/>
              <a:chOff x="3609" y="912"/>
              <a:chExt cx="380" cy="825"/>
            </a:xfrm>
          </p:grpSpPr>
          <p:sp>
            <p:nvSpPr>
              <p:cNvPr id="34849" name="Oval 32"/>
              <p:cNvSpPr>
                <a:spLocks noChangeArrowheads="1"/>
              </p:cNvSpPr>
              <p:nvPr/>
            </p:nvSpPr>
            <p:spPr bwMode="auto">
              <a:xfrm>
                <a:off x="3609" y="912"/>
                <a:ext cx="375" cy="33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50" name="Line 6"/>
              <p:cNvSpPr>
                <a:spLocks noChangeShapeType="1"/>
              </p:cNvSpPr>
              <p:nvPr/>
            </p:nvSpPr>
            <p:spPr bwMode="auto">
              <a:xfrm>
                <a:off x="3797" y="1242"/>
                <a:ext cx="0" cy="33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34851" name="Group 103"/>
              <p:cNvGrpSpPr>
                <a:grpSpLocks/>
              </p:cNvGrpSpPr>
              <p:nvPr/>
            </p:nvGrpSpPr>
            <p:grpSpPr bwMode="auto">
              <a:xfrm>
                <a:off x="3613" y="1572"/>
                <a:ext cx="376" cy="165"/>
                <a:chOff x="768" y="1968"/>
                <a:chExt cx="192" cy="96"/>
              </a:xfrm>
            </p:grpSpPr>
            <p:sp>
              <p:nvSpPr>
                <p:cNvPr id="34853" name="Line 8"/>
                <p:cNvSpPr>
                  <a:spLocks noChangeShapeType="1"/>
                </p:cNvSpPr>
                <p:nvPr/>
              </p:nvSpPr>
              <p:spPr bwMode="auto">
                <a:xfrm>
                  <a:off x="864" y="1968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4854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768" y="1968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4852" name="Line 10"/>
              <p:cNvSpPr>
                <a:spLocks noChangeShapeType="1"/>
              </p:cNvSpPr>
              <p:nvPr/>
            </p:nvSpPr>
            <p:spPr bwMode="auto">
              <a:xfrm>
                <a:off x="3609" y="1407"/>
                <a:ext cx="37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4842" name="Group 94"/>
            <p:cNvGrpSpPr>
              <a:grpSpLocks noChangeAspect="1"/>
            </p:cNvGrpSpPr>
            <p:nvPr/>
          </p:nvGrpSpPr>
          <p:grpSpPr bwMode="auto">
            <a:xfrm>
              <a:off x="7543802" y="2819400"/>
              <a:ext cx="239692" cy="495300"/>
              <a:chOff x="3609" y="912"/>
              <a:chExt cx="380" cy="825"/>
            </a:xfrm>
          </p:grpSpPr>
          <p:sp>
            <p:nvSpPr>
              <p:cNvPr id="34843" name="Oval 26"/>
              <p:cNvSpPr>
                <a:spLocks noChangeArrowheads="1"/>
              </p:cNvSpPr>
              <p:nvPr/>
            </p:nvSpPr>
            <p:spPr bwMode="auto">
              <a:xfrm>
                <a:off x="3609" y="912"/>
                <a:ext cx="375" cy="33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44" name="Line 6"/>
              <p:cNvSpPr>
                <a:spLocks noChangeShapeType="1"/>
              </p:cNvSpPr>
              <p:nvPr/>
            </p:nvSpPr>
            <p:spPr bwMode="auto">
              <a:xfrm>
                <a:off x="3797" y="1242"/>
                <a:ext cx="0" cy="33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34845" name="Group 97"/>
              <p:cNvGrpSpPr>
                <a:grpSpLocks/>
              </p:cNvGrpSpPr>
              <p:nvPr/>
            </p:nvGrpSpPr>
            <p:grpSpPr bwMode="auto">
              <a:xfrm>
                <a:off x="3613" y="1572"/>
                <a:ext cx="376" cy="165"/>
                <a:chOff x="768" y="1968"/>
                <a:chExt cx="192" cy="96"/>
              </a:xfrm>
            </p:grpSpPr>
            <p:sp>
              <p:nvSpPr>
                <p:cNvPr id="34847" name="Line 8"/>
                <p:cNvSpPr>
                  <a:spLocks noChangeShapeType="1"/>
                </p:cNvSpPr>
                <p:nvPr/>
              </p:nvSpPr>
              <p:spPr bwMode="auto">
                <a:xfrm>
                  <a:off x="864" y="1968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4848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768" y="1968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4846" name="Line 10"/>
              <p:cNvSpPr>
                <a:spLocks noChangeShapeType="1"/>
              </p:cNvSpPr>
              <p:nvPr/>
            </p:nvSpPr>
            <p:spPr bwMode="auto">
              <a:xfrm>
                <a:off x="3609" y="1407"/>
                <a:ext cx="37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Geographical Distribution</a:t>
            </a:r>
          </a:p>
        </p:txBody>
      </p:sp>
      <p:sp>
        <p:nvSpPr>
          <p:cNvPr id="35843" name="Content Placeholder 7"/>
          <p:cNvSpPr>
            <a:spLocks noGrp="1"/>
          </p:cNvSpPr>
          <p:nvPr>
            <p:ph idx="1"/>
          </p:nvPr>
        </p:nvSpPr>
        <p:spPr>
          <a:xfrm>
            <a:off x="685800" y="1295400"/>
            <a:ext cx="8077200" cy="4800600"/>
          </a:xfrm>
        </p:spPr>
        <p:txBody>
          <a:bodyPr/>
          <a:lstStyle/>
          <a:p>
            <a:pPr marL="352425" lvl="1" indent="-352425"/>
            <a:r>
              <a:rPr lang="en-US" dirty="0" smtClean="0"/>
              <a:t>Meet other teams in person </a:t>
            </a:r>
            <a:br>
              <a:rPr lang="en-US" dirty="0" smtClean="0"/>
            </a:br>
            <a:r>
              <a:rPr lang="en-US" dirty="0" smtClean="0"/>
              <a:t>to get to know them.</a:t>
            </a:r>
            <a:br>
              <a:rPr lang="en-US" dirty="0" smtClean="0"/>
            </a:br>
            <a:r>
              <a:rPr lang="en-US" dirty="0" smtClean="0"/>
              <a:t>(Best done early.)</a:t>
            </a:r>
          </a:p>
          <a:p>
            <a:pPr marL="352425" lvl="1" indent="-352425"/>
            <a:r>
              <a:rPr lang="en-US" dirty="0" smtClean="0"/>
              <a:t>Establish </a:t>
            </a:r>
            <a:r>
              <a:rPr lang="en-US" i="1" dirty="0" smtClean="0"/>
              <a:t>regular </a:t>
            </a:r>
            <a:r>
              <a:rPr lang="en-US" dirty="0" smtClean="0"/>
              <a:t>communication</a:t>
            </a:r>
            <a:br>
              <a:rPr lang="en-US" dirty="0" smtClean="0"/>
            </a:br>
            <a:r>
              <a:rPr lang="en-US" dirty="0" smtClean="0"/>
              <a:t>for full duplex (a weekly </a:t>
            </a:r>
            <a:r>
              <a:rPr lang="en-US" dirty="0" err="1" smtClean="0"/>
              <a:t>telecon</a:t>
            </a:r>
            <a:r>
              <a:rPr lang="en-US" dirty="0" smtClean="0"/>
              <a:t>, WebEx etc)</a:t>
            </a:r>
          </a:p>
          <a:p>
            <a:pPr marL="352425" lvl="1" indent="-352425"/>
            <a:r>
              <a:rPr lang="en-US" dirty="0" smtClean="0"/>
              <a:t>Establish a whiteboard for</a:t>
            </a:r>
            <a:br>
              <a:rPr lang="en-US" dirty="0" smtClean="0"/>
            </a:br>
            <a:r>
              <a:rPr lang="en-US" dirty="0" smtClean="0"/>
              <a:t>broad, asynchronous communication</a:t>
            </a:r>
          </a:p>
          <a:p>
            <a:pPr marL="352425" lvl="1" indent="-352425"/>
            <a:r>
              <a:rPr lang="en-US" dirty="0" smtClean="0">
                <a:cs typeface="ＭＳ Ｐゴシック" charset="-128"/>
              </a:rPr>
              <a:t>Schedule meetings (WebEx, F2F, phone)</a:t>
            </a:r>
            <a:br>
              <a:rPr lang="en-US" dirty="0" smtClean="0"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 to address specific issues</a:t>
            </a:r>
            <a:br>
              <a:rPr lang="en-US" dirty="0" smtClean="0">
                <a:cs typeface="ＭＳ Ｐゴシック" charset="-128"/>
              </a:rPr>
            </a:br>
            <a:endParaRPr lang="en-US" dirty="0" smtClean="0">
              <a:cs typeface="ＭＳ Ｐゴシック" charset="-128"/>
            </a:endParaRPr>
          </a:p>
          <a:p>
            <a:endParaRPr lang="en-US" dirty="0" smtClean="0"/>
          </a:p>
        </p:txBody>
      </p:sp>
      <p:grpSp>
        <p:nvGrpSpPr>
          <p:cNvPr id="35844" name="Group 197"/>
          <p:cNvGrpSpPr>
            <a:grpSpLocks noChangeAspect="1"/>
          </p:cNvGrpSpPr>
          <p:nvPr/>
        </p:nvGrpSpPr>
        <p:grpSpPr bwMode="auto">
          <a:xfrm>
            <a:off x="7248525" y="914400"/>
            <a:ext cx="1133475" cy="1133475"/>
            <a:chOff x="831100" y="1912980"/>
            <a:chExt cx="1620275" cy="1620275"/>
          </a:xfrm>
        </p:grpSpPr>
        <p:sp>
          <p:nvSpPr>
            <p:cNvPr id="199" name="Oval 198"/>
            <p:cNvSpPr/>
            <p:nvPr/>
          </p:nvSpPr>
          <p:spPr>
            <a:xfrm>
              <a:off x="831100" y="1912980"/>
              <a:ext cx="1620275" cy="1620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" name="Group 199"/>
            <p:cNvGrpSpPr>
              <a:grpSpLocks noChangeAspect="1"/>
            </p:cNvGrpSpPr>
            <p:nvPr/>
          </p:nvGrpSpPr>
          <p:grpSpPr bwMode="auto">
            <a:xfrm>
              <a:off x="1523303" y="2168244"/>
              <a:ext cx="324326" cy="580547"/>
              <a:chOff x="794" y="3003"/>
              <a:chExt cx="749" cy="1382"/>
            </a:xfrm>
            <a:solidFill>
              <a:srgbClr val="FF0000"/>
            </a:solidFill>
          </p:grpSpPr>
          <p:sp>
            <p:nvSpPr>
              <p:cNvPr id="222" name="Oval 4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224" name="Rectangle 6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5" name="Rectangle 7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6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7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5" name="Group 10"/>
            <p:cNvGrpSpPr>
              <a:grpSpLocks noChangeAspect="1"/>
            </p:cNvGrpSpPr>
            <p:nvPr/>
          </p:nvGrpSpPr>
          <p:grpSpPr bwMode="auto">
            <a:xfrm>
              <a:off x="1735892" y="2349297"/>
              <a:ext cx="324326" cy="580547"/>
              <a:chOff x="794" y="3003"/>
              <a:chExt cx="749" cy="1382"/>
            </a:xfrm>
            <a:solidFill>
              <a:srgbClr val="FF0000"/>
            </a:solidFill>
          </p:grpSpPr>
          <p:sp>
            <p:nvSpPr>
              <p:cNvPr id="216" name="Oval 215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218" name="Rectangle 217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9" name="Rectangle 14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0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1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7" name="Group 38"/>
            <p:cNvGrpSpPr>
              <a:grpSpLocks noChangeAspect="1"/>
            </p:cNvGrpSpPr>
            <p:nvPr/>
          </p:nvGrpSpPr>
          <p:grpSpPr bwMode="auto">
            <a:xfrm>
              <a:off x="1935408" y="2548024"/>
              <a:ext cx="324326" cy="580547"/>
              <a:chOff x="794" y="3003"/>
              <a:chExt cx="749" cy="1382"/>
            </a:xfrm>
            <a:solidFill>
              <a:srgbClr val="FF0000"/>
            </a:solidFill>
          </p:grpSpPr>
          <p:sp>
            <p:nvSpPr>
              <p:cNvPr id="210" name="Oval 209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8" name="Group 40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212" name="Rectangle 211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3" name="Rectangle 212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4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5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9" name="Group 45"/>
            <p:cNvGrpSpPr>
              <a:grpSpLocks noChangeAspect="1"/>
            </p:cNvGrpSpPr>
            <p:nvPr/>
          </p:nvGrpSpPr>
          <p:grpSpPr bwMode="auto">
            <a:xfrm>
              <a:off x="1022741" y="2548024"/>
              <a:ext cx="324326" cy="580547"/>
              <a:chOff x="794" y="3003"/>
              <a:chExt cx="749" cy="1382"/>
            </a:xfrm>
            <a:solidFill>
              <a:srgbClr val="FF0000"/>
            </a:solidFill>
          </p:grpSpPr>
          <p:sp>
            <p:nvSpPr>
              <p:cNvPr id="204" name="Oval 203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0" name="Group 47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206" name="Rectangle 205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7" name="Rectangle 206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8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9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35845" name="Group 227"/>
          <p:cNvGrpSpPr>
            <a:grpSpLocks noChangeAspect="1"/>
          </p:cNvGrpSpPr>
          <p:nvPr/>
        </p:nvGrpSpPr>
        <p:grpSpPr bwMode="auto">
          <a:xfrm>
            <a:off x="1981200" y="4886325"/>
            <a:ext cx="1133475" cy="1133475"/>
            <a:chOff x="2135224" y="3513298"/>
            <a:chExt cx="1620275" cy="1620275"/>
          </a:xfrm>
        </p:grpSpPr>
        <p:grpSp>
          <p:nvGrpSpPr>
            <p:cNvPr id="12" name="Group 61"/>
            <p:cNvGrpSpPr>
              <a:grpSpLocks noChangeAspect="1"/>
            </p:cNvGrpSpPr>
            <p:nvPr/>
          </p:nvGrpSpPr>
          <p:grpSpPr bwMode="auto">
            <a:xfrm>
              <a:off x="2827427" y="3725248"/>
              <a:ext cx="324326" cy="580547"/>
              <a:chOff x="794" y="3003"/>
              <a:chExt cx="749" cy="1382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52" name="Oval 251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3" name="Group 91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254" name="Rectangle 253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5" name="Rectangle 254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6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7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14" name="Group 62"/>
            <p:cNvGrpSpPr>
              <a:grpSpLocks noChangeAspect="1"/>
            </p:cNvGrpSpPr>
            <p:nvPr/>
          </p:nvGrpSpPr>
          <p:grpSpPr bwMode="auto">
            <a:xfrm>
              <a:off x="3040016" y="3906301"/>
              <a:ext cx="324326" cy="580547"/>
              <a:chOff x="794" y="3003"/>
              <a:chExt cx="749" cy="1382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46" name="Oval 245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5" name="Group 85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248" name="Rectangle 247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9" name="Rectangle 248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0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1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16" name="Group 63"/>
            <p:cNvGrpSpPr>
              <a:grpSpLocks noChangeAspect="1"/>
            </p:cNvGrpSpPr>
            <p:nvPr/>
          </p:nvGrpSpPr>
          <p:grpSpPr bwMode="auto">
            <a:xfrm>
              <a:off x="3239532" y="4105028"/>
              <a:ext cx="324326" cy="580547"/>
              <a:chOff x="794" y="3003"/>
              <a:chExt cx="749" cy="1382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40" name="Oval 239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7" name="Group 79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242" name="Rectangle 241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3" name="Rectangle 242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4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5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18" name="Group 65"/>
            <p:cNvGrpSpPr>
              <a:grpSpLocks noChangeAspect="1"/>
            </p:cNvGrpSpPr>
            <p:nvPr/>
          </p:nvGrpSpPr>
          <p:grpSpPr bwMode="auto">
            <a:xfrm>
              <a:off x="2577146" y="3906301"/>
              <a:ext cx="324326" cy="580547"/>
              <a:chOff x="794" y="3003"/>
              <a:chExt cx="749" cy="1382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34" name="Oval 233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9" name="Group 67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236" name="Rectangle 235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7" name="Rectangle 236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8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9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233" name="Oval 232"/>
            <p:cNvSpPr/>
            <p:nvPr/>
          </p:nvSpPr>
          <p:spPr>
            <a:xfrm>
              <a:off x="2135224" y="3513298"/>
              <a:ext cx="1620275" cy="1620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5846" name="Group 257"/>
          <p:cNvGrpSpPr>
            <a:grpSpLocks noChangeAspect="1"/>
          </p:cNvGrpSpPr>
          <p:nvPr/>
        </p:nvGrpSpPr>
        <p:grpSpPr bwMode="auto">
          <a:xfrm>
            <a:off x="5715000" y="1295400"/>
            <a:ext cx="1133475" cy="1133475"/>
            <a:chOff x="3688368" y="2237204"/>
            <a:chExt cx="1620275" cy="1620275"/>
          </a:xfrm>
        </p:grpSpPr>
        <p:grpSp>
          <p:nvGrpSpPr>
            <p:cNvPr id="21" name="Group 98"/>
            <p:cNvGrpSpPr>
              <a:grpSpLocks noChangeAspect="1"/>
            </p:cNvGrpSpPr>
            <p:nvPr/>
          </p:nvGrpSpPr>
          <p:grpSpPr bwMode="auto">
            <a:xfrm>
              <a:off x="4610487" y="2655375"/>
              <a:ext cx="324326" cy="580547"/>
              <a:chOff x="794" y="3003"/>
              <a:chExt cx="749" cy="1382"/>
            </a:xfrm>
            <a:solidFill>
              <a:srgbClr val="008000"/>
            </a:solidFill>
          </p:grpSpPr>
          <p:sp>
            <p:nvSpPr>
              <p:cNvPr id="282" name="Oval 281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2" name="Group 121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284" name="Rectangle 283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5" name="Rectangle 284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6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7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23" name="Group 99"/>
            <p:cNvGrpSpPr>
              <a:grpSpLocks noChangeAspect="1"/>
            </p:cNvGrpSpPr>
            <p:nvPr/>
          </p:nvGrpSpPr>
          <p:grpSpPr bwMode="auto">
            <a:xfrm>
              <a:off x="4810003" y="2854102"/>
              <a:ext cx="324326" cy="580547"/>
              <a:chOff x="794" y="3003"/>
              <a:chExt cx="749" cy="1382"/>
            </a:xfrm>
            <a:solidFill>
              <a:srgbClr val="008000"/>
            </a:solidFill>
          </p:grpSpPr>
          <p:sp>
            <p:nvSpPr>
              <p:cNvPr id="276" name="Oval 275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4" name="Group 115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278" name="Rectangle 277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9" name="Rectangle 278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0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1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25" name="Group 100"/>
            <p:cNvGrpSpPr>
              <a:grpSpLocks noChangeAspect="1"/>
            </p:cNvGrpSpPr>
            <p:nvPr/>
          </p:nvGrpSpPr>
          <p:grpSpPr bwMode="auto">
            <a:xfrm>
              <a:off x="3897336" y="2854102"/>
              <a:ext cx="324326" cy="580547"/>
              <a:chOff x="794" y="3003"/>
              <a:chExt cx="749" cy="1382"/>
            </a:xfrm>
            <a:solidFill>
              <a:srgbClr val="008000"/>
            </a:solidFill>
          </p:grpSpPr>
          <p:sp>
            <p:nvSpPr>
              <p:cNvPr id="270" name="Oval 269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6" name="Group 109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272" name="Rectangle 271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3" name="Rectangle 272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4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5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27" name="Group 101"/>
            <p:cNvGrpSpPr>
              <a:grpSpLocks noChangeAspect="1"/>
            </p:cNvGrpSpPr>
            <p:nvPr/>
          </p:nvGrpSpPr>
          <p:grpSpPr bwMode="auto">
            <a:xfrm>
              <a:off x="4147617" y="2655375"/>
              <a:ext cx="324326" cy="580547"/>
              <a:chOff x="794" y="3003"/>
              <a:chExt cx="749" cy="1382"/>
            </a:xfrm>
            <a:solidFill>
              <a:srgbClr val="008000"/>
            </a:solidFill>
          </p:grpSpPr>
          <p:sp>
            <p:nvSpPr>
              <p:cNvPr id="264" name="Oval 263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8" name="Group 103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266" name="Rectangle 265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7" name="Rectangle 266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8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9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263" name="Oval 262"/>
            <p:cNvSpPr/>
            <p:nvPr/>
          </p:nvSpPr>
          <p:spPr>
            <a:xfrm>
              <a:off x="3688368" y="2237204"/>
              <a:ext cx="1620275" cy="1620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5847" name="Group 287"/>
          <p:cNvGrpSpPr>
            <a:grpSpLocks noChangeAspect="1"/>
          </p:cNvGrpSpPr>
          <p:nvPr/>
        </p:nvGrpSpPr>
        <p:grpSpPr bwMode="auto">
          <a:xfrm>
            <a:off x="7323137" y="2667000"/>
            <a:ext cx="1135063" cy="1133475"/>
            <a:chOff x="4364688" y="3835591"/>
            <a:chExt cx="1620275" cy="1620275"/>
          </a:xfrm>
        </p:grpSpPr>
        <p:sp>
          <p:nvSpPr>
            <p:cNvPr id="35861" name="Oval 288"/>
            <p:cNvSpPr>
              <a:spLocks noChangeArrowheads="1"/>
            </p:cNvSpPr>
            <p:nvPr/>
          </p:nvSpPr>
          <p:spPr bwMode="auto">
            <a:xfrm>
              <a:off x="5128237" y="4072971"/>
              <a:ext cx="175803" cy="166351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0" name="Group 163"/>
            <p:cNvGrpSpPr>
              <a:grpSpLocks/>
            </p:cNvGrpSpPr>
            <p:nvPr/>
          </p:nvGrpSpPr>
          <p:grpSpPr bwMode="auto">
            <a:xfrm>
              <a:off x="5054192" y="4253187"/>
              <a:ext cx="324326" cy="400335"/>
              <a:chOff x="794" y="3432"/>
              <a:chExt cx="749" cy="953"/>
            </a:xfrm>
            <a:solidFill>
              <a:srgbClr val="FFFF00"/>
            </a:solidFill>
          </p:grpSpPr>
          <p:sp>
            <p:nvSpPr>
              <p:cNvPr id="311" name="Rectangle 310"/>
              <p:cNvSpPr>
                <a:spLocks noChangeAspect="1" noChangeArrowheads="1"/>
              </p:cNvSpPr>
              <p:nvPr/>
            </p:nvSpPr>
            <p:spPr bwMode="auto">
              <a:xfrm>
                <a:off x="923" y="3432"/>
                <a:ext cx="501" cy="2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2" name="Rectangle 311"/>
              <p:cNvSpPr>
                <a:spLocks noChangeArrowheads="1"/>
              </p:cNvSpPr>
              <p:nvPr/>
            </p:nvSpPr>
            <p:spPr bwMode="auto">
              <a:xfrm>
                <a:off x="794" y="3565"/>
                <a:ext cx="749" cy="82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3" name="Arc 32"/>
              <p:cNvSpPr>
                <a:spLocks/>
              </p:cNvSpPr>
              <p:nvPr/>
            </p:nvSpPr>
            <p:spPr bwMode="auto">
              <a:xfrm>
                <a:off x="795" y="3433"/>
                <a:ext cx="138" cy="165"/>
              </a:xfrm>
              <a:custGeom>
                <a:avLst/>
                <a:gdLst>
                  <a:gd name="T0" fmla="*/ 0 w 21594"/>
                  <a:gd name="T1" fmla="*/ 0 h 21595"/>
                  <a:gd name="T2" fmla="*/ 0 w 21594"/>
                  <a:gd name="T3" fmla="*/ 0 h 21595"/>
                  <a:gd name="T4" fmla="*/ 0 w 21594"/>
                  <a:gd name="T5" fmla="*/ 0 h 21595"/>
                  <a:gd name="T6" fmla="*/ 0 60000 65536"/>
                  <a:gd name="T7" fmla="*/ 0 60000 65536"/>
                  <a:gd name="T8" fmla="*/ 0 60000 65536"/>
                  <a:gd name="T9" fmla="*/ 0 w 21594"/>
                  <a:gd name="T10" fmla="*/ 0 h 21595"/>
                  <a:gd name="T11" fmla="*/ 21594 w 21594"/>
                  <a:gd name="T12" fmla="*/ 21595 h 215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4" h="21595" fill="none" extrusionOk="0">
                    <a:moveTo>
                      <a:pt x="0" y="21075"/>
                    </a:moveTo>
                    <a:cubicBezTo>
                      <a:pt x="278" y="9532"/>
                      <a:pt x="9584" y="249"/>
                      <a:pt x="21128" y="0"/>
                    </a:cubicBezTo>
                  </a:path>
                  <a:path w="21594" h="21595" stroke="0" extrusionOk="0">
                    <a:moveTo>
                      <a:pt x="0" y="21075"/>
                    </a:moveTo>
                    <a:cubicBezTo>
                      <a:pt x="278" y="9532"/>
                      <a:pt x="9584" y="249"/>
                      <a:pt x="21128" y="0"/>
                    </a:cubicBezTo>
                    <a:lnTo>
                      <a:pt x="21594" y="215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4" name="Arc 33"/>
              <p:cNvSpPr>
                <a:spLocks/>
              </p:cNvSpPr>
              <p:nvPr/>
            </p:nvSpPr>
            <p:spPr bwMode="auto">
              <a:xfrm>
                <a:off x="1403" y="3434"/>
                <a:ext cx="138" cy="166"/>
              </a:xfrm>
              <a:custGeom>
                <a:avLst/>
                <a:gdLst>
                  <a:gd name="T0" fmla="*/ 0 w 21598"/>
                  <a:gd name="T1" fmla="*/ 0 h 21599"/>
                  <a:gd name="T2" fmla="*/ 0 w 21598"/>
                  <a:gd name="T3" fmla="*/ 0 h 21599"/>
                  <a:gd name="T4" fmla="*/ 0 w 21598"/>
                  <a:gd name="T5" fmla="*/ 0 h 21599"/>
                  <a:gd name="T6" fmla="*/ 0 60000 65536"/>
                  <a:gd name="T7" fmla="*/ 0 60000 65536"/>
                  <a:gd name="T8" fmla="*/ 0 60000 65536"/>
                  <a:gd name="T9" fmla="*/ 0 w 21598"/>
                  <a:gd name="T10" fmla="*/ 0 h 21599"/>
                  <a:gd name="T11" fmla="*/ 21598 w 21598"/>
                  <a:gd name="T12" fmla="*/ 21599 h 215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8" h="21599" fill="none" extrusionOk="0">
                    <a:moveTo>
                      <a:pt x="156" y="-1"/>
                    </a:moveTo>
                    <a:cubicBezTo>
                      <a:pt x="11921" y="84"/>
                      <a:pt x="21455" y="9570"/>
                      <a:pt x="21598" y="21335"/>
                    </a:cubicBezTo>
                  </a:path>
                  <a:path w="21598" h="21599" stroke="0" extrusionOk="0">
                    <a:moveTo>
                      <a:pt x="156" y="-1"/>
                    </a:moveTo>
                    <a:cubicBezTo>
                      <a:pt x="11921" y="84"/>
                      <a:pt x="21455" y="9570"/>
                      <a:pt x="21598" y="21335"/>
                    </a:cubicBezTo>
                    <a:lnTo>
                      <a:pt x="0" y="215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35863" name="Oval 290"/>
            <p:cNvSpPr>
              <a:spLocks noChangeArrowheads="1"/>
            </p:cNvSpPr>
            <p:nvPr/>
          </p:nvSpPr>
          <p:spPr bwMode="auto">
            <a:xfrm>
              <a:off x="5340826" y="4254024"/>
              <a:ext cx="175803" cy="166351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1" name="Group 157"/>
            <p:cNvGrpSpPr>
              <a:grpSpLocks/>
            </p:cNvGrpSpPr>
            <p:nvPr/>
          </p:nvGrpSpPr>
          <p:grpSpPr bwMode="auto">
            <a:xfrm>
              <a:off x="5266781" y="4434240"/>
              <a:ext cx="324326" cy="400335"/>
              <a:chOff x="794" y="3432"/>
              <a:chExt cx="749" cy="953"/>
            </a:xfrm>
            <a:solidFill>
              <a:srgbClr val="FFFF00"/>
            </a:solidFill>
          </p:grpSpPr>
          <p:sp>
            <p:nvSpPr>
              <p:cNvPr id="307" name="Rectangle 306"/>
              <p:cNvSpPr>
                <a:spLocks noChangeAspect="1" noChangeArrowheads="1"/>
              </p:cNvSpPr>
              <p:nvPr/>
            </p:nvSpPr>
            <p:spPr bwMode="auto">
              <a:xfrm>
                <a:off x="923" y="3432"/>
                <a:ext cx="501" cy="2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8" name="Rectangle 307"/>
              <p:cNvSpPr>
                <a:spLocks noChangeArrowheads="1"/>
              </p:cNvSpPr>
              <p:nvPr/>
            </p:nvSpPr>
            <p:spPr bwMode="auto">
              <a:xfrm>
                <a:off x="794" y="3565"/>
                <a:ext cx="749" cy="82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9" name="Arc 32"/>
              <p:cNvSpPr>
                <a:spLocks/>
              </p:cNvSpPr>
              <p:nvPr/>
            </p:nvSpPr>
            <p:spPr bwMode="auto">
              <a:xfrm>
                <a:off x="795" y="3433"/>
                <a:ext cx="138" cy="165"/>
              </a:xfrm>
              <a:custGeom>
                <a:avLst/>
                <a:gdLst>
                  <a:gd name="T0" fmla="*/ 0 w 21594"/>
                  <a:gd name="T1" fmla="*/ 0 h 21595"/>
                  <a:gd name="T2" fmla="*/ 0 w 21594"/>
                  <a:gd name="T3" fmla="*/ 0 h 21595"/>
                  <a:gd name="T4" fmla="*/ 0 w 21594"/>
                  <a:gd name="T5" fmla="*/ 0 h 21595"/>
                  <a:gd name="T6" fmla="*/ 0 60000 65536"/>
                  <a:gd name="T7" fmla="*/ 0 60000 65536"/>
                  <a:gd name="T8" fmla="*/ 0 60000 65536"/>
                  <a:gd name="T9" fmla="*/ 0 w 21594"/>
                  <a:gd name="T10" fmla="*/ 0 h 21595"/>
                  <a:gd name="T11" fmla="*/ 21594 w 21594"/>
                  <a:gd name="T12" fmla="*/ 21595 h 215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4" h="21595" fill="none" extrusionOk="0">
                    <a:moveTo>
                      <a:pt x="0" y="21075"/>
                    </a:moveTo>
                    <a:cubicBezTo>
                      <a:pt x="278" y="9532"/>
                      <a:pt x="9584" y="249"/>
                      <a:pt x="21128" y="0"/>
                    </a:cubicBezTo>
                  </a:path>
                  <a:path w="21594" h="21595" stroke="0" extrusionOk="0">
                    <a:moveTo>
                      <a:pt x="0" y="21075"/>
                    </a:moveTo>
                    <a:cubicBezTo>
                      <a:pt x="278" y="9532"/>
                      <a:pt x="9584" y="249"/>
                      <a:pt x="21128" y="0"/>
                    </a:cubicBezTo>
                    <a:lnTo>
                      <a:pt x="21594" y="215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0" name="Arc 33"/>
              <p:cNvSpPr>
                <a:spLocks/>
              </p:cNvSpPr>
              <p:nvPr/>
            </p:nvSpPr>
            <p:spPr bwMode="auto">
              <a:xfrm>
                <a:off x="1403" y="3434"/>
                <a:ext cx="138" cy="166"/>
              </a:xfrm>
              <a:custGeom>
                <a:avLst/>
                <a:gdLst>
                  <a:gd name="T0" fmla="*/ 0 w 21598"/>
                  <a:gd name="T1" fmla="*/ 0 h 21599"/>
                  <a:gd name="T2" fmla="*/ 0 w 21598"/>
                  <a:gd name="T3" fmla="*/ 0 h 21599"/>
                  <a:gd name="T4" fmla="*/ 0 w 21598"/>
                  <a:gd name="T5" fmla="*/ 0 h 21599"/>
                  <a:gd name="T6" fmla="*/ 0 60000 65536"/>
                  <a:gd name="T7" fmla="*/ 0 60000 65536"/>
                  <a:gd name="T8" fmla="*/ 0 60000 65536"/>
                  <a:gd name="T9" fmla="*/ 0 w 21598"/>
                  <a:gd name="T10" fmla="*/ 0 h 21599"/>
                  <a:gd name="T11" fmla="*/ 21598 w 21598"/>
                  <a:gd name="T12" fmla="*/ 21599 h 215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8" h="21599" fill="none" extrusionOk="0">
                    <a:moveTo>
                      <a:pt x="156" y="-1"/>
                    </a:moveTo>
                    <a:cubicBezTo>
                      <a:pt x="11921" y="84"/>
                      <a:pt x="21455" y="9570"/>
                      <a:pt x="21598" y="21335"/>
                    </a:cubicBezTo>
                  </a:path>
                  <a:path w="21598" h="21599" stroke="0" extrusionOk="0">
                    <a:moveTo>
                      <a:pt x="156" y="-1"/>
                    </a:moveTo>
                    <a:cubicBezTo>
                      <a:pt x="11921" y="84"/>
                      <a:pt x="21455" y="9570"/>
                      <a:pt x="21598" y="21335"/>
                    </a:cubicBezTo>
                    <a:lnTo>
                      <a:pt x="0" y="215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35865" name="Oval 292"/>
            <p:cNvSpPr>
              <a:spLocks noChangeArrowheads="1"/>
            </p:cNvSpPr>
            <p:nvPr/>
          </p:nvSpPr>
          <p:spPr bwMode="auto">
            <a:xfrm>
              <a:off x="5540342" y="4452751"/>
              <a:ext cx="175803" cy="166351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66" name="Oval 293"/>
            <p:cNvSpPr>
              <a:spLocks noChangeArrowheads="1"/>
            </p:cNvSpPr>
            <p:nvPr/>
          </p:nvSpPr>
          <p:spPr bwMode="auto">
            <a:xfrm>
              <a:off x="4627675" y="4452751"/>
              <a:ext cx="175803" cy="166351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8" name="Group 145"/>
            <p:cNvGrpSpPr>
              <a:grpSpLocks/>
            </p:cNvGrpSpPr>
            <p:nvPr/>
          </p:nvGrpSpPr>
          <p:grpSpPr bwMode="auto">
            <a:xfrm>
              <a:off x="4553630" y="4632967"/>
              <a:ext cx="324326" cy="400335"/>
              <a:chOff x="794" y="3432"/>
              <a:chExt cx="749" cy="953"/>
            </a:xfrm>
            <a:solidFill>
              <a:srgbClr val="FFFF00"/>
            </a:solidFill>
          </p:grpSpPr>
          <p:sp>
            <p:nvSpPr>
              <p:cNvPr id="303" name="Rectangle 302"/>
              <p:cNvSpPr>
                <a:spLocks noChangeAspect="1" noChangeArrowheads="1"/>
              </p:cNvSpPr>
              <p:nvPr/>
            </p:nvSpPr>
            <p:spPr bwMode="auto">
              <a:xfrm>
                <a:off x="923" y="3432"/>
                <a:ext cx="501" cy="2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4" name="Rectangle 303"/>
              <p:cNvSpPr>
                <a:spLocks noChangeArrowheads="1"/>
              </p:cNvSpPr>
              <p:nvPr/>
            </p:nvSpPr>
            <p:spPr bwMode="auto">
              <a:xfrm>
                <a:off x="794" y="3565"/>
                <a:ext cx="749" cy="82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5" name="Arc 32"/>
              <p:cNvSpPr>
                <a:spLocks/>
              </p:cNvSpPr>
              <p:nvPr/>
            </p:nvSpPr>
            <p:spPr bwMode="auto">
              <a:xfrm>
                <a:off x="795" y="3433"/>
                <a:ext cx="138" cy="165"/>
              </a:xfrm>
              <a:custGeom>
                <a:avLst/>
                <a:gdLst>
                  <a:gd name="T0" fmla="*/ 0 w 21594"/>
                  <a:gd name="T1" fmla="*/ 0 h 21595"/>
                  <a:gd name="T2" fmla="*/ 0 w 21594"/>
                  <a:gd name="T3" fmla="*/ 0 h 21595"/>
                  <a:gd name="T4" fmla="*/ 0 w 21594"/>
                  <a:gd name="T5" fmla="*/ 0 h 21595"/>
                  <a:gd name="T6" fmla="*/ 0 60000 65536"/>
                  <a:gd name="T7" fmla="*/ 0 60000 65536"/>
                  <a:gd name="T8" fmla="*/ 0 60000 65536"/>
                  <a:gd name="T9" fmla="*/ 0 w 21594"/>
                  <a:gd name="T10" fmla="*/ 0 h 21595"/>
                  <a:gd name="T11" fmla="*/ 21594 w 21594"/>
                  <a:gd name="T12" fmla="*/ 21595 h 215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4" h="21595" fill="none" extrusionOk="0">
                    <a:moveTo>
                      <a:pt x="0" y="21075"/>
                    </a:moveTo>
                    <a:cubicBezTo>
                      <a:pt x="278" y="9532"/>
                      <a:pt x="9584" y="249"/>
                      <a:pt x="21128" y="0"/>
                    </a:cubicBezTo>
                  </a:path>
                  <a:path w="21594" h="21595" stroke="0" extrusionOk="0">
                    <a:moveTo>
                      <a:pt x="0" y="21075"/>
                    </a:moveTo>
                    <a:cubicBezTo>
                      <a:pt x="278" y="9532"/>
                      <a:pt x="9584" y="249"/>
                      <a:pt x="21128" y="0"/>
                    </a:cubicBezTo>
                    <a:lnTo>
                      <a:pt x="21594" y="215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6" name="Arc 33"/>
              <p:cNvSpPr>
                <a:spLocks/>
              </p:cNvSpPr>
              <p:nvPr/>
            </p:nvSpPr>
            <p:spPr bwMode="auto">
              <a:xfrm>
                <a:off x="1403" y="3434"/>
                <a:ext cx="138" cy="166"/>
              </a:xfrm>
              <a:custGeom>
                <a:avLst/>
                <a:gdLst>
                  <a:gd name="T0" fmla="*/ 0 w 21598"/>
                  <a:gd name="T1" fmla="*/ 0 h 21599"/>
                  <a:gd name="T2" fmla="*/ 0 w 21598"/>
                  <a:gd name="T3" fmla="*/ 0 h 21599"/>
                  <a:gd name="T4" fmla="*/ 0 w 21598"/>
                  <a:gd name="T5" fmla="*/ 0 h 21599"/>
                  <a:gd name="T6" fmla="*/ 0 60000 65536"/>
                  <a:gd name="T7" fmla="*/ 0 60000 65536"/>
                  <a:gd name="T8" fmla="*/ 0 60000 65536"/>
                  <a:gd name="T9" fmla="*/ 0 w 21598"/>
                  <a:gd name="T10" fmla="*/ 0 h 21599"/>
                  <a:gd name="T11" fmla="*/ 21598 w 21598"/>
                  <a:gd name="T12" fmla="*/ 21599 h 215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8" h="21599" fill="none" extrusionOk="0">
                    <a:moveTo>
                      <a:pt x="156" y="-1"/>
                    </a:moveTo>
                    <a:cubicBezTo>
                      <a:pt x="11921" y="84"/>
                      <a:pt x="21455" y="9570"/>
                      <a:pt x="21598" y="21335"/>
                    </a:cubicBezTo>
                  </a:path>
                  <a:path w="21598" h="21599" stroke="0" extrusionOk="0">
                    <a:moveTo>
                      <a:pt x="156" y="-1"/>
                    </a:moveTo>
                    <a:cubicBezTo>
                      <a:pt x="11921" y="84"/>
                      <a:pt x="21455" y="9570"/>
                      <a:pt x="21598" y="21335"/>
                    </a:cubicBezTo>
                    <a:lnTo>
                      <a:pt x="0" y="215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35868" name="Oval 295"/>
            <p:cNvSpPr>
              <a:spLocks noChangeArrowheads="1"/>
            </p:cNvSpPr>
            <p:nvPr/>
          </p:nvSpPr>
          <p:spPr bwMode="auto">
            <a:xfrm>
              <a:off x="4877956" y="4254024"/>
              <a:ext cx="175803" cy="166351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9" name="Group 139"/>
            <p:cNvGrpSpPr>
              <a:grpSpLocks/>
            </p:cNvGrpSpPr>
            <p:nvPr/>
          </p:nvGrpSpPr>
          <p:grpSpPr bwMode="auto">
            <a:xfrm>
              <a:off x="4803911" y="4434240"/>
              <a:ext cx="324326" cy="400335"/>
              <a:chOff x="794" y="3432"/>
              <a:chExt cx="749" cy="953"/>
            </a:xfrm>
            <a:solidFill>
              <a:srgbClr val="FFFF00"/>
            </a:solidFill>
          </p:grpSpPr>
          <p:sp>
            <p:nvSpPr>
              <p:cNvPr id="299" name="Rectangle 298"/>
              <p:cNvSpPr>
                <a:spLocks noChangeAspect="1" noChangeArrowheads="1"/>
              </p:cNvSpPr>
              <p:nvPr/>
            </p:nvSpPr>
            <p:spPr bwMode="auto">
              <a:xfrm>
                <a:off x="923" y="3432"/>
                <a:ext cx="501" cy="2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0" name="Rectangle 299"/>
              <p:cNvSpPr>
                <a:spLocks noChangeArrowheads="1"/>
              </p:cNvSpPr>
              <p:nvPr/>
            </p:nvSpPr>
            <p:spPr bwMode="auto">
              <a:xfrm>
                <a:off x="794" y="3565"/>
                <a:ext cx="749" cy="82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1" name="Arc 32"/>
              <p:cNvSpPr>
                <a:spLocks/>
              </p:cNvSpPr>
              <p:nvPr/>
            </p:nvSpPr>
            <p:spPr bwMode="auto">
              <a:xfrm>
                <a:off x="795" y="3433"/>
                <a:ext cx="138" cy="165"/>
              </a:xfrm>
              <a:custGeom>
                <a:avLst/>
                <a:gdLst>
                  <a:gd name="T0" fmla="*/ 0 w 21594"/>
                  <a:gd name="T1" fmla="*/ 0 h 21595"/>
                  <a:gd name="T2" fmla="*/ 0 w 21594"/>
                  <a:gd name="T3" fmla="*/ 0 h 21595"/>
                  <a:gd name="T4" fmla="*/ 0 w 21594"/>
                  <a:gd name="T5" fmla="*/ 0 h 21595"/>
                  <a:gd name="T6" fmla="*/ 0 60000 65536"/>
                  <a:gd name="T7" fmla="*/ 0 60000 65536"/>
                  <a:gd name="T8" fmla="*/ 0 60000 65536"/>
                  <a:gd name="T9" fmla="*/ 0 w 21594"/>
                  <a:gd name="T10" fmla="*/ 0 h 21595"/>
                  <a:gd name="T11" fmla="*/ 21594 w 21594"/>
                  <a:gd name="T12" fmla="*/ 21595 h 215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4" h="21595" fill="none" extrusionOk="0">
                    <a:moveTo>
                      <a:pt x="0" y="21075"/>
                    </a:moveTo>
                    <a:cubicBezTo>
                      <a:pt x="278" y="9532"/>
                      <a:pt x="9584" y="249"/>
                      <a:pt x="21128" y="0"/>
                    </a:cubicBezTo>
                  </a:path>
                  <a:path w="21594" h="21595" stroke="0" extrusionOk="0">
                    <a:moveTo>
                      <a:pt x="0" y="21075"/>
                    </a:moveTo>
                    <a:cubicBezTo>
                      <a:pt x="278" y="9532"/>
                      <a:pt x="9584" y="249"/>
                      <a:pt x="21128" y="0"/>
                    </a:cubicBezTo>
                    <a:lnTo>
                      <a:pt x="21594" y="215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2" name="Arc 33"/>
              <p:cNvSpPr>
                <a:spLocks/>
              </p:cNvSpPr>
              <p:nvPr/>
            </p:nvSpPr>
            <p:spPr bwMode="auto">
              <a:xfrm>
                <a:off x="1403" y="3434"/>
                <a:ext cx="138" cy="166"/>
              </a:xfrm>
              <a:custGeom>
                <a:avLst/>
                <a:gdLst>
                  <a:gd name="T0" fmla="*/ 0 w 21598"/>
                  <a:gd name="T1" fmla="*/ 0 h 21599"/>
                  <a:gd name="T2" fmla="*/ 0 w 21598"/>
                  <a:gd name="T3" fmla="*/ 0 h 21599"/>
                  <a:gd name="T4" fmla="*/ 0 w 21598"/>
                  <a:gd name="T5" fmla="*/ 0 h 21599"/>
                  <a:gd name="T6" fmla="*/ 0 60000 65536"/>
                  <a:gd name="T7" fmla="*/ 0 60000 65536"/>
                  <a:gd name="T8" fmla="*/ 0 60000 65536"/>
                  <a:gd name="T9" fmla="*/ 0 w 21598"/>
                  <a:gd name="T10" fmla="*/ 0 h 21599"/>
                  <a:gd name="T11" fmla="*/ 21598 w 21598"/>
                  <a:gd name="T12" fmla="*/ 21599 h 215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8" h="21599" fill="none" extrusionOk="0">
                    <a:moveTo>
                      <a:pt x="156" y="-1"/>
                    </a:moveTo>
                    <a:cubicBezTo>
                      <a:pt x="11921" y="84"/>
                      <a:pt x="21455" y="9570"/>
                      <a:pt x="21598" y="21335"/>
                    </a:cubicBezTo>
                  </a:path>
                  <a:path w="21598" h="21599" stroke="0" extrusionOk="0">
                    <a:moveTo>
                      <a:pt x="156" y="-1"/>
                    </a:moveTo>
                    <a:cubicBezTo>
                      <a:pt x="11921" y="84"/>
                      <a:pt x="21455" y="9570"/>
                      <a:pt x="21598" y="21335"/>
                    </a:cubicBezTo>
                    <a:lnTo>
                      <a:pt x="0" y="215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98" name="Oval 297"/>
            <p:cNvSpPr/>
            <p:nvPr/>
          </p:nvSpPr>
          <p:spPr>
            <a:xfrm>
              <a:off x="4364688" y="3835591"/>
              <a:ext cx="1620275" cy="1620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5848" name="Group 314"/>
          <p:cNvGrpSpPr>
            <a:grpSpLocks noChangeAspect="1"/>
          </p:cNvGrpSpPr>
          <p:nvPr/>
        </p:nvGrpSpPr>
        <p:grpSpPr bwMode="auto">
          <a:xfrm>
            <a:off x="3962400" y="4953000"/>
            <a:ext cx="1135063" cy="1133475"/>
            <a:chOff x="7130833" y="2598784"/>
            <a:chExt cx="1620275" cy="1620275"/>
          </a:xfrm>
        </p:grpSpPr>
        <p:grpSp>
          <p:nvGrpSpPr>
            <p:cNvPr id="231" name="Group 169"/>
            <p:cNvGrpSpPr>
              <a:grpSpLocks noChangeAspect="1"/>
            </p:cNvGrpSpPr>
            <p:nvPr/>
          </p:nvGrpSpPr>
          <p:grpSpPr bwMode="auto">
            <a:xfrm>
              <a:off x="7812762" y="2836430"/>
              <a:ext cx="324326" cy="580547"/>
              <a:chOff x="794" y="3003"/>
              <a:chExt cx="749" cy="1382"/>
            </a:xfrm>
            <a:solidFill>
              <a:schemeClr val="bg2">
                <a:lumMod val="50000"/>
              </a:schemeClr>
            </a:solidFill>
          </p:grpSpPr>
          <p:sp>
            <p:nvSpPr>
              <p:cNvPr id="339" name="Oval 338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32" name="Group 199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341" name="Rectangle 340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2" name="Rectangle 341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3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4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235" name="Group 171"/>
            <p:cNvGrpSpPr>
              <a:grpSpLocks noChangeAspect="1"/>
            </p:cNvGrpSpPr>
            <p:nvPr/>
          </p:nvGrpSpPr>
          <p:grpSpPr bwMode="auto">
            <a:xfrm>
              <a:off x="8224867" y="3216210"/>
              <a:ext cx="324326" cy="580547"/>
              <a:chOff x="794" y="3003"/>
              <a:chExt cx="749" cy="1382"/>
            </a:xfrm>
            <a:solidFill>
              <a:schemeClr val="bg2">
                <a:lumMod val="50000"/>
              </a:schemeClr>
            </a:solidFill>
          </p:grpSpPr>
          <p:sp>
            <p:nvSpPr>
              <p:cNvPr id="333" name="Oval 332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41" name="Group 187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335" name="Rectangle 334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6" name="Rectangle 335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7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8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247" name="Group 172"/>
            <p:cNvGrpSpPr>
              <a:grpSpLocks noChangeAspect="1"/>
            </p:cNvGrpSpPr>
            <p:nvPr/>
          </p:nvGrpSpPr>
          <p:grpSpPr bwMode="auto">
            <a:xfrm>
              <a:off x="7312200" y="3216210"/>
              <a:ext cx="324326" cy="580547"/>
              <a:chOff x="794" y="3003"/>
              <a:chExt cx="749" cy="1382"/>
            </a:xfrm>
            <a:solidFill>
              <a:schemeClr val="bg2">
                <a:lumMod val="50000"/>
              </a:schemeClr>
            </a:solidFill>
          </p:grpSpPr>
          <p:sp>
            <p:nvSpPr>
              <p:cNvPr id="327" name="Oval 326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53" name="Group 181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329" name="Rectangle 328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0" name="Rectangle 329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1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2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258" name="Group 173"/>
            <p:cNvGrpSpPr>
              <a:grpSpLocks noChangeAspect="1"/>
            </p:cNvGrpSpPr>
            <p:nvPr/>
          </p:nvGrpSpPr>
          <p:grpSpPr bwMode="auto">
            <a:xfrm>
              <a:off x="7562481" y="3017483"/>
              <a:ext cx="324326" cy="580547"/>
              <a:chOff x="794" y="3003"/>
              <a:chExt cx="749" cy="1382"/>
            </a:xfrm>
            <a:solidFill>
              <a:schemeClr val="bg2">
                <a:lumMod val="50000"/>
              </a:schemeClr>
            </a:solidFill>
          </p:grpSpPr>
          <p:sp>
            <p:nvSpPr>
              <p:cNvPr id="321" name="Oval 320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59" name="Group 175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323" name="Rectangle 322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24" name="Rectangle 323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25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26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320" name="Oval 319"/>
            <p:cNvSpPr/>
            <p:nvPr/>
          </p:nvSpPr>
          <p:spPr>
            <a:xfrm>
              <a:off x="7130833" y="2598784"/>
              <a:ext cx="1620275" cy="1620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5849" name="Group 344"/>
          <p:cNvGrpSpPr>
            <a:grpSpLocks noChangeAspect="1"/>
          </p:cNvGrpSpPr>
          <p:nvPr/>
        </p:nvGrpSpPr>
        <p:grpSpPr bwMode="auto">
          <a:xfrm>
            <a:off x="5867400" y="4305300"/>
            <a:ext cx="2324100" cy="2324100"/>
            <a:chOff x="7523725" y="3987991"/>
            <a:chExt cx="1620275" cy="1620275"/>
          </a:xfrm>
        </p:grpSpPr>
        <p:grpSp>
          <p:nvGrpSpPr>
            <p:cNvPr id="261" name="Group 52"/>
            <p:cNvGrpSpPr>
              <a:grpSpLocks noChangeAspect="1"/>
            </p:cNvGrpSpPr>
            <p:nvPr/>
          </p:nvGrpSpPr>
          <p:grpSpPr bwMode="auto">
            <a:xfrm>
              <a:off x="7817465" y="4174403"/>
              <a:ext cx="324326" cy="580547"/>
              <a:chOff x="794" y="3003"/>
              <a:chExt cx="749" cy="1382"/>
            </a:xfrm>
            <a:solidFill>
              <a:srgbClr val="FF0000"/>
            </a:solidFill>
          </p:grpSpPr>
          <p:sp>
            <p:nvSpPr>
              <p:cNvPr id="374" name="Oval 373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62" name="Group 54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376" name="Rectangle 375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77" name="Rectangle 56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78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79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265" name="Group 151"/>
            <p:cNvGrpSpPr>
              <a:grpSpLocks/>
            </p:cNvGrpSpPr>
            <p:nvPr/>
          </p:nvGrpSpPr>
          <p:grpSpPr bwMode="auto">
            <a:xfrm>
              <a:off x="8090263" y="4809142"/>
              <a:ext cx="324326" cy="400335"/>
              <a:chOff x="794" y="3432"/>
              <a:chExt cx="749" cy="953"/>
            </a:xfrm>
            <a:solidFill>
              <a:srgbClr val="FFFF00"/>
            </a:solidFill>
          </p:grpSpPr>
          <p:sp>
            <p:nvSpPr>
              <p:cNvPr id="370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923" y="3432"/>
                <a:ext cx="501" cy="2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1" name="Rectangle 153"/>
              <p:cNvSpPr>
                <a:spLocks noChangeArrowheads="1"/>
              </p:cNvSpPr>
              <p:nvPr/>
            </p:nvSpPr>
            <p:spPr bwMode="auto">
              <a:xfrm>
                <a:off x="794" y="3565"/>
                <a:ext cx="749" cy="82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2" name="Arc 32"/>
              <p:cNvSpPr>
                <a:spLocks/>
              </p:cNvSpPr>
              <p:nvPr/>
            </p:nvSpPr>
            <p:spPr bwMode="auto">
              <a:xfrm>
                <a:off x="795" y="3433"/>
                <a:ext cx="138" cy="165"/>
              </a:xfrm>
              <a:custGeom>
                <a:avLst/>
                <a:gdLst>
                  <a:gd name="T0" fmla="*/ 0 w 21594"/>
                  <a:gd name="T1" fmla="*/ 0 h 21595"/>
                  <a:gd name="T2" fmla="*/ 0 w 21594"/>
                  <a:gd name="T3" fmla="*/ 0 h 21595"/>
                  <a:gd name="T4" fmla="*/ 0 w 21594"/>
                  <a:gd name="T5" fmla="*/ 0 h 21595"/>
                  <a:gd name="T6" fmla="*/ 0 60000 65536"/>
                  <a:gd name="T7" fmla="*/ 0 60000 65536"/>
                  <a:gd name="T8" fmla="*/ 0 60000 65536"/>
                  <a:gd name="T9" fmla="*/ 0 w 21594"/>
                  <a:gd name="T10" fmla="*/ 0 h 21595"/>
                  <a:gd name="T11" fmla="*/ 21594 w 21594"/>
                  <a:gd name="T12" fmla="*/ 21595 h 215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4" h="21595" fill="none" extrusionOk="0">
                    <a:moveTo>
                      <a:pt x="0" y="21075"/>
                    </a:moveTo>
                    <a:cubicBezTo>
                      <a:pt x="278" y="9532"/>
                      <a:pt x="9584" y="249"/>
                      <a:pt x="21128" y="0"/>
                    </a:cubicBezTo>
                  </a:path>
                  <a:path w="21594" h="21595" stroke="0" extrusionOk="0">
                    <a:moveTo>
                      <a:pt x="0" y="21075"/>
                    </a:moveTo>
                    <a:cubicBezTo>
                      <a:pt x="278" y="9532"/>
                      <a:pt x="9584" y="249"/>
                      <a:pt x="21128" y="0"/>
                    </a:cubicBezTo>
                    <a:lnTo>
                      <a:pt x="21594" y="215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3" name="Arc 33"/>
              <p:cNvSpPr>
                <a:spLocks/>
              </p:cNvSpPr>
              <p:nvPr/>
            </p:nvSpPr>
            <p:spPr bwMode="auto">
              <a:xfrm>
                <a:off x="1403" y="3434"/>
                <a:ext cx="138" cy="166"/>
              </a:xfrm>
              <a:custGeom>
                <a:avLst/>
                <a:gdLst>
                  <a:gd name="T0" fmla="*/ 0 w 21598"/>
                  <a:gd name="T1" fmla="*/ 0 h 21599"/>
                  <a:gd name="T2" fmla="*/ 0 w 21598"/>
                  <a:gd name="T3" fmla="*/ 0 h 21599"/>
                  <a:gd name="T4" fmla="*/ 0 w 21598"/>
                  <a:gd name="T5" fmla="*/ 0 h 21599"/>
                  <a:gd name="T6" fmla="*/ 0 60000 65536"/>
                  <a:gd name="T7" fmla="*/ 0 60000 65536"/>
                  <a:gd name="T8" fmla="*/ 0 60000 65536"/>
                  <a:gd name="T9" fmla="*/ 0 w 21598"/>
                  <a:gd name="T10" fmla="*/ 0 h 21599"/>
                  <a:gd name="T11" fmla="*/ 21598 w 21598"/>
                  <a:gd name="T12" fmla="*/ 21599 h 215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8" h="21599" fill="none" extrusionOk="0">
                    <a:moveTo>
                      <a:pt x="156" y="-1"/>
                    </a:moveTo>
                    <a:cubicBezTo>
                      <a:pt x="11921" y="84"/>
                      <a:pt x="21455" y="9570"/>
                      <a:pt x="21598" y="21335"/>
                    </a:cubicBezTo>
                  </a:path>
                  <a:path w="21598" h="21599" stroke="0" extrusionOk="0">
                    <a:moveTo>
                      <a:pt x="156" y="-1"/>
                    </a:moveTo>
                    <a:cubicBezTo>
                      <a:pt x="11921" y="84"/>
                      <a:pt x="21455" y="9570"/>
                      <a:pt x="21598" y="21335"/>
                    </a:cubicBezTo>
                    <a:lnTo>
                      <a:pt x="0" y="215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71" name="Group 64"/>
            <p:cNvGrpSpPr>
              <a:grpSpLocks noChangeAspect="1"/>
            </p:cNvGrpSpPr>
            <p:nvPr/>
          </p:nvGrpSpPr>
          <p:grpSpPr bwMode="auto">
            <a:xfrm>
              <a:off x="7979628" y="4503972"/>
              <a:ext cx="324326" cy="580547"/>
              <a:chOff x="794" y="3003"/>
              <a:chExt cx="749" cy="1382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64" name="Oval 72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77" name="Group 73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366" name="Rectangle 74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67" name="Rectangle 366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68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69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283" name="Group 97"/>
            <p:cNvGrpSpPr>
              <a:grpSpLocks noChangeAspect="1"/>
            </p:cNvGrpSpPr>
            <p:nvPr/>
          </p:nvGrpSpPr>
          <p:grpSpPr bwMode="auto">
            <a:xfrm>
              <a:off x="8414589" y="4149198"/>
              <a:ext cx="324326" cy="580547"/>
              <a:chOff x="794" y="3003"/>
              <a:chExt cx="749" cy="1382"/>
            </a:xfrm>
            <a:solidFill>
              <a:srgbClr val="008000"/>
            </a:solidFill>
          </p:grpSpPr>
          <p:sp>
            <p:nvSpPr>
              <p:cNvPr id="358" name="Oval 126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88" name="Group 127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360" name="Rectangle 128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61" name="Rectangle 129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62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63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289" name="Group 170"/>
            <p:cNvGrpSpPr>
              <a:grpSpLocks noChangeAspect="1"/>
            </p:cNvGrpSpPr>
            <p:nvPr/>
          </p:nvGrpSpPr>
          <p:grpSpPr bwMode="auto">
            <a:xfrm>
              <a:off x="8525224" y="4769040"/>
              <a:ext cx="324326" cy="580547"/>
              <a:chOff x="794" y="3003"/>
              <a:chExt cx="749" cy="1382"/>
            </a:xfrm>
            <a:solidFill>
              <a:schemeClr val="bg2">
                <a:lumMod val="50000"/>
              </a:schemeClr>
            </a:solidFill>
          </p:grpSpPr>
          <p:sp>
            <p:nvSpPr>
              <p:cNvPr id="352" name="Oval 351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90" name="Group 193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354" name="Rectangle 353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55" name="Rectangle 354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56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57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351" name="Oval 350"/>
            <p:cNvSpPr/>
            <p:nvPr/>
          </p:nvSpPr>
          <p:spPr>
            <a:xfrm>
              <a:off x="7523725" y="3987991"/>
              <a:ext cx="1620275" cy="1620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Long-lifecycle Products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long-lifecycle product will outlive the team.</a:t>
            </a:r>
          </a:p>
          <a:p>
            <a:endParaRPr lang="en-US" smtClean="0"/>
          </a:p>
          <a:p>
            <a:r>
              <a:rPr lang="en-US" smtClean="0"/>
              <a:t>So think about what they </a:t>
            </a:r>
            <a:br>
              <a:rPr lang="en-US" smtClean="0"/>
            </a:br>
            <a:r>
              <a:rPr lang="en-US" smtClean="0"/>
              <a:t>might need:</a:t>
            </a:r>
          </a:p>
          <a:p>
            <a:pPr lvl="1"/>
            <a:r>
              <a:rPr lang="en-US" smtClean="0"/>
              <a:t>Framework </a:t>
            </a:r>
          </a:p>
          <a:p>
            <a:pPr lvl="1"/>
            <a:r>
              <a:rPr lang="en-US" smtClean="0"/>
              <a:t>Ability to learn quickly</a:t>
            </a:r>
          </a:p>
          <a:p>
            <a:pPr lvl="1"/>
            <a:r>
              <a:rPr lang="en-US" smtClean="0"/>
              <a:t>Data files</a:t>
            </a:r>
          </a:p>
          <a:p>
            <a:pPr lvl="1"/>
            <a:r>
              <a:rPr lang="en-US" smtClean="0"/>
              <a:t>System construction</a:t>
            </a:r>
          </a:p>
          <a:p>
            <a:pPr lvl="1"/>
            <a:r>
              <a:rPr lang="en-US" smtClean="0"/>
              <a:t>Build scripts</a:t>
            </a:r>
          </a:p>
          <a:p>
            <a:pPr lvl="1"/>
            <a:endParaRPr lang="en-US" smtClean="0"/>
          </a:p>
          <a:p>
            <a:endParaRPr lang="en-US" smtClean="0"/>
          </a:p>
          <a:p>
            <a:r>
              <a:rPr lang="en-US" smtClean="0"/>
              <a:t>Build executables (and executable models) where possible!</a:t>
            </a:r>
          </a:p>
          <a:p>
            <a:pPr lvl="1">
              <a:buFont typeface="Monotype Sorts" charset="2"/>
              <a:buNone/>
            </a:pPr>
            <a:endParaRPr lang="en-US" smtClean="0"/>
          </a:p>
          <a:p>
            <a:pPr lvl="1"/>
            <a:endParaRPr lang="en-US" smtClean="0"/>
          </a:p>
          <a:p>
            <a:pPr lvl="3">
              <a:buFontTx/>
              <a:buNone/>
            </a:pPr>
            <a:endParaRPr lang="en-US" smtClean="0"/>
          </a:p>
        </p:txBody>
      </p:sp>
      <p:pic>
        <p:nvPicPr>
          <p:cNvPr id="36868" name="Picture 13" descr="images (1).jpeg"/>
          <p:cNvPicPr>
            <a:picLocks noChangeAspect="1"/>
          </p:cNvPicPr>
          <p:nvPr/>
        </p:nvPicPr>
        <p:blipFill>
          <a:blip r:embed="rId2"/>
          <a:srcRect b="24803"/>
          <a:stretch>
            <a:fillRect/>
          </a:stretch>
        </p:blipFill>
        <p:spPr bwMode="auto">
          <a:xfrm>
            <a:off x="4724400" y="2044700"/>
            <a:ext cx="3867150" cy="290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Fuzzy Front End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And sometimes it starts with a formal, complete specification containing </a:t>
            </a:r>
          </a:p>
          <a:p>
            <a:pPr lvl="1"/>
            <a:r>
              <a:rPr lang="en-US" smtClean="0"/>
              <a:t>charter, </a:t>
            </a:r>
          </a:p>
          <a:p>
            <a:pPr lvl="1"/>
            <a:r>
              <a:rPr lang="en-US" smtClean="0"/>
              <a:t>context, and  </a:t>
            </a:r>
          </a:p>
          <a:p>
            <a:pPr lvl="1"/>
            <a:r>
              <a:rPr lang="en-US" smtClean="0"/>
              <a:t>theory of operation. </a:t>
            </a:r>
          </a:p>
          <a:p>
            <a:pPr lvl="1"/>
            <a:endParaRPr lang="en-US" smtClean="0"/>
          </a:p>
          <a:p>
            <a:r>
              <a:rPr lang="en-US" smtClean="0"/>
              <a:t>Every requirement is:</a:t>
            </a:r>
          </a:p>
          <a:p>
            <a:pPr lvl="1"/>
            <a:r>
              <a:rPr lang="en-US" smtClean="0"/>
              <a:t>Identified</a:t>
            </a:r>
          </a:p>
          <a:p>
            <a:pPr lvl="1"/>
            <a:r>
              <a:rPr lang="en-US" smtClean="0"/>
              <a:t>Unique   </a:t>
            </a:r>
          </a:p>
          <a:p>
            <a:pPr lvl="1"/>
            <a:r>
              <a:rPr lang="en-US" smtClean="0"/>
              <a:t>Coherent   </a:t>
            </a:r>
          </a:p>
          <a:p>
            <a:pPr lvl="1"/>
            <a:r>
              <a:rPr lang="en-US" smtClean="0"/>
              <a:t>Unambiguous</a:t>
            </a:r>
          </a:p>
          <a:p>
            <a:pPr lvl="1"/>
            <a:r>
              <a:rPr lang="en-US" smtClean="0"/>
              <a:t>Testable</a:t>
            </a:r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7172" name="Picture 5" descr="images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514600"/>
            <a:ext cx="3467100" cy="234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Modes of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818738"/>
              </p:ext>
            </p:extLst>
          </p:nvPr>
        </p:nvGraphicFramePr>
        <p:xfrm>
          <a:off x="1524000" y="990600"/>
          <a:ext cx="6096000" cy="54864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Instant messaging</a:t>
                      </a:r>
                    </a:p>
                    <a:p>
                      <a:endParaRPr lang="en-US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200" dirty="0" smtClean="0"/>
                        <a:t>Two people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200" dirty="0" smtClean="0"/>
                        <a:t>Nearly full duplex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200" dirty="0" smtClean="0"/>
                        <a:t>Asynchronous</a:t>
                      </a:r>
                      <a:endParaRPr lang="en-US" sz="2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Group chat</a:t>
                      </a:r>
                      <a:endParaRPr lang="en-US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200" dirty="0" smtClean="0"/>
                        <a:t>Multiple people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200" dirty="0" smtClean="0"/>
                        <a:t>At will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200" dirty="0" smtClean="0"/>
                        <a:t>Asynchronous</a:t>
                      </a:r>
                      <a:endParaRPr lang="en-US" sz="2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Web meetings</a:t>
                      </a:r>
                      <a:endParaRPr lang="en-US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200" dirty="0" smtClean="0"/>
                        <a:t>Multiple</a:t>
                      </a:r>
                      <a:r>
                        <a:rPr lang="en-US" sz="2200" baseline="0" dirty="0" smtClean="0"/>
                        <a:t> people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200" baseline="0" dirty="0" smtClean="0"/>
                        <a:t>Full multiplex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200" dirty="0" smtClean="0"/>
                        <a:t>S</a:t>
                      </a:r>
                      <a:r>
                        <a:rPr lang="en-US" sz="2200" baseline="0" dirty="0" smtClean="0"/>
                        <a:t>cheduled</a:t>
                      </a:r>
                      <a:endParaRPr lang="en-US" sz="2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Shared screens</a:t>
                      </a:r>
                      <a:endParaRPr lang="en-US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200" dirty="0" smtClean="0"/>
                        <a:t>Few people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200" dirty="0" smtClean="0"/>
                        <a:t>Full duplex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200" dirty="0" smtClean="0"/>
                        <a:t>Synchronous</a:t>
                      </a:r>
                      <a:endParaRPr lang="en-US" sz="2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Virtual whiteboard</a:t>
                      </a:r>
                    </a:p>
                    <a:p>
                      <a:endParaRPr lang="en-US" sz="2200" dirty="0" smtClean="0"/>
                    </a:p>
                    <a:p>
                      <a:endParaRPr lang="en-US" sz="2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200" dirty="0" smtClean="0"/>
                        <a:t>Multiple people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200" dirty="0" smtClean="0"/>
                        <a:t>At will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200" dirty="0" smtClean="0"/>
                        <a:t>Asynchronous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don’t want to interrupt other peoples’ thoughts.</a:t>
            </a:r>
          </a:p>
          <a:p>
            <a:endParaRPr lang="en-US" dirty="0" smtClean="0"/>
          </a:p>
          <a:p>
            <a:r>
              <a:rPr lang="en-US" dirty="0" smtClean="0"/>
              <a:t>But you do need answers.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IM / SMS</a:t>
            </a:r>
          </a:p>
          <a:p>
            <a:pPr lvl="1"/>
            <a:r>
              <a:rPr lang="en-US" dirty="0" smtClean="0"/>
              <a:t>Ring desk phone</a:t>
            </a:r>
          </a:p>
          <a:p>
            <a:pPr lvl="1"/>
            <a:r>
              <a:rPr lang="en-US" dirty="0" smtClean="0"/>
              <a:t>Ring cell phone</a:t>
            </a:r>
          </a:p>
          <a:p>
            <a:pPr lvl="1"/>
            <a:endParaRPr lang="en-US" dirty="0"/>
          </a:p>
        </p:txBody>
      </p:sp>
      <p:sp>
        <p:nvSpPr>
          <p:cNvPr id="4" name="Down Arrow 3"/>
          <p:cNvSpPr/>
          <p:nvPr/>
        </p:nvSpPr>
        <p:spPr bwMode="auto">
          <a:xfrm>
            <a:off x="4953000" y="2209800"/>
            <a:ext cx="990600" cy="213360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108000" tIns="108000" rIns="36000" bIns="108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Urgency</a:t>
            </a:r>
          </a:p>
        </p:txBody>
      </p:sp>
      <p:sp>
        <p:nvSpPr>
          <p:cNvPr id="6" name="Down Arrow 5"/>
          <p:cNvSpPr/>
          <p:nvPr/>
        </p:nvSpPr>
        <p:spPr bwMode="auto">
          <a:xfrm>
            <a:off x="7162800" y="2209800"/>
            <a:ext cx="990600" cy="213360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108000" tIns="108000" rIns="36000" bIns="108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/>
              <a:t>Interruption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Workshop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077200" cy="5105400"/>
          </a:xfrm>
        </p:spPr>
        <p:txBody>
          <a:bodyPr/>
          <a:lstStyle/>
          <a:p>
            <a:r>
              <a:rPr lang="en-US" dirty="0" smtClean="0"/>
              <a:t>Which services do you use to: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2479675"/>
          <a:ext cx="7848601" cy="1706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172200"/>
                <a:gridCol w="167640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/>
                        <a:t>Meet together in the different </a:t>
                      </a:r>
                      <a:r>
                        <a:rPr lang="en-US" sz="2200" b="0" baseline="0" dirty="0" smtClean="0"/>
                        <a:t>locations?</a:t>
                      </a:r>
                      <a:endParaRPr lang="en-US" sz="2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Ensure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i="1" baseline="0" dirty="0" smtClean="0"/>
                        <a:t>regular </a:t>
                      </a:r>
                      <a:r>
                        <a:rPr lang="en-US" sz="2200" baseline="0" dirty="0" smtClean="0"/>
                        <a:t>communication?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Let</a:t>
                      </a:r>
                      <a:r>
                        <a:rPr lang="en-US" sz="2200" baseline="0" dirty="0" smtClean="0"/>
                        <a:t> people know what you’re doing?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Ask questions</a:t>
                      </a:r>
                      <a:r>
                        <a:rPr lang="en-US" sz="2200" b="0" baseline="0" dirty="0" smtClean="0"/>
                        <a:t> to the team?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40171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Communication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892" name="TextBox 3"/>
          <p:cNvSpPr txBox="1">
            <a:spLocks noChangeArrowheads="1"/>
          </p:cNvSpPr>
          <p:nvPr/>
        </p:nvSpPr>
        <p:spPr bwMode="auto">
          <a:xfrm>
            <a:off x="4194175" y="2767013"/>
            <a:ext cx="7556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>
                <a:solidFill>
                  <a:srgbClr val="FF0000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Face-to-Face Communication</a:t>
            </a:r>
          </a:p>
        </p:txBody>
      </p:sp>
      <p:sp>
        <p:nvSpPr>
          <p:cNvPr id="132" name="Rectangle 131"/>
          <p:cNvSpPr>
            <a:spLocks noGrp="1" noChangeArrowheads="1"/>
          </p:cNvSpPr>
          <p:nvPr/>
        </p:nvSpPr>
        <p:spPr bwMode="auto">
          <a:xfrm>
            <a:off x="990600" y="1295400"/>
            <a:ext cx="754380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65000"/>
              <a:buFont typeface="Monotype Sorts" charset="2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63550" indent="-3746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4603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25000"/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65000"/>
              <a:buChar char="-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65000"/>
              <a:buChar char="-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65000"/>
              <a:buChar char="-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65000"/>
              <a:buChar char="-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65000"/>
              <a:buChar char="-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65000"/>
              <a:buChar char="-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lvl="1" defTabSz="908050">
              <a:buClr>
                <a:schemeClr val="accent2"/>
              </a:buClr>
              <a:buFont typeface="Wingdings" charset="2"/>
              <a:buNone/>
              <a:defRPr/>
            </a:pPr>
            <a:r>
              <a:rPr lang="en-US" sz="2200" dirty="0" smtClean="0"/>
              <a:t>The most efficient and effective method of conveying information with and within a development team is face-to-face conversation</a:t>
            </a:r>
            <a:r>
              <a:rPr lang="en-GB" sz="2200" dirty="0" smtClean="0"/>
              <a:t>.   </a:t>
            </a:r>
          </a:p>
          <a:p>
            <a:pPr marL="0" lvl="1" defTabSz="908050">
              <a:buClr>
                <a:schemeClr val="accent2"/>
              </a:buClr>
              <a:buFont typeface="Wingdings" charset="2"/>
              <a:buNone/>
              <a:defRPr/>
            </a:pPr>
            <a:endParaRPr lang="en-GB" sz="2200" dirty="0" smtClean="0"/>
          </a:p>
          <a:p>
            <a:pPr marL="0" lvl="1" defTabSz="908050">
              <a:buClr>
                <a:schemeClr val="accent2"/>
              </a:buClr>
              <a:buFont typeface="Wingdings" charset="2"/>
              <a:buNone/>
              <a:defRPr/>
            </a:pPr>
            <a:r>
              <a:rPr lang="en-US" sz="2200" dirty="0" smtClean="0"/>
              <a:t>But:</a:t>
            </a:r>
          </a:p>
          <a:p>
            <a:pPr marL="536575" lvl="1" indent="-352425">
              <a:defRPr/>
            </a:pPr>
            <a:r>
              <a:rPr lang="en-US" sz="2200" dirty="0" smtClean="0"/>
              <a:t>long-lifecycle products</a:t>
            </a:r>
          </a:p>
          <a:p>
            <a:pPr marL="536575" lvl="1" indent="-352425">
              <a:defRPr/>
            </a:pPr>
            <a:r>
              <a:rPr lang="en-US" sz="2200" dirty="0" smtClean="0"/>
              <a:t>finding people at the </a:t>
            </a:r>
            <a:br>
              <a:rPr lang="en-US" sz="2200" dirty="0" smtClean="0"/>
            </a:br>
            <a:r>
              <a:rPr lang="en-US" sz="2200" dirty="0" smtClean="0"/>
              <a:t>right time</a:t>
            </a:r>
          </a:p>
          <a:p>
            <a:pPr marL="536575" lvl="1" indent="-352425">
              <a:defRPr/>
            </a:pPr>
            <a:r>
              <a:rPr lang="en-US" sz="2200" dirty="0" smtClean="0"/>
              <a:t>too many things </a:t>
            </a:r>
            <a:br>
              <a:rPr lang="en-US" sz="2200" dirty="0" smtClean="0"/>
            </a:br>
            <a:r>
              <a:rPr lang="en-US" sz="2200" dirty="0" smtClean="0"/>
              <a:t>to remember</a:t>
            </a:r>
          </a:p>
          <a:p>
            <a:pPr marL="536575" lvl="1" indent="-352425">
              <a:defRPr/>
            </a:pPr>
            <a:endParaRPr lang="en-US" sz="2200" dirty="0" smtClean="0"/>
          </a:p>
          <a:p>
            <a:pPr marL="536575" lvl="1" indent="-352425">
              <a:defRPr/>
            </a:pPr>
            <a:endParaRPr lang="en-US" sz="2200" dirty="0" smtClean="0"/>
          </a:p>
          <a:p>
            <a:pPr marL="415925" indent="-352425">
              <a:defRPr/>
            </a:pPr>
            <a:endParaRPr lang="en-US" sz="2200" dirty="0" smtClean="0"/>
          </a:p>
          <a:p>
            <a:pPr marL="536575" lvl="1" indent="-352425">
              <a:defRPr/>
            </a:pPr>
            <a:endParaRPr lang="en-US" sz="2200" dirty="0" smtClean="0"/>
          </a:p>
          <a:p>
            <a:pPr lvl="1">
              <a:buFont typeface="ZapfDingbats" pitchFamily="82" charset="2"/>
              <a:buNone/>
              <a:defRPr/>
            </a:pPr>
            <a:endParaRPr lang="en-US" sz="2200" i="1" dirty="0"/>
          </a:p>
        </p:txBody>
      </p:sp>
      <p:pic>
        <p:nvPicPr>
          <p:cNvPr id="38916" name="Picture 5" descr="5473-logo-copy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2667000"/>
            <a:ext cx="3124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Long-lifecycle Products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Define Theory of Operation</a:t>
            </a:r>
          </a:p>
          <a:p>
            <a:pPr lvl="1"/>
            <a:r>
              <a:rPr lang="en-US" dirty="0" smtClean="0"/>
              <a:t>Build executables where possible</a:t>
            </a:r>
          </a:p>
          <a:p>
            <a:pPr lvl="2"/>
            <a:r>
              <a:rPr lang="en-US" dirty="0" smtClean="0"/>
              <a:t>Tests</a:t>
            </a:r>
          </a:p>
          <a:p>
            <a:pPr lvl="2"/>
            <a:r>
              <a:rPr lang="en-US" dirty="0" smtClean="0"/>
              <a:t>Build scripts</a:t>
            </a:r>
          </a:p>
          <a:p>
            <a:pPr lvl="2"/>
            <a:r>
              <a:rPr lang="en-US" dirty="0" smtClean="0"/>
              <a:t>Code generation</a:t>
            </a:r>
          </a:p>
          <a:p>
            <a:pPr lvl="1"/>
            <a:r>
              <a:rPr lang="en-US" dirty="0" smtClean="0"/>
              <a:t>Capture the rationale: </a:t>
            </a:r>
          </a:p>
          <a:p>
            <a:pPr lvl="2"/>
            <a:r>
              <a:rPr lang="en-US" dirty="0" smtClean="0"/>
              <a:t>t</a:t>
            </a:r>
            <a:r>
              <a:rPr lang="en-US" dirty="0" smtClean="0">
                <a:cs typeface="ＭＳ Ｐゴシック" charset="-128"/>
              </a:rPr>
              <a:t>he “design not chosen” does</a:t>
            </a:r>
            <a:br>
              <a:rPr lang="en-US" dirty="0" smtClean="0"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 </a:t>
            </a:r>
            <a:r>
              <a:rPr lang="en-US" b="1" i="1" u="sng" dirty="0" smtClean="0">
                <a:cs typeface="ＭＳ Ｐゴシック" charset="-128"/>
              </a:rPr>
              <a:t>NOT</a:t>
            </a:r>
            <a:r>
              <a:rPr lang="en-US" dirty="0" smtClean="0">
                <a:cs typeface="ＭＳ Ｐゴシック" charset="-128"/>
              </a:rPr>
              <a:t> appear in the code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3">
              <a:buFontTx/>
              <a:buNone/>
            </a:pPr>
            <a:endParaRPr lang="en-US" dirty="0" smtClean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789113" y="1905000"/>
            <a:ext cx="7278687" cy="4267200"/>
            <a:chOff x="1788860" y="1905000"/>
            <a:chExt cx="7278940" cy="4267200"/>
          </a:xfrm>
        </p:grpSpPr>
        <p:grpSp>
          <p:nvGrpSpPr>
            <p:cNvPr id="39941" name="Group 4"/>
            <p:cNvGrpSpPr>
              <a:grpSpLocks/>
            </p:cNvGrpSpPr>
            <p:nvPr/>
          </p:nvGrpSpPr>
          <p:grpSpPr bwMode="auto">
            <a:xfrm flipH="1">
              <a:off x="1788860" y="4572000"/>
              <a:ext cx="2249740" cy="1600200"/>
              <a:chOff x="578" y="2690"/>
              <a:chExt cx="2067" cy="1594"/>
            </a:xfrm>
          </p:grpSpPr>
          <p:sp>
            <p:nvSpPr>
              <p:cNvPr id="39943" name="Freeform 5"/>
              <p:cNvSpPr>
                <a:spLocks/>
              </p:cNvSpPr>
              <p:nvPr/>
            </p:nvSpPr>
            <p:spPr bwMode="auto">
              <a:xfrm>
                <a:off x="776" y="2690"/>
                <a:ext cx="771" cy="1031"/>
              </a:xfrm>
              <a:custGeom>
                <a:avLst/>
                <a:gdLst>
                  <a:gd name="T0" fmla="*/ 712 w 771"/>
                  <a:gd name="T1" fmla="*/ 821 h 1031"/>
                  <a:gd name="T2" fmla="*/ 681 w 771"/>
                  <a:gd name="T3" fmla="*/ 796 h 1031"/>
                  <a:gd name="T4" fmla="*/ 594 w 771"/>
                  <a:gd name="T5" fmla="*/ 792 h 1031"/>
                  <a:gd name="T6" fmla="*/ 495 w 771"/>
                  <a:gd name="T7" fmla="*/ 806 h 1031"/>
                  <a:gd name="T8" fmla="*/ 520 w 771"/>
                  <a:gd name="T9" fmla="*/ 785 h 1031"/>
                  <a:gd name="T10" fmla="*/ 477 w 771"/>
                  <a:gd name="T11" fmla="*/ 738 h 1031"/>
                  <a:gd name="T12" fmla="*/ 512 w 771"/>
                  <a:gd name="T13" fmla="*/ 685 h 1031"/>
                  <a:gd name="T14" fmla="*/ 547 w 771"/>
                  <a:gd name="T15" fmla="*/ 641 h 1031"/>
                  <a:gd name="T16" fmla="*/ 563 w 771"/>
                  <a:gd name="T17" fmla="*/ 622 h 1031"/>
                  <a:gd name="T18" fmla="*/ 573 w 771"/>
                  <a:gd name="T19" fmla="*/ 403 h 1031"/>
                  <a:gd name="T20" fmla="*/ 561 w 771"/>
                  <a:gd name="T21" fmla="*/ 354 h 1031"/>
                  <a:gd name="T22" fmla="*/ 580 w 771"/>
                  <a:gd name="T23" fmla="*/ 329 h 1031"/>
                  <a:gd name="T24" fmla="*/ 606 w 771"/>
                  <a:gd name="T25" fmla="*/ 335 h 1031"/>
                  <a:gd name="T26" fmla="*/ 637 w 771"/>
                  <a:gd name="T27" fmla="*/ 335 h 1031"/>
                  <a:gd name="T28" fmla="*/ 642 w 771"/>
                  <a:gd name="T29" fmla="*/ 323 h 1031"/>
                  <a:gd name="T30" fmla="*/ 654 w 771"/>
                  <a:gd name="T31" fmla="*/ 312 h 1031"/>
                  <a:gd name="T32" fmla="*/ 662 w 771"/>
                  <a:gd name="T33" fmla="*/ 308 h 1031"/>
                  <a:gd name="T34" fmla="*/ 658 w 771"/>
                  <a:gd name="T35" fmla="*/ 299 h 1031"/>
                  <a:gd name="T36" fmla="*/ 670 w 771"/>
                  <a:gd name="T37" fmla="*/ 289 h 1031"/>
                  <a:gd name="T38" fmla="*/ 697 w 771"/>
                  <a:gd name="T39" fmla="*/ 282 h 1031"/>
                  <a:gd name="T40" fmla="*/ 703 w 771"/>
                  <a:gd name="T41" fmla="*/ 259 h 1031"/>
                  <a:gd name="T42" fmla="*/ 710 w 771"/>
                  <a:gd name="T43" fmla="*/ 214 h 1031"/>
                  <a:gd name="T44" fmla="*/ 745 w 771"/>
                  <a:gd name="T45" fmla="*/ 178 h 1031"/>
                  <a:gd name="T46" fmla="*/ 771 w 771"/>
                  <a:gd name="T47" fmla="*/ 147 h 1031"/>
                  <a:gd name="T48" fmla="*/ 761 w 771"/>
                  <a:gd name="T49" fmla="*/ 115 h 1031"/>
                  <a:gd name="T50" fmla="*/ 730 w 771"/>
                  <a:gd name="T51" fmla="*/ 64 h 1031"/>
                  <a:gd name="T52" fmla="*/ 683 w 771"/>
                  <a:gd name="T53" fmla="*/ 19 h 1031"/>
                  <a:gd name="T54" fmla="*/ 642 w 771"/>
                  <a:gd name="T55" fmla="*/ 0 h 1031"/>
                  <a:gd name="T56" fmla="*/ 555 w 771"/>
                  <a:gd name="T57" fmla="*/ 13 h 1031"/>
                  <a:gd name="T58" fmla="*/ 520 w 771"/>
                  <a:gd name="T59" fmla="*/ 40 h 1031"/>
                  <a:gd name="T60" fmla="*/ 491 w 771"/>
                  <a:gd name="T61" fmla="*/ 87 h 1031"/>
                  <a:gd name="T62" fmla="*/ 470 w 771"/>
                  <a:gd name="T63" fmla="*/ 147 h 1031"/>
                  <a:gd name="T64" fmla="*/ 477 w 771"/>
                  <a:gd name="T65" fmla="*/ 204 h 1031"/>
                  <a:gd name="T66" fmla="*/ 477 w 771"/>
                  <a:gd name="T67" fmla="*/ 229 h 1031"/>
                  <a:gd name="T68" fmla="*/ 456 w 771"/>
                  <a:gd name="T69" fmla="*/ 250 h 1031"/>
                  <a:gd name="T70" fmla="*/ 394 w 771"/>
                  <a:gd name="T71" fmla="*/ 259 h 1031"/>
                  <a:gd name="T72" fmla="*/ 322 w 771"/>
                  <a:gd name="T73" fmla="*/ 306 h 1031"/>
                  <a:gd name="T74" fmla="*/ 252 w 771"/>
                  <a:gd name="T75" fmla="*/ 378 h 1031"/>
                  <a:gd name="T76" fmla="*/ 196 w 771"/>
                  <a:gd name="T77" fmla="*/ 478 h 1031"/>
                  <a:gd name="T78" fmla="*/ 138 w 771"/>
                  <a:gd name="T79" fmla="*/ 586 h 1031"/>
                  <a:gd name="T80" fmla="*/ 122 w 771"/>
                  <a:gd name="T81" fmla="*/ 615 h 1031"/>
                  <a:gd name="T82" fmla="*/ 101 w 771"/>
                  <a:gd name="T83" fmla="*/ 643 h 1031"/>
                  <a:gd name="T84" fmla="*/ 74 w 771"/>
                  <a:gd name="T85" fmla="*/ 664 h 1031"/>
                  <a:gd name="T86" fmla="*/ 48 w 771"/>
                  <a:gd name="T87" fmla="*/ 685 h 1031"/>
                  <a:gd name="T88" fmla="*/ 60 w 771"/>
                  <a:gd name="T89" fmla="*/ 732 h 1031"/>
                  <a:gd name="T90" fmla="*/ 0 w 771"/>
                  <a:gd name="T91" fmla="*/ 760 h 1031"/>
                  <a:gd name="T92" fmla="*/ 64 w 771"/>
                  <a:gd name="T93" fmla="*/ 794 h 1031"/>
                  <a:gd name="T94" fmla="*/ 62 w 771"/>
                  <a:gd name="T95" fmla="*/ 821 h 1031"/>
                  <a:gd name="T96" fmla="*/ 74 w 771"/>
                  <a:gd name="T97" fmla="*/ 985 h 1031"/>
                  <a:gd name="T98" fmla="*/ 565 w 771"/>
                  <a:gd name="T99" fmla="*/ 1031 h 103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771"/>
                  <a:gd name="T151" fmla="*/ 0 h 1031"/>
                  <a:gd name="T152" fmla="*/ 771 w 771"/>
                  <a:gd name="T153" fmla="*/ 1031 h 1031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771" h="1031">
                    <a:moveTo>
                      <a:pt x="724" y="838"/>
                    </a:moveTo>
                    <a:lnTo>
                      <a:pt x="712" y="821"/>
                    </a:lnTo>
                    <a:lnTo>
                      <a:pt x="697" y="806"/>
                    </a:lnTo>
                    <a:lnTo>
                      <a:pt x="681" y="796"/>
                    </a:lnTo>
                    <a:lnTo>
                      <a:pt x="662" y="792"/>
                    </a:lnTo>
                    <a:lnTo>
                      <a:pt x="594" y="792"/>
                    </a:lnTo>
                    <a:lnTo>
                      <a:pt x="528" y="804"/>
                    </a:lnTo>
                    <a:lnTo>
                      <a:pt x="495" y="806"/>
                    </a:lnTo>
                    <a:lnTo>
                      <a:pt x="485" y="785"/>
                    </a:lnTo>
                    <a:lnTo>
                      <a:pt x="520" y="785"/>
                    </a:lnTo>
                    <a:lnTo>
                      <a:pt x="520" y="738"/>
                    </a:lnTo>
                    <a:lnTo>
                      <a:pt x="477" y="738"/>
                    </a:lnTo>
                    <a:lnTo>
                      <a:pt x="491" y="721"/>
                    </a:lnTo>
                    <a:lnTo>
                      <a:pt x="512" y="685"/>
                    </a:lnTo>
                    <a:lnTo>
                      <a:pt x="538" y="649"/>
                    </a:lnTo>
                    <a:lnTo>
                      <a:pt x="547" y="641"/>
                    </a:lnTo>
                    <a:lnTo>
                      <a:pt x="561" y="635"/>
                    </a:lnTo>
                    <a:lnTo>
                      <a:pt x="563" y="622"/>
                    </a:lnTo>
                    <a:lnTo>
                      <a:pt x="567" y="422"/>
                    </a:lnTo>
                    <a:lnTo>
                      <a:pt x="573" y="403"/>
                    </a:lnTo>
                    <a:lnTo>
                      <a:pt x="576" y="384"/>
                    </a:lnTo>
                    <a:lnTo>
                      <a:pt x="561" y="354"/>
                    </a:lnTo>
                    <a:lnTo>
                      <a:pt x="567" y="342"/>
                    </a:lnTo>
                    <a:lnTo>
                      <a:pt x="580" y="329"/>
                    </a:lnTo>
                    <a:lnTo>
                      <a:pt x="592" y="325"/>
                    </a:lnTo>
                    <a:lnTo>
                      <a:pt x="606" y="335"/>
                    </a:lnTo>
                    <a:lnTo>
                      <a:pt x="623" y="340"/>
                    </a:lnTo>
                    <a:lnTo>
                      <a:pt x="637" y="335"/>
                    </a:lnTo>
                    <a:lnTo>
                      <a:pt x="642" y="329"/>
                    </a:lnTo>
                    <a:lnTo>
                      <a:pt x="642" y="323"/>
                    </a:lnTo>
                    <a:lnTo>
                      <a:pt x="648" y="314"/>
                    </a:lnTo>
                    <a:lnTo>
                      <a:pt x="654" y="312"/>
                    </a:lnTo>
                    <a:lnTo>
                      <a:pt x="660" y="310"/>
                    </a:lnTo>
                    <a:lnTo>
                      <a:pt x="662" y="308"/>
                    </a:lnTo>
                    <a:lnTo>
                      <a:pt x="660" y="304"/>
                    </a:lnTo>
                    <a:lnTo>
                      <a:pt x="658" y="299"/>
                    </a:lnTo>
                    <a:lnTo>
                      <a:pt x="670" y="295"/>
                    </a:lnTo>
                    <a:lnTo>
                      <a:pt x="670" y="289"/>
                    </a:lnTo>
                    <a:lnTo>
                      <a:pt x="679" y="282"/>
                    </a:lnTo>
                    <a:lnTo>
                      <a:pt x="697" y="282"/>
                    </a:lnTo>
                    <a:lnTo>
                      <a:pt x="703" y="278"/>
                    </a:lnTo>
                    <a:lnTo>
                      <a:pt x="703" y="259"/>
                    </a:lnTo>
                    <a:lnTo>
                      <a:pt x="710" y="234"/>
                    </a:lnTo>
                    <a:lnTo>
                      <a:pt x="710" y="214"/>
                    </a:lnTo>
                    <a:lnTo>
                      <a:pt x="718" y="204"/>
                    </a:lnTo>
                    <a:lnTo>
                      <a:pt x="745" y="178"/>
                    </a:lnTo>
                    <a:lnTo>
                      <a:pt x="751" y="161"/>
                    </a:lnTo>
                    <a:lnTo>
                      <a:pt x="771" y="147"/>
                    </a:lnTo>
                    <a:lnTo>
                      <a:pt x="767" y="127"/>
                    </a:lnTo>
                    <a:lnTo>
                      <a:pt x="761" y="115"/>
                    </a:lnTo>
                    <a:lnTo>
                      <a:pt x="747" y="91"/>
                    </a:lnTo>
                    <a:lnTo>
                      <a:pt x="730" y="64"/>
                    </a:lnTo>
                    <a:lnTo>
                      <a:pt x="705" y="38"/>
                    </a:lnTo>
                    <a:lnTo>
                      <a:pt x="683" y="19"/>
                    </a:lnTo>
                    <a:lnTo>
                      <a:pt x="656" y="4"/>
                    </a:lnTo>
                    <a:lnTo>
                      <a:pt x="642" y="0"/>
                    </a:lnTo>
                    <a:lnTo>
                      <a:pt x="590" y="2"/>
                    </a:lnTo>
                    <a:lnTo>
                      <a:pt x="555" y="13"/>
                    </a:lnTo>
                    <a:lnTo>
                      <a:pt x="536" y="23"/>
                    </a:lnTo>
                    <a:lnTo>
                      <a:pt x="520" y="40"/>
                    </a:lnTo>
                    <a:lnTo>
                      <a:pt x="505" y="62"/>
                    </a:lnTo>
                    <a:lnTo>
                      <a:pt x="491" y="87"/>
                    </a:lnTo>
                    <a:lnTo>
                      <a:pt x="479" y="115"/>
                    </a:lnTo>
                    <a:lnTo>
                      <a:pt x="470" y="147"/>
                    </a:lnTo>
                    <a:lnTo>
                      <a:pt x="468" y="176"/>
                    </a:lnTo>
                    <a:lnTo>
                      <a:pt x="477" y="204"/>
                    </a:lnTo>
                    <a:lnTo>
                      <a:pt x="479" y="214"/>
                    </a:lnTo>
                    <a:lnTo>
                      <a:pt x="477" y="229"/>
                    </a:lnTo>
                    <a:lnTo>
                      <a:pt x="470" y="234"/>
                    </a:lnTo>
                    <a:lnTo>
                      <a:pt x="456" y="250"/>
                    </a:lnTo>
                    <a:lnTo>
                      <a:pt x="431" y="250"/>
                    </a:lnTo>
                    <a:lnTo>
                      <a:pt x="394" y="259"/>
                    </a:lnTo>
                    <a:lnTo>
                      <a:pt x="334" y="289"/>
                    </a:lnTo>
                    <a:lnTo>
                      <a:pt x="322" y="306"/>
                    </a:lnTo>
                    <a:lnTo>
                      <a:pt x="289" y="331"/>
                    </a:lnTo>
                    <a:lnTo>
                      <a:pt x="252" y="378"/>
                    </a:lnTo>
                    <a:lnTo>
                      <a:pt x="223" y="420"/>
                    </a:lnTo>
                    <a:lnTo>
                      <a:pt x="196" y="478"/>
                    </a:lnTo>
                    <a:lnTo>
                      <a:pt x="144" y="571"/>
                    </a:lnTo>
                    <a:lnTo>
                      <a:pt x="138" y="586"/>
                    </a:lnTo>
                    <a:lnTo>
                      <a:pt x="130" y="601"/>
                    </a:lnTo>
                    <a:lnTo>
                      <a:pt x="122" y="615"/>
                    </a:lnTo>
                    <a:lnTo>
                      <a:pt x="111" y="630"/>
                    </a:lnTo>
                    <a:lnTo>
                      <a:pt x="101" y="643"/>
                    </a:lnTo>
                    <a:lnTo>
                      <a:pt x="87" y="654"/>
                    </a:lnTo>
                    <a:lnTo>
                      <a:pt x="74" y="664"/>
                    </a:lnTo>
                    <a:lnTo>
                      <a:pt x="62" y="675"/>
                    </a:lnTo>
                    <a:lnTo>
                      <a:pt x="48" y="685"/>
                    </a:lnTo>
                    <a:lnTo>
                      <a:pt x="58" y="715"/>
                    </a:lnTo>
                    <a:lnTo>
                      <a:pt x="60" y="732"/>
                    </a:lnTo>
                    <a:lnTo>
                      <a:pt x="62" y="760"/>
                    </a:lnTo>
                    <a:lnTo>
                      <a:pt x="0" y="760"/>
                    </a:lnTo>
                    <a:lnTo>
                      <a:pt x="8" y="794"/>
                    </a:lnTo>
                    <a:lnTo>
                      <a:pt x="64" y="794"/>
                    </a:lnTo>
                    <a:lnTo>
                      <a:pt x="64" y="804"/>
                    </a:lnTo>
                    <a:lnTo>
                      <a:pt x="62" y="821"/>
                    </a:lnTo>
                    <a:lnTo>
                      <a:pt x="62" y="929"/>
                    </a:lnTo>
                    <a:lnTo>
                      <a:pt x="74" y="985"/>
                    </a:lnTo>
                    <a:lnTo>
                      <a:pt x="91" y="1010"/>
                    </a:lnTo>
                    <a:lnTo>
                      <a:pt x="565" y="1031"/>
                    </a:lnTo>
                    <a:lnTo>
                      <a:pt x="724" y="838"/>
                    </a:lnTo>
                    <a:close/>
                  </a:path>
                </a:pathLst>
              </a:custGeom>
              <a:solidFill>
                <a:srgbClr val="FDE3BA"/>
              </a:solidFill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200" b="1">
                  <a:latin typeface="Tekton" charset="0"/>
                  <a:ea typeface="Tekton" charset="0"/>
                  <a:cs typeface="Tekton" charset="0"/>
                </a:endParaRPr>
              </a:p>
            </p:txBody>
          </p:sp>
          <p:sp>
            <p:nvSpPr>
              <p:cNvPr id="39944" name="Freeform 6"/>
              <p:cNvSpPr>
                <a:spLocks/>
              </p:cNvSpPr>
              <p:nvPr/>
            </p:nvSpPr>
            <p:spPr bwMode="auto">
              <a:xfrm>
                <a:off x="1335" y="2860"/>
                <a:ext cx="470" cy="509"/>
              </a:xfrm>
              <a:custGeom>
                <a:avLst/>
                <a:gdLst>
                  <a:gd name="T0" fmla="*/ 6 w 470"/>
                  <a:gd name="T1" fmla="*/ 252 h 509"/>
                  <a:gd name="T2" fmla="*/ 0 w 470"/>
                  <a:gd name="T3" fmla="*/ 452 h 509"/>
                  <a:gd name="T4" fmla="*/ 89 w 470"/>
                  <a:gd name="T5" fmla="*/ 452 h 509"/>
                  <a:gd name="T6" fmla="*/ 87 w 470"/>
                  <a:gd name="T7" fmla="*/ 505 h 509"/>
                  <a:gd name="T8" fmla="*/ 163 w 470"/>
                  <a:gd name="T9" fmla="*/ 509 h 509"/>
                  <a:gd name="T10" fmla="*/ 443 w 470"/>
                  <a:gd name="T11" fmla="*/ 452 h 509"/>
                  <a:gd name="T12" fmla="*/ 460 w 470"/>
                  <a:gd name="T13" fmla="*/ 418 h 509"/>
                  <a:gd name="T14" fmla="*/ 464 w 470"/>
                  <a:gd name="T15" fmla="*/ 407 h 509"/>
                  <a:gd name="T16" fmla="*/ 470 w 470"/>
                  <a:gd name="T17" fmla="*/ 397 h 509"/>
                  <a:gd name="T18" fmla="*/ 470 w 470"/>
                  <a:gd name="T19" fmla="*/ 371 h 509"/>
                  <a:gd name="T20" fmla="*/ 443 w 470"/>
                  <a:gd name="T21" fmla="*/ 344 h 509"/>
                  <a:gd name="T22" fmla="*/ 423 w 470"/>
                  <a:gd name="T23" fmla="*/ 335 h 509"/>
                  <a:gd name="T24" fmla="*/ 417 w 470"/>
                  <a:gd name="T25" fmla="*/ 280 h 509"/>
                  <a:gd name="T26" fmla="*/ 423 w 470"/>
                  <a:gd name="T27" fmla="*/ 335 h 509"/>
                  <a:gd name="T28" fmla="*/ 355 w 470"/>
                  <a:gd name="T29" fmla="*/ 344 h 509"/>
                  <a:gd name="T30" fmla="*/ 359 w 470"/>
                  <a:gd name="T31" fmla="*/ 316 h 509"/>
                  <a:gd name="T32" fmla="*/ 355 w 470"/>
                  <a:gd name="T33" fmla="*/ 308 h 509"/>
                  <a:gd name="T34" fmla="*/ 355 w 470"/>
                  <a:gd name="T35" fmla="*/ 197 h 509"/>
                  <a:gd name="T36" fmla="*/ 365 w 470"/>
                  <a:gd name="T37" fmla="*/ 189 h 509"/>
                  <a:gd name="T38" fmla="*/ 349 w 470"/>
                  <a:gd name="T39" fmla="*/ 127 h 509"/>
                  <a:gd name="T40" fmla="*/ 340 w 470"/>
                  <a:gd name="T41" fmla="*/ 127 h 509"/>
                  <a:gd name="T42" fmla="*/ 299 w 470"/>
                  <a:gd name="T43" fmla="*/ 44 h 509"/>
                  <a:gd name="T44" fmla="*/ 289 w 470"/>
                  <a:gd name="T45" fmla="*/ 27 h 509"/>
                  <a:gd name="T46" fmla="*/ 278 w 470"/>
                  <a:gd name="T47" fmla="*/ 8 h 509"/>
                  <a:gd name="T48" fmla="*/ 272 w 470"/>
                  <a:gd name="T49" fmla="*/ 2 h 509"/>
                  <a:gd name="T50" fmla="*/ 254 w 470"/>
                  <a:gd name="T51" fmla="*/ 0 h 509"/>
                  <a:gd name="T52" fmla="*/ 217 w 470"/>
                  <a:gd name="T53" fmla="*/ 4 h 509"/>
                  <a:gd name="T54" fmla="*/ 186 w 470"/>
                  <a:gd name="T55" fmla="*/ 8 h 509"/>
                  <a:gd name="T56" fmla="*/ 157 w 470"/>
                  <a:gd name="T57" fmla="*/ 34 h 509"/>
                  <a:gd name="T58" fmla="*/ 163 w 470"/>
                  <a:gd name="T59" fmla="*/ 44 h 509"/>
                  <a:gd name="T60" fmla="*/ 184 w 470"/>
                  <a:gd name="T61" fmla="*/ 44 h 509"/>
                  <a:gd name="T62" fmla="*/ 198 w 470"/>
                  <a:gd name="T63" fmla="*/ 55 h 509"/>
                  <a:gd name="T64" fmla="*/ 212 w 470"/>
                  <a:gd name="T65" fmla="*/ 55 h 509"/>
                  <a:gd name="T66" fmla="*/ 212 w 470"/>
                  <a:gd name="T67" fmla="*/ 72 h 509"/>
                  <a:gd name="T68" fmla="*/ 237 w 470"/>
                  <a:gd name="T69" fmla="*/ 76 h 509"/>
                  <a:gd name="T70" fmla="*/ 245 w 470"/>
                  <a:gd name="T71" fmla="*/ 93 h 509"/>
                  <a:gd name="T72" fmla="*/ 256 w 470"/>
                  <a:gd name="T73" fmla="*/ 112 h 509"/>
                  <a:gd name="T74" fmla="*/ 270 w 470"/>
                  <a:gd name="T75" fmla="*/ 129 h 509"/>
                  <a:gd name="T76" fmla="*/ 278 w 470"/>
                  <a:gd name="T77" fmla="*/ 136 h 509"/>
                  <a:gd name="T78" fmla="*/ 266 w 470"/>
                  <a:gd name="T79" fmla="*/ 144 h 509"/>
                  <a:gd name="T80" fmla="*/ 266 w 470"/>
                  <a:gd name="T81" fmla="*/ 216 h 509"/>
                  <a:gd name="T82" fmla="*/ 254 w 470"/>
                  <a:gd name="T83" fmla="*/ 229 h 509"/>
                  <a:gd name="T84" fmla="*/ 243 w 470"/>
                  <a:gd name="T85" fmla="*/ 246 h 509"/>
                  <a:gd name="T86" fmla="*/ 237 w 470"/>
                  <a:gd name="T87" fmla="*/ 265 h 509"/>
                  <a:gd name="T88" fmla="*/ 237 w 470"/>
                  <a:gd name="T89" fmla="*/ 299 h 509"/>
                  <a:gd name="T90" fmla="*/ 221 w 470"/>
                  <a:gd name="T91" fmla="*/ 299 h 509"/>
                  <a:gd name="T92" fmla="*/ 175 w 470"/>
                  <a:gd name="T93" fmla="*/ 295 h 509"/>
                  <a:gd name="T94" fmla="*/ 130 w 470"/>
                  <a:gd name="T95" fmla="*/ 286 h 509"/>
                  <a:gd name="T96" fmla="*/ 87 w 470"/>
                  <a:gd name="T97" fmla="*/ 274 h 509"/>
                  <a:gd name="T98" fmla="*/ 45 w 470"/>
                  <a:gd name="T99" fmla="*/ 257 h 509"/>
                  <a:gd name="T100" fmla="*/ 14 w 470"/>
                  <a:gd name="T101" fmla="*/ 233 h 509"/>
                  <a:gd name="T102" fmla="*/ 6 w 470"/>
                  <a:gd name="T103" fmla="*/ 252 h 50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470"/>
                  <a:gd name="T157" fmla="*/ 0 h 509"/>
                  <a:gd name="T158" fmla="*/ 470 w 470"/>
                  <a:gd name="T159" fmla="*/ 509 h 509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470" h="509">
                    <a:moveTo>
                      <a:pt x="6" y="252"/>
                    </a:moveTo>
                    <a:lnTo>
                      <a:pt x="0" y="452"/>
                    </a:lnTo>
                    <a:lnTo>
                      <a:pt x="89" y="452"/>
                    </a:lnTo>
                    <a:lnTo>
                      <a:pt x="87" y="505"/>
                    </a:lnTo>
                    <a:lnTo>
                      <a:pt x="163" y="509"/>
                    </a:lnTo>
                    <a:lnTo>
                      <a:pt x="443" y="452"/>
                    </a:lnTo>
                    <a:lnTo>
                      <a:pt x="460" y="418"/>
                    </a:lnTo>
                    <a:lnTo>
                      <a:pt x="464" y="407"/>
                    </a:lnTo>
                    <a:lnTo>
                      <a:pt x="470" y="397"/>
                    </a:lnTo>
                    <a:lnTo>
                      <a:pt x="470" y="371"/>
                    </a:lnTo>
                    <a:lnTo>
                      <a:pt x="443" y="344"/>
                    </a:lnTo>
                    <a:lnTo>
                      <a:pt x="423" y="335"/>
                    </a:lnTo>
                    <a:lnTo>
                      <a:pt x="417" y="280"/>
                    </a:lnTo>
                    <a:lnTo>
                      <a:pt x="423" y="335"/>
                    </a:lnTo>
                    <a:lnTo>
                      <a:pt x="355" y="344"/>
                    </a:lnTo>
                    <a:lnTo>
                      <a:pt x="359" y="316"/>
                    </a:lnTo>
                    <a:lnTo>
                      <a:pt x="355" y="308"/>
                    </a:lnTo>
                    <a:lnTo>
                      <a:pt x="355" y="197"/>
                    </a:lnTo>
                    <a:lnTo>
                      <a:pt x="365" y="189"/>
                    </a:lnTo>
                    <a:lnTo>
                      <a:pt x="349" y="127"/>
                    </a:lnTo>
                    <a:lnTo>
                      <a:pt x="340" y="127"/>
                    </a:lnTo>
                    <a:lnTo>
                      <a:pt x="299" y="44"/>
                    </a:lnTo>
                    <a:lnTo>
                      <a:pt x="289" y="27"/>
                    </a:lnTo>
                    <a:lnTo>
                      <a:pt x="278" y="8"/>
                    </a:lnTo>
                    <a:lnTo>
                      <a:pt x="272" y="2"/>
                    </a:lnTo>
                    <a:lnTo>
                      <a:pt x="254" y="0"/>
                    </a:lnTo>
                    <a:lnTo>
                      <a:pt x="217" y="4"/>
                    </a:lnTo>
                    <a:lnTo>
                      <a:pt x="186" y="8"/>
                    </a:lnTo>
                    <a:lnTo>
                      <a:pt x="157" y="34"/>
                    </a:lnTo>
                    <a:lnTo>
                      <a:pt x="163" y="44"/>
                    </a:lnTo>
                    <a:lnTo>
                      <a:pt x="184" y="44"/>
                    </a:lnTo>
                    <a:lnTo>
                      <a:pt x="198" y="55"/>
                    </a:lnTo>
                    <a:lnTo>
                      <a:pt x="212" y="55"/>
                    </a:lnTo>
                    <a:lnTo>
                      <a:pt x="212" y="72"/>
                    </a:lnTo>
                    <a:lnTo>
                      <a:pt x="237" y="76"/>
                    </a:lnTo>
                    <a:lnTo>
                      <a:pt x="245" y="93"/>
                    </a:lnTo>
                    <a:lnTo>
                      <a:pt x="256" y="112"/>
                    </a:lnTo>
                    <a:lnTo>
                      <a:pt x="270" y="129"/>
                    </a:lnTo>
                    <a:lnTo>
                      <a:pt x="278" y="136"/>
                    </a:lnTo>
                    <a:lnTo>
                      <a:pt x="266" y="144"/>
                    </a:lnTo>
                    <a:lnTo>
                      <a:pt x="266" y="216"/>
                    </a:lnTo>
                    <a:lnTo>
                      <a:pt x="254" y="229"/>
                    </a:lnTo>
                    <a:lnTo>
                      <a:pt x="243" y="246"/>
                    </a:lnTo>
                    <a:lnTo>
                      <a:pt x="237" y="265"/>
                    </a:lnTo>
                    <a:lnTo>
                      <a:pt x="237" y="299"/>
                    </a:lnTo>
                    <a:lnTo>
                      <a:pt x="221" y="299"/>
                    </a:lnTo>
                    <a:lnTo>
                      <a:pt x="175" y="295"/>
                    </a:lnTo>
                    <a:lnTo>
                      <a:pt x="130" y="286"/>
                    </a:lnTo>
                    <a:lnTo>
                      <a:pt x="87" y="274"/>
                    </a:lnTo>
                    <a:lnTo>
                      <a:pt x="45" y="257"/>
                    </a:lnTo>
                    <a:lnTo>
                      <a:pt x="14" y="233"/>
                    </a:lnTo>
                    <a:lnTo>
                      <a:pt x="6" y="252"/>
                    </a:lnTo>
                    <a:close/>
                  </a:path>
                </a:pathLst>
              </a:custGeom>
              <a:solidFill>
                <a:srgbClr val="FDE3BA"/>
              </a:solidFill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200" b="1">
                  <a:latin typeface="Tekton" charset="0"/>
                  <a:ea typeface="Tekton" charset="0"/>
                  <a:cs typeface="Tekton" charset="0"/>
                </a:endParaRPr>
              </a:p>
            </p:txBody>
          </p:sp>
          <p:sp>
            <p:nvSpPr>
              <p:cNvPr id="39945" name="Freeform 7"/>
              <p:cNvSpPr>
                <a:spLocks/>
              </p:cNvSpPr>
              <p:nvPr/>
            </p:nvSpPr>
            <p:spPr bwMode="auto">
              <a:xfrm>
                <a:off x="578" y="3176"/>
                <a:ext cx="743" cy="1108"/>
              </a:xfrm>
              <a:custGeom>
                <a:avLst/>
                <a:gdLst>
                  <a:gd name="T0" fmla="*/ 279 w 743"/>
                  <a:gd name="T1" fmla="*/ 526 h 1108"/>
                  <a:gd name="T2" fmla="*/ 266 w 743"/>
                  <a:gd name="T3" fmla="*/ 518 h 1108"/>
                  <a:gd name="T4" fmla="*/ 252 w 743"/>
                  <a:gd name="T5" fmla="*/ 479 h 1108"/>
                  <a:gd name="T6" fmla="*/ 229 w 743"/>
                  <a:gd name="T7" fmla="*/ 409 h 1108"/>
                  <a:gd name="T8" fmla="*/ 213 w 743"/>
                  <a:gd name="T9" fmla="*/ 346 h 1108"/>
                  <a:gd name="T10" fmla="*/ 204 w 743"/>
                  <a:gd name="T11" fmla="*/ 308 h 1108"/>
                  <a:gd name="T12" fmla="*/ 194 w 743"/>
                  <a:gd name="T13" fmla="*/ 274 h 1108"/>
                  <a:gd name="T14" fmla="*/ 169 w 743"/>
                  <a:gd name="T15" fmla="*/ 204 h 1108"/>
                  <a:gd name="T16" fmla="*/ 99 w 743"/>
                  <a:gd name="T17" fmla="*/ 72 h 1108"/>
                  <a:gd name="T18" fmla="*/ 91 w 743"/>
                  <a:gd name="T19" fmla="*/ 55 h 1108"/>
                  <a:gd name="T20" fmla="*/ 64 w 743"/>
                  <a:gd name="T21" fmla="*/ 17 h 1108"/>
                  <a:gd name="T22" fmla="*/ 39 w 743"/>
                  <a:gd name="T23" fmla="*/ 0 h 1108"/>
                  <a:gd name="T24" fmla="*/ 27 w 743"/>
                  <a:gd name="T25" fmla="*/ 0 h 1108"/>
                  <a:gd name="T26" fmla="*/ 12 w 743"/>
                  <a:gd name="T27" fmla="*/ 28 h 1108"/>
                  <a:gd name="T28" fmla="*/ 151 w 743"/>
                  <a:gd name="T29" fmla="*/ 390 h 1108"/>
                  <a:gd name="T30" fmla="*/ 175 w 743"/>
                  <a:gd name="T31" fmla="*/ 403 h 1108"/>
                  <a:gd name="T32" fmla="*/ 188 w 743"/>
                  <a:gd name="T33" fmla="*/ 401 h 1108"/>
                  <a:gd name="T34" fmla="*/ 202 w 743"/>
                  <a:gd name="T35" fmla="*/ 390 h 1108"/>
                  <a:gd name="T36" fmla="*/ 223 w 743"/>
                  <a:gd name="T37" fmla="*/ 463 h 1108"/>
                  <a:gd name="T38" fmla="*/ 0 w 743"/>
                  <a:gd name="T39" fmla="*/ 1108 h 1108"/>
                  <a:gd name="T40" fmla="*/ 54 w 743"/>
                  <a:gd name="T41" fmla="*/ 1069 h 1108"/>
                  <a:gd name="T42" fmla="*/ 68 w 743"/>
                  <a:gd name="T43" fmla="*/ 1025 h 1108"/>
                  <a:gd name="T44" fmla="*/ 229 w 743"/>
                  <a:gd name="T45" fmla="*/ 590 h 1108"/>
                  <a:gd name="T46" fmla="*/ 237 w 743"/>
                  <a:gd name="T47" fmla="*/ 590 h 1108"/>
                  <a:gd name="T48" fmla="*/ 361 w 743"/>
                  <a:gd name="T49" fmla="*/ 579 h 1108"/>
                  <a:gd name="T50" fmla="*/ 518 w 743"/>
                  <a:gd name="T51" fmla="*/ 579 h 1108"/>
                  <a:gd name="T52" fmla="*/ 654 w 743"/>
                  <a:gd name="T53" fmla="*/ 573 h 1108"/>
                  <a:gd name="T54" fmla="*/ 666 w 743"/>
                  <a:gd name="T55" fmla="*/ 707 h 1108"/>
                  <a:gd name="T56" fmla="*/ 701 w 743"/>
                  <a:gd name="T57" fmla="*/ 622 h 1108"/>
                  <a:gd name="T58" fmla="*/ 701 w 743"/>
                  <a:gd name="T59" fmla="*/ 556 h 1108"/>
                  <a:gd name="T60" fmla="*/ 743 w 743"/>
                  <a:gd name="T61" fmla="*/ 545 h 1108"/>
                  <a:gd name="T62" fmla="*/ 279 w 743"/>
                  <a:gd name="T63" fmla="*/ 526 h 110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743"/>
                  <a:gd name="T97" fmla="*/ 0 h 1108"/>
                  <a:gd name="T98" fmla="*/ 743 w 743"/>
                  <a:gd name="T99" fmla="*/ 1108 h 110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743" h="1108">
                    <a:moveTo>
                      <a:pt x="279" y="526"/>
                    </a:moveTo>
                    <a:lnTo>
                      <a:pt x="266" y="518"/>
                    </a:lnTo>
                    <a:lnTo>
                      <a:pt x="252" y="479"/>
                    </a:lnTo>
                    <a:lnTo>
                      <a:pt x="229" y="409"/>
                    </a:lnTo>
                    <a:lnTo>
                      <a:pt x="213" y="346"/>
                    </a:lnTo>
                    <a:lnTo>
                      <a:pt x="204" y="308"/>
                    </a:lnTo>
                    <a:lnTo>
                      <a:pt x="194" y="274"/>
                    </a:lnTo>
                    <a:lnTo>
                      <a:pt x="169" y="204"/>
                    </a:lnTo>
                    <a:lnTo>
                      <a:pt x="99" y="72"/>
                    </a:lnTo>
                    <a:lnTo>
                      <a:pt x="91" y="55"/>
                    </a:lnTo>
                    <a:lnTo>
                      <a:pt x="64" y="17"/>
                    </a:lnTo>
                    <a:lnTo>
                      <a:pt x="39" y="0"/>
                    </a:lnTo>
                    <a:lnTo>
                      <a:pt x="27" y="0"/>
                    </a:lnTo>
                    <a:lnTo>
                      <a:pt x="12" y="28"/>
                    </a:lnTo>
                    <a:lnTo>
                      <a:pt x="151" y="390"/>
                    </a:lnTo>
                    <a:lnTo>
                      <a:pt x="175" y="403"/>
                    </a:lnTo>
                    <a:lnTo>
                      <a:pt x="188" y="401"/>
                    </a:lnTo>
                    <a:lnTo>
                      <a:pt x="202" y="390"/>
                    </a:lnTo>
                    <a:lnTo>
                      <a:pt x="223" y="463"/>
                    </a:lnTo>
                    <a:lnTo>
                      <a:pt x="0" y="1108"/>
                    </a:lnTo>
                    <a:lnTo>
                      <a:pt x="54" y="1069"/>
                    </a:lnTo>
                    <a:lnTo>
                      <a:pt x="68" y="1025"/>
                    </a:lnTo>
                    <a:lnTo>
                      <a:pt x="229" y="590"/>
                    </a:lnTo>
                    <a:lnTo>
                      <a:pt x="237" y="590"/>
                    </a:lnTo>
                    <a:lnTo>
                      <a:pt x="361" y="579"/>
                    </a:lnTo>
                    <a:lnTo>
                      <a:pt x="518" y="579"/>
                    </a:lnTo>
                    <a:lnTo>
                      <a:pt x="654" y="573"/>
                    </a:lnTo>
                    <a:lnTo>
                      <a:pt x="666" y="707"/>
                    </a:lnTo>
                    <a:lnTo>
                      <a:pt x="701" y="622"/>
                    </a:lnTo>
                    <a:lnTo>
                      <a:pt x="701" y="556"/>
                    </a:lnTo>
                    <a:lnTo>
                      <a:pt x="743" y="545"/>
                    </a:lnTo>
                    <a:lnTo>
                      <a:pt x="279" y="526"/>
                    </a:lnTo>
                    <a:close/>
                  </a:path>
                </a:pathLst>
              </a:custGeom>
              <a:solidFill>
                <a:srgbClr val="FDE3BA"/>
              </a:solidFill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200" b="1">
                  <a:latin typeface="Tekton" charset="0"/>
                  <a:ea typeface="Tekton" charset="0"/>
                  <a:cs typeface="Tekton" charset="0"/>
                </a:endParaRPr>
              </a:p>
            </p:txBody>
          </p:sp>
          <p:sp>
            <p:nvSpPr>
              <p:cNvPr id="39946" name="Freeform 8"/>
              <p:cNvSpPr>
                <a:spLocks/>
              </p:cNvSpPr>
              <p:nvPr/>
            </p:nvSpPr>
            <p:spPr bwMode="auto">
              <a:xfrm>
                <a:off x="578" y="3312"/>
                <a:ext cx="2067" cy="969"/>
              </a:xfrm>
              <a:custGeom>
                <a:avLst/>
                <a:gdLst>
                  <a:gd name="T0" fmla="*/ 920 w 2067"/>
                  <a:gd name="T1" fmla="*/ 216 h 969"/>
                  <a:gd name="T2" fmla="*/ 666 w 2067"/>
                  <a:gd name="T3" fmla="*/ 571 h 969"/>
                  <a:gd name="T4" fmla="*/ 586 w 2067"/>
                  <a:gd name="T5" fmla="*/ 723 h 969"/>
                  <a:gd name="T6" fmla="*/ 551 w 2067"/>
                  <a:gd name="T7" fmla="*/ 761 h 969"/>
                  <a:gd name="T8" fmla="*/ 530 w 2067"/>
                  <a:gd name="T9" fmla="*/ 778 h 969"/>
                  <a:gd name="T10" fmla="*/ 518 w 2067"/>
                  <a:gd name="T11" fmla="*/ 815 h 969"/>
                  <a:gd name="T12" fmla="*/ 507 w 2067"/>
                  <a:gd name="T13" fmla="*/ 838 h 969"/>
                  <a:gd name="T14" fmla="*/ 586 w 2067"/>
                  <a:gd name="T15" fmla="*/ 870 h 969"/>
                  <a:gd name="T16" fmla="*/ 606 w 2067"/>
                  <a:gd name="T17" fmla="*/ 870 h 969"/>
                  <a:gd name="T18" fmla="*/ 660 w 2067"/>
                  <a:gd name="T19" fmla="*/ 933 h 969"/>
                  <a:gd name="T20" fmla="*/ 0 w 2067"/>
                  <a:gd name="T21" fmla="*/ 969 h 969"/>
                  <a:gd name="T22" fmla="*/ 751 w 2067"/>
                  <a:gd name="T23" fmla="*/ 887 h 969"/>
                  <a:gd name="T24" fmla="*/ 728 w 2067"/>
                  <a:gd name="T25" fmla="*/ 851 h 969"/>
                  <a:gd name="T26" fmla="*/ 722 w 2067"/>
                  <a:gd name="T27" fmla="*/ 806 h 969"/>
                  <a:gd name="T28" fmla="*/ 695 w 2067"/>
                  <a:gd name="T29" fmla="*/ 753 h 969"/>
                  <a:gd name="T30" fmla="*/ 778 w 2067"/>
                  <a:gd name="T31" fmla="*/ 798 h 969"/>
                  <a:gd name="T32" fmla="*/ 771 w 2067"/>
                  <a:gd name="T33" fmla="*/ 842 h 969"/>
                  <a:gd name="T34" fmla="*/ 757 w 2067"/>
                  <a:gd name="T35" fmla="*/ 870 h 969"/>
                  <a:gd name="T36" fmla="*/ 743 w 2067"/>
                  <a:gd name="T37" fmla="*/ 969 h 969"/>
                  <a:gd name="T38" fmla="*/ 873 w 2067"/>
                  <a:gd name="T39" fmla="*/ 933 h 969"/>
                  <a:gd name="T40" fmla="*/ 831 w 2067"/>
                  <a:gd name="T41" fmla="*/ 906 h 969"/>
                  <a:gd name="T42" fmla="*/ 920 w 2067"/>
                  <a:gd name="T43" fmla="*/ 969 h 969"/>
                  <a:gd name="T44" fmla="*/ 2067 w 2067"/>
                  <a:gd name="T45" fmla="*/ 916 h 969"/>
                  <a:gd name="T46" fmla="*/ 1091 w 2067"/>
                  <a:gd name="T47" fmla="*/ 912 h 969"/>
                  <a:gd name="T48" fmla="*/ 1044 w 2067"/>
                  <a:gd name="T49" fmla="*/ 895 h 969"/>
                  <a:gd name="T50" fmla="*/ 967 w 2067"/>
                  <a:gd name="T51" fmla="*/ 878 h 969"/>
                  <a:gd name="T52" fmla="*/ 924 w 2067"/>
                  <a:gd name="T53" fmla="*/ 834 h 969"/>
                  <a:gd name="T54" fmla="*/ 891 w 2067"/>
                  <a:gd name="T55" fmla="*/ 808 h 969"/>
                  <a:gd name="T56" fmla="*/ 920 w 2067"/>
                  <a:gd name="T57" fmla="*/ 776 h 969"/>
                  <a:gd name="T58" fmla="*/ 1029 w 2067"/>
                  <a:gd name="T59" fmla="*/ 770 h 969"/>
                  <a:gd name="T60" fmla="*/ 1085 w 2067"/>
                  <a:gd name="T61" fmla="*/ 910 h 969"/>
                  <a:gd name="T62" fmla="*/ 1809 w 2067"/>
                  <a:gd name="T63" fmla="*/ 770 h 969"/>
                  <a:gd name="T64" fmla="*/ 1863 w 2067"/>
                  <a:gd name="T65" fmla="*/ 916 h 969"/>
                  <a:gd name="T66" fmla="*/ 2001 w 2067"/>
                  <a:gd name="T67" fmla="*/ 770 h 969"/>
                  <a:gd name="T68" fmla="*/ 2067 w 2067"/>
                  <a:gd name="T69" fmla="*/ 53 h 969"/>
                  <a:gd name="T70" fmla="*/ 1192 w 2067"/>
                  <a:gd name="T71" fmla="*/ 0 h 96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067"/>
                  <a:gd name="T109" fmla="*/ 0 h 969"/>
                  <a:gd name="T110" fmla="*/ 2067 w 2067"/>
                  <a:gd name="T111" fmla="*/ 969 h 96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067" h="969">
                    <a:moveTo>
                      <a:pt x="920" y="53"/>
                    </a:moveTo>
                    <a:lnTo>
                      <a:pt x="920" y="216"/>
                    </a:lnTo>
                    <a:lnTo>
                      <a:pt x="701" y="486"/>
                    </a:lnTo>
                    <a:lnTo>
                      <a:pt x="666" y="571"/>
                    </a:lnTo>
                    <a:lnTo>
                      <a:pt x="580" y="706"/>
                    </a:lnTo>
                    <a:lnTo>
                      <a:pt x="586" y="723"/>
                    </a:lnTo>
                    <a:lnTo>
                      <a:pt x="586" y="734"/>
                    </a:lnTo>
                    <a:lnTo>
                      <a:pt x="551" y="761"/>
                    </a:lnTo>
                    <a:lnTo>
                      <a:pt x="538" y="770"/>
                    </a:lnTo>
                    <a:lnTo>
                      <a:pt x="530" y="778"/>
                    </a:lnTo>
                    <a:lnTo>
                      <a:pt x="520" y="798"/>
                    </a:lnTo>
                    <a:lnTo>
                      <a:pt x="518" y="815"/>
                    </a:lnTo>
                    <a:lnTo>
                      <a:pt x="518" y="823"/>
                    </a:lnTo>
                    <a:lnTo>
                      <a:pt x="507" y="838"/>
                    </a:lnTo>
                    <a:lnTo>
                      <a:pt x="571" y="887"/>
                    </a:lnTo>
                    <a:lnTo>
                      <a:pt x="586" y="870"/>
                    </a:lnTo>
                    <a:lnTo>
                      <a:pt x="600" y="861"/>
                    </a:lnTo>
                    <a:lnTo>
                      <a:pt x="606" y="870"/>
                    </a:lnTo>
                    <a:lnTo>
                      <a:pt x="660" y="925"/>
                    </a:lnTo>
                    <a:lnTo>
                      <a:pt x="660" y="933"/>
                    </a:lnTo>
                    <a:lnTo>
                      <a:pt x="54" y="933"/>
                    </a:lnTo>
                    <a:lnTo>
                      <a:pt x="0" y="969"/>
                    </a:lnTo>
                    <a:lnTo>
                      <a:pt x="743" y="969"/>
                    </a:lnTo>
                    <a:lnTo>
                      <a:pt x="751" y="887"/>
                    </a:lnTo>
                    <a:lnTo>
                      <a:pt x="736" y="878"/>
                    </a:lnTo>
                    <a:lnTo>
                      <a:pt x="728" y="851"/>
                    </a:lnTo>
                    <a:lnTo>
                      <a:pt x="722" y="834"/>
                    </a:lnTo>
                    <a:lnTo>
                      <a:pt x="722" y="806"/>
                    </a:lnTo>
                    <a:lnTo>
                      <a:pt x="701" y="778"/>
                    </a:lnTo>
                    <a:lnTo>
                      <a:pt x="695" y="753"/>
                    </a:lnTo>
                    <a:lnTo>
                      <a:pt x="778" y="787"/>
                    </a:lnTo>
                    <a:lnTo>
                      <a:pt x="778" y="798"/>
                    </a:lnTo>
                    <a:lnTo>
                      <a:pt x="771" y="815"/>
                    </a:lnTo>
                    <a:lnTo>
                      <a:pt x="771" y="842"/>
                    </a:lnTo>
                    <a:lnTo>
                      <a:pt x="763" y="851"/>
                    </a:lnTo>
                    <a:lnTo>
                      <a:pt x="757" y="870"/>
                    </a:lnTo>
                    <a:lnTo>
                      <a:pt x="751" y="887"/>
                    </a:lnTo>
                    <a:lnTo>
                      <a:pt x="743" y="969"/>
                    </a:lnTo>
                    <a:lnTo>
                      <a:pt x="920" y="969"/>
                    </a:lnTo>
                    <a:lnTo>
                      <a:pt x="873" y="933"/>
                    </a:lnTo>
                    <a:lnTo>
                      <a:pt x="825" y="933"/>
                    </a:lnTo>
                    <a:lnTo>
                      <a:pt x="831" y="906"/>
                    </a:lnTo>
                    <a:lnTo>
                      <a:pt x="873" y="933"/>
                    </a:lnTo>
                    <a:lnTo>
                      <a:pt x="920" y="969"/>
                    </a:lnTo>
                    <a:lnTo>
                      <a:pt x="2067" y="969"/>
                    </a:lnTo>
                    <a:lnTo>
                      <a:pt x="2067" y="916"/>
                    </a:lnTo>
                    <a:lnTo>
                      <a:pt x="1815" y="916"/>
                    </a:lnTo>
                    <a:lnTo>
                      <a:pt x="1091" y="912"/>
                    </a:lnTo>
                    <a:lnTo>
                      <a:pt x="1085" y="910"/>
                    </a:lnTo>
                    <a:lnTo>
                      <a:pt x="1044" y="895"/>
                    </a:lnTo>
                    <a:lnTo>
                      <a:pt x="1023" y="891"/>
                    </a:lnTo>
                    <a:lnTo>
                      <a:pt x="967" y="878"/>
                    </a:lnTo>
                    <a:lnTo>
                      <a:pt x="947" y="861"/>
                    </a:lnTo>
                    <a:lnTo>
                      <a:pt x="924" y="834"/>
                    </a:lnTo>
                    <a:lnTo>
                      <a:pt x="908" y="823"/>
                    </a:lnTo>
                    <a:lnTo>
                      <a:pt x="891" y="808"/>
                    </a:lnTo>
                    <a:lnTo>
                      <a:pt x="895" y="776"/>
                    </a:lnTo>
                    <a:lnTo>
                      <a:pt x="920" y="776"/>
                    </a:lnTo>
                    <a:lnTo>
                      <a:pt x="961" y="770"/>
                    </a:lnTo>
                    <a:lnTo>
                      <a:pt x="1029" y="770"/>
                    </a:lnTo>
                    <a:lnTo>
                      <a:pt x="1044" y="895"/>
                    </a:lnTo>
                    <a:lnTo>
                      <a:pt x="1085" y="910"/>
                    </a:lnTo>
                    <a:lnTo>
                      <a:pt x="1099" y="770"/>
                    </a:lnTo>
                    <a:lnTo>
                      <a:pt x="1809" y="770"/>
                    </a:lnTo>
                    <a:lnTo>
                      <a:pt x="1821" y="916"/>
                    </a:lnTo>
                    <a:lnTo>
                      <a:pt x="1863" y="916"/>
                    </a:lnTo>
                    <a:lnTo>
                      <a:pt x="1877" y="770"/>
                    </a:lnTo>
                    <a:lnTo>
                      <a:pt x="2001" y="770"/>
                    </a:lnTo>
                    <a:lnTo>
                      <a:pt x="2001" y="53"/>
                    </a:lnTo>
                    <a:lnTo>
                      <a:pt x="2067" y="53"/>
                    </a:lnTo>
                    <a:lnTo>
                      <a:pt x="2067" y="0"/>
                    </a:lnTo>
                    <a:lnTo>
                      <a:pt x="1192" y="0"/>
                    </a:lnTo>
                    <a:lnTo>
                      <a:pt x="920" y="53"/>
                    </a:lnTo>
                    <a:close/>
                  </a:path>
                </a:pathLst>
              </a:custGeom>
              <a:solidFill>
                <a:srgbClr val="FDE3BA"/>
              </a:solidFill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200" b="1">
                  <a:latin typeface="Tekton" charset="0"/>
                  <a:ea typeface="Tekton" charset="0"/>
                  <a:cs typeface="Tekton" charset="0"/>
                </a:endParaRPr>
              </a:p>
            </p:txBody>
          </p:sp>
        </p:grpSp>
        <p:sp>
          <p:nvSpPr>
            <p:cNvPr id="39942" name="AutoShape 9"/>
            <p:cNvSpPr>
              <a:spLocks noChangeArrowheads="1"/>
            </p:cNvSpPr>
            <p:nvPr/>
          </p:nvSpPr>
          <p:spPr bwMode="auto">
            <a:xfrm>
              <a:off x="4724400" y="1905000"/>
              <a:ext cx="4343400" cy="2057400"/>
            </a:xfrm>
            <a:prstGeom prst="cloudCallout">
              <a:avLst>
                <a:gd name="adj1" fmla="val -66444"/>
                <a:gd name="adj2" fmla="val 14219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0478" tIns="44445" rIns="90478" bIns="44445">
              <a:prstTxWarp prst="textNoShape">
                <a:avLst/>
              </a:prstTxWarp>
            </a:bodyPr>
            <a:lstStyle/>
            <a:p>
              <a:pPr algn="ctr"/>
              <a:r>
                <a:rPr lang="en-US" sz="2200" b="1">
                  <a:latin typeface="Tekton" charset="0"/>
                  <a:ea typeface="Tekton" charset="0"/>
                  <a:cs typeface="Tekton" charset="0"/>
                </a:rPr>
                <a:t>Now why did they did they do it that way?  Why don’t we just …. ?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Finding People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09600" y="1616075"/>
          <a:ext cx="8077200" cy="25450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19300"/>
                <a:gridCol w="2019300"/>
                <a:gridCol w="2019300"/>
                <a:gridCol w="2019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Office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Cube</a:t>
                      </a:r>
                      <a:r>
                        <a:rPr lang="en-US" sz="2200" baseline="0" dirty="0" smtClean="0"/>
                        <a:t> &amp; Conf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War Room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Team Room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Not 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Choose to talk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Communal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Quiet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Noisy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Separated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Protocols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Open door </a:t>
                      </a:r>
                      <a:r>
                        <a:rPr lang="en-US" sz="2200" dirty="0" err="1" smtClean="0"/>
                        <a:t>vs</a:t>
                      </a:r>
                      <a:endParaRPr lang="en-US" sz="2200" dirty="0" smtClean="0"/>
                    </a:p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Closed door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‘Door’ always 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Dedicated to common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Where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do you think?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Scheduled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Serendipitous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Both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Constant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987" name="Left-Right Arrow 3"/>
          <p:cNvSpPr>
            <a:spLocks noChangeArrowheads="1"/>
          </p:cNvSpPr>
          <p:nvPr/>
        </p:nvSpPr>
        <p:spPr bwMode="auto">
          <a:xfrm>
            <a:off x="876300" y="5105400"/>
            <a:ext cx="7543800" cy="8382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Locations</a:t>
            </a:r>
            <a:endParaRPr 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8117897" cy="5304584"/>
          </a:xfrm>
        </p:spPr>
        <p:txBody>
          <a:bodyPr/>
          <a:lstStyle/>
          <a:p>
            <a:r>
              <a:rPr lang="en-US" dirty="0" smtClean="0"/>
              <a:t>Geographical </a:t>
            </a:r>
            <a:r>
              <a:rPr lang="en-US" dirty="0"/>
              <a:t>distribution requires other techniques:</a:t>
            </a:r>
            <a:endParaRPr lang="en-US" dirty="0" smtClean="0"/>
          </a:p>
          <a:p>
            <a:pPr lvl="1"/>
            <a:r>
              <a:rPr lang="en-US" dirty="0" smtClean="0"/>
              <a:t>Regular teleconferences (across </a:t>
            </a:r>
            <a:r>
              <a:rPr lang="en-US" dirty="0"/>
              <a:t>time </a:t>
            </a:r>
            <a:r>
              <a:rPr lang="en-US" dirty="0" smtClean="0"/>
              <a:t>zones)</a:t>
            </a:r>
          </a:p>
          <a:p>
            <a:pPr lvl="1"/>
            <a:r>
              <a:rPr lang="en-US" dirty="0" smtClean="0"/>
              <a:t>Reduce divergence</a:t>
            </a:r>
          </a:p>
          <a:p>
            <a:pPr lvl="1"/>
            <a:r>
              <a:rPr lang="en-US" dirty="0" smtClean="0"/>
              <a:t>Maintain relationships</a:t>
            </a:r>
          </a:p>
          <a:p>
            <a:pPr lvl="1"/>
            <a:r>
              <a:rPr lang="en-US" dirty="0"/>
              <a:t>E-mail is a “pull” </a:t>
            </a:r>
            <a:r>
              <a:rPr lang="en-US" dirty="0" smtClean="0"/>
              <a:t>medium</a:t>
            </a:r>
            <a:endParaRPr lang="en-US" dirty="0"/>
          </a:p>
          <a:p>
            <a:pPr lvl="2"/>
            <a:r>
              <a:rPr lang="en-US" dirty="0"/>
              <a:t>Use e-mail for technical stuff only.</a:t>
            </a:r>
          </a:p>
          <a:p>
            <a:pPr lvl="2"/>
            <a:r>
              <a:rPr lang="en-US" i="1" dirty="0"/>
              <a:t>Never</a:t>
            </a:r>
            <a:r>
              <a:rPr lang="en-US" dirty="0"/>
              <a:t> use e-mail for emotional subjects.</a:t>
            </a:r>
          </a:p>
          <a:p>
            <a:pPr lvl="2"/>
            <a:r>
              <a:rPr lang="en-US" dirty="0"/>
              <a:t>Sleep on “difficult” e-mails.</a:t>
            </a:r>
          </a:p>
          <a:p>
            <a:pPr lvl="1"/>
            <a:r>
              <a:rPr lang="en-US" dirty="0" smtClean="0"/>
              <a:t>A single </a:t>
            </a:r>
            <a:r>
              <a:rPr lang="en-US" dirty="0"/>
              <a:t>task list </a:t>
            </a:r>
            <a:r>
              <a:rPr lang="en-US" dirty="0" smtClean="0"/>
              <a:t>to </a:t>
            </a:r>
            <a:r>
              <a:rPr lang="en-US" dirty="0"/>
              <a:t>maintain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momentum</a:t>
            </a:r>
            <a:r>
              <a:rPr lang="en-US" dirty="0"/>
              <a:t>.</a:t>
            </a:r>
          </a:p>
        </p:txBody>
      </p:sp>
      <p:grpSp>
        <p:nvGrpSpPr>
          <p:cNvPr id="4" name="Group 197"/>
          <p:cNvGrpSpPr>
            <a:grpSpLocks noChangeAspect="1"/>
          </p:cNvGrpSpPr>
          <p:nvPr/>
        </p:nvGrpSpPr>
        <p:grpSpPr bwMode="auto">
          <a:xfrm>
            <a:off x="7629525" y="914400"/>
            <a:ext cx="1133475" cy="1133475"/>
            <a:chOff x="831100" y="1912980"/>
            <a:chExt cx="1620275" cy="1620275"/>
          </a:xfrm>
        </p:grpSpPr>
        <p:sp>
          <p:nvSpPr>
            <p:cNvPr id="5" name="Oval 4"/>
            <p:cNvSpPr/>
            <p:nvPr/>
          </p:nvSpPr>
          <p:spPr>
            <a:xfrm>
              <a:off x="831100" y="1912980"/>
              <a:ext cx="1620275" cy="1620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" name="Group 199"/>
            <p:cNvGrpSpPr>
              <a:grpSpLocks noChangeAspect="1"/>
            </p:cNvGrpSpPr>
            <p:nvPr/>
          </p:nvGrpSpPr>
          <p:grpSpPr bwMode="auto">
            <a:xfrm>
              <a:off x="1523303" y="2168244"/>
              <a:ext cx="324326" cy="580547"/>
              <a:chOff x="794" y="3003"/>
              <a:chExt cx="749" cy="1382"/>
            </a:xfrm>
            <a:solidFill>
              <a:srgbClr val="FF0000"/>
            </a:solidFill>
          </p:grpSpPr>
          <p:sp>
            <p:nvSpPr>
              <p:cNvPr id="28" name="Oval 4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9" name="Group 5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30" name="Rectangle 6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1" name="Rectangle 7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2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7" name="Group 10"/>
            <p:cNvGrpSpPr>
              <a:grpSpLocks noChangeAspect="1"/>
            </p:cNvGrpSpPr>
            <p:nvPr/>
          </p:nvGrpSpPr>
          <p:grpSpPr bwMode="auto">
            <a:xfrm>
              <a:off x="1735892" y="2349297"/>
              <a:ext cx="324326" cy="580547"/>
              <a:chOff x="794" y="3003"/>
              <a:chExt cx="749" cy="1382"/>
            </a:xfrm>
            <a:solidFill>
              <a:srgbClr val="FF0000"/>
            </a:solidFill>
          </p:grpSpPr>
          <p:sp>
            <p:nvSpPr>
              <p:cNvPr id="22" name="Oval 21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3" name="Group 12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24" name="Rectangle 23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" name="Rectangle 14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8" name="Group 38"/>
            <p:cNvGrpSpPr>
              <a:grpSpLocks noChangeAspect="1"/>
            </p:cNvGrpSpPr>
            <p:nvPr/>
          </p:nvGrpSpPr>
          <p:grpSpPr bwMode="auto">
            <a:xfrm>
              <a:off x="1935408" y="2548024"/>
              <a:ext cx="324326" cy="580547"/>
              <a:chOff x="794" y="3003"/>
              <a:chExt cx="749" cy="1382"/>
            </a:xfrm>
            <a:solidFill>
              <a:srgbClr val="FF0000"/>
            </a:solidFill>
          </p:grpSpPr>
          <p:sp>
            <p:nvSpPr>
              <p:cNvPr id="16" name="Oval 15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7" name="Group 40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18" name="Rectangle 17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" name="Rectangle 18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9" name="Group 45"/>
            <p:cNvGrpSpPr>
              <a:grpSpLocks noChangeAspect="1"/>
            </p:cNvGrpSpPr>
            <p:nvPr/>
          </p:nvGrpSpPr>
          <p:grpSpPr bwMode="auto">
            <a:xfrm>
              <a:off x="1022741" y="2548024"/>
              <a:ext cx="324326" cy="580547"/>
              <a:chOff x="794" y="3003"/>
              <a:chExt cx="749" cy="1382"/>
            </a:xfrm>
            <a:solidFill>
              <a:srgbClr val="FF0000"/>
            </a:solidFill>
          </p:grpSpPr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1" name="Group 47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12" name="Rectangle 11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3" name="Rectangle 12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34" name="Group 227"/>
          <p:cNvGrpSpPr>
            <a:grpSpLocks noChangeAspect="1"/>
          </p:cNvGrpSpPr>
          <p:nvPr/>
        </p:nvGrpSpPr>
        <p:grpSpPr bwMode="auto">
          <a:xfrm>
            <a:off x="4724400" y="4962525"/>
            <a:ext cx="1133475" cy="1133475"/>
            <a:chOff x="2135224" y="3513298"/>
            <a:chExt cx="1620275" cy="1620275"/>
          </a:xfrm>
        </p:grpSpPr>
        <p:grpSp>
          <p:nvGrpSpPr>
            <p:cNvPr id="35" name="Group 61"/>
            <p:cNvGrpSpPr>
              <a:grpSpLocks noChangeAspect="1"/>
            </p:cNvGrpSpPr>
            <p:nvPr/>
          </p:nvGrpSpPr>
          <p:grpSpPr bwMode="auto">
            <a:xfrm>
              <a:off x="2827427" y="3725248"/>
              <a:ext cx="324326" cy="580547"/>
              <a:chOff x="794" y="3003"/>
              <a:chExt cx="749" cy="1382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59" name="Group 91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60" name="Rectangle 59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1" name="Rectangle 60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3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36" name="Group 62"/>
            <p:cNvGrpSpPr>
              <a:grpSpLocks noChangeAspect="1"/>
            </p:cNvGrpSpPr>
            <p:nvPr/>
          </p:nvGrpSpPr>
          <p:grpSpPr bwMode="auto">
            <a:xfrm>
              <a:off x="3040016" y="3906301"/>
              <a:ext cx="324326" cy="580547"/>
              <a:chOff x="794" y="3003"/>
              <a:chExt cx="749" cy="1382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52" name="Oval 51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53" name="Group 85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54" name="Rectangle 53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5" name="Rectangle 54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7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37" name="Group 63"/>
            <p:cNvGrpSpPr>
              <a:grpSpLocks noChangeAspect="1"/>
            </p:cNvGrpSpPr>
            <p:nvPr/>
          </p:nvGrpSpPr>
          <p:grpSpPr bwMode="auto">
            <a:xfrm>
              <a:off x="3239532" y="4105028"/>
              <a:ext cx="324326" cy="580547"/>
              <a:chOff x="794" y="3003"/>
              <a:chExt cx="749" cy="1382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47" name="Group 79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48" name="Rectangle 47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" name="Rectangle 48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0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38" name="Group 65"/>
            <p:cNvGrpSpPr>
              <a:grpSpLocks noChangeAspect="1"/>
            </p:cNvGrpSpPr>
            <p:nvPr/>
          </p:nvGrpSpPr>
          <p:grpSpPr bwMode="auto">
            <a:xfrm>
              <a:off x="2577146" y="3906301"/>
              <a:ext cx="324326" cy="580547"/>
              <a:chOff x="794" y="3003"/>
              <a:chExt cx="749" cy="1382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0" name="Oval 39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41" name="Group 67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42" name="Rectangle 41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3" name="Rectangle 42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4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5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39" name="Oval 38"/>
            <p:cNvSpPr/>
            <p:nvPr/>
          </p:nvSpPr>
          <p:spPr>
            <a:xfrm>
              <a:off x="2135224" y="3513298"/>
              <a:ext cx="1620275" cy="1620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4" name="Group 257"/>
          <p:cNvGrpSpPr>
            <a:grpSpLocks noChangeAspect="1"/>
          </p:cNvGrpSpPr>
          <p:nvPr/>
        </p:nvGrpSpPr>
        <p:grpSpPr bwMode="auto">
          <a:xfrm>
            <a:off x="5638800" y="2209800"/>
            <a:ext cx="1133475" cy="1133475"/>
            <a:chOff x="3688368" y="2237204"/>
            <a:chExt cx="1620275" cy="1620275"/>
          </a:xfrm>
        </p:grpSpPr>
        <p:grpSp>
          <p:nvGrpSpPr>
            <p:cNvPr id="65" name="Group 98"/>
            <p:cNvGrpSpPr>
              <a:grpSpLocks noChangeAspect="1"/>
            </p:cNvGrpSpPr>
            <p:nvPr/>
          </p:nvGrpSpPr>
          <p:grpSpPr bwMode="auto">
            <a:xfrm>
              <a:off x="4610487" y="2655375"/>
              <a:ext cx="324326" cy="580547"/>
              <a:chOff x="794" y="3003"/>
              <a:chExt cx="749" cy="1382"/>
            </a:xfrm>
            <a:solidFill>
              <a:srgbClr val="008000"/>
            </a:solidFill>
          </p:grpSpPr>
          <p:sp>
            <p:nvSpPr>
              <p:cNvPr id="88" name="Oval 87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89" name="Group 121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90" name="Rectangle 89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1" name="Rectangle 90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2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3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66" name="Group 99"/>
            <p:cNvGrpSpPr>
              <a:grpSpLocks noChangeAspect="1"/>
            </p:cNvGrpSpPr>
            <p:nvPr/>
          </p:nvGrpSpPr>
          <p:grpSpPr bwMode="auto">
            <a:xfrm>
              <a:off x="4810003" y="2854102"/>
              <a:ext cx="324326" cy="580547"/>
              <a:chOff x="794" y="3003"/>
              <a:chExt cx="749" cy="1382"/>
            </a:xfrm>
            <a:solidFill>
              <a:srgbClr val="008000"/>
            </a:solidFill>
          </p:grpSpPr>
          <p:sp>
            <p:nvSpPr>
              <p:cNvPr id="82" name="Oval 81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83" name="Group 115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84" name="Rectangle 83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5" name="Rectangle 84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6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7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67" name="Group 100"/>
            <p:cNvGrpSpPr>
              <a:grpSpLocks noChangeAspect="1"/>
            </p:cNvGrpSpPr>
            <p:nvPr/>
          </p:nvGrpSpPr>
          <p:grpSpPr bwMode="auto">
            <a:xfrm>
              <a:off x="3897336" y="2854102"/>
              <a:ext cx="324326" cy="580547"/>
              <a:chOff x="794" y="3003"/>
              <a:chExt cx="749" cy="1382"/>
            </a:xfrm>
            <a:solidFill>
              <a:srgbClr val="008000"/>
            </a:solidFill>
          </p:grpSpPr>
          <p:sp>
            <p:nvSpPr>
              <p:cNvPr id="76" name="Oval 75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77" name="Group 109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78" name="Rectangle 77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9" name="Rectangle 78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0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1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68" name="Group 101"/>
            <p:cNvGrpSpPr>
              <a:grpSpLocks noChangeAspect="1"/>
            </p:cNvGrpSpPr>
            <p:nvPr/>
          </p:nvGrpSpPr>
          <p:grpSpPr bwMode="auto">
            <a:xfrm>
              <a:off x="4147617" y="2655375"/>
              <a:ext cx="324326" cy="580547"/>
              <a:chOff x="794" y="3003"/>
              <a:chExt cx="749" cy="1382"/>
            </a:xfrm>
            <a:solidFill>
              <a:srgbClr val="008000"/>
            </a:solidFill>
          </p:grpSpPr>
          <p:sp>
            <p:nvSpPr>
              <p:cNvPr id="70" name="Oval 69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71" name="Group 103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72" name="Rectangle 71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3" name="Rectangle 72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4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5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69" name="Oval 68"/>
            <p:cNvSpPr/>
            <p:nvPr/>
          </p:nvSpPr>
          <p:spPr>
            <a:xfrm>
              <a:off x="3688368" y="2237204"/>
              <a:ext cx="1620275" cy="1620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94" name="Group 287"/>
          <p:cNvGrpSpPr>
            <a:grpSpLocks noChangeAspect="1"/>
          </p:cNvGrpSpPr>
          <p:nvPr/>
        </p:nvGrpSpPr>
        <p:grpSpPr bwMode="auto">
          <a:xfrm>
            <a:off x="7323137" y="2667000"/>
            <a:ext cx="1135063" cy="1133475"/>
            <a:chOff x="4364688" y="3835591"/>
            <a:chExt cx="1620275" cy="1620275"/>
          </a:xfrm>
        </p:grpSpPr>
        <p:sp>
          <p:nvSpPr>
            <p:cNvPr id="95" name="Oval 288"/>
            <p:cNvSpPr>
              <a:spLocks noChangeArrowheads="1"/>
            </p:cNvSpPr>
            <p:nvPr/>
          </p:nvSpPr>
          <p:spPr bwMode="auto">
            <a:xfrm>
              <a:off x="5128237" y="4072971"/>
              <a:ext cx="175803" cy="166351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6" name="Group 163"/>
            <p:cNvGrpSpPr>
              <a:grpSpLocks/>
            </p:cNvGrpSpPr>
            <p:nvPr/>
          </p:nvGrpSpPr>
          <p:grpSpPr bwMode="auto">
            <a:xfrm>
              <a:off x="5054192" y="4253187"/>
              <a:ext cx="324326" cy="400335"/>
              <a:chOff x="794" y="3432"/>
              <a:chExt cx="749" cy="953"/>
            </a:xfrm>
            <a:solidFill>
              <a:srgbClr val="FFFF00"/>
            </a:solidFill>
          </p:grpSpPr>
          <p:sp>
            <p:nvSpPr>
              <p:cNvPr id="117" name="Rectangle 116"/>
              <p:cNvSpPr>
                <a:spLocks noChangeAspect="1" noChangeArrowheads="1"/>
              </p:cNvSpPr>
              <p:nvPr/>
            </p:nvSpPr>
            <p:spPr bwMode="auto">
              <a:xfrm>
                <a:off x="923" y="3432"/>
                <a:ext cx="501" cy="2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8" name="Rectangle 117"/>
              <p:cNvSpPr>
                <a:spLocks noChangeArrowheads="1"/>
              </p:cNvSpPr>
              <p:nvPr/>
            </p:nvSpPr>
            <p:spPr bwMode="auto">
              <a:xfrm>
                <a:off x="794" y="3565"/>
                <a:ext cx="749" cy="82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9" name="Arc 32"/>
              <p:cNvSpPr>
                <a:spLocks/>
              </p:cNvSpPr>
              <p:nvPr/>
            </p:nvSpPr>
            <p:spPr bwMode="auto">
              <a:xfrm>
                <a:off x="795" y="3433"/>
                <a:ext cx="138" cy="165"/>
              </a:xfrm>
              <a:custGeom>
                <a:avLst/>
                <a:gdLst>
                  <a:gd name="T0" fmla="*/ 0 w 21594"/>
                  <a:gd name="T1" fmla="*/ 0 h 21595"/>
                  <a:gd name="T2" fmla="*/ 0 w 21594"/>
                  <a:gd name="T3" fmla="*/ 0 h 21595"/>
                  <a:gd name="T4" fmla="*/ 0 w 21594"/>
                  <a:gd name="T5" fmla="*/ 0 h 21595"/>
                  <a:gd name="T6" fmla="*/ 0 60000 65536"/>
                  <a:gd name="T7" fmla="*/ 0 60000 65536"/>
                  <a:gd name="T8" fmla="*/ 0 60000 65536"/>
                  <a:gd name="T9" fmla="*/ 0 w 21594"/>
                  <a:gd name="T10" fmla="*/ 0 h 21595"/>
                  <a:gd name="T11" fmla="*/ 21594 w 21594"/>
                  <a:gd name="T12" fmla="*/ 21595 h 215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4" h="21595" fill="none" extrusionOk="0">
                    <a:moveTo>
                      <a:pt x="0" y="21075"/>
                    </a:moveTo>
                    <a:cubicBezTo>
                      <a:pt x="278" y="9532"/>
                      <a:pt x="9584" y="249"/>
                      <a:pt x="21128" y="0"/>
                    </a:cubicBezTo>
                  </a:path>
                  <a:path w="21594" h="21595" stroke="0" extrusionOk="0">
                    <a:moveTo>
                      <a:pt x="0" y="21075"/>
                    </a:moveTo>
                    <a:cubicBezTo>
                      <a:pt x="278" y="9532"/>
                      <a:pt x="9584" y="249"/>
                      <a:pt x="21128" y="0"/>
                    </a:cubicBezTo>
                    <a:lnTo>
                      <a:pt x="21594" y="215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0" name="Arc 33"/>
              <p:cNvSpPr>
                <a:spLocks/>
              </p:cNvSpPr>
              <p:nvPr/>
            </p:nvSpPr>
            <p:spPr bwMode="auto">
              <a:xfrm>
                <a:off x="1403" y="3434"/>
                <a:ext cx="138" cy="166"/>
              </a:xfrm>
              <a:custGeom>
                <a:avLst/>
                <a:gdLst>
                  <a:gd name="T0" fmla="*/ 0 w 21598"/>
                  <a:gd name="T1" fmla="*/ 0 h 21599"/>
                  <a:gd name="T2" fmla="*/ 0 w 21598"/>
                  <a:gd name="T3" fmla="*/ 0 h 21599"/>
                  <a:gd name="T4" fmla="*/ 0 w 21598"/>
                  <a:gd name="T5" fmla="*/ 0 h 21599"/>
                  <a:gd name="T6" fmla="*/ 0 60000 65536"/>
                  <a:gd name="T7" fmla="*/ 0 60000 65536"/>
                  <a:gd name="T8" fmla="*/ 0 60000 65536"/>
                  <a:gd name="T9" fmla="*/ 0 w 21598"/>
                  <a:gd name="T10" fmla="*/ 0 h 21599"/>
                  <a:gd name="T11" fmla="*/ 21598 w 21598"/>
                  <a:gd name="T12" fmla="*/ 21599 h 215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8" h="21599" fill="none" extrusionOk="0">
                    <a:moveTo>
                      <a:pt x="156" y="-1"/>
                    </a:moveTo>
                    <a:cubicBezTo>
                      <a:pt x="11921" y="84"/>
                      <a:pt x="21455" y="9570"/>
                      <a:pt x="21598" y="21335"/>
                    </a:cubicBezTo>
                  </a:path>
                  <a:path w="21598" h="21599" stroke="0" extrusionOk="0">
                    <a:moveTo>
                      <a:pt x="156" y="-1"/>
                    </a:moveTo>
                    <a:cubicBezTo>
                      <a:pt x="11921" y="84"/>
                      <a:pt x="21455" y="9570"/>
                      <a:pt x="21598" y="21335"/>
                    </a:cubicBezTo>
                    <a:lnTo>
                      <a:pt x="0" y="215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7" name="Oval 290"/>
            <p:cNvSpPr>
              <a:spLocks noChangeArrowheads="1"/>
            </p:cNvSpPr>
            <p:nvPr/>
          </p:nvSpPr>
          <p:spPr bwMode="auto">
            <a:xfrm>
              <a:off x="5340826" y="4254024"/>
              <a:ext cx="175803" cy="166351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8" name="Group 157"/>
            <p:cNvGrpSpPr>
              <a:grpSpLocks/>
            </p:cNvGrpSpPr>
            <p:nvPr/>
          </p:nvGrpSpPr>
          <p:grpSpPr bwMode="auto">
            <a:xfrm>
              <a:off x="5266781" y="4434240"/>
              <a:ext cx="324326" cy="400335"/>
              <a:chOff x="794" y="3432"/>
              <a:chExt cx="749" cy="953"/>
            </a:xfrm>
            <a:solidFill>
              <a:srgbClr val="FFFF00"/>
            </a:solidFill>
          </p:grpSpPr>
          <p:sp>
            <p:nvSpPr>
              <p:cNvPr id="113" name="Rectangle 112"/>
              <p:cNvSpPr>
                <a:spLocks noChangeAspect="1" noChangeArrowheads="1"/>
              </p:cNvSpPr>
              <p:nvPr/>
            </p:nvSpPr>
            <p:spPr bwMode="auto">
              <a:xfrm>
                <a:off x="923" y="3432"/>
                <a:ext cx="501" cy="2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4" name="Rectangle 113"/>
              <p:cNvSpPr>
                <a:spLocks noChangeArrowheads="1"/>
              </p:cNvSpPr>
              <p:nvPr/>
            </p:nvSpPr>
            <p:spPr bwMode="auto">
              <a:xfrm>
                <a:off x="794" y="3565"/>
                <a:ext cx="749" cy="82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5" name="Arc 32"/>
              <p:cNvSpPr>
                <a:spLocks/>
              </p:cNvSpPr>
              <p:nvPr/>
            </p:nvSpPr>
            <p:spPr bwMode="auto">
              <a:xfrm>
                <a:off x="795" y="3433"/>
                <a:ext cx="138" cy="165"/>
              </a:xfrm>
              <a:custGeom>
                <a:avLst/>
                <a:gdLst>
                  <a:gd name="T0" fmla="*/ 0 w 21594"/>
                  <a:gd name="T1" fmla="*/ 0 h 21595"/>
                  <a:gd name="T2" fmla="*/ 0 w 21594"/>
                  <a:gd name="T3" fmla="*/ 0 h 21595"/>
                  <a:gd name="T4" fmla="*/ 0 w 21594"/>
                  <a:gd name="T5" fmla="*/ 0 h 21595"/>
                  <a:gd name="T6" fmla="*/ 0 60000 65536"/>
                  <a:gd name="T7" fmla="*/ 0 60000 65536"/>
                  <a:gd name="T8" fmla="*/ 0 60000 65536"/>
                  <a:gd name="T9" fmla="*/ 0 w 21594"/>
                  <a:gd name="T10" fmla="*/ 0 h 21595"/>
                  <a:gd name="T11" fmla="*/ 21594 w 21594"/>
                  <a:gd name="T12" fmla="*/ 21595 h 215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4" h="21595" fill="none" extrusionOk="0">
                    <a:moveTo>
                      <a:pt x="0" y="21075"/>
                    </a:moveTo>
                    <a:cubicBezTo>
                      <a:pt x="278" y="9532"/>
                      <a:pt x="9584" y="249"/>
                      <a:pt x="21128" y="0"/>
                    </a:cubicBezTo>
                  </a:path>
                  <a:path w="21594" h="21595" stroke="0" extrusionOk="0">
                    <a:moveTo>
                      <a:pt x="0" y="21075"/>
                    </a:moveTo>
                    <a:cubicBezTo>
                      <a:pt x="278" y="9532"/>
                      <a:pt x="9584" y="249"/>
                      <a:pt x="21128" y="0"/>
                    </a:cubicBezTo>
                    <a:lnTo>
                      <a:pt x="21594" y="215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6" name="Arc 33"/>
              <p:cNvSpPr>
                <a:spLocks/>
              </p:cNvSpPr>
              <p:nvPr/>
            </p:nvSpPr>
            <p:spPr bwMode="auto">
              <a:xfrm>
                <a:off x="1403" y="3434"/>
                <a:ext cx="138" cy="166"/>
              </a:xfrm>
              <a:custGeom>
                <a:avLst/>
                <a:gdLst>
                  <a:gd name="T0" fmla="*/ 0 w 21598"/>
                  <a:gd name="T1" fmla="*/ 0 h 21599"/>
                  <a:gd name="T2" fmla="*/ 0 w 21598"/>
                  <a:gd name="T3" fmla="*/ 0 h 21599"/>
                  <a:gd name="T4" fmla="*/ 0 w 21598"/>
                  <a:gd name="T5" fmla="*/ 0 h 21599"/>
                  <a:gd name="T6" fmla="*/ 0 60000 65536"/>
                  <a:gd name="T7" fmla="*/ 0 60000 65536"/>
                  <a:gd name="T8" fmla="*/ 0 60000 65536"/>
                  <a:gd name="T9" fmla="*/ 0 w 21598"/>
                  <a:gd name="T10" fmla="*/ 0 h 21599"/>
                  <a:gd name="T11" fmla="*/ 21598 w 21598"/>
                  <a:gd name="T12" fmla="*/ 21599 h 215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8" h="21599" fill="none" extrusionOk="0">
                    <a:moveTo>
                      <a:pt x="156" y="-1"/>
                    </a:moveTo>
                    <a:cubicBezTo>
                      <a:pt x="11921" y="84"/>
                      <a:pt x="21455" y="9570"/>
                      <a:pt x="21598" y="21335"/>
                    </a:cubicBezTo>
                  </a:path>
                  <a:path w="21598" h="21599" stroke="0" extrusionOk="0">
                    <a:moveTo>
                      <a:pt x="156" y="-1"/>
                    </a:moveTo>
                    <a:cubicBezTo>
                      <a:pt x="11921" y="84"/>
                      <a:pt x="21455" y="9570"/>
                      <a:pt x="21598" y="21335"/>
                    </a:cubicBezTo>
                    <a:lnTo>
                      <a:pt x="0" y="215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9" name="Oval 292"/>
            <p:cNvSpPr>
              <a:spLocks noChangeArrowheads="1"/>
            </p:cNvSpPr>
            <p:nvPr/>
          </p:nvSpPr>
          <p:spPr bwMode="auto">
            <a:xfrm>
              <a:off x="5540342" y="4452751"/>
              <a:ext cx="175803" cy="166351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Oval 293"/>
            <p:cNvSpPr>
              <a:spLocks noChangeArrowheads="1"/>
            </p:cNvSpPr>
            <p:nvPr/>
          </p:nvSpPr>
          <p:spPr bwMode="auto">
            <a:xfrm>
              <a:off x="4627675" y="4452751"/>
              <a:ext cx="175803" cy="166351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1" name="Group 145"/>
            <p:cNvGrpSpPr>
              <a:grpSpLocks/>
            </p:cNvGrpSpPr>
            <p:nvPr/>
          </p:nvGrpSpPr>
          <p:grpSpPr bwMode="auto">
            <a:xfrm>
              <a:off x="4553630" y="4632967"/>
              <a:ext cx="324326" cy="400335"/>
              <a:chOff x="794" y="3432"/>
              <a:chExt cx="749" cy="953"/>
            </a:xfrm>
            <a:solidFill>
              <a:srgbClr val="FFFF00"/>
            </a:solidFill>
          </p:grpSpPr>
          <p:sp>
            <p:nvSpPr>
              <p:cNvPr id="109" name="Rectangle 108"/>
              <p:cNvSpPr>
                <a:spLocks noChangeAspect="1" noChangeArrowheads="1"/>
              </p:cNvSpPr>
              <p:nvPr/>
            </p:nvSpPr>
            <p:spPr bwMode="auto">
              <a:xfrm>
                <a:off x="923" y="3432"/>
                <a:ext cx="501" cy="2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0" name="Rectangle 109"/>
              <p:cNvSpPr>
                <a:spLocks noChangeArrowheads="1"/>
              </p:cNvSpPr>
              <p:nvPr/>
            </p:nvSpPr>
            <p:spPr bwMode="auto">
              <a:xfrm>
                <a:off x="794" y="3565"/>
                <a:ext cx="749" cy="82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1" name="Arc 32"/>
              <p:cNvSpPr>
                <a:spLocks/>
              </p:cNvSpPr>
              <p:nvPr/>
            </p:nvSpPr>
            <p:spPr bwMode="auto">
              <a:xfrm>
                <a:off x="795" y="3433"/>
                <a:ext cx="138" cy="165"/>
              </a:xfrm>
              <a:custGeom>
                <a:avLst/>
                <a:gdLst>
                  <a:gd name="T0" fmla="*/ 0 w 21594"/>
                  <a:gd name="T1" fmla="*/ 0 h 21595"/>
                  <a:gd name="T2" fmla="*/ 0 w 21594"/>
                  <a:gd name="T3" fmla="*/ 0 h 21595"/>
                  <a:gd name="T4" fmla="*/ 0 w 21594"/>
                  <a:gd name="T5" fmla="*/ 0 h 21595"/>
                  <a:gd name="T6" fmla="*/ 0 60000 65536"/>
                  <a:gd name="T7" fmla="*/ 0 60000 65536"/>
                  <a:gd name="T8" fmla="*/ 0 60000 65536"/>
                  <a:gd name="T9" fmla="*/ 0 w 21594"/>
                  <a:gd name="T10" fmla="*/ 0 h 21595"/>
                  <a:gd name="T11" fmla="*/ 21594 w 21594"/>
                  <a:gd name="T12" fmla="*/ 21595 h 215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4" h="21595" fill="none" extrusionOk="0">
                    <a:moveTo>
                      <a:pt x="0" y="21075"/>
                    </a:moveTo>
                    <a:cubicBezTo>
                      <a:pt x="278" y="9532"/>
                      <a:pt x="9584" y="249"/>
                      <a:pt x="21128" y="0"/>
                    </a:cubicBezTo>
                  </a:path>
                  <a:path w="21594" h="21595" stroke="0" extrusionOk="0">
                    <a:moveTo>
                      <a:pt x="0" y="21075"/>
                    </a:moveTo>
                    <a:cubicBezTo>
                      <a:pt x="278" y="9532"/>
                      <a:pt x="9584" y="249"/>
                      <a:pt x="21128" y="0"/>
                    </a:cubicBezTo>
                    <a:lnTo>
                      <a:pt x="21594" y="215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" name="Arc 33"/>
              <p:cNvSpPr>
                <a:spLocks/>
              </p:cNvSpPr>
              <p:nvPr/>
            </p:nvSpPr>
            <p:spPr bwMode="auto">
              <a:xfrm>
                <a:off x="1403" y="3434"/>
                <a:ext cx="138" cy="166"/>
              </a:xfrm>
              <a:custGeom>
                <a:avLst/>
                <a:gdLst>
                  <a:gd name="T0" fmla="*/ 0 w 21598"/>
                  <a:gd name="T1" fmla="*/ 0 h 21599"/>
                  <a:gd name="T2" fmla="*/ 0 w 21598"/>
                  <a:gd name="T3" fmla="*/ 0 h 21599"/>
                  <a:gd name="T4" fmla="*/ 0 w 21598"/>
                  <a:gd name="T5" fmla="*/ 0 h 21599"/>
                  <a:gd name="T6" fmla="*/ 0 60000 65536"/>
                  <a:gd name="T7" fmla="*/ 0 60000 65536"/>
                  <a:gd name="T8" fmla="*/ 0 60000 65536"/>
                  <a:gd name="T9" fmla="*/ 0 w 21598"/>
                  <a:gd name="T10" fmla="*/ 0 h 21599"/>
                  <a:gd name="T11" fmla="*/ 21598 w 21598"/>
                  <a:gd name="T12" fmla="*/ 21599 h 215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8" h="21599" fill="none" extrusionOk="0">
                    <a:moveTo>
                      <a:pt x="156" y="-1"/>
                    </a:moveTo>
                    <a:cubicBezTo>
                      <a:pt x="11921" y="84"/>
                      <a:pt x="21455" y="9570"/>
                      <a:pt x="21598" y="21335"/>
                    </a:cubicBezTo>
                  </a:path>
                  <a:path w="21598" h="21599" stroke="0" extrusionOk="0">
                    <a:moveTo>
                      <a:pt x="156" y="-1"/>
                    </a:moveTo>
                    <a:cubicBezTo>
                      <a:pt x="11921" y="84"/>
                      <a:pt x="21455" y="9570"/>
                      <a:pt x="21598" y="21335"/>
                    </a:cubicBezTo>
                    <a:lnTo>
                      <a:pt x="0" y="215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02" name="Oval 295"/>
            <p:cNvSpPr>
              <a:spLocks noChangeArrowheads="1"/>
            </p:cNvSpPr>
            <p:nvPr/>
          </p:nvSpPr>
          <p:spPr bwMode="auto">
            <a:xfrm>
              <a:off x="4877956" y="4254024"/>
              <a:ext cx="175803" cy="166351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3" name="Group 139"/>
            <p:cNvGrpSpPr>
              <a:grpSpLocks/>
            </p:cNvGrpSpPr>
            <p:nvPr/>
          </p:nvGrpSpPr>
          <p:grpSpPr bwMode="auto">
            <a:xfrm>
              <a:off x="4803911" y="4434240"/>
              <a:ext cx="324326" cy="400335"/>
              <a:chOff x="794" y="3432"/>
              <a:chExt cx="749" cy="953"/>
            </a:xfrm>
            <a:solidFill>
              <a:srgbClr val="FFFF00"/>
            </a:solidFill>
          </p:grpSpPr>
          <p:sp>
            <p:nvSpPr>
              <p:cNvPr id="105" name="Rectangle 104"/>
              <p:cNvSpPr>
                <a:spLocks noChangeAspect="1" noChangeArrowheads="1"/>
              </p:cNvSpPr>
              <p:nvPr/>
            </p:nvSpPr>
            <p:spPr bwMode="auto">
              <a:xfrm>
                <a:off x="923" y="3432"/>
                <a:ext cx="501" cy="2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6" name="Rectangle 105"/>
              <p:cNvSpPr>
                <a:spLocks noChangeArrowheads="1"/>
              </p:cNvSpPr>
              <p:nvPr/>
            </p:nvSpPr>
            <p:spPr bwMode="auto">
              <a:xfrm>
                <a:off x="794" y="3565"/>
                <a:ext cx="749" cy="82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7" name="Arc 32"/>
              <p:cNvSpPr>
                <a:spLocks/>
              </p:cNvSpPr>
              <p:nvPr/>
            </p:nvSpPr>
            <p:spPr bwMode="auto">
              <a:xfrm>
                <a:off x="795" y="3433"/>
                <a:ext cx="138" cy="165"/>
              </a:xfrm>
              <a:custGeom>
                <a:avLst/>
                <a:gdLst>
                  <a:gd name="T0" fmla="*/ 0 w 21594"/>
                  <a:gd name="T1" fmla="*/ 0 h 21595"/>
                  <a:gd name="T2" fmla="*/ 0 w 21594"/>
                  <a:gd name="T3" fmla="*/ 0 h 21595"/>
                  <a:gd name="T4" fmla="*/ 0 w 21594"/>
                  <a:gd name="T5" fmla="*/ 0 h 21595"/>
                  <a:gd name="T6" fmla="*/ 0 60000 65536"/>
                  <a:gd name="T7" fmla="*/ 0 60000 65536"/>
                  <a:gd name="T8" fmla="*/ 0 60000 65536"/>
                  <a:gd name="T9" fmla="*/ 0 w 21594"/>
                  <a:gd name="T10" fmla="*/ 0 h 21595"/>
                  <a:gd name="T11" fmla="*/ 21594 w 21594"/>
                  <a:gd name="T12" fmla="*/ 21595 h 215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4" h="21595" fill="none" extrusionOk="0">
                    <a:moveTo>
                      <a:pt x="0" y="21075"/>
                    </a:moveTo>
                    <a:cubicBezTo>
                      <a:pt x="278" y="9532"/>
                      <a:pt x="9584" y="249"/>
                      <a:pt x="21128" y="0"/>
                    </a:cubicBezTo>
                  </a:path>
                  <a:path w="21594" h="21595" stroke="0" extrusionOk="0">
                    <a:moveTo>
                      <a:pt x="0" y="21075"/>
                    </a:moveTo>
                    <a:cubicBezTo>
                      <a:pt x="278" y="9532"/>
                      <a:pt x="9584" y="249"/>
                      <a:pt x="21128" y="0"/>
                    </a:cubicBezTo>
                    <a:lnTo>
                      <a:pt x="21594" y="215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8" name="Arc 33"/>
              <p:cNvSpPr>
                <a:spLocks/>
              </p:cNvSpPr>
              <p:nvPr/>
            </p:nvSpPr>
            <p:spPr bwMode="auto">
              <a:xfrm>
                <a:off x="1403" y="3434"/>
                <a:ext cx="138" cy="166"/>
              </a:xfrm>
              <a:custGeom>
                <a:avLst/>
                <a:gdLst>
                  <a:gd name="T0" fmla="*/ 0 w 21598"/>
                  <a:gd name="T1" fmla="*/ 0 h 21599"/>
                  <a:gd name="T2" fmla="*/ 0 w 21598"/>
                  <a:gd name="T3" fmla="*/ 0 h 21599"/>
                  <a:gd name="T4" fmla="*/ 0 w 21598"/>
                  <a:gd name="T5" fmla="*/ 0 h 21599"/>
                  <a:gd name="T6" fmla="*/ 0 60000 65536"/>
                  <a:gd name="T7" fmla="*/ 0 60000 65536"/>
                  <a:gd name="T8" fmla="*/ 0 60000 65536"/>
                  <a:gd name="T9" fmla="*/ 0 w 21598"/>
                  <a:gd name="T10" fmla="*/ 0 h 21599"/>
                  <a:gd name="T11" fmla="*/ 21598 w 21598"/>
                  <a:gd name="T12" fmla="*/ 21599 h 215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8" h="21599" fill="none" extrusionOk="0">
                    <a:moveTo>
                      <a:pt x="156" y="-1"/>
                    </a:moveTo>
                    <a:cubicBezTo>
                      <a:pt x="11921" y="84"/>
                      <a:pt x="21455" y="9570"/>
                      <a:pt x="21598" y="21335"/>
                    </a:cubicBezTo>
                  </a:path>
                  <a:path w="21598" h="21599" stroke="0" extrusionOk="0">
                    <a:moveTo>
                      <a:pt x="156" y="-1"/>
                    </a:moveTo>
                    <a:cubicBezTo>
                      <a:pt x="11921" y="84"/>
                      <a:pt x="21455" y="9570"/>
                      <a:pt x="21598" y="21335"/>
                    </a:cubicBezTo>
                    <a:lnTo>
                      <a:pt x="0" y="215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04" name="Oval 103"/>
            <p:cNvSpPr/>
            <p:nvPr/>
          </p:nvSpPr>
          <p:spPr>
            <a:xfrm>
              <a:off x="4364688" y="3835591"/>
              <a:ext cx="1620275" cy="1620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51" name="Group 344"/>
          <p:cNvGrpSpPr>
            <a:grpSpLocks noChangeAspect="1"/>
          </p:cNvGrpSpPr>
          <p:nvPr/>
        </p:nvGrpSpPr>
        <p:grpSpPr bwMode="auto">
          <a:xfrm>
            <a:off x="6400800" y="4114800"/>
            <a:ext cx="2324100" cy="2324100"/>
            <a:chOff x="7523725" y="3987991"/>
            <a:chExt cx="1620275" cy="1620275"/>
          </a:xfrm>
        </p:grpSpPr>
        <p:grpSp>
          <p:nvGrpSpPr>
            <p:cNvPr id="152" name="Group 52"/>
            <p:cNvGrpSpPr>
              <a:grpSpLocks noChangeAspect="1"/>
            </p:cNvGrpSpPr>
            <p:nvPr/>
          </p:nvGrpSpPr>
          <p:grpSpPr bwMode="auto">
            <a:xfrm>
              <a:off x="7817465" y="4174403"/>
              <a:ext cx="324326" cy="580547"/>
              <a:chOff x="794" y="3003"/>
              <a:chExt cx="749" cy="1382"/>
            </a:xfrm>
            <a:solidFill>
              <a:srgbClr val="FF0000"/>
            </a:solidFill>
          </p:grpSpPr>
          <p:sp>
            <p:nvSpPr>
              <p:cNvPr id="180" name="Oval 179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81" name="Group 54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182" name="Rectangle 181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83" name="Rectangle 56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84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85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153" name="Group 151"/>
            <p:cNvGrpSpPr>
              <a:grpSpLocks/>
            </p:cNvGrpSpPr>
            <p:nvPr/>
          </p:nvGrpSpPr>
          <p:grpSpPr bwMode="auto">
            <a:xfrm>
              <a:off x="8090263" y="4809142"/>
              <a:ext cx="324326" cy="400335"/>
              <a:chOff x="794" y="3432"/>
              <a:chExt cx="749" cy="953"/>
            </a:xfrm>
            <a:solidFill>
              <a:srgbClr val="FFFF00"/>
            </a:solidFill>
          </p:grpSpPr>
          <p:sp>
            <p:nvSpPr>
              <p:cNvPr id="176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923" y="3432"/>
                <a:ext cx="501" cy="2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7" name="Rectangle 153"/>
              <p:cNvSpPr>
                <a:spLocks noChangeArrowheads="1"/>
              </p:cNvSpPr>
              <p:nvPr/>
            </p:nvSpPr>
            <p:spPr bwMode="auto">
              <a:xfrm>
                <a:off x="794" y="3565"/>
                <a:ext cx="749" cy="82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8" name="Arc 32"/>
              <p:cNvSpPr>
                <a:spLocks/>
              </p:cNvSpPr>
              <p:nvPr/>
            </p:nvSpPr>
            <p:spPr bwMode="auto">
              <a:xfrm>
                <a:off x="795" y="3433"/>
                <a:ext cx="138" cy="165"/>
              </a:xfrm>
              <a:custGeom>
                <a:avLst/>
                <a:gdLst>
                  <a:gd name="T0" fmla="*/ 0 w 21594"/>
                  <a:gd name="T1" fmla="*/ 0 h 21595"/>
                  <a:gd name="T2" fmla="*/ 0 w 21594"/>
                  <a:gd name="T3" fmla="*/ 0 h 21595"/>
                  <a:gd name="T4" fmla="*/ 0 w 21594"/>
                  <a:gd name="T5" fmla="*/ 0 h 21595"/>
                  <a:gd name="T6" fmla="*/ 0 60000 65536"/>
                  <a:gd name="T7" fmla="*/ 0 60000 65536"/>
                  <a:gd name="T8" fmla="*/ 0 60000 65536"/>
                  <a:gd name="T9" fmla="*/ 0 w 21594"/>
                  <a:gd name="T10" fmla="*/ 0 h 21595"/>
                  <a:gd name="T11" fmla="*/ 21594 w 21594"/>
                  <a:gd name="T12" fmla="*/ 21595 h 215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4" h="21595" fill="none" extrusionOk="0">
                    <a:moveTo>
                      <a:pt x="0" y="21075"/>
                    </a:moveTo>
                    <a:cubicBezTo>
                      <a:pt x="278" y="9532"/>
                      <a:pt x="9584" y="249"/>
                      <a:pt x="21128" y="0"/>
                    </a:cubicBezTo>
                  </a:path>
                  <a:path w="21594" h="21595" stroke="0" extrusionOk="0">
                    <a:moveTo>
                      <a:pt x="0" y="21075"/>
                    </a:moveTo>
                    <a:cubicBezTo>
                      <a:pt x="278" y="9532"/>
                      <a:pt x="9584" y="249"/>
                      <a:pt x="21128" y="0"/>
                    </a:cubicBezTo>
                    <a:lnTo>
                      <a:pt x="21594" y="215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9" name="Arc 33"/>
              <p:cNvSpPr>
                <a:spLocks/>
              </p:cNvSpPr>
              <p:nvPr/>
            </p:nvSpPr>
            <p:spPr bwMode="auto">
              <a:xfrm>
                <a:off x="1403" y="3434"/>
                <a:ext cx="138" cy="166"/>
              </a:xfrm>
              <a:custGeom>
                <a:avLst/>
                <a:gdLst>
                  <a:gd name="T0" fmla="*/ 0 w 21598"/>
                  <a:gd name="T1" fmla="*/ 0 h 21599"/>
                  <a:gd name="T2" fmla="*/ 0 w 21598"/>
                  <a:gd name="T3" fmla="*/ 0 h 21599"/>
                  <a:gd name="T4" fmla="*/ 0 w 21598"/>
                  <a:gd name="T5" fmla="*/ 0 h 21599"/>
                  <a:gd name="T6" fmla="*/ 0 60000 65536"/>
                  <a:gd name="T7" fmla="*/ 0 60000 65536"/>
                  <a:gd name="T8" fmla="*/ 0 60000 65536"/>
                  <a:gd name="T9" fmla="*/ 0 w 21598"/>
                  <a:gd name="T10" fmla="*/ 0 h 21599"/>
                  <a:gd name="T11" fmla="*/ 21598 w 21598"/>
                  <a:gd name="T12" fmla="*/ 21599 h 215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8" h="21599" fill="none" extrusionOk="0">
                    <a:moveTo>
                      <a:pt x="156" y="-1"/>
                    </a:moveTo>
                    <a:cubicBezTo>
                      <a:pt x="11921" y="84"/>
                      <a:pt x="21455" y="9570"/>
                      <a:pt x="21598" y="21335"/>
                    </a:cubicBezTo>
                  </a:path>
                  <a:path w="21598" h="21599" stroke="0" extrusionOk="0">
                    <a:moveTo>
                      <a:pt x="156" y="-1"/>
                    </a:moveTo>
                    <a:cubicBezTo>
                      <a:pt x="11921" y="84"/>
                      <a:pt x="21455" y="9570"/>
                      <a:pt x="21598" y="21335"/>
                    </a:cubicBezTo>
                    <a:lnTo>
                      <a:pt x="0" y="215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54" name="Group 64"/>
            <p:cNvGrpSpPr>
              <a:grpSpLocks noChangeAspect="1"/>
            </p:cNvGrpSpPr>
            <p:nvPr/>
          </p:nvGrpSpPr>
          <p:grpSpPr bwMode="auto">
            <a:xfrm>
              <a:off x="7979628" y="4503972"/>
              <a:ext cx="324326" cy="580547"/>
              <a:chOff x="794" y="3003"/>
              <a:chExt cx="749" cy="1382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70" name="Oval 72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71" name="Group 73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172" name="Rectangle 74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3" name="Rectangle 172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4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5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155" name="Group 97"/>
            <p:cNvGrpSpPr>
              <a:grpSpLocks noChangeAspect="1"/>
            </p:cNvGrpSpPr>
            <p:nvPr/>
          </p:nvGrpSpPr>
          <p:grpSpPr bwMode="auto">
            <a:xfrm>
              <a:off x="8414589" y="4149198"/>
              <a:ext cx="324326" cy="580547"/>
              <a:chOff x="794" y="3003"/>
              <a:chExt cx="749" cy="1382"/>
            </a:xfrm>
            <a:solidFill>
              <a:srgbClr val="008000"/>
            </a:solidFill>
          </p:grpSpPr>
          <p:sp>
            <p:nvSpPr>
              <p:cNvPr id="164" name="Oval 126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65" name="Group 127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166" name="Rectangle 128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7" name="Rectangle 129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8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9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156" name="Group 170"/>
            <p:cNvGrpSpPr>
              <a:grpSpLocks noChangeAspect="1"/>
            </p:cNvGrpSpPr>
            <p:nvPr/>
          </p:nvGrpSpPr>
          <p:grpSpPr bwMode="auto">
            <a:xfrm>
              <a:off x="8525224" y="4769040"/>
              <a:ext cx="324326" cy="580547"/>
              <a:chOff x="794" y="3003"/>
              <a:chExt cx="749" cy="1382"/>
            </a:xfrm>
            <a:solidFill>
              <a:schemeClr val="bg2">
                <a:lumMod val="50000"/>
              </a:schemeClr>
            </a:solidFill>
          </p:grpSpPr>
          <p:sp>
            <p:nvSpPr>
              <p:cNvPr id="158" name="Oval 157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59" name="Group 193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160" name="Rectangle 159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1" name="Rectangle 160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2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3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157" name="Oval 156"/>
            <p:cNvSpPr/>
            <p:nvPr/>
          </p:nvSpPr>
          <p:spPr>
            <a:xfrm>
              <a:off x="7523725" y="3987991"/>
              <a:ext cx="1620275" cy="1620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Too Many Things to Remember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need to write down at least:</a:t>
            </a:r>
          </a:p>
          <a:p>
            <a:pPr lvl="1"/>
            <a:r>
              <a:rPr lang="en-US" dirty="0" smtClean="0"/>
              <a:t>Action Items</a:t>
            </a:r>
          </a:p>
          <a:p>
            <a:pPr lvl="1"/>
            <a:r>
              <a:rPr lang="en-US" dirty="0" smtClean="0"/>
              <a:t>Questions for experts</a:t>
            </a:r>
          </a:p>
          <a:p>
            <a:pPr lvl="1"/>
            <a:r>
              <a:rPr lang="en-US" dirty="0" smtClean="0"/>
              <a:t>Issues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Background documents</a:t>
            </a:r>
          </a:p>
          <a:p>
            <a:pPr lvl="1"/>
            <a:r>
              <a:rPr lang="en-US" dirty="0" smtClean="0"/>
              <a:t>Technical notes</a:t>
            </a:r>
          </a:p>
          <a:p>
            <a:endParaRPr lang="en-US" dirty="0" smtClean="0"/>
          </a:p>
          <a:p>
            <a:r>
              <a:rPr lang="en-US" dirty="0" smtClean="0"/>
              <a:t>among others.</a:t>
            </a:r>
          </a:p>
        </p:txBody>
      </p:sp>
      <p:grpSp>
        <p:nvGrpSpPr>
          <p:cNvPr id="6" name="Group 132"/>
          <p:cNvGrpSpPr>
            <a:grpSpLocks/>
          </p:cNvGrpSpPr>
          <p:nvPr/>
        </p:nvGrpSpPr>
        <p:grpSpPr bwMode="auto">
          <a:xfrm>
            <a:off x="5638800" y="1447800"/>
            <a:ext cx="2819400" cy="3300413"/>
            <a:chOff x="6400801" y="3429000"/>
            <a:chExt cx="2819399" cy="3299716"/>
          </a:xfrm>
        </p:grpSpPr>
        <p:grpSp>
          <p:nvGrpSpPr>
            <p:cNvPr id="42005" name="Group 4"/>
            <p:cNvGrpSpPr>
              <a:grpSpLocks/>
            </p:cNvGrpSpPr>
            <p:nvPr/>
          </p:nvGrpSpPr>
          <p:grpSpPr bwMode="auto">
            <a:xfrm>
              <a:off x="6400801" y="3429000"/>
              <a:ext cx="2819399" cy="3299716"/>
              <a:chOff x="3718" y="1043"/>
              <a:chExt cx="2254" cy="3256"/>
            </a:xfrm>
          </p:grpSpPr>
          <p:sp>
            <p:nvSpPr>
              <p:cNvPr id="42007" name="Line 5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22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08" name="Line 6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09" name="Line 7"/>
              <p:cNvSpPr>
                <a:spLocks noChangeShapeType="1"/>
              </p:cNvSpPr>
              <p:nvPr/>
            </p:nvSpPr>
            <p:spPr bwMode="auto">
              <a:xfrm>
                <a:off x="5962" y="1043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10" name="Freeform 8"/>
              <p:cNvSpPr>
                <a:spLocks/>
              </p:cNvSpPr>
              <p:nvPr/>
            </p:nvSpPr>
            <p:spPr bwMode="auto">
              <a:xfrm>
                <a:off x="3718" y="3801"/>
                <a:ext cx="2236" cy="498"/>
              </a:xfrm>
              <a:custGeom>
                <a:avLst/>
                <a:gdLst>
                  <a:gd name="T0" fmla="*/ 0 w 2236"/>
                  <a:gd name="T1" fmla="*/ 907 h 301"/>
                  <a:gd name="T2" fmla="*/ 254 w 2236"/>
                  <a:gd name="T3" fmla="*/ 13 h 301"/>
                  <a:gd name="T4" fmla="*/ 345 w 2236"/>
                  <a:gd name="T5" fmla="*/ 126 h 301"/>
                  <a:gd name="T6" fmla="*/ 427 w 2236"/>
                  <a:gd name="T7" fmla="*/ 1921 h 301"/>
                  <a:gd name="T8" fmla="*/ 518 w 2236"/>
                  <a:gd name="T9" fmla="*/ 2713 h 301"/>
                  <a:gd name="T10" fmla="*/ 627 w 2236"/>
                  <a:gd name="T11" fmla="*/ 2601 h 301"/>
                  <a:gd name="T12" fmla="*/ 645 w 2236"/>
                  <a:gd name="T13" fmla="*/ 2270 h 301"/>
                  <a:gd name="T14" fmla="*/ 700 w 2236"/>
                  <a:gd name="T15" fmla="*/ 1476 h 301"/>
                  <a:gd name="T16" fmla="*/ 836 w 2236"/>
                  <a:gd name="T17" fmla="*/ 685 h 301"/>
                  <a:gd name="T18" fmla="*/ 991 w 2236"/>
                  <a:gd name="T19" fmla="*/ 1702 h 301"/>
                  <a:gd name="T20" fmla="*/ 1209 w 2236"/>
                  <a:gd name="T21" fmla="*/ 3618 h 301"/>
                  <a:gd name="T22" fmla="*/ 1364 w 2236"/>
                  <a:gd name="T23" fmla="*/ 3274 h 301"/>
                  <a:gd name="T24" fmla="*/ 1445 w 2236"/>
                  <a:gd name="T25" fmla="*/ 2270 h 301"/>
                  <a:gd name="T26" fmla="*/ 1473 w 2236"/>
                  <a:gd name="T27" fmla="*/ 1921 h 301"/>
                  <a:gd name="T28" fmla="*/ 1554 w 2236"/>
                  <a:gd name="T29" fmla="*/ 1702 h 301"/>
                  <a:gd name="T30" fmla="*/ 1654 w 2236"/>
                  <a:gd name="T31" fmla="*/ 1921 h 301"/>
                  <a:gd name="T32" fmla="*/ 1691 w 2236"/>
                  <a:gd name="T33" fmla="*/ 2028 h 301"/>
                  <a:gd name="T34" fmla="*/ 1791 w 2236"/>
                  <a:gd name="T35" fmla="*/ 3388 h 301"/>
                  <a:gd name="T36" fmla="*/ 1873 w 2236"/>
                  <a:gd name="T37" fmla="*/ 3731 h 301"/>
                  <a:gd name="T38" fmla="*/ 2073 w 2236"/>
                  <a:gd name="T39" fmla="*/ 3274 h 301"/>
                  <a:gd name="T40" fmla="*/ 2154 w 2236"/>
                  <a:gd name="T41" fmla="*/ 2497 h 301"/>
                  <a:gd name="T42" fmla="*/ 2173 w 2236"/>
                  <a:gd name="T43" fmla="*/ 2143 h 301"/>
                  <a:gd name="T44" fmla="*/ 2227 w 2236"/>
                  <a:gd name="T45" fmla="*/ 1476 h 301"/>
                  <a:gd name="T46" fmla="*/ 2236 w 2236"/>
                  <a:gd name="T47" fmla="*/ 1137 h 3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236"/>
                  <a:gd name="T73" fmla="*/ 0 h 301"/>
                  <a:gd name="T74" fmla="*/ 2236 w 2236"/>
                  <a:gd name="T75" fmla="*/ 301 h 3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236" h="301">
                    <a:moveTo>
                      <a:pt x="0" y="73"/>
                    </a:moveTo>
                    <a:cubicBezTo>
                      <a:pt x="85" y="45"/>
                      <a:pt x="166" y="19"/>
                      <a:pt x="254" y="1"/>
                    </a:cubicBezTo>
                    <a:cubicBezTo>
                      <a:pt x="284" y="4"/>
                      <a:pt x="316" y="0"/>
                      <a:pt x="345" y="10"/>
                    </a:cubicBezTo>
                    <a:cubicBezTo>
                      <a:pt x="396" y="28"/>
                      <a:pt x="403" y="117"/>
                      <a:pt x="427" y="155"/>
                    </a:cubicBezTo>
                    <a:cubicBezTo>
                      <a:pt x="447" y="187"/>
                      <a:pt x="484" y="208"/>
                      <a:pt x="518" y="219"/>
                    </a:cubicBezTo>
                    <a:cubicBezTo>
                      <a:pt x="554" y="216"/>
                      <a:pt x="592" y="220"/>
                      <a:pt x="627" y="210"/>
                    </a:cubicBezTo>
                    <a:cubicBezTo>
                      <a:pt x="637" y="207"/>
                      <a:pt x="638" y="191"/>
                      <a:pt x="645" y="183"/>
                    </a:cubicBezTo>
                    <a:cubicBezTo>
                      <a:pt x="663" y="161"/>
                      <a:pt x="681" y="140"/>
                      <a:pt x="700" y="119"/>
                    </a:cubicBezTo>
                    <a:cubicBezTo>
                      <a:pt x="740" y="73"/>
                      <a:pt x="778" y="67"/>
                      <a:pt x="836" y="55"/>
                    </a:cubicBezTo>
                    <a:cubicBezTo>
                      <a:pt x="917" y="66"/>
                      <a:pt x="937" y="84"/>
                      <a:pt x="991" y="137"/>
                    </a:cubicBezTo>
                    <a:cubicBezTo>
                      <a:pt x="1023" y="234"/>
                      <a:pt x="1114" y="279"/>
                      <a:pt x="1209" y="292"/>
                    </a:cubicBezTo>
                    <a:cubicBezTo>
                      <a:pt x="1259" y="288"/>
                      <a:pt x="1321" y="299"/>
                      <a:pt x="1364" y="264"/>
                    </a:cubicBezTo>
                    <a:cubicBezTo>
                      <a:pt x="1364" y="264"/>
                      <a:pt x="1431" y="197"/>
                      <a:pt x="1445" y="183"/>
                    </a:cubicBezTo>
                    <a:cubicBezTo>
                      <a:pt x="1454" y="174"/>
                      <a:pt x="1460" y="158"/>
                      <a:pt x="1473" y="155"/>
                    </a:cubicBezTo>
                    <a:cubicBezTo>
                      <a:pt x="1524" y="142"/>
                      <a:pt x="1497" y="148"/>
                      <a:pt x="1554" y="137"/>
                    </a:cubicBezTo>
                    <a:cubicBezTo>
                      <a:pt x="1587" y="143"/>
                      <a:pt x="1621" y="148"/>
                      <a:pt x="1654" y="155"/>
                    </a:cubicBezTo>
                    <a:cubicBezTo>
                      <a:pt x="1666" y="157"/>
                      <a:pt x="1681" y="157"/>
                      <a:pt x="1691" y="164"/>
                    </a:cubicBezTo>
                    <a:cubicBezTo>
                      <a:pt x="1737" y="197"/>
                      <a:pt x="1752" y="239"/>
                      <a:pt x="1791" y="273"/>
                    </a:cubicBezTo>
                    <a:cubicBezTo>
                      <a:pt x="1815" y="294"/>
                      <a:pt x="1843" y="295"/>
                      <a:pt x="1873" y="301"/>
                    </a:cubicBezTo>
                    <a:cubicBezTo>
                      <a:pt x="2023" y="290"/>
                      <a:pt x="1970" y="289"/>
                      <a:pt x="2073" y="264"/>
                    </a:cubicBezTo>
                    <a:cubicBezTo>
                      <a:pt x="2110" y="240"/>
                      <a:pt x="2112" y="222"/>
                      <a:pt x="2154" y="201"/>
                    </a:cubicBezTo>
                    <a:cubicBezTo>
                      <a:pt x="2160" y="192"/>
                      <a:pt x="2166" y="181"/>
                      <a:pt x="2173" y="173"/>
                    </a:cubicBezTo>
                    <a:cubicBezTo>
                      <a:pt x="2190" y="154"/>
                      <a:pt x="2227" y="119"/>
                      <a:pt x="2227" y="119"/>
                    </a:cubicBezTo>
                    <a:cubicBezTo>
                      <a:pt x="2230" y="110"/>
                      <a:pt x="2236" y="92"/>
                      <a:pt x="2236" y="9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 sz="2200"/>
              </a:p>
            </p:txBody>
          </p:sp>
        </p:grpSp>
        <p:sp>
          <p:nvSpPr>
            <p:cNvPr id="42006" name="TextBox 131"/>
            <p:cNvSpPr txBox="1">
              <a:spLocks noChangeArrowheads="1"/>
            </p:cNvSpPr>
            <p:nvPr/>
          </p:nvSpPr>
          <p:spPr bwMode="auto">
            <a:xfrm>
              <a:off x="6629400" y="3581400"/>
              <a:ext cx="22098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latin typeface="Times" charset="0"/>
                  <a:ea typeface="Times" charset="0"/>
                  <a:cs typeface="Times" charset="0"/>
                </a:rPr>
                <a:t>Action Items</a:t>
              </a:r>
            </a:p>
          </p:txBody>
        </p:sp>
      </p:grpSp>
      <p:grpSp>
        <p:nvGrpSpPr>
          <p:cNvPr id="8" name="Group 153"/>
          <p:cNvGrpSpPr>
            <a:grpSpLocks/>
          </p:cNvGrpSpPr>
          <p:nvPr/>
        </p:nvGrpSpPr>
        <p:grpSpPr bwMode="auto">
          <a:xfrm>
            <a:off x="6096000" y="2076450"/>
            <a:ext cx="2819400" cy="3300413"/>
            <a:chOff x="6324601" y="4267200"/>
            <a:chExt cx="2819399" cy="3299716"/>
          </a:xfrm>
        </p:grpSpPr>
        <p:grpSp>
          <p:nvGrpSpPr>
            <p:cNvPr id="41999" name="Group 4"/>
            <p:cNvGrpSpPr>
              <a:grpSpLocks/>
            </p:cNvGrpSpPr>
            <p:nvPr/>
          </p:nvGrpSpPr>
          <p:grpSpPr bwMode="auto">
            <a:xfrm>
              <a:off x="6324601" y="4267200"/>
              <a:ext cx="2819399" cy="3299716"/>
              <a:chOff x="3718" y="1043"/>
              <a:chExt cx="2254" cy="3256"/>
            </a:xfrm>
          </p:grpSpPr>
          <p:sp>
            <p:nvSpPr>
              <p:cNvPr id="42001" name="Line 5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22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02" name="Line 6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03" name="Line 7"/>
              <p:cNvSpPr>
                <a:spLocks noChangeShapeType="1"/>
              </p:cNvSpPr>
              <p:nvPr/>
            </p:nvSpPr>
            <p:spPr bwMode="auto">
              <a:xfrm>
                <a:off x="5962" y="1043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04" name="Freeform 8"/>
              <p:cNvSpPr>
                <a:spLocks/>
              </p:cNvSpPr>
              <p:nvPr/>
            </p:nvSpPr>
            <p:spPr bwMode="auto">
              <a:xfrm>
                <a:off x="3718" y="3801"/>
                <a:ext cx="2236" cy="498"/>
              </a:xfrm>
              <a:custGeom>
                <a:avLst/>
                <a:gdLst>
                  <a:gd name="T0" fmla="*/ 0 w 2236"/>
                  <a:gd name="T1" fmla="*/ 907 h 301"/>
                  <a:gd name="T2" fmla="*/ 254 w 2236"/>
                  <a:gd name="T3" fmla="*/ 13 h 301"/>
                  <a:gd name="T4" fmla="*/ 345 w 2236"/>
                  <a:gd name="T5" fmla="*/ 126 h 301"/>
                  <a:gd name="T6" fmla="*/ 427 w 2236"/>
                  <a:gd name="T7" fmla="*/ 1921 h 301"/>
                  <a:gd name="T8" fmla="*/ 518 w 2236"/>
                  <a:gd name="T9" fmla="*/ 2713 h 301"/>
                  <a:gd name="T10" fmla="*/ 627 w 2236"/>
                  <a:gd name="T11" fmla="*/ 2601 h 301"/>
                  <a:gd name="T12" fmla="*/ 645 w 2236"/>
                  <a:gd name="T13" fmla="*/ 2270 h 301"/>
                  <a:gd name="T14" fmla="*/ 700 w 2236"/>
                  <a:gd name="T15" fmla="*/ 1476 h 301"/>
                  <a:gd name="T16" fmla="*/ 836 w 2236"/>
                  <a:gd name="T17" fmla="*/ 685 h 301"/>
                  <a:gd name="T18" fmla="*/ 991 w 2236"/>
                  <a:gd name="T19" fmla="*/ 1702 h 301"/>
                  <a:gd name="T20" fmla="*/ 1209 w 2236"/>
                  <a:gd name="T21" fmla="*/ 3618 h 301"/>
                  <a:gd name="T22" fmla="*/ 1364 w 2236"/>
                  <a:gd name="T23" fmla="*/ 3274 h 301"/>
                  <a:gd name="T24" fmla="*/ 1445 w 2236"/>
                  <a:gd name="T25" fmla="*/ 2270 h 301"/>
                  <a:gd name="T26" fmla="*/ 1473 w 2236"/>
                  <a:gd name="T27" fmla="*/ 1921 h 301"/>
                  <a:gd name="T28" fmla="*/ 1554 w 2236"/>
                  <a:gd name="T29" fmla="*/ 1702 h 301"/>
                  <a:gd name="T30" fmla="*/ 1654 w 2236"/>
                  <a:gd name="T31" fmla="*/ 1921 h 301"/>
                  <a:gd name="T32" fmla="*/ 1691 w 2236"/>
                  <a:gd name="T33" fmla="*/ 2028 h 301"/>
                  <a:gd name="T34" fmla="*/ 1791 w 2236"/>
                  <a:gd name="T35" fmla="*/ 3388 h 301"/>
                  <a:gd name="T36" fmla="*/ 1873 w 2236"/>
                  <a:gd name="T37" fmla="*/ 3731 h 301"/>
                  <a:gd name="T38" fmla="*/ 2073 w 2236"/>
                  <a:gd name="T39" fmla="*/ 3274 h 301"/>
                  <a:gd name="T40" fmla="*/ 2154 w 2236"/>
                  <a:gd name="T41" fmla="*/ 2497 h 301"/>
                  <a:gd name="T42" fmla="*/ 2173 w 2236"/>
                  <a:gd name="T43" fmla="*/ 2143 h 301"/>
                  <a:gd name="T44" fmla="*/ 2227 w 2236"/>
                  <a:gd name="T45" fmla="*/ 1476 h 301"/>
                  <a:gd name="T46" fmla="*/ 2236 w 2236"/>
                  <a:gd name="T47" fmla="*/ 1137 h 3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236"/>
                  <a:gd name="T73" fmla="*/ 0 h 301"/>
                  <a:gd name="T74" fmla="*/ 2236 w 2236"/>
                  <a:gd name="T75" fmla="*/ 301 h 3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236" h="301">
                    <a:moveTo>
                      <a:pt x="0" y="73"/>
                    </a:moveTo>
                    <a:cubicBezTo>
                      <a:pt x="85" y="45"/>
                      <a:pt x="166" y="19"/>
                      <a:pt x="254" y="1"/>
                    </a:cubicBezTo>
                    <a:cubicBezTo>
                      <a:pt x="284" y="4"/>
                      <a:pt x="316" y="0"/>
                      <a:pt x="345" y="10"/>
                    </a:cubicBezTo>
                    <a:cubicBezTo>
                      <a:pt x="396" y="28"/>
                      <a:pt x="403" y="117"/>
                      <a:pt x="427" y="155"/>
                    </a:cubicBezTo>
                    <a:cubicBezTo>
                      <a:pt x="447" y="187"/>
                      <a:pt x="484" y="208"/>
                      <a:pt x="518" y="219"/>
                    </a:cubicBezTo>
                    <a:cubicBezTo>
                      <a:pt x="554" y="216"/>
                      <a:pt x="592" y="220"/>
                      <a:pt x="627" y="210"/>
                    </a:cubicBezTo>
                    <a:cubicBezTo>
                      <a:pt x="637" y="207"/>
                      <a:pt x="638" y="191"/>
                      <a:pt x="645" y="183"/>
                    </a:cubicBezTo>
                    <a:cubicBezTo>
                      <a:pt x="663" y="161"/>
                      <a:pt x="681" y="140"/>
                      <a:pt x="700" y="119"/>
                    </a:cubicBezTo>
                    <a:cubicBezTo>
                      <a:pt x="740" y="73"/>
                      <a:pt x="778" y="67"/>
                      <a:pt x="836" y="55"/>
                    </a:cubicBezTo>
                    <a:cubicBezTo>
                      <a:pt x="917" y="66"/>
                      <a:pt x="937" y="84"/>
                      <a:pt x="991" y="137"/>
                    </a:cubicBezTo>
                    <a:cubicBezTo>
                      <a:pt x="1023" y="234"/>
                      <a:pt x="1114" y="279"/>
                      <a:pt x="1209" y="292"/>
                    </a:cubicBezTo>
                    <a:cubicBezTo>
                      <a:pt x="1259" y="288"/>
                      <a:pt x="1321" y="299"/>
                      <a:pt x="1364" y="264"/>
                    </a:cubicBezTo>
                    <a:cubicBezTo>
                      <a:pt x="1364" y="264"/>
                      <a:pt x="1431" y="197"/>
                      <a:pt x="1445" y="183"/>
                    </a:cubicBezTo>
                    <a:cubicBezTo>
                      <a:pt x="1454" y="174"/>
                      <a:pt x="1460" y="158"/>
                      <a:pt x="1473" y="155"/>
                    </a:cubicBezTo>
                    <a:cubicBezTo>
                      <a:pt x="1524" y="142"/>
                      <a:pt x="1497" y="148"/>
                      <a:pt x="1554" y="137"/>
                    </a:cubicBezTo>
                    <a:cubicBezTo>
                      <a:pt x="1587" y="143"/>
                      <a:pt x="1621" y="148"/>
                      <a:pt x="1654" y="155"/>
                    </a:cubicBezTo>
                    <a:cubicBezTo>
                      <a:pt x="1666" y="157"/>
                      <a:pt x="1681" y="157"/>
                      <a:pt x="1691" y="164"/>
                    </a:cubicBezTo>
                    <a:cubicBezTo>
                      <a:pt x="1737" y="197"/>
                      <a:pt x="1752" y="239"/>
                      <a:pt x="1791" y="273"/>
                    </a:cubicBezTo>
                    <a:cubicBezTo>
                      <a:pt x="1815" y="294"/>
                      <a:pt x="1843" y="295"/>
                      <a:pt x="1873" y="301"/>
                    </a:cubicBezTo>
                    <a:cubicBezTo>
                      <a:pt x="2023" y="290"/>
                      <a:pt x="1970" y="289"/>
                      <a:pt x="2073" y="264"/>
                    </a:cubicBezTo>
                    <a:cubicBezTo>
                      <a:pt x="2110" y="240"/>
                      <a:pt x="2112" y="222"/>
                      <a:pt x="2154" y="201"/>
                    </a:cubicBezTo>
                    <a:cubicBezTo>
                      <a:pt x="2160" y="192"/>
                      <a:pt x="2166" y="181"/>
                      <a:pt x="2173" y="173"/>
                    </a:cubicBezTo>
                    <a:cubicBezTo>
                      <a:pt x="2190" y="154"/>
                      <a:pt x="2227" y="119"/>
                      <a:pt x="2227" y="119"/>
                    </a:cubicBezTo>
                    <a:cubicBezTo>
                      <a:pt x="2230" y="110"/>
                      <a:pt x="2236" y="92"/>
                      <a:pt x="2236" y="9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 sz="2200"/>
              </a:p>
            </p:txBody>
          </p:sp>
        </p:grpSp>
        <p:sp>
          <p:nvSpPr>
            <p:cNvPr id="42000" name="TextBox 145"/>
            <p:cNvSpPr txBox="1">
              <a:spLocks noChangeArrowheads="1"/>
            </p:cNvSpPr>
            <p:nvPr/>
          </p:nvSpPr>
          <p:spPr bwMode="auto">
            <a:xfrm>
              <a:off x="6553200" y="4419600"/>
              <a:ext cx="131318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latin typeface="Times" charset="0"/>
                  <a:ea typeface="Times" charset="0"/>
                  <a:cs typeface="Times" charset="0"/>
                </a:rPr>
                <a:t>Questions</a:t>
              </a:r>
            </a:p>
          </p:txBody>
        </p:sp>
      </p:grpSp>
      <p:grpSp>
        <p:nvGrpSpPr>
          <p:cNvPr id="10" name="Group 152"/>
          <p:cNvGrpSpPr>
            <a:grpSpLocks/>
          </p:cNvGrpSpPr>
          <p:nvPr/>
        </p:nvGrpSpPr>
        <p:grpSpPr bwMode="auto">
          <a:xfrm>
            <a:off x="6553200" y="2705100"/>
            <a:ext cx="2819400" cy="3300413"/>
            <a:chOff x="6781801" y="5181600"/>
            <a:chExt cx="2819399" cy="3299716"/>
          </a:xfrm>
        </p:grpSpPr>
        <p:grpSp>
          <p:nvGrpSpPr>
            <p:cNvPr id="41993" name="Group 4"/>
            <p:cNvGrpSpPr>
              <a:grpSpLocks/>
            </p:cNvGrpSpPr>
            <p:nvPr/>
          </p:nvGrpSpPr>
          <p:grpSpPr bwMode="auto">
            <a:xfrm>
              <a:off x="6781801" y="5181600"/>
              <a:ext cx="2819399" cy="3299716"/>
              <a:chOff x="3718" y="1043"/>
              <a:chExt cx="2254" cy="3256"/>
            </a:xfrm>
          </p:grpSpPr>
          <p:sp>
            <p:nvSpPr>
              <p:cNvPr id="41995" name="Line 5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22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96" name="Line 6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97" name="Line 7"/>
              <p:cNvSpPr>
                <a:spLocks noChangeShapeType="1"/>
              </p:cNvSpPr>
              <p:nvPr/>
            </p:nvSpPr>
            <p:spPr bwMode="auto">
              <a:xfrm>
                <a:off x="5962" y="1043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98" name="Freeform 8"/>
              <p:cNvSpPr>
                <a:spLocks/>
              </p:cNvSpPr>
              <p:nvPr/>
            </p:nvSpPr>
            <p:spPr bwMode="auto">
              <a:xfrm>
                <a:off x="3718" y="3801"/>
                <a:ext cx="2236" cy="498"/>
              </a:xfrm>
              <a:custGeom>
                <a:avLst/>
                <a:gdLst>
                  <a:gd name="T0" fmla="*/ 0 w 2236"/>
                  <a:gd name="T1" fmla="*/ 907 h 301"/>
                  <a:gd name="T2" fmla="*/ 254 w 2236"/>
                  <a:gd name="T3" fmla="*/ 13 h 301"/>
                  <a:gd name="T4" fmla="*/ 345 w 2236"/>
                  <a:gd name="T5" fmla="*/ 126 h 301"/>
                  <a:gd name="T6" fmla="*/ 427 w 2236"/>
                  <a:gd name="T7" fmla="*/ 1921 h 301"/>
                  <a:gd name="T8" fmla="*/ 518 w 2236"/>
                  <a:gd name="T9" fmla="*/ 2713 h 301"/>
                  <a:gd name="T10" fmla="*/ 627 w 2236"/>
                  <a:gd name="T11" fmla="*/ 2601 h 301"/>
                  <a:gd name="T12" fmla="*/ 645 w 2236"/>
                  <a:gd name="T13" fmla="*/ 2270 h 301"/>
                  <a:gd name="T14" fmla="*/ 700 w 2236"/>
                  <a:gd name="T15" fmla="*/ 1476 h 301"/>
                  <a:gd name="T16" fmla="*/ 836 w 2236"/>
                  <a:gd name="T17" fmla="*/ 685 h 301"/>
                  <a:gd name="T18" fmla="*/ 991 w 2236"/>
                  <a:gd name="T19" fmla="*/ 1702 h 301"/>
                  <a:gd name="T20" fmla="*/ 1209 w 2236"/>
                  <a:gd name="T21" fmla="*/ 3618 h 301"/>
                  <a:gd name="T22" fmla="*/ 1364 w 2236"/>
                  <a:gd name="T23" fmla="*/ 3274 h 301"/>
                  <a:gd name="T24" fmla="*/ 1445 w 2236"/>
                  <a:gd name="T25" fmla="*/ 2270 h 301"/>
                  <a:gd name="T26" fmla="*/ 1473 w 2236"/>
                  <a:gd name="T27" fmla="*/ 1921 h 301"/>
                  <a:gd name="T28" fmla="*/ 1554 w 2236"/>
                  <a:gd name="T29" fmla="*/ 1702 h 301"/>
                  <a:gd name="T30" fmla="*/ 1654 w 2236"/>
                  <a:gd name="T31" fmla="*/ 1921 h 301"/>
                  <a:gd name="T32" fmla="*/ 1691 w 2236"/>
                  <a:gd name="T33" fmla="*/ 2028 h 301"/>
                  <a:gd name="T34" fmla="*/ 1791 w 2236"/>
                  <a:gd name="T35" fmla="*/ 3388 h 301"/>
                  <a:gd name="T36" fmla="*/ 1873 w 2236"/>
                  <a:gd name="T37" fmla="*/ 3731 h 301"/>
                  <a:gd name="T38" fmla="*/ 2073 w 2236"/>
                  <a:gd name="T39" fmla="*/ 3274 h 301"/>
                  <a:gd name="T40" fmla="*/ 2154 w 2236"/>
                  <a:gd name="T41" fmla="*/ 2497 h 301"/>
                  <a:gd name="T42" fmla="*/ 2173 w 2236"/>
                  <a:gd name="T43" fmla="*/ 2143 h 301"/>
                  <a:gd name="T44" fmla="*/ 2227 w 2236"/>
                  <a:gd name="T45" fmla="*/ 1476 h 301"/>
                  <a:gd name="T46" fmla="*/ 2236 w 2236"/>
                  <a:gd name="T47" fmla="*/ 1137 h 3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236"/>
                  <a:gd name="T73" fmla="*/ 0 h 301"/>
                  <a:gd name="T74" fmla="*/ 2236 w 2236"/>
                  <a:gd name="T75" fmla="*/ 301 h 3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236" h="301">
                    <a:moveTo>
                      <a:pt x="0" y="73"/>
                    </a:moveTo>
                    <a:cubicBezTo>
                      <a:pt x="85" y="45"/>
                      <a:pt x="166" y="19"/>
                      <a:pt x="254" y="1"/>
                    </a:cubicBezTo>
                    <a:cubicBezTo>
                      <a:pt x="284" y="4"/>
                      <a:pt x="316" y="0"/>
                      <a:pt x="345" y="10"/>
                    </a:cubicBezTo>
                    <a:cubicBezTo>
                      <a:pt x="396" y="28"/>
                      <a:pt x="403" y="117"/>
                      <a:pt x="427" y="155"/>
                    </a:cubicBezTo>
                    <a:cubicBezTo>
                      <a:pt x="447" y="187"/>
                      <a:pt x="484" y="208"/>
                      <a:pt x="518" y="219"/>
                    </a:cubicBezTo>
                    <a:cubicBezTo>
                      <a:pt x="554" y="216"/>
                      <a:pt x="592" y="220"/>
                      <a:pt x="627" y="210"/>
                    </a:cubicBezTo>
                    <a:cubicBezTo>
                      <a:pt x="637" y="207"/>
                      <a:pt x="638" y="191"/>
                      <a:pt x="645" y="183"/>
                    </a:cubicBezTo>
                    <a:cubicBezTo>
                      <a:pt x="663" y="161"/>
                      <a:pt x="681" y="140"/>
                      <a:pt x="700" y="119"/>
                    </a:cubicBezTo>
                    <a:cubicBezTo>
                      <a:pt x="740" y="73"/>
                      <a:pt x="778" y="67"/>
                      <a:pt x="836" y="55"/>
                    </a:cubicBezTo>
                    <a:cubicBezTo>
                      <a:pt x="917" y="66"/>
                      <a:pt x="937" y="84"/>
                      <a:pt x="991" y="137"/>
                    </a:cubicBezTo>
                    <a:cubicBezTo>
                      <a:pt x="1023" y="234"/>
                      <a:pt x="1114" y="279"/>
                      <a:pt x="1209" y="292"/>
                    </a:cubicBezTo>
                    <a:cubicBezTo>
                      <a:pt x="1259" y="288"/>
                      <a:pt x="1321" y="299"/>
                      <a:pt x="1364" y="264"/>
                    </a:cubicBezTo>
                    <a:cubicBezTo>
                      <a:pt x="1364" y="264"/>
                      <a:pt x="1431" y="197"/>
                      <a:pt x="1445" y="183"/>
                    </a:cubicBezTo>
                    <a:cubicBezTo>
                      <a:pt x="1454" y="174"/>
                      <a:pt x="1460" y="158"/>
                      <a:pt x="1473" y="155"/>
                    </a:cubicBezTo>
                    <a:cubicBezTo>
                      <a:pt x="1524" y="142"/>
                      <a:pt x="1497" y="148"/>
                      <a:pt x="1554" y="137"/>
                    </a:cubicBezTo>
                    <a:cubicBezTo>
                      <a:pt x="1587" y="143"/>
                      <a:pt x="1621" y="148"/>
                      <a:pt x="1654" y="155"/>
                    </a:cubicBezTo>
                    <a:cubicBezTo>
                      <a:pt x="1666" y="157"/>
                      <a:pt x="1681" y="157"/>
                      <a:pt x="1691" y="164"/>
                    </a:cubicBezTo>
                    <a:cubicBezTo>
                      <a:pt x="1737" y="197"/>
                      <a:pt x="1752" y="239"/>
                      <a:pt x="1791" y="273"/>
                    </a:cubicBezTo>
                    <a:cubicBezTo>
                      <a:pt x="1815" y="294"/>
                      <a:pt x="1843" y="295"/>
                      <a:pt x="1873" y="301"/>
                    </a:cubicBezTo>
                    <a:cubicBezTo>
                      <a:pt x="2023" y="290"/>
                      <a:pt x="1970" y="289"/>
                      <a:pt x="2073" y="264"/>
                    </a:cubicBezTo>
                    <a:cubicBezTo>
                      <a:pt x="2110" y="240"/>
                      <a:pt x="2112" y="222"/>
                      <a:pt x="2154" y="201"/>
                    </a:cubicBezTo>
                    <a:cubicBezTo>
                      <a:pt x="2160" y="192"/>
                      <a:pt x="2166" y="181"/>
                      <a:pt x="2173" y="173"/>
                    </a:cubicBezTo>
                    <a:cubicBezTo>
                      <a:pt x="2190" y="154"/>
                      <a:pt x="2227" y="119"/>
                      <a:pt x="2227" y="119"/>
                    </a:cubicBezTo>
                    <a:cubicBezTo>
                      <a:pt x="2230" y="110"/>
                      <a:pt x="2236" y="92"/>
                      <a:pt x="2236" y="9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 sz="2200"/>
              </a:p>
            </p:txBody>
          </p:sp>
        </p:grpSp>
        <p:sp>
          <p:nvSpPr>
            <p:cNvPr id="41994" name="TextBox 151"/>
            <p:cNvSpPr txBox="1">
              <a:spLocks noChangeArrowheads="1"/>
            </p:cNvSpPr>
            <p:nvPr/>
          </p:nvSpPr>
          <p:spPr bwMode="auto">
            <a:xfrm>
              <a:off x="6890028" y="5253335"/>
              <a:ext cx="874283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latin typeface="Times" charset="0"/>
                  <a:ea typeface="Times" charset="0"/>
                  <a:cs typeface="Times" charset="0"/>
                </a:rPr>
                <a:t>Issues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 descr="2. The Impossible Triangle.jpg"/>
          <p:cNvPicPr>
            <a:picLocks noChangeAspect="1"/>
          </p:cNvPicPr>
          <p:nvPr/>
        </p:nvPicPr>
        <p:blipFill>
          <a:blip r:embed="rId2"/>
          <a:srcRect l="3812" t="4764" r="2382" b="9528"/>
          <a:stretch>
            <a:fillRect/>
          </a:stretch>
        </p:blipFill>
        <p:spPr bwMode="auto">
          <a:xfrm>
            <a:off x="2971800" y="2743200"/>
            <a:ext cx="2819400" cy="257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Abstraction</a:t>
            </a:r>
          </a:p>
        </p:txBody>
      </p:sp>
      <p:sp>
        <p:nvSpPr>
          <p:cNvPr id="819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build models, you have to be able to gather enough information to make good abstractions.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197" name="TextBox 4"/>
          <p:cNvSpPr txBox="1">
            <a:spLocks noChangeArrowheads="1"/>
          </p:cNvSpPr>
          <p:nvPr/>
        </p:nvSpPr>
        <p:spPr bwMode="auto">
          <a:xfrm>
            <a:off x="4648200" y="2743200"/>
            <a:ext cx="159067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Learning</a:t>
            </a:r>
          </a:p>
        </p:txBody>
      </p:sp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5029200" y="5486400"/>
            <a:ext cx="10366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Planning</a:t>
            </a:r>
          </a:p>
        </p:txBody>
      </p:sp>
      <p:sp>
        <p:nvSpPr>
          <p:cNvPr id="8199" name="TextBox 5"/>
          <p:cNvSpPr txBox="1">
            <a:spLocks noChangeArrowheads="1"/>
          </p:cNvSpPr>
          <p:nvPr/>
        </p:nvSpPr>
        <p:spPr bwMode="auto">
          <a:xfrm>
            <a:off x="2057400" y="4267200"/>
            <a:ext cx="1176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Doing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4114800" y="4191000"/>
            <a:ext cx="419100" cy="4111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1" name="Freeform 35"/>
          <p:cNvSpPr>
            <a:spLocks noChangeAspect="1"/>
          </p:cNvSpPr>
          <p:nvPr/>
        </p:nvSpPr>
        <p:spPr bwMode="auto">
          <a:xfrm>
            <a:off x="2475547" y="2845117"/>
            <a:ext cx="1029653" cy="1269683"/>
          </a:xfrm>
          <a:custGeom>
            <a:avLst/>
            <a:gdLst>
              <a:gd name="T0" fmla="*/ 2147483647 w 1930"/>
              <a:gd name="T1" fmla="*/ 0 h 2380"/>
              <a:gd name="T2" fmla="*/ 2147483647 w 1930"/>
              <a:gd name="T3" fmla="*/ 0 h 2380"/>
              <a:gd name="T4" fmla="*/ 2147483647 w 1930"/>
              <a:gd name="T5" fmla="*/ 2147483647 h 2380"/>
              <a:gd name="T6" fmla="*/ 2147483647 w 1930"/>
              <a:gd name="T7" fmla="*/ 2147483647 h 2380"/>
              <a:gd name="T8" fmla="*/ 2147483647 w 1930"/>
              <a:gd name="T9" fmla="*/ 2147483647 h 2380"/>
              <a:gd name="T10" fmla="*/ 2147483647 w 1930"/>
              <a:gd name="T11" fmla="*/ 2147483647 h 2380"/>
              <a:gd name="T12" fmla="*/ 2147483647 w 1930"/>
              <a:gd name="T13" fmla="*/ 2147483647 h 2380"/>
              <a:gd name="T14" fmla="*/ 2147483647 w 1930"/>
              <a:gd name="T15" fmla="*/ 2147483647 h 2380"/>
              <a:gd name="T16" fmla="*/ 2147483647 w 1930"/>
              <a:gd name="T17" fmla="*/ 2147483647 h 2380"/>
              <a:gd name="T18" fmla="*/ 2147483647 w 1930"/>
              <a:gd name="T19" fmla="*/ 2147483647 h 2380"/>
              <a:gd name="T20" fmla="*/ 2147483647 w 1930"/>
              <a:gd name="T21" fmla="*/ 2147483647 h 2380"/>
              <a:gd name="T22" fmla="*/ 2147483647 w 1930"/>
              <a:gd name="T23" fmla="*/ 2147483647 h 2380"/>
              <a:gd name="T24" fmla="*/ 2147483647 w 1930"/>
              <a:gd name="T25" fmla="*/ 2147483647 h 2380"/>
              <a:gd name="T26" fmla="*/ 2147483647 w 1930"/>
              <a:gd name="T27" fmla="*/ 2147483647 h 2380"/>
              <a:gd name="T28" fmla="*/ 2147483647 w 1930"/>
              <a:gd name="T29" fmla="*/ 2147483647 h 2380"/>
              <a:gd name="T30" fmla="*/ 2147483647 w 1930"/>
              <a:gd name="T31" fmla="*/ 2147483647 h 2380"/>
              <a:gd name="T32" fmla="*/ 2147483647 w 1930"/>
              <a:gd name="T33" fmla="*/ 2147483647 h 2380"/>
              <a:gd name="T34" fmla="*/ 0 w 1930"/>
              <a:gd name="T35" fmla="*/ 2147483647 h 2380"/>
              <a:gd name="T36" fmla="*/ 0 w 1930"/>
              <a:gd name="T37" fmla="*/ 2147483647 h 2380"/>
              <a:gd name="T38" fmla="*/ 2147483647 w 1930"/>
              <a:gd name="T39" fmla="*/ 2147483647 h 2380"/>
              <a:gd name="T40" fmla="*/ 2147483647 w 1930"/>
              <a:gd name="T41" fmla="*/ 2147483647 h 2380"/>
              <a:gd name="T42" fmla="*/ 2147483647 w 1930"/>
              <a:gd name="T43" fmla="*/ 2147483647 h 2380"/>
              <a:gd name="T44" fmla="*/ 2147483647 w 1930"/>
              <a:gd name="T45" fmla="*/ 2147483647 h 2380"/>
              <a:gd name="T46" fmla="*/ 2147483647 w 1930"/>
              <a:gd name="T47" fmla="*/ 2147483647 h 2380"/>
              <a:gd name="T48" fmla="*/ 2147483647 w 1930"/>
              <a:gd name="T49" fmla="*/ 2147483647 h 2380"/>
              <a:gd name="T50" fmla="*/ 2147483647 w 1930"/>
              <a:gd name="T51" fmla="*/ 2147483647 h 2380"/>
              <a:gd name="T52" fmla="*/ 2147483647 w 1930"/>
              <a:gd name="T53" fmla="*/ 2147483647 h 2380"/>
              <a:gd name="T54" fmla="*/ 2147483647 w 1930"/>
              <a:gd name="T55" fmla="*/ 2147483647 h 2380"/>
              <a:gd name="T56" fmla="*/ 2147483647 w 1930"/>
              <a:gd name="T57" fmla="*/ 2147483647 h 2380"/>
              <a:gd name="T58" fmla="*/ 2147483647 w 1930"/>
              <a:gd name="T59" fmla="*/ 2147483647 h 2380"/>
              <a:gd name="T60" fmla="*/ 2147483647 w 1930"/>
              <a:gd name="T61" fmla="*/ 2147483647 h 2380"/>
              <a:gd name="T62" fmla="*/ 2147483647 w 1930"/>
              <a:gd name="T63" fmla="*/ 2147483647 h 2380"/>
              <a:gd name="T64" fmla="*/ 2147483647 w 1930"/>
              <a:gd name="T65" fmla="*/ 2147483647 h 2380"/>
              <a:gd name="T66" fmla="*/ 2147483647 w 1930"/>
              <a:gd name="T67" fmla="*/ 2147483647 h 2380"/>
              <a:gd name="T68" fmla="*/ 2147483647 w 1930"/>
              <a:gd name="T69" fmla="*/ 2147483647 h 2380"/>
              <a:gd name="T70" fmla="*/ 2147483647 w 1930"/>
              <a:gd name="T71" fmla="*/ 2147483647 h 2380"/>
              <a:gd name="T72" fmla="*/ 2147483647 w 1930"/>
              <a:gd name="T73" fmla="*/ 2147483647 h 2380"/>
              <a:gd name="T74" fmla="*/ 2147483647 w 1930"/>
              <a:gd name="T75" fmla="*/ 2147483647 h 2380"/>
              <a:gd name="T76" fmla="*/ 2147483647 w 1930"/>
              <a:gd name="T77" fmla="*/ 2147483647 h 2380"/>
              <a:gd name="T78" fmla="*/ 2147483647 w 1930"/>
              <a:gd name="T79" fmla="*/ 2147483647 h 2380"/>
              <a:gd name="T80" fmla="*/ 2147483647 w 1930"/>
              <a:gd name="T81" fmla="*/ 2147483647 h 2380"/>
              <a:gd name="T82" fmla="*/ 2147483647 w 1930"/>
              <a:gd name="T83" fmla="*/ 2147483647 h 2380"/>
              <a:gd name="T84" fmla="*/ 2147483647 w 1930"/>
              <a:gd name="T85" fmla="*/ 2147483647 h 2380"/>
              <a:gd name="T86" fmla="*/ 2147483647 w 1930"/>
              <a:gd name="T87" fmla="*/ 2147483647 h 2380"/>
              <a:gd name="T88" fmla="*/ 2147483647 w 1930"/>
              <a:gd name="T89" fmla="*/ 2147483647 h 2380"/>
              <a:gd name="T90" fmla="*/ 2147483647 w 1930"/>
              <a:gd name="T91" fmla="*/ 2147483647 h 2380"/>
              <a:gd name="T92" fmla="*/ 2147483647 w 1930"/>
              <a:gd name="T93" fmla="*/ 2147483647 h 2380"/>
              <a:gd name="T94" fmla="*/ 2147483647 w 1930"/>
              <a:gd name="T95" fmla="*/ 2147483647 h 2380"/>
              <a:gd name="T96" fmla="*/ 2147483647 w 1930"/>
              <a:gd name="T97" fmla="*/ 2147483647 h 2380"/>
              <a:gd name="T98" fmla="*/ 2147483647 w 1930"/>
              <a:gd name="T99" fmla="*/ 2147483647 h 2380"/>
              <a:gd name="T100" fmla="*/ 2147483647 w 1930"/>
              <a:gd name="T101" fmla="*/ 0 h 238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930"/>
              <a:gd name="T154" fmla="*/ 0 h 2380"/>
              <a:gd name="T155" fmla="*/ 1930 w 1930"/>
              <a:gd name="T156" fmla="*/ 2380 h 2380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930" h="2380">
                <a:moveTo>
                  <a:pt x="1588" y="0"/>
                </a:moveTo>
                <a:lnTo>
                  <a:pt x="1588" y="0"/>
                </a:lnTo>
                <a:lnTo>
                  <a:pt x="1508" y="2"/>
                </a:lnTo>
                <a:lnTo>
                  <a:pt x="1426" y="8"/>
                </a:lnTo>
                <a:lnTo>
                  <a:pt x="1346" y="18"/>
                </a:lnTo>
                <a:lnTo>
                  <a:pt x="1268" y="32"/>
                </a:lnTo>
                <a:lnTo>
                  <a:pt x="1192" y="50"/>
                </a:lnTo>
                <a:lnTo>
                  <a:pt x="1116" y="72"/>
                </a:lnTo>
                <a:lnTo>
                  <a:pt x="1042" y="96"/>
                </a:lnTo>
                <a:lnTo>
                  <a:pt x="970" y="126"/>
                </a:lnTo>
                <a:lnTo>
                  <a:pt x="900" y="156"/>
                </a:lnTo>
                <a:lnTo>
                  <a:pt x="832" y="192"/>
                </a:lnTo>
                <a:lnTo>
                  <a:pt x="764" y="230"/>
                </a:lnTo>
                <a:lnTo>
                  <a:pt x="700" y="272"/>
                </a:lnTo>
                <a:lnTo>
                  <a:pt x="638" y="316"/>
                </a:lnTo>
                <a:lnTo>
                  <a:pt x="578" y="362"/>
                </a:lnTo>
                <a:lnTo>
                  <a:pt x="520" y="412"/>
                </a:lnTo>
                <a:lnTo>
                  <a:pt x="464" y="466"/>
                </a:lnTo>
                <a:lnTo>
                  <a:pt x="412" y="520"/>
                </a:lnTo>
                <a:lnTo>
                  <a:pt x="362" y="578"/>
                </a:lnTo>
                <a:lnTo>
                  <a:pt x="316" y="638"/>
                </a:lnTo>
                <a:lnTo>
                  <a:pt x="270" y="700"/>
                </a:lnTo>
                <a:lnTo>
                  <a:pt x="230" y="764"/>
                </a:lnTo>
                <a:lnTo>
                  <a:pt x="192" y="830"/>
                </a:lnTo>
                <a:lnTo>
                  <a:pt x="156" y="900"/>
                </a:lnTo>
                <a:lnTo>
                  <a:pt x="124" y="970"/>
                </a:lnTo>
                <a:lnTo>
                  <a:pt x="96" y="1042"/>
                </a:lnTo>
                <a:lnTo>
                  <a:pt x="70" y="1116"/>
                </a:lnTo>
                <a:lnTo>
                  <a:pt x="50" y="1190"/>
                </a:lnTo>
                <a:lnTo>
                  <a:pt x="32" y="1268"/>
                </a:lnTo>
                <a:lnTo>
                  <a:pt x="18" y="1346"/>
                </a:lnTo>
                <a:lnTo>
                  <a:pt x="8" y="1424"/>
                </a:lnTo>
                <a:lnTo>
                  <a:pt x="2" y="1506"/>
                </a:lnTo>
                <a:lnTo>
                  <a:pt x="0" y="1586"/>
                </a:lnTo>
                <a:lnTo>
                  <a:pt x="0" y="1640"/>
                </a:lnTo>
                <a:lnTo>
                  <a:pt x="2" y="1694"/>
                </a:lnTo>
                <a:lnTo>
                  <a:pt x="8" y="1748"/>
                </a:lnTo>
                <a:lnTo>
                  <a:pt x="14" y="1800"/>
                </a:lnTo>
                <a:lnTo>
                  <a:pt x="22" y="1852"/>
                </a:lnTo>
                <a:lnTo>
                  <a:pt x="30" y="1904"/>
                </a:lnTo>
                <a:lnTo>
                  <a:pt x="42" y="1954"/>
                </a:lnTo>
                <a:lnTo>
                  <a:pt x="54" y="2004"/>
                </a:lnTo>
                <a:lnTo>
                  <a:pt x="70" y="2054"/>
                </a:lnTo>
                <a:lnTo>
                  <a:pt x="86" y="2102"/>
                </a:lnTo>
                <a:lnTo>
                  <a:pt x="102" y="2150"/>
                </a:lnTo>
                <a:lnTo>
                  <a:pt x="122" y="2198"/>
                </a:lnTo>
                <a:lnTo>
                  <a:pt x="142" y="2246"/>
                </a:lnTo>
                <a:lnTo>
                  <a:pt x="164" y="2290"/>
                </a:lnTo>
                <a:lnTo>
                  <a:pt x="188" y="2336"/>
                </a:lnTo>
                <a:lnTo>
                  <a:pt x="212" y="2380"/>
                </a:lnTo>
                <a:lnTo>
                  <a:pt x="216" y="2378"/>
                </a:lnTo>
                <a:lnTo>
                  <a:pt x="338" y="1912"/>
                </a:lnTo>
                <a:lnTo>
                  <a:pt x="800" y="2038"/>
                </a:lnTo>
                <a:lnTo>
                  <a:pt x="774" y="1986"/>
                </a:lnTo>
                <a:lnTo>
                  <a:pt x="750" y="1934"/>
                </a:lnTo>
                <a:lnTo>
                  <a:pt x="728" y="1880"/>
                </a:lnTo>
                <a:lnTo>
                  <a:pt x="712" y="1824"/>
                </a:lnTo>
                <a:lnTo>
                  <a:pt x="698" y="1766"/>
                </a:lnTo>
                <a:lnTo>
                  <a:pt x="688" y="1708"/>
                </a:lnTo>
                <a:lnTo>
                  <a:pt x="682" y="1648"/>
                </a:lnTo>
                <a:lnTo>
                  <a:pt x="680" y="1586"/>
                </a:lnTo>
                <a:lnTo>
                  <a:pt x="682" y="1540"/>
                </a:lnTo>
                <a:lnTo>
                  <a:pt x="686" y="1494"/>
                </a:lnTo>
                <a:lnTo>
                  <a:pt x="690" y="1448"/>
                </a:lnTo>
                <a:lnTo>
                  <a:pt x="698" y="1404"/>
                </a:lnTo>
                <a:lnTo>
                  <a:pt x="708" y="1360"/>
                </a:lnTo>
                <a:lnTo>
                  <a:pt x="722" y="1318"/>
                </a:lnTo>
                <a:lnTo>
                  <a:pt x="736" y="1274"/>
                </a:lnTo>
                <a:lnTo>
                  <a:pt x="752" y="1234"/>
                </a:lnTo>
                <a:lnTo>
                  <a:pt x="770" y="1194"/>
                </a:lnTo>
                <a:lnTo>
                  <a:pt x="790" y="1154"/>
                </a:lnTo>
                <a:lnTo>
                  <a:pt x="812" y="1116"/>
                </a:lnTo>
                <a:lnTo>
                  <a:pt x="836" y="1080"/>
                </a:lnTo>
                <a:lnTo>
                  <a:pt x="860" y="1044"/>
                </a:lnTo>
                <a:lnTo>
                  <a:pt x="888" y="1010"/>
                </a:lnTo>
                <a:lnTo>
                  <a:pt x="916" y="978"/>
                </a:lnTo>
                <a:lnTo>
                  <a:pt x="946" y="946"/>
                </a:lnTo>
                <a:lnTo>
                  <a:pt x="978" y="916"/>
                </a:lnTo>
                <a:lnTo>
                  <a:pt x="1012" y="888"/>
                </a:lnTo>
                <a:lnTo>
                  <a:pt x="1046" y="860"/>
                </a:lnTo>
                <a:lnTo>
                  <a:pt x="1080" y="834"/>
                </a:lnTo>
                <a:lnTo>
                  <a:pt x="1118" y="812"/>
                </a:lnTo>
                <a:lnTo>
                  <a:pt x="1156" y="790"/>
                </a:lnTo>
                <a:lnTo>
                  <a:pt x="1196" y="770"/>
                </a:lnTo>
                <a:lnTo>
                  <a:pt x="1236" y="752"/>
                </a:lnTo>
                <a:lnTo>
                  <a:pt x="1276" y="736"/>
                </a:lnTo>
                <a:lnTo>
                  <a:pt x="1318" y="720"/>
                </a:lnTo>
                <a:lnTo>
                  <a:pt x="1362" y="708"/>
                </a:lnTo>
                <a:lnTo>
                  <a:pt x="1406" y="698"/>
                </a:lnTo>
                <a:lnTo>
                  <a:pt x="1450" y="690"/>
                </a:lnTo>
                <a:lnTo>
                  <a:pt x="1496" y="684"/>
                </a:lnTo>
                <a:lnTo>
                  <a:pt x="1542" y="682"/>
                </a:lnTo>
                <a:lnTo>
                  <a:pt x="1588" y="680"/>
                </a:lnTo>
                <a:lnTo>
                  <a:pt x="1930" y="340"/>
                </a:lnTo>
                <a:lnTo>
                  <a:pt x="1588" y="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2" name="Freeform 36"/>
          <p:cNvSpPr>
            <a:spLocks noChangeAspect="1"/>
          </p:cNvSpPr>
          <p:nvPr/>
        </p:nvSpPr>
        <p:spPr bwMode="auto">
          <a:xfrm>
            <a:off x="5410200" y="3158490"/>
            <a:ext cx="845820" cy="1337310"/>
          </a:xfrm>
          <a:custGeom>
            <a:avLst/>
            <a:gdLst>
              <a:gd name="T0" fmla="*/ 2147483647 w 1586"/>
              <a:gd name="T1" fmla="*/ 2147483647 h 2508"/>
              <a:gd name="T2" fmla="*/ 2147483647 w 1586"/>
              <a:gd name="T3" fmla="*/ 2147483647 h 2508"/>
              <a:gd name="T4" fmla="*/ 2147483647 w 1586"/>
              <a:gd name="T5" fmla="*/ 2147483647 h 2508"/>
              <a:gd name="T6" fmla="*/ 2147483647 w 1586"/>
              <a:gd name="T7" fmla="*/ 2147483647 h 2508"/>
              <a:gd name="T8" fmla="*/ 2147483647 w 1586"/>
              <a:gd name="T9" fmla="*/ 2147483647 h 2508"/>
              <a:gd name="T10" fmla="*/ 2147483647 w 1586"/>
              <a:gd name="T11" fmla="*/ 2147483647 h 2508"/>
              <a:gd name="T12" fmla="*/ 2147483647 w 1586"/>
              <a:gd name="T13" fmla="*/ 2147483647 h 2508"/>
              <a:gd name="T14" fmla="*/ 2147483647 w 1586"/>
              <a:gd name="T15" fmla="*/ 2147483647 h 2508"/>
              <a:gd name="T16" fmla="*/ 2147483647 w 1586"/>
              <a:gd name="T17" fmla="*/ 2147483647 h 2508"/>
              <a:gd name="T18" fmla="*/ 2147483647 w 1586"/>
              <a:gd name="T19" fmla="*/ 2147483647 h 2508"/>
              <a:gd name="T20" fmla="*/ 2147483647 w 1586"/>
              <a:gd name="T21" fmla="*/ 2147483647 h 2508"/>
              <a:gd name="T22" fmla="*/ 2147483647 w 1586"/>
              <a:gd name="T23" fmla="*/ 2147483647 h 2508"/>
              <a:gd name="T24" fmla="*/ 2147483647 w 1586"/>
              <a:gd name="T25" fmla="*/ 2147483647 h 2508"/>
              <a:gd name="T26" fmla="*/ 2147483647 w 1586"/>
              <a:gd name="T27" fmla="*/ 2147483647 h 2508"/>
              <a:gd name="T28" fmla="*/ 2147483647 w 1586"/>
              <a:gd name="T29" fmla="*/ 2147483647 h 2508"/>
              <a:gd name="T30" fmla="*/ 2147483647 w 1586"/>
              <a:gd name="T31" fmla="*/ 2147483647 h 2508"/>
              <a:gd name="T32" fmla="*/ 2147483647 w 1586"/>
              <a:gd name="T33" fmla="*/ 2147483647 h 2508"/>
              <a:gd name="T34" fmla="*/ 2147483647 w 1586"/>
              <a:gd name="T35" fmla="*/ 2147483647 h 2508"/>
              <a:gd name="T36" fmla="*/ 2147483647 w 1586"/>
              <a:gd name="T37" fmla="*/ 2147483647 h 2508"/>
              <a:gd name="T38" fmla="*/ 2147483647 w 1586"/>
              <a:gd name="T39" fmla="*/ 2147483647 h 2508"/>
              <a:gd name="T40" fmla="*/ 2147483647 w 1586"/>
              <a:gd name="T41" fmla="*/ 2147483647 h 2508"/>
              <a:gd name="T42" fmla="*/ 2147483647 w 1586"/>
              <a:gd name="T43" fmla="*/ 2147483647 h 2508"/>
              <a:gd name="T44" fmla="*/ 2147483647 w 1586"/>
              <a:gd name="T45" fmla="*/ 2147483647 h 2508"/>
              <a:gd name="T46" fmla="*/ 2147483647 w 1586"/>
              <a:gd name="T47" fmla="*/ 2147483647 h 2508"/>
              <a:gd name="T48" fmla="*/ 2147483647 w 1586"/>
              <a:gd name="T49" fmla="*/ 2147483647 h 2508"/>
              <a:gd name="T50" fmla="*/ 2147483647 w 1586"/>
              <a:gd name="T51" fmla="*/ 2147483647 h 2508"/>
              <a:gd name="T52" fmla="*/ 0 w 1586"/>
              <a:gd name="T53" fmla="*/ 2147483647 h 2508"/>
              <a:gd name="T54" fmla="*/ 2147483647 w 1586"/>
              <a:gd name="T55" fmla="*/ 2147483647 h 2508"/>
              <a:gd name="T56" fmla="*/ 2147483647 w 1586"/>
              <a:gd name="T57" fmla="*/ 2147483647 h 2508"/>
              <a:gd name="T58" fmla="*/ 2147483647 w 1586"/>
              <a:gd name="T59" fmla="*/ 2147483647 h 2508"/>
              <a:gd name="T60" fmla="*/ 2147483647 w 1586"/>
              <a:gd name="T61" fmla="*/ 2147483647 h 2508"/>
              <a:gd name="T62" fmla="*/ 2147483647 w 1586"/>
              <a:gd name="T63" fmla="*/ 2147483647 h 2508"/>
              <a:gd name="T64" fmla="*/ 2147483647 w 1586"/>
              <a:gd name="T65" fmla="*/ 2147483647 h 2508"/>
              <a:gd name="T66" fmla="*/ 2147483647 w 1586"/>
              <a:gd name="T67" fmla="*/ 2147483647 h 2508"/>
              <a:gd name="T68" fmla="*/ 2147483647 w 1586"/>
              <a:gd name="T69" fmla="*/ 2147483647 h 2508"/>
              <a:gd name="T70" fmla="*/ 2147483647 w 1586"/>
              <a:gd name="T71" fmla="*/ 2147483647 h 2508"/>
              <a:gd name="T72" fmla="*/ 2147483647 w 1586"/>
              <a:gd name="T73" fmla="*/ 2147483647 h 2508"/>
              <a:gd name="T74" fmla="*/ 2147483647 w 1586"/>
              <a:gd name="T75" fmla="*/ 2147483647 h 2508"/>
              <a:gd name="T76" fmla="*/ 2147483647 w 1586"/>
              <a:gd name="T77" fmla="*/ 2147483647 h 2508"/>
              <a:gd name="T78" fmla="*/ 2147483647 w 1586"/>
              <a:gd name="T79" fmla="*/ 2147483647 h 2508"/>
              <a:gd name="T80" fmla="*/ 2147483647 w 1586"/>
              <a:gd name="T81" fmla="*/ 2147483647 h 2508"/>
              <a:gd name="T82" fmla="*/ 2147483647 w 1586"/>
              <a:gd name="T83" fmla="*/ 2147483647 h 2508"/>
              <a:gd name="T84" fmla="*/ 2147483647 w 1586"/>
              <a:gd name="T85" fmla="*/ 2147483647 h 2508"/>
              <a:gd name="T86" fmla="*/ 2147483647 w 1586"/>
              <a:gd name="T87" fmla="*/ 2147483647 h 2508"/>
              <a:gd name="T88" fmla="*/ 2147483647 w 1586"/>
              <a:gd name="T89" fmla="*/ 2147483647 h 2508"/>
              <a:gd name="T90" fmla="*/ 2147483647 w 1586"/>
              <a:gd name="T91" fmla="*/ 2147483647 h 2508"/>
              <a:gd name="T92" fmla="*/ 2147483647 w 1586"/>
              <a:gd name="T93" fmla="*/ 2147483647 h 2508"/>
              <a:gd name="T94" fmla="*/ 2147483647 w 1586"/>
              <a:gd name="T95" fmla="*/ 2147483647 h 2508"/>
              <a:gd name="T96" fmla="*/ 2147483647 w 1586"/>
              <a:gd name="T97" fmla="*/ 2147483647 h 2508"/>
              <a:gd name="T98" fmla="*/ 2147483647 w 1586"/>
              <a:gd name="T99" fmla="*/ 2147483647 h 2508"/>
              <a:gd name="T100" fmla="*/ 2147483647 w 1586"/>
              <a:gd name="T101" fmla="*/ 2147483647 h 250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586"/>
              <a:gd name="T154" fmla="*/ 0 h 2508"/>
              <a:gd name="T155" fmla="*/ 1586 w 1586"/>
              <a:gd name="T156" fmla="*/ 2508 h 2508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586" h="2508">
                <a:moveTo>
                  <a:pt x="1372" y="2382"/>
                </a:moveTo>
                <a:lnTo>
                  <a:pt x="1372" y="2382"/>
                </a:lnTo>
                <a:lnTo>
                  <a:pt x="1412" y="2310"/>
                </a:lnTo>
                <a:lnTo>
                  <a:pt x="1446" y="2238"/>
                </a:lnTo>
                <a:lnTo>
                  <a:pt x="1478" y="2164"/>
                </a:lnTo>
                <a:lnTo>
                  <a:pt x="1504" y="2088"/>
                </a:lnTo>
                <a:lnTo>
                  <a:pt x="1528" y="2014"/>
                </a:lnTo>
                <a:lnTo>
                  <a:pt x="1548" y="1938"/>
                </a:lnTo>
                <a:lnTo>
                  <a:pt x="1562" y="1862"/>
                </a:lnTo>
                <a:lnTo>
                  <a:pt x="1574" y="1784"/>
                </a:lnTo>
                <a:lnTo>
                  <a:pt x="1582" y="1708"/>
                </a:lnTo>
                <a:lnTo>
                  <a:pt x="1586" y="1630"/>
                </a:lnTo>
                <a:lnTo>
                  <a:pt x="1586" y="1554"/>
                </a:lnTo>
                <a:lnTo>
                  <a:pt x="1582" y="1478"/>
                </a:lnTo>
                <a:lnTo>
                  <a:pt x="1576" y="1402"/>
                </a:lnTo>
                <a:lnTo>
                  <a:pt x="1564" y="1326"/>
                </a:lnTo>
                <a:lnTo>
                  <a:pt x="1550" y="1250"/>
                </a:lnTo>
                <a:lnTo>
                  <a:pt x="1532" y="1176"/>
                </a:lnTo>
                <a:lnTo>
                  <a:pt x="1510" y="1104"/>
                </a:lnTo>
                <a:lnTo>
                  <a:pt x="1486" y="1032"/>
                </a:lnTo>
                <a:lnTo>
                  <a:pt x="1458" y="960"/>
                </a:lnTo>
                <a:lnTo>
                  <a:pt x="1426" y="892"/>
                </a:lnTo>
                <a:lnTo>
                  <a:pt x="1390" y="824"/>
                </a:lnTo>
                <a:lnTo>
                  <a:pt x="1352" y="756"/>
                </a:lnTo>
                <a:lnTo>
                  <a:pt x="1310" y="692"/>
                </a:lnTo>
                <a:lnTo>
                  <a:pt x="1266" y="630"/>
                </a:lnTo>
                <a:lnTo>
                  <a:pt x="1218" y="568"/>
                </a:lnTo>
                <a:lnTo>
                  <a:pt x="1166" y="510"/>
                </a:lnTo>
                <a:lnTo>
                  <a:pt x="1112" y="454"/>
                </a:lnTo>
                <a:lnTo>
                  <a:pt x="1054" y="400"/>
                </a:lnTo>
                <a:lnTo>
                  <a:pt x="994" y="350"/>
                </a:lnTo>
                <a:lnTo>
                  <a:pt x="930" y="300"/>
                </a:lnTo>
                <a:lnTo>
                  <a:pt x="864" y="256"/>
                </a:lnTo>
                <a:lnTo>
                  <a:pt x="794" y="212"/>
                </a:lnTo>
                <a:lnTo>
                  <a:pt x="746" y="186"/>
                </a:lnTo>
                <a:lnTo>
                  <a:pt x="698" y="162"/>
                </a:lnTo>
                <a:lnTo>
                  <a:pt x="650" y="140"/>
                </a:lnTo>
                <a:lnTo>
                  <a:pt x="602" y="118"/>
                </a:lnTo>
                <a:lnTo>
                  <a:pt x="552" y="100"/>
                </a:lnTo>
                <a:lnTo>
                  <a:pt x="504" y="82"/>
                </a:lnTo>
                <a:lnTo>
                  <a:pt x="454" y="66"/>
                </a:lnTo>
                <a:lnTo>
                  <a:pt x="404" y="52"/>
                </a:lnTo>
                <a:lnTo>
                  <a:pt x="354" y="40"/>
                </a:lnTo>
                <a:lnTo>
                  <a:pt x="304" y="30"/>
                </a:lnTo>
                <a:lnTo>
                  <a:pt x="254" y="20"/>
                </a:lnTo>
                <a:lnTo>
                  <a:pt x="202" y="14"/>
                </a:lnTo>
                <a:lnTo>
                  <a:pt x="152" y="8"/>
                </a:lnTo>
                <a:lnTo>
                  <a:pt x="102" y="4"/>
                </a:lnTo>
                <a:lnTo>
                  <a:pt x="50" y="2"/>
                </a:lnTo>
                <a:lnTo>
                  <a:pt x="0" y="0"/>
                </a:lnTo>
                <a:lnTo>
                  <a:pt x="0" y="4"/>
                </a:lnTo>
                <a:lnTo>
                  <a:pt x="342" y="344"/>
                </a:lnTo>
                <a:lnTo>
                  <a:pt x="2" y="682"/>
                </a:lnTo>
                <a:lnTo>
                  <a:pt x="60" y="684"/>
                </a:lnTo>
                <a:lnTo>
                  <a:pt x="118" y="688"/>
                </a:lnTo>
                <a:lnTo>
                  <a:pt x="176" y="698"/>
                </a:lnTo>
                <a:lnTo>
                  <a:pt x="232" y="712"/>
                </a:lnTo>
                <a:lnTo>
                  <a:pt x="288" y="728"/>
                </a:lnTo>
                <a:lnTo>
                  <a:pt x="344" y="750"/>
                </a:lnTo>
                <a:lnTo>
                  <a:pt x="400" y="774"/>
                </a:lnTo>
                <a:lnTo>
                  <a:pt x="454" y="802"/>
                </a:lnTo>
                <a:lnTo>
                  <a:pt x="492" y="828"/>
                </a:lnTo>
                <a:lnTo>
                  <a:pt x="532" y="854"/>
                </a:lnTo>
                <a:lnTo>
                  <a:pt x="568" y="880"/>
                </a:lnTo>
                <a:lnTo>
                  <a:pt x="602" y="910"/>
                </a:lnTo>
                <a:lnTo>
                  <a:pt x="636" y="940"/>
                </a:lnTo>
                <a:lnTo>
                  <a:pt x="666" y="972"/>
                </a:lnTo>
                <a:lnTo>
                  <a:pt x="696" y="1006"/>
                </a:lnTo>
                <a:lnTo>
                  <a:pt x="722" y="1040"/>
                </a:lnTo>
                <a:lnTo>
                  <a:pt x="748" y="1076"/>
                </a:lnTo>
                <a:lnTo>
                  <a:pt x="772" y="1114"/>
                </a:lnTo>
                <a:lnTo>
                  <a:pt x="794" y="1152"/>
                </a:lnTo>
                <a:lnTo>
                  <a:pt x="814" y="1190"/>
                </a:lnTo>
                <a:lnTo>
                  <a:pt x="832" y="1230"/>
                </a:lnTo>
                <a:lnTo>
                  <a:pt x="848" y="1270"/>
                </a:lnTo>
                <a:lnTo>
                  <a:pt x="862" y="1312"/>
                </a:lnTo>
                <a:lnTo>
                  <a:pt x="876" y="1354"/>
                </a:lnTo>
                <a:lnTo>
                  <a:pt x="886" y="1396"/>
                </a:lnTo>
                <a:lnTo>
                  <a:pt x="894" y="1438"/>
                </a:lnTo>
                <a:lnTo>
                  <a:pt x="900" y="1482"/>
                </a:lnTo>
                <a:lnTo>
                  <a:pt x="904" y="1526"/>
                </a:lnTo>
                <a:lnTo>
                  <a:pt x="906" y="1570"/>
                </a:lnTo>
                <a:lnTo>
                  <a:pt x="906" y="1612"/>
                </a:lnTo>
                <a:lnTo>
                  <a:pt x="904" y="1656"/>
                </a:lnTo>
                <a:lnTo>
                  <a:pt x="900" y="1700"/>
                </a:lnTo>
                <a:lnTo>
                  <a:pt x="892" y="1744"/>
                </a:lnTo>
                <a:lnTo>
                  <a:pt x="884" y="1788"/>
                </a:lnTo>
                <a:lnTo>
                  <a:pt x="872" y="1832"/>
                </a:lnTo>
                <a:lnTo>
                  <a:pt x="860" y="1874"/>
                </a:lnTo>
                <a:lnTo>
                  <a:pt x="844" y="1918"/>
                </a:lnTo>
                <a:lnTo>
                  <a:pt x="826" y="1960"/>
                </a:lnTo>
                <a:lnTo>
                  <a:pt x="806" y="2002"/>
                </a:lnTo>
                <a:lnTo>
                  <a:pt x="784" y="2042"/>
                </a:lnTo>
                <a:lnTo>
                  <a:pt x="908" y="2508"/>
                </a:lnTo>
                <a:lnTo>
                  <a:pt x="1372" y="2382"/>
                </a:lnTo>
                <a:close/>
              </a:path>
            </a:pathLst>
          </a:custGeom>
          <a:solidFill>
            <a:srgbClr val="009193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3" name="Freeform 37"/>
          <p:cNvSpPr>
            <a:spLocks noChangeAspect="1"/>
          </p:cNvSpPr>
          <p:nvPr/>
        </p:nvSpPr>
        <p:spPr bwMode="auto">
          <a:xfrm rot="21139411">
            <a:off x="3543541" y="5444591"/>
            <a:ext cx="1466850" cy="672465"/>
          </a:xfrm>
          <a:custGeom>
            <a:avLst/>
            <a:gdLst>
              <a:gd name="T0" fmla="*/ 0 w 2750"/>
              <a:gd name="T1" fmla="*/ 2147483647 h 1260"/>
              <a:gd name="T2" fmla="*/ 0 w 2750"/>
              <a:gd name="T3" fmla="*/ 2147483647 h 1260"/>
              <a:gd name="T4" fmla="*/ 2147483647 w 2750"/>
              <a:gd name="T5" fmla="*/ 2147483647 h 1260"/>
              <a:gd name="T6" fmla="*/ 2147483647 w 2750"/>
              <a:gd name="T7" fmla="*/ 2147483647 h 1260"/>
              <a:gd name="T8" fmla="*/ 2147483647 w 2750"/>
              <a:gd name="T9" fmla="*/ 2147483647 h 1260"/>
              <a:gd name="T10" fmla="*/ 2147483647 w 2750"/>
              <a:gd name="T11" fmla="*/ 2147483647 h 1260"/>
              <a:gd name="T12" fmla="*/ 2147483647 w 2750"/>
              <a:gd name="T13" fmla="*/ 2147483647 h 1260"/>
              <a:gd name="T14" fmla="*/ 2147483647 w 2750"/>
              <a:gd name="T15" fmla="*/ 2147483647 h 1260"/>
              <a:gd name="T16" fmla="*/ 2147483647 w 2750"/>
              <a:gd name="T17" fmla="*/ 2147483647 h 1260"/>
              <a:gd name="T18" fmla="*/ 2147483647 w 2750"/>
              <a:gd name="T19" fmla="*/ 2147483647 h 1260"/>
              <a:gd name="T20" fmla="*/ 2147483647 w 2750"/>
              <a:gd name="T21" fmla="*/ 2147483647 h 1260"/>
              <a:gd name="T22" fmla="*/ 2147483647 w 2750"/>
              <a:gd name="T23" fmla="*/ 2147483647 h 1260"/>
              <a:gd name="T24" fmla="*/ 2147483647 w 2750"/>
              <a:gd name="T25" fmla="*/ 2147483647 h 1260"/>
              <a:gd name="T26" fmla="*/ 2147483647 w 2750"/>
              <a:gd name="T27" fmla="*/ 2147483647 h 1260"/>
              <a:gd name="T28" fmla="*/ 2147483647 w 2750"/>
              <a:gd name="T29" fmla="*/ 2147483647 h 1260"/>
              <a:gd name="T30" fmla="*/ 2147483647 w 2750"/>
              <a:gd name="T31" fmla="*/ 2147483647 h 1260"/>
              <a:gd name="T32" fmla="*/ 2147483647 w 2750"/>
              <a:gd name="T33" fmla="*/ 2147483647 h 1260"/>
              <a:gd name="T34" fmla="*/ 2147483647 w 2750"/>
              <a:gd name="T35" fmla="*/ 2147483647 h 1260"/>
              <a:gd name="T36" fmla="*/ 2147483647 w 2750"/>
              <a:gd name="T37" fmla="*/ 2147483647 h 1260"/>
              <a:gd name="T38" fmla="*/ 2147483647 w 2750"/>
              <a:gd name="T39" fmla="*/ 2147483647 h 1260"/>
              <a:gd name="T40" fmla="*/ 2147483647 w 2750"/>
              <a:gd name="T41" fmla="*/ 2147483647 h 1260"/>
              <a:gd name="T42" fmla="*/ 2147483647 w 2750"/>
              <a:gd name="T43" fmla="*/ 2147483647 h 1260"/>
              <a:gd name="T44" fmla="*/ 2147483647 w 2750"/>
              <a:gd name="T45" fmla="*/ 2147483647 h 1260"/>
              <a:gd name="T46" fmla="*/ 2147483647 w 2750"/>
              <a:gd name="T47" fmla="*/ 2147483647 h 1260"/>
              <a:gd name="T48" fmla="*/ 2147483647 w 2750"/>
              <a:gd name="T49" fmla="*/ 2147483647 h 1260"/>
              <a:gd name="T50" fmla="*/ 2147483647 w 2750"/>
              <a:gd name="T51" fmla="*/ 2147483647 h 1260"/>
              <a:gd name="T52" fmla="*/ 2147483647 w 2750"/>
              <a:gd name="T53" fmla="*/ 2147483647 h 1260"/>
              <a:gd name="T54" fmla="*/ 2147483647 w 2750"/>
              <a:gd name="T55" fmla="*/ 2147483647 h 1260"/>
              <a:gd name="T56" fmla="*/ 2147483647 w 2750"/>
              <a:gd name="T57" fmla="*/ 2147483647 h 1260"/>
              <a:gd name="T58" fmla="*/ 2147483647 w 2750"/>
              <a:gd name="T59" fmla="*/ 2147483647 h 1260"/>
              <a:gd name="T60" fmla="*/ 2147483647 w 2750"/>
              <a:gd name="T61" fmla="*/ 2147483647 h 1260"/>
              <a:gd name="T62" fmla="*/ 2147483647 w 2750"/>
              <a:gd name="T63" fmla="*/ 2147483647 h 1260"/>
              <a:gd name="T64" fmla="*/ 2147483647 w 2750"/>
              <a:gd name="T65" fmla="*/ 2147483647 h 1260"/>
              <a:gd name="T66" fmla="*/ 2147483647 w 2750"/>
              <a:gd name="T67" fmla="*/ 2147483647 h 1260"/>
              <a:gd name="T68" fmla="*/ 2147483647 w 2750"/>
              <a:gd name="T69" fmla="*/ 2147483647 h 1260"/>
              <a:gd name="T70" fmla="*/ 2147483647 w 2750"/>
              <a:gd name="T71" fmla="*/ 2147483647 h 1260"/>
              <a:gd name="T72" fmla="*/ 2147483647 w 2750"/>
              <a:gd name="T73" fmla="*/ 2147483647 h 1260"/>
              <a:gd name="T74" fmla="*/ 2147483647 w 2750"/>
              <a:gd name="T75" fmla="*/ 2147483647 h 1260"/>
              <a:gd name="T76" fmla="*/ 2147483647 w 2750"/>
              <a:gd name="T77" fmla="*/ 2147483647 h 1260"/>
              <a:gd name="T78" fmla="*/ 2147483647 w 2750"/>
              <a:gd name="T79" fmla="*/ 2147483647 h 1260"/>
              <a:gd name="T80" fmla="*/ 2147483647 w 2750"/>
              <a:gd name="T81" fmla="*/ 2147483647 h 1260"/>
              <a:gd name="T82" fmla="*/ 2147483647 w 2750"/>
              <a:gd name="T83" fmla="*/ 2147483647 h 1260"/>
              <a:gd name="T84" fmla="*/ 2147483647 w 2750"/>
              <a:gd name="T85" fmla="*/ 2147483647 h 1260"/>
              <a:gd name="T86" fmla="*/ 2147483647 w 2750"/>
              <a:gd name="T87" fmla="*/ 2147483647 h 1260"/>
              <a:gd name="T88" fmla="*/ 2147483647 w 2750"/>
              <a:gd name="T89" fmla="*/ 2147483647 h 1260"/>
              <a:gd name="T90" fmla="*/ 2147483647 w 2750"/>
              <a:gd name="T91" fmla="*/ 2147483647 h 1260"/>
              <a:gd name="T92" fmla="*/ 2147483647 w 2750"/>
              <a:gd name="T93" fmla="*/ 2147483647 h 1260"/>
              <a:gd name="T94" fmla="*/ 2147483647 w 2750"/>
              <a:gd name="T95" fmla="*/ 2147483647 h 1260"/>
              <a:gd name="T96" fmla="*/ 2147483647 w 2750"/>
              <a:gd name="T97" fmla="*/ 2147483647 h 1260"/>
              <a:gd name="T98" fmla="*/ 2147483647 w 2750"/>
              <a:gd name="T99" fmla="*/ 2147483647 h 1260"/>
              <a:gd name="T100" fmla="*/ 0 w 2750"/>
              <a:gd name="T101" fmla="*/ 2147483647 h 126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750"/>
              <a:gd name="T154" fmla="*/ 0 h 1260"/>
              <a:gd name="T155" fmla="*/ 2750 w 2750"/>
              <a:gd name="T156" fmla="*/ 1260 h 1260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750" h="1260">
                <a:moveTo>
                  <a:pt x="0" y="464"/>
                </a:moveTo>
                <a:lnTo>
                  <a:pt x="0" y="464"/>
                </a:lnTo>
                <a:lnTo>
                  <a:pt x="44" y="534"/>
                </a:lnTo>
                <a:lnTo>
                  <a:pt x="88" y="602"/>
                </a:lnTo>
                <a:lnTo>
                  <a:pt x="138" y="666"/>
                </a:lnTo>
                <a:lnTo>
                  <a:pt x="188" y="726"/>
                </a:lnTo>
                <a:lnTo>
                  <a:pt x="242" y="784"/>
                </a:lnTo>
                <a:lnTo>
                  <a:pt x="298" y="838"/>
                </a:lnTo>
                <a:lnTo>
                  <a:pt x="356" y="890"/>
                </a:lnTo>
                <a:lnTo>
                  <a:pt x="418" y="938"/>
                </a:lnTo>
                <a:lnTo>
                  <a:pt x="480" y="984"/>
                </a:lnTo>
                <a:lnTo>
                  <a:pt x="546" y="1026"/>
                </a:lnTo>
                <a:lnTo>
                  <a:pt x="612" y="1064"/>
                </a:lnTo>
                <a:lnTo>
                  <a:pt x="680" y="1100"/>
                </a:lnTo>
                <a:lnTo>
                  <a:pt x="748" y="1130"/>
                </a:lnTo>
                <a:lnTo>
                  <a:pt x="820" y="1160"/>
                </a:lnTo>
                <a:lnTo>
                  <a:pt x="892" y="1184"/>
                </a:lnTo>
                <a:lnTo>
                  <a:pt x="964" y="1206"/>
                </a:lnTo>
                <a:lnTo>
                  <a:pt x="1038" y="1224"/>
                </a:lnTo>
                <a:lnTo>
                  <a:pt x="1114" y="1238"/>
                </a:lnTo>
                <a:lnTo>
                  <a:pt x="1190" y="1250"/>
                </a:lnTo>
                <a:lnTo>
                  <a:pt x="1266" y="1256"/>
                </a:lnTo>
                <a:lnTo>
                  <a:pt x="1342" y="1260"/>
                </a:lnTo>
                <a:lnTo>
                  <a:pt x="1418" y="1260"/>
                </a:lnTo>
                <a:lnTo>
                  <a:pt x="1494" y="1256"/>
                </a:lnTo>
                <a:lnTo>
                  <a:pt x="1572" y="1248"/>
                </a:lnTo>
                <a:lnTo>
                  <a:pt x="1648" y="1238"/>
                </a:lnTo>
                <a:lnTo>
                  <a:pt x="1724" y="1222"/>
                </a:lnTo>
                <a:lnTo>
                  <a:pt x="1800" y="1204"/>
                </a:lnTo>
                <a:lnTo>
                  <a:pt x="1876" y="1180"/>
                </a:lnTo>
                <a:lnTo>
                  <a:pt x="1950" y="1154"/>
                </a:lnTo>
                <a:lnTo>
                  <a:pt x="2024" y="1122"/>
                </a:lnTo>
                <a:lnTo>
                  <a:pt x="2098" y="1088"/>
                </a:lnTo>
                <a:lnTo>
                  <a:pt x="2168" y="1048"/>
                </a:lnTo>
                <a:lnTo>
                  <a:pt x="2216" y="1020"/>
                </a:lnTo>
                <a:lnTo>
                  <a:pt x="2260" y="992"/>
                </a:lnTo>
                <a:lnTo>
                  <a:pt x="2304" y="962"/>
                </a:lnTo>
                <a:lnTo>
                  <a:pt x="2346" y="930"/>
                </a:lnTo>
                <a:lnTo>
                  <a:pt x="2388" y="896"/>
                </a:lnTo>
                <a:lnTo>
                  <a:pt x="2428" y="862"/>
                </a:lnTo>
                <a:lnTo>
                  <a:pt x="2466" y="828"/>
                </a:lnTo>
                <a:lnTo>
                  <a:pt x="2502" y="792"/>
                </a:lnTo>
                <a:lnTo>
                  <a:pt x="2538" y="754"/>
                </a:lnTo>
                <a:lnTo>
                  <a:pt x="2572" y="716"/>
                </a:lnTo>
                <a:lnTo>
                  <a:pt x="2606" y="676"/>
                </a:lnTo>
                <a:lnTo>
                  <a:pt x="2638" y="636"/>
                </a:lnTo>
                <a:lnTo>
                  <a:pt x="2668" y="596"/>
                </a:lnTo>
                <a:lnTo>
                  <a:pt x="2696" y="554"/>
                </a:lnTo>
                <a:lnTo>
                  <a:pt x="2724" y="510"/>
                </a:lnTo>
                <a:lnTo>
                  <a:pt x="2750" y="468"/>
                </a:lnTo>
                <a:lnTo>
                  <a:pt x="2746" y="466"/>
                </a:lnTo>
                <a:lnTo>
                  <a:pt x="2280" y="592"/>
                </a:lnTo>
                <a:lnTo>
                  <a:pt x="2158" y="130"/>
                </a:lnTo>
                <a:lnTo>
                  <a:pt x="2128" y="178"/>
                </a:lnTo>
                <a:lnTo>
                  <a:pt x="2094" y="226"/>
                </a:lnTo>
                <a:lnTo>
                  <a:pt x="2058" y="270"/>
                </a:lnTo>
                <a:lnTo>
                  <a:pt x="2018" y="312"/>
                </a:lnTo>
                <a:lnTo>
                  <a:pt x="1974" y="354"/>
                </a:lnTo>
                <a:lnTo>
                  <a:pt x="1928" y="392"/>
                </a:lnTo>
                <a:lnTo>
                  <a:pt x="1880" y="426"/>
                </a:lnTo>
                <a:lnTo>
                  <a:pt x="1828" y="458"/>
                </a:lnTo>
                <a:lnTo>
                  <a:pt x="1788" y="480"/>
                </a:lnTo>
                <a:lnTo>
                  <a:pt x="1746" y="500"/>
                </a:lnTo>
                <a:lnTo>
                  <a:pt x="1704" y="518"/>
                </a:lnTo>
                <a:lnTo>
                  <a:pt x="1660" y="534"/>
                </a:lnTo>
                <a:lnTo>
                  <a:pt x="1618" y="548"/>
                </a:lnTo>
                <a:lnTo>
                  <a:pt x="1574" y="558"/>
                </a:lnTo>
                <a:lnTo>
                  <a:pt x="1530" y="566"/>
                </a:lnTo>
                <a:lnTo>
                  <a:pt x="1486" y="574"/>
                </a:lnTo>
                <a:lnTo>
                  <a:pt x="1444" y="578"/>
                </a:lnTo>
                <a:lnTo>
                  <a:pt x="1400" y="580"/>
                </a:lnTo>
                <a:lnTo>
                  <a:pt x="1356" y="580"/>
                </a:lnTo>
                <a:lnTo>
                  <a:pt x="1312" y="578"/>
                </a:lnTo>
                <a:lnTo>
                  <a:pt x="1268" y="574"/>
                </a:lnTo>
                <a:lnTo>
                  <a:pt x="1226" y="568"/>
                </a:lnTo>
                <a:lnTo>
                  <a:pt x="1182" y="558"/>
                </a:lnTo>
                <a:lnTo>
                  <a:pt x="1140" y="548"/>
                </a:lnTo>
                <a:lnTo>
                  <a:pt x="1098" y="536"/>
                </a:lnTo>
                <a:lnTo>
                  <a:pt x="1058" y="522"/>
                </a:lnTo>
                <a:lnTo>
                  <a:pt x="1016" y="506"/>
                </a:lnTo>
                <a:lnTo>
                  <a:pt x="976" y="488"/>
                </a:lnTo>
                <a:lnTo>
                  <a:pt x="938" y="468"/>
                </a:lnTo>
                <a:lnTo>
                  <a:pt x="900" y="446"/>
                </a:lnTo>
                <a:lnTo>
                  <a:pt x="864" y="422"/>
                </a:lnTo>
                <a:lnTo>
                  <a:pt x="828" y="396"/>
                </a:lnTo>
                <a:lnTo>
                  <a:pt x="792" y="368"/>
                </a:lnTo>
                <a:lnTo>
                  <a:pt x="760" y="338"/>
                </a:lnTo>
                <a:lnTo>
                  <a:pt x="728" y="308"/>
                </a:lnTo>
                <a:lnTo>
                  <a:pt x="696" y="274"/>
                </a:lnTo>
                <a:lnTo>
                  <a:pt x="668" y="240"/>
                </a:lnTo>
                <a:lnTo>
                  <a:pt x="640" y="204"/>
                </a:lnTo>
                <a:lnTo>
                  <a:pt x="614" y="164"/>
                </a:lnTo>
                <a:lnTo>
                  <a:pt x="588" y="124"/>
                </a:lnTo>
                <a:lnTo>
                  <a:pt x="124" y="0"/>
                </a:lnTo>
                <a:lnTo>
                  <a:pt x="0" y="464"/>
                </a:lnTo>
                <a:close/>
              </a:path>
            </a:pathLst>
          </a:custGeom>
          <a:solidFill>
            <a:srgbClr val="99CCFF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Tracking</a:t>
            </a:r>
          </a:p>
        </p:txBody>
      </p:sp>
      <p:grpSp>
        <p:nvGrpSpPr>
          <p:cNvPr id="2" name="Group 132"/>
          <p:cNvGrpSpPr>
            <a:grpSpLocks/>
          </p:cNvGrpSpPr>
          <p:nvPr/>
        </p:nvGrpSpPr>
        <p:grpSpPr bwMode="auto">
          <a:xfrm>
            <a:off x="5867400" y="1524000"/>
            <a:ext cx="2819400" cy="3300413"/>
            <a:chOff x="6400801" y="3429000"/>
            <a:chExt cx="2819399" cy="3299716"/>
          </a:xfrm>
        </p:grpSpPr>
        <p:grpSp>
          <p:nvGrpSpPr>
            <p:cNvPr id="44051" name="Group 4"/>
            <p:cNvGrpSpPr>
              <a:grpSpLocks/>
            </p:cNvGrpSpPr>
            <p:nvPr/>
          </p:nvGrpSpPr>
          <p:grpSpPr bwMode="auto">
            <a:xfrm>
              <a:off x="6400801" y="3429000"/>
              <a:ext cx="2819399" cy="3299716"/>
              <a:chOff x="3718" y="1043"/>
              <a:chExt cx="2254" cy="3256"/>
            </a:xfrm>
          </p:grpSpPr>
          <p:sp>
            <p:nvSpPr>
              <p:cNvPr id="44053" name="Line 5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22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054" name="Line 6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055" name="Line 7"/>
              <p:cNvSpPr>
                <a:spLocks noChangeShapeType="1"/>
              </p:cNvSpPr>
              <p:nvPr/>
            </p:nvSpPr>
            <p:spPr bwMode="auto">
              <a:xfrm>
                <a:off x="5962" y="1043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056" name="Freeform 8"/>
              <p:cNvSpPr>
                <a:spLocks/>
              </p:cNvSpPr>
              <p:nvPr/>
            </p:nvSpPr>
            <p:spPr bwMode="auto">
              <a:xfrm>
                <a:off x="3718" y="3801"/>
                <a:ext cx="2236" cy="498"/>
              </a:xfrm>
              <a:custGeom>
                <a:avLst/>
                <a:gdLst>
                  <a:gd name="T0" fmla="*/ 0 w 2236"/>
                  <a:gd name="T1" fmla="*/ 907 h 301"/>
                  <a:gd name="T2" fmla="*/ 254 w 2236"/>
                  <a:gd name="T3" fmla="*/ 13 h 301"/>
                  <a:gd name="T4" fmla="*/ 345 w 2236"/>
                  <a:gd name="T5" fmla="*/ 126 h 301"/>
                  <a:gd name="T6" fmla="*/ 427 w 2236"/>
                  <a:gd name="T7" fmla="*/ 1921 h 301"/>
                  <a:gd name="T8" fmla="*/ 518 w 2236"/>
                  <a:gd name="T9" fmla="*/ 2713 h 301"/>
                  <a:gd name="T10" fmla="*/ 627 w 2236"/>
                  <a:gd name="T11" fmla="*/ 2601 h 301"/>
                  <a:gd name="T12" fmla="*/ 645 w 2236"/>
                  <a:gd name="T13" fmla="*/ 2270 h 301"/>
                  <a:gd name="T14" fmla="*/ 700 w 2236"/>
                  <a:gd name="T15" fmla="*/ 1476 h 301"/>
                  <a:gd name="T16" fmla="*/ 836 w 2236"/>
                  <a:gd name="T17" fmla="*/ 685 h 301"/>
                  <a:gd name="T18" fmla="*/ 991 w 2236"/>
                  <a:gd name="T19" fmla="*/ 1702 h 301"/>
                  <a:gd name="T20" fmla="*/ 1209 w 2236"/>
                  <a:gd name="T21" fmla="*/ 3618 h 301"/>
                  <a:gd name="T22" fmla="*/ 1364 w 2236"/>
                  <a:gd name="T23" fmla="*/ 3274 h 301"/>
                  <a:gd name="T24" fmla="*/ 1445 w 2236"/>
                  <a:gd name="T25" fmla="*/ 2270 h 301"/>
                  <a:gd name="T26" fmla="*/ 1473 w 2236"/>
                  <a:gd name="T27" fmla="*/ 1921 h 301"/>
                  <a:gd name="T28" fmla="*/ 1554 w 2236"/>
                  <a:gd name="T29" fmla="*/ 1702 h 301"/>
                  <a:gd name="T30" fmla="*/ 1654 w 2236"/>
                  <a:gd name="T31" fmla="*/ 1921 h 301"/>
                  <a:gd name="T32" fmla="*/ 1691 w 2236"/>
                  <a:gd name="T33" fmla="*/ 2028 h 301"/>
                  <a:gd name="T34" fmla="*/ 1791 w 2236"/>
                  <a:gd name="T35" fmla="*/ 3388 h 301"/>
                  <a:gd name="T36" fmla="*/ 1873 w 2236"/>
                  <a:gd name="T37" fmla="*/ 3731 h 301"/>
                  <a:gd name="T38" fmla="*/ 2073 w 2236"/>
                  <a:gd name="T39" fmla="*/ 3274 h 301"/>
                  <a:gd name="T40" fmla="*/ 2154 w 2236"/>
                  <a:gd name="T41" fmla="*/ 2497 h 301"/>
                  <a:gd name="T42" fmla="*/ 2173 w 2236"/>
                  <a:gd name="T43" fmla="*/ 2143 h 301"/>
                  <a:gd name="T44" fmla="*/ 2227 w 2236"/>
                  <a:gd name="T45" fmla="*/ 1476 h 301"/>
                  <a:gd name="T46" fmla="*/ 2236 w 2236"/>
                  <a:gd name="T47" fmla="*/ 1137 h 3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236"/>
                  <a:gd name="T73" fmla="*/ 0 h 301"/>
                  <a:gd name="T74" fmla="*/ 2236 w 2236"/>
                  <a:gd name="T75" fmla="*/ 301 h 3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236" h="301">
                    <a:moveTo>
                      <a:pt x="0" y="73"/>
                    </a:moveTo>
                    <a:cubicBezTo>
                      <a:pt x="85" y="45"/>
                      <a:pt x="166" y="19"/>
                      <a:pt x="254" y="1"/>
                    </a:cubicBezTo>
                    <a:cubicBezTo>
                      <a:pt x="284" y="4"/>
                      <a:pt x="316" y="0"/>
                      <a:pt x="345" y="10"/>
                    </a:cubicBezTo>
                    <a:cubicBezTo>
                      <a:pt x="396" y="28"/>
                      <a:pt x="403" y="117"/>
                      <a:pt x="427" y="155"/>
                    </a:cubicBezTo>
                    <a:cubicBezTo>
                      <a:pt x="447" y="187"/>
                      <a:pt x="484" y="208"/>
                      <a:pt x="518" y="219"/>
                    </a:cubicBezTo>
                    <a:cubicBezTo>
                      <a:pt x="554" y="216"/>
                      <a:pt x="592" y="220"/>
                      <a:pt x="627" y="210"/>
                    </a:cubicBezTo>
                    <a:cubicBezTo>
                      <a:pt x="637" y="207"/>
                      <a:pt x="638" y="191"/>
                      <a:pt x="645" y="183"/>
                    </a:cubicBezTo>
                    <a:cubicBezTo>
                      <a:pt x="663" y="161"/>
                      <a:pt x="681" y="140"/>
                      <a:pt x="700" y="119"/>
                    </a:cubicBezTo>
                    <a:cubicBezTo>
                      <a:pt x="740" y="73"/>
                      <a:pt x="778" y="67"/>
                      <a:pt x="836" y="55"/>
                    </a:cubicBezTo>
                    <a:cubicBezTo>
                      <a:pt x="917" y="66"/>
                      <a:pt x="937" y="84"/>
                      <a:pt x="991" y="137"/>
                    </a:cubicBezTo>
                    <a:cubicBezTo>
                      <a:pt x="1023" y="234"/>
                      <a:pt x="1114" y="279"/>
                      <a:pt x="1209" y="292"/>
                    </a:cubicBezTo>
                    <a:cubicBezTo>
                      <a:pt x="1259" y="288"/>
                      <a:pt x="1321" y="299"/>
                      <a:pt x="1364" y="264"/>
                    </a:cubicBezTo>
                    <a:cubicBezTo>
                      <a:pt x="1364" y="264"/>
                      <a:pt x="1431" y="197"/>
                      <a:pt x="1445" y="183"/>
                    </a:cubicBezTo>
                    <a:cubicBezTo>
                      <a:pt x="1454" y="174"/>
                      <a:pt x="1460" y="158"/>
                      <a:pt x="1473" y="155"/>
                    </a:cubicBezTo>
                    <a:cubicBezTo>
                      <a:pt x="1524" y="142"/>
                      <a:pt x="1497" y="148"/>
                      <a:pt x="1554" y="137"/>
                    </a:cubicBezTo>
                    <a:cubicBezTo>
                      <a:pt x="1587" y="143"/>
                      <a:pt x="1621" y="148"/>
                      <a:pt x="1654" y="155"/>
                    </a:cubicBezTo>
                    <a:cubicBezTo>
                      <a:pt x="1666" y="157"/>
                      <a:pt x="1681" y="157"/>
                      <a:pt x="1691" y="164"/>
                    </a:cubicBezTo>
                    <a:cubicBezTo>
                      <a:pt x="1737" y="197"/>
                      <a:pt x="1752" y="239"/>
                      <a:pt x="1791" y="273"/>
                    </a:cubicBezTo>
                    <a:cubicBezTo>
                      <a:pt x="1815" y="294"/>
                      <a:pt x="1843" y="295"/>
                      <a:pt x="1873" y="301"/>
                    </a:cubicBezTo>
                    <a:cubicBezTo>
                      <a:pt x="2023" y="290"/>
                      <a:pt x="1970" y="289"/>
                      <a:pt x="2073" y="264"/>
                    </a:cubicBezTo>
                    <a:cubicBezTo>
                      <a:pt x="2110" y="240"/>
                      <a:pt x="2112" y="222"/>
                      <a:pt x="2154" y="201"/>
                    </a:cubicBezTo>
                    <a:cubicBezTo>
                      <a:pt x="2160" y="192"/>
                      <a:pt x="2166" y="181"/>
                      <a:pt x="2173" y="173"/>
                    </a:cubicBezTo>
                    <a:cubicBezTo>
                      <a:pt x="2190" y="154"/>
                      <a:pt x="2227" y="119"/>
                      <a:pt x="2227" y="119"/>
                    </a:cubicBezTo>
                    <a:cubicBezTo>
                      <a:pt x="2230" y="110"/>
                      <a:pt x="2236" y="92"/>
                      <a:pt x="2236" y="9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 sz="2200"/>
              </a:p>
            </p:txBody>
          </p:sp>
        </p:grpSp>
        <p:sp>
          <p:nvSpPr>
            <p:cNvPr id="44052" name="TextBox 131"/>
            <p:cNvSpPr txBox="1">
              <a:spLocks noChangeArrowheads="1"/>
            </p:cNvSpPr>
            <p:nvPr/>
          </p:nvSpPr>
          <p:spPr bwMode="auto">
            <a:xfrm>
              <a:off x="6629400" y="3581400"/>
              <a:ext cx="22098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latin typeface="Times" charset="0"/>
                  <a:ea typeface="Times" charset="0"/>
                  <a:cs typeface="Times" charset="0"/>
                </a:rPr>
                <a:t>Action Items</a:t>
              </a:r>
            </a:p>
          </p:txBody>
        </p:sp>
      </p:grpSp>
      <p:grpSp>
        <p:nvGrpSpPr>
          <p:cNvPr id="4" name="Group 153"/>
          <p:cNvGrpSpPr>
            <a:grpSpLocks/>
          </p:cNvGrpSpPr>
          <p:nvPr/>
        </p:nvGrpSpPr>
        <p:grpSpPr bwMode="auto">
          <a:xfrm>
            <a:off x="6324600" y="2152650"/>
            <a:ext cx="2819400" cy="3300413"/>
            <a:chOff x="6324601" y="4267200"/>
            <a:chExt cx="2819399" cy="3299716"/>
          </a:xfrm>
        </p:grpSpPr>
        <p:grpSp>
          <p:nvGrpSpPr>
            <p:cNvPr id="44045" name="Group 4"/>
            <p:cNvGrpSpPr>
              <a:grpSpLocks/>
            </p:cNvGrpSpPr>
            <p:nvPr/>
          </p:nvGrpSpPr>
          <p:grpSpPr bwMode="auto">
            <a:xfrm>
              <a:off x="6324601" y="4267200"/>
              <a:ext cx="2819399" cy="3299716"/>
              <a:chOff x="3718" y="1043"/>
              <a:chExt cx="2254" cy="3256"/>
            </a:xfrm>
          </p:grpSpPr>
          <p:sp>
            <p:nvSpPr>
              <p:cNvPr id="44047" name="Line 5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22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048" name="Line 6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049" name="Line 7"/>
              <p:cNvSpPr>
                <a:spLocks noChangeShapeType="1"/>
              </p:cNvSpPr>
              <p:nvPr/>
            </p:nvSpPr>
            <p:spPr bwMode="auto">
              <a:xfrm>
                <a:off x="5962" y="1043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050" name="Freeform 8"/>
              <p:cNvSpPr>
                <a:spLocks/>
              </p:cNvSpPr>
              <p:nvPr/>
            </p:nvSpPr>
            <p:spPr bwMode="auto">
              <a:xfrm>
                <a:off x="3718" y="3801"/>
                <a:ext cx="2236" cy="498"/>
              </a:xfrm>
              <a:custGeom>
                <a:avLst/>
                <a:gdLst>
                  <a:gd name="T0" fmla="*/ 0 w 2236"/>
                  <a:gd name="T1" fmla="*/ 907 h 301"/>
                  <a:gd name="T2" fmla="*/ 254 w 2236"/>
                  <a:gd name="T3" fmla="*/ 13 h 301"/>
                  <a:gd name="T4" fmla="*/ 345 w 2236"/>
                  <a:gd name="T5" fmla="*/ 126 h 301"/>
                  <a:gd name="T6" fmla="*/ 427 w 2236"/>
                  <a:gd name="T7" fmla="*/ 1921 h 301"/>
                  <a:gd name="T8" fmla="*/ 518 w 2236"/>
                  <a:gd name="T9" fmla="*/ 2713 h 301"/>
                  <a:gd name="T10" fmla="*/ 627 w 2236"/>
                  <a:gd name="T11" fmla="*/ 2601 h 301"/>
                  <a:gd name="T12" fmla="*/ 645 w 2236"/>
                  <a:gd name="T13" fmla="*/ 2270 h 301"/>
                  <a:gd name="T14" fmla="*/ 700 w 2236"/>
                  <a:gd name="T15" fmla="*/ 1476 h 301"/>
                  <a:gd name="T16" fmla="*/ 836 w 2236"/>
                  <a:gd name="T17" fmla="*/ 685 h 301"/>
                  <a:gd name="T18" fmla="*/ 991 w 2236"/>
                  <a:gd name="T19" fmla="*/ 1702 h 301"/>
                  <a:gd name="T20" fmla="*/ 1209 w 2236"/>
                  <a:gd name="T21" fmla="*/ 3618 h 301"/>
                  <a:gd name="T22" fmla="*/ 1364 w 2236"/>
                  <a:gd name="T23" fmla="*/ 3274 h 301"/>
                  <a:gd name="T24" fmla="*/ 1445 w 2236"/>
                  <a:gd name="T25" fmla="*/ 2270 h 301"/>
                  <a:gd name="T26" fmla="*/ 1473 w 2236"/>
                  <a:gd name="T27" fmla="*/ 1921 h 301"/>
                  <a:gd name="T28" fmla="*/ 1554 w 2236"/>
                  <a:gd name="T29" fmla="*/ 1702 h 301"/>
                  <a:gd name="T30" fmla="*/ 1654 w 2236"/>
                  <a:gd name="T31" fmla="*/ 1921 h 301"/>
                  <a:gd name="T32" fmla="*/ 1691 w 2236"/>
                  <a:gd name="T33" fmla="*/ 2028 h 301"/>
                  <a:gd name="T34" fmla="*/ 1791 w 2236"/>
                  <a:gd name="T35" fmla="*/ 3388 h 301"/>
                  <a:gd name="T36" fmla="*/ 1873 w 2236"/>
                  <a:gd name="T37" fmla="*/ 3731 h 301"/>
                  <a:gd name="T38" fmla="*/ 2073 w 2236"/>
                  <a:gd name="T39" fmla="*/ 3274 h 301"/>
                  <a:gd name="T40" fmla="*/ 2154 w 2236"/>
                  <a:gd name="T41" fmla="*/ 2497 h 301"/>
                  <a:gd name="T42" fmla="*/ 2173 w 2236"/>
                  <a:gd name="T43" fmla="*/ 2143 h 301"/>
                  <a:gd name="T44" fmla="*/ 2227 w 2236"/>
                  <a:gd name="T45" fmla="*/ 1476 h 301"/>
                  <a:gd name="T46" fmla="*/ 2236 w 2236"/>
                  <a:gd name="T47" fmla="*/ 1137 h 3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236"/>
                  <a:gd name="T73" fmla="*/ 0 h 301"/>
                  <a:gd name="T74" fmla="*/ 2236 w 2236"/>
                  <a:gd name="T75" fmla="*/ 301 h 3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236" h="301">
                    <a:moveTo>
                      <a:pt x="0" y="73"/>
                    </a:moveTo>
                    <a:cubicBezTo>
                      <a:pt x="85" y="45"/>
                      <a:pt x="166" y="19"/>
                      <a:pt x="254" y="1"/>
                    </a:cubicBezTo>
                    <a:cubicBezTo>
                      <a:pt x="284" y="4"/>
                      <a:pt x="316" y="0"/>
                      <a:pt x="345" y="10"/>
                    </a:cubicBezTo>
                    <a:cubicBezTo>
                      <a:pt x="396" y="28"/>
                      <a:pt x="403" y="117"/>
                      <a:pt x="427" y="155"/>
                    </a:cubicBezTo>
                    <a:cubicBezTo>
                      <a:pt x="447" y="187"/>
                      <a:pt x="484" y="208"/>
                      <a:pt x="518" y="219"/>
                    </a:cubicBezTo>
                    <a:cubicBezTo>
                      <a:pt x="554" y="216"/>
                      <a:pt x="592" y="220"/>
                      <a:pt x="627" y="210"/>
                    </a:cubicBezTo>
                    <a:cubicBezTo>
                      <a:pt x="637" y="207"/>
                      <a:pt x="638" y="191"/>
                      <a:pt x="645" y="183"/>
                    </a:cubicBezTo>
                    <a:cubicBezTo>
                      <a:pt x="663" y="161"/>
                      <a:pt x="681" y="140"/>
                      <a:pt x="700" y="119"/>
                    </a:cubicBezTo>
                    <a:cubicBezTo>
                      <a:pt x="740" y="73"/>
                      <a:pt x="778" y="67"/>
                      <a:pt x="836" y="55"/>
                    </a:cubicBezTo>
                    <a:cubicBezTo>
                      <a:pt x="917" y="66"/>
                      <a:pt x="937" y="84"/>
                      <a:pt x="991" y="137"/>
                    </a:cubicBezTo>
                    <a:cubicBezTo>
                      <a:pt x="1023" y="234"/>
                      <a:pt x="1114" y="279"/>
                      <a:pt x="1209" y="292"/>
                    </a:cubicBezTo>
                    <a:cubicBezTo>
                      <a:pt x="1259" y="288"/>
                      <a:pt x="1321" y="299"/>
                      <a:pt x="1364" y="264"/>
                    </a:cubicBezTo>
                    <a:cubicBezTo>
                      <a:pt x="1364" y="264"/>
                      <a:pt x="1431" y="197"/>
                      <a:pt x="1445" y="183"/>
                    </a:cubicBezTo>
                    <a:cubicBezTo>
                      <a:pt x="1454" y="174"/>
                      <a:pt x="1460" y="158"/>
                      <a:pt x="1473" y="155"/>
                    </a:cubicBezTo>
                    <a:cubicBezTo>
                      <a:pt x="1524" y="142"/>
                      <a:pt x="1497" y="148"/>
                      <a:pt x="1554" y="137"/>
                    </a:cubicBezTo>
                    <a:cubicBezTo>
                      <a:pt x="1587" y="143"/>
                      <a:pt x="1621" y="148"/>
                      <a:pt x="1654" y="155"/>
                    </a:cubicBezTo>
                    <a:cubicBezTo>
                      <a:pt x="1666" y="157"/>
                      <a:pt x="1681" y="157"/>
                      <a:pt x="1691" y="164"/>
                    </a:cubicBezTo>
                    <a:cubicBezTo>
                      <a:pt x="1737" y="197"/>
                      <a:pt x="1752" y="239"/>
                      <a:pt x="1791" y="273"/>
                    </a:cubicBezTo>
                    <a:cubicBezTo>
                      <a:pt x="1815" y="294"/>
                      <a:pt x="1843" y="295"/>
                      <a:pt x="1873" y="301"/>
                    </a:cubicBezTo>
                    <a:cubicBezTo>
                      <a:pt x="2023" y="290"/>
                      <a:pt x="1970" y="289"/>
                      <a:pt x="2073" y="264"/>
                    </a:cubicBezTo>
                    <a:cubicBezTo>
                      <a:pt x="2110" y="240"/>
                      <a:pt x="2112" y="222"/>
                      <a:pt x="2154" y="201"/>
                    </a:cubicBezTo>
                    <a:cubicBezTo>
                      <a:pt x="2160" y="192"/>
                      <a:pt x="2166" y="181"/>
                      <a:pt x="2173" y="173"/>
                    </a:cubicBezTo>
                    <a:cubicBezTo>
                      <a:pt x="2190" y="154"/>
                      <a:pt x="2227" y="119"/>
                      <a:pt x="2227" y="119"/>
                    </a:cubicBezTo>
                    <a:cubicBezTo>
                      <a:pt x="2230" y="110"/>
                      <a:pt x="2236" y="92"/>
                      <a:pt x="2236" y="9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 sz="2200"/>
              </a:p>
            </p:txBody>
          </p:sp>
        </p:grpSp>
        <p:sp>
          <p:nvSpPr>
            <p:cNvPr id="44046" name="TextBox 145"/>
            <p:cNvSpPr txBox="1">
              <a:spLocks noChangeArrowheads="1"/>
            </p:cNvSpPr>
            <p:nvPr/>
          </p:nvSpPr>
          <p:spPr bwMode="auto">
            <a:xfrm>
              <a:off x="6553200" y="4419600"/>
              <a:ext cx="131318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latin typeface="Times" charset="0"/>
                  <a:ea typeface="Times" charset="0"/>
                  <a:cs typeface="Times" charset="0"/>
                </a:rPr>
                <a:t>Questions</a:t>
              </a:r>
            </a:p>
          </p:txBody>
        </p:sp>
      </p:grpSp>
      <p:grpSp>
        <p:nvGrpSpPr>
          <p:cNvPr id="6" name="Group 152"/>
          <p:cNvGrpSpPr>
            <a:grpSpLocks/>
          </p:cNvGrpSpPr>
          <p:nvPr/>
        </p:nvGrpSpPr>
        <p:grpSpPr bwMode="auto">
          <a:xfrm>
            <a:off x="6781800" y="2781300"/>
            <a:ext cx="2819400" cy="3300413"/>
            <a:chOff x="6781801" y="5181600"/>
            <a:chExt cx="2819399" cy="3299716"/>
          </a:xfrm>
        </p:grpSpPr>
        <p:grpSp>
          <p:nvGrpSpPr>
            <p:cNvPr id="44039" name="Group 4"/>
            <p:cNvGrpSpPr>
              <a:grpSpLocks/>
            </p:cNvGrpSpPr>
            <p:nvPr/>
          </p:nvGrpSpPr>
          <p:grpSpPr bwMode="auto">
            <a:xfrm>
              <a:off x="6781801" y="5181600"/>
              <a:ext cx="2819399" cy="3299716"/>
              <a:chOff x="3718" y="1043"/>
              <a:chExt cx="2254" cy="3256"/>
            </a:xfrm>
          </p:grpSpPr>
          <p:sp>
            <p:nvSpPr>
              <p:cNvPr id="44041" name="Line 5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22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042" name="Line 6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043" name="Line 7"/>
              <p:cNvSpPr>
                <a:spLocks noChangeShapeType="1"/>
              </p:cNvSpPr>
              <p:nvPr/>
            </p:nvSpPr>
            <p:spPr bwMode="auto">
              <a:xfrm>
                <a:off x="5962" y="1043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044" name="Freeform 8"/>
              <p:cNvSpPr>
                <a:spLocks/>
              </p:cNvSpPr>
              <p:nvPr/>
            </p:nvSpPr>
            <p:spPr bwMode="auto">
              <a:xfrm>
                <a:off x="3718" y="3801"/>
                <a:ext cx="2236" cy="498"/>
              </a:xfrm>
              <a:custGeom>
                <a:avLst/>
                <a:gdLst>
                  <a:gd name="T0" fmla="*/ 0 w 2236"/>
                  <a:gd name="T1" fmla="*/ 907 h 301"/>
                  <a:gd name="T2" fmla="*/ 254 w 2236"/>
                  <a:gd name="T3" fmla="*/ 13 h 301"/>
                  <a:gd name="T4" fmla="*/ 345 w 2236"/>
                  <a:gd name="T5" fmla="*/ 126 h 301"/>
                  <a:gd name="T6" fmla="*/ 427 w 2236"/>
                  <a:gd name="T7" fmla="*/ 1921 h 301"/>
                  <a:gd name="T8" fmla="*/ 518 w 2236"/>
                  <a:gd name="T9" fmla="*/ 2713 h 301"/>
                  <a:gd name="T10" fmla="*/ 627 w 2236"/>
                  <a:gd name="T11" fmla="*/ 2601 h 301"/>
                  <a:gd name="T12" fmla="*/ 645 w 2236"/>
                  <a:gd name="T13" fmla="*/ 2270 h 301"/>
                  <a:gd name="T14" fmla="*/ 700 w 2236"/>
                  <a:gd name="T15" fmla="*/ 1476 h 301"/>
                  <a:gd name="T16" fmla="*/ 836 w 2236"/>
                  <a:gd name="T17" fmla="*/ 685 h 301"/>
                  <a:gd name="T18" fmla="*/ 991 w 2236"/>
                  <a:gd name="T19" fmla="*/ 1702 h 301"/>
                  <a:gd name="T20" fmla="*/ 1209 w 2236"/>
                  <a:gd name="T21" fmla="*/ 3618 h 301"/>
                  <a:gd name="T22" fmla="*/ 1364 w 2236"/>
                  <a:gd name="T23" fmla="*/ 3274 h 301"/>
                  <a:gd name="T24" fmla="*/ 1445 w 2236"/>
                  <a:gd name="T25" fmla="*/ 2270 h 301"/>
                  <a:gd name="T26" fmla="*/ 1473 w 2236"/>
                  <a:gd name="T27" fmla="*/ 1921 h 301"/>
                  <a:gd name="T28" fmla="*/ 1554 w 2236"/>
                  <a:gd name="T29" fmla="*/ 1702 h 301"/>
                  <a:gd name="T30" fmla="*/ 1654 w 2236"/>
                  <a:gd name="T31" fmla="*/ 1921 h 301"/>
                  <a:gd name="T32" fmla="*/ 1691 w 2236"/>
                  <a:gd name="T33" fmla="*/ 2028 h 301"/>
                  <a:gd name="T34" fmla="*/ 1791 w 2236"/>
                  <a:gd name="T35" fmla="*/ 3388 h 301"/>
                  <a:gd name="T36" fmla="*/ 1873 w 2236"/>
                  <a:gd name="T37" fmla="*/ 3731 h 301"/>
                  <a:gd name="T38" fmla="*/ 2073 w 2236"/>
                  <a:gd name="T39" fmla="*/ 3274 h 301"/>
                  <a:gd name="T40" fmla="*/ 2154 w 2236"/>
                  <a:gd name="T41" fmla="*/ 2497 h 301"/>
                  <a:gd name="T42" fmla="*/ 2173 w 2236"/>
                  <a:gd name="T43" fmla="*/ 2143 h 301"/>
                  <a:gd name="T44" fmla="*/ 2227 w 2236"/>
                  <a:gd name="T45" fmla="*/ 1476 h 301"/>
                  <a:gd name="T46" fmla="*/ 2236 w 2236"/>
                  <a:gd name="T47" fmla="*/ 1137 h 3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236"/>
                  <a:gd name="T73" fmla="*/ 0 h 301"/>
                  <a:gd name="T74" fmla="*/ 2236 w 2236"/>
                  <a:gd name="T75" fmla="*/ 301 h 3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236" h="301">
                    <a:moveTo>
                      <a:pt x="0" y="73"/>
                    </a:moveTo>
                    <a:cubicBezTo>
                      <a:pt x="85" y="45"/>
                      <a:pt x="166" y="19"/>
                      <a:pt x="254" y="1"/>
                    </a:cubicBezTo>
                    <a:cubicBezTo>
                      <a:pt x="284" y="4"/>
                      <a:pt x="316" y="0"/>
                      <a:pt x="345" y="10"/>
                    </a:cubicBezTo>
                    <a:cubicBezTo>
                      <a:pt x="396" y="28"/>
                      <a:pt x="403" y="117"/>
                      <a:pt x="427" y="155"/>
                    </a:cubicBezTo>
                    <a:cubicBezTo>
                      <a:pt x="447" y="187"/>
                      <a:pt x="484" y="208"/>
                      <a:pt x="518" y="219"/>
                    </a:cubicBezTo>
                    <a:cubicBezTo>
                      <a:pt x="554" y="216"/>
                      <a:pt x="592" y="220"/>
                      <a:pt x="627" y="210"/>
                    </a:cubicBezTo>
                    <a:cubicBezTo>
                      <a:pt x="637" y="207"/>
                      <a:pt x="638" y="191"/>
                      <a:pt x="645" y="183"/>
                    </a:cubicBezTo>
                    <a:cubicBezTo>
                      <a:pt x="663" y="161"/>
                      <a:pt x="681" y="140"/>
                      <a:pt x="700" y="119"/>
                    </a:cubicBezTo>
                    <a:cubicBezTo>
                      <a:pt x="740" y="73"/>
                      <a:pt x="778" y="67"/>
                      <a:pt x="836" y="55"/>
                    </a:cubicBezTo>
                    <a:cubicBezTo>
                      <a:pt x="917" y="66"/>
                      <a:pt x="937" y="84"/>
                      <a:pt x="991" y="137"/>
                    </a:cubicBezTo>
                    <a:cubicBezTo>
                      <a:pt x="1023" y="234"/>
                      <a:pt x="1114" y="279"/>
                      <a:pt x="1209" y="292"/>
                    </a:cubicBezTo>
                    <a:cubicBezTo>
                      <a:pt x="1259" y="288"/>
                      <a:pt x="1321" y="299"/>
                      <a:pt x="1364" y="264"/>
                    </a:cubicBezTo>
                    <a:cubicBezTo>
                      <a:pt x="1364" y="264"/>
                      <a:pt x="1431" y="197"/>
                      <a:pt x="1445" y="183"/>
                    </a:cubicBezTo>
                    <a:cubicBezTo>
                      <a:pt x="1454" y="174"/>
                      <a:pt x="1460" y="158"/>
                      <a:pt x="1473" y="155"/>
                    </a:cubicBezTo>
                    <a:cubicBezTo>
                      <a:pt x="1524" y="142"/>
                      <a:pt x="1497" y="148"/>
                      <a:pt x="1554" y="137"/>
                    </a:cubicBezTo>
                    <a:cubicBezTo>
                      <a:pt x="1587" y="143"/>
                      <a:pt x="1621" y="148"/>
                      <a:pt x="1654" y="155"/>
                    </a:cubicBezTo>
                    <a:cubicBezTo>
                      <a:pt x="1666" y="157"/>
                      <a:pt x="1681" y="157"/>
                      <a:pt x="1691" y="164"/>
                    </a:cubicBezTo>
                    <a:cubicBezTo>
                      <a:pt x="1737" y="197"/>
                      <a:pt x="1752" y="239"/>
                      <a:pt x="1791" y="273"/>
                    </a:cubicBezTo>
                    <a:cubicBezTo>
                      <a:pt x="1815" y="294"/>
                      <a:pt x="1843" y="295"/>
                      <a:pt x="1873" y="301"/>
                    </a:cubicBezTo>
                    <a:cubicBezTo>
                      <a:pt x="2023" y="290"/>
                      <a:pt x="1970" y="289"/>
                      <a:pt x="2073" y="264"/>
                    </a:cubicBezTo>
                    <a:cubicBezTo>
                      <a:pt x="2110" y="240"/>
                      <a:pt x="2112" y="222"/>
                      <a:pt x="2154" y="201"/>
                    </a:cubicBezTo>
                    <a:cubicBezTo>
                      <a:pt x="2160" y="192"/>
                      <a:pt x="2166" y="181"/>
                      <a:pt x="2173" y="173"/>
                    </a:cubicBezTo>
                    <a:cubicBezTo>
                      <a:pt x="2190" y="154"/>
                      <a:pt x="2227" y="119"/>
                      <a:pt x="2227" y="119"/>
                    </a:cubicBezTo>
                    <a:cubicBezTo>
                      <a:pt x="2230" y="110"/>
                      <a:pt x="2236" y="92"/>
                      <a:pt x="2236" y="9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 sz="2200"/>
              </a:p>
            </p:txBody>
          </p:sp>
        </p:grpSp>
        <p:sp>
          <p:nvSpPr>
            <p:cNvPr id="44040" name="TextBox 151"/>
            <p:cNvSpPr txBox="1">
              <a:spLocks noChangeArrowheads="1"/>
            </p:cNvSpPr>
            <p:nvPr/>
          </p:nvSpPr>
          <p:spPr bwMode="auto">
            <a:xfrm>
              <a:off x="6890028" y="5253335"/>
              <a:ext cx="874283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latin typeface="Times" charset="0"/>
                  <a:ea typeface="Times" charset="0"/>
                  <a:cs typeface="Times" charset="0"/>
                </a:rPr>
                <a:t>Issues</a:t>
              </a:r>
            </a:p>
          </p:txBody>
        </p:sp>
      </p:grpSp>
      <p:sp>
        <p:nvSpPr>
          <p:cNvPr id="44038" name="Content Placeholder 4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to track ongoing items:</a:t>
            </a:r>
          </a:p>
          <a:p>
            <a:pPr lvl="1"/>
            <a:r>
              <a:rPr lang="en-US" dirty="0" smtClean="0"/>
              <a:t>Whose responsibility is it?</a:t>
            </a:r>
            <a:br>
              <a:rPr lang="en-US" dirty="0" smtClean="0"/>
            </a:br>
            <a:r>
              <a:rPr lang="en-US" dirty="0" smtClean="0"/>
              <a:t>(“the owner”)</a:t>
            </a:r>
          </a:p>
          <a:p>
            <a:pPr lvl="1"/>
            <a:r>
              <a:rPr lang="en-US" dirty="0" smtClean="0"/>
              <a:t>What state is it in?</a:t>
            </a:r>
          </a:p>
          <a:p>
            <a:pPr lvl="2"/>
            <a:r>
              <a:rPr lang="en-US" dirty="0" smtClean="0"/>
              <a:t>open </a:t>
            </a:r>
          </a:p>
          <a:p>
            <a:pPr lvl="2"/>
            <a:r>
              <a:rPr lang="en-US" dirty="0" smtClean="0"/>
              <a:t>pending reply from expert</a:t>
            </a:r>
          </a:p>
          <a:p>
            <a:pPr lvl="2"/>
            <a:r>
              <a:rPr lang="en-US" dirty="0" smtClean="0"/>
              <a:t>in progress (current sprint)</a:t>
            </a:r>
          </a:p>
          <a:p>
            <a:pPr lvl="2"/>
            <a:r>
              <a:rPr lang="en-US" dirty="0" smtClean="0"/>
              <a:t>closed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you read background documents, you will encounter:</a:t>
            </a:r>
          </a:p>
          <a:p>
            <a:pPr lvl="1"/>
            <a:r>
              <a:rPr lang="en-US" dirty="0" smtClean="0"/>
              <a:t>Well-defined requirements (even if people have slightly different interpretations of the exact meaning)</a:t>
            </a:r>
          </a:p>
          <a:p>
            <a:pPr lvl="1"/>
            <a:r>
              <a:rPr lang="en-US" dirty="0" smtClean="0"/>
              <a:t>Multiple requirements in one</a:t>
            </a:r>
          </a:p>
          <a:p>
            <a:pPr lvl="1"/>
            <a:r>
              <a:rPr lang="en-US" dirty="0" smtClean="0"/>
              <a:t>Mysteries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“mystery requirements”, </a:t>
            </a:r>
          </a:p>
          <a:p>
            <a:pPr lvl="1"/>
            <a:r>
              <a:rPr lang="en-US" dirty="0" smtClean="0"/>
              <a:t>Go back to the authors </a:t>
            </a:r>
            <a:br>
              <a:rPr lang="en-US" dirty="0" smtClean="0"/>
            </a:br>
            <a:r>
              <a:rPr lang="en-US" dirty="0" smtClean="0"/>
              <a:t>and have them rewrite it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“multiples” , </a:t>
            </a:r>
          </a:p>
          <a:p>
            <a:pPr lvl="1"/>
            <a:r>
              <a:rPr lang="en-US" dirty="0" smtClean="0"/>
              <a:t>Go back to the authors and have them rewrite it</a:t>
            </a:r>
          </a:p>
          <a:p>
            <a:pPr lvl="1"/>
            <a:r>
              <a:rPr lang="en-US" dirty="0" smtClean="0"/>
              <a:t>If that fails, factor it into “</a:t>
            </a:r>
            <a:r>
              <a:rPr lang="en-US" dirty="0" err="1" smtClean="0"/>
              <a:t>subrequirements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4800600" y="3276600"/>
            <a:ext cx="4343400" cy="1828800"/>
          </a:xfrm>
          <a:prstGeom prst="wedgeRectCallout">
            <a:avLst>
              <a:gd name="adj1" fmla="val 43236"/>
              <a:gd name="adj2" fmla="val 94648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200" dirty="0" smtClean="0"/>
              <a:t>Requirement 23 has been factored:</a:t>
            </a:r>
          </a:p>
          <a:p>
            <a:r>
              <a:rPr lang="en-US" sz="2200" dirty="0" smtClean="0"/>
              <a:t>	23.A</a:t>
            </a:r>
          </a:p>
          <a:p>
            <a:r>
              <a:rPr lang="en-US" sz="2200" dirty="0" smtClean="0"/>
              <a:t>	23.B</a:t>
            </a:r>
          </a:p>
          <a:p>
            <a:r>
              <a:rPr lang="en-US" sz="2200" dirty="0" smtClean="0"/>
              <a:t>and	23.C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7772400" cy="4876800"/>
          </a:xfrm>
        </p:spPr>
        <p:txBody>
          <a:bodyPr/>
          <a:lstStyle/>
          <a:p>
            <a:r>
              <a:rPr lang="en-US" dirty="0" smtClean="0"/>
              <a:t>As you read background documents, you will encounter:</a:t>
            </a:r>
          </a:p>
          <a:p>
            <a:pPr lvl="1"/>
            <a:r>
              <a:rPr lang="en-US" dirty="0" smtClean="0"/>
              <a:t>Well-defined terms, often defined in the relevant standards or texts</a:t>
            </a:r>
          </a:p>
          <a:p>
            <a:pPr lvl="1"/>
            <a:r>
              <a:rPr lang="en-US" dirty="0" smtClean="0"/>
              <a:t>Well-understood terms (even if people have slightly different interpretations of the exact meaning)</a:t>
            </a:r>
          </a:p>
          <a:p>
            <a:pPr lvl="1"/>
            <a:r>
              <a:rPr lang="en-US" dirty="0" smtClean="0"/>
              <a:t>Mysteries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“mystery terms”, </a:t>
            </a:r>
          </a:p>
          <a:p>
            <a:pPr lvl="1"/>
            <a:r>
              <a:rPr lang="en-US" dirty="0" smtClean="0"/>
              <a:t>List them</a:t>
            </a:r>
          </a:p>
          <a:p>
            <a:pPr lvl="1"/>
            <a:r>
              <a:rPr lang="en-US" dirty="0" smtClean="0"/>
              <a:t>Identify (near) synonyms</a:t>
            </a:r>
          </a:p>
          <a:p>
            <a:pPr lvl="1"/>
            <a:r>
              <a:rPr lang="en-US" dirty="0" smtClean="0"/>
              <a:t>List questions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7" name="Rectangular Callout 3"/>
          <p:cNvSpPr>
            <a:spLocks noChangeArrowheads="1"/>
          </p:cNvSpPr>
          <p:nvPr/>
        </p:nvSpPr>
        <p:spPr bwMode="auto">
          <a:xfrm>
            <a:off x="5334000" y="3276600"/>
            <a:ext cx="3581400" cy="2057400"/>
          </a:xfrm>
          <a:prstGeom prst="wedgeRectCallout">
            <a:avLst>
              <a:gd name="adj1" fmla="val 43236"/>
              <a:gd name="adj2" fmla="val 94648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200" dirty="0" smtClean="0"/>
              <a:t>Some terms are “abused.”</a:t>
            </a:r>
          </a:p>
          <a:p>
            <a:r>
              <a:rPr lang="en-US" sz="2200" dirty="0" smtClean="0"/>
              <a:t>Everyone has their own (inconsistent) definitions.</a:t>
            </a:r>
          </a:p>
          <a:p>
            <a:endParaRPr lang="en-US" sz="2200" dirty="0" smtClean="0"/>
          </a:p>
          <a:p>
            <a:r>
              <a:rPr lang="en-US" sz="2200" dirty="0" smtClean="0"/>
              <a:t>Use “Fred,” instead.</a:t>
            </a:r>
            <a:endParaRPr lang="en-US" sz="22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It Down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Add any</a:t>
            </a:r>
          </a:p>
          <a:p>
            <a:pPr lvl="1"/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Terms</a:t>
            </a:r>
          </a:p>
          <a:p>
            <a:r>
              <a:rPr lang="en-US" dirty="0" smtClean="0"/>
              <a:t>to your other documents.</a:t>
            </a:r>
          </a:p>
          <a:p>
            <a:endParaRPr lang="en-US" dirty="0" smtClean="0"/>
          </a:p>
          <a:p>
            <a:r>
              <a:rPr lang="en-US" dirty="0" smtClean="0"/>
              <a:t>Do not attempt the rewrite the</a:t>
            </a:r>
            <a:br>
              <a:rPr lang="en-US" dirty="0" smtClean="0"/>
            </a:br>
            <a:r>
              <a:rPr lang="en-US" dirty="0" smtClean="0"/>
              <a:t>background documents.</a:t>
            </a:r>
          </a:p>
          <a:p>
            <a:pPr lvl="1"/>
            <a:endParaRPr lang="en-US" dirty="0" smtClean="0"/>
          </a:p>
        </p:txBody>
      </p:sp>
      <p:grpSp>
        <p:nvGrpSpPr>
          <p:cNvPr id="2" name="Group 155"/>
          <p:cNvGrpSpPr>
            <a:grpSpLocks/>
          </p:cNvGrpSpPr>
          <p:nvPr/>
        </p:nvGrpSpPr>
        <p:grpSpPr bwMode="auto">
          <a:xfrm>
            <a:off x="5562600" y="1066800"/>
            <a:ext cx="2819400" cy="3300413"/>
            <a:chOff x="5562600" y="1066800"/>
            <a:chExt cx="2819399" cy="3299716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5562600" y="1066800"/>
              <a:ext cx="2819399" cy="3299716"/>
              <a:chOff x="3718" y="1043"/>
              <a:chExt cx="2254" cy="3256"/>
            </a:xfrm>
          </p:grpSpPr>
          <p:sp>
            <p:nvSpPr>
              <p:cNvPr id="42019" name="Line 5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22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20" name="Line 6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21" name="Line 7"/>
              <p:cNvSpPr>
                <a:spLocks noChangeShapeType="1"/>
              </p:cNvSpPr>
              <p:nvPr/>
            </p:nvSpPr>
            <p:spPr bwMode="auto">
              <a:xfrm>
                <a:off x="5962" y="1043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22" name="Freeform 8"/>
              <p:cNvSpPr>
                <a:spLocks/>
              </p:cNvSpPr>
              <p:nvPr/>
            </p:nvSpPr>
            <p:spPr bwMode="auto">
              <a:xfrm>
                <a:off x="3718" y="3801"/>
                <a:ext cx="2236" cy="498"/>
              </a:xfrm>
              <a:custGeom>
                <a:avLst/>
                <a:gdLst>
                  <a:gd name="T0" fmla="*/ 0 w 2236"/>
                  <a:gd name="T1" fmla="*/ 1501 h 301"/>
                  <a:gd name="T2" fmla="*/ 254 w 2236"/>
                  <a:gd name="T3" fmla="*/ 22 h 301"/>
                  <a:gd name="T4" fmla="*/ 345 w 2236"/>
                  <a:gd name="T5" fmla="*/ 208 h 301"/>
                  <a:gd name="T6" fmla="*/ 427 w 2236"/>
                  <a:gd name="T7" fmla="*/ 3178 h 301"/>
                  <a:gd name="T8" fmla="*/ 518 w 2236"/>
                  <a:gd name="T9" fmla="*/ 4489 h 301"/>
                  <a:gd name="T10" fmla="*/ 627 w 2236"/>
                  <a:gd name="T11" fmla="*/ 4303 h 301"/>
                  <a:gd name="T12" fmla="*/ 645 w 2236"/>
                  <a:gd name="T13" fmla="*/ 3756 h 301"/>
                  <a:gd name="T14" fmla="*/ 700 w 2236"/>
                  <a:gd name="T15" fmla="*/ 2442 h 301"/>
                  <a:gd name="T16" fmla="*/ 836 w 2236"/>
                  <a:gd name="T17" fmla="*/ 1133 h 301"/>
                  <a:gd name="T18" fmla="*/ 991 w 2236"/>
                  <a:gd name="T19" fmla="*/ 2816 h 301"/>
                  <a:gd name="T20" fmla="*/ 1209 w 2236"/>
                  <a:gd name="T21" fmla="*/ 5986 h 301"/>
                  <a:gd name="T22" fmla="*/ 1364 w 2236"/>
                  <a:gd name="T23" fmla="*/ 5417 h 301"/>
                  <a:gd name="T24" fmla="*/ 1445 w 2236"/>
                  <a:gd name="T25" fmla="*/ 3756 h 301"/>
                  <a:gd name="T26" fmla="*/ 1473 w 2236"/>
                  <a:gd name="T27" fmla="*/ 3178 h 301"/>
                  <a:gd name="T28" fmla="*/ 1554 w 2236"/>
                  <a:gd name="T29" fmla="*/ 2816 h 301"/>
                  <a:gd name="T30" fmla="*/ 1654 w 2236"/>
                  <a:gd name="T31" fmla="*/ 3178 h 301"/>
                  <a:gd name="T32" fmla="*/ 1691 w 2236"/>
                  <a:gd name="T33" fmla="*/ 3355 h 301"/>
                  <a:gd name="T34" fmla="*/ 1791 w 2236"/>
                  <a:gd name="T35" fmla="*/ 5605 h 301"/>
                  <a:gd name="T36" fmla="*/ 1873 w 2236"/>
                  <a:gd name="T37" fmla="*/ 6173 h 301"/>
                  <a:gd name="T38" fmla="*/ 2073 w 2236"/>
                  <a:gd name="T39" fmla="*/ 5417 h 301"/>
                  <a:gd name="T40" fmla="*/ 2154 w 2236"/>
                  <a:gd name="T41" fmla="*/ 4131 h 301"/>
                  <a:gd name="T42" fmla="*/ 2173 w 2236"/>
                  <a:gd name="T43" fmla="*/ 3546 h 301"/>
                  <a:gd name="T44" fmla="*/ 2227 w 2236"/>
                  <a:gd name="T45" fmla="*/ 2442 h 301"/>
                  <a:gd name="T46" fmla="*/ 2236 w 2236"/>
                  <a:gd name="T47" fmla="*/ 1881 h 3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236"/>
                  <a:gd name="T73" fmla="*/ 0 h 301"/>
                  <a:gd name="T74" fmla="*/ 2236 w 2236"/>
                  <a:gd name="T75" fmla="*/ 301 h 3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236" h="301">
                    <a:moveTo>
                      <a:pt x="0" y="73"/>
                    </a:moveTo>
                    <a:cubicBezTo>
                      <a:pt x="85" y="45"/>
                      <a:pt x="166" y="19"/>
                      <a:pt x="254" y="1"/>
                    </a:cubicBezTo>
                    <a:cubicBezTo>
                      <a:pt x="284" y="4"/>
                      <a:pt x="316" y="0"/>
                      <a:pt x="345" y="10"/>
                    </a:cubicBezTo>
                    <a:cubicBezTo>
                      <a:pt x="396" y="28"/>
                      <a:pt x="403" y="117"/>
                      <a:pt x="427" y="155"/>
                    </a:cubicBezTo>
                    <a:cubicBezTo>
                      <a:pt x="447" y="187"/>
                      <a:pt x="484" y="208"/>
                      <a:pt x="518" y="219"/>
                    </a:cubicBezTo>
                    <a:cubicBezTo>
                      <a:pt x="554" y="216"/>
                      <a:pt x="592" y="220"/>
                      <a:pt x="627" y="210"/>
                    </a:cubicBezTo>
                    <a:cubicBezTo>
                      <a:pt x="637" y="207"/>
                      <a:pt x="638" y="191"/>
                      <a:pt x="645" y="183"/>
                    </a:cubicBezTo>
                    <a:cubicBezTo>
                      <a:pt x="663" y="161"/>
                      <a:pt x="681" y="140"/>
                      <a:pt x="700" y="119"/>
                    </a:cubicBezTo>
                    <a:cubicBezTo>
                      <a:pt x="740" y="73"/>
                      <a:pt x="778" y="67"/>
                      <a:pt x="836" y="55"/>
                    </a:cubicBezTo>
                    <a:cubicBezTo>
                      <a:pt x="917" y="66"/>
                      <a:pt x="937" y="84"/>
                      <a:pt x="991" y="137"/>
                    </a:cubicBezTo>
                    <a:cubicBezTo>
                      <a:pt x="1023" y="234"/>
                      <a:pt x="1114" y="279"/>
                      <a:pt x="1209" y="292"/>
                    </a:cubicBezTo>
                    <a:cubicBezTo>
                      <a:pt x="1259" y="288"/>
                      <a:pt x="1321" y="299"/>
                      <a:pt x="1364" y="264"/>
                    </a:cubicBezTo>
                    <a:cubicBezTo>
                      <a:pt x="1364" y="264"/>
                      <a:pt x="1431" y="197"/>
                      <a:pt x="1445" y="183"/>
                    </a:cubicBezTo>
                    <a:cubicBezTo>
                      <a:pt x="1454" y="174"/>
                      <a:pt x="1460" y="158"/>
                      <a:pt x="1473" y="155"/>
                    </a:cubicBezTo>
                    <a:cubicBezTo>
                      <a:pt x="1524" y="142"/>
                      <a:pt x="1497" y="148"/>
                      <a:pt x="1554" y="137"/>
                    </a:cubicBezTo>
                    <a:cubicBezTo>
                      <a:pt x="1587" y="143"/>
                      <a:pt x="1621" y="148"/>
                      <a:pt x="1654" y="155"/>
                    </a:cubicBezTo>
                    <a:cubicBezTo>
                      <a:pt x="1666" y="157"/>
                      <a:pt x="1681" y="157"/>
                      <a:pt x="1691" y="164"/>
                    </a:cubicBezTo>
                    <a:cubicBezTo>
                      <a:pt x="1737" y="197"/>
                      <a:pt x="1752" y="239"/>
                      <a:pt x="1791" y="273"/>
                    </a:cubicBezTo>
                    <a:cubicBezTo>
                      <a:pt x="1815" y="294"/>
                      <a:pt x="1843" y="295"/>
                      <a:pt x="1873" y="301"/>
                    </a:cubicBezTo>
                    <a:cubicBezTo>
                      <a:pt x="2023" y="290"/>
                      <a:pt x="1970" y="289"/>
                      <a:pt x="2073" y="264"/>
                    </a:cubicBezTo>
                    <a:cubicBezTo>
                      <a:pt x="2110" y="240"/>
                      <a:pt x="2112" y="222"/>
                      <a:pt x="2154" y="201"/>
                    </a:cubicBezTo>
                    <a:cubicBezTo>
                      <a:pt x="2160" y="192"/>
                      <a:pt x="2166" y="181"/>
                      <a:pt x="2173" y="173"/>
                    </a:cubicBezTo>
                    <a:cubicBezTo>
                      <a:pt x="2190" y="154"/>
                      <a:pt x="2227" y="119"/>
                      <a:pt x="2227" y="119"/>
                    </a:cubicBezTo>
                    <a:cubicBezTo>
                      <a:pt x="2230" y="110"/>
                      <a:pt x="2236" y="92"/>
                      <a:pt x="2236" y="9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 sz="2200"/>
              </a:p>
            </p:txBody>
          </p:sp>
        </p:grpSp>
        <p:sp>
          <p:nvSpPr>
            <p:cNvPr id="42018" name="TextBox 72"/>
            <p:cNvSpPr txBox="1">
              <a:spLocks noChangeArrowheads="1"/>
            </p:cNvSpPr>
            <p:nvPr/>
          </p:nvSpPr>
          <p:spPr bwMode="auto">
            <a:xfrm>
              <a:off x="5715000" y="1143000"/>
              <a:ext cx="1751663" cy="4307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 dirty="0" smtClean="0">
                  <a:latin typeface="Times" charset="0"/>
                  <a:ea typeface="Times" charset="0"/>
                  <a:cs typeface="Times" charset="0"/>
                </a:rPr>
                <a:t>Requirements</a:t>
              </a:r>
              <a:endParaRPr lang="en-US" sz="2200" dirty="0">
                <a:latin typeface="Times" charset="0"/>
                <a:ea typeface="Times" charset="0"/>
                <a:cs typeface="Times" charset="0"/>
              </a:endParaRPr>
            </a:p>
          </p:txBody>
        </p:sp>
      </p:grpSp>
      <p:grpSp>
        <p:nvGrpSpPr>
          <p:cNvPr id="4" name="Group 154"/>
          <p:cNvGrpSpPr>
            <a:grpSpLocks/>
          </p:cNvGrpSpPr>
          <p:nvPr/>
        </p:nvGrpSpPr>
        <p:grpSpPr bwMode="auto">
          <a:xfrm>
            <a:off x="6019800" y="1695450"/>
            <a:ext cx="2819400" cy="3300413"/>
            <a:chOff x="5410199" y="2667000"/>
            <a:chExt cx="2819399" cy="3299716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5410199" y="2667000"/>
              <a:ext cx="2819399" cy="3299716"/>
              <a:chOff x="3718" y="1043"/>
              <a:chExt cx="2254" cy="3256"/>
            </a:xfrm>
          </p:grpSpPr>
          <p:sp>
            <p:nvSpPr>
              <p:cNvPr id="42013" name="Line 5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22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14" name="Line 6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15" name="Line 7"/>
              <p:cNvSpPr>
                <a:spLocks noChangeShapeType="1"/>
              </p:cNvSpPr>
              <p:nvPr/>
            </p:nvSpPr>
            <p:spPr bwMode="auto">
              <a:xfrm>
                <a:off x="5962" y="1043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16" name="Freeform 8"/>
              <p:cNvSpPr>
                <a:spLocks/>
              </p:cNvSpPr>
              <p:nvPr/>
            </p:nvSpPr>
            <p:spPr bwMode="auto">
              <a:xfrm>
                <a:off x="3718" y="3801"/>
                <a:ext cx="2236" cy="498"/>
              </a:xfrm>
              <a:custGeom>
                <a:avLst/>
                <a:gdLst>
                  <a:gd name="T0" fmla="*/ 0 w 2236"/>
                  <a:gd name="T1" fmla="*/ 1501 h 301"/>
                  <a:gd name="T2" fmla="*/ 254 w 2236"/>
                  <a:gd name="T3" fmla="*/ 22 h 301"/>
                  <a:gd name="T4" fmla="*/ 345 w 2236"/>
                  <a:gd name="T5" fmla="*/ 208 h 301"/>
                  <a:gd name="T6" fmla="*/ 427 w 2236"/>
                  <a:gd name="T7" fmla="*/ 3178 h 301"/>
                  <a:gd name="T8" fmla="*/ 518 w 2236"/>
                  <a:gd name="T9" fmla="*/ 4489 h 301"/>
                  <a:gd name="T10" fmla="*/ 627 w 2236"/>
                  <a:gd name="T11" fmla="*/ 4303 h 301"/>
                  <a:gd name="T12" fmla="*/ 645 w 2236"/>
                  <a:gd name="T13" fmla="*/ 3756 h 301"/>
                  <a:gd name="T14" fmla="*/ 700 w 2236"/>
                  <a:gd name="T15" fmla="*/ 2442 h 301"/>
                  <a:gd name="T16" fmla="*/ 836 w 2236"/>
                  <a:gd name="T17" fmla="*/ 1133 h 301"/>
                  <a:gd name="T18" fmla="*/ 991 w 2236"/>
                  <a:gd name="T19" fmla="*/ 2816 h 301"/>
                  <a:gd name="T20" fmla="*/ 1209 w 2236"/>
                  <a:gd name="T21" fmla="*/ 5986 h 301"/>
                  <a:gd name="T22" fmla="*/ 1364 w 2236"/>
                  <a:gd name="T23" fmla="*/ 5417 h 301"/>
                  <a:gd name="T24" fmla="*/ 1445 w 2236"/>
                  <a:gd name="T25" fmla="*/ 3756 h 301"/>
                  <a:gd name="T26" fmla="*/ 1473 w 2236"/>
                  <a:gd name="T27" fmla="*/ 3178 h 301"/>
                  <a:gd name="T28" fmla="*/ 1554 w 2236"/>
                  <a:gd name="T29" fmla="*/ 2816 h 301"/>
                  <a:gd name="T30" fmla="*/ 1654 w 2236"/>
                  <a:gd name="T31" fmla="*/ 3178 h 301"/>
                  <a:gd name="T32" fmla="*/ 1691 w 2236"/>
                  <a:gd name="T33" fmla="*/ 3355 h 301"/>
                  <a:gd name="T34" fmla="*/ 1791 w 2236"/>
                  <a:gd name="T35" fmla="*/ 5605 h 301"/>
                  <a:gd name="T36" fmla="*/ 1873 w 2236"/>
                  <a:gd name="T37" fmla="*/ 6173 h 301"/>
                  <a:gd name="T38" fmla="*/ 2073 w 2236"/>
                  <a:gd name="T39" fmla="*/ 5417 h 301"/>
                  <a:gd name="T40" fmla="*/ 2154 w 2236"/>
                  <a:gd name="T41" fmla="*/ 4131 h 301"/>
                  <a:gd name="T42" fmla="*/ 2173 w 2236"/>
                  <a:gd name="T43" fmla="*/ 3546 h 301"/>
                  <a:gd name="T44" fmla="*/ 2227 w 2236"/>
                  <a:gd name="T45" fmla="*/ 2442 h 301"/>
                  <a:gd name="T46" fmla="*/ 2236 w 2236"/>
                  <a:gd name="T47" fmla="*/ 1881 h 3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236"/>
                  <a:gd name="T73" fmla="*/ 0 h 301"/>
                  <a:gd name="T74" fmla="*/ 2236 w 2236"/>
                  <a:gd name="T75" fmla="*/ 301 h 3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236" h="301">
                    <a:moveTo>
                      <a:pt x="0" y="73"/>
                    </a:moveTo>
                    <a:cubicBezTo>
                      <a:pt x="85" y="45"/>
                      <a:pt x="166" y="19"/>
                      <a:pt x="254" y="1"/>
                    </a:cubicBezTo>
                    <a:cubicBezTo>
                      <a:pt x="284" y="4"/>
                      <a:pt x="316" y="0"/>
                      <a:pt x="345" y="10"/>
                    </a:cubicBezTo>
                    <a:cubicBezTo>
                      <a:pt x="396" y="28"/>
                      <a:pt x="403" y="117"/>
                      <a:pt x="427" y="155"/>
                    </a:cubicBezTo>
                    <a:cubicBezTo>
                      <a:pt x="447" y="187"/>
                      <a:pt x="484" y="208"/>
                      <a:pt x="518" y="219"/>
                    </a:cubicBezTo>
                    <a:cubicBezTo>
                      <a:pt x="554" y="216"/>
                      <a:pt x="592" y="220"/>
                      <a:pt x="627" y="210"/>
                    </a:cubicBezTo>
                    <a:cubicBezTo>
                      <a:pt x="637" y="207"/>
                      <a:pt x="638" y="191"/>
                      <a:pt x="645" y="183"/>
                    </a:cubicBezTo>
                    <a:cubicBezTo>
                      <a:pt x="663" y="161"/>
                      <a:pt x="681" y="140"/>
                      <a:pt x="700" y="119"/>
                    </a:cubicBezTo>
                    <a:cubicBezTo>
                      <a:pt x="740" y="73"/>
                      <a:pt x="778" y="67"/>
                      <a:pt x="836" y="55"/>
                    </a:cubicBezTo>
                    <a:cubicBezTo>
                      <a:pt x="917" y="66"/>
                      <a:pt x="937" y="84"/>
                      <a:pt x="991" y="137"/>
                    </a:cubicBezTo>
                    <a:cubicBezTo>
                      <a:pt x="1023" y="234"/>
                      <a:pt x="1114" y="279"/>
                      <a:pt x="1209" y="292"/>
                    </a:cubicBezTo>
                    <a:cubicBezTo>
                      <a:pt x="1259" y="288"/>
                      <a:pt x="1321" y="299"/>
                      <a:pt x="1364" y="264"/>
                    </a:cubicBezTo>
                    <a:cubicBezTo>
                      <a:pt x="1364" y="264"/>
                      <a:pt x="1431" y="197"/>
                      <a:pt x="1445" y="183"/>
                    </a:cubicBezTo>
                    <a:cubicBezTo>
                      <a:pt x="1454" y="174"/>
                      <a:pt x="1460" y="158"/>
                      <a:pt x="1473" y="155"/>
                    </a:cubicBezTo>
                    <a:cubicBezTo>
                      <a:pt x="1524" y="142"/>
                      <a:pt x="1497" y="148"/>
                      <a:pt x="1554" y="137"/>
                    </a:cubicBezTo>
                    <a:cubicBezTo>
                      <a:pt x="1587" y="143"/>
                      <a:pt x="1621" y="148"/>
                      <a:pt x="1654" y="155"/>
                    </a:cubicBezTo>
                    <a:cubicBezTo>
                      <a:pt x="1666" y="157"/>
                      <a:pt x="1681" y="157"/>
                      <a:pt x="1691" y="164"/>
                    </a:cubicBezTo>
                    <a:cubicBezTo>
                      <a:pt x="1737" y="197"/>
                      <a:pt x="1752" y="239"/>
                      <a:pt x="1791" y="273"/>
                    </a:cubicBezTo>
                    <a:cubicBezTo>
                      <a:pt x="1815" y="294"/>
                      <a:pt x="1843" y="295"/>
                      <a:pt x="1873" y="301"/>
                    </a:cubicBezTo>
                    <a:cubicBezTo>
                      <a:pt x="2023" y="290"/>
                      <a:pt x="1970" y="289"/>
                      <a:pt x="2073" y="264"/>
                    </a:cubicBezTo>
                    <a:cubicBezTo>
                      <a:pt x="2110" y="240"/>
                      <a:pt x="2112" y="222"/>
                      <a:pt x="2154" y="201"/>
                    </a:cubicBezTo>
                    <a:cubicBezTo>
                      <a:pt x="2160" y="192"/>
                      <a:pt x="2166" y="181"/>
                      <a:pt x="2173" y="173"/>
                    </a:cubicBezTo>
                    <a:cubicBezTo>
                      <a:pt x="2190" y="154"/>
                      <a:pt x="2227" y="119"/>
                      <a:pt x="2227" y="119"/>
                    </a:cubicBezTo>
                    <a:cubicBezTo>
                      <a:pt x="2230" y="110"/>
                      <a:pt x="2236" y="92"/>
                      <a:pt x="2236" y="9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 sz="2200"/>
              </a:p>
            </p:txBody>
          </p:sp>
        </p:grpSp>
        <p:sp>
          <p:nvSpPr>
            <p:cNvPr id="42012" name="TextBox 74"/>
            <p:cNvSpPr txBox="1">
              <a:spLocks noChangeArrowheads="1"/>
            </p:cNvSpPr>
            <p:nvPr/>
          </p:nvSpPr>
          <p:spPr bwMode="auto">
            <a:xfrm>
              <a:off x="5638798" y="2819400"/>
              <a:ext cx="885717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latin typeface="Times" charset="0"/>
                  <a:ea typeface="Times" charset="0"/>
                  <a:cs typeface="Times" charset="0"/>
                </a:rPr>
                <a:t>Terms</a:t>
              </a:r>
            </a:p>
          </p:txBody>
        </p:sp>
      </p:grpSp>
      <p:grpSp>
        <p:nvGrpSpPr>
          <p:cNvPr id="6" name="Group 132"/>
          <p:cNvGrpSpPr>
            <a:grpSpLocks/>
          </p:cNvGrpSpPr>
          <p:nvPr/>
        </p:nvGrpSpPr>
        <p:grpSpPr bwMode="auto">
          <a:xfrm>
            <a:off x="6477000" y="2324100"/>
            <a:ext cx="2819400" cy="3300413"/>
            <a:chOff x="6400801" y="3429000"/>
            <a:chExt cx="2819399" cy="3299716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6400801" y="3429000"/>
              <a:ext cx="2819399" cy="3299716"/>
              <a:chOff x="3718" y="1043"/>
              <a:chExt cx="2254" cy="3256"/>
            </a:xfrm>
          </p:grpSpPr>
          <p:sp>
            <p:nvSpPr>
              <p:cNvPr id="42007" name="Line 5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22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08" name="Line 6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09" name="Line 7"/>
              <p:cNvSpPr>
                <a:spLocks noChangeShapeType="1"/>
              </p:cNvSpPr>
              <p:nvPr/>
            </p:nvSpPr>
            <p:spPr bwMode="auto">
              <a:xfrm>
                <a:off x="5962" y="1043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10" name="Freeform 8"/>
              <p:cNvSpPr>
                <a:spLocks/>
              </p:cNvSpPr>
              <p:nvPr/>
            </p:nvSpPr>
            <p:spPr bwMode="auto">
              <a:xfrm>
                <a:off x="3718" y="3801"/>
                <a:ext cx="2236" cy="498"/>
              </a:xfrm>
              <a:custGeom>
                <a:avLst/>
                <a:gdLst>
                  <a:gd name="T0" fmla="*/ 0 w 2236"/>
                  <a:gd name="T1" fmla="*/ 1501 h 301"/>
                  <a:gd name="T2" fmla="*/ 254 w 2236"/>
                  <a:gd name="T3" fmla="*/ 22 h 301"/>
                  <a:gd name="T4" fmla="*/ 345 w 2236"/>
                  <a:gd name="T5" fmla="*/ 208 h 301"/>
                  <a:gd name="T6" fmla="*/ 427 w 2236"/>
                  <a:gd name="T7" fmla="*/ 3178 h 301"/>
                  <a:gd name="T8" fmla="*/ 518 w 2236"/>
                  <a:gd name="T9" fmla="*/ 4489 h 301"/>
                  <a:gd name="T10" fmla="*/ 627 w 2236"/>
                  <a:gd name="T11" fmla="*/ 4303 h 301"/>
                  <a:gd name="T12" fmla="*/ 645 w 2236"/>
                  <a:gd name="T13" fmla="*/ 3756 h 301"/>
                  <a:gd name="T14" fmla="*/ 700 w 2236"/>
                  <a:gd name="T15" fmla="*/ 2442 h 301"/>
                  <a:gd name="T16" fmla="*/ 836 w 2236"/>
                  <a:gd name="T17" fmla="*/ 1133 h 301"/>
                  <a:gd name="T18" fmla="*/ 991 w 2236"/>
                  <a:gd name="T19" fmla="*/ 2816 h 301"/>
                  <a:gd name="T20" fmla="*/ 1209 w 2236"/>
                  <a:gd name="T21" fmla="*/ 5986 h 301"/>
                  <a:gd name="T22" fmla="*/ 1364 w 2236"/>
                  <a:gd name="T23" fmla="*/ 5417 h 301"/>
                  <a:gd name="T24" fmla="*/ 1445 w 2236"/>
                  <a:gd name="T25" fmla="*/ 3756 h 301"/>
                  <a:gd name="T26" fmla="*/ 1473 w 2236"/>
                  <a:gd name="T27" fmla="*/ 3178 h 301"/>
                  <a:gd name="T28" fmla="*/ 1554 w 2236"/>
                  <a:gd name="T29" fmla="*/ 2816 h 301"/>
                  <a:gd name="T30" fmla="*/ 1654 w 2236"/>
                  <a:gd name="T31" fmla="*/ 3178 h 301"/>
                  <a:gd name="T32" fmla="*/ 1691 w 2236"/>
                  <a:gd name="T33" fmla="*/ 3355 h 301"/>
                  <a:gd name="T34" fmla="*/ 1791 w 2236"/>
                  <a:gd name="T35" fmla="*/ 5605 h 301"/>
                  <a:gd name="T36" fmla="*/ 1873 w 2236"/>
                  <a:gd name="T37" fmla="*/ 6173 h 301"/>
                  <a:gd name="T38" fmla="*/ 2073 w 2236"/>
                  <a:gd name="T39" fmla="*/ 5417 h 301"/>
                  <a:gd name="T40" fmla="*/ 2154 w 2236"/>
                  <a:gd name="T41" fmla="*/ 4131 h 301"/>
                  <a:gd name="T42" fmla="*/ 2173 w 2236"/>
                  <a:gd name="T43" fmla="*/ 3546 h 301"/>
                  <a:gd name="T44" fmla="*/ 2227 w 2236"/>
                  <a:gd name="T45" fmla="*/ 2442 h 301"/>
                  <a:gd name="T46" fmla="*/ 2236 w 2236"/>
                  <a:gd name="T47" fmla="*/ 1881 h 3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236"/>
                  <a:gd name="T73" fmla="*/ 0 h 301"/>
                  <a:gd name="T74" fmla="*/ 2236 w 2236"/>
                  <a:gd name="T75" fmla="*/ 301 h 3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236" h="301">
                    <a:moveTo>
                      <a:pt x="0" y="73"/>
                    </a:moveTo>
                    <a:cubicBezTo>
                      <a:pt x="85" y="45"/>
                      <a:pt x="166" y="19"/>
                      <a:pt x="254" y="1"/>
                    </a:cubicBezTo>
                    <a:cubicBezTo>
                      <a:pt x="284" y="4"/>
                      <a:pt x="316" y="0"/>
                      <a:pt x="345" y="10"/>
                    </a:cubicBezTo>
                    <a:cubicBezTo>
                      <a:pt x="396" y="28"/>
                      <a:pt x="403" y="117"/>
                      <a:pt x="427" y="155"/>
                    </a:cubicBezTo>
                    <a:cubicBezTo>
                      <a:pt x="447" y="187"/>
                      <a:pt x="484" y="208"/>
                      <a:pt x="518" y="219"/>
                    </a:cubicBezTo>
                    <a:cubicBezTo>
                      <a:pt x="554" y="216"/>
                      <a:pt x="592" y="220"/>
                      <a:pt x="627" y="210"/>
                    </a:cubicBezTo>
                    <a:cubicBezTo>
                      <a:pt x="637" y="207"/>
                      <a:pt x="638" y="191"/>
                      <a:pt x="645" y="183"/>
                    </a:cubicBezTo>
                    <a:cubicBezTo>
                      <a:pt x="663" y="161"/>
                      <a:pt x="681" y="140"/>
                      <a:pt x="700" y="119"/>
                    </a:cubicBezTo>
                    <a:cubicBezTo>
                      <a:pt x="740" y="73"/>
                      <a:pt x="778" y="67"/>
                      <a:pt x="836" y="55"/>
                    </a:cubicBezTo>
                    <a:cubicBezTo>
                      <a:pt x="917" y="66"/>
                      <a:pt x="937" y="84"/>
                      <a:pt x="991" y="137"/>
                    </a:cubicBezTo>
                    <a:cubicBezTo>
                      <a:pt x="1023" y="234"/>
                      <a:pt x="1114" y="279"/>
                      <a:pt x="1209" y="292"/>
                    </a:cubicBezTo>
                    <a:cubicBezTo>
                      <a:pt x="1259" y="288"/>
                      <a:pt x="1321" y="299"/>
                      <a:pt x="1364" y="264"/>
                    </a:cubicBezTo>
                    <a:cubicBezTo>
                      <a:pt x="1364" y="264"/>
                      <a:pt x="1431" y="197"/>
                      <a:pt x="1445" y="183"/>
                    </a:cubicBezTo>
                    <a:cubicBezTo>
                      <a:pt x="1454" y="174"/>
                      <a:pt x="1460" y="158"/>
                      <a:pt x="1473" y="155"/>
                    </a:cubicBezTo>
                    <a:cubicBezTo>
                      <a:pt x="1524" y="142"/>
                      <a:pt x="1497" y="148"/>
                      <a:pt x="1554" y="137"/>
                    </a:cubicBezTo>
                    <a:cubicBezTo>
                      <a:pt x="1587" y="143"/>
                      <a:pt x="1621" y="148"/>
                      <a:pt x="1654" y="155"/>
                    </a:cubicBezTo>
                    <a:cubicBezTo>
                      <a:pt x="1666" y="157"/>
                      <a:pt x="1681" y="157"/>
                      <a:pt x="1691" y="164"/>
                    </a:cubicBezTo>
                    <a:cubicBezTo>
                      <a:pt x="1737" y="197"/>
                      <a:pt x="1752" y="239"/>
                      <a:pt x="1791" y="273"/>
                    </a:cubicBezTo>
                    <a:cubicBezTo>
                      <a:pt x="1815" y="294"/>
                      <a:pt x="1843" y="295"/>
                      <a:pt x="1873" y="301"/>
                    </a:cubicBezTo>
                    <a:cubicBezTo>
                      <a:pt x="2023" y="290"/>
                      <a:pt x="1970" y="289"/>
                      <a:pt x="2073" y="264"/>
                    </a:cubicBezTo>
                    <a:cubicBezTo>
                      <a:pt x="2110" y="240"/>
                      <a:pt x="2112" y="222"/>
                      <a:pt x="2154" y="201"/>
                    </a:cubicBezTo>
                    <a:cubicBezTo>
                      <a:pt x="2160" y="192"/>
                      <a:pt x="2166" y="181"/>
                      <a:pt x="2173" y="173"/>
                    </a:cubicBezTo>
                    <a:cubicBezTo>
                      <a:pt x="2190" y="154"/>
                      <a:pt x="2227" y="119"/>
                      <a:pt x="2227" y="119"/>
                    </a:cubicBezTo>
                    <a:cubicBezTo>
                      <a:pt x="2230" y="110"/>
                      <a:pt x="2236" y="92"/>
                      <a:pt x="2236" y="9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 sz="2200"/>
              </a:p>
            </p:txBody>
          </p:sp>
        </p:grpSp>
        <p:sp>
          <p:nvSpPr>
            <p:cNvPr id="42006" name="TextBox 131"/>
            <p:cNvSpPr txBox="1">
              <a:spLocks noChangeArrowheads="1"/>
            </p:cNvSpPr>
            <p:nvPr/>
          </p:nvSpPr>
          <p:spPr bwMode="auto">
            <a:xfrm>
              <a:off x="6629400" y="3581400"/>
              <a:ext cx="22098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latin typeface="Times" charset="0"/>
                  <a:ea typeface="Times" charset="0"/>
                  <a:cs typeface="Times" charset="0"/>
                </a:rPr>
                <a:t>Action Items</a:t>
              </a:r>
            </a:p>
          </p:txBody>
        </p:sp>
      </p:grpSp>
      <p:grpSp>
        <p:nvGrpSpPr>
          <p:cNvPr id="8" name="Group 153"/>
          <p:cNvGrpSpPr>
            <a:grpSpLocks/>
          </p:cNvGrpSpPr>
          <p:nvPr/>
        </p:nvGrpSpPr>
        <p:grpSpPr bwMode="auto">
          <a:xfrm>
            <a:off x="6934200" y="2952750"/>
            <a:ext cx="2819400" cy="3300413"/>
            <a:chOff x="6324601" y="4267200"/>
            <a:chExt cx="2819399" cy="3299716"/>
          </a:xfrm>
        </p:grpSpPr>
        <p:grpSp>
          <p:nvGrpSpPr>
            <p:cNvPr id="9" name="Group 4"/>
            <p:cNvGrpSpPr>
              <a:grpSpLocks/>
            </p:cNvGrpSpPr>
            <p:nvPr/>
          </p:nvGrpSpPr>
          <p:grpSpPr bwMode="auto">
            <a:xfrm>
              <a:off x="6324601" y="4267200"/>
              <a:ext cx="2819399" cy="3299716"/>
              <a:chOff x="3718" y="1043"/>
              <a:chExt cx="2254" cy="3256"/>
            </a:xfrm>
          </p:grpSpPr>
          <p:sp>
            <p:nvSpPr>
              <p:cNvPr id="42001" name="Line 5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22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02" name="Line 6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03" name="Line 7"/>
              <p:cNvSpPr>
                <a:spLocks noChangeShapeType="1"/>
              </p:cNvSpPr>
              <p:nvPr/>
            </p:nvSpPr>
            <p:spPr bwMode="auto">
              <a:xfrm>
                <a:off x="5962" y="1043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04" name="Freeform 8"/>
              <p:cNvSpPr>
                <a:spLocks/>
              </p:cNvSpPr>
              <p:nvPr/>
            </p:nvSpPr>
            <p:spPr bwMode="auto">
              <a:xfrm>
                <a:off x="3718" y="3801"/>
                <a:ext cx="2236" cy="498"/>
              </a:xfrm>
              <a:custGeom>
                <a:avLst/>
                <a:gdLst>
                  <a:gd name="T0" fmla="*/ 0 w 2236"/>
                  <a:gd name="T1" fmla="*/ 1501 h 301"/>
                  <a:gd name="T2" fmla="*/ 254 w 2236"/>
                  <a:gd name="T3" fmla="*/ 22 h 301"/>
                  <a:gd name="T4" fmla="*/ 345 w 2236"/>
                  <a:gd name="T5" fmla="*/ 208 h 301"/>
                  <a:gd name="T6" fmla="*/ 427 w 2236"/>
                  <a:gd name="T7" fmla="*/ 3178 h 301"/>
                  <a:gd name="T8" fmla="*/ 518 w 2236"/>
                  <a:gd name="T9" fmla="*/ 4489 h 301"/>
                  <a:gd name="T10" fmla="*/ 627 w 2236"/>
                  <a:gd name="T11" fmla="*/ 4303 h 301"/>
                  <a:gd name="T12" fmla="*/ 645 w 2236"/>
                  <a:gd name="T13" fmla="*/ 3756 h 301"/>
                  <a:gd name="T14" fmla="*/ 700 w 2236"/>
                  <a:gd name="T15" fmla="*/ 2442 h 301"/>
                  <a:gd name="T16" fmla="*/ 836 w 2236"/>
                  <a:gd name="T17" fmla="*/ 1133 h 301"/>
                  <a:gd name="T18" fmla="*/ 991 w 2236"/>
                  <a:gd name="T19" fmla="*/ 2816 h 301"/>
                  <a:gd name="T20" fmla="*/ 1209 w 2236"/>
                  <a:gd name="T21" fmla="*/ 5986 h 301"/>
                  <a:gd name="T22" fmla="*/ 1364 w 2236"/>
                  <a:gd name="T23" fmla="*/ 5417 h 301"/>
                  <a:gd name="T24" fmla="*/ 1445 w 2236"/>
                  <a:gd name="T25" fmla="*/ 3756 h 301"/>
                  <a:gd name="T26" fmla="*/ 1473 w 2236"/>
                  <a:gd name="T27" fmla="*/ 3178 h 301"/>
                  <a:gd name="T28" fmla="*/ 1554 w 2236"/>
                  <a:gd name="T29" fmla="*/ 2816 h 301"/>
                  <a:gd name="T30" fmla="*/ 1654 w 2236"/>
                  <a:gd name="T31" fmla="*/ 3178 h 301"/>
                  <a:gd name="T32" fmla="*/ 1691 w 2236"/>
                  <a:gd name="T33" fmla="*/ 3355 h 301"/>
                  <a:gd name="T34" fmla="*/ 1791 w 2236"/>
                  <a:gd name="T35" fmla="*/ 5605 h 301"/>
                  <a:gd name="T36" fmla="*/ 1873 w 2236"/>
                  <a:gd name="T37" fmla="*/ 6173 h 301"/>
                  <a:gd name="T38" fmla="*/ 2073 w 2236"/>
                  <a:gd name="T39" fmla="*/ 5417 h 301"/>
                  <a:gd name="T40" fmla="*/ 2154 w 2236"/>
                  <a:gd name="T41" fmla="*/ 4131 h 301"/>
                  <a:gd name="T42" fmla="*/ 2173 w 2236"/>
                  <a:gd name="T43" fmla="*/ 3546 h 301"/>
                  <a:gd name="T44" fmla="*/ 2227 w 2236"/>
                  <a:gd name="T45" fmla="*/ 2442 h 301"/>
                  <a:gd name="T46" fmla="*/ 2236 w 2236"/>
                  <a:gd name="T47" fmla="*/ 1881 h 3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236"/>
                  <a:gd name="T73" fmla="*/ 0 h 301"/>
                  <a:gd name="T74" fmla="*/ 2236 w 2236"/>
                  <a:gd name="T75" fmla="*/ 301 h 3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236" h="301">
                    <a:moveTo>
                      <a:pt x="0" y="73"/>
                    </a:moveTo>
                    <a:cubicBezTo>
                      <a:pt x="85" y="45"/>
                      <a:pt x="166" y="19"/>
                      <a:pt x="254" y="1"/>
                    </a:cubicBezTo>
                    <a:cubicBezTo>
                      <a:pt x="284" y="4"/>
                      <a:pt x="316" y="0"/>
                      <a:pt x="345" y="10"/>
                    </a:cubicBezTo>
                    <a:cubicBezTo>
                      <a:pt x="396" y="28"/>
                      <a:pt x="403" y="117"/>
                      <a:pt x="427" y="155"/>
                    </a:cubicBezTo>
                    <a:cubicBezTo>
                      <a:pt x="447" y="187"/>
                      <a:pt x="484" y="208"/>
                      <a:pt x="518" y="219"/>
                    </a:cubicBezTo>
                    <a:cubicBezTo>
                      <a:pt x="554" y="216"/>
                      <a:pt x="592" y="220"/>
                      <a:pt x="627" y="210"/>
                    </a:cubicBezTo>
                    <a:cubicBezTo>
                      <a:pt x="637" y="207"/>
                      <a:pt x="638" y="191"/>
                      <a:pt x="645" y="183"/>
                    </a:cubicBezTo>
                    <a:cubicBezTo>
                      <a:pt x="663" y="161"/>
                      <a:pt x="681" y="140"/>
                      <a:pt x="700" y="119"/>
                    </a:cubicBezTo>
                    <a:cubicBezTo>
                      <a:pt x="740" y="73"/>
                      <a:pt x="778" y="67"/>
                      <a:pt x="836" y="55"/>
                    </a:cubicBezTo>
                    <a:cubicBezTo>
                      <a:pt x="917" y="66"/>
                      <a:pt x="937" y="84"/>
                      <a:pt x="991" y="137"/>
                    </a:cubicBezTo>
                    <a:cubicBezTo>
                      <a:pt x="1023" y="234"/>
                      <a:pt x="1114" y="279"/>
                      <a:pt x="1209" y="292"/>
                    </a:cubicBezTo>
                    <a:cubicBezTo>
                      <a:pt x="1259" y="288"/>
                      <a:pt x="1321" y="299"/>
                      <a:pt x="1364" y="264"/>
                    </a:cubicBezTo>
                    <a:cubicBezTo>
                      <a:pt x="1364" y="264"/>
                      <a:pt x="1431" y="197"/>
                      <a:pt x="1445" y="183"/>
                    </a:cubicBezTo>
                    <a:cubicBezTo>
                      <a:pt x="1454" y="174"/>
                      <a:pt x="1460" y="158"/>
                      <a:pt x="1473" y="155"/>
                    </a:cubicBezTo>
                    <a:cubicBezTo>
                      <a:pt x="1524" y="142"/>
                      <a:pt x="1497" y="148"/>
                      <a:pt x="1554" y="137"/>
                    </a:cubicBezTo>
                    <a:cubicBezTo>
                      <a:pt x="1587" y="143"/>
                      <a:pt x="1621" y="148"/>
                      <a:pt x="1654" y="155"/>
                    </a:cubicBezTo>
                    <a:cubicBezTo>
                      <a:pt x="1666" y="157"/>
                      <a:pt x="1681" y="157"/>
                      <a:pt x="1691" y="164"/>
                    </a:cubicBezTo>
                    <a:cubicBezTo>
                      <a:pt x="1737" y="197"/>
                      <a:pt x="1752" y="239"/>
                      <a:pt x="1791" y="273"/>
                    </a:cubicBezTo>
                    <a:cubicBezTo>
                      <a:pt x="1815" y="294"/>
                      <a:pt x="1843" y="295"/>
                      <a:pt x="1873" y="301"/>
                    </a:cubicBezTo>
                    <a:cubicBezTo>
                      <a:pt x="2023" y="290"/>
                      <a:pt x="1970" y="289"/>
                      <a:pt x="2073" y="264"/>
                    </a:cubicBezTo>
                    <a:cubicBezTo>
                      <a:pt x="2110" y="240"/>
                      <a:pt x="2112" y="222"/>
                      <a:pt x="2154" y="201"/>
                    </a:cubicBezTo>
                    <a:cubicBezTo>
                      <a:pt x="2160" y="192"/>
                      <a:pt x="2166" y="181"/>
                      <a:pt x="2173" y="173"/>
                    </a:cubicBezTo>
                    <a:cubicBezTo>
                      <a:pt x="2190" y="154"/>
                      <a:pt x="2227" y="119"/>
                      <a:pt x="2227" y="119"/>
                    </a:cubicBezTo>
                    <a:cubicBezTo>
                      <a:pt x="2230" y="110"/>
                      <a:pt x="2236" y="92"/>
                      <a:pt x="2236" y="9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 sz="2200"/>
              </a:p>
            </p:txBody>
          </p:sp>
        </p:grpSp>
        <p:sp>
          <p:nvSpPr>
            <p:cNvPr id="42000" name="TextBox 145"/>
            <p:cNvSpPr txBox="1">
              <a:spLocks noChangeArrowheads="1"/>
            </p:cNvSpPr>
            <p:nvPr/>
          </p:nvSpPr>
          <p:spPr bwMode="auto">
            <a:xfrm>
              <a:off x="6553200" y="4419600"/>
              <a:ext cx="131318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latin typeface="Times" charset="0"/>
                  <a:ea typeface="Times" charset="0"/>
                  <a:cs typeface="Times" charset="0"/>
                </a:rPr>
                <a:t>Questions</a:t>
              </a:r>
            </a:p>
          </p:txBody>
        </p:sp>
      </p:grpSp>
      <p:grpSp>
        <p:nvGrpSpPr>
          <p:cNvPr id="10" name="Group 152"/>
          <p:cNvGrpSpPr>
            <a:grpSpLocks/>
          </p:cNvGrpSpPr>
          <p:nvPr/>
        </p:nvGrpSpPr>
        <p:grpSpPr bwMode="auto">
          <a:xfrm>
            <a:off x="7391400" y="3581400"/>
            <a:ext cx="2819400" cy="3300413"/>
            <a:chOff x="6781801" y="5181600"/>
            <a:chExt cx="2819399" cy="3299716"/>
          </a:xfrm>
        </p:grpSpPr>
        <p:grpSp>
          <p:nvGrpSpPr>
            <p:cNvPr id="11" name="Group 4"/>
            <p:cNvGrpSpPr>
              <a:grpSpLocks/>
            </p:cNvGrpSpPr>
            <p:nvPr/>
          </p:nvGrpSpPr>
          <p:grpSpPr bwMode="auto">
            <a:xfrm>
              <a:off x="6781801" y="5181600"/>
              <a:ext cx="2819399" cy="3299716"/>
              <a:chOff x="3718" y="1043"/>
              <a:chExt cx="2254" cy="3256"/>
            </a:xfrm>
          </p:grpSpPr>
          <p:sp>
            <p:nvSpPr>
              <p:cNvPr id="41995" name="Line 5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22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96" name="Line 6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97" name="Line 7"/>
              <p:cNvSpPr>
                <a:spLocks noChangeShapeType="1"/>
              </p:cNvSpPr>
              <p:nvPr/>
            </p:nvSpPr>
            <p:spPr bwMode="auto">
              <a:xfrm>
                <a:off x="5962" y="1043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98" name="Freeform 8"/>
              <p:cNvSpPr>
                <a:spLocks/>
              </p:cNvSpPr>
              <p:nvPr/>
            </p:nvSpPr>
            <p:spPr bwMode="auto">
              <a:xfrm>
                <a:off x="3718" y="3801"/>
                <a:ext cx="2236" cy="498"/>
              </a:xfrm>
              <a:custGeom>
                <a:avLst/>
                <a:gdLst>
                  <a:gd name="T0" fmla="*/ 0 w 2236"/>
                  <a:gd name="T1" fmla="*/ 1501 h 301"/>
                  <a:gd name="T2" fmla="*/ 254 w 2236"/>
                  <a:gd name="T3" fmla="*/ 22 h 301"/>
                  <a:gd name="T4" fmla="*/ 345 w 2236"/>
                  <a:gd name="T5" fmla="*/ 208 h 301"/>
                  <a:gd name="T6" fmla="*/ 427 w 2236"/>
                  <a:gd name="T7" fmla="*/ 3178 h 301"/>
                  <a:gd name="T8" fmla="*/ 518 w 2236"/>
                  <a:gd name="T9" fmla="*/ 4489 h 301"/>
                  <a:gd name="T10" fmla="*/ 627 w 2236"/>
                  <a:gd name="T11" fmla="*/ 4303 h 301"/>
                  <a:gd name="T12" fmla="*/ 645 w 2236"/>
                  <a:gd name="T13" fmla="*/ 3756 h 301"/>
                  <a:gd name="T14" fmla="*/ 700 w 2236"/>
                  <a:gd name="T15" fmla="*/ 2442 h 301"/>
                  <a:gd name="T16" fmla="*/ 836 w 2236"/>
                  <a:gd name="T17" fmla="*/ 1133 h 301"/>
                  <a:gd name="T18" fmla="*/ 991 w 2236"/>
                  <a:gd name="T19" fmla="*/ 2816 h 301"/>
                  <a:gd name="T20" fmla="*/ 1209 w 2236"/>
                  <a:gd name="T21" fmla="*/ 5986 h 301"/>
                  <a:gd name="T22" fmla="*/ 1364 w 2236"/>
                  <a:gd name="T23" fmla="*/ 5417 h 301"/>
                  <a:gd name="T24" fmla="*/ 1445 w 2236"/>
                  <a:gd name="T25" fmla="*/ 3756 h 301"/>
                  <a:gd name="T26" fmla="*/ 1473 w 2236"/>
                  <a:gd name="T27" fmla="*/ 3178 h 301"/>
                  <a:gd name="T28" fmla="*/ 1554 w 2236"/>
                  <a:gd name="T29" fmla="*/ 2816 h 301"/>
                  <a:gd name="T30" fmla="*/ 1654 w 2236"/>
                  <a:gd name="T31" fmla="*/ 3178 h 301"/>
                  <a:gd name="T32" fmla="*/ 1691 w 2236"/>
                  <a:gd name="T33" fmla="*/ 3355 h 301"/>
                  <a:gd name="T34" fmla="*/ 1791 w 2236"/>
                  <a:gd name="T35" fmla="*/ 5605 h 301"/>
                  <a:gd name="T36" fmla="*/ 1873 w 2236"/>
                  <a:gd name="T37" fmla="*/ 6173 h 301"/>
                  <a:gd name="T38" fmla="*/ 2073 w 2236"/>
                  <a:gd name="T39" fmla="*/ 5417 h 301"/>
                  <a:gd name="T40" fmla="*/ 2154 w 2236"/>
                  <a:gd name="T41" fmla="*/ 4131 h 301"/>
                  <a:gd name="T42" fmla="*/ 2173 w 2236"/>
                  <a:gd name="T43" fmla="*/ 3546 h 301"/>
                  <a:gd name="T44" fmla="*/ 2227 w 2236"/>
                  <a:gd name="T45" fmla="*/ 2442 h 301"/>
                  <a:gd name="T46" fmla="*/ 2236 w 2236"/>
                  <a:gd name="T47" fmla="*/ 1881 h 3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236"/>
                  <a:gd name="T73" fmla="*/ 0 h 301"/>
                  <a:gd name="T74" fmla="*/ 2236 w 2236"/>
                  <a:gd name="T75" fmla="*/ 301 h 3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236" h="301">
                    <a:moveTo>
                      <a:pt x="0" y="73"/>
                    </a:moveTo>
                    <a:cubicBezTo>
                      <a:pt x="85" y="45"/>
                      <a:pt x="166" y="19"/>
                      <a:pt x="254" y="1"/>
                    </a:cubicBezTo>
                    <a:cubicBezTo>
                      <a:pt x="284" y="4"/>
                      <a:pt x="316" y="0"/>
                      <a:pt x="345" y="10"/>
                    </a:cubicBezTo>
                    <a:cubicBezTo>
                      <a:pt x="396" y="28"/>
                      <a:pt x="403" y="117"/>
                      <a:pt x="427" y="155"/>
                    </a:cubicBezTo>
                    <a:cubicBezTo>
                      <a:pt x="447" y="187"/>
                      <a:pt x="484" y="208"/>
                      <a:pt x="518" y="219"/>
                    </a:cubicBezTo>
                    <a:cubicBezTo>
                      <a:pt x="554" y="216"/>
                      <a:pt x="592" y="220"/>
                      <a:pt x="627" y="210"/>
                    </a:cubicBezTo>
                    <a:cubicBezTo>
                      <a:pt x="637" y="207"/>
                      <a:pt x="638" y="191"/>
                      <a:pt x="645" y="183"/>
                    </a:cubicBezTo>
                    <a:cubicBezTo>
                      <a:pt x="663" y="161"/>
                      <a:pt x="681" y="140"/>
                      <a:pt x="700" y="119"/>
                    </a:cubicBezTo>
                    <a:cubicBezTo>
                      <a:pt x="740" y="73"/>
                      <a:pt x="778" y="67"/>
                      <a:pt x="836" y="55"/>
                    </a:cubicBezTo>
                    <a:cubicBezTo>
                      <a:pt x="917" y="66"/>
                      <a:pt x="937" y="84"/>
                      <a:pt x="991" y="137"/>
                    </a:cubicBezTo>
                    <a:cubicBezTo>
                      <a:pt x="1023" y="234"/>
                      <a:pt x="1114" y="279"/>
                      <a:pt x="1209" y="292"/>
                    </a:cubicBezTo>
                    <a:cubicBezTo>
                      <a:pt x="1259" y="288"/>
                      <a:pt x="1321" y="299"/>
                      <a:pt x="1364" y="264"/>
                    </a:cubicBezTo>
                    <a:cubicBezTo>
                      <a:pt x="1364" y="264"/>
                      <a:pt x="1431" y="197"/>
                      <a:pt x="1445" y="183"/>
                    </a:cubicBezTo>
                    <a:cubicBezTo>
                      <a:pt x="1454" y="174"/>
                      <a:pt x="1460" y="158"/>
                      <a:pt x="1473" y="155"/>
                    </a:cubicBezTo>
                    <a:cubicBezTo>
                      <a:pt x="1524" y="142"/>
                      <a:pt x="1497" y="148"/>
                      <a:pt x="1554" y="137"/>
                    </a:cubicBezTo>
                    <a:cubicBezTo>
                      <a:pt x="1587" y="143"/>
                      <a:pt x="1621" y="148"/>
                      <a:pt x="1654" y="155"/>
                    </a:cubicBezTo>
                    <a:cubicBezTo>
                      <a:pt x="1666" y="157"/>
                      <a:pt x="1681" y="157"/>
                      <a:pt x="1691" y="164"/>
                    </a:cubicBezTo>
                    <a:cubicBezTo>
                      <a:pt x="1737" y="197"/>
                      <a:pt x="1752" y="239"/>
                      <a:pt x="1791" y="273"/>
                    </a:cubicBezTo>
                    <a:cubicBezTo>
                      <a:pt x="1815" y="294"/>
                      <a:pt x="1843" y="295"/>
                      <a:pt x="1873" y="301"/>
                    </a:cubicBezTo>
                    <a:cubicBezTo>
                      <a:pt x="2023" y="290"/>
                      <a:pt x="1970" y="289"/>
                      <a:pt x="2073" y="264"/>
                    </a:cubicBezTo>
                    <a:cubicBezTo>
                      <a:pt x="2110" y="240"/>
                      <a:pt x="2112" y="222"/>
                      <a:pt x="2154" y="201"/>
                    </a:cubicBezTo>
                    <a:cubicBezTo>
                      <a:pt x="2160" y="192"/>
                      <a:pt x="2166" y="181"/>
                      <a:pt x="2173" y="173"/>
                    </a:cubicBezTo>
                    <a:cubicBezTo>
                      <a:pt x="2190" y="154"/>
                      <a:pt x="2227" y="119"/>
                      <a:pt x="2227" y="119"/>
                    </a:cubicBezTo>
                    <a:cubicBezTo>
                      <a:pt x="2230" y="110"/>
                      <a:pt x="2236" y="92"/>
                      <a:pt x="2236" y="9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 sz="2200"/>
              </a:p>
            </p:txBody>
          </p:sp>
        </p:grpSp>
        <p:sp>
          <p:nvSpPr>
            <p:cNvPr id="41994" name="TextBox 151"/>
            <p:cNvSpPr txBox="1">
              <a:spLocks noChangeArrowheads="1"/>
            </p:cNvSpPr>
            <p:nvPr/>
          </p:nvSpPr>
          <p:spPr bwMode="auto">
            <a:xfrm>
              <a:off x="6890028" y="5253335"/>
              <a:ext cx="874283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latin typeface="Times" charset="0"/>
                  <a:ea typeface="Times" charset="0"/>
                  <a:cs typeface="Times" charset="0"/>
                </a:rPr>
                <a:t>Issues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3" descr="16388-1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05275" y="1958975"/>
            <a:ext cx="48101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Infrastructure</a:t>
            </a:r>
          </a:p>
        </p:txBody>
      </p:sp>
      <p:sp>
        <p:nvSpPr>
          <p:cNvPr id="47108" name="Content Placeholder 2"/>
          <p:cNvSpPr>
            <a:spLocks noGrp="1"/>
          </p:cNvSpPr>
          <p:nvPr>
            <p:ph idx="1"/>
          </p:nvPr>
        </p:nvSpPr>
        <p:spPr>
          <a:xfrm>
            <a:off x="1066800" y="1295400"/>
            <a:ext cx="8077200" cy="5105400"/>
          </a:xfrm>
        </p:spPr>
        <p:txBody>
          <a:bodyPr/>
          <a:lstStyle/>
          <a:p>
            <a:r>
              <a:rPr lang="en-US" dirty="0" smtClean="0"/>
              <a:t>You will need document infrastructure, but it must be:</a:t>
            </a:r>
          </a:p>
          <a:p>
            <a:pPr lvl="1"/>
            <a:r>
              <a:rPr lang="en-US" dirty="0" smtClean="0"/>
              <a:t>cheap,</a:t>
            </a:r>
          </a:p>
          <a:p>
            <a:pPr lvl="1"/>
            <a:r>
              <a:rPr lang="en-US" dirty="0" smtClean="0"/>
              <a:t>incremental,</a:t>
            </a:r>
          </a:p>
          <a:p>
            <a:pPr lvl="1"/>
            <a:r>
              <a:rPr lang="en-US" dirty="0" smtClean="0"/>
              <a:t>only “as-needed”</a:t>
            </a:r>
          </a:p>
          <a:p>
            <a:pPr lvl="1"/>
            <a:r>
              <a:rPr lang="en-US" dirty="0" smtClean="0"/>
              <a:t>low learning curve</a:t>
            </a:r>
          </a:p>
          <a:p>
            <a:pPr lvl="1"/>
            <a:r>
              <a:rPr lang="en-US" dirty="0" smtClean="0"/>
              <a:t>easy to use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wiki enables asynchronous conversations.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Transparency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Information needs to be public, because:</a:t>
            </a:r>
          </a:p>
          <a:p>
            <a:pPr lvl="1"/>
            <a:r>
              <a:rPr lang="en-US" smtClean="0"/>
              <a:t>It belongs to the company, not you</a:t>
            </a:r>
          </a:p>
          <a:p>
            <a:pPr lvl="1"/>
            <a:r>
              <a:rPr lang="en-US" smtClean="0"/>
              <a:t>It is expensive to find information in locked drawers</a:t>
            </a:r>
          </a:p>
          <a:p>
            <a:pPr lvl="1"/>
            <a:r>
              <a:rPr lang="en-US" smtClean="0"/>
              <a:t>Duplication is less likely</a:t>
            </a:r>
          </a:p>
          <a:p>
            <a:pPr lvl="1"/>
            <a:r>
              <a:rPr lang="en-US" smtClean="0"/>
              <a:t>Others can usually improve on what you have</a:t>
            </a:r>
          </a:p>
          <a:p>
            <a:pPr lvl="1"/>
            <a:r>
              <a:rPr lang="en-US" smtClean="0"/>
              <a:t>It’s easier to start with something that exists already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Workshop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077200" cy="5105400"/>
          </a:xfrm>
        </p:spPr>
        <p:txBody>
          <a:bodyPr/>
          <a:lstStyle/>
          <a:p>
            <a:r>
              <a:rPr lang="en-US" dirty="0" smtClean="0"/>
              <a:t>What do you call …?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600" dirty="0" smtClean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2209800"/>
          <a:ext cx="7848601" cy="1981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237548"/>
                <a:gridCol w="46110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Requirements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Terms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Action Items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Questions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Issues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Workshop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077200" cy="5105400"/>
          </a:xfrm>
        </p:spPr>
        <p:txBody>
          <a:bodyPr/>
          <a:lstStyle/>
          <a:p>
            <a:r>
              <a:rPr lang="en-US" dirty="0" smtClean="0"/>
              <a:t>And where do you keep them?</a:t>
            </a:r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2133600"/>
          <a:ext cx="7848601" cy="1981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237548"/>
                <a:gridCol w="46110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Requirements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Terms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Action Items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Questions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Issues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 Practices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156" name="TextBox 3"/>
          <p:cNvSpPr txBox="1">
            <a:spLocks noChangeArrowheads="1"/>
          </p:cNvSpPr>
          <p:nvPr/>
        </p:nvSpPr>
        <p:spPr bwMode="auto">
          <a:xfrm>
            <a:off x="4194175" y="2767013"/>
            <a:ext cx="7556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>
                <a:solidFill>
                  <a:srgbClr val="FF0000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Recording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to come to agreement on how you write down:</a:t>
            </a:r>
          </a:p>
          <a:p>
            <a:pPr lvl="1"/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Terms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Action Items</a:t>
            </a:r>
          </a:p>
          <a:p>
            <a:pPr lvl="1"/>
            <a:r>
              <a:rPr lang="en-US" dirty="0" smtClean="0"/>
              <a:t>Questions for experts</a:t>
            </a:r>
          </a:p>
          <a:p>
            <a:pPr lvl="1"/>
            <a:r>
              <a:rPr lang="en-US" dirty="0" smtClean="0"/>
              <a:t>Issues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Technical notes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495800" y="2590800"/>
            <a:ext cx="4343400" cy="1828800"/>
          </a:xfrm>
          <a:prstGeom prst="wedgeRectCallout">
            <a:avLst>
              <a:gd name="adj1" fmla="val 43236"/>
              <a:gd name="adj2" fmla="val 94648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285750" indent="-285750">
              <a:buClr>
                <a:srgbClr val="FF0000"/>
              </a:buClr>
              <a:buFont typeface="Wingdings" charset="2"/>
              <a:buChar char="§"/>
            </a:pPr>
            <a:endParaRPr lang="en-US" sz="2200" dirty="0" smtClean="0"/>
          </a:p>
          <a:p>
            <a:pPr marL="285750" indent="-285750">
              <a:buClr>
                <a:srgbClr val="FF0000"/>
              </a:buClr>
              <a:buFont typeface="Wingdings" charset="2"/>
              <a:buChar char="§"/>
            </a:pPr>
            <a:r>
              <a:rPr lang="en-US" sz="2200" dirty="0" smtClean="0"/>
              <a:t>How </a:t>
            </a:r>
            <a:r>
              <a:rPr lang="en-US" sz="2200" dirty="0"/>
              <a:t>detailed? </a:t>
            </a:r>
          </a:p>
          <a:p>
            <a:pPr marL="285750" indent="-285750">
              <a:buClr>
                <a:srgbClr val="FF0000"/>
              </a:buClr>
              <a:buFont typeface="Wingdings" charset="2"/>
              <a:buChar char="§"/>
            </a:pPr>
            <a:r>
              <a:rPr lang="en-US" sz="2200" dirty="0"/>
              <a:t>How will they managed?  </a:t>
            </a:r>
          </a:p>
          <a:p>
            <a:pPr marL="285750" indent="-285750">
              <a:buClr>
                <a:srgbClr val="FF0000"/>
              </a:buClr>
              <a:buFont typeface="Wingdings" charset="2"/>
              <a:buChar char="§"/>
            </a:pPr>
            <a:r>
              <a:rPr lang="en-US" sz="2200" dirty="0"/>
              <a:t>Who “owns” the collection</a:t>
            </a:r>
            <a:r>
              <a:rPr lang="en-US" sz="2200" dirty="0" smtClean="0"/>
              <a:t>?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 descr="042908-0132-softwareeng2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0" y="914400"/>
            <a:ext cx="7026275" cy="515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Cone of Uncertainty</a:t>
            </a:r>
          </a:p>
        </p:txBody>
      </p:sp>
      <p:sp>
        <p:nvSpPr>
          <p:cNvPr id="9220" name="Content Placeholder 2"/>
          <p:cNvSpPr>
            <a:spLocks noGrp="1"/>
          </p:cNvSpPr>
          <p:nvPr>
            <p:ph idx="1"/>
          </p:nvPr>
        </p:nvSpPr>
        <p:spPr>
          <a:xfrm>
            <a:off x="5943600" y="4695825"/>
            <a:ext cx="2590800" cy="1420813"/>
          </a:xfrm>
          <a:solidFill>
            <a:schemeClr val="bg1">
              <a:alpha val="98038"/>
            </a:schemeClr>
          </a:solidFill>
        </p:spPr>
        <p:txBody>
          <a:bodyPr>
            <a:spAutoFit/>
          </a:bodyPr>
          <a:lstStyle/>
          <a:p>
            <a:r>
              <a:rPr lang="en-US" sz="1600" smtClean="0">
                <a:latin typeface="Comic Sans MS" charset="0"/>
                <a:ea typeface="Comic Sans MS" charset="0"/>
                <a:cs typeface="Comic Sans MS" charset="0"/>
              </a:rPr>
              <a:t>Software Development's </a:t>
            </a:r>
            <a:br>
              <a:rPr lang="en-US" sz="1600" smtClean="0">
                <a:latin typeface="Comic Sans MS" charset="0"/>
                <a:ea typeface="Comic Sans MS" charset="0"/>
                <a:cs typeface="Comic Sans MS" charset="0"/>
              </a:rPr>
            </a:br>
            <a:r>
              <a:rPr lang="en-US" sz="1600" smtClean="0">
                <a:latin typeface="Comic Sans MS" charset="0"/>
                <a:ea typeface="Comic Sans MS" charset="0"/>
                <a:cs typeface="Comic Sans MS" charset="0"/>
              </a:rPr>
              <a:t>Cone of Uncertainty </a:t>
            </a:r>
          </a:p>
          <a:p>
            <a:endParaRPr lang="en-US" sz="1600" smtClean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1600" smtClean="0">
                <a:latin typeface="Comic Sans MS" charset="0"/>
                <a:ea typeface="Comic Sans MS" charset="0"/>
                <a:cs typeface="Comic Sans MS" charset="0"/>
              </a:rPr>
              <a:t>Steve McConnell,  </a:t>
            </a:r>
            <a:br>
              <a:rPr lang="en-US" sz="1600" smtClean="0">
                <a:latin typeface="Comic Sans MS" charset="0"/>
                <a:ea typeface="Comic Sans MS" charset="0"/>
                <a:cs typeface="Comic Sans MS" charset="0"/>
              </a:rPr>
            </a:br>
            <a:r>
              <a:rPr lang="en-US" sz="1600" smtClean="0">
                <a:latin typeface="Comic Sans MS" charset="0"/>
                <a:ea typeface="Comic Sans MS" charset="0"/>
                <a:cs typeface="Comic Sans MS" charset="0"/>
              </a:rPr>
              <a:t>Construx Software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Daily Stand Up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short </a:t>
            </a:r>
            <a:r>
              <a:rPr lang="en-US" dirty="0" smtClean="0"/>
              <a:t>daily coordination meeting for developers(*) covering:</a:t>
            </a:r>
          </a:p>
          <a:p>
            <a:pPr lvl="1"/>
            <a:r>
              <a:rPr lang="en-US" dirty="0" smtClean="0"/>
              <a:t>What did I do yesterday?</a:t>
            </a:r>
          </a:p>
          <a:p>
            <a:pPr lvl="1"/>
            <a:r>
              <a:rPr lang="en-US" dirty="0" smtClean="0"/>
              <a:t>What do I plan to do today?</a:t>
            </a:r>
          </a:p>
          <a:p>
            <a:pPr lvl="1"/>
            <a:r>
              <a:rPr lang="en-US" dirty="0" smtClean="0"/>
              <a:t>What is in my way?</a:t>
            </a:r>
          </a:p>
          <a:p>
            <a:endParaRPr lang="en-US" dirty="0" smtClean="0"/>
          </a:p>
          <a:p>
            <a:pPr marL="4656138"/>
            <a:r>
              <a:rPr lang="en-US" dirty="0" smtClean="0"/>
              <a:t>Take problem solving and </a:t>
            </a:r>
            <a:br>
              <a:rPr lang="en-US" dirty="0" smtClean="0"/>
            </a:br>
            <a:r>
              <a:rPr lang="en-US" dirty="0" smtClean="0"/>
              <a:t>tangents offline.</a:t>
            </a:r>
          </a:p>
          <a:p>
            <a:endParaRPr lang="en-US" dirty="0" smtClean="0"/>
          </a:p>
          <a:p>
            <a:pPr marL="4656138"/>
            <a:r>
              <a:rPr lang="en-US" dirty="0" smtClean="0"/>
              <a:t>Focus on meeting team goals.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(*) You’ll also need to decide how to meet with customers </a:t>
            </a:r>
            <a:r>
              <a:rPr lang="en-US" dirty="0" err="1" smtClean="0"/>
              <a:t>etc</a:t>
            </a:r>
            <a:endParaRPr lang="en-US" dirty="0" smtClean="0"/>
          </a:p>
        </p:txBody>
      </p:sp>
      <p:pic>
        <p:nvPicPr>
          <p:cNvPr id="2" name="Picture 1" descr="empty-office-digital-art-hd-wallpaper-1920x1200-1459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124200"/>
            <a:ext cx="3840480" cy="24003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3" descr="chair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3400" y="3352800"/>
            <a:ext cx="2336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Weekly Sit Down</a:t>
            </a:r>
          </a:p>
        </p:txBody>
      </p:sp>
      <p:sp>
        <p:nvSpPr>
          <p:cNvPr id="522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Or perhaps a weekly group meeting is preferable.</a:t>
            </a:r>
          </a:p>
          <a:p>
            <a:pPr lvl="1"/>
            <a:r>
              <a:rPr lang="en-US" smtClean="0"/>
              <a:t>Start on time—no matter what</a:t>
            </a:r>
          </a:p>
          <a:p>
            <a:pPr lvl="1"/>
            <a:r>
              <a:rPr lang="en-US" smtClean="0"/>
              <a:t>End on time (or before)—no matter what</a:t>
            </a:r>
          </a:p>
          <a:p>
            <a:pPr lvl="1"/>
            <a:r>
              <a:rPr lang="en-US" smtClean="0"/>
              <a:t>Don’t repeat what someone missed—no matter what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r>
              <a:rPr lang="en-US" smtClean="0"/>
              <a:t>Take problem solving and tangents offline.</a:t>
            </a:r>
          </a:p>
          <a:p>
            <a:endParaRPr lang="en-US" smtClean="0"/>
          </a:p>
          <a:p>
            <a:r>
              <a:rPr lang="en-US" smtClean="0"/>
              <a:t>Focus on meeting team goals.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Team Practices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team should agree on their practices (</a:t>
            </a:r>
            <a:r>
              <a:rPr lang="en-US" dirty="0" err="1" smtClean="0"/>
              <a:t>eg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Test-driven development (i.e., when to run tests)</a:t>
            </a:r>
          </a:p>
          <a:p>
            <a:pPr lvl="1"/>
            <a:r>
              <a:rPr lang="en-US" dirty="0" smtClean="0"/>
              <a:t>Continuous review</a:t>
            </a:r>
          </a:p>
          <a:p>
            <a:pPr lvl="1"/>
            <a:r>
              <a:rPr lang="en-US" dirty="0" smtClean="0"/>
              <a:t>Continuous integration</a:t>
            </a:r>
          </a:p>
          <a:p>
            <a:pPr lvl="1"/>
            <a:r>
              <a:rPr lang="en-US" dirty="0" smtClean="0"/>
              <a:t>Build procedures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How long will an iteration be?</a:t>
            </a:r>
          </a:p>
          <a:p>
            <a:pPr lvl="1"/>
            <a:r>
              <a:rPr lang="en-US" dirty="0" smtClean="0"/>
              <a:t>When will you meet?</a:t>
            </a:r>
          </a:p>
          <a:p>
            <a:pPr lvl="1"/>
            <a:r>
              <a:rPr lang="en-US" dirty="0"/>
              <a:t>Learning </a:t>
            </a:r>
            <a:r>
              <a:rPr lang="en-US" dirty="0" smtClean="0"/>
              <a:t>goals:</a:t>
            </a:r>
            <a:endParaRPr lang="en-US" dirty="0"/>
          </a:p>
          <a:p>
            <a:pPr lvl="2"/>
            <a:r>
              <a:rPr lang="en-US" dirty="0" smtClean="0"/>
              <a:t>What additional skills will you have at the end?</a:t>
            </a:r>
          </a:p>
          <a:p>
            <a:pPr lvl="1">
              <a:buFont typeface="Monotype Sorts" charset="2"/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54038" y="225425"/>
            <a:ext cx="8105775" cy="536575"/>
          </a:xfrm>
        </p:spPr>
        <p:txBody>
          <a:bodyPr/>
          <a:lstStyle/>
          <a:p>
            <a:r>
              <a:rPr lang="en-US" smtClean="0"/>
              <a:t>Collective Ownership</a:t>
            </a:r>
            <a:endParaRPr lang="en-US" smtClean="0">
              <a:ea typeface="Times New Roman" charset="0"/>
              <a:cs typeface="Times New Roman" charset="0"/>
            </a:endParaRPr>
          </a:p>
        </p:txBody>
      </p:sp>
      <p:sp>
        <p:nvSpPr>
          <p:cNvPr id="54275" name="Rectangle 7"/>
          <p:cNvSpPr>
            <a:spLocks noChangeArrowheads="1"/>
          </p:cNvSpPr>
          <p:nvPr/>
        </p:nvSpPr>
        <p:spPr bwMode="auto">
          <a:xfrm>
            <a:off x="990600" y="1295400"/>
            <a:ext cx="6538913" cy="4646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78" tIns="44445" rIns="90478" bIns="44445">
            <a:prstTxWarp prst="textNoShape">
              <a:avLst/>
            </a:prstTxWarp>
            <a:spAutoFit/>
          </a:bodyPr>
          <a:lstStyle/>
          <a:p>
            <a:pPr defTabSz="908050">
              <a:spcBef>
                <a:spcPts val="1400"/>
              </a:spcBef>
            </a:pPr>
            <a:r>
              <a:rPr lang="en-US" sz="2200"/>
              <a:t>Collective ownership means the artifacts look as if they were </a:t>
            </a:r>
            <a:r>
              <a:rPr lang="en-US" sz="2200" i="1"/>
              <a:t>produced by a single mind</a:t>
            </a:r>
            <a:r>
              <a:rPr lang="en-US" sz="2200"/>
              <a:t>.  </a:t>
            </a:r>
          </a:p>
          <a:p>
            <a:pPr defTabSz="908050">
              <a:spcBef>
                <a:spcPts val="1400"/>
              </a:spcBef>
            </a:pPr>
            <a:r>
              <a:rPr lang="en-US" sz="2200"/>
              <a:t>This means:</a:t>
            </a:r>
          </a:p>
          <a:p>
            <a:pPr marL="620713" lvl="1" indent="-414338" defTabSz="908050">
              <a:buClr>
                <a:schemeClr val="tx2"/>
              </a:buClr>
              <a:buSzPct val="125000"/>
              <a:buFont typeface="Wingdings" charset="2"/>
              <a:buChar char="§"/>
            </a:pPr>
            <a:r>
              <a:rPr lang="en-US" sz="2200"/>
              <a:t>standards</a:t>
            </a:r>
          </a:p>
          <a:p>
            <a:pPr marL="620713" lvl="1" indent="-414338" defTabSz="908050">
              <a:buClr>
                <a:schemeClr val="tx2"/>
              </a:buClr>
              <a:buSzPct val="125000"/>
              <a:buFont typeface="Wingdings" charset="2"/>
              <a:buChar char="§"/>
            </a:pPr>
            <a:r>
              <a:rPr lang="en-US" sz="2200"/>
              <a:t>anyone can change </a:t>
            </a:r>
            <a:br>
              <a:rPr lang="en-US" sz="2200"/>
            </a:br>
            <a:r>
              <a:rPr lang="en-US" sz="2200"/>
              <a:t>anything, anytime</a:t>
            </a:r>
          </a:p>
          <a:p>
            <a:pPr marL="620713" lvl="1" indent="-414338" defTabSz="908050">
              <a:buClr>
                <a:schemeClr val="tx2"/>
              </a:buClr>
              <a:buSzPct val="125000"/>
              <a:buFont typeface="Wingdings" charset="2"/>
              <a:buChar char="§"/>
            </a:pPr>
            <a:r>
              <a:rPr lang="en-US" sz="2200"/>
              <a:t>everyone is responsible</a:t>
            </a:r>
            <a:br>
              <a:rPr lang="en-US" sz="2200"/>
            </a:br>
            <a:r>
              <a:rPr lang="en-US" sz="2200"/>
              <a:t>for the final product</a:t>
            </a:r>
          </a:p>
          <a:p>
            <a:pPr defTabSz="908050">
              <a:spcBef>
                <a:spcPts val="1400"/>
              </a:spcBef>
              <a:buClr>
                <a:schemeClr val="tx2"/>
              </a:buClr>
              <a:buSzPct val="125000"/>
            </a:pPr>
            <a:r>
              <a:rPr lang="en-US" sz="2200"/>
              <a:t>You’ll need to learn about</a:t>
            </a:r>
            <a:br>
              <a:rPr lang="en-US" sz="2200"/>
            </a:br>
            <a:r>
              <a:rPr lang="en-US" sz="2200"/>
              <a:t>other disciplines.</a:t>
            </a:r>
          </a:p>
          <a:p>
            <a:pPr marL="620713" lvl="1" indent="-414338" defTabSz="908050">
              <a:spcBef>
                <a:spcPct val="20000"/>
              </a:spcBef>
            </a:pPr>
            <a:endParaRPr lang="en-US" sz="2200"/>
          </a:p>
          <a:p>
            <a:pPr defTabSz="908050">
              <a:spcBef>
                <a:spcPct val="20000"/>
              </a:spcBef>
            </a:pPr>
            <a:endParaRPr lang="en-US" sz="2200"/>
          </a:p>
        </p:txBody>
      </p:sp>
      <p:grpSp>
        <p:nvGrpSpPr>
          <p:cNvPr id="54276" name="Group 180"/>
          <p:cNvGrpSpPr>
            <a:grpSpLocks/>
          </p:cNvGrpSpPr>
          <p:nvPr/>
        </p:nvGrpSpPr>
        <p:grpSpPr bwMode="auto">
          <a:xfrm>
            <a:off x="5257800" y="3521075"/>
            <a:ext cx="3675063" cy="2346325"/>
            <a:chOff x="5257800" y="2438400"/>
            <a:chExt cx="3675063" cy="2346325"/>
          </a:xfrm>
        </p:grpSpPr>
        <p:grpSp>
          <p:nvGrpSpPr>
            <p:cNvPr id="54314" name="Group 116"/>
            <p:cNvGrpSpPr>
              <a:grpSpLocks/>
            </p:cNvGrpSpPr>
            <p:nvPr/>
          </p:nvGrpSpPr>
          <p:grpSpPr bwMode="auto">
            <a:xfrm>
              <a:off x="8077200" y="2438400"/>
              <a:ext cx="855663" cy="1127125"/>
              <a:chOff x="7726362" y="2209800"/>
              <a:chExt cx="855663" cy="1127125"/>
            </a:xfrm>
          </p:grpSpPr>
          <p:sp>
            <p:nvSpPr>
              <p:cNvPr id="54336" name="Oval 53"/>
              <p:cNvSpPr>
                <a:spLocks noChangeArrowheads="1"/>
              </p:cNvSpPr>
              <p:nvPr/>
            </p:nvSpPr>
            <p:spPr bwMode="auto">
              <a:xfrm>
                <a:off x="7924800" y="2209800"/>
                <a:ext cx="454025" cy="38100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4337" name="Group 54"/>
              <p:cNvGrpSpPr>
                <a:grpSpLocks/>
              </p:cNvGrpSpPr>
              <p:nvPr/>
            </p:nvGrpSpPr>
            <p:grpSpPr bwMode="auto">
              <a:xfrm>
                <a:off x="7726364" y="2630483"/>
                <a:ext cx="855662" cy="706437"/>
                <a:chOff x="2063" y="3643"/>
                <a:chExt cx="929" cy="889"/>
              </a:xfrm>
            </p:grpSpPr>
            <p:sp>
              <p:nvSpPr>
                <p:cNvPr id="54338" name="Rectangle 55"/>
                <p:cNvSpPr>
                  <a:spLocks noChangeArrowheads="1"/>
                </p:cNvSpPr>
                <p:nvPr/>
              </p:nvSpPr>
              <p:spPr bwMode="auto">
                <a:xfrm>
                  <a:off x="2222" y="3643"/>
                  <a:ext cx="610" cy="24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39" name="Rectangle 56"/>
                <p:cNvSpPr>
                  <a:spLocks noChangeArrowheads="1"/>
                </p:cNvSpPr>
                <p:nvPr/>
              </p:nvSpPr>
              <p:spPr bwMode="auto">
                <a:xfrm>
                  <a:off x="2065" y="3809"/>
                  <a:ext cx="927" cy="72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40" name="Arc 57"/>
                <p:cNvSpPr>
                  <a:spLocks/>
                </p:cNvSpPr>
                <p:nvPr/>
              </p:nvSpPr>
              <p:spPr bwMode="auto">
                <a:xfrm>
                  <a:off x="2063" y="3643"/>
                  <a:ext cx="171" cy="198"/>
                </a:xfrm>
                <a:custGeom>
                  <a:avLst/>
                  <a:gdLst>
                    <a:gd name="T0" fmla="*/ 0 w 21600"/>
                    <a:gd name="T1" fmla="*/ 0 h 21709"/>
                    <a:gd name="T2" fmla="*/ 0 w 21600"/>
                    <a:gd name="T3" fmla="*/ 0 h 21709"/>
                    <a:gd name="T4" fmla="*/ 0 w 21600"/>
                    <a:gd name="T5" fmla="*/ 0 h 21709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09"/>
                    <a:gd name="T11" fmla="*/ 21600 w 21600"/>
                    <a:gd name="T12" fmla="*/ 21709 h 2170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09" fill="none" extrusionOk="0">
                      <a:moveTo>
                        <a:pt x="0" y="21708"/>
                      </a:moveTo>
                      <a:cubicBezTo>
                        <a:pt x="0" y="21672"/>
                        <a:pt x="0" y="21636"/>
                        <a:pt x="0" y="21600"/>
                      </a:cubicBezTo>
                      <a:cubicBezTo>
                        <a:pt x="0" y="9720"/>
                        <a:pt x="9593" y="70"/>
                        <a:pt x="21473" y="0"/>
                      </a:cubicBezTo>
                    </a:path>
                    <a:path w="21600" h="21709" stroke="0" extrusionOk="0">
                      <a:moveTo>
                        <a:pt x="0" y="21708"/>
                      </a:moveTo>
                      <a:cubicBezTo>
                        <a:pt x="0" y="21672"/>
                        <a:pt x="0" y="21636"/>
                        <a:pt x="0" y="21600"/>
                      </a:cubicBezTo>
                      <a:cubicBezTo>
                        <a:pt x="0" y="9720"/>
                        <a:pt x="9593" y="70"/>
                        <a:pt x="21473" y="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41" name="Arc 58"/>
                <p:cNvSpPr>
                  <a:spLocks/>
                </p:cNvSpPr>
                <p:nvPr/>
              </p:nvSpPr>
              <p:spPr bwMode="auto">
                <a:xfrm>
                  <a:off x="2821" y="3643"/>
                  <a:ext cx="171" cy="198"/>
                </a:xfrm>
                <a:custGeom>
                  <a:avLst/>
                  <a:gdLst>
                    <a:gd name="T0" fmla="*/ 0 w 21726"/>
                    <a:gd name="T1" fmla="*/ 0 h 21712"/>
                    <a:gd name="T2" fmla="*/ 0 w 21726"/>
                    <a:gd name="T3" fmla="*/ 0 h 21712"/>
                    <a:gd name="T4" fmla="*/ 0 w 21726"/>
                    <a:gd name="T5" fmla="*/ 0 h 21712"/>
                    <a:gd name="T6" fmla="*/ 0 60000 65536"/>
                    <a:gd name="T7" fmla="*/ 0 60000 65536"/>
                    <a:gd name="T8" fmla="*/ 0 60000 65536"/>
                    <a:gd name="T9" fmla="*/ 0 w 21726"/>
                    <a:gd name="T10" fmla="*/ 0 h 21712"/>
                    <a:gd name="T11" fmla="*/ 21726 w 21726"/>
                    <a:gd name="T12" fmla="*/ 21712 h 2171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726" h="21712" fill="none" extrusionOk="0">
                      <a:moveTo>
                        <a:pt x="0" y="0"/>
                      </a:moveTo>
                      <a:cubicBezTo>
                        <a:pt x="42" y="0"/>
                        <a:pt x="84" y="-1"/>
                        <a:pt x="126" y="-1"/>
                      </a:cubicBezTo>
                      <a:cubicBezTo>
                        <a:pt x="12055" y="0"/>
                        <a:pt x="21726" y="9670"/>
                        <a:pt x="21726" y="21600"/>
                      </a:cubicBezTo>
                      <a:cubicBezTo>
                        <a:pt x="21726" y="21637"/>
                        <a:pt x="21725" y="21674"/>
                        <a:pt x="21725" y="21711"/>
                      </a:cubicBezTo>
                    </a:path>
                    <a:path w="21726" h="21712" stroke="0" extrusionOk="0">
                      <a:moveTo>
                        <a:pt x="0" y="0"/>
                      </a:moveTo>
                      <a:cubicBezTo>
                        <a:pt x="42" y="0"/>
                        <a:pt x="84" y="-1"/>
                        <a:pt x="126" y="-1"/>
                      </a:cubicBezTo>
                      <a:cubicBezTo>
                        <a:pt x="12055" y="0"/>
                        <a:pt x="21726" y="9670"/>
                        <a:pt x="21726" y="21600"/>
                      </a:cubicBezTo>
                      <a:cubicBezTo>
                        <a:pt x="21726" y="21637"/>
                        <a:pt x="21725" y="21674"/>
                        <a:pt x="21725" y="21711"/>
                      </a:cubicBezTo>
                      <a:lnTo>
                        <a:pt x="126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54315" name="Group 123"/>
            <p:cNvGrpSpPr>
              <a:grpSpLocks/>
            </p:cNvGrpSpPr>
            <p:nvPr/>
          </p:nvGrpSpPr>
          <p:grpSpPr bwMode="auto">
            <a:xfrm>
              <a:off x="7239000" y="2819400"/>
              <a:ext cx="855663" cy="1127125"/>
              <a:chOff x="7726362" y="2209800"/>
              <a:chExt cx="855663" cy="1127125"/>
            </a:xfrm>
          </p:grpSpPr>
          <p:sp>
            <p:nvSpPr>
              <p:cNvPr id="54330" name="Oval 53"/>
              <p:cNvSpPr>
                <a:spLocks noChangeArrowheads="1"/>
              </p:cNvSpPr>
              <p:nvPr/>
            </p:nvSpPr>
            <p:spPr bwMode="auto">
              <a:xfrm>
                <a:off x="7924800" y="2209800"/>
                <a:ext cx="454025" cy="38100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4331" name="Group 54"/>
              <p:cNvGrpSpPr>
                <a:grpSpLocks/>
              </p:cNvGrpSpPr>
              <p:nvPr/>
            </p:nvGrpSpPr>
            <p:grpSpPr bwMode="auto">
              <a:xfrm>
                <a:off x="7726365" y="2630483"/>
                <a:ext cx="855662" cy="706437"/>
                <a:chOff x="2063" y="3643"/>
                <a:chExt cx="929" cy="889"/>
              </a:xfrm>
            </p:grpSpPr>
            <p:sp>
              <p:nvSpPr>
                <p:cNvPr id="54332" name="Rectangle 55"/>
                <p:cNvSpPr>
                  <a:spLocks noChangeArrowheads="1"/>
                </p:cNvSpPr>
                <p:nvPr/>
              </p:nvSpPr>
              <p:spPr bwMode="auto">
                <a:xfrm>
                  <a:off x="2222" y="3643"/>
                  <a:ext cx="610" cy="24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33" name="Rectangle 56"/>
                <p:cNvSpPr>
                  <a:spLocks noChangeArrowheads="1"/>
                </p:cNvSpPr>
                <p:nvPr/>
              </p:nvSpPr>
              <p:spPr bwMode="auto">
                <a:xfrm>
                  <a:off x="2065" y="3809"/>
                  <a:ext cx="927" cy="72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34" name="Arc 57"/>
                <p:cNvSpPr>
                  <a:spLocks/>
                </p:cNvSpPr>
                <p:nvPr/>
              </p:nvSpPr>
              <p:spPr bwMode="auto">
                <a:xfrm>
                  <a:off x="2063" y="3643"/>
                  <a:ext cx="171" cy="198"/>
                </a:xfrm>
                <a:custGeom>
                  <a:avLst/>
                  <a:gdLst>
                    <a:gd name="T0" fmla="*/ 0 w 21600"/>
                    <a:gd name="T1" fmla="*/ 0 h 21709"/>
                    <a:gd name="T2" fmla="*/ 0 w 21600"/>
                    <a:gd name="T3" fmla="*/ 0 h 21709"/>
                    <a:gd name="T4" fmla="*/ 0 w 21600"/>
                    <a:gd name="T5" fmla="*/ 0 h 21709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09"/>
                    <a:gd name="T11" fmla="*/ 21600 w 21600"/>
                    <a:gd name="T12" fmla="*/ 21709 h 2170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09" fill="none" extrusionOk="0">
                      <a:moveTo>
                        <a:pt x="0" y="21708"/>
                      </a:moveTo>
                      <a:cubicBezTo>
                        <a:pt x="0" y="21672"/>
                        <a:pt x="0" y="21636"/>
                        <a:pt x="0" y="21600"/>
                      </a:cubicBezTo>
                      <a:cubicBezTo>
                        <a:pt x="0" y="9720"/>
                        <a:pt x="9593" y="70"/>
                        <a:pt x="21473" y="0"/>
                      </a:cubicBezTo>
                    </a:path>
                    <a:path w="21600" h="21709" stroke="0" extrusionOk="0">
                      <a:moveTo>
                        <a:pt x="0" y="21708"/>
                      </a:moveTo>
                      <a:cubicBezTo>
                        <a:pt x="0" y="21672"/>
                        <a:pt x="0" y="21636"/>
                        <a:pt x="0" y="21600"/>
                      </a:cubicBezTo>
                      <a:cubicBezTo>
                        <a:pt x="0" y="9720"/>
                        <a:pt x="9593" y="70"/>
                        <a:pt x="21473" y="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35" name="Arc 58"/>
                <p:cNvSpPr>
                  <a:spLocks/>
                </p:cNvSpPr>
                <p:nvPr/>
              </p:nvSpPr>
              <p:spPr bwMode="auto">
                <a:xfrm>
                  <a:off x="2821" y="3643"/>
                  <a:ext cx="171" cy="198"/>
                </a:xfrm>
                <a:custGeom>
                  <a:avLst/>
                  <a:gdLst>
                    <a:gd name="T0" fmla="*/ 0 w 21726"/>
                    <a:gd name="T1" fmla="*/ 0 h 21712"/>
                    <a:gd name="T2" fmla="*/ 0 w 21726"/>
                    <a:gd name="T3" fmla="*/ 0 h 21712"/>
                    <a:gd name="T4" fmla="*/ 0 w 21726"/>
                    <a:gd name="T5" fmla="*/ 0 h 21712"/>
                    <a:gd name="T6" fmla="*/ 0 60000 65536"/>
                    <a:gd name="T7" fmla="*/ 0 60000 65536"/>
                    <a:gd name="T8" fmla="*/ 0 60000 65536"/>
                    <a:gd name="T9" fmla="*/ 0 w 21726"/>
                    <a:gd name="T10" fmla="*/ 0 h 21712"/>
                    <a:gd name="T11" fmla="*/ 21726 w 21726"/>
                    <a:gd name="T12" fmla="*/ 21712 h 2171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726" h="21712" fill="none" extrusionOk="0">
                      <a:moveTo>
                        <a:pt x="0" y="0"/>
                      </a:moveTo>
                      <a:cubicBezTo>
                        <a:pt x="42" y="0"/>
                        <a:pt x="84" y="-1"/>
                        <a:pt x="126" y="-1"/>
                      </a:cubicBezTo>
                      <a:cubicBezTo>
                        <a:pt x="12055" y="0"/>
                        <a:pt x="21726" y="9670"/>
                        <a:pt x="21726" y="21600"/>
                      </a:cubicBezTo>
                      <a:cubicBezTo>
                        <a:pt x="21726" y="21637"/>
                        <a:pt x="21725" y="21674"/>
                        <a:pt x="21725" y="21711"/>
                      </a:cubicBezTo>
                    </a:path>
                    <a:path w="21726" h="21712" stroke="0" extrusionOk="0">
                      <a:moveTo>
                        <a:pt x="0" y="0"/>
                      </a:moveTo>
                      <a:cubicBezTo>
                        <a:pt x="42" y="0"/>
                        <a:pt x="84" y="-1"/>
                        <a:pt x="126" y="-1"/>
                      </a:cubicBezTo>
                      <a:cubicBezTo>
                        <a:pt x="12055" y="0"/>
                        <a:pt x="21726" y="9670"/>
                        <a:pt x="21726" y="21600"/>
                      </a:cubicBezTo>
                      <a:cubicBezTo>
                        <a:pt x="21726" y="21637"/>
                        <a:pt x="21725" y="21674"/>
                        <a:pt x="21725" y="21711"/>
                      </a:cubicBezTo>
                      <a:lnTo>
                        <a:pt x="126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54316" name="Group 130"/>
            <p:cNvGrpSpPr>
              <a:grpSpLocks/>
            </p:cNvGrpSpPr>
            <p:nvPr/>
          </p:nvGrpSpPr>
          <p:grpSpPr bwMode="auto">
            <a:xfrm>
              <a:off x="6553200" y="3429000"/>
              <a:ext cx="855663" cy="1127125"/>
              <a:chOff x="7726362" y="2209800"/>
              <a:chExt cx="855663" cy="1127125"/>
            </a:xfrm>
          </p:grpSpPr>
          <p:sp>
            <p:nvSpPr>
              <p:cNvPr id="54324" name="Oval 53"/>
              <p:cNvSpPr>
                <a:spLocks noChangeArrowheads="1"/>
              </p:cNvSpPr>
              <p:nvPr/>
            </p:nvSpPr>
            <p:spPr bwMode="auto">
              <a:xfrm>
                <a:off x="7924800" y="2209800"/>
                <a:ext cx="454025" cy="38100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4325" name="Group 54"/>
              <p:cNvGrpSpPr>
                <a:grpSpLocks/>
              </p:cNvGrpSpPr>
              <p:nvPr/>
            </p:nvGrpSpPr>
            <p:grpSpPr bwMode="auto">
              <a:xfrm>
                <a:off x="7726366" y="2630483"/>
                <a:ext cx="855662" cy="706437"/>
                <a:chOff x="2063" y="3643"/>
                <a:chExt cx="929" cy="889"/>
              </a:xfrm>
            </p:grpSpPr>
            <p:sp>
              <p:nvSpPr>
                <p:cNvPr id="54326" name="Rectangle 55"/>
                <p:cNvSpPr>
                  <a:spLocks noChangeArrowheads="1"/>
                </p:cNvSpPr>
                <p:nvPr/>
              </p:nvSpPr>
              <p:spPr bwMode="auto">
                <a:xfrm>
                  <a:off x="2222" y="3643"/>
                  <a:ext cx="610" cy="24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27" name="Rectangle 56"/>
                <p:cNvSpPr>
                  <a:spLocks noChangeArrowheads="1"/>
                </p:cNvSpPr>
                <p:nvPr/>
              </p:nvSpPr>
              <p:spPr bwMode="auto">
                <a:xfrm>
                  <a:off x="2065" y="3809"/>
                  <a:ext cx="927" cy="72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28" name="Arc 57"/>
                <p:cNvSpPr>
                  <a:spLocks/>
                </p:cNvSpPr>
                <p:nvPr/>
              </p:nvSpPr>
              <p:spPr bwMode="auto">
                <a:xfrm>
                  <a:off x="2063" y="3643"/>
                  <a:ext cx="171" cy="198"/>
                </a:xfrm>
                <a:custGeom>
                  <a:avLst/>
                  <a:gdLst>
                    <a:gd name="T0" fmla="*/ 0 w 21600"/>
                    <a:gd name="T1" fmla="*/ 0 h 21709"/>
                    <a:gd name="T2" fmla="*/ 0 w 21600"/>
                    <a:gd name="T3" fmla="*/ 0 h 21709"/>
                    <a:gd name="T4" fmla="*/ 0 w 21600"/>
                    <a:gd name="T5" fmla="*/ 0 h 21709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09"/>
                    <a:gd name="T11" fmla="*/ 21600 w 21600"/>
                    <a:gd name="T12" fmla="*/ 21709 h 2170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09" fill="none" extrusionOk="0">
                      <a:moveTo>
                        <a:pt x="0" y="21708"/>
                      </a:moveTo>
                      <a:cubicBezTo>
                        <a:pt x="0" y="21672"/>
                        <a:pt x="0" y="21636"/>
                        <a:pt x="0" y="21600"/>
                      </a:cubicBezTo>
                      <a:cubicBezTo>
                        <a:pt x="0" y="9720"/>
                        <a:pt x="9593" y="70"/>
                        <a:pt x="21473" y="0"/>
                      </a:cubicBezTo>
                    </a:path>
                    <a:path w="21600" h="21709" stroke="0" extrusionOk="0">
                      <a:moveTo>
                        <a:pt x="0" y="21708"/>
                      </a:moveTo>
                      <a:cubicBezTo>
                        <a:pt x="0" y="21672"/>
                        <a:pt x="0" y="21636"/>
                        <a:pt x="0" y="21600"/>
                      </a:cubicBezTo>
                      <a:cubicBezTo>
                        <a:pt x="0" y="9720"/>
                        <a:pt x="9593" y="70"/>
                        <a:pt x="21473" y="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29" name="Arc 58"/>
                <p:cNvSpPr>
                  <a:spLocks/>
                </p:cNvSpPr>
                <p:nvPr/>
              </p:nvSpPr>
              <p:spPr bwMode="auto">
                <a:xfrm>
                  <a:off x="2821" y="3643"/>
                  <a:ext cx="171" cy="198"/>
                </a:xfrm>
                <a:custGeom>
                  <a:avLst/>
                  <a:gdLst>
                    <a:gd name="T0" fmla="*/ 0 w 21726"/>
                    <a:gd name="T1" fmla="*/ 0 h 21712"/>
                    <a:gd name="T2" fmla="*/ 0 w 21726"/>
                    <a:gd name="T3" fmla="*/ 0 h 21712"/>
                    <a:gd name="T4" fmla="*/ 0 w 21726"/>
                    <a:gd name="T5" fmla="*/ 0 h 21712"/>
                    <a:gd name="T6" fmla="*/ 0 60000 65536"/>
                    <a:gd name="T7" fmla="*/ 0 60000 65536"/>
                    <a:gd name="T8" fmla="*/ 0 60000 65536"/>
                    <a:gd name="T9" fmla="*/ 0 w 21726"/>
                    <a:gd name="T10" fmla="*/ 0 h 21712"/>
                    <a:gd name="T11" fmla="*/ 21726 w 21726"/>
                    <a:gd name="T12" fmla="*/ 21712 h 2171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726" h="21712" fill="none" extrusionOk="0">
                      <a:moveTo>
                        <a:pt x="0" y="0"/>
                      </a:moveTo>
                      <a:cubicBezTo>
                        <a:pt x="42" y="0"/>
                        <a:pt x="84" y="-1"/>
                        <a:pt x="126" y="-1"/>
                      </a:cubicBezTo>
                      <a:cubicBezTo>
                        <a:pt x="12055" y="0"/>
                        <a:pt x="21726" y="9670"/>
                        <a:pt x="21726" y="21600"/>
                      </a:cubicBezTo>
                      <a:cubicBezTo>
                        <a:pt x="21726" y="21637"/>
                        <a:pt x="21725" y="21674"/>
                        <a:pt x="21725" y="21711"/>
                      </a:cubicBezTo>
                    </a:path>
                    <a:path w="21726" h="21712" stroke="0" extrusionOk="0">
                      <a:moveTo>
                        <a:pt x="0" y="0"/>
                      </a:moveTo>
                      <a:cubicBezTo>
                        <a:pt x="42" y="0"/>
                        <a:pt x="84" y="-1"/>
                        <a:pt x="126" y="-1"/>
                      </a:cubicBezTo>
                      <a:cubicBezTo>
                        <a:pt x="12055" y="0"/>
                        <a:pt x="21726" y="9670"/>
                        <a:pt x="21726" y="21600"/>
                      </a:cubicBezTo>
                      <a:cubicBezTo>
                        <a:pt x="21726" y="21637"/>
                        <a:pt x="21725" y="21674"/>
                        <a:pt x="21725" y="21711"/>
                      </a:cubicBezTo>
                      <a:lnTo>
                        <a:pt x="126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54317" name="Group 137"/>
            <p:cNvGrpSpPr>
              <a:grpSpLocks/>
            </p:cNvGrpSpPr>
            <p:nvPr/>
          </p:nvGrpSpPr>
          <p:grpSpPr bwMode="auto">
            <a:xfrm>
              <a:off x="5257800" y="3657600"/>
              <a:ext cx="855663" cy="1127125"/>
              <a:chOff x="7726362" y="2209800"/>
              <a:chExt cx="855663" cy="1127125"/>
            </a:xfrm>
          </p:grpSpPr>
          <p:sp>
            <p:nvSpPr>
              <p:cNvPr id="54318" name="Oval 53"/>
              <p:cNvSpPr>
                <a:spLocks noChangeArrowheads="1"/>
              </p:cNvSpPr>
              <p:nvPr/>
            </p:nvSpPr>
            <p:spPr bwMode="auto">
              <a:xfrm>
                <a:off x="7924800" y="2209800"/>
                <a:ext cx="454025" cy="38100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4319" name="Group 54"/>
              <p:cNvGrpSpPr>
                <a:grpSpLocks/>
              </p:cNvGrpSpPr>
              <p:nvPr/>
            </p:nvGrpSpPr>
            <p:grpSpPr bwMode="auto">
              <a:xfrm>
                <a:off x="7726368" y="2630483"/>
                <a:ext cx="855662" cy="706437"/>
                <a:chOff x="2063" y="3643"/>
                <a:chExt cx="929" cy="889"/>
              </a:xfrm>
            </p:grpSpPr>
            <p:sp>
              <p:nvSpPr>
                <p:cNvPr id="54320" name="Rectangle 55"/>
                <p:cNvSpPr>
                  <a:spLocks noChangeArrowheads="1"/>
                </p:cNvSpPr>
                <p:nvPr/>
              </p:nvSpPr>
              <p:spPr bwMode="auto">
                <a:xfrm>
                  <a:off x="2222" y="3643"/>
                  <a:ext cx="610" cy="24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21" name="Rectangle 56"/>
                <p:cNvSpPr>
                  <a:spLocks noChangeArrowheads="1"/>
                </p:cNvSpPr>
                <p:nvPr/>
              </p:nvSpPr>
              <p:spPr bwMode="auto">
                <a:xfrm>
                  <a:off x="2065" y="3809"/>
                  <a:ext cx="927" cy="72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22" name="Arc 57"/>
                <p:cNvSpPr>
                  <a:spLocks/>
                </p:cNvSpPr>
                <p:nvPr/>
              </p:nvSpPr>
              <p:spPr bwMode="auto">
                <a:xfrm>
                  <a:off x="2063" y="3643"/>
                  <a:ext cx="171" cy="198"/>
                </a:xfrm>
                <a:custGeom>
                  <a:avLst/>
                  <a:gdLst>
                    <a:gd name="T0" fmla="*/ 0 w 21600"/>
                    <a:gd name="T1" fmla="*/ 0 h 21709"/>
                    <a:gd name="T2" fmla="*/ 0 w 21600"/>
                    <a:gd name="T3" fmla="*/ 0 h 21709"/>
                    <a:gd name="T4" fmla="*/ 0 w 21600"/>
                    <a:gd name="T5" fmla="*/ 0 h 21709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09"/>
                    <a:gd name="T11" fmla="*/ 21600 w 21600"/>
                    <a:gd name="T12" fmla="*/ 21709 h 2170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09" fill="none" extrusionOk="0">
                      <a:moveTo>
                        <a:pt x="0" y="21708"/>
                      </a:moveTo>
                      <a:cubicBezTo>
                        <a:pt x="0" y="21672"/>
                        <a:pt x="0" y="21636"/>
                        <a:pt x="0" y="21600"/>
                      </a:cubicBezTo>
                      <a:cubicBezTo>
                        <a:pt x="0" y="9720"/>
                        <a:pt x="9593" y="70"/>
                        <a:pt x="21473" y="0"/>
                      </a:cubicBezTo>
                    </a:path>
                    <a:path w="21600" h="21709" stroke="0" extrusionOk="0">
                      <a:moveTo>
                        <a:pt x="0" y="21708"/>
                      </a:moveTo>
                      <a:cubicBezTo>
                        <a:pt x="0" y="21672"/>
                        <a:pt x="0" y="21636"/>
                        <a:pt x="0" y="21600"/>
                      </a:cubicBezTo>
                      <a:cubicBezTo>
                        <a:pt x="0" y="9720"/>
                        <a:pt x="9593" y="70"/>
                        <a:pt x="21473" y="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23" name="Arc 58"/>
                <p:cNvSpPr>
                  <a:spLocks/>
                </p:cNvSpPr>
                <p:nvPr/>
              </p:nvSpPr>
              <p:spPr bwMode="auto">
                <a:xfrm>
                  <a:off x="2821" y="3643"/>
                  <a:ext cx="171" cy="198"/>
                </a:xfrm>
                <a:custGeom>
                  <a:avLst/>
                  <a:gdLst>
                    <a:gd name="T0" fmla="*/ 0 w 21726"/>
                    <a:gd name="T1" fmla="*/ 0 h 21712"/>
                    <a:gd name="T2" fmla="*/ 0 w 21726"/>
                    <a:gd name="T3" fmla="*/ 0 h 21712"/>
                    <a:gd name="T4" fmla="*/ 0 w 21726"/>
                    <a:gd name="T5" fmla="*/ 0 h 21712"/>
                    <a:gd name="T6" fmla="*/ 0 60000 65536"/>
                    <a:gd name="T7" fmla="*/ 0 60000 65536"/>
                    <a:gd name="T8" fmla="*/ 0 60000 65536"/>
                    <a:gd name="T9" fmla="*/ 0 w 21726"/>
                    <a:gd name="T10" fmla="*/ 0 h 21712"/>
                    <a:gd name="T11" fmla="*/ 21726 w 21726"/>
                    <a:gd name="T12" fmla="*/ 21712 h 2171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726" h="21712" fill="none" extrusionOk="0">
                      <a:moveTo>
                        <a:pt x="0" y="0"/>
                      </a:moveTo>
                      <a:cubicBezTo>
                        <a:pt x="42" y="0"/>
                        <a:pt x="84" y="-1"/>
                        <a:pt x="126" y="-1"/>
                      </a:cubicBezTo>
                      <a:cubicBezTo>
                        <a:pt x="12055" y="0"/>
                        <a:pt x="21726" y="9670"/>
                        <a:pt x="21726" y="21600"/>
                      </a:cubicBezTo>
                      <a:cubicBezTo>
                        <a:pt x="21726" y="21637"/>
                        <a:pt x="21725" y="21674"/>
                        <a:pt x="21725" y="21711"/>
                      </a:cubicBezTo>
                    </a:path>
                    <a:path w="21726" h="21712" stroke="0" extrusionOk="0">
                      <a:moveTo>
                        <a:pt x="0" y="0"/>
                      </a:moveTo>
                      <a:cubicBezTo>
                        <a:pt x="42" y="0"/>
                        <a:pt x="84" y="-1"/>
                        <a:pt x="126" y="-1"/>
                      </a:cubicBezTo>
                      <a:cubicBezTo>
                        <a:pt x="12055" y="0"/>
                        <a:pt x="21726" y="9670"/>
                        <a:pt x="21726" y="21600"/>
                      </a:cubicBezTo>
                      <a:cubicBezTo>
                        <a:pt x="21726" y="21637"/>
                        <a:pt x="21725" y="21674"/>
                        <a:pt x="21725" y="21711"/>
                      </a:cubicBezTo>
                      <a:lnTo>
                        <a:pt x="126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4277" name="Group 181"/>
          <p:cNvGrpSpPr>
            <a:grpSpLocks/>
          </p:cNvGrpSpPr>
          <p:nvPr/>
        </p:nvGrpSpPr>
        <p:grpSpPr bwMode="auto">
          <a:xfrm>
            <a:off x="5257800" y="2286000"/>
            <a:ext cx="3292475" cy="3505200"/>
            <a:chOff x="5257800" y="2286000"/>
            <a:chExt cx="3292475" cy="3505200"/>
          </a:xfrm>
        </p:grpSpPr>
        <p:grpSp>
          <p:nvGrpSpPr>
            <p:cNvPr id="54279" name="Group 144"/>
            <p:cNvGrpSpPr>
              <a:grpSpLocks/>
            </p:cNvGrpSpPr>
            <p:nvPr/>
          </p:nvGrpSpPr>
          <p:grpSpPr bwMode="auto">
            <a:xfrm>
              <a:off x="5334000" y="2286000"/>
              <a:ext cx="854075" cy="1127125"/>
              <a:chOff x="6375400" y="4103688"/>
              <a:chExt cx="854075" cy="1127125"/>
            </a:xfrm>
          </p:grpSpPr>
          <p:sp>
            <p:nvSpPr>
              <p:cNvPr id="54308" name="Oval 46"/>
              <p:cNvSpPr>
                <a:spLocks noChangeArrowheads="1"/>
              </p:cNvSpPr>
              <p:nvPr/>
            </p:nvSpPr>
            <p:spPr bwMode="auto">
              <a:xfrm>
                <a:off x="6572250" y="4103688"/>
                <a:ext cx="455613" cy="381000"/>
              </a:xfrm>
              <a:prstGeom prst="ellipse">
                <a:avLst/>
              </a:pr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4309" name="Group 47"/>
              <p:cNvGrpSpPr>
                <a:grpSpLocks/>
              </p:cNvGrpSpPr>
              <p:nvPr/>
            </p:nvGrpSpPr>
            <p:grpSpPr bwMode="auto">
              <a:xfrm>
                <a:off x="6375398" y="4524371"/>
                <a:ext cx="854075" cy="706437"/>
                <a:chOff x="3029" y="3656"/>
                <a:chExt cx="927" cy="889"/>
              </a:xfrm>
            </p:grpSpPr>
            <p:sp>
              <p:nvSpPr>
                <p:cNvPr id="54310" name="Rectangle 48"/>
                <p:cNvSpPr>
                  <a:spLocks noChangeArrowheads="1"/>
                </p:cNvSpPr>
                <p:nvPr/>
              </p:nvSpPr>
              <p:spPr bwMode="auto">
                <a:xfrm>
                  <a:off x="3186" y="3656"/>
                  <a:ext cx="612" cy="246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11" name="Rectangle 49"/>
                <p:cNvSpPr>
                  <a:spLocks noChangeArrowheads="1"/>
                </p:cNvSpPr>
                <p:nvPr/>
              </p:nvSpPr>
              <p:spPr bwMode="auto">
                <a:xfrm>
                  <a:off x="3031" y="3822"/>
                  <a:ext cx="925" cy="723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12" name="Arc 50"/>
                <p:cNvSpPr>
                  <a:spLocks/>
                </p:cNvSpPr>
                <p:nvPr/>
              </p:nvSpPr>
              <p:spPr bwMode="auto">
                <a:xfrm>
                  <a:off x="3029" y="3656"/>
                  <a:ext cx="171" cy="198"/>
                </a:xfrm>
                <a:custGeom>
                  <a:avLst/>
                  <a:gdLst>
                    <a:gd name="T0" fmla="*/ 0 w 21600"/>
                    <a:gd name="T1" fmla="*/ 0 h 21706"/>
                    <a:gd name="T2" fmla="*/ 0 w 21600"/>
                    <a:gd name="T3" fmla="*/ 0 h 21706"/>
                    <a:gd name="T4" fmla="*/ 0 w 21600"/>
                    <a:gd name="T5" fmla="*/ 0 h 2170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06"/>
                    <a:gd name="T11" fmla="*/ 21600 w 21600"/>
                    <a:gd name="T12" fmla="*/ 21706 h 2170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06" fill="none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</a:path>
                    <a:path w="21600" h="21706" stroke="0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  <a:lnTo>
                        <a:pt x="21600" y="21597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13" name="Arc 51"/>
                <p:cNvSpPr>
                  <a:spLocks/>
                </p:cNvSpPr>
                <p:nvPr/>
              </p:nvSpPr>
              <p:spPr bwMode="auto">
                <a:xfrm>
                  <a:off x="3780" y="3660"/>
                  <a:ext cx="171" cy="200"/>
                </a:xfrm>
                <a:custGeom>
                  <a:avLst/>
                  <a:gdLst>
                    <a:gd name="T0" fmla="*/ 0 w 21600"/>
                    <a:gd name="T1" fmla="*/ 0 h 21710"/>
                    <a:gd name="T2" fmla="*/ 0 w 21600"/>
                    <a:gd name="T3" fmla="*/ 0 h 21710"/>
                    <a:gd name="T4" fmla="*/ 0 w 21600"/>
                    <a:gd name="T5" fmla="*/ 0 h 2171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10"/>
                    <a:gd name="T11" fmla="*/ 21600 w 21600"/>
                    <a:gd name="T12" fmla="*/ 21710 h 217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10" fill="none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</a:path>
                    <a:path w="21600" h="21710" stroke="0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54280" name="Group 151"/>
            <p:cNvGrpSpPr>
              <a:grpSpLocks/>
            </p:cNvGrpSpPr>
            <p:nvPr/>
          </p:nvGrpSpPr>
          <p:grpSpPr bwMode="auto">
            <a:xfrm>
              <a:off x="5943600" y="2514600"/>
              <a:ext cx="854075" cy="1127125"/>
              <a:chOff x="6375400" y="4103688"/>
              <a:chExt cx="854075" cy="1127125"/>
            </a:xfrm>
          </p:grpSpPr>
          <p:sp>
            <p:nvSpPr>
              <p:cNvPr id="54302" name="Oval 46"/>
              <p:cNvSpPr>
                <a:spLocks noChangeArrowheads="1"/>
              </p:cNvSpPr>
              <p:nvPr/>
            </p:nvSpPr>
            <p:spPr bwMode="auto">
              <a:xfrm>
                <a:off x="6572250" y="4103688"/>
                <a:ext cx="455613" cy="381000"/>
              </a:xfrm>
              <a:prstGeom prst="ellipse">
                <a:avLst/>
              </a:pr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4303" name="Group 47"/>
              <p:cNvGrpSpPr>
                <a:grpSpLocks/>
              </p:cNvGrpSpPr>
              <p:nvPr/>
            </p:nvGrpSpPr>
            <p:grpSpPr bwMode="auto">
              <a:xfrm>
                <a:off x="6375397" y="4524371"/>
                <a:ext cx="854075" cy="706437"/>
                <a:chOff x="3029" y="3656"/>
                <a:chExt cx="927" cy="889"/>
              </a:xfrm>
            </p:grpSpPr>
            <p:sp>
              <p:nvSpPr>
                <p:cNvPr id="54304" name="Rectangle 48"/>
                <p:cNvSpPr>
                  <a:spLocks noChangeArrowheads="1"/>
                </p:cNvSpPr>
                <p:nvPr/>
              </p:nvSpPr>
              <p:spPr bwMode="auto">
                <a:xfrm>
                  <a:off x="3186" y="3656"/>
                  <a:ext cx="612" cy="246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05" name="Rectangle 49"/>
                <p:cNvSpPr>
                  <a:spLocks noChangeArrowheads="1"/>
                </p:cNvSpPr>
                <p:nvPr/>
              </p:nvSpPr>
              <p:spPr bwMode="auto">
                <a:xfrm>
                  <a:off x="3031" y="3822"/>
                  <a:ext cx="925" cy="723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06" name="Arc 50"/>
                <p:cNvSpPr>
                  <a:spLocks/>
                </p:cNvSpPr>
                <p:nvPr/>
              </p:nvSpPr>
              <p:spPr bwMode="auto">
                <a:xfrm>
                  <a:off x="3029" y="3656"/>
                  <a:ext cx="171" cy="198"/>
                </a:xfrm>
                <a:custGeom>
                  <a:avLst/>
                  <a:gdLst>
                    <a:gd name="T0" fmla="*/ 0 w 21600"/>
                    <a:gd name="T1" fmla="*/ 0 h 21706"/>
                    <a:gd name="T2" fmla="*/ 0 w 21600"/>
                    <a:gd name="T3" fmla="*/ 0 h 21706"/>
                    <a:gd name="T4" fmla="*/ 0 w 21600"/>
                    <a:gd name="T5" fmla="*/ 0 h 2170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06"/>
                    <a:gd name="T11" fmla="*/ 21600 w 21600"/>
                    <a:gd name="T12" fmla="*/ 21706 h 2170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06" fill="none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</a:path>
                    <a:path w="21600" h="21706" stroke="0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  <a:lnTo>
                        <a:pt x="21600" y="21597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07" name="Arc 51"/>
                <p:cNvSpPr>
                  <a:spLocks/>
                </p:cNvSpPr>
                <p:nvPr/>
              </p:nvSpPr>
              <p:spPr bwMode="auto">
                <a:xfrm>
                  <a:off x="3780" y="3660"/>
                  <a:ext cx="171" cy="200"/>
                </a:xfrm>
                <a:custGeom>
                  <a:avLst/>
                  <a:gdLst>
                    <a:gd name="T0" fmla="*/ 0 w 21600"/>
                    <a:gd name="T1" fmla="*/ 0 h 21710"/>
                    <a:gd name="T2" fmla="*/ 0 w 21600"/>
                    <a:gd name="T3" fmla="*/ 0 h 21710"/>
                    <a:gd name="T4" fmla="*/ 0 w 21600"/>
                    <a:gd name="T5" fmla="*/ 0 h 2171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10"/>
                    <a:gd name="T11" fmla="*/ 21600 w 21600"/>
                    <a:gd name="T12" fmla="*/ 21710 h 217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10" fill="none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</a:path>
                    <a:path w="21600" h="21710" stroke="0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54281" name="Group 158"/>
            <p:cNvGrpSpPr>
              <a:grpSpLocks/>
            </p:cNvGrpSpPr>
            <p:nvPr/>
          </p:nvGrpSpPr>
          <p:grpSpPr bwMode="auto">
            <a:xfrm>
              <a:off x="5257800" y="3505200"/>
              <a:ext cx="854075" cy="1127125"/>
              <a:chOff x="6375400" y="4103688"/>
              <a:chExt cx="854075" cy="1127125"/>
            </a:xfrm>
          </p:grpSpPr>
          <p:sp>
            <p:nvSpPr>
              <p:cNvPr id="54296" name="Oval 46"/>
              <p:cNvSpPr>
                <a:spLocks noChangeArrowheads="1"/>
              </p:cNvSpPr>
              <p:nvPr/>
            </p:nvSpPr>
            <p:spPr bwMode="auto">
              <a:xfrm>
                <a:off x="6572250" y="4103688"/>
                <a:ext cx="455613" cy="381000"/>
              </a:xfrm>
              <a:prstGeom prst="ellipse">
                <a:avLst/>
              </a:pr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4297" name="Group 47"/>
              <p:cNvGrpSpPr>
                <a:grpSpLocks/>
              </p:cNvGrpSpPr>
              <p:nvPr/>
            </p:nvGrpSpPr>
            <p:grpSpPr bwMode="auto">
              <a:xfrm>
                <a:off x="6375396" y="4524371"/>
                <a:ext cx="854075" cy="706437"/>
                <a:chOff x="3029" y="3656"/>
                <a:chExt cx="927" cy="889"/>
              </a:xfrm>
            </p:grpSpPr>
            <p:sp>
              <p:nvSpPr>
                <p:cNvPr id="54298" name="Rectangle 48"/>
                <p:cNvSpPr>
                  <a:spLocks noChangeArrowheads="1"/>
                </p:cNvSpPr>
                <p:nvPr/>
              </p:nvSpPr>
              <p:spPr bwMode="auto">
                <a:xfrm>
                  <a:off x="3186" y="3656"/>
                  <a:ext cx="612" cy="246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299" name="Rectangle 49"/>
                <p:cNvSpPr>
                  <a:spLocks noChangeArrowheads="1"/>
                </p:cNvSpPr>
                <p:nvPr/>
              </p:nvSpPr>
              <p:spPr bwMode="auto">
                <a:xfrm>
                  <a:off x="3031" y="3822"/>
                  <a:ext cx="925" cy="723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00" name="Arc 50"/>
                <p:cNvSpPr>
                  <a:spLocks/>
                </p:cNvSpPr>
                <p:nvPr/>
              </p:nvSpPr>
              <p:spPr bwMode="auto">
                <a:xfrm>
                  <a:off x="3029" y="3656"/>
                  <a:ext cx="171" cy="198"/>
                </a:xfrm>
                <a:custGeom>
                  <a:avLst/>
                  <a:gdLst>
                    <a:gd name="T0" fmla="*/ 0 w 21600"/>
                    <a:gd name="T1" fmla="*/ 0 h 21706"/>
                    <a:gd name="T2" fmla="*/ 0 w 21600"/>
                    <a:gd name="T3" fmla="*/ 0 h 21706"/>
                    <a:gd name="T4" fmla="*/ 0 w 21600"/>
                    <a:gd name="T5" fmla="*/ 0 h 2170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06"/>
                    <a:gd name="T11" fmla="*/ 21600 w 21600"/>
                    <a:gd name="T12" fmla="*/ 21706 h 2170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06" fill="none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</a:path>
                    <a:path w="21600" h="21706" stroke="0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  <a:lnTo>
                        <a:pt x="21600" y="21597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01" name="Arc 51"/>
                <p:cNvSpPr>
                  <a:spLocks/>
                </p:cNvSpPr>
                <p:nvPr/>
              </p:nvSpPr>
              <p:spPr bwMode="auto">
                <a:xfrm>
                  <a:off x="3780" y="3660"/>
                  <a:ext cx="171" cy="200"/>
                </a:xfrm>
                <a:custGeom>
                  <a:avLst/>
                  <a:gdLst>
                    <a:gd name="T0" fmla="*/ 0 w 21600"/>
                    <a:gd name="T1" fmla="*/ 0 h 21710"/>
                    <a:gd name="T2" fmla="*/ 0 w 21600"/>
                    <a:gd name="T3" fmla="*/ 0 h 21710"/>
                    <a:gd name="T4" fmla="*/ 0 w 21600"/>
                    <a:gd name="T5" fmla="*/ 0 h 2171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10"/>
                    <a:gd name="T11" fmla="*/ 21600 w 21600"/>
                    <a:gd name="T12" fmla="*/ 21710 h 217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10" fill="none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</a:path>
                    <a:path w="21600" h="21710" stroke="0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54282" name="Group 165"/>
            <p:cNvGrpSpPr>
              <a:grpSpLocks/>
            </p:cNvGrpSpPr>
            <p:nvPr/>
          </p:nvGrpSpPr>
          <p:grpSpPr bwMode="auto">
            <a:xfrm>
              <a:off x="6477000" y="2971800"/>
              <a:ext cx="854075" cy="1127125"/>
              <a:chOff x="6375400" y="4103688"/>
              <a:chExt cx="854075" cy="1127125"/>
            </a:xfrm>
          </p:grpSpPr>
          <p:sp>
            <p:nvSpPr>
              <p:cNvPr id="54290" name="Oval 46"/>
              <p:cNvSpPr>
                <a:spLocks noChangeArrowheads="1"/>
              </p:cNvSpPr>
              <p:nvPr/>
            </p:nvSpPr>
            <p:spPr bwMode="auto">
              <a:xfrm>
                <a:off x="6572250" y="4103688"/>
                <a:ext cx="455613" cy="381000"/>
              </a:xfrm>
              <a:prstGeom prst="ellipse">
                <a:avLst/>
              </a:pr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4291" name="Group 47"/>
              <p:cNvGrpSpPr>
                <a:grpSpLocks/>
              </p:cNvGrpSpPr>
              <p:nvPr/>
            </p:nvGrpSpPr>
            <p:grpSpPr bwMode="auto">
              <a:xfrm>
                <a:off x="6375395" y="4524371"/>
                <a:ext cx="854075" cy="706437"/>
                <a:chOff x="3029" y="3656"/>
                <a:chExt cx="927" cy="889"/>
              </a:xfrm>
            </p:grpSpPr>
            <p:sp>
              <p:nvSpPr>
                <p:cNvPr id="54292" name="Rectangle 48"/>
                <p:cNvSpPr>
                  <a:spLocks noChangeArrowheads="1"/>
                </p:cNvSpPr>
                <p:nvPr/>
              </p:nvSpPr>
              <p:spPr bwMode="auto">
                <a:xfrm>
                  <a:off x="3186" y="3656"/>
                  <a:ext cx="612" cy="246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293" name="Rectangle 49"/>
                <p:cNvSpPr>
                  <a:spLocks noChangeArrowheads="1"/>
                </p:cNvSpPr>
                <p:nvPr/>
              </p:nvSpPr>
              <p:spPr bwMode="auto">
                <a:xfrm>
                  <a:off x="3031" y="3822"/>
                  <a:ext cx="925" cy="723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294" name="Arc 50"/>
                <p:cNvSpPr>
                  <a:spLocks/>
                </p:cNvSpPr>
                <p:nvPr/>
              </p:nvSpPr>
              <p:spPr bwMode="auto">
                <a:xfrm>
                  <a:off x="3029" y="3656"/>
                  <a:ext cx="171" cy="198"/>
                </a:xfrm>
                <a:custGeom>
                  <a:avLst/>
                  <a:gdLst>
                    <a:gd name="T0" fmla="*/ 0 w 21600"/>
                    <a:gd name="T1" fmla="*/ 0 h 21706"/>
                    <a:gd name="T2" fmla="*/ 0 w 21600"/>
                    <a:gd name="T3" fmla="*/ 0 h 21706"/>
                    <a:gd name="T4" fmla="*/ 0 w 21600"/>
                    <a:gd name="T5" fmla="*/ 0 h 2170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06"/>
                    <a:gd name="T11" fmla="*/ 21600 w 21600"/>
                    <a:gd name="T12" fmla="*/ 21706 h 2170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06" fill="none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</a:path>
                    <a:path w="21600" h="21706" stroke="0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  <a:lnTo>
                        <a:pt x="21600" y="21597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295" name="Arc 51"/>
                <p:cNvSpPr>
                  <a:spLocks/>
                </p:cNvSpPr>
                <p:nvPr/>
              </p:nvSpPr>
              <p:spPr bwMode="auto">
                <a:xfrm>
                  <a:off x="3780" y="3660"/>
                  <a:ext cx="171" cy="200"/>
                </a:xfrm>
                <a:custGeom>
                  <a:avLst/>
                  <a:gdLst>
                    <a:gd name="T0" fmla="*/ 0 w 21600"/>
                    <a:gd name="T1" fmla="*/ 0 h 21710"/>
                    <a:gd name="T2" fmla="*/ 0 w 21600"/>
                    <a:gd name="T3" fmla="*/ 0 h 21710"/>
                    <a:gd name="T4" fmla="*/ 0 w 21600"/>
                    <a:gd name="T5" fmla="*/ 0 h 2171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10"/>
                    <a:gd name="T11" fmla="*/ 21600 w 21600"/>
                    <a:gd name="T12" fmla="*/ 21710 h 217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10" fill="none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</a:path>
                    <a:path w="21600" h="21710" stroke="0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54283" name="Group 172"/>
            <p:cNvGrpSpPr>
              <a:grpSpLocks/>
            </p:cNvGrpSpPr>
            <p:nvPr/>
          </p:nvGrpSpPr>
          <p:grpSpPr bwMode="auto">
            <a:xfrm>
              <a:off x="7696200" y="4664075"/>
              <a:ext cx="854075" cy="1127125"/>
              <a:chOff x="6375400" y="4103688"/>
              <a:chExt cx="854075" cy="1127125"/>
            </a:xfrm>
          </p:grpSpPr>
          <p:sp>
            <p:nvSpPr>
              <p:cNvPr id="54284" name="Oval 46"/>
              <p:cNvSpPr>
                <a:spLocks noChangeArrowheads="1"/>
              </p:cNvSpPr>
              <p:nvPr/>
            </p:nvSpPr>
            <p:spPr bwMode="auto">
              <a:xfrm>
                <a:off x="6572250" y="4103688"/>
                <a:ext cx="455613" cy="381000"/>
              </a:xfrm>
              <a:prstGeom prst="ellipse">
                <a:avLst/>
              </a:pr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4285" name="Group 47"/>
              <p:cNvGrpSpPr>
                <a:grpSpLocks/>
              </p:cNvGrpSpPr>
              <p:nvPr/>
            </p:nvGrpSpPr>
            <p:grpSpPr bwMode="auto">
              <a:xfrm>
                <a:off x="6375394" y="4524371"/>
                <a:ext cx="854075" cy="706437"/>
                <a:chOff x="3029" y="3656"/>
                <a:chExt cx="927" cy="889"/>
              </a:xfrm>
            </p:grpSpPr>
            <p:sp>
              <p:nvSpPr>
                <p:cNvPr id="54286" name="Rectangle 48"/>
                <p:cNvSpPr>
                  <a:spLocks noChangeArrowheads="1"/>
                </p:cNvSpPr>
                <p:nvPr/>
              </p:nvSpPr>
              <p:spPr bwMode="auto">
                <a:xfrm>
                  <a:off x="3186" y="3656"/>
                  <a:ext cx="612" cy="246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287" name="Rectangle 49"/>
                <p:cNvSpPr>
                  <a:spLocks noChangeArrowheads="1"/>
                </p:cNvSpPr>
                <p:nvPr/>
              </p:nvSpPr>
              <p:spPr bwMode="auto">
                <a:xfrm>
                  <a:off x="3031" y="3822"/>
                  <a:ext cx="925" cy="723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288" name="Arc 50"/>
                <p:cNvSpPr>
                  <a:spLocks/>
                </p:cNvSpPr>
                <p:nvPr/>
              </p:nvSpPr>
              <p:spPr bwMode="auto">
                <a:xfrm>
                  <a:off x="3029" y="3656"/>
                  <a:ext cx="171" cy="198"/>
                </a:xfrm>
                <a:custGeom>
                  <a:avLst/>
                  <a:gdLst>
                    <a:gd name="T0" fmla="*/ 0 w 21600"/>
                    <a:gd name="T1" fmla="*/ 0 h 21706"/>
                    <a:gd name="T2" fmla="*/ 0 w 21600"/>
                    <a:gd name="T3" fmla="*/ 0 h 21706"/>
                    <a:gd name="T4" fmla="*/ 0 w 21600"/>
                    <a:gd name="T5" fmla="*/ 0 h 2170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06"/>
                    <a:gd name="T11" fmla="*/ 21600 w 21600"/>
                    <a:gd name="T12" fmla="*/ 21706 h 2170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06" fill="none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</a:path>
                    <a:path w="21600" h="21706" stroke="0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  <a:lnTo>
                        <a:pt x="21600" y="21597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289" name="Arc 51"/>
                <p:cNvSpPr>
                  <a:spLocks/>
                </p:cNvSpPr>
                <p:nvPr/>
              </p:nvSpPr>
              <p:spPr bwMode="auto">
                <a:xfrm>
                  <a:off x="3780" y="3660"/>
                  <a:ext cx="171" cy="200"/>
                </a:xfrm>
                <a:custGeom>
                  <a:avLst/>
                  <a:gdLst>
                    <a:gd name="T0" fmla="*/ 0 w 21600"/>
                    <a:gd name="T1" fmla="*/ 0 h 21710"/>
                    <a:gd name="T2" fmla="*/ 0 w 21600"/>
                    <a:gd name="T3" fmla="*/ 0 h 21710"/>
                    <a:gd name="T4" fmla="*/ 0 w 21600"/>
                    <a:gd name="T5" fmla="*/ 0 h 2171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10"/>
                    <a:gd name="T11" fmla="*/ 21600 w 21600"/>
                    <a:gd name="T12" fmla="*/ 21710 h 217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10" fill="none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</a:path>
                    <a:path w="21600" h="21710" stroke="0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2" name="Group 103"/>
          <p:cNvGrpSpPr>
            <a:grpSpLocks/>
          </p:cNvGrpSpPr>
          <p:nvPr/>
        </p:nvGrpSpPr>
        <p:grpSpPr bwMode="auto">
          <a:xfrm>
            <a:off x="7620007" y="1828800"/>
            <a:ext cx="855662" cy="1127120"/>
            <a:chOff x="7726369" y="2209800"/>
            <a:chExt cx="855662" cy="1127120"/>
          </a:xfrm>
          <a:solidFill>
            <a:srgbClr val="FF0000">
              <a:alpha val="75000"/>
            </a:srgbClr>
          </a:solidFill>
        </p:grpSpPr>
        <p:sp>
          <p:nvSpPr>
            <p:cNvPr id="105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3" name="Group 54"/>
            <p:cNvGrpSpPr>
              <a:grpSpLocks/>
            </p:cNvGrpSpPr>
            <p:nvPr/>
          </p:nvGrpSpPr>
          <p:grpSpPr bwMode="auto">
            <a:xfrm>
              <a:off x="7726369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107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8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9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0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3" descr="teamwithpuzzl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68800" y="1371600"/>
            <a:ext cx="508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2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Revisit the Team</a:t>
            </a:r>
          </a:p>
        </p:txBody>
      </p:sp>
      <p:sp>
        <p:nvSpPr>
          <p:cNvPr id="5530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Do we have the:</a:t>
            </a:r>
          </a:p>
          <a:p>
            <a:pPr lvl="1"/>
            <a:r>
              <a:rPr lang="en-US" smtClean="0"/>
              <a:t>right stakeholders?</a:t>
            </a:r>
          </a:p>
          <a:p>
            <a:pPr lvl="2"/>
            <a:r>
              <a:rPr lang="en-US" smtClean="0"/>
              <a:t>regulatory?</a:t>
            </a:r>
          </a:p>
          <a:p>
            <a:pPr lvl="2"/>
            <a:r>
              <a:rPr lang="en-US" smtClean="0"/>
              <a:t>other business units?</a:t>
            </a:r>
          </a:p>
          <a:p>
            <a:pPr lvl="1"/>
            <a:r>
              <a:rPr lang="en-US" smtClean="0"/>
              <a:t>right technical skills?</a:t>
            </a:r>
          </a:p>
          <a:p>
            <a:pPr lvl="2"/>
            <a:r>
              <a:rPr lang="en-US" smtClean="0"/>
              <a:t>OS?</a:t>
            </a:r>
          </a:p>
          <a:p>
            <a:pPr lvl="2"/>
            <a:r>
              <a:rPr lang="en-US" smtClean="0"/>
              <a:t>domain knowledge</a:t>
            </a:r>
          </a:p>
          <a:p>
            <a:pPr lvl="1"/>
            <a:r>
              <a:rPr lang="en-US" smtClean="0"/>
              <a:t>right customers and experts?</a:t>
            </a:r>
          </a:p>
          <a:p>
            <a:pPr lvl="2"/>
            <a:r>
              <a:rPr lang="en-US" smtClean="0"/>
              <a:t>are the customers empowered </a:t>
            </a:r>
            <a:br>
              <a:rPr lang="en-US" smtClean="0"/>
            </a:br>
            <a:r>
              <a:rPr lang="en-US" smtClean="0"/>
              <a:t>to make decisions?</a:t>
            </a:r>
          </a:p>
          <a:p>
            <a:pPr lvl="2"/>
            <a:r>
              <a:rPr lang="en-US" smtClean="0"/>
              <a:t>do you need more expert knowledge?</a:t>
            </a:r>
          </a:p>
          <a:p>
            <a:pPr lvl="2"/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Workshop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List your team practices.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5. Assimilation</a:t>
            </a:r>
          </a:p>
        </p:txBody>
      </p:sp>
      <p:sp>
        <p:nvSpPr>
          <p:cNvPr id="57347" name="TextBox 3"/>
          <p:cNvSpPr txBox="1">
            <a:spLocks noChangeArrowheads="1"/>
          </p:cNvSpPr>
          <p:nvPr/>
        </p:nvSpPr>
        <p:spPr bwMode="auto">
          <a:xfrm>
            <a:off x="4194175" y="2767013"/>
            <a:ext cx="7556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>
                <a:solidFill>
                  <a:srgbClr val="FF0000"/>
                </a:solidFill>
              </a:rPr>
              <a:t>5</a:t>
            </a:r>
          </a:p>
        </p:txBody>
      </p:sp>
      <p:pic>
        <p:nvPicPr>
          <p:cNvPr id="2" name="Content Placeholder 1" descr="drinking-from-firehose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7" r="4647"/>
          <a:stretch>
            <a:fillRect/>
          </a:stretch>
        </p:blipFill>
        <p:spPr>
          <a:xfrm>
            <a:off x="2175681" y="1828800"/>
            <a:ext cx="5063319" cy="3200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Resistance is Futile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you know:</a:t>
            </a:r>
          </a:p>
          <a:p>
            <a:pPr lvl="1"/>
            <a:r>
              <a:rPr lang="en-US" dirty="0" smtClean="0"/>
              <a:t>Who is on the team</a:t>
            </a:r>
          </a:p>
          <a:p>
            <a:pPr lvl="1"/>
            <a:r>
              <a:rPr lang="en-US" dirty="0" smtClean="0"/>
              <a:t>What it is you’re </a:t>
            </a:r>
            <a:br>
              <a:rPr lang="en-US" dirty="0" smtClean="0"/>
            </a:br>
            <a:r>
              <a:rPr lang="en-US" dirty="0" smtClean="0"/>
              <a:t>trying to do </a:t>
            </a:r>
          </a:p>
          <a:p>
            <a:pPr lvl="1"/>
            <a:r>
              <a:rPr lang="en-US" dirty="0" smtClean="0"/>
              <a:t>How you’ll work </a:t>
            </a:r>
            <a:br>
              <a:rPr lang="en-US" dirty="0" smtClean="0"/>
            </a:br>
            <a:r>
              <a:rPr lang="en-US" dirty="0" smtClean="0"/>
              <a:t>together</a:t>
            </a:r>
          </a:p>
          <a:p>
            <a:pPr lvl="1"/>
            <a:r>
              <a:rPr lang="en-US" dirty="0" smtClean="0"/>
              <a:t>How you’ll record </a:t>
            </a:r>
            <a:br>
              <a:rPr lang="en-US" dirty="0" smtClean="0"/>
            </a:br>
            <a:r>
              <a:rPr lang="en-US" dirty="0" smtClean="0"/>
              <a:t>information, and </a:t>
            </a:r>
          </a:p>
          <a:p>
            <a:pPr lvl="1"/>
            <a:r>
              <a:rPr lang="en-US" dirty="0" smtClean="0"/>
              <a:t>All the resources….</a:t>
            </a:r>
          </a:p>
          <a:p>
            <a:endParaRPr lang="en-US" dirty="0" smtClean="0"/>
          </a:p>
          <a:p>
            <a:r>
              <a:rPr lang="en-US" dirty="0" smtClean="0"/>
              <a:t>it’s time to go to work!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i="1" dirty="0" smtClean="0"/>
              <a:t>How will you assimilate </a:t>
            </a:r>
            <a:r>
              <a:rPr lang="en-US" i="1" dirty="0"/>
              <a:t>the </a:t>
            </a:r>
            <a:r>
              <a:rPr lang="en-US" i="1" dirty="0" smtClean="0"/>
              <a:t>materials?</a:t>
            </a:r>
            <a:endParaRPr lang="en-US" dirty="0" smtClean="0"/>
          </a:p>
          <a:p>
            <a:pPr>
              <a:buFont typeface="Monotype Sorts" charset="2"/>
              <a:buNone/>
            </a:pPr>
            <a:endParaRPr lang="en-US" dirty="0" smtClean="0"/>
          </a:p>
        </p:txBody>
      </p:sp>
      <p:pic>
        <p:nvPicPr>
          <p:cNvPr id="59396" name="Picture 5" descr="Screen shot 2014-02-27 at 03.08.5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1447800"/>
            <a:ext cx="4419600" cy="317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the specification to find requirements.</a:t>
            </a:r>
          </a:p>
          <a:p>
            <a:endParaRPr lang="en-US" dirty="0" smtClean="0"/>
          </a:p>
          <a:p>
            <a:r>
              <a:rPr lang="en-US" dirty="0" smtClean="0"/>
              <a:t>They must be:</a:t>
            </a:r>
          </a:p>
          <a:p>
            <a:pPr lvl="1"/>
            <a:r>
              <a:rPr lang="en-US" dirty="0" smtClean="0"/>
              <a:t>Identified</a:t>
            </a:r>
          </a:p>
          <a:p>
            <a:pPr lvl="1"/>
            <a:r>
              <a:rPr lang="en-US" dirty="0" smtClean="0"/>
              <a:t>Unique   </a:t>
            </a:r>
          </a:p>
          <a:p>
            <a:pPr lvl="1"/>
            <a:r>
              <a:rPr lang="en-US" dirty="0" smtClean="0"/>
              <a:t>Coherent   </a:t>
            </a:r>
          </a:p>
          <a:p>
            <a:pPr lvl="1"/>
            <a:r>
              <a:rPr lang="en-US" dirty="0" smtClean="0"/>
              <a:t>Unambiguous</a:t>
            </a:r>
          </a:p>
          <a:p>
            <a:pPr lvl="1"/>
            <a:r>
              <a:rPr lang="en-US" dirty="0" smtClean="0"/>
              <a:t>Testable</a:t>
            </a:r>
            <a:endParaRPr lang="en-US" dirty="0"/>
          </a:p>
        </p:txBody>
      </p:sp>
      <p:pic>
        <p:nvPicPr>
          <p:cNvPr id="4" name="Picture 5" descr="images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514600"/>
            <a:ext cx="3467100" cy="234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&amp; Identify Your Requirements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each requirement and ensure it’s identified.</a:t>
            </a:r>
          </a:p>
        </p:txBody>
      </p:sp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914400" y="3532981"/>
            <a:ext cx="6781800" cy="873125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200" dirty="0" err="1"/>
              <a:t>Req’t</a:t>
            </a:r>
            <a:r>
              <a:rPr lang="en-US" sz="2200" dirty="0"/>
              <a:t> 2: A passenger must be able to get an elevator to a floor.</a:t>
            </a:r>
          </a:p>
        </p:txBody>
      </p:sp>
      <p:sp>
        <p:nvSpPr>
          <p:cNvPr id="65541" name="Rectangle 4"/>
          <p:cNvSpPr>
            <a:spLocks noChangeArrowheads="1"/>
          </p:cNvSpPr>
          <p:nvPr/>
        </p:nvSpPr>
        <p:spPr bwMode="auto">
          <a:xfrm>
            <a:off x="914400" y="1946275"/>
            <a:ext cx="6781800" cy="873125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200" dirty="0" err="1" smtClean="0"/>
              <a:t>Req’t</a:t>
            </a:r>
            <a:r>
              <a:rPr lang="en-US" sz="2200" dirty="0" smtClean="0"/>
              <a:t> 1</a:t>
            </a:r>
            <a:r>
              <a:rPr lang="en-US" sz="2200" dirty="0"/>
              <a:t>: The door must open if it is obstructed.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14400" y="5105400"/>
            <a:ext cx="6781800" cy="873125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200" dirty="0" err="1"/>
              <a:t>Req’t</a:t>
            </a:r>
            <a:r>
              <a:rPr lang="en-US" sz="2200" dirty="0"/>
              <a:t> : A passenger must be able to</a:t>
            </a:r>
            <a:r>
              <a:rPr lang="en-US" sz="2200" dirty="0" smtClean="0"/>
              <a:t> open the door.</a:t>
            </a:r>
            <a:endParaRPr lang="en-US" sz="22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8305800" y="3657600"/>
            <a:ext cx="609600" cy="609600"/>
            <a:chOff x="9982200" y="2362200"/>
            <a:chExt cx="609600" cy="609600"/>
          </a:xfrm>
        </p:grpSpPr>
        <p:cxnSp>
          <p:nvCxnSpPr>
            <p:cNvPr id="8" name="Straight Connector 7"/>
            <p:cNvCxnSpPr/>
            <p:nvPr/>
          </p:nvCxnSpPr>
          <p:spPr bwMode="auto">
            <a:xfrm rot="16200000" flipH="1">
              <a:off x="9982200" y="2362200"/>
              <a:ext cx="609600" cy="60960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 rot="5400000" flipH="1" flipV="1">
              <a:off x="10020300" y="2400300"/>
              <a:ext cx="533401" cy="53340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" name="Group 13"/>
          <p:cNvGrpSpPr/>
          <p:nvPr/>
        </p:nvGrpSpPr>
        <p:grpSpPr>
          <a:xfrm>
            <a:off x="8229600" y="5257800"/>
            <a:ext cx="609600" cy="609600"/>
            <a:chOff x="9982200" y="2362200"/>
            <a:chExt cx="609600" cy="609600"/>
          </a:xfrm>
        </p:grpSpPr>
        <p:cxnSp>
          <p:nvCxnSpPr>
            <p:cNvPr id="15" name="Straight Connector 14"/>
            <p:cNvCxnSpPr/>
            <p:nvPr/>
          </p:nvCxnSpPr>
          <p:spPr bwMode="auto">
            <a:xfrm rot="16200000" flipH="1">
              <a:off x="9982200" y="2362200"/>
              <a:ext cx="609600" cy="60960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rot="5400000" flipH="1" flipV="1">
              <a:off x="10020300" y="2400300"/>
              <a:ext cx="533401" cy="53340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Levels of Commitment</a:t>
            </a: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Consequently, we must commit incrementally.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Natural language and informal diagrams</a:t>
            </a:r>
          </a:p>
          <a:p>
            <a:pPr lvl="2"/>
            <a:r>
              <a:rPr lang="en-US" dirty="0" smtClean="0"/>
              <a:t>Use cases</a:t>
            </a:r>
          </a:p>
          <a:p>
            <a:pPr lvl="2"/>
            <a:r>
              <a:rPr lang="en-US" dirty="0" smtClean="0"/>
              <a:t>Activity diagrams</a:t>
            </a:r>
          </a:p>
          <a:p>
            <a:pPr lvl="2"/>
            <a:r>
              <a:rPr lang="en-US" dirty="0" smtClean="0"/>
              <a:t>Sequence diagrams</a:t>
            </a:r>
          </a:p>
          <a:p>
            <a:pPr lvl="1"/>
            <a:r>
              <a:rPr lang="en-US" dirty="0" smtClean="0"/>
              <a:t>Structural models</a:t>
            </a:r>
          </a:p>
          <a:p>
            <a:pPr lvl="2"/>
            <a:r>
              <a:rPr lang="en-US" dirty="0" smtClean="0"/>
              <a:t>Components &amp; Interfaces</a:t>
            </a:r>
          </a:p>
          <a:p>
            <a:pPr lvl="2"/>
            <a:r>
              <a:rPr lang="en-US" dirty="0" smtClean="0"/>
              <a:t>Class models</a:t>
            </a:r>
          </a:p>
          <a:p>
            <a:pPr lvl="2"/>
            <a:r>
              <a:rPr lang="en-US" dirty="0" smtClean="0"/>
              <a:t>Data types</a:t>
            </a:r>
          </a:p>
          <a:p>
            <a:pPr lvl="1"/>
            <a:r>
              <a:rPr lang="en-US" dirty="0" smtClean="0"/>
              <a:t>Behavioral models</a:t>
            </a:r>
          </a:p>
          <a:p>
            <a:pPr lvl="2"/>
            <a:r>
              <a:rPr lang="en-US" dirty="0" smtClean="0"/>
              <a:t>State models</a:t>
            </a:r>
          </a:p>
          <a:p>
            <a:pPr lvl="2"/>
            <a:r>
              <a:rPr lang="en-US" dirty="0" smtClean="0"/>
              <a:t>Activities</a:t>
            </a:r>
          </a:p>
          <a:p>
            <a:endParaRPr lang="en-US" dirty="0"/>
          </a:p>
        </p:txBody>
      </p:sp>
      <p:sp>
        <p:nvSpPr>
          <p:cNvPr id="11268" name="Left Arrow 3"/>
          <p:cNvSpPr>
            <a:spLocks noChangeArrowheads="1"/>
          </p:cNvSpPr>
          <p:nvPr/>
        </p:nvSpPr>
        <p:spPr bwMode="auto">
          <a:xfrm>
            <a:off x="6629400" y="2743200"/>
            <a:ext cx="1828800" cy="762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/>
              <a:t>This course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0" y="2164140"/>
            <a:ext cx="5958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}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Coherent and Unambiguous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requirement must be coherent and unambiguous.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14400" y="3022600"/>
            <a:ext cx="6781800" cy="1914525"/>
            <a:chOff x="914400" y="3022600"/>
            <a:chExt cx="6781800" cy="1914525"/>
          </a:xfrm>
        </p:grpSpPr>
        <p:sp>
          <p:nvSpPr>
            <p:cNvPr id="66564" name="Rectangle 7"/>
            <p:cNvSpPr>
              <a:spLocks noChangeArrowheads="1"/>
            </p:cNvSpPr>
            <p:nvPr/>
          </p:nvSpPr>
          <p:spPr bwMode="auto">
            <a:xfrm>
              <a:off x="914400" y="4216400"/>
              <a:ext cx="6781800" cy="720725"/>
            </a:xfrm>
            <a:prstGeom prst="rect">
              <a:avLst/>
            </a:prstGeom>
            <a:solidFill>
              <a:schemeClr val="tx1">
                <a:alpha val="14902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en-US" sz="2200" dirty="0" err="1"/>
                <a:t>Req’t</a:t>
              </a:r>
              <a:r>
                <a:rPr lang="en-US" sz="2200" dirty="0"/>
                <a:t> 2</a:t>
              </a:r>
              <a:r>
                <a:rPr lang="en-US" sz="2200" dirty="0" smtClean="0"/>
                <a:t>.B: </a:t>
              </a:r>
              <a:r>
                <a:rPr lang="en-US" sz="2200" dirty="0"/>
                <a:t>A passenger must be able to request an elevator moving in a specified direction to a floor.</a:t>
              </a:r>
            </a:p>
          </p:txBody>
        </p:sp>
        <p:sp>
          <p:nvSpPr>
            <p:cNvPr id="66565" name="Rectangle 3"/>
            <p:cNvSpPr>
              <a:spLocks noChangeArrowheads="1"/>
            </p:cNvSpPr>
            <p:nvPr/>
          </p:nvSpPr>
          <p:spPr bwMode="auto">
            <a:xfrm>
              <a:off x="914400" y="3022600"/>
              <a:ext cx="6781800" cy="720725"/>
            </a:xfrm>
            <a:prstGeom prst="rect">
              <a:avLst/>
            </a:prstGeom>
            <a:solidFill>
              <a:schemeClr val="tx1">
                <a:alpha val="14902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en-US" sz="2200" dirty="0" err="1"/>
                <a:t>Req’t</a:t>
              </a:r>
              <a:r>
                <a:rPr lang="en-US" sz="2200" dirty="0"/>
                <a:t> 2</a:t>
              </a:r>
              <a:r>
                <a:rPr lang="en-US" sz="2200" dirty="0" smtClean="0"/>
                <a:t>.A: </a:t>
              </a:r>
              <a:r>
                <a:rPr lang="en-US" sz="2200" dirty="0"/>
                <a:t>A passenger must be able to order the elevator he occupies to a floor.</a:t>
              </a:r>
            </a:p>
          </p:txBody>
        </p:sp>
      </p:grpSp>
      <p:sp>
        <p:nvSpPr>
          <p:cNvPr id="66566" name="Rectangle 4"/>
          <p:cNvSpPr>
            <a:spLocks noChangeArrowheads="1"/>
          </p:cNvSpPr>
          <p:nvPr/>
        </p:nvSpPr>
        <p:spPr bwMode="auto">
          <a:xfrm>
            <a:off x="914400" y="1828800"/>
            <a:ext cx="6781800" cy="720725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200" dirty="0" err="1"/>
              <a:t>Req’t</a:t>
            </a:r>
            <a:r>
              <a:rPr lang="en-US" sz="2200" dirty="0"/>
              <a:t> 1: The door must open if it is obstructed.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14400" y="5410200"/>
            <a:ext cx="6781800" cy="873125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200" dirty="0" err="1"/>
              <a:t>Req’t</a:t>
            </a:r>
            <a:r>
              <a:rPr lang="en-US" sz="2200" dirty="0"/>
              <a:t> 3</a:t>
            </a:r>
            <a:r>
              <a:rPr lang="en-US" sz="2200" dirty="0" smtClean="0"/>
              <a:t>: </a:t>
            </a:r>
            <a:r>
              <a:rPr lang="en-US" sz="2200" dirty="0"/>
              <a:t>A passenger must be able to</a:t>
            </a:r>
            <a:r>
              <a:rPr lang="en-US" sz="2200" dirty="0" smtClean="0"/>
              <a:t> open the door.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0872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Testable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requirement should be testable.  </a:t>
            </a:r>
          </a:p>
          <a:p>
            <a:endParaRPr lang="en-US" dirty="0" smtClean="0"/>
          </a:p>
          <a:p>
            <a:r>
              <a:rPr lang="en-US" dirty="0" smtClean="0"/>
              <a:t>You must be able to know if the requirement has been met.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914400" y="4645025"/>
            <a:ext cx="6781800" cy="525462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 err="1"/>
              <a:t>Req’t</a:t>
            </a:r>
            <a:r>
              <a:rPr lang="en-US" dirty="0"/>
              <a:t> 11</a:t>
            </a:r>
            <a:r>
              <a:rPr lang="en-US" dirty="0" smtClean="0"/>
              <a:t>: The elevator must be able to service many floors</a:t>
            </a:r>
          </a:p>
          <a:p>
            <a:endParaRPr lang="en-US" dirty="0"/>
          </a:p>
        </p:txBody>
      </p:sp>
      <p:sp>
        <p:nvSpPr>
          <p:cNvPr id="67589" name="Rectangle 4"/>
          <p:cNvSpPr>
            <a:spLocks noChangeArrowheads="1"/>
          </p:cNvSpPr>
          <p:nvPr/>
        </p:nvSpPr>
        <p:spPr bwMode="auto">
          <a:xfrm>
            <a:off x="914400" y="2708275"/>
            <a:ext cx="6781800" cy="492125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 err="1"/>
              <a:t>Req’t</a:t>
            </a:r>
            <a:r>
              <a:rPr lang="en-US" dirty="0"/>
              <a:t> 10</a:t>
            </a:r>
            <a:r>
              <a:rPr lang="en-US" dirty="0" smtClean="0"/>
              <a:t>: The administrator must be able to define a mode.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077200" y="2667000"/>
            <a:ext cx="609600" cy="609600"/>
            <a:chOff x="9982200" y="2362200"/>
            <a:chExt cx="609600" cy="609600"/>
          </a:xfrm>
        </p:grpSpPr>
        <p:cxnSp>
          <p:nvCxnSpPr>
            <p:cNvPr id="8" name="Straight Connector 7"/>
            <p:cNvCxnSpPr/>
            <p:nvPr/>
          </p:nvCxnSpPr>
          <p:spPr bwMode="auto">
            <a:xfrm rot="16200000" flipH="1">
              <a:off x="9982200" y="2362200"/>
              <a:ext cx="609600" cy="60960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 rot="5400000" flipH="1" flipV="1">
              <a:off x="10020300" y="2400300"/>
              <a:ext cx="533401" cy="53340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14400" y="3448050"/>
            <a:ext cx="6781800" cy="949325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 err="1"/>
              <a:t>Req’t</a:t>
            </a:r>
            <a:r>
              <a:rPr lang="en-US" dirty="0"/>
              <a:t> 10</a:t>
            </a:r>
            <a:r>
              <a:rPr lang="en-US" dirty="0" smtClean="0"/>
              <a:t>: The administrator must be able to switch between two modes.  Morning mode brings all unused elevators to the ground floor.  Normal mode leaves them where they are.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229600" y="4572000"/>
            <a:ext cx="609600" cy="609600"/>
            <a:chOff x="9982200" y="2362200"/>
            <a:chExt cx="609600" cy="609600"/>
          </a:xfrm>
        </p:grpSpPr>
        <p:cxnSp>
          <p:nvCxnSpPr>
            <p:cNvPr id="12" name="Straight Connector 11"/>
            <p:cNvCxnSpPr/>
            <p:nvPr/>
          </p:nvCxnSpPr>
          <p:spPr bwMode="auto">
            <a:xfrm rot="16200000" flipH="1">
              <a:off x="9982200" y="2362200"/>
              <a:ext cx="609600" cy="60960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rot="5400000" flipH="1" flipV="1">
              <a:off x="10020300" y="2400300"/>
              <a:ext cx="533401" cy="53340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914400" y="5418138"/>
            <a:ext cx="6781800" cy="754062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 err="1"/>
              <a:t>Req’t</a:t>
            </a:r>
            <a:r>
              <a:rPr lang="en-US" dirty="0"/>
              <a:t> 11</a:t>
            </a:r>
            <a:r>
              <a:rPr lang="en-US" dirty="0" smtClean="0"/>
              <a:t>: The elevator must be able to service a maximum of 100 floors.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animBg="1"/>
      <p:bldP spid="67589" grpId="0" animBg="1"/>
      <p:bldP spid="10" grpId="0" animBg="1"/>
      <p:bldP spid="1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Testable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requirement must be testable.  You must be able to say:</a:t>
            </a:r>
          </a:p>
          <a:p>
            <a:pPr lvl="1"/>
            <a:r>
              <a:rPr lang="en-US" dirty="0" smtClean="0"/>
              <a:t>what is true before the requirement executes</a:t>
            </a:r>
          </a:p>
          <a:p>
            <a:pPr lvl="1"/>
            <a:r>
              <a:rPr lang="en-US" dirty="0" smtClean="0"/>
              <a:t>what is true after the requirement has executed</a:t>
            </a:r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914400" y="4579938"/>
            <a:ext cx="6781800" cy="1260475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 err="1"/>
              <a:t>Req’t</a:t>
            </a:r>
            <a:r>
              <a:rPr lang="en-US" dirty="0"/>
              <a:t> 2: A passenger must be able to order the elevator he occupies to a floor.</a:t>
            </a:r>
          </a:p>
          <a:p>
            <a:r>
              <a:rPr lang="en-US" dirty="0"/>
              <a:t>	Pre: None</a:t>
            </a:r>
          </a:p>
          <a:p>
            <a:r>
              <a:rPr lang="en-US" dirty="0"/>
              <a:t>	Post: Order to move elevator to floor queued</a:t>
            </a:r>
          </a:p>
          <a:p>
            <a:endParaRPr lang="en-US" dirty="0"/>
          </a:p>
        </p:txBody>
      </p:sp>
      <p:sp>
        <p:nvSpPr>
          <p:cNvPr id="67589" name="Rectangle 4"/>
          <p:cNvSpPr>
            <a:spLocks noChangeArrowheads="1"/>
          </p:cNvSpPr>
          <p:nvPr/>
        </p:nvSpPr>
        <p:spPr bwMode="auto">
          <a:xfrm>
            <a:off x="914400" y="2708275"/>
            <a:ext cx="6781800" cy="1260475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 err="1"/>
              <a:t>Req’t</a:t>
            </a:r>
            <a:r>
              <a:rPr lang="en-US" dirty="0"/>
              <a:t> 1: The door must open if it is obstructed.</a:t>
            </a:r>
          </a:p>
          <a:p>
            <a:r>
              <a:rPr lang="en-US" dirty="0"/>
              <a:t>	Pre: Obstruction in door </a:t>
            </a:r>
          </a:p>
          <a:p>
            <a:r>
              <a:rPr lang="en-US" dirty="0"/>
              <a:t>	Post: Door open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Workshop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the description for the case study.</a:t>
            </a:r>
          </a:p>
          <a:p>
            <a:endParaRPr lang="en-US" dirty="0" smtClean="0"/>
          </a:p>
          <a:p>
            <a:r>
              <a:rPr lang="en-US" dirty="0" smtClean="0"/>
              <a:t>Identify the requirements, </a:t>
            </a:r>
          </a:p>
          <a:p>
            <a:r>
              <a:rPr lang="en-US" dirty="0"/>
              <a:t>a</a:t>
            </a:r>
            <a:r>
              <a:rPr lang="en-US" dirty="0" smtClean="0"/>
              <a:t>nd decide if they are:</a:t>
            </a:r>
          </a:p>
          <a:p>
            <a:pPr lvl="1"/>
            <a:r>
              <a:rPr lang="en-US" dirty="0" smtClean="0"/>
              <a:t>Identified</a:t>
            </a:r>
          </a:p>
          <a:p>
            <a:pPr lvl="1"/>
            <a:r>
              <a:rPr lang="en-US" dirty="0" smtClean="0"/>
              <a:t>Unique   </a:t>
            </a:r>
          </a:p>
          <a:p>
            <a:pPr lvl="1"/>
            <a:r>
              <a:rPr lang="en-US" dirty="0" smtClean="0"/>
              <a:t>Coherent   </a:t>
            </a:r>
          </a:p>
          <a:p>
            <a:pPr lvl="1"/>
            <a:r>
              <a:rPr lang="en-US" dirty="0" smtClean="0"/>
              <a:t>Unambiguous</a:t>
            </a:r>
          </a:p>
          <a:p>
            <a:pPr lvl="1"/>
            <a:r>
              <a:rPr lang="en-US" dirty="0" smtClean="0"/>
              <a:t>Testable 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not, ask your customer.</a:t>
            </a:r>
          </a:p>
          <a:p>
            <a:r>
              <a:rPr lang="en-US" dirty="0" smtClean="0"/>
              <a:t> </a:t>
            </a:r>
          </a:p>
        </p:txBody>
      </p:sp>
      <p:pic>
        <p:nvPicPr>
          <p:cNvPr id="2" name="Picture 1" descr="Garmin-Forerunner-Brochure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438400"/>
            <a:ext cx="1805940" cy="25452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67400" y="1676400"/>
            <a:ext cx="13923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Handouts</a:t>
            </a:r>
            <a:endParaRPr lang="en-US" sz="2200" dirty="0">
              <a:solidFill>
                <a:srgbClr val="FF0000"/>
              </a:solidFill>
            </a:endParaRPr>
          </a:p>
        </p:txBody>
      </p:sp>
      <p:pic>
        <p:nvPicPr>
          <p:cNvPr id="4" name="Picture 3" descr="Screen Shot 2014-07-13 at 10.39.04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438400"/>
            <a:ext cx="2563238" cy="2590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4114800" y="2209800"/>
            <a:ext cx="4876800" cy="31242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Process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9636" name="TextBox 3"/>
          <p:cNvSpPr txBox="1">
            <a:spLocks noChangeArrowheads="1"/>
          </p:cNvSpPr>
          <p:nvPr/>
        </p:nvSpPr>
        <p:spPr bwMode="auto">
          <a:xfrm>
            <a:off x="4194175" y="2767013"/>
            <a:ext cx="7556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>
                <a:solidFill>
                  <a:srgbClr val="FF0000"/>
                </a:solidFill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Wide?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295400"/>
            <a:ext cx="8077200" cy="5105400"/>
          </a:xfrm>
        </p:spPr>
        <p:txBody>
          <a:bodyPr/>
          <a:lstStyle/>
          <a:p>
            <a:r>
              <a:rPr lang="en-US" dirty="0" smtClean="0"/>
              <a:t>Do you need all the requirements, before you go into detail?</a:t>
            </a:r>
          </a:p>
          <a:p>
            <a:endParaRPr lang="en-US" dirty="0" smtClean="0"/>
          </a:p>
        </p:txBody>
      </p:sp>
      <p:sp>
        <p:nvSpPr>
          <p:cNvPr id="16" name="Rectangle 15"/>
          <p:cNvSpPr/>
          <p:nvPr/>
        </p:nvSpPr>
        <p:spPr bwMode="auto">
          <a:xfrm>
            <a:off x="2438400" y="2590800"/>
            <a:ext cx="3352800" cy="3048000"/>
          </a:xfrm>
          <a:prstGeom prst="rect">
            <a:avLst/>
          </a:prstGeom>
          <a:gradFill flip="none" rotWithShape="1">
            <a:gsLst>
              <a:gs pos="20000">
                <a:srgbClr val="FF0000"/>
              </a:gs>
              <a:gs pos="100000">
                <a:srgbClr val="FFFFFF"/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43200" y="1916668"/>
            <a:ext cx="276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Requirements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38400" y="21452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                                all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397250" y="3930134"/>
            <a:ext cx="262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Depth of Understanding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565667" y="39301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None                     Complete</a:t>
            </a:r>
            <a:endParaRPr 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 of Understanding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Determine your depth of understanding.</a:t>
            </a:r>
          </a:p>
          <a:p>
            <a:endParaRPr lang="en-US" smtClean="0"/>
          </a:p>
          <a:p>
            <a:r>
              <a:rPr lang="en-US" smtClean="0"/>
              <a:t>				Your mileage may vary!</a:t>
            </a:r>
          </a:p>
        </p:txBody>
      </p:sp>
      <p:grpSp>
        <p:nvGrpSpPr>
          <p:cNvPr id="72708" name="Group 22"/>
          <p:cNvGrpSpPr>
            <a:grpSpLocks/>
          </p:cNvGrpSpPr>
          <p:nvPr/>
        </p:nvGrpSpPr>
        <p:grpSpPr bwMode="auto">
          <a:xfrm>
            <a:off x="762000" y="3375025"/>
            <a:ext cx="7621588" cy="2438400"/>
            <a:chOff x="762000" y="1524000"/>
            <a:chExt cx="7620794" cy="2438400"/>
          </a:xfrm>
        </p:grpSpPr>
        <p:sp>
          <p:nvSpPr>
            <p:cNvPr id="72728" name="Punched Tape 3"/>
            <p:cNvSpPr>
              <a:spLocks noChangeArrowheads="1"/>
            </p:cNvSpPr>
            <p:nvPr/>
          </p:nvSpPr>
          <p:spPr bwMode="auto">
            <a:xfrm>
              <a:off x="762000" y="1524000"/>
              <a:ext cx="3810000" cy="1828800"/>
            </a:xfrm>
            <a:prstGeom prst="flowChartPunchedTap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29" name="Punched Tape 4"/>
            <p:cNvSpPr>
              <a:spLocks noChangeArrowheads="1"/>
            </p:cNvSpPr>
            <p:nvPr/>
          </p:nvSpPr>
          <p:spPr bwMode="auto">
            <a:xfrm>
              <a:off x="3962400" y="1600200"/>
              <a:ext cx="3810000" cy="1828800"/>
            </a:xfrm>
            <a:prstGeom prst="flowChartPunchedTap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30" name="Punched Tape 6"/>
            <p:cNvSpPr>
              <a:spLocks noChangeArrowheads="1"/>
            </p:cNvSpPr>
            <p:nvPr/>
          </p:nvSpPr>
          <p:spPr bwMode="auto">
            <a:xfrm flipH="1">
              <a:off x="6019800" y="1600200"/>
              <a:ext cx="2362200" cy="2362200"/>
            </a:xfrm>
            <a:prstGeom prst="flowChartPunchedTap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31" name="Rectangle 5"/>
            <p:cNvSpPr>
              <a:spLocks noChangeArrowheads="1"/>
            </p:cNvSpPr>
            <p:nvPr/>
          </p:nvSpPr>
          <p:spPr bwMode="auto">
            <a:xfrm>
              <a:off x="762000" y="1524000"/>
              <a:ext cx="7620000" cy="685800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72732" name="Straight Connector 8"/>
            <p:cNvCxnSpPr>
              <a:cxnSpLocks noChangeShapeType="1"/>
            </p:cNvCxnSpPr>
            <p:nvPr/>
          </p:nvCxnSpPr>
          <p:spPr bwMode="auto">
            <a:xfrm>
              <a:off x="762000" y="1524000"/>
              <a:ext cx="76200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733" name="Straight Connector 10"/>
            <p:cNvCxnSpPr>
              <a:cxnSpLocks noChangeShapeType="1"/>
            </p:cNvCxnSpPr>
            <p:nvPr/>
          </p:nvCxnSpPr>
          <p:spPr bwMode="auto">
            <a:xfrm rot="5400000">
              <a:off x="8039894" y="1866900"/>
              <a:ext cx="685006" cy="7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734" name="Straight Connector 11"/>
            <p:cNvCxnSpPr>
              <a:cxnSpLocks noChangeShapeType="1"/>
            </p:cNvCxnSpPr>
            <p:nvPr/>
          </p:nvCxnSpPr>
          <p:spPr bwMode="auto">
            <a:xfrm rot="5400000">
              <a:off x="5677694" y="1866106"/>
              <a:ext cx="6858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735" name="Straight Connector 12"/>
            <p:cNvCxnSpPr>
              <a:cxnSpLocks noChangeShapeType="1"/>
            </p:cNvCxnSpPr>
            <p:nvPr/>
          </p:nvCxnSpPr>
          <p:spPr bwMode="auto">
            <a:xfrm rot="5400000">
              <a:off x="3618706" y="1866900"/>
              <a:ext cx="686594" cy="7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736" name="Straight Connector 13"/>
            <p:cNvCxnSpPr>
              <a:cxnSpLocks noChangeShapeType="1"/>
            </p:cNvCxnSpPr>
            <p:nvPr/>
          </p:nvCxnSpPr>
          <p:spPr bwMode="auto">
            <a:xfrm rot="16200000" flipH="1">
              <a:off x="989806" y="2437607"/>
              <a:ext cx="18288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737" name="Straight Connector 18"/>
            <p:cNvCxnSpPr>
              <a:cxnSpLocks noChangeShapeType="1"/>
            </p:cNvCxnSpPr>
            <p:nvPr/>
          </p:nvCxnSpPr>
          <p:spPr bwMode="auto">
            <a:xfrm rot="5400000">
              <a:off x="-76199" y="2362200"/>
              <a:ext cx="167640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72709" name="TextBox 23"/>
          <p:cNvSpPr txBox="1">
            <a:spLocks noChangeArrowheads="1"/>
          </p:cNvSpPr>
          <p:nvPr/>
        </p:nvSpPr>
        <p:spPr bwMode="auto">
          <a:xfrm>
            <a:off x="941388" y="2590800"/>
            <a:ext cx="8112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Multi-</a:t>
            </a:r>
          </a:p>
          <a:p>
            <a:r>
              <a:rPr lang="en-US" sz="2000"/>
              <a:t>shaft</a:t>
            </a:r>
          </a:p>
        </p:txBody>
      </p:sp>
      <p:sp>
        <p:nvSpPr>
          <p:cNvPr id="72710" name="TextBox 24"/>
          <p:cNvSpPr txBox="1">
            <a:spLocks noChangeArrowheads="1"/>
          </p:cNvSpPr>
          <p:nvPr/>
        </p:nvSpPr>
        <p:spPr bwMode="auto">
          <a:xfrm>
            <a:off x="2667000" y="2590800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Elevator Control</a:t>
            </a:r>
          </a:p>
        </p:txBody>
      </p:sp>
      <p:sp>
        <p:nvSpPr>
          <p:cNvPr id="72711" name="TextBox 25"/>
          <p:cNvSpPr txBox="1">
            <a:spLocks noChangeArrowheads="1"/>
          </p:cNvSpPr>
          <p:nvPr/>
        </p:nvSpPr>
        <p:spPr bwMode="auto">
          <a:xfrm>
            <a:off x="4724400" y="2590800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Motor Control</a:t>
            </a:r>
          </a:p>
        </p:txBody>
      </p:sp>
      <p:sp>
        <p:nvSpPr>
          <p:cNvPr id="72712" name="TextBox 26"/>
          <p:cNvSpPr txBox="1">
            <a:spLocks noChangeArrowheads="1"/>
          </p:cNvSpPr>
          <p:nvPr/>
        </p:nvSpPr>
        <p:spPr bwMode="auto">
          <a:xfrm>
            <a:off x="6781800" y="2590800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Device I/O</a:t>
            </a:r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762000" y="4211638"/>
            <a:ext cx="7696200" cy="382587"/>
            <a:chOff x="762000" y="4722812"/>
            <a:chExt cx="7696200" cy="382588"/>
          </a:xfrm>
        </p:grpSpPr>
        <p:grpSp>
          <p:nvGrpSpPr>
            <p:cNvPr id="72724" name="Group 35"/>
            <p:cNvGrpSpPr>
              <a:grpSpLocks/>
            </p:cNvGrpSpPr>
            <p:nvPr/>
          </p:nvGrpSpPr>
          <p:grpSpPr bwMode="auto">
            <a:xfrm>
              <a:off x="762000" y="4722812"/>
              <a:ext cx="7696200" cy="382588"/>
              <a:chOff x="685800" y="5715000"/>
              <a:chExt cx="7696200" cy="382588"/>
            </a:xfrm>
          </p:grpSpPr>
          <p:cxnSp>
            <p:nvCxnSpPr>
              <p:cNvPr id="72726" name="Straight Connector 36"/>
              <p:cNvCxnSpPr>
                <a:cxnSpLocks noChangeShapeType="1"/>
              </p:cNvCxnSpPr>
              <p:nvPr/>
            </p:nvCxnSpPr>
            <p:spPr bwMode="auto">
              <a:xfrm>
                <a:off x="685800" y="6096000"/>
                <a:ext cx="7696200" cy="1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72727" name="TextBox 37"/>
              <p:cNvSpPr txBox="1">
                <a:spLocks noChangeArrowheads="1"/>
              </p:cNvSpPr>
              <p:nvPr/>
            </p:nvSpPr>
            <p:spPr bwMode="auto">
              <a:xfrm>
                <a:off x="685800" y="5715000"/>
                <a:ext cx="2789871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“Enough” understanding?</a:t>
                </a:r>
              </a:p>
            </p:txBody>
          </p:sp>
        </p:grpSp>
        <p:sp>
          <p:nvSpPr>
            <p:cNvPr id="72725" name="TextBox 41"/>
            <p:cNvSpPr txBox="1">
              <a:spLocks noChangeArrowheads="1"/>
            </p:cNvSpPr>
            <p:nvPr/>
          </p:nvSpPr>
          <p:spPr bwMode="auto">
            <a:xfrm>
              <a:off x="6705600" y="4724400"/>
              <a:ext cx="16812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Wingdings" charset="2"/>
                </a:rPr>
                <a:t> Good to go!</a:t>
              </a:r>
              <a:endParaRPr lang="en-US"/>
            </a:p>
          </p:txBody>
        </p:sp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762000" y="4821238"/>
            <a:ext cx="7696200" cy="382587"/>
            <a:chOff x="762000" y="5332412"/>
            <a:chExt cx="7696200" cy="382588"/>
          </a:xfrm>
        </p:grpSpPr>
        <p:grpSp>
          <p:nvGrpSpPr>
            <p:cNvPr id="72720" name="Group 38"/>
            <p:cNvGrpSpPr>
              <a:grpSpLocks/>
            </p:cNvGrpSpPr>
            <p:nvPr/>
          </p:nvGrpSpPr>
          <p:grpSpPr bwMode="auto">
            <a:xfrm>
              <a:off x="762000" y="5332412"/>
              <a:ext cx="7696200" cy="382588"/>
              <a:chOff x="685800" y="5715000"/>
              <a:chExt cx="7696200" cy="382588"/>
            </a:xfrm>
          </p:grpSpPr>
          <p:cxnSp>
            <p:nvCxnSpPr>
              <p:cNvPr id="72722" name="Straight Connector 39"/>
              <p:cNvCxnSpPr>
                <a:cxnSpLocks noChangeShapeType="1"/>
              </p:cNvCxnSpPr>
              <p:nvPr/>
            </p:nvCxnSpPr>
            <p:spPr bwMode="auto">
              <a:xfrm>
                <a:off x="685800" y="6096000"/>
                <a:ext cx="7696200" cy="1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72723" name="TextBox 40"/>
              <p:cNvSpPr txBox="1">
                <a:spLocks noChangeArrowheads="1"/>
              </p:cNvSpPr>
              <p:nvPr/>
            </p:nvSpPr>
            <p:spPr bwMode="auto">
              <a:xfrm>
                <a:off x="685800" y="5715000"/>
                <a:ext cx="2789871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“Enough” understanding?</a:t>
                </a:r>
              </a:p>
            </p:txBody>
          </p:sp>
        </p:grpSp>
        <p:sp>
          <p:nvSpPr>
            <p:cNvPr id="72721" name="TextBox 42"/>
            <p:cNvSpPr txBox="1">
              <a:spLocks noChangeArrowheads="1"/>
            </p:cNvSpPr>
            <p:nvPr/>
          </p:nvSpPr>
          <p:spPr bwMode="auto">
            <a:xfrm>
              <a:off x="4953000" y="5334000"/>
              <a:ext cx="341327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Wingdings" charset="2"/>
                </a:rPr>
                <a:t> Good enough for Device I/O!</a:t>
              </a:r>
              <a:endParaRPr lang="en-US"/>
            </a:p>
          </p:txBody>
        </p: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685800" y="5367338"/>
            <a:ext cx="7697788" cy="446087"/>
            <a:chOff x="685800" y="5879068"/>
            <a:chExt cx="7697692" cy="445532"/>
          </a:xfrm>
        </p:grpSpPr>
        <p:grpSp>
          <p:nvGrpSpPr>
            <p:cNvPr id="72716" name="Group 34"/>
            <p:cNvGrpSpPr>
              <a:grpSpLocks/>
            </p:cNvGrpSpPr>
            <p:nvPr/>
          </p:nvGrpSpPr>
          <p:grpSpPr bwMode="auto">
            <a:xfrm>
              <a:off x="685800" y="5879068"/>
              <a:ext cx="7696200" cy="382588"/>
              <a:chOff x="685800" y="5715000"/>
              <a:chExt cx="7696200" cy="382588"/>
            </a:xfrm>
          </p:grpSpPr>
          <p:cxnSp>
            <p:nvCxnSpPr>
              <p:cNvPr id="72718" name="Straight Connector 32"/>
              <p:cNvCxnSpPr>
                <a:cxnSpLocks noChangeShapeType="1"/>
              </p:cNvCxnSpPr>
              <p:nvPr/>
            </p:nvCxnSpPr>
            <p:spPr bwMode="auto">
              <a:xfrm>
                <a:off x="685800" y="6096000"/>
                <a:ext cx="7696200" cy="1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72719" name="TextBox 33"/>
              <p:cNvSpPr txBox="1">
                <a:spLocks noChangeArrowheads="1"/>
              </p:cNvSpPr>
              <p:nvPr/>
            </p:nvSpPr>
            <p:spPr bwMode="auto">
              <a:xfrm>
                <a:off x="685800" y="5715000"/>
                <a:ext cx="2789871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“Enough” understanding?</a:t>
                </a:r>
              </a:p>
            </p:txBody>
          </p:sp>
        </p:grpSp>
        <p:sp>
          <p:nvSpPr>
            <p:cNvPr id="72717" name="TextBox 43"/>
            <p:cNvSpPr txBox="1">
              <a:spLocks noChangeArrowheads="1"/>
            </p:cNvSpPr>
            <p:nvPr/>
          </p:nvSpPr>
          <p:spPr bwMode="auto">
            <a:xfrm>
              <a:off x="7010400" y="5955268"/>
              <a:ext cx="137309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Wingdings" charset="2"/>
                </a:rPr>
                <a:t> Oh dear!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Risk et al.</a:t>
            </a:r>
          </a:p>
        </p:txBody>
      </p:sp>
      <p:grpSp>
        <p:nvGrpSpPr>
          <p:cNvPr id="73731" name="Group 22"/>
          <p:cNvGrpSpPr>
            <a:grpSpLocks/>
          </p:cNvGrpSpPr>
          <p:nvPr/>
        </p:nvGrpSpPr>
        <p:grpSpPr bwMode="auto">
          <a:xfrm>
            <a:off x="762000" y="3962400"/>
            <a:ext cx="7621588" cy="2438400"/>
            <a:chOff x="762000" y="1524000"/>
            <a:chExt cx="7620794" cy="2438400"/>
          </a:xfrm>
        </p:grpSpPr>
        <p:sp>
          <p:nvSpPr>
            <p:cNvPr id="73740" name="Punched Tape 3"/>
            <p:cNvSpPr>
              <a:spLocks noChangeArrowheads="1"/>
            </p:cNvSpPr>
            <p:nvPr/>
          </p:nvSpPr>
          <p:spPr bwMode="auto">
            <a:xfrm>
              <a:off x="762000" y="1524000"/>
              <a:ext cx="3810000" cy="1828800"/>
            </a:xfrm>
            <a:prstGeom prst="flowChartPunchedTap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41" name="Punched Tape 4"/>
            <p:cNvSpPr>
              <a:spLocks noChangeArrowheads="1"/>
            </p:cNvSpPr>
            <p:nvPr/>
          </p:nvSpPr>
          <p:spPr bwMode="auto">
            <a:xfrm>
              <a:off x="3962400" y="1600200"/>
              <a:ext cx="3810000" cy="1828800"/>
            </a:xfrm>
            <a:prstGeom prst="flowChartPunchedTap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42" name="Punched Tape 6"/>
            <p:cNvSpPr>
              <a:spLocks noChangeArrowheads="1"/>
            </p:cNvSpPr>
            <p:nvPr/>
          </p:nvSpPr>
          <p:spPr bwMode="auto">
            <a:xfrm flipH="1">
              <a:off x="6019800" y="1600200"/>
              <a:ext cx="2362200" cy="2362200"/>
            </a:xfrm>
            <a:prstGeom prst="flowChartPunchedTap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43" name="Rectangle 5"/>
            <p:cNvSpPr>
              <a:spLocks noChangeArrowheads="1"/>
            </p:cNvSpPr>
            <p:nvPr/>
          </p:nvSpPr>
          <p:spPr bwMode="auto">
            <a:xfrm>
              <a:off x="762000" y="1524000"/>
              <a:ext cx="7620000" cy="685800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73744" name="Straight Connector 8"/>
            <p:cNvCxnSpPr>
              <a:cxnSpLocks noChangeShapeType="1"/>
            </p:cNvCxnSpPr>
            <p:nvPr/>
          </p:nvCxnSpPr>
          <p:spPr bwMode="auto">
            <a:xfrm>
              <a:off x="762000" y="1524000"/>
              <a:ext cx="76200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745" name="Straight Connector 10"/>
            <p:cNvCxnSpPr>
              <a:cxnSpLocks noChangeShapeType="1"/>
            </p:cNvCxnSpPr>
            <p:nvPr/>
          </p:nvCxnSpPr>
          <p:spPr bwMode="auto">
            <a:xfrm rot="5400000">
              <a:off x="8039894" y="1866900"/>
              <a:ext cx="685006" cy="7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746" name="Straight Connector 11"/>
            <p:cNvCxnSpPr>
              <a:cxnSpLocks noChangeShapeType="1"/>
            </p:cNvCxnSpPr>
            <p:nvPr/>
          </p:nvCxnSpPr>
          <p:spPr bwMode="auto">
            <a:xfrm rot="5400000">
              <a:off x="5677694" y="1866106"/>
              <a:ext cx="6858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747" name="Straight Connector 12"/>
            <p:cNvCxnSpPr>
              <a:cxnSpLocks noChangeShapeType="1"/>
            </p:cNvCxnSpPr>
            <p:nvPr/>
          </p:nvCxnSpPr>
          <p:spPr bwMode="auto">
            <a:xfrm rot="5400000">
              <a:off x="3618706" y="1866900"/>
              <a:ext cx="686594" cy="7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748" name="Straight Connector 13"/>
            <p:cNvCxnSpPr>
              <a:cxnSpLocks noChangeShapeType="1"/>
            </p:cNvCxnSpPr>
            <p:nvPr/>
          </p:nvCxnSpPr>
          <p:spPr bwMode="auto">
            <a:xfrm rot="16200000" flipH="1">
              <a:off x="989806" y="2437607"/>
              <a:ext cx="18288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749" name="Straight Connector 18"/>
            <p:cNvCxnSpPr>
              <a:cxnSpLocks noChangeShapeType="1"/>
            </p:cNvCxnSpPr>
            <p:nvPr/>
          </p:nvCxnSpPr>
          <p:spPr bwMode="auto">
            <a:xfrm rot="5400000">
              <a:off x="-76199" y="2362200"/>
              <a:ext cx="167640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73732" name="TextBox 23"/>
          <p:cNvSpPr txBox="1">
            <a:spLocks noChangeArrowheads="1"/>
          </p:cNvSpPr>
          <p:nvPr/>
        </p:nvSpPr>
        <p:spPr bwMode="auto">
          <a:xfrm>
            <a:off x="941388" y="3178175"/>
            <a:ext cx="8112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Multi-</a:t>
            </a:r>
          </a:p>
          <a:p>
            <a:r>
              <a:rPr lang="en-US" sz="2000"/>
              <a:t>shaft</a:t>
            </a:r>
          </a:p>
        </p:txBody>
      </p:sp>
      <p:sp>
        <p:nvSpPr>
          <p:cNvPr id="73733" name="TextBox 24"/>
          <p:cNvSpPr txBox="1">
            <a:spLocks noChangeArrowheads="1"/>
          </p:cNvSpPr>
          <p:nvPr/>
        </p:nvSpPr>
        <p:spPr bwMode="auto">
          <a:xfrm>
            <a:off x="2667000" y="3178175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Elevator Control</a:t>
            </a:r>
          </a:p>
        </p:txBody>
      </p:sp>
      <p:sp>
        <p:nvSpPr>
          <p:cNvPr id="73734" name="TextBox 25"/>
          <p:cNvSpPr txBox="1">
            <a:spLocks noChangeArrowheads="1"/>
          </p:cNvSpPr>
          <p:nvPr/>
        </p:nvSpPr>
        <p:spPr bwMode="auto">
          <a:xfrm>
            <a:off x="4724400" y="3178175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Motor Control</a:t>
            </a:r>
          </a:p>
        </p:txBody>
      </p:sp>
      <p:sp>
        <p:nvSpPr>
          <p:cNvPr id="73735" name="TextBox 26"/>
          <p:cNvSpPr txBox="1">
            <a:spLocks noChangeArrowheads="1"/>
          </p:cNvSpPr>
          <p:nvPr/>
        </p:nvSpPr>
        <p:spPr bwMode="auto">
          <a:xfrm>
            <a:off x="6781800" y="3178175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Device I/O</a:t>
            </a:r>
          </a:p>
        </p:txBody>
      </p:sp>
      <p:sp>
        <p:nvSpPr>
          <p:cNvPr id="73736" name="TextBox 34"/>
          <p:cNvSpPr txBox="1">
            <a:spLocks noChangeArrowheads="1"/>
          </p:cNvSpPr>
          <p:nvPr/>
        </p:nvSpPr>
        <p:spPr bwMode="auto">
          <a:xfrm>
            <a:off x="457200" y="1219200"/>
            <a:ext cx="180022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/>
              <a:t>Can Wait</a:t>
            </a:r>
            <a:br>
              <a:rPr lang="en-US" sz="2200"/>
            </a:br>
            <a:r>
              <a:rPr lang="en-US" sz="2200"/>
              <a:t> for Third release</a:t>
            </a:r>
          </a:p>
        </p:txBody>
      </p:sp>
      <p:sp>
        <p:nvSpPr>
          <p:cNvPr id="73737" name="TextBox 35"/>
          <p:cNvSpPr txBox="1">
            <a:spLocks noChangeArrowheads="1"/>
          </p:cNvSpPr>
          <p:nvPr/>
        </p:nvSpPr>
        <p:spPr bwMode="auto">
          <a:xfrm>
            <a:off x="2438400" y="1219200"/>
            <a:ext cx="180022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/>
              <a:t>Needed for customer visibility</a:t>
            </a:r>
          </a:p>
        </p:txBody>
      </p:sp>
      <p:sp>
        <p:nvSpPr>
          <p:cNvPr id="73738" name="TextBox 38"/>
          <p:cNvSpPr txBox="1">
            <a:spLocks noChangeArrowheads="1"/>
          </p:cNvSpPr>
          <p:nvPr/>
        </p:nvSpPr>
        <p:spPr bwMode="auto">
          <a:xfrm>
            <a:off x="4572000" y="1219200"/>
            <a:ext cx="180022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/>
              <a:t>Risky!  Using new system</a:t>
            </a:r>
          </a:p>
        </p:txBody>
      </p:sp>
      <p:sp>
        <p:nvSpPr>
          <p:cNvPr id="73739" name="TextBox 44"/>
          <p:cNvSpPr txBox="1">
            <a:spLocks noChangeArrowheads="1"/>
          </p:cNvSpPr>
          <p:nvPr/>
        </p:nvSpPr>
        <p:spPr bwMode="auto">
          <a:xfrm>
            <a:off x="6400800" y="1219200"/>
            <a:ext cx="1800225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/>
              <a:t>Hardware people screaming, but low risk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Wide?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295400"/>
            <a:ext cx="8077200" cy="5105400"/>
          </a:xfrm>
        </p:spPr>
        <p:txBody>
          <a:bodyPr/>
          <a:lstStyle/>
          <a:p>
            <a:pPr lvl="1"/>
            <a:r>
              <a:rPr lang="en-US" dirty="0" smtClean="0"/>
              <a:t>Go wide initially</a:t>
            </a:r>
          </a:p>
          <a:p>
            <a:pPr lvl="1"/>
            <a:r>
              <a:rPr lang="en-US" dirty="0" smtClean="0"/>
              <a:t>Focus on specific areas, according to:</a:t>
            </a:r>
          </a:p>
          <a:p>
            <a:pPr lvl="2"/>
            <a:r>
              <a:rPr lang="en-US" dirty="0" smtClean="0"/>
              <a:t>Risk</a:t>
            </a:r>
          </a:p>
          <a:p>
            <a:pPr lvl="2"/>
            <a:r>
              <a:rPr lang="en-US" dirty="0" smtClean="0"/>
              <a:t>Staffing</a:t>
            </a:r>
          </a:p>
          <a:p>
            <a:pPr lvl="2"/>
            <a:r>
              <a:rPr lang="en-US" dirty="0" smtClean="0"/>
              <a:t>Etc</a:t>
            </a:r>
          </a:p>
          <a:p>
            <a:pPr lvl="1"/>
            <a:r>
              <a:rPr lang="en-US" dirty="0" smtClean="0"/>
              <a:t>Learn from going deep</a:t>
            </a:r>
          </a:p>
          <a:p>
            <a:pPr lvl="1"/>
            <a:r>
              <a:rPr lang="en-US" dirty="0" smtClean="0"/>
              <a:t>Go wide again</a:t>
            </a:r>
          </a:p>
          <a:p>
            <a:endParaRPr lang="en-US" dirty="0" smtClean="0"/>
          </a:p>
        </p:txBody>
      </p:sp>
      <p:sp>
        <p:nvSpPr>
          <p:cNvPr id="16" name="Rectangle 15"/>
          <p:cNvSpPr/>
          <p:nvPr/>
        </p:nvSpPr>
        <p:spPr bwMode="auto">
          <a:xfrm>
            <a:off x="5181600" y="3264932"/>
            <a:ext cx="3352800" cy="3048000"/>
          </a:xfrm>
          <a:prstGeom prst="rect">
            <a:avLst/>
          </a:prstGeom>
          <a:gradFill flip="none" rotWithShape="1">
            <a:gsLst>
              <a:gs pos="20000">
                <a:srgbClr val="FF0000"/>
              </a:gs>
              <a:gs pos="100000">
                <a:srgbClr val="FFFFFF"/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86400" y="2590800"/>
            <a:ext cx="276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Requirements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81600" y="2819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                                all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3140450" y="4604266"/>
            <a:ext cx="262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Depth of Understanding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3308867" y="4604266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None                     Complete</a:t>
            </a:r>
            <a:endParaRPr 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077200" cy="5105400"/>
          </a:xfrm>
        </p:spPr>
        <p:txBody>
          <a:bodyPr/>
          <a:lstStyle/>
          <a:p>
            <a:r>
              <a:rPr lang="en-US" sz="2400" dirty="0" smtClean="0">
                <a:latin typeface="Arial" charset="0"/>
              </a:rPr>
              <a:t>Use Case 01</a:t>
            </a:r>
          </a:p>
          <a:p>
            <a:endParaRPr lang="en-US" dirty="0"/>
          </a:p>
        </p:txBody>
      </p:sp>
      <p:pic>
        <p:nvPicPr>
          <p:cNvPr id="5" name="Picture 4" descr="14070_98_1.jpg"/>
          <p:cNvPicPr>
            <a:picLocks noChangeAspect="1"/>
          </p:cNvPicPr>
          <p:nvPr/>
        </p:nvPicPr>
        <p:blipFill>
          <a:blip r:embed="rId3"/>
          <a:srcRect t="3639"/>
          <a:stretch>
            <a:fillRect/>
          </a:stretch>
        </p:blipFill>
        <p:spPr>
          <a:xfrm>
            <a:off x="685799" y="1029513"/>
            <a:ext cx="4015907" cy="506648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2057400" y="19812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752600" y="25908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971800" y="20574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200400" y="26670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Cloud Callout 9"/>
          <p:cNvSpPr/>
          <p:nvPr/>
        </p:nvSpPr>
        <p:spPr bwMode="auto">
          <a:xfrm>
            <a:off x="2438400" y="2514600"/>
            <a:ext cx="533400" cy="304800"/>
          </a:xfrm>
          <a:prstGeom prst="cloudCallout">
            <a:avLst>
              <a:gd name="adj1" fmla="val -1785"/>
              <a:gd name="adj2" fmla="val 3333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209800" y="36195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905000" y="42291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124200" y="36957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276600" y="52578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Cloud Callout 14"/>
          <p:cNvSpPr/>
          <p:nvPr/>
        </p:nvSpPr>
        <p:spPr bwMode="auto">
          <a:xfrm>
            <a:off x="2590800" y="4152900"/>
            <a:ext cx="533400" cy="304800"/>
          </a:xfrm>
          <a:prstGeom prst="cloudCallout">
            <a:avLst>
              <a:gd name="adj1" fmla="val -1785"/>
              <a:gd name="adj2" fmla="val 3333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Cloud Callout 15"/>
          <p:cNvSpPr/>
          <p:nvPr/>
        </p:nvSpPr>
        <p:spPr bwMode="auto">
          <a:xfrm>
            <a:off x="2362200" y="5257800"/>
            <a:ext cx="533400" cy="304800"/>
          </a:xfrm>
          <a:prstGeom prst="cloudCallout">
            <a:avLst>
              <a:gd name="adj1" fmla="val -1785"/>
              <a:gd name="adj2" fmla="val 3333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Cloud Callout 16"/>
          <p:cNvSpPr/>
          <p:nvPr/>
        </p:nvSpPr>
        <p:spPr bwMode="auto">
          <a:xfrm>
            <a:off x="1447800" y="3924300"/>
            <a:ext cx="533400" cy="304800"/>
          </a:xfrm>
          <a:prstGeom prst="cloudCallout">
            <a:avLst>
              <a:gd name="adj1" fmla="val -1785"/>
              <a:gd name="adj2" fmla="val 3333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219200" y="1828800"/>
            <a:ext cx="3048000" cy="13716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914400" y="3429000"/>
            <a:ext cx="3048000" cy="13716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2209800" y="5105400"/>
            <a:ext cx="1676400" cy="6858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448300" y="1828800"/>
            <a:ext cx="3048000" cy="13716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Use Case 01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5448300" y="3429000"/>
            <a:ext cx="3048000" cy="13716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dirty="0" smtClean="0"/>
              <a:t>Use Case 23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6134100" y="5105400"/>
            <a:ext cx="1866900" cy="6858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dirty="0" smtClean="0"/>
              <a:t>Use Case 03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Straight Connector 24"/>
          <p:cNvCxnSpPr>
            <a:stCxn id="18" idx="6"/>
            <a:endCxn id="21" idx="2"/>
          </p:cNvCxnSpPr>
          <p:nvPr/>
        </p:nvCxnSpPr>
        <p:spPr bwMode="auto">
          <a:xfrm>
            <a:off x="4267200" y="2514600"/>
            <a:ext cx="11811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3962400" y="4076700"/>
            <a:ext cx="1524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23" idx="2"/>
          </p:cNvCxnSpPr>
          <p:nvPr/>
        </p:nvCxnSpPr>
        <p:spPr bwMode="auto">
          <a:xfrm>
            <a:off x="3886200" y="5410200"/>
            <a:ext cx="2247900" cy="381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2971800" y="1981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8000" y="36576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124200" y="25908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676400" y="25146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682778" y="41148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438400" y="2438400"/>
            <a:ext cx="42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981200" y="19050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 bwMode="auto">
          <a:xfrm>
            <a:off x="3429000" y="47244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Clarification Process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is:</a:t>
            </a:r>
          </a:p>
          <a:p>
            <a:pPr lvl="1"/>
            <a:r>
              <a:rPr lang="en-US" dirty="0" smtClean="0"/>
              <a:t>Find all your people, resources, practices, etc.</a:t>
            </a:r>
          </a:p>
          <a:p>
            <a:pPr lvl="1"/>
            <a:r>
              <a:rPr lang="en-US" dirty="0" smtClean="0"/>
              <a:t>Find out what the system-as-a-whole does</a:t>
            </a:r>
          </a:p>
          <a:p>
            <a:pPr lvl="1"/>
            <a:r>
              <a:rPr lang="en-US" dirty="0" smtClean="0"/>
              <a:t>Determine the precise behavior of each use case</a:t>
            </a:r>
          </a:p>
          <a:p>
            <a:pPr lvl="1"/>
            <a:r>
              <a:rPr lang="en-US" dirty="0" smtClean="0"/>
              <a:t>And establish how it communicates with others</a:t>
            </a:r>
          </a:p>
          <a:p>
            <a:r>
              <a:rPr lang="en-US" sz="1200" i="1" dirty="0" smtClean="0"/>
              <a:t>       </a:t>
            </a:r>
          </a:p>
          <a:p>
            <a:r>
              <a:rPr lang="en-US" i="1" dirty="0" smtClean="0"/>
              <a:t>        But it’s really all about learning about the problem.</a:t>
            </a:r>
          </a:p>
        </p:txBody>
      </p:sp>
      <p:sp>
        <p:nvSpPr>
          <p:cNvPr id="12" name="AutoShape 28"/>
          <p:cNvSpPr>
            <a:spLocks noChangeArrowheads="1"/>
          </p:cNvSpPr>
          <p:nvPr/>
        </p:nvSpPr>
        <p:spPr bwMode="auto">
          <a:xfrm>
            <a:off x="269875" y="4164013"/>
            <a:ext cx="2379663" cy="2160587"/>
          </a:xfrm>
          <a:prstGeom prst="chevron">
            <a:avLst>
              <a:gd name="adj" fmla="val 25159"/>
            </a:avLst>
          </a:prstGeom>
          <a:solidFill>
            <a:srgbClr val="E4B900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13" name="Text Box 32"/>
          <p:cNvSpPr txBox="1">
            <a:spLocks noChangeArrowheads="1"/>
          </p:cNvSpPr>
          <p:nvPr/>
        </p:nvSpPr>
        <p:spPr bwMode="auto">
          <a:xfrm>
            <a:off x="685800" y="4957763"/>
            <a:ext cx="16002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ＭＳ Ｐゴシック" charset="-128"/>
                <a:cs typeface="ＭＳ Ｐゴシック" charset="-128"/>
              </a:rPr>
              <a:t>Establish</a:t>
            </a:r>
            <a:br>
              <a:rPr lang="en-US">
                <a:ea typeface="ＭＳ Ｐゴシック" charset="-128"/>
                <a:cs typeface="ＭＳ Ｐゴシック" charset="-128"/>
              </a:rPr>
            </a:br>
            <a:r>
              <a:rPr lang="en-US">
                <a:ea typeface="ＭＳ Ｐゴシック" charset="-128"/>
                <a:cs typeface="ＭＳ Ｐゴシック" charset="-128"/>
              </a:rPr>
              <a:t>Baseline </a:t>
            </a:r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" name="AutoShape 26"/>
          <p:cNvSpPr>
            <a:spLocks noChangeArrowheads="1"/>
          </p:cNvSpPr>
          <p:nvPr/>
        </p:nvSpPr>
        <p:spPr bwMode="auto">
          <a:xfrm>
            <a:off x="4598988" y="4164013"/>
            <a:ext cx="2381250" cy="2160587"/>
          </a:xfrm>
          <a:prstGeom prst="chevron">
            <a:avLst>
              <a:gd name="adj" fmla="val 25159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5091113" y="4935538"/>
            <a:ext cx="175418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ＭＳ Ｐゴシック" charset="-128"/>
                <a:cs typeface="ＭＳ Ｐゴシック" charset="-128"/>
              </a:rPr>
              <a:t>Activity Diagrams</a:t>
            </a:r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AutoShape 24"/>
          <p:cNvSpPr>
            <a:spLocks noChangeArrowheads="1"/>
          </p:cNvSpPr>
          <p:nvPr/>
        </p:nvSpPr>
        <p:spPr bwMode="auto">
          <a:xfrm>
            <a:off x="2433638" y="4164013"/>
            <a:ext cx="2381250" cy="2160587"/>
          </a:xfrm>
          <a:prstGeom prst="chevron">
            <a:avLst>
              <a:gd name="adj" fmla="val 25159"/>
            </a:avLst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2925763" y="4935538"/>
            <a:ext cx="175418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Use </a:t>
            </a:r>
            <a:br>
              <a:rPr lang="en-US"/>
            </a:br>
            <a:r>
              <a:rPr lang="en-US"/>
              <a:t>Cases </a:t>
            </a:r>
            <a:endParaRPr lang="en-US" b="1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" name="AutoShape 25"/>
          <p:cNvSpPr>
            <a:spLocks noChangeArrowheads="1"/>
          </p:cNvSpPr>
          <p:nvPr/>
        </p:nvSpPr>
        <p:spPr bwMode="auto">
          <a:xfrm>
            <a:off x="6764338" y="4164013"/>
            <a:ext cx="2379662" cy="2160587"/>
          </a:xfrm>
          <a:prstGeom prst="chevron">
            <a:avLst>
              <a:gd name="adj" fmla="val 25159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7235825" y="4935538"/>
            <a:ext cx="17526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Sequence Diagrams</a:t>
            </a:r>
            <a:endParaRPr lang="en-US" b="1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</a:t>
            </a:r>
            <a:endParaRPr lang="en-US" dirty="0"/>
          </a:p>
        </p:txBody>
      </p:sp>
      <p:sp>
        <p:nvSpPr>
          <p:cNvPr id="4" name="Rectangle 3"/>
          <p:cNvSpPr>
            <a:spLocks/>
          </p:cNvSpPr>
          <p:nvPr/>
        </p:nvSpPr>
        <p:spPr bwMode="auto">
          <a:xfrm>
            <a:off x="762000" y="2286000"/>
            <a:ext cx="2520000" cy="2514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541338" indent="-541338"/>
            <a:r>
              <a:rPr lang="en-US" sz="1400" dirty="0" smtClean="0"/>
              <a:t>Actor:</a:t>
            </a:r>
          </a:p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dirty="0" smtClean="0"/>
              <a:t>Trigger:</a:t>
            </a:r>
          </a:p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dirty="0" smtClean="0"/>
              <a:t>Pre-conditions:</a:t>
            </a:r>
          </a:p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dirty="0" smtClean="0"/>
              <a:t>Post-conditions:</a:t>
            </a:r>
          </a:p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dirty="0" smtClean="0"/>
              <a:t>Scenario:</a:t>
            </a:r>
          </a:p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dirty="0" smtClean="0"/>
              <a:t>Requirements: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3276600" y="2286000"/>
            <a:ext cx="2520000" cy="2514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5791200" y="2286000"/>
            <a:ext cx="2520000" cy="2514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8" descr="Screen Shot 2014-07-13 at 13.56.49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63602" y="2344402"/>
            <a:ext cx="1904998" cy="2397797"/>
          </a:xfrm>
          <a:prstGeom prst="rect">
            <a:avLst/>
          </a:prstGeom>
        </p:spPr>
      </p:pic>
      <p:pic>
        <p:nvPicPr>
          <p:cNvPr id="11" name="Picture 2" descr="C:\Users\dmcarthu\Google Drive\UC01 - SD - Revised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clrChange>
              <a:clrFrom>
                <a:srgbClr val="BFD1D2"/>
              </a:clrFrom>
              <a:clrTo>
                <a:srgbClr val="BFD1D2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3" t="33935" r="35833" b="46680"/>
          <a:stretch/>
        </p:blipFill>
        <p:spPr bwMode="auto">
          <a:xfrm>
            <a:off x="5972227" y="2973929"/>
            <a:ext cx="2157945" cy="11387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40171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9600" smtClean="0"/>
              <a:t>B: Functional Behavior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7. Use Cases</a:t>
            </a:r>
          </a:p>
        </p:txBody>
      </p:sp>
      <p:sp>
        <p:nvSpPr>
          <p:cNvPr id="78851" name="TextBox 4"/>
          <p:cNvSpPr txBox="1">
            <a:spLocks noChangeArrowheads="1"/>
          </p:cNvSpPr>
          <p:nvPr/>
        </p:nvSpPr>
        <p:spPr bwMode="auto">
          <a:xfrm>
            <a:off x="4191000" y="2895600"/>
            <a:ext cx="7556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>
                <a:solidFill>
                  <a:srgbClr val="FF0000"/>
                </a:solidFill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Cases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use case </a:t>
            </a:r>
            <a:r>
              <a:rPr lang="en-US" dirty="0" smtClean="0"/>
              <a:t>says how a role uses a system to meet some goal.</a:t>
            </a:r>
          </a:p>
          <a:p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A passenger requests elevator</a:t>
            </a:r>
          </a:p>
          <a:p>
            <a:pPr lvl="1"/>
            <a:r>
              <a:rPr lang="en-US" dirty="0" smtClean="0"/>
              <a:t>A system administrator sets elevator mode</a:t>
            </a:r>
          </a:p>
          <a:p>
            <a:pPr lvl="1"/>
            <a:r>
              <a:rPr lang="en-US" dirty="0" smtClean="0"/>
              <a:t>At 08:00, free elevators return to the ground floor.</a:t>
            </a:r>
          </a:p>
          <a:p>
            <a:pPr lvl="1"/>
            <a:r>
              <a:rPr lang="en-US" dirty="0" smtClean="0"/>
              <a:t>When the door reaches the floor, the door opens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79876" name="Oval Callout 5"/>
          <p:cNvSpPr>
            <a:spLocks noChangeArrowheads="1"/>
          </p:cNvSpPr>
          <p:nvPr/>
        </p:nvSpPr>
        <p:spPr bwMode="auto">
          <a:xfrm>
            <a:off x="6492875" y="1905000"/>
            <a:ext cx="2041525" cy="865188"/>
          </a:xfrm>
          <a:prstGeom prst="wedgeEllipseCallout">
            <a:avLst>
              <a:gd name="adj1" fmla="val 34551"/>
              <a:gd name="adj2" fmla="val 73556"/>
            </a:avLst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Tekton" charset="0"/>
                <a:ea typeface="Tekton" charset="0"/>
                <a:cs typeface="Tekton" charset="0"/>
              </a:rPr>
              <a:t>aka</a:t>
            </a:r>
          </a:p>
          <a:p>
            <a:pPr algn="ctr"/>
            <a:r>
              <a:rPr lang="en-US" sz="2000" b="1">
                <a:latin typeface="Tekton" charset="0"/>
                <a:ea typeface="Tekton" charset="0"/>
                <a:cs typeface="Tekton" charset="0"/>
              </a:rPr>
              <a:t>“usage case”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Actors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actor is anything that interacts with the system:</a:t>
            </a:r>
          </a:p>
          <a:p>
            <a:pPr lvl="1"/>
            <a:r>
              <a:rPr lang="en-US" dirty="0" smtClean="0"/>
              <a:t>people</a:t>
            </a:r>
          </a:p>
          <a:p>
            <a:pPr lvl="1"/>
            <a:r>
              <a:rPr lang="en-US" dirty="0" smtClean="0"/>
              <a:t>machines and sensors</a:t>
            </a:r>
          </a:p>
          <a:p>
            <a:pPr lvl="1"/>
            <a:r>
              <a:rPr lang="en-US" dirty="0" smtClean="0"/>
              <a:t>other systems</a:t>
            </a:r>
          </a:p>
          <a:p>
            <a:pPr lvl="1"/>
            <a:r>
              <a:rPr lang="en-US" dirty="0" smtClean="0"/>
              <a:t>timers</a:t>
            </a:r>
          </a:p>
          <a:p>
            <a:endParaRPr lang="en-US" dirty="0" smtClean="0"/>
          </a:p>
          <a:p>
            <a:r>
              <a:rPr lang="en-US" dirty="0" smtClean="0"/>
              <a:t>We name the role, not the person or thing.</a:t>
            </a:r>
          </a:p>
          <a:p>
            <a:pPr lvl="1"/>
            <a:r>
              <a:rPr lang="en-US" dirty="0" smtClean="0"/>
              <a:t>Fred </a:t>
            </a:r>
            <a:r>
              <a:rPr lang="en-US" dirty="0" smtClean="0">
                <a:sym typeface="Wingdings" charset="2"/>
              </a:rPr>
              <a:t></a:t>
            </a:r>
            <a:r>
              <a:rPr lang="en-US" dirty="0" smtClean="0"/>
              <a:t> Administrator</a:t>
            </a:r>
          </a:p>
          <a:p>
            <a:pPr lvl="1"/>
            <a:r>
              <a:rPr lang="en-US" dirty="0" smtClean="0"/>
              <a:t>Fred </a:t>
            </a:r>
            <a:r>
              <a:rPr lang="en-US" dirty="0" smtClean="0">
                <a:sym typeface="Wingdings" charset="2"/>
              </a:rPr>
              <a:t> Passenger</a:t>
            </a:r>
          </a:p>
          <a:p>
            <a:pPr lvl="1"/>
            <a:r>
              <a:rPr lang="en-US" dirty="0" smtClean="0">
                <a:sym typeface="Wingdings" charset="2"/>
              </a:rPr>
              <a:t>Mary  Passenger</a:t>
            </a:r>
            <a:endParaRPr lang="en-US" dirty="0" smtClean="0"/>
          </a:p>
        </p:txBody>
      </p:sp>
      <p:grpSp>
        <p:nvGrpSpPr>
          <p:cNvPr id="80900" name="Group 30"/>
          <p:cNvGrpSpPr>
            <a:grpSpLocks noChangeAspect="1"/>
          </p:cNvGrpSpPr>
          <p:nvPr/>
        </p:nvGrpSpPr>
        <p:grpSpPr bwMode="auto">
          <a:xfrm>
            <a:off x="6248400" y="3157538"/>
            <a:ext cx="2057400" cy="3319462"/>
            <a:chOff x="1200" y="2416"/>
            <a:chExt cx="1104" cy="1712"/>
          </a:xfrm>
        </p:grpSpPr>
        <p:sp>
          <p:nvSpPr>
            <p:cNvPr id="80901" name="Oval 31"/>
            <p:cNvSpPr>
              <a:spLocks noChangeAspect="1" noChangeArrowheads="1"/>
            </p:cNvSpPr>
            <p:nvPr/>
          </p:nvSpPr>
          <p:spPr bwMode="auto">
            <a:xfrm flipH="1" flipV="1">
              <a:off x="1440" y="2416"/>
              <a:ext cx="576" cy="51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0902" name="Line 32"/>
            <p:cNvSpPr>
              <a:spLocks noChangeAspect="1" noChangeShapeType="1"/>
            </p:cNvSpPr>
            <p:nvPr/>
          </p:nvSpPr>
          <p:spPr bwMode="auto">
            <a:xfrm>
              <a:off x="1728" y="2928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0903" name="Line 33"/>
            <p:cNvSpPr>
              <a:spLocks noChangeAspect="1" noChangeShapeType="1"/>
            </p:cNvSpPr>
            <p:nvPr/>
          </p:nvSpPr>
          <p:spPr bwMode="auto">
            <a:xfrm flipV="1">
              <a:off x="1296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0904" name="Line 34"/>
            <p:cNvSpPr>
              <a:spLocks noChangeAspect="1" noChangeShapeType="1"/>
            </p:cNvSpPr>
            <p:nvPr/>
          </p:nvSpPr>
          <p:spPr bwMode="auto">
            <a:xfrm flipH="1" flipV="1">
              <a:off x="1728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0905" name="Line 35"/>
            <p:cNvSpPr>
              <a:spLocks noChangeAspect="1" noChangeShapeType="1"/>
            </p:cNvSpPr>
            <p:nvPr/>
          </p:nvSpPr>
          <p:spPr bwMode="auto">
            <a:xfrm>
              <a:off x="1200" y="3216"/>
              <a:ext cx="11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interaction between an actor and system is shown as an association, thus:</a:t>
            </a:r>
          </a:p>
          <a:p>
            <a:endParaRPr lang="en-US" dirty="0" smtClean="0"/>
          </a:p>
          <a:p>
            <a:r>
              <a:rPr lang="en-US" dirty="0" smtClean="0"/>
              <a:t>It crosses the system boundary and consists of:</a:t>
            </a:r>
          </a:p>
          <a:p>
            <a:pPr lvl="1"/>
            <a:r>
              <a:rPr lang="en-US" dirty="0" smtClean="0"/>
              <a:t>data flows</a:t>
            </a:r>
          </a:p>
          <a:p>
            <a:pPr lvl="1"/>
            <a:r>
              <a:rPr lang="en-US" dirty="0" smtClean="0"/>
              <a:t>control flows</a:t>
            </a:r>
          </a:p>
          <a:p>
            <a:pPr lvl="1"/>
            <a:r>
              <a:rPr lang="en-US" dirty="0" smtClean="0"/>
              <a:t>or a complex interaction comprising multiple flows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Other relationships exist within the system boundary.</a:t>
            </a:r>
          </a:p>
        </p:txBody>
      </p:sp>
      <p:cxnSp>
        <p:nvCxnSpPr>
          <p:cNvPr id="81924" name="Straight Connector 4"/>
          <p:cNvCxnSpPr>
            <a:cxnSpLocks noChangeShapeType="1"/>
          </p:cNvCxnSpPr>
          <p:nvPr/>
        </p:nvCxnSpPr>
        <p:spPr bwMode="auto">
          <a:xfrm>
            <a:off x="3200400" y="1827212"/>
            <a:ext cx="22860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use case </a:t>
            </a:r>
            <a:r>
              <a:rPr lang="en-US" dirty="0" smtClean="0"/>
              <a:t>is everything the system does for the actor.</a:t>
            </a:r>
          </a:p>
          <a:p>
            <a:pPr lvl="1"/>
            <a:r>
              <a:rPr lang="en-US" dirty="0" smtClean="0"/>
              <a:t>A passenger requests elevator  </a:t>
            </a:r>
            <a:r>
              <a:rPr lang="en-US" dirty="0" err="1" smtClean="0">
                <a:sym typeface="Wingdings" charset="2"/>
              </a:rPr>
              <a:t></a:t>
            </a:r>
            <a:r>
              <a:rPr lang="en-US" dirty="0" smtClean="0">
                <a:sym typeface="Wingdings" charset="2"/>
              </a:rPr>
              <a:t> </a:t>
            </a:r>
            <a:br>
              <a:rPr lang="en-US" dirty="0" smtClean="0">
                <a:sym typeface="Wingdings" charset="2"/>
              </a:rPr>
            </a:br>
            <a:r>
              <a:rPr lang="en-US" dirty="0" smtClean="0">
                <a:sym typeface="Wingdings" charset="2"/>
              </a:rPr>
              <a:t>	Bring an elevator to the requesting floor</a:t>
            </a:r>
            <a:endParaRPr lang="en-US" dirty="0" smtClean="0"/>
          </a:p>
          <a:p>
            <a:pPr lvl="1"/>
            <a:r>
              <a:rPr lang="en-US" dirty="0" smtClean="0"/>
              <a:t>A system administrator sets elevator mode </a:t>
            </a:r>
            <a:r>
              <a:rPr lang="en-US" dirty="0" err="1" smtClean="0">
                <a:sym typeface="Wingdings" charset="2"/>
              </a:rPr>
              <a:t></a:t>
            </a:r>
            <a:r>
              <a:rPr lang="en-US" dirty="0" smtClean="0">
                <a:sym typeface="Wingdings" charset="2"/>
              </a:rPr>
              <a:t/>
            </a:r>
            <a:br>
              <a:rPr lang="en-US" dirty="0" smtClean="0">
                <a:sym typeface="Wingdings" charset="2"/>
              </a:rPr>
            </a:br>
            <a:r>
              <a:rPr lang="en-US" dirty="0" smtClean="0">
                <a:sym typeface="Wingdings" charset="2"/>
              </a:rPr>
              <a:t>	Change mode from ‘Normal’ to ‘Evening’</a:t>
            </a:r>
            <a:endParaRPr lang="en-US" dirty="0" smtClean="0"/>
          </a:p>
          <a:p>
            <a:pPr lvl="1"/>
            <a:r>
              <a:rPr lang="en-US" dirty="0" smtClean="0"/>
              <a:t>At 08:00, free elevators return to the ground floor </a:t>
            </a:r>
            <a:r>
              <a:rPr lang="en-US" dirty="0" err="1" smtClean="0">
                <a:sym typeface="Wingdings" charset="2"/>
              </a:rPr>
              <a:t></a:t>
            </a:r>
            <a:endParaRPr lang="en-US" dirty="0" smtClean="0">
              <a:sym typeface="Wingdings" charset="2"/>
            </a:endParaRPr>
          </a:p>
          <a:p>
            <a:r>
              <a:rPr lang="en-US" dirty="0" smtClean="0">
                <a:sym typeface="Wingdings" charset="2"/>
              </a:rPr>
              <a:t>	Change mode from ‘Evening’ to ‘Morning’</a:t>
            </a:r>
            <a:endParaRPr lang="en-US" dirty="0" smtClean="0"/>
          </a:p>
          <a:p>
            <a:pPr lvl="1"/>
            <a:r>
              <a:rPr lang="en-US" dirty="0" smtClean="0"/>
              <a:t>When the door reaches the floor, the door opens </a:t>
            </a:r>
            <a:r>
              <a:rPr lang="en-US" dirty="0" err="1" smtClean="0">
                <a:sym typeface="Wingdings" charset="2"/>
              </a:rPr>
              <a:t></a:t>
            </a:r>
            <a:endParaRPr lang="en-US" dirty="0" smtClean="0">
              <a:sym typeface="Wingdings" charset="2"/>
            </a:endParaRPr>
          </a:p>
          <a:p>
            <a:pPr lvl="2">
              <a:buFontTx/>
              <a:buNone/>
            </a:pPr>
            <a:r>
              <a:rPr lang="en-US" sz="2200" dirty="0" smtClean="0">
                <a:sym typeface="Wingdings" charset="2"/>
              </a:rPr>
              <a:t>Open the door</a:t>
            </a:r>
            <a:endParaRPr lang="en-US" sz="2200" dirty="0" smtClean="0"/>
          </a:p>
        </p:txBody>
      </p:sp>
      <p:sp>
        <p:nvSpPr>
          <p:cNvPr id="82948" name="Oval Callout 4"/>
          <p:cNvSpPr>
            <a:spLocks noChangeArrowheads="1"/>
          </p:cNvSpPr>
          <p:nvPr/>
        </p:nvSpPr>
        <p:spPr bwMode="auto">
          <a:xfrm>
            <a:off x="4038600" y="4419600"/>
            <a:ext cx="3276600" cy="1298377"/>
          </a:xfrm>
          <a:prstGeom prst="wedgeEllipseCallout">
            <a:avLst>
              <a:gd name="adj1" fmla="val 34551"/>
              <a:gd name="adj2" fmla="val 73556"/>
            </a:avLst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 smtClean="0">
                <a:latin typeface="Tekton" charset="0"/>
                <a:ea typeface="Tekton" charset="0"/>
                <a:cs typeface="Tekton" charset="0"/>
              </a:rPr>
              <a:t>It can include complex interactions back and forth</a:t>
            </a:r>
            <a:endParaRPr lang="en-US" sz="2000" b="1" dirty="0">
              <a:latin typeface="Tekton" charset="0"/>
              <a:ea typeface="Tekton" charset="0"/>
              <a:cs typeface="Tekto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 Diagram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 bwMode="auto">
          <a:xfrm>
            <a:off x="2381250" y="2644775"/>
            <a:ext cx="484188" cy="781050"/>
            <a:chOff x="1200" y="2416"/>
            <a:chExt cx="1104" cy="1712"/>
          </a:xfrm>
        </p:grpSpPr>
        <p:sp>
          <p:nvSpPr>
            <p:cNvPr id="5" name="Oval 4"/>
            <p:cNvSpPr>
              <a:spLocks noChangeAspect="1" noChangeArrowheads="1"/>
            </p:cNvSpPr>
            <p:nvPr/>
          </p:nvSpPr>
          <p:spPr bwMode="auto">
            <a:xfrm flipH="1" flipV="1">
              <a:off x="1440" y="2416"/>
              <a:ext cx="576" cy="51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Aspect="1" noChangeShapeType="1"/>
            </p:cNvSpPr>
            <p:nvPr/>
          </p:nvSpPr>
          <p:spPr bwMode="auto">
            <a:xfrm>
              <a:off x="1728" y="2928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Aspect="1" noChangeShapeType="1"/>
            </p:cNvSpPr>
            <p:nvPr/>
          </p:nvSpPr>
          <p:spPr bwMode="auto">
            <a:xfrm flipV="1">
              <a:off x="1296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Aspect="1" noChangeShapeType="1"/>
            </p:cNvSpPr>
            <p:nvPr/>
          </p:nvSpPr>
          <p:spPr bwMode="auto">
            <a:xfrm flipH="1" flipV="1">
              <a:off x="1728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Aspect="1" noChangeShapeType="1"/>
            </p:cNvSpPr>
            <p:nvPr/>
          </p:nvSpPr>
          <p:spPr bwMode="auto">
            <a:xfrm>
              <a:off x="1200" y="3216"/>
              <a:ext cx="11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10" name="Rectangle 9"/>
          <p:cNvSpPr>
            <a:spLocks noChangeAspect="1" noChangeArrowheads="1"/>
          </p:cNvSpPr>
          <p:nvPr/>
        </p:nvSpPr>
        <p:spPr bwMode="auto">
          <a:xfrm>
            <a:off x="3292475" y="1930400"/>
            <a:ext cx="2852738" cy="340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73736" tIns="82296" rIns="173736" bIns="82296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 bwMode="auto">
          <a:xfrm>
            <a:off x="2498725" y="4386263"/>
            <a:ext cx="422275" cy="679450"/>
            <a:chOff x="1200" y="2416"/>
            <a:chExt cx="1104" cy="1712"/>
          </a:xfrm>
        </p:grpSpPr>
        <p:sp>
          <p:nvSpPr>
            <p:cNvPr id="12" name="Oval 11"/>
            <p:cNvSpPr>
              <a:spLocks noChangeAspect="1" noChangeArrowheads="1"/>
            </p:cNvSpPr>
            <p:nvPr/>
          </p:nvSpPr>
          <p:spPr bwMode="auto">
            <a:xfrm flipH="1" flipV="1">
              <a:off x="1440" y="2416"/>
              <a:ext cx="576" cy="51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Aspect="1" noChangeShapeType="1"/>
            </p:cNvSpPr>
            <p:nvPr/>
          </p:nvSpPr>
          <p:spPr bwMode="auto">
            <a:xfrm>
              <a:off x="1728" y="2928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Aspect="1" noChangeShapeType="1"/>
            </p:cNvSpPr>
            <p:nvPr/>
          </p:nvSpPr>
          <p:spPr bwMode="auto">
            <a:xfrm flipV="1">
              <a:off x="1296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Aspect="1" noChangeShapeType="1"/>
            </p:cNvSpPr>
            <p:nvPr/>
          </p:nvSpPr>
          <p:spPr bwMode="auto">
            <a:xfrm flipH="1" flipV="1">
              <a:off x="1728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Aspect="1" noChangeShapeType="1"/>
            </p:cNvSpPr>
            <p:nvPr/>
          </p:nvSpPr>
          <p:spPr bwMode="auto">
            <a:xfrm>
              <a:off x="1200" y="3216"/>
              <a:ext cx="11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17" name="Text Box 23"/>
          <p:cNvSpPr txBox="1">
            <a:spLocks noChangeAspect="1" noChangeArrowheads="1"/>
          </p:cNvSpPr>
          <p:nvPr/>
        </p:nvSpPr>
        <p:spPr bwMode="auto">
          <a:xfrm>
            <a:off x="2087563" y="3435350"/>
            <a:ext cx="977900" cy="3079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400">
                <a:solidFill>
                  <a:srgbClr val="000000"/>
                </a:solidFill>
                <a:latin typeface="Book Antiqua" charset="0"/>
                <a:ea typeface="Times New Roman" charset="0"/>
                <a:cs typeface="Times New Roman" charset="0"/>
              </a:rPr>
              <a:t>Passenger</a:t>
            </a:r>
          </a:p>
        </p:txBody>
      </p:sp>
      <p:sp>
        <p:nvSpPr>
          <p:cNvPr id="18" name="Text Box 24"/>
          <p:cNvSpPr txBox="1">
            <a:spLocks noChangeAspect="1" noChangeArrowheads="1"/>
          </p:cNvSpPr>
          <p:nvPr/>
        </p:nvSpPr>
        <p:spPr bwMode="auto">
          <a:xfrm>
            <a:off x="1676400" y="4724400"/>
            <a:ext cx="815975" cy="523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400">
                <a:solidFill>
                  <a:srgbClr val="000000"/>
                </a:solidFill>
                <a:latin typeface="Book Antiqua" charset="0"/>
                <a:ea typeface="Times New Roman" charset="0"/>
                <a:cs typeface="Times New Roman" charset="0"/>
              </a:rPr>
              <a:t>Door Sensor</a:t>
            </a:r>
          </a:p>
        </p:txBody>
      </p:sp>
      <p:grpSp>
        <p:nvGrpSpPr>
          <p:cNvPr id="19" name="Group 30"/>
          <p:cNvGrpSpPr>
            <a:grpSpLocks noChangeAspect="1"/>
          </p:cNvGrpSpPr>
          <p:nvPr/>
        </p:nvGrpSpPr>
        <p:grpSpPr bwMode="auto">
          <a:xfrm>
            <a:off x="6450013" y="3178175"/>
            <a:ext cx="484187" cy="781050"/>
            <a:chOff x="1200" y="2416"/>
            <a:chExt cx="1104" cy="1712"/>
          </a:xfrm>
        </p:grpSpPr>
        <p:sp>
          <p:nvSpPr>
            <p:cNvPr id="20" name="Oval 31"/>
            <p:cNvSpPr>
              <a:spLocks noChangeAspect="1" noChangeArrowheads="1"/>
            </p:cNvSpPr>
            <p:nvPr/>
          </p:nvSpPr>
          <p:spPr bwMode="auto">
            <a:xfrm flipH="1" flipV="1">
              <a:off x="1440" y="2416"/>
              <a:ext cx="576" cy="51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1" name="Line 32"/>
            <p:cNvSpPr>
              <a:spLocks noChangeAspect="1" noChangeShapeType="1"/>
            </p:cNvSpPr>
            <p:nvPr/>
          </p:nvSpPr>
          <p:spPr bwMode="auto">
            <a:xfrm>
              <a:off x="1728" y="2928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2" name="Line 33"/>
            <p:cNvSpPr>
              <a:spLocks noChangeAspect="1" noChangeShapeType="1"/>
            </p:cNvSpPr>
            <p:nvPr/>
          </p:nvSpPr>
          <p:spPr bwMode="auto">
            <a:xfrm flipV="1">
              <a:off x="1296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3" name="Line 34"/>
            <p:cNvSpPr>
              <a:spLocks noChangeAspect="1" noChangeShapeType="1"/>
            </p:cNvSpPr>
            <p:nvPr/>
          </p:nvSpPr>
          <p:spPr bwMode="auto">
            <a:xfrm flipH="1" flipV="1">
              <a:off x="1728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4" name="Line 35"/>
            <p:cNvSpPr>
              <a:spLocks noChangeAspect="1" noChangeShapeType="1"/>
            </p:cNvSpPr>
            <p:nvPr/>
          </p:nvSpPr>
          <p:spPr bwMode="auto">
            <a:xfrm>
              <a:off x="1200" y="3216"/>
              <a:ext cx="11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25" name="Text Box 36"/>
          <p:cNvSpPr txBox="1">
            <a:spLocks noChangeAspect="1" noChangeArrowheads="1"/>
          </p:cNvSpPr>
          <p:nvPr/>
        </p:nvSpPr>
        <p:spPr bwMode="auto">
          <a:xfrm>
            <a:off x="6223000" y="4013200"/>
            <a:ext cx="939800" cy="523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400">
                <a:solidFill>
                  <a:srgbClr val="000000"/>
                </a:solidFill>
                <a:latin typeface="Book Antiqua" charset="0"/>
                <a:ea typeface="Times New Roman" charset="0"/>
                <a:cs typeface="Times New Roman" charset="0"/>
              </a:rPr>
              <a:t>Motor Box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819400" y="2265363"/>
            <a:ext cx="3614738" cy="2909887"/>
            <a:chOff x="2819400" y="2265363"/>
            <a:chExt cx="3614738" cy="2909887"/>
          </a:xfrm>
        </p:grpSpPr>
        <p:sp>
          <p:nvSpPr>
            <p:cNvPr id="27" name="Oval 18"/>
            <p:cNvSpPr>
              <a:spLocks noChangeAspect="1" noChangeArrowheads="1"/>
            </p:cNvSpPr>
            <p:nvPr/>
          </p:nvSpPr>
          <p:spPr bwMode="auto">
            <a:xfrm>
              <a:off x="4861138" y="4671999"/>
              <a:ext cx="828198" cy="503251"/>
            </a:xfrm>
            <a:prstGeom prst="ellipse">
              <a:avLst/>
            </a:prstGeom>
            <a:solidFill>
              <a:srgbClr val="8CF4E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8" name="Text Box 28"/>
            <p:cNvSpPr txBox="1">
              <a:spLocks noChangeAspect="1" noChangeArrowheads="1"/>
            </p:cNvSpPr>
            <p:nvPr/>
          </p:nvSpPr>
          <p:spPr bwMode="auto">
            <a:xfrm>
              <a:off x="4731269" y="4622560"/>
              <a:ext cx="1153886" cy="52302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400">
                  <a:solidFill>
                    <a:srgbClr val="000000"/>
                  </a:solidFill>
                  <a:latin typeface="Cambria" charset="0"/>
                  <a:ea typeface="Times New Roman" charset="0"/>
                  <a:cs typeface="Times New Roman" charset="0"/>
                </a:rPr>
                <a:t>Move </a:t>
              </a:r>
            </a:p>
            <a:p>
              <a:pPr algn="ctr" eaLnBrk="1" hangingPunct="1"/>
              <a:r>
                <a:rPr lang="en-US" sz="1400">
                  <a:solidFill>
                    <a:srgbClr val="000000"/>
                  </a:solidFill>
                  <a:latin typeface="Cambria" charset="0"/>
                  <a:ea typeface="Times New Roman" charset="0"/>
                  <a:cs typeface="Times New Roman" charset="0"/>
                </a:rPr>
                <a:t>Elevator</a:t>
              </a:r>
            </a:p>
          </p:txBody>
        </p:sp>
        <p:grpSp>
          <p:nvGrpSpPr>
            <p:cNvPr id="29" name="Group 57"/>
            <p:cNvGrpSpPr>
              <a:grpSpLocks/>
            </p:cNvGrpSpPr>
            <p:nvPr/>
          </p:nvGrpSpPr>
          <p:grpSpPr bwMode="auto">
            <a:xfrm>
              <a:off x="4730485" y="3429301"/>
              <a:ext cx="1517404" cy="495279"/>
              <a:chOff x="4861411" y="4113896"/>
              <a:chExt cx="1517630" cy="495463"/>
            </a:xfrm>
          </p:grpSpPr>
          <p:sp>
            <p:nvSpPr>
              <p:cNvPr id="50" name="Oval 20"/>
              <p:cNvSpPr>
                <a:spLocks noChangeAspect="1" noChangeArrowheads="1"/>
              </p:cNvSpPr>
              <p:nvPr/>
            </p:nvSpPr>
            <p:spPr bwMode="auto">
              <a:xfrm>
                <a:off x="5216132" y="4128850"/>
                <a:ext cx="828321" cy="480509"/>
              </a:xfrm>
              <a:prstGeom prst="ellipse">
                <a:avLst/>
              </a:prstGeom>
              <a:solidFill>
                <a:srgbClr val="8CF4EA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" name="Text Box 38"/>
              <p:cNvSpPr txBox="1">
                <a:spLocks noChangeAspect="1" noChangeArrowheads="1"/>
              </p:cNvSpPr>
              <p:nvPr/>
            </p:nvSpPr>
            <p:spPr bwMode="auto">
              <a:xfrm>
                <a:off x="4861411" y="4113896"/>
                <a:ext cx="1517630" cy="46156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200">
                    <a:solidFill>
                      <a:srgbClr val="000000"/>
                    </a:solidFill>
                    <a:latin typeface="Cambria" charset="0"/>
                    <a:ea typeface="Times New Roman" charset="0"/>
                    <a:cs typeface="Times New Roman" charset="0"/>
                  </a:rPr>
                  <a:t>Stop</a:t>
                </a:r>
                <a:br>
                  <a:rPr lang="en-US" sz="1200">
                    <a:solidFill>
                      <a:srgbClr val="000000"/>
                    </a:solidFill>
                    <a:latin typeface="Cambria" charset="0"/>
                    <a:ea typeface="Times New Roman" charset="0"/>
                    <a:cs typeface="Times New Roman" charset="0"/>
                  </a:rPr>
                </a:br>
                <a:r>
                  <a:rPr lang="en-US" sz="1200">
                    <a:solidFill>
                      <a:srgbClr val="000000"/>
                    </a:solidFill>
                    <a:latin typeface="Cambria" charset="0"/>
                    <a:ea typeface="Times New Roman" charset="0"/>
                    <a:cs typeface="Times New Roman" charset="0"/>
                  </a:rPr>
                  <a:t>Elevator </a:t>
                </a:r>
                <a:endParaRPr lang="en-US" sz="1400">
                  <a:solidFill>
                    <a:srgbClr val="000000"/>
                  </a:solidFill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p:grpSp>
        <p:sp>
          <p:nvSpPr>
            <p:cNvPr id="31" name="Oval 16"/>
            <p:cNvSpPr>
              <a:spLocks noChangeAspect="1" noChangeArrowheads="1"/>
            </p:cNvSpPr>
            <p:nvPr/>
          </p:nvSpPr>
          <p:spPr bwMode="auto">
            <a:xfrm>
              <a:off x="3430004" y="2265363"/>
              <a:ext cx="1110015" cy="628815"/>
            </a:xfrm>
            <a:prstGeom prst="ellipse">
              <a:avLst/>
            </a:prstGeom>
            <a:solidFill>
              <a:srgbClr val="8CF4E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1400">
                <a:solidFill>
                  <a:srgbClr val="000000"/>
                </a:solidFill>
                <a:latin typeface="Book Antiqua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2" name="Oval 17"/>
            <p:cNvSpPr>
              <a:spLocks noChangeAspect="1" noChangeArrowheads="1"/>
            </p:cNvSpPr>
            <p:nvPr/>
          </p:nvSpPr>
          <p:spPr bwMode="auto">
            <a:xfrm>
              <a:off x="4055946" y="3109430"/>
              <a:ext cx="900090" cy="468372"/>
            </a:xfrm>
            <a:prstGeom prst="ellipse">
              <a:avLst/>
            </a:prstGeom>
            <a:solidFill>
              <a:srgbClr val="8CF4E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1400">
                <a:solidFill>
                  <a:srgbClr val="000000"/>
                </a:solidFill>
                <a:latin typeface="Book Antiqua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3" name="Oval 19"/>
            <p:cNvSpPr>
              <a:spLocks noChangeAspect="1" noChangeArrowheads="1"/>
            </p:cNvSpPr>
            <p:nvPr/>
          </p:nvSpPr>
          <p:spPr bwMode="auto">
            <a:xfrm>
              <a:off x="3550783" y="4000333"/>
              <a:ext cx="1176156" cy="676649"/>
            </a:xfrm>
            <a:prstGeom prst="ellipse">
              <a:avLst/>
            </a:prstGeom>
            <a:solidFill>
              <a:srgbClr val="8CF4E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4" name="Line 21"/>
            <p:cNvSpPr>
              <a:spLocks noChangeAspect="1" noChangeShapeType="1"/>
            </p:cNvSpPr>
            <p:nvPr/>
          </p:nvSpPr>
          <p:spPr bwMode="auto">
            <a:xfrm flipV="1">
              <a:off x="2862536" y="2842358"/>
              <a:ext cx="601977" cy="349784"/>
            </a:xfrm>
            <a:prstGeom prst="line">
              <a:avLst/>
            </a:prstGeom>
            <a:noFill/>
            <a:ln w="28575">
              <a:solidFill>
                <a:srgbClr val="063DE8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22"/>
            <p:cNvSpPr>
              <a:spLocks noChangeAspect="1" noChangeShapeType="1"/>
            </p:cNvSpPr>
            <p:nvPr/>
          </p:nvSpPr>
          <p:spPr bwMode="auto">
            <a:xfrm>
              <a:off x="2819400" y="3299768"/>
              <a:ext cx="1193410" cy="0"/>
            </a:xfrm>
            <a:prstGeom prst="line">
              <a:avLst/>
            </a:prstGeom>
            <a:noFill/>
            <a:ln w="28575">
              <a:solidFill>
                <a:srgbClr val="063DE8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Text Box 25"/>
            <p:cNvSpPr txBox="1">
              <a:spLocks noChangeAspect="1" noChangeArrowheads="1"/>
            </p:cNvSpPr>
            <p:nvPr/>
          </p:nvSpPr>
          <p:spPr bwMode="auto">
            <a:xfrm>
              <a:off x="3477932" y="2318257"/>
              <a:ext cx="1015118" cy="52302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400">
                  <a:solidFill>
                    <a:srgbClr val="000000"/>
                  </a:solidFill>
                  <a:latin typeface="Cambria" charset="0"/>
                  <a:ea typeface="Times New Roman" charset="0"/>
                  <a:cs typeface="Times New Roman" charset="0"/>
                </a:rPr>
                <a:t>Initiate </a:t>
              </a:r>
            </a:p>
            <a:p>
              <a:pPr algn="ctr" eaLnBrk="1" hangingPunct="1"/>
              <a:r>
                <a:rPr lang="en-US" sz="1400">
                  <a:solidFill>
                    <a:srgbClr val="000000"/>
                  </a:solidFill>
                  <a:latin typeface="Cambria" charset="0"/>
                  <a:ea typeface="Times New Roman" charset="0"/>
                  <a:cs typeface="Times New Roman" charset="0"/>
                </a:rPr>
                <a:t>Close Door</a:t>
              </a:r>
            </a:p>
          </p:txBody>
        </p:sp>
        <p:sp>
          <p:nvSpPr>
            <p:cNvPr id="37" name="Text Box 26"/>
            <p:cNvSpPr txBox="1">
              <a:spLocks noChangeAspect="1" noChangeArrowheads="1"/>
            </p:cNvSpPr>
            <p:nvPr/>
          </p:nvSpPr>
          <p:spPr bwMode="auto">
            <a:xfrm>
              <a:off x="3640888" y="3969441"/>
              <a:ext cx="995946" cy="73843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400">
                  <a:solidFill>
                    <a:srgbClr val="000000"/>
                  </a:solidFill>
                  <a:latin typeface="Cambria" charset="0"/>
                  <a:ea typeface="Times New Roman" charset="0"/>
                  <a:cs typeface="Times New Roman" charset="0"/>
                </a:rPr>
                <a:t>Initiate </a:t>
              </a:r>
            </a:p>
            <a:p>
              <a:pPr algn="ctr" eaLnBrk="1" hangingPunct="1"/>
              <a:r>
                <a:rPr lang="en-US" sz="1400">
                  <a:solidFill>
                    <a:srgbClr val="000000"/>
                  </a:solidFill>
                  <a:latin typeface="Cambria" charset="0"/>
                  <a:ea typeface="Times New Roman" charset="0"/>
                  <a:cs typeface="Times New Roman" charset="0"/>
                </a:rPr>
                <a:t>Open Door</a:t>
              </a:r>
            </a:p>
          </p:txBody>
        </p:sp>
        <p:sp>
          <p:nvSpPr>
            <p:cNvPr id="38" name="Line 27"/>
            <p:cNvSpPr>
              <a:spLocks noChangeAspect="1" noChangeShapeType="1"/>
            </p:cNvSpPr>
            <p:nvPr/>
          </p:nvSpPr>
          <p:spPr bwMode="auto">
            <a:xfrm flipV="1">
              <a:off x="2862536" y="4459737"/>
              <a:ext cx="853121" cy="442463"/>
            </a:xfrm>
            <a:prstGeom prst="line">
              <a:avLst/>
            </a:prstGeom>
            <a:noFill/>
            <a:ln w="28575">
              <a:solidFill>
                <a:srgbClr val="063DE8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29"/>
            <p:cNvSpPr>
              <a:spLocks noChangeAspect="1" noChangeShapeType="1"/>
            </p:cNvSpPr>
            <p:nvPr/>
          </p:nvSpPr>
          <p:spPr bwMode="auto">
            <a:xfrm>
              <a:off x="2862536" y="4967971"/>
              <a:ext cx="1956425" cy="0"/>
            </a:xfrm>
            <a:prstGeom prst="line">
              <a:avLst/>
            </a:prstGeom>
            <a:noFill/>
            <a:ln w="28575">
              <a:solidFill>
                <a:srgbClr val="063DE8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37"/>
            <p:cNvSpPr>
              <a:spLocks noChangeAspect="1" noChangeShapeType="1"/>
            </p:cNvSpPr>
            <p:nvPr/>
          </p:nvSpPr>
          <p:spPr bwMode="auto">
            <a:xfrm flipH="1">
              <a:off x="5909804" y="3701372"/>
              <a:ext cx="524334" cy="0"/>
            </a:xfrm>
            <a:prstGeom prst="line">
              <a:avLst/>
            </a:prstGeom>
            <a:noFill/>
            <a:ln w="28575">
              <a:solidFill>
                <a:srgbClr val="063DE8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Text Box 53"/>
            <p:cNvSpPr txBox="1">
              <a:spLocks noChangeAspect="1" noChangeArrowheads="1"/>
            </p:cNvSpPr>
            <p:nvPr/>
          </p:nvSpPr>
          <p:spPr bwMode="auto">
            <a:xfrm>
              <a:off x="4075117" y="3090495"/>
              <a:ext cx="846411" cy="52318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400">
                  <a:solidFill>
                    <a:srgbClr val="000000"/>
                  </a:solidFill>
                  <a:latin typeface="Cambria" charset="0"/>
                  <a:ea typeface="Times New Roman" charset="0"/>
                  <a:cs typeface="Times New Roman" charset="0"/>
                </a:rPr>
                <a:t>Request </a:t>
              </a:r>
            </a:p>
            <a:p>
              <a:pPr algn="ctr" eaLnBrk="1" hangingPunct="1"/>
              <a:r>
                <a:rPr lang="en-US" sz="1400">
                  <a:solidFill>
                    <a:srgbClr val="000000"/>
                  </a:solidFill>
                  <a:latin typeface="Cambria" charset="0"/>
                  <a:ea typeface="Times New Roman" charset="0"/>
                  <a:cs typeface="Times New Roman" charset="0"/>
                </a:rPr>
                <a:t>Elevator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4017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Clarification Process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show you how to:</a:t>
            </a:r>
          </a:p>
          <a:p>
            <a:pPr lvl="1"/>
            <a:r>
              <a:rPr lang="en-US" dirty="0" smtClean="0"/>
              <a:t>determine what you have, and</a:t>
            </a:r>
          </a:p>
          <a:p>
            <a:pPr lvl="1"/>
            <a:r>
              <a:rPr lang="en-US" dirty="0" smtClean="0"/>
              <a:t>how well it meets your needs</a:t>
            </a:r>
          </a:p>
          <a:p>
            <a:pPr lvl="1"/>
            <a:r>
              <a:rPr lang="en-US" dirty="0" smtClean="0"/>
              <a:t>gather information to build executable models</a:t>
            </a:r>
          </a:p>
          <a:p>
            <a:pPr lvl="1"/>
            <a:r>
              <a:rPr lang="en-US" dirty="0" smtClean="0"/>
              <a:t>investigate questionable use cases</a:t>
            </a:r>
          </a:p>
          <a:p>
            <a:pPr lvl="1"/>
            <a:r>
              <a:rPr lang="en-US" dirty="0" smtClean="0"/>
              <a:t>organize information ready to build executable models</a:t>
            </a:r>
          </a:p>
        </p:txBody>
      </p:sp>
      <p:sp>
        <p:nvSpPr>
          <p:cNvPr id="17" name="Oval Callout 16"/>
          <p:cNvSpPr>
            <a:spLocks noChangeArrowheads="1"/>
          </p:cNvSpPr>
          <p:nvPr/>
        </p:nvSpPr>
        <p:spPr bwMode="auto">
          <a:xfrm>
            <a:off x="6248400" y="1143000"/>
            <a:ext cx="2743200" cy="1298575"/>
          </a:xfrm>
          <a:prstGeom prst="wedgeEllipseCallout">
            <a:avLst>
              <a:gd name="adj1" fmla="val 32106"/>
              <a:gd name="adj2" fmla="val 6367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It’s a bootstrapped process</a:t>
            </a:r>
          </a:p>
        </p:txBody>
      </p:sp>
      <p:sp>
        <p:nvSpPr>
          <p:cNvPr id="13" name="AutoShape 28"/>
          <p:cNvSpPr>
            <a:spLocks noChangeArrowheads="1"/>
          </p:cNvSpPr>
          <p:nvPr/>
        </p:nvSpPr>
        <p:spPr bwMode="auto">
          <a:xfrm>
            <a:off x="269875" y="4164013"/>
            <a:ext cx="2379663" cy="2160587"/>
          </a:xfrm>
          <a:prstGeom prst="chevron">
            <a:avLst>
              <a:gd name="adj" fmla="val 25159"/>
            </a:avLst>
          </a:prstGeom>
          <a:solidFill>
            <a:srgbClr val="E4B900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685800" y="4957763"/>
            <a:ext cx="16002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ＭＳ Ｐゴシック" charset="-128"/>
                <a:cs typeface="ＭＳ Ｐゴシック" charset="-128"/>
              </a:rPr>
              <a:t>Establish</a:t>
            </a:r>
            <a:br>
              <a:rPr lang="en-US">
                <a:ea typeface="ＭＳ Ｐゴシック" charset="-128"/>
                <a:cs typeface="ＭＳ Ｐゴシック" charset="-128"/>
              </a:rPr>
            </a:br>
            <a:r>
              <a:rPr lang="en-US">
                <a:ea typeface="ＭＳ Ｐゴシック" charset="-128"/>
                <a:cs typeface="ＭＳ Ｐゴシック" charset="-128"/>
              </a:rPr>
              <a:t>Baseline </a:t>
            </a:r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AutoShape 26"/>
          <p:cNvSpPr>
            <a:spLocks noChangeArrowheads="1"/>
          </p:cNvSpPr>
          <p:nvPr/>
        </p:nvSpPr>
        <p:spPr bwMode="auto">
          <a:xfrm>
            <a:off x="4598988" y="4164013"/>
            <a:ext cx="2381250" cy="2160587"/>
          </a:xfrm>
          <a:prstGeom prst="chevron">
            <a:avLst>
              <a:gd name="adj" fmla="val 25159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5091113" y="4935538"/>
            <a:ext cx="175418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ＭＳ Ｐゴシック" charset="-128"/>
                <a:cs typeface="ＭＳ Ｐゴシック" charset="-128"/>
              </a:rPr>
              <a:t>Activity Diagrams</a:t>
            </a:r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AutoShape 24"/>
          <p:cNvSpPr>
            <a:spLocks noChangeArrowheads="1"/>
          </p:cNvSpPr>
          <p:nvPr/>
        </p:nvSpPr>
        <p:spPr bwMode="auto">
          <a:xfrm>
            <a:off x="2433638" y="4164013"/>
            <a:ext cx="2381250" cy="2160587"/>
          </a:xfrm>
          <a:prstGeom prst="chevron">
            <a:avLst>
              <a:gd name="adj" fmla="val 25159"/>
            </a:avLst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0" name="Text Box 32"/>
          <p:cNvSpPr txBox="1">
            <a:spLocks noChangeArrowheads="1"/>
          </p:cNvSpPr>
          <p:nvPr/>
        </p:nvSpPr>
        <p:spPr bwMode="auto">
          <a:xfrm>
            <a:off x="2925763" y="4935538"/>
            <a:ext cx="175418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Use </a:t>
            </a:r>
            <a:br>
              <a:rPr lang="en-US"/>
            </a:br>
            <a:r>
              <a:rPr lang="en-US"/>
              <a:t>Cases </a:t>
            </a:r>
            <a:endParaRPr lang="en-US" b="1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" name="AutoShape 25"/>
          <p:cNvSpPr>
            <a:spLocks noChangeArrowheads="1"/>
          </p:cNvSpPr>
          <p:nvPr/>
        </p:nvSpPr>
        <p:spPr bwMode="auto">
          <a:xfrm>
            <a:off x="6764338" y="4164013"/>
            <a:ext cx="2379662" cy="2160587"/>
          </a:xfrm>
          <a:prstGeom prst="chevron">
            <a:avLst>
              <a:gd name="adj" fmla="val 25159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2" name="Text Box 32"/>
          <p:cNvSpPr txBox="1">
            <a:spLocks noChangeArrowheads="1"/>
          </p:cNvSpPr>
          <p:nvPr/>
        </p:nvSpPr>
        <p:spPr bwMode="auto">
          <a:xfrm>
            <a:off x="7235825" y="4935538"/>
            <a:ext cx="17526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Sequence Diagrams</a:t>
            </a:r>
            <a:endParaRPr lang="en-US" b="1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8: Finding Use Cases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7044" name="Rectangle 3"/>
          <p:cNvSpPr>
            <a:spLocks noChangeArrowheads="1"/>
          </p:cNvSpPr>
          <p:nvPr/>
        </p:nvSpPr>
        <p:spPr bwMode="auto">
          <a:xfrm>
            <a:off x="4414838" y="3244850"/>
            <a:ext cx="7556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>
                <a:solidFill>
                  <a:srgbClr val="FF0000"/>
                </a:solidFill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the Spec.!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14070_98_1.jpg"/>
          <p:cNvPicPr>
            <a:picLocks noChangeAspect="1"/>
          </p:cNvPicPr>
          <p:nvPr/>
        </p:nvPicPr>
        <p:blipFill>
          <a:blip r:embed="rId2"/>
          <a:srcRect t="3639"/>
          <a:stretch>
            <a:fillRect/>
          </a:stretch>
        </p:blipFill>
        <p:spPr>
          <a:xfrm>
            <a:off x="685799" y="1029513"/>
            <a:ext cx="4015907" cy="506648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2057400" y="19812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752600" y="25908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971800" y="20574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200400" y="26670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loud Callout 8"/>
          <p:cNvSpPr/>
          <p:nvPr/>
        </p:nvSpPr>
        <p:spPr bwMode="auto">
          <a:xfrm>
            <a:off x="2438400" y="2514600"/>
            <a:ext cx="533400" cy="304800"/>
          </a:xfrm>
          <a:prstGeom prst="cloudCallout">
            <a:avLst>
              <a:gd name="adj1" fmla="val -1785"/>
              <a:gd name="adj2" fmla="val 3333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36195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905000" y="42291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124200" y="36957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276600" y="52578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Cloud Callout 13"/>
          <p:cNvSpPr/>
          <p:nvPr/>
        </p:nvSpPr>
        <p:spPr bwMode="auto">
          <a:xfrm>
            <a:off x="2590800" y="4152900"/>
            <a:ext cx="533400" cy="304800"/>
          </a:xfrm>
          <a:prstGeom prst="cloudCallout">
            <a:avLst>
              <a:gd name="adj1" fmla="val -1785"/>
              <a:gd name="adj2" fmla="val 3333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Cloud Callout 14"/>
          <p:cNvSpPr/>
          <p:nvPr/>
        </p:nvSpPr>
        <p:spPr bwMode="auto">
          <a:xfrm>
            <a:off x="2362200" y="5257800"/>
            <a:ext cx="533400" cy="304800"/>
          </a:xfrm>
          <a:prstGeom prst="cloudCallout">
            <a:avLst>
              <a:gd name="adj1" fmla="val -1785"/>
              <a:gd name="adj2" fmla="val 3333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Cloud Callout 15"/>
          <p:cNvSpPr/>
          <p:nvPr/>
        </p:nvSpPr>
        <p:spPr bwMode="auto">
          <a:xfrm>
            <a:off x="1447800" y="3924300"/>
            <a:ext cx="533400" cy="304800"/>
          </a:xfrm>
          <a:prstGeom prst="cloudCallout">
            <a:avLst>
              <a:gd name="adj1" fmla="val -1785"/>
              <a:gd name="adj2" fmla="val 3333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219200" y="1828800"/>
            <a:ext cx="3048000" cy="13716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914400" y="3429000"/>
            <a:ext cx="3048000" cy="13716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2209800" y="5105400"/>
            <a:ext cx="1676400" cy="6858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71800" y="1981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0" y="36576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24200" y="25908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76400" y="25146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82778" y="41148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438400" y="2438400"/>
            <a:ext cx="42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981200" y="19050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 bwMode="auto">
          <a:xfrm>
            <a:off x="3429000" y="47244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Identify Personnel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people that know the subject matter best are usually the experts and the customers.</a:t>
            </a:r>
          </a:p>
          <a:p>
            <a:endParaRPr lang="en-US" dirty="0" smtClean="0"/>
          </a:p>
          <a:p>
            <a:r>
              <a:rPr lang="en-US" dirty="0" smtClean="0"/>
              <a:t>Invite them to the initial sessions, and </a:t>
            </a:r>
            <a:br>
              <a:rPr lang="en-US" dirty="0" smtClean="0"/>
            </a:br>
            <a:r>
              <a:rPr lang="en-US" dirty="0" smtClean="0"/>
              <a:t>be prepared to ask them for more detail later.</a:t>
            </a:r>
          </a:p>
          <a:p>
            <a:endParaRPr 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543800" y="3581400"/>
            <a:ext cx="855663" cy="1127125"/>
            <a:chOff x="7726362" y="2209800"/>
            <a:chExt cx="855663" cy="1127125"/>
          </a:xfrm>
          <a:solidFill>
            <a:srgbClr val="FF0000">
              <a:alpha val="75000"/>
            </a:srgbClr>
          </a:solidFill>
        </p:grpSpPr>
        <p:sp>
          <p:nvSpPr>
            <p:cNvPr id="5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" name="Group 54"/>
            <p:cNvGrpSpPr>
              <a:grpSpLocks/>
            </p:cNvGrpSpPr>
            <p:nvPr/>
          </p:nvGrpSpPr>
          <p:grpSpPr bwMode="auto">
            <a:xfrm>
              <a:off x="7726366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7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324600" y="3810000"/>
            <a:ext cx="855663" cy="1127125"/>
            <a:chOff x="7726362" y="2209800"/>
            <a:chExt cx="855663" cy="1127125"/>
          </a:xfrm>
          <a:solidFill>
            <a:srgbClr val="FF0000">
              <a:alpha val="75000"/>
            </a:srgbClr>
          </a:solidFill>
        </p:grpSpPr>
        <p:sp>
          <p:nvSpPr>
            <p:cNvPr id="12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54"/>
            <p:cNvGrpSpPr>
              <a:grpSpLocks/>
            </p:cNvGrpSpPr>
            <p:nvPr/>
          </p:nvGrpSpPr>
          <p:grpSpPr bwMode="auto">
            <a:xfrm>
              <a:off x="7726367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14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1" name="Group 18"/>
          <p:cNvGrpSpPr>
            <a:grpSpLocks/>
          </p:cNvGrpSpPr>
          <p:nvPr/>
        </p:nvGrpSpPr>
        <p:grpSpPr bwMode="auto">
          <a:xfrm>
            <a:off x="6992938" y="4968875"/>
            <a:ext cx="855662" cy="1127125"/>
            <a:chOff x="7726362" y="2209800"/>
            <a:chExt cx="855663" cy="1127125"/>
          </a:xfrm>
          <a:solidFill>
            <a:srgbClr val="FF0000">
              <a:alpha val="75000"/>
            </a:srgbClr>
          </a:solidFill>
        </p:grpSpPr>
        <p:sp>
          <p:nvSpPr>
            <p:cNvPr id="19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3" name="Group 54"/>
            <p:cNvGrpSpPr>
              <a:grpSpLocks/>
            </p:cNvGrpSpPr>
            <p:nvPr/>
          </p:nvGrpSpPr>
          <p:grpSpPr bwMode="auto">
            <a:xfrm>
              <a:off x="7726368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21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8" name="Group 32"/>
          <p:cNvGrpSpPr>
            <a:grpSpLocks/>
          </p:cNvGrpSpPr>
          <p:nvPr/>
        </p:nvGrpSpPr>
        <p:grpSpPr bwMode="auto">
          <a:xfrm>
            <a:off x="5181600" y="4419600"/>
            <a:ext cx="855663" cy="1127125"/>
            <a:chOff x="7726362" y="2209800"/>
            <a:chExt cx="855663" cy="1127125"/>
          </a:xfrm>
          <a:solidFill>
            <a:srgbClr val="FF0000">
              <a:alpha val="75000"/>
            </a:srgbClr>
          </a:solidFill>
        </p:grpSpPr>
        <p:sp>
          <p:nvSpPr>
            <p:cNvPr id="26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" name="Group 54"/>
            <p:cNvGrpSpPr>
              <a:grpSpLocks/>
            </p:cNvGrpSpPr>
            <p:nvPr/>
          </p:nvGrpSpPr>
          <p:grpSpPr bwMode="auto">
            <a:xfrm>
              <a:off x="7726370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28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_Blitz-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778000"/>
            <a:ext cx="4419600" cy="2946400"/>
          </a:xfrm>
          <a:prstGeom prst="rect">
            <a:avLst/>
          </a:prstGeom>
        </p:spPr>
      </p:pic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Blitz</a:t>
            </a:r>
          </a:p>
        </p:txBody>
      </p:sp>
      <p:sp>
        <p:nvSpPr>
          <p:cNvPr id="8909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blitz </a:t>
            </a:r>
            <a:r>
              <a:rPr lang="en-US" dirty="0" smtClean="0"/>
              <a:t>is a technique for getting started.</a:t>
            </a:r>
          </a:p>
          <a:p>
            <a:endParaRPr lang="en-US" dirty="0" smtClean="0"/>
          </a:p>
          <a:p>
            <a:r>
              <a:rPr lang="en-US" dirty="0" smtClean="0"/>
              <a:t>There are no wrong answers.</a:t>
            </a:r>
          </a:p>
          <a:p>
            <a:pPr lvl="1"/>
            <a:r>
              <a:rPr lang="en-US" dirty="0" smtClean="0"/>
              <a:t>We don’t categorize</a:t>
            </a:r>
          </a:p>
          <a:p>
            <a:pPr lvl="1"/>
            <a:r>
              <a:rPr lang="en-US" dirty="0" smtClean="0"/>
              <a:t>We don’t organize</a:t>
            </a:r>
          </a:p>
          <a:p>
            <a:pPr lvl="1"/>
            <a:r>
              <a:rPr lang="en-US" dirty="0" smtClean="0"/>
              <a:t>We don’t evaluate</a:t>
            </a:r>
          </a:p>
          <a:p>
            <a:pPr lvl="1"/>
            <a:r>
              <a:rPr lang="en-US" dirty="0" smtClean="0"/>
              <a:t>We just enumerate</a:t>
            </a:r>
          </a:p>
          <a:p>
            <a:endParaRPr lang="en-US" dirty="0" smtClean="0"/>
          </a:p>
          <a:p>
            <a:r>
              <a:rPr lang="en-US" dirty="0" smtClean="0"/>
              <a:t>The purpose is to provide a starting point.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Actors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or what interacts with the system?</a:t>
            </a:r>
          </a:p>
          <a:p>
            <a:pPr lvl="1"/>
            <a:r>
              <a:rPr lang="en-US" dirty="0" smtClean="0"/>
              <a:t>People (as roles)</a:t>
            </a:r>
          </a:p>
          <a:p>
            <a:pPr lvl="1"/>
            <a:r>
              <a:rPr lang="en-US" dirty="0" smtClean="0"/>
              <a:t>Machines and devices</a:t>
            </a:r>
          </a:p>
          <a:p>
            <a:pPr lvl="1"/>
            <a:r>
              <a:rPr lang="en-US" dirty="0" smtClean="0"/>
              <a:t>Other systems</a:t>
            </a:r>
          </a:p>
          <a:p>
            <a:pPr lvl="1"/>
            <a:r>
              <a:rPr lang="en-US" dirty="0" smtClean="0"/>
              <a:t>Time</a:t>
            </a:r>
          </a:p>
          <a:p>
            <a:r>
              <a:rPr lang="en-US" dirty="0" smtClean="0"/>
              <a:t>Ask what each one wants to do.</a:t>
            </a:r>
          </a:p>
        </p:txBody>
      </p:sp>
      <p:grpSp>
        <p:nvGrpSpPr>
          <p:cNvPr id="91140" name="Group 3"/>
          <p:cNvGrpSpPr>
            <a:grpSpLocks noChangeAspect="1"/>
          </p:cNvGrpSpPr>
          <p:nvPr/>
        </p:nvGrpSpPr>
        <p:grpSpPr bwMode="auto">
          <a:xfrm>
            <a:off x="4362450" y="3930650"/>
            <a:ext cx="484188" cy="781050"/>
            <a:chOff x="1200" y="2416"/>
            <a:chExt cx="1104" cy="1712"/>
          </a:xfrm>
        </p:grpSpPr>
        <p:sp>
          <p:nvSpPr>
            <p:cNvPr id="91157" name="Oval 4"/>
            <p:cNvSpPr>
              <a:spLocks noChangeAspect="1" noChangeArrowheads="1"/>
            </p:cNvSpPr>
            <p:nvPr/>
          </p:nvSpPr>
          <p:spPr bwMode="auto">
            <a:xfrm flipH="1" flipV="1">
              <a:off x="1440" y="2416"/>
              <a:ext cx="576" cy="51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1158" name="Line 5"/>
            <p:cNvSpPr>
              <a:spLocks noChangeAspect="1" noChangeShapeType="1"/>
            </p:cNvSpPr>
            <p:nvPr/>
          </p:nvSpPr>
          <p:spPr bwMode="auto">
            <a:xfrm>
              <a:off x="1728" y="2928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1159" name="Line 6"/>
            <p:cNvSpPr>
              <a:spLocks noChangeAspect="1" noChangeShapeType="1"/>
            </p:cNvSpPr>
            <p:nvPr/>
          </p:nvSpPr>
          <p:spPr bwMode="auto">
            <a:xfrm flipV="1">
              <a:off x="1296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1160" name="Line 7"/>
            <p:cNvSpPr>
              <a:spLocks noChangeAspect="1" noChangeShapeType="1"/>
            </p:cNvSpPr>
            <p:nvPr/>
          </p:nvSpPr>
          <p:spPr bwMode="auto">
            <a:xfrm flipH="1" flipV="1">
              <a:off x="1728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1161" name="Line 8"/>
            <p:cNvSpPr>
              <a:spLocks noChangeAspect="1" noChangeShapeType="1"/>
            </p:cNvSpPr>
            <p:nvPr/>
          </p:nvSpPr>
          <p:spPr bwMode="auto">
            <a:xfrm>
              <a:off x="1200" y="3216"/>
              <a:ext cx="11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91141" name="Rectangle 9"/>
          <p:cNvSpPr>
            <a:spLocks noChangeAspect="1" noChangeArrowheads="1"/>
          </p:cNvSpPr>
          <p:nvPr/>
        </p:nvSpPr>
        <p:spPr bwMode="auto">
          <a:xfrm>
            <a:off x="5273675" y="2895600"/>
            <a:ext cx="2852738" cy="340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73736" tIns="82296" rIns="173736" bIns="82296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91142" name="Group 10"/>
          <p:cNvGrpSpPr>
            <a:grpSpLocks noChangeAspect="1"/>
          </p:cNvGrpSpPr>
          <p:nvPr/>
        </p:nvGrpSpPr>
        <p:grpSpPr bwMode="auto">
          <a:xfrm>
            <a:off x="4479925" y="5351463"/>
            <a:ext cx="422275" cy="679450"/>
            <a:chOff x="1200" y="2416"/>
            <a:chExt cx="1104" cy="1712"/>
          </a:xfrm>
        </p:grpSpPr>
        <p:sp>
          <p:nvSpPr>
            <p:cNvPr id="91152" name="Oval 11"/>
            <p:cNvSpPr>
              <a:spLocks noChangeAspect="1" noChangeArrowheads="1"/>
            </p:cNvSpPr>
            <p:nvPr/>
          </p:nvSpPr>
          <p:spPr bwMode="auto">
            <a:xfrm flipH="1" flipV="1">
              <a:off x="1440" y="2416"/>
              <a:ext cx="576" cy="51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1153" name="Line 12"/>
            <p:cNvSpPr>
              <a:spLocks noChangeAspect="1" noChangeShapeType="1"/>
            </p:cNvSpPr>
            <p:nvPr/>
          </p:nvSpPr>
          <p:spPr bwMode="auto">
            <a:xfrm>
              <a:off x="1728" y="2928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1154" name="Line 13"/>
            <p:cNvSpPr>
              <a:spLocks noChangeAspect="1" noChangeShapeType="1"/>
            </p:cNvSpPr>
            <p:nvPr/>
          </p:nvSpPr>
          <p:spPr bwMode="auto">
            <a:xfrm flipV="1">
              <a:off x="1296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1155" name="Line 14"/>
            <p:cNvSpPr>
              <a:spLocks noChangeAspect="1" noChangeShapeType="1"/>
            </p:cNvSpPr>
            <p:nvPr/>
          </p:nvSpPr>
          <p:spPr bwMode="auto">
            <a:xfrm flipH="1" flipV="1">
              <a:off x="1728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1156" name="Line 15"/>
            <p:cNvSpPr>
              <a:spLocks noChangeAspect="1" noChangeShapeType="1"/>
            </p:cNvSpPr>
            <p:nvPr/>
          </p:nvSpPr>
          <p:spPr bwMode="auto">
            <a:xfrm>
              <a:off x="1200" y="3216"/>
              <a:ext cx="11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91143" name="Text Box 23"/>
          <p:cNvSpPr txBox="1">
            <a:spLocks noChangeAspect="1" noChangeArrowheads="1"/>
          </p:cNvSpPr>
          <p:nvPr/>
        </p:nvSpPr>
        <p:spPr bwMode="auto">
          <a:xfrm>
            <a:off x="4068763" y="4721225"/>
            <a:ext cx="977900" cy="3079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400">
                <a:solidFill>
                  <a:srgbClr val="000000"/>
                </a:solidFill>
                <a:latin typeface="Book Antiqua" charset="0"/>
                <a:ea typeface="Times New Roman" charset="0"/>
                <a:cs typeface="Times New Roman" charset="0"/>
              </a:rPr>
              <a:t>Passenger</a:t>
            </a:r>
          </a:p>
        </p:txBody>
      </p:sp>
      <p:sp>
        <p:nvSpPr>
          <p:cNvPr id="91144" name="Text Box 24"/>
          <p:cNvSpPr txBox="1">
            <a:spLocks noChangeAspect="1" noChangeArrowheads="1"/>
          </p:cNvSpPr>
          <p:nvPr/>
        </p:nvSpPr>
        <p:spPr bwMode="auto">
          <a:xfrm>
            <a:off x="3657600" y="5689600"/>
            <a:ext cx="815975" cy="523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400">
                <a:solidFill>
                  <a:srgbClr val="000000"/>
                </a:solidFill>
                <a:latin typeface="Book Antiqua" charset="0"/>
                <a:ea typeface="Times New Roman" charset="0"/>
                <a:cs typeface="Times New Roman" charset="0"/>
              </a:rPr>
              <a:t>Door Sensor</a:t>
            </a:r>
          </a:p>
        </p:txBody>
      </p:sp>
      <p:grpSp>
        <p:nvGrpSpPr>
          <p:cNvPr id="91145" name="Group 30"/>
          <p:cNvGrpSpPr>
            <a:grpSpLocks noChangeAspect="1"/>
          </p:cNvGrpSpPr>
          <p:nvPr/>
        </p:nvGrpSpPr>
        <p:grpSpPr bwMode="auto">
          <a:xfrm>
            <a:off x="8431213" y="4143375"/>
            <a:ext cx="484187" cy="781050"/>
            <a:chOff x="1200" y="2416"/>
            <a:chExt cx="1104" cy="1712"/>
          </a:xfrm>
        </p:grpSpPr>
        <p:sp>
          <p:nvSpPr>
            <p:cNvPr id="91147" name="Oval 31"/>
            <p:cNvSpPr>
              <a:spLocks noChangeAspect="1" noChangeArrowheads="1"/>
            </p:cNvSpPr>
            <p:nvPr/>
          </p:nvSpPr>
          <p:spPr bwMode="auto">
            <a:xfrm flipH="1" flipV="1">
              <a:off x="1440" y="2416"/>
              <a:ext cx="576" cy="51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1148" name="Line 32"/>
            <p:cNvSpPr>
              <a:spLocks noChangeAspect="1" noChangeShapeType="1"/>
            </p:cNvSpPr>
            <p:nvPr/>
          </p:nvSpPr>
          <p:spPr bwMode="auto">
            <a:xfrm>
              <a:off x="1728" y="2928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1149" name="Line 33"/>
            <p:cNvSpPr>
              <a:spLocks noChangeAspect="1" noChangeShapeType="1"/>
            </p:cNvSpPr>
            <p:nvPr/>
          </p:nvSpPr>
          <p:spPr bwMode="auto">
            <a:xfrm flipV="1">
              <a:off x="1296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1150" name="Line 34"/>
            <p:cNvSpPr>
              <a:spLocks noChangeAspect="1" noChangeShapeType="1"/>
            </p:cNvSpPr>
            <p:nvPr/>
          </p:nvSpPr>
          <p:spPr bwMode="auto">
            <a:xfrm flipH="1" flipV="1">
              <a:off x="1728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1151" name="Line 35"/>
            <p:cNvSpPr>
              <a:spLocks noChangeAspect="1" noChangeShapeType="1"/>
            </p:cNvSpPr>
            <p:nvPr/>
          </p:nvSpPr>
          <p:spPr bwMode="auto">
            <a:xfrm>
              <a:off x="1200" y="3216"/>
              <a:ext cx="11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91146" name="Text Box 36"/>
          <p:cNvSpPr txBox="1">
            <a:spLocks noChangeAspect="1" noChangeArrowheads="1"/>
          </p:cNvSpPr>
          <p:nvPr/>
        </p:nvSpPr>
        <p:spPr bwMode="auto">
          <a:xfrm>
            <a:off x="8204200" y="4978400"/>
            <a:ext cx="939800" cy="523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400">
                <a:solidFill>
                  <a:srgbClr val="000000"/>
                </a:solidFill>
                <a:latin typeface="Book Antiqua" charset="0"/>
                <a:ea typeface="Times New Roman" charset="0"/>
                <a:cs typeface="Times New Roman" charset="0"/>
              </a:rPr>
              <a:t>Motor Box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Interaction</a:t>
            </a:r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data and control inputs to the system.</a:t>
            </a:r>
          </a:p>
          <a:p>
            <a:endParaRPr lang="en-US" dirty="0" smtClean="0"/>
          </a:p>
          <a:p>
            <a:r>
              <a:rPr lang="en-US" dirty="0" smtClean="0"/>
              <a:t>Keep your mind on the </a:t>
            </a:r>
            <a:r>
              <a:rPr lang="en-US" i="1" dirty="0" smtClean="0"/>
              <a:t>logical </a:t>
            </a:r>
            <a:r>
              <a:rPr lang="en-US" dirty="0" smtClean="0"/>
              <a:t>intent of the interaction, </a:t>
            </a:r>
            <a:br>
              <a:rPr lang="en-US" dirty="0" smtClean="0"/>
            </a:br>
            <a:r>
              <a:rPr lang="en-US" dirty="0" smtClean="0"/>
              <a:t>not the specific </a:t>
            </a:r>
            <a:r>
              <a:rPr lang="en-US" i="1" dirty="0" smtClean="0"/>
              <a:t>physical </a:t>
            </a:r>
            <a:r>
              <a:rPr lang="en-US" dirty="0" smtClean="0"/>
              <a:t>flows.</a:t>
            </a:r>
          </a:p>
        </p:txBody>
      </p:sp>
      <p:grpSp>
        <p:nvGrpSpPr>
          <p:cNvPr id="94212" name="Group 3"/>
          <p:cNvGrpSpPr>
            <a:grpSpLocks noChangeAspect="1"/>
          </p:cNvGrpSpPr>
          <p:nvPr/>
        </p:nvGrpSpPr>
        <p:grpSpPr bwMode="auto">
          <a:xfrm>
            <a:off x="4438650" y="3711575"/>
            <a:ext cx="484188" cy="781050"/>
            <a:chOff x="1200" y="2416"/>
            <a:chExt cx="1104" cy="1712"/>
          </a:xfrm>
        </p:grpSpPr>
        <p:sp>
          <p:nvSpPr>
            <p:cNvPr id="94255" name="Oval 4"/>
            <p:cNvSpPr>
              <a:spLocks noChangeAspect="1" noChangeArrowheads="1"/>
            </p:cNvSpPr>
            <p:nvPr/>
          </p:nvSpPr>
          <p:spPr bwMode="auto">
            <a:xfrm flipH="1" flipV="1">
              <a:off x="1440" y="2416"/>
              <a:ext cx="576" cy="51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4256" name="Line 5"/>
            <p:cNvSpPr>
              <a:spLocks noChangeAspect="1" noChangeShapeType="1"/>
            </p:cNvSpPr>
            <p:nvPr/>
          </p:nvSpPr>
          <p:spPr bwMode="auto">
            <a:xfrm>
              <a:off x="1728" y="2928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4257" name="Line 6"/>
            <p:cNvSpPr>
              <a:spLocks noChangeAspect="1" noChangeShapeType="1"/>
            </p:cNvSpPr>
            <p:nvPr/>
          </p:nvSpPr>
          <p:spPr bwMode="auto">
            <a:xfrm flipV="1">
              <a:off x="1296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4258" name="Line 7"/>
            <p:cNvSpPr>
              <a:spLocks noChangeAspect="1" noChangeShapeType="1"/>
            </p:cNvSpPr>
            <p:nvPr/>
          </p:nvSpPr>
          <p:spPr bwMode="auto">
            <a:xfrm flipH="1" flipV="1">
              <a:off x="1728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4259" name="Line 8"/>
            <p:cNvSpPr>
              <a:spLocks noChangeAspect="1" noChangeShapeType="1"/>
            </p:cNvSpPr>
            <p:nvPr/>
          </p:nvSpPr>
          <p:spPr bwMode="auto">
            <a:xfrm>
              <a:off x="1200" y="3216"/>
              <a:ext cx="11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94213" name="Rectangle 9"/>
          <p:cNvSpPr>
            <a:spLocks noChangeAspect="1" noChangeArrowheads="1"/>
          </p:cNvSpPr>
          <p:nvPr/>
        </p:nvSpPr>
        <p:spPr bwMode="auto">
          <a:xfrm>
            <a:off x="5349875" y="2997200"/>
            <a:ext cx="2852738" cy="340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73736" tIns="82296" rIns="173736" bIns="82296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94214" name="Group 10"/>
          <p:cNvGrpSpPr>
            <a:grpSpLocks noChangeAspect="1"/>
          </p:cNvGrpSpPr>
          <p:nvPr/>
        </p:nvGrpSpPr>
        <p:grpSpPr bwMode="auto">
          <a:xfrm>
            <a:off x="4556125" y="5453063"/>
            <a:ext cx="422275" cy="679450"/>
            <a:chOff x="1200" y="2416"/>
            <a:chExt cx="1104" cy="1712"/>
          </a:xfrm>
        </p:grpSpPr>
        <p:sp>
          <p:nvSpPr>
            <p:cNvPr id="94250" name="Oval 11"/>
            <p:cNvSpPr>
              <a:spLocks noChangeAspect="1" noChangeArrowheads="1"/>
            </p:cNvSpPr>
            <p:nvPr/>
          </p:nvSpPr>
          <p:spPr bwMode="auto">
            <a:xfrm flipH="1" flipV="1">
              <a:off x="1440" y="2416"/>
              <a:ext cx="576" cy="51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4251" name="Line 12"/>
            <p:cNvSpPr>
              <a:spLocks noChangeAspect="1" noChangeShapeType="1"/>
            </p:cNvSpPr>
            <p:nvPr/>
          </p:nvSpPr>
          <p:spPr bwMode="auto">
            <a:xfrm>
              <a:off x="1728" y="2928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4252" name="Line 13"/>
            <p:cNvSpPr>
              <a:spLocks noChangeAspect="1" noChangeShapeType="1"/>
            </p:cNvSpPr>
            <p:nvPr/>
          </p:nvSpPr>
          <p:spPr bwMode="auto">
            <a:xfrm flipV="1">
              <a:off x="1296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4253" name="Line 14"/>
            <p:cNvSpPr>
              <a:spLocks noChangeAspect="1" noChangeShapeType="1"/>
            </p:cNvSpPr>
            <p:nvPr/>
          </p:nvSpPr>
          <p:spPr bwMode="auto">
            <a:xfrm flipH="1" flipV="1">
              <a:off x="1728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4254" name="Line 15"/>
            <p:cNvSpPr>
              <a:spLocks noChangeAspect="1" noChangeShapeType="1"/>
            </p:cNvSpPr>
            <p:nvPr/>
          </p:nvSpPr>
          <p:spPr bwMode="auto">
            <a:xfrm>
              <a:off x="1200" y="3216"/>
              <a:ext cx="11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94215" name="Text Box 23"/>
          <p:cNvSpPr txBox="1">
            <a:spLocks noChangeAspect="1" noChangeArrowheads="1"/>
          </p:cNvSpPr>
          <p:nvPr/>
        </p:nvSpPr>
        <p:spPr bwMode="auto">
          <a:xfrm>
            <a:off x="4144963" y="4502150"/>
            <a:ext cx="977900" cy="3079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400">
                <a:solidFill>
                  <a:srgbClr val="000000"/>
                </a:solidFill>
                <a:latin typeface="Book Antiqua" charset="0"/>
                <a:ea typeface="Times New Roman" charset="0"/>
                <a:cs typeface="Times New Roman" charset="0"/>
              </a:rPr>
              <a:t>Passenger</a:t>
            </a:r>
          </a:p>
        </p:txBody>
      </p:sp>
      <p:sp>
        <p:nvSpPr>
          <p:cNvPr id="94216" name="Text Box 24"/>
          <p:cNvSpPr txBox="1">
            <a:spLocks noChangeAspect="1" noChangeArrowheads="1"/>
          </p:cNvSpPr>
          <p:nvPr/>
        </p:nvSpPr>
        <p:spPr bwMode="auto">
          <a:xfrm>
            <a:off x="3733800" y="5791200"/>
            <a:ext cx="815975" cy="523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400">
                <a:solidFill>
                  <a:srgbClr val="000000"/>
                </a:solidFill>
                <a:latin typeface="Book Antiqua" charset="0"/>
                <a:ea typeface="Times New Roman" charset="0"/>
                <a:cs typeface="Times New Roman" charset="0"/>
              </a:rPr>
              <a:t>Door Sensor</a:t>
            </a:r>
          </a:p>
        </p:txBody>
      </p:sp>
      <p:grpSp>
        <p:nvGrpSpPr>
          <p:cNvPr id="94217" name="Group 30"/>
          <p:cNvGrpSpPr>
            <a:grpSpLocks noChangeAspect="1"/>
          </p:cNvGrpSpPr>
          <p:nvPr/>
        </p:nvGrpSpPr>
        <p:grpSpPr bwMode="auto">
          <a:xfrm>
            <a:off x="8507413" y="4244975"/>
            <a:ext cx="484187" cy="781050"/>
            <a:chOff x="1200" y="2416"/>
            <a:chExt cx="1104" cy="1712"/>
          </a:xfrm>
        </p:grpSpPr>
        <p:sp>
          <p:nvSpPr>
            <p:cNvPr id="94245" name="Oval 31"/>
            <p:cNvSpPr>
              <a:spLocks noChangeAspect="1" noChangeArrowheads="1"/>
            </p:cNvSpPr>
            <p:nvPr/>
          </p:nvSpPr>
          <p:spPr bwMode="auto">
            <a:xfrm flipH="1" flipV="1">
              <a:off x="1440" y="2416"/>
              <a:ext cx="576" cy="51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4246" name="Line 32"/>
            <p:cNvSpPr>
              <a:spLocks noChangeAspect="1" noChangeShapeType="1"/>
            </p:cNvSpPr>
            <p:nvPr/>
          </p:nvSpPr>
          <p:spPr bwMode="auto">
            <a:xfrm>
              <a:off x="1728" y="2928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4247" name="Line 33"/>
            <p:cNvSpPr>
              <a:spLocks noChangeAspect="1" noChangeShapeType="1"/>
            </p:cNvSpPr>
            <p:nvPr/>
          </p:nvSpPr>
          <p:spPr bwMode="auto">
            <a:xfrm flipV="1">
              <a:off x="1296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4248" name="Line 34"/>
            <p:cNvSpPr>
              <a:spLocks noChangeAspect="1" noChangeShapeType="1"/>
            </p:cNvSpPr>
            <p:nvPr/>
          </p:nvSpPr>
          <p:spPr bwMode="auto">
            <a:xfrm flipH="1" flipV="1">
              <a:off x="1728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4249" name="Line 35"/>
            <p:cNvSpPr>
              <a:spLocks noChangeAspect="1" noChangeShapeType="1"/>
            </p:cNvSpPr>
            <p:nvPr/>
          </p:nvSpPr>
          <p:spPr bwMode="auto">
            <a:xfrm>
              <a:off x="1200" y="3216"/>
              <a:ext cx="11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94218" name="Text Box 36"/>
          <p:cNvSpPr txBox="1">
            <a:spLocks noChangeAspect="1" noChangeArrowheads="1"/>
          </p:cNvSpPr>
          <p:nvPr/>
        </p:nvSpPr>
        <p:spPr bwMode="auto">
          <a:xfrm>
            <a:off x="8280400" y="5080000"/>
            <a:ext cx="939800" cy="523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400">
                <a:solidFill>
                  <a:srgbClr val="000000"/>
                </a:solidFill>
                <a:latin typeface="Book Antiqua" charset="0"/>
                <a:ea typeface="Times New Roman" charset="0"/>
                <a:cs typeface="Times New Roman" charset="0"/>
              </a:rPr>
              <a:t>Motor Box</a:t>
            </a:r>
          </a:p>
        </p:txBody>
      </p: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4876800" y="3332163"/>
            <a:ext cx="3614738" cy="2909887"/>
            <a:chOff x="6858000" y="816830"/>
            <a:chExt cx="3615277" cy="2910967"/>
          </a:xfrm>
        </p:grpSpPr>
        <p:sp>
          <p:nvSpPr>
            <p:cNvPr id="94220" name="Oval 18"/>
            <p:cNvSpPr>
              <a:spLocks noChangeAspect="1" noChangeArrowheads="1"/>
            </p:cNvSpPr>
            <p:nvPr/>
          </p:nvSpPr>
          <p:spPr bwMode="auto">
            <a:xfrm>
              <a:off x="8900042" y="3224359"/>
              <a:ext cx="828321" cy="503438"/>
            </a:xfrm>
            <a:prstGeom prst="ellipse">
              <a:avLst/>
            </a:prstGeom>
            <a:solidFill>
              <a:srgbClr val="8CF4E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4221" name="Text Box 28"/>
            <p:cNvSpPr txBox="1">
              <a:spLocks noChangeAspect="1" noChangeArrowheads="1"/>
            </p:cNvSpPr>
            <p:nvPr/>
          </p:nvSpPr>
          <p:spPr bwMode="auto">
            <a:xfrm>
              <a:off x="8770154" y="3174902"/>
              <a:ext cx="1154058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400">
                  <a:solidFill>
                    <a:srgbClr val="000000"/>
                  </a:solidFill>
                  <a:latin typeface="Cambria" charset="0"/>
                  <a:ea typeface="Times New Roman" charset="0"/>
                  <a:cs typeface="Times New Roman" charset="0"/>
                </a:rPr>
                <a:t>Move </a:t>
              </a:r>
            </a:p>
            <a:p>
              <a:pPr algn="ctr" eaLnBrk="1" hangingPunct="1"/>
              <a:r>
                <a:rPr lang="en-US" sz="1400">
                  <a:solidFill>
                    <a:srgbClr val="000000"/>
                  </a:solidFill>
                  <a:latin typeface="Cambria" charset="0"/>
                  <a:ea typeface="Times New Roman" charset="0"/>
                  <a:cs typeface="Times New Roman" charset="0"/>
                </a:rPr>
                <a:t>Elevator</a:t>
              </a:r>
            </a:p>
          </p:txBody>
        </p:sp>
        <p:grpSp>
          <p:nvGrpSpPr>
            <p:cNvPr id="94222" name="Group 57"/>
            <p:cNvGrpSpPr>
              <a:grpSpLocks/>
            </p:cNvGrpSpPr>
            <p:nvPr/>
          </p:nvGrpSpPr>
          <p:grpSpPr bwMode="auto">
            <a:xfrm>
              <a:off x="8769370" y="1981200"/>
              <a:ext cx="1517630" cy="495463"/>
              <a:chOff x="4861411" y="4113896"/>
              <a:chExt cx="1517630" cy="495463"/>
            </a:xfrm>
          </p:grpSpPr>
          <p:sp>
            <p:nvSpPr>
              <p:cNvPr id="94243" name="Oval 20"/>
              <p:cNvSpPr>
                <a:spLocks noChangeAspect="1" noChangeArrowheads="1"/>
              </p:cNvSpPr>
              <p:nvPr/>
            </p:nvSpPr>
            <p:spPr bwMode="auto">
              <a:xfrm>
                <a:off x="5216132" y="4128850"/>
                <a:ext cx="828321" cy="480509"/>
              </a:xfrm>
              <a:prstGeom prst="ellipse">
                <a:avLst/>
              </a:prstGeom>
              <a:solidFill>
                <a:srgbClr val="8CF4EA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244" name="Text Box 38"/>
              <p:cNvSpPr txBox="1">
                <a:spLocks noChangeAspect="1" noChangeArrowheads="1"/>
              </p:cNvSpPr>
              <p:nvPr/>
            </p:nvSpPr>
            <p:spPr bwMode="auto">
              <a:xfrm>
                <a:off x="4861411" y="4113896"/>
                <a:ext cx="1517630" cy="46156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200">
                    <a:solidFill>
                      <a:srgbClr val="000000"/>
                    </a:solidFill>
                    <a:latin typeface="Cambria" charset="0"/>
                    <a:ea typeface="Times New Roman" charset="0"/>
                    <a:cs typeface="Times New Roman" charset="0"/>
                  </a:rPr>
                  <a:t>Stop</a:t>
                </a:r>
                <a:br>
                  <a:rPr lang="en-US" sz="1200">
                    <a:solidFill>
                      <a:srgbClr val="000000"/>
                    </a:solidFill>
                    <a:latin typeface="Cambria" charset="0"/>
                    <a:ea typeface="Times New Roman" charset="0"/>
                    <a:cs typeface="Times New Roman" charset="0"/>
                  </a:rPr>
                </a:br>
                <a:r>
                  <a:rPr lang="en-US" sz="1200">
                    <a:solidFill>
                      <a:srgbClr val="000000"/>
                    </a:solidFill>
                    <a:latin typeface="Cambria" charset="0"/>
                    <a:ea typeface="Times New Roman" charset="0"/>
                    <a:cs typeface="Times New Roman" charset="0"/>
                  </a:rPr>
                  <a:t>Elevator </a:t>
                </a:r>
                <a:endParaRPr lang="en-US" sz="1400">
                  <a:solidFill>
                    <a:srgbClr val="000000"/>
                  </a:solidFill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p:grpSp>
        <p:sp>
          <p:nvSpPr>
            <p:cNvPr id="94223" name="Text Box 40"/>
            <p:cNvSpPr txBox="1">
              <a:spLocks noChangeAspect="1" noChangeArrowheads="1"/>
            </p:cNvSpPr>
            <p:nvPr/>
          </p:nvSpPr>
          <p:spPr bwMode="auto">
            <a:xfrm>
              <a:off x="8839496" y="1036087"/>
              <a:ext cx="1295593" cy="3694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 dirty="0" smtClean="0">
                  <a:solidFill>
                    <a:srgbClr val="000000"/>
                  </a:solidFill>
                  <a:latin typeface="Tekton" charset="0"/>
                  <a:ea typeface="Times New Roman" charset="0"/>
                  <a:cs typeface="Times New Roman" charset="0"/>
                </a:rPr>
                <a:t>use cases</a:t>
              </a:r>
              <a:endParaRPr lang="en-US" b="1" dirty="0">
                <a:solidFill>
                  <a:srgbClr val="000000"/>
                </a:solidFill>
                <a:latin typeface="Tekto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4224" name="Oval 16"/>
            <p:cNvSpPr>
              <a:spLocks noChangeAspect="1" noChangeArrowheads="1"/>
            </p:cNvSpPr>
            <p:nvPr/>
          </p:nvSpPr>
          <p:spPr bwMode="auto">
            <a:xfrm>
              <a:off x="7468695" y="816830"/>
              <a:ext cx="1110181" cy="629048"/>
            </a:xfrm>
            <a:prstGeom prst="ellipse">
              <a:avLst/>
            </a:prstGeom>
            <a:solidFill>
              <a:srgbClr val="8CF4E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1400">
                <a:solidFill>
                  <a:srgbClr val="000000"/>
                </a:solidFill>
                <a:latin typeface="Book Antiqua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4225" name="Oval 17"/>
            <p:cNvSpPr>
              <a:spLocks noChangeAspect="1" noChangeArrowheads="1"/>
            </p:cNvSpPr>
            <p:nvPr/>
          </p:nvSpPr>
          <p:spPr bwMode="auto">
            <a:xfrm>
              <a:off x="8094730" y="1661210"/>
              <a:ext cx="900224" cy="468546"/>
            </a:xfrm>
            <a:prstGeom prst="ellipse">
              <a:avLst/>
            </a:prstGeom>
            <a:solidFill>
              <a:srgbClr val="8CF4E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1400">
                <a:solidFill>
                  <a:srgbClr val="000000"/>
                </a:solidFill>
                <a:latin typeface="Book Antiqua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4226" name="Oval 19"/>
            <p:cNvSpPr>
              <a:spLocks noChangeAspect="1" noChangeArrowheads="1"/>
            </p:cNvSpPr>
            <p:nvPr/>
          </p:nvSpPr>
          <p:spPr bwMode="auto">
            <a:xfrm>
              <a:off x="7589492" y="2552444"/>
              <a:ext cx="1176331" cy="676900"/>
            </a:xfrm>
            <a:prstGeom prst="ellipse">
              <a:avLst/>
            </a:prstGeom>
            <a:solidFill>
              <a:srgbClr val="8CF4E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4227" name="Line 21"/>
            <p:cNvSpPr>
              <a:spLocks noChangeAspect="1" noChangeShapeType="1"/>
            </p:cNvSpPr>
            <p:nvPr/>
          </p:nvSpPr>
          <p:spPr bwMode="auto">
            <a:xfrm flipV="1">
              <a:off x="6901142" y="1394039"/>
              <a:ext cx="602067" cy="349914"/>
            </a:xfrm>
            <a:prstGeom prst="line">
              <a:avLst/>
            </a:prstGeom>
            <a:noFill/>
            <a:ln w="28575">
              <a:solidFill>
                <a:srgbClr val="063DE8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28" name="Line 22"/>
            <p:cNvSpPr>
              <a:spLocks noChangeAspect="1" noChangeShapeType="1"/>
            </p:cNvSpPr>
            <p:nvPr/>
          </p:nvSpPr>
          <p:spPr bwMode="auto">
            <a:xfrm>
              <a:off x="6858000" y="1851619"/>
              <a:ext cx="1193588" cy="0"/>
            </a:xfrm>
            <a:prstGeom prst="line">
              <a:avLst/>
            </a:prstGeom>
            <a:noFill/>
            <a:ln w="28575">
              <a:solidFill>
                <a:srgbClr val="063DE8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29" name="Text Box 25"/>
            <p:cNvSpPr txBox="1">
              <a:spLocks noChangeAspect="1" noChangeArrowheads="1"/>
            </p:cNvSpPr>
            <p:nvPr/>
          </p:nvSpPr>
          <p:spPr bwMode="auto">
            <a:xfrm>
              <a:off x="7516630" y="869744"/>
              <a:ext cx="1015269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400">
                  <a:solidFill>
                    <a:srgbClr val="000000"/>
                  </a:solidFill>
                  <a:latin typeface="Cambria" charset="0"/>
                  <a:ea typeface="Times New Roman" charset="0"/>
                  <a:cs typeface="Times New Roman" charset="0"/>
                </a:rPr>
                <a:t>Initiate </a:t>
              </a:r>
            </a:p>
            <a:p>
              <a:pPr algn="ctr" eaLnBrk="1" hangingPunct="1"/>
              <a:r>
                <a:rPr lang="en-US" sz="1400">
                  <a:solidFill>
                    <a:srgbClr val="000000"/>
                  </a:solidFill>
                  <a:latin typeface="Cambria" charset="0"/>
                  <a:ea typeface="Times New Roman" charset="0"/>
                  <a:cs typeface="Times New Roman" charset="0"/>
                </a:rPr>
                <a:t>Close Door</a:t>
              </a:r>
            </a:p>
          </p:txBody>
        </p:sp>
        <p:sp>
          <p:nvSpPr>
            <p:cNvPr id="94230" name="Text Box 26"/>
            <p:cNvSpPr txBox="1">
              <a:spLocks noChangeAspect="1" noChangeArrowheads="1"/>
            </p:cNvSpPr>
            <p:nvPr/>
          </p:nvSpPr>
          <p:spPr bwMode="auto">
            <a:xfrm>
              <a:off x="7679610" y="2521540"/>
              <a:ext cx="996095" cy="73870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400">
                  <a:solidFill>
                    <a:srgbClr val="000000"/>
                  </a:solidFill>
                  <a:latin typeface="Cambria" charset="0"/>
                  <a:ea typeface="Times New Roman" charset="0"/>
                  <a:cs typeface="Times New Roman" charset="0"/>
                </a:rPr>
                <a:t>Initiate </a:t>
              </a:r>
            </a:p>
            <a:p>
              <a:pPr algn="ctr" eaLnBrk="1" hangingPunct="1"/>
              <a:r>
                <a:rPr lang="en-US" sz="1400">
                  <a:solidFill>
                    <a:srgbClr val="000000"/>
                  </a:solidFill>
                  <a:latin typeface="Cambria" charset="0"/>
                  <a:ea typeface="Times New Roman" charset="0"/>
                  <a:cs typeface="Times New Roman" charset="0"/>
                </a:rPr>
                <a:t>Open Door</a:t>
              </a:r>
            </a:p>
          </p:txBody>
        </p:sp>
        <p:sp>
          <p:nvSpPr>
            <p:cNvPr id="94231" name="Line 27"/>
            <p:cNvSpPr>
              <a:spLocks noChangeAspect="1" noChangeShapeType="1"/>
            </p:cNvSpPr>
            <p:nvPr/>
          </p:nvSpPr>
          <p:spPr bwMode="auto">
            <a:xfrm flipV="1">
              <a:off x="6901142" y="3012018"/>
              <a:ext cx="853248" cy="442627"/>
            </a:xfrm>
            <a:prstGeom prst="line">
              <a:avLst/>
            </a:prstGeom>
            <a:noFill/>
            <a:ln w="28575">
              <a:solidFill>
                <a:srgbClr val="063DE8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32" name="Line 29"/>
            <p:cNvSpPr>
              <a:spLocks noChangeAspect="1" noChangeShapeType="1"/>
            </p:cNvSpPr>
            <p:nvPr/>
          </p:nvSpPr>
          <p:spPr bwMode="auto">
            <a:xfrm>
              <a:off x="6901142" y="3520441"/>
              <a:ext cx="1956717" cy="0"/>
            </a:xfrm>
            <a:prstGeom prst="line">
              <a:avLst/>
            </a:prstGeom>
            <a:noFill/>
            <a:ln w="28575">
              <a:solidFill>
                <a:srgbClr val="063DE8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33" name="Line 37"/>
            <p:cNvSpPr>
              <a:spLocks noChangeAspect="1" noChangeShapeType="1"/>
            </p:cNvSpPr>
            <p:nvPr/>
          </p:nvSpPr>
          <p:spPr bwMode="auto">
            <a:xfrm flipH="1">
              <a:off x="9948865" y="2253372"/>
              <a:ext cx="524412" cy="0"/>
            </a:xfrm>
            <a:prstGeom prst="line">
              <a:avLst/>
            </a:prstGeom>
            <a:noFill/>
            <a:ln w="28575">
              <a:solidFill>
                <a:srgbClr val="063DE8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4234" name="Group 41"/>
            <p:cNvGrpSpPr>
              <a:grpSpLocks noChangeAspect="1"/>
            </p:cNvGrpSpPr>
            <p:nvPr/>
          </p:nvGrpSpPr>
          <p:grpSpPr bwMode="auto">
            <a:xfrm>
              <a:off x="8689127" y="911536"/>
              <a:ext cx="609736" cy="174459"/>
              <a:chOff x="3433" y="1097"/>
              <a:chExt cx="636" cy="175"/>
            </a:xfrm>
          </p:grpSpPr>
          <p:sp>
            <p:nvSpPr>
              <p:cNvPr id="94240" name="Freeform 42"/>
              <p:cNvSpPr>
                <a:spLocks noChangeAspect="1"/>
              </p:cNvSpPr>
              <p:nvPr/>
            </p:nvSpPr>
            <p:spPr bwMode="auto">
              <a:xfrm>
                <a:off x="3458" y="1097"/>
                <a:ext cx="611" cy="175"/>
              </a:xfrm>
              <a:custGeom>
                <a:avLst/>
                <a:gdLst>
                  <a:gd name="T0" fmla="*/ 1461 w 560"/>
                  <a:gd name="T1" fmla="*/ 2178 h 136"/>
                  <a:gd name="T2" fmla="*/ 1433 w 560"/>
                  <a:gd name="T3" fmla="*/ 2078 h 136"/>
                  <a:gd name="T4" fmla="*/ 1370 w 560"/>
                  <a:gd name="T5" fmla="*/ 1992 h 136"/>
                  <a:gd name="T6" fmla="*/ 767 w 560"/>
                  <a:gd name="T7" fmla="*/ 268 h 136"/>
                  <a:gd name="T8" fmla="*/ 681 w 560"/>
                  <a:gd name="T9" fmla="*/ 109 h 136"/>
                  <a:gd name="T10" fmla="*/ 603 w 560"/>
                  <a:gd name="T11" fmla="*/ 126 h 136"/>
                  <a:gd name="T12" fmla="*/ 626 w 560"/>
                  <a:gd name="T13" fmla="*/ 972 h 136"/>
                  <a:gd name="T14" fmla="*/ 793 w 560"/>
                  <a:gd name="T15" fmla="*/ 1340 h 136"/>
                  <a:gd name="T16" fmla="*/ 819 w 560"/>
                  <a:gd name="T17" fmla="*/ 1566 h 136"/>
                  <a:gd name="T18" fmla="*/ 578 w 560"/>
                  <a:gd name="T19" fmla="*/ 1808 h 136"/>
                  <a:gd name="T20" fmla="*/ 384 w 560"/>
                  <a:gd name="T21" fmla="*/ 1610 h 136"/>
                  <a:gd name="T22" fmla="*/ 265 w 560"/>
                  <a:gd name="T23" fmla="*/ 1426 h 136"/>
                  <a:gd name="T24" fmla="*/ 134 w 560"/>
                  <a:gd name="T25" fmla="*/ 1092 h 136"/>
                  <a:gd name="T26" fmla="*/ 0 w 560"/>
                  <a:gd name="T27" fmla="*/ 444 h 1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560"/>
                  <a:gd name="T43" fmla="*/ 0 h 136"/>
                  <a:gd name="T44" fmla="*/ 560 w 560"/>
                  <a:gd name="T45" fmla="*/ 136 h 1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560" h="136">
                    <a:moveTo>
                      <a:pt x="560" y="136"/>
                    </a:moveTo>
                    <a:cubicBezTo>
                      <a:pt x="556" y="134"/>
                      <a:pt x="553" y="131"/>
                      <a:pt x="549" y="130"/>
                    </a:cubicBezTo>
                    <a:cubicBezTo>
                      <a:pt x="541" y="127"/>
                      <a:pt x="532" y="127"/>
                      <a:pt x="525" y="124"/>
                    </a:cubicBezTo>
                    <a:cubicBezTo>
                      <a:pt x="447" y="88"/>
                      <a:pt x="377" y="39"/>
                      <a:pt x="294" y="17"/>
                    </a:cubicBezTo>
                    <a:cubicBezTo>
                      <a:pt x="283" y="11"/>
                      <a:pt x="272" y="9"/>
                      <a:pt x="260" y="7"/>
                    </a:cubicBezTo>
                    <a:cubicBezTo>
                      <a:pt x="250" y="7"/>
                      <a:pt x="237" y="0"/>
                      <a:pt x="231" y="8"/>
                    </a:cubicBezTo>
                    <a:cubicBezTo>
                      <a:pt x="226" y="14"/>
                      <a:pt x="226" y="53"/>
                      <a:pt x="240" y="61"/>
                    </a:cubicBezTo>
                    <a:cubicBezTo>
                      <a:pt x="258" y="71"/>
                      <a:pt x="283" y="77"/>
                      <a:pt x="303" y="83"/>
                    </a:cubicBezTo>
                    <a:cubicBezTo>
                      <a:pt x="308" y="88"/>
                      <a:pt x="310" y="93"/>
                      <a:pt x="314" y="98"/>
                    </a:cubicBezTo>
                    <a:cubicBezTo>
                      <a:pt x="301" y="135"/>
                      <a:pt x="265" y="114"/>
                      <a:pt x="222" y="113"/>
                    </a:cubicBezTo>
                    <a:cubicBezTo>
                      <a:pt x="196" y="111"/>
                      <a:pt x="172" y="107"/>
                      <a:pt x="147" y="100"/>
                    </a:cubicBezTo>
                    <a:cubicBezTo>
                      <a:pt x="132" y="96"/>
                      <a:pt x="102" y="89"/>
                      <a:pt x="102" y="89"/>
                    </a:cubicBezTo>
                    <a:cubicBezTo>
                      <a:pt x="87" y="79"/>
                      <a:pt x="68" y="75"/>
                      <a:pt x="51" y="68"/>
                    </a:cubicBezTo>
                    <a:cubicBezTo>
                      <a:pt x="36" y="53"/>
                      <a:pt x="24" y="28"/>
                      <a:pt x="0" y="28"/>
                    </a:cubicBezTo>
                  </a:path>
                </a:pathLst>
              </a:custGeom>
              <a:noFill/>
              <a:ln w="28575">
                <a:solidFill>
                  <a:srgbClr val="063DE8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241" name="Line 43"/>
              <p:cNvSpPr>
                <a:spLocks noChangeAspect="1" noChangeShapeType="1"/>
              </p:cNvSpPr>
              <p:nvPr/>
            </p:nvSpPr>
            <p:spPr bwMode="auto">
              <a:xfrm>
                <a:off x="3433" y="1097"/>
                <a:ext cx="20" cy="84"/>
              </a:xfrm>
              <a:prstGeom prst="line">
                <a:avLst/>
              </a:prstGeom>
              <a:noFill/>
              <a:ln w="28575">
                <a:solidFill>
                  <a:srgbClr val="063DE8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242" name="Line 44"/>
              <p:cNvSpPr>
                <a:spLocks noChangeAspect="1" noChangeShapeType="1"/>
              </p:cNvSpPr>
              <p:nvPr/>
            </p:nvSpPr>
            <p:spPr bwMode="auto">
              <a:xfrm flipV="1">
                <a:off x="3435" y="1097"/>
                <a:ext cx="78" cy="0"/>
              </a:xfrm>
              <a:prstGeom prst="line">
                <a:avLst/>
              </a:prstGeom>
              <a:noFill/>
              <a:ln w="28575">
                <a:solidFill>
                  <a:srgbClr val="063DE8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4235" name="Group 45"/>
            <p:cNvGrpSpPr>
              <a:grpSpLocks noChangeAspect="1"/>
            </p:cNvGrpSpPr>
            <p:nvPr/>
          </p:nvGrpSpPr>
          <p:grpSpPr bwMode="auto">
            <a:xfrm rot="-6837270">
              <a:off x="9108874" y="1572837"/>
              <a:ext cx="609110" cy="167773"/>
              <a:chOff x="3090" y="1258"/>
              <a:chExt cx="611" cy="175"/>
            </a:xfrm>
          </p:grpSpPr>
          <p:sp>
            <p:nvSpPr>
              <p:cNvPr id="94237" name="Freeform 46"/>
              <p:cNvSpPr>
                <a:spLocks noChangeAspect="1"/>
              </p:cNvSpPr>
              <p:nvPr/>
            </p:nvSpPr>
            <p:spPr bwMode="auto">
              <a:xfrm>
                <a:off x="3090" y="1258"/>
                <a:ext cx="611" cy="175"/>
              </a:xfrm>
              <a:custGeom>
                <a:avLst/>
                <a:gdLst>
                  <a:gd name="T0" fmla="*/ 1461 w 560"/>
                  <a:gd name="T1" fmla="*/ 2178 h 136"/>
                  <a:gd name="T2" fmla="*/ 1433 w 560"/>
                  <a:gd name="T3" fmla="*/ 2078 h 136"/>
                  <a:gd name="T4" fmla="*/ 1370 w 560"/>
                  <a:gd name="T5" fmla="*/ 1992 h 136"/>
                  <a:gd name="T6" fmla="*/ 767 w 560"/>
                  <a:gd name="T7" fmla="*/ 268 h 136"/>
                  <a:gd name="T8" fmla="*/ 681 w 560"/>
                  <a:gd name="T9" fmla="*/ 109 h 136"/>
                  <a:gd name="T10" fmla="*/ 603 w 560"/>
                  <a:gd name="T11" fmla="*/ 126 h 136"/>
                  <a:gd name="T12" fmla="*/ 626 w 560"/>
                  <a:gd name="T13" fmla="*/ 972 h 136"/>
                  <a:gd name="T14" fmla="*/ 793 w 560"/>
                  <a:gd name="T15" fmla="*/ 1340 h 136"/>
                  <a:gd name="T16" fmla="*/ 819 w 560"/>
                  <a:gd name="T17" fmla="*/ 1566 h 136"/>
                  <a:gd name="T18" fmla="*/ 578 w 560"/>
                  <a:gd name="T19" fmla="*/ 1808 h 136"/>
                  <a:gd name="T20" fmla="*/ 384 w 560"/>
                  <a:gd name="T21" fmla="*/ 1610 h 136"/>
                  <a:gd name="T22" fmla="*/ 265 w 560"/>
                  <a:gd name="T23" fmla="*/ 1426 h 136"/>
                  <a:gd name="T24" fmla="*/ 134 w 560"/>
                  <a:gd name="T25" fmla="*/ 1092 h 136"/>
                  <a:gd name="T26" fmla="*/ 0 w 560"/>
                  <a:gd name="T27" fmla="*/ 444 h 1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560"/>
                  <a:gd name="T43" fmla="*/ 0 h 136"/>
                  <a:gd name="T44" fmla="*/ 560 w 560"/>
                  <a:gd name="T45" fmla="*/ 136 h 1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560" h="136">
                    <a:moveTo>
                      <a:pt x="560" y="136"/>
                    </a:moveTo>
                    <a:cubicBezTo>
                      <a:pt x="556" y="134"/>
                      <a:pt x="553" y="131"/>
                      <a:pt x="549" y="130"/>
                    </a:cubicBezTo>
                    <a:cubicBezTo>
                      <a:pt x="541" y="127"/>
                      <a:pt x="532" y="127"/>
                      <a:pt x="525" y="124"/>
                    </a:cubicBezTo>
                    <a:cubicBezTo>
                      <a:pt x="447" y="88"/>
                      <a:pt x="377" y="39"/>
                      <a:pt x="294" y="17"/>
                    </a:cubicBezTo>
                    <a:cubicBezTo>
                      <a:pt x="283" y="11"/>
                      <a:pt x="272" y="9"/>
                      <a:pt x="260" y="7"/>
                    </a:cubicBezTo>
                    <a:cubicBezTo>
                      <a:pt x="250" y="7"/>
                      <a:pt x="237" y="0"/>
                      <a:pt x="231" y="8"/>
                    </a:cubicBezTo>
                    <a:cubicBezTo>
                      <a:pt x="226" y="14"/>
                      <a:pt x="226" y="53"/>
                      <a:pt x="240" y="61"/>
                    </a:cubicBezTo>
                    <a:cubicBezTo>
                      <a:pt x="258" y="71"/>
                      <a:pt x="283" y="77"/>
                      <a:pt x="303" y="83"/>
                    </a:cubicBezTo>
                    <a:cubicBezTo>
                      <a:pt x="308" y="88"/>
                      <a:pt x="310" y="93"/>
                      <a:pt x="314" y="98"/>
                    </a:cubicBezTo>
                    <a:cubicBezTo>
                      <a:pt x="301" y="135"/>
                      <a:pt x="265" y="114"/>
                      <a:pt x="222" y="113"/>
                    </a:cubicBezTo>
                    <a:cubicBezTo>
                      <a:pt x="196" y="111"/>
                      <a:pt x="172" y="107"/>
                      <a:pt x="147" y="100"/>
                    </a:cubicBezTo>
                    <a:cubicBezTo>
                      <a:pt x="132" y="96"/>
                      <a:pt x="102" y="89"/>
                      <a:pt x="102" y="89"/>
                    </a:cubicBezTo>
                    <a:cubicBezTo>
                      <a:pt x="87" y="79"/>
                      <a:pt x="68" y="75"/>
                      <a:pt x="51" y="68"/>
                    </a:cubicBezTo>
                    <a:cubicBezTo>
                      <a:pt x="36" y="53"/>
                      <a:pt x="24" y="28"/>
                      <a:pt x="0" y="28"/>
                    </a:cubicBezTo>
                  </a:path>
                </a:pathLst>
              </a:custGeom>
              <a:noFill/>
              <a:ln w="28575">
                <a:solidFill>
                  <a:srgbClr val="063DE8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238" name="Line 47"/>
              <p:cNvSpPr>
                <a:spLocks noChangeAspect="1" noChangeShapeType="1"/>
              </p:cNvSpPr>
              <p:nvPr/>
            </p:nvSpPr>
            <p:spPr bwMode="auto">
              <a:xfrm>
                <a:off x="3090" y="1286"/>
                <a:ext cx="20" cy="84"/>
              </a:xfrm>
              <a:prstGeom prst="line">
                <a:avLst/>
              </a:prstGeom>
              <a:noFill/>
              <a:ln w="28575">
                <a:solidFill>
                  <a:srgbClr val="063DE8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239" name="Line 48"/>
              <p:cNvSpPr>
                <a:spLocks noChangeAspect="1" noChangeShapeType="1"/>
              </p:cNvSpPr>
              <p:nvPr/>
            </p:nvSpPr>
            <p:spPr bwMode="auto">
              <a:xfrm flipV="1">
                <a:off x="3090" y="1286"/>
                <a:ext cx="78" cy="0"/>
              </a:xfrm>
              <a:prstGeom prst="line">
                <a:avLst/>
              </a:prstGeom>
              <a:noFill/>
              <a:ln w="28575">
                <a:solidFill>
                  <a:srgbClr val="063DE8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4236" name="Text Box 53"/>
            <p:cNvSpPr txBox="1">
              <a:spLocks noChangeAspect="1" noChangeArrowheads="1"/>
            </p:cNvSpPr>
            <p:nvPr/>
          </p:nvSpPr>
          <p:spPr bwMode="auto">
            <a:xfrm>
              <a:off x="8113904" y="1642268"/>
              <a:ext cx="846537" cy="52337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400">
                  <a:solidFill>
                    <a:srgbClr val="000000"/>
                  </a:solidFill>
                  <a:latin typeface="Cambria" charset="0"/>
                  <a:ea typeface="Times New Roman" charset="0"/>
                  <a:cs typeface="Times New Roman" charset="0"/>
                </a:rPr>
                <a:t>Request </a:t>
              </a:r>
            </a:p>
            <a:p>
              <a:pPr algn="ctr" eaLnBrk="1" hangingPunct="1"/>
              <a:r>
                <a:rPr lang="en-US" sz="1400">
                  <a:solidFill>
                    <a:srgbClr val="000000"/>
                  </a:solidFill>
                  <a:latin typeface="Cambria" charset="0"/>
                  <a:ea typeface="Times New Roman" charset="0"/>
                  <a:cs typeface="Times New Roman" charset="0"/>
                </a:rPr>
                <a:t>Elevator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Back-and-Forth</a:t>
            </a:r>
          </a:p>
        </p:txBody>
      </p:sp>
      <p:sp>
        <p:nvSpPr>
          <p:cNvPr id="95235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772400" cy="5105400"/>
          </a:xfrm>
        </p:spPr>
        <p:txBody>
          <a:bodyPr/>
          <a:lstStyle/>
          <a:p>
            <a:r>
              <a:rPr lang="en-US" dirty="0" smtClean="0"/>
              <a:t>Generally, a use case involves “back-and-forth” </a:t>
            </a:r>
            <a:br>
              <a:rPr lang="en-US" dirty="0" smtClean="0"/>
            </a:br>
            <a:r>
              <a:rPr lang="en-US" dirty="0" smtClean="0"/>
              <a:t>across the system boundary.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suggests alternate paths:</a:t>
            </a:r>
          </a:p>
          <a:p>
            <a:pPr lvl="1"/>
            <a:r>
              <a:rPr lang="en-US" dirty="0" smtClean="0"/>
              <a:t>What if the door fails to close?</a:t>
            </a:r>
          </a:p>
          <a:p>
            <a:pPr lvl="1"/>
            <a:r>
              <a:rPr lang="en-US" dirty="0" smtClean="0"/>
              <a:t>What if a passenger requests </a:t>
            </a:r>
            <a:br>
              <a:rPr lang="en-US" dirty="0" smtClean="0"/>
            </a:br>
            <a:r>
              <a:rPr lang="en-US" dirty="0" smtClean="0"/>
              <a:t>an intervening floor?</a:t>
            </a:r>
          </a:p>
          <a:p>
            <a:pPr lvl="1">
              <a:buNone/>
            </a:pPr>
            <a:endParaRPr lang="en-US" dirty="0" smtClean="0"/>
          </a:p>
          <a:p>
            <a:pPr indent="-539750"/>
            <a:r>
              <a:rPr lang="en-US" dirty="0" smtClean="0"/>
              <a:t>Write the alternate paths as separate use cases.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2286000"/>
            <a:ext cx="5257800" cy="1477328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u="sng" dirty="0" smtClean="0"/>
              <a:t>Order Elevator to Floor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Close door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When door closed, accelerate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 approach to specified floor, slow down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 arrival at floor, open door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Alternatives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Consider what can “go wrong.”</a:t>
            </a:r>
          </a:p>
          <a:p>
            <a:endParaRPr lang="en-US" smtClean="0"/>
          </a:p>
          <a:p>
            <a:r>
              <a:rPr lang="en-US" smtClean="0"/>
              <a:t>Build them as separate use cases.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8200" y="2942272"/>
            <a:ext cx="5257800" cy="2031325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u="sng" dirty="0" smtClean="0"/>
              <a:t>Order Elevator to Floor with Idiot in Door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Close door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blocked, reopen door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When completely reopened (and &lt;3 tries, go to Step 1)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3 tries, make annoying beeping sound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Workshop</a:t>
            </a:r>
          </a:p>
        </p:txBody>
      </p:sp>
      <p:sp>
        <p:nvSpPr>
          <p:cNvPr id="983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and name the use cases in the Case Study.</a:t>
            </a:r>
          </a:p>
          <a:p>
            <a:endParaRPr lang="en-US" dirty="0" smtClean="0"/>
          </a:p>
          <a:p>
            <a:r>
              <a:rPr lang="en-US" dirty="0" smtClean="0"/>
              <a:t>Draw a diagram, if you want.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4017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3581400" cy="3048000"/>
          </a:xfrm>
        </p:spPr>
        <p:txBody>
          <a:bodyPr/>
          <a:lstStyle/>
          <a:p>
            <a:r>
              <a:rPr lang="en-US" sz="2400" u="sng" dirty="0" smtClean="0"/>
              <a:t>Getting Started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Kick </a:t>
            </a:r>
            <a:r>
              <a:rPr lang="en-US" dirty="0"/>
              <a:t>Off	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Teams	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Communication	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Practices	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Assimilation	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Process	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800600" y="1219200"/>
            <a:ext cx="6248400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charset="2"/>
              <a:defRPr sz="2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39750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808038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charset="2"/>
              <a:buChar char="§"/>
              <a:tabLst>
                <a:tab pos="904875" algn="l"/>
              </a:tabLs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u="sng" dirty="0" smtClean="0"/>
              <a:t>Functional Behavior</a:t>
            </a:r>
            <a:endParaRPr lang="en-US" dirty="0" smtClean="0"/>
          </a:p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Use Cases	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Finding Use Cases	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Defining Use cases	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Factoring Use Cases	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Information Gathering	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Activity Diagram	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Sequence Diagram	</a:t>
            </a:r>
          </a:p>
          <a:p>
            <a:pPr marL="457200" indent="-457200">
              <a:buFont typeface="+mj-lt"/>
              <a:buAutoNum type="arabicPeriod" startAt="7"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62000" y="4648200"/>
            <a:ext cx="4800600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charset="2"/>
              <a:defRPr sz="2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39750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808038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charset="2"/>
              <a:buChar char="§"/>
              <a:tabLst>
                <a:tab pos="904875" algn="l"/>
              </a:tabLs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u="sng" dirty="0" smtClean="0"/>
              <a:t>Wrap Up</a:t>
            </a:r>
            <a:endParaRPr lang="en-US" dirty="0" smtClean="0"/>
          </a:p>
          <a:p>
            <a:pPr marL="457200" indent="-457200">
              <a:buFont typeface="+mj-lt"/>
              <a:buAutoNum type="arabicPeriod" startAt="14"/>
            </a:pPr>
            <a:r>
              <a:rPr lang="en-US" dirty="0" smtClean="0"/>
              <a:t>Packaging the Materials	</a:t>
            </a:r>
          </a:p>
          <a:p>
            <a:pPr marL="457200" indent="-457200">
              <a:buFont typeface="+mj-lt"/>
              <a:buAutoNum type="arabicPeriod" startAt="14"/>
            </a:pPr>
            <a:r>
              <a:rPr lang="en-US" dirty="0" smtClean="0"/>
              <a:t>What We Did	</a:t>
            </a:r>
          </a:p>
          <a:p>
            <a:pPr marL="457200" indent="-457200">
              <a:buFont typeface="+mj-lt"/>
              <a:buAutoNum type="arabicPeriod" startAt="14"/>
            </a:pPr>
            <a:r>
              <a:rPr lang="en-US" dirty="0" smtClean="0"/>
              <a:t>What's Next	</a:t>
            </a:r>
          </a:p>
          <a:p>
            <a:pPr marL="457200" indent="-457200">
              <a:buFont typeface="+mj-lt"/>
              <a:buAutoNum type="arabicPeriod" startAt="14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9. Defining Use Cases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9332" name="Rectangle 3"/>
          <p:cNvSpPr>
            <a:spLocks noChangeArrowheads="1"/>
          </p:cNvSpPr>
          <p:nvPr/>
        </p:nvSpPr>
        <p:spPr bwMode="auto">
          <a:xfrm>
            <a:off x="4414838" y="3244850"/>
            <a:ext cx="7556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>
                <a:solidFill>
                  <a:srgbClr val="FF0000"/>
                </a:solidFill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Defining Use Cases</a:t>
            </a:r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define a use case, follow this pattern (long form):</a:t>
            </a:r>
          </a:p>
        </p:txBody>
      </p:sp>
      <p:sp>
        <p:nvSpPr>
          <p:cNvPr id="101380" name="Rectangle 3"/>
          <p:cNvSpPr>
            <a:spLocks noChangeArrowheads="1"/>
          </p:cNvSpPr>
          <p:nvPr/>
        </p:nvSpPr>
        <p:spPr bwMode="auto">
          <a:xfrm>
            <a:off x="1676400" y="1828800"/>
            <a:ext cx="4876800" cy="426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541338" indent="-541338"/>
            <a:r>
              <a:rPr lang="en-US" dirty="0"/>
              <a:t>Actor: </a:t>
            </a:r>
            <a:r>
              <a:rPr lang="en-US" dirty="0" smtClean="0"/>
              <a:t>What role causes the use case to execute?</a:t>
            </a:r>
            <a:endParaRPr lang="en-US" dirty="0"/>
          </a:p>
          <a:p>
            <a:pPr marL="541338" indent="-541338"/>
            <a:endParaRPr lang="en-US" dirty="0"/>
          </a:p>
          <a:p>
            <a:pPr marL="541338" indent="-541338"/>
            <a:r>
              <a:rPr lang="en-US" dirty="0"/>
              <a:t>Trigger: What causes the</a:t>
            </a:r>
            <a:r>
              <a:rPr lang="en-US" dirty="0" smtClean="0"/>
              <a:t> use case </a:t>
            </a:r>
            <a:r>
              <a:rPr lang="en-US" dirty="0"/>
              <a:t>to execute</a:t>
            </a:r>
          </a:p>
          <a:p>
            <a:pPr marL="541338" indent="-541338"/>
            <a:endParaRPr lang="en-US" dirty="0"/>
          </a:p>
          <a:p>
            <a:pPr marL="541338" indent="-541338"/>
            <a:r>
              <a:rPr lang="en-US" dirty="0"/>
              <a:t>Pre-conditions: What must be true before the</a:t>
            </a:r>
            <a:r>
              <a:rPr lang="en-US" dirty="0" smtClean="0"/>
              <a:t> use case </a:t>
            </a:r>
            <a:r>
              <a:rPr lang="en-US" dirty="0"/>
              <a:t>can execute </a:t>
            </a:r>
          </a:p>
          <a:p>
            <a:pPr marL="541338" indent="-541338"/>
            <a:endParaRPr lang="en-US" dirty="0"/>
          </a:p>
          <a:p>
            <a:pPr marL="541338" indent="-541338"/>
            <a:r>
              <a:rPr lang="en-US" dirty="0"/>
              <a:t>Post-conditions: What must be true after the</a:t>
            </a:r>
            <a:r>
              <a:rPr lang="en-US" dirty="0" smtClean="0"/>
              <a:t> use case </a:t>
            </a:r>
            <a:r>
              <a:rPr lang="en-US" dirty="0"/>
              <a:t>has executed</a:t>
            </a:r>
          </a:p>
          <a:p>
            <a:pPr marL="541338" indent="-541338"/>
            <a:endParaRPr lang="en-US" dirty="0"/>
          </a:p>
          <a:p>
            <a:pPr marL="541338" indent="-541338"/>
            <a:r>
              <a:rPr lang="en-US" dirty="0"/>
              <a:t>Scenario: A description of just what </a:t>
            </a:r>
            <a:r>
              <a:rPr lang="en-US" dirty="0" smtClean="0"/>
              <a:t>happens</a:t>
            </a:r>
          </a:p>
          <a:p>
            <a:pPr marL="541338" indent="-541338"/>
            <a:endParaRPr lang="en-US" dirty="0" smtClean="0"/>
          </a:p>
          <a:p>
            <a:pPr marL="541338" indent="-541338"/>
            <a:r>
              <a:rPr lang="en-US" dirty="0" smtClean="0"/>
              <a:t>Requirements: A list of the requirements addressed by the use case</a:t>
            </a:r>
          </a:p>
          <a:p>
            <a:pPr marL="541338" indent="-541338"/>
            <a:endParaRPr lang="en-US" dirty="0" smtClean="0"/>
          </a:p>
          <a:p>
            <a:pPr marL="541338" indent="-54133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07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Defining Use Cases</a:t>
            </a:r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define a use case, follow this pattern (short form):</a:t>
            </a:r>
          </a:p>
        </p:txBody>
      </p:sp>
      <p:sp>
        <p:nvSpPr>
          <p:cNvPr id="101380" name="Rectangle 3"/>
          <p:cNvSpPr>
            <a:spLocks noChangeArrowheads="1"/>
          </p:cNvSpPr>
          <p:nvPr/>
        </p:nvSpPr>
        <p:spPr bwMode="auto">
          <a:xfrm>
            <a:off x="1676400" y="1828800"/>
            <a:ext cx="4876800" cy="426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541338" indent="-541338"/>
            <a:r>
              <a:rPr lang="en-US" strike="sngStrike" dirty="0"/>
              <a:t>Actor</a:t>
            </a:r>
            <a:r>
              <a:rPr lang="en-US" dirty="0"/>
              <a:t>: </a:t>
            </a:r>
            <a:r>
              <a:rPr lang="en-US" dirty="0" smtClean="0"/>
              <a:t>Adds little</a:t>
            </a:r>
            <a:endParaRPr lang="en-US" dirty="0"/>
          </a:p>
          <a:p>
            <a:pPr marL="541338" indent="-541338"/>
            <a:endParaRPr lang="en-US" dirty="0"/>
          </a:p>
          <a:p>
            <a:pPr marL="541338" indent="-541338"/>
            <a:r>
              <a:rPr lang="en-US" strike="sngStrike" dirty="0"/>
              <a:t>Trigger</a:t>
            </a:r>
            <a:r>
              <a:rPr lang="en-US" dirty="0"/>
              <a:t>: </a:t>
            </a:r>
            <a:r>
              <a:rPr lang="en-US" dirty="0" smtClean="0"/>
              <a:t>Adds little</a:t>
            </a:r>
            <a:endParaRPr lang="en-US" dirty="0"/>
          </a:p>
          <a:p>
            <a:pPr marL="541338" indent="-541338"/>
            <a:endParaRPr lang="en-US" dirty="0"/>
          </a:p>
          <a:p>
            <a:pPr marL="541338" indent="-541338"/>
            <a:r>
              <a:rPr lang="en-US" dirty="0"/>
              <a:t>Pre-conditions: What must be true before the</a:t>
            </a:r>
            <a:r>
              <a:rPr lang="en-US" dirty="0" smtClean="0"/>
              <a:t> use case </a:t>
            </a:r>
            <a:r>
              <a:rPr lang="en-US" dirty="0"/>
              <a:t>can execute </a:t>
            </a:r>
          </a:p>
          <a:p>
            <a:pPr marL="541338" indent="-541338"/>
            <a:endParaRPr lang="en-US" dirty="0"/>
          </a:p>
          <a:p>
            <a:pPr marL="541338" indent="-541338"/>
            <a:r>
              <a:rPr lang="en-US" dirty="0"/>
              <a:t>Post-conditions: What must be true after the</a:t>
            </a:r>
            <a:r>
              <a:rPr lang="en-US" dirty="0" smtClean="0"/>
              <a:t> use case </a:t>
            </a:r>
            <a:r>
              <a:rPr lang="en-US" dirty="0"/>
              <a:t>has executed</a:t>
            </a:r>
          </a:p>
          <a:p>
            <a:pPr marL="541338" indent="-541338"/>
            <a:endParaRPr lang="en-US" dirty="0"/>
          </a:p>
          <a:p>
            <a:pPr marL="541338" indent="-541338"/>
            <a:r>
              <a:rPr lang="en-US" dirty="0"/>
              <a:t>Scenario: A description of just what </a:t>
            </a:r>
            <a:r>
              <a:rPr lang="en-US" dirty="0" smtClean="0"/>
              <a:t>happens</a:t>
            </a:r>
          </a:p>
          <a:p>
            <a:pPr marL="541338" indent="-541338"/>
            <a:endParaRPr lang="en-US" dirty="0" smtClean="0"/>
          </a:p>
          <a:p>
            <a:pPr marL="541338" indent="-541338"/>
            <a:r>
              <a:rPr lang="en-US" strike="sngStrike" dirty="0" smtClean="0"/>
              <a:t>Requirements</a:t>
            </a:r>
            <a:r>
              <a:rPr lang="en-US" dirty="0" smtClean="0"/>
              <a:t>: </a:t>
            </a:r>
            <a:r>
              <a:rPr lang="en-US" dirty="0"/>
              <a:t>C</a:t>
            </a:r>
            <a:r>
              <a:rPr lang="en-US" dirty="0" smtClean="0"/>
              <a:t>aptured elsewhere</a:t>
            </a:r>
          </a:p>
          <a:p>
            <a:pPr marL="541338" indent="-541338"/>
            <a:endParaRPr lang="en-US" dirty="0" smtClean="0"/>
          </a:p>
          <a:p>
            <a:pPr marL="541338" indent="-541338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Trigger</a:t>
            </a:r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trigger </a:t>
            </a:r>
            <a:r>
              <a:rPr lang="en-US" dirty="0" smtClean="0"/>
              <a:t>is a data or control flow that initiates the use case.</a:t>
            </a:r>
          </a:p>
          <a:p>
            <a:endParaRPr lang="en-US" dirty="0" smtClean="0"/>
          </a:p>
          <a:p>
            <a:r>
              <a:rPr lang="en-US" dirty="0" smtClean="0"/>
              <a:t>Identify what causes the use case</a:t>
            </a:r>
            <a:br>
              <a:rPr lang="en-US" dirty="0" smtClean="0"/>
            </a:br>
            <a:r>
              <a:rPr lang="en-US" dirty="0" smtClean="0"/>
              <a:t>to execute.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Always write down the </a:t>
            </a:r>
            <a:r>
              <a:rPr lang="en-US" i="1" dirty="0" smtClean="0"/>
              <a:t>logical meaning </a:t>
            </a:r>
            <a:r>
              <a:rPr lang="en-US" dirty="0" smtClean="0"/>
              <a:t>of the trigger.</a:t>
            </a:r>
          </a:p>
        </p:txBody>
      </p:sp>
      <p:sp>
        <p:nvSpPr>
          <p:cNvPr id="93188" name="Oval Callout 3"/>
          <p:cNvSpPr>
            <a:spLocks noChangeArrowheads="1"/>
          </p:cNvSpPr>
          <p:nvPr/>
        </p:nvSpPr>
        <p:spPr bwMode="auto">
          <a:xfrm>
            <a:off x="5400675" y="2160588"/>
            <a:ext cx="2879725" cy="1798637"/>
          </a:xfrm>
          <a:prstGeom prst="wedgeEllipseCallout">
            <a:avLst>
              <a:gd name="adj1" fmla="val -21843"/>
              <a:gd name="adj2" fmla="val 69644"/>
            </a:avLst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000" b="1">
                <a:latin typeface="Tekton" charset="0"/>
                <a:ea typeface="Tekton" charset="0"/>
                <a:cs typeface="Tekton" charset="0"/>
              </a:rPr>
              <a:t>aka</a:t>
            </a:r>
          </a:p>
          <a:p>
            <a:pPr algn="ctr"/>
            <a:r>
              <a:rPr lang="en-US" sz="2000" b="1">
                <a:latin typeface="Tekton" charset="0"/>
                <a:ea typeface="Tekton" charset="0"/>
                <a:cs typeface="Tekton" charset="0"/>
              </a:rPr>
              <a:t>stimulus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76400" y="3048000"/>
            <a:ext cx="4038600" cy="457200"/>
          </a:xfrm>
          <a:prstGeom prst="rect">
            <a:avLst/>
          </a:prstGeom>
          <a:solidFill>
            <a:schemeClr val="tx1">
              <a:alpha val="2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Passenger orders elevator to floor 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Pre- and Post-Conditions</a:t>
            </a:r>
          </a:p>
        </p:txBody>
      </p:sp>
      <p:sp>
        <p:nvSpPr>
          <p:cNvPr id="1024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 and post-conditions say what must be true:</a:t>
            </a:r>
          </a:p>
          <a:p>
            <a:pPr lvl="1"/>
            <a:r>
              <a:rPr lang="en-US" dirty="0" smtClean="0"/>
              <a:t>before some use case, and</a:t>
            </a:r>
          </a:p>
          <a:p>
            <a:pPr lvl="1"/>
            <a:r>
              <a:rPr lang="en-US" dirty="0" smtClean="0"/>
              <a:t>after the use case is completed.</a:t>
            </a:r>
          </a:p>
          <a:p>
            <a:pPr lvl="1"/>
            <a:endParaRPr lang="en-US" sz="18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You may add a description.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02404" name="Rectangle 3"/>
          <p:cNvSpPr>
            <a:spLocks noChangeArrowheads="1"/>
          </p:cNvSpPr>
          <p:nvPr/>
        </p:nvSpPr>
        <p:spPr bwMode="auto">
          <a:xfrm>
            <a:off x="914400" y="2819400"/>
            <a:ext cx="6781800" cy="1295400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u="sng"/>
              <a:t>Elevator arrives at floor</a:t>
            </a:r>
          </a:p>
          <a:p>
            <a:endParaRPr lang="en-US"/>
          </a:p>
          <a:p>
            <a:r>
              <a:rPr lang="en-US"/>
              <a:t>Precondition:	Door closed and elevator stopped</a:t>
            </a:r>
          </a:p>
          <a:p>
            <a:r>
              <a:rPr lang="en-US"/>
              <a:t>Postcondition:	Door open</a:t>
            </a:r>
          </a:p>
        </p:txBody>
      </p:sp>
      <p:sp>
        <p:nvSpPr>
          <p:cNvPr id="102405" name="Rectangle 4"/>
          <p:cNvSpPr>
            <a:spLocks noChangeArrowheads="1"/>
          </p:cNvSpPr>
          <p:nvPr/>
        </p:nvSpPr>
        <p:spPr bwMode="auto">
          <a:xfrm>
            <a:off x="914400" y="4495800"/>
            <a:ext cx="6781800" cy="1295400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u="sng" dirty="0"/>
              <a:t>Idiot in Door</a:t>
            </a:r>
          </a:p>
          <a:p>
            <a:endParaRPr lang="en-US" dirty="0"/>
          </a:p>
          <a:p>
            <a:r>
              <a:rPr lang="en-US" dirty="0"/>
              <a:t>Precondition:	Door closing and </a:t>
            </a:r>
            <a:r>
              <a:rPr lang="en-US" dirty="0" smtClean="0"/>
              <a:t>obstruction </a:t>
            </a:r>
            <a:r>
              <a:rPr lang="en-US" dirty="0"/>
              <a:t>detected</a:t>
            </a:r>
          </a:p>
          <a:p>
            <a:r>
              <a:rPr lang="en-US" dirty="0" err="1"/>
              <a:t>Postcondition</a:t>
            </a:r>
            <a:r>
              <a:rPr lang="en-US" dirty="0"/>
              <a:t>:	Door opened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Pre- and Post-Conditions</a:t>
            </a:r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There may be several pairs of several conditions.</a:t>
            </a:r>
          </a:p>
        </p:txBody>
      </p:sp>
      <p:sp>
        <p:nvSpPr>
          <p:cNvPr id="103428" name="Rectangle 3"/>
          <p:cNvSpPr>
            <a:spLocks noChangeArrowheads="1"/>
          </p:cNvSpPr>
          <p:nvPr/>
        </p:nvSpPr>
        <p:spPr bwMode="auto">
          <a:xfrm>
            <a:off x="914400" y="2514600"/>
            <a:ext cx="6781800" cy="2819400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u="sng"/>
              <a:t>Request Elevator</a:t>
            </a:r>
          </a:p>
          <a:p>
            <a:endParaRPr lang="en-US"/>
          </a:p>
          <a:p>
            <a:r>
              <a:rPr lang="en-US"/>
              <a:t>Precondition:	Elevator at floor with door closed</a:t>
            </a:r>
          </a:p>
          <a:p>
            <a:r>
              <a:rPr lang="en-US"/>
              <a:t>Postcondition:	Door open initiated</a:t>
            </a:r>
          </a:p>
          <a:p>
            <a:r>
              <a:rPr lang="en-US"/>
              <a:t>		Request satisfied</a:t>
            </a:r>
          </a:p>
          <a:p>
            <a:endParaRPr lang="en-US"/>
          </a:p>
          <a:p>
            <a:r>
              <a:rPr lang="en-US"/>
              <a:t>Precondition:	No elevator at requested floor</a:t>
            </a:r>
          </a:p>
          <a:p>
            <a:r>
              <a:rPr lang="en-US"/>
              <a:t>Postcondition:	Request queued for arbitrary elevator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Pre- and Post-Conditions</a:t>
            </a:r>
          </a:p>
        </p:txBody>
      </p:sp>
      <p:sp>
        <p:nvSpPr>
          <p:cNvPr id="1044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Or you may split them.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Note that the state is now embedded within the name.</a:t>
            </a:r>
          </a:p>
        </p:txBody>
      </p:sp>
      <p:sp>
        <p:nvSpPr>
          <p:cNvPr id="104452" name="Rectangle 3"/>
          <p:cNvSpPr>
            <a:spLocks noChangeArrowheads="1"/>
          </p:cNvSpPr>
          <p:nvPr/>
        </p:nvSpPr>
        <p:spPr bwMode="auto">
          <a:xfrm>
            <a:off x="914400" y="1905000"/>
            <a:ext cx="6781800" cy="1752600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u="sng"/>
              <a:t>Request Elevator with Elevator at Floor</a:t>
            </a:r>
          </a:p>
          <a:p>
            <a:endParaRPr lang="en-US"/>
          </a:p>
          <a:p>
            <a:r>
              <a:rPr lang="en-US"/>
              <a:t>Precondition:	Elevator at floor with door closed</a:t>
            </a:r>
          </a:p>
          <a:p>
            <a:r>
              <a:rPr lang="en-US"/>
              <a:t>Postcondition:	Door open initiated</a:t>
            </a:r>
          </a:p>
          <a:p>
            <a:r>
              <a:rPr lang="en-US"/>
              <a:t>		Request satisfied</a:t>
            </a:r>
          </a:p>
        </p:txBody>
      </p:sp>
      <p:sp>
        <p:nvSpPr>
          <p:cNvPr id="104453" name="Rectangle 4"/>
          <p:cNvSpPr>
            <a:spLocks noChangeArrowheads="1"/>
          </p:cNvSpPr>
          <p:nvPr/>
        </p:nvSpPr>
        <p:spPr bwMode="auto">
          <a:xfrm>
            <a:off x="914400" y="4038600"/>
            <a:ext cx="6781800" cy="1752600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u="sng"/>
              <a:t>Request Elevator with no Elevator at Floor</a:t>
            </a:r>
            <a:endParaRPr lang="en-US"/>
          </a:p>
          <a:p>
            <a:endParaRPr lang="en-US"/>
          </a:p>
          <a:p>
            <a:r>
              <a:rPr lang="en-US"/>
              <a:t>Precondition:	No elevator at requested floor</a:t>
            </a:r>
          </a:p>
          <a:p>
            <a:r>
              <a:rPr lang="en-US"/>
              <a:t>Postcondition:	Request queued for arbitrary elevator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Scenario</a:t>
            </a:r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scenario </a:t>
            </a:r>
            <a:r>
              <a:rPr lang="en-US" dirty="0" smtClean="0"/>
              <a:t>is a list of steps describing the interaction between an actor and the system to effect some goal.</a:t>
            </a:r>
          </a:p>
          <a:p>
            <a:endParaRPr lang="en-US" dirty="0" smtClean="0"/>
          </a:p>
          <a:p>
            <a:r>
              <a:rPr lang="en-US" dirty="0" smtClean="0"/>
              <a:t>Write down the scenario in natural language.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2000" y="3124200"/>
            <a:ext cx="5334000" cy="1905000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000" u="sng" dirty="0"/>
              <a:t>Scenario: Passenger Enters Elevator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order for elevator to floor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Close door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Elevator moves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Elevator arrives at floor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Open door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962400" y="4038600"/>
            <a:ext cx="5029200" cy="2362200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000" u="sng" dirty="0"/>
              <a:t>Scenario: Passenger requests Elevator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Select elevator in requested direction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order for elevator to floor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Close door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Move elevator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Elevator arrives at floor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Open door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Scenario</a:t>
            </a:r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scenario </a:t>
            </a:r>
            <a:r>
              <a:rPr lang="en-US" dirty="0" smtClean="0"/>
              <a:t>is a list of steps describing the interaction between an actor and the system to effect some goal.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Lightning Bolt 5"/>
          <p:cNvSpPr>
            <a:spLocks noChangeArrowheads="1"/>
          </p:cNvSpPr>
          <p:nvPr/>
        </p:nvSpPr>
        <p:spPr bwMode="auto">
          <a:xfrm rot="-3093238">
            <a:off x="-28575" y="1136650"/>
            <a:ext cx="8369300" cy="6483350"/>
          </a:xfrm>
          <a:prstGeom prst="lightningBolt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0600" y="3429000"/>
            <a:ext cx="6858000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3"/>
                </a:solidFill>
              </a:rPr>
              <a:t>WARNING: Scenarios are procedural and can lead to brittle systems if implemented directly.</a:t>
            </a:r>
          </a:p>
          <a:p>
            <a:pPr>
              <a:defRPr/>
            </a:pPr>
            <a:r>
              <a:rPr lang="en-US" sz="2400" dirty="0">
                <a:solidFill>
                  <a:schemeClr val="accent3"/>
                </a:solidFill>
              </a:rPr>
              <a:t>They are used to elucidate the</a:t>
            </a:r>
            <a:r>
              <a:rPr lang="en-US" sz="2400" dirty="0" smtClean="0">
                <a:solidFill>
                  <a:schemeClr val="accent3"/>
                </a:solidFill>
              </a:rPr>
              <a:t> </a:t>
            </a:r>
            <a:br>
              <a:rPr lang="en-US" sz="2400" dirty="0" smtClean="0">
                <a:solidFill>
                  <a:schemeClr val="accent3"/>
                </a:solidFill>
              </a:rPr>
            </a:br>
            <a:r>
              <a:rPr lang="en-US" sz="2400" dirty="0" smtClean="0">
                <a:solidFill>
                  <a:schemeClr val="accent3"/>
                </a:solidFill>
              </a:rPr>
              <a:t>system’s response ONLY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 Cases</a:t>
            </a:r>
          </a:p>
        </p:txBody>
      </p:sp>
      <p:sp>
        <p:nvSpPr>
          <p:cNvPr id="1075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test cases should take the form:</a:t>
            </a:r>
          </a:p>
          <a:p>
            <a:pPr lvl="1"/>
            <a:r>
              <a:rPr lang="en-US" dirty="0" smtClean="0"/>
              <a:t>establish pre-conditions</a:t>
            </a:r>
          </a:p>
          <a:p>
            <a:pPr lvl="1"/>
            <a:r>
              <a:rPr lang="en-US" dirty="0" smtClean="0"/>
              <a:t>inject stimulus to initiate </a:t>
            </a:r>
          </a:p>
          <a:p>
            <a:pPr lvl="1"/>
            <a:r>
              <a:rPr lang="en-US" dirty="0" smtClean="0"/>
              <a:t>verify actual post-conditions </a:t>
            </a:r>
            <a:br>
              <a:rPr lang="en-US" dirty="0" smtClean="0"/>
            </a:br>
            <a:r>
              <a:rPr lang="en-US" dirty="0" smtClean="0"/>
              <a:t>against expected</a:t>
            </a:r>
          </a:p>
          <a:p>
            <a:pPr lvl="1"/>
            <a:r>
              <a:rPr lang="en-US" dirty="0" smtClean="0"/>
              <a:t>issue a pass/fail indication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107524" name="Rectangular Callout 3"/>
          <p:cNvSpPr>
            <a:spLocks noChangeArrowheads="1"/>
          </p:cNvSpPr>
          <p:nvPr/>
        </p:nvSpPr>
        <p:spPr bwMode="auto">
          <a:xfrm>
            <a:off x="5105400" y="2057400"/>
            <a:ext cx="3581400" cy="1219200"/>
          </a:xfrm>
          <a:prstGeom prst="wedgeRectCallout">
            <a:avLst>
              <a:gd name="adj1" fmla="val 44847"/>
              <a:gd name="adj2" fmla="val 9199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200" dirty="0"/>
              <a:t>Hmmm….</a:t>
            </a:r>
          </a:p>
          <a:p>
            <a:endParaRPr lang="en-US" sz="2200" dirty="0"/>
          </a:p>
          <a:p>
            <a:r>
              <a:rPr lang="en-US" sz="2200" dirty="0"/>
              <a:t>Where would I find these?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gc_training_slidemaster">
  <a:themeElements>
    <a:clrScheme name="">
      <a:dk1>
        <a:srgbClr val="000000"/>
      </a:dk1>
      <a:lt1>
        <a:srgbClr val="FFFFFF"/>
      </a:lt1>
      <a:dk2>
        <a:srgbClr val="114FFB"/>
      </a:dk2>
      <a:lt2>
        <a:srgbClr val="919191"/>
      </a:lt2>
      <a:accent1>
        <a:srgbClr val="A2C1FE"/>
      </a:accent1>
      <a:accent2>
        <a:srgbClr val="EAEC5E"/>
      </a:accent2>
      <a:accent3>
        <a:srgbClr val="FFFFFF"/>
      </a:accent3>
      <a:accent4>
        <a:srgbClr val="000000"/>
      </a:accent4>
      <a:accent5>
        <a:srgbClr val="CEDDFE"/>
      </a:accent5>
      <a:accent6>
        <a:srgbClr val="D4D654"/>
      </a:accent6>
      <a:hlink>
        <a:srgbClr val="950728"/>
      </a:hlink>
      <a:folHlink>
        <a:srgbClr val="60C900"/>
      </a:folHlink>
    </a:clrScheme>
    <a:fontScheme name="mgc_training_slide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gc_training_slide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c_training_slidemast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c_training_slidemast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c_training_slidemast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c_training_slidemas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c_training_slidemas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c_training_slidemas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35721</TotalTime>
  <Pages>3</Pages>
  <Words>4457</Words>
  <Application>Microsoft Office PowerPoint</Application>
  <PresentationFormat>On-screen Show (4:3)</PresentationFormat>
  <Paragraphs>1465</Paragraphs>
  <Slides>158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158</vt:i4>
      </vt:variant>
    </vt:vector>
  </HeadingPairs>
  <TitlesOfParts>
    <vt:vector size="159" baseType="lpstr">
      <vt:lpstr>mgc_training_slidemaster</vt:lpstr>
      <vt:lpstr>PowerPoint Presentation</vt:lpstr>
      <vt:lpstr>The Fuzzy Front End</vt:lpstr>
      <vt:lpstr>The Fuzzy Front End</vt:lpstr>
      <vt:lpstr>Abstraction</vt:lpstr>
      <vt:lpstr>Cone of Uncertainty</vt:lpstr>
      <vt:lpstr>Levels of Commitment</vt:lpstr>
      <vt:lpstr>Requirements Clarification Process</vt:lpstr>
      <vt:lpstr>Requirements Clarification Process</vt:lpstr>
      <vt:lpstr>Table of Contents</vt:lpstr>
      <vt:lpstr>1. Kick Off</vt:lpstr>
      <vt:lpstr>Kick Off</vt:lpstr>
      <vt:lpstr>Charter</vt:lpstr>
      <vt:lpstr>Constraints</vt:lpstr>
      <vt:lpstr>Context</vt:lpstr>
      <vt:lpstr>Resources: Requirements</vt:lpstr>
      <vt:lpstr>Resources: Terms</vt:lpstr>
      <vt:lpstr>Naming and Packaging</vt:lpstr>
      <vt:lpstr>Steps</vt:lpstr>
      <vt:lpstr>Workshop</vt:lpstr>
      <vt:lpstr>2. Team</vt:lpstr>
      <vt:lpstr>Customer Team </vt:lpstr>
      <vt:lpstr>Development Team </vt:lpstr>
      <vt:lpstr>Experts</vt:lpstr>
      <vt:lpstr>Experts</vt:lpstr>
      <vt:lpstr>Stakeholders</vt:lpstr>
      <vt:lpstr>Working Together</vt:lpstr>
      <vt:lpstr>Large Development Efforts</vt:lpstr>
      <vt:lpstr>Geographical Distribution</vt:lpstr>
      <vt:lpstr>Long-lifecycle Products</vt:lpstr>
      <vt:lpstr>Modes of Communication</vt:lpstr>
      <vt:lpstr>Priority</vt:lpstr>
      <vt:lpstr>Workshop</vt:lpstr>
      <vt:lpstr>PowerPoint Presentation</vt:lpstr>
      <vt:lpstr>3. Communication</vt:lpstr>
      <vt:lpstr>Face-to-Face Communication</vt:lpstr>
      <vt:lpstr>Long-lifecycle Products</vt:lpstr>
      <vt:lpstr>Finding People</vt:lpstr>
      <vt:lpstr>Multiple Locations</vt:lpstr>
      <vt:lpstr>Too Many Things to Remember</vt:lpstr>
      <vt:lpstr>Tracking</vt:lpstr>
      <vt:lpstr>Requirements</vt:lpstr>
      <vt:lpstr>Terms</vt:lpstr>
      <vt:lpstr>Writing It Down</vt:lpstr>
      <vt:lpstr>Infrastructure</vt:lpstr>
      <vt:lpstr>Transparency</vt:lpstr>
      <vt:lpstr>Workshop</vt:lpstr>
      <vt:lpstr>Workshop</vt:lpstr>
      <vt:lpstr>4. Practices</vt:lpstr>
      <vt:lpstr>Recording</vt:lpstr>
      <vt:lpstr>Daily Stand Up</vt:lpstr>
      <vt:lpstr>Weekly Sit Down</vt:lpstr>
      <vt:lpstr>Other Team Practices</vt:lpstr>
      <vt:lpstr>Collective Ownership</vt:lpstr>
      <vt:lpstr>Revisit the Team</vt:lpstr>
      <vt:lpstr>Workshop</vt:lpstr>
      <vt:lpstr>5. Assimilation</vt:lpstr>
      <vt:lpstr>Resistance is Futile</vt:lpstr>
      <vt:lpstr>Find Requirements</vt:lpstr>
      <vt:lpstr>Find &amp; Identify Your Requirements</vt:lpstr>
      <vt:lpstr>Coherent and Unambiguous</vt:lpstr>
      <vt:lpstr>Testable</vt:lpstr>
      <vt:lpstr>Testable</vt:lpstr>
      <vt:lpstr>Workshop</vt:lpstr>
      <vt:lpstr>6. Process</vt:lpstr>
      <vt:lpstr>How Wide?</vt:lpstr>
      <vt:lpstr>Depth of Understanding</vt:lpstr>
      <vt:lpstr>Risk et al.</vt:lpstr>
      <vt:lpstr>How Wide?</vt:lpstr>
      <vt:lpstr>Details</vt:lpstr>
      <vt:lpstr>Specification</vt:lpstr>
      <vt:lpstr>PowerPoint Presentation</vt:lpstr>
      <vt:lpstr>PowerPoint Presentation</vt:lpstr>
      <vt:lpstr>7. Use Cases</vt:lpstr>
      <vt:lpstr>Use Cases</vt:lpstr>
      <vt:lpstr>Actors</vt:lpstr>
      <vt:lpstr>Interaction</vt:lpstr>
      <vt:lpstr>Use Case</vt:lpstr>
      <vt:lpstr>Use Case Diagram</vt:lpstr>
      <vt:lpstr>PowerPoint Presentation</vt:lpstr>
      <vt:lpstr>8: Finding Use Cases</vt:lpstr>
      <vt:lpstr>Read the Spec.!</vt:lpstr>
      <vt:lpstr>Identify Personnel</vt:lpstr>
      <vt:lpstr>Blitz</vt:lpstr>
      <vt:lpstr>Actors</vt:lpstr>
      <vt:lpstr>Interaction</vt:lpstr>
      <vt:lpstr>Back-and-Forth</vt:lpstr>
      <vt:lpstr>Alternatives</vt:lpstr>
      <vt:lpstr>Workshop</vt:lpstr>
      <vt:lpstr>PowerPoint Presentation</vt:lpstr>
      <vt:lpstr>9. Defining Use Cases</vt:lpstr>
      <vt:lpstr>Defining Use Cases</vt:lpstr>
      <vt:lpstr>Defining Use Cases</vt:lpstr>
      <vt:lpstr>Trigger</vt:lpstr>
      <vt:lpstr>Pre- and Post-Conditions</vt:lpstr>
      <vt:lpstr>Pre- and Post-Conditions</vt:lpstr>
      <vt:lpstr>Pre- and Post-Conditions</vt:lpstr>
      <vt:lpstr>Scenario</vt:lpstr>
      <vt:lpstr>Scenario</vt:lpstr>
      <vt:lpstr>Test Cases</vt:lpstr>
      <vt:lpstr>Workshop</vt:lpstr>
      <vt:lpstr>PowerPoint Presentation</vt:lpstr>
      <vt:lpstr>10. Factoring Use Cases</vt:lpstr>
      <vt:lpstr>The Whole</vt:lpstr>
      <vt:lpstr>Size Matters</vt:lpstr>
      <vt:lpstr>Use Case Diagram</vt:lpstr>
      <vt:lpstr>Normalize Nouns</vt:lpstr>
      <vt:lpstr>Normalize Verbs</vt:lpstr>
      <vt:lpstr>Inconsistent Abstraction Level</vt:lpstr>
      <vt:lpstr>Factor Out Common Elements</vt:lpstr>
      <vt:lpstr>Additional Constructs</vt:lpstr>
      <vt:lpstr>Includes</vt:lpstr>
      <vt:lpstr>Extends</vt:lpstr>
      <vt:lpstr>One More Time…</vt:lpstr>
      <vt:lpstr>Workshop</vt:lpstr>
      <vt:lpstr>PowerPoint Presentation</vt:lpstr>
      <vt:lpstr>11. Information Gathering</vt:lpstr>
      <vt:lpstr>Gathering Information</vt:lpstr>
      <vt:lpstr>Technical Notes</vt:lpstr>
      <vt:lpstr>As You Write …</vt:lpstr>
      <vt:lpstr>Intermediate Review</vt:lpstr>
      <vt:lpstr>PowerPoint Presentation</vt:lpstr>
      <vt:lpstr>12 Activity Diagram</vt:lpstr>
      <vt:lpstr>Activity Diagrams</vt:lpstr>
      <vt:lpstr>Basics of Activities</vt:lpstr>
      <vt:lpstr>Decisions</vt:lpstr>
      <vt:lpstr>Parallel Activities</vt:lpstr>
      <vt:lpstr>Parallel Activities</vt:lpstr>
      <vt:lpstr>Swimlanes</vt:lpstr>
      <vt:lpstr>Signals</vt:lpstr>
      <vt:lpstr>Activity Diagram</vt:lpstr>
      <vt:lpstr>Workshop</vt:lpstr>
      <vt:lpstr>13. Sequence Diagrams</vt:lpstr>
      <vt:lpstr>(Message) Sequence Diagrams</vt:lpstr>
      <vt:lpstr>Lifelines</vt:lpstr>
      <vt:lpstr>Messages</vt:lpstr>
      <vt:lpstr>Timing</vt:lpstr>
      <vt:lpstr>Sequence Diagrams</vt:lpstr>
      <vt:lpstr>14. Packaging the Materials</vt:lpstr>
      <vt:lpstr>Organizing the Elements</vt:lpstr>
      <vt:lpstr>Requirements</vt:lpstr>
      <vt:lpstr>Use Cases</vt:lpstr>
      <vt:lpstr>Use Case Description</vt:lpstr>
      <vt:lpstr>Activity Diagram</vt:lpstr>
      <vt:lpstr>Sequence Diagram</vt:lpstr>
      <vt:lpstr>Review</vt:lpstr>
      <vt:lpstr>Also Keep</vt:lpstr>
      <vt:lpstr>PowerPoint Presentation</vt:lpstr>
      <vt:lpstr>PowerPoint Presentation</vt:lpstr>
      <vt:lpstr>15.  What We Did</vt:lpstr>
      <vt:lpstr>Levels of Commitment</vt:lpstr>
      <vt:lpstr>Requirements Clarification Process</vt:lpstr>
      <vt:lpstr>Requirements Clarification Process</vt:lpstr>
      <vt:lpstr>Table of Contents</vt:lpstr>
      <vt:lpstr>16. What’s Next</vt:lpstr>
      <vt:lpstr>Abstraction</vt:lpstr>
      <vt:lpstr>Build the Models</vt:lpstr>
      <vt:lpstr>Levels of Commitment</vt:lpstr>
      <vt:lpstr>THE END</vt:lpstr>
    </vt:vector>
  </TitlesOfParts>
  <Company>Mentor Graphics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Course Name</dc:title>
  <dc:creator>Steve Mock</dc:creator>
  <cp:lastModifiedBy>Dean Mcarthur</cp:lastModifiedBy>
  <cp:revision>122</cp:revision>
  <cp:lastPrinted>2014-03-03T19:43:47Z</cp:lastPrinted>
  <dcterms:created xsi:type="dcterms:W3CDTF">2014-05-05T07:52:34Z</dcterms:created>
  <dcterms:modified xsi:type="dcterms:W3CDTF">2014-08-06T01:06:22Z</dcterms:modified>
</cp:coreProperties>
</file>