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9"/>
  </p:notesMasterIdLst>
  <p:handoutMasterIdLst>
    <p:handoutMasterId r:id="rId140"/>
  </p:handoutMasterIdLst>
  <p:sldIdLst>
    <p:sldId id="576" r:id="rId2"/>
    <p:sldId id="536" r:id="rId3"/>
    <p:sldId id="699" r:id="rId4"/>
    <p:sldId id="540" r:id="rId5"/>
    <p:sldId id="700" r:id="rId6"/>
    <p:sldId id="645" r:id="rId7"/>
    <p:sldId id="823" r:id="rId8"/>
    <p:sldId id="778" r:id="rId9"/>
    <p:sldId id="912" r:id="rId10"/>
    <p:sldId id="825" r:id="rId11"/>
    <p:sldId id="543" r:id="rId12"/>
    <p:sldId id="544" r:id="rId13"/>
    <p:sldId id="545" r:id="rId14"/>
    <p:sldId id="527" r:id="rId15"/>
    <p:sldId id="554" r:id="rId16"/>
    <p:sldId id="781" r:id="rId17"/>
    <p:sldId id="707" r:id="rId18"/>
    <p:sldId id="550" r:id="rId19"/>
    <p:sldId id="688" r:id="rId20"/>
    <p:sldId id="562" r:id="rId21"/>
    <p:sldId id="535" r:id="rId22"/>
    <p:sldId id="516" r:id="rId23"/>
    <p:sldId id="517" r:id="rId24"/>
    <p:sldId id="560" r:id="rId25"/>
    <p:sldId id="702" r:id="rId26"/>
    <p:sldId id="729" r:id="rId27"/>
    <p:sldId id="525" r:id="rId28"/>
    <p:sldId id="750" r:id="rId29"/>
    <p:sldId id="524" r:id="rId30"/>
    <p:sldId id="856" r:id="rId31"/>
    <p:sldId id="709" r:id="rId32"/>
    <p:sldId id="730" r:id="rId33"/>
    <p:sldId id="565" r:id="rId34"/>
    <p:sldId id="530" r:id="rId35"/>
    <p:sldId id="899" r:id="rId36"/>
    <p:sldId id="734" r:id="rId37"/>
    <p:sldId id="682" r:id="rId38"/>
    <p:sldId id="735" r:id="rId39"/>
    <p:sldId id="531" r:id="rId40"/>
    <p:sldId id="811" r:id="rId41"/>
    <p:sldId id="577" r:id="rId42"/>
    <p:sldId id="784" r:id="rId43"/>
    <p:sldId id="717" r:id="rId44"/>
    <p:sldId id="864" r:id="rId45"/>
    <p:sldId id="755" r:id="rId46"/>
    <p:sldId id="877" r:id="rId47"/>
    <p:sldId id="783" r:id="rId48"/>
    <p:sldId id="865" r:id="rId49"/>
    <p:sldId id="813" r:id="rId50"/>
    <p:sldId id="785" r:id="rId51"/>
    <p:sldId id="909" r:id="rId52"/>
    <p:sldId id="913" r:id="rId53"/>
    <p:sldId id="914" r:id="rId54"/>
    <p:sldId id="915" r:id="rId55"/>
    <p:sldId id="916" r:id="rId56"/>
    <p:sldId id="604" r:id="rId57"/>
    <p:sldId id="605" r:id="rId58"/>
    <p:sldId id="740" r:id="rId59"/>
    <p:sldId id="742" r:id="rId60"/>
    <p:sldId id="741" r:id="rId61"/>
    <p:sldId id="767" r:id="rId62"/>
    <p:sldId id="697" r:id="rId63"/>
    <p:sldId id="869" r:id="rId64"/>
    <p:sldId id="797" r:id="rId65"/>
    <p:sldId id="590" r:id="rId66"/>
    <p:sldId id="591" r:id="rId67"/>
    <p:sldId id="592" r:id="rId68"/>
    <p:sldId id="901" r:id="rId69"/>
    <p:sldId id="902" r:id="rId70"/>
    <p:sldId id="798" r:id="rId71"/>
    <p:sldId id="796" r:id="rId72"/>
    <p:sldId id="814" r:id="rId73"/>
    <p:sldId id="615" r:id="rId74"/>
    <p:sldId id="789" r:id="rId75"/>
    <p:sldId id="743" r:id="rId76"/>
    <p:sldId id="745" r:id="rId77"/>
    <p:sldId id="791" r:id="rId78"/>
    <p:sldId id="870" r:id="rId79"/>
    <p:sldId id="806" r:id="rId80"/>
    <p:sldId id="815" r:id="rId81"/>
    <p:sldId id="617" r:id="rId82"/>
    <p:sldId id="910" r:id="rId83"/>
    <p:sldId id="836" r:id="rId84"/>
    <p:sldId id="830" r:id="rId85"/>
    <p:sldId id="829" r:id="rId86"/>
    <p:sldId id="903" r:id="rId87"/>
    <p:sldId id="833" r:id="rId88"/>
    <p:sldId id="837" r:id="rId89"/>
    <p:sldId id="831" r:id="rId90"/>
    <p:sldId id="832" r:id="rId91"/>
    <p:sldId id="618" r:id="rId92"/>
    <p:sldId id="619" r:id="rId93"/>
    <p:sldId id="890" r:id="rId94"/>
    <p:sldId id="764" r:id="rId95"/>
    <p:sldId id="816" r:id="rId96"/>
    <p:sldId id="628" r:id="rId97"/>
    <p:sldId id="839" r:id="rId98"/>
    <p:sldId id="879" r:id="rId99"/>
    <p:sldId id="880" r:id="rId100"/>
    <p:sldId id="882" r:id="rId101"/>
    <p:sldId id="883" r:id="rId102"/>
    <p:sldId id="885" r:id="rId103"/>
    <p:sldId id="886" r:id="rId104"/>
    <p:sldId id="887" r:id="rId105"/>
    <p:sldId id="817" r:id="rId106"/>
    <p:sldId id="635" r:id="rId107"/>
    <p:sldId id="807" r:id="rId108"/>
    <p:sldId id="808" r:id="rId109"/>
    <p:sldId id="809" r:id="rId110"/>
    <p:sldId id="810" r:id="rId111"/>
    <p:sldId id="907" r:id="rId112"/>
    <p:sldId id="893" r:id="rId113"/>
    <p:sldId id="894" r:id="rId114"/>
    <p:sldId id="904" r:id="rId115"/>
    <p:sldId id="895" r:id="rId116"/>
    <p:sldId id="905" r:id="rId117"/>
    <p:sldId id="897" r:id="rId118"/>
    <p:sldId id="838" r:id="rId119"/>
    <p:sldId id="840" r:id="rId120"/>
    <p:sldId id="841" r:id="rId121"/>
    <p:sldId id="842" r:id="rId122"/>
    <p:sldId id="843" r:id="rId123"/>
    <p:sldId id="844" r:id="rId124"/>
    <p:sldId id="908" r:id="rId125"/>
    <p:sldId id="846" r:id="rId126"/>
    <p:sldId id="911" r:id="rId127"/>
    <p:sldId id="847" r:id="rId128"/>
    <p:sldId id="693" r:id="rId129"/>
    <p:sldId id="668" r:id="rId130"/>
    <p:sldId id="871" r:id="rId131"/>
    <p:sldId id="872" r:id="rId132"/>
    <p:sldId id="873" r:id="rId133"/>
    <p:sldId id="898" r:id="rId134"/>
    <p:sldId id="669" r:id="rId135"/>
    <p:sldId id="599" r:id="rId136"/>
    <p:sldId id="875" r:id="rId137"/>
    <p:sldId id="835" r:id="rId138"/>
  </p:sldIdLst>
  <p:sldSz cx="9144000" cy="6858000" type="screen4x3"/>
  <p:notesSz cx="6858000" cy="931386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F31"/>
    <a:srgbClr val="9507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94" autoAdjust="0"/>
  </p:normalViewPr>
  <p:slideViewPr>
    <p:cSldViewPr>
      <p:cViewPr varScale="1">
        <p:scale>
          <a:sx n="70" d="100"/>
          <a:sy n="70" d="100"/>
        </p:scale>
        <p:origin x="-65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32" d="100"/>
        <a:sy n="132" d="100"/>
      </p:scale>
      <p:origin x="0" y="234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8"/>
          <p:cNvSpPr>
            <a:spLocks noChangeArrowheads="1"/>
          </p:cNvSpPr>
          <p:nvPr/>
        </p:nvSpPr>
        <p:spPr bwMode="auto">
          <a:xfrm>
            <a:off x="350431" y="8621377"/>
            <a:ext cx="4151483" cy="508954"/>
          </a:xfrm>
          <a:prstGeom prst="rect">
            <a:avLst/>
          </a:prstGeom>
          <a:noFill/>
          <a:ln w="12700">
            <a:noFill/>
            <a:miter lim="800000"/>
            <a:headEnd/>
            <a:tailEnd/>
          </a:ln>
          <a:effectLst/>
        </p:spPr>
        <p:txBody>
          <a:bodyPr lIns="0" tIns="44086" rIns="0" bIns="44086">
            <a:prstTxWarp prst="textNoShape">
              <a:avLst/>
            </a:prstTxWarp>
            <a:spAutoFit/>
          </a:bodyPr>
          <a:lstStyle/>
          <a:p>
            <a:pPr>
              <a:spcBef>
                <a:spcPct val="50000"/>
              </a:spcBef>
              <a:defRPr/>
            </a:pPr>
            <a:r>
              <a:rPr lang="en-US" sz="2700" dirty="0"/>
              <a:t>#-</a:t>
            </a:r>
            <a:fld id="{D93E00D8-2EE4-B747-918A-67C7ED9D222B}" type="slidenum">
              <a:rPr lang="en-US" sz="2700"/>
              <a:pPr>
                <a:spcBef>
                  <a:spcPct val="50000"/>
                </a:spcBef>
                <a:defRPr/>
              </a:pPr>
              <a:t>‹#›</a:t>
            </a:fld>
            <a:r>
              <a:rPr lang="en-US" sz="2700" dirty="0"/>
              <a:t> </a:t>
            </a:r>
          </a:p>
        </p:txBody>
      </p:sp>
      <p:sp>
        <p:nvSpPr>
          <p:cNvPr id="4" name="Slide Number Placeholder 3"/>
          <p:cNvSpPr>
            <a:spLocks noGrp="1"/>
          </p:cNvSpPr>
          <p:nvPr>
            <p:ph type="sldNum" sz="quarter" idx="3"/>
          </p:nvPr>
        </p:nvSpPr>
        <p:spPr>
          <a:xfrm>
            <a:off x="3499833" y="8664561"/>
            <a:ext cx="2971948" cy="465770"/>
          </a:xfrm>
          <a:prstGeom prst="rect">
            <a:avLst/>
          </a:prstGeom>
        </p:spPr>
        <p:txBody>
          <a:bodyPr vert="horz" lIns="87563" tIns="43781" rIns="87563" bIns="43781" rtlCol="0" anchor="b"/>
          <a:lstStyle>
            <a:lvl1pPr algn="r">
              <a:defRPr sz="2700"/>
            </a:lvl1pPr>
          </a:lstStyle>
          <a:p>
            <a:pPr>
              <a:defRPr/>
            </a:pPr>
            <a:fld id="{38239261-592B-414C-8F72-A7FDDA73E73D}" type="slidenum">
              <a:rPr lang="en-US"/>
              <a:pPr>
                <a:defRPr/>
              </a:pPr>
              <a:t>‹#›</a:t>
            </a:fld>
            <a:endParaRPr lang="en-US"/>
          </a:p>
        </p:txBody>
      </p:sp>
    </p:spTree>
    <p:extLst>
      <p:ext uri="{BB962C8B-B14F-4D97-AF65-F5344CB8AC3E}">
        <p14:creationId xmlns:p14="http://schemas.microsoft.com/office/powerpoint/2010/main" val="2170437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102" y="4424818"/>
            <a:ext cx="5029796" cy="4190389"/>
          </a:xfrm>
          <a:prstGeom prst="rect">
            <a:avLst/>
          </a:prstGeom>
          <a:noFill/>
          <a:ln w="12700">
            <a:noFill/>
            <a:miter lim="800000"/>
            <a:headEnd/>
            <a:tailEnd/>
          </a:ln>
          <a:effectLst/>
        </p:spPr>
        <p:txBody>
          <a:bodyPr vert="horz" wrap="square" lIns="93047" tIns="48128" rIns="93047" bIns="481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9" name="Rectangle 3"/>
          <p:cNvSpPr>
            <a:spLocks noGrp="1" noRot="1" noChangeAspect="1" noChangeArrowheads="1" noTextEdit="1"/>
          </p:cNvSpPr>
          <p:nvPr>
            <p:ph type="sldImg" idx="2"/>
          </p:nvPr>
        </p:nvSpPr>
        <p:spPr bwMode="auto">
          <a:xfrm>
            <a:off x="1109663" y="704850"/>
            <a:ext cx="4637087" cy="34798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653497584"/>
      </p:ext>
    </p:extLst>
  </p:cSld>
  <p:clrMap bg1="lt1" tx1="dk1" bg2="lt2" tx2="dk2" accent1="accent1" accent2="accent2" accent3="accent3" accent4="accent4" accent5="accent5" accent6="accent6" hlink="hlink" folHlink="folHlink"/>
  <p:hf hdr="0" ftr="0" dt="0"/>
  <p:notesStyle>
    <a:lvl1pPr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a:ln/>
        </p:spPr>
      </p:sp>
      <p:sp>
        <p:nvSpPr>
          <p:cNvPr id="10243" name="Notes Placeholder 2"/>
          <p:cNvSpPr>
            <a:spLocks noGrp="1"/>
          </p:cNvSpPr>
          <p:nvPr>
            <p:ph type="body" idx="1"/>
          </p:nvPr>
        </p:nvSpPr>
        <p:spPr>
          <a:noFill/>
          <a:ln w="9525"/>
        </p:spPr>
        <p:txBody>
          <a:bodyPr/>
          <a:lstStyle/>
          <a:p>
            <a:r>
              <a:rPr lang="en-US" smtClean="0">
                <a:latin typeface="Times New Roman" charset="0"/>
              </a:rPr>
              <a:t>#ConeofUncertainty</a:t>
            </a:r>
          </a:p>
        </p:txBody>
      </p:sp>
      <p:sp>
        <p:nvSpPr>
          <p:cNvPr id="10244" name="Slide Number Placeholder 3"/>
          <p:cNvSpPr>
            <a:spLocks noGrp="1"/>
          </p:cNvSpPr>
          <p:nvPr>
            <p:ph type="sldNum" sz="quarter" idx="4294967295"/>
          </p:nvPr>
        </p:nvSpPr>
        <p:spPr bwMode="auto">
          <a:xfrm>
            <a:off x="3886050" y="8846551"/>
            <a:ext cx="2970458" cy="465770"/>
          </a:xfrm>
          <a:prstGeom prst="rect">
            <a:avLst/>
          </a:prstGeom>
          <a:noFill/>
          <a:ln>
            <a:miter lim="800000"/>
            <a:headEnd/>
            <a:tailEnd/>
          </a:ln>
        </p:spPr>
        <p:txBody>
          <a:bodyPr lIns="87563" tIns="43781" rIns="87563" bIns="43781">
            <a:prstTxWarp prst="textNoShape">
              <a:avLst/>
            </a:prstTxWarp>
          </a:bodyPr>
          <a:lstStyle/>
          <a:p>
            <a:fld id="{3E2E29D4-B7E0-4C41-A9F2-40A1F4654C32}" type="slidenum">
              <a:rPr lang="en-US"/>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or some of the UC</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or some of the UC</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Add one or more slides to explain the expected lifespan of the requirements-clarification models: a. Under what circumstances should we maintain them or allow them to atrophy? b. What causes them to become down-level? Changes in the executable models (no, the executable models are a solution to the problem). Changes in the requirements (yes, so you should go back through the flow anyway, updating the requirements-clarification models, but if you’re pressed for time and you understand the requirements, feel free to batch or skip updating the requirements-clarification models and get on with the real work of modifying the executable models).</a:t>
            </a:r>
            <a:endParaRPr lang="en-US" dirty="0"/>
          </a:p>
        </p:txBody>
      </p:sp>
    </p:spTree>
    <p:extLst>
      <p:ext uri="{BB962C8B-B14F-4D97-AF65-F5344CB8AC3E}">
        <p14:creationId xmlns:p14="http://schemas.microsoft.com/office/powerpoint/2010/main" val="1459835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p:cNvSpPr>
          <p:nvPr>
            <p:ph type="sldImg"/>
          </p:nvPr>
        </p:nvSpPr>
        <p:spPr>
          <a:ln/>
        </p:spPr>
      </p:sp>
      <p:sp>
        <p:nvSpPr>
          <p:cNvPr id="13315" name="Notes Placeholder 2"/>
          <p:cNvSpPr>
            <a:spLocks noGrp="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p:cNvSpPr>
          <p:nvPr>
            <p:ph type="sldImg"/>
          </p:nvPr>
        </p:nvSpPr>
        <p:spPr>
          <a:ln/>
        </p:spPr>
      </p:sp>
      <p:sp>
        <p:nvSpPr>
          <p:cNvPr id="13315" name="Notes Placeholder 2"/>
          <p:cNvSpPr>
            <a:spLocks noGrp="1"/>
          </p:cNvSpPr>
          <p:nvPr>
            <p:ph type="body" idx="1"/>
          </p:nvPr>
        </p:nvSpPr>
        <p:spPr>
          <a:noFill/>
          <a:ln w="9525"/>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http://hdw.eweb4.com/wallpapers/1459/</a:t>
            </a:r>
            <a:endParaRPr lang="en-US" dirty="0"/>
          </a:p>
        </p:txBody>
      </p:sp>
    </p:spTree>
    <p:extLst>
      <p:ext uri="{BB962C8B-B14F-4D97-AF65-F5344CB8AC3E}">
        <p14:creationId xmlns:p14="http://schemas.microsoft.com/office/powerpoint/2010/main" val="158268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w="9525"/>
        </p:spPr>
        <p:txBody>
          <a:bodyPr/>
          <a:lstStyle/>
          <a:p>
            <a:r>
              <a:rPr lang="en-US" dirty="0" smtClean="0">
                <a:latin typeface="Times New Roman" charset="0"/>
              </a:rPr>
              <a:t>http://</a:t>
            </a:r>
            <a:r>
              <a:rPr lang="en-US" dirty="0" err="1" smtClean="0">
                <a:latin typeface="Times New Roman" charset="0"/>
              </a:rPr>
              <a:t>www.scenicreflections.com</a:t>
            </a:r>
            <a:r>
              <a:rPr lang="en-US" dirty="0" smtClean="0">
                <a:latin typeface="Times New Roman" charset="0"/>
              </a:rPr>
              <a:t>/media/456071/</a:t>
            </a:r>
            <a:r>
              <a:rPr lang="en-US" dirty="0" err="1" smtClean="0">
                <a:latin typeface="Times New Roman" charset="0"/>
              </a:rPr>
              <a:t>Borg_Cube_Wallpaper</a:t>
            </a:r>
            <a:r>
              <a:rPr lang="en-US" dirty="0" smtClean="0">
                <a:latin typeface="Times New Roman" charset="0"/>
              </a:rPr>
              <a:t>/</a:t>
            </a:r>
          </a:p>
          <a:p>
            <a:endParaRPr lang="en-US" dirty="0" smtClean="0">
              <a:latin typeface="Times New Roman" charset="0"/>
            </a:endParaRPr>
          </a:p>
          <a:p>
            <a:r>
              <a:rPr lang="en-US" dirty="0" smtClean="0">
                <a:latin typeface="Times New Roman" charset="0"/>
              </a:rPr>
              <a:t>http://</a:t>
            </a:r>
            <a:r>
              <a:rPr lang="en-US" dirty="0" err="1" smtClean="0">
                <a:latin typeface="Times New Roman" charset="0"/>
              </a:rPr>
              <a:t>coarpk.wordpress.com</a:t>
            </a:r>
            <a:r>
              <a:rPr lang="en-US" dirty="0" smtClean="0">
                <a:latin typeface="Times New Roman" charset="0"/>
              </a:rPr>
              <a:t>/2014/05/02/drinking-from-the-</a:t>
            </a:r>
            <a:r>
              <a:rPr lang="en-US" dirty="0" err="1" smtClean="0">
                <a:latin typeface="Times New Roman" charset="0"/>
              </a:rPr>
              <a:t>firehose</a:t>
            </a:r>
            <a:r>
              <a:rPr lang="en-US" dirty="0" smtClean="0">
                <a:latin typeface="Times New Roman"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blog.hubspot.com</a:t>
            </a:r>
            <a:r>
              <a:rPr lang="en-US" dirty="0" smtClean="0"/>
              <a:t>/customers/bid/124007/Pouring-In-the-Ideas-at-HUGS-2011-Customer-Story</a:t>
            </a:r>
            <a:endParaRPr lang="en-US" dirty="0"/>
          </a:p>
        </p:txBody>
      </p:sp>
    </p:spTree>
    <p:extLst>
      <p:ext uri="{BB962C8B-B14F-4D97-AF65-F5344CB8AC3E}">
        <p14:creationId xmlns:p14="http://schemas.microsoft.com/office/powerpoint/2010/main" val="29945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2613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www.q-lab.com</a:t>
            </a:r>
            <a:r>
              <a:rPr lang="en-US" dirty="0" smtClean="0"/>
              <a:t>/resources/standards/</a:t>
            </a:r>
            <a:endParaRPr lang="en-US" dirty="0"/>
          </a:p>
        </p:txBody>
      </p:sp>
    </p:spTree>
    <p:extLst>
      <p:ext uri="{BB962C8B-B14F-4D97-AF65-F5344CB8AC3E}">
        <p14:creationId xmlns:p14="http://schemas.microsoft.com/office/powerpoint/2010/main" val="373294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a:ln/>
        </p:spPr>
      </p:sp>
      <p:sp>
        <p:nvSpPr>
          <p:cNvPr id="90115" name="Notes Placeholder 2"/>
          <p:cNvSpPr>
            <a:spLocks noGrp="1"/>
          </p:cNvSpPr>
          <p:nvPr>
            <p:ph type="body" idx="1"/>
          </p:nvPr>
        </p:nvSpPr>
        <p:spPr>
          <a:noFill/>
          <a:ln w="9525"/>
        </p:spPr>
        <p:txBody>
          <a:bodyPr/>
          <a:lstStyle/>
          <a:p>
            <a:r>
              <a:rPr lang="en-US" dirty="0" smtClean="0">
                <a:latin typeface="Times New Roman" charset="0"/>
              </a:rPr>
              <a:t>Taken from http://www.maperformance.com/blitz-fatt-advance-boost-sensor-set-for-touch-brain-fatt-advance-plus-blz_19240.html</a:t>
            </a:r>
          </a:p>
          <a:p>
            <a:endParaRPr lang="en-US" dirty="0" smtClean="0">
              <a:latin typeface="Times New Roman" charset="0"/>
            </a:endParaRPr>
          </a:p>
          <a:p>
            <a:pPr defTabSz="909074">
              <a:defRPr/>
            </a:pPr>
            <a:r>
              <a:rPr lang="en-US" sz="1100" b="1" dirty="0"/>
              <a:t>“Blitz </a:t>
            </a:r>
            <a:r>
              <a:rPr lang="en-US" sz="1100" b="1" dirty="0" err="1"/>
              <a:t>Fatt</a:t>
            </a:r>
            <a:r>
              <a:rPr lang="en-US" sz="1100" b="1" dirty="0"/>
              <a:t> Advance Boost Sensor Set for Touch Brain and </a:t>
            </a:r>
            <a:r>
              <a:rPr lang="en-US" sz="1100" b="1" dirty="0" err="1"/>
              <a:t>Fatt</a:t>
            </a:r>
            <a:r>
              <a:rPr lang="en-US" sz="1100" b="1" dirty="0"/>
              <a:t> Advance Plus”</a:t>
            </a:r>
            <a:endParaRPr lang="en-US" dirty="0">
              <a:latin typeface="Times New Roman" charset="0"/>
            </a:endParaRPr>
          </a:p>
        </p:txBody>
      </p:sp>
      <p:sp>
        <p:nvSpPr>
          <p:cNvPr id="90116" name="Slide Number Placeholder 3"/>
          <p:cNvSpPr>
            <a:spLocks noGrp="1"/>
          </p:cNvSpPr>
          <p:nvPr>
            <p:ph type="sldNum" sz="quarter" idx="4294967295"/>
          </p:nvPr>
        </p:nvSpPr>
        <p:spPr bwMode="auto">
          <a:xfrm>
            <a:off x="3884561" y="8846551"/>
            <a:ext cx="2971948" cy="465770"/>
          </a:xfrm>
          <a:prstGeom prst="rect">
            <a:avLst/>
          </a:prstGeom>
          <a:noFill/>
          <a:ln>
            <a:miter lim="800000"/>
            <a:headEnd/>
            <a:tailEnd/>
          </a:ln>
        </p:spPr>
        <p:txBody>
          <a:bodyPr lIns="87563" tIns="43781" rIns="87563" bIns="43781">
            <a:prstTxWarp prst="textNoShape">
              <a:avLst/>
            </a:prstTxWarp>
          </a:bodyPr>
          <a:lstStyle/>
          <a:p>
            <a:fld id="{9284D587-370A-2446-9DAF-3289CD1FB373}" type="slidenum">
              <a:rPr lang="en-US"/>
              <a:pPr/>
              <a:t>65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specifying use cases and the activity diagrams associated with them, often information is duplicated across multiple UCs, creating a maintenance hazard. We need to provide guidance for managing this duplicated information. Initial thoughts on that guidance follow.</a:t>
            </a:r>
          </a:p>
          <a:p>
            <a:r>
              <a:rPr lang="en-US" sz="1100" dirty="0"/>
              <a:t>a. Build obvious, most visible, most useful, most meaningful use cases first. b. Feel free to copy/paste when building others. c. Duplication of information should ordinarily be avoided because it’s a maintenance hazard d. But, in this case, it’s important to remain focused on gaining an understanding of the subject matter and clarifying the requirements and avoid expending effort factoring and normalizing artifacts e. Remember, the assumption here is that we are employing use cases to clarify requirements, not for specifying them. Therefore, the use cases need not be properly normalized, but the requirements specification should be. f. If the goal is to maintain the use cases throughout the lifetime of the project, then there is likely value in making a subsequent pass over them, after they are complete, to factor common pieces into separate use cases that can then be included/extended. Do this only if you see value in doing it. Things to consider include: </a:t>
            </a:r>
            <a:r>
              <a:rPr lang="en-US" sz="1100" dirty="0" err="1"/>
              <a:t>i</a:t>
            </a:r>
            <a:r>
              <a:rPr lang="en-US" sz="1100" dirty="0"/>
              <a:t>. Likelihood that the common piece will change. If it’s high, then it makes sense to factor it out and maintain it in one place. If not, leaving copies of the common bits sprinkled throughout the use cases might be acceptable. ii. Frequency of commonality. If the common piece occurs in only two use cases, perhaps it’s not worth the trouble to factor it out, but if it occurs in 12, it’s worth considering factoring it out. iii. Readability. Does factoring out the common piece impact the readability? It’s possible that the top-level use cases become unreadable or difficult to understand with lots of factoring of common parts.</a:t>
            </a:r>
            <a:endParaRPr lang="en-US" dirty="0"/>
          </a:p>
        </p:txBody>
      </p:sp>
    </p:spTree>
    <p:extLst>
      <p:ext uri="{BB962C8B-B14F-4D97-AF65-F5344CB8AC3E}">
        <p14:creationId xmlns:p14="http://schemas.microsoft.com/office/powerpoint/2010/main" val="408158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8038" indent="-269875">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685800"/>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62000" y="1219200"/>
            <a:ext cx="8077200" cy="5105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4"/>
          <p:cNvSpPr>
            <a:spLocks noChangeShapeType="1"/>
          </p:cNvSpPr>
          <p:nvPr/>
        </p:nvSpPr>
        <p:spPr bwMode="auto">
          <a:xfrm>
            <a:off x="0" y="914400"/>
            <a:ext cx="9144000" cy="0"/>
          </a:xfrm>
          <a:prstGeom prst="line">
            <a:avLst/>
          </a:prstGeom>
          <a:noFill/>
          <a:ln w="19050">
            <a:solidFill>
              <a:schemeClr val="hlink"/>
            </a:solidFill>
            <a:round/>
            <a:headEnd/>
            <a:tailEnd/>
          </a:ln>
          <a:effectLst/>
        </p:spPr>
        <p:txBody>
          <a:bodyPr wrap="none" anchor="ctr"/>
          <a:lstStyle/>
          <a:p>
            <a:pPr>
              <a:defRPr/>
            </a:pPr>
            <a:endParaRPr lang="en-US"/>
          </a:p>
        </p:txBody>
      </p:sp>
      <p:sp>
        <p:nvSpPr>
          <p:cNvPr id="1029" name="Line 5"/>
          <p:cNvSpPr>
            <a:spLocks noChangeShapeType="1"/>
          </p:cNvSpPr>
          <p:nvPr/>
        </p:nvSpPr>
        <p:spPr bwMode="auto">
          <a:xfrm>
            <a:off x="0" y="6477000"/>
            <a:ext cx="9144000" cy="0"/>
          </a:xfrm>
          <a:prstGeom prst="line">
            <a:avLst/>
          </a:prstGeom>
          <a:noFill/>
          <a:ln w="19050">
            <a:solidFill>
              <a:schemeClr val="hlink"/>
            </a:solidFill>
            <a:round/>
            <a:headEnd/>
            <a:tailEnd/>
          </a:ln>
          <a:effectLst/>
        </p:spPr>
        <p:txBody>
          <a:bodyPr wrap="none" anchor="ctr"/>
          <a:lstStyle/>
          <a:p>
            <a:pPr>
              <a:defRPr/>
            </a:pPr>
            <a:endParaRPr lang="en-US"/>
          </a:p>
        </p:txBody>
      </p:sp>
      <p:sp>
        <p:nvSpPr>
          <p:cNvPr id="1032" name="Rectangle 8"/>
          <p:cNvSpPr>
            <a:spLocks noChangeArrowheads="1"/>
          </p:cNvSpPr>
          <p:nvPr userDrawn="1"/>
        </p:nvSpPr>
        <p:spPr bwMode="auto">
          <a:xfrm>
            <a:off x="381000" y="6442075"/>
            <a:ext cx="4419600" cy="339725"/>
          </a:xfrm>
          <a:prstGeom prst="rect">
            <a:avLst/>
          </a:prstGeom>
          <a:noFill/>
          <a:ln w="12700">
            <a:noFill/>
            <a:miter lim="800000"/>
            <a:headEnd/>
            <a:tailEnd/>
          </a:ln>
          <a:effectLst/>
        </p:spPr>
        <p:txBody>
          <a:bodyPr lIns="0" tIns="46038" rIns="0" bIns="46038">
            <a:prstTxWarp prst="textNoShape">
              <a:avLst/>
            </a:prstTxWarp>
            <a:spAutoFit/>
          </a:bodyPr>
          <a:lstStyle/>
          <a:p>
            <a:pPr>
              <a:spcBef>
                <a:spcPct val="50000"/>
              </a:spcBef>
              <a:defRPr/>
            </a:pPr>
            <a:fld id="{3D05426C-EA8C-B44E-9898-93679D92E416}" type="slidenum">
              <a:rPr lang="en-US" sz="1600" smtClean="0"/>
              <a:pPr>
                <a:spcBef>
                  <a:spcPct val="50000"/>
                </a:spcBef>
                <a:defRPr/>
              </a:pPr>
              <a:t>‹#›</a:t>
            </a:fld>
            <a:r>
              <a:rPr lang="en-US" sz="1600" dirty="0" smtClean="0"/>
              <a:t> </a:t>
            </a:r>
            <a:endParaRPr lang="en-US" sz="1600" dirty="0"/>
          </a:p>
        </p:txBody>
      </p:sp>
      <p:sp>
        <p:nvSpPr>
          <p:cNvPr id="7" name="Slide Number Placeholder 6"/>
          <p:cNvSpPr>
            <a:spLocks noGrp="1"/>
          </p:cNvSpPr>
          <p:nvPr>
            <p:ph type="sldNum" sz="quarter" idx="4"/>
          </p:nvPr>
        </p:nvSpPr>
        <p:spPr>
          <a:xfrm>
            <a:off x="6705600" y="6416675"/>
            <a:ext cx="2133600" cy="365125"/>
          </a:xfrm>
          <a:prstGeom prst="rect">
            <a:avLst/>
          </a:prstGeom>
        </p:spPr>
        <p:txBody>
          <a:bodyPr vert="horz" lIns="91440" tIns="45720" rIns="91440" bIns="45720" rtlCol="0" anchor="ctr"/>
          <a:lstStyle>
            <a:lvl1pPr algn="r">
              <a:defRPr sz="2400">
                <a:solidFill>
                  <a:schemeClr val="tx1"/>
                </a:solidFill>
              </a:defRPr>
            </a:lvl1pPr>
          </a:lstStyle>
          <a:p>
            <a:pPr>
              <a:defRPr/>
            </a:pPr>
            <a:fld id="{2A4457ED-1E87-4142-AC9D-A068C7D6D7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0" r:id="rId1"/>
  </p:sldLayoutIdLst>
  <p:timing>
    <p:tnLst>
      <p:par>
        <p:cTn id="1" dur="indefinite" restart="never" nodeType="tmRoot"/>
      </p:par>
    </p:tnLst>
  </p:timing>
  <p:hf hdr="0" dt="0"/>
  <p:txStyles>
    <p:titleStyle>
      <a:lvl1pPr algn="ctr" rtl="0" eaLnBrk="0" fontAlgn="base" hangingPunct="0">
        <a:spcBef>
          <a:spcPct val="0"/>
        </a:spcBef>
        <a:spcAft>
          <a:spcPct val="0"/>
        </a:spcAft>
        <a:defRPr sz="36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latin typeface="Arial" charset="0"/>
          <a:ea typeface="ＭＳ Ｐゴシック" charset="-128"/>
          <a:cs typeface="ＭＳ Ｐゴシック" charset="-128"/>
        </a:defRPr>
      </a:lvl5pPr>
      <a:lvl6pPr marL="457200" algn="ctr" rtl="0" eaLnBrk="0" fontAlgn="base" hangingPunct="0">
        <a:spcBef>
          <a:spcPct val="0"/>
        </a:spcBef>
        <a:spcAft>
          <a:spcPct val="0"/>
        </a:spcAft>
        <a:defRPr sz="2400" b="1">
          <a:solidFill>
            <a:schemeClr val="tx2"/>
          </a:solidFill>
          <a:latin typeface="Arial" charset="0"/>
        </a:defRPr>
      </a:lvl6pPr>
      <a:lvl7pPr marL="914400" algn="ctr" rtl="0" eaLnBrk="0" fontAlgn="base" hangingPunct="0">
        <a:spcBef>
          <a:spcPct val="0"/>
        </a:spcBef>
        <a:spcAft>
          <a:spcPct val="0"/>
        </a:spcAft>
        <a:defRPr sz="2400" b="1">
          <a:solidFill>
            <a:schemeClr val="tx2"/>
          </a:solidFill>
          <a:latin typeface="Arial" charset="0"/>
        </a:defRPr>
      </a:lvl7pPr>
      <a:lvl8pPr marL="1371600" algn="ctr" rtl="0" eaLnBrk="0" fontAlgn="base" hangingPunct="0">
        <a:spcBef>
          <a:spcPct val="0"/>
        </a:spcBef>
        <a:spcAft>
          <a:spcPct val="0"/>
        </a:spcAft>
        <a:defRPr sz="2400" b="1">
          <a:solidFill>
            <a:schemeClr val="tx2"/>
          </a:solidFill>
          <a:latin typeface="Arial" charset="0"/>
        </a:defRPr>
      </a:lvl8pPr>
      <a:lvl9pPr marL="1828800" algn="ctr" rtl="0" eaLnBrk="0" fontAlgn="base" hangingPunct="0">
        <a:spcBef>
          <a:spcPct val="0"/>
        </a:spcBef>
        <a:spcAft>
          <a:spcPct val="0"/>
        </a:spcAft>
        <a:defRPr sz="2400" b="1">
          <a:solidFill>
            <a:schemeClr val="tx2"/>
          </a:solidFill>
          <a:latin typeface="Arial" charset="0"/>
        </a:defRPr>
      </a:lvl9pPr>
    </p:titleStyle>
    <p:body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904875" indent="-366713"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mailto:Mark@myVendor.com" TargetMode="External"/><Relationship Id="rId2" Type="http://schemas.openxmlformats.org/officeDocument/2006/relationships/hyperlink" Target="mailto:Sven@myCo.co.s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3.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dirty="0"/>
          </a:p>
        </p:txBody>
      </p:sp>
      <p:sp>
        <p:nvSpPr>
          <p:cNvPr id="5123" name="Content Placeholder 2"/>
          <p:cNvSpPr>
            <a:spLocks noGrp="1"/>
          </p:cNvSpPr>
          <p:nvPr>
            <p:ph idx="1"/>
          </p:nvPr>
        </p:nvSpPr>
        <p:spPr/>
        <p:txBody>
          <a:bodyPr/>
          <a:lstStyle/>
          <a:p>
            <a:pPr algn="ctr"/>
            <a:r>
              <a:rPr lang="en-US" sz="9600" dirty="0" smtClean="0"/>
              <a:t>A: Getting Organized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Table of Contents</a:t>
            </a:r>
          </a:p>
        </p:txBody>
      </p:sp>
      <p:sp>
        <p:nvSpPr>
          <p:cNvPr id="15363" name="Content Placeholder 2"/>
          <p:cNvSpPr>
            <a:spLocks noGrp="1"/>
          </p:cNvSpPr>
          <p:nvPr>
            <p:ph idx="1"/>
          </p:nvPr>
        </p:nvSpPr>
        <p:spPr>
          <a:xfrm>
            <a:off x="762000" y="1219200"/>
            <a:ext cx="3581400" cy="3048000"/>
          </a:xfrm>
        </p:spPr>
        <p:txBody>
          <a:bodyPr/>
          <a:lstStyle/>
          <a:p>
            <a:r>
              <a:rPr lang="en-US" u="sng" dirty="0" smtClean="0"/>
              <a:t>Getting Organized</a:t>
            </a:r>
          </a:p>
          <a:p>
            <a:endParaRPr lang="en-US" sz="1000" u="sng" dirty="0" smtClean="0"/>
          </a:p>
          <a:p>
            <a:pPr marL="457200" indent="-457200">
              <a:buFont typeface="+mj-lt"/>
              <a:buAutoNum type="arabicPeriod"/>
            </a:pPr>
            <a:r>
              <a:rPr lang="en-US" dirty="0" smtClean="0"/>
              <a:t>Get Started</a:t>
            </a:r>
            <a:r>
              <a:rPr lang="en-US" dirty="0"/>
              <a:t>	</a:t>
            </a:r>
          </a:p>
          <a:p>
            <a:pPr marL="457200" indent="-457200">
              <a:buFont typeface="+mj-lt"/>
              <a:buAutoNum type="arabicPeriod"/>
            </a:pPr>
            <a:r>
              <a:rPr lang="en-US" dirty="0" smtClean="0"/>
              <a:t>Working Together</a:t>
            </a:r>
            <a:r>
              <a:rPr lang="en-US" dirty="0"/>
              <a:t>	</a:t>
            </a:r>
          </a:p>
          <a:p>
            <a:pPr marL="457200" indent="-457200">
              <a:buFont typeface="+mj-lt"/>
              <a:buAutoNum type="arabicPeriod"/>
            </a:pPr>
            <a:r>
              <a:rPr lang="en-US" dirty="0"/>
              <a:t>Practices	</a:t>
            </a:r>
          </a:p>
        </p:txBody>
      </p:sp>
      <p:sp>
        <p:nvSpPr>
          <p:cNvPr id="7" name="Content Placeholder 2"/>
          <p:cNvSpPr txBox="1">
            <a:spLocks/>
          </p:cNvSpPr>
          <p:nvPr/>
        </p:nvSpPr>
        <p:spPr bwMode="auto">
          <a:xfrm>
            <a:off x="762000" y="3276600"/>
            <a:ext cx="6248400" cy="2743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808038" indent="-269875"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a:lstStyle>
          <a:p>
            <a:r>
              <a:rPr lang="en-US" u="sng" dirty="0" smtClean="0"/>
              <a:t>Understanding (I)</a:t>
            </a:r>
          </a:p>
          <a:p>
            <a:endParaRPr lang="en-US" sz="1000" dirty="0" smtClean="0"/>
          </a:p>
          <a:p>
            <a:pPr marL="457200" indent="-457200">
              <a:buFont typeface="+mj-lt"/>
              <a:buAutoNum type="arabicPeriod" startAt="4"/>
            </a:pPr>
            <a:r>
              <a:rPr lang="en-US" dirty="0"/>
              <a:t>Assimilation	</a:t>
            </a:r>
          </a:p>
          <a:p>
            <a:pPr marL="457200" indent="-457200">
              <a:buFont typeface="+mj-lt"/>
              <a:buAutoNum type="arabicPeriod" startAt="4"/>
            </a:pPr>
            <a:r>
              <a:rPr lang="en-US" dirty="0"/>
              <a:t>Process	</a:t>
            </a:r>
          </a:p>
          <a:p>
            <a:pPr marL="457200" indent="-457200">
              <a:buFont typeface="+mj-lt"/>
              <a:buAutoNum type="arabicPeriod" startAt="4"/>
            </a:pPr>
            <a:r>
              <a:rPr lang="en-US" dirty="0" smtClean="0"/>
              <a:t>Use Cases	</a:t>
            </a:r>
          </a:p>
          <a:p>
            <a:pPr marL="457200" indent="-457200">
              <a:buFont typeface="+mj-lt"/>
              <a:buAutoNum type="arabicPeriod" startAt="4"/>
            </a:pPr>
            <a:r>
              <a:rPr lang="en-US" dirty="0" smtClean="0"/>
              <a:t>Finding Use Cases	</a:t>
            </a:r>
          </a:p>
          <a:p>
            <a:pPr marL="457200" indent="-457200">
              <a:buFont typeface="+mj-lt"/>
              <a:buAutoNum type="arabicPeriod" startAt="4"/>
            </a:pPr>
            <a:r>
              <a:rPr lang="en-US" dirty="0" smtClean="0"/>
              <a:t>Defining Use cases	</a:t>
            </a:r>
          </a:p>
          <a:p>
            <a:pPr marL="457200" indent="-457200">
              <a:buFont typeface="+mj-lt"/>
              <a:buAutoNum type="arabicPeriod" startAt="4"/>
            </a:pPr>
            <a:r>
              <a:rPr lang="en-US" dirty="0" smtClean="0"/>
              <a:t>Factoring Use Cases		</a:t>
            </a:r>
          </a:p>
          <a:p>
            <a:pPr marL="457200" indent="-457200">
              <a:buFont typeface="+mj-lt"/>
              <a:buAutoNum type="arabicPeriod" startAt="4"/>
            </a:pPr>
            <a:endParaRPr lang="en-US" dirty="0"/>
          </a:p>
        </p:txBody>
      </p:sp>
      <p:sp>
        <p:nvSpPr>
          <p:cNvPr id="8" name="Content Placeholder 2"/>
          <p:cNvSpPr txBox="1">
            <a:spLocks/>
          </p:cNvSpPr>
          <p:nvPr/>
        </p:nvSpPr>
        <p:spPr bwMode="auto">
          <a:xfrm>
            <a:off x="4953000" y="4267200"/>
            <a:ext cx="4800600" cy="2743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808038" indent="-269875"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a:lstStyle>
          <a:p>
            <a:r>
              <a:rPr lang="en-US" u="sng" dirty="0" smtClean="0"/>
              <a:t>Wrap Up</a:t>
            </a:r>
          </a:p>
          <a:p>
            <a:endParaRPr lang="en-US" sz="1000" dirty="0" smtClean="0"/>
          </a:p>
          <a:p>
            <a:pPr marL="457200" indent="-457200">
              <a:buFont typeface="+mj-lt"/>
              <a:buAutoNum type="arabicPeriod" startAt="14"/>
            </a:pPr>
            <a:r>
              <a:rPr lang="en-US" dirty="0" smtClean="0"/>
              <a:t>What We Did	</a:t>
            </a:r>
          </a:p>
          <a:p>
            <a:pPr marL="457200" indent="-457200">
              <a:buFont typeface="+mj-lt"/>
              <a:buAutoNum type="arabicPeriod" startAt="14"/>
            </a:pPr>
            <a:r>
              <a:rPr lang="en-US" dirty="0" smtClean="0"/>
              <a:t>What's Next	</a:t>
            </a:r>
          </a:p>
          <a:p>
            <a:pPr marL="457200" indent="-457200">
              <a:buFont typeface="+mj-lt"/>
              <a:buAutoNum type="arabicPeriod" startAt="14"/>
            </a:pPr>
            <a:endParaRPr lang="en-US" dirty="0"/>
          </a:p>
        </p:txBody>
      </p:sp>
      <p:sp>
        <p:nvSpPr>
          <p:cNvPr id="6" name="Content Placeholder 2"/>
          <p:cNvSpPr txBox="1">
            <a:spLocks/>
          </p:cNvSpPr>
          <p:nvPr/>
        </p:nvSpPr>
        <p:spPr bwMode="auto">
          <a:xfrm>
            <a:off x="4953000" y="1219200"/>
            <a:ext cx="3810000" cy="2438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808038" indent="-269875"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a:lstStyle>
          <a:p>
            <a:r>
              <a:rPr lang="en-US" u="sng" dirty="0" smtClean="0"/>
              <a:t>Understanding</a:t>
            </a:r>
            <a:r>
              <a:rPr lang="en-US" dirty="0" smtClean="0"/>
              <a:t>	 (II)</a:t>
            </a:r>
          </a:p>
          <a:p>
            <a:endParaRPr lang="en-US" sz="1000" dirty="0" smtClean="0"/>
          </a:p>
          <a:p>
            <a:pPr marL="457200" indent="-457200">
              <a:buFont typeface="+mj-lt"/>
              <a:buAutoNum type="arabicPeriod" startAt="10"/>
            </a:pPr>
            <a:r>
              <a:rPr lang="en-US" dirty="0" smtClean="0"/>
              <a:t>Activity Diagram	</a:t>
            </a:r>
          </a:p>
          <a:p>
            <a:pPr marL="457200" indent="-457200">
              <a:buFont typeface="+mj-lt"/>
              <a:buAutoNum type="arabicPeriod" startAt="10"/>
            </a:pPr>
            <a:r>
              <a:rPr lang="en-US" dirty="0" smtClean="0"/>
              <a:t>Sequence Diagram</a:t>
            </a:r>
          </a:p>
          <a:p>
            <a:pPr marL="457200" indent="-457200">
              <a:buFont typeface="+mj-lt"/>
              <a:buAutoNum type="arabicPeriod" startAt="10"/>
            </a:pPr>
            <a:r>
              <a:rPr lang="en-US" dirty="0"/>
              <a:t>Information </a:t>
            </a:r>
            <a:r>
              <a:rPr lang="en-US" dirty="0" smtClean="0"/>
              <a:t>Gathering</a:t>
            </a:r>
          </a:p>
          <a:p>
            <a:pPr marL="457200" indent="-457200">
              <a:buFont typeface="+mj-lt"/>
              <a:buAutoNum type="arabicPeriod" startAt="10"/>
            </a:pPr>
            <a:r>
              <a:rPr lang="en-US" dirty="0"/>
              <a:t>Packaging the </a:t>
            </a:r>
            <a:r>
              <a:rPr lang="en-US" dirty="0" smtClean="0"/>
              <a:t>Materials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Activities</a:t>
            </a:r>
            <a:endParaRPr lang="en-US" dirty="0"/>
          </a:p>
        </p:txBody>
      </p:sp>
      <p:sp>
        <p:nvSpPr>
          <p:cNvPr id="3" name="Content Placeholder 2"/>
          <p:cNvSpPr>
            <a:spLocks noGrp="1"/>
          </p:cNvSpPr>
          <p:nvPr>
            <p:ph idx="1"/>
          </p:nvPr>
        </p:nvSpPr>
        <p:spPr/>
        <p:txBody>
          <a:bodyPr/>
          <a:lstStyle/>
          <a:p>
            <a:r>
              <a:rPr lang="en-US" dirty="0" smtClean="0"/>
              <a:t>Several actions make take place in parallel.</a:t>
            </a:r>
          </a:p>
          <a:p>
            <a:endParaRPr lang="en-US" dirty="0"/>
          </a:p>
          <a:p>
            <a:endParaRPr lang="en-US" dirty="0"/>
          </a:p>
        </p:txBody>
      </p:sp>
      <p:sp>
        <p:nvSpPr>
          <p:cNvPr id="21" name="Rounded Rectangle 20"/>
          <p:cNvSpPr>
            <a:spLocks noChangeAspect="1"/>
          </p:cNvSpPr>
          <p:nvPr/>
        </p:nvSpPr>
        <p:spPr bwMode="auto">
          <a:xfrm>
            <a:off x="1295400" y="41148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Drink Beer</a:t>
            </a:r>
          </a:p>
        </p:txBody>
      </p:sp>
      <p:sp>
        <p:nvSpPr>
          <p:cNvPr id="22" name="Rounded Rectangle 21"/>
          <p:cNvSpPr>
            <a:spLocks noChangeAspect="1"/>
          </p:cNvSpPr>
          <p:nvPr/>
        </p:nvSpPr>
        <p:spPr bwMode="auto">
          <a:xfrm>
            <a:off x="5257800" y="41148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Play Snooker</a:t>
            </a:r>
          </a:p>
        </p:txBody>
      </p:sp>
      <p:cxnSp>
        <p:nvCxnSpPr>
          <p:cNvPr id="23" name="Straight Arrow Connector 22"/>
          <p:cNvCxnSpPr/>
          <p:nvPr/>
        </p:nvCxnSpPr>
        <p:spPr bwMode="auto">
          <a:xfrm>
            <a:off x="1371600" y="3352800"/>
            <a:ext cx="5791200" cy="0"/>
          </a:xfrm>
          <a:prstGeom prst="straightConnector1">
            <a:avLst/>
          </a:prstGeom>
          <a:solidFill>
            <a:schemeClr val="accent1"/>
          </a:solidFill>
          <a:ln w="50800" cap="flat" cmpd="sng" algn="ctr">
            <a:solidFill>
              <a:schemeClr val="tx1"/>
            </a:solidFill>
            <a:prstDash val="solid"/>
            <a:round/>
            <a:headEnd type="none" w="med" len="med"/>
            <a:tailEnd type="none"/>
          </a:ln>
          <a:effectLst/>
        </p:spPr>
      </p:cxnSp>
      <p:cxnSp>
        <p:nvCxnSpPr>
          <p:cNvPr id="25" name="Straight Arrow Connector 24"/>
          <p:cNvCxnSpPr/>
          <p:nvPr/>
        </p:nvCxnSpPr>
        <p:spPr bwMode="auto">
          <a:xfrm>
            <a:off x="4267200" y="26670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Rounded Rectangle 30"/>
          <p:cNvSpPr>
            <a:spLocks noChangeAspect="1"/>
          </p:cNvSpPr>
          <p:nvPr/>
        </p:nvSpPr>
        <p:spPr bwMode="auto">
          <a:xfrm>
            <a:off x="3200400" y="20574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Arrive in Hostelry</a:t>
            </a:r>
          </a:p>
        </p:txBody>
      </p:sp>
      <p:cxnSp>
        <p:nvCxnSpPr>
          <p:cNvPr id="44" name="Straight Arrow Connector 43"/>
          <p:cNvCxnSpPr/>
          <p:nvPr/>
        </p:nvCxnSpPr>
        <p:spPr bwMode="auto">
          <a:xfrm>
            <a:off x="2362200" y="33528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a:off x="6324600" y="33528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 name="Rectangle 10"/>
          <p:cNvSpPr/>
          <p:nvPr/>
        </p:nvSpPr>
        <p:spPr>
          <a:xfrm>
            <a:off x="5943600" y="2678668"/>
            <a:ext cx="2352890" cy="369332"/>
          </a:xfrm>
          <a:prstGeom prst="rect">
            <a:avLst/>
          </a:prstGeom>
        </p:spPr>
        <p:txBody>
          <a:bodyPr wrap="square">
            <a:noAutofit/>
          </a:bodyPr>
          <a:lstStyle/>
          <a:p>
            <a:pPr marL="0" lvl="1"/>
            <a:r>
              <a:rPr lang="en-US" b="1" dirty="0">
                <a:latin typeface="Comic Sans MS"/>
                <a:cs typeface="Comic Sans MS"/>
              </a:rPr>
              <a:t>Synchronization </a:t>
            </a:r>
            <a:r>
              <a:rPr lang="en-US" b="1" dirty="0" smtClean="0">
                <a:latin typeface="Comic Sans MS"/>
                <a:cs typeface="Comic Sans MS"/>
              </a:rPr>
              <a:t>Fork</a:t>
            </a:r>
            <a:endParaRPr lang="en-US" b="1" dirty="0">
              <a:latin typeface="Comic Sans MS"/>
              <a:cs typeface="Comic Sans MS"/>
            </a:endParaRPr>
          </a:p>
        </p:txBody>
      </p:sp>
    </p:spTree>
    <p:extLst>
      <p:ext uri="{BB962C8B-B14F-4D97-AF65-F5344CB8AC3E}">
        <p14:creationId xmlns:p14="http://schemas.microsoft.com/office/powerpoint/2010/main" val="870471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Activities</a:t>
            </a:r>
            <a:endParaRPr lang="en-US" dirty="0"/>
          </a:p>
        </p:txBody>
      </p:sp>
      <p:sp>
        <p:nvSpPr>
          <p:cNvPr id="3" name="Content Placeholder 2"/>
          <p:cNvSpPr>
            <a:spLocks noGrp="1"/>
          </p:cNvSpPr>
          <p:nvPr>
            <p:ph idx="1"/>
          </p:nvPr>
        </p:nvSpPr>
        <p:spPr/>
        <p:txBody>
          <a:bodyPr/>
          <a:lstStyle/>
          <a:p>
            <a:r>
              <a:rPr lang="en-US" dirty="0" smtClean="0"/>
              <a:t>Parallel activities may need to terminate before another activity can take place.</a:t>
            </a:r>
          </a:p>
          <a:p>
            <a:endParaRPr lang="en-US" dirty="0"/>
          </a:p>
        </p:txBody>
      </p:sp>
      <p:sp>
        <p:nvSpPr>
          <p:cNvPr id="21" name="Rounded Rectangle 20"/>
          <p:cNvSpPr>
            <a:spLocks noChangeAspect="1"/>
          </p:cNvSpPr>
          <p:nvPr/>
        </p:nvSpPr>
        <p:spPr bwMode="auto">
          <a:xfrm>
            <a:off x="1295400" y="36996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Drink Beer</a:t>
            </a:r>
          </a:p>
        </p:txBody>
      </p:sp>
      <p:sp>
        <p:nvSpPr>
          <p:cNvPr id="22" name="Rounded Rectangle 21"/>
          <p:cNvSpPr>
            <a:spLocks noChangeAspect="1"/>
          </p:cNvSpPr>
          <p:nvPr/>
        </p:nvSpPr>
        <p:spPr bwMode="auto">
          <a:xfrm>
            <a:off x="5257800" y="37338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Play Snooker</a:t>
            </a:r>
          </a:p>
        </p:txBody>
      </p:sp>
      <p:cxnSp>
        <p:nvCxnSpPr>
          <p:cNvPr id="23" name="Straight Arrow Connector 22"/>
          <p:cNvCxnSpPr/>
          <p:nvPr/>
        </p:nvCxnSpPr>
        <p:spPr bwMode="auto">
          <a:xfrm>
            <a:off x="1981200" y="2971800"/>
            <a:ext cx="4876800" cy="0"/>
          </a:xfrm>
          <a:prstGeom prst="straightConnector1">
            <a:avLst/>
          </a:prstGeom>
          <a:solidFill>
            <a:schemeClr val="accent1"/>
          </a:solidFill>
          <a:ln w="50800" cap="flat" cmpd="sng" algn="ctr">
            <a:solidFill>
              <a:schemeClr val="tx1"/>
            </a:solidFill>
            <a:prstDash val="solid"/>
            <a:round/>
            <a:headEnd type="none" w="med" len="med"/>
            <a:tailEnd type="none"/>
          </a:ln>
          <a:effectLst/>
        </p:spPr>
      </p:cxnSp>
      <p:cxnSp>
        <p:nvCxnSpPr>
          <p:cNvPr id="25" name="Straight Arrow Connector 24"/>
          <p:cNvCxnSpPr/>
          <p:nvPr/>
        </p:nvCxnSpPr>
        <p:spPr bwMode="auto">
          <a:xfrm>
            <a:off x="4267200" y="2438400"/>
            <a:ext cx="0" cy="54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Rounded Rectangle 30"/>
          <p:cNvSpPr>
            <a:spLocks noChangeAspect="1"/>
          </p:cNvSpPr>
          <p:nvPr/>
        </p:nvSpPr>
        <p:spPr bwMode="auto">
          <a:xfrm>
            <a:off x="3200400" y="18288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Arrive in Hostelry</a:t>
            </a:r>
          </a:p>
        </p:txBody>
      </p:sp>
      <p:cxnSp>
        <p:nvCxnSpPr>
          <p:cNvPr id="44" name="Straight Arrow Connector 43"/>
          <p:cNvCxnSpPr/>
          <p:nvPr/>
        </p:nvCxnSpPr>
        <p:spPr bwMode="auto">
          <a:xfrm>
            <a:off x="2400300" y="29718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45" name="Straight Arrow Connector 44"/>
          <p:cNvCxnSpPr/>
          <p:nvPr/>
        </p:nvCxnSpPr>
        <p:spPr bwMode="auto">
          <a:xfrm>
            <a:off x="6324600" y="29718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1981200" y="5029200"/>
            <a:ext cx="4876800" cy="0"/>
          </a:xfrm>
          <a:prstGeom prst="straightConnector1">
            <a:avLst/>
          </a:prstGeom>
          <a:solidFill>
            <a:schemeClr val="accent1"/>
          </a:solidFill>
          <a:ln w="50800" cap="flat" cmpd="sng" algn="ctr">
            <a:solidFill>
              <a:schemeClr val="tx1"/>
            </a:solidFill>
            <a:prstDash val="solid"/>
            <a:round/>
            <a:headEnd type="none" w="med" len="med"/>
            <a:tailEnd type="none"/>
          </a:ln>
          <a:effectLst/>
        </p:spPr>
      </p:cxnSp>
      <p:cxnSp>
        <p:nvCxnSpPr>
          <p:cNvPr id="12" name="Straight Arrow Connector 11"/>
          <p:cNvCxnSpPr/>
          <p:nvPr/>
        </p:nvCxnSpPr>
        <p:spPr bwMode="auto">
          <a:xfrm>
            <a:off x="2400300" y="43092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6324600" y="43434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4191000" y="4995000"/>
            <a:ext cx="0" cy="720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5" name="Rounded Rectangle 14"/>
          <p:cNvSpPr>
            <a:spLocks noChangeAspect="1"/>
          </p:cNvSpPr>
          <p:nvPr/>
        </p:nvSpPr>
        <p:spPr bwMode="auto">
          <a:xfrm>
            <a:off x="3124200" y="56388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Fall Over</a:t>
            </a:r>
          </a:p>
        </p:txBody>
      </p:sp>
      <p:sp>
        <p:nvSpPr>
          <p:cNvPr id="4" name="Rectangle 3"/>
          <p:cNvSpPr/>
          <p:nvPr/>
        </p:nvSpPr>
        <p:spPr>
          <a:xfrm>
            <a:off x="5943600" y="2221468"/>
            <a:ext cx="2352890" cy="369332"/>
          </a:xfrm>
          <a:prstGeom prst="rect">
            <a:avLst/>
          </a:prstGeom>
        </p:spPr>
        <p:txBody>
          <a:bodyPr wrap="square">
            <a:noAutofit/>
          </a:bodyPr>
          <a:lstStyle/>
          <a:p>
            <a:pPr marL="0" lvl="1"/>
            <a:r>
              <a:rPr lang="en-US" b="1" dirty="0">
                <a:latin typeface="Comic Sans MS"/>
                <a:cs typeface="Comic Sans MS"/>
              </a:rPr>
              <a:t>Synchronization </a:t>
            </a:r>
            <a:r>
              <a:rPr lang="en-US" b="1" dirty="0" smtClean="0">
                <a:latin typeface="Comic Sans MS"/>
                <a:cs typeface="Comic Sans MS"/>
              </a:rPr>
              <a:t>Fork</a:t>
            </a:r>
            <a:endParaRPr lang="en-US" b="1" dirty="0">
              <a:latin typeface="Comic Sans MS"/>
              <a:cs typeface="Comic Sans MS"/>
            </a:endParaRPr>
          </a:p>
        </p:txBody>
      </p:sp>
      <p:sp>
        <p:nvSpPr>
          <p:cNvPr id="17" name="Rectangle 16"/>
          <p:cNvSpPr/>
          <p:nvPr/>
        </p:nvSpPr>
        <p:spPr>
          <a:xfrm>
            <a:off x="5943600" y="5486400"/>
            <a:ext cx="2352890" cy="369332"/>
          </a:xfrm>
          <a:prstGeom prst="rect">
            <a:avLst/>
          </a:prstGeom>
        </p:spPr>
        <p:txBody>
          <a:bodyPr wrap="square">
            <a:noAutofit/>
          </a:bodyPr>
          <a:lstStyle/>
          <a:p>
            <a:pPr marL="0" lvl="1"/>
            <a:r>
              <a:rPr lang="en-US" b="1" dirty="0">
                <a:latin typeface="Comic Sans MS"/>
                <a:cs typeface="Comic Sans MS"/>
              </a:rPr>
              <a:t>Synchronization </a:t>
            </a:r>
            <a:r>
              <a:rPr lang="en-US" b="1" dirty="0" smtClean="0">
                <a:latin typeface="Comic Sans MS"/>
                <a:cs typeface="Comic Sans MS"/>
              </a:rPr>
              <a:t>Join</a:t>
            </a:r>
            <a:endParaRPr lang="en-US" b="1" dirty="0">
              <a:latin typeface="Comic Sans MS"/>
              <a:cs typeface="Comic Sans MS"/>
            </a:endParaRPr>
          </a:p>
        </p:txBody>
      </p:sp>
    </p:spTree>
    <p:extLst>
      <p:ext uri="{BB962C8B-B14F-4D97-AF65-F5344CB8AC3E}">
        <p14:creationId xmlns:p14="http://schemas.microsoft.com/office/powerpoint/2010/main" val="37712509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Swimlanes</a:t>
            </a:r>
            <a:endParaRPr lang="en-US" dirty="0"/>
          </a:p>
        </p:txBody>
      </p:sp>
      <p:sp>
        <p:nvSpPr>
          <p:cNvPr id="3" name="Content Placeholder 2"/>
          <p:cNvSpPr>
            <a:spLocks noGrp="1"/>
          </p:cNvSpPr>
          <p:nvPr>
            <p:ph idx="1"/>
          </p:nvPr>
        </p:nvSpPr>
        <p:spPr/>
        <p:txBody>
          <a:bodyPr/>
          <a:lstStyle/>
          <a:p>
            <a:r>
              <a:rPr lang="en-US" dirty="0" smtClean="0"/>
              <a:t>To clarify actors’ roles, activities are aligned inside </a:t>
            </a:r>
            <a:r>
              <a:rPr lang="en-US" dirty="0" err="1" smtClean="0"/>
              <a:t>swimlanes</a:t>
            </a:r>
            <a:r>
              <a:rPr lang="en-US" dirty="0" smtClean="0"/>
              <a:t>.</a:t>
            </a:r>
          </a:p>
          <a:p>
            <a:endParaRPr lang="en-US" dirty="0"/>
          </a:p>
          <a:p>
            <a:endParaRPr lang="en-US" dirty="0"/>
          </a:p>
        </p:txBody>
      </p:sp>
      <p:sp>
        <p:nvSpPr>
          <p:cNvPr id="4" name="TextBox 3"/>
          <p:cNvSpPr txBox="1"/>
          <p:nvPr/>
        </p:nvSpPr>
        <p:spPr>
          <a:xfrm>
            <a:off x="6145287" y="1981200"/>
            <a:ext cx="1044427" cy="369332"/>
          </a:xfrm>
          <a:prstGeom prst="rect">
            <a:avLst/>
          </a:prstGeom>
          <a:noFill/>
        </p:spPr>
        <p:txBody>
          <a:bodyPr wrap="none" rtlCol="0">
            <a:spAutoFit/>
          </a:bodyPr>
          <a:lstStyle/>
          <a:p>
            <a:r>
              <a:rPr lang="en-US" u="sng" dirty="0" smtClean="0"/>
              <a:t>Barkeep</a:t>
            </a:r>
            <a:endParaRPr lang="en-US" u="sng" dirty="0"/>
          </a:p>
        </p:txBody>
      </p:sp>
      <p:sp>
        <p:nvSpPr>
          <p:cNvPr id="5" name="TextBox 4"/>
          <p:cNvSpPr txBox="1"/>
          <p:nvPr/>
        </p:nvSpPr>
        <p:spPr>
          <a:xfrm>
            <a:off x="1739318" y="1981200"/>
            <a:ext cx="864765" cy="369332"/>
          </a:xfrm>
          <a:prstGeom prst="rect">
            <a:avLst/>
          </a:prstGeom>
          <a:noFill/>
        </p:spPr>
        <p:txBody>
          <a:bodyPr wrap="none" rtlCol="0">
            <a:spAutoFit/>
          </a:bodyPr>
          <a:lstStyle/>
          <a:p>
            <a:r>
              <a:rPr lang="en-US" u="sng" dirty="0" smtClean="0"/>
              <a:t>Patron</a:t>
            </a:r>
            <a:endParaRPr lang="en-US" u="sng" dirty="0"/>
          </a:p>
        </p:txBody>
      </p:sp>
      <p:cxnSp>
        <p:nvCxnSpPr>
          <p:cNvPr id="7" name="Straight Connector 6"/>
          <p:cNvCxnSpPr/>
          <p:nvPr/>
        </p:nvCxnSpPr>
        <p:spPr bwMode="auto">
          <a:xfrm>
            <a:off x="4343400" y="2057400"/>
            <a:ext cx="0" cy="35052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8" name="Rounded Rectangle 7"/>
          <p:cNvSpPr>
            <a:spLocks noChangeAspect="1"/>
          </p:cNvSpPr>
          <p:nvPr/>
        </p:nvSpPr>
        <p:spPr bwMode="auto">
          <a:xfrm>
            <a:off x="1066800" y="2667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Places Order</a:t>
            </a:r>
          </a:p>
        </p:txBody>
      </p:sp>
      <p:sp>
        <p:nvSpPr>
          <p:cNvPr id="9" name="Rounded Rectangle 8"/>
          <p:cNvSpPr>
            <a:spLocks noChangeAspect="1"/>
          </p:cNvSpPr>
          <p:nvPr/>
        </p:nvSpPr>
        <p:spPr bwMode="auto">
          <a:xfrm>
            <a:off x="5562600" y="2667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Money</a:t>
            </a:r>
          </a:p>
        </p:txBody>
      </p:sp>
      <p:sp>
        <p:nvSpPr>
          <p:cNvPr id="10" name="Rounded Rectangle 9"/>
          <p:cNvSpPr>
            <a:spLocks noChangeAspect="1"/>
          </p:cNvSpPr>
          <p:nvPr/>
        </p:nvSpPr>
        <p:spPr bwMode="auto">
          <a:xfrm>
            <a:off x="5562600" y="4191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Pours</a:t>
            </a:r>
            <a:r>
              <a:rPr kumimoji="0" lang="en-US" sz="1800" b="0" i="0" u="none" strike="noStrike" cap="none" normalizeH="0" dirty="0" smtClean="0">
                <a:ln>
                  <a:noFill/>
                </a:ln>
                <a:solidFill>
                  <a:schemeClr val="tx1"/>
                </a:solidFill>
                <a:effectLst/>
                <a:latin typeface="Arial" charset="0"/>
              </a:rPr>
              <a:t> Drink</a:t>
            </a:r>
            <a:endParaRPr kumimoji="0" lang="en-US" sz="1800" b="0" i="0" u="none" strike="noStrike" cap="none" normalizeH="0" baseline="0" dirty="0" smtClean="0">
              <a:ln>
                <a:noFill/>
              </a:ln>
              <a:solidFill>
                <a:schemeClr val="tx1"/>
              </a:solidFill>
              <a:effectLst/>
              <a:latin typeface="Arial" charset="0"/>
            </a:endParaRPr>
          </a:p>
        </p:txBody>
      </p:sp>
      <p:sp>
        <p:nvSpPr>
          <p:cNvPr id="11" name="Rounded Rectangle 10"/>
          <p:cNvSpPr>
            <a:spLocks noChangeAspect="1"/>
          </p:cNvSpPr>
          <p:nvPr/>
        </p:nvSpPr>
        <p:spPr bwMode="auto">
          <a:xfrm>
            <a:off x="1066800" y="4191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Drinks Beer</a:t>
            </a:r>
          </a:p>
        </p:txBody>
      </p:sp>
      <p:cxnSp>
        <p:nvCxnSpPr>
          <p:cNvPr id="13" name="Straight Arrow Connector 12"/>
          <p:cNvCxnSpPr>
            <a:stCxn id="8" idx="3"/>
            <a:endCxn id="9" idx="1"/>
          </p:cNvCxnSpPr>
          <p:nvPr/>
        </p:nvCxnSpPr>
        <p:spPr bwMode="auto">
          <a:xfrm>
            <a:off x="3276600" y="2971800"/>
            <a:ext cx="2286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a:off x="3276600" y="4495800"/>
            <a:ext cx="2286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Straight Arrow Connector 15"/>
          <p:cNvCxnSpPr>
            <a:stCxn id="9" idx="2"/>
            <a:endCxn id="10" idx="0"/>
          </p:cNvCxnSpPr>
          <p:nvPr/>
        </p:nvCxnSpPr>
        <p:spPr bwMode="auto">
          <a:xfrm>
            <a:off x="6667500" y="3276600"/>
            <a:ext cx="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2171700" y="4800600"/>
            <a:ext cx="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8" name="Rounded Rectangle 17"/>
          <p:cNvSpPr>
            <a:spLocks noChangeAspect="1"/>
          </p:cNvSpPr>
          <p:nvPr/>
        </p:nvSpPr>
        <p:spPr bwMode="auto">
          <a:xfrm>
            <a:off x="1066800" y="5715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Fall Over</a:t>
            </a:r>
          </a:p>
        </p:txBody>
      </p:sp>
    </p:spTree>
    <p:extLst>
      <p:ext uri="{BB962C8B-B14F-4D97-AF65-F5344CB8AC3E}">
        <p14:creationId xmlns:p14="http://schemas.microsoft.com/office/powerpoint/2010/main" val="13793329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p:txBody>
          <a:bodyPr/>
          <a:lstStyle/>
          <a:p>
            <a:r>
              <a:rPr lang="en-US" dirty="0" smtClean="0"/>
              <a:t>Actions may send signals and accept the corresponding event.</a:t>
            </a:r>
          </a:p>
          <a:p>
            <a:endParaRPr lang="en-US" dirty="0"/>
          </a:p>
          <a:p>
            <a:endParaRPr lang="en-US" dirty="0"/>
          </a:p>
        </p:txBody>
      </p:sp>
      <p:sp>
        <p:nvSpPr>
          <p:cNvPr id="4" name="TextBox 3"/>
          <p:cNvSpPr txBox="1"/>
          <p:nvPr/>
        </p:nvSpPr>
        <p:spPr>
          <a:xfrm>
            <a:off x="6145287" y="2438400"/>
            <a:ext cx="1044427" cy="369332"/>
          </a:xfrm>
          <a:prstGeom prst="rect">
            <a:avLst/>
          </a:prstGeom>
          <a:noFill/>
        </p:spPr>
        <p:txBody>
          <a:bodyPr wrap="none" rtlCol="0">
            <a:spAutoFit/>
          </a:bodyPr>
          <a:lstStyle/>
          <a:p>
            <a:r>
              <a:rPr lang="en-US" u="sng" dirty="0" smtClean="0"/>
              <a:t>Barkeep</a:t>
            </a:r>
            <a:endParaRPr lang="en-US" u="sng" dirty="0"/>
          </a:p>
        </p:txBody>
      </p:sp>
      <p:sp>
        <p:nvSpPr>
          <p:cNvPr id="5" name="TextBox 4"/>
          <p:cNvSpPr txBox="1"/>
          <p:nvPr/>
        </p:nvSpPr>
        <p:spPr>
          <a:xfrm>
            <a:off x="1739318" y="2438400"/>
            <a:ext cx="864765" cy="369332"/>
          </a:xfrm>
          <a:prstGeom prst="rect">
            <a:avLst/>
          </a:prstGeom>
          <a:noFill/>
        </p:spPr>
        <p:txBody>
          <a:bodyPr wrap="none" rtlCol="0">
            <a:spAutoFit/>
          </a:bodyPr>
          <a:lstStyle/>
          <a:p>
            <a:r>
              <a:rPr lang="en-US" u="sng" dirty="0" smtClean="0"/>
              <a:t>Patron</a:t>
            </a:r>
            <a:endParaRPr lang="en-US" u="sng" dirty="0"/>
          </a:p>
        </p:txBody>
      </p:sp>
      <p:cxnSp>
        <p:nvCxnSpPr>
          <p:cNvPr id="7" name="Straight Connector 6"/>
          <p:cNvCxnSpPr/>
          <p:nvPr/>
        </p:nvCxnSpPr>
        <p:spPr bwMode="auto">
          <a:xfrm>
            <a:off x="4343400" y="2514600"/>
            <a:ext cx="0" cy="35052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8" name="Pentagon 7"/>
          <p:cNvSpPr>
            <a:spLocks noChangeAspect="1"/>
          </p:cNvSpPr>
          <p:nvPr/>
        </p:nvSpPr>
        <p:spPr bwMode="auto">
          <a:xfrm>
            <a:off x="1066800" y="3124200"/>
            <a:ext cx="2209800" cy="609600"/>
          </a:xfrm>
          <a:prstGeom prst="homePlate">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Shout Order</a:t>
            </a:r>
          </a:p>
        </p:txBody>
      </p:sp>
      <p:sp>
        <p:nvSpPr>
          <p:cNvPr id="10" name="Rounded Rectangle 9"/>
          <p:cNvSpPr>
            <a:spLocks noChangeAspect="1"/>
          </p:cNvSpPr>
          <p:nvPr/>
        </p:nvSpPr>
        <p:spPr bwMode="auto">
          <a:xfrm>
            <a:off x="5562600" y="46482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Pours</a:t>
            </a:r>
            <a:r>
              <a:rPr kumimoji="0" lang="en-US" sz="1800" b="0" i="0" u="none" strike="noStrike" cap="none" normalizeH="0" dirty="0" smtClean="0">
                <a:ln>
                  <a:noFill/>
                </a:ln>
                <a:solidFill>
                  <a:schemeClr val="tx1"/>
                </a:solidFill>
                <a:effectLst/>
                <a:latin typeface="Arial" charset="0"/>
              </a:rPr>
              <a:t> Drink</a:t>
            </a:r>
            <a:endParaRPr kumimoji="0" lang="en-US" sz="1800" b="0" i="0" u="none" strike="noStrike" cap="none" normalizeH="0" baseline="0" dirty="0" smtClean="0">
              <a:ln>
                <a:noFill/>
              </a:ln>
              <a:solidFill>
                <a:schemeClr val="tx1"/>
              </a:solidFill>
              <a:effectLst/>
              <a:latin typeface="Arial" charset="0"/>
            </a:endParaRPr>
          </a:p>
        </p:txBody>
      </p:sp>
      <p:cxnSp>
        <p:nvCxnSpPr>
          <p:cNvPr id="13" name="Straight Arrow Connector 12"/>
          <p:cNvCxnSpPr/>
          <p:nvPr/>
        </p:nvCxnSpPr>
        <p:spPr bwMode="auto">
          <a:xfrm>
            <a:off x="3276600" y="3429000"/>
            <a:ext cx="1981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Straight Arrow Connector 15"/>
          <p:cNvCxnSpPr>
            <a:stCxn id="9" idx="2"/>
            <a:endCxn id="10" idx="0"/>
          </p:cNvCxnSpPr>
          <p:nvPr/>
        </p:nvCxnSpPr>
        <p:spPr bwMode="auto">
          <a:xfrm>
            <a:off x="6667500" y="3733800"/>
            <a:ext cx="0" cy="914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nvGrpSpPr>
          <p:cNvPr id="23" name="Group 22"/>
          <p:cNvGrpSpPr/>
          <p:nvPr/>
        </p:nvGrpSpPr>
        <p:grpSpPr>
          <a:xfrm>
            <a:off x="5257800" y="3124200"/>
            <a:ext cx="2514600" cy="609600"/>
            <a:chOff x="5257800" y="2667000"/>
            <a:chExt cx="2514600" cy="609600"/>
          </a:xfrm>
        </p:grpSpPr>
        <p:sp>
          <p:nvSpPr>
            <p:cNvPr id="9" name="Rounded Rectangle 8"/>
            <p:cNvSpPr>
              <a:spLocks noChangeAspect="1"/>
            </p:cNvSpPr>
            <p:nvPr/>
          </p:nvSpPr>
          <p:spPr bwMode="auto">
            <a:xfrm>
              <a:off x="5562600" y="2667000"/>
              <a:ext cx="2209800" cy="609600"/>
            </a:xfrm>
            <a:prstGeom prst="roundRect">
              <a:avLst>
                <a:gd name="adj" fmla="val 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Hears Order</a:t>
              </a:r>
            </a:p>
          </p:txBody>
        </p:sp>
        <p:sp>
          <p:nvSpPr>
            <p:cNvPr id="20" name="Rectangle 19"/>
            <p:cNvSpPr>
              <a:spLocks noChangeAspect="1"/>
            </p:cNvSpPr>
            <p:nvPr/>
          </p:nvSpPr>
          <p:spPr bwMode="auto">
            <a:xfrm rot="19022062">
              <a:off x="5360210" y="2756738"/>
              <a:ext cx="434230" cy="43423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Rectangle 21"/>
            <p:cNvSpPr/>
            <p:nvPr/>
          </p:nvSpPr>
          <p:spPr bwMode="auto">
            <a:xfrm>
              <a:off x="5257800" y="2667000"/>
              <a:ext cx="3048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21654454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clrChange>
              <a:clrFrom>
                <a:srgbClr val="C0D0D1"/>
              </a:clrFrom>
              <a:clrTo>
                <a:srgbClr val="C0D0D1">
                  <a:alpha val="0"/>
                </a:srgbClr>
              </a:clrTo>
            </a:clrChange>
            <a:extLst>
              <a:ext uri="{28A0092B-C50C-407E-A947-70E740481C1C}">
                <a14:useLocalDpi xmlns:a14="http://schemas.microsoft.com/office/drawing/2010/main" val="0"/>
              </a:ext>
            </a:extLst>
          </a:blip>
          <a:stretch>
            <a:fillRect/>
          </a:stretch>
        </p:blipFill>
        <p:spPr>
          <a:xfrm>
            <a:off x="228600" y="990600"/>
            <a:ext cx="8610600" cy="5531312"/>
          </a:xfrm>
          <a:prstGeom prst="rect">
            <a:avLst/>
          </a:prstGeom>
        </p:spPr>
      </p:pic>
    </p:spTree>
    <p:extLst>
      <p:ext uri="{BB962C8B-B14F-4D97-AF65-F5344CB8AC3E}">
        <p14:creationId xmlns:p14="http://schemas.microsoft.com/office/powerpoint/2010/main" val="17274301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smtClean="0"/>
              <a:t>Workshop</a:t>
            </a:r>
          </a:p>
        </p:txBody>
      </p:sp>
      <p:sp>
        <p:nvSpPr>
          <p:cNvPr id="145411" name="Content Placeholder 2"/>
          <p:cNvSpPr>
            <a:spLocks noGrp="1"/>
          </p:cNvSpPr>
          <p:nvPr>
            <p:ph idx="1"/>
          </p:nvPr>
        </p:nvSpPr>
        <p:spPr/>
        <p:txBody>
          <a:bodyPr/>
          <a:lstStyle/>
          <a:p>
            <a:r>
              <a:rPr lang="en-US" dirty="0" smtClean="0"/>
              <a:t>Draw an activity diagram for use case #5.</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dirty="0" smtClean="0"/>
              <a:t>11. Sequence Diagrams</a:t>
            </a:r>
          </a:p>
        </p:txBody>
      </p:sp>
      <p:sp>
        <p:nvSpPr>
          <p:cNvPr id="146435" name="Content Placeholder 2"/>
          <p:cNvSpPr>
            <a:spLocks noGrp="1"/>
          </p:cNvSpPr>
          <p:nvPr>
            <p:ph idx="1"/>
          </p:nvPr>
        </p:nvSpPr>
        <p:spPr/>
        <p:txBody>
          <a:bodyPr/>
          <a:lstStyle/>
          <a:p>
            <a:endParaRPr lang="en-US"/>
          </a:p>
        </p:txBody>
      </p:sp>
      <p:sp>
        <p:nvSpPr>
          <p:cNvPr id="146436" name="Rectangle 3"/>
          <p:cNvSpPr>
            <a:spLocks noChangeArrowheads="1"/>
          </p:cNvSpPr>
          <p:nvPr/>
        </p:nvSpPr>
        <p:spPr bwMode="auto">
          <a:xfrm>
            <a:off x="3886200" y="2971800"/>
            <a:ext cx="1249661" cy="2554545"/>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11</a:t>
            </a:r>
            <a:endParaRPr lang="en-US" sz="8000" dirty="0">
              <a:solidFill>
                <a:srgbClr val="FF0000"/>
              </a:solidFill>
            </a:endParaRPr>
          </a:p>
          <a:p>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dirty="0" smtClean="0"/>
              <a:t>(Message) Sequence Diagrams</a:t>
            </a:r>
          </a:p>
        </p:txBody>
      </p:sp>
      <p:sp>
        <p:nvSpPr>
          <p:cNvPr id="147459" name="Content Placeholder 2"/>
          <p:cNvSpPr>
            <a:spLocks noGrp="1"/>
          </p:cNvSpPr>
          <p:nvPr>
            <p:ph idx="1"/>
          </p:nvPr>
        </p:nvSpPr>
        <p:spPr/>
        <p:txBody>
          <a:bodyPr/>
          <a:lstStyle/>
          <a:p>
            <a:r>
              <a:rPr lang="en-US" dirty="0" smtClean="0"/>
              <a:t>A sequence diagram shows how processes operate with one another and in what order. </a:t>
            </a:r>
          </a:p>
          <a:p>
            <a:endParaRPr lang="en-US" dirty="0" smtClean="0"/>
          </a:p>
          <a:p>
            <a:r>
              <a:rPr lang="en-US" dirty="0" smtClean="0"/>
              <a:t>Among other elements, a sequence diagram has:</a:t>
            </a:r>
          </a:p>
          <a:p>
            <a:pPr lvl="1"/>
            <a:r>
              <a:rPr lang="en-US" dirty="0" smtClean="0"/>
              <a:t>Lifelines        </a:t>
            </a:r>
          </a:p>
          <a:p>
            <a:pPr lvl="1"/>
            <a:r>
              <a:rPr lang="en-US" dirty="0" smtClean="0"/>
              <a:t>Messages</a:t>
            </a:r>
          </a:p>
          <a:p>
            <a:pPr lvl="1"/>
            <a:r>
              <a:rPr lang="en-US" dirty="0" smtClean="0"/>
              <a:t>Timing</a:t>
            </a:r>
          </a:p>
          <a:p>
            <a:pPr lvl="1">
              <a:buNone/>
            </a:pPr>
            <a:endParaRPr lang="en-US" dirty="0" smtClean="0"/>
          </a:p>
        </p:txBody>
      </p:sp>
      <p:pic>
        <p:nvPicPr>
          <p:cNvPr id="10" name="Picture 2"/>
          <p:cNvPicPr>
            <a:picLocks noChangeAspect="1" noChangeArrowheads="1"/>
          </p:cNvPicPr>
          <p:nvPr/>
        </p:nvPicPr>
        <p:blipFill>
          <a:blip r:embed="rId2"/>
          <a:srcRect l="8327" t="22556" r="10706" b="32423"/>
          <a:stretch>
            <a:fillRect/>
          </a:stretch>
        </p:blipFill>
        <p:spPr bwMode="auto">
          <a:xfrm>
            <a:off x="2895600" y="3429000"/>
            <a:ext cx="6171248" cy="28956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r>
              <a:rPr lang="en-US" smtClean="0"/>
              <a:t>Lifelines</a:t>
            </a:r>
          </a:p>
        </p:txBody>
      </p:sp>
      <p:sp>
        <p:nvSpPr>
          <p:cNvPr id="148483" name="Content Placeholder 2"/>
          <p:cNvSpPr>
            <a:spLocks noGrp="1"/>
          </p:cNvSpPr>
          <p:nvPr>
            <p:ph idx="1"/>
          </p:nvPr>
        </p:nvSpPr>
        <p:spPr/>
        <p:txBody>
          <a:bodyPr/>
          <a:lstStyle/>
          <a:p>
            <a:r>
              <a:rPr lang="en-US" dirty="0" smtClean="0"/>
              <a:t>Anything that has its own behavior, that can occur concurrent with others, can be said to have a </a:t>
            </a:r>
            <a:r>
              <a:rPr lang="en-US" i="1" dirty="0" smtClean="0"/>
              <a:t>lifeline. </a:t>
            </a:r>
          </a:p>
          <a:p>
            <a:endParaRPr lang="en-US" i="1" dirty="0" smtClean="0"/>
          </a:p>
          <a:p>
            <a:r>
              <a:rPr lang="en-US" dirty="0" smtClean="0"/>
              <a:t>The lifeline shows how its owner behaves over time.</a:t>
            </a:r>
          </a:p>
          <a:p>
            <a:endParaRPr lang="en-US" dirty="0" smtClean="0"/>
          </a:p>
          <a:p>
            <a:r>
              <a:rPr lang="en-US" dirty="0" smtClean="0"/>
              <a:t>A lifeline can be a:</a:t>
            </a:r>
          </a:p>
          <a:p>
            <a:pPr lvl="1"/>
            <a:r>
              <a:rPr lang="en-US" dirty="0" smtClean="0"/>
              <a:t>Actor </a:t>
            </a:r>
          </a:p>
          <a:p>
            <a:pPr lvl="1"/>
            <a:r>
              <a:rPr lang="en-US" dirty="0" smtClean="0"/>
              <a:t>Component</a:t>
            </a:r>
          </a:p>
          <a:p>
            <a:pPr lvl="1"/>
            <a:r>
              <a:rPr lang="en-US" dirty="0" smtClean="0"/>
              <a:t>Instance</a:t>
            </a:r>
          </a:p>
          <a:p>
            <a:pPr lvl="1"/>
            <a:r>
              <a:rPr lang="en-US" dirty="0" smtClean="0"/>
              <a:t>External Entity</a:t>
            </a:r>
          </a:p>
          <a:p>
            <a:pPr lvl="1"/>
            <a:r>
              <a:rPr lang="en-US" dirty="0" smtClean="0"/>
              <a:t>Class</a:t>
            </a:r>
          </a:p>
          <a:p>
            <a:r>
              <a:rPr lang="en-US" dirty="0" smtClean="0"/>
              <a:t>It can send messages to others.</a:t>
            </a:r>
          </a:p>
        </p:txBody>
      </p:sp>
      <p:sp>
        <p:nvSpPr>
          <p:cNvPr id="4" name="Rectangular Callout 3"/>
          <p:cNvSpPr>
            <a:spLocks noChangeArrowheads="1"/>
          </p:cNvSpPr>
          <p:nvPr/>
        </p:nvSpPr>
        <p:spPr bwMode="auto">
          <a:xfrm>
            <a:off x="3886200" y="3886200"/>
            <a:ext cx="2438400" cy="1295400"/>
          </a:xfrm>
          <a:prstGeom prst="wedgeRectCallout">
            <a:avLst>
              <a:gd name="adj1" fmla="val 41201"/>
              <a:gd name="adj2" fmla="val 72384"/>
            </a:avLst>
          </a:prstGeom>
          <a:solidFill>
            <a:schemeClr val="accent1"/>
          </a:solidFill>
          <a:ln w="12700">
            <a:solidFill>
              <a:schemeClr val="tx1"/>
            </a:solidFill>
            <a:round/>
            <a:headEnd/>
            <a:tailEnd/>
          </a:ln>
        </p:spPr>
        <p:txBody>
          <a:bodyPr>
            <a:prstTxWarp prst="textNoShape">
              <a:avLst/>
            </a:prstTxWarp>
          </a:bodyPr>
          <a:lstStyle/>
          <a:p>
            <a:r>
              <a:rPr lang="en-US" sz="2000" dirty="0" smtClean="0"/>
              <a:t>These are informal, though they may be connected to formal things later.</a:t>
            </a:r>
            <a:endParaRPr lang="en-US" sz="2000" dirty="0"/>
          </a:p>
        </p:txBody>
      </p:sp>
      <p:cxnSp>
        <p:nvCxnSpPr>
          <p:cNvPr id="6" name="Straight Connector 5"/>
          <p:cNvCxnSpPr/>
          <p:nvPr/>
        </p:nvCxnSpPr>
        <p:spPr bwMode="auto">
          <a:xfrm rot="5400000">
            <a:off x="6984207" y="4799806"/>
            <a:ext cx="2286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7" name="Group 30"/>
          <p:cNvGrpSpPr>
            <a:grpSpLocks noChangeAspect="1"/>
          </p:cNvGrpSpPr>
          <p:nvPr/>
        </p:nvGrpSpPr>
        <p:grpSpPr bwMode="auto">
          <a:xfrm>
            <a:off x="7897813" y="2876550"/>
            <a:ext cx="484187" cy="781050"/>
            <a:chOff x="1200" y="2416"/>
            <a:chExt cx="1104" cy="1712"/>
          </a:xfrm>
        </p:grpSpPr>
        <p:sp>
          <p:nvSpPr>
            <p:cNvPr id="8"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0"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1"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2"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cxnSp>
        <p:nvCxnSpPr>
          <p:cNvPr id="17" name="Straight Arrow Connector 16"/>
          <p:cNvCxnSpPr/>
          <p:nvPr/>
        </p:nvCxnSpPr>
        <p:spPr bwMode="auto">
          <a:xfrm>
            <a:off x="8153400" y="4114800"/>
            <a:ext cx="6096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7543800" y="4495800"/>
            <a:ext cx="60960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7543800" y="5029200"/>
            <a:ext cx="609600" cy="1588"/>
          </a:xfrm>
          <a:prstGeom prst="straightConnector1">
            <a:avLst/>
          </a:prstGeom>
          <a:solidFill>
            <a:schemeClr val="accent1"/>
          </a:solidFill>
          <a:ln w="12700" cap="flat" cmpd="sng" algn="ctr">
            <a:solidFill>
              <a:schemeClr val="tx1"/>
            </a:solidFill>
            <a:prstDash val="sysDash"/>
            <a:round/>
            <a:headEnd type="none" w="med" len="med"/>
            <a:tailEnd type="arrow"/>
          </a:ln>
          <a:effectLst/>
        </p:spPr>
      </p:cxnSp>
      <p:cxnSp>
        <p:nvCxnSpPr>
          <p:cNvPr id="20" name="Straight Arrow Connector 19"/>
          <p:cNvCxnSpPr/>
          <p:nvPr/>
        </p:nvCxnSpPr>
        <p:spPr bwMode="auto">
          <a:xfrm>
            <a:off x="8153400" y="5562600"/>
            <a:ext cx="609600" cy="1588"/>
          </a:xfrm>
          <a:prstGeom prst="straightConnector1">
            <a:avLst/>
          </a:prstGeom>
          <a:solidFill>
            <a:schemeClr val="accent1"/>
          </a:solidFill>
          <a:ln w="12700" cap="flat" cmpd="sng" algn="ctr">
            <a:solidFill>
              <a:schemeClr val="tx1"/>
            </a:solidFill>
            <a:prstDash val="sysDash"/>
            <a:round/>
            <a:headEnd type="none" w="med" len="med"/>
            <a:tailEnd type="arrow"/>
          </a:ln>
          <a:effectLst/>
        </p:spPr>
      </p:cxn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smtClean="0"/>
              <a:t>Messages</a:t>
            </a:r>
          </a:p>
        </p:txBody>
      </p:sp>
      <p:sp>
        <p:nvSpPr>
          <p:cNvPr id="149507" name="Content Placeholder 2"/>
          <p:cNvSpPr>
            <a:spLocks noGrp="1"/>
          </p:cNvSpPr>
          <p:nvPr>
            <p:ph idx="1"/>
          </p:nvPr>
        </p:nvSpPr>
        <p:spPr/>
        <p:txBody>
          <a:bodyPr/>
          <a:lstStyle/>
          <a:p>
            <a:r>
              <a:rPr lang="en-US" dirty="0" smtClean="0"/>
              <a:t>Messages can be</a:t>
            </a:r>
          </a:p>
          <a:p>
            <a:pPr lvl="1"/>
            <a:r>
              <a:rPr lang="en-US" dirty="0" smtClean="0"/>
              <a:t>Synchronous (wait for return          )</a:t>
            </a:r>
          </a:p>
          <a:p>
            <a:pPr lvl="1"/>
            <a:r>
              <a:rPr lang="en-US" dirty="0" smtClean="0"/>
              <a:t>Return (           )</a:t>
            </a:r>
          </a:p>
          <a:p>
            <a:pPr lvl="1"/>
            <a:r>
              <a:rPr lang="en-US" dirty="0" smtClean="0"/>
              <a:t>Asynchronous </a:t>
            </a:r>
            <a:r>
              <a:rPr lang="en-US" dirty="0"/>
              <a:t>(send and forget  </a:t>
            </a:r>
            <a:r>
              <a:rPr lang="en-US" dirty="0" smtClean="0"/>
              <a:t>         )</a:t>
            </a:r>
            <a:endParaRPr lang="en-US" dirty="0"/>
          </a:p>
        </p:txBody>
      </p:sp>
      <p:cxnSp>
        <p:nvCxnSpPr>
          <p:cNvPr id="15" name="Straight Arrow Connector 14"/>
          <p:cNvCxnSpPr/>
          <p:nvPr/>
        </p:nvCxnSpPr>
        <p:spPr bwMode="auto">
          <a:xfrm>
            <a:off x="5029200" y="1828800"/>
            <a:ext cx="609600" cy="0"/>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flipH="1">
            <a:off x="2514600" y="2286000"/>
            <a:ext cx="609600" cy="0"/>
          </a:xfrm>
          <a:prstGeom prst="straightConnector1">
            <a:avLst/>
          </a:prstGeom>
          <a:solidFill>
            <a:schemeClr val="accent1"/>
          </a:solidFill>
          <a:ln w="38100" cap="flat" cmpd="sng" algn="ctr">
            <a:solidFill>
              <a:schemeClr val="tx1"/>
            </a:solidFill>
            <a:prstDash val="sysDash"/>
            <a:round/>
            <a:headEnd type="none" w="med" len="med"/>
            <a:tailEnd type="arrow"/>
          </a:ln>
          <a:effectLst/>
        </p:spPr>
      </p:cxnSp>
      <p:cxnSp>
        <p:nvCxnSpPr>
          <p:cNvPr id="18" name="Straight Arrow Connector 17"/>
          <p:cNvCxnSpPr/>
          <p:nvPr/>
        </p:nvCxnSpPr>
        <p:spPr bwMode="auto">
          <a:xfrm>
            <a:off x="5410200" y="2667000"/>
            <a:ext cx="6096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nvGrpSpPr>
          <p:cNvPr id="16" name="Group 15"/>
          <p:cNvGrpSpPr/>
          <p:nvPr/>
        </p:nvGrpSpPr>
        <p:grpSpPr>
          <a:xfrm>
            <a:off x="2819400" y="3276600"/>
            <a:ext cx="1905000" cy="3067050"/>
            <a:chOff x="2819400" y="3276600"/>
            <a:chExt cx="1905000" cy="3067050"/>
          </a:xfrm>
        </p:grpSpPr>
        <p:cxnSp>
          <p:nvCxnSpPr>
            <p:cNvPr id="4" name="Straight Connector 3"/>
            <p:cNvCxnSpPr/>
            <p:nvPr/>
          </p:nvCxnSpPr>
          <p:spPr bwMode="auto">
            <a:xfrm rot="5400000">
              <a:off x="1905794" y="5199856"/>
              <a:ext cx="2286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5" name="Group 30"/>
            <p:cNvGrpSpPr>
              <a:grpSpLocks noChangeAspect="1"/>
            </p:cNvGrpSpPr>
            <p:nvPr/>
          </p:nvGrpSpPr>
          <p:grpSpPr bwMode="auto">
            <a:xfrm>
              <a:off x="2819400" y="3276600"/>
              <a:ext cx="484187" cy="781050"/>
              <a:chOff x="1200" y="2416"/>
              <a:chExt cx="1104" cy="1712"/>
            </a:xfrm>
          </p:grpSpPr>
          <p:sp>
            <p:nvSpPr>
              <p:cNvPr id="6"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7"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0"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cxnSp>
          <p:nvCxnSpPr>
            <p:cNvPr id="11" name="Straight Arrow Connector 10"/>
            <p:cNvCxnSpPr/>
            <p:nvPr/>
          </p:nvCxnSpPr>
          <p:spPr bwMode="auto">
            <a:xfrm>
              <a:off x="3048000" y="4495800"/>
              <a:ext cx="13716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3048000" y="5257800"/>
              <a:ext cx="13716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Connector 18"/>
            <p:cNvCxnSpPr/>
            <p:nvPr/>
          </p:nvCxnSpPr>
          <p:spPr bwMode="auto">
            <a:xfrm rot="5400000">
              <a:off x="3275806" y="5199856"/>
              <a:ext cx="2286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20" name="Group 30"/>
            <p:cNvGrpSpPr>
              <a:grpSpLocks noChangeAspect="1"/>
            </p:cNvGrpSpPr>
            <p:nvPr/>
          </p:nvGrpSpPr>
          <p:grpSpPr bwMode="auto">
            <a:xfrm>
              <a:off x="4240213" y="3276600"/>
              <a:ext cx="484187" cy="781050"/>
              <a:chOff x="1200" y="2416"/>
              <a:chExt cx="1104" cy="1712"/>
            </a:xfrm>
          </p:grpSpPr>
          <p:sp>
            <p:nvSpPr>
              <p:cNvPr id="21"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2"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3"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4"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5"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cxnSp>
          <p:nvCxnSpPr>
            <p:cNvPr id="28" name="Straight Arrow Connector 27"/>
            <p:cNvCxnSpPr/>
            <p:nvPr/>
          </p:nvCxnSpPr>
          <p:spPr bwMode="auto">
            <a:xfrm flipH="1">
              <a:off x="3048000" y="4800600"/>
              <a:ext cx="1371600" cy="0"/>
            </a:xfrm>
            <a:prstGeom prst="straightConnector1">
              <a:avLst/>
            </a:prstGeom>
            <a:solidFill>
              <a:schemeClr val="accent1"/>
            </a:solidFill>
            <a:ln w="12700" cap="flat" cmpd="sng" algn="ctr">
              <a:solidFill>
                <a:schemeClr val="tx1"/>
              </a:solidFill>
              <a:prstDash val="sysDash"/>
              <a:round/>
              <a:headEnd type="none" w="med" len="med"/>
              <a:tailEnd type="arrow"/>
            </a:ln>
            <a:effectLst/>
          </p:spPr>
        </p:cxnSp>
        <p:cxnSp>
          <p:nvCxnSpPr>
            <p:cNvPr id="30" name="Straight Arrow Connector 29"/>
            <p:cNvCxnSpPr/>
            <p:nvPr/>
          </p:nvCxnSpPr>
          <p:spPr bwMode="auto">
            <a:xfrm flipH="1">
              <a:off x="3048000" y="5791200"/>
              <a:ext cx="13716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1. Get Started</a:t>
            </a:r>
          </a:p>
        </p:txBody>
      </p:sp>
      <p:sp>
        <p:nvSpPr>
          <p:cNvPr id="16387" name="Content Placeholder 2"/>
          <p:cNvSpPr>
            <a:spLocks noGrp="1"/>
          </p:cNvSpPr>
          <p:nvPr>
            <p:ph idx="1"/>
          </p:nvPr>
        </p:nvSpPr>
        <p:spPr/>
        <p:txBody>
          <a:bodyPr/>
          <a:lstStyle/>
          <a:p>
            <a:endParaRPr lang="en-US" smtClean="0"/>
          </a:p>
        </p:txBody>
      </p:sp>
      <p:sp>
        <p:nvSpPr>
          <p:cNvPr id="16388" name="TextBox 3"/>
          <p:cNvSpPr txBox="1">
            <a:spLocks noChangeArrowheads="1"/>
          </p:cNvSpPr>
          <p:nvPr/>
        </p:nvSpPr>
        <p:spPr bwMode="auto">
          <a:xfrm>
            <a:off x="4194175" y="2767013"/>
            <a:ext cx="755650" cy="1323975"/>
          </a:xfrm>
          <a:prstGeom prst="rect">
            <a:avLst/>
          </a:prstGeom>
          <a:noFill/>
          <a:ln w="9525">
            <a:noFill/>
            <a:miter lim="800000"/>
            <a:headEnd/>
            <a:tailEnd/>
          </a:ln>
        </p:spPr>
        <p:txBody>
          <a:bodyPr wrap="none">
            <a:prstTxWarp prst="textNoShape">
              <a:avLst/>
            </a:prstTxWarp>
            <a:spAutoFit/>
          </a:bodyPr>
          <a:lstStyle/>
          <a:p>
            <a:r>
              <a:rPr lang="en-US" sz="8000">
                <a:solidFill>
                  <a:srgbClr val="FF0000"/>
                </a:solidFill>
              </a:rPr>
              <a:t>1</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r>
              <a:rPr lang="en-US" smtClean="0"/>
              <a:t>Timing</a:t>
            </a:r>
          </a:p>
        </p:txBody>
      </p:sp>
      <p:sp>
        <p:nvSpPr>
          <p:cNvPr id="150531" name="Content Placeholder 2"/>
          <p:cNvSpPr>
            <a:spLocks noGrp="1"/>
          </p:cNvSpPr>
          <p:nvPr>
            <p:ph idx="1"/>
          </p:nvPr>
        </p:nvSpPr>
        <p:spPr/>
        <p:txBody>
          <a:bodyPr/>
          <a:lstStyle/>
          <a:p>
            <a:r>
              <a:rPr lang="en-US" dirty="0" smtClean="0"/>
              <a:t>Timing elements include:</a:t>
            </a:r>
          </a:p>
          <a:p>
            <a:pPr lvl="1"/>
            <a:r>
              <a:rPr lang="en-US" dirty="0" smtClean="0"/>
              <a:t>Marks and </a:t>
            </a:r>
          </a:p>
          <a:p>
            <a:pPr lvl="1"/>
            <a:r>
              <a:rPr lang="en-US" dirty="0" smtClean="0"/>
              <a:t>Spans</a:t>
            </a:r>
          </a:p>
        </p:txBody>
      </p:sp>
      <p:cxnSp>
        <p:nvCxnSpPr>
          <p:cNvPr id="7" name="Straight Connector 6"/>
          <p:cNvCxnSpPr/>
          <p:nvPr/>
        </p:nvCxnSpPr>
        <p:spPr bwMode="auto">
          <a:xfrm rot="5400000">
            <a:off x="3580820" y="4286622"/>
            <a:ext cx="2740360" cy="2096"/>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8" name="Group 30"/>
          <p:cNvGrpSpPr>
            <a:grpSpLocks noChangeAspect="1"/>
          </p:cNvGrpSpPr>
          <p:nvPr/>
        </p:nvGrpSpPr>
        <p:grpSpPr bwMode="auto">
          <a:xfrm>
            <a:off x="4648200" y="1981200"/>
            <a:ext cx="639127" cy="936290"/>
            <a:chOff x="1200" y="2416"/>
            <a:chExt cx="1104" cy="1712"/>
          </a:xfrm>
        </p:grpSpPr>
        <p:sp>
          <p:nvSpPr>
            <p:cNvPr id="20"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1"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2"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3"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4"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cxnSp>
        <p:nvCxnSpPr>
          <p:cNvPr id="9" name="Straight Arrow Connector 8"/>
          <p:cNvCxnSpPr/>
          <p:nvPr/>
        </p:nvCxnSpPr>
        <p:spPr bwMode="auto">
          <a:xfrm>
            <a:off x="4949952" y="3442725"/>
            <a:ext cx="181051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49952" y="4356179"/>
            <a:ext cx="18105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1" name="Straight Connector 10"/>
          <p:cNvCxnSpPr/>
          <p:nvPr/>
        </p:nvCxnSpPr>
        <p:spPr bwMode="auto">
          <a:xfrm rot="5400000">
            <a:off x="5389236" y="4286622"/>
            <a:ext cx="2740360" cy="2096"/>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2" name="Group 30"/>
          <p:cNvGrpSpPr>
            <a:grpSpLocks noChangeAspect="1"/>
          </p:cNvGrpSpPr>
          <p:nvPr/>
        </p:nvGrpSpPr>
        <p:grpSpPr bwMode="auto">
          <a:xfrm>
            <a:off x="6523673" y="1981200"/>
            <a:ext cx="639127" cy="936290"/>
            <a:chOff x="1200" y="2416"/>
            <a:chExt cx="1104" cy="1712"/>
          </a:xfrm>
        </p:grpSpPr>
        <p:sp>
          <p:nvSpPr>
            <p:cNvPr id="15"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7"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8"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9"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cxnSp>
        <p:nvCxnSpPr>
          <p:cNvPr id="13" name="Straight Arrow Connector 12"/>
          <p:cNvCxnSpPr/>
          <p:nvPr/>
        </p:nvCxnSpPr>
        <p:spPr bwMode="auto">
          <a:xfrm flipH="1">
            <a:off x="4949952" y="3808107"/>
            <a:ext cx="1810512" cy="0"/>
          </a:xfrm>
          <a:prstGeom prst="straightConnector1">
            <a:avLst/>
          </a:prstGeom>
          <a:solidFill>
            <a:schemeClr val="accent1"/>
          </a:solidFill>
          <a:ln w="12700" cap="flat" cmpd="sng" algn="ctr">
            <a:solidFill>
              <a:schemeClr val="tx1"/>
            </a:solidFill>
            <a:prstDash val="sysDash"/>
            <a:round/>
            <a:headEnd type="none" w="med" len="med"/>
            <a:tailEnd type="arrow"/>
          </a:ln>
          <a:effectLst/>
        </p:spPr>
      </p:cxnSp>
      <p:cxnSp>
        <p:nvCxnSpPr>
          <p:cNvPr id="14" name="Straight Arrow Connector 13"/>
          <p:cNvCxnSpPr/>
          <p:nvPr/>
        </p:nvCxnSpPr>
        <p:spPr bwMode="auto">
          <a:xfrm flipH="1">
            <a:off x="4949952" y="4995596"/>
            <a:ext cx="18105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5" name="Straight Connector 24"/>
          <p:cNvCxnSpPr/>
          <p:nvPr/>
        </p:nvCxnSpPr>
        <p:spPr bwMode="auto">
          <a:xfrm>
            <a:off x="4267200" y="34290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67200" y="38100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67200" y="43434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4267200" y="49530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Arrow Connector 26"/>
          <p:cNvCxnSpPr/>
          <p:nvPr/>
        </p:nvCxnSpPr>
        <p:spPr bwMode="auto">
          <a:xfrm>
            <a:off x="3962400" y="3429000"/>
            <a:ext cx="0" cy="4572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1" name="TextBox 30"/>
          <p:cNvSpPr txBox="1"/>
          <p:nvPr/>
        </p:nvSpPr>
        <p:spPr>
          <a:xfrm>
            <a:off x="3124200" y="3429000"/>
            <a:ext cx="813256" cy="369332"/>
          </a:xfrm>
          <a:prstGeom prst="rect">
            <a:avLst/>
          </a:prstGeom>
          <a:noFill/>
        </p:spPr>
        <p:txBody>
          <a:bodyPr wrap="none" rtlCol="0">
            <a:spAutoFit/>
          </a:bodyPr>
          <a:lstStyle/>
          <a:p>
            <a:r>
              <a:rPr lang="en-US" dirty="0" smtClean="0"/>
              <a:t>10 </a:t>
            </a:r>
            <a:r>
              <a:rPr lang="en-US" dirty="0" err="1" smtClean="0"/>
              <a:t>ms</a:t>
            </a:r>
            <a:endParaRPr lang="en-US" dirty="0"/>
          </a:p>
        </p:txBody>
      </p:sp>
      <p:sp>
        <p:nvSpPr>
          <p:cNvPr id="34" name="TextBox 33"/>
          <p:cNvSpPr txBox="1"/>
          <p:nvPr/>
        </p:nvSpPr>
        <p:spPr>
          <a:xfrm>
            <a:off x="3276600" y="4343400"/>
            <a:ext cx="838200" cy="369332"/>
          </a:xfrm>
          <a:prstGeom prst="rect">
            <a:avLst/>
          </a:prstGeom>
          <a:noFill/>
        </p:spPr>
        <p:txBody>
          <a:bodyPr wrap="square" rtlCol="0">
            <a:spAutoFit/>
          </a:bodyPr>
          <a:lstStyle/>
          <a:p>
            <a:r>
              <a:rPr lang="en-US" dirty="0"/>
              <a:t>2</a:t>
            </a:r>
            <a:r>
              <a:rPr lang="en-US" dirty="0" smtClean="0"/>
              <a:t>0 </a:t>
            </a:r>
            <a:r>
              <a:rPr lang="en-US" dirty="0" err="1" smtClean="0"/>
              <a:t>ms</a:t>
            </a:r>
            <a:endParaRPr lang="en-US" dirty="0"/>
          </a:p>
        </p:txBody>
      </p:sp>
      <p:cxnSp>
        <p:nvCxnSpPr>
          <p:cNvPr id="32" name="Straight Arrow Connector 31"/>
          <p:cNvCxnSpPr/>
          <p:nvPr/>
        </p:nvCxnSpPr>
        <p:spPr bwMode="auto">
          <a:xfrm>
            <a:off x="4267200" y="4419600"/>
            <a:ext cx="0" cy="457200"/>
          </a:xfrm>
          <a:prstGeom prst="straightConnector1">
            <a:avLst/>
          </a:prstGeom>
          <a:solidFill>
            <a:schemeClr val="accent1"/>
          </a:solidFill>
          <a:ln w="12700" cap="flat" cmpd="sng" algn="ctr">
            <a:solidFill>
              <a:schemeClr val="tx1"/>
            </a:solidFill>
            <a:prstDash val="solid"/>
            <a:round/>
            <a:headEnd type="arrow"/>
            <a:tailEnd type="arrow"/>
          </a:ln>
          <a:effectLst/>
        </p:spPr>
      </p:cxnSp>
      <p:grpSp>
        <p:nvGrpSpPr>
          <p:cNvPr id="35" name="Group 41"/>
          <p:cNvGrpSpPr>
            <a:grpSpLocks noChangeAspect="1"/>
          </p:cNvGrpSpPr>
          <p:nvPr/>
        </p:nvGrpSpPr>
        <p:grpSpPr bwMode="auto">
          <a:xfrm flipH="1" flipV="1">
            <a:off x="4038600" y="3200400"/>
            <a:ext cx="609645" cy="174394"/>
            <a:chOff x="3433" y="1097"/>
            <a:chExt cx="636" cy="175"/>
          </a:xfrm>
        </p:grpSpPr>
        <p:sp>
          <p:nvSpPr>
            <p:cNvPr id="36" name="Freeform 42"/>
            <p:cNvSpPr>
              <a:spLocks noChangeAspect="1"/>
            </p:cNvSpPr>
            <p:nvPr/>
          </p:nvSpPr>
          <p:spPr bwMode="auto">
            <a:xfrm>
              <a:off x="3458" y="1097"/>
              <a:ext cx="611" cy="175"/>
            </a:xfrm>
            <a:custGeom>
              <a:avLst/>
              <a:gdLst>
                <a:gd name="T0" fmla="*/ 1461 w 560"/>
                <a:gd name="T1" fmla="*/ 2178 h 136"/>
                <a:gd name="T2" fmla="*/ 1433 w 560"/>
                <a:gd name="T3" fmla="*/ 2078 h 136"/>
                <a:gd name="T4" fmla="*/ 1370 w 560"/>
                <a:gd name="T5" fmla="*/ 1992 h 136"/>
                <a:gd name="T6" fmla="*/ 767 w 560"/>
                <a:gd name="T7" fmla="*/ 268 h 136"/>
                <a:gd name="T8" fmla="*/ 681 w 560"/>
                <a:gd name="T9" fmla="*/ 109 h 136"/>
                <a:gd name="T10" fmla="*/ 603 w 560"/>
                <a:gd name="T11" fmla="*/ 126 h 136"/>
                <a:gd name="T12" fmla="*/ 626 w 560"/>
                <a:gd name="T13" fmla="*/ 972 h 136"/>
                <a:gd name="T14" fmla="*/ 793 w 560"/>
                <a:gd name="T15" fmla="*/ 1340 h 136"/>
                <a:gd name="T16" fmla="*/ 819 w 560"/>
                <a:gd name="T17" fmla="*/ 1566 h 136"/>
                <a:gd name="T18" fmla="*/ 578 w 560"/>
                <a:gd name="T19" fmla="*/ 1808 h 136"/>
                <a:gd name="T20" fmla="*/ 384 w 560"/>
                <a:gd name="T21" fmla="*/ 1610 h 136"/>
                <a:gd name="T22" fmla="*/ 265 w 560"/>
                <a:gd name="T23" fmla="*/ 1426 h 136"/>
                <a:gd name="T24" fmla="*/ 134 w 560"/>
                <a:gd name="T25" fmla="*/ 1092 h 136"/>
                <a:gd name="T26" fmla="*/ 0 w 560"/>
                <a:gd name="T27" fmla="*/ 44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0"/>
                <a:gd name="T43" fmla="*/ 0 h 136"/>
                <a:gd name="T44" fmla="*/ 560 w 560"/>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0" h="136">
                  <a:moveTo>
                    <a:pt x="560" y="136"/>
                  </a:moveTo>
                  <a:cubicBezTo>
                    <a:pt x="556" y="134"/>
                    <a:pt x="553" y="131"/>
                    <a:pt x="549" y="130"/>
                  </a:cubicBezTo>
                  <a:cubicBezTo>
                    <a:pt x="541" y="127"/>
                    <a:pt x="532" y="127"/>
                    <a:pt x="525" y="124"/>
                  </a:cubicBezTo>
                  <a:cubicBezTo>
                    <a:pt x="447" y="88"/>
                    <a:pt x="377" y="39"/>
                    <a:pt x="294" y="17"/>
                  </a:cubicBezTo>
                  <a:cubicBezTo>
                    <a:pt x="283" y="11"/>
                    <a:pt x="272" y="9"/>
                    <a:pt x="260" y="7"/>
                  </a:cubicBezTo>
                  <a:cubicBezTo>
                    <a:pt x="250" y="7"/>
                    <a:pt x="237" y="0"/>
                    <a:pt x="231" y="8"/>
                  </a:cubicBezTo>
                  <a:cubicBezTo>
                    <a:pt x="226" y="14"/>
                    <a:pt x="226" y="53"/>
                    <a:pt x="240" y="61"/>
                  </a:cubicBezTo>
                  <a:cubicBezTo>
                    <a:pt x="258" y="71"/>
                    <a:pt x="283" y="77"/>
                    <a:pt x="303" y="83"/>
                  </a:cubicBezTo>
                  <a:cubicBezTo>
                    <a:pt x="308" y="88"/>
                    <a:pt x="310" y="93"/>
                    <a:pt x="314" y="98"/>
                  </a:cubicBezTo>
                  <a:cubicBezTo>
                    <a:pt x="301" y="135"/>
                    <a:pt x="265" y="114"/>
                    <a:pt x="222" y="113"/>
                  </a:cubicBezTo>
                  <a:cubicBezTo>
                    <a:pt x="196" y="111"/>
                    <a:pt x="172" y="107"/>
                    <a:pt x="147" y="100"/>
                  </a:cubicBezTo>
                  <a:cubicBezTo>
                    <a:pt x="132" y="96"/>
                    <a:pt x="102" y="89"/>
                    <a:pt x="102" y="89"/>
                  </a:cubicBezTo>
                  <a:cubicBezTo>
                    <a:pt x="87" y="79"/>
                    <a:pt x="68" y="75"/>
                    <a:pt x="51" y="68"/>
                  </a:cubicBezTo>
                  <a:cubicBezTo>
                    <a:pt x="36" y="53"/>
                    <a:pt x="24" y="28"/>
                    <a:pt x="0" y="28"/>
                  </a:cubicBezTo>
                </a:path>
              </a:pathLst>
            </a:custGeom>
            <a:noFill/>
            <a:ln w="28575">
              <a:solidFill>
                <a:srgbClr val="063DE8"/>
              </a:solidFill>
              <a:round/>
              <a:headEnd/>
              <a:tailEnd/>
            </a:ln>
          </p:spPr>
          <p:txBody>
            <a:bodyPr wrap="none" anchor="ctr">
              <a:prstTxWarp prst="textNoShape">
                <a:avLst/>
              </a:prstTxWarp>
            </a:bodyPr>
            <a:lstStyle/>
            <a:p>
              <a:endParaRPr lang="en-US"/>
            </a:p>
          </p:txBody>
        </p:sp>
        <p:sp>
          <p:nvSpPr>
            <p:cNvPr id="37" name="Line 43"/>
            <p:cNvSpPr>
              <a:spLocks noChangeAspect="1" noChangeShapeType="1"/>
            </p:cNvSpPr>
            <p:nvPr/>
          </p:nvSpPr>
          <p:spPr bwMode="auto">
            <a:xfrm>
              <a:off x="3433" y="1097"/>
              <a:ext cx="20" cy="84"/>
            </a:xfrm>
            <a:prstGeom prst="line">
              <a:avLst/>
            </a:prstGeom>
            <a:noFill/>
            <a:ln w="28575">
              <a:solidFill>
                <a:srgbClr val="063DE8"/>
              </a:solidFill>
              <a:round/>
              <a:headEnd/>
              <a:tailEnd/>
            </a:ln>
          </p:spPr>
          <p:txBody>
            <a:bodyPr wrap="none" anchor="ctr">
              <a:prstTxWarp prst="textNoShape">
                <a:avLst/>
              </a:prstTxWarp>
            </a:bodyPr>
            <a:lstStyle/>
            <a:p>
              <a:endParaRPr lang="en-US"/>
            </a:p>
          </p:txBody>
        </p:sp>
        <p:sp>
          <p:nvSpPr>
            <p:cNvPr id="38" name="Line 44"/>
            <p:cNvSpPr>
              <a:spLocks noChangeAspect="1" noChangeShapeType="1"/>
            </p:cNvSpPr>
            <p:nvPr/>
          </p:nvSpPr>
          <p:spPr bwMode="auto">
            <a:xfrm flipV="1">
              <a:off x="3435" y="1097"/>
              <a:ext cx="78" cy="0"/>
            </a:xfrm>
            <a:prstGeom prst="line">
              <a:avLst/>
            </a:prstGeom>
            <a:noFill/>
            <a:ln w="28575">
              <a:solidFill>
                <a:srgbClr val="063DE8"/>
              </a:solidFill>
              <a:round/>
              <a:headEnd/>
              <a:tailEnd/>
            </a:ln>
          </p:spPr>
          <p:txBody>
            <a:bodyPr wrap="none" anchor="ctr">
              <a:prstTxWarp prst="textNoShape">
                <a:avLst/>
              </a:prstTxWarp>
            </a:bodyPr>
            <a:lstStyle/>
            <a:p>
              <a:endParaRPr lang="en-US"/>
            </a:p>
          </p:txBody>
        </p:sp>
      </p:grpSp>
      <p:sp>
        <p:nvSpPr>
          <p:cNvPr id="6" name="TextBox 5"/>
          <p:cNvSpPr txBox="1"/>
          <p:nvPr/>
        </p:nvSpPr>
        <p:spPr>
          <a:xfrm>
            <a:off x="3505200" y="2743200"/>
            <a:ext cx="752279" cy="369332"/>
          </a:xfrm>
          <a:prstGeom prst="rect">
            <a:avLst/>
          </a:prstGeom>
          <a:noFill/>
        </p:spPr>
        <p:txBody>
          <a:bodyPr wrap="none" rtlCol="0">
            <a:spAutoFit/>
          </a:bodyPr>
          <a:lstStyle/>
          <a:p>
            <a:r>
              <a:rPr lang="en-US" dirty="0" smtClean="0">
                <a:latin typeface="Comic Sans MS"/>
                <a:cs typeface="Comic Sans MS"/>
              </a:rPr>
              <a:t>Mark</a:t>
            </a:r>
            <a:endParaRPr lang="en-US" dirty="0">
              <a:latin typeface="Comic Sans MS"/>
              <a:cs typeface="Comic Sans MS"/>
            </a:endParaRPr>
          </a:p>
        </p:txBody>
      </p:sp>
      <p:sp>
        <p:nvSpPr>
          <p:cNvPr id="39" name="TextBox 38"/>
          <p:cNvSpPr txBox="1"/>
          <p:nvPr/>
        </p:nvSpPr>
        <p:spPr>
          <a:xfrm>
            <a:off x="1568774" y="3276600"/>
            <a:ext cx="717226" cy="369332"/>
          </a:xfrm>
          <a:prstGeom prst="rect">
            <a:avLst/>
          </a:prstGeom>
          <a:noFill/>
        </p:spPr>
        <p:txBody>
          <a:bodyPr wrap="none" rtlCol="0">
            <a:spAutoFit/>
          </a:bodyPr>
          <a:lstStyle/>
          <a:p>
            <a:r>
              <a:rPr lang="en-US" dirty="0" smtClean="0">
                <a:latin typeface="Comic Sans MS"/>
                <a:cs typeface="Comic Sans MS"/>
              </a:rPr>
              <a:t>Span</a:t>
            </a:r>
            <a:endParaRPr lang="en-US" dirty="0">
              <a:latin typeface="Comic Sans MS"/>
              <a:cs typeface="Comic Sans MS"/>
            </a:endParaRPr>
          </a:p>
        </p:txBody>
      </p:sp>
      <p:grpSp>
        <p:nvGrpSpPr>
          <p:cNvPr id="40" name="Group 41"/>
          <p:cNvGrpSpPr>
            <a:grpSpLocks noChangeAspect="1"/>
          </p:cNvGrpSpPr>
          <p:nvPr/>
        </p:nvGrpSpPr>
        <p:grpSpPr bwMode="auto">
          <a:xfrm flipH="1" flipV="1">
            <a:off x="2362200" y="3505200"/>
            <a:ext cx="609645" cy="174394"/>
            <a:chOff x="3433" y="1097"/>
            <a:chExt cx="636" cy="175"/>
          </a:xfrm>
        </p:grpSpPr>
        <p:sp>
          <p:nvSpPr>
            <p:cNvPr id="41" name="Freeform 42"/>
            <p:cNvSpPr>
              <a:spLocks noChangeAspect="1"/>
            </p:cNvSpPr>
            <p:nvPr/>
          </p:nvSpPr>
          <p:spPr bwMode="auto">
            <a:xfrm>
              <a:off x="3458" y="1097"/>
              <a:ext cx="611" cy="175"/>
            </a:xfrm>
            <a:custGeom>
              <a:avLst/>
              <a:gdLst>
                <a:gd name="T0" fmla="*/ 1461 w 560"/>
                <a:gd name="T1" fmla="*/ 2178 h 136"/>
                <a:gd name="T2" fmla="*/ 1433 w 560"/>
                <a:gd name="T3" fmla="*/ 2078 h 136"/>
                <a:gd name="T4" fmla="*/ 1370 w 560"/>
                <a:gd name="T5" fmla="*/ 1992 h 136"/>
                <a:gd name="T6" fmla="*/ 767 w 560"/>
                <a:gd name="T7" fmla="*/ 268 h 136"/>
                <a:gd name="T8" fmla="*/ 681 w 560"/>
                <a:gd name="T9" fmla="*/ 109 h 136"/>
                <a:gd name="T10" fmla="*/ 603 w 560"/>
                <a:gd name="T11" fmla="*/ 126 h 136"/>
                <a:gd name="T12" fmla="*/ 626 w 560"/>
                <a:gd name="T13" fmla="*/ 972 h 136"/>
                <a:gd name="T14" fmla="*/ 793 w 560"/>
                <a:gd name="T15" fmla="*/ 1340 h 136"/>
                <a:gd name="T16" fmla="*/ 819 w 560"/>
                <a:gd name="T17" fmla="*/ 1566 h 136"/>
                <a:gd name="T18" fmla="*/ 578 w 560"/>
                <a:gd name="T19" fmla="*/ 1808 h 136"/>
                <a:gd name="T20" fmla="*/ 384 w 560"/>
                <a:gd name="T21" fmla="*/ 1610 h 136"/>
                <a:gd name="T22" fmla="*/ 265 w 560"/>
                <a:gd name="T23" fmla="*/ 1426 h 136"/>
                <a:gd name="T24" fmla="*/ 134 w 560"/>
                <a:gd name="T25" fmla="*/ 1092 h 136"/>
                <a:gd name="T26" fmla="*/ 0 w 560"/>
                <a:gd name="T27" fmla="*/ 44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0"/>
                <a:gd name="T43" fmla="*/ 0 h 136"/>
                <a:gd name="T44" fmla="*/ 560 w 560"/>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0" h="136">
                  <a:moveTo>
                    <a:pt x="560" y="136"/>
                  </a:moveTo>
                  <a:cubicBezTo>
                    <a:pt x="556" y="134"/>
                    <a:pt x="553" y="131"/>
                    <a:pt x="549" y="130"/>
                  </a:cubicBezTo>
                  <a:cubicBezTo>
                    <a:pt x="541" y="127"/>
                    <a:pt x="532" y="127"/>
                    <a:pt x="525" y="124"/>
                  </a:cubicBezTo>
                  <a:cubicBezTo>
                    <a:pt x="447" y="88"/>
                    <a:pt x="377" y="39"/>
                    <a:pt x="294" y="17"/>
                  </a:cubicBezTo>
                  <a:cubicBezTo>
                    <a:pt x="283" y="11"/>
                    <a:pt x="272" y="9"/>
                    <a:pt x="260" y="7"/>
                  </a:cubicBezTo>
                  <a:cubicBezTo>
                    <a:pt x="250" y="7"/>
                    <a:pt x="237" y="0"/>
                    <a:pt x="231" y="8"/>
                  </a:cubicBezTo>
                  <a:cubicBezTo>
                    <a:pt x="226" y="14"/>
                    <a:pt x="226" y="53"/>
                    <a:pt x="240" y="61"/>
                  </a:cubicBezTo>
                  <a:cubicBezTo>
                    <a:pt x="258" y="71"/>
                    <a:pt x="283" y="77"/>
                    <a:pt x="303" y="83"/>
                  </a:cubicBezTo>
                  <a:cubicBezTo>
                    <a:pt x="308" y="88"/>
                    <a:pt x="310" y="93"/>
                    <a:pt x="314" y="98"/>
                  </a:cubicBezTo>
                  <a:cubicBezTo>
                    <a:pt x="301" y="135"/>
                    <a:pt x="265" y="114"/>
                    <a:pt x="222" y="113"/>
                  </a:cubicBezTo>
                  <a:cubicBezTo>
                    <a:pt x="196" y="111"/>
                    <a:pt x="172" y="107"/>
                    <a:pt x="147" y="100"/>
                  </a:cubicBezTo>
                  <a:cubicBezTo>
                    <a:pt x="132" y="96"/>
                    <a:pt x="102" y="89"/>
                    <a:pt x="102" y="89"/>
                  </a:cubicBezTo>
                  <a:cubicBezTo>
                    <a:pt x="87" y="79"/>
                    <a:pt x="68" y="75"/>
                    <a:pt x="51" y="68"/>
                  </a:cubicBezTo>
                  <a:cubicBezTo>
                    <a:pt x="36" y="53"/>
                    <a:pt x="24" y="28"/>
                    <a:pt x="0" y="28"/>
                  </a:cubicBezTo>
                </a:path>
              </a:pathLst>
            </a:custGeom>
            <a:noFill/>
            <a:ln w="28575">
              <a:solidFill>
                <a:srgbClr val="063DE8"/>
              </a:solidFill>
              <a:round/>
              <a:headEnd/>
              <a:tailEnd/>
            </a:ln>
          </p:spPr>
          <p:txBody>
            <a:bodyPr wrap="none" anchor="ctr">
              <a:prstTxWarp prst="textNoShape">
                <a:avLst/>
              </a:prstTxWarp>
            </a:bodyPr>
            <a:lstStyle/>
            <a:p>
              <a:endParaRPr lang="en-US"/>
            </a:p>
          </p:txBody>
        </p:sp>
        <p:sp>
          <p:nvSpPr>
            <p:cNvPr id="42" name="Line 43"/>
            <p:cNvSpPr>
              <a:spLocks noChangeAspect="1" noChangeShapeType="1"/>
            </p:cNvSpPr>
            <p:nvPr/>
          </p:nvSpPr>
          <p:spPr bwMode="auto">
            <a:xfrm>
              <a:off x="3433" y="1097"/>
              <a:ext cx="20" cy="84"/>
            </a:xfrm>
            <a:prstGeom prst="line">
              <a:avLst/>
            </a:prstGeom>
            <a:noFill/>
            <a:ln w="28575">
              <a:solidFill>
                <a:srgbClr val="063DE8"/>
              </a:solidFill>
              <a:round/>
              <a:headEnd/>
              <a:tailEnd/>
            </a:ln>
          </p:spPr>
          <p:txBody>
            <a:bodyPr wrap="none" anchor="ctr">
              <a:prstTxWarp prst="textNoShape">
                <a:avLst/>
              </a:prstTxWarp>
            </a:bodyPr>
            <a:lstStyle/>
            <a:p>
              <a:endParaRPr lang="en-US"/>
            </a:p>
          </p:txBody>
        </p:sp>
        <p:sp>
          <p:nvSpPr>
            <p:cNvPr id="43" name="Line 44"/>
            <p:cNvSpPr>
              <a:spLocks noChangeAspect="1" noChangeShapeType="1"/>
            </p:cNvSpPr>
            <p:nvPr/>
          </p:nvSpPr>
          <p:spPr bwMode="auto">
            <a:xfrm flipV="1">
              <a:off x="3435" y="1097"/>
              <a:ext cx="78" cy="0"/>
            </a:xfrm>
            <a:prstGeom prst="line">
              <a:avLst/>
            </a:prstGeom>
            <a:noFill/>
            <a:ln w="28575">
              <a:solidFill>
                <a:srgbClr val="063DE8"/>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Build a sequence diagram if it helps detail your understanding.</a:t>
            </a:r>
            <a:endParaRPr lang="en-US" dirty="0"/>
          </a:p>
        </p:txBody>
      </p:sp>
      <p:pic>
        <p:nvPicPr>
          <p:cNvPr id="1026" name="Picture 2" descr="C:\Users\dmcarthu\Google Drive\UC01 - SD - Revised.png"/>
          <p:cNvPicPr>
            <a:picLocks noChangeAspect="1" noChangeArrowheads="1"/>
          </p:cNvPicPr>
          <p:nvPr/>
        </p:nvPicPr>
        <p:blipFill rotWithShape="1">
          <a:blip r:embed="rId2">
            <a:clrChange>
              <a:clrFrom>
                <a:srgbClr val="BFD1D2"/>
              </a:clrFrom>
              <a:clrTo>
                <a:srgbClr val="BFD1D2">
                  <a:alpha val="0"/>
                </a:srgbClr>
              </a:clrTo>
            </a:clrChange>
            <a:extLst>
              <a:ext uri="{28A0092B-C50C-407E-A947-70E740481C1C}">
                <a14:useLocalDpi xmlns:a14="http://schemas.microsoft.com/office/drawing/2010/main" val="0"/>
              </a:ext>
            </a:extLst>
          </a:blip>
          <a:srcRect b="27919"/>
          <a:stretch/>
        </p:blipFill>
        <p:spPr bwMode="auto">
          <a:xfrm>
            <a:off x="25998" y="1600200"/>
            <a:ext cx="9144000" cy="464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9050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dirty="0" smtClean="0"/>
              <a:t>12. Information Gathering</a:t>
            </a:r>
          </a:p>
        </p:txBody>
      </p:sp>
      <p:sp>
        <p:nvSpPr>
          <p:cNvPr id="123907" name="Content Placeholder 2"/>
          <p:cNvSpPr>
            <a:spLocks noGrp="1"/>
          </p:cNvSpPr>
          <p:nvPr>
            <p:ph idx="1"/>
          </p:nvPr>
        </p:nvSpPr>
        <p:spPr/>
        <p:txBody>
          <a:bodyPr/>
          <a:lstStyle/>
          <a:p>
            <a:endParaRPr lang="en-US"/>
          </a:p>
        </p:txBody>
      </p:sp>
      <p:sp>
        <p:nvSpPr>
          <p:cNvPr id="123908" name="Rectangle 3"/>
          <p:cNvSpPr>
            <a:spLocks noChangeArrowheads="1"/>
          </p:cNvSpPr>
          <p:nvPr/>
        </p:nvSpPr>
        <p:spPr bwMode="auto">
          <a:xfrm>
            <a:off x="3886200" y="2971800"/>
            <a:ext cx="1325804"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12</a:t>
            </a:r>
            <a:endParaRPr lang="en-US" sz="8000" dirty="0">
              <a:solidFill>
                <a:srgbClr val="FF0000"/>
              </a:solidFill>
            </a:endParaRPr>
          </a:p>
        </p:txBody>
      </p:sp>
    </p:spTree>
    <p:extLst>
      <p:ext uri="{BB962C8B-B14F-4D97-AF65-F5344CB8AC3E}">
        <p14:creationId xmlns:p14="http://schemas.microsoft.com/office/powerpoint/2010/main" val="15111434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dirty="0" smtClean="0"/>
              <a:t>Confirming Understanding</a:t>
            </a:r>
          </a:p>
        </p:txBody>
      </p:sp>
      <p:sp>
        <p:nvSpPr>
          <p:cNvPr id="124931" name="Content Placeholder 2"/>
          <p:cNvSpPr>
            <a:spLocks noGrp="1"/>
          </p:cNvSpPr>
          <p:nvPr>
            <p:ph idx="1"/>
          </p:nvPr>
        </p:nvSpPr>
        <p:spPr>
          <a:xfrm>
            <a:off x="762000" y="1295400"/>
            <a:ext cx="7467600" cy="4114800"/>
          </a:xfrm>
        </p:spPr>
        <p:txBody>
          <a:bodyPr/>
          <a:lstStyle/>
          <a:p>
            <a:r>
              <a:rPr lang="en-US" dirty="0" smtClean="0"/>
              <a:t>What do you do if you don’t have enough information?</a:t>
            </a:r>
          </a:p>
          <a:p>
            <a:endParaRPr lang="en-US" dirty="0" smtClean="0"/>
          </a:p>
          <a:p>
            <a:pPr lvl="1"/>
            <a:r>
              <a:rPr lang="en-US" dirty="0" smtClean="0"/>
              <a:t>Create an issue in the issue tracking database</a:t>
            </a:r>
            <a:br>
              <a:rPr lang="en-US" dirty="0" smtClean="0"/>
            </a:br>
            <a:r>
              <a:rPr lang="en-US" dirty="0" smtClean="0"/>
              <a:t>(though you should have already!)</a:t>
            </a:r>
          </a:p>
          <a:p>
            <a:pPr lvl="1"/>
            <a:r>
              <a:rPr lang="en-US" dirty="0" smtClean="0"/>
              <a:t>Identify the expert</a:t>
            </a:r>
          </a:p>
          <a:p>
            <a:pPr lvl="1"/>
            <a:r>
              <a:rPr lang="en-US" dirty="0" smtClean="0"/>
              <a:t>Walk through the use case as you understand it</a:t>
            </a:r>
          </a:p>
          <a:p>
            <a:pPr lvl="1"/>
            <a:r>
              <a:rPr lang="en-US" dirty="0" smtClean="0"/>
              <a:t>Break the issue apart for </a:t>
            </a:r>
            <a:r>
              <a:rPr lang="en-US" dirty="0" err="1" smtClean="0"/>
              <a:t>esier</a:t>
            </a:r>
            <a:r>
              <a:rPr lang="en-US" dirty="0" smtClean="0"/>
              <a:t> understanding</a:t>
            </a:r>
            <a:br>
              <a:rPr lang="en-US" dirty="0" smtClean="0"/>
            </a:br>
            <a:r>
              <a:rPr lang="en-US" dirty="0" smtClean="0"/>
              <a:t>(</a:t>
            </a:r>
            <a:r>
              <a:rPr lang="en-US" dirty="0" err="1" smtClean="0"/>
              <a:t>amd</a:t>
            </a:r>
            <a:r>
              <a:rPr lang="en-US" dirty="0" smtClean="0"/>
              <a:t> create new issues </a:t>
            </a:r>
            <a:r>
              <a:rPr lang="en-US" dirty="0"/>
              <a:t>in the issue tracking </a:t>
            </a:r>
            <a:r>
              <a:rPr lang="en-US" dirty="0" smtClean="0"/>
              <a:t>database</a:t>
            </a:r>
          </a:p>
          <a:p>
            <a:pPr lvl="1"/>
            <a:r>
              <a:rPr lang="en-US" dirty="0" smtClean="0"/>
              <a:t>Confirm your revised understanding</a:t>
            </a:r>
            <a:endParaRPr lang="en-US" dirty="0"/>
          </a:p>
          <a:p>
            <a:pPr lvl="1"/>
            <a:endParaRPr lang="en-US" dirty="0" smtClean="0"/>
          </a:p>
          <a:p>
            <a:pPr lvl="1"/>
            <a:endParaRPr lang="en-US" dirty="0" smtClean="0"/>
          </a:p>
        </p:txBody>
      </p:sp>
      <p:grpSp>
        <p:nvGrpSpPr>
          <p:cNvPr id="5" name="Group 11"/>
          <p:cNvGrpSpPr>
            <a:grpSpLocks/>
          </p:cNvGrpSpPr>
          <p:nvPr/>
        </p:nvGrpSpPr>
        <p:grpSpPr bwMode="auto">
          <a:xfrm>
            <a:off x="2209800" y="4968875"/>
            <a:ext cx="855663" cy="1127125"/>
            <a:chOff x="7726362" y="2209800"/>
            <a:chExt cx="855663" cy="1127125"/>
          </a:xfrm>
          <a:solidFill>
            <a:srgbClr val="FF0000">
              <a:alpha val="75000"/>
            </a:srgbClr>
          </a:solidFill>
        </p:grpSpPr>
        <p:sp>
          <p:nvSpPr>
            <p:cNvPr id="6"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7" name="Group 54"/>
            <p:cNvGrpSpPr>
              <a:grpSpLocks/>
            </p:cNvGrpSpPr>
            <p:nvPr/>
          </p:nvGrpSpPr>
          <p:grpSpPr bwMode="auto">
            <a:xfrm>
              <a:off x="7726365" y="2630483"/>
              <a:ext cx="855662" cy="706437"/>
              <a:chOff x="2063" y="3643"/>
              <a:chExt cx="929" cy="889"/>
            </a:xfrm>
            <a:grpFill/>
          </p:grpSpPr>
          <p:sp>
            <p:nvSpPr>
              <p:cNvPr id="8"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9"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10"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11"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2" name="Group 25"/>
          <p:cNvGrpSpPr>
            <a:grpSpLocks/>
          </p:cNvGrpSpPr>
          <p:nvPr/>
        </p:nvGrpSpPr>
        <p:grpSpPr bwMode="auto">
          <a:xfrm>
            <a:off x="6172200" y="4968875"/>
            <a:ext cx="855663" cy="1127125"/>
            <a:chOff x="7726362" y="2209800"/>
            <a:chExt cx="855663" cy="1127125"/>
          </a:xfrm>
        </p:grpSpPr>
        <p:sp>
          <p:nvSpPr>
            <p:cNvPr id="13"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14" name="Group 54"/>
            <p:cNvGrpSpPr>
              <a:grpSpLocks/>
            </p:cNvGrpSpPr>
            <p:nvPr/>
          </p:nvGrpSpPr>
          <p:grpSpPr bwMode="auto">
            <a:xfrm>
              <a:off x="7726367" y="2630483"/>
              <a:ext cx="855662" cy="706437"/>
              <a:chOff x="2063" y="3643"/>
              <a:chExt cx="929" cy="889"/>
            </a:xfrm>
          </p:grpSpPr>
          <p:sp>
            <p:nvSpPr>
              <p:cNvPr id="15"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16"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17"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18"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spTree>
    <p:extLst>
      <p:ext uri="{BB962C8B-B14F-4D97-AF65-F5344CB8AC3E}">
        <p14:creationId xmlns:p14="http://schemas.microsoft.com/office/powerpoint/2010/main" val="168759141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dirty="0" smtClean="0"/>
              <a:t>Confirming Understanding</a:t>
            </a:r>
          </a:p>
        </p:txBody>
      </p:sp>
      <p:sp>
        <p:nvSpPr>
          <p:cNvPr id="124931" name="Content Placeholder 2"/>
          <p:cNvSpPr>
            <a:spLocks noGrp="1"/>
          </p:cNvSpPr>
          <p:nvPr>
            <p:ph idx="1"/>
          </p:nvPr>
        </p:nvSpPr>
        <p:spPr>
          <a:xfrm>
            <a:off x="762000" y="1295400"/>
            <a:ext cx="7315200" cy="4114800"/>
          </a:xfrm>
        </p:spPr>
        <p:txBody>
          <a:bodyPr/>
          <a:lstStyle/>
          <a:p>
            <a:r>
              <a:rPr lang="en-US" dirty="0" smtClean="0"/>
              <a:t>To gather more information, talk to the technical experts:</a:t>
            </a:r>
          </a:p>
          <a:p>
            <a:pPr lvl="1"/>
            <a:r>
              <a:rPr lang="en-US" dirty="0" smtClean="0"/>
              <a:t>Limit meetings to one hour</a:t>
            </a:r>
          </a:p>
          <a:p>
            <a:pPr lvl="1"/>
            <a:r>
              <a:rPr lang="en-US" dirty="0" smtClean="0"/>
              <a:t>Check </a:t>
            </a:r>
            <a:r>
              <a:rPr lang="en-US" i="1" dirty="0" smtClean="0"/>
              <a:t>constantly</a:t>
            </a:r>
          </a:p>
          <a:p>
            <a:pPr lvl="1"/>
            <a:r>
              <a:rPr lang="en-US" dirty="0" smtClean="0"/>
              <a:t>Write down what you learned</a:t>
            </a:r>
          </a:p>
          <a:p>
            <a:pPr lvl="1"/>
            <a:r>
              <a:rPr lang="en-US" dirty="0" smtClean="0"/>
              <a:t>Ask the expert to check </a:t>
            </a:r>
            <a:br>
              <a:rPr lang="en-US" dirty="0" smtClean="0"/>
            </a:br>
            <a:r>
              <a:rPr lang="en-US" dirty="0" smtClean="0"/>
              <a:t>your understanding</a:t>
            </a:r>
          </a:p>
          <a:p>
            <a:pPr lvl="1"/>
            <a:r>
              <a:rPr lang="en-US" dirty="0" smtClean="0"/>
              <a:t>Do it again</a:t>
            </a:r>
          </a:p>
          <a:p>
            <a:pPr lvl="1"/>
            <a:endParaRPr lang="en-US" dirty="0" smtClean="0"/>
          </a:p>
        </p:txBody>
      </p:sp>
      <p:sp>
        <p:nvSpPr>
          <p:cNvPr id="124932" name="Oval Callout 3"/>
          <p:cNvSpPr>
            <a:spLocks noChangeArrowheads="1"/>
          </p:cNvSpPr>
          <p:nvPr/>
        </p:nvSpPr>
        <p:spPr bwMode="auto">
          <a:xfrm>
            <a:off x="4953000" y="3124200"/>
            <a:ext cx="3581400" cy="2293938"/>
          </a:xfrm>
          <a:prstGeom prst="wedgeEllipseCallout">
            <a:avLst>
              <a:gd name="adj1" fmla="val -20833"/>
              <a:gd name="adj2" fmla="val 62500"/>
            </a:avLst>
          </a:prstGeom>
          <a:noFill/>
          <a:ln w="9525">
            <a:solidFill>
              <a:schemeClr val="tx1"/>
            </a:solidFill>
            <a:round/>
            <a:headEnd/>
            <a:tailEnd/>
          </a:ln>
        </p:spPr>
        <p:txBody>
          <a:bodyPr>
            <a:prstTxWarp prst="textNoShape">
              <a:avLst/>
            </a:prstTxWarp>
            <a:spAutoFit/>
          </a:bodyPr>
          <a:lstStyle/>
          <a:p>
            <a:pPr algn="ctr"/>
            <a:r>
              <a:rPr lang="en-US" sz="2000" b="1" dirty="0">
                <a:latin typeface="Comic Sans MS"/>
                <a:ea typeface="Comic Sans MS"/>
                <a:cs typeface="Comic Sans MS"/>
              </a:rPr>
              <a:t>So each robot has one arm that can move in two dimensions, not three?  Right?  </a:t>
            </a:r>
          </a:p>
        </p:txBody>
      </p:sp>
    </p:spTree>
    <p:extLst>
      <p:ext uri="{BB962C8B-B14F-4D97-AF65-F5344CB8AC3E}">
        <p14:creationId xmlns:p14="http://schemas.microsoft.com/office/powerpoint/2010/main" val="3529460951"/>
      </p:ext>
    </p:extLst>
  </p:cSld>
  <p:clrMapOvr>
    <a:masterClrMapping/>
  </p:clrMapOvr>
  <p:transition advClick="0"/>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Box 24"/>
          <p:cNvSpPr txBox="1">
            <a:spLocks noChangeArrowheads="1"/>
          </p:cNvSpPr>
          <p:nvPr/>
        </p:nvSpPr>
        <p:spPr bwMode="auto">
          <a:xfrm>
            <a:off x="6267450" y="1371600"/>
            <a:ext cx="1752600" cy="1570038"/>
          </a:xfrm>
          <a:prstGeom prst="rect">
            <a:avLst/>
          </a:prstGeom>
          <a:noFill/>
          <a:ln w="9525">
            <a:noFill/>
            <a:miter lim="800000"/>
            <a:headEnd/>
            <a:tailEnd/>
          </a:ln>
        </p:spPr>
        <p:txBody>
          <a:bodyPr>
            <a:prstTxWarp prst="textNoShape">
              <a:avLst/>
            </a:prstTxWarp>
            <a:spAutoFit/>
          </a:bodyPr>
          <a:lstStyle/>
          <a:p>
            <a:pPr algn="ctr"/>
            <a:r>
              <a:rPr lang="en-US"/>
              <a:t>Orbital Mechanics for Dummies</a:t>
            </a:r>
          </a:p>
        </p:txBody>
      </p:sp>
      <p:pic>
        <p:nvPicPr>
          <p:cNvPr id="125955" name="Picture 9" descr="orbit.jpeg"/>
          <p:cNvPicPr>
            <a:picLocks noChangeAspect="1"/>
          </p:cNvPicPr>
          <p:nvPr/>
        </p:nvPicPr>
        <p:blipFill>
          <a:blip r:embed="rId2"/>
          <a:srcRect/>
          <a:stretch>
            <a:fillRect/>
          </a:stretch>
        </p:blipFill>
        <p:spPr bwMode="auto">
          <a:xfrm>
            <a:off x="6096000" y="2971800"/>
            <a:ext cx="2095500" cy="1393825"/>
          </a:xfrm>
          <a:prstGeom prst="rect">
            <a:avLst/>
          </a:prstGeom>
          <a:noFill/>
          <a:ln w="9525">
            <a:noFill/>
            <a:miter lim="800000"/>
            <a:headEnd/>
            <a:tailEnd/>
          </a:ln>
        </p:spPr>
      </p:pic>
      <p:sp>
        <p:nvSpPr>
          <p:cNvPr id="125956" name="Title 1"/>
          <p:cNvSpPr>
            <a:spLocks noGrp="1"/>
          </p:cNvSpPr>
          <p:nvPr>
            <p:ph type="title"/>
          </p:nvPr>
        </p:nvSpPr>
        <p:spPr/>
        <p:txBody>
          <a:bodyPr/>
          <a:lstStyle/>
          <a:p>
            <a:pPr marL="24161750" indent="-24161750"/>
            <a:r>
              <a:rPr lang="en-US" sz="2800" smtClean="0"/>
              <a:t>Technical Notes</a:t>
            </a:r>
          </a:p>
        </p:txBody>
      </p:sp>
      <p:sp>
        <p:nvSpPr>
          <p:cNvPr id="125957" name="Content Placeholder 2"/>
          <p:cNvSpPr>
            <a:spLocks noGrp="1"/>
          </p:cNvSpPr>
          <p:nvPr>
            <p:ph idx="1"/>
          </p:nvPr>
        </p:nvSpPr>
        <p:spPr>
          <a:xfrm>
            <a:off x="720725" y="1079500"/>
            <a:ext cx="7661275" cy="4800600"/>
          </a:xfrm>
        </p:spPr>
        <p:txBody>
          <a:bodyPr/>
          <a:lstStyle/>
          <a:p>
            <a:r>
              <a:rPr lang="en-US" dirty="0" smtClean="0"/>
              <a:t>Writing is </a:t>
            </a:r>
            <a:r>
              <a:rPr lang="en-US" i="1" dirty="0" smtClean="0"/>
              <a:t>not </a:t>
            </a:r>
            <a:r>
              <a:rPr lang="en-US" dirty="0" smtClean="0"/>
              <a:t>“extra.”  It forces you </a:t>
            </a:r>
            <a:br>
              <a:rPr lang="en-US" dirty="0" smtClean="0"/>
            </a:br>
            <a:r>
              <a:rPr lang="en-US" dirty="0" smtClean="0"/>
              <a:t>to organize your thoughts.</a:t>
            </a:r>
          </a:p>
          <a:p>
            <a:endParaRPr lang="en-US" sz="1600" dirty="0" smtClean="0"/>
          </a:p>
          <a:p>
            <a:r>
              <a:rPr lang="en-US" dirty="0" smtClean="0"/>
              <a:t>Technical notes capture </a:t>
            </a:r>
            <a:br>
              <a:rPr lang="en-US" dirty="0" smtClean="0"/>
            </a:br>
            <a:r>
              <a:rPr lang="en-US" dirty="0" smtClean="0"/>
              <a:t>any topic of interest.</a:t>
            </a:r>
          </a:p>
          <a:p>
            <a:pPr lvl="1"/>
            <a:r>
              <a:rPr lang="en-US" dirty="0" smtClean="0"/>
              <a:t>Informal</a:t>
            </a:r>
          </a:p>
          <a:p>
            <a:pPr lvl="1"/>
            <a:r>
              <a:rPr lang="en-US" dirty="0" smtClean="0"/>
              <a:t>Short</a:t>
            </a:r>
          </a:p>
          <a:p>
            <a:pPr lvl="1"/>
            <a:r>
              <a:rPr lang="en-US" dirty="0" smtClean="0"/>
              <a:t>Common understanding</a:t>
            </a:r>
          </a:p>
          <a:p>
            <a:pPr lvl="1"/>
            <a:r>
              <a:rPr lang="en-US" dirty="0" smtClean="0"/>
              <a:t>Always incorporated into the </a:t>
            </a:r>
            <a:br>
              <a:rPr lang="en-US" dirty="0" smtClean="0"/>
            </a:br>
            <a:r>
              <a:rPr lang="en-US" dirty="0" smtClean="0"/>
              <a:t>executable models somehow</a:t>
            </a:r>
          </a:p>
          <a:p>
            <a:endParaRPr lang="en-US" sz="1600" dirty="0" smtClean="0"/>
          </a:p>
          <a:p>
            <a:r>
              <a:rPr lang="en-US" dirty="0" smtClean="0"/>
              <a:t>They will also avoid having the same interview again. </a:t>
            </a:r>
          </a:p>
          <a:p>
            <a:endParaRPr lang="en-US" sz="1600" dirty="0" smtClean="0"/>
          </a:p>
          <a:p>
            <a:r>
              <a:rPr lang="en-US" dirty="0" smtClean="0"/>
              <a:t>And again…. and again…. and again…. and again…. and ...</a:t>
            </a:r>
          </a:p>
          <a:p>
            <a:endParaRPr lang="en-US" dirty="0" smtClean="0"/>
          </a:p>
          <a:p>
            <a:endParaRPr lang="en-US" dirty="0" smtClean="0"/>
          </a:p>
        </p:txBody>
      </p:sp>
      <p:grpSp>
        <p:nvGrpSpPr>
          <p:cNvPr id="125958" name="Group 23"/>
          <p:cNvGrpSpPr>
            <a:grpSpLocks/>
          </p:cNvGrpSpPr>
          <p:nvPr/>
        </p:nvGrpSpPr>
        <p:grpSpPr bwMode="auto">
          <a:xfrm>
            <a:off x="5865813" y="1143000"/>
            <a:ext cx="2517775" cy="3733800"/>
            <a:chOff x="5865812" y="1447800"/>
            <a:chExt cx="2516982" cy="2896394"/>
          </a:xfrm>
        </p:grpSpPr>
        <p:cxnSp>
          <p:nvCxnSpPr>
            <p:cNvPr id="125959" name="Straight Connector 5"/>
            <p:cNvCxnSpPr>
              <a:cxnSpLocks noChangeShapeType="1"/>
            </p:cNvCxnSpPr>
            <p:nvPr/>
          </p:nvCxnSpPr>
          <p:spPr bwMode="auto">
            <a:xfrm>
              <a:off x="5867400" y="1447800"/>
              <a:ext cx="2513012" cy="1588"/>
            </a:xfrm>
            <a:prstGeom prst="line">
              <a:avLst/>
            </a:prstGeom>
            <a:noFill/>
            <a:ln w="38100">
              <a:solidFill>
                <a:schemeClr val="tx1"/>
              </a:solidFill>
              <a:round/>
              <a:headEnd/>
              <a:tailEnd/>
            </a:ln>
          </p:spPr>
        </p:cxnSp>
        <p:cxnSp>
          <p:nvCxnSpPr>
            <p:cNvPr id="125960" name="Straight Connector 6"/>
            <p:cNvCxnSpPr>
              <a:cxnSpLocks noChangeShapeType="1"/>
            </p:cNvCxnSpPr>
            <p:nvPr/>
          </p:nvCxnSpPr>
          <p:spPr bwMode="auto">
            <a:xfrm rot="5400000">
              <a:off x="4647406" y="2666206"/>
              <a:ext cx="2438400" cy="1588"/>
            </a:xfrm>
            <a:prstGeom prst="line">
              <a:avLst/>
            </a:prstGeom>
            <a:noFill/>
            <a:ln w="38100">
              <a:solidFill>
                <a:schemeClr val="tx1"/>
              </a:solidFill>
              <a:round/>
              <a:headEnd/>
              <a:tailEnd/>
            </a:ln>
          </p:spPr>
        </p:cxnSp>
        <p:cxnSp>
          <p:nvCxnSpPr>
            <p:cNvPr id="125961" name="Straight Connector 8"/>
            <p:cNvCxnSpPr>
              <a:cxnSpLocks noChangeShapeType="1"/>
              <a:endCxn id="125962" idx="0"/>
            </p:cNvCxnSpPr>
            <p:nvPr/>
          </p:nvCxnSpPr>
          <p:spPr bwMode="auto">
            <a:xfrm rot="5400000">
              <a:off x="6934200" y="2895600"/>
              <a:ext cx="2895600" cy="1588"/>
            </a:xfrm>
            <a:prstGeom prst="line">
              <a:avLst/>
            </a:prstGeom>
            <a:noFill/>
            <a:ln w="38100">
              <a:solidFill>
                <a:schemeClr val="tx1"/>
              </a:solidFill>
              <a:round/>
              <a:headEnd/>
              <a:tailEnd/>
            </a:ln>
          </p:spPr>
        </p:cxnSp>
        <p:sp>
          <p:nvSpPr>
            <p:cNvPr id="125962" name="Freeform 21"/>
            <p:cNvSpPr>
              <a:spLocks noChangeArrowheads="1"/>
            </p:cNvSpPr>
            <p:nvPr/>
          </p:nvSpPr>
          <p:spPr bwMode="auto">
            <a:xfrm>
              <a:off x="5867400" y="3881735"/>
              <a:ext cx="2514600" cy="461665"/>
            </a:xfrm>
            <a:custGeom>
              <a:avLst/>
              <a:gdLst>
                <a:gd name="T0" fmla="*/ 1303884 w 2590800"/>
                <a:gd name="T1" fmla="*/ 0 h 965200"/>
                <a:gd name="T2" fmla="*/ 1252754 w 2590800"/>
                <a:gd name="T3" fmla="*/ 0 h 965200"/>
                <a:gd name="T4" fmla="*/ 1201622 w 2590800"/>
                <a:gd name="T5" fmla="*/ 0 h 965200"/>
                <a:gd name="T6" fmla="*/ 1124921 w 2590800"/>
                <a:gd name="T7" fmla="*/ 0 h 965200"/>
                <a:gd name="T8" fmla="*/ 1014132 w 2590800"/>
                <a:gd name="T9" fmla="*/ 0 h 965200"/>
                <a:gd name="T10" fmla="*/ 963001 w 2590800"/>
                <a:gd name="T11" fmla="*/ 0 h 965200"/>
                <a:gd name="T12" fmla="*/ 818124 w 2590800"/>
                <a:gd name="T13" fmla="*/ 0 h 965200"/>
                <a:gd name="T14" fmla="*/ 784036 w 2590800"/>
                <a:gd name="T15" fmla="*/ 0 h 965200"/>
                <a:gd name="T16" fmla="*/ 732905 w 2590800"/>
                <a:gd name="T17" fmla="*/ 0 h 965200"/>
                <a:gd name="T18" fmla="*/ 707339 w 2590800"/>
                <a:gd name="T19" fmla="*/ 0 h 965200"/>
                <a:gd name="T20" fmla="*/ 647681 w 2590800"/>
                <a:gd name="T21" fmla="*/ 0 h 965200"/>
                <a:gd name="T22" fmla="*/ 562460 w 2590800"/>
                <a:gd name="T23" fmla="*/ 0 h 965200"/>
                <a:gd name="T24" fmla="*/ 553939 w 2590800"/>
                <a:gd name="T25" fmla="*/ 0 h 965200"/>
                <a:gd name="T26" fmla="*/ 536894 w 2590800"/>
                <a:gd name="T27" fmla="*/ 0 h 965200"/>
                <a:gd name="T28" fmla="*/ 502806 w 2590800"/>
                <a:gd name="T29" fmla="*/ 0 h 965200"/>
                <a:gd name="T30" fmla="*/ 426106 w 2590800"/>
                <a:gd name="T31" fmla="*/ 0 h 965200"/>
                <a:gd name="T32" fmla="*/ 409064 w 2590800"/>
                <a:gd name="T33" fmla="*/ 0 h 965200"/>
                <a:gd name="T34" fmla="*/ 332364 w 2590800"/>
                <a:gd name="T35" fmla="*/ 0 h 965200"/>
                <a:gd name="T36" fmla="*/ 306797 w 2590800"/>
                <a:gd name="T37" fmla="*/ 0 h 965200"/>
                <a:gd name="T38" fmla="*/ 272710 w 2590800"/>
                <a:gd name="T39" fmla="*/ 0 h 965200"/>
                <a:gd name="T40" fmla="*/ 136354 w 2590800"/>
                <a:gd name="T41" fmla="*/ 0 h 965200"/>
                <a:gd name="T42" fmla="*/ 110787 w 2590800"/>
                <a:gd name="T43" fmla="*/ 0 h 965200"/>
                <a:gd name="T44" fmla="*/ 85222 w 2590800"/>
                <a:gd name="T45" fmla="*/ 0 h 965200"/>
                <a:gd name="T46" fmla="*/ 0 w 2590800"/>
                <a:gd name="T47" fmla="*/ 0 h 965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90800"/>
                <a:gd name="T73" fmla="*/ 0 h 965200"/>
                <a:gd name="T74" fmla="*/ 2590800 w 2590800"/>
                <a:gd name="T75" fmla="*/ 965200 h 9652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90800" h="965200">
                  <a:moveTo>
                    <a:pt x="2590800" y="965200"/>
                  </a:moveTo>
                  <a:cubicBezTo>
                    <a:pt x="2556933" y="942622"/>
                    <a:pt x="2527814" y="910338"/>
                    <a:pt x="2489200" y="897467"/>
                  </a:cubicBezTo>
                  <a:lnTo>
                    <a:pt x="2387600" y="863600"/>
                  </a:lnTo>
                  <a:cubicBezTo>
                    <a:pt x="2179366" y="707424"/>
                    <a:pt x="2502314" y="957766"/>
                    <a:pt x="2235200" y="711200"/>
                  </a:cubicBezTo>
                  <a:cubicBezTo>
                    <a:pt x="2037418" y="528632"/>
                    <a:pt x="2169116" y="674338"/>
                    <a:pt x="2015067" y="558800"/>
                  </a:cubicBezTo>
                  <a:cubicBezTo>
                    <a:pt x="1962660" y="519494"/>
                    <a:pt x="1978776" y="497598"/>
                    <a:pt x="1913467" y="491067"/>
                  </a:cubicBezTo>
                  <a:cubicBezTo>
                    <a:pt x="1817822" y="481502"/>
                    <a:pt x="1721556" y="479778"/>
                    <a:pt x="1625600" y="474133"/>
                  </a:cubicBezTo>
                  <a:cubicBezTo>
                    <a:pt x="1603022" y="468489"/>
                    <a:pt x="1580158" y="463887"/>
                    <a:pt x="1557867" y="457200"/>
                  </a:cubicBezTo>
                  <a:cubicBezTo>
                    <a:pt x="1523674" y="446942"/>
                    <a:pt x="1456267" y="423333"/>
                    <a:pt x="1456267" y="423333"/>
                  </a:cubicBezTo>
                  <a:cubicBezTo>
                    <a:pt x="1439334" y="440266"/>
                    <a:pt x="1425392" y="460849"/>
                    <a:pt x="1405467" y="474133"/>
                  </a:cubicBezTo>
                  <a:cubicBezTo>
                    <a:pt x="1390888" y="483852"/>
                    <a:pt x="1295970" y="505741"/>
                    <a:pt x="1286933" y="508000"/>
                  </a:cubicBezTo>
                  <a:cubicBezTo>
                    <a:pt x="1230489" y="502356"/>
                    <a:pt x="1169241" y="514540"/>
                    <a:pt x="1117600" y="491067"/>
                  </a:cubicBezTo>
                  <a:cubicBezTo>
                    <a:pt x="1096413" y="481437"/>
                    <a:pt x="1109835" y="444724"/>
                    <a:pt x="1100667" y="423333"/>
                  </a:cubicBezTo>
                  <a:cubicBezTo>
                    <a:pt x="1092650" y="404627"/>
                    <a:pt x="1083733" y="383822"/>
                    <a:pt x="1066800" y="372533"/>
                  </a:cubicBezTo>
                  <a:cubicBezTo>
                    <a:pt x="1047436" y="359624"/>
                    <a:pt x="1021358" y="362287"/>
                    <a:pt x="999067" y="355600"/>
                  </a:cubicBezTo>
                  <a:cubicBezTo>
                    <a:pt x="889153" y="322626"/>
                    <a:pt x="920903" y="337357"/>
                    <a:pt x="846667" y="287867"/>
                  </a:cubicBezTo>
                  <a:cubicBezTo>
                    <a:pt x="835378" y="270934"/>
                    <a:pt x="828434" y="250096"/>
                    <a:pt x="812800" y="237067"/>
                  </a:cubicBezTo>
                  <a:cubicBezTo>
                    <a:pt x="785867" y="214622"/>
                    <a:pt x="686637" y="182451"/>
                    <a:pt x="660400" y="169333"/>
                  </a:cubicBezTo>
                  <a:cubicBezTo>
                    <a:pt x="642197" y="160232"/>
                    <a:pt x="628306" y="143484"/>
                    <a:pt x="609600" y="135467"/>
                  </a:cubicBezTo>
                  <a:cubicBezTo>
                    <a:pt x="588209" y="126299"/>
                    <a:pt x="564585" y="123582"/>
                    <a:pt x="541867" y="118533"/>
                  </a:cubicBezTo>
                  <a:cubicBezTo>
                    <a:pt x="420747" y="91617"/>
                    <a:pt x="432400" y="99345"/>
                    <a:pt x="270933" y="84667"/>
                  </a:cubicBezTo>
                  <a:cubicBezTo>
                    <a:pt x="254000" y="79022"/>
                    <a:pt x="236098" y="75715"/>
                    <a:pt x="220133" y="67733"/>
                  </a:cubicBezTo>
                  <a:cubicBezTo>
                    <a:pt x="201930" y="58632"/>
                    <a:pt x="188784" y="39852"/>
                    <a:pt x="169333" y="33867"/>
                  </a:cubicBezTo>
                  <a:cubicBezTo>
                    <a:pt x="114316" y="16939"/>
                    <a:pt x="0" y="0"/>
                    <a:pt x="0" y="0"/>
                  </a:cubicBezTo>
                </a:path>
              </a:pathLst>
            </a:custGeom>
            <a:noFill/>
            <a:ln w="38100">
              <a:solidFill>
                <a:schemeClr val="tx1"/>
              </a:solidFill>
              <a:round/>
              <a:headEnd/>
              <a:tailEnd/>
            </a:ln>
          </p:spPr>
          <p:txBody>
            <a:bodyPr>
              <a:prstTxWarp prst="textNoShape">
                <a:avLst/>
              </a:prstTxWarp>
              <a:spAutoFit/>
            </a:bodyPr>
            <a:lstStyle/>
            <a:p>
              <a:endParaRPr lang="en-US"/>
            </a:p>
          </p:txBody>
        </p:sp>
      </p:grpSp>
    </p:spTree>
    <p:extLst>
      <p:ext uri="{BB962C8B-B14F-4D97-AF65-F5344CB8AC3E}">
        <p14:creationId xmlns:p14="http://schemas.microsoft.com/office/powerpoint/2010/main" val="2838649440"/>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Box 24"/>
          <p:cNvSpPr txBox="1">
            <a:spLocks noChangeArrowheads="1"/>
          </p:cNvSpPr>
          <p:nvPr/>
        </p:nvSpPr>
        <p:spPr bwMode="auto">
          <a:xfrm>
            <a:off x="6267450" y="1371600"/>
            <a:ext cx="1752600" cy="1570038"/>
          </a:xfrm>
          <a:prstGeom prst="rect">
            <a:avLst/>
          </a:prstGeom>
          <a:noFill/>
          <a:ln w="9525">
            <a:noFill/>
            <a:miter lim="800000"/>
            <a:headEnd/>
            <a:tailEnd/>
          </a:ln>
        </p:spPr>
        <p:txBody>
          <a:bodyPr>
            <a:prstTxWarp prst="textNoShape">
              <a:avLst/>
            </a:prstTxWarp>
            <a:spAutoFit/>
          </a:bodyPr>
          <a:lstStyle/>
          <a:p>
            <a:pPr algn="ctr"/>
            <a:r>
              <a:rPr lang="en-US"/>
              <a:t>Orbital Mechanics for Dummies</a:t>
            </a:r>
          </a:p>
        </p:txBody>
      </p:sp>
      <p:pic>
        <p:nvPicPr>
          <p:cNvPr id="125955" name="Picture 9" descr="orbit.jpeg"/>
          <p:cNvPicPr>
            <a:picLocks noChangeAspect="1"/>
          </p:cNvPicPr>
          <p:nvPr/>
        </p:nvPicPr>
        <p:blipFill>
          <a:blip r:embed="rId2"/>
          <a:srcRect/>
          <a:stretch>
            <a:fillRect/>
          </a:stretch>
        </p:blipFill>
        <p:spPr bwMode="auto">
          <a:xfrm>
            <a:off x="6096000" y="2971800"/>
            <a:ext cx="2095500" cy="1393825"/>
          </a:xfrm>
          <a:prstGeom prst="rect">
            <a:avLst/>
          </a:prstGeom>
          <a:noFill/>
          <a:ln w="9525">
            <a:noFill/>
            <a:miter lim="800000"/>
            <a:headEnd/>
            <a:tailEnd/>
          </a:ln>
        </p:spPr>
      </p:pic>
      <p:sp>
        <p:nvSpPr>
          <p:cNvPr id="125956" name="Title 1"/>
          <p:cNvSpPr>
            <a:spLocks noGrp="1"/>
          </p:cNvSpPr>
          <p:nvPr>
            <p:ph type="title"/>
          </p:nvPr>
        </p:nvSpPr>
        <p:spPr/>
        <p:txBody>
          <a:bodyPr/>
          <a:lstStyle/>
          <a:p>
            <a:pPr marL="24161750" indent="-24161750"/>
            <a:r>
              <a:rPr lang="en-US" sz="2800" smtClean="0"/>
              <a:t>Technical Notes</a:t>
            </a:r>
          </a:p>
        </p:txBody>
      </p:sp>
      <p:sp>
        <p:nvSpPr>
          <p:cNvPr id="125957" name="Content Placeholder 2"/>
          <p:cNvSpPr>
            <a:spLocks noGrp="1"/>
          </p:cNvSpPr>
          <p:nvPr>
            <p:ph idx="1"/>
          </p:nvPr>
        </p:nvSpPr>
        <p:spPr>
          <a:xfrm>
            <a:off x="720725" y="1079500"/>
            <a:ext cx="4994275" cy="4800600"/>
          </a:xfrm>
        </p:spPr>
        <p:txBody>
          <a:bodyPr/>
          <a:lstStyle/>
          <a:p>
            <a:r>
              <a:rPr lang="en-US" dirty="0" smtClean="0"/>
              <a:t>Descriptions drafted in the technical notes will end up in the executable models as:</a:t>
            </a:r>
          </a:p>
          <a:p>
            <a:pPr lvl="1"/>
            <a:r>
              <a:rPr lang="en-US" dirty="0" smtClean="0"/>
              <a:t>Class descriptions</a:t>
            </a:r>
          </a:p>
          <a:p>
            <a:pPr lvl="1"/>
            <a:r>
              <a:rPr lang="en-US" dirty="0" smtClean="0"/>
              <a:t>Attribute descriptions</a:t>
            </a:r>
          </a:p>
          <a:p>
            <a:pPr lvl="1"/>
            <a:r>
              <a:rPr lang="en-US" dirty="0" smtClean="0"/>
              <a:t>Association descriptions</a:t>
            </a:r>
          </a:p>
          <a:p>
            <a:pPr lvl="1"/>
            <a:r>
              <a:rPr lang="en-US" dirty="0" err="1" smtClean="0"/>
              <a:t>Etc</a:t>
            </a:r>
            <a:endParaRPr lang="en-US" dirty="0" smtClean="0"/>
          </a:p>
          <a:p>
            <a:pPr lvl="1"/>
            <a:endParaRPr lang="en-US" dirty="0" smtClean="0"/>
          </a:p>
        </p:txBody>
      </p:sp>
      <p:grpSp>
        <p:nvGrpSpPr>
          <p:cNvPr id="125958" name="Group 23"/>
          <p:cNvGrpSpPr>
            <a:grpSpLocks/>
          </p:cNvGrpSpPr>
          <p:nvPr/>
        </p:nvGrpSpPr>
        <p:grpSpPr bwMode="auto">
          <a:xfrm>
            <a:off x="5865813" y="1143000"/>
            <a:ext cx="2517775" cy="3733800"/>
            <a:chOff x="5865812" y="1447800"/>
            <a:chExt cx="2516982" cy="2896394"/>
          </a:xfrm>
        </p:grpSpPr>
        <p:cxnSp>
          <p:nvCxnSpPr>
            <p:cNvPr id="125959" name="Straight Connector 5"/>
            <p:cNvCxnSpPr>
              <a:cxnSpLocks noChangeShapeType="1"/>
            </p:cNvCxnSpPr>
            <p:nvPr/>
          </p:nvCxnSpPr>
          <p:spPr bwMode="auto">
            <a:xfrm>
              <a:off x="5867400" y="1447800"/>
              <a:ext cx="2513012" cy="1588"/>
            </a:xfrm>
            <a:prstGeom prst="line">
              <a:avLst/>
            </a:prstGeom>
            <a:noFill/>
            <a:ln w="38100">
              <a:solidFill>
                <a:schemeClr val="tx1"/>
              </a:solidFill>
              <a:round/>
              <a:headEnd/>
              <a:tailEnd/>
            </a:ln>
          </p:spPr>
        </p:cxnSp>
        <p:cxnSp>
          <p:nvCxnSpPr>
            <p:cNvPr id="125960" name="Straight Connector 6"/>
            <p:cNvCxnSpPr>
              <a:cxnSpLocks noChangeShapeType="1"/>
            </p:cNvCxnSpPr>
            <p:nvPr/>
          </p:nvCxnSpPr>
          <p:spPr bwMode="auto">
            <a:xfrm rot="5400000">
              <a:off x="4647406" y="2666206"/>
              <a:ext cx="2438400" cy="1588"/>
            </a:xfrm>
            <a:prstGeom prst="line">
              <a:avLst/>
            </a:prstGeom>
            <a:noFill/>
            <a:ln w="38100">
              <a:solidFill>
                <a:schemeClr val="tx1"/>
              </a:solidFill>
              <a:round/>
              <a:headEnd/>
              <a:tailEnd/>
            </a:ln>
          </p:spPr>
        </p:cxnSp>
        <p:cxnSp>
          <p:nvCxnSpPr>
            <p:cNvPr id="125961" name="Straight Connector 8"/>
            <p:cNvCxnSpPr>
              <a:cxnSpLocks noChangeShapeType="1"/>
              <a:endCxn id="125962" idx="0"/>
            </p:cNvCxnSpPr>
            <p:nvPr/>
          </p:nvCxnSpPr>
          <p:spPr bwMode="auto">
            <a:xfrm rot="5400000">
              <a:off x="6934200" y="2895600"/>
              <a:ext cx="2895600" cy="1588"/>
            </a:xfrm>
            <a:prstGeom prst="line">
              <a:avLst/>
            </a:prstGeom>
            <a:noFill/>
            <a:ln w="38100">
              <a:solidFill>
                <a:schemeClr val="tx1"/>
              </a:solidFill>
              <a:round/>
              <a:headEnd/>
              <a:tailEnd/>
            </a:ln>
          </p:spPr>
        </p:cxnSp>
        <p:sp>
          <p:nvSpPr>
            <p:cNvPr id="125962" name="Freeform 21"/>
            <p:cNvSpPr>
              <a:spLocks noChangeArrowheads="1"/>
            </p:cNvSpPr>
            <p:nvPr/>
          </p:nvSpPr>
          <p:spPr bwMode="auto">
            <a:xfrm>
              <a:off x="5867400" y="3881735"/>
              <a:ext cx="2514600" cy="461665"/>
            </a:xfrm>
            <a:custGeom>
              <a:avLst/>
              <a:gdLst>
                <a:gd name="T0" fmla="*/ 1303884 w 2590800"/>
                <a:gd name="T1" fmla="*/ 0 h 965200"/>
                <a:gd name="T2" fmla="*/ 1252754 w 2590800"/>
                <a:gd name="T3" fmla="*/ 0 h 965200"/>
                <a:gd name="T4" fmla="*/ 1201622 w 2590800"/>
                <a:gd name="T5" fmla="*/ 0 h 965200"/>
                <a:gd name="T6" fmla="*/ 1124921 w 2590800"/>
                <a:gd name="T7" fmla="*/ 0 h 965200"/>
                <a:gd name="T8" fmla="*/ 1014132 w 2590800"/>
                <a:gd name="T9" fmla="*/ 0 h 965200"/>
                <a:gd name="T10" fmla="*/ 963001 w 2590800"/>
                <a:gd name="T11" fmla="*/ 0 h 965200"/>
                <a:gd name="T12" fmla="*/ 818124 w 2590800"/>
                <a:gd name="T13" fmla="*/ 0 h 965200"/>
                <a:gd name="T14" fmla="*/ 784036 w 2590800"/>
                <a:gd name="T15" fmla="*/ 0 h 965200"/>
                <a:gd name="T16" fmla="*/ 732905 w 2590800"/>
                <a:gd name="T17" fmla="*/ 0 h 965200"/>
                <a:gd name="T18" fmla="*/ 707339 w 2590800"/>
                <a:gd name="T19" fmla="*/ 0 h 965200"/>
                <a:gd name="T20" fmla="*/ 647681 w 2590800"/>
                <a:gd name="T21" fmla="*/ 0 h 965200"/>
                <a:gd name="T22" fmla="*/ 562460 w 2590800"/>
                <a:gd name="T23" fmla="*/ 0 h 965200"/>
                <a:gd name="T24" fmla="*/ 553939 w 2590800"/>
                <a:gd name="T25" fmla="*/ 0 h 965200"/>
                <a:gd name="T26" fmla="*/ 536894 w 2590800"/>
                <a:gd name="T27" fmla="*/ 0 h 965200"/>
                <a:gd name="T28" fmla="*/ 502806 w 2590800"/>
                <a:gd name="T29" fmla="*/ 0 h 965200"/>
                <a:gd name="T30" fmla="*/ 426106 w 2590800"/>
                <a:gd name="T31" fmla="*/ 0 h 965200"/>
                <a:gd name="T32" fmla="*/ 409064 w 2590800"/>
                <a:gd name="T33" fmla="*/ 0 h 965200"/>
                <a:gd name="T34" fmla="*/ 332364 w 2590800"/>
                <a:gd name="T35" fmla="*/ 0 h 965200"/>
                <a:gd name="T36" fmla="*/ 306797 w 2590800"/>
                <a:gd name="T37" fmla="*/ 0 h 965200"/>
                <a:gd name="T38" fmla="*/ 272710 w 2590800"/>
                <a:gd name="T39" fmla="*/ 0 h 965200"/>
                <a:gd name="T40" fmla="*/ 136354 w 2590800"/>
                <a:gd name="T41" fmla="*/ 0 h 965200"/>
                <a:gd name="T42" fmla="*/ 110787 w 2590800"/>
                <a:gd name="T43" fmla="*/ 0 h 965200"/>
                <a:gd name="T44" fmla="*/ 85222 w 2590800"/>
                <a:gd name="T45" fmla="*/ 0 h 965200"/>
                <a:gd name="T46" fmla="*/ 0 w 2590800"/>
                <a:gd name="T47" fmla="*/ 0 h 965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90800"/>
                <a:gd name="T73" fmla="*/ 0 h 965200"/>
                <a:gd name="T74" fmla="*/ 2590800 w 2590800"/>
                <a:gd name="T75" fmla="*/ 965200 h 9652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90800" h="965200">
                  <a:moveTo>
                    <a:pt x="2590800" y="965200"/>
                  </a:moveTo>
                  <a:cubicBezTo>
                    <a:pt x="2556933" y="942622"/>
                    <a:pt x="2527814" y="910338"/>
                    <a:pt x="2489200" y="897467"/>
                  </a:cubicBezTo>
                  <a:lnTo>
                    <a:pt x="2387600" y="863600"/>
                  </a:lnTo>
                  <a:cubicBezTo>
                    <a:pt x="2179366" y="707424"/>
                    <a:pt x="2502314" y="957766"/>
                    <a:pt x="2235200" y="711200"/>
                  </a:cubicBezTo>
                  <a:cubicBezTo>
                    <a:pt x="2037418" y="528632"/>
                    <a:pt x="2169116" y="674338"/>
                    <a:pt x="2015067" y="558800"/>
                  </a:cubicBezTo>
                  <a:cubicBezTo>
                    <a:pt x="1962660" y="519494"/>
                    <a:pt x="1978776" y="497598"/>
                    <a:pt x="1913467" y="491067"/>
                  </a:cubicBezTo>
                  <a:cubicBezTo>
                    <a:pt x="1817822" y="481502"/>
                    <a:pt x="1721556" y="479778"/>
                    <a:pt x="1625600" y="474133"/>
                  </a:cubicBezTo>
                  <a:cubicBezTo>
                    <a:pt x="1603022" y="468489"/>
                    <a:pt x="1580158" y="463887"/>
                    <a:pt x="1557867" y="457200"/>
                  </a:cubicBezTo>
                  <a:cubicBezTo>
                    <a:pt x="1523674" y="446942"/>
                    <a:pt x="1456267" y="423333"/>
                    <a:pt x="1456267" y="423333"/>
                  </a:cubicBezTo>
                  <a:cubicBezTo>
                    <a:pt x="1439334" y="440266"/>
                    <a:pt x="1425392" y="460849"/>
                    <a:pt x="1405467" y="474133"/>
                  </a:cubicBezTo>
                  <a:cubicBezTo>
                    <a:pt x="1390888" y="483852"/>
                    <a:pt x="1295970" y="505741"/>
                    <a:pt x="1286933" y="508000"/>
                  </a:cubicBezTo>
                  <a:cubicBezTo>
                    <a:pt x="1230489" y="502356"/>
                    <a:pt x="1169241" y="514540"/>
                    <a:pt x="1117600" y="491067"/>
                  </a:cubicBezTo>
                  <a:cubicBezTo>
                    <a:pt x="1096413" y="481437"/>
                    <a:pt x="1109835" y="444724"/>
                    <a:pt x="1100667" y="423333"/>
                  </a:cubicBezTo>
                  <a:cubicBezTo>
                    <a:pt x="1092650" y="404627"/>
                    <a:pt x="1083733" y="383822"/>
                    <a:pt x="1066800" y="372533"/>
                  </a:cubicBezTo>
                  <a:cubicBezTo>
                    <a:pt x="1047436" y="359624"/>
                    <a:pt x="1021358" y="362287"/>
                    <a:pt x="999067" y="355600"/>
                  </a:cubicBezTo>
                  <a:cubicBezTo>
                    <a:pt x="889153" y="322626"/>
                    <a:pt x="920903" y="337357"/>
                    <a:pt x="846667" y="287867"/>
                  </a:cubicBezTo>
                  <a:cubicBezTo>
                    <a:pt x="835378" y="270934"/>
                    <a:pt x="828434" y="250096"/>
                    <a:pt x="812800" y="237067"/>
                  </a:cubicBezTo>
                  <a:cubicBezTo>
                    <a:pt x="785867" y="214622"/>
                    <a:pt x="686637" y="182451"/>
                    <a:pt x="660400" y="169333"/>
                  </a:cubicBezTo>
                  <a:cubicBezTo>
                    <a:pt x="642197" y="160232"/>
                    <a:pt x="628306" y="143484"/>
                    <a:pt x="609600" y="135467"/>
                  </a:cubicBezTo>
                  <a:cubicBezTo>
                    <a:pt x="588209" y="126299"/>
                    <a:pt x="564585" y="123582"/>
                    <a:pt x="541867" y="118533"/>
                  </a:cubicBezTo>
                  <a:cubicBezTo>
                    <a:pt x="420747" y="91617"/>
                    <a:pt x="432400" y="99345"/>
                    <a:pt x="270933" y="84667"/>
                  </a:cubicBezTo>
                  <a:cubicBezTo>
                    <a:pt x="254000" y="79022"/>
                    <a:pt x="236098" y="75715"/>
                    <a:pt x="220133" y="67733"/>
                  </a:cubicBezTo>
                  <a:cubicBezTo>
                    <a:pt x="201930" y="58632"/>
                    <a:pt x="188784" y="39852"/>
                    <a:pt x="169333" y="33867"/>
                  </a:cubicBezTo>
                  <a:cubicBezTo>
                    <a:pt x="114316" y="16939"/>
                    <a:pt x="0" y="0"/>
                    <a:pt x="0" y="0"/>
                  </a:cubicBezTo>
                </a:path>
              </a:pathLst>
            </a:custGeom>
            <a:noFill/>
            <a:ln w="38100">
              <a:solidFill>
                <a:schemeClr val="tx1"/>
              </a:solidFill>
              <a:round/>
              <a:headEnd/>
              <a:tailEnd/>
            </a:ln>
          </p:spPr>
          <p:txBody>
            <a:bodyPr>
              <a:prstTxWarp prst="textNoShape">
                <a:avLst/>
              </a:prstTxWarp>
              <a:spAutoFit/>
            </a:bodyPr>
            <a:lstStyle/>
            <a:p>
              <a:endParaRPr lang="en-US"/>
            </a:p>
          </p:txBody>
        </p:sp>
      </p:grpSp>
    </p:spTree>
    <p:extLst>
      <p:ext uri="{BB962C8B-B14F-4D97-AF65-F5344CB8AC3E}">
        <p14:creationId xmlns:p14="http://schemas.microsoft.com/office/powerpoint/2010/main" val="3305055375"/>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dirty="0" smtClean="0"/>
              <a:t>Intermediate Review</a:t>
            </a:r>
          </a:p>
        </p:txBody>
      </p:sp>
      <p:sp>
        <p:nvSpPr>
          <p:cNvPr id="128003" name="Content Placeholder 2"/>
          <p:cNvSpPr>
            <a:spLocks noGrp="1"/>
          </p:cNvSpPr>
          <p:nvPr>
            <p:ph idx="1"/>
          </p:nvPr>
        </p:nvSpPr>
        <p:spPr/>
        <p:txBody>
          <a:bodyPr/>
          <a:lstStyle/>
          <a:p>
            <a:r>
              <a:rPr lang="en-US" dirty="0" smtClean="0"/>
              <a:t>The systems engineers/experts should review your:</a:t>
            </a:r>
          </a:p>
          <a:p>
            <a:pPr lvl="1"/>
            <a:r>
              <a:rPr lang="en-US" dirty="0" smtClean="0"/>
              <a:t>technical notes</a:t>
            </a:r>
          </a:p>
          <a:p>
            <a:pPr lvl="1"/>
            <a:r>
              <a:rPr lang="en-US" dirty="0" smtClean="0"/>
              <a:t>definitions of mysterious terms</a:t>
            </a:r>
          </a:p>
          <a:p>
            <a:pPr lvl="1"/>
            <a:r>
              <a:rPr lang="en-US" dirty="0" smtClean="0"/>
              <a:t>factoring requirements </a:t>
            </a:r>
          </a:p>
          <a:p>
            <a:r>
              <a:rPr lang="en-US" dirty="0" smtClean="0"/>
              <a:t>and answer your questions</a:t>
            </a:r>
            <a:br>
              <a:rPr lang="en-US" dirty="0" smtClean="0"/>
            </a:br>
            <a:r>
              <a:rPr lang="en-US" dirty="0" smtClean="0"/>
              <a:t>as you proceed.</a:t>
            </a:r>
          </a:p>
          <a:p>
            <a:endParaRPr lang="en-US" dirty="0" smtClean="0"/>
          </a:p>
          <a:p>
            <a:endParaRPr lang="en-US" dirty="0" smtClean="0"/>
          </a:p>
          <a:p>
            <a:r>
              <a:rPr lang="en-US" dirty="0" smtClean="0"/>
              <a:t>The cost of using faulty information</a:t>
            </a:r>
            <a:br>
              <a:rPr lang="en-US" dirty="0" smtClean="0"/>
            </a:br>
            <a:r>
              <a:rPr lang="en-US" dirty="0" smtClean="0"/>
              <a:t>is high and the cost increases</a:t>
            </a:r>
            <a:br>
              <a:rPr lang="en-US" dirty="0" smtClean="0"/>
            </a:br>
            <a:r>
              <a:rPr lang="en-US" dirty="0" smtClean="0"/>
              <a:t>exponentially the longer you </a:t>
            </a:r>
            <a:br>
              <a:rPr lang="en-US" dirty="0" smtClean="0"/>
            </a:br>
            <a:r>
              <a:rPr lang="en-US" dirty="0" smtClean="0"/>
              <a:t>continue to use faulty information!</a:t>
            </a:r>
          </a:p>
          <a:p>
            <a:pPr lvl="1"/>
            <a:endParaRPr lang="en-US" dirty="0" smtClean="0"/>
          </a:p>
        </p:txBody>
      </p:sp>
      <p:sp>
        <p:nvSpPr>
          <p:cNvPr id="128004" name="Freeform 35"/>
          <p:cNvSpPr>
            <a:spLocks noChangeAspect="1"/>
          </p:cNvSpPr>
          <p:nvPr/>
        </p:nvSpPr>
        <p:spPr bwMode="auto">
          <a:xfrm>
            <a:off x="5067300" y="2244557"/>
            <a:ext cx="1716088" cy="2116138"/>
          </a:xfrm>
          <a:custGeom>
            <a:avLst/>
            <a:gdLst>
              <a:gd name="T0" fmla="*/ 2147483647 w 1930"/>
              <a:gd name="T1" fmla="*/ 0 h 2380"/>
              <a:gd name="T2" fmla="*/ 2147483647 w 1930"/>
              <a:gd name="T3" fmla="*/ 0 h 2380"/>
              <a:gd name="T4" fmla="*/ 2147483647 w 1930"/>
              <a:gd name="T5" fmla="*/ 2147483647 h 2380"/>
              <a:gd name="T6" fmla="*/ 2147483647 w 1930"/>
              <a:gd name="T7" fmla="*/ 2147483647 h 2380"/>
              <a:gd name="T8" fmla="*/ 2147483647 w 1930"/>
              <a:gd name="T9" fmla="*/ 2147483647 h 2380"/>
              <a:gd name="T10" fmla="*/ 2147483647 w 1930"/>
              <a:gd name="T11" fmla="*/ 2147483647 h 2380"/>
              <a:gd name="T12" fmla="*/ 2147483647 w 1930"/>
              <a:gd name="T13" fmla="*/ 2147483647 h 2380"/>
              <a:gd name="T14" fmla="*/ 2147483647 w 1930"/>
              <a:gd name="T15" fmla="*/ 2147483647 h 2380"/>
              <a:gd name="T16" fmla="*/ 2147483647 w 1930"/>
              <a:gd name="T17" fmla="*/ 2147483647 h 2380"/>
              <a:gd name="T18" fmla="*/ 2147483647 w 1930"/>
              <a:gd name="T19" fmla="*/ 2147483647 h 2380"/>
              <a:gd name="T20" fmla="*/ 2147483647 w 1930"/>
              <a:gd name="T21" fmla="*/ 2147483647 h 2380"/>
              <a:gd name="T22" fmla="*/ 2147483647 w 1930"/>
              <a:gd name="T23" fmla="*/ 2147483647 h 2380"/>
              <a:gd name="T24" fmla="*/ 2147483647 w 1930"/>
              <a:gd name="T25" fmla="*/ 2147483647 h 2380"/>
              <a:gd name="T26" fmla="*/ 2147483647 w 1930"/>
              <a:gd name="T27" fmla="*/ 2147483647 h 2380"/>
              <a:gd name="T28" fmla="*/ 2147483647 w 1930"/>
              <a:gd name="T29" fmla="*/ 2147483647 h 2380"/>
              <a:gd name="T30" fmla="*/ 2147483647 w 1930"/>
              <a:gd name="T31" fmla="*/ 2147483647 h 2380"/>
              <a:gd name="T32" fmla="*/ 2147483647 w 1930"/>
              <a:gd name="T33" fmla="*/ 2147483647 h 2380"/>
              <a:gd name="T34" fmla="*/ 0 w 1930"/>
              <a:gd name="T35" fmla="*/ 2147483647 h 2380"/>
              <a:gd name="T36" fmla="*/ 0 w 1930"/>
              <a:gd name="T37" fmla="*/ 2147483647 h 2380"/>
              <a:gd name="T38" fmla="*/ 2147483647 w 1930"/>
              <a:gd name="T39" fmla="*/ 2147483647 h 2380"/>
              <a:gd name="T40" fmla="*/ 2147483647 w 1930"/>
              <a:gd name="T41" fmla="*/ 2147483647 h 2380"/>
              <a:gd name="T42" fmla="*/ 2147483647 w 1930"/>
              <a:gd name="T43" fmla="*/ 2147483647 h 2380"/>
              <a:gd name="T44" fmla="*/ 2147483647 w 1930"/>
              <a:gd name="T45" fmla="*/ 2147483647 h 2380"/>
              <a:gd name="T46" fmla="*/ 2147483647 w 1930"/>
              <a:gd name="T47" fmla="*/ 2147483647 h 2380"/>
              <a:gd name="T48" fmla="*/ 2147483647 w 1930"/>
              <a:gd name="T49" fmla="*/ 2147483647 h 2380"/>
              <a:gd name="T50" fmla="*/ 2147483647 w 1930"/>
              <a:gd name="T51" fmla="*/ 2147483647 h 2380"/>
              <a:gd name="T52" fmla="*/ 2147483647 w 1930"/>
              <a:gd name="T53" fmla="*/ 2147483647 h 2380"/>
              <a:gd name="T54" fmla="*/ 2147483647 w 1930"/>
              <a:gd name="T55" fmla="*/ 2147483647 h 2380"/>
              <a:gd name="T56" fmla="*/ 2147483647 w 1930"/>
              <a:gd name="T57" fmla="*/ 2147483647 h 2380"/>
              <a:gd name="T58" fmla="*/ 2147483647 w 1930"/>
              <a:gd name="T59" fmla="*/ 2147483647 h 2380"/>
              <a:gd name="T60" fmla="*/ 2147483647 w 1930"/>
              <a:gd name="T61" fmla="*/ 2147483647 h 2380"/>
              <a:gd name="T62" fmla="*/ 2147483647 w 1930"/>
              <a:gd name="T63" fmla="*/ 2147483647 h 2380"/>
              <a:gd name="T64" fmla="*/ 2147483647 w 1930"/>
              <a:gd name="T65" fmla="*/ 2147483647 h 2380"/>
              <a:gd name="T66" fmla="*/ 2147483647 w 1930"/>
              <a:gd name="T67" fmla="*/ 2147483647 h 2380"/>
              <a:gd name="T68" fmla="*/ 2147483647 w 1930"/>
              <a:gd name="T69" fmla="*/ 2147483647 h 2380"/>
              <a:gd name="T70" fmla="*/ 2147483647 w 1930"/>
              <a:gd name="T71" fmla="*/ 2147483647 h 2380"/>
              <a:gd name="T72" fmla="*/ 2147483647 w 1930"/>
              <a:gd name="T73" fmla="*/ 2147483647 h 2380"/>
              <a:gd name="T74" fmla="*/ 2147483647 w 1930"/>
              <a:gd name="T75" fmla="*/ 2147483647 h 2380"/>
              <a:gd name="T76" fmla="*/ 2147483647 w 1930"/>
              <a:gd name="T77" fmla="*/ 2147483647 h 2380"/>
              <a:gd name="T78" fmla="*/ 2147483647 w 1930"/>
              <a:gd name="T79" fmla="*/ 2147483647 h 2380"/>
              <a:gd name="T80" fmla="*/ 2147483647 w 1930"/>
              <a:gd name="T81" fmla="*/ 2147483647 h 2380"/>
              <a:gd name="T82" fmla="*/ 2147483647 w 1930"/>
              <a:gd name="T83" fmla="*/ 2147483647 h 2380"/>
              <a:gd name="T84" fmla="*/ 2147483647 w 1930"/>
              <a:gd name="T85" fmla="*/ 2147483647 h 2380"/>
              <a:gd name="T86" fmla="*/ 2147483647 w 1930"/>
              <a:gd name="T87" fmla="*/ 2147483647 h 2380"/>
              <a:gd name="T88" fmla="*/ 2147483647 w 1930"/>
              <a:gd name="T89" fmla="*/ 2147483647 h 2380"/>
              <a:gd name="T90" fmla="*/ 2147483647 w 1930"/>
              <a:gd name="T91" fmla="*/ 2147483647 h 2380"/>
              <a:gd name="T92" fmla="*/ 2147483647 w 1930"/>
              <a:gd name="T93" fmla="*/ 2147483647 h 2380"/>
              <a:gd name="T94" fmla="*/ 2147483647 w 1930"/>
              <a:gd name="T95" fmla="*/ 2147483647 h 2380"/>
              <a:gd name="T96" fmla="*/ 2147483647 w 1930"/>
              <a:gd name="T97" fmla="*/ 2147483647 h 2380"/>
              <a:gd name="T98" fmla="*/ 2147483647 w 1930"/>
              <a:gd name="T99" fmla="*/ 2147483647 h 2380"/>
              <a:gd name="T100" fmla="*/ 2147483647 w 1930"/>
              <a:gd name="T101" fmla="*/ 0 h 23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30"/>
              <a:gd name="T154" fmla="*/ 0 h 2380"/>
              <a:gd name="T155" fmla="*/ 1930 w 1930"/>
              <a:gd name="T156" fmla="*/ 2380 h 23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30" h="2380">
                <a:moveTo>
                  <a:pt x="1588" y="0"/>
                </a:moveTo>
                <a:lnTo>
                  <a:pt x="1588" y="0"/>
                </a:lnTo>
                <a:lnTo>
                  <a:pt x="1508" y="2"/>
                </a:lnTo>
                <a:lnTo>
                  <a:pt x="1426" y="8"/>
                </a:lnTo>
                <a:lnTo>
                  <a:pt x="1346" y="18"/>
                </a:lnTo>
                <a:lnTo>
                  <a:pt x="1268" y="32"/>
                </a:lnTo>
                <a:lnTo>
                  <a:pt x="1192" y="50"/>
                </a:lnTo>
                <a:lnTo>
                  <a:pt x="1116" y="72"/>
                </a:lnTo>
                <a:lnTo>
                  <a:pt x="1042" y="96"/>
                </a:lnTo>
                <a:lnTo>
                  <a:pt x="970" y="126"/>
                </a:lnTo>
                <a:lnTo>
                  <a:pt x="900" y="156"/>
                </a:lnTo>
                <a:lnTo>
                  <a:pt x="832" y="192"/>
                </a:lnTo>
                <a:lnTo>
                  <a:pt x="764" y="230"/>
                </a:lnTo>
                <a:lnTo>
                  <a:pt x="700" y="272"/>
                </a:lnTo>
                <a:lnTo>
                  <a:pt x="638" y="316"/>
                </a:lnTo>
                <a:lnTo>
                  <a:pt x="578" y="362"/>
                </a:lnTo>
                <a:lnTo>
                  <a:pt x="520" y="412"/>
                </a:lnTo>
                <a:lnTo>
                  <a:pt x="464" y="466"/>
                </a:lnTo>
                <a:lnTo>
                  <a:pt x="412" y="520"/>
                </a:lnTo>
                <a:lnTo>
                  <a:pt x="362" y="578"/>
                </a:lnTo>
                <a:lnTo>
                  <a:pt x="316" y="638"/>
                </a:lnTo>
                <a:lnTo>
                  <a:pt x="270" y="700"/>
                </a:lnTo>
                <a:lnTo>
                  <a:pt x="230" y="764"/>
                </a:lnTo>
                <a:lnTo>
                  <a:pt x="192" y="830"/>
                </a:lnTo>
                <a:lnTo>
                  <a:pt x="156" y="900"/>
                </a:lnTo>
                <a:lnTo>
                  <a:pt x="124" y="970"/>
                </a:lnTo>
                <a:lnTo>
                  <a:pt x="96" y="1042"/>
                </a:lnTo>
                <a:lnTo>
                  <a:pt x="70" y="1116"/>
                </a:lnTo>
                <a:lnTo>
                  <a:pt x="50" y="1190"/>
                </a:lnTo>
                <a:lnTo>
                  <a:pt x="32" y="1268"/>
                </a:lnTo>
                <a:lnTo>
                  <a:pt x="18" y="1346"/>
                </a:lnTo>
                <a:lnTo>
                  <a:pt x="8" y="1424"/>
                </a:lnTo>
                <a:lnTo>
                  <a:pt x="2" y="1506"/>
                </a:lnTo>
                <a:lnTo>
                  <a:pt x="0" y="1586"/>
                </a:lnTo>
                <a:lnTo>
                  <a:pt x="0" y="1640"/>
                </a:lnTo>
                <a:lnTo>
                  <a:pt x="2" y="1694"/>
                </a:lnTo>
                <a:lnTo>
                  <a:pt x="8" y="1748"/>
                </a:lnTo>
                <a:lnTo>
                  <a:pt x="14" y="1800"/>
                </a:lnTo>
                <a:lnTo>
                  <a:pt x="22" y="1852"/>
                </a:lnTo>
                <a:lnTo>
                  <a:pt x="30" y="1904"/>
                </a:lnTo>
                <a:lnTo>
                  <a:pt x="42" y="1954"/>
                </a:lnTo>
                <a:lnTo>
                  <a:pt x="54" y="2004"/>
                </a:lnTo>
                <a:lnTo>
                  <a:pt x="70" y="2054"/>
                </a:lnTo>
                <a:lnTo>
                  <a:pt x="86" y="2102"/>
                </a:lnTo>
                <a:lnTo>
                  <a:pt x="102" y="2150"/>
                </a:lnTo>
                <a:lnTo>
                  <a:pt x="122" y="2198"/>
                </a:lnTo>
                <a:lnTo>
                  <a:pt x="142" y="2246"/>
                </a:lnTo>
                <a:lnTo>
                  <a:pt x="164" y="2290"/>
                </a:lnTo>
                <a:lnTo>
                  <a:pt x="188" y="2336"/>
                </a:lnTo>
                <a:lnTo>
                  <a:pt x="212" y="2380"/>
                </a:lnTo>
                <a:lnTo>
                  <a:pt x="216" y="2378"/>
                </a:lnTo>
                <a:lnTo>
                  <a:pt x="338" y="1912"/>
                </a:lnTo>
                <a:lnTo>
                  <a:pt x="800" y="2038"/>
                </a:lnTo>
                <a:lnTo>
                  <a:pt x="774" y="1986"/>
                </a:lnTo>
                <a:lnTo>
                  <a:pt x="750" y="1934"/>
                </a:lnTo>
                <a:lnTo>
                  <a:pt x="728" y="1880"/>
                </a:lnTo>
                <a:lnTo>
                  <a:pt x="712" y="1824"/>
                </a:lnTo>
                <a:lnTo>
                  <a:pt x="698" y="1766"/>
                </a:lnTo>
                <a:lnTo>
                  <a:pt x="688" y="1708"/>
                </a:lnTo>
                <a:lnTo>
                  <a:pt x="682" y="1648"/>
                </a:lnTo>
                <a:lnTo>
                  <a:pt x="680" y="1586"/>
                </a:lnTo>
                <a:lnTo>
                  <a:pt x="682" y="1540"/>
                </a:lnTo>
                <a:lnTo>
                  <a:pt x="686" y="1494"/>
                </a:lnTo>
                <a:lnTo>
                  <a:pt x="690" y="1448"/>
                </a:lnTo>
                <a:lnTo>
                  <a:pt x="698" y="1404"/>
                </a:lnTo>
                <a:lnTo>
                  <a:pt x="708" y="1360"/>
                </a:lnTo>
                <a:lnTo>
                  <a:pt x="722" y="1318"/>
                </a:lnTo>
                <a:lnTo>
                  <a:pt x="736" y="1274"/>
                </a:lnTo>
                <a:lnTo>
                  <a:pt x="752" y="1234"/>
                </a:lnTo>
                <a:lnTo>
                  <a:pt x="770" y="1194"/>
                </a:lnTo>
                <a:lnTo>
                  <a:pt x="790" y="1154"/>
                </a:lnTo>
                <a:lnTo>
                  <a:pt x="812" y="1116"/>
                </a:lnTo>
                <a:lnTo>
                  <a:pt x="836" y="1080"/>
                </a:lnTo>
                <a:lnTo>
                  <a:pt x="860" y="1044"/>
                </a:lnTo>
                <a:lnTo>
                  <a:pt x="888" y="1010"/>
                </a:lnTo>
                <a:lnTo>
                  <a:pt x="916" y="978"/>
                </a:lnTo>
                <a:lnTo>
                  <a:pt x="946" y="946"/>
                </a:lnTo>
                <a:lnTo>
                  <a:pt x="978" y="916"/>
                </a:lnTo>
                <a:lnTo>
                  <a:pt x="1012" y="888"/>
                </a:lnTo>
                <a:lnTo>
                  <a:pt x="1046" y="860"/>
                </a:lnTo>
                <a:lnTo>
                  <a:pt x="1080" y="834"/>
                </a:lnTo>
                <a:lnTo>
                  <a:pt x="1118" y="812"/>
                </a:lnTo>
                <a:lnTo>
                  <a:pt x="1156" y="790"/>
                </a:lnTo>
                <a:lnTo>
                  <a:pt x="1196" y="770"/>
                </a:lnTo>
                <a:lnTo>
                  <a:pt x="1236" y="752"/>
                </a:lnTo>
                <a:lnTo>
                  <a:pt x="1276" y="736"/>
                </a:lnTo>
                <a:lnTo>
                  <a:pt x="1318" y="720"/>
                </a:lnTo>
                <a:lnTo>
                  <a:pt x="1362" y="708"/>
                </a:lnTo>
                <a:lnTo>
                  <a:pt x="1406" y="698"/>
                </a:lnTo>
                <a:lnTo>
                  <a:pt x="1450" y="690"/>
                </a:lnTo>
                <a:lnTo>
                  <a:pt x="1496" y="684"/>
                </a:lnTo>
                <a:lnTo>
                  <a:pt x="1542" y="682"/>
                </a:lnTo>
                <a:lnTo>
                  <a:pt x="1588" y="680"/>
                </a:lnTo>
                <a:lnTo>
                  <a:pt x="1930" y="340"/>
                </a:lnTo>
                <a:lnTo>
                  <a:pt x="1588" y="0"/>
                </a:lnTo>
                <a:close/>
              </a:path>
            </a:pathLst>
          </a:custGeom>
          <a:solidFill>
            <a:schemeClr val="accent2"/>
          </a:solidFill>
          <a:ln w="12700">
            <a:solidFill>
              <a:schemeClr val="bg1"/>
            </a:solidFill>
            <a:round/>
            <a:headEnd/>
            <a:tailEnd/>
          </a:ln>
        </p:spPr>
        <p:txBody>
          <a:bodyPr>
            <a:prstTxWarp prst="textNoShape">
              <a:avLst/>
            </a:prstTxWarp>
          </a:bodyPr>
          <a:lstStyle/>
          <a:p>
            <a:endParaRPr lang="en-US"/>
          </a:p>
        </p:txBody>
      </p:sp>
      <p:sp>
        <p:nvSpPr>
          <p:cNvPr id="128005" name="Freeform 36"/>
          <p:cNvSpPr>
            <a:spLocks noChangeAspect="1"/>
          </p:cNvSpPr>
          <p:nvPr/>
        </p:nvSpPr>
        <p:spPr bwMode="auto">
          <a:xfrm>
            <a:off x="7277100" y="2244557"/>
            <a:ext cx="1409700" cy="2228850"/>
          </a:xfrm>
          <a:custGeom>
            <a:avLst/>
            <a:gdLst>
              <a:gd name="T0" fmla="*/ 2147483647 w 1586"/>
              <a:gd name="T1" fmla="*/ 2147483647 h 2508"/>
              <a:gd name="T2" fmla="*/ 2147483647 w 1586"/>
              <a:gd name="T3" fmla="*/ 2147483647 h 2508"/>
              <a:gd name="T4" fmla="*/ 2147483647 w 1586"/>
              <a:gd name="T5" fmla="*/ 2147483647 h 2508"/>
              <a:gd name="T6" fmla="*/ 2147483647 w 1586"/>
              <a:gd name="T7" fmla="*/ 2147483647 h 2508"/>
              <a:gd name="T8" fmla="*/ 2147483647 w 1586"/>
              <a:gd name="T9" fmla="*/ 2147483647 h 2508"/>
              <a:gd name="T10" fmla="*/ 2147483647 w 1586"/>
              <a:gd name="T11" fmla="*/ 2147483647 h 2508"/>
              <a:gd name="T12" fmla="*/ 2147483647 w 1586"/>
              <a:gd name="T13" fmla="*/ 2147483647 h 2508"/>
              <a:gd name="T14" fmla="*/ 2147483647 w 1586"/>
              <a:gd name="T15" fmla="*/ 2147483647 h 2508"/>
              <a:gd name="T16" fmla="*/ 2147483647 w 1586"/>
              <a:gd name="T17" fmla="*/ 2147483647 h 2508"/>
              <a:gd name="T18" fmla="*/ 2147483647 w 1586"/>
              <a:gd name="T19" fmla="*/ 2147483647 h 2508"/>
              <a:gd name="T20" fmla="*/ 2147483647 w 1586"/>
              <a:gd name="T21" fmla="*/ 2147483647 h 2508"/>
              <a:gd name="T22" fmla="*/ 2147483647 w 1586"/>
              <a:gd name="T23" fmla="*/ 2147483647 h 2508"/>
              <a:gd name="T24" fmla="*/ 2147483647 w 1586"/>
              <a:gd name="T25" fmla="*/ 2147483647 h 2508"/>
              <a:gd name="T26" fmla="*/ 2147483647 w 1586"/>
              <a:gd name="T27" fmla="*/ 2147483647 h 2508"/>
              <a:gd name="T28" fmla="*/ 2147483647 w 1586"/>
              <a:gd name="T29" fmla="*/ 2147483647 h 2508"/>
              <a:gd name="T30" fmla="*/ 2147483647 w 1586"/>
              <a:gd name="T31" fmla="*/ 2147483647 h 2508"/>
              <a:gd name="T32" fmla="*/ 2147483647 w 1586"/>
              <a:gd name="T33" fmla="*/ 2147483647 h 2508"/>
              <a:gd name="T34" fmla="*/ 2147483647 w 1586"/>
              <a:gd name="T35" fmla="*/ 2147483647 h 2508"/>
              <a:gd name="T36" fmla="*/ 2147483647 w 1586"/>
              <a:gd name="T37" fmla="*/ 2147483647 h 2508"/>
              <a:gd name="T38" fmla="*/ 2147483647 w 1586"/>
              <a:gd name="T39" fmla="*/ 2147483647 h 2508"/>
              <a:gd name="T40" fmla="*/ 2147483647 w 1586"/>
              <a:gd name="T41" fmla="*/ 2147483647 h 2508"/>
              <a:gd name="T42" fmla="*/ 2147483647 w 1586"/>
              <a:gd name="T43" fmla="*/ 2147483647 h 2508"/>
              <a:gd name="T44" fmla="*/ 2147483647 w 1586"/>
              <a:gd name="T45" fmla="*/ 2147483647 h 2508"/>
              <a:gd name="T46" fmla="*/ 2147483647 w 1586"/>
              <a:gd name="T47" fmla="*/ 2147483647 h 2508"/>
              <a:gd name="T48" fmla="*/ 2147483647 w 1586"/>
              <a:gd name="T49" fmla="*/ 2147483647 h 2508"/>
              <a:gd name="T50" fmla="*/ 2147483647 w 1586"/>
              <a:gd name="T51" fmla="*/ 2147483647 h 2508"/>
              <a:gd name="T52" fmla="*/ 0 w 1586"/>
              <a:gd name="T53" fmla="*/ 2147483647 h 2508"/>
              <a:gd name="T54" fmla="*/ 2147483647 w 1586"/>
              <a:gd name="T55" fmla="*/ 2147483647 h 2508"/>
              <a:gd name="T56" fmla="*/ 2147483647 w 1586"/>
              <a:gd name="T57" fmla="*/ 2147483647 h 2508"/>
              <a:gd name="T58" fmla="*/ 2147483647 w 1586"/>
              <a:gd name="T59" fmla="*/ 2147483647 h 2508"/>
              <a:gd name="T60" fmla="*/ 2147483647 w 1586"/>
              <a:gd name="T61" fmla="*/ 2147483647 h 2508"/>
              <a:gd name="T62" fmla="*/ 2147483647 w 1586"/>
              <a:gd name="T63" fmla="*/ 2147483647 h 2508"/>
              <a:gd name="T64" fmla="*/ 2147483647 w 1586"/>
              <a:gd name="T65" fmla="*/ 2147483647 h 2508"/>
              <a:gd name="T66" fmla="*/ 2147483647 w 1586"/>
              <a:gd name="T67" fmla="*/ 2147483647 h 2508"/>
              <a:gd name="T68" fmla="*/ 2147483647 w 1586"/>
              <a:gd name="T69" fmla="*/ 2147483647 h 2508"/>
              <a:gd name="T70" fmla="*/ 2147483647 w 1586"/>
              <a:gd name="T71" fmla="*/ 2147483647 h 2508"/>
              <a:gd name="T72" fmla="*/ 2147483647 w 1586"/>
              <a:gd name="T73" fmla="*/ 2147483647 h 2508"/>
              <a:gd name="T74" fmla="*/ 2147483647 w 1586"/>
              <a:gd name="T75" fmla="*/ 2147483647 h 2508"/>
              <a:gd name="T76" fmla="*/ 2147483647 w 1586"/>
              <a:gd name="T77" fmla="*/ 2147483647 h 2508"/>
              <a:gd name="T78" fmla="*/ 2147483647 w 1586"/>
              <a:gd name="T79" fmla="*/ 2147483647 h 2508"/>
              <a:gd name="T80" fmla="*/ 2147483647 w 1586"/>
              <a:gd name="T81" fmla="*/ 2147483647 h 2508"/>
              <a:gd name="T82" fmla="*/ 2147483647 w 1586"/>
              <a:gd name="T83" fmla="*/ 2147483647 h 2508"/>
              <a:gd name="T84" fmla="*/ 2147483647 w 1586"/>
              <a:gd name="T85" fmla="*/ 2147483647 h 2508"/>
              <a:gd name="T86" fmla="*/ 2147483647 w 1586"/>
              <a:gd name="T87" fmla="*/ 2147483647 h 2508"/>
              <a:gd name="T88" fmla="*/ 2147483647 w 1586"/>
              <a:gd name="T89" fmla="*/ 2147483647 h 2508"/>
              <a:gd name="T90" fmla="*/ 2147483647 w 1586"/>
              <a:gd name="T91" fmla="*/ 2147483647 h 2508"/>
              <a:gd name="T92" fmla="*/ 2147483647 w 1586"/>
              <a:gd name="T93" fmla="*/ 2147483647 h 2508"/>
              <a:gd name="T94" fmla="*/ 2147483647 w 1586"/>
              <a:gd name="T95" fmla="*/ 2147483647 h 2508"/>
              <a:gd name="T96" fmla="*/ 2147483647 w 1586"/>
              <a:gd name="T97" fmla="*/ 2147483647 h 2508"/>
              <a:gd name="T98" fmla="*/ 2147483647 w 1586"/>
              <a:gd name="T99" fmla="*/ 2147483647 h 2508"/>
              <a:gd name="T100" fmla="*/ 2147483647 w 1586"/>
              <a:gd name="T101" fmla="*/ 2147483647 h 25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86"/>
              <a:gd name="T154" fmla="*/ 0 h 2508"/>
              <a:gd name="T155" fmla="*/ 1586 w 1586"/>
              <a:gd name="T156" fmla="*/ 2508 h 25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86" h="2508">
                <a:moveTo>
                  <a:pt x="1372" y="2382"/>
                </a:moveTo>
                <a:lnTo>
                  <a:pt x="1372" y="2382"/>
                </a:lnTo>
                <a:lnTo>
                  <a:pt x="1412" y="2310"/>
                </a:lnTo>
                <a:lnTo>
                  <a:pt x="1446" y="2238"/>
                </a:lnTo>
                <a:lnTo>
                  <a:pt x="1478" y="2164"/>
                </a:lnTo>
                <a:lnTo>
                  <a:pt x="1504" y="2088"/>
                </a:lnTo>
                <a:lnTo>
                  <a:pt x="1528" y="2014"/>
                </a:lnTo>
                <a:lnTo>
                  <a:pt x="1548" y="1938"/>
                </a:lnTo>
                <a:lnTo>
                  <a:pt x="1562" y="1862"/>
                </a:lnTo>
                <a:lnTo>
                  <a:pt x="1574" y="1784"/>
                </a:lnTo>
                <a:lnTo>
                  <a:pt x="1582" y="1708"/>
                </a:lnTo>
                <a:lnTo>
                  <a:pt x="1586" y="1630"/>
                </a:lnTo>
                <a:lnTo>
                  <a:pt x="1586" y="1554"/>
                </a:lnTo>
                <a:lnTo>
                  <a:pt x="1582" y="1478"/>
                </a:lnTo>
                <a:lnTo>
                  <a:pt x="1576" y="1402"/>
                </a:lnTo>
                <a:lnTo>
                  <a:pt x="1564" y="1326"/>
                </a:lnTo>
                <a:lnTo>
                  <a:pt x="1550" y="1250"/>
                </a:lnTo>
                <a:lnTo>
                  <a:pt x="1532" y="1176"/>
                </a:lnTo>
                <a:lnTo>
                  <a:pt x="1510" y="1104"/>
                </a:lnTo>
                <a:lnTo>
                  <a:pt x="1486" y="1032"/>
                </a:lnTo>
                <a:lnTo>
                  <a:pt x="1458" y="960"/>
                </a:lnTo>
                <a:lnTo>
                  <a:pt x="1426" y="892"/>
                </a:lnTo>
                <a:lnTo>
                  <a:pt x="1390" y="824"/>
                </a:lnTo>
                <a:lnTo>
                  <a:pt x="1352" y="756"/>
                </a:lnTo>
                <a:lnTo>
                  <a:pt x="1310" y="692"/>
                </a:lnTo>
                <a:lnTo>
                  <a:pt x="1266" y="630"/>
                </a:lnTo>
                <a:lnTo>
                  <a:pt x="1218" y="568"/>
                </a:lnTo>
                <a:lnTo>
                  <a:pt x="1166" y="510"/>
                </a:lnTo>
                <a:lnTo>
                  <a:pt x="1112" y="454"/>
                </a:lnTo>
                <a:lnTo>
                  <a:pt x="1054" y="400"/>
                </a:lnTo>
                <a:lnTo>
                  <a:pt x="994" y="350"/>
                </a:lnTo>
                <a:lnTo>
                  <a:pt x="930" y="300"/>
                </a:lnTo>
                <a:lnTo>
                  <a:pt x="864" y="256"/>
                </a:lnTo>
                <a:lnTo>
                  <a:pt x="794" y="212"/>
                </a:lnTo>
                <a:lnTo>
                  <a:pt x="746" y="186"/>
                </a:lnTo>
                <a:lnTo>
                  <a:pt x="698" y="162"/>
                </a:lnTo>
                <a:lnTo>
                  <a:pt x="650" y="140"/>
                </a:lnTo>
                <a:lnTo>
                  <a:pt x="602" y="118"/>
                </a:lnTo>
                <a:lnTo>
                  <a:pt x="552" y="100"/>
                </a:lnTo>
                <a:lnTo>
                  <a:pt x="504" y="82"/>
                </a:lnTo>
                <a:lnTo>
                  <a:pt x="454" y="66"/>
                </a:lnTo>
                <a:lnTo>
                  <a:pt x="404" y="52"/>
                </a:lnTo>
                <a:lnTo>
                  <a:pt x="354" y="40"/>
                </a:lnTo>
                <a:lnTo>
                  <a:pt x="304" y="30"/>
                </a:lnTo>
                <a:lnTo>
                  <a:pt x="254" y="20"/>
                </a:lnTo>
                <a:lnTo>
                  <a:pt x="202" y="14"/>
                </a:lnTo>
                <a:lnTo>
                  <a:pt x="152" y="8"/>
                </a:lnTo>
                <a:lnTo>
                  <a:pt x="102" y="4"/>
                </a:lnTo>
                <a:lnTo>
                  <a:pt x="50" y="2"/>
                </a:lnTo>
                <a:lnTo>
                  <a:pt x="0" y="0"/>
                </a:lnTo>
                <a:lnTo>
                  <a:pt x="0" y="4"/>
                </a:lnTo>
                <a:lnTo>
                  <a:pt x="342" y="344"/>
                </a:lnTo>
                <a:lnTo>
                  <a:pt x="2" y="682"/>
                </a:lnTo>
                <a:lnTo>
                  <a:pt x="60" y="684"/>
                </a:lnTo>
                <a:lnTo>
                  <a:pt x="118" y="688"/>
                </a:lnTo>
                <a:lnTo>
                  <a:pt x="176" y="698"/>
                </a:lnTo>
                <a:lnTo>
                  <a:pt x="232" y="712"/>
                </a:lnTo>
                <a:lnTo>
                  <a:pt x="288" y="728"/>
                </a:lnTo>
                <a:lnTo>
                  <a:pt x="344" y="750"/>
                </a:lnTo>
                <a:lnTo>
                  <a:pt x="400" y="774"/>
                </a:lnTo>
                <a:lnTo>
                  <a:pt x="454" y="802"/>
                </a:lnTo>
                <a:lnTo>
                  <a:pt x="492" y="828"/>
                </a:lnTo>
                <a:lnTo>
                  <a:pt x="532" y="854"/>
                </a:lnTo>
                <a:lnTo>
                  <a:pt x="568" y="880"/>
                </a:lnTo>
                <a:lnTo>
                  <a:pt x="602" y="910"/>
                </a:lnTo>
                <a:lnTo>
                  <a:pt x="636" y="940"/>
                </a:lnTo>
                <a:lnTo>
                  <a:pt x="666" y="972"/>
                </a:lnTo>
                <a:lnTo>
                  <a:pt x="696" y="1006"/>
                </a:lnTo>
                <a:lnTo>
                  <a:pt x="722" y="1040"/>
                </a:lnTo>
                <a:lnTo>
                  <a:pt x="748" y="1076"/>
                </a:lnTo>
                <a:lnTo>
                  <a:pt x="772" y="1114"/>
                </a:lnTo>
                <a:lnTo>
                  <a:pt x="794" y="1152"/>
                </a:lnTo>
                <a:lnTo>
                  <a:pt x="814" y="1190"/>
                </a:lnTo>
                <a:lnTo>
                  <a:pt x="832" y="1230"/>
                </a:lnTo>
                <a:lnTo>
                  <a:pt x="848" y="1270"/>
                </a:lnTo>
                <a:lnTo>
                  <a:pt x="862" y="1312"/>
                </a:lnTo>
                <a:lnTo>
                  <a:pt x="876" y="1354"/>
                </a:lnTo>
                <a:lnTo>
                  <a:pt x="886" y="1396"/>
                </a:lnTo>
                <a:lnTo>
                  <a:pt x="894" y="1438"/>
                </a:lnTo>
                <a:lnTo>
                  <a:pt x="900" y="1482"/>
                </a:lnTo>
                <a:lnTo>
                  <a:pt x="904" y="1526"/>
                </a:lnTo>
                <a:lnTo>
                  <a:pt x="906" y="1570"/>
                </a:lnTo>
                <a:lnTo>
                  <a:pt x="906" y="1612"/>
                </a:lnTo>
                <a:lnTo>
                  <a:pt x="904" y="1656"/>
                </a:lnTo>
                <a:lnTo>
                  <a:pt x="900" y="1700"/>
                </a:lnTo>
                <a:lnTo>
                  <a:pt x="892" y="1744"/>
                </a:lnTo>
                <a:lnTo>
                  <a:pt x="884" y="1788"/>
                </a:lnTo>
                <a:lnTo>
                  <a:pt x="872" y="1832"/>
                </a:lnTo>
                <a:lnTo>
                  <a:pt x="860" y="1874"/>
                </a:lnTo>
                <a:lnTo>
                  <a:pt x="844" y="1918"/>
                </a:lnTo>
                <a:lnTo>
                  <a:pt x="826" y="1960"/>
                </a:lnTo>
                <a:lnTo>
                  <a:pt x="806" y="2002"/>
                </a:lnTo>
                <a:lnTo>
                  <a:pt x="784" y="2042"/>
                </a:lnTo>
                <a:lnTo>
                  <a:pt x="908" y="2508"/>
                </a:lnTo>
                <a:lnTo>
                  <a:pt x="1372" y="2382"/>
                </a:lnTo>
                <a:close/>
              </a:path>
            </a:pathLst>
          </a:custGeom>
          <a:solidFill>
            <a:srgbClr val="009193"/>
          </a:solidFill>
          <a:ln w="12700">
            <a:solidFill>
              <a:schemeClr val="bg1"/>
            </a:solidFill>
            <a:round/>
            <a:headEnd/>
            <a:tailEnd/>
          </a:ln>
        </p:spPr>
        <p:txBody>
          <a:bodyPr>
            <a:prstTxWarp prst="textNoShape">
              <a:avLst/>
            </a:prstTxWarp>
          </a:bodyPr>
          <a:lstStyle/>
          <a:p>
            <a:endParaRPr lang="en-US"/>
          </a:p>
        </p:txBody>
      </p:sp>
      <p:sp>
        <p:nvSpPr>
          <p:cNvPr id="128006" name="Freeform 37"/>
          <p:cNvSpPr>
            <a:spLocks noChangeAspect="1"/>
          </p:cNvSpPr>
          <p:nvPr/>
        </p:nvSpPr>
        <p:spPr bwMode="auto">
          <a:xfrm rot="-539986">
            <a:off x="5826125" y="4562307"/>
            <a:ext cx="2444750" cy="1120775"/>
          </a:xfrm>
          <a:custGeom>
            <a:avLst/>
            <a:gdLst>
              <a:gd name="T0" fmla="*/ 0 w 2750"/>
              <a:gd name="T1" fmla="*/ 2147483647 h 1260"/>
              <a:gd name="T2" fmla="*/ 0 w 2750"/>
              <a:gd name="T3" fmla="*/ 2147483647 h 1260"/>
              <a:gd name="T4" fmla="*/ 2147483647 w 2750"/>
              <a:gd name="T5" fmla="*/ 2147483647 h 1260"/>
              <a:gd name="T6" fmla="*/ 2147483647 w 2750"/>
              <a:gd name="T7" fmla="*/ 2147483647 h 1260"/>
              <a:gd name="T8" fmla="*/ 2147483647 w 2750"/>
              <a:gd name="T9" fmla="*/ 2147483647 h 1260"/>
              <a:gd name="T10" fmla="*/ 2147483647 w 2750"/>
              <a:gd name="T11" fmla="*/ 2147483647 h 1260"/>
              <a:gd name="T12" fmla="*/ 2147483647 w 2750"/>
              <a:gd name="T13" fmla="*/ 2147483647 h 1260"/>
              <a:gd name="T14" fmla="*/ 2147483647 w 2750"/>
              <a:gd name="T15" fmla="*/ 2147483647 h 1260"/>
              <a:gd name="T16" fmla="*/ 2147483647 w 2750"/>
              <a:gd name="T17" fmla="*/ 2147483647 h 1260"/>
              <a:gd name="T18" fmla="*/ 2147483647 w 2750"/>
              <a:gd name="T19" fmla="*/ 2147483647 h 1260"/>
              <a:gd name="T20" fmla="*/ 2147483647 w 2750"/>
              <a:gd name="T21" fmla="*/ 2147483647 h 1260"/>
              <a:gd name="T22" fmla="*/ 2147483647 w 2750"/>
              <a:gd name="T23" fmla="*/ 2147483647 h 1260"/>
              <a:gd name="T24" fmla="*/ 2147483647 w 2750"/>
              <a:gd name="T25" fmla="*/ 2147483647 h 1260"/>
              <a:gd name="T26" fmla="*/ 2147483647 w 2750"/>
              <a:gd name="T27" fmla="*/ 2147483647 h 1260"/>
              <a:gd name="T28" fmla="*/ 2147483647 w 2750"/>
              <a:gd name="T29" fmla="*/ 2147483647 h 1260"/>
              <a:gd name="T30" fmla="*/ 2147483647 w 2750"/>
              <a:gd name="T31" fmla="*/ 2147483647 h 1260"/>
              <a:gd name="T32" fmla="*/ 2147483647 w 2750"/>
              <a:gd name="T33" fmla="*/ 2147483647 h 1260"/>
              <a:gd name="T34" fmla="*/ 2147483647 w 2750"/>
              <a:gd name="T35" fmla="*/ 2147483647 h 1260"/>
              <a:gd name="T36" fmla="*/ 2147483647 w 2750"/>
              <a:gd name="T37" fmla="*/ 2147483647 h 1260"/>
              <a:gd name="T38" fmla="*/ 2147483647 w 2750"/>
              <a:gd name="T39" fmla="*/ 2147483647 h 1260"/>
              <a:gd name="T40" fmla="*/ 2147483647 w 2750"/>
              <a:gd name="T41" fmla="*/ 2147483647 h 1260"/>
              <a:gd name="T42" fmla="*/ 2147483647 w 2750"/>
              <a:gd name="T43" fmla="*/ 2147483647 h 1260"/>
              <a:gd name="T44" fmla="*/ 2147483647 w 2750"/>
              <a:gd name="T45" fmla="*/ 2147483647 h 1260"/>
              <a:gd name="T46" fmla="*/ 2147483647 w 2750"/>
              <a:gd name="T47" fmla="*/ 2147483647 h 1260"/>
              <a:gd name="T48" fmla="*/ 2147483647 w 2750"/>
              <a:gd name="T49" fmla="*/ 2147483647 h 1260"/>
              <a:gd name="T50" fmla="*/ 2147483647 w 2750"/>
              <a:gd name="T51" fmla="*/ 2147483647 h 1260"/>
              <a:gd name="T52" fmla="*/ 2147483647 w 2750"/>
              <a:gd name="T53" fmla="*/ 2147483647 h 1260"/>
              <a:gd name="T54" fmla="*/ 2147483647 w 2750"/>
              <a:gd name="T55" fmla="*/ 2147483647 h 1260"/>
              <a:gd name="T56" fmla="*/ 2147483647 w 2750"/>
              <a:gd name="T57" fmla="*/ 2147483647 h 1260"/>
              <a:gd name="T58" fmla="*/ 2147483647 w 2750"/>
              <a:gd name="T59" fmla="*/ 2147483647 h 1260"/>
              <a:gd name="T60" fmla="*/ 2147483647 w 2750"/>
              <a:gd name="T61" fmla="*/ 2147483647 h 1260"/>
              <a:gd name="T62" fmla="*/ 2147483647 w 2750"/>
              <a:gd name="T63" fmla="*/ 2147483647 h 1260"/>
              <a:gd name="T64" fmla="*/ 2147483647 w 2750"/>
              <a:gd name="T65" fmla="*/ 2147483647 h 1260"/>
              <a:gd name="T66" fmla="*/ 2147483647 w 2750"/>
              <a:gd name="T67" fmla="*/ 2147483647 h 1260"/>
              <a:gd name="T68" fmla="*/ 2147483647 w 2750"/>
              <a:gd name="T69" fmla="*/ 2147483647 h 1260"/>
              <a:gd name="T70" fmla="*/ 2147483647 w 2750"/>
              <a:gd name="T71" fmla="*/ 2147483647 h 1260"/>
              <a:gd name="T72" fmla="*/ 2147483647 w 2750"/>
              <a:gd name="T73" fmla="*/ 2147483647 h 1260"/>
              <a:gd name="T74" fmla="*/ 2147483647 w 2750"/>
              <a:gd name="T75" fmla="*/ 2147483647 h 1260"/>
              <a:gd name="T76" fmla="*/ 2147483647 w 2750"/>
              <a:gd name="T77" fmla="*/ 2147483647 h 1260"/>
              <a:gd name="T78" fmla="*/ 2147483647 w 2750"/>
              <a:gd name="T79" fmla="*/ 2147483647 h 1260"/>
              <a:gd name="T80" fmla="*/ 2147483647 w 2750"/>
              <a:gd name="T81" fmla="*/ 2147483647 h 1260"/>
              <a:gd name="T82" fmla="*/ 2147483647 w 2750"/>
              <a:gd name="T83" fmla="*/ 2147483647 h 1260"/>
              <a:gd name="T84" fmla="*/ 2147483647 w 2750"/>
              <a:gd name="T85" fmla="*/ 2147483647 h 1260"/>
              <a:gd name="T86" fmla="*/ 2147483647 w 2750"/>
              <a:gd name="T87" fmla="*/ 2147483647 h 1260"/>
              <a:gd name="T88" fmla="*/ 2147483647 w 2750"/>
              <a:gd name="T89" fmla="*/ 2147483647 h 1260"/>
              <a:gd name="T90" fmla="*/ 2147483647 w 2750"/>
              <a:gd name="T91" fmla="*/ 2147483647 h 1260"/>
              <a:gd name="T92" fmla="*/ 2147483647 w 2750"/>
              <a:gd name="T93" fmla="*/ 2147483647 h 1260"/>
              <a:gd name="T94" fmla="*/ 2147483647 w 2750"/>
              <a:gd name="T95" fmla="*/ 2147483647 h 1260"/>
              <a:gd name="T96" fmla="*/ 2147483647 w 2750"/>
              <a:gd name="T97" fmla="*/ 2147483647 h 1260"/>
              <a:gd name="T98" fmla="*/ 2147483647 w 2750"/>
              <a:gd name="T99" fmla="*/ 2147483647 h 1260"/>
              <a:gd name="T100" fmla="*/ 0 w 2750"/>
              <a:gd name="T101" fmla="*/ 2147483647 h 12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50"/>
              <a:gd name="T154" fmla="*/ 0 h 1260"/>
              <a:gd name="T155" fmla="*/ 2750 w 2750"/>
              <a:gd name="T156" fmla="*/ 1260 h 12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50" h="1260">
                <a:moveTo>
                  <a:pt x="0" y="464"/>
                </a:moveTo>
                <a:lnTo>
                  <a:pt x="0" y="464"/>
                </a:lnTo>
                <a:lnTo>
                  <a:pt x="44" y="534"/>
                </a:lnTo>
                <a:lnTo>
                  <a:pt x="88" y="602"/>
                </a:lnTo>
                <a:lnTo>
                  <a:pt x="138" y="666"/>
                </a:lnTo>
                <a:lnTo>
                  <a:pt x="188" y="726"/>
                </a:lnTo>
                <a:lnTo>
                  <a:pt x="242" y="784"/>
                </a:lnTo>
                <a:lnTo>
                  <a:pt x="298" y="838"/>
                </a:lnTo>
                <a:lnTo>
                  <a:pt x="356" y="890"/>
                </a:lnTo>
                <a:lnTo>
                  <a:pt x="418" y="938"/>
                </a:lnTo>
                <a:lnTo>
                  <a:pt x="480" y="984"/>
                </a:lnTo>
                <a:lnTo>
                  <a:pt x="546" y="1026"/>
                </a:lnTo>
                <a:lnTo>
                  <a:pt x="612" y="1064"/>
                </a:lnTo>
                <a:lnTo>
                  <a:pt x="680" y="1100"/>
                </a:lnTo>
                <a:lnTo>
                  <a:pt x="748" y="1130"/>
                </a:lnTo>
                <a:lnTo>
                  <a:pt x="820" y="1160"/>
                </a:lnTo>
                <a:lnTo>
                  <a:pt x="892" y="1184"/>
                </a:lnTo>
                <a:lnTo>
                  <a:pt x="964" y="1206"/>
                </a:lnTo>
                <a:lnTo>
                  <a:pt x="1038" y="1224"/>
                </a:lnTo>
                <a:lnTo>
                  <a:pt x="1114" y="1238"/>
                </a:lnTo>
                <a:lnTo>
                  <a:pt x="1190" y="1250"/>
                </a:lnTo>
                <a:lnTo>
                  <a:pt x="1266" y="1256"/>
                </a:lnTo>
                <a:lnTo>
                  <a:pt x="1342" y="1260"/>
                </a:lnTo>
                <a:lnTo>
                  <a:pt x="1418" y="1260"/>
                </a:lnTo>
                <a:lnTo>
                  <a:pt x="1494" y="1256"/>
                </a:lnTo>
                <a:lnTo>
                  <a:pt x="1572" y="1248"/>
                </a:lnTo>
                <a:lnTo>
                  <a:pt x="1648" y="1238"/>
                </a:lnTo>
                <a:lnTo>
                  <a:pt x="1724" y="1222"/>
                </a:lnTo>
                <a:lnTo>
                  <a:pt x="1800" y="1204"/>
                </a:lnTo>
                <a:lnTo>
                  <a:pt x="1876" y="1180"/>
                </a:lnTo>
                <a:lnTo>
                  <a:pt x="1950" y="1154"/>
                </a:lnTo>
                <a:lnTo>
                  <a:pt x="2024" y="1122"/>
                </a:lnTo>
                <a:lnTo>
                  <a:pt x="2098" y="1088"/>
                </a:lnTo>
                <a:lnTo>
                  <a:pt x="2168" y="1048"/>
                </a:lnTo>
                <a:lnTo>
                  <a:pt x="2216" y="1020"/>
                </a:lnTo>
                <a:lnTo>
                  <a:pt x="2260" y="992"/>
                </a:lnTo>
                <a:lnTo>
                  <a:pt x="2304" y="962"/>
                </a:lnTo>
                <a:lnTo>
                  <a:pt x="2346" y="930"/>
                </a:lnTo>
                <a:lnTo>
                  <a:pt x="2388" y="896"/>
                </a:lnTo>
                <a:lnTo>
                  <a:pt x="2428" y="862"/>
                </a:lnTo>
                <a:lnTo>
                  <a:pt x="2466" y="828"/>
                </a:lnTo>
                <a:lnTo>
                  <a:pt x="2502" y="792"/>
                </a:lnTo>
                <a:lnTo>
                  <a:pt x="2538" y="754"/>
                </a:lnTo>
                <a:lnTo>
                  <a:pt x="2572" y="716"/>
                </a:lnTo>
                <a:lnTo>
                  <a:pt x="2606" y="676"/>
                </a:lnTo>
                <a:lnTo>
                  <a:pt x="2638" y="636"/>
                </a:lnTo>
                <a:lnTo>
                  <a:pt x="2668" y="596"/>
                </a:lnTo>
                <a:lnTo>
                  <a:pt x="2696" y="554"/>
                </a:lnTo>
                <a:lnTo>
                  <a:pt x="2724" y="510"/>
                </a:lnTo>
                <a:lnTo>
                  <a:pt x="2750" y="468"/>
                </a:lnTo>
                <a:lnTo>
                  <a:pt x="2746" y="466"/>
                </a:lnTo>
                <a:lnTo>
                  <a:pt x="2280" y="592"/>
                </a:lnTo>
                <a:lnTo>
                  <a:pt x="2158" y="130"/>
                </a:lnTo>
                <a:lnTo>
                  <a:pt x="2128" y="178"/>
                </a:lnTo>
                <a:lnTo>
                  <a:pt x="2094" y="226"/>
                </a:lnTo>
                <a:lnTo>
                  <a:pt x="2058" y="270"/>
                </a:lnTo>
                <a:lnTo>
                  <a:pt x="2018" y="312"/>
                </a:lnTo>
                <a:lnTo>
                  <a:pt x="1974" y="354"/>
                </a:lnTo>
                <a:lnTo>
                  <a:pt x="1928" y="392"/>
                </a:lnTo>
                <a:lnTo>
                  <a:pt x="1880" y="426"/>
                </a:lnTo>
                <a:lnTo>
                  <a:pt x="1828" y="458"/>
                </a:lnTo>
                <a:lnTo>
                  <a:pt x="1788" y="480"/>
                </a:lnTo>
                <a:lnTo>
                  <a:pt x="1746" y="500"/>
                </a:lnTo>
                <a:lnTo>
                  <a:pt x="1704" y="518"/>
                </a:lnTo>
                <a:lnTo>
                  <a:pt x="1660" y="534"/>
                </a:lnTo>
                <a:lnTo>
                  <a:pt x="1618" y="548"/>
                </a:lnTo>
                <a:lnTo>
                  <a:pt x="1574" y="558"/>
                </a:lnTo>
                <a:lnTo>
                  <a:pt x="1530" y="566"/>
                </a:lnTo>
                <a:lnTo>
                  <a:pt x="1486" y="574"/>
                </a:lnTo>
                <a:lnTo>
                  <a:pt x="1444" y="578"/>
                </a:lnTo>
                <a:lnTo>
                  <a:pt x="1400" y="580"/>
                </a:lnTo>
                <a:lnTo>
                  <a:pt x="1356" y="580"/>
                </a:lnTo>
                <a:lnTo>
                  <a:pt x="1312" y="578"/>
                </a:lnTo>
                <a:lnTo>
                  <a:pt x="1268" y="574"/>
                </a:lnTo>
                <a:lnTo>
                  <a:pt x="1226" y="568"/>
                </a:lnTo>
                <a:lnTo>
                  <a:pt x="1182" y="558"/>
                </a:lnTo>
                <a:lnTo>
                  <a:pt x="1140" y="548"/>
                </a:lnTo>
                <a:lnTo>
                  <a:pt x="1098" y="536"/>
                </a:lnTo>
                <a:lnTo>
                  <a:pt x="1058" y="522"/>
                </a:lnTo>
                <a:lnTo>
                  <a:pt x="1016" y="506"/>
                </a:lnTo>
                <a:lnTo>
                  <a:pt x="976" y="488"/>
                </a:lnTo>
                <a:lnTo>
                  <a:pt x="938" y="468"/>
                </a:lnTo>
                <a:lnTo>
                  <a:pt x="900" y="446"/>
                </a:lnTo>
                <a:lnTo>
                  <a:pt x="864" y="422"/>
                </a:lnTo>
                <a:lnTo>
                  <a:pt x="828" y="396"/>
                </a:lnTo>
                <a:lnTo>
                  <a:pt x="792" y="368"/>
                </a:lnTo>
                <a:lnTo>
                  <a:pt x="760" y="338"/>
                </a:lnTo>
                <a:lnTo>
                  <a:pt x="728" y="308"/>
                </a:lnTo>
                <a:lnTo>
                  <a:pt x="696" y="274"/>
                </a:lnTo>
                <a:lnTo>
                  <a:pt x="668" y="240"/>
                </a:lnTo>
                <a:lnTo>
                  <a:pt x="640" y="204"/>
                </a:lnTo>
                <a:lnTo>
                  <a:pt x="614" y="164"/>
                </a:lnTo>
                <a:lnTo>
                  <a:pt x="588" y="124"/>
                </a:lnTo>
                <a:lnTo>
                  <a:pt x="124" y="0"/>
                </a:lnTo>
                <a:lnTo>
                  <a:pt x="0" y="464"/>
                </a:lnTo>
                <a:close/>
              </a:path>
            </a:pathLst>
          </a:custGeom>
          <a:solidFill>
            <a:srgbClr val="99CCFF"/>
          </a:solidFill>
          <a:ln w="12700">
            <a:solidFill>
              <a:schemeClr val="bg1"/>
            </a:solidFill>
            <a:round/>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767715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r>
              <a:rPr lang="en-US" dirty="0" smtClean="0"/>
              <a:t>13. Packaging the Materials</a:t>
            </a:r>
          </a:p>
        </p:txBody>
      </p:sp>
      <p:sp>
        <p:nvSpPr>
          <p:cNvPr id="158723" name="Content Placeholder 2"/>
          <p:cNvSpPr>
            <a:spLocks noGrp="1"/>
          </p:cNvSpPr>
          <p:nvPr>
            <p:ph idx="1"/>
          </p:nvPr>
        </p:nvSpPr>
        <p:spPr/>
        <p:txBody>
          <a:bodyPr/>
          <a:lstStyle/>
          <a:p>
            <a:endParaRPr lang="en-US" smtClean="0"/>
          </a:p>
        </p:txBody>
      </p:sp>
      <p:sp>
        <p:nvSpPr>
          <p:cNvPr id="158724" name="Rectangle 3"/>
          <p:cNvSpPr>
            <a:spLocks noChangeArrowheads="1"/>
          </p:cNvSpPr>
          <p:nvPr/>
        </p:nvSpPr>
        <p:spPr bwMode="auto">
          <a:xfrm>
            <a:off x="4114800" y="2971800"/>
            <a:ext cx="1325804"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13</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r>
              <a:rPr lang="en-US" smtClean="0"/>
              <a:t>Organizing the Elements</a:t>
            </a:r>
          </a:p>
        </p:txBody>
      </p:sp>
      <p:sp>
        <p:nvSpPr>
          <p:cNvPr id="159747" name="Content Placeholder 2"/>
          <p:cNvSpPr>
            <a:spLocks noGrp="1"/>
          </p:cNvSpPr>
          <p:nvPr>
            <p:ph idx="1"/>
          </p:nvPr>
        </p:nvSpPr>
        <p:spPr/>
        <p:txBody>
          <a:bodyPr/>
          <a:lstStyle/>
          <a:p>
            <a:r>
              <a:rPr lang="en-US" dirty="0" smtClean="0"/>
              <a:t>The result of all this work is mostly</a:t>
            </a:r>
          </a:p>
          <a:p>
            <a:endParaRPr lang="en-US" dirty="0" smtClean="0"/>
          </a:p>
          <a:p>
            <a:pPr algn="ctr"/>
            <a:r>
              <a:rPr lang="en-US" sz="6400" dirty="0" smtClean="0"/>
              <a:t>UNDERSTANDING</a:t>
            </a:r>
          </a:p>
          <a:p>
            <a:pPr algn="ctr"/>
            <a:endParaRPr lang="en-US" dirty="0" smtClean="0"/>
          </a:p>
          <a:p>
            <a:endParaRPr lang="en-US" dirty="0" smtClean="0"/>
          </a:p>
          <a:p>
            <a:r>
              <a:rPr lang="en-US" dirty="0" smtClean="0"/>
              <a:t>but the work must be packaged up for </a:t>
            </a:r>
          </a:p>
          <a:p>
            <a:pPr lvl="1"/>
            <a:r>
              <a:rPr lang="en-US" dirty="0" smtClean="0"/>
              <a:t>review and </a:t>
            </a:r>
          </a:p>
          <a:p>
            <a:pPr lvl="1"/>
            <a:r>
              <a:rPr lang="en-US" dirty="0" smtClean="0"/>
              <a:t>ease of access. </a:t>
            </a:r>
          </a:p>
          <a:p>
            <a:endParaRPr lang="en-US" sz="6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Callout 4"/>
          <p:cNvSpPr>
            <a:spLocks noChangeArrowheads="1"/>
          </p:cNvSpPr>
          <p:nvPr/>
        </p:nvSpPr>
        <p:spPr bwMode="auto">
          <a:xfrm>
            <a:off x="5400675" y="4525962"/>
            <a:ext cx="2879725" cy="1798638"/>
          </a:xfrm>
          <a:prstGeom prst="wedgeEllipseCallout">
            <a:avLst>
              <a:gd name="adj1" fmla="val -21843"/>
              <a:gd name="adj2" fmla="val 6964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000" b="1" dirty="0">
                <a:latin typeface="Comic Sans MS"/>
                <a:ea typeface="Comic Sans MS"/>
                <a:cs typeface="Comic Sans MS"/>
              </a:rPr>
              <a:t>aka</a:t>
            </a:r>
          </a:p>
          <a:p>
            <a:pPr algn="ctr"/>
            <a:r>
              <a:rPr lang="en-US" sz="2000" b="1" dirty="0">
                <a:latin typeface="Comic Sans MS"/>
                <a:ea typeface="Comic Sans MS"/>
                <a:cs typeface="Comic Sans MS"/>
              </a:rPr>
              <a:t>Blast Off</a:t>
            </a:r>
          </a:p>
          <a:p>
            <a:pPr algn="ctr"/>
            <a:r>
              <a:rPr lang="en-US" sz="2000" b="1" dirty="0">
                <a:latin typeface="Comic Sans MS"/>
                <a:ea typeface="Comic Sans MS"/>
                <a:cs typeface="Comic Sans MS"/>
              </a:rPr>
              <a:t>Inception</a:t>
            </a:r>
          </a:p>
          <a:p>
            <a:pPr algn="ctr"/>
            <a:r>
              <a:rPr lang="en-US" sz="2000" b="1" dirty="0">
                <a:latin typeface="Comic Sans MS"/>
                <a:ea typeface="Comic Sans MS"/>
                <a:cs typeface="Comic Sans MS"/>
              </a:rPr>
              <a:t>Iteration Zero</a:t>
            </a:r>
          </a:p>
        </p:txBody>
      </p:sp>
      <p:sp>
        <p:nvSpPr>
          <p:cNvPr id="17411" name="Title 1"/>
          <p:cNvSpPr>
            <a:spLocks noGrp="1"/>
          </p:cNvSpPr>
          <p:nvPr>
            <p:ph type="title"/>
          </p:nvPr>
        </p:nvSpPr>
        <p:spPr/>
        <p:txBody>
          <a:bodyPr/>
          <a:lstStyle/>
          <a:p>
            <a:r>
              <a:rPr lang="en-US" dirty="0" smtClean="0"/>
              <a:t>Get Started</a:t>
            </a:r>
          </a:p>
        </p:txBody>
      </p:sp>
      <p:sp>
        <p:nvSpPr>
          <p:cNvPr id="17412" name="Content Placeholder 2"/>
          <p:cNvSpPr>
            <a:spLocks noGrp="1"/>
          </p:cNvSpPr>
          <p:nvPr>
            <p:ph idx="1"/>
          </p:nvPr>
        </p:nvSpPr>
        <p:spPr/>
        <p:txBody>
          <a:bodyPr/>
          <a:lstStyle/>
          <a:p>
            <a:r>
              <a:rPr lang="en-US" dirty="0" smtClean="0"/>
              <a:t>To start the project, we need to know:</a:t>
            </a:r>
          </a:p>
          <a:p>
            <a:pPr lvl="1"/>
            <a:r>
              <a:rPr lang="en-US" dirty="0" smtClean="0"/>
              <a:t>Charter</a:t>
            </a:r>
          </a:p>
          <a:p>
            <a:pPr lvl="1"/>
            <a:r>
              <a:rPr lang="en-US" dirty="0" smtClean="0"/>
              <a:t>Constraints </a:t>
            </a:r>
          </a:p>
          <a:p>
            <a:pPr lvl="1"/>
            <a:r>
              <a:rPr lang="en-US" dirty="0" smtClean="0"/>
              <a:t>Context</a:t>
            </a:r>
          </a:p>
          <a:p>
            <a:pPr lvl="1"/>
            <a:r>
              <a:rPr lang="en-US" dirty="0" smtClean="0"/>
              <a:t>Resources, including the      Functional Specification, if any</a:t>
            </a:r>
          </a:p>
          <a:p>
            <a:pPr lvl="1"/>
            <a:r>
              <a:rPr lang="en-US" dirty="0" smtClean="0"/>
              <a:t>Team and Stakeholders</a:t>
            </a:r>
          </a:p>
          <a:p>
            <a:pPr lvl="1"/>
            <a:r>
              <a:rPr lang="en-US" dirty="0" smtClean="0"/>
              <a:t>Infrastructure</a:t>
            </a:r>
          </a:p>
          <a:p>
            <a:pPr lvl="1"/>
            <a:r>
              <a:rPr lang="en-US" dirty="0" smtClean="0"/>
              <a:t>Practices</a:t>
            </a:r>
          </a:p>
          <a:p>
            <a:pPr lvl="1"/>
            <a:endParaRPr lang="en-US" dirty="0" smtClean="0"/>
          </a:p>
          <a:p>
            <a:pPr lvl="1"/>
            <a:endParaRPr lang="en-US" dirty="0" smtClean="0"/>
          </a:p>
          <a:p>
            <a:pPr lvl="1">
              <a:buFont typeface="Monotype Sorts" charset="2"/>
              <a:buNone/>
            </a:pPr>
            <a:endParaRPr lang="en-US" dirty="0" smtClean="0"/>
          </a:p>
          <a:p>
            <a:pPr lvl="1"/>
            <a:endParaRPr lang="en-US" dirty="0" smtClean="0"/>
          </a:p>
        </p:txBody>
      </p:sp>
      <p:grpSp>
        <p:nvGrpSpPr>
          <p:cNvPr id="4" name="Group 3"/>
          <p:cNvGrpSpPr/>
          <p:nvPr/>
        </p:nvGrpSpPr>
        <p:grpSpPr>
          <a:xfrm>
            <a:off x="4495800" y="2987675"/>
            <a:ext cx="2911475" cy="2185214"/>
            <a:chOff x="4495800" y="2987675"/>
            <a:chExt cx="2911475" cy="2185214"/>
          </a:xfrm>
        </p:grpSpPr>
        <p:sp>
          <p:nvSpPr>
            <p:cNvPr id="17413" name="TextBox 5"/>
            <p:cNvSpPr txBox="1">
              <a:spLocks noChangeArrowheads="1"/>
            </p:cNvSpPr>
            <p:nvPr/>
          </p:nvSpPr>
          <p:spPr bwMode="auto">
            <a:xfrm>
              <a:off x="4495800" y="2987675"/>
              <a:ext cx="1108075" cy="2185214"/>
            </a:xfrm>
            <a:prstGeom prst="rect">
              <a:avLst/>
            </a:prstGeom>
            <a:noFill/>
            <a:ln w="9525">
              <a:noFill/>
              <a:miter lim="800000"/>
              <a:headEnd/>
              <a:tailEnd/>
            </a:ln>
          </p:spPr>
          <p:txBody>
            <a:bodyPr>
              <a:prstTxWarp prst="textNoShape">
                <a:avLst/>
              </a:prstTxWarp>
              <a:spAutoFit/>
            </a:bodyPr>
            <a:lstStyle/>
            <a:p>
              <a:r>
                <a:rPr lang="en-US" sz="9600" dirty="0"/>
                <a:t>} </a:t>
              </a:r>
              <a:endParaRPr lang="en-US" sz="2000" b="1" dirty="0"/>
            </a:p>
            <a:p>
              <a:endParaRPr lang="en-US" sz="2000" b="1" dirty="0"/>
            </a:p>
            <a:p>
              <a:endParaRPr lang="en-US" sz="2000" b="1" dirty="0"/>
            </a:p>
          </p:txBody>
        </p:sp>
        <p:sp>
          <p:nvSpPr>
            <p:cNvPr id="17414" name="Rectangle 5"/>
            <p:cNvSpPr>
              <a:spLocks noChangeArrowheads="1"/>
            </p:cNvSpPr>
            <p:nvPr/>
          </p:nvSpPr>
          <p:spPr bwMode="auto">
            <a:xfrm>
              <a:off x="5105400" y="3722687"/>
              <a:ext cx="2301875" cy="369888"/>
            </a:xfrm>
            <a:prstGeom prst="rect">
              <a:avLst/>
            </a:prstGeom>
            <a:noFill/>
            <a:ln w="9525">
              <a:noFill/>
              <a:miter lim="800000"/>
              <a:headEnd/>
              <a:tailEnd/>
            </a:ln>
          </p:spPr>
          <p:txBody>
            <a:bodyPr wrap="none">
              <a:prstTxWarp prst="textNoShape">
                <a:avLst/>
              </a:prstTxWarp>
              <a:spAutoFit/>
            </a:bodyPr>
            <a:lstStyle/>
            <a:p>
              <a:r>
                <a:rPr lang="en-US" b="1" dirty="0"/>
                <a:t>More on these later</a:t>
              </a:r>
              <a:endParaRPr lang="en-US" dirty="0"/>
            </a:p>
          </p:txBody>
        </p:sp>
      </p:grpSp>
      <p:grpSp>
        <p:nvGrpSpPr>
          <p:cNvPr id="3" name="Group 2"/>
          <p:cNvGrpSpPr/>
          <p:nvPr/>
        </p:nvGrpSpPr>
        <p:grpSpPr>
          <a:xfrm>
            <a:off x="4479925" y="1311275"/>
            <a:ext cx="2910756" cy="1938992"/>
            <a:chOff x="4479925" y="1311275"/>
            <a:chExt cx="2910756" cy="1938992"/>
          </a:xfrm>
        </p:grpSpPr>
        <p:sp>
          <p:nvSpPr>
            <p:cNvPr id="7" name="TextBox 5"/>
            <p:cNvSpPr txBox="1">
              <a:spLocks noChangeArrowheads="1"/>
            </p:cNvSpPr>
            <p:nvPr/>
          </p:nvSpPr>
          <p:spPr bwMode="auto">
            <a:xfrm>
              <a:off x="4479925" y="1311275"/>
              <a:ext cx="1108075" cy="1938992"/>
            </a:xfrm>
            <a:prstGeom prst="rect">
              <a:avLst/>
            </a:prstGeom>
            <a:noFill/>
            <a:ln w="9525">
              <a:noFill/>
              <a:miter lim="800000"/>
              <a:headEnd/>
              <a:tailEnd/>
            </a:ln>
          </p:spPr>
          <p:txBody>
            <a:bodyPr>
              <a:prstTxWarp prst="textNoShape">
                <a:avLst/>
              </a:prstTxWarp>
              <a:spAutoFit/>
            </a:bodyPr>
            <a:lstStyle/>
            <a:p>
              <a:r>
                <a:rPr lang="en-US" sz="12000" dirty="0" smtClean="0"/>
                <a:t>}</a:t>
              </a:r>
              <a:r>
                <a:rPr lang="en-US" sz="9600" dirty="0" smtClean="0"/>
                <a:t> </a:t>
              </a:r>
              <a:r>
                <a:rPr lang="en-US" sz="2000" b="1" dirty="0" smtClean="0"/>
                <a:t> </a:t>
              </a:r>
            </a:p>
          </p:txBody>
        </p:sp>
        <p:sp>
          <p:nvSpPr>
            <p:cNvPr id="8" name="Rectangle 5"/>
            <p:cNvSpPr>
              <a:spLocks noChangeArrowheads="1"/>
            </p:cNvSpPr>
            <p:nvPr/>
          </p:nvSpPr>
          <p:spPr bwMode="auto">
            <a:xfrm>
              <a:off x="5089525" y="2046287"/>
              <a:ext cx="2301156" cy="369332"/>
            </a:xfrm>
            <a:prstGeom prst="rect">
              <a:avLst/>
            </a:prstGeom>
            <a:noFill/>
            <a:ln w="9525">
              <a:noFill/>
              <a:miter lim="800000"/>
              <a:headEnd/>
              <a:tailEnd/>
            </a:ln>
          </p:spPr>
          <p:txBody>
            <a:bodyPr wrap="none">
              <a:prstTxWarp prst="textNoShape">
                <a:avLst/>
              </a:prstTxWarp>
              <a:spAutoFit/>
            </a:bodyPr>
            <a:lstStyle/>
            <a:p>
              <a:r>
                <a:rPr lang="en-US" b="1" dirty="0"/>
                <a:t>More on these </a:t>
              </a:r>
              <a:r>
                <a:rPr lang="en-US" b="1" dirty="0" smtClean="0"/>
                <a:t>here</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r>
              <a:rPr lang="en-US" smtClean="0"/>
              <a:t>Requirements</a:t>
            </a:r>
          </a:p>
        </p:txBody>
      </p:sp>
      <p:sp>
        <p:nvSpPr>
          <p:cNvPr id="160771" name="Content Placeholder 2"/>
          <p:cNvSpPr>
            <a:spLocks noGrp="1"/>
          </p:cNvSpPr>
          <p:nvPr>
            <p:ph idx="1"/>
          </p:nvPr>
        </p:nvSpPr>
        <p:spPr/>
        <p:txBody>
          <a:bodyPr/>
          <a:lstStyle/>
          <a:p>
            <a:r>
              <a:rPr lang="en-US" smtClean="0"/>
              <a:t>We create a package named “Requirements”, </a:t>
            </a:r>
            <a:br>
              <a:rPr lang="en-US" smtClean="0"/>
            </a:br>
            <a:r>
              <a:rPr lang="en-US" smtClean="0"/>
              <a:t>with the use cases listed underneath.</a:t>
            </a:r>
          </a:p>
          <a:p>
            <a:endParaRPr lang="en-US" smtClean="0"/>
          </a:p>
          <a:p>
            <a:endParaRPr lang="en-US" smtClean="0"/>
          </a:p>
        </p:txBody>
      </p:sp>
      <p:pic>
        <p:nvPicPr>
          <p:cNvPr id="160772" name="Picture 3" descr="Screen shot 2014-02-27 at 04.04.22.png"/>
          <p:cNvPicPr>
            <a:picLocks noChangeAspect="1"/>
          </p:cNvPicPr>
          <p:nvPr/>
        </p:nvPicPr>
        <p:blipFill>
          <a:blip r:embed="rId2"/>
          <a:srcRect/>
          <a:stretch>
            <a:fillRect/>
          </a:stretch>
        </p:blipFill>
        <p:spPr bwMode="auto">
          <a:xfrm>
            <a:off x="444500" y="2298700"/>
            <a:ext cx="8699500" cy="364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r>
              <a:rPr lang="en-US" smtClean="0"/>
              <a:t>Use Cases</a:t>
            </a:r>
          </a:p>
        </p:txBody>
      </p:sp>
      <p:sp>
        <p:nvSpPr>
          <p:cNvPr id="161795" name="Content Placeholder 2"/>
          <p:cNvSpPr>
            <a:spLocks noGrp="1"/>
          </p:cNvSpPr>
          <p:nvPr>
            <p:ph idx="1"/>
          </p:nvPr>
        </p:nvSpPr>
        <p:spPr/>
        <p:txBody>
          <a:bodyPr/>
          <a:lstStyle/>
          <a:p>
            <a:r>
              <a:rPr lang="en-US" dirty="0" smtClean="0"/>
              <a:t>Each use case shall contain:</a:t>
            </a:r>
          </a:p>
          <a:p>
            <a:pPr lvl="1"/>
            <a:r>
              <a:rPr lang="en-US" dirty="0" smtClean="0"/>
              <a:t>a description</a:t>
            </a:r>
          </a:p>
          <a:p>
            <a:pPr lvl="1"/>
            <a:r>
              <a:rPr lang="en-US" dirty="0" smtClean="0"/>
              <a:t>an activity diagram, and optionally</a:t>
            </a:r>
          </a:p>
          <a:p>
            <a:pPr lvl="1"/>
            <a:r>
              <a:rPr lang="en-US" dirty="0" smtClean="0"/>
              <a:t>a sequence diagram</a:t>
            </a:r>
          </a:p>
          <a:p>
            <a:pPr lvl="1">
              <a:buNone/>
            </a:pPr>
            <a:endParaRPr lang="en-US" dirty="0" smtClean="0"/>
          </a:p>
        </p:txBody>
      </p:sp>
      <p:sp>
        <p:nvSpPr>
          <p:cNvPr id="8" name="Rectangle 7"/>
          <p:cNvSpPr>
            <a:spLocks/>
          </p:cNvSpPr>
          <p:nvPr/>
        </p:nvSpPr>
        <p:spPr bwMode="auto">
          <a:xfrm>
            <a:off x="762000" y="33528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541338" indent="-541338"/>
            <a:endParaRPr lang="en-US" sz="1400" dirty="0" smtClean="0"/>
          </a:p>
          <a:p>
            <a:pPr marL="541338" indent="-541338"/>
            <a:r>
              <a:rPr lang="en-US" sz="1400" u="sng" dirty="0" smtClean="0"/>
              <a:t>Use Case Name/Number</a:t>
            </a:r>
          </a:p>
          <a:p>
            <a:pPr marL="541338" indent="-541338"/>
            <a:endParaRPr lang="en-US" sz="1400" dirty="0" smtClean="0"/>
          </a:p>
          <a:p>
            <a:pPr marL="541338" indent="-541338"/>
            <a:r>
              <a:rPr lang="en-US" sz="1400" dirty="0" smtClean="0"/>
              <a:t>Pre-conditions:</a:t>
            </a:r>
          </a:p>
          <a:p>
            <a:pPr marL="541338" indent="-541338"/>
            <a:endParaRPr lang="en-US" sz="1400" dirty="0" smtClean="0"/>
          </a:p>
          <a:p>
            <a:pPr marL="541338" indent="-541338"/>
            <a:r>
              <a:rPr lang="en-US" sz="1400" dirty="0" smtClean="0"/>
              <a:t>Post-conditions:</a:t>
            </a:r>
          </a:p>
          <a:p>
            <a:pPr marL="541338" indent="-541338"/>
            <a:endParaRPr lang="en-US" sz="1400" dirty="0" smtClean="0"/>
          </a:p>
          <a:p>
            <a:pPr marL="541338" indent="-541338"/>
            <a:r>
              <a:rPr lang="en-US" sz="1400" dirty="0" smtClean="0"/>
              <a:t>Scenario:</a:t>
            </a:r>
          </a:p>
          <a:p>
            <a:pPr marL="541338" indent="-541338"/>
            <a:endParaRPr lang="en-US" sz="1400" dirty="0" smtClean="0"/>
          </a:p>
        </p:txBody>
      </p:sp>
      <p:sp>
        <p:nvSpPr>
          <p:cNvPr id="9" name="Rectangle 8"/>
          <p:cNvSpPr>
            <a:spLocks/>
          </p:cNvSpPr>
          <p:nvPr/>
        </p:nvSpPr>
        <p:spPr bwMode="auto">
          <a:xfrm>
            <a:off x="3276600" y="33528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a:spLocks/>
          </p:cNvSpPr>
          <p:nvPr/>
        </p:nvSpPr>
        <p:spPr bwMode="auto">
          <a:xfrm>
            <a:off x="5791200" y="33528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1" name="Picture 10" descr="Screen Shot 2014-07-13 at 13.56.4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563602" y="3411202"/>
            <a:ext cx="1904998" cy="2397797"/>
          </a:xfrm>
          <a:prstGeom prst="rect">
            <a:avLst/>
          </a:prstGeom>
        </p:spPr>
      </p:pic>
      <p:pic>
        <p:nvPicPr>
          <p:cNvPr id="14" name="Picture 2" descr="C:\Users\dmcarthu\Google Drive\UC01 - SD - Revised.png"/>
          <p:cNvPicPr>
            <a:picLocks noChangeAspect="1" noChangeArrowheads="1"/>
          </p:cNvPicPr>
          <p:nvPr/>
        </p:nvPicPr>
        <p:blipFill rotWithShape="1">
          <a:blip r:embed="rId3">
            <a:clrChange>
              <a:clrFrom>
                <a:srgbClr val="BFD1D2"/>
              </a:clrFrom>
              <a:clrTo>
                <a:srgbClr val="BFD1D2">
                  <a:alpha val="0"/>
                </a:srgbClr>
              </a:clrTo>
            </a:clrChange>
            <a:biLevel thresh="50000"/>
            <a:extLst>
              <a:ext uri="{28A0092B-C50C-407E-A947-70E740481C1C}">
                <a14:useLocalDpi xmlns:a14="http://schemas.microsoft.com/office/drawing/2010/main" val="0"/>
              </a:ext>
            </a:extLst>
          </a:blip>
          <a:srcRect l="38283" t="33935" r="35833" b="46680"/>
          <a:stretch/>
        </p:blipFill>
        <p:spPr bwMode="auto">
          <a:xfrm>
            <a:off x="5867777" y="3985632"/>
            <a:ext cx="2366846" cy="1248937"/>
          </a:xfrm>
          <a:prstGeom prst="rect">
            <a:avLst/>
          </a:prstGeom>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bwMode="auto">
          <a:xfrm>
            <a:off x="5715000" y="3886200"/>
            <a:ext cx="381000" cy="3810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2818" name="Title 1"/>
          <p:cNvSpPr>
            <a:spLocks noGrp="1"/>
          </p:cNvSpPr>
          <p:nvPr>
            <p:ph type="title"/>
          </p:nvPr>
        </p:nvSpPr>
        <p:spPr/>
        <p:txBody>
          <a:bodyPr/>
          <a:lstStyle/>
          <a:p>
            <a:r>
              <a:rPr lang="en-US" smtClean="0"/>
              <a:t>Use Case Description</a:t>
            </a:r>
          </a:p>
        </p:txBody>
      </p:sp>
      <p:sp>
        <p:nvSpPr>
          <p:cNvPr id="162819" name="Content Placeholder 2"/>
          <p:cNvSpPr>
            <a:spLocks noGrp="1"/>
          </p:cNvSpPr>
          <p:nvPr>
            <p:ph idx="1"/>
          </p:nvPr>
        </p:nvSpPr>
        <p:spPr>
          <a:xfrm>
            <a:off x="762000" y="1219200"/>
            <a:ext cx="8077200" cy="5105400"/>
          </a:xfrm>
        </p:spPr>
        <p:txBody>
          <a:bodyPr/>
          <a:lstStyle/>
          <a:p>
            <a:r>
              <a:rPr lang="en-US" dirty="0" smtClean="0"/>
              <a:t>The use case description shall contain the description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and </a:t>
            </a:r>
            <a:r>
              <a:rPr lang="en-US" i="1" dirty="0" smtClean="0"/>
              <a:t>could</a:t>
            </a:r>
            <a:r>
              <a:rPr lang="en-US" dirty="0" smtClean="0"/>
              <a:t> cross-reference to the requirements it implements.</a:t>
            </a:r>
          </a:p>
        </p:txBody>
      </p:sp>
      <p:sp>
        <p:nvSpPr>
          <p:cNvPr id="7" name="Oval 6"/>
          <p:cNvSpPr/>
          <p:nvPr/>
        </p:nvSpPr>
        <p:spPr bwMode="auto">
          <a:xfrm>
            <a:off x="5257800" y="34290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4953000" y="40386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6172200" y="35052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6400800" y="41148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4419600" y="3276600"/>
            <a:ext cx="3048000" cy="1371600"/>
          </a:xfrm>
          <a:prstGeom prst="ellips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6172200" y="3429000"/>
            <a:ext cx="313044"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6324600" y="4038600"/>
            <a:ext cx="441422" cy="369332"/>
          </a:xfrm>
          <a:prstGeom prst="rect">
            <a:avLst/>
          </a:prstGeom>
          <a:noFill/>
        </p:spPr>
        <p:txBody>
          <a:bodyPr wrap="none" rtlCol="0">
            <a:spAutoFit/>
          </a:bodyPr>
          <a:lstStyle/>
          <a:p>
            <a:r>
              <a:rPr lang="en-US" dirty="0" smtClean="0"/>
              <a:t>12</a:t>
            </a:r>
            <a:endParaRPr lang="en-US" dirty="0"/>
          </a:p>
        </p:txBody>
      </p:sp>
      <p:sp>
        <p:nvSpPr>
          <p:cNvPr id="17" name="TextBox 16"/>
          <p:cNvSpPr txBox="1"/>
          <p:nvPr/>
        </p:nvSpPr>
        <p:spPr>
          <a:xfrm>
            <a:off x="4876800" y="3962400"/>
            <a:ext cx="441422" cy="369332"/>
          </a:xfrm>
          <a:prstGeom prst="rect">
            <a:avLst/>
          </a:prstGeom>
          <a:noFill/>
        </p:spPr>
        <p:txBody>
          <a:bodyPr wrap="none" rtlCol="0">
            <a:spAutoFit/>
          </a:bodyPr>
          <a:lstStyle/>
          <a:p>
            <a:r>
              <a:rPr lang="en-US" dirty="0" smtClean="0"/>
              <a:t>16</a:t>
            </a:r>
            <a:endParaRPr lang="en-US" dirty="0"/>
          </a:p>
        </p:txBody>
      </p:sp>
      <p:sp>
        <p:nvSpPr>
          <p:cNvPr id="18" name="TextBox 17"/>
          <p:cNvSpPr txBox="1"/>
          <p:nvPr/>
        </p:nvSpPr>
        <p:spPr>
          <a:xfrm>
            <a:off x="5638800" y="3886200"/>
            <a:ext cx="424290"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a:off x="5181600" y="3352800"/>
            <a:ext cx="441422" cy="369332"/>
          </a:xfrm>
          <a:prstGeom prst="rect">
            <a:avLst/>
          </a:prstGeom>
          <a:noFill/>
        </p:spPr>
        <p:txBody>
          <a:bodyPr wrap="none" rtlCol="0">
            <a:spAutoFit/>
          </a:bodyPr>
          <a:lstStyle/>
          <a:p>
            <a:r>
              <a:rPr lang="en-US" dirty="0" smtClean="0"/>
              <a:t>15</a:t>
            </a:r>
            <a:endParaRPr lang="en-US" dirty="0"/>
          </a:p>
        </p:txBody>
      </p:sp>
      <p:sp>
        <p:nvSpPr>
          <p:cNvPr id="20" name="Rectangle 19"/>
          <p:cNvSpPr>
            <a:spLocks/>
          </p:cNvSpPr>
          <p:nvPr/>
        </p:nvSpPr>
        <p:spPr bwMode="auto">
          <a:xfrm>
            <a:off x="990600" y="19812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541338" indent="-541338"/>
            <a:endParaRPr lang="en-US" sz="1400" dirty="0" smtClean="0"/>
          </a:p>
          <a:p>
            <a:pPr marL="541338" indent="-541338"/>
            <a:r>
              <a:rPr lang="en-US" sz="1400" u="sng" dirty="0" smtClean="0"/>
              <a:t>Use Case Name/Number</a:t>
            </a:r>
          </a:p>
          <a:p>
            <a:pPr marL="541338" indent="-541338"/>
            <a:endParaRPr lang="en-US" sz="1400" dirty="0" smtClean="0"/>
          </a:p>
          <a:p>
            <a:pPr marL="541338" indent="-541338"/>
            <a:r>
              <a:rPr lang="en-US" sz="1400" dirty="0" smtClean="0"/>
              <a:t>Pre-conditions:</a:t>
            </a:r>
          </a:p>
          <a:p>
            <a:pPr marL="541338" indent="-541338"/>
            <a:endParaRPr lang="en-US" sz="1400" dirty="0" smtClean="0"/>
          </a:p>
          <a:p>
            <a:pPr marL="541338" indent="-541338"/>
            <a:r>
              <a:rPr lang="en-US" sz="1400" dirty="0" smtClean="0"/>
              <a:t>Post-conditions:</a:t>
            </a:r>
          </a:p>
          <a:p>
            <a:pPr marL="541338" indent="-541338"/>
            <a:endParaRPr lang="en-US" sz="1400" dirty="0" smtClean="0"/>
          </a:p>
          <a:p>
            <a:pPr marL="541338" indent="-541338"/>
            <a:r>
              <a:rPr lang="en-US" sz="1400" dirty="0" smtClean="0"/>
              <a:t>Scenario:</a:t>
            </a:r>
          </a:p>
          <a:p>
            <a:pPr marL="541338" indent="-541338"/>
            <a:endParaRPr lang="en-US" sz="1400" dirty="0" smtClean="0"/>
          </a:p>
        </p:txBody>
      </p:sp>
      <p:cxnSp>
        <p:nvCxnSpPr>
          <p:cNvPr id="14" name="Straight Connector 13"/>
          <p:cNvCxnSpPr/>
          <p:nvPr/>
        </p:nvCxnSpPr>
        <p:spPr bwMode="auto">
          <a:xfrm>
            <a:off x="3200400" y="3962400"/>
            <a:ext cx="1181100" cy="158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p:txBody>
          <a:bodyPr/>
          <a:lstStyle/>
          <a:p>
            <a:r>
              <a:rPr lang="en-US" smtClean="0"/>
              <a:t>Activity Diagram</a:t>
            </a:r>
          </a:p>
        </p:txBody>
      </p:sp>
      <p:sp>
        <p:nvSpPr>
          <p:cNvPr id="163843" name="Content Placeholder 2"/>
          <p:cNvSpPr>
            <a:spLocks noGrp="1"/>
          </p:cNvSpPr>
          <p:nvPr>
            <p:ph idx="1"/>
          </p:nvPr>
        </p:nvSpPr>
        <p:spPr/>
        <p:txBody>
          <a:bodyPr/>
          <a:lstStyle/>
          <a:p>
            <a:r>
              <a:rPr lang="en-US" dirty="0" smtClean="0"/>
              <a:t>The Activity Diagram captures the sequencing and processing.</a:t>
            </a:r>
          </a:p>
          <a:p>
            <a:endParaRPr lang="en-US" dirty="0" smtClean="0"/>
          </a:p>
        </p:txBody>
      </p:sp>
      <p:pic>
        <p:nvPicPr>
          <p:cNvPr id="4" name="Picture 3"/>
          <p:cNvPicPr>
            <a:picLocks noChangeAspect="1"/>
          </p:cNvPicPr>
          <p:nvPr/>
        </p:nvPicPr>
        <p:blipFill rotWithShape="1">
          <a:blip r:embed="rId2">
            <a:clrChange>
              <a:clrFrom>
                <a:srgbClr val="C0D0D1"/>
              </a:clrFrom>
              <a:clrTo>
                <a:srgbClr val="C0D0D1">
                  <a:alpha val="0"/>
                </a:srgbClr>
              </a:clrTo>
            </a:clrChange>
            <a:extLst>
              <a:ext uri="{28A0092B-C50C-407E-A947-70E740481C1C}">
                <a14:useLocalDpi xmlns:a14="http://schemas.microsoft.com/office/drawing/2010/main" val="0"/>
              </a:ext>
            </a:extLst>
          </a:blip>
          <a:srcRect t="15789" b="-15817"/>
          <a:stretch/>
        </p:blipFill>
        <p:spPr>
          <a:xfrm>
            <a:off x="228600" y="1676400"/>
            <a:ext cx="8610600" cy="5608800"/>
          </a:xfrm>
          <a:prstGeom prst="rect">
            <a:avLst/>
          </a:prstGeom>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p:txBody>
          <a:bodyPr/>
          <a:lstStyle/>
          <a:p>
            <a:r>
              <a:rPr lang="en-US" smtClean="0"/>
              <a:t>Sequence Diagram</a:t>
            </a:r>
          </a:p>
        </p:txBody>
      </p:sp>
      <p:sp>
        <p:nvSpPr>
          <p:cNvPr id="164867" name="Content Placeholder 2"/>
          <p:cNvSpPr>
            <a:spLocks noGrp="1"/>
          </p:cNvSpPr>
          <p:nvPr>
            <p:ph idx="1"/>
          </p:nvPr>
        </p:nvSpPr>
        <p:spPr/>
        <p:txBody>
          <a:bodyPr/>
          <a:lstStyle/>
          <a:p>
            <a:r>
              <a:rPr lang="en-US" dirty="0" smtClean="0"/>
              <a:t>And the Sequence Diagram captures detailed message flow.</a:t>
            </a:r>
          </a:p>
          <a:p>
            <a:endParaRPr lang="en-US" dirty="0" smtClean="0"/>
          </a:p>
        </p:txBody>
      </p:sp>
      <p:pic>
        <p:nvPicPr>
          <p:cNvPr id="5" name="Picture 2" descr="C:\Users\dmcarthu\Google Drive\UC01 - SD - Revised.png"/>
          <p:cNvPicPr>
            <a:picLocks noChangeAspect="1" noChangeArrowheads="1"/>
          </p:cNvPicPr>
          <p:nvPr/>
        </p:nvPicPr>
        <p:blipFill rotWithShape="1">
          <a:blip r:embed="rId2">
            <a:clrChange>
              <a:clrFrom>
                <a:srgbClr val="BFD1D2"/>
              </a:clrFrom>
              <a:clrTo>
                <a:srgbClr val="BFD1D2">
                  <a:alpha val="0"/>
                </a:srgbClr>
              </a:clrTo>
            </a:clrChange>
            <a:biLevel thresh="50000"/>
            <a:extLst>
              <a:ext uri="{28A0092B-C50C-407E-A947-70E740481C1C}">
                <a14:useLocalDpi xmlns:a14="http://schemas.microsoft.com/office/drawing/2010/main" val="0"/>
              </a:ext>
            </a:extLst>
          </a:blip>
          <a:srcRect l="4465" t="1295" r="714" b="27242"/>
          <a:stretch/>
        </p:blipFill>
        <p:spPr bwMode="auto">
          <a:xfrm>
            <a:off x="268942" y="1828800"/>
            <a:ext cx="8670662" cy="4604272"/>
          </a:xfrm>
          <a:prstGeom prst="rect">
            <a:avLst/>
          </a:prstGeom>
        </p:spPr>
      </p:pic>
    </p:spTree>
    <p:extLst>
      <p:ext uri="{BB962C8B-B14F-4D97-AF65-F5344CB8AC3E}">
        <p14:creationId xmlns:p14="http://schemas.microsoft.com/office/powerpoint/2010/main" val="9794788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p:nvPr>
        </p:nvSpPr>
        <p:spPr/>
        <p:txBody>
          <a:bodyPr/>
          <a:lstStyle/>
          <a:p>
            <a:r>
              <a:rPr lang="en-US" smtClean="0"/>
              <a:t>Review</a:t>
            </a:r>
          </a:p>
        </p:txBody>
      </p:sp>
      <p:sp>
        <p:nvSpPr>
          <p:cNvPr id="165891" name="Content Placeholder 2"/>
          <p:cNvSpPr>
            <a:spLocks noGrp="1"/>
          </p:cNvSpPr>
          <p:nvPr>
            <p:ph idx="1"/>
          </p:nvPr>
        </p:nvSpPr>
        <p:spPr/>
        <p:txBody>
          <a:bodyPr/>
          <a:lstStyle/>
          <a:p>
            <a:r>
              <a:rPr lang="en-US" smtClean="0"/>
              <a:t>All of this needs to be reviewed by the customers and their experts.</a:t>
            </a:r>
          </a:p>
        </p:txBody>
      </p:sp>
      <p:grpSp>
        <p:nvGrpSpPr>
          <p:cNvPr id="165892" name="Group 181"/>
          <p:cNvGrpSpPr>
            <a:grpSpLocks/>
          </p:cNvGrpSpPr>
          <p:nvPr/>
        </p:nvGrpSpPr>
        <p:grpSpPr bwMode="auto">
          <a:xfrm>
            <a:off x="5926138" y="1752600"/>
            <a:ext cx="3292475" cy="3505200"/>
            <a:chOff x="5257795" y="2286000"/>
            <a:chExt cx="3292472" cy="3505195"/>
          </a:xfrm>
        </p:grpSpPr>
        <p:grpSp>
          <p:nvGrpSpPr>
            <p:cNvPr id="165900" name="Group 144"/>
            <p:cNvGrpSpPr>
              <a:grpSpLocks/>
            </p:cNvGrpSpPr>
            <p:nvPr/>
          </p:nvGrpSpPr>
          <p:grpSpPr bwMode="auto">
            <a:xfrm>
              <a:off x="5333996" y="2286000"/>
              <a:ext cx="854075" cy="1127120"/>
              <a:chOff x="6375396" y="4103688"/>
              <a:chExt cx="854075" cy="1127120"/>
            </a:xfrm>
          </p:grpSpPr>
          <p:sp>
            <p:nvSpPr>
              <p:cNvPr id="165929"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165930" name="Group 47"/>
              <p:cNvGrpSpPr>
                <a:grpSpLocks/>
              </p:cNvGrpSpPr>
              <p:nvPr/>
            </p:nvGrpSpPr>
            <p:grpSpPr bwMode="auto">
              <a:xfrm>
                <a:off x="6375396" y="4524371"/>
                <a:ext cx="854075" cy="706437"/>
                <a:chOff x="3029" y="3656"/>
                <a:chExt cx="927" cy="889"/>
              </a:xfrm>
            </p:grpSpPr>
            <p:sp>
              <p:nvSpPr>
                <p:cNvPr id="165931"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32"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33"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165934"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165901" name="Group 151"/>
            <p:cNvGrpSpPr>
              <a:grpSpLocks/>
            </p:cNvGrpSpPr>
            <p:nvPr/>
          </p:nvGrpSpPr>
          <p:grpSpPr bwMode="auto">
            <a:xfrm>
              <a:off x="5943595" y="2514600"/>
              <a:ext cx="854075" cy="1127120"/>
              <a:chOff x="6375395" y="4103688"/>
              <a:chExt cx="854075" cy="1127120"/>
            </a:xfrm>
          </p:grpSpPr>
          <p:sp>
            <p:nvSpPr>
              <p:cNvPr id="165923"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165924" name="Group 47"/>
              <p:cNvGrpSpPr>
                <a:grpSpLocks/>
              </p:cNvGrpSpPr>
              <p:nvPr/>
            </p:nvGrpSpPr>
            <p:grpSpPr bwMode="auto">
              <a:xfrm>
                <a:off x="6375395" y="4524371"/>
                <a:ext cx="854075" cy="706437"/>
                <a:chOff x="3029" y="3656"/>
                <a:chExt cx="927" cy="889"/>
              </a:xfrm>
            </p:grpSpPr>
            <p:sp>
              <p:nvSpPr>
                <p:cNvPr id="165925"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26"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27"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165928"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165902" name="Group 158"/>
            <p:cNvGrpSpPr>
              <a:grpSpLocks/>
            </p:cNvGrpSpPr>
            <p:nvPr/>
          </p:nvGrpSpPr>
          <p:grpSpPr bwMode="auto">
            <a:xfrm>
              <a:off x="5257795" y="3505200"/>
              <a:ext cx="869738" cy="1127120"/>
              <a:chOff x="6375395" y="4103688"/>
              <a:chExt cx="869738" cy="1127120"/>
            </a:xfrm>
          </p:grpSpPr>
          <p:sp>
            <p:nvSpPr>
              <p:cNvPr id="165917"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165918" name="Group 47"/>
              <p:cNvGrpSpPr>
                <a:grpSpLocks/>
              </p:cNvGrpSpPr>
              <p:nvPr/>
            </p:nvGrpSpPr>
            <p:grpSpPr bwMode="auto">
              <a:xfrm>
                <a:off x="6375395" y="4524371"/>
                <a:ext cx="869738" cy="706437"/>
                <a:chOff x="3029" y="3656"/>
                <a:chExt cx="944" cy="889"/>
              </a:xfrm>
            </p:grpSpPr>
            <p:sp>
              <p:nvSpPr>
                <p:cNvPr id="165919"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20" name="Rectangle 49"/>
                <p:cNvSpPr>
                  <a:spLocks noChangeArrowheads="1"/>
                </p:cNvSpPr>
                <p:nvPr/>
              </p:nvSpPr>
              <p:spPr bwMode="auto">
                <a:xfrm>
                  <a:off x="3048"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21"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165922"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165903" name="Group 165"/>
            <p:cNvGrpSpPr>
              <a:grpSpLocks/>
            </p:cNvGrpSpPr>
            <p:nvPr/>
          </p:nvGrpSpPr>
          <p:grpSpPr bwMode="auto">
            <a:xfrm>
              <a:off x="6476993" y="2971800"/>
              <a:ext cx="854075" cy="1127120"/>
              <a:chOff x="6375393" y="4103688"/>
              <a:chExt cx="854075" cy="1127120"/>
            </a:xfrm>
          </p:grpSpPr>
          <p:sp>
            <p:nvSpPr>
              <p:cNvPr id="165911"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165912" name="Group 47"/>
              <p:cNvGrpSpPr>
                <a:grpSpLocks/>
              </p:cNvGrpSpPr>
              <p:nvPr/>
            </p:nvGrpSpPr>
            <p:grpSpPr bwMode="auto">
              <a:xfrm>
                <a:off x="6375393" y="4524371"/>
                <a:ext cx="854075" cy="706437"/>
                <a:chOff x="3029" y="3656"/>
                <a:chExt cx="927" cy="889"/>
              </a:xfrm>
            </p:grpSpPr>
            <p:sp>
              <p:nvSpPr>
                <p:cNvPr id="165913"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14"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15"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165916"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165904" name="Group 172"/>
            <p:cNvGrpSpPr>
              <a:grpSpLocks/>
            </p:cNvGrpSpPr>
            <p:nvPr/>
          </p:nvGrpSpPr>
          <p:grpSpPr bwMode="auto">
            <a:xfrm>
              <a:off x="7696192" y="4664075"/>
              <a:ext cx="854075" cy="1127120"/>
              <a:chOff x="6375392" y="4103688"/>
              <a:chExt cx="854075" cy="1127120"/>
            </a:xfrm>
          </p:grpSpPr>
          <p:sp>
            <p:nvSpPr>
              <p:cNvPr id="165905"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165906" name="Group 47"/>
              <p:cNvGrpSpPr>
                <a:grpSpLocks/>
              </p:cNvGrpSpPr>
              <p:nvPr/>
            </p:nvGrpSpPr>
            <p:grpSpPr bwMode="auto">
              <a:xfrm>
                <a:off x="6375392" y="4524371"/>
                <a:ext cx="854075" cy="706437"/>
                <a:chOff x="3029" y="3656"/>
                <a:chExt cx="927" cy="889"/>
              </a:xfrm>
            </p:grpSpPr>
            <p:sp>
              <p:nvSpPr>
                <p:cNvPr id="165907"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08"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165909"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165910"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grpSp>
        <p:nvGrpSpPr>
          <p:cNvPr id="17" name="Group 103"/>
          <p:cNvGrpSpPr>
            <a:grpSpLocks/>
          </p:cNvGrpSpPr>
          <p:nvPr/>
        </p:nvGrpSpPr>
        <p:grpSpPr bwMode="auto">
          <a:xfrm>
            <a:off x="1447800" y="5181600"/>
            <a:ext cx="855662" cy="1127120"/>
            <a:chOff x="7726369" y="2209800"/>
            <a:chExt cx="855662" cy="1127120"/>
          </a:xfrm>
          <a:solidFill>
            <a:srgbClr val="FF0000">
              <a:alpha val="75000"/>
            </a:srgbClr>
          </a:solidFill>
        </p:grpSpPr>
        <p:sp>
          <p:nvSpPr>
            <p:cNvPr id="77"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18" name="Group 54"/>
            <p:cNvGrpSpPr>
              <a:grpSpLocks/>
            </p:cNvGrpSpPr>
            <p:nvPr/>
          </p:nvGrpSpPr>
          <p:grpSpPr bwMode="auto">
            <a:xfrm>
              <a:off x="7726372" y="2630483"/>
              <a:ext cx="855662" cy="706437"/>
              <a:chOff x="2063" y="3643"/>
              <a:chExt cx="929" cy="889"/>
            </a:xfrm>
            <a:grpFill/>
          </p:grpSpPr>
          <p:sp>
            <p:nvSpPr>
              <p:cNvPr id="79"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80"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81"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82"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9" name="Group 103"/>
          <p:cNvGrpSpPr>
            <a:grpSpLocks/>
          </p:cNvGrpSpPr>
          <p:nvPr/>
        </p:nvGrpSpPr>
        <p:grpSpPr bwMode="auto">
          <a:xfrm>
            <a:off x="4114800" y="1676400"/>
            <a:ext cx="855662" cy="1127120"/>
            <a:chOff x="7726369" y="2209800"/>
            <a:chExt cx="855662" cy="1127120"/>
          </a:xfrm>
          <a:solidFill>
            <a:srgbClr val="FF0000">
              <a:alpha val="75000"/>
            </a:srgbClr>
          </a:solidFill>
        </p:grpSpPr>
        <p:sp>
          <p:nvSpPr>
            <p:cNvPr id="84"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20" name="Group 54"/>
            <p:cNvGrpSpPr>
              <a:grpSpLocks/>
            </p:cNvGrpSpPr>
            <p:nvPr/>
          </p:nvGrpSpPr>
          <p:grpSpPr bwMode="auto">
            <a:xfrm>
              <a:off x="7726373" y="2630483"/>
              <a:ext cx="855662" cy="706437"/>
              <a:chOff x="2063" y="3643"/>
              <a:chExt cx="929" cy="889"/>
            </a:xfrm>
            <a:grpFill/>
          </p:grpSpPr>
          <p:sp>
            <p:nvSpPr>
              <p:cNvPr id="86"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87"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88"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89"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sp>
        <p:nvSpPr>
          <p:cNvPr id="65" name="Rectangle 64"/>
          <p:cNvSpPr>
            <a:spLocks/>
          </p:cNvSpPr>
          <p:nvPr/>
        </p:nvSpPr>
        <p:spPr bwMode="auto">
          <a:xfrm>
            <a:off x="3276600" y="28956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6" name="Rectangle 65"/>
          <p:cNvSpPr>
            <a:spLocks/>
          </p:cNvSpPr>
          <p:nvPr/>
        </p:nvSpPr>
        <p:spPr bwMode="auto">
          <a:xfrm>
            <a:off x="5791200" y="37338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67" name="Picture 66" descr="Screen Shot 2014-07-13 at 13.56.4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563602" y="2954002"/>
            <a:ext cx="1904998" cy="2397797"/>
          </a:xfrm>
          <a:prstGeom prst="rect">
            <a:avLst/>
          </a:prstGeom>
        </p:spPr>
      </p:pic>
      <p:sp>
        <p:nvSpPr>
          <p:cNvPr id="69" name="Rectangle 68"/>
          <p:cNvSpPr>
            <a:spLocks/>
          </p:cNvSpPr>
          <p:nvPr/>
        </p:nvSpPr>
        <p:spPr bwMode="auto">
          <a:xfrm>
            <a:off x="756600" y="2209800"/>
            <a:ext cx="2520000" cy="2514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541338" indent="-541338"/>
            <a:endParaRPr lang="en-US" sz="1400" dirty="0" smtClean="0"/>
          </a:p>
          <a:p>
            <a:pPr marL="541338" indent="-541338"/>
            <a:r>
              <a:rPr lang="en-US" sz="1400" u="sng" dirty="0" smtClean="0"/>
              <a:t>Use Case Name/Number</a:t>
            </a:r>
          </a:p>
          <a:p>
            <a:pPr marL="541338" indent="-541338"/>
            <a:endParaRPr lang="en-US" sz="1400" dirty="0" smtClean="0"/>
          </a:p>
          <a:p>
            <a:pPr marL="541338" indent="-541338"/>
            <a:r>
              <a:rPr lang="en-US" sz="1400" dirty="0" smtClean="0"/>
              <a:t>Pre-conditions:</a:t>
            </a:r>
          </a:p>
          <a:p>
            <a:pPr marL="541338" indent="-541338"/>
            <a:endParaRPr lang="en-US" sz="1400" dirty="0" smtClean="0"/>
          </a:p>
          <a:p>
            <a:pPr marL="541338" indent="-541338"/>
            <a:r>
              <a:rPr lang="en-US" sz="1400" dirty="0" smtClean="0"/>
              <a:t>Post-conditions:</a:t>
            </a:r>
          </a:p>
          <a:p>
            <a:pPr marL="541338" indent="-541338"/>
            <a:endParaRPr lang="en-US" sz="1400" dirty="0" smtClean="0"/>
          </a:p>
          <a:p>
            <a:pPr marL="541338" indent="-541338"/>
            <a:r>
              <a:rPr lang="en-US" sz="1400" dirty="0" smtClean="0"/>
              <a:t>Scenario:</a:t>
            </a:r>
          </a:p>
          <a:p>
            <a:pPr marL="541338" indent="-541338"/>
            <a:endParaRPr lang="en-US" sz="1400" dirty="0" smtClean="0"/>
          </a:p>
        </p:txBody>
      </p:sp>
      <p:pic>
        <p:nvPicPr>
          <p:cNvPr id="59" name="Picture 2" descr="C:\Users\dmcarthu\Google Drive\UC01 - SD - Revised.png"/>
          <p:cNvPicPr>
            <a:picLocks noChangeAspect="1" noChangeArrowheads="1"/>
          </p:cNvPicPr>
          <p:nvPr/>
        </p:nvPicPr>
        <p:blipFill rotWithShape="1">
          <a:blip r:embed="rId3">
            <a:clrChange>
              <a:clrFrom>
                <a:srgbClr val="BFD1D2"/>
              </a:clrFrom>
              <a:clrTo>
                <a:srgbClr val="BFD1D2">
                  <a:alpha val="0"/>
                </a:srgbClr>
              </a:clrTo>
            </a:clrChange>
            <a:biLevel thresh="50000"/>
            <a:extLst>
              <a:ext uri="{28A0092B-C50C-407E-A947-70E740481C1C}">
                <a14:useLocalDpi xmlns:a14="http://schemas.microsoft.com/office/drawing/2010/main" val="0"/>
              </a:ext>
            </a:extLst>
          </a:blip>
          <a:srcRect l="38283" t="33935" r="35833" b="46680"/>
          <a:stretch/>
        </p:blipFill>
        <p:spPr bwMode="auto">
          <a:xfrm>
            <a:off x="5758518" y="3985632"/>
            <a:ext cx="2699682" cy="14245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Lifespan</a:t>
            </a:r>
            <a:endParaRPr lang="en-US" dirty="0"/>
          </a:p>
        </p:txBody>
      </p:sp>
      <p:sp>
        <p:nvSpPr>
          <p:cNvPr id="3" name="Content Placeholder 2"/>
          <p:cNvSpPr>
            <a:spLocks noGrp="1"/>
          </p:cNvSpPr>
          <p:nvPr>
            <p:ph idx="1"/>
          </p:nvPr>
        </p:nvSpPr>
        <p:spPr/>
        <p:txBody>
          <a:bodyPr/>
          <a:lstStyle/>
          <a:p>
            <a:r>
              <a:rPr lang="en-US" dirty="0" smtClean="0"/>
              <a:t>The executable models (we’ll build next) are the solution to the problem stated in the requirements-clarification models.</a:t>
            </a:r>
          </a:p>
          <a:p>
            <a:endParaRPr lang="en-US" dirty="0"/>
          </a:p>
          <a:p>
            <a:r>
              <a:rPr lang="en-US" dirty="0" smtClean="0"/>
              <a:t>Therefore: </a:t>
            </a:r>
          </a:p>
          <a:p>
            <a:pPr lvl="1"/>
            <a:r>
              <a:rPr lang="en-US" dirty="0" smtClean="0"/>
              <a:t>Changes </a:t>
            </a:r>
            <a:r>
              <a:rPr lang="en-US" dirty="0"/>
              <a:t>in the executable models </a:t>
            </a:r>
            <a:r>
              <a:rPr lang="en-US" dirty="0" smtClean="0"/>
              <a:t>would not require changes to the </a:t>
            </a:r>
            <a:r>
              <a:rPr lang="en-US" dirty="0"/>
              <a:t>requirements-clarification </a:t>
            </a:r>
            <a:r>
              <a:rPr lang="en-US" dirty="0" smtClean="0"/>
              <a:t>models</a:t>
            </a:r>
          </a:p>
          <a:p>
            <a:pPr lvl="1"/>
            <a:r>
              <a:rPr lang="en-US" dirty="0" smtClean="0"/>
              <a:t>Changes </a:t>
            </a:r>
            <a:r>
              <a:rPr lang="en-US" dirty="0"/>
              <a:t>in the requirements </a:t>
            </a:r>
            <a:r>
              <a:rPr lang="en-US" dirty="0" smtClean="0"/>
              <a:t>would cause you to go </a:t>
            </a:r>
            <a:r>
              <a:rPr lang="en-US" dirty="0"/>
              <a:t>back through the flow anyway, updating the requirements-clarification </a:t>
            </a:r>
            <a:r>
              <a:rPr lang="en-US" dirty="0" smtClean="0"/>
              <a:t>models as you go.</a:t>
            </a:r>
          </a:p>
          <a:p>
            <a:endParaRPr lang="en-US" dirty="0" smtClean="0"/>
          </a:p>
          <a:p>
            <a:r>
              <a:rPr lang="en-US" dirty="0" smtClean="0"/>
              <a:t>If </a:t>
            </a:r>
            <a:r>
              <a:rPr lang="en-US" dirty="0"/>
              <a:t>you’re pressed for time and you understand the requirements, feel free to batch or skip updating the requirements-clarification models and get on with the real work of modifying the executable </a:t>
            </a:r>
            <a:r>
              <a:rPr lang="en-US" dirty="0" smtClean="0"/>
              <a:t>models.</a:t>
            </a:r>
            <a:endParaRPr lang="en-US" dirty="0"/>
          </a:p>
        </p:txBody>
      </p:sp>
    </p:spTree>
    <p:extLst>
      <p:ext uri="{BB962C8B-B14F-4D97-AF65-F5344CB8AC3E}">
        <p14:creationId xmlns:p14="http://schemas.microsoft.com/office/powerpoint/2010/main" val="40124809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p:txBody>
          <a:bodyPr/>
          <a:lstStyle/>
          <a:p>
            <a:r>
              <a:rPr lang="en-US" smtClean="0"/>
              <a:t>Also Keep</a:t>
            </a:r>
          </a:p>
        </p:txBody>
      </p:sp>
      <p:sp>
        <p:nvSpPr>
          <p:cNvPr id="166915" name="Content Placeholder 2"/>
          <p:cNvSpPr>
            <a:spLocks noGrp="1"/>
          </p:cNvSpPr>
          <p:nvPr>
            <p:ph idx="1"/>
          </p:nvPr>
        </p:nvSpPr>
        <p:spPr/>
        <p:txBody>
          <a:bodyPr/>
          <a:lstStyle/>
          <a:p>
            <a:r>
              <a:rPr lang="en-US" dirty="0" smtClean="0"/>
              <a:t>Keep the descriptions of the:</a:t>
            </a:r>
          </a:p>
          <a:p>
            <a:pPr lvl="1"/>
            <a:r>
              <a:rPr lang="en-US" dirty="0" smtClean="0"/>
              <a:t>Requirements, and </a:t>
            </a:r>
          </a:p>
          <a:p>
            <a:pPr lvl="1"/>
            <a:r>
              <a:rPr lang="en-US" dirty="0" smtClean="0"/>
              <a:t>Terms</a:t>
            </a:r>
          </a:p>
          <a:p>
            <a:r>
              <a:rPr lang="en-US" dirty="0" smtClean="0"/>
              <a:t>You’ll need them for the next stage.</a:t>
            </a:r>
          </a:p>
          <a:p>
            <a:pPr lvl="1"/>
            <a:endParaRPr lang="en-US" dirty="0" smtClean="0"/>
          </a:p>
          <a:p>
            <a:pPr lvl="1"/>
            <a:r>
              <a:rPr lang="en-US" dirty="0" smtClean="0"/>
              <a:t>Action Items</a:t>
            </a:r>
          </a:p>
          <a:p>
            <a:pPr lvl="1"/>
            <a:r>
              <a:rPr lang="en-US" dirty="0" smtClean="0"/>
              <a:t>Questions for experts</a:t>
            </a:r>
          </a:p>
          <a:p>
            <a:pPr lvl="1"/>
            <a:r>
              <a:rPr lang="en-US" dirty="0" smtClean="0"/>
              <a:t>Issues</a:t>
            </a:r>
          </a:p>
          <a:p>
            <a:pPr lvl="1">
              <a:buFont typeface="Monotype Sorts" charset="2"/>
              <a:buNone/>
            </a:pPr>
            <a:r>
              <a:rPr lang="en-US" dirty="0" smtClean="0"/>
              <a:t>should be empty!</a:t>
            </a:r>
          </a:p>
          <a:p>
            <a:pPr lvl="1">
              <a:buFont typeface="Monotype Sorts" charset="2"/>
              <a:buNone/>
            </a:pPr>
            <a:endParaRPr lang="en-US" dirty="0" smtClean="0"/>
          </a:p>
        </p:txBody>
      </p:sp>
      <p:grpSp>
        <p:nvGrpSpPr>
          <p:cNvPr id="2" name="Group 155"/>
          <p:cNvGrpSpPr>
            <a:grpSpLocks/>
          </p:cNvGrpSpPr>
          <p:nvPr/>
        </p:nvGrpSpPr>
        <p:grpSpPr bwMode="auto">
          <a:xfrm>
            <a:off x="5562600" y="1066800"/>
            <a:ext cx="2819400" cy="3300413"/>
            <a:chOff x="5562600" y="1066800"/>
            <a:chExt cx="2819399" cy="3299716"/>
          </a:xfrm>
        </p:grpSpPr>
        <p:grpSp>
          <p:nvGrpSpPr>
            <p:cNvPr id="166945" name="Group 4"/>
            <p:cNvGrpSpPr>
              <a:grpSpLocks/>
            </p:cNvGrpSpPr>
            <p:nvPr/>
          </p:nvGrpSpPr>
          <p:grpSpPr bwMode="auto">
            <a:xfrm>
              <a:off x="5562600" y="1066800"/>
              <a:ext cx="2819399" cy="3299716"/>
              <a:chOff x="3718" y="1043"/>
              <a:chExt cx="2254" cy="3256"/>
            </a:xfrm>
          </p:grpSpPr>
          <p:sp>
            <p:nvSpPr>
              <p:cNvPr id="166947" name="Line 5"/>
              <p:cNvSpPr>
                <a:spLocks noChangeShapeType="1"/>
              </p:cNvSpPr>
              <p:nvPr/>
            </p:nvSpPr>
            <p:spPr bwMode="auto">
              <a:xfrm>
                <a:off x="3718" y="1046"/>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48" name="Line 6"/>
              <p:cNvSpPr>
                <a:spLocks noChangeShapeType="1"/>
              </p:cNvSpPr>
              <p:nvPr/>
            </p:nvSpPr>
            <p:spPr bwMode="auto">
              <a:xfrm>
                <a:off x="3718" y="1046"/>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49" name="Line 7"/>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50" name="Freeform 8"/>
              <p:cNvSpPr>
                <a:spLocks/>
              </p:cNvSpPr>
              <p:nvPr/>
            </p:nvSpPr>
            <p:spPr bwMode="auto">
              <a:xfrm>
                <a:off x="3718" y="3801"/>
                <a:ext cx="2236" cy="498"/>
              </a:xfrm>
              <a:custGeom>
                <a:avLst/>
                <a:gdLst>
                  <a:gd name="T0" fmla="*/ 0 w 2236"/>
                  <a:gd name="T1" fmla="*/ 907 h 301"/>
                  <a:gd name="T2" fmla="*/ 254 w 2236"/>
                  <a:gd name="T3" fmla="*/ 13 h 301"/>
                  <a:gd name="T4" fmla="*/ 345 w 2236"/>
                  <a:gd name="T5" fmla="*/ 126 h 301"/>
                  <a:gd name="T6" fmla="*/ 427 w 2236"/>
                  <a:gd name="T7" fmla="*/ 1921 h 301"/>
                  <a:gd name="T8" fmla="*/ 518 w 2236"/>
                  <a:gd name="T9" fmla="*/ 2713 h 301"/>
                  <a:gd name="T10" fmla="*/ 627 w 2236"/>
                  <a:gd name="T11" fmla="*/ 2601 h 301"/>
                  <a:gd name="T12" fmla="*/ 645 w 2236"/>
                  <a:gd name="T13" fmla="*/ 2270 h 301"/>
                  <a:gd name="T14" fmla="*/ 700 w 2236"/>
                  <a:gd name="T15" fmla="*/ 1476 h 301"/>
                  <a:gd name="T16" fmla="*/ 836 w 2236"/>
                  <a:gd name="T17" fmla="*/ 685 h 301"/>
                  <a:gd name="T18" fmla="*/ 991 w 2236"/>
                  <a:gd name="T19" fmla="*/ 1702 h 301"/>
                  <a:gd name="T20" fmla="*/ 1209 w 2236"/>
                  <a:gd name="T21" fmla="*/ 3618 h 301"/>
                  <a:gd name="T22" fmla="*/ 1364 w 2236"/>
                  <a:gd name="T23" fmla="*/ 3274 h 301"/>
                  <a:gd name="T24" fmla="*/ 1445 w 2236"/>
                  <a:gd name="T25" fmla="*/ 2270 h 301"/>
                  <a:gd name="T26" fmla="*/ 1473 w 2236"/>
                  <a:gd name="T27" fmla="*/ 1921 h 301"/>
                  <a:gd name="T28" fmla="*/ 1554 w 2236"/>
                  <a:gd name="T29" fmla="*/ 1702 h 301"/>
                  <a:gd name="T30" fmla="*/ 1654 w 2236"/>
                  <a:gd name="T31" fmla="*/ 1921 h 301"/>
                  <a:gd name="T32" fmla="*/ 1691 w 2236"/>
                  <a:gd name="T33" fmla="*/ 2028 h 301"/>
                  <a:gd name="T34" fmla="*/ 1791 w 2236"/>
                  <a:gd name="T35" fmla="*/ 3388 h 301"/>
                  <a:gd name="T36" fmla="*/ 1873 w 2236"/>
                  <a:gd name="T37" fmla="*/ 3731 h 301"/>
                  <a:gd name="T38" fmla="*/ 2073 w 2236"/>
                  <a:gd name="T39" fmla="*/ 3274 h 301"/>
                  <a:gd name="T40" fmla="*/ 2154 w 2236"/>
                  <a:gd name="T41" fmla="*/ 2497 h 301"/>
                  <a:gd name="T42" fmla="*/ 2173 w 2236"/>
                  <a:gd name="T43" fmla="*/ 2143 h 301"/>
                  <a:gd name="T44" fmla="*/ 2227 w 2236"/>
                  <a:gd name="T45" fmla="*/ 1476 h 301"/>
                  <a:gd name="T46" fmla="*/ 2236 w 2236"/>
                  <a:gd name="T47" fmla="*/ 113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sz="2200"/>
              </a:p>
            </p:txBody>
          </p:sp>
        </p:grpSp>
        <p:sp>
          <p:nvSpPr>
            <p:cNvPr id="166946" name="TextBox 72"/>
            <p:cNvSpPr txBox="1">
              <a:spLocks noChangeArrowheads="1"/>
            </p:cNvSpPr>
            <p:nvPr/>
          </p:nvSpPr>
          <p:spPr bwMode="auto">
            <a:xfrm>
              <a:off x="5715000" y="1143000"/>
              <a:ext cx="1297613" cy="430887"/>
            </a:xfrm>
            <a:prstGeom prst="rect">
              <a:avLst/>
            </a:prstGeom>
            <a:noFill/>
            <a:ln w="9525">
              <a:noFill/>
              <a:miter lim="800000"/>
              <a:headEnd/>
              <a:tailEnd/>
            </a:ln>
          </p:spPr>
          <p:txBody>
            <a:bodyPr wrap="none">
              <a:prstTxWarp prst="textNoShape">
                <a:avLst/>
              </a:prstTxWarp>
              <a:spAutoFit/>
            </a:bodyPr>
            <a:lstStyle/>
            <a:p>
              <a:r>
                <a:rPr lang="en-US" sz="2200">
                  <a:latin typeface="Times" charset="0"/>
                  <a:ea typeface="Times" charset="0"/>
                  <a:cs typeface="Times" charset="0"/>
                </a:rPr>
                <a:t>Functions</a:t>
              </a:r>
            </a:p>
          </p:txBody>
        </p:sp>
      </p:grpSp>
      <p:grpSp>
        <p:nvGrpSpPr>
          <p:cNvPr id="4" name="Group 154"/>
          <p:cNvGrpSpPr>
            <a:grpSpLocks/>
          </p:cNvGrpSpPr>
          <p:nvPr/>
        </p:nvGrpSpPr>
        <p:grpSpPr bwMode="auto">
          <a:xfrm>
            <a:off x="6019800" y="1695450"/>
            <a:ext cx="2819400" cy="3300413"/>
            <a:chOff x="5410199" y="2667000"/>
            <a:chExt cx="2819399" cy="3299716"/>
          </a:xfrm>
        </p:grpSpPr>
        <p:grpSp>
          <p:nvGrpSpPr>
            <p:cNvPr id="166939" name="Group 4"/>
            <p:cNvGrpSpPr>
              <a:grpSpLocks/>
            </p:cNvGrpSpPr>
            <p:nvPr/>
          </p:nvGrpSpPr>
          <p:grpSpPr bwMode="auto">
            <a:xfrm>
              <a:off x="5410199" y="2667000"/>
              <a:ext cx="2819399" cy="3299716"/>
              <a:chOff x="3718" y="1043"/>
              <a:chExt cx="2254" cy="3256"/>
            </a:xfrm>
          </p:grpSpPr>
          <p:sp>
            <p:nvSpPr>
              <p:cNvPr id="166941" name="Line 5"/>
              <p:cNvSpPr>
                <a:spLocks noChangeShapeType="1"/>
              </p:cNvSpPr>
              <p:nvPr/>
            </p:nvSpPr>
            <p:spPr bwMode="auto">
              <a:xfrm>
                <a:off x="3718" y="1046"/>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42" name="Line 6"/>
              <p:cNvSpPr>
                <a:spLocks noChangeShapeType="1"/>
              </p:cNvSpPr>
              <p:nvPr/>
            </p:nvSpPr>
            <p:spPr bwMode="auto">
              <a:xfrm>
                <a:off x="3718" y="1046"/>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43" name="Line 7"/>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44" name="Freeform 8"/>
              <p:cNvSpPr>
                <a:spLocks/>
              </p:cNvSpPr>
              <p:nvPr/>
            </p:nvSpPr>
            <p:spPr bwMode="auto">
              <a:xfrm>
                <a:off x="3718" y="3801"/>
                <a:ext cx="2236" cy="498"/>
              </a:xfrm>
              <a:custGeom>
                <a:avLst/>
                <a:gdLst>
                  <a:gd name="T0" fmla="*/ 0 w 2236"/>
                  <a:gd name="T1" fmla="*/ 907 h 301"/>
                  <a:gd name="T2" fmla="*/ 254 w 2236"/>
                  <a:gd name="T3" fmla="*/ 13 h 301"/>
                  <a:gd name="T4" fmla="*/ 345 w 2236"/>
                  <a:gd name="T5" fmla="*/ 126 h 301"/>
                  <a:gd name="T6" fmla="*/ 427 w 2236"/>
                  <a:gd name="T7" fmla="*/ 1921 h 301"/>
                  <a:gd name="T8" fmla="*/ 518 w 2236"/>
                  <a:gd name="T9" fmla="*/ 2713 h 301"/>
                  <a:gd name="T10" fmla="*/ 627 w 2236"/>
                  <a:gd name="T11" fmla="*/ 2601 h 301"/>
                  <a:gd name="T12" fmla="*/ 645 w 2236"/>
                  <a:gd name="T13" fmla="*/ 2270 h 301"/>
                  <a:gd name="T14" fmla="*/ 700 w 2236"/>
                  <a:gd name="T15" fmla="*/ 1476 h 301"/>
                  <a:gd name="T16" fmla="*/ 836 w 2236"/>
                  <a:gd name="T17" fmla="*/ 685 h 301"/>
                  <a:gd name="T18" fmla="*/ 991 w 2236"/>
                  <a:gd name="T19" fmla="*/ 1702 h 301"/>
                  <a:gd name="T20" fmla="*/ 1209 w 2236"/>
                  <a:gd name="T21" fmla="*/ 3618 h 301"/>
                  <a:gd name="T22" fmla="*/ 1364 w 2236"/>
                  <a:gd name="T23" fmla="*/ 3274 h 301"/>
                  <a:gd name="T24" fmla="*/ 1445 w 2236"/>
                  <a:gd name="T25" fmla="*/ 2270 h 301"/>
                  <a:gd name="T26" fmla="*/ 1473 w 2236"/>
                  <a:gd name="T27" fmla="*/ 1921 h 301"/>
                  <a:gd name="T28" fmla="*/ 1554 w 2236"/>
                  <a:gd name="T29" fmla="*/ 1702 h 301"/>
                  <a:gd name="T30" fmla="*/ 1654 w 2236"/>
                  <a:gd name="T31" fmla="*/ 1921 h 301"/>
                  <a:gd name="T32" fmla="*/ 1691 w 2236"/>
                  <a:gd name="T33" fmla="*/ 2028 h 301"/>
                  <a:gd name="T34" fmla="*/ 1791 w 2236"/>
                  <a:gd name="T35" fmla="*/ 3388 h 301"/>
                  <a:gd name="T36" fmla="*/ 1873 w 2236"/>
                  <a:gd name="T37" fmla="*/ 3731 h 301"/>
                  <a:gd name="T38" fmla="*/ 2073 w 2236"/>
                  <a:gd name="T39" fmla="*/ 3274 h 301"/>
                  <a:gd name="T40" fmla="*/ 2154 w 2236"/>
                  <a:gd name="T41" fmla="*/ 2497 h 301"/>
                  <a:gd name="T42" fmla="*/ 2173 w 2236"/>
                  <a:gd name="T43" fmla="*/ 2143 h 301"/>
                  <a:gd name="T44" fmla="*/ 2227 w 2236"/>
                  <a:gd name="T45" fmla="*/ 1476 h 301"/>
                  <a:gd name="T46" fmla="*/ 2236 w 2236"/>
                  <a:gd name="T47" fmla="*/ 113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sz="2200"/>
              </a:p>
            </p:txBody>
          </p:sp>
        </p:grpSp>
        <p:sp>
          <p:nvSpPr>
            <p:cNvPr id="166940" name="TextBox 74"/>
            <p:cNvSpPr txBox="1">
              <a:spLocks noChangeArrowheads="1"/>
            </p:cNvSpPr>
            <p:nvPr/>
          </p:nvSpPr>
          <p:spPr bwMode="auto">
            <a:xfrm>
              <a:off x="5638798" y="2819400"/>
              <a:ext cx="885717" cy="430887"/>
            </a:xfrm>
            <a:prstGeom prst="rect">
              <a:avLst/>
            </a:prstGeom>
            <a:noFill/>
            <a:ln w="9525">
              <a:noFill/>
              <a:miter lim="800000"/>
              <a:headEnd/>
              <a:tailEnd/>
            </a:ln>
          </p:spPr>
          <p:txBody>
            <a:bodyPr wrap="none">
              <a:prstTxWarp prst="textNoShape">
                <a:avLst/>
              </a:prstTxWarp>
              <a:spAutoFit/>
            </a:bodyPr>
            <a:lstStyle/>
            <a:p>
              <a:r>
                <a:rPr lang="en-US" sz="2200">
                  <a:latin typeface="Times" charset="0"/>
                  <a:ea typeface="Times" charset="0"/>
                  <a:cs typeface="Times" charset="0"/>
                </a:rPr>
                <a:t>Terms</a:t>
              </a:r>
            </a:p>
          </p:txBody>
        </p:sp>
      </p:grpSp>
      <p:grpSp>
        <p:nvGrpSpPr>
          <p:cNvPr id="6" name="Group 132"/>
          <p:cNvGrpSpPr>
            <a:grpSpLocks/>
          </p:cNvGrpSpPr>
          <p:nvPr/>
        </p:nvGrpSpPr>
        <p:grpSpPr bwMode="auto">
          <a:xfrm>
            <a:off x="6477000" y="2324100"/>
            <a:ext cx="2819400" cy="3300413"/>
            <a:chOff x="6400801" y="3429000"/>
            <a:chExt cx="2819399" cy="3299716"/>
          </a:xfrm>
        </p:grpSpPr>
        <p:grpSp>
          <p:nvGrpSpPr>
            <p:cNvPr id="166933" name="Group 4"/>
            <p:cNvGrpSpPr>
              <a:grpSpLocks/>
            </p:cNvGrpSpPr>
            <p:nvPr/>
          </p:nvGrpSpPr>
          <p:grpSpPr bwMode="auto">
            <a:xfrm>
              <a:off x="6400801" y="3429000"/>
              <a:ext cx="2819399" cy="3299716"/>
              <a:chOff x="3718" y="1043"/>
              <a:chExt cx="2254" cy="3256"/>
            </a:xfrm>
          </p:grpSpPr>
          <p:sp>
            <p:nvSpPr>
              <p:cNvPr id="166935" name="Line 5"/>
              <p:cNvSpPr>
                <a:spLocks noChangeShapeType="1"/>
              </p:cNvSpPr>
              <p:nvPr/>
            </p:nvSpPr>
            <p:spPr bwMode="auto">
              <a:xfrm>
                <a:off x="3718" y="1046"/>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36" name="Line 6"/>
              <p:cNvSpPr>
                <a:spLocks noChangeShapeType="1"/>
              </p:cNvSpPr>
              <p:nvPr/>
            </p:nvSpPr>
            <p:spPr bwMode="auto">
              <a:xfrm>
                <a:off x="3718" y="1046"/>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37" name="Line 7"/>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38" name="Freeform 8"/>
              <p:cNvSpPr>
                <a:spLocks/>
              </p:cNvSpPr>
              <p:nvPr/>
            </p:nvSpPr>
            <p:spPr bwMode="auto">
              <a:xfrm>
                <a:off x="3718" y="3801"/>
                <a:ext cx="2236" cy="498"/>
              </a:xfrm>
              <a:custGeom>
                <a:avLst/>
                <a:gdLst>
                  <a:gd name="T0" fmla="*/ 0 w 2236"/>
                  <a:gd name="T1" fmla="*/ 907 h 301"/>
                  <a:gd name="T2" fmla="*/ 254 w 2236"/>
                  <a:gd name="T3" fmla="*/ 13 h 301"/>
                  <a:gd name="T4" fmla="*/ 345 w 2236"/>
                  <a:gd name="T5" fmla="*/ 126 h 301"/>
                  <a:gd name="T6" fmla="*/ 427 w 2236"/>
                  <a:gd name="T7" fmla="*/ 1921 h 301"/>
                  <a:gd name="T8" fmla="*/ 518 w 2236"/>
                  <a:gd name="T9" fmla="*/ 2713 h 301"/>
                  <a:gd name="T10" fmla="*/ 627 w 2236"/>
                  <a:gd name="T11" fmla="*/ 2601 h 301"/>
                  <a:gd name="T12" fmla="*/ 645 w 2236"/>
                  <a:gd name="T13" fmla="*/ 2270 h 301"/>
                  <a:gd name="T14" fmla="*/ 700 w 2236"/>
                  <a:gd name="T15" fmla="*/ 1476 h 301"/>
                  <a:gd name="T16" fmla="*/ 836 w 2236"/>
                  <a:gd name="T17" fmla="*/ 685 h 301"/>
                  <a:gd name="T18" fmla="*/ 991 w 2236"/>
                  <a:gd name="T19" fmla="*/ 1702 h 301"/>
                  <a:gd name="T20" fmla="*/ 1209 w 2236"/>
                  <a:gd name="T21" fmla="*/ 3618 h 301"/>
                  <a:gd name="T22" fmla="*/ 1364 w 2236"/>
                  <a:gd name="T23" fmla="*/ 3274 h 301"/>
                  <a:gd name="T24" fmla="*/ 1445 w 2236"/>
                  <a:gd name="T25" fmla="*/ 2270 h 301"/>
                  <a:gd name="T26" fmla="*/ 1473 w 2236"/>
                  <a:gd name="T27" fmla="*/ 1921 h 301"/>
                  <a:gd name="T28" fmla="*/ 1554 w 2236"/>
                  <a:gd name="T29" fmla="*/ 1702 h 301"/>
                  <a:gd name="T30" fmla="*/ 1654 w 2236"/>
                  <a:gd name="T31" fmla="*/ 1921 h 301"/>
                  <a:gd name="T32" fmla="*/ 1691 w 2236"/>
                  <a:gd name="T33" fmla="*/ 2028 h 301"/>
                  <a:gd name="T34" fmla="*/ 1791 w 2236"/>
                  <a:gd name="T35" fmla="*/ 3388 h 301"/>
                  <a:gd name="T36" fmla="*/ 1873 w 2236"/>
                  <a:gd name="T37" fmla="*/ 3731 h 301"/>
                  <a:gd name="T38" fmla="*/ 2073 w 2236"/>
                  <a:gd name="T39" fmla="*/ 3274 h 301"/>
                  <a:gd name="T40" fmla="*/ 2154 w 2236"/>
                  <a:gd name="T41" fmla="*/ 2497 h 301"/>
                  <a:gd name="T42" fmla="*/ 2173 w 2236"/>
                  <a:gd name="T43" fmla="*/ 2143 h 301"/>
                  <a:gd name="T44" fmla="*/ 2227 w 2236"/>
                  <a:gd name="T45" fmla="*/ 1476 h 301"/>
                  <a:gd name="T46" fmla="*/ 2236 w 2236"/>
                  <a:gd name="T47" fmla="*/ 113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sz="2200"/>
              </a:p>
            </p:txBody>
          </p:sp>
        </p:grpSp>
        <p:sp>
          <p:nvSpPr>
            <p:cNvPr id="166934" name="TextBox 131"/>
            <p:cNvSpPr txBox="1">
              <a:spLocks noChangeArrowheads="1"/>
            </p:cNvSpPr>
            <p:nvPr/>
          </p:nvSpPr>
          <p:spPr bwMode="auto">
            <a:xfrm>
              <a:off x="6629400" y="3581400"/>
              <a:ext cx="2209800" cy="430887"/>
            </a:xfrm>
            <a:prstGeom prst="rect">
              <a:avLst/>
            </a:prstGeom>
            <a:noFill/>
            <a:ln w="9525">
              <a:noFill/>
              <a:miter lim="800000"/>
              <a:headEnd/>
              <a:tailEnd/>
            </a:ln>
          </p:spPr>
          <p:txBody>
            <a:bodyPr>
              <a:prstTxWarp prst="textNoShape">
                <a:avLst/>
              </a:prstTxWarp>
              <a:spAutoFit/>
            </a:bodyPr>
            <a:lstStyle/>
            <a:p>
              <a:r>
                <a:rPr lang="en-US" sz="2200">
                  <a:latin typeface="Times" charset="0"/>
                  <a:ea typeface="Times" charset="0"/>
                  <a:cs typeface="Times" charset="0"/>
                </a:rPr>
                <a:t>Action Items</a:t>
              </a:r>
            </a:p>
          </p:txBody>
        </p:sp>
      </p:grpSp>
      <p:grpSp>
        <p:nvGrpSpPr>
          <p:cNvPr id="8" name="Group 153"/>
          <p:cNvGrpSpPr>
            <a:grpSpLocks/>
          </p:cNvGrpSpPr>
          <p:nvPr/>
        </p:nvGrpSpPr>
        <p:grpSpPr bwMode="auto">
          <a:xfrm>
            <a:off x="6934200" y="2952750"/>
            <a:ext cx="2819400" cy="3300413"/>
            <a:chOff x="6324601" y="4267200"/>
            <a:chExt cx="2819399" cy="3299716"/>
          </a:xfrm>
        </p:grpSpPr>
        <p:grpSp>
          <p:nvGrpSpPr>
            <p:cNvPr id="166927" name="Group 4"/>
            <p:cNvGrpSpPr>
              <a:grpSpLocks/>
            </p:cNvGrpSpPr>
            <p:nvPr/>
          </p:nvGrpSpPr>
          <p:grpSpPr bwMode="auto">
            <a:xfrm>
              <a:off x="6324601" y="4267200"/>
              <a:ext cx="2819399" cy="3299716"/>
              <a:chOff x="3718" y="1043"/>
              <a:chExt cx="2254" cy="3256"/>
            </a:xfrm>
          </p:grpSpPr>
          <p:sp>
            <p:nvSpPr>
              <p:cNvPr id="166929" name="Line 5"/>
              <p:cNvSpPr>
                <a:spLocks noChangeShapeType="1"/>
              </p:cNvSpPr>
              <p:nvPr/>
            </p:nvSpPr>
            <p:spPr bwMode="auto">
              <a:xfrm>
                <a:off x="3718" y="1046"/>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30" name="Line 6"/>
              <p:cNvSpPr>
                <a:spLocks noChangeShapeType="1"/>
              </p:cNvSpPr>
              <p:nvPr/>
            </p:nvSpPr>
            <p:spPr bwMode="auto">
              <a:xfrm>
                <a:off x="3718" y="1046"/>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31" name="Line 7"/>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32" name="Freeform 8"/>
              <p:cNvSpPr>
                <a:spLocks/>
              </p:cNvSpPr>
              <p:nvPr/>
            </p:nvSpPr>
            <p:spPr bwMode="auto">
              <a:xfrm>
                <a:off x="3718" y="3801"/>
                <a:ext cx="2236" cy="498"/>
              </a:xfrm>
              <a:custGeom>
                <a:avLst/>
                <a:gdLst>
                  <a:gd name="T0" fmla="*/ 0 w 2236"/>
                  <a:gd name="T1" fmla="*/ 907 h 301"/>
                  <a:gd name="T2" fmla="*/ 254 w 2236"/>
                  <a:gd name="T3" fmla="*/ 13 h 301"/>
                  <a:gd name="T4" fmla="*/ 345 w 2236"/>
                  <a:gd name="T5" fmla="*/ 126 h 301"/>
                  <a:gd name="T6" fmla="*/ 427 w 2236"/>
                  <a:gd name="T7" fmla="*/ 1921 h 301"/>
                  <a:gd name="T8" fmla="*/ 518 w 2236"/>
                  <a:gd name="T9" fmla="*/ 2713 h 301"/>
                  <a:gd name="T10" fmla="*/ 627 w 2236"/>
                  <a:gd name="T11" fmla="*/ 2601 h 301"/>
                  <a:gd name="T12" fmla="*/ 645 w 2236"/>
                  <a:gd name="T13" fmla="*/ 2270 h 301"/>
                  <a:gd name="T14" fmla="*/ 700 w 2236"/>
                  <a:gd name="T15" fmla="*/ 1476 h 301"/>
                  <a:gd name="T16" fmla="*/ 836 w 2236"/>
                  <a:gd name="T17" fmla="*/ 685 h 301"/>
                  <a:gd name="T18" fmla="*/ 991 w 2236"/>
                  <a:gd name="T19" fmla="*/ 1702 h 301"/>
                  <a:gd name="T20" fmla="*/ 1209 w 2236"/>
                  <a:gd name="T21" fmla="*/ 3618 h 301"/>
                  <a:gd name="T22" fmla="*/ 1364 w 2236"/>
                  <a:gd name="T23" fmla="*/ 3274 h 301"/>
                  <a:gd name="T24" fmla="*/ 1445 w 2236"/>
                  <a:gd name="T25" fmla="*/ 2270 h 301"/>
                  <a:gd name="T26" fmla="*/ 1473 w 2236"/>
                  <a:gd name="T27" fmla="*/ 1921 h 301"/>
                  <a:gd name="T28" fmla="*/ 1554 w 2236"/>
                  <a:gd name="T29" fmla="*/ 1702 h 301"/>
                  <a:gd name="T30" fmla="*/ 1654 w 2236"/>
                  <a:gd name="T31" fmla="*/ 1921 h 301"/>
                  <a:gd name="T32" fmla="*/ 1691 w 2236"/>
                  <a:gd name="T33" fmla="*/ 2028 h 301"/>
                  <a:gd name="T34" fmla="*/ 1791 w 2236"/>
                  <a:gd name="T35" fmla="*/ 3388 h 301"/>
                  <a:gd name="T36" fmla="*/ 1873 w 2236"/>
                  <a:gd name="T37" fmla="*/ 3731 h 301"/>
                  <a:gd name="T38" fmla="*/ 2073 w 2236"/>
                  <a:gd name="T39" fmla="*/ 3274 h 301"/>
                  <a:gd name="T40" fmla="*/ 2154 w 2236"/>
                  <a:gd name="T41" fmla="*/ 2497 h 301"/>
                  <a:gd name="T42" fmla="*/ 2173 w 2236"/>
                  <a:gd name="T43" fmla="*/ 2143 h 301"/>
                  <a:gd name="T44" fmla="*/ 2227 w 2236"/>
                  <a:gd name="T45" fmla="*/ 1476 h 301"/>
                  <a:gd name="T46" fmla="*/ 2236 w 2236"/>
                  <a:gd name="T47" fmla="*/ 113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sz="2200"/>
              </a:p>
            </p:txBody>
          </p:sp>
        </p:grpSp>
        <p:sp>
          <p:nvSpPr>
            <p:cNvPr id="166928" name="TextBox 145"/>
            <p:cNvSpPr txBox="1">
              <a:spLocks noChangeArrowheads="1"/>
            </p:cNvSpPr>
            <p:nvPr/>
          </p:nvSpPr>
          <p:spPr bwMode="auto">
            <a:xfrm>
              <a:off x="6553200" y="4419600"/>
              <a:ext cx="1313180" cy="430887"/>
            </a:xfrm>
            <a:prstGeom prst="rect">
              <a:avLst/>
            </a:prstGeom>
            <a:noFill/>
            <a:ln w="9525">
              <a:noFill/>
              <a:miter lim="800000"/>
              <a:headEnd/>
              <a:tailEnd/>
            </a:ln>
          </p:spPr>
          <p:txBody>
            <a:bodyPr wrap="none">
              <a:prstTxWarp prst="textNoShape">
                <a:avLst/>
              </a:prstTxWarp>
              <a:spAutoFit/>
            </a:bodyPr>
            <a:lstStyle/>
            <a:p>
              <a:r>
                <a:rPr lang="en-US" sz="2200">
                  <a:latin typeface="Times" charset="0"/>
                  <a:ea typeface="Times" charset="0"/>
                  <a:cs typeface="Times" charset="0"/>
                </a:rPr>
                <a:t>Questions</a:t>
              </a:r>
            </a:p>
          </p:txBody>
        </p:sp>
      </p:grpSp>
      <p:grpSp>
        <p:nvGrpSpPr>
          <p:cNvPr id="10" name="Group 152"/>
          <p:cNvGrpSpPr>
            <a:grpSpLocks/>
          </p:cNvGrpSpPr>
          <p:nvPr/>
        </p:nvGrpSpPr>
        <p:grpSpPr bwMode="auto">
          <a:xfrm>
            <a:off x="7391400" y="3581400"/>
            <a:ext cx="2819400" cy="3300413"/>
            <a:chOff x="6781801" y="5181600"/>
            <a:chExt cx="2819399" cy="3299716"/>
          </a:xfrm>
        </p:grpSpPr>
        <p:grpSp>
          <p:nvGrpSpPr>
            <p:cNvPr id="166921" name="Group 4"/>
            <p:cNvGrpSpPr>
              <a:grpSpLocks/>
            </p:cNvGrpSpPr>
            <p:nvPr/>
          </p:nvGrpSpPr>
          <p:grpSpPr bwMode="auto">
            <a:xfrm>
              <a:off x="6781801" y="5181600"/>
              <a:ext cx="2819399" cy="3299716"/>
              <a:chOff x="3718" y="1043"/>
              <a:chExt cx="2254" cy="3256"/>
            </a:xfrm>
          </p:grpSpPr>
          <p:sp>
            <p:nvSpPr>
              <p:cNvPr id="166923" name="Line 5"/>
              <p:cNvSpPr>
                <a:spLocks noChangeShapeType="1"/>
              </p:cNvSpPr>
              <p:nvPr/>
            </p:nvSpPr>
            <p:spPr bwMode="auto">
              <a:xfrm>
                <a:off x="3718" y="1046"/>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24" name="Line 6"/>
              <p:cNvSpPr>
                <a:spLocks noChangeShapeType="1"/>
              </p:cNvSpPr>
              <p:nvPr/>
            </p:nvSpPr>
            <p:spPr bwMode="auto">
              <a:xfrm>
                <a:off x="3718" y="1046"/>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25" name="Line 7"/>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166926" name="Freeform 8"/>
              <p:cNvSpPr>
                <a:spLocks/>
              </p:cNvSpPr>
              <p:nvPr/>
            </p:nvSpPr>
            <p:spPr bwMode="auto">
              <a:xfrm>
                <a:off x="3718" y="3801"/>
                <a:ext cx="2236" cy="498"/>
              </a:xfrm>
              <a:custGeom>
                <a:avLst/>
                <a:gdLst>
                  <a:gd name="T0" fmla="*/ 0 w 2236"/>
                  <a:gd name="T1" fmla="*/ 907 h 301"/>
                  <a:gd name="T2" fmla="*/ 254 w 2236"/>
                  <a:gd name="T3" fmla="*/ 13 h 301"/>
                  <a:gd name="T4" fmla="*/ 345 w 2236"/>
                  <a:gd name="T5" fmla="*/ 126 h 301"/>
                  <a:gd name="T6" fmla="*/ 427 w 2236"/>
                  <a:gd name="T7" fmla="*/ 1921 h 301"/>
                  <a:gd name="T8" fmla="*/ 518 w 2236"/>
                  <a:gd name="T9" fmla="*/ 2713 h 301"/>
                  <a:gd name="T10" fmla="*/ 627 w 2236"/>
                  <a:gd name="T11" fmla="*/ 2601 h 301"/>
                  <a:gd name="T12" fmla="*/ 645 w 2236"/>
                  <a:gd name="T13" fmla="*/ 2270 h 301"/>
                  <a:gd name="T14" fmla="*/ 700 w 2236"/>
                  <a:gd name="T15" fmla="*/ 1476 h 301"/>
                  <a:gd name="T16" fmla="*/ 836 w 2236"/>
                  <a:gd name="T17" fmla="*/ 685 h 301"/>
                  <a:gd name="T18" fmla="*/ 991 w 2236"/>
                  <a:gd name="T19" fmla="*/ 1702 h 301"/>
                  <a:gd name="T20" fmla="*/ 1209 w 2236"/>
                  <a:gd name="T21" fmla="*/ 3618 h 301"/>
                  <a:gd name="T22" fmla="*/ 1364 w 2236"/>
                  <a:gd name="T23" fmla="*/ 3274 h 301"/>
                  <a:gd name="T24" fmla="*/ 1445 w 2236"/>
                  <a:gd name="T25" fmla="*/ 2270 h 301"/>
                  <a:gd name="T26" fmla="*/ 1473 w 2236"/>
                  <a:gd name="T27" fmla="*/ 1921 h 301"/>
                  <a:gd name="T28" fmla="*/ 1554 w 2236"/>
                  <a:gd name="T29" fmla="*/ 1702 h 301"/>
                  <a:gd name="T30" fmla="*/ 1654 w 2236"/>
                  <a:gd name="T31" fmla="*/ 1921 h 301"/>
                  <a:gd name="T32" fmla="*/ 1691 w 2236"/>
                  <a:gd name="T33" fmla="*/ 2028 h 301"/>
                  <a:gd name="T34" fmla="*/ 1791 w 2236"/>
                  <a:gd name="T35" fmla="*/ 3388 h 301"/>
                  <a:gd name="T36" fmla="*/ 1873 w 2236"/>
                  <a:gd name="T37" fmla="*/ 3731 h 301"/>
                  <a:gd name="T38" fmla="*/ 2073 w 2236"/>
                  <a:gd name="T39" fmla="*/ 3274 h 301"/>
                  <a:gd name="T40" fmla="*/ 2154 w 2236"/>
                  <a:gd name="T41" fmla="*/ 2497 h 301"/>
                  <a:gd name="T42" fmla="*/ 2173 w 2236"/>
                  <a:gd name="T43" fmla="*/ 2143 h 301"/>
                  <a:gd name="T44" fmla="*/ 2227 w 2236"/>
                  <a:gd name="T45" fmla="*/ 1476 h 301"/>
                  <a:gd name="T46" fmla="*/ 2236 w 2236"/>
                  <a:gd name="T47" fmla="*/ 113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sz="2200"/>
              </a:p>
            </p:txBody>
          </p:sp>
        </p:grpSp>
        <p:sp>
          <p:nvSpPr>
            <p:cNvPr id="166922" name="TextBox 151"/>
            <p:cNvSpPr txBox="1">
              <a:spLocks noChangeArrowheads="1"/>
            </p:cNvSpPr>
            <p:nvPr/>
          </p:nvSpPr>
          <p:spPr bwMode="auto">
            <a:xfrm>
              <a:off x="6890028" y="5253335"/>
              <a:ext cx="874283" cy="430887"/>
            </a:xfrm>
            <a:prstGeom prst="rect">
              <a:avLst/>
            </a:prstGeom>
            <a:noFill/>
            <a:ln w="9525">
              <a:noFill/>
              <a:miter lim="800000"/>
              <a:headEnd/>
              <a:tailEnd/>
            </a:ln>
          </p:spPr>
          <p:txBody>
            <a:bodyPr wrap="none">
              <a:prstTxWarp prst="textNoShape">
                <a:avLst/>
              </a:prstTxWarp>
              <a:spAutoFit/>
            </a:bodyPr>
            <a:lstStyle/>
            <a:p>
              <a:r>
                <a:rPr lang="en-US" sz="2200">
                  <a:latin typeface="Times" charset="0"/>
                  <a:ea typeface="Times" charset="0"/>
                  <a:cs typeface="Times" charset="0"/>
                </a:rPr>
                <a:t>Issues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p:txBody>
          <a:bodyPr/>
          <a:lstStyle/>
          <a:p>
            <a:endParaRPr lang="en-US"/>
          </a:p>
        </p:txBody>
      </p:sp>
      <p:sp>
        <p:nvSpPr>
          <p:cNvPr id="167939" name="Content Placeholder 2"/>
          <p:cNvSpPr>
            <a:spLocks noGrp="1"/>
          </p:cNvSpPr>
          <p:nvPr>
            <p:ph idx="1"/>
          </p:nvPr>
        </p:nvSpPr>
        <p:spPr/>
        <p:txBody>
          <a:bodyPr/>
          <a:lstStyle/>
          <a:p>
            <a:pPr algn="ctr"/>
            <a:r>
              <a:rPr lang="en-US" sz="9600" smtClean="0"/>
              <a:t>C: Wrap Up</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p:txBody>
          <a:bodyPr/>
          <a:lstStyle/>
          <a:p>
            <a:r>
              <a:rPr lang="en-US" dirty="0" smtClean="0"/>
              <a:t>14.  What We Did</a:t>
            </a:r>
          </a:p>
        </p:txBody>
      </p:sp>
      <p:sp>
        <p:nvSpPr>
          <p:cNvPr id="168963" name="Content Placeholder 2"/>
          <p:cNvSpPr>
            <a:spLocks noGrp="1"/>
          </p:cNvSpPr>
          <p:nvPr>
            <p:ph idx="1"/>
          </p:nvPr>
        </p:nvSpPr>
        <p:spPr/>
        <p:txBody>
          <a:bodyPr/>
          <a:lstStyle/>
          <a:p>
            <a:endParaRPr lang="en-US"/>
          </a:p>
        </p:txBody>
      </p:sp>
      <p:sp>
        <p:nvSpPr>
          <p:cNvPr id="168964" name="Rectangle 3"/>
          <p:cNvSpPr>
            <a:spLocks noChangeArrowheads="1"/>
          </p:cNvSpPr>
          <p:nvPr/>
        </p:nvSpPr>
        <p:spPr bwMode="auto">
          <a:xfrm>
            <a:off x="4114800" y="2971800"/>
            <a:ext cx="1325804"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14</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Charter</a:t>
            </a:r>
          </a:p>
        </p:txBody>
      </p:sp>
      <p:sp>
        <p:nvSpPr>
          <p:cNvPr id="18435" name="Content Placeholder 2"/>
          <p:cNvSpPr>
            <a:spLocks noGrp="1"/>
          </p:cNvSpPr>
          <p:nvPr>
            <p:ph idx="1"/>
          </p:nvPr>
        </p:nvSpPr>
        <p:spPr/>
        <p:txBody>
          <a:bodyPr/>
          <a:lstStyle/>
          <a:p>
            <a:r>
              <a:rPr lang="en-US" smtClean="0"/>
              <a:t>The charter tells everyone why the project is being undertaken.</a:t>
            </a:r>
          </a:p>
          <a:p>
            <a:endParaRPr lang="en-US" smtClean="0"/>
          </a:p>
          <a:p>
            <a:r>
              <a:rPr lang="en-US" smtClean="0"/>
              <a:t>It is usually short:</a:t>
            </a:r>
          </a:p>
          <a:p>
            <a:pPr lvl="1"/>
            <a:r>
              <a:rPr lang="en-US" smtClean="0"/>
              <a:t>A paragraph or two</a:t>
            </a:r>
          </a:p>
          <a:p>
            <a:pPr lvl="1"/>
            <a:r>
              <a:rPr lang="en-US" smtClean="0"/>
              <a:t>plus some bullets</a:t>
            </a:r>
          </a:p>
          <a:p>
            <a:endParaRPr lang="en-US" smtClean="0"/>
          </a:p>
          <a:p>
            <a:r>
              <a:rPr lang="en-US" smtClean="0"/>
              <a:t>It may also contains numbers</a:t>
            </a:r>
            <a:br>
              <a:rPr lang="en-US" smtClean="0"/>
            </a:br>
            <a:r>
              <a:rPr lang="en-US" smtClean="0"/>
              <a:t>about:</a:t>
            </a:r>
          </a:p>
          <a:p>
            <a:pPr lvl="1"/>
            <a:r>
              <a:rPr lang="en-US" smtClean="0"/>
              <a:t>Revenues</a:t>
            </a:r>
          </a:p>
          <a:p>
            <a:pPr lvl="1"/>
            <a:r>
              <a:rPr lang="en-US" smtClean="0"/>
              <a:t>Units to be sold</a:t>
            </a:r>
          </a:p>
          <a:p>
            <a:pPr lvl="1"/>
            <a:r>
              <a:rPr lang="en-US" smtClean="0"/>
              <a:t>‘C’-suite information needed to decide whether to proceed.</a:t>
            </a:r>
          </a:p>
          <a:p>
            <a:pPr lvl="1"/>
            <a:endParaRPr lang="en-US" smtClean="0"/>
          </a:p>
          <a:p>
            <a:pPr lvl="1">
              <a:buFont typeface="Monotype Sorts" charset="2"/>
              <a:buNone/>
            </a:pPr>
            <a:endParaRPr lang="en-US" smtClean="0"/>
          </a:p>
          <a:p>
            <a:endParaRPr lang="en-US" smtClean="0"/>
          </a:p>
          <a:p>
            <a:endParaRPr lang="en-US" smtClean="0"/>
          </a:p>
        </p:txBody>
      </p:sp>
      <p:sp>
        <p:nvSpPr>
          <p:cNvPr id="18436" name="Oval Callout 3"/>
          <p:cNvSpPr>
            <a:spLocks noChangeArrowheads="1"/>
          </p:cNvSpPr>
          <p:nvPr/>
        </p:nvSpPr>
        <p:spPr bwMode="auto">
          <a:xfrm>
            <a:off x="5400675" y="2160588"/>
            <a:ext cx="2879725" cy="1798637"/>
          </a:xfrm>
          <a:prstGeom prst="wedgeEllipseCallout">
            <a:avLst>
              <a:gd name="adj1" fmla="val -21843"/>
              <a:gd name="adj2" fmla="val 6964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000" b="1" dirty="0">
                <a:latin typeface="Comic Sans MS"/>
                <a:ea typeface="Comic Sans MS"/>
                <a:cs typeface="Comic Sans MS"/>
              </a:rPr>
              <a:t>aka</a:t>
            </a:r>
          </a:p>
          <a:p>
            <a:pPr algn="ctr"/>
            <a:r>
              <a:rPr lang="en-US" sz="2000" b="1" dirty="0">
                <a:latin typeface="Comic Sans MS"/>
                <a:ea typeface="Comic Sans MS"/>
                <a:cs typeface="Comic Sans MS"/>
              </a:rPr>
              <a:t>Goals</a:t>
            </a:r>
          </a:p>
          <a:p>
            <a:pPr algn="ctr"/>
            <a:r>
              <a:rPr lang="en-US" sz="2000" b="1" dirty="0">
                <a:latin typeface="Comic Sans MS"/>
                <a:ea typeface="Comic Sans MS"/>
                <a:cs typeface="Comic Sans MS"/>
              </a:rPr>
              <a:t>Business Case</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Levels of Commitment</a:t>
            </a:r>
          </a:p>
        </p:txBody>
      </p:sp>
      <p:sp>
        <p:nvSpPr>
          <p:cNvPr id="11267" name="Rectangle 3"/>
          <p:cNvSpPr>
            <a:spLocks noGrp="1" noChangeArrowheads="1"/>
          </p:cNvSpPr>
          <p:nvPr>
            <p:ph type="body" idx="1"/>
          </p:nvPr>
        </p:nvSpPr>
        <p:spPr/>
        <p:txBody>
          <a:bodyPr/>
          <a:lstStyle/>
          <a:p>
            <a:pPr marL="381000" indent="-381000"/>
            <a:r>
              <a:rPr lang="en-US" dirty="0" smtClean="0"/>
              <a:t>We must commit incrementally.</a:t>
            </a:r>
          </a:p>
          <a:p>
            <a:pPr marL="381000" indent="-381000"/>
            <a:endParaRPr lang="en-US" sz="1600" dirty="0" smtClean="0"/>
          </a:p>
          <a:p>
            <a:pPr marL="538163" lvl="1" indent="-365125"/>
            <a:r>
              <a:rPr lang="en-US" dirty="0" smtClean="0"/>
              <a:t>Natural </a:t>
            </a:r>
            <a:r>
              <a:rPr lang="en-US" dirty="0"/>
              <a:t>language and informal diagrams</a:t>
            </a:r>
          </a:p>
          <a:p>
            <a:pPr marL="1219200" lvl="2" indent="-304800"/>
            <a:r>
              <a:rPr lang="en-US" sz="2200" dirty="0"/>
              <a:t>Use </a:t>
            </a:r>
            <a:r>
              <a:rPr lang="en-US" sz="2200" dirty="0" smtClean="0"/>
              <a:t>cases</a:t>
            </a:r>
          </a:p>
          <a:p>
            <a:pPr marL="1219200" lvl="2" indent="-304800"/>
            <a:r>
              <a:rPr lang="en-US" sz="2200" dirty="0" smtClean="0"/>
              <a:t>Activity diagrams</a:t>
            </a:r>
          </a:p>
          <a:p>
            <a:pPr marL="1219200" lvl="2" indent="-304800"/>
            <a:r>
              <a:rPr lang="en-US" sz="2200" dirty="0" smtClean="0"/>
              <a:t>Sequence diagrams</a:t>
            </a:r>
          </a:p>
          <a:p>
            <a:pPr marL="538163" lvl="1" indent="-365125"/>
            <a:r>
              <a:rPr lang="en-US" dirty="0"/>
              <a:t>Structural models</a:t>
            </a:r>
            <a:endParaRPr lang="en-US" dirty="0" smtClean="0"/>
          </a:p>
          <a:p>
            <a:pPr marL="1219200" lvl="2" indent="-304800"/>
            <a:r>
              <a:rPr lang="en-US" sz="2200" dirty="0" smtClean="0"/>
              <a:t>Components &amp; Interfaces</a:t>
            </a:r>
          </a:p>
          <a:p>
            <a:pPr marL="1219200" lvl="2" indent="-304800"/>
            <a:r>
              <a:rPr lang="en-US" sz="2200" dirty="0" smtClean="0"/>
              <a:t>Class models</a:t>
            </a:r>
          </a:p>
          <a:p>
            <a:pPr marL="1219200" lvl="2" indent="-304800"/>
            <a:r>
              <a:rPr lang="en-US" sz="2200" dirty="0" smtClean="0"/>
              <a:t>Data </a:t>
            </a:r>
            <a:r>
              <a:rPr lang="en-US" sz="2200" dirty="0"/>
              <a:t>types</a:t>
            </a:r>
            <a:endParaRPr lang="en-US" sz="2200" dirty="0" smtClean="0"/>
          </a:p>
          <a:p>
            <a:pPr marL="538163" lvl="1" indent="-365125"/>
            <a:r>
              <a:rPr lang="en-US" dirty="0" smtClean="0"/>
              <a:t>Behavioral </a:t>
            </a:r>
            <a:r>
              <a:rPr lang="en-US" dirty="0"/>
              <a:t>models</a:t>
            </a:r>
            <a:endParaRPr lang="en-US" dirty="0" smtClean="0"/>
          </a:p>
          <a:p>
            <a:pPr marL="1219200" lvl="2" indent="-304800"/>
            <a:r>
              <a:rPr lang="en-US" sz="2200" dirty="0" smtClean="0"/>
              <a:t>State models</a:t>
            </a:r>
          </a:p>
          <a:p>
            <a:pPr marL="1219200" lvl="2" indent="-304800"/>
            <a:r>
              <a:rPr lang="en-US" sz="2200" dirty="0" smtClean="0"/>
              <a:t>Activities</a:t>
            </a:r>
          </a:p>
          <a:p>
            <a:pPr marL="381000" indent="-381000"/>
            <a:endParaRPr lang="en-US" dirty="0"/>
          </a:p>
        </p:txBody>
      </p:sp>
      <p:sp>
        <p:nvSpPr>
          <p:cNvPr id="11268" name="Left Arrow 3"/>
          <p:cNvSpPr>
            <a:spLocks noChangeArrowheads="1"/>
          </p:cNvSpPr>
          <p:nvPr/>
        </p:nvSpPr>
        <p:spPr bwMode="auto">
          <a:xfrm>
            <a:off x="6629400" y="2743200"/>
            <a:ext cx="1828800" cy="762000"/>
          </a:xfrm>
          <a:prstGeom prst="leftArrow">
            <a:avLst>
              <a:gd name="adj1" fmla="val 50000"/>
              <a:gd name="adj2" fmla="val 50000"/>
            </a:avLst>
          </a:prstGeom>
          <a:solidFill>
            <a:schemeClr val="accent1"/>
          </a:solidFill>
          <a:ln w="12700">
            <a:solidFill>
              <a:schemeClr val="tx1"/>
            </a:solidFill>
            <a:round/>
            <a:headEnd/>
            <a:tailEnd/>
          </a:ln>
        </p:spPr>
        <p:txBody>
          <a:bodyPr>
            <a:prstTxWarp prst="textNoShape">
              <a:avLst/>
            </a:prstTxWarp>
          </a:bodyPr>
          <a:lstStyle/>
          <a:p>
            <a:r>
              <a:rPr lang="en-US"/>
              <a:t>This course</a:t>
            </a:r>
          </a:p>
        </p:txBody>
      </p:sp>
      <p:sp>
        <p:nvSpPr>
          <p:cNvPr id="5" name="TextBox 4"/>
          <p:cNvSpPr txBox="1"/>
          <p:nvPr/>
        </p:nvSpPr>
        <p:spPr>
          <a:xfrm>
            <a:off x="5334000" y="2164140"/>
            <a:ext cx="595836" cy="1569660"/>
          </a:xfrm>
          <a:prstGeom prst="rect">
            <a:avLst/>
          </a:prstGeom>
          <a:noFill/>
        </p:spPr>
        <p:txBody>
          <a:bodyPr wrap="none" rtlCol="0">
            <a:spAutoFit/>
          </a:bodyPr>
          <a:lstStyle/>
          <a:p>
            <a:r>
              <a:rPr lang="en-US" sz="9600" dirty="0" smtClean="0"/>
              <a:t>}</a:t>
            </a:r>
            <a:endParaRPr lang="en-US" sz="96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Requirements Clarification Process</a:t>
            </a:r>
          </a:p>
        </p:txBody>
      </p:sp>
      <p:sp>
        <p:nvSpPr>
          <p:cNvPr id="12291" name="Content Placeholder 2"/>
          <p:cNvSpPr>
            <a:spLocks noGrp="1"/>
          </p:cNvSpPr>
          <p:nvPr>
            <p:ph idx="1"/>
          </p:nvPr>
        </p:nvSpPr>
        <p:spPr/>
        <p:txBody>
          <a:bodyPr/>
          <a:lstStyle/>
          <a:p>
            <a:r>
              <a:rPr lang="en-US" dirty="0" smtClean="0"/>
              <a:t>The process is:</a:t>
            </a:r>
          </a:p>
          <a:p>
            <a:pPr lvl="1"/>
            <a:r>
              <a:rPr lang="en-US" dirty="0" smtClean="0"/>
              <a:t>Find all your people, resources, practices, etc.</a:t>
            </a:r>
          </a:p>
          <a:p>
            <a:pPr lvl="1"/>
            <a:r>
              <a:rPr lang="en-US" dirty="0" smtClean="0"/>
              <a:t>Find out what the system-as-a-whole does</a:t>
            </a:r>
          </a:p>
          <a:p>
            <a:pPr lvl="1"/>
            <a:r>
              <a:rPr lang="en-US" dirty="0" smtClean="0"/>
              <a:t>Determine the precise behavior of each use case</a:t>
            </a:r>
          </a:p>
          <a:p>
            <a:pPr lvl="1"/>
            <a:r>
              <a:rPr lang="en-US" dirty="0" smtClean="0"/>
              <a:t>And establish how it communicates with others</a:t>
            </a:r>
          </a:p>
          <a:p>
            <a:r>
              <a:rPr lang="en-US" sz="1200" i="1" dirty="0" smtClean="0"/>
              <a:t>       </a:t>
            </a:r>
          </a:p>
          <a:p>
            <a:r>
              <a:rPr lang="en-US" i="1" dirty="0" smtClean="0"/>
              <a:t>        But it’s really all about learning about the problem.</a:t>
            </a:r>
          </a:p>
        </p:txBody>
      </p:sp>
      <p:sp>
        <p:nvSpPr>
          <p:cNvPr id="12" name="AutoShape 28"/>
          <p:cNvSpPr>
            <a:spLocks noChangeArrowheads="1"/>
          </p:cNvSpPr>
          <p:nvPr/>
        </p:nvSpPr>
        <p:spPr bwMode="auto">
          <a:xfrm>
            <a:off x="269875" y="4164013"/>
            <a:ext cx="2379663" cy="2160587"/>
          </a:xfrm>
          <a:prstGeom prst="chevron">
            <a:avLst>
              <a:gd name="adj" fmla="val 25159"/>
            </a:avLst>
          </a:prstGeom>
          <a:solidFill>
            <a:srgbClr val="E4B9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3" name="Text Box 32"/>
          <p:cNvSpPr txBox="1">
            <a:spLocks noChangeArrowheads="1"/>
          </p:cNvSpPr>
          <p:nvPr/>
        </p:nvSpPr>
        <p:spPr bwMode="auto">
          <a:xfrm>
            <a:off x="685800" y="4935538"/>
            <a:ext cx="1600200" cy="553998"/>
          </a:xfrm>
          <a:prstGeom prst="rect">
            <a:avLst/>
          </a:prstGeom>
          <a:noFill/>
          <a:ln w="9525">
            <a:noFill/>
            <a:miter lim="800000"/>
            <a:headEnd/>
            <a:tailEnd/>
          </a:ln>
        </p:spPr>
        <p:txBody>
          <a:bodyPr lIns="0" tIns="0" rIns="0" bIns="0">
            <a:prstTxWarp prst="textNoShape">
              <a:avLst/>
            </a:prstTxWarp>
            <a:spAutoFit/>
          </a:bodyPr>
          <a:lstStyle/>
          <a:p>
            <a:pPr algn="ctr"/>
            <a:r>
              <a:rPr lang="en-US" dirty="0" smtClean="0">
                <a:ea typeface="ＭＳ Ｐゴシック" charset="-128"/>
                <a:cs typeface="ＭＳ Ｐゴシック" charset="-128"/>
              </a:rPr>
              <a:t>Get </a:t>
            </a:r>
            <a:br>
              <a:rPr lang="en-US" dirty="0" smtClean="0">
                <a:ea typeface="ＭＳ Ｐゴシック" charset="-128"/>
                <a:cs typeface="ＭＳ Ｐゴシック" charset="-128"/>
              </a:rPr>
            </a:br>
            <a:r>
              <a:rPr lang="en-US" dirty="0" smtClean="0">
                <a:ea typeface="ＭＳ Ｐゴシック" charset="-128"/>
                <a:cs typeface="ＭＳ Ｐゴシック" charset="-128"/>
              </a:rPr>
              <a:t>Organized</a:t>
            </a:r>
            <a:endParaRPr lang="en-US" dirty="0">
              <a:latin typeface="Times New Roman" charset="0"/>
              <a:ea typeface="ＭＳ Ｐゴシック" charset="-128"/>
              <a:cs typeface="ＭＳ Ｐゴシック" charset="-128"/>
            </a:endParaRPr>
          </a:p>
        </p:txBody>
      </p:sp>
      <p:sp>
        <p:nvSpPr>
          <p:cNvPr id="14" name="AutoShape 26"/>
          <p:cNvSpPr>
            <a:spLocks noChangeArrowheads="1"/>
          </p:cNvSpPr>
          <p:nvPr/>
        </p:nvSpPr>
        <p:spPr bwMode="auto">
          <a:xfrm>
            <a:off x="4598988" y="4164013"/>
            <a:ext cx="2381250" cy="2160587"/>
          </a:xfrm>
          <a:prstGeom prst="chevron">
            <a:avLst>
              <a:gd name="adj" fmla="val 25159"/>
            </a:avLst>
          </a:prstGeom>
          <a:solidFill>
            <a:schemeClr val="accent1"/>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5" name="Text Box 32"/>
          <p:cNvSpPr txBox="1">
            <a:spLocks noChangeArrowheads="1"/>
          </p:cNvSpPr>
          <p:nvPr/>
        </p:nvSpPr>
        <p:spPr bwMode="auto">
          <a:xfrm>
            <a:off x="509111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ea typeface="ＭＳ Ｐゴシック" charset="-128"/>
                <a:cs typeface="ＭＳ Ｐゴシック" charset="-128"/>
              </a:rPr>
              <a:t>Activity Diagrams</a:t>
            </a:r>
            <a:endParaRPr lang="en-US">
              <a:latin typeface="Times New Roman" charset="0"/>
              <a:ea typeface="ＭＳ Ｐゴシック" charset="-128"/>
              <a:cs typeface="ＭＳ Ｐゴシック" charset="-128"/>
            </a:endParaRPr>
          </a:p>
        </p:txBody>
      </p:sp>
      <p:sp>
        <p:nvSpPr>
          <p:cNvPr id="16" name="AutoShape 24"/>
          <p:cNvSpPr>
            <a:spLocks noChangeArrowheads="1"/>
          </p:cNvSpPr>
          <p:nvPr/>
        </p:nvSpPr>
        <p:spPr bwMode="auto">
          <a:xfrm>
            <a:off x="2433638" y="4164013"/>
            <a:ext cx="2381250" cy="2160587"/>
          </a:xfrm>
          <a:prstGeom prst="chevron">
            <a:avLst>
              <a:gd name="adj" fmla="val 25159"/>
            </a:avLst>
          </a:prstGeom>
          <a:solidFill>
            <a:srgbClr val="0080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7" name="Text Box 32"/>
          <p:cNvSpPr txBox="1">
            <a:spLocks noChangeArrowheads="1"/>
          </p:cNvSpPr>
          <p:nvPr/>
        </p:nvSpPr>
        <p:spPr bwMode="auto">
          <a:xfrm>
            <a:off x="292576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t>Use </a:t>
            </a:r>
            <a:br>
              <a:rPr lang="en-US"/>
            </a:br>
            <a:r>
              <a:rPr lang="en-US"/>
              <a:t>Cases </a:t>
            </a:r>
            <a:endParaRPr lang="en-US" b="1">
              <a:latin typeface="Times New Roman" charset="0"/>
              <a:ea typeface="ＭＳ Ｐゴシック" charset="-128"/>
              <a:cs typeface="ＭＳ Ｐゴシック" charset="-128"/>
            </a:endParaRPr>
          </a:p>
        </p:txBody>
      </p:sp>
      <p:sp>
        <p:nvSpPr>
          <p:cNvPr id="18" name="AutoShape 25"/>
          <p:cNvSpPr>
            <a:spLocks noChangeArrowheads="1"/>
          </p:cNvSpPr>
          <p:nvPr/>
        </p:nvSpPr>
        <p:spPr bwMode="auto">
          <a:xfrm>
            <a:off x="6764338" y="4419600"/>
            <a:ext cx="1770062" cy="1676400"/>
          </a:xfrm>
          <a:prstGeom prst="chevron">
            <a:avLst>
              <a:gd name="adj" fmla="val 25159"/>
            </a:avLst>
          </a:prstGeom>
          <a:solidFill>
            <a:schemeClr val="accent2"/>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19" name="Text Box 32"/>
          <p:cNvSpPr txBox="1">
            <a:spLocks noChangeArrowheads="1"/>
          </p:cNvSpPr>
          <p:nvPr/>
        </p:nvSpPr>
        <p:spPr bwMode="auto">
          <a:xfrm>
            <a:off x="7162800" y="4935538"/>
            <a:ext cx="1303635" cy="600158"/>
          </a:xfrm>
          <a:prstGeom prst="rect">
            <a:avLst/>
          </a:prstGeom>
          <a:noFill/>
          <a:ln w="9525">
            <a:noFill/>
            <a:miter lim="800000"/>
            <a:headEnd/>
            <a:tailEnd/>
          </a:ln>
        </p:spPr>
        <p:txBody>
          <a:bodyPr wrap="square" lIns="91429" tIns="45714" rIns="91429" bIns="0">
            <a:prstTxWarp prst="textNoShape">
              <a:avLst/>
            </a:prstTxWarp>
            <a:spAutoFit/>
          </a:bodyPr>
          <a:lstStyle/>
          <a:p>
            <a:pPr algn="ctr"/>
            <a:r>
              <a:rPr lang="en-US" dirty="0"/>
              <a:t>Sequence Diagrams</a:t>
            </a:r>
            <a:endParaRPr lang="en-US" b="1" dirty="0">
              <a:latin typeface="Times New Roman" charset="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Requirements Clarification Process</a:t>
            </a:r>
          </a:p>
        </p:txBody>
      </p:sp>
      <p:sp>
        <p:nvSpPr>
          <p:cNvPr id="14339" name="Content Placeholder 2"/>
          <p:cNvSpPr>
            <a:spLocks noGrp="1"/>
          </p:cNvSpPr>
          <p:nvPr>
            <p:ph idx="1"/>
          </p:nvPr>
        </p:nvSpPr>
        <p:spPr/>
        <p:txBody>
          <a:bodyPr/>
          <a:lstStyle/>
          <a:p>
            <a:r>
              <a:rPr lang="en-US" dirty="0" smtClean="0"/>
              <a:t>We’ll show you how to:</a:t>
            </a:r>
          </a:p>
          <a:p>
            <a:pPr lvl="1"/>
            <a:r>
              <a:rPr lang="en-US" dirty="0" smtClean="0"/>
              <a:t>determine what you have, and</a:t>
            </a:r>
          </a:p>
          <a:p>
            <a:pPr lvl="1"/>
            <a:r>
              <a:rPr lang="en-US" dirty="0" smtClean="0"/>
              <a:t>how well it meets your needs</a:t>
            </a:r>
          </a:p>
          <a:p>
            <a:pPr lvl="1"/>
            <a:r>
              <a:rPr lang="en-US" dirty="0" smtClean="0"/>
              <a:t>gather information to build executable models</a:t>
            </a:r>
          </a:p>
          <a:p>
            <a:pPr lvl="1"/>
            <a:r>
              <a:rPr lang="en-US" dirty="0" smtClean="0"/>
              <a:t>investigate questionable use cases</a:t>
            </a:r>
          </a:p>
          <a:p>
            <a:pPr lvl="1"/>
            <a:r>
              <a:rPr lang="en-US" dirty="0" smtClean="0"/>
              <a:t>organize information ready to build executable models</a:t>
            </a:r>
          </a:p>
        </p:txBody>
      </p:sp>
      <p:sp>
        <p:nvSpPr>
          <p:cNvPr id="17" name="Oval Callout 16"/>
          <p:cNvSpPr>
            <a:spLocks noChangeArrowheads="1"/>
          </p:cNvSpPr>
          <p:nvPr/>
        </p:nvSpPr>
        <p:spPr bwMode="auto">
          <a:xfrm>
            <a:off x="6248400" y="1143000"/>
            <a:ext cx="2743200" cy="1298575"/>
          </a:xfrm>
          <a:prstGeom prst="wedgeEllipseCallout">
            <a:avLst>
              <a:gd name="adj1" fmla="val 32106"/>
              <a:gd name="adj2" fmla="val 63671"/>
            </a:avLst>
          </a:prstGeom>
          <a:solidFill>
            <a:schemeClr val="accent1"/>
          </a:solidFill>
          <a:ln w="12700">
            <a:solidFill>
              <a:schemeClr val="tx1"/>
            </a:solidFill>
            <a:round/>
            <a:headEnd/>
            <a:tailEnd/>
          </a:ln>
        </p:spPr>
        <p:txBody>
          <a:bodyPr lIns="0" tIns="0" rIns="0" bIns="0" anchor="ctr" anchorCtr="1">
            <a:prstTxWarp prst="textNoShape">
              <a:avLst/>
            </a:prstTxWarp>
            <a:spAutoFit/>
          </a:bodyPr>
          <a:lstStyle/>
          <a:p>
            <a:pPr algn="ctr"/>
            <a:r>
              <a:rPr lang="en-US" sz="2000"/>
              <a:t>It’s a bootstrapped process</a:t>
            </a:r>
          </a:p>
        </p:txBody>
      </p:sp>
      <p:sp>
        <p:nvSpPr>
          <p:cNvPr id="38" name="AutoShape 28"/>
          <p:cNvSpPr>
            <a:spLocks noChangeArrowheads="1"/>
          </p:cNvSpPr>
          <p:nvPr/>
        </p:nvSpPr>
        <p:spPr bwMode="auto">
          <a:xfrm>
            <a:off x="498475" y="4164013"/>
            <a:ext cx="2379663" cy="2160587"/>
          </a:xfrm>
          <a:prstGeom prst="chevron">
            <a:avLst>
              <a:gd name="adj" fmla="val 25159"/>
            </a:avLst>
          </a:prstGeom>
          <a:solidFill>
            <a:srgbClr val="E4B9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39" name="Text Box 32"/>
          <p:cNvSpPr txBox="1">
            <a:spLocks noChangeArrowheads="1"/>
          </p:cNvSpPr>
          <p:nvPr/>
        </p:nvSpPr>
        <p:spPr bwMode="auto">
          <a:xfrm>
            <a:off x="914400" y="4935538"/>
            <a:ext cx="1600200" cy="553998"/>
          </a:xfrm>
          <a:prstGeom prst="rect">
            <a:avLst/>
          </a:prstGeom>
          <a:noFill/>
          <a:ln w="9525">
            <a:noFill/>
            <a:miter lim="800000"/>
            <a:headEnd/>
            <a:tailEnd/>
          </a:ln>
        </p:spPr>
        <p:txBody>
          <a:bodyPr lIns="0" tIns="0" rIns="0" bIns="0">
            <a:prstTxWarp prst="textNoShape">
              <a:avLst/>
            </a:prstTxWarp>
            <a:spAutoFit/>
          </a:bodyPr>
          <a:lstStyle/>
          <a:p>
            <a:pPr algn="ctr"/>
            <a:r>
              <a:rPr lang="en-US" dirty="0" smtClean="0">
                <a:ea typeface="ＭＳ Ｐゴシック" charset="-128"/>
                <a:cs typeface="ＭＳ Ｐゴシック" charset="-128"/>
              </a:rPr>
              <a:t>Get </a:t>
            </a:r>
            <a:br>
              <a:rPr lang="en-US" dirty="0" smtClean="0">
                <a:ea typeface="ＭＳ Ｐゴシック" charset="-128"/>
                <a:cs typeface="ＭＳ Ｐゴシック" charset="-128"/>
              </a:rPr>
            </a:br>
            <a:r>
              <a:rPr lang="en-US" dirty="0" smtClean="0">
                <a:ea typeface="ＭＳ Ｐゴシック" charset="-128"/>
                <a:cs typeface="ＭＳ Ｐゴシック" charset="-128"/>
              </a:rPr>
              <a:t>Organized</a:t>
            </a:r>
            <a:endParaRPr lang="en-US" dirty="0">
              <a:latin typeface="Times New Roman" charset="0"/>
              <a:ea typeface="ＭＳ Ｐゴシック" charset="-128"/>
              <a:cs typeface="ＭＳ Ｐゴシック" charset="-128"/>
            </a:endParaRPr>
          </a:p>
        </p:txBody>
      </p:sp>
      <p:sp>
        <p:nvSpPr>
          <p:cNvPr id="40" name="AutoShape 26"/>
          <p:cNvSpPr>
            <a:spLocks noChangeArrowheads="1"/>
          </p:cNvSpPr>
          <p:nvPr/>
        </p:nvSpPr>
        <p:spPr bwMode="auto">
          <a:xfrm>
            <a:off x="4827588" y="4164013"/>
            <a:ext cx="2381250" cy="2160587"/>
          </a:xfrm>
          <a:prstGeom prst="chevron">
            <a:avLst>
              <a:gd name="adj" fmla="val 25159"/>
            </a:avLst>
          </a:prstGeom>
          <a:solidFill>
            <a:schemeClr val="accent1"/>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41" name="Text Box 32"/>
          <p:cNvSpPr txBox="1">
            <a:spLocks noChangeArrowheads="1"/>
          </p:cNvSpPr>
          <p:nvPr/>
        </p:nvSpPr>
        <p:spPr bwMode="auto">
          <a:xfrm>
            <a:off x="531971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ea typeface="ＭＳ Ｐゴシック" charset="-128"/>
                <a:cs typeface="ＭＳ Ｐゴシック" charset="-128"/>
              </a:rPr>
              <a:t>Activity Diagrams</a:t>
            </a:r>
            <a:endParaRPr lang="en-US">
              <a:latin typeface="Times New Roman" charset="0"/>
              <a:ea typeface="ＭＳ Ｐゴシック" charset="-128"/>
              <a:cs typeface="ＭＳ Ｐゴシック" charset="-128"/>
            </a:endParaRPr>
          </a:p>
        </p:txBody>
      </p:sp>
      <p:sp>
        <p:nvSpPr>
          <p:cNvPr id="42" name="AutoShape 24"/>
          <p:cNvSpPr>
            <a:spLocks noChangeArrowheads="1"/>
          </p:cNvSpPr>
          <p:nvPr/>
        </p:nvSpPr>
        <p:spPr bwMode="auto">
          <a:xfrm>
            <a:off x="2662238" y="4164013"/>
            <a:ext cx="2381250" cy="2160587"/>
          </a:xfrm>
          <a:prstGeom prst="chevron">
            <a:avLst>
              <a:gd name="adj" fmla="val 25159"/>
            </a:avLst>
          </a:prstGeom>
          <a:solidFill>
            <a:srgbClr val="0080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43" name="Text Box 32"/>
          <p:cNvSpPr txBox="1">
            <a:spLocks noChangeArrowheads="1"/>
          </p:cNvSpPr>
          <p:nvPr/>
        </p:nvSpPr>
        <p:spPr bwMode="auto">
          <a:xfrm>
            <a:off x="315436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t>Use </a:t>
            </a:r>
            <a:br>
              <a:rPr lang="en-US"/>
            </a:br>
            <a:r>
              <a:rPr lang="en-US"/>
              <a:t>Cases </a:t>
            </a:r>
            <a:endParaRPr lang="en-US" b="1">
              <a:latin typeface="Times New Roman" charset="0"/>
              <a:ea typeface="ＭＳ Ｐゴシック" charset="-128"/>
              <a:cs typeface="ＭＳ Ｐゴシック" charset="-128"/>
            </a:endParaRPr>
          </a:p>
        </p:txBody>
      </p:sp>
      <p:sp>
        <p:nvSpPr>
          <p:cNvPr id="44" name="AutoShape 25"/>
          <p:cNvSpPr>
            <a:spLocks noChangeArrowheads="1"/>
          </p:cNvSpPr>
          <p:nvPr/>
        </p:nvSpPr>
        <p:spPr bwMode="auto">
          <a:xfrm>
            <a:off x="6992938" y="4419600"/>
            <a:ext cx="1770062" cy="1676400"/>
          </a:xfrm>
          <a:prstGeom prst="chevron">
            <a:avLst>
              <a:gd name="adj" fmla="val 25159"/>
            </a:avLst>
          </a:prstGeom>
          <a:solidFill>
            <a:schemeClr val="accent2"/>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45" name="Text Box 32"/>
          <p:cNvSpPr txBox="1">
            <a:spLocks noChangeArrowheads="1"/>
          </p:cNvSpPr>
          <p:nvPr/>
        </p:nvSpPr>
        <p:spPr bwMode="auto">
          <a:xfrm>
            <a:off x="7391400" y="4935538"/>
            <a:ext cx="1303635" cy="600158"/>
          </a:xfrm>
          <a:prstGeom prst="rect">
            <a:avLst/>
          </a:prstGeom>
          <a:noFill/>
          <a:ln w="9525">
            <a:noFill/>
            <a:miter lim="800000"/>
            <a:headEnd/>
            <a:tailEnd/>
          </a:ln>
        </p:spPr>
        <p:txBody>
          <a:bodyPr wrap="square" lIns="91429" tIns="45714" rIns="91429" bIns="0">
            <a:prstTxWarp prst="textNoShape">
              <a:avLst/>
            </a:prstTxWarp>
            <a:spAutoFit/>
          </a:bodyPr>
          <a:lstStyle/>
          <a:p>
            <a:pPr algn="ctr"/>
            <a:r>
              <a:rPr lang="en-US" dirty="0"/>
              <a:t>Sequence Diagrams</a:t>
            </a:r>
            <a:endParaRPr lang="en-US" b="1" dirty="0">
              <a:latin typeface="Times New Roman" charset="0"/>
              <a:ea typeface="ＭＳ Ｐゴシック" charset="-128"/>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Table of Contents</a:t>
            </a:r>
          </a:p>
        </p:txBody>
      </p:sp>
      <p:sp>
        <p:nvSpPr>
          <p:cNvPr id="15363" name="Content Placeholder 2"/>
          <p:cNvSpPr>
            <a:spLocks noGrp="1"/>
          </p:cNvSpPr>
          <p:nvPr>
            <p:ph idx="1"/>
          </p:nvPr>
        </p:nvSpPr>
        <p:spPr>
          <a:xfrm>
            <a:off x="762000" y="1219200"/>
            <a:ext cx="3581400" cy="3048000"/>
          </a:xfrm>
        </p:spPr>
        <p:txBody>
          <a:bodyPr/>
          <a:lstStyle/>
          <a:p>
            <a:r>
              <a:rPr lang="en-US" u="sng" dirty="0" smtClean="0"/>
              <a:t>Getting Organized</a:t>
            </a:r>
          </a:p>
          <a:p>
            <a:endParaRPr lang="en-US" sz="1000" u="sng" dirty="0" smtClean="0"/>
          </a:p>
          <a:p>
            <a:pPr marL="457200" indent="-457200">
              <a:buFont typeface="+mj-lt"/>
              <a:buAutoNum type="arabicPeriod"/>
            </a:pPr>
            <a:r>
              <a:rPr lang="en-US" dirty="0" smtClean="0"/>
              <a:t>Get Started</a:t>
            </a:r>
            <a:r>
              <a:rPr lang="en-US" dirty="0"/>
              <a:t>	</a:t>
            </a:r>
          </a:p>
          <a:p>
            <a:pPr marL="457200" indent="-457200">
              <a:buFont typeface="+mj-lt"/>
              <a:buAutoNum type="arabicPeriod"/>
            </a:pPr>
            <a:r>
              <a:rPr lang="en-US" dirty="0" smtClean="0"/>
              <a:t>Working Together</a:t>
            </a:r>
            <a:r>
              <a:rPr lang="en-US" dirty="0"/>
              <a:t>	</a:t>
            </a:r>
          </a:p>
          <a:p>
            <a:pPr marL="457200" indent="-457200">
              <a:buFont typeface="+mj-lt"/>
              <a:buAutoNum type="arabicPeriod"/>
            </a:pPr>
            <a:r>
              <a:rPr lang="en-US" dirty="0"/>
              <a:t>Practices	</a:t>
            </a:r>
          </a:p>
        </p:txBody>
      </p:sp>
      <p:sp>
        <p:nvSpPr>
          <p:cNvPr id="7" name="Content Placeholder 2"/>
          <p:cNvSpPr txBox="1">
            <a:spLocks/>
          </p:cNvSpPr>
          <p:nvPr/>
        </p:nvSpPr>
        <p:spPr bwMode="auto">
          <a:xfrm>
            <a:off x="762000" y="3276600"/>
            <a:ext cx="6248400" cy="2743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808038" indent="-269875"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a:lstStyle>
          <a:p>
            <a:r>
              <a:rPr lang="en-US" u="sng" dirty="0" smtClean="0"/>
              <a:t>Understanding (I)</a:t>
            </a:r>
          </a:p>
          <a:p>
            <a:endParaRPr lang="en-US" sz="1000" dirty="0" smtClean="0"/>
          </a:p>
          <a:p>
            <a:pPr marL="457200" indent="-457200">
              <a:buFont typeface="+mj-lt"/>
              <a:buAutoNum type="arabicPeriod" startAt="4"/>
            </a:pPr>
            <a:r>
              <a:rPr lang="en-US" dirty="0"/>
              <a:t>Assimilation	</a:t>
            </a:r>
          </a:p>
          <a:p>
            <a:pPr marL="457200" indent="-457200">
              <a:buFont typeface="+mj-lt"/>
              <a:buAutoNum type="arabicPeriod" startAt="4"/>
            </a:pPr>
            <a:r>
              <a:rPr lang="en-US" dirty="0"/>
              <a:t>Process	</a:t>
            </a:r>
          </a:p>
          <a:p>
            <a:pPr marL="457200" indent="-457200">
              <a:buFont typeface="+mj-lt"/>
              <a:buAutoNum type="arabicPeriod" startAt="4"/>
            </a:pPr>
            <a:r>
              <a:rPr lang="en-US" dirty="0" smtClean="0"/>
              <a:t>Use Cases	</a:t>
            </a:r>
          </a:p>
          <a:p>
            <a:pPr marL="457200" indent="-457200">
              <a:buFont typeface="+mj-lt"/>
              <a:buAutoNum type="arabicPeriod" startAt="4"/>
            </a:pPr>
            <a:r>
              <a:rPr lang="en-US" dirty="0" smtClean="0"/>
              <a:t>Finding Use Cases	</a:t>
            </a:r>
          </a:p>
          <a:p>
            <a:pPr marL="457200" indent="-457200">
              <a:buFont typeface="+mj-lt"/>
              <a:buAutoNum type="arabicPeriod" startAt="4"/>
            </a:pPr>
            <a:r>
              <a:rPr lang="en-US" dirty="0" smtClean="0"/>
              <a:t>Defining Use cases	</a:t>
            </a:r>
          </a:p>
          <a:p>
            <a:pPr marL="457200" indent="-457200">
              <a:buFont typeface="+mj-lt"/>
              <a:buAutoNum type="arabicPeriod" startAt="4"/>
            </a:pPr>
            <a:r>
              <a:rPr lang="en-US" dirty="0" smtClean="0"/>
              <a:t>Factoring Use Cases		</a:t>
            </a:r>
          </a:p>
          <a:p>
            <a:pPr marL="457200" indent="-457200">
              <a:buFont typeface="+mj-lt"/>
              <a:buAutoNum type="arabicPeriod" startAt="4"/>
            </a:pPr>
            <a:endParaRPr lang="en-US" dirty="0"/>
          </a:p>
        </p:txBody>
      </p:sp>
      <p:sp>
        <p:nvSpPr>
          <p:cNvPr id="8" name="Content Placeholder 2"/>
          <p:cNvSpPr txBox="1">
            <a:spLocks/>
          </p:cNvSpPr>
          <p:nvPr/>
        </p:nvSpPr>
        <p:spPr bwMode="auto">
          <a:xfrm>
            <a:off x="4953000" y="4267200"/>
            <a:ext cx="4800600" cy="27432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808038" indent="-269875"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a:lstStyle>
          <a:p>
            <a:r>
              <a:rPr lang="en-US" u="sng" dirty="0" smtClean="0"/>
              <a:t>Wrap Up</a:t>
            </a:r>
          </a:p>
          <a:p>
            <a:endParaRPr lang="en-US" sz="1000" dirty="0" smtClean="0"/>
          </a:p>
          <a:p>
            <a:pPr marL="457200" indent="-457200">
              <a:buFont typeface="+mj-lt"/>
              <a:buAutoNum type="arabicPeriod" startAt="14"/>
            </a:pPr>
            <a:r>
              <a:rPr lang="en-US" dirty="0" smtClean="0"/>
              <a:t>What We Did	</a:t>
            </a:r>
          </a:p>
          <a:p>
            <a:pPr marL="457200" indent="-457200">
              <a:buFont typeface="+mj-lt"/>
              <a:buAutoNum type="arabicPeriod" startAt="14"/>
            </a:pPr>
            <a:r>
              <a:rPr lang="en-US" dirty="0" smtClean="0"/>
              <a:t>What's Next	</a:t>
            </a:r>
          </a:p>
          <a:p>
            <a:pPr marL="457200" indent="-457200">
              <a:buFont typeface="+mj-lt"/>
              <a:buAutoNum type="arabicPeriod" startAt="14"/>
            </a:pPr>
            <a:endParaRPr lang="en-US" dirty="0"/>
          </a:p>
        </p:txBody>
      </p:sp>
      <p:sp>
        <p:nvSpPr>
          <p:cNvPr id="6" name="Content Placeholder 2"/>
          <p:cNvSpPr txBox="1">
            <a:spLocks/>
          </p:cNvSpPr>
          <p:nvPr/>
        </p:nvSpPr>
        <p:spPr bwMode="auto">
          <a:xfrm>
            <a:off x="4953000" y="1219200"/>
            <a:ext cx="3810000" cy="24384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lvl1pPr algn="l" rtl="0" eaLnBrk="0" fontAlgn="base" hangingPunct="0">
              <a:spcBef>
                <a:spcPct val="20000"/>
              </a:spcBef>
              <a:spcAft>
                <a:spcPct val="0"/>
              </a:spcAft>
              <a:buClr>
                <a:schemeClr val="tx2"/>
              </a:buClr>
              <a:buSzPct val="100000"/>
              <a:buFont typeface="Symbol" charset="2"/>
              <a:defRPr sz="2200">
                <a:solidFill>
                  <a:schemeClr val="tx1"/>
                </a:solidFill>
                <a:latin typeface="+mn-lt"/>
                <a:ea typeface="ＭＳ Ｐゴシック" charset="-128"/>
                <a:cs typeface="ＭＳ Ｐゴシック" charset="-128"/>
              </a:defRPr>
            </a:lvl1pPr>
            <a:lvl2pPr marL="539750" indent="-360363" algn="l" rtl="0" eaLnBrk="0" fontAlgn="base" hangingPunct="0">
              <a:spcBef>
                <a:spcPct val="20000"/>
              </a:spcBef>
              <a:spcAft>
                <a:spcPct val="0"/>
              </a:spcAft>
              <a:buClr>
                <a:schemeClr val="tx2"/>
              </a:buClr>
              <a:buSzPct val="65000"/>
              <a:buFont typeface="Monotype Sorts" charset="2"/>
              <a:buChar char="l"/>
              <a:defRPr sz="2200">
                <a:solidFill>
                  <a:schemeClr val="tx1"/>
                </a:solidFill>
                <a:latin typeface="+mn-lt"/>
                <a:ea typeface="ＭＳ Ｐゴシック" charset="-128"/>
              </a:defRPr>
            </a:lvl2pPr>
            <a:lvl3pPr marL="808038" indent="-269875" algn="l" rtl="0" eaLnBrk="0" fontAlgn="base" hangingPunct="0">
              <a:spcBef>
                <a:spcPct val="20000"/>
              </a:spcBef>
              <a:spcAft>
                <a:spcPct val="0"/>
              </a:spcAft>
              <a:buClr>
                <a:schemeClr val="tx2"/>
              </a:buClr>
              <a:buSzPct val="100000"/>
              <a:buFont typeface="Wingdings" charset="2"/>
              <a:buChar char="§"/>
              <a:tabLst>
                <a:tab pos="904875" algn="l"/>
              </a:tabLst>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14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14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
              <a:defRPr sz="14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
              <a:defRPr sz="14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
              <a:defRPr sz="1400" b="1">
                <a:solidFill>
                  <a:schemeClr val="tx1"/>
                </a:solidFill>
                <a:latin typeface="+mn-lt"/>
              </a:defRPr>
            </a:lvl9pPr>
          </a:lstStyle>
          <a:p>
            <a:r>
              <a:rPr lang="en-US" u="sng" dirty="0" smtClean="0"/>
              <a:t>Understanding</a:t>
            </a:r>
            <a:r>
              <a:rPr lang="en-US" dirty="0" smtClean="0"/>
              <a:t>	 (II)</a:t>
            </a:r>
          </a:p>
          <a:p>
            <a:endParaRPr lang="en-US" sz="1000" dirty="0" smtClean="0"/>
          </a:p>
          <a:p>
            <a:pPr marL="457200" indent="-457200">
              <a:buFont typeface="+mj-lt"/>
              <a:buAutoNum type="arabicPeriod" startAt="10"/>
            </a:pPr>
            <a:r>
              <a:rPr lang="en-US" dirty="0" smtClean="0"/>
              <a:t>Activity Diagram	</a:t>
            </a:r>
          </a:p>
          <a:p>
            <a:pPr marL="457200" indent="-457200">
              <a:buFont typeface="+mj-lt"/>
              <a:buAutoNum type="arabicPeriod" startAt="10"/>
            </a:pPr>
            <a:r>
              <a:rPr lang="en-US" dirty="0" smtClean="0"/>
              <a:t>Sequence Diagram</a:t>
            </a:r>
          </a:p>
          <a:p>
            <a:pPr marL="457200" indent="-457200">
              <a:buFont typeface="+mj-lt"/>
              <a:buAutoNum type="arabicPeriod" startAt="10"/>
            </a:pPr>
            <a:r>
              <a:rPr lang="en-US" dirty="0"/>
              <a:t>Information </a:t>
            </a:r>
            <a:r>
              <a:rPr lang="en-US" dirty="0" smtClean="0"/>
              <a:t>Gathering</a:t>
            </a:r>
          </a:p>
          <a:p>
            <a:pPr marL="457200" indent="-457200">
              <a:buFont typeface="+mj-lt"/>
              <a:buAutoNum type="arabicPeriod" startAt="10"/>
            </a:pPr>
            <a:r>
              <a:rPr lang="en-US" dirty="0"/>
              <a:t>Packaging the </a:t>
            </a:r>
            <a:r>
              <a:rPr lang="en-US" dirty="0" smtClean="0"/>
              <a:t>Materials</a:t>
            </a:r>
          </a:p>
        </p:txBody>
      </p:sp>
    </p:spTree>
    <p:extLst>
      <p:ext uri="{BB962C8B-B14F-4D97-AF65-F5344CB8AC3E}">
        <p14:creationId xmlns:p14="http://schemas.microsoft.com/office/powerpoint/2010/main" val="28024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p:txBody>
          <a:bodyPr/>
          <a:lstStyle/>
          <a:p>
            <a:r>
              <a:rPr lang="en-US" dirty="0" smtClean="0"/>
              <a:t>15. What’s Next</a:t>
            </a:r>
          </a:p>
        </p:txBody>
      </p:sp>
      <p:sp>
        <p:nvSpPr>
          <p:cNvPr id="175107" name="Content Placeholder 2"/>
          <p:cNvSpPr>
            <a:spLocks noGrp="1"/>
          </p:cNvSpPr>
          <p:nvPr>
            <p:ph idx="1"/>
          </p:nvPr>
        </p:nvSpPr>
        <p:spPr/>
        <p:txBody>
          <a:bodyPr/>
          <a:lstStyle/>
          <a:p>
            <a:endParaRPr lang="en-US"/>
          </a:p>
        </p:txBody>
      </p:sp>
      <p:sp>
        <p:nvSpPr>
          <p:cNvPr id="175108" name="Rectangle 3"/>
          <p:cNvSpPr>
            <a:spLocks noChangeArrowheads="1"/>
          </p:cNvSpPr>
          <p:nvPr/>
        </p:nvSpPr>
        <p:spPr bwMode="auto">
          <a:xfrm>
            <a:off x="4414838" y="3244850"/>
            <a:ext cx="1325804"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15</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smtClean="0"/>
              <a:t>Abstraction</a:t>
            </a:r>
          </a:p>
        </p:txBody>
      </p:sp>
      <p:sp>
        <p:nvSpPr>
          <p:cNvPr id="176131" name="Content Placeholder 2"/>
          <p:cNvSpPr>
            <a:spLocks noGrp="1"/>
          </p:cNvSpPr>
          <p:nvPr>
            <p:ph idx="1"/>
          </p:nvPr>
        </p:nvSpPr>
        <p:spPr/>
        <p:txBody>
          <a:bodyPr/>
          <a:lstStyle/>
          <a:p>
            <a:r>
              <a:rPr lang="en-US" dirty="0" smtClean="0"/>
              <a:t>Now that we have approved use cases, and it’s all in our heads, it time to:</a:t>
            </a:r>
          </a:p>
          <a:p>
            <a:endParaRPr lang="en-US" dirty="0" smtClean="0"/>
          </a:p>
          <a:p>
            <a:r>
              <a:rPr lang="en-US" sz="9600" dirty="0" smtClean="0"/>
              <a:t>		THINK</a:t>
            </a:r>
          </a:p>
          <a:p>
            <a:endParaRPr lang="en-US" dirty="0" smtClean="0"/>
          </a:p>
          <a:p>
            <a:r>
              <a:rPr lang="en-US" dirty="0" smtClean="0"/>
              <a:t>From that thinking, we create </a:t>
            </a:r>
            <a:r>
              <a:rPr lang="en-US" i="1" dirty="0" smtClean="0"/>
              <a:t>abstractions</a:t>
            </a:r>
            <a:r>
              <a:rPr lang="en-US" dirty="0" smtClean="0"/>
              <a:t>.</a:t>
            </a:r>
          </a:p>
        </p:txBody>
      </p:sp>
    </p:spTree>
  </p:cSld>
  <p:clrMapOvr>
    <a:masterClrMapping/>
  </p:clrMapOvr>
  <p:transition advClick="0"/>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Levels of Commitment</a:t>
            </a:r>
          </a:p>
        </p:txBody>
      </p:sp>
      <p:sp>
        <p:nvSpPr>
          <p:cNvPr id="11267" name="Rectangle 3"/>
          <p:cNvSpPr>
            <a:spLocks noGrp="1" noChangeArrowheads="1"/>
          </p:cNvSpPr>
          <p:nvPr>
            <p:ph type="body" idx="1"/>
          </p:nvPr>
        </p:nvSpPr>
        <p:spPr/>
        <p:txBody>
          <a:bodyPr/>
          <a:lstStyle/>
          <a:p>
            <a:r>
              <a:rPr lang="en-US" dirty="0" smtClean="0"/>
              <a:t>Build executable models to capture those abstractions:</a:t>
            </a:r>
          </a:p>
          <a:p>
            <a:endParaRPr lang="en-US" sz="1200" dirty="0" smtClean="0"/>
          </a:p>
          <a:p>
            <a:pPr marL="538163" lvl="1" indent="-365125"/>
            <a:r>
              <a:rPr lang="en-US" dirty="0" smtClean="0"/>
              <a:t>Natural </a:t>
            </a:r>
            <a:r>
              <a:rPr lang="en-US" dirty="0"/>
              <a:t>language and informal diagrams</a:t>
            </a:r>
          </a:p>
          <a:p>
            <a:pPr marL="1219200" lvl="2" indent="-304800"/>
            <a:r>
              <a:rPr lang="en-US" sz="2200" dirty="0"/>
              <a:t>Use </a:t>
            </a:r>
            <a:r>
              <a:rPr lang="en-US" sz="2200" dirty="0" smtClean="0"/>
              <a:t>cases</a:t>
            </a:r>
          </a:p>
          <a:p>
            <a:pPr marL="1219200" lvl="2" indent="-304800"/>
            <a:r>
              <a:rPr lang="en-US" sz="2200" dirty="0" smtClean="0"/>
              <a:t>Activity diagrams</a:t>
            </a:r>
          </a:p>
          <a:p>
            <a:pPr marL="1219200" lvl="2" indent="-304800"/>
            <a:r>
              <a:rPr lang="en-US" sz="2200" dirty="0" smtClean="0"/>
              <a:t>Sequence diagrams</a:t>
            </a:r>
          </a:p>
          <a:p>
            <a:pPr marL="538163" lvl="1" indent="-365125"/>
            <a:r>
              <a:rPr lang="en-US" dirty="0"/>
              <a:t>Structural models</a:t>
            </a:r>
            <a:endParaRPr lang="en-US" dirty="0" smtClean="0"/>
          </a:p>
          <a:p>
            <a:pPr marL="1219200" lvl="2" indent="-304800"/>
            <a:r>
              <a:rPr lang="en-US" sz="2200" dirty="0" smtClean="0"/>
              <a:t>Components &amp; Interfaces</a:t>
            </a:r>
          </a:p>
          <a:p>
            <a:pPr marL="1219200" lvl="2" indent="-304800"/>
            <a:r>
              <a:rPr lang="en-US" sz="2200" dirty="0" smtClean="0"/>
              <a:t>Class models</a:t>
            </a:r>
          </a:p>
          <a:p>
            <a:pPr marL="1219200" lvl="2" indent="-304800"/>
            <a:r>
              <a:rPr lang="en-US" sz="2200" dirty="0" smtClean="0"/>
              <a:t>Data </a:t>
            </a:r>
            <a:r>
              <a:rPr lang="en-US" sz="2200" dirty="0"/>
              <a:t>types</a:t>
            </a:r>
            <a:endParaRPr lang="en-US" sz="2200" dirty="0" smtClean="0"/>
          </a:p>
          <a:p>
            <a:pPr marL="538163" lvl="1" indent="-365125"/>
            <a:r>
              <a:rPr lang="en-US" dirty="0" smtClean="0"/>
              <a:t>Behavioral </a:t>
            </a:r>
            <a:r>
              <a:rPr lang="en-US" dirty="0"/>
              <a:t>models</a:t>
            </a:r>
            <a:endParaRPr lang="en-US" dirty="0" smtClean="0"/>
          </a:p>
          <a:p>
            <a:pPr marL="1219200" lvl="2" indent="-304800"/>
            <a:r>
              <a:rPr lang="en-US" sz="2200" dirty="0" smtClean="0"/>
              <a:t>State models</a:t>
            </a:r>
          </a:p>
          <a:p>
            <a:pPr marL="1219200" lvl="2" indent="-304800"/>
            <a:r>
              <a:rPr lang="en-US" sz="2200" dirty="0" smtClean="0"/>
              <a:t>Activities</a:t>
            </a:r>
          </a:p>
          <a:p>
            <a:pPr marL="381000" indent="-381000"/>
            <a:endParaRPr lang="en-US" dirty="0"/>
          </a:p>
        </p:txBody>
      </p:sp>
      <p:sp>
        <p:nvSpPr>
          <p:cNvPr id="11268" name="Left Arrow 3"/>
          <p:cNvSpPr>
            <a:spLocks noChangeArrowheads="1"/>
          </p:cNvSpPr>
          <p:nvPr/>
        </p:nvSpPr>
        <p:spPr bwMode="auto">
          <a:xfrm>
            <a:off x="6629400" y="4605278"/>
            <a:ext cx="1828800" cy="762000"/>
          </a:xfrm>
          <a:prstGeom prst="leftArrow">
            <a:avLst>
              <a:gd name="adj1" fmla="val 50000"/>
              <a:gd name="adj2" fmla="val 50000"/>
            </a:avLst>
          </a:prstGeom>
          <a:solidFill>
            <a:schemeClr val="accent1"/>
          </a:solidFill>
          <a:ln w="12700">
            <a:solidFill>
              <a:schemeClr val="tx1"/>
            </a:solidFill>
            <a:round/>
            <a:headEnd/>
            <a:tailEnd/>
          </a:ln>
        </p:spPr>
        <p:txBody>
          <a:bodyPr>
            <a:prstTxWarp prst="textNoShape">
              <a:avLst/>
            </a:prstTxWarp>
          </a:bodyPr>
          <a:lstStyle/>
          <a:p>
            <a:r>
              <a:rPr lang="en-US" dirty="0" smtClean="0"/>
              <a:t>Next course</a:t>
            </a:r>
            <a:endParaRPr lang="en-US" dirty="0"/>
          </a:p>
        </p:txBody>
      </p:sp>
      <p:sp>
        <p:nvSpPr>
          <p:cNvPr id="5" name="TextBox 4"/>
          <p:cNvSpPr txBox="1"/>
          <p:nvPr/>
        </p:nvSpPr>
        <p:spPr>
          <a:xfrm>
            <a:off x="5410200" y="3233678"/>
            <a:ext cx="955610" cy="2862322"/>
          </a:xfrm>
          <a:prstGeom prst="rect">
            <a:avLst/>
          </a:prstGeom>
          <a:noFill/>
        </p:spPr>
        <p:txBody>
          <a:bodyPr wrap="none" rtlCol="0">
            <a:spAutoFit/>
          </a:bodyPr>
          <a:lstStyle/>
          <a:p>
            <a:r>
              <a:rPr lang="en-US" sz="18000" dirty="0" smtClean="0"/>
              <a:t>}</a:t>
            </a:r>
            <a:endParaRPr lang="en-US" sz="18000" dirty="0"/>
          </a:p>
        </p:txBody>
      </p:sp>
      <p:sp>
        <p:nvSpPr>
          <p:cNvPr id="6" name="TextBox 5"/>
          <p:cNvSpPr txBox="1"/>
          <p:nvPr/>
        </p:nvSpPr>
        <p:spPr>
          <a:xfrm>
            <a:off x="10820400" y="4622800"/>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p:txBody>
          <a:bodyPr/>
          <a:lstStyle/>
          <a:p>
            <a:r>
              <a:rPr lang="en-US" smtClean="0"/>
              <a:t>THE END</a:t>
            </a:r>
          </a:p>
        </p:txBody>
      </p:sp>
      <p:sp>
        <p:nvSpPr>
          <p:cNvPr id="17920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Constraints</a:t>
            </a:r>
          </a:p>
        </p:txBody>
      </p:sp>
      <p:sp>
        <p:nvSpPr>
          <p:cNvPr id="19459" name="Content Placeholder 2"/>
          <p:cNvSpPr>
            <a:spLocks noGrp="1"/>
          </p:cNvSpPr>
          <p:nvPr>
            <p:ph idx="1"/>
          </p:nvPr>
        </p:nvSpPr>
        <p:spPr/>
        <p:txBody>
          <a:bodyPr/>
          <a:lstStyle/>
          <a:p>
            <a:pPr lvl="1">
              <a:buFont typeface="Monotype Sorts" charset="2"/>
              <a:buNone/>
            </a:pPr>
            <a:r>
              <a:rPr lang="en-US" smtClean="0"/>
              <a:t>Constraints </a:t>
            </a:r>
            <a:r>
              <a:rPr lang="en-US" i="1" smtClean="0"/>
              <a:t>and their rationales</a:t>
            </a:r>
          </a:p>
          <a:p>
            <a:pPr lvl="1"/>
            <a:r>
              <a:rPr lang="en-US" smtClean="0"/>
              <a:t>time</a:t>
            </a:r>
          </a:p>
          <a:p>
            <a:pPr lvl="1"/>
            <a:r>
              <a:rPr lang="en-US" smtClean="0"/>
              <a:t>money</a:t>
            </a:r>
          </a:p>
          <a:p>
            <a:pPr lvl="1"/>
            <a:r>
              <a:rPr lang="en-US" smtClean="0"/>
              <a:t>intermediate targets</a:t>
            </a:r>
          </a:p>
          <a:p>
            <a:pPr lvl="1">
              <a:buFont typeface="Monotype Sorts" charset="2"/>
              <a:buNone/>
            </a:pPr>
            <a:endParaRPr lang="en-US" smtClean="0"/>
          </a:p>
          <a:p>
            <a:pPr lvl="1">
              <a:buFont typeface="Monotype Sorts" charset="2"/>
              <a:buNone/>
            </a:pPr>
            <a:r>
              <a:rPr lang="en-US" smtClean="0"/>
              <a:t>Costs</a:t>
            </a:r>
          </a:p>
          <a:p>
            <a:pPr lvl="1"/>
            <a:r>
              <a:rPr lang="en-US" smtClean="0"/>
              <a:t>budgets for development</a:t>
            </a:r>
          </a:p>
          <a:p>
            <a:pPr lvl="1"/>
            <a:r>
              <a:rPr lang="en-US" smtClean="0"/>
              <a:t>unit cost</a:t>
            </a:r>
          </a:p>
          <a:p>
            <a:pPr lvl="1"/>
            <a:r>
              <a:rPr lang="en-US" smtClean="0"/>
              <a:t>memory cost</a:t>
            </a:r>
          </a:p>
          <a:p>
            <a:pPr lvl="1"/>
            <a:r>
              <a:rPr lang="en-US" smtClean="0"/>
              <a:t>etc etc etc</a:t>
            </a:r>
          </a:p>
        </p:txBody>
      </p:sp>
      <p:pic>
        <p:nvPicPr>
          <p:cNvPr id="5" name="Picture 4" descr="fd-clock"/>
          <p:cNvPicPr>
            <a:picLocks noChangeAspect="1" noChangeArrowheads="1" noCrop="1"/>
          </p:cNvPicPr>
          <p:nvPr/>
        </p:nvPicPr>
        <p:blipFill>
          <a:blip r:embed="rId2">
            <a:clrChange>
              <a:clrFrom>
                <a:srgbClr val="FFFFFF"/>
              </a:clrFrom>
              <a:clrTo>
                <a:srgbClr val="FFFFFF">
                  <a:alpha val="0"/>
                </a:srgbClr>
              </a:clrTo>
            </a:clrChange>
          </a:blip>
          <a:srcRect/>
          <a:stretch>
            <a:fillRect/>
          </a:stretch>
        </p:blipFill>
        <p:spPr bwMode="auto">
          <a:xfrm>
            <a:off x="4114800" y="4572000"/>
            <a:ext cx="1438275" cy="1438275"/>
          </a:xfrm>
          <a:prstGeom prst="rect">
            <a:avLst/>
          </a:prstGeom>
          <a:noFill/>
          <a:ln w="9525">
            <a:noFill/>
            <a:miter lim="800000"/>
            <a:headEnd/>
            <a:tailEnd/>
          </a:ln>
        </p:spPr>
      </p:pic>
      <p:pic>
        <p:nvPicPr>
          <p:cNvPr id="7" name="Picture 6" descr="dollar_sign_rotate_hg_wht.gif"/>
          <p:cNvPicPr>
            <a:picLocks noChangeAspect="1"/>
          </p:cNvPicPr>
          <p:nvPr/>
        </p:nvPicPr>
        <p:blipFill>
          <a:blip r:embed="rId3"/>
          <a:srcRect/>
          <a:stretch>
            <a:fillRect/>
          </a:stretch>
        </p:blipFill>
        <p:spPr bwMode="auto">
          <a:xfrm>
            <a:off x="6172200" y="2590800"/>
            <a:ext cx="1609725" cy="2012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0"/>
                                        <p:tgtEl>
                                          <p:spTgt spid="7"/>
                                        </p:tgtEl>
                                      </p:cBhvr>
                                    </p:animEffect>
                                    <p:set>
                                      <p:cBhvr>
                                        <p:cTn id="7" dur="1" fill="hold">
                                          <p:stCondLst>
                                            <p:cond delay="4999"/>
                                          </p:stCondLst>
                                        </p:cTn>
                                        <p:tgtEl>
                                          <p:spTgt spid="7"/>
                                        </p:tgtEl>
                                        <p:attrNameLst>
                                          <p:attrName>style.visibility</p:attrName>
                                        </p:attrNameLst>
                                      </p:cBhvr>
                                      <p:to>
                                        <p:strVal val="hidden"/>
                                      </p:to>
                                    </p:set>
                                  </p:childTnLst>
                                </p:cTn>
                              </p:par>
                            </p:childTnLst>
                          </p:cTn>
                        </p:par>
                        <p:par>
                          <p:cTn id="8" fill="hold">
                            <p:stCondLst>
                              <p:cond delay="5000"/>
                            </p:stCondLst>
                            <p:childTnLst>
                              <p:par>
                                <p:cTn id="9" presetID="10" presetClass="exit" presetSubtype="0" fill="hold" nodeType="afterEffect">
                                  <p:stCondLst>
                                    <p:cond delay="0"/>
                                  </p:stCondLst>
                                  <p:childTnLst>
                                    <p:animEffect transition="out" filter="fade">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Context</a:t>
            </a:r>
          </a:p>
        </p:txBody>
      </p:sp>
      <p:sp>
        <p:nvSpPr>
          <p:cNvPr id="20483" name="Content Placeholder 2"/>
          <p:cNvSpPr>
            <a:spLocks noGrp="1"/>
          </p:cNvSpPr>
          <p:nvPr>
            <p:ph idx="1"/>
          </p:nvPr>
        </p:nvSpPr>
        <p:spPr/>
        <p:txBody>
          <a:bodyPr/>
          <a:lstStyle/>
          <a:p>
            <a:r>
              <a:rPr lang="en-US" smtClean="0"/>
              <a:t>The context document (usually 1~10 pages) captures what the product is supposed to do.</a:t>
            </a:r>
          </a:p>
          <a:p>
            <a:endParaRPr lang="en-US" smtClean="0"/>
          </a:p>
          <a:p>
            <a:r>
              <a:rPr lang="en-US" smtClean="0"/>
              <a:t>It may also have a </a:t>
            </a:r>
            <a:r>
              <a:rPr lang="en-US" i="1" smtClean="0"/>
              <a:t>context diagram </a:t>
            </a:r>
            <a:br>
              <a:rPr lang="en-US" i="1" smtClean="0"/>
            </a:br>
            <a:r>
              <a:rPr lang="en-US" smtClean="0"/>
              <a:t>that has:</a:t>
            </a:r>
          </a:p>
          <a:p>
            <a:pPr lvl="1"/>
            <a:r>
              <a:rPr lang="en-US" smtClean="0"/>
              <a:t>One big bubble for the system</a:t>
            </a:r>
          </a:p>
          <a:p>
            <a:pPr lvl="1"/>
            <a:r>
              <a:rPr lang="en-US" smtClean="0"/>
              <a:t>External Entities</a:t>
            </a:r>
          </a:p>
          <a:p>
            <a:pPr lvl="1"/>
            <a:r>
              <a:rPr lang="en-US" smtClean="0"/>
              <a:t>Incoming and Outgoing …</a:t>
            </a:r>
          </a:p>
          <a:p>
            <a:pPr lvl="1"/>
            <a:r>
              <a:rPr lang="en-US" smtClean="0"/>
              <a:t>… Data and Control flows</a:t>
            </a:r>
          </a:p>
          <a:p>
            <a:endParaRPr lang="en-US" smtClean="0"/>
          </a:p>
          <a:p>
            <a:endParaRPr lang="en-US" smtClean="0"/>
          </a:p>
          <a:p>
            <a:endParaRPr lang="en-US" smtClean="0"/>
          </a:p>
          <a:p>
            <a:endParaRPr lang="en-US" smtClean="0"/>
          </a:p>
          <a:p>
            <a:endParaRPr lang="en-US" smtClean="0"/>
          </a:p>
          <a:p>
            <a:endParaRPr lang="en-US" smtClean="0"/>
          </a:p>
        </p:txBody>
      </p:sp>
      <p:sp>
        <p:nvSpPr>
          <p:cNvPr id="20484" name="Oval Callout 3"/>
          <p:cNvSpPr>
            <a:spLocks noChangeArrowheads="1"/>
          </p:cNvSpPr>
          <p:nvPr/>
        </p:nvSpPr>
        <p:spPr bwMode="auto">
          <a:xfrm>
            <a:off x="5400675" y="2160588"/>
            <a:ext cx="2879725" cy="1798637"/>
          </a:xfrm>
          <a:prstGeom prst="wedgeEllipseCallout">
            <a:avLst>
              <a:gd name="adj1" fmla="val -21843"/>
              <a:gd name="adj2" fmla="val 6964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000" b="1" dirty="0">
                <a:latin typeface="Comic Sans MS"/>
                <a:ea typeface="Comic Sans MS"/>
                <a:cs typeface="Comic Sans MS"/>
              </a:rPr>
              <a:t>aka</a:t>
            </a:r>
          </a:p>
          <a:p>
            <a:pPr algn="ctr"/>
            <a:r>
              <a:rPr lang="en-US" sz="2000" b="1" dirty="0">
                <a:latin typeface="Comic Sans MS"/>
                <a:ea typeface="Comic Sans MS"/>
                <a:cs typeface="Comic Sans MS"/>
              </a:rPr>
              <a:t>Background</a:t>
            </a:r>
          </a:p>
          <a:p>
            <a:pPr algn="ctr"/>
            <a:r>
              <a:rPr lang="en-US" sz="2000" b="1" dirty="0">
                <a:latin typeface="Comic Sans MS"/>
                <a:ea typeface="Comic Sans MS"/>
                <a:cs typeface="Comic Sans MS"/>
              </a:rPr>
              <a:t>Product Vision</a:t>
            </a:r>
          </a:p>
          <a:p>
            <a:pPr algn="ctr"/>
            <a:r>
              <a:rPr lang="en-US" sz="2000" b="1" dirty="0">
                <a:latin typeface="Comic Sans MS"/>
                <a:ea typeface="Comic Sans MS"/>
                <a:cs typeface="Comic Sans MS"/>
              </a:rPr>
              <a:t>Context (Diagram)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Resources: Requirements</a:t>
            </a:r>
          </a:p>
        </p:txBody>
      </p:sp>
      <p:sp>
        <p:nvSpPr>
          <p:cNvPr id="21507" name="Content Placeholder 2"/>
          <p:cNvSpPr>
            <a:spLocks noGrp="1"/>
          </p:cNvSpPr>
          <p:nvPr>
            <p:ph idx="1"/>
          </p:nvPr>
        </p:nvSpPr>
        <p:spPr>
          <a:xfrm>
            <a:off x="762000" y="1219200"/>
            <a:ext cx="8382000" cy="5105400"/>
          </a:xfrm>
        </p:spPr>
        <p:txBody>
          <a:bodyPr/>
          <a:lstStyle/>
          <a:p>
            <a:r>
              <a:rPr lang="en-US" dirty="0" smtClean="0"/>
              <a:t>There’s often a statement of the functions required of the system.</a:t>
            </a:r>
          </a:p>
          <a:p>
            <a:endParaRPr lang="en-US" dirty="0" smtClean="0"/>
          </a:p>
          <a:p>
            <a:r>
              <a:rPr lang="en-US" dirty="0" smtClean="0"/>
              <a:t>You need to ensure they are all:</a:t>
            </a:r>
          </a:p>
          <a:p>
            <a:pPr lvl="1"/>
            <a:r>
              <a:rPr lang="en-US" dirty="0" smtClean="0"/>
              <a:t>Identified</a:t>
            </a:r>
          </a:p>
          <a:p>
            <a:pPr lvl="1"/>
            <a:r>
              <a:rPr lang="en-US" dirty="0" smtClean="0"/>
              <a:t>Unique   </a:t>
            </a:r>
          </a:p>
          <a:p>
            <a:pPr lvl="1"/>
            <a:r>
              <a:rPr lang="en-US" dirty="0" smtClean="0"/>
              <a:t>Coherent   </a:t>
            </a:r>
          </a:p>
          <a:p>
            <a:pPr lvl="1"/>
            <a:r>
              <a:rPr lang="en-US" dirty="0" smtClean="0"/>
              <a:t>Unambiguous</a:t>
            </a:r>
          </a:p>
          <a:p>
            <a:pPr lvl="1"/>
            <a:r>
              <a:rPr lang="en-US" dirty="0" smtClean="0"/>
              <a:t>Testable</a:t>
            </a:r>
          </a:p>
          <a:p>
            <a:endParaRPr lang="en-US" dirty="0" smtClean="0"/>
          </a:p>
          <a:p>
            <a:r>
              <a:rPr lang="en-US" dirty="0" smtClean="0"/>
              <a:t>You also need to learn and regularize the vocabulary.</a:t>
            </a:r>
          </a:p>
        </p:txBody>
      </p:sp>
      <p:sp>
        <p:nvSpPr>
          <p:cNvPr id="21508" name="Oval Callout 4"/>
          <p:cNvSpPr>
            <a:spLocks noChangeArrowheads="1"/>
          </p:cNvSpPr>
          <p:nvPr/>
        </p:nvSpPr>
        <p:spPr bwMode="auto">
          <a:xfrm>
            <a:off x="4419600" y="2133600"/>
            <a:ext cx="4495800" cy="1798638"/>
          </a:xfrm>
          <a:prstGeom prst="wedgeEllipseCallout">
            <a:avLst>
              <a:gd name="adj1" fmla="val -21843"/>
              <a:gd name="adj2" fmla="val 69644"/>
            </a:avLst>
          </a:prstGeom>
          <a:solidFill>
            <a:srgbClr val="CCFFCC"/>
          </a:solidFill>
          <a:ln w="12700">
            <a:solidFill>
              <a:schemeClr val="tx1"/>
            </a:solidFill>
            <a:round/>
            <a:headEnd/>
            <a:tailEnd/>
          </a:ln>
        </p:spPr>
        <p:txBody>
          <a:bodyPr lIns="0" tIns="0" rIns="0" bIns="0" anchor="ctr">
            <a:prstTxWarp prst="textNoShape">
              <a:avLst/>
            </a:prstTxWarp>
          </a:bodyPr>
          <a:lstStyle/>
          <a:p>
            <a:pPr algn="ctr"/>
            <a:r>
              <a:rPr lang="en-US" sz="2000" b="1" dirty="0">
                <a:latin typeface="Comic Sans MS"/>
                <a:ea typeface="Comic Sans MS"/>
                <a:cs typeface="Comic Sans MS"/>
              </a:rPr>
              <a:t>aka</a:t>
            </a:r>
          </a:p>
          <a:p>
            <a:pPr algn="ctr"/>
            <a:r>
              <a:rPr lang="en-US" sz="2000" b="1" dirty="0">
                <a:latin typeface="Comic Sans MS"/>
                <a:ea typeface="Comic Sans MS"/>
                <a:cs typeface="Comic Sans MS"/>
              </a:rPr>
              <a:t>Requirements</a:t>
            </a:r>
          </a:p>
          <a:p>
            <a:pPr algn="ctr"/>
            <a:r>
              <a:rPr lang="en-US" sz="2000" b="1" dirty="0">
                <a:latin typeface="Comic Sans MS"/>
                <a:ea typeface="Comic Sans MS"/>
                <a:cs typeface="Comic Sans MS"/>
              </a:rPr>
              <a:t>Functional</a:t>
            </a:r>
            <a:r>
              <a:rPr lang="en-US" sz="2000" b="1" dirty="0" smtClean="0">
                <a:latin typeface="Comic Sans MS"/>
                <a:ea typeface="Comic Sans MS"/>
                <a:cs typeface="Comic Sans MS"/>
              </a:rPr>
              <a:t> Specification</a:t>
            </a:r>
          </a:p>
          <a:p>
            <a:pPr algn="ctr"/>
            <a:r>
              <a:rPr lang="en-US" sz="2000" b="1" dirty="0">
                <a:latin typeface="Comic Sans MS"/>
                <a:ea typeface="Comic Sans MS"/>
                <a:cs typeface="Comic Sans MS"/>
              </a:rPr>
              <a:t>Functional Requirements Specification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Resources: Terms</a:t>
            </a:r>
          </a:p>
        </p:txBody>
      </p:sp>
      <p:sp>
        <p:nvSpPr>
          <p:cNvPr id="22531" name="Content Placeholder 2"/>
          <p:cNvSpPr>
            <a:spLocks noGrp="1"/>
          </p:cNvSpPr>
          <p:nvPr>
            <p:ph idx="1"/>
          </p:nvPr>
        </p:nvSpPr>
        <p:spPr>
          <a:xfrm>
            <a:off x="838200" y="1295400"/>
            <a:ext cx="7772400" cy="4876800"/>
          </a:xfrm>
        </p:spPr>
        <p:txBody>
          <a:bodyPr/>
          <a:lstStyle/>
          <a:p>
            <a:r>
              <a:rPr lang="en-US" dirty="0" smtClean="0"/>
              <a:t>To learn the vocabulary:</a:t>
            </a:r>
          </a:p>
          <a:p>
            <a:pPr lvl="1"/>
            <a:r>
              <a:rPr lang="en-US" dirty="0" smtClean="0"/>
              <a:t>Identify existing</a:t>
            </a:r>
          </a:p>
          <a:p>
            <a:pPr lvl="2"/>
            <a:r>
              <a:rPr lang="en-US" dirty="0" smtClean="0"/>
              <a:t>documents</a:t>
            </a:r>
          </a:p>
          <a:p>
            <a:pPr lvl="2"/>
            <a:r>
              <a:rPr lang="en-US" dirty="0" smtClean="0"/>
              <a:t>files</a:t>
            </a:r>
          </a:p>
          <a:p>
            <a:pPr lvl="2"/>
            <a:r>
              <a:rPr lang="en-US" dirty="0" smtClean="0"/>
              <a:t>listings</a:t>
            </a:r>
          </a:p>
          <a:p>
            <a:pPr lvl="1"/>
            <a:r>
              <a:rPr lang="en-US" dirty="0" smtClean="0"/>
              <a:t>Identify experts</a:t>
            </a:r>
          </a:p>
          <a:p>
            <a:pPr lvl="1"/>
            <a:endParaRPr lang="en-US" dirty="0" smtClean="0"/>
          </a:p>
          <a:p>
            <a:r>
              <a:rPr lang="en-US" dirty="0" smtClean="0"/>
              <a:t>Make an inventory.</a:t>
            </a:r>
          </a:p>
          <a:p>
            <a:endParaRPr lang="en-US" dirty="0" smtClean="0"/>
          </a:p>
          <a:p>
            <a:endParaRPr lang="en-US" dirty="0" smtClean="0"/>
          </a:p>
          <a:p>
            <a:r>
              <a:rPr lang="en-US" dirty="0" smtClean="0"/>
              <a:t>It may be helpful to visit the plant or see prior/similar systems</a:t>
            </a:r>
          </a:p>
        </p:txBody>
      </p:sp>
      <p:sp>
        <p:nvSpPr>
          <p:cNvPr id="22532" name="Rectangle 3"/>
          <p:cNvSpPr>
            <a:spLocks noChangeArrowheads="1"/>
          </p:cNvSpPr>
          <p:nvPr/>
        </p:nvSpPr>
        <p:spPr bwMode="auto">
          <a:xfrm>
            <a:off x="4876800" y="1752600"/>
            <a:ext cx="4038600" cy="1295400"/>
          </a:xfrm>
          <a:prstGeom prst="rect">
            <a:avLst/>
          </a:prstGeom>
          <a:solidFill>
            <a:schemeClr val="accent1"/>
          </a:solidFill>
          <a:ln w="12700">
            <a:solidFill>
              <a:schemeClr val="tx1"/>
            </a:solidFill>
            <a:round/>
            <a:headEnd/>
            <a:tailEnd/>
          </a:ln>
        </p:spPr>
        <p:txBody>
          <a:bodyPr>
            <a:prstTxWarp prst="textNoShape">
              <a:avLst/>
            </a:prstTxWarp>
          </a:bodyPr>
          <a:lstStyle/>
          <a:p>
            <a:r>
              <a:rPr lang="en-US"/>
              <a:t>bk.1 ISO Standard xxx</a:t>
            </a:r>
          </a:p>
          <a:p>
            <a:r>
              <a:rPr lang="en-US"/>
              <a:t>bk.2 User Manual for xxx</a:t>
            </a:r>
          </a:p>
          <a:p>
            <a:r>
              <a:rPr lang="en-US"/>
              <a:t>bk.3 Code Listing for xxx</a:t>
            </a:r>
          </a:p>
          <a:p>
            <a:r>
              <a:rPr lang="en-US"/>
              <a:t>bk.4 Configuration file </a:t>
            </a:r>
          </a:p>
        </p:txBody>
      </p:sp>
      <p:sp>
        <p:nvSpPr>
          <p:cNvPr id="22533" name="Rectangle 4"/>
          <p:cNvSpPr>
            <a:spLocks noChangeArrowheads="1"/>
          </p:cNvSpPr>
          <p:nvPr/>
        </p:nvSpPr>
        <p:spPr bwMode="auto">
          <a:xfrm>
            <a:off x="4876800" y="3657600"/>
            <a:ext cx="4038600" cy="762000"/>
          </a:xfrm>
          <a:prstGeom prst="rect">
            <a:avLst/>
          </a:prstGeom>
          <a:solidFill>
            <a:schemeClr val="accent1"/>
          </a:solidFill>
          <a:ln w="12700">
            <a:solidFill>
              <a:schemeClr val="tx1"/>
            </a:solidFill>
            <a:round/>
            <a:headEnd/>
            <a:tailEnd/>
          </a:ln>
        </p:spPr>
        <p:txBody>
          <a:bodyPr>
            <a:prstTxWarp prst="textNoShape">
              <a:avLst/>
            </a:prstTxWarp>
          </a:bodyPr>
          <a:lstStyle/>
          <a:p>
            <a:r>
              <a:rPr lang="en-US">
                <a:hlinkClick r:id="rId2"/>
              </a:rPr>
              <a:t>Sven@myCo.co.se</a:t>
            </a:r>
            <a:r>
              <a:rPr lang="en-US"/>
              <a:t>  Elevator Expert</a:t>
            </a:r>
          </a:p>
          <a:p>
            <a:r>
              <a:rPr lang="en-US">
                <a:hlinkClick r:id="rId3"/>
              </a:rPr>
              <a:t>Mark@myVendor.com</a:t>
            </a:r>
            <a:r>
              <a:rPr lang="en-US"/>
              <a:t> Knows I/O</a:t>
            </a:r>
          </a:p>
          <a:p>
            <a:endParaRPr lang="en-US"/>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Naming and Packaging</a:t>
            </a:r>
          </a:p>
        </p:txBody>
      </p:sp>
      <p:sp>
        <p:nvSpPr>
          <p:cNvPr id="24579" name="Content Placeholder 2"/>
          <p:cNvSpPr>
            <a:spLocks noGrp="1"/>
          </p:cNvSpPr>
          <p:nvPr>
            <p:ph idx="1"/>
          </p:nvPr>
        </p:nvSpPr>
        <p:spPr>
          <a:xfrm>
            <a:off x="838200" y="1219200"/>
            <a:ext cx="8077200" cy="5105400"/>
          </a:xfrm>
        </p:spPr>
        <p:txBody>
          <a:bodyPr/>
          <a:lstStyle/>
          <a:p>
            <a:r>
              <a:rPr lang="en-US" smtClean="0"/>
              <a:t>Different organizations have different names for the same thing.</a:t>
            </a:r>
          </a:p>
          <a:p>
            <a:endParaRPr lang="en-US" smtClean="0"/>
          </a:p>
          <a:p>
            <a:r>
              <a:rPr lang="en-US" smtClean="0"/>
              <a:t>And different organizations package up the elements differently.</a:t>
            </a:r>
            <a:r>
              <a:rPr lang="en-US" smtClean="0">
                <a:solidFill>
                  <a:srgbClr val="A50F31"/>
                </a:solidFill>
              </a:rPr>
              <a:t> </a:t>
            </a:r>
          </a:p>
          <a:p>
            <a:endParaRPr lang="en-US" smtClean="0">
              <a:solidFill>
                <a:srgbClr val="A50F31"/>
              </a:solidFill>
            </a:endParaRPr>
          </a:p>
          <a:p>
            <a:endParaRPr lang="en-US" smtClean="0"/>
          </a:p>
        </p:txBody>
      </p:sp>
      <p:sp>
        <p:nvSpPr>
          <p:cNvPr id="24" name="Rounded Rectangle 23"/>
          <p:cNvSpPr/>
          <p:nvPr/>
        </p:nvSpPr>
        <p:spPr>
          <a:xfrm>
            <a:off x="2601913" y="2743200"/>
            <a:ext cx="5856287" cy="3352800"/>
          </a:xfrm>
          <a:prstGeom prst="roundRect">
            <a:avLst/>
          </a:prstGeom>
          <a:solidFill>
            <a:schemeClr val="accent1">
              <a:lumMod val="75000"/>
              <a:alpha val="63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dirty="0"/>
          </a:p>
        </p:txBody>
      </p:sp>
      <p:sp>
        <p:nvSpPr>
          <p:cNvPr id="24581" name="TextBox 24"/>
          <p:cNvSpPr txBox="1">
            <a:spLocks noChangeArrowheads="1"/>
          </p:cNvSpPr>
          <p:nvPr/>
        </p:nvSpPr>
        <p:spPr bwMode="auto">
          <a:xfrm>
            <a:off x="3524250" y="5605463"/>
            <a:ext cx="3906838" cy="460375"/>
          </a:xfrm>
          <a:prstGeom prst="rect">
            <a:avLst/>
          </a:prstGeom>
          <a:noFill/>
          <a:ln w="9525">
            <a:noFill/>
            <a:miter lim="800000"/>
            <a:headEnd/>
            <a:tailEnd/>
          </a:ln>
        </p:spPr>
        <p:txBody>
          <a:bodyPr>
            <a:prstTxWarp prst="textNoShape">
              <a:avLst/>
            </a:prstTxWarp>
            <a:spAutoFit/>
          </a:bodyPr>
          <a:lstStyle/>
          <a:p>
            <a:pPr algn="ctr"/>
            <a:r>
              <a:rPr lang="en-US" sz="2400" dirty="0">
                <a:latin typeface="Helvetica" charset="0"/>
                <a:ea typeface="Helvetica" charset="0"/>
                <a:cs typeface="Helvetica" charset="0"/>
              </a:rPr>
              <a:t>Functional Specification</a:t>
            </a:r>
          </a:p>
        </p:txBody>
      </p:sp>
      <p:sp>
        <p:nvSpPr>
          <p:cNvPr id="24582" name="TextBox 28"/>
          <p:cNvSpPr txBox="1">
            <a:spLocks noChangeArrowheads="1"/>
          </p:cNvSpPr>
          <p:nvPr/>
        </p:nvSpPr>
        <p:spPr bwMode="auto">
          <a:xfrm>
            <a:off x="2676525" y="4716463"/>
            <a:ext cx="3906838" cy="461962"/>
          </a:xfrm>
          <a:prstGeom prst="rect">
            <a:avLst/>
          </a:prstGeom>
          <a:noFill/>
          <a:ln w="9525">
            <a:noFill/>
            <a:miter lim="800000"/>
            <a:headEnd/>
            <a:tailEnd/>
          </a:ln>
        </p:spPr>
        <p:txBody>
          <a:bodyPr>
            <a:prstTxWarp prst="textNoShape">
              <a:avLst/>
            </a:prstTxWarp>
            <a:spAutoFit/>
          </a:bodyPr>
          <a:lstStyle/>
          <a:p>
            <a:pPr algn="ctr"/>
            <a:r>
              <a:rPr lang="en-US" sz="2400">
                <a:latin typeface="Helvetica" charset="0"/>
                <a:ea typeface="Helvetica" charset="0"/>
                <a:cs typeface="Helvetica" charset="0"/>
              </a:rPr>
              <a:t>Project Background</a:t>
            </a:r>
          </a:p>
        </p:txBody>
      </p:sp>
      <p:sp>
        <p:nvSpPr>
          <p:cNvPr id="21" name="Rounded Rectangle 20"/>
          <p:cNvSpPr/>
          <p:nvPr/>
        </p:nvSpPr>
        <p:spPr>
          <a:xfrm>
            <a:off x="2736850" y="2908300"/>
            <a:ext cx="4578350" cy="2397125"/>
          </a:xfrm>
          <a:prstGeom prst="roundRect">
            <a:avLst/>
          </a:prstGeom>
          <a:solidFill>
            <a:schemeClr val="bg1">
              <a:alpha val="46000"/>
            </a:schemeClr>
          </a:solidFill>
          <a:ln w="28575">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anchor="ct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defRPr/>
            </a:pPr>
            <a:endParaRPr lang="en-US" dirty="0"/>
          </a:p>
        </p:txBody>
      </p:sp>
      <p:sp>
        <p:nvSpPr>
          <p:cNvPr id="17" name="Rounded Rectangle 16"/>
          <p:cNvSpPr/>
          <p:nvPr/>
        </p:nvSpPr>
        <p:spPr>
          <a:xfrm>
            <a:off x="533400" y="3352800"/>
            <a:ext cx="1800225" cy="1079500"/>
          </a:xfrm>
          <a:prstGeom prst="roundRect">
            <a:avLst/>
          </a:prstGeom>
          <a:solidFill>
            <a:schemeClr val="accent6">
              <a:alpha val="82000"/>
            </a:schemeClr>
          </a:solidFill>
          <a:ln w="28575">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en-US" sz="2000" dirty="0" smtClean="0"/>
              <a:t>Charter</a:t>
            </a:r>
            <a:endParaRPr lang="en-US" sz="2000" dirty="0"/>
          </a:p>
        </p:txBody>
      </p:sp>
      <p:sp>
        <p:nvSpPr>
          <p:cNvPr id="13" name="Rounded Rectangle 12"/>
          <p:cNvSpPr/>
          <p:nvPr/>
        </p:nvSpPr>
        <p:spPr>
          <a:xfrm>
            <a:off x="5105400" y="3429000"/>
            <a:ext cx="1800225" cy="1079500"/>
          </a:xfrm>
          <a:prstGeom prst="roundRect">
            <a:avLst/>
          </a:prstGeom>
          <a:solidFill>
            <a:schemeClr val="accent4">
              <a:lumMod val="60000"/>
              <a:lumOff val="40000"/>
              <a:alpha val="82000"/>
            </a:schemeClr>
          </a:solidFill>
          <a:ln w="28575">
            <a:solidFill>
              <a:schemeClr val="accent4">
                <a:lumMod val="40000"/>
                <a:lumOff val="60000"/>
              </a:schemeClr>
            </a:solidFill>
          </a:ln>
        </p:spPr>
        <p:style>
          <a:lnRef idx="1">
            <a:schemeClr val="accent4"/>
          </a:lnRef>
          <a:fillRef idx="3">
            <a:schemeClr val="accent4"/>
          </a:fillRef>
          <a:effectRef idx="2">
            <a:schemeClr val="accent4"/>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en-US" sz="2000" dirty="0" smtClean="0"/>
              <a:t>Context</a:t>
            </a:r>
            <a:endParaRPr lang="en-US" sz="2000" dirty="0"/>
          </a:p>
        </p:txBody>
      </p:sp>
      <p:sp>
        <p:nvSpPr>
          <p:cNvPr id="28" name="Rounded Rectangle 27"/>
          <p:cNvSpPr/>
          <p:nvPr/>
        </p:nvSpPr>
        <p:spPr>
          <a:xfrm>
            <a:off x="2971800" y="3429000"/>
            <a:ext cx="1800225" cy="1079500"/>
          </a:xfrm>
          <a:prstGeom prst="roundRect">
            <a:avLst/>
          </a:prstGeom>
          <a:solidFill>
            <a:srgbClr val="008000">
              <a:alpha val="51000"/>
            </a:srgbClr>
          </a:solidFill>
          <a:ln w="28575">
            <a:solidFill>
              <a:schemeClr val="accent4">
                <a:lumMod val="40000"/>
                <a:lumOff val="60000"/>
              </a:schemeClr>
            </a:solidFill>
          </a:ln>
        </p:spPr>
        <p:style>
          <a:lnRef idx="1">
            <a:schemeClr val="accent4"/>
          </a:lnRef>
          <a:fillRef idx="3">
            <a:schemeClr val="accent4"/>
          </a:fillRef>
          <a:effectRef idx="2">
            <a:schemeClr val="accent4"/>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en-US" sz="2000" dirty="0" smtClean="0"/>
              <a:t>Constraints</a:t>
            </a:r>
            <a:endParaRPr lang="en-US" sz="2000" dirty="0"/>
          </a:p>
        </p:txBody>
      </p:sp>
      <p:sp>
        <p:nvSpPr>
          <p:cNvPr id="31" name="Rounded Rectangle 30"/>
          <p:cNvSpPr/>
          <p:nvPr/>
        </p:nvSpPr>
        <p:spPr>
          <a:xfrm>
            <a:off x="304800" y="2743200"/>
            <a:ext cx="8610600" cy="3581400"/>
          </a:xfrm>
          <a:prstGeom prst="roundRect">
            <a:avLst/>
          </a:prstGeom>
          <a:solidFill>
            <a:srgbClr val="FF0000">
              <a:alpha val="25000"/>
            </a:srgbClr>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dirty="0"/>
          </a:p>
        </p:txBody>
      </p:sp>
      <p:sp>
        <p:nvSpPr>
          <p:cNvPr id="24588" name="TextBox 31"/>
          <p:cNvSpPr txBox="1">
            <a:spLocks noChangeArrowheads="1"/>
          </p:cNvSpPr>
          <p:nvPr/>
        </p:nvSpPr>
        <p:spPr bwMode="auto">
          <a:xfrm>
            <a:off x="685800" y="5562600"/>
            <a:ext cx="4887913" cy="461963"/>
          </a:xfrm>
          <a:prstGeom prst="rect">
            <a:avLst/>
          </a:prstGeom>
          <a:noFill/>
          <a:ln w="9525">
            <a:noFill/>
            <a:miter lim="800000"/>
            <a:headEnd/>
            <a:tailEnd/>
          </a:ln>
        </p:spPr>
        <p:txBody>
          <a:bodyPr>
            <a:prstTxWarp prst="textNoShape">
              <a:avLst/>
            </a:prstTxWarp>
            <a:spAutoFit/>
          </a:bodyPr>
          <a:lstStyle/>
          <a:p>
            <a:r>
              <a:rPr lang="en-US" sz="2400">
                <a:latin typeface="Helvetica" charset="0"/>
                <a:ea typeface="Helvetica" charset="0"/>
                <a:cs typeface="Helvetica" charset="0"/>
              </a:rPr>
              <a:t>  Everything</a:t>
            </a:r>
          </a:p>
        </p:txBody>
      </p:sp>
      <p:sp>
        <p:nvSpPr>
          <p:cNvPr id="34" name="Rounded Rectangle 33"/>
          <p:cNvSpPr/>
          <p:nvPr/>
        </p:nvSpPr>
        <p:spPr>
          <a:xfrm>
            <a:off x="7086601" y="3429000"/>
            <a:ext cx="1752600" cy="1079500"/>
          </a:xfrm>
          <a:prstGeom prst="roundRect">
            <a:avLst/>
          </a:prstGeom>
          <a:solidFill>
            <a:schemeClr val="accent6">
              <a:alpha val="82000"/>
            </a:schemeClr>
          </a:solidFill>
          <a:ln w="28575">
            <a:solidFill>
              <a:schemeClr val="accent6">
                <a:lumMod val="40000"/>
                <a:lumOff val="60000"/>
              </a:schemeClr>
            </a:solidFill>
          </a:ln>
        </p:spPr>
        <p:style>
          <a:lnRef idx="3">
            <a:schemeClr val="lt1"/>
          </a:lnRef>
          <a:fillRef idx="1">
            <a:schemeClr val="accent6"/>
          </a:fillRef>
          <a:effectRef idx="1">
            <a:schemeClr val="accent6"/>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r>
              <a:rPr lang="en-US" dirty="0" smtClean="0"/>
              <a:t>Requirements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eps-to-success_162620777.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1756258"/>
            <a:ext cx="5791200" cy="4644542"/>
          </a:xfrm>
          <a:prstGeom prst="rect">
            <a:avLst/>
          </a:prstGeom>
        </p:spPr>
      </p:pic>
      <p:sp>
        <p:nvSpPr>
          <p:cNvPr id="25602" name="Title 1"/>
          <p:cNvSpPr>
            <a:spLocks noGrp="1"/>
          </p:cNvSpPr>
          <p:nvPr>
            <p:ph type="title"/>
          </p:nvPr>
        </p:nvSpPr>
        <p:spPr/>
        <p:txBody>
          <a:bodyPr/>
          <a:lstStyle/>
          <a:p>
            <a:r>
              <a:rPr lang="en-US" smtClean="0"/>
              <a:t>Steps</a:t>
            </a:r>
          </a:p>
        </p:txBody>
      </p:sp>
      <p:sp>
        <p:nvSpPr>
          <p:cNvPr id="25603" name="Content Placeholder 2"/>
          <p:cNvSpPr>
            <a:spLocks noGrp="1"/>
          </p:cNvSpPr>
          <p:nvPr>
            <p:ph idx="1"/>
          </p:nvPr>
        </p:nvSpPr>
        <p:spPr/>
        <p:txBody>
          <a:bodyPr/>
          <a:lstStyle/>
          <a:p>
            <a:pPr lvl="1"/>
            <a:r>
              <a:rPr lang="en-US" dirty="0" smtClean="0"/>
              <a:t>List what you have and where it is</a:t>
            </a:r>
          </a:p>
          <a:p>
            <a:pPr lvl="1"/>
            <a:r>
              <a:rPr lang="en-US" dirty="0" smtClean="0"/>
              <a:t>Work out how complete it is</a:t>
            </a:r>
          </a:p>
          <a:p>
            <a:pPr lvl="1"/>
            <a:r>
              <a:rPr lang="en-US" dirty="0" smtClean="0"/>
              <a:t>Work out what you need to play back </a:t>
            </a:r>
            <a:br>
              <a:rPr lang="en-US" dirty="0" smtClean="0"/>
            </a:br>
            <a:r>
              <a:rPr lang="en-US" dirty="0" smtClean="0"/>
              <a:t>what the system does </a:t>
            </a:r>
            <a:br>
              <a:rPr lang="en-US" dirty="0" smtClean="0"/>
            </a:br>
            <a:r>
              <a:rPr lang="en-US" dirty="0" smtClean="0"/>
              <a:t>to the people who know </a:t>
            </a:r>
            <a:br>
              <a:rPr lang="en-US" dirty="0" smtClean="0"/>
            </a:br>
            <a:r>
              <a:rPr lang="en-US" dirty="0" smtClean="0"/>
              <a:t>what they want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mental_models_h.jpg"/>
          <p:cNvPicPr>
            <a:picLocks noChangeAspect="1"/>
          </p:cNvPicPr>
          <p:nvPr/>
        </p:nvPicPr>
        <p:blipFill>
          <a:blip r:embed="rId2"/>
          <a:srcRect t="4784" b="22964"/>
          <a:stretch>
            <a:fillRect/>
          </a:stretch>
        </p:blipFill>
        <p:spPr bwMode="auto">
          <a:xfrm>
            <a:off x="838200" y="2667000"/>
            <a:ext cx="5638800" cy="3657600"/>
          </a:xfrm>
          <a:prstGeom prst="rect">
            <a:avLst/>
          </a:prstGeom>
          <a:noFill/>
          <a:ln w="9525">
            <a:noFill/>
            <a:miter lim="800000"/>
            <a:headEnd/>
            <a:tailEnd/>
          </a:ln>
        </p:spPr>
      </p:pic>
      <p:sp>
        <p:nvSpPr>
          <p:cNvPr id="6147" name="Title 1"/>
          <p:cNvSpPr>
            <a:spLocks noGrp="1"/>
          </p:cNvSpPr>
          <p:nvPr>
            <p:ph type="title"/>
          </p:nvPr>
        </p:nvSpPr>
        <p:spPr/>
        <p:txBody>
          <a:bodyPr/>
          <a:lstStyle/>
          <a:p>
            <a:r>
              <a:rPr lang="en-US" smtClean="0"/>
              <a:t>The Fuzzy Front End</a:t>
            </a:r>
          </a:p>
        </p:txBody>
      </p:sp>
      <p:sp>
        <p:nvSpPr>
          <p:cNvPr id="6148" name="Content Placeholder 2"/>
          <p:cNvSpPr>
            <a:spLocks noGrp="1"/>
          </p:cNvSpPr>
          <p:nvPr>
            <p:ph idx="1"/>
          </p:nvPr>
        </p:nvSpPr>
        <p:spPr/>
        <p:txBody>
          <a:bodyPr/>
          <a:lstStyle/>
          <a:p>
            <a:r>
              <a:rPr lang="en-US" smtClean="0"/>
              <a:t>Sometimes a development effort starts like this:</a:t>
            </a:r>
          </a:p>
          <a:p>
            <a:endParaRPr lang="en-US" dirty="0" smtClean="0"/>
          </a:p>
        </p:txBody>
      </p:sp>
      <p:sp>
        <p:nvSpPr>
          <p:cNvPr id="5" name="Cloud Callout 4"/>
          <p:cNvSpPr>
            <a:spLocks noChangeArrowheads="1"/>
          </p:cNvSpPr>
          <p:nvPr/>
        </p:nvSpPr>
        <p:spPr bwMode="auto">
          <a:xfrm>
            <a:off x="4724400" y="1752600"/>
            <a:ext cx="4191000" cy="1685925"/>
          </a:xfrm>
          <a:prstGeom prst="cloudCallout">
            <a:avLst>
              <a:gd name="adj1" fmla="val -29898"/>
              <a:gd name="adj2" fmla="val 85292"/>
            </a:avLst>
          </a:prstGeom>
          <a:noFill/>
          <a:ln w="9525">
            <a:solidFill>
              <a:schemeClr val="tx1"/>
            </a:solidFill>
            <a:round/>
            <a:headEnd/>
            <a:tailEnd/>
          </a:ln>
        </p:spPr>
        <p:txBody>
          <a:bodyPr lIns="0" tIns="0" rIns="0" bIns="0" anchor="ctr" anchorCtr="1">
            <a:prstTxWarp prst="textNoShape">
              <a:avLst/>
            </a:prstTxWarp>
            <a:spAutoFit/>
          </a:bodyPr>
          <a:lstStyle/>
          <a:p>
            <a:pPr algn="ctr"/>
            <a:r>
              <a:rPr lang="en-US" sz="2400" dirty="0"/>
              <a:t>You lot start coding!</a:t>
            </a:r>
          </a:p>
          <a:p>
            <a:pPr algn="ctr"/>
            <a:r>
              <a:rPr lang="en-US" sz="2400" dirty="0"/>
              <a:t>I’ll go and find out what they want.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Workshop</a:t>
            </a:r>
          </a:p>
        </p:txBody>
      </p:sp>
      <p:sp>
        <p:nvSpPr>
          <p:cNvPr id="26627" name="Content Placeholder 2"/>
          <p:cNvSpPr>
            <a:spLocks noGrp="1"/>
          </p:cNvSpPr>
          <p:nvPr>
            <p:ph idx="1"/>
          </p:nvPr>
        </p:nvSpPr>
        <p:spPr>
          <a:xfrm>
            <a:off x="685800" y="1295400"/>
            <a:ext cx="8077200" cy="5105400"/>
          </a:xfrm>
        </p:spPr>
        <p:txBody>
          <a:bodyPr/>
          <a:lstStyle/>
          <a:p>
            <a:r>
              <a:rPr lang="en-US" smtClean="0"/>
              <a:t>What do you call?</a:t>
            </a:r>
          </a:p>
        </p:txBody>
      </p:sp>
      <p:graphicFrame>
        <p:nvGraphicFramePr>
          <p:cNvPr id="4" name="Table 3"/>
          <p:cNvGraphicFramePr>
            <a:graphicFrameLocks noGrp="1"/>
          </p:cNvGraphicFramePr>
          <p:nvPr/>
        </p:nvGraphicFramePr>
        <p:xfrm>
          <a:off x="762000" y="2479675"/>
          <a:ext cx="7848601" cy="1706880"/>
        </p:xfrm>
        <a:graphic>
          <a:graphicData uri="http://schemas.openxmlformats.org/drawingml/2006/table">
            <a:tbl>
              <a:tblPr firstRow="1" bandRow="1">
                <a:tableStyleId>{69CF1AB2-1976-4502-BF36-3FF5EA218861}</a:tableStyleId>
              </a:tblPr>
              <a:tblGrid>
                <a:gridCol w="3237548"/>
                <a:gridCol w="4611053"/>
              </a:tblGrid>
              <a:tr h="370840">
                <a:tc>
                  <a:txBody>
                    <a:bodyPr/>
                    <a:lstStyle/>
                    <a:p>
                      <a:r>
                        <a:rPr lang="en-US" sz="2200" b="0" dirty="0" smtClean="0"/>
                        <a:t>Charter</a:t>
                      </a:r>
                      <a:endParaRPr lang="en-US" sz="2200" b="0" dirty="0"/>
                    </a:p>
                  </a:txBody>
                  <a:tcPr/>
                </a:tc>
                <a:tc>
                  <a:txBody>
                    <a:bodyPr/>
                    <a:lstStyle/>
                    <a:p>
                      <a:endParaRPr lang="en-US"/>
                    </a:p>
                  </a:txBody>
                  <a:tcPr/>
                </a:tc>
              </a:tr>
              <a:tr h="370840">
                <a:tc>
                  <a:txBody>
                    <a:bodyPr/>
                    <a:lstStyle/>
                    <a:p>
                      <a:r>
                        <a:rPr lang="en-US" sz="2200" dirty="0" smtClean="0"/>
                        <a:t>Constraints</a:t>
                      </a:r>
                      <a:endParaRPr lang="en-US" sz="2200" dirty="0"/>
                    </a:p>
                  </a:txBody>
                  <a:tcPr/>
                </a:tc>
                <a:tc>
                  <a:txBody>
                    <a:bodyPr/>
                    <a:lstStyle/>
                    <a:p>
                      <a:endParaRPr lang="en-US"/>
                    </a:p>
                  </a:txBody>
                  <a:tcPr/>
                </a:tc>
              </a:tr>
              <a:tr h="370840">
                <a:tc>
                  <a:txBody>
                    <a:bodyPr/>
                    <a:lstStyle/>
                    <a:p>
                      <a:r>
                        <a:rPr lang="en-US" sz="2200" dirty="0" smtClean="0"/>
                        <a:t>Context </a:t>
                      </a:r>
                      <a:endParaRPr lang="en-US" sz="2200" dirty="0"/>
                    </a:p>
                  </a:txBody>
                  <a:tcPr/>
                </a:tc>
                <a:tc>
                  <a:txBody>
                    <a:bodyPr/>
                    <a:lstStyle/>
                    <a:p>
                      <a:endParaRPr lang="en-US"/>
                    </a:p>
                  </a:txBody>
                  <a:tcPr/>
                </a:tc>
              </a:tr>
              <a:tr h="370840">
                <a:tc>
                  <a:txBody>
                    <a:bodyPr/>
                    <a:lstStyle/>
                    <a:p>
                      <a:r>
                        <a:rPr lang="en-US" sz="2200" b="0" dirty="0" smtClean="0"/>
                        <a:t>Requirements</a:t>
                      </a:r>
                      <a:endParaRPr lang="en-US" sz="2200"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2. Working Together</a:t>
            </a:r>
          </a:p>
        </p:txBody>
      </p:sp>
      <p:pic>
        <p:nvPicPr>
          <p:cNvPr id="27651" name="Content Placeholder 3" descr="theres_i_in_team.jpg"/>
          <p:cNvPicPr>
            <a:picLocks noGrp="1" noChangeAspect="1"/>
          </p:cNvPicPr>
          <p:nvPr>
            <p:ph idx="1"/>
          </p:nvPr>
        </p:nvPicPr>
        <p:blipFill>
          <a:blip r:embed="rId2"/>
          <a:srcRect l="-6403" r="-6403"/>
          <a:stretch>
            <a:fillRect/>
          </a:stretch>
        </p:blipFill>
        <p:spPr>
          <a:xfrm>
            <a:off x="-76200" y="1219200"/>
            <a:ext cx="9815513" cy="5197475"/>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Customer Team </a:t>
            </a:r>
          </a:p>
        </p:txBody>
      </p:sp>
      <p:sp>
        <p:nvSpPr>
          <p:cNvPr id="28675" name="Content Placeholder 2"/>
          <p:cNvSpPr>
            <a:spLocks noGrp="1"/>
          </p:cNvSpPr>
          <p:nvPr>
            <p:ph idx="1"/>
          </p:nvPr>
        </p:nvSpPr>
        <p:spPr>
          <a:xfrm>
            <a:off x="1066800" y="1066800"/>
            <a:ext cx="6997700" cy="4114800"/>
          </a:xfrm>
        </p:spPr>
        <p:txBody>
          <a:bodyPr/>
          <a:lstStyle/>
          <a:p>
            <a:r>
              <a:rPr lang="en-US" smtClean="0"/>
              <a:t>The customer team comprises:</a:t>
            </a:r>
          </a:p>
          <a:p>
            <a:pPr lvl="1"/>
            <a:r>
              <a:rPr lang="en-US" smtClean="0"/>
              <a:t>Product management</a:t>
            </a:r>
          </a:p>
          <a:p>
            <a:pPr lvl="1"/>
            <a:r>
              <a:rPr lang="en-US" smtClean="0"/>
              <a:t>Systems engineering</a:t>
            </a:r>
          </a:p>
          <a:p>
            <a:pPr lvl="1"/>
            <a:r>
              <a:rPr lang="en-US" smtClean="0"/>
              <a:t>Acceptance testing</a:t>
            </a:r>
          </a:p>
          <a:p>
            <a:pPr lvl="1"/>
            <a:r>
              <a:rPr lang="en-US" smtClean="0"/>
              <a:t>Business/Product analysts</a:t>
            </a:r>
          </a:p>
          <a:p>
            <a:pPr lvl="1"/>
            <a:r>
              <a:rPr lang="en-US" smtClean="0"/>
              <a:t>Marketing</a:t>
            </a:r>
          </a:p>
          <a:p>
            <a:pPr lvl="1"/>
            <a:r>
              <a:rPr lang="en-US" smtClean="0"/>
              <a:t>Customer service specialist</a:t>
            </a:r>
          </a:p>
          <a:p>
            <a:pPr lvl="1"/>
            <a:r>
              <a:rPr lang="en-US" smtClean="0"/>
              <a:t>etc etc etc</a:t>
            </a:r>
          </a:p>
          <a:p>
            <a:pPr lvl="1"/>
            <a:endParaRPr lang="en-US" smtClean="0"/>
          </a:p>
          <a:p>
            <a:endParaRPr lang="en-US" smtClean="0"/>
          </a:p>
        </p:txBody>
      </p:sp>
      <p:grpSp>
        <p:nvGrpSpPr>
          <p:cNvPr id="28676" name="Group 52"/>
          <p:cNvGrpSpPr>
            <a:grpSpLocks/>
          </p:cNvGrpSpPr>
          <p:nvPr/>
        </p:nvGrpSpPr>
        <p:grpSpPr bwMode="auto">
          <a:xfrm>
            <a:off x="6248400" y="1676400"/>
            <a:ext cx="854075" cy="1127125"/>
            <a:chOff x="6375400" y="4103688"/>
            <a:chExt cx="854075" cy="1127125"/>
          </a:xfrm>
        </p:grpSpPr>
        <p:sp>
          <p:nvSpPr>
            <p:cNvPr id="28708"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28709" name="Group 47"/>
            <p:cNvGrpSpPr>
              <a:grpSpLocks/>
            </p:cNvGrpSpPr>
            <p:nvPr/>
          </p:nvGrpSpPr>
          <p:grpSpPr bwMode="auto">
            <a:xfrm>
              <a:off x="6375400" y="4524375"/>
              <a:ext cx="854075" cy="706438"/>
              <a:chOff x="3029" y="3656"/>
              <a:chExt cx="927" cy="889"/>
            </a:xfrm>
          </p:grpSpPr>
          <p:sp>
            <p:nvSpPr>
              <p:cNvPr id="28710"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711"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712"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28713"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28677" name="Group 53"/>
          <p:cNvGrpSpPr>
            <a:grpSpLocks/>
          </p:cNvGrpSpPr>
          <p:nvPr/>
        </p:nvGrpSpPr>
        <p:grpSpPr bwMode="auto">
          <a:xfrm>
            <a:off x="6858000" y="1905000"/>
            <a:ext cx="854075" cy="1127125"/>
            <a:chOff x="6375400" y="4103688"/>
            <a:chExt cx="854075" cy="1127125"/>
          </a:xfrm>
        </p:grpSpPr>
        <p:sp>
          <p:nvSpPr>
            <p:cNvPr id="28702"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28703" name="Group 47"/>
            <p:cNvGrpSpPr>
              <a:grpSpLocks/>
            </p:cNvGrpSpPr>
            <p:nvPr/>
          </p:nvGrpSpPr>
          <p:grpSpPr bwMode="auto">
            <a:xfrm>
              <a:off x="6375399" y="4524371"/>
              <a:ext cx="854075" cy="706437"/>
              <a:chOff x="3029" y="3656"/>
              <a:chExt cx="927" cy="889"/>
            </a:xfrm>
          </p:grpSpPr>
          <p:sp>
            <p:nvSpPr>
              <p:cNvPr id="28704"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705"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706"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28707"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28678" name="Group 144"/>
          <p:cNvGrpSpPr>
            <a:grpSpLocks/>
          </p:cNvGrpSpPr>
          <p:nvPr/>
        </p:nvGrpSpPr>
        <p:grpSpPr bwMode="auto">
          <a:xfrm>
            <a:off x="6172200" y="2895600"/>
            <a:ext cx="854075" cy="1127125"/>
            <a:chOff x="6375400" y="4103688"/>
            <a:chExt cx="854075" cy="1127125"/>
          </a:xfrm>
        </p:grpSpPr>
        <p:sp>
          <p:nvSpPr>
            <p:cNvPr id="28696"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28697" name="Group 47"/>
            <p:cNvGrpSpPr>
              <a:grpSpLocks/>
            </p:cNvGrpSpPr>
            <p:nvPr/>
          </p:nvGrpSpPr>
          <p:grpSpPr bwMode="auto">
            <a:xfrm>
              <a:off x="6375398" y="4524371"/>
              <a:ext cx="854075" cy="706437"/>
              <a:chOff x="3029" y="3656"/>
              <a:chExt cx="927" cy="889"/>
            </a:xfrm>
          </p:grpSpPr>
          <p:sp>
            <p:nvSpPr>
              <p:cNvPr id="28698"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699"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700"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28701"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28679" name="Group 151"/>
          <p:cNvGrpSpPr>
            <a:grpSpLocks/>
          </p:cNvGrpSpPr>
          <p:nvPr/>
        </p:nvGrpSpPr>
        <p:grpSpPr bwMode="auto">
          <a:xfrm>
            <a:off x="7391400" y="2362200"/>
            <a:ext cx="854075" cy="1127125"/>
            <a:chOff x="6375400" y="4103688"/>
            <a:chExt cx="854075" cy="1127125"/>
          </a:xfrm>
        </p:grpSpPr>
        <p:sp>
          <p:nvSpPr>
            <p:cNvPr id="28690"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28691" name="Group 47"/>
            <p:cNvGrpSpPr>
              <a:grpSpLocks/>
            </p:cNvGrpSpPr>
            <p:nvPr/>
          </p:nvGrpSpPr>
          <p:grpSpPr bwMode="auto">
            <a:xfrm>
              <a:off x="6375397" y="4524371"/>
              <a:ext cx="854075" cy="706437"/>
              <a:chOff x="3029" y="3656"/>
              <a:chExt cx="927" cy="889"/>
            </a:xfrm>
          </p:grpSpPr>
          <p:sp>
            <p:nvSpPr>
              <p:cNvPr id="28692"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693"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694"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28695"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28680" name="Group 158"/>
          <p:cNvGrpSpPr>
            <a:grpSpLocks/>
          </p:cNvGrpSpPr>
          <p:nvPr/>
        </p:nvGrpSpPr>
        <p:grpSpPr bwMode="auto">
          <a:xfrm>
            <a:off x="8229600" y="2819400"/>
            <a:ext cx="854075" cy="1127125"/>
            <a:chOff x="6375400" y="4103688"/>
            <a:chExt cx="854075" cy="1127125"/>
          </a:xfrm>
        </p:grpSpPr>
        <p:sp>
          <p:nvSpPr>
            <p:cNvPr id="28684"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28685" name="Group 47"/>
            <p:cNvGrpSpPr>
              <a:grpSpLocks/>
            </p:cNvGrpSpPr>
            <p:nvPr/>
          </p:nvGrpSpPr>
          <p:grpSpPr bwMode="auto">
            <a:xfrm>
              <a:off x="6375396" y="4524371"/>
              <a:ext cx="854075" cy="706437"/>
              <a:chOff x="3029" y="3656"/>
              <a:chExt cx="927" cy="889"/>
            </a:xfrm>
          </p:grpSpPr>
          <p:sp>
            <p:nvSpPr>
              <p:cNvPr id="28686"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687"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28688"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28689"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sp>
        <p:nvSpPr>
          <p:cNvPr id="39" name="Rectangular Callout 38"/>
          <p:cNvSpPr>
            <a:spLocks noChangeArrowheads="1"/>
          </p:cNvSpPr>
          <p:nvPr/>
        </p:nvSpPr>
        <p:spPr bwMode="auto">
          <a:xfrm flipV="1">
            <a:off x="6324600" y="4191000"/>
            <a:ext cx="2286000" cy="1752600"/>
          </a:xfrm>
          <a:prstGeom prst="wedgeRectCallout">
            <a:avLst>
              <a:gd name="adj1" fmla="val 16204"/>
              <a:gd name="adj2" fmla="val 71046"/>
            </a:avLst>
          </a:prstGeom>
          <a:solidFill>
            <a:srgbClr val="00CC00">
              <a:alpha val="14117"/>
            </a:srgbClr>
          </a:solidFill>
          <a:ln w="9525">
            <a:solidFill>
              <a:schemeClr val="tx1"/>
            </a:solidFill>
            <a:round/>
            <a:headEnd/>
            <a:tailEnd/>
          </a:ln>
        </p:spPr>
        <p:txBody>
          <a:bodyPr>
            <a:prstTxWarp prst="textNoShape">
              <a:avLst/>
            </a:prstTxWarp>
            <a:spAutoFit/>
          </a:bodyPr>
          <a:lstStyle/>
          <a:p>
            <a:endParaRPr lang="en-US" sz="2400"/>
          </a:p>
        </p:txBody>
      </p:sp>
      <p:sp>
        <p:nvSpPr>
          <p:cNvPr id="40" name="TextBox 39"/>
          <p:cNvSpPr txBox="1">
            <a:spLocks noChangeArrowheads="1"/>
          </p:cNvSpPr>
          <p:nvPr/>
        </p:nvSpPr>
        <p:spPr bwMode="auto">
          <a:xfrm>
            <a:off x="6477000" y="4800600"/>
            <a:ext cx="2025650" cy="461963"/>
          </a:xfrm>
          <a:prstGeom prst="rect">
            <a:avLst/>
          </a:prstGeom>
          <a:noFill/>
          <a:ln w="9525">
            <a:noFill/>
            <a:miter lim="800000"/>
            <a:headEnd/>
            <a:tailEnd/>
          </a:ln>
        </p:spPr>
        <p:txBody>
          <a:bodyPr wrap="none">
            <a:prstTxWarp prst="textNoShape">
              <a:avLst/>
            </a:prstTxWarp>
            <a:spAutoFit/>
          </a:bodyPr>
          <a:lstStyle/>
          <a:p>
            <a:r>
              <a:rPr lang="en-US"/>
              <a:t>We want </a:t>
            </a:r>
            <a:r>
              <a:rPr lang="en-US" i="1" u="sng"/>
              <a:t>this</a:t>
            </a:r>
            <a:r>
              <a:rPr lang="en-US"/>
              <a:t>.</a:t>
            </a:r>
          </a:p>
        </p:txBody>
      </p:sp>
      <p:sp>
        <p:nvSpPr>
          <p:cNvPr id="41" name="TextBox 40"/>
          <p:cNvSpPr txBox="1">
            <a:spLocks noChangeArrowheads="1"/>
          </p:cNvSpPr>
          <p:nvPr/>
        </p:nvSpPr>
        <p:spPr bwMode="auto">
          <a:xfrm>
            <a:off x="1079500" y="5029200"/>
            <a:ext cx="4292600" cy="1108075"/>
          </a:xfrm>
          <a:prstGeom prst="rect">
            <a:avLst/>
          </a:prstGeom>
          <a:noFill/>
          <a:ln w="9525">
            <a:noFill/>
            <a:miter lim="800000"/>
            <a:headEnd/>
            <a:tailEnd/>
          </a:ln>
        </p:spPr>
        <p:txBody>
          <a:bodyPr wrap="none">
            <a:prstTxWarp prst="textNoShape">
              <a:avLst/>
            </a:prstTxWarp>
            <a:spAutoFit/>
          </a:bodyPr>
          <a:lstStyle/>
          <a:p>
            <a:r>
              <a:rPr lang="en-US" sz="2200">
                <a:ea typeface="ＭＳ Ｐゴシック" charset="-128"/>
                <a:cs typeface="ＭＳ Ｐゴシック" charset="-128"/>
              </a:rPr>
              <a:t>The duty of the customer team is </a:t>
            </a:r>
            <a:br>
              <a:rPr lang="en-US" sz="2200">
                <a:ea typeface="ＭＳ Ｐゴシック" charset="-128"/>
                <a:cs typeface="ＭＳ Ｐゴシック" charset="-128"/>
              </a:rPr>
            </a:br>
            <a:r>
              <a:rPr lang="en-US" sz="2200">
                <a:ea typeface="ＭＳ Ｐゴシック" charset="-128"/>
                <a:cs typeface="ＭＳ Ｐゴシック" charset="-128"/>
              </a:rPr>
              <a:t>to speak with one voice.</a:t>
            </a:r>
          </a:p>
          <a:p>
            <a:endParaRPr 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3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Development Team </a:t>
            </a:r>
          </a:p>
        </p:txBody>
      </p:sp>
      <p:sp>
        <p:nvSpPr>
          <p:cNvPr id="29699" name="Content Placeholder 2"/>
          <p:cNvSpPr>
            <a:spLocks noGrp="1"/>
          </p:cNvSpPr>
          <p:nvPr>
            <p:ph idx="1"/>
          </p:nvPr>
        </p:nvSpPr>
        <p:spPr>
          <a:xfrm>
            <a:off x="762000" y="1219200"/>
            <a:ext cx="7759700" cy="4267200"/>
          </a:xfrm>
        </p:spPr>
        <p:txBody>
          <a:bodyPr/>
          <a:lstStyle/>
          <a:p>
            <a:r>
              <a:rPr lang="en-US" smtClean="0"/>
              <a:t>The development team comprises:</a:t>
            </a:r>
          </a:p>
          <a:p>
            <a:pPr lvl="1"/>
            <a:r>
              <a:rPr lang="en-US" smtClean="0"/>
              <a:t>software engineers</a:t>
            </a:r>
          </a:p>
          <a:p>
            <a:pPr lvl="1"/>
            <a:r>
              <a:rPr lang="en-US" smtClean="0"/>
              <a:t>hardware engineers</a:t>
            </a:r>
          </a:p>
          <a:p>
            <a:pPr lvl="1"/>
            <a:r>
              <a:rPr lang="en-US" smtClean="0"/>
              <a:t>mechanical engineers</a:t>
            </a:r>
          </a:p>
          <a:p>
            <a:pPr lvl="1"/>
            <a:r>
              <a:rPr lang="en-US" smtClean="0"/>
              <a:t>system engineers</a:t>
            </a:r>
          </a:p>
          <a:p>
            <a:endParaRPr lang="en-US" smtClean="0"/>
          </a:p>
          <a:p>
            <a:r>
              <a:rPr lang="en-US" smtClean="0"/>
              <a:t>The duty of the development team is to:</a:t>
            </a:r>
          </a:p>
          <a:p>
            <a:pPr lvl="1"/>
            <a:r>
              <a:rPr lang="en-US" smtClean="0"/>
              <a:t>implement the features demanded by the customer</a:t>
            </a:r>
          </a:p>
          <a:p>
            <a:pPr lvl="1"/>
            <a:r>
              <a:rPr lang="en-US" smtClean="0"/>
              <a:t>advise the customer team on feasibility</a:t>
            </a:r>
          </a:p>
          <a:p>
            <a:pPr lvl="2"/>
            <a:r>
              <a:rPr lang="en-US" smtClean="0"/>
              <a:t>especially on dependencies</a:t>
            </a:r>
          </a:p>
          <a:p>
            <a:endParaRPr lang="en-US" smtClean="0"/>
          </a:p>
          <a:p>
            <a:pPr lvl="1">
              <a:buFont typeface="Wingdings" charset="2"/>
              <a:buNone/>
            </a:pPr>
            <a:endParaRPr lang="en-US" smtClean="0"/>
          </a:p>
        </p:txBody>
      </p:sp>
      <p:grpSp>
        <p:nvGrpSpPr>
          <p:cNvPr id="29700" name="Group 4"/>
          <p:cNvGrpSpPr>
            <a:grpSpLocks/>
          </p:cNvGrpSpPr>
          <p:nvPr/>
        </p:nvGrpSpPr>
        <p:grpSpPr bwMode="auto">
          <a:xfrm>
            <a:off x="7543800" y="1143000"/>
            <a:ext cx="855663" cy="1127125"/>
            <a:chOff x="7726362" y="2209800"/>
            <a:chExt cx="855663" cy="1127125"/>
          </a:xfrm>
        </p:grpSpPr>
        <p:sp>
          <p:nvSpPr>
            <p:cNvPr id="29722"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29723" name="Group 54"/>
            <p:cNvGrpSpPr>
              <a:grpSpLocks/>
            </p:cNvGrpSpPr>
            <p:nvPr/>
          </p:nvGrpSpPr>
          <p:grpSpPr bwMode="auto">
            <a:xfrm>
              <a:off x="7726362" y="2630483"/>
              <a:ext cx="855662" cy="706437"/>
              <a:chOff x="2063" y="3643"/>
              <a:chExt cx="929" cy="889"/>
            </a:xfrm>
          </p:grpSpPr>
          <p:sp>
            <p:nvSpPr>
              <p:cNvPr id="29724"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25"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26"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29727"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nvGrpSpPr>
          <p:cNvPr id="29701" name="Group 11"/>
          <p:cNvGrpSpPr>
            <a:grpSpLocks/>
          </p:cNvGrpSpPr>
          <p:nvPr/>
        </p:nvGrpSpPr>
        <p:grpSpPr bwMode="auto">
          <a:xfrm>
            <a:off x="6324600" y="1371600"/>
            <a:ext cx="855663" cy="1127125"/>
            <a:chOff x="7726362" y="2209800"/>
            <a:chExt cx="855663" cy="1127125"/>
          </a:xfrm>
        </p:grpSpPr>
        <p:sp>
          <p:nvSpPr>
            <p:cNvPr id="29716"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29717" name="Group 54"/>
            <p:cNvGrpSpPr>
              <a:grpSpLocks/>
            </p:cNvGrpSpPr>
            <p:nvPr/>
          </p:nvGrpSpPr>
          <p:grpSpPr bwMode="auto">
            <a:xfrm>
              <a:off x="7726363" y="2630483"/>
              <a:ext cx="855662" cy="706437"/>
              <a:chOff x="2063" y="3643"/>
              <a:chExt cx="929" cy="889"/>
            </a:xfrm>
          </p:grpSpPr>
          <p:sp>
            <p:nvSpPr>
              <p:cNvPr id="29718"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19"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20"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29721"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nvGrpSpPr>
          <p:cNvPr id="29702" name="Group 18"/>
          <p:cNvGrpSpPr>
            <a:grpSpLocks/>
          </p:cNvGrpSpPr>
          <p:nvPr/>
        </p:nvGrpSpPr>
        <p:grpSpPr bwMode="auto">
          <a:xfrm>
            <a:off x="6992938" y="2530475"/>
            <a:ext cx="855662" cy="1127125"/>
            <a:chOff x="7726362" y="2209800"/>
            <a:chExt cx="855663" cy="1127125"/>
          </a:xfrm>
        </p:grpSpPr>
        <p:sp>
          <p:nvSpPr>
            <p:cNvPr id="29710"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29711" name="Group 54"/>
            <p:cNvGrpSpPr>
              <a:grpSpLocks/>
            </p:cNvGrpSpPr>
            <p:nvPr/>
          </p:nvGrpSpPr>
          <p:grpSpPr bwMode="auto">
            <a:xfrm>
              <a:off x="7726364" y="2630483"/>
              <a:ext cx="855662" cy="706437"/>
              <a:chOff x="2063" y="3643"/>
              <a:chExt cx="929" cy="889"/>
            </a:xfrm>
          </p:grpSpPr>
          <p:sp>
            <p:nvSpPr>
              <p:cNvPr id="29712"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13"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14"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29715"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nvGrpSpPr>
          <p:cNvPr id="29703" name="Group 32"/>
          <p:cNvGrpSpPr>
            <a:grpSpLocks/>
          </p:cNvGrpSpPr>
          <p:nvPr/>
        </p:nvGrpSpPr>
        <p:grpSpPr bwMode="auto">
          <a:xfrm>
            <a:off x="5181600" y="1981200"/>
            <a:ext cx="855663" cy="1127125"/>
            <a:chOff x="7726362" y="2209800"/>
            <a:chExt cx="855663" cy="1127125"/>
          </a:xfrm>
        </p:grpSpPr>
        <p:sp>
          <p:nvSpPr>
            <p:cNvPr id="29704"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29705" name="Group 54"/>
            <p:cNvGrpSpPr>
              <a:grpSpLocks/>
            </p:cNvGrpSpPr>
            <p:nvPr/>
          </p:nvGrpSpPr>
          <p:grpSpPr bwMode="auto">
            <a:xfrm>
              <a:off x="7726366" y="2630483"/>
              <a:ext cx="855662" cy="706437"/>
              <a:chOff x="2063" y="3643"/>
              <a:chExt cx="929" cy="889"/>
            </a:xfrm>
          </p:grpSpPr>
          <p:sp>
            <p:nvSpPr>
              <p:cNvPr id="29706"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07"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29708"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29709"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Experts</a:t>
            </a:r>
          </a:p>
        </p:txBody>
      </p:sp>
      <p:sp>
        <p:nvSpPr>
          <p:cNvPr id="30723" name="Content Placeholder 2"/>
          <p:cNvSpPr>
            <a:spLocks noGrp="1"/>
          </p:cNvSpPr>
          <p:nvPr>
            <p:ph idx="1"/>
          </p:nvPr>
        </p:nvSpPr>
        <p:spPr>
          <a:xfrm>
            <a:off x="762000" y="1219200"/>
            <a:ext cx="8077200" cy="6629400"/>
          </a:xfrm>
        </p:spPr>
        <p:txBody>
          <a:bodyPr/>
          <a:lstStyle/>
          <a:p>
            <a:r>
              <a:rPr lang="en-US" dirty="0" smtClean="0"/>
              <a:t>An expert is someone who knows the technical details of how something works.</a:t>
            </a:r>
          </a:p>
          <a:p>
            <a:endParaRPr lang="en-US" sz="1000" dirty="0" smtClean="0"/>
          </a:p>
          <a:p>
            <a:r>
              <a:rPr lang="en-US" dirty="0" smtClean="0"/>
              <a:t>They are often:</a:t>
            </a:r>
          </a:p>
          <a:p>
            <a:pPr lvl="1"/>
            <a:r>
              <a:rPr lang="en-US" dirty="0" smtClean="0"/>
              <a:t>Hard to reach</a:t>
            </a:r>
          </a:p>
          <a:p>
            <a:pPr lvl="1"/>
            <a:r>
              <a:rPr lang="en-US" dirty="0" smtClean="0"/>
              <a:t>Assume too much </a:t>
            </a:r>
            <a:br>
              <a:rPr lang="en-US" dirty="0" smtClean="0"/>
            </a:br>
            <a:r>
              <a:rPr lang="en-US" dirty="0" smtClean="0"/>
              <a:t>or too little</a:t>
            </a:r>
          </a:p>
          <a:p>
            <a:pPr lvl="1"/>
            <a:r>
              <a:rPr lang="en-US" dirty="0" smtClean="0"/>
              <a:t>A little impatient</a:t>
            </a:r>
          </a:p>
          <a:p>
            <a:r>
              <a:rPr lang="en-US" dirty="0" smtClean="0"/>
              <a:t>Sometimes </a:t>
            </a:r>
            <a:r>
              <a:rPr lang="en-US" i="1" dirty="0"/>
              <a:t>you </a:t>
            </a:r>
            <a:r>
              <a:rPr lang="en-US" dirty="0"/>
              <a:t>are the technical </a:t>
            </a:r>
            <a:r>
              <a:rPr lang="en-US" dirty="0" smtClean="0"/>
              <a:t>expert.</a:t>
            </a:r>
          </a:p>
          <a:p>
            <a:endParaRPr lang="en-US" dirty="0" smtClean="0"/>
          </a:p>
          <a:p>
            <a:endParaRPr lang="en-US" dirty="0"/>
          </a:p>
          <a:p>
            <a:endParaRPr lang="en-US" dirty="0" smtClean="0"/>
          </a:p>
          <a:p>
            <a:r>
              <a:rPr lang="en-US" dirty="0" smtClean="0"/>
              <a:t>Write </a:t>
            </a:r>
            <a:r>
              <a:rPr lang="en-US" dirty="0"/>
              <a:t>things down, </a:t>
            </a:r>
            <a:r>
              <a:rPr lang="en-US" dirty="0" smtClean="0"/>
              <a:t>to transmit </a:t>
            </a:r>
            <a:br>
              <a:rPr lang="en-US" dirty="0" smtClean="0"/>
            </a:br>
            <a:r>
              <a:rPr lang="en-US" dirty="0" smtClean="0"/>
              <a:t>your </a:t>
            </a:r>
            <a:r>
              <a:rPr lang="en-US" dirty="0"/>
              <a:t>understanding.</a:t>
            </a:r>
          </a:p>
          <a:p>
            <a:endParaRPr lang="en-US" dirty="0"/>
          </a:p>
          <a:p>
            <a:endParaRPr lang="en-US" dirty="0" smtClean="0"/>
          </a:p>
        </p:txBody>
      </p:sp>
      <p:grpSp>
        <p:nvGrpSpPr>
          <p:cNvPr id="2" name="Group 4"/>
          <p:cNvGrpSpPr>
            <a:grpSpLocks/>
          </p:cNvGrpSpPr>
          <p:nvPr/>
        </p:nvGrpSpPr>
        <p:grpSpPr bwMode="auto">
          <a:xfrm>
            <a:off x="4876800" y="2743200"/>
            <a:ext cx="855663" cy="1127125"/>
            <a:chOff x="7726362" y="2209800"/>
            <a:chExt cx="855663" cy="1127125"/>
          </a:xfrm>
          <a:solidFill>
            <a:srgbClr val="FF0000">
              <a:alpha val="75000"/>
            </a:srgbClr>
          </a:solidFill>
        </p:grpSpPr>
        <p:sp>
          <p:nvSpPr>
            <p:cNvPr id="6"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3" name="Group 54"/>
            <p:cNvGrpSpPr>
              <a:grpSpLocks/>
            </p:cNvGrpSpPr>
            <p:nvPr/>
          </p:nvGrpSpPr>
          <p:grpSpPr bwMode="auto">
            <a:xfrm>
              <a:off x="7726364" y="2630483"/>
              <a:ext cx="855662" cy="706437"/>
              <a:chOff x="2063" y="3643"/>
              <a:chExt cx="929" cy="889"/>
            </a:xfrm>
            <a:grpFill/>
          </p:grpSpPr>
          <p:sp>
            <p:nvSpPr>
              <p:cNvPr id="8"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9"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10"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11"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4" name="Group 11"/>
          <p:cNvGrpSpPr>
            <a:grpSpLocks/>
          </p:cNvGrpSpPr>
          <p:nvPr/>
        </p:nvGrpSpPr>
        <p:grpSpPr bwMode="auto">
          <a:xfrm>
            <a:off x="7239000" y="2606675"/>
            <a:ext cx="855663" cy="1127125"/>
            <a:chOff x="7726362" y="2209800"/>
            <a:chExt cx="855663" cy="1127125"/>
          </a:xfrm>
          <a:solidFill>
            <a:srgbClr val="FF0000">
              <a:alpha val="75000"/>
            </a:srgbClr>
          </a:solidFill>
        </p:grpSpPr>
        <p:sp>
          <p:nvSpPr>
            <p:cNvPr id="13"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5" name="Group 54"/>
            <p:cNvGrpSpPr>
              <a:grpSpLocks/>
            </p:cNvGrpSpPr>
            <p:nvPr/>
          </p:nvGrpSpPr>
          <p:grpSpPr bwMode="auto">
            <a:xfrm>
              <a:off x="7726365" y="2630483"/>
              <a:ext cx="855662" cy="706437"/>
              <a:chOff x="2063" y="3643"/>
              <a:chExt cx="929" cy="889"/>
            </a:xfrm>
            <a:grpFill/>
          </p:grpSpPr>
          <p:sp>
            <p:nvSpPr>
              <p:cNvPr id="15"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16"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17"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18"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7" name="Group 18"/>
          <p:cNvGrpSpPr>
            <a:grpSpLocks/>
          </p:cNvGrpSpPr>
          <p:nvPr/>
        </p:nvGrpSpPr>
        <p:grpSpPr bwMode="auto">
          <a:xfrm>
            <a:off x="6096000" y="1752600"/>
            <a:ext cx="855662" cy="1127125"/>
            <a:chOff x="7726362" y="2209800"/>
            <a:chExt cx="855663" cy="1127125"/>
          </a:xfrm>
          <a:solidFill>
            <a:srgbClr val="FF0000">
              <a:alpha val="75000"/>
            </a:srgbClr>
          </a:solidFill>
        </p:grpSpPr>
        <p:sp>
          <p:nvSpPr>
            <p:cNvPr id="20"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12" name="Group 54"/>
            <p:cNvGrpSpPr>
              <a:grpSpLocks/>
            </p:cNvGrpSpPr>
            <p:nvPr/>
          </p:nvGrpSpPr>
          <p:grpSpPr bwMode="auto">
            <a:xfrm>
              <a:off x="7726366" y="2630483"/>
              <a:ext cx="855662" cy="706437"/>
              <a:chOff x="2063" y="3643"/>
              <a:chExt cx="929" cy="889"/>
            </a:xfrm>
            <a:grpFill/>
          </p:grpSpPr>
          <p:sp>
            <p:nvSpPr>
              <p:cNvPr id="22"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23"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24"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25"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4" name="Group 25"/>
          <p:cNvGrpSpPr>
            <a:grpSpLocks/>
          </p:cNvGrpSpPr>
          <p:nvPr/>
        </p:nvGrpSpPr>
        <p:grpSpPr bwMode="auto">
          <a:xfrm>
            <a:off x="6477000" y="5181600"/>
            <a:ext cx="855663" cy="1127125"/>
            <a:chOff x="7726362" y="2209800"/>
            <a:chExt cx="855663" cy="1127125"/>
          </a:xfrm>
          <a:solidFill>
            <a:srgbClr val="FF0000">
              <a:alpha val="75000"/>
            </a:srgbClr>
          </a:solidFill>
        </p:grpSpPr>
        <p:sp>
          <p:nvSpPr>
            <p:cNvPr id="27"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19" name="Group 54"/>
            <p:cNvGrpSpPr>
              <a:grpSpLocks/>
            </p:cNvGrpSpPr>
            <p:nvPr/>
          </p:nvGrpSpPr>
          <p:grpSpPr bwMode="auto">
            <a:xfrm>
              <a:off x="7726367" y="2630483"/>
              <a:ext cx="855662" cy="706437"/>
              <a:chOff x="2063" y="3643"/>
              <a:chExt cx="929" cy="889"/>
            </a:xfrm>
            <a:grpFill/>
          </p:grpSpPr>
          <p:sp>
            <p:nvSpPr>
              <p:cNvPr id="29"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30"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31"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32"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1" name="Group 32"/>
          <p:cNvGrpSpPr>
            <a:grpSpLocks/>
          </p:cNvGrpSpPr>
          <p:nvPr/>
        </p:nvGrpSpPr>
        <p:grpSpPr bwMode="auto">
          <a:xfrm>
            <a:off x="3810000" y="1752600"/>
            <a:ext cx="855663" cy="1127125"/>
            <a:chOff x="7726362" y="2209800"/>
            <a:chExt cx="855663" cy="1127125"/>
          </a:xfrm>
          <a:solidFill>
            <a:srgbClr val="FF0000">
              <a:alpha val="75000"/>
            </a:srgbClr>
          </a:solidFill>
        </p:grpSpPr>
        <p:sp>
          <p:nvSpPr>
            <p:cNvPr id="34"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26" name="Group 54"/>
            <p:cNvGrpSpPr>
              <a:grpSpLocks/>
            </p:cNvGrpSpPr>
            <p:nvPr/>
          </p:nvGrpSpPr>
          <p:grpSpPr bwMode="auto">
            <a:xfrm>
              <a:off x="7726368" y="2630483"/>
              <a:ext cx="855662" cy="706437"/>
              <a:chOff x="2063" y="3643"/>
              <a:chExt cx="929" cy="889"/>
            </a:xfrm>
            <a:grpFill/>
          </p:grpSpPr>
          <p:sp>
            <p:nvSpPr>
              <p:cNvPr id="36"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37"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38"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39"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8" name="Group 25"/>
          <p:cNvGrpSpPr>
            <a:grpSpLocks/>
          </p:cNvGrpSpPr>
          <p:nvPr/>
        </p:nvGrpSpPr>
        <p:grpSpPr bwMode="auto">
          <a:xfrm>
            <a:off x="6477000" y="5273675"/>
            <a:ext cx="855663" cy="1127125"/>
            <a:chOff x="7726362" y="2209800"/>
            <a:chExt cx="855663" cy="1127125"/>
          </a:xfrm>
        </p:grpSpPr>
        <p:sp>
          <p:nvSpPr>
            <p:cNvPr id="30732"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30733" name="Group 54"/>
            <p:cNvGrpSpPr>
              <a:grpSpLocks/>
            </p:cNvGrpSpPr>
            <p:nvPr/>
          </p:nvGrpSpPr>
          <p:grpSpPr bwMode="auto">
            <a:xfrm>
              <a:off x="7726367" y="2630483"/>
              <a:ext cx="855662" cy="706437"/>
              <a:chOff x="2063" y="3643"/>
              <a:chExt cx="929" cy="889"/>
            </a:xfrm>
          </p:grpSpPr>
          <p:sp>
            <p:nvSpPr>
              <p:cNvPr id="30734"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30735"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30736"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30737"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sp>
        <p:nvSpPr>
          <p:cNvPr id="48" name="Oval Callout 47"/>
          <p:cNvSpPr>
            <a:spLocks noChangeArrowheads="1"/>
          </p:cNvSpPr>
          <p:nvPr/>
        </p:nvSpPr>
        <p:spPr bwMode="auto">
          <a:xfrm>
            <a:off x="7010400" y="3886200"/>
            <a:ext cx="2057400" cy="1298377"/>
          </a:xfrm>
          <a:prstGeom prst="wedgeEllipseCallout">
            <a:avLst>
              <a:gd name="adj1" fmla="val -33181"/>
              <a:gd name="adj2" fmla="val 59241"/>
            </a:avLst>
          </a:prstGeom>
          <a:noFill/>
          <a:ln w="9525">
            <a:solidFill>
              <a:schemeClr val="tx1"/>
            </a:solidFill>
            <a:round/>
            <a:headEnd/>
            <a:tailEnd/>
          </a:ln>
        </p:spPr>
        <p:txBody>
          <a:bodyPr lIns="0" tIns="0" rIns="0" bIns="0" anchor="ctr" anchorCtr="1">
            <a:prstTxWarp prst="textNoShape">
              <a:avLst/>
            </a:prstTxWarp>
            <a:spAutoFit/>
          </a:bodyPr>
          <a:lstStyle/>
          <a:p>
            <a:pPr algn="ctr"/>
            <a:r>
              <a:rPr lang="en-US" sz="2000" b="1" dirty="0">
                <a:latin typeface="Comic Sans MS"/>
                <a:ea typeface="Comic Sans MS"/>
                <a:cs typeface="Comic Sans MS"/>
              </a:rPr>
              <a:t>I know all about alarms</a:t>
            </a:r>
          </a:p>
        </p:txBody>
      </p:sp>
      <p:sp>
        <p:nvSpPr>
          <p:cNvPr id="49" name="Rectangular Callout 3"/>
          <p:cNvSpPr>
            <a:spLocks noChangeArrowheads="1"/>
          </p:cNvSpPr>
          <p:nvPr/>
        </p:nvSpPr>
        <p:spPr bwMode="auto">
          <a:xfrm>
            <a:off x="1600200" y="4572000"/>
            <a:ext cx="4114800" cy="990600"/>
          </a:xfrm>
          <a:prstGeom prst="wedgeRectCallout">
            <a:avLst>
              <a:gd name="adj1" fmla="val 65773"/>
              <a:gd name="adj2" fmla="val 52558"/>
            </a:avLst>
          </a:prstGeom>
          <a:solidFill>
            <a:schemeClr val="accent1"/>
          </a:solidFill>
          <a:ln w="12700">
            <a:solidFill>
              <a:schemeClr val="tx1"/>
            </a:solidFill>
            <a:round/>
            <a:headEnd/>
            <a:tailEnd/>
          </a:ln>
        </p:spPr>
        <p:txBody>
          <a:bodyPr>
            <a:prstTxWarp prst="textNoShape">
              <a:avLst/>
            </a:prstTxWarp>
          </a:bodyPr>
          <a:lstStyle/>
          <a:p>
            <a:r>
              <a:rPr lang="en-US" sz="2200" dirty="0"/>
              <a:t>It does not change the process.</a:t>
            </a:r>
          </a:p>
          <a:p>
            <a:endParaRPr lang="en-US" sz="1000" dirty="0"/>
          </a:p>
          <a:p>
            <a:r>
              <a:rPr lang="en-US" sz="2200" dirty="0"/>
              <a:t>It just makes it a little easier.</a:t>
            </a:r>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Stakeholders</a:t>
            </a:r>
          </a:p>
        </p:txBody>
      </p:sp>
      <p:sp>
        <p:nvSpPr>
          <p:cNvPr id="32771" name="Content Placeholder 2"/>
          <p:cNvSpPr>
            <a:spLocks noGrp="1"/>
          </p:cNvSpPr>
          <p:nvPr>
            <p:ph idx="1"/>
          </p:nvPr>
        </p:nvSpPr>
        <p:spPr/>
        <p:txBody>
          <a:bodyPr/>
          <a:lstStyle/>
          <a:p>
            <a:r>
              <a:rPr lang="en-US" smtClean="0"/>
              <a:t>Stakeholders include anyone who has an interest in the project:</a:t>
            </a:r>
          </a:p>
          <a:p>
            <a:pPr lvl="1"/>
            <a:r>
              <a:rPr lang="en-US" smtClean="0"/>
              <a:t>Regulators</a:t>
            </a:r>
          </a:p>
          <a:p>
            <a:pPr lvl="1"/>
            <a:r>
              <a:rPr lang="en-US" smtClean="0"/>
              <a:t>Competitors</a:t>
            </a:r>
          </a:p>
          <a:p>
            <a:pPr lvl="1"/>
            <a:r>
              <a:rPr lang="en-US" smtClean="0"/>
              <a:t>Other divisions</a:t>
            </a:r>
          </a:p>
          <a:p>
            <a:pPr lvl="1"/>
            <a:r>
              <a:rPr lang="en-US" smtClean="0"/>
              <a:t>Other managers </a:t>
            </a:r>
          </a:p>
          <a:p>
            <a:pPr lvl="1"/>
            <a:r>
              <a:rPr lang="en-US" smtClean="0"/>
              <a:t>People who want you to fail</a:t>
            </a:r>
          </a:p>
          <a:p>
            <a:pPr lvl="1"/>
            <a:r>
              <a:rPr lang="en-US" smtClean="0"/>
              <a:t>People on the team</a:t>
            </a:r>
          </a:p>
          <a:p>
            <a:pPr lvl="1"/>
            <a:endParaRPr lang="en-US" smtClean="0"/>
          </a:p>
          <a:p>
            <a:r>
              <a:rPr lang="en-US" smtClean="0"/>
              <a:t>You need to know who they are and why they care….</a:t>
            </a:r>
          </a:p>
          <a:p>
            <a:endParaRPr lang="en-US" smtClean="0"/>
          </a:p>
          <a:p>
            <a:endParaRPr lang="en-US" smtClean="0"/>
          </a:p>
          <a:p>
            <a:r>
              <a:rPr lang="en-US" smtClean="0"/>
              <a:t>… because they are the difference between success and failure</a:t>
            </a:r>
          </a:p>
          <a:p>
            <a:pPr lvl="1"/>
            <a:endParaRPr lang="en-US" smtClean="0"/>
          </a:p>
          <a:p>
            <a:endParaRPr lang="en-US" smtClean="0"/>
          </a:p>
        </p:txBody>
      </p:sp>
      <p:pic>
        <p:nvPicPr>
          <p:cNvPr id="32772" name="Picture 7" descr="Dracula-58-Van-Helsing-Stakes-Lucy.jpg"/>
          <p:cNvPicPr>
            <a:picLocks noChangeAspect="1"/>
          </p:cNvPicPr>
          <p:nvPr/>
        </p:nvPicPr>
        <p:blipFill>
          <a:blip r:embed="rId2"/>
          <a:srcRect/>
          <a:stretch>
            <a:fillRect/>
          </a:stretch>
        </p:blipFill>
        <p:spPr bwMode="auto">
          <a:xfrm>
            <a:off x="5332413" y="2209800"/>
            <a:ext cx="3049587" cy="184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t>Issues List</a:t>
            </a:r>
          </a:p>
        </p:txBody>
      </p:sp>
      <p:sp>
        <p:nvSpPr>
          <p:cNvPr id="41987" name="Content Placeholder 2"/>
          <p:cNvSpPr>
            <a:spLocks noGrp="1"/>
          </p:cNvSpPr>
          <p:nvPr>
            <p:ph idx="1"/>
          </p:nvPr>
        </p:nvSpPr>
        <p:spPr/>
        <p:txBody>
          <a:bodyPr/>
          <a:lstStyle/>
          <a:p>
            <a:r>
              <a:rPr lang="en-US" dirty="0" smtClean="0"/>
              <a:t>Write down:</a:t>
            </a:r>
          </a:p>
          <a:p>
            <a:pPr lvl="1"/>
            <a:r>
              <a:rPr lang="en-US" dirty="0" smtClean="0"/>
              <a:t>Action Items</a:t>
            </a:r>
          </a:p>
          <a:p>
            <a:pPr lvl="1"/>
            <a:r>
              <a:rPr lang="en-US" dirty="0" smtClean="0"/>
              <a:t>Questions for experts</a:t>
            </a:r>
          </a:p>
          <a:p>
            <a:pPr lvl="1"/>
            <a:r>
              <a:rPr lang="en-US" dirty="0" smtClean="0"/>
              <a:t>Issues to be resolved</a:t>
            </a:r>
          </a:p>
          <a:p>
            <a:r>
              <a:rPr lang="en-US" dirty="0"/>
              <a:t>i</a:t>
            </a:r>
            <a:r>
              <a:rPr lang="en-US" dirty="0" smtClean="0"/>
              <a:t>n an </a:t>
            </a:r>
            <a:r>
              <a:rPr lang="en-US" i="1" dirty="0" smtClean="0"/>
              <a:t>issues list </a:t>
            </a:r>
            <a:r>
              <a:rPr lang="en-US" dirty="0" smtClean="0"/>
              <a:t>on a database.</a:t>
            </a:r>
          </a:p>
          <a:p>
            <a:endParaRPr lang="en-US" dirty="0"/>
          </a:p>
          <a:p>
            <a:r>
              <a:rPr lang="en-US" dirty="0" smtClean="0"/>
              <a:t>You need an issue tracker and </a:t>
            </a:r>
            <a:br>
              <a:rPr lang="en-US" dirty="0" smtClean="0"/>
            </a:br>
            <a:r>
              <a:rPr lang="en-US" dirty="0" smtClean="0"/>
              <a:t>you need to use it!</a:t>
            </a:r>
          </a:p>
          <a:p>
            <a:endParaRPr lang="en-US" dirty="0"/>
          </a:p>
          <a:p>
            <a:r>
              <a:rPr lang="en-US" dirty="0" smtClean="0"/>
              <a:t>Establish at least:</a:t>
            </a:r>
          </a:p>
          <a:p>
            <a:pPr lvl="1"/>
            <a:r>
              <a:rPr lang="en-US" dirty="0" smtClean="0"/>
              <a:t>What needs to be done</a:t>
            </a:r>
          </a:p>
          <a:p>
            <a:pPr lvl="1"/>
            <a:r>
              <a:rPr lang="en-US" dirty="0"/>
              <a:t>Who owns it</a:t>
            </a:r>
          </a:p>
          <a:p>
            <a:pPr lvl="1"/>
            <a:r>
              <a:rPr lang="en-US" dirty="0" smtClean="0"/>
              <a:t>Disposition</a:t>
            </a:r>
          </a:p>
          <a:p>
            <a:pPr lvl="1"/>
            <a:endParaRPr lang="en-US" dirty="0" smtClean="0"/>
          </a:p>
        </p:txBody>
      </p:sp>
      <p:grpSp>
        <p:nvGrpSpPr>
          <p:cNvPr id="10" name="Group 152"/>
          <p:cNvGrpSpPr>
            <a:grpSpLocks/>
          </p:cNvGrpSpPr>
          <p:nvPr/>
        </p:nvGrpSpPr>
        <p:grpSpPr bwMode="auto">
          <a:xfrm>
            <a:off x="5486400" y="1524000"/>
            <a:ext cx="2819400" cy="3300413"/>
            <a:chOff x="6781801" y="5181600"/>
            <a:chExt cx="2819399" cy="3299716"/>
          </a:xfrm>
        </p:grpSpPr>
        <p:grpSp>
          <p:nvGrpSpPr>
            <p:cNvPr id="41993" name="Group 4"/>
            <p:cNvGrpSpPr>
              <a:grpSpLocks/>
            </p:cNvGrpSpPr>
            <p:nvPr/>
          </p:nvGrpSpPr>
          <p:grpSpPr bwMode="auto">
            <a:xfrm>
              <a:off x="6781801" y="5181600"/>
              <a:ext cx="2819399" cy="3299716"/>
              <a:chOff x="3718" y="1043"/>
              <a:chExt cx="2254" cy="3256"/>
            </a:xfrm>
          </p:grpSpPr>
          <p:sp>
            <p:nvSpPr>
              <p:cNvPr id="41995" name="Line 5"/>
              <p:cNvSpPr>
                <a:spLocks noChangeShapeType="1"/>
              </p:cNvSpPr>
              <p:nvPr/>
            </p:nvSpPr>
            <p:spPr bwMode="auto">
              <a:xfrm>
                <a:off x="3718" y="1046"/>
                <a:ext cx="225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41996" name="Line 6"/>
              <p:cNvSpPr>
                <a:spLocks noChangeShapeType="1"/>
              </p:cNvSpPr>
              <p:nvPr/>
            </p:nvSpPr>
            <p:spPr bwMode="auto">
              <a:xfrm>
                <a:off x="3718" y="1046"/>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41997" name="Line 7"/>
              <p:cNvSpPr>
                <a:spLocks noChangeShapeType="1"/>
              </p:cNvSpPr>
              <p:nvPr/>
            </p:nvSpPr>
            <p:spPr bwMode="auto">
              <a:xfrm>
                <a:off x="5962" y="1043"/>
                <a:ext cx="0" cy="2954"/>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41998" name="Freeform 8"/>
              <p:cNvSpPr>
                <a:spLocks/>
              </p:cNvSpPr>
              <p:nvPr/>
            </p:nvSpPr>
            <p:spPr bwMode="auto">
              <a:xfrm>
                <a:off x="3718" y="3801"/>
                <a:ext cx="2236" cy="498"/>
              </a:xfrm>
              <a:custGeom>
                <a:avLst/>
                <a:gdLst>
                  <a:gd name="T0" fmla="*/ 0 w 2236"/>
                  <a:gd name="T1" fmla="*/ 907 h 301"/>
                  <a:gd name="T2" fmla="*/ 254 w 2236"/>
                  <a:gd name="T3" fmla="*/ 13 h 301"/>
                  <a:gd name="T4" fmla="*/ 345 w 2236"/>
                  <a:gd name="T5" fmla="*/ 126 h 301"/>
                  <a:gd name="T6" fmla="*/ 427 w 2236"/>
                  <a:gd name="T7" fmla="*/ 1921 h 301"/>
                  <a:gd name="T8" fmla="*/ 518 w 2236"/>
                  <a:gd name="T9" fmla="*/ 2713 h 301"/>
                  <a:gd name="T10" fmla="*/ 627 w 2236"/>
                  <a:gd name="T11" fmla="*/ 2601 h 301"/>
                  <a:gd name="T12" fmla="*/ 645 w 2236"/>
                  <a:gd name="T13" fmla="*/ 2270 h 301"/>
                  <a:gd name="T14" fmla="*/ 700 w 2236"/>
                  <a:gd name="T15" fmla="*/ 1476 h 301"/>
                  <a:gd name="T16" fmla="*/ 836 w 2236"/>
                  <a:gd name="T17" fmla="*/ 685 h 301"/>
                  <a:gd name="T18" fmla="*/ 991 w 2236"/>
                  <a:gd name="T19" fmla="*/ 1702 h 301"/>
                  <a:gd name="T20" fmla="*/ 1209 w 2236"/>
                  <a:gd name="T21" fmla="*/ 3618 h 301"/>
                  <a:gd name="T22" fmla="*/ 1364 w 2236"/>
                  <a:gd name="T23" fmla="*/ 3274 h 301"/>
                  <a:gd name="T24" fmla="*/ 1445 w 2236"/>
                  <a:gd name="T25" fmla="*/ 2270 h 301"/>
                  <a:gd name="T26" fmla="*/ 1473 w 2236"/>
                  <a:gd name="T27" fmla="*/ 1921 h 301"/>
                  <a:gd name="T28" fmla="*/ 1554 w 2236"/>
                  <a:gd name="T29" fmla="*/ 1702 h 301"/>
                  <a:gd name="T30" fmla="*/ 1654 w 2236"/>
                  <a:gd name="T31" fmla="*/ 1921 h 301"/>
                  <a:gd name="T32" fmla="*/ 1691 w 2236"/>
                  <a:gd name="T33" fmla="*/ 2028 h 301"/>
                  <a:gd name="T34" fmla="*/ 1791 w 2236"/>
                  <a:gd name="T35" fmla="*/ 3388 h 301"/>
                  <a:gd name="T36" fmla="*/ 1873 w 2236"/>
                  <a:gd name="T37" fmla="*/ 3731 h 301"/>
                  <a:gd name="T38" fmla="*/ 2073 w 2236"/>
                  <a:gd name="T39" fmla="*/ 3274 h 301"/>
                  <a:gd name="T40" fmla="*/ 2154 w 2236"/>
                  <a:gd name="T41" fmla="*/ 2497 h 301"/>
                  <a:gd name="T42" fmla="*/ 2173 w 2236"/>
                  <a:gd name="T43" fmla="*/ 2143 h 301"/>
                  <a:gd name="T44" fmla="*/ 2227 w 2236"/>
                  <a:gd name="T45" fmla="*/ 1476 h 301"/>
                  <a:gd name="T46" fmla="*/ 2236 w 2236"/>
                  <a:gd name="T47" fmla="*/ 1137 h 3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36"/>
                  <a:gd name="T73" fmla="*/ 0 h 301"/>
                  <a:gd name="T74" fmla="*/ 2236 w 2236"/>
                  <a:gd name="T75" fmla="*/ 301 h 3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36" h="301">
                    <a:moveTo>
                      <a:pt x="0" y="73"/>
                    </a:moveTo>
                    <a:cubicBezTo>
                      <a:pt x="85" y="45"/>
                      <a:pt x="166" y="19"/>
                      <a:pt x="254" y="1"/>
                    </a:cubicBezTo>
                    <a:cubicBezTo>
                      <a:pt x="284" y="4"/>
                      <a:pt x="316" y="0"/>
                      <a:pt x="345" y="10"/>
                    </a:cubicBezTo>
                    <a:cubicBezTo>
                      <a:pt x="396" y="28"/>
                      <a:pt x="403" y="117"/>
                      <a:pt x="427" y="155"/>
                    </a:cubicBezTo>
                    <a:cubicBezTo>
                      <a:pt x="447" y="187"/>
                      <a:pt x="484" y="208"/>
                      <a:pt x="518" y="219"/>
                    </a:cubicBezTo>
                    <a:cubicBezTo>
                      <a:pt x="554" y="216"/>
                      <a:pt x="592" y="220"/>
                      <a:pt x="627" y="210"/>
                    </a:cubicBezTo>
                    <a:cubicBezTo>
                      <a:pt x="637" y="207"/>
                      <a:pt x="638" y="191"/>
                      <a:pt x="645" y="183"/>
                    </a:cubicBezTo>
                    <a:cubicBezTo>
                      <a:pt x="663" y="161"/>
                      <a:pt x="681" y="140"/>
                      <a:pt x="700" y="119"/>
                    </a:cubicBezTo>
                    <a:cubicBezTo>
                      <a:pt x="740" y="73"/>
                      <a:pt x="778" y="67"/>
                      <a:pt x="836" y="55"/>
                    </a:cubicBezTo>
                    <a:cubicBezTo>
                      <a:pt x="917" y="66"/>
                      <a:pt x="937" y="84"/>
                      <a:pt x="991" y="137"/>
                    </a:cubicBezTo>
                    <a:cubicBezTo>
                      <a:pt x="1023" y="234"/>
                      <a:pt x="1114" y="279"/>
                      <a:pt x="1209" y="292"/>
                    </a:cubicBezTo>
                    <a:cubicBezTo>
                      <a:pt x="1259" y="288"/>
                      <a:pt x="1321" y="299"/>
                      <a:pt x="1364" y="264"/>
                    </a:cubicBezTo>
                    <a:cubicBezTo>
                      <a:pt x="1364" y="264"/>
                      <a:pt x="1431" y="197"/>
                      <a:pt x="1445" y="183"/>
                    </a:cubicBezTo>
                    <a:cubicBezTo>
                      <a:pt x="1454" y="174"/>
                      <a:pt x="1460" y="158"/>
                      <a:pt x="1473" y="155"/>
                    </a:cubicBezTo>
                    <a:cubicBezTo>
                      <a:pt x="1524" y="142"/>
                      <a:pt x="1497" y="148"/>
                      <a:pt x="1554" y="137"/>
                    </a:cubicBezTo>
                    <a:cubicBezTo>
                      <a:pt x="1587" y="143"/>
                      <a:pt x="1621" y="148"/>
                      <a:pt x="1654" y="155"/>
                    </a:cubicBezTo>
                    <a:cubicBezTo>
                      <a:pt x="1666" y="157"/>
                      <a:pt x="1681" y="157"/>
                      <a:pt x="1691" y="164"/>
                    </a:cubicBezTo>
                    <a:cubicBezTo>
                      <a:pt x="1737" y="197"/>
                      <a:pt x="1752" y="239"/>
                      <a:pt x="1791" y="273"/>
                    </a:cubicBezTo>
                    <a:cubicBezTo>
                      <a:pt x="1815" y="294"/>
                      <a:pt x="1843" y="295"/>
                      <a:pt x="1873" y="301"/>
                    </a:cubicBezTo>
                    <a:cubicBezTo>
                      <a:pt x="2023" y="290"/>
                      <a:pt x="1970" y="289"/>
                      <a:pt x="2073" y="264"/>
                    </a:cubicBezTo>
                    <a:cubicBezTo>
                      <a:pt x="2110" y="240"/>
                      <a:pt x="2112" y="222"/>
                      <a:pt x="2154" y="201"/>
                    </a:cubicBezTo>
                    <a:cubicBezTo>
                      <a:pt x="2160" y="192"/>
                      <a:pt x="2166" y="181"/>
                      <a:pt x="2173" y="173"/>
                    </a:cubicBezTo>
                    <a:cubicBezTo>
                      <a:pt x="2190" y="154"/>
                      <a:pt x="2227" y="119"/>
                      <a:pt x="2227" y="119"/>
                    </a:cubicBezTo>
                    <a:cubicBezTo>
                      <a:pt x="2230" y="110"/>
                      <a:pt x="2236" y="92"/>
                      <a:pt x="2236" y="92"/>
                    </a:cubicBezTo>
                  </a:path>
                </a:pathLst>
              </a:custGeom>
              <a:noFill/>
              <a:ln w="28575">
                <a:solidFill>
                  <a:srgbClr val="000000"/>
                </a:solidFill>
                <a:round/>
                <a:headEnd/>
                <a:tailEnd/>
              </a:ln>
            </p:spPr>
            <p:txBody>
              <a:bodyPr lIns="173736" tIns="82296" rIns="173736" bIns="82296" anchor="ctr">
                <a:prstTxWarp prst="textNoShape">
                  <a:avLst/>
                </a:prstTxWarp>
                <a:spAutoFit/>
              </a:bodyPr>
              <a:lstStyle/>
              <a:p>
                <a:endParaRPr lang="en-US" sz="2200"/>
              </a:p>
            </p:txBody>
          </p:sp>
        </p:grpSp>
        <p:sp>
          <p:nvSpPr>
            <p:cNvPr id="41994" name="TextBox 151"/>
            <p:cNvSpPr txBox="1">
              <a:spLocks noChangeArrowheads="1"/>
            </p:cNvSpPr>
            <p:nvPr/>
          </p:nvSpPr>
          <p:spPr bwMode="auto">
            <a:xfrm>
              <a:off x="6890028" y="5253335"/>
              <a:ext cx="936975" cy="461568"/>
            </a:xfrm>
            <a:prstGeom prst="rect">
              <a:avLst/>
            </a:prstGeom>
            <a:noFill/>
            <a:ln w="9525">
              <a:noFill/>
              <a:miter lim="800000"/>
              <a:headEnd/>
              <a:tailEnd/>
            </a:ln>
          </p:spPr>
          <p:txBody>
            <a:bodyPr wrap="none">
              <a:prstTxWarp prst="textNoShape">
                <a:avLst/>
              </a:prstTxWarp>
              <a:spAutoFit/>
            </a:bodyPr>
            <a:lstStyle/>
            <a:p>
              <a:r>
                <a:rPr lang="en-US" sz="2400" dirty="0">
                  <a:latin typeface="Times" charset="0"/>
                  <a:ea typeface="Times" charset="0"/>
                  <a:cs typeface="Times" charset="0"/>
                </a:rPr>
                <a:t>Issues</a:t>
              </a:r>
            </a:p>
          </p:txBody>
        </p:sp>
      </p:grpSp>
      <p:sp>
        <p:nvSpPr>
          <p:cNvPr id="2" name="Rectangular Callout 1"/>
          <p:cNvSpPr/>
          <p:nvPr/>
        </p:nvSpPr>
        <p:spPr bwMode="auto">
          <a:xfrm>
            <a:off x="5867400" y="2438400"/>
            <a:ext cx="2133600" cy="1371600"/>
          </a:xfrm>
          <a:prstGeom prst="wedgeRectCallout">
            <a:avLst>
              <a:gd name="adj1" fmla="val 53330"/>
              <a:gd name="adj2" fmla="val 101784"/>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Each issue should be</a:t>
            </a:r>
            <a:r>
              <a:rPr kumimoji="0" lang="en-US" sz="2000" b="0" i="0" u="none" strike="noStrike" cap="none" normalizeH="0" dirty="0" smtClean="0">
                <a:ln>
                  <a:noFill/>
                </a:ln>
                <a:solidFill>
                  <a:schemeClr val="tx1"/>
                </a:solidFill>
                <a:effectLst/>
                <a:latin typeface="Arial" charset="0"/>
              </a:rPr>
              <a:t> a single, cohesive actionable item</a:t>
            </a:r>
            <a:r>
              <a:rPr kumimoji="0" lang="en-US" sz="2000" b="0" i="0" u="none" strike="noStrike" cap="none" normalizeH="0" baseline="0" dirty="0" smtClean="0">
                <a:ln>
                  <a:noFill/>
                </a:ln>
                <a:solidFill>
                  <a:schemeClr val="tx1"/>
                </a:solidFill>
                <a:effectLst/>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Long-lifecycle Products</a:t>
            </a:r>
          </a:p>
        </p:txBody>
      </p:sp>
      <p:sp>
        <p:nvSpPr>
          <p:cNvPr id="36867" name="Content Placeholder 2"/>
          <p:cNvSpPr>
            <a:spLocks noGrp="1"/>
          </p:cNvSpPr>
          <p:nvPr>
            <p:ph idx="1"/>
          </p:nvPr>
        </p:nvSpPr>
        <p:spPr/>
        <p:txBody>
          <a:bodyPr/>
          <a:lstStyle/>
          <a:p>
            <a:r>
              <a:rPr lang="en-US" smtClean="0"/>
              <a:t>A long-lifecycle product will outlive the team.</a:t>
            </a:r>
          </a:p>
          <a:p>
            <a:endParaRPr lang="en-US" smtClean="0"/>
          </a:p>
          <a:p>
            <a:r>
              <a:rPr lang="en-US" smtClean="0"/>
              <a:t>So think about what they </a:t>
            </a:r>
            <a:br>
              <a:rPr lang="en-US" smtClean="0"/>
            </a:br>
            <a:r>
              <a:rPr lang="en-US" smtClean="0"/>
              <a:t>might need:</a:t>
            </a:r>
          </a:p>
          <a:p>
            <a:pPr lvl="1"/>
            <a:r>
              <a:rPr lang="en-US" smtClean="0"/>
              <a:t>Framework </a:t>
            </a:r>
          </a:p>
          <a:p>
            <a:pPr lvl="1"/>
            <a:r>
              <a:rPr lang="en-US" smtClean="0"/>
              <a:t>Ability to learn quickly</a:t>
            </a:r>
          </a:p>
          <a:p>
            <a:pPr lvl="1"/>
            <a:r>
              <a:rPr lang="en-US" smtClean="0"/>
              <a:t>Data files</a:t>
            </a:r>
          </a:p>
          <a:p>
            <a:pPr lvl="1"/>
            <a:r>
              <a:rPr lang="en-US" smtClean="0"/>
              <a:t>System construction</a:t>
            </a:r>
          </a:p>
          <a:p>
            <a:pPr lvl="1"/>
            <a:r>
              <a:rPr lang="en-US" smtClean="0"/>
              <a:t>Build scripts</a:t>
            </a:r>
          </a:p>
          <a:p>
            <a:pPr lvl="1"/>
            <a:endParaRPr lang="en-US" smtClean="0"/>
          </a:p>
          <a:p>
            <a:endParaRPr lang="en-US" smtClean="0"/>
          </a:p>
          <a:p>
            <a:r>
              <a:rPr lang="en-US" smtClean="0"/>
              <a:t>Build executables (and executable models) where possible!</a:t>
            </a:r>
          </a:p>
          <a:p>
            <a:pPr lvl="1">
              <a:buFont typeface="Monotype Sorts" charset="2"/>
              <a:buNone/>
            </a:pPr>
            <a:endParaRPr lang="en-US" smtClean="0"/>
          </a:p>
          <a:p>
            <a:pPr lvl="1"/>
            <a:endParaRPr lang="en-US" smtClean="0"/>
          </a:p>
          <a:p>
            <a:pPr lvl="3">
              <a:buFontTx/>
              <a:buNone/>
            </a:pPr>
            <a:endParaRPr lang="en-US" smtClean="0"/>
          </a:p>
        </p:txBody>
      </p:sp>
      <p:pic>
        <p:nvPicPr>
          <p:cNvPr id="36868" name="Picture 13" descr="images (1).jpeg"/>
          <p:cNvPicPr>
            <a:picLocks noChangeAspect="1"/>
          </p:cNvPicPr>
          <p:nvPr/>
        </p:nvPicPr>
        <p:blipFill>
          <a:blip r:embed="rId2"/>
          <a:srcRect b="24803"/>
          <a:stretch>
            <a:fillRect/>
          </a:stretch>
        </p:blipFill>
        <p:spPr bwMode="auto">
          <a:xfrm>
            <a:off x="4724400" y="2044700"/>
            <a:ext cx="3867150" cy="2908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Long-lifecycle Products</a:t>
            </a:r>
          </a:p>
        </p:txBody>
      </p:sp>
      <p:sp>
        <p:nvSpPr>
          <p:cNvPr id="39939" name="Content Placeholder 2"/>
          <p:cNvSpPr>
            <a:spLocks noGrp="1"/>
          </p:cNvSpPr>
          <p:nvPr>
            <p:ph idx="1"/>
          </p:nvPr>
        </p:nvSpPr>
        <p:spPr/>
        <p:txBody>
          <a:bodyPr/>
          <a:lstStyle/>
          <a:p>
            <a:pPr lvl="1"/>
            <a:r>
              <a:rPr lang="en-US" dirty="0" smtClean="0"/>
              <a:t>Define Theory of Operation</a:t>
            </a:r>
          </a:p>
          <a:p>
            <a:pPr lvl="1"/>
            <a:r>
              <a:rPr lang="en-US" dirty="0" smtClean="0"/>
              <a:t>Build executables where possible</a:t>
            </a:r>
          </a:p>
          <a:p>
            <a:pPr lvl="2"/>
            <a:r>
              <a:rPr lang="en-US" dirty="0" smtClean="0"/>
              <a:t>Tests</a:t>
            </a:r>
          </a:p>
          <a:p>
            <a:pPr lvl="2"/>
            <a:r>
              <a:rPr lang="en-US" dirty="0" smtClean="0"/>
              <a:t>Build scripts</a:t>
            </a:r>
          </a:p>
          <a:p>
            <a:pPr lvl="2"/>
            <a:r>
              <a:rPr lang="en-US" dirty="0" smtClean="0"/>
              <a:t>Code generation</a:t>
            </a:r>
          </a:p>
          <a:p>
            <a:pPr lvl="1"/>
            <a:r>
              <a:rPr lang="en-US" dirty="0" smtClean="0"/>
              <a:t>Capture the rationale: </a:t>
            </a:r>
          </a:p>
          <a:p>
            <a:pPr lvl="2"/>
            <a:r>
              <a:rPr lang="en-US" dirty="0" smtClean="0"/>
              <a:t>t</a:t>
            </a:r>
            <a:r>
              <a:rPr lang="en-US" dirty="0" smtClean="0">
                <a:cs typeface="ＭＳ Ｐゴシック" charset="-128"/>
              </a:rPr>
              <a:t>he “design not chosen” does</a:t>
            </a:r>
            <a:br>
              <a:rPr lang="en-US" dirty="0" smtClean="0">
                <a:cs typeface="ＭＳ Ｐゴシック" charset="-128"/>
              </a:rPr>
            </a:br>
            <a:r>
              <a:rPr lang="en-US" dirty="0" smtClean="0">
                <a:cs typeface="ＭＳ Ｐゴシック" charset="-128"/>
              </a:rPr>
              <a:t> </a:t>
            </a:r>
            <a:r>
              <a:rPr lang="en-US" b="1" i="1" u="sng" dirty="0" smtClean="0">
                <a:cs typeface="ＭＳ Ｐゴシック" charset="-128"/>
              </a:rPr>
              <a:t>NOT</a:t>
            </a:r>
            <a:r>
              <a:rPr lang="en-US" dirty="0" smtClean="0">
                <a:cs typeface="ＭＳ Ｐゴシック" charset="-128"/>
              </a:rPr>
              <a:t> appear in the code</a:t>
            </a:r>
          </a:p>
          <a:p>
            <a:pPr lvl="1"/>
            <a:endParaRPr lang="en-US" dirty="0" smtClean="0"/>
          </a:p>
          <a:p>
            <a:pPr lvl="1"/>
            <a:endParaRPr lang="en-US" dirty="0" smtClean="0"/>
          </a:p>
          <a:p>
            <a:pPr lvl="3">
              <a:buFontTx/>
              <a:buNone/>
            </a:pPr>
            <a:endParaRPr lang="en-US" dirty="0" smtClean="0"/>
          </a:p>
        </p:txBody>
      </p:sp>
      <p:grpSp>
        <p:nvGrpSpPr>
          <p:cNvPr id="2" name="Group 9"/>
          <p:cNvGrpSpPr>
            <a:grpSpLocks/>
          </p:cNvGrpSpPr>
          <p:nvPr/>
        </p:nvGrpSpPr>
        <p:grpSpPr bwMode="auto">
          <a:xfrm>
            <a:off x="1789113" y="1905000"/>
            <a:ext cx="7278687" cy="4267200"/>
            <a:chOff x="1788860" y="1905000"/>
            <a:chExt cx="7278940" cy="4267200"/>
          </a:xfrm>
        </p:grpSpPr>
        <p:grpSp>
          <p:nvGrpSpPr>
            <p:cNvPr id="39941" name="Group 4"/>
            <p:cNvGrpSpPr>
              <a:grpSpLocks/>
            </p:cNvGrpSpPr>
            <p:nvPr/>
          </p:nvGrpSpPr>
          <p:grpSpPr bwMode="auto">
            <a:xfrm flipH="1">
              <a:off x="1788860" y="4572000"/>
              <a:ext cx="2249740" cy="1600200"/>
              <a:chOff x="578" y="2690"/>
              <a:chExt cx="2067" cy="1594"/>
            </a:xfrm>
          </p:grpSpPr>
          <p:sp>
            <p:nvSpPr>
              <p:cNvPr id="39943" name="Freeform 5"/>
              <p:cNvSpPr>
                <a:spLocks/>
              </p:cNvSpPr>
              <p:nvPr/>
            </p:nvSpPr>
            <p:spPr bwMode="auto">
              <a:xfrm>
                <a:off x="776" y="2690"/>
                <a:ext cx="771" cy="1031"/>
              </a:xfrm>
              <a:custGeom>
                <a:avLst/>
                <a:gdLst>
                  <a:gd name="T0" fmla="*/ 712 w 771"/>
                  <a:gd name="T1" fmla="*/ 821 h 1031"/>
                  <a:gd name="T2" fmla="*/ 681 w 771"/>
                  <a:gd name="T3" fmla="*/ 796 h 1031"/>
                  <a:gd name="T4" fmla="*/ 594 w 771"/>
                  <a:gd name="T5" fmla="*/ 792 h 1031"/>
                  <a:gd name="T6" fmla="*/ 495 w 771"/>
                  <a:gd name="T7" fmla="*/ 806 h 1031"/>
                  <a:gd name="T8" fmla="*/ 520 w 771"/>
                  <a:gd name="T9" fmla="*/ 785 h 1031"/>
                  <a:gd name="T10" fmla="*/ 477 w 771"/>
                  <a:gd name="T11" fmla="*/ 738 h 1031"/>
                  <a:gd name="T12" fmla="*/ 512 w 771"/>
                  <a:gd name="T13" fmla="*/ 685 h 1031"/>
                  <a:gd name="T14" fmla="*/ 547 w 771"/>
                  <a:gd name="T15" fmla="*/ 641 h 1031"/>
                  <a:gd name="T16" fmla="*/ 563 w 771"/>
                  <a:gd name="T17" fmla="*/ 622 h 1031"/>
                  <a:gd name="T18" fmla="*/ 573 w 771"/>
                  <a:gd name="T19" fmla="*/ 403 h 1031"/>
                  <a:gd name="T20" fmla="*/ 561 w 771"/>
                  <a:gd name="T21" fmla="*/ 354 h 1031"/>
                  <a:gd name="T22" fmla="*/ 580 w 771"/>
                  <a:gd name="T23" fmla="*/ 329 h 1031"/>
                  <a:gd name="T24" fmla="*/ 606 w 771"/>
                  <a:gd name="T25" fmla="*/ 335 h 1031"/>
                  <a:gd name="T26" fmla="*/ 637 w 771"/>
                  <a:gd name="T27" fmla="*/ 335 h 1031"/>
                  <a:gd name="T28" fmla="*/ 642 w 771"/>
                  <a:gd name="T29" fmla="*/ 323 h 1031"/>
                  <a:gd name="T30" fmla="*/ 654 w 771"/>
                  <a:gd name="T31" fmla="*/ 312 h 1031"/>
                  <a:gd name="T32" fmla="*/ 662 w 771"/>
                  <a:gd name="T33" fmla="*/ 308 h 1031"/>
                  <a:gd name="T34" fmla="*/ 658 w 771"/>
                  <a:gd name="T35" fmla="*/ 299 h 1031"/>
                  <a:gd name="T36" fmla="*/ 670 w 771"/>
                  <a:gd name="T37" fmla="*/ 289 h 1031"/>
                  <a:gd name="T38" fmla="*/ 697 w 771"/>
                  <a:gd name="T39" fmla="*/ 282 h 1031"/>
                  <a:gd name="T40" fmla="*/ 703 w 771"/>
                  <a:gd name="T41" fmla="*/ 259 h 1031"/>
                  <a:gd name="T42" fmla="*/ 710 w 771"/>
                  <a:gd name="T43" fmla="*/ 214 h 1031"/>
                  <a:gd name="T44" fmla="*/ 745 w 771"/>
                  <a:gd name="T45" fmla="*/ 178 h 1031"/>
                  <a:gd name="T46" fmla="*/ 771 w 771"/>
                  <a:gd name="T47" fmla="*/ 147 h 1031"/>
                  <a:gd name="T48" fmla="*/ 761 w 771"/>
                  <a:gd name="T49" fmla="*/ 115 h 1031"/>
                  <a:gd name="T50" fmla="*/ 730 w 771"/>
                  <a:gd name="T51" fmla="*/ 64 h 1031"/>
                  <a:gd name="T52" fmla="*/ 683 w 771"/>
                  <a:gd name="T53" fmla="*/ 19 h 1031"/>
                  <a:gd name="T54" fmla="*/ 642 w 771"/>
                  <a:gd name="T55" fmla="*/ 0 h 1031"/>
                  <a:gd name="T56" fmla="*/ 555 w 771"/>
                  <a:gd name="T57" fmla="*/ 13 h 1031"/>
                  <a:gd name="T58" fmla="*/ 520 w 771"/>
                  <a:gd name="T59" fmla="*/ 40 h 1031"/>
                  <a:gd name="T60" fmla="*/ 491 w 771"/>
                  <a:gd name="T61" fmla="*/ 87 h 1031"/>
                  <a:gd name="T62" fmla="*/ 470 w 771"/>
                  <a:gd name="T63" fmla="*/ 147 h 1031"/>
                  <a:gd name="T64" fmla="*/ 477 w 771"/>
                  <a:gd name="T65" fmla="*/ 204 h 1031"/>
                  <a:gd name="T66" fmla="*/ 477 w 771"/>
                  <a:gd name="T67" fmla="*/ 229 h 1031"/>
                  <a:gd name="T68" fmla="*/ 456 w 771"/>
                  <a:gd name="T69" fmla="*/ 250 h 1031"/>
                  <a:gd name="T70" fmla="*/ 394 w 771"/>
                  <a:gd name="T71" fmla="*/ 259 h 1031"/>
                  <a:gd name="T72" fmla="*/ 322 w 771"/>
                  <a:gd name="T73" fmla="*/ 306 h 1031"/>
                  <a:gd name="T74" fmla="*/ 252 w 771"/>
                  <a:gd name="T75" fmla="*/ 378 h 1031"/>
                  <a:gd name="T76" fmla="*/ 196 w 771"/>
                  <a:gd name="T77" fmla="*/ 478 h 1031"/>
                  <a:gd name="T78" fmla="*/ 138 w 771"/>
                  <a:gd name="T79" fmla="*/ 586 h 1031"/>
                  <a:gd name="T80" fmla="*/ 122 w 771"/>
                  <a:gd name="T81" fmla="*/ 615 h 1031"/>
                  <a:gd name="T82" fmla="*/ 101 w 771"/>
                  <a:gd name="T83" fmla="*/ 643 h 1031"/>
                  <a:gd name="T84" fmla="*/ 74 w 771"/>
                  <a:gd name="T85" fmla="*/ 664 h 1031"/>
                  <a:gd name="T86" fmla="*/ 48 w 771"/>
                  <a:gd name="T87" fmla="*/ 685 h 1031"/>
                  <a:gd name="T88" fmla="*/ 60 w 771"/>
                  <a:gd name="T89" fmla="*/ 732 h 1031"/>
                  <a:gd name="T90" fmla="*/ 0 w 771"/>
                  <a:gd name="T91" fmla="*/ 760 h 1031"/>
                  <a:gd name="T92" fmla="*/ 64 w 771"/>
                  <a:gd name="T93" fmla="*/ 794 h 1031"/>
                  <a:gd name="T94" fmla="*/ 62 w 771"/>
                  <a:gd name="T95" fmla="*/ 821 h 1031"/>
                  <a:gd name="T96" fmla="*/ 74 w 771"/>
                  <a:gd name="T97" fmla="*/ 985 h 1031"/>
                  <a:gd name="T98" fmla="*/ 565 w 771"/>
                  <a:gd name="T99" fmla="*/ 1031 h 10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1"/>
                  <a:gd name="T151" fmla="*/ 0 h 1031"/>
                  <a:gd name="T152" fmla="*/ 771 w 771"/>
                  <a:gd name="T153" fmla="*/ 1031 h 10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1" h="1031">
                    <a:moveTo>
                      <a:pt x="724" y="838"/>
                    </a:moveTo>
                    <a:lnTo>
                      <a:pt x="712" y="821"/>
                    </a:lnTo>
                    <a:lnTo>
                      <a:pt x="697" y="806"/>
                    </a:lnTo>
                    <a:lnTo>
                      <a:pt x="681" y="796"/>
                    </a:lnTo>
                    <a:lnTo>
                      <a:pt x="662" y="792"/>
                    </a:lnTo>
                    <a:lnTo>
                      <a:pt x="594" y="792"/>
                    </a:lnTo>
                    <a:lnTo>
                      <a:pt x="528" y="804"/>
                    </a:lnTo>
                    <a:lnTo>
                      <a:pt x="495" y="806"/>
                    </a:lnTo>
                    <a:lnTo>
                      <a:pt x="485" y="785"/>
                    </a:lnTo>
                    <a:lnTo>
                      <a:pt x="520" y="785"/>
                    </a:lnTo>
                    <a:lnTo>
                      <a:pt x="520" y="738"/>
                    </a:lnTo>
                    <a:lnTo>
                      <a:pt x="477" y="738"/>
                    </a:lnTo>
                    <a:lnTo>
                      <a:pt x="491" y="721"/>
                    </a:lnTo>
                    <a:lnTo>
                      <a:pt x="512" y="685"/>
                    </a:lnTo>
                    <a:lnTo>
                      <a:pt x="538" y="649"/>
                    </a:lnTo>
                    <a:lnTo>
                      <a:pt x="547" y="641"/>
                    </a:lnTo>
                    <a:lnTo>
                      <a:pt x="561" y="635"/>
                    </a:lnTo>
                    <a:lnTo>
                      <a:pt x="563" y="622"/>
                    </a:lnTo>
                    <a:lnTo>
                      <a:pt x="567" y="422"/>
                    </a:lnTo>
                    <a:lnTo>
                      <a:pt x="573" y="403"/>
                    </a:lnTo>
                    <a:lnTo>
                      <a:pt x="576" y="384"/>
                    </a:lnTo>
                    <a:lnTo>
                      <a:pt x="561" y="354"/>
                    </a:lnTo>
                    <a:lnTo>
                      <a:pt x="567" y="342"/>
                    </a:lnTo>
                    <a:lnTo>
                      <a:pt x="580" y="329"/>
                    </a:lnTo>
                    <a:lnTo>
                      <a:pt x="592" y="325"/>
                    </a:lnTo>
                    <a:lnTo>
                      <a:pt x="606" y="335"/>
                    </a:lnTo>
                    <a:lnTo>
                      <a:pt x="623" y="340"/>
                    </a:lnTo>
                    <a:lnTo>
                      <a:pt x="637" y="335"/>
                    </a:lnTo>
                    <a:lnTo>
                      <a:pt x="642" y="329"/>
                    </a:lnTo>
                    <a:lnTo>
                      <a:pt x="642" y="323"/>
                    </a:lnTo>
                    <a:lnTo>
                      <a:pt x="648" y="314"/>
                    </a:lnTo>
                    <a:lnTo>
                      <a:pt x="654" y="312"/>
                    </a:lnTo>
                    <a:lnTo>
                      <a:pt x="660" y="310"/>
                    </a:lnTo>
                    <a:lnTo>
                      <a:pt x="662" y="308"/>
                    </a:lnTo>
                    <a:lnTo>
                      <a:pt x="660" y="304"/>
                    </a:lnTo>
                    <a:lnTo>
                      <a:pt x="658" y="299"/>
                    </a:lnTo>
                    <a:lnTo>
                      <a:pt x="670" y="295"/>
                    </a:lnTo>
                    <a:lnTo>
                      <a:pt x="670" y="289"/>
                    </a:lnTo>
                    <a:lnTo>
                      <a:pt x="679" y="282"/>
                    </a:lnTo>
                    <a:lnTo>
                      <a:pt x="697" y="282"/>
                    </a:lnTo>
                    <a:lnTo>
                      <a:pt x="703" y="278"/>
                    </a:lnTo>
                    <a:lnTo>
                      <a:pt x="703" y="259"/>
                    </a:lnTo>
                    <a:lnTo>
                      <a:pt x="710" y="234"/>
                    </a:lnTo>
                    <a:lnTo>
                      <a:pt x="710" y="214"/>
                    </a:lnTo>
                    <a:lnTo>
                      <a:pt x="718" y="204"/>
                    </a:lnTo>
                    <a:lnTo>
                      <a:pt x="745" y="178"/>
                    </a:lnTo>
                    <a:lnTo>
                      <a:pt x="751" y="161"/>
                    </a:lnTo>
                    <a:lnTo>
                      <a:pt x="771" y="147"/>
                    </a:lnTo>
                    <a:lnTo>
                      <a:pt x="767" y="127"/>
                    </a:lnTo>
                    <a:lnTo>
                      <a:pt x="761" y="115"/>
                    </a:lnTo>
                    <a:lnTo>
                      <a:pt x="747" y="91"/>
                    </a:lnTo>
                    <a:lnTo>
                      <a:pt x="730" y="64"/>
                    </a:lnTo>
                    <a:lnTo>
                      <a:pt x="705" y="38"/>
                    </a:lnTo>
                    <a:lnTo>
                      <a:pt x="683" y="19"/>
                    </a:lnTo>
                    <a:lnTo>
                      <a:pt x="656" y="4"/>
                    </a:lnTo>
                    <a:lnTo>
                      <a:pt x="642" y="0"/>
                    </a:lnTo>
                    <a:lnTo>
                      <a:pt x="590" y="2"/>
                    </a:lnTo>
                    <a:lnTo>
                      <a:pt x="555" y="13"/>
                    </a:lnTo>
                    <a:lnTo>
                      <a:pt x="536" y="23"/>
                    </a:lnTo>
                    <a:lnTo>
                      <a:pt x="520" y="40"/>
                    </a:lnTo>
                    <a:lnTo>
                      <a:pt x="505" y="62"/>
                    </a:lnTo>
                    <a:lnTo>
                      <a:pt x="491" y="87"/>
                    </a:lnTo>
                    <a:lnTo>
                      <a:pt x="479" y="115"/>
                    </a:lnTo>
                    <a:lnTo>
                      <a:pt x="470" y="147"/>
                    </a:lnTo>
                    <a:lnTo>
                      <a:pt x="468" y="176"/>
                    </a:lnTo>
                    <a:lnTo>
                      <a:pt x="477" y="204"/>
                    </a:lnTo>
                    <a:lnTo>
                      <a:pt x="479" y="214"/>
                    </a:lnTo>
                    <a:lnTo>
                      <a:pt x="477" y="229"/>
                    </a:lnTo>
                    <a:lnTo>
                      <a:pt x="470" y="234"/>
                    </a:lnTo>
                    <a:lnTo>
                      <a:pt x="456" y="250"/>
                    </a:lnTo>
                    <a:lnTo>
                      <a:pt x="431" y="250"/>
                    </a:lnTo>
                    <a:lnTo>
                      <a:pt x="394" y="259"/>
                    </a:lnTo>
                    <a:lnTo>
                      <a:pt x="334" y="289"/>
                    </a:lnTo>
                    <a:lnTo>
                      <a:pt x="322" y="306"/>
                    </a:lnTo>
                    <a:lnTo>
                      <a:pt x="289" y="331"/>
                    </a:lnTo>
                    <a:lnTo>
                      <a:pt x="252" y="378"/>
                    </a:lnTo>
                    <a:lnTo>
                      <a:pt x="223" y="420"/>
                    </a:lnTo>
                    <a:lnTo>
                      <a:pt x="196" y="478"/>
                    </a:lnTo>
                    <a:lnTo>
                      <a:pt x="144" y="571"/>
                    </a:lnTo>
                    <a:lnTo>
                      <a:pt x="138" y="586"/>
                    </a:lnTo>
                    <a:lnTo>
                      <a:pt x="130" y="601"/>
                    </a:lnTo>
                    <a:lnTo>
                      <a:pt x="122" y="615"/>
                    </a:lnTo>
                    <a:lnTo>
                      <a:pt x="111" y="630"/>
                    </a:lnTo>
                    <a:lnTo>
                      <a:pt x="101" y="643"/>
                    </a:lnTo>
                    <a:lnTo>
                      <a:pt x="87" y="654"/>
                    </a:lnTo>
                    <a:lnTo>
                      <a:pt x="74" y="664"/>
                    </a:lnTo>
                    <a:lnTo>
                      <a:pt x="62" y="675"/>
                    </a:lnTo>
                    <a:lnTo>
                      <a:pt x="48" y="685"/>
                    </a:lnTo>
                    <a:lnTo>
                      <a:pt x="58" y="715"/>
                    </a:lnTo>
                    <a:lnTo>
                      <a:pt x="60" y="732"/>
                    </a:lnTo>
                    <a:lnTo>
                      <a:pt x="62" y="760"/>
                    </a:lnTo>
                    <a:lnTo>
                      <a:pt x="0" y="760"/>
                    </a:lnTo>
                    <a:lnTo>
                      <a:pt x="8" y="794"/>
                    </a:lnTo>
                    <a:lnTo>
                      <a:pt x="64" y="794"/>
                    </a:lnTo>
                    <a:lnTo>
                      <a:pt x="64" y="804"/>
                    </a:lnTo>
                    <a:lnTo>
                      <a:pt x="62" y="821"/>
                    </a:lnTo>
                    <a:lnTo>
                      <a:pt x="62" y="929"/>
                    </a:lnTo>
                    <a:lnTo>
                      <a:pt x="74" y="985"/>
                    </a:lnTo>
                    <a:lnTo>
                      <a:pt x="91" y="1010"/>
                    </a:lnTo>
                    <a:lnTo>
                      <a:pt x="565" y="1031"/>
                    </a:lnTo>
                    <a:lnTo>
                      <a:pt x="724" y="838"/>
                    </a:lnTo>
                    <a:close/>
                  </a:path>
                </a:pathLst>
              </a:custGeom>
              <a:solidFill>
                <a:srgbClr val="FDE3BA"/>
              </a:solidFill>
              <a:ln w="0">
                <a:solidFill>
                  <a:srgbClr val="0000FF"/>
                </a:solidFill>
                <a:round/>
                <a:headEnd/>
                <a:tailEnd/>
              </a:ln>
            </p:spPr>
            <p:txBody>
              <a:bodyPr>
                <a:prstTxWarp prst="textNoShape">
                  <a:avLst/>
                </a:prstTxWarp>
              </a:bodyPr>
              <a:lstStyle/>
              <a:p>
                <a:endParaRPr lang="en-US" sz="2200" b="1" dirty="0">
                  <a:latin typeface="Comic Sans MS"/>
                  <a:ea typeface="Comic Sans MS"/>
                  <a:cs typeface="Comic Sans MS"/>
                </a:endParaRPr>
              </a:p>
            </p:txBody>
          </p:sp>
          <p:sp>
            <p:nvSpPr>
              <p:cNvPr id="39944" name="Freeform 6"/>
              <p:cNvSpPr>
                <a:spLocks/>
              </p:cNvSpPr>
              <p:nvPr/>
            </p:nvSpPr>
            <p:spPr bwMode="auto">
              <a:xfrm>
                <a:off x="1335" y="2860"/>
                <a:ext cx="470" cy="509"/>
              </a:xfrm>
              <a:custGeom>
                <a:avLst/>
                <a:gdLst>
                  <a:gd name="T0" fmla="*/ 6 w 470"/>
                  <a:gd name="T1" fmla="*/ 252 h 509"/>
                  <a:gd name="T2" fmla="*/ 0 w 470"/>
                  <a:gd name="T3" fmla="*/ 452 h 509"/>
                  <a:gd name="T4" fmla="*/ 89 w 470"/>
                  <a:gd name="T5" fmla="*/ 452 h 509"/>
                  <a:gd name="T6" fmla="*/ 87 w 470"/>
                  <a:gd name="T7" fmla="*/ 505 h 509"/>
                  <a:gd name="T8" fmla="*/ 163 w 470"/>
                  <a:gd name="T9" fmla="*/ 509 h 509"/>
                  <a:gd name="T10" fmla="*/ 443 w 470"/>
                  <a:gd name="T11" fmla="*/ 452 h 509"/>
                  <a:gd name="T12" fmla="*/ 460 w 470"/>
                  <a:gd name="T13" fmla="*/ 418 h 509"/>
                  <a:gd name="T14" fmla="*/ 464 w 470"/>
                  <a:gd name="T15" fmla="*/ 407 h 509"/>
                  <a:gd name="T16" fmla="*/ 470 w 470"/>
                  <a:gd name="T17" fmla="*/ 397 h 509"/>
                  <a:gd name="T18" fmla="*/ 470 w 470"/>
                  <a:gd name="T19" fmla="*/ 371 h 509"/>
                  <a:gd name="T20" fmla="*/ 443 w 470"/>
                  <a:gd name="T21" fmla="*/ 344 h 509"/>
                  <a:gd name="T22" fmla="*/ 423 w 470"/>
                  <a:gd name="T23" fmla="*/ 335 h 509"/>
                  <a:gd name="T24" fmla="*/ 417 w 470"/>
                  <a:gd name="T25" fmla="*/ 280 h 509"/>
                  <a:gd name="T26" fmla="*/ 423 w 470"/>
                  <a:gd name="T27" fmla="*/ 335 h 509"/>
                  <a:gd name="T28" fmla="*/ 355 w 470"/>
                  <a:gd name="T29" fmla="*/ 344 h 509"/>
                  <a:gd name="T30" fmla="*/ 359 w 470"/>
                  <a:gd name="T31" fmla="*/ 316 h 509"/>
                  <a:gd name="T32" fmla="*/ 355 w 470"/>
                  <a:gd name="T33" fmla="*/ 308 h 509"/>
                  <a:gd name="T34" fmla="*/ 355 w 470"/>
                  <a:gd name="T35" fmla="*/ 197 h 509"/>
                  <a:gd name="T36" fmla="*/ 365 w 470"/>
                  <a:gd name="T37" fmla="*/ 189 h 509"/>
                  <a:gd name="T38" fmla="*/ 349 w 470"/>
                  <a:gd name="T39" fmla="*/ 127 h 509"/>
                  <a:gd name="T40" fmla="*/ 340 w 470"/>
                  <a:gd name="T41" fmla="*/ 127 h 509"/>
                  <a:gd name="T42" fmla="*/ 299 w 470"/>
                  <a:gd name="T43" fmla="*/ 44 h 509"/>
                  <a:gd name="T44" fmla="*/ 289 w 470"/>
                  <a:gd name="T45" fmla="*/ 27 h 509"/>
                  <a:gd name="T46" fmla="*/ 278 w 470"/>
                  <a:gd name="T47" fmla="*/ 8 h 509"/>
                  <a:gd name="T48" fmla="*/ 272 w 470"/>
                  <a:gd name="T49" fmla="*/ 2 h 509"/>
                  <a:gd name="T50" fmla="*/ 254 w 470"/>
                  <a:gd name="T51" fmla="*/ 0 h 509"/>
                  <a:gd name="T52" fmla="*/ 217 w 470"/>
                  <a:gd name="T53" fmla="*/ 4 h 509"/>
                  <a:gd name="T54" fmla="*/ 186 w 470"/>
                  <a:gd name="T55" fmla="*/ 8 h 509"/>
                  <a:gd name="T56" fmla="*/ 157 w 470"/>
                  <a:gd name="T57" fmla="*/ 34 h 509"/>
                  <a:gd name="T58" fmla="*/ 163 w 470"/>
                  <a:gd name="T59" fmla="*/ 44 h 509"/>
                  <a:gd name="T60" fmla="*/ 184 w 470"/>
                  <a:gd name="T61" fmla="*/ 44 h 509"/>
                  <a:gd name="T62" fmla="*/ 198 w 470"/>
                  <a:gd name="T63" fmla="*/ 55 h 509"/>
                  <a:gd name="T64" fmla="*/ 212 w 470"/>
                  <a:gd name="T65" fmla="*/ 55 h 509"/>
                  <a:gd name="T66" fmla="*/ 212 w 470"/>
                  <a:gd name="T67" fmla="*/ 72 h 509"/>
                  <a:gd name="T68" fmla="*/ 237 w 470"/>
                  <a:gd name="T69" fmla="*/ 76 h 509"/>
                  <a:gd name="T70" fmla="*/ 245 w 470"/>
                  <a:gd name="T71" fmla="*/ 93 h 509"/>
                  <a:gd name="T72" fmla="*/ 256 w 470"/>
                  <a:gd name="T73" fmla="*/ 112 h 509"/>
                  <a:gd name="T74" fmla="*/ 270 w 470"/>
                  <a:gd name="T75" fmla="*/ 129 h 509"/>
                  <a:gd name="T76" fmla="*/ 278 w 470"/>
                  <a:gd name="T77" fmla="*/ 136 h 509"/>
                  <a:gd name="T78" fmla="*/ 266 w 470"/>
                  <a:gd name="T79" fmla="*/ 144 h 509"/>
                  <a:gd name="T80" fmla="*/ 266 w 470"/>
                  <a:gd name="T81" fmla="*/ 216 h 509"/>
                  <a:gd name="T82" fmla="*/ 254 w 470"/>
                  <a:gd name="T83" fmla="*/ 229 h 509"/>
                  <a:gd name="T84" fmla="*/ 243 w 470"/>
                  <a:gd name="T85" fmla="*/ 246 h 509"/>
                  <a:gd name="T86" fmla="*/ 237 w 470"/>
                  <a:gd name="T87" fmla="*/ 265 h 509"/>
                  <a:gd name="T88" fmla="*/ 237 w 470"/>
                  <a:gd name="T89" fmla="*/ 299 h 509"/>
                  <a:gd name="T90" fmla="*/ 221 w 470"/>
                  <a:gd name="T91" fmla="*/ 299 h 509"/>
                  <a:gd name="T92" fmla="*/ 175 w 470"/>
                  <a:gd name="T93" fmla="*/ 295 h 509"/>
                  <a:gd name="T94" fmla="*/ 130 w 470"/>
                  <a:gd name="T95" fmla="*/ 286 h 509"/>
                  <a:gd name="T96" fmla="*/ 87 w 470"/>
                  <a:gd name="T97" fmla="*/ 274 h 509"/>
                  <a:gd name="T98" fmla="*/ 45 w 470"/>
                  <a:gd name="T99" fmla="*/ 257 h 509"/>
                  <a:gd name="T100" fmla="*/ 14 w 470"/>
                  <a:gd name="T101" fmla="*/ 233 h 509"/>
                  <a:gd name="T102" fmla="*/ 6 w 470"/>
                  <a:gd name="T103" fmla="*/ 252 h 5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0"/>
                  <a:gd name="T157" fmla="*/ 0 h 509"/>
                  <a:gd name="T158" fmla="*/ 470 w 470"/>
                  <a:gd name="T159" fmla="*/ 509 h 5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0" h="509">
                    <a:moveTo>
                      <a:pt x="6" y="252"/>
                    </a:moveTo>
                    <a:lnTo>
                      <a:pt x="0" y="452"/>
                    </a:lnTo>
                    <a:lnTo>
                      <a:pt x="89" y="452"/>
                    </a:lnTo>
                    <a:lnTo>
                      <a:pt x="87" y="505"/>
                    </a:lnTo>
                    <a:lnTo>
                      <a:pt x="163" y="509"/>
                    </a:lnTo>
                    <a:lnTo>
                      <a:pt x="443" y="452"/>
                    </a:lnTo>
                    <a:lnTo>
                      <a:pt x="460" y="418"/>
                    </a:lnTo>
                    <a:lnTo>
                      <a:pt x="464" y="407"/>
                    </a:lnTo>
                    <a:lnTo>
                      <a:pt x="470" y="397"/>
                    </a:lnTo>
                    <a:lnTo>
                      <a:pt x="470" y="371"/>
                    </a:lnTo>
                    <a:lnTo>
                      <a:pt x="443" y="344"/>
                    </a:lnTo>
                    <a:lnTo>
                      <a:pt x="423" y="335"/>
                    </a:lnTo>
                    <a:lnTo>
                      <a:pt x="417" y="280"/>
                    </a:lnTo>
                    <a:lnTo>
                      <a:pt x="423" y="335"/>
                    </a:lnTo>
                    <a:lnTo>
                      <a:pt x="355" y="344"/>
                    </a:lnTo>
                    <a:lnTo>
                      <a:pt x="359" y="316"/>
                    </a:lnTo>
                    <a:lnTo>
                      <a:pt x="355" y="308"/>
                    </a:lnTo>
                    <a:lnTo>
                      <a:pt x="355" y="197"/>
                    </a:lnTo>
                    <a:lnTo>
                      <a:pt x="365" y="189"/>
                    </a:lnTo>
                    <a:lnTo>
                      <a:pt x="349" y="127"/>
                    </a:lnTo>
                    <a:lnTo>
                      <a:pt x="340" y="127"/>
                    </a:lnTo>
                    <a:lnTo>
                      <a:pt x="299" y="44"/>
                    </a:lnTo>
                    <a:lnTo>
                      <a:pt x="289" y="27"/>
                    </a:lnTo>
                    <a:lnTo>
                      <a:pt x="278" y="8"/>
                    </a:lnTo>
                    <a:lnTo>
                      <a:pt x="272" y="2"/>
                    </a:lnTo>
                    <a:lnTo>
                      <a:pt x="254" y="0"/>
                    </a:lnTo>
                    <a:lnTo>
                      <a:pt x="217" y="4"/>
                    </a:lnTo>
                    <a:lnTo>
                      <a:pt x="186" y="8"/>
                    </a:lnTo>
                    <a:lnTo>
                      <a:pt x="157" y="34"/>
                    </a:lnTo>
                    <a:lnTo>
                      <a:pt x="163" y="44"/>
                    </a:lnTo>
                    <a:lnTo>
                      <a:pt x="184" y="44"/>
                    </a:lnTo>
                    <a:lnTo>
                      <a:pt x="198" y="55"/>
                    </a:lnTo>
                    <a:lnTo>
                      <a:pt x="212" y="55"/>
                    </a:lnTo>
                    <a:lnTo>
                      <a:pt x="212" y="72"/>
                    </a:lnTo>
                    <a:lnTo>
                      <a:pt x="237" y="76"/>
                    </a:lnTo>
                    <a:lnTo>
                      <a:pt x="245" y="93"/>
                    </a:lnTo>
                    <a:lnTo>
                      <a:pt x="256" y="112"/>
                    </a:lnTo>
                    <a:lnTo>
                      <a:pt x="270" y="129"/>
                    </a:lnTo>
                    <a:lnTo>
                      <a:pt x="278" y="136"/>
                    </a:lnTo>
                    <a:lnTo>
                      <a:pt x="266" y="144"/>
                    </a:lnTo>
                    <a:lnTo>
                      <a:pt x="266" y="216"/>
                    </a:lnTo>
                    <a:lnTo>
                      <a:pt x="254" y="229"/>
                    </a:lnTo>
                    <a:lnTo>
                      <a:pt x="243" y="246"/>
                    </a:lnTo>
                    <a:lnTo>
                      <a:pt x="237" y="265"/>
                    </a:lnTo>
                    <a:lnTo>
                      <a:pt x="237" y="299"/>
                    </a:lnTo>
                    <a:lnTo>
                      <a:pt x="221" y="299"/>
                    </a:lnTo>
                    <a:lnTo>
                      <a:pt x="175" y="295"/>
                    </a:lnTo>
                    <a:lnTo>
                      <a:pt x="130" y="286"/>
                    </a:lnTo>
                    <a:lnTo>
                      <a:pt x="87" y="274"/>
                    </a:lnTo>
                    <a:lnTo>
                      <a:pt x="45" y="257"/>
                    </a:lnTo>
                    <a:lnTo>
                      <a:pt x="14" y="233"/>
                    </a:lnTo>
                    <a:lnTo>
                      <a:pt x="6" y="252"/>
                    </a:lnTo>
                    <a:close/>
                  </a:path>
                </a:pathLst>
              </a:custGeom>
              <a:solidFill>
                <a:srgbClr val="FDE3BA"/>
              </a:solidFill>
              <a:ln w="0">
                <a:solidFill>
                  <a:srgbClr val="0000FF"/>
                </a:solidFill>
                <a:round/>
                <a:headEnd/>
                <a:tailEnd/>
              </a:ln>
            </p:spPr>
            <p:txBody>
              <a:bodyPr>
                <a:prstTxWarp prst="textNoShape">
                  <a:avLst/>
                </a:prstTxWarp>
              </a:bodyPr>
              <a:lstStyle/>
              <a:p>
                <a:endParaRPr lang="en-US" sz="2200" b="1" dirty="0">
                  <a:latin typeface="Comic Sans MS"/>
                  <a:ea typeface="Comic Sans MS"/>
                  <a:cs typeface="Comic Sans MS"/>
                </a:endParaRPr>
              </a:p>
            </p:txBody>
          </p:sp>
          <p:sp>
            <p:nvSpPr>
              <p:cNvPr id="39945" name="Freeform 7"/>
              <p:cNvSpPr>
                <a:spLocks/>
              </p:cNvSpPr>
              <p:nvPr/>
            </p:nvSpPr>
            <p:spPr bwMode="auto">
              <a:xfrm>
                <a:off x="578" y="3176"/>
                <a:ext cx="743" cy="1108"/>
              </a:xfrm>
              <a:custGeom>
                <a:avLst/>
                <a:gdLst>
                  <a:gd name="T0" fmla="*/ 279 w 743"/>
                  <a:gd name="T1" fmla="*/ 526 h 1108"/>
                  <a:gd name="T2" fmla="*/ 266 w 743"/>
                  <a:gd name="T3" fmla="*/ 518 h 1108"/>
                  <a:gd name="T4" fmla="*/ 252 w 743"/>
                  <a:gd name="T5" fmla="*/ 479 h 1108"/>
                  <a:gd name="T6" fmla="*/ 229 w 743"/>
                  <a:gd name="T7" fmla="*/ 409 h 1108"/>
                  <a:gd name="T8" fmla="*/ 213 w 743"/>
                  <a:gd name="T9" fmla="*/ 346 h 1108"/>
                  <a:gd name="T10" fmla="*/ 204 w 743"/>
                  <a:gd name="T11" fmla="*/ 308 h 1108"/>
                  <a:gd name="T12" fmla="*/ 194 w 743"/>
                  <a:gd name="T13" fmla="*/ 274 h 1108"/>
                  <a:gd name="T14" fmla="*/ 169 w 743"/>
                  <a:gd name="T15" fmla="*/ 204 h 1108"/>
                  <a:gd name="T16" fmla="*/ 99 w 743"/>
                  <a:gd name="T17" fmla="*/ 72 h 1108"/>
                  <a:gd name="T18" fmla="*/ 91 w 743"/>
                  <a:gd name="T19" fmla="*/ 55 h 1108"/>
                  <a:gd name="T20" fmla="*/ 64 w 743"/>
                  <a:gd name="T21" fmla="*/ 17 h 1108"/>
                  <a:gd name="T22" fmla="*/ 39 w 743"/>
                  <a:gd name="T23" fmla="*/ 0 h 1108"/>
                  <a:gd name="T24" fmla="*/ 27 w 743"/>
                  <a:gd name="T25" fmla="*/ 0 h 1108"/>
                  <a:gd name="T26" fmla="*/ 12 w 743"/>
                  <a:gd name="T27" fmla="*/ 28 h 1108"/>
                  <a:gd name="T28" fmla="*/ 151 w 743"/>
                  <a:gd name="T29" fmla="*/ 390 h 1108"/>
                  <a:gd name="T30" fmla="*/ 175 w 743"/>
                  <a:gd name="T31" fmla="*/ 403 h 1108"/>
                  <a:gd name="T32" fmla="*/ 188 w 743"/>
                  <a:gd name="T33" fmla="*/ 401 h 1108"/>
                  <a:gd name="T34" fmla="*/ 202 w 743"/>
                  <a:gd name="T35" fmla="*/ 390 h 1108"/>
                  <a:gd name="T36" fmla="*/ 223 w 743"/>
                  <a:gd name="T37" fmla="*/ 463 h 1108"/>
                  <a:gd name="T38" fmla="*/ 0 w 743"/>
                  <a:gd name="T39" fmla="*/ 1108 h 1108"/>
                  <a:gd name="T40" fmla="*/ 54 w 743"/>
                  <a:gd name="T41" fmla="*/ 1069 h 1108"/>
                  <a:gd name="T42" fmla="*/ 68 w 743"/>
                  <a:gd name="T43" fmla="*/ 1025 h 1108"/>
                  <a:gd name="T44" fmla="*/ 229 w 743"/>
                  <a:gd name="T45" fmla="*/ 590 h 1108"/>
                  <a:gd name="T46" fmla="*/ 237 w 743"/>
                  <a:gd name="T47" fmla="*/ 590 h 1108"/>
                  <a:gd name="T48" fmla="*/ 361 w 743"/>
                  <a:gd name="T49" fmla="*/ 579 h 1108"/>
                  <a:gd name="T50" fmla="*/ 518 w 743"/>
                  <a:gd name="T51" fmla="*/ 579 h 1108"/>
                  <a:gd name="T52" fmla="*/ 654 w 743"/>
                  <a:gd name="T53" fmla="*/ 573 h 1108"/>
                  <a:gd name="T54" fmla="*/ 666 w 743"/>
                  <a:gd name="T55" fmla="*/ 707 h 1108"/>
                  <a:gd name="T56" fmla="*/ 701 w 743"/>
                  <a:gd name="T57" fmla="*/ 622 h 1108"/>
                  <a:gd name="T58" fmla="*/ 701 w 743"/>
                  <a:gd name="T59" fmla="*/ 556 h 1108"/>
                  <a:gd name="T60" fmla="*/ 743 w 743"/>
                  <a:gd name="T61" fmla="*/ 545 h 1108"/>
                  <a:gd name="T62" fmla="*/ 279 w 743"/>
                  <a:gd name="T63" fmla="*/ 526 h 110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3"/>
                  <a:gd name="T97" fmla="*/ 0 h 1108"/>
                  <a:gd name="T98" fmla="*/ 743 w 743"/>
                  <a:gd name="T99" fmla="*/ 1108 h 110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3" h="1108">
                    <a:moveTo>
                      <a:pt x="279" y="526"/>
                    </a:moveTo>
                    <a:lnTo>
                      <a:pt x="266" y="518"/>
                    </a:lnTo>
                    <a:lnTo>
                      <a:pt x="252" y="479"/>
                    </a:lnTo>
                    <a:lnTo>
                      <a:pt x="229" y="409"/>
                    </a:lnTo>
                    <a:lnTo>
                      <a:pt x="213" y="346"/>
                    </a:lnTo>
                    <a:lnTo>
                      <a:pt x="204" y="308"/>
                    </a:lnTo>
                    <a:lnTo>
                      <a:pt x="194" y="274"/>
                    </a:lnTo>
                    <a:lnTo>
                      <a:pt x="169" y="204"/>
                    </a:lnTo>
                    <a:lnTo>
                      <a:pt x="99" y="72"/>
                    </a:lnTo>
                    <a:lnTo>
                      <a:pt x="91" y="55"/>
                    </a:lnTo>
                    <a:lnTo>
                      <a:pt x="64" y="17"/>
                    </a:lnTo>
                    <a:lnTo>
                      <a:pt x="39" y="0"/>
                    </a:lnTo>
                    <a:lnTo>
                      <a:pt x="27" y="0"/>
                    </a:lnTo>
                    <a:lnTo>
                      <a:pt x="12" y="28"/>
                    </a:lnTo>
                    <a:lnTo>
                      <a:pt x="151" y="390"/>
                    </a:lnTo>
                    <a:lnTo>
                      <a:pt x="175" y="403"/>
                    </a:lnTo>
                    <a:lnTo>
                      <a:pt x="188" y="401"/>
                    </a:lnTo>
                    <a:lnTo>
                      <a:pt x="202" y="390"/>
                    </a:lnTo>
                    <a:lnTo>
                      <a:pt x="223" y="463"/>
                    </a:lnTo>
                    <a:lnTo>
                      <a:pt x="0" y="1108"/>
                    </a:lnTo>
                    <a:lnTo>
                      <a:pt x="54" y="1069"/>
                    </a:lnTo>
                    <a:lnTo>
                      <a:pt x="68" y="1025"/>
                    </a:lnTo>
                    <a:lnTo>
                      <a:pt x="229" y="590"/>
                    </a:lnTo>
                    <a:lnTo>
                      <a:pt x="237" y="590"/>
                    </a:lnTo>
                    <a:lnTo>
                      <a:pt x="361" y="579"/>
                    </a:lnTo>
                    <a:lnTo>
                      <a:pt x="518" y="579"/>
                    </a:lnTo>
                    <a:lnTo>
                      <a:pt x="654" y="573"/>
                    </a:lnTo>
                    <a:lnTo>
                      <a:pt x="666" y="707"/>
                    </a:lnTo>
                    <a:lnTo>
                      <a:pt x="701" y="622"/>
                    </a:lnTo>
                    <a:lnTo>
                      <a:pt x="701" y="556"/>
                    </a:lnTo>
                    <a:lnTo>
                      <a:pt x="743" y="545"/>
                    </a:lnTo>
                    <a:lnTo>
                      <a:pt x="279" y="526"/>
                    </a:lnTo>
                    <a:close/>
                  </a:path>
                </a:pathLst>
              </a:custGeom>
              <a:solidFill>
                <a:srgbClr val="FDE3BA"/>
              </a:solidFill>
              <a:ln w="0">
                <a:solidFill>
                  <a:srgbClr val="0000FF"/>
                </a:solidFill>
                <a:round/>
                <a:headEnd/>
                <a:tailEnd/>
              </a:ln>
            </p:spPr>
            <p:txBody>
              <a:bodyPr>
                <a:prstTxWarp prst="textNoShape">
                  <a:avLst/>
                </a:prstTxWarp>
              </a:bodyPr>
              <a:lstStyle/>
              <a:p>
                <a:endParaRPr lang="en-US" sz="2200" b="1" dirty="0">
                  <a:latin typeface="Comic Sans MS"/>
                  <a:ea typeface="Comic Sans MS"/>
                  <a:cs typeface="Comic Sans MS"/>
                </a:endParaRPr>
              </a:p>
            </p:txBody>
          </p:sp>
          <p:sp>
            <p:nvSpPr>
              <p:cNvPr id="39946" name="Freeform 8"/>
              <p:cNvSpPr>
                <a:spLocks/>
              </p:cNvSpPr>
              <p:nvPr/>
            </p:nvSpPr>
            <p:spPr bwMode="auto">
              <a:xfrm>
                <a:off x="578" y="3312"/>
                <a:ext cx="2067" cy="969"/>
              </a:xfrm>
              <a:custGeom>
                <a:avLst/>
                <a:gdLst>
                  <a:gd name="T0" fmla="*/ 920 w 2067"/>
                  <a:gd name="T1" fmla="*/ 216 h 969"/>
                  <a:gd name="T2" fmla="*/ 666 w 2067"/>
                  <a:gd name="T3" fmla="*/ 571 h 969"/>
                  <a:gd name="T4" fmla="*/ 586 w 2067"/>
                  <a:gd name="T5" fmla="*/ 723 h 969"/>
                  <a:gd name="T6" fmla="*/ 551 w 2067"/>
                  <a:gd name="T7" fmla="*/ 761 h 969"/>
                  <a:gd name="T8" fmla="*/ 530 w 2067"/>
                  <a:gd name="T9" fmla="*/ 778 h 969"/>
                  <a:gd name="T10" fmla="*/ 518 w 2067"/>
                  <a:gd name="T11" fmla="*/ 815 h 969"/>
                  <a:gd name="T12" fmla="*/ 507 w 2067"/>
                  <a:gd name="T13" fmla="*/ 838 h 969"/>
                  <a:gd name="T14" fmla="*/ 586 w 2067"/>
                  <a:gd name="T15" fmla="*/ 870 h 969"/>
                  <a:gd name="T16" fmla="*/ 606 w 2067"/>
                  <a:gd name="T17" fmla="*/ 870 h 969"/>
                  <a:gd name="T18" fmla="*/ 660 w 2067"/>
                  <a:gd name="T19" fmla="*/ 933 h 969"/>
                  <a:gd name="T20" fmla="*/ 0 w 2067"/>
                  <a:gd name="T21" fmla="*/ 969 h 969"/>
                  <a:gd name="T22" fmla="*/ 751 w 2067"/>
                  <a:gd name="T23" fmla="*/ 887 h 969"/>
                  <a:gd name="T24" fmla="*/ 728 w 2067"/>
                  <a:gd name="T25" fmla="*/ 851 h 969"/>
                  <a:gd name="T26" fmla="*/ 722 w 2067"/>
                  <a:gd name="T27" fmla="*/ 806 h 969"/>
                  <a:gd name="T28" fmla="*/ 695 w 2067"/>
                  <a:gd name="T29" fmla="*/ 753 h 969"/>
                  <a:gd name="T30" fmla="*/ 778 w 2067"/>
                  <a:gd name="T31" fmla="*/ 798 h 969"/>
                  <a:gd name="T32" fmla="*/ 771 w 2067"/>
                  <a:gd name="T33" fmla="*/ 842 h 969"/>
                  <a:gd name="T34" fmla="*/ 757 w 2067"/>
                  <a:gd name="T35" fmla="*/ 870 h 969"/>
                  <a:gd name="T36" fmla="*/ 743 w 2067"/>
                  <a:gd name="T37" fmla="*/ 969 h 969"/>
                  <a:gd name="T38" fmla="*/ 873 w 2067"/>
                  <a:gd name="T39" fmla="*/ 933 h 969"/>
                  <a:gd name="T40" fmla="*/ 831 w 2067"/>
                  <a:gd name="T41" fmla="*/ 906 h 969"/>
                  <a:gd name="T42" fmla="*/ 920 w 2067"/>
                  <a:gd name="T43" fmla="*/ 969 h 969"/>
                  <a:gd name="T44" fmla="*/ 2067 w 2067"/>
                  <a:gd name="T45" fmla="*/ 916 h 969"/>
                  <a:gd name="T46" fmla="*/ 1091 w 2067"/>
                  <a:gd name="T47" fmla="*/ 912 h 969"/>
                  <a:gd name="T48" fmla="*/ 1044 w 2067"/>
                  <a:gd name="T49" fmla="*/ 895 h 969"/>
                  <a:gd name="T50" fmla="*/ 967 w 2067"/>
                  <a:gd name="T51" fmla="*/ 878 h 969"/>
                  <a:gd name="T52" fmla="*/ 924 w 2067"/>
                  <a:gd name="T53" fmla="*/ 834 h 969"/>
                  <a:gd name="T54" fmla="*/ 891 w 2067"/>
                  <a:gd name="T55" fmla="*/ 808 h 969"/>
                  <a:gd name="T56" fmla="*/ 920 w 2067"/>
                  <a:gd name="T57" fmla="*/ 776 h 969"/>
                  <a:gd name="T58" fmla="*/ 1029 w 2067"/>
                  <a:gd name="T59" fmla="*/ 770 h 969"/>
                  <a:gd name="T60" fmla="*/ 1085 w 2067"/>
                  <a:gd name="T61" fmla="*/ 910 h 969"/>
                  <a:gd name="T62" fmla="*/ 1809 w 2067"/>
                  <a:gd name="T63" fmla="*/ 770 h 969"/>
                  <a:gd name="T64" fmla="*/ 1863 w 2067"/>
                  <a:gd name="T65" fmla="*/ 916 h 969"/>
                  <a:gd name="T66" fmla="*/ 2001 w 2067"/>
                  <a:gd name="T67" fmla="*/ 770 h 969"/>
                  <a:gd name="T68" fmla="*/ 2067 w 2067"/>
                  <a:gd name="T69" fmla="*/ 53 h 969"/>
                  <a:gd name="T70" fmla="*/ 1192 w 2067"/>
                  <a:gd name="T71" fmla="*/ 0 h 9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67"/>
                  <a:gd name="T109" fmla="*/ 0 h 969"/>
                  <a:gd name="T110" fmla="*/ 2067 w 2067"/>
                  <a:gd name="T111" fmla="*/ 969 h 9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67" h="969">
                    <a:moveTo>
                      <a:pt x="920" y="53"/>
                    </a:moveTo>
                    <a:lnTo>
                      <a:pt x="920" y="216"/>
                    </a:lnTo>
                    <a:lnTo>
                      <a:pt x="701" y="486"/>
                    </a:lnTo>
                    <a:lnTo>
                      <a:pt x="666" y="571"/>
                    </a:lnTo>
                    <a:lnTo>
                      <a:pt x="580" y="706"/>
                    </a:lnTo>
                    <a:lnTo>
                      <a:pt x="586" y="723"/>
                    </a:lnTo>
                    <a:lnTo>
                      <a:pt x="586" y="734"/>
                    </a:lnTo>
                    <a:lnTo>
                      <a:pt x="551" y="761"/>
                    </a:lnTo>
                    <a:lnTo>
                      <a:pt x="538" y="770"/>
                    </a:lnTo>
                    <a:lnTo>
                      <a:pt x="530" y="778"/>
                    </a:lnTo>
                    <a:lnTo>
                      <a:pt x="520" y="798"/>
                    </a:lnTo>
                    <a:lnTo>
                      <a:pt x="518" y="815"/>
                    </a:lnTo>
                    <a:lnTo>
                      <a:pt x="518" y="823"/>
                    </a:lnTo>
                    <a:lnTo>
                      <a:pt x="507" y="838"/>
                    </a:lnTo>
                    <a:lnTo>
                      <a:pt x="571" y="887"/>
                    </a:lnTo>
                    <a:lnTo>
                      <a:pt x="586" y="870"/>
                    </a:lnTo>
                    <a:lnTo>
                      <a:pt x="600" y="861"/>
                    </a:lnTo>
                    <a:lnTo>
                      <a:pt x="606" y="870"/>
                    </a:lnTo>
                    <a:lnTo>
                      <a:pt x="660" y="925"/>
                    </a:lnTo>
                    <a:lnTo>
                      <a:pt x="660" y="933"/>
                    </a:lnTo>
                    <a:lnTo>
                      <a:pt x="54" y="933"/>
                    </a:lnTo>
                    <a:lnTo>
                      <a:pt x="0" y="969"/>
                    </a:lnTo>
                    <a:lnTo>
                      <a:pt x="743" y="969"/>
                    </a:lnTo>
                    <a:lnTo>
                      <a:pt x="751" y="887"/>
                    </a:lnTo>
                    <a:lnTo>
                      <a:pt x="736" y="878"/>
                    </a:lnTo>
                    <a:lnTo>
                      <a:pt x="728" y="851"/>
                    </a:lnTo>
                    <a:lnTo>
                      <a:pt x="722" y="834"/>
                    </a:lnTo>
                    <a:lnTo>
                      <a:pt x="722" y="806"/>
                    </a:lnTo>
                    <a:lnTo>
                      <a:pt x="701" y="778"/>
                    </a:lnTo>
                    <a:lnTo>
                      <a:pt x="695" y="753"/>
                    </a:lnTo>
                    <a:lnTo>
                      <a:pt x="778" y="787"/>
                    </a:lnTo>
                    <a:lnTo>
                      <a:pt x="778" y="798"/>
                    </a:lnTo>
                    <a:lnTo>
                      <a:pt x="771" y="815"/>
                    </a:lnTo>
                    <a:lnTo>
                      <a:pt x="771" y="842"/>
                    </a:lnTo>
                    <a:lnTo>
                      <a:pt x="763" y="851"/>
                    </a:lnTo>
                    <a:lnTo>
                      <a:pt x="757" y="870"/>
                    </a:lnTo>
                    <a:lnTo>
                      <a:pt x="751" y="887"/>
                    </a:lnTo>
                    <a:lnTo>
                      <a:pt x="743" y="969"/>
                    </a:lnTo>
                    <a:lnTo>
                      <a:pt x="920" y="969"/>
                    </a:lnTo>
                    <a:lnTo>
                      <a:pt x="873" y="933"/>
                    </a:lnTo>
                    <a:lnTo>
                      <a:pt x="825" y="933"/>
                    </a:lnTo>
                    <a:lnTo>
                      <a:pt x="831" y="906"/>
                    </a:lnTo>
                    <a:lnTo>
                      <a:pt x="873" y="933"/>
                    </a:lnTo>
                    <a:lnTo>
                      <a:pt x="920" y="969"/>
                    </a:lnTo>
                    <a:lnTo>
                      <a:pt x="2067" y="969"/>
                    </a:lnTo>
                    <a:lnTo>
                      <a:pt x="2067" y="916"/>
                    </a:lnTo>
                    <a:lnTo>
                      <a:pt x="1815" y="916"/>
                    </a:lnTo>
                    <a:lnTo>
                      <a:pt x="1091" y="912"/>
                    </a:lnTo>
                    <a:lnTo>
                      <a:pt x="1085" y="910"/>
                    </a:lnTo>
                    <a:lnTo>
                      <a:pt x="1044" y="895"/>
                    </a:lnTo>
                    <a:lnTo>
                      <a:pt x="1023" y="891"/>
                    </a:lnTo>
                    <a:lnTo>
                      <a:pt x="967" y="878"/>
                    </a:lnTo>
                    <a:lnTo>
                      <a:pt x="947" y="861"/>
                    </a:lnTo>
                    <a:lnTo>
                      <a:pt x="924" y="834"/>
                    </a:lnTo>
                    <a:lnTo>
                      <a:pt x="908" y="823"/>
                    </a:lnTo>
                    <a:lnTo>
                      <a:pt x="891" y="808"/>
                    </a:lnTo>
                    <a:lnTo>
                      <a:pt x="895" y="776"/>
                    </a:lnTo>
                    <a:lnTo>
                      <a:pt x="920" y="776"/>
                    </a:lnTo>
                    <a:lnTo>
                      <a:pt x="961" y="770"/>
                    </a:lnTo>
                    <a:lnTo>
                      <a:pt x="1029" y="770"/>
                    </a:lnTo>
                    <a:lnTo>
                      <a:pt x="1044" y="895"/>
                    </a:lnTo>
                    <a:lnTo>
                      <a:pt x="1085" y="910"/>
                    </a:lnTo>
                    <a:lnTo>
                      <a:pt x="1099" y="770"/>
                    </a:lnTo>
                    <a:lnTo>
                      <a:pt x="1809" y="770"/>
                    </a:lnTo>
                    <a:lnTo>
                      <a:pt x="1821" y="916"/>
                    </a:lnTo>
                    <a:lnTo>
                      <a:pt x="1863" y="916"/>
                    </a:lnTo>
                    <a:lnTo>
                      <a:pt x="1877" y="770"/>
                    </a:lnTo>
                    <a:lnTo>
                      <a:pt x="2001" y="770"/>
                    </a:lnTo>
                    <a:lnTo>
                      <a:pt x="2001" y="53"/>
                    </a:lnTo>
                    <a:lnTo>
                      <a:pt x="2067" y="53"/>
                    </a:lnTo>
                    <a:lnTo>
                      <a:pt x="2067" y="0"/>
                    </a:lnTo>
                    <a:lnTo>
                      <a:pt x="1192" y="0"/>
                    </a:lnTo>
                    <a:lnTo>
                      <a:pt x="920" y="53"/>
                    </a:lnTo>
                    <a:close/>
                  </a:path>
                </a:pathLst>
              </a:custGeom>
              <a:solidFill>
                <a:srgbClr val="FDE3BA"/>
              </a:solidFill>
              <a:ln w="0">
                <a:solidFill>
                  <a:srgbClr val="0000FF"/>
                </a:solidFill>
                <a:round/>
                <a:headEnd/>
                <a:tailEnd/>
              </a:ln>
            </p:spPr>
            <p:txBody>
              <a:bodyPr>
                <a:prstTxWarp prst="textNoShape">
                  <a:avLst/>
                </a:prstTxWarp>
              </a:bodyPr>
              <a:lstStyle/>
              <a:p>
                <a:endParaRPr lang="en-US" sz="2200" b="1" dirty="0">
                  <a:latin typeface="Comic Sans MS"/>
                  <a:ea typeface="Comic Sans MS"/>
                  <a:cs typeface="Comic Sans MS"/>
                </a:endParaRPr>
              </a:p>
            </p:txBody>
          </p:sp>
        </p:grpSp>
        <p:sp>
          <p:nvSpPr>
            <p:cNvPr id="39942" name="AutoShape 9"/>
            <p:cNvSpPr>
              <a:spLocks noChangeArrowheads="1"/>
            </p:cNvSpPr>
            <p:nvPr/>
          </p:nvSpPr>
          <p:spPr bwMode="auto">
            <a:xfrm>
              <a:off x="4724400" y="1905000"/>
              <a:ext cx="4343400" cy="2057400"/>
            </a:xfrm>
            <a:prstGeom prst="cloudCallout">
              <a:avLst>
                <a:gd name="adj1" fmla="val -66444"/>
                <a:gd name="adj2" fmla="val 142194"/>
              </a:avLst>
            </a:prstGeom>
            <a:noFill/>
            <a:ln w="12700">
              <a:solidFill>
                <a:schemeClr val="tx1"/>
              </a:solidFill>
              <a:round/>
              <a:headEnd/>
              <a:tailEnd/>
            </a:ln>
          </p:spPr>
          <p:txBody>
            <a:bodyPr lIns="90478" tIns="44445" rIns="90478" bIns="44445">
              <a:prstTxWarp prst="textNoShape">
                <a:avLst/>
              </a:prstTxWarp>
            </a:bodyPr>
            <a:lstStyle/>
            <a:p>
              <a:pPr algn="ctr"/>
              <a:r>
                <a:rPr lang="en-US" sz="2200" b="1" dirty="0">
                  <a:latin typeface="Comic Sans MS"/>
                  <a:ea typeface="Comic Sans MS"/>
                  <a:cs typeface="Comic Sans MS"/>
                </a:rPr>
                <a:t>Now why did they did they do it that way?  Why don’t we just ….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Geographical Distribution</a:t>
            </a:r>
          </a:p>
        </p:txBody>
      </p:sp>
      <p:sp>
        <p:nvSpPr>
          <p:cNvPr id="35843" name="Content Placeholder 7"/>
          <p:cNvSpPr>
            <a:spLocks noGrp="1"/>
          </p:cNvSpPr>
          <p:nvPr>
            <p:ph idx="1"/>
          </p:nvPr>
        </p:nvSpPr>
        <p:spPr>
          <a:xfrm>
            <a:off x="685800" y="1295400"/>
            <a:ext cx="8077200" cy="4800600"/>
          </a:xfrm>
        </p:spPr>
        <p:txBody>
          <a:bodyPr/>
          <a:lstStyle/>
          <a:p>
            <a:pPr marL="352425" lvl="1" indent="-352425"/>
            <a:r>
              <a:rPr lang="en-US" dirty="0" smtClean="0"/>
              <a:t>Meet other teams in person </a:t>
            </a:r>
            <a:br>
              <a:rPr lang="en-US" dirty="0" smtClean="0"/>
            </a:br>
            <a:r>
              <a:rPr lang="en-US" dirty="0" smtClean="0"/>
              <a:t>to get to know them.</a:t>
            </a:r>
            <a:br>
              <a:rPr lang="en-US" dirty="0" smtClean="0"/>
            </a:br>
            <a:r>
              <a:rPr lang="en-US" dirty="0" smtClean="0"/>
              <a:t>(Best done early.)</a:t>
            </a:r>
          </a:p>
          <a:p>
            <a:pPr marL="352425" lvl="1" indent="-352425"/>
            <a:r>
              <a:rPr lang="en-US" dirty="0" smtClean="0"/>
              <a:t>Establish </a:t>
            </a:r>
            <a:r>
              <a:rPr lang="en-US" i="1" dirty="0" smtClean="0"/>
              <a:t>regular </a:t>
            </a:r>
            <a:r>
              <a:rPr lang="en-US" dirty="0" smtClean="0"/>
              <a:t>communication</a:t>
            </a:r>
            <a:br>
              <a:rPr lang="en-US" dirty="0" smtClean="0"/>
            </a:br>
            <a:r>
              <a:rPr lang="en-US" dirty="0" smtClean="0"/>
              <a:t>for full duplex (a weekly </a:t>
            </a:r>
            <a:r>
              <a:rPr lang="en-US" dirty="0" err="1" smtClean="0"/>
              <a:t>telecon</a:t>
            </a:r>
            <a:r>
              <a:rPr lang="en-US" dirty="0" smtClean="0"/>
              <a:t>, WebEx </a:t>
            </a:r>
            <a:r>
              <a:rPr lang="en-US" dirty="0" err="1" smtClean="0"/>
              <a:t>etc</a:t>
            </a:r>
            <a:r>
              <a:rPr lang="en-US" dirty="0" smtClean="0"/>
              <a:t>)</a:t>
            </a:r>
          </a:p>
          <a:p>
            <a:pPr marL="352425" lvl="1" indent="-352425"/>
            <a:r>
              <a:rPr lang="en-US" dirty="0"/>
              <a:t>A single task list to maintain </a:t>
            </a:r>
            <a:br>
              <a:rPr lang="en-US" dirty="0"/>
            </a:br>
            <a:r>
              <a:rPr lang="en-US" dirty="0"/>
              <a:t>momentum.</a:t>
            </a:r>
          </a:p>
          <a:p>
            <a:pPr marL="352425" lvl="1" indent="-352425"/>
            <a:r>
              <a:rPr lang="en-US" dirty="0" smtClean="0">
                <a:cs typeface="ＭＳ Ｐゴシック" charset="-128"/>
              </a:rPr>
              <a:t>Schedule meetings (WebEx, F2F, phone)</a:t>
            </a:r>
            <a:br>
              <a:rPr lang="en-US" dirty="0" smtClean="0">
                <a:cs typeface="ＭＳ Ｐゴシック" charset="-128"/>
              </a:rPr>
            </a:br>
            <a:r>
              <a:rPr lang="en-US" dirty="0" smtClean="0">
                <a:cs typeface="ＭＳ Ｐゴシック" charset="-128"/>
              </a:rPr>
              <a:t> to address specific issues</a:t>
            </a:r>
            <a:endParaRPr lang="en-US" dirty="0"/>
          </a:p>
          <a:p>
            <a:pPr marL="352425" lvl="1" indent="-352425"/>
            <a:r>
              <a:rPr lang="en-US" dirty="0"/>
              <a:t>Establish a whiteboard for</a:t>
            </a:r>
            <a:br>
              <a:rPr lang="en-US" dirty="0"/>
            </a:br>
            <a:r>
              <a:rPr lang="en-US" dirty="0"/>
              <a:t>broad, asynchronous communication</a:t>
            </a:r>
          </a:p>
          <a:p>
            <a:pPr marL="352425" lvl="1" indent="-352425"/>
            <a:endParaRPr lang="en-US" dirty="0" smtClean="0">
              <a:cs typeface="ＭＳ Ｐゴシック" charset="-128"/>
            </a:endParaRPr>
          </a:p>
          <a:p>
            <a:endParaRPr lang="en-US" dirty="0" smtClean="0"/>
          </a:p>
        </p:txBody>
      </p:sp>
      <p:grpSp>
        <p:nvGrpSpPr>
          <p:cNvPr id="35844" name="Group 197"/>
          <p:cNvGrpSpPr>
            <a:grpSpLocks noChangeAspect="1"/>
          </p:cNvGrpSpPr>
          <p:nvPr/>
        </p:nvGrpSpPr>
        <p:grpSpPr bwMode="auto">
          <a:xfrm>
            <a:off x="7248525" y="914400"/>
            <a:ext cx="1133475" cy="1133475"/>
            <a:chOff x="831100" y="1912980"/>
            <a:chExt cx="1620275" cy="1620275"/>
          </a:xfrm>
        </p:grpSpPr>
        <p:sp>
          <p:nvSpPr>
            <p:cNvPr id="199" name="Oval 198"/>
            <p:cNvSpPr/>
            <p:nvPr/>
          </p:nvSpPr>
          <p:spPr>
            <a:xfrm>
              <a:off x="831100" y="1912980"/>
              <a:ext cx="1620275" cy="162027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3" name="Group 199"/>
            <p:cNvGrpSpPr>
              <a:grpSpLocks noChangeAspect="1"/>
            </p:cNvGrpSpPr>
            <p:nvPr/>
          </p:nvGrpSpPr>
          <p:grpSpPr bwMode="auto">
            <a:xfrm>
              <a:off x="1523303" y="2168244"/>
              <a:ext cx="324326" cy="580547"/>
              <a:chOff x="794" y="3003"/>
              <a:chExt cx="749" cy="1382"/>
            </a:xfrm>
            <a:solidFill>
              <a:srgbClr val="FF0000"/>
            </a:solidFill>
          </p:grpSpPr>
          <p:sp>
            <p:nvSpPr>
              <p:cNvPr id="222" name="Oval 4"/>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4" name="Group 5"/>
              <p:cNvGrpSpPr>
                <a:grpSpLocks/>
              </p:cNvGrpSpPr>
              <p:nvPr/>
            </p:nvGrpSpPr>
            <p:grpSpPr bwMode="auto">
              <a:xfrm>
                <a:off x="794" y="3432"/>
                <a:ext cx="749" cy="953"/>
                <a:chOff x="794" y="3432"/>
                <a:chExt cx="749" cy="953"/>
              </a:xfrm>
              <a:grpFill/>
            </p:grpSpPr>
            <p:sp>
              <p:nvSpPr>
                <p:cNvPr id="224" name="Rectangle 6"/>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25" name="Rectangle 7"/>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26"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27"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5" name="Group 10"/>
            <p:cNvGrpSpPr>
              <a:grpSpLocks noChangeAspect="1"/>
            </p:cNvGrpSpPr>
            <p:nvPr/>
          </p:nvGrpSpPr>
          <p:grpSpPr bwMode="auto">
            <a:xfrm>
              <a:off x="1735892" y="2349297"/>
              <a:ext cx="324326" cy="580547"/>
              <a:chOff x="794" y="3003"/>
              <a:chExt cx="749" cy="1382"/>
            </a:xfrm>
            <a:solidFill>
              <a:srgbClr val="FF0000"/>
            </a:solidFill>
          </p:grpSpPr>
          <p:sp>
            <p:nvSpPr>
              <p:cNvPr id="216" name="Oval 215"/>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6" name="Group 12"/>
              <p:cNvGrpSpPr>
                <a:grpSpLocks/>
              </p:cNvGrpSpPr>
              <p:nvPr/>
            </p:nvGrpSpPr>
            <p:grpSpPr bwMode="auto">
              <a:xfrm>
                <a:off x="794" y="3432"/>
                <a:ext cx="749" cy="953"/>
                <a:chOff x="794" y="3432"/>
                <a:chExt cx="749" cy="953"/>
              </a:xfrm>
              <a:grpFill/>
            </p:grpSpPr>
            <p:sp>
              <p:nvSpPr>
                <p:cNvPr id="218" name="Rectangle 217"/>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19" name="Rectangle 14"/>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20"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21"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7" name="Group 38"/>
            <p:cNvGrpSpPr>
              <a:grpSpLocks noChangeAspect="1"/>
            </p:cNvGrpSpPr>
            <p:nvPr/>
          </p:nvGrpSpPr>
          <p:grpSpPr bwMode="auto">
            <a:xfrm>
              <a:off x="1935408" y="2548024"/>
              <a:ext cx="324326" cy="580547"/>
              <a:chOff x="794" y="3003"/>
              <a:chExt cx="749" cy="1382"/>
            </a:xfrm>
            <a:solidFill>
              <a:srgbClr val="FF0000"/>
            </a:solidFill>
          </p:grpSpPr>
          <p:sp>
            <p:nvSpPr>
              <p:cNvPr id="210" name="Oval 209"/>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8" name="Group 40"/>
              <p:cNvGrpSpPr>
                <a:grpSpLocks/>
              </p:cNvGrpSpPr>
              <p:nvPr/>
            </p:nvGrpSpPr>
            <p:grpSpPr bwMode="auto">
              <a:xfrm>
                <a:off x="794" y="3432"/>
                <a:ext cx="749" cy="953"/>
                <a:chOff x="794" y="3432"/>
                <a:chExt cx="749" cy="953"/>
              </a:xfrm>
              <a:grpFill/>
            </p:grpSpPr>
            <p:sp>
              <p:nvSpPr>
                <p:cNvPr id="212" name="Rectangle 211"/>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13" name="Rectangle 212"/>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14"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15"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9" name="Group 45"/>
            <p:cNvGrpSpPr>
              <a:grpSpLocks noChangeAspect="1"/>
            </p:cNvGrpSpPr>
            <p:nvPr/>
          </p:nvGrpSpPr>
          <p:grpSpPr bwMode="auto">
            <a:xfrm>
              <a:off x="1022741" y="2548024"/>
              <a:ext cx="324326" cy="580547"/>
              <a:chOff x="794" y="3003"/>
              <a:chExt cx="749" cy="1382"/>
            </a:xfrm>
            <a:solidFill>
              <a:srgbClr val="FF0000"/>
            </a:solidFill>
          </p:grpSpPr>
          <p:sp>
            <p:nvSpPr>
              <p:cNvPr id="204" name="Oval 203"/>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10" name="Group 47"/>
              <p:cNvGrpSpPr>
                <a:grpSpLocks/>
              </p:cNvGrpSpPr>
              <p:nvPr/>
            </p:nvGrpSpPr>
            <p:grpSpPr bwMode="auto">
              <a:xfrm>
                <a:off x="794" y="3432"/>
                <a:ext cx="749" cy="953"/>
                <a:chOff x="794" y="3432"/>
                <a:chExt cx="749" cy="953"/>
              </a:xfrm>
              <a:grpFill/>
            </p:grpSpPr>
            <p:sp>
              <p:nvSpPr>
                <p:cNvPr id="206" name="Rectangle 205"/>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07" name="Rectangle 206"/>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08"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09"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grpSp>
        <p:nvGrpSpPr>
          <p:cNvPr id="35845" name="Group 227"/>
          <p:cNvGrpSpPr>
            <a:grpSpLocks noChangeAspect="1"/>
          </p:cNvGrpSpPr>
          <p:nvPr/>
        </p:nvGrpSpPr>
        <p:grpSpPr bwMode="auto">
          <a:xfrm>
            <a:off x="4267200" y="5562600"/>
            <a:ext cx="1133475" cy="1133475"/>
            <a:chOff x="2135224" y="3513298"/>
            <a:chExt cx="1620275" cy="1620275"/>
          </a:xfrm>
        </p:grpSpPr>
        <p:grpSp>
          <p:nvGrpSpPr>
            <p:cNvPr id="12" name="Group 61"/>
            <p:cNvGrpSpPr>
              <a:grpSpLocks noChangeAspect="1"/>
            </p:cNvGrpSpPr>
            <p:nvPr/>
          </p:nvGrpSpPr>
          <p:grpSpPr bwMode="auto">
            <a:xfrm>
              <a:off x="2827427" y="3725248"/>
              <a:ext cx="324326" cy="580547"/>
              <a:chOff x="794" y="3003"/>
              <a:chExt cx="749" cy="1382"/>
            </a:xfrm>
            <a:solidFill>
              <a:schemeClr val="tx2">
                <a:lumMod val="60000"/>
                <a:lumOff val="40000"/>
              </a:schemeClr>
            </a:solidFill>
          </p:grpSpPr>
          <p:sp>
            <p:nvSpPr>
              <p:cNvPr id="252" name="Oval 251"/>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13" name="Group 91"/>
              <p:cNvGrpSpPr>
                <a:grpSpLocks/>
              </p:cNvGrpSpPr>
              <p:nvPr/>
            </p:nvGrpSpPr>
            <p:grpSpPr bwMode="auto">
              <a:xfrm>
                <a:off x="794" y="3432"/>
                <a:ext cx="749" cy="953"/>
                <a:chOff x="794" y="3432"/>
                <a:chExt cx="749" cy="953"/>
              </a:xfrm>
              <a:grpFill/>
            </p:grpSpPr>
            <p:sp>
              <p:nvSpPr>
                <p:cNvPr id="254" name="Rectangle 253"/>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55" name="Rectangle 254"/>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56"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57"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4" name="Group 62"/>
            <p:cNvGrpSpPr>
              <a:grpSpLocks noChangeAspect="1"/>
            </p:cNvGrpSpPr>
            <p:nvPr/>
          </p:nvGrpSpPr>
          <p:grpSpPr bwMode="auto">
            <a:xfrm>
              <a:off x="3040016" y="3906301"/>
              <a:ext cx="324326" cy="580547"/>
              <a:chOff x="794" y="3003"/>
              <a:chExt cx="749" cy="1382"/>
            </a:xfrm>
            <a:solidFill>
              <a:schemeClr val="tx2">
                <a:lumMod val="60000"/>
                <a:lumOff val="40000"/>
              </a:schemeClr>
            </a:solidFill>
          </p:grpSpPr>
          <p:sp>
            <p:nvSpPr>
              <p:cNvPr id="246" name="Oval 245"/>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15" name="Group 85"/>
              <p:cNvGrpSpPr>
                <a:grpSpLocks/>
              </p:cNvGrpSpPr>
              <p:nvPr/>
            </p:nvGrpSpPr>
            <p:grpSpPr bwMode="auto">
              <a:xfrm>
                <a:off x="794" y="3432"/>
                <a:ext cx="749" cy="953"/>
                <a:chOff x="794" y="3432"/>
                <a:chExt cx="749" cy="953"/>
              </a:xfrm>
              <a:grpFill/>
            </p:grpSpPr>
            <p:sp>
              <p:nvSpPr>
                <p:cNvPr id="248" name="Rectangle 247"/>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49" name="Rectangle 248"/>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50"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51"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6" name="Group 63"/>
            <p:cNvGrpSpPr>
              <a:grpSpLocks noChangeAspect="1"/>
            </p:cNvGrpSpPr>
            <p:nvPr/>
          </p:nvGrpSpPr>
          <p:grpSpPr bwMode="auto">
            <a:xfrm>
              <a:off x="3239532" y="4105028"/>
              <a:ext cx="324326" cy="580547"/>
              <a:chOff x="794" y="3003"/>
              <a:chExt cx="749" cy="1382"/>
            </a:xfrm>
            <a:solidFill>
              <a:schemeClr val="tx2">
                <a:lumMod val="60000"/>
                <a:lumOff val="40000"/>
              </a:schemeClr>
            </a:solidFill>
          </p:grpSpPr>
          <p:sp>
            <p:nvSpPr>
              <p:cNvPr id="240" name="Oval 239"/>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17" name="Group 79"/>
              <p:cNvGrpSpPr>
                <a:grpSpLocks/>
              </p:cNvGrpSpPr>
              <p:nvPr/>
            </p:nvGrpSpPr>
            <p:grpSpPr bwMode="auto">
              <a:xfrm>
                <a:off x="794" y="3432"/>
                <a:ext cx="749" cy="953"/>
                <a:chOff x="794" y="3432"/>
                <a:chExt cx="749" cy="953"/>
              </a:xfrm>
              <a:grpFill/>
            </p:grpSpPr>
            <p:sp>
              <p:nvSpPr>
                <p:cNvPr id="242" name="Rectangle 241"/>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43" name="Rectangle 242"/>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44"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45"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8" name="Group 65"/>
            <p:cNvGrpSpPr>
              <a:grpSpLocks noChangeAspect="1"/>
            </p:cNvGrpSpPr>
            <p:nvPr/>
          </p:nvGrpSpPr>
          <p:grpSpPr bwMode="auto">
            <a:xfrm>
              <a:off x="2577146" y="3906301"/>
              <a:ext cx="324326" cy="580547"/>
              <a:chOff x="794" y="3003"/>
              <a:chExt cx="749" cy="1382"/>
            </a:xfrm>
            <a:solidFill>
              <a:schemeClr val="tx2">
                <a:lumMod val="60000"/>
                <a:lumOff val="40000"/>
              </a:schemeClr>
            </a:solidFill>
          </p:grpSpPr>
          <p:sp>
            <p:nvSpPr>
              <p:cNvPr id="234" name="Oval 233"/>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19" name="Group 67"/>
              <p:cNvGrpSpPr>
                <a:grpSpLocks/>
              </p:cNvGrpSpPr>
              <p:nvPr/>
            </p:nvGrpSpPr>
            <p:grpSpPr bwMode="auto">
              <a:xfrm>
                <a:off x="794" y="3432"/>
                <a:ext cx="749" cy="953"/>
                <a:chOff x="794" y="3432"/>
                <a:chExt cx="749" cy="953"/>
              </a:xfrm>
              <a:grpFill/>
            </p:grpSpPr>
            <p:sp>
              <p:nvSpPr>
                <p:cNvPr id="236" name="Rectangle 235"/>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37" name="Rectangle 236"/>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38"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39"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sp>
          <p:nvSpPr>
            <p:cNvPr id="233" name="Oval 232"/>
            <p:cNvSpPr/>
            <p:nvPr/>
          </p:nvSpPr>
          <p:spPr>
            <a:xfrm>
              <a:off x="2135224" y="3513298"/>
              <a:ext cx="1620275" cy="162027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5846" name="Group 257"/>
          <p:cNvGrpSpPr>
            <a:grpSpLocks noChangeAspect="1"/>
          </p:cNvGrpSpPr>
          <p:nvPr/>
        </p:nvGrpSpPr>
        <p:grpSpPr bwMode="auto">
          <a:xfrm>
            <a:off x="5715000" y="1295400"/>
            <a:ext cx="1133475" cy="1133475"/>
            <a:chOff x="3688368" y="2237204"/>
            <a:chExt cx="1620275" cy="1620275"/>
          </a:xfrm>
        </p:grpSpPr>
        <p:grpSp>
          <p:nvGrpSpPr>
            <p:cNvPr id="21" name="Group 98"/>
            <p:cNvGrpSpPr>
              <a:grpSpLocks noChangeAspect="1"/>
            </p:cNvGrpSpPr>
            <p:nvPr/>
          </p:nvGrpSpPr>
          <p:grpSpPr bwMode="auto">
            <a:xfrm>
              <a:off x="4610487" y="2655375"/>
              <a:ext cx="324326" cy="580547"/>
              <a:chOff x="794" y="3003"/>
              <a:chExt cx="749" cy="1382"/>
            </a:xfrm>
            <a:solidFill>
              <a:srgbClr val="008000"/>
            </a:solidFill>
          </p:grpSpPr>
          <p:sp>
            <p:nvSpPr>
              <p:cNvPr id="282" name="Oval 281"/>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2" name="Group 121"/>
              <p:cNvGrpSpPr>
                <a:grpSpLocks/>
              </p:cNvGrpSpPr>
              <p:nvPr/>
            </p:nvGrpSpPr>
            <p:grpSpPr bwMode="auto">
              <a:xfrm>
                <a:off x="794" y="3432"/>
                <a:ext cx="749" cy="953"/>
                <a:chOff x="794" y="3432"/>
                <a:chExt cx="749" cy="953"/>
              </a:xfrm>
              <a:grpFill/>
            </p:grpSpPr>
            <p:sp>
              <p:nvSpPr>
                <p:cNvPr id="284" name="Rectangle 283"/>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85" name="Rectangle 284"/>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86"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87"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3" name="Group 99"/>
            <p:cNvGrpSpPr>
              <a:grpSpLocks noChangeAspect="1"/>
            </p:cNvGrpSpPr>
            <p:nvPr/>
          </p:nvGrpSpPr>
          <p:grpSpPr bwMode="auto">
            <a:xfrm>
              <a:off x="4810003" y="2854102"/>
              <a:ext cx="324326" cy="580547"/>
              <a:chOff x="794" y="3003"/>
              <a:chExt cx="749" cy="1382"/>
            </a:xfrm>
            <a:solidFill>
              <a:srgbClr val="008000"/>
            </a:solidFill>
          </p:grpSpPr>
          <p:sp>
            <p:nvSpPr>
              <p:cNvPr id="276" name="Oval 275"/>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4" name="Group 115"/>
              <p:cNvGrpSpPr>
                <a:grpSpLocks/>
              </p:cNvGrpSpPr>
              <p:nvPr/>
            </p:nvGrpSpPr>
            <p:grpSpPr bwMode="auto">
              <a:xfrm>
                <a:off x="794" y="3432"/>
                <a:ext cx="749" cy="953"/>
                <a:chOff x="794" y="3432"/>
                <a:chExt cx="749" cy="953"/>
              </a:xfrm>
              <a:grpFill/>
            </p:grpSpPr>
            <p:sp>
              <p:nvSpPr>
                <p:cNvPr id="278" name="Rectangle 277"/>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79" name="Rectangle 278"/>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80"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81"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5" name="Group 100"/>
            <p:cNvGrpSpPr>
              <a:grpSpLocks noChangeAspect="1"/>
            </p:cNvGrpSpPr>
            <p:nvPr/>
          </p:nvGrpSpPr>
          <p:grpSpPr bwMode="auto">
            <a:xfrm>
              <a:off x="3897336" y="2854102"/>
              <a:ext cx="324326" cy="580547"/>
              <a:chOff x="794" y="3003"/>
              <a:chExt cx="749" cy="1382"/>
            </a:xfrm>
            <a:solidFill>
              <a:srgbClr val="008000"/>
            </a:solidFill>
          </p:grpSpPr>
          <p:sp>
            <p:nvSpPr>
              <p:cNvPr id="270" name="Oval 269"/>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6" name="Group 109"/>
              <p:cNvGrpSpPr>
                <a:grpSpLocks/>
              </p:cNvGrpSpPr>
              <p:nvPr/>
            </p:nvGrpSpPr>
            <p:grpSpPr bwMode="auto">
              <a:xfrm>
                <a:off x="794" y="3432"/>
                <a:ext cx="749" cy="953"/>
                <a:chOff x="794" y="3432"/>
                <a:chExt cx="749" cy="953"/>
              </a:xfrm>
              <a:grpFill/>
            </p:grpSpPr>
            <p:sp>
              <p:nvSpPr>
                <p:cNvPr id="272" name="Rectangle 271"/>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73" name="Rectangle 272"/>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74"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75"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7" name="Group 101"/>
            <p:cNvGrpSpPr>
              <a:grpSpLocks noChangeAspect="1"/>
            </p:cNvGrpSpPr>
            <p:nvPr/>
          </p:nvGrpSpPr>
          <p:grpSpPr bwMode="auto">
            <a:xfrm>
              <a:off x="4147617" y="2655375"/>
              <a:ext cx="324326" cy="580547"/>
              <a:chOff x="794" y="3003"/>
              <a:chExt cx="749" cy="1382"/>
            </a:xfrm>
            <a:solidFill>
              <a:srgbClr val="008000"/>
            </a:solidFill>
          </p:grpSpPr>
          <p:sp>
            <p:nvSpPr>
              <p:cNvPr id="264" name="Oval 263"/>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8" name="Group 103"/>
              <p:cNvGrpSpPr>
                <a:grpSpLocks/>
              </p:cNvGrpSpPr>
              <p:nvPr/>
            </p:nvGrpSpPr>
            <p:grpSpPr bwMode="auto">
              <a:xfrm>
                <a:off x="794" y="3432"/>
                <a:ext cx="749" cy="953"/>
                <a:chOff x="794" y="3432"/>
                <a:chExt cx="749" cy="953"/>
              </a:xfrm>
              <a:grpFill/>
            </p:grpSpPr>
            <p:sp>
              <p:nvSpPr>
                <p:cNvPr id="266" name="Rectangle 265"/>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267" name="Rectangle 266"/>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268"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269"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sp>
          <p:nvSpPr>
            <p:cNvPr id="263" name="Oval 262"/>
            <p:cNvSpPr/>
            <p:nvPr/>
          </p:nvSpPr>
          <p:spPr>
            <a:xfrm>
              <a:off x="3688368" y="2237204"/>
              <a:ext cx="1620275" cy="162027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5847" name="Group 287"/>
          <p:cNvGrpSpPr>
            <a:grpSpLocks noChangeAspect="1"/>
          </p:cNvGrpSpPr>
          <p:nvPr/>
        </p:nvGrpSpPr>
        <p:grpSpPr bwMode="auto">
          <a:xfrm>
            <a:off x="7323137" y="2667000"/>
            <a:ext cx="1135063" cy="1133475"/>
            <a:chOff x="4364688" y="3835591"/>
            <a:chExt cx="1620275" cy="1620275"/>
          </a:xfrm>
        </p:grpSpPr>
        <p:sp>
          <p:nvSpPr>
            <p:cNvPr id="35861" name="Oval 288"/>
            <p:cNvSpPr>
              <a:spLocks noChangeArrowheads="1"/>
            </p:cNvSpPr>
            <p:nvPr/>
          </p:nvSpPr>
          <p:spPr bwMode="auto">
            <a:xfrm>
              <a:off x="5128237" y="4072971"/>
              <a:ext cx="175803" cy="166351"/>
            </a:xfrm>
            <a:prstGeom prst="ellipse">
              <a:avLst/>
            </a:prstGeom>
            <a:solidFill>
              <a:srgbClr val="FFFF00"/>
            </a:solidFill>
            <a:ln w="9525">
              <a:noFill/>
              <a:round/>
              <a:headEnd/>
              <a:tailEnd/>
            </a:ln>
          </p:spPr>
          <p:txBody>
            <a:bodyPr>
              <a:prstTxWarp prst="textNoShape">
                <a:avLst/>
              </a:prstTxWarp>
            </a:bodyPr>
            <a:lstStyle/>
            <a:p>
              <a:endParaRPr lang="en-US"/>
            </a:p>
          </p:txBody>
        </p:sp>
        <p:grpSp>
          <p:nvGrpSpPr>
            <p:cNvPr id="30" name="Group 163"/>
            <p:cNvGrpSpPr>
              <a:grpSpLocks/>
            </p:cNvGrpSpPr>
            <p:nvPr/>
          </p:nvGrpSpPr>
          <p:grpSpPr bwMode="auto">
            <a:xfrm>
              <a:off x="5054192" y="4253187"/>
              <a:ext cx="324326" cy="400335"/>
              <a:chOff x="794" y="3432"/>
              <a:chExt cx="749" cy="953"/>
            </a:xfrm>
            <a:solidFill>
              <a:srgbClr val="FFFF00"/>
            </a:solidFill>
          </p:grpSpPr>
          <p:sp>
            <p:nvSpPr>
              <p:cNvPr id="311" name="Rectangle 310"/>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12" name="Rectangle 311"/>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13"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14"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sp>
          <p:nvSpPr>
            <p:cNvPr id="35863" name="Oval 290"/>
            <p:cNvSpPr>
              <a:spLocks noChangeArrowheads="1"/>
            </p:cNvSpPr>
            <p:nvPr/>
          </p:nvSpPr>
          <p:spPr bwMode="auto">
            <a:xfrm>
              <a:off x="5340826" y="4254024"/>
              <a:ext cx="175803" cy="166351"/>
            </a:xfrm>
            <a:prstGeom prst="ellipse">
              <a:avLst/>
            </a:prstGeom>
            <a:solidFill>
              <a:srgbClr val="FFFF00"/>
            </a:solidFill>
            <a:ln w="9525">
              <a:noFill/>
              <a:round/>
              <a:headEnd/>
              <a:tailEnd/>
            </a:ln>
          </p:spPr>
          <p:txBody>
            <a:bodyPr>
              <a:prstTxWarp prst="textNoShape">
                <a:avLst/>
              </a:prstTxWarp>
            </a:bodyPr>
            <a:lstStyle/>
            <a:p>
              <a:endParaRPr lang="en-US"/>
            </a:p>
          </p:txBody>
        </p:sp>
        <p:grpSp>
          <p:nvGrpSpPr>
            <p:cNvPr id="31" name="Group 157"/>
            <p:cNvGrpSpPr>
              <a:grpSpLocks/>
            </p:cNvGrpSpPr>
            <p:nvPr/>
          </p:nvGrpSpPr>
          <p:grpSpPr bwMode="auto">
            <a:xfrm>
              <a:off x="5266781" y="4434240"/>
              <a:ext cx="324326" cy="400335"/>
              <a:chOff x="794" y="3432"/>
              <a:chExt cx="749" cy="953"/>
            </a:xfrm>
            <a:solidFill>
              <a:srgbClr val="FFFF00"/>
            </a:solidFill>
          </p:grpSpPr>
          <p:sp>
            <p:nvSpPr>
              <p:cNvPr id="307" name="Rectangle 306"/>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08" name="Rectangle 307"/>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09"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10"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sp>
          <p:nvSpPr>
            <p:cNvPr id="35865" name="Oval 292"/>
            <p:cNvSpPr>
              <a:spLocks noChangeArrowheads="1"/>
            </p:cNvSpPr>
            <p:nvPr/>
          </p:nvSpPr>
          <p:spPr bwMode="auto">
            <a:xfrm>
              <a:off x="5540342" y="4452751"/>
              <a:ext cx="175803" cy="166351"/>
            </a:xfrm>
            <a:prstGeom prst="ellipse">
              <a:avLst/>
            </a:prstGeom>
            <a:solidFill>
              <a:srgbClr val="FFFF00"/>
            </a:solidFill>
            <a:ln w="9525">
              <a:noFill/>
              <a:round/>
              <a:headEnd/>
              <a:tailEnd/>
            </a:ln>
          </p:spPr>
          <p:txBody>
            <a:bodyPr>
              <a:prstTxWarp prst="textNoShape">
                <a:avLst/>
              </a:prstTxWarp>
            </a:bodyPr>
            <a:lstStyle/>
            <a:p>
              <a:endParaRPr lang="en-US"/>
            </a:p>
          </p:txBody>
        </p:sp>
        <p:sp>
          <p:nvSpPr>
            <p:cNvPr id="35866" name="Oval 293"/>
            <p:cNvSpPr>
              <a:spLocks noChangeArrowheads="1"/>
            </p:cNvSpPr>
            <p:nvPr/>
          </p:nvSpPr>
          <p:spPr bwMode="auto">
            <a:xfrm>
              <a:off x="4627675" y="4452751"/>
              <a:ext cx="175803" cy="166351"/>
            </a:xfrm>
            <a:prstGeom prst="ellipse">
              <a:avLst/>
            </a:prstGeom>
            <a:solidFill>
              <a:srgbClr val="FFFF00"/>
            </a:solidFill>
            <a:ln w="9525">
              <a:noFill/>
              <a:round/>
              <a:headEnd/>
              <a:tailEnd/>
            </a:ln>
          </p:spPr>
          <p:txBody>
            <a:bodyPr>
              <a:prstTxWarp prst="textNoShape">
                <a:avLst/>
              </a:prstTxWarp>
            </a:bodyPr>
            <a:lstStyle/>
            <a:p>
              <a:endParaRPr lang="en-US"/>
            </a:p>
          </p:txBody>
        </p:sp>
        <p:grpSp>
          <p:nvGrpSpPr>
            <p:cNvPr id="228" name="Group 145"/>
            <p:cNvGrpSpPr>
              <a:grpSpLocks/>
            </p:cNvGrpSpPr>
            <p:nvPr/>
          </p:nvGrpSpPr>
          <p:grpSpPr bwMode="auto">
            <a:xfrm>
              <a:off x="4553630" y="4632967"/>
              <a:ext cx="324326" cy="400335"/>
              <a:chOff x="794" y="3432"/>
              <a:chExt cx="749" cy="953"/>
            </a:xfrm>
            <a:solidFill>
              <a:srgbClr val="FFFF00"/>
            </a:solidFill>
          </p:grpSpPr>
          <p:sp>
            <p:nvSpPr>
              <p:cNvPr id="303" name="Rectangle 302"/>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04" name="Rectangle 303"/>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05"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06"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sp>
          <p:nvSpPr>
            <p:cNvPr id="35868" name="Oval 295"/>
            <p:cNvSpPr>
              <a:spLocks noChangeArrowheads="1"/>
            </p:cNvSpPr>
            <p:nvPr/>
          </p:nvSpPr>
          <p:spPr bwMode="auto">
            <a:xfrm>
              <a:off x="4877956" y="4254024"/>
              <a:ext cx="175803" cy="166351"/>
            </a:xfrm>
            <a:prstGeom prst="ellipse">
              <a:avLst/>
            </a:prstGeom>
            <a:solidFill>
              <a:srgbClr val="FFFF00"/>
            </a:solidFill>
            <a:ln w="9525">
              <a:noFill/>
              <a:round/>
              <a:headEnd/>
              <a:tailEnd/>
            </a:ln>
          </p:spPr>
          <p:txBody>
            <a:bodyPr>
              <a:prstTxWarp prst="textNoShape">
                <a:avLst/>
              </a:prstTxWarp>
            </a:bodyPr>
            <a:lstStyle/>
            <a:p>
              <a:endParaRPr lang="en-US"/>
            </a:p>
          </p:txBody>
        </p:sp>
        <p:grpSp>
          <p:nvGrpSpPr>
            <p:cNvPr id="229" name="Group 139"/>
            <p:cNvGrpSpPr>
              <a:grpSpLocks/>
            </p:cNvGrpSpPr>
            <p:nvPr/>
          </p:nvGrpSpPr>
          <p:grpSpPr bwMode="auto">
            <a:xfrm>
              <a:off x="4803911" y="4434240"/>
              <a:ext cx="324326" cy="400335"/>
              <a:chOff x="794" y="3432"/>
              <a:chExt cx="749" cy="953"/>
            </a:xfrm>
            <a:solidFill>
              <a:srgbClr val="FFFF00"/>
            </a:solidFill>
          </p:grpSpPr>
          <p:sp>
            <p:nvSpPr>
              <p:cNvPr id="299" name="Rectangle 298"/>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00" name="Rectangle 299"/>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01"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02"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sp>
          <p:nvSpPr>
            <p:cNvPr id="298" name="Oval 297"/>
            <p:cNvSpPr/>
            <p:nvPr/>
          </p:nvSpPr>
          <p:spPr>
            <a:xfrm>
              <a:off x="4364688" y="3835591"/>
              <a:ext cx="1620275" cy="162027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5848" name="Group 314"/>
          <p:cNvGrpSpPr>
            <a:grpSpLocks noChangeAspect="1"/>
          </p:cNvGrpSpPr>
          <p:nvPr/>
        </p:nvGrpSpPr>
        <p:grpSpPr bwMode="auto">
          <a:xfrm>
            <a:off x="10363200" y="2438400"/>
            <a:ext cx="1135063" cy="1133475"/>
            <a:chOff x="7130833" y="2598784"/>
            <a:chExt cx="1620275" cy="1620275"/>
          </a:xfrm>
        </p:grpSpPr>
        <p:grpSp>
          <p:nvGrpSpPr>
            <p:cNvPr id="231" name="Group 169"/>
            <p:cNvGrpSpPr>
              <a:grpSpLocks noChangeAspect="1"/>
            </p:cNvGrpSpPr>
            <p:nvPr/>
          </p:nvGrpSpPr>
          <p:grpSpPr bwMode="auto">
            <a:xfrm>
              <a:off x="7812762" y="2836430"/>
              <a:ext cx="324326" cy="580547"/>
              <a:chOff x="794" y="3003"/>
              <a:chExt cx="749" cy="1382"/>
            </a:xfrm>
            <a:solidFill>
              <a:schemeClr val="bg2">
                <a:lumMod val="50000"/>
              </a:schemeClr>
            </a:solidFill>
          </p:grpSpPr>
          <p:sp>
            <p:nvSpPr>
              <p:cNvPr id="339" name="Oval 338"/>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32" name="Group 199"/>
              <p:cNvGrpSpPr>
                <a:grpSpLocks/>
              </p:cNvGrpSpPr>
              <p:nvPr/>
            </p:nvGrpSpPr>
            <p:grpSpPr bwMode="auto">
              <a:xfrm>
                <a:off x="794" y="3432"/>
                <a:ext cx="749" cy="953"/>
                <a:chOff x="794" y="3432"/>
                <a:chExt cx="749" cy="953"/>
              </a:xfrm>
              <a:grpFill/>
            </p:grpSpPr>
            <p:sp>
              <p:nvSpPr>
                <p:cNvPr id="341" name="Rectangle 340"/>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42" name="Rectangle 341"/>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43"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44"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35" name="Group 171"/>
            <p:cNvGrpSpPr>
              <a:grpSpLocks noChangeAspect="1"/>
            </p:cNvGrpSpPr>
            <p:nvPr/>
          </p:nvGrpSpPr>
          <p:grpSpPr bwMode="auto">
            <a:xfrm>
              <a:off x="8224867" y="3216210"/>
              <a:ext cx="324326" cy="580547"/>
              <a:chOff x="794" y="3003"/>
              <a:chExt cx="749" cy="1382"/>
            </a:xfrm>
            <a:solidFill>
              <a:schemeClr val="bg2">
                <a:lumMod val="50000"/>
              </a:schemeClr>
            </a:solidFill>
          </p:grpSpPr>
          <p:sp>
            <p:nvSpPr>
              <p:cNvPr id="333" name="Oval 332"/>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41" name="Group 187"/>
              <p:cNvGrpSpPr>
                <a:grpSpLocks/>
              </p:cNvGrpSpPr>
              <p:nvPr/>
            </p:nvGrpSpPr>
            <p:grpSpPr bwMode="auto">
              <a:xfrm>
                <a:off x="794" y="3432"/>
                <a:ext cx="749" cy="953"/>
                <a:chOff x="794" y="3432"/>
                <a:chExt cx="749" cy="953"/>
              </a:xfrm>
              <a:grpFill/>
            </p:grpSpPr>
            <p:sp>
              <p:nvSpPr>
                <p:cNvPr id="335" name="Rectangle 334"/>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36" name="Rectangle 335"/>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37"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38"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47" name="Group 172"/>
            <p:cNvGrpSpPr>
              <a:grpSpLocks noChangeAspect="1"/>
            </p:cNvGrpSpPr>
            <p:nvPr/>
          </p:nvGrpSpPr>
          <p:grpSpPr bwMode="auto">
            <a:xfrm>
              <a:off x="7312200" y="3216210"/>
              <a:ext cx="324326" cy="580547"/>
              <a:chOff x="794" y="3003"/>
              <a:chExt cx="749" cy="1382"/>
            </a:xfrm>
            <a:solidFill>
              <a:schemeClr val="bg2">
                <a:lumMod val="50000"/>
              </a:schemeClr>
            </a:solidFill>
          </p:grpSpPr>
          <p:sp>
            <p:nvSpPr>
              <p:cNvPr id="327" name="Oval 326"/>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53" name="Group 181"/>
              <p:cNvGrpSpPr>
                <a:grpSpLocks/>
              </p:cNvGrpSpPr>
              <p:nvPr/>
            </p:nvGrpSpPr>
            <p:grpSpPr bwMode="auto">
              <a:xfrm>
                <a:off x="794" y="3432"/>
                <a:ext cx="749" cy="953"/>
                <a:chOff x="794" y="3432"/>
                <a:chExt cx="749" cy="953"/>
              </a:xfrm>
              <a:grpFill/>
            </p:grpSpPr>
            <p:sp>
              <p:nvSpPr>
                <p:cNvPr id="329" name="Rectangle 328"/>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30" name="Rectangle 329"/>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31"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32"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58" name="Group 173"/>
            <p:cNvGrpSpPr>
              <a:grpSpLocks noChangeAspect="1"/>
            </p:cNvGrpSpPr>
            <p:nvPr/>
          </p:nvGrpSpPr>
          <p:grpSpPr bwMode="auto">
            <a:xfrm>
              <a:off x="7562481" y="3017483"/>
              <a:ext cx="324326" cy="580547"/>
              <a:chOff x="794" y="3003"/>
              <a:chExt cx="749" cy="1382"/>
            </a:xfrm>
            <a:solidFill>
              <a:schemeClr val="bg2">
                <a:lumMod val="50000"/>
              </a:schemeClr>
            </a:solidFill>
          </p:grpSpPr>
          <p:sp>
            <p:nvSpPr>
              <p:cNvPr id="321" name="Oval 320"/>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59" name="Group 175"/>
              <p:cNvGrpSpPr>
                <a:grpSpLocks/>
              </p:cNvGrpSpPr>
              <p:nvPr/>
            </p:nvGrpSpPr>
            <p:grpSpPr bwMode="auto">
              <a:xfrm>
                <a:off x="794" y="3432"/>
                <a:ext cx="749" cy="953"/>
                <a:chOff x="794" y="3432"/>
                <a:chExt cx="749" cy="953"/>
              </a:xfrm>
              <a:grpFill/>
            </p:grpSpPr>
            <p:sp>
              <p:nvSpPr>
                <p:cNvPr id="323" name="Rectangle 322"/>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24" name="Rectangle 323"/>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25"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26"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sp>
          <p:nvSpPr>
            <p:cNvPr id="320" name="Oval 319"/>
            <p:cNvSpPr/>
            <p:nvPr/>
          </p:nvSpPr>
          <p:spPr>
            <a:xfrm>
              <a:off x="7130833" y="2598784"/>
              <a:ext cx="1620275" cy="162027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5849" name="Group 344"/>
          <p:cNvGrpSpPr>
            <a:grpSpLocks noChangeAspect="1"/>
          </p:cNvGrpSpPr>
          <p:nvPr/>
        </p:nvGrpSpPr>
        <p:grpSpPr bwMode="auto">
          <a:xfrm>
            <a:off x="6477000" y="4191000"/>
            <a:ext cx="2324100" cy="2324100"/>
            <a:chOff x="7523725" y="3987991"/>
            <a:chExt cx="1620275" cy="1620275"/>
          </a:xfrm>
        </p:grpSpPr>
        <p:grpSp>
          <p:nvGrpSpPr>
            <p:cNvPr id="261" name="Group 52"/>
            <p:cNvGrpSpPr>
              <a:grpSpLocks noChangeAspect="1"/>
            </p:cNvGrpSpPr>
            <p:nvPr/>
          </p:nvGrpSpPr>
          <p:grpSpPr bwMode="auto">
            <a:xfrm>
              <a:off x="7817465" y="4174403"/>
              <a:ext cx="324326" cy="580547"/>
              <a:chOff x="794" y="3003"/>
              <a:chExt cx="749" cy="1382"/>
            </a:xfrm>
            <a:solidFill>
              <a:srgbClr val="FF0000"/>
            </a:solidFill>
          </p:grpSpPr>
          <p:sp>
            <p:nvSpPr>
              <p:cNvPr id="374" name="Oval 373"/>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62" name="Group 54"/>
              <p:cNvGrpSpPr>
                <a:grpSpLocks/>
              </p:cNvGrpSpPr>
              <p:nvPr/>
            </p:nvGrpSpPr>
            <p:grpSpPr bwMode="auto">
              <a:xfrm>
                <a:off x="794" y="3432"/>
                <a:ext cx="749" cy="953"/>
                <a:chOff x="794" y="3432"/>
                <a:chExt cx="749" cy="953"/>
              </a:xfrm>
              <a:grpFill/>
            </p:grpSpPr>
            <p:sp>
              <p:nvSpPr>
                <p:cNvPr id="376" name="Rectangle 375"/>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77" name="Rectangle 56"/>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78"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79"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65" name="Group 151"/>
            <p:cNvGrpSpPr>
              <a:grpSpLocks/>
            </p:cNvGrpSpPr>
            <p:nvPr/>
          </p:nvGrpSpPr>
          <p:grpSpPr bwMode="auto">
            <a:xfrm>
              <a:off x="8090263" y="4809142"/>
              <a:ext cx="324326" cy="400335"/>
              <a:chOff x="794" y="3432"/>
              <a:chExt cx="749" cy="953"/>
            </a:xfrm>
            <a:solidFill>
              <a:srgbClr val="FFFF00"/>
            </a:solidFill>
          </p:grpSpPr>
          <p:sp>
            <p:nvSpPr>
              <p:cNvPr id="370" name="Rectangle 152"/>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71" name="Rectangle 153"/>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72"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73"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nvGrpSpPr>
            <p:cNvPr id="271" name="Group 64"/>
            <p:cNvGrpSpPr>
              <a:grpSpLocks noChangeAspect="1"/>
            </p:cNvGrpSpPr>
            <p:nvPr/>
          </p:nvGrpSpPr>
          <p:grpSpPr bwMode="auto">
            <a:xfrm>
              <a:off x="7979628" y="4503972"/>
              <a:ext cx="324326" cy="580547"/>
              <a:chOff x="794" y="3003"/>
              <a:chExt cx="749" cy="1382"/>
            </a:xfrm>
            <a:solidFill>
              <a:schemeClr val="tx2">
                <a:lumMod val="60000"/>
                <a:lumOff val="40000"/>
              </a:schemeClr>
            </a:solidFill>
          </p:grpSpPr>
          <p:sp>
            <p:nvSpPr>
              <p:cNvPr id="364" name="Oval 72"/>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77" name="Group 73"/>
              <p:cNvGrpSpPr>
                <a:grpSpLocks/>
              </p:cNvGrpSpPr>
              <p:nvPr/>
            </p:nvGrpSpPr>
            <p:grpSpPr bwMode="auto">
              <a:xfrm>
                <a:off x="794" y="3432"/>
                <a:ext cx="749" cy="953"/>
                <a:chOff x="794" y="3432"/>
                <a:chExt cx="749" cy="953"/>
              </a:xfrm>
              <a:grpFill/>
            </p:grpSpPr>
            <p:sp>
              <p:nvSpPr>
                <p:cNvPr id="366" name="Rectangle 74"/>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67" name="Rectangle 366"/>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68"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69"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83" name="Group 97"/>
            <p:cNvGrpSpPr>
              <a:grpSpLocks noChangeAspect="1"/>
            </p:cNvGrpSpPr>
            <p:nvPr/>
          </p:nvGrpSpPr>
          <p:grpSpPr bwMode="auto">
            <a:xfrm>
              <a:off x="8414589" y="4149198"/>
              <a:ext cx="324326" cy="580547"/>
              <a:chOff x="794" y="3003"/>
              <a:chExt cx="749" cy="1382"/>
            </a:xfrm>
            <a:solidFill>
              <a:srgbClr val="008000"/>
            </a:solidFill>
          </p:grpSpPr>
          <p:sp>
            <p:nvSpPr>
              <p:cNvPr id="358" name="Oval 126"/>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88" name="Group 127"/>
              <p:cNvGrpSpPr>
                <a:grpSpLocks/>
              </p:cNvGrpSpPr>
              <p:nvPr/>
            </p:nvGrpSpPr>
            <p:grpSpPr bwMode="auto">
              <a:xfrm>
                <a:off x="794" y="3432"/>
                <a:ext cx="749" cy="953"/>
                <a:chOff x="794" y="3432"/>
                <a:chExt cx="749" cy="953"/>
              </a:xfrm>
              <a:grpFill/>
            </p:grpSpPr>
            <p:sp>
              <p:nvSpPr>
                <p:cNvPr id="360" name="Rectangle 128"/>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61" name="Rectangle 129"/>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62"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63"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289" name="Group 170"/>
            <p:cNvGrpSpPr>
              <a:grpSpLocks noChangeAspect="1"/>
            </p:cNvGrpSpPr>
            <p:nvPr/>
          </p:nvGrpSpPr>
          <p:grpSpPr bwMode="auto">
            <a:xfrm>
              <a:off x="8525224" y="4769040"/>
              <a:ext cx="324326" cy="580547"/>
              <a:chOff x="794" y="3003"/>
              <a:chExt cx="749" cy="1382"/>
            </a:xfrm>
            <a:solidFill>
              <a:schemeClr val="bg2">
                <a:lumMod val="50000"/>
              </a:schemeClr>
            </a:solidFill>
          </p:grpSpPr>
          <p:sp>
            <p:nvSpPr>
              <p:cNvPr id="352" name="Oval 351"/>
              <p:cNvSpPr>
                <a:spLocks noChangeArrowheads="1"/>
              </p:cNvSpPr>
              <p:nvPr/>
            </p:nvSpPr>
            <p:spPr bwMode="auto">
              <a:xfrm>
                <a:off x="965" y="3003"/>
                <a:ext cx="406" cy="396"/>
              </a:xfrm>
              <a:prstGeom prst="ellipse">
                <a:avLst/>
              </a:prstGeom>
              <a:grpFill/>
              <a:ln w="9525">
                <a:noFill/>
                <a:round/>
                <a:headEnd/>
                <a:tailEnd/>
              </a:ln>
            </p:spPr>
            <p:txBody>
              <a:bodyPr>
                <a:prstTxWarp prst="textNoShape">
                  <a:avLst/>
                </a:prstTxWarp>
              </a:bodyPr>
              <a:lstStyle/>
              <a:p>
                <a:pPr>
                  <a:defRPr/>
                </a:pPr>
                <a:endParaRPr lang="en-US"/>
              </a:p>
            </p:txBody>
          </p:sp>
          <p:grpSp>
            <p:nvGrpSpPr>
              <p:cNvPr id="290" name="Group 193"/>
              <p:cNvGrpSpPr>
                <a:grpSpLocks/>
              </p:cNvGrpSpPr>
              <p:nvPr/>
            </p:nvGrpSpPr>
            <p:grpSpPr bwMode="auto">
              <a:xfrm>
                <a:off x="794" y="3432"/>
                <a:ext cx="749" cy="953"/>
                <a:chOff x="794" y="3432"/>
                <a:chExt cx="749" cy="953"/>
              </a:xfrm>
              <a:grpFill/>
            </p:grpSpPr>
            <p:sp>
              <p:nvSpPr>
                <p:cNvPr id="354" name="Rectangle 353"/>
                <p:cNvSpPr>
                  <a:spLocks noChangeAspect="1" noChangeArrowheads="1"/>
                </p:cNvSpPr>
                <p:nvPr/>
              </p:nvSpPr>
              <p:spPr bwMode="auto">
                <a:xfrm>
                  <a:off x="923" y="3432"/>
                  <a:ext cx="501" cy="202"/>
                </a:xfrm>
                <a:prstGeom prst="rect">
                  <a:avLst/>
                </a:prstGeom>
                <a:grpFill/>
                <a:ln w="9525">
                  <a:noFill/>
                  <a:miter lim="800000"/>
                  <a:headEnd/>
                  <a:tailEnd/>
                </a:ln>
              </p:spPr>
              <p:txBody>
                <a:bodyPr>
                  <a:prstTxWarp prst="textNoShape">
                    <a:avLst/>
                  </a:prstTxWarp>
                </a:bodyPr>
                <a:lstStyle/>
                <a:p>
                  <a:pPr>
                    <a:defRPr/>
                  </a:pPr>
                  <a:endParaRPr lang="en-US"/>
                </a:p>
              </p:txBody>
            </p:sp>
            <p:sp>
              <p:nvSpPr>
                <p:cNvPr id="355" name="Rectangle 354"/>
                <p:cNvSpPr>
                  <a:spLocks noChangeArrowheads="1"/>
                </p:cNvSpPr>
                <p:nvPr/>
              </p:nvSpPr>
              <p:spPr bwMode="auto">
                <a:xfrm>
                  <a:off x="794" y="3565"/>
                  <a:ext cx="749" cy="820"/>
                </a:xfrm>
                <a:prstGeom prst="rect">
                  <a:avLst/>
                </a:prstGeom>
                <a:grpFill/>
                <a:ln w="9525">
                  <a:noFill/>
                  <a:miter lim="800000"/>
                  <a:headEnd/>
                  <a:tailEnd/>
                </a:ln>
              </p:spPr>
              <p:txBody>
                <a:bodyPr>
                  <a:prstTxWarp prst="textNoShape">
                    <a:avLst/>
                  </a:prstTxWarp>
                </a:bodyPr>
                <a:lstStyle/>
                <a:p>
                  <a:pPr>
                    <a:defRPr/>
                  </a:pPr>
                  <a:endParaRPr lang="en-US"/>
                </a:p>
              </p:txBody>
            </p:sp>
            <p:sp>
              <p:nvSpPr>
                <p:cNvPr id="356" name="Arc 32"/>
                <p:cNvSpPr>
                  <a:spLocks/>
                </p:cNvSpPr>
                <p:nvPr/>
              </p:nvSpPr>
              <p:spPr bwMode="auto">
                <a:xfrm>
                  <a:off x="795" y="3433"/>
                  <a:ext cx="138" cy="165"/>
                </a:xfrm>
                <a:custGeom>
                  <a:avLst/>
                  <a:gdLst>
                    <a:gd name="T0" fmla="*/ 0 w 21594"/>
                    <a:gd name="T1" fmla="*/ 0 h 21595"/>
                    <a:gd name="T2" fmla="*/ 0 w 21594"/>
                    <a:gd name="T3" fmla="*/ 0 h 21595"/>
                    <a:gd name="T4" fmla="*/ 0 w 21594"/>
                    <a:gd name="T5" fmla="*/ 0 h 21595"/>
                    <a:gd name="T6" fmla="*/ 0 60000 65536"/>
                    <a:gd name="T7" fmla="*/ 0 60000 65536"/>
                    <a:gd name="T8" fmla="*/ 0 60000 65536"/>
                    <a:gd name="T9" fmla="*/ 0 w 21594"/>
                    <a:gd name="T10" fmla="*/ 0 h 21595"/>
                    <a:gd name="T11" fmla="*/ 21594 w 21594"/>
                    <a:gd name="T12" fmla="*/ 21595 h 21595"/>
                  </a:gdLst>
                  <a:ahLst/>
                  <a:cxnLst>
                    <a:cxn ang="T6">
                      <a:pos x="T0" y="T1"/>
                    </a:cxn>
                    <a:cxn ang="T7">
                      <a:pos x="T2" y="T3"/>
                    </a:cxn>
                    <a:cxn ang="T8">
                      <a:pos x="T4" y="T5"/>
                    </a:cxn>
                  </a:cxnLst>
                  <a:rect l="T9" t="T10" r="T11" b="T12"/>
                  <a:pathLst>
                    <a:path w="21594" h="21595" fill="none" extrusionOk="0">
                      <a:moveTo>
                        <a:pt x="0" y="21075"/>
                      </a:moveTo>
                      <a:cubicBezTo>
                        <a:pt x="278" y="9532"/>
                        <a:pt x="9584" y="249"/>
                        <a:pt x="21128" y="0"/>
                      </a:cubicBezTo>
                    </a:path>
                    <a:path w="21594" h="21595" stroke="0" extrusionOk="0">
                      <a:moveTo>
                        <a:pt x="0" y="21075"/>
                      </a:moveTo>
                      <a:cubicBezTo>
                        <a:pt x="278" y="9532"/>
                        <a:pt x="9584" y="249"/>
                        <a:pt x="21128" y="0"/>
                      </a:cubicBezTo>
                      <a:lnTo>
                        <a:pt x="21594" y="21595"/>
                      </a:lnTo>
                      <a:close/>
                    </a:path>
                  </a:pathLst>
                </a:custGeom>
                <a:grpFill/>
                <a:ln w="9525">
                  <a:noFill/>
                  <a:round/>
                  <a:headEnd/>
                  <a:tailEnd/>
                </a:ln>
              </p:spPr>
              <p:txBody>
                <a:bodyPr>
                  <a:prstTxWarp prst="textNoShape">
                    <a:avLst/>
                  </a:prstTxWarp>
                </a:bodyPr>
                <a:lstStyle/>
                <a:p>
                  <a:pPr>
                    <a:defRPr/>
                  </a:pPr>
                  <a:endParaRPr lang="en-US"/>
                </a:p>
              </p:txBody>
            </p:sp>
            <p:sp>
              <p:nvSpPr>
                <p:cNvPr id="357" name="Arc 33"/>
                <p:cNvSpPr>
                  <a:spLocks/>
                </p:cNvSpPr>
                <p:nvPr/>
              </p:nvSpPr>
              <p:spPr bwMode="auto">
                <a:xfrm>
                  <a:off x="1403" y="3434"/>
                  <a:ext cx="138" cy="166"/>
                </a:xfrm>
                <a:custGeom>
                  <a:avLst/>
                  <a:gdLst>
                    <a:gd name="T0" fmla="*/ 0 w 21598"/>
                    <a:gd name="T1" fmla="*/ 0 h 21599"/>
                    <a:gd name="T2" fmla="*/ 0 w 21598"/>
                    <a:gd name="T3" fmla="*/ 0 h 21599"/>
                    <a:gd name="T4" fmla="*/ 0 w 21598"/>
                    <a:gd name="T5" fmla="*/ 0 h 21599"/>
                    <a:gd name="T6" fmla="*/ 0 60000 65536"/>
                    <a:gd name="T7" fmla="*/ 0 60000 65536"/>
                    <a:gd name="T8" fmla="*/ 0 60000 65536"/>
                    <a:gd name="T9" fmla="*/ 0 w 21598"/>
                    <a:gd name="T10" fmla="*/ 0 h 21599"/>
                    <a:gd name="T11" fmla="*/ 21598 w 21598"/>
                    <a:gd name="T12" fmla="*/ 21599 h 21599"/>
                  </a:gdLst>
                  <a:ahLst/>
                  <a:cxnLst>
                    <a:cxn ang="T6">
                      <a:pos x="T0" y="T1"/>
                    </a:cxn>
                    <a:cxn ang="T7">
                      <a:pos x="T2" y="T3"/>
                    </a:cxn>
                    <a:cxn ang="T8">
                      <a:pos x="T4" y="T5"/>
                    </a:cxn>
                  </a:cxnLst>
                  <a:rect l="T9" t="T10" r="T11" b="T12"/>
                  <a:pathLst>
                    <a:path w="21598" h="21599" fill="none" extrusionOk="0">
                      <a:moveTo>
                        <a:pt x="156" y="-1"/>
                      </a:moveTo>
                      <a:cubicBezTo>
                        <a:pt x="11921" y="84"/>
                        <a:pt x="21455" y="9570"/>
                        <a:pt x="21598" y="21335"/>
                      </a:cubicBezTo>
                    </a:path>
                    <a:path w="21598" h="21599" stroke="0" extrusionOk="0">
                      <a:moveTo>
                        <a:pt x="156" y="-1"/>
                      </a:moveTo>
                      <a:cubicBezTo>
                        <a:pt x="11921" y="84"/>
                        <a:pt x="21455" y="9570"/>
                        <a:pt x="21598" y="21335"/>
                      </a:cubicBezTo>
                      <a:lnTo>
                        <a:pt x="0" y="21599"/>
                      </a:lnTo>
                      <a:close/>
                    </a:path>
                  </a:pathLst>
                </a:custGeom>
                <a:grpFill/>
                <a:ln w="9525">
                  <a:noFill/>
                  <a:round/>
                  <a:headEnd/>
                  <a:tailEnd/>
                </a:ln>
              </p:spPr>
              <p:txBody>
                <a:bodyPr>
                  <a:prstTxWarp prst="textNoShape">
                    <a:avLst/>
                  </a:prstTxWarp>
                </a:bodyPr>
                <a:lstStyle/>
                <a:p>
                  <a:pPr>
                    <a:defRPr/>
                  </a:pPr>
                  <a:endParaRPr lang="en-US"/>
                </a:p>
              </p:txBody>
            </p:sp>
          </p:grpSp>
        </p:grpSp>
        <p:sp>
          <p:nvSpPr>
            <p:cNvPr id="351" name="Oval 350"/>
            <p:cNvSpPr/>
            <p:nvPr/>
          </p:nvSpPr>
          <p:spPr>
            <a:xfrm>
              <a:off x="7523725" y="3987991"/>
              <a:ext cx="1620275" cy="162027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The Fuzzy Front End</a:t>
            </a:r>
          </a:p>
        </p:txBody>
      </p:sp>
      <p:sp>
        <p:nvSpPr>
          <p:cNvPr id="7171" name="Content Placeholder 2"/>
          <p:cNvSpPr>
            <a:spLocks noGrp="1"/>
          </p:cNvSpPr>
          <p:nvPr>
            <p:ph idx="1"/>
          </p:nvPr>
        </p:nvSpPr>
        <p:spPr/>
        <p:txBody>
          <a:bodyPr/>
          <a:lstStyle/>
          <a:p>
            <a:r>
              <a:rPr lang="en-US" smtClean="0"/>
              <a:t>And sometimes it starts with a formal, complete specification containing </a:t>
            </a:r>
          </a:p>
          <a:p>
            <a:pPr lvl="1"/>
            <a:r>
              <a:rPr lang="en-US" smtClean="0"/>
              <a:t>charter, </a:t>
            </a:r>
          </a:p>
          <a:p>
            <a:pPr lvl="1"/>
            <a:r>
              <a:rPr lang="en-US" smtClean="0"/>
              <a:t>context, and  </a:t>
            </a:r>
          </a:p>
          <a:p>
            <a:pPr lvl="1"/>
            <a:r>
              <a:rPr lang="en-US" smtClean="0"/>
              <a:t>theory of operation. </a:t>
            </a:r>
          </a:p>
          <a:p>
            <a:pPr lvl="1"/>
            <a:endParaRPr lang="en-US" smtClean="0"/>
          </a:p>
          <a:p>
            <a:r>
              <a:rPr lang="en-US" smtClean="0"/>
              <a:t>Every requirement is:</a:t>
            </a:r>
          </a:p>
          <a:p>
            <a:pPr lvl="1"/>
            <a:r>
              <a:rPr lang="en-US" smtClean="0"/>
              <a:t>Identified</a:t>
            </a:r>
          </a:p>
          <a:p>
            <a:pPr lvl="1"/>
            <a:r>
              <a:rPr lang="en-US" smtClean="0"/>
              <a:t>Unique   </a:t>
            </a:r>
          </a:p>
          <a:p>
            <a:pPr lvl="1"/>
            <a:r>
              <a:rPr lang="en-US" smtClean="0"/>
              <a:t>Coherent   </a:t>
            </a:r>
          </a:p>
          <a:p>
            <a:pPr lvl="1"/>
            <a:r>
              <a:rPr lang="en-US" smtClean="0"/>
              <a:t>Unambiguous</a:t>
            </a:r>
          </a:p>
          <a:p>
            <a:pPr lvl="1"/>
            <a:r>
              <a:rPr lang="en-US" smtClean="0"/>
              <a:t>Testable</a:t>
            </a:r>
          </a:p>
          <a:p>
            <a:endParaRPr lang="en-US" smtClean="0"/>
          </a:p>
          <a:p>
            <a:endParaRPr lang="en-US" smtClean="0"/>
          </a:p>
        </p:txBody>
      </p:sp>
      <p:pic>
        <p:nvPicPr>
          <p:cNvPr id="7172" name="Picture 5" descr="images.jpeg"/>
          <p:cNvPicPr>
            <a:picLocks noChangeAspect="1"/>
          </p:cNvPicPr>
          <p:nvPr/>
        </p:nvPicPr>
        <p:blipFill>
          <a:blip r:embed="rId2"/>
          <a:srcRect/>
          <a:stretch>
            <a:fillRect/>
          </a:stretch>
        </p:blipFill>
        <p:spPr bwMode="auto">
          <a:xfrm>
            <a:off x="4648200" y="2514600"/>
            <a:ext cx="3467100"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Communication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189886"/>
              </p:ext>
            </p:extLst>
          </p:nvPr>
        </p:nvGraphicFramePr>
        <p:xfrm>
          <a:off x="1524000" y="990600"/>
          <a:ext cx="6096000" cy="5486400"/>
        </p:xfrm>
        <a:graphic>
          <a:graphicData uri="http://schemas.openxmlformats.org/drawingml/2006/table">
            <a:tbl>
              <a:tblPr bandRow="1">
                <a:tableStyleId>{5940675A-B579-460E-94D1-54222C63F5DA}</a:tableStyleId>
              </a:tblPr>
              <a:tblGrid>
                <a:gridCol w="3048000"/>
                <a:gridCol w="3048000"/>
              </a:tblGrid>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t>Instant messaging</a:t>
                      </a:r>
                    </a:p>
                    <a:p>
                      <a:endParaRPr lang="en-US" sz="2200" b="0" dirty="0"/>
                    </a:p>
                  </a:txBody>
                  <a:tcPr/>
                </a:tc>
                <a:tc>
                  <a:txBody>
                    <a:bodyPr/>
                    <a:lstStyle/>
                    <a:p>
                      <a:pPr marL="342900" indent="-342900">
                        <a:buFont typeface="Arial"/>
                        <a:buChar char="•"/>
                      </a:pPr>
                      <a:r>
                        <a:rPr lang="en-US" sz="2200" dirty="0" smtClean="0"/>
                        <a:t>Two people</a:t>
                      </a:r>
                    </a:p>
                    <a:p>
                      <a:pPr marL="342900" indent="-342900">
                        <a:buFont typeface="Arial"/>
                        <a:buChar char="•"/>
                      </a:pPr>
                      <a:r>
                        <a:rPr lang="en-US" sz="2200" dirty="0" smtClean="0"/>
                        <a:t>Nearly full duplex</a:t>
                      </a:r>
                    </a:p>
                    <a:p>
                      <a:pPr marL="342900" indent="-342900">
                        <a:buFont typeface="Arial"/>
                        <a:buChar char="•"/>
                      </a:pPr>
                      <a:r>
                        <a:rPr lang="en-US" sz="2200" dirty="0" smtClean="0"/>
                        <a:t>Asynchronous</a:t>
                      </a:r>
                      <a:endParaRPr lang="en-US" sz="2200" b="0" dirty="0"/>
                    </a:p>
                  </a:txBody>
                  <a:tcPr/>
                </a:tc>
              </a:tr>
              <a:tr h="370840">
                <a:tc>
                  <a:txBody>
                    <a:bodyPr/>
                    <a:lstStyle/>
                    <a:p>
                      <a:r>
                        <a:rPr lang="en-US" sz="2200" dirty="0" smtClean="0"/>
                        <a:t>Group chat</a:t>
                      </a:r>
                      <a:endParaRPr lang="en-US" sz="2200" b="0" dirty="0"/>
                    </a:p>
                  </a:txBody>
                  <a:tcPr/>
                </a:tc>
                <a:tc>
                  <a:txBody>
                    <a:bodyPr/>
                    <a:lstStyle/>
                    <a:p>
                      <a:pPr marL="342900" indent="-342900">
                        <a:buFont typeface="Arial"/>
                        <a:buChar char="•"/>
                      </a:pPr>
                      <a:r>
                        <a:rPr lang="en-US" sz="2200" dirty="0" smtClean="0"/>
                        <a:t>Multiple people</a:t>
                      </a:r>
                    </a:p>
                    <a:p>
                      <a:pPr marL="342900" indent="-342900">
                        <a:buFont typeface="Arial"/>
                        <a:buChar char="•"/>
                      </a:pPr>
                      <a:r>
                        <a:rPr lang="en-US" sz="2200" dirty="0" smtClean="0"/>
                        <a:t>At will</a:t>
                      </a:r>
                    </a:p>
                    <a:p>
                      <a:pPr marL="342900" indent="-342900">
                        <a:buFont typeface="Arial"/>
                        <a:buChar char="•"/>
                      </a:pPr>
                      <a:r>
                        <a:rPr lang="en-US" sz="2200" dirty="0" smtClean="0"/>
                        <a:t>Asynchronous</a:t>
                      </a:r>
                      <a:endParaRPr lang="en-US" sz="2200" b="0" dirty="0"/>
                    </a:p>
                  </a:txBody>
                  <a:tcPr/>
                </a:tc>
              </a:tr>
              <a:tr h="370840">
                <a:tc>
                  <a:txBody>
                    <a:bodyPr/>
                    <a:lstStyle/>
                    <a:p>
                      <a:r>
                        <a:rPr lang="en-US" sz="2200" dirty="0" smtClean="0"/>
                        <a:t>Web meetings</a:t>
                      </a:r>
                      <a:endParaRPr lang="en-US" sz="2200" b="0" dirty="0"/>
                    </a:p>
                  </a:txBody>
                  <a:tcPr/>
                </a:tc>
                <a:tc>
                  <a:txBody>
                    <a:bodyPr/>
                    <a:lstStyle/>
                    <a:p>
                      <a:pPr marL="342900" indent="-342900">
                        <a:buFont typeface="Arial"/>
                        <a:buChar char="•"/>
                      </a:pPr>
                      <a:r>
                        <a:rPr lang="en-US" sz="2200" dirty="0" smtClean="0"/>
                        <a:t>Multiple</a:t>
                      </a:r>
                      <a:r>
                        <a:rPr lang="en-US" sz="2200" baseline="0" dirty="0" smtClean="0"/>
                        <a:t> people</a:t>
                      </a:r>
                    </a:p>
                    <a:p>
                      <a:pPr marL="342900" indent="-342900">
                        <a:buFont typeface="Arial"/>
                        <a:buChar char="•"/>
                      </a:pPr>
                      <a:r>
                        <a:rPr lang="en-US" sz="2200" baseline="0" dirty="0" smtClean="0"/>
                        <a:t>Full multiplex</a:t>
                      </a:r>
                    </a:p>
                    <a:p>
                      <a:pPr marL="342900" indent="-342900">
                        <a:buFont typeface="Arial"/>
                        <a:buChar char="•"/>
                      </a:pPr>
                      <a:r>
                        <a:rPr lang="en-US" sz="2200" dirty="0" smtClean="0"/>
                        <a:t>S</a:t>
                      </a:r>
                      <a:r>
                        <a:rPr lang="en-US" sz="2200" baseline="0" dirty="0" smtClean="0"/>
                        <a:t>cheduled</a:t>
                      </a:r>
                      <a:endParaRPr lang="en-US" sz="2200" b="0" dirty="0"/>
                    </a:p>
                  </a:txBody>
                  <a:tcPr/>
                </a:tc>
              </a:tr>
              <a:tr h="370840">
                <a:tc>
                  <a:txBody>
                    <a:bodyPr/>
                    <a:lstStyle/>
                    <a:p>
                      <a:r>
                        <a:rPr lang="en-US" sz="2200" dirty="0" smtClean="0"/>
                        <a:t>Shared screens</a:t>
                      </a:r>
                      <a:endParaRPr lang="en-US" sz="2200" b="0" dirty="0"/>
                    </a:p>
                  </a:txBody>
                  <a:tcPr/>
                </a:tc>
                <a:tc>
                  <a:txBody>
                    <a:bodyPr/>
                    <a:lstStyle/>
                    <a:p>
                      <a:pPr marL="342900" indent="-342900">
                        <a:buFont typeface="Arial"/>
                        <a:buChar char="•"/>
                      </a:pPr>
                      <a:r>
                        <a:rPr lang="en-US" sz="2200" dirty="0" smtClean="0"/>
                        <a:t>Few people</a:t>
                      </a:r>
                    </a:p>
                    <a:p>
                      <a:pPr marL="342900" indent="-342900">
                        <a:buFont typeface="Arial"/>
                        <a:buChar char="•"/>
                      </a:pPr>
                      <a:r>
                        <a:rPr lang="en-US" sz="2200" dirty="0" smtClean="0"/>
                        <a:t>Full duplex</a:t>
                      </a:r>
                    </a:p>
                    <a:p>
                      <a:pPr marL="342900" indent="-342900">
                        <a:buFont typeface="Arial"/>
                        <a:buChar char="•"/>
                      </a:pPr>
                      <a:r>
                        <a:rPr lang="en-US" sz="2200" dirty="0" smtClean="0"/>
                        <a:t>Synchronous</a:t>
                      </a:r>
                      <a:endParaRPr lang="en-US" sz="2200" b="0" dirty="0"/>
                    </a:p>
                  </a:txBody>
                  <a:tcPr/>
                </a:tc>
              </a:tr>
              <a:tr h="370840">
                <a:tc>
                  <a:txBody>
                    <a:bodyPr/>
                    <a:lstStyle/>
                    <a:p>
                      <a:r>
                        <a:rPr lang="en-US" sz="2200" dirty="0" smtClean="0"/>
                        <a:t>Virtual whiteboard</a:t>
                      </a:r>
                    </a:p>
                    <a:p>
                      <a:endParaRPr lang="en-US" sz="2200" dirty="0" smtClean="0"/>
                    </a:p>
                    <a:p>
                      <a:endParaRPr lang="en-US" sz="2200" b="0" dirty="0" smtClean="0"/>
                    </a:p>
                  </a:txBody>
                  <a:tcPr/>
                </a:tc>
                <a:tc>
                  <a:txBody>
                    <a:bodyPr/>
                    <a:lstStyle/>
                    <a:p>
                      <a:pPr marL="342900" indent="-342900">
                        <a:buFont typeface="Arial"/>
                        <a:buChar char="•"/>
                      </a:pPr>
                      <a:r>
                        <a:rPr lang="en-US" sz="2200" dirty="0" smtClean="0"/>
                        <a:t>Multiple people</a:t>
                      </a:r>
                    </a:p>
                    <a:p>
                      <a:pPr marL="342900" indent="-342900">
                        <a:buFont typeface="Arial"/>
                        <a:buChar char="•"/>
                      </a:pPr>
                      <a:r>
                        <a:rPr lang="en-US" sz="2200" dirty="0" smtClean="0"/>
                        <a:t>At will</a:t>
                      </a:r>
                    </a:p>
                    <a:p>
                      <a:pPr marL="342900" indent="-342900">
                        <a:buFont typeface="Arial"/>
                        <a:buChar char="•"/>
                      </a:pPr>
                      <a:r>
                        <a:rPr lang="en-US" sz="2200" dirty="0" smtClean="0"/>
                        <a:t>Asynchronous</a:t>
                      </a: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descr="16388-1.gif"/>
          <p:cNvPicPr>
            <a:picLocks noChangeAspect="1"/>
          </p:cNvPicPr>
          <p:nvPr/>
        </p:nvPicPr>
        <p:blipFill>
          <a:blip r:embed="rId2"/>
          <a:srcRect/>
          <a:stretch>
            <a:fillRect/>
          </a:stretch>
        </p:blipFill>
        <p:spPr bwMode="auto">
          <a:xfrm>
            <a:off x="4105275" y="1958975"/>
            <a:ext cx="4810125" cy="3724275"/>
          </a:xfrm>
          <a:prstGeom prst="rect">
            <a:avLst/>
          </a:prstGeom>
          <a:noFill/>
          <a:ln w="9525">
            <a:noFill/>
            <a:miter lim="800000"/>
            <a:headEnd/>
            <a:tailEnd/>
          </a:ln>
        </p:spPr>
      </p:pic>
      <p:sp>
        <p:nvSpPr>
          <p:cNvPr id="47107" name="Title 1"/>
          <p:cNvSpPr>
            <a:spLocks noGrp="1"/>
          </p:cNvSpPr>
          <p:nvPr>
            <p:ph type="title"/>
          </p:nvPr>
        </p:nvSpPr>
        <p:spPr/>
        <p:txBody>
          <a:bodyPr/>
          <a:lstStyle/>
          <a:p>
            <a:r>
              <a:rPr lang="en-US" smtClean="0"/>
              <a:t>Infrastructure</a:t>
            </a:r>
          </a:p>
        </p:txBody>
      </p:sp>
      <p:sp>
        <p:nvSpPr>
          <p:cNvPr id="47108" name="Content Placeholder 2"/>
          <p:cNvSpPr>
            <a:spLocks noGrp="1"/>
          </p:cNvSpPr>
          <p:nvPr>
            <p:ph idx="1"/>
          </p:nvPr>
        </p:nvSpPr>
        <p:spPr>
          <a:xfrm>
            <a:off x="1066800" y="1295400"/>
            <a:ext cx="8077200" cy="5105400"/>
          </a:xfrm>
        </p:spPr>
        <p:txBody>
          <a:bodyPr/>
          <a:lstStyle/>
          <a:p>
            <a:r>
              <a:rPr lang="en-US" dirty="0" smtClean="0"/>
              <a:t>You will need document infrastructure, but it must be:</a:t>
            </a:r>
          </a:p>
          <a:p>
            <a:pPr lvl="1"/>
            <a:r>
              <a:rPr lang="en-US" dirty="0" smtClean="0"/>
              <a:t>cheap,</a:t>
            </a:r>
          </a:p>
          <a:p>
            <a:pPr lvl="1"/>
            <a:r>
              <a:rPr lang="en-US" dirty="0" smtClean="0"/>
              <a:t>incremental,</a:t>
            </a:r>
          </a:p>
          <a:p>
            <a:pPr lvl="1"/>
            <a:r>
              <a:rPr lang="en-US" dirty="0" smtClean="0"/>
              <a:t>only “as-needed”</a:t>
            </a:r>
          </a:p>
          <a:p>
            <a:pPr lvl="1"/>
            <a:r>
              <a:rPr lang="en-US" dirty="0" smtClean="0"/>
              <a:t>low learning curve</a:t>
            </a:r>
          </a:p>
          <a:p>
            <a:pPr lvl="1"/>
            <a:r>
              <a:rPr lang="en-US" dirty="0" smtClean="0"/>
              <a:t>easy to use</a:t>
            </a:r>
          </a:p>
          <a:p>
            <a:endParaRPr lang="en-US" dirty="0" smtClean="0"/>
          </a:p>
          <a:p>
            <a:endParaRPr lang="en-US" dirty="0" smtClean="0"/>
          </a:p>
          <a:p>
            <a:endParaRPr lang="en-US" dirty="0" smtClean="0"/>
          </a:p>
          <a:p>
            <a:endParaRPr lang="en-US" dirty="0" smtClean="0"/>
          </a:p>
          <a:p>
            <a:r>
              <a:rPr lang="en-US" dirty="0" smtClean="0"/>
              <a:t>A wiki enables asynchronous conversations.</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600200"/>
            <a:ext cx="3970345" cy="3505200"/>
          </a:xfrm>
          <a:prstGeom prst="rect">
            <a:avLst/>
          </a:prstGeom>
        </p:spPr>
      </p:pic>
      <p:sp>
        <p:nvSpPr>
          <p:cNvPr id="45058" name="Title 1"/>
          <p:cNvSpPr>
            <a:spLocks noGrp="1"/>
          </p:cNvSpPr>
          <p:nvPr>
            <p:ph type="title"/>
          </p:nvPr>
        </p:nvSpPr>
        <p:spPr/>
        <p:txBody>
          <a:bodyPr/>
          <a:lstStyle/>
          <a:p>
            <a:r>
              <a:rPr lang="en-US" smtClean="0"/>
              <a:t>Transparency</a:t>
            </a:r>
          </a:p>
        </p:txBody>
      </p:sp>
      <p:sp>
        <p:nvSpPr>
          <p:cNvPr id="45059" name="Content Placeholder 2"/>
          <p:cNvSpPr>
            <a:spLocks noGrp="1"/>
          </p:cNvSpPr>
          <p:nvPr>
            <p:ph idx="1"/>
          </p:nvPr>
        </p:nvSpPr>
        <p:spPr>
          <a:xfrm>
            <a:off x="762000" y="1219200"/>
            <a:ext cx="5181600" cy="5105400"/>
          </a:xfrm>
        </p:spPr>
        <p:txBody>
          <a:bodyPr/>
          <a:lstStyle/>
          <a:p>
            <a:r>
              <a:rPr lang="en-US" dirty="0" smtClean="0"/>
              <a:t>Information needs to be public, because:</a:t>
            </a:r>
          </a:p>
          <a:p>
            <a:pPr lvl="1"/>
            <a:r>
              <a:rPr lang="en-US" dirty="0" smtClean="0"/>
              <a:t>It belongs to the company, not you</a:t>
            </a:r>
          </a:p>
          <a:p>
            <a:pPr lvl="1"/>
            <a:r>
              <a:rPr lang="en-US" dirty="0" smtClean="0"/>
              <a:t>It is expensive to find information </a:t>
            </a:r>
            <a:br>
              <a:rPr lang="en-US" dirty="0" smtClean="0"/>
            </a:br>
            <a:r>
              <a:rPr lang="en-US" dirty="0" smtClean="0"/>
              <a:t>in locked drawers</a:t>
            </a:r>
          </a:p>
          <a:p>
            <a:pPr lvl="1"/>
            <a:r>
              <a:rPr lang="en-US" dirty="0" smtClean="0"/>
              <a:t>Duplication is less likely</a:t>
            </a:r>
          </a:p>
          <a:p>
            <a:pPr lvl="1"/>
            <a:r>
              <a:rPr lang="en-US" dirty="0" smtClean="0"/>
              <a:t>Others can usually improve on </a:t>
            </a:r>
            <a:br>
              <a:rPr lang="en-US" dirty="0" smtClean="0"/>
            </a:br>
            <a:r>
              <a:rPr lang="en-US" dirty="0" smtClean="0"/>
              <a:t>what you have</a:t>
            </a:r>
          </a:p>
          <a:p>
            <a:pPr lvl="1"/>
            <a:r>
              <a:rPr lang="en-US" dirty="0" smtClean="0"/>
              <a:t>It’s easier to start with something that exists already</a:t>
            </a:r>
          </a:p>
        </p:txBody>
      </p:sp>
      <p:pic>
        <p:nvPicPr>
          <p:cNvPr id="2" name="Picture 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657600"/>
            <a:ext cx="1317430" cy="2195716"/>
          </a:xfrm>
          <a:prstGeom prst="rect">
            <a:avLst/>
          </a:prstGeom>
        </p:spPr>
      </p:pic>
      <p:sp>
        <p:nvSpPr>
          <p:cNvPr id="4" name="Rectangle 3"/>
          <p:cNvSpPr/>
          <p:nvPr/>
        </p:nvSpPr>
        <p:spPr bwMode="auto">
          <a:xfrm>
            <a:off x="6172200" y="5029200"/>
            <a:ext cx="1371600" cy="838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3</a:t>
            </a:r>
            <a:r>
              <a:rPr lang="en-US" dirty="0" smtClean="0"/>
              <a:t>. Practices</a:t>
            </a:r>
          </a:p>
        </p:txBody>
      </p:sp>
      <p:sp>
        <p:nvSpPr>
          <p:cNvPr id="49155" name="Content Placeholder 2"/>
          <p:cNvSpPr>
            <a:spLocks noGrp="1"/>
          </p:cNvSpPr>
          <p:nvPr>
            <p:ph idx="1"/>
          </p:nvPr>
        </p:nvSpPr>
        <p:spPr/>
        <p:txBody>
          <a:bodyPr/>
          <a:lstStyle/>
          <a:p>
            <a:endParaRPr lang="en-US"/>
          </a:p>
        </p:txBody>
      </p:sp>
      <p:sp>
        <p:nvSpPr>
          <p:cNvPr id="49156" name="TextBox 3"/>
          <p:cNvSpPr txBox="1">
            <a:spLocks noChangeArrowheads="1"/>
          </p:cNvSpPr>
          <p:nvPr/>
        </p:nvSpPr>
        <p:spPr bwMode="auto">
          <a:xfrm>
            <a:off x="4194175" y="2767013"/>
            <a:ext cx="755235" cy="1323439"/>
          </a:xfrm>
          <a:prstGeom prst="rect">
            <a:avLst/>
          </a:prstGeom>
          <a:noFill/>
          <a:ln w="9525">
            <a:noFill/>
            <a:miter lim="800000"/>
            <a:headEnd/>
            <a:tailEnd/>
          </a:ln>
        </p:spPr>
        <p:txBody>
          <a:bodyPr wrap="none">
            <a:prstTxWarp prst="textNoShape">
              <a:avLst/>
            </a:prstTxWarp>
            <a:spAutoFit/>
          </a:bodyPr>
          <a:lstStyle/>
          <a:p>
            <a:r>
              <a:rPr lang="en-US" sz="8000" dirty="0">
                <a:solidFill>
                  <a:srgbClr val="FF0000"/>
                </a:solidFill>
              </a:rPr>
              <a:t>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Team Practices</a:t>
            </a:r>
          </a:p>
        </p:txBody>
      </p:sp>
      <p:sp>
        <p:nvSpPr>
          <p:cNvPr id="53251" name="Content Placeholder 2"/>
          <p:cNvSpPr>
            <a:spLocks noGrp="1"/>
          </p:cNvSpPr>
          <p:nvPr>
            <p:ph idx="1"/>
          </p:nvPr>
        </p:nvSpPr>
        <p:spPr/>
        <p:txBody>
          <a:bodyPr/>
          <a:lstStyle/>
          <a:p>
            <a:r>
              <a:rPr lang="en-US" dirty="0" smtClean="0"/>
              <a:t>The team should agree on their practices (</a:t>
            </a:r>
            <a:r>
              <a:rPr lang="en-US" dirty="0" err="1" smtClean="0"/>
              <a:t>eg</a:t>
            </a:r>
            <a:r>
              <a:rPr lang="en-US" dirty="0" smtClean="0"/>
              <a:t>):</a:t>
            </a:r>
          </a:p>
          <a:p>
            <a:pPr lvl="1"/>
            <a:r>
              <a:rPr lang="en-US" dirty="0" smtClean="0"/>
              <a:t>Test-driven development (i.e., when to run tests)</a:t>
            </a:r>
          </a:p>
          <a:p>
            <a:pPr lvl="1"/>
            <a:r>
              <a:rPr lang="en-US" dirty="0" smtClean="0"/>
              <a:t>Continuous review</a:t>
            </a:r>
          </a:p>
          <a:p>
            <a:pPr lvl="1"/>
            <a:r>
              <a:rPr lang="en-US" dirty="0" smtClean="0"/>
              <a:t>Continuous integration</a:t>
            </a:r>
          </a:p>
          <a:p>
            <a:pPr lvl="1"/>
            <a:r>
              <a:rPr lang="en-US" dirty="0" smtClean="0"/>
              <a:t>Build procedures </a:t>
            </a:r>
            <a:r>
              <a:rPr lang="en-US" dirty="0" err="1" smtClean="0"/>
              <a:t>etc</a:t>
            </a:r>
            <a:endParaRPr lang="en-US" dirty="0" smtClean="0"/>
          </a:p>
          <a:p>
            <a:pPr lvl="1"/>
            <a:r>
              <a:rPr lang="en-US" dirty="0" smtClean="0"/>
              <a:t>How long will an iteration be?</a:t>
            </a:r>
          </a:p>
          <a:p>
            <a:pPr lvl="1"/>
            <a:r>
              <a:rPr lang="en-US" dirty="0" smtClean="0"/>
              <a:t>When will you meet?</a:t>
            </a:r>
          </a:p>
          <a:p>
            <a:pPr lvl="1"/>
            <a:r>
              <a:rPr lang="en-US" dirty="0"/>
              <a:t>Learning </a:t>
            </a:r>
            <a:r>
              <a:rPr lang="en-US" dirty="0" smtClean="0"/>
              <a:t>goals:</a:t>
            </a:r>
            <a:endParaRPr lang="en-US" dirty="0"/>
          </a:p>
          <a:p>
            <a:pPr lvl="2"/>
            <a:r>
              <a:rPr lang="en-US" dirty="0" smtClean="0"/>
              <a:t>What additional skills will you have at the end?</a:t>
            </a:r>
          </a:p>
          <a:p>
            <a:endParaRPr lang="en-US" dirty="0"/>
          </a:p>
          <a:p>
            <a:pPr marL="0" lvl="1" indent="0">
              <a:buSzPct val="100000"/>
              <a:buNone/>
            </a:pPr>
            <a:r>
              <a:rPr lang="en-US" dirty="0" smtClean="0"/>
              <a:t>And </a:t>
            </a:r>
            <a:r>
              <a:rPr lang="en-US" dirty="0"/>
              <a:t>then </a:t>
            </a:r>
            <a:r>
              <a:rPr lang="en-US" dirty="0" smtClean="0"/>
              <a:t>how </a:t>
            </a:r>
            <a:r>
              <a:rPr lang="en-US" dirty="0"/>
              <a:t>to fit in </a:t>
            </a:r>
            <a:r>
              <a:rPr lang="en-US" dirty="0" smtClean="0"/>
              <a:t>this </a:t>
            </a:r>
            <a:r>
              <a:rPr lang="en-US" dirty="0"/>
              <a:t>“requirements clarification</a:t>
            </a:r>
            <a:r>
              <a:rPr lang="en-US" dirty="0" smtClean="0"/>
              <a:t>” process.</a:t>
            </a:r>
            <a:endParaRPr lang="en-US" dirty="0"/>
          </a:p>
          <a:p>
            <a:endParaRPr lang="en-US" dirty="0" smtClean="0"/>
          </a:p>
          <a:p>
            <a:pPr lvl="1">
              <a:buFont typeface="Monotype Sorts" charset="2"/>
              <a:buNone/>
            </a:pPr>
            <a:endParaRPr 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You?</a:t>
            </a:r>
            <a:endParaRPr lang="en-US" dirty="0"/>
          </a:p>
        </p:txBody>
      </p:sp>
      <p:pic>
        <p:nvPicPr>
          <p:cNvPr id="4" name="Content Placeholder 3"/>
          <p:cNvPicPr>
            <a:picLocks noGrp="1" noChangeAspect="1"/>
          </p:cNvPicPr>
          <p:nvPr>
            <p:ph idx="1"/>
          </p:nvPr>
        </p:nvPicPr>
        <p:blipFill>
          <a:blip r:embed="rId2"/>
          <a:srcRect t="3363" b="3363"/>
          <a:stretch>
            <a:fillRect/>
          </a:stretch>
        </p:blipFill>
        <p:spPr>
          <a:xfrm>
            <a:off x="5486400" y="1600200"/>
            <a:ext cx="3375546" cy="2133600"/>
          </a:xfrm>
        </p:spPr>
      </p:pic>
      <p:sp>
        <p:nvSpPr>
          <p:cNvPr id="5" name="Cloud Callout 4"/>
          <p:cNvSpPr>
            <a:spLocks noChangeArrowheads="1"/>
          </p:cNvSpPr>
          <p:nvPr/>
        </p:nvSpPr>
        <p:spPr bwMode="auto">
          <a:xfrm>
            <a:off x="762000" y="1600200"/>
            <a:ext cx="4191000" cy="1685925"/>
          </a:xfrm>
          <a:prstGeom prst="cloudCallout">
            <a:avLst>
              <a:gd name="adj1" fmla="val -29898"/>
              <a:gd name="adj2" fmla="val 85292"/>
            </a:avLst>
          </a:prstGeom>
          <a:noFill/>
          <a:ln w="9525">
            <a:solidFill>
              <a:schemeClr val="tx1"/>
            </a:solidFill>
            <a:round/>
            <a:headEnd/>
            <a:tailEnd/>
          </a:ln>
        </p:spPr>
        <p:txBody>
          <a:bodyPr lIns="0" tIns="0" rIns="0" bIns="0" anchor="ctr" anchorCtr="1">
            <a:prstTxWarp prst="textNoShape">
              <a:avLst/>
            </a:prstTxWarp>
            <a:spAutoFit/>
          </a:bodyPr>
          <a:lstStyle/>
          <a:p>
            <a:pPr algn="ctr"/>
            <a:r>
              <a:rPr lang="en-US" sz="2400" dirty="0"/>
              <a:t>You lot start coding!</a:t>
            </a:r>
          </a:p>
          <a:p>
            <a:pPr algn="ctr"/>
            <a:r>
              <a:rPr lang="en-US" sz="2400" dirty="0"/>
              <a:t>I’ll go and find out what they want.</a:t>
            </a:r>
          </a:p>
        </p:txBody>
      </p:sp>
      <p:sp>
        <p:nvSpPr>
          <p:cNvPr id="6" name="Left-Right Arrow 5"/>
          <p:cNvSpPr/>
          <p:nvPr/>
        </p:nvSpPr>
        <p:spPr bwMode="auto">
          <a:xfrm>
            <a:off x="914400" y="4343400"/>
            <a:ext cx="7772400" cy="914400"/>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No requirements</a:t>
            </a:r>
            <a:r>
              <a:rPr kumimoji="0" lang="en-US" sz="2200" b="0" i="0" u="none" strike="noStrike" cap="none" normalizeH="0" dirty="0" smtClean="0">
                <a:ln>
                  <a:noFill/>
                </a:ln>
                <a:solidFill>
                  <a:schemeClr val="tx1"/>
                </a:solidFill>
                <a:effectLst/>
                <a:latin typeface="Arial" charset="0"/>
              </a:rPr>
              <a:t> at all			          Complete set </a:t>
            </a:r>
            <a:endParaRPr kumimoji="0" lang="en-US" sz="2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3772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Daily Stand Up</a:t>
            </a:r>
          </a:p>
        </p:txBody>
      </p:sp>
      <p:sp>
        <p:nvSpPr>
          <p:cNvPr id="51203" name="Content Placeholder 2"/>
          <p:cNvSpPr>
            <a:spLocks noGrp="1"/>
          </p:cNvSpPr>
          <p:nvPr>
            <p:ph idx="1"/>
          </p:nvPr>
        </p:nvSpPr>
        <p:spPr/>
        <p:txBody>
          <a:bodyPr/>
          <a:lstStyle/>
          <a:p>
            <a:r>
              <a:rPr lang="en-US" dirty="0" smtClean="0"/>
              <a:t>A </a:t>
            </a:r>
            <a:r>
              <a:rPr lang="en-US" i="1" dirty="0" smtClean="0"/>
              <a:t>short </a:t>
            </a:r>
            <a:r>
              <a:rPr lang="en-US" dirty="0" smtClean="0"/>
              <a:t>daily coordination meeting for developers(*) covering:</a:t>
            </a:r>
          </a:p>
          <a:p>
            <a:pPr lvl="1"/>
            <a:r>
              <a:rPr lang="en-US" dirty="0" smtClean="0"/>
              <a:t>What did I do yesterday?</a:t>
            </a:r>
          </a:p>
          <a:p>
            <a:pPr lvl="1"/>
            <a:r>
              <a:rPr lang="en-US" dirty="0" smtClean="0"/>
              <a:t>What do I plan to do today?</a:t>
            </a:r>
          </a:p>
          <a:p>
            <a:pPr lvl="1"/>
            <a:r>
              <a:rPr lang="en-US" dirty="0" smtClean="0"/>
              <a:t>What is in my way?</a:t>
            </a:r>
          </a:p>
          <a:p>
            <a:endParaRPr lang="en-US" dirty="0" smtClean="0"/>
          </a:p>
          <a:p>
            <a:pPr marL="4656138"/>
            <a:r>
              <a:rPr lang="en-US" dirty="0" smtClean="0"/>
              <a:t>Take problem solving and </a:t>
            </a:r>
            <a:br>
              <a:rPr lang="en-US" dirty="0" smtClean="0"/>
            </a:br>
            <a:r>
              <a:rPr lang="en-US" dirty="0" smtClean="0"/>
              <a:t>tangents offline.</a:t>
            </a:r>
          </a:p>
          <a:p>
            <a:endParaRPr lang="en-US" dirty="0" smtClean="0"/>
          </a:p>
          <a:p>
            <a:pPr marL="4656138"/>
            <a:r>
              <a:rPr lang="en-US" dirty="0" smtClean="0"/>
              <a:t>Focus on meeting team goals.</a:t>
            </a:r>
          </a:p>
          <a:p>
            <a:endParaRPr lang="en-US" dirty="0" smtClean="0"/>
          </a:p>
          <a:p>
            <a:endParaRPr lang="en-US" dirty="0" smtClean="0"/>
          </a:p>
          <a:p>
            <a:r>
              <a:rPr lang="en-US" dirty="0" smtClean="0"/>
              <a:t>(*) You’ll also need to decide how to meet with customers </a:t>
            </a:r>
            <a:r>
              <a:rPr lang="en-US" dirty="0" err="1" smtClean="0"/>
              <a:t>etc</a:t>
            </a:r>
            <a:endParaRPr lang="en-US" dirty="0" smtClean="0"/>
          </a:p>
        </p:txBody>
      </p:sp>
      <p:pic>
        <p:nvPicPr>
          <p:cNvPr id="2" name="Picture 1" descr="empty-office-digital-art-hd-wallpaper-1920x1200-1459.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124200"/>
            <a:ext cx="3840480" cy="2400300"/>
          </a:xfrm>
          <a:prstGeom prst="rect">
            <a:avLst/>
          </a:prstGeo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descr="chair.jpeg"/>
          <p:cNvPicPr>
            <a:picLocks noChangeAspect="1"/>
          </p:cNvPicPr>
          <p:nvPr/>
        </p:nvPicPr>
        <p:blipFill>
          <a:blip r:embed="rId2"/>
          <a:srcRect/>
          <a:stretch>
            <a:fillRect/>
          </a:stretch>
        </p:blipFill>
        <p:spPr bwMode="auto">
          <a:xfrm>
            <a:off x="6883400" y="3352800"/>
            <a:ext cx="2336800" cy="3048000"/>
          </a:xfrm>
          <a:prstGeom prst="rect">
            <a:avLst/>
          </a:prstGeom>
          <a:noFill/>
          <a:ln w="9525">
            <a:noFill/>
            <a:miter lim="800000"/>
            <a:headEnd/>
            <a:tailEnd/>
          </a:ln>
        </p:spPr>
      </p:pic>
      <p:sp>
        <p:nvSpPr>
          <p:cNvPr id="52227" name="Title 1"/>
          <p:cNvSpPr>
            <a:spLocks noGrp="1"/>
          </p:cNvSpPr>
          <p:nvPr>
            <p:ph type="title"/>
          </p:nvPr>
        </p:nvSpPr>
        <p:spPr/>
        <p:txBody>
          <a:bodyPr/>
          <a:lstStyle/>
          <a:p>
            <a:r>
              <a:rPr lang="en-US" smtClean="0"/>
              <a:t>Weekly Sit Down</a:t>
            </a:r>
          </a:p>
        </p:txBody>
      </p:sp>
      <p:sp>
        <p:nvSpPr>
          <p:cNvPr id="52228" name="Content Placeholder 2"/>
          <p:cNvSpPr>
            <a:spLocks noGrp="1"/>
          </p:cNvSpPr>
          <p:nvPr>
            <p:ph idx="1"/>
          </p:nvPr>
        </p:nvSpPr>
        <p:spPr/>
        <p:txBody>
          <a:bodyPr/>
          <a:lstStyle/>
          <a:p>
            <a:r>
              <a:rPr lang="en-US" smtClean="0"/>
              <a:t>Or perhaps a weekly group meeting is preferable.</a:t>
            </a:r>
          </a:p>
          <a:p>
            <a:pPr lvl="1"/>
            <a:r>
              <a:rPr lang="en-US" smtClean="0"/>
              <a:t>Start on time—no matter what</a:t>
            </a:r>
          </a:p>
          <a:p>
            <a:pPr lvl="1"/>
            <a:r>
              <a:rPr lang="en-US" smtClean="0"/>
              <a:t>End on time (or before)—no matter what</a:t>
            </a:r>
          </a:p>
          <a:p>
            <a:pPr lvl="1"/>
            <a:r>
              <a:rPr lang="en-US" smtClean="0"/>
              <a:t>Don’t repeat what someone missed—no matter what</a:t>
            </a:r>
          </a:p>
          <a:p>
            <a:pPr lvl="1"/>
            <a:endParaRPr lang="en-US" smtClean="0"/>
          </a:p>
          <a:p>
            <a:pPr lvl="1"/>
            <a:endParaRPr lang="en-US" smtClean="0"/>
          </a:p>
          <a:p>
            <a:pPr lvl="1"/>
            <a:endParaRPr lang="en-US" smtClean="0"/>
          </a:p>
          <a:p>
            <a:pPr lvl="1"/>
            <a:endParaRPr lang="en-US" smtClean="0"/>
          </a:p>
          <a:p>
            <a:r>
              <a:rPr lang="en-US" smtClean="0"/>
              <a:t>Take problem solving and tangents offline.</a:t>
            </a:r>
          </a:p>
          <a:p>
            <a:endParaRPr lang="en-US" smtClean="0"/>
          </a:p>
          <a:p>
            <a:r>
              <a:rPr lang="en-US" smtClean="0"/>
              <a:t>Focus on meeting team goals.</a:t>
            </a:r>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4038" y="225425"/>
            <a:ext cx="8105775" cy="536575"/>
          </a:xfrm>
        </p:spPr>
        <p:txBody>
          <a:bodyPr/>
          <a:lstStyle/>
          <a:p>
            <a:r>
              <a:rPr lang="en-US" smtClean="0"/>
              <a:t>Collective Ownership</a:t>
            </a:r>
            <a:endParaRPr lang="en-US" smtClean="0">
              <a:ea typeface="Times New Roman" charset="0"/>
              <a:cs typeface="Times New Roman" charset="0"/>
            </a:endParaRPr>
          </a:p>
        </p:txBody>
      </p:sp>
      <p:sp>
        <p:nvSpPr>
          <p:cNvPr id="54275" name="Rectangle 7"/>
          <p:cNvSpPr>
            <a:spLocks noChangeArrowheads="1"/>
          </p:cNvSpPr>
          <p:nvPr/>
        </p:nvSpPr>
        <p:spPr bwMode="auto">
          <a:xfrm>
            <a:off x="990600" y="1295400"/>
            <a:ext cx="6538913" cy="4646613"/>
          </a:xfrm>
          <a:prstGeom prst="rect">
            <a:avLst/>
          </a:prstGeom>
          <a:noFill/>
          <a:ln w="12700">
            <a:noFill/>
            <a:miter lim="800000"/>
            <a:headEnd/>
            <a:tailEnd/>
          </a:ln>
        </p:spPr>
        <p:txBody>
          <a:bodyPr lIns="90478" tIns="44445" rIns="90478" bIns="44445">
            <a:prstTxWarp prst="textNoShape">
              <a:avLst/>
            </a:prstTxWarp>
            <a:spAutoFit/>
          </a:bodyPr>
          <a:lstStyle/>
          <a:p>
            <a:pPr defTabSz="908050">
              <a:spcBef>
                <a:spcPts val="1400"/>
              </a:spcBef>
            </a:pPr>
            <a:r>
              <a:rPr lang="en-US" sz="2200"/>
              <a:t>Collective ownership means the artifacts look as if they were </a:t>
            </a:r>
            <a:r>
              <a:rPr lang="en-US" sz="2200" i="1"/>
              <a:t>produced by a single mind</a:t>
            </a:r>
            <a:r>
              <a:rPr lang="en-US" sz="2200"/>
              <a:t>.  </a:t>
            </a:r>
          </a:p>
          <a:p>
            <a:pPr defTabSz="908050">
              <a:spcBef>
                <a:spcPts val="1400"/>
              </a:spcBef>
            </a:pPr>
            <a:r>
              <a:rPr lang="en-US" sz="2200"/>
              <a:t>This means:</a:t>
            </a:r>
          </a:p>
          <a:p>
            <a:pPr marL="620713" lvl="1" indent="-414338" defTabSz="908050">
              <a:buClr>
                <a:schemeClr val="tx2"/>
              </a:buClr>
              <a:buSzPct val="125000"/>
              <a:buFont typeface="Wingdings" charset="2"/>
              <a:buChar char="§"/>
            </a:pPr>
            <a:r>
              <a:rPr lang="en-US" sz="2200"/>
              <a:t>standards</a:t>
            </a:r>
          </a:p>
          <a:p>
            <a:pPr marL="620713" lvl="1" indent="-414338" defTabSz="908050">
              <a:buClr>
                <a:schemeClr val="tx2"/>
              </a:buClr>
              <a:buSzPct val="125000"/>
              <a:buFont typeface="Wingdings" charset="2"/>
              <a:buChar char="§"/>
            </a:pPr>
            <a:r>
              <a:rPr lang="en-US" sz="2200"/>
              <a:t>anyone can change </a:t>
            </a:r>
            <a:br>
              <a:rPr lang="en-US" sz="2200"/>
            </a:br>
            <a:r>
              <a:rPr lang="en-US" sz="2200"/>
              <a:t>anything, anytime</a:t>
            </a:r>
          </a:p>
          <a:p>
            <a:pPr marL="620713" lvl="1" indent="-414338" defTabSz="908050">
              <a:buClr>
                <a:schemeClr val="tx2"/>
              </a:buClr>
              <a:buSzPct val="125000"/>
              <a:buFont typeface="Wingdings" charset="2"/>
              <a:buChar char="§"/>
            </a:pPr>
            <a:r>
              <a:rPr lang="en-US" sz="2200"/>
              <a:t>everyone is responsible</a:t>
            </a:r>
            <a:br>
              <a:rPr lang="en-US" sz="2200"/>
            </a:br>
            <a:r>
              <a:rPr lang="en-US" sz="2200"/>
              <a:t>for the final product</a:t>
            </a:r>
          </a:p>
          <a:p>
            <a:pPr defTabSz="908050">
              <a:spcBef>
                <a:spcPts val="1400"/>
              </a:spcBef>
              <a:buClr>
                <a:schemeClr val="tx2"/>
              </a:buClr>
              <a:buSzPct val="125000"/>
            </a:pPr>
            <a:r>
              <a:rPr lang="en-US" sz="2200"/>
              <a:t>You’ll need to learn about</a:t>
            </a:r>
            <a:br>
              <a:rPr lang="en-US" sz="2200"/>
            </a:br>
            <a:r>
              <a:rPr lang="en-US" sz="2200"/>
              <a:t>other disciplines.</a:t>
            </a:r>
          </a:p>
          <a:p>
            <a:pPr marL="620713" lvl="1" indent="-414338" defTabSz="908050">
              <a:spcBef>
                <a:spcPct val="20000"/>
              </a:spcBef>
            </a:pPr>
            <a:endParaRPr lang="en-US" sz="2200"/>
          </a:p>
          <a:p>
            <a:pPr defTabSz="908050">
              <a:spcBef>
                <a:spcPct val="20000"/>
              </a:spcBef>
            </a:pPr>
            <a:endParaRPr lang="en-US" sz="2200"/>
          </a:p>
        </p:txBody>
      </p:sp>
      <p:grpSp>
        <p:nvGrpSpPr>
          <p:cNvPr id="54276" name="Group 180"/>
          <p:cNvGrpSpPr>
            <a:grpSpLocks/>
          </p:cNvGrpSpPr>
          <p:nvPr/>
        </p:nvGrpSpPr>
        <p:grpSpPr bwMode="auto">
          <a:xfrm>
            <a:off x="5257800" y="3521075"/>
            <a:ext cx="3675063" cy="2346325"/>
            <a:chOff x="5257800" y="2438400"/>
            <a:chExt cx="3675063" cy="2346325"/>
          </a:xfrm>
        </p:grpSpPr>
        <p:grpSp>
          <p:nvGrpSpPr>
            <p:cNvPr id="54314" name="Group 116"/>
            <p:cNvGrpSpPr>
              <a:grpSpLocks/>
            </p:cNvGrpSpPr>
            <p:nvPr/>
          </p:nvGrpSpPr>
          <p:grpSpPr bwMode="auto">
            <a:xfrm>
              <a:off x="8077200" y="2438400"/>
              <a:ext cx="855663" cy="1127125"/>
              <a:chOff x="7726362" y="2209800"/>
              <a:chExt cx="855663" cy="1127125"/>
            </a:xfrm>
          </p:grpSpPr>
          <p:sp>
            <p:nvSpPr>
              <p:cNvPr id="54336"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54337" name="Group 54"/>
              <p:cNvGrpSpPr>
                <a:grpSpLocks/>
              </p:cNvGrpSpPr>
              <p:nvPr/>
            </p:nvGrpSpPr>
            <p:grpSpPr bwMode="auto">
              <a:xfrm>
                <a:off x="7726364" y="2630483"/>
                <a:ext cx="855662" cy="706437"/>
                <a:chOff x="2063" y="3643"/>
                <a:chExt cx="929" cy="889"/>
              </a:xfrm>
            </p:grpSpPr>
            <p:sp>
              <p:nvSpPr>
                <p:cNvPr id="54338"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39"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40"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54341"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nvGrpSpPr>
            <p:cNvPr id="54315" name="Group 123"/>
            <p:cNvGrpSpPr>
              <a:grpSpLocks/>
            </p:cNvGrpSpPr>
            <p:nvPr/>
          </p:nvGrpSpPr>
          <p:grpSpPr bwMode="auto">
            <a:xfrm>
              <a:off x="7239000" y="2819400"/>
              <a:ext cx="855663" cy="1127125"/>
              <a:chOff x="7726362" y="2209800"/>
              <a:chExt cx="855663" cy="1127125"/>
            </a:xfrm>
          </p:grpSpPr>
          <p:sp>
            <p:nvSpPr>
              <p:cNvPr id="54330"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54331" name="Group 54"/>
              <p:cNvGrpSpPr>
                <a:grpSpLocks/>
              </p:cNvGrpSpPr>
              <p:nvPr/>
            </p:nvGrpSpPr>
            <p:grpSpPr bwMode="auto">
              <a:xfrm>
                <a:off x="7726365" y="2630483"/>
                <a:ext cx="855662" cy="706437"/>
                <a:chOff x="2063" y="3643"/>
                <a:chExt cx="929" cy="889"/>
              </a:xfrm>
            </p:grpSpPr>
            <p:sp>
              <p:nvSpPr>
                <p:cNvPr id="54332"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33"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34"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54335"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nvGrpSpPr>
            <p:cNvPr id="54316" name="Group 130"/>
            <p:cNvGrpSpPr>
              <a:grpSpLocks/>
            </p:cNvGrpSpPr>
            <p:nvPr/>
          </p:nvGrpSpPr>
          <p:grpSpPr bwMode="auto">
            <a:xfrm>
              <a:off x="6553200" y="3429000"/>
              <a:ext cx="855663" cy="1127125"/>
              <a:chOff x="7726362" y="2209800"/>
              <a:chExt cx="855663" cy="1127125"/>
            </a:xfrm>
          </p:grpSpPr>
          <p:sp>
            <p:nvSpPr>
              <p:cNvPr id="54324"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54325" name="Group 54"/>
              <p:cNvGrpSpPr>
                <a:grpSpLocks/>
              </p:cNvGrpSpPr>
              <p:nvPr/>
            </p:nvGrpSpPr>
            <p:grpSpPr bwMode="auto">
              <a:xfrm>
                <a:off x="7726366" y="2630483"/>
                <a:ext cx="855662" cy="706437"/>
                <a:chOff x="2063" y="3643"/>
                <a:chExt cx="929" cy="889"/>
              </a:xfrm>
            </p:grpSpPr>
            <p:sp>
              <p:nvSpPr>
                <p:cNvPr id="54326"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27"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28"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54329"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nvGrpSpPr>
            <p:cNvPr id="54317" name="Group 137"/>
            <p:cNvGrpSpPr>
              <a:grpSpLocks/>
            </p:cNvGrpSpPr>
            <p:nvPr/>
          </p:nvGrpSpPr>
          <p:grpSpPr bwMode="auto">
            <a:xfrm>
              <a:off x="5257800" y="3657600"/>
              <a:ext cx="855663" cy="1127125"/>
              <a:chOff x="7726362" y="2209800"/>
              <a:chExt cx="855663" cy="1127125"/>
            </a:xfrm>
          </p:grpSpPr>
          <p:sp>
            <p:nvSpPr>
              <p:cNvPr id="54318" name="Oval 53"/>
              <p:cNvSpPr>
                <a:spLocks noChangeArrowheads="1"/>
              </p:cNvSpPr>
              <p:nvPr/>
            </p:nvSpPr>
            <p:spPr bwMode="auto">
              <a:xfrm>
                <a:off x="7924800" y="2209800"/>
                <a:ext cx="454025" cy="381000"/>
              </a:xfrm>
              <a:prstGeom prst="ellipse">
                <a:avLst/>
              </a:prstGeom>
              <a:solidFill>
                <a:schemeClr val="accent1"/>
              </a:solidFill>
              <a:ln w="9525">
                <a:noFill/>
                <a:round/>
                <a:headEnd/>
                <a:tailEnd/>
              </a:ln>
            </p:spPr>
            <p:txBody>
              <a:bodyPr>
                <a:prstTxWarp prst="textNoShape">
                  <a:avLst/>
                </a:prstTxWarp>
              </a:bodyPr>
              <a:lstStyle/>
              <a:p>
                <a:endParaRPr lang="en-US"/>
              </a:p>
            </p:txBody>
          </p:sp>
          <p:grpSp>
            <p:nvGrpSpPr>
              <p:cNvPr id="54319" name="Group 54"/>
              <p:cNvGrpSpPr>
                <a:grpSpLocks/>
              </p:cNvGrpSpPr>
              <p:nvPr/>
            </p:nvGrpSpPr>
            <p:grpSpPr bwMode="auto">
              <a:xfrm>
                <a:off x="7726368" y="2630483"/>
                <a:ext cx="855662" cy="706437"/>
                <a:chOff x="2063" y="3643"/>
                <a:chExt cx="929" cy="889"/>
              </a:xfrm>
            </p:grpSpPr>
            <p:sp>
              <p:nvSpPr>
                <p:cNvPr id="54320" name="Rectangle 55"/>
                <p:cNvSpPr>
                  <a:spLocks noChangeArrowheads="1"/>
                </p:cNvSpPr>
                <p:nvPr/>
              </p:nvSpPr>
              <p:spPr bwMode="auto">
                <a:xfrm>
                  <a:off x="2222" y="3643"/>
                  <a:ext cx="610" cy="246"/>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21" name="Rectangle 56"/>
                <p:cNvSpPr>
                  <a:spLocks noChangeArrowheads="1"/>
                </p:cNvSpPr>
                <p:nvPr/>
              </p:nvSpPr>
              <p:spPr bwMode="auto">
                <a:xfrm>
                  <a:off x="2065" y="3809"/>
                  <a:ext cx="927" cy="723"/>
                </a:xfrm>
                <a:prstGeom prst="rect">
                  <a:avLst/>
                </a:prstGeom>
                <a:solidFill>
                  <a:schemeClr val="accent1"/>
                </a:solidFill>
                <a:ln w="9525">
                  <a:noFill/>
                  <a:miter lim="800000"/>
                  <a:headEnd/>
                  <a:tailEnd/>
                </a:ln>
              </p:spPr>
              <p:txBody>
                <a:bodyPr>
                  <a:prstTxWarp prst="textNoShape">
                    <a:avLst/>
                  </a:prstTxWarp>
                </a:bodyPr>
                <a:lstStyle/>
                <a:p>
                  <a:endParaRPr lang="en-US"/>
                </a:p>
              </p:txBody>
            </p:sp>
            <p:sp>
              <p:nvSpPr>
                <p:cNvPr id="54322" name="Arc 57"/>
                <p:cNvSpPr>
                  <a:spLocks/>
                </p:cNvSpPr>
                <p:nvPr/>
              </p:nvSpPr>
              <p:spPr bwMode="auto">
                <a:xfrm>
                  <a:off x="2063" y="3643"/>
                  <a:ext cx="171" cy="198"/>
                </a:xfrm>
                <a:custGeom>
                  <a:avLst/>
                  <a:gdLst>
                    <a:gd name="T0" fmla="*/ 0 w 21600"/>
                    <a:gd name="T1" fmla="*/ 0 h 21709"/>
                    <a:gd name="T2" fmla="*/ 0 w 21600"/>
                    <a:gd name="T3" fmla="*/ 0 h 21709"/>
                    <a:gd name="T4" fmla="*/ 0 w 21600"/>
                    <a:gd name="T5" fmla="*/ 0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solidFill>
                  <a:schemeClr val="accent1"/>
                </a:solidFill>
                <a:ln w="9525">
                  <a:noFill/>
                  <a:round/>
                  <a:headEnd/>
                  <a:tailEnd/>
                </a:ln>
              </p:spPr>
              <p:txBody>
                <a:bodyPr>
                  <a:prstTxWarp prst="textNoShape">
                    <a:avLst/>
                  </a:prstTxWarp>
                </a:bodyPr>
                <a:lstStyle/>
                <a:p>
                  <a:endParaRPr lang="en-US"/>
                </a:p>
              </p:txBody>
            </p:sp>
            <p:sp>
              <p:nvSpPr>
                <p:cNvPr id="54323" name="Arc 58"/>
                <p:cNvSpPr>
                  <a:spLocks/>
                </p:cNvSpPr>
                <p:nvPr/>
              </p:nvSpPr>
              <p:spPr bwMode="auto">
                <a:xfrm>
                  <a:off x="2821" y="3643"/>
                  <a:ext cx="171" cy="198"/>
                </a:xfrm>
                <a:custGeom>
                  <a:avLst/>
                  <a:gdLst>
                    <a:gd name="T0" fmla="*/ 0 w 21726"/>
                    <a:gd name="T1" fmla="*/ 0 h 21712"/>
                    <a:gd name="T2" fmla="*/ 0 w 21726"/>
                    <a:gd name="T3" fmla="*/ 0 h 21712"/>
                    <a:gd name="T4" fmla="*/ 0 w 21726"/>
                    <a:gd name="T5" fmla="*/ 0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solidFill>
                  <a:schemeClr val="accent1"/>
                </a:solidFill>
                <a:ln w="9525">
                  <a:noFill/>
                  <a:round/>
                  <a:headEnd/>
                  <a:tailEnd/>
                </a:ln>
              </p:spPr>
              <p:txBody>
                <a:bodyPr>
                  <a:prstTxWarp prst="textNoShape">
                    <a:avLst/>
                  </a:prstTxWarp>
                </a:bodyPr>
                <a:lstStyle/>
                <a:p>
                  <a:endParaRPr lang="en-US"/>
                </a:p>
              </p:txBody>
            </p:sp>
          </p:grpSp>
        </p:grpSp>
      </p:grpSp>
      <p:grpSp>
        <p:nvGrpSpPr>
          <p:cNvPr id="54277" name="Group 181"/>
          <p:cNvGrpSpPr>
            <a:grpSpLocks/>
          </p:cNvGrpSpPr>
          <p:nvPr/>
        </p:nvGrpSpPr>
        <p:grpSpPr bwMode="auto">
          <a:xfrm>
            <a:off x="5257800" y="2286000"/>
            <a:ext cx="3292475" cy="3505200"/>
            <a:chOff x="5257800" y="2286000"/>
            <a:chExt cx="3292475" cy="3505200"/>
          </a:xfrm>
        </p:grpSpPr>
        <p:grpSp>
          <p:nvGrpSpPr>
            <p:cNvPr id="54279" name="Group 144"/>
            <p:cNvGrpSpPr>
              <a:grpSpLocks/>
            </p:cNvGrpSpPr>
            <p:nvPr/>
          </p:nvGrpSpPr>
          <p:grpSpPr bwMode="auto">
            <a:xfrm>
              <a:off x="5334000" y="2286000"/>
              <a:ext cx="854075" cy="1127125"/>
              <a:chOff x="6375400" y="4103688"/>
              <a:chExt cx="854075" cy="1127125"/>
            </a:xfrm>
          </p:grpSpPr>
          <p:sp>
            <p:nvSpPr>
              <p:cNvPr id="54308"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54309" name="Group 47"/>
              <p:cNvGrpSpPr>
                <a:grpSpLocks/>
              </p:cNvGrpSpPr>
              <p:nvPr/>
            </p:nvGrpSpPr>
            <p:grpSpPr bwMode="auto">
              <a:xfrm>
                <a:off x="6375398" y="4524371"/>
                <a:ext cx="854075" cy="706437"/>
                <a:chOff x="3029" y="3656"/>
                <a:chExt cx="927" cy="889"/>
              </a:xfrm>
            </p:grpSpPr>
            <p:sp>
              <p:nvSpPr>
                <p:cNvPr id="54310"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311"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312"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54313"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54280" name="Group 151"/>
            <p:cNvGrpSpPr>
              <a:grpSpLocks/>
            </p:cNvGrpSpPr>
            <p:nvPr/>
          </p:nvGrpSpPr>
          <p:grpSpPr bwMode="auto">
            <a:xfrm>
              <a:off x="5943600" y="2514600"/>
              <a:ext cx="854075" cy="1127125"/>
              <a:chOff x="6375400" y="4103688"/>
              <a:chExt cx="854075" cy="1127125"/>
            </a:xfrm>
          </p:grpSpPr>
          <p:sp>
            <p:nvSpPr>
              <p:cNvPr id="54302"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54303" name="Group 47"/>
              <p:cNvGrpSpPr>
                <a:grpSpLocks/>
              </p:cNvGrpSpPr>
              <p:nvPr/>
            </p:nvGrpSpPr>
            <p:grpSpPr bwMode="auto">
              <a:xfrm>
                <a:off x="6375397" y="4524371"/>
                <a:ext cx="854075" cy="706437"/>
                <a:chOff x="3029" y="3656"/>
                <a:chExt cx="927" cy="889"/>
              </a:xfrm>
            </p:grpSpPr>
            <p:sp>
              <p:nvSpPr>
                <p:cNvPr id="54304"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305"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306"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54307"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54281" name="Group 158"/>
            <p:cNvGrpSpPr>
              <a:grpSpLocks/>
            </p:cNvGrpSpPr>
            <p:nvPr/>
          </p:nvGrpSpPr>
          <p:grpSpPr bwMode="auto">
            <a:xfrm>
              <a:off x="5257800" y="3505200"/>
              <a:ext cx="854075" cy="1127125"/>
              <a:chOff x="6375400" y="4103688"/>
              <a:chExt cx="854075" cy="1127125"/>
            </a:xfrm>
          </p:grpSpPr>
          <p:sp>
            <p:nvSpPr>
              <p:cNvPr id="54296"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54297" name="Group 47"/>
              <p:cNvGrpSpPr>
                <a:grpSpLocks/>
              </p:cNvGrpSpPr>
              <p:nvPr/>
            </p:nvGrpSpPr>
            <p:grpSpPr bwMode="auto">
              <a:xfrm>
                <a:off x="6375396" y="4524371"/>
                <a:ext cx="854075" cy="706437"/>
                <a:chOff x="3029" y="3656"/>
                <a:chExt cx="927" cy="889"/>
              </a:xfrm>
            </p:grpSpPr>
            <p:sp>
              <p:nvSpPr>
                <p:cNvPr id="54298"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299"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300"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54301"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54282" name="Group 165"/>
            <p:cNvGrpSpPr>
              <a:grpSpLocks/>
            </p:cNvGrpSpPr>
            <p:nvPr/>
          </p:nvGrpSpPr>
          <p:grpSpPr bwMode="auto">
            <a:xfrm>
              <a:off x="6477000" y="2971800"/>
              <a:ext cx="854075" cy="1127125"/>
              <a:chOff x="6375400" y="4103688"/>
              <a:chExt cx="854075" cy="1127125"/>
            </a:xfrm>
          </p:grpSpPr>
          <p:sp>
            <p:nvSpPr>
              <p:cNvPr id="54290"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54291" name="Group 47"/>
              <p:cNvGrpSpPr>
                <a:grpSpLocks/>
              </p:cNvGrpSpPr>
              <p:nvPr/>
            </p:nvGrpSpPr>
            <p:grpSpPr bwMode="auto">
              <a:xfrm>
                <a:off x="6375395" y="4524371"/>
                <a:ext cx="854075" cy="706437"/>
                <a:chOff x="3029" y="3656"/>
                <a:chExt cx="927" cy="889"/>
              </a:xfrm>
            </p:grpSpPr>
            <p:sp>
              <p:nvSpPr>
                <p:cNvPr id="54292"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293"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294"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54295"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nvGrpSpPr>
            <p:cNvPr id="54283" name="Group 172"/>
            <p:cNvGrpSpPr>
              <a:grpSpLocks/>
            </p:cNvGrpSpPr>
            <p:nvPr/>
          </p:nvGrpSpPr>
          <p:grpSpPr bwMode="auto">
            <a:xfrm>
              <a:off x="7696200" y="4664075"/>
              <a:ext cx="854075" cy="1127125"/>
              <a:chOff x="6375400" y="4103688"/>
              <a:chExt cx="854075" cy="1127125"/>
            </a:xfrm>
          </p:grpSpPr>
          <p:sp>
            <p:nvSpPr>
              <p:cNvPr id="54284" name="Oval 46"/>
              <p:cNvSpPr>
                <a:spLocks noChangeArrowheads="1"/>
              </p:cNvSpPr>
              <p:nvPr/>
            </p:nvSpPr>
            <p:spPr bwMode="auto">
              <a:xfrm>
                <a:off x="6572250" y="4103688"/>
                <a:ext cx="455613" cy="381000"/>
              </a:xfrm>
              <a:prstGeom prst="ellipse">
                <a:avLst/>
              </a:prstGeom>
              <a:solidFill>
                <a:srgbClr val="00CC00"/>
              </a:solidFill>
              <a:ln w="9525">
                <a:noFill/>
                <a:round/>
                <a:headEnd/>
                <a:tailEnd/>
              </a:ln>
            </p:spPr>
            <p:txBody>
              <a:bodyPr>
                <a:prstTxWarp prst="textNoShape">
                  <a:avLst/>
                </a:prstTxWarp>
              </a:bodyPr>
              <a:lstStyle/>
              <a:p>
                <a:endParaRPr lang="en-US"/>
              </a:p>
            </p:txBody>
          </p:sp>
          <p:grpSp>
            <p:nvGrpSpPr>
              <p:cNvPr id="54285" name="Group 47"/>
              <p:cNvGrpSpPr>
                <a:grpSpLocks/>
              </p:cNvGrpSpPr>
              <p:nvPr/>
            </p:nvGrpSpPr>
            <p:grpSpPr bwMode="auto">
              <a:xfrm>
                <a:off x="6375394" y="4524371"/>
                <a:ext cx="854075" cy="706437"/>
                <a:chOff x="3029" y="3656"/>
                <a:chExt cx="927" cy="889"/>
              </a:xfrm>
            </p:grpSpPr>
            <p:sp>
              <p:nvSpPr>
                <p:cNvPr id="54286" name="Rectangle 48"/>
                <p:cNvSpPr>
                  <a:spLocks noChangeArrowheads="1"/>
                </p:cNvSpPr>
                <p:nvPr/>
              </p:nvSpPr>
              <p:spPr bwMode="auto">
                <a:xfrm>
                  <a:off x="3186" y="3656"/>
                  <a:ext cx="612" cy="246"/>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287" name="Rectangle 49"/>
                <p:cNvSpPr>
                  <a:spLocks noChangeArrowheads="1"/>
                </p:cNvSpPr>
                <p:nvPr/>
              </p:nvSpPr>
              <p:spPr bwMode="auto">
                <a:xfrm>
                  <a:off x="3031" y="3822"/>
                  <a:ext cx="925" cy="723"/>
                </a:xfrm>
                <a:prstGeom prst="rect">
                  <a:avLst/>
                </a:prstGeom>
                <a:solidFill>
                  <a:srgbClr val="00CC00"/>
                </a:solidFill>
                <a:ln w="9525">
                  <a:noFill/>
                  <a:miter lim="800000"/>
                  <a:headEnd/>
                  <a:tailEnd/>
                </a:ln>
              </p:spPr>
              <p:txBody>
                <a:bodyPr>
                  <a:prstTxWarp prst="textNoShape">
                    <a:avLst/>
                  </a:prstTxWarp>
                </a:bodyPr>
                <a:lstStyle/>
                <a:p>
                  <a:endParaRPr lang="en-US"/>
                </a:p>
              </p:txBody>
            </p:sp>
            <p:sp>
              <p:nvSpPr>
                <p:cNvPr id="54288" name="Arc 50"/>
                <p:cNvSpPr>
                  <a:spLocks/>
                </p:cNvSpPr>
                <p:nvPr/>
              </p:nvSpPr>
              <p:spPr bwMode="auto">
                <a:xfrm>
                  <a:off x="3029" y="3656"/>
                  <a:ext cx="171" cy="198"/>
                </a:xfrm>
                <a:custGeom>
                  <a:avLst/>
                  <a:gdLst>
                    <a:gd name="T0" fmla="*/ 0 w 21600"/>
                    <a:gd name="T1" fmla="*/ 0 h 21706"/>
                    <a:gd name="T2" fmla="*/ 0 w 21600"/>
                    <a:gd name="T3" fmla="*/ 0 h 21706"/>
                    <a:gd name="T4" fmla="*/ 0 w 21600"/>
                    <a:gd name="T5" fmla="*/ 0 h 21706"/>
                    <a:gd name="T6" fmla="*/ 0 60000 65536"/>
                    <a:gd name="T7" fmla="*/ 0 60000 65536"/>
                    <a:gd name="T8" fmla="*/ 0 60000 65536"/>
                    <a:gd name="T9" fmla="*/ 0 w 21600"/>
                    <a:gd name="T10" fmla="*/ 0 h 21706"/>
                    <a:gd name="T11" fmla="*/ 21600 w 21600"/>
                    <a:gd name="T12" fmla="*/ 21706 h 21706"/>
                  </a:gdLst>
                  <a:ahLst/>
                  <a:cxnLst>
                    <a:cxn ang="T6">
                      <a:pos x="T0" y="T1"/>
                    </a:cxn>
                    <a:cxn ang="T7">
                      <a:pos x="T2" y="T3"/>
                    </a:cxn>
                    <a:cxn ang="T8">
                      <a:pos x="T4" y="T5"/>
                    </a:cxn>
                  </a:cxnLst>
                  <a:rect l="T9" t="T10" r="T11" b="T12"/>
                  <a:pathLst>
                    <a:path w="21600" h="21706" fill="none" extrusionOk="0">
                      <a:moveTo>
                        <a:pt x="0" y="21705"/>
                      </a:moveTo>
                      <a:cubicBezTo>
                        <a:pt x="0" y="21669"/>
                        <a:pt x="0" y="21633"/>
                        <a:pt x="0" y="21597"/>
                      </a:cubicBezTo>
                      <a:cubicBezTo>
                        <a:pt x="0" y="9815"/>
                        <a:pt x="9440" y="207"/>
                        <a:pt x="21220" y="0"/>
                      </a:cubicBezTo>
                    </a:path>
                    <a:path w="21600" h="21706" stroke="0" extrusionOk="0">
                      <a:moveTo>
                        <a:pt x="0" y="21705"/>
                      </a:moveTo>
                      <a:cubicBezTo>
                        <a:pt x="0" y="21669"/>
                        <a:pt x="0" y="21633"/>
                        <a:pt x="0" y="21597"/>
                      </a:cubicBezTo>
                      <a:cubicBezTo>
                        <a:pt x="0" y="9815"/>
                        <a:pt x="9440" y="207"/>
                        <a:pt x="21220" y="0"/>
                      </a:cubicBezTo>
                      <a:lnTo>
                        <a:pt x="21600" y="21597"/>
                      </a:lnTo>
                      <a:close/>
                    </a:path>
                  </a:pathLst>
                </a:custGeom>
                <a:solidFill>
                  <a:srgbClr val="00CC00"/>
                </a:solidFill>
                <a:ln w="9525">
                  <a:noFill/>
                  <a:round/>
                  <a:headEnd/>
                  <a:tailEnd/>
                </a:ln>
              </p:spPr>
              <p:txBody>
                <a:bodyPr>
                  <a:prstTxWarp prst="textNoShape">
                    <a:avLst/>
                  </a:prstTxWarp>
                </a:bodyPr>
                <a:lstStyle/>
                <a:p>
                  <a:endParaRPr lang="en-US"/>
                </a:p>
              </p:txBody>
            </p:sp>
            <p:sp>
              <p:nvSpPr>
                <p:cNvPr id="54289" name="Arc 51"/>
                <p:cNvSpPr>
                  <a:spLocks/>
                </p:cNvSpPr>
                <p:nvPr/>
              </p:nvSpPr>
              <p:spPr bwMode="auto">
                <a:xfrm>
                  <a:off x="3780" y="3660"/>
                  <a:ext cx="171" cy="200"/>
                </a:xfrm>
                <a:custGeom>
                  <a:avLst/>
                  <a:gdLst>
                    <a:gd name="T0" fmla="*/ 0 w 21600"/>
                    <a:gd name="T1" fmla="*/ 0 h 21710"/>
                    <a:gd name="T2" fmla="*/ 0 w 21600"/>
                    <a:gd name="T3" fmla="*/ 0 h 21710"/>
                    <a:gd name="T4" fmla="*/ 0 w 21600"/>
                    <a:gd name="T5" fmla="*/ 0 h 21710"/>
                    <a:gd name="T6" fmla="*/ 0 60000 65536"/>
                    <a:gd name="T7" fmla="*/ 0 60000 65536"/>
                    <a:gd name="T8" fmla="*/ 0 60000 65536"/>
                    <a:gd name="T9" fmla="*/ 0 w 21600"/>
                    <a:gd name="T10" fmla="*/ 0 h 21710"/>
                    <a:gd name="T11" fmla="*/ 21600 w 21600"/>
                    <a:gd name="T12" fmla="*/ 21710 h 21710"/>
                  </a:gdLst>
                  <a:ahLst/>
                  <a:cxnLst>
                    <a:cxn ang="T6">
                      <a:pos x="T0" y="T1"/>
                    </a:cxn>
                    <a:cxn ang="T7">
                      <a:pos x="T2" y="T3"/>
                    </a:cxn>
                    <a:cxn ang="T8">
                      <a:pos x="T4" y="T5"/>
                    </a:cxn>
                  </a:cxnLst>
                  <a:rect l="T9" t="T10" r="T11" b="T12"/>
                  <a:pathLst>
                    <a:path w="21600" h="21710" fill="none" extrusionOk="0">
                      <a:moveTo>
                        <a:pt x="126" y="0"/>
                      </a:moveTo>
                      <a:cubicBezTo>
                        <a:pt x="12006" y="70"/>
                        <a:pt x="21600" y="9720"/>
                        <a:pt x="21600" y="21600"/>
                      </a:cubicBezTo>
                      <a:cubicBezTo>
                        <a:pt x="21600" y="21636"/>
                        <a:pt x="21599" y="21673"/>
                        <a:pt x="21599" y="21709"/>
                      </a:cubicBezTo>
                    </a:path>
                    <a:path w="21600" h="21710" stroke="0" extrusionOk="0">
                      <a:moveTo>
                        <a:pt x="126" y="0"/>
                      </a:moveTo>
                      <a:cubicBezTo>
                        <a:pt x="12006" y="70"/>
                        <a:pt x="21600" y="9720"/>
                        <a:pt x="21600" y="21600"/>
                      </a:cubicBezTo>
                      <a:cubicBezTo>
                        <a:pt x="21600" y="21636"/>
                        <a:pt x="21599" y="21673"/>
                        <a:pt x="21599" y="21709"/>
                      </a:cubicBezTo>
                      <a:lnTo>
                        <a:pt x="0" y="21600"/>
                      </a:lnTo>
                      <a:close/>
                    </a:path>
                  </a:pathLst>
                </a:custGeom>
                <a:solidFill>
                  <a:srgbClr val="00CC00"/>
                </a:solidFill>
                <a:ln w="9525">
                  <a:noFill/>
                  <a:round/>
                  <a:headEnd/>
                  <a:tailEnd/>
                </a:ln>
              </p:spPr>
              <p:txBody>
                <a:bodyPr>
                  <a:prstTxWarp prst="textNoShape">
                    <a:avLst/>
                  </a:prstTxWarp>
                </a:bodyPr>
                <a:lstStyle/>
                <a:p>
                  <a:endParaRPr lang="en-US"/>
                </a:p>
              </p:txBody>
            </p:sp>
          </p:grpSp>
        </p:grpSp>
      </p:grpSp>
      <p:grpSp>
        <p:nvGrpSpPr>
          <p:cNvPr id="22" name="Group 103"/>
          <p:cNvGrpSpPr>
            <a:grpSpLocks/>
          </p:cNvGrpSpPr>
          <p:nvPr/>
        </p:nvGrpSpPr>
        <p:grpSpPr bwMode="auto">
          <a:xfrm>
            <a:off x="7620007" y="1828800"/>
            <a:ext cx="855662" cy="1127120"/>
            <a:chOff x="7726369" y="2209800"/>
            <a:chExt cx="855662" cy="1127120"/>
          </a:xfrm>
          <a:solidFill>
            <a:srgbClr val="FF0000">
              <a:alpha val="75000"/>
            </a:srgbClr>
          </a:solidFill>
        </p:grpSpPr>
        <p:sp>
          <p:nvSpPr>
            <p:cNvPr id="105"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23" name="Group 54"/>
            <p:cNvGrpSpPr>
              <a:grpSpLocks/>
            </p:cNvGrpSpPr>
            <p:nvPr/>
          </p:nvGrpSpPr>
          <p:grpSpPr bwMode="auto">
            <a:xfrm>
              <a:off x="7726369" y="2630483"/>
              <a:ext cx="855662" cy="706437"/>
              <a:chOff x="2063" y="3643"/>
              <a:chExt cx="929" cy="889"/>
            </a:xfrm>
            <a:grpFill/>
          </p:grpSpPr>
          <p:sp>
            <p:nvSpPr>
              <p:cNvPr id="107"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108"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109"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110"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descr="teamwithpuzzle.jpg"/>
          <p:cNvPicPr>
            <a:picLocks noChangeAspect="1"/>
          </p:cNvPicPr>
          <p:nvPr/>
        </p:nvPicPr>
        <p:blipFill>
          <a:blip r:embed="rId2"/>
          <a:srcRect/>
          <a:stretch>
            <a:fillRect/>
          </a:stretch>
        </p:blipFill>
        <p:spPr bwMode="auto">
          <a:xfrm>
            <a:off x="4368800" y="1371600"/>
            <a:ext cx="5080000" cy="3810000"/>
          </a:xfrm>
          <a:prstGeom prst="rect">
            <a:avLst/>
          </a:prstGeom>
          <a:noFill/>
          <a:ln w="9525">
            <a:noFill/>
            <a:miter lim="800000"/>
            <a:headEnd/>
            <a:tailEnd/>
          </a:ln>
        </p:spPr>
      </p:pic>
      <p:sp>
        <p:nvSpPr>
          <p:cNvPr id="55299" name="Title 1"/>
          <p:cNvSpPr>
            <a:spLocks noGrp="1"/>
          </p:cNvSpPr>
          <p:nvPr>
            <p:ph type="title"/>
          </p:nvPr>
        </p:nvSpPr>
        <p:spPr/>
        <p:txBody>
          <a:bodyPr/>
          <a:lstStyle/>
          <a:p>
            <a:r>
              <a:rPr lang="en-US" smtClean="0"/>
              <a:t>Revisit the Team</a:t>
            </a:r>
          </a:p>
        </p:txBody>
      </p:sp>
      <p:sp>
        <p:nvSpPr>
          <p:cNvPr id="55300" name="Content Placeholder 2"/>
          <p:cNvSpPr>
            <a:spLocks noGrp="1"/>
          </p:cNvSpPr>
          <p:nvPr>
            <p:ph idx="1"/>
          </p:nvPr>
        </p:nvSpPr>
        <p:spPr/>
        <p:txBody>
          <a:bodyPr/>
          <a:lstStyle/>
          <a:p>
            <a:r>
              <a:rPr lang="en-US" smtClean="0"/>
              <a:t>Do we have the:</a:t>
            </a:r>
          </a:p>
          <a:p>
            <a:pPr lvl="1"/>
            <a:r>
              <a:rPr lang="en-US" smtClean="0"/>
              <a:t>right stakeholders?</a:t>
            </a:r>
          </a:p>
          <a:p>
            <a:pPr lvl="2"/>
            <a:r>
              <a:rPr lang="en-US" smtClean="0"/>
              <a:t>regulatory?</a:t>
            </a:r>
          </a:p>
          <a:p>
            <a:pPr lvl="2"/>
            <a:r>
              <a:rPr lang="en-US" smtClean="0"/>
              <a:t>other business units?</a:t>
            </a:r>
          </a:p>
          <a:p>
            <a:pPr lvl="1"/>
            <a:r>
              <a:rPr lang="en-US" smtClean="0"/>
              <a:t>right technical skills?</a:t>
            </a:r>
          </a:p>
          <a:p>
            <a:pPr lvl="2"/>
            <a:r>
              <a:rPr lang="en-US" smtClean="0"/>
              <a:t>OS?</a:t>
            </a:r>
          </a:p>
          <a:p>
            <a:pPr lvl="2"/>
            <a:r>
              <a:rPr lang="en-US" smtClean="0"/>
              <a:t>domain knowledge</a:t>
            </a:r>
          </a:p>
          <a:p>
            <a:pPr lvl="1"/>
            <a:r>
              <a:rPr lang="en-US" smtClean="0"/>
              <a:t>right customers and experts?</a:t>
            </a:r>
          </a:p>
          <a:p>
            <a:pPr lvl="2"/>
            <a:r>
              <a:rPr lang="en-US" smtClean="0"/>
              <a:t>are the customers empowered </a:t>
            </a:r>
            <a:br>
              <a:rPr lang="en-US" smtClean="0"/>
            </a:br>
            <a:r>
              <a:rPr lang="en-US" smtClean="0"/>
              <a:t>to make decisions?</a:t>
            </a:r>
          </a:p>
          <a:p>
            <a:pPr lvl="2"/>
            <a:r>
              <a:rPr lang="en-US" smtClean="0"/>
              <a:t>do you need more expert knowledge?</a:t>
            </a:r>
          </a:p>
          <a:p>
            <a:pPr lvl="2"/>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2. The Impossible Triangle.jpg"/>
          <p:cNvPicPr>
            <a:picLocks noChangeAspect="1"/>
          </p:cNvPicPr>
          <p:nvPr/>
        </p:nvPicPr>
        <p:blipFill>
          <a:blip r:embed="rId2"/>
          <a:srcRect l="3812" t="4764" r="2382" b="9528"/>
          <a:stretch>
            <a:fillRect/>
          </a:stretch>
        </p:blipFill>
        <p:spPr bwMode="auto">
          <a:xfrm>
            <a:off x="2971800" y="2743200"/>
            <a:ext cx="2819400" cy="2576388"/>
          </a:xfrm>
          <a:prstGeom prst="rect">
            <a:avLst/>
          </a:prstGeom>
          <a:noFill/>
          <a:ln w="9525">
            <a:noFill/>
            <a:miter lim="800000"/>
            <a:headEnd/>
            <a:tailEnd/>
          </a:ln>
        </p:spPr>
      </p:pic>
      <p:sp>
        <p:nvSpPr>
          <p:cNvPr id="8195" name="Title 1"/>
          <p:cNvSpPr>
            <a:spLocks noGrp="1"/>
          </p:cNvSpPr>
          <p:nvPr>
            <p:ph type="title"/>
          </p:nvPr>
        </p:nvSpPr>
        <p:spPr/>
        <p:txBody>
          <a:bodyPr/>
          <a:lstStyle/>
          <a:p>
            <a:r>
              <a:rPr lang="en-US" smtClean="0"/>
              <a:t>Abstraction</a:t>
            </a:r>
          </a:p>
        </p:txBody>
      </p:sp>
      <p:sp>
        <p:nvSpPr>
          <p:cNvPr id="8196" name="Content Placeholder 2"/>
          <p:cNvSpPr>
            <a:spLocks noGrp="1"/>
          </p:cNvSpPr>
          <p:nvPr>
            <p:ph idx="1"/>
          </p:nvPr>
        </p:nvSpPr>
        <p:spPr/>
        <p:txBody>
          <a:bodyPr/>
          <a:lstStyle/>
          <a:p>
            <a:r>
              <a:rPr lang="en-US" dirty="0" smtClean="0"/>
              <a:t>To build models, you have to be able to gather enough information to make good abstractions.</a:t>
            </a:r>
          </a:p>
          <a:p>
            <a:endParaRPr lang="en-US" dirty="0" smtClean="0"/>
          </a:p>
          <a:p>
            <a:endParaRPr lang="en-US" dirty="0" smtClean="0"/>
          </a:p>
          <a:p>
            <a:endParaRPr lang="en-US" dirty="0" smtClean="0"/>
          </a:p>
          <a:p>
            <a:endParaRPr lang="en-US" dirty="0" smtClean="0"/>
          </a:p>
        </p:txBody>
      </p:sp>
      <p:sp>
        <p:nvSpPr>
          <p:cNvPr id="8197" name="TextBox 4"/>
          <p:cNvSpPr txBox="1">
            <a:spLocks noChangeArrowheads="1"/>
          </p:cNvSpPr>
          <p:nvPr/>
        </p:nvSpPr>
        <p:spPr bwMode="auto">
          <a:xfrm>
            <a:off x="4648200" y="2743200"/>
            <a:ext cx="1590675" cy="536575"/>
          </a:xfrm>
          <a:prstGeom prst="rect">
            <a:avLst/>
          </a:prstGeom>
          <a:noFill/>
          <a:ln w="9525">
            <a:noFill/>
            <a:miter lim="800000"/>
            <a:headEnd/>
            <a:tailEnd/>
          </a:ln>
        </p:spPr>
        <p:txBody>
          <a:bodyPr wrap="none">
            <a:prstTxWarp prst="textNoShape">
              <a:avLst/>
            </a:prstTxWarp>
            <a:spAutoFit/>
          </a:bodyPr>
          <a:lstStyle/>
          <a:p>
            <a:r>
              <a:rPr lang="en-US" dirty="0">
                <a:latin typeface="Comic Sans MS" charset="0"/>
                <a:ea typeface="Comic Sans MS" charset="0"/>
                <a:cs typeface="Comic Sans MS" charset="0"/>
              </a:rPr>
              <a:t>Learning</a:t>
            </a:r>
          </a:p>
        </p:txBody>
      </p:sp>
      <p:sp>
        <p:nvSpPr>
          <p:cNvPr id="8198" name="TextBox 6"/>
          <p:cNvSpPr txBox="1">
            <a:spLocks noChangeArrowheads="1"/>
          </p:cNvSpPr>
          <p:nvPr/>
        </p:nvSpPr>
        <p:spPr bwMode="auto">
          <a:xfrm>
            <a:off x="5029200" y="5486400"/>
            <a:ext cx="1036638" cy="369888"/>
          </a:xfrm>
          <a:prstGeom prst="rect">
            <a:avLst/>
          </a:prstGeom>
          <a:noFill/>
          <a:ln w="9525">
            <a:noFill/>
            <a:miter lim="800000"/>
            <a:headEnd/>
            <a:tailEnd/>
          </a:ln>
        </p:spPr>
        <p:txBody>
          <a:bodyPr wrap="none">
            <a:prstTxWarp prst="textNoShape">
              <a:avLst/>
            </a:prstTxWarp>
            <a:spAutoFit/>
          </a:bodyPr>
          <a:lstStyle/>
          <a:p>
            <a:pPr algn="ctr"/>
            <a:r>
              <a:rPr lang="en-US" dirty="0">
                <a:latin typeface="Comic Sans MS" charset="0"/>
                <a:ea typeface="Comic Sans MS" charset="0"/>
                <a:cs typeface="Comic Sans MS" charset="0"/>
              </a:rPr>
              <a:t>Planning</a:t>
            </a:r>
          </a:p>
        </p:txBody>
      </p:sp>
      <p:sp>
        <p:nvSpPr>
          <p:cNvPr id="8199" name="TextBox 5"/>
          <p:cNvSpPr txBox="1">
            <a:spLocks noChangeArrowheads="1"/>
          </p:cNvSpPr>
          <p:nvPr/>
        </p:nvSpPr>
        <p:spPr bwMode="auto">
          <a:xfrm>
            <a:off x="2057400" y="4267200"/>
            <a:ext cx="1176338" cy="369888"/>
          </a:xfrm>
          <a:prstGeom prst="rect">
            <a:avLst/>
          </a:prstGeom>
          <a:noFill/>
          <a:ln w="9525">
            <a:noFill/>
            <a:miter lim="800000"/>
            <a:headEnd/>
            <a:tailEnd/>
          </a:ln>
        </p:spPr>
        <p:txBody>
          <a:bodyPr>
            <a:prstTxWarp prst="textNoShape">
              <a:avLst/>
            </a:prstTxWarp>
            <a:spAutoFit/>
          </a:bodyPr>
          <a:lstStyle/>
          <a:p>
            <a:r>
              <a:rPr lang="en-US" dirty="0">
                <a:latin typeface="Comic Sans MS" charset="0"/>
                <a:ea typeface="Comic Sans MS" charset="0"/>
                <a:cs typeface="Comic Sans MS" charset="0"/>
              </a:rPr>
              <a:t>Doing</a:t>
            </a:r>
          </a:p>
        </p:txBody>
      </p:sp>
      <p:sp>
        <p:nvSpPr>
          <p:cNvPr id="12" name="Oval 11"/>
          <p:cNvSpPr>
            <a:spLocks noChangeArrowheads="1"/>
          </p:cNvSpPr>
          <p:nvPr/>
        </p:nvSpPr>
        <p:spPr bwMode="auto">
          <a:xfrm>
            <a:off x="4114800" y="4191000"/>
            <a:ext cx="419100" cy="411163"/>
          </a:xfrm>
          <a:prstGeom prst="ellipse">
            <a:avLst/>
          </a:prstGeom>
          <a:solidFill>
            <a:schemeClr val="tx1"/>
          </a:solidFill>
          <a:ln w="12700">
            <a:solidFill>
              <a:schemeClr val="tx1"/>
            </a:solidFill>
            <a:round/>
            <a:headEnd/>
            <a:tailEnd/>
          </a:ln>
        </p:spPr>
        <p:txBody>
          <a:bodyPr>
            <a:prstTxWarp prst="textNoShape">
              <a:avLst/>
            </a:prstTxWarp>
          </a:bodyPr>
          <a:lstStyle/>
          <a:p>
            <a:endParaRPr lang="en-US"/>
          </a:p>
        </p:txBody>
      </p:sp>
      <p:sp>
        <p:nvSpPr>
          <p:cNvPr id="8201" name="Freeform 35"/>
          <p:cNvSpPr>
            <a:spLocks noChangeAspect="1"/>
          </p:cNvSpPr>
          <p:nvPr/>
        </p:nvSpPr>
        <p:spPr bwMode="auto">
          <a:xfrm>
            <a:off x="2475547" y="2845117"/>
            <a:ext cx="1029653" cy="1269683"/>
          </a:xfrm>
          <a:custGeom>
            <a:avLst/>
            <a:gdLst>
              <a:gd name="T0" fmla="*/ 2147483647 w 1930"/>
              <a:gd name="T1" fmla="*/ 0 h 2380"/>
              <a:gd name="T2" fmla="*/ 2147483647 w 1930"/>
              <a:gd name="T3" fmla="*/ 0 h 2380"/>
              <a:gd name="T4" fmla="*/ 2147483647 w 1930"/>
              <a:gd name="T5" fmla="*/ 2147483647 h 2380"/>
              <a:gd name="T6" fmla="*/ 2147483647 w 1930"/>
              <a:gd name="T7" fmla="*/ 2147483647 h 2380"/>
              <a:gd name="T8" fmla="*/ 2147483647 w 1930"/>
              <a:gd name="T9" fmla="*/ 2147483647 h 2380"/>
              <a:gd name="T10" fmla="*/ 2147483647 w 1930"/>
              <a:gd name="T11" fmla="*/ 2147483647 h 2380"/>
              <a:gd name="T12" fmla="*/ 2147483647 w 1930"/>
              <a:gd name="T13" fmla="*/ 2147483647 h 2380"/>
              <a:gd name="T14" fmla="*/ 2147483647 w 1930"/>
              <a:gd name="T15" fmla="*/ 2147483647 h 2380"/>
              <a:gd name="T16" fmla="*/ 2147483647 w 1930"/>
              <a:gd name="T17" fmla="*/ 2147483647 h 2380"/>
              <a:gd name="T18" fmla="*/ 2147483647 w 1930"/>
              <a:gd name="T19" fmla="*/ 2147483647 h 2380"/>
              <a:gd name="T20" fmla="*/ 2147483647 w 1930"/>
              <a:gd name="T21" fmla="*/ 2147483647 h 2380"/>
              <a:gd name="T22" fmla="*/ 2147483647 w 1930"/>
              <a:gd name="T23" fmla="*/ 2147483647 h 2380"/>
              <a:gd name="T24" fmla="*/ 2147483647 w 1930"/>
              <a:gd name="T25" fmla="*/ 2147483647 h 2380"/>
              <a:gd name="T26" fmla="*/ 2147483647 w 1930"/>
              <a:gd name="T27" fmla="*/ 2147483647 h 2380"/>
              <a:gd name="T28" fmla="*/ 2147483647 w 1930"/>
              <a:gd name="T29" fmla="*/ 2147483647 h 2380"/>
              <a:gd name="T30" fmla="*/ 2147483647 w 1930"/>
              <a:gd name="T31" fmla="*/ 2147483647 h 2380"/>
              <a:gd name="T32" fmla="*/ 2147483647 w 1930"/>
              <a:gd name="T33" fmla="*/ 2147483647 h 2380"/>
              <a:gd name="T34" fmla="*/ 0 w 1930"/>
              <a:gd name="T35" fmla="*/ 2147483647 h 2380"/>
              <a:gd name="T36" fmla="*/ 0 w 1930"/>
              <a:gd name="T37" fmla="*/ 2147483647 h 2380"/>
              <a:gd name="T38" fmla="*/ 2147483647 w 1930"/>
              <a:gd name="T39" fmla="*/ 2147483647 h 2380"/>
              <a:gd name="T40" fmla="*/ 2147483647 w 1930"/>
              <a:gd name="T41" fmla="*/ 2147483647 h 2380"/>
              <a:gd name="T42" fmla="*/ 2147483647 w 1930"/>
              <a:gd name="T43" fmla="*/ 2147483647 h 2380"/>
              <a:gd name="T44" fmla="*/ 2147483647 w 1930"/>
              <a:gd name="T45" fmla="*/ 2147483647 h 2380"/>
              <a:gd name="T46" fmla="*/ 2147483647 w 1930"/>
              <a:gd name="T47" fmla="*/ 2147483647 h 2380"/>
              <a:gd name="T48" fmla="*/ 2147483647 w 1930"/>
              <a:gd name="T49" fmla="*/ 2147483647 h 2380"/>
              <a:gd name="T50" fmla="*/ 2147483647 w 1930"/>
              <a:gd name="T51" fmla="*/ 2147483647 h 2380"/>
              <a:gd name="T52" fmla="*/ 2147483647 w 1930"/>
              <a:gd name="T53" fmla="*/ 2147483647 h 2380"/>
              <a:gd name="T54" fmla="*/ 2147483647 w 1930"/>
              <a:gd name="T55" fmla="*/ 2147483647 h 2380"/>
              <a:gd name="T56" fmla="*/ 2147483647 w 1930"/>
              <a:gd name="T57" fmla="*/ 2147483647 h 2380"/>
              <a:gd name="T58" fmla="*/ 2147483647 w 1930"/>
              <a:gd name="T59" fmla="*/ 2147483647 h 2380"/>
              <a:gd name="T60" fmla="*/ 2147483647 w 1930"/>
              <a:gd name="T61" fmla="*/ 2147483647 h 2380"/>
              <a:gd name="T62" fmla="*/ 2147483647 w 1930"/>
              <a:gd name="T63" fmla="*/ 2147483647 h 2380"/>
              <a:gd name="T64" fmla="*/ 2147483647 w 1930"/>
              <a:gd name="T65" fmla="*/ 2147483647 h 2380"/>
              <a:gd name="T66" fmla="*/ 2147483647 w 1930"/>
              <a:gd name="T67" fmla="*/ 2147483647 h 2380"/>
              <a:gd name="T68" fmla="*/ 2147483647 w 1930"/>
              <a:gd name="T69" fmla="*/ 2147483647 h 2380"/>
              <a:gd name="T70" fmla="*/ 2147483647 w 1930"/>
              <a:gd name="T71" fmla="*/ 2147483647 h 2380"/>
              <a:gd name="T72" fmla="*/ 2147483647 w 1930"/>
              <a:gd name="T73" fmla="*/ 2147483647 h 2380"/>
              <a:gd name="T74" fmla="*/ 2147483647 w 1930"/>
              <a:gd name="T75" fmla="*/ 2147483647 h 2380"/>
              <a:gd name="T76" fmla="*/ 2147483647 w 1930"/>
              <a:gd name="T77" fmla="*/ 2147483647 h 2380"/>
              <a:gd name="T78" fmla="*/ 2147483647 w 1930"/>
              <a:gd name="T79" fmla="*/ 2147483647 h 2380"/>
              <a:gd name="T80" fmla="*/ 2147483647 w 1930"/>
              <a:gd name="T81" fmla="*/ 2147483647 h 2380"/>
              <a:gd name="T82" fmla="*/ 2147483647 w 1930"/>
              <a:gd name="T83" fmla="*/ 2147483647 h 2380"/>
              <a:gd name="T84" fmla="*/ 2147483647 w 1930"/>
              <a:gd name="T85" fmla="*/ 2147483647 h 2380"/>
              <a:gd name="T86" fmla="*/ 2147483647 w 1930"/>
              <a:gd name="T87" fmla="*/ 2147483647 h 2380"/>
              <a:gd name="T88" fmla="*/ 2147483647 w 1930"/>
              <a:gd name="T89" fmla="*/ 2147483647 h 2380"/>
              <a:gd name="T90" fmla="*/ 2147483647 w 1930"/>
              <a:gd name="T91" fmla="*/ 2147483647 h 2380"/>
              <a:gd name="T92" fmla="*/ 2147483647 w 1930"/>
              <a:gd name="T93" fmla="*/ 2147483647 h 2380"/>
              <a:gd name="T94" fmla="*/ 2147483647 w 1930"/>
              <a:gd name="T95" fmla="*/ 2147483647 h 2380"/>
              <a:gd name="T96" fmla="*/ 2147483647 w 1930"/>
              <a:gd name="T97" fmla="*/ 2147483647 h 2380"/>
              <a:gd name="T98" fmla="*/ 2147483647 w 1930"/>
              <a:gd name="T99" fmla="*/ 2147483647 h 2380"/>
              <a:gd name="T100" fmla="*/ 2147483647 w 1930"/>
              <a:gd name="T101" fmla="*/ 0 h 238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30"/>
              <a:gd name="T154" fmla="*/ 0 h 2380"/>
              <a:gd name="T155" fmla="*/ 1930 w 1930"/>
              <a:gd name="T156" fmla="*/ 2380 h 238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30" h="2380">
                <a:moveTo>
                  <a:pt x="1588" y="0"/>
                </a:moveTo>
                <a:lnTo>
                  <a:pt x="1588" y="0"/>
                </a:lnTo>
                <a:lnTo>
                  <a:pt x="1508" y="2"/>
                </a:lnTo>
                <a:lnTo>
                  <a:pt x="1426" y="8"/>
                </a:lnTo>
                <a:lnTo>
                  <a:pt x="1346" y="18"/>
                </a:lnTo>
                <a:lnTo>
                  <a:pt x="1268" y="32"/>
                </a:lnTo>
                <a:lnTo>
                  <a:pt x="1192" y="50"/>
                </a:lnTo>
                <a:lnTo>
                  <a:pt x="1116" y="72"/>
                </a:lnTo>
                <a:lnTo>
                  <a:pt x="1042" y="96"/>
                </a:lnTo>
                <a:lnTo>
                  <a:pt x="970" y="126"/>
                </a:lnTo>
                <a:lnTo>
                  <a:pt x="900" y="156"/>
                </a:lnTo>
                <a:lnTo>
                  <a:pt x="832" y="192"/>
                </a:lnTo>
                <a:lnTo>
                  <a:pt x="764" y="230"/>
                </a:lnTo>
                <a:lnTo>
                  <a:pt x="700" y="272"/>
                </a:lnTo>
                <a:lnTo>
                  <a:pt x="638" y="316"/>
                </a:lnTo>
                <a:lnTo>
                  <a:pt x="578" y="362"/>
                </a:lnTo>
                <a:lnTo>
                  <a:pt x="520" y="412"/>
                </a:lnTo>
                <a:lnTo>
                  <a:pt x="464" y="466"/>
                </a:lnTo>
                <a:lnTo>
                  <a:pt x="412" y="520"/>
                </a:lnTo>
                <a:lnTo>
                  <a:pt x="362" y="578"/>
                </a:lnTo>
                <a:lnTo>
                  <a:pt x="316" y="638"/>
                </a:lnTo>
                <a:lnTo>
                  <a:pt x="270" y="700"/>
                </a:lnTo>
                <a:lnTo>
                  <a:pt x="230" y="764"/>
                </a:lnTo>
                <a:lnTo>
                  <a:pt x="192" y="830"/>
                </a:lnTo>
                <a:lnTo>
                  <a:pt x="156" y="900"/>
                </a:lnTo>
                <a:lnTo>
                  <a:pt x="124" y="970"/>
                </a:lnTo>
                <a:lnTo>
                  <a:pt x="96" y="1042"/>
                </a:lnTo>
                <a:lnTo>
                  <a:pt x="70" y="1116"/>
                </a:lnTo>
                <a:lnTo>
                  <a:pt x="50" y="1190"/>
                </a:lnTo>
                <a:lnTo>
                  <a:pt x="32" y="1268"/>
                </a:lnTo>
                <a:lnTo>
                  <a:pt x="18" y="1346"/>
                </a:lnTo>
                <a:lnTo>
                  <a:pt x="8" y="1424"/>
                </a:lnTo>
                <a:lnTo>
                  <a:pt x="2" y="1506"/>
                </a:lnTo>
                <a:lnTo>
                  <a:pt x="0" y="1586"/>
                </a:lnTo>
                <a:lnTo>
                  <a:pt x="0" y="1640"/>
                </a:lnTo>
                <a:lnTo>
                  <a:pt x="2" y="1694"/>
                </a:lnTo>
                <a:lnTo>
                  <a:pt x="8" y="1748"/>
                </a:lnTo>
                <a:lnTo>
                  <a:pt x="14" y="1800"/>
                </a:lnTo>
                <a:lnTo>
                  <a:pt x="22" y="1852"/>
                </a:lnTo>
                <a:lnTo>
                  <a:pt x="30" y="1904"/>
                </a:lnTo>
                <a:lnTo>
                  <a:pt x="42" y="1954"/>
                </a:lnTo>
                <a:lnTo>
                  <a:pt x="54" y="2004"/>
                </a:lnTo>
                <a:lnTo>
                  <a:pt x="70" y="2054"/>
                </a:lnTo>
                <a:lnTo>
                  <a:pt x="86" y="2102"/>
                </a:lnTo>
                <a:lnTo>
                  <a:pt x="102" y="2150"/>
                </a:lnTo>
                <a:lnTo>
                  <a:pt x="122" y="2198"/>
                </a:lnTo>
                <a:lnTo>
                  <a:pt x="142" y="2246"/>
                </a:lnTo>
                <a:lnTo>
                  <a:pt x="164" y="2290"/>
                </a:lnTo>
                <a:lnTo>
                  <a:pt x="188" y="2336"/>
                </a:lnTo>
                <a:lnTo>
                  <a:pt x="212" y="2380"/>
                </a:lnTo>
                <a:lnTo>
                  <a:pt x="216" y="2378"/>
                </a:lnTo>
                <a:lnTo>
                  <a:pt x="338" y="1912"/>
                </a:lnTo>
                <a:lnTo>
                  <a:pt x="800" y="2038"/>
                </a:lnTo>
                <a:lnTo>
                  <a:pt x="774" y="1986"/>
                </a:lnTo>
                <a:lnTo>
                  <a:pt x="750" y="1934"/>
                </a:lnTo>
                <a:lnTo>
                  <a:pt x="728" y="1880"/>
                </a:lnTo>
                <a:lnTo>
                  <a:pt x="712" y="1824"/>
                </a:lnTo>
                <a:lnTo>
                  <a:pt x="698" y="1766"/>
                </a:lnTo>
                <a:lnTo>
                  <a:pt x="688" y="1708"/>
                </a:lnTo>
                <a:lnTo>
                  <a:pt x="682" y="1648"/>
                </a:lnTo>
                <a:lnTo>
                  <a:pt x="680" y="1586"/>
                </a:lnTo>
                <a:lnTo>
                  <a:pt x="682" y="1540"/>
                </a:lnTo>
                <a:lnTo>
                  <a:pt x="686" y="1494"/>
                </a:lnTo>
                <a:lnTo>
                  <a:pt x="690" y="1448"/>
                </a:lnTo>
                <a:lnTo>
                  <a:pt x="698" y="1404"/>
                </a:lnTo>
                <a:lnTo>
                  <a:pt x="708" y="1360"/>
                </a:lnTo>
                <a:lnTo>
                  <a:pt x="722" y="1318"/>
                </a:lnTo>
                <a:lnTo>
                  <a:pt x="736" y="1274"/>
                </a:lnTo>
                <a:lnTo>
                  <a:pt x="752" y="1234"/>
                </a:lnTo>
                <a:lnTo>
                  <a:pt x="770" y="1194"/>
                </a:lnTo>
                <a:lnTo>
                  <a:pt x="790" y="1154"/>
                </a:lnTo>
                <a:lnTo>
                  <a:pt x="812" y="1116"/>
                </a:lnTo>
                <a:lnTo>
                  <a:pt x="836" y="1080"/>
                </a:lnTo>
                <a:lnTo>
                  <a:pt x="860" y="1044"/>
                </a:lnTo>
                <a:lnTo>
                  <a:pt x="888" y="1010"/>
                </a:lnTo>
                <a:lnTo>
                  <a:pt x="916" y="978"/>
                </a:lnTo>
                <a:lnTo>
                  <a:pt x="946" y="946"/>
                </a:lnTo>
                <a:lnTo>
                  <a:pt x="978" y="916"/>
                </a:lnTo>
                <a:lnTo>
                  <a:pt x="1012" y="888"/>
                </a:lnTo>
                <a:lnTo>
                  <a:pt x="1046" y="860"/>
                </a:lnTo>
                <a:lnTo>
                  <a:pt x="1080" y="834"/>
                </a:lnTo>
                <a:lnTo>
                  <a:pt x="1118" y="812"/>
                </a:lnTo>
                <a:lnTo>
                  <a:pt x="1156" y="790"/>
                </a:lnTo>
                <a:lnTo>
                  <a:pt x="1196" y="770"/>
                </a:lnTo>
                <a:lnTo>
                  <a:pt x="1236" y="752"/>
                </a:lnTo>
                <a:lnTo>
                  <a:pt x="1276" y="736"/>
                </a:lnTo>
                <a:lnTo>
                  <a:pt x="1318" y="720"/>
                </a:lnTo>
                <a:lnTo>
                  <a:pt x="1362" y="708"/>
                </a:lnTo>
                <a:lnTo>
                  <a:pt x="1406" y="698"/>
                </a:lnTo>
                <a:lnTo>
                  <a:pt x="1450" y="690"/>
                </a:lnTo>
                <a:lnTo>
                  <a:pt x="1496" y="684"/>
                </a:lnTo>
                <a:lnTo>
                  <a:pt x="1542" y="682"/>
                </a:lnTo>
                <a:lnTo>
                  <a:pt x="1588" y="680"/>
                </a:lnTo>
                <a:lnTo>
                  <a:pt x="1930" y="340"/>
                </a:lnTo>
                <a:lnTo>
                  <a:pt x="1588" y="0"/>
                </a:lnTo>
                <a:close/>
              </a:path>
            </a:pathLst>
          </a:custGeom>
          <a:solidFill>
            <a:schemeClr val="accent2"/>
          </a:solidFill>
          <a:ln w="12700">
            <a:solidFill>
              <a:schemeClr val="bg1"/>
            </a:solidFill>
            <a:round/>
            <a:headEnd/>
            <a:tailEnd/>
          </a:ln>
        </p:spPr>
        <p:txBody>
          <a:bodyPr>
            <a:prstTxWarp prst="textNoShape">
              <a:avLst/>
            </a:prstTxWarp>
          </a:bodyPr>
          <a:lstStyle/>
          <a:p>
            <a:endParaRPr lang="en-US"/>
          </a:p>
        </p:txBody>
      </p:sp>
      <p:sp>
        <p:nvSpPr>
          <p:cNvPr id="8202" name="Freeform 36"/>
          <p:cNvSpPr>
            <a:spLocks noChangeAspect="1"/>
          </p:cNvSpPr>
          <p:nvPr/>
        </p:nvSpPr>
        <p:spPr bwMode="auto">
          <a:xfrm>
            <a:off x="5410200" y="3158490"/>
            <a:ext cx="845820" cy="1337310"/>
          </a:xfrm>
          <a:custGeom>
            <a:avLst/>
            <a:gdLst>
              <a:gd name="T0" fmla="*/ 2147483647 w 1586"/>
              <a:gd name="T1" fmla="*/ 2147483647 h 2508"/>
              <a:gd name="T2" fmla="*/ 2147483647 w 1586"/>
              <a:gd name="T3" fmla="*/ 2147483647 h 2508"/>
              <a:gd name="T4" fmla="*/ 2147483647 w 1586"/>
              <a:gd name="T5" fmla="*/ 2147483647 h 2508"/>
              <a:gd name="T6" fmla="*/ 2147483647 w 1586"/>
              <a:gd name="T7" fmla="*/ 2147483647 h 2508"/>
              <a:gd name="T8" fmla="*/ 2147483647 w 1586"/>
              <a:gd name="T9" fmla="*/ 2147483647 h 2508"/>
              <a:gd name="T10" fmla="*/ 2147483647 w 1586"/>
              <a:gd name="T11" fmla="*/ 2147483647 h 2508"/>
              <a:gd name="T12" fmla="*/ 2147483647 w 1586"/>
              <a:gd name="T13" fmla="*/ 2147483647 h 2508"/>
              <a:gd name="T14" fmla="*/ 2147483647 w 1586"/>
              <a:gd name="T15" fmla="*/ 2147483647 h 2508"/>
              <a:gd name="T16" fmla="*/ 2147483647 w 1586"/>
              <a:gd name="T17" fmla="*/ 2147483647 h 2508"/>
              <a:gd name="T18" fmla="*/ 2147483647 w 1586"/>
              <a:gd name="T19" fmla="*/ 2147483647 h 2508"/>
              <a:gd name="T20" fmla="*/ 2147483647 w 1586"/>
              <a:gd name="T21" fmla="*/ 2147483647 h 2508"/>
              <a:gd name="T22" fmla="*/ 2147483647 w 1586"/>
              <a:gd name="T23" fmla="*/ 2147483647 h 2508"/>
              <a:gd name="T24" fmla="*/ 2147483647 w 1586"/>
              <a:gd name="T25" fmla="*/ 2147483647 h 2508"/>
              <a:gd name="T26" fmla="*/ 2147483647 w 1586"/>
              <a:gd name="T27" fmla="*/ 2147483647 h 2508"/>
              <a:gd name="T28" fmla="*/ 2147483647 w 1586"/>
              <a:gd name="T29" fmla="*/ 2147483647 h 2508"/>
              <a:gd name="T30" fmla="*/ 2147483647 w 1586"/>
              <a:gd name="T31" fmla="*/ 2147483647 h 2508"/>
              <a:gd name="T32" fmla="*/ 2147483647 w 1586"/>
              <a:gd name="T33" fmla="*/ 2147483647 h 2508"/>
              <a:gd name="T34" fmla="*/ 2147483647 w 1586"/>
              <a:gd name="T35" fmla="*/ 2147483647 h 2508"/>
              <a:gd name="T36" fmla="*/ 2147483647 w 1586"/>
              <a:gd name="T37" fmla="*/ 2147483647 h 2508"/>
              <a:gd name="T38" fmla="*/ 2147483647 w 1586"/>
              <a:gd name="T39" fmla="*/ 2147483647 h 2508"/>
              <a:gd name="T40" fmla="*/ 2147483647 w 1586"/>
              <a:gd name="T41" fmla="*/ 2147483647 h 2508"/>
              <a:gd name="T42" fmla="*/ 2147483647 w 1586"/>
              <a:gd name="T43" fmla="*/ 2147483647 h 2508"/>
              <a:gd name="T44" fmla="*/ 2147483647 w 1586"/>
              <a:gd name="T45" fmla="*/ 2147483647 h 2508"/>
              <a:gd name="T46" fmla="*/ 2147483647 w 1586"/>
              <a:gd name="T47" fmla="*/ 2147483647 h 2508"/>
              <a:gd name="T48" fmla="*/ 2147483647 w 1586"/>
              <a:gd name="T49" fmla="*/ 2147483647 h 2508"/>
              <a:gd name="T50" fmla="*/ 2147483647 w 1586"/>
              <a:gd name="T51" fmla="*/ 2147483647 h 2508"/>
              <a:gd name="T52" fmla="*/ 0 w 1586"/>
              <a:gd name="T53" fmla="*/ 2147483647 h 2508"/>
              <a:gd name="T54" fmla="*/ 2147483647 w 1586"/>
              <a:gd name="T55" fmla="*/ 2147483647 h 2508"/>
              <a:gd name="T56" fmla="*/ 2147483647 w 1586"/>
              <a:gd name="T57" fmla="*/ 2147483647 h 2508"/>
              <a:gd name="T58" fmla="*/ 2147483647 w 1586"/>
              <a:gd name="T59" fmla="*/ 2147483647 h 2508"/>
              <a:gd name="T60" fmla="*/ 2147483647 w 1586"/>
              <a:gd name="T61" fmla="*/ 2147483647 h 2508"/>
              <a:gd name="T62" fmla="*/ 2147483647 w 1586"/>
              <a:gd name="T63" fmla="*/ 2147483647 h 2508"/>
              <a:gd name="T64" fmla="*/ 2147483647 w 1586"/>
              <a:gd name="T65" fmla="*/ 2147483647 h 2508"/>
              <a:gd name="T66" fmla="*/ 2147483647 w 1586"/>
              <a:gd name="T67" fmla="*/ 2147483647 h 2508"/>
              <a:gd name="T68" fmla="*/ 2147483647 w 1586"/>
              <a:gd name="T69" fmla="*/ 2147483647 h 2508"/>
              <a:gd name="T70" fmla="*/ 2147483647 w 1586"/>
              <a:gd name="T71" fmla="*/ 2147483647 h 2508"/>
              <a:gd name="T72" fmla="*/ 2147483647 w 1586"/>
              <a:gd name="T73" fmla="*/ 2147483647 h 2508"/>
              <a:gd name="T74" fmla="*/ 2147483647 w 1586"/>
              <a:gd name="T75" fmla="*/ 2147483647 h 2508"/>
              <a:gd name="T76" fmla="*/ 2147483647 w 1586"/>
              <a:gd name="T77" fmla="*/ 2147483647 h 2508"/>
              <a:gd name="T78" fmla="*/ 2147483647 w 1586"/>
              <a:gd name="T79" fmla="*/ 2147483647 h 2508"/>
              <a:gd name="T80" fmla="*/ 2147483647 w 1586"/>
              <a:gd name="T81" fmla="*/ 2147483647 h 2508"/>
              <a:gd name="T82" fmla="*/ 2147483647 w 1586"/>
              <a:gd name="T83" fmla="*/ 2147483647 h 2508"/>
              <a:gd name="T84" fmla="*/ 2147483647 w 1586"/>
              <a:gd name="T85" fmla="*/ 2147483647 h 2508"/>
              <a:gd name="T86" fmla="*/ 2147483647 w 1586"/>
              <a:gd name="T87" fmla="*/ 2147483647 h 2508"/>
              <a:gd name="T88" fmla="*/ 2147483647 w 1586"/>
              <a:gd name="T89" fmla="*/ 2147483647 h 2508"/>
              <a:gd name="T90" fmla="*/ 2147483647 w 1586"/>
              <a:gd name="T91" fmla="*/ 2147483647 h 2508"/>
              <a:gd name="T92" fmla="*/ 2147483647 w 1586"/>
              <a:gd name="T93" fmla="*/ 2147483647 h 2508"/>
              <a:gd name="T94" fmla="*/ 2147483647 w 1586"/>
              <a:gd name="T95" fmla="*/ 2147483647 h 2508"/>
              <a:gd name="T96" fmla="*/ 2147483647 w 1586"/>
              <a:gd name="T97" fmla="*/ 2147483647 h 2508"/>
              <a:gd name="T98" fmla="*/ 2147483647 w 1586"/>
              <a:gd name="T99" fmla="*/ 2147483647 h 2508"/>
              <a:gd name="T100" fmla="*/ 2147483647 w 1586"/>
              <a:gd name="T101" fmla="*/ 2147483647 h 25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86"/>
              <a:gd name="T154" fmla="*/ 0 h 2508"/>
              <a:gd name="T155" fmla="*/ 1586 w 1586"/>
              <a:gd name="T156" fmla="*/ 2508 h 25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86" h="2508">
                <a:moveTo>
                  <a:pt x="1372" y="2382"/>
                </a:moveTo>
                <a:lnTo>
                  <a:pt x="1372" y="2382"/>
                </a:lnTo>
                <a:lnTo>
                  <a:pt x="1412" y="2310"/>
                </a:lnTo>
                <a:lnTo>
                  <a:pt x="1446" y="2238"/>
                </a:lnTo>
                <a:lnTo>
                  <a:pt x="1478" y="2164"/>
                </a:lnTo>
                <a:lnTo>
                  <a:pt x="1504" y="2088"/>
                </a:lnTo>
                <a:lnTo>
                  <a:pt x="1528" y="2014"/>
                </a:lnTo>
                <a:lnTo>
                  <a:pt x="1548" y="1938"/>
                </a:lnTo>
                <a:lnTo>
                  <a:pt x="1562" y="1862"/>
                </a:lnTo>
                <a:lnTo>
                  <a:pt x="1574" y="1784"/>
                </a:lnTo>
                <a:lnTo>
                  <a:pt x="1582" y="1708"/>
                </a:lnTo>
                <a:lnTo>
                  <a:pt x="1586" y="1630"/>
                </a:lnTo>
                <a:lnTo>
                  <a:pt x="1586" y="1554"/>
                </a:lnTo>
                <a:lnTo>
                  <a:pt x="1582" y="1478"/>
                </a:lnTo>
                <a:lnTo>
                  <a:pt x="1576" y="1402"/>
                </a:lnTo>
                <a:lnTo>
                  <a:pt x="1564" y="1326"/>
                </a:lnTo>
                <a:lnTo>
                  <a:pt x="1550" y="1250"/>
                </a:lnTo>
                <a:lnTo>
                  <a:pt x="1532" y="1176"/>
                </a:lnTo>
                <a:lnTo>
                  <a:pt x="1510" y="1104"/>
                </a:lnTo>
                <a:lnTo>
                  <a:pt x="1486" y="1032"/>
                </a:lnTo>
                <a:lnTo>
                  <a:pt x="1458" y="960"/>
                </a:lnTo>
                <a:lnTo>
                  <a:pt x="1426" y="892"/>
                </a:lnTo>
                <a:lnTo>
                  <a:pt x="1390" y="824"/>
                </a:lnTo>
                <a:lnTo>
                  <a:pt x="1352" y="756"/>
                </a:lnTo>
                <a:lnTo>
                  <a:pt x="1310" y="692"/>
                </a:lnTo>
                <a:lnTo>
                  <a:pt x="1266" y="630"/>
                </a:lnTo>
                <a:lnTo>
                  <a:pt x="1218" y="568"/>
                </a:lnTo>
                <a:lnTo>
                  <a:pt x="1166" y="510"/>
                </a:lnTo>
                <a:lnTo>
                  <a:pt x="1112" y="454"/>
                </a:lnTo>
                <a:lnTo>
                  <a:pt x="1054" y="400"/>
                </a:lnTo>
                <a:lnTo>
                  <a:pt x="994" y="350"/>
                </a:lnTo>
                <a:lnTo>
                  <a:pt x="930" y="300"/>
                </a:lnTo>
                <a:lnTo>
                  <a:pt x="864" y="256"/>
                </a:lnTo>
                <a:lnTo>
                  <a:pt x="794" y="212"/>
                </a:lnTo>
                <a:lnTo>
                  <a:pt x="746" y="186"/>
                </a:lnTo>
                <a:lnTo>
                  <a:pt x="698" y="162"/>
                </a:lnTo>
                <a:lnTo>
                  <a:pt x="650" y="140"/>
                </a:lnTo>
                <a:lnTo>
                  <a:pt x="602" y="118"/>
                </a:lnTo>
                <a:lnTo>
                  <a:pt x="552" y="100"/>
                </a:lnTo>
                <a:lnTo>
                  <a:pt x="504" y="82"/>
                </a:lnTo>
                <a:lnTo>
                  <a:pt x="454" y="66"/>
                </a:lnTo>
                <a:lnTo>
                  <a:pt x="404" y="52"/>
                </a:lnTo>
                <a:lnTo>
                  <a:pt x="354" y="40"/>
                </a:lnTo>
                <a:lnTo>
                  <a:pt x="304" y="30"/>
                </a:lnTo>
                <a:lnTo>
                  <a:pt x="254" y="20"/>
                </a:lnTo>
                <a:lnTo>
                  <a:pt x="202" y="14"/>
                </a:lnTo>
                <a:lnTo>
                  <a:pt x="152" y="8"/>
                </a:lnTo>
                <a:lnTo>
                  <a:pt x="102" y="4"/>
                </a:lnTo>
                <a:lnTo>
                  <a:pt x="50" y="2"/>
                </a:lnTo>
                <a:lnTo>
                  <a:pt x="0" y="0"/>
                </a:lnTo>
                <a:lnTo>
                  <a:pt x="0" y="4"/>
                </a:lnTo>
                <a:lnTo>
                  <a:pt x="342" y="344"/>
                </a:lnTo>
                <a:lnTo>
                  <a:pt x="2" y="682"/>
                </a:lnTo>
                <a:lnTo>
                  <a:pt x="60" y="684"/>
                </a:lnTo>
                <a:lnTo>
                  <a:pt x="118" y="688"/>
                </a:lnTo>
                <a:lnTo>
                  <a:pt x="176" y="698"/>
                </a:lnTo>
                <a:lnTo>
                  <a:pt x="232" y="712"/>
                </a:lnTo>
                <a:lnTo>
                  <a:pt x="288" y="728"/>
                </a:lnTo>
                <a:lnTo>
                  <a:pt x="344" y="750"/>
                </a:lnTo>
                <a:lnTo>
                  <a:pt x="400" y="774"/>
                </a:lnTo>
                <a:lnTo>
                  <a:pt x="454" y="802"/>
                </a:lnTo>
                <a:lnTo>
                  <a:pt x="492" y="828"/>
                </a:lnTo>
                <a:lnTo>
                  <a:pt x="532" y="854"/>
                </a:lnTo>
                <a:lnTo>
                  <a:pt x="568" y="880"/>
                </a:lnTo>
                <a:lnTo>
                  <a:pt x="602" y="910"/>
                </a:lnTo>
                <a:lnTo>
                  <a:pt x="636" y="940"/>
                </a:lnTo>
                <a:lnTo>
                  <a:pt x="666" y="972"/>
                </a:lnTo>
                <a:lnTo>
                  <a:pt x="696" y="1006"/>
                </a:lnTo>
                <a:lnTo>
                  <a:pt x="722" y="1040"/>
                </a:lnTo>
                <a:lnTo>
                  <a:pt x="748" y="1076"/>
                </a:lnTo>
                <a:lnTo>
                  <a:pt x="772" y="1114"/>
                </a:lnTo>
                <a:lnTo>
                  <a:pt x="794" y="1152"/>
                </a:lnTo>
                <a:lnTo>
                  <a:pt x="814" y="1190"/>
                </a:lnTo>
                <a:lnTo>
                  <a:pt x="832" y="1230"/>
                </a:lnTo>
                <a:lnTo>
                  <a:pt x="848" y="1270"/>
                </a:lnTo>
                <a:lnTo>
                  <a:pt x="862" y="1312"/>
                </a:lnTo>
                <a:lnTo>
                  <a:pt x="876" y="1354"/>
                </a:lnTo>
                <a:lnTo>
                  <a:pt x="886" y="1396"/>
                </a:lnTo>
                <a:lnTo>
                  <a:pt x="894" y="1438"/>
                </a:lnTo>
                <a:lnTo>
                  <a:pt x="900" y="1482"/>
                </a:lnTo>
                <a:lnTo>
                  <a:pt x="904" y="1526"/>
                </a:lnTo>
                <a:lnTo>
                  <a:pt x="906" y="1570"/>
                </a:lnTo>
                <a:lnTo>
                  <a:pt x="906" y="1612"/>
                </a:lnTo>
                <a:lnTo>
                  <a:pt x="904" y="1656"/>
                </a:lnTo>
                <a:lnTo>
                  <a:pt x="900" y="1700"/>
                </a:lnTo>
                <a:lnTo>
                  <a:pt x="892" y="1744"/>
                </a:lnTo>
                <a:lnTo>
                  <a:pt x="884" y="1788"/>
                </a:lnTo>
                <a:lnTo>
                  <a:pt x="872" y="1832"/>
                </a:lnTo>
                <a:lnTo>
                  <a:pt x="860" y="1874"/>
                </a:lnTo>
                <a:lnTo>
                  <a:pt x="844" y="1918"/>
                </a:lnTo>
                <a:lnTo>
                  <a:pt x="826" y="1960"/>
                </a:lnTo>
                <a:lnTo>
                  <a:pt x="806" y="2002"/>
                </a:lnTo>
                <a:lnTo>
                  <a:pt x="784" y="2042"/>
                </a:lnTo>
                <a:lnTo>
                  <a:pt x="908" y="2508"/>
                </a:lnTo>
                <a:lnTo>
                  <a:pt x="1372" y="2382"/>
                </a:lnTo>
                <a:close/>
              </a:path>
            </a:pathLst>
          </a:custGeom>
          <a:solidFill>
            <a:srgbClr val="009193"/>
          </a:solidFill>
          <a:ln w="12700">
            <a:solidFill>
              <a:schemeClr val="bg1"/>
            </a:solidFill>
            <a:round/>
            <a:headEnd/>
            <a:tailEnd/>
          </a:ln>
        </p:spPr>
        <p:txBody>
          <a:bodyPr>
            <a:prstTxWarp prst="textNoShape">
              <a:avLst/>
            </a:prstTxWarp>
          </a:bodyPr>
          <a:lstStyle/>
          <a:p>
            <a:endParaRPr lang="en-US"/>
          </a:p>
        </p:txBody>
      </p:sp>
      <p:sp>
        <p:nvSpPr>
          <p:cNvPr id="8203" name="Freeform 37"/>
          <p:cNvSpPr>
            <a:spLocks noChangeAspect="1"/>
          </p:cNvSpPr>
          <p:nvPr/>
        </p:nvSpPr>
        <p:spPr bwMode="auto">
          <a:xfrm rot="21139411">
            <a:off x="3543541" y="5444591"/>
            <a:ext cx="1466850" cy="672465"/>
          </a:xfrm>
          <a:custGeom>
            <a:avLst/>
            <a:gdLst>
              <a:gd name="T0" fmla="*/ 0 w 2750"/>
              <a:gd name="T1" fmla="*/ 2147483647 h 1260"/>
              <a:gd name="T2" fmla="*/ 0 w 2750"/>
              <a:gd name="T3" fmla="*/ 2147483647 h 1260"/>
              <a:gd name="T4" fmla="*/ 2147483647 w 2750"/>
              <a:gd name="T5" fmla="*/ 2147483647 h 1260"/>
              <a:gd name="T6" fmla="*/ 2147483647 w 2750"/>
              <a:gd name="T7" fmla="*/ 2147483647 h 1260"/>
              <a:gd name="T8" fmla="*/ 2147483647 w 2750"/>
              <a:gd name="T9" fmla="*/ 2147483647 h 1260"/>
              <a:gd name="T10" fmla="*/ 2147483647 w 2750"/>
              <a:gd name="T11" fmla="*/ 2147483647 h 1260"/>
              <a:gd name="T12" fmla="*/ 2147483647 w 2750"/>
              <a:gd name="T13" fmla="*/ 2147483647 h 1260"/>
              <a:gd name="T14" fmla="*/ 2147483647 w 2750"/>
              <a:gd name="T15" fmla="*/ 2147483647 h 1260"/>
              <a:gd name="T16" fmla="*/ 2147483647 w 2750"/>
              <a:gd name="T17" fmla="*/ 2147483647 h 1260"/>
              <a:gd name="T18" fmla="*/ 2147483647 w 2750"/>
              <a:gd name="T19" fmla="*/ 2147483647 h 1260"/>
              <a:gd name="T20" fmla="*/ 2147483647 w 2750"/>
              <a:gd name="T21" fmla="*/ 2147483647 h 1260"/>
              <a:gd name="T22" fmla="*/ 2147483647 w 2750"/>
              <a:gd name="T23" fmla="*/ 2147483647 h 1260"/>
              <a:gd name="T24" fmla="*/ 2147483647 w 2750"/>
              <a:gd name="T25" fmla="*/ 2147483647 h 1260"/>
              <a:gd name="T26" fmla="*/ 2147483647 w 2750"/>
              <a:gd name="T27" fmla="*/ 2147483647 h 1260"/>
              <a:gd name="T28" fmla="*/ 2147483647 w 2750"/>
              <a:gd name="T29" fmla="*/ 2147483647 h 1260"/>
              <a:gd name="T30" fmla="*/ 2147483647 w 2750"/>
              <a:gd name="T31" fmla="*/ 2147483647 h 1260"/>
              <a:gd name="T32" fmla="*/ 2147483647 w 2750"/>
              <a:gd name="T33" fmla="*/ 2147483647 h 1260"/>
              <a:gd name="T34" fmla="*/ 2147483647 w 2750"/>
              <a:gd name="T35" fmla="*/ 2147483647 h 1260"/>
              <a:gd name="T36" fmla="*/ 2147483647 w 2750"/>
              <a:gd name="T37" fmla="*/ 2147483647 h 1260"/>
              <a:gd name="T38" fmla="*/ 2147483647 w 2750"/>
              <a:gd name="T39" fmla="*/ 2147483647 h 1260"/>
              <a:gd name="T40" fmla="*/ 2147483647 w 2750"/>
              <a:gd name="T41" fmla="*/ 2147483647 h 1260"/>
              <a:gd name="T42" fmla="*/ 2147483647 w 2750"/>
              <a:gd name="T43" fmla="*/ 2147483647 h 1260"/>
              <a:gd name="T44" fmla="*/ 2147483647 w 2750"/>
              <a:gd name="T45" fmla="*/ 2147483647 h 1260"/>
              <a:gd name="T46" fmla="*/ 2147483647 w 2750"/>
              <a:gd name="T47" fmla="*/ 2147483647 h 1260"/>
              <a:gd name="T48" fmla="*/ 2147483647 w 2750"/>
              <a:gd name="T49" fmla="*/ 2147483647 h 1260"/>
              <a:gd name="T50" fmla="*/ 2147483647 w 2750"/>
              <a:gd name="T51" fmla="*/ 2147483647 h 1260"/>
              <a:gd name="T52" fmla="*/ 2147483647 w 2750"/>
              <a:gd name="T53" fmla="*/ 2147483647 h 1260"/>
              <a:gd name="T54" fmla="*/ 2147483647 w 2750"/>
              <a:gd name="T55" fmla="*/ 2147483647 h 1260"/>
              <a:gd name="T56" fmla="*/ 2147483647 w 2750"/>
              <a:gd name="T57" fmla="*/ 2147483647 h 1260"/>
              <a:gd name="T58" fmla="*/ 2147483647 w 2750"/>
              <a:gd name="T59" fmla="*/ 2147483647 h 1260"/>
              <a:gd name="T60" fmla="*/ 2147483647 w 2750"/>
              <a:gd name="T61" fmla="*/ 2147483647 h 1260"/>
              <a:gd name="T62" fmla="*/ 2147483647 w 2750"/>
              <a:gd name="T63" fmla="*/ 2147483647 h 1260"/>
              <a:gd name="T64" fmla="*/ 2147483647 w 2750"/>
              <a:gd name="T65" fmla="*/ 2147483647 h 1260"/>
              <a:gd name="T66" fmla="*/ 2147483647 w 2750"/>
              <a:gd name="T67" fmla="*/ 2147483647 h 1260"/>
              <a:gd name="T68" fmla="*/ 2147483647 w 2750"/>
              <a:gd name="T69" fmla="*/ 2147483647 h 1260"/>
              <a:gd name="T70" fmla="*/ 2147483647 w 2750"/>
              <a:gd name="T71" fmla="*/ 2147483647 h 1260"/>
              <a:gd name="T72" fmla="*/ 2147483647 w 2750"/>
              <a:gd name="T73" fmla="*/ 2147483647 h 1260"/>
              <a:gd name="T74" fmla="*/ 2147483647 w 2750"/>
              <a:gd name="T75" fmla="*/ 2147483647 h 1260"/>
              <a:gd name="T76" fmla="*/ 2147483647 w 2750"/>
              <a:gd name="T77" fmla="*/ 2147483647 h 1260"/>
              <a:gd name="T78" fmla="*/ 2147483647 w 2750"/>
              <a:gd name="T79" fmla="*/ 2147483647 h 1260"/>
              <a:gd name="T80" fmla="*/ 2147483647 w 2750"/>
              <a:gd name="T81" fmla="*/ 2147483647 h 1260"/>
              <a:gd name="T82" fmla="*/ 2147483647 w 2750"/>
              <a:gd name="T83" fmla="*/ 2147483647 h 1260"/>
              <a:gd name="T84" fmla="*/ 2147483647 w 2750"/>
              <a:gd name="T85" fmla="*/ 2147483647 h 1260"/>
              <a:gd name="T86" fmla="*/ 2147483647 w 2750"/>
              <a:gd name="T87" fmla="*/ 2147483647 h 1260"/>
              <a:gd name="T88" fmla="*/ 2147483647 w 2750"/>
              <a:gd name="T89" fmla="*/ 2147483647 h 1260"/>
              <a:gd name="T90" fmla="*/ 2147483647 w 2750"/>
              <a:gd name="T91" fmla="*/ 2147483647 h 1260"/>
              <a:gd name="T92" fmla="*/ 2147483647 w 2750"/>
              <a:gd name="T93" fmla="*/ 2147483647 h 1260"/>
              <a:gd name="T94" fmla="*/ 2147483647 w 2750"/>
              <a:gd name="T95" fmla="*/ 2147483647 h 1260"/>
              <a:gd name="T96" fmla="*/ 2147483647 w 2750"/>
              <a:gd name="T97" fmla="*/ 2147483647 h 1260"/>
              <a:gd name="T98" fmla="*/ 2147483647 w 2750"/>
              <a:gd name="T99" fmla="*/ 2147483647 h 1260"/>
              <a:gd name="T100" fmla="*/ 0 w 2750"/>
              <a:gd name="T101" fmla="*/ 2147483647 h 12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50"/>
              <a:gd name="T154" fmla="*/ 0 h 1260"/>
              <a:gd name="T155" fmla="*/ 2750 w 2750"/>
              <a:gd name="T156" fmla="*/ 1260 h 12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50" h="1260">
                <a:moveTo>
                  <a:pt x="0" y="464"/>
                </a:moveTo>
                <a:lnTo>
                  <a:pt x="0" y="464"/>
                </a:lnTo>
                <a:lnTo>
                  <a:pt x="44" y="534"/>
                </a:lnTo>
                <a:lnTo>
                  <a:pt x="88" y="602"/>
                </a:lnTo>
                <a:lnTo>
                  <a:pt x="138" y="666"/>
                </a:lnTo>
                <a:lnTo>
                  <a:pt x="188" y="726"/>
                </a:lnTo>
                <a:lnTo>
                  <a:pt x="242" y="784"/>
                </a:lnTo>
                <a:lnTo>
                  <a:pt x="298" y="838"/>
                </a:lnTo>
                <a:lnTo>
                  <a:pt x="356" y="890"/>
                </a:lnTo>
                <a:lnTo>
                  <a:pt x="418" y="938"/>
                </a:lnTo>
                <a:lnTo>
                  <a:pt x="480" y="984"/>
                </a:lnTo>
                <a:lnTo>
                  <a:pt x="546" y="1026"/>
                </a:lnTo>
                <a:lnTo>
                  <a:pt x="612" y="1064"/>
                </a:lnTo>
                <a:lnTo>
                  <a:pt x="680" y="1100"/>
                </a:lnTo>
                <a:lnTo>
                  <a:pt x="748" y="1130"/>
                </a:lnTo>
                <a:lnTo>
                  <a:pt x="820" y="1160"/>
                </a:lnTo>
                <a:lnTo>
                  <a:pt x="892" y="1184"/>
                </a:lnTo>
                <a:lnTo>
                  <a:pt x="964" y="1206"/>
                </a:lnTo>
                <a:lnTo>
                  <a:pt x="1038" y="1224"/>
                </a:lnTo>
                <a:lnTo>
                  <a:pt x="1114" y="1238"/>
                </a:lnTo>
                <a:lnTo>
                  <a:pt x="1190" y="1250"/>
                </a:lnTo>
                <a:lnTo>
                  <a:pt x="1266" y="1256"/>
                </a:lnTo>
                <a:lnTo>
                  <a:pt x="1342" y="1260"/>
                </a:lnTo>
                <a:lnTo>
                  <a:pt x="1418" y="1260"/>
                </a:lnTo>
                <a:lnTo>
                  <a:pt x="1494" y="1256"/>
                </a:lnTo>
                <a:lnTo>
                  <a:pt x="1572" y="1248"/>
                </a:lnTo>
                <a:lnTo>
                  <a:pt x="1648" y="1238"/>
                </a:lnTo>
                <a:lnTo>
                  <a:pt x="1724" y="1222"/>
                </a:lnTo>
                <a:lnTo>
                  <a:pt x="1800" y="1204"/>
                </a:lnTo>
                <a:lnTo>
                  <a:pt x="1876" y="1180"/>
                </a:lnTo>
                <a:lnTo>
                  <a:pt x="1950" y="1154"/>
                </a:lnTo>
                <a:lnTo>
                  <a:pt x="2024" y="1122"/>
                </a:lnTo>
                <a:lnTo>
                  <a:pt x="2098" y="1088"/>
                </a:lnTo>
                <a:lnTo>
                  <a:pt x="2168" y="1048"/>
                </a:lnTo>
                <a:lnTo>
                  <a:pt x="2216" y="1020"/>
                </a:lnTo>
                <a:lnTo>
                  <a:pt x="2260" y="992"/>
                </a:lnTo>
                <a:lnTo>
                  <a:pt x="2304" y="962"/>
                </a:lnTo>
                <a:lnTo>
                  <a:pt x="2346" y="930"/>
                </a:lnTo>
                <a:lnTo>
                  <a:pt x="2388" y="896"/>
                </a:lnTo>
                <a:lnTo>
                  <a:pt x="2428" y="862"/>
                </a:lnTo>
                <a:lnTo>
                  <a:pt x="2466" y="828"/>
                </a:lnTo>
                <a:lnTo>
                  <a:pt x="2502" y="792"/>
                </a:lnTo>
                <a:lnTo>
                  <a:pt x="2538" y="754"/>
                </a:lnTo>
                <a:lnTo>
                  <a:pt x="2572" y="716"/>
                </a:lnTo>
                <a:lnTo>
                  <a:pt x="2606" y="676"/>
                </a:lnTo>
                <a:lnTo>
                  <a:pt x="2638" y="636"/>
                </a:lnTo>
                <a:lnTo>
                  <a:pt x="2668" y="596"/>
                </a:lnTo>
                <a:lnTo>
                  <a:pt x="2696" y="554"/>
                </a:lnTo>
                <a:lnTo>
                  <a:pt x="2724" y="510"/>
                </a:lnTo>
                <a:lnTo>
                  <a:pt x="2750" y="468"/>
                </a:lnTo>
                <a:lnTo>
                  <a:pt x="2746" y="466"/>
                </a:lnTo>
                <a:lnTo>
                  <a:pt x="2280" y="592"/>
                </a:lnTo>
                <a:lnTo>
                  <a:pt x="2158" y="130"/>
                </a:lnTo>
                <a:lnTo>
                  <a:pt x="2128" y="178"/>
                </a:lnTo>
                <a:lnTo>
                  <a:pt x="2094" y="226"/>
                </a:lnTo>
                <a:lnTo>
                  <a:pt x="2058" y="270"/>
                </a:lnTo>
                <a:lnTo>
                  <a:pt x="2018" y="312"/>
                </a:lnTo>
                <a:lnTo>
                  <a:pt x="1974" y="354"/>
                </a:lnTo>
                <a:lnTo>
                  <a:pt x="1928" y="392"/>
                </a:lnTo>
                <a:lnTo>
                  <a:pt x="1880" y="426"/>
                </a:lnTo>
                <a:lnTo>
                  <a:pt x="1828" y="458"/>
                </a:lnTo>
                <a:lnTo>
                  <a:pt x="1788" y="480"/>
                </a:lnTo>
                <a:lnTo>
                  <a:pt x="1746" y="500"/>
                </a:lnTo>
                <a:lnTo>
                  <a:pt x="1704" y="518"/>
                </a:lnTo>
                <a:lnTo>
                  <a:pt x="1660" y="534"/>
                </a:lnTo>
                <a:lnTo>
                  <a:pt x="1618" y="548"/>
                </a:lnTo>
                <a:lnTo>
                  <a:pt x="1574" y="558"/>
                </a:lnTo>
                <a:lnTo>
                  <a:pt x="1530" y="566"/>
                </a:lnTo>
                <a:lnTo>
                  <a:pt x="1486" y="574"/>
                </a:lnTo>
                <a:lnTo>
                  <a:pt x="1444" y="578"/>
                </a:lnTo>
                <a:lnTo>
                  <a:pt x="1400" y="580"/>
                </a:lnTo>
                <a:lnTo>
                  <a:pt x="1356" y="580"/>
                </a:lnTo>
                <a:lnTo>
                  <a:pt x="1312" y="578"/>
                </a:lnTo>
                <a:lnTo>
                  <a:pt x="1268" y="574"/>
                </a:lnTo>
                <a:lnTo>
                  <a:pt x="1226" y="568"/>
                </a:lnTo>
                <a:lnTo>
                  <a:pt x="1182" y="558"/>
                </a:lnTo>
                <a:lnTo>
                  <a:pt x="1140" y="548"/>
                </a:lnTo>
                <a:lnTo>
                  <a:pt x="1098" y="536"/>
                </a:lnTo>
                <a:lnTo>
                  <a:pt x="1058" y="522"/>
                </a:lnTo>
                <a:lnTo>
                  <a:pt x="1016" y="506"/>
                </a:lnTo>
                <a:lnTo>
                  <a:pt x="976" y="488"/>
                </a:lnTo>
                <a:lnTo>
                  <a:pt x="938" y="468"/>
                </a:lnTo>
                <a:lnTo>
                  <a:pt x="900" y="446"/>
                </a:lnTo>
                <a:lnTo>
                  <a:pt x="864" y="422"/>
                </a:lnTo>
                <a:lnTo>
                  <a:pt x="828" y="396"/>
                </a:lnTo>
                <a:lnTo>
                  <a:pt x="792" y="368"/>
                </a:lnTo>
                <a:lnTo>
                  <a:pt x="760" y="338"/>
                </a:lnTo>
                <a:lnTo>
                  <a:pt x="728" y="308"/>
                </a:lnTo>
                <a:lnTo>
                  <a:pt x="696" y="274"/>
                </a:lnTo>
                <a:lnTo>
                  <a:pt x="668" y="240"/>
                </a:lnTo>
                <a:lnTo>
                  <a:pt x="640" y="204"/>
                </a:lnTo>
                <a:lnTo>
                  <a:pt x="614" y="164"/>
                </a:lnTo>
                <a:lnTo>
                  <a:pt x="588" y="124"/>
                </a:lnTo>
                <a:lnTo>
                  <a:pt x="124" y="0"/>
                </a:lnTo>
                <a:lnTo>
                  <a:pt x="0" y="464"/>
                </a:lnTo>
                <a:close/>
              </a:path>
            </a:pathLst>
          </a:custGeom>
          <a:solidFill>
            <a:srgbClr val="99CCFF"/>
          </a:solidFill>
          <a:ln w="12700">
            <a:solidFill>
              <a:schemeClr val="bg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Workshop</a:t>
            </a:r>
          </a:p>
        </p:txBody>
      </p:sp>
      <p:sp>
        <p:nvSpPr>
          <p:cNvPr id="56323" name="Content Placeholder 2"/>
          <p:cNvSpPr>
            <a:spLocks noGrp="1"/>
          </p:cNvSpPr>
          <p:nvPr>
            <p:ph idx="1"/>
          </p:nvPr>
        </p:nvSpPr>
        <p:spPr/>
        <p:txBody>
          <a:bodyPr/>
          <a:lstStyle/>
          <a:p>
            <a:r>
              <a:rPr lang="en-US" smtClean="0"/>
              <a:t>List your team practices.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US"/>
          </a:p>
        </p:txBody>
      </p:sp>
      <p:sp>
        <p:nvSpPr>
          <p:cNvPr id="77827" name="Content Placeholder 2"/>
          <p:cNvSpPr>
            <a:spLocks noGrp="1"/>
          </p:cNvSpPr>
          <p:nvPr>
            <p:ph idx="1"/>
          </p:nvPr>
        </p:nvSpPr>
        <p:spPr/>
        <p:txBody>
          <a:bodyPr/>
          <a:lstStyle/>
          <a:p>
            <a:pPr algn="ctr"/>
            <a:r>
              <a:rPr lang="en-US" sz="9600" dirty="0" smtClean="0"/>
              <a:t>B: </a:t>
            </a:r>
            <a:r>
              <a:rPr lang="en-US" sz="9000" dirty="0" smtClean="0"/>
              <a:t>Understanding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4</a:t>
            </a:r>
            <a:r>
              <a:rPr lang="en-US" dirty="0" smtClean="0"/>
              <a:t>. Assimilation</a:t>
            </a:r>
          </a:p>
        </p:txBody>
      </p:sp>
      <p:sp>
        <p:nvSpPr>
          <p:cNvPr id="57347" name="TextBox 3"/>
          <p:cNvSpPr txBox="1">
            <a:spLocks noChangeArrowheads="1"/>
          </p:cNvSpPr>
          <p:nvPr/>
        </p:nvSpPr>
        <p:spPr bwMode="auto">
          <a:xfrm>
            <a:off x="4194175" y="2767013"/>
            <a:ext cx="755650" cy="1323975"/>
          </a:xfrm>
          <a:prstGeom prst="rect">
            <a:avLst/>
          </a:prstGeom>
          <a:noFill/>
          <a:ln w="9525">
            <a:noFill/>
            <a:miter lim="800000"/>
            <a:headEnd/>
            <a:tailEnd/>
          </a:ln>
        </p:spPr>
        <p:txBody>
          <a:bodyPr wrap="none">
            <a:prstTxWarp prst="textNoShape">
              <a:avLst/>
            </a:prstTxWarp>
            <a:spAutoFit/>
          </a:bodyPr>
          <a:lstStyle/>
          <a:p>
            <a:r>
              <a:rPr lang="en-US" sz="8000">
                <a:solidFill>
                  <a:srgbClr val="FF0000"/>
                </a:solidFill>
              </a:rPr>
              <a:t>5</a:t>
            </a:r>
          </a:p>
        </p:txBody>
      </p:sp>
      <p:pic>
        <p:nvPicPr>
          <p:cNvPr id="2" name="Content Placeholder 1" descr="drinking-from-firehose.jpg"/>
          <p:cNvPicPr>
            <a:picLocks noGrp="1" noChangeAspect="1"/>
          </p:cNvPicPr>
          <p:nvPr>
            <p:ph idx="1"/>
          </p:nvPr>
        </p:nvPicPr>
        <p:blipFill>
          <a:blip r:embed="rId3">
            <a:extLst>
              <a:ext uri="{28A0092B-C50C-407E-A947-70E740481C1C}">
                <a14:useLocalDpi xmlns:a14="http://schemas.microsoft.com/office/drawing/2010/main" val="0"/>
              </a:ext>
            </a:extLst>
          </a:blip>
          <a:srcRect l="4647" r="4647"/>
          <a:stretch>
            <a:fillRect/>
          </a:stretch>
        </p:blipFill>
        <p:spPr>
          <a:xfrm>
            <a:off x="2175681" y="1828800"/>
            <a:ext cx="5063319" cy="320040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Resistance is Futile</a:t>
            </a:r>
          </a:p>
        </p:txBody>
      </p:sp>
      <p:sp>
        <p:nvSpPr>
          <p:cNvPr id="59395" name="Content Placeholder 2"/>
          <p:cNvSpPr>
            <a:spLocks noGrp="1"/>
          </p:cNvSpPr>
          <p:nvPr>
            <p:ph idx="1"/>
          </p:nvPr>
        </p:nvSpPr>
        <p:spPr/>
        <p:txBody>
          <a:bodyPr/>
          <a:lstStyle/>
          <a:p>
            <a:r>
              <a:rPr lang="en-US" dirty="0" smtClean="0"/>
              <a:t>Now that you know:</a:t>
            </a:r>
          </a:p>
          <a:p>
            <a:pPr lvl="1"/>
            <a:r>
              <a:rPr lang="en-US" dirty="0" smtClean="0"/>
              <a:t>Who is on the team</a:t>
            </a:r>
          </a:p>
          <a:p>
            <a:pPr lvl="1"/>
            <a:r>
              <a:rPr lang="en-US" dirty="0" smtClean="0"/>
              <a:t>What it is you’re </a:t>
            </a:r>
            <a:br>
              <a:rPr lang="en-US" dirty="0" smtClean="0"/>
            </a:br>
            <a:r>
              <a:rPr lang="en-US" dirty="0" smtClean="0"/>
              <a:t>trying to do </a:t>
            </a:r>
          </a:p>
          <a:p>
            <a:pPr lvl="1"/>
            <a:r>
              <a:rPr lang="en-US" dirty="0" smtClean="0"/>
              <a:t>How you’ll work </a:t>
            </a:r>
            <a:br>
              <a:rPr lang="en-US" dirty="0" smtClean="0"/>
            </a:br>
            <a:r>
              <a:rPr lang="en-US" dirty="0" smtClean="0"/>
              <a:t>together</a:t>
            </a:r>
          </a:p>
          <a:p>
            <a:pPr lvl="1"/>
            <a:r>
              <a:rPr lang="en-US" dirty="0" smtClean="0"/>
              <a:t>How you’ll record </a:t>
            </a:r>
            <a:br>
              <a:rPr lang="en-US" dirty="0" smtClean="0"/>
            </a:br>
            <a:r>
              <a:rPr lang="en-US" dirty="0" smtClean="0"/>
              <a:t>information, and </a:t>
            </a:r>
          </a:p>
          <a:p>
            <a:pPr lvl="1"/>
            <a:r>
              <a:rPr lang="en-US" dirty="0" smtClean="0"/>
              <a:t>All the resources….</a:t>
            </a:r>
          </a:p>
          <a:p>
            <a:endParaRPr lang="en-US" dirty="0" smtClean="0"/>
          </a:p>
          <a:p>
            <a:r>
              <a:rPr lang="en-US" dirty="0" smtClean="0"/>
              <a:t>it’s time to go to work!</a:t>
            </a:r>
          </a:p>
          <a:p>
            <a:endParaRPr lang="en-US" dirty="0" smtClean="0"/>
          </a:p>
          <a:p>
            <a:r>
              <a:rPr lang="en-US" dirty="0" smtClean="0"/>
              <a:t>	</a:t>
            </a:r>
            <a:r>
              <a:rPr lang="en-US" i="1" dirty="0" smtClean="0"/>
              <a:t>How will you assimilate </a:t>
            </a:r>
            <a:r>
              <a:rPr lang="en-US" i="1" dirty="0"/>
              <a:t>the </a:t>
            </a:r>
            <a:r>
              <a:rPr lang="en-US" i="1" dirty="0" smtClean="0"/>
              <a:t>materials?</a:t>
            </a:r>
            <a:endParaRPr lang="en-US" dirty="0" smtClean="0"/>
          </a:p>
          <a:p>
            <a:pPr>
              <a:buFont typeface="Monotype Sorts" charset="2"/>
              <a:buNone/>
            </a:pPr>
            <a:endParaRPr lang="en-US" dirty="0" smtClean="0"/>
          </a:p>
        </p:txBody>
      </p:sp>
      <p:pic>
        <p:nvPicPr>
          <p:cNvPr id="59396" name="Picture 5" descr="Screen shot 2014-02-27 at 03.08.51.png"/>
          <p:cNvPicPr>
            <a:picLocks noChangeAspect="1"/>
          </p:cNvPicPr>
          <p:nvPr/>
        </p:nvPicPr>
        <p:blipFill>
          <a:blip r:embed="rId2"/>
          <a:srcRect/>
          <a:stretch>
            <a:fillRect/>
          </a:stretch>
        </p:blipFill>
        <p:spPr bwMode="auto">
          <a:xfrm>
            <a:off x="4343400" y="1447800"/>
            <a:ext cx="4419600" cy="317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Requirements</a:t>
            </a:r>
            <a:endParaRPr lang="en-US" dirty="0"/>
          </a:p>
        </p:txBody>
      </p:sp>
      <p:sp>
        <p:nvSpPr>
          <p:cNvPr id="3" name="Content Placeholder 2"/>
          <p:cNvSpPr>
            <a:spLocks noGrp="1"/>
          </p:cNvSpPr>
          <p:nvPr>
            <p:ph idx="1"/>
          </p:nvPr>
        </p:nvSpPr>
        <p:spPr/>
        <p:txBody>
          <a:bodyPr/>
          <a:lstStyle/>
          <a:p>
            <a:r>
              <a:rPr lang="en-US" dirty="0" smtClean="0"/>
              <a:t>Read the specification to find requirements.</a:t>
            </a:r>
          </a:p>
          <a:p>
            <a:endParaRPr lang="en-US" dirty="0" smtClean="0"/>
          </a:p>
          <a:p>
            <a:r>
              <a:rPr lang="en-US" dirty="0" smtClean="0"/>
              <a:t>They must be:</a:t>
            </a:r>
          </a:p>
          <a:p>
            <a:pPr lvl="1"/>
            <a:r>
              <a:rPr lang="en-US" dirty="0" smtClean="0"/>
              <a:t>Identified</a:t>
            </a:r>
          </a:p>
          <a:p>
            <a:pPr lvl="1"/>
            <a:r>
              <a:rPr lang="en-US" dirty="0" smtClean="0"/>
              <a:t>Unique   </a:t>
            </a:r>
          </a:p>
          <a:p>
            <a:pPr lvl="1"/>
            <a:r>
              <a:rPr lang="en-US" dirty="0" smtClean="0"/>
              <a:t>Coherent   </a:t>
            </a:r>
          </a:p>
          <a:p>
            <a:pPr lvl="1"/>
            <a:r>
              <a:rPr lang="en-US" dirty="0" smtClean="0"/>
              <a:t>Unambiguous</a:t>
            </a:r>
          </a:p>
          <a:p>
            <a:pPr lvl="1"/>
            <a:r>
              <a:rPr lang="en-US" dirty="0" smtClean="0"/>
              <a:t>Testable</a:t>
            </a:r>
            <a:endParaRPr lang="en-US" dirty="0"/>
          </a:p>
        </p:txBody>
      </p:sp>
      <p:pic>
        <p:nvPicPr>
          <p:cNvPr id="4" name="Picture 5" descr="images.jpeg"/>
          <p:cNvPicPr>
            <a:picLocks noChangeAspect="1"/>
          </p:cNvPicPr>
          <p:nvPr/>
        </p:nvPicPr>
        <p:blipFill>
          <a:blip r:embed="rId2"/>
          <a:srcRect/>
          <a:stretch>
            <a:fillRect/>
          </a:stretch>
        </p:blipFill>
        <p:spPr bwMode="auto">
          <a:xfrm>
            <a:off x="4648200" y="2514600"/>
            <a:ext cx="3467100"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dirty="0" smtClean="0"/>
              <a:t>Find &amp; Identify Your Requirements</a:t>
            </a:r>
          </a:p>
        </p:txBody>
      </p:sp>
      <p:sp>
        <p:nvSpPr>
          <p:cNvPr id="65539" name="Content Placeholder 2"/>
          <p:cNvSpPr>
            <a:spLocks noGrp="1"/>
          </p:cNvSpPr>
          <p:nvPr>
            <p:ph idx="1"/>
          </p:nvPr>
        </p:nvSpPr>
        <p:spPr/>
        <p:txBody>
          <a:bodyPr/>
          <a:lstStyle/>
          <a:p>
            <a:r>
              <a:rPr lang="en-US" dirty="0" smtClean="0"/>
              <a:t>Find each requirement and ensure it’s identified.</a:t>
            </a:r>
          </a:p>
        </p:txBody>
      </p:sp>
      <p:sp>
        <p:nvSpPr>
          <p:cNvPr id="65540" name="Rectangle 3"/>
          <p:cNvSpPr>
            <a:spLocks noChangeArrowheads="1"/>
          </p:cNvSpPr>
          <p:nvPr/>
        </p:nvSpPr>
        <p:spPr bwMode="auto">
          <a:xfrm>
            <a:off x="914400" y="3532981"/>
            <a:ext cx="6781800" cy="8731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a:t>Req’t</a:t>
            </a:r>
            <a:r>
              <a:rPr lang="en-US" sz="2200" dirty="0"/>
              <a:t> 2: A passenger must be able to get an elevator to a floor.</a:t>
            </a:r>
          </a:p>
        </p:txBody>
      </p:sp>
      <p:sp>
        <p:nvSpPr>
          <p:cNvPr id="65541" name="Rectangle 4"/>
          <p:cNvSpPr>
            <a:spLocks noChangeArrowheads="1"/>
          </p:cNvSpPr>
          <p:nvPr/>
        </p:nvSpPr>
        <p:spPr bwMode="auto">
          <a:xfrm>
            <a:off x="914400" y="1946275"/>
            <a:ext cx="6781800" cy="8731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smtClean="0"/>
              <a:t>Req’t</a:t>
            </a:r>
            <a:r>
              <a:rPr lang="en-US" sz="2200" dirty="0" smtClean="0"/>
              <a:t> 1</a:t>
            </a:r>
            <a:r>
              <a:rPr lang="en-US" sz="2200" dirty="0"/>
              <a:t>: The door must open if it is obstructed.</a:t>
            </a:r>
          </a:p>
        </p:txBody>
      </p:sp>
      <p:sp>
        <p:nvSpPr>
          <p:cNvPr id="6" name="Rectangle 3"/>
          <p:cNvSpPr>
            <a:spLocks noChangeArrowheads="1"/>
          </p:cNvSpPr>
          <p:nvPr/>
        </p:nvSpPr>
        <p:spPr bwMode="auto">
          <a:xfrm>
            <a:off x="914400" y="5105400"/>
            <a:ext cx="6781800" cy="8731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a:t>Req’t</a:t>
            </a:r>
            <a:r>
              <a:rPr lang="en-US" sz="2200" dirty="0"/>
              <a:t> : A passenger must be able to</a:t>
            </a:r>
            <a:r>
              <a:rPr lang="en-US" sz="2200" dirty="0" smtClean="0"/>
              <a:t> open the door.</a:t>
            </a:r>
            <a:endParaRPr lang="en-US" sz="2200" dirty="0"/>
          </a:p>
        </p:txBody>
      </p:sp>
      <p:grpSp>
        <p:nvGrpSpPr>
          <p:cNvPr id="13" name="Group 12"/>
          <p:cNvGrpSpPr/>
          <p:nvPr/>
        </p:nvGrpSpPr>
        <p:grpSpPr>
          <a:xfrm>
            <a:off x="8305800" y="3657600"/>
            <a:ext cx="609600" cy="609600"/>
            <a:chOff x="9982200" y="2362200"/>
            <a:chExt cx="609600" cy="609600"/>
          </a:xfrm>
        </p:grpSpPr>
        <p:cxnSp>
          <p:nvCxnSpPr>
            <p:cNvPr id="8" name="Straight Connector 7"/>
            <p:cNvCxnSpPr/>
            <p:nvPr/>
          </p:nvCxnSpPr>
          <p:spPr bwMode="auto">
            <a:xfrm rot="16200000" flipH="1">
              <a:off x="9982200" y="2362200"/>
              <a:ext cx="609600" cy="6096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cxnSp>
          <p:nvCxnSpPr>
            <p:cNvPr id="10" name="Straight Connector 9"/>
            <p:cNvCxnSpPr/>
            <p:nvPr/>
          </p:nvCxnSpPr>
          <p:spPr bwMode="auto">
            <a:xfrm rot="5400000" flipH="1" flipV="1">
              <a:off x="10020300" y="2400300"/>
              <a:ext cx="533401" cy="5334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grpSp>
      <p:grpSp>
        <p:nvGrpSpPr>
          <p:cNvPr id="14" name="Group 13"/>
          <p:cNvGrpSpPr/>
          <p:nvPr/>
        </p:nvGrpSpPr>
        <p:grpSpPr>
          <a:xfrm>
            <a:off x="8229600" y="5257800"/>
            <a:ext cx="609600" cy="609600"/>
            <a:chOff x="9982200" y="2362200"/>
            <a:chExt cx="609600" cy="609600"/>
          </a:xfrm>
        </p:grpSpPr>
        <p:cxnSp>
          <p:nvCxnSpPr>
            <p:cNvPr id="15" name="Straight Connector 14"/>
            <p:cNvCxnSpPr/>
            <p:nvPr/>
          </p:nvCxnSpPr>
          <p:spPr bwMode="auto">
            <a:xfrm rot="16200000" flipH="1">
              <a:off x="9982200" y="2362200"/>
              <a:ext cx="609600" cy="6096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rot="5400000" flipH="1" flipV="1">
              <a:off x="10020300" y="2400300"/>
              <a:ext cx="533401" cy="5334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Coherent and Unambiguous</a:t>
            </a:r>
          </a:p>
        </p:txBody>
      </p:sp>
      <p:sp>
        <p:nvSpPr>
          <p:cNvPr id="66563" name="Content Placeholder 2"/>
          <p:cNvSpPr>
            <a:spLocks noGrp="1"/>
          </p:cNvSpPr>
          <p:nvPr>
            <p:ph idx="1"/>
          </p:nvPr>
        </p:nvSpPr>
        <p:spPr/>
        <p:txBody>
          <a:bodyPr/>
          <a:lstStyle/>
          <a:p>
            <a:r>
              <a:rPr lang="en-US" dirty="0" smtClean="0"/>
              <a:t>Each requirement must be coherent and unambiguous.</a:t>
            </a:r>
          </a:p>
        </p:txBody>
      </p:sp>
      <p:grpSp>
        <p:nvGrpSpPr>
          <p:cNvPr id="8" name="Group 7"/>
          <p:cNvGrpSpPr/>
          <p:nvPr/>
        </p:nvGrpSpPr>
        <p:grpSpPr>
          <a:xfrm>
            <a:off x="914400" y="3022600"/>
            <a:ext cx="6781800" cy="1914525"/>
            <a:chOff x="914400" y="3022600"/>
            <a:chExt cx="6781800" cy="1914525"/>
          </a:xfrm>
        </p:grpSpPr>
        <p:sp>
          <p:nvSpPr>
            <p:cNvPr id="66564" name="Rectangle 7"/>
            <p:cNvSpPr>
              <a:spLocks noChangeArrowheads="1"/>
            </p:cNvSpPr>
            <p:nvPr/>
          </p:nvSpPr>
          <p:spPr bwMode="auto">
            <a:xfrm>
              <a:off x="914400" y="4216400"/>
              <a:ext cx="6781800" cy="7207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a:t>Req’t</a:t>
              </a:r>
              <a:r>
                <a:rPr lang="en-US" sz="2200" dirty="0"/>
                <a:t> 2</a:t>
              </a:r>
              <a:r>
                <a:rPr lang="en-US" sz="2200" dirty="0" smtClean="0"/>
                <a:t>.B: </a:t>
              </a:r>
              <a:r>
                <a:rPr lang="en-US" sz="2200" dirty="0"/>
                <a:t>A passenger must be able to request an elevator moving in a specified direction to a floor.</a:t>
              </a:r>
            </a:p>
          </p:txBody>
        </p:sp>
        <p:sp>
          <p:nvSpPr>
            <p:cNvPr id="66565" name="Rectangle 3"/>
            <p:cNvSpPr>
              <a:spLocks noChangeArrowheads="1"/>
            </p:cNvSpPr>
            <p:nvPr/>
          </p:nvSpPr>
          <p:spPr bwMode="auto">
            <a:xfrm>
              <a:off x="914400" y="3022600"/>
              <a:ext cx="6781800" cy="7207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a:t>Req’t</a:t>
              </a:r>
              <a:r>
                <a:rPr lang="en-US" sz="2200" dirty="0"/>
                <a:t> 2</a:t>
              </a:r>
              <a:r>
                <a:rPr lang="en-US" sz="2200" dirty="0" smtClean="0"/>
                <a:t>.A: </a:t>
              </a:r>
              <a:r>
                <a:rPr lang="en-US" sz="2200" dirty="0"/>
                <a:t>A passenger must be able to order the elevator he occupies to a floor.</a:t>
              </a:r>
            </a:p>
          </p:txBody>
        </p:sp>
      </p:grpSp>
      <p:sp>
        <p:nvSpPr>
          <p:cNvPr id="66566" name="Rectangle 4"/>
          <p:cNvSpPr>
            <a:spLocks noChangeArrowheads="1"/>
          </p:cNvSpPr>
          <p:nvPr/>
        </p:nvSpPr>
        <p:spPr bwMode="auto">
          <a:xfrm>
            <a:off x="914400" y="1828800"/>
            <a:ext cx="6781800" cy="7207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a:t>Req’t</a:t>
            </a:r>
            <a:r>
              <a:rPr lang="en-US" sz="2200" dirty="0"/>
              <a:t> 1: The door must open if it is obstructed.</a:t>
            </a:r>
          </a:p>
        </p:txBody>
      </p:sp>
      <p:sp>
        <p:nvSpPr>
          <p:cNvPr id="7" name="Rectangle 3"/>
          <p:cNvSpPr>
            <a:spLocks noChangeArrowheads="1"/>
          </p:cNvSpPr>
          <p:nvPr/>
        </p:nvSpPr>
        <p:spPr bwMode="auto">
          <a:xfrm>
            <a:off x="914400" y="5410200"/>
            <a:ext cx="6781800" cy="8731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200" dirty="0" err="1"/>
              <a:t>Req’t</a:t>
            </a:r>
            <a:r>
              <a:rPr lang="en-US" sz="2200" dirty="0"/>
              <a:t> 3</a:t>
            </a:r>
            <a:r>
              <a:rPr lang="en-US" sz="2200" dirty="0" smtClean="0"/>
              <a:t>: </a:t>
            </a:r>
            <a:r>
              <a:rPr lang="en-US" sz="2200" dirty="0"/>
              <a:t>A passenger must be able to</a:t>
            </a:r>
            <a:r>
              <a:rPr lang="en-US" sz="2200" dirty="0" smtClean="0"/>
              <a:t> open the door.</a:t>
            </a:r>
            <a:endParaRPr lang="en-US" sz="2200" dirty="0"/>
          </a:p>
        </p:txBody>
      </p:sp>
    </p:spTree>
    <p:extLst>
      <p:ext uri="{BB962C8B-B14F-4D97-AF65-F5344CB8AC3E}">
        <p14:creationId xmlns:p14="http://schemas.microsoft.com/office/powerpoint/2010/main" val="22087218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Testable</a:t>
            </a:r>
          </a:p>
        </p:txBody>
      </p:sp>
      <p:sp>
        <p:nvSpPr>
          <p:cNvPr id="67587" name="Content Placeholder 2"/>
          <p:cNvSpPr>
            <a:spLocks noGrp="1"/>
          </p:cNvSpPr>
          <p:nvPr>
            <p:ph idx="1"/>
          </p:nvPr>
        </p:nvSpPr>
        <p:spPr/>
        <p:txBody>
          <a:bodyPr/>
          <a:lstStyle/>
          <a:p>
            <a:r>
              <a:rPr lang="en-US" dirty="0" smtClean="0"/>
              <a:t>Each requirement should be testable.  </a:t>
            </a:r>
          </a:p>
          <a:p>
            <a:endParaRPr lang="en-US" sz="1200" dirty="0" smtClean="0"/>
          </a:p>
          <a:p>
            <a:r>
              <a:rPr lang="en-US" dirty="0" smtClean="0"/>
              <a:t>You must be able to know if the requirement has been met.</a:t>
            </a:r>
          </a:p>
          <a:p>
            <a:pPr lvl="1"/>
            <a:endParaRPr lang="en-US" dirty="0" smtClean="0"/>
          </a:p>
          <a:p>
            <a:pPr lvl="1">
              <a:buNone/>
            </a:pPr>
            <a:endParaRPr lang="en-US" dirty="0" smtClean="0"/>
          </a:p>
        </p:txBody>
      </p:sp>
      <p:sp>
        <p:nvSpPr>
          <p:cNvPr id="67588" name="Rectangle 3"/>
          <p:cNvSpPr>
            <a:spLocks noChangeArrowheads="1"/>
          </p:cNvSpPr>
          <p:nvPr/>
        </p:nvSpPr>
        <p:spPr bwMode="auto">
          <a:xfrm>
            <a:off x="914400" y="4779009"/>
            <a:ext cx="7010400" cy="525462"/>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11</a:t>
            </a:r>
            <a:r>
              <a:rPr lang="en-US" dirty="0" smtClean="0"/>
              <a:t>: The elevator must be able to service many floors</a:t>
            </a:r>
          </a:p>
          <a:p>
            <a:endParaRPr lang="en-US" dirty="0"/>
          </a:p>
        </p:txBody>
      </p:sp>
      <p:sp>
        <p:nvSpPr>
          <p:cNvPr id="67589" name="Rectangle 4"/>
          <p:cNvSpPr>
            <a:spLocks noChangeArrowheads="1"/>
          </p:cNvSpPr>
          <p:nvPr/>
        </p:nvSpPr>
        <p:spPr bwMode="auto">
          <a:xfrm>
            <a:off x="914400" y="2327275"/>
            <a:ext cx="7010400" cy="49212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10</a:t>
            </a:r>
            <a:r>
              <a:rPr lang="en-US" dirty="0" smtClean="0"/>
              <a:t>: The administrator must be able to define a mode.</a:t>
            </a:r>
            <a:endParaRPr lang="en-US" dirty="0"/>
          </a:p>
        </p:txBody>
      </p:sp>
      <p:grpSp>
        <p:nvGrpSpPr>
          <p:cNvPr id="7" name="Group 6"/>
          <p:cNvGrpSpPr/>
          <p:nvPr/>
        </p:nvGrpSpPr>
        <p:grpSpPr>
          <a:xfrm>
            <a:off x="8077200" y="2286000"/>
            <a:ext cx="609600" cy="609600"/>
            <a:chOff x="9982200" y="2362200"/>
            <a:chExt cx="609600" cy="609600"/>
          </a:xfrm>
        </p:grpSpPr>
        <p:cxnSp>
          <p:nvCxnSpPr>
            <p:cNvPr id="8" name="Straight Connector 7"/>
            <p:cNvCxnSpPr/>
            <p:nvPr/>
          </p:nvCxnSpPr>
          <p:spPr bwMode="auto">
            <a:xfrm rot="16200000" flipH="1">
              <a:off x="9982200" y="2362200"/>
              <a:ext cx="609600" cy="6096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cxnSp>
          <p:nvCxnSpPr>
            <p:cNvPr id="9" name="Straight Connector 8"/>
            <p:cNvCxnSpPr/>
            <p:nvPr/>
          </p:nvCxnSpPr>
          <p:spPr bwMode="auto">
            <a:xfrm rot="5400000" flipH="1" flipV="1">
              <a:off x="10020300" y="2400300"/>
              <a:ext cx="533401" cy="5334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grpSp>
      <p:sp>
        <p:nvSpPr>
          <p:cNvPr id="10" name="Rectangle 4"/>
          <p:cNvSpPr>
            <a:spLocks noChangeArrowheads="1"/>
          </p:cNvSpPr>
          <p:nvPr/>
        </p:nvSpPr>
        <p:spPr bwMode="auto">
          <a:xfrm>
            <a:off x="914400" y="3009265"/>
            <a:ext cx="7010400" cy="438149"/>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a:t>
            </a:r>
            <a:r>
              <a:rPr lang="en-US" dirty="0" smtClean="0"/>
              <a:t>10: The administrator must be able to switch between modes.</a:t>
            </a:r>
            <a:endParaRPr lang="en-US" dirty="0"/>
          </a:p>
        </p:txBody>
      </p:sp>
      <p:grpSp>
        <p:nvGrpSpPr>
          <p:cNvPr id="11" name="Group 10"/>
          <p:cNvGrpSpPr/>
          <p:nvPr/>
        </p:nvGrpSpPr>
        <p:grpSpPr>
          <a:xfrm>
            <a:off x="8229600" y="4724400"/>
            <a:ext cx="609600" cy="609600"/>
            <a:chOff x="9982200" y="2362200"/>
            <a:chExt cx="609600" cy="609600"/>
          </a:xfrm>
        </p:grpSpPr>
        <p:cxnSp>
          <p:nvCxnSpPr>
            <p:cNvPr id="12" name="Straight Connector 11"/>
            <p:cNvCxnSpPr/>
            <p:nvPr/>
          </p:nvCxnSpPr>
          <p:spPr bwMode="auto">
            <a:xfrm rot="16200000" flipH="1">
              <a:off x="9982200" y="2362200"/>
              <a:ext cx="609600" cy="6096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rot="5400000" flipH="1" flipV="1">
              <a:off x="10020300" y="2400300"/>
              <a:ext cx="533401" cy="5334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grpSp>
      <p:sp>
        <p:nvSpPr>
          <p:cNvPr id="14" name="Rectangle 3"/>
          <p:cNvSpPr>
            <a:spLocks noChangeArrowheads="1"/>
          </p:cNvSpPr>
          <p:nvPr/>
        </p:nvSpPr>
        <p:spPr bwMode="auto">
          <a:xfrm>
            <a:off x="914400" y="5494338"/>
            <a:ext cx="7010400" cy="754062"/>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11</a:t>
            </a:r>
            <a:r>
              <a:rPr lang="en-US" dirty="0" smtClean="0"/>
              <a:t>: The elevator must be able to service a maximum of 100 floors.</a:t>
            </a:r>
          </a:p>
          <a:p>
            <a:endParaRPr lang="en-US" dirty="0"/>
          </a:p>
        </p:txBody>
      </p:sp>
      <p:sp>
        <p:nvSpPr>
          <p:cNvPr id="15" name="Rectangle 4"/>
          <p:cNvSpPr>
            <a:spLocks noChangeArrowheads="1"/>
          </p:cNvSpPr>
          <p:nvPr/>
        </p:nvSpPr>
        <p:spPr bwMode="auto">
          <a:xfrm>
            <a:off x="914400" y="3637279"/>
            <a:ext cx="7010400" cy="381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a:t>
            </a:r>
            <a:r>
              <a:rPr lang="en-US" dirty="0" smtClean="0"/>
              <a:t>10A: “AM mode” takes all unused elevators to the lobby</a:t>
            </a:r>
            <a:endParaRPr lang="en-US" dirty="0"/>
          </a:p>
        </p:txBody>
      </p:sp>
      <p:sp>
        <p:nvSpPr>
          <p:cNvPr id="16" name="Rectangle 4"/>
          <p:cNvSpPr>
            <a:spLocks noChangeArrowheads="1"/>
          </p:cNvSpPr>
          <p:nvPr/>
        </p:nvSpPr>
        <p:spPr bwMode="auto">
          <a:xfrm>
            <a:off x="914400" y="4208144"/>
            <a:ext cx="7010400" cy="381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a:t>
            </a:r>
            <a:r>
              <a:rPr lang="en-US" dirty="0" smtClean="0"/>
              <a:t>10B: “PM mode” takes all unused elevators to the top floor.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2000"/>
                                        <p:tgtEl>
                                          <p:spTgt spid="67589"/>
                                        </p:tgtEl>
                                      </p:cBhvr>
                                    </p:animEffect>
                                    <p:set>
                                      <p:cBhvr>
                                        <p:cTn id="11" dur="1" fill="hold">
                                          <p:stCondLst>
                                            <p:cond delay="1999"/>
                                          </p:stCondLst>
                                        </p:cTn>
                                        <p:tgtEl>
                                          <p:spTgt spid="67589"/>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2000"/>
                                        <p:tgtEl>
                                          <p:spTgt spid="67588"/>
                                        </p:tgtEl>
                                      </p:cBhvr>
                                    </p:animEffect>
                                    <p:set>
                                      <p:cBhvr>
                                        <p:cTn id="28" dur="1" fill="hold">
                                          <p:stCondLst>
                                            <p:cond delay="1999"/>
                                          </p:stCondLst>
                                        </p:cTn>
                                        <p:tgtEl>
                                          <p:spTgt spid="675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89" grpId="0" animBg="1"/>
      <p:bldP spid="10" grpId="0" animBg="1"/>
      <p:bldP spid="14" grpId="0" animBg="1"/>
      <p:bldP spid="15" grpId="0" animBg="1"/>
      <p:bldP spid="15" grpId="1"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Testable</a:t>
            </a:r>
          </a:p>
        </p:txBody>
      </p:sp>
      <p:sp>
        <p:nvSpPr>
          <p:cNvPr id="67587" name="Content Placeholder 2"/>
          <p:cNvSpPr>
            <a:spLocks noGrp="1"/>
          </p:cNvSpPr>
          <p:nvPr>
            <p:ph idx="1"/>
          </p:nvPr>
        </p:nvSpPr>
        <p:spPr/>
        <p:txBody>
          <a:bodyPr/>
          <a:lstStyle/>
          <a:p>
            <a:r>
              <a:rPr lang="en-US" dirty="0" smtClean="0"/>
              <a:t>Each requirement must be testable.  You must be able to say:</a:t>
            </a:r>
          </a:p>
          <a:p>
            <a:pPr lvl="1"/>
            <a:r>
              <a:rPr lang="en-US" dirty="0" smtClean="0"/>
              <a:t>what is true before the requirement executes</a:t>
            </a:r>
          </a:p>
          <a:p>
            <a:pPr lvl="1"/>
            <a:r>
              <a:rPr lang="en-US" dirty="0" smtClean="0"/>
              <a:t>what is true after the requirement has executed</a:t>
            </a:r>
          </a:p>
        </p:txBody>
      </p:sp>
      <p:sp>
        <p:nvSpPr>
          <p:cNvPr id="67588" name="Rectangle 3"/>
          <p:cNvSpPr>
            <a:spLocks noChangeArrowheads="1"/>
          </p:cNvSpPr>
          <p:nvPr/>
        </p:nvSpPr>
        <p:spPr bwMode="auto">
          <a:xfrm>
            <a:off x="914400" y="4579938"/>
            <a:ext cx="6781800" cy="126047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2: A passenger must be able to order the elevator he occupies to a floor.</a:t>
            </a:r>
          </a:p>
          <a:p>
            <a:r>
              <a:rPr lang="en-US" dirty="0"/>
              <a:t>	Pre: None</a:t>
            </a:r>
          </a:p>
          <a:p>
            <a:r>
              <a:rPr lang="en-US" dirty="0"/>
              <a:t>	Post: Order to move elevator to floor queued</a:t>
            </a:r>
          </a:p>
          <a:p>
            <a:endParaRPr lang="en-US" dirty="0"/>
          </a:p>
        </p:txBody>
      </p:sp>
      <p:sp>
        <p:nvSpPr>
          <p:cNvPr id="67589" name="Rectangle 4"/>
          <p:cNvSpPr>
            <a:spLocks noChangeArrowheads="1"/>
          </p:cNvSpPr>
          <p:nvPr/>
        </p:nvSpPr>
        <p:spPr bwMode="auto">
          <a:xfrm>
            <a:off x="914400" y="2708275"/>
            <a:ext cx="6781800" cy="1260475"/>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dirty="0" err="1"/>
              <a:t>Req’t</a:t>
            </a:r>
            <a:r>
              <a:rPr lang="en-US" dirty="0"/>
              <a:t> 1: The door must open if it is obstructed.</a:t>
            </a:r>
          </a:p>
          <a:p>
            <a:r>
              <a:rPr lang="en-US" dirty="0"/>
              <a:t>	Pre: Obstruction in door </a:t>
            </a:r>
          </a:p>
          <a:p>
            <a:r>
              <a:rPr lang="en-US" dirty="0"/>
              <a:t>	Post: Door open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Workshop</a:t>
            </a:r>
          </a:p>
        </p:txBody>
      </p:sp>
      <p:sp>
        <p:nvSpPr>
          <p:cNvPr id="68611" name="Content Placeholder 2"/>
          <p:cNvSpPr>
            <a:spLocks noGrp="1"/>
          </p:cNvSpPr>
          <p:nvPr>
            <p:ph idx="1"/>
          </p:nvPr>
        </p:nvSpPr>
        <p:spPr/>
        <p:txBody>
          <a:bodyPr/>
          <a:lstStyle/>
          <a:p>
            <a:r>
              <a:rPr lang="en-US" dirty="0" smtClean="0"/>
              <a:t>Read the description for the case study.</a:t>
            </a:r>
          </a:p>
          <a:p>
            <a:endParaRPr lang="en-US" dirty="0" smtClean="0"/>
          </a:p>
          <a:p>
            <a:r>
              <a:rPr lang="en-US" dirty="0" smtClean="0"/>
              <a:t>Identify the requirements, </a:t>
            </a:r>
          </a:p>
          <a:p>
            <a:r>
              <a:rPr lang="en-US" dirty="0"/>
              <a:t>a</a:t>
            </a:r>
            <a:r>
              <a:rPr lang="en-US" dirty="0" smtClean="0"/>
              <a:t>nd decide if they are:</a:t>
            </a:r>
          </a:p>
          <a:p>
            <a:pPr lvl="1"/>
            <a:r>
              <a:rPr lang="en-US" dirty="0" smtClean="0"/>
              <a:t>Identified</a:t>
            </a:r>
          </a:p>
          <a:p>
            <a:pPr lvl="1"/>
            <a:r>
              <a:rPr lang="en-US" dirty="0" smtClean="0"/>
              <a:t>Unique   </a:t>
            </a:r>
          </a:p>
          <a:p>
            <a:pPr lvl="1"/>
            <a:r>
              <a:rPr lang="en-US" dirty="0" smtClean="0"/>
              <a:t>Coherent   </a:t>
            </a:r>
          </a:p>
          <a:p>
            <a:pPr lvl="1"/>
            <a:r>
              <a:rPr lang="en-US" dirty="0" smtClean="0"/>
              <a:t>Unambiguous</a:t>
            </a:r>
          </a:p>
          <a:p>
            <a:pPr lvl="1"/>
            <a:r>
              <a:rPr lang="en-US" dirty="0" smtClean="0"/>
              <a:t>Testable </a:t>
            </a:r>
          </a:p>
          <a:p>
            <a:pPr lvl="1"/>
            <a:endParaRPr lang="en-US" dirty="0" smtClean="0"/>
          </a:p>
          <a:p>
            <a:r>
              <a:rPr lang="en-US" dirty="0" smtClean="0"/>
              <a:t>If not, write down your questions</a:t>
            </a:r>
          </a:p>
          <a:p>
            <a:r>
              <a:rPr lang="en-US" dirty="0"/>
              <a:t>t</a:t>
            </a:r>
            <a:r>
              <a:rPr lang="en-US" dirty="0" smtClean="0"/>
              <a:t>o ask your customer.</a:t>
            </a:r>
          </a:p>
          <a:p>
            <a:r>
              <a:rPr lang="en-US" dirty="0" smtClean="0"/>
              <a:t> </a:t>
            </a:r>
          </a:p>
        </p:txBody>
      </p:sp>
      <p:grpSp>
        <p:nvGrpSpPr>
          <p:cNvPr id="6" name="Group 5"/>
          <p:cNvGrpSpPr>
            <a:grpSpLocks noChangeAspect="1"/>
          </p:cNvGrpSpPr>
          <p:nvPr/>
        </p:nvGrpSpPr>
        <p:grpSpPr>
          <a:xfrm>
            <a:off x="5026428" y="2057400"/>
            <a:ext cx="3965171" cy="4038600"/>
            <a:chOff x="4876800" y="2057400"/>
            <a:chExt cx="4114800" cy="4191000"/>
          </a:xfrm>
        </p:grpSpPr>
        <p:pic>
          <p:nvPicPr>
            <p:cNvPr id="4" name="Picture 3" descr="Screen Shot 2014-07-13 at 10.39.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077" y="2171700"/>
              <a:ext cx="3920246" cy="3962400"/>
            </a:xfrm>
            <a:prstGeom prst="rect">
              <a:avLst/>
            </a:prstGeom>
          </p:spPr>
        </p:pic>
        <p:sp>
          <p:nvSpPr>
            <p:cNvPr id="5" name="Rectangle 4"/>
            <p:cNvSpPr/>
            <p:nvPr/>
          </p:nvSpPr>
          <p:spPr bwMode="auto">
            <a:xfrm>
              <a:off x="4876800" y="2057400"/>
              <a:ext cx="4114800" cy="419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042908-0132-softwareeng2.jpg"/>
          <p:cNvPicPr>
            <a:picLocks noChangeAspect="1"/>
          </p:cNvPicPr>
          <p:nvPr/>
        </p:nvPicPr>
        <p:blipFill>
          <a:blip r:embed="rId3"/>
          <a:srcRect/>
          <a:stretch>
            <a:fillRect/>
          </a:stretch>
        </p:blipFill>
        <p:spPr bwMode="auto">
          <a:xfrm>
            <a:off x="1079500" y="914400"/>
            <a:ext cx="7026275" cy="5157788"/>
          </a:xfrm>
          <a:prstGeom prst="rect">
            <a:avLst/>
          </a:prstGeom>
          <a:noFill/>
          <a:ln w="9525">
            <a:noFill/>
            <a:miter lim="800000"/>
            <a:headEnd/>
            <a:tailEnd/>
          </a:ln>
        </p:spPr>
      </p:pic>
      <p:sp>
        <p:nvSpPr>
          <p:cNvPr id="9219" name="Title 1"/>
          <p:cNvSpPr>
            <a:spLocks noGrp="1"/>
          </p:cNvSpPr>
          <p:nvPr>
            <p:ph type="title"/>
          </p:nvPr>
        </p:nvSpPr>
        <p:spPr/>
        <p:txBody>
          <a:bodyPr/>
          <a:lstStyle/>
          <a:p>
            <a:r>
              <a:rPr lang="en-US" smtClean="0"/>
              <a:t>Cone of Uncertainty</a:t>
            </a:r>
          </a:p>
        </p:txBody>
      </p:sp>
      <p:sp>
        <p:nvSpPr>
          <p:cNvPr id="9220" name="Content Placeholder 2"/>
          <p:cNvSpPr>
            <a:spLocks noGrp="1"/>
          </p:cNvSpPr>
          <p:nvPr>
            <p:ph idx="1"/>
          </p:nvPr>
        </p:nvSpPr>
        <p:spPr>
          <a:xfrm>
            <a:off x="5943600" y="4695825"/>
            <a:ext cx="2590800" cy="1420813"/>
          </a:xfrm>
          <a:solidFill>
            <a:schemeClr val="bg1">
              <a:alpha val="98038"/>
            </a:schemeClr>
          </a:solidFill>
        </p:spPr>
        <p:txBody>
          <a:bodyPr>
            <a:spAutoFit/>
          </a:bodyPr>
          <a:lstStyle/>
          <a:p>
            <a:r>
              <a:rPr lang="en-US" sz="1600" smtClean="0">
                <a:latin typeface="Comic Sans MS" charset="0"/>
                <a:ea typeface="Comic Sans MS" charset="0"/>
                <a:cs typeface="Comic Sans MS" charset="0"/>
              </a:rPr>
              <a:t>Software Development's </a:t>
            </a:r>
            <a:br>
              <a:rPr lang="en-US" sz="1600" smtClean="0">
                <a:latin typeface="Comic Sans MS" charset="0"/>
                <a:ea typeface="Comic Sans MS" charset="0"/>
                <a:cs typeface="Comic Sans MS" charset="0"/>
              </a:rPr>
            </a:br>
            <a:r>
              <a:rPr lang="en-US" sz="1600" smtClean="0">
                <a:latin typeface="Comic Sans MS" charset="0"/>
                <a:ea typeface="Comic Sans MS" charset="0"/>
                <a:cs typeface="Comic Sans MS" charset="0"/>
              </a:rPr>
              <a:t>Cone of Uncertainty </a:t>
            </a:r>
          </a:p>
          <a:p>
            <a:endParaRPr lang="en-US" sz="1600" smtClean="0">
              <a:latin typeface="Comic Sans MS" charset="0"/>
              <a:ea typeface="Comic Sans MS" charset="0"/>
              <a:cs typeface="Comic Sans MS" charset="0"/>
            </a:endParaRPr>
          </a:p>
          <a:p>
            <a:r>
              <a:rPr lang="en-US" sz="1600" smtClean="0">
                <a:latin typeface="Comic Sans MS" charset="0"/>
                <a:ea typeface="Comic Sans MS" charset="0"/>
                <a:cs typeface="Comic Sans MS" charset="0"/>
              </a:rPr>
              <a:t>Steve McConnell,  </a:t>
            </a:r>
            <a:br>
              <a:rPr lang="en-US" sz="1600" smtClean="0">
                <a:latin typeface="Comic Sans MS" charset="0"/>
                <a:ea typeface="Comic Sans MS" charset="0"/>
                <a:cs typeface="Comic Sans MS" charset="0"/>
              </a:rPr>
            </a:br>
            <a:r>
              <a:rPr lang="en-US" sz="1600" smtClean="0">
                <a:latin typeface="Comic Sans MS" charset="0"/>
                <a:ea typeface="Comic Sans MS" charset="0"/>
                <a:cs typeface="Comic Sans MS" charset="0"/>
              </a:rPr>
              <a:t>Construx Software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dirty="0"/>
              <a:t>5</a:t>
            </a:r>
            <a:r>
              <a:rPr lang="en-US" dirty="0" smtClean="0"/>
              <a:t>. Process</a:t>
            </a:r>
          </a:p>
        </p:txBody>
      </p:sp>
      <p:sp>
        <p:nvSpPr>
          <p:cNvPr id="69635" name="Content Placeholder 2"/>
          <p:cNvSpPr>
            <a:spLocks noGrp="1"/>
          </p:cNvSpPr>
          <p:nvPr>
            <p:ph idx="1"/>
          </p:nvPr>
        </p:nvSpPr>
        <p:spPr/>
        <p:txBody>
          <a:bodyPr/>
          <a:lstStyle/>
          <a:p>
            <a:endParaRPr lang="en-US"/>
          </a:p>
        </p:txBody>
      </p:sp>
      <p:sp>
        <p:nvSpPr>
          <p:cNvPr id="69636" name="TextBox 3"/>
          <p:cNvSpPr txBox="1">
            <a:spLocks noChangeArrowheads="1"/>
          </p:cNvSpPr>
          <p:nvPr/>
        </p:nvSpPr>
        <p:spPr bwMode="auto">
          <a:xfrm>
            <a:off x="4194175" y="2767013"/>
            <a:ext cx="755235" cy="1323439"/>
          </a:xfrm>
          <a:prstGeom prst="rect">
            <a:avLst/>
          </a:prstGeom>
          <a:noFill/>
          <a:ln w="9525">
            <a:noFill/>
            <a:miter lim="800000"/>
            <a:headEnd/>
            <a:tailEnd/>
          </a:ln>
        </p:spPr>
        <p:txBody>
          <a:bodyPr wrap="none">
            <a:prstTxWarp prst="textNoShape">
              <a:avLst/>
            </a:prstTxWarp>
            <a:spAutoFit/>
          </a:bodyPr>
          <a:lstStyle/>
          <a:p>
            <a:r>
              <a:rPr lang="en-US" sz="8000" dirty="0">
                <a:solidFill>
                  <a:srgbClr val="FF0000"/>
                </a:solidFill>
              </a:rPr>
              <a:t>5</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Process</a:t>
            </a:r>
            <a:endParaRPr lang="en-US" dirty="0"/>
          </a:p>
        </p:txBody>
      </p:sp>
      <p:sp>
        <p:nvSpPr>
          <p:cNvPr id="3" name="Content Placeholder 2"/>
          <p:cNvSpPr>
            <a:spLocks noGrp="1"/>
          </p:cNvSpPr>
          <p:nvPr>
            <p:ph idx="1"/>
          </p:nvPr>
        </p:nvSpPr>
        <p:spPr/>
        <p:txBody>
          <a:bodyPr/>
          <a:lstStyle/>
          <a:p>
            <a:r>
              <a:rPr lang="en-US" dirty="0"/>
              <a:t>The purpose of building </a:t>
            </a:r>
            <a:r>
              <a:rPr lang="en-US" dirty="0" smtClean="0"/>
              <a:t>Requirements-Clarification models </a:t>
            </a:r>
            <a:r>
              <a:rPr lang="en-US" dirty="0"/>
              <a:t>is to understand the problem space enough that you:</a:t>
            </a:r>
          </a:p>
          <a:p>
            <a:pPr lvl="1"/>
            <a:r>
              <a:rPr lang="en-US" dirty="0"/>
              <a:t>get it in your head (so you can build the solution)</a:t>
            </a:r>
          </a:p>
          <a:p>
            <a:pPr lvl="1"/>
            <a:r>
              <a:rPr lang="en-US" dirty="0"/>
              <a:t>can write the functional spec. (to bound the problem)</a:t>
            </a:r>
            <a:endParaRPr lang="en-US" sz="1200" dirty="0"/>
          </a:p>
          <a:p>
            <a:r>
              <a:rPr lang="en-US" sz="1200" dirty="0"/>
              <a:t> </a:t>
            </a:r>
          </a:p>
          <a:p>
            <a:r>
              <a:rPr lang="en-US" dirty="0"/>
              <a:t>The purpose of the functional spec. is to </a:t>
            </a:r>
          </a:p>
          <a:p>
            <a:pPr lvl="1"/>
            <a:r>
              <a:rPr lang="en-US" dirty="0"/>
              <a:t>bound the problem so you</a:t>
            </a:r>
          </a:p>
          <a:p>
            <a:pPr lvl="1"/>
            <a:r>
              <a:rPr lang="en-US" dirty="0"/>
              <a:t>can build </a:t>
            </a:r>
            <a:r>
              <a:rPr lang="en-US" dirty="0" smtClean="0"/>
              <a:t>executable </a:t>
            </a:r>
            <a:r>
              <a:rPr lang="en-US" dirty="0"/>
              <a:t>models</a:t>
            </a:r>
          </a:p>
          <a:p>
            <a:r>
              <a:rPr lang="en-US" dirty="0"/>
              <a:t> </a:t>
            </a:r>
          </a:p>
          <a:p>
            <a:endParaRPr lang="en-US" dirty="0" smtClean="0"/>
          </a:p>
          <a:p>
            <a:endParaRPr lang="en-US" dirty="0"/>
          </a:p>
          <a:p>
            <a:r>
              <a:rPr lang="en-US" dirty="0"/>
              <a:t> </a:t>
            </a:r>
          </a:p>
          <a:p>
            <a:r>
              <a:rPr lang="en-US" dirty="0"/>
              <a:t>Both </a:t>
            </a:r>
            <a:r>
              <a:rPr lang="en-US" dirty="0" smtClean="0"/>
              <a:t>outputs </a:t>
            </a:r>
            <a:r>
              <a:rPr lang="en-US" dirty="0"/>
              <a:t>are required.</a:t>
            </a:r>
          </a:p>
        </p:txBody>
      </p:sp>
      <p:sp>
        <p:nvSpPr>
          <p:cNvPr id="4" name="Oval 3"/>
          <p:cNvSpPr/>
          <p:nvPr/>
        </p:nvSpPr>
        <p:spPr bwMode="auto">
          <a:xfrm>
            <a:off x="2743200" y="4495800"/>
            <a:ext cx="838200" cy="838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RC</a:t>
            </a:r>
            <a:endParaRPr kumimoji="0" lang="en-US" sz="18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4495800" y="4495800"/>
            <a:ext cx="838200" cy="838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FS</a:t>
            </a:r>
            <a:endParaRPr kumimoji="0" lang="en-US" sz="1800" b="0" i="0" u="none" strike="noStrike" cap="none" normalizeH="0" baseline="0" dirty="0" smtClean="0">
              <a:ln>
                <a:noFill/>
              </a:ln>
              <a:solidFill>
                <a:schemeClr val="tx1"/>
              </a:solidFill>
              <a:effectLst/>
              <a:latin typeface="Arial" charset="0"/>
            </a:endParaRPr>
          </a:p>
        </p:txBody>
      </p:sp>
      <p:pic>
        <p:nvPicPr>
          <p:cNvPr id="7" name="Picture 6" descr="head-ideas-resized-600.jpg"/>
          <p:cNvPicPr>
            <a:picLocks noChangeAspect="1"/>
          </p:cNvPicPr>
          <p:nvPr/>
        </p:nvPicPr>
        <p:blipFill rotWithShape="1">
          <a:blip r:embed="rId3" cstate="print">
            <a:extLst>
              <a:ext uri="{28A0092B-C50C-407E-A947-70E740481C1C}">
                <a14:useLocalDpi xmlns:a14="http://schemas.microsoft.com/office/drawing/2010/main" val="0"/>
              </a:ext>
            </a:extLst>
          </a:blip>
          <a:srcRect t="29393" b="-50734"/>
          <a:stretch/>
        </p:blipFill>
        <p:spPr>
          <a:xfrm>
            <a:off x="6248400" y="4698000"/>
            <a:ext cx="1231900" cy="2160000"/>
          </a:xfrm>
          <a:prstGeom prst="rect">
            <a:avLst/>
          </a:prstGeom>
        </p:spPr>
      </p:pic>
      <p:cxnSp>
        <p:nvCxnSpPr>
          <p:cNvPr id="9" name="Straight Arrow Connector 8"/>
          <p:cNvCxnSpPr/>
          <p:nvPr/>
        </p:nvCxnSpPr>
        <p:spPr bwMode="auto">
          <a:xfrm>
            <a:off x="1905000" y="48768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3581400" y="48768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5334000" y="48768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 name="Straight Connector 12"/>
          <p:cNvCxnSpPr/>
          <p:nvPr/>
        </p:nvCxnSpPr>
        <p:spPr bwMode="auto">
          <a:xfrm>
            <a:off x="3200400" y="533400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4953000" y="533400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 name="Straight Arrow Connector 16"/>
          <p:cNvCxnSpPr/>
          <p:nvPr/>
        </p:nvCxnSpPr>
        <p:spPr bwMode="auto">
          <a:xfrm>
            <a:off x="3200400" y="5638800"/>
            <a:ext cx="3048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7391400" y="52578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082313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t>
            </a:r>
            <a:r>
              <a:rPr lang="en-US" dirty="0"/>
              <a:t>on </a:t>
            </a:r>
            <a:r>
              <a:rPr lang="en-US" dirty="0" smtClean="0"/>
              <a:t>RC</a:t>
            </a:r>
            <a:r>
              <a:rPr lang="en-US" dirty="0"/>
              <a:t> Models</a:t>
            </a:r>
          </a:p>
        </p:txBody>
      </p:sp>
      <p:sp>
        <p:nvSpPr>
          <p:cNvPr id="3" name="Content Placeholder 2"/>
          <p:cNvSpPr>
            <a:spLocks noGrp="1"/>
          </p:cNvSpPr>
          <p:nvPr>
            <p:ph idx="1"/>
          </p:nvPr>
        </p:nvSpPr>
        <p:spPr/>
        <p:txBody>
          <a:bodyPr/>
          <a:lstStyle/>
          <a:p>
            <a:r>
              <a:rPr lang="en-US" dirty="0"/>
              <a:t>If you don’t know the problem space ==&gt; </a:t>
            </a:r>
            <a:endParaRPr lang="en-US" dirty="0" smtClean="0"/>
          </a:p>
          <a:p>
            <a:pPr lvl="1"/>
            <a:r>
              <a:rPr lang="en-US" dirty="0" smtClean="0"/>
              <a:t>Learn </a:t>
            </a:r>
            <a:r>
              <a:rPr lang="en-US" dirty="0"/>
              <a:t>about </a:t>
            </a:r>
            <a:r>
              <a:rPr lang="en-US" dirty="0" smtClean="0"/>
              <a:t>it</a:t>
            </a:r>
          </a:p>
          <a:p>
            <a:endParaRPr lang="en-US" dirty="0"/>
          </a:p>
          <a:p>
            <a:r>
              <a:rPr lang="en-US" dirty="0" smtClean="0"/>
              <a:t>If </a:t>
            </a:r>
            <a:r>
              <a:rPr lang="en-US" dirty="0"/>
              <a:t>y</a:t>
            </a:r>
            <a:r>
              <a:rPr lang="en-US" dirty="0" smtClean="0"/>
              <a:t>ou </a:t>
            </a:r>
            <a:r>
              <a:rPr lang="en-US" dirty="0"/>
              <a:t>do </a:t>
            </a:r>
            <a:r>
              <a:rPr lang="en-US" dirty="0" smtClean="0"/>
              <a:t>know </a:t>
            </a:r>
            <a:r>
              <a:rPr lang="en-US" dirty="0"/>
              <a:t>the problem space, but need to </a:t>
            </a:r>
            <a:r>
              <a:rPr lang="en-US" dirty="0" smtClean="0"/>
              <a:t>bound </a:t>
            </a:r>
            <a:r>
              <a:rPr lang="en-US" dirty="0"/>
              <a:t>it </a:t>
            </a:r>
            <a:r>
              <a:rPr lang="en-US" dirty="0" smtClean="0"/>
              <a:t>==&gt; </a:t>
            </a:r>
          </a:p>
          <a:p>
            <a:pPr lvl="1"/>
            <a:r>
              <a:rPr lang="en-US" dirty="0" smtClean="0"/>
              <a:t>talk </a:t>
            </a:r>
            <a:r>
              <a:rPr lang="en-US" dirty="0"/>
              <a:t>to </a:t>
            </a:r>
            <a:r>
              <a:rPr lang="en-US" dirty="0" smtClean="0"/>
              <a:t>users and experts </a:t>
            </a:r>
            <a:r>
              <a:rPr lang="en-US" dirty="0"/>
              <a:t>and </a:t>
            </a:r>
            <a:endParaRPr lang="en-US" dirty="0" smtClean="0"/>
          </a:p>
          <a:p>
            <a:pPr lvl="1"/>
            <a:r>
              <a:rPr lang="en-US" dirty="0" smtClean="0"/>
              <a:t>read </a:t>
            </a:r>
            <a:r>
              <a:rPr lang="en-US" dirty="0"/>
              <a:t>any existing functional </a:t>
            </a:r>
            <a:r>
              <a:rPr lang="en-US" dirty="0" smtClean="0"/>
              <a:t>spec</a:t>
            </a:r>
          </a:p>
          <a:p>
            <a:pPr lvl="1"/>
            <a:endParaRPr lang="en-US" dirty="0"/>
          </a:p>
          <a:p>
            <a:pPr lvl="1"/>
            <a:endParaRPr lang="en-US" dirty="0" smtClean="0"/>
          </a:p>
          <a:p>
            <a:r>
              <a:rPr lang="en-US" dirty="0" smtClean="0"/>
              <a:t>Then you can build Requirements-Clarification Models</a:t>
            </a:r>
            <a:endParaRPr lang="en-US" dirty="0"/>
          </a:p>
        </p:txBody>
      </p:sp>
    </p:spTree>
    <p:extLst>
      <p:ext uri="{BB962C8B-B14F-4D97-AF65-F5344CB8AC3E}">
        <p14:creationId xmlns:p14="http://schemas.microsoft.com/office/powerpoint/2010/main" val="3972514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uilding </a:t>
            </a:r>
            <a:r>
              <a:rPr lang="en-US" dirty="0"/>
              <a:t>RC Models </a:t>
            </a:r>
          </a:p>
        </p:txBody>
      </p:sp>
      <p:sp>
        <p:nvSpPr>
          <p:cNvPr id="3" name="Content Placeholder 2"/>
          <p:cNvSpPr>
            <a:spLocks noGrp="1"/>
          </p:cNvSpPr>
          <p:nvPr>
            <p:ph idx="1"/>
          </p:nvPr>
        </p:nvSpPr>
        <p:spPr/>
        <p:txBody>
          <a:bodyPr/>
          <a:lstStyle/>
          <a:p>
            <a:r>
              <a:rPr lang="en-US" dirty="0"/>
              <a:t>The process for building the RC models is to</a:t>
            </a:r>
            <a:r>
              <a:rPr lang="en-US" dirty="0" smtClean="0"/>
              <a:t>: </a:t>
            </a:r>
          </a:p>
          <a:p>
            <a:pPr lvl="1"/>
            <a:r>
              <a:rPr lang="en-US" dirty="0" smtClean="0"/>
              <a:t>Identify </a:t>
            </a:r>
            <a:r>
              <a:rPr lang="en-US" dirty="0"/>
              <a:t>lots of use </a:t>
            </a:r>
            <a:r>
              <a:rPr lang="en-US" dirty="0" smtClean="0"/>
              <a:t>cases</a:t>
            </a:r>
          </a:p>
          <a:p>
            <a:pPr lvl="1"/>
            <a:r>
              <a:rPr lang="en-US" dirty="0" smtClean="0"/>
              <a:t>Don’t </a:t>
            </a:r>
            <a:r>
              <a:rPr lang="en-US" dirty="0"/>
              <a:t>worry too much about </a:t>
            </a:r>
            <a:r>
              <a:rPr lang="en-US" dirty="0" smtClean="0"/>
              <a:t>duplication</a:t>
            </a:r>
          </a:p>
          <a:p>
            <a:pPr lvl="2"/>
            <a:r>
              <a:rPr lang="en-US" dirty="0" smtClean="0"/>
              <a:t>Try </a:t>
            </a:r>
            <a:r>
              <a:rPr lang="en-US" dirty="0"/>
              <a:t>to capture them “all” for this release </a:t>
            </a:r>
            <a:r>
              <a:rPr lang="en-US" dirty="0" smtClean="0"/>
              <a:t>and </a:t>
            </a:r>
            <a:r>
              <a:rPr lang="en-US" dirty="0"/>
              <a:t>a few core, representative ones for future releases</a:t>
            </a:r>
          </a:p>
          <a:p>
            <a:r>
              <a:rPr lang="en-US" dirty="0"/>
              <a:t>          • If there are gaps in scope, build more use cases</a:t>
            </a:r>
          </a:p>
          <a:p>
            <a:pPr lvl="1"/>
            <a:r>
              <a:rPr lang="en-US" dirty="0" smtClean="0"/>
              <a:t>Build </a:t>
            </a:r>
            <a:r>
              <a:rPr lang="en-US" dirty="0"/>
              <a:t>activity </a:t>
            </a:r>
            <a:r>
              <a:rPr lang="en-US" dirty="0" smtClean="0"/>
              <a:t>diagram to make sure you understand it</a:t>
            </a:r>
            <a:endParaRPr lang="en-US" dirty="0"/>
          </a:p>
          <a:p>
            <a:pPr lvl="1"/>
            <a:r>
              <a:rPr lang="en-US" dirty="0" smtClean="0"/>
              <a:t>Stop </a:t>
            </a:r>
            <a:r>
              <a:rPr lang="en-US" dirty="0"/>
              <a:t>when </a:t>
            </a:r>
            <a:r>
              <a:rPr lang="en-US" dirty="0" smtClean="0"/>
              <a:t>you have specified</a:t>
            </a:r>
          </a:p>
          <a:p>
            <a:pPr lvl="2"/>
            <a:r>
              <a:rPr lang="en-US" dirty="0"/>
              <a:t>A</a:t>
            </a:r>
            <a:r>
              <a:rPr lang="en-US" dirty="0" smtClean="0"/>
              <a:t>ll </a:t>
            </a:r>
            <a:r>
              <a:rPr lang="en-US" dirty="0"/>
              <a:t>the use cases and </a:t>
            </a:r>
            <a:endParaRPr lang="en-US" dirty="0" smtClean="0"/>
          </a:p>
          <a:p>
            <a:pPr lvl="2"/>
            <a:r>
              <a:rPr lang="en-US" dirty="0" smtClean="0"/>
              <a:t>All the activity diagrams </a:t>
            </a:r>
            <a:r>
              <a:rPr lang="en-US" dirty="0"/>
              <a:t>that must be supported for the next release. </a:t>
            </a:r>
          </a:p>
        </p:txBody>
      </p:sp>
    </p:spTree>
    <p:extLst>
      <p:ext uri="{BB962C8B-B14F-4D97-AF65-F5344CB8AC3E}">
        <p14:creationId xmlns:p14="http://schemas.microsoft.com/office/powerpoint/2010/main" val="3086030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on </a:t>
            </a:r>
            <a:r>
              <a:rPr lang="en-US" dirty="0" smtClean="0"/>
              <a:t>the Functional Spec.</a:t>
            </a:r>
            <a:endParaRPr lang="en-US" dirty="0"/>
          </a:p>
        </p:txBody>
      </p:sp>
      <p:sp>
        <p:nvSpPr>
          <p:cNvPr id="3" name="Content Placeholder 2"/>
          <p:cNvSpPr>
            <a:spLocks noGrp="1"/>
          </p:cNvSpPr>
          <p:nvPr>
            <p:ph idx="1"/>
          </p:nvPr>
        </p:nvSpPr>
        <p:spPr/>
        <p:txBody>
          <a:bodyPr/>
          <a:lstStyle/>
          <a:p>
            <a:pPr lvl="1"/>
            <a:r>
              <a:rPr lang="en-US" dirty="0"/>
              <a:t>Complete the </a:t>
            </a:r>
            <a:r>
              <a:rPr lang="en-US" dirty="0" smtClean="0"/>
              <a:t>requirements-clarification models</a:t>
            </a:r>
            <a:endParaRPr lang="en-US" dirty="0"/>
          </a:p>
          <a:p>
            <a:pPr lvl="1"/>
            <a:r>
              <a:rPr lang="en-US" dirty="0"/>
              <a:t>Find </a:t>
            </a:r>
            <a:r>
              <a:rPr lang="en-US" dirty="0" smtClean="0"/>
              <a:t>the existing functional spec., </a:t>
            </a:r>
            <a:r>
              <a:rPr lang="en-US" dirty="0"/>
              <a:t>if it exists</a:t>
            </a:r>
          </a:p>
          <a:p>
            <a:pPr lvl="1"/>
            <a:r>
              <a:rPr lang="en-US" dirty="0"/>
              <a:t>Work each </a:t>
            </a:r>
            <a:r>
              <a:rPr lang="en-US" dirty="0" smtClean="0"/>
              <a:t>requirement whether it’s </a:t>
            </a:r>
          </a:p>
          <a:p>
            <a:pPr lvl="2"/>
            <a:r>
              <a:rPr lang="en-US" dirty="0" smtClean="0"/>
              <a:t>non</a:t>
            </a:r>
            <a:r>
              <a:rPr lang="en-US" dirty="0"/>
              <a:t>-existent, </a:t>
            </a:r>
            <a:endParaRPr lang="en-US" dirty="0" smtClean="0"/>
          </a:p>
          <a:p>
            <a:pPr lvl="2"/>
            <a:r>
              <a:rPr lang="en-US" dirty="0" smtClean="0"/>
              <a:t>unclear</a:t>
            </a:r>
            <a:r>
              <a:rPr lang="en-US" dirty="0"/>
              <a:t>, or </a:t>
            </a:r>
            <a:endParaRPr lang="en-US" dirty="0" smtClean="0"/>
          </a:p>
          <a:p>
            <a:pPr lvl="2"/>
            <a:r>
              <a:rPr lang="en-US" dirty="0" smtClean="0"/>
              <a:t>poorly factored </a:t>
            </a:r>
          </a:p>
          <a:p>
            <a:pPr lvl="1"/>
            <a:r>
              <a:rPr lang="en-US" dirty="0" smtClean="0"/>
              <a:t>till </a:t>
            </a:r>
            <a:r>
              <a:rPr lang="en-US" dirty="0"/>
              <a:t>it’s good</a:t>
            </a:r>
          </a:p>
          <a:p>
            <a:pPr lvl="1"/>
            <a:r>
              <a:rPr lang="en-US" dirty="0" smtClean="0"/>
              <a:t>Then </a:t>
            </a:r>
            <a:r>
              <a:rPr lang="en-US" dirty="0"/>
              <a:t>build executable models</a:t>
            </a:r>
          </a:p>
        </p:txBody>
      </p:sp>
      <p:sp>
        <p:nvSpPr>
          <p:cNvPr id="4" name="Rectangular Callout 3"/>
          <p:cNvSpPr/>
          <p:nvPr/>
        </p:nvSpPr>
        <p:spPr bwMode="auto">
          <a:xfrm>
            <a:off x="5410200" y="3352800"/>
            <a:ext cx="3352800" cy="1905000"/>
          </a:xfrm>
          <a:prstGeom prst="wedgeRectCallout">
            <a:avLst>
              <a:gd name="adj1" fmla="val -45948"/>
              <a:gd name="adj2" fmla="val 9572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This course provides criteria for a good requirements specification, but it does not seek to teach how to build </a:t>
            </a:r>
            <a:r>
              <a:rPr lang="en-US" sz="2000" dirty="0" smtClean="0"/>
              <a:t>one in detail</a:t>
            </a:r>
            <a:endParaRPr lang="en-US" sz="2000" dirty="0"/>
          </a:p>
        </p:txBody>
      </p:sp>
    </p:spTree>
    <p:extLst>
      <p:ext uri="{BB962C8B-B14F-4D97-AF65-F5344CB8AC3E}">
        <p14:creationId xmlns:p14="http://schemas.microsoft.com/office/powerpoint/2010/main" val="2737369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t>
            </a:r>
            <a:endParaRPr lang="en-US" dirty="0"/>
          </a:p>
        </p:txBody>
      </p:sp>
      <p:sp>
        <p:nvSpPr>
          <p:cNvPr id="3" name="Content Placeholder 2"/>
          <p:cNvSpPr>
            <a:spLocks noGrp="1"/>
          </p:cNvSpPr>
          <p:nvPr>
            <p:ph idx="1"/>
          </p:nvPr>
        </p:nvSpPr>
        <p:spPr/>
        <p:txBody>
          <a:bodyPr/>
          <a:lstStyle/>
          <a:p>
            <a:pPr lvl="1"/>
            <a:r>
              <a:rPr lang="en-US" dirty="0" smtClean="0"/>
              <a:t>Learn about the problem</a:t>
            </a:r>
          </a:p>
          <a:p>
            <a:pPr lvl="1"/>
            <a:r>
              <a:rPr lang="en-US" dirty="0" smtClean="0"/>
              <a:t>Build requirements-clarification models</a:t>
            </a:r>
          </a:p>
          <a:p>
            <a:pPr lvl="1"/>
            <a:r>
              <a:rPr lang="en-US" dirty="0" smtClean="0"/>
              <a:t>Build the functional spec.</a:t>
            </a:r>
          </a:p>
          <a:p>
            <a:pPr lvl="1"/>
            <a:r>
              <a:rPr lang="en-US" dirty="0" smtClean="0"/>
              <a:t>Load it all in your brain</a:t>
            </a:r>
          </a:p>
          <a:p>
            <a:pPr lvl="1"/>
            <a:r>
              <a:rPr lang="en-US" dirty="0" smtClean="0"/>
              <a:t>Build executable models</a:t>
            </a:r>
            <a:endParaRPr lang="en-US" dirty="0"/>
          </a:p>
        </p:txBody>
      </p:sp>
      <p:sp>
        <p:nvSpPr>
          <p:cNvPr id="4" name="Oval 3"/>
          <p:cNvSpPr/>
          <p:nvPr/>
        </p:nvSpPr>
        <p:spPr bwMode="auto">
          <a:xfrm>
            <a:off x="2057400" y="3962400"/>
            <a:ext cx="838200" cy="838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RC</a:t>
            </a:r>
            <a:endParaRPr kumimoji="0" lang="en-US" sz="1800" b="0"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3810000" y="3962400"/>
            <a:ext cx="838200" cy="838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FS</a:t>
            </a:r>
            <a:endParaRPr kumimoji="0" lang="en-US" sz="1800" b="0" i="0" u="none" strike="noStrike" cap="none" normalizeH="0" baseline="0" dirty="0" smtClean="0">
              <a:ln>
                <a:noFill/>
              </a:ln>
              <a:solidFill>
                <a:schemeClr val="tx1"/>
              </a:solidFill>
              <a:effectLst/>
              <a:latin typeface="Arial" charset="0"/>
            </a:endParaRPr>
          </a:p>
        </p:txBody>
      </p:sp>
      <p:cxnSp>
        <p:nvCxnSpPr>
          <p:cNvPr id="6" name="Straight Arrow Connector 5"/>
          <p:cNvCxnSpPr/>
          <p:nvPr/>
        </p:nvCxnSpPr>
        <p:spPr bwMode="auto">
          <a:xfrm>
            <a:off x="1219200" y="43434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2895600" y="43434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4648200" y="43434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Straight Connector 8"/>
          <p:cNvCxnSpPr/>
          <p:nvPr/>
        </p:nvCxnSpPr>
        <p:spPr bwMode="auto">
          <a:xfrm>
            <a:off x="2514600" y="480060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4267200" y="480060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a:off x="2514600" y="5105400"/>
            <a:ext cx="3048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6705600" y="4724400"/>
            <a:ext cx="9144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pic>
        <p:nvPicPr>
          <p:cNvPr id="13" name="Picture 12" descr="head-ideas-resized-600.jpg"/>
          <p:cNvPicPr>
            <a:picLocks noChangeAspect="1"/>
          </p:cNvPicPr>
          <p:nvPr/>
        </p:nvPicPr>
        <p:blipFill rotWithShape="1">
          <a:blip r:embed="rId2" cstate="print">
            <a:extLst>
              <a:ext uri="{28A0092B-C50C-407E-A947-70E740481C1C}">
                <a14:useLocalDpi xmlns:a14="http://schemas.microsoft.com/office/drawing/2010/main" val="0"/>
              </a:ext>
            </a:extLst>
          </a:blip>
          <a:srcRect t="29393" b="-50734"/>
          <a:stretch/>
        </p:blipFill>
        <p:spPr>
          <a:xfrm>
            <a:off x="5562600" y="4164600"/>
            <a:ext cx="1231900" cy="2160000"/>
          </a:xfrm>
          <a:prstGeom prst="rect">
            <a:avLst/>
          </a:prstGeom>
        </p:spPr>
      </p:pic>
    </p:spTree>
    <p:extLst>
      <p:ext uri="{BB962C8B-B14F-4D97-AF65-F5344CB8AC3E}">
        <p14:creationId xmlns:p14="http://schemas.microsoft.com/office/powerpoint/2010/main" val="3097491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6</a:t>
            </a:r>
            <a:r>
              <a:rPr lang="en-US" dirty="0" smtClean="0"/>
              <a:t>. Use Cases</a:t>
            </a:r>
          </a:p>
        </p:txBody>
      </p:sp>
      <p:sp>
        <p:nvSpPr>
          <p:cNvPr id="78851" name="TextBox 4"/>
          <p:cNvSpPr txBox="1">
            <a:spLocks noChangeArrowheads="1"/>
          </p:cNvSpPr>
          <p:nvPr/>
        </p:nvSpPr>
        <p:spPr bwMode="auto">
          <a:xfrm>
            <a:off x="4191000" y="2895600"/>
            <a:ext cx="755235" cy="1323439"/>
          </a:xfrm>
          <a:prstGeom prst="rect">
            <a:avLst/>
          </a:prstGeom>
          <a:noFill/>
          <a:ln w="9525">
            <a:noFill/>
            <a:miter lim="800000"/>
            <a:headEnd/>
            <a:tailEnd/>
          </a:ln>
        </p:spPr>
        <p:txBody>
          <a:bodyPr wrap="none">
            <a:prstTxWarp prst="textNoShape">
              <a:avLst/>
            </a:prstTxWarp>
            <a:spAutoFit/>
          </a:bodyPr>
          <a:lstStyle/>
          <a:p>
            <a:r>
              <a:rPr lang="en-US" sz="8000" dirty="0">
                <a:solidFill>
                  <a:srgbClr val="FF0000"/>
                </a:solidFill>
              </a:rPr>
              <a:t>6</a:t>
            </a:r>
          </a:p>
        </p:txBody>
      </p:sp>
      <p:grpSp>
        <p:nvGrpSpPr>
          <p:cNvPr id="4" name="Group 30"/>
          <p:cNvGrpSpPr>
            <a:grpSpLocks noChangeAspect="1"/>
          </p:cNvGrpSpPr>
          <p:nvPr/>
        </p:nvGrpSpPr>
        <p:grpSpPr bwMode="auto">
          <a:xfrm>
            <a:off x="6248400" y="3157538"/>
            <a:ext cx="2057400" cy="3319462"/>
            <a:chOff x="1200" y="2416"/>
            <a:chExt cx="1104" cy="1712"/>
          </a:xfrm>
        </p:grpSpPr>
        <p:sp>
          <p:nvSpPr>
            <p:cNvPr id="5"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6"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7"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Use Cases</a:t>
            </a:r>
          </a:p>
        </p:txBody>
      </p:sp>
      <p:sp>
        <p:nvSpPr>
          <p:cNvPr id="79875" name="Content Placeholder 2"/>
          <p:cNvSpPr>
            <a:spLocks noGrp="1"/>
          </p:cNvSpPr>
          <p:nvPr>
            <p:ph idx="1"/>
          </p:nvPr>
        </p:nvSpPr>
        <p:spPr/>
        <p:txBody>
          <a:bodyPr/>
          <a:lstStyle/>
          <a:p>
            <a:r>
              <a:rPr lang="en-US" dirty="0" smtClean="0"/>
              <a:t>A </a:t>
            </a:r>
            <a:r>
              <a:rPr lang="en-US" i="1" dirty="0" smtClean="0"/>
              <a:t>use case </a:t>
            </a:r>
            <a:r>
              <a:rPr lang="en-US" dirty="0" smtClean="0"/>
              <a:t>says how a role uses a system to meet some goal.</a:t>
            </a:r>
          </a:p>
          <a:p>
            <a:endParaRPr lang="en-US" dirty="0" smtClean="0"/>
          </a:p>
          <a:p>
            <a:r>
              <a:rPr lang="en-US" dirty="0" smtClean="0"/>
              <a:t>Examples:</a:t>
            </a:r>
          </a:p>
          <a:p>
            <a:pPr lvl="1"/>
            <a:r>
              <a:rPr lang="en-US" dirty="0" smtClean="0"/>
              <a:t>A passenger requests elevator</a:t>
            </a:r>
          </a:p>
          <a:p>
            <a:pPr lvl="1"/>
            <a:r>
              <a:rPr lang="en-US" dirty="0" smtClean="0"/>
              <a:t>A passenger orders an elevator to a floor</a:t>
            </a:r>
          </a:p>
          <a:p>
            <a:pPr lvl="1"/>
            <a:r>
              <a:rPr lang="en-US" dirty="0" smtClean="0"/>
              <a:t>A system administrator sets elevator mode</a:t>
            </a:r>
          </a:p>
          <a:p>
            <a:pPr lvl="1"/>
            <a:r>
              <a:rPr lang="en-US" dirty="0" smtClean="0"/>
              <a:t>At 08:00, free elevators return to the ground floor.</a:t>
            </a:r>
          </a:p>
          <a:p>
            <a:pPr lvl="1">
              <a:buNone/>
            </a:pPr>
            <a:endParaRPr lang="en-US" dirty="0" smtClean="0"/>
          </a:p>
        </p:txBody>
      </p:sp>
      <p:sp>
        <p:nvSpPr>
          <p:cNvPr id="79876" name="Oval Callout 5"/>
          <p:cNvSpPr>
            <a:spLocks noChangeArrowheads="1"/>
          </p:cNvSpPr>
          <p:nvPr/>
        </p:nvSpPr>
        <p:spPr bwMode="auto">
          <a:xfrm>
            <a:off x="6492875" y="1623488"/>
            <a:ext cx="2041525" cy="1428214"/>
          </a:xfrm>
          <a:prstGeom prst="wedgeEllipseCallout">
            <a:avLst>
              <a:gd name="adj1" fmla="val 34551"/>
              <a:gd name="adj2" fmla="val 73556"/>
            </a:avLst>
          </a:prstGeom>
          <a:solidFill>
            <a:srgbClr val="CCFFCC"/>
          </a:solidFill>
          <a:ln w="12700">
            <a:solidFill>
              <a:schemeClr val="tx1"/>
            </a:solidFill>
            <a:round/>
            <a:headEnd/>
            <a:tailEnd/>
          </a:ln>
        </p:spPr>
        <p:txBody>
          <a:bodyPr lIns="0" tIns="0" rIns="0" bIns="0" anchor="ctr">
            <a:prstTxWarp prst="textNoShape">
              <a:avLst/>
            </a:prstTxWarp>
            <a:spAutoFit/>
          </a:bodyPr>
          <a:lstStyle/>
          <a:p>
            <a:pPr algn="ctr"/>
            <a:r>
              <a:rPr lang="en-US" sz="2200" b="1" dirty="0">
                <a:latin typeface="Comic Sans MS"/>
                <a:ea typeface="Comic Sans MS"/>
                <a:cs typeface="Comic Sans MS"/>
              </a:rPr>
              <a:t>aka</a:t>
            </a:r>
          </a:p>
          <a:p>
            <a:pPr algn="ctr"/>
            <a:r>
              <a:rPr lang="en-US" sz="2200" b="1" dirty="0">
                <a:latin typeface="Comic Sans MS"/>
                <a:ea typeface="Comic Sans MS"/>
                <a:cs typeface="Comic Sans MS"/>
              </a:rPr>
              <a:t>“usage case”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Actors</a:t>
            </a:r>
          </a:p>
        </p:txBody>
      </p:sp>
      <p:sp>
        <p:nvSpPr>
          <p:cNvPr id="80899" name="Content Placeholder 2"/>
          <p:cNvSpPr>
            <a:spLocks noGrp="1"/>
          </p:cNvSpPr>
          <p:nvPr>
            <p:ph idx="1"/>
          </p:nvPr>
        </p:nvSpPr>
        <p:spPr/>
        <p:txBody>
          <a:bodyPr/>
          <a:lstStyle/>
          <a:p>
            <a:r>
              <a:rPr lang="en-US" dirty="0" smtClean="0"/>
              <a:t>An actor is anything that interacts with the system:</a:t>
            </a:r>
          </a:p>
          <a:p>
            <a:pPr lvl="1"/>
            <a:r>
              <a:rPr lang="en-US" dirty="0" smtClean="0"/>
              <a:t>people</a:t>
            </a:r>
          </a:p>
          <a:p>
            <a:pPr lvl="1"/>
            <a:r>
              <a:rPr lang="en-US" dirty="0" smtClean="0"/>
              <a:t>machines and sensors</a:t>
            </a:r>
          </a:p>
          <a:p>
            <a:pPr lvl="1"/>
            <a:r>
              <a:rPr lang="en-US" dirty="0" smtClean="0"/>
              <a:t>other systems</a:t>
            </a:r>
          </a:p>
          <a:p>
            <a:pPr lvl="1"/>
            <a:r>
              <a:rPr lang="en-US" dirty="0" smtClean="0"/>
              <a:t>timers</a:t>
            </a:r>
          </a:p>
          <a:p>
            <a:endParaRPr lang="en-US" dirty="0" smtClean="0"/>
          </a:p>
          <a:p>
            <a:r>
              <a:rPr lang="en-US" dirty="0" smtClean="0"/>
              <a:t>We name the role, not the person or thing.</a:t>
            </a:r>
          </a:p>
          <a:p>
            <a:pPr lvl="1"/>
            <a:r>
              <a:rPr lang="en-US" dirty="0" smtClean="0"/>
              <a:t>Fred </a:t>
            </a:r>
            <a:r>
              <a:rPr lang="en-US" dirty="0" smtClean="0">
                <a:sym typeface="Wingdings" charset="2"/>
              </a:rPr>
              <a:t></a:t>
            </a:r>
            <a:r>
              <a:rPr lang="en-US" dirty="0" smtClean="0"/>
              <a:t> Administrator</a:t>
            </a:r>
          </a:p>
          <a:p>
            <a:pPr lvl="1"/>
            <a:r>
              <a:rPr lang="en-US" dirty="0" smtClean="0"/>
              <a:t>Fred </a:t>
            </a:r>
            <a:r>
              <a:rPr lang="en-US" dirty="0" smtClean="0">
                <a:sym typeface="Wingdings" charset="2"/>
              </a:rPr>
              <a:t> Passenger</a:t>
            </a:r>
          </a:p>
          <a:p>
            <a:pPr lvl="1"/>
            <a:r>
              <a:rPr lang="en-US" dirty="0" smtClean="0">
                <a:sym typeface="Wingdings" charset="2"/>
              </a:rPr>
              <a:t>Mary  Passenger</a:t>
            </a:r>
            <a:endParaRPr lang="en-US" dirty="0" smtClean="0"/>
          </a:p>
        </p:txBody>
      </p:sp>
      <p:grpSp>
        <p:nvGrpSpPr>
          <p:cNvPr id="80900" name="Group 30"/>
          <p:cNvGrpSpPr>
            <a:grpSpLocks noChangeAspect="1"/>
          </p:cNvGrpSpPr>
          <p:nvPr/>
        </p:nvGrpSpPr>
        <p:grpSpPr bwMode="auto">
          <a:xfrm>
            <a:off x="6248400" y="3157538"/>
            <a:ext cx="2057400" cy="3319462"/>
            <a:chOff x="1200" y="2416"/>
            <a:chExt cx="1104" cy="1712"/>
          </a:xfrm>
        </p:grpSpPr>
        <p:sp>
          <p:nvSpPr>
            <p:cNvPr id="80901" name="Oval 31"/>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0902" name="Line 32"/>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0903" name="Line 33"/>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0904" name="Line 34"/>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0905" name="Line 35"/>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t>Interaction</a:t>
            </a:r>
          </a:p>
        </p:txBody>
      </p:sp>
      <p:sp>
        <p:nvSpPr>
          <p:cNvPr id="81923" name="Content Placeholder 2"/>
          <p:cNvSpPr>
            <a:spLocks noGrp="1"/>
          </p:cNvSpPr>
          <p:nvPr>
            <p:ph idx="1"/>
          </p:nvPr>
        </p:nvSpPr>
        <p:spPr/>
        <p:txBody>
          <a:bodyPr/>
          <a:lstStyle/>
          <a:p>
            <a:r>
              <a:rPr lang="en-US" dirty="0" smtClean="0"/>
              <a:t>An interaction between an actor and system is shown as an association, thus:</a:t>
            </a:r>
          </a:p>
          <a:p>
            <a:endParaRPr lang="en-US" dirty="0" smtClean="0"/>
          </a:p>
          <a:p>
            <a:r>
              <a:rPr lang="en-US" dirty="0" smtClean="0"/>
              <a:t>It crosses the system boundary and consists of:</a:t>
            </a:r>
          </a:p>
          <a:p>
            <a:pPr lvl="1"/>
            <a:r>
              <a:rPr lang="en-US" dirty="0" smtClean="0"/>
              <a:t>data flows</a:t>
            </a:r>
          </a:p>
          <a:p>
            <a:pPr lvl="1"/>
            <a:r>
              <a:rPr lang="en-US" dirty="0" smtClean="0"/>
              <a:t>control flows</a:t>
            </a:r>
          </a:p>
          <a:p>
            <a:pPr lvl="1"/>
            <a:r>
              <a:rPr lang="en-US" dirty="0" smtClean="0"/>
              <a:t>or a complex interaction comprising multiple flows</a:t>
            </a:r>
          </a:p>
          <a:p>
            <a:pPr lvl="1"/>
            <a:endParaRPr lang="en-US" dirty="0" smtClean="0"/>
          </a:p>
          <a:p>
            <a:r>
              <a:rPr lang="en-US" dirty="0" smtClean="0"/>
              <a:t>Other relationships exist within the system boundary.</a:t>
            </a:r>
          </a:p>
        </p:txBody>
      </p:sp>
      <p:cxnSp>
        <p:nvCxnSpPr>
          <p:cNvPr id="81924" name="Straight Connector 4"/>
          <p:cNvCxnSpPr>
            <a:cxnSpLocks noChangeShapeType="1"/>
          </p:cNvCxnSpPr>
          <p:nvPr/>
        </p:nvCxnSpPr>
        <p:spPr bwMode="auto">
          <a:xfrm>
            <a:off x="3200400" y="1827212"/>
            <a:ext cx="2286000" cy="1588"/>
          </a:xfrm>
          <a:prstGeom prst="line">
            <a:avLst/>
          </a:prstGeom>
          <a:noFill/>
          <a:ln w="12700">
            <a:solidFill>
              <a:schemeClr val="tx1"/>
            </a:solidFill>
            <a:round/>
            <a:headEnd/>
            <a:tailEn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Levels of Commitment</a:t>
            </a:r>
            <a:endParaRPr lang="en-US"/>
          </a:p>
        </p:txBody>
      </p:sp>
      <p:sp>
        <p:nvSpPr>
          <p:cNvPr id="11267" name="Rectangle 3"/>
          <p:cNvSpPr>
            <a:spLocks noGrp="1" noChangeArrowheads="1"/>
          </p:cNvSpPr>
          <p:nvPr>
            <p:ph type="body" idx="1"/>
          </p:nvPr>
        </p:nvSpPr>
        <p:spPr/>
        <p:txBody>
          <a:bodyPr/>
          <a:lstStyle/>
          <a:p>
            <a:r>
              <a:rPr lang="en-US" dirty="0" smtClean="0"/>
              <a:t>Consequently, we must commit incrementally.</a:t>
            </a:r>
          </a:p>
          <a:p>
            <a:endParaRPr lang="en-US" dirty="0" smtClean="0"/>
          </a:p>
          <a:p>
            <a:pPr lvl="1"/>
            <a:r>
              <a:rPr lang="en-US" dirty="0" smtClean="0"/>
              <a:t>Natural language and informal diagrams</a:t>
            </a:r>
          </a:p>
          <a:p>
            <a:pPr lvl="2"/>
            <a:r>
              <a:rPr lang="en-US" dirty="0" smtClean="0"/>
              <a:t>Use cases</a:t>
            </a:r>
          </a:p>
          <a:p>
            <a:pPr lvl="2"/>
            <a:r>
              <a:rPr lang="en-US" dirty="0" smtClean="0"/>
              <a:t>Activity diagrams</a:t>
            </a:r>
          </a:p>
          <a:p>
            <a:pPr lvl="2"/>
            <a:r>
              <a:rPr lang="en-US" dirty="0" smtClean="0"/>
              <a:t>Sequence diagrams</a:t>
            </a:r>
          </a:p>
          <a:p>
            <a:pPr lvl="1"/>
            <a:r>
              <a:rPr lang="en-US" dirty="0" smtClean="0"/>
              <a:t>Structural models</a:t>
            </a:r>
          </a:p>
          <a:p>
            <a:pPr lvl="2"/>
            <a:r>
              <a:rPr lang="en-US" dirty="0" smtClean="0"/>
              <a:t>Components &amp; Interfaces</a:t>
            </a:r>
          </a:p>
          <a:p>
            <a:pPr lvl="2"/>
            <a:r>
              <a:rPr lang="en-US" dirty="0" smtClean="0"/>
              <a:t>Class models</a:t>
            </a:r>
          </a:p>
          <a:p>
            <a:pPr lvl="2"/>
            <a:r>
              <a:rPr lang="en-US" dirty="0" smtClean="0"/>
              <a:t>Data types</a:t>
            </a:r>
          </a:p>
          <a:p>
            <a:pPr lvl="1"/>
            <a:r>
              <a:rPr lang="en-US" dirty="0" smtClean="0"/>
              <a:t>Behavioral models</a:t>
            </a:r>
          </a:p>
          <a:p>
            <a:pPr lvl="2"/>
            <a:r>
              <a:rPr lang="en-US" dirty="0" smtClean="0"/>
              <a:t>State models</a:t>
            </a:r>
          </a:p>
          <a:p>
            <a:pPr lvl="2"/>
            <a:r>
              <a:rPr lang="en-US" dirty="0" smtClean="0"/>
              <a:t>Activities</a:t>
            </a:r>
          </a:p>
          <a:p>
            <a:endParaRPr lang="en-US" dirty="0"/>
          </a:p>
        </p:txBody>
      </p:sp>
      <p:sp>
        <p:nvSpPr>
          <p:cNvPr id="11268" name="Left Arrow 3"/>
          <p:cNvSpPr>
            <a:spLocks noChangeArrowheads="1"/>
          </p:cNvSpPr>
          <p:nvPr/>
        </p:nvSpPr>
        <p:spPr bwMode="auto">
          <a:xfrm>
            <a:off x="6629400" y="2743200"/>
            <a:ext cx="1828800" cy="762000"/>
          </a:xfrm>
          <a:prstGeom prst="leftArrow">
            <a:avLst>
              <a:gd name="adj1" fmla="val 50000"/>
              <a:gd name="adj2" fmla="val 50000"/>
            </a:avLst>
          </a:prstGeom>
          <a:solidFill>
            <a:schemeClr val="accent1"/>
          </a:solidFill>
          <a:ln w="12700">
            <a:solidFill>
              <a:schemeClr val="tx1"/>
            </a:solidFill>
            <a:round/>
            <a:headEnd/>
            <a:tailEnd/>
          </a:ln>
        </p:spPr>
        <p:txBody>
          <a:bodyPr>
            <a:prstTxWarp prst="textNoShape">
              <a:avLst/>
            </a:prstTxWarp>
          </a:bodyPr>
          <a:lstStyle/>
          <a:p>
            <a:r>
              <a:rPr lang="en-US"/>
              <a:t>This course</a:t>
            </a:r>
          </a:p>
        </p:txBody>
      </p:sp>
      <p:sp>
        <p:nvSpPr>
          <p:cNvPr id="5" name="TextBox 4"/>
          <p:cNvSpPr txBox="1"/>
          <p:nvPr/>
        </p:nvSpPr>
        <p:spPr>
          <a:xfrm>
            <a:off x="5334000" y="2164140"/>
            <a:ext cx="595836" cy="1569660"/>
          </a:xfrm>
          <a:prstGeom prst="rect">
            <a:avLst/>
          </a:prstGeom>
          <a:noFill/>
        </p:spPr>
        <p:txBody>
          <a:bodyPr wrap="none" rtlCol="0">
            <a:spAutoFit/>
          </a:bodyPr>
          <a:lstStyle/>
          <a:p>
            <a:r>
              <a:rPr lang="en-US" sz="9600" dirty="0" smtClean="0"/>
              <a:t>}</a:t>
            </a:r>
            <a:endParaRPr lang="en-US" sz="96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t>Use Case</a:t>
            </a:r>
          </a:p>
        </p:txBody>
      </p:sp>
      <p:sp>
        <p:nvSpPr>
          <p:cNvPr id="82947" name="Content Placeholder 2"/>
          <p:cNvSpPr>
            <a:spLocks noGrp="1"/>
          </p:cNvSpPr>
          <p:nvPr>
            <p:ph idx="1"/>
          </p:nvPr>
        </p:nvSpPr>
        <p:spPr/>
        <p:txBody>
          <a:bodyPr/>
          <a:lstStyle/>
          <a:p>
            <a:r>
              <a:rPr lang="en-US" dirty="0" smtClean="0"/>
              <a:t>The </a:t>
            </a:r>
            <a:r>
              <a:rPr lang="en-US" i="1" dirty="0" smtClean="0"/>
              <a:t>use case </a:t>
            </a:r>
            <a:r>
              <a:rPr lang="en-US" dirty="0" smtClean="0"/>
              <a:t>is everything the system does for the actor.</a:t>
            </a:r>
          </a:p>
          <a:p>
            <a:pPr lvl="1"/>
            <a:r>
              <a:rPr lang="en-US" dirty="0" smtClean="0"/>
              <a:t>A passenger requests elevator  </a:t>
            </a:r>
            <a:r>
              <a:rPr lang="en-US" dirty="0" err="1" smtClean="0">
                <a:sym typeface="Wingdings" charset="2"/>
              </a:rPr>
              <a:t></a:t>
            </a:r>
            <a:r>
              <a:rPr lang="en-US" dirty="0" smtClean="0">
                <a:sym typeface="Wingdings" charset="2"/>
              </a:rPr>
              <a:t> </a:t>
            </a:r>
            <a:br>
              <a:rPr lang="en-US" dirty="0" smtClean="0">
                <a:sym typeface="Wingdings" charset="2"/>
              </a:rPr>
            </a:br>
            <a:r>
              <a:rPr lang="en-US" dirty="0" smtClean="0">
                <a:sym typeface="Wingdings" charset="2"/>
              </a:rPr>
              <a:t>	Bring an elevator to the requesting floor</a:t>
            </a:r>
            <a:endParaRPr lang="en-US" dirty="0" smtClean="0"/>
          </a:p>
          <a:p>
            <a:pPr lvl="1"/>
            <a:r>
              <a:rPr lang="en-US" dirty="0" smtClean="0"/>
              <a:t>A system administrator sets elevator mode </a:t>
            </a:r>
            <a:r>
              <a:rPr lang="en-US" dirty="0" err="1" smtClean="0">
                <a:sym typeface="Wingdings" charset="2"/>
              </a:rPr>
              <a:t></a:t>
            </a:r>
            <a:r>
              <a:rPr lang="en-US" dirty="0" smtClean="0">
                <a:sym typeface="Wingdings" charset="2"/>
              </a:rPr>
              <a:t/>
            </a:r>
            <a:br>
              <a:rPr lang="en-US" dirty="0" smtClean="0">
                <a:sym typeface="Wingdings" charset="2"/>
              </a:rPr>
            </a:br>
            <a:r>
              <a:rPr lang="en-US" dirty="0" smtClean="0">
                <a:sym typeface="Wingdings" charset="2"/>
              </a:rPr>
              <a:t>	Change mode from ‘Normal’ to ‘Evening’</a:t>
            </a:r>
            <a:endParaRPr lang="en-US" dirty="0" smtClean="0"/>
          </a:p>
          <a:p>
            <a:pPr lvl="1"/>
            <a:r>
              <a:rPr lang="en-US" dirty="0" smtClean="0"/>
              <a:t>At 08:00, free elevators return to the ground floor </a:t>
            </a:r>
            <a:r>
              <a:rPr lang="en-US" dirty="0" err="1" smtClean="0">
                <a:sym typeface="Wingdings" charset="2"/>
              </a:rPr>
              <a:t></a:t>
            </a:r>
            <a:endParaRPr lang="en-US" dirty="0" smtClean="0">
              <a:sym typeface="Wingdings" charset="2"/>
            </a:endParaRPr>
          </a:p>
          <a:p>
            <a:r>
              <a:rPr lang="en-US" dirty="0" smtClean="0">
                <a:sym typeface="Wingdings" charset="2"/>
              </a:rPr>
              <a:t>	Change mode from ‘Evening’ to ‘Morning’</a:t>
            </a:r>
            <a:endParaRPr lang="en-US" dirty="0" smtClean="0"/>
          </a:p>
          <a:p>
            <a:pPr lvl="1"/>
            <a:r>
              <a:rPr lang="en-US" dirty="0" smtClean="0"/>
              <a:t>When the door reaches the floor, the door opens </a:t>
            </a:r>
            <a:r>
              <a:rPr lang="en-US" dirty="0" err="1" smtClean="0">
                <a:sym typeface="Wingdings" charset="2"/>
              </a:rPr>
              <a:t></a:t>
            </a:r>
            <a:endParaRPr lang="en-US" dirty="0" smtClean="0">
              <a:sym typeface="Wingdings" charset="2"/>
            </a:endParaRPr>
          </a:p>
          <a:p>
            <a:pPr lvl="2">
              <a:buFontTx/>
              <a:buNone/>
            </a:pPr>
            <a:r>
              <a:rPr lang="en-US" sz="2200" dirty="0" smtClean="0">
                <a:sym typeface="Wingdings" charset="2"/>
              </a:rPr>
              <a:t>Open the door</a:t>
            </a:r>
            <a:endParaRPr lang="en-US" sz="2200" dirty="0" smtClean="0"/>
          </a:p>
        </p:txBody>
      </p:sp>
      <p:sp>
        <p:nvSpPr>
          <p:cNvPr id="82948" name="Oval Callout 4"/>
          <p:cNvSpPr>
            <a:spLocks noChangeArrowheads="1"/>
          </p:cNvSpPr>
          <p:nvPr/>
        </p:nvSpPr>
        <p:spPr bwMode="auto">
          <a:xfrm>
            <a:off x="4038600" y="4364831"/>
            <a:ext cx="3276600" cy="1731169"/>
          </a:xfrm>
          <a:prstGeom prst="wedgeEllipseCallout">
            <a:avLst>
              <a:gd name="adj1" fmla="val 41010"/>
              <a:gd name="adj2" fmla="val 60217"/>
            </a:avLst>
          </a:prstGeom>
          <a:solidFill>
            <a:srgbClr val="CCFFCC"/>
          </a:solidFill>
          <a:ln w="12700">
            <a:solidFill>
              <a:schemeClr val="tx1"/>
            </a:solidFill>
            <a:round/>
            <a:headEnd/>
            <a:tailEnd/>
          </a:ln>
        </p:spPr>
        <p:txBody>
          <a:bodyPr wrap="square" lIns="0" tIns="0" rIns="0" bIns="0" anchor="ctr">
            <a:prstTxWarp prst="textNoShape">
              <a:avLst/>
            </a:prstTxWarp>
            <a:spAutoFit/>
          </a:bodyPr>
          <a:lstStyle/>
          <a:p>
            <a:pPr algn="ctr"/>
            <a:r>
              <a:rPr lang="en-US" sz="2000" b="1" dirty="0" smtClean="0">
                <a:latin typeface="Comic Sans MS"/>
                <a:ea typeface="Comic Sans MS"/>
                <a:cs typeface="Comic Sans MS"/>
              </a:rPr>
              <a:t>It can include complex interactions back and forth</a:t>
            </a:r>
            <a:endParaRPr lang="en-US" sz="2000" b="1" dirty="0">
              <a:latin typeface="Comic Sans MS"/>
              <a:ea typeface="Comic Sans MS"/>
              <a:cs typeface="Comic Sans M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Use Case Diagram</a:t>
            </a:r>
          </a:p>
        </p:txBody>
      </p:sp>
      <p:grpSp>
        <p:nvGrpSpPr>
          <p:cNvPr id="4" name="Group 3"/>
          <p:cNvGrpSpPr>
            <a:grpSpLocks noChangeAspect="1"/>
          </p:cNvGrpSpPr>
          <p:nvPr/>
        </p:nvGrpSpPr>
        <p:grpSpPr bwMode="auto">
          <a:xfrm>
            <a:off x="1371600" y="2644775"/>
            <a:ext cx="484188" cy="781050"/>
            <a:chOff x="1200" y="2416"/>
            <a:chExt cx="1104" cy="1712"/>
          </a:xfrm>
        </p:grpSpPr>
        <p:sp>
          <p:nvSpPr>
            <p:cNvPr id="5" name="Oval 4"/>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6" name="Line 5"/>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7" name="Line 6"/>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8" name="Line 7"/>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 name="Line 8"/>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sp>
        <p:nvSpPr>
          <p:cNvPr id="10" name="Rectangle 9"/>
          <p:cNvSpPr>
            <a:spLocks noChangeAspect="1" noChangeArrowheads="1"/>
          </p:cNvSpPr>
          <p:nvPr/>
        </p:nvSpPr>
        <p:spPr bwMode="auto">
          <a:xfrm>
            <a:off x="2286000" y="1491575"/>
            <a:ext cx="5410200" cy="4604425"/>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17" name="Text Box 23"/>
          <p:cNvSpPr txBox="1">
            <a:spLocks noChangeAspect="1" noChangeArrowheads="1"/>
          </p:cNvSpPr>
          <p:nvPr/>
        </p:nvSpPr>
        <p:spPr bwMode="auto">
          <a:xfrm>
            <a:off x="381000" y="3657600"/>
            <a:ext cx="1846263" cy="400110"/>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2000" dirty="0">
                <a:solidFill>
                  <a:srgbClr val="000000"/>
                </a:solidFill>
                <a:latin typeface="Book Antiqua" charset="0"/>
                <a:ea typeface="Times New Roman" charset="0"/>
                <a:cs typeface="Times New Roman" charset="0"/>
              </a:rPr>
              <a:t>Passenger</a:t>
            </a:r>
          </a:p>
        </p:txBody>
      </p:sp>
      <p:sp>
        <p:nvSpPr>
          <p:cNvPr id="27" name="Oval 18"/>
          <p:cNvSpPr>
            <a:spLocks noChangeAspect="1" noChangeArrowheads="1"/>
          </p:cNvSpPr>
          <p:nvPr/>
        </p:nvSpPr>
        <p:spPr bwMode="auto">
          <a:xfrm>
            <a:off x="3021600" y="4648200"/>
            <a:ext cx="2160000" cy="1104131"/>
          </a:xfrm>
          <a:prstGeom prst="ellipse">
            <a:avLst/>
          </a:prstGeom>
          <a:solidFill>
            <a:srgbClr val="8CF4EA"/>
          </a:solidFill>
          <a:ln w="9525">
            <a:solidFill>
              <a:srgbClr val="000000"/>
            </a:solidFill>
            <a:round/>
            <a:headEnd/>
            <a:tailEnd/>
          </a:ln>
        </p:spPr>
        <p:txBody>
          <a:bodyPr wrap="square" lIns="173736" tIns="82296" rIns="173736" bIns="82296" anchor="ctr" anchorCtr="1">
            <a:prstTxWarp prst="textNoShape">
              <a:avLst/>
            </a:prstTxWarp>
            <a:spAutoFit/>
          </a:bodyPr>
          <a:lstStyle/>
          <a:p>
            <a:pPr algn="ctr"/>
            <a:r>
              <a:rPr lang="en-US" dirty="0" smtClean="0"/>
              <a:t>Order Elevator </a:t>
            </a:r>
            <a:endParaRPr lang="en-US" dirty="0"/>
          </a:p>
        </p:txBody>
      </p:sp>
      <p:sp>
        <p:nvSpPr>
          <p:cNvPr id="31" name="Oval 16"/>
          <p:cNvSpPr>
            <a:spLocks noChangeAspect="1" noChangeArrowheads="1"/>
          </p:cNvSpPr>
          <p:nvPr/>
        </p:nvSpPr>
        <p:spPr bwMode="auto">
          <a:xfrm>
            <a:off x="5334000" y="2514600"/>
            <a:ext cx="2216958" cy="1099292"/>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Initiate </a:t>
            </a:r>
          </a:p>
          <a:p>
            <a:pPr algn="ctr" eaLnBrk="1" hangingPunct="1"/>
            <a:r>
              <a:rPr lang="en-US" sz="2000" dirty="0">
                <a:solidFill>
                  <a:srgbClr val="000000"/>
                </a:solidFill>
                <a:latin typeface="Cambria" charset="0"/>
                <a:ea typeface="Times New Roman" charset="0"/>
                <a:cs typeface="Times New Roman" charset="0"/>
              </a:rPr>
              <a:t>Close Door</a:t>
            </a:r>
          </a:p>
        </p:txBody>
      </p:sp>
      <p:sp>
        <p:nvSpPr>
          <p:cNvPr id="32" name="Oval 17"/>
          <p:cNvSpPr>
            <a:spLocks noChangeAspect="1" noChangeArrowheads="1"/>
          </p:cNvSpPr>
          <p:nvPr/>
        </p:nvSpPr>
        <p:spPr bwMode="auto">
          <a:xfrm>
            <a:off x="3021600" y="1752601"/>
            <a:ext cx="2160000" cy="1207221"/>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Request </a:t>
            </a:r>
          </a:p>
          <a:p>
            <a:pPr algn="ctr" eaLnBrk="1" hangingPunct="1"/>
            <a:r>
              <a:rPr lang="en-US" sz="2000" dirty="0">
                <a:solidFill>
                  <a:srgbClr val="000000"/>
                </a:solidFill>
                <a:latin typeface="Cambria" charset="0"/>
                <a:ea typeface="Times New Roman" charset="0"/>
                <a:cs typeface="Times New Roman" charset="0"/>
              </a:rPr>
              <a:t>Elevator</a:t>
            </a:r>
          </a:p>
        </p:txBody>
      </p:sp>
      <p:sp>
        <p:nvSpPr>
          <p:cNvPr id="33" name="Oval 19"/>
          <p:cNvSpPr>
            <a:spLocks noChangeAspect="1" noChangeArrowheads="1"/>
          </p:cNvSpPr>
          <p:nvPr/>
        </p:nvSpPr>
        <p:spPr bwMode="auto">
          <a:xfrm>
            <a:off x="3021600" y="3244108"/>
            <a:ext cx="2160000" cy="973782"/>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Initiate </a:t>
            </a:r>
          </a:p>
          <a:p>
            <a:pPr algn="ctr" eaLnBrk="1" hangingPunct="1"/>
            <a:r>
              <a:rPr lang="en-US" sz="2000" dirty="0">
                <a:solidFill>
                  <a:srgbClr val="000000"/>
                </a:solidFill>
                <a:latin typeface="Cambria" charset="0"/>
                <a:ea typeface="Times New Roman" charset="0"/>
                <a:cs typeface="Times New Roman" charset="0"/>
              </a:rPr>
              <a:t>Open Door</a:t>
            </a:r>
          </a:p>
        </p:txBody>
      </p:sp>
      <p:cxnSp>
        <p:nvCxnSpPr>
          <p:cNvPr id="26" name="Straight Connector 25"/>
          <p:cNvCxnSpPr>
            <a:endCxn id="33" idx="2"/>
          </p:cNvCxnSpPr>
          <p:nvPr/>
        </p:nvCxnSpPr>
        <p:spPr bwMode="auto">
          <a:xfrm>
            <a:off x="1981200" y="3124200"/>
            <a:ext cx="1040400" cy="60679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1981200" y="3107954"/>
            <a:ext cx="3352800" cy="1624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1981200" y="2514600"/>
            <a:ext cx="106680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1981200" y="3124200"/>
            <a:ext cx="1066800" cy="195416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t>7: Finding Use Cases</a:t>
            </a:r>
          </a:p>
        </p:txBody>
      </p:sp>
      <p:sp>
        <p:nvSpPr>
          <p:cNvPr id="87043" name="Content Placeholder 2"/>
          <p:cNvSpPr>
            <a:spLocks noGrp="1"/>
          </p:cNvSpPr>
          <p:nvPr>
            <p:ph idx="1"/>
          </p:nvPr>
        </p:nvSpPr>
        <p:spPr/>
        <p:txBody>
          <a:bodyPr/>
          <a:lstStyle/>
          <a:p>
            <a:endParaRPr lang="en-US"/>
          </a:p>
        </p:txBody>
      </p:sp>
      <p:sp>
        <p:nvSpPr>
          <p:cNvPr id="87044" name="Rectangle 3"/>
          <p:cNvSpPr>
            <a:spLocks noChangeArrowheads="1"/>
          </p:cNvSpPr>
          <p:nvPr/>
        </p:nvSpPr>
        <p:spPr bwMode="auto">
          <a:xfrm>
            <a:off x="4414838" y="3244850"/>
            <a:ext cx="755650" cy="1323975"/>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7</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Materials!</a:t>
            </a:r>
            <a:endParaRPr lang="en-US" dirty="0"/>
          </a:p>
        </p:txBody>
      </p:sp>
      <p:pic>
        <p:nvPicPr>
          <p:cNvPr id="29" name="Content Placeholder 28" descr="standards.jpg"/>
          <p:cNvPicPr>
            <a:picLocks noGrp="1" noChangeAspect="1"/>
          </p:cNvPicPr>
          <p:nvPr>
            <p:ph idx="1"/>
          </p:nvPr>
        </p:nvPicPr>
        <p:blipFill>
          <a:blip r:embed="rId3">
            <a:extLst>
              <a:ext uri="{28A0092B-C50C-407E-A947-70E740481C1C}">
                <a14:useLocalDpi xmlns:a14="http://schemas.microsoft.com/office/drawing/2010/main" val="0"/>
              </a:ext>
            </a:extLst>
          </a:blip>
          <a:srcRect t="18396" b="18396"/>
          <a:stretch>
            <a:fillRect/>
          </a:stretch>
        </p:blipFill>
        <p:spPr>
          <a:xfrm>
            <a:off x="5257800" y="3657600"/>
            <a:ext cx="3375546" cy="2133600"/>
          </a:xfrm>
        </p:spPr>
      </p:pic>
      <p:pic>
        <p:nvPicPr>
          <p:cNvPr id="4" name="Picture 3" descr="14070_98_1.jpg"/>
          <p:cNvPicPr>
            <a:picLocks noChangeAspect="1"/>
          </p:cNvPicPr>
          <p:nvPr/>
        </p:nvPicPr>
        <p:blipFill>
          <a:blip r:embed="rId4"/>
          <a:srcRect t="3639"/>
          <a:stretch>
            <a:fillRect/>
          </a:stretch>
        </p:blipFill>
        <p:spPr>
          <a:xfrm>
            <a:off x="685799" y="1029513"/>
            <a:ext cx="4015907" cy="5066487"/>
          </a:xfrm>
          <a:prstGeom prst="rect">
            <a:avLst/>
          </a:prstGeom>
        </p:spPr>
      </p:pic>
      <p:sp>
        <p:nvSpPr>
          <p:cNvPr id="5" name="Oval 4"/>
          <p:cNvSpPr/>
          <p:nvPr/>
        </p:nvSpPr>
        <p:spPr bwMode="auto">
          <a:xfrm>
            <a:off x="2057400" y="19812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1752600" y="25908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2971800" y="20574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3200400" y="26670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Cloud Callout 8"/>
          <p:cNvSpPr/>
          <p:nvPr/>
        </p:nvSpPr>
        <p:spPr bwMode="auto">
          <a:xfrm>
            <a:off x="2438400" y="2514600"/>
            <a:ext cx="533400" cy="304800"/>
          </a:xfrm>
          <a:prstGeom prst="cloudCallout">
            <a:avLst>
              <a:gd name="adj1" fmla="val -1785"/>
              <a:gd name="adj2" fmla="val 3333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2209800" y="36195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1905000" y="42291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3124200" y="36957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3276600" y="52578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Cloud Callout 13"/>
          <p:cNvSpPr/>
          <p:nvPr/>
        </p:nvSpPr>
        <p:spPr bwMode="auto">
          <a:xfrm>
            <a:off x="2590800" y="4152900"/>
            <a:ext cx="533400" cy="304800"/>
          </a:xfrm>
          <a:prstGeom prst="cloudCallout">
            <a:avLst>
              <a:gd name="adj1" fmla="val -1785"/>
              <a:gd name="adj2" fmla="val 3333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Cloud Callout 14"/>
          <p:cNvSpPr/>
          <p:nvPr/>
        </p:nvSpPr>
        <p:spPr bwMode="auto">
          <a:xfrm>
            <a:off x="2362200" y="5257800"/>
            <a:ext cx="533400" cy="304800"/>
          </a:xfrm>
          <a:prstGeom prst="cloudCallout">
            <a:avLst>
              <a:gd name="adj1" fmla="val -1785"/>
              <a:gd name="adj2" fmla="val 3333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Cloud Callout 15"/>
          <p:cNvSpPr/>
          <p:nvPr/>
        </p:nvSpPr>
        <p:spPr bwMode="auto">
          <a:xfrm>
            <a:off x="1447800" y="3924300"/>
            <a:ext cx="533400" cy="304800"/>
          </a:xfrm>
          <a:prstGeom prst="cloudCallout">
            <a:avLst>
              <a:gd name="adj1" fmla="val -1785"/>
              <a:gd name="adj2" fmla="val 33333"/>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1219200" y="1828800"/>
            <a:ext cx="3048000" cy="1371600"/>
          </a:xfrm>
          <a:prstGeom prst="ellips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914400" y="3429000"/>
            <a:ext cx="3048000" cy="1371600"/>
          </a:xfrm>
          <a:prstGeom prst="ellips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2209800" y="5105400"/>
            <a:ext cx="1676400" cy="685800"/>
          </a:xfrm>
          <a:prstGeom prst="ellips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2971800" y="1981200"/>
            <a:ext cx="313044"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3048000" y="3657600"/>
            <a:ext cx="441422" cy="369332"/>
          </a:xfrm>
          <a:prstGeom prst="rect">
            <a:avLst/>
          </a:prstGeom>
          <a:noFill/>
        </p:spPr>
        <p:txBody>
          <a:bodyPr wrap="none" rtlCol="0">
            <a:spAutoFit/>
          </a:bodyPr>
          <a:lstStyle/>
          <a:p>
            <a:r>
              <a:rPr lang="en-US" dirty="0" smtClean="0"/>
              <a:t>41</a:t>
            </a:r>
            <a:endParaRPr lang="en-US" dirty="0"/>
          </a:p>
        </p:txBody>
      </p:sp>
      <p:sp>
        <p:nvSpPr>
          <p:cNvPr id="22" name="TextBox 21"/>
          <p:cNvSpPr txBox="1"/>
          <p:nvPr/>
        </p:nvSpPr>
        <p:spPr>
          <a:xfrm>
            <a:off x="3124200" y="2590800"/>
            <a:ext cx="441422" cy="369332"/>
          </a:xfrm>
          <a:prstGeom prst="rect">
            <a:avLst/>
          </a:prstGeom>
          <a:noFill/>
        </p:spPr>
        <p:txBody>
          <a:bodyPr wrap="none" rtlCol="0">
            <a:spAutoFit/>
          </a:bodyPr>
          <a:lstStyle/>
          <a:p>
            <a:r>
              <a:rPr lang="en-US" dirty="0" smtClean="0"/>
              <a:t>12</a:t>
            </a:r>
            <a:endParaRPr lang="en-US" dirty="0"/>
          </a:p>
        </p:txBody>
      </p:sp>
      <p:sp>
        <p:nvSpPr>
          <p:cNvPr id="23" name="TextBox 22"/>
          <p:cNvSpPr txBox="1"/>
          <p:nvPr/>
        </p:nvSpPr>
        <p:spPr>
          <a:xfrm>
            <a:off x="1676400" y="2514600"/>
            <a:ext cx="441422" cy="369332"/>
          </a:xfrm>
          <a:prstGeom prst="rect">
            <a:avLst/>
          </a:prstGeom>
          <a:noFill/>
        </p:spPr>
        <p:txBody>
          <a:bodyPr wrap="none" rtlCol="0">
            <a:spAutoFit/>
          </a:bodyPr>
          <a:lstStyle/>
          <a:p>
            <a:r>
              <a:rPr lang="en-US" dirty="0" smtClean="0"/>
              <a:t>16</a:t>
            </a:r>
            <a:endParaRPr lang="en-US" dirty="0"/>
          </a:p>
        </p:txBody>
      </p:sp>
      <p:sp>
        <p:nvSpPr>
          <p:cNvPr id="24" name="TextBox 23"/>
          <p:cNvSpPr txBox="1"/>
          <p:nvPr/>
        </p:nvSpPr>
        <p:spPr>
          <a:xfrm>
            <a:off x="2682778" y="4114800"/>
            <a:ext cx="441422" cy="369332"/>
          </a:xfrm>
          <a:prstGeom prst="rect">
            <a:avLst/>
          </a:prstGeom>
          <a:noFill/>
        </p:spPr>
        <p:txBody>
          <a:bodyPr wrap="none" rtlCol="0">
            <a:spAutoFit/>
          </a:bodyPr>
          <a:lstStyle/>
          <a:p>
            <a:r>
              <a:rPr lang="en-US" dirty="0" smtClean="0"/>
              <a:t>31</a:t>
            </a:r>
            <a:endParaRPr lang="en-US" dirty="0"/>
          </a:p>
        </p:txBody>
      </p:sp>
      <p:sp>
        <p:nvSpPr>
          <p:cNvPr id="25" name="TextBox 24"/>
          <p:cNvSpPr txBox="1"/>
          <p:nvPr/>
        </p:nvSpPr>
        <p:spPr>
          <a:xfrm>
            <a:off x="2438400" y="2438400"/>
            <a:ext cx="424290" cy="369332"/>
          </a:xfrm>
          <a:prstGeom prst="rect">
            <a:avLst/>
          </a:prstGeom>
          <a:noFill/>
        </p:spPr>
        <p:txBody>
          <a:bodyPr wrap="none" rtlCol="0">
            <a:spAutoFit/>
          </a:bodyPr>
          <a:lstStyle/>
          <a:p>
            <a:r>
              <a:rPr lang="en-US" dirty="0" smtClean="0"/>
              <a:t>11</a:t>
            </a:r>
            <a:endParaRPr lang="en-US" dirty="0"/>
          </a:p>
        </p:txBody>
      </p:sp>
      <p:sp>
        <p:nvSpPr>
          <p:cNvPr id="26" name="TextBox 25"/>
          <p:cNvSpPr txBox="1"/>
          <p:nvPr/>
        </p:nvSpPr>
        <p:spPr>
          <a:xfrm>
            <a:off x="1981200" y="1905000"/>
            <a:ext cx="441422" cy="369332"/>
          </a:xfrm>
          <a:prstGeom prst="rect">
            <a:avLst/>
          </a:prstGeom>
          <a:noFill/>
        </p:spPr>
        <p:txBody>
          <a:bodyPr wrap="none" rtlCol="0">
            <a:spAutoFit/>
          </a:bodyPr>
          <a:lstStyle/>
          <a:p>
            <a:r>
              <a:rPr lang="en-US" dirty="0" smtClean="0"/>
              <a:t>15</a:t>
            </a:r>
            <a:endParaRPr lang="en-US" dirty="0"/>
          </a:p>
        </p:txBody>
      </p:sp>
      <p:sp>
        <p:nvSpPr>
          <p:cNvPr id="27" name="Oval 26"/>
          <p:cNvSpPr/>
          <p:nvPr/>
        </p:nvSpPr>
        <p:spPr bwMode="auto">
          <a:xfrm>
            <a:off x="3429000" y="4724400"/>
            <a:ext cx="304800" cy="304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28" name="Picture 5" descr="images.jpeg"/>
          <p:cNvPicPr>
            <a:picLocks noChangeAspect="1"/>
          </p:cNvPicPr>
          <p:nvPr/>
        </p:nvPicPr>
        <p:blipFill>
          <a:blip r:embed="rId5"/>
          <a:srcRect/>
          <a:stretch>
            <a:fillRect/>
          </a:stretch>
        </p:blipFill>
        <p:spPr bwMode="auto">
          <a:xfrm>
            <a:off x="5105400" y="1143000"/>
            <a:ext cx="3242207" cy="219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Identify Personnel</a:t>
            </a:r>
          </a:p>
        </p:txBody>
      </p:sp>
      <p:sp>
        <p:nvSpPr>
          <p:cNvPr id="88067" name="Content Placeholder 2"/>
          <p:cNvSpPr>
            <a:spLocks noGrp="1"/>
          </p:cNvSpPr>
          <p:nvPr>
            <p:ph idx="1"/>
          </p:nvPr>
        </p:nvSpPr>
        <p:spPr/>
        <p:txBody>
          <a:bodyPr/>
          <a:lstStyle/>
          <a:p>
            <a:r>
              <a:rPr lang="en-US" dirty="0" smtClean="0"/>
              <a:t>The people that know the subject matter best are usually the experts and the customers.</a:t>
            </a:r>
          </a:p>
          <a:p>
            <a:endParaRPr lang="en-US" dirty="0" smtClean="0"/>
          </a:p>
          <a:p>
            <a:r>
              <a:rPr lang="en-US" dirty="0" smtClean="0"/>
              <a:t>Invite them to the initial sessions, and </a:t>
            </a:r>
            <a:br>
              <a:rPr lang="en-US" dirty="0" smtClean="0"/>
            </a:br>
            <a:r>
              <a:rPr lang="en-US" dirty="0" smtClean="0"/>
              <a:t>be prepared to ask them for more detail later.</a:t>
            </a:r>
          </a:p>
          <a:p>
            <a:endParaRPr lang="en-US" dirty="0" smtClean="0"/>
          </a:p>
        </p:txBody>
      </p:sp>
      <p:grpSp>
        <p:nvGrpSpPr>
          <p:cNvPr id="2" name="Group 4"/>
          <p:cNvGrpSpPr>
            <a:grpSpLocks/>
          </p:cNvGrpSpPr>
          <p:nvPr/>
        </p:nvGrpSpPr>
        <p:grpSpPr bwMode="auto">
          <a:xfrm>
            <a:off x="7543800" y="3581400"/>
            <a:ext cx="855663" cy="1127125"/>
            <a:chOff x="7726362" y="2209800"/>
            <a:chExt cx="855663" cy="1127125"/>
          </a:xfrm>
          <a:solidFill>
            <a:srgbClr val="FF0000">
              <a:alpha val="75000"/>
            </a:srgbClr>
          </a:solidFill>
        </p:grpSpPr>
        <p:sp>
          <p:nvSpPr>
            <p:cNvPr id="5"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3" name="Group 54"/>
            <p:cNvGrpSpPr>
              <a:grpSpLocks/>
            </p:cNvGrpSpPr>
            <p:nvPr/>
          </p:nvGrpSpPr>
          <p:grpSpPr bwMode="auto">
            <a:xfrm>
              <a:off x="7726366" y="2630483"/>
              <a:ext cx="855662" cy="706437"/>
              <a:chOff x="2063" y="3643"/>
              <a:chExt cx="929" cy="889"/>
            </a:xfrm>
            <a:grpFill/>
          </p:grpSpPr>
          <p:sp>
            <p:nvSpPr>
              <p:cNvPr id="7"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8"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9"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10"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4" name="Group 11"/>
          <p:cNvGrpSpPr>
            <a:grpSpLocks/>
          </p:cNvGrpSpPr>
          <p:nvPr/>
        </p:nvGrpSpPr>
        <p:grpSpPr bwMode="auto">
          <a:xfrm>
            <a:off x="6324600" y="3810000"/>
            <a:ext cx="855663" cy="1127125"/>
            <a:chOff x="7726362" y="2209800"/>
            <a:chExt cx="855663" cy="1127125"/>
          </a:xfrm>
          <a:solidFill>
            <a:srgbClr val="FF0000">
              <a:alpha val="75000"/>
            </a:srgbClr>
          </a:solidFill>
        </p:grpSpPr>
        <p:sp>
          <p:nvSpPr>
            <p:cNvPr id="12"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6" name="Group 54"/>
            <p:cNvGrpSpPr>
              <a:grpSpLocks/>
            </p:cNvGrpSpPr>
            <p:nvPr/>
          </p:nvGrpSpPr>
          <p:grpSpPr bwMode="auto">
            <a:xfrm>
              <a:off x="7726367" y="2630483"/>
              <a:ext cx="855662" cy="706437"/>
              <a:chOff x="2063" y="3643"/>
              <a:chExt cx="929" cy="889"/>
            </a:xfrm>
            <a:grpFill/>
          </p:grpSpPr>
          <p:sp>
            <p:nvSpPr>
              <p:cNvPr id="14"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15"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16"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17"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1" name="Group 18"/>
          <p:cNvGrpSpPr>
            <a:grpSpLocks/>
          </p:cNvGrpSpPr>
          <p:nvPr/>
        </p:nvGrpSpPr>
        <p:grpSpPr bwMode="auto">
          <a:xfrm>
            <a:off x="6992938" y="4968875"/>
            <a:ext cx="855662" cy="1127125"/>
            <a:chOff x="7726362" y="2209800"/>
            <a:chExt cx="855663" cy="1127125"/>
          </a:xfrm>
          <a:solidFill>
            <a:srgbClr val="FF0000">
              <a:alpha val="75000"/>
            </a:srgbClr>
          </a:solidFill>
        </p:grpSpPr>
        <p:sp>
          <p:nvSpPr>
            <p:cNvPr id="19"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13" name="Group 54"/>
            <p:cNvGrpSpPr>
              <a:grpSpLocks/>
            </p:cNvGrpSpPr>
            <p:nvPr/>
          </p:nvGrpSpPr>
          <p:grpSpPr bwMode="auto">
            <a:xfrm>
              <a:off x="7726368" y="2630483"/>
              <a:ext cx="855662" cy="706437"/>
              <a:chOff x="2063" y="3643"/>
              <a:chExt cx="929" cy="889"/>
            </a:xfrm>
            <a:grpFill/>
          </p:grpSpPr>
          <p:sp>
            <p:nvSpPr>
              <p:cNvPr id="21"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22"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23"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24"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grpSp>
        <p:nvGrpSpPr>
          <p:cNvPr id="18" name="Group 32"/>
          <p:cNvGrpSpPr>
            <a:grpSpLocks/>
          </p:cNvGrpSpPr>
          <p:nvPr/>
        </p:nvGrpSpPr>
        <p:grpSpPr bwMode="auto">
          <a:xfrm>
            <a:off x="5181600" y="4419600"/>
            <a:ext cx="855663" cy="1127125"/>
            <a:chOff x="7726362" y="2209800"/>
            <a:chExt cx="855663" cy="1127125"/>
          </a:xfrm>
          <a:solidFill>
            <a:srgbClr val="FF0000">
              <a:alpha val="75000"/>
            </a:srgbClr>
          </a:solidFill>
        </p:grpSpPr>
        <p:sp>
          <p:nvSpPr>
            <p:cNvPr id="26" name="Oval 53"/>
            <p:cNvSpPr>
              <a:spLocks noChangeArrowheads="1"/>
            </p:cNvSpPr>
            <p:nvPr/>
          </p:nvSpPr>
          <p:spPr bwMode="auto">
            <a:xfrm>
              <a:off x="7924800" y="2209800"/>
              <a:ext cx="454025" cy="381000"/>
            </a:xfrm>
            <a:prstGeom prst="ellipse">
              <a:avLst/>
            </a:prstGeom>
            <a:grpFill/>
            <a:ln w="9525">
              <a:noFill/>
              <a:round/>
              <a:headEnd/>
              <a:tailEnd/>
            </a:ln>
          </p:spPr>
          <p:txBody>
            <a:bodyPr>
              <a:prstTxWarp prst="textNoShape">
                <a:avLst/>
              </a:prstTxWarp>
            </a:bodyPr>
            <a:lstStyle/>
            <a:p>
              <a:pPr>
                <a:defRPr/>
              </a:pPr>
              <a:endParaRPr lang="en-US"/>
            </a:p>
          </p:txBody>
        </p:sp>
        <p:grpSp>
          <p:nvGrpSpPr>
            <p:cNvPr id="20" name="Group 54"/>
            <p:cNvGrpSpPr>
              <a:grpSpLocks/>
            </p:cNvGrpSpPr>
            <p:nvPr/>
          </p:nvGrpSpPr>
          <p:grpSpPr bwMode="auto">
            <a:xfrm>
              <a:off x="7726370" y="2630483"/>
              <a:ext cx="855662" cy="706437"/>
              <a:chOff x="2063" y="3643"/>
              <a:chExt cx="929" cy="889"/>
            </a:xfrm>
            <a:grpFill/>
          </p:grpSpPr>
          <p:sp>
            <p:nvSpPr>
              <p:cNvPr id="28" name="Rectangle 55"/>
              <p:cNvSpPr>
                <a:spLocks noChangeArrowheads="1"/>
              </p:cNvSpPr>
              <p:nvPr/>
            </p:nvSpPr>
            <p:spPr bwMode="auto">
              <a:xfrm>
                <a:off x="2222" y="3643"/>
                <a:ext cx="610" cy="246"/>
              </a:xfrm>
              <a:prstGeom prst="rect">
                <a:avLst/>
              </a:prstGeom>
              <a:grpFill/>
              <a:ln w="9525">
                <a:noFill/>
                <a:miter lim="800000"/>
                <a:headEnd/>
                <a:tailEnd/>
              </a:ln>
            </p:spPr>
            <p:txBody>
              <a:bodyPr>
                <a:prstTxWarp prst="textNoShape">
                  <a:avLst/>
                </a:prstTxWarp>
              </a:bodyPr>
              <a:lstStyle/>
              <a:p>
                <a:pPr>
                  <a:defRPr/>
                </a:pPr>
                <a:endParaRPr lang="en-US"/>
              </a:p>
            </p:txBody>
          </p:sp>
          <p:sp>
            <p:nvSpPr>
              <p:cNvPr id="29" name="Rectangle 56"/>
              <p:cNvSpPr>
                <a:spLocks noChangeArrowheads="1"/>
              </p:cNvSpPr>
              <p:nvPr/>
            </p:nvSpPr>
            <p:spPr bwMode="auto">
              <a:xfrm>
                <a:off x="2065" y="3809"/>
                <a:ext cx="927" cy="723"/>
              </a:xfrm>
              <a:prstGeom prst="rect">
                <a:avLst/>
              </a:prstGeom>
              <a:grpFill/>
              <a:ln w="9525">
                <a:noFill/>
                <a:miter lim="800000"/>
                <a:headEnd/>
                <a:tailEnd/>
              </a:ln>
            </p:spPr>
            <p:txBody>
              <a:bodyPr>
                <a:prstTxWarp prst="textNoShape">
                  <a:avLst/>
                </a:prstTxWarp>
              </a:bodyPr>
              <a:lstStyle/>
              <a:p>
                <a:pPr>
                  <a:defRPr/>
                </a:pPr>
                <a:endParaRPr lang="en-US"/>
              </a:p>
            </p:txBody>
          </p:sp>
          <p:sp>
            <p:nvSpPr>
              <p:cNvPr id="30" name="Arc 57"/>
              <p:cNvSpPr>
                <a:spLocks/>
              </p:cNvSpPr>
              <p:nvPr/>
            </p:nvSpPr>
            <p:spPr bwMode="auto">
              <a:xfrm>
                <a:off x="2063" y="3643"/>
                <a:ext cx="171" cy="198"/>
              </a:xfrm>
              <a:custGeom>
                <a:avLst/>
                <a:gdLst>
                  <a:gd name="T0" fmla="*/ 0 w 21600"/>
                  <a:gd name="T1" fmla="*/ 198 h 21709"/>
                  <a:gd name="T2" fmla="*/ 170 w 21600"/>
                  <a:gd name="T3" fmla="*/ 0 h 21709"/>
                  <a:gd name="T4" fmla="*/ 171 w 21600"/>
                  <a:gd name="T5" fmla="*/ 197 h 21709"/>
                  <a:gd name="T6" fmla="*/ 0 60000 65536"/>
                  <a:gd name="T7" fmla="*/ 0 60000 65536"/>
                  <a:gd name="T8" fmla="*/ 0 60000 65536"/>
                  <a:gd name="T9" fmla="*/ 0 w 21600"/>
                  <a:gd name="T10" fmla="*/ 0 h 21709"/>
                  <a:gd name="T11" fmla="*/ 21600 w 21600"/>
                  <a:gd name="T12" fmla="*/ 21709 h 21709"/>
                </a:gdLst>
                <a:ahLst/>
                <a:cxnLst>
                  <a:cxn ang="T6">
                    <a:pos x="T0" y="T1"/>
                  </a:cxn>
                  <a:cxn ang="T7">
                    <a:pos x="T2" y="T3"/>
                  </a:cxn>
                  <a:cxn ang="T8">
                    <a:pos x="T4" y="T5"/>
                  </a:cxn>
                </a:cxnLst>
                <a:rect l="T9" t="T10" r="T11" b="T12"/>
                <a:pathLst>
                  <a:path w="21600" h="21709" fill="none" extrusionOk="0">
                    <a:moveTo>
                      <a:pt x="0" y="21708"/>
                    </a:moveTo>
                    <a:cubicBezTo>
                      <a:pt x="0" y="21672"/>
                      <a:pt x="0" y="21636"/>
                      <a:pt x="0" y="21600"/>
                    </a:cubicBezTo>
                    <a:cubicBezTo>
                      <a:pt x="0" y="9720"/>
                      <a:pt x="9593" y="70"/>
                      <a:pt x="21473" y="0"/>
                    </a:cubicBezTo>
                  </a:path>
                  <a:path w="21600" h="21709" stroke="0" extrusionOk="0">
                    <a:moveTo>
                      <a:pt x="0" y="21708"/>
                    </a:moveTo>
                    <a:cubicBezTo>
                      <a:pt x="0" y="21672"/>
                      <a:pt x="0" y="21636"/>
                      <a:pt x="0" y="21600"/>
                    </a:cubicBezTo>
                    <a:cubicBezTo>
                      <a:pt x="0" y="9720"/>
                      <a:pt x="9593" y="70"/>
                      <a:pt x="21473" y="0"/>
                    </a:cubicBezTo>
                    <a:lnTo>
                      <a:pt x="21600" y="21600"/>
                    </a:lnTo>
                    <a:close/>
                  </a:path>
                </a:pathLst>
              </a:custGeom>
              <a:grpFill/>
              <a:ln w="9525">
                <a:noFill/>
                <a:round/>
                <a:headEnd/>
                <a:tailEnd/>
              </a:ln>
            </p:spPr>
            <p:txBody>
              <a:bodyPr>
                <a:prstTxWarp prst="textNoShape">
                  <a:avLst/>
                </a:prstTxWarp>
              </a:bodyPr>
              <a:lstStyle/>
              <a:p>
                <a:pPr>
                  <a:defRPr/>
                </a:pPr>
                <a:endParaRPr lang="en-US"/>
              </a:p>
            </p:txBody>
          </p:sp>
          <p:sp>
            <p:nvSpPr>
              <p:cNvPr id="31" name="Arc 58"/>
              <p:cNvSpPr>
                <a:spLocks/>
              </p:cNvSpPr>
              <p:nvPr/>
            </p:nvSpPr>
            <p:spPr bwMode="auto">
              <a:xfrm>
                <a:off x="2821" y="3643"/>
                <a:ext cx="171" cy="198"/>
              </a:xfrm>
              <a:custGeom>
                <a:avLst/>
                <a:gdLst>
                  <a:gd name="T0" fmla="*/ 0 w 21726"/>
                  <a:gd name="T1" fmla="*/ 0 h 21712"/>
                  <a:gd name="T2" fmla="*/ 171 w 21726"/>
                  <a:gd name="T3" fmla="*/ 198 h 21712"/>
                  <a:gd name="T4" fmla="*/ 1 w 21726"/>
                  <a:gd name="T5" fmla="*/ 197 h 21712"/>
                  <a:gd name="T6" fmla="*/ 0 60000 65536"/>
                  <a:gd name="T7" fmla="*/ 0 60000 65536"/>
                  <a:gd name="T8" fmla="*/ 0 60000 65536"/>
                  <a:gd name="T9" fmla="*/ 0 w 21726"/>
                  <a:gd name="T10" fmla="*/ 0 h 21712"/>
                  <a:gd name="T11" fmla="*/ 21726 w 21726"/>
                  <a:gd name="T12" fmla="*/ 21712 h 21712"/>
                </a:gdLst>
                <a:ahLst/>
                <a:cxnLst>
                  <a:cxn ang="T6">
                    <a:pos x="T0" y="T1"/>
                  </a:cxn>
                  <a:cxn ang="T7">
                    <a:pos x="T2" y="T3"/>
                  </a:cxn>
                  <a:cxn ang="T8">
                    <a:pos x="T4" y="T5"/>
                  </a:cxn>
                </a:cxnLst>
                <a:rect l="T9" t="T10" r="T11" b="T12"/>
                <a:pathLst>
                  <a:path w="21726" h="21712" fill="none" extrusionOk="0">
                    <a:moveTo>
                      <a:pt x="0" y="0"/>
                    </a:moveTo>
                    <a:cubicBezTo>
                      <a:pt x="42" y="0"/>
                      <a:pt x="84" y="-1"/>
                      <a:pt x="126" y="-1"/>
                    </a:cubicBezTo>
                    <a:cubicBezTo>
                      <a:pt x="12055" y="0"/>
                      <a:pt x="21726" y="9670"/>
                      <a:pt x="21726" y="21600"/>
                    </a:cubicBezTo>
                    <a:cubicBezTo>
                      <a:pt x="21726" y="21637"/>
                      <a:pt x="21725" y="21674"/>
                      <a:pt x="21725" y="21711"/>
                    </a:cubicBezTo>
                  </a:path>
                  <a:path w="21726" h="21712" stroke="0" extrusionOk="0">
                    <a:moveTo>
                      <a:pt x="0" y="0"/>
                    </a:moveTo>
                    <a:cubicBezTo>
                      <a:pt x="42" y="0"/>
                      <a:pt x="84" y="-1"/>
                      <a:pt x="126" y="-1"/>
                    </a:cubicBezTo>
                    <a:cubicBezTo>
                      <a:pt x="12055" y="0"/>
                      <a:pt x="21726" y="9670"/>
                      <a:pt x="21726" y="21600"/>
                    </a:cubicBezTo>
                    <a:cubicBezTo>
                      <a:pt x="21726" y="21637"/>
                      <a:pt x="21725" y="21674"/>
                      <a:pt x="21725" y="21711"/>
                    </a:cubicBezTo>
                    <a:lnTo>
                      <a:pt x="126" y="21600"/>
                    </a:lnTo>
                    <a:close/>
                  </a:path>
                </a:pathLst>
              </a:custGeom>
              <a:grpFill/>
              <a:ln w="9525">
                <a:noFill/>
                <a:round/>
                <a:headEnd/>
                <a:tailEnd/>
              </a:ln>
            </p:spPr>
            <p:txBody>
              <a:bodyPr>
                <a:prstTxWarp prst="textNoShape">
                  <a:avLst/>
                </a:prstTxWarp>
              </a:bodyPr>
              <a:lstStyle/>
              <a:p>
                <a:pPr>
                  <a:defRPr/>
                </a:pPr>
                <a:endParaRPr lang="en-US"/>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_Blitz-logo.jpg"/>
          <p:cNvPicPr>
            <a:picLocks noChangeAspect="1"/>
          </p:cNvPicPr>
          <p:nvPr/>
        </p:nvPicPr>
        <p:blipFill>
          <a:blip r:embed="rId3"/>
          <a:stretch>
            <a:fillRect/>
          </a:stretch>
        </p:blipFill>
        <p:spPr>
          <a:xfrm>
            <a:off x="4191000" y="2616200"/>
            <a:ext cx="4419600" cy="2946400"/>
          </a:xfrm>
          <a:prstGeom prst="rect">
            <a:avLst/>
          </a:prstGeom>
        </p:spPr>
      </p:pic>
      <p:sp>
        <p:nvSpPr>
          <p:cNvPr id="89090" name="Title 1"/>
          <p:cNvSpPr>
            <a:spLocks noGrp="1"/>
          </p:cNvSpPr>
          <p:nvPr>
            <p:ph type="title"/>
          </p:nvPr>
        </p:nvSpPr>
        <p:spPr/>
        <p:txBody>
          <a:bodyPr/>
          <a:lstStyle/>
          <a:p>
            <a:r>
              <a:rPr lang="en-US" dirty="0" smtClean="0"/>
              <a:t>Blitz</a:t>
            </a:r>
          </a:p>
        </p:txBody>
      </p:sp>
      <p:sp>
        <p:nvSpPr>
          <p:cNvPr id="89092" name="Content Placeholder 4"/>
          <p:cNvSpPr>
            <a:spLocks noGrp="1"/>
          </p:cNvSpPr>
          <p:nvPr>
            <p:ph idx="1"/>
          </p:nvPr>
        </p:nvSpPr>
        <p:spPr/>
        <p:txBody>
          <a:bodyPr/>
          <a:lstStyle/>
          <a:p>
            <a:r>
              <a:rPr lang="en-US" dirty="0" smtClean="0"/>
              <a:t>A </a:t>
            </a:r>
            <a:r>
              <a:rPr lang="en-US" i="1" dirty="0" smtClean="0"/>
              <a:t>blitz </a:t>
            </a:r>
            <a:r>
              <a:rPr lang="en-US" dirty="0" smtClean="0"/>
              <a:t>is a technique for getting started.</a:t>
            </a:r>
          </a:p>
          <a:p>
            <a:endParaRPr lang="en-US" dirty="0"/>
          </a:p>
          <a:p>
            <a:r>
              <a:rPr lang="en-US" dirty="0" smtClean="0"/>
              <a:t>Write down the ones you know.</a:t>
            </a:r>
          </a:p>
          <a:p>
            <a:endParaRPr lang="en-US" dirty="0" smtClean="0"/>
          </a:p>
          <a:p>
            <a:r>
              <a:rPr lang="en-US" dirty="0" smtClean="0"/>
              <a:t>There are no wrong answers.</a:t>
            </a:r>
          </a:p>
          <a:p>
            <a:pPr lvl="1"/>
            <a:r>
              <a:rPr lang="en-US" dirty="0" smtClean="0"/>
              <a:t>We don’t categorize</a:t>
            </a:r>
          </a:p>
          <a:p>
            <a:pPr lvl="1"/>
            <a:r>
              <a:rPr lang="en-US" dirty="0" smtClean="0"/>
              <a:t>We don’t organize</a:t>
            </a:r>
          </a:p>
          <a:p>
            <a:pPr lvl="1"/>
            <a:r>
              <a:rPr lang="en-US" dirty="0" smtClean="0"/>
              <a:t>We don’t evaluate</a:t>
            </a:r>
          </a:p>
          <a:p>
            <a:pPr lvl="1"/>
            <a:r>
              <a:rPr lang="en-US" dirty="0" smtClean="0"/>
              <a:t>We just enumerate</a:t>
            </a:r>
          </a:p>
          <a:p>
            <a:endParaRPr lang="en-US" dirty="0" smtClean="0"/>
          </a:p>
          <a:p>
            <a:r>
              <a:rPr lang="en-US" dirty="0" smtClean="0"/>
              <a:t>The purpose is to provide a starting point.</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Actors</a:t>
            </a:r>
          </a:p>
        </p:txBody>
      </p:sp>
      <p:sp>
        <p:nvSpPr>
          <p:cNvPr id="91139" name="Content Placeholder 2"/>
          <p:cNvSpPr>
            <a:spLocks noGrp="1"/>
          </p:cNvSpPr>
          <p:nvPr>
            <p:ph idx="1"/>
          </p:nvPr>
        </p:nvSpPr>
        <p:spPr/>
        <p:txBody>
          <a:bodyPr/>
          <a:lstStyle/>
          <a:p>
            <a:r>
              <a:rPr lang="en-US" dirty="0" smtClean="0"/>
              <a:t>Who or what interacts with the system?</a:t>
            </a:r>
          </a:p>
          <a:p>
            <a:pPr lvl="1"/>
            <a:r>
              <a:rPr lang="en-US" dirty="0" smtClean="0"/>
              <a:t>People (as roles)</a:t>
            </a:r>
          </a:p>
          <a:p>
            <a:pPr lvl="1"/>
            <a:r>
              <a:rPr lang="en-US" dirty="0" smtClean="0"/>
              <a:t>Machines and devices</a:t>
            </a:r>
          </a:p>
          <a:p>
            <a:pPr lvl="1"/>
            <a:r>
              <a:rPr lang="en-US" dirty="0" smtClean="0"/>
              <a:t>Other systems</a:t>
            </a:r>
          </a:p>
          <a:p>
            <a:pPr lvl="1"/>
            <a:r>
              <a:rPr lang="en-US" dirty="0" smtClean="0"/>
              <a:t>Time</a:t>
            </a:r>
          </a:p>
          <a:p>
            <a:r>
              <a:rPr lang="en-US" dirty="0" smtClean="0"/>
              <a:t>Ask what each one wants to do.</a:t>
            </a:r>
          </a:p>
        </p:txBody>
      </p:sp>
      <p:grpSp>
        <p:nvGrpSpPr>
          <p:cNvPr id="91140" name="Group 3"/>
          <p:cNvGrpSpPr>
            <a:grpSpLocks noChangeAspect="1"/>
          </p:cNvGrpSpPr>
          <p:nvPr/>
        </p:nvGrpSpPr>
        <p:grpSpPr bwMode="auto">
          <a:xfrm>
            <a:off x="4103687" y="4248150"/>
            <a:ext cx="484188" cy="781050"/>
            <a:chOff x="1200" y="2416"/>
            <a:chExt cx="1104" cy="1712"/>
          </a:xfrm>
        </p:grpSpPr>
        <p:sp>
          <p:nvSpPr>
            <p:cNvPr id="91157" name="Oval 4"/>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1158" name="Line 5"/>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1159" name="Line 6"/>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1160" name="Line 7"/>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91161" name="Line 8"/>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sp>
        <p:nvSpPr>
          <p:cNvPr id="91141" name="Rectangle 9"/>
          <p:cNvSpPr>
            <a:spLocks noChangeAspect="1" noChangeArrowheads="1"/>
          </p:cNvSpPr>
          <p:nvPr/>
        </p:nvSpPr>
        <p:spPr bwMode="auto">
          <a:xfrm>
            <a:off x="5014912" y="2743200"/>
            <a:ext cx="2270125" cy="3403600"/>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91143" name="Text Box 23"/>
          <p:cNvSpPr txBox="1">
            <a:spLocks noChangeAspect="1" noChangeArrowheads="1"/>
          </p:cNvSpPr>
          <p:nvPr/>
        </p:nvSpPr>
        <p:spPr bwMode="auto">
          <a:xfrm>
            <a:off x="3810000" y="4568825"/>
            <a:ext cx="977900" cy="307975"/>
          </a:xfrm>
          <a:prstGeom prst="rect">
            <a:avLst/>
          </a:prstGeom>
          <a:noFill/>
          <a:ln w="28575">
            <a:noFill/>
            <a:miter lim="800000"/>
            <a:headEnd/>
            <a:tailEnd/>
          </a:ln>
        </p:spPr>
        <p:txBody>
          <a:bodyPr anchor="ctr">
            <a:prstTxWarp prst="textNoShape">
              <a:avLst/>
            </a:prstTxWarp>
            <a:spAutoFit/>
          </a:bodyPr>
          <a:lstStyle/>
          <a:p>
            <a:pPr algn="ctr" eaLnBrk="1" hangingPunct="1"/>
            <a:r>
              <a:rPr lang="en-US" sz="1400">
                <a:solidFill>
                  <a:srgbClr val="000000"/>
                </a:solidFill>
                <a:latin typeface="Book Antiqua" charset="0"/>
                <a:ea typeface="Times New Roman" charset="0"/>
                <a:cs typeface="Times New Roman" charset="0"/>
              </a:rPr>
              <a:t>Passenger</a:t>
            </a:r>
          </a:p>
        </p:txBody>
      </p:sp>
      <p:grpSp>
        <p:nvGrpSpPr>
          <p:cNvPr id="26" name="Group 3"/>
          <p:cNvGrpSpPr>
            <a:grpSpLocks noChangeAspect="1"/>
          </p:cNvGrpSpPr>
          <p:nvPr/>
        </p:nvGrpSpPr>
        <p:grpSpPr bwMode="auto">
          <a:xfrm>
            <a:off x="7943849" y="4248150"/>
            <a:ext cx="484188" cy="781050"/>
            <a:chOff x="1200" y="2416"/>
            <a:chExt cx="1104" cy="1712"/>
          </a:xfrm>
        </p:grpSpPr>
        <p:sp>
          <p:nvSpPr>
            <p:cNvPr id="27" name="Oval 4"/>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8" name="Line 5"/>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29" name="Line 6"/>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30" name="Line 7"/>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31" name="Line 8"/>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sp>
        <p:nvSpPr>
          <p:cNvPr id="32" name="Text Box 23"/>
          <p:cNvSpPr txBox="1">
            <a:spLocks noChangeAspect="1" noChangeArrowheads="1"/>
          </p:cNvSpPr>
          <p:nvPr/>
        </p:nvSpPr>
        <p:spPr bwMode="auto">
          <a:xfrm>
            <a:off x="7285037" y="4905474"/>
            <a:ext cx="1606894" cy="307777"/>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400" dirty="0" smtClean="0">
                <a:solidFill>
                  <a:srgbClr val="000000"/>
                </a:solidFill>
                <a:latin typeface="Book Antiqua" charset="0"/>
                <a:ea typeface="Times New Roman" charset="0"/>
                <a:cs typeface="Times New Roman" charset="0"/>
              </a:rPr>
              <a:t>Administrator</a:t>
            </a:r>
            <a:endParaRPr lang="en-US" sz="1400" dirty="0">
              <a:solidFill>
                <a:srgbClr val="000000"/>
              </a:solidFill>
              <a:latin typeface="Book Antiqua" charset="0"/>
              <a:ea typeface="Times New Roman" charset="0"/>
              <a:cs typeface="Times New Roman"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t>Interaction</a:t>
            </a:r>
          </a:p>
        </p:txBody>
      </p:sp>
      <p:sp>
        <p:nvSpPr>
          <p:cNvPr id="94211" name="Content Placeholder 2"/>
          <p:cNvSpPr>
            <a:spLocks noGrp="1"/>
          </p:cNvSpPr>
          <p:nvPr>
            <p:ph idx="1"/>
          </p:nvPr>
        </p:nvSpPr>
        <p:spPr/>
        <p:txBody>
          <a:bodyPr/>
          <a:lstStyle/>
          <a:p>
            <a:r>
              <a:rPr lang="en-US" dirty="0" smtClean="0"/>
              <a:t>Look for data and control inputs to the system.</a:t>
            </a:r>
          </a:p>
          <a:p>
            <a:endParaRPr lang="en-US" sz="1200" dirty="0" smtClean="0"/>
          </a:p>
          <a:p>
            <a:r>
              <a:rPr lang="en-US" dirty="0" smtClean="0"/>
              <a:t>Keep your mind on the </a:t>
            </a:r>
            <a:r>
              <a:rPr lang="en-US" i="1" dirty="0" smtClean="0"/>
              <a:t>logical </a:t>
            </a:r>
            <a:r>
              <a:rPr lang="en-US" dirty="0" smtClean="0"/>
              <a:t>intent of the interaction, </a:t>
            </a:r>
            <a:br>
              <a:rPr lang="en-US" dirty="0" smtClean="0"/>
            </a:br>
            <a:r>
              <a:rPr lang="en-US" dirty="0" smtClean="0"/>
              <a:t>not the specific </a:t>
            </a:r>
            <a:br>
              <a:rPr lang="en-US" dirty="0" smtClean="0"/>
            </a:br>
            <a:r>
              <a:rPr lang="en-US" i="1" dirty="0" smtClean="0"/>
              <a:t>physical </a:t>
            </a:r>
            <a:r>
              <a:rPr lang="en-US" dirty="0" smtClean="0"/>
              <a:t>flows.</a:t>
            </a:r>
          </a:p>
        </p:txBody>
      </p:sp>
      <p:grpSp>
        <p:nvGrpSpPr>
          <p:cNvPr id="52" name="Group 51"/>
          <p:cNvGrpSpPr>
            <a:grpSpLocks noChangeAspect="1"/>
          </p:cNvGrpSpPr>
          <p:nvPr/>
        </p:nvGrpSpPr>
        <p:grpSpPr bwMode="auto">
          <a:xfrm>
            <a:off x="2670969" y="3373686"/>
            <a:ext cx="448883" cy="685069"/>
            <a:chOff x="1200" y="2416"/>
            <a:chExt cx="1104" cy="1712"/>
          </a:xfrm>
        </p:grpSpPr>
        <p:sp>
          <p:nvSpPr>
            <p:cNvPr id="53" name="Oval 52"/>
            <p:cNvSpPr>
              <a:spLocks noChangeAspect="1" noChangeArrowheads="1"/>
            </p:cNvSpPr>
            <p:nvPr/>
          </p:nvSpPr>
          <p:spPr bwMode="auto">
            <a:xfrm flipH="1" flipV="1">
              <a:off x="1440" y="2416"/>
              <a:ext cx="576" cy="512"/>
            </a:xfrm>
            <a:prstGeom prst="ellips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54" name="Line 5"/>
            <p:cNvSpPr>
              <a:spLocks noChangeAspect="1" noChangeShapeType="1"/>
            </p:cNvSpPr>
            <p:nvPr/>
          </p:nvSpPr>
          <p:spPr bwMode="auto">
            <a:xfrm>
              <a:off x="1728" y="2928"/>
              <a:ext cx="0" cy="768"/>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55" name="Line 6"/>
            <p:cNvSpPr>
              <a:spLocks noChangeAspect="1" noChangeShapeType="1"/>
            </p:cNvSpPr>
            <p:nvPr/>
          </p:nvSpPr>
          <p:spPr bwMode="auto">
            <a:xfrm flipV="1">
              <a:off x="1296"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56" name="Line 7"/>
            <p:cNvSpPr>
              <a:spLocks noChangeAspect="1" noChangeShapeType="1"/>
            </p:cNvSpPr>
            <p:nvPr/>
          </p:nvSpPr>
          <p:spPr bwMode="auto">
            <a:xfrm flipH="1" flipV="1">
              <a:off x="1728" y="3696"/>
              <a:ext cx="432" cy="432"/>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sp>
          <p:nvSpPr>
            <p:cNvPr id="57" name="Line 8"/>
            <p:cNvSpPr>
              <a:spLocks noChangeAspect="1" noChangeShapeType="1"/>
            </p:cNvSpPr>
            <p:nvPr/>
          </p:nvSpPr>
          <p:spPr bwMode="auto">
            <a:xfrm>
              <a:off x="1200" y="3216"/>
              <a:ext cx="1104" cy="0"/>
            </a:xfrm>
            <a:prstGeom prst="line">
              <a:avLst/>
            </a:prstGeom>
            <a:noFill/>
            <a:ln w="28575">
              <a:solidFill>
                <a:srgbClr val="000000"/>
              </a:solidFill>
              <a:round/>
              <a:headEnd/>
              <a:tailEnd/>
            </a:ln>
          </p:spPr>
          <p:txBody>
            <a:bodyPr lIns="173736" tIns="82296" rIns="173736" bIns="82296" anchor="ctr">
              <a:prstTxWarp prst="textNoShape">
                <a:avLst/>
              </a:prstTxWarp>
              <a:spAutoFit/>
            </a:bodyPr>
            <a:lstStyle/>
            <a:p>
              <a:endParaRPr lang="en-US"/>
            </a:p>
          </p:txBody>
        </p:sp>
      </p:grpSp>
      <p:sp>
        <p:nvSpPr>
          <p:cNvPr id="58" name="Rectangle 57"/>
          <p:cNvSpPr>
            <a:spLocks noChangeAspect="1" noChangeArrowheads="1"/>
          </p:cNvSpPr>
          <p:nvPr/>
        </p:nvSpPr>
        <p:spPr bwMode="auto">
          <a:xfrm>
            <a:off x="3518694" y="2362200"/>
            <a:ext cx="5015706" cy="4038600"/>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59" name="Text Box 23"/>
          <p:cNvSpPr txBox="1">
            <a:spLocks noChangeAspect="1" noChangeArrowheads="1"/>
          </p:cNvSpPr>
          <p:nvPr/>
        </p:nvSpPr>
        <p:spPr bwMode="auto">
          <a:xfrm>
            <a:off x="1752600" y="4262048"/>
            <a:ext cx="1711640" cy="350942"/>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2000" dirty="0">
                <a:solidFill>
                  <a:srgbClr val="000000"/>
                </a:solidFill>
                <a:latin typeface="Book Antiqua" charset="0"/>
                <a:ea typeface="Times New Roman" charset="0"/>
                <a:cs typeface="Times New Roman" charset="0"/>
              </a:rPr>
              <a:t>Passenger</a:t>
            </a:r>
          </a:p>
        </p:txBody>
      </p:sp>
      <p:sp>
        <p:nvSpPr>
          <p:cNvPr id="60" name="Oval 18"/>
          <p:cNvSpPr>
            <a:spLocks noChangeAspect="1" noChangeArrowheads="1"/>
          </p:cNvSpPr>
          <p:nvPr/>
        </p:nvSpPr>
        <p:spPr bwMode="auto">
          <a:xfrm>
            <a:off x="4200656" y="5130916"/>
            <a:ext cx="2002500" cy="968447"/>
          </a:xfrm>
          <a:prstGeom prst="ellipse">
            <a:avLst/>
          </a:prstGeom>
          <a:solidFill>
            <a:srgbClr val="8CF4EA"/>
          </a:solidFill>
          <a:ln w="9525">
            <a:solidFill>
              <a:srgbClr val="000000"/>
            </a:solidFill>
            <a:round/>
            <a:headEnd/>
            <a:tailEnd/>
          </a:ln>
        </p:spPr>
        <p:txBody>
          <a:bodyPr wrap="square" lIns="173736" tIns="82296" rIns="173736" bIns="82296" anchor="ctr" anchorCtr="1">
            <a:prstTxWarp prst="textNoShape">
              <a:avLst/>
            </a:prstTxWarp>
            <a:spAutoFit/>
          </a:bodyPr>
          <a:lstStyle/>
          <a:p>
            <a:pPr algn="ctr"/>
            <a:r>
              <a:rPr lang="en-US" dirty="0" smtClean="0"/>
              <a:t>Order Elevator </a:t>
            </a:r>
            <a:endParaRPr lang="en-US" dirty="0"/>
          </a:p>
        </p:txBody>
      </p:sp>
      <p:sp>
        <p:nvSpPr>
          <p:cNvPr id="61" name="Oval 16"/>
          <p:cNvSpPr>
            <a:spLocks noChangeAspect="1" noChangeArrowheads="1"/>
          </p:cNvSpPr>
          <p:nvPr/>
        </p:nvSpPr>
        <p:spPr bwMode="auto">
          <a:xfrm>
            <a:off x="6344444" y="3259508"/>
            <a:ext cx="2055305" cy="964203"/>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Initiate </a:t>
            </a:r>
          </a:p>
          <a:p>
            <a:pPr algn="ctr" eaLnBrk="1" hangingPunct="1"/>
            <a:r>
              <a:rPr lang="en-US" sz="2000" dirty="0">
                <a:solidFill>
                  <a:srgbClr val="000000"/>
                </a:solidFill>
                <a:latin typeface="Cambria" charset="0"/>
                <a:ea typeface="Times New Roman" charset="0"/>
                <a:cs typeface="Times New Roman" charset="0"/>
              </a:rPr>
              <a:t>Close Door</a:t>
            </a:r>
          </a:p>
        </p:txBody>
      </p:sp>
      <p:sp>
        <p:nvSpPr>
          <p:cNvPr id="62" name="Oval 17"/>
          <p:cNvSpPr>
            <a:spLocks noChangeAspect="1" noChangeArrowheads="1"/>
          </p:cNvSpPr>
          <p:nvPr/>
        </p:nvSpPr>
        <p:spPr bwMode="auto">
          <a:xfrm>
            <a:off x="4200656" y="2591149"/>
            <a:ext cx="2002500" cy="1058869"/>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Request </a:t>
            </a:r>
          </a:p>
          <a:p>
            <a:pPr algn="ctr" eaLnBrk="1" hangingPunct="1"/>
            <a:r>
              <a:rPr lang="en-US" sz="2000" dirty="0">
                <a:solidFill>
                  <a:srgbClr val="000000"/>
                </a:solidFill>
                <a:latin typeface="Cambria" charset="0"/>
                <a:ea typeface="Times New Roman" charset="0"/>
                <a:cs typeface="Times New Roman" charset="0"/>
              </a:rPr>
              <a:t>Elevator</a:t>
            </a:r>
          </a:p>
        </p:txBody>
      </p:sp>
      <p:sp>
        <p:nvSpPr>
          <p:cNvPr id="63" name="Oval 19"/>
          <p:cNvSpPr>
            <a:spLocks noChangeAspect="1" noChangeArrowheads="1"/>
          </p:cNvSpPr>
          <p:nvPr/>
        </p:nvSpPr>
        <p:spPr bwMode="auto">
          <a:xfrm>
            <a:off x="4200656" y="3899369"/>
            <a:ext cx="2002500" cy="854117"/>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Initiate </a:t>
            </a:r>
          </a:p>
          <a:p>
            <a:pPr algn="ctr" eaLnBrk="1" hangingPunct="1"/>
            <a:r>
              <a:rPr lang="en-US" sz="2000" dirty="0">
                <a:solidFill>
                  <a:srgbClr val="000000"/>
                </a:solidFill>
                <a:latin typeface="Cambria" charset="0"/>
                <a:ea typeface="Times New Roman" charset="0"/>
                <a:cs typeface="Times New Roman" charset="0"/>
              </a:rPr>
              <a:t>Open Door</a:t>
            </a:r>
          </a:p>
        </p:txBody>
      </p:sp>
      <p:cxnSp>
        <p:nvCxnSpPr>
          <p:cNvPr id="64" name="Straight Connector 63"/>
          <p:cNvCxnSpPr>
            <a:endCxn id="63" idx="2"/>
          </p:cNvCxnSpPr>
          <p:nvPr/>
        </p:nvCxnSpPr>
        <p:spPr bwMode="auto">
          <a:xfrm>
            <a:off x="3236119" y="3794196"/>
            <a:ext cx="964538" cy="5322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V="1">
            <a:off x="3236119" y="3779947"/>
            <a:ext cx="3108325" cy="1425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3236119" y="3259508"/>
            <a:ext cx="989013" cy="5346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3236119" y="3794196"/>
            <a:ext cx="989013" cy="171402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Be clear about your scope.</a:t>
            </a:r>
          </a:p>
          <a:p>
            <a:endParaRPr lang="en-US" dirty="0"/>
          </a:p>
          <a:p>
            <a:endParaRPr lang="en-US" dirty="0" smtClean="0"/>
          </a:p>
          <a:p>
            <a:r>
              <a:rPr lang="en-US" dirty="0" smtClean="0">
                <a:latin typeface="Comic Sans MS"/>
                <a:cs typeface="Comic Sans MS"/>
              </a:rPr>
              <a:t>The business and environment</a:t>
            </a:r>
          </a:p>
          <a:p>
            <a:endParaRPr lang="en-US" dirty="0">
              <a:latin typeface="Comic Sans MS"/>
              <a:cs typeface="Comic Sans MS"/>
            </a:endParaRPr>
          </a:p>
          <a:p>
            <a:endParaRPr lang="en-US" dirty="0" smtClean="0">
              <a:latin typeface="Comic Sans MS"/>
              <a:cs typeface="Comic Sans MS"/>
            </a:endParaRPr>
          </a:p>
          <a:p>
            <a:r>
              <a:rPr lang="en-US" dirty="0" smtClean="0">
                <a:latin typeface="Comic Sans MS"/>
                <a:cs typeface="Comic Sans MS"/>
              </a:rPr>
              <a:t>What you are building</a:t>
            </a:r>
          </a:p>
          <a:p>
            <a:endParaRPr lang="en-US" dirty="0">
              <a:latin typeface="Comic Sans MS"/>
              <a:cs typeface="Comic Sans MS"/>
            </a:endParaRPr>
          </a:p>
          <a:p>
            <a:endParaRPr lang="en-US" dirty="0">
              <a:latin typeface="Comic Sans MS"/>
              <a:cs typeface="Comic Sans MS"/>
            </a:endParaRPr>
          </a:p>
          <a:p>
            <a:r>
              <a:rPr lang="en-US" dirty="0" smtClean="0">
                <a:latin typeface="Comic Sans MS"/>
                <a:cs typeface="Comic Sans MS"/>
              </a:rPr>
              <a:t>Just the software</a:t>
            </a:r>
            <a:endParaRPr lang="en-US" dirty="0">
              <a:latin typeface="Comic Sans MS"/>
              <a:cs typeface="Comic Sans MS"/>
            </a:endParaRPr>
          </a:p>
        </p:txBody>
      </p:sp>
      <p:sp>
        <p:nvSpPr>
          <p:cNvPr id="6" name="Oval 5"/>
          <p:cNvSpPr/>
          <p:nvPr/>
        </p:nvSpPr>
        <p:spPr bwMode="auto">
          <a:xfrm>
            <a:off x="4152900" y="2088906"/>
            <a:ext cx="4686300" cy="4235694"/>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Work</a:t>
            </a:r>
          </a:p>
        </p:txBody>
      </p:sp>
      <p:sp>
        <p:nvSpPr>
          <p:cNvPr id="5" name="Oval 4"/>
          <p:cNvSpPr/>
          <p:nvPr/>
        </p:nvSpPr>
        <p:spPr bwMode="auto">
          <a:xfrm>
            <a:off x="4743450" y="3246863"/>
            <a:ext cx="3505200" cy="3077737"/>
          </a:xfrm>
          <a:prstGeom prst="ellipse">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System</a:t>
            </a:r>
          </a:p>
        </p:txBody>
      </p:sp>
      <p:sp>
        <p:nvSpPr>
          <p:cNvPr id="4" name="Oval 3"/>
          <p:cNvSpPr/>
          <p:nvPr/>
        </p:nvSpPr>
        <p:spPr bwMode="auto">
          <a:xfrm>
            <a:off x="5562600" y="4572000"/>
            <a:ext cx="1866900" cy="1752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Software</a:t>
            </a:r>
          </a:p>
        </p:txBody>
      </p:sp>
      <p:grpSp>
        <p:nvGrpSpPr>
          <p:cNvPr id="22" name="Group 41"/>
          <p:cNvGrpSpPr>
            <a:grpSpLocks noChangeAspect="1"/>
          </p:cNvGrpSpPr>
          <p:nvPr/>
        </p:nvGrpSpPr>
        <p:grpSpPr bwMode="auto">
          <a:xfrm flipH="1" flipV="1">
            <a:off x="4800600" y="2590800"/>
            <a:ext cx="609645" cy="174394"/>
            <a:chOff x="3433" y="1097"/>
            <a:chExt cx="636" cy="175"/>
          </a:xfrm>
        </p:grpSpPr>
        <p:sp>
          <p:nvSpPr>
            <p:cNvPr id="28" name="Freeform 42"/>
            <p:cNvSpPr>
              <a:spLocks noChangeAspect="1"/>
            </p:cNvSpPr>
            <p:nvPr/>
          </p:nvSpPr>
          <p:spPr bwMode="auto">
            <a:xfrm>
              <a:off x="3458" y="1097"/>
              <a:ext cx="611" cy="175"/>
            </a:xfrm>
            <a:custGeom>
              <a:avLst/>
              <a:gdLst>
                <a:gd name="T0" fmla="*/ 1461 w 560"/>
                <a:gd name="T1" fmla="*/ 2178 h 136"/>
                <a:gd name="T2" fmla="*/ 1433 w 560"/>
                <a:gd name="T3" fmla="*/ 2078 h 136"/>
                <a:gd name="T4" fmla="*/ 1370 w 560"/>
                <a:gd name="T5" fmla="*/ 1992 h 136"/>
                <a:gd name="T6" fmla="*/ 767 w 560"/>
                <a:gd name="T7" fmla="*/ 268 h 136"/>
                <a:gd name="T8" fmla="*/ 681 w 560"/>
                <a:gd name="T9" fmla="*/ 109 h 136"/>
                <a:gd name="T10" fmla="*/ 603 w 560"/>
                <a:gd name="T11" fmla="*/ 126 h 136"/>
                <a:gd name="T12" fmla="*/ 626 w 560"/>
                <a:gd name="T13" fmla="*/ 972 h 136"/>
                <a:gd name="T14" fmla="*/ 793 w 560"/>
                <a:gd name="T15" fmla="*/ 1340 h 136"/>
                <a:gd name="T16" fmla="*/ 819 w 560"/>
                <a:gd name="T17" fmla="*/ 1566 h 136"/>
                <a:gd name="T18" fmla="*/ 578 w 560"/>
                <a:gd name="T19" fmla="*/ 1808 h 136"/>
                <a:gd name="T20" fmla="*/ 384 w 560"/>
                <a:gd name="T21" fmla="*/ 1610 h 136"/>
                <a:gd name="T22" fmla="*/ 265 w 560"/>
                <a:gd name="T23" fmla="*/ 1426 h 136"/>
                <a:gd name="T24" fmla="*/ 134 w 560"/>
                <a:gd name="T25" fmla="*/ 1092 h 136"/>
                <a:gd name="T26" fmla="*/ 0 w 560"/>
                <a:gd name="T27" fmla="*/ 44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0"/>
                <a:gd name="T43" fmla="*/ 0 h 136"/>
                <a:gd name="T44" fmla="*/ 560 w 560"/>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0" h="136">
                  <a:moveTo>
                    <a:pt x="560" y="136"/>
                  </a:moveTo>
                  <a:cubicBezTo>
                    <a:pt x="556" y="134"/>
                    <a:pt x="553" y="131"/>
                    <a:pt x="549" y="130"/>
                  </a:cubicBezTo>
                  <a:cubicBezTo>
                    <a:pt x="541" y="127"/>
                    <a:pt x="532" y="127"/>
                    <a:pt x="525" y="124"/>
                  </a:cubicBezTo>
                  <a:cubicBezTo>
                    <a:pt x="447" y="88"/>
                    <a:pt x="377" y="39"/>
                    <a:pt x="294" y="17"/>
                  </a:cubicBezTo>
                  <a:cubicBezTo>
                    <a:pt x="283" y="11"/>
                    <a:pt x="272" y="9"/>
                    <a:pt x="260" y="7"/>
                  </a:cubicBezTo>
                  <a:cubicBezTo>
                    <a:pt x="250" y="7"/>
                    <a:pt x="237" y="0"/>
                    <a:pt x="231" y="8"/>
                  </a:cubicBezTo>
                  <a:cubicBezTo>
                    <a:pt x="226" y="14"/>
                    <a:pt x="226" y="53"/>
                    <a:pt x="240" y="61"/>
                  </a:cubicBezTo>
                  <a:cubicBezTo>
                    <a:pt x="258" y="71"/>
                    <a:pt x="283" y="77"/>
                    <a:pt x="303" y="83"/>
                  </a:cubicBezTo>
                  <a:cubicBezTo>
                    <a:pt x="308" y="88"/>
                    <a:pt x="310" y="93"/>
                    <a:pt x="314" y="98"/>
                  </a:cubicBezTo>
                  <a:cubicBezTo>
                    <a:pt x="301" y="135"/>
                    <a:pt x="265" y="114"/>
                    <a:pt x="222" y="113"/>
                  </a:cubicBezTo>
                  <a:cubicBezTo>
                    <a:pt x="196" y="111"/>
                    <a:pt x="172" y="107"/>
                    <a:pt x="147" y="100"/>
                  </a:cubicBezTo>
                  <a:cubicBezTo>
                    <a:pt x="132" y="96"/>
                    <a:pt x="102" y="89"/>
                    <a:pt x="102" y="89"/>
                  </a:cubicBezTo>
                  <a:cubicBezTo>
                    <a:pt x="87" y="79"/>
                    <a:pt x="68" y="75"/>
                    <a:pt x="51" y="68"/>
                  </a:cubicBezTo>
                  <a:cubicBezTo>
                    <a:pt x="36" y="53"/>
                    <a:pt x="24" y="28"/>
                    <a:pt x="0" y="28"/>
                  </a:cubicBezTo>
                </a:path>
              </a:pathLst>
            </a:custGeom>
            <a:noFill/>
            <a:ln w="28575">
              <a:solidFill>
                <a:srgbClr val="063DE8"/>
              </a:solidFill>
              <a:round/>
              <a:headEnd/>
              <a:tailEnd/>
            </a:ln>
          </p:spPr>
          <p:txBody>
            <a:bodyPr wrap="none" anchor="ctr">
              <a:prstTxWarp prst="textNoShape">
                <a:avLst/>
              </a:prstTxWarp>
            </a:bodyPr>
            <a:lstStyle/>
            <a:p>
              <a:endParaRPr lang="en-US"/>
            </a:p>
          </p:txBody>
        </p:sp>
        <p:sp>
          <p:nvSpPr>
            <p:cNvPr id="29" name="Line 43"/>
            <p:cNvSpPr>
              <a:spLocks noChangeAspect="1" noChangeShapeType="1"/>
            </p:cNvSpPr>
            <p:nvPr/>
          </p:nvSpPr>
          <p:spPr bwMode="auto">
            <a:xfrm>
              <a:off x="3433" y="1097"/>
              <a:ext cx="20" cy="84"/>
            </a:xfrm>
            <a:prstGeom prst="line">
              <a:avLst/>
            </a:prstGeom>
            <a:noFill/>
            <a:ln w="28575">
              <a:solidFill>
                <a:srgbClr val="063DE8"/>
              </a:solidFill>
              <a:round/>
              <a:headEnd/>
              <a:tailEnd/>
            </a:ln>
          </p:spPr>
          <p:txBody>
            <a:bodyPr wrap="none" anchor="ctr">
              <a:prstTxWarp prst="textNoShape">
                <a:avLst/>
              </a:prstTxWarp>
            </a:bodyPr>
            <a:lstStyle/>
            <a:p>
              <a:endParaRPr lang="en-US"/>
            </a:p>
          </p:txBody>
        </p:sp>
        <p:sp>
          <p:nvSpPr>
            <p:cNvPr id="30" name="Line 44"/>
            <p:cNvSpPr>
              <a:spLocks noChangeAspect="1" noChangeShapeType="1"/>
            </p:cNvSpPr>
            <p:nvPr/>
          </p:nvSpPr>
          <p:spPr bwMode="auto">
            <a:xfrm flipV="1">
              <a:off x="3435" y="1097"/>
              <a:ext cx="78" cy="0"/>
            </a:xfrm>
            <a:prstGeom prst="line">
              <a:avLst/>
            </a:prstGeom>
            <a:noFill/>
            <a:ln w="28575">
              <a:solidFill>
                <a:srgbClr val="063DE8"/>
              </a:solidFill>
              <a:round/>
              <a:headEnd/>
              <a:tailEnd/>
            </a:ln>
          </p:spPr>
          <p:txBody>
            <a:bodyPr wrap="none" anchor="ctr">
              <a:prstTxWarp prst="textNoShape">
                <a:avLst/>
              </a:prstTxWarp>
            </a:bodyPr>
            <a:lstStyle/>
            <a:p>
              <a:endParaRPr lang="en-US"/>
            </a:p>
          </p:txBody>
        </p:sp>
      </p:grpSp>
      <p:grpSp>
        <p:nvGrpSpPr>
          <p:cNvPr id="33" name="Group 41"/>
          <p:cNvGrpSpPr>
            <a:grpSpLocks noChangeAspect="1"/>
          </p:cNvGrpSpPr>
          <p:nvPr/>
        </p:nvGrpSpPr>
        <p:grpSpPr bwMode="auto">
          <a:xfrm flipH="1" flipV="1">
            <a:off x="3886199" y="3886200"/>
            <a:ext cx="1371600" cy="392358"/>
            <a:chOff x="3433" y="1097"/>
            <a:chExt cx="636" cy="175"/>
          </a:xfrm>
        </p:grpSpPr>
        <p:sp>
          <p:nvSpPr>
            <p:cNvPr id="34" name="Freeform 42"/>
            <p:cNvSpPr>
              <a:spLocks noChangeAspect="1"/>
            </p:cNvSpPr>
            <p:nvPr/>
          </p:nvSpPr>
          <p:spPr bwMode="auto">
            <a:xfrm>
              <a:off x="3458" y="1097"/>
              <a:ext cx="611" cy="175"/>
            </a:xfrm>
            <a:custGeom>
              <a:avLst/>
              <a:gdLst>
                <a:gd name="T0" fmla="*/ 1461 w 560"/>
                <a:gd name="T1" fmla="*/ 2178 h 136"/>
                <a:gd name="T2" fmla="*/ 1433 w 560"/>
                <a:gd name="T3" fmla="*/ 2078 h 136"/>
                <a:gd name="T4" fmla="*/ 1370 w 560"/>
                <a:gd name="T5" fmla="*/ 1992 h 136"/>
                <a:gd name="T6" fmla="*/ 767 w 560"/>
                <a:gd name="T7" fmla="*/ 268 h 136"/>
                <a:gd name="T8" fmla="*/ 681 w 560"/>
                <a:gd name="T9" fmla="*/ 109 h 136"/>
                <a:gd name="T10" fmla="*/ 603 w 560"/>
                <a:gd name="T11" fmla="*/ 126 h 136"/>
                <a:gd name="T12" fmla="*/ 626 w 560"/>
                <a:gd name="T13" fmla="*/ 972 h 136"/>
                <a:gd name="T14" fmla="*/ 793 w 560"/>
                <a:gd name="T15" fmla="*/ 1340 h 136"/>
                <a:gd name="T16" fmla="*/ 819 w 560"/>
                <a:gd name="T17" fmla="*/ 1566 h 136"/>
                <a:gd name="T18" fmla="*/ 578 w 560"/>
                <a:gd name="T19" fmla="*/ 1808 h 136"/>
                <a:gd name="T20" fmla="*/ 384 w 560"/>
                <a:gd name="T21" fmla="*/ 1610 h 136"/>
                <a:gd name="T22" fmla="*/ 265 w 560"/>
                <a:gd name="T23" fmla="*/ 1426 h 136"/>
                <a:gd name="T24" fmla="*/ 134 w 560"/>
                <a:gd name="T25" fmla="*/ 1092 h 136"/>
                <a:gd name="T26" fmla="*/ 0 w 560"/>
                <a:gd name="T27" fmla="*/ 44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0"/>
                <a:gd name="T43" fmla="*/ 0 h 136"/>
                <a:gd name="T44" fmla="*/ 560 w 560"/>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0" h="136">
                  <a:moveTo>
                    <a:pt x="560" y="136"/>
                  </a:moveTo>
                  <a:cubicBezTo>
                    <a:pt x="556" y="134"/>
                    <a:pt x="553" y="131"/>
                    <a:pt x="549" y="130"/>
                  </a:cubicBezTo>
                  <a:cubicBezTo>
                    <a:pt x="541" y="127"/>
                    <a:pt x="532" y="127"/>
                    <a:pt x="525" y="124"/>
                  </a:cubicBezTo>
                  <a:cubicBezTo>
                    <a:pt x="447" y="88"/>
                    <a:pt x="377" y="39"/>
                    <a:pt x="294" y="17"/>
                  </a:cubicBezTo>
                  <a:cubicBezTo>
                    <a:pt x="283" y="11"/>
                    <a:pt x="272" y="9"/>
                    <a:pt x="260" y="7"/>
                  </a:cubicBezTo>
                  <a:cubicBezTo>
                    <a:pt x="250" y="7"/>
                    <a:pt x="237" y="0"/>
                    <a:pt x="231" y="8"/>
                  </a:cubicBezTo>
                  <a:cubicBezTo>
                    <a:pt x="226" y="14"/>
                    <a:pt x="226" y="53"/>
                    <a:pt x="240" y="61"/>
                  </a:cubicBezTo>
                  <a:cubicBezTo>
                    <a:pt x="258" y="71"/>
                    <a:pt x="283" y="77"/>
                    <a:pt x="303" y="83"/>
                  </a:cubicBezTo>
                  <a:cubicBezTo>
                    <a:pt x="308" y="88"/>
                    <a:pt x="310" y="93"/>
                    <a:pt x="314" y="98"/>
                  </a:cubicBezTo>
                  <a:cubicBezTo>
                    <a:pt x="301" y="135"/>
                    <a:pt x="265" y="114"/>
                    <a:pt x="222" y="113"/>
                  </a:cubicBezTo>
                  <a:cubicBezTo>
                    <a:pt x="196" y="111"/>
                    <a:pt x="172" y="107"/>
                    <a:pt x="147" y="100"/>
                  </a:cubicBezTo>
                  <a:cubicBezTo>
                    <a:pt x="132" y="96"/>
                    <a:pt x="102" y="89"/>
                    <a:pt x="102" y="89"/>
                  </a:cubicBezTo>
                  <a:cubicBezTo>
                    <a:pt x="87" y="79"/>
                    <a:pt x="68" y="75"/>
                    <a:pt x="51" y="68"/>
                  </a:cubicBezTo>
                  <a:cubicBezTo>
                    <a:pt x="36" y="53"/>
                    <a:pt x="24" y="28"/>
                    <a:pt x="0" y="28"/>
                  </a:cubicBezTo>
                </a:path>
              </a:pathLst>
            </a:custGeom>
            <a:noFill/>
            <a:ln w="28575">
              <a:solidFill>
                <a:srgbClr val="063DE8"/>
              </a:solidFill>
              <a:round/>
              <a:headEnd/>
              <a:tailEnd/>
            </a:ln>
          </p:spPr>
          <p:txBody>
            <a:bodyPr wrap="none" anchor="ctr">
              <a:prstTxWarp prst="textNoShape">
                <a:avLst/>
              </a:prstTxWarp>
            </a:bodyPr>
            <a:lstStyle/>
            <a:p>
              <a:endParaRPr lang="en-US"/>
            </a:p>
          </p:txBody>
        </p:sp>
        <p:sp>
          <p:nvSpPr>
            <p:cNvPr id="35" name="Line 43"/>
            <p:cNvSpPr>
              <a:spLocks noChangeAspect="1" noChangeShapeType="1"/>
            </p:cNvSpPr>
            <p:nvPr/>
          </p:nvSpPr>
          <p:spPr bwMode="auto">
            <a:xfrm>
              <a:off x="3433" y="1097"/>
              <a:ext cx="20" cy="84"/>
            </a:xfrm>
            <a:prstGeom prst="line">
              <a:avLst/>
            </a:prstGeom>
            <a:noFill/>
            <a:ln w="28575">
              <a:solidFill>
                <a:srgbClr val="063DE8"/>
              </a:solidFill>
              <a:round/>
              <a:headEnd/>
              <a:tailEnd/>
            </a:ln>
          </p:spPr>
          <p:txBody>
            <a:bodyPr wrap="none" anchor="ctr">
              <a:prstTxWarp prst="textNoShape">
                <a:avLst/>
              </a:prstTxWarp>
            </a:bodyPr>
            <a:lstStyle/>
            <a:p>
              <a:endParaRPr lang="en-US"/>
            </a:p>
          </p:txBody>
        </p:sp>
        <p:sp>
          <p:nvSpPr>
            <p:cNvPr id="36" name="Line 44"/>
            <p:cNvSpPr>
              <a:spLocks noChangeAspect="1" noChangeShapeType="1"/>
            </p:cNvSpPr>
            <p:nvPr/>
          </p:nvSpPr>
          <p:spPr bwMode="auto">
            <a:xfrm flipV="1">
              <a:off x="3435" y="1097"/>
              <a:ext cx="78" cy="0"/>
            </a:xfrm>
            <a:prstGeom prst="line">
              <a:avLst/>
            </a:prstGeom>
            <a:noFill/>
            <a:ln w="28575">
              <a:solidFill>
                <a:srgbClr val="063DE8"/>
              </a:solidFill>
              <a:round/>
              <a:headEnd/>
              <a:tailEnd/>
            </a:ln>
          </p:spPr>
          <p:txBody>
            <a:bodyPr wrap="none" anchor="ctr">
              <a:prstTxWarp prst="textNoShape">
                <a:avLst/>
              </a:prstTxWarp>
            </a:bodyPr>
            <a:lstStyle/>
            <a:p>
              <a:endParaRPr lang="en-US"/>
            </a:p>
          </p:txBody>
        </p:sp>
      </p:grpSp>
      <p:grpSp>
        <p:nvGrpSpPr>
          <p:cNvPr id="37" name="Group 41"/>
          <p:cNvGrpSpPr>
            <a:grpSpLocks noChangeAspect="1"/>
          </p:cNvGrpSpPr>
          <p:nvPr/>
        </p:nvGrpSpPr>
        <p:grpSpPr bwMode="auto">
          <a:xfrm flipH="1" flipV="1">
            <a:off x="3468063" y="4876800"/>
            <a:ext cx="2170737" cy="620958"/>
            <a:chOff x="3433" y="1097"/>
            <a:chExt cx="636" cy="175"/>
          </a:xfrm>
        </p:grpSpPr>
        <p:sp>
          <p:nvSpPr>
            <p:cNvPr id="38" name="Freeform 42"/>
            <p:cNvSpPr>
              <a:spLocks noChangeAspect="1"/>
            </p:cNvSpPr>
            <p:nvPr/>
          </p:nvSpPr>
          <p:spPr bwMode="auto">
            <a:xfrm>
              <a:off x="3458" y="1097"/>
              <a:ext cx="611" cy="175"/>
            </a:xfrm>
            <a:custGeom>
              <a:avLst/>
              <a:gdLst>
                <a:gd name="T0" fmla="*/ 1461 w 560"/>
                <a:gd name="T1" fmla="*/ 2178 h 136"/>
                <a:gd name="T2" fmla="*/ 1433 w 560"/>
                <a:gd name="T3" fmla="*/ 2078 h 136"/>
                <a:gd name="T4" fmla="*/ 1370 w 560"/>
                <a:gd name="T5" fmla="*/ 1992 h 136"/>
                <a:gd name="T6" fmla="*/ 767 w 560"/>
                <a:gd name="T7" fmla="*/ 268 h 136"/>
                <a:gd name="T8" fmla="*/ 681 w 560"/>
                <a:gd name="T9" fmla="*/ 109 h 136"/>
                <a:gd name="T10" fmla="*/ 603 w 560"/>
                <a:gd name="T11" fmla="*/ 126 h 136"/>
                <a:gd name="T12" fmla="*/ 626 w 560"/>
                <a:gd name="T13" fmla="*/ 972 h 136"/>
                <a:gd name="T14" fmla="*/ 793 w 560"/>
                <a:gd name="T15" fmla="*/ 1340 h 136"/>
                <a:gd name="T16" fmla="*/ 819 w 560"/>
                <a:gd name="T17" fmla="*/ 1566 h 136"/>
                <a:gd name="T18" fmla="*/ 578 w 560"/>
                <a:gd name="T19" fmla="*/ 1808 h 136"/>
                <a:gd name="T20" fmla="*/ 384 w 560"/>
                <a:gd name="T21" fmla="*/ 1610 h 136"/>
                <a:gd name="T22" fmla="*/ 265 w 560"/>
                <a:gd name="T23" fmla="*/ 1426 h 136"/>
                <a:gd name="T24" fmla="*/ 134 w 560"/>
                <a:gd name="T25" fmla="*/ 1092 h 136"/>
                <a:gd name="T26" fmla="*/ 0 w 560"/>
                <a:gd name="T27" fmla="*/ 44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0"/>
                <a:gd name="T43" fmla="*/ 0 h 136"/>
                <a:gd name="T44" fmla="*/ 560 w 560"/>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0" h="136">
                  <a:moveTo>
                    <a:pt x="560" y="136"/>
                  </a:moveTo>
                  <a:cubicBezTo>
                    <a:pt x="556" y="134"/>
                    <a:pt x="553" y="131"/>
                    <a:pt x="549" y="130"/>
                  </a:cubicBezTo>
                  <a:cubicBezTo>
                    <a:pt x="541" y="127"/>
                    <a:pt x="532" y="127"/>
                    <a:pt x="525" y="124"/>
                  </a:cubicBezTo>
                  <a:cubicBezTo>
                    <a:pt x="447" y="88"/>
                    <a:pt x="377" y="39"/>
                    <a:pt x="294" y="17"/>
                  </a:cubicBezTo>
                  <a:cubicBezTo>
                    <a:pt x="283" y="11"/>
                    <a:pt x="272" y="9"/>
                    <a:pt x="260" y="7"/>
                  </a:cubicBezTo>
                  <a:cubicBezTo>
                    <a:pt x="250" y="7"/>
                    <a:pt x="237" y="0"/>
                    <a:pt x="231" y="8"/>
                  </a:cubicBezTo>
                  <a:cubicBezTo>
                    <a:pt x="226" y="14"/>
                    <a:pt x="226" y="53"/>
                    <a:pt x="240" y="61"/>
                  </a:cubicBezTo>
                  <a:cubicBezTo>
                    <a:pt x="258" y="71"/>
                    <a:pt x="283" y="77"/>
                    <a:pt x="303" y="83"/>
                  </a:cubicBezTo>
                  <a:cubicBezTo>
                    <a:pt x="308" y="88"/>
                    <a:pt x="310" y="93"/>
                    <a:pt x="314" y="98"/>
                  </a:cubicBezTo>
                  <a:cubicBezTo>
                    <a:pt x="301" y="135"/>
                    <a:pt x="265" y="114"/>
                    <a:pt x="222" y="113"/>
                  </a:cubicBezTo>
                  <a:cubicBezTo>
                    <a:pt x="196" y="111"/>
                    <a:pt x="172" y="107"/>
                    <a:pt x="147" y="100"/>
                  </a:cubicBezTo>
                  <a:cubicBezTo>
                    <a:pt x="132" y="96"/>
                    <a:pt x="102" y="89"/>
                    <a:pt x="102" y="89"/>
                  </a:cubicBezTo>
                  <a:cubicBezTo>
                    <a:pt x="87" y="79"/>
                    <a:pt x="68" y="75"/>
                    <a:pt x="51" y="68"/>
                  </a:cubicBezTo>
                  <a:cubicBezTo>
                    <a:pt x="36" y="53"/>
                    <a:pt x="24" y="28"/>
                    <a:pt x="0" y="28"/>
                  </a:cubicBezTo>
                </a:path>
              </a:pathLst>
            </a:custGeom>
            <a:noFill/>
            <a:ln w="28575">
              <a:solidFill>
                <a:srgbClr val="063DE8"/>
              </a:solidFill>
              <a:round/>
              <a:headEnd/>
              <a:tailEnd/>
            </a:ln>
          </p:spPr>
          <p:txBody>
            <a:bodyPr wrap="none" anchor="ctr">
              <a:prstTxWarp prst="textNoShape">
                <a:avLst/>
              </a:prstTxWarp>
            </a:bodyPr>
            <a:lstStyle/>
            <a:p>
              <a:endParaRPr lang="en-US"/>
            </a:p>
          </p:txBody>
        </p:sp>
        <p:sp>
          <p:nvSpPr>
            <p:cNvPr id="39" name="Line 43"/>
            <p:cNvSpPr>
              <a:spLocks noChangeAspect="1" noChangeShapeType="1"/>
            </p:cNvSpPr>
            <p:nvPr/>
          </p:nvSpPr>
          <p:spPr bwMode="auto">
            <a:xfrm>
              <a:off x="3433" y="1097"/>
              <a:ext cx="20" cy="84"/>
            </a:xfrm>
            <a:prstGeom prst="line">
              <a:avLst/>
            </a:prstGeom>
            <a:noFill/>
            <a:ln w="28575">
              <a:solidFill>
                <a:srgbClr val="063DE8"/>
              </a:solidFill>
              <a:round/>
              <a:headEnd/>
              <a:tailEnd/>
            </a:ln>
          </p:spPr>
          <p:txBody>
            <a:bodyPr wrap="none" anchor="ctr">
              <a:prstTxWarp prst="textNoShape">
                <a:avLst/>
              </a:prstTxWarp>
            </a:bodyPr>
            <a:lstStyle/>
            <a:p>
              <a:endParaRPr lang="en-US"/>
            </a:p>
          </p:txBody>
        </p:sp>
        <p:sp>
          <p:nvSpPr>
            <p:cNvPr id="40" name="Line 44"/>
            <p:cNvSpPr>
              <a:spLocks noChangeAspect="1" noChangeShapeType="1"/>
            </p:cNvSpPr>
            <p:nvPr/>
          </p:nvSpPr>
          <p:spPr bwMode="auto">
            <a:xfrm flipV="1">
              <a:off x="3435" y="1097"/>
              <a:ext cx="78" cy="0"/>
            </a:xfrm>
            <a:prstGeom prst="line">
              <a:avLst/>
            </a:prstGeom>
            <a:noFill/>
            <a:ln w="28575">
              <a:solidFill>
                <a:srgbClr val="063DE8"/>
              </a:solidFill>
              <a:round/>
              <a:headEnd/>
              <a:tailEnd/>
            </a:ln>
          </p:spPr>
          <p:txBody>
            <a:bodyPr wrap="none" anchor="ctr">
              <a:prstTxWarp prst="textNoShape">
                <a:avLst/>
              </a:prstTxWarp>
            </a:bodyPr>
            <a:lstStyle/>
            <a:p>
              <a:endParaRPr lang="en-US"/>
            </a:p>
          </p:txBody>
        </p:sp>
      </p:grpSp>
      <p:sp>
        <p:nvSpPr>
          <p:cNvPr id="41" name="TextBox 40"/>
          <p:cNvSpPr txBox="1"/>
          <p:nvPr/>
        </p:nvSpPr>
        <p:spPr>
          <a:xfrm>
            <a:off x="1066800" y="2971800"/>
            <a:ext cx="3192426" cy="2862322"/>
          </a:xfrm>
          <a:prstGeom prst="rect">
            <a:avLst/>
          </a:prstGeom>
          <a:noFill/>
        </p:spPr>
        <p:txBody>
          <a:bodyPr wrap="none" rtlCol="0">
            <a:spAutoFit/>
          </a:bodyPr>
          <a:lstStyle/>
          <a:p>
            <a:r>
              <a:rPr lang="en-US" sz="2000" dirty="0" smtClean="0"/>
              <a:t>Requirements Gathering</a:t>
            </a:r>
          </a:p>
          <a:p>
            <a:endParaRPr lang="en-US" sz="2000" dirty="0" smtClean="0"/>
          </a:p>
          <a:p>
            <a:endParaRPr lang="en-US" sz="2000" dirty="0"/>
          </a:p>
          <a:p>
            <a:endParaRPr lang="en-US" sz="2000" dirty="0" smtClean="0"/>
          </a:p>
          <a:p>
            <a:r>
              <a:rPr lang="en-US" sz="2000" dirty="0" smtClean="0"/>
              <a:t>Requirements Clarification</a:t>
            </a:r>
          </a:p>
          <a:p>
            <a:endParaRPr lang="en-US" sz="2000" dirty="0" smtClean="0"/>
          </a:p>
          <a:p>
            <a:endParaRPr lang="en-US" sz="2000" dirty="0" smtClean="0"/>
          </a:p>
          <a:p>
            <a:endParaRPr lang="en-US" sz="2000" dirty="0"/>
          </a:p>
          <a:p>
            <a:r>
              <a:rPr lang="en-US" sz="2000" dirty="0" smtClean="0"/>
              <a:t>Product Construction</a:t>
            </a:r>
          </a:p>
        </p:txBody>
      </p:sp>
      <p:sp>
        <p:nvSpPr>
          <p:cNvPr id="42" name="Rectangle 41"/>
          <p:cNvSpPr/>
          <p:nvPr/>
        </p:nvSpPr>
        <p:spPr>
          <a:xfrm>
            <a:off x="304800" y="3810000"/>
            <a:ext cx="835761" cy="1015663"/>
          </a:xfrm>
          <a:prstGeom prst="rect">
            <a:avLst/>
          </a:prstGeom>
        </p:spPr>
        <p:txBody>
          <a:bodyPr wrap="none">
            <a:spAutoFit/>
          </a:bodyPr>
          <a:lstStyle/>
          <a:p>
            <a:r>
              <a:rPr lang="en-US" sz="6000" kern="0" dirty="0">
                <a:solidFill>
                  <a:srgbClr val="FF0000"/>
                </a:solidFill>
                <a:latin typeface="Zapf Dingbats"/>
                <a:ea typeface="Zapf Dingbats"/>
                <a:cs typeface="Zapf Dingbats"/>
              </a:rPr>
              <a:t>✔</a:t>
            </a:r>
            <a:endParaRPr lang="en-US" sz="6000" dirty="0">
              <a:solidFill>
                <a:srgbClr val="FF0000"/>
              </a:solidFill>
            </a:endParaRPr>
          </a:p>
        </p:txBody>
      </p:sp>
    </p:spTree>
    <p:extLst>
      <p:ext uri="{BB962C8B-B14F-4D97-AF65-F5344CB8AC3E}">
        <p14:creationId xmlns:p14="http://schemas.microsoft.com/office/powerpoint/2010/main" val="23222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vs</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	Features				Functions</a:t>
            </a:r>
            <a:endParaRPr lang="en-US" dirty="0"/>
          </a:p>
        </p:txBody>
      </p:sp>
      <p:sp>
        <p:nvSpPr>
          <p:cNvPr id="4" name="Oval 18"/>
          <p:cNvSpPr>
            <a:spLocks noChangeAspect="1" noChangeArrowheads="1"/>
          </p:cNvSpPr>
          <p:nvPr/>
        </p:nvSpPr>
        <p:spPr bwMode="auto">
          <a:xfrm>
            <a:off x="7213372" y="5173404"/>
            <a:ext cx="991075" cy="693996"/>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endParaRPr lang="en-US" sz="1600"/>
          </a:p>
        </p:txBody>
      </p:sp>
      <p:sp>
        <p:nvSpPr>
          <p:cNvPr id="5" name="Text Box 28"/>
          <p:cNvSpPr txBox="1">
            <a:spLocks noChangeAspect="1" noChangeArrowheads="1"/>
          </p:cNvSpPr>
          <p:nvPr/>
        </p:nvSpPr>
        <p:spPr bwMode="auto">
          <a:xfrm>
            <a:off x="7087111" y="5206424"/>
            <a:ext cx="1301855" cy="584776"/>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Move </a:t>
            </a:r>
          </a:p>
          <a:p>
            <a:pPr algn="ctr" eaLnBrk="1" hangingPunct="1"/>
            <a:r>
              <a:rPr lang="en-US" sz="1600" dirty="0">
                <a:solidFill>
                  <a:srgbClr val="000000"/>
                </a:solidFill>
                <a:latin typeface="Cambria" charset="0"/>
                <a:ea typeface="Times New Roman" charset="0"/>
                <a:cs typeface="Times New Roman" charset="0"/>
              </a:rPr>
              <a:t>Elevator</a:t>
            </a:r>
          </a:p>
        </p:txBody>
      </p:sp>
      <p:grpSp>
        <p:nvGrpSpPr>
          <p:cNvPr id="6" name="Group 57"/>
          <p:cNvGrpSpPr>
            <a:grpSpLocks/>
          </p:cNvGrpSpPr>
          <p:nvPr/>
        </p:nvGrpSpPr>
        <p:grpSpPr bwMode="auto">
          <a:xfrm>
            <a:off x="6858511" y="3373964"/>
            <a:ext cx="1904489" cy="893235"/>
            <a:chOff x="4861411" y="4052184"/>
            <a:chExt cx="1517630" cy="606999"/>
          </a:xfrm>
        </p:grpSpPr>
        <p:sp>
          <p:nvSpPr>
            <p:cNvPr id="7" name="Oval 20"/>
            <p:cNvSpPr>
              <a:spLocks noChangeAspect="1" noChangeArrowheads="1"/>
            </p:cNvSpPr>
            <p:nvPr/>
          </p:nvSpPr>
          <p:spPr bwMode="auto">
            <a:xfrm>
              <a:off x="5216132" y="4079026"/>
              <a:ext cx="828321" cy="580157"/>
            </a:xfrm>
            <a:prstGeom prst="ellipse">
              <a:avLst/>
            </a:prstGeom>
            <a:solidFill>
              <a:srgbClr val="8CF4EA"/>
            </a:solidFill>
            <a:ln w="9525">
              <a:solidFill>
                <a:srgbClr val="000000"/>
              </a:solidFill>
              <a:round/>
              <a:headEnd/>
              <a:tailEnd/>
            </a:ln>
          </p:spPr>
          <p:txBody>
            <a:bodyPr lIns="173736" tIns="82296" rIns="173736" bIns="82296" anchor="ctr">
              <a:prstTxWarp prst="textNoShape">
                <a:avLst/>
              </a:prstTxWarp>
              <a:spAutoFit/>
            </a:bodyPr>
            <a:lstStyle/>
            <a:p>
              <a:endParaRPr lang="en-US" sz="1600"/>
            </a:p>
          </p:txBody>
        </p:sp>
        <p:sp>
          <p:nvSpPr>
            <p:cNvPr id="8" name="Text Box 38"/>
            <p:cNvSpPr txBox="1">
              <a:spLocks noChangeAspect="1" noChangeArrowheads="1"/>
            </p:cNvSpPr>
            <p:nvPr/>
          </p:nvSpPr>
          <p:spPr bwMode="auto">
            <a:xfrm>
              <a:off x="4861411" y="4052184"/>
              <a:ext cx="1517630" cy="584993"/>
            </a:xfrm>
            <a:prstGeom prst="rect">
              <a:avLst/>
            </a:prstGeom>
            <a:noFill/>
            <a:ln w="28575">
              <a:noFill/>
              <a:miter lim="800000"/>
              <a:headEnd/>
              <a:tailEnd/>
            </a:ln>
          </p:spPr>
          <p:txBody>
            <a:bodyPr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Stop</a:t>
              </a:r>
              <a:br>
                <a:rPr lang="en-US" sz="1600" dirty="0">
                  <a:solidFill>
                    <a:srgbClr val="000000"/>
                  </a:solidFill>
                  <a:latin typeface="Cambria" charset="0"/>
                  <a:ea typeface="Times New Roman" charset="0"/>
                  <a:cs typeface="Times New Roman" charset="0"/>
                </a:rPr>
              </a:br>
              <a:r>
                <a:rPr lang="en-US" sz="1600" dirty="0">
                  <a:solidFill>
                    <a:srgbClr val="000000"/>
                  </a:solidFill>
                  <a:latin typeface="Cambria" charset="0"/>
                  <a:ea typeface="Times New Roman" charset="0"/>
                  <a:cs typeface="Times New Roman" charset="0"/>
                </a:rPr>
                <a:t>Elevator </a:t>
              </a:r>
              <a:endParaRPr lang="en-US" sz="1600" dirty="0">
                <a:solidFill>
                  <a:srgbClr val="000000"/>
                </a:solidFill>
                <a:latin typeface="Cambria" charset="0"/>
                <a:ea typeface="Cambria" charset="0"/>
                <a:cs typeface="Cambria" charset="0"/>
              </a:endParaRPr>
            </a:p>
          </p:txBody>
        </p:sp>
      </p:grpSp>
      <p:sp>
        <p:nvSpPr>
          <p:cNvPr id="10" name="Oval 16"/>
          <p:cNvSpPr>
            <a:spLocks noChangeAspect="1" noChangeArrowheads="1"/>
          </p:cNvSpPr>
          <p:nvPr/>
        </p:nvSpPr>
        <p:spPr bwMode="auto">
          <a:xfrm>
            <a:off x="5563111" y="2209800"/>
            <a:ext cx="1492019" cy="779525"/>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endParaRPr lang="en-US" sz="1600">
              <a:solidFill>
                <a:srgbClr val="000000"/>
              </a:solidFill>
              <a:latin typeface="Book Antiqua" charset="0"/>
              <a:ea typeface="Times New Roman" charset="0"/>
              <a:cs typeface="Times New Roman" charset="0"/>
            </a:endParaRPr>
          </a:p>
        </p:txBody>
      </p:sp>
      <p:sp>
        <p:nvSpPr>
          <p:cNvPr id="11" name="Oval 17"/>
          <p:cNvSpPr>
            <a:spLocks noChangeAspect="1" noChangeArrowheads="1"/>
          </p:cNvSpPr>
          <p:nvPr/>
        </p:nvSpPr>
        <p:spPr bwMode="auto">
          <a:xfrm>
            <a:off x="5791710" y="3300191"/>
            <a:ext cx="1146036" cy="738409"/>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endParaRPr lang="en-US" sz="1600">
              <a:solidFill>
                <a:srgbClr val="000000"/>
              </a:solidFill>
              <a:latin typeface="Book Antiqua" charset="0"/>
              <a:ea typeface="Times New Roman" charset="0"/>
              <a:cs typeface="Times New Roman" charset="0"/>
            </a:endParaRPr>
          </a:p>
        </p:txBody>
      </p:sp>
      <p:sp>
        <p:nvSpPr>
          <p:cNvPr id="12" name="Oval 19"/>
          <p:cNvSpPr>
            <a:spLocks noChangeAspect="1" noChangeArrowheads="1"/>
          </p:cNvSpPr>
          <p:nvPr/>
        </p:nvSpPr>
        <p:spPr bwMode="auto">
          <a:xfrm>
            <a:off x="5334511" y="4469626"/>
            <a:ext cx="1907539" cy="940574"/>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endParaRPr lang="en-US" sz="1600"/>
          </a:p>
        </p:txBody>
      </p:sp>
      <p:sp>
        <p:nvSpPr>
          <p:cNvPr id="15" name="Text Box 25"/>
          <p:cNvSpPr txBox="1">
            <a:spLocks noChangeAspect="1" noChangeArrowheads="1"/>
          </p:cNvSpPr>
          <p:nvPr/>
        </p:nvSpPr>
        <p:spPr bwMode="auto">
          <a:xfrm>
            <a:off x="5715511" y="2293732"/>
            <a:ext cx="1292650" cy="584776"/>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Initiate </a:t>
            </a:r>
          </a:p>
          <a:p>
            <a:pPr algn="ctr" eaLnBrk="1" hangingPunct="1"/>
            <a:r>
              <a:rPr lang="en-US" sz="1600" dirty="0">
                <a:solidFill>
                  <a:srgbClr val="000000"/>
                </a:solidFill>
                <a:latin typeface="Cambria" charset="0"/>
                <a:ea typeface="Times New Roman" charset="0"/>
                <a:cs typeface="Times New Roman" charset="0"/>
              </a:rPr>
              <a:t>Close Door</a:t>
            </a:r>
          </a:p>
        </p:txBody>
      </p:sp>
      <p:sp>
        <p:nvSpPr>
          <p:cNvPr id="16" name="Text Box 26"/>
          <p:cNvSpPr txBox="1">
            <a:spLocks noChangeAspect="1" noChangeArrowheads="1"/>
          </p:cNvSpPr>
          <p:nvPr/>
        </p:nvSpPr>
        <p:spPr bwMode="auto">
          <a:xfrm>
            <a:off x="5791711" y="4572000"/>
            <a:ext cx="995946" cy="830997"/>
          </a:xfrm>
          <a:prstGeom prst="rect">
            <a:avLst/>
          </a:prstGeom>
          <a:noFill/>
          <a:ln w="28575">
            <a:noFill/>
            <a:miter lim="800000"/>
            <a:headEnd/>
            <a:tailEnd/>
          </a:ln>
        </p:spPr>
        <p:txBody>
          <a:bodyPr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Initiate </a:t>
            </a:r>
          </a:p>
          <a:p>
            <a:pPr algn="ctr" eaLnBrk="1" hangingPunct="1"/>
            <a:r>
              <a:rPr lang="en-US" sz="1600" dirty="0">
                <a:solidFill>
                  <a:srgbClr val="000000"/>
                </a:solidFill>
                <a:latin typeface="Cambria" charset="0"/>
                <a:ea typeface="Times New Roman" charset="0"/>
                <a:cs typeface="Times New Roman" charset="0"/>
              </a:rPr>
              <a:t>Open Door</a:t>
            </a:r>
          </a:p>
        </p:txBody>
      </p:sp>
      <p:sp>
        <p:nvSpPr>
          <p:cNvPr id="24" name="Text Box 53"/>
          <p:cNvSpPr txBox="1">
            <a:spLocks noChangeAspect="1" noChangeArrowheads="1"/>
          </p:cNvSpPr>
          <p:nvPr/>
        </p:nvSpPr>
        <p:spPr bwMode="auto">
          <a:xfrm>
            <a:off x="5715511" y="3306245"/>
            <a:ext cx="1187728" cy="584776"/>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Request </a:t>
            </a:r>
          </a:p>
          <a:p>
            <a:pPr algn="ctr" eaLnBrk="1" hangingPunct="1"/>
            <a:r>
              <a:rPr lang="en-US" sz="1600" dirty="0">
                <a:solidFill>
                  <a:srgbClr val="000000"/>
                </a:solidFill>
                <a:latin typeface="Cambria" charset="0"/>
                <a:ea typeface="Times New Roman" charset="0"/>
                <a:cs typeface="Times New Roman" charset="0"/>
              </a:rPr>
              <a:t>Elevator</a:t>
            </a:r>
          </a:p>
        </p:txBody>
      </p:sp>
      <p:sp>
        <p:nvSpPr>
          <p:cNvPr id="25" name="Rectangle 24"/>
          <p:cNvSpPr>
            <a:spLocks noChangeAspect="1" noChangeArrowheads="1"/>
          </p:cNvSpPr>
          <p:nvPr/>
        </p:nvSpPr>
        <p:spPr bwMode="auto">
          <a:xfrm>
            <a:off x="838711" y="2057400"/>
            <a:ext cx="3429000" cy="4038600"/>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26" name="Oval 18"/>
          <p:cNvSpPr>
            <a:spLocks noChangeAspect="1" noChangeArrowheads="1"/>
          </p:cNvSpPr>
          <p:nvPr/>
        </p:nvSpPr>
        <p:spPr bwMode="auto">
          <a:xfrm>
            <a:off x="1520673" y="4826116"/>
            <a:ext cx="2002500" cy="968447"/>
          </a:xfrm>
          <a:prstGeom prst="ellipse">
            <a:avLst/>
          </a:prstGeom>
          <a:solidFill>
            <a:srgbClr val="8CF4EA"/>
          </a:solidFill>
          <a:ln w="9525">
            <a:solidFill>
              <a:srgbClr val="000000"/>
            </a:solidFill>
            <a:round/>
            <a:headEnd/>
            <a:tailEnd/>
          </a:ln>
        </p:spPr>
        <p:txBody>
          <a:bodyPr wrap="square" lIns="173736" tIns="82296" rIns="173736" bIns="82296" anchor="ctr" anchorCtr="1">
            <a:prstTxWarp prst="textNoShape">
              <a:avLst/>
            </a:prstTxWarp>
            <a:spAutoFit/>
          </a:bodyPr>
          <a:lstStyle/>
          <a:p>
            <a:pPr algn="ctr"/>
            <a:r>
              <a:rPr lang="en-US" dirty="0" smtClean="0"/>
              <a:t>Order Elevator </a:t>
            </a:r>
            <a:endParaRPr lang="en-US" dirty="0"/>
          </a:p>
        </p:txBody>
      </p:sp>
      <p:sp>
        <p:nvSpPr>
          <p:cNvPr id="28" name="Oval 17"/>
          <p:cNvSpPr>
            <a:spLocks noChangeAspect="1" noChangeArrowheads="1"/>
          </p:cNvSpPr>
          <p:nvPr/>
        </p:nvSpPr>
        <p:spPr bwMode="auto">
          <a:xfrm>
            <a:off x="1520673" y="2286349"/>
            <a:ext cx="2002500" cy="1058869"/>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Request </a:t>
            </a:r>
          </a:p>
          <a:p>
            <a:pPr algn="ctr" eaLnBrk="1" hangingPunct="1"/>
            <a:r>
              <a:rPr lang="en-US" sz="2000" dirty="0">
                <a:solidFill>
                  <a:srgbClr val="000000"/>
                </a:solidFill>
                <a:latin typeface="Cambria" charset="0"/>
                <a:ea typeface="Times New Roman" charset="0"/>
                <a:cs typeface="Times New Roman" charset="0"/>
              </a:rPr>
              <a:t>Elevator</a:t>
            </a:r>
          </a:p>
        </p:txBody>
      </p:sp>
      <p:sp>
        <p:nvSpPr>
          <p:cNvPr id="29" name="Oval 19"/>
          <p:cNvSpPr>
            <a:spLocks noChangeAspect="1" noChangeArrowheads="1"/>
          </p:cNvSpPr>
          <p:nvPr/>
        </p:nvSpPr>
        <p:spPr bwMode="auto">
          <a:xfrm>
            <a:off x="1520673" y="3594569"/>
            <a:ext cx="2002500" cy="854117"/>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Initiate </a:t>
            </a:r>
          </a:p>
          <a:p>
            <a:pPr algn="ctr" eaLnBrk="1" hangingPunct="1"/>
            <a:r>
              <a:rPr lang="en-US" sz="2000" dirty="0">
                <a:solidFill>
                  <a:srgbClr val="000000"/>
                </a:solidFill>
                <a:latin typeface="Cambria" charset="0"/>
                <a:ea typeface="Times New Roman" charset="0"/>
                <a:cs typeface="Times New Roman" charset="0"/>
              </a:rPr>
              <a:t>Open Door</a:t>
            </a:r>
          </a:p>
        </p:txBody>
      </p:sp>
      <p:sp>
        <p:nvSpPr>
          <p:cNvPr id="30" name="Rectangle 29"/>
          <p:cNvSpPr>
            <a:spLocks noChangeAspect="1" noChangeArrowheads="1"/>
          </p:cNvSpPr>
          <p:nvPr/>
        </p:nvSpPr>
        <p:spPr bwMode="auto">
          <a:xfrm>
            <a:off x="5105911" y="2057400"/>
            <a:ext cx="3429000" cy="4038600"/>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31" name="Rectangle 30"/>
          <p:cNvSpPr/>
          <p:nvPr/>
        </p:nvSpPr>
        <p:spPr>
          <a:xfrm>
            <a:off x="3429000" y="1066800"/>
            <a:ext cx="835761" cy="1015663"/>
          </a:xfrm>
          <a:prstGeom prst="rect">
            <a:avLst/>
          </a:prstGeom>
        </p:spPr>
        <p:txBody>
          <a:bodyPr wrap="none">
            <a:spAutoFit/>
          </a:bodyPr>
          <a:lstStyle/>
          <a:p>
            <a:r>
              <a:rPr lang="en-US" sz="6000" kern="0" dirty="0">
                <a:solidFill>
                  <a:srgbClr val="FF0000"/>
                </a:solidFill>
                <a:latin typeface="Zapf Dingbats"/>
                <a:ea typeface="Zapf Dingbats"/>
                <a:cs typeface="Zapf Dingbats"/>
              </a:rPr>
              <a:t>✔</a:t>
            </a:r>
            <a:endParaRPr lang="en-US" sz="6000" dirty="0">
              <a:solidFill>
                <a:srgbClr val="FF0000"/>
              </a:solidFill>
            </a:endParaRPr>
          </a:p>
        </p:txBody>
      </p:sp>
    </p:spTree>
    <p:extLst>
      <p:ext uri="{BB962C8B-B14F-4D97-AF65-F5344CB8AC3E}">
        <p14:creationId xmlns:p14="http://schemas.microsoft.com/office/powerpoint/2010/main" val="8754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Requirements Clarification Process</a:t>
            </a:r>
          </a:p>
        </p:txBody>
      </p:sp>
      <p:sp>
        <p:nvSpPr>
          <p:cNvPr id="12291" name="Content Placeholder 2"/>
          <p:cNvSpPr>
            <a:spLocks noGrp="1"/>
          </p:cNvSpPr>
          <p:nvPr>
            <p:ph idx="1"/>
          </p:nvPr>
        </p:nvSpPr>
        <p:spPr/>
        <p:txBody>
          <a:bodyPr/>
          <a:lstStyle/>
          <a:p>
            <a:r>
              <a:rPr lang="en-US" dirty="0" smtClean="0"/>
              <a:t>The process is:</a:t>
            </a:r>
          </a:p>
          <a:p>
            <a:pPr lvl="1"/>
            <a:r>
              <a:rPr lang="en-US" dirty="0" smtClean="0"/>
              <a:t>Find all your people, resources, practices, etc.</a:t>
            </a:r>
          </a:p>
          <a:p>
            <a:pPr lvl="1"/>
            <a:r>
              <a:rPr lang="en-US" dirty="0" smtClean="0"/>
              <a:t>Find out what the system-as-a-whole does</a:t>
            </a:r>
          </a:p>
          <a:p>
            <a:pPr lvl="1"/>
            <a:r>
              <a:rPr lang="en-US" dirty="0" smtClean="0"/>
              <a:t>Determine the precise behavior of each use case</a:t>
            </a:r>
          </a:p>
          <a:p>
            <a:pPr lvl="1"/>
            <a:r>
              <a:rPr lang="en-US" dirty="0" smtClean="0"/>
              <a:t>And establish how it communicates with others</a:t>
            </a:r>
          </a:p>
          <a:p>
            <a:r>
              <a:rPr lang="en-US" sz="1200" i="1" dirty="0" smtClean="0"/>
              <a:t>       </a:t>
            </a:r>
          </a:p>
          <a:p>
            <a:r>
              <a:rPr lang="en-US" i="1" dirty="0" smtClean="0"/>
              <a:t>        But it’s really all about learning about the problem.</a:t>
            </a:r>
          </a:p>
        </p:txBody>
      </p:sp>
      <p:sp>
        <p:nvSpPr>
          <p:cNvPr id="20" name="AutoShape 28"/>
          <p:cNvSpPr>
            <a:spLocks noChangeArrowheads="1"/>
          </p:cNvSpPr>
          <p:nvPr/>
        </p:nvSpPr>
        <p:spPr bwMode="auto">
          <a:xfrm>
            <a:off x="269875" y="4164013"/>
            <a:ext cx="2379663" cy="2160587"/>
          </a:xfrm>
          <a:prstGeom prst="chevron">
            <a:avLst>
              <a:gd name="adj" fmla="val 25159"/>
            </a:avLst>
          </a:prstGeom>
          <a:solidFill>
            <a:srgbClr val="E4B9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1" name="Text Box 32"/>
          <p:cNvSpPr txBox="1">
            <a:spLocks noChangeArrowheads="1"/>
          </p:cNvSpPr>
          <p:nvPr/>
        </p:nvSpPr>
        <p:spPr bwMode="auto">
          <a:xfrm>
            <a:off x="685800" y="4935538"/>
            <a:ext cx="1600200" cy="553998"/>
          </a:xfrm>
          <a:prstGeom prst="rect">
            <a:avLst/>
          </a:prstGeom>
          <a:noFill/>
          <a:ln w="9525">
            <a:noFill/>
            <a:miter lim="800000"/>
            <a:headEnd/>
            <a:tailEnd/>
          </a:ln>
        </p:spPr>
        <p:txBody>
          <a:bodyPr lIns="0" tIns="0" rIns="0" bIns="0">
            <a:prstTxWarp prst="textNoShape">
              <a:avLst/>
            </a:prstTxWarp>
            <a:spAutoFit/>
          </a:bodyPr>
          <a:lstStyle/>
          <a:p>
            <a:pPr algn="ctr"/>
            <a:r>
              <a:rPr lang="en-US" dirty="0" smtClean="0">
                <a:ea typeface="ＭＳ Ｐゴシック" charset="-128"/>
                <a:cs typeface="ＭＳ Ｐゴシック" charset="-128"/>
              </a:rPr>
              <a:t>Get </a:t>
            </a:r>
            <a:br>
              <a:rPr lang="en-US" dirty="0" smtClean="0">
                <a:ea typeface="ＭＳ Ｐゴシック" charset="-128"/>
                <a:cs typeface="ＭＳ Ｐゴシック" charset="-128"/>
              </a:rPr>
            </a:br>
            <a:r>
              <a:rPr lang="en-US" dirty="0" smtClean="0">
                <a:ea typeface="ＭＳ Ｐゴシック" charset="-128"/>
                <a:cs typeface="ＭＳ Ｐゴシック" charset="-128"/>
              </a:rPr>
              <a:t>Organized</a:t>
            </a:r>
            <a:endParaRPr lang="en-US" dirty="0">
              <a:latin typeface="Times New Roman" charset="0"/>
              <a:ea typeface="ＭＳ Ｐゴシック" charset="-128"/>
              <a:cs typeface="ＭＳ Ｐゴシック" charset="-128"/>
            </a:endParaRPr>
          </a:p>
        </p:txBody>
      </p:sp>
      <p:sp>
        <p:nvSpPr>
          <p:cNvPr id="22" name="AutoShape 26"/>
          <p:cNvSpPr>
            <a:spLocks noChangeArrowheads="1"/>
          </p:cNvSpPr>
          <p:nvPr/>
        </p:nvSpPr>
        <p:spPr bwMode="auto">
          <a:xfrm>
            <a:off x="4598988" y="4164013"/>
            <a:ext cx="2381250" cy="2160587"/>
          </a:xfrm>
          <a:prstGeom prst="chevron">
            <a:avLst>
              <a:gd name="adj" fmla="val 25159"/>
            </a:avLst>
          </a:prstGeom>
          <a:solidFill>
            <a:schemeClr val="accent1"/>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3" name="Text Box 32"/>
          <p:cNvSpPr txBox="1">
            <a:spLocks noChangeArrowheads="1"/>
          </p:cNvSpPr>
          <p:nvPr/>
        </p:nvSpPr>
        <p:spPr bwMode="auto">
          <a:xfrm>
            <a:off x="509111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ea typeface="ＭＳ Ｐゴシック" charset="-128"/>
                <a:cs typeface="ＭＳ Ｐゴシック" charset="-128"/>
              </a:rPr>
              <a:t>Activity Diagrams</a:t>
            </a:r>
            <a:endParaRPr lang="en-US">
              <a:latin typeface="Times New Roman" charset="0"/>
              <a:ea typeface="ＭＳ Ｐゴシック" charset="-128"/>
              <a:cs typeface="ＭＳ Ｐゴシック" charset="-128"/>
            </a:endParaRPr>
          </a:p>
        </p:txBody>
      </p:sp>
      <p:sp>
        <p:nvSpPr>
          <p:cNvPr id="24" name="AutoShape 24"/>
          <p:cNvSpPr>
            <a:spLocks noChangeArrowheads="1"/>
          </p:cNvSpPr>
          <p:nvPr/>
        </p:nvSpPr>
        <p:spPr bwMode="auto">
          <a:xfrm>
            <a:off x="2433638" y="4164013"/>
            <a:ext cx="2381250" cy="2160587"/>
          </a:xfrm>
          <a:prstGeom prst="chevron">
            <a:avLst>
              <a:gd name="adj" fmla="val 25159"/>
            </a:avLst>
          </a:prstGeom>
          <a:solidFill>
            <a:srgbClr val="0080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5" name="Text Box 32"/>
          <p:cNvSpPr txBox="1">
            <a:spLocks noChangeArrowheads="1"/>
          </p:cNvSpPr>
          <p:nvPr/>
        </p:nvSpPr>
        <p:spPr bwMode="auto">
          <a:xfrm>
            <a:off x="292576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t>Use </a:t>
            </a:r>
            <a:br>
              <a:rPr lang="en-US"/>
            </a:br>
            <a:r>
              <a:rPr lang="en-US"/>
              <a:t>Cases </a:t>
            </a:r>
            <a:endParaRPr lang="en-US" b="1">
              <a:latin typeface="Times New Roman" charset="0"/>
              <a:ea typeface="ＭＳ Ｐゴシック" charset="-128"/>
              <a:cs typeface="ＭＳ Ｐゴシック" charset="-128"/>
            </a:endParaRPr>
          </a:p>
        </p:txBody>
      </p:sp>
      <p:sp>
        <p:nvSpPr>
          <p:cNvPr id="26" name="AutoShape 25"/>
          <p:cNvSpPr>
            <a:spLocks noChangeArrowheads="1"/>
          </p:cNvSpPr>
          <p:nvPr/>
        </p:nvSpPr>
        <p:spPr bwMode="auto">
          <a:xfrm>
            <a:off x="6764338" y="4419600"/>
            <a:ext cx="1770062" cy="1676400"/>
          </a:xfrm>
          <a:prstGeom prst="chevron">
            <a:avLst>
              <a:gd name="adj" fmla="val 25159"/>
            </a:avLst>
          </a:prstGeom>
          <a:solidFill>
            <a:schemeClr val="accent2"/>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7" name="Text Box 32"/>
          <p:cNvSpPr txBox="1">
            <a:spLocks noChangeArrowheads="1"/>
          </p:cNvSpPr>
          <p:nvPr/>
        </p:nvSpPr>
        <p:spPr bwMode="auto">
          <a:xfrm>
            <a:off x="7162800" y="4935538"/>
            <a:ext cx="1303635" cy="600158"/>
          </a:xfrm>
          <a:prstGeom prst="rect">
            <a:avLst/>
          </a:prstGeom>
          <a:noFill/>
          <a:ln w="9525">
            <a:noFill/>
            <a:miter lim="800000"/>
            <a:headEnd/>
            <a:tailEnd/>
          </a:ln>
        </p:spPr>
        <p:txBody>
          <a:bodyPr wrap="square" lIns="91429" tIns="45714" rIns="91429" bIns="0">
            <a:prstTxWarp prst="textNoShape">
              <a:avLst/>
            </a:prstTxWarp>
            <a:spAutoFit/>
          </a:bodyPr>
          <a:lstStyle/>
          <a:p>
            <a:pPr algn="ctr"/>
            <a:r>
              <a:rPr lang="en-US" dirty="0"/>
              <a:t>Sequence Diagrams</a:t>
            </a:r>
            <a:endParaRPr lang="en-US" b="1" dirty="0">
              <a:latin typeface="Times New Roman" charset="0"/>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Back-and-Forth</a:t>
            </a:r>
          </a:p>
        </p:txBody>
      </p:sp>
      <p:sp>
        <p:nvSpPr>
          <p:cNvPr id="95235" name="Content Placeholder 2"/>
          <p:cNvSpPr>
            <a:spLocks noGrp="1"/>
          </p:cNvSpPr>
          <p:nvPr>
            <p:ph idx="1"/>
          </p:nvPr>
        </p:nvSpPr>
        <p:spPr>
          <a:xfrm>
            <a:off x="762000" y="1219200"/>
            <a:ext cx="7772400" cy="5105400"/>
          </a:xfrm>
        </p:spPr>
        <p:txBody>
          <a:bodyPr/>
          <a:lstStyle/>
          <a:p>
            <a:r>
              <a:rPr lang="en-US" dirty="0" smtClean="0"/>
              <a:t>Generally, a use case involves “back-and-forth” </a:t>
            </a:r>
            <a:br>
              <a:rPr lang="en-US" dirty="0" smtClean="0"/>
            </a:br>
            <a:r>
              <a:rPr lang="en-US" dirty="0" smtClean="0"/>
              <a:t>across the system boundary.</a:t>
            </a:r>
          </a:p>
          <a:p>
            <a:endParaRPr lang="en-US" dirty="0" smtClean="0"/>
          </a:p>
          <a:p>
            <a:endParaRPr lang="en-US" dirty="0" smtClean="0"/>
          </a:p>
          <a:p>
            <a:endParaRPr lang="en-US" dirty="0" smtClean="0"/>
          </a:p>
          <a:p>
            <a:endParaRPr lang="en-US" dirty="0"/>
          </a:p>
          <a:p>
            <a:endParaRPr lang="en-US" dirty="0" smtClean="0"/>
          </a:p>
          <a:p>
            <a:r>
              <a:rPr lang="en-US" dirty="0" smtClean="0"/>
              <a:t>This suggests alternate paths:</a:t>
            </a:r>
          </a:p>
          <a:p>
            <a:pPr lvl="1"/>
            <a:r>
              <a:rPr lang="en-US" dirty="0" smtClean="0"/>
              <a:t>What if the door fails to close?</a:t>
            </a:r>
          </a:p>
          <a:p>
            <a:pPr lvl="1"/>
            <a:r>
              <a:rPr lang="en-US" dirty="0" smtClean="0"/>
              <a:t>What if a passenger requests </a:t>
            </a:r>
            <a:br>
              <a:rPr lang="en-US" dirty="0" smtClean="0"/>
            </a:br>
            <a:r>
              <a:rPr lang="en-US" dirty="0" smtClean="0"/>
              <a:t>an intervening floor?</a:t>
            </a:r>
          </a:p>
          <a:p>
            <a:pPr lvl="1">
              <a:buNone/>
            </a:pPr>
            <a:endParaRPr lang="en-US" dirty="0" smtClean="0"/>
          </a:p>
        </p:txBody>
      </p:sp>
      <p:sp>
        <p:nvSpPr>
          <p:cNvPr id="2" name="TextBox 1"/>
          <p:cNvSpPr txBox="1"/>
          <p:nvPr/>
        </p:nvSpPr>
        <p:spPr>
          <a:xfrm>
            <a:off x="838200" y="2286000"/>
            <a:ext cx="5257800" cy="1477328"/>
          </a:xfrm>
          <a:prstGeom prst="rect">
            <a:avLst/>
          </a:prstGeom>
          <a:solidFill>
            <a:schemeClr val="tx1">
              <a:alpha val="20000"/>
            </a:schemeClr>
          </a:solidFill>
        </p:spPr>
        <p:txBody>
          <a:bodyPr wrap="square" rtlCol="0">
            <a:spAutoFit/>
          </a:bodyPr>
          <a:lstStyle/>
          <a:p>
            <a:r>
              <a:rPr lang="en-US" u="sng" dirty="0" smtClean="0"/>
              <a:t>Order Elevator to Floor</a:t>
            </a:r>
          </a:p>
          <a:p>
            <a:pPr marL="342900" indent="-342900">
              <a:buFont typeface="+mj-lt"/>
              <a:buAutoNum type="arabicPeriod"/>
            </a:pPr>
            <a:r>
              <a:rPr lang="en-US" dirty="0" smtClean="0"/>
              <a:t>Close door</a:t>
            </a:r>
          </a:p>
          <a:p>
            <a:pPr marL="342900" indent="-342900">
              <a:buFont typeface="+mj-lt"/>
              <a:buAutoNum type="arabicPeriod"/>
            </a:pPr>
            <a:r>
              <a:rPr lang="en-US" dirty="0" smtClean="0"/>
              <a:t>When door closed, accelerate</a:t>
            </a:r>
          </a:p>
          <a:p>
            <a:pPr marL="342900" indent="-342900">
              <a:buFont typeface="+mj-lt"/>
              <a:buAutoNum type="arabicPeriod"/>
            </a:pPr>
            <a:r>
              <a:rPr lang="en-US" dirty="0" smtClean="0"/>
              <a:t>On approach to specified floor, slow down</a:t>
            </a:r>
          </a:p>
          <a:p>
            <a:pPr marL="342900" indent="-342900">
              <a:buFont typeface="+mj-lt"/>
              <a:buAutoNum type="arabicPeriod"/>
            </a:pPr>
            <a:r>
              <a:rPr lang="en-US" dirty="0" smtClean="0"/>
              <a:t>On arrival at floor, open door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mtClean="0"/>
              <a:t>Alternatives</a:t>
            </a:r>
          </a:p>
        </p:txBody>
      </p:sp>
      <p:sp>
        <p:nvSpPr>
          <p:cNvPr id="97283" name="Content Placeholder 2"/>
          <p:cNvSpPr>
            <a:spLocks noGrp="1"/>
          </p:cNvSpPr>
          <p:nvPr>
            <p:ph idx="1"/>
          </p:nvPr>
        </p:nvSpPr>
        <p:spPr/>
        <p:txBody>
          <a:bodyPr/>
          <a:lstStyle/>
          <a:p>
            <a:r>
              <a:rPr lang="en-US" smtClean="0"/>
              <a:t>Consider what can “go wrong.”</a:t>
            </a:r>
          </a:p>
          <a:p>
            <a:endParaRPr lang="en-US" smtClean="0"/>
          </a:p>
          <a:p>
            <a:r>
              <a:rPr lang="en-US" smtClean="0"/>
              <a:t>Build them as separate use cases.</a:t>
            </a:r>
          </a:p>
        </p:txBody>
      </p:sp>
      <p:sp>
        <p:nvSpPr>
          <p:cNvPr id="14" name="TextBox 13"/>
          <p:cNvSpPr txBox="1"/>
          <p:nvPr/>
        </p:nvSpPr>
        <p:spPr>
          <a:xfrm>
            <a:off x="838200" y="2942272"/>
            <a:ext cx="5257800" cy="2031325"/>
          </a:xfrm>
          <a:prstGeom prst="rect">
            <a:avLst/>
          </a:prstGeom>
          <a:solidFill>
            <a:schemeClr val="tx1">
              <a:alpha val="20000"/>
            </a:schemeClr>
          </a:solidFill>
        </p:spPr>
        <p:txBody>
          <a:bodyPr wrap="square" rtlCol="0">
            <a:spAutoFit/>
          </a:bodyPr>
          <a:lstStyle/>
          <a:p>
            <a:r>
              <a:rPr lang="en-US" u="sng" dirty="0" smtClean="0"/>
              <a:t>Order Elevator to Floor with Idiot in Door</a:t>
            </a:r>
          </a:p>
          <a:p>
            <a:pPr marL="342900" indent="-342900">
              <a:buFont typeface="+mj-lt"/>
              <a:buAutoNum type="arabicPeriod"/>
            </a:pPr>
            <a:r>
              <a:rPr lang="en-US" dirty="0" smtClean="0"/>
              <a:t>Close door</a:t>
            </a:r>
          </a:p>
          <a:p>
            <a:pPr marL="342900" indent="-342900">
              <a:buFont typeface="+mj-lt"/>
              <a:buAutoNum type="arabicPeriod"/>
            </a:pPr>
            <a:r>
              <a:rPr lang="en-US" dirty="0" smtClean="0"/>
              <a:t>If blocked, reopen door</a:t>
            </a:r>
          </a:p>
          <a:p>
            <a:pPr marL="342900" indent="-342900">
              <a:buFont typeface="+mj-lt"/>
              <a:buAutoNum type="arabicPeriod"/>
            </a:pPr>
            <a:r>
              <a:rPr lang="en-US" dirty="0" smtClean="0"/>
              <a:t>When completely reopened (and &lt;3 tries, go to Step 1)</a:t>
            </a:r>
          </a:p>
          <a:p>
            <a:pPr marL="342900" indent="-342900">
              <a:buFont typeface="+mj-lt"/>
              <a:buAutoNum type="arabicPeriod"/>
            </a:pPr>
            <a:r>
              <a:rPr lang="en-US" dirty="0" smtClean="0"/>
              <a:t>If 3 tries, make annoying beeping sound</a:t>
            </a:r>
          </a:p>
          <a:p>
            <a:pPr marL="342900" indent="-342900">
              <a:buFont typeface="+mj-lt"/>
              <a:buAutoNum type="arabicPeriod"/>
            </a:pPr>
            <a:r>
              <a:rPr lang="en-US"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mtClean="0"/>
              <a:t>Workshop</a:t>
            </a:r>
          </a:p>
        </p:txBody>
      </p:sp>
      <p:sp>
        <p:nvSpPr>
          <p:cNvPr id="98307" name="Content Placeholder 2"/>
          <p:cNvSpPr>
            <a:spLocks noGrp="1"/>
          </p:cNvSpPr>
          <p:nvPr>
            <p:ph idx="1"/>
          </p:nvPr>
        </p:nvSpPr>
        <p:spPr/>
        <p:txBody>
          <a:bodyPr/>
          <a:lstStyle/>
          <a:p>
            <a:r>
              <a:rPr lang="en-US" dirty="0" smtClean="0"/>
              <a:t>Identify and name the use cases in the Case Study.</a:t>
            </a:r>
          </a:p>
          <a:p>
            <a:endParaRPr lang="en-US" dirty="0" smtClean="0"/>
          </a:p>
          <a:p>
            <a:r>
              <a:rPr lang="en-US" dirty="0" smtClean="0"/>
              <a:t>Draw a diagram, if you want.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dirty="0"/>
              <a:t>8</a:t>
            </a:r>
            <a:r>
              <a:rPr lang="en-US" dirty="0" smtClean="0"/>
              <a:t>. Defining Use Cases</a:t>
            </a:r>
          </a:p>
        </p:txBody>
      </p:sp>
      <p:sp>
        <p:nvSpPr>
          <p:cNvPr id="99331" name="Content Placeholder 2"/>
          <p:cNvSpPr>
            <a:spLocks noGrp="1"/>
          </p:cNvSpPr>
          <p:nvPr>
            <p:ph idx="1"/>
          </p:nvPr>
        </p:nvSpPr>
        <p:spPr/>
        <p:txBody>
          <a:bodyPr/>
          <a:lstStyle/>
          <a:p>
            <a:endParaRPr lang="en-US"/>
          </a:p>
        </p:txBody>
      </p:sp>
      <p:sp>
        <p:nvSpPr>
          <p:cNvPr id="99332" name="Rectangle 3"/>
          <p:cNvSpPr>
            <a:spLocks noChangeArrowheads="1"/>
          </p:cNvSpPr>
          <p:nvPr/>
        </p:nvSpPr>
        <p:spPr bwMode="auto">
          <a:xfrm>
            <a:off x="4414838" y="3244850"/>
            <a:ext cx="755235" cy="1323439"/>
          </a:xfrm>
          <a:prstGeom prst="rect">
            <a:avLst/>
          </a:prstGeom>
          <a:noFill/>
          <a:ln w="9525">
            <a:noFill/>
            <a:miter lim="800000"/>
            <a:headEnd/>
            <a:tailEnd/>
          </a:ln>
        </p:spPr>
        <p:txBody>
          <a:bodyPr wrap="none">
            <a:prstTxWarp prst="textNoShape">
              <a:avLst/>
            </a:prstTxWarp>
            <a:spAutoFit/>
          </a:bodyPr>
          <a:lstStyle/>
          <a:p>
            <a:r>
              <a:rPr lang="en-US" sz="8000" dirty="0">
                <a:solidFill>
                  <a:srgbClr val="FF0000"/>
                </a:solidFill>
              </a:rPr>
              <a:t>8</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mtClean="0"/>
              <a:t>Defining Use Cases</a:t>
            </a:r>
          </a:p>
        </p:txBody>
      </p:sp>
      <p:sp>
        <p:nvSpPr>
          <p:cNvPr id="101379" name="Content Placeholder 2"/>
          <p:cNvSpPr>
            <a:spLocks noGrp="1"/>
          </p:cNvSpPr>
          <p:nvPr>
            <p:ph idx="1"/>
          </p:nvPr>
        </p:nvSpPr>
        <p:spPr/>
        <p:txBody>
          <a:bodyPr/>
          <a:lstStyle/>
          <a:p>
            <a:r>
              <a:rPr lang="en-US" dirty="0" smtClean="0"/>
              <a:t>To define a use case, follow this pattern:</a:t>
            </a:r>
          </a:p>
        </p:txBody>
      </p:sp>
      <p:sp>
        <p:nvSpPr>
          <p:cNvPr id="101380" name="Rectangle 3"/>
          <p:cNvSpPr>
            <a:spLocks noChangeArrowheads="1"/>
          </p:cNvSpPr>
          <p:nvPr/>
        </p:nvSpPr>
        <p:spPr bwMode="auto">
          <a:xfrm>
            <a:off x="1676400" y="1828800"/>
            <a:ext cx="4876800" cy="4267200"/>
          </a:xfrm>
          <a:prstGeom prst="rect">
            <a:avLst/>
          </a:prstGeom>
          <a:solidFill>
            <a:schemeClr val="accent1"/>
          </a:solidFill>
          <a:ln w="12700">
            <a:solidFill>
              <a:schemeClr val="tx1"/>
            </a:solidFill>
            <a:round/>
            <a:headEnd/>
            <a:tailEnd/>
          </a:ln>
        </p:spPr>
        <p:txBody>
          <a:bodyPr>
            <a:prstTxWarp prst="textNoShape">
              <a:avLst/>
            </a:prstTxWarp>
          </a:bodyPr>
          <a:lstStyle/>
          <a:p>
            <a:pPr marL="541338" indent="-541338"/>
            <a:r>
              <a:rPr lang="en-US" u="sng" dirty="0" smtClean="0"/>
              <a:t>&lt;Use Case Number&gt;: &lt;Use Case Name&gt;</a:t>
            </a:r>
          </a:p>
          <a:p>
            <a:pPr marL="541338" indent="-541338"/>
            <a:endParaRPr lang="en-US" dirty="0"/>
          </a:p>
          <a:p>
            <a:pPr marL="541338" indent="-541338"/>
            <a:r>
              <a:rPr lang="en-US" dirty="0"/>
              <a:t>Pre-conditions: What must be true before the</a:t>
            </a:r>
            <a:r>
              <a:rPr lang="en-US" dirty="0" smtClean="0"/>
              <a:t> use case </a:t>
            </a:r>
            <a:r>
              <a:rPr lang="en-US" dirty="0"/>
              <a:t>can execute </a:t>
            </a:r>
          </a:p>
          <a:p>
            <a:pPr marL="541338" indent="-541338"/>
            <a:endParaRPr lang="en-US" dirty="0"/>
          </a:p>
          <a:p>
            <a:pPr marL="541338" indent="-541338"/>
            <a:r>
              <a:rPr lang="en-US" dirty="0"/>
              <a:t>Post-conditions: What must be true after the</a:t>
            </a:r>
            <a:r>
              <a:rPr lang="en-US" dirty="0" smtClean="0"/>
              <a:t> use case </a:t>
            </a:r>
            <a:r>
              <a:rPr lang="en-US" dirty="0"/>
              <a:t>has executed</a:t>
            </a:r>
          </a:p>
          <a:p>
            <a:pPr marL="541338" indent="-541338"/>
            <a:endParaRPr lang="en-US" dirty="0"/>
          </a:p>
          <a:p>
            <a:pPr marL="541338" indent="-541338"/>
            <a:r>
              <a:rPr lang="en-US" dirty="0"/>
              <a:t>Scenario: A description of just what </a:t>
            </a:r>
            <a:r>
              <a:rPr lang="en-US" dirty="0" smtClean="0"/>
              <a:t>happens</a:t>
            </a:r>
          </a:p>
          <a:p>
            <a:pPr marL="541338" indent="-541338"/>
            <a:endParaRPr lang="en-US" dirty="0" smtClean="0"/>
          </a:p>
          <a:p>
            <a:pPr marL="541338" indent="-541338"/>
            <a:endParaRPr lang="en-US" dirty="0" smtClean="0"/>
          </a:p>
          <a:p>
            <a:pPr marL="541338" indent="-541338"/>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smtClean="0"/>
              <a:t>Pre- and Post-Conditions</a:t>
            </a:r>
          </a:p>
        </p:txBody>
      </p:sp>
      <p:sp>
        <p:nvSpPr>
          <p:cNvPr id="102403" name="Content Placeholder 2"/>
          <p:cNvSpPr>
            <a:spLocks noGrp="1"/>
          </p:cNvSpPr>
          <p:nvPr>
            <p:ph idx="1"/>
          </p:nvPr>
        </p:nvSpPr>
        <p:spPr/>
        <p:txBody>
          <a:bodyPr/>
          <a:lstStyle/>
          <a:p>
            <a:r>
              <a:rPr lang="en-US" dirty="0" smtClean="0"/>
              <a:t>Pre- and post-conditions say what must be true:</a:t>
            </a:r>
          </a:p>
          <a:p>
            <a:pPr lvl="1"/>
            <a:r>
              <a:rPr lang="en-US" dirty="0" smtClean="0"/>
              <a:t>before some use case, and</a:t>
            </a:r>
          </a:p>
          <a:p>
            <a:pPr lvl="1"/>
            <a:r>
              <a:rPr lang="en-US" dirty="0" smtClean="0"/>
              <a:t>after the use case is completed.</a:t>
            </a:r>
          </a:p>
          <a:p>
            <a:pPr lvl="1"/>
            <a:endParaRPr lang="en-US" sz="1800"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marL="179387" lvl="1" indent="0">
              <a:buNone/>
            </a:pPr>
            <a:endParaRPr lang="en-US" dirty="0" smtClean="0"/>
          </a:p>
          <a:p>
            <a:endParaRPr lang="en-US" dirty="0" smtClean="0"/>
          </a:p>
          <a:p>
            <a:pPr lvl="1"/>
            <a:endParaRPr lang="en-US" dirty="0" smtClean="0"/>
          </a:p>
        </p:txBody>
      </p:sp>
      <p:sp>
        <p:nvSpPr>
          <p:cNvPr id="102404" name="Rectangle 3"/>
          <p:cNvSpPr>
            <a:spLocks noChangeArrowheads="1"/>
          </p:cNvSpPr>
          <p:nvPr/>
        </p:nvSpPr>
        <p:spPr bwMode="auto">
          <a:xfrm>
            <a:off x="914400" y="2819400"/>
            <a:ext cx="6781800" cy="12954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u="sng"/>
              <a:t>Elevator arrives at floor</a:t>
            </a:r>
          </a:p>
          <a:p>
            <a:endParaRPr lang="en-US"/>
          </a:p>
          <a:p>
            <a:r>
              <a:rPr lang="en-US"/>
              <a:t>Precondition:	Door closed and elevator stopped</a:t>
            </a:r>
          </a:p>
          <a:p>
            <a:r>
              <a:rPr lang="en-US"/>
              <a:t>Postcondition:	Door open</a:t>
            </a:r>
          </a:p>
        </p:txBody>
      </p:sp>
      <p:sp>
        <p:nvSpPr>
          <p:cNvPr id="102405" name="Rectangle 4"/>
          <p:cNvSpPr>
            <a:spLocks noChangeArrowheads="1"/>
          </p:cNvSpPr>
          <p:nvPr/>
        </p:nvSpPr>
        <p:spPr bwMode="auto">
          <a:xfrm>
            <a:off x="914400" y="4495800"/>
            <a:ext cx="6781800" cy="12954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u="sng" dirty="0"/>
              <a:t>Idiot in Door</a:t>
            </a:r>
          </a:p>
          <a:p>
            <a:endParaRPr lang="en-US" dirty="0"/>
          </a:p>
          <a:p>
            <a:r>
              <a:rPr lang="en-US" dirty="0"/>
              <a:t>Precondition:	Door closing and </a:t>
            </a:r>
            <a:r>
              <a:rPr lang="en-US" dirty="0" smtClean="0"/>
              <a:t>obstruction </a:t>
            </a:r>
            <a:r>
              <a:rPr lang="en-US" dirty="0"/>
              <a:t>detected</a:t>
            </a:r>
          </a:p>
          <a:p>
            <a:r>
              <a:rPr lang="en-US" dirty="0" err="1"/>
              <a:t>Postcondition</a:t>
            </a:r>
            <a:r>
              <a:rPr lang="en-US" dirty="0"/>
              <a:t>:	Door </a:t>
            </a:r>
            <a:r>
              <a:rPr lang="en-US" dirty="0" smtClean="0"/>
              <a:t>open</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t>Pre- and Post-Conditions</a:t>
            </a:r>
          </a:p>
        </p:txBody>
      </p:sp>
      <p:sp>
        <p:nvSpPr>
          <p:cNvPr id="104451" name="Content Placeholder 2"/>
          <p:cNvSpPr>
            <a:spLocks noGrp="1"/>
          </p:cNvSpPr>
          <p:nvPr>
            <p:ph idx="1"/>
          </p:nvPr>
        </p:nvSpPr>
        <p:spPr/>
        <p:txBody>
          <a:bodyPr/>
          <a:lstStyle/>
          <a:p>
            <a:r>
              <a:rPr lang="en-US" dirty="0" smtClean="0"/>
              <a:t>You may split them.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Note that the state is now embedded within the name.</a:t>
            </a:r>
          </a:p>
        </p:txBody>
      </p:sp>
      <p:sp>
        <p:nvSpPr>
          <p:cNvPr id="104452" name="Rectangle 3"/>
          <p:cNvSpPr>
            <a:spLocks noChangeArrowheads="1"/>
          </p:cNvSpPr>
          <p:nvPr/>
        </p:nvSpPr>
        <p:spPr bwMode="auto">
          <a:xfrm>
            <a:off x="914400" y="1905000"/>
            <a:ext cx="6781800" cy="17526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u="sng"/>
              <a:t>Request Elevator with Elevator at Floor</a:t>
            </a:r>
          </a:p>
          <a:p>
            <a:endParaRPr lang="en-US"/>
          </a:p>
          <a:p>
            <a:r>
              <a:rPr lang="en-US"/>
              <a:t>Precondition:	Elevator at floor with door closed</a:t>
            </a:r>
          </a:p>
          <a:p>
            <a:r>
              <a:rPr lang="en-US"/>
              <a:t>Postcondition:	Door open initiated</a:t>
            </a:r>
          </a:p>
          <a:p>
            <a:r>
              <a:rPr lang="en-US"/>
              <a:t>		Request satisfied</a:t>
            </a:r>
          </a:p>
        </p:txBody>
      </p:sp>
      <p:sp>
        <p:nvSpPr>
          <p:cNvPr id="104453" name="Rectangle 4"/>
          <p:cNvSpPr>
            <a:spLocks noChangeArrowheads="1"/>
          </p:cNvSpPr>
          <p:nvPr/>
        </p:nvSpPr>
        <p:spPr bwMode="auto">
          <a:xfrm>
            <a:off x="914400" y="4038600"/>
            <a:ext cx="6781800" cy="17526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u="sng"/>
              <a:t>Request Elevator with no Elevator at Floor</a:t>
            </a:r>
            <a:endParaRPr lang="en-US"/>
          </a:p>
          <a:p>
            <a:endParaRPr lang="en-US"/>
          </a:p>
          <a:p>
            <a:r>
              <a:rPr lang="en-US"/>
              <a:t>Precondition:	No elevator at requested floor</a:t>
            </a:r>
          </a:p>
          <a:p>
            <a:r>
              <a:rPr lang="en-US"/>
              <a:t>Postcondition:	Request queued for arbitrary elevator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smtClean="0"/>
              <a:t>Scenario</a:t>
            </a:r>
          </a:p>
        </p:txBody>
      </p:sp>
      <p:sp>
        <p:nvSpPr>
          <p:cNvPr id="105475" name="Content Placeholder 2"/>
          <p:cNvSpPr>
            <a:spLocks noGrp="1"/>
          </p:cNvSpPr>
          <p:nvPr>
            <p:ph idx="1"/>
          </p:nvPr>
        </p:nvSpPr>
        <p:spPr/>
        <p:txBody>
          <a:bodyPr/>
          <a:lstStyle/>
          <a:p>
            <a:r>
              <a:rPr lang="en-US" dirty="0" smtClean="0"/>
              <a:t>A </a:t>
            </a:r>
            <a:r>
              <a:rPr lang="en-US" i="1" dirty="0" smtClean="0"/>
              <a:t>scenario </a:t>
            </a:r>
            <a:r>
              <a:rPr lang="en-US" dirty="0" smtClean="0"/>
              <a:t>is a list of steps describing the interaction between an actor and the system to effect some goal.</a:t>
            </a:r>
          </a:p>
          <a:p>
            <a:endParaRPr lang="en-US" dirty="0" smtClean="0"/>
          </a:p>
          <a:p>
            <a:r>
              <a:rPr lang="en-US" dirty="0" smtClean="0"/>
              <a:t>Write down the scenario in natural language. </a:t>
            </a:r>
          </a:p>
          <a:p>
            <a:endParaRPr lang="en-US" dirty="0" smtClean="0"/>
          </a:p>
          <a:p>
            <a:endParaRPr lang="en-US" dirty="0" smtClean="0"/>
          </a:p>
        </p:txBody>
      </p:sp>
      <p:sp>
        <p:nvSpPr>
          <p:cNvPr id="8" name="Rectangle 7"/>
          <p:cNvSpPr>
            <a:spLocks noChangeArrowheads="1"/>
          </p:cNvSpPr>
          <p:nvPr/>
        </p:nvSpPr>
        <p:spPr bwMode="auto">
          <a:xfrm>
            <a:off x="762000" y="3124200"/>
            <a:ext cx="5334000" cy="1905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a:t>Scenario: Passenger Enters Elevator</a:t>
            </a:r>
          </a:p>
          <a:p>
            <a:pPr marL="457200" indent="-457200">
              <a:buFont typeface="+mj-lt"/>
              <a:buAutoNum type="arabicPeriod"/>
            </a:pPr>
            <a:r>
              <a:rPr lang="en-US" sz="2000" dirty="0"/>
              <a:t>Create order for elevator to floor</a:t>
            </a:r>
          </a:p>
          <a:p>
            <a:pPr marL="457200" indent="-457200">
              <a:buFont typeface="+mj-lt"/>
              <a:buAutoNum type="arabicPeriod"/>
            </a:pPr>
            <a:r>
              <a:rPr lang="en-US" sz="2000" dirty="0"/>
              <a:t>Close door</a:t>
            </a:r>
          </a:p>
          <a:p>
            <a:pPr marL="457200" indent="-457200">
              <a:buFont typeface="+mj-lt"/>
              <a:buAutoNum type="arabicPeriod"/>
            </a:pPr>
            <a:r>
              <a:rPr lang="en-US" sz="2000" dirty="0"/>
              <a:t>Elevator moves</a:t>
            </a:r>
          </a:p>
          <a:p>
            <a:pPr marL="457200" indent="-457200">
              <a:buFont typeface="+mj-lt"/>
              <a:buAutoNum type="arabicPeriod"/>
            </a:pPr>
            <a:r>
              <a:rPr lang="en-US" sz="2000" dirty="0"/>
              <a:t>Elevator arrives at floor</a:t>
            </a:r>
          </a:p>
          <a:p>
            <a:pPr marL="457200" indent="-457200">
              <a:buFont typeface="+mj-lt"/>
              <a:buAutoNum type="arabicPeriod"/>
            </a:pPr>
            <a:r>
              <a:rPr lang="en-US" sz="2000" dirty="0"/>
              <a:t>Open door</a:t>
            </a:r>
          </a:p>
          <a:p>
            <a:endParaRPr lang="en-US" sz="2000" dirty="0"/>
          </a:p>
          <a:p>
            <a:endParaRPr lang="en-US" sz="2000" dirty="0"/>
          </a:p>
          <a:p>
            <a:endParaRPr lang="en-US" sz="2000" dirty="0"/>
          </a:p>
          <a:p>
            <a:endParaRPr lang="en-US" sz="2000" dirty="0"/>
          </a:p>
          <a:p>
            <a:endParaRPr lang="en-US" sz="2000" dirty="0"/>
          </a:p>
        </p:txBody>
      </p:sp>
      <p:sp>
        <p:nvSpPr>
          <p:cNvPr id="9" name="Rectangle 8"/>
          <p:cNvSpPr>
            <a:spLocks noChangeArrowheads="1"/>
          </p:cNvSpPr>
          <p:nvPr/>
        </p:nvSpPr>
        <p:spPr bwMode="auto">
          <a:xfrm>
            <a:off x="3962400" y="4038600"/>
            <a:ext cx="5029200" cy="23622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a:t>Scenario: Passenger requests Elevator</a:t>
            </a:r>
          </a:p>
          <a:p>
            <a:pPr marL="457200" indent="-457200">
              <a:buFont typeface="+mj-lt"/>
              <a:buAutoNum type="arabicPeriod"/>
            </a:pPr>
            <a:r>
              <a:rPr lang="en-US" sz="2000" dirty="0"/>
              <a:t>Select elevator in requested direction</a:t>
            </a:r>
          </a:p>
          <a:p>
            <a:pPr marL="457200" indent="-457200">
              <a:buFont typeface="+mj-lt"/>
              <a:buAutoNum type="arabicPeriod"/>
            </a:pPr>
            <a:r>
              <a:rPr lang="en-US" sz="2000" dirty="0"/>
              <a:t>Create order for elevator to floor</a:t>
            </a:r>
          </a:p>
          <a:p>
            <a:pPr marL="457200" indent="-457200">
              <a:buFont typeface="+mj-lt"/>
              <a:buAutoNum type="arabicPeriod"/>
            </a:pPr>
            <a:r>
              <a:rPr lang="en-US" sz="2000" dirty="0"/>
              <a:t>Close door</a:t>
            </a:r>
          </a:p>
          <a:p>
            <a:pPr marL="457200" indent="-457200">
              <a:buFont typeface="+mj-lt"/>
              <a:buAutoNum type="arabicPeriod"/>
            </a:pPr>
            <a:r>
              <a:rPr lang="en-US" sz="2000" dirty="0"/>
              <a:t>Move elevator</a:t>
            </a:r>
          </a:p>
          <a:p>
            <a:pPr marL="457200" indent="-457200">
              <a:buFont typeface="+mj-lt"/>
              <a:buAutoNum type="arabicPeriod"/>
            </a:pPr>
            <a:r>
              <a:rPr lang="en-US" sz="2000" dirty="0"/>
              <a:t>Elevator arrives at floor</a:t>
            </a:r>
          </a:p>
          <a:p>
            <a:pPr marL="457200" indent="-457200">
              <a:buFont typeface="+mj-lt"/>
              <a:buAutoNum type="arabicPeriod"/>
            </a:pPr>
            <a:r>
              <a:rPr lang="en-US" sz="2000" dirty="0"/>
              <a:t>Open door</a:t>
            </a:r>
          </a:p>
          <a:p>
            <a:pPr marL="457200" indent="-457200">
              <a:buFont typeface="+mj-lt"/>
              <a:buAutoNum type="arabicPeriod"/>
            </a:pPr>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smtClean="0"/>
              <a:t>Scenario</a:t>
            </a:r>
          </a:p>
        </p:txBody>
      </p:sp>
      <p:sp>
        <p:nvSpPr>
          <p:cNvPr id="105475" name="Content Placeholder 2"/>
          <p:cNvSpPr>
            <a:spLocks noGrp="1"/>
          </p:cNvSpPr>
          <p:nvPr>
            <p:ph idx="1"/>
          </p:nvPr>
        </p:nvSpPr>
        <p:spPr/>
        <p:txBody>
          <a:bodyPr/>
          <a:lstStyle/>
          <a:p>
            <a:r>
              <a:rPr lang="en-US" dirty="0" smtClean="0"/>
              <a:t>A </a:t>
            </a:r>
            <a:r>
              <a:rPr lang="en-US" i="1" dirty="0" smtClean="0"/>
              <a:t>scenario </a:t>
            </a:r>
            <a:r>
              <a:rPr lang="en-US" dirty="0" smtClean="0"/>
              <a:t>is a list of steps describing the interaction between an actor and the system to effect some goal.</a:t>
            </a:r>
          </a:p>
          <a:p>
            <a:endParaRPr lang="en-US" dirty="0" smtClean="0"/>
          </a:p>
          <a:p>
            <a:endParaRPr lang="en-US" dirty="0" smtClean="0"/>
          </a:p>
          <a:p>
            <a:endParaRPr lang="en-US" dirty="0" smtClean="0"/>
          </a:p>
        </p:txBody>
      </p:sp>
      <p:sp>
        <p:nvSpPr>
          <p:cNvPr id="6" name="Lightning Bolt 5"/>
          <p:cNvSpPr>
            <a:spLocks noChangeArrowheads="1"/>
          </p:cNvSpPr>
          <p:nvPr/>
        </p:nvSpPr>
        <p:spPr bwMode="auto">
          <a:xfrm rot="-3093238">
            <a:off x="-28575" y="1136650"/>
            <a:ext cx="8369300" cy="6483350"/>
          </a:xfrm>
          <a:prstGeom prst="lightningBolt">
            <a:avLst/>
          </a:prstGeom>
          <a:solidFill>
            <a:srgbClr val="FF0000"/>
          </a:solidFill>
          <a:ln w="12700">
            <a:solidFill>
              <a:schemeClr val="tx1"/>
            </a:solidFill>
            <a:round/>
            <a:headEnd/>
            <a:tailEnd/>
          </a:ln>
        </p:spPr>
        <p:txBody>
          <a:bodyPr>
            <a:prstTxWarp prst="textNoShape">
              <a:avLst/>
            </a:prstTxWarp>
          </a:bodyPr>
          <a:lstStyle/>
          <a:p>
            <a:endParaRPr lang="en-US"/>
          </a:p>
        </p:txBody>
      </p:sp>
      <p:sp>
        <p:nvSpPr>
          <p:cNvPr id="7" name="TextBox 6"/>
          <p:cNvSpPr txBox="1"/>
          <p:nvPr/>
        </p:nvSpPr>
        <p:spPr>
          <a:xfrm>
            <a:off x="990600" y="3429000"/>
            <a:ext cx="6858000" cy="1569660"/>
          </a:xfrm>
          <a:prstGeom prst="rect">
            <a:avLst/>
          </a:prstGeom>
          <a:noFill/>
        </p:spPr>
        <p:txBody>
          <a:bodyPr>
            <a:spAutoFit/>
          </a:bodyPr>
          <a:lstStyle/>
          <a:p>
            <a:pPr>
              <a:defRPr/>
            </a:pPr>
            <a:r>
              <a:rPr lang="en-US" sz="2400" dirty="0">
                <a:solidFill>
                  <a:schemeClr val="accent3"/>
                </a:solidFill>
              </a:rPr>
              <a:t>WARNING: Scenarios are procedural and can lead to brittle systems if implemented directly.</a:t>
            </a:r>
          </a:p>
          <a:p>
            <a:pPr>
              <a:defRPr/>
            </a:pPr>
            <a:r>
              <a:rPr lang="en-US" sz="2400" dirty="0">
                <a:solidFill>
                  <a:schemeClr val="accent3"/>
                </a:solidFill>
              </a:rPr>
              <a:t>They are used to elucidate the</a:t>
            </a:r>
            <a:r>
              <a:rPr lang="en-US" sz="2400" dirty="0" smtClean="0">
                <a:solidFill>
                  <a:schemeClr val="accent3"/>
                </a:solidFill>
              </a:rPr>
              <a:t> </a:t>
            </a:r>
            <a:br>
              <a:rPr lang="en-US" sz="2400" dirty="0" smtClean="0">
                <a:solidFill>
                  <a:schemeClr val="accent3"/>
                </a:solidFill>
              </a:rPr>
            </a:br>
            <a:r>
              <a:rPr lang="en-US" sz="2400" dirty="0" smtClean="0">
                <a:solidFill>
                  <a:schemeClr val="accent3"/>
                </a:solidFill>
              </a:rPr>
              <a:t>system’s response ONLY</a:t>
            </a:r>
            <a:r>
              <a:rPr lang="en-US" sz="2400" dirty="0">
                <a:solidFill>
                  <a:schemeClr val="accent3"/>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smtClean="0"/>
              <a:t>Test Cases</a:t>
            </a:r>
          </a:p>
        </p:txBody>
      </p:sp>
      <p:sp>
        <p:nvSpPr>
          <p:cNvPr id="107523" name="Content Placeholder 2"/>
          <p:cNvSpPr>
            <a:spLocks noGrp="1"/>
          </p:cNvSpPr>
          <p:nvPr>
            <p:ph idx="1"/>
          </p:nvPr>
        </p:nvSpPr>
        <p:spPr/>
        <p:txBody>
          <a:bodyPr/>
          <a:lstStyle/>
          <a:p>
            <a:r>
              <a:rPr lang="en-US" dirty="0" smtClean="0"/>
              <a:t>Most test cases should take the form:</a:t>
            </a:r>
          </a:p>
          <a:p>
            <a:pPr lvl="1"/>
            <a:r>
              <a:rPr lang="en-US" dirty="0" smtClean="0"/>
              <a:t>establish pre-conditions</a:t>
            </a:r>
          </a:p>
          <a:p>
            <a:pPr lvl="1"/>
            <a:r>
              <a:rPr lang="en-US" dirty="0" smtClean="0"/>
              <a:t>inject stimulus to initiate </a:t>
            </a:r>
          </a:p>
          <a:p>
            <a:pPr lvl="1"/>
            <a:r>
              <a:rPr lang="en-US" dirty="0" smtClean="0"/>
              <a:t>verify actual post-conditions </a:t>
            </a:r>
            <a:br>
              <a:rPr lang="en-US" dirty="0" smtClean="0"/>
            </a:br>
            <a:r>
              <a:rPr lang="en-US" dirty="0" smtClean="0"/>
              <a:t>against expected</a:t>
            </a:r>
          </a:p>
          <a:p>
            <a:pPr lvl="1"/>
            <a:r>
              <a:rPr lang="en-US" dirty="0" smtClean="0"/>
              <a:t>issue a pass/fail indication</a:t>
            </a:r>
          </a:p>
          <a:p>
            <a:pPr lvl="1"/>
            <a:endParaRPr lang="en-US" dirty="0" smtClean="0"/>
          </a:p>
          <a:p>
            <a:endParaRPr lang="en-US" dirty="0" smtClean="0"/>
          </a:p>
        </p:txBody>
      </p:sp>
      <p:sp>
        <p:nvSpPr>
          <p:cNvPr id="107524" name="Rectangular Callout 3"/>
          <p:cNvSpPr>
            <a:spLocks noChangeArrowheads="1"/>
          </p:cNvSpPr>
          <p:nvPr/>
        </p:nvSpPr>
        <p:spPr bwMode="auto">
          <a:xfrm>
            <a:off x="5105400" y="2057400"/>
            <a:ext cx="3581400" cy="1219200"/>
          </a:xfrm>
          <a:prstGeom prst="wedgeRectCallout">
            <a:avLst>
              <a:gd name="adj1" fmla="val 44847"/>
              <a:gd name="adj2" fmla="val 91991"/>
            </a:avLst>
          </a:prstGeom>
          <a:solidFill>
            <a:schemeClr val="accent1"/>
          </a:solidFill>
          <a:ln w="12700">
            <a:solidFill>
              <a:schemeClr val="tx1"/>
            </a:solidFill>
            <a:round/>
            <a:headEnd/>
            <a:tailEnd/>
          </a:ln>
        </p:spPr>
        <p:txBody>
          <a:bodyPr>
            <a:prstTxWarp prst="textNoShape">
              <a:avLst/>
            </a:prstTxWarp>
          </a:bodyPr>
          <a:lstStyle/>
          <a:p>
            <a:r>
              <a:rPr lang="en-US" sz="2200" dirty="0"/>
              <a:t>Hmmm….</a:t>
            </a:r>
          </a:p>
          <a:p>
            <a:endParaRPr lang="en-US" sz="2200" dirty="0"/>
          </a:p>
          <a:p>
            <a:r>
              <a:rPr lang="en-US" sz="2200" dirty="0"/>
              <a:t>Where would I find these?</a:t>
            </a:r>
          </a:p>
        </p:txBody>
      </p:sp>
      <p:grpSp>
        <p:nvGrpSpPr>
          <p:cNvPr id="6" name="Group 5"/>
          <p:cNvGrpSpPr/>
          <p:nvPr/>
        </p:nvGrpSpPr>
        <p:grpSpPr>
          <a:xfrm>
            <a:off x="1066800" y="4343400"/>
            <a:ext cx="4953000" cy="1752600"/>
            <a:chOff x="990600" y="3200400"/>
            <a:chExt cx="6553200" cy="2895600"/>
          </a:xfrm>
        </p:grpSpPr>
        <p:sp>
          <p:nvSpPr>
            <p:cNvPr id="43" name="Rectangle 42"/>
            <p:cNvSpPr/>
            <p:nvPr/>
          </p:nvSpPr>
          <p:spPr bwMode="auto">
            <a:xfrm>
              <a:off x="990600" y="3200400"/>
              <a:ext cx="6553200" cy="28956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Test </a:t>
              </a:r>
              <a:r>
                <a:rPr lang="en-US" dirty="0" smtClean="0"/>
                <a:t>Harness</a:t>
              </a:r>
              <a:endParaRPr kumimoji="0" lang="en-US" sz="1800" b="0" i="0" u="none" strike="noStrike" cap="none" normalizeH="0" baseline="0" dirty="0" smtClean="0">
                <a:ln>
                  <a:noFill/>
                </a:ln>
                <a:solidFill>
                  <a:schemeClr val="tx1"/>
                </a:solidFill>
                <a:effectLst/>
                <a:latin typeface="Arial" charset="0"/>
              </a:endParaRPr>
            </a:p>
          </p:txBody>
        </p:sp>
        <p:sp>
          <p:nvSpPr>
            <p:cNvPr id="44" name="Rectangle 43"/>
            <p:cNvSpPr/>
            <p:nvPr/>
          </p:nvSpPr>
          <p:spPr bwMode="auto">
            <a:xfrm>
              <a:off x="2438400" y="3886200"/>
              <a:ext cx="5105400" cy="22098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Requirements Clarification Process</a:t>
            </a:r>
          </a:p>
        </p:txBody>
      </p:sp>
      <p:sp>
        <p:nvSpPr>
          <p:cNvPr id="14339" name="Content Placeholder 2"/>
          <p:cNvSpPr>
            <a:spLocks noGrp="1"/>
          </p:cNvSpPr>
          <p:nvPr>
            <p:ph idx="1"/>
          </p:nvPr>
        </p:nvSpPr>
        <p:spPr/>
        <p:txBody>
          <a:bodyPr/>
          <a:lstStyle/>
          <a:p>
            <a:r>
              <a:rPr lang="en-US" dirty="0" smtClean="0"/>
              <a:t>We’ll show you how to:</a:t>
            </a:r>
          </a:p>
          <a:p>
            <a:pPr lvl="1"/>
            <a:r>
              <a:rPr lang="en-US" dirty="0" smtClean="0"/>
              <a:t>determine what you have, and</a:t>
            </a:r>
          </a:p>
          <a:p>
            <a:pPr lvl="1"/>
            <a:r>
              <a:rPr lang="en-US" dirty="0" smtClean="0"/>
              <a:t>how well it meets your needs</a:t>
            </a:r>
          </a:p>
          <a:p>
            <a:pPr lvl="1"/>
            <a:r>
              <a:rPr lang="en-US" dirty="0" smtClean="0"/>
              <a:t>gather information to build executable models</a:t>
            </a:r>
          </a:p>
          <a:p>
            <a:pPr lvl="1"/>
            <a:r>
              <a:rPr lang="en-US" dirty="0" smtClean="0"/>
              <a:t>investigate questionable use cases</a:t>
            </a:r>
          </a:p>
          <a:p>
            <a:pPr lvl="1"/>
            <a:r>
              <a:rPr lang="en-US" dirty="0" smtClean="0"/>
              <a:t>organize information ready to build executable models</a:t>
            </a:r>
          </a:p>
        </p:txBody>
      </p:sp>
      <p:sp>
        <p:nvSpPr>
          <p:cNvPr id="17" name="Oval Callout 16"/>
          <p:cNvSpPr>
            <a:spLocks noChangeArrowheads="1"/>
          </p:cNvSpPr>
          <p:nvPr/>
        </p:nvSpPr>
        <p:spPr bwMode="auto">
          <a:xfrm>
            <a:off x="6248400" y="1143000"/>
            <a:ext cx="2743200" cy="1298575"/>
          </a:xfrm>
          <a:prstGeom prst="wedgeEllipseCallout">
            <a:avLst>
              <a:gd name="adj1" fmla="val 32106"/>
              <a:gd name="adj2" fmla="val 63671"/>
            </a:avLst>
          </a:prstGeom>
          <a:solidFill>
            <a:schemeClr val="accent1"/>
          </a:solidFill>
          <a:ln w="12700">
            <a:solidFill>
              <a:schemeClr val="tx1"/>
            </a:solidFill>
            <a:round/>
            <a:headEnd/>
            <a:tailEnd/>
          </a:ln>
        </p:spPr>
        <p:txBody>
          <a:bodyPr lIns="0" tIns="0" rIns="0" bIns="0" anchor="ctr" anchorCtr="1">
            <a:prstTxWarp prst="textNoShape">
              <a:avLst/>
            </a:prstTxWarp>
            <a:spAutoFit/>
          </a:bodyPr>
          <a:lstStyle/>
          <a:p>
            <a:pPr algn="ctr"/>
            <a:r>
              <a:rPr lang="en-US" sz="2000"/>
              <a:t>It’s a bootstrapped process</a:t>
            </a:r>
          </a:p>
        </p:txBody>
      </p:sp>
      <p:sp>
        <p:nvSpPr>
          <p:cNvPr id="14" name="AutoShape 28"/>
          <p:cNvSpPr>
            <a:spLocks noChangeArrowheads="1"/>
          </p:cNvSpPr>
          <p:nvPr/>
        </p:nvSpPr>
        <p:spPr bwMode="auto">
          <a:xfrm>
            <a:off x="269875" y="4164013"/>
            <a:ext cx="2379663" cy="2160587"/>
          </a:xfrm>
          <a:prstGeom prst="chevron">
            <a:avLst>
              <a:gd name="adj" fmla="val 25159"/>
            </a:avLst>
          </a:prstGeom>
          <a:solidFill>
            <a:srgbClr val="E4B9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3" name="Text Box 32"/>
          <p:cNvSpPr txBox="1">
            <a:spLocks noChangeArrowheads="1"/>
          </p:cNvSpPr>
          <p:nvPr/>
        </p:nvSpPr>
        <p:spPr bwMode="auto">
          <a:xfrm>
            <a:off x="685800" y="4935538"/>
            <a:ext cx="1600200" cy="553998"/>
          </a:xfrm>
          <a:prstGeom prst="rect">
            <a:avLst/>
          </a:prstGeom>
          <a:noFill/>
          <a:ln w="9525">
            <a:noFill/>
            <a:miter lim="800000"/>
            <a:headEnd/>
            <a:tailEnd/>
          </a:ln>
        </p:spPr>
        <p:txBody>
          <a:bodyPr lIns="0" tIns="0" rIns="0" bIns="0">
            <a:prstTxWarp prst="textNoShape">
              <a:avLst/>
            </a:prstTxWarp>
            <a:spAutoFit/>
          </a:bodyPr>
          <a:lstStyle/>
          <a:p>
            <a:pPr algn="ctr"/>
            <a:r>
              <a:rPr lang="en-US" dirty="0" smtClean="0">
                <a:ea typeface="ＭＳ Ｐゴシック" charset="-128"/>
                <a:cs typeface="ＭＳ Ｐゴシック" charset="-128"/>
              </a:rPr>
              <a:t>Get </a:t>
            </a:r>
            <a:br>
              <a:rPr lang="en-US" dirty="0" smtClean="0">
                <a:ea typeface="ＭＳ Ｐゴシック" charset="-128"/>
                <a:cs typeface="ＭＳ Ｐゴシック" charset="-128"/>
              </a:rPr>
            </a:br>
            <a:r>
              <a:rPr lang="en-US" dirty="0" smtClean="0">
                <a:ea typeface="ＭＳ Ｐゴシック" charset="-128"/>
                <a:cs typeface="ＭＳ Ｐゴシック" charset="-128"/>
              </a:rPr>
              <a:t>Organized</a:t>
            </a:r>
            <a:endParaRPr lang="en-US" dirty="0">
              <a:latin typeface="Times New Roman" charset="0"/>
              <a:ea typeface="ＭＳ Ｐゴシック" charset="-128"/>
              <a:cs typeface="ＭＳ Ｐゴシック" charset="-128"/>
            </a:endParaRPr>
          </a:p>
        </p:txBody>
      </p:sp>
      <p:sp>
        <p:nvSpPr>
          <p:cNvPr id="24" name="AutoShape 26"/>
          <p:cNvSpPr>
            <a:spLocks noChangeArrowheads="1"/>
          </p:cNvSpPr>
          <p:nvPr/>
        </p:nvSpPr>
        <p:spPr bwMode="auto">
          <a:xfrm>
            <a:off x="4598988" y="4164013"/>
            <a:ext cx="2381250" cy="2160587"/>
          </a:xfrm>
          <a:prstGeom prst="chevron">
            <a:avLst>
              <a:gd name="adj" fmla="val 25159"/>
            </a:avLst>
          </a:prstGeom>
          <a:solidFill>
            <a:schemeClr val="accent1"/>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5" name="Text Box 32"/>
          <p:cNvSpPr txBox="1">
            <a:spLocks noChangeArrowheads="1"/>
          </p:cNvSpPr>
          <p:nvPr/>
        </p:nvSpPr>
        <p:spPr bwMode="auto">
          <a:xfrm>
            <a:off x="509111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ea typeface="ＭＳ Ｐゴシック" charset="-128"/>
                <a:cs typeface="ＭＳ Ｐゴシック" charset="-128"/>
              </a:rPr>
              <a:t>Activity Diagrams</a:t>
            </a:r>
            <a:endParaRPr lang="en-US">
              <a:latin typeface="Times New Roman" charset="0"/>
              <a:ea typeface="ＭＳ Ｐゴシック" charset="-128"/>
              <a:cs typeface="ＭＳ Ｐゴシック" charset="-128"/>
            </a:endParaRPr>
          </a:p>
        </p:txBody>
      </p:sp>
      <p:sp>
        <p:nvSpPr>
          <p:cNvPr id="26" name="AutoShape 24"/>
          <p:cNvSpPr>
            <a:spLocks noChangeArrowheads="1"/>
          </p:cNvSpPr>
          <p:nvPr/>
        </p:nvSpPr>
        <p:spPr bwMode="auto">
          <a:xfrm>
            <a:off x="2433638" y="4164013"/>
            <a:ext cx="2381250" cy="2160587"/>
          </a:xfrm>
          <a:prstGeom prst="chevron">
            <a:avLst>
              <a:gd name="adj" fmla="val 25159"/>
            </a:avLst>
          </a:prstGeom>
          <a:solidFill>
            <a:srgbClr val="008000"/>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7" name="Text Box 32"/>
          <p:cNvSpPr txBox="1">
            <a:spLocks noChangeArrowheads="1"/>
          </p:cNvSpPr>
          <p:nvPr/>
        </p:nvSpPr>
        <p:spPr bwMode="auto">
          <a:xfrm>
            <a:off x="2925763" y="4935538"/>
            <a:ext cx="1754187" cy="600075"/>
          </a:xfrm>
          <a:prstGeom prst="rect">
            <a:avLst/>
          </a:prstGeom>
          <a:noFill/>
          <a:ln w="9525">
            <a:noFill/>
            <a:miter lim="800000"/>
            <a:headEnd/>
            <a:tailEnd/>
          </a:ln>
        </p:spPr>
        <p:txBody>
          <a:bodyPr lIns="91429" tIns="45714" rIns="91429" bIns="0">
            <a:prstTxWarp prst="textNoShape">
              <a:avLst/>
            </a:prstTxWarp>
            <a:spAutoFit/>
          </a:bodyPr>
          <a:lstStyle/>
          <a:p>
            <a:pPr algn="ctr"/>
            <a:r>
              <a:rPr lang="en-US"/>
              <a:t>Use </a:t>
            </a:r>
            <a:br>
              <a:rPr lang="en-US"/>
            </a:br>
            <a:r>
              <a:rPr lang="en-US"/>
              <a:t>Cases </a:t>
            </a:r>
            <a:endParaRPr lang="en-US" b="1">
              <a:latin typeface="Times New Roman" charset="0"/>
              <a:ea typeface="ＭＳ Ｐゴシック" charset="-128"/>
              <a:cs typeface="ＭＳ Ｐゴシック" charset="-128"/>
            </a:endParaRPr>
          </a:p>
        </p:txBody>
      </p:sp>
      <p:sp>
        <p:nvSpPr>
          <p:cNvPr id="28" name="AutoShape 25"/>
          <p:cNvSpPr>
            <a:spLocks noChangeArrowheads="1"/>
          </p:cNvSpPr>
          <p:nvPr/>
        </p:nvSpPr>
        <p:spPr bwMode="auto">
          <a:xfrm>
            <a:off x="6764338" y="4419600"/>
            <a:ext cx="1770062" cy="1676400"/>
          </a:xfrm>
          <a:prstGeom prst="chevron">
            <a:avLst>
              <a:gd name="adj" fmla="val 25159"/>
            </a:avLst>
          </a:prstGeom>
          <a:solidFill>
            <a:schemeClr val="accent2"/>
          </a:solidFill>
          <a:ln w="9525">
            <a:noFill/>
            <a:miter lim="800000"/>
            <a:headEnd/>
            <a:tailEnd/>
          </a:ln>
          <a:effectLst>
            <a:outerShdw blurRad="63500" dist="38099" dir="2700000" algn="ctr" rotWithShape="0">
              <a:schemeClr val="bg2">
                <a:alpha val="74998"/>
              </a:schemeClr>
            </a:outerShdw>
          </a:effectLst>
        </p:spPr>
        <p:txBody>
          <a:bodyPr wrap="none" lIns="0" tIns="0" rIns="0" bIns="0" anchor="ctr">
            <a:prstTxWarp prst="textNoShape">
              <a:avLst/>
            </a:prstTxWarp>
          </a:bodyPr>
          <a:lstStyle/>
          <a:p>
            <a:pPr>
              <a:defRPr/>
            </a:pPr>
            <a:endParaRPr lang="en-US"/>
          </a:p>
        </p:txBody>
      </p:sp>
      <p:sp>
        <p:nvSpPr>
          <p:cNvPr id="29" name="Text Box 32"/>
          <p:cNvSpPr txBox="1">
            <a:spLocks noChangeArrowheads="1"/>
          </p:cNvSpPr>
          <p:nvPr/>
        </p:nvSpPr>
        <p:spPr bwMode="auto">
          <a:xfrm>
            <a:off x="7162800" y="4935538"/>
            <a:ext cx="1303635" cy="600158"/>
          </a:xfrm>
          <a:prstGeom prst="rect">
            <a:avLst/>
          </a:prstGeom>
          <a:noFill/>
          <a:ln w="9525">
            <a:noFill/>
            <a:miter lim="800000"/>
            <a:headEnd/>
            <a:tailEnd/>
          </a:ln>
        </p:spPr>
        <p:txBody>
          <a:bodyPr wrap="square" lIns="91429" tIns="45714" rIns="91429" bIns="0">
            <a:prstTxWarp prst="textNoShape">
              <a:avLst/>
            </a:prstTxWarp>
            <a:spAutoFit/>
          </a:bodyPr>
          <a:lstStyle/>
          <a:p>
            <a:pPr algn="ctr"/>
            <a:r>
              <a:rPr lang="en-US" dirty="0"/>
              <a:t>Sequence Diagrams</a:t>
            </a:r>
            <a:endParaRPr lang="en-US" b="1" dirty="0">
              <a:latin typeface="Times New Roman" charset="0"/>
              <a:ea typeface="ＭＳ Ｐゴシック" charset="-128"/>
              <a:cs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t>Workshop</a:t>
            </a:r>
          </a:p>
        </p:txBody>
      </p:sp>
      <p:sp>
        <p:nvSpPr>
          <p:cNvPr id="108547" name="Content Placeholder 2"/>
          <p:cNvSpPr>
            <a:spLocks noGrp="1"/>
          </p:cNvSpPr>
          <p:nvPr>
            <p:ph idx="1"/>
          </p:nvPr>
        </p:nvSpPr>
        <p:spPr/>
        <p:txBody>
          <a:bodyPr/>
          <a:lstStyle/>
          <a:p>
            <a:pPr indent="-342900"/>
            <a:r>
              <a:rPr lang="en-US" dirty="0" smtClean="0"/>
              <a:t>Write:</a:t>
            </a:r>
          </a:p>
          <a:p>
            <a:pPr lvl="1" indent="-342900"/>
            <a:r>
              <a:rPr lang="en-US" dirty="0" smtClean="0"/>
              <a:t>Pre-conditions</a:t>
            </a:r>
          </a:p>
          <a:p>
            <a:pPr lvl="1" indent="-342900"/>
            <a:r>
              <a:rPr lang="en-US" dirty="0" smtClean="0"/>
              <a:t>Post-conditions</a:t>
            </a:r>
          </a:p>
          <a:p>
            <a:pPr lvl="1" indent="-342900"/>
            <a:r>
              <a:rPr lang="en-US" dirty="0" smtClean="0"/>
              <a:t>Scenario</a:t>
            </a:r>
          </a:p>
          <a:p>
            <a:pPr indent="-342900"/>
            <a:r>
              <a:rPr lang="en-US" dirty="0" smtClean="0"/>
              <a:t>for</a:t>
            </a:r>
            <a:endParaRPr lang="en-US" dirty="0"/>
          </a:p>
          <a:p>
            <a:pPr marL="196850" lvl="1" indent="0"/>
            <a:r>
              <a:rPr lang="en-US" dirty="0"/>
              <a:t> 1: Simple Workout</a:t>
            </a:r>
          </a:p>
          <a:p>
            <a:pPr marL="196850" lvl="1" indent="0"/>
            <a:r>
              <a:rPr lang="en-US" dirty="0"/>
              <a:t> 2: Multi-Lap Workout</a:t>
            </a:r>
          </a:p>
          <a:p>
            <a:pPr marL="196850" lvl="1" indent="0"/>
            <a:r>
              <a:rPr lang="en-US" dirty="0"/>
              <a:t> 3: Achieve Pace Over Distance Goal </a:t>
            </a:r>
          </a:p>
          <a:p>
            <a:pPr marL="196850" lvl="1" indent="0">
              <a:buNone/>
            </a:pPr>
            <a:endParaRPr lang="en-US" dirty="0" smtClean="0"/>
          </a:p>
          <a:p>
            <a:pPr marL="196850" lvl="1" indent="0"/>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dirty="0" smtClean="0"/>
              <a:t>9. Factoring Use Cases</a:t>
            </a:r>
          </a:p>
        </p:txBody>
      </p:sp>
      <p:sp>
        <p:nvSpPr>
          <p:cNvPr id="109571" name="Content Placeholder 2"/>
          <p:cNvSpPr>
            <a:spLocks noGrp="1"/>
          </p:cNvSpPr>
          <p:nvPr>
            <p:ph idx="1"/>
          </p:nvPr>
        </p:nvSpPr>
        <p:spPr/>
        <p:txBody>
          <a:bodyPr/>
          <a:lstStyle/>
          <a:p>
            <a:endParaRPr lang="en-US" smtClean="0"/>
          </a:p>
        </p:txBody>
      </p:sp>
      <p:sp>
        <p:nvSpPr>
          <p:cNvPr id="109572" name="Rectangle 3"/>
          <p:cNvSpPr>
            <a:spLocks noChangeArrowheads="1"/>
          </p:cNvSpPr>
          <p:nvPr/>
        </p:nvSpPr>
        <p:spPr bwMode="auto">
          <a:xfrm>
            <a:off x="4114800" y="2971800"/>
            <a:ext cx="755235"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9</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Duplication and Refactoring</a:t>
            </a:r>
            <a:endParaRPr lang="en-US" dirty="0"/>
          </a:p>
        </p:txBody>
      </p:sp>
      <p:sp>
        <p:nvSpPr>
          <p:cNvPr id="3" name="Content Placeholder 2"/>
          <p:cNvSpPr>
            <a:spLocks noGrp="1"/>
          </p:cNvSpPr>
          <p:nvPr>
            <p:ph idx="1"/>
          </p:nvPr>
        </p:nvSpPr>
        <p:spPr/>
        <p:txBody>
          <a:bodyPr/>
          <a:lstStyle/>
          <a:p>
            <a:r>
              <a:rPr lang="en-US" dirty="0">
                <a:sym typeface="Wingdings"/>
              </a:rPr>
              <a:t>Our goal is a normalized requirements </a:t>
            </a:r>
            <a:r>
              <a:rPr lang="en-US" dirty="0" smtClean="0">
                <a:sym typeface="Wingdings"/>
              </a:rPr>
              <a:t>specification.</a:t>
            </a:r>
            <a:endParaRPr lang="en-US" dirty="0" smtClean="0"/>
          </a:p>
          <a:p>
            <a:endParaRPr lang="en-US" dirty="0"/>
          </a:p>
          <a:p>
            <a:r>
              <a:rPr lang="en-US" dirty="0" smtClean="0"/>
              <a:t>A focus on </a:t>
            </a:r>
            <a:r>
              <a:rPr lang="en-US" dirty="0"/>
              <a:t>gaining an understanding of the subject </a:t>
            </a:r>
            <a:r>
              <a:rPr lang="en-US" dirty="0" smtClean="0"/>
              <a:t>matter, may have led to duplication in the use cases.  Does it matter?</a:t>
            </a:r>
          </a:p>
          <a:p>
            <a:endParaRPr lang="en-US" dirty="0"/>
          </a:p>
          <a:p>
            <a:r>
              <a:rPr lang="en-US" dirty="0" smtClean="0"/>
              <a:t>Reasons to refactor use cases include:</a:t>
            </a:r>
          </a:p>
          <a:p>
            <a:pPr lvl="1">
              <a:spcAft>
                <a:spcPts val="0"/>
              </a:spcAft>
            </a:pPr>
            <a:r>
              <a:rPr lang="en-US" dirty="0" smtClean="0"/>
              <a:t>You wish </a:t>
            </a:r>
            <a:r>
              <a:rPr lang="en-US" dirty="0" smtClean="0"/>
              <a:t>to maintain </a:t>
            </a:r>
            <a:r>
              <a:rPr lang="en-US" dirty="0"/>
              <a:t>the use cases throughout the lifetime of the </a:t>
            </a:r>
            <a:r>
              <a:rPr lang="en-US" dirty="0" smtClean="0"/>
              <a:t>project, and duplication is a maintenance issue</a:t>
            </a:r>
          </a:p>
          <a:p>
            <a:pPr lvl="1">
              <a:spcAft>
                <a:spcPts val="0"/>
              </a:spcAft>
            </a:pPr>
            <a:r>
              <a:rPr lang="en-US" dirty="0"/>
              <a:t>Likelihood that the common piece will change</a:t>
            </a:r>
            <a:endParaRPr lang="en-US" dirty="0" smtClean="0"/>
          </a:p>
          <a:p>
            <a:pPr lvl="1">
              <a:spcAft>
                <a:spcPts val="0"/>
              </a:spcAft>
            </a:pPr>
            <a:r>
              <a:rPr lang="en-US" dirty="0"/>
              <a:t>Frequency of </a:t>
            </a:r>
            <a:r>
              <a:rPr lang="en-US" dirty="0" smtClean="0"/>
              <a:t>commonality</a:t>
            </a:r>
          </a:p>
          <a:p>
            <a:pPr lvl="1">
              <a:spcAft>
                <a:spcPts val="0"/>
              </a:spcAft>
            </a:pPr>
            <a:r>
              <a:rPr lang="en-US" dirty="0" smtClean="0"/>
              <a:t>Readability</a:t>
            </a:r>
          </a:p>
          <a:p>
            <a:endParaRPr lang="en-US" dirty="0" smtClean="0"/>
          </a:p>
          <a:p>
            <a:endParaRPr lang="en-US" dirty="0"/>
          </a:p>
          <a:p>
            <a:endParaRPr lang="en-US" dirty="0"/>
          </a:p>
        </p:txBody>
      </p:sp>
    </p:spTree>
    <p:extLst>
      <p:ext uri="{BB962C8B-B14F-4D97-AF65-F5344CB8AC3E}">
        <p14:creationId xmlns:p14="http://schemas.microsoft.com/office/powerpoint/2010/main" val="33159413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t>The Whole</a:t>
            </a:r>
          </a:p>
        </p:txBody>
      </p:sp>
      <p:sp>
        <p:nvSpPr>
          <p:cNvPr id="110595" name="Content Placeholder 2"/>
          <p:cNvSpPr>
            <a:spLocks noGrp="1"/>
          </p:cNvSpPr>
          <p:nvPr>
            <p:ph idx="1"/>
          </p:nvPr>
        </p:nvSpPr>
        <p:spPr/>
        <p:txBody>
          <a:bodyPr/>
          <a:lstStyle/>
          <a:p>
            <a:r>
              <a:rPr lang="en-US" dirty="0" smtClean="0"/>
              <a:t>Now that we have the use cases, it pays to look at them </a:t>
            </a:r>
            <a:br>
              <a:rPr lang="en-US" dirty="0" smtClean="0"/>
            </a:br>
            <a:r>
              <a:rPr lang="en-US" dirty="0" smtClean="0"/>
              <a:t>as a whole to see if we can find:</a:t>
            </a:r>
          </a:p>
          <a:p>
            <a:pPr lvl="1"/>
            <a:r>
              <a:rPr lang="en-US" dirty="0" smtClean="0"/>
              <a:t>inconsistencies in terms</a:t>
            </a:r>
          </a:p>
          <a:p>
            <a:pPr lvl="1"/>
            <a:r>
              <a:rPr lang="en-US" dirty="0" smtClean="0"/>
              <a:t>inconsistencies in abstraction level</a:t>
            </a:r>
          </a:p>
          <a:p>
            <a:pPr lvl="1"/>
            <a:r>
              <a:rPr lang="en-US" dirty="0" smtClean="0"/>
              <a:t>duplication of requirements</a:t>
            </a:r>
          </a:p>
          <a:p>
            <a:pPr lvl="1"/>
            <a:r>
              <a:rPr lang="en-US" dirty="0" smtClean="0"/>
              <a:t>elements that can be factored out</a:t>
            </a:r>
          </a:p>
          <a:p>
            <a:pPr lvl="1"/>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dirty="0" smtClean="0"/>
              <a:t>Size Matters</a:t>
            </a:r>
          </a:p>
        </p:txBody>
      </p:sp>
      <p:sp>
        <p:nvSpPr>
          <p:cNvPr id="111619" name="Content Placeholder 2"/>
          <p:cNvSpPr>
            <a:spLocks noGrp="1"/>
          </p:cNvSpPr>
          <p:nvPr>
            <p:ph idx="1"/>
          </p:nvPr>
        </p:nvSpPr>
        <p:spPr/>
        <p:txBody>
          <a:bodyPr/>
          <a:lstStyle/>
          <a:p>
            <a:r>
              <a:rPr lang="en-US" dirty="0" smtClean="0"/>
              <a:t>A single use </a:t>
            </a:r>
            <a:r>
              <a:rPr lang="en-US" dirty="0" smtClean="0"/>
              <a:t>case </a:t>
            </a:r>
            <a:r>
              <a:rPr lang="en-US" dirty="0" smtClean="0"/>
              <a:t>may encompass several of the original candidate requirements.</a:t>
            </a:r>
          </a:p>
        </p:txBody>
      </p:sp>
      <p:pic>
        <p:nvPicPr>
          <p:cNvPr id="35" name="Picture 34" descr="Screen shot 2014-03-02 at 02.44.15.png"/>
          <p:cNvPicPr>
            <a:picLocks noChangeAspect="1"/>
          </p:cNvPicPr>
          <p:nvPr/>
        </p:nvPicPr>
        <p:blipFill>
          <a:blip r:embed="rId2"/>
          <a:stretch>
            <a:fillRect/>
          </a:stretch>
        </p:blipFill>
        <p:spPr>
          <a:xfrm>
            <a:off x="762000" y="2667000"/>
            <a:ext cx="7227794" cy="327660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Use Case Diagram</a:t>
            </a:r>
          </a:p>
        </p:txBody>
      </p:sp>
      <p:sp>
        <p:nvSpPr>
          <p:cNvPr id="112643" name="Content Placeholder 2"/>
          <p:cNvSpPr>
            <a:spLocks noGrp="1"/>
          </p:cNvSpPr>
          <p:nvPr>
            <p:ph idx="1"/>
          </p:nvPr>
        </p:nvSpPr>
        <p:spPr>
          <a:xfrm>
            <a:off x="2362200" y="1447800"/>
            <a:ext cx="6172200" cy="5105400"/>
          </a:xfrm>
        </p:spPr>
        <p:txBody>
          <a:bodyPr/>
          <a:lstStyle/>
          <a:p>
            <a:r>
              <a:rPr lang="en-US" dirty="0" smtClean="0"/>
              <a:t>Use cases can be:</a:t>
            </a:r>
          </a:p>
          <a:p>
            <a:pPr lvl="1"/>
            <a:r>
              <a:rPr lang="en-US" dirty="0" smtClean="0"/>
              <a:t>Very big, involving multiple elements</a:t>
            </a:r>
          </a:p>
          <a:p>
            <a:pPr lvl="1"/>
            <a:endParaRPr lang="en-US" dirty="0" smtClean="0"/>
          </a:p>
          <a:p>
            <a:pPr lvl="1"/>
            <a:r>
              <a:rPr lang="en-US" dirty="0" smtClean="0"/>
              <a:t>Big, involving a single, </a:t>
            </a:r>
            <a:br>
              <a:rPr lang="en-US" dirty="0" smtClean="0"/>
            </a:br>
            <a:r>
              <a:rPr lang="en-US" dirty="0" smtClean="0"/>
              <a:t>complex interaction</a:t>
            </a:r>
          </a:p>
          <a:p>
            <a:pPr lvl="1"/>
            <a:endParaRPr lang="en-US" dirty="0" smtClean="0"/>
          </a:p>
          <a:p>
            <a:pPr lvl="1"/>
            <a:r>
              <a:rPr lang="en-US" dirty="0" smtClean="0"/>
              <a:t>Single requirement</a:t>
            </a:r>
          </a:p>
          <a:p>
            <a:pPr lvl="1"/>
            <a:endParaRPr lang="en-US" dirty="0" smtClean="0"/>
          </a:p>
          <a:p>
            <a:pPr lvl="1"/>
            <a:r>
              <a:rPr lang="en-US" dirty="0" smtClean="0"/>
              <a:t>Very small (and very useless)</a:t>
            </a:r>
          </a:p>
          <a:p>
            <a:pPr lvl="1"/>
            <a:endParaRPr lang="en-US" dirty="0" smtClean="0"/>
          </a:p>
          <a:p>
            <a:pPr lvl="1"/>
            <a:endParaRPr lang="en-US" dirty="0" smtClean="0"/>
          </a:p>
        </p:txBody>
      </p:sp>
      <p:sp>
        <p:nvSpPr>
          <p:cNvPr id="4" name="Left-Right Arrow 3"/>
          <p:cNvSpPr/>
          <p:nvPr/>
        </p:nvSpPr>
        <p:spPr bwMode="auto">
          <a:xfrm rot="5400000">
            <a:off x="-826294" y="3288507"/>
            <a:ext cx="4319587" cy="838200"/>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wordArtVert">
            <a:prstTxWarp prst="textNoShape">
              <a:avLst/>
            </a:prstTxWarp>
          </a:bodyPr>
          <a:lstStyle/>
          <a:p>
            <a:pPr>
              <a:defRPr/>
            </a:pPr>
            <a:endParaRPr lang="en-US"/>
          </a:p>
        </p:txBody>
      </p:sp>
      <p:sp>
        <p:nvSpPr>
          <p:cNvPr id="112645" name="TextBox 5"/>
          <p:cNvSpPr txBox="1">
            <a:spLocks noChangeArrowheads="1"/>
          </p:cNvSpPr>
          <p:nvPr/>
        </p:nvSpPr>
        <p:spPr bwMode="auto">
          <a:xfrm>
            <a:off x="5791200" y="2286000"/>
            <a:ext cx="733425" cy="2062163"/>
          </a:xfrm>
          <a:prstGeom prst="rect">
            <a:avLst/>
          </a:prstGeom>
          <a:noFill/>
          <a:ln w="9525">
            <a:noFill/>
            <a:miter lim="800000"/>
            <a:headEnd/>
            <a:tailEnd/>
          </a:ln>
        </p:spPr>
        <p:txBody>
          <a:bodyPr wrap="none">
            <a:prstTxWarp prst="textNoShape">
              <a:avLst/>
            </a:prstTxWarp>
            <a:spAutoFit/>
          </a:bodyPr>
          <a:lstStyle/>
          <a:p>
            <a:r>
              <a:rPr lang="en-US" sz="12800"/>
              <a:t>}</a:t>
            </a:r>
          </a:p>
        </p:txBody>
      </p:sp>
      <p:sp>
        <p:nvSpPr>
          <p:cNvPr id="112646" name="TextBox 6"/>
          <p:cNvSpPr txBox="1">
            <a:spLocks noChangeArrowheads="1"/>
          </p:cNvSpPr>
          <p:nvPr/>
        </p:nvSpPr>
        <p:spPr bwMode="auto">
          <a:xfrm>
            <a:off x="6858000" y="3276600"/>
            <a:ext cx="2104362" cy="461665"/>
          </a:xfrm>
          <a:prstGeom prst="rect">
            <a:avLst/>
          </a:prstGeom>
          <a:noFill/>
          <a:ln w="9525">
            <a:noFill/>
            <a:miter lim="800000"/>
            <a:headEnd/>
            <a:tailEnd/>
          </a:ln>
        </p:spPr>
        <p:txBody>
          <a:bodyPr wrap="none">
            <a:prstTxWarp prst="textNoShape">
              <a:avLst/>
            </a:prstTxWarp>
            <a:spAutoFit/>
          </a:bodyPr>
          <a:lstStyle/>
          <a:p>
            <a:r>
              <a:rPr lang="en-US" sz="2400" b="1" dirty="0">
                <a:latin typeface="Comic Sans MS"/>
                <a:ea typeface="Comic Sans MS"/>
                <a:cs typeface="Comic Sans MS"/>
              </a:rPr>
              <a:t>We are here</a:t>
            </a:r>
          </a:p>
        </p:txBody>
      </p:sp>
      <p:grpSp>
        <p:nvGrpSpPr>
          <p:cNvPr id="6" name="Group 5"/>
          <p:cNvGrpSpPr/>
          <p:nvPr/>
        </p:nvGrpSpPr>
        <p:grpSpPr>
          <a:xfrm>
            <a:off x="7155361" y="2971800"/>
            <a:ext cx="1531439" cy="609600"/>
            <a:chOff x="7010400" y="2971800"/>
            <a:chExt cx="1531439" cy="609600"/>
          </a:xfrm>
        </p:grpSpPr>
        <p:sp>
          <p:nvSpPr>
            <p:cNvPr id="2" name="TextBox 1"/>
            <p:cNvSpPr txBox="1"/>
            <p:nvPr/>
          </p:nvSpPr>
          <p:spPr>
            <a:xfrm>
              <a:off x="7010400" y="2971800"/>
              <a:ext cx="1531439" cy="400110"/>
            </a:xfrm>
            <a:prstGeom prst="rect">
              <a:avLst/>
            </a:prstGeom>
            <a:noFill/>
          </p:spPr>
          <p:txBody>
            <a:bodyPr wrap="none" rtlCol="0">
              <a:spAutoFit/>
            </a:bodyPr>
            <a:lstStyle/>
            <a:p>
              <a:r>
                <a:rPr lang="en-US" sz="2000" b="1" dirty="0">
                  <a:latin typeface="Comic Sans MS"/>
                  <a:cs typeface="Comic Sans MS"/>
                </a:rPr>
                <a:t>w</a:t>
              </a:r>
              <a:r>
                <a:rPr lang="en-US" sz="2000" b="1" dirty="0" smtClean="0">
                  <a:latin typeface="Comic Sans MS"/>
                  <a:cs typeface="Comic Sans MS"/>
                </a:rPr>
                <a:t>ant to be</a:t>
              </a:r>
              <a:endParaRPr lang="en-US" sz="2000" b="1" dirty="0">
                <a:latin typeface="Comic Sans MS"/>
                <a:cs typeface="Comic Sans MS"/>
              </a:endParaRPr>
            </a:p>
          </p:txBody>
        </p:sp>
        <p:cxnSp>
          <p:nvCxnSpPr>
            <p:cNvPr id="5" name="Straight Connector 4"/>
            <p:cNvCxnSpPr/>
            <p:nvPr/>
          </p:nvCxnSpPr>
          <p:spPr bwMode="auto">
            <a:xfrm>
              <a:off x="7475039" y="3581400"/>
              <a:ext cx="381000" cy="0"/>
            </a:xfrm>
            <a:prstGeom prst="line">
              <a:avLst/>
            </a:prstGeom>
            <a:solidFill>
              <a:schemeClr val="accent1"/>
            </a:solidFill>
            <a:ln w="6350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vs</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	Features				Functions</a:t>
            </a:r>
            <a:endParaRPr lang="en-US" dirty="0"/>
          </a:p>
        </p:txBody>
      </p:sp>
      <p:sp>
        <p:nvSpPr>
          <p:cNvPr id="4" name="Oval 18"/>
          <p:cNvSpPr>
            <a:spLocks noChangeAspect="1" noChangeArrowheads="1"/>
          </p:cNvSpPr>
          <p:nvPr/>
        </p:nvSpPr>
        <p:spPr bwMode="auto">
          <a:xfrm>
            <a:off x="7213372" y="5173404"/>
            <a:ext cx="991075" cy="693996"/>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endParaRPr lang="en-US" sz="1600"/>
          </a:p>
        </p:txBody>
      </p:sp>
      <p:sp>
        <p:nvSpPr>
          <p:cNvPr id="5" name="Text Box 28"/>
          <p:cNvSpPr txBox="1">
            <a:spLocks noChangeAspect="1" noChangeArrowheads="1"/>
          </p:cNvSpPr>
          <p:nvPr/>
        </p:nvSpPr>
        <p:spPr bwMode="auto">
          <a:xfrm>
            <a:off x="7087111" y="5206424"/>
            <a:ext cx="1301855" cy="584776"/>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Move </a:t>
            </a:r>
          </a:p>
          <a:p>
            <a:pPr algn="ctr" eaLnBrk="1" hangingPunct="1"/>
            <a:r>
              <a:rPr lang="en-US" sz="1600" dirty="0">
                <a:solidFill>
                  <a:srgbClr val="000000"/>
                </a:solidFill>
                <a:latin typeface="Cambria" charset="0"/>
                <a:ea typeface="Times New Roman" charset="0"/>
                <a:cs typeface="Times New Roman" charset="0"/>
              </a:rPr>
              <a:t>Elevator</a:t>
            </a:r>
          </a:p>
        </p:txBody>
      </p:sp>
      <p:grpSp>
        <p:nvGrpSpPr>
          <p:cNvPr id="6" name="Group 57"/>
          <p:cNvGrpSpPr>
            <a:grpSpLocks/>
          </p:cNvGrpSpPr>
          <p:nvPr/>
        </p:nvGrpSpPr>
        <p:grpSpPr bwMode="auto">
          <a:xfrm>
            <a:off x="6858511" y="3373964"/>
            <a:ext cx="1904489" cy="893235"/>
            <a:chOff x="4861411" y="4052184"/>
            <a:chExt cx="1517630" cy="606999"/>
          </a:xfrm>
        </p:grpSpPr>
        <p:sp>
          <p:nvSpPr>
            <p:cNvPr id="7" name="Oval 20"/>
            <p:cNvSpPr>
              <a:spLocks noChangeAspect="1" noChangeArrowheads="1"/>
            </p:cNvSpPr>
            <p:nvPr/>
          </p:nvSpPr>
          <p:spPr bwMode="auto">
            <a:xfrm>
              <a:off x="5216132" y="4079026"/>
              <a:ext cx="828321" cy="580157"/>
            </a:xfrm>
            <a:prstGeom prst="ellipse">
              <a:avLst/>
            </a:prstGeom>
            <a:solidFill>
              <a:srgbClr val="8CF4EA"/>
            </a:solidFill>
            <a:ln w="9525">
              <a:solidFill>
                <a:srgbClr val="000000"/>
              </a:solidFill>
              <a:round/>
              <a:headEnd/>
              <a:tailEnd/>
            </a:ln>
          </p:spPr>
          <p:txBody>
            <a:bodyPr lIns="173736" tIns="82296" rIns="173736" bIns="82296" anchor="ctr">
              <a:prstTxWarp prst="textNoShape">
                <a:avLst/>
              </a:prstTxWarp>
              <a:spAutoFit/>
            </a:bodyPr>
            <a:lstStyle/>
            <a:p>
              <a:endParaRPr lang="en-US" sz="1600"/>
            </a:p>
          </p:txBody>
        </p:sp>
        <p:sp>
          <p:nvSpPr>
            <p:cNvPr id="8" name="Text Box 38"/>
            <p:cNvSpPr txBox="1">
              <a:spLocks noChangeAspect="1" noChangeArrowheads="1"/>
            </p:cNvSpPr>
            <p:nvPr/>
          </p:nvSpPr>
          <p:spPr bwMode="auto">
            <a:xfrm>
              <a:off x="4861411" y="4052184"/>
              <a:ext cx="1517630" cy="584993"/>
            </a:xfrm>
            <a:prstGeom prst="rect">
              <a:avLst/>
            </a:prstGeom>
            <a:noFill/>
            <a:ln w="28575">
              <a:noFill/>
              <a:miter lim="800000"/>
              <a:headEnd/>
              <a:tailEnd/>
            </a:ln>
          </p:spPr>
          <p:txBody>
            <a:bodyPr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Stop</a:t>
              </a:r>
              <a:br>
                <a:rPr lang="en-US" sz="1600" dirty="0">
                  <a:solidFill>
                    <a:srgbClr val="000000"/>
                  </a:solidFill>
                  <a:latin typeface="Cambria" charset="0"/>
                  <a:ea typeface="Times New Roman" charset="0"/>
                  <a:cs typeface="Times New Roman" charset="0"/>
                </a:rPr>
              </a:br>
              <a:r>
                <a:rPr lang="en-US" sz="1600" dirty="0">
                  <a:solidFill>
                    <a:srgbClr val="000000"/>
                  </a:solidFill>
                  <a:latin typeface="Cambria" charset="0"/>
                  <a:ea typeface="Times New Roman" charset="0"/>
                  <a:cs typeface="Times New Roman" charset="0"/>
                </a:rPr>
                <a:t>Elevator </a:t>
              </a:r>
              <a:endParaRPr lang="en-US" sz="1600" dirty="0">
                <a:solidFill>
                  <a:srgbClr val="000000"/>
                </a:solidFill>
                <a:latin typeface="Cambria" charset="0"/>
                <a:ea typeface="Cambria" charset="0"/>
                <a:cs typeface="Cambria" charset="0"/>
              </a:endParaRPr>
            </a:p>
          </p:txBody>
        </p:sp>
      </p:grpSp>
      <p:sp>
        <p:nvSpPr>
          <p:cNvPr id="10" name="Oval 16"/>
          <p:cNvSpPr>
            <a:spLocks noChangeAspect="1" noChangeArrowheads="1"/>
          </p:cNvSpPr>
          <p:nvPr/>
        </p:nvSpPr>
        <p:spPr bwMode="auto">
          <a:xfrm>
            <a:off x="5563111" y="2209800"/>
            <a:ext cx="1492019" cy="779525"/>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endParaRPr lang="en-US" sz="1600">
              <a:solidFill>
                <a:srgbClr val="000000"/>
              </a:solidFill>
              <a:latin typeface="Book Antiqua" charset="0"/>
              <a:ea typeface="Times New Roman" charset="0"/>
              <a:cs typeface="Times New Roman" charset="0"/>
            </a:endParaRPr>
          </a:p>
        </p:txBody>
      </p:sp>
      <p:sp>
        <p:nvSpPr>
          <p:cNvPr id="11" name="Oval 17"/>
          <p:cNvSpPr>
            <a:spLocks noChangeAspect="1" noChangeArrowheads="1"/>
          </p:cNvSpPr>
          <p:nvPr/>
        </p:nvSpPr>
        <p:spPr bwMode="auto">
          <a:xfrm>
            <a:off x="5791710" y="3300191"/>
            <a:ext cx="1146036" cy="738409"/>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endParaRPr lang="en-US" sz="1600">
              <a:solidFill>
                <a:srgbClr val="000000"/>
              </a:solidFill>
              <a:latin typeface="Book Antiqua" charset="0"/>
              <a:ea typeface="Times New Roman" charset="0"/>
              <a:cs typeface="Times New Roman" charset="0"/>
            </a:endParaRPr>
          </a:p>
        </p:txBody>
      </p:sp>
      <p:sp>
        <p:nvSpPr>
          <p:cNvPr id="12" name="Oval 19"/>
          <p:cNvSpPr>
            <a:spLocks noChangeAspect="1" noChangeArrowheads="1"/>
          </p:cNvSpPr>
          <p:nvPr/>
        </p:nvSpPr>
        <p:spPr bwMode="auto">
          <a:xfrm>
            <a:off x="5334511" y="4469626"/>
            <a:ext cx="1907539" cy="940574"/>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endParaRPr lang="en-US" sz="1600"/>
          </a:p>
        </p:txBody>
      </p:sp>
      <p:sp>
        <p:nvSpPr>
          <p:cNvPr id="15" name="Text Box 25"/>
          <p:cNvSpPr txBox="1">
            <a:spLocks noChangeAspect="1" noChangeArrowheads="1"/>
          </p:cNvSpPr>
          <p:nvPr/>
        </p:nvSpPr>
        <p:spPr bwMode="auto">
          <a:xfrm>
            <a:off x="5715511" y="2293732"/>
            <a:ext cx="1292650" cy="584776"/>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Initiate </a:t>
            </a:r>
          </a:p>
          <a:p>
            <a:pPr algn="ctr" eaLnBrk="1" hangingPunct="1"/>
            <a:r>
              <a:rPr lang="en-US" sz="1600" dirty="0">
                <a:solidFill>
                  <a:srgbClr val="000000"/>
                </a:solidFill>
                <a:latin typeface="Cambria" charset="0"/>
                <a:ea typeface="Times New Roman" charset="0"/>
                <a:cs typeface="Times New Roman" charset="0"/>
              </a:rPr>
              <a:t>Close Door</a:t>
            </a:r>
          </a:p>
        </p:txBody>
      </p:sp>
      <p:sp>
        <p:nvSpPr>
          <p:cNvPr id="16" name="Text Box 26"/>
          <p:cNvSpPr txBox="1">
            <a:spLocks noChangeAspect="1" noChangeArrowheads="1"/>
          </p:cNvSpPr>
          <p:nvPr/>
        </p:nvSpPr>
        <p:spPr bwMode="auto">
          <a:xfrm>
            <a:off x="5791711" y="4572000"/>
            <a:ext cx="995946" cy="830997"/>
          </a:xfrm>
          <a:prstGeom prst="rect">
            <a:avLst/>
          </a:prstGeom>
          <a:noFill/>
          <a:ln w="28575">
            <a:noFill/>
            <a:miter lim="800000"/>
            <a:headEnd/>
            <a:tailEnd/>
          </a:ln>
        </p:spPr>
        <p:txBody>
          <a:bodyPr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Initiate </a:t>
            </a:r>
          </a:p>
          <a:p>
            <a:pPr algn="ctr" eaLnBrk="1" hangingPunct="1"/>
            <a:r>
              <a:rPr lang="en-US" sz="1600" dirty="0">
                <a:solidFill>
                  <a:srgbClr val="000000"/>
                </a:solidFill>
                <a:latin typeface="Cambria" charset="0"/>
                <a:ea typeface="Times New Roman" charset="0"/>
                <a:cs typeface="Times New Roman" charset="0"/>
              </a:rPr>
              <a:t>Open Door</a:t>
            </a:r>
          </a:p>
        </p:txBody>
      </p:sp>
      <p:sp>
        <p:nvSpPr>
          <p:cNvPr id="24" name="Text Box 53"/>
          <p:cNvSpPr txBox="1">
            <a:spLocks noChangeAspect="1" noChangeArrowheads="1"/>
          </p:cNvSpPr>
          <p:nvPr/>
        </p:nvSpPr>
        <p:spPr bwMode="auto">
          <a:xfrm>
            <a:off x="5715511" y="3306245"/>
            <a:ext cx="1187728" cy="584776"/>
          </a:xfrm>
          <a:prstGeom prst="rect">
            <a:avLst/>
          </a:prstGeom>
          <a:noFill/>
          <a:ln w="28575">
            <a:noFill/>
            <a:miter lim="800000"/>
            <a:headEnd/>
            <a:tailEnd/>
          </a:ln>
        </p:spPr>
        <p:txBody>
          <a:bodyPr wrap="square" anchor="ctr">
            <a:prstTxWarp prst="textNoShape">
              <a:avLst/>
            </a:prstTxWarp>
            <a:spAutoFit/>
          </a:bodyPr>
          <a:lstStyle/>
          <a:p>
            <a:pPr algn="ctr" eaLnBrk="1" hangingPunct="1"/>
            <a:r>
              <a:rPr lang="en-US" sz="1600" dirty="0">
                <a:solidFill>
                  <a:srgbClr val="000000"/>
                </a:solidFill>
                <a:latin typeface="Cambria" charset="0"/>
                <a:ea typeface="Times New Roman" charset="0"/>
                <a:cs typeface="Times New Roman" charset="0"/>
              </a:rPr>
              <a:t>Request </a:t>
            </a:r>
          </a:p>
          <a:p>
            <a:pPr algn="ctr" eaLnBrk="1" hangingPunct="1"/>
            <a:r>
              <a:rPr lang="en-US" sz="1600" dirty="0">
                <a:solidFill>
                  <a:srgbClr val="000000"/>
                </a:solidFill>
                <a:latin typeface="Cambria" charset="0"/>
                <a:ea typeface="Times New Roman" charset="0"/>
                <a:cs typeface="Times New Roman" charset="0"/>
              </a:rPr>
              <a:t>Elevator</a:t>
            </a:r>
          </a:p>
        </p:txBody>
      </p:sp>
      <p:sp>
        <p:nvSpPr>
          <p:cNvPr id="25" name="Rectangle 24"/>
          <p:cNvSpPr>
            <a:spLocks noChangeAspect="1" noChangeArrowheads="1"/>
          </p:cNvSpPr>
          <p:nvPr/>
        </p:nvSpPr>
        <p:spPr bwMode="auto">
          <a:xfrm>
            <a:off x="838711" y="2057400"/>
            <a:ext cx="3429000" cy="4038600"/>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26" name="Oval 18"/>
          <p:cNvSpPr>
            <a:spLocks noChangeAspect="1" noChangeArrowheads="1"/>
          </p:cNvSpPr>
          <p:nvPr/>
        </p:nvSpPr>
        <p:spPr bwMode="auto">
          <a:xfrm>
            <a:off x="1520673" y="4826116"/>
            <a:ext cx="2002500" cy="968447"/>
          </a:xfrm>
          <a:prstGeom prst="ellipse">
            <a:avLst/>
          </a:prstGeom>
          <a:solidFill>
            <a:srgbClr val="8CF4EA"/>
          </a:solidFill>
          <a:ln w="9525">
            <a:solidFill>
              <a:srgbClr val="000000"/>
            </a:solidFill>
            <a:round/>
            <a:headEnd/>
            <a:tailEnd/>
          </a:ln>
        </p:spPr>
        <p:txBody>
          <a:bodyPr wrap="square" lIns="173736" tIns="82296" rIns="173736" bIns="82296" anchor="ctr" anchorCtr="1">
            <a:prstTxWarp prst="textNoShape">
              <a:avLst/>
            </a:prstTxWarp>
            <a:spAutoFit/>
          </a:bodyPr>
          <a:lstStyle/>
          <a:p>
            <a:pPr algn="ctr"/>
            <a:r>
              <a:rPr lang="en-US" dirty="0" smtClean="0"/>
              <a:t>Order Elevator </a:t>
            </a:r>
            <a:endParaRPr lang="en-US" dirty="0"/>
          </a:p>
        </p:txBody>
      </p:sp>
      <p:sp>
        <p:nvSpPr>
          <p:cNvPr id="28" name="Oval 17"/>
          <p:cNvSpPr>
            <a:spLocks noChangeAspect="1" noChangeArrowheads="1"/>
          </p:cNvSpPr>
          <p:nvPr/>
        </p:nvSpPr>
        <p:spPr bwMode="auto">
          <a:xfrm>
            <a:off x="1520673" y="2286349"/>
            <a:ext cx="2002500" cy="1058869"/>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Request </a:t>
            </a:r>
          </a:p>
          <a:p>
            <a:pPr algn="ctr" eaLnBrk="1" hangingPunct="1"/>
            <a:r>
              <a:rPr lang="en-US" sz="2000" dirty="0">
                <a:solidFill>
                  <a:srgbClr val="000000"/>
                </a:solidFill>
                <a:latin typeface="Cambria" charset="0"/>
                <a:ea typeface="Times New Roman" charset="0"/>
                <a:cs typeface="Times New Roman" charset="0"/>
              </a:rPr>
              <a:t>Elevator</a:t>
            </a:r>
          </a:p>
        </p:txBody>
      </p:sp>
      <p:sp>
        <p:nvSpPr>
          <p:cNvPr id="29" name="Oval 19"/>
          <p:cNvSpPr>
            <a:spLocks noChangeAspect="1" noChangeArrowheads="1"/>
          </p:cNvSpPr>
          <p:nvPr/>
        </p:nvSpPr>
        <p:spPr bwMode="auto">
          <a:xfrm>
            <a:off x="1520673" y="3594569"/>
            <a:ext cx="2002500" cy="854117"/>
          </a:xfrm>
          <a:prstGeom prst="ellipse">
            <a:avLst/>
          </a:prstGeom>
          <a:solidFill>
            <a:srgbClr val="8CF4EA"/>
          </a:solidFill>
          <a:ln w="9525">
            <a:solidFill>
              <a:srgbClr val="000000"/>
            </a:solidFill>
            <a:round/>
            <a:headEnd/>
            <a:tailEnd/>
          </a:ln>
        </p:spPr>
        <p:txBody>
          <a:bodyPr wrap="square" lIns="173736" tIns="82296" rIns="173736" bIns="82296" anchor="ctr">
            <a:prstTxWarp prst="textNoShape">
              <a:avLst/>
            </a:prstTxWarp>
            <a:spAutoFit/>
          </a:bodyPr>
          <a:lstStyle/>
          <a:p>
            <a:pPr algn="ctr" eaLnBrk="1" hangingPunct="1"/>
            <a:r>
              <a:rPr lang="en-US" sz="2000" dirty="0">
                <a:solidFill>
                  <a:srgbClr val="000000"/>
                </a:solidFill>
                <a:latin typeface="Cambria" charset="0"/>
                <a:ea typeface="Times New Roman" charset="0"/>
                <a:cs typeface="Times New Roman" charset="0"/>
              </a:rPr>
              <a:t>Initiate </a:t>
            </a:r>
          </a:p>
          <a:p>
            <a:pPr algn="ctr" eaLnBrk="1" hangingPunct="1"/>
            <a:r>
              <a:rPr lang="en-US" sz="2000" dirty="0">
                <a:solidFill>
                  <a:srgbClr val="000000"/>
                </a:solidFill>
                <a:latin typeface="Cambria" charset="0"/>
                <a:ea typeface="Times New Roman" charset="0"/>
                <a:cs typeface="Times New Roman" charset="0"/>
              </a:rPr>
              <a:t>Open Door</a:t>
            </a:r>
          </a:p>
        </p:txBody>
      </p:sp>
      <p:sp>
        <p:nvSpPr>
          <p:cNvPr id="30" name="Rectangle 29"/>
          <p:cNvSpPr>
            <a:spLocks noChangeAspect="1" noChangeArrowheads="1"/>
          </p:cNvSpPr>
          <p:nvPr/>
        </p:nvSpPr>
        <p:spPr bwMode="auto">
          <a:xfrm>
            <a:off x="5105911" y="2057400"/>
            <a:ext cx="3429000" cy="4038600"/>
          </a:xfrm>
          <a:prstGeom prst="rect">
            <a:avLst/>
          </a:prstGeom>
          <a:noFill/>
          <a:ln w="9525">
            <a:solidFill>
              <a:srgbClr val="000000"/>
            </a:solidFill>
            <a:miter lim="800000"/>
            <a:headEnd/>
            <a:tailEnd/>
          </a:ln>
        </p:spPr>
        <p:txBody>
          <a:bodyPr wrap="square" lIns="173736" tIns="82296" rIns="173736" bIns="82296" anchor="ctr">
            <a:prstTxWarp prst="textNoShape">
              <a:avLst/>
            </a:prstTxWarp>
            <a:spAutoFit/>
          </a:bodyPr>
          <a:lstStyle/>
          <a:p>
            <a:endParaRPr lang="en-US"/>
          </a:p>
        </p:txBody>
      </p:sp>
      <p:sp>
        <p:nvSpPr>
          <p:cNvPr id="31" name="Rectangle 30"/>
          <p:cNvSpPr/>
          <p:nvPr/>
        </p:nvSpPr>
        <p:spPr>
          <a:xfrm>
            <a:off x="3276600" y="914400"/>
            <a:ext cx="835761" cy="1015663"/>
          </a:xfrm>
          <a:prstGeom prst="rect">
            <a:avLst/>
          </a:prstGeom>
        </p:spPr>
        <p:txBody>
          <a:bodyPr wrap="none">
            <a:spAutoFit/>
          </a:bodyPr>
          <a:lstStyle/>
          <a:p>
            <a:r>
              <a:rPr lang="en-US" sz="6000" kern="0" dirty="0">
                <a:solidFill>
                  <a:srgbClr val="FF0000"/>
                </a:solidFill>
                <a:latin typeface="Zapf Dingbats"/>
                <a:ea typeface="Zapf Dingbats"/>
                <a:cs typeface="Zapf Dingbats"/>
              </a:rPr>
              <a:t>✔</a:t>
            </a:r>
            <a:endParaRPr lang="en-US" sz="6000" dirty="0">
              <a:solidFill>
                <a:srgbClr val="FF0000"/>
              </a:solidFill>
            </a:endParaRPr>
          </a:p>
        </p:txBody>
      </p:sp>
      <p:grpSp>
        <p:nvGrpSpPr>
          <p:cNvPr id="21" name="Group 20"/>
          <p:cNvGrpSpPr>
            <a:grpSpLocks noChangeAspect="1"/>
          </p:cNvGrpSpPr>
          <p:nvPr/>
        </p:nvGrpSpPr>
        <p:grpSpPr>
          <a:xfrm>
            <a:off x="7848600" y="1231731"/>
            <a:ext cx="381000" cy="381000"/>
            <a:chOff x="9982200" y="2362200"/>
            <a:chExt cx="609600" cy="609600"/>
          </a:xfrm>
        </p:grpSpPr>
        <p:cxnSp>
          <p:nvCxnSpPr>
            <p:cNvPr id="22" name="Straight Connector 21"/>
            <p:cNvCxnSpPr/>
            <p:nvPr/>
          </p:nvCxnSpPr>
          <p:spPr bwMode="auto">
            <a:xfrm rot="16200000" flipH="1">
              <a:off x="9982200" y="2362200"/>
              <a:ext cx="609600" cy="6096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rot="5400000" flipH="1" flipV="1">
              <a:off x="10020300" y="2400300"/>
              <a:ext cx="533401" cy="533400"/>
            </a:xfrm>
            <a:prstGeom prst="line">
              <a:avLst/>
            </a:prstGeom>
            <a:solidFill>
              <a:schemeClr val="accent1"/>
            </a:solidFill>
            <a:ln w="127000" cap="rnd"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0341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t>Inconsistent Abstraction Level</a:t>
            </a:r>
          </a:p>
        </p:txBody>
      </p:sp>
      <p:sp>
        <p:nvSpPr>
          <p:cNvPr id="115715" name="Content Placeholder 2"/>
          <p:cNvSpPr>
            <a:spLocks noGrp="1"/>
          </p:cNvSpPr>
          <p:nvPr>
            <p:ph idx="1"/>
          </p:nvPr>
        </p:nvSpPr>
        <p:spPr/>
        <p:txBody>
          <a:bodyPr/>
          <a:lstStyle/>
          <a:p>
            <a:r>
              <a:rPr lang="en-US" smtClean="0"/>
              <a:t>Check that terms used in the use cases are at the same abstraction level.</a:t>
            </a:r>
          </a:p>
          <a:p>
            <a:endParaRPr lang="en-US" smtClean="0"/>
          </a:p>
          <a:p>
            <a:endParaRPr lang="en-US" smtClean="0"/>
          </a:p>
        </p:txBody>
      </p:sp>
      <p:pic>
        <p:nvPicPr>
          <p:cNvPr id="5" name="Picture 4" descr="star-trek-spock1.jpg"/>
          <p:cNvPicPr>
            <a:picLocks noChangeAspect="1"/>
          </p:cNvPicPr>
          <p:nvPr/>
        </p:nvPicPr>
        <p:blipFill>
          <a:blip r:embed="rId2"/>
          <a:srcRect/>
          <a:stretch>
            <a:fillRect/>
          </a:stretch>
        </p:blipFill>
        <p:spPr bwMode="auto">
          <a:xfrm>
            <a:off x="6553200" y="-1536700"/>
            <a:ext cx="1703388" cy="1536700"/>
          </a:xfrm>
          <a:prstGeom prst="rect">
            <a:avLst/>
          </a:prstGeom>
          <a:noFill/>
          <a:ln w="9525">
            <a:noFill/>
            <a:miter lim="800000"/>
            <a:headEnd/>
            <a:tailEnd/>
          </a:ln>
        </p:spPr>
      </p:pic>
      <p:grpSp>
        <p:nvGrpSpPr>
          <p:cNvPr id="115717" name="Group 38"/>
          <p:cNvGrpSpPr>
            <a:grpSpLocks/>
          </p:cNvGrpSpPr>
          <p:nvPr/>
        </p:nvGrpSpPr>
        <p:grpSpPr bwMode="auto">
          <a:xfrm>
            <a:off x="6858000" y="2552700"/>
            <a:ext cx="1392238" cy="3144838"/>
            <a:chOff x="6705600" y="1790700"/>
            <a:chExt cx="1392936" cy="3145536"/>
          </a:xfrm>
        </p:grpSpPr>
        <p:sp>
          <p:nvSpPr>
            <p:cNvPr id="115721" name="Oval 15"/>
            <p:cNvSpPr>
              <a:spLocks noChangeAspect="1" noChangeArrowheads="1"/>
            </p:cNvSpPr>
            <p:nvPr/>
          </p:nvSpPr>
          <p:spPr bwMode="auto">
            <a:xfrm>
              <a:off x="6705600" y="17907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4</a:t>
              </a:r>
            </a:p>
          </p:txBody>
        </p:sp>
        <p:sp>
          <p:nvSpPr>
            <p:cNvPr id="115722" name="Oval 16"/>
            <p:cNvSpPr>
              <a:spLocks noChangeAspect="1" noChangeArrowheads="1"/>
            </p:cNvSpPr>
            <p:nvPr/>
          </p:nvSpPr>
          <p:spPr bwMode="auto">
            <a:xfrm>
              <a:off x="6705600" y="30099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2</a:t>
              </a:r>
            </a:p>
          </p:txBody>
        </p:sp>
        <p:sp>
          <p:nvSpPr>
            <p:cNvPr id="115723" name="Oval 17"/>
            <p:cNvSpPr>
              <a:spLocks noChangeAspect="1" noChangeArrowheads="1"/>
            </p:cNvSpPr>
            <p:nvPr/>
          </p:nvSpPr>
          <p:spPr bwMode="auto">
            <a:xfrm>
              <a:off x="6705600" y="24003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3</a:t>
              </a:r>
            </a:p>
          </p:txBody>
        </p:sp>
        <p:sp>
          <p:nvSpPr>
            <p:cNvPr id="115724" name="Oval 18"/>
            <p:cNvSpPr>
              <a:spLocks noChangeAspect="1" noChangeArrowheads="1"/>
            </p:cNvSpPr>
            <p:nvPr/>
          </p:nvSpPr>
          <p:spPr bwMode="auto">
            <a:xfrm>
              <a:off x="6705600" y="36195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endParaRPr lang="en-US"/>
            </a:p>
            <a:p>
              <a:pPr algn="ctr">
                <a:lnSpc>
                  <a:spcPct val="80000"/>
                </a:lnSpc>
                <a:spcBef>
                  <a:spcPct val="50000"/>
                </a:spcBef>
                <a:buClr>
                  <a:srgbClr val="0000FF"/>
                </a:buClr>
                <a:buSzPct val="65000"/>
              </a:pPr>
              <a:r>
                <a:rPr lang="en-US"/>
                <a:t>1</a:t>
              </a:r>
            </a:p>
            <a:p>
              <a:pPr algn="ctr">
                <a:lnSpc>
                  <a:spcPct val="80000"/>
                </a:lnSpc>
                <a:spcBef>
                  <a:spcPct val="50000"/>
                </a:spcBef>
                <a:buClr>
                  <a:srgbClr val="0000FF"/>
                </a:buClr>
                <a:buSzPct val="65000"/>
              </a:pPr>
              <a:endParaRPr lang="en-US"/>
            </a:p>
          </p:txBody>
        </p:sp>
        <p:sp>
          <p:nvSpPr>
            <p:cNvPr id="115725" name="Oval 19"/>
            <p:cNvSpPr>
              <a:spLocks noChangeAspect="1" noChangeArrowheads="1"/>
            </p:cNvSpPr>
            <p:nvPr/>
          </p:nvSpPr>
          <p:spPr bwMode="auto">
            <a:xfrm>
              <a:off x="6705600" y="43815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ja-JP" altLang="en-US">
                  <a:ea typeface="ＭＳ Ｐゴシック" charset="-128"/>
                  <a:cs typeface="ＭＳ Ｐゴシック" charset="-128"/>
                </a:rPr>
                <a:t>閉</a:t>
              </a:r>
              <a:endParaRPr lang="en-US"/>
            </a:p>
          </p:txBody>
        </p:sp>
        <p:sp>
          <p:nvSpPr>
            <p:cNvPr id="115726" name="Oval 20"/>
            <p:cNvSpPr>
              <a:spLocks noChangeAspect="1" noChangeArrowheads="1"/>
            </p:cNvSpPr>
            <p:nvPr/>
          </p:nvSpPr>
          <p:spPr bwMode="auto">
            <a:xfrm>
              <a:off x="7543800" y="17907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8</a:t>
              </a:r>
            </a:p>
          </p:txBody>
        </p:sp>
        <p:sp>
          <p:nvSpPr>
            <p:cNvPr id="115727" name="Oval 21"/>
            <p:cNvSpPr>
              <a:spLocks noChangeAspect="1" noChangeArrowheads="1"/>
            </p:cNvSpPr>
            <p:nvPr/>
          </p:nvSpPr>
          <p:spPr bwMode="auto">
            <a:xfrm>
              <a:off x="7543800" y="30099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6</a:t>
              </a:r>
            </a:p>
          </p:txBody>
        </p:sp>
        <p:sp>
          <p:nvSpPr>
            <p:cNvPr id="115728" name="Oval 22"/>
            <p:cNvSpPr>
              <a:spLocks noChangeAspect="1" noChangeArrowheads="1"/>
            </p:cNvSpPr>
            <p:nvPr/>
          </p:nvSpPr>
          <p:spPr bwMode="auto">
            <a:xfrm>
              <a:off x="7543800" y="24003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7</a:t>
              </a:r>
            </a:p>
          </p:txBody>
        </p:sp>
        <p:sp>
          <p:nvSpPr>
            <p:cNvPr id="115729" name="Oval 23"/>
            <p:cNvSpPr>
              <a:spLocks noChangeAspect="1" noChangeArrowheads="1"/>
            </p:cNvSpPr>
            <p:nvPr/>
          </p:nvSpPr>
          <p:spPr bwMode="auto">
            <a:xfrm>
              <a:off x="7543800" y="36195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en-US"/>
                <a:t>5</a:t>
              </a:r>
            </a:p>
          </p:txBody>
        </p:sp>
        <p:sp>
          <p:nvSpPr>
            <p:cNvPr id="115730" name="Oval 24"/>
            <p:cNvSpPr>
              <a:spLocks noChangeAspect="1" noChangeArrowheads="1"/>
            </p:cNvSpPr>
            <p:nvPr/>
          </p:nvSpPr>
          <p:spPr bwMode="auto">
            <a:xfrm>
              <a:off x="7543800" y="4381500"/>
              <a:ext cx="554736" cy="554736"/>
            </a:xfrm>
            <a:prstGeom prst="ellipse">
              <a:avLst/>
            </a:prstGeom>
            <a:solidFill>
              <a:schemeClr val="bg1"/>
            </a:solidFill>
            <a:ln w="9525">
              <a:solidFill>
                <a:schemeClr val="tx1"/>
              </a:solidFill>
              <a:round/>
              <a:headEnd/>
              <a:tailEnd/>
            </a:ln>
          </p:spPr>
          <p:txBody>
            <a:bodyPr wrap="none" lIns="45720" rIns="45720" anchor="ctr">
              <a:prstTxWarp prst="textNoShape">
                <a:avLst/>
              </a:prstTxWarp>
            </a:bodyPr>
            <a:lstStyle/>
            <a:p>
              <a:pPr algn="ctr">
                <a:lnSpc>
                  <a:spcPct val="80000"/>
                </a:lnSpc>
                <a:spcBef>
                  <a:spcPct val="50000"/>
                </a:spcBef>
                <a:buClr>
                  <a:srgbClr val="0000FF"/>
                </a:buClr>
                <a:buSzPct val="65000"/>
              </a:pPr>
              <a:r>
                <a:rPr lang="ja-JP" altLang="en-US">
                  <a:ea typeface="ＭＳ Ｐゴシック" charset="-128"/>
                  <a:cs typeface="ＭＳ Ｐゴシック" charset="-128"/>
                </a:rPr>
                <a:t>開</a:t>
              </a:r>
              <a:endParaRPr lang="en-US"/>
            </a:p>
          </p:txBody>
        </p:sp>
      </p:grpSp>
      <p:sp>
        <p:nvSpPr>
          <p:cNvPr id="115718" name="Rectangle 39"/>
          <p:cNvSpPr>
            <a:spLocks noChangeArrowheads="1"/>
          </p:cNvSpPr>
          <p:nvPr/>
        </p:nvSpPr>
        <p:spPr bwMode="auto">
          <a:xfrm>
            <a:off x="6705600" y="2362200"/>
            <a:ext cx="1676400" cy="3505200"/>
          </a:xfrm>
          <a:prstGeom prst="rect">
            <a:avLst/>
          </a:prstGeom>
          <a:noFill/>
          <a:ln w="9525">
            <a:solidFill>
              <a:schemeClr val="tx1"/>
            </a:solidFill>
            <a:round/>
            <a:headEnd/>
            <a:tailEnd/>
          </a:ln>
        </p:spPr>
        <p:txBody>
          <a:bodyPr wrap="none">
            <a:prstTxWarp prst="textNoShape">
              <a:avLst/>
            </a:prstTxWarp>
            <a:spAutoFit/>
          </a:bodyPr>
          <a:lstStyle/>
          <a:p>
            <a:endParaRPr lang="en-US"/>
          </a:p>
        </p:txBody>
      </p:sp>
      <p:sp>
        <p:nvSpPr>
          <p:cNvPr id="115719" name="Rectangle 17"/>
          <p:cNvSpPr>
            <a:spLocks noChangeArrowheads="1"/>
          </p:cNvSpPr>
          <p:nvPr/>
        </p:nvSpPr>
        <p:spPr bwMode="auto">
          <a:xfrm>
            <a:off x="914400" y="3048000"/>
            <a:ext cx="5029200" cy="457200"/>
          </a:xfrm>
          <a:prstGeom prst="rect">
            <a:avLst/>
          </a:prstGeom>
          <a:solidFill>
            <a:schemeClr val="tx1">
              <a:alpha val="20000"/>
            </a:schemeClr>
          </a:solidFill>
          <a:ln w="12700">
            <a:solidFill>
              <a:schemeClr val="tx1"/>
            </a:solidFill>
            <a:round/>
            <a:headEnd/>
            <a:tailEnd/>
          </a:ln>
        </p:spPr>
        <p:txBody>
          <a:bodyPr>
            <a:prstTxWarp prst="textNoShape">
              <a:avLst/>
            </a:prstTxWarp>
          </a:bodyPr>
          <a:lstStyle/>
          <a:p>
            <a:r>
              <a:rPr lang="en-US"/>
              <a:t>Passenger pushes button.</a:t>
            </a:r>
          </a:p>
        </p:txBody>
      </p:sp>
      <p:sp>
        <p:nvSpPr>
          <p:cNvPr id="115720" name="Rectangle 18"/>
          <p:cNvSpPr>
            <a:spLocks noChangeArrowheads="1"/>
          </p:cNvSpPr>
          <p:nvPr/>
        </p:nvSpPr>
        <p:spPr bwMode="auto">
          <a:xfrm>
            <a:off x="914400" y="4038600"/>
            <a:ext cx="5029200" cy="457200"/>
          </a:xfrm>
          <a:prstGeom prst="rect">
            <a:avLst/>
          </a:prstGeom>
          <a:solidFill>
            <a:schemeClr val="tx1">
              <a:alpha val="20000"/>
            </a:schemeClr>
          </a:solidFill>
          <a:ln w="12700">
            <a:solidFill>
              <a:schemeClr val="tx1"/>
            </a:solidFill>
            <a:round/>
            <a:headEnd/>
            <a:tailEnd/>
          </a:ln>
        </p:spPr>
        <p:txBody>
          <a:bodyPr>
            <a:prstTxWarp prst="textNoShape">
              <a:avLst/>
            </a:prstTxWarp>
          </a:bodyPr>
          <a:lstStyle/>
          <a:p>
            <a:r>
              <a:rPr lang="en-US"/>
              <a:t>Passenger orders elevator to floor.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0"/>
                            </p:stCondLst>
                            <p:childTnLst>
                              <p:par>
                                <p:cTn id="10" presetID="2" presetClass="exit" presetSubtype="1" accel="50000" decel="50000" fill="hold" nodeType="afterEffect">
                                  <p:stCondLst>
                                    <p:cond delay="0"/>
                                  </p:stCondLst>
                                  <p:childTnLst>
                                    <p:anim calcmode="lin" valueType="num">
                                      <p:cBhvr additive="base">
                                        <p:cTn id="11" dur="3000"/>
                                        <p:tgtEl>
                                          <p:spTgt spid="5"/>
                                        </p:tgtEl>
                                        <p:attrNameLst>
                                          <p:attrName>ppt_x</p:attrName>
                                        </p:attrNameLst>
                                      </p:cBhvr>
                                      <p:tavLst>
                                        <p:tav tm="0">
                                          <p:val>
                                            <p:strVal val="ppt_x"/>
                                          </p:val>
                                        </p:tav>
                                        <p:tav tm="100000">
                                          <p:val>
                                            <p:strVal val="ppt_x"/>
                                          </p:val>
                                        </p:tav>
                                      </p:tavLst>
                                    </p:anim>
                                    <p:anim calcmode="lin" valueType="num">
                                      <p:cBhvr additive="base">
                                        <p:cTn id="12" dur="3000"/>
                                        <p:tgtEl>
                                          <p:spTgt spid="5"/>
                                        </p:tgtEl>
                                        <p:attrNameLst>
                                          <p:attrName>ppt_y</p:attrName>
                                        </p:attrNameLst>
                                      </p:cBhvr>
                                      <p:tavLst>
                                        <p:tav tm="0">
                                          <p:val>
                                            <p:strVal val="ppt_y"/>
                                          </p:val>
                                        </p:tav>
                                        <p:tav tm="100000">
                                          <p:val>
                                            <p:strVal val="0-ppt_h/2"/>
                                          </p:val>
                                        </p:tav>
                                      </p:tavLst>
                                    </p:anim>
                                    <p:set>
                                      <p:cBhvr>
                                        <p:cTn id="13" dur="1" fill="hold">
                                          <p:stCondLst>
                                            <p:cond delay="2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smtClean="0"/>
              <a:t>Factor Out Common Elements</a:t>
            </a:r>
          </a:p>
        </p:txBody>
      </p:sp>
      <p:sp>
        <p:nvSpPr>
          <p:cNvPr id="116739" name="Content Placeholder 2"/>
          <p:cNvSpPr>
            <a:spLocks noGrp="1"/>
          </p:cNvSpPr>
          <p:nvPr>
            <p:ph idx="1"/>
          </p:nvPr>
        </p:nvSpPr>
        <p:spPr/>
        <p:txBody>
          <a:bodyPr/>
          <a:lstStyle/>
          <a:p>
            <a:r>
              <a:rPr lang="en-US" dirty="0" smtClean="0"/>
              <a:t>When you find common elements, factor them out.</a:t>
            </a:r>
          </a:p>
          <a:p>
            <a:endParaRPr lang="en-US" dirty="0" smtClean="0"/>
          </a:p>
          <a:p>
            <a:endParaRPr lang="en-US" dirty="0" smtClean="0"/>
          </a:p>
          <a:p>
            <a:endParaRPr lang="en-US" dirty="0" smtClean="0"/>
          </a:p>
          <a:p>
            <a:endParaRPr lang="en-US" dirty="0" smtClean="0"/>
          </a:p>
          <a:p>
            <a:r>
              <a:rPr lang="en-US" dirty="0" smtClean="0"/>
              <a:t> </a:t>
            </a:r>
          </a:p>
        </p:txBody>
      </p:sp>
      <p:sp>
        <p:nvSpPr>
          <p:cNvPr id="116740" name="Oval 3"/>
          <p:cNvSpPr>
            <a:spLocks noChangeArrowheads="1"/>
          </p:cNvSpPr>
          <p:nvPr/>
        </p:nvSpPr>
        <p:spPr bwMode="auto">
          <a:xfrm>
            <a:off x="5867400" y="3505200"/>
            <a:ext cx="3276600" cy="2971800"/>
          </a:xfrm>
          <a:prstGeom prst="ellipse">
            <a:avLst/>
          </a:prstGeom>
          <a:solidFill>
            <a:srgbClr val="FF0000"/>
          </a:solidFill>
          <a:ln w="9525">
            <a:solidFill>
              <a:schemeClr val="tx1"/>
            </a:solidFill>
            <a:round/>
            <a:headEnd/>
            <a:tailEnd/>
          </a:ln>
        </p:spPr>
        <p:txBody>
          <a:bodyPr lIns="0" tIns="0" rIns="0" bIns="0">
            <a:prstTxWarp prst="textNoShape">
              <a:avLst/>
            </a:prstTxWarp>
          </a:bodyPr>
          <a:lstStyle/>
          <a:p>
            <a:pPr lvl="1" algn="ctr"/>
            <a:endParaRPr lang="en-US">
              <a:latin typeface="Comic Sans MS" charset="0"/>
              <a:ea typeface="Comic Sans MS" charset="0"/>
              <a:cs typeface="Comic Sans MS" charset="0"/>
            </a:endParaRPr>
          </a:p>
        </p:txBody>
      </p:sp>
      <p:sp>
        <p:nvSpPr>
          <p:cNvPr id="116741" name="TextBox 4"/>
          <p:cNvSpPr txBox="1">
            <a:spLocks noChangeArrowheads="1"/>
          </p:cNvSpPr>
          <p:nvPr/>
        </p:nvSpPr>
        <p:spPr bwMode="auto">
          <a:xfrm>
            <a:off x="6373812" y="3726359"/>
            <a:ext cx="2389188" cy="769441"/>
          </a:xfrm>
          <a:prstGeom prst="rect">
            <a:avLst/>
          </a:prstGeom>
          <a:noFill/>
          <a:ln w="9525">
            <a:noFill/>
            <a:miter lim="800000"/>
            <a:headEnd/>
            <a:tailEnd/>
          </a:ln>
        </p:spPr>
        <p:txBody>
          <a:bodyPr wrap="square">
            <a:prstTxWarp prst="textNoShape">
              <a:avLst/>
            </a:prstTxWarp>
            <a:spAutoFit/>
          </a:bodyPr>
          <a:lstStyle/>
          <a:p>
            <a:pPr marL="0" lvl="1" algn="ctr"/>
            <a:r>
              <a:rPr lang="en-US" sz="2200" dirty="0">
                <a:latin typeface="Comic Sans MS" charset="0"/>
                <a:ea typeface="Comic Sans MS" charset="0"/>
                <a:cs typeface="Comic Sans MS" charset="0"/>
              </a:rPr>
              <a:t>UC07: Call any </a:t>
            </a:r>
            <a:br>
              <a:rPr lang="en-US" sz="2200" dirty="0">
                <a:latin typeface="Comic Sans MS" charset="0"/>
                <a:ea typeface="Comic Sans MS" charset="0"/>
                <a:cs typeface="Comic Sans MS" charset="0"/>
              </a:rPr>
            </a:br>
            <a:r>
              <a:rPr lang="en-US" sz="2200" dirty="0">
                <a:latin typeface="Comic Sans MS" charset="0"/>
                <a:ea typeface="Comic Sans MS" charset="0"/>
                <a:cs typeface="Comic Sans MS" charset="0"/>
              </a:rPr>
              <a:t>elevator to floor  </a:t>
            </a:r>
          </a:p>
        </p:txBody>
      </p:sp>
      <p:sp>
        <p:nvSpPr>
          <p:cNvPr id="116742" name="Oval 5"/>
          <p:cNvSpPr>
            <a:spLocks noChangeAspect="1"/>
          </p:cNvSpPr>
          <p:nvPr/>
        </p:nvSpPr>
        <p:spPr bwMode="auto">
          <a:xfrm>
            <a:off x="6096000" y="4463142"/>
            <a:ext cx="2819400" cy="2013857"/>
          </a:xfrm>
          <a:prstGeom prst="ellipse">
            <a:avLst/>
          </a:prstGeom>
          <a:solidFill>
            <a:srgbClr val="00CC00"/>
          </a:solidFill>
          <a:ln w="9525">
            <a:solidFill>
              <a:schemeClr val="tx1"/>
            </a:solidFill>
            <a:round/>
            <a:headEnd/>
            <a:tailEnd/>
          </a:ln>
        </p:spPr>
        <p:txBody>
          <a:bodyPr anchor="ctr" anchorCtr="1">
            <a:prstTxWarp prst="textNoShape">
              <a:avLst/>
            </a:prstTxWarp>
          </a:bodyPr>
          <a:lstStyle/>
          <a:p>
            <a:pPr lvl="1" algn="ctr"/>
            <a:r>
              <a:rPr lang="en-US" sz="2200" dirty="0">
                <a:latin typeface="Comic Sans MS" charset="0"/>
                <a:ea typeface="Comic Sans MS" charset="0"/>
                <a:cs typeface="Comic Sans MS" charset="0"/>
              </a:rPr>
              <a:t>UC14: Order selected elevator to floor</a:t>
            </a:r>
          </a:p>
        </p:txBody>
      </p:sp>
      <p:sp>
        <p:nvSpPr>
          <p:cNvPr id="7" name="Rectangle 6"/>
          <p:cNvSpPr>
            <a:spLocks noChangeArrowheads="1"/>
          </p:cNvSpPr>
          <p:nvPr/>
        </p:nvSpPr>
        <p:spPr bwMode="auto">
          <a:xfrm>
            <a:off x="914400" y="1676400"/>
            <a:ext cx="5334000" cy="1905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smtClean="0"/>
              <a:t>Scenario UC07: </a:t>
            </a:r>
            <a:r>
              <a:rPr lang="en-US" sz="2000" u="sng" dirty="0"/>
              <a:t>Passenger Enters Elevator</a:t>
            </a:r>
          </a:p>
          <a:p>
            <a:pPr marL="457200" indent="-457200">
              <a:buFont typeface="+mj-lt"/>
              <a:buAutoNum type="arabicPeriod"/>
            </a:pPr>
            <a:r>
              <a:rPr lang="en-US" sz="2000" dirty="0"/>
              <a:t>Create order for elevator to floor</a:t>
            </a:r>
          </a:p>
          <a:p>
            <a:pPr marL="457200" indent="-457200">
              <a:buFont typeface="+mj-lt"/>
              <a:buAutoNum type="arabicPeriod"/>
            </a:pPr>
            <a:r>
              <a:rPr lang="en-US" sz="2000" dirty="0"/>
              <a:t>Close door</a:t>
            </a:r>
          </a:p>
          <a:p>
            <a:pPr marL="457200" indent="-457200">
              <a:buFont typeface="+mj-lt"/>
              <a:buAutoNum type="arabicPeriod"/>
            </a:pPr>
            <a:r>
              <a:rPr lang="en-US" sz="2000" dirty="0"/>
              <a:t>Elevator moves</a:t>
            </a:r>
          </a:p>
          <a:p>
            <a:pPr marL="457200" indent="-457200">
              <a:buFont typeface="+mj-lt"/>
              <a:buAutoNum type="arabicPeriod"/>
            </a:pPr>
            <a:r>
              <a:rPr lang="en-US" sz="2000" dirty="0"/>
              <a:t>Elevator arrives at floor</a:t>
            </a:r>
          </a:p>
          <a:p>
            <a:pPr marL="457200" indent="-457200">
              <a:buFont typeface="+mj-lt"/>
              <a:buAutoNum type="arabicPeriod"/>
            </a:pPr>
            <a:r>
              <a:rPr lang="en-US" sz="2000" dirty="0"/>
              <a:t>Open door</a:t>
            </a:r>
          </a:p>
          <a:p>
            <a:endParaRPr lang="en-US" sz="2000" dirty="0"/>
          </a:p>
          <a:p>
            <a:endParaRPr lang="en-US" sz="2000" dirty="0"/>
          </a:p>
          <a:p>
            <a:endParaRPr lang="en-US" sz="2000" dirty="0"/>
          </a:p>
          <a:p>
            <a:endParaRPr lang="en-US" sz="2000" dirty="0"/>
          </a:p>
          <a:p>
            <a:endParaRPr lang="en-US" sz="2000" dirty="0"/>
          </a:p>
        </p:txBody>
      </p:sp>
      <p:sp>
        <p:nvSpPr>
          <p:cNvPr id="8" name="Rectangle 7"/>
          <p:cNvSpPr>
            <a:spLocks noChangeArrowheads="1"/>
          </p:cNvSpPr>
          <p:nvPr/>
        </p:nvSpPr>
        <p:spPr bwMode="auto">
          <a:xfrm>
            <a:off x="914400" y="3733800"/>
            <a:ext cx="5029200" cy="25146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smtClean="0"/>
              <a:t>Scenario UC14: </a:t>
            </a:r>
            <a:r>
              <a:rPr lang="en-US" sz="2000" u="sng" dirty="0"/>
              <a:t>Passenger requests Elevator</a:t>
            </a:r>
          </a:p>
          <a:p>
            <a:pPr marL="457200" indent="-457200">
              <a:buFont typeface="+mj-lt"/>
              <a:buAutoNum type="arabicPeriod"/>
            </a:pPr>
            <a:r>
              <a:rPr lang="en-US" sz="2000" dirty="0"/>
              <a:t>Select elevator in requested direction</a:t>
            </a:r>
          </a:p>
          <a:p>
            <a:pPr marL="457200" indent="-457200">
              <a:buFont typeface="+mj-lt"/>
              <a:buAutoNum type="arabicPeriod"/>
            </a:pPr>
            <a:r>
              <a:rPr lang="en-US" sz="2000" dirty="0"/>
              <a:t>Create order for elevator to floor</a:t>
            </a:r>
          </a:p>
          <a:p>
            <a:pPr marL="457200" indent="-457200">
              <a:buFont typeface="+mj-lt"/>
              <a:buAutoNum type="arabicPeriod"/>
            </a:pPr>
            <a:r>
              <a:rPr lang="en-US" sz="2000" dirty="0"/>
              <a:t>Close door</a:t>
            </a:r>
          </a:p>
          <a:p>
            <a:pPr marL="457200" indent="-457200">
              <a:buFont typeface="+mj-lt"/>
              <a:buAutoNum type="arabicPeriod"/>
            </a:pPr>
            <a:r>
              <a:rPr lang="en-US" sz="2000" dirty="0"/>
              <a:t>Move elevator</a:t>
            </a:r>
          </a:p>
          <a:p>
            <a:pPr marL="457200" indent="-457200">
              <a:buFont typeface="+mj-lt"/>
              <a:buAutoNum type="arabicPeriod"/>
            </a:pPr>
            <a:r>
              <a:rPr lang="en-US" sz="2000" dirty="0"/>
              <a:t>Elevator arrives at floor</a:t>
            </a:r>
          </a:p>
          <a:p>
            <a:pPr marL="457200" indent="-457200">
              <a:buFont typeface="+mj-lt"/>
              <a:buAutoNum type="arabicPeriod"/>
            </a:pPr>
            <a:r>
              <a:rPr lang="en-US" sz="2000" dirty="0"/>
              <a:t>Open door</a:t>
            </a:r>
          </a:p>
          <a:p>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dirty="0" smtClean="0"/>
              <a:t>Normalize Terms</a:t>
            </a:r>
          </a:p>
        </p:txBody>
      </p:sp>
      <p:sp>
        <p:nvSpPr>
          <p:cNvPr id="113667" name="Content Placeholder 2"/>
          <p:cNvSpPr>
            <a:spLocks noGrp="1"/>
          </p:cNvSpPr>
          <p:nvPr>
            <p:ph idx="1"/>
          </p:nvPr>
        </p:nvSpPr>
        <p:spPr/>
        <p:txBody>
          <a:bodyPr/>
          <a:lstStyle/>
          <a:p>
            <a:r>
              <a:rPr lang="en-US" dirty="0" smtClean="0"/>
              <a:t>Ensure that the terms used in the use cases are either:</a:t>
            </a:r>
          </a:p>
          <a:p>
            <a:pPr lvl="1"/>
            <a:r>
              <a:rPr lang="en-US" dirty="0" smtClean="0"/>
              <a:t>exactly those you have defined, or</a:t>
            </a:r>
          </a:p>
          <a:p>
            <a:pPr lvl="1"/>
            <a:r>
              <a:rPr lang="en-US" dirty="0" smtClean="0"/>
              <a:t>can be replaced by those you have defined, or</a:t>
            </a:r>
          </a:p>
          <a:p>
            <a:pPr lvl="1"/>
            <a:r>
              <a:rPr lang="en-US" dirty="0" smtClean="0"/>
              <a:t>you provide a definition</a:t>
            </a:r>
          </a:p>
          <a:p>
            <a:endParaRPr lang="en-US" dirty="0" smtClean="0"/>
          </a:p>
          <a:p>
            <a:r>
              <a:rPr lang="en-US" dirty="0" smtClean="0"/>
              <a:t>Correlate them to existing requirements for</a:t>
            </a:r>
          </a:p>
          <a:p>
            <a:pPr lvl="1"/>
            <a:r>
              <a:rPr lang="en-US" dirty="0" smtClean="0"/>
              <a:t>identification</a:t>
            </a:r>
          </a:p>
          <a:p>
            <a:pPr lvl="1"/>
            <a:r>
              <a:rPr lang="en-US" dirty="0" smtClean="0"/>
              <a:t>completeness</a:t>
            </a:r>
          </a:p>
          <a:p>
            <a:endParaRPr lang="en-US" dirty="0" smtClean="0"/>
          </a:p>
          <a:p>
            <a:r>
              <a:rPr lang="en-US" dirty="0" smtClean="0"/>
              <a:t>But do not rewrite them.</a:t>
            </a:r>
          </a:p>
          <a:p>
            <a:endParaRPr lang="en-US" dirty="0" smtClean="0"/>
          </a:p>
        </p:txBody>
      </p:sp>
      <p:sp>
        <p:nvSpPr>
          <p:cNvPr id="4" name="Rectangle 3"/>
          <p:cNvSpPr/>
          <p:nvPr/>
        </p:nvSpPr>
        <p:spPr bwMode="auto">
          <a:xfrm>
            <a:off x="4648200" y="3886200"/>
            <a:ext cx="3429000" cy="1676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Pace		Workout</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Lap		Log</a:t>
            </a:r>
          </a:p>
          <a:p>
            <a:r>
              <a:rPr kumimoji="0" lang="en-US" sz="1800" b="0" i="0" u="none" strike="noStrike" cap="none" normalizeH="0" baseline="0" dirty="0" smtClean="0">
                <a:ln>
                  <a:noFill/>
                </a:ln>
                <a:solidFill>
                  <a:schemeClr val="tx1"/>
                </a:solidFill>
                <a:effectLst/>
                <a:latin typeface="Arial" charset="0"/>
              </a:rPr>
              <a:t>Multi-lap</a:t>
            </a:r>
            <a:r>
              <a:rPr lang="en-US" dirty="0"/>
              <a:t>	              Heart-</a:t>
            </a:r>
            <a:r>
              <a:rPr lang="en-US" dirty="0" smtClean="0"/>
              <a:t>rate</a:t>
            </a: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Device</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Track		…..</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You Here?</a:t>
            </a:r>
            <a:endParaRPr lang="en-US" dirty="0"/>
          </a:p>
        </p:txBody>
      </p:sp>
      <p:sp>
        <p:nvSpPr>
          <p:cNvPr id="3" name="Content Placeholder 2"/>
          <p:cNvSpPr>
            <a:spLocks noGrp="1"/>
          </p:cNvSpPr>
          <p:nvPr>
            <p:ph idx="1"/>
          </p:nvPr>
        </p:nvSpPr>
        <p:spPr/>
        <p:txBody>
          <a:bodyPr/>
          <a:lstStyle/>
          <a:p>
            <a:r>
              <a:rPr lang="en-US" dirty="0" smtClean="0"/>
              <a:t>Depends.</a:t>
            </a:r>
          </a:p>
          <a:p>
            <a:endParaRPr lang="en-US" dirty="0"/>
          </a:p>
          <a:p>
            <a:r>
              <a:rPr lang="en-US" i="1" dirty="0" smtClean="0"/>
              <a:t>System and project managers </a:t>
            </a:r>
            <a:r>
              <a:rPr lang="en-US" dirty="0" smtClean="0"/>
              <a:t>need to understand the process, even if they do not need to know all the details.</a:t>
            </a:r>
          </a:p>
          <a:p>
            <a:endParaRPr lang="en-US" dirty="0"/>
          </a:p>
          <a:p>
            <a:r>
              <a:rPr lang="en-US" i="1" dirty="0" smtClean="0"/>
              <a:t>Architects</a:t>
            </a:r>
            <a:r>
              <a:rPr lang="en-US" dirty="0" smtClean="0"/>
              <a:t> need to understand the problem space.</a:t>
            </a:r>
          </a:p>
          <a:p>
            <a:endParaRPr lang="en-US" dirty="0"/>
          </a:p>
          <a:p>
            <a:r>
              <a:rPr lang="en-US" i="1" dirty="0" smtClean="0"/>
              <a:t>Designers and programmers </a:t>
            </a:r>
            <a:r>
              <a:rPr lang="en-US" dirty="0" smtClean="0"/>
              <a:t>need to </a:t>
            </a:r>
            <a:r>
              <a:rPr lang="en-US" dirty="0" smtClean="0"/>
              <a:t>understand what </a:t>
            </a:r>
            <a:r>
              <a:rPr lang="en-US" dirty="0" smtClean="0"/>
              <a:t>they will receive </a:t>
            </a:r>
            <a:r>
              <a:rPr lang="en-US" dirty="0" smtClean="0"/>
              <a:t>as</a:t>
            </a:r>
            <a:r>
              <a:rPr lang="en-US" dirty="0" smtClean="0"/>
              <a:t> </a:t>
            </a:r>
            <a:r>
              <a:rPr lang="en-US" dirty="0"/>
              <a:t>inputs </a:t>
            </a:r>
            <a:r>
              <a:rPr lang="en-US" dirty="0" smtClean="0"/>
              <a:t>to building executable models.</a:t>
            </a:r>
            <a:endParaRPr lang="en-US" dirty="0"/>
          </a:p>
        </p:txBody>
      </p:sp>
    </p:spTree>
    <p:extLst>
      <p:ext uri="{BB962C8B-B14F-4D97-AF65-F5344CB8AC3E}">
        <p14:creationId xmlns:p14="http://schemas.microsoft.com/office/powerpoint/2010/main" val="4082583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smtClean="0"/>
              <a:t>Normalize Verbs</a:t>
            </a:r>
          </a:p>
        </p:txBody>
      </p:sp>
      <p:sp>
        <p:nvSpPr>
          <p:cNvPr id="114691" name="Content Placeholder 2"/>
          <p:cNvSpPr>
            <a:spLocks noGrp="1"/>
          </p:cNvSpPr>
          <p:nvPr>
            <p:ph idx="1"/>
          </p:nvPr>
        </p:nvSpPr>
        <p:spPr/>
        <p:txBody>
          <a:bodyPr/>
          <a:lstStyle/>
          <a:p>
            <a:r>
              <a:rPr lang="en-US" dirty="0" smtClean="0"/>
              <a:t>Ensure that the verbs used in the use case use cases are:</a:t>
            </a:r>
          </a:p>
          <a:p>
            <a:pPr lvl="1"/>
            <a:r>
              <a:rPr lang="en-US" dirty="0" smtClean="0"/>
              <a:t>limited (i.e. there are but a few of them), and </a:t>
            </a:r>
          </a:p>
          <a:p>
            <a:pPr lvl="1"/>
            <a:r>
              <a:rPr lang="en-US" dirty="0" smtClean="0"/>
              <a:t>clear, and if special to the subject matter…</a:t>
            </a:r>
          </a:p>
          <a:p>
            <a:pPr lvl="1">
              <a:buNone/>
            </a:pPr>
            <a:endParaRPr lang="en-US" dirty="0" smtClean="0"/>
          </a:p>
          <a:p>
            <a:r>
              <a:rPr lang="en-US" dirty="0" smtClean="0"/>
              <a:t>… correlate them to existing requirements for</a:t>
            </a:r>
          </a:p>
          <a:p>
            <a:pPr lvl="1"/>
            <a:r>
              <a:rPr lang="en-US" dirty="0" smtClean="0"/>
              <a:t>identification</a:t>
            </a:r>
          </a:p>
          <a:p>
            <a:pPr lvl="1"/>
            <a:r>
              <a:rPr lang="en-US" dirty="0" smtClean="0"/>
              <a:t>completeness</a:t>
            </a:r>
          </a:p>
          <a:p>
            <a:endParaRPr lang="en-US" dirty="0" smtClean="0"/>
          </a:p>
          <a:p>
            <a:r>
              <a:rPr lang="en-US" dirty="0" smtClean="0"/>
              <a:t>But do not rewrite them.</a:t>
            </a:r>
          </a:p>
          <a:p>
            <a:endParaRPr lang="en-US" dirty="0" smtClean="0"/>
          </a:p>
        </p:txBody>
      </p:sp>
      <p:sp>
        <p:nvSpPr>
          <p:cNvPr id="2" name="Rectangle 1"/>
          <p:cNvSpPr/>
          <p:nvPr/>
        </p:nvSpPr>
        <p:spPr bwMode="auto">
          <a:xfrm>
            <a:off x="4648200" y="3886200"/>
            <a:ext cx="3429000" cy="1676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Add		Display</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Delete		Alert</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Read		Clear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Find		Log</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Show		…..</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smtClean="0"/>
              <a:t>Additional Constructs</a:t>
            </a:r>
          </a:p>
        </p:txBody>
      </p:sp>
      <p:sp>
        <p:nvSpPr>
          <p:cNvPr id="117763" name="Content Placeholder 2"/>
          <p:cNvSpPr>
            <a:spLocks noGrp="1"/>
          </p:cNvSpPr>
          <p:nvPr>
            <p:ph idx="1"/>
          </p:nvPr>
        </p:nvSpPr>
        <p:spPr/>
        <p:txBody>
          <a:bodyPr/>
          <a:lstStyle/>
          <a:p>
            <a:r>
              <a:rPr lang="en-US" dirty="0" smtClean="0"/>
              <a:t>Other relationships exist within the system boundary.</a:t>
            </a:r>
          </a:p>
          <a:p>
            <a:endParaRPr lang="en-US" dirty="0" smtClean="0"/>
          </a:p>
          <a:p>
            <a:r>
              <a:rPr lang="en-US" dirty="0" smtClean="0"/>
              <a:t>They are:</a:t>
            </a:r>
          </a:p>
          <a:p>
            <a:pPr lvl="1"/>
            <a:r>
              <a:rPr lang="en-US" dirty="0" smtClean="0"/>
              <a:t>«includes»</a:t>
            </a:r>
          </a:p>
          <a:p>
            <a:pPr lvl="1"/>
            <a:r>
              <a:rPr lang="en-US" dirty="0" smtClean="0"/>
              <a:t>«extends»</a:t>
            </a:r>
          </a:p>
          <a:p>
            <a:pPr lvl="1"/>
            <a:r>
              <a:rPr lang="en-US" dirty="0" smtClean="0"/>
              <a:t>and generalizes (</a:t>
            </a:r>
            <a:r>
              <a:rPr lang="en-US" i="1" dirty="0" smtClean="0"/>
              <a:t>deprecated</a:t>
            </a:r>
            <a:r>
              <a:rPr lang="en-US" dirty="0" smtClean="0"/>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dirty="0" smtClean="0"/>
              <a:t>Includes</a:t>
            </a:r>
          </a:p>
        </p:txBody>
      </p:sp>
      <p:sp>
        <p:nvSpPr>
          <p:cNvPr id="118787" name="Content Placeholder 2"/>
          <p:cNvSpPr>
            <a:spLocks noGrp="1"/>
          </p:cNvSpPr>
          <p:nvPr>
            <p:ph idx="1"/>
          </p:nvPr>
        </p:nvSpPr>
        <p:spPr/>
        <p:txBody>
          <a:bodyPr/>
          <a:lstStyle/>
          <a:p>
            <a:endParaRPr lang="en-US" dirty="0" smtClean="0"/>
          </a:p>
        </p:txBody>
      </p:sp>
      <p:sp>
        <p:nvSpPr>
          <p:cNvPr id="4" name="Rectangle 3"/>
          <p:cNvSpPr>
            <a:spLocks noChangeArrowheads="1"/>
          </p:cNvSpPr>
          <p:nvPr/>
        </p:nvSpPr>
        <p:spPr bwMode="auto">
          <a:xfrm>
            <a:off x="4572000" y="1371600"/>
            <a:ext cx="4343400" cy="2286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smtClean="0"/>
              <a:t>Scenario UC07: </a:t>
            </a:r>
            <a:r>
              <a:rPr lang="en-US" sz="2000" u="sng" dirty="0"/>
              <a:t>Passenger</a:t>
            </a:r>
            <a:r>
              <a:rPr lang="en-US" sz="2000" u="sng" dirty="0" smtClean="0"/>
              <a:t> </a:t>
            </a:r>
            <a:br>
              <a:rPr lang="en-US" sz="2000" u="sng" dirty="0" smtClean="0"/>
            </a:br>
            <a:r>
              <a:rPr lang="en-US" sz="2000" u="sng" dirty="0" smtClean="0"/>
              <a:t>Enters </a:t>
            </a:r>
            <a:r>
              <a:rPr lang="en-US" sz="2000" u="sng" dirty="0"/>
              <a:t>Elevator</a:t>
            </a:r>
            <a:endParaRPr lang="en-US" sz="2000" u="sng" dirty="0" smtClean="0"/>
          </a:p>
          <a:p>
            <a:pPr marL="457200" indent="-457200">
              <a:buFont typeface="+mj-lt"/>
              <a:buAutoNum type="arabicPeriod"/>
            </a:pPr>
            <a:r>
              <a:rPr lang="en-US" sz="2000" dirty="0" smtClean="0"/>
              <a:t>Create </a:t>
            </a:r>
            <a:r>
              <a:rPr lang="en-US" sz="2000" dirty="0"/>
              <a:t>order for elevator to floor</a:t>
            </a:r>
          </a:p>
          <a:p>
            <a:pPr marL="457200" indent="-457200">
              <a:buFont typeface="+mj-lt"/>
              <a:buAutoNum type="arabicPeriod"/>
            </a:pPr>
            <a:r>
              <a:rPr lang="en-US" sz="2000" dirty="0"/>
              <a:t>Close door</a:t>
            </a:r>
          </a:p>
          <a:p>
            <a:pPr marL="457200" indent="-457200">
              <a:buFont typeface="+mj-lt"/>
              <a:buAutoNum type="arabicPeriod"/>
            </a:pPr>
            <a:r>
              <a:rPr lang="en-US" sz="2000" dirty="0"/>
              <a:t>Elevator moves</a:t>
            </a:r>
          </a:p>
          <a:p>
            <a:pPr marL="457200" indent="-457200">
              <a:buFont typeface="+mj-lt"/>
              <a:buAutoNum type="arabicPeriod"/>
            </a:pPr>
            <a:r>
              <a:rPr lang="en-US" sz="2000" dirty="0"/>
              <a:t>Elevator arrives at floor</a:t>
            </a:r>
          </a:p>
          <a:p>
            <a:pPr marL="457200" indent="-457200">
              <a:buFont typeface="+mj-lt"/>
              <a:buAutoNum type="arabicPeriod"/>
            </a:pPr>
            <a:r>
              <a:rPr lang="en-US" sz="2000" dirty="0"/>
              <a:t>Open door</a:t>
            </a:r>
          </a:p>
          <a:p>
            <a:endParaRPr lang="en-US" sz="2000" dirty="0"/>
          </a:p>
          <a:p>
            <a:endParaRPr lang="en-US" sz="2000" dirty="0"/>
          </a:p>
          <a:p>
            <a:endParaRPr lang="en-US" sz="2000" dirty="0"/>
          </a:p>
          <a:p>
            <a:endParaRPr lang="en-US" sz="2000" dirty="0"/>
          </a:p>
          <a:p>
            <a:endParaRPr lang="en-US" sz="2000" dirty="0"/>
          </a:p>
        </p:txBody>
      </p:sp>
      <p:sp>
        <p:nvSpPr>
          <p:cNvPr id="5" name="Rectangle 4"/>
          <p:cNvSpPr>
            <a:spLocks noChangeArrowheads="1"/>
          </p:cNvSpPr>
          <p:nvPr/>
        </p:nvSpPr>
        <p:spPr bwMode="auto">
          <a:xfrm>
            <a:off x="5105400" y="4572000"/>
            <a:ext cx="3733800" cy="16764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smtClean="0"/>
              <a:t>Scenario UC14: </a:t>
            </a:r>
            <a:r>
              <a:rPr lang="en-US" sz="2000" u="sng" dirty="0"/>
              <a:t>Passenger requests Elevator</a:t>
            </a:r>
          </a:p>
          <a:p>
            <a:pPr marL="457200" indent="-457200">
              <a:buFont typeface="+mj-lt"/>
              <a:buAutoNum type="arabicPeriod"/>
            </a:pPr>
            <a:r>
              <a:rPr lang="en-US" sz="2000" dirty="0"/>
              <a:t>Select elevator in requested direction</a:t>
            </a:r>
            <a:endParaRPr lang="en-US" sz="2000" dirty="0" smtClean="0"/>
          </a:p>
          <a:p>
            <a:pPr marL="457200" indent="-457200">
              <a:buFont typeface="+mj-lt"/>
              <a:buAutoNum type="arabicPeriod"/>
            </a:pPr>
            <a:r>
              <a:rPr lang="en-US" sz="2000" dirty="0" smtClean="0"/>
              <a:t>Include UC07</a:t>
            </a:r>
          </a:p>
          <a:p>
            <a:endParaRPr lang="en-US" sz="2000" dirty="0"/>
          </a:p>
          <a:p>
            <a:endParaRPr lang="en-US" sz="2000" dirty="0"/>
          </a:p>
          <a:p>
            <a:endParaRPr lang="en-US" sz="2000" dirty="0"/>
          </a:p>
        </p:txBody>
      </p:sp>
      <p:sp>
        <p:nvSpPr>
          <p:cNvPr id="6" name="Oval 5"/>
          <p:cNvSpPr/>
          <p:nvPr/>
        </p:nvSpPr>
        <p:spPr bwMode="auto">
          <a:xfrm>
            <a:off x="609600" y="1749623"/>
            <a:ext cx="2667000" cy="1298377"/>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UC07:</a:t>
            </a:r>
            <a:r>
              <a:rPr kumimoji="0" lang="en-US" sz="1800" b="0" i="0" u="none" strike="noStrike" cap="none" normalizeH="0" dirty="0" smtClean="0">
                <a:ln>
                  <a:noFill/>
                </a:ln>
                <a:solidFill>
                  <a:schemeClr val="tx1"/>
                </a:solidFill>
                <a:effectLst/>
                <a:latin typeface="Arial" charset="0"/>
              </a:rPr>
              <a:t> Passenger Enters Elevator</a:t>
            </a:r>
            <a:endParaRPr kumimoji="0" lang="en-US" sz="18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1905000" y="4157157"/>
            <a:ext cx="3048000" cy="908864"/>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UC14:</a:t>
            </a:r>
            <a:r>
              <a:rPr kumimoji="0" lang="en-US" sz="1800" b="0" i="0" u="none" strike="noStrike" cap="none" normalizeH="0" dirty="0" smtClean="0">
                <a:ln>
                  <a:noFill/>
                </a:ln>
                <a:solidFill>
                  <a:schemeClr val="tx1"/>
                </a:solidFill>
                <a:effectLst/>
                <a:latin typeface="Arial" charset="0"/>
              </a:rPr>
              <a:t> Passenger requests Elevator</a:t>
            </a:r>
            <a:endParaRPr kumimoji="0" lang="en-US" sz="1800" b="0" i="0" u="none" strike="noStrike" cap="none" normalizeH="0" baseline="0" dirty="0" smtClean="0">
              <a:ln>
                <a:noFill/>
              </a:ln>
              <a:solidFill>
                <a:schemeClr val="tx1"/>
              </a:solidFill>
              <a:effectLst/>
              <a:latin typeface="Arial" charset="0"/>
            </a:endParaRPr>
          </a:p>
        </p:txBody>
      </p:sp>
      <p:cxnSp>
        <p:nvCxnSpPr>
          <p:cNvPr id="9" name="Straight Arrow Connector 8"/>
          <p:cNvCxnSpPr>
            <a:stCxn id="7" idx="0"/>
          </p:cNvCxnSpPr>
          <p:nvPr/>
        </p:nvCxnSpPr>
        <p:spPr bwMode="auto">
          <a:xfrm rot="16200000" flipV="1">
            <a:off x="2341023" y="3069180"/>
            <a:ext cx="1185357" cy="990598"/>
          </a:xfrm>
          <a:prstGeom prst="straightConnector1">
            <a:avLst/>
          </a:prstGeom>
          <a:solidFill>
            <a:schemeClr val="accent1"/>
          </a:solidFill>
          <a:ln w="38100" cap="flat" cmpd="sng" algn="ctr">
            <a:solidFill>
              <a:schemeClr val="tx1"/>
            </a:solidFill>
            <a:prstDash val="dash"/>
            <a:round/>
            <a:headEnd type="none" w="med" len="med"/>
            <a:tailEnd type="arrow"/>
          </a:ln>
          <a:effectLst/>
        </p:spPr>
      </p:cxnSp>
      <p:sp>
        <p:nvSpPr>
          <p:cNvPr id="11" name="TextBox 10"/>
          <p:cNvSpPr txBox="1"/>
          <p:nvPr/>
        </p:nvSpPr>
        <p:spPr>
          <a:xfrm>
            <a:off x="1295400" y="3429000"/>
            <a:ext cx="1533593" cy="430887"/>
          </a:xfrm>
          <a:prstGeom prst="rect">
            <a:avLst/>
          </a:prstGeom>
          <a:noFill/>
        </p:spPr>
        <p:txBody>
          <a:bodyPr wrap="none" rtlCol="0">
            <a:spAutoFit/>
          </a:bodyPr>
          <a:lstStyle/>
          <a:p>
            <a:r>
              <a:rPr lang="en-US" sz="2200" dirty="0" smtClean="0"/>
              <a:t>«includes»</a:t>
            </a:r>
            <a:endParaRPr lang="en-US" sz="2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dirty="0" smtClean="0"/>
              <a:t>Extends</a:t>
            </a:r>
          </a:p>
        </p:txBody>
      </p:sp>
      <p:sp>
        <p:nvSpPr>
          <p:cNvPr id="118787" name="Content Placeholder 2"/>
          <p:cNvSpPr>
            <a:spLocks noGrp="1"/>
          </p:cNvSpPr>
          <p:nvPr>
            <p:ph idx="1"/>
          </p:nvPr>
        </p:nvSpPr>
        <p:spPr/>
        <p:txBody>
          <a:bodyPr/>
          <a:lstStyle/>
          <a:p>
            <a:endParaRPr lang="en-US" dirty="0" smtClean="0"/>
          </a:p>
        </p:txBody>
      </p:sp>
      <p:sp>
        <p:nvSpPr>
          <p:cNvPr id="5" name="Rectangle 4"/>
          <p:cNvSpPr>
            <a:spLocks noChangeArrowheads="1"/>
          </p:cNvSpPr>
          <p:nvPr/>
        </p:nvSpPr>
        <p:spPr bwMode="auto">
          <a:xfrm>
            <a:off x="5105400" y="4038600"/>
            <a:ext cx="3733800" cy="2286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smtClean="0"/>
              <a:t>Scenario UC24: </a:t>
            </a:r>
            <a:r>
              <a:rPr lang="en-US" sz="2000" u="sng" dirty="0"/>
              <a:t>Passenger </a:t>
            </a:r>
            <a:r>
              <a:rPr lang="en-US" sz="2000" u="sng" dirty="0" smtClean="0"/>
              <a:t>Adds Order</a:t>
            </a:r>
            <a:endParaRPr lang="en-US" sz="2000" u="sng" dirty="0"/>
          </a:p>
          <a:p>
            <a:r>
              <a:rPr lang="en-US" sz="2000" dirty="0" smtClean="0"/>
              <a:t>Duplicates UC07 Steps 1~3</a:t>
            </a:r>
          </a:p>
          <a:p>
            <a:r>
              <a:rPr lang="en-US" sz="2000" dirty="0" smtClean="0"/>
              <a:t>Create additional order, if not past floor</a:t>
            </a:r>
          </a:p>
          <a:p>
            <a:r>
              <a:rPr lang="en-US" sz="2000" dirty="0" smtClean="0"/>
              <a:t>Repeat UC07 Steps 2~5 for each order</a:t>
            </a:r>
            <a:endParaRPr lang="en-US" sz="2000" dirty="0"/>
          </a:p>
          <a:p>
            <a:endParaRPr lang="en-US" sz="2000" dirty="0"/>
          </a:p>
          <a:p>
            <a:endParaRPr lang="en-US" sz="2000" dirty="0"/>
          </a:p>
        </p:txBody>
      </p:sp>
      <p:sp>
        <p:nvSpPr>
          <p:cNvPr id="6" name="Oval 5"/>
          <p:cNvSpPr/>
          <p:nvPr/>
        </p:nvSpPr>
        <p:spPr bwMode="auto">
          <a:xfrm>
            <a:off x="609600" y="1749623"/>
            <a:ext cx="2743200" cy="1298377"/>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UC07:</a:t>
            </a:r>
            <a:r>
              <a:rPr kumimoji="0" lang="en-US" sz="1800" b="0" i="0" u="none" strike="noStrike" cap="none" normalizeH="0" dirty="0" smtClean="0">
                <a:ln>
                  <a:noFill/>
                </a:ln>
                <a:solidFill>
                  <a:schemeClr val="tx1"/>
                </a:solidFill>
                <a:effectLst/>
                <a:latin typeface="Arial" charset="0"/>
              </a:rPr>
              <a:t> Passenger Enters Elevator</a:t>
            </a:r>
            <a:endParaRPr kumimoji="0" lang="en-US" sz="18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1905000" y="4157157"/>
            <a:ext cx="3048000" cy="908864"/>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UC24:</a:t>
            </a:r>
            <a:r>
              <a:rPr kumimoji="0" lang="en-US" sz="1800" b="0" i="0" u="none" strike="noStrike" cap="none" normalizeH="0" dirty="0" smtClean="0">
                <a:ln>
                  <a:noFill/>
                </a:ln>
                <a:solidFill>
                  <a:schemeClr val="tx1"/>
                </a:solidFill>
                <a:effectLst/>
                <a:latin typeface="Arial" charset="0"/>
              </a:rPr>
              <a:t> Passenger Adds Order</a:t>
            </a:r>
            <a:endParaRPr kumimoji="0" lang="en-US" sz="1800" b="0" i="0" u="none" strike="noStrike" cap="none" normalizeH="0" baseline="0" dirty="0" smtClean="0">
              <a:ln>
                <a:noFill/>
              </a:ln>
              <a:solidFill>
                <a:schemeClr val="tx1"/>
              </a:solidFill>
              <a:effectLst/>
              <a:latin typeface="Arial" charset="0"/>
            </a:endParaRPr>
          </a:p>
        </p:txBody>
      </p:sp>
      <p:cxnSp>
        <p:nvCxnSpPr>
          <p:cNvPr id="9" name="Straight Arrow Connector 8"/>
          <p:cNvCxnSpPr>
            <a:stCxn id="7" idx="0"/>
          </p:cNvCxnSpPr>
          <p:nvPr/>
        </p:nvCxnSpPr>
        <p:spPr bwMode="auto">
          <a:xfrm flipH="1" flipV="1">
            <a:off x="2438404" y="2971801"/>
            <a:ext cx="990596" cy="1185356"/>
          </a:xfrm>
          <a:prstGeom prst="straightConnector1">
            <a:avLst/>
          </a:prstGeom>
          <a:solidFill>
            <a:schemeClr val="accent1"/>
          </a:solidFill>
          <a:ln w="38100" cap="flat" cmpd="sng" algn="ctr">
            <a:solidFill>
              <a:schemeClr val="tx1"/>
            </a:solidFill>
            <a:prstDash val="dash"/>
            <a:round/>
            <a:headEnd type="none" w="med" len="med"/>
            <a:tailEnd type="arrow"/>
          </a:ln>
          <a:effectLst/>
        </p:spPr>
      </p:cxnSp>
      <p:sp>
        <p:nvSpPr>
          <p:cNvPr id="11" name="TextBox 10"/>
          <p:cNvSpPr txBox="1"/>
          <p:nvPr/>
        </p:nvSpPr>
        <p:spPr>
          <a:xfrm>
            <a:off x="1295400" y="3429000"/>
            <a:ext cx="1486617" cy="430887"/>
          </a:xfrm>
          <a:prstGeom prst="rect">
            <a:avLst/>
          </a:prstGeom>
          <a:noFill/>
        </p:spPr>
        <p:txBody>
          <a:bodyPr wrap="none" rtlCol="0">
            <a:spAutoFit/>
          </a:bodyPr>
          <a:lstStyle/>
          <a:p>
            <a:r>
              <a:rPr lang="en-US" sz="2200" dirty="0" smtClean="0"/>
              <a:t>«extends»</a:t>
            </a:r>
            <a:endParaRPr lang="en-US" sz="2200" dirty="0"/>
          </a:p>
        </p:txBody>
      </p:sp>
      <p:sp>
        <p:nvSpPr>
          <p:cNvPr id="10" name="Rectangle 9"/>
          <p:cNvSpPr>
            <a:spLocks noChangeArrowheads="1"/>
          </p:cNvSpPr>
          <p:nvPr/>
        </p:nvSpPr>
        <p:spPr bwMode="auto">
          <a:xfrm>
            <a:off x="4495800" y="1219200"/>
            <a:ext cx="4343400" cy="2286000"/>
          </a:xfrm>
          <a:prstGeom prst="rect">
            <a:avLst/>
          </a:prstGeom>
          <a:solidFill>
            <a:schemeClr val="tx1">
              <a:alpha val="14902"/>
            </a:schemeClr>
          </a:solidFill>
          <a:ln w="12700">
            <a:solidFill>
              <a:schemeClr val="tx1"/>
            </a:solidFill>
            <a:round/>
            <a:headEnd/>
            <a:tailEnd/>
          </a:ln>
        </p:spPr>
        <p:txBody>
          <a:bodyPr>
            <a:prstTxWarp prst="textNoShape">
              <a:avLst/>
            </a:prstTxWarp>
          </a:bodyPr>
          <a:lstStyle/>
          <a:p>
            <a:r>
              <a:rPr lang="en-US" sz="2000" u="sng" dirty="0" smtClean="0"/>
              <a:t>Scenario UC07: </a:t>
            </a:r>
            <a:r>
              <a:rPr lang="en-US" sz="2000" u="sng" dirty="0"/>
              <a:t>Passenger</a:t>
            </a:r>
            <a:r>
              <a:rPr lang="en-US" sz="2000" u="sng" dirty="0" smtClean="0"/>
              <a:t> </a:t>
            </a:r>
            <a:br>
              <a:rPr lang="en-US" sz="2000" u="sng" dirty="0" smtClean="0"/>
            </a:br>
            <a:r>
              <a:rPr lang="en-US" sz="2000" u="sng" dirty="0" smtClean="0"/>
              <a:t>Enters </a:t>
            </a:r>
            <a:r>
              <a:rPr lang="en-US" sz="2000" u="sng" dirty="0"/>
              <a:t>Elevator</a:t>
            </a:r>
            <a:endParaRPr lang="en-US" sz="2000" u="sng" dirty="0" smtClean="0"/>
          </a:p>
          <a:p>
            <a:pPr marL="457200" indent="-457200">
              <a:buFont typeface="+mj-lt"/>
              <a:buAutoNum type="arabicPeriod"/>
            </a:pPr>
            <a:r>
              <a:rPr lang="en-US" sz="2000" dirty="0" smtClean="0"/>
              <a:t>Create </a:t>
            </a:r>
            <a:r>
              <a:rPr lang="en-US" sz="2000" dirty="0"/>
              <a:t>order for elevator to floor</a:t>
            </a:r>
          </a:p>
          <a:p>
            <a:pPr marL="457200" indent="-457200">
              <a:buFont typeface="+mj-lt"/>
              <a:buAutoNum type="arabicPeriod"/>
            </a:pPr>
            <a:r>
              <a:rPr lang="en-US" sz="2000" dirty="0"/>
              <a:t>Close door</a:t>
            </a:r>
          </a:p>
          <a:p>
            <a:pPr marL="457200" indent="-457200">
              <a:buFont typeface="+mj-lt"/>
              <a:buAutoNum type="arabicPeriod"/>
            </a:pPr>
            <a:r>
              <a:rPr lang="en-US" sz="2000" dirty="0"/>
              <a:t>Elevator moves</a:t>
            </a:r>
          </a:p>
          <a:p>
            <a:pPr marL="457200" indent="-457200">
              <a:buFont typeface="+mj-lt"/>
              <a:buAutoNum type="arabicPeriod"/>
            </a:pPr>
            <a:r>
              <a:rPr lang="en-US" sz="2000" dirty="0"/>
              <a:t>Elevator arrives at floor</a:t>
            </a:r>
          </a:p>
          <a:p>
            <a:pPr marL="457200" indent="-457200">
              <a:buFont typeface="+mj-lt"/>
              <a:buAutoNum type="arabicPeriod"/>
            </a:pPr>
            <a:r>
              <a:rPr lang="en-US" sz="2000" dirty="0"/>
              <a:t>Open door</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7297620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smtClean="0"/>
              <a:t>One More Time…</a:t>
            </a:r>
          </a:p>
        </p:txBody>
      </p:sp>
      <p:graphicFrame>
        <p:nvGraphicFramePr>
          <p:cNvPr id="5" name="Table 4"/>
          <p:cNvGraphicFramePr>
            <a:graphicFrameLocks noGrp="1"/>
          </p:cNvGraphicFramePr>
          <p:nvPr/>
        </p:nvGraphicFramePr>
        <p:xfrm>
          <a:off x="876300" y="1828800"/>
          <a:ext cx="7391400" cy="3315148"/>
        </p:xfrm>
        <a:graphic>
          <a:graphicData uri="http://schemas.openxmlformats.org/drawingml/2006/table">
            <a:tbl>
              <a:tblPr firstRow="1" bandRow="1">
                <a:tableStyleId>{5C22544A-7EE6-4342-B048-85BDC9FD1C3A}</a:tableStyleId>
              </a:tblPr>
              <a:tblGrid>
                <a:gridCol w="3314700"/>
                <a:gridCol w="4076700"/>
              </a:tblGrid>
              <a:tr h="609600">
                <a:tc>
                  <a:txBody>
                    <a:bodyPr/>
                    <a:lstStyle/>
                    <a:p>
                      <a:r>
                        <a:rPr lang="en-US" sz="2400" dirty="0" smtClean="0"/>
                        <a:t>Each requirement</a:t>
                      </a:r>
                      <a:r>
                        <a:rPr lang="en-US" sz="2400" baseline="0" dirty="0" smtClean="0"/>
                        <a:t> is</a:t>
                      </a:r>
                      <a:endParaRPr lang="en-US" sz="2400" dirty="0"/>
                    </a:p>
                  </a:txBody>
                  <a:tcPr/>
                </a:tc>
                <a:tc>
                  <a:txBody>
                    <a:bodyPr/>
                    <a:lstStyle/>
                    <a:p>
                      <a:r>
                        <a:rPr lang="en-US" sz="2400" dirty="0" smtClean="0"/>
                        <a:t>if not</a:t>
                      </a:r>
                      <a:endParaRPr lang="en-US" sz="2400" dirty="0"/>
                    </a:p>
                  </a:txBody>
                  <a:tcPr/>
                </a:tc>
              </a:tr>
              <a:tr h="470647">
                <a:tc>
                  <a:txBody>
                    <a:bodyPr/>
                    <a:lstStyle/>
                    <a:p>
                      <a:r>
                        <a:rPr lang="en-US" sz="2400" dirty="0" smtClean="0"/>
                        <a:t>Identified</a:t>
                      </a:r>
                      <a:endParaRPr lang="en-US" sz="2400" dirty="0"/>
                    </a:p>
                  </a:txBody>
                  <a:tcPr/>
                </a:tc>
                <a:tc>
                  <a:txBody>
                    <a:bodyPr/>
                    <a:lstStyle/>
                    <a:p>
                      <a:r>
                        <a:rPr lang="en-US" sz="2400" dirty="0" smtClean="0"/>
                        <a:t>Identify it</a:t>
                      </a:r>
                      <a:endParaRPr lang="en-US" sz="2400" dirty="0"/>
                    </a:p>
                  </a:txBody>
                  <a:tcPr/>
                </a:tc>
              </a:tr>
              <a:tr h="470647">
                <a:tc>
                  <a:txBody>
                    <a:bodyPr/>
                    <a:lstStyle/>
                    <a:p>
                      <a:r>
                        <a:rPr lang="en-US" sz="2400" dirty="0" smtClean="0"/>
                        <a:t>Unique</a:t>
                      </a:r>
                      <a:endParaRPr lang="en-US" sz="2400" dirty="0"/>
                    </a:p>
                  </a:txBody>
                  <a:tcPr/>
                </a:tc>
                <a:tc>
                  <a:txBody>
                    <a:bodyPr/>
                    <a:lstStyle/>
                    <a:p>
                      <a:r>
                        <a:rPr lang="en-US" sz="2400" dirty="0" smtClean="0"/>
                        <a:t>Reconcile</a:t>
                      </a:r>
                      <a:r>
                        <a:rPr lang="en-US" sz="2400" baseline="0" dirty="0" smtClean="0"/>
                        <a:t> it with duplicates</a:t>
                      </a:r>
                      <a:endParaRPr lang="en-US" sz="2400" dirty="0"/>
                    </a:p>
                  </a:txBody>
                  <a:tcPr/>
                </a:tc>
              </a:tr>
              <a:tr h="470647">
                <a:tc>
                  <a:txBody>
                    <a:bodyPr/>
                    <a:lstStyle/>
                    <a:p>
                      <a:r>
                        <a:rPr lang="en-US" sz="2400" dirty="0" smtClean="0"/>
                        <a:t>Coherent</a:t>
                      </a:r>
                      <a:endParaRPr lang="en-US" sz="2400" dirty="0"/>
                    </a:p>
                  </a:txBody>
                  <a:tcPr/>
                </a:tc>
                <a:tc>
                  <a:txBody>
                    <a:bodyPr/>
                    <a:lstStyle/>
                    <a:p>
                      <a:r>
                        <a:rPr lang="en-US" sz="2400" dirty="0" smtClean="0"/>
                        <a:t>Clean up the writing</a:t>
                      </a:r>
                      <a:endParaRPr lang="en-US" sz="2400" dirty="0"/>
                    </a:p>
                  </a:txBody>
                  <a:tcPr/>
                </a:tc>
              </a:tr>
              <a:tr h="470647">
                <a:tc>
                  <a:txBody>
                    <a:bodyPr/>
                    <a:lstStyle/>
                    <a:p>
                      <a:r>
                        <a:rPr lang="en-US" sz="2400" dirty="0" smtClean="0"/>
                        <a:t>Unambiguous</a:t>
                      </a:r>
                      <a:endParaRPr lang="en-US" sz="2400" dirty="0"/>
                    </a:p>
                  </a:txBody>
                  <a:tcPr/>
                </a:tc>
                <a:tc>
                  <a:txBody>
                    <a:bodyPr/>
                    <a:lstStyle/>
                    <a:p>
                      <a:r>
                        <a:rPr lang="en-US" sz="2400" dirty="0" smtClean="0"/>
                        <a:t>Disambiguate</a:t>
                      </a:r>
                      <a:endParaRPr lang="en-US" sz="2400" dirty="0"/>
                    </a:p>
                  </a:txBody>
                  <a:tcPr/>
                </a:tc>
              </a:tr>
              <a:tr h="470647">
                <a:tc>
                  <a:txBody>
                    <a:bodyPr/>
                    <a:lstStyle/>
                    <a:p>
                      <a:r>
                        <a:rPr lang="en-US" sz="2400" dirty="0" smtClean="0"/>
                        <a:t>Testable</a:t>
                      </a:r>
                      <a:endParaRPr lang="en-US" sz="2400" dirty="0"/>
                    </a:p>
                  </a:txBody>
                  <a:tcPr/>
                </a:tc>
                <a:tc>
                  <a:txBody>
                    <a:bodyPr/>
                    <a:lstStyle/>
                    <a:p>
                      <a:r>
                        <a:rPr lang="en-US" sz="2400" dirty="0" smtClean="0"/>
                        <a:t>Revisit</a:t>
                      </a:r>
                      <a:r>
                        <a:rPr lang="en-US" sz="2400" baseline="0" dirty="0" smtClean="0"/>
                        <a:t> the pre/</a:t>
                      </a:r>
                      <a:r>
                        <a:rPr lang="en-US" sz="2400" baseline="0" dirty="0" err="1" smtClean="0"/>
                        <a:t>postconditions</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smtClean="0"/>
              <a:t>Workshop</a:t>
            </a:r>
          </a:p>
        </p:txBody>
      </p:sp>
      <p:sp>
        <p:nvSpPr>
          <p:cNvPr id="122883" name="Content Placeholder 2"/>
          <p:cNvSpPr>
            <a:spLocks noGrp="1"/>
          </p:cNvSpPr>
          <p:nvPr>
            <p:ph idx="1"/>
          </p:nvPr>
        </p:nvSpPr>
        <p:spPr/>
        <p:txBody>
          <a:bodyPr/>
          <a:lstStyle/>
          <a:p>
            <a:r>
              <a:rPr lang="en-US" smtClean="0"/>
              <a:t>Reconstruct the existing use cases and verify the terms are consistent.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dirty="0" smtClean="0"/>
              <a:t>10. Activity Diagram</a:t>
            </a:r>
          </a:p>
        </p:txBody>
      </p:sp>
      <p:sp>
        <p:nvSpPr>
          <p:cNvPr id="129027" name="Content Placeholder 2"/>
          <p:cNvSpPr>
            <a:spLocks noGrp="1"/>
          </p:cNvSpPr>
          <p:nvPr>
            <p:ph idx="1"/>
          </p:nvPr>
        </p:nvSpPr>
        <p:spPr/>
        <p:txBody>
          <a:bodyPr/>
          <a:lstStyle/>
          <a:p>
            <a:endParaRPr lang="en-US"/>
          </a:p>
        </p:txBody>
      </p:sp>
      <p:sp>
        <p:nvSpPr>
          <p:cNvPr id="129028" name="Rectangle 3"/>
          <p:cNvSpPr>
            <a:spLocks noChangeArrowheads="1"/>
          </p:cNvSpPr>
          <p:nvPr/>
        </p:nvSpPr>
        <p:spPr bwMode="auto">
          <a:xfrm>
            <a:off x="3886200" y="2971800"/>
            <a:ext cx="1325804" cy="1323439"/>
          </a:xfrm>
          <a:prstGeom prst="rect">
            <a:avLst/>
          </a:prstGeom>
          <a:noFill/>
          <a:ln w="9525">
            <a:noFill/>
            <a:miter lim="800000"/>
            <a:headEnd/>
            <a:tailEnd/>
          </a:ln>
        </p:spPr>
        <p:txBody>
          <a:bodyPr wrap="none">
            <a:prstTxWarp prst="textNoShape">
              <a:avLst/>
            </a:prstTxWarp>
            <a:spAutoFit/>
          </a:bodyPr>
          <a:lstStyle/>
          <a:p>
            <a:r>
              <a:rPr lang="en-US" sz="8000" dirty="0" smtClean="0">
                <a:solidFill>
                  <a:srgbClr val="FF0000"/>
                </a:solidFill>
              </a:rPr>
              <a:t>10</a:t>
            </a:r>
            <a:endParaRPr lang="en-US" sz="8000" dirty="0">
              <a:solidFill>
                <a:srgbClr val="FF000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smtClean="0"/>
              <a:t>Activity Diagrams</a:t>
            </a:r>
          </a:p>
        </p:txBody>
      </p:sp>
      <p:sp>
        <p:nvSpPr>
          <p:cNvPr id="130051" name="Content Placeholder 2"/>
          <p:cNvSpPr>
            <a:spLocks noGrp="1"/>
          </p:cNvSpPr>
          <p:nvPr>
            <p:ph idx="1"/>
          </p:nvPr>
        </p:nvSpPr>
        <p:spPr/>
        <p:txBody>
          <a:bodyPr/>
          <a:lstStyle/>
          <a:p>
            <a:r>
              <a:rPr lang="en-US" dirty="0" smtClean="0"/>
              <a:t>The purpose of building an activity diagram is to </a:t>
            </a:r>
          </a:p>
          <a:p>
            <a:pPr lvl="1"/>
            <a:r>
              <a:rPr lang="en-US" dirty="0" smtClean="0"/>
              <a:t>capture shared understanding of sequencing and processing, </a:t>
            </a:r>
          </a:p>
          <a:p>
            <a:pPr lvl="1"/>
            <a:r>
              <a:rPr lang="en-US" dirty="0" smtClean="0"/>
              <a:t>and make obvious the opportunity for concurrency.</a:t>
            </a:r>
          </a:p>
          <a:p>
            <a:pPr lvl="1"/>
            <a:endParaRPr lang="en-US" dirty="0"/>
          </a:p>
          <a:p>
            <a:pPr indent="-360363"/>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Activities</a:t>
            </a:r>
            <a:endParaRPr lang="en-US" dirty="0"/>
          </a:p>
        </p:txBody>
      </p:sp>
      <p:sp>
        <p:nvSpPr>
          <p:cNvPr id="3" name="Content Placeholder 2"/>
          <p:cNvSpPr>
            <a:spLocks noGrp="1"/>
          </p:cNvSpPr>
          <p:nvPr>
            <p:ph idx="1"/>
          </p:nvPr>
        </p:nvSpPr>
        <p:spPr/>
        <p:txBody>
          <a:bodyPr/>
          <a:lstStyle/>
          <a:p>
            <a:r>
              <a:rPr lang="en-US" dirty="0" smtClean="0"/>
              <a:t>Activity diagrams can show:</a:t>
            </a:r>
          </a:p>
          <a:p>
            <a:pPr lvl="1"/>
            <a:r>
              <a:rPr lang="en-US" dirty="0" smtClean="0"/>
              <a:t>Activities</a:t>
            </a:r>
          </a:p>
          <a:p>
            <a:pPr lvl="1"/>
            <a:r>
              <a:rPr lang="en-US" dirty="0" smtClean="0"/>
              <a:t>Transitions</a:t>
            </a:r>
          </a:p>
          <a:p>
            <a:pPr lvl="1"/>
            <a:r>
              <a:rPr lang="en-US" dirty="0" smtClean="0"/>
              <a:t>Initial node</a:t>
            </a:r>
          </a:p>
          <a:p>
            <a:pPr lvl="1"/>
            <a:r>
              <a:rPr lang="en-US" dirty="0" smtClean="0"/>
              <a:t>Final node</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smtClean="0"/>
              <a:t>The transitions indicate the sequencing.</a:t>
            </a:r>
            <a:endParaRPr lang="en-US" dirty="0"/>
          </a:p>
        </p:txBody>
      </p:sp>
      <p:sp>
        <p:nvSpPr>
          <p:cNvPr id="4" name="Rounded Rectangle 3"/>
          <p:cNvSpPr>
            <a:spLocks noChangeAspect="1"/>
          </p:cNvSpPr>
          <p:nvPr/>
        </p:nvSpPr>
        <p:spPr bwMode="auto">
          <a:xfrm>
            <a:off x="1856400" y="4191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Drink Beer</a:t>
            </a:r>
          </a:p>
        </p:txBody>
      </p:sp>
      <p:sp>
        <p:nvSpPr>
          <p:cNvPr id="5" name="Rounded Rectangle 4"/>
          <p:cNvSpPr>
            <a:spLocks noChangeAspect="1"/>
          </p:cNvSpPr>
          <p:nvPr/>
        </p:nvSpPr>
        <p:spPr bwMode="auto">
          <a:xfrm>
            <a:off x="4828200" y="4191000"/>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Fall Over</a:t>
            </a:r>
          </a:p>
        </p:txBody>
      </p:sp>
      <p:cxnSp>
        <p:nvCxnSpPr>
          <p:cNvPr id="7" name="Straight Arrow Connector 6"/>
          <p:cNvCxnSpPr/>
          <p:nvPr/>
        </p:nvCxnSpPr>
        <p:spPr bwMode="auto">
          <a:xfrm>
            <a:off x="1094400" y="4495800"/>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4066200" y="4495800"/>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7038000" y="4495800"/>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 name="Oval 10"/>
          <p:cNvSpPr>
            <a:spLocks noChangeAspect="1"/>
          </p:cNvSpPr>
          <p:nvPr/>
        </p:nvSpPr>
        <p:spPr bwMode="auto">
          <a:xfrm>
            <a:off x="990600" y="4419600"/>
            <a:ext cx="180000" cy="1800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Oval 12"/>
          <p:cNvSpPr>
            <a:spLocks noChangeAspect="1"/>
          </p:cNvSpPr>
          <p:nvPr/>
        </p:nvSpPr>
        <p:spPr bwMode="auto">
          <a:xfrm>
            <a:off x="7938600" y="4392000"/>
            <a:ext cx="180000" cy="1800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Oval 13"/>
          <p:cNvSpPr>
            <a:spLocks noChangeAspect="1"/>
          </p:cNvSpPr>
          <p:nvPr/>
        </p:nvSpPr>
        <p:spPr bwMode="auto">
          <a:xfrm>
            <a:off x="7800000" y="4267200"/>
            <a:ext cx="457200" cy="457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099940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sp>
        <p:nvSpPr>
          <p:cNvPr id="3" name="Content Placeholder 2"/>
          <p:cNvSpPr>
            <a:spLocks noGrp="1"/>
          </p:cNvSpPr>
          <p:nvPr>
            <p:ph idx="1"/>
          </p:nvPr>
        </p:nvSpPr>
        <p:spPr/>
        <p:txBody>
          <a:bodyPr/>
          <a:lstStyle/>
          <a:p>
            <a:r>
              <a:rPr lang="en-US" dirty="0" smtClean="0"/>
              <a:t>Activity diagrams may also make decisions.</a:t>
            </a:r>
          </a:p>
          <a:p>
            <a:pPr lvl="1"/>
            <a:r>
              <a:rPr lang="en-US" dirty="0"/>
              <a:t>Decision node (</a:t>
            </a:r>
            <a:r>
              <a:rPr lang="en-US" dirty="0" smtClean="0"/>
              <a:t>diamond) shows decision</a:t>
            </a:r>
            <a:endParaRPr lang="en-US" dirty="0"/>
          </a:p>
          <a:p>
            <a:pPr lvl="1"/>
            <a:r>
              <a:rPr lang="en-US" dirty="0" smtClean="0"/>
              <a:t>[guards] indicate conditions that must be true</a:t>
            </a:r>
          </a:p>
          <a:p>
            <a:pPr lvl="1"/>
            <a:r>
              <a:rPr lang="en-US" dirty="0" smtClean="0"/>
              <a:t>Decision node also used for merge</a:t>
            </a:r>
          </a:p>
        </p:txBody>
      </p:sp>
      <p:sp>
        <p:nvSpPr>
          <p:cNvPr id="5" name="Rounded Rectangle 4"/>
          <p:cNvSpPr>
            <a:spLocks noChangeAspect="1"/>
          </p:cNvSpPr>
          <p:nvPr/>
        </p:nvSpPr>
        <p:spPr bwMode="auto">
          <a:xfrm>
            <a:off x="1219200" y="3745468"/>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Drink Beer</a:t>
            </a:r>
          </a:p>
        </p:txBody>
      </p:sp>
      <p:sp>
        <p:nvSpPr>
          <p:cNvPr id="6" name="Rounded Rectangle 5"/>
          <p:cNvSpPr>
            <a:spLocks noChangeAspect="1"/>
          </p:cNvSpPr>
          <p:nvPr/>
        </p:nvSpPr>
        <p:spPr bwMode="auto">
          <a:xfrm>
            <a:off x="5105400" y="3745468"/>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Fall Over</a:t>
            </a:r>
          </a:p>
        </p:txBody>
      </p:sp>
      <p:cxnSp>
        <p:nvCxnSpPr>
          <p:cNvPr id="7" name="Straight Arrow Connector 6"/>
          <p:cNvCxnSpPr/>
          <p:nvPr/>
        </p:nvCxnSpPr>
        <p:spPr bwMode="auto">
          <a:xfrm>
            <a:off x="457200" y="4050268"/>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4343400" y="4067171"/>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7315200" y="4050268"/>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0" name="Oval 9"/>
          <p:cNvSpPr>
            <a:spLocks noChangeAspect="1"/>
          </p:cNvSpPr>
          <p:nvPr/>
        </p:nvSpPr>
        <p:spPr bwMode="auto">
          <a:xfrm>
            <a:off x="304800" y="3974068"/>
            <a:ext cx="180000" cy="1800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Oval 10"/>
          <p:cNvSpPr>
            <a:spLocks noChangeAspect="1"/>
          </p:cNvSpPr>
          <p:nvPr/>
        </p:nvSpPr>
        <p:spPr bwMode="auto">
          <a:xfrm>
            <a:off x="8215800" y="3946468"/>
            <a:ext cx="180000" cy="1800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Oval 11"/>
          <p:cNvSpPr>
            <a:spLocks noChangeAspect="1"/>
          </p:cNvSpPr>
          <p:nvPr/>
        </p:nvSpPr>
        <p:spPr bwMode="auto">
          <a:xfrm>
            <a:off x="8077200" y="3821668"/>
            <a:ext cx="457200" cy="457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ectangle 12"/>
          <p:cNvSpPr>
            <a:spLocks noChangeAspect="1"/>
          </p:cNvSpPr>
          <p:nvPr/>
        </p:nvSpPr>
        <p:spPr bwMode="auto">
          <a:xfrm rot="19022062">
            <a:off x="4110397" y="3893465"/>
            <a:ext cx="347413" cy="347413"/>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ounded Rectangle 13"/>
          <p:cNvSpPr>
            <a:spLocks noChangeAspect="1"/>
          </p:cNvSpPr>
          <p:nvPr/>
        </p:nvSpPr>
        <p:spPr bwMode="auto">
          <a:xfrm>
            <a:off x="5029200" y="4888468"/>
            <a:ext cx="2209800" cy="609600"/>
          </a:xfrm>
          <a:prstGeom prst="roundRect">
            <a:avLst>
              <a:gd name="adj" fmla="val 50000"/>
            </a:avLst>
          </a:prstGeom>
          <a:no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Go Home</a:t>
            </a:r>
          </a:p>
        </p:txBody>
      </p:sp>
      <p:cxnSp>
        <p:nvCxnSpPr>
          <p:cNvPr id="15" name="Straight Arrow Connector 14"/>
          <p:cNvCxnSpPr/>
          <p:nvPr/>
        </p:nvCxnSpPr>
        <p:spPr bwMode="auto">
          <a:xfrm>
            <a:off x="3429000" y="4067171"/>
            <a:ext cx="6096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4267200" y="5193268"/>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1" name="Straight Connector 20"/>
          <p:cNvCxnSpPr/>
          <p:nvPr/>
        </p:nvCxnSpPr>
        <p:spPr bwMode="auto">
          <a:xfrm>
            <a:off x="4284103" y="4312675"/>
            <a:ext cx="0" cy="9144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2" name="Straight Arrow Connector 21"/>
          <p:cNvCxnSpPr/>
          <p:nvPr/>
        </p:nvCxnSpPr>
        <p:spPr bwMode="auto">
          <a:xfrm>
            <a:off x="7239000" y="5193268"/>
            <a:ext cx="7620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3" name="Oval 22"/>
          <p:cNvSpPr>
            <a:spLocks noChangeAspect="1"/>
          </p:cNvSpPr>
          <p:nvPr/>
        </p:nvSpPr>
        <p:spPr bwMode="auto">
          <a:xfrm>
            <a:off x="8139600" y="5089468"/>
            <a:ext cx="180000" cy="180000"/>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Oval 23"/>
          <p:cNvSpPr>
            <a:spLocks noChangeAspect="1"/>
          </p:cNvSpPr>
          <p:nvPr/>
        </p:nvSpPr>
        <p:spPr bwMode="auto">
          <a:xfrm>
            <a:off x="8001000" y="4964668"/>
            <a:ext cx="457200" cy="4572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4018518" y="3135868"/>
            <a:ext cx="1467882" cy="369332"/>
          </a:xfrm>
          <a:prstGeom prst="rect">
            <a:avLst/>
          </a:prstGeom>
          <a:noFill/>
        </p:spPr>
        <p:txBody>
          <a:bodyPr wrap="none" rtlCol="0">
            <a:spAutoFit/>
          </a:bodyPr>
          <a:lstStyle/>
          <a:p>
            <a:r>
              <a:rPr lang="en-US" dirty="0" smtClean="0"/>
              <a:t>[Insensible?]</a:t>
            </a:r>
            <a:endParaRPr lang="en-US" dirty="0"/>
          </a:p>
        </p:txBody>
      </p:sp>
      <p:sp>
        <p:nvSpPr>
          <p:cNvPr id="26" name="TextBox 25"/>
          <p:cNvSpPr txBox="1"/>
          <p:nvPr/>
        </p:nvSpPr>
        <p:spPr>
          <a:xfrm>
            <a:off x="4018518" y="5498068"/>
            <a:ext cx="1326768" cy="369332"/>
          </a:xfrm>
          <a:prstGeom prst="rect">
            <a:avLst/>
          </a:prstGeom>
          <a:noFill/>
        </p:spPr>
        <p:txBody>
          <a:bodyPr wrap="none" rtlCol="0">
            <a:spAutoFit/>
          </a:bodyPr>
          <a:lstStyle/>
          <a:p>
            <a:r>
              <a:rPr lang="en-US" dirty="0" smtClean="0"/>
              <a:t>[</a:t>
            </a:r>
            <a:r>
              <a:rPr lang="en-US" dirty="0"/>
              <a:t>S</a:t>
            </a:r>
            <a:r>
              <a:rPr lang="en-US" dirty="0" smtClean="0"/>
              <a:t>ensible?]</a:t>
            </a:r>
            <a:endParaRPr lang="en-US" dirty="0"/>
          </a:p>
        </p:txBody>
      </p:sp>
    </p:spTree>
    <p:extLst>
      <p:ext uri="{BB962C8B-B14F-4D97-AF65-F5344CB8AC3E}">
        <p14:creationId xmlns:p14="http://schemas.microsoft.com/office/powerpoint/2010/main" val="3796212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mgc_training_slidemaster">
  <a:themeElements>
    <a:clrScheme name="">
      <a:dk1>
        <a:srgbClr val="000000"/>
      </a:dk1>
      <a:lt1>
        <a:srgbClr val="FFFFFF"/>
      </a:lt1>
      <a:dk2>
        <a:srgbClr val="114FFB"/>
      </a:dk2>
      <a:lt2>
        <a:srgbClr val="919191"/>
      </a:lt2>
      <a:accent1>
        <a:srgbClr val="A2C1FE"/>
      </a:accent1>
      <a:accent2>
        <a:srgbClr val="EAEC5E"/>
      </a:accent2>
      <a:accent3>
        <a:srgbClr val="FFFFFF"/>
      </a:accent3>
      <a:accent4>
        <a:srgbClr val="000000"/>
      </a:accent4>
      <a:accent5>
        <a:srgbClr val="CEDDFE"/>
      </a:accent5>
      <a:accent6>
        <a:srgbClr val="D4D654"/>
      </a:accent6>
      <a:hlink>
        <a:srgbClr val="950728"/>
      </a:hlink>
      <a:folHlink>
        <a:srgbClr val="60C900"/>
      </a:folHlink>
    </a:clrScheme>
    <a:fontScheme name="mgc_training_slide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gc_training_slide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gc_training_slide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gc_training_slide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gc_training_slide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gc_training_slide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gc_training_slide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gc_training_slide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40374</TotalTime>
  <Pages>3</Pages>
  <Words>4203</Words>
  <Application>Microsoft Office PowerPoint</Application>
  <PresentationFormat>On-screen Show (4:3)</PresentationFormat>
  <Paragraphs>1329</Paragraphs>
  <Slides>137</Slides>
  <Notes>13</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mgc_training_slidemaster</vt:lpstr>
      <vt:lpstr>PowerPoint Presentation</vt:lpstr>
      <vt:lpstr>The Fuzzy Front End</vt:lpstr>
      <vt:lpstr>The Fuzzy Front End</vt:lpstr>
      <vt:lpstr>Abstraction</vt:lpstr>
      <vt:lpstr>Cone of Uncertainty</vt:lpstr>
      <vt:lpstr>Levels of Commitment</vt:lpstr>
      <vt:lpstr>Requirements Clarification Process</vt:lpstr>
      <vt:lpstr>Requirements Clarification Process</vt:lpstr>
      <vt:lpstr>Why Are You Here?</vt:lpstr>
      <vt:lpstr>Table of Contents</vt:lpstr>
      <vt:lpstr>1. Get Started</vt:lpstr>
      <vt:lpstr>Get Started</vt:lpstr>
      <vt:lpstr>Charter</vt:lpstr>
      <vt:lpstr>Constraints</vt:lpstr>
      <vt:lpstr>Context</vt:lpstr>
      <vt:lpstr>Resources: Requirements</vt:lpstr>
      <vt:lpstr>Resources: Terms</vt:lpstr>
      <vt:lpstr>Naming and Packaging</vt:lpstr>
      <vt:lpstr>Steps</vt:lpstr>
      <vt:lpstr>Workshop</vt:lpstr>
      <vt:lpstr>2. Working Together</vt:lpstr>
      <vt:lpstr>Customer Team </vt:lpstr>
      <vt:lpstr>Development Team </vt:lpstr>
      <vt:lpstr>Experts</vt:lpstr>
      <vt:lpstr>Stakeholders</vt:lpstr>
      <vt:lpstr>Issues List</vt:lpstr>
      <vt:lpstr>Long-lifecycle Products</vt:lpstr>
      <vt:lpstr>Long-lifecycle Products</vt:lpstr>
      <vt:lpstr>Geographical Distribution</vt:lpstr>
      <vt:lpstr>Modes of Communication</vt:lpstr>
      <vt:lpstr>Infrastructure</vt:lpstr>
      <vt:lpstr>Transparency</vt:lpstr>
      <vt:lpstr>3. Practices</vt:lpstr>
      <vt:lpstr>Team Practices</vt:lpstr>
      <vt:lpstr>Where Are You?</vt:lpstr>
      <vt:lpstr>Daily Stand Up</vt:lpstr>
      <vt:lpstr>Weekly Sit Down</vt:lpstr>
      <vt:lpstr>Collective Ownership</vt:lpstr>
      <vt:lpstr>Revisit the Team</vt:lpstr>
      <vt:lpstr>Workshop</vt:lpstr>
      <vt:lpstr>PowerPoint Presentation</vt:lpstr>
      <vt:lpstr>4. Assimilation</vt:lpstr>
      <vt:lpstr>Resistance is Futile</vt:lpstr>
      <vt:lpstr>Find Requirements</vt:lpstr>
      <vt:lpstr>Find &amp; Identify Your Requirements</vt:lpstr>
      <vt:lpstr>Coherent and Unambiguous</vt:lpstr>
      <vt:lpstr>Testable</vt:lpstr>
      <vt:lpstr>Testable</vt:lpstr>
      <vt:lpstr>Workshop</vt:lpstr>
      <vt:lpstr>5. Process</vt:lpstr>
      <vt:lpstr>Overall Process</vt:lpstr>
      <vt:lpstr>Starting on RC Models</vt:lpstr>
      <vt:lpstr>Building RC Models </vt:lpstr>
      <vt:lpstr>Starting on the Functional Spec.</vt:lpstr>
      <vt:lpstr>Sequence</vt:lpstr>
      <vt:lpstr>6. Use Cases</vt:lpstr>
      <vt:lpstr>Use Cases</vt:lpstr>
      <vt:lpstr>Actors</vt:lpstr>
      <vt:lpstr>Interaction</vt:lpstr>
      <vt:lpstr>Use Case</vt:lpstr>
      <vt:lpstr>Use Case Diagram</vt:lpstr>
      <vt:lpstr>7: Finding Use Cases</vt:lpstr>
      <vt:lpstr>Read the Materials!</vt:lpstr>
      <vt:lpstr>Identify Personnel</vt:lpstr>
      <vt:lpstr>Blitz</vt:lpstr>
      <vt:lpstr>Actors</vt:lpstr>
      <vt:lpstr>Interaction</vt:lpstr>
      <vt:lpstr>Scope</vt:lpstr>
      <vt:lpstr>Feature vs Function</vt:lpstr>
      <vt:lpstr>Back-and-Forth</vt:lpstr>
      <vt:lpstr>Alternatives</vt:lpstr>
      <vt:lpstr>Workshop</vt:lpstr>
      <vt:lpstr>8. Defining Use Cases</vt:lpstr>
      <vt:lpstr>Defining Use Cases</vt:lpstr>
      <vt:lpstr>Pre- and Post-Conditions</vt:lpstr>
      <vt:lpstr>Pre- and Post-Conditions</vt:lpstr>
      <vt:lpstr>Scenario</vt:lpstr>
      <vt:lpstr>Scenario</vt:lpstr>
      <vt:lpstr>Test Cases</vt:lpstr>
      <vt:lpstr>Workshop</vt:lpstr>
      <vt:lpstr>9. Factoring Use Cases</vt:lpstr>
      <vt:lpstr>Duplication and Refactoring</vt:lpstr>
      <vt:lpstr>The Whole</vt:lpstr>
      <vt:lpstr>Size Matters</vt:lpstr>
      <vt:lpstr>Use Case Diagram</vt:lpstr>
      <vt:lpstr>Feature vs Function</vt:lpstr>
      <vt:lpstr>Inconsistent Abstraction Level</vt:lpstr>
      <vt:lpstr>Factor Out Common Elements</vt:lpstr>
      <vt:lpstr>Normalize Terms</vt:lpstr>
      <vt:lpstr>Normalize Verbs</vt:lpstr>
      <vt:lpstr>Additional Constructs</vt:lpstr>
      <vt:lpstr>Includes</vt:lpstr>
      <vt:lpstr>Extends</vt:lpstr>
      <vt:lpstr>One More Time…</vt:lpstr>
      <vt:lpstr>Workshop</vt:lpstr>
      <vt:lpstr>10. Activity Diagram</vt:lpstr>
      <vt:lpstr>Activity Diagrams</vt:lpstr>
      <vt:lpstr>Basics of Activities</vt:lpstr>
      <vt:lpstr>Decisions</vt:lpstr>
      <vt:lpstr>Parallel Activities</vt:lpstr>
      <vt:lpstr>Parallel Activities</vt:lpstr>
      <vt:lpstr>Swimlanes</vt:lpstr>
      <vt:lpstr>Signals</vt:lpstr>
      <vt:lpstr>Activity Diagram</vt:lpstr>
      <vt:lpstr>Workshop</vt:lpstr>
      <vt:lpstr>11. Sequence Diagrams</vt:lpstr>
      <vt:lpstr>(Message) Sequence Diagrams</vt:lpstr>
      <vt:lpstr>Lifelines</vt:lpstr>
      <vt:lpstr>Messages</vt:lpstr>
      <vt:lpstr>Timing</vt:lpstr>
      <vt:lpstr>Sequence Diagrams</vt:lpstr>
      <vt:lpstr>12. Information Gathering</vt:lpstr>
      <vt:lpstr>Confirming Understanding</vt:lpstr>
      <vt:lpstr>Confirming Understanding</vt:lpstr>
      <vt:lpstr>Technical Notes</vt:lpstr>
      <vt:lpstr>Technical Notes</vt:lpstr>
      <vt:lpstr>Intermediate Review</vt:lpstr>
      <vt:lpstr>13. Packaging the Materials</vt:lpstr>
      <vt:lpstr>Organizing the Elements</vt:lpstr>
      <vt:lpstr>Requirements</vt:lpstr>
      <vt:lpstr>Use Cases</vt:lpstr>
      <vt:lpstr>Use Case Description</vt:lpstr>
      <vt:lpstr>Activity Diagram</vt:lpstr>
      <vt:lpstr>Sequence Diagram</vt:lpstr>
      <vt:lpstr>Review</vt:lpstr>
      <vt:lpstr>Lifespan</vt:lpstr>
      <vt:lpstr>Also Keep</vt:lpstr>
      <vt:lpstr>PowerPoint Presentation</vt:lpstr>
      <vt:lpstr>14.  What We Did</vt:lpstr>
      <vt:lpstr>Levels of Commitment</vt:lpstr>
      <vt:lpstr>Requirements Clarification Process</vt:lpstr>
      <vt:lpstr>Requirements Clarification Process</vt:lpstr>
      <vt:lpstr>Table of Contents</vt:lpstr>
      <vt:lpstr>15. What’s Next</vt:lpstr>
      <vt:lpstr>Abstraction</vt:lpstr>
      <vt:lpstr>Levels of Commitment</vt:lpstr>
      <vt:lpstr>THE END</vt:lpstr>
    </vt:vector>
  </TitlesOfParts>
  <Company>Mentor Graphics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Course Name  </dc:title>
  <dc:subject/>
  <dc:creator>Steve Mock</dc:creator>
  <cp:keywords/>
  <dc:description/>
  <cp:lastModifiedBy>John R. Wolfe</cp:lastModifiedBy>
  <cp:revision>152</cp:revision>
  <cp:lastPrinted>2014-12-20T23:22:28Z</cp:lastPrinted>
  <dcterms:created xsi:type="dcterms:W3CDTF">2014-05-05T07:52:34Z</dcterms:created>
  <dcterms:modified xsi:type="dcterms:W3CDTF">2014-12-20T23:39:21Z</dcterms:modified>
</cp:coreProperties>
</file>