
<file path=[Content_Types].xml><?xml version="1.0" encoding="utf-8"?>
<Types xmlns="http://schemas.openxmlformats.org/package/2006/content-types">
  <Override PartName="/ppt/slides/slide30.xml" ContentType="application/vnd.openxmlformats-officedocument.presentationml.slide+xml"/>
  <Override PartName="/ppt/slides/slide88.xml" ContentType="application/vnd.openxmlformats-officedocument.presentationml.slide+xml"/>
  <Override PartName="/ppt/slides/slide24.xml" ContentType="application/vnd.openxmlformats-officedocument.presentationml.slide+xml"/>
  <Override PartName="/ppt/slides/slide198.xml" ContentType="application/vnd.openxmlformats-officedocument.presentationml.slide+xml"/>
  <Override PartName="/ppt/slides/slide72.xml" ContentType="application/vnd.openxmlformats-officedocument.presentationml.slide+xml"/>
  <Override PartName="/ppt/slides/slide134.xml" ContentType="application/vnd.openxmlformats-officedocument.presentationml.slide+xml"/>
  <Override PartName="/ppt/notesSlides/notesSlide47.xml" ContentType="application/vnd.openxmlformats-officedocument.presentationml.notesSlide+xml"/>
  <Override PartName="/ppt/slides/slide66.xml" ContentType="application/vnd.openxmlformats-officedocument.presentationml.slide+xml"/>
  <Override PartName="/ppt/slides/slide128.xml" ContentType="application/vnd.openxmlformats-officedocument.presentationml.slide+xml"/>
  <Override PartName="/ppt/slides/slide176.xml" ContentType="application/vnd.openxmlformats-officedocument.presentationml.slide+xml"/>
  <Override PartName="/ppt/slides/slide206.xml" ContentType="application/vnd.openxmlformats-officedocument.presentationml.slide+xml"/>
  <Override PartName="/ppt/slides/slide50.xml" ContentType="application/vnd.openxmlformats-officedocument.presentationml.slide+xml"/>
  <Override PartName="/ppt/slides/slide112.xml" ContentType="application/vnd.openxmlformats-officedocument.presentationml.slide+xml"/>
  <Override PartName="/ppt/notesSlides/notesSlide25.xml" ContentType="application/vnd.openxmlformats-officedocument.presentationml.notesSlide+xml"/>
  <Override PartName="/ppt/slides/slide44.xml" ContentType="application/vnd.openxmlformats-officedocument.presentationml.slide+xml"/>
  <Override PartName="/ppt/slides/slide154.xml" ContentType="application/vnd.openxmlformats-officedocument.presentationml.slide+xml"/>
  <Override PartName="/ppt/slides/slide86.xml" ContentType="application/vnd.openxmlformats-officedocument.presentationml.slide+xml"/>
  <Override PartName="/ppt/slides/slide148.xml" ContentType="application/vnd.openxmlformats-officedocument.presentationml.slide+xml"/>
  <Override PartName="/ppt/slides/slide196.xml" ContentType="application/vnd.openxmlformats-officedocument.presentationml.slide+xml"/>
  <Override PartName="/ppt/slides/slide22.xml" ContentType="application/vnd.openxmlformats-officedocument.presentationml.slide+xml"/>
  <Override PartName="/ppt/slides/slide132.xml" ContentType="application/vnd.openxmlformats-officedocument.presentationml.slide+xml"/>
  <Override PartName="/ppt/notesSlides/notesSlide45.xml" ContentType="application/vnd.openxmlformats-officedocument.presentationml.notesSlide+xml"/>
  <Override PartName="/ppt/slides/slide64.xml" ContentType="application/vnd.openxmlformats-officedocument.presentationml.slide+xml"/>
  <Override PartName="/ppt/slides/slide126.xml" ContentType="application/vnd.openxmlformats-officedocument.presentationml.slide+xml"/>
  <Override PartName="/ppt/embeddings/oleObject8.bin" ContentType="application/vnd.openxmlformats-officedocument.oleObject"/>
  <Override PartName="/ppt/slides/slide174.xml" ContentType="application/vnd.openxmlformats-officedocument.presentationml.slide+xml"/>
  <Override PartName="/ppt/slides/slide204.xml" ContentType="application/vnd.openxmlformats-officedocument.presentationml.slide+xml"/>
  <Default Extension="xml" ContentType="application/xml"/>
  <Override PartName="/ppt/slides/slide110.xml" ContentType="application/vnd.openxmlformats-officedocument.presentationml.slide+xml"/>
  <Override PartName="/ppt/slides/slide168.xml" ContentType="application/vnd.openxmlformats-officedocument.presentationml.slide+xml"/>
  <Override PartName="/ppt/notesSlides/notesSlide23.xml" ContentType="application/vnd.openxmlformats-officedocument.presentationml.notesSlide+xml"/>
  <Override PartName="/ppt/slides/slide42.xml" ContentType="application/vnd.openxmlformats-officedocument.presentationml.slide+xml"/>
  <Override PartName="/ppt/slides/slide152.xml" ContentType="application/vnd.openxmlformats-officedocument.presentationml.slide+xml"/>
  <Override PartName="/ppt/slides/slide146.xml" ContentType="application/vnd.openxmlformats-officedocument.presentationml.slide+xml"/>
  <Override PartName="/ppt/slides/slide84.xml" ContentType="application/vnd.openxmlformats-officedocument.presentationml.slide+xml"/>
  <Override PartName="/ppt/slides/slide194.xml" ContentType="application/vnd.openxmlformats-officedocument.presentationml.slide+xml"/>
  <Override PartName="/ppt/slides/slide20.xml" ContentType="application/vnd.openxmlformats-officedocument.presentationml.slide+xml"/>
  <Override PartName="/ppt/slides/slide130.xml" ContentType="application/vnd.openxmlformats-officedocument.presentationml.slide+xml"/>
  <Override PartName="/ppt/slides/slide188.xml" ContentType="application/vnd.openxmlformats-officedocument.presentationml.slide+xml"/>
  <Override PartName="/ppt/notesSlides/notesSlide43.xml" ContentType="application/vnd.openxmlformats-officedocument.presentationml.notesSlide+xml"/>
  <Override PartName="/ppt/slides/slide62.xml" ContentType="application/vnd.openxmlformats-officedocument.presentationml.slide+xml"/>
  <Override PartName="/ppt/slides/slide124.xml" ContentType="application/vnd.openxmlformats-officedocument.presentationml.slide+xml"/>
  <Override PartName="/ppt/embeddings/oleObject6.bin" ContentType="application/vnd.openxmlformats-officedocument.oleObject"/>
  <Override PartName="/ppt/slides/slide172.xml" ContentType="application/vnd.openxmlformats-officedocument.presentationml.slide+xml"/>
  <Override PartName="/ppt/slides/slide202.xml" ContentType="application/vnd.openxmlformats-officedocument.presentationml.slide+xml"/>
  <Override PartName="/ppt/slides/slide166.xml" ContentType="application/vnd.openxmlformats-officedocument.presentationml.slide+xml"/>
  <Override PartName="/ppt/notesSlides/notesSlide21.xml" ContentType="application/vnd.openxmlformats-officedocument.presentationml.notesSlide+xml"/>
  <Override PartName="/ppt/slides/slide40.xml" ContentType="application/vnd.openxmlformats-officedocument.presentationml.slide+xml"/>
  <Override PartName="/ppt/slides/slide102.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150.xml" ContentType="application/vnd.openxmlformats-officedocument.presentationml.slide+xml"/>
  <Default Extension="jpeg" ContentType="image/jpeg"/>
  <Override PartName="/ppt/slides/slide82.xml" ContentType="application/vnd.openxmlformats-officedocument.presentationml.slide+xml"/>
  <Override PartName="/ppt/slides/slide144.xml" ContentType="application/vnd.openxmlformats-officedocument.presentationml.slide+xml"/>
  <Override PartName="/ppt/slides/slide186.xml" ContentType="application/vnd.openxmlformats-officedocument.presentationml.slide+xml"/>
  <Override PartName="/docProps/app.xml" ContentType="application/vnd.openxmlformats-officedocument.extended-properties+xml"/>
  <Override PartName="/ppt/slides/slide109.xml" ContentType="application/vnd.openxmlformats-officedocument.presentationml.slide+xml"/>
  <Override PartName="/ppt/slides/slide60.xml" ContentType="application/vnd.openxmlformats-officedocument.presentationml.slide+xml"/>
  <Override PartName="/ppt/slides/slide122.xml" ContentType="application/vnd.openxmlformats-officedocument.presentationml.slide+xml"/>
  <Override PartName="/ppt/embeddings/oleObject4.bin" ContentType="application/vnd.openxmlformats-officedocument.oleObject"/>
  <Override PartName="/ppt/notesSlides/notesSlide41.xml" ContentType="application/vnd.openxmlformats-officedocument.presentationml.notesSlide+xml"/>
  <Override PartName="/ppt/slides/slide170.xml" ContentType="application/vnd.openxmlformats-officedocument.presentationml.slide+xml"/>
  <Override PartName="/ppt/slides/slide200.xml" ContentType="application/vnd.openxmlformats-officedocument.presentationml.slide+xml"/>
  <Override PartName="/ppt/notesSlides/notesSlide35.xml" ContentType="application/vnd.openxmlformats-officedocument.presentationml.notesSlide+xml"/>
  <Override PartName="/ppt/slides/slide164.xml" ContentType="application/vnd.openxmlformats-officedocument.presentationml.slide+xml"/>
  <Override PartName="/ppt/slides/slide100.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slides/slide19.xml" ContentType="application/vnd.openxmlformats-officedocument.presentationml.slide+xml"/>
  <Override PartName="/ppt/slides/slide129.xml" ContentType="application/vnd.openxmlformats-officedocument.presentationml.slide+xml"/>
  <Override PartName="/ppt/slides/slide80.xml" ContentType="application/vnd.openxmlformats-officedocument.presentationml.slide+xml"/>
  <Override PartName="/ppt/slides/slide142.xml" ContentType="application/vnd.openxmlformats-officedocument.presentationml.slide+xml"/>
  <Override PartName="/ppt/slides/slide184.xml" ContentType="application/vnd.openxmlformats-officedocument.presentationml.slide+xml"/>
  <Override PartName="/ppt/slides/slide107.xml" ContentType="application/vnd.openxmlformats-officedocument.presentationml.slide+xml"/>
  <Override PartName="/ppt/slides/slide120.xml" ContentType="application/vnd.openxmlformats-officedocument.presentationml.slide+xml"/>
  <Override PartName="/ppt/slideMasters/slideMaster1.xml" ContentType="application/vnd.openxmlformats-officedocument.presentationml.slideMaster+xml"/>
  <Override PartName="/ppt/embeddings/oleObject2.bin" ContentType="application/vnd.openxmlformats-officedocument.oleObject"/>
  <Override PartName="/ppt/slides/slide39.xml" ContentType="application/vnd.openxmlformats-officedocument.presentationml.slide+xml"/>
  <Override PartName="/ppt/notesSlides/notesSlide33.xml" ContentType="application/vnd.openxmlformats-officedocument.presentationml.notesSlide+xml"/>
  <Override PartName="/ppt/handoutMasters/handoutMaster1.xml" ContentType="application/vnd.openxmlformats-officedocument.presentationml.handoutMaster+xml"/>
  <Override PartName="/ppt/slides/slide162.xml" ContentType="application/vnd.openxmlformats-officedocument.presentationml.slide+xml"/>
  <Override PartName="/ppt/notesSlides/notesSlide3.xml" ContentType="application/vnd.openxmlformats-officedocument.presentationml.notesSlide+xml"/>
  <Override PartName="/ppt/slides/slide94.xml" ContentType="application/vnd.openxmlformats-officedocument.presentationml.slide+xml"/>
  <Override PartName="/ppt/slides/slide5.xml" ContentType="application/vnd.openxmlformats-officedocument.presentationml.slide+xml"/>
  <Override PartName="/ppt/slides/slide17.xml" ContentType="application/vnd.openxmlformats-officedocument.presentationml.slide+xml"/>
  <Override PartName="/ppt/slides/slide140.xml" ContentType="application/vnd.openxmlformats-officedocument.presentationml.slide+xml"/>
  <Override PartName="/ppt/slides/slide59.xml" ContentType="application/vnd.openxmlformats-officedocument.presentationml.slide+xml"/>
  <Override PartName="/ppt/slides/slide182.xml" ContentType="application/vnd.openxmlformats-officedocument.presentationml.slide+xml"/>
  <Override PartName="/ppt/slides/slide105.xml" ContentType="application/vnd.openxmlformats-officedocument.presentationml.slide+xml"/>
  <Override PartName="/ppt/notesSlides/notesSlide18.xml" ContentType="application/vnd.openxmlformats-officedocument.presentationml.notesSlide+xml"/>
  <Override PartName="/ppt/slideLayouts/slideLayout4.xml" ContentType="application/vnd.openxmlformats-officedocument.presentationml.slideLayout+xml"/>
  <Override PartName="/ppt/slides/slide37.xml" ContentType="application/vnd.openxmlformats-officedocument.presentationml.slide+xml"/>
  <Override PartName="/ppt/notesSlides/notesSlide31.xml" ContentType="application/vnd.openxmlformats-officedocument.presentationml.notesSlide+xml"/>
  <Override PartName="/ppt/slides/slide160.xml" ContentType="application/vnd.openxmlformats-officedocument.presentationml.slide+xml"/>
  <Override PartName="/ppt/slides/slide79.xml" ContentType="application/vnd.openxmlformats-officedocument.presentationml.slide+xml"/>
  <Override PartName="/ppt/slides/slide9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5.xml" ContentType="application/vnd.openxmlformats-officedocument.presentationml.slide+xml"/>
  <Override PartName="/ppt/notesSlides/notesSlide38.xml" ContentType="application/vnd.openxmlformats-officedocument.presentationml.notesSlide+xml"/>
  <Override PartName="/ppt/slides/slide57.xml" ContentType="application/vnd.openxmlformats-officedocument.presentationml.slide+xml"/>
  <Override PartName="/ppt/slides/slide70.xml" ContentType="application/vnd.openxmlformats-officedocument.presentationml.slide+xml"/>
  <Override PartName="/ppt/slides/slide119.xml" ContentType="application/vnd.openxmlformats-officedocument.presentationml.slide+xml"/>
  <Override PartName="/ppt/embeddings/oleObject10.bin" ContentType="application/vnd.openxmlformats-officedocument.oleObject"/>
  <Override PartName="/ppt/slides/slide180.xml" ContentType="application/vnd.openxmlformats-officedocument.presentationml.slide+xml"/>
  <Override PartName="/ppt/notesSlides/notesSlide8.xml" ContentType="application/vnd.openxmlformats-officedocument.presentationml.notesSlide+xml"/>
  <Override PartName="/ppt/slides/slide99.xml" ContentType="application/vnd.openxmlformats-officedocument.presentationml.slide+xml"/>
  <Override PartName="/ppt/notesSlides/notesSlide16.xml" ContentType="application/vnd.openxmlformats-officedocument.presentationml.notesSlide+xml"/>
  <Override PartName="/ppt/slideLayouts/slideLayout2.xml" ContentType="application/vnd.openxmlformats-officedocument.presentationml.slideLayout+xml"/>
  <Override PartName="/ppt/slides/slide35.xml" ContentType="application/vnd.openxmlformats-officedocument.presentationml.slide+xml"/>
  <Override PartName="/ppt/slides/slide29.xml" ContentType="application/vnd.openxmlformats-officedocument.presentationml.slide+xml"/>
  <Override PartName="/ppt/slides/slide77.xml" ContentType="application/vnd.openxmlformats-officedocument.presentationml.slide+xml"/>
  <Override PartName="/ppt/slides/slide90.xml" ContentType="application/vnd.openxmlformats-officedocument.presentationml.slide+xml"/>
  <Override PartName="/ppt/slides/slide139.xml" ContentType="application/vnd.openxmlformats-officedocument.presentationml.slide+xml"/>
  <Override PartName="/ppt/slides/slide1.xml" ContentType="application/vnd.openxmlformats-officedocument.presentationml.slide+xml"/>
  <Override PartName="/ppt/slides/slide13.xml" ContentType="application/vnd.openxmlformats-officedocument.presentationml.slide+xml"/>
  <Override PartName="/ppt/notesSlides/notesSlide36.xml" ContentType="application/vnd.openxmlformats-officedocument.presentationml.notesSlide+xml"/>
  <Override PartName="/ppt/slides/slide117.xml" ContentType="application/vnd.openxmlformats-officedocument.presentationml.slide+xml"/>
  <Override PartName="/ppt/slides/slide55.xml" ContentType="application/vnd.openxmlformats-officedocument.presentationml.slide+xml"/>
  <Override PartName="/ppt/slides/slide49.xml" ContentType="application/vnd.openxmlformats-officedocument.presentationml.slide+xml"/>
  <Override PartName="/ppt/slides/slide97.xml" ContentType="application/vnd.openxmlformats-officedocument.presentationml.slide+xml"/>
  <Override PartName="/ppt/theme/theme3.xml" ContentType="application/vnd.openxmlformats-officedocument.theme+xml"/>
  <Override PartName="/ppt/slides/slide159.xml" ContentType="application/vnd.openxmlformats-officedocument.presentationml.slide+xml"/>
  <Override PartName="/ppt/notesSlides/notesSlide14.xml" ContentType="application/vnd.openxmlformats-officedocument.presentationml.notesSlide+xml"/>
  <Override PartName="/ppt/slides/slide33.xml" ContentType="application/vnd.openxmlformats-officedocument.presentationml.slide+xml"/>
  <Override PartName="/ppt/viewProps.xml" ContentType="application/vnd.openxmlformats-officedocument.presentationml.viewProps+xml"/>
  <Override PartName="/ppt/slides/slide27.xml" ContentType="application/vnd.openxmlformats-officedocument.presentationml.slide+xml"/>
  <Override PartName="/ppt/slides/slide75.xml" ContentType="application/vnd.openxmlformats-officedocument.presentationml.slide+xml"/>
  <Override PartName="/ppt/slides/slide137.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s/slide69.xml" ContentType="application/vnd.openxmlformats-officedocument.presentationml.slide+xml"/>
  <Override PartName="/ppt/slides/slide179.xml" ContentType="application/vnd.openxmlformats-officedocument.presentationml.slide+xml"/>
  <Override PartName="/ppt/slides/slide209.xml" ContentType="application/vnd.openxmlformats-officedocument.presentationml.slide+xml"/>
  <Override PartName="/ppt/slides/slide192.xml" ContentType="application/vnd.openxmlformats-officedocument.presentationml.slide+xml"/>
  <Override PartName="/ppt/slides/slide53.xml" ContentType="application/vnd.openxmlformats-officedocument.presentationml.slide+xml"/>
  <Override PartName="/ppt/slides/slide115.xml" ContentType="application/vnd.openxmlformats-officedocument.presentationml.slide+xml"/>
  <Override PartName="/ppt/notesSlides/notesSlide28.xml" ContentType="application/vnd.openxmlformats-officedocument.presentationml.notesSlide+xml"/>
  <Override PartName="/ppt/slides/slide47.xml" ContentType="application/vnd.openxmlformats-officedocument.presentationml.slide+xml"/>
  <Override PartName="/ppt/slides/slide157.xml" ContentType="application/vnd.openxmlformats-officedocument.presentationml.slide+xml"/>
  <Override PartName="/ppt/theme/theme1.xml" ContentType="application/vnd.openxmlformats-officedocument.theme+xml"/>
  <Override PartName="/ppt/notesSlides/notesSlide12.xml" ContentType="application/vnd.openxmlformats-officedocument.presentationml.notesSlide+xml"/>
  <Override PartName="/ppt/slides/slide31.xml" ContentType="application/vnd.openxmlformats-officedocument.presentationml.slide+xml"/>
  <Override PartName="/ppt/slides/slide89.xml" ContentType="application/vnd.openxmlformats-officedocument.presentationml.slide+xml"/>
  <Override PartName="/ppt/slides/slide199.xml" ContentType="application/vnd.openxmlformats-officedocument.presentationml.slide+xml"/>
  <Override PartName="/ppt/slides/slide25.xml" ContentType="application/vnd.openxmlformats-officedocument.presentationml.slide+xml"/>
  <Override PartName="/ppt/slides/slide73.xml" ContentType="application/vnd.openxmlformats-officedocument.presentationml.slide+xml"/>
  <Override PartName="/ppt/slides/slide135.xml" ContentType="application/vnd.openxmlformats-officedocument.presentationml.slide+xml"/>
  <Override PartName="/ppt/notesSlides/notesSlide48.xml" ContentType="application/vnd.openxmlformats-officedocument.presentationml.notesSlide+xml"/>
  <Override PartName="/ppt/slides/slide67.xml" ContentType="application/vnd.openxmlformats-officedocument.presentationml.slide+xml"/>
  <Override PartName="/ppt/slides/slide177.xml" ContentType="application/vnd.openxmlformats-officedocument.presentationml.slide+xml"/>
  <Override PartName="/ppt/slides/slide207.xml" ContentType="application/vnd.openxmlformats-officedocument.presentationml.slide+xml"/>
  <Override PartName="/ppt/slides/slide190.xml" ContentType="application/vnd.openxmlformats-officedocument.presentationml.slide+xml"/>
  <Override PartName="/ppt/slides/slide51.xml" ContentType="application/vnd.openxmlformats-officedocument.presentationml.slide+xml"/>
  <Override PartName="/ppt/slides/slide113.xml" ContentType="application/vnd.openxmlformats-officedocument.presentationml.slide+xml"/>
  <Override PartName="/ppt/notesSlides/notesSlide26.xml" ContentType="application/vnd.openxmlformats-officedocument.presentationml.notesSlide+xml"/>
  <Override PartName="/ppt/slides/slide45.xml" ContentType="application/vnd.openxmlformats-officedocument.presentationml.slide+xml"/>
  <Override PartName="/ppt/slides/slide155.xml" ContentType="application/vnd.openxmlformats-officedocument.presentationml.slide+xml"/>
  <Override PartName="/ppt/slides/slide87.xml" ContentType="application/vnd.openxmlformats-officedocument.presentationml.slide+xml"/>
  <Override PartName="/ppt/slides/slide149.xml" ContentType="application/vnd.openxmlformats-officedocument.presentationml.slide+xml"/>
  <Override PartName="/ppt/slides/slide23.xml" ContentType="application/vnd.openxmlformats-officedocument.presentationml.slide+xml"/>
  <Override PartName="/ppt/slides/slide197.xml" ContentType="application/vnd.openxmlformats-officedocument.presentationml.slide+xml"/>
  <Override PartName="/ppt/slides/slide133.xml" ContentType="application/vnd.openxmlformats-officedocument.presentationml.slide+xml"/>
  <Override PartName="/ppt/notesSlides/notesSlide46.xml" ContentType="application/vnd.openxmlformats-officedocument.presentationml.notesSlide+xml"/>
  <Override PartName="/ppt/slides/slide127.xml" ContentType="application/vnd.openxmlformats-officedocument.presentationml.slide+xml"/>
  <Override PartName="/ppt/slides/slide65.xml" ContentType="application/vnd.openxmlformats-officedocument.presentationml.slide+xml"/>
  <Override PartName="/ppt/embeddings/oleObject9.bin" ContentType="application/vnd.openxmlformats-officedocument.oleObject"/>
  <Override PartName="/ppt/slides/slide175.xml" ContentType="application/vnd.openxmlformats-officedocument.presentationml.slide+xml"/>
  <Override PartName="/ppt/slides/slide205.xml" ContentType="application/vnd.openxmlformats-officedocument.presentationml.slide+xml"/>
  <Override PartName="/ppt/slides/slide111.xml" ContentType="application/vnd.openxmlformats-officedocument.presentationml.slide+xml"/>
  <Override PartName="/ppt/slides/slide169.xml" ContentType="application/vnd.openxmlformats-officedocument.presentationml.slide+xml"/>
  <Override PartName="/ppt/notesSlides/notesSlide24.xml" ContentType="application/vnd.openxmlformats-officedocument.presentationml.notesSlide+xml"/>
  <Override PartName="/ppt/slides/slide43.xml" ContentType="application/vnd.openxmlformats-officedocument.presentationml.slide+xml"/>
  <Override PartName="/ppt/slides/slide153.xml" ContentType="application/vnd.openxmlformats-officedocument.presentationml.slide+xml"/>
  <Override PartName="/ppt/slides/slide85.xml" ContentType="application/vnd.openxmlformats-officedocument.presentationml.slide+xml"/>
  <Override PartName="/ppt/slides/slide147.xml" ContentType="application/vnd.openxmlformats-officedocument.presentationml.slide+xml"/>
  <Override PartName="/ppt/slides/slide195.xml" ContentType="application/vnd.openxmlformats-officedocument.presentationml.slide+xml"/>
  <Override PartName="/ppt/slides/slide21.xml" ContentType="application/vnd.openxmlformats-officedocument.presentationml.slide+xml"/>
  <Override PartName="/ppt/slides/slide131.xml" ContentType="application/vnd.openxmlformats-officedocument.presentationml.slide+xml"/>
  <Override PartName="/ppt/slides/slide189.xml" ContentType="application/vnd.openxmlformats-officedocument.presentationml.slide+xml"/>
  <Override PartName="/ppt/notesMasters/notesMaster1.xml" ContentType="application/vnd.openxmlformats-officedocument.presentationml.notesMaster+xml"/>
  <Override PartName="/ppt/notesSlides/notesSlide44.xml" ContentType="application/vnd.openxmlformats-officedocument.presentationml.notesSlide+xml"/>
  <Override PartName="/ppt/slides/slide63.xml" ContentType="application/vnd.openxmlformats-officedocument.presentationml.slide+xml"/>
  <Override PartName="/ppt/slides/slide125.xml" ContentType="application/vnd.openxmlformats-officedocument.presentationml.slide+xml"/>
  <Override PartName="/ppt/embeddings/oleObject7.bin" ContentType="application/vnd.openxmlformats-officedocument.oleObject"/>
  <Default Extension="gif" ContentType="image/gif"/>
  <Override PartName="/ppt/slides/slide173.xml" ContentType="application/vnd.openxmlformats-officedocument.presentationml.slide+xml"/>
  <Override PartName="/ppt/slides/slide203.xml" ContentType="application/vnd.openxmlformats-officedocument.presentationml.slide+xml"/>
  <Override PartName="/ppt/slides/slide167.xml" ContentType="application/vnd.openxmlformats-officedocument.presentationml.slide+xml"/>
  <Override PartName="/ppt/notesSlides/notesSlide22.xml" ContentType="application/vnd.openxmlformats-officedocument.presentationml.notesSlide+xml"/>
  <Override PartName="/ppt/slides/slide41.xml" ContentType="application/vnd.openxmlformats-officedocument.presentationml.slide+xml"/>
  <Override PartName="/ppt/slides/slide103.xml" ContentType="application/vnd.openxmlformats-officedocument.presentationml.slide+xml"/>
  <Override PartName="/ppt/presentation.xml" ContentType="application/vnd.openxmlformats-officedocument.presentationml.presentation.main+xml"/>
  <Override PartName="/ppt/slides/slide151.xml" ContentType="application/vnd.openxmlformats-officedocument.presentationml.slide+xml"/>
  <Override PartName="/ppt/slides/slide83.xml" ContentType="application/vnd.openxmlformats-officedocument.presentationml.slide+xml"/>
  <Override PartName="/ppt/slides/slide145.xml" ContentType="application/vnd.openxmlformats-officedocument.presentationml.slide+xml"/>
  <Override PartName="/ppt/slides/slide193.xml" ContentType="application/vnd.openxmlformats-officedocument.presentationml.slide+xml"/>
  <Override PartName="/ppt/slides/slide187.xml" ContentType="application/vnd.openxmlformats-officedocument.presentationml.slide+xml"/>
  <Override PartName="/ppt/notesSlides/notesSlide42.xml" ContentType="application/vnd.openxmlformats-officedocument.presentationml.notesSlide+xml"/>
  <Override PartName="/ppt/slides/slide61.xml" ContentType="application/vnd.openxmlformats-officedocument.presentationml.slide+xml"/>
  <Override PartName="/ppt/slides/slide123.xml" ContentType="application/vnd.openxmlformats-officedocument.presentationml.slide+xml"/>
  <Override PartName="/ppt/embeddings/oleObject5.bin" ContentType="application/vnd.openxmlformats-officedocument.oleObject"/>
  <Override PartName="/ppt/slides/slide171.xml" ContentType="application/vnd.openxmlformats-officedocument.presentationml.slide+xml"/>
  <Override PartName="/ppt/slides/slide201.xml" ContentType="application/vnd.openxmlformats-officedocument.presentationml.slide+xml"/>
  <Override PartName="/ppt/slides/slide165.xml" ContentType="application/vnd.openxmlformats-officedocument.presentationml.slide+xml"/>
  <Override PartName="/ppt/notesSlides/notesSlide20.xml" ContentType="application/vnd.openxmlformats-officedocument.presentationml.notesSlide+xml"/>
  <Override PartName="/ppt/slides/slide101.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81.xml" ContentType="application/vnd.openxmlformats-officedocument.presentationml.slide+xml"/>
  <Override PartName="/ppt/slides/slide143.xml" ContentType="application/vnd.openxmlformats-officedocument.presentationml.slide+xml"/>
  <Override PartName="/ppt/slides/slide185.xml" ContentType="application/vnd.openxmlformats-officedocument.presentationml.slide+xml"/>
  <Override PartName="/ppt/slides/slide108.xml" ContentType="application/vnd.openxmlformats-officedocument.presentationml.slide+xml"/>
  <Override PartName="/ppt/slides/slide121.xml" ContentType="application/vnd.openxmlformats-officedocument.presentationml.slide+xml"/>
  <Override PartName="/ppt/notesSlides/notesSlide40.xml" ContentType="application/vnd.openxmlformats-officedocument.presentationml.notesSlide+xml"/>
  <Override PartName="/ppt/embeddings/oleObject3.bin" ContentType="application/vnd.openxmlformats-officedocument.oleObject"/>
  <Override PartName="/ppt/notesSlides/notesSlide34.xml" ContentType="application/vnd.openxmlformats-officedocument.presentationml.notesSlide+xml"/>
  <Override PartName="/ppt/slides/slide163.xml" ContentType="application/vnd.openxmlformats-officedocument.presentationml.slide+xml"/>
  <Override PartName="/ppt/notesSlides/notesSlide4.xml" ContentType="application/vnd.openxmlformats-officedocument.presentationml.notesSlide+xml"/>
  <Override PartName="/ppt/slides/slide95.xml" ContentType="application/vnd.openxmlformats-officedocument.presentationml.slide+xml"/>
  <Override PartName="/ppt/slides/slide6.xml" ContentType="application/vnd.openxmlformats-officedocument.presentationml.slide+xml"/>
  <Override PartName="/ppt/slides/slide18.xml" ContentType="application/vnd.openxmlformats-officedocument.presentationml.slide+xml"/>
  <Override PartName="/ppt/slides/slide141.xml" ContentType="application/vnd.openxmlformats-officedocument.presentationml.slide+xml"/>
  <Default Extension="vml" ContentType="application/vnd.openxmlformats-officedocument.vmlDrawing"/>
  <Override PartName="/ppt/slides/slide183.xml" ContentType="application/vnd.openxmlformats-officedocument.presentationml.slide+xml"/>
  <Override PartName="/ppt/slides/slide106.xml" ContentType="application/vnd.openxmlformats-officedocument.presentationml.slide+xml"/>
  <Override PartName="/ppt/tableStyles.xml" ContentType="application/vnd.openxmlformats-officedocument.presentationml.tableStyles+xml"/>
  <Override PartName="/ppt/embeddings/oleObject1.bin" ContentType="application/vnd.openxmlformats-officedocument.oleObject"/>
  <Override PartName="/ppt/notesSlides/notesSlide19.xml" ContentType="application/vnd.openxmlformats-officedocument.presentationml.notesSlide+xml"/>
  <Override PartName="/ppt/slides/slide38.xml" ContentType="application/vnd.openxmlformats-officedocument.presentationml.slide+xml"/>
  <Override PartName="/ppt/notesSlides/notesSlide32.xml" ContentType="application/vnd.openxmlformats-officedocument.presentationml.notesSlide+xml"/>
  <Override PartName="/ppt/slides/slide161.xml" ContentType="application/vnd.openxmlformats-officedocument.presentationml.slide+xml"/>
  <Default Extension="bin" ContentType="application/vnd.openxmlformats-officedocument.presentationml.printerSettings"/>
  <Override PartName="/ppt/notesSlides/notesSlide2.xml" ContentType="application/vnd.openxmlformats-officedocument.presentationml.notesSlide+xml"/>
  <Override PartName="/ppt/slides/slide93.xml" ContentType="application/vnd.openxmlformats-officedocument.presentationml.slide+xml"/>
  <Override PartName="/ppt/slides/slide4.xml" ContentType="application/vnd.openxmlformats-officedocument.presentationml.slide+xml"/>
  <Override PartName="/ppt/slides/slide16.xml" ContentType="application/vnd.openxmlformats-officedocument.presentationml.slide+xml"/>
  <Override PartName="/ppt/notesSlides/notesSlide10.xml" ContentType="application/vnd.openxmlformats-officedocument.presentationml.notesSlide+xml"/>
  <Override PartName="/ppt/notesSlides/notesSlide39.xml" ContentType="application/vnd.openxmlformats-officedocument.presentationml.notesSlide+xml"/>
  <Override PartName="/ppt/slides/slide58.xml" ContentType="application/vnd.openxmlformats-officedocument.presentationml.slide+xml"/>
  <Override PartName="/ppt/slides/slide71.xml" ContentType="application/vnd.openxmlformats-officedocument.presentationml.slide+xml"/>
  <Override PartName="/ppt/embeddings/oleObject11.bin" ContentType="application/vnd.openxmlformats-officedocument.oleObject"/>
  <Override PartName="/ppt/slides/slide181.xml" ContentType="application/vnd.openxmlformats-officedocument.presentationml.slide+xml"/>
  <Override PartName="/ppt/slides/slide104.xml" ContentType="application/vnd.openxmlformats-officedocument.presentationml.slide+xml"/>
  <Override PartName="/ppt/notesSlides/notesSlide9.xml" ContentType="application/vnd.openxmlformats-officedocument.presentationml.notesSlide+xml"/>
  <Override PartName="/ppt/notesSlides/notesSlide17.xml" ContentType="application/vnd.openxmlformats-officedocument.presentationml.notesSlide+xml"/>
  <Override PartName="/ppt/slideLayouts/slideLayout3.xml" ContentType="application/vnd.openxmlformats-officedocument.presentationml.slideLayout+xml"/>
  <Override PartName="/ppt/slides/slide36.xml" ContentType="application/vnd.openxmlformats-officedocument.presentationml.slide+xml"/>
  <Override PartName="/ppt/notesSlides/notesSlide30.xml" ContentType="application/vnd.openxmlformats-officedocument.presentationml.notesSlide+xml"/>
  <Override PartName="/ppt/slides/slide78.xml" ContentType="application/vnd.openxmlformats-officedocument.presentationml.slide+xml"/>
  <Override PartName="/ppt/slides/slide91.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notesSlides/notesSlide37.xml" ContentType="application/vnd.openxmlformats-officedocument.presentationml.notesSlide+xml"/>
  <Override PartName="/ppt/slides/slide56.xml" ContentType="application/vnd.openxmlformats-officedocument.presentationml.slide+xml"/>
  <Override PartName="/ppt/slides/slide118.xml" ContentType="application/vnd.openxmlformats-officedocument.presentationml.slide+xml"/>
  <Override PartName="/ppt/slides/slide98.xml" ContentType="application/vnd.openxmlformats-officedocument.presentationml.slide+xml"/>
  <Override PartName="/ppt/notesSlides/notesSlide15.xml" ContentType="application/vnd.openxmlformats-officedocument.presentationml.notesSlide+xml"/>
  <Override PartName="/ppt/slideLayouts/slideLayout1.xml" ContentType="application/vnd.openxmlformats-officedocument.presentationml.slideLayout+xml"/>
  <Override PartName="/ppt/slides/slide34.xml" ContentType="application/vnd.openxmlformats-officedocument.presentationml.slide+xml"/>
  <Override PartName="/ppt/slides/slide28.xml" ContentType="application/vnd.openxmlformats-officedocument.presentationml.slide+xml"/>
  <Override PartName="/ppt/slides/slide76.xml" ContentType="application/vnd.openxmlformats-officedocument.presentationml.slide+xml"/>
  <Override PartName="/ppt/slides/slide138.xml" ContentType="application/vnd.openxmlformats-officedocument.presentationml.slide+xml"/>
  <Default Extension="png" ContentType="image/png"/>
  <Override PartName="/ppt/slides/slide12.xml" ContentType="application/vnd.openxmlformats-officedocument.presentationml.slide+xml"/>
  <Default Extension="wmf" ContentType="image/x-wmf"/>
  <Default Extension="emf" ContentType="image/x-emf"/>
  <Override PartName="/ppt/slides/slide54.xml" ContentType="application/vnd.openxmlformats-officedocument.presentationml.slide+xml"/>
  <Override PartName="/ppt/slides/slide116.xml" ContentType="application/vnd.openxmlformats-officedocument.presentationml.slide+xml"/>
  <Default Extension="rels" ContentType="application/vnd.openxmlformats-package.relationships+xml"/>
  <Override PartName="/ppt/notesSlides/notesSlide29.xml" ContentType="application/vnd.openxmlformats-officedocument.presentationml.notesSlide+xml"/>
  <Override PartName="/ppt/slides/slide48.xml" ContentType="application/vnd.openxmlformats-officedocument.presentationml.slide+xml"/>
  <Override PartName="/ppt/slides/slide96.xml" ContentType="application/vnd.openxmlformats-officedocument.presentationml.slide+xml"/>
  <Override PartName="/ppt/theme/theme2.xml" ContentType="application/vnd.openxmlformats-officedocument.theme+xml"/>
  <Override PartName="/ppt/slides/slide158.xml" ContentType="application/vnd.openxmlformats-officedocument.presentationml.slide+xml"/>
  <Override PartName="/ppt/notesSlides/notesSlide13.xml" ContentType="application/vnd.openxmlformats-officedocument.presentationml.notesSlide+xml"/>
  <Override PartName="/ppt/slides/slide32.xml" ContentType="application/vnd.openxmlformats-officedocument.presentationml.slide+xml"/>
  <Override PartName="/ppt/slides/slide26.xml" ContentType="application/vnd.openxmlformats-officedocument.presentationml.slide+xml"/>
  <Override PartName="/ppt/slides/slide136.xml" ContentType="application/vnd.openxmlformats-officedocument.presentationml.slide+xml"/>
  <Override PartName="/ppt/slides/slide74.xml" ContentType="application/vnd.openxmlformats-officedocument.presentationml.slide+xml"/>
  <Override PartName="/ppt/slides/slide10.xml" ContentType="application/vnd.openxmlformats-officedocument.presentationml.slide+xml"/>
  <Override PartName="/ppt/slides/slide68.xml" ContentType="application/vnd.openxmlformats-officedocument.presentationml.slide+xml"/>
  <Override PartName="/ppt/slides/slide178.xml" ContentType="application/vnd.openxmlformats-officedocument.presentationml.slide+xml"/>
  <Override PartName="/ppt/slides/slide208.xml" ContentType="application/vnd.openxmlformats-officedocument.presentationml.slide+xml"/>
  <Override PartName="/ppt/slides/slide191.xml" ContentType="application/vnd.openxmlformats-officedocument.presentationml.slide+xml"/>
  <Override PartName="/ppt/slides/slide52.xml" ContentType="application/vnd.openxmlformats-officedocument.presentationml.slide+xml"/>
  <Override PartName="/ppt/slides/slide114.xml" ContentType="application/vnd.openxmlformats-officedocument.presentationml.slide+xml"/>
  <Override PartName="/ppt/notesSlides/notesSlide27.xml" ContentType="application/vnd.openxmlformats-officedocument.presentationml.notesSlide+xml"/>
  <Override PartName="/ppt/slides/slide46.xml" ContentType="application/vnd.openxmlformats-officedocument.presentationml.slide+xml"/>
  <Override PartName="/ppt/presProps.xml" ContentType="application/vnd.openxmlformats-officedocument.presentationml.presProps+xml"/>
  <Override PartName="/ppt/slides/slide156.xml" ContentType="application/vnd.openxmlformats-officedocument.presentationml.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p:sldMasterIdLst>
    <p:sldMasterId id="2147483648" r:id="rId1"/>
  </p:sldMasterIdLst>
  <p:notesMasterIdLst>
    <p:notesMasterId r:id="rId211"/>
  </p:notesMasterIdLst>
  <p:handoutMasterIdLst>
    <p:handoutMasterId r:id="rId212"/>
  </p:handoutMasterIdLst>
  <p:sldIdLst>
    <p:sldId id="515" r:id="rId2"/>
    <p:sldId id="947" r:id="rId3"/>
    <p:sldId id="948" r:id="rId4"/>
    <p:sldId id="952" r:id="rId5"/>
    <p:sldId id="954" r:id="rId6"/>
    <p:sldId id="640" r:id="rId7"/>
    <p:sldId id="970" r:id="rId8"/>
    <p:sldId id="532" r:id="rId9"/>
    <p:sldId id="657" r:id="rId10"/>
    <p:sldId id="643" r:id="rId11"/>
    <p:sldId id="644" r:id="rId12"/>
    <p:sldId id="645" r:id="rId13"/>
    <p:sldId id="961" r:id="rId14"/>
    <p:sldId id="1126" r:id="rId15"/>
    <p:sldId id="649" r:id="rId16"/>
    <p:sldId id="319" r:id="rId17"/>
    <p:sldId id="1127" r:id="rId18"/>
    <p:sldId id="1129" r:id="rId19"/>
    <p:sldId id="1130" r:id="rId20"/>
    <p:sldId id="1132" r:id="rId21"/>
    <p:sldId id="1134" r:id="rId22"/>
    <p:sldId id="647" r:id="rId23"/>
    <p:sldId id="1168" r:id="rId24"/>
    <p:sldId id="1016" r:id="rId25"/>
    <p:sldId id="658" r:id="rId26"/>
    <p:sldId id="971" r:id="rId27"/>
    <p:sldId id="1125" r:id="rId28"/>
    <p:sldId id="849" r:id="rId29"/>
    <p:sldId id="850" r:id="rId30"/>
    <p:sldId id="852" r:id="rId31"/>
    <p:sldId id="853" r:id="rId32"/>
    <p:sldId id="851" r:id="rId33"/>
    <p:sldId id="1017" r:id="rId34"/>
    <p:sldId id="1006" r:id="rId35"/>
    <p:sldId id="1010" r:id="rId36"/>
    <p:sldId id="1011" r:id="rId37"/>
    <p:sldId id="1012" r:id="rId38"/>
    <p:sldId id="1013" r:id="rId39"/>
    <p:sldId id="1014" r:id="rId40"/>
    <p:sldId id="1015" r:id="rId41"/>
    <p:sldId id="1007" r:id="rId42"/>
    <p:sldId id="1008" r:id="rId43"/>
    <p:sldId id="1137" r:id="rId44"/>
    <p:sldId id="1135" r:id="rId45"/>
    <p:sldId id="660" r:id="rId46"/>
    <p:sldId id="661" r:id="rId47"/>
    <p:sldId id="1019" r:id="rId48"/>
    <p:sldId id="738" r:id="rId49"/>
    <p:sldId id="1138" r:id="rId50"/>
    <p:sldId id="972" r:id="rId51"/>
    <p:sldId id="855" r:id="rId52"/>
    <p:sldId id="856" r:id="rId53"/>
    <p:sldId id="859" r:id="rId54"/>
    <p:sldId id="858" r:id="rId55"/>
    <p:sldId id="857" r:id="rId56"/>
    <p:sldId id="1020" r:id="rId57"/>
    <p:sldId id="1005" r:id="rId58"/>
    <p:sldId id="997" r:id="rId59"/>
    <p:sldId id="998" r:id="rId60"/>
    <p:sldId id="999" r:id="rId61"/>
    <p:sldId id="1140" r:id="rId62"/>
    <p:sldId id="1001" r:id="rId63"/>
    <p:sldId id="1021" r:id="rId64"/>
    <p:sldId id="996" r:id="rId65"/>
    <p:sldId id="673" r:id="rId66"/>
    <p:sldId id="861" r:id="rId67"/>
    <p:sldId id="860" r:id="rId68"/>
    <p:sldId id="1141" r:id="rId69"/>
    <p:sldId id="1022" r:id="rId70"/>
    <p:sldId id="1002" r:id="rId71"/>
    <p:sldId id="1003" r:id="rId72"/>
    <p:sldId id="1004" r:id="rId73"/>
    <p:sldId id="1146" r:id="rId74"/>
    <p:sldId id="1147" r:id="rId75"/>
    <p:sldId id="680" r:id="rId76"/>
    <p:sldId id="734" r:id="rId77"/>
    <p:sldId id="1142" r:id="rId78"/>
    <p:sldId id="682" r:id="rId79"/>
    <p:sldId id="737" r:id="rId80"/>
    <p:sldId id="735" r:id="rId81"/>
    <p:sldId id="762" r:id="rId82"/>
    <p:sldId id="862" r:id="rId83"/>
    <p:sldId id="683" r:id="rId84"/>
    <p:sldId id="806" r:id="rId85"/>
    <p:sldId id="684" r:id="rId86"/>
    <p:sldId id="685" r:id="rId87"/>
    <p:sldId id="686" r:id="rId88"/>
    <p:sldId id="687" r:id="rId89"/>
    <p:sldId id="688" r:id="rId90"/>
    <p:sldId id="1169" r:id="rId91"/>
    <p:sldId id="700" r:id="rId92"/>
    <p:sldId id="701" r:id="rId93"/>
    <p:sldId id="702" r:id="rId94"/>
    <p:sldId id="703" r:id="rId95"/>
    <p:sldId id="704" r:id="rId96"/>
    <p:sldId id="705" r:id="rId97"/>
    <p:sldId id="706" r:id="rId98"/>
    <p:sldId id="843" r:id="rId99"/>
    <p:sldId id="988" r:id="rId100"/>
    <p:sldId id="763" r:id="rId101"/>
    <p:sldId id="373" r:id="rId102"/>
    <p:sldId id="1027" r:id="rId103"/>
    <p:sldId id="809" r:id="rId104"/>
    <p:sldId id="811" r:id="rId105"/>
    <p:sldId id="810" r:id="rId106"/>
    <p:sldId id="1157" r:id="rId107"/>
    <p:sldId id="1028" r:id="rId108"/>
    <p:sldId id="1045" r:id="rId109"/>
    <p:sldId id="1029" r:id="rId110"/>
    <p:sldId id="1155" r:id="rId111"/>
    <p:sldId id="1080" r:id="rId112"/>
    <p:sldId id="1101" r:id="rId113"/>
    <p:sldId id="864" r:id="rId114"/>
    <p:sldId id="1143" r:id="rId115"/>
    <p:sldId id="1156" r:id="rId116"/>
    <p:sldId id="814" r:id="rId117"/>
    <p:sldId id="1063" r:id="rId118"/>
    <p:sldId id="820" r:id="rId119"/>
    <p:sldId id="1048" r:id="rId120"/>
    <p:sldId id="1148" r:id="rId121"/>
    <p:sldId id="1149" r:id="rId122"/>
    <p:sldId id="1150" r:id="rId123"/>
    <p:sldId id="1151" r:id="rId124"/>
    <p:sldId id="1152" r:id="rId125"/>
    <p:sldId id="1153" r:id="rId126"/>
    <p:sldId id="1154" r:id="rId127"/>
    <p:sldId id="990" r:id="rId128"/>
    <p:sldId id="831" r:id="rId129"/>
    <p:sldId id="881" r:id="rId130"/>
    <p:sldId id="1124" r:id="rId131"/>
    <p:sldId id="812" r:id="rId132"/>
    <p:sldId id="1105" r:id="rId133"/>
    <p:sldId id="882" r:id="rId134"/>
    <p:sldId id="1111" r:id="rId135"/>
    <p:sldId id="897" r:id="rId136"/>
    <p:sldId id="1160" r:id="rId137"/>
    <p:sldId id="1159" r:id="rId138"/>
    <p:sldId id="976" r:id="rId139"/>
    <p:sldId id="1104" r:id="rId140"/>
    <p:sldId id="1167" r:id="rId141"/>
    <p:sldId id="886" r:id="rId142"/>
    <p:sldId id="600" r:id="rId143"/>
    <p:sldId id="601" r:id="rId144"/>
    <p:sldId id="602" r:id="rId145"/>
    <p:sldId id="603" r:id="rId146"/>
    <p:sldId id="607" r:id="rId147"/>
    <p:sldId id="610" r:id="rId148"/>
    <p:sldId id="614" r:id="rId149"/>
    <p:sldId id="616" r:id="rId150"/>
    <p:sldId id="617" r:id="rId151"/>
    <p:sldId id="770" r:id="rId152"/>
    <p:sldId id="898" r:id="rId153"/>
    <p:sldId id="1085" r:id="rId154"/>
    <p:sldId id="1161" r:id="rId155"/>
    <p:sldId id="1086" r:id="rId156"/>
    <p:sldId id="1107" r:id="rId157"/>
    <p:sldId id="1089" r:id="rId158"/>
    <p:sldId id="1106" r:id="rId159"/>
    <p:sldId id="903" r:id="rId160"/>
    <p:sldId id="902" r:id="rId161"/>
    <p:sldId id="906" r:id="rId162"/>
    <p:sldId id="1102" r:id="rId163"/>
    <p:sldId id="992" r:id="rId164"/>
    <p:sldId id="1166" r:id="rId165"/>
    <p:sldId id="1162" r:id="rId166"/>
    <p:sldId id="1170" r:id="rId167"/>
    <p:sldId id="1171" r:id="rId168"/>
    <p:sldId id="1173" r:id="rId169"/>
    <p:sldId id="1174" r:id="rId170"/>
    <p:sldId id="1175" r:id="rId171"/>
    <p:sldId id="1172" r:id="rId172"/>
    <p:sldId id="1176" r:id="rId173"/>
    <p:sldId id="1163" r:id="rId174"/>
    <p:sldId id="1164" r:id="rId175"/>
    <p:sldId id="1165" r:id="rId176"/>
    <p:sldId id="1112" r:id="rId177"/>
    <p:sldId id="1113" r:id="rId178"/>
    <p:sldId id="1114" r:id="rId179"/>
    <p:sldId id="1115" r:id="rId180"/>
    <p:sldId id="1116" r:id="rId181"/>
    <p:sldId id="1117" r:id="rId182"/>
    <p:sldId id="1118" r:id="rId183"/>
    <p:sldId id="1119" r:id="rId184"/>
    <p:sldId id="1120" r:id="rId185"/>
    <p:sldId id="1121" r:id="rId186"/>
    <p:sldId id="1122" r:id="rId187"/>
    <p:sldId id="1123" r:id="rId188"/>
    <p:sldId id="977" r:id="rId189"/>
    <p:sldId id="916" r:id="rId190"/>
    <p:sldId id="918" r:id="rId191"/>
    <p:sldId id="920" r:id="rId192"/>
    <p:sldId id="919" r:id="rId193"/>
    <p:sldId id="921" r:id="rId194"/>
    <p:sldId id="994" r:id="rId195"/>
    <p:sldId id="922" r:id="rId196"/>
    <p:sldId id="928" r:id="rId197"/>
    <p:sldId id="932" r:id="rId198"/>
    <p:sldId id="929" r:id="rId199"/>
    <p:sldId id="924" r:id="rId200"/>
    <p:sldId id="925" r:id="rId201"/>
    <p:sldId id="926" r:id="rId202"/>
    <p:sldId id="917" r:id="rId203"/>
    <p:sldId id="930" r:id="rId204"/>
    <p:sldId id="931" r:id="rId205"/>
    <p:sldId id="450" r:id="rId206"/>
    <p:sldId id="451" r:id="rId207"/>
    <p:sldId id="452" r:id="rId208"/>
    <p:sldId id="1110" r:id="rId209"/>
    <p:sldId id="497" r:id="rId210"/>
  </p:sldIdLst>
  <p:sldSz cx="9144000" cy="6858000" type="screen4x3"/>
  <p:notesSz cx="7300913" cy="9586913"/>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handouts9" frameSlides="1"/>
  <p:showPr showNarration="1" useTimings="0">
    <p:present/>
    <p:sldAll/>
    <p:penClr>
      <a:schemeClr val="tx1"/>
    </p:penClr>
  </p:showPr>
  <p:clrMru>
    <a:srgbClr val="A50F31"/>
    <a:srgbClr val="950728"/>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30656" autoAdjust="0"/>
    <p:restoredTop sz="94660"/>
  </p:normalViewPr>
  <p:slideViewPr>
    <p:cSldViewPr>
      <p:cViewPr>
        <p:scale>
          <a:sx n="66" d="100"/>
          <a:sy n="66" d="100"/>
        </p:scale>
        <p:origin x="-232" y="-624"/>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180" d="100"/>
        <a:sy n="180" d="100"/>
      </p:scale>
      <p:origin x="0" y="31928"/>
    </p:cViewPr>
  </p:sorterViewPr>
  <p:gridSpacing cx="78028800" cy="78028800"/>
</p:viewPr>
</file>

<file path=ppt/_rels/presentation.xml.rels><?xml version="1.0" encoding="UTF-8" standalone="yes"?>
<Relationships xmlns="http://schemas.openxmlformats.org/package/2006/relationships"><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210" Type="http://schemas.openxmlformats.org/officeDocument/2006/relationships/slide" Target="slides/slide209.xml"/><Relationship Id="rId211" Type="http://schemas.openxmlformats.org/officeDocument/2006/relationships/notesMaster" Target="notesMasters/notesMaster1.xml"/><Relationship Id="rId212" Type="http://schemas.openxmlformats.org/officeDocument/2006/relationships/handoutMaster" Target="handoutMasters/handoutMaster1.xml"/><Relationship Id="rId213" Type="http://schemas.openxmlformats.org/officeDocument/2006/relationships/printerSettings" Target="printerSettings/printerSettings1.bin"/><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14" Type="http://schemas.openxmlformats.org/officeDocument/2006/relationships/presProps" Target="presProps.xml"/><Relationship Id="rId215" Type="http://schemas.openxmlformats.org/officeDocument/2006/relationships/viewProps" Target="viewProps.xml"/><Relationship Id="rId216" Type="http://schemas.openxmlformats.org/officeDocument/2006/relationships/theme" Target="theme/theme1.xml"/><Relationship Id="rId2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40" Type="http://schemas.openxmlformats.org/officeDocument/2006/relationships/slide" Target="slides/slide139.xml"/><Relationship Id="rId141" Type="http://schemas.openxmlformats.org/officeDocument/2006/relationships/slide" Target="slides/slide140.xml"/></Relationships>
</file>

<file path=ppt/_rels/viewProps.xml.rels><?xml version="1.0" encoding="UTF-8" standalone="yes"?>
<Relationships xmlns="http://schemas.openxmlformats.org/package/2006/relationships"><Relationship Id="rId1" Type="http://schemas.openxmlformats.org/officeDocument/2006/relationships/slide" Target="slides/slide155.xml"/><Relationship Id="rId2" Type="http://schemas.openxmlformats.org/officeDocument/2006/relationships/slide" Target="slides/slide1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wmf"/><Relationship Id="rId2"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3" name="Rectangle 8"/>
          <p:cNvSpPr>
            <a:spLocks noChangeArrowheads="1"/>
          </p:cNvSpPr>
          <p:nvPr/>
        </p:nvSpPr>
        <p:spPr bwMode="auto">
          <a:xfrm>
            <a:off x="373063" y="8874125"/>
            <a:ext cx="4419600" cy="523875"/>
          </a:xfrm>
          <a:prstGeom prst="rect">
            <a:avLst/>
          </a:prstGeom>
          <a:noFill/>
          <a:ln w="12700">
            <a:noFill/>
            <a:miter lim="800000"/>
            <a:headEnd/>
            <a:tailEnd/>
          </a:ln>
          <a:effectLst/>
        </p:spPr>
        <p:txBody>
          <a:bodyPr lIns="0" tIns="46038" rIns="0" bIns="46038">
            <a:prstTxWarp prst="textNoShape">
              <a:avLst/>
            </a:prstTxWarp>
            <a:spAutoFit/>
          </a:bodyPr>
          <a:lstStyle/>
          <a:p>
            <a:pPr>
              <a:spcBef>
                <a:spcPct val="50000"/>
              </a:spcBef>
              <a:defRPr/>
            </a:pPr>
            <a:r>
              <a:rPr lang="en-US" sz="2800" dirty="0"/>
              <a:t>#-</a:t>
            </a:r>
            <a:fld id="{62E53A52-8C02-174A-95CB-8118CD404809}" type="slidenum">
              <a:rPr lang="en-US" sz="2800"/>
              <a:pPr>
                <a:spcBef>
                  <a:spcPct val="50000"/>
                </a:spcBef>
                <a:defRPr/>
              </a:pPr>
              <a:t>‹#›</a:t>
            </a:fld>
            <a:r>
              <a:rPr lang="en-US" sz="2800" dirty="0"/>
              <a:t> </a:t>
            </a:r>
          </a:p>
        </p:txBody>
      </p:sp>
      <p:sp>
        <p:nvSpPr>
          <p:cNvPr id="4" name="Slide Number Placeholder 3"/>
          <p:cNvSpPr>
            <a:spLocks noGrp="1"/>
          </p:cNvSpPr>
          <p:nvPr>
            <p:ph type="sldNum" sz="quarter" idx="3"/>
          </p:nvPr>
        </p:nvSpPr>
        <p:spPr>
          <a:xfrm>
            <a:off x="3725863" y="8918575"/>
            <a:ext cx="3163887" cy="479425"/>
          </a:xfrm>
          <a:prstGeom prst="rect">
            <a:avLst/>
          </a:prstGeom>
        </p:spPr>
        <p:txBody>
          <a:bodyPr vert="horz" lIns="91440" tIns="45720" rIns="91440" bIns="45720" rtlCol="0" anchor="b"/>
          <a:lstStyle>
            <a:lvl1pPr algn="r">
              <a:defRPr sz="2800"/>
            </a:lvl1pPr>
          </a:lstStyle>
          <a:p>
            <a:pPr>
              <a:defRPr/>
            </a:pPr>
            <a:fld id="{4203A8F2-1016-2241-8F0F-5BA3DBF75C88}"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73138" y="4554538"/>
            <a:ext cx="5354637" cy="4313237"/>
          </a:xfrm>
          <a:prstGeom prst="rect">
            <a:avLst/>
          </a:prstGeom>
          <a:noFill/>
          <a:ln w="12700">
            <a:noFill/>
            <a:miter lim="800000"/>
            <a:headEnd/>
            <a:tailEnd/>
          </a:ln>
          <a:effectLst/>
        </p:spPr>
        <p:txBody>
          <a:bodyPr vert="horz" wrap="square" lIns="97167" tIns="50259" rIns="97167" bIns="5025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5" name="Rectangle 3"/>
          <p:cNvSpPr>
            <a:spLocks noGrp="1" noRot="1" noChangeAspect="1" noChangeArrowheads="1" noTextEdit="1"/>
          </p:cNvSpPr>
          <p:nvPr>
            <p:ph type="sldImg" idx="2"/>
          </p:nvPr>
        </p:nvSpPr>
        <p:spPr bwMode="auto">
          <a:xfrm>
            <a:off x="1262063" y="725488"/>
            <a:ext cx="4775200" cy="3581400"/>
          </a:xfrm>
          <a:prstGeom prst="rect">
            <a:avLst/>
          </a:prstGeom>
          <a:noFill/>
          <a:ln w="12700">
            <a:solidFill>
              <a:schemeClr val="tx1"/>
            </a:solidFill>
            <a:miter lim="800000"/>
            <a:headEnd/>
            <a:tailEnd/>
          </a:ln>
        </p:spPr>
      </p:sp>
    </p:spTree>
  </p:cSld>
  <p:clrMap bg1="lt1" tx1="dk1" bg2="lt2" tx2="dk2" accent1="accent1" accent2="accent2" accent3="accent3" accent4="accent4" accent5="accent5" accent6="accent6" hlink="hlink" folHlink="folHlink"/>
  <p:hf hdr="0" ftr="0" dt="0"/>
  <p:notesStyle>
    <a:lvl1pPr algn="l" defTabSz="949325"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ＭＳ Ｐゴシック" charset="-128"/>
      </a:defRPr>
    </a:lvl1pPr>
    <a:lvl2pPr marL="465138" algn="l" defTabSz="949325"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2pPr>
    <a:lvl3pPr marL="931863" algn="l" defTabSz="949325"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3pPr>
    <a:lvl4pPr marL="1397000" algn="l" defTabSz="949325"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4pPr>
    <a:lvl5pPr marL="1862138" algn="l" defTabSz="949325"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5.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8.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9.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0.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2.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4.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5.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6.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7.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8.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290" name="Slide Image Placeholder 1"/>
          <p:cNvSpPr>
            <a:spLocks noGrp="1" noRot="1" noChangeAspect="1"/>
          </p:cNvSpPr>
          <p:nvPr>
            <p:ph type="sldImg"/>
          </p:nvPr>
        </p:nvSpPr>
        <p:spPr>
          <a:ln/>
        </p:spPr>
      </p:sp>
      <p:sp>
        <p:nvSpPr>
          <p:cNvPr id="12291" name="Notes Placeholder 2"/>
          <p:cNvSpPr>
            <a:spLocks noGrp="1"/>
          </p:cNvSpPr>
          <p:nvPr>
            <p:ph type="body" idx="1"/>
          </p:nvPr>
        </p:nvSpPr>
        <p:spPr>
          <a:noFill/>
          <a:ln w="9525"/>
        </p:spPr>
        <p:txBody>
          <a:bodyPr/>
          <a:lstStyle/>
          <a:p>
            <a:endParaRPr lang="en-US">
              <a:latin typeface="Times New Roman"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w="9525"/>
        </p:spPr>
        <p:txBody>
          <a:bodyPr/>
          <a:lstStyle/>
          <a:p>
            <a:r>
              <a:rPr lang="en-GB">
                <a:latin typeface="Times New Roman" charset="0"/>
              </a:rPr>
              <a:t>State machines handle the sequencing of the system over time.</a:t>
            </a:r>
            <a:endParaRPr lang="en-US">
              <a:latin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http://sarisl.wordpress.com/2013/07/28/egocentrism-is-not-the-same-as-narcissism/</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a:noFill/>
          <a:ln w="9525"/>
        </p:spPr>
        <p:txBody>
          <a:bodyPr/>
          <a:lstStyle/>
          <a:p>
            <a:endParaRPr lang="en-US">
              <a:latin typeface="Times New Roman"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http://blog.softlayer.com/2013/virtual-magic-the-cloud</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w="9525"/>
        </p:spPr>
        <p:txBody>
          <a:bodyPr/>
          <a:lstStyle/>
          <a:p>
            <a:r>
              <a:rPr lang="en-US">
                <a:latin typeface="Times New Roman" charset="0"/>
              </a:rPr>
              <a:t>xtUML defines an order of construction in building models. Moving from high-level to the low-level through the four core diagrams and their respective purposes:</a:t>
            </a:r>
          </a:p>
          <a:p>
            <a:r>
              <a:rPr lang="en-US" b="1">
                <a:latin typeface="Times New Roman" charset="0"/>
              </a:rPr>
              <a:t>Component diagram</a:t>
            </a:r>
            <a:r>
              <a:rPr lang="en-US">
                <a:latin typeface="Times New Roman" charset="0"/>
              </a:rPr>
              <a:t>: Structure</a:t>
            </a:r>
          </a:p>
          <a:p>
            <a:r>
              <a:rPr lang="en-US" b="1">
                <a:latin typeface="Times New Roman" charset="0"/>
              </a:rPr>
              <a:t>Class diagram</a:t>
            </a:r>
            <a:r>
              <a:rPr lang="en-US">
                <a:latin typeface="Times New Roman" charset="0"/>
              </a:rPr>
              <a:t>: Data</a:t>
            </a:r>
          </a:p>
          <a:p>
            <a:r>
              <a:rPr lang="en-US" b="1">
                <a:latin typeface="Times New Roman" charset="0"/>
              </a:rPr>
              <a:t>State diagram</a:t>
            </a:r>
            <a:r>
              <a:rPr lang="en-US">
                <a:latin typeface="Times New Roman" charset="0"/>
              </a:rPr>
              <a:t>: Control</a:t>
            </a:r>
          </a:p>
          <a:p>
            <a:r>
              <a:rPr lang="en-US" b="1">
                <a:latin typeface="Times New Roman" charset="0"/>
              </a:rPr>
              <a:t>Action specifications</a:t>
            </a:r>
            <a:r>
              <a:rPr lang="en-US">
                <a:latin typeface="Times New Roman" charset="0"/>
              </a:rPr>
              <a:t>: Processing</a:t>
            </a:r>
          </a:p>
          <a:p>
            <a:r>
              <a:rPr lang="en-US">
                <a:latin typeface="Times New Roman" charset="0"/>
              </a:rPr>
              <a:t>Notice all diagrams are placed on different color backgrounds for ease of comprehension</a:t>
            </a:r>
            <a:endParaRPr lang="en-US" b="1">
              <a:latin typeface="Times New Roman" charset="0"/>
            </a:endParaRPr>
          </a:p>
          <a:p>
            <a:endParaRPr lang="en-US">
              <a:latin typeface="Times New Roman" charset="0"/>
            </a:endParaRPr>
          </a:p>
          <a:p>
            <a:endParaRPr lang="en-US">
              <a:latin typeface="Times New Roman"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4294967295"/>
          </p:nvPr>
        </p:nvSpPr>
        <p:spPr bwMode="auto">
          <a:xfrm>
            <a:off x="4137025" y="9105900"/>
            <a:ext cx="3162300" cy="479425"/>
          </a:xfrm>
          <a:prstGeom prst="rect">
            <a:avLst/>
          </a:prstGeom>
          <a:noFill/>
          <a:ln>
            <a:miter lim="800000"/>
            <a:headEnd/>
            <a:tailEnd/>
          </a:ln>
        </p:spPr>
        <p:txBody>
          <a:bodyPr>
            <a:prstTxWarp prst="textNoShape">
              <a:avLst/>
            </a:prstTxWarp>
          </a:bodyPr>
          <a:lstStyle/>
          <a:p>
            <a:fld id="{A5110CFD-0E6F-CA4B-89C6-BB92880AF64F}" type="slidenum">
              <a:rPr lang="en-US"/>
              <a:pPr/>
              <a:t>135</a:t>
            </a:fld>
            <a:endParaRPr lang="en-US"/>
          </a:p>
        </p:txBody>
      </p:sp>
      <p:sp>
        <p:nvSpPr>
          <p:cNvPr id="159747" name="Rectangle 2"/>
          <p:cNvSpPr>
            <a:spLocks noGrp="1" noRot="1" noChangeAspect="1" noChangeArrowheads="1" noTextEdit="1"/>
          </p:cNvSpPr>
          <p:nvPr>
            <p:ph type="sldImg"/>
          </p:nvPr>
        </p:nvSpPr>
        <p:spPr>
          <a:xfrm>
            <a:off x="1252538" y="715963"/>
            <a:ext cx="4797425" cy="3597275"/>
          </a:xfrm>
          <a:ln/>
        </p:spPr>
      </p:sp>
      <p:sp>
        <p:nvSpPr>
          <p:cNvPr id="159748" name="Rectangle 3"/>
          <p:cNvSpPr>
            <a:spLocks noGrp="1" noChangeArrowheads="1"/>
          </p:cNvSpPr>
          <p:nvPr>
            <p:ph type="body" idx="1"/>
          </p:nvPr>
        </p:nvSpPr>
        <p:spPr>
          <a:xfrm>
            <a:off x="1555750" y="4556125"/>
            <a:ext cx="4565650" cy="4311650"/>
          </a:xfrm>
          <a:noFill/>
          <a:ln w="9525"/>
        </p:spPr>
        <p:txBody>
          <a:bodyPr/>
          <a:lstStyle/>
          <a:p>
            <a:endParaRPr lang="en-US">
              <a:latin typeface="Times New 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a:noFill/>
          <a:ln w="9525"/>
        </p:spPr>
        <p:txBody>
          <a:bodyPr/>
          <a:lstStyle/>
          <a:p>
            <a:endParaRPr lang="en-US">
              <a:latin typeface="Times New Roman"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a:noFill/>
          <a:ln w="9525"/>
        </p:spPr>
        <p:txBody>
          <a:bodyPr/>
          <a:lstStyle/>
          <a:p>
            <a:r>
              <a:rPr lang="en-US">
                <a:latin typeface="Times New Roman" charset="0"/>
              </a:rPr>
              <a:t>Actions exist outside of the framework of a ‘main()’ function or routine, unlike conventional programming. Other purposes like file I/O, are left to the platform specific implementation of the model. xtUML is focused on the minimum set of specifications that form a functionally complete platform independent model.</a:t>
            </a:r>
          </a:p>
          <a:p>
            <a:endParaRPr lang="sv-SE">
              <a:latin typeface="Times New Roman" charset="0"/>
            </a:endParaRPr>
          </a:p>
          <a:p>
            <a:endParaRPr lang="en-US">
              <a:latin typeface="Times New Roman"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a:noFill/>
          <a:ln w="9525"/>
        </p:spPr>
        <p:txBody>
          <a:bodyPr/>
          <a:lstStyle/>
          <a:p>
            <a:pPr eaLnBrk="1">
              <a:lnSpc>
                <a:spcPct val="93000"/>
              </a:lnSpc>
              <a:spcBef>
                <a:spcPct val="0"/>
              </a:spcBef>
              <a:buClr>
                <a:srgbClr val="000000"/>
              </a:buClr>
              <a:buSzPct val="45000"/>
              <a:buFont typeface="Wingdings" charset="2"/>
              <a:buNone/>
            </a:pPr>
            <a:r>
              <a:rPr lang="en-US" dirty="0" smtClean="0">
                <a:solidFill>
                  <a:srgbClr val="0000FF"/>
                </a:solidFill>
                <a:latin typeface="Times New Roman" charset="0"/>
              </a:rPr>
              <a:t>https://levels.io/100-to-0-things/servers-server-farm-engine-room/</a:t>
            </a:r>
            <a:endParaRPr lang="en-GB" dirty="0">
              <a:solidFill>
                <a:srgbClr val="0000FF"/>
              </a:solidFill>
              <a:latin typeface="Times New Roman"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a:noFill/>
          <a:ln w="9525"/>
        </p:spPr>
        <p:txBody>
          <a:bodyPr/>
          <a:lstStyle/>
          <a:p>
            <a:r>
              <a:rPr lang="en-US">
                <a:latin typeface="Times New Roman" charset="0"/>
              </a:rPr>
              <a:t>Rich datatypes allow flexibility in modeling.</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w="9525"/>
        </p:spPr>
        <p:txBody>
          <a:bodyPr/>
          <a:lstStyle/>
          <a:p>
            <a:r>
              <a:rPr lang="en-US">
                <a:latin typeface="Times New Roman" charset="0"/>
              </a:rPr>
              <a:t>xtUML defines an order of construction in building models. Moving from high-level to the low-level through the four core diagrams and their respective purposes:</a:t>
            </a:r>
          </a:p>
          <a:p>
            <a:r>
              <a:rPr lang="en-US" b="1">
                <a:latin typeface="Times New Roman" charset="0"/>
              </a:rPr>
              <a:t>Component diagram</a:t>
            </a:r>
            <a:r>
              <a:rPr lang="en-US">
                <a:latin typeface="Times New Roman" charset="0"/>
              </a:rPr>
              <a:t>: Structure</a:t>
            </a:r>
          </a:p>
          <a:p>
            <a:r>
              <a:rPr lang="en-US" b="1">
                <a:latin typeface="Times New Roman" charset="0"/>
              </a:rPr>
              <a:t>Class diagram</a:t>
            </a:r>
            <a:r>
              <a:rPr lang="en-US">
                <a:latin typeface="Times New Roman" charset="0"/>
              </a:rPr>
              <a:t>: Data</a:t>
            </a:r>
          </a:p>
          <a:p>
            <a:r>
              <a:rPr lang="en-US" b="1">
                <a:latin typeface="Times New Roman" charset="0"/>
              </a:rPr>
              <a:t>State diagram</a:t>
            </a:r>
            <a:r>
              <a:rPr lang="en-US">
                <a:latin typeface="Times New Roman" charset="0"/>
              </a:rPr>
              <a:t>: Control</a:t>
            </a:r>
          </a:p>
          <a:p>
            <a:r>
              <a:rPr lang="en-US" b="1">
                <a:latin typeface="Times New Roman" charset="0"/>
              </a:rPr>
              <a:t>Action specifications</a:t>
            </a:r>
            <a:r>
              <a:rPr lang="en-US">
                <a:latin typeface="Times New Roman" charset="0"/>
              </a:rPr>
              <a:t>: Processing</a:t>
            </a:r>
          </a:p>
          <a:p>
            <a:r>
              <a:rPr lang="en-US">
                <a:latin typeface="Times New Roman" charset="0"/>
              </a:rPr>
              <a:t>Notice all diagrams are placed on different color backgrounds for ease of comprehension</a:t>
            </a:r>
            <a:endParaRPr lang="en-US" b="1">
              <a:latin typeface="Times New Roman" charset="0"/>
            </a:endParaRPr>
          </a:p>
          <a:p>
            <a:endParaRPr lang="en-US">
              <a:latin typeface="Times New Roman" charset="0"/>
            </a:endParaRPr>
          </a:p>
          <a:p>
            <a:endParaRPr lang="en-US">
              <a:latin typeface="Times New Roman"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a:noFill/>
          <a:ln w="9525"/>
        </p:spPr>
        <p:txBody>
          <a:bodyPr/>
          <a:lstStyle/>
          <a:p>
            <a:r>
              <a:rPr lang="en-US">
                <a:latin typeface="Times New Roman" charset="0"/>
              </a:rPr>
              <a:t>Comprehensive operator support.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a:noFill/>
          <a:ln w="9525"/>
        </p:spPr>
        <p:txBody>
          <a:bodyPr/>
          <a:lstStyle/>
          <a:p>
            <a:r>
              <a:rPr lang="en-US">
                <a:latin typeface="Times New Roman" charset="0"/>
              </a:rPr>
              <a:t>No FOR loop available, only FOR EACH.  Use the WHILE loop to implement, as is done in the example.</a:t>
            </a:r>
          </a:p>
          <a:p>
            <a:endParaRPr lang="en-US">
              <a:latin typeface="Times New Roman"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a:noFill/>
          <a:ln w="9525"/>
        </p:spPr>
        <p:txBody>
          <a:bodyPr/>
          <a:lstStyle/>
          <a:p>
            <a:endParaRPr lang="en-US">
              <a:latin typeface="Times New Roman"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a:noFill/>
          <a:ln w="9525"/>
        </p:spPr>
        <p:txBody>
          <a:bodyPr/>
          <a:lstStyle/>
          <a:p>
            <a:r>
              <a:rPr lang="en-US">
                <a:latin typeface="Times New Roman" charset="0"/>
              </a:rPr>
              <a:t>Relationships are not instantiated as soon as the two involved classes are instantiated, they must be created using the ‘relate’ statement.</a:t>
            </a:r>
          </a:p>
          <a:p>
            <a:r>
              <a:rPr lang="en-US">
                <a:latin typeface="Times New Roman" charset="0"/>
              </a:rPr>
              <a:t>These relationships are a fundamental part of the model specification; can be used for selecting particular instances of classes.</a:t>
            </a:r>
          </a:p>
          <a:p>
            <a:endParaRPr lang="en-US">
              <a:latin typeface="Times New Roman"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a:noFill/>
          <a:ln w="9525"/>
        </p:spPr>
        <p:txBody>
          <a:bodyPr/>
          <a:lstStyle/>
          <a:p>
            <a:r>
              <a:rPr lang="en-US">
                <a:latin typeface="Times New Roman" charset="0"/>
              </a:rPr>
              <a:t>The ‘select’ statement is a way to select instances of a class, either at random or instances that meet a certain qualification. These selections can be single objects, or a set of multiple objects, called an “object reference set”.</a:t>
            </a:r>
          </a:p>
          <a:p>
            <a:r>
              <a:rPr lang="en-US">
                <a:latin typeface="Times New Roman" charset="0"/>
              </a:rPr>
              <a:t>‘Selected’ refers to the current object, and serialNumber is an attribute of the object. For a set of selected objects, the ‘where selected…’ clause tests each object in succession.</a:t>
            </a:r>
          </a:p>
          <a:p>
            <a:r>
              <a:rPr lang="en-US">
                <a:latin typeface="Times New Roman" charset="0"/>
              </a:rPr>
              <a:t>‘select any’ returns a single object from the instances of the class. ‘select many’ returns all the objects of the class. Either can be combined with the ‘where’ clause to qualify the selection of objects.</a:t>
            </a:r>
          </a:p>
          <a:p>
            <a:r>
              <a:rPr lang="en-US">
                <a:latin typeface="Times New Roman" charset="0"/>
              </a:rPr>
              <a:t>First code example is known as a “blind” select. The local instance ref variable used should be tested for an empty reference after a blind select.</a:t>
            </a:r>
          </a:p>
          <a:p>
            <a:r>
              <a:rPr lang="en-US">
                <a:latin typeface="Times New Roman" charset="0"/>
              </a:rPr>
              <a:t>Test for empty anytime when selecting over a conditional relationship.</a:t>
            </a:r>
          </a:p>
          <a:p>
            <a:endParaRPr lang="en-US">
              <a:latin typeface="Times New Roman"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a:noFill/>
          <a:ln w="9525"/>
        </p:spPr>
        <p:txBody>
          <a:bodyPr/>
          <a:lstStyle/>
          <a:p>
            <a:r>
              <a:rPr lang="en-US">
                <a:latin typeface="Times New Roman" charset="0"/>
              </a:rPr>
              <a:t>The ‘select one/many … related by …’ statement is useful for selecting an instance of a class (or instances) that is related to a specific instance of the other participating class. The arrow points to the target class; in this example “call”.</a:t>
            </a:r>
          </a:p>
          <a:p>
            <a:endParaRPr lang="en-US">
              <a:latin typeface="Times New Roman" charset="0"/>
            </a:endParaRPr>
          </a:p>
          <a:p>
            <a:r>
              <a:rPr lang="en-US">
                <a:latin typeface="Times New Roman" charset="0"/>
              </a:rPr>
              <a:t>The ‘select one’ construct is used when the target class (call) has a multiplicity of 1 or 0..1. Use the ‘select many’ construct when the multiplicity of the target class is 0..* or 1..*.</a:t>
            </a:r>
          </a:p>
          <a:p>
            <a:r>
              <a:rPr lang="en-US">
                <a:latin typeface="Times New Roman" charset="0"/>
              </a:rPr>
              <a:t>The ‘select one/many … related by …’ statement is useful for selecting an instance of a class (or instances) that is related to a specific instance of the other participating class. The arrow points to the target class; in this example “call”.</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4294967295"/>
          </p:nvPr>
        </p:nvSpPr>
        <p:spPr bwMode="auto">
          <a:xfrm>
            <a:off x="4137025" y="9105900"/>
            <a:ext cx="3162300" cy="479425"/>
          </a:xfrm>
          <a:prstGeom prst="rect">
            <a:avLst/>
          </a:prstGeom>
          <a:noFill/>
          <a:ln>
            <a:miter lim="800000"/>
            <a:headEnd/>
            <a:tailEnd/>
          </a:ln>
        </p:spPr>
        <p:txBody>
          <a:bodyPr>
            <a:prstTxWarp prst="textNoShape">
              <a:avLst/>
            </a:prstTxWarp>
          </a:bodyPr>
          <a:lstStyle/>
          <a:p>
            <a:fld id="{553A2E59-7AB4-8742-9CD4-990E130FD2DA}" type="slidenum">
              <a:rPr lang="en-US"/>
              <a:pPr/>
              <a:t>152</a:t>
            </a:fld>
            <a:endParaRPr lang="en-US"/>
          </a:p>
        </p:txBody>
      </p:sp>
      <p:sp>
        <p:nvSpPr>
          <p:cNvPr id="204803" name="Rectangle 2"/>
          <p:cNvSpPr>
            <a:spLocks noGrp="1" noRot="1" noChangeAspect="1" noChangeArrowheads="1" noTextEdit="1"/>
          </p:cNvSpPr>
          <p:nvPr>
            <p:ph type="sldImg"/>
          </p:nvPr>
        </p:nvSpPr>
        <p:spPr>
          <a:xfrm>
            <a:off x="1255713" y="720725"/>
            <a:ext cx="4789487" cy="3590925"/>
          </a:xfrm>
          <a:ln/>
        </p:spPr>
      </p:sp>
      <p:sp>
        <p:nvSpPr>
          <p:cNvPr id="204804" name="Rectangle 3"/>
          <p:cNvSpPr>
            <a:spLocks noGrp="1" noChangeArrowheads="1"/>
          </p:cNvSpPr>
          <p:nvPr>
            <p:ph type="body" idx="1"/>
          </p:nvPr>
        </p:nvSpPr>
        <p:spPr>
          <a:noFill/>
          <a:ln w="9525"/>
        </p:spPr>
        <p:txBody>
          <a:bodyPr/>
          <a:lstStyle/>
          <a:p>
            <a:r>
              <a:rPr lang="en-US">
                <a:latin typeface="Times New Roman" charset="0"/>
              </a:rPr>
              <a:t>Added new section, as discussed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4294967295"/>
          </p:nvPr>
        </p:nvSpPr>
        <p:spPr bwMode="auto">
          <a:xfrm>
            <a:off x="4137025" y="9105900"/>
            <a:ext cx="3162300" cy="479425"/>
          </a:xfrm>
          <a:prstGeom prst="rect">
            <a:avLst/>
          </a:prstGeom>
          <a:noFill/>
          <a:ln>
            <a:miter lim="800000"/>
            <a:headEnd/>
            <a:tailEnd/>
          </a:ln>
        </p:spPr>
        <p:txBody>
          <a:bodyPr>
            <a:prstTxWarp prst="textNoShape">
              <a:avLst/>
            </a:prstTxWarp>
          </a:bodyPr>
          <a:lstStyle/>
          <a:p>
            <a:fld id="{CA02FFDE-7964-454D-9254-6045ECF71FB0}" type="slidenum">
              <a:rPr lang="en-US"/>
              <a:pPr/>
              <a:t>153</a:t>
            </a:fld>
            <a:endParaRPr lang="en-US"/>
          </a:p>
        </p:txBody>
      </p:sp>
      <p:sp>
        <p:nvSpPr>
          <p:cNvPr id="106499" name="Rectangle 2"/>
          <p:cNvSpPr>
            <a:spLocks noGrp="1" noRot="1" noChangeAspect="1" noChangeArrowheads="1" noTextEdit="1"/>
          </p:cNvSpPr>
          <p:nvPr>
            <p:ph type="sldImg"/>
          </p:nvPr>
        </p:nvSpPr>
        <p:spPr>
          <a:xfrm>
            <a:off x="1257300" y="720725"/>
            <a:ext cx="4787900" cy="3590925"/>
          </a:xfrm>
          <a:ln/>
        </p:spPr>
      </p:sp>
      <p:sp>
        <p:nvSpPr>
          <p:cNvPr id="106500" name="Rectangle 3"/>
          <p:cNvSpPr>
            <a:spLocks noGrp="1" noChangeArrowheads="1"/>
          </p:cNvSpPr>
          <p:nvPr>
            <p:ph type="body" idx="1"/>
          </p:nvPr>
        </p:nvSpPr>
        <p:spPr>
          <a:noFill/>
          <a:ln w="9525"/>
        </p:spPr>
        <p:txBody>
          <a:bodyPr/>
          <a:lstStyle/>
          <a:p>
            <a:r>
              <a:rPr lang="en-US">
                <a:latin typeface="Times New Roman" charset="0"/>
              </a:rPr>
              <a:t>Not tables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4294967295"/>
          </p:nvPr>
        </p:nvSpPr>
        <p:spPr bwMode="auto">
          <a:xfrm>
            <a:off x="4137025" y="9105900"/>
            <a:ext cx="3162300" cy="479425"/>
          </a:xfrm>
          <a:prstGeom prst="rect">
            <a:avLst/>
          </a:prstGeom>
          <a:noFill/>
          <a:ln>
            <a:miter lim="800000"/>
            <a:headEnd/>
            <a:tailEnd/>
          </a:ln>
        </p:spPr>
        <p:txBody>
          <a:bodyPr>
            <a:prstTxWarp prst="textNoShape">
              <a:avLst/>
            </a:prstTxWarp>
          </a:bodyPr>
          <a:lstStyle/>
          <a:p>
            <a:fld id="{798CC699-D0A3-D14F-BF21-B583191D8208}" type="slidenum">
              <a:rPr lang="en-US"/>
              <a:pPr/>
              <a:t>155</a:t>
            </a:fld>
            <a:endParaRPr lang="en-US"/>
          </a:p>
        </p:txBody>
      </p:sp>
      <p:sp>
        <p:nvSpPr>
          <p:cNvPr id="108547" name="Rectangle 2"/>
          <p:cNvSpPr>
            <a:spLocks noGrp="1" noRot="1" noChangeAspect="1" noChangeArrowheads="1" noTextEdit="1"/>
          </p:cNvSpPr>
          <p:nvPr>
            <p:ph type="sldImg"/>
          </p:nvPr>
        </p:nvSpPr>
        <p:spPr>
          <a:xfrm>
            <a:off x="1255713" y="719138"/>
            <a:ext cx="4792662" cy="3594100"/>
          </a:xfrm>
          <a:ln/>
        </p:spPr>
      </p:sp>
      <p:sp>
        <p:nvSpPr>
          <p:cNvPr id="108548" name="Rectangle 3"/>
          <p:cNvSpPr>
            <a:spLocks noGrp="1" noChangeArrowheads="1"/>
          </p:cNvSpPr>
          <p:nvPr>
            <p:ph type="body" idx="1"/>
          </p:nvPr>
        </p:nvSpPr>
        <p:spPr>
          <a:noFill/>
          <a:ln w="9525"/>
        </p:spPr>
        <p:txBody>
          <a:bodyPr/>
          <a:lstStyle/>
          <a:p>
            <a:endParaRPr lang="en-US">
              <a:latin typeface="Times New Roman"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4294967295"/>
          </p:nvPr>
        </p:nvSpPr>
        <p:spPr bwMode="auto">
          <a:xfrm>
            <a:off x="4137025" y="9105900"/>
            <a:ext cx="3162300" cy="479425"/>
          </a:xfrm>
          <a:prstGeom prst="rect">
            <a:avLst/>
          </a:prstGeom>
          <a:noFill/>
          <a:ln>
            <a:miter lim="800000"/>
            <a:headEnd/>
            <a:tailEnd/>
          </a:ln>
        </p:spPr>
        <p:txBody>
          <a:bodyPr>
            <a:prstTxWarp prst="textNoShape">
              <a:avLst/>
            </a:prstTxWarp>
          </a:bodyPr>
          <a:lstStyle/>
          <a:p>
            <a:fld id="{9DADAB3C-98F6-5C47-A296-4D7089BC9B61}" type="slidenum">
              <a:rPr lang="en-US"/>
              <a:pPr/>
              <a:t>156</a:t>
            </a:fld>
            <a:endParaRPr lang="en-US"/>
          </a:p>
        </p:txBody>
      </p:sp>
      <p:sp>
        <p:nvSpPr>
          <p:cNvPr id="225283" name="Rectangle 2"/>
          <p:cNvSpPr>
            <a:spLocks noGrp="1" noRot="1" noChangeAspect="1" noChangeArrowheads="1" noTextEdit="1"/>
          </p:cNvSpPr>
          <p:nvPr>
            <p:ph type="sldImg"/>
          </p:nvPr>
        </p:nvSpPr>
        <p:spPr>
          <a:xfrm>
            <a:off x="1255713" y="719138"/>
            <a:ext cx="4792662" cy="3594100"/>
          </a:xfrm>
          <a:ln/>
        </p:spPr>
      </p:sp>
      <p:sp>
        <p:nvSpPr>
          <p:cNvPr id="225284" name="Rectangle 3"/>
          <p:cNvSpPr>
            <a:spLocks noGrp="1" noChangeArrowheads="1"/>
          </p:cNvSpPr>
          <p:nvPr>
            <p:ph type="body" idx="1"/>
          </p:nvPr>
        </p:nvSpPr>
        <p:spPr>
          <a:noFill/>
          <a:ln w="9525"/>
        </p:spPr>
        <p:txBody>
          <a:bodyPr/>
          <a:lstStyle/>
          <a:p>
            <a:endParaRPr lang="en-US">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0114" name="Slide Image Placeholder 1"/>
          <p:cNvSpPr>
            <a:spLocks noGrp="1" noRot="1" noChangeAspect="1"/>
          </p:cNvSpPr>
          <p:nvPr>
            <p:ph type="sldImg"/>
          </p:nvPr>
        </p:nvSpPr>
        <p:spPr>
          <a:ln/>
        </p:spPr>
      </p:sp>
      <p:sp>
        <p:nvSpPr>
          <p:cNvPr id="90115" name="Notes Placeholder 2"/>
          <p:cNvSpPr>
            <a:spLocks noGrp="1"/>
          </p:cNvSpPr>
          <p:nvPr>
            <p:ph type="body" idx="1"/>
          </p:nvPr>
        </p:nvSpPr>
        <p:spPr>
          <a:noFill/>
          <a:ln w="9525"/>
        </p:spPr>
        <p:txBody>
          <a:bodyPr/>
          <a:lstStyle/>
          <a:p>
            <a:r>
              <a:rPr lang="en-US" dirty="0" smtClean="0">
                <a:latin typeface="Times New Roman" charset="0"/>
              </a:rPr>
              <a:t>Taken from http://www.maperformance.com/blitz-fatt-advance-boost-sensor-set-for-touch-brain-fatt-advance-plus-blz_19240.html</a:t>
            </a:r>
          </a:p>
          <a:p>
            <a:endParaRPr lang="en-US" dirty="0" smtClean="0">
              <a:latin typeface="Times New Roman" charset="0"/>
            </a:endParaRPr>
          </a:p>
          <a:p>
            <a:pPr marL="0" marR="0" indent="0" algn="l" defTabSz="949325"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latin typeface="Times New Roman" pitchFamily="18" charset="0"/>
                <a:ea typeface="ＭＳ Ｐゴシック" charset="-128"/>
                <a:cs typeface="ＭＳ Ｐゴシック" charset="-128"/>
              </a:rPr>
              <a:t>“Blitz </a:t>
            </a:r>
            <a:r>
              <a:rPr lang="en-US" sz="1200" b="1" kern="1200" dirty="0" err="1" smtClean="0">
                <a:solidFill>
                  <a:schemeClr val="tx1"/>
                </a:solidFill>
                <a:latin typeface="Times New Roman" pitchFamily="18" charset="0"/>
                <a:ea typeface="ＭＳ Ｐゴシック" charset="-128"/>
                <a:cs typeface="ＭＳ Ｐゴシック" charset="-128"/>
              </a:rPr>
              <a:t>Fatt</a:t>
            </a:r>
            <a:r>
              <a:rPr lang="en-US" sz="1200" b="1" kern="1200" dirty="0" smtClean="0">
                <a:solidFill>
                  <a:schemeClr val="tx1"/>
                </a:solidFill>
                <a:latin typeface="Times New Roman" pitchFamily="18" charset="0"/>
                <a:ea typeface="ＭＳ Ｐゴシック" charset="-128"/>
                <a:cs typeface="ＭＳ Ｐゴシック" charset="-128"/>
              </a:rPr>
              <a:t> Advance Boost Sensor Set for Touch Brain and </a:t>
            </a:r>
            <a:r>
              <a:rPr lang="en-US" sz="1200" b="1" kern="1200" dirty="0" err="1" smtClean="0">
                <a:solidFill>
                  <a:schemeClr val="tx1"/>
                </a:solidFill>
                <a:latin typeface="Times New Roman" pitchFamily="18" charset="0"/>
                <a:ea typeface="ＭＳ Ｐゴシック" charset="-128"/>
                <a:cs typeface="ＭＳ Ｐゴシック" charset="-128"/>
              </a:rPr>
              <a:t>Fatt</a:t>
            </a:r>
            <a:r>
              <a:rPr lang="en-US" sz="1200" b="1" kern="1200" dirty="0" smtClean="0">
                <a:solidFill>
                  <a:schemeClr val="tx1"/>
                </a:solidFill>
                <a:latin typeface="Times New Roman" pitchFamily="18" charset="0"/>
                <a:ea typeface="ＭＳ Ｐゴシック" charset="-128"/>
                <a:cs typeface="ＭＳ Ｐゴシック" charset="-128"/>
              </a:rPr>
              <a:t> Advance Plus”</a:t>
            </a:r>
            <a:endParaRPr lang="en-US" dirty="0">
              <a:latin typeface="Times New Roman" charset="0"/>
            </a:endParaRPr>
          </a:p>
        </p:txBody>
      </p:sp>
      <p:sp>
        <p:nvSpPr>
          <p:cNvPr id="90116" name="Slide Number Placeholder 3"/>
          <p:cNvSpPr>
            <a:spLocks noGrp="1"/>
          </p:cNvSpPr>
          <p:nvPr>
            <p:ph type="sldNum" sz="quarter" idx="4294967295"/>
          </p:nvPr>
        </p:nvSpPr>
        <p:spPr bwMode="auto">
          <a:xfrm>
            <a:off x="4135438" y="9105900"/>
            <a:ext cx="3163887" cy="479425"/>
          </a:xfrm>
          <a:prstGeom prst="rect">
            <a:avLst/>
          </a:prstGeom>
          <a:noFill/>
          <a:ln>
            <a:miter lim="800000"/>
            <a:headEnd/>
            <a:tailEnd/>
          </a:ln>
        </p:spPr>
        <p:txBody>
          <a:bodyPr>
            <a:prstTxWarp prst="textNoShape">
              <a:avLst/>
            </a:prstTxWarp>
          </a:bodyPr>
          <a:lstStyle/>
          <a:p>
            <a:fld id="{9284D587-370A-2446-9DAF-3289CD1FB373}" type="slidenum">
              <a:rPr lang="en-US"/>
              <a:pPr/>
              <a:t>14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4294967295"/>
          </p:nvPr>
        </p:nvSpPr>
        <p:spPr bwMode="auto">
          <a:xfrm>
            <a:off x="4137025" y="9105900"/>
            <a:ext cx="3162300" cy="479425"/>
          </a:xfrm>
          <a:prstGeom prst="rect">
            <a:avLst/>
          </a:prstGeom>
          <a:noFill/>
          <a:ln>
            <a:miter lim="800000"/>
            <a:headEnd/>
            <a:tailEnd/>
          </a:ln>
        </p:spPr>
        <p:txBody>
          <a:bodyPr>
            <a:prstTxWarp prst="textNoShape">
              <a:avLst/>
            </a:prstTxWarp>
          </a:bodyPr>
          <a:lstStyle/>
          <a:p>
            <a:fld id="{AA100FD8-23A3-464A-B085-B225D2DF27F8}" type="slidenum">
              <a:rPr lang="en-US"/>
              <a:pPr/>
              <a:t>158</a:t>
            </a:fld>
            <a:endParaRPr lang="en-US"/>
          </a:p>
        </p:txBody>
      </p:sp>
      <p:sp>
        <p:nvSpPr>
          <p:cNvPr id="223235" name="Rectangle 2"/>
          <p:cNvSpPr>
            <a:spLocks noGrp="1" noRot="1" noChangeAspect="1" noChangeArrowheads="1" noTextEdit="1"/>
          </p:cNvSpPr>
          <p:nvPr>
            <p:ph type="sldImg"/>
          </p:nvPr>
        </p:nvSpPr>
        <p:spPr>
          <a:xfrm>
            <a:off x="1255713" y="719138"/>
            <a:ext cx="4792662" cy="3594100"/>
          </a:xfrm>
          <a:ln/>
        </p:spPr>
      </p:sp>
      <p:sp>
        <p:nvSpPr>
          <p:cNvPr id="223236" name="Rectangle 3"/>
          <p:cNvSpPr>
            <a:spLocks noGrp="1" noChangeArrowheads="1"/>
          </p:cNvSpPr>
          <p:nvPr>
            <p:ph type="body" idx="1"/>
          </p:nvPr>
        </p:nvSpPr>
        <p:spPr>
          <a:noFill/>
          <a:ln w="9525"/>
        </p:spPr>
        <p:txBody>
          <a:bodyPr/>
          <a:lstStyle/>
          <a:p>
            <a:endParaRPr lang="en-US">
              <a:latin typeface="Times New Roman"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4294967295"/>
          </p:nvPr>
        </p:nvSpPr>
        <p:spPr bwMode="auto">
          <a:xfrm>
            <a:off x="4137025" y="9105900"/>
            <a:ext cx="3162300" cy="479425"/>
          </a:xfrm>
          <a:prstGeom prst="rect">
            <a:avLst/>
          </a:prstGeom>
          <a:noFill/>
          <a:ln>
            <a:miter lim="800000"/>
            <a:headEnd/>
            <a:tailEnd/>
          </a:ln>
        </p:spPr>
        <p:txBody>
          <a:bodyPr>
            <a:prstTxWarp prst="textNoShape">
              <a:avLst/>
            </a:prstTxWarp>
          </a:bodyPr>
          <a:lstStyle/>
          <a:p>
            <a:fld id="{32293AB1-B08E-E846-BF5D-5BBC11E73C57}" type="slidenum">
              <a:rPr lang="en-US"/>
              <a:pPr/>
              <a:t>159</a:t>
            </a:fld>
            <a:endParaRPr lang="en-US"/>
          </a:p>
        </p:txBody>
      </p:sp>
      <p:sp>
        <p:nvSpPr>
          <p:cNvPr id="221187" name="Rectangle 2"/>
          <p:cNvSpPr>
            <a:spLocks noGrp="1" noRot="1" noChangeAspect="1" noChangeArrowheads="1" noTextEdit="1"/>
          </p:cNvSpPr>
          <p:nvPr>
            <p:ph type="sldImg"/>
          </p:nvPr>
        </p:nvSpPr>
        <p:spPr>
          <a:xfrm>
            <a:off x="1252538" y="715963"/>
            <a:ext cx="4797425" cy="3597275"/>
          </a:xfrm>
          <a:ln/>
        </p:spPr>
      </p:sp>
      <p:sp>
        <p:nvSpPr>
          <p:cNvPr id="221188" name="Rectangle 3"/>
          <p:cNvSpPr>
            <a:spLocks noGrp="1" noChangeArrowheads="1"/>
          </p:cNvSpPr>
          <p:nvPr>
            <p:ph type="body" idx="1"/>
          </p:nvPr>
        </p:nvSpPr>
        <p:spPr>
          <a:xfrm>
            <a:off x="1555750" y="4556125"/>
            <a:ext cx="4565650" cy="4311650"/>
          </a:xfrm>
          <a:noFill/>
          <a:ln w="9525"/>
        </p:spPr>
        <p:txBody>
          <a:bodyPr/>
          <a:lstStyle/>
          <a:p>
            <a:endParaRPr lang="en-US">
              <a:latin typeface="Times New Roman"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4294967295"/>
          </p:nvPr>
        </p:nvSpPr>
        <p:spPr bwMode="auto">
          <a:xfrm>
            <a:off x="4137025" y="9105900"/>
            <a:ext cx="3162300" cy="479425"/>
          </a:xfrm>
          <a:prstGeom prst="rect">
            <a:avLst/>
          </a:prstGeom>
          <a:noFill/>
          <a:ln>
            <a:miter lim="800000"/>
            <a:headEnd/>
            <a:tailEnd/>
          </a:ln>
        </p:spPr>
        <p:txBody>
          <a:bodyPr>
            <a:prstTxWarp prst="textNoShape">
              <a:avLst/>
            </a:prstTxWarp>
          </a:bodyPr>
          <a:lstStyle/>
          <a:p>
            <a:fld id="{B8F96D5A-E752-A549-9666-9DDBD0CD0155}" type="slidenum">
              <a:rPr lang="en-US"/>
              <a:pPr/>
              <a:t>160</a:t>
            </a:fld>
            <a:endParaRPr lang="en-US"/>
          </a:p>
        </p:txBody>
      </p:sp>
      <p:sp>
        <p:nvSpPr>
          <p:cNvPr id="219139" name="Rectangle 2"/>
          <p:cNvSpPr>
            <a:spLocks noGrp="1" noRot="1" noChangeAspect="1" noChangeArrowheads="1" noTextEdit="1"/>
          </p:cNvSpPr>
          <p:nvPr>
            <p:ph type="sldImg"/>
          </p:nvPr>
        </p:nvSpPr>
        <p:spPr>
          <a:xfrm>
            <a:off x="1255713" y="719138"/>
            <a:ext cx="4792662" cy="3594100"/>
          </a:xfrm>
          <a:ln/>
        </p:spPr>
      </p:sp>
      <p:sp>
        <p:nvSpPr>
          <p:cNvPr id="219140" name="Rectangle 3"/>
          <p:cNvSpPr>
            <a:spLocks noGrp="1" noChangeArrowheads="1"/>
          </p:cNvSpPr>
          <p:nvPr>
            <p:ph type="body" idx="1"/>
          </p:nvPr>
        </p:nvSpPr>
        <p:spPr>
          <a:noFill/>
          <a:ln w="9525"/>
        </p:spPr>
        <p:txBody>
          <a:bodyPr/>
          <a:lstStyle/>
          <a:p>
            <a:endParaRPr lang="en-US">
              <a:latin typeface="Times New Roman"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4294967295"/>
          </p:nvPr>
        </p:nvSpPr>
        <p:spPr bwMode="auto">
          <a:xfrm>
            <a:off x="4137025" y="9105900"/>
            <a:ext cx="3162300" cy="479425"/>
          </a:xfrm>
          <a:prstGeom prst="rect">
            <a:avLst/>
          </a:prstGeom>
          <a:noFill/>
          <a:ln>
            <a:miter lim="800000"/>
            <a:headEnd/>
            <a:tailEnd/>
          </a:ln>
        </p:spPr>
        <p:txBody>
          <a:bodyPr>
            <a:prstTxWarp prst="textNoShape">
              <a:avLst/>
            </a:prstTxWarp>
          </a:bodyPr>
          <a:lstStyle/>
          <a:p>
            <a:fld id="{930AD8FA-FFBF-874A-913C-92384B374969}" type="slidenum">
              <a:rPr lang="en-US"/>
              <a:pPr/>
              <a:t>161</a:t>
            </a:fld>
            <a:endParaRPr lang="en-US"/>
          </a:p>
        </p:txBody>
      </p:sp>
      <p:sp>
        <p:nvSpPr>
          <p:cNvPr id="227331" name="Rectangle 2"/>
          <p:cNvSpPr>
            <a:spLocks noGrp="1" noRot="1" noChangeAspect="1" noChangeArrowheads="1" noTextEdit="1"/>
          </p:cNvSpPr>
          <p:nvPr>
            <p:ph type="sldImg"/>
          </p:nvPr>
        </p:nvSpPr>
        <p:spPr>
          <a:xfrm>
            <a:off x="1255713" y="720725"/>
            <a:ext cx="4789487" cy="3590925"/>
          </a:xfrm>
          <a:ln/>
        </p:spPr>
      </p:sp>
      <p:sp>
        <p:nvSpPr>
          <p:cNvPr id="227332" name="Rectangle 3"/>
          <p:cNvSpPr>
            <a:spLocks noGrp="1" noChangeArrowheads="1"/>
          </p:cNvSpPr>
          <p:nvPr>
            <p:ph type="body" idx="1"/>
          </p:nvPr>
        </p:nvSpPr>
        <p:spPr>
          <a:noFill/>
          <a:ln w="9525"/>
        </p:spPr>
        <p:txBody>
          <a:bodyPr/>
          <a:lstStyle/>
          <a:p>
            <a:r>
              <a:rPr lang="en-US">
                <a:latin typeface="Times New Roman" charset="0"/>
              </a:rPr>
              <a:t>If the instance A sends signals A1, then A2, then A3, what order are they received at C? </a:t>
            </a:r>
          </a:p>
          <a:p>
            <a:r>
              <a:rPr lang="en-US">
                <a:latin typeface="Times New Roman" charset="0"/>
              </a:rPr>
              <a:t>In a distributed system, there is no way to guarantee order with respect to A1 and B1 arriving at C (unless otherwise synchronized by additional signals).</a:t>
            </a:r>
          </a:p>
          <a:p>
            <a:endParaRPr lang="en-US">
              <a:latin typeface="Times New Roman" charset="0"/>
            </a:endParaRPr>
          </a:p>
          <a:p>
            <a:r>
              <a:rPr lang="en-US">
                <a:latin typeface="Times New Roman" charset="0"/>
              </a:rPr>
              <a:t>These rules, strictly speaking, are outside the action semantics’ scope.  However, the AS cannot rely on any ordering of the signals.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4294967295"/>
          </p:nvPr>
        </p:nvSpPr>
        <p:spPr bwMode="auto">
          <a:xfrm>
            <a:off x="4137025" y="9105900"/>
            <a:ext cx="3162300" cy="479425"/>
          </a:xfrm>
          <a:prstGeom prst="rect">
            <a:avLst/>
          </a:prstGeom>
          <a:noFill/>
          <a:ln>
            <a:miter lim="800000"/>
            <a:headEnd/>
            <a:tailEnd/>
          </a:ln>
        </p:spPr>
        <p:txBody>
          <a:bodyPr>
            <a:prstTxWarp prst="textNoShape">
              <a:avLst/>
            </a:prstTxWarp>
          </a:bodyPr>
          <a:lstStyle/>
          <a:p>
            <a:fld id="{33EEFFF7-F623-A041-8C11-81C7497EF820}" type="slidenum">
              <a:rPr lang="en-US"/>
              <a:pPr/>
              <a:t>176</a:t>
            </a:fld>
            <a:endParaRPr lang="en-US"/>
          </a:p>
        </p:txBody>
      </p:sp>
      <p:sp>
        <p:nvSpPr>
          <p:cNvPr id="254979" name="Rectangle 2"/>
          <p:cNvSpPr>
            <a:spLocks noGrp="1" noRot="1" noChangeAspect="1" noChangeArrowheads="1" noTextEdit="1"/>
          </p:cNvSpPr>
          <p:nvPr>
            <p:ph type="sldImg"/>
          </p:nvPr>
        </p:nvSpPr>
        <p:spPr>
          <a:xfrm>
            <a:off x="1255713" y="720725"/>
            <a:ext cx="4789487" cy="3590925"/>
          </a:xfrm>
          <a:ln/>
        </p:spPr>
      </p:sp>
      <p:sp>
        <p:nvSpPr>
          <p:cNvPr id="254980" name="Rectangle 3"/>
          <p:cNvSpPr>
            <a:spLocks noGrp="1" noChangeArrowheads="1"/>
          </p:cNvSpPr>
          <p:nvPr>
            <p:ph type="body" idx="1"/>
          </p:nvPr>
        </p:nvSpPr>
        <p:spPr>
          <a:noFill/>
          <a:ln w="9525"/>
        </p:spPr>
        <p:txBody>
          <a:bodyPr/>
          <a:lstStyle/>
          <a:p>
            <a:r>
              <a:rPr lang="en-US">
                <a:latin typeface="Times New Roman" charset="0"/>
              </a:rPr>
              <a:t>Added new section, as discussed</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a:noFill/>
          <a:ln w="9525"/>
        </p:spPr>
        <p:txBody>
          <a:bodyPr/>
          <a:lstStyle/>
          <a:p>
            <a:r>
              <a:rPr lang="en-US" b="1">
                <a:latin typeface="Times New Roman" charset="0"/>
              </a:rPr>
              <a:t>Components</a:t>
            </a:r>
            <a:r>
              <a:rPr lang="en-US">
                <a:latin typeface="Times New Roman" charset="0"/>
              </a:rPr>
              <a:t> are similar to “black boxes” in system design. Their function is not visible from outside, and they must have a well defined set of interfaces at the boundary to facilitate cooperation with other components. There is no way of ‘seeing inside’ the component to access its individual model elements, all communication must be handled through those defined interfaces. </a:t>
            </a:r>
          </a:p>
          <a:p>
            <a:endParaRPr lang="en-US">
              <a:latin typeface="Times New Roman" charset="0"/>
            </a:endParaRPr>
          </a:p>
          <a:p>
            <a:r>
              <a:rPr lang="en-US">
                <a:latin typeface="Times New Roman" charset="0"/>
              </a:rPr>
              <a:t>Being a “black box”, components that have the same interfaces at the boundary can be substituted for each other. This is called the “interface signature”.</a:t>
            </a:r>
          </a:p>
          <a:p>
            <a:endParaRPr lang="en-US">
              <a:latin typeface="Times New Roman" charset="0"/>
            </a:endParaRPr>
          </a:p>
          <a:p>
            <a:endParaRPr lang="en-US">
              <a:latin typeface="Times New Roman"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1122" name="Rectangle 2"/>
          <p:cNvSpPr>
            <a:spLocks noGrp="1" noRot="1" noChangeAspect="1" noChangeArrowheads="1" noTextEdit="1"/>
          </p:cNvSpPr>
          <p:nvPr>
            <p:ph type="sldImg"/>
          </p:nvPr>
        </p:nvSpPr>
        <p:spPr>
          <a:ln/>
        </p:spPr>
      </p:sp>
      <p:sp>
        <p:nvSpPr>
          <p:cNvPr id="261123" name="Rectangle 3"/>
          <p:cNvSpPr>
            <a:spLocks noGrp="1" noChangeArrowheads="1"/>
          </p:cNvSpPr>
          <p:nvPr>
            <p:ph type="body" idx="1"/>
          </p:nvPr>
        </p:nvSpPr>
        <p:spPr>
          <a:noFill/>
          <a:ln w="9525"/>
        </p:spPr>
        <p:txBody>
          <a:bodyPr/>
          <a:lstStyle/>
          <a:p>
            <a:r>
              <a:rPr lang="en-US">
                <a:latin typeface="Times New Roman" charset="0"/>
              </a:rPr>
              <a:t>Components define structure and encapsulation, they formalize interfaces “into” the component.  Interconnection between components are defined in the component package.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3170" name="Rectangle 2"/>
          <p:cNvSpPr>
            <a:spLocks noGrp="1" noRot="1" noChangeAspect="1" noChangeArrowheads="1" noTextEdit="1"/>
          </p:cNvSpPr>
          <p:nvPr>
            <p:ph type="sldImg"/>
          </p:nvPr>
        </p:nvSpPr>
        <p:spPr>
          <a:ln/>
        </p:spPr>
      </p:sp>
      <p:sp>
        <p:nvSpPr>
          <p:cNvPr id="263171" name="Rectangle 3"/>
          <p:cNvSpPr>
            <a:spLocks noGrp="1" noChangeArrowheads="1"/>
          </p:cNvSpPr>
          <p:nvPr>
            <p:ph type="body" idx="1"/>
          </p:nvPr>
        </p:nvSpPr>
        <p:spPr>
          <a:noFill/>
          <a:ln w="9525"/>
        </p:spPr>
        <p:txBody>
          <a:bodyPr/>
          <a:lstStyle/>
          <a:p>
            <a:r>
              <a:rPr lang="en-US">
                <a:latin typeface="Times New Roman" charset="0"/>
              </a:rPr>
              <a:t>Interfaces are the formal communications mechanism for components.  Separating interfaces from components allows reuse and consistent implimentation.</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a:noFill/>
          <a:ln w="9525"/>
        </p:spPr>
        <p:txBody>
          <a:bodyPr/>
          <a:lstStyle/>
          <a:p>
            <a:endParaRPr lang="en-US">
              <a:latin typeface="Times New Roman"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a:noFill/>
          <a:ln w="9525"/>
        </p:spPr>
        <p:txBody>
          <a:bodyPr/>
          <a:lstStyle/>
          <a:p>
            <a:endParaRPr lang="en-US">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Slide Image Placeholder 1"/>
          <p:cNvSpPr>
            <a:spLocks noGrp="1" noRot="1" noChangeAspect="1"/>
          </p:cNvSpPr>
          <p:nvPr>
            <p:ph type="sldImg"/>
          </p:nvPr>
        </p:nvSpPr>
        <p:spPr>
          <a:ln/>
        </p:spPr>
      </p:sp>
      <p:sp>
        <p:nvSpPr>
          <p:cNvPr id="44035" name="Notes Placeholder 2"/>
          <p:cNvSpPr>
            <a:spLocks noGrp="1"/>
          </p:cNvSpPr>
          <p:nvPr>
            <p:ph type="body" idx="1"/>
          </p:nvPr>
        </p:nvSpPr>
        <p:spPr>
          <a:noFill/>
          <a:ln w="9525"/>
        </p:spPr>
        <p:txBody>
          <a:bodyPr/>
          <a:lstStyle/>
          <a:p>
            <a:endParaRPr lang="en-US" dirty="0" smtClean="0">
              <a:latin typeface="Times New Roman"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a:noFill/>
          <a:ln w="9525"/>
        </p:spPr>
        <p:txBody>
          <a:bodyPr/>
          <a:lstStyle/>
          <a:p>
            <a:endParaRPr lang="en-US">
              <a:latin typeface="Times New Roman"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a:noFill/>
          <a:ln w="9525"/>
        </p:spPr>
        <p:txBody>
          <a:bodyPr/>
          <a:lstStyle/>
          <a:p>
            <a:endParaRPr lang="en-US">
              <a:latin typeface="Times New Roman"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a:noFill/>
          <a:ln w="9525"/>
        </p:spPr>
        <p:txBody>
          <a:bodyPr/>
          <a:lstStyle/>
          <a:p>
            <a:endParaRPr lang="en-US">
              <a:latin typeface="Times New Roman"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a:noFill/>
          <a:ln w="9525"/>
        </p:spPr>
        <p:txBody>
          <a:bodyPr/>
          <a:lstStyle/>
          <a:p>
            <a:r>
              <a:rPr lang="en-US">
                <a:latin typeface="Times New Roman" charset="0"/>
              </a:rPr>
              <a:t>Interfaces can be connected between components nested inside a top-level component, or can be assigned to the top level component.</a:t>
            </a:r>
          </a:p>
          <a:p>
            <a:r>
              <a:rPr lang="en-US">
                <a:latin typeface="Times New Roman" charset="0"/>
              </a:rPr>
              <a:t>Delegation satisfies the interface requirements by promoting a nested component’s interface to the top-level component’s boundary. Each non-leaf component can only contain other components and the interfaces between those components. No class diagrams, datatypes, or other xtUML model elements.</a:t>
            </a:r>
          </a:p>
          <a:p>
            <a:r>
              <a:rPr lang="en-US">
                <a:latin typeface="Times New Roman" charset="0"/>
              </a:rPr>
              <a:t>Leaf components can have classes, state machines, xtUML models…</a:t>
            </a:r>
          </a:p>
          <a:p>
            <a:endParaRPr lang="en-US">
              <a:latin typeface="Times New Roman" charset="0"/>
            </a:endParaRPr>
          </a:p>
          <a:p>
            <a:endParaRPr lang="en-US">
              <a:latin typeface="Times New Roman"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4294967295"/>
          </p:nvPr>
        </p:nvSpPr>
        <p:spPr bwMode="auto">
          <a:xfrm>
            <a:off x="4137025" y="9105900"/>
            <a:ext cx="3162300" cy="479425"/>
          </a:xfrm>
          <a:prstGeom prst="rect">
            <a:avLst/>
          </a:prstGeom>
          <a:noFill/>
          <a:ln>
            <a:miter lim="800000"/>
            <a:headEnd/>
            <a:tailEnd/>
          </a:ln>
        </p:spPr>
        <p:txBody>
          <a:bodyPr>
            <a:prstTxWarp prst="textNoShape">
              <a:avLst/>
            </a:prstTxWarp>
          </a:bodyPr>
          <a:lstStyle/>
          <a:p>
            <a:fld id="{32B49CBA-2CBD-E340-A140-2B0C9E826587}" type="slidenum">
              <a:rPr lang="en-US"/>
              <a:pPr/>
              <a:t>188</a:t>
            </a:fld>
            <a:endParaRPr lang="en-US"/>
          </a:p>
        </p:txBody>
      </p:sp>
      <p:sp>
        <p:nvSpPr>
          <p:cNvPr id="230403" name="Rectangle 2"/>
          <p:cNvSpPr>
            <a:spLocks noGrp="1" noRot="1" noChangeAspect="1" noChangeArrowheads="1" noTextEdit="1"/>
          </p:cNvSpPr>
          <p:nvPr>
            <p:ph type="sldImg"/>
          </p:nvPr>
        </p:nvSpPr>
        <p:spPr>
          <a:xfrm>
            <a:off x="1255713" y="720725"/>
            <a:ext cx="4789487" cy="3590925"/>
          </a:xfrm>
          <a:ln/>
        </p:spPr>
      </p:sp>
      <p:sp>
        <p:nvSpPr>
          <p:cNvPr id="230404" name="Rectangle 3"/>
          <p:cNvSpPr>
            <a:spLocks noGrp="1" noChangeArrowheads="1"/>
          </p:cNvSpPr>
          <p:nvPr>
            <p:ph type="body" idx="1"/>
          </p:nvPr>
        </p:nvSpPr>
        <p:spPr>
          <a:noFill/>
          <a:ln w="9525"/>
        </p:spPr>
        <p:txBody>
          <a:bodyPr/>
          <a:lstStyle/>
          <a:p>
            <a:r>
              <a:rPr lang="en-US">
                <a:latin typeface="Times New Roman" charset="0"/>
              </a:rPr>
              <a:t>Added new section, as discussed</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8834" name="Rectangle 2"/>
          <p:cNvSpPr>
            <a:spLocks noGrp="1" noRot="1" noChangeAspect="1" noChangeArrowheads="1" noTextEdit="1"/>
          </p:cNvSpPr>
          <p:nvPr>
            <p:ph type="sldImg"/>
          </p:nvPr>
        </p:nvSpPr>
        <p:spPr>
          <a:ln/>
        </p:spPr>
      </p:sp>
      <p:sp>
        <p:nvSpPr>
          <p:cNvPr id="248835" name="Rectangle 3"/>
          <p:cNvSpPr>
            <a:spLocks noGrp="1" noChangeArrowheads="1"/>
          </p:cNvSpPr>
          <p:nvPr>
            <p:ph type="body" idx="1"/>
          </p:nvPr>
        </p:nvSpPr>
        <p:spPr>
          <a:noFill/>
          <a:ln w="9525"/>
        </p:spPr>
        <p:txBody>
          <a:bodyPr/>
          <a:lstStyle/>
          <a:p>
            <a:endParaRPr lang="en-US">
              <a:latin typeface="Times New Roman"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a:noFill/>
          <a:ln w="9525"/>
        </p:spPr>
        <p:txBody>
          <a:bodyPr/>
          <a:lstStyle/>
          <a:p>
            <a:endParaRPr lang="en-US">
              <a:latin typeface="Times New Roman"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2930" name="Rectangle 2"/>
          <p:cNvSpPr>
            <a:spLocks noGrp="1" noRot="1" noChangeAspect="1" noChangeArrowheads="1" noTextEdit="1"/>
          </p:cNvSpPr>
          <p:nvPr>
            <p:ph type="sldImg"/>
          </p:nvPr>
        </p:nvSpPr>
        <p:spPr>
          <a:ln/>
        </p:spPr>
      </p:sp>
      <p:sp>
        <p:nvSpPr>
          <p:cNvPr id="252931" name="Rectangle 3"/>
          <p:cNvSpPr>
            <a:spLocks noGrp="1" noChangeArrowheads="1"/>
          </p:cNvSpPr>
          <p:nvPr>
            <p:ph type="body" idx="1"/>
          </p:nvPr>
        </p:nvSpPr>
        <p:spPr>
          <a:noFill/>
          <a:ln w="9525"/>
        </p:spPr>
        <p:txBody>
          <a:bodyPr/>
          <a:lstStyle/>
          <a:p>
            <a:endParaRPr lang="en-US">
              <a:latin typeface="Times New Roman"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4294967295"/>
          </p:nvPr>
        </p:nvSpPr>
        <p:spPr bwMode="auto">
          <a:xfrm>
            <a:off x="4137025" y="9105900"/>
            <a:ext cx="3162300" cy="479425"/>
          </a:xfrm>
          <a:prstGeom prst="rect">
            <a:avLst/>
          </a:prstGeom>
          <a:noFill/>
          <a:ln>
            <a:miter lim="800000"/>
            <a:headEnd/>
            <a:tailEnd/>
          </a:ln>
        </p:spPr>
        <p:txBody>
          <a:bodyPr>
            <a:prstTxWarp prst="textNoShape">
              <a:avLst/>
            </a:prstTxWarp>
          </a:bodyPr>
          <a:lstStyle/>
          <a:p>
            <a:fld id="{33EEFFF7-F623-A041-8C11-81C7497EF820}" type="slidenum">
              <a:rPr lang="en-US"/>
              <a:pPr/>
              <a:t>208</a:t>
            </a:fld>
            <a:endParaRPr lang="en-US"/>
          </a:p>
        </p:txBody>
      </p:sp>
      <p:sp>
        <p:nvSpPr>
          <p:cNvPr id="254979" name="Rectangle 2"/>
          <p:cNvSpPr>
            <a:spLocks noGrp="1" noRot="1" noChangeAspect="1" noChangeArrowheads="1" noTextEdit="1"/>
          </p:cNvSpPr>
          <p:nvPr>
            <p:ph type="sldImg"/>
          </p:nvPr>
        </p:nvSpPr>
        <p:spPr>
          <a:xfrm>
            <a:off x="1255713" y="720725"/>
            <a:ext cx="4789487" cy="3590925"/>
          </a:xfrm>
          <a:ln/>
        </p:spPr>
      </p:sp>
      <p:sp>
        <p:nvSpPr>
          <p:cNvPr id="254980" name="Rectangle 3"/>
          <p:cNvSpPr>
            <a:spLocks noGrp="1" noChangeArrowheads="1"/>
          </p:cNvSpPr>
          <p:nvPr>
            <p:ph type="body" idx="1"/>
          </p:nvPr>
        </p:nvSpPr>
        <p:spPr>
          <a:noFill/>
          <a:ln w="9525"/>
        </p:spPr>
        <p:txBody>
          <a:bodyPr/>
          <a:lstStyle/>
          <a:p>
            <a:r>
              <a:rPr lang="en-US">
                <a:latin typeface="Times New Roman" charset="0"/>
              </a:rPr>
              <a:t>Added new section, as discussed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w="9525"/>
        </p:spPr>
        <p:txBody>
          <a:bodyPr/>
          <a:lstStyle/>
          <a:p>
            <a:r>
              <a:rPr lang="sv-SE" smtClean="0">
                <a:latin typeface="Times New Roman" charset="0"/>
              </a:rPr>
              <a:t>The Discovered category includes conceptual classes; things which represnt entities that are in the real word but which cannot be touched, e.g. ”Account’.</a:t>
            </a:r>
          </a:p>
          <a:p>
            <a:endParaRPr lang="en-US" smtClean="0">
              <a:latin typeface="Times New Roman"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Empty operating weight in </a:t>
            </a:r>
            <a:r>
              <a:rPr lang="en-US" dirty="0" err="1" smtClean="0"/>
              <a:t>megagrams</a:t>
            </a:r>
            <a:r>
              <a:rPr lang="en-US" dirty="0" smtClean="0"/>
              <a:t>. range</a:t>
            </a:r>
            <a:r>
              <a:rPr lang="en-US" baseline="0" dirty="0" smtClean="0"/>
              <a:t> in </a:t>
            </a:r>
            <a:r>
              <a:rPr lang="en-US" baseline="0" dirty="0" err="1" smtClean="0"/>
              <a:t>megameters</a:t>
            </a:r>
            <a:r>
              <a:rPr lang="en-US" baseline="0" dirty="0" smtClean="0"/>
              <a:t>, speed in </a:t>
            </a:r>
            <a:r>
              <a:rPr lang="en-US" baseline="0" smtClean="0"/>
              <a:t>kmh</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Slide Image Placeholder 1"/>
          <p:cNvSpPr>
            <a:spLocks noGrp="1" noRot="1" noChangeAspect="1"/>
          </p:cNvSpPr>
          <p:nvPr>
            <p:ph type="sldImg"/>
          </p:nvPr>
        </p:nvSpPr>
        <p:spPr>
          <a:ln/>
        </p:spPr>
      </p:sp>
      <p:sp>
        <p:nvSpPr>
          <p:cNvPr id="35843" name="Notes Placeholder 2"/>
          <p:cNvSpPr>
            <a:spLocks noGrp="1"/>
          </p:cNvSpPr>
          <p:nvPr>
            <p:ph type="body" idx="1"/>
          </p:nvPr>
        </p:nvSpPr>
        <p:spPr>
          <a:noFill/>
          <a:ln w="9525"/>
        </p:spPr>
        <p:txBody>
          <a:bodyPr/>
          <a:lstStyle/>
          <a:p>
            <a:r>
              <a:rPr lang="en-US" smtClean="0">
                <a:latin typeface="Times New Roman" charset="0"/>
              </a:rPr>
              <a:t>Association classes are used to contain attributes that hold data that isn’t properly part of either of the participating classes. An associative class is denoted by a dashed line drawn from another relationship line.</a:t>
            </a:r>
          </a:p>
          <a:p>
            <a:endParaRPr lang="en-US" smtClean="0">
              <a:latin typeface="Times New Roman" charset="0"/>
            </a:endParaRPr>
          </a:p>
          <a:p>
            <a:r>
              <a:rPr lang="en-US" smtClean="0">
                <a:latin typeface="Times New Roman" charset="0"/>
              </a:rPr>
              <a:t>Instances of an association class come into existence when a relationship is created between the other two classes. Every pairing spawns one instance of an associative class. When the participating classes are unrelated, the association class is destroyed.</a:t>
            </a:r>
          </a:p>
          <a:p>
            <a:endParaRPr lang="en-US" smtClean="0">
              <a:latin typeface="Times New Roman" charset="0"/>
            </a:endParaRPr>
          </a:p>
          <a:p>
            <a:r>
              <a:rPr lang="en-US" smtClean="0">
                <a:latin typeface="Times New Roman" charset="0"/>
              </a:rPr>
              <a:t>This type of class association is very common in communications.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3970" name="Slide Image Placeholder 1"/>
          <p:cNvSpPr>
            <a:spLocks noGrp="1" noRot="1" noChangeAspect="1"/>
          </p:cNvSpPr>
          <p:nvPr>
            <p:ph type="sldImg"/>
          </p:nvPr>
        </p:nvSpPr>
        <p:spPr>
          <a:ln/>
        </p:spPr>
      </p:sp>
      <p:sp>
        <p:nvSpPr>
          <p:cNvPr id="83971" name="Notes Placeholder 2"/>
          <p:cNvSpPr>
            <a:spLocks noGrp="1"/>
          </p:cNvSpPr>
          <p:nvPr>
            <p:ph type="body" idx="1"/>
          </p:nvPr>
        </p:nvSpPr>
        <p:spPr>
          <a:noFill/>
          <a:ln w="9525"/>
        </p:spPr>
        <p:txBody>
          <a:bodyPr/>
          <a:lstStyle/>
          <a:p>
            <a:r>
              <a:rPr lang="en-US" smtClean="0">
                <a:latin typeface="Times New Roman" charset="0"/>
              </a:rPr>
              <a:t>CORRECT UPDATED GRAPHIC</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w="9525"/>
        </p:spPr>
        <p:txBody>
          <a:bodyPr/>
          <a:lstStyle/>
          <a:p>
            <a:r>
              <a:rPr lang="en-GB">
                <a:latin typeface="Times New Roman" charset="0"/>
              </a:rPr>
              <a:t>State machines handle the sequencing of the system over time.</a:t>
            </a:r>
            <a:endParaRPr lang="en-US">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3pPr>
              <a:buFont typeface="Wingdings" charset="2"/>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8392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990600"/>
            <a:ext cx="39624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90600"/>
            <a:ext cx="39624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228600"/>
            <a:ext cx="8839200" cy="685800"/>
          </a:xfrm>
          <a:prstGeom prst="rect">
            <a:avLst/>
          </a:prstGeom>
          <a:noFill/>
          <a:ln w="12700">
            <a:noFill/>
            <a:miter lim="800000"/>
            <a:headEnd/>
            <a:tailEnd/>
          </a:ln>
        </p:spPr>
        <p:txBody>
          <a:bodyPr vert="horz" wrap="square" lIns="90488" tIns="44450" rIns="90488" bIns="4445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762000" y="1219200"/>
            <a:ext cx="8077200" cy="5105400"/>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Line 4"/>
          <p:cNvSpPr>
            <a:spLocks noChangeShapeType="1"/>
          </p:cNvSpPr>
          <p:nvPr/>
        </p:nvSpPr>
        <p:spPr bwMode="auto">
          <a:xfrm>
            <a:off x="0" y="914400"/>
            <a:ext cx="9144000" cy="0"/>
          </a:xfrm>
          <a:prstGeom prst="line">
            <a:avLst/>
          </a:prstGeom>
          <a:noFill/>
          <a:ln w="19050">
            <a:solidFill>
              <a:schemeClr val="hlink"/>
            </a:solidFill>
            <a:round/>
            <a:headEnd/>
            <a:tailEnd/>
          </a:ln>
          <a:effectLst/>
        </p:spPr>
        <p:txBody>
          <a:bodyPr wrap="none" anchor="ctr"/>
          <a:lstStyle/>
          <a:p>
            <a:pPr>
              <a:defRPr/>
            </a:pPr>
            <a:endParaRPr lang="en-US"/>
          </a:p>
        </p:txBody>
      </p:sp>
      <p:sp>
        <p:nvSpPr>
          <p:cNvPr id="1029" name="Line 5"/>
          <p:cNvSpPr>
            <a:spLocks noChangeShapeType="1"/>
          </p:cNvSpPr>
          <p:nvPr/>
        </p:nvSpPr>
        <p:spPr bwMode="auto">
          <a:xfrm>
            <a:off x="0" y="6477000"/>
            <a:ext cx="9144000" cy="0"/>
          </a:xfrm>
          <a:prstGeom prst="line">
            <a:avLst/>
          </a:prstGeom>
          <a:noFill/>
          <a:ln w="19050">
            <a:solidFill>
              <a:schemeClr val="hlink"/>
            </a:solidFill>
            <a:round/>
            <a:headEnd/>
            <a:tailEnd/>
          </a:ln>
          <a:effectLst/>
        </p:spPr>
        <p:txBody>
          <a:bodyPr wrap="none" anchor="ctr"/>
          <a:lstStyle/>
          <a:p>
            <a:pPr>
              <a:defRPr/>
            </a:pPr>
            <a:endParaRPr lang="en-US"/>
          </a:p>
        </p:txBody>
      </p:sp>
      <p:sp>
        <p:nvSpPr>
          <p:cNvPr id="1032" name="Rectangle 8"/>
          <p:cNvSpPr>
            <a:spLocks noChangeArrowheads="1"/>
          </p:cNvSpPr>
          <p:nvPr/>
        </p:nvSpPr>
        <p:spPr bwMode="auto">
          <a:xfrm>
            <a:off x="381000" y="6442075"/>
            <a:ext cx="4419600" cy="339725"/>
          </a:xfrm>
          <a:prstGeom prst="rect">
            <a:avLst/>
          </a:prstGeom>
          <a:noFill/>
          <a:ln w="12700">
            <a:noFill/>
            <a:miter lim="800000"/>
            <a:headEnd/>
            <a:tailEnd/>
          </a:ln>
          <a:effectLst/>
        </p:spPr>
        <p:txBody>
          <a:bodyPr lIns="0" tIns="46038" rIns="0" bIns="46038">
            <a:prstTxWarp prst="textNoShape">
              <a:avLst/>
            </a:prstTxWarp>
            <a:spAutoFit/>
          </a:bodyPr>
          <a:lstStyle/>
          <a:p>
            <a:pPr>
              <a:spcBef>
                <a:spcPct val="50000"/>
              </a:spcBef>
              <a:defRPr/>
            </a:pPr>
            <a:r>
              <a:rPr lang="en-US" sz="1600" dirty="0"/>
              <a:t>#-</a:t>
            </a:r>
            <a:fld id="{B72A04DC-082F-CA45-9400-29339E0E4D9B}" type="slidenum">
              <a:rPr lang="en-US" sz="1600"/>
              <a:pPr>
                <a:spcBef>
                  <a:spcPct val="50000"/>
                </a:spcBef>
                <a:defRPr/>
              </a:pPr>
              <a:t>‹#›</a:t>
            </a:fld>
            <a:r>
              <a:rPr lang="en-US" sz="1600" dirty="0"/>
              <a:t> </a:t>
            </a:r>
          </a:p>
        </p:txBody>
      </p:sp>
      <p:sp>
        <p:nvSpPr>
          <p:cNvPr id="7" name="Slide Number Placeholder 6"/>
          <p:cNvSpPr>
            <a:spLocks noGrp="1"/>
          </p:cNvSpPr>
          <p:nvPr>
            <p:ph type="sldNum" sz="quarter" idx="4"/>
          </p:nvPr>
        </p:nvSpPr>
        <p:spPr>
          <a:xfrm>
            <a:off x="6705600" y="6416675"/>
            <a:ext cx="2133600" cy="365125"/>
          </a:xfrm>
          <a:prstGeom prst="rect">
            <a:avLst/>
          </a:prstGeom>
        </p:spPr>
        <p:txBody>
          <a:bodyPr vert="horz" lIns="91440" tIns="45720" rIns="91440" bIns="45720" rtlCol="0" anchor="ctr"/>
          <a:lstStyle>
            <a:lvl1pPr algn="r">
              <a:defRPr sz="2000">
                <a:solidFill>
                  <a:schemeClr val="tx1"/>
                </a:solidFill>
              </a:defRPr>
            </a:lvl1pPr>
          </a:lstStyle>
          <a:p>
            <a:pPr>
              <a:defRPr/>
            </a:pPr>
            <a:fld id="{4B773301-8DB3-AE43-8279-D1D792CADEB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985" r:id="rId1"/>
    <p:sldLayoutId id="2147483984" r:id="rId2"/>
    <p:sldLayoutId id="2147483986" r:id="rId3"/>
    <p:sldLayoutId id="2147483988" r:id="rId4"/>
  </p:sldLayoutIdLst>
  <p:timing>
    <p:tnLst>
      <p:par>
        <p:cTn id="1" dur="indefinite" restart="never" nodeType="tmRoot"/>
      </p:par>
    </p:tnLst>
  </p:timing>
  <p:hf hdr="0" ftr="0" dt="0"/>
  <p:txStyles>
    <p:titleStyle>
      <a:lvl1pPr algn="ctr" rtl="0" eaLnBrk="0" fontAlgn="base" hangingPunct="0">
        <a:spcBef>
          <a:spcPct val="0"/>
        </a:spcBef>
        <a:spcAft>
          <a:spcPct val="0"/>
        </a:spcAft>
        <a:defRPr sz="4400" b="1">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b="1">
          <a:solidFill>
            <a:schemeClr val="tx2"/>
          </a:solidFill>
          <a:latin typeface="Arial" charset="0"/>
          <a:ea typeface="ＭＳ Ｐゴシック" charset="-128"/>
          <a:cs typeface="ＭＳ Ｐゴシック" charset="-128"/>
        </a:defRPr>
      </a:lvl2pPr>
      <a:lvl3pPr algn="ctr" rtl="0" eaLnBrk="0" fontAlgn="base" hangingPunct="0">
        <a:spcBef>
          <a:spcPct val="0"/>
        </a:spcBef>
        <a:spcAft>
          <a:spcPct val="0"/>
        </a:spcAft>
        <a:defRPr sz="4400" b="1">
          <a:solidFill>
            <a:schemeClr val="tx2"/>
          </a:solidFill>
          <a:latin typeface="Arial" charset="0"/>
          <a:ea typeface="ＭＳ Ｐゴシック" charset="-128"/>
          <a:cs typeface="ＭＳ Ｐゴシック" charset="-128"/>
        </a:defRPr>
      </a:lvl3pPr>
      <a:lvl4pPr algn="ctr" rtl="0" eaLnBrk="0" fontAlgn="base" hangingPunct="0">
        <a:spcBef>
          <a:spcPct val="0"/>
        </a:spcBef>
        <a:spcAft>
          <a:spcPct val="0"/>
        </a:spcAft>
        <a:defRPr sz="4400" b="1">
          <a:solidFill>
            <a:schemeClr val="tx2"/>
          </a:solidFill>
          <a:latin typeface="Arial" charset="0"/>
          <a:ea typeface="ＭＳ Ｐゴシック" charset="-128"/>
          <a:cs typeface="ＭＳ Ｐゴシック" charset="-128"/>
        </a:defRPr>
      </a:lvl4pPr>
      <a:lvl5pPr algn="ctr" rtl="0" eaLnBrk="0" fontAlgn="base" hangingPunct="0">
        <a:spcBef>
          <a:spcPct val="0"/>
        </a:spcBef>
        <a:spcAft>
          <a:spcPct val="0"/>
        </a:spcAft>
        <a:defRPr sz="4400" b="1">
          <a:solidFill>
            <a:schemeClr val="tx2"/>
          </a:solidFill>
          <a:latin typeface="Arial" charset="0"/>
          <a:ea typeface="ＭＳ Ｐゴシック" charset="-128"/>
          <a:cs typeface="ＭＳ Ｐゴシック" charset="-128"/>
        </a:defRPr>
      </a:lvl5pPr>
      <a:lvl6pPr marL="457200" algn="ctr" rtl="0" eaLnBrk="0" fontAlgn="base" hangingPunct="0">
        <a:spcBef>
          <a:spcPct val="0"/>
        </a:spcBef>
        <a:spcAft>
          <a:spcPct val="0"/>
        </a:spcAft>
        <a:defRPr sz="2400" b="1">
          <a:solidFill>
            <a:schemeClr val="tx2"/>
          </a:solidFill>
          <a:latin typeface="Arial" charset="0"/>
        </a:defRPr>
      </a:lvl6pPr>
      <a:lvl7pPr marL="914400" algn="ctr" rtl="0" eaLnBrk="0" fontAlgn="base" hangingPunct="0">
        <a:spcBef>
          <a:spcPct val="0"/>
        </a:spcBef>
        <a:spcAft>
          <a:spcPct val="0"/>
        </a:spcAft>
        <a:defRPr sz="2400" b="1">
          <a:solidFill>
            <a:schemeClr val="tx2"/>
          </a:solidFill>
          <a:latin typeface="Arial" charset="0"/>
        </a:defRPr>
      </a:lvl7pPr>
      <a:lvl8pPr marL="1371600" algn="ctr" rtl="0" eaLnBrk="0" fontAlgn="base" hangingPunct="0">
        <a:spcBef>
          <a:spcPct val="0"/>
        </a:spcBef>
        <a:spcAft>
          <a:spcPct val="0"/>
        </a:spcAft>
        <a:defRPr sz="2400" b="1">
          <a:solidFill>
            <a:schemeClr val="tx2"/>
          </a:solidFill>
          <a:latin typeface="Arial" charset="0"/>
        </a:defRPr>
      </a:lvl8pPr>
      <a:lvl9pPr marL="1828800" algn="ctr" rtl="0" eaLnBrk="0" fontAlgn="base" hangingPunct="0">
        <a:spcBef>
          <a:spcPct val="0"/>
        </a:spcBef>
        <a:spcAft>
          <a:spcPct val="0"/>
        </a:spcAft>
        <a:defRPr sz="2400" b="1">
          <a:solidFill>
            <a:schemeClr val="tx2"/>
          </a:solidFill>
          <a:latin typeface="Arial" charset="0"/>
        </a:defRPr>
      </a:lvl9pPr>
    </p:titleStyle>
    <p:bodyStyle>
      <a:lvl1pPr marL="0" indent="0" algn="l" rtl="0" eaLnBrk="0" fontAlgn="base" hangingPunct="0">
        <a:spcBef>
          <a:spcPct val="20000"/>
        </a:spcBef>
        <a:spcAft>
          <a:spcPct val="0"/>
        </a:spcAft>
        <a:buClr>
          <a:schemeClr val="tx2"/>
        </a:buClr>
        <a:buSzPct val="100000"/>
        <a:buFont typeface="Symbol" charset="2"/>
        <a:tabLst>
          <a:tab pos="0" algn="l"/>
        </a:tabLst>
        <a:defRPr sz="2200">
          <a:solidFill>
            <a:schemeClr val="tx1"/>
          </a:solidFill>
          <a:latin typeface="+mn-lt"/>
          <a:ea typeface="ＭＳ Ｐゴシック" charset="-128"/>
          <a:cs typeface="ＭＳ Ｐゴシック" charset="-128"/>
        </a:defRPr>
      </a:lvl1pPr>
      <a:lvl2pPr marL="539750" indent="-360363" algn="l" rtl="0" eaLnBrk="0" fontAlgn="base" hangingPunct="0">
        <a:spcBef>
          <a:spcPct val="20000"/>
        </a:spcBef>
        <a:spcAft>
          <a:spcPct val="0"/>
        </a:spcAft>
        <a:buClr>
          <a:schemeClr val="tx2"/>
        </a:buClr>
        <a:buSzPct val="65000"/>
        <a:buFont typeface="Monotype Sorts" charset="2"/>
        <a:buChar char="l"/>
        <a:defRPr sz="22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tx2"/>
        </a:buClr>
        <a:buSzPct val="100000"/>
        <a:buChar char="–"/>
        <a:defRPr sz="20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tx2"/>
        </a:buClr>
        <a:buSzPct val="100000"/>
        <a:buChar char="•"/>
        <a:defRPr sz="14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tx2"/>
        </a:buClr>
        <a:buSzPct val="100000"/>
        <a:buChar char="–"/>
        <a:defRPr sz="1400">
          <a:solidFill>
            <a:schemeClr val="tx1"/>
          </a:solidFill>
          <a:latin typeface="+mn-lt"/>
          <a:ea typeface="ＭＳ Ｐゴシック" charset="-128"/>
        </a:defRPr>
      </a:lvl5pPr>
      <a:lvl6pPr marL="2514600" indent="-228600" algn="l" rtl="0" eaLnBrk="0" fontAlgn="base" hangingPunct="0">
        <a:spcBef>
          <a:spcPct val="20000"/>
        </a:spcBef>
        <a:spcAft>
          <a:spcPct val="0"/>
        </a:spcAft>
        <a:buClr>
          <a:schemeClr val="tx2"/>
        </a:buClr>
        <a:buSzPct val="100000"/>
        <a:buChar char="–"/>
        <a:defRPr sz="1400" b="1">
          <a:solidFill>
            <a:schemeClr val="tx1"/>
          </a:solidFill>
          <a:latin typeface="+mn-lt"/>
        </a:defRPr>
      </a:lvl6pPr>
      <a:lvl7pPr marL="2971800" indent="-228600" algn="l" rtl="0" eaLnBrk="0" fontAlgn="base" hangingPunct="0">
        <a:spcBef>
          <a:spcPct val="20000"/>
        </a:spcBef>
        <a:spcAft>
          <a:spcPct val="0"/>
        </a:spcAft>
        <a:buClr>
          <a:schemeClr val="tx2"/>
        </a:buClr>
        <a:buSzPct val="100000"/>
        <a:buChar char="–"/>
        <a:defRPr sz="1400" b="1">
          <a:solidFill>
            <a:schemeClr val="tx1"/>
          </a:solidFill>
          <a:latin typeface="+mn-lt"/>
        </a:defRPr>
      </a:lvl7pPr>
      <a:lvl8pPr marL="3429000" indent="-228600" algn="l" rtl="0" eaLnBrk="0" fontAlgn="base" hangingPunct="0">
        <a:spcBef>
          <a:spcPct val="20000"/>
        </a:spcBef>
        <a:spcAft>
          <a:spcPct val="0"/>
        </a:spcAft>
        <a:buClr>
          <a:schemeClr val="tx2"/>
        </a:buClr>
        <a:buSzPct val="100000"/>
        <a:buChar char="–"/>
        <a:defRPr sz="1400" b="1">
          <a:solidFill>
            <a:schemeClr val="tx1"/>
          </a:solidFill>
          <a:latin typeface="+mn-lt"/>
        </a:defRPr>
      </a:lvl8pPr>
      <a:lvl9pPr marL="3886200" indent="-228600" algn="l" rtl="0" eaLnBrk="0" fontAlgn="base" hangingPunct="0">
        <a:spcBef>
          <a:spcPct val="20000"/>
        </a:spcBef>
        <a:spcAft>
          <a:spcPct val="0"/>
        </a:spcAft>
        <a:buClr>
          <a:schemeClr val="tx2"/>
        </a:buClr>
        <a:buSzPct val="100000"/>
        <a:buChar char="–"/>
        <a:defRPr sz="14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jpe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e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e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2.jpe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embeddings/oleObject6.bin"/><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oleObject" Target="../embeddings/oleObject7.bin"/><Relationship Id="rId5" Type="http://schemas.openxmlformats.org/officeDocument/2006/relationships/oleObject" Target="../embeddings/oleObject8.bin"/><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159.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gif"/><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vmlDrawing" Target="../drawings/vmlDrawing8.vml"/><Relationship Id="rId2" Type="http://schemas.openxmlformats.org/officeDocument/2006/relationships/slideLayout" Target="../slideLayouts/slideLayout2.xml"/><Relationship Id="rId3" Type="http://schemas.openxmlformats.org/officeDocument/2006/relationships/oleObject" Target="../embeddings/oleObject9.bin"/></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 Id="rId3" Type="http://schemas.openxmlformats.org/officeDocument/2006/relationships/image" Target="../media/image31.wmf"/></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oleObject" Target="../embeddings/oleObject10.bin"/><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3.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4.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5.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6.png"/></Relationships>
</file>

<file path=ppt/slides/_rels/slide188.xml.rels><?xml version="1.0" encoding="UTF-8" standalone="yes"?>
<Relationships xmlns="http://schemas.openxmlformats.org/package/2006/relationships"><Relationship Id="rId3" Type="http://schemas.openxmlformats.org/officeDocument/2006/relationships/notesSlide" Target="../notesSlides/notesSlide44.xml"/><Relationship Id="rId4" Type="http://schemas.openxmlformats.org/officeDocument/2006/relationships/oleObject" Target="../embeddings/oleObject11.bin"/><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jpeg"/><Relationship Id="rId3" Type="http://schemas.openxmlformats.org/officeDocument/2006/relationships/image" Target="../media/image39.jpe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 Id="rId3" Type="http://schemas.openxmlformats.org/officeDocument/2006/relationships/image" Target="../media/image42.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 Id="rId3" Type="http://schemas.openxmlformats.org/officeDocument/2006/relationships/image" Target="../media/image44.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3" Type="http://schemas.openxmlformats.org/officeDocument/2006/relationships/image" Target="../media/image45.png"/><Relationship Id="rId4" Type="http://schemas.openxmlformats.org/officeDocument/2006/relationships/image" Target="../media/image46.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47.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8.png"/><Relationship Id="rId3" Type="http://schemas.openxmlformats.org/officeDocument/2006/relationships/image" Target="../media/image4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 Id="rId3" Type="http://schemas.openxmlformats.org/officeDocument/2006/relationships/image" Target="../media/image8.gi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oleObject" Target="../embeddings/oleObject1.bin"/></Relationships>
</file>

<file path=ppt/slides/_rels/slide78.xml.rels><?xml version="1.0" encoding="UTF-8" standalone="yes"?>
<Relationships xmlns="http://schemas.openxmlformats.org/package/2006/relationships"><Relationship Id="rId1" Type="http://schemas.openxmlformats.org/officeDocument/2006/relationships/vmlDrawing" Target="../drawings/vmlDrawing2.vml"/><Relationship Id="rId2" Type="http://schemas.openxmlformats.org/officeDocument/2006/relationships/slideLayout" Target="../slideLayouts/slideLayout2.xml"/><Relationship Id="rId3" Type="http://schemas.openxmlformats.org/officeDocument/2006/relationships/oleObject" Target="../embeddings/oleObject2.bin"/></Relationships>
</file>

<file path=ppt/slides/_rels/slide79.xml.rels><?xml version="1.0" encoding="UTF-8" standalone="yes"?>
<Relationships xmlns="http://schemas.openxmlformats.org/package/2006/relationships"><Relationship Id="rId1" Type="http://schemas.openxmlformats.org/officeDocument/2006/relationships/vmlDrawing" Target="../drawings/vmlDrawing3.vml"/><Relationship Id="rId2" Type="http://schemas.openxmlformats.org/officeDocument/2006/relationships/slideLayout" Target="../slideLayouts/slideLayout2.xml"/><Relationship Id="rId3"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vmlDrawing" Target="../drawings/vmlDrawing4.vml"/><Relationship Id="rId2" Type="http://schemas.openxmlformats.org/officeDocument/2006/relationships/slideLayout" Target="../slideLayouts/slideLayout2.xml"/><Relationship Id="rId3" Type="http://schemas.openxmlformats.org/officeDocument/2006/relationships/oleObject" Target="../embeddings/oleObject4.bin"/></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vmlDrawing" Target="../drawings/vmlDrawing5.vml"/><Relationship Id="rId2" Type="http://schemas.openxmlformats.org/officeDocument/2006/relationships/slideLayout" Target="../slideLayouts/slideLayout2.xml"/><Relationship Id="rId3" Type="http://schemas.openxmlformats.org/officeDocument/2006/relationships/oleObject" Target="../embeddings/oleObject5.bin"/></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endParaRPr lang="en-US"/>
          </a:p>
        </p:txBody>
      </p:sp>
      <p:sp>
        <p:nvSpPr>
          <p:cNvPr id="9219" name="Content Placeholder 2"/>
          <p:cNvSpPr>
            <a:spLocks noGrp="1"/>
          </p:cNvSpPr>
          <p:nvPr>
            <p:ph idx="1"/>
          </p:nvPr>
        </p:nvSpPr>
        <p:spPr/>
        <p:txBody>
          <a:bodyPr/>
          <a:lstStyle/>
          <a:p>
            <a:pPr marL="0" indent="0" algn="ctr"/>
            <a:r>
              <a:rPr lang="en-US" sz="9600" smtClean="0"/>
              <a:t>A: Recap</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t>Class Diagram</a:t>
            </a:r>
          </a:p>
        </p:txBody>
      </p:sp>
      <p:sp>
        <p:nvSpPr>
          <p:cNvPr id="20483" name="Content Placeholder 2"/>
          <p:cNvSpPr>
            <a:spLocks noGrp="1"/>
          </p:cNvSpPr>
          <p:nvPr>
            <p:ph idx="1"/>
          </p:nvPr>
        </p:nvSpPr>
        <p:spPr/>
        <p:txBody>
          <a:bodyPr/>
          <a:lstStyle/>
          <a:p>
            <a:pPr marL="0" indent="0"/>
            <a:r>
              <a:rPr lang="en-US" dirty="0" smtClean="0"/>
              <a:t>A class diagram consists of:</a:t>
            </a:r>
          </a:p>
          <a:p>
            <a:pPr lvl="1"/>
            <a:r>
              <a:rPr lang="en-US" dirty="0" smtClean="0"/>
              <a:t>classes</a:t>
            </a:r>
          </a:p>
          <a:p>
            <a:pPr lvl="1"/>
            <a:r>
              <a:rPr lang="en-US" dirty="0" smtClean="0"/>
              <a:t>attributes, and</a:t>
            </a:r>
          </a:p>
          <a:p>
            <a:pPr lvl="1"/>
            <a:r>
              <a:rPr lang="en-US" dirty="0" smtClean="0"/>
              <a:t>associations</a:t>
            </a:r>
          </a:p>
          <a:p>
            <a:pPr lvl="1"/>
            <a:endParaRPr lang="en-US" dirty="0" smtClean="0"/>
          </a:p>
          <a:p>
            <a:r>
              <a:rPr lang="en-US" dirty="0" smtClean="0"/>
              <a:t>We shall examine each in turn.</a:t>
            </a:r>
          </a:p>
          <a:p>
            <a:endParaRPr lang="en-US" dirty="0" smtClean="0"/>
          </a:p>
          <a:p>
            <a:r>
              <a:rPr lang="en-US" dirty="0" smtClean="0"/>
              <a:t>«Need CD»</a:t>
            </a:r>
          </a:p>
          <a:p>
            <a:pPr lvl="1"/>
            <a:endParaRPr lang="en-US" dirty="0" smtClean="0"/>
          </a:p>
          <a:p>
            <a:pPr marL="0" indent="0"/>
            <a:endParaRPr lang="en-US" dirty="0" smtClean="0"/>
          </a:p>
          <a:p>
            <a:pPr lvl="1">
              <a:buFont typeface="Monotype Sorts" charset="2"/>
              <a:buNone/>
            </a:pPr>
            <a:endParaRPr lang="en-US" dirty="0" smtClean="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9330" name="Title 1"/>
          <p:cNvSpPr>
            <a:spLocks noGrp="1"/>
          </p:cNvSpPr>
          <p:nvPr>
            <p:ph type="title"/>
          </p:nvPr>
        </p:nvSpPr>
        <p:spPr/>
        <p:txBody>
          <a:bodyPr/>
          <a:lstStyle/>
          <a:p>
            <a:r>
              <a:rPr lang="en-US" dirty="0" smtClean="0"/>
              <a:t>5. State Models</a:t>
            </a:r>
          </a:p>
        </p:txBody>
      </p:sp>
      <p:sp>
        <p:nvSpPr>
          <p:cNvPr id="99331" name="Content Placeholder 2"/>
          <p:cNvSpPr>
            <a:spLocks noGrp="1"/>
          </p:cNvSpPr>
          <p:nvPr>
            <p:ph idx="1"/>
          </p:nvPr>
        </p:nvSpPr>
        <p:spPr/>
        <p:txBody>
          <a:bodyPr/>
          <a:lstStyle/>
          <a:p>
            <a:pPr marL="0" indent="0"/>
            <a:endParaRPr lang="en-US"/>
          </a:p>
        </p:txBody>
      </p:sp>
      <p:sp>
        <p:nvSpPr>
          <p:cNvPr id="99332" name="Rectangle 3"/>
          <p:cNvSpPr>
            <a:spLocks noChangeArrowheads="1"/>
          </p:cNvSpPr>
          <p:nvPr/>
        </p:nvSpPr>
        <p:spPr bwMode="auto">
          <a:xfrm>
            <a:off x="4414838" y="3244850"/>
            <a:ext cx="755650" cy="1323975"/>
          </a:xfrm>
          <a:prstGeom prst="rect">
            <a:avLst/>
          </a:prstGeom>
          <a:noFill/>
          <a:ln w="9525">
            <a:noFill/>
            <a:miter lim="800000"/>
            <a:headEnd/>
            <a:tailEnd/>
          </a:ln>
        </p:spPr>
        <p:txBody>
          <a:bodyPr wrap="none">
            <a:prstTxWarp prst="textNoShape">
              <a:avLst/>
            </a:prstTxWarp>
            <a:spAutoFit/>
          </a:bodyPr>
          <a:lstStyle/>
          <a:p>
            <a:r>
              <a:rPr lang="en-US" sz="8000">
                <a:solidFill>
                  <a:srgbClr val="FF0000"/>
                </a:solidFill>
              </a:rPr>
              <a:t>5</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4" name="Rectangle 4"/>
          <p:cNvSpPr>
            <a:spLocks noGrp="1" noChangeArrowheads="1"/>
          </p:cNvSpPr>
          <p:nvPr>
            <p:ph type="title"/>
          </p:nvPr>
        </p:nvSpPr>
        <p:spPr/>
        <p:txBody>
          <a:bodyPr/>
          <a:lstStyle/>
          <a:p>
            <a:r>
              <a:rPr lang="en-GB" dirty="0" smtClean="0"/>
              <a:t>State Models</a:t>
            </a:r>
            <a:endParaRPr lang="en-US" dirty="0"/>
          </a:p>
        </p:txBody>
      </p:sp>
      <p:sp>
        <p:nvSpPr>
          <p:cNvPr id="100355" name="Rectangle 5"/>
          <p:cNvSpPr>
            <a:spLocks noGrp="1" noChangeArrowheads="1"/>
          </p:cNvSpPr>
          <p:nvPr>
            <p:ph type="body" idx="1"/>
          </p:nvPr>
        </p:nvSpPr>
        <p:spPr/>
        <p:txBody>
          <a:bodyPr/>
          <a:lstStyle/>
          <a:p>
            <a:r>
              <a:rPr lang="en-GB" dirty="0" smtClean="0"/>
              <a:t>Some instances progress through stages during their lifetime.</a:t>
            </a:r>
            <a:br>
              <a:rPr lang="en-GB" dirty="0" smtClean="0"/>
            </a:br>
            <a:endParaRPr lang="en-GB" dirty="0" smtClean="0"/>
          </a:p>
          <a:p>
            <a:r>
              <a:rPr lang="en-GB" dirty="0" smtClean="0"/>
              <a:t>The collection of stages and the order of progression constitutes its </a:t>
            </a:r>
            <a:r>
              <a:rPr lang="en-GB" i="1" dirty="0" smtClean="0"/>
              <a:t>lifecycle</a:t>
            </a:r>
            <a:r>
              <a:rPr lang="en-GB" dirty="0" smtClean="0"/>
              <a:t>.</a:t>
            </a:r>
          </a:p>
          <a:p>
            <a:endParaRPr lang="en-GB" dirty="0" smtClean="0"/>
          </a:p>
          <a:p>
            <a:r>
              <a:rPr lang="en-GB" dirty="0" smtClean="0"/>
              <a:t>It is represented as a </a:t>
            </a:r>
            <a:r>
              <a:rPr lang="en-GB" i="1" dirty="0" smtClean="0"/>
              <a:t>state model</a:t>
            </a:r>
            <a:r>
              <a:rPr lang="en-GB" dirty="0" smtClean="0"/>
              <a:t>, which may be captured as:</a:t>
            </a:r>
          </a:p>
          <a:p>
            <a:pPr lvl="1"/>
            <a:r>
              <a:rPr lang="en-GB" dirty="0" smtClean="0"/>
              <a:t>a state diagram</a:t>
            </a:r>
          </a:p>
          <a:p>
            <a:pPr lvl="1"/>
            <a:r>
              <a:rPr lang="en-GB" dirty="0" smtClean="0"/>
              <a:t>a state-event matrix</a:t>
            </a:r>
          </a:p>
          <a:p>
            <a:endParaRPr lang="en-GB" dirty="0" smtClean="0"/>
          </a:p>
          <a:p>
            <a:r>
              <a:rPr lang="en-GB" dirty="0" smtClean="0"/>
              <a:t>«Insert tiny diagram and tiny matrix»</a:t>
            </a:r>
            <a:endParaRPr lang="en-GB"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4" name="Rectangle 4"/>
          <p:cNvSpPr>
            <a:spLocks noGrp="1" noChangeArrowheads="1"/>
          </p:cNvSpPr>
          <p:nvPr>
            <p:ph type="title"/>
          </p:nvPr>
        </p:nvSpPr>
        <p:spPr/>
        <p:txBody>
          <a:bodyPr/>
          <a:lstStyle/>
          <a:p>
            <a:r>
              <a:rPr lang="en-GB" dirty="0" smtClean="0"/>
              <a:t>State Models</a:t>
            </a:r>
            <a:endParaRPr lang="en-US" dirty="0"/>
          </a:p>
        </p:txBody>
      </p:sp>
      <p:sp>
        <p:nvSpPr>
          <p:cNvPr id="100355" name="Rectangle 5"/>
          <p:cNvSpPr>
            <a:spLocks noGrp="1" noChangeArrowheads="1"/>
          </p:cNvSpPr>
          <p:nvPr>
            <p:ph type="body" idx="1"/>
          </p:nvPr>
        </p:nvSpPr>
        <p:spPr/>
        <p:txBody>
          <a:bodyPr/>
          <a:lstStyle/>
          <a:p>
            <a:r>
              <a:rPr lang="en-GB" dirty="0" smtClean="0"/>
              <a:t>A state diagram comprises:</a:t>
            </a:r>
          </a:p>
          <a:p>
            <a:pPr lvl="1"/>
            <a:r>
              <a:rPr lang="en-GB" dirty="0" smtClean="0"/>
              <a:t>  States</a:t>
            </a:r>
          </a:p>
          <a:p>
            <a:pPr lvl="1"/>
            <a:r>
              <a:rPr lang="en-GB" dirty="0" smtClean="0"/>
              <a:t>  Transitions</a:t>
            </a:r>
          </a:p>
          <a:p>
            <a:pPr lvl="1"/>
            <a:r>
              <a:rPr lang="en-GB" dirty="0" smtClean="0"/>
              <a:t>  Events</a:t>
            </a:r>
          </a:p>
          <a:p>
            <a:pPr lvl="1"/>
            <a:r>
              <a:rPr lang="en-GB" dirty="0" smtClean="0"/>
              <a:t>  Activities</a:t>
            </a:r>
          </a:p>
          <a:p>
            <a:pPr lvl="1"/>
            <a:endParaRPr lang="en-GB" dirty="0" smtClean="0"/>
          </a:p>
          <a:p>
            <a:pPr lvl="1"/>
            <a:endParaRPr lang="en-GB" dirty="0" smtClean="0"/>
          </a:p>
          <a:p>
            <a:pPr lvl="1"/>
            <a:endParaRPr lang="en-GB" dirty="0" smtClean="0"/>
          </a:p>
          <a:p>
            <a:pPr lvl="1"/>
            <a:endParaRPr lang="en-GB" dirty="0" smtClean="0"/>
          </a:p>
          <a:p>
            <a:pPr lvl="1"/>
            <a:endParaRPr lang="en-GB" dirty="0" smtClean="0"/>
          </a:p>
          <a:p>
            <a:r>
              <a:rPr lang="en-GB" dirty="0" smtClean="0"/>
              <a:t>We’ll talk about each in turn.</a:t>
            </a:r>
          </a:p>
          <a:p>
            <a:endParaRPr lang="en-GB" dirty="0" smtClean="0"/>
          </a:p>
        </p:txBody>
      </p:sp>
      <p:grpSp>
        <p:nvGrpSpPr>
          <p:cNvPr id="17" name="Group 16"/>
          <p:cNvGrpSpPr/>
          <p:nvPr/>
        </p:nvGrpSpPr>
        <p:grpSpPr>
          <a:xfrm>
            <a:off x="3048000" y="2286000"/>
            <a:ext cx="5410200" cy="2743200"/>
            <a:chOff x="3429000" y="1676400"/>
            <a:chExt cx="5410200" cy="2743200"/>
          </a:xfrm>
        </p:grpSpPr>
        <p:sp>
          <p:nvSpPr>
            <p:cNvPr id="4" name="Rectangle 3"/>
            <p:cNvSpPr/>
            <p:nvPr/>
          </p:nvSpPr>
          <p:spPr bwMode="auto">
            <a:xfrm>
              <a:off x="5334000" y="1676400"/>
              <a:ext cx="1981200" cy="381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Open</a:t>
              </a:r>
            </a:p>
          </p:txBody>
        </p:sp>
        <p:sp>
          <p:nvSpPr>
            <p:cNvPr id="5" name="Rectangle 4"/>
            <p:cNvSpPr/>
            <p:nvPr/>
          </p:nvSpPr>
          <p:spPr bwMode="auto">
            <a:xfrm>
              <a:off x="6858000" y="2743200"/>
              <a:ext cx="1981200" cy="381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Closing</a:t>
              </a:r>
            </a:p>
          </p:txBody>
        </p:sp>
        <p:sp>
          <p:nvSpPr>
            <p:cNvPr id="6" name="Rectangle 5"/>
            <p:cNvSpPr/>
            <p:nvPr/>
          </p:nvSpPr>
          <p:spPr bwMode="auto">
            <a:xfrm>
              <a:off x="3429000" y="2743200"/>
              <a:ext cx="1981200" cy="381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Opening</a:t>
              </a:r>
            </a:p>
          </p:txBody>
        </p:sp>
        <p:sp>
          <p:nvSpPr>
            <p:cNvPr id="7" name="Rectangle 6"/>
            <p:cNvSpPr/>
            <p:nvPr/>
          </p:nvSpPr>
          <p:spPr bwMode="auto">
            <a:xfrm>
              <a:off x="5334000" y="4038600"/>
              <a:ext cx="1981200" cy="381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Closed</a:t>
              </a:r>
            </a:p>
          </p:txBody>
        </p:sp>
        <p:cxnSp>
          <p:nvCxnSpPr>
            <p:cNvPr id="9" name="Shape 8"/>
            <p:cNvCxnSpPr>
              <a:stCxn id="4" idx="3"/>
              <a:endCxn id="5" idx="0"/>
            </p:cNvCxnSpPr>
            <p:nvPr/>
          </p:nvCxnSpPr>
          <p:spPr bwMode="auto">
            <a:xfrm>
              <a:off x="7315200" y="1866900"/>
              <a:ext cx="533400" cy="876300"/>
            </a:xfrm>
            <a:prstGeom prst="bentConnector2">
              <a:avLst/>
            </a:prstGeom>
            <a:solidFill>
              <a:schemeClr val="accent1"/>
            </a:solidFill>
            <a:ln w="25400" cap="flat" cmpd="sng" algn="ctr">
              <a:solidFill>
                <a:schemeClr val="tx1"/>
              </a:solidFill>
              <a:prstDash val="solid"/>
              <a:round/>
              <a:headEnd type="none" w="med" len="med"/>
              <a:tailEnd type="arrow"/>
            </a:ln>
            <a:effectLst/>
          </p:spPr>
        </p:cxnSp>
        <p:cxnSp>
          <p:nvCxnSpPr>
            <p:cNvPr id="11" name="Shape 10"/>
            <p:cNvCxnSpPr>
              <a:stCxn id="5" idx="2"/>
              <a:endCxn id="7" idx="3"/>
            </p:cNvCxnSpPr>
            <p:nvPr/>
          </p:nvCxnSpPr>
          <p:spPr bwMode="auto">
            <a:xfrm rot="5400000">
              <a:off x="7029450" y="3409950"/>
              <a:ext cx="1104900" cy="533400"/>
            </a:xfrm>
            <a:prstGeom prst="bentConnector2">
              <a:avLst/>
            </a:prstGeom>
            <a:solidFill>
              <a:schemeClr val="accent1"/>
            </a:solidFill>
            <a:ln w="25400" cap="flat" cmpd="sng" algn="ctr">
              <a:solidFill>
                <a:schemeClr val="tx1"/>
              </a:solidFill>
              <a:prstDash val="solid"/>
              <a:round/>
              <a:headEnd type="none" w="med" len="med"/>
              <a:tailEnd type="arrow"/>
            </a:ln>
            <a:effectLst/>
          </p:spPr>
        </p:cxnSp>
        <p:cxnSp>
          <p:nvCxnSpPr>
            <p:cNvPr id="13" name="Elbow Connector 12"/>
            <p:cNvCxnSpPr>
              <a:stCxn id="7" idx="1"/>
              <a:endCxn id="6" idx="2"/>
            </p:cNvCxnSpPr>
            <p:nvPr/>
          </p:nvCxnSpPr>
          <p:spPr bwMode="auto">
            <a:xfrm rot="10800000">
              <a:off x="4419600" y="3124200"/>
              <a:ext cx="914400" cy="1104900"/>
            </a:xfrm>
            <a:prstGeom prst="bentConnector2">
              <a:avLst/>
            </a:prstGeom>
            <a:solidFill>
              <a:schemeClr val="accent1"/>
            </a:solidFill>
            <a:ln w="25400" cap="flat" cmpd="sng" algn="ctr">
              <a:solidFill>
                <a:schemeClr val="tx1"/>
              </a:solidFill>
              <a:prstDash val="solid"/>
              <a:round/>
              <a:headEnd type="none" w="med" len="med"/>
              <a:tailEnd type="arrow"/>
            </a:ln>
            <a:effectLst/>
          </p:spPr>
        </p:cxnSp>
        <p:cxnSp>
          <p:nvCxnSpPr>
            <p:cNvPr id="16" name="Shape 15"/>
            <p:cNvCxnSpPr>
              <a:stCxn id="6" idx="0"/>
              <a:endCxn id="4" idx="1"/>
            </p:cNvCxnSpPr>
            <p:nvPr/>
          </p:nvCxnSpPr>
          <p:spPr bwMode="auto">
            <a:xfrm rot="5400000" flipH="1" flipV="1">
              <a:off x="4438650" y="1847850"/>
              <a:ext cx="876300" cy="914400"/>
            </a:xfrm>
            <a:prstGeom prst="bentConnector2">
              <a:avLst/>
            </a:prstGeom>
            <a:solidFill>
              <a:schemeClr val="accent1"/>
            </a:solidFill>
            <a:ln w="25400" cap="flat" cmpd="sng" algn="ctr">
              <a:solidFill>
                <a:schemeClr val="tx1"/>
              </a:solidFill>
              <a:prstDash val="solid"/>
              <a:round/>
              <a:headEnd type="none" w="med" len="med"/>
              <a:tailEnd type="arrow"/>
            </a:ln>
            <a:effectLst/>
          </p:spPr>
        </p:cxnSp>
      </p:gr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02" name="Title 1"/>
          <p:cNvSpPr>
            <a:spLocks noGrp="1"/>
          </p:cNvSpPr>
          <p:nvPr>
            <p:ph type="title"/>
          </p:nvPr>
        </p:nvSpPr>
        <p:spPr/>
        <p:txBody>
          <a:bodyPr/>
          <a:lstStyle/>
          <a:p>
            <a:r>
              <a:rPr lang="en-US" smtClean="0"/>
              <a:t>States</a:t>
            </a:r>
          </a:p>
        </p:txBody>
      </p:sp>
      <p:sp>
        <p:nvSpPr>
          <p:cNvPr id="102403" name="Content Placeholder 2"/>
          <p:cNvSpPr>
            <a:spLocks noGrp="1"/>
          </p:cNvSpPr>
          <p:nvPr>
            <p:ph idx="1"/>
          </p:nvPr>
        </p:nvSpPr>
        <p:spPr/>
        <p:txBody>
          <a:bodyPr/>
          <a:lstStyle/>
          <a:p>
            <a:pPr marL="0" indent="0"/>
            <a:r>
              <a:rPr lang="en-US" dirty="0" smtClean="0"/>
              <a:t>A </a:t>
            </a:r>
            <a:r>
              <a:rPr lang="en-US" i="1" dirty="0" smtClean="0"/>
              <a:t>state </a:t>
            </a:r>
            <a:r>
              <a:rPr lang="en-US" dirty="0" smtClean="0"/>
              <a:t>is an abstraction of a stage in an instance’s lifecycle.</a:t>
            </a:r>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p:txBody>
      </p:sp>
      <p:sp>
        <p:nvSpPr>
          <p:cNvPr id="4" name="Lightning Bolt 3"/>
          <p:cNvSpPr>
            <a:spLocks noChangeAspect="1" noChangeArrowheads="1"/>
          </p:cNvSpPr>
          <p:nvPr/>
        </p:nvSpPr>
        <p:spPr bwMode="auto">
          <a:xfrm rot="18506762">
            <a:off x="1067766" y="2562822"/>
            <a:ext cx="7346950" cy="5690945"/>
          </a:xfrm>
          <a:prstGeom prst="lightningBolt">
            <a:avLst/>
          </a:prstGeom>
          <a:solidFill>
            <a:srgbClr val="FF0000"/>
          </a:solidFill>
          <a:ln w="12700">
            <a:solidFill>
              <a:schemeClr val="tx1"/>
            </a:solidFill>
            <a:round/>
            <a:headEnd/>
            <a:tailEnd/>
          </a:ln>
        </p:spPr>
        <p:txBody>
          <a:bodyPr>
            <a:prstTxWarp prst="textNoShape">
              <a:avLst/>
            </a:prstTxWarp>
          </a:bodyPr>
          <a:lstStyle/>
          <a:p>
            <a:endParaRPr lang="en-US"/>
          </a:p>
        </p:txBody>
      </p:sp>
      <p:sp>
        <p:nvSpPr>
          <p:cNvPr id="5" name="TextBox 4"/>
          <p:cNvSpPr txBox="1">
            <a:spLocks noChangeArrowheads="1"/>
          </p:cNvSpPr>
          <p:nvPr/>
        </p:nvSpPr>
        <p:spPr bwMode="auto">
          <a:xfrm>
            <a:off x="1727494" y="4774882"/>
            <a:ext cx="6858000" cy="1016000"/>
          </a:xfrm>
          <a:prstGeom prst="rect">
            <a:avLst/>
          </a:prstGeom>
          <a:noFill/>
          <a:ln w="9525">
            <a:noFill/>
            <a:miter lim="800000"/>
            <a:headEnd/>
            <a:tailEnd/>
          </a:ln>
        </p:spPr>
        <p:txBody>
          <a:bodyPr>
            <a:prstTxWarp prst="textNoShape">
              <a:avLst/>
            </a:prstTxWarp>
            <a:spAutoFit/>
          </a:bodyPr>
          <a:lstStyle/>
          <a:p>
            <a:r>
              <a:rPr lang="en-US" sz="2000" dirty="0">
                <a:solidFill>
                  <a:srgbClr val="FFFFFF"/>
                </a:solidFill>
              </a:rPr>
              <a:t>WARNING: Many mathematical and object-oriented </a:t>
            </a:r>
            <a:br>
              <a:rPr lang="en-US" sz="2000" dirty="0">
                <a:solidFill>
                  <a:srgbClr val="FFFFFF"/>
                </a:solidFill>
              </a:rPr>
            </a:br>
            <a:r>
              <a:rPr lang="en-US" sz="2000" dirty="0">
                <a:solidFill>
                  <a:srgbClr val="FFFFFF"/>
                </a:solidFill>
              </a:rPr>
              <a:t>texts use “state” to mean the values of </a:t>
            </a:r>
            <a:r>
              <a:rPr lang="en-US" sz="2000" i="1" dirty="0">
                <a:solidFill>
                  <a:srgbClr val="FFFFFF"/>
                </a:solidFill>
              </a:rPr>
              <a:t>all </a:t>
            </a:r>
            <a:r>
              <a:rPr lang="en-US" sz="2000" dirty="0">
                <a:solidFill>
                  <a:srgbClr val="FFFFFF"/>
                </a:solidFill>
              </a:rPr>
              <a:t/>
            </a:r>
            <a:br>
              <a:rPr lang="en-US" sz="2000" dirty="0">
                <a:solidFill>
                  <a:srgbClr val="FFFFFF"/>
                </a:solidFill>
              </a:rPr>
            </a:br>
            <a:r>
              <a:rPr lang="en-US" sz="2000" dirty="0">
                <a:solidFill>
                  <a:srgbClr val="FFFFFF"/>
                </a:solidFill>
              </a:rPr>
              <a:t>the attributes.</a:t>
            </a:r>
          </a:p>
        </p:txBody>
      </p:sp>
      <p:sp>
        <p:nvSpPr>
          <p:cNvPr id="7" name="Rectangle 6"/>
          <p:cNvSpPr/>
          <p:nvPr/>
        </p:nvSpPr>
        <p:spPr bwMode="auto">
          <a:xfrm>
            <a:off x="914400" y="2362200"/>
            <a:ext cx="1981200" cy="381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Open</a:t>
            </a:r>
          </a:p>
        </p:txBody>
      </p:sp>
      <p:sp>
        <p:nvSpPr>
          <p:cNvPr id="8" name="Rectangle 7"/>
          <p:cNvSpPr/>
          <p:nvPr/>
        </p:nvSpPr>
        <p:spPr bwMode="auto">
          <a:xfrm>
            <a:off x="6477000" y="3352800"/>
            <a:ext cx="1981200" cy="381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Closing</a:t>
            </a:r>
          </a:p>
        </p:txBody>
      </p:sp>
      <p:sp>
        <p:nvSpPr>
          <p:cNvPr id="9" name="Rectangle 8"/>
          <p:cNvSpPr/>
          <p:nvPr/>
        </p:nvSpPr>
        <p:spPr bwMode="auto">
          <a:xfrm>
            <a:off x="3048000" y="3352800"/>
            <a:ext cx="1981200" cy="381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Opening</a:t>
            </a:r>
          </a:p>
        </p:txBody>
      </p:sp>
      <p:sp>
        <p:nvSpPr>
          <p:cNvPr id="10" name="Rectangle 9"/>
          <p:cNvSpPr/>
          <p:nvPr/>
        </p:nvSpPr>
        <p:spPr bwMode="auto">
          <a:xfrm>
            <a:off x="4800600" y="2362200"/>
            <a:ext cx="1981200" cy="381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Closed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accel="50000" decel="5000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Lst>
  </p:timing>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4450" name="Title 1"/>
          <p:cNvSpPr>
            <a:spLocks noGrp="1"/>
          </p:cNvSpPr>
          <p:nvPr>
            <p:ph type="title"/>
          </p:nvPr>
        </p:nvSpPr>
        <p:spPr/>
        <p:txBody>
          <a:bodyPr/>
          <a:lstStyle/>
          <a:p>
            <a:r>
              <a:rPr lang="en-US" smtClean="0"/>
              <a:t>Transitions</a:t>
            </a:r>
          </a:p>
        </p:txBody>
      </p:sp>
      <p:sp>
        <p:nvSpPr>
          <p:cNvPr id="104451" name="Content Placeholder 2"/>
          <p:cNvSpPr>
            <a:spLocks noGrp="1"/>
          </p:cNvSpPr>
          <p:nvPr>
            <p:ph idx="1"/>
          </p:nvPr>
        </p:nvSpPr>
        <p:spPr>
          <a:xfrm>
            <a:off x="762000" y="1219200"/>
            <a:ext cx="6629400" cy="5105400"/>
          </a:xfrm>
        </p:spPr>
        <p:txBody>
          <a:bodyPr/>
          <a:lstStyle/>
          <a:p>
            <a:pPr marL="0" indent="0"/>
            <a:r>
              <a:rPr lang="en-US" dirty="0" smtClean="0"/>
              <a:t>A </a:t>
            </a:r>
            <a:r>
              <a:rPr lang="en-US" i="1" dirty="0" smtClean="0"/>
              <a:t>transition </a:t>
            </a:r>
            <a:r>
              <a:rPr lang="en-US" dirty="0" smtClean="0"/>
              <a:t>is a change from one state to another (possibly the same) state.</a:t>
            </a:r>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p:txBody>
      </p:sp>
      <p:sp>
        <p:nvSpPr>
          <p:cNvPr id="5" name="Rectangle 4"/>
          <p:cNvSpPr/>
          <p:nvPr/>
        </p:nvSpPr>
        <p:spPr bwMode="auto">
          <a:xfrm>
            <a:off x="4953000" y="2286000"/>
            <a:ext cx="1981200" cy="381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Open</a:t>
            </a:r>
          </a:p>
        </p:txBody>
      </p:sp>
      <p:sp>
        <p:nvSpPr>
          <p:cNvPr id="6" name="Rectangle 5"/>
          <p:cNvSpPr/>
          <p:nvPr/>
        </p:nvSpPr>
        <p:spPr bwMode="auto">
          <a:xfrm>
            <a:off x="6477000" y="3352800"/>
            <a:ext cx="1981200" cy="381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Closing</a:t>
            </a:r>
          </a:p>
        </p:txBody>
      </p:sp>
      <p:cxnSp>
        <p:nvCxnSpPr>
          <p:cNvPr id="9" name="Shape 8"/>
          <p:cNvCxnSpPr>
            <a:stCxn id="5" idx="3"/>
            <a:endCxn id="6" idx="0"/>
          </p:cNvCxnSpPr>
          <p:nvPr/>
        </p:nvCxnSpPr>
        <p:spPr bwMode="auto">
          <a:xfrm>
            <a:off x="6934200" y="2476500"/>
            <a:ext cx="533400" cy="876300"/>
          </a:xfrm>
          <a:prstGeom prst="bentConnector2">
            <a:avLst/>
          </a:prstGeom>
          <a:solidFill>
            <a:schemeClr val="accent1"/>
          </a:solidFill>
          <a:ln w="25400" cap="flat" cmpd="sng" algn="ctr">
            <a:solidFill>
              <a:schemeClr val="tx1"/>
            </a:solidFill>
            <a:prstDash val="solid"/>
            <a:round/>
            <a:headEnd type="none" w="med" len="med"/>
            <a:tailEnd type="arrow"/>
          </a:ln>
          <a:effectLst/>
        </p:spPr>
      </p:cxnSp>
      <p:sp>
        <p:nvSpPr>
          <p:cNvPr id="13" name="Rectangle 12"/>
          <p:cNvSpPr/>
          <p:nvPr/>
        </p:nvSpPr>
        <p:spPr bwMode="auto">
          <a:xfrm>
            <a:off x="2133600" y="4419600"/>
            <a:ext cx="1981200" cy="381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In Credit</a:t>
            </a:r>
          </a:p>
        </p:txBody>
      </p:sp>
      <p:cxnSp>
        <p:nvCxnSpPr>
          <p:cNvPr id="15" name="Shape 14"/>
          <p:cNvCxnSpPr>
            <a:stCxn id="13" idx="0"/>
          </p:cNvCxnSpPr>
          <p:nvPr/>
        </p:nvCxnSpPr>
        <p:spPr bwMode="auto">
          <a:xfrm rot="16200000" flipH="1">
            <a:off x="2895600" y="4648200"/>
            <a:ext cx="457200" cy="1588"/>
          </a:xfrm>
          <a:prstGeom prst="bentConnector5">
            <a:avLst>
              <a:gd name="adj1" fmla="val -111111"/>
              <a:gd name="adj2" fmla="val -76775819"/>
              <a:gd name="adj3" fmla="val 191667"/>
            </a:avLst>
          </a:prstGeom>
          <a:solidFill>
            <a:schemeClr val="accent1"/>
          </a:solidFill>
          <a:ln w="25400"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3426" name="Title 1"/>
          <p:cNvSpPr>
            <a:spLocks noGrp="1"/>
          </p:cNvSpPr>
          <p:nvPr>
            <p:ph type="title"/>
          </p:nvPr>
        </p:nvSpPr>
        <p:spPr/>
        <p:txBody>
          <a:bodyPr/>
          <a:lstStyle/>
          <a:p>
            <a:r>
              <a:rPr lang="en-US" smtClean="0"/>
              <a:t>Events</a:t>
            </a:r>
          </a:p>
        </p:txBody>
      </p:sp>
      <p:sp>
        <p:nvSpPr>
          <p:cNvPr id="103427" name="Content Placeholder 2"/>
          <p:cNvSpPr>
            <a:spLocks noGrp="1"/>
          </p:cNvSpPr>
          <p:nvPr>
            <p:ph idx="1"/>
          </p:nvPr>
        </p:nvSpPr>
        <p:spPr/>
        <p:txBody>
          <a:bodyPr/>
          <a:lstStyle/>
          <a:p>
            <a:pPr marL="0" indent="0"/>
            <a:r>
              <a:rPr lang="en-US" dirty="0" smtClean="0"/>
              <a:t>An </a:t>
            </a:r>
            <a:r>
              <a:rPr lang="en-US" i="1" dirty="0" smtClean="0"/>
              <a:t>event </a:t>
            </a:r>
            <a:r>
              <a:rPr lang="en-US" dirty="0" smtClean="0"/>
              <a:t>is a real-world incident that causes the instance to move from one state to another.</a:t>
            </a:r>
          </a:p>
          <a:p>
            <a:pPr marL="0" indent="0"/>
            <a:endParaRPr lang="en-US" dirty="0" smtClean="0"/>
          </a:p>
          <a:p>
            <a:pPr marL="0" indent="0"/>
            <a:endParaRPr lang="en-US" dirty="0" smtClean="0"/>
          </a:p>
          <a:p>
            <a:pPr marL="0" indent="0"/>
            <a:endParaRPr lang="en-US" dirty="0" smtClean="0"/>
          </a:p>
        </p:txBody>
      </p:sp>
      <p:grpSp>
        <p:nvGrpSpPr>
          <p:cNvPr id="32" name="Group 31"/>
          <p:cNvGrpSpPr/>
          <p:nvPr/>
        </p:nvGrpSpPr>
        <p:grpSpPr>
          <a:xfrm>
            <a:off x="1752600" y="2514600"/>
            <a:ext cx="6931267" cy="2743200"/>
            <a:chOff x="1752600" y="2514600"/>
            <a:chExt cx="6931267" cy="2743200"/>
          </a:xfrm>
        </p:grpSpPr>
        <p:grpSp>
          <p:nvGrpSpPr>
            <p:cNvPr id="4" name="Group 3"/>
            <p:cNvGrpSpPr/>
            <p:nvPr/>
          </p:nvGrpSpPr>
          <p:grpSpPr>
            <a:xfrm>
              <a:off x="2438400" y="2514600"/>
              <a:ext cx="5410200" cy="2743200"/>
              <a:chOff x="3429000" y="1676400"/>
              <a:chExt cx="5410200" cy="2743200"/>
            </a:xfrm>
          </p:grpSpPr>
          <p:sp>
            <p:nvSpPr>
              <p:cNvPr id="5" name="Rectangle 4"/>
              <p:cNvSpPr/>
              <p:nvPr/>
            </p:nvSpPr>
            <p:spPr bwMode="auto">
              <a:xfrm>
                <a:off x="5334000" y="1676400"/>
                <a:ext cx="1981200" cy="381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Open</a:t>
                </a:r>
              </a:p>
            </p:txBody>
          </p:sp>
          <p:sp>
            <p:nvSpPr>
              <p:cNvPr id="6" name="Rectangle 5"/>
              <p:cNvSpPr/>
              <p:nvPr/>
            </p:nvSpPr>
            <p:spPr bwMode="auto">
              <a:xfrm>
                <a:off x="6858000" y="2743200"/>
                <a:ext cx="1981200" cy="381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Closing</a:t>
                </a:r>
              </a:p>
            </p:txBody>
          </p:sp>
          <p:sp>
            <p:nvSpPr>
              <p:cNvPr id="7" name="Rectangle 6"/>
              <p:cNvSpPr/>
              <p:nvPr/>
            </p:nvSpPr>
            <p:spPr bwMode="auto">
              <a:xfrm>
                <a:off x="3429000" y="2743200"/>
                <a:ext cx="1981200" cy="381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Opening</a:t>
                </a:r>
              </a:p>
            </p:txBody>
          </p:sp>
          <p:sp>
            <p:nvSpPr>
              <p:cNvPr id="8" name="Rectangle 7"/>
              <p:cNvSpPr/>
              <p:nvPr/>
            </p:nvSpPr>
            <p:spPr bwMode="auto">
              <a:xfrm>
                <a:off x="5334000" y="4038600"/>
                <a:ext cx="1981200" cy="381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Closed</a:t>
                </a:r>
              </a:p>
            </p:txBody>
          </p:sp>
          <p:cxnSp>
            <p:nvCxnSpPr>
              <p:cNvPr id="9" name="Shape 8"/>
              <p:cNvCxnSpPr>
                <a:stCxn id="5" idx="3"/>
                <a:endCxn id="6" idx="0"/>
              </p:cNvCxnSpPr>
              <p:nvPr/>
            </p:nvCxnSpPr>
            <p:spPr bwMode="auto">
              <a:xfrm>
                <a:off x="7315200" y="1866900"/>
                <a:ext cx="533400" cy="876300"/>
              </a:xfrm>
              <a:prstGeom prst="bentConnector2">
                <a:avLst/>
              </a:prstGeom>
              <a:solidFill>
                <a:schemeClr val="accent1"/>
              </a:solidFill>
              <a:ln w="25400" cap="flat" cmpd="sng" algn="ctr">
                <a:solidFill>
                  <a:schemeClr val="tx1"/>
                </a:solidFill>
                <a:prstDash val="solid"/>
                <a:round/>
                <a:headEnd type="none" w="med" len="med"/>
                <a:tailEnd type="arrow"/>
              </a:ln>
              <a:effectLst/>
            </p:spPr>
          </p:cxnSp>
          <p:cxnSp>
            <p:nvCxnSpPr>
              <p:cNvPr id="10" name="Shape 9"/>
              <p:cNvCxnSpPr>
                <a:stCxn id="6" idx="2"/>
                <a:endCxn id="8" idx="3"/>
              </p:cNvCxnSpPr>
              <p:nvPr/>
            </p:nvCxnSpPr>
            <p:spPr bwMode="auto">
              <a:xfrm rot="5400000">
                <a:off x="7029450" y="3409950"/>
                <a:ext cx="1104900" cy="533400"/>
              </a:xfrm>
              <a:prstGeom prst="bentConnector2">
                <a:avLst/>
              </a:prstGeom>
              <a:solidFill>
                <a:schemeClr val="accent1"/>
              </a:solidFill>
              <a:ln w="25400" cap="flat" cmpd="sng" algn="ctr">
                <a:solidFill>
                  <a:schemeClr val="tx1"/>
                </a:solidFill>
                <a:prstDash val="solid"/>
                <a:round/>
                <a:headEnd type="none" w="med" len="med"/>
                <a:tailEnd type="arrow"/>
              </a:ln>
              <a:effectLst/>
            </p:spPr>
          </p:cxnSp>
          <p:cxnSp>
            <p:nvCxnSpPr>
              <p:cNvPr id="11" name="Elbow Connector 12"/>
              <p:cNvCxnSpPr>
                <a:stCxn id="8" idx="1"/>
                <a:endCxn id="7" idx="2"/>
              </p:cNvCxnSpPr>
              <p:nvPr/>
            </p:nvCxnSpPr>
            <p:spPr bwMode="auto">
              <a:xfrm rot="10800000">
                <a:off x="4419600" y="3124200"/>
                <a:ext cx="914400" cy="1104900"/>
              </a:xfrm>
              <a:prstGeom prst="bentConnector2">
                <a:avLst/>
              </a:prstGeom>
              <a:solidFill>
                <a:schemeClr val="accent1"/>
              </a:solidFill>
              <a:ln w="25400" cap="flat" cmpd="sng" algn="ctr">
                <a:solidFill>
                  <a:schemeClr val="tx1"/>
                </a:solidFill>
                <a:prstDash val="solid"/>
                <a:round/>
                <a:headEnd type="none" w="med" len="med"/>
                <a:tailEnd type="arrow"/>
              </a:ln>
              <a:effectLst/>
            </p:spPr>
          </p:cxnSp>
          <p:cxnSp>
            <p:nvCxnSpPr>
              <p:cNvPr id="12" name="Shape 11"/>
              <p:cNvCxnSpPr>
                <a:stCxn id="7" idx="0"/>
                <a:endCxn id="5" idx="1"/>
              </p:cNvCxnSpPr>
              <p:nvPr/>
            </p:nvCxnSpPr>
            <p:spPr bwMode="auto">
              <a:xfrm rot="5400000" flipH="1" flipV="1">
                <a:off x="4438650" y="1847850"/>
                <a:ext cx="876300" cy="914400"/>
              </a:xfrm>
              <a:prstGeom prst="bentConnector2">
                <a:avLst/>
              </a:prstGeom>
              <a:solidFill>
                <a:schemeClr val="accent1"/>
              </a:solidFill>
              <a:ln w="25400" cap="flat" cmpd="sng" algn="ctr">
                <a:solidFill>
                  <a:schemeClr val="tx1"/>
                </a:solidFill>
                <a:prstDash val="solid"/>
                <a:round/>
                <a:headEnd type="none" w="med" len="med"/>
                <a:tailEnd type="arrow"/>
              </a:ln>
              <a:effectLst/>
            </p:spPr>
          </p:cxnSp>
        </p:grpSp>
        <p:sp>
          <p:nvSpPr>
            <p:cNvPr id="13" name="TextBox 12"/>
            <p:cNvSpPr txBox="1"/>
            <p:nvPr/>
          </p:nvSpPr>
          <p:spPr>
            <a:xfrm>
              <a:off x="7010400" y="2895600"/>
              <a:ext cx="1673467" cy="369332"/>
            </a:xfrm>
            <a:prstGeom prst="rect">
              <a:avLst/>
            </a:prstGeom>
            <a:noFill/>
          </p:spPr>
          <p:txBody>
            <a:bodyPr wrap="none" rtlCol="0">
              <a:spAutoFit/>
            </a:bodyPr>
            <a:lstStyle/>
            <a:p>
              <a:r>
                <a:rPr lang="en-US" dirty="0" smtClean="0"/>
                <a:t>Button pushed</a:t>
              </a:r>
              <a:endParaRPr lang="en-US" dirty="0"/>
            </a:p>
          </p:txBody>
        </p:sp>
        <p:sp>
          <p:nvSpPr>
            <p:cNvPr id="14" name="TextBox 13"/>
            <p:cNvSpPr txBox="1"/>
            <p:nvPr/>
          </p:nvSpPr>
          <p:spPr>
            <a:xfrm>
              <a:off x="7010400" y="4419600"/>
              <a:ext cx="1416373" cy="369332"/>
            </a:xfrm>
            <a:prstGeom prst="rect">
              <a:avLst/>
            </a:prstGeom>
            <a:noFill/>
          </p:spPr>
          <p:txBody>
            <a:bodyPr wrap="none" rtlCol="0">
              <a:spAutoFit/>
            </a:bodyPr>
            <a:lstStyle/>
            <a:p>
              <a:r>
                <a:rPr lang="en-US" dirty="0" smtClean="0"/>
                <a:t>Door closed</a:t>
              </a:r>
              <a:endParaRPr lang="en-US" dirty="0"/>
            </a:p>
          </p:txBody>
        </p:sp>
        <p:sp>
          <p:nvSpPr>
            <p:cNvPr id="15" name="TextBox 14"/>
            <p:cNvSpPr txBox="1"/>
            <p:nvPr/>
          </p:nvSpPr>
          <p:spPr>
            <a:xfrm>
              <a:off x="1752600" y="4419600"/>
              <a:ext cx="1570086" cy="369332"/>
            </a:xfrm>
            <a:prstGeom prst="rect">
              <a:avLst/>
            </a:prstGeom>
            <a:noFill/>
          </p:spPr>
          <p:txBody>
            <a:bodyPr wrap="none" rtlCol="0">
              <a:spAutoFit/>
            </a:bodyPr>
            <a:lstStyle/>
            <a:p>
              <a:r>
                <a:rPr lang="en-US" dirty="0" smtClean="0"/>
                <a:t>Arrive at floor</a:t>
              </a:r>
              <a:endParaRPr lang="en-US" dirty="0"/>
            </a:p>
          </p:txBody>
        </p:sp>
        <p:sp>
          <p:nvSpPr>
            <p:cNvPr id="16" name="TextBox 15"/>
            <p:cNvSpPr txBox="1"/>
            <p:nvPr/>
          </p:nvSpPr>
          <p:spPr>
            <a:xfrm>
              <a:off x="1906313" y="2895600"/>
              <a:ext cx="1519391" cy="369332"/>
            </a:xfrm>
            <a:prstGeom prst="rect">
              <a:avLst/>
            </a:prstGeom>
            <a:noFill/>
          </p:spPr>
          <p:txBody>
            <a:bodyPr wrap="none" rtlCol="0">
              <a:spAutoFit/>
            </a:bodyPr>
            <a:lstStyle/>
            <a:p>
              <a:r>
                <a:rPr lang="en-US" dirty="0" smtClean="0"/>
                <a:t>Door opened</a:t>
              </a:r>
              <a:endParaRPr lang="en-US" dirty="0"/>
            </a:p>
          </p:txBody>
        </p:sp>
      </p:gr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Activities</a:t>
            </a:r>
            <a:endParaRPr lang="en-US" dirty="0"/>
          </a:p>
        </p:txBody>
      </p:sp>
      <p:sp>
        <p:nvSpPr>
          <p:cNvPr id="3" name="Content Placeholder 2"/>
          <p:cNvSpPr>
            <a:spLocks noGrp="1"/>
          </p:cNvSpPr>
          <p:nvPr>
            <p:ph idx="1"/>
          </p:nvPr>
        </p:nvSpPr>
        <p:spPr/>
        <p:txBody>
          <a:bodyPr/>
          <a:lstStyle/>
          <a:p>
            <a:r>
              <a:rPr lang="en-US" dirty="0" smtClean="0"/>
              <a:t>An </a:t>
            </a:r>
            <a:r>
              <a:rPr lang="en-US" i="1" dirty="0" smtClean="0"/>
              <a:t>activity </a:t>
            </a:r>
            <a:r>
              <a:rPr lang="en-US" dirty="0" smtClean="0"/>
              <a:t>comprises a collection of actions that </a:t>
            </a:r>
            <a:r>
              <a:rPr lang="en-US" i="1" dirty="0" smtClean="0"/>
              <a:t>do </a:t>
            </a:r>
            <a:r>
              <a:rPr lang="en-US" dirty="0" smtClean="0"/>
              <a:t>something:</a:t>
            </a:r>
          </a:p>
          <a:p>
            <a:pPr lvl="1"/>
            <a:r>
              <a:rPr lang="en-US" dirty="0" smtClean="0"/>
              <a:t>Create and delete instances</a:t>
            </a:r>
          </a:p>
          <a:p>
            <a:pPr lvl="1"/>
            <a:r>
              <a:rPr lang="en-US" dirty="0" smtClean="0"/>
              <a:t>Read and write </a:t>
            </a:r>
            <a:br>
              <a:rPr lang="en-US" dirty="0" smtClean="0"/>
            </a:br>
            <a:r>
              <a:rPr lang="en-US" dirty="0" smtClean="0"/>
              <a:t>attributes</a:t>
            </a:r>
          </a:p>
          <a:p>
            <a:pPr lvl="1"/>
            <a:r>
              <a:rPr lang="en-US" dirty="0" smtClean="0"/>
              <a:t>Create and </a:t>
            </a:r>
            <a:br>
              <a:rPr lang="en-US" dirty="0" smtClean="0"/>
            </a:br>
            <a:r>
              <a:rPr lang="en-US" dirty="0" smtClean="0"/>
              <a:t>delete links</a:t>
            </a:r>
          </a:p>
          <a:p>
            <a:pPr lvl="1"/>
            <a:r>
              <a:rPr lang="en-US" dirty="0" smtClean="0"/>
              <a:t>Perform logic </a:t>
            </a:r>
            <a:br>
              <a:rPr lang="en-US" dirty="0" smtClean="0"/>
            </a:br>
            <a:r>
              <a:rPr lang="en-US" dirty="0" smtClean="0"/>
              <a:t>and arithmetic</a:t>
            </a:r>
          </a:p>
          <a:p>
            <a:pPr lvl="1"/>
            <a:r>
              <a:rPr lang="en-US" dirty="0" smtClean="0"/>
              <a:t>Send events to </a:t>
            </a:r>
            <a:br>
              <a:rPr lang="en-US" dirty="0" smtClean="0"/>
            </a:br>
            <a:r>
              <a:rPr lang="en-US" dirty="0" smtClean="0"/>
              <a:t>other state machines</a:t>
            </a:r>
          </a:p>
          <a:p>
            <a:pPr lvl="1"/>
            <a:endParaRPr lang="en-US" dirty="0" smtClean="0"/>
          </a:p>
          <a:p>
            <a:r>
              <a:rPr lang="en-US" dirty="0" smtClean="0"/>
              <a:t>Activities may execute on the transition or on entry to the state.</a:t>
            </a:r>
            <a:endParaRPr lang="en-US" dirty="0"/>
          </a:p>
        </p:txBody>
      </p:sp>
      <p:sp>
        <p:nvSpPr>
          <p:cNvPr id="14" name="TextBox 13"/>
          <p:cNvSpPr txBox="1"/>
          <p:nvPr/>
        </p:nvSpPr>
        <p:spPr>
          <a:xfrm>
            <a:off x="6164945" y="2590800"/>
            <a:ext cx="693055" cy="276999"/>
          </a:xfrm>
          <a:prstGeom prst="rect">
            <a:avLst/>
          </a:prstGeom>
          <a:solidFill>
            <a:srgbClr val="CCFFCC"/>
          </a:solidFill>
          <a:ln>
            <a:solidFill>
              <a:schemeClr val="tx1"/>
            </a:solidFill>
          </a:ln>
        </p:spPr>
        <p:txBody>
          <a:bodyPr wrap="none" rtlCol="0">
            <a:spAutoFit/>
          </a:bodyPr>
          <a:lstStyle/>
          <a:p>
            <a:r>
              <a:rPr lang="en-US" sz="1200" i="1" dirty="0" smtClean="0"/>
              <a:t>activity </a:t>
            </a:r>
            <a:endParaRPr lang="en-US" sz="1200" dirty="0"/>
          </a:p>
        </p:txBody>
      </p:sp>
      <p:sp>
        <p:nvSpPr>
          <p:cNvPr id="15" name="TextBox 14"/>
          <p:cNvSpPr txBox="1"/>
          <p:nvPr/>
        </p:nvSpPr>
        <p:spPr>
          <a:xfrm>
            <a:off x="8001000" y="2667000"/>
            <a:ext cx="693055" cy="276999"/>
          </a:xfrm>
          <a:prstGeom prst="rect">
            <a:avLst/>
          </a:prstGeom>
          <a:solidFill>
            <a:srgbClr val="CCFFCC"/>
          </a:solidFill>
          <a:ln>
            <a:solidFill>
              <a:schemeClr val="tx1"/>
            </a:solidFill>
          </a:ln>
        </p:spPr>
        <p:txBody>
          <a:bodyPr wrap="none" rtlCol="0">
            <a:spAutoFit/>
          </a:bodyPr>
          <a:lstStyle/>
          <a:p>
            <a:r>
              <a:rPr lang="en-US" sz="1200" i="1" dirty="0" smtClean="0"/>
              <a:t>activity </a:t>
            </a:r>
            <a:endParaRPr lang="en-US" sz="1200" dirty="0"/>
          </a:p>
        </p:txBody>
      </p:sp>
      <p:grpSp>
        <p:nvGrpSpPr>
          <p:cNvPr id="16" name="Group 15"/>
          <p:cNvGrpSpPr>
            <a:grpSpLocks noChangeAspect="1"/>
          </p:cNvGrpSpPr>
          <p:nvPr/>
        </p:nvGrpSpPr>
        <p:grpSpPr>
          <a:xfrm>
            <a:off x="3505200" y="2286000"/>
            <a:ext cx="4682400" cy="1996078"/>
            <a:chOff x="1752600" y="2514600"/>
            <a:chExt cx="6435000" cy="2743200"/>
          </a:xfrm>
        </p:grpSpPr>
        <p:grpSp>
          <p:nvGrpSpPr>
            <p:cNvPr id="17" name="Group 3"/>
            <p:cNvGrpSpPr/>
            <p:nvPr/>
          </p:nvGrpSpPr>
          <p:grpSpPr>
            <a:xfrm>
              <a:off x="2438400" y="2514600"/>
              <a:ext cx="5410200" cy="2743200"/>
              <a:chOff x="3429000" y="1676400"/>
              <a:chExt cx="5410200" cy="2743200"/>
            </a:xfrm>
          </p:grpSpPr>
          <p:sp>
            <p:nvSpPr>
              <p:cNvPr id="22" name="Rectangle 21"/>
              <p:cNvSpPr/>
              <p:nvPr/>
            </p:nvSpPr>
            <p:spPr bwMode="auto">
              <a:xfrm>
                <a:off x="5334000" y="1676400"/>
                <a:ext cx="1981200" cy="381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Open</a:t>
                </a:r>
              </a:p>
            </p:txBody>
          </p:sp>
          <p:sp>
            <p:nvSpPr>
              <p:cNvPr id="23" name="Rectangle 22"/>
              <p:cNvSpPr/>
              <p:nvPr/>
            </p:nvSpPr>
            <p:spPr bwMode="auto">
              <a:xfrm>
                <a:off x="6858000" y="2743200"/>
                <a:ext cx="1981200" cy="381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Closing</a:t>
                </a:r>
              </a:p>
            </p:txBody>
          </p:sp>
          <p:sp>
            <p:nvSpPr>
              <p:cNvPr id="24" name="Rectangle 23"/>
              <p:cNvSpPr/>
              <p:nvPr/>
            </p:nvSpPr>
            <p:spPr bwMode="auto">
              <a:xfrm>
                <a:off x="3429000" y="2743200"/>
                <a:ext cx="1981200" cy="381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Opening</a:t>
                </a:r>
              </a:p>
            </p:txBody>
          </p:sp>
          <p:sp>
            <p:nvSpPr>
              <p:cNvPr id="25" name="Rectangle 24"/>
              <p:cNvSpPr/>
              <p:nvPr/>
            </p:nvSpPr>
            <p:spPr bwMode="auto">
              <a:xfrm>
                <a:off x="5334000" y="4038600"/>
                <a:ext cx="1981200" cy="381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Closed</a:t>
                </a:r>
              </a:p>
            </p:txBody>
          </p:sp>
          <p:cxnSp>
            <p:nvCxnSpPr>
              <p:cNvPr id="26" name="Shape 25"/>
              <p:cNvCxnSpPr>
                <a:stCxn id="22" idx="3"/>
                <a:endCxn id="23" idx="0"/>
              </p:cNvCxnSpPr>
              <p:nvPr/>
            </p:nvCxnSpPr>
            <p:spPr bwMode="auto">
              <a:xfrm>
                <a:off x="7315200" y="1866900"/>
                <a:ext cx="533400" cy="876300"/>
              </a:xfrm>
              <a:prstGeom prst="bentConnector2">
                <a:avLst/>
              </a:prstGeom>
              <a:solidFill>
                <a:schemeClr val="accent1"/>
              </a:solidFill>
              <a:ln w="25400" cap="flat" cmpd="sng" algn="ctr">
                <a:solidFill>
                  <a:schemeClr val="tx1"/>
                </a:solidFill>
                <a:prstDash val="solid"/>
                <a:round/>
                <a:headEnd type="none" w="med" len="med"/>
                <a:tailEnd type="arrow"/>
              </a:ln>
              <a:effectLst/>
            </p:spPr>
          </p:cxnSp>
          <p:cxnSp>
            <p:nvCxnSpPr>
              <p:cNvPr id="27" name="Shape 26"/>
              <p:cNvCxnSpPr>
                <a:stCxn id="23" idx="2"/>
                <a:endCxn id="25" idx="3"/>
              </p:cNvCxnSpPr>
              <p:nvPr/>
            </p:nvCxnSpPr>
            <p:spPr bwMode="auto">
              <a:xfrm rot="5400000">
                <a:off x="7029450" y="3409950"/>
                <a:ext cx="1104900" cy="533400"/>
              </a:xfrm>
              <a:prstGeom prst="bentConnector2">
                <a:avLst/>
              </a:prstGeom>
              <a:solidFill>
                <a:schemeClr val="accent1"/>
              </a:solidFill>
              <a:ln w="25400" cap="flat" cmpd="sng" algn="ctr">
                <a:solidFill>
                  <a:schemeClr val="tx1"/>
                </a:solidFill>
                <a:prstDash val="solid"/>
                <a:round/>
                <a:headEnd type="none" w="med" len="med"/>
                <a:tailEnd type="arrow"/>
              </a:ln>
              <a:effectLst/>
            </p:spPr>
          </p:cxnSp>
          <p:cxnSp>
            <p:nvCxnSpPr>
              <p:cNvPr id="28" name="Elbow Connector 12"/>
              <p:cNvCxnSpPr>
                <a:stCxn id="25" idx="1"/>
                <a:endCxn id="24" idx="2"/>
              </p:cNvCxnSpPr>
              <p:nvPr/>
            </p:nvCxnSpPr>
            <p:spPr bwMode="auto">
              <a:xfrm rot="10800000">
                <a:off x="4419600" y="3124200"/>
                <a:ext cx="914400" cy="1104900"/>
              </a:xfrm>
              <a:prstGeom prst="bentConnector2">
                <a:avLst/>
              </a:prstGeom>
              <a:solidFill>
                <a:schemeClr val="accent1"/>
              </a:solidFill>
              <a:ln w="25400" cap="flat" cmpd="sng" algn="ctr">
                <a:solidFill>
                  <a:schemeClr val="tx1"/>
                </a:solidFill>
                <a:prstDash val="solid"/>
                <a:round/>
                <a:headEnd type="none" w="med" len="med"/>
                <a:tailEnd type="arrow"/>
              </a:ln>
              <a:effectLst/>
            </p:spPr>
          </p:cxnSp>
          <p:cxnSp>
            <p:nvCxnSpPr>
              <p:cNvPr id="29" name="Shape 28"/>
              <p:cNvCxnSpPr>
                <a:stCxn id="24" idx="0"/>
                <a:endCxn id="22" idx="1"/>
              </p:cNvCxnSpPr>
              <p:nvPr/>
            </p:nvCxnSpPr>
            <p:spPr bwMode="auto">
              <a:xfrm rot="5400000" flipH="1" flipV="1">
                <a:off x="4438650" y="1847850"/>
                <a:ext cx="876300" cy="914400"/>
              </a:xfrm>
              <a:prstGeom prst="bentConnector2">
                <a:avLst/>
              </a:prstGeom>
              <a:solidFill>
                <a:schemeClr val="accent1"/>
              </a:solidFill>
              <a:ln w="25400" cap="flat" cmpd="sng" algn="ctr">
                <a:solidFill>
                  <a:schemeClr val="tx1"/>
                </a:solidFill>
                <a:prstDash val="solid"/>
                <a:round/>
                <a:headEnd type="none" w="med" len="med"/>
                <a:tailEnd type="arrow"/>
              </a:ln>
              <a:effectLst/>
            </p:spPr>
          </p:cxnSp>
        </p:grpSp>
        <p:sp>
          <p:nvSpPr>
            <p:cNvPr id="18" name="TextBox 17"/>
            <p:cNvSpPr txBox="1"/>
            <p:nvPr/>
          </p:nvSpPr>
          <p:spPr>
            <a:xfrm>
              <a:off x="7010399" y="2895600"/>
              <a:ext cx="1177201" cy="634464"/>
            </a:xfrm>
            <a:prstGeom prst="rect">
              <a:avLst/>
            </a:prstGeom>
            <a:noFill/>
          </p:spPr>
          <p:txBody>
            <a:bodyPr wrap="square" rtlCol="0">
              <a:spAutoFit/>
            </a:bodyPr>
            <a:lstStyle/>
            <a:p>
              <a:r>
                <a:rPr lang="en-US" sz="1200" dirty="0" smtClean="0"/>
                <a:t>Button pushed</a:t>
              </a:r>
              <a:endParaRPr lang="en-US" sz="1200" dirty="0"/>
            </a:p>
          </p:txBody>
        </p:sp>
        <p:sp>
          <p:nvSpPr>
            <p:cNvPr id="19" name="TextBox 18"/>
            <p:cNvSpPr txBox="1"/>
            <p:nvPr/>
          </p:nvSpPr>
          <p:spPr>
            <a:xfrm>
              <a:off x="7010399" y="4419600"/>
              <a:ext cx="1005804" cy="634464"/>
            </a:xfrm>
            <a:prstGeom prst="rect">
              <a:avLst/>
            </a:prstGeom>
            <a:noFill/>
          </p:spPr>
          <p:txBody>
            <a:bodyPr wrap="square" rtlCol="0">
              <a:spAutoFit/>
            </a:bodyPr>
            <a:lstStyle/>
            <a:p>
              <a:r>
                <a:rPr lang="en-US" sz="1200" dirty="0" smtClean="0"/>
                <a:t>Door closed</a:t>
              </a:r>
              <a:endParaRPr lang="en-US" sz="1200" dirty="0"/>
            </a:p>
          </p:txBody>
        </p:sp>
        <p:sp>
          <p:nvSpPr>
            <p:cNvPr id="20" name="TextBox 19"/>
            <p:cNvSpPr txBox="1"/>
            <p:nvPr/>
          </p:nvSpPr>
          <p:spPr>
            <a:xfrm>
              <a:off x="1752600" y="4419600"/>
              <a:ext cx="1112554" cy="634464"/>
            </a:xfrm>
            <a:prstGeom prst="rect">
              <a:avLst/>
            </a:prstGeom>
            <a:noFill/>
          </p:spPr>
          <p:txBody>
            <a:bodyPr wrap="square" rtlCol="0">
              <a:spAutoFit/>
            </a:bodyPr>
            <a:lstStyle/>
            <a:p>
              <a:r>
                <a:rPr lang="en-US" sz="1200" dirty="0" smtClean="0"/>
                <a:t>Arrive at floor</a:t>
              </a:r>
              <a:endParaRPr lang="en-US" sz="1200" dirty="0"/>
            </a:p>
          </p:txBody>
        </p:sp>
        <p:sp>
          <p:nvSpPr>
            <p:cNvPr id="21" name="TextBox 20"/>
            <p:cNvSpPr txBox="1"/>
            <p:nvPr/>
          </p:nvSpPr>
          <p:spPr>
            <a:xfrm>
              <a:off x="1906311" y="2895600"/>
              <a:ext cx="1074483" cy="634464"/>
            </a:xfrm>
            <a:prstGeom prst="rect">
              <a:avLst/>
            </a:prstGeom>
            <a:noFill/>
          </p:spPr>
          <p:txBody>
            <a:bodyPr wrap="square" rtlCol="0">
              <a:spAutoFit/>
            </a:bodyPr>
            <a:lstStyle/>
            <a:p>
              <a:r>
                <a:rPr lang="en-US" sz="1200" dirty="0" smtClean="0"/>
                <a:t>Door opened</a:t>
              </a:r>
              <a:endParaRPr lang="en-US" sz="1200" dirty="0"/>
            </a:p>
          </p:txBody>
        </p:sp>
      </p:grpSp>
      <p:sp>
        <p:nvSpPr>
          <p:cNvPr id="30" name="TextBox 29"/>
          <p:cNvSpPr txBox="1"/>
          <p:nvPr/>
        </p:nvSpPr>
        <p:spPr>
          <a:xfrm>
            <a:off x="7239000" y="3429000"/>
            <a:ext cx="693055" cy="276999"/>
          </a:xfrm>
          <a:prstGeom prst="rect">
            <a:avLst/>
          </a:prstGeom>
          <a:solidFill>
            <a:srgbClr val="CCFFCC"/>
          </a:solidFill>
          <a:ln>
            <a:solidFill>
              <a:schemeClr val="tx1"/>
            </a:solidFill>
          </a:ln>
        </p:spPr>
        <p:txBody>
          <a:bodyPr wrap="none" rtlCol="0">
            <a:spAutoFit/>
          </a:bodyPr>
          <a:lstStyle/>
          <a:p>
            <a:r>
              <a:rPr lang="en-US" sz="1200" i="1" dirty="0" smtClean="0"/>
              <a:t>activity </a:t>
            </a:r>
            <a:endParaRPr lang="en-US" sz="1200" dirty="0"/>
          </a:p>
        </p:txBody>
      </p:sp>
      <p:sp>
        <p:nvSpPr>
          <p:cNvPr id="31" name="TextBox 30"/>
          <p:cNvSpPr txBox="1"/>
          <p:nvPr/>
        </p:nvSpPr>
        <p:spPr>
          <a:xfrm>
            <a:off x="8001000" y="4038600"/>
            <a:ext cx="693055" cy="276999"/>
          </a:xfrm>
          <a:prstGeom prst="rect">
            <a:avLst/>
          </a:prstGeom>
          <a:solidFill>
            <a:srgbClr val="CCFFCC"/>
          </a:solidFill>
          <a:ln>
            <a:solidFill>
              <a:schemeClr val="tx1"/>
            </a:solidFill>
          </a:ln>
        </p:spPr>
        <p:txBody>
          <a:bodyPr wrap="none" rtlCol="0">
            <a:spAutoFit/>
          </a:bodyPr>
          <a:lstStyle/>
          <a:p>
            <a:r>
              <a:rPr lang="en-US" sz="1200" i="1" dirty="0" smtClean="0"/>
              <a:t>activity </a:t>
            </a:r>
            <a:endParaRPr lang="en-US" sz="1200" dirty="0"/>
          </a:p>
        </p:txBody>
      </p:sp>
      <p:sp>
        <p:nvSpPr>
          <p:cNvPr id="32" name="TextBox 31"/>
          <p:cNvSpPr txBox="1"/>
          <p:nvPr/>
        </p:nvSpPr>
        <p:spPr>
          <a:xfrm>
            <a:off x="6164945" y="4343400"/>
            <a:ext cx="693055" cy="276999"/>
          </a:xfrm>
          <a:prstGeom prst="rect">
            <a:avLst/>
          </a:prstGeom>
          <a:solidFill>
            <a:srgbClr val="CCFFCC"/>
          </a:solidFill>
          <a:ln>
            <a:solidFill>
              <a:schemeClr val="tx1"/>
            </a:solidFill>
          </a:ln>
        </p:spPr>
        <p:txBody>
          <a:bodyPr wrap="none" rtlCol="0">
            <a:spAutoFit/>
          </a:bodyPr>
          <a:lstStyle/>
          <a:p>
            <a:r>
              <a:rPr lang="en-US" sz="1200" i="1" dirty="0" smtClean="0"/>
              <a:t>activity </a:t>
            </a:r>
            <a:endParaRPr lang="en-US" sz="1200" dirty="0"/>
          </a:p>
        </p:txBody>
      </p:sp>
      <p:grpSp>
        <p:nvGrpSpPr>
          <p:cNvPr id="36" name="Group 35"/>
          <p:cNvGrpSpPr/>
          <p:nvPr/>
        </p:nvGrpSpPr>
        <p:grpSpPr>
          <a:xfrm>
            <a:off x="3962400" y="2313801"/>
            <a:ext cx="1531255" cy="2029599"/>
            <a:chOff x="3962400" y="2313801"/>
            <a:chExt cx="1531255" cy="2029599"/>
          </a:xfrm>
        </p:grpSpPr>
        <p:sp>
          <p:nvSpPr>
            <p:cNvPr id="33" name="TextBox 32"/>
            <p:cNvSpPr txBox="1"/>
            <p:nvPr/>
          </p:nvSpPr>
          <p:spPr>
            <a:xfrm>
              <a:off x="3962400" y="4066401"/>
              <a:ext cx="693055" cy="276999"/>
            </a:xfrm>
            <a:prstGeom prst="rect">
              <a:avLst/>
            </a:prstGeom>
            <a:solidFill>
              <a:srgbClr val="CCFFCC"/>
            </a:solidFill>
            <a:ln>
              <a:solidFill>
                <a:schemeClr val="tx1"/>
              </a:solidFill>
            </a:ln>
          </p:spPr>
          <p:txBody>
            <a:bodyPr wrap="none" rtlCol="0">
              <a:spAutoFit/>
            </a:bodyPr>
            <a:lstStyle/>
            <a:p>
              <a:r>
                <a:rPr lang="en-US" sz="1200" i="1" dirty="0" smtClean="0"/>
                <a:t>activity </a:t>
              </a:r>
              <a:endParaRPr lang="en-US" sz="1200" dirty="0"/>
            </a:p>
          </p:txBody>
        </p:sp>
        <p:sp>
          <p:nvSpPr>
            <p:cNvPr id="34" name="TextBox 33"/>
            <p:cNvSpPr txBox="1"/>
            <p:nvPr/>
          </p:nvSpPr>
          <p:spPr>
            <a:xfrm>
              <a:off x="4800600" y="3380601"/>
              <a:ext cx="693055" cy="276999"/>
            </a:xfrm>
            <a:prstGeom prst="rect">
              <a:avLst/>
            </a:prstGeom>
            <a:solidFill>
              <a:srgbClr val="CCFFCC"/>
            </a:solidFill>
            <a:ln>
              <a:solidFill>
                <a:schemeClr val="tx1"/>
              </a:solidFill>
            </a:ln>
          </p:spPr>
          <p:txBody>
            <a:bodyPr wrap="none" rtlCol="0">
              <a:spAutoFit/>
            </a:bodyPr>
            <a:lstStyle/>
            <a:p>
              <a:r>
                <a:rPr lang="en-US" sz="1200" i="1" dirty="0" smtClean="0"/>
                <a:t>activity </a:t>
              </a:r>
              <a:endParaRPr lang="en-US" sz="1200" dirty="0"/>
            </a:p>
          </p:txBody>
        </p:sp>
        <p:sp>
          <p:nvSpPr>
            <p:cNvPr id="35" name="TextBox 34"/>
            <p:cNvSpPr txBox="1"/>
            <p:nvPr/>
          </p:nvSpPr>
          <p:spPr>
            <a:xfrm>
              <a:off x="3962400" y="2313801"/>
              <a:ext cx="693055" cy="276999"/>
            </a:xfrm>
            <a:prstGeom prst="rect">
              <a:avLst/>
            </a:prstGeom>
            <a:solidFill>
              <a:srgbClr val="CCFFCC"/>
            </a:solidFill>
            <a:ln>
              <a:solidFill>
                <a:schemeClr val="tx1"/>
              </a:solidFill>
            </a:ln>
          </p:spPr>
          <p:txBody>
            <a:bodyPr wrap="none" rtlCol="0">
              <a:spAutoFit/>
            </a:bodyPr>
            <a:lstStyle/>
            <a:p>
              <a:r>
                <a:rPr lang="en-US" sz="1200" i="1" dirty="0" smtClean="0"/>
                <a:t>activity </a:t>
              </a:r>
              <a:endParaRPr lang="en-US" sz="12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30" grpId="0" animBg="1"/>
      <p:bldP spid="31" grpId="0" animBg="1"/>
      <p:bldP spid="32" grpId="0" animBg="1"/>
    </p:bldLst>
  </p:timing>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3666" name="Title 1"/>
          <p:cNvSpPr>
            <a:spLocks noGrp="1"/>
          </p:cNvSpPr>
          <p:nvPr>
            <p:ph type="title"/>
          </p:nvPr>
        </p:nvSpPr>
        <p:spPr/>
        <p:txBody>
          <a:bodyPr/>
          <a:lstStyle/>
          <a:p>
            <a:r>
              <a:rPr lang="en-GB" dirty="0" smtClean="0"/>
              <a:t>Finding States</a:t>
            </a:r>
            <a:endParaRPr lang="en-US" dirty="0" smtClean="0"/>
          </a:p>
        </p:txBody>
      </p:sp>
      <p:sp>
        <p:nvSpPr>
          <p:cNvPr id="113667" name="Content Placeholder 2"/>
          <p:cNvSpPr>
            <a:spLocks noGrp="1"/>
          </p:cNvSpPr>
          <p:nvPr>
            <p:ph idx="1"/>
          </p:nvPr>
        </p:nvSpPr>
        <p:spPr/>
        <p:txBody>
          <a:bodyPr/>
          <a:lstStyle/>
          <a:p>
            <a:r>
              <a:rPr lang="en-GB" dirty="0" smtClean="0"/>
              <a:t>Enumerate the states you know.</a:t>
            </a:r>
          </a:p>
          <a:p>
            <a:endParaRPr lang="en-GB" dirty="0" smtClean="0"/>
          </a:p>
          <a:p>
            <a:r>
              <a:rPr lang="en-GB" dirty="0" smtClean="0"/>
              <a:t>If necessary, write a comment to describe the state further.</a:t>
            </a:r>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r>
              <a:rPr lang="en-GB" dirty="0" smtClean="0"/>
              <a:t>Copy Blitz.  “Which don’t belong?”</a:t>
            </a:r>
          </a:p>
          <a:p>
            <a:pPr lvl="1"/>
            <a:endParaRPr lang="en-GB" dirty="0" smtClean="0"/>
          </a:p>
          <a:p>
            <a:pPr lvl="1"/>
            <a:endParaRPr lang="en-GB" dirty="0" smtClean="0"/>
          </a:p>
          <a:p>
            <a:pPr lvl="1"/>
            <a:endParaRPr lang="en-US" dirty="0" smtClean="0"/>
          </a:p>
        </p:txBody>
      </p:sp>
      <p:sp>
        <p:nvSpPr>
          <p:cNvPr id="10" name="Rectangle 9"/>
          <p:cNvSpPr/>
          <p:nvPr/>
        </p:nvSpPr>
        <p:spPr bwMode="auto">
          <a:xfrm>
            <a:off x="4876800" y="2743200"/>
            <a:ext cx="1981200" cy="381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Open</a:t>
            </a:r>
          </a:p>
        </p:txBody>
      </p:sp>
      <p:sp>
        <p:nvSpPr>
          <p:cNvPr id="11" name="Rectangle 10"/>
          <p:cNvSpPr/>
          <p:nvPr/>
        </p:nvSpPr>
        <p:spPr bwMode="auto">
          <a:xfrm>
            <a:off x="6400800" y="3810000"/>
            <a:ext cx="1981200" cy="381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Closing</a:t>
            </a:r>
          </a:p>
        </p:txBody>
      </p:sp>
      <p:sp>
        <p:nvSpPr>
          <p:cNvPr id="13" name="Rectangle 12"/>
          <p:cNvSpPr/>
          <p:nvPr/>
        </p:nvSpPr>
        <p:spPr bwMode="auto">
          <a:xfrm>
            <a:off x="4876800" y="5105400"/>
            <a:ext cx="1981200" cy="381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Closed</a:t>
            </a:r>
          </a:p>
        </p:txBody>
      </p:sp>
      <p:sp>
        <p:nvSpPr>
          <p:cNvPr id="18" name="Rectangle 17"/>
          <p:cNvSpPr/>
          <p:nvPr/>
        </p:nvSpPr>
        <p:spPr bwMode="auto">
          <a:xfrm>
            <a:off x="2438400" y="3276600"/>
            <a:ext cx="1981200" cy="381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Stuck</a:t>
            </a:r>
          </a:p>
        </p:txBody>
      </p:sp>
      <p:sp>
        <p:nvSpPr>
          <p:cNvPr id="19" name="Rectangle 18"/>
          <p:cNvSpPr/>
          <p:nvPr/>
        </p:nvSpPr>
        <p:spPr bwMode="auto">
          <a:xfrm>
            <a:off x="990600" y="3962400"/>
            <a:ext cx="1981200" cy="381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Idiot in Door</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One State at a Time</a:t>
            </a:r>
            <a:endParaRPr lang="en-US" dirty="0"/>
          </a:p>
        </p:txBody>
      </p:sp>
      <p:sp>
        <p:nvSpPr>
          <p:cNvPr id="4" name="Content Placeholder 3"/>
          <p:cNvSpPr>
            <a:spLocks noGrp="1"/>
          </p:cNvSpPr>
          <p:nvPr>
            <p:ph idx="1"/>
          </p:nvPr>
        </p:nvSpPr>
        <p:spPr/>
        <p:txBody>
          <a:bodyPr/>
          <a:lstStyle/>
          <a:p>
            <a:r>
              <a:rPr lang="en-US" dirty="0" smtClean="0"/>
              <a:t>An instance is in exactly one state at a time.</a:t>
            </a:r>
          </a:p>
          <a:p>
            <a:endParaRPr lang="en-US" i="1" dirty="0" smtClean="0"/>
          </a:p>
          <a:p>
            <a:r>
              <a:rPr lang="en-US" i="1" dirty="0" smtClean="0"/>
              <a:t>Choose </a:t>
            </a:r>
            <a:r>
              <a:rPr lang="en-US" dirty="0" smtClean="0"/>
              <a:t>states so that the instance is </a:t>
            </a:r>
            <a:r>
              <a:rPr lang="en-US" i="1" dirty="0" smtClean="0"/>
              <a:t>always </a:t>
            </a:r>
            <a:r>
              <a:rPr lang="en-US" dirty="0" smtClean="0"/>
              <a:t>in one state.</a:t>
            </a:r>
          </a:p>
          <a:p>
            <a:endParaRPr lang="en-US" dirty="0" smtClean="0"/>
          </a:p>
          <a:p>
            <a:endParaRPr lang="en-US" dirty="0" smtClean="0"/>
          </a:p>
          <a:p>
            <a:endParaRPr lang="en-US" dirty="0" smtClean="0"/>
          </a:p>
          <a:p>
            <a:r>
              <a:rPr lang="en-US" dirty="0" smtClean="0"/>
              <a:t>«Elevator opening and closing»</a:t>
            </a:r>
            <a:endParaRPr lang="en-US" dirty="0"/>
          </a:p>
        </p:txBody>
      </p:sp>
      <p:sp>
        <p:nvSpPr>
          <p:cNvPr id="5" name="Rectangle 4"/>
          <p:cNvSpPr/>
          <p:nvPr/>
        </p:nvSpPr>
        <p:spPr bwMode="auto">
          <a:xfrm>
            <a:off x="4343400" y="2819400"/>
            <a:ext cx="1981200" cy="381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Open</a:t>
            </a:r>
          </a:p>
        </p:txBody>
      </p:sp>
      <p:sp>
        <p:nvSpPr>
          <p:cNvPr id="6" name="Rectangle 5"/>
          <p:cNvSpPr/>
          <p:nvPr/>
        </p:nvSpPr>
        <p:spPr bwMode="auto">
          <a:xfrm>
            <a:off x="5867400" y="3886200"/>
            <a:ext cx="1981200" cy="381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Closing</a:t>
            </a:r>
          </a:p>
        </p:txBody>
      </p:sp>
      <p:sp>
        <p:nvSpPr>
          <p:cNvPr id="7" name="Rectangle 6"/>
          <p:cNvSpPr/>
          <p:nvPr/>
        </p:nvSpPr>
        <p:spPr bwMode="auto">
          <a:xfrm>
            <a:off x="4343400" y="5181600"/>
            <a:ext cx="1981200" cy="381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Closed</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5714" name="Title 1"/>
          <p:cNvSpPr>
            <a:spLocks noGrp="1"/>
          </p:cNvSpPr>
          <p:nvPr>
            <p:ph type="title"/>
          </p:nvPr>
        </p:nvSpPr>
        <p:spPr/>
        <p:txBody>
          <a:bodyPr/>
          <a:lstStyle/>
          <a:p>
            <a:r>
              <a:rPr lang="en-GB" dirty="0" smtClean="0"/>
              <a:t>Finding Transitions</a:t>
            </a:r>
            <a:endParaRPr lang="en-US" dirty="0" smtClean="0"/>
          </a:p>
        </p:txBody>
      </p:sp>
      <p:sp>
        <p:nvSpPr>
          <p:cNvPr id="115715" name="Content Placeholder 2"/>
          <p:cNvSpPr>
            <a:spLocks noGrp="1"/>
          </p:cNvSpPr>
          <p:nvPr>
            <p:ph idx="1"/>
          </p:nvPr>
        </p:nvSpPr>
        <p:spPr/>
        <p:txBody>
          <a:bodyPr/>
          <a:lstStyle/>
          <a:p>
            <a:r>
              <a:rPr lang="en-GB" dirty="0" smtClean="0"/>
              <a:t>Show the possible transitions from one state to another.</a:t>
            </a:r>
          </a:p>
          <a:p>
            <a:endParaRPr lang="en-GB" dirty="0" smtClean="0"/>
          </a:p>
          <a:p>
            <a:endParaRPr lang="en-GB" dirty="0" smtClean="0"/>
          </a:p>
          <a:p>
            <a:endParaRPr lang="en-GB" dirty="0" smtClean="0"/>
          </a:p>
        </p:txBody>
      </p:sp>
      <p:sp>
        <p:nvSpPr>
          <p:cNvPr id="7" name="Rectangle 6"/>
          <p:cNvSpPr/>
          <p:nvPr/>
        </p:nvSpPr>
        <p:spPr bwMode="auto">
          <a:xfrm>
            <a:off x="914400" y="3048000"/>
            <a:ext cx="1981200" cy="381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Open</a:t>
            </a:r>
          </a:p>
        </p:txBody>
      </p:sp>
      <p:sp>
        <p:nvSpPr>
          <p:cNvPr id="8" name="Rectangle 7"/>
          <p:cNvSpPr/>
          <p:nvPr/>
        </p:nvSpPr>
        <p:spPr bwMode="auto">
          <a:xfrm>
            <a:off x="6477000" y="4038600"/>
            <a:ext cx="1981200" cy="381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Closing</a:t>
            </a:r>
          </a:p>
        </p:txBody>
      </p:sp>
      <p:sp>
        <p:nvSpPr>
          <p:cNvPr id="9" name="Rectangle 8"/>
          <p:cNvSpPr/>
          <p:nvPr/>
        </p:nvSpPr>
        <p:spPr bwMode="auto">
          <a:xfrm>
            <a:off x="3048000" y="4038600"/>
            <a:ext cx="1981200" cy="381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Opening</a:t>
            </a:r>
          </a:p>
        </p:txBody>
      </p:sp>
      <p:sp>
        <p:nvSpPr>
          <p:cNvPr id="10" name="Rectangle 9"/>
          <p:cNvSpPr/>
          <p:nvPr/>
        </p:nvSpPr>
        <p:spPr bwMode="auto">
          <a:xfrm>
            <a:off x="4800600" y="3048000"/>
            <a:ext cx="1981200" cy="381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Closed</a:t>
            </a:r>
          </a:p>
        </p:txBody>
      </p:sp>
      <p:cxnSp>
        <p:nvCxnSpPr>
          <p:cNvPr id="12" name="Straight Arrow Connector 11"/>
          <p:cNvCxnSpPr>
            <a:stCxn id="7" idx="3"/>
            <a:endCxn id="10" idx="1"/>
          </p:cNvCxnSpPr>
          <p:nvPr/>
        </p:nvCxnSpPr>
        <p:spPr bwMode="auto">
          <a:xfrm>
            <a:off x="2895600" y="3238500"/>
            <a:ext cx="1905000" cy="1588"/>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9" name="Shape 18"/>
          <p:cNvCxnSpPr>
            <a:stCxn id="7" idx="2"/>
            <a:endCxn id="9" idx="1"/>
          </p:cNvCxnSpPr>
          <p:nvPr/>
        </p:nvCxnSpPr>
        <p:spPr bwMode="auto">
          <a:xfrm rot="16200000" flipH="1">
            <a:off x="2076450" y="3257550"/>
            <a:ext cx="800100" cy="1143000"/>
          </a:xfrm>
          <a:prstGeom prst="bentConnector2">
            <a:avLst/>
          </a:prstGeom>
          <a:solidFill>
            <a:schemeClr val="accent1"/>
          </a:solidFill>
          <a:ln w="12700" cap="flat" cmpd="sng" algn="ctr">
            <a:solidFill>
              <a:schemeClr val="tx1"/>
            </a:solidFill>
            <a:prstDash val="solid"/>
            <a:round/>
            <a:headEnd type="none" w="med" len="med"/>
            <a:tailEnd type="arrow"/>
          </a:ln>
          <a:effectLst/>
        </p:spPr>
      </p:cxnSp>
      <p:cxnSp>
        <p:nvCxnSpPr>
          <p:cNvPr id="21" name="Elbow Connector 20"/>
          <p:cNvCxnSpPr>
            <a:stCxn id="9" idx="3"/>
            <a:endCxn id="8" idx="1"/>
          </p:cNvCxnSpPr>
          <p:nvPr/>
        </p:nvCxnSpPr>
        <p:spPr bwMode="auto">
          <a:xfrm>
            <a:off x="5029200" y="4229100"/>
            <a:ext cx="1447800" cy="1588"/>
          </a:xfrm>
          <a:prstGeom prst="bentConnector3">
            <a:avLst>
              <a:gd name="adj1" fmla="val 50000"/>
            </a:avLst>
          </a:prstGeom>
          <a:solidFill>
            <a:schemeClr val="accent1"/>
          </a:solidFill>
          <a:ln w="12700" cap="flat" cmpd="sng" algn="ctr">
            <a:solidFill>
              <a:schemeClr val="tx1"/>
            </a:solidFill>
            <a:prstDash val="solid"/>
            <a:round/>
            <a:headEnd type="none" w="med" len="med"/>
            <a:tailEnd type="arrow"/>
          </a:ln>
          <a:effectLst/>
        </p:spPr>
      </p:cxnSp>
      <p:cxnSp>
        <p:nvCxnSpPr>
          <p:cNvPr id="23" name="Shape 22"/>
          <p:cNvCxnSpPr>
            <a:stCxn id="8" idx="0"/>
            <a:endCxn id="10" idx="3"/>
          </p:cNvCxnSpPr>
          <p:nvPr/>
        </p:nvCxnSpPr>
        <p:spPr bwMode="auto">
          <a:xfrm rot="16200000" flipV="1">
            <a:off x="6724650" y="3295650"/>
            <a:ext cx="800100" cy="685800"/>
          </a:xfrm>
          <a:prstGeom prst="bentConnector2">
            <a:avLst/>
          </a:prstGeom>
          <a:solidFill>
            <a:schemeClr val="accent1"/>
          </a:solidFill>
          <a:ln w="12700" cap="flat" cmpd="sng" algn="ctr">
            <a:solidFill>
              <a:schemeClr val="tx1"/>
            </a:solidFill>
            <a:prstDash val="solid"/>
            <a:round/>
            <a:headEnd type="none" w="med" len="med"/>
            <a:tailEnd type="arrow"/>
          </a:ln>
          <a:effectLst/>
        </p:spPr>
      </p:cxnSp>
      <p:cxnSp>
        <p:nvCxnSpPr>
          <p:cNvPr id="28" name="Shape 27"/>
          <p:cNvCxnSpPr>
            <a:endCxn id="10" idx="2"/>
          </p:cNvCxnSpPr>
          <p:nvPr/>
        </p:nvCxnSpPr>
        <p:spPr bwMode="auto">
          <a:xfrm rot="10800000">
            <a:off x="5791200" y="3429000"/>
            <a:ext cx="1143000" cy="304800"/>
          </a:xfrm>
          <a:prstGeom prst="bentConnector2">
            <a:avLst/>
          </a:prstGeom>
          <a:solidFill>
            <a:schemeClr val="accent1"/>
          </a:solidFill>
          <a:ln w="12700" cap="flat" cmpd="sng" algn="ctr">
            <a:solidFill>
              <a:schemeClr val="tx1"/>
            </a:solidFill>
            <a:prstDash val="solid"/>
            <a:round/>
            <a:headEnd type="none" w="med" len="med"/>
            <a:tailEnd type="arrow"/>
          </a:ln>
          <a:effectLst/>
        </p:spPr>
      </p:cxnSp>
      <p:cxnSp>
        <p:nvCxnSpPr>
          <p:cNvPr id="32" name="Straight Connector 31"/>
          <p:cNvCxnSpPr/>
          <p:nvPr/>
        </p:nvCxnSpPr>
        <p:spPr bwMode="auto">
          <a:xfrm rot="5400000">
            <a:off x="6781800" y="3886200"/>
            <a:ext cx="304800" cy="158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4" name="Shape 33"/>
          <p:cNvCxnSpPr>
            <a:stCxn id="7" idx="0"/>
            <a:endCxn id="10" idx="0"/>
          </p:cNvCxnSpPr>
          <p:nvPr/>
        </p:nvCxnSpPr>
        <p:spPr bwMode="auto">
          <a:xfrm rot="5400000" flipH="1" flipV="1">
            <a:off x="3848100" y="1104900"/>
            <a:ext cx="1588" cy="3886200"/>
          </a:xfrm>
          <a:prstGeom prst="bentConnector3">
            <a:avLst>
              <a:gd name="adj1" fmla="val 63979849"/>
            </a:avLst>
          </a:prstGeom>
          <a:solidFill>
            <a:schemeClr val="accent1"/>
          </a:solidFill>
          <a:ln w="12700" cap="flat" cmpd="sng" algn="ctr">
            <a:solidFill>
              <a:schemeClr val="tx1"/>
            </a:solidFill>
            <a:prstDash val="solid"/>
            <a:round/>
            <a:headEnd type="none" w="med" len="med"/>
            <a:tailEnd type="arrow"/>
          </a:ln>
          <a:effectLst/>
        </p:spPr>
      </p:cxnSp>
      <p:cxnSp>
        <p:nvCxnSpPr>
          <p:cNvPr id="38" name="Shape 37"/>
          <p:cNvCxnSpPr>
            <a:endCxn id="8" idx="2"/>
          </p:cNvCxnSpPr>
          <p:nvPr/>
        </p:nvCxnSpPr>
        <p:spPr bwMode="auto">
          <a:xfrm>
            <a:off x="1371600" y="3429000"/>
            <a:ext cx="6096000" cy="990600"/>
          </a:xfrm>
          <a:prstGeom prst="bentConnector4">
            <a:avLst>
              <a:gd name="adj1" fmla="val 208"/>
              <a:gd name="adj2" fmla="val 212821"/>
            </a:avLst>
          </a:prstGeom>
          <a:solidFill>
            <a:schemeClr val="accent1"/>
          </a:solidFill>
          <a:ln w="12700" cap="flat" cmpd="sng" algn="ctr">
            <a:solidFill>
              <a:schemeClr val="tx1"/>
            </a:solidFill>
            <a:prstDash val="solid"/>
            <a:round/>
            <a:headEnd type="none" w="med" len="med"/>
            <a:tailEnd type="arrow"/>
          </a:ln>
          <a:effectLst/>
        </p:spPr>
      </p:cxnSp>
      <p:cxnSp>
        <p:nvCxnSpPr>
          <p:cNvPr id="67" name="Elbow Connector 66"/>
          <p:cNvCxnSpPr/>
          <p:nvPr/>
        </p:nvCxnSpPr>
        <p:spPr bwMode="auto">
          <a:xfrm rot="10800000" flipV="1">
            <a:off x="4419600" y="4419600"/>
            <a:ext cx="2895600" cy="762000"/>
          </a:xfrm>
          <a:prstGeom prst="bentConnector3">
            <a:avLst>
              <a:gd name="adj1" fmla="val 13596"/>
            </a:avLst>
          </a:prstGeom>
          <a:solidFill>
            <a:schemeClr val="accent1"/>
          </a:solidFill>
          <a:ln w="12700" cap="flat" cmpd="sng" algn="ctr">
            <a:solidFill>
              <a:schemeClr val="tx1"/>
            </a:solidFill>
            <a:prstDash val="solid"/>
            <a:round/>
            <a:headEnd type="none" w="med" len="med"/>
            <a:tailEnd type="none"/>
          </a:ln>
          <a:effectLst/>
        </p:spPr>
      </p:cxnSp>
      <p:cxnSp>
        <p:nvCxnSpPr>
          <p:cNvPr id="70" name="Straight Arrow Connector 69"/>
          <p:cNvCxnSpPr/>
          <p:nvPr/>
        </p:nvCxnSpPr>
        <p:spPr bwMode="auto">
          <a:xfrm rot="5400000" flipH="1" flipV="1">
            <a:off x="4037806" y="4800600"/>
            <a:ext cx="762794" cy="794"/>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82" name="Shape 81"/>
          <p:cNvCxnSpPr>
            <a:stCxn id="9" idx="0"/>
          </p:cNvCxnSpPr>
          <p:nvPr/>
        </p:nvCxnSpPr>
        <p:spPr bwMode="auto">
          <a:xfrm rot="5400000" flipH="1" flipV="1">
            <a:off x="4457700" y="3238500"/>
            <a:ext cx="381000" cy="1219200"/>
          </a:xfrm>
          <a:prstGeom prst="bentConnector2">
            <a:avLst/>
          </a:prstGeom>
          <a:solidFill>
            <a:schemeClr val="accent1"/>
          </a:solidFill>
          <a:ln w="12700" cap="flat" cmpd="sng" algn="ctr">
            <a:solidFill>
              <a:schemeClr val="tx1"/>
            </a:solidFill>
            <a:prstDash val="solid"/>
            <a:round/>
            <a:headEnd type="none" w="med" len="med"/>
            <a:tailEnd type="none" w="med" len="med"/>
          </a:ln>
          <a:effectLst/>
        </p:spPr>
      </p:cxnSp>
      <p:cxnSp>
        <p:nvCxnSpPr>
          <p:cNvPr id="83" name="Shape 82"/>
          <p:cNvCxnSpPr/>
          <p:nvPr/>
        </p:nvCxnSpPr>
        <p:spPr bwMode="auto">
          <a:xfrm rot="16200000" flipV="1">
            <a:off x="2705100" y="3238500"/>
            <a:ext cx="381000" cy="1219200"/>
          </a:xfrm>
          <a:prstGeom prst="bentConnector2">
            <a:avLst/>
          </a:prstGeom>
          <a:solidFill>
            <a:schemeClr val="accent1"/>
          </a:solidFill>
          <a:ln w="12700" cap="flat" cmpd="sng" algn="ctr">
            <a:solidFill>
              <a:schemeClr val="tx1"/>
            </a:solidFill>
            <a:prstDash val="solid"/>
            <a:round/>
            <a:headEnd type="none" w="med" len="med"/>
            <a:tailEnd type="none" w="med" len="med"/>
          </a:ln>
          <a:effectLst/>
        </p:spPr>
      </p:cxnSp>
      <p:cxnSp>
        <p:nvCxnSpPr>
          <p:cNvPr id="85" name="Straight Arrow Connector 84"/>
          <p:cNvCxnSpPr/>
          <p:nvPr/>
        </p:nvCxnSpPr>
        <p:spPr bwMode="auto">
          <a:xfrm rot="5400000" flipH="1" flipV="1">
            <a:off x="2171700" y="3543300"/>
            <a:ext cx="228600" cy="1588"/>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87" name="Straight Arrow Connector 86"/>
          <p:cNvCxnSpPr/>
          <p:nvPr/>
        </p:nvCxnSpPr>
        <p:spPr bwMode="auto">
          <a:xfrm rot="5400000" flipH="1" flipV="1">
            <a:off x="5105400" y="3505200"/>
            <a:ext cx="304800" cy="1588"/>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88" name="Rectangle 87"/>
          <p:cNvSpPr/>
          <p:nvPr/>
        </p:nvSpPr>
        <p:spPr bwMode="auto">
          <a:xfrm>
            <a:off x="2819400" y="2438400"/>
            <a:ext cx="1981200" cy="381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Stuck</a:t>
            </a:r>
          </a:p>
        </p:txBody>
      </p:sp>
      <p:cxnSp>
        <p:nvCxnSpPr>
          <p:cNvPr id="90" name="Elbow Connector 89"/>
          <p:cNvCxnSpPr>
            <a:endCxn id="88" idx="1"/>
          </p:cNvCxnSpPr>
          <p:nvPr/>
        </p:nvCxnSpPr>
        <p:spPr bwMode="auto">
          <a:xfrm flipV="1">
            <a:off x="2362200" y="2628900"/>
            <a:ext cx="457200" cy="419100"/>
          </a:xfrm>
          <a:prstGeom prst="bentConnector3">
            <a:avLst>
              <a:gd name="adj1" fmla="val 50000"/>
            </a:avLst>
          </a:prstGeom>
          <a:solidFill>
            <a:schemeClr val="accent1"/>
          </a:solidFill>
          <a:ln w="12700" cap="flat" cmpd="sng" algn="ctr">
            <a:solidFill>
              <a:schemeClr val="tx1"/>
            </a:solidFill>
            <a:prstDash val="solid"/>
            <a:round/>
            <a:headEnd type="none" w="med" len="med"/>
            <a:tailEnd type="arrow"/>
          </a:ln>
          <a:effectLst/>
        </p:spPr>
      </p:cxnSp>
      <p:cxnSp>
        <p:nvCxnSpPr>
          <p:cNvPr id="92" name="Shape 91"/>
          <p:cNvCxnSpPr>
            <a:stCxn id="88" idx="0"/>
          </p:cNvCxnSpPr>
          <p:nvPr/>
        </p:nvCxnSpPr>
        <p:spPr bwMode="auto">
          <a:xfrm rot="16200000" flipH="1" flipV="1">
            <a:off x="2667000" y="1905000"/>
            <a:ext cx="609600" cy="1676400"/>
          </a:xfrm>
          <a:prstGeom prst="bentConnector4">
            <a:avLst>
              <a:gd name="adj1" fmla="val -37500"/>
              <a:gd name="adj2" fmla="val 100000"/>
            </a:avLst>
          </a:prstGeom>
          <a:solidFill>
            <a:schemeClr val="accent1"/>
          </a:solidFill>
          <a:ln w="12700" cap="flat" cmpd="sng" algn="ctr">
            <a:solidFill>
              <a:schemeClr val="tx1"/>
            </a:solidFill>
            <a:prstDash val="solid"/>
            <a:round/>
            <a:headEnd type="none" w="med" len="med"/>
            <a:tailEnd type="arrow"/>
          </a:ln>
          <a:effectLst/>
        </p:spPr>
      </p:cxnSp>
      <p:cxnSp>
        <p:nvCxnSpPr>
          <p:cNvPr id="102" name="Elbow Connector 101"/>
          <p:cNvCxnSpPr>
            <a:stCxn id="88" idx="3"/>
          </p:cNvCxnSpPr>
          <p:nvPr/>
        </p:nvCxnSpPr>
        <p:spPr bwMode="auto">
          <a:xfrm>
            <a:off x="4800600" y="2628900"/>
            <a:ext cx="533400" cy="419100"/>
          </a:xfrm>
          <a:prstGeom prst="bentConnector3">
            <a:avLst>
              <a:gd name="adj1" fmla="val 97619"/>
            </a:avLst>
          </a:prstGeom>
          <a:solidFill>
            <a:schemeClr val="accent1"/>
          </a:solidFill>
          <a:ln w="12700" cap="flat" cmpd="sng" algn="ctr">
            <a:solidFill>
              <a:schemeClr val="tx1"/>
            </a:solidFill>
            <a:prstDash val="solid"/>
            <a:round/>
            <a:headEnd type="none" w="med" len="med"/>
            <a:tailEnd type="arrow"/>
          </a:ln>
          <a:effectLst/>
        </p:spPr>
      </p:cxnSp>
      <p:cxnSp>
        <p:nvCxnSpPr>
          <p:cNvPr id="105" name="Elbow Connector 104"/>
          <p:cNvCxnSpPr>
            <a:stCxn id="88" idx="2"/>
          </p:cNvCxnSpPr>
          <p:nvPr/>
        </p:nvCxnSpPr>
        <p:spPr bwMode="auto">
          <a:xfrm rot="5400000">
            <a:off x="3162300" y="3467100"/>
            <a:ext cx="1295400" cy="1588"/>
          </a:xfrm>
          <a:prstGeom prst="bentConnector3">
            <a:avLst>
              <a:gd name="adj1" fmla="val 50000"/>
            </a:avLst>
          </a:prstGeom>
          <a:solidFill>
            <a:schemeClr val="accent1"/>
          </a:solidFill>
          <a:ln w="12700" cap="flat" cmpd="sng" algn="ctr">
            <a:solidFill>
              <a:schemeClr val="tx1"/>
            </a:solidFill>
            <a:prstDash val="solid"/>
            <a:round/>
            <a:headEnd type="none" w="med" len="med"/>
            <a:tailEnd type="arrow"/>
          </a:ln>
          <a:effectLst/>
        </p:spPr>
      </p:cxnSp>
      <p:grpSp>
        <p:nvGrpSpPr>
          <p:cNvPr id="109" name="Group 108"/>
          <p:cNvGrpSpPr/>
          <p:nvPr/>
        </p:nvGrpSpPr>
        <p:grpSpPr>
          <a:xfrm>
            <a:off x="5562600" y="2209800"/>
            <a:ext cx="457200" cy="457200"/>
            <a:chOff x="7620000" y="2209800"/>
            <a:chExt cx="457200" cy="457200"/>
          </a:xfrm>
        </p:grpSpPr>
        <p:cxnSp>
          <p:nvCxnSpPr>
            <p:cNvPr id="107" name="Straight Connector 106"/>
            <p:cNvCxnSpPr/>
            <p:nvPr/>
          </p:nvCxnSpPr>
          <p:spPr bwMode="auto">
            <a:xfrm rot="16200000" flipH="1">
              <a:off x="7620000" y="2209800"/>
              <a:ext cx="457200" cy="457200"/>
            </a:xfrm>
            <a:prstGeom prst="line">
              <a:avLst/>
            </a:prstGeom>
            <a:solidFill>
              <a:schemeClr val="accent1"/>
            </a:solidFill>
            <a:ln w="63500" cap="flat" cmpd="sng" algn="ctr">
              <a:solidFill>
                <a:srgbClr val="FF0000"/>
              </a:solidFill>
              <a:prstDash val="solid"/>
              <a:round/>
              <a:headEnd type="none" w="med" len="med"/>
              <a:tailEnd type="none" w="med" len="med"/>
            </a:ln>
            <a:effectLst/>
          </p:spPr>
        </p:cxnSp>
        <p:cxnSp>
          <p:nvCxnSpPr>
            <p:cNvPr id="108" name="Straight Connector 107"/>
            <p:cNvCxnSpPr/>
            <p:nvPr/>
          </p:nvCxnSpPr>
          <p:spPr bwMode="auto">
            <a:xfrm flipH="1">
              <a:off x="7620000" y="2209800"/>
              <a:ext cx="457200" cy="457200"/>
            </a:xfrm>
            <a:prstGeom prst="line">
              <a:avLst/>
            </a:prstGeom>
            <a:solidFill>
              <a:schemeClr val="accent1"/>
            </a:solidFill>
            <a:ln w="63500" cap="flat" cmpd="sng" algn="ctr">
              <a:solidFill>
                <a:srgbClr val="FF0000"/>
              </a:solidFill>
              <a:prstDash val="solid"/>
              <a:round/>
              <a:headEnd type="none" w="med" len="med"/>
              <a:tailEnd type="none" w="med" len="med"/>
            </a:ln>
            <a:effectLst/>
          </p:spPr>
        </p:cxnSp>
      </p:grpSp>
      <p:grpSp>
        <p:nvGrpSpPr>
          <p:cNvPr id="110" name="Group 109"/>
          <p:cNvGrpSpPr/>
          <p:nvPr/>
        </p:nvGrpSpPr>
        <p:grpSpPr>
          <a:xfrm>
            <a:off x="4724400" y="5334000"/>
            <a:ext cx="457200" cy="457200"/>
            <a:chOff x="7620000" y="2209800"/>
            <a:chExt cx="457200" cy="457200"/>
          </a:xfrm>
        </p:grpSpPr>
        <p:cxnSp>
          <p:nvCxnSpPr>
            <p:cNvPr id="111" name="Straight Connector 110"/>
            <p:cNvCxnSpPr/>
            <p:nvPr/>
          </p:nvCxnSpPr>
          <p:spPr bwMode="auto">
            <a:xfrm rot="16200000" flipH="1">
              <a:off x="7620000" y="2209800"/>
              <a:ext cx="457200" cy="457200"/>
            </a:xfrm>
            <a:prstGeom prst="line">
              <a:avLst/>
            </a:prstGeom>
            <a:solidFill>
              <a:schemeClr val="accent1"/>
            </a:solidFill>
            <a:ln w="63500" cap="flat" cmpd="sng" algn="ctr">
              <a:solidFill>
                <a:srgbClr val="FF0000"/>
              </a:solidFill>
              <a:prstDash val="solid"/>
              <a:round/>
              <a:headEnd type="none" w="med" len="med"/>
              <a:tailEnd type="none" w="med" len="med"/>
            </a:ln>
            <a:effectLst/>
          </p:spPr>
        </p:cxnSp>
        <p:cxnSp>
          <p:nvCxnSpPr>
            <p:cNvPr id="112" name="Straight Connector 111"/>
            <p:cNvCxnSpPr/>
            <p:nvPr/>
          </p:nvCxnSpPr>
          <p:spPr bwMode="auto">
            <a:xfrm flipH="1">
              <a:off x="7620000" y="2209800"/>
              <a:ext cx="457200" cy="457200"/>
            </a:xfrm>
            <a:prstGeom prst="line">
              <a:avLst/>
            </a:prstGeom>
            <a:solidFill>
              <a:schemeClr val="accent1"/>
            </a:solidFill>
            <a:ln w="63500" cap="flat" cmpd="sng" algn="ctr">
              <a:solidFill>
                <a:srgbClr val="FF0000"/>
              </a:solidFill>
              <a:prstDash val="solid"/>
              <a:round/>
              <a:headEnd type="none" w="med" len="med"/>
              <a:tailEnd type="none" w="med" len="med"/>
            </a:ln>
            <a:effectLst/>
          </p:spPr>
        </p:cxnSp>
      </p:grpSp>
      <p:grpSp>
        <p:nvGrpSpPr>
          <p:cNvPr id="113" name="Group 112"/>
          <p:cNvGrpSpPr/>
          <p:nvPr/>
        </p:nvGrpSpPr>
        <p:grpSpPr>
          <a:xfrm>
            <a:off x="3200400" y="3124200"/>
            <a:ext cx="457200" cy="457200"/>
            <a:chOff x="7620000" y="2209800"/>
            <a:chExt cx="457200" cy="457200"/>
          </a:xfrm>
        </p:grpSpPr>
        <p:cxnSp>
          <p:nvCxnSpPr>
            <p:cNvPr id="114" name="Straight Connector 113"/>
            <p:cNvCxnSpPr/>
            <p:nvPr/>
          </p:nvCxnSpPr>
          <p:spPr bwMode="auto">
            <a:xfrm rot="16200000" flipH="1">
              <a:off x="7620000" y="2209800"/>
              <a:ext cx="457200" cy="457200"/>
            </a:xfrm>
            <a:prstGeom prst="line">
              <a:avLst/>
            </a:prstGeom>
            <a:solidFill>
              <a:schemeClr val="accent1"/>
            </a:solidFill>
            <a:ln w="63500" cap="flat" cmpd="sng" algn="ctr">
              <a:solidFill>
                <a:srgbClr val="FF0000"/>
              </a:solidFill>
              <a:prstDash val="solid"/>
              <a:round/>
              <a:headEnd type="none" w="med" len="med"/>
              <a:tailEnd type="none" w="med" len="med"/>
            </a:ln>
            <a:effectLst/>
          </p:spPr>
        </p:cxnSp>
        <p:cxnSp>
          <p:nvCxnSpPr>
            <p:cNvPr id="115" name="Straight Connector 114"/>
            <p:cNvCxnSpPr/>
            <p:nvPr/>
          </p:nvCxnSpPr>
          <p:spPr bwMode="auto">
            <a:xfrm flipH="1">
              <a:off x="7620000" y="2209800"/>
              <a:ext cx="457200" cy="457200"/>
            </a:xfrm>
            <a:prstGeom prst="line">
              <a:avLst/>
            </a:prstGeom>
            <a:solidFill>
              <a:schemeClr val="accent1"/>
            </a:solidFill>
            <a:ln w="63500" cap="flat" cmpd="sng" algn="ctr">
              <a:solidFill>
                <a:srgbClr val="FF0000"/>
              </a:solidFill>
              <a:prstDash val="solid"/>
              <a:round/>
              <a:headEnd type="none" w="med" len="med"/>
              <a:tailEnd type="none" w="med" len="med"/>
            </a:ln>
            <a:effectLst/>
          </p:spPr>
        </p:cxnSp>
      </p:grpSp>
      <p:grpSp>
        <p:nvGrpSpPr>
          <p:cNvPr id="116" name="Group 115"/>
          <p:cNvGrpSpPr/>
          <p:nvPr/>
        </p:nvGrpSpPr>
        <p:grpSpPr>
          <a:xfrm>
            <a:off x="4267200" y="3429000"/>
            <a:ext cx="457200" cy="457200"/>
            <a:chOff x="7620000" y="2209800"/>
            <a:chExt cx="457200" cy="457200"/>
          </a:xfrm>
        </p:grpSpPr>
        <p:cxnSp>
          <p:nvCxnSpPr>
            <p:cNvPr id="117" name="Straight Connector 116"/>
            <p:cNvCxnSpPr/>
            <p:nvPr/>
          </p:nvCxnSpPr>
          <p:spPr bwMode="auto">
            <a:xfrm rot="16200000" flipH="1">
              <a:off x="7620000" y="2209800"/>
              <a:ext cx="457200" cy="457200"/>
            </a:xfrm>
            <a:prstGeom prst="line">
              <a:avLst/>
            </a:prstGeom>
            <a:solidFill>
              <a:schemeClr val="accent1"/>
            </a:solidFill>
            <a:ln w="63500" cap="flat" cmpd="sng" algn="ctr">
              <a:solidFill>
                <a:srgbClr val="FF0000"/>
              </a:solidFill>
              <a:prstDash val="solid"/>
              <a:round/>
              <a:headEnd type="none" w="med" len="med"/>
              <a:tailEnd type="none" w="med" len="med"/>
            </a:ln>
            <a:effectLst/>
          </p:spPr>
        </p:cxnSp>
        <p:cxnSp>
          <p:nvCxnSpPr>
            <p:cNvPr id="118" name="Straight Connector 117"/>
            <p:cNvCxnSpPr/>
            <p:nvPr/>
          </p:nvCxnSpPr>
          <p:spPr bwMode="auto">
            <a:xfrm flipH="1">
              <a:off x="7620000" y="2209800"/>
              <a:ext cx="457200" cy="457200"/>
            </a:xfrm>
            <a:prstGeom prst="line">
              <a:avLst/>
            </a:prstGeom>
            <a:solidFill>
              <a:schemeClr val="accent1"/>
            </a:solidFill>
            <a:ln w="63500" cap="flat" cmpd="sng" algn="ctr">
              <a:solidFill>
                <a:srgbClr val="FF0000"/>
              </a:solidFill>
              <a:prstDash val="solid"/>
              <a:round/>
              <a:headEnd type="none" w="med" len="med"/>
              <a:tailEnd type="none" w="med" len="med"/>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mtClean="0"/>
              <a:t>Class</a:t>
            </a:r>
          </a:p>
        </p:txBody>
      </p:sp>
      <p:sp>
        <p:nvSpPr>
          <p:cNvPr id="21507" name="Content Placeholder 2"/>
          <p:cNvSpPr>
            <a:spLocks noGrp="1"/>
          </p:cNvSpPr>
          <p:nvPr>
            <p:ph idx="1"/>
          </p:nvPr>
        </p:nvSpPr>
        <p:spPr/>
        <p:txBody>
          <a:bodyPr/>
          <a:lstStyle/>
          <a:p>
            <a:pPr marL="0" indent="0"/>
            <a:r>
              <a:rPr lang="en-US" smtClean="0"/>
              <a:t>A </a:t>
            </a:r>
            <a:r>
              <a:rPr lang="en-US" i="1" smtClean="0"/>
              <a:t>class </a:t>
            </a:r>
            <a:r>
              <a:rPr lang="en-US" smtClean="0"/>
              <a:t>is a conceptual entity within the subject matter at hand.</a:t>
            </a:r>
          </a:p>
          <a:p>
            <a:pPr marL="0" indent="0"/>
            <a:endParaRPr lang="en-US" smtClean="0"/>
          </a:p>
          <a:p>
            <a:pPr marL="0" indent="0"/>
            <a:endParaRPr lang="en-US" smtClean="0"/>
          </a:p>
        </p:txBody>
      </p:sp>
      <p:sp>
        <p:nvSpPr>
          <p:cNvPr id="21508" name="Rectangle 3"/>
          <p:cNvSpPr>
            <a:spLocks noChangeArrowheads="1"/>
          </p:cNvSpPr>
          <p:nvPr/>
        </p:nvSpPr>
        <p:spPr bwMode="auto">
          <a:xfrm>
            <a:off x="914400" y="1944688"/>
            <a:ext cx="4876800" cy="922337"/>
          </a:xfrm>
          <a:prstGeom prst="rect">
            <a:avLst/>
          </a:prstGeom>
          <a:solidFill>
            <a:schemeClr val="tx1">
              <a:alpha val="14902"/>
            </a:schemeClr>
          </a:solidFill>
          <a:ln w="12700">
            <a:solidFill>
              <a:schemeClr val="tx1"/>
            </a:solidFill>
            <a:round/>
            <a:headEnd/>
            <a:tailEnd/>
          </a:ln>
        </p:spPr>
        <p:txBody>
          <a:bodyPr>
            <a:prstTxWarp prst="textNoShape">
              <a:avLst/>
            </a:prstTxWarp>
            <a:spAutoFit/>
          </a:bodyPr>
          <a:lstStyle/>
          <a:p>
            <a:r>
              <a:rPr lang="en-US"/>
              <a:t>conceptual |kənˈsep ch oōəl|</a:t>
            </a:r>
          </a:p>
          <a:p>
            <a:r>
              <a:rPr lang="en-US"/>
              <a:t>adjective</a:t>
            </a:r>
          </a:p>
          <a:p>
            <a:r>
              <a:rPr lang="en-US"/>
              <a:t>of, relating to, or based on mental concepts</a:t>
            </a:r>
          </a:p>
        </p:txBody>
      </p:sp>
      <p:sp>
        <p:nvSpPr>
          <p:cNvPr id="21509" name="Rectangle 4"/>
          <p:cNvSpPr>
            <a:spLocks noChangeArrowheads="1"/>
          </p:cNvSpPr>
          <p:nvPr/>
        </p:nvSpPr>
        <p:spPr bwMode="auto">
          <a:xfrm>
            <a:off x="914400" y="3582988"/>
            <a:ext cx="4953000" cy="923330"/>
          </a:xfrm>
          <a:prstGeom prst="rect">
            <a:avLst/>
          </a:prstGeom>
          <a:solidFill>
            <a:schemeClr val="tx1">
              <a:alpha val="14902"/>
            </a:schemeClr>
          </a:solidFill>
          <a:ln w="12700">
            <a:solidFill>
              <a:schemeClr val="tx1"/>
            </a:solidFill>
            <a:round/>
            <a:headEnd/>
            <a:tailEnd/>
          </a:ln>
        </p:spPr>
        <p:txBody>
          <a:bodyPr>
            <a:prstTxWarp prst="textNoShape">
              <a:avLst/>
            </a:prstTxWarp>
            <a:spAutoFit/>
          </a:bodyPr>
          <a:lstStyle/>
          <a:p>
            <a:r>
              <a:rPr lang="en-US" dirty="0"/>
              <a:t>entity |</a:t>
            </a:r>
            <a:r>
              <a:rPr lang="en-US" dirty="0" err="1"/>
              <a:t>ˈentitē</a:t>
            </a:r>
            <a:r>
              <a:rPr lang="en-US" dirty="0"/>
              <a:t>|</a:t>
            </a:r>
          </a:p>
          <a:p>
            <a:r>
              <a:rPr lang="en-US" dirty="0"/>
              <a:t>noun ( pl. </a:t>
            </a:r>
            <a:r>
              <a:rPr lang="en-US" b="1" dirty="0"/>
              <a:t>-ties)</a:t>
            </a:r>
          </a:p>
          <a:p>
            <a:r>
              <a:rPr lang="en-US" dirty="0"/>
              <a:t>a thing with distinct and independent existence</a:t>
            </a:r>
          </a:p>
        </p:txBody>
      </p:sp>
      <p:sp>
        <p:nvSpPr>
          <p:cNvPr id="21510" name="Rectangle 5"/>
          <p:cNvSpPr>
            <a:spLocks noChangeArrowheads="1"/>
          </p:cNvSpPr>
          <p:nvPr/>
        </p:nvSpPr>
        <p:spPr bwMode="auto">
          <a:xfrm>
            <a:off x="914400" y="5221288"/>
            <a:ext cx="4953000" cy="646112"/>
          </a:xfrm>
          <a:prstGeom prst="rect">
            <a:avLst/>
          </a:prstGeom>
          <a:solidFill>
            <a:schemeClr val="tx1">
              <a:alpha val="14902"/>
            </a:schemeClr>
          </a:solidFill>
          <a:ln w="12700">
            <a:solidFill>
              <a:schemeClr val="tx1"/>
            </a:solidFill>
            <a:round/>
            <a:headEnd/>
            <a:tailEnd/>
          </a:ln>
        </p:spPr>
        <p:txBody>
          <a:bodyPr>
            <a:prstTxWarp prst="textNoShape">
              <a:avLst/>
            </a:prstTxWarp>
            <a:spAutoFit/>
          </a:bodyPr>
          <a:lstStyle/>
          <a:p>
            <a:r>
              <a:rPr lang="en-US"/>
              <a:t>subject matter |ˈsəbjəkt ˈmatər|</a:t>
            </a:r>
          </a:p>
          <a:p>
            <a:r>
              <a:rPr lang="en-US"/>
              <a:t>topic under consideration</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dirty="0" smtClean="0"/>
              <a:t>Finding Patterns</a:t>
            </a:r>
            <a:endParaRPr lang="en-US" dirty="0"/>
          </a:p>
        </p:txBody>
      </p:sp>
      <p:sp>
        <p:nvSpPr>
          <p:cNvPr id="117763" name="Rectangle 3"/>
          <p:cNvSpPr>
            <a:spLocks noGrp="1" noChangeArrowheads="1"/>
          </p:cNvSpPr>
          <p:nvPr>
            <p:ph type="body" idx="1"/>
          </p:nvPr>
        </p:nvSpPr>
        <p:spPr/>
        <p:txBody>
          <a:bodyPr/>
          <a:lstStyle/>
          <a:p>
            <a:r>
              <a:rPr lang="en-US" dirty="0" smtClean="0"/>
              <a:t>Cyclic</a:t>
            </a:r>
          </a:p>
          <a:p>
            <a:pPr lvl="1"/>
            <a:r>
              <a:rPr lang="en-US" dirty="0" smtClean="0"/>
              <a:t>Reusable resource such as equipment, link etc.</a:t>
            </a:r>
          </a:p>
          <a:p>
            <a:pPr lvl="1"/>
            <a:r>
              <a:rPr lang="en-US" dirty="0" smtClean="0"/>
              <a:t>Usually returns to an ‘Idle’ state</a:t>
            </a:r>
          </a:p>
          <a:p>
            <a:pPr lvl="1"/>
            <a:endParaRPr lang="en-US" dirty="0" smtClean="0"/>
          </a:p>
          <a:p>
            <a:r>
              <a:rPr lang="en-US" dirty="0" smtClean="0"/>
              <a:t>One shot</a:t>
            </a:r>
          </a:p>
          <a:p>
            <a:pPr lvl="1"/>
            <a:r>
              <a:rPr lang="en-US" dirty="0" smtClean="0"/>
              <a:t>Manage an action that takes time to complete</a:t>
            </a:r>
          </a:p>
          <a:p>
            <a:pPr lvl="1"/>
            <a:r>
              <a:rPr lang="en-US" dirty="0" smtClean="0"/>
              <a:t>No record of action is required (Born and Die)</a:t>
            </a:r>
          </a:p>
          <a:p>
            <a:pPr lvl="1"/>
            <a:r>
              <a:rPr lang="en-US" dirty="0" smtClean="0"/>
              <a:t>Record of action is required (Born and Quiescent)</a:t>
            </a:r>
          </a:p>
          <a:p>
            <a:endParaRPr lang="en-US" dirty="0" smtClean="0"/>
          </a:p>
          <a:p>
            <a:endParaRPr lang="en-US"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6738" name="Title 1"/>
          <p:cNvSpPr>
            <a:spLocks noGrp="1"/>
          </p:cNvSpPr>
          <p:nvPr>
            <p:ph type="title"/>
          </p:nvPr>
        </p:nvSpPr>
        <p:spPr/>
        <p:txBody>
          <a:bodyPr/>
          <a:lstStyle/>
          <a:p>
            <a:r>
              <a:rPr lang="en-US" smtClean="0"/>
              <a:t>Anthropomorphize</a:t>
            </a:r>
          </a:p>
        </p:txBody>
      </p:sp>
      <p:sp>
        <p:nvSpPr>
          <p:cNvPr id="116739" name="Content Placeholder 2"/>
          <p:cNvSpPr>
            <a:spLocks noGrp="1"/>
          </p:cNvSpPr>
          <p:nvPr>
            <p:ph idx="1"/>
          </p:nvPr>
        </p:nvSpPr>
        <p:spPr/>
        <p:txBody>
          <a:bodyPr/>
          <a:lstStyle/>
          <a:p>
            <a:pPr marL="0" indent="0"/>
            <a:r>
              <a:rPr lang="en-US" dirty="0" smtClean="0"/>
              <a:t>Take the perspective of an instance:</a:t>
            </a:r>
          </a:p>
          <a:p>
            <a:pPr lvl="1"/>
            <a:r>
              <a:rPr lang="en-US" dirty="0" smtClean="0"/>
              <a:t>How do</a:t>
            </a:r>
            <a:r>
              <a:rPr lang="en-US" i="1" dirty="0" smtClean="0"/>
              <a:t> I</a:t>
            </a:r>
            <a:r>
              <a:rPr lang="en-US" dirty="0" smtClean="0"/>
              <a:t> come into existence?</a:t>
            </a:r>
          </a:p>
          <a:p>
            <a:pPr lvl="1"/>
            <a:r>
              <a:rPr lang="en-US" dirty="0" smtClean="0"/>
              <a:t>What happens to </a:t>
            </a:r>
            <a:r>
              <a:rPr lang="en-US" i="1" dirty="0" smtClean="0"/>
              <a:t>me </a:t>
            </a:r>
            <a:r>
              <a:rPr lang="en-US" dirty="0" smtClean="0"/>
              <a:t>to cause</a:t>
            </a:r>
            <a:br>
              <a:rPr lang="en-US" dirty="0" smtClean="0"/>
            </a:br>
            <a:r>
              <a:rPr lang="en-US" i="1" dirty="0" smtClean="0"/>
              <a:t>me </a:t>
            </a:r>
            <a:r>
              <a:rPr lang="en-US" dirty="0" smtClean="0"/>
              <a:t>to change state?</a:t>
            </a:r>
          </a:p>
          <a:p>
            <a:pPr lvl="1"/>
            <a:r>
              <a:rPr lang="en-US" dirty="0" smtClean="0"/>
              <a:t>Where do</a:t>
            </a:r>
            <a:r>
              <a:rPr lang="en-US" i="1" dirty="0" smtClean="0"/>
              <a:t> I </a:t>
            </a:r>
            <a:r>
              <a:rPr lang="en-US" dirty="0" smtClean="0"/>
              <a:t>go from here?</a:t>
            </a:r>
          </a:p>
          <a:p>
            <a:pPr lvl="1"/>
            <a:endParaRPr lang="en-US" dirty="0" smtClean="0"/>
          </a:p>
        </p:txBody>
      </p:sp>
      <p:pic>
        <p:nvPicPr>
          <p:cNvPr id="4" name="Picture 3" descr="open-uri20120707-19387-168llec.jpeg"/>
          <p:cNvPicPr>
            <a:picLocks noChangeAspect="1"/>
          </p:cNvPicPr>
          <p:nvPr/>
        </p:nvPicPr>
        <p:blipFill>
          <a:blip r:embed="rId3"/>
          <a:stretch>
            <a:fillRect/>
          </a:stretch>
        </p:blipFill>
        <p:spPr>
          <a:xfrm>
            <a:off x="5715000" y="1752600"/>
            <a:ext cx="3048000" cy="4156364"/>
          </a:xfrm>
          <a:prstGeom prst="rect">
            <a:avLst/>
          </a:prstGeom>
        </p:spPr>
      </p:pic>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a:t>
            </a:r>
            <a:endParaRPr lang="en-US" dirty="0"/>
          </a:p>
        </p:txBody>
      </p:sp>
      <p:sp>
        <p:nvSpPr>
          <p:cNvPr id="3" name="Content Placeholder 2"/>
          <p:cNvSpPr>
            <a:spLocks noGrp="1"/>
          </p:cNvSpPr>
          <p:nvPr>
            <p:ph idx="1"/>
          </p:nvPr>
        </p:nvSpPr>
        <p:spPr/>
        <p:txBody>
          <a:bodyPr/>
          <a:lstStyle/>
          <a:p>
            <a:r>
              <a:rPr lang="en-US" dirty="0" smtClean="0"/>
              <a:t>Find states and transitions</a:t>
            </a:r>
            <a:endParaRPr lang="en-US"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4690" name="Title 1"/>
          <p:cNvSpPr>
            <a:spLocks noGrp="1"/>
          </p:cNvSpPr>
          <p:nvPr>
            <p:ph type="title"/>
          </p:nvPr>
        </p:nvSpPr>
        <p:spPr/>
        <p:txBody>
          <a:bodyPr/>
          <a:lstStyle/>
          <a:p>
            <a:r>
              <a:rPr lang="en-GB" smtClean="0"/>
              <a:t>Identify Events</a:t>
            </a:r>
            <a:endParaRPr lang="en-US" smtClean="0"/>
          </a:p>
        </p:txBody>
      </p:sp>
      <p:sp>
        <p:nvSpPr>
          <p:cNvPr id="114691" name="Content Placeholder 2"/>
          <p:cNvSpPr>
            <a:spLocks noGrp="1"/>
          </p:cNvSpPr>
          <p:nvPr>
            <p:ph idx="1"/>
          </p:nvPr>
        </p:nvSpPr>
        <p:spPr/>
        <p:txBody>
          <a:bodyPr/>
          <a:lstStyle/>
          <a:p>
            <a:pPr marL="0" indent="0"/>
            <a:r>
              <a:rPr lang="en-GB" dirty="0" smtClean="0"/>
              <a:t>For each transition, identify the event.</a:t>
            </a:r>
          </a:p>
          <a:p>
            <a:pPr marL="0" indent="0"/>
            <a:endParaRPr lang="en-GB" dirty="0" smtClean="0"/>
          </a:p>
          <a:p>
            <a:pPr lvl="1"/>
            <a:r>
              <a:rPr lang="en-GB" dirty="0" smtClean="0"/>
              <a:t>Propose a name for the event</a:t>
            </a:r>
          </a:p>
          <a:p>
            <a:pPr lvl="1"/>
            <a:r>
              <a:rPr lang="en-GB" dirty="0" smtClean="0"/>
              <a:t>Check all other event names</a:t>
            </a:r>
          </a:p>
          <a:p>
            <a:pPr lvl="2"/>
            <a:r>
              <a:rPr lang="en-GB" dirty="0" smtClean="0"/>
              <a:t>If it’s the same (and means the same), good!</a:t>
            </a:r>
          </a:p>
          <a:p>
            <a:pPr lvl="2"/>
            <a:r>
              <a:rPr lang="en-GB" dirty="0" smtClean="0"/>
              <a:t>If it’s not the same, should it be?</a:t>
            </a:r>
          </a:p>
          <a:p>
            <a:pPr lvl="1"/>
            <a:r>
              <a:rPr lang="en-GB" dirty="0" smtClean="0"/>
              <a:t>Make event names consistent in structure</a:t>
            </a:r>
          </a:p>
          <a:p>
            <a:pPr lvl="2"/>
            <a:endParaRPr lang="en-GB" dirty="0" smtClean="0"/>
          </a:p>
          <a:p>
            <a:pPr lvl="1">
              <a:buNone/>
            </a:pPr>
            <a:endParaRPr lang="en-GB" dirty="0" smtClean="0"/>
          </a:p>
          <a:p>
            <a:pPr lvl="1"/>
            <a:endParaRPr lang="en-GB" dirty="0" smtClean="0"/>
          </a:p>
          <a:p>
            <a:pPr lvl="1"/>
            <a:endParaRPr lang="en-GB" dirty="0" smtClean="0"/>
          </a:p>
          <a:p>
            <a:pPr lvl="1"/>
            <a:endParaRPr lang="en-GB" dirty="0" smtClean="0"/>
          </a:p>
          <a:p>
            <a:pPr lvl="1"/>
            <a:endParaRPr lang="en-GB" dirty="0" smtClean="0"/>
          </a:p>
          <a:p>
            <a:pPr lvl="1">
              <a:buNone/>
            </a:pPr>
            <a:endParaRPr lang="en-GB" dirty="0" smtClean="0"/>
          </a:p>
          <a:p>
            <a:pPr lvl="1"/>
            <a:endParaRPr lang="en-GB" dirty="0" smtClean="0"/>
          </a:p>
          <a:p>
            <a:pPr lvl="1"/>
            <a:r>
              <a:rPr lang="en-US" dirty="0" smtClean="0"/>
              <a:t>«Numbering/any more about events?»</a:t>
            </a:r>
          </a:p>
        </p:txBody>
      </p:sp>
      <p:sp>
        <p:nvSpPr>
          <p:cNvPr id="114692" name="Cloud Callout 3"/>
          <p:cNvSpPr>
            <a:spLocks noChangeArrowheads="1"/>
          </p:cNvSpPr>
          <p:nvPr/>
        </p:nvSpPr>
        <p:spPr bwMode="auto">
          <a:xfrm>
            <a:off x="5334000" y="1295400"/>
            <a:ext cx="4724400" cy="1600200"/>
          </a:xfrm>
          <a:prstGeom prst="cloudCallout">
            <a:avLst>
              <a:gd name="adj1" fmla="val 25201"/>
              <a:gd name="adj2" fmla="val 93067"/>
            </a:avLst>
          </a:prstGeom>
          <a:solidFill>
            <a:schemeClr val="accent1"/>
          </a:solidFill>
          <a:ln w="12700">
            <a:solidFill>
              <a:schemeClr val="tx1"/>
            </a:solidFill>
            <a:round/>
            <a:headEnd/>
            <a:tailEnd/>
          </a:ln>
        </p:spPr>
        <p:txBody>
          <a:bodyPr>
            <a:prstTxWarp prst="textNoShape">
              <a:avLst/>
            </a:prstTxWarp>
          </a:bodyPr>
          <a:lstStyle/>
          <a:p>
            <a:r>
              <a:rPr lang="en-US" dirty="0"/>
              <a:t>Door opened =</a:t>
            </a:r>
            <a:br>
              <a:rPr lang="en-US" dirty="0"/>
            </a:br>
            <a:r>
              <a:rPr lang="en-US" dirty="0"/>
              <a:t>      Open door =</a:t>
            </a:r>
            <a:br>
              <a:rPr lang="en-US" dirty="0"/>
            </a:br>
            <a:r>
              <a:rPr lang="en-US" dirty="0"/>
              <a:t>           Door open </a:t>
            </a:r>
            <a:r>
              <a:rPr lang="en-US" dirty="0" smtClean="0"/>
              <a:t>=?</a:t>
            </a:r>
            <a:r>
              <a:rPr lang="en-US" dirty="0"/>
              <a:t>????</a:t>
            </a:r>
          </a:p>
          <a:p>
            <a:r>
              <a:rPr lang="en-US" dirty="0"/>
              <a:t>              </a:t>
            </a:r>
          </a:p>
        </p:txBody>
      </p:sp>
      <p:grpSp>
        <p:nvGrpSpPr>
          <p:cNvPr id="5" name="Group 4"/>
          <p:cNvGrpSpPr>
            <a:grpSpLocks noChangeAspect="1"/>
          </p:cNvGrpSpPr>
          <p:nvPr/>
        </p:nvGrpSpPr>
        <p:grpSpPr>
          <a:xfrm>
            <a:off x="956400" y="4174907"/>
            <a:ext cx="4149000" cy="1768693"/>
            <a:chOff x="1752600" y="2514600"/>
            <a:chExt cx="6435000" cy="2743200"/>
          </a:xfrm>
        </p:grpSpPr>
        <p:grpSp>
          <p:nvGrpSpPr>
            <p:cNvPr id="6" name="Group 3"/>
            <p:cNvGrpSpPr/>
            <p:nvPr/>
          </p:nvGrpSpPr>
          <p:grpSpPr>
            <a:xfrm>
              <a:off x="2438400" y="2514600"/>
              <a:ext cx="5410200" cy="2743200"/>
              <a:chOff x="3429000" y="1676400"/>
              <a:chExt cx="5410200" cy="2743200"/>
            </a:xfrm>
          </p:grpSpPr>
          <p:sp>
            <p:nvSpPr>
              <p:cNvPr id="11" name="Rectangle 10"/>
              <p:cNvSpPr/>
              <p:nvPr/>
            </p:nvSpPr>
            <p:spPr bwMode="auto">
              <a:xfrm>
                <a:off x="5334000" y="1676400"/>
                <a:ext cx="1981200" cy="381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Open</a:t>
                </a:r>
              </a:p>
            </p:txBody>
          </p:sp>
          <p:sp>
            <p:nvSpPr>
              <p:cNvPr id="12" name="Rectangle 11"/>
              <p:cNvSpPr/>
              <p:nvPr/>
            </p:nvSpPr>
            <p:spPr bwMode="auto">
              <a:xfrm>
                <a:off x="6858000" y="2743200"/>
                <a:ext cx="1981200" cy="381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Closing</a:t>
                </a:r>
              </a:p>
            </p:txBody>
          </p:sp>
          <p:sp>
            <p:nvSpPr>
              <p:cNvPr id="13" name="Rectangle 12"/>
              <p:cNvSpPr/>
              <p:nvPr/>
            </p:nvSpPr>
            <p:spPr bwMode="auto">
              <a:xfrm>
                <a:off x="3429000" y="2743200"/>
                <a:ext cx="1981200" cy="381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Opening</a:t>
                </a:r>
              </a:p>
            </p:txBody>
          </p:sp>
          <p:sp>
            <p:nvSpPr>
              <p:cNvPr id="14" name="Rectangle 13"/>
              <p:cNvSpPr/>
              <p:nvPr/>
            </p:nvSpPr>
            <p:spPr bwMode="auto">
              <a:xfrm>
                <a:off x="5334000" y="4038600"/>
                <a:ext cx="1981200" cy="381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Closed</a:t>
                </a:r>
              </a:p>
            </p:txBody>
          </p:sp>
          <p:cxnSp>
            <p:nvCxnSpPr>
              <p:cNvPr id="15" name="Shape 14"/>
              <p:cNvCxnSpPr>
                <a:stCxn id="11" idx="3"/>
                <a:endCxn id="12" idx="0"/>
              </p:cNvCxnSpPr>
              <p:nvPr/>
            </p:nvCxnSpPr>
            <p:spPr bwMode="auto">
              <a:xfrm>
                <a:off x="7315200" y="1866900"/>
                <a:ext cx="533400" cy="876300"/>
              </a:xfrm>
              <a:prstGeom prst="bentConnector2">
                <a:avLst/>
              </a:prstGeom>
              <a:solidFill>
                <a:schemeClr val="accent1"/>
              </a:solidFill>
              <a:ln w="25400" cap="flat" cmpd="sng" algn="ctr">
                <a:solidFill>
                  <a:schemeClr val="tx1"/>
                </a:solidFill>
                <a:prstDash val="solid"/>
                <a:round/>
                <a:headEnd type="none" w="med" len="med"/>
                <a:tailEnd type="arrow"/>
              </a:ln>
              <a:effectLst/>
            </p:spPr>
          </p:cxnSp>
          <p:cxnSp>
            <p:nvCxnSpPr>
              <p:cNvPr id="16" name="Shape 15"/>
              <p:cNvCxnSpPr>
                <a:stCxn id="12" idx="2"/>
                <a:endCxn id="14" idx="3"/>
              </p:cNvCxnSpPr>
              <p:nvPr/>
            </p:nvCxnSpPr>
            <p:spPr bwMode="auto">
              <a:xfrm rot="5400000">
                <a:off x="7029450" y="3409950"/>
                <a:ext cx="1104900" cy="533400"/>
              </a:xfrm>
              <a:prstGeom prst="bentConnector2">
                <a:avLst/>
              </a:prstGeom>
              <a:solidFill>
                <a:schemeClr val="accent1"/>
              </a:solidFill>
              <a:ln w="25400" cap="flat" cmpd="sng" algn="ctr">
                <a:solidFill>
                  <a:schemeClr val="tx1"/>
                </a:solidFill>
                <a:prstDash val="solid"/>
                <a:round/>
                <a:headEnd type="none" w="med" len="med"/>
                <a:tailEnd type="arrow"/>
              </a:ln>
              <a:effectLst/>
            </p:spPr>
          </p:cxnSp>
          <p:cxnSp>
            <p:nvCxnSpPr>
              <p:cNvPr id="17" name="Elbow Connector 12"/>
              <p:cNvCxnSpPr>
                <a:stCxn id="14" idx="1"/>
                <a:endCxn id="13" idx="2"/>
              </p:cNvCxnSpPr>
              <p:nvPr/>
            </p:nvCxnSpPr>
            <p:spPr bwMode="auto">
              <a:xfrm rot="10800000">
                <a:off x="4419600" y="3124200"/>
                <a:ext cx="914400" cy="1104900"/>
              </a:xfrm>
              <a:prstGeom prst="bentConnector2">
                <a:avLst/>
              </a:prstGeom>
              <a:solidFill>
                <a:schemeClr val="accent1"/>
              </a:solidFill>
              <a:ln w="25400" cap="flat" cmpd="sng" algn="ctr">
                <a:solidFill>
                  <a:schemeClr val="tx1"/>
                </a:solidFill>
                <a:prstDash val="solid"/>
                <a:round/>
                <a:headEnd type="none" w="med" len="med"/>
                <a:tailEnd type="arrow"/>
              </a:ln>
              <a:effectLst/>
            </p:spPr>
          </p:cxnSp>
          <p:cxnSp>
            <p:nvCxnSpPr>
              <p:cNvPr id="18" name="Shape 17"/>
              <p:cNvCxnSpPr>
                <a:stCxn id="13" idx="0"/>
                <a:endCxn id="11" idx="1"/>
              </p:cNvCxnSpPr>
              <p:nvPr/>
            </p:nvCxnSpPr>
            <p:spPr bwMode="auto">
              <a:xfrm rot="5400000" flipH="1" flipV="1">
                <a:off x="4438650" y="1847850"/>
                <a:ext cx="876300" cy="914400"/>
              </a:xfrm>
              <a:prstGeom prst="bentConnector2">
                <a:avLst/>
              </a:prstGeom>
              <a:solidFill>
                <a:schemeClr val="accent1"/>
              </a:solidFill>
              <a:ln w="25400" cap="flat" cmpd="sng" algn="ctr">
                <a:solidFill>
                  <a:schemeClr val="tx1"/>
                </a:solidFill>
                <a:prstDash val="solid"/>
                <a:round/>
                <a:headEnd type="none" w="med" len="med"/>
                <a:tailEnd type="arrow"/>
              </a:ln>
              <a:effectLst/>
            </p:spPr>
          </p:cxnSp>
        </p:grpSp>
        <p:sp>
          <p:nvSpPr>
            <p:cNvPr id="7" name="TextBox 6"/>
            <p:cNvSpPr txBox="1"/>
            <p:nvPr/>
          </p:nvSpPr>
          <p:spPr>
            <a:xfrm>
              <a:off x="7010400" y="2895600"/>
              <a:ext cx="1177200" cy="716031"/>
            </a:xfrm>
            <a:prstGeom prst="rect">
              <a:avLst/>
            </a:prstGeom>
            <a:noFill/>
          </p:spPr>
          <p:txBody>
            <a:bodyPr wrap="square" rtlCol="0">
              <a:spAutoFit/>
            </a:bodyPr>
            <a:lstStyle/>
            <a:p>
              <a:r>
                <a:rPr lang="en-US" sz="1200" dirty="0" smtClean="0"/>
                <a:t>Button pushed</a:t>
              </a:r>
              <a:endParaRPr lang="en-US" sz="1200" dirty="0"/>
            </a:p>
          </p:txBody>
        </p:sp>
        <p:sp>
          <p:nvSpPr>
            <p:cNvPr id="8" name="TextBox 7"/>
            <p:cNvSpPr txBox="1"/>
            <p:nvPr/>
          </p:nvSpPr>
          <p:spPr>
            <a:xfrm>
              <a:off x="7010400" y="4419600"/>
              <a:ext cx="1005803" cy="716031"/>
            </a:xfrm>
            <a:prstGeom prst="rect">
              <a:avLst/>
            </a:prstGeom>
            <a:noFill/>
          </p:spPr>
          <p:txBody>
            <a:bodyPr wrap="square" rtlCol="0">
              <a:spAutoFit/>
            </a:bodyPr>
            <a:lstStyle/>
            <a:p>
              <a:r>
                <a:rPr lang="en-US" sz="1200" dirty="0" smtClean="0"/>
                <a:t>Door closed</a:t>
              </a:r>
              <a:endParaRPr lang="en-US" sz="1200" dirty="0"/>
            </a:p>
          </p:txBody>
        </p:sp>
        <p:sp>
          <p:nvSpPr>
            <p:cNvPr id="9" name="TextBox 8"/>
            <p:cNvSpPr txBox="1"/>
            <p:nvPr/>
          </p:nvSpPr>
          <p:spPr>
            <a:xfrm>
              <a:off x="1752600" y="4419600"/>
              <a:ext cx="1589440" cy="716031"/>
            </a:xfrm>
            <a:prstGeom prst="rect">
              <a:avLst/>
            </a:prstGeom>
            <a:noFill/>
          </p:spPr>
          <p:txBody>
            <a:bodyPr wrap="square" rtlCol="0">
              <a:spAutoFit/>
            </a:bodyPr>
            <a:lstStyle/>
            <a:p>
              <a:r>
                <a:rPr lang="en-US" sz="1200" dirty="0" smtClean="0"/>
                <a:t>Arrive</a:t>
              </a:r>
              <a:endParaRPr lang="en-US" sz="2400" dirty="0" smtClean="0"/>
            </a:p>
            <a:p>
              <a:r>
                <a:rPr lang="en-US" sz="1200" dirty="0" smtClean="0"/>
                <a:t>at floor</a:t>
              </a:r>
              <a:endParaRPr lang="en-US" sz="1200" dirty="0"/>
            </a:p>
          </p:txBody>
        </p:sp>
        <p:sp>
          <p:nvSpPr>
            <p:cNvPr id="10" name="TextBox 9"/>
            <p:cNvSpPr txBox="1"/>
            <p:nvPr/>
          </p:nvSpPr>
          <p:spPr>
            <a:xfrm>
              <a:off x="1906313" y="2895600"/>
              <a:ext cx="1074484" cy="716031"/>
            </a:xfrm>
            <a:prstGeom prst="rect">
              <a:avLst/>
            </a:prstGeom>
            <a:noFill/>
          </p:spPr>
          <p:txBody>
            <a:bodyPr wrap="square" rtlCol="0">
              <a:spAutoFit/>
            </a:bodyPr>
            <a:lstStyle/>
            <a:p>
              <a:r>
                <a:rPr lang="en-US" sz="1200" dirty="0" smtClean="0"/>
                <a:t>Door opened</a:t>
              </a:r>
              <a:endParaRPr lang="en-US" sz="1200" dirty="0"/>
            </a:p>
          </p:txBody>
        </p:sp>
      </p:grpSp>
      <p:sp>
        <p:nvSpPr>
          <p:cNvPr id="20" name="TextBox 19"/>
          <p:cNvSpPr txBox="1"/>
          <p:nvPr/>
        </p:nvSpPr>
        <p:spPr>
          <a:xfrm>
            <a:off x="1401234" y="5345668"/>
            <a:ext cx="351366" cy="369332"/>
          </a:xfrm>
          <a:prstGeom prst="rect">
            <a:avLst/>
          </a:prstGeom>
          <a:noFill/>
        </p:spPr>
        <p:txBody>
          <a:bodyPr wrap="none" rtlCol="0">
            <a:spAutoFit/>
          </a:bodyPr>
          <a:lstStyle/>
          <a:p>
            <a:r>
              <a:rPr lang="en-US" dirty="0" smtClean="0"/>
              <a:t>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Data</a:t>
            </a:r>
            <a:endParaRPr lang="en-US" dirty="0"/>
          </a:p>
        </p:txBody>
      </p:sp>
      <p:sp>
        <p:nvSpPr>
          <p:cNvPr id="3" name="Content Placeholder 2"/>
          <p:cNvSpPr>
            <a:spLocks noGrp="1"/>
          </p:cNvSpPr>
          <p:nvPr>
            <p:ph idx="1"/>
          </p:nvPr>
        </p:nvSpPr>
        <p:spPr>
          <a:xfrm>
            <a:off x="762000" y="1219200"/>
            <a:ext cx="8077200" cy="762000"/>
          </a:xfrm>
        </p:spPr>
        <p:txBody>
          <a:bodyPr/>
          <a:lstStyle/>
          <a:p>
            <a:r>
              <a:rPr lang="en-US" dirty="0" smtClean="0"/>
              <a:t>Events may carry data with them.</a:t>
            </a:r>
          </a:p>
          <a:p>
            <a:endParaRPr lang="en-US" dirty="0" smtClean="0"/>
          </a:p>
          <a:p>
            <a:endParaRPr lang="en-US" dirty="0" smtClean="0"/>
          </a:p>
          <a:p>
            <a:endParaRPr lang="en-US" dirty="0"/>
          </a:p>
        </p:txBody>
      </p:sp>
      <p:sp>
        <p:nvSpPr>
          <p:cNvPr id="10" name="Rectangle 9"/>
          <p:cNvSpPr/>
          <p:nvPr/>
        </p:nvSpPr>
        <p:spPr bwMode="auto">
          <a:xfrm>
            <a:off x="3341215" y="2590800"/>
            <a:ext cx="1981200" cy="381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At floor</a:t>
            </a:r>
          </a:p>
        </p:txBody>
      </p:sp>
      <p:sp>
        <p:nvSpPr>
          <p:cNvPr id="11" name="Rectangle 10"/>
          <p:cNvSpPr/>
          <p:nvPr/>
        </p:nvSpPr>
        <p:spPr bwMode="auto">
          <a:xfrm>
            <a:off x="4865215" y="3657600"/>
            <a:ext cx="1981200" cy="381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Moving</a:t>
            </a:r>
          </a:p>
        </p:txBody>
      </p:sp>
      <p:sp>
        <p:nvSpPr>
          <p:cNvPr id="13" name="Rectangle 12"/>
          <p:cNvSpPr/>
          <p:nvPr/>
        </p:nvSpPr>
        <p:spPr bwMode="auto">
          <a:xfrm>
            <a:off x="3341215" y="4953000"/>
            <a:ext cx="1981200" cy="381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dirty="0" smtClean="0">
                <a:ln>
                  <a:noFill/>
                </a:ln>
                <a:solidFill>
                  <a:schemeClr val="tx1"/>
                </a:solidFill>
                <a:effectLst/>
                <a:latin typeface="Arial" charset="0"/>
              </a:rPr>
              <a:t>Checking</a:t>
            </a:r>
            <a:r>
              <a:rPr kumimoji="0" lang="en-US" sz="1700" b="0" i="0" u="none" strike="noStrike" cap="none" normalizeH="0" dirty="0" smtClean="0">
                <a:ln>
                  <a:noFill/>
                </a:ln>
                <a:solidFill>
                  <a:schemeClr val="tx1"/>
                </a:solidFill>
                <a:effectLst/>
                <a:latin typeface="Arial" charset="0"/>
              </a:rPr>
              <a:t> requests</a:t>
            </a:r>
            <a:endParaRPr kumimoji="0" lang="en-US" sz="1700" b="0" i="0" u="none" strike="noStrike" cap="none" normalizeH="0" baseline="0" dirty="0" smtClean="0">
              <a:ln>
                <a:noFill/>
              </a:ln>
              <a:solidFill>
                <a:schemeClr val="tx1"/>
              </a:solidFill>
              <a:effectLst/>
              <a:latin typeface="Arial" charset="0"/>
            </a:endParaRPr>
          </a:p>
        </p:txBody>
      </p:sp>
      <p:cxnSp>
        <p:nvCxnSpPr>
          <p:cNvPr id="14" name="Shape 13"/>
          <p:cNvCxnSpPr>
            <a:stCxn id="10" idx="3"/>
            <a:endCxn id="11" idx="0"/>
          </p:cNvCxnSpPr>
          <p:nvPr/>
        </p:nvCxnSpPr>
        <p:spPr bwMode="auto">
          <a:xfrm>
            <a:off x="5322415" y="2781300"/>
            <a:ext cx="533400" cy="876300"/>
          </a:xfrm>
          <a:prstGeom prst="bentConnector2">
            <a:avLst/>
          </a:prstGeom>
          <a:solidFill>
            <a:schemeClr val="accent1"/>
          </a:solidFill>
          <a:ln w="25400" cap="flat" cmpd="sng" algn="ctr">
            <a:solidFill>
              <a:schemeClr val="tx1"/>
            </a:solidFill>
            <a:prstDash val="solid"/>
            <a:round/>
            <a:headEnd type="none" w="med" len="med"/>
            <a:tailEnd type="arrow"/>
          </a:ln>
          <a:effectLst/>
        </p:spPr>
      </p:cxnSp>
      <p:cxnSp>
        <p:nvCxnSpPr>
          <p:cNvPr id="15" name="Shape 14"/>
          <p:cNvCxnSpPr>
            <a:stCxn id="11" idx="2"/>
            <a:endCxn id="13" idx="3"/>
          </p:cNvCxnSpPr>
          <p:nvPr/>
        </p:nvCxnSpPr>
        <p:spPr bwMode="auto">
          <a:xfrm rot="5400000">
            <a:off x="5036665" y="4324350"/>
            <a:ext cx="1104900" cy="533400"/>
          </a:xfrm>
          <a:prstGeom prst="bentConnector2">
            <a:avLst/>
          </a:prstGeom>
          <a:solidFill>
            <a:schemeClr val="accent1"/>
          </a:solidFill>
          <a:ln w="25400" cap="flat" cmpd="sng" algn="ctr">
            <a:solidFill>
              <a:schemeClr val="tx1"/>
            </a:solidFill>
            <a:prstDash val="solid"/>
            <a:round/>
            <a:headEnd type="none" w="med" len="med"/>
            <a:tailEnd type="arrow"/>
          </a:ln>
          <a:effectLst/>
        </p:spPr>
      </p:cxnSp>
      <p:sp>
        <p:nvSpPr>
          <p:cNvPr id="6" name="TextBox 5"/>
          <p:cNvSpPr txBox="1"/>
          <p:nvPr/>
        </p:nvSpPr>
        <p:spPr>
          <a:xfrm>
            <a:off x="6008215" y="2971800"/>
            <a:ext cx="1916585" cy="369332"/>
          </a:xfrm>
          <a:prstGeom prst="rect">
            <a:avLst/>
          </a:prstGeom>
          <a:noFill/>
        </p:spPr>
        <p:txBody>
          <a:bodyPr wrap="none" rtlCol="0">
            <a:spAutoFit/>
          </a:bodyPr>
          <a:lstStyle/>
          <a:p>
            <a:r>
              <a:rPr lang="en-US" dirty="0" smtClean="0"/>
              <a:t>Floor Request(3)</a:t>
            </a:r>
            <a:endParaRPr lang="en-US" dirty="0"/>
          </a:p>
        </p:txBody>
      </p:sp>
      <p:sp>
        <p:nvSpPr>
          <p:cNvPr id="7" name="TextBox 6"/>
          <p:cNvSpPr txBox="1"/>
          <p:nvPr/>
        </p:nvSpPr>
        <p:spPr>
          <a:xfrm>
            <a:off x="6008215" y="4495800"/>
            <a:ext cx="1698464" cy="369332"/>
          </a:xfrm>
          <a:prstGeom prst="rect">
            <a:avLst/>
          </a:prstGeom>
          <a:noFill/>
        </p:spPr>
        <p:txBody>
          <a:bodyPr wrap="none" rtlCol="0">
            <a:spAutoFit/>
          </a:bodyPr>
          <a:lstStyle/>
          <a:p>
            <a:r>
              <a:rPr lang="en-US" dirty="0" smtClean="0"/>
              <a:t>Arrived at floor</a:t>
            </a:r>
            <a:endParaRPr lang="en-US" dirty="0"/>
          </a:p>
        </p:txBody>
      </p:sp>
      <p:sp>
        <p:nvSpPr>
          <p:cNvPr id="22" name="TextBox 21"/>
          <p:cNvSpPr txBox="1"/>
          <p:nvPr/>
        </p:nvSpPr>
        <p:spPr>
          <a:xfrm>
            <a:off x="2667000" y="4114800"/>
            <a:ext cx="3124200" cy="646331"/>
          </a:xfrm>
          <a:prstGeom prst="rect">
            <a:avLst/>
          </a:prstGeom>
          <a:noFill/>
        </p:spPr>
        <p:txBody>
          <a:bodyPr wrap="square" rtlCol="0">
            <a:spAutoFit/>
          </a:bodyPr>
          <a:lstStyle/>
          <a:p>
            <a:r>
              <a:rPr lang="en-US" dirty="0" smtClean="0"/>
              <a:t>Floor Request(</a:t>
            </a:r>
            <a:br>
              <a:rPr lang="en-US" dirty="0" smtClean="0"/>
            </a:br>
            <a:r>
              <a:rPr lang="en-US" dirty="0" smtClean="0"/>
              <a:t>   </a:t>
            </a:r>
            <a:r>
              <a:rPr lang="en-US" dirty="0" err="1" smtClean="0"/>
              <a:t>SelectedRequest.Floor</a:t>
            </a:r>
            <a:r>
              <a:rPr lang="en-US" dirty="0" smtClean="0"/>
              <a:t>)</a:t>
            </a:r>
            <a:endParaRPr lang="en-US" dirty="0"/>
          </a:p>
        </p:txBody>
      </p:sp>
      <p:cxnSp>
        <p:nvCxnSpPr>
          <p:cNvPr id="21" name="Shape 20"/>
          <p:cNvCxnSpPr>
            <a:stCxn id="13" idx="0"/>
            <a:endCxn id="11" idx="1"/>
          </p:cNvCxnSpPr>
          <p:nvPr/>
        </p:nvCxnSpPr>
        <p:spPr bwMode="auto">
          <a:xfrm rot="5400000" flipH="1" flipV="1">
            <a:off x="4046065" y="4133850"/>
            <a:ext cx="1104900" cy="533400"/>
          </a:xfrm>
          <a:prstGeom prst="bentConnector2">
            <a:avLst/>
          </a:prstGeom>
          <a:solidFill>
            <a:schemeClr val="accent1"/>
          </a:solidFill>
          <a:ln w="12700" cap="flat" cmpd="sng" algn="ctr">
            <a:solidFill>
              <a:schemeClr val="tx1"/>
            </a:solidFill>
            <a:prstDash val="solid"/>
            <a:round/>
            <a:headEnd type="none" w="med" len="med"/>
            <a:tailEnd type="arrow"/>
          </a:ln>
          <a:effectLst/>
        </p:spPr>
      </p:cxnSp>
      <p:cxnSp>
        <p:nvCxnSpPr>
          <p:cNvPr id="24" name="Elbow Connector 23"/>
          <p:cNvCxnSpPr>
            <a:stCxn id="13" idx="1"/>
            <a:endCxn id="10" idx="1"/>
          </p:cNvCxnSpPr>
          <p:nvPr/>
        </p:nvCxnSpPr>
        <p:spPr bwMode="auto">
          <a:xfrm rot="10800000">
            <a:off x="3341215" y="2781300"/>
            <a:ext cx="1588" cy="2362200"/>
          </a:xfrm>
          <a:prstGeom prst="bentConnector3">
            <a:avLst>
              <a:gd name="adj1" fmla="val 55590302"/>
            </a:avLst>
          </a:prstGeom>
          <a:solidFill>
            <a:schemeClr val="accent1"/>
          </a:solidFill>
          <a:ln w="12700" cap="flat" cmpd="sng" algn="ctr">
            <a:solidFill>
              <a:schemeClr val="tx1"/>
            </a:solidFill>
            <a:prstDash val="solid"/>
            <a:round/>
            <a:headEnd type="none" w="med" len="med"/>
            <a:tailEnd type="arrow"/>
          </a:ln>
          <a:effectLst/>
        </p:spPr>
      </p:cxnSp>
      <p:sp>
        <p:nvSpPr>
          <p:cNvPr id="26" name="TextBox 25"/>
          <p:cNvSpPr txBox="1"/>
          <p:nvPr/>
        </p:nvSpPr>
        <p:spPr>
          <a:xfrm>
            <a:off x="1072972" y="3200400"/>
            <a:ext cx="1365428" cy="646331"/>
          </a:xfrm>
          <a:prstGeom prst="rect">
            <a:avLst/>
          </a:prstGeom>
          <a:noFill/>
        </p:spPr>
        <p:txBody>
          <a:bodyPr wrap="none" rtlCol="0">
            <a:spAutoFit/>
          </a:bodyPr>
          <a:lstStyle/>
          <a:p>
            <a:r>
              <a:rPr lang="en-US" dirty="0" smtClean="0"/>
              <a:t>No pending</a:t>
            </a:r>
          </a:p>
          <a:p>
            <a:r>
              <a:rPr lang="en-US" dirty="0" smtClean="0"/>
              <a:t>requests</a:t>
            </a:r>
            <a:endParaRPr lang="en-US"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Anti-Pattern</a:t>
            </a:r>
            <a:endParaRPr lang="en-US" dirty="0"/>
          </a:p>
        </p:txBody>
      </p:sp>
      <p:sp>
        <p:nvSpPr>
          <p:cNvPr id="4" name="Content Placeholder 3"/>
          <p:cNvSpPr>
            <a:spLocks noGrp="1"/>
          </p:cNvSpPr>
          <p:nvPr>
            <p:ph idx="1"/>
          </p:nvPr>
        </p:nvSpPr>
        <p:spPr>
          <a:xfrm>
            <a:off x="762000" y="1219200"/>
            <a:ext cx="8077200" cy="3200400"/>
          </a:xfrm>
        </p:spPr>
        <p:txBody>
          <a:bodyPr/>
          <a:lstStyle/>
          <a:p>
            <a:r>
              <a:rPr lang="en-US" dirty="0" smtClean="0"/>
              <a:t>The state diagram should reflect a lifecycle, </a:t>
            </a:r>
            <a:br>
              <a:rPr lang="en-US" dirty="0" smtClean="0"/>
            </a:br>
            <a:r>
              <a:rPr lang="en-US" dirty="0" smtClean="0"/>
              <a:t>not a set of things to do.</a:t>
            </a:r>
          </a:p>
          <a:p>
            <a:endParaRPr lang="en-US" dirty="0" smtClean="0"/>
          </a:p>
        </p:txBody>
      </p:sp>
      <p:sp>
        <p:nvSpPr>
          <p:cNvPr id="5" name="Rectangle 4"/>
          <p:cNvSpPr/>
          <p:nvPr/>
        </p:nvSpPr>
        <p:spPr bwMode="auto">
          <a:xfrm>
            <a:off x="2362200" y="3505200"/>
            <a:ext cx="3810000" cy="4572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At rest</a:t>
            </a:r>
          </a:p>
        </p:txBody>
      </p:sp>
      <p:cxnSp>
        <p:nvCxnSpPr>
          <p:cNvPr id="7" name="Elbow Connector 6"/>
          <p:cNvCxnSpPr>
            <a:stCxn id="5" idx="2"/>
            <a:endCxn id="5" idx="3"/>
          </p:cNvCxnSpPr>
          <p:nvPr/>
        </p:nvCxnSpPr>
        <p:spPr bwMode="auto">
          <a:xfrm rot="5400000" flipH="1" flipV="1">
            <a:off x="5105400" y="2895600"/>
            <a:ext cx="228600" cy="1905000"/>
          </a:xfrm>
          <a:prstGeom prst="bentConnector4">
            <a:avLst>
              <a:gd name="adj1" fmla="val -445142"/>
              <a:gd name="adj2" fmla="val 112000"/>
            </a:avLst>
          </a:prstGeom>
          <a:solidFill>
            <a:schemeClr val="accent1"/>
          </a:solidFill>
          <a:ln w="12700" cap="flat" cmpd="sng" algn="ctr">
            <a:solidFill>
              <a:schemeClr val="tx1"/>
            </a:solidFill>
            <a:prstDash val="solid"/>
            <a:round/>
            <a:headEnd type="none" w="med" len="med"/>
            <a:tailEnd type="arrow"/>
          </a:ln>
          <a:effectLst/>
        </p:spPr>
      </p:cxnSp>
      <p:cxnSp>
        <p:nvCxnSpPr>
          <p:cNvPr id="15" name="Elbow Connector 6"/>
          <p:cNvCxnSpPr/>
          <p:nvPr/>
        </p:nvCxnSpPr>
        <p:spPr bwMode="auto">
          <a:xfrm rot="16200000" flipH="1" flipV="1">
            <a:off x="2762250" y="3105150"/>
            <a:ext cx="190500" cy="990600"/>
          </a:xfrm>
          <a:prstGeom prst="bentConnector4">
            <a:avLst>
              <a:gd name="adj1" fmla="val -433153"/>
              <a:gd name="adj2" fmla="val 123077"/>
            </a:avLst>
          </a:prstGeom>
          <a:solidFill>
            <a:schemeClr val="accent1"/>
          </a:solidFill>
          <a:ln w="12700" cap="flat" cmpd="sng" algn="ctr">
            <a:solidFill>
              <a:schemeClr val="tx1"/>
            </a:solidFill>
            <a:prstDash val="solid"/>
            <a:round/>
            <a:headEnd type="none" w="med" len="med"/>
            <a:tailEnd type="arrow"/>
          </a:ln>
          <a:effectLst/>
        </p:spPr>
      </p:cxnSp>
      <p:cxnSp>
        <p:nvCxnSpPr>
          <p:cNvPr id="27" name="Elbow Connector 6"/>
          <p:cNvCxnSpPr/>
          <p:nvPr/>
        </p:nvCxnSpPr>
        <p:spPr bwMode="auto">
          <a:xfrm rot="5400000" flipV="1">
            <a:off x="5581650" y="3067050"/>
            <a:ext cx="190500" cy="990600"/>
          </a:xfrm>
          <a:prstGeom prst="bentConnector4">
            <a:avLst>
              <a:gd name="adj1" fmla="val -433153"/>
              <a:gd name="adj2" fmla="val 123077"/>
            </a:avLst>
          </a:prstGeom>
          <a:solidFill>
            <a:schemeClr val="accent1"/>
          </a:solidFill>
          <a:ln w="12700" cap="flat" cmpd="sng" algn="ctr">
            <a:solidFill>
              <a:schemeClr val="tx1"/>
            </a:solidFill>
            <a:prstDash val="solid"/>
            <a:round/>
            <a:headEnd type="none" w="med" len="med"/>
            <a:tailEnd type="arrow"/>
          </a:ln>
          <a:effectLst/>
        </p:spPr>
      </p:cxnSp>
      <p:cxnSp>
        <p:nvCxnSpPr>
          <p:cNvPr id="31" name="Elbow Connector 6"/>
          <p:cNvCxnSpPr/>
          <p:nvPr/>
        </p:nvCxnSpPr>
        <p:spPr bwMode="auto">
          <a:xfrm rot="5400000" flipH="1">
            <a:off x="2762250" y="3448050"/>
            <a:ext cx="190500" cy="990600"/>
          </a:xfrm>
          <a:prstGeom prst="bentConnector4">
            <a:avLst>
              <a:gd name="adj1" fmla="val -433153"/>
              <a:gd name="adj2" fmla="val 123077"/>
            </a:avLst>
          </a:prstGeom>
          <a:solidFill>
            <a:schemeClr val="accent1"/>
          </a:solidFill>
          <a:ln w="12700" cap="flat" cmpd="sng" algn="ctr">
            <a:solidFill>
              <a:schemeClr val="tx1"/>
            </a:solidFill>
            <a:prstDash val="solid"/>
            <a:round/>
            <a:headEnd type="arrow" w="med" len="med"/>
            <a:tailEnd type="none"/>
          </a:ln>
          <a:effectLst/>
        </p:spPr>
      </p:cxnSp>
      <p:sp>
        <p:nvSpPr>
          <p:cNvPr id="33" name="TextBox 32"/>
          <p:cNvSpPr txBox="1"/>
          <p:nvPr/>
        </p:nvSpPr>
        <p:spPr>
          <a:xfrm>
            <a:off x="6556133" y="2819400"/>
            <a:ext cx="1673467" cy="369332"/>
          </a:xfrm>
          <a:prstGeom prst="rect">
            <a:avLst/>
          </a:prstGeom>
          <a:noFill/>
        </p:spPr>
        <p:txBody>
          <a:bodyPr wrap="none" rtlCol="0">
            <a:spAutoFit/>
          </a:bodyPr>
          <a:lstStyle/>
          <a:p>
            <a:r>
              <a:rPr lang="en-US" dirty="0" smtClean="0"/>
              <a:t>Button pushed</a:t>
            </a:r>
            <a:endParaRPr lang="en-US" dirty="0"/>
          </a:p>
        </p:txBody>
      </p:sp>
      <p:sp>
        <p:nvSpPr>
          <p:cNvPr id="34" name="TextBox 33"/>
          <p:cNvSpPr txBox="1"/>
          <p:nvPr/>
        </p:nvSpPr>
        <p:spPr>
          <a:xfrm>
            <a:off x="4800600" y="5181600"/>
            <a:ext cx="1416373" cy="369332"/>
          </a:xfrm>
          <a:prstGeom prst="rect">
            <a:avLst/>
          </a:prstGeom>
          <a:noFill/>
        </p:spPr>
        <p:txBody>
          <a:bodyPr wrap="none" rtlCol="0">
            <a:spAutoFit/>
          </a:bodyPr>
          <a:lstStyle/>
          <a:p>
            <a:r>
              <a:rPr lang="en-US" dirty="0" smtClean="0"/>
              <a:t>Door closed</a:t>
            </a:r>
            <a:endParaRPr lang="en-US" dirty="0"/>
          </a:p>
        </p:txBody>
      </p:sp>
      <p:sp>
        <p:nvSpPr>
          <p:cNvPr id="35" name="TextBox 34"/>
          <p:cNvSpPr txBox="1"/>
          <p:nvPr/>
        </p:nvSpPr>
        <p:spPr>
          <a:xfrm>
            <a:off x="457200" y="4343400"/>
            <a:ext cx="1570086" cy="369332"/>
          </a:xfrm>
          <a:prstGeom prst="rect">
            <a:avLst/>
          </a:prstGeom>
          <a:noFill/>
        </p:spPr>
        <p:txBody>
          <a:bodyPr wrap="none" rtlCol="0">
            <a:spAutoFit/>
          </a:bodyPr>
          <a:lstStyle/>
          <a:p>
            <a:r>
              <a:rPr lang="en-US" dirty="0" smtClean="0"/>
              <a:t>Arrive at floor</a:t>
            </a:r>
            <a:endParaRPr lang="en-US" dirty="0"/>
          </a:p>
        </p:txBody>
      </p:sp>
      <p:sp>
        <p:nvSpPr>
          <p:cNvPr id="36" name="TextBox 35"/>
          <p:cNvSpPr txBox="1"/>
          <p:nvPr/>
        </p:nvSpPr>
        <p:spPr>
          <a:xfrm>
            <a:off x="457200" y="2667000"/>
            <a:ext cx="1519391" cy="369332"/>
          </a:xfrm>
          <a:prstGeom prst="rect">
            <a:avLst/>
          </a:prstGeom>
          <a:noFill/>
        </p:spPr>
        <p:txBody>
          <a:bodyPr wrap="none" rtlCol="0">
            <a:spAutoFit/>
          </a:bodyPr>
          <a:lstStyle/>
          <a:p>
            <a:r>
              <a:rPr lang="en-US" dirty="0" smtClean="0"/>
              <a:t>Door opened</a:t>
            </a:r>
            <a:endParaRPr lang="en-US"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1618" name="Title 1"/>
          <p:cNvSpPr>
            <a:spLocks noGrp="1"/>
          </p:cNvSpPr>
          <p:nvPr>
            <p:ph type="title"/>
          </p:nvPr>
        </p:nvSpPr>
        <p:spPr/>
        <p:txBody>
          <a:bodyPr/>
          <a:lstStyle/>
          <a:p>
            <a:r>
              <a:rPr lang="en-US" smtClean="0"/>
              <a:t>State Model</a:t>
            </a:r>
          </a:p>
        </p:txBody>
      </p:sp>
      <p:sp>
        <p:nvSpPr>
          <p:cNvPr id="111619" name="Content Placeholder 2"/>
          <p:cNvSpPr>
            <a:spLocks noGrp="1"/>
          </p:cNvSpPr>
          <p:nvPr>
            <p:ph idx="1"/>
          </p:nvPr>
        </p:nvSpPr>
        <p:spPr/>
        <p:txBody>
          <a:bodyPr/>
          <a:lstStyle/>
          <a:p>
            <a:pPr marL="0" indent="0"/>
            <a:r>
              <a:rPr lang="en-US" smtClean="0"/>
              <a:t>«Insert reference state model»</a:t>
            </a:r>
          </a:p>
        </p:txBody>
      </p:sp>
      <p:pic>
        <p:nvPicPr>
          <p:cNvPr id="4" name="Picture 4"/>
          <p:cNvPicPr>
            <a:picLocks noChangeAspect="1" noChangeArrowheads="1"/>
          </p:cNvPicPr>
          <p:nvPr/>
        </p:nvPicPr>
        <p:blipFill>
          <a:blip r:embed="rId2"/>
          <a:srcRect/>
          <a:stretch>
            <a:fillRect/>
          </a:stretch>
        </p:blipFill>
        <p:spPr bwMode="auto">
          <a:xfrm>
            <a:off x="381000" y="1146175"/>
            <a:ext cx="8382000" cy="5102225"/>
          </a:xfrm>
          <a:prstGeom prst="rect">
            <a:avLst/>
          </a:prstGeom>
          <a:noFill/>
          <a:ln w="9525">
            <a:noFill/>
            <a:round/>
            <a:headEnd/>
            <a:tailEnd/>
          </a:ln>
        </p:spPr>
      </p:pic>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Workshop</a:t>
            </a:r>
            <a:endParaRPr lang="en-US" dirty="0"/>
          </a:p>
        </p:txBody>
      </p:sp>
      <p:sp>
        <p:nvSpPr>
          <p:cNvPr id="4" name="Content Placeholder 3"/>
          <p:cNvSpPr>
            <a:spLocks noGrp="1"/>
          </p:cNvSpPr>
          <p:nvPr>
            <p:ph idx="1"/>
          </p:nvPr>
        </p:nvSpPr>
        <p:spPr/>
        <p:txBody>
          <a:bodyPr/>
          <a:lstStyle/>
          <a:p>
            <a:r>
              <a:rPr lang="en-US" dirty="0" smtClean="0"/>
              <a:t>Complete the state diagram for «</a:t>
            </a:r>
            <a:r>
              <a:rPr lang="en-US" dirty="0" err="1" smtClean="0"/>
              <a:t>blotz</a:t>
            </a:r>
            <a:r>
              <a:rPr lang="en-US" dirty="0" smtClean="0"/>
              <a:t>»</a:t>
            </a:r>
          </a:p>
          <a:p>
            <a:endParaRPr lang="en-US" dirty="0" smtClean="0"/>
          </a:p>
          <a:p>
            <a:r>
              <a:rPr lang="en-US" dirty="0" smtClean="0"/>
              <a:t>«What event drives this transition, and write description.</a:t>
            </a:r>
          </a:p>
          <a:p>
            <a:r>
              <a:rPr lang="en-US" dirty="0" smtClean="0"/>
              <a:t>«make explicit the identification of events</a:t>
            </a:r>
          </a:p>
          <a:p>
            <a:pPr lvl="1"/>
            <a:endParaRPr lang="en-US"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8002" name="Title 1"/>
          <p:cNvSpPr>
            <a:spLocks noGrp="1"/>
          </p:cNvSpPr>
          <p:nvPr>
            <p:ph type="title"/>
          </p:nvPr>
        </p:nvSpPr>
        <p:spPr/>
        <p:txBody>
          <a:bodyPr/>
          <a:lstStyle/>
          <a:p>
            <a:r>
              <a:rPr lang="en-US" dirty="0" smtClean="0"/>
              <a:t>Testing the State Model</a:t>
            </a:r>
          </a:p>
        </p:txBody>
      </p:sp>
      <p:sp>
        <p:nvSpPr>
          <p:cNvPr id="128003" name="Content Placeholder 2"/>
          <p:cNvSpPr>
            <a:spLocks noGrp="1"/>
          </p:cNvSpPr>
          <p:nvPr>
            <p:ph idx="1"/>
          </p:nvPr>
        </p:nvSpPr>
        <p:spPr/>
        <p:txBody>
          <a:bodyPr/>
          <a:lstStyle/>
          <a:p>
            <a:pPr marL="0" indent="0"/>
            <a:r>
              <a:rPr lang="en-US" dirty="0" smtClean="0"/>
              <a:t>A </a:t>
            </a:r>
            <a:r>
              <a:rPr lang="en-US" i="1" dirty="0" smtClean="0"/>
              <a:t>state-event matrix </a:t>
            </a:r>
            <a:r>
              <a:rPr lang="en-US" dirty="0" smtClean="0"/>
              <a:t>is used to check for completeness of a state diagram.  </a:t>
            </a:r>
          </a:p>
          <a:p>
            <a:pPr marL="0" indent="0"/>
            <a:endParaRPr lang="en-US" dirty="0" smtClean="0"/>
          </a:p>
          <a:p>
            <a:pPr marL="0" indent="0"/>
            <a:r>
              <a:rPr lang="en-US" dirty="0" smtClean="0"/>
              <a:t>It has:</a:t>
            </a:r>
          </a:p>
          <a:p>
            <a:pPr lvl="1"/>
            <a:r>
              <a:rPr lang="en-US" dirty="0" smtClean="0"/>
              <a:t>columns for events</a:t>
            </a:r>
          </a:p>
          <a:p>
            <a:pPr lvl="1"/>
            <a:r>
              <a:rPr lang="en-US" dirty="0" smtClean="0"/>
              <a:t>rows for states</a:t>
            </a:r>
          </a:p>
          <a:p>
            <a:pPr lvl="1"/>
            <a:r>
              <a:rPr lang="en-US" dirty="0" smtClean="0"/>
              <a:t>references to the </a:t>
            </a:r>
            <a:br>
              <a:rPr lang="en-US" dirty="0" smtClean="0"/>
            </a:br>
            <a:r>
              <a:rPr lang="en-US" dirty="0" smtClean="0"/>
              <a:t>activities</a:t>
            </a:r>
          </a:p>
          <a:p>
            <a:pPr marL="0" indent="0"/>
            <a:endParaRPr lang="en-US" dirty="0" smtClean="0"/>
          </a:p>
          <a:p>
            <a:pPr marL="0" indent="0"/>
            <a:r>
              <a:rPr lang="en-US" dirty="0" smtClean="0"/>
              <a:t>Each cell contains the name of the new state.</a:t>
            </a:r>
          </a:p>
          <a:p>
            <a:pPr marL="0" indent="0"/>
            <a:endParaRPr lang="en-US" dirty="0" smtClean="0"/>
          </a:p>
        </p:txBody>
      </p:sp>
      <p:pic>
        <p:nvPicPr>
          <p:cNvPr id="4" name="Picture 3"/>
          <p:cNvPicPr>
            <a:picLocks noChangeAspect="1" noChangeArrowheads="1"/>
          </p:cNvPicPr>
          <p:nvPr/>
        </p:nvPicPr>
        <p:blipFill>
          <a:blip r:embed="rId2"/>
          <a:srcRect r="16869"/>
          <a:stretch>
            <a:fillRect/>
          </a:stretch>
        </p:blipFill>
        <p:spPr bwMode="auto">
          <a:xfrm>
            <a:off x="4419600" y="2855412"/>
            <a:ext cx="3962400" cy="1259388"/>
          </a:xfrm>
          <a:prstGeom prst="rect">
            <a:avLst/>
          </a:prstGeom>
          <a:noFill/>
          <a:ln w="9525">
            <a:noFill/>
            <a:round/>
            <a:headEnd/>
            <a:tailEnd/>
          </a:ln>
        </p:spPr>
      </p:pic>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the State Model</a:t>
            </a:r>
            <a:endParaRPr lang="en-US" dirty="0"/>
          </a:p>
        </p:txBody>
      </p:sp>
      <p:sp>
        <p:nvSpPr>
          <p:cNvPr id="3" name="Content Placeholder 2"/>
          <p:cNvSpPr>
            <a:spLocks noGrp="1"/>
          </p:cNvSpPr>
          <p:nvPr>
            <p:ph idx="1"/>
          </p:nvPr>
        </p:nvSpPr>
        <p:spPr/>
        <p:txBody>
          <a:bodyPr/>
          <a:lstStyle/>
          <a:p>
            <a:r>
              <a:rPr lang="en-US" dirty="0" smtClean="0"/>
              <a:t>Establish whether there is a transition from each state to </a:t>
            </a:r>
            <a:br>
              <a:rPr lang="en-US" dirty="0" smtClean="0"/>
            </a:br>
            <a:r>
              <a:rPr lang="en-US" i="1" dirty="0" smtClean="0"/>
              <a:t>every other state</a:t>
            </a:r>
            <a:r>
              <a:rPr lang="en-US" dirty="0" smtClean="0"/>
              <a:t>.</a:t>
            </a:r>
            <a:endParaRPr lang="en-US" dirty="0"/>
          </a:p>
        </p:txBody>
      </p:sp>
      <p:pic>
        <p:nvPicPr>
          <p:cNvPr id="4" name="Picture 2"/>
          <p:cNvPicPr>
            <a:picLocks noChangeAspect="1" noChangeArrowheads="1"/>
          </p:cNvPicPr>
          <p:nvPr/>
        </p:nvPicPr>
        <p:blipFill>
          <a:blip r:embed="rId2"/>
          <a:srcRect r="16794"/>
          <a:stretch>
            <a:fillRect/>
          </a:stretch>
        </p:blipFill>
        <p:spPr bwMode="auto">
          <a:xfrm>
            <a:off x="914400" y="2906713"/>
            <a:ext cx="6972300" cy="2501900"/>
          </a:xfrm>
          <a:prstGeom prst="rect">
            <a:avLst/>
          </a:prstGeom>
          <a:noFill/>
          <a:ln w="9525">
            <a:noFill/>
            <a:round/>
            <a:headEnd/>
            <a:tailEnd/>
          </a:ln>
        </p:spPr>
      </p:pic>
      <p:sp>
        <p:nvSpPr>
          <p:cNvPr id="5" name="Text Box 4"/>
          <p:cNvSpPr txBox="1">
            <a:spLocks noChangeArrowheads="1"/>
          </p:cNvSpPr>
          <p:nvPr/>
        </p:nvSpPr>
        <p:spPr bwMode="auto">
          <a:xfrm>
            <a:off x="1000125" y="6121400"/>
            <a:ext cx="1141413" cy="431800"/>
          </a:xfrm>
          <a:prstGeom prst="rect">
            <a:avLst/>
          </a:prstGeom>
          <a:noFill/>
          <a:ln w="9525">
            <a:noFill/>
            <a:round/>
            <a:headEnd/>
            <a:tailEnd/>
          </a:ln>
        </p:spPr>
        <p:txBody>
          <a:bodyPr lIns="81639" tIns="40820" rIns="81639" bIns="40820">
            <a:prstTxWarp prst="textNoShape">
              <a:avLst/>
            </a:prstTxWarp>
          </a:bodyPr>
          <a:lstStyle/>
          <a:p>
            <a:pPr defTabSz="414338" eaLnBrk="1">
              <a:lnSpc>
                <a:spcPct val="62000"/>
              </a:lnSpc>
              <a:buClr>
                <a:srgbClr val="000000"/>
              </a:buClr>
              <a:buSzPct val="45000"/>
              <a:buFont typeface="Wingdings" charset="2"/>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2200" b="1" dirty="0">
                <a:solidFill>
                  <a:srgbClr val="000000"/>
                </a:solidFill>
                <a:latin typeface="Tekton"/>
                <a:ea typeface="MS PGothic" pitchFamily="34" charset="-128"/>
                <a:cs typeface="Tekton"/>
              </a:rPr>
              <a:t>States</a:t>
            </a:r>
          </a:p>
        </p:txBody>
      </p:sp>
      <p:sp>
        <p:nvSpPr>
          <p:cNvPr id="6" name="Line 5"/>
          <p:cNvSpPr>
            <a:spLocks noChangeShapeType="1"/>
          </p:cNvSpPr>
          <p:nvPr/>
        </p:nvSpPr>
        <p:spPr bwMode="auto">
          <a:xfrm flipV="1">
            <a:off x="1484313" y="5419725"/>
            <a:ext cx="1587" cy="660400"/>
          </a:xfrm>
          <a:prstGeom prst="line">
            <a:avLst/>
          </a:prstGeom>
          <a:noFill/>
          <a:ln w="9360">
            <a:solidFill>
              <a:srgbClr val="000000"/>
            </a:solidFill>
            <a:round/>
            <a:headEnd/>
            <a:tailEnd type="triangle" w="med" len="med"/>
          </a:ln>
        </p:spPr>
        <p:txBody>
          <a:bodyPr>
            <a:prstTxWarp prst="textNoShape">
              <a:avLst/>
            </a:prstTxWarp>
          </a:bodyPr>
          <a:lstStyle/>
          <a:p>
            <a:endParaRPr lang="en-US"/>
          </a:p>
        </p:txBody>
      </p:sp>
      <p:sp>
        <p:nvSpPr>
          <p:cNvPr id="7" name="Text Box 6"/>
          <p:cNvSpPr txBox="1">
            <a:spLocks noChangeArrowheads="1"/>
          </p:cNvSpPr>
          <p:nvPr/>
        </p:nvSpPr>
        <p:spPr bwMode="auto">
          <a:xfrm>
            <a:off x="966788" y="2095500"/>
            <a:ext cx="1139825" cy="431800"/>
          </a:xfrm>
          <a:prstGeom prst="rect">
            <a:avLst/>
          </a:prstGeom>
          <a:noFill/>
          <a:ln w="9525">
            <a:noFill/>
            <a:round/>
            <a:headEnd/>
            <a:tailEnd/>
          </a:ln>
        </p:spPr>
        <p:txBody>
          <a:bodyPr lIns="81639" tIns="40820" rIns="81639" bIns="40820">
            <a:prstTxWarp prst="textNoShape">
              <a:avLst/>
            </a:prstTxWarp>
          </a:bodyPr>
          <a:lstStyle/>
          <a:p>
            <a:pPr defTabSz="414338" eaLnBrk="1">
              <a:lnSpc>
                <a:spcPct val="62000"/>
              </a:lnSpc>
              <a:buClr>
                <a:srgbClr val="000000"/>
              </a:buClr>
              <a:buSzPct val="45000"/>
              <a:buFont typeface="Wingdings" charset="2"/>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2200" b="1" dirty="0">
                <a:latin typeface="Tekton"/>
                <a:ea typeface="MS PGothic" pitchFamily="34" charset="-128"/>
                <a:cs typeface="Tekton"/>
              </a:rPr>
              <a:t>Events</a:t>
            </a:r>
          </a:p>
        </p:txBody>
      </p:sp>
      <p:sp>
        <p:nvSpPr>
          <p:cNvPr id="8" name="Line 7"/>
          <p:cNvSpPr>
            <a:spLocks noChangeShapeType="1"/>
          </p:cNvSpPr>
          <p:nvPr/>
        </p:nvSpPr>
        <p:spPr bwMode="auto">
          <a:xfrm>
            <a:off x="1951038" y="2422525"/>
            <a:ext cx="777875" cy="501650"/>
          </a:xfrm>
          <a:prstGeom prst="line">
            <a:avLst/>
          </a:prstGeom>
          <a:noFill/>
          <a:ln w="9360">
            <a:solidFill>
              <a:srgbClr val="000000"/>
            </a:solidFill>
            <a:round/>
            <a:headEnd/>
            <a:tailEnd type="triangle" w="med" len="med"/>
          </a:ln>
        </p:spPr>
        <p:txBody>
          <a:bodyP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mtClean="0"/>
              <a:t>Class</a:t>
            </a:r>
          </a:p>
        </p:txBody>
      </p:sp>
      <p:sp>
        <p:nvSpPr>
          <p:cNvPr id="22531" name="Content Placeholder 2"/>
          <p:cNvSpPr>
            <a:spLocks noGrp="1"/>
          </p:cNvSpPr>
          <p:nvPr>
            <p:ph idx="1"/>
          </p:nvPr>
        </p:nvSpPr>
        <p:spPr/>
        <p:txBody>
          <a:bodyPr/>
          <a:lstStyle/>
          <a:p>
            <a:pPr marL="0" indent="0"/>
            <a:r>
              <a:rPr lang="en-US" smtClean="0"/>
              <a:t>A </a:t>
            </a:r>
            <a:r>
              <a:rPr lang="en-US" i="1" smtClean="0"/>
              <a:t>class </a:t>
            </a:r>
            <a:r>
              <a:rPr lang="en-US" smtClean="0"/>
              <a:t>represents a set of instances that all:</a:t>
            </a:r>
          </a:p>
          <a:p>
            <a:pPr lvl="1"/>
            <a:r>
              <a:rPr lang="en-US" smtClean="0"/>
              <a:t>have the same behavior</a:t>
            </a:r>
          </a:p>
          <a:p>
            <a:pPr lvl="1"/>
            <a:r>
              <a:rPr lang="en-US" smtClean="0"/>
              <a:t>are described in the same way</a:t>
            </a:r>
          </a:p>
          <a:p>
            <a:pPr lvl="1">
              <a:buFont typeface="Monotype Sorts" charset="2"/>
              <a:buNone/>
            </a:pPr>
            <a:endParaRPr lang="en-US" smtClean="0"/>
          </a:p>
          <a:p>
            <a:pPr lvl="1"/>
            <a:endParaRPr lang="en-US" smtClean="0"/>
          </a:p>
        </p:txBody>
      </p:sp>
      <p:sp>
        <p:nvSpPr>
          <p:cNvPr id="22532" name="Rectangle 6"/>
          <p:cNvSpPr>
            <a:spLocks noChangeArrowheads="1"/>
          </p:cNvSpPr>
          <p:nvPr/>
        </p:nvSpPr>
        <p:spPr bwMode="auto">
          <a:xfrm>
            <a:off x="838200" y="2743200"/>
            <a:ext cx="7199313" cy="430213"/>
          </a:xfrm>
          <a:prstGeom prst="rect">
            <a:avLst/>
          </a:prstGeom>
          <a:solidFill>
            <a:schemeClr val="tx1">
              <a:alpha val="14902"/>
            </a:schemeClr>
          </a:solidFill>
          <a:ln w="12700">
            <a:solidFill>
              <a:schemeClr val="tx1"/>
            </a:solidFill>
            <a:round/>
            <a:headEnd/>
            <a:tailEnd/>
          </a:ln>
        </p:spPr>
        <p:txBody>
          <a:bodyPr>
            <a:prstTxWarp prst="textNoShape">
              <a:avLst/>
            </a:prstTxWarp>
            <a:spAutoFit/>
          </a:bodyPr>
          <a:lstStyle/>
          <a:p>
            <a:r>
              <a:rPr lang="en-US" sz="2200"/>
              <a:t>“Set” means that each instance is unique.</a:t>
            </a:r>
          </a:p>
        </p:txBody>
      </p:sp>
      <p:sp>
        <p:nvSpPr>
          <p:cNvPr id="22533" name="Rectangle 7"/>
          <p:cNvSpPr>
            <a:spLocks noChangeArrowheads="1"/>
          </p:cNvSpPr>
          <p:nvPr/>
        </p:nvSpPr>
        <p:spPr bwMode="auto">
          <a:xfrm>
            <a:off x="838200" y="3751263"/>
            <a:ext cx="7199313" cy="769937"/>
          </a:xfrm>
          <a:prstGeom prst="rect">
            <a:avLst/>
          </a:prstGeom>
          <a:solidFill>
            <a:schemeClr val="tx1">
              <a:alpha val="14902"/>
            </a:schemeClr>
          </a:solidFill>
          <a:ln w="12700">
            <a:solidFill>
              <a:schemeClr val="tx1"/>
            </a:solidFill>
            <a:round/>
            <a:headEnd/>
            <a:tailEnd/>
          </a:ln>
        </p:spPr>
        <p:txBody>
          <a:bodyPr>
            <a:prstTxWarp prst="textNoShape">
              <a:avLst/>
            </a:prstTxWarp>
            <a:spAutoFit/>
          </a:bodyPr>
          <a:lstStyle/>
          <a:p>
            <a:r>
              <a:rPr lang="en-US" sz="2200"/>
              <a:t>“Same behavior” means that each instance behaves in the same way as the other instances. </a:t>
            </a:r>
          </a:p>
        </p:txBody>
      </p:sp>
      <p:sp>
        <p:nvSpPr>
          <p:cNvPr id="22534" name="Rectangle 8"/>
          <p:cNvSpPr>
            <a:spLocks noChangeArrowheads="1"/>
          </p:cNvSpPr>
          <p:nvPr/>
        </p:nvSpPr>
        <p:spPr bwMode="auto">
          <a:xfrm>
            <a:off x="838200" y="5097463"/>
            <a:ext cx="7199313" cy="769937"/>
          </a:xfrm>
          <a:prstGeom prst="rect">
            <a:avLst/>
          </a:prstGeom>
          <a:solidFill>
            <a:schemeClr val="tx1">
              <a:alpha val="14902"/>
            </a:schemeClr>
          </a:solidFill>
          <a:ln w="12700">
            <a:solidFill>
              <a:schemeClr val="tx1"/>
            </a:solidFill>
            <a:round/>
            <a:headEnd/>
            <a:tailEnd/>
          </a:ln>
        </p:spPr>
        <p:txBody>
          <a:bodyPr>
            <a:prstTxWarp prst="textNoShape">
              <a:avLst/>
            </a:prstTxWarp>
            <a:spAutoFit/>
          </a:bodyPr>
          <a:lstStyle/>
          <a:p>
            <a:r>
              <a:rPr lang="en-US" sz="2200"/>
              <a:t>“Described in the same way” means that any data describing the instance applies uniformly to each one. </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33122" name="Picture 2"/>
          <p:cNvPicPr>
            <a:picLocks noChangeAspect="1" noChangeArrowheads="1"/>
          </p:cNvPicPr>
          <p:nvPr/>
        </p:nvPicPr>
        <p:blipFill>
          <a:blip r:embed="rId2"/>
          <a:srcRect r="16794"/>
          <a:stretch>
            <a:fillRect/>
          </a:stretch>
        </p:blipFill>
        <p:spPr bwMode="auto">
          <a:xfrm>
            <a:off x="838200" y="2603500"/>
            <a:ext cx="6972300" cy="2501900"/>
          </a:xfrm>
          <a:prstGeom prst="rect">
            <a:avLst/>
          </a:prstGeom>
          <a:noFill/>
          <a:ln w="9525">
            <a:noFill/>
            <a:round/>
            <a:headEnd/>
            <a:tailEnd/>
          </a:ln>
        </p:spPr>
      </p:pic>
      <p:sp>
        <p:nvSpPr>
          <p:cNvPr id="133123" name="Title 1"/>
          <p:cNvSpPr>
            <a:spLocks noGrp="1"/>
          </p:cNvSpPr>
          <p:nvPr>
            <p:ph type="title"/>
          </p:nvPr>
        </p:nvSpPr>
        <p:spPr/>
        <p:txBody>
          <a:bodyPr/>
          <a:lstStyle/>
          <a:p>
            <a:r>
              <a:rPr lang="en-US" smtClean="0"/>
              <a:t>Fill in the State-Event Matrix</a:t>
            </a:r>
          </a:p>
        </p:txBody>
      </p:sp>
      <p:sp>
        <p:nvSpPr>
          <p:cNvPr id="3" name="Content Placeholder 2"/>
          <p:cNvSpPr>
            <a:spLocks noGrp="1"/>
          </p:cNvSpPr>
          <p:nvPr>
            <p:ph idx="1"/>
          </p:nvPr>
        </p:nvSpPr>
        <p:spPr/>
        <p:txBody>
          <a:bodyPr/>
          <a:lstStyle/>
          <a:p>
            <a:pPr marL="0" indent="0"/>
            <a:r>
              <a:rPr lang="en-US" dirty="0" smtClean="0"/>
              <a:t>Examine each cell and fill in the destination state.</a:t>
            </a:r>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a:p>
            <a:pPr marL="0" indent="0"/>
            <a:r>
              <a:rPr lang="en-US" dirty="0" smtClean="0"/>
              <a:t>			What about the empty cells?</a:t>
            </a:r>
          </a:p>
          <a:p>
            <a:pPr marL="0" indent="0"/>
            <a:endParaRPr lang="en-US" dirty="0" smtClean="0"/>
          </a:p>
        </p:txBody>
      </p:sp>
      <p:grpSp>
        <p:nvGrpSpPr>
          <p:cNvPr id="2" name="Group 6"/>
          <p:cNvGrpSpPr>
            <a:grpSpLocks/>
          </p:cNvGrpSpPr>
          <p:nvPr/>
        </p:nvGrpSpPr>
        <p:grpSpPr bwMode="auto">
          <a:xfrm>
            <a:off x="1676400" y="1981200"/>
            <a:ext cx="6311900" cy="4198938"/>
            <a:chOff x="1688535" y="280744"/>
            <a:chExt cx="6845865" cy="7042150"/>
          </a:xfrm>
        </p:grpSpPr>
        <p:sp>
          <p:nvSpPr>
            <p:cNvPr id="133126" name="Lightning Bolt 6"/>
            <p:cNvSpPr>
              <a:spLocks noChangeAspect="1" noChangeArrowheads="1"/>
            </p:cNvSpPr>
            <p:nvPr/>
          </p:nvSpPr>
          <p:spPr bwMode="auto">
            <a:xfrm rot="-3093238">
              <a:off x="949700" y="1019579"/>
              <a:ext cx="7042150" cy="5564480"/>
            </a:xfrm>
            <a:prstGeom prst="lightningBolt">
              <a:avLst/>
            </a:prstGeom>
            <a:solidFill>
              <a:srgbClr val="FF0000"/>
            </a:solidFill>
            <a:ln w="12700">
              <a:solidFill>
                <a:schemeClr val="tx1"/>
              </a:solidFill>
              <a:round/>
              <a:headEnd/>
              <a:tailEnd/>
            </a:ln>
          </p:spPr>
          <p:txBody>
            <a:bodyPr>
              <a:prstTxWarp prst="textNoShape">
                <a:avLst/>
              </a:prstTxWarp>
            </a:bodyPr>
            <a:lstStyle/>
            <a:p>
              <a:endParaRPr lang="en-US"/>
            </a:p>
          </p:txBody>
        </p:sp>
        <p:sp>
          <p:nvSpPr>
            <p:cNvPr id="133127" name="TextBox 7"/>
            <p:cNvSpPr txBox="1">
              <a:spLocks noChangeArrowheads="1"/>
            </p:cNvSpPr>
            <p:nvPr/>
          </p:nvSpPr>
          <p:spPr bwMode="auto">
            <a:xfrm>
              <a:off x="1828800" y="3352800"/>
              <a:ext cx="6705600" cy="671035"/>
            </a:xfrm>
            <a:prstGeom prst="rect">
              <a:avLst/>
            </a:prstGeom>
            <a:noFill/>
            <a:ln w="9525">
              <a:noFill/>
              <a:miter lim="800000"/>
              <a:headEnd/>
              <a:tailEnd/>
            </a:ln>
          </p:spPr>
          <p:txBody>
            <a:bodyPr wrap="square">
              <a:prstTxWarp prst="textNoShape">
                <a:avLst/>
              </a:prstTxWarp>
              <a:spAutoFit/>
            </a:bodyPr>
            <a:lstStyle/>
            <a:p>
              <a:r>
                <a:rPr lang="en-US" sz="2000">
                  <a:solidFill>
                    <a:srgbClr val="FFFFFF"/>
                  </a:solidFill>
                </a:rPr>
                <a:t>WARNING: Do </a:t>
              </a:r>
              <a:r>
                <a:rPr lang="en-US" sz="2000" i="1">
                  <a:solidFill>
                    <a:srgbClr val="FFFFFF"/>
                  </a:solidFill>
                </a:rPr>
                <a:t>NOT </a:t>
              </a:r>
              <a:r>
                <a:rPr lang="en-US" sz="2000">
                  <a:solidFill>
                    <a:srgbClr val="FFFFFF"/>
                  </a:solidFill>
                </a:rPr>
                <a:t>look at the diagram</a:t>
              </a:r>
              <a:r>
                <a:rPr lang="en-US" sz="2000" i="1">
                  <a:solidFill>
                    <a:srgbClr val="FFFFFF"/>
                  </a:solidFill>
                </a:rPr>
                <a:t> </a:t>
              </a:r>
              <a:endParaRPr lang="en-US" sz="2000" i="1">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50000" decel="5000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4146" name="Title 1"/>
          <p:cNvSpPr>
            <a:spLocks noGrp="1"/>
          </p:cNvSpPr>
          <p:nvPr>
            <p:ph type="title"/>
          </p:nvPr>
        </p:nvSpPr>
        <p:spPr/>
        <p:txBody>
          <a:bodyPr/>
          <a:lstStyle/>
          <a:p>
            <a:r>
              <a:rPr lang="en-US" smtClean="0"/>
              <a:t>Empty Cells</a:t>
            </a:r>
          </a:p>
        </p:txBody>
      </p:sp>
      <p:sp>
        <p:nvSpPr>
          <p:cNvPr id="134147" name="Content Placeholder 2"/>
          <p:cNvSpPr>
            <a:spLocks noGrp="1"/>
          </p:cNvSpPr>
          <p:nvPr>
            <p:ph idx="1"/>
          </p:nvPr>
        </p:nvSpPr>
        <p:spPr/>
        <p:txBody>
          <a:bodyPr/>
          <a:lstStyle/>
          <a:p>
            <a:pPr marL="0" indent="0"/>
            <a:r>
              <a:rPr lang="en-US" smtClean="0"/>
              <a:t>The empty cells can be:</a:t>
            </a:r>
          </a:p>
          <a:p>
            <a:pPr lvl="1"/>
            <a:r>
              <a:rPr lang="en-US" smtClean="0"/>
              <a:t>A transition you forgot </a:t>
            </a:r>
            <a:r>
              <a:rPr lang="en-US" smtClean="0">
                <a:sym typeface="Wingdings" charset="2"/>
              </a:rPr>
              <a:t></a:t>
            </a:r>
            <a:br>
              <a:rPr lang="en-US" smtClean="0">
                <a:sym typeface="Wingdings" charset="2"/>
              </a:rPr>
            </a:br>
            <a:r>
              <a:rPr lang="en-US" smtClean="0">
                <a:sym typeface="Wingdings" charset="2"/>
              </a:rPr>
              <a:t>	Fill in the destination state</a:t>
            </a:r>
          </a:p>
          <a:p>
            <a:pPr lvl="1"/>
            <a:r>
              <a:rPr lang="en-US" smtClean="0">
                <a:sym typeface="Wingdings" charset="2"/>
              </a:rPr>
              <a:t>An event that occurs, but you don’t care </a:t>
            </a:r>
            <a:br>
              <a:rPr lang="en-US" smtClean="0">
                <a:sym typeface="Wingdings" charset="2"/>
              </a:rPr>
            </a:br>
            <a:r>
              <a:rPr lang="en-US" smtClean="0">
                <a:sym typeface="Wingdings" charset="2"/>
              </a:rPr>
              <a:t>	Ignore it</a:t>
            </a:r>
          </a:p>
          <a:p>
            <a:pPr lvl="1"/>
            <a:r>
              <a:rPr lang="en-US" smtClean="0">
                <a:sym typeface="Wingdings" charset="2"/>
              </a:rPr>
              <a:t>A logical impossibility </a:t>
            </a:r>
            <a:br>
              <a:rPr lang="en-US" smtClean="0">
                <a:sym typeface="Wingdings" charset="2"/>
              </a:rPr>
            </a:br>
            <a:r>
              <a:rPr lang="en-US" smtClean="0">
                <a:sym typeface="Wingdings" charset="2"/>
              </a:rPr>
              <a:t>	Something has gone horribly wrong</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5170" name="Title 1"/>
          <p:cNvSpPr>
            <a:spLocks noGrp="1"/>
          </p:cNvSpPr>
          <p:nvPr>
            <p:ph type="title"/>
          </p:nvPr>
        </p:nvSpPr>
        <p:spPr/>
        <p:txBody>
          <a:bodyPr/>
          <a:lstStyle/>
          <a:p>
            <a:r>
              <a:rPr lang="en-US" smtClean="0"/>
              <a:t>Event Ignored</a:t>
            </a:r>
          </a:p>
        </p:txBody>
      </p:sp>
      <p:sp>
        <p:nvSpPr>
          <p:cNvPr id="135171" name="Content Placeholder 2"/>
          <p:cNvSpPr>
            <a:spLocks noGrp="1"/>
          </p:cNvSpPr>
          <p:nvPr>
            <p:ph idx="1"/>
          </p:nvPr>
        </p:nvSpPr>
        <p:spPr/>
        <p:txBody>
          <a:bodyPr/>
          <a:lstStyle/>
          <a:p>
            <a:pPr marL="0" indent="0"/>
            <a:r>
              <a:rPr lang="en-US" dirty="0" smtClean="0"/>
              <a:t>An event can occur that you simply ignore.</a:t>
            </a:r>
          </a:p>
          <a:p>
            <a:pPr marL="0" indent="0"/>
            <a:endParaRPr lang="en-US" dirty="0" smtClean="0"/>
          </a:p>
        </p:txBody>
      </p:sp>
      <p:pic>
        <p:nvPicPr>
          <p:cNvPr id="4" name="Picture 3" descr="pushIt.jpg"/>
          <p:cNvPicPr>
            <a:picLocks noChangeAspect="1"/>
          </p:cNvPicPr>
          <p:nvPr/>
        </p:nvPicPr>
        <p:blipFill>
          <a:blip r:embed="rId2"/>
          <a:stretch>
            <a:fillRect/>
          </a:stretch>
        </p:blipFill>
        <p:spPr>
          <a:xfrm>
            <a:off x="838200" y="2063749"/>
            <a:ext cx="5670550" cy="3997273"/>
          </a:xfrm>
          <a:prstGeom prst="rect">
            <a:avLst/>
          </a:prstGeom>
        </p:spPr>
      </p:pic>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6194" name="Title 1"/>
          <p:cNvSpPr>
            <a:spLocks noGrp="1"/>
          </p:cNvSpPr>
          <p:nvPr>
            <p:ph type="title"/>
          </p:nvPr>
        </p:nvSpPr>
        <p:spPr/>
        <p:txBody>
          <a:bodyPr/>
          <a:lstStyle/>
          <a:p>
            <a:r>
              <a:rPr lang="en-US" smtClean="0"/>
              <a:t>Can’t Happen</a:t>
            </a:r>
          </a:p>
        </p:txBody>
      </p:sp>
      <p:sp>
        <p:nvSpPr>
          <p:cNvPr id="3" name="Content Placeholder 2"/>
          <p:cNvSpPr>
            <a:spLocks noGrp="1"/>
          </p:cNvSpPr>
          <p:nvPr>
            <p:ph idx="1"/>
          </p:nvPr>
        </p:nvSpPr>
        <p:spPr/>
        <p:txBody>
          <a:bodyPr/>
          <a:lstStyle/>
          <a:p>
            <a:pPr marL="0" indent="0"/>
            <a:r>
              <a:rPr lang="en-US" smtClean="0"/>
              <a:t>An event can occur that is a logical impossibility if there is</a:t>
            </a:r>
          </a:p>
          <a:p>
            <a:pPr lvl="1"/>
            <a:r>
              <a:rPr lang="en-US" smtClean="0"/>
              <a:t>a software error</a:t>
            </a:r>
          </a:p>
          <a:p>
            <a:pPr lvl="1"/>
            <a:r>
              <a:rPr lang="en-US" smtClean="0"/>
              <a:t>a hardware error</a:t>
            </a:r>
          </a:p>
          <a:p>
            <a:pPr lvl="1"/>
            <a:r>
              <a:rPr lang="en-US" smtClean="0"/>
              <a:t>etc</a:t>
            </a:r>
          </a:p>
          <a:p>
            <a:pPr marL="0" indent="0"/>
            <a:r>
              <a:rPr lang="en-US" smtClean="0"/>
              <a:t>You can’t do anything about it.</a:t>
            </a:r>
          </a:p>
          <a:p>
            <a:pPr marL="0" indent="0"/>
            <a:endParaRPr lang="en-US" smtClean="0"/>
          </a:p>
          <a:p>
            <a:pPr marL="0" indent="0"/>
            <a:endParaRPr lang="en-US" smtClean="0"/>
          </a:p>
          <a:p>
            <a:pPr marL="0" indent="0"/>
            <a:endParaRPr lang="en-US" smtClean="0"/>
          </a:p>
          <a:p>
            <a:pPr marL="0" indent="0"/>
            <a:endParaRPr lang="en-US" smtClean="0"/>
          </a:p>
          <a:p>
            <a:pPr marL="0" indent="0"/>
            <a:endParaRPr lang="en-US" smtClean="0"/>
          </a:p>
          <a:p>
            <a:pPr marL="0" indent="0"/>
            <a:endParaRPr lang="en-US" smtClean="0"/>
          </a:p>
          <a:p>
            <a:pPr marL="0" indent="0"/>
            <a:r>
              <a:rPr lang="en-US" smtClean="0"/>
              <a:t>	  If an undesirable event occurs, you have to handle it.</a:t>
            </a:r>
          </a:p>
        </p:txBody>
      </p:sp>
      <p:grpSp>
        <p:nvGrpSpPr>
          <p:cNvPr id="2" name="Group 5"/>
          <p:cNvGrpSpPr>
            <a:grpSpLocks/>
          </p:cNvGrpSpPr>
          <p:nvPr/>
        </p:nvGrpSpPr>
        <p:grpSpPr bwMode="auto">
          <a:xfrm>
            <a:off x="1524000" y="1157288"/>
            <a:ext cx="6705600" cy="6684962"/>
            <a:chOff x="2819400" y="1782342"/>
            <a:chExt cx="6858000" cy="6972907"/>
          </a:xfrm>
        </p:grpSpPr>
        <p:sp>
          <p:nvSpPr>
            <p:cNvPr id="136197" name="Lightning Bolt 6"/>
            <p:cNvSpPr>
              <a:spLocks noChangeAspect="1" noChangeArrowheads="1"/>
            </p:cNvSpPr>
            <p:nvPr/>
          </p:nvSpPr>
          <p:spPr bwMode="auto">
            <a:xfrm rot="-3093238">
              <a:off x="2283981" y="2423323"/>
              <a:ext cx="6972907" cy="5690945"/>
            </a:xfrm>
            <a:prstGeom prst="lightningBolt">
              <a:avLst/>
            </a:prstGeom>
            <a:solidFill>
              <a:srgbClr val="FF0000"/>
            </a:solidFill>
            <a:ln w="12700">
              <a:solidFill>
                <a:schemeClr val="tx1"/>
              </a:solidFill>
              <a:round/>
              <a:headEnd/>
              <a:tailEnd/>
            </a:ln>
          </p:spPr>
          <p:txBody>
            <a:bodyPr>
              <a:prstTxWarp prst="textNoShape">
                <a:avLst/>
              </a:prstTxWarp>
            </a:bodyPr>
            <a:lstStyle/>
            <a:p>
              <a:endParaRPr lang="en-US"/>
            </a:p>
          </p:txBody>
        </p:sp>
        <p:sp>
          <p:nvSpPr>
            <p:cNvPr id="136198" name="TextBox 7"/>
            <p:cNvSpPr txBox="1">
              <a:spLocks noChangeArrowheads="1"/>
            </p:cNvSpPr>
            <p:nvPr/>
          </p:nvSpPr>
          <p:spPr bwMode="auto">
            <a:xfrm>
              <a:off x="2819400" y="4647798"/>
              <a:ext cx="6858000" cy="417396"/>
            </a:xfrm>
            <a:prstGeom prst="rect">
              <a:avLst/>
            </a:prstGeom>
            <a:noFill/>
            <a:ln w="9525">
              <a:noFill/>
              <a:miter lim="800000"/>
              <a:headEnd/>
              <a:tailEnd/>
            </a:ln>
          </p:spPr>
          <p:txBody>
            <a:bodyPr>
              <a:prstTxWarp prst="textNoShape">
                <a:avLst/>
              </a:prstTxWarp>
              <a:spAutoFit/>
            </a:bodyPr>
            <a:lstStyle/>
            <a:p>
              <a:r>
                <a:rPr lang="en-US" sz="2000">
                  <a:solidFill>
                    <a:srgbClr val="FFFFFF"/>
                  </a:solidFill>
                </a:rPr>
                <a:t>WARNING: </a:t>
              </a:r>
              <a:r>
                <a:rPr lang="en-US" sz="2000">
                  <a:solidFill>
                    <a:schemeClr val="bg1"/>
                  </a:solidFill>
                </a:rPr>
                <a:t>“Can’t Happen” ≠ “Shouldn’t Happen”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50000" decel="5000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7218" name="Title 1"/>
          <p:cNvSpPr>
            <a:spLocks noGrp="1"/>
          </p:cNvSpPr>
          <p:nvPr>
            <p:ph type="title"/>
          </p:nvPr>
        </p:nvSpPr>
        <p:spPr/>
        <p:txBody>
          <a:bodyPr/>
          <a:lstStyle/>
          <a:p>
            <a:r>
              <a:rPr lang="en-US" smtClean="0"/>
              <a:t>Shouldn’t Happen</a:t>
            </a:r>
          </a:p>
        </p:txBody>
      </p:sp>
      <p:sp>
        <p:nvSpPr>
          <p:cNvPr id="137219" name="Content Placeholder 2"/>
          <p:cNvSpPr>
            <a:spLocks noGrp="1"/>
          </p:cNvSpPr>
          <p:nvPr>
            <p:ph idx="1"/>
          </p:nvPr>
        </p:nvSpPr>
        <p:spPr/>
        <p:txBody>
          <a:bodyPr/>
          <a:lstStyle/>
          <a:p>
            <a:pPr marL="0" indent="0"/>
            <a:r>
              <a:rPr lang="en-US" smtClean="0"/>
              <a:t>“Shouldn’t Happen” is a good starting point for error analysis.</a:t>
            </a:r>
          </a:p>
          <a:p>
            <a:pPr marL="0" indent="0"/>
            <a:endParaRPr lang="en-US" smtClean="0"/>
          </a:p>
          <a:p>
            <a:pPr marL="0" indent="0"/>
            <a:r>
              <a:rPr lang="en-US" smtClean="0"/>
              <a:t>«How much here? I favor a pointer to the Advanced course»</a:t>
            </a:r>
          </a:p>
          <a:p>
            <a:pPr marL="0" indent="0"/>
            <a:endParaRPr lang="en-US" smtClean="0"/>
          </a:p>
          <a:p>
            <a:pPr marL="0" indent="0"/>
            <a:endParaRPr lang="en-US" smtClean="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8242" name="Title 1"/>
          <p:cNvSpPr>
            <a:spLocks noGrp="1"/>
          </p:cNvSpPr>
          <p:nvPr>
            <p:ph type="title"/>
          </p:nvPr>
        </p:nvSpPr>
        <p:spPr/>
        <p:txBody>
          <a:bodyPr/>
          <a:lstStyle/>
          <a:p>
            <a:r>
              <a:rPr lang="en-US" smtClean="0"/>
              <a:t>Filling the State Event Matrix</a:t>
            </a:r>
          </a:p>
        </p:txBody>
      </p:sp>
      <p:sp>
        <p:nvSpPr>
          <p:cNvPr id="138243" name="Content Placeholder 2"/>
          <p:cNvSpPr>
            <a:spLocks noGrp="1"/>
          </p:cNvSpPr>
          <p:nvPr>
            <p:ph idx="1"/>
          </p:nvPr>
        </p:nvSpPr>
        <p:spPr/>
        <p:txBody>
          <a:bodyPr/>
          <a:lstStyle/>
          <a:p>
            <a:pPr marL="0" indent="0"/>
            <a:endParaRPr lang="en-US"/>
          </a:p>
        </p:txBody>
      </p:sp>
      <p:pic>
        <p:nvPicPr>
          <p:cNvPr id="138244" name="Picture 3"/>
          <p:cNvPicPr>
            <a:picLocks noChangeAspect="1" noChangeArrowheads="1"/>
          </p:cNvPicPr>
          <p:nvPr/>
        </p:nvPicPr>
        <p:blipFill>
          <a:blip r:embed="rId2"/>
          <a:srcRect r="16869"/>
          <a:stretch>
            <a:fillRect/>
          </a:stretch>
        </p:blipFill>
        <p:spPr bwMode="auto">
          <a:xfrm>
            <a:off x="933450" y="2209800"/>
            <a:ext cx="7067550" cy="2246313"/>
          </a:xfrm>
          <a:prstGeom prst="rect">
            <a:avLst/>
          </a:prstGeom>
          <a:noFill/>
          <a:ln w="9525">
            <a:noFill/>
            <a:round/>
            <a:headEnd/>
            <a:tailEnd/>
          </a:ln>
        </p:spPr>
      </p:pic>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t>Completed Diagram</a:t>
            </a:r>
          </a:p>
        </p:txBody>
      </p:sp>
      <p:pic>
        <p:nvPicPr>
          <p:cNvPr id="141315" name="Picture 2"/>
          <p:cNvPicPr>
            <a:picLocks noChangeAspect="1" noChangeArrowheads="1"/>
          </p:cNvPicPr>
          <p:nvPr/>
        </p:nvPicPr>
        <p:blipFill>
          <a:blip r:embed="rId3"/>
          <a:srcRect/>
          <a:stretch>
            <a:fillRect/>
          </a:stretch>
        </p:blipFill>
        <p:spPr bwMode="auto">
          <a:xfrm>
            <a:off x="1295400" y="1752600"/>
            <a:ext cx="6324600" cy="3267075"/>
          </a:xfrm>
          <a:prstGeom prst="rect">
            <a:avLst/>
          </a:prstGeom>
          <a:noFill/>
          <a:ln w="9525">
            <a:solidFill>
              <a:schemeClr val="tx1"/>
            </a:solidFill>
            <a:round/>
            <a:headEnd/>
            <a:tailEnd/>
          </a:ln>
        </p:spPr>
      </p:pic>
      <p:sp>
        <p:nvSpPr>
          <p:cNvPr id="141316" name="Oval 14"/>
          <p:cNvSpPr>
            <a:spLocks noChangeArrowheads="1"/>
          </p:cNvSpPr>
          <p:nvPr/>
        </p:nvSpPr>
        <p:spPr bwMode="auto">
          <a:xfrm>
            <a:off x="3429000" y="2895600"/>
            <a:ext cx="1905000" cy="457200"/>
          </a:xfrm>
          <a:prstGeom prst="ellipse">
            <a:avLst/>
          </a:prstGeom>
          <a:noFill/>
          <a:ln w="12700">
            <a:solidFill>
              <a:srgbClr val="950728"/>
            </a:solidFill>
            <a:round/>
            <a:headEnd/>
            <a:tailEnd/>
          </a:ln>
        </p:spPr>
        <p:txBody>
          <a:bodyPr wrap="none" anchor="ctr">
            <a:prstTxWarp prst="textNoShape">
              <a:avLst/>
            </a:prstTxWarp>
          </a:bodyPr>
          <a:lstStyle/>
          <a:p>
            <a:endParaRPr lang="en-US"/>
          </a:p>
        </p:txBody>
      </p:sp>
      <p:sp>
        <p:nvSpPr>
          <p:cNvPr id="141317" name="Oval 15"/>
          <p:cNvSpPr>
            <a:spLocks noChangeArrowheads="1"/>
          </p:cNvSpPr>
          <p:nvPr/>
        </p:nvSpPr>
        <p:spPr bwMode="auto">
          <a:xfrm>
            <a:off x="3429000" y="3429000"/>
            <a:ext cx="1905000" cy="457200"/>
          </a:xfrm>
          <a:prstGeom prst="ellipse">
            <a:avLst/>
          </a:prstGeom>
          <a:noFill/>
          <a:ln w="12700">
            <a:solidFill>
              <a:srgbClr val="950728"/>
            </a:solidFill>
            <a:round/>
            <a:headEnd/>
            <a:tailEnd/>
          </a:ln>
        </p:spPr>
        <p:txBody>
          <a:bodyPr wrap="none" anchor="ct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4386" name="Title 1"/>
          <p:cNvSpPr>
            <a:spLocks noGrp="1"/>
          </p:cNvSpPr>
          <p:nvPr>
            <p:ph type="title"/>
          </p:nvPr>
        </p:nvSpPr>
        <p:spPr/>
        <p:txBody>
          <a:bodyPr/>
          <a:lstStyle/>
          <a:p>
            <a:r>
              <a:rPr lang="en-US" dirty="0" smtClean="0"/>
              <a:t>Workshop</a:t>
            </a:r>
          </a:p>
        </p:txBody>
      </p:sp>
      <p:sp>
        <p:nvSpPr>
          <p:cNvPr id="144387" name="Content Placeholder 2"/>
          <p:cNvSpPr>
            <a:spLocks noGrp="1"/>
          </p:cNvSpPr>
          <p:nvPr>
            <p:ph idx="1"/>
          </p:nvPr>
        </p:nvSpPr>
        <p:spPr/>
        <p:txBody>
          <a:bodyPr/>
          <a:lstStyle/>
          <a:p>
            <a:pPr marL="0" indent="0"/>
            <a:r>
              <a:rPr lang="en-US" dirty="0" smtClean="0"/>
              <a:t>Fill in the state-event matrix for the «xyz state model»</a:t>
            </a:r>
          </a:p>
          <a:p>
            <a:pPr marL="538163" lvl="1" indent="-365125"/>
            <a:r>
              <a:rPr lang="en-US" dirty="0" smtClean="0"/>
              <a:t>xyz must be incomplete (or maybe incomplete)</a:t>
            </a:r>
          </a:p>
          <a:p>
            <a:pPr marL="538163" lvl="1" indent="-365125"/>
            <a:r>
              <a:rPr lang="en-US" dirty="0" smtClean="0"/>
              <a:t>transition</a:t>
            </a:r>
          </a:p>
          <a:p>
            <a:pPr marL="538163" lvl="1" indent="-365125"/>
            <a:r>
              <a:rPr lang="en-US" dirty="0" smtClean="0"/>
              <a:t>ignore</a:t>
            </a:r>
          </a:p>
          <a:p>
            <a:pPr marL="538163" lvl="1" indent="-365125"/>
            <a:r>
              <a:rPr lang="en-US" dirty="0" smtClean="0"/>
              <a:t>can’t happen</a:t>
            </a:r>
          </a:p>
          <a:p>
            <a:pPr marL="538163" lvl="1" indent="-365125"/>
            <a:r>
              <a:rPr lang="en-US" dirty="0" smtClean="0"/>
              <a:t>shouldn’t happen</a:t>
            </a:r>
          </a:p>
          <a:p>
            <a:pPr marL="538163" lvl="1" indent="-365125"/>
            <a:endParaRPr lang="en-US" dirty="0" smtClean="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02" name="Title 1"/>
          <p:cNvSpPr>
            <a:spLocks noGrp="1"/>
          </p:cNvSpPr>
          <p:nvPr>
            <p:ph type="title"/>
          </p:nvPr>
        </p:nvSpPr>
        <p:spPr/>
        <p:txBody>
          <a:bodyPr/>
          <a:lstStyle/>
          <a:p>
            <a:r>
              <a:rPr lang="en-US" dirty="0" smtClean="0"/>
              <a:t>6. Activities</a:t>
            </a:r>
          </a:p>
        </p:txBody>
      </p:sp>
      <p:sp>
        <p:nvSpPr>
          <p:cNvPr id="153603" name="Content Placeholder 2"/>
          <p:cNvSpPr>
            <a:spLocks noGrp="1"/>
          </p:cNvSpPr>
          <p:nvPr>
            <p:ph idx="1"/>
          </p:nvPr>
        </p:nvSpPr>
        <p:spPr/>
        <p:txBody>
          <a:bodyPr/>
          <a:lstStyle/>
          <a:p>
            <a:pPr marL="0" indent="0"/>
            <a:endParaRPr lang="en-US"/>
          </a:p>
        </p:txBody>
      </p:sp>
      <p:sp>
        <p:nvSpPr>
          <p:cNvPr id="153604" name="Rectangle 3"/>
          <p:cNvSpPr>
            <a:spLocks noChangeArrowheads="1"/>
          </p:cNvSpPr>
          <p:nvPr/>
        </p:nvSpPr>
        <p:spPr bwMode="auto">
          <a:xfrm>
            <a:off x="3733800" y="3244850"/>
            <a:ext cx="755235" cy="1323439"/>
          </a:xfrm>
          <a:prstGeom prst="rect">
            <a:avLst/>
          </a:prstGeom>
          <a:noFill/>
          <a:ln w="9525">
            <a:noFill/>
            <a:miter lim="800000"/>
            <a:headEnd/>
            <a:tailEnd/>
          </a:ln>
        </p:spPr>
        <p:txBody>
          <a:bodyPr wrap="none">
            <a:prstTxWarp prst="textNoShape">
              <a:avLst/>
            </a:prstTxWarp>
            <a:spAutoFit/>
          </a:bodyPr>
          <a:lstStyle/>
          <a:p>
            <a:r>
              <a:rPr lang="en-US" sz="8000" dirty="0" smtClean="0">
                <a:solidFill>
                  <a:srgbClr val="FF0000"/>
                </a:solidFill>
              </a:rPr>
              <a:t>6</a:t>
            </a:r>
            <a:endParaRPr lang="en-US" sz="8000" dirty="0">
              <a:solidFill>
                <a:srgbClr val="FF0000"/>
              </a:solidFill>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5650" name="Title 1"/>
          <p:cNvSpPr>
            <a:spLocks noGrp="1"/>
          </p:cNvSpPr>
          <p:nvPr>
            <p:ph type="title"/>
          </p:nvPr>
        </p:nvSpPr>
        <p:spPr/>
        <p:txBody>
          <a:bodyPr/>
          <a:lstStyle/>
          <a:p>
            <a:r>
              <a:rPr lang="en-US" smtClean="0"/>
              <a:t>Activities</a:t>
            </a:r>
          </a:p>
        </p:txBody>
      </p:sp>
      <p:sp>
        <p:nvSpPr>
          <p:cNvPr id="3" name="Content Placeholder 2"/>
          <p:cNvSpPr>
            <a:spLocks noGrp="1"/>
          </p:cNvSpPr>
          <p:nvPr>
            <p:ph idx="1"/>
          </p:nvPr>
        </p:nvSpPr>
        <p:spPr/>
        <p:txBody>
          <a:bodyPr/>
          <a:lstStyle/>
          <a:p>
            <a:r>
              <a:rPr lang="en-US" dirty="0" smtClean="0"/>
              <a:t>An activity is a block of </a:t>
            </a:r>
            <a:r>
              <a:rPr lang="en-US" i="1" dirty="0" smtClean="0"/>
              <a:t>model-level logic </a:t>
            </a:r>
            <a:r>
              <a:rPr lang="en-US" dirty="0" smtClean="0"/>
              <a:t>comprising a collection of actions that can:</a:t>
            </a:r>
          </a:p>
          <a:p>
            <a:pPr lvl="1"/>
            <a:r>
              <a:rPr lang="en-GB" dirty="0" smtClean="0"/>
              <a:t>Create and delete instances</a:t>
            </a:r>
          </a:p>
          <a:p>
            <a:pPr lvl="1"/>
            <a:r>
              <a:rPr lang="en-GB" dirty="0" smtClean="0"/>
              <a:t>Link and unlink associations</a:t>
            </a:r>
            <a:br>
              <a:rPr lang="en-GB" dirty="0" smtClean="0"/>
            </a:br>
            <a:r>
              <a:rPr lang="en-GB" dirty="0" smtClean="0"/>
              <a:t>between instances</a:t>
            </a:r>
          </a:p>
          <a:p>
            <a:pPr lvl="1"/>
            <a:r>
              <a:rPr lang="en-GB" dirty="0" smtClean="0"/>
              <a:t>Select instances across </a:t>
            </a:r>
            <a:br>
              <a:rPr lang="en-GB" dirty="0" smtClean="0"/>
            </a:br>
            <a:r>
              <a:rPr lang="en-GB" dirty="0" smtClean="0"/>
              <a:t>associations</a:t>
            </a:r>
          </a:p>
          <a:p>
            <a:pPr lvl="1"/>
            <a:r>
              <a:rPr lang="en-GB" dirty="0" smtClean="0"/>
              <a:t>Read and write </a:t>
            </a:r>
            <a:br>
              <a:rPr lang="en-GB" dirty="0" smtClean="0"/>
            </a:br>
            <a:r>
              <a:rPr lang="en-GB" dirty="0" smtClean="0"/>
              <a:t>attribute values</a:t>
            </a:r>
          </a:p>
          <a:p>
            <a:pPr lvl="1"/>
            <a:r>
              <a:rPr lang="en-GB" dirty="0" smtClean="0"/>
              <a:t>Compute new values</a:t>
            </a:r>
          </a:p>
          <a:p>
            <a:pPr lvl="1"/>
            <a:r>
              <a:rPr lang="en-GB" dirty="0" smtClean="0"/>
              <a:t>Generate events</a:t>
            </a:r>
          </a:p>
          <a:p>
            <a:pPr lvl="1"/>
            <a:r>
              <a:rPr lang="en-US" dirty="0" smtClean="0"/>
              <a:t>Communicate with the outside world</a:t>
            </a:r>
          </a:p>
          <a:p>
            <a:pPr lvl="1"/>
            <a:endParaRPr lang="en-US" dirty="0" smtClean="0"/>
          </a:p>
          <a:p>
            <a:endParaRPr lang="en-US" dirty="0" smtClean="0"/>
          </a:p>
          <a:p>
            <a:pPr lvl="1"/>
            <a:endParaRPr lang="en-US" dirty="0" smtClean="0"/>
          </a:p>
          <a:p>
            <a:endParaRPr lang="en-US" dirty="0" smtClean="0"/>
          </a:p>
          <a:p>
            <a:endParaRPr lang="en-US" dirty="0" smtClean="0"/>
          </a:p>
          <a:p>
            <a:endParaRPr lang="en-US" dirty="0"/>
          </a:p>
        </p:txBody>
      </p:sp>
      <p:pic>
        <p:nvPicPr>
          <p:cNvPr id="4" name="Picture 3" descr="IBM7090.jpg"/>
          <p:cNvPicPr>
            <a:picLocks noChangeAspect="1"/>
          </p:cNvPicPr>
          <p:nvPr/>
        </p:nvPicPr>
        <p:blipFill>
          <a:blip r:embed="rId3"/>
          <a:stretch>
            <a:fillRect/>
          </a:stretch>
        </p:blipFill>
        <p:spPr>
          <a:xfrm>
            <a:off x="5130800" y="2209800"/>
            <a:ext cx="3632200" cy="29718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dirty="0" smtClean="0"/>
              <a:t>Start with the Requirements!</a:t>
            </a:r>
          </a:p>
        </p:txBody>
      </p:sp>
      <p:sp>
        <p:nvSpPr>
          <p:cNvPr id="40963" name="Content Placeholder 2"/>
          <p:cNvSpPr>
            <a:spLocks noGrp="1"/>
          </p:cNvSpPr>
          <p:nvPr>
            <p:ph idx="1"/>
          </p:nvPr>
        </p:nvSpPr>
        <p:spPr/>
        <p:txBody>
          <a:bodyPr/>
          <a:lstStyle/>
          <a:p>
            <a:pPr marL="0" indent="0"/>
            <a:r>
              <a:rPr lang="en-US" dirty="0" smtClean="0"/>
              <a:t>Re-read the requirements.</a:t>
            </a:r>
          </a:p>
          <a:p>
            <a:pPr marL="0" indent="0"/>
            <a:endParaRPr lang="en-US" dirty="0" smtClean="0"/>
          </a:p>
          <a:p>
            <a:pPr marL="0" indent="0"/>
            <a:r>
              <a:rPr lang="en-US" dirty="0" smtClean="0"/>
              <a:t>«Insert three-box use case/activity/sequence diagram»</a:t>
            </a:r>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a:p>
            <a:pPr lvl="1"/>
            <a:endParaRPr lang="en-US" dirty="0" smtClean="0"/>
          </a:p>
          <a:p>
            <a:pPr marL="0" indent="0"/>
            <a:endParaRPr lang="en-US" dirty="0" smtClean="0"/>
          </a:p>
          <a:p>
            <a:pPr marL="0" indent="0"/>
            <a:endParaRPr lang="en-US" dirty="0" smtClean="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Rectangle 6"/>
          <p:cNvSpPr>
            <a:spLocks noGrp="1" noChangeArrowheads="1"/>
          </p:cNvSpPr>
          <p:nvPr>
            <p:ph type="title"/>
          </p:nvPr>
        </p:nvSpPr>
        <p:spPr/>
        <p:txBody>
          <a:bodyPr/>
          <a:lstStyle/>
          <a:p>
            <a:r>
              <a:rPr lang="en-US"/>
              <a:t>Executable Model Hierarchy</a:t>
            </a:r>
          </a:p>
        </p:txBody>
      </p:sp>
      <p:pic>
        <p:nvPicPr>
          <p:cNvPr id="15363" name="Picture 5"/>
          <p:cNvPicPr>
            <a:picLocks noChangeAspect="1" noChangeArrowheads="1"/>
          </p:cNvPicPr>
          <p:nvPr/>
        </p:nvPicPr>
        <p:blipFill>
          <a:blip r:embed="rId3"/>
          <a:srcRect l="36957" t="18373" r="1086" b="38274"/>
          <a:stretch>
            <a:fillRect/>
          </a:stretch>
        </p:blipFill>
        <p:spPr bwMode="auto">
          <a:xfrm>
            <a:off x="1357313" y="1111250"/>
            <a:ext cx="3824287" cy="1936750"/>
          </a:xfrm>
          <a:prstGeom prst="rect">
            <a:avLst/>
          </a:prstGeom>
          <a:noFill/>
          <a:ln w="9525">
            <a:noFill/>
            <a:miter lim="800000"/>
            <a:headEnd/>
            <a:tailEnd/>
          </a:ln>
        </p:spPr>
      </p:pic>
      <p:pic>
        <p:nvPicPr>
          <p:cNvPr id="15364" name="Picture 6"/>
          <p:cNvPicPr>
            <a:picLocks noChangeAspect="1" noChangeArrowheads="1"/>
          </p:cNvPicPr>
          <p:nvPr/>
        </p:nvPicPr>
        <p:blipFill>
          <a:blip r:embed="rId4"/>
          <a:srcRect l="36957" t="18373" r="1222" b="38086"/>
          <a:stretch>
            <a:fillRect/>
          </a:stretch>
        </p:blipFill>
        <p:spPr bwMode="auto">
          <a:xfrm>
            <a:off x="1801813" y="2209800"/>
            <a:ext cx="3816350" cy="1946275"/>
          </a:xfrm>
          <a:prstGeom prst="rect">
            <a:avLst/>
          </a:prstGeom>
          <a:noFill/>
          <a:ln w="9525">
            <a:noFill/>
            <a:miter lim="800000"/>
            <a:headEnd/>
            <a:tailEnd/>
          </a:ln>
        </p:spPr>
      </p:pic>
      <p:pic>
        <p:nvPicPr>
          <p:cNvPr id="15365" name="Picture 7"/>
          <p:cNvPicPr>
            <a:picLocks noChangeAspect="1" noChangeArrowheads="1"/>
          </p:cNvPicPr>
          <p:nvPr/>
        </p:nvPicPr>
        <p:blipFill>
          <a:blip r:embed="rId5"/>
          <a:srcRect l="37093" t="18373" r="1222" b="38086"/>
          <a:stretch>
            <a:fillRect/>
          </a:stretch>
        </p:blipFill>
        <p:spPr bwMode="auto">
          <a:xfrm>
            <a:off x="2238375" y="3352800"/>
            <a:ext cx="3808413" cy="1946275"/>
          </a:xfrm>
          <a:prstGeom prst="rect">
            <a:avLst/>
          </a:prstGeom>
          <a:noFill/>
          <a:ln w="9525">
            <a:noFill/>
            <a:miter lim="800000"/>
            <a:headEnd/>
            <a:tailEnd/>
          </a:ln>
        </p:spPr>
      </p:pic>
      <p:pic>
        <p:nvPicPr>
          <p:cNvPr id="15366" name="Picture 8"/>
          <p:cNvPicPr>
            <a:picLocks noChangeAspect="1" noChangeArrowheads="1"/>
          </p:cNvPicPr>
          <p:nvPr/>
        </p:nvPicPr>
        <p:blipFill>
          <a:blip r:embed="rId6"/>
          <a:srcRect l="36957" t="18373" r="1222" b="38086"/>
          <a:stretch>
            <a:fillRect/>
          </a:stretch>
        </p:blipFill>
        <p:spPr bwMode="auto">
          <a:xfrm>
            <a:off x="2667000" y="4343400"/>
            <a:ext cx="3816350" cy="1946275"/>
          </a:xfrm>
          <a:prstGeom prst="rect">
            <a:avLst/>
          </a:prstGeom>
          <a:noFill/>
          <a:ln w="9525">
            <a:noFill/>
            <a:miter lim="800000"/>
            <a:headEnd/>
            <a:tailEnd/>
          </a:ln>
        </p:spPr>
      </p:pic>
      <p:sp>
        <p:nvSpPr>
          <p:cNvPr id="15367" name="TextBox 12"/>
          <p:cNvSpPr txBox="1">
            <a:spLocks noChangeArrowheads="1"/>
          </p:cNvSpPr>
          <p:nvPr/>
        </p:nvSpPr>
        <p:spPr bwMode="auto">
          <a:xfrm>
            <a:off x="5562600" y="1111250"/>
            <a:ext cx="3124200" cy="922338"/>
          </a:xfrm>
          <a:prstGeom prst="rect">
            <a:avLst/>
          </a:prstGeom>
          <a:noFill/>
          <a:ln w="9525">
            <a:solidFill>
              <a:srgbClr val="006666"/>
            </a:solidFill>
            <a:miter lim="800000"/>
            <a:headEnd/>
            <a:tailEnd/>
          </a:ln>
        </p:spPr>
        <p:txBody>
          <a:bodyPr>
            <a:prstTxWarp prst="textNoShape">
              <a:avLst/>
            </a:prstTxWarp>
            <a:spAutoFit/>
          </a:bodyPr>
          <a:lstStyle/>
          <a:p>
            <a:pPr marL="177800" indent="-177800"/>
            <a:r>
              <a:rPr lang="en-US">
                <a:ea typeface="MS PGothic" pitchFamily="34" charset="-128"/>
                <a:cs typeface="MS PGothic" pitchFamily="34" charset="-128"/>
              </a:rPr>
              <a:t>Component Diagram </a:t>
            </a:r>
          </a:p>
          <a:p>
            <a:pPr marL="177800" indent="-177800">
              <a:buFont typeface="Arial" charset="0"/>
              <a:buChar char="•"/>
            </a:pPr>
            <a:r>
              <a:rPr lang="en-US">
                <a:ea typeface="MS PGothic" pitchFamily="34" charset="-128"/>
                <a:cs typeface="MS PGothic" pitchFamily="34" charset="-128"/>
              </a:rPr>
              <a:t>Decompose the application</a:t>
            </a:r>
          </a:p>
          <a:p>
            <a:pPr marL="177800" indent="-177800">
              <a:buFont typeface="Arial" charset="0"/>
              <a:buChar char="•"/>
            </a:pPr>
            <a:r>
              <a:rPr lang="en-US">
                <a:ea typeface="MS PGothic" pitchFamily="34" charset="-128"/>
                <a:cs typeface="MS PGothic" pitchFamily="34" charset="-128"/>
              </a:rPr>
              <a:t>Define Interfaces</a:t>
            </a:r>
          </a:p>
        </p:txBody>
      </p:sp>
      <p:sp>
        <p:nvSpPr>
          <p:cNvPr id="15368" name="TextBox 13"/>
          <p:cNvSpPr txBox="1">
            <a:spLocks noChangeArrowheads="1"/>
          </p:cNvSpPr>
          <p:nvPr/>
        </p:nvSpPr>
        <p:spPr bwMode="auto">
          <a:xfrm>
            <a:off x="6172200" y="2209800"/>
            <a:ext cx="2514600" cy="923925"/>
          </a:xfrm>
          <a:prstGeom prst="rect">
            <a:avLst/>
          </a:prstGeom>
          <a:noFill/>
          <a:ln w="9525">
            <a:solidFill>
              <a:srgbClr val="006666"/>
            </a:solidFill>
            <a:miter lim="800000"/>
            <a:headEnd/>
            <a:tailEnd/>
          </a:ln>
        </p:spPr>
        <p:txBody>
          <a:bodyPr>
            <a:prstTxWarp prst="textNoShape">
              <a:avLst/>
            </a:prstTxWarp>
            <a:spAutoFit/>
          </a:bodyPr>
          <a:lstStyle/>
          <a:p>
            <a:pPr marL="177800" indent="-177800"/>
            <a:r>
              <a:rPr lang="en-US">
                <a:ea typeface="MS PGothic" pitchFamily="34" charset="-128"/>
                <a:cs typeface="MS PGothic" pitchFamily="34" charset="-128"/>
              </a:rPr>
              <a:t>Class Diagram </a:t>
            </a:r>
          </a:p>
          <a:p>
            <a:pPr marL="177800" indent="-177800">
              <a:buFont typeface="Arial" charset="0"/>
              <a:buChar char="•"/>
            </a:pPr>
            <a:r>
              <a:rPr lang="en-US">
                <a:ea typeface="MS PGothic" pitchFamily="34" charset="-128"/>
                <a:cs typeface="MS PGothic" pitchFamily="34" charset="-128"/>
              </a:rPr>
              <a:t>Abstractions, </a:t>
            </a:r>
          </a:p>
          <a:p>
            <a:pPr marL="177800" indent="-177800">
              <a:buFont typeface="Arial" charset="0"/>
              <a:buChar char="•"/>
            </a:pPr>
            <a:r>
              <a:rPr lang="en-US">
                <a:ea typeface="MS PGothic" pitchFamily="34" charset="-128"/>
                <a:cs typeface="MS PGothic" pitchFamily="34" charset="-128"/>
              </a:rPr>
              <a:t>Operations </a:t>
            </a:r>
          </a:p>
        </p:txBody>
      </p:sp>
      <p:sp>
        <p:nvSpPr>
          <p:cNvPr id="15369" name="TextBox 14"/>
          <p:cNvSpPr txBox="1">
            <a:spLocks noChangeArrowheads="1"/>
          </p:cNvSpPr>
          <p:nvPr/>
        </p:nvSpPr>
        <p:spPr bwMode="auto">
          <a:xfrm>
            <a:off x="6400800" y="3352800"/>
            <a:ext cx="2286000" cy="923925"/>
          </a:xfrm>
          <a:prstGeom prst="rect">
            <a:avLst/>
          </a:prstGeom>
          <a:noFill/>
          <a:ln w="9525">
            <a:solidFill>
              <a:srgbClr val="006666"/>
            </a:solidFill>
            <a:miter lim="800000"/>
            <a:headEnd/>
            <a:tailEnd/>
          </a:ln>
        </p:spPr>
        <p:txBody>
          <a:bodyPr>
            <a:prstTxWarp prst="textNoShape">
              <a:avLst/>
            </a:prstTxWarp>
            <a:spAutoFit/>
          </a:bodyPr>
          <a:lstStyle/>
          <a:p>
            <a:r>
              <a:rPr lang="en-US">
                <a:ea typeface="MS PGothic" pitchFamily="34" charset="-128"/>
                <a:cs typeface="MS PGothic" pitchFamily="34" charset="-128"/>
              </a:rPr>
              <a:t>State Diagram</a:t>
            </a:r>
            <a:r>
              <a:rPr lang="en-US">
                <a:latin typeface="Tahoma" charset="0"/>
                <a:ea typeface="MS PGothic" pitchFamily="34" charset="-128"/>
                <a:cs typeface="MS PGothic" pitchFamily="34" charset="-128"/>
              </a:rPr>
              <a:t> </a:t>
            </a:r>
          </a:p>
          <a:p>
            <a:pPr>
              <a:buFont typeface="Arial" charset="0"/>
              <a:buChar char="•"/>
            </a:pPr>
            <a:r>
              <a:rPr lang="en-US">
                <a:ea typeface="MS PGothic" pitchFamily="34" charset="-128"/>
                <a:cs typeface="MS PGothic" pitchFamily="34" charset="-128"/>
              </a:rPr>
              <a:t> Lifecycle</a:t>
            </a:r>
          </a:p>
          <a:p>
            <a:pPr>
              <a:buFont typeface="Arial" charset="0"/>
              <a:buChar char="•"/>
            </a:pPr>
            <a:r>
              <a:rPr lang="en-US">
                <a:ea typeface="MS PGothic" pitchFamily="34" charset="-128"/>
                <a:cs typeface="MS PGothic" pitchFamily="34" charset="-128"/>
              </a:rPr>
              <a:t> Event handling</a:t>
            </a:r>
          </a:p>
        </p:txBody>
      </p:sp>
      <p:sp>
        <p:nvSpPr>
          <p:cNvPr id="15370" name="TextBox 15"/>
          <p:cNvSpPr txBox="1">
            <a:spLocks noChangeArrowheads="1"/>
          </p:cNvSpPr>
          <p:nvPr/>
        </p:nvSpPr>
        <p:spPr bwMode="auto">
          <a:xfrm>
            <a:off x="6629400" y="4992688"/>
            <a:ext cx="2057400" cy="646112"/>
          </a:xfrm>
          <a:prstGeom prst="rect">
            <a:avLst/>
          </a:prstGeom>
          <a:noFill/>
          <a:ln w="9525">
            <a:solidFill>
              <a:srgbClr val="006666"/>
            </a:solidFill>
            <a:miter lim="800000"/>
            <a:headEnd/>
            <a:tailEnd/>
          </a:ln>
        </p:spPr>
        <p:txBody>
          <a:bodyPr>
            <a:prstTxWarp prst="textNoShape">
              <a:avLst/>
            </a:prstTxWarp>
            <a:spAutoFit/>
          </a:bodyPr>
          <a:lstStyle/>
          <a:p>
            <a:r>
              <a:rPr lang="en-US" dirty="0" smtClean="0">
                <a:ea typeface="MS PGothic" pitchFamily="34" charset="-128"/>
                <a:cs typeface="MS PGothic" pitchFamily="34" charset="-128"/>
              </a:rPr>
              <a:t>Activities</a:t>
            </a:r>
          </a:p>
          <a:p>
            <a:pPr>
              <a:buFont typeface="Arial" charset="0"/>
              <a:buChar char="•"/>
            </a:pPr>
            <a:r>
              <a:rPr lang="en-US" dirty="0" smtClean="0">
                <a:ea typeface="MS PGothic" pitchFamily="34" charset="-128"/>
                <a:cs typeface="MS PGothic" pitchFamily="34" charset="-128"/>
              </a:rPr>
              <a:t>  Processing</a:t>
            </a:r>
            <a:endParaRPr lang="en-US" dirty="0">
              <a:ea typeface="MS PGothic" pitchFamily="34" charset="-128"/>
              <a:cs typeface="MS PGothic" pitchFamily="34" charset="-128"/>
            </a:endParaRPr>
          </a:p>
        </p:txBody>
      </p:sp>
      <p:sp>
        <p:nvSpPr>
          <p:cNvPr id="15371" name="Line 18"/>
          <p:cNvSpPr>
            <a:spLocks noChangeShapeType="1"/>
          </p:cNvSpPr>
          <p:nvPr/>
        </p:nvSpPr>
        <p:spPr bwMode="auto">
          <a:xfrm>
            <a:off x="990600" y="1905000"/>
            <a:ext cx="0" cy="3810000"/>
          </a:xfrm>
          <a:prstGeom prst="line">
            <a:avLst/>
          </a:prstGeom>
          <a:noFill/>
          <a:ln w="25400">
            <a:solidFill>
              <a:schemeClr val="tx1"/>
            </a:solidFill>
            <a:round/>
            <a:headEnd type="oval" w="med" len="med"/>
            <a:tailEnd type="triangle" w="med" len="med"/>
          </a:ln>
        </p:spPr>
        <p:txBody>
          <a:bodyPr>
            <a:prstTxWarp prst="textNoShape">
              <a:avLst/>
            </a:prstTxWarp>
          </a:bodyPr>
          <a:lstStyle/>
          <a:p>
            <a:endParaRPr lang="en-US"/>
          </a:p>
        </p:txBody>
      </p:sp>
      <p:sp>
        <p:nvSpPr>
          <p:cNvPr id="34825" name="Text Box 19"/>
          <p:cNvSpPr txBox="1">
            <a:spLocks noChangeArrowheads="1"/>
          </p:cNvSpPr>
          <p:nvPr/>
        </p:nvSpPr>
        <p:spPr bwMode="auto">
          <a:xfrm>
            <a:off x="404813" y="1111250"/>
            <a:ext cx="1042987" cy="768350"/>
          </a:xfrm>
          <a:prstGeom prst="rect">
            <a:avLst/>
          </a:prstGeom>
          <a:noFill/>
          <a:ln w="9525">
            <a:noFill/>
            <a:miter lim="800000"/>
            <a:headEnd/>
            <a:tailEnd/>
          </a:ln>
        </p:spPr>
        <p:txBody>
          <a:bodyPr>
            <a:prstTxWarp prst="textNoShape">
              <a:avLst/>
            </a:prstTxWarp>
            <a:spAutoFit/>
          </a:bodyPr>
          <a:lstStyle/>
          <a:p>
            <a:pPr algn="ctr" eaLnBrk="1" hangingPunct="1">
              <a:defRPr/>
            </a:pPr>
            <a:r>
              <a:rPr lang="en-US" sz="2200" dirty="0">
                <a:latin typeface="+mn-lt"/>
                <a:ea typeface="MS PGothic" pitchFamily="34" charset="-128"/>
                <a:cs typeface="MS PGothic" pitchFamily="34" charset="-128"/>
              </a:rPr>
              <a:t>High level</a:t>
            </a:r>
          </a:p>
        </p:txBody>
      </p:sp>
      <p:sp>
        <p:nvSpPr>
          <p:cNvPr id="34826" name="Text Box 20"/>
          <p:cNvSpPr txBox="1">
            <a:spLocks noChangeArrowheads="1"/>
          </p:cNvSpPr>
          <p:nvPr/>
        </p:nvSpPr>
        <p:spPr bwMode="auto">
          <a:xfrm>
            <a:off x="533400" y="5638800"/>
            <a:ext cx="935038" cy="769938"/>
          </a:xfrm>
          <a:prstGeom prst="rect">
            <a:avLst/>
          </a:prstGeom>
          <a:noFill/>
          <a:ln w="9525">
            <a:noFill/>
            <a:miter lim="800000"/>
            <a:headEnd/>
            <a:tailEnd/>
          </a:ln>
        </p:spPr>
        <p:txBody>
          <a:bodyPr>
            <a:prstTxWarp prst="textNoShape">
              <a:avLst/>
            </a:prstTxWarp>
            <a:spAutoFit/>
          </a:bodyPr>
          <a:lstStyle/>
          <a:p>
            <a:pPr algn="ctr" eaLnBrk="1" hangingPunct="1">
              <a:defRPr/>
            </a:pPr>
            <a:r>
              <a:rPr lang="en-US" sz="2200" dirty="0">
                <a:latin typeface="+mn-lt"/>
                <a:ea typeface="MS PGothic" pitchFamily="34" charset="-128"/>
                <a:cs typeface="MS PGothic" pitchFamily="34" charset="-128"/>
              </a:rPr>
              <a:t>Low level</a:t>
            </a: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0594" name="Title 1"/>
          <p:cNvSpPr>
            <a:spLocks noGrp="1"/>
          </p:cNvSpPr>
          <p:nvPr>
            <p:ph type="title"/>
          </p:nvPr>
        </p:nvSpPr>
        <p:spPr/>
        <p:txBody>
          <a:bodyPr/>
          <a:lstStyle/>
          <a:p>
            <a:r>
              <a:rPr lang="en-US" smtClean="0"/>
              <a:t>Activities</a:t>
            </a:r>
          </a:p>
        </p:txBody>
      </p:sp>
      <p:sp>
        <p:nvSpPr>
          <p:cNvPr id="110595" name="Content Placeholder 2"/>
          <p:cNvSpPr>
            <a:spLocks noGrp="1"/>
          </p:cNvSpPr>
          <p:nvPr>
            <p:ph idx="1"/>
          </p:nvPr>
        </p:nvSpPr>
        <p:spPr/>
        <p:txBody>
          <a:bodyPr/>
          <a:lstStyle/>
          <a:p>
            <a:r>
              <a:rPr lang="en-US" dirty="0" smtClean="0"/>
              <a:t>You can place an activity anywhere.  </a:t>
            </a:r>
          </a:p>
          <a:p>
            <a:endParaRPr lang="en-US" dirty="0" smtClean="0"/>
          </a:p>
          <a:p>
            <a:r>
              <a:rPr lang="en-US" dirty="0" smtClean="0"/>
              <a:t>In the context of a state model, that means</a:t>
            </a:r>
          </a:p>
          <a:p>
            <a:pPr lvl="1"/>
            <a:r>
              <a:rPr lang="en-US" dirty="0" smtClean="0"/>
              <a:t>on a transition</a:t>
            </a:r>
          </a:p>
          <a:p>
            <a:pPr lvl="1"/>
            <a:r>
              <a:rPr lang="en-US" dirty="0" smtClean="0"/>
              <a:t>on entry to a state</a:t>
            </a:r>
          </a:p>
          <a:p>
            <a:endParaRPr lang="en-US" dirty="0" smtClean="0"/>
          </a:p>
          <a:p>
            <a:r>
              <a:rPr lang="en-US" dirty="0" smtClean="0"/>
              <a:t>.</a:t>
            </a:r>
          </a:p>
          <a:p>
            <a:pPr lvl="1"/>
            <a:endParaRPr lang="en-US" dirty="0" smtClean="0"/>
          </a:p>
          <a:p>
            <a:pPr lvl="1">
              <a:buNone/>
            </a:pPr>
            <a:r>
              <a:rPr lang="en-US" dirty="0" smtClean="0"/>
              <a:t/>
            </a:r>
            <a:br>
              <a:rPr lang="en-US" dirty="0" smtClean="0"/>
            </a:br>
            <a:endParaRPr lang="en-US" dirty="0" smtClean="0"/>
          </a:p>
          <a:p>
            <a:endParaRPr lang="en-US" dirty="0" smtClean="0"/>
          </a:p>
        </p:txBody>
      </p:sp>
      <p:sp>
        <p:nvSpPr>
          <p:cNvPr id="5" name="TextBox 4"/>
          <p:cNvSpPr txBox="1"/>
          <p:nvPr/>
        </p:nvSpPr>
        <p:spPr>
          <a:xfrm>
            <a:off x="6172200" y="3990201"/>
            <a:ext cx="693055" cy="276999"/>
          </a:xfrm>
          <a:prstGeom prst="rect">
            <a:avLst/>
          </a:prstGeom>
          <a:solidFill>
            <a:srgbClr val="CCFFCC"/>
          </a:solidFill>
          <a:ln>
            <a:solidFill>
              <a:schemeClr val="tx1"/>
            </a:solidFill>
          </a:ln>
        </p:spPr>
        <p:txBody>
          <a:bodyPr wrap="none" rtlCol="0">
            <a:spAutoFit/>
          </a:bodyPr>
          <a:lstStyle/>
          <a:p>
            <a:r>
              <a:rPr lang="en-US" sz="1200" i="1" dirty="0" smtClean="0"/>
              <a:t>activity </a:t>
            </a:r>
            <a:endParaRPr lang="en-US" sz="1200" dirty="0"/>
          </a:p>
        </p:txBody>
      </p:sp>
      <p:grpSp>
        <p:nvGrpSpPr>
          <p:cNvPr id="6" name="Group 5"/>
          <p:cNvGrpSpPr>
            <a:grpSpLocks noChangeAspect="1"/>
          </p:cNvGrpSpPr>
          <p:nvPr/>
        </p:nvGrpSpPr>
        <p:grpSpPr>
          <a:xfrm>
            <a:off x="1676400" y="3609201"/>
            <a:ext cx="4682400" cy="1996078"/>
            <a:chOff x="1752600" y="2514600"/>
            <a:chExt cx="6435000" cy="2743200"/>
          </a:xfrm>
        </p:grpSpPr>
        <p:grpSp>
          <p:nvGrpSpPr>
            <p:cNvPr id="7" name="Group 3"/>
            <p:cNvGrpSpPr/>
            <p:nvPr/>
          </p:nvGrpSpPr>
          <p:grpSpPr>
            <a:xfrm>
              <a:off x="2438400" y="2514600"/>
              <a:ext cx="5410200" cy="2743200"/>
              <a:chOff x="3429000" y="1676400"/>
              <a:chExt cx="5410200" cy="2743200"/>
            </a:xfrm>
          </p:grpSpPr>
          <p:sp>
            <p:nvSpPr>
              <p:cNvPr id="12" name="Rectangle 11"/>
              <p:cNvSpPr/>
              <p:nvPr/>
            </p:nvSpPr>
            <p:spPr bwMode="auto">
              <a:xfrm>
                <a:off x="5334000" y="1676400"/>
                <a:ext cx="1981200" cy="381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Open</a:t>
                </a:r>
              </a:p>
            </p:txBody>
          </p:sp>
          <p:sp>
            <p:nvSpPr>
              <p:cNvPr id="13" name="Rectangle 12"/>
              <p:cNvSpPr/>
              <p:nvPr/>
            </p:nvSpPr>
            <p:spPr bwMode="auto">
              <a:xfrm>
                <a:off x="6858000" y="2743200"/>
                <a:ext cx="1981200" cy="381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Closing</a:t>
                </a:r>
              </a:p>
            </p:txBody>
          </p:sp>
          <p:sp>
            <p:nvSpPr>
              <p:cNvPr id="14" name="Rectangle 13"/>
              <p:cNvSpPr/>
              <p:nvPr/>
            </p:nvSpPr>
            <p:spPr bwMode="auto">
              <a:xfrm>
                <a:off x="3429000" y="2743200"/>
                <a:ext cx="1981200" cy="381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Opening</a:t>
                </a:r>
              </a:p>
            </p:txBody>
          </p:sp>
          <p:sp>
            <p:nvSpPr>
              <p:cNvPr id="15" name="Rectangle 14"/>
              <p:cNvSpPr/>
              <p:nvPr/>
            </p:nvSpPr>
            <p:spPr bwMode="auto">
              <a:xfrm>
                <a:off x="5334000" y="4038600"/>
                <a:ext cx="1981200" cy="381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Closed</a:t>
                </a:r>
              </a:p>
            </p:txBody>
          </p:sp>
          <p:cxnSp>
            <p:nvCxnSpPr>
              <p:cNvPr id="16" name="Shape 15"/>
              <p:cNvCxnSpPr>
                <a:stCxn id="12" idx="3"/>
                <a:endCxn id="13" idx="0"/>
              </p:cNvCxnSpPr>
              <p:nvPr/>
            </p:nvCxnSpPr>
            <p:spPr bwMode="auto">
              <a:xfrm>
                <a:off x="7315200" y="1866900"/>
                <a:ext cx="533400" cy="876300"/>
              </a:xfrm>
              <a:prstGeom prst="bentConnector2">
                <a:avLst/>
              </a:prstGeom>
              <a:solidFill>
                <a:schemeClr val="accent1"/>
              </a:solidFill>
              <a:ln w="25400" cap="flat" cmpd="sng" algn="ctr">
                <a:solidFill>
                  <a:schemeClr val="tx1"/>
                </a:solidFill>
                <a:prstDash val="solid"/>
                <a:round/>
                <a:headEnd type="none" w="med" len="med"/>
                <a:tailEnd type="arrow"/>
              </a:ln>
              <a:effectLst/>
            </p:spPr>
          </p:cxnSp>
          <p:cxnSp>
            <p:nvCxnSpPr>
              <p:cNvPr id="17" name="Shape 16"/>
              <p:cNvCxnSpPr>
                <a:stCxn id="13" idx="2"/>
                <a:endCxn id="15" idx="3"/>
              </p:cNvCxnSpPr>
              <p:nvPr/>
            </p:nvCxnSpPr>
            <p:spPr bwMode="auto">
              <a:xfrm rot="5400000">
                <a:off x="7029450" y="3409950"/>
                <a:ext cx="1104900" cy="533400"/>
              </a:xfrm>
              <a:prstGeom prst="bentConnector2">
                <a:avLst/>
              </a:prstGeom>
              <a:solidFill>
                <a:schemeClr val="accent1"/>
              </a:solidFill>
              <a:ln w="25400" cap="flat" cmpd="sng" algn="ctr">
                <a:solidFill>
                  <a:schemeClr val="tx1"/>
                </a:solidFill>
                <a:prstDash val="solid"/>
                <a:round/>
                <a:headEnd type="none" w="med" len="med"/>
                <a:tailEnd type="arrow"/>
              </a:ln>
              <a:effectLst/>
            </p:spPr>
          </p:cxnSp>
          <p:cxnSp>
            <p:nvCxnSpPr>
              <p:cNvPr id="18" name="Elbow Connector 12"/>
              <p:cNvCxnSpPr>
                <a:stCxn id="15" idx="1"/>
                <a:endCxn id="14" idx="2"/>
              </p:cNvCxnSpPr>
              <p:nvPr/>
            </p:nvCxnSpPr>
            <p:spPr bwMode="auto">
              <a:xfrm rot="10800000">
                <a:off x="4419600" y="3124200"/>
                <a:ext cx="914400" cy="1104900"/>
              </a:xfrm>
              <a:prstGeom prst="bentConnector2">
                <a:avLst/>
              </a:prstGeom>
              <a:solidFill>
                <a:schemeClr val="accent1"/>
              </a:solidFill>
              <a:ln w="25400" cap="flat" cmpd="sng" algn="ctr">
                <a:solidFill>
                  <a:schemeClr val="tx1"/>
                </a:solidFill>
                <a:prstDash val="solid"/>
                <a:round/>
                <a:headEnd type="none" w="med" len="med"/>
                <a:tailEnd type="arrow"/>
              </a:ln>
              <a:effectLst/>
            </p:spPr>
          </p:cxnSp>
          <p:cxnSp>
            <p:nvCxnSpPr>
              <p:cNvPr id="19" name="Shape 18"/>
              <p:cNvCxnSpPr>
                <a:stCxn id="14" idx="0"/>
                <a:endCxn id="12" idx="1"/>
              </p:cNvCxnSpPr>
              <p:nvPr/>
            </p:nvCxnSpPr>
            <p:spPr bwMode="auto">
              <a:xfrm rot="5400000" flipH="1" flipV="1">
                <a:off x="4438650" y="1847850"/>
                <a:ext cx="876300" cy="914400"/>
              </a:xfrm>
              <a:prstGeom prst="bentConnector2">
                <a:avLst/>
              </a:prstGeom>
              <a:solidFill>
                <a:schemeClr val="accent1"/>
              </a:solidFill>
              <a:ln w="25400" cap="flat" cmpd="sng" algn="ctr">
                <a:solidFill>
                  <a:schemeClr val="tx1"/>
                </a:solidFill>
                <a:prstDash val="solid"/>
                <a:round/>
                <a:headEnd type="none" w="med" len="med"/>
                <a:tailEnd type="arrow"/>
              </a:ln>
              <a:effectLst/>
            </p:spPr>
          </p:cxnSp>
        </p:grpSp>
        <p:sp>
          <p:nvSpPr>
            <p:cNvPr id="8" name="TextBox 7"/>
            <p:cNvSpPr txBox="1"/>
            <p:nvPr/>
          </p:nvSpPr>
          <p:spPr>
            <a:xfrm>
              <a:off x="7010399" y="2895600"/>
              <a:ext cx="1177201" cy="634464"/>
            </a:xfrm>
            <a:prstGeom prst="rect">
              <a:avLst/>
            </a:prstGeom>
            <a:noFill/>
          </p:spPr>
          <p:txBody>
            <a:bodyPr wrap="square" rtlCol="0">
              <a:spAutoFit/>
            </a:bodyPr>
            <a:lstStyle/>
            <a:p>
              <a:r>
                <a:rPr lang="en-US" sz="1200" dirty="0" smtClean="0"/>
                <a:t>Button pushed</a:t>
              </a:r>
              <a:endParaRPr lang="en-US" sz="1200" dirty="0"/>
            </a:p>
          </p:txBody>
        </p:sp>
        <p:sp>
          <p:nvSpPr>
            <p:cNvPr id="9" name="TextBox 8"/>
            <p:cNvSpPr txBox="1"/>
            <p:nvPr/>
          </p:nvSpPr>
          <p:spPr>
            <a:xfrm>
              <a:off x="7010399" y="4419600"/>
              <a:ext cx="1005804" cy="634464"/>
            </a:xfrm>
            <a:prstGeom prst="rect">
              <a:avLst/>
            </a:prstGeom>
            <a:noFill/>
          </p:spPr>
          <p:txBody>
            <a:bodyPr wrap="square" rtlCol="0">
              <a:spAutoFit/>
            </a:bodyPr>
            <a:lstStyle/>
            <a:p>
              <a:r>
                <a:rPr lang="en-US" sz="1200" dirty="0" smtClean="0"/>
                <a:t>Door closed</a:t>
              </a:r>
              <a:endParaRPr lang="en-US" sz="1200" dirty="0"/>
            </a:p>
          </p:txBody>
        </p:sp>
        <p:sp>
          <p:nvSpPr>
            <p:cNvPr id="10" name="TextBox 9"/>
            <p:cNvSpPr txBox="1"/>
            <p:nvPr/>
          </p:nvSpPr>
          <p:spPr>
            <a:xfrm>
              <a:off x="1752600" y="4419600"/>
              <a:ext cx="1112554" cy="634464"/>
            </a:xfrm>
            <a:prstGeom prst="rect">
              <a:avLst/>
            </a:prstGeom>
            <a:noFill/>
          </p:spPr>
          <p:txBody>
            <a:bodyPr wrap="square" rtlCol="0">
              <a:spAutoFit/>
            </a:bodyPr>
            <a:lstStyle/>
            <a:p>
              <a:r>
                <a:rPr lang="en-US" sz="1200" dirty="0" smtClean="0"/>
                <a:t>Arrive at floor</a:t>
              </a:r>
              <a:endParaRPr lang="en-US" sz="1200" dirty="0"/>
            </a:p>
          </p:txBody>
        </p:sp>
        <p:sp>
          <p:nvSpPr>
            <p:cNvPr id="11" name="TextBox 10"/>
            <p:cNvSpPr txBox="1"/>
            <p:nvPr/>
          </p:nvSpPr>
          <p:spPr>
            <a:xfrm>
              <a:off x="1906311" y="2895600"/>
              <a:ext cx="1074483" cy="634464"/>
            </a:xfrm>
            <a:prstGeom prst="rect">
              <a:avLst/>
            </a:prstGeom>
            <a:noFill/>
          </p:spPr>
          <p:txBody>
            <a:bodyPr wrap="square" rtlCol="0">
              <a:spAutoFit/>
            </a:bodyPr>
            <a:lstStyle/>
            <a:p>
              <a:r>
                <a:rPr lang="en-US" sz="1200" dirty="0" smtClean="0"/>
                <a:t>Door opened</a:t>
              </a:r>
              <a:endParaRPr lang="en-US" sz="1200" dirty="0"/>
            </a:p>
          </p:txBody>
        </p:sp>
      </p:grpSp>
      <p:sp>
        <p:nvSpPr>
          <p:cNvPr id="21" name="TextBox 20"/>
          <p:cNvSpPr txBox="1"/>
          <p:nvPr/>
        </p:nvSpPr>
        <p:spPr>
          <a:xfrm>
            <a:off x="6172200" y="5361801"/>
            <a:ext cx="693055" cy="276999"/>
          </a:xfrm>
          <a:prstGeom prst="rect">
            <a:avLst/>
          </a:prstGeom>
          <a:solidFill>
            <a:srgbClr val="CCFFCC"/>
          </a:solidFill>
          <a:ln>
            <a:solidFill>
              <a:schemeClr val="tx1"/>
            </a:solidFill>
          </a:ln>
        </p:spPr>
        <p:txBody>
          <a:bodyPr wrap="none" rtlCol="0">
            <a:spAutoFit/>
          </a:bodyPr>
          <a:lstStyle/>
          <a:p>
            <a:r>
              <a:rPr lang="en-US" sz="1200" i="1" dirty="0" smtClean="0"/>
              <a:t>activity </a:t>
            </a:r>
            <a:endParaRPr lang="en-US" sz="1200" dirty="0"/>
          </a:p>
        </p:txBody>
      </p:sp>
      <p:sp>
        <p:nvSpPr>
          <p:cNvPr id="24" name="TextBox 23"/>
          <p:cNvSpPr txBox="1"/>
          <p:nvPr/>
        </p:nvSpPr>
        <p:spPr>
          <a:xfrm>
            <a:off x="2133600" y="5389602"/>
            <a:ext cx="693055" cy="276999"/>
          </a:xfrm>
          <a:prstGeom prst="rect">
            <a:avLst/>
          </a:prstGeom>
          <a:solidFill>
            <a:srgbClr val="CCFFCC"/>
          </a:solidFill>
          <a:ln>
            <a:solidFill>
              <a:schemeClr val="tx1"/>
            </a:solidFill>
          </a:ln>
        </p:spPr>
        <p:txBody>
          <a:bodyPr wrap="none" rtlCol="0">
            <a:spAutoFit/>
          </a:bodyPr>
          <a:lstStyle/>
          <a:p>
            <a:r>
              <a:rPr lang="en-US" sz="1200" i="1" dirty="0" smtClean="0"/>
              <a:t>activity </a:t>
            </a:r>
            <a:endParaRPr lang="en-US" sz="1200" dirty="0"/>
          </a:p>
        </p:txBody>
      </p:sp>
      <p:grpSp>
        <p:nvGrpSpPr>
          <p:cNvPr id="27" name="Group 26"/>
          <p:cNvGrpSpPr/>
          <p:nvPr/>
        </p:nvGrpSpPr>
        <p:grpSpPr>
          <a:xfrm>
            <a:off x="2971800" y="3914001"/>
            <a:ext cx="3131455" cy="2029599"/>
            <a:chOff x="2971800" y="3914001"/>
            <a:chExt cx="3131455" cy="2029599"/>
          </a:xfrm>
        </p:grpSpPr>
        <p:sp>
          <p:nvSpPr>
            <p:cNvPr id="4" name="TextBox 3"/>
            <p:cNvSpPr txBox="1"/>
            <p:nvPr/>
          </p:nvSpPr>
          <p:spPr>
            <a:xfrm>
              <a:off x="4336145" y="3914001"/>
              <a:ext cx="693055" cy="276999"/>
            </a:xfrm>
            <a:prstGeom prst="rect">
              <a:avLst/>
            </a:prstGeom>
            <a:solidFill>
              <a:srgbClr val="CCFFCC"/>
            </a:solidFill>
            <a:ln>
              <a:solidFill>
                <a:schemeClr val="tx1"/>
              </a:solidFill>
            </a:ln>
          </p:spPr>
          <p:txBody>
            <a:bodyPr wrap="none" rtlCol="0">
              <a:spAutoFit/>
            </a:bodyPr>
            <a:lstStyle/>
            <a:p>
              <a:r>
                <a:rPr lang="en-US" sz="1200" i="1" dirty="0" smtClean="0"/>
                <a:t>activity </a:t>
              </a:r>
              <a:endParaRPr lang="en-US" sz="1200" dirty="0"/>
            </a:p>
          </p:txBody>
        </p:sp>
        <p:sp>
          <p:nvSpPr>
            <p:cNvPr id="20" name="TextBox 19"/>
            <p:cNvSpPr txBox="1"/>
            <p:nvPr/>
          </p:nvSpPr>
          <p:spPr>
            <a:xfrm>
              <a:off x="5410200" y="4752201"/>
              <a:ext cx="693055" cy="276999"/>
            </a:xfrm>
            <a:prstGeom prst="rect">
              <a:avLst/>
            </a:prstGeom>
            <a:solidFill>
              <a:srgbClr val="CCFFCC"/>
            </a:solidFill>
            <a:ln>
              <a:solidFill>
                <a:schemeClr val="tx1"/>
              </a:solidFill>
            </a:ln>
          </p:spPr>
          <p:txBody>
            <a:bodyPr wrap="none" rtlCol="0">
              <a:spAutoFit/>
            </a:bodyPr>
            <a:lstStyle/>
            <a:p>
              <a:r>
                <a:rPr lang="en-US" sz="1200" i="1" dirty="0" smtClean="0"/>
                <a:t>activity </a:t>
              </a:r>
              <a:endParaRPr lang="en-US" sz="1200" dirty="0"/>
            </a:p>
          </p:txBody>
        </p:sp>
        <p:sp>
          <p:nvSpPr>
            <p:cNvPr id="22" name="TextBox 21"/>
            <p:cNvSpPr txBox="1"/>
            <p:nvPr/>
          </p:nvSpPr>
          <p:spPr>
            <a:xfrm>
              <a:off x="4336145" y="5666601"/>
              <a:ext cx="693055" cy="276999"/>
            </a:xfrm>
            <a:prstGeom prst="rect">
              <a:avLst/>
            </a:prstGeom>
            <a:solidFill>
              <a:srgbClr val="CCFFCC"/>
            </a:solidFill>
            <a:ln>
              <a:solidFill>
                <a:schemeClr val="tx1"/>
              </a:solidFill>
            </a:ln>
          </p:spPr>
          <p:txBody>
            <a:bodyPr wrap="none" rtlCol="0">
              <a:spAutoFit/>
            </a:bodyPr>
            <a:lstStyle/>
            <a:p>
              <a:r>
                <a:rPr lang="en-US" sz="1200" i="1" dirty="0" smtClean="0"/>
                <a:t>activity </a:t>
              </a:r>
              <a:endParaRPr lang="en-US" sz="1200" dirty="0"/>
            </a:p>
          </p:txBody>
        </p:sp>
        <p:sp>
          <p:nvSpPr>
            <p:cNvPr id="25" name="TextBox 24"/>
            <p:cNvSpPr txBox="1"/>
            <p:nvPr/>
          </p:nvSpPr>
          <p:spPr>
            <a:xfrm>
              <a:off x="2971800" y="4703802"/>
              <a:ext cx="693055" cy="276999"/>
            </a:xfrm>
            <a:prstGeom prst="rect">
              <a:avLst/>
            </a:prstGeom>
            <a:solidFill>
              <a:srgbClr val="CCFFCC"/>
            </a:solidFill>
            <a:ln>
              <a:solidFill>
                <a:schemeClr val="tx1"/>
              </a:solidFill>
            </a:ln>
          </p:spPr>
          <p:txBody>
            <a:bodyPr wrap="none" rtlCol="0">
              <a:spAutoFit/>
            </a:bodyPr>
            <a:lstStyle/>
            <a:p>
              <a:r>
                <a:rPr lang="en-US" sz="1200" i="1" dirty="0" smtClean="0"/>
                <a:t>activity </a:t>
              </a:r>
              <a:endParaRPr lang="en-US" sz="1200" dirty="0"/>
            </a:p>
          </p:txBody>
        </p:sp>
      </p:grpSp>
      <p:sp>
        <p:nvSpPr>
          <p:cNvPr id="26" name="TextBox 25"/>
          <p:cNvSpPr txBox="1"/>
          <p:nvPr/>
        </p:nvSpPr>
        <p:spPr>
          <a:xfrm>
            <a:off x="2133600" y="3637002"/>
            <a:ext cx="693055" cy="276999"/>
          </a:xfrm>
          <a:prstGeom prst="rect">
            <a:avLst/>
          </a:prstGeom>
          <a:solidFill>
            <a:srgbClr val="CCFFCC"/>
          </a:solidFill>
          <a:ln>
            <a:solidFill>
              <a:schemeClr val="tx1"/>
            </a:solidFill>
          </a:ln>
        </p:spPr>
        <p:txBody>
          <a:bodyPr wrap="none" rtlCol="0">
            <a:spAutoFit/>
          </a:bodyPr>
          <a:lstStyle/>
          <a:p>
            <a:r>
              <a:rPr lang="en-US" sz="1200" i="1" dirty="0" smtClean="0"/>
              <a:t>activity </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1" grpId="0" animBg="1"/>
      <p:bldP spid="24" grpId="0" animBg="1"/>
      <p:bldP spid="26" grpId="0" animBg="1"/>
    </p:bldLst>
  </p:timing>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6674" name="Title 1"/>
          <p:cNvSpPr>
            <a:spLocks noGrp="1"/>
          </p:cNvSpPr>
          <p:nvPr>
            <p:ph type="title"/>
          </p:nvPr>
        </p:nvSpPr>
        <p:spPr/>
        <p:txBody>
          <a:bodyPr/>
          <a:lstStyle/>
          <a:p>
            <a:r>
              <a:rPr lang="en-US" dirty="0" smtClean="0"/>
              <a:t>Activities on Transitions</a:t>
            </a:r>
          </a:p>
        </p:txBody>
      </p:sp>
      <p:sp>
        <p:nvSpPr>
          <p:cNvPr id="156675" name="Content Placeholder 2"/>
          <p:cNvSpPr>
            <a:spLocks noGrp="1"/>
          </p:cNvSpPr>
          <p:nvPr>
            <p:ph idx="1"/>
          </p:nvPr>
        </p:nvSpPr>
        <p:spPr>
          <a:xfrm>
            <a:off x="762000" y="1219200"/>
            <a:ext cx="7696200" cy="5105400"/>
          </a:xfrm>
        </p:spPr>
        <p:txBody>
          <a:bodyPr/>
          <a:lstStyle/>
          <a:p>
            <a:r>
              <a:rPr lang="en-US" dirty="0" smtClean="0"/>
              <a:t>You can associate an activity with a transition.</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29" name="TextBox 28"/>
          <p:cNvSpPr txBox="1"/>
          <p:nvPr/>
        </p:nvSpPr>
        <p:spPr>
          <a:xfrm>
            <a:off x="7384682" y="2636106"/>
            <a:ext cx="1225918" cy="430888"/>
          </a:xfrm>
          <a:prstGeom prst="rect">
            <a:avLst/>
          </a:prstGeom>
          <a:solidFill>
            <a:srgbClr val="CCFFCC"/>
          </a:solidFill>
          <a:ln>
            <a:solidFill>
              <a:schemeClr val="tx1"/>
            </a:solidFill>
          </a:ln>
        </p:spPr>
        <p:txBody>
          <a:bodyPr wrap="square" rtlCol="0">
            <a:spAutoFit/>
          </a:bodyPr>
          <a:lstStyle/>
          <a:p>
            <a:r>
              <a:rPr lang="en-US" sz="2200" i="1" dirty="0" smtClean="0"/>
              <a:t>activity </a:t>
            </a:r>
            <a:endParaRPr lang="en-US" sz="2200" dirty="0"/>
          </a:p>
        </p:txBody>
      </p:sp>
      <p:sp>
        <p:nvSpPr>
          <p:cNvPr id="30" name="Rectangle 29"/>
          <p:cNvSpPr/>
          <p:nvPr/>
        </p:nvSpPr>
        <p:spPr bwMode="auto">
          <a:xfrm>
            <a:off x="2766864" y="1962169"/>
            <a:ext cx="2550012" cy="490387"/>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charset="0"/>
              </a:rPr>
              <a:t>Open</a:t>
            </a:r>
          </a:p>
        </p:txBody>
      </p:sp>
      <p:sp>
        <p:nvSpPr>
          <p:cNvPr id="31" name="Rectangle 30"/>
          <p:cNvSpPr/>
          <p:nvPr/>
        </p:nvSpPr>
        <p:spPr bwMode="auto">
          <a:xfrm>
            <a:off x="4728411" y="3335254"/>
            <a:ext cx="2550012" cy="490387"/>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charset="0"/>
              </a:rPr>
              <a:t>Closing</a:t>
            </a:r>
          </a:p>
        </p:txBody>
      </p:sp>
      <p:cxnSp>
        <p:nvCxnSpPr>
          <p:cNvPr id="32" name="Shape 31"/>
          <p:cNvCxnSpPr>
            <a:stCxn id="30" idx="3"/>
            <a:endCxn id="31" idx="0"/>
          </p:cNvCxnSpPr>
          <p:nvPr/>
        </p:nvCxnSpPr>
        <p:spPr bwMode="auto">
          <a:xfrm>
            <a:off x="5316876" y="2207363"/>
            <a:ext cx="686541" cy="1127890"/>
          </a:xfrm>
          <a:prstGeom prst="bentConnector2">
            <a:avLst/>
          </a:prstGeom>
          <a:solidFill>
            <a:schemeClr val="accent1"/>
          </a:solidFill>
          <a:ln w="25400" cap="flat" cmpd="sng" algn="ctr">
            <a:solidFill>
              <a:schemeClr val="tx1"/>
            </a:solidFill>
            <a:prstDash val="solid"/>
            <a:round/>
            <a:headEnd type="none" w="med" len="med"/>
            <a:tailEnd type="arrow"/>
          </a:ln>
          <a:effectLst/>
        </p:spPr>
      </p:cxnSp>
      <p:sp>
        <p:nvSpPr>
          <p:cNvPr id="33" name="TextBox 32"/>
          <p:cNvSpPr txBox="1"/>
          <p:nvPr/>
        </p:nvSpPr>
        <p:spPr>
          <a:xfrm>
            <a:off x="6199571" y="2452556"/>
            <a:ext cx="1515180" cy="769441"/>
          </a:xfrm>
          <a:prstGeom prst="rect">
            <a:avLst/>
          </a:prstGeom>
          <a:noFill/>
        </p:spPr>
        <p:txBody>
          <a:bodyPr wrap="square" rtlCol="0">
            <a:spAutoFit/>
          </a:bodyPr>
          <a:lstStyle/>
          <a:p>
            <a:r>
              <a:rPr lang="en-US" sz="2200" dirty="0" smtClean="0"/>
              <a:t>Button pushed</a:t>
            </a:r>
            <a:endParaRPr lang="en-US" sz="2200" dirty="0"/>
          </a:p>
        </p:txBody>
      </p:sp>
      <p:sp>
        <p:nvSpPr>
          <p:cNvPr id="42" name="Rectangular Callout 3"/>
          <p:cNvSpPr>
            <a:spLocks noChangeArrowheads="1"/>
          </p:cNvSpPr>
          <p:nvPr/>
        </p:nvSpPr>
        <p:spPr bwMode="auto">
          <a:xfrm>
            <a:off x="838200" y="3276600"/>
            <a:ext cx="2971800" cy="1981200"/>
          </a:xfrm>
          <a:prstGeom prst="wedgeRectCallout">
            <a:avLst>
              <a:gd name="adj1" fmla="val 41088"/>
              <a:gd name="adj2" fmla="val 84014"/>
            </a:avLst>
          </a:prstGeom>
          <a:solidFill>
            <a:schemeClr val="accent1"/>
          </a:solidFill>
          <a:ln w="12700">
            <a:solidFill>
              <a:schemeClr val="tx1"/>
            </a:solidFill>
            <a:round/>
            <a:headEnd/>
            <a:tailEnd/>
          </a:ln>
        </p:spPr>
        <p:txBody>
          <a:bodyPr>
            <a:prstTxWarp prst="textNoShape">
              <a:avLst/>
            </a:prstTxWarp>
          </a:bodyPr>
          <a:lstStyle/>
          <a:p>
            <a:r>
              <a:rPr lang="en-US" sz="2400" dirty="0" smtClean="0"/>
              <a:t>It completes before </a:t>
            </a:r>
            <a:br>
              <a:rPr lang="en-US" sz="2400" dirty="0" smtClean="0"/>
            </a:br>
            <a:r>
              <a:rPr lang="en-US" sz="2400" dirty="0" smtClean="0"/>
              <a:t>any other activity is executed for this </a:t>
            </a:r>
            <a:br>
              <a:rPr lang="en-US" sz="2400" dirty="0" smtClean="0"/>
            </a:br>
            <a:r>
              <a:rPr lang="en-US" sz="2400" dirty="0" smtClean="0"/>
              <a:t>state machine.</a:t>
            </a:r>
            <a:endParaRPr lang="en-US" sz="2200"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6674" name="Title 1"/>
          <p:cNvSpPr>
            <a:spLocks noGrp="1"/>
          </p:cNvSpPr>
          <p:nvPr>
            <p:ph type="title"/>
          </p:nvPr>
        </p:nvSpPr>
        <p:spPr/>
        <p:txBody>
          <a:bodyPr/>
          <a:lstStyle/>
          <a:p>
            <a:r>
              <a:rPr lang="en-US" dirty="0" smtClean="0"/>
              <a:t>Activities on Entry</a:t>
            </a:r>
          </a:p>
        </p:txBody>
      </p:sp>
      <p:sp>
        <p:nvSpPr>
          <p:cNvPr id="156675" name="Content Placeholder 2"/>
          <p:cNvSpPr>
            <a:spLocks noGrp="1"/>
          </p:cNvSpPr>
          <p:nvPr>
            <p:ph idx="1"/>
          </p:nvPr>
        </p:nvSpPr>
        <p:spPr/>
        <p:txBody>
          <a:bodyPr/>
          <a:lstStyle/>
          <a:p>
            <a:r>
              <a:rPr lang="en-US" dirty="0" smtClean="0"/>
              <a:t>You can associate an activity with entry to a state.</a:t>
            </a:r>
          </a:p>
          <a:p>
            <a:endParaRPr lang="en-US" dirty="0" smtClean="0"/>
          </a:p>
        </p:txBody>
      </p:sp>
      <p:sp>
        <p:nvSpPr>
          <p:cNvPr id="156676" name="Rectangular Callout 3"/>
          <p:cNvSpPr>
            <a:spLocks noChangeArrowheads="1"/>
          </p:cNvSpPr>
          <p:nvPr/>
        </p:nvSpPr>
        <p:spPr bwMode="auto">
          <a:xfrm>
            <a:off x="838200" y="3276600"/>
            <a:ext cx="3505200" cy="1981200"/>
          </a:xfrm>
          <a:prstGeom prst="wedgeRectCallout">
            <a:avLst>
              <a:gd name="adj1" fmla="val 41088"/>
              <a:gd name="adj2" fmla="val 84014"/>
            </a:avLst>
          </a:prstGeom>
          <a:solidFill>
            <a:schemeClr val="accent1"/>
          </a:solidFill>
          <a:ln w="12700">
            <a:solidFill>
              <a:schemeClr val="tx1"/>
            </a:solidFill>
            <a:round/>
            <a:headEnd/>
            <a:tailEnd/>
          </a:ln>
        </p:spPr>
        <p:txBody>
          <a:bodyPr>
            <a:prstTxWarp prst="textNoShape">
              <a:avLst/>
            </a:prstTxWarp>
          </a:bodyPr>
          <a:lstStyle/>
          <a:p>
            <a:r>
              <a:rPr lang="en-US" sz="2200" dirty="0" smtClean="0"/>
              <a:t>The </a:t>
            </a:r>
            <a:r>
              <a:rPr lang="en-US" sz="2200" dirty="0"/>
              <a:t>activity executes on entry to the state</a:t>
            </a:r>
            <a:r>
              <a:rPr lang="en-US" sz="2200" dirty="0" smtClean="0"/>
              <a:t>.</a:t>
            </a:r>
          </a:p>
          <a:p>
            <a:endParaRPr lang="en-US" sz="2200" dirty="0" smtClean="0"/>
          </a:p>
          <a:p>
            <a:r>
              <a:rPr lang="en-US" sz="2200" dirty="0" smtClean="0"/>
              <a:t>After the transition activity, if any.</a:t>
            </a:r>
            <a:endParaRPr lang="en-US" sz="2200" dirty="0"/>
          </a:p>
        </p:txBody>
      </p:sp>
      <p:grpSp>
        <p:nvGrpSpPr>
          <p:cNvPr id="28" name="Group 27"/>
          <p:cNvGrpSpPr>
            <a:grpSpLocks noChangeAspect="1"/>
          </p:cNvGrpSpPr>
          <p:nvPr/>
        </p:nvGrpSpPr>
        <p:grpSpPr>
          <a:xfrm>
            <a:off x="2766864" y="1962169"/>
            <a:ext cx="5843736" cy="2791249"/>
            <a:chOff x="963529" y="1962170"/>
            <a:chExt cx="3303671" cy="1577991"/>
          </a:xfrm>
        </p:grpSpPr>
        <p:sp>
          <p:nvSpPr>
            <p:cNvPr id="5" name="TextBox 4"/>
            <p:cNvSpPr txBox="1"/>
            <p:nvPr/>
          </p:nvSpPr>
          <p:spPr>
            <a:xfrm>
              <a:off x="3574145" y="2343170"/>
              <a:ext cx="693055" cy="243596"/>
            </a:xfrm>
            <a:prstGeom prst="rect">
              <a:avLst/>
            </a:prstGeom>
            <a:solidFill>
              <a:srgbClr val="CCFFCC"/>
            </a:solidFill>
            <a:ln>
              <a:solidFill>
                <a:schemeClr val="tx1"/>
              </a:solidFill>
            </a:ln>
          </p:spPr>
          <p:txBody>
            <a:bodyPr wrap="square" rtlCol="0">
              <a:spAutoFit/>
            </a:bodyPr>
            <a:lstStyle/>
            <a:p>
              <a:r>
                <a:rPr lang="en-US" sz="2200" i="1" dirty="0" smtClean="0"/>
                <a:t>activity </a:t>
              </a:r>
              <a:endParaRPr lang="en-US" sz="2200" dirty="0"/>
            </a:p>
          </p:txBody>
        </p:sp>
        <p:sp>
          <p:nvSpPr>
            <p:cNvPr id="12" name="Rectangle 11"/>
            <p:cNvSpPr/>
            <p:nvPr/>
          </p:nvSpPr>
          <p:spPr bwMode="auto">
            <a:xfrm>
              <a:off x="963529" y="1962170"/>
              <a:ext cx="1441612" cy="277233"/>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charset="0"/>
                </a:rPr>
                <a:t>Open</a:t>
              </a:r>
            </a:p>
          </p:txBody>
        </p:sp>
        <p:sp>
          <p:nvSpPr>
            <p:cNvPr id="13" name="Rectangle 12"/>
            <p:cNvSpPr/>
            <p:nvPr/>
          </p:nvSpPr>
          <p:spPr bwMode="auto">
            <a:xfrm>
              <a:off x="2072461" y="2738423"/>
              <a:ext cx="1441612" cy="277233"/>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charset="0"/>
                </a:rPr>
                <a:t>Closing</a:t>
              </a:r>
            </a:p>
          </p:txBody>
        </p:sp>
        <p:cxnSp>
          <p:nvCxnSpPr>
            <p:cNvPr id="16" name="Shape 15"/>
            <p:cNvCxnSpPr>
              <a:stCxn id="12" idx="3"/>
              <a:endCxn id="13" idx="0"/>
            </p:cNvCxnSpPr>
            <p:nvPr/>
          </p:nvCxnSpPr>
          <p:spPr bwMode="auto">
            <a:xfrm>
              <a:off x="2405141" y="2100787"/>
              <a:ext cx="388126" cy="637636"/>
            </a:xfrm>
            <a:prstGeom prst="bentConnector2">
              <a:avLst/>
            </a:prstGeom>
            <a:solidFill>
              <a:schemeClr val="accent1"/>
            </a:solidFill>
            <a:ln w="25400" cap="flat" cmpd="sng" algn="ctr">
              <a:solidFill>
                <a:schemeClr val="tx1"/>
              </a:solidFill>
              <a:prstDash val="solid"/>
              <a:round/>
              <a:headEnd type="none" w="med" len="med"/>
              <a:tailEnd type="arrow"/>
            </a:ln>
            <a:effectLst/>
          </p:spPr>
        </p:cxnSp>
        <p:sp>
          <p:nvSpPr>
            <p:cNvPr id="8" name="TextBox 7"/>
            <p:cNvSpPr txBox="1"/>
            <p:nvPr/>
          </p:nvSpPr>
          <p:spPr>
            <a:xfrm>
              <a:off x="2904160" y="2239403"/>
              <a:ext cx="856585" cy="434992"/>
            </a:xfrm>
            <a:prstGeom prst="rect">
              <a:avLst/>
            </a:prstGeom>
            <a:noFill/>
          </p:spPr>
          <p:txBody>
            <a:bodyPr wrap="square" rtlCol="0">
              <a:spAutoFit/>
            </a:bodyPr>
            <a:lstStyle/>
            <a:p>
              <a:r>
                <a:rPr lang="en-US" sz="2200" dirty="0" smtClean="0"/>
                <a:t>Button pushed</a:t>
              </a:r>
              <a:endParaRPr lang="en-US" sz="2200" dirty="0"/>
            </a:p>
          </p:txBody>
        </p:sp>
        <p:sp>
          <p:nvSpPr>
            <p:cNvPr id="24" name="TextBox 23"/>
            <p:cNvSpPr txBox="1"/>
            <p:nvPr/>
          </p:nvSpPr>
          <p:spPr>
            <a:xfrm>
              <a:off x="2812145" y="3105169"/>
              <a:ext cx="693055" cy="434992"/>
            </a:xfrm>
            <a:prstGeom prst="rect">
              <a:avLst/>
            </a:prstGeom>
            <a:solidFill>
              <a:srgbClr val="CCFFCC"/>
            </a:solidFill>
            <a:ln>
              <a:solidFill>
                <a:schemeClr val="tx1"/>
              </a:solidFill>
            </a:ln>
          </p:spPr>
          <p:txBody>
            <a:bodyPr wrap="square" rtlCol="0">
              <a:spAutoFit/>
            </a:bodyPr>
            <a:lstStyle/>
            <a:p>
              <a:r>
                <a:rPr lang="en-US" sz="2200" i="1" dirty="0" smtClean="0"/>
                <a:t>entry/</a:t>
              </a:r>
            </a:p>
            <a:p>
              <a:r>
                <a:rPr lang="en-US" sz="2200" i="1" dirty="0" smtClean="0"/>
                <a:t>activity </a:t>
              </a:r>
              <a:endParaRPr lang="en-US" sz="2200" dirty="0"/>
            </a:p>
          </p:txBody>
        </p:sp>
      </p:gr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7698" name="Title 1"/>
          <p:cNvSpPr>
            <a:spLocks noGrp="1"/>
          </p:cNvSpPr>
          <p:nvPr>
            <p:ph type="title"/>
          </p:nvPr>
        </p:nvSpPr>
        <p:spPr/>
        <p:txBody>
          <a:bodyPr/>
          <a:lstStyle/>
          <a:p>
            <a:r>
              <a:rPr lang="en-US" smtClean="0"/>
              <a:t>Event Data</a:t>
            </a:r>
          </a:p>
        </p:txBody>
      </p:sp>
      <p:sp>
        <p:nvSpPr>
          <p:cNvPr id="157699" name="Content Placeholder 2"/>
          <p:cNvSpPr>
            <a:spLocks noGrp="1"/>
          </p:cNvSpPr>
          <p:nvPr>
            <p:ph idx="1"/>
          </p:nvPr>
        </p:nvSpPr>
        <p:spPr/>
        <p:txBody>
          <a:bodyPr/>
          <a:lstStyle/>
          <a:p>
            <a:pPr marL="0" indent="0"/>
            <a:r>
              <a:rPr lang="en-US" dirty="0" smtClean="0"/>
              <a:t>Activities are handed supplemental data with the event.</a:t>
            </a:r>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a:p>
            <a:r>
              <a:rPr lang="en-US" dirty="0" smtClean="0"/>
              <a:t>When the activity terminates, only object data remains.</a:t>
            </a:r>
          </a:p>
        </p:txBody>
      </p:sp>
      <p:sp>
        <p:nvSpPr>
          <p:cNvPr id="157700" name="Rectangular Callout 3"/>
          <p:cNvSpPr>
            <a:spLocks noChangeArrowheads="1"/>
          </p:cNvSpPr>
          <p:nvPr/>
        </p:nvSpPr>
        <p:spPr bwMode="auto">
          <a:xfrm>
            <a:off x="5562600" y="2362200"/>
            <a:ext cx="2971800" cy="1828800"/>
          </a:xfrm>
          <a:prstGeom prst="wedgeRectCallout">
            <a:avLst>
              <a:gd name="adj1" fmla="val 41088"/>
              <a:gd name="adj2" fmla="val 84014"/>
            </a:avLst>
          </a:prstGeom>
          <a:solidFill>
            <a:schemeClr val="accent1"/>
          </a:solidFill>
          <a:ln w="12700">
            <a:solidFill>
              <a:schemeClr val="tx1"/>
            </a:solidFill>
            <a:round/>
            <a:headEnd/>
            <a:tailEnd/>
          </a:ln>
        </p:spPr>
        <p:txBody>
          <a:bodyPr>
            <a:prstTxWarp prst="textNoShape">
              <a:avLst/>
            </a:prstTxWarp>
          </a:bodyPr>
          <a:lstStyle/>
          <a:p>
            <a:r>
              <a:rPr lang="en-US" sz="2200" dirty="0"/>
              <a:t>You</a:t>
            </a:r>
            <a:r>
              <a:rPr lang="en-US" sz="2200" dirty="0" smtClean="0"/>
              <a:t> can think </a:t>
            </a:r>
            <a:r>
              <a:rPr lang="en-US" sz="2200" dirty="0"/>
              <a:t>of an activity as a</a:t>
            </a:r>
            <a:r>
              <a:rPr lang="en-US" sz="2200" dirty="0" smtClean="0"/>
              <a:t> routine with </a:t>
            </a:r>
            <a:r>
              <a:rPr lang="en-US" sz="2200" dirty="0"/>
              <a:t>input parameters and side-effects</a:t>
            </a:r>
            <a:r>
              <a:rPr lang="en-US" sz="2200" dirty="0" smtClean="0"/>
              <a:t> </a:t>
            </a:r>
          </a:p>
          <a:p>
            <a:pPr algn="ctr"/>
            <a:r>
              <a:rPr lang="en-US" sz="2200" i="1" dirty="0" smtClean="0"/>
              <a:t>only</a:t>
            </a:r>
            <a:endParaRPr lang="en-US" sz="2200" i="1" dirty="0"/>
          </a:p>
        </p:txBody>
      </p:sp>
      <p:sp>
        <p:nvSpPr>
          <p:cNvPr id="5" name="Rectangle 4"/>
          <p:cNvSpPr/>
          <p:nvPr/>
        </p:nvSpPr>
        <p:spPr bwMode="auto">
          <a:xfrm>
            <a:off x="1660214" y="2286000"/>
            <a:ext cx="1782902" cy="342866"/>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At floor</a:t>
            </a:r>
          </a:p>
        </p:txBody>
      </p:sp>
      <p:sp>
        <p:nvSpPr>
          <p:cNvPr id="6" name="Rectangle 5"/>
          <p:cNvSpPr/>
          <p:nvPr/>
        </p:nvSpPr>
        <p:spPr bwMode="auto">
          <a:xfrm>
            <a:off x="3031677" y="3246024"/>
            <a:ext cx="1782902" cy="342866"/>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Moving</a:t>
            </a:r>
          </a:p>
        </p:txBody>
      </p:sp>
      <p:sp>
        <p:nvSpPr>
          <p:cNvPr id="7" name="Rectangle 6"/>
          <p:cNvSpPr/>
          <p:nvPr/>
        </p:nvSpPr>
        <p:spPr bwMode="auto">
          <a:xfrm>
            <a:off x="1722298" y="4411766"/>
            <a:ext cx="1782903" cy="495267"/>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Checking</a:t>
            </a:r>
            <a:r>
              <a:rPr kumimoji="0" lang="en-US" sz="1600" b="0" i="0" u="none" strike="noStrike" cap="none" normalizeH="0" dirty="0" smtClean="0">
                <a:ln>
                  <a:noFill/>
                </a:ln>
                <a:solidFill>
                  <a:schemeClr val="tx1"/>
                </a:solidFill>
                <a:effectLst/>
                <a:latin typeface="Arial" charset="0"/>
              </a:rPr>
              <a:t> requests</a:t>
            </a:r>
            <a:endParaRPr kumimoji="0" lang="en-US" sz="1600" b="0" i="0" u="none" strike="noStrike" cap="none" normalizeH="0" baseline="0" dirty="0" smtClean="0">
              <a:ln>
                <a:noFill/>
              </a:ln>
              <a:solidFill>
                <a:schemeClr val="tx1"/>
              </a:solidFill>
              <a:effectLst/>
              <a:latin typeface="Arial" charset="0"/>
            </a:endParaRPr>
          </a:p>
        </p:txBody>
      </p:sp>
      <p:cxnSp>
        <p:nvCxnSpPr>
          <p:cNvPr id="8" name="Shape 7"/>
          <p:cNvCxnSpPr>
            <a:stCxn id="5" idx="3"/>
            <a:endCxn id="6" idx="0"/>
          </p:cNvCxnSpPr>
          <p:nvPr/>
        </p:nvCxnSpPr>
        <p:spPr bwMode="auto">
          <a:xfrm>
            <a:off x="3443116" y="2457433"/>
            <a:ext cx="480012" cy="788591"/>
          </a:xfrm>
          <a:prstGeom prst="bentConnector2">
            <a:avLst/>
          </a:prstGeom>
          <a:solidFill>
            <a:schemeClr val="accent1"/>
          </a:solidFill>
          <a:ln w="12700" cap="flat" cmpd="sng" algn="ctr">
            <a:solidFill>
              <a:schemeClr val="tx1"/>
            </a:solidFill>
            <a:prstDash val="solid"/>
            <a:round/>
            <a:headEnd type="none" w="med" len="med"/>
            <a:tailEnd type="arrow"/>
          </a:ln>
          <a:effectLst/>
        </p:spPr>
      </p:cxnSp>
      <p:cxnSp>
        <p:nvCxnSpPr>
          <p:cNvPr id="9" name="Shape 8"/>
          <p:cNvCxnSpPr>
            <a:stCxn id="6" idx="2"/>
            <a:endCxn id="7" idx="3"/>
          </p:cNvCxnSpPr>
          <p:nvPr/>
        </p:nvCxnSpPr>
        <p:spPr bwMode="auto">
          <a:xfrm rot="5400000">
            <a:off x="3178908" y="3915181"/>
            <a:ext cx="1070510" cy="417928"/>
          </a:xfrm>
          <a:prstGeom prst="bentConnector2">
            <a:avLst/>
          </a:prstGeom>
          <a:solidFill>
            <a:schemeClr val="accent1"/>
          </a:solidFill>
          <a:ln w="12700" cap="flat" cmpd="sng" algn="ctr">
            <a:solidFill>
              <a:schemeClr val="tx1"/>
            </a:solidFill>
            <a:prstDash val="solid"/>
            <a:round/>
            <a:headEnd type="none" w="med" len="med"/>
            <a:tailEnd type="arrow"/>
          </a:ln>
          <a:effectLst/>
        </p:spPr>
      </p:cxnSp>
      <p:sp>
        <p:nvSpPr>
          <p:cNvPr id="10" name="TextBox 9"/>
          <p:cNvSpPr txBox="1"/>
          <p:nvPr/>
        </p:nvSpPr>
        <p:spPr>
          <a:xfrm>
            <a:off x="2286000" y="2743200"/>
            <a:ext cx="1724754" cy="338554"/>
          </a:xfrm>
          <a:prstGeom prst="rect">
            <a:avLst/>
          </a:prstGeom>
          <a:noFill/>
        </p:spPr>
        <p:txBody>
          <a:bodyPr wrap="square" rtlCol="0">
            <a:spAutoFit/>
          </a:bodyPr>
          <a:lstStyle/>
          <a:p>
            <a:r>
              <a:rPr lang="en-US" sz="1600" dirty="0" smtClean="0"/>
              <a:t>Floor Request(3)</a:t>
            </a:r>
            <a:endParaRPr lang="en-US" sz="1600" dirty="0"/>
          </a:p>
        </p:txBody>
      </p:sp>
      <p:sp>
        <p:nvSpPr>
          <p:cNvPr id="11" name="TextBox 10"/>
          <p:cNvSpPr txBox="1"/>
          <p:nvPr/>
        </p:nvSpPr>
        <p:spPr>
          <a:xfrm>
            <a:off x="3429000" y="4766846"/>
            <a:ext cx="1528465" cy="338554"/>
          </a:xfrm>
          <a:prstGeom prst="rect">
            <a:avLst/>
          </a:prstGeom>
          <a:noFill/>
        </p:spPr>
        <p:txBody>
          <a:bodyPr wrap="square" rtlCol="0">
            <a:spAutoFit/>
          </a:bodyPr>
          <a:lstStyle/>
          <a:p>
            <a:r>
              <a:rPr lang="en-US" sz="1600" dirty="0" smtClean="0"/>
              <a:t>Arrived at floor</a:t>
            </a:r>
            <a:endParaRPr lang="en-US" sz="1600" dirty="0"/>
          </a:p>
        </p:txBody>
      </p:sp>
      <p:sp>
        <p:nvSpPr>
          <p:cNvPr id="12" name="TextBox 11"/>
          <p:cNvSpPr txBox="1"/>
          <p:nvPr/>
        </p:nvSpPr>
        <p:spPr>
          <a:xfrm>
            <a:off x="1053481" y="3657463"/>
            <a:ext cx="2811499" cy="584776"/>
          </a:xfrm>
          <a:prstGeom prst="rect">
            <a:avLst/>
          </a:prstGeom>
          <a:noFill/>
        </p:spPr>
        <p:txBody>
          <a:bodyPr wrap="square" rtlCol="0">
            <a:spAutoFit/>
          </a:bodyPr>
          <a:lstStyle/>
          <a:p>
            <a:r>
              <a:rPr lang="en-US" sz="1600" dirty="0" smtClean="0"/>
              <a:t>Floor Request(</a:t>
            </a:r>
            <a:br>
              <a:rPr lang="en-US" sz="1600" dirty="0" smtClean="0"/>
            </a:br>
            <a:r>
              <a:rPr lang="en-US" sz="1600" dirty="0" smtClean="0"/>
              <a:t>   </a:t>
            </a:r>
            <a:r>
              <a:rPr lang="en-US" sz="1600" dirty="0" err="1" smtClean="0"/>
              <a:t>SelectedRequest.Floor</a:t>
            </a:r>
            <a:r>
              <a:rPr lang="en-US" sz="1600" dirty="0" smtClean="0"/>
              <a:t>)</a:t>
            </a:r>
            <a:endParaRPr lang="en-US" sz="1600" dirty="0"/>
          </a:p>
        </p:txBody>
      </p:sp>
      <p:cxnSp>
        <p:nvCxnSpPr>
          <p:cNvPr id="13" name="Shape 12"/>
          <p:cNvCxnSpPr>
            <a:stCxn id="7" idx="0"/>
            <a:endCxn id="6" idx="1"/>
          </p:cNvCxnSpPr>
          <p:nvPr/>
        </p:nvCxnSpPr>
        <p:spPr bwMode="auto">
          <a:xfrm rot="5400000" flipH="1" flipV="1">
            <a:off x="2325559" y="3705648"/>
            <a:ext cx="994309" cy="417928"/>
          </a:xfrm>
          <a:prstGeom prst="bentConnector2">
            <a:avLst/>
          </a:prstGeom>
          <a:solidFill>
            <a:schemeClr val="accent1"/>
          </a:solidFill>
          <a:ln w="12700" cap="flat" cmpd="sng" algn="ctr">
            <a:solidFill>
              <a:schemeClr val="tx1"/>
            </a:solidFill>
            <a:prstDash val="solid"/>
            <a:round/>
            <a:headEnd type="none" w="med" len="med"/>
            <a:tailEnd type="arrow"/>
          </a:ln>
          <a:effectLst/>
        </p:spPr>
      </p:cxnSp>
      <p:cxnSp>
        <p:nvCxnSpPr>
          <p:cNvPr id="14" name="Elbow Connector 13"/>
          <p:cNvCxnSpPr>
            <a:stCxn id="7" idx="1"/>
            <a:endCxn id="5" idx="1"/>
          </p:cNvCxnSpPr>
          <p:nvPr/>
        </p:nvCxnSpPr>
        <p:spPr bwMode="auto">
          <a:xfrm rot="10800000">
            <a:off x="1660214" y="2457434"/>
            <a:ext cx="62084" cy="2201967"/>
          </a:xfrm>
          <a:prstGeom prst="bentConnector3">
            <a:avLst>
              <a:gd name="adj1" fmla="val 1273976"/>
            </a:avLst>
          </a:prstGeom>
          <a:solidFill>
            <a:schemeClr val="accent1"/>
          </a:solidFill>
          <a:ln w="12700" cap="flat" cmpd="sng" algn="ctr">
            <a:solidFill>
              <a:schemeClr val="tx1"/>
            </a:solidFill>
            <a:prstDash val="solid"/>
            <a:round/>
            <a:headEnd type="none" w="med" len="med"/>
            <a:tailEnd type="arrow"/>
          </a:ln>
          <a:effectLst/>
        </p:spPr>
      </p:cxnSp>
      <p:sp>
        <p:nvSpPr>
          <p:cNvPr id="15" name="TextBox 14"/>
          <p:cNvSpPr txBox="1"/>
          <p:nvPr/>
        </p:nvSpPr>
        <p:spPr>
          <a:xfrm>
            <a:off x="990600" y="2743200"/>
            <a:ext cx="1228762" cy="584776"/>
          </a:xfrm>
          <a:prstGeom prst="rect">
            <a:avLst/>
          </a:prstGeom>
          <a:noFill/>
        </p:spPr>
        <p:txBody>
          <a:bodyPr wrap="square" rtlCol="0">
            <a:spAutoFit/>
          </a:bodyPr>
          <a:lstStyle/>
          <a:p>
            <a:r>
              <a:rPr lang="en-US" sz="1600" dirty="0" smtClean="0"/>
              <a:t>No pending</a:t>
            </a:r>
          </a:p>
          <a:p>
            <a:r>
              <a:rPr lang="en-US" sz="1600" dirty="0" smtClean="0"/>
              <a:t>requests</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7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0" grpId="0" animBg="1"/>
    </p:bldLst>
  </p:timing>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dirty="0" smtClean="0"/>
              <a:t>Execution Sequence</a:t>
            </a:r>
            <a:endParaRPr lang="en-US" dirty="0"/>
          </a:p>
        </p:txBody>
      </p:sp>
      <p:sp>
        <p:nvSpPr>
          <p:cNvPr id="158723" name="Rectangle 3"/>
          <p:cNvSpPr>
            <a:spLocks noGrp="1" noChangeArrowheads="1"/>
          </p:cNvSpPr>
          <p:nvPr>
            <p:ph idx="1"/>
          </p:nvPr>
        </p:nvSpPr>
        <p:spPr/>
        <p:txBody>
          <a:bodyPr/>
          <a:lstStyle/>
          <a:p>
            <a:pPr lvl="1"/>
            <a:r>
              <a:rPr lang="en-US" dirty="0" smtClean="0"/>
              <a:t>An activity is executed on the transition</a:t>
            </a:r>
          </a:p>
          <a:p>
            <a:pPr lvl="1"/>
            <a:r>
              <a:rPr lang="en-US" dirty="0" smtClean="0"/>
              <a:t>Another activity is executed </a:t>
            </a:r>
            <a:br>
              <a:rPr lang="en-US" dirty="0" smtClean="0"/>
            </a:br>
            <a:r>
              <a:rPr lang="en-US" dirty="0" smtClean="0"/>
              <a:t>on entry to the state</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buNone/>
            </a:pPr>
            <a:endParaRPr lang="en-US" dirty="0" smtClean="0"/>
          </a:p>
          <a:p>
            <a:pPr lvl="1"/>
            <a:r>
              <a:rPr lang="en-US" dirty="0" smtClean="0"/>
              <a:t>Both activities must complete before accepting </a:t>
            </a:r>
            <a:br>
              <a:rPr lang="en-US" dirty="0" smtClean="0"/>
            </a:br>
            <a:r>
              <a:rPr lang="en-US" dirty="0" smtClean="0"/>
              <a:t>another event</a:t>
            </a:r>
          </a:p>
          <a:p>
            <a:pPr lvl="1"/>
            <a:r>
              <a:rPr lang="en-US" dirty="0" smtClean="0"/>
              <a:t>Both activities must complete before the instance </a:t>
            </a:r>
            <a:br>
              <a:rPr lang="en-US" dirty="0" smtClean="0"/>
            </a:br>
            <a:r>
              <a:rPr lang="en-US" dirty="0" smtClean="0"/>
              <a:t>may be considered to be in the next state</a:t>
            </a:r>
          </a:p>
          <a:p>
            <a:pPr lvl="1"/>
            <a:endParaRPr lang="en-US" dirty="0" smtClean="0"/>
          </a:p>
          <a:p>
            <a:endParaRPr lang="en-US" dirty="0" smtClean="0"/>
          </a:p>
          <a:p>
            <a:endParaRPr lang="en-US" dirty="0" smtClean="0"/>
          </a:p>
          <a:p>
            <a:endParaRPr lang="en-US" dirty="0"/>
          </a:p>
        </p:txBody>
      </p:sp>
      <p:sp>
        <p:nvSpPr>
          <p:cNvPr id="158725" name="Oval Callout 4"/>
          <p:cNvSpPr>
            <a:spLocks noChangeArrowheads="1"/>
          </p:cNvSpPr>
          <p:nvPr/>
        </p:nvSpPr>
        <p:spPr bwMode="auto">
          <a:xfrm>
            <a:off x="5181600" y="1600200"/>
            <a:ext cx="4343400" cy="1557337"/>
          </a:xfrm>
          <a:prstGeom prst="wedgeEllipseCallout">
            <a:avLst>
              <a:gd name="adj1" fmla="val 38579"/>
              <a:gd name="adj2" fmla="val 96683"/>
            </a:avLst>
          </a:prstGeom>
          <a:solidFill>
            <a:srgbClr val="CCFFCC"/>
          </a:solidFill>
          <a:ln w="12700">
            <a:solidFill>
              <a:schemeClr val="tx1"/>
            </a:solidFill>
            <a:round/>
            <a:headEnd/>
            <a:tailEnd/>
          </a:ln>
        </p:spPr>
        <p:txBody>
          <a:bodyPr lIns="0" tIns="0" rIns="0" bIns="0" anchor="ctr">
            <a:prstTxWarp prst="textNoShape">
              <a:avLst/>
            </a:prstTxWarp>
            <a:spAutoFit/>
          </a:bodyPr>
          <a:lstStyle/>
          <a:p>
            <a:pPr algn="ctr"/>
            <a:r>
              <a:rPr lang="en-US" sz="2400" b="1">
                <a:latin typeface="Tekton" charset="0"/>
                <a:ea typeface="Tekton" charset="0"/>
                <a:cs typeface="Tekton" charset="0"/>
              </a:rPr>
              <a:t>This is commonly called </a:t>
            </a:r>
            <a:r>
              <a:rPr lang="en-US" sz="2400" b="1" i="1">
                <a:latin typeface="Tekton" charset="0"/>
                <a:ea typeface="Tekton" charset="0"/>
                <a:cs typeface="Tekton" charset="0"/>
              </a:rPr>
              <a:t>run-to-completion</a:t>
            </a:r>
            <a:r>
              <a:rPr lang="en-US" sz="2400" b="1">
                <a:latin typeface="Tekton" charset="0"/>
                <a:ea typeface="Tekton" charset="0"/>
                <a:cs typeface="Tekton" charset="0"/>
              </a:rPr>
              <a:t> semantics</a:t>
            </a:r>
          </a:p>
        </p:txBody>
      </p:sp>
      <p:sp>
        <p:nvSpPr>
          <p:cNvPr id="7" name="Rectangle 6"/>
          <p:cNvSpPr/>
          <p:nvPr/>
        </p:nvSpPr>
        <p:spPr bwMode="auto">
          <a:xfrm>
            <a:off x="1136346" y="2590800"/>
            <a:ext cx="2550012" cy="490387"/>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charset="0"/>
              </a:rPr>
              <a:t>Open</a:t>
            </a:r>
          </a:p>
        </p:txBody>
      </p:sp>
      <p:grpSp>
        <p:nvGrpSpPr>
          <p:cNvPr id="13" name="Group 12"/>
          <p:cNvGrpSpPr/>
          <p:nvPr/>
        </p:nvGrpSpPr>
        <p:grpSpPr>
          <a:xfrm>
            <a:off x="2736547" y="2835994"/>
            <a:ext cx="3047999" cy="1127890"/>
            <a:chOff x="2736547" y="2835994"/>
            <a:chExt cx="3047999" cy="1127890"/>
          </a:xfrm>
        </p:grpSpPr>
        <p:sp>
          <p:nvSpPr>
            <p:cNvPr id="6" name="TextBox 5"/>
            <p:cNvSpPr txBox="1"/>
            <p:nvPr/>
          </p:nvSpPr>
          <p:spPr>
            <a:xfrm>
              <a:off x="4558628" y="3200400"/>
              <a:ext cx="1225918" cy="430888"/>
            </a:xfrm>
            <a:prstGeom prst="rect">
              <a:avLst/>
            </a:prstGeom>
            <a:solidFill>
              <a:srgbClr val="CCFFCC"/>
            </a:solidFill>
            <a:ln>
              <a:solidFill>
                <a:schemeClr val="tx1"/>
              </a:solidFill>
            </a:ln>
          </p:spPr>
          <p:txBody>
            <a:bodyPr wrap="square" rtlCol="0">
              <a:spAutoFit/>
            </a:bodyPr>
            <a:lstStyle/>
            <a:p>
              <a:r>
                <a:rPr lang="en-US" sz="2200" i="1" dirty="0" smtClean="0"/>
                <a:t>activity </a:t>
              </a:r>
              <a:endParaRPr lang="en-US" sz="2200" dirty="0"/>
            </a:p>
          </p:txBody>
        </p:sp>
        <p:cxnSp>
          <p:nvCxnSpPr>
            <p:cNvPr id="9" name="Shape 8"/>
            <p:cNvCxnSpPr>
              <a:stCxn id="7" idx="3"/>
              <a:endCxn id="8" idx="0"/>
            </p:cNvCxnSpPr>
            <p:nvPr/>
          </p:nvCxnSpPr>
          <p:spPr bwMode="auto">
            <a:xfrm>
              <a:off x="3686358" y="2835994"/>
              <a:ext cx="686541" cy="1127890"/>
            </a:xfrm>
            <a:prstGeom prst="bentConnector2">
              <a:avLst/>
            </a:prstGeom>
            <a:solidFill>
              <a:schemeClr val="accent1"/>
            </a:solidFill>
            <a:ln w="25400" cap="flat" cmpd="sng" algn="ctr">
              <a:solidFill>
                <a:schemeClr val="tx1"/>
              </a:solidFill>
              <a:prstDash val="solid"/>
              <a:round/>
              <a:headEnd type="none" w="med" len="med"/>
              <a:tailEnd type="arrow"/>
            </a:ln>
            <a:effectLst/>
          </p:spPr>
        </p:cxnSp>
        <p:sp>
          <p:nvSpPr>
            <p:cNvPr id="10" name="TextBox 9"/>
            <p:cNvSpPr txBox="1"/>
            <p:nvPr/>
          </p:nvSpPr>
          <p:spPr>
            <a:xfrm>
              <a:off x="2736547" y="3124201"/>
              <a:ext cx="1515180" cy="769441"/>
            </a:xfrm>
            <a:prstGeom prst="rect">
              <a:avLst/>
            </a:prstGeom>
            <a:noFill/>
          </p:spPr>
          <p:txBody>
            <a:bodyPr wrap="square" rtlCol="0">
              <a:spAutoFit/>
            </a:bodyPr>
            <a:lstStyle/>
            <a:p>
              <a:r>
                <a:rPr lang="en-US" sz="2200" dirty="0" smtClean="0"/>
                <a:t>Button pushed</a:t>
              </a:r>
              <a:endParaRPr lang="en-US" sz="2200" dirty="0"/>
            </a:p>
          </p:txBody>
        </p:sp>
      </p:grpSp>
      <p:grpSp>
        <p:nvGrpSpPr>
          <p:cNvPr id="14" name="Group 13"/>
          <p:cNvGrpSpPr/>
          <p:nvPr/>
        </p:nvGrpSpPr>
        <p:grpSpPr>
          <a:xfrm>
            <a:off x="3097893" y="3886200"/>
            <a:ext cx="4064907" cy="769441"/>
            <a:chOff x="3097893" y="3886200"/>
            <a:chExt cx="4064907" cy="769441"/>
          </a:xfrm>
        </p:grpSpPr>
        <p:sp>
          <p:nvSpPr>
            <p:cNvPr id="8" name="Rectangle 7"/>
            <p:cNvSpPr/>
            <p:nvPr/>
          </p:nvSpPr>
          <p:spPr bwMode="auto">
            <a:xfrm>
              <a:off x="3097893" y="3963885"/>
              <a:ext cx="2550012" cy="490387"/>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charset="0"/>
                </a:rPr>
                <a:t>Closing</a:t>
              </a:r>
            </a:p>
          </p:txBody>
        </p:sp>
        <p:sp>
          <p:nvSpPr>
            <p:cNvPr id="12" name="TextBox 11"/>
            <p:cNvSpPr txBox="1"/>
            <p:nvPr/>
          </p:nvSpPr>
          <p:spPr>
            <a:xfrm>
              <a:off x="6089346" y="3886200"/>
              <a:ext cx="1073454" cy="769441"/>
            </a:xfrm>
            <a:prstGeom prst="rect">
              <a:avLst/>
            </a:prstGeom>
            <a:solidFill>
              <a:srgbClr val="CCFFCC"/>
            </a:solidFill>
            <a:ln>
              <a:solidFill>
                <a:schemeClr val="tx1"/>
              </a:solidFill>
            </a:ln>
          </p:spPr>
          <p:txBody>
            <a:bodyPr wrap="square" rtlCol="0">
              <a:spAutoFit/>
            </a:bodyPr>
            <a:lstStyle/>
            <a:p>
              <a:r>
                <a:rPr lang="en-US" sz="2200" i="1" dirty="0" smtClean="0"/>
                <a:t>entry/</a:t>
              </a:r>
            </a:p>
            <a:p>
              <a:r>
                <a:rPr lang="en-US" sz="2200" i="1" dirty="0" smtClean="0"/>
                <a:t>activity </a:t>
              </a:r>
              <a:endParaRPr lang="en-US" sz="2200" dirty="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87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5" grpId="0" animBg="1"/>
    </p:bldLst>
  </p:timing>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dirty="0" smtClean="0"/>
              <a:t>Event Dispatch</a:t>
            </a:r>
            <a:endParaRPr lang="en-US" dirty="0"/>
          </a:p>
        </p:txBody>
      </p:sp>
      <p:sp>
        <p:nvSpPr>
          <p:cNvPr id="139267" name="Rectangle 3"/>
          <p:cNvSpPr>
            <a:spLocks noGrp="1" noChangeArrowheads="1"/>
          </p:cNvSpPr>
          <p:nvPr>
            <p:ph type="body" idx="1"/>
          </p:nvPr>
        </p:nvSpPr>
        <p:spPr>
          <a:xfrm>
            <a:off x="838200" y="1295400"/>
            <a:ext cx="5486400" cy="1752600"/>
          </a:xfrm>
        </p:spPr>
        <p:txBody>
          <a:bodyPr/>
          <a:lstStyle/>
          <a:p>
            <a:pPr marL="0" indent="0"/>
            <a:r>
              <a:rPr lang="en-US" dirty="0"/>
              <a:t>Event delivery causes one of:</a:t>
            </a:r>
          </a:p>
          <a:p>
            <a:pPr lvl="1"/>
            <a:r>
              <a:rPr lang="en-US" dirty="0"/>
              <a:t>Transition</a:t>
            </a:r>
          </a:p>
          <a:p>
            <a:pPr lvl="1"/>
            <a:r>
              <a:rPr lang="en-US" dirty="0"/>
              <a:t>Ignore</a:t>
            </a:r>
            <a:endParaRPr lang="en-US" dirty="0" smtClean="0"/>
          </a:p>
          <a:p>
            <a:pPr lvl="1"/>
            <a:r>
              <a:rPr lang="en-US" dirty="0" smtClean="0"/>
              <a:t>Can’t Happen</a:t>
            </a:r>
          </a:p>
          <a:p>
            <a:pPr marL="0" indent="0"/>
            <a:endParaRPr lang="en-US" sz="1200" dirty="0" smtClean="0"/>
          </a:p>
          <a:p>
            <a:pPr marL="0" indent="0"/>
            <a:endParaRPr lang="en-US" dirty="0"/>
          </a:p>
        </p:txBody>
      </p:sp>
      <p:pic>
        <p:nvPicPr>
          <p:cNvPr id="30724" name="Picture 4" descr="StateModel"/>
          <p:cNvPicPr>
            <a:picLocks noChangeAspect="1" noChangeArrowheads="1"/>
          </p:cNvPicPr>
          <p:nvPr/>
        </p:nvPicPr>
        <p:blipFill>
          <a:blip r:embed="rId3"/>
          <a:srcRect/>
          <a:stretch>
            <a:fillRect/>
          </a:stretch>
        </p:blipFill>
        <p:spPr bwMode="auto">
          <a:xfrm>
            <a:off x="6094413" y="1066800"/>
            <a:ext cx="2897187" cy="4757738"/>
          </a:xfrm>
          <a:prstGeom prst="rect">
            <a:avLst/>
          </a:prstGeom>
          <a:noFill/>
          <a:ln w="9525">
            <a:noFill/>
            <a:miter lim="800000"/>
            <a:headEnd/>
            <a:tailEnd/>
          </a:ln>
        </p:spPr>
      </p:pic>
      <p:sp>
        <p:nvSpPr>
          <p:cNvPr id="5" name="Rectangle 3"/>
          <p:cNvSpPr txBox="1">
            <a:spLocks noChangeArrowheads="1"/>
          </p:cNvSpPr>
          <p:nvPr/>
        </p:nvSpPr>
        <p:spPr bwMode="auto">
          <a:xfrm>
            <a:off x="1066800" y="3048000"/>
            <a:ext cx="5486400" cy="5029200"/>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
                <a:schemeClr val="tx2"/>
              </a:buClr>
              <a:buSzPct val="100000"/>
              <a:buFont typeface="Symbol" charset="2"/>
              <a:buNone/>
              <a:tabLst>
                <a:tab pos="0" algn="l"/>
              </a:tabLst>
              <a:defRPr/>
            </a:pPr>
            <a:r>
              <a:rPr kumimoji="0" lang="en-US" sz="20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Transition:</a:t>
            </a:r>
          </a:p>
          <a:p>
            <a:pPr marL="539750" marR="0" lvl="1" indent="-360363" algn="l" defTabSz="914400" rtl="0" eaLnBrk="0" fontAlgn="base" latinLnBrk="0" hangingPunct="0">
              <a:lnSpc>
                <a:spcPct val="100000"/>
              </a:lnSpc>
              <a:spcBef>
                <a:spcPct val="20000"/>
              </a:spcBef>
              <a:spcAft>
                <a:spcPct val="0"/>
              </a:spcAft>
              <a:buClr>
                <a:schemeClr val="tx2"/>
              </a:buClr>
              <a:buSzPct val="65000"/>
              <a:buFont typeface="Monotype Sorts" charset="2"/>
              <a:buChar char="l"/>
              <a:tabLst/>
              <a:defRPr/>
            </a:pPr>
            <a:r>
              <a:rPr kumimoji="0" lang="en-US" sz="2000" b="0" i="0" u="none" strike="noStrike" kern="0" cap="none" spc="0" normalizeH="0" baseline="0" noProof="0" dirty="0" smtClean="0">
                <a:ln>
                  <a:noFill/>
                </a:ln>
                <a:solidFill>
                  <a:schemeClr val="tx1"/>
                </a:solidFill>
                <a:effectLst/>
                <a:uLnTx/>
                <a:uFillTx/>
                <a:latin typeface="+mn-lt"/>
                <a:ea typeface="ＭＳ Ｐゴシック" charset="-128"/>
              </a:rPr>
              <a:t>Execute activity on transition</a:t>
            </a:r>
          </a:p>
          <a:p>
            <a:pPr marL="539750" marR="0" lvl="1" indent="-360363" algn="l" defTabSz="914400" rtl="0" eaLnBrk="0" fontAlgn="base" latinLnBrk="0" hangingPunct="0">
              <a:lnSpc>
                <a:spcPct val="100000"/>
              </a:lnSpc>
              <a:spcBef>
                <a:spcPct val="20000"/>
              </a:spcBef>
              <a:spcAft>
                <a:spcPct val="0"/>
              </a:spcAft>
              <a:buClr>
                <a:schemeClr val="tx2"/>
              </a:buClr>
              <a:buSzPct val="65000"/>
              <a:buFont typeface="Monotype Sorts" charset="2"/>
              <a:buChar char="l"/>
              <a:tabLst/>
              <a:defRPr/>
            </a:pPr>
            <a:r>
              <a:rPr kumimoji="0" lang="en-US" sz="2000" b="0" i="0" u="none" strike="noStrike" kern="0" cap="none" spc="0" normalizeH="0" baseline="0" noProof="0" dirty="0" smtClean="0">
                <a:ln>
                  <a:noFill/>
                </a:ln>
                <a:solidFill>
                  <a:schemeClr val="tx1"/>
                </a:solidFill>
                <a:effectLst/>
                <a:uLnTx/>
                <a:uFillTx/>
                <a:latin typeface="+mn-lt"/>
                <a:ea typeface="ＭＳ Ｐゴシック" charset="-128"/>
              </a:rPr>
              <a:t>Execute activity within state</a:t>
            </a:r>
          </a:p>
          <a:p>
            <a:pPr marL="539750" marR="0" lvl="1" indent="-360363" algn="l" defTabSz="914400" rtl="0" eaLnBrk="0" fontAlgn="base" latinLnBrk="0" hangingPunct="0">
              <a:lnSpc>
                <a:spcPct val="100000"/>
              </a:lnSpc>
              <a:spcBef>
                <a:spcPct val="20000"/>
              </a:spcBef>
              <a:spcAft>
                <a:spcPct val="0"/>
              </a:spcAft>
              <a:buClr>
                <a:schemeClr val="tx2"/>
              </a:buClr>
              <a:buSzPct val="65000"/>
              <a:buFont typeface="Monotype Sorts" charset="2"/>
              <a:buChar char="l"/>
              <a:tabLst/>
              <a:defRPr/>
            </a:pPr>
            <a:r>
              <a:rPr kumimoji="0" lang="en-US" sz="2000" b="0" i="0" u="none" strike="noStrike" kern="0" cap="none" spc="0" normalizeH="0" baseline="0" noProof="0" dirty="0" smtClean="0">
                <a:ln>
                  <a:noFill/>
                </a:ln>
                <a:solidFill>
                  <a:schemeClr val="tx1"/>
                </a:solidFill>
                <a:effectLst/>
                <a:uLnTx/>
                <a:uFillTx/>
                <a:latin typeface="+mn-lt"/>
                <a:ea typeface="ＭＳ Ｐゴシック" charset="-128"/>
              </a:rPr>
              <a:t>Change current state</a:t>
            </a:r>
          </a:p>
          <a:p>
            <a:pPr marL="0" marR="0" lvl="0" indent="0" algn="l" defTabSz="914400" rtl="0" eaLnBrk="0" fontAlgn="base" latinLnBrk="0" hangingPunct="0">
              <a:lnSpc>
                <a:spcPct val="100000"/>
              </a:lnSpc>
              <a:spcBef>
                <a:spcPct val="20000"/>
              </a:spcBef>
              <a:spcAft>
                <a:spcPct val="0"/>
              </a:spcAft>
              <a:buClr>
                <a:schemeClr val="tx2"/>
              </a:buClr>
              <a:buSzPct val="100000"/>
              <a:buFont typeface="Symbol" charset="2"/>
              <a:buNone/>
              <a:tabLst>
                <a:tab pos="0" algn="l"/>
              </a:tabLst>
              <a:defRPr/>
            </a:pPr>
            <a:r>
              <a:rPr kumimoji="0" lang="en-US" sz="20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Ignore:</a:t>
            </a:r>
          </a:p>
          <a:p>
            <a:pPr marL="539750" marR="0" lvl="1" indent="-360363" algn="l" defTabSz="914400" rtl="0" eaLnBrk="0" fontAlgn="base" latinLnBrk="0" hangingPunct="0">
              <a:lnSpc>
                <a:spcPct val="100000"/>
              </a:lnSpc>
              <a:spcBef>
                <a:spcPct val="20000"/>
              </a:spcBef>
              <a:spcAft>
                <a:spcPct val="0"/>
              </a:spcAft>
              <a:buClr>
                <a:schemeClr val="tx2"/>
              </a:buClr>
              <a:buSzPct val="65000"/>
              <a:buFont typeface="Monotype Sorts" charset="2"/>
              <a:buChar char="l"/>
              <a:tabLst/>
              <a:defRPr/>
            </a:pPr>
            <a:r>
              <a:rPr kumimoji="0" lang="en-US" sz="2000" b="0" i="0" u="none" strike="noStrike" kern="0" cap="none" spc="0" normalizeH="0" baseline="0" noProof="0" dirty="0" smtClean="0">
                <a:ln>
                  <a:noFill/>
                </a:ln>
                <a:solidFill>
                  <a:schemeClr val="tx1"/>
                </a:solidFill>
                <a:effectLst/>
                <a:uLnTx/>
                <a:uFillTx/>
                <a:latin typeface="+mn-lt"/>
                <a:ea typeface="ＭＳ Ｐゴシック" charset="-128"/>
              </a:rPr>
              <a:t>Event is discarded, </a:t>
            </a:r>
            <a:br>
              <a:rPr kumimoji="0" lang="en-US" sz="2000" b="0" i="0" u="none" strike="noStrike" kern="0" cap="none" spc="0" normalizeH="0" baseline="0" noProof="0" dirty="0" smtClean="0">
                <a:ln>
                  <a:noFill/>
                </a:ln>
                <a:solidFill>
                  <a:schemeClr val="tx1"/>
                </a:solidFill>
                <a:effectLst/>
                <a:uLnTx/>
                <a:uFillTx/>
                <a:latin typeface="+mn-lt"/>
                <a:ea typeface="ＭＳ Ｐゴシック" charset="-128"/>
              </a:rPr>
            </a:br>
            <a:r>
              <a:rPr kumimoji="0" lang="en-US" sz="2000" b="0" i="0" u="none" strike="noStrike" kern="0" cap="none" spc="0" normalizeH="0" baseline="0" noProof="0" dirty="0" smtClean="0">
                <a:ln>
                  <a:noFill/>
                </a:ln>
                <a:solidFill>
                  <a:schemeClr val="tx1"/>
                </a:solidFill>
                <a:effectLst/>
                <a:uLnTx/>
                <a:uFillTx/>
                <a:latin typeface="+mn-lt"/>
                <a:ea typeface="ＭＳ Ｐゴシック" charset="-128"/>
              </a:rPr>
              <a:t>no state change, no actions</a:t>
            </a:r>
          </a:p>
          <a:p>
            <a:pPr marL="0" marR="0" lvl="0" indent="0" algn="l" defTabSz="914400" rtl="0" eaLnBrk="0" fontAlgn="base" latinLnBrk="0" hangingPunct="0">
              <a:lnSpc>
                <a:spcPct val="100000"/>
              </a:lnSpc>
              <a:spcBef>
                <a:spcPct val="20000"/>
              </a:spcBef>
              <a:spcAft>
                <a:spcPct val="0"/>
              </a:spcAft>
              <a:buClr>
                <a:schemeClr val="tx2"/>
              </a:buClr>
              <a:buSzPct val="100000"/>
              <a:buFont typeface="Symbol" charset="2"/>
              <a:buNone/>
              <a:tabLst>
                <a:tab pos="0" algn="l"/>
              </a:tabLst>
              <a:defRPr/>
            </a:pPr>
            <a:r>
              <a:rPr kumimoji="0" lang="en-US" sz="20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Can’t Happen:</a:t>
            </a:r>
          </a:p>
          <a:p>
            <a:pPr marL="539750" marR="0" lvl="1" indent="-360363" algn="l" defTabSz="914400" rtl="0" eaLnBrk="0" fontAlgn="base" latinLnBrk="0" hangingPunct="0">
              <a:lnSpc>
                <a:spcPct val="100000"/>
              </a:lnSpc>
              <a:spcBef>
                <a:spcPct val="20000"/>
              </a:spcBef>
              <a:spcAft>
                <a:spcPct val="0"/>
              </a:spcAft>
              <a:buClr>
                <a:schemeClr val="tx2"/>
              </a:buClr>
              <a:buSzPct val="65000"/>
              <a:buFont typeface="Monotype Sorts" charset="2"/>
              <a:buChar char="l"/>
              <a:tabLst/>
              <a:defRPr/>
            </a:pPr>
            <a:r>
              <a:rPr kumimoji="0" lang="en-US" sz="2000" b="0" i="0" u="none" strike="noStrike" kern="0" cap="none" spc="0" normalizeH="0" baseline="0" noProof="0" dirty="0" smtClean="0">
                <a:ln>
                  <a:noFill/>
                </a:ln>
                <a:solidFill>
                  <a:schemeClr val="tx1"/>
                </a:solidFill>
                <a:effectLst/>
                <a:uLnTx/>
                <a:uFillTx/>
                <a:latin typeface="+mn-lt"/>
                <a:ea typeface="ＭＳ Ｐゴシック" charset="-128"/>
              </a:rPr>
              <a:t>System-level recovery invoked</a:t>
            </a:r>
          </a:p>
          <a:p>
            <a:pPr marL="0" marR="0" lvl="0" indent="0" algn="l" defTabSz="914400" rtl="0" eaLnBrk="0" fontAlgn="base" latinLnBrk="0" hangingPunct="0">
              <a:lnSpc>
                <a:spcPct val="100000"/>
              </a:lnSpc>
              <a:spcBef>
                <a:spcPct val="20000"/>
              </a:spcBef>
              <a:spcAft>
                <a:spcPct val="0"/>
              </a:spcAft>
              <a:buClr>
                <a:schemeClr val="tx2"/>
              </a:buClr>
              <a:buSzPct val="100000"/>
              <a:buFont typeface="Symbol" charset="2"/>
              <a:buNone/>
              <a:tabLst>
                <a:tab pos="0" algn="l"/>
              </a:tabLst>
              <a:defRPr/>
            </a:pPr>
            <a:endParaRPr kumimoji="0" lang="en-US" sz="2000" b="0" i="0" u="none" strike="noStrike" kern="0" cap="none" spc="0" normalizeH="0" baseline="0" noProof="0" dirty="0">
              <a:ln>
                <a:noFill/>
              </a:ln>
              <a:solidFill>
                <a:schemeClr val="tx1"/>
              </a:solidFill>
              <a:effectLst/>
              <a:uLnTx/>
              <a:uFillTx/>
              <a:latin typeface="+mn-lt"/>
              <a:ea typeface="ＭＳ Ｐゴシック" charset="-128"/>
              <a:cs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30724"/>
                                        </p:tgtEl>
                                        <p:attrNameLst>
                                          <p:attrName>style.visibility</p:attrName>
                                        </p:attrNameLst>
                                      </p:cBhvr>
                                      <p:to>
                                        <p:strVal val="visible"/>
                                      </p:to>
                                    </p:set>
                                    <p:animEffect transition="in" filter="fade">
                                      <p:cBhvr>
                                        <p:cTn id="9" dur="1000"/>
                                        <p:tgtEl>
                                          <p:spTgt spid="30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62" name="Title 1"/>
          <p:cNvSpPr>
            <a:spLocks noGrp="1"/>
          </p:cNvSpPr>
          <p:nvPr>
            <p:ph type="title"/>
          </p:nvPr>
        </p:nvSpPr>
        <p:spPr/>
        <p:txBody>
          <a:bodyPr/>
          <a:lstStyle/>
          <a:p>
            <a:r>
              <a:rPr lang="en-US" dirty="0" smtClean="0"/>
              <a:t>Activities on </a:t>
            </a:r>
            <a:r>
              <a:rPr lang="en-US" dirty="0" err="1" smtClean="0"/>
              <a:t>SEMs</a:t>
            </a:r>
            <a:endParaRPr lang="en-US" dirty="0" smtClean="0"/>
          </a:p>
        </p:txBody>
      </p:sp>
      <p:sp>
        <p:nvSpPr>
          <p:cNvPr id="143363" name="Content Placeholder 2"/>
          <p:cNvSpPr>
            <a:spLocks noGrp="1"/>
          </p:cNvSpPr>
          <p:nvPr>
            <p:ph idx="1"/>
          </p:nvPr>
        </p:nvSpPr>
        <p:spPr/>
        <p:txBody>
          <a:bodyPr/>
          <a:lstStyle/>
          <a:p>
            <a:pPr marL="0" indent="0"/>
            <a:r>
              <a:rPr lang="en-US" dirty="0" smtClean="0"/>
              <a:t>Each cell may contain a reference to the activity </a:t>
            </a:r>
            <a:br>
              <a:rPr lang="en-US" dirty="0" smtClean="0"/>
            </a:br>
            <a:r>
              <a:rPr lang="en-US" dirty="0" smtClean="0"/>
              <a:t>to be executed on the transition.</a:t>
            </a:r>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p:txBody>
      </p:sp>
      <p:pic>
        <p:nvPicPr>
          <p:cNvPr id="143364" name="Picture 3"/>
          <p:cNvPicPr>
            <a:picLocks noChangeAspect="1" noChangeArrowheads="1"/>
          </p:cNvPicPr>
          <p:nvPr/>
        </p:nvPicPr>
        <p:blipFill>
          <a:blip r:embed="rId2"/>
          <a:srcRect r="16588"/>
          <a:stretch>
            <a:fillRect/>
          </a:stretch>
        </p:blipFill>
        <p:spPr bwMode="auto">
          <a:xfrm>
            <a:off x="838200" y="2706687"/>
            <a:ext cx="7091948" cy="2246313"/>
          </a:xfrm>
          <a:prstGeom prst="rect">
            <a:avLst/>
          </a:prstGeom>
          <a:noFill/>
          <a:ln w="9525">
            <a:noFill/>
            <a:round/>
            <a:headEnd/>
            <a:tailEnd/>
          </a:ln>
        </p:spPr>
      </p:pic>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62" name="Title 1"/>
          <p:cNvSpPr>
            <a:spLocks noGrp="1"/>
          </p:cNvSpPr>
          <p:nvPr>
            <p:ph type="title"/>
          </p:nvPr>
        </p:nvSpPr>
        <p:spPr/>
        <p:txBody>
          <a:bodyPr/>
          <a:lstStyle/>
          <a:p>
            <a:r>
              <a:rPr lang="en-US" dirty="0" smtClean="0"/>
              <a:t>Activities on </a:t>
            </a:r>
            <a:r>
              <a:rPr lang="en-US" dirty="0" err="1" smtClean="0"/>
              <a:t>SEMs</a:t>
            </a:r>
            <a:endParaRPr lang="en-US" dirty="0" smtClean="0"/>
          </a:p>
        </p:txBody>
      </p:sp>
      <p:sp>
        <p:nvSpPr>
          <p:cNvPr id="143363" name="Content Placeholder 2"/>
          <p:cNvSpPr>
            <a:spLocks noGrp="1"/>
          </p:cNvSpPr>
          <p:nvPr>
            <p:ph idx="1"/>
          </p:nvPr>
        </p:nvSpPr>
        <p:spPr>
          <a:xfrm>
            <a:off x="762000" y="1219200"/>
            <a:ext cx="8077200" cy="4114800"/>
          </a:xfrm>
        </p:spPr>
        <p:txBody>
          <a:bodyPr/>
          <a:lstStyle/>
          <a:p>
            <a:pPr marL="0" indent="0"/>
            <a:r>
              <a:rPr lang="en-US" dirty="0" smtClean="0"/>
              <a:t>Entry activities are already associated with their state.</a:t>
            </a:r>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a:p>
            <a:endParaRPr lang="en-US" dirty="0" smtClean="0"/>
          </a:p>
          <a:p>
            <a:pPr marL="0" indent="0"/>
            <a:endParaRPr lang="en-US" dirty="0" smtClean="0"/>
          </a:p>
        </p:txBody>
      </p:sp>
      <p:pic>
        <p:nvPicPr>
          <p:cNvPr id="143364" name="Picture 3"/>
          <p:cNvPicPr>
            <a:picLocks noChangeAspect="1" noChangeArrowheads="1"/>
          </p:cNvPicPr>
          <p:nvPr/>
        </p:nvPicPr>
        <p:blipFill>
          <a:blip r:embed="rId2"/>
          <a:srcRect/>
          <a:stretch>
            <a:fillRect/>
          </a:stretch>
        </p:blipFill>
        <p:spPr bwMode="auto">
          <a:xfrm>
            <a:off x="3200400" y="2209800"/>
            <a:ext cx="8502650" cy="2246313"/>
          </a:xfrm>
          <a:prstGeom prst="rect">
            <a:avLst/>
          </a:prstGeom>
          <a:noFill/>
          <a:ln w="9525">
            <a:noFill/>
            <a:round/>
            <a:headEnd/>
            <a:tailEnd/>
          </a:ln>
        </p:spPr>
      </p:pic>
      <p:pic>
        <p:nvPicPr>
          <p:cNvPr id="5" name="Picture 3"/>
          <p:cNvPicPr>
            <a:picLocks noChangeAspect="1" noChangeArrowheads="1"/>
          </p:cNvPicPr>
          <p:nvPr/>
        </p:nvPicPr>
        <p:blipFill>
          <a:blip r:embed="rId2"/>
          <a:srcRect l="82098"/>
          <a:stretch>
            <a:fillRect/>
          </a:stretch>
        </p:blipFill>
        <p:spPr bwMode="auto">
          <a:xfrm>
            <a:off x="1036634" y="2209800"/>
            <a:ext cx="1522416" cy="2246313"/>
          </a:xfrm>
          <a:prstGeom prst="rect">
            <a:avLst/>
          </a:prstGeom>
          <a:noFill/>
          <a:ln w="9525">
            <a:noFill/>
            <a:round/>
            <a:headEnd/>
            <a:tailEnd/>
          </a:ln>
        </p:spPr>
      </p:pic>
      <p:sp>
        <p:nvSpPr>
          <p:cNvPr id="6" name="TextBox 5"/>
          <p:cNvSpPr txBox="1"/>
          <p:nvPr/>
        </p:nvSpPr>
        <p:spPr>
          <a:xfrm>
            <a:off x="1143000" y="2362200"/>
            <a:ext cx="1143000" cy="276999"/>
          </a:xfrm>
          <a:prstGeom prst="rect">
            <a:avLst/>
          </a:prstGeom>
          <a:solidFill>
            <a:schemeClr val="bg1"/>
          </a:solidFill>
        </p:spPr>
        <p:txBody>
          <a:bodyPr wrap="square" lIns="36000" tIns="0" rIns="0" bIns="0" rtlCol="0">
            <a:spAutoFit/>
          </a:bodyPr>
          <a:lstStyle/>
          <a:p>
            <a:r>
              <a:rPr lang="en-US" dirty="0" smtClean="0"/>
              <a:t>Activity</a:t>
            </a:r>
            <a:endParaRPr lang="en-US" dirty="0"/>
          </a:p>
        </p:txBody>
      </p:sp>
      <p:sp>
        <p:nvSpPr>
          <p:cNvPr id="7" name="Right Arrow 6"/>
          <p:cNvSpPr/>
          <p:nvPr/>
        </p:nvSpPr>
        <p:spPr bwMode="auto">
          <a:xfrm>
            <a:off x="2590800" y="2819400"/>
            <a:ext cx="533400" cy="228600"/>
          </a:xfrm>
          <a:prstGeom prst="rightArrow">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8" name="Right Arrow 7"/>
          <p:cNvSpPr/>
          <p:nvPr/>
        </p:nvSpPr>
        <p:spPr bwMode="auto">
          <a:xfrm>
            <a:off x="2590800" y="3143250"/>
            <a:ext cx="533400" cy="228600"/>
          </a:xfrm>
          <a:prstGeom prst="rightArrow">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9" name="Right Arrow 8"/>
          <p:cNvSpPr/>
          <p:nvPr/>
        </p:nvSpPr>
        <p:spPr bwMode="auto">
          <a:xfrm>
            <a:off x="2590800" y="3467100"/>
            <a:ext cx="533400" cy="228600"/>
          </a:xfrm>
          <a:prstGeom prst="rightArrow">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0" name="Right Arrow 9"/>
          <p:cNvSpPr/>
          <p:nvPr/>
        </p:nvSpPr>
        <p:spPr bwMode="auto">
          <a:xfrm>
            <a:off x="2590800" y="3790950"/>
            <a:ext cx="533400" cy="228600"/>
          </a:xfrm>
          <a:prstGeom prst="rightArrow">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1" name="Right Arrow 10"/>
          <p:cNvSpPr/>
          <p:nvPr/>
        </p:nvSpPr>
        <p:spPr bwMode="auto">
          <a:xfrm>
            <a:off x="2590800" y="4114800"/>
            <a:ext cx="533400" cy="228600"/>
          </a:xfrm>
          <a:prstGeom prst="rightArrow">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Activities</a:t>
            </a:r>
            <a:endParaRPr lang="en-US" dirty="0"/>
          </a:p>
        </p:txBody>
      </p:sp>
      <p:sp>
        <p:nvSpPr>
          <p:cNvPr id="3" name="Content Placeholder 2"/>
          <p:cNvSpPr>
            <a:spLocks noGrp="1"/>
          </p:cNvSpPr>
          <p:nvPr>
            <p:ph idx="1"/>
          </p:nvPr>
        </p:nvSpPr>
        <p:spPr/>
        <p:txBody>
          <a:bodyPr/>
          <a:lstStyle/>
          <a:p>
            <a:r>
              <a:rPr lang="en-US" dirty="0" smtClean="0"/>
              <a:t>Activities can be placed anywhere:</a:t>
            </a:r>
          </a:p>
          <a:p>
            <a:pPr lvl="1"/>
            <a:r>
              <a:rPr lang="en-US" dirty="0" smtClean="0"/>
              <a:t>on transitions</a:t>
            </a:r>
          </a:p>
          <a:p>
            <a:pPr lvl="1"/>
            <a:r>
              <a:rPr lang="en-US" dirty="0" smtClean="0"/>
              <a:t>on (entry to) states</a:t>
            </a:r>
          </a:p>
          <a:p>
            <a:pPr lvl="1"/>
            <a:r>
              <a:rPr lang="en-US" dirty="0" smtClean="0"/>
              <a:t>on operations of classes</a:t>
            </a:r>
          </a:p>
          <a:p>
            <a:pPr lvl="1"/>
            <a:endParaRPr lang="en-US" dirty="0" smtClean="0"/>
          </a:p>
          <a:p>
            <a:r>
              <a:rPr lang="en-US" dirty="0" smtClean="0"/>
              <a:t>We describe the activity using an </a:t>
            </a:r>
            <a:r>
              <a:rPr lang="en-US" i="1" dirty="0" smtClean="0"/>
              <a:t>action language</a:t>
            </a:r>
            <a:r>
              <a:rPr lang="en-US" dirty="0" smtClean="0"/>
              <a:t>.</a:t>
            </a:r>
          </a:p>
          <a:p>
            <a:endParaRPr lang="en-US" dirty="0" smtClean="0"/>
          </a:p>
          <a:p>
            <a:r>
              <a:rPr lang="en-US" dirty="0" smtClean="0"/>
              <a:t>class diagram with operations»</a:t>
            </a:r>
            <a:endParaRPr lang="en-US" dirty="0"/>
          </a:p>
        </p:txBody>
      </p:sp>
      <p:grpSp>
        <p:nvGrpSpPr>
          <p:cNvPr id="4" name="Group 3"/>
          <p:cNvGrpSpPr>
            <a:grpSpLocks noChangeAspect="1"/>
          </p:cNvGrpSpPr>
          <p:nvPr/>
        </p:nvGrpSpPr>
        <p:grpSpPr>
          <a:xfrm>
            <a:off x="457200" y="4572000"/>
            <a:ext cx="5843736" cy="2791249"/>
            <a:chOff x="963529" y="1962170"/>
            <a:chExt cx="3303671" cy="1577991"/>
          </a:xfrm>
        </p:grpSpPr>
        <p:sp>
          <p:nvSpPr>
            <p:cNvPr id="5" name="TextBox 4"/>
            <p:cNvSpPr txBox="1"/>
            <p:nvPr/>
          </p:nvSpPr>
          <p:spPr>
            <a:xfrm>
              <a:off x="3574145" y="2343170"/>
              <a:ext cx="693055" cy="243596"/>
            </a:xfrm>
            <a:prstGeom prst="rect">
              <a:avLst/>
            </a:prstGeom>
            <a:solidFill>
              <a:srgbClr val="CCFFCC"/>
            </a:solidFill>
            <a:ln>
              <a:solidFill>
                <a:schemeClr val="tx1"/>
              </a:solidFill>
            </a:ln>
          </p:spPr>
          <p:txBody>
            <a:bodyPr wrap="square" rtlCol="0">
              <a:spAutoFit/>
            </a:bodyPr>
            <a:lstStyle/>
            <a:p>
              <a:r>
                <a:rPr lang="en-US" sz="2200" i="1" dirty="0" smtClean="0"/>
                <a:t>activity </a:t>
              </a:r>
              <a:endParaRPr lang="en-US" sz="2200" dirty="0"/>
            </a:p>
          </p:txBody>
        </p:sp>
        <p:sp>
          <p:nvSpPr>
            <p:cNvPr id="6" name="Rectangle 5"/>
            <p:cNvSpPr/>
            <p:nvPr/>
          </p:nvSpPr>
          <p:spPr bwMode="auto">
            <a:xfrm>
              <a:off x="963529" y="1962170"/>
              <a:ext cx="1441612" cy="277233"/>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charset="0"/>
                </a:rPr>
                <a:t>Open</a:t>
              </a:r>
            </a:p>
          </p:txBody>
        </p:sp>
        <p:sp>
          <p:nvSpPr>
            <p:cNvPr id="7" name="Rectangle 6"/>
            <p:cNvSpPr/>
            <p:nvPr/>
          </p:nvSpPr>
          <p:spPr bwMode="auto">
            <a:xfrm>
              <a:off x="2072461" y="2738423"/>
              <a:ext cx="1441612" cy="277233"/>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charset="0"/>
                </a:rPr>
                <a:t>Closing</a:t>
              </a:r>
            </a:p>
          </p:txBody>
        </p:sp>
        <p:cxnSp>
          <p:nvCxnSpPr>
            <p:cNvPr id="8" name="Shape 7"/>
            <p:cNvCxnSpPr>
              <a:stCxn id="6" idx="3"/>
              <a:endCxn id="7" idx="0"/>
            </p:cNvCxnSpPr>
            <p:nvPr/>
          </p:nvCxnSpPr>
          <p:spPr bwMode="auto">
            <a:xfrm>
              <a:off x="2405141" y="2100787"/>
              <a:ext cx="388126" cy="637636"/>
            </a:xfrm>
            <a:prstGeom prst="bentConnector2">
              <a:avLst/>
            </a:prstGeom>
            <a:solidFill>
              <a:schemeClr val="accent1"/>
            </a:solidFill>
            <a:ln w="25400" cap="flat" cmpd="sng" algn="ctr">
              <a:solidFill>
                <a:schemeClr val="tx1"/>
              </a:solidFill>
              <a:prstDash val="solid"/>
              <a:round/>
              <a:headEnd type="none" w="med" len="med"/>
              <a:tailEnd type="arrow"/>
            </a:ln>
            <a:effectLst/>
          </p:spPr>
        </p:cxnSp>
        <p:sp>
          <p:nvSpPr>
            <p:cNvPr id="9" name="TextBox 8"/>
            <p:cNvSpPr txBox="1"/>
            <p:nvPr/>
          </p:nvSpPr>
          <p:spPr>
            <a:xfrm>
              <a:off x="2904160" y="2239403"/>
              <a:ext cx="856585" cy="434992"/>
            </a:xfrm>
            <a:prstGeom prst="rect">
              <a:avLst/>
            </a:prstGeom>
            <a:noFill/>
          </p:spPr>
          <p:txBody>
            <a:bodyPr wrap="square" rtlCol="0">
              <a:spAutoFit/>
            </a:bodyPr>
            <a:lstStyle/>
            <a:p>
              <a:r>
                <a:rPr lang="en-US" sz="2200" dirty="0" smtClean="0"/>
                <a:t>Button pushed</a:t>
              </a:r>
              <a:endParaRPr lang="en-US" sz="2200" dirty="0"/>
            </a:p>
          </p:txBody>
        </p:sp>
        <p:sp>
          <p:nvSpPr>
            <p:cNvPr id="10" name="TextBox 9"/>
            <p:cNvSpPr txBox="1"/>
            <p:nvPr/>
          </p:nvSpPr>
          <p:spPr>
            <a:xfrm>
              <a:off x="2812145" y="3105169"/>
              <a:ext cx="693055" cy="434992"/>
            </a:xfrm>
            <a:prstGeom prst="rect">
              <a:avLst/>
            </a:prstGeom>
            <a:solidFill>
              <a:srgbClr val="CCFFCC"/>
            </a:solidFill>
            <a:ln>
              <a:solidFill>
                <a:schemeClr val="tx1"/>
              </a:solidFill>
            </a:ln>
          </p:spPr>
          <p:txBody>
            <a:bodyPr wrap="square" rtlCol="0">
              <a:spAutoFit/>
            </a:bodyPr>
            <a:lstStyle/>
            <a:p>
              <a:r>
                <a:rPr lang="en-US" sz="2200" i="1" dirty="0" smtClean="0"/>
                <a:t>entry/</a:t>
              </a:r>
            </a:p>
            <a:p>
              <a:r>
                <a:rPr lang="en-US" sz="2200" i="1" dirty="0" smtClean="0"/>
                <a:t>activity </a:t>
              </a:r>
              <a:endParaRPr lang="en-US" sz="2200" dirty="0"/>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descr="p_Blitz-logo.jpg"/>
          <p:cNvPicPr>
            <a:picLocks noChangeAspect="1"/>
          </p:cNvPicPr>
          <p:nvPr/>
        </p:nvPicPr>
        <p:blipFill>
          <a:blip r:embed="rId3"/>
          <a:stretch>
            <a:fillRect/>
          </a:stretch>
        </p:blipFill>
        <p:spPr>
          <a:xfrm>
            <a:off x="4191000" y="2006600"/>
            <a:ext cx="4419600" cy="2946400"/>
          </a:xfrm>
          <a:prstGeom prst="rect">
            <a:avLst/>
          </a:prstGeom>
        </p:spPr>
      </p:pic>
      <p:sp>
        <p:nvSpPr>
          <p:cNvPr id="89090" name="Title 1"/>
          <p:cNvSpPr>
            <a:spLocks noGrp="1"/>
          </p:cNvSpPr>
          <p:nvPr>
            <p:ph type="title"/>
          </p:nvPr>
        </p:nvSpPr>
        <p:spPr/>
        <p:txBody>
          <a:bodyPr/>
          <a:lstStyle/>
          <a:p>
            <a:r>
              <a:rPr lang="en-US" dirty="0" smtClean="0"/>
              <a:t>Blitz</a:t>
            </a:r>
          </a:p>
        </p:txBody>
      </p:sp>
      <p:sp>
        <p:nvSpPr>
          <p:cNvPr id="89092" name="Content Placeholder 4"/>
          <p:cNvSpPr>
            <a:spLocks noGrp="1"/>
          </p:cNvSpPr>
          <p:nvPr>
            <p:ph idx="1"/>
          </p:nvPr>
        </p:nvSpPr>
        <p:spPr/>
        <p:txBody>
          <a:bodyPr/>
          <a:lstStyle/>
          <a:p>
            <a:r>
              <a:rPr lang="en-US" dirty="0" smtClean="0"/>
              <a:t>A </a:t>
            </a:r>
            <a:r>
              <a:rPr lang="en-US" i="1" dirty="0" smtClean="0"/>
              <a:t>blitz </a:t>
            </a:r>
            <a:r>
              <a:rPr lang="en-US" dirty="0" smtClean="0"/>
              <a:t>is a technique for getting started.</a:t>
            </a:r>
          </a:p>
          <a:p>
            <a:endParaRPr lang="en-US" dirty="0" smtClean="0"/>
          </a:p>
          <a:p>
            <a:r>
              <a:rPr lang="en-US" dirty="0" smtClean="0"/>
              <a:t>There are no wrong answers.</a:t>
            </a:r>
          </a:p>
          <a:p>
            <a:pPr lvl="1"/>
            <a:r>
              <a:rPr lang="en-US" dirty="0" smtClean="0"/>
              <a:t>We don’t categorize</a:t>
            </a:r>
          </a:p>
          <a:p>
            <a:pPr lvl="1"/>
            <a:r>
              <a:rPr lang="en-US" dirty="0" smtClean="0"/>
              <a:t>We don’t organize</a:t>
            </a:r>
          </a:p>
          <a:p>
            <a:pPr lvl="1"/>
            <a:r>
              <a:rPr lang="en-US" dirty="0" smtClean="0"/>
              <a:t>We don’t evaluate</a:t>
            </a:r>
          </a:p>
          <a:p>
            <a:pPr lvl="1"/>
            <a:endParaRPr lang="en-US" dirty="0" smtClean="0"/>
          </a:p>
          <a:p>
            <a:pPr lvl="1"/>
            <a:r>
              <a:rPr lang="en-US" dirty="0" smtClean="0"/>
              <a:t>We </a:t>
            </a:r>
            <a:r>
              <a:rPr lang="en-US" i="1" dirty="0" smtClean="0"/>
              <a:t>just enumerate</a:t>
            </a:r>
          </a:p>
          <a:p>
            <a:endParaRPr lang="en-US" dirty="0" smtClean="0"/>
          </a:p>
          <a:p>
            <a:r>
              <a:rPr lang="en-US" dirty="0" smtClean="0"/>
              <a:t>The purpose is to provide a starting point.</a:t>
            </a:r>
            <a:endParaRPr lang="en-US" dirty="0"/>
          </a:p>
        </p:txBody>
      </p:sp>
    </p:spTree>
  </p:cSld>
  <p:clrMapOvr>
    <a:masterClrMapping/>
  </p:clrMapOvr>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2818" name="Title 1"/>
          <p:cNvSpPr>
            <a:spLocks noGrp="1"/>
          </p:cNvSpPr>
          <p:nvPr>
            <p:ph type="title"/>
          </p:nvPr>
        </p:nvSpPr>
        <p:spPr/>
        <p:txBody>
          <a:bodyPr/>
          <a:lstStyle/>
          <a:p>
            <a:r>
              <a:rPr lang="en-US" dirty="0" smtClean="0"/>
              <a:t>7. Action Language</a:t>
            </a:r>
          </a:p>
        </p:txBody>
      </p:sp>
      <p:sp>
        <p:nvSpPr>
          <p:cNvPr id="162819" name="Content Placeholder 2"/>
          <p:cNvSpPr>
            <a:spLocks noGrp="1"/>
          </p:cNvSpPr>
          <p:nvPr>
            <p:ph idx="1"/>
          </p:nvPr>
        </p:nvSpPr>
        <p:spPr/>
        <p:txBody>
          <a:bodyPr/>
          <a:lstStyle/>
          <a:p>
            <a:pPr marL="0" indent="0"/>
            <a:endParaRPr lang="en-US"/>
          </a:p>
        </p:txBody>
      </p:sp>
      <p:sp>
        <p:nvSpPr>
          <p:cNvPr id="162820" name="Rectangle 3"/>
          <p:cNvSpPr>
            <a:spLocks noChangeArrowheads="1"/>
          </p:cNvSpPr>
          <p:nvPr/>
        </p:nvSpPr>
        <p:spPr bwMode="auto">
          <a:xfrm>
            <a:off x="4414838" y="3244850"/>
            <a:ext cx="755235" cy="1323439"/>
          </a:xfrm>
          <a:prstGeom prst="rect">
            <a:avLst/>
          </a:prstGeom>
          <a:noFill/>
          <a:ln w="9525">
            <a:noFill/>
            <a:miter lim="800000"/>
            <a:headEnd/>
            <a:tailEnd/>
          </a:ln>
        </p:spPr>
        <p:txBody>
          <a:bodyPr wrap="none">
            <a:prstTxWarp prst="textNoShape">
              <a:avLst/>
            </a:prstTxWarp>
            <a:spAutoFit/>
          </a:bodyPr>
          <a:lstStyle/>
          <a:p>
            <a:r>
              <a:rPr lang="en-US" sz="8000" dirty="0" smtClean="0">
                <a:solidFill>
                  <a:srgbClr val="FF0000"/>
                </a:solidFill>
              </a:rPr>
              <a:t>7</a:t>
            </a:r>
            <a:endParaRPr lang="en-US" sz="8000" dirty="0">
              <a:solidFill>
                <a:srgbClr val="FF0000"/>
              </a:solidFill>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42" name="Rectangle 3"/>
          <p:cNvSpPr>
            <a:spLocks noGrp="1" noChangeArrowheads="1"/>
          </p:cNvSpPr>
          <p:nvPr>
            <p:ph type="title"/>
          </p:nvPr>
        </p:nvSpPr>
        <p:spPr/>
        <p:txBody>
          <a:bodyPr/>
          <a:lstStyle/>
          <a:p>
            <a:r>
              <a:rPr lang="en-GB"/>
              <a:t>Object Action Language [OAL]</a:t>
            </a:r>
            <a:endParaRPr lang="en-US"/>
          </a:p>
        </p:txBody>
      </p:sp>
      <p:sp>
        <p:nvSpPr>
          <p:cNvPr id="163843" name="Rectangle 4"/>
          <p:cNvSpPr>
            <a:spLocks noGrp="1" noChangeArrowheads="1"/>
          </p:cNvSpPr>
          <p:nvPr>
            <p:ph type="body" idx="1"/>
          </p:nvPr>
        </p:nvSpPr>
        <p:spPr>
          <a:xfrm>
            <a:off x="762000" y="1371600"/>
            <a:ext cx="8077200" cy="5105400"/>
          </a:xfrm>
        </p:spPr>
        <p:txBody>
          <a:bodyPr/>
          <a:lstStyle/>
          <a:p>
            <a:pPr marL="0" indent="0"/>
            <a:r>
              <a:rPr lang="en-GB" dirty="0" smtClean="0">
                <a:solidFill>
                  <a:srgbClr val="000000"/>
                </a:solidFill>
              </a:rPr>
              <a:t>Object </a:t>
            </a:r>
            <a:r>
              <a:rPr lang="en-GB" dirty="0">
                <a:solidFill>
                  <a:srgbClr val="000000"/>
                </a:solidFill>
              </a:rPr>
              <a:t>Action Language is a concrete syntax</a:t>
            </a:r>
            <a:r>
              <a:rPr lang="en-GB" dirty="0" smtClean="0">
                <a:solidFill>
                  <a:srgbClr val="000000"/>
                </a:solidFill>
              </a:rPr>
              <a:t> that implements </a:t>
            </a:r>
            <a:r>
              <a:rPr lang="en-GB" dirty="0">
                <a:solidFill>
                  <a:srgbClr val="000000"/>
                </a:solidFill>
              </a:rPr>
              <a:t>the UML </a:t>
            </a:r>
            <a:r>
              <a:rPr lang="en-GB" dirty="0" smtClean="0">
                <a:solidFill>
                  <a:srgbClr val="000000"/>
                </a:solidFill>
              </a:rPr>
              <a:t>standard.</a:t>
            </a:r>
            <a:br>
              <a:rPr lang="en-GB" dirty="0" smtClean="0">
                <a:solidFill>
                  <a:srgbClr val="000000"/>
                </a:solidFill>
              </a:rPr>
            </a:br>
            <a:endParaRPr lang="en-GB" dirty="0">
              <a:solidFill>
                <a:srgbClr val="000000"/>
              </a:solidFill>
            </a:endParaRPr>
          </a:p>
          <a:p>
            <a:pPr marL="0" indent="0"/>
            <a:r>
              <a:rPr lang="en-GB" dirty="0">
                <a:solidFill>
                  <a:srgbClr val="000000"/>
                </a:solidFill>
              </a:rPr>
              <a:t>OAL is complete enough to be executable, but abstract enough that it does not prescribe implementation specifics.</a:t>
            </a:r>
          </a:p>
          <a:p>
            <a:pPr marL="0" indent="0"/>
            <a:endParaRPr lang="en-GB" dirty="0">
              <a:solidFill>
                <a:srgbClr val="000000"/>
              </a:solidFill>
            </a:endParaRPr>
          </a:p>
        </p:txBody>
      </p:sp>
      <p:sp>
        <p:nvSpPr>
          <p:cNvPr id="163844" name="Text Box 5"/>
          <p:cNvSpPr txBox="1">
            <a:spLocks noChangeArrowheads="1"/>
          </p:cNvSpPr>
          <p:nvPr/>
        </p:nvSpPr>
        <p:spPr bwMode="auto">
          <a:xfrm>
            <a:off x="762000" y="3620631"/>
            <a:ext cx="7696200" cy="2246769"/>
          </a:xfrm>
          <a:prstGeom prst="rect">
            <a:avLst/>
          </a:prstGeom>
          <a:solidFill>
            <a:schemeClr val="bg1"/>
          </a:solidFill>
          <a:ln w="12700">
            <a:solidFill>
              <a:schemeClr val="tx1"/>
            </a:solidFill>
            <a:miter lim="800000"/>
            <a:headEnd/>
            <a:tailEnd/>
          </a:ln>
        </p:spPr>
        <p:txBody>
          <a:bodyPr wrap="square" lIns="108000" bIns="0">
            <a:prstTxWarp prst="textNoShape">
              <a:avLst/>
            </a:prstTxWarp>
            <a:spAutoFit/>
          </a:bodyPr>
          <a:lstStyle/>
          <a:p>
            <a:r>
              <a:rPr lang="en-GB" sz="2000" b="1" dirty="0">
                <a:solidFill>
                  <a:srgbClr val="CC0066"/>
                </a:solidFill>
                <a:latin typeface="Courier New" charset="0"/>
                <a:ea typeface="Courier New" charset="0"/>
                <a:cs typeface="Courier New" charset="0"/>
              </a:rPr>
              <a:t>create object instance</a:t>
            </a:r>
            <a:r>
              <a:rPr lang="en-GB" sz="2000" b="1" dirty="0">
                <a:solidFill>
                  <a:srgbClr val="CC0099"/>
                </a:solidFill>
                <a:latin typeface="Courier New" charset="0"/>
                <a:ea typeface="Courier New" charset="0"/>
                <a:cs typeface="Courier New" charset="0"/>
              </a:rPr>
              <a:t> </a:t>
            </a:r>
            <a:r>
              <a:rPr lang="en-GB" sz="2000" b="1" dirty="0">
                <a:latin typeface="Courier New" charset="0"/>
                <a:ea typeface="Courier New" charset="0"/>
                <a:cs typeface="Courier New" charset="0"/>
              </a:rPr>
              <a:t>request </a:t>
            </a:r>
            <a:r>
              <a:rPr lang="en-GB" sz="2000" b="1" dirty="0">
                <a:solidFill>
                  <a:srgbClr val="CC0066"/>
                </a:solidFill>
                <a:latin typeface="Courier New" charset="0"/>
                <a:ea typeface="Courier New" charset="0"/>
                <a:cs typeface="Courier New" charset="0"/>
              </a:rPr>
              <a:t>of</a:t>
            </a:r>
            <a:r>
              <a:rPr lang="en-GB" sz="2000" b="1" dirty="0">
                <a:latin typeface="Courier New" charset="0"/>
                <a:ea typeface="Courier New" charset="0"/>
                <a:cs typeface="Courier New" charset="0"/>
              </a:rPr>
              <a:t> REQ;</a:t>
            </a:r>
          </a:p>
          <a:p>
            <a:endParaRPr lang="en-GB" sz="2000" b="1" dirty="0">
              <a:latin typeface="Courier New" charset="0"/>
              <a:ea typeface="Courier New" charset="0"/>
              <a:cs typeface="Courier New" charset="0"/>
            </a:endParaRPr>
          </a:p>
          <a:p>
            <a:r>
              <a:rPr lang="en-GB" sz="2000" b="1" dirty="0">
                <a:solidFill>
                  <a:srgbClr val="CC0066"/>
                </a:solidFill>
                <a:latin typeface="Courier New" charset="0"/>
                <a:ea typeface="Courier New" charset="0"/>
                <a:cs typeface="Courier New" charset="0"/>
              </a:rPr>
              <a:t>select one </a:t>
            </a:r>
            <a:r>
              <a:rPr lang="en-GB" sz="2000" b="1" dirty="0">
                <a:latin typeface="Courier New" charset="0"/>
                <a:ea typeface="Courier New" charset="0"/>
                <a:cs typeface="Courier New" charset="0"/>
              </a:rPr>
              <a:t>channel </a:t>
            </a:r>
            <a:r>
              <a:rPr lang="en-GB" sz="2000" b="1" dirty="0">
                <a:solidFill>
                  <a:srgbClr val="CC0066"/>
                </a:solidFill>
                <a:latin typeface="Courier New" charset="0"/>
                <a:ea typeface="Courier New" charset="0"/>
                <a:cs typeface="Courier New" charset="0"/>
              </a:rPr>
              <a:t>related by </a:t>
            </a:r>
            <a:r>
              <a:rPr lang="en-GB" sz="2000" b="1" dirty="0">
                <a:latin typeface="Courier New" charset="0"/>
                <a:ea typeface="Courier New" charset="0"/>
                <a:cs typeface="Courier New" charset="0"/>
              </a:rPr>
              <a:t>device-&gt;CHAN[R100];</a:t>
            </a:r>
          </a:p>
          <a:p>
            <a:endParaRPr lang="en-GB" sz="2000" b="1" dirty="0">
              <a:latin typeface="Courier New" charset="0"/>
              <a:ea typeface="Courier New" charset="0"/>
              <a:cs typeface="Courier New" charset="0"/>
            </a:endParaRPr>
          </a:p>
          <a:p>
            <a:r>
              <a:rPr lang="en-GB" sz="2000" b="1" dirty="0">
                <a:solidFill>
                  <a:srgbClr val="CC0066"/>
                </a:solidFill>
                <a:latin typeface="Courier New" charset="0"/>
                <a:ea typeface="Courier New" charset="0"/>
                <a:cs typeface="Courier New" charset="0"/>
              </a:rPr>
              <a:t>assign</a:t>
            </a:r>
            <a:r>
              <a:rPr lang="en-GB" sz="2000" b="1" dirty="0">
                <a:latin typeface="Courier New" charset="0"/>
                <a:ea typeface="Courier New" charset="0"/>
                <a:cs typeface="Courier New" charset="0"/>
              </a:rPr>
              <a:t> </a:t>
            </a:r>
            <a:r>
              <a:rPr lang="en-GB" sz="2000" b="1" dirty="0" err="1">
                <a:latin typeface="Courier New" charset="0"/>
                <a:ea typeface="Courier New" charset="0"/>
                <a:cs typeface="Courier New" charset="0"/>
              </a:rPr>
              <a:t>device.priority</a:t>
            </a:r>
            <a:r>
              <a:rPr lang="en-GB" sz="2000" b="1" dirty="0">
                <a:latin typeface="Courier New" charset="0"/>
                <a:ea typeface="Courier New" charset="0"/>
                <a:cs typeface="Courier New" charset="0"/>
              </a:rPr>
              <a:t> = </a:t>
            </a:r>
            <a:r>
              <a:rPr lang="en-GB" sz="2000" b="1" dirty="0" err="1">
                <a:latin typeface="Courier New" charset="0"/>
                <a:ea typeface="Courier New" charset="0"/>
                <a:cs typeface="Courier New" charset="0"/>
              </a:rPr>
              <a:t>lastpriority</a:t>
            </a:r>
            <a:r>
              <a:rPr lang="en-GB" sz="2000" b="1" dirty="0">
                <a:latin typeface="Courier New" charset="0"/>
                <a:ea typeface="Courier New" charset="0"/>
                <a:cs typeface="Courier New" charset="0"/>
              </a:rPr>
              <a:t> + 1;</a:t>
            </a:r>
          </a:p>
          <a:p>
            <a:endParaRPr lang="en-GB" sz="2000" b="1" dirty="0">
              <a:latin typeface="Courier New" charset="0"/>
              <a:ea typeface="Courier New" charset="0"/>
              <a:cs typeface="Courier New" charset="0"/>
            </a:endParaRPr>
          </a:p>
          <a:p>
            <a:r>
              <a:rPr lang="en-GB" sz="2000" b="1" dirty="0">
                <a:solidFill>
                  <a:srgbClr val="CC0066"/>
                </a:solidFill>
                <a:latin typeface="Courier New" charset="0"/>
                <a:ea typeface="Courier New" charset="0"/>
                <a:cs typeface="Courier New" charset="0"/>
              </a:rPr>
              <a:t>generate</a:t>
            </a:r>
            <a:r>
              <a:rPr lang="en-GB" sz="2000" b="1" dirty="0">
                <a:latin typeface="Courier New" charset="0"/>
                <a:ea typeface="Courier New" charset="0"/>
                <a:cs typeface="Courier New" charset="0"/>
              </a:rPr>
              <a:t> CHAN11:'host relinquish' </a:t>
            </a:r>
            <a:r>
              <a:rPr lang="en-GB" sz="2000" b="1" dirty="0">
                <a:solidFill>
                  <a:srgbClr val="CC0066"/>
                </a:solidFill>
                <a:latin typeface="Courier New" charset="0"/>
                <a:ea typeface="Courier New" charset="0"/>
                <a:cs typeface="Courier New" charset="0"/>
              </a:rPr>
              <a:t>to</a:t>
            </a:r>
            <a:r>
              <a:rPr lang="en-GB" sz="2000" b="1" dirty="0">
                <a:latin typeface="Courier New" charset="0"/>
                <a:ea typeface="Courier New" charset="0"/>
                <a:cs typeface="Courier New" charset="0"/>
              </a:rPr>
              <a:t> channel</a:t>
            </a:r>
            <a:r>
              <a:rPr lang="en-GB" sz="2000" b="1" dirty="0" smtClean="0">
                <a:latin typeface="Courier New" charset="0"/>
                <a:ea typeface="Courier New" charset="0"/>
                <a:cs typeface="Courier New" charset="0"/>
              </a:rPr>
              <a:t>;</a:t>
            </a:r>
            <a:endParaRPr lang="en-GB" sz="2000" b="1" dirty="0">
              <a:latin typeface="Courier New" charset="0"/>
              <a:ea typeface="Courier New" charset="0"/>
              <a:cs typeface="Courier New" charset="0"/>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5890" name="Rectangle 4"/>
          <p:cNvSpPr>
            <a:spLocks noGrp="1" noChangeArrowheads="1"/>
          </p:cNvSpPr>
          <p:nvPr>
            <p:ph type="title"/>
          </p:nvPr>
        </p:nvSpPr>
        <p:spPr/>
        <p:txBody>
          <a:bodyPr/>
          <a:lstStyle/>
          <a:p>
            <a:r>
              <a:rPr lang="en-GB" dirty="0" smtClean="0"/>
              <a:t>OAL Does…</a:t>
            </a:r>
            <a:endParaRPr lang="en-US" dirty="0"/>
          </a:p>
        </p:txBody>
      </p:sp>
      <p:sp>
        <p:nvSpPr>
          <p:cNvPr id="6" name="Content Placeholder 5"/>
          <p:cNvSpPr>
            <a:spLocks noGrp="1"/>
          </p:cNvSpPr>
          <p:nvPr>
            <p:ph idx="1"/>
          </p:nvPr>
        </p:nvSpPr>
        <p:spPr/>
        <p:txBody>
          <a:bodyPr/>
          <a:lstStyle/>
          <a:p>
            <a:pPr marL="0" indent="0">
              <a:spcBef>
                <a:spcPts val="0"/>
              </a:spcBef>
              <a:defRPr/>
            </a:pPr>
            <a:r>
              <a:rPr lang="en-US" dirty="0" smtClean="0"/>
              <a:t>Object Action Language can:</a:t>
            </a:r>
          </a:p>
          <a:p>
            <a:pPr marL="540000" lvl="1" indent="-360000">
              <a:spcBef>
                <a:spcPts val="25"/>
              </a:spcBef>
              <a:defRPr/>
            </a:pPr>
            <a:r>
              <a:rPr lang="en-GB" dirty="0" smtClean="0">
                <a:solidFill>
                  <a:srgbClr val="000000"/>
                </a:solidFill>
              </a:rPr>
              <a:t>Create and delete instances</a:t>
            </a:r>
          </a:p>
          <a:p>
            <a:pPr marL="540000" lvl="1" indent="-360000">
              <a:spcBef>
                <a:spcPts val="25"/>
              </a:spcBef>
              <a:defRPr/>
            </a:pPr>
            <a:r>
              <a:rPr lang="en-GB" dirty="0" smtClean="0">
                <a:solidFill>
                  <a:srgbClr val="000000"/>
                </a:solidFill>
              </a:rPr>
              <a:t>Link and unlink associations </a:t>
            </a:r>
            <a:br>
              <a:rPr lang="en-GB" dirty="0" smtClean="0">
                <a:solidFill>
                  <a:srgbClr val="000000"/>
                </a:solidFill>
              </a:rPr>
            </a:br>
            <a:r>
              <a:rPr lang="en-GB" dirty="0" smtClean="0">
                <a:solidFill>
                  <a:srgbClr val="000000"/>
                </a:solidFill>
              </a:rPr>
              <a:t>between instances</a:t>
            </a:r>
          </a:p>
          <a:p>
            <a:pPr marL="540000" lvl="1" indent="-360000">
              <a:spcBef>
                <a:spcPts val="25"/>
              </a:spcBef>
              <a:defRPr/>
            </a:pPr>
            <a:r>
              <a:rPr lang="en-GB" dirty="0" smtClean="0">
                <a:solidFill>
                  <a:srgbClr val="000000"/>
                </a:solidFill>
              </a:rPr>
              <a:t>Select instances across </a:t>
            </a:r>
            <a:br>
              <a:rPr lang="en-GB" dirty="0" smtClean="0">
                <a:solidFill>
                  <a:srgbClr val="000000"/>
                </a:solidFill>
              </a:rPr>
            </a:br>
            <a:r>
              <a:rPr lang="en-GB" dirty="0" smtClean="0">
                <a:solidFill>
                  <a:srgbClr val="000000"/>
                </a:solidFill>
              </a:rPr>
              <a:t>associations</a:t>
            </a:r>
          </a:p>
          <a:p>
            <a:pPr marL="540000" lvl="1" indent="-360000">
              <a:spcBef>
                <a:spcPts val="25"/>
              </a:spcBef>
              <a:defRPr/>
            </a:pPr>
            <a:r>
              <a:rPr lang="en-GB" dirty="0" smtClean="0">
                <a:solidFill>
                  <a:srgbClr val="000000"/>
                </a:solidFill>
              </a:rPr>
              <a:t>Read and write attribute values</a:t>
            </a:r>
          </a:p>
          <a:p>
            <a:pPr marL="540000" lvl="1" indent="-360000">
              <a:spcBef>
                <a:spcPts val="25"/>
              </a:spcBef>
              <a:defRPr/>
            </a:pPr>
            <a:r>
              <a:rPr lang="en-GB" dirty="0" smtClean="0">
                <a:solidFill>
                  <a:srgbClr val="000000"/>
                </a:solidFill>
              </a:rPr>
              <a:t>Compute new values</a:t>
            </a:r>
          </a:p>
          <a:p>
            <a:pPr marL="540000" lvl="1" indent="-360000">
              <a:spcBef>
                <a:spcPts val="25"/>
              </a:spcBef>
              <a:defRPr/>
            </a:pPr>
            <a:r>
              <a:rPr lang="en-GB" dirty="0" smtClean="0">
                <a:solidFill>
                  <a:srgbClr val="000000"/>
                </a:solidFill>
              </a:rPr>
              <a:t>Generate events</a:t>
            </a:r>
          </a:p>
          <a:p>
            <a:pPr marL="540000" lvl="1" indent="-360000">
              <a:spcBef>
                <a:spcPts val="25"/>
              </a:spcBef>
              <a:defRPr/>
            </a:pPr>
            <a:r>
              <a:rPr lang="en-US" dirty="0" smtClean="0">
                <a:solidFill>
                  <a:srgbClr val="000000"/>
                </a:solidFill>
              </a:rPr>
              <a:t>Communicate with the outside world</a:t>
            </a:r>
          </a:p>
          <a:p>
            <a:pPr marL="540000" lvl="1" indent="-360000">
              <a:spcBef>
                <a:spcPts val="25"/>
              </a:spcBef>
              <a:defRPr/>
            </a:pPr>
            <a:endParaRPr lang="en-US" dirty="0" smtClean="0">
              <a:solidFill>
                <a:srgbClr val="000000"/>
              </a:solidFill>
            </a:endParaRPr>
          </a:p>
          <a:p>
            <a:pPr marL="343150" indent="-360000">
              <a:spcBef>
                <a:spcPts val="25"/>
              </a:spcBef>
              <a:defRPr/>
            </a:pPr>
            <a:r>
              <a:rPr lang="en-US" dirty="0" smtClean="0">
                <a:solidFill>
                  <a:srgbClr val="000000"/>
                </a:solidFill>
              </a:rPr>
              <a:t>And control when these actions take place.</a:t>
            </a:r>
            <a:endParaRPr lang="en-US" dirty="0"/>
          </a:p>
        </p:txBody>
      </p:sp>
      <p:pic>
        <p:nvPicPr>
          <p:cNvPr id="4" name="Picture 3" descr="Servers-Server-Farm-Engine-Room-1024x640.jpg"/>
          <p:cNvPicPr>
            <a:picLocks noChangeAspect="1"/>
          </p:cNvPicPr>
          <p:nvPr/>
        </p:nvPicPr>
        <p:blipFill>
          <a:blip r:embed="rId3"/>
          <a:stretch>
            <a:fillRect/>
          </a:stretch>
        </p:blipFill>
        <p:spPr>
          <a:xfrm>
            <a:off x="5410200" y="1981200"/>
            <a:ext cx="3169920" cy="1981200"/>
          </a:xfrm>
          <a:prstGeom prst="rect">
            <a:avLst/>
          </a:prstGeom>
        </p:spPr>
      </p:pic>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7938" name="Rectangle 6"/>
          <p:cNvSpPr>
            <a:spLocks noGrp="1" noChangeArrowheads="1"/>
          </p:cNvSpPr>
          <p:nvPr>
            <p:ph type="title"/>
          </p:nvPr>
        </p:nvSpPr>
        <p:spPr/>
        <p:txBody>
          <a:bodyPr/>
          <a:lstStyle/>
          <a:p>
            <a:r>
              <a:rPr lang="en-US"/>
              <a:t>Data Types</a:t>
            </a:r>
          </a:p>
        </p:txBody>
      </p:sp>
      <p:sp>
        <p:nvSpPr>
          <p:cNvPr id="167939" name="Rectangle 7"/>
          <p:cNvSpPr>
            <a:spLocks noGrp="1" noChangeArrowheads="1"/>
          </p:cNvSpPr>
          <p:nvPr>
            <p:ph type="body" idx="1"/>
          </p:nvPr>
        </p:nvSpPr>
        <p:spPr>
          <a:xfrm>
            <a:off x="762000" y="1295400"/>
            <a:ext cx="8077200" cy="5181600"/>
          </a:xfrm>
        </p:spPr>
        <p:txBody>
          <a:bodyPr/>
          <a:lstStyle/>
          <a:p>
            <a:pPr>
              <a:lnSpc>
                <a:spcPct val="80000"/>
              </a:lnSpc>
            </a:pPr>
            <a:r>
              <a:rPr lang="en-US" dirty="0" smtClean="0">
                <a:solidFill>
                  <a:srgbClr val="000000"/>
                </a:solidFill>
              </a:rPr>
              <a:t>All </a:t>
            </a:r>
            <a:r>
              <a:rPr lang="en-US" dirty="0">
                <a:solidFill>
                  <a:srgbClr val="000000"/>
                </a:solidFill>
              </a:rPr>
              <a:t>data items are implicitly typed by the value assigned to them on their first use within an action.</a:t>
            </a:r>
            <a:r>
              <a:rPr lang="en-US" dirty="0" smtClean="0">
                <a:solidFill>
                  <a:srgbClr val="000000"/>
                </a:solidFill>
              </a:rPr>
              <a:t>  (Implicit Typing)</a:t>
            </a:r>
          </a:p>
          <a:p>
            <a:pPr>
              <a:lnSpc>
                <a:spcPct val="80000"/>
              </a:lnSpc>
            </a:pPr>
            <a:endParaRPr lang="en-US" dirty="0" smtClean="0">
              <a:solidFill>
                <a:srgbClr val="000000"/>
              </a:solidFill>
            </a:endParaRPr>
          </a:p>
          <a:p>
            <a:pPr marL="0" indent="0">
              <a:lnSpc>
                <a:spcPct val="80000"/>
              </a:lnSpc>
            </a:pPr>
            <a:r>
              <a:rPr lang="en-US" dirty="0" smtClean="0">
                <a:solidFill>
                  <a:srgbClr val="000000"/>
                </a:solidFill>
              </a:rPr>
              <a:t>In addition to the usual arithmetic and logical types:</a:t>
            </a:r>
          </a:p>
          <a:p>
            <a:pPr lvl="1" indent="-269875">
              <a:lnSpc>
                <a:spcPct val="80000"/>
              </a:lnSpc>
            </a:pPr>
            <a:r>
              <a:rPr lang="en-US" dirty="0" smtClean="0">
                <a:solidFill>
                  <a:srgbClr val="000000"/>
                </a:solidFill>
              </a:rPr>
              <a:t>System Data Types</a:t>
            </a:r>
          </a:p>
          <a:p>
            <a:pPr lvl="2">
              <a:lnSpc>
                <a:spcPct val="80000"/>
              </a:lnSpc>
            </a:pPr>
            <a:r>
              <a:rPr lang="en-US" dirty="0" smtClean="0">
                <a:solidFill>
                  <a:srgbClr val="000000"/>
                </a:solidFill>
              </a:rPr>
              <a:t>Date</a:t>
            </a:r>
          </a:p>
          <a:p>
            <a:pPr lvl="2">
              <a:lnSpc>
                <a:spcPct val="80000"/>
              </a:lnSpc>
            </a:pPr>
            <a:r>
              <a:rPr lang="en-US" dirty="0" smtClean="0">
                <a:solidFill>
                  <a:srgbClr val="000000"/>
                </a:solidFill>
              </a:rPr>
              <a:t>Timestamp</a:t>
            </a:r>
          </a:p>
          <a:p>
            <a:pPr lvl="2">
              <a:lnSpc>
                <a:spcPct val="80000"/>
              </a:lnSpc>
            </a:pPr>
            <a:r>
              <a:rPr lang="en-US" dirty="0" smtClean="0">
                <a:solidFill>
                  <a:srgbClr val="000000"/>
                </a:solidFill>
              </a:rPr>
              <a:t>Unique ID  </a:t>
            </a:r>
          </a:p>
          <a:p>
            <a:pPr lvl="1" indent="-269875">
              <a:lnSpc>
                <a:spcPct val="80000"/>
              </a:lnSpc>
            </a:pPr>
            <a:r>
              <a:rPr lang="en-US" dirty="0" smtClean="0">
                <a:solidFill>
                  <a:srgbClr val="000000"/>
                </a:solidFill>
              </a:rPr>
              <a:t>Reference Types</a:t>
            </a:r>
          </a:p>
          <a:p>
            <a:pPr lvl="2">
              <a:lnSpc>
                <a:spcPct val="80000"/>
              </a:lnSpc>
            </a:pPr>
            <a:r>
              <a:rPr lang="en-US" dirty="0" smtClean="0">
                <a:solidFill>
                  <a:srgbClr val="000000"/>
                </a:solidFill>
              </a:rPr>
              <a:t>Instance Handle</a:t>
            </a:r>
          </a:p>
          <a:p>
            <a:pPr lvl="2">
              <a:lnSpc>
                <a:spcPct val="80000"/>
              </a:lnSpc>
            </a:pPr>
            <a:r>
              <a:rPr lang="en-US" dirty="0" smtClean="0">
                <a:solidFill>
                  <a:srgbClr val="000000"/>
                </a:solidFill>
              </a:rPr>
              <a:t>Instance Handle Set</a:t>
            </a:r>
          </a:p>
          <a:p>
            <a:pPr lvl="2">
              <a:lnSpc>
                <a:spcPct val="80000"/>
              </a:lnSpc>
            </a:pPr>
            <a:r>
              <a:rPr lang="en-US" dirty="0" smtClean="0">
                <a:solidFill>
                  <a:srgbClr val="000000"/>
                </a:solidFill>
              </a:rPr>
              <a:t>Event Instance</a:t>
            </a:r>
          </a:p>
          <a:p>
            <a:pPr lvl="2">
              <a:lnSpc>
                <a:spcPct val="80000"/>
              </a:lnSpc>
            </a:pPr>
            <a:r>
              <a:rPr lang="en-US" dirty="0" smtClean="0">
                <a:solidFill>
                  <a:srgbClr val="000000"/>
                </a:solidFill>
              </a:rPr>
              <a:t>Component Handle</a:t>
            </a:r>
          </a:p>
          <a:p>
            <a:pPr lvl="1" indent="0">
              <a:lnSpc>
                <a:spcPct val="80000"/>
              </a:lnSpc>
            </a:pPr>
            <a:endParaRPr lang="en-US" dirty="0" smtClean="0">
              <a:solidFill>
                <a:srgbClr val="000000"/>
              </a:solidFill>
            </a:endParaRPr>
          </a:p>
          <a:p>
            <a:pPr marL="0" indent="0">
              <a:lnSpc>
                <a:spcPct val="80000"/>
              </a:lnSpc>
            </a:pPr>
            <a:endParaRPr lang="en-US" dirty="0">
              <a:solidFill>
                <a:srgbClr val="000000"/>
              </a:solidFill>
            </a:endParaRPr>
          </a:p>
        </p:txBody>
      </p:sp>
      <p:sp>
        <p:nvSpPr>
          <p:cNvPr id="4" name="Oval Callout 4"/>
          <p:cNvSpPr>
            <a:spLocks noChangeArrowheads="1"/>
          </p:cNvSpPr>
          <p:nvPr/>
        </p:nvSpPr>
        <p:spPr bwMode="auto">
          <a:xfrm>
            <a:off x="4800600" y="3276600"/>
            <a:ext cx="4343400" cy="1296709"/>
          </a:xfrm>
          <a:prstGeom prst="wedgeEllipseCallout">
            <a:avLst>
              <a:gd name="adj1" fmla="val 38579"/>
              <a:gd name="adj2" fmla="val 96683"/>
            </a:avLst>
          </a:prstGeom>
          <a:solidFill>
            <a:srgbClr val="CCFFCC"/>
          </a:solidFill>
          <a:ln w="12700">
            <a:solidFill>
              <a:schemeClr val="tx1"/>
            </a:solidFill>
            <a:round/>
            <a:headEnd/>
            <a:tailEnd/>
          </a:ln>
        </p:spPr>
        <p:txBody>
          <a:bodyPr wrap="square" lIns="0" tIns="0" rIns="0" bIns="0" anchor="ctr">
            <a:prstTxWarp prst="textNoShape">
              <a:avLst/>
            </a:prstTxWarp>
            <a:noAutofit/>
          </a:bodyPr>
          <a:lstStyle/>
          <a:p>
            <a:pPr algn="ctr"/>
            <a:r>
              <a:rPr lang="en-US" sz="2400" b="1" dirty="0">
                <a:latin typeface="Tekton" charset="0"/>
                <a:ea typeface="Tekton" charset="0"/>
                <a:cs typeface="Tekton" charset="0"/>
              </a:rPr>
              <a:t>This is commonly called</a:t>
            </a:r>
            <a:r>
              <a:rPr lang="en-US" sz="2400" b="1" dirty="0" smtClean="0">
                <a:latin typeface="Tekton" charset="0"/>
                <a:ea typeface="Tekton" charset="0"/>
                <a:cs typeface="Tekton" charset="0"/>
              </a:rPr>
              <a:t> </a:t>
            </a:r>
            <a:r>
              <a:rPr lang="en-US" sz="2400" b="1" i="1" dirty="0" smtClean="0">
                <a:latin typeface="Tekton" charset="0"/>
                <a:ea typeface="Tekton" charset="0"/>
                <a:cs typeface="Tekton" charset="0"/>
              </a:rPr>
              <a:t> “implicit typing”</a:t>
            </a:r>
            <a:endParaRPr lang="en-US" sz="2400" b="1" dirty="0">
              <a:latin typeface="Tekton" charset="0"/>
              <a:ea typeface="Tekton" charset="0"/>
              <a:cs typeface="Tekto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US" smtClean="0"/>
              <a:t>Operators</a:t>
            </a:r>
            <a:endParaRPr lang="en-US"/>
          </a:p>
        </p:txBody>
      </p:sp>
      <p:sp>
        <p:nvSpPr>
          <p:cNvPr id="169987" name="Rectangle 3"/>
          <p:cNvSpPr>
            <a:spLocks noGrp="1" noChangeArrowheads="1"/>
          </p:cNvSpPr>
          <p:nvPr>
            <p:ph type="body" idx="1"/>
          </p:nvPr>
        </p:nvSpPr>
        <p:spPr/>
        <p:txBody>
          <a:bodyPr/>
          <a:lstStyle/>
          <a:p>
            <a:r>
              <a:rPr lang="en-US" dirty="0" smtClean="0"/>
              <a:t>In addition to the usual operators:</a:t>
            </a:r>
          </a:p>
          <a:p>
            <a:pPr lvl="1"/>
            <a:r>
              <a:rPr lang="en-US" dirty="0" smtClean="0"/>
              <a:t>Assignment</a:t>
            </a:r>
          </a:p>
          <a:p>
            <a:pPr lvl="2"/>
            <a:r>
              <a:rPr lang="en-US" dirty="0" smtClean="0"/>
              <a:t>assign </a:t>
            </a:r>
            <a:r>
              <a:rPr lang="en-US" dirty="0" err="1" smtClean="0"/>
              <a:t>x</a:t>
            </a:r>
            <a:r>
              <a:rPr lang="en-US" dirty="0" smtClean="0"/>
              <a:t> = 1;</a:t>
            </a:r>
          </a:p>
          <a:p>
            <a:pPr lvl="2"/>
            <a:r>
              <a:rPr lang="en-US" dirty="0" err="1" smtClean="0"/>
              <a:t>x</a:t>
            </a:r>
            <a:r>
              <a:rPr lang="en-US" dirty="0" smtClean="0"/>
              <a:t> = 1;</a:t>
            </a:r>
          </a:p>
          <a:p>
            <a:pPr lvl="1"/>
            <a:r>
              <a:rPr lang="en-US" dirty="0" smtClean="0"/>
              <a:t>Instance handles</a:t>
            </a:r>
          </a:p>
          <a:p>
            <a:pPr lvl="2"/>
            <a:r>
              <a:rPr lang="en-US" dirty="0" smtClean="0"/>
              <a:t>comparison: ==   !=</a:t>
            </a:r>
          </a:p>
          <a:p>
            <a:pPr lvl="2"/>
            <a:r>
              <a:rPr lang="en-US" dirty="0" smtClean="0"/>
              <a:t>existence: empty   </a:t>
            </a:r>
            <a:r>
              <a:rPr lang="en-US" dirty="0" err="1" smtClean="0"/>
              <a:t>not_empty</a:t>
            </a:r>
            <a:endParaRPr lang="en-US" dirty="0" smtClean="0"/>
          </a:p>
          <a:p>
            <a:pPr lvl="2"/>
            <a:r>
              <a:rPr lang="en-US" dirty="0" smtClean="0"/>
              <a:t>cardinality (= returns number in set)</a:t>
            </a:r>
            <a:endParaRPr lang="en-US" dirty="0"/>
          </a:p>
        </p:txBody>
      </p:sp>
      <p:sp>
        <p:nvSpPr>
          <p:cNvPr id="169988" name="Text Box 4"/>
          <p:cNvSpPr txBox="1">
            <a:spLocks noChangeArrowheads="1"/>
          </p:cNvSpPr>
          <p:nvPr/>
        </p:nvSpPr>
        <p:spPr bwMode="auto">
          <a:xfrm>
            <a:off x="914400" y="4648200"/>
            <a:ext cx="7620000" cy="1200328"/>
          </a:xfrm>
          <a:prstGeom prst="rect">
            <a:avLst/>
          </a:prstGeom>
          <a:noFill/>
          <a:ln w="12700">
            <a:noFill/>
            <a:miter lim="800000"/>
            <a:headEnd/>
            <a:tailEnd/>
          </a:ln>
        </p:spPr>
        <p:txBody>
          <a:bodyPr wrap="square">
            <a:prstTxWarp prst="textNoShape">
              <a:avLst/>
            </a:prstTxWarp>
            <a:spAutoFit/>
          </a:bodyPr>
          <a:lstStyle/>
          <a:p>
            <a:pPr>
              <a:spcBef>
                <a:spcPct val="50000"/>
              </a:spcBef>
            </a:pPr>
            <a:r>
              <a:rPr lang="en-US" sz="2400" dirty="0" smtClean="0">
                <a:latin typeface="Courier New"/>
                <a:cs typeface="Courier New"/>
              </a:rPr>
              <a:t>expired </a:t>
            </a:r>
            <a:r>
              <a:rPr lang="en-US" sz="2400" dirty="0">
                <a:latin typeface="Courier New"/>
                <a:cs typeface="Courier New"/>
              </a:rPr>
              <a:t>= (</a:t>
            </a:r>
            <a:r>
              <a:rPr lang="en-US" sz="2400" dirty="0" err="1">
                <a:latin typeface="Courier New"/>
                <a:cs typeface="Courier New"/>
              </a:rPr>
              <a:t>account.balance</a:t>
            </a:r>
            <a:r>
              <a:rPr lang="en-US" sz="2400" dirty="0">
                <a:latin typeface="Courier New"/>
                <a:cs typeface="Courier New"/>
              </a:rPr>
              <a:t> == 0.00) and ((</a:t>
            </a:r>
            <a:r>
              <a:rPr lang="en-US" sz="2400" dirty="0" err="1">
                <a:latin typeface="Courier New"/>
                <a:cs typeface="Courier New"/>
              </a:rPr>
              <a:t>TIM::get_current_time</a:t>
            </a:r>
            <a:r>
              <a:rPr lang="en-US" sz="2400" dirty="0">
                <a:latin typeface="Courier New"/>
                <a:cs typeface="Courier New"/>
              </a:rPr>
              <a:t>() - </a:t>
            </a:r>
            <a:r>
              <a:rPr lang="en-US" sz="2400" dirty="0" err="1">
                <a:latin typeface="Courier New"/>
                <a:cs typeface="Courier New"/>
              </a:rPr>
              <a:t>last_pay_time</a:t>
            </a:r>
            <a:r>
              <a:rPr lang="en-US" sz="2400" dirty="0">
                <a:latin typeface="Courier New"/>
                <a:cs typeface="Courier New"/>
              </a:rPr>
              <a:t>)  &gt;=</a:t>
            </a:r>
            <a:r>
              <a:rPr lang="en-US" sz="2400" dirty="0" err="1">
                <a:latin typeface="Courier New"/>
                <a:cs typeface="Courier New"/>
              </a:rPr>
              <a:t>max_wait</a:t>
            </a:r>
            <a:r>
              <a:rPr lang="en-US" sz="2400" dirty="0">
                <a:latin typeface="Courier New"/>
                <a:cs typeface="Courier New"/>
              </a:rPr>
              <a:t>) ;</a:t>
            </a: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smtClean="0"/>
              <a:t>Loops</a:t>
            </a:r>
            <a:endParaRPr lang="en-US"/>
          </a:p>
        </p:txBody>
      </p:sp>
      <p:sp>
        <p:nvSpPr>
          <p:cNvPr id="176131" name="Rectangle 3"/>
          <p:cNvSpPr>
            <a:spLocks noGrp="1" noChangeArrowheads="1"/>
          </p:cNvSpPr>
          <p:nvPr>
            <p:ph type="body" idx="1"/>
          </p:nvPr>
        </p:nvSpPr>
        <p:spPr/>
        <p:txBody>
          <a:bodyPr/>
          <a:lstStyle/>
          <a:p>
            <a:r>
              <a:rPr lang="en-US" dirty="0" smtClean="0"/>
              <a:t>Use FOREACH to iterate over a collection.</a:t>
            </a:r>
          </a:p>
          <a:p>
            <a:endParaRPr lang="en-US" dirty="0" smtClean="0"/>
          </a:p>
          <a:p>
            <a:r>
              <a:rPr lang="en-US" dirty="0" smtClean="0"/>
              <a:t>Use WHILE to implement a FOR loop.</a:t>
            </a:r>
          </a:p>
          <a:p>
            <a:pPr lvl="1"/>
            <a:r>
              <a:rPr lang="en-US" dirty="0" smtClean="0"/>
              <a:t>Can be nested.  </a:t>
            </a:r>
          </a:p>
          <a:p>
            <a:pPr lvl="1"/>
            <a:r>
              <a:rPr lang="en-US" dirty="0" smtClean="0"/>
              <a:t>Defines a local scope.</a:t>
            </a:r>
          </a:p>
          <a:p>
            <a:pPr lvl="1"/>
            <a:endParaRPr lang="en-US" dirty="0"/>
          </a:p>
        </p:txBody>
      </p:sp>
      <p:sp>
        <p:nvSpPr>
          <p:cNvPr id="176132" name="TextBox 3"/>
          <p:cNvSpPr txBox="1">
            <a:spLocks noChangeArrowheads="1"/>
          </p:cNvSpPr>
          <p:nvPr/>
        </p:nvSpPr>
        <p:spPr bwMode="auto">
          <a:xfrm>
            <a:off x="831850" y="3352800"/>
            <a:ext cx="5721350" cy="2840264"/>
          </a:xfrm>
          <a:prstGeom prst="rect">
            <a:avLst/>
          </a:prstGeom>
          <a:noFill/>
          <a:ln w="9525">
            <a:solidFill>
              <a:schemeClr val="tx1"/>
            </a:solidFill>
            <a:miter lim="800000"/>
            <a:headEnd/>
            <a:tailEnd/>
          </a:ln>
        </p:spPr>
        <p:txBody>
          <a:bodyPr wrap="square">
            <a:prstTxWarp prst="textNoShape">
              <a:avLst/>
            </a:prstTxWarp>
            <a:spAutoFit/>
          </a:bodyPr>
          <a:lstStyle/>
          <a:p>
            <a:pPr>
              <a:lnSpc>
                <a:spcPct val="90000"/>
              </a:lnSpc>
              <a:buFont typeface="Symbol" charset="2"/>
              <a:buNone/>
            </a:pPr>
            <a:r>
              <a:rPr lang="en-US" sz="2200" b="1">
                <a:solidFill>
                  <a:srgbClr val="CC0066"/>
                </a:solidFill>
                <a:latin typeface="Courier New" charset="0"/>
                <a:ea typeface="Courier New" charset="0"/>
                <a:cs typeface="Courier New" charset="0"/>
              </a:rPr>
              <a:t>for each </a:t>
            </a:r>
            <a:r>
              <a:rPr lang="en-US" sz="2200" b="1">
                <a:latin typeface="Courier New" charset="0"/>
                <a:ea typeface="Courier New" charset="0"/>
                <a:cs typeface="Courier New" charset="0"/>
              </a:rPr>
              <a:t>mobile </a:t>
            </a:r>
            <a:r>
              <a:rPr lang="en-US" sz="2200" b="1">
                <a:solidFill>
                  <a:srgbClr val="CC0066"/>
                </a:solidFill>
                <a:latin typeface="Courier New" charset="0"/>
                <a:ea typeface="Courier New" charset="0"/>
                <a:cs typeface="Courier New" charset="0"/>
              </a:rPr>
              <a:t>in </a:t>
            </a:r>
            <a:r>
              <a:rPr lang="en-US" sz="2200" b="1">
                <a:latin typeface="Courier New" charset="0"/>
                <a:ea typeface="Courier New" charset="0"/>
                <a:cs typeface="Courier New" charset="0"/>
              </a:rPr>
              <a:t>mobiles</a:t>
            </a:r>
          </a:p>
          <a:p>
            <a:pPr>
              <a:lnSpc>
                <a:spcPct val="90000"/>
              </a:lnSpc>
              <a:buFont typeface="Symbol" charset="2"/>
              <a:buNone/>
            </a:pPr>
            <a:r>
              <a:rPr lang="en-US" sz="2200" b="1">
                <a:latin typeface="Courier New" charset="0"/>
                <a:ea typeface="Courier New" charset="0"/>
                <a:cs typeface="Courier New" charset="0"/>
              </a:rPr>
              <a:t>	</a:t>
            </a:r>
            <a:r>
              <a:rPr lang="en-US" sz="2200" b="1">
                <a:solidFill>
                  <a:srgbClr val="008000"/>
                </a:solidFill>
                <a:latin typeface="Courier New" charset="0"/>
                <a:ea typeface="Courier New" charset="0"/>
                <a:cs typeface="Courier New" charset="0"/>
              </a:rPr>
              <a:t>// do something</a:t>
            </a:r>
          </a:p>
          <a:p>
            <a:pPr>
              <a:lnSpc>
                <a:spcPct val="90000"/>
              </a:lnSpc>
              <a:buFont typeface="Symbol" charset="2"/>
              <a:buNone/>
            </a:pPr>
            <a:r>
              <a:rPr lang="en-US" sz="2200" b="1">
                <a:solidFill>
                  <a:srgbClr val="CC0066"/>
                </a:solidFill>
                <a:latin typeface="Courier New" charset="0"/>
                <a:ea typeface="Courier New" charset="0"/>
                <a:cs typeface="Courier New" charset="0"/>
              </a:rPr>
              <a:t>end for</a:t>
            </a:r>
            <a:r>
              <a:rPr lang="en-US" sz="2200" b="1">
                <a:latin typeface="Courier New" charset="0"/>
                <a:ea typeface="Courier New" charset="0"/>
                <a:cs typeface="Courier New" charset="0"/>
              </a:rPr>
              <a:t>;</a:t>
            </a:r>
          </a:p>
          <a:p>
            <a:pPr>
              <a:lnSpc>
                <a:spcPct val="90000"/>
              </a:lnSpc>
              <a:buFont typeface="Symbol" charset="2"/>
              <a:buNone/>
            </a:pPr>
            <a:endParaRPr lang="en-US" sz="2200" b="1">
              <a:solidFill>
                <a:srgbClr val="CC0099"/>
              </a:solidFill>
              <a:latin typeface="Courier New" charset="0"/>
              <a:ea typeface="Courier New" charset="0"/>
              <a:cs typeface="Courier New" charset="0"/>
            </a:endParaRPr>
          </a:p>
          <a:p>
            <a:pPr>
              <a:lnSpc>
                <a:spcPct val="90000"/>
              </a:lnSpc>
              <a:buFont typeface="Symbol" charset="2"/>
              <a:buNone/>
            </a:pPr>
            <a:r>
              <a:rPr lang="en-US" sz="2200" b="1">
                <a:latin typeface="Courier New" charset="0"/>
                <a:ea typeface="Courier New" charset="0"/>
                <a:cs typeface="Courier New" charset="0"/>
              </a:rPr>
              <a:t>i = 0;</a:t>
            </a:r>
          </a:p>
          <a:p>
            <a:pPr>
              <a:lnSpc>
                <a:spcPct val="90000"/>
              </a:lnSpc>
              <a:buFont typeface="Symbol" charset="2"/>
              <a:buNone/>
            </a:pPr>
            <a:r>
              <a:rPr lang="en-US" sz="2200" b="1">
                <a:solidFill>
                  <a:srgbClr val="CC0066"/>
                </a:solidFill>
                <a:latin typeface="Courier New" charset="0"/>
                <a:ea typeface="Courier New" charset="0"/>
                <a:cs typeface="Courier New" charset="0"/>
              </a:rPr>
              <a:t>while </a:t>
            </a:r>
            <a:r>
              <a:rPr lang="en-US" sz="2200" b="1">
                <a:latin typeface="Courier New" charset="0"/>
                <a:ea typeface="Courier New" charset="0"/>
                <a:cs typeface="Courier New" charset="0"/>
              </a:rPr>
              <a:t>(i &lt; 4)</a:t>
            </a:r>
          </a:p>
          <a:p>
            <a:pPr>
              <a:lnSpc>
                <a:spcPct val="90000"/>
              </a:lnSpc>
              <a:buFont typeface="Symbol" charset="2"/>
              <a:buNone/>
            </a:pPr>
            <a:r>
              <a:rPr lang="en-US" sz="2200" b="1">
                <a:latin typeface="Courier New" charset="0"/>
                <a:ea typeface="Courier New" charset="0"/>
                <a:cs typeface="Courier New" charset="0"/>
              </a:rPr>
              <a:t>	</a:t>
            </a:r>
            <a:r>
              <a:rPr lang="en-US" sz="2200" b="1">
                <a:solidFill>
                  <a:srgbClr val="008000"/>
                </a:solidFill>
                <a:latin typeface="Courier New" charset="0"/>
                <a:ea typeface="Courier New" charset="0"/>
                <a:cs typeface="Courier New" charset="0"/>
              </a:rPr>
              <a:t>// do something</a:t>
            </a:r>
          </a:p>
          <a:p>
            <a:pPr>
              <a:lnSpc>
                <a:spcPct val="90000"/>
              </a:lnSpc>
              <a:buFont typeface="Symbol" charset="2"/>
              <a:buNone/>
            </a:pPr>
            <a:r>
              <a:rPr lang="en-US" sz="2200" b="1">
                <a:latin typeface="Courier New" charset="0"/>
                <a:ea typeface="Courier New" charset="0"/>
                <a:cs typeface="Courier New" charset="0"/>
              </a:rPr>
              <a:t>	i = i + 1;</a:t>
            </a:r>
          </a:p>
          <a:p>
            <a:pPr>
              <a:lnSpc>
                <a:spcPct val="90000"/>
              </a:lnSpc>
              <a:buFont typeface="Symbol" charset="2"/>
              <a:buNone/>
            </a:pPr>
            <a:r>
              <a:rPr lang="en-US" sz="2200" b="1">
                <a:solidFill>
                  <a:srgbClr val="CC0066"/>
                </a:solidFill>
                <a:latin typeface="Courier New" charset="0"/>
                <a:ea typeface="Courier New" charset="0"/>
                <a:cs typeface="Courier New" charset="0"/>
              </a:rPr>
              <a:t>end while</a:t>
            </a:r>
            <a:r>
              <a:rPr lang="en-US" sz="2200" b="1">
                <a:latin typeface="Courier New" charset="0"/>
                <a:ea typeface="Courier New" charset="0"/>
                <a:cs typeface="Courier New" charset="0"/>
              </a:rPr>
              <a:t>;</a:t>
            </a:r>
          </a:p>
        </p:txBody>
      </p:sp>
      <p:cxnSp>
        <p:nvCxnSpPr>
          <p:cNvPr id="6" name="Straight Connector 5"/>
          <p:cNvCxnSpPr/>
          <p:nvPr/>
        </p:nvCxnSpPr>
        <p:spPr bwMode="auto">
          <a:xfrm>
            <a:off x="838200" y="4495800"/>
            <a:ext cx="5715000" cy="1588"/>
          </a:xfrm>
          <a:prstGeom prst="line">
            <a:avLst/>
          </a:prstGeom>
          <a:solidFill>
            <a:schemeClr val="accent1"/>
          </a:solidFill>
          <a:ln w="12700"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US" smtClean="0"/>
              <a:t>Parameters</a:t>
            </a:r>
            <a:endParaRPr lang="en-US" dirty="0"/>
          </a:p>
        </p:txBody>
      </p:sp>
      <p:sp>
        <p:nvSpPr>
          <p:cNvPr id="182275" name="Rectangle 3"/>
          <p:cNvSpPr>
            <a:spLocks noGrp="1" noChangeArrowheads="1"/>
          </p:cNvSpPr>
          <p:nvPr>
            <p:ph type="body" idx="1"/>
          </p:nvPr>
        </p:nvSpPr>
        <p:spPr/>
        <p:txBody>
          <a:bodyPr/>
          <a:lstStyle/>
          <a:p>
            <a:pPr lvl="1"/>
            <a:r>
              <a:rPr lang="en-US" dirty="0" smtClean="0"/>
              <a:t>Event and operations carry parameters</a:t>
            </a:r>
          </a:p>
          <a:p>
            <a:pPr lvl="1"/>
            <a:r>
              <a:rPr lang="en-US" dirty="0" smtClean="0"/>
              <a:t>Parameters are tagged, not positional.</a:t>
            </a:r>
          </a:p>
          <a:p>
            <a:pPr lvl="2"/>
            <a:r>
              <a:rPr lang="en-US" dirty="0" err="1" smtClean="0"/>
              <a:t>param</a:t>
            </a:r>
            <a:r>
              <a:rPr lang="en-US" dirty="0" smtClean="0"/>
              <a:t> is a pre-pended keyword to access arguments</a:t>
            </a:r>
          </a:p>
          <a:p>
            <a:pPr lvl="1">
              <a:buNone/>
            </a:pPr>
            <a:r>
              <a:rPr lang="en-US" dirty="0" smtClean="0"/>
              <a:t>			</a:t>
            </a:r>
            <a:endParaRPr lang="en-US" dirty="0"/>
          </a:p>
        </p:txBody>
      </p:sp>
      <p:sp>
        <p:nvSpPr>
          <p:cNvPr id="182278" name="TextBox 5"/>
          <p:cNvSpPr txBox="1">
            <a:spLocks noChangeArrowheads="1"/>
          </p:cNvSpPr>
          <p:nvPr/>
        </p:nvSpPr>
        <p:spPr bwMode="auto">
          <a:xfrm>
            <a:off x="838201" y="2743200"/>
            <a:ext cx="8153399" cy="1107996"/>
          </a:xfrm>
          <a:prstGeom prst="rect">
            <a:avLst/>
          </a:prstGeom>
          <a:noFill/>
          <a:ln w="9525">
            <a:solidFill>
              <a:schemeClr val="tx1"/>
            </a:solidFill>
            <a:miter lim="800000"/>
            <a:headEnd/>
            <a:tailEnd/>
          </a:ln>
        </p:spPr>
        <p:txBody>
          <a:bodyPr wrap="square" rIns="0">
            <a:prstTxWarp prst="textNoShape">
              <a:avLst/>
            </a:prstTxWarp>
            <a:spAutoFit/>
          </a:bodyPr>
          <a:lstStyle/>
          <a:p>
            <a:r>
              <a:rPr lang="en-US" sz="2200" b="1" dirty="0">
                <a:solidFill>
                  <a:srgbClr val="CC0066"/>
                </a:solidFill>
                <a:latin typeface="Courier New" charset="0"/>
                <a:ea typeface="Courier New" charset="0"/>
                <a:cs typeface="Courier New" charset="0"/>
              </a:rPr>
              <a:t>select any</a:t>
            </a:r>
            <a:r>
              <a:rPr lang="en-US" sz="2200" b="1" dirty="0">
                <a:latin typeface="Courier New" charset="0"/>
                <a:ea typeface="Courier New" charset="0"/>
                <a:cs typeface="Courier New" charset="0"/>
              </a:rPr>
              <a:t> probe </a:t>
            </a:r>
            <a:r>
              <a:rPr lang="en-US" sz="2200" b="1" dirty="0">
                <a:solidFill>
                  <a:srgbClr val="CC0066"/>
                </a:solidFill>
                <a:latin typeface="Courier New" charset="0"/>
                <a:ea typeface="Courier New" charset="0"/>
                <a:cs typeface="Courier New" charset="0"/>
              </a:rPr>
              <a:t>from instances of </a:t>
            </a:r>
            <a:r>
              <a:rPr lang="en-US" sz="2200" b="1" dirty="0">
                <a:latin typeface="Courier New" charset="0"/>
                <a:ea typeface="Courier New" charset="0"/>
                <a:cs typeface="Courier New" charset="0"/>
              </a:rPr>
              <a:t>SP </a:t>
            </a:r>
            <a:r>
              <a:rPr lang="en-US" sz="2200" b="1" dirty="0">
                <a:solidFill>
                  <a:srgbClr val="CC0066"/>
                </a:solidFill>
                <a:latin typeface="Courier New" charset="0"/>
                <a:ea typeface="Courier New" charset="0"/>
                <a:cs typeface="Courier New" charset="0"/>
              </a:rPr>
              <a:t>where </a:t>
            </a:r>
          </a:p>
          <a:p>
            <a:r>
              <a:rPr lang="en-US" sz="2200" b="1" dirty="0">
                <a:latin typeface="Courier New" charset="0"/>
                <a:ea typeface="Courier New" charset="0"/>
                <a:cs typeface="Courier New" charset="0"/>
              </a:rPr>
              <a:t>	</a:t>
            </a:r>
            <a:r>
              <a:rPr lang="en-US" sz="2200" b="1" dirty="0" err="1">
                <a:latin typeface="Courier New" charset="0"/>
                <a:ea typeface="Courier New" charset="0"/>
                <a:cs typeface="Courier New" charset="0"/>
              </a:rPr>
              <a:t>selected.probe_ID</a:t>
            </a:r>
            <a:r>
              <a:rPr lang="en-US" sz="2200" b="1" dirty="0">
                <a:latin typeface="Courier New" charset="0"/>
                <a:ea typeface="Courier New" charset="0"/>
                <a:cs typeface="Courier New" charset="0"/>
              </a:rPr>
              <a:t> == </a:t>
            </a:r>
            <a:r>
              <a:rPr lang="en-US" sz="2200" b="1" dirty="0" err="1">
                <a:latin typeface="Courier New" charset="0"/>
                <a:ea typeface="Courier New" charset="0"/>
                <a:cs typeface="Courier New" charset="0"/>
              </a:rPr>
              <a:t>param.probe_id</a:t>
            </a:r>
            <a:r>
              <a:rPr lang="en-US" sz="2200" b="1" dirty="0">
                <a:latin typeface="Courier New" charset="0"/>
                <a:ea typeface="Courier New" charset="0"/>
                <a:cs typeface="Courier New" charset="0"/>
              </a:rPr>
              <a:t>; </a:t>
            </a:r>
          </a:p>
          <a:p>
            <a:r>
              <a:rPr lang="en-US" sz="2200" b="1" dirty="0" err="1">
                <a:latin typeface="Courier New" charset="0"/>
                <a:ea typeface="Courier New" charset="0"/>
                <a:cs typeface="Courier New" charset="0"/>
              </a:rPr>
              <a:t>trackPoint.latitude</a:t>
            </a:r>
            <a:r>
              <a:rPr lang="en-US" sz="2200" b="1" dirty="0">
                <a:latin typeface="Courier New" charset="0"/>
                <a:ea typeface="Courier New" charset="0"/>
                <a:cs typeface="Courier New" charset="0"/>
              </a:rPr>
              <a:t>  = </a:t>
            </a:r>
            <a:r>
              <a:rPr lang="en-US" sz="2200" b="1" dirty="0" err="1">
                <a:latin typeface="Courier New" charset="0"/>
                <a:ea typeface="Courier New" charset="0"/>
                <a:cs typeface="Courier New" charset="0"/>
              </a:rPr>
              <a:t>param.location.latitude</a:t>
            </a:r>
            <a:r>
              <a:rPr lang="en-US" sz="2200" b="1" dirty="0">
                <a:latin typeface="Courier New" charset="0"/>
                <a:ea typeface="Courier New" charset="0"/>
                <a:cs typeface="Courier New" charset="0"/>
              </a:rPr>
              <a:t>;</a:t>
            </a: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dirty="0" smtClean="0"/>
              <a:t>Relate / </a:t>
            </a:r>
            <a:r>
              <a:rPr lang="en-US" dirty="0" err="1" smtClean="0"/>
              <a:t>Unrelate</a:t>
            </a:r>
            <a:r>
              <a:rPr lang="en-US" dirty="0" smtClean="0"/>
              <a:t> Statement</a:t>
            </a:r>
            <a:endParaRPr lang="en-US" dirty="0"/>
          </a:p>
        </p:txBody>
      </p:sp>
      <p:sp>
        <p:nvSpPr>
          <p:cNvPr id="190476" name="Rectangle 20"/>
          <p:cNvSpPr>
            <a:spLocks noGrp="1" noChangeArrowheads="1"/>
          </p:cNvSpPr>
          <p:nvPr>
            <p:ph type="body" idx="1"/>
          </p:nvPr>
        </p:nvSpPr>
        <p:spPr/>
        <p:txBody>
          <a:bodyPr/>
          <a:lstStyle/>
          <a:p>
            <a:r>
              <a:rPr lang="en-GB" dirty="0" smtClean="0"/>
              <a:t>Link specific instances of classes using </a:t>
            </a:r>
            <a:r>
              <a:rPr lang="en-GB" dirty="0" smtClean="0">
                <a:latin typeface="Courier New"/>
                <a:cs typeface="Courier New"/>
              </a:rPr>
              <a:t>relate</a:t>
            </a:r>
            <a:r>
              <a:rPr lang="en-GB" dirty="0" smtClean="0"/>
              <a:t>.</a:t>
            </a:r>
            <a:endParaRPr lang="en-GB" dirty="0"/>
          </a:p>
        </p:txBody>
      </p:sp>
      <p:pic>
        <p:nvPicPr>
          <p:cNvPr id="190467" name="Picture 9"/>
          <p:cNvPicPr>
            <a:picLocks noChangeAspect="1" noChangeArrowheads="1"/>
          </p:cNvPicPr>
          <p:nvPr/>
        </p:nvPicPr>
        <p:blipFill>
          <a:blip r:embed="rId3">
            <a:clrChange>
              <a:clrFrom>
                <a:srgbClr val="FFFCB7"/>
              </a:clrFrom>
              <a:clrTo>
                <a:srgbClr val="FFFCB7">
                  <a:alpha val="0"/>
                </a:srgbClr>
              </a:clrTo>
            </a:clrChange>
          </a:blip>
          <a:srcRect l="17407" t="2588" r="31187" b="4314"/>
          <a:stretch>
            <a:fillRect/>
          </a:stretch>
        </p:blipFill>
        <p:spPr bwMode="auto">
          <a:xfrm>
            <a:off x="6437317" y="1796233"/>
            <a:ext cx="2478083" cy="4528367"/>
          </a:xfrm>
          <a:prstGeom prst="rect">
            <a:avLst/>
          </a:prstGeom>
          <a:noFill/>
          <a:ln w="9525">
            <a:noFill/>
            <a:round/>
            <a:headEnd/>
            <a:tailEnd/>
          </a:ln>
        </p:spPr>
      </p:pic>
      <p:sp>
        <p:nvSpPr>
          <p:cNvPr id="190468" name="AutoShape 4"/>
          <p:cNvSpPr>
            <a:spLocks/>
          </p:cNvSpPr>
          <p:nvPr/>
        </p:nvSpPr>
        <p:spPr bwMode="auto">
          <a:xfrm rot="-5400000">
            <a:off x="4865688" y="3084512"/>
            <a:ext cx="395288" cy="417513"/>
          </a:xfrm>
          <a:prstGeom prst="leftBrace">
            <a:avLst>
              <a:gd name="adj1" fmla="val 21892"/>
              <a:gd name="adj2" fmla="val 49579"/>
            </a:avLst>
          </a:prstGeom>
          <a:noFill/>
          <a:ln w="28575">
            <a:solidFill>
              <a:schemeClr val="tx1"/>
            </a:solidFill>
            <a:round/>
            <a:headEnd/>
            <a:tailEnd/>
          </a:ln>
        </p:spPr>
        <p:txBody>
          <a:bodyPr vert="eaVert" anchor="ctr">
            <a:prstTxWarp prst="textNoShape">
              <a:avLst/>
            </a:prstTxWarp>
          </a:bodyPr>
          <a:lstStyle/>
          <a:p>
            <a:pPr algn="ctr">
              <a:spcBef>
                <a:spcPct val="50000"/>
              </a:spcBef>
            </a:pPr>
            <a:endParaRPr lang="sv-SE" sz="2200">
              <a:latin typeface="Courier New"/>
              <a:ea typeface="MS PGothic" pitchFamily="34" charset="-128"/>
              <a:cs typeface="Courier New"/>
            </a:endParaRPr>
          </a:p>
        </p:txBody>
      </p:sp>
      <p:sp>
        <p:nvSpPr>
          <p:cNvPr id="190469" name="Text Box 5"/>
          <p:cNvSpPr txBox="1">
            <a:spLocks noChangeArrowheads="1"/>
          </p:cNvSpPr>
          <p:nvPr/>
        </p:nvSpPr>
        <p:spPr bwMode="auto">
          <a:xfrm>
            <a:off x="1103313" y="3484563"/>
            <a:ext cx="2819400" cy="701675"/>
          </a:xfrm>
          <a:prstGeom prst="rect">
            <a:avLst/>
          </a:prstGeom>
          <a:noFill/>
          <a:ln w="9525">
            <a:noFill/>
            <a:miter lim="800000"/>
            <a:headEnd/>
            <a:tailEnd/>
          </a:ln>
        </p:spPr>
        <p:txBody>
          <a:bodyPr>
            <a:prstTxWarp prst="textNoShape">
              <a:avLst/>
            </a:prstTxWarp>
            <a:spAutoFit/>
          </a:bodyPr>
          <a:lstStyle/>
          <a:p>
            <a:pPr>
              <a:spcBef>
                <a:spcPct val="50000"/>
              </a:spcBef>
            </a:pPr>
            <a:r>
              <a:rPr lang="en-US" sz="2000" dirty="0">
                <a:ea typeface="MS PGothic" pitchFamily="34" charset="-128"/>
                <a:cs typeface="MS PGothic" pitchFamily="34" charset="-128"/>
              </a:rPr>
              <a:t>Local instance reference variable</a:t>
            </a:r>
          </a:p>
        </p:txBody>
      </p:sp>
      <p:sp>
        <p:nvSpPr>
          <p:cNvPr id="190470" name="Text Box 6"/>
          <p:cNvSpPr txBox="1">
            <a:spLocks noChangeArrowheads="1"/>
          </p:cNvSpPr>
          <p:nvPr/>
        </p:nvSpPr>
        <p:spPr bwMode="auto">
          <a:xfrm>
            <a:off x="3990976" y="3717925"/>
            <a:ext cx="2181224" cy="400110"/>
          </a:xfrm>
          <a:prstGeom prst="rect">
            <a:avLst/>
          </a:prstGeom>
          <a:noFill/>
          <a:ln w="9525">
            <a:noFill/>
            <a:miter lim="800000"/>
            <a:headEnd/>
            <a:tailEnd/>
          </a:ln>
        </p:spPr>
        <p:txBody>
          <a:bodyPr wrap="square">
            <a:prstTxWarp prst="textNoShape">
              <a:avLst/>
            </a:prstTxWarp>
            <a:spAutoFit/>
          </a:bodyPr>
          <a:lstStyle/>
          <a:p>
            <a:pPr algn="ctr">
              <a:spcBef>
                <a:spcPct val="50000"/>
              </a:spcBef>
            </a:pPr>
            <a:r>
              <a:rPr lang="en-US" sz="2000" dirty="0">
                <a:ea typeface="MS PGothic" pitchFamily="34" charset="-128"/>
                <a:cs typeface="MS PGothic" pitchFamily="34" charset="-128"/>
              </a:rPr>
              <a:t>Association</a:t>
            </a:r>
            <a:r>
              <a:rPr lang="en-US" sz="2000" dirty="0" smtClean="0">
                <a:ea typeface="MS PGothic" pitchFamily="34" charset="-128"/>
                <a:cs typeface="MS PGothic" pitchFamily="34" charset="-128"/>
              </a:rPr>
              <a:t> ID</a:t>
            </a:r>
            <a:endParaRPr lang="en-US" sz="2000" dirty="0">
              <a:ea typeface="MS PGothic" pitchFamily="34" charset="-128"/>
              <a:cs typeface="MS PGothic" pitchFamily="34" charset="-128"/>
            </a:endParaRPr>
          </a:p>
        </p:txBody>
      </p:sp>
      <p:sp>
        <p:nvSpPr>
          <p:cNvPr id="190471" name="AutoShape 7"/>
          <p:cNvSpPr>
            <a:spLocks/>
          </p:cNvSpPr>
          <p:nvPr/>
        </p:nvSpPr>
        <p:spPr bwMode="auto">
          <a:xfrm rot="-5400000">
            <a:off x="1820069" y="2759869"/>
            <a:ext cx="395288" cy="1066800"/>
          </a:xfrm>
          <a:prstGeom prst="leftBrace">
            <a:avLst>
              <a:gd name="adj1" fmla="val 55937"/>
              <a:gd name="adj2" fmla="val 49579"/>
            </a:avLst>
          </a:prstGeom>
          <a:noFill/>
          <a:ln w="28575">
            <a:solidFill>
              <a:schemeClr val="tx1"/>
            </a:solidFill>
            <a:round/>
            <a:headEnd/>
            <a:tailEnd/>
          </a:ln>
        </p:spPr>
        <p:txBody>
          <a:bodyPr vert="eaVert" anchor="ctr">
            <a:prstTxWarp prst="textNoShape">
              <a:avLst/>
            </a:prstTxWarp>
          </a:bodyPr>
          <a:lstStyle/>
          <a:p>
            <a:pPr algn="ctr">
              <a:spcBef>
                <a:spcPct val="50000"/>
              </a:spcBef>
            </a:pPr>
            <a:endParaRPr lang="sv-SE" sz="2200">
              <a:latin typeface="Courier New"/>
              <a:ea typeface="MS PGothic" pitchFamily="34" charset="-128"/>
              <a:cs typeface="Courier New"/>
            </a:endParaRPr>
          </a:p>
        </p:txBody>
      </p:sp>
      <p:sp>
        <p:nvSpPr>
          <p:cNvPr id="190472" name="Text Box 8"/>
          <p:cNvSpPr txBox="1">
            <a:spLocks noChangeArrowheads="1"/>
          </p:cNvSpPr>
          <p:nvPr/>
        </p:nvSpPr>
        <p:spPr bwMode="auto">
          <a:xfrm>
            <a:off x="152400" y="4833938"/>
            <a:ext cx="6089650" cy="400050"/>
          </a:xfrm>
          <a:prstGeom prst="rect">
            <a:avLst/>
          </a:prstGeom>
          <a:noFill/>
          <a:ln w="9525">
            <a:solidFill>
              <a:schemeClr val="tx1"/>
            </a:solidFill>
            <a:miter lim="800000"/>
            <a:headEnd/>
            <a:tailEnd/>
          </a:ln>
        </p:spPr>
        <p:txBody>
          <a:bodyPr>
            <a:prstTxWarp prst="textNoShape">
              <a:avLst/>
            </a:prstTxWarp>
            <a:spAutoFit/>
          </a:bodyPr>
          <a:lstStyle/>
          <a:p>
            <a:pPr>
              <a:spcBef>
                <a:spcPct val="50000"/>
              </a:spcBef>
            </a:pPr>
            <a:r>
              <a:rPr lang="en-US" sz="2000" b="1">
                <a:solidFill>
                  <a:srgbClr val="CC0099"/>
                </a:solidFill>
                <a:latin typeface="Courier New" charset="0"/>
                <a:ea typeface="MS PGothic" pitchFamily="34" charset="-128"/>
                <a:cs typeface="MS PGothic" pitchFamily="34" charset="-128"/>
              </a:rPr>
              <a:t>unrelate</a:t>
            </a:r>
            <a:r>
              <a:rPr lang="en-US" sz="2000" b="1">
                <a:latin typeface="Courier New" charset="0"/>
                <a:ea typeface="MS PGothic" pitchFamily="34" charset="-128"/>
                <a:cs typeface="MS PGothic" pitchFamily="34" charset="-128"/>
              </a:rPr>
              <a:t> mobile </a:t>
            </a:r>
            <a:r>
              <a:rPr lang="en-US" sz="2000" b="1">
                <a:solidFill>
                  <a:srgbClr val="CC0099"/>
                </a:solidFill>
                <a:latin typeface="Courier New" charset="0"/>
                <a:ea typeface="MS PGothic" pitchFamily="34" charset="-128"/>
                <a:cs typeface="MS PGothic" pitchFamily="34" charset="-128"/>
              </a:rPr>
              <a:t>from</a:t>
            </a:r>
            <a:r>
              <a:rPr lang="en-US" sz="2000" b="1">
                <a:latin typeface="Courier New" charset="0"/>
                <a:ea typeface="MS PGothic" pitchFamily="34" charset="-128"/>
                <a:cs typeface="MS PGothic" pitchFamily="34" charset="-128"/>
              </a:rPr>
              <a:t> call </a:t>
            </a:r>
            <a:r>
              <a:rPr lang="en-US" sz="2000" b="1">
                <a:solidFill>
                  <a:srgbClr val="CC0099"/>
                </a:solidFill>
                <a:latin typeface="Courier New" charset="0"/>
                <a:ea typeface="MS PGothic" pitchFamily="34" charset="-128"/>
                <a:cs typeface="MS PGothic" pitchFamily="34" charset="-128"/>
              </a:rPr>
              <a:t>across</a:t>
            </a:r>
            <a:r>
              <a:rPr lang="en-US" sz="2000" b="1">
                <a:latin typeface="Courier New" charset="0"/>
                <a:ea typeface="MS PGothic" pitchFamily="34" charset="-128"/>
                <a:cs typeface="MS PGothic" pitchFamily="34" charset="-128"/>
              </a:rPr>
              <a:t> R1;</a:t>
            </a:r>
          </a:p>
        </p:txBody>
      </p:sp>
      <p:sp>
        <p:nvSpPr>
          <p:cNvPr id="190473" name="Text Box 10"/>
          <p:cNvSpPr txBox="1">
            <a:spLocks noChangeArrowheads="1"/>
          </p:cNvSpPr>
          <p:nvPr/>
        </p:nvSpPr>
        <p:spPr bwMode="auto">
          <a:xfrm>
            <a:off x="1857375" y="5502275"/>
            <a:ext cx="4338638" cy="396875"/>
          </a:xfrm>
          <a:prstGeom prst="rect">
            <a:avLst/>
          </a:prstGeom>
          <a:noFill/>
          <a:ln w="9525">
            <a:noFill/>
            <a:miter lim="800000"/>
            <a:headEnd/>
            <a:tailEnd/>
          </a:ln>
        </p:spPr>
        <p:txBody>
          <a:bodyPr>
            <a:prstTxWarp prst="textNoShape">
              <a:avLst/>
            </a:prstTxWarp>
            <a:spAutoFit/>
          </a:bodyPr>
          <a:lstStyle/>
          <a:p>
            <a:pPr>
              <a:spcBef>
                <a:spcPct val="50000"/>
              </a:spcBef>
            </a:pPr>
            <a:r>
              <a:rPr lang="en-US" sz="2000">
                <a:ea typeface="MS PGothic" pitchFamily="34" charset="-128"/>
                <a:cs typeface="MS PGothic" pitchFamily="34" charset="-128"/>
              </a:rPr>
              <a:t>Local instance reference variable</a:t>
            </a:r>
          </a:p>
        </p:txBody>
      </p:sp>
      <p:sp>
        <p:nvSpPr>
          <p:cNvPr id="190474" name="AutoShape 11"/>
          <p:cNvSpPr>
            <a:spLocks/>
          </p:cNvSpPr>
          <p:nvPr/>
        </p:nvSpPr>
        <p:spPr bwMode="auto">
          <a:xfrm rot="-5400000">
            <a:off x="3571875" y="5095875"/>
            <a:ext cx="395287" cy="538162"/>
          </a:xfrm>
          <a:prstGeom prst="leftBrace">
            <a:avLst>
              <a:gd name="adj1" fmla="val 28218"/>
              <a:gd name="adj2" fmla="val 49579"/>
            </a:avLst>
          </a:prstGeom>
          <a:noFill/>
          <a:ln w="28575">
            <a:solidFill>
              <a:schemeClr val="tx1"/>
            </a:solidFill>
            <a:round/>
            <a:headEnd/>
            <a:tailEnd/>
          </a:ln>
        </p:spPr>
        <p:txBody>
          <a:bodyPr vert="eaVert" anchor="ctr">
            <a:prstTxWarp prst="textNoShape">
              <a:avLst/>
            </a:prstTxWarp>
          </a:bodyPr>
          <a:lstStyle/>
          <a:p>
            <a:pPr algn="ctr">
              <a:spcBef>
                <a:spcPct val="50000"/>
              </a:spcBef>
            </a:pPr>
            <a:endParaRPr lang="sv-SE" sz="2000">
              <a:ea typeface="MS PGothic" pitchFamily="34" charset="-128"/>
              <a:cs typeface="MS PGothic" pitchFamily="34" charset="-128"/>
            </a:endParaRPr>
          </a:p>
        </p:txBody>
      </p:sp>
      <p:sp>
        <p:nvSpPr>
          <p:cNvPr id="190475" name="Text Box 3"/>
          <p:cNvSpPr txBox="1">
            <a:spLocks noChangeArrowheads="1"/>
          </p:cNvSpPr>
          <p:nvPr/>
        </p:nvSpPr>
        <p:spPr bwMode="auto">
          <a:xfrm>
            <a:off x="152400" y="2754313"/>
            <a:ext cx="6096000" cy="430887"/>
          </a:xfrm>
          <a:prstGeom prst="rect">
            <a:avLst/>
          </a:prstGeom>
          <a:noFill/>
          <a:ln w="9525">
            <a:solidFill>
              <a:schemeClr val="tx1"/>
            </a:solidFill>
            <a:miter lim="800000"/>
            <a:headEnd/>
            <a:tailEnd/>
          </a:ln>
        </p:spPr>
        <p:txBody>
          <a:bodyPr>
            <a:prstTxWarp prst="textNoShape">
              <a:avLst/>
            </a:prstTxWarp>
            <a:spAutoFit/>
          </a:bodyPr>
          <a:lstStyle/>
          <a:p>
            <a:pPr>
              <a:spcBef>
                <a:spcPct val="50000"/>
              </a:spcBef>
            </a:pPr>
            <a:r>
              <a:rPr lang="en-US" sz="2200" b="1">
                <a:solidFill>
                  <a:srgbClr val="CC0099"/>
                </a:solidFill>
                <a:latin typeface="Courier New"/>
                <a:ea typeface="MS PGothic" pitchFamily="34" charset="-128"/>
                <a:cs typeface="Courier New"/>
              </a:rPr>
              <a:t>relate </a:t>
            </a:r>
            <a:r>
              <a:rPr lang="en-US" sz="2200" b="1">
                <a:latin typeface="Courier New"/>
                <a:ea typeface="MS PGothic" pitchFamily="34" charset="-128"/>
                <a:cs typeface="Courier New"/>
              </a:rPr>
              <a:t>mobile </a:t>
            </a:r>
            <a:r>
              <a:rPr lang="en-US" sz="2200" b="1">
                <a:solidFill>
                  <a:srgbClr val="CC0099"/>
                </a:solidFill>
                <a:latin typeface="Courier New"/>
                <a:ea typeface="MS PGothic" pitchFamily="34" charset="-128"/>
                <a:cs typeface="Courier New"/>
              </a:rPr>
              <a:t>to</a:t>
            </a:r>
            <a:r>
              <a:rPr lang="en-US" sz="2200" b="1">
                <a:latin typeface="Courier New"/>
                <a:ea typeface="MS PGothic" pitchFamily="34" charset="-128"/>
                <a:cs typeface="Courier New"/>
              </a:rPr>
              <a:t> call </a:t>
            </a:r>
            <a:r>
              <a:rPr lang="en-US" sz="2200" b="1">
                <a:solidFill>
                  <a:srgbClr val="CC0099"/>
                </a:solidFill>
                <a:latin typeface="Courier New"/>
                <a:ea typeface="MS PGothic" pitchFamily="34" charset="-128"/>
                <a:cs typeface="Courier New"/>
              </a:rPr>
              <a:t>across</a:t>
            </a:r>
            <a:r>
              <a:rPr lang="en-US" sz="2200" b="1">
                <a:latin typeface="Courier New"/>
                <a:ea typeface="MS PGothic" pitchFamily="34" charset="-128"/>
                <a:cs typeface="Courier New"/>
              </a:rPr>
              <a:t> R1;</a:t>
            </a: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en-US" dirty="0" smtClean="0"/>
              <a:t>Select Any / Many</a:t>
            </a:r>
            <a:endParaRPr lang="en-US" dirty="0"/>
          </a:p>
        </p:txBody>
      </p:sp>
      <p:sp>
        <p:nvSpPr>
          <p:cNvPr id="194563" name="Rectangle 3"/>
          <p:cNvSpPr>
            <a:spLocks noGrp="1" noChangeArrowheads="1"/>
          </p:cNvSpPr>
          <p:nvPr>
            <p:ph type="body" idx="1"/>
          </p:nvPr>
        </p:nvSpPr>
        <p:spPr/>
        <p:txBody>
          <a:bodyPr/>
          <a:lstStyle/>
          <a:p>
            <a:endParaRPr lang="en-GB" dirty="0"/>
          </a:p>
        </p:txBody>
      </p:sp>
      <p:sp>
        <p:nvSpPr>
          <p:cNvPr id="194564" name="AutoShape 4"/>
          <p:cNvSpPr>
            <a:spLocks/>
          </p:cNvSpPr>
          <p:nvPr/>
        </p:nvSpPr>
        <p:spPr bwMode="auto">
          <a:xfrm rot="-5400000">
            <a:off x="6449219" y="1880394"/>
            <a:ext cx="395288" cy="609600"/>
          </a:xfrm>
          <a:prstGeom prst="leftBrace">
            <a:avLst>
              <a:gd name="adj1" fmla="val 31964"/>
              <a:gd name="adj2" fmla="val 49579"/>
            </a:avLst>
          </a:prstGeom>
          <a:noFill/>
          <a:ln w="28575">
            <a:solidFill>
              <a:schemeClr val="tx1"/>
            </a:solidFill>
            <a:round/>
            <a:headEnd/>
            <a:tailEnd/>
          </a:ln>
        </p:spPr>
        <p:txBody>
          <a:bodyPr vert="eaVert" anchor="ctr">
            <a:prstTxWarp prst="textNoShape">
              <a:avLst/>
            </a:prstTxWarp>
          </a:bodyPr>
          <a:lstStyle/>
          <a:p>
            <a:pPr algn="ctr">
              <a:spcBef>
                <a:spcPct val="50000"/>
              </a:spcBef>
            </a:pPr>
            <a:endParaRPr lang="sv-SE" sz="2200">
              <a:latin typeface="Courier New"/>
              <a:ea typeface="MS PGothic" pitchFamily="34" charset="-128"/>
              <a:cs typeface="Courier New"/>
            </a:endParaRPr>
          </a:p>
        </p:txBody>
      </p:sp>
      <p:sp>
        <p:nvSpPr>
          <p:cNvPr id="194565" name="Text Box 5"/>
          <p:cNvSpPr txBox="1">
            <a:spLocks noChangeArrowheads="1"/>
          </p:cNvSpPr>
          <p:nvPr/>
        </p:nvSpPr>
        <p:spPr bwMode="auto">
          <a:xfrm>
            <a:off x="5954713" y="2333625"/>
            <a:ext cx="1447800" cy="396875"/>
          </a:xfrm>
          <a:prstGeom prst="rect">
            <a:avLst/>
          </a:prstGeom>
          <a:noFill/>
          <a:ln w="9525">
            <a:noFill/>
            <a:miter lim="800000"/>
            <a:headEnd/>
            <a:tailEnd/>
          </a:ln>
        </p:spPr>
        <p:txBody>
          <a:bodyPr>
            <a:prstTxWarp prst="textNoShape">
              <a:avLst/>
            </a:prstTxWarp>
            <a:spAutoFit/>
          </a:bodyPr>
          <a:lstStyle/>
          <a:p>
            <a:pPr>
              <a:spcBef>
                <a:spcPct val="50000"/>
              </a:spcBef>
            </a:pPr>
            <a:r>
              <a:rPr lang="en-US" sz="2000">
                <a:ea typeface="MS PGothic" pitchFamily="34" charset="-128"/>
                <a:cs typeface="MS PGothic" pitchFamily="34" charset="-128"/>
              </a:rPr>
              <a:t>Key letters</a:t>
            </a:r>
          </a:p>
        </p:txBody>
      </p:sp>
      <p:sp>
        <p:nvSpPr>
          <p:cNvPr id="194566" name="Text Box 6"/>
          <p:cNvSpPr txBox="1">
            <a:spLocks noChangeArrowheads="1"/>
          </p:cNvSpPr>
          <p:nvPr/>
        </p:nvSpPr>
        <p:spPr bwMode="auto">
          <a:xfrm>
            <a:off x="838200" y="3035300"/>
            <a:ext cx="7683500" cy="938719"/>
          </a:xfrm>
          <a:prstGeom prst="rect">
            <a:avLst/>
          </a:prstGeom>
          <a:noFill/>
          <a:ln w="9525">
            <a:solidFill>
              <a:schemeClr val="tx1"/>
            </a:solidFill>
            <a:miter lim="800000"/>
            <a:headEnd/>
            <a:tailEnd/>
          </a:ln>
        </p:spPr>
        <p:txBody>
          <a:bodyPr>
            <a:prstTxWarp prst="textNoShape">
              <a:avLst/>
            </a:prstTxWarp>
            <a:spAutoFit/>
          </a:bodyPr>
          <a:lstStyle/>
          <a:p>
            <a:pPr>
              <a:spcBef>
                <a:spcPct val="50000"/>
              </a:spcBef>
            </a:pPr>
            <a:r>
              <a:rPr lang="en-US" sz="2200" b="1">
                <a:solidFill>
                  <a:srgbClr val="CC0099"/>
                </a:solidFill>
                <a:latin typeface="Courier New"/>
                <a:ea typeface="MS PGothic" pitchFamily="34" charset="-128"/>
                <a:cs typeface="Courier New"/>
              </a:rPr>
              <a:t>select many</a:t>
            </a:r>
            <a:r>
              <a:rPr lang="en-US" sz="2200" b="1">
                <a:latin typeface="Courier New"/>
                <a:ea typeface="MS PGothic" pitchFamily="34" charset="-128"/>
                <a:cs typeface="Courier New"/>
              </a:rPr>
              <a:t> mobiles </a:t>
            </a:r>
            <a:r>
              <a:rPr lang="en-US" sz="2200" b="1">
                <a:solidFill>
                  <a:srgbClr val="CC0099"/>
                </a:solidFill>
                <a:latin typeface="Courier New"/>
                <a:ea typeface="MS PGothic" pitchFamily="34" charset="-128"/>
                <a:cs typeface="Courier New"/>
              </a:rPr>
              <a:t>from instances of</a:t>
            </a:r>
            <a:r>
              <a:rPr lang="en-US" sz="2200" b="1">
                <a:latin typeface="Courier New"/>
                <a:ea typeface="MS PGothic" pitchFamily="34" charset="-128"/>
                <a:cs typeface="Courier New"/>
              </a:rPr>
              <a:t> MEQ </a:t>
            </a:r>
          </a:p>
          <a:p>
            <a:pPr>
              <a:spcBef>
                <a:spcPct val="50000"/>
              </a:spcBef>
            </a:pPr>
            <a:r>
              <a:rPr lang="en-US" sz="2200" b="1">
                <a:solidFill>
                  <a:srgbClr val="CC0099"/>
                </a:solidFill>
                <a:latin typeface="Courier New"/>
                <a:ea typeface="MS PGothic" pitchFamily="34" charset="-128"/>
                <a:cs typeface="Courier New"/>
              </a:rPr>
              <a:t>	where</a:t>
            </a:r>
            <a:r>
              <a:rPr lang="en-US" sz="2200" b="1">
                <a:latin typeface="Courier New"/>
                <a:ea typeface="MS PGothic" pitchFamily="34" charset="-128"/>
                <a:cs typeface="Courier New"/>
              </a:rPr>
              <a:t> </a:t>
            </a:r>
            <a:r>
              <a:rPr lang="en-US" sz="2200" b="1">
                <a:solidFill>
                  <a:srgbClr val="CC0099"/>
                </a:solidFill>
                <a:latin typeface="Courier New"/>
                <a:ea typeface="MS PGothic" pitchFamily="34" charset="-128"/>
                <a:cs typeface="Courier New"/>
              </a:rPr>
              <a:t>selected</a:t>
            </a:r>
            <a:r>
              <a:rPr lang="en-US" sz="2200" b="1">
                <a:latin typeface="Courier New"/>
                <a:ea typeface="MS PGothic" pitchFamily="34" charset="-128"/>
                <a:cs typeface="Courier New"/>
              </a:rPr>
              <a:t>.serialNumber &gt; 10000;</a:t>
            </a:r>
          </a:p>
        </p:txBody>
      </p:sp>
      <p:sp>
        <p:nvSpPr>
          <p:cNvPr id="194567" name="AutoShape 7"/>
          <p:cNvSpPr>
            <a:spLocks/>
          </p:cNvSpPr>
          <p:nvPr/>
        </p:nvSpPr>
        <p:spPr bwMode="auto">
          <a:xfrm rot="-5400000">
            <a:off x="4364038" y="1300163"/>
            <a:ext cx="395287" cy="5430837"/>
          </a:xfrm>
          <a:prstGeom prst="leftBrace">
            <a:avLst>
              <a:gd name="adj1" fmla="val 284766"/>
              <a:gd name="adj2" fmla="val 58546"/>
            </a:avLst>
          </a:prstGeom>
          <a:noFill/>
          <a:ln w="28575">
            <a:solidFill>
              <a:schemeClr val="tx1"/>
            </a:solidFill>
            <a:round/>
            <a:headEnd/>
            <a:tailEnd/>
          </a:ln>
        </p:spPr>
        <p:txBody>
          <a:bodyPr vert="eaVert" anchor="ctr">
            <a:prstTxWarp prst="textNoShape">
              <a:avLst/>
            </a:prstTxWarp>
          </a:bodyPr>
          <a:lstStyle/>
          <a:p>
            <a:pPr algn="ctr">
              <a:spcBef>
                <a:spcPct val="50000"/>
              </a:spcBef>
            </a:pPr>
            <a:endParaRPr lang="sv-SE" sz="2200">
              <a:latin typeface="Courier New"/>
              <a:ea typeface="MS PGothic" pitchFamily="34" charset="-128"/>
              <a:cs typeface="Courier New"/>
            </a:endParaRPr>
          </a:p>
        </p:txBody>
      </p:sp>
      <p:pic>
        <p:nvPicPr>
          <p:cNvPr id="194568" name="Picture 8"/>
          <p:cNvPicPr>
            <a:picLocks noChangeAspect="1" noChangeArrowheads="1"/>
          </p:cNvPicPr>
          <p:nvPr/>
        </p:nvPicPr>
        <p:blipFill>
          <a:blip r:embed="rId3">
            <a:clrChange>
              <a:clrFrom>
                <a:srgbClr val="FFFCB7"/>
              </a:clrFrom>
              <a:clrTo>
                <a:srgbClr val="FFFCB7">
                  <a:alpha val="0"/>
                </a:srgbClr>
              </a:clrTo>
            </a:clrChange>
          </a:blip>
          <a:srcRect l="38333" t="24713" r="33890" b="51488"/>
          <a:stretch>
            <a:fillRect/>
          </a:stretch>
        </p:blipFill>
        <p:spPr bwMode="auto">
          <a:xfrm>
            <a:off x="304800" y="4495800"/>
            <a:ext cx="3810000" cy="1981200"/>
          </a:xfrm>
          <a:prstGeom prst="rect">
            <a:avLst/>
          </a:prstGeom>
          <a:noFill/>
          <a:ln w="9525">
            <a:noFill/>
            <a:miter lim="800000"/>
            <a:headEnd/>
            <a:tailEnd/>
          </a:ln>
        </p:spPr>
      </p:pic>
      <p:sp>
        <p:nvSpPr>
          <p:cNvPr id="194569" name="Text Box 9"/>
          <p:cNvSpPr txBox="1">
            <a:spLocks noChangeArrowheads="1"/>
          </p:cNvSpPr>
          <p:nvPr/>
        </p:nvSpPr>
        <p:spPr bwMode="auto">
          <a:xfrm>
            <a:off x="1268413" y="2322513"/>
            <a:ext cx="4033837" cy="396875"/>
          </a:xfrm>
          <a:prstGeom prst="rect">
            <a:avLst/>
          </a:prstGeom>
          <a:noFill/>
          <a:ln w="9525">
            <a:noFill/>
            <a:miter lim="800000"/>
            <a:headEnd/>
            <a:tailEnd/>
          </a:ln>
        </p:spPr>
        <p:txBody>
          <a:bodyPr>
            <a:prstTxWarp prst="textNoShape">
              <a:avLst/>
            </a:prstTxWarp>
            <a:spAutoFit/>
          </a:bodyPr>
          <a:lstStyle/>
          <a:p>
            <a:pPr>
              <a:spcBef>
                <a:spcPct val="50000"/>
              </a:spcBef>
            </a:pPr>
            <a:r>
              <a:rPr lang="en-US" sz="2000">
                <a:ea typeface="MS PGothic" pitchFamily="34" charset="-128"/>
                <a:cs typeface="MS PGothic" pitchFamily="34" charset="-128"/>
              </a:rPr>
              <a:t>Local instance reference variable</a:t>
            </a:r>
          </a:p>
        </p:txBody>
      </p:sp>
      <p:sp>
        <p:nvSpPr>
          <p:cNvPr id="194570" name="AutoShape 10"/>
          <p:cNvSpPr>
            <a:spLocks/>
          </p:cNvSpPr>
          <p:nvPr/>
        </p:nvSpPr>
        <p:spPr bwMode="auto">
          <a:xfrm rot="-5400000">
            <a:off x="2874169" y="1640682"/>
            <a:ext cx="395287" cy="1066800"/>
          </a:xfrm>
          <a:prstGeom prst="leftBrace">
            <a:avLst>
              <a:gd name="adj1" fmla="val 55938"/>
              <a:gd name="adj2" fmla="val 49579"/>
            </a:avLst>
          </a:prstGeom>
          <a:noFill/>
          <a:ln w="28575">
            <a:solidFill>
              <a:schemeClr val="tx1"/>
            </a:solidFill>
            <a:round/>
            <a:headEnd/>
            <a:tailEnd/>
          </a:ln>
        </p:spPr>
        <p:txBody>
          <a:bodyPr vert="eaVert" anchor="ctr">
            <a:prstTxWarp prst="textNoShape">
              <a:avLst/>
            </a:prstTxWarp>
          </a:bodyPr>
          <a:lstStyle/>
          <a:p>
            <a:pPr algn="ctr">
              <a:spcBef>
                <a:spcPct val="50000"/>
              </a:spcBef>
            </a:pPr>
            <a:endParaRPr lang="sv-SE" sz="2200">
              <a:latin typeface="Courier New"/>
              <a:ea typeface="MS PGothic" pitchFamily="34" charset="-128"/>
              <a:cs typeface="Courier New"/>
            </a:endParaRPr>
          </a:p>
        </p:txBody>
      </p:sp>
      <p:sp>
        <p:nvSpPr>
          <p:cNvPr id="194571" name="Text Box 11"/>
          <p:cNvSpPr txBox="1">
            <a:spLocks noChangeArrowheads="1"/>
          </p:cNvSpPr>
          <p:nvPr/>
        </p:nvSpPr>
        <p:spPr bwMode="auto">
          <a:xfrm>
            <a:off x="4191000" y="4148138"/>
            <a:ext cx="1919288" cy="396875"/>
          </a:xfrm>
          <a:prstGeom prst="rect">
            <a:avLst/>
          </a:prstGeom>
          <a:noFill/>
          <a:ln w="9525">
            <a:noFill/>
            <a:miter lim="800000"/>
            <a:headEnd/>
            <a:tailEnd/>
          </a:ln>
        </p:spPr>
        <p:txBody>
          <a:bodyPr>
            <a:prstTxWarp prst="textNoShape">
              <a:avLst/>
            </a:prstTxWarp>
            <a:spAutoFit/>
          </a:bodyPr>
          <a:lstStyle/>
          <a:p>
            <a:pPr>
              <a:spcBef>
                <a:spcPct val="50000"/>
              </a:spcBef>
            </a:pPr>
            <a:r>
              <a:rPr lang="en-US" sz="2000">
                <a:ea typeface="MS PGothic" pitchFamily="34" charset="-128"/>
                <a:cs typeface="MS PGothic" pitchFamily="34" charset="-128"/>
              </a:rPr>
              <a:t>Where clause</a:t>
            </a:r>
          </a:p>
        </p:txBody>
      </p:sp>
      <p:sp>
        <p:nvSpPr>
          <p:cNvPr id="194572" name="Text Box 3"/>
          <p:cNvSpPr txBox="1">
            <a:spLocks noChangeArrowheads="1"/>
          </p:cNvSpPr>
          <p:nvPr/>
        </p:nvSpPr>
        <p:spPr bwMode="auto">
          <a:xfrm>
            <a:off x="838200" y="1662113"/>
            <a:ext cx="7683500" cy="430887"/>
          </a:xfrm>
          <a:prstGeom prst="rect">
            <a:avLst/>
          </a:prstGeom>
          <a:noFill/>
          <a:ln w="9525">
            <a:solidFill>
              <a:schemeClr val="tx1"/>
            </a:solidFill>
            <a:miter lim="800000"/>
            <a:headEnd/>
            <a:tailEnd/>
          </a:ln>
        </p:spPr>
        <p:txBody>
          <a:bodyPr>
            <a:prstTxWarp prst="textNoShape">
              <a:avLst/>
            </a:prstTxWarp>
            <a:spAutoFit/>
          </a:bodyPr>
          <a:lstStyle/>
          <a:p>
            <a:pPr>
              <a:spcBef>
                <a:spcPct val="50000"/>
              </a:spcBef>
            </a:pPr>
            <a:r>
              <a:rPr lang="en-US" sz="2200" b="1">
                <a:solidFill>
                  <a:srgbClr val="CC0099"/>
                </a:solidFill>
                <a:latin typeface="Courier New"/>
                <a:ea typeface="MS PGothic" pitchFamily="34" charset="-128"/>
                <a:cs typeface="Courier New"/>
              </a:rPr>
              <a:t>select any </a:t>
            </a:r>
            <a:r>
              <a:rPr lang="en-US" sz="2200" b="1">
                <a:latin typeface="Courier New"/>
                <a:ea typeface="MS PGothic" pitchFamily="34" charset="-128"/>
                <a:cs typeface="Courier New"/>
              </a:rPr>
              <a:t>mobile </a:t>
            </a:r>
            <a:r>
              <a:rPr lang="en-US" sz="2200" b="1">
                <a:solidFill>
                  <a:srgbClr val="CC0099"/>
                </a:solidFill>
                <a:latin typeface="Courier New"/>
                <a:ea typeface="MS PGothic" pitchFamily="34" charset="-128"/>
                <a:cs typeface="Courier New"/>
              </a:rPr>
              <a:t>from instances of </a:t>
            </a:r>
            <a:r>
              <a:rPr lang="en-US" sz="2200" b="1">
                <a:latin typeface="Courier New"/>
                <a:ea typeface="MS PGothic" pitchFamily="34" charset="-128"/>
                <a:cs typeface="Courier New"/>
              </a:rPr>
              <a:t>MEQ;</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mtClean="0"/>
              <a:t>Class Blitz</a:t>
            </a:r>
          </a:p>
        </p:txBody>
      </p:sp>
      <p:sp>
        <p:nvSpPr>
          <p:cNvPr id="43011" name="Content Placeholder 2"/>
          <p:cNvSpPr>
            <a:spLocks noGrp="1"/>
          </p:cNvSpPr>
          <p:nvPr>
            <p:ph idx="1"/>
          </p:nvPr>
        </p:nvSpPr>
        <p:spPr/>
        <p:txBody>
          <a:bodyPr/>
          <a:lstStyle/>
          <a:p>
            <a:r>
              <a:rPr lang="en-US" dirty="0" smtClean="0"/>
              <a:t>Look at all the candidates and categorize them.</a:t>
            </a:r>
          </a:p>
          <a:p>
            <a:pPr lvl="1"/>
            <a:r>
              <a:rPr lang="en-US" dirty="0" smtClean="0"/>
              <a:t>Definitely  a class</a:t>
            </a:r>
          </a:p>
          <a:p>
            <a:pPr lvl="1"/>
            <a:r>
              <a:rPr lang="en-US" dirty="0" smtClean="0"/>
              <a:t>Maybe a class</a:t>
            </a:r>
          </a:p>
          <a:p>
            <a:pPr lvl="1"/>
            <a:r>
              <a:rPr lang="en-US" dirty="0" smtClean="0"/>
              <a:t>Definitely not a class</a:t>
            </a:r>
          </a:p>
          <a:p>
            <a:pPr lvl="1"/>
            <a:endParaRPr lang="en-US" dirty="0" smtClean="0"/>
          </a:p>
        </p:txBody>
      </p:sp>
      <p:grpSp>
        <p:nvGrpSpPr>
          <p:cNvPr id="22" name="Group 21"/>
          <p:cNvGrpSpPr/>
          <p:nvPr/>
        </p:nvGrpSpPr>
        <p:grpSpPr>
          <a:xfrm>
            <a:off x="990600" y="3886200"/>
            <a:ext cx="2209800" cy="2209800"/>
            <a:chOff x="990600" y="3886200"/>
            <a:chExt cx="2209800" cy="2209800"/>
          </a:xfrm>
        </p:grpSpPr>
        <p:sp>
          <p:nvSpPr>
            <p:cNvPr id="6" name="Oval 5"/>
            <p:cNvSpPr/>
            <p:nvPr/>
          </p:nvSpPr>
          <p:spPr bwMode="auto">
            <a:xfrm>
              <a:off x="990600" y="3886200"/>
              <a:ext cx="2209800" cy="2209800"/>
            </a:xfrm>
            <a:prstGeom prst="ellipse">
              <a:avLst/>
            </a:prstGeom>
            <a:solidFill>
              <a:srgbClr val="008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9" name="Oval 8"/>
            <p:cNvSpPr/>
            <p:nvPr/>
          </p:nvSpPr>
          <p:spPr bwMode="auto">
            <a:xfrm>
              <a:off x="1447800" y="4495800"/>
              <a:ext cx="304800" cy="304800"/>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0" name="Oval 9"/>
            <p:cNvSpPr/>
            <p:nvPr/>
          </p:nvSpPr>
          <p:spPr bwMode="auto">
            <a:xfrm>
              <a:off x="2438400" y="4495800"/>
              <a:ext cx="304800" cy="304800"/>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5" name="Arc 14"/>
            <p:cNvSpPr/>
            <p:nvPr/>
          </p:nvSpPr>
          <p:spPr bwMode="auto">
            <a:xfrm rot="8624980">
              <a:off x="1531735" y="4424454"/>
              <a:ext cx="1371600" cy="990600"/>
            </a:xfrm>
            <a:prstGeom prst="arc">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grpSp>
        <p:nvGrpSpPr>
          <p:cNvPr id="19" name="Group 18"/>
          <p:cNvGrpSpPr/>
          <p:nvPr/>
        </p:nvGrpSpPr>
        <p:grpSpPr>
          <a:xfrm>
            <a:off x="6172200" y="3886200"/>
            <a:ext cx="2209800" cy="2433546"/>
            <a:chOff x="6172200" y="3886200"/>
            <a:chExt cx="2209800" cy="2433546"/>
          </a:xfrm>
        </p:grpSpPr>
        <p:sp>
          <p:nvSpPr>
            <p:cNvPr id="8" name="Oval 7"/>
            <p:cNvSpPr/>
            <p:nvPr/>
          </p:nvSpPr>
          <p:spPr bwMode="auto">
            <a:xfrm>
              <a:off x="6172200" y="3886200"/>
              <a:ext cx="2209800" cy="2209800"/>
            </a:xfrm>
            <a:prstGeom prst="ellipse">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6629400" y="4495800"/>
              <a:ext cx="304800" cy="304800"/>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4" name="Oval 13"/>
            <p:cNvSpPr/>
            <p:nvPr/>
          </p:nvSpPr>
          <p:spPr bwMode="auto">
            <a:xfrm>
              <a:off x="7620000" y="4495800"/>
              <a:ext cx="304800" cy="304800"/>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6" name="Arc 15"/>
            <p:cNvSpPr/>
            <p:nvPr/>
          </p:nvSpPr>
          <p:spPr bwMode="auto">
            <a:xfrm rot="12975020" flipV="1">
              <a:off x="6774064" y="5329146"/>
              <a:ext cx="1371600" cy="990600"/>
            </a:xfrm>
            <a:prstGeom prst="arc">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grpSp>
        <p:nvGrpSpPr>
          <p:cNvPr id="21" name="Group 20"/>
          <p:cNvGrpSpPr/>
          <p:nvPr/>
        </p:nvGrpSpPr>
        <p:grpSpPr>
          <a:xfrm>
            <a:off x="3581400" y="3886200"/>
            <a:ext cx="2209800" cy="2209800"/>
            <a:chOff x="3581400" y="3886200"/>
            <a:chExt cx="2209800" cy="2209800"/>
          </a:xfrm>
        </p:grpSpPr>
        <p:sp>
          <p:nvSpPr>
            <p:cNvPr id="7" name="Oval 6"/>
            <p:cNvSpPr/>
            <p:nvPr/>
          </p:nvSpPr>
          <p:spPr bwMode="auto">
            <a:xfrm>
              <a:off x="3581400" y="3886200"/>
              <a:ext cx="2209800" cy="2209800"/>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1" name="Oval 10"/>
            <p:cNvSpPr/>
            <p:nvPr/>
          </p:nvSpPr>
          <p:spPr bwMode="auto">
            <a:xfrm>
              <a:off x="4038600" y="4495800"/>
              <a:ext cx="304800" cy="304800"/>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2" name="Oval 11"/>
            <p:cNvSpPr/>
            <p:nvPr/>
          </p:nvSpPr>
          <p:spPr bwMode="auto">
            <a:xfrm>
              <a:off x="5029200" y="4495800"/>
              <a:ext cx="304800" cy="304800"/>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18" name="Straight Connector 17"/>
            <p:cNvCxnSpPr/>
            <p:nvPr/>
          </p:nvCxnSpPr>
          <p:spPr bwMode="auto">
            <a:xfrm flipV="1">
              <a:off x="4114800" y="5335588"/>
              <a:ext cx="1066800" cy="74612"/>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en-US" smtClean="0"/>
              <a:t>Select One / Many … Related By</a:t>
            </a:r>
            <a:endParaRPr lang="en-US" dirty="0"/>
          </a:p>
        </p:txBody>
      </p:sp>
      <p:sp>
        <p:nvSpPr>
          <p:cNvPr id="196617" name="Rectangle 24"/>
          <p:cNvSpPr>
            <a:spLocks noGrp="1" noChangeArrowheads="1"/>
          </p:cNvSpPr>
          <p:nvPr>
            <p:ph type="body" idx="1"/>
          </p:nvPr>
        </p:nvSpPr>
        <p:spPr/>
        <p:txBody>
          <a:bodyPr/>
          <a:lstStyle/>
          <a:p>
            <a:pPr lvl="1"/>
            <a:r>
              <a:rPr lang="en-US" dirty="0" smtClean="0"/>
              <a:t>Select one requires the use of the related by clause</a:t>
            </a:r>
          </a:p>
          <a:p>
            <a:pPr lvl="1"/>
            <a:r>
              <a:rPr lang="en-US" dirty="0" smtClean="0">
                <a:latin typeface="Courier New"/>
                <a:cs typeface="Courier New"/>
              </a:rPr>
              <a:t>Self</a:t>
            </a:r>
            <a:r>
              <a:rPr lang="en-US" dirty="0" smtClean="0"/>
              <a:t> is the instance of the class that originates an action</a:t>
            </a:r>
          </a:p>
          <a:p>
            <a:endParaRPr lang="en-GB" dirty="0"/>
          </a:p>
        </p:txBody>
      </p:sp>
      <p:sp>
        <p:nvSpPr>
          <p:cNvPr id="196611" name="Text Box 3"/>
          <p:cNvSpPr txBox="1">
            <a:spLocks noChangeArrowheads="1"/>
          </p:cNvSpPr>
          <p:nvPr/>
        </p:nvSpPr>
        <p:spPr bwMode="auto">
          <a:xfrm>
            <a:off x="76200" y="3179763"/>
            <a:ext cx="8839200" cy="430887"/>
          </a:xfrm>
          <a:prstGeom prst="rect">
            <a:avLst/>
          </a:prstGeom>
          <a:noFill/>
          <a:ln w="9525">
            <a:solidFill>
              <a:schemeClr val="tx1"/>
            </a:solidFill>
            <a:miter lim="800000"/>
            <a:headEnd/>
            <a:tailEnd/>
          </a:ln>
        </p:spPr>
        <p:txBody>
          <a:bodyPr wrap="square">
            <a:prstTxWarp prst="textNoShape">
              <a:avLst/>
            </a:prstTxWarp>
            <a:spAutoFit/>
          </a:bodyPr>
          <a:lstStyle/>
          <a:p>
            <a:pPr>
              <a:spcBef>
                <a:spcPct val="50000"/>
              </a:spcBef>
            </a:pPr>
            <a:r>
              <a:rPr lang="en-US" sz="2200" b="1" dirty="0">
                <a:solidFill>
                  <a:srgbClr val="CC0099"/>
                </a:solidFill>
                <a:latin typeface="Courier New" charset="0"/>
                <a:ea typeface="MS PGothic" pitchFamily="34" charset="-128"/>
                <a:cs typeface="MS PGothic" pitchFamily="34" charset="-128"/>
              </a:rPr>
              <a:t>select one </a:t>
            </a:r>
            <a:r>
              <a:rPr lang="en-US" sz="2200" b="1" dirty="0">
                <a:latin typeface="Courier New" charset="0"/>
                <a:ea typeface="MS PGothic" pitchFamily="34" charset="-128"/>
                <a:cs typeface="MS PGothic" pitchFamily="34" charset="-128"/>
              </a:rPr>
              <a:t>timer </a:t>
            </a:r>
            <a:r>
              <a:rPr lang="en-US" sz="2200" b="1" dirty="0">
                <a:solidFill>
                  <a:srgbClr val="CC0099"/>
                </a:solidFill>
                <a:latin typeface="Courier New" charset="0"/>
                <a:ea typeface="MS PGothic" pitchFamily="34" charset="-128"/>
                <a:cs typeface="MS PGothic" pitchFamily="34" charset="-128"/>
              </a:rPr>
              <a:t>related by</a:t>
            </a:r>
            <a:r>
              <a:rPr lang="en-US" sz="2200" b="1" dirty="0" smtClean="0">
                <a:solidFill>
                  <a:srgbClr val="CC0099"/>
                </a:solidFill>
                <a:latin typeface="Courier New" charset="0"/>
                <a:ea typeface="MS PGothic" pitchFamily="34" charset="-128"/>
                <a:cs typeface="MS PGothic" pitchFamily="34" charset="-128"/>
              </a:rPr>
              <a:t> </a:t>
            </a:r>
            <a:r>
              <a:rPr lang="en-US" sz="2200" b="1" dirty="0" smtClean="0">
                <a:latin typeface="Courier New" charset="0"/>
                <a:ea typeface="MS PGothic" pitchFamily="34" charset="-128"/>
                <a:cs typeface="MS PGothic" pitchFamily="34" charset="-128"/>
              </a:rPr>
              <a:t>self</a:t>
            </a:r>
            <a:r>
              <a:rPr lang="en-US" sz="2200" b="1" dirty="0">
                <a:latin typeface="Courier New" charset="0"/>
                <a:ea typeface="MS PGothic" pitchFamily="34" charset="-128"/>
                <a:cs typeface="MS PGothic" pitchFamily="34" charset="-128"/>
              </a:rPr>
              <a:t>-&gt;WorkoutTimer[R4];</a:t>
            </a:r>
          </a:p>
        </p:txBody>
      </p:sp>
      <p:sp>
        <p:nvSpPr>
          <p:cNvPr id="196612" name="AutoShape 4"/>
          <p:cNvSpPr>
            <a:spLocks/>
          </p:cNvSpPr>
          <p:nvPr/>
        </p:nvSpPr>
        <p:spPr bwMode="auto">
          <a:xfrm rot="-5400000">
            <a:off x="6785769" y="2748757"/>
            <a:ext cx="304800" cy="1839912"/>
          </a:xfrm>
          <a:prstGeom prst="leftBrace">
            <a:avLst>
              <a:gd name="adj1" fmla="val 91637"/>
              <a:gd name="adj2" fmla="val 49579"/>
            </a:avLst>
          </a:prstGeom>
          <a:noFill/>
          <a:ln w="28575">
            <a:solidFill>
              <a:schemeClr val="tx1"/>
            </a:solidFill>
            <a:round/>
            <a:headEnd/>
            <a:tailEnd/>
          </a:ln>
        </p:spPr>
        <p:txBody>
          <a:bodyPr vert="eaVert" anchor="ctr">
            <a:prstTxWarp prst="textNoShape">
              <a:avLst/>
            </a:prstTxWarp>
          </a:bodyPr>
          <a:lstStyle/>
          <a:p>
            <a:pPr algn="ctr">
              <a:spcBef>
                <a:spcPct val="50000"/>
              </a:spcBef>
            </a:pPr>
            <a:endParaRPr lang="sv-SE" sz="2000">
              <a:ea typeface="MS PGothic" pitchFamily="34" charset="-128"/>
              <a:cs typeface="MS PGothic" pitchFamily="34" charset="-128"/>
            </a:endParaRPr>
          </a:p>
        </p:txBody>
      </p:sp>
      <p:sp>
        <p:nvSpPr>
          <p:cNvPr id="196613" name="Text Box 5"/>
          <p:cNvSpPr txBox="1">
            <a:spLocks noChangeArrowheads="1"/>
          </p:cNvSpPr>
          <p:nvPr/>
        </p:nvSpPr>
        <p:spPr bwMode="auto">
          <a:xfrm>
            <a:off x="6140450" y="3776663"/>
            <a:ext cx="1447800" cy="396875"/>
          </a:xfrm>
          <a:prstGeom prst="rect">
            <a:avLst/>
          </a:prstGeom>
          <a:noFill/>
          <a:ln w="9525">
            <a:noFill/>
            <a:miter lim="800000"/>
            <a:headEnd/>
            <a:tailEnd/>
          </a:ln>
        </p:spPr>
        <p:txBody>
          <a:bodyPr>
            <a:prstTxWarp prst="textNoShape">
              <a:avLst/>
            </a:prstTxWarp>
            <a:spAutoFit/>
          </a:bodyPr>
          <a:lstStyle/>
          <a:p>
            <a:pPr>
              <a:spcBef>
                <a:spcPct val="50000"/>
              </a:spcBef>
            </a:pPr>
            <a:r>
              <a:rPr lang="en-US" sz="2000">
                <a:ea typeface="MS PGothic" pitchFamily="34" charset="-128"/>
                <a:cs typeface="MS PGothic" pitchFamily="34" charset="-128"/>
              </a:rPr>
              <a:t>Key letters</a:t>
            </a:r>
          </a:p>
        </p:txBody>
      </p:sp>
      <p:sp>
        <p:nvSpPr>
          <p:cNvPr id="196614" name="Text Box 6"/>
          <p:cNvSpPr txBox="1">
            <a:spLocks noChangeArrowheads="1"/>
          </p:cNvSpPr>
          <p:nvPr/>
        </p:nvSpPr>
        <p:spPr bwMode="auto">
          <a:xfrm>
            <a:off x="1366838" y="3776663"/>
            <a:ext cx="2230437" cy="701675"/>
          </a:xfrm>
          <a:prstGeom prst="rect">
            <a:avLst/>
          </a:prstGeom>
          <a:noFill/>
          <a:ln w="9525">
            <a:noFill/>
            <a:miter lim="800000"/>
            <a:headEnd/>
            <a:tailEnd/>
          </a:ln>
        </p:spPr>
        <p:txBody>
          <a:bodyPr>
            <a:prstTxWarp prst="textNoShape">
              <a:avLst/>
            </a:prstTxWarp>
            <a:spAutoFit/>
          </a:bodyPr>
          <a:lstStyle/>
          <a:p>
            <a:pPr algn="ctr">
              <a:spcBef>
                <a:spcPct val="50000"/>
              </a:spcBef>
            </a:pPr>
            <a:r>
              <a:rPr lang="en-US" sz="2000">
                <a:ea typeface="MS PGothic" pitchFamily="34" charset="-128"/>
                <a:cs typeface="MS PGothic" pitchFamily="34" charset="-128"/>
              </a:rPr>
              <a:t>Local instance reference variable</a:t>
            </a:r>
          </a:p>
        </p:txBody>
      </p:sp>
      <p:sp>
        <p:nvSpPr>
          <p:cNvPr id="196615" name="AutoShape 7"/>
          <p:cNvSpPr>
            <a:spLocks/>
          </p:cNvSpPr>
          <p:nvPr/>
        </p:nvSpPr>
        <p:spPr bwMode="auto">
          <a:xfrm rot="-5400000">
            <a:off x="2311401" y="3308350"/>
            <a:ext cx="298450" cy="714375"/>
          </a:xfrm>
          <a:prstGeom prst="leftBrace">
            <a:avLst>
              <a:gd name="adj1" fmla="val 28225"/>
              <a:gd name="adj2" fmla="val 49579"/>
            </a:avLst>
          </a:prstGeom>
          <a:noFill/>
          <a:ln w="28575">
            <a:solidFill>
              <a:schemeClr val="tx1"/>
            </a:solidFill>
            <a:round/>
            <a:headEnd/>
            <a:tailEnd/>
          </a:ln>
        </p:spPr>
        <p:txBody>
          <a:bodyPr rot="10800000" anchor="ctr">
            <a:prstTxWarp prst="textNoShape">
              <a:avLst/>
            </a:prstTxWarp>
          </a:bodyPr>
          <a:lstStyle/>
          <a:p>
            <a:pPr algn="ctr">
              <a:spcBef>
                <a:spcPct val="50000"/>
              </a:spcBef>
            </a:pPr>
            <a:endParaRPr lang="sv-SE" sz="2000">
              <a:ea typeface="MS PGothic" pitchFamily="34" charset="-128"/>
              <a:cs typeface="MS PGothic" pitchFamily="34" charset="-128"/>
            </a:endParaRPr>
          </a:p>
        </p:txBody>
      </p:sp>
      <p:sp>
        <p:nvSpPr>
          <p:cNvPr id="196616" name="Text Box 12"/>
          <p:cNvSpPr txBox="1">
            <a:spLocks noChangeArrowheads="1"/>
          </p:cNvSpPr>
          <p:nvPr/>
        </p:nvSpPr>
        <p:spPr bwMode="auto">
          <a:xfrm>
            <a:off x="7502525" y="3776663"/>
            <a:ext cx="1489075" cy="701675"/>
          </a:xfrm>
          <a:prstGeom prst="rect">
            <a:avLst/>
          </a:prstGeom>
          <a:noFill/>
          <a:ln w="9525">
            <a:noFill/>
            <a:miter lim="800000"/>
            <a:headEnd/>
            <a:tailEnd/>
          </a:ln>
        </p:spPr>
        <p:txBody>
          <a:bodyPr>
            <a:prstTxWarp prst="textNoShape">
              <a:avLst/>
            </a:prstTxWarp>
            <a:spAutoFit/>
          </a:bodyPr>
          <a:lstStyle/>
          <a:p>
            <a:pPr algn="ctr">
              <a:spcBef>
                <a:spcPct val="50000"/>
              </a:spcBef>
            </a:pPr>
            <a:r>
              <a:rPr lang="en-US" sz="2000">
                <a:ea typeface="MS PGothic" pitchFamily="34" charset="-128"/>
                <a:cs typeface="MS PGothic" pitchFamily="34" charset="-128"/>
              </a:rPr>
              <a:t>Association</a:t>
            </a:r>
            <a:br>
              <a:rPr lang="en-US" sz="2000">
                <a:ea typeface="MS PGothic" pitchFamily="34" charset="-128"/>
                <a:cs typeface="MS PGothic" pitchFamily="34" charset="-128"/>
              </a:rPr>
            </a:br>
            <a:r>
              <a:rPr lang="en-US" sz="2000">
                <a:ea typeface="MS PGothic" pitchFamily="34" charset="-128"/>
                <a:cs typeface="MS PGothic" pitchFamily="34" charset="-128"/>
              </a:rPr>
              <a:t> label</a:t>
            </a:r>
          </a:p>
        </p:txBody>
      </p:sp>
      <p:sp>
        <p:nvSpPr>
          <p:cNvPr id="196618" name="AutoShape 4"/>
          <p:cNvSpPr>
            <a:spLocks/>
          </p:cNvSpPr>
          <p:nvPr/>
        </p:nvSpPr>
        <p:spPr bwMode="auto">
          <a:xfrm rot="-5400000">
            <a:off x="8067675" y="3357563"/>
            <a:ext cx="268287" cy="585788"/>
          </a:xfrm>
          <a:prstGeom prst="leftBrace">
            <a:avLst>
              <a:gd name="adj1" fmla="val 45256"/>
              <a:gd name="adj2" fmla="val 49579"/>
            </a:avLst>
          </a:prstGeom>
          <a:noFill/>
          <a:ln w="28575">
            <a:solidFill>
              <a:schemeClr val="tx1"/>
            </a:solidFill>
            <a:round/>
            <a:headEnd/>
            <a:tailEnd/>
          </a:ln>
        </p:spPr>
        <p:txBody>
          <a:bodyPr vert="eaVert" anchor="ctr">
            <a:prstTxWarp prst="textNoShape">
              <a:avLst/>
            </a:prstTxWarp>
          </a:bodyPr>
          <a:lstStyle/>
          <a:p>
            <a:pPr algn="ctr">
              <a:spcBef>
                <a:spcPct val="50000"/>
              </a:spcBef>
            </a:pPr>
            <a:endParaRPr lang="sv-SE" sz="2000">
              <a:ea typeface="MS PGothic" pitchFamily="34" charset="-128"/>
              <a:cs typeface="MS PGothic" pitchFamily="34" charset="-128"/>
            </a:endParaRPr>
          </a:p>
        </p:txBody>
      </p:sp>
      <p:sp>
        <p:nvSpPr>
          <p:cNvPr id="196620" name="Text Box 6"/>
          <p:cNvSpPr txBox="1">
            <a:spLocks noChangeArrowheads="1"/>
          </p:cNvSpPr>
          <p:nvPr/>
        </p:nvSpPr>
        <p:spPr bwMode="auto">
          <a:xfrm>
            <a:off x="4032250" y="3940175"/>
            <a:ext cx="1911350" cy="708025"/>
          </a:xfrm>
          <a:prstGeom prst="rect">
            <a:avLst/>
          </a:prstGeom>
          <a:noFill/>
          <a:ln w="9525">
            <a:noFill/>
            <a:miter lim="800000"/>
            <a:headEnd/>
            <a:tailEnd/>
          </a:ln>
        </p:spPr>
        <p:txBody>
          <a:bodyPr>
            <a:prstTxWarp prst="textNoShape">
              <a:avLst/>
            </a:prstTxWarp>
            <a:spAutoFit/>
          </a:bodyPr>
          <a:lstStyle/>
          <a:p>
            <a:pPr algn="ctr">
              <a:spcBef>
                <a:spcPct val="50000"/>
              </a:spcBef>
            </a:pPr>
            <a:r>
              <a:rPr lang="en-US" sz="2000" dirty="0">
                <a:ea typeface="MS PGothic" pitchFamily="34" charset="-128"/>
                <a:cs typeface="MS PGothic" pitchFamily="34" charset="-128"/>
              </a:rPr>
              <a:t>Originating class instance</a:t>
            </a:r>
          </a:p>
        </p:txBody>
      </p:sp>
      <p:sp>
        <p:nvSpPr>
          <p:cNvPr id="196621" name="AutoShape 7"/>
          <p:cNvSpPr>
            <a:spLocks/>
          </p:cNvSpPr>
          <p:nvPr/>
        </p:nvSpPr>
        <p:spPr bwMode="auto">
          <a:xfrm rot="-5400000">
            <a:off x="4849813" y="3319462"/>
            <a:ext cx="298450" cy="714375"/>
          </a:xfrm>
          <a:prstGeom prst="leftBrace">
            <a:avLst>
              <a:gd name="adj1" fmla="val 28225"/>
              <a:gd name="adj2" fmla="val 49579"/>
            </a:avLst>
          </a:prstGeom>
          <a:noFill/>
          <a:ln w="28575">
            <a:solidFill>
              <a:schemeClr val="tx1"/>
            </a:solidFill>
            <a:round/>
            <a:headEnd/>
            <a:tailEnd/>
          </a:ln>
        </p:spPr>
        <p:txBody>
          <a:bodyPr rot="10800000" anchor="ctr">
            <a:prstTxWarp prst="textNoShape">
              <a:avLst/>
            </a:prstTxWarp>
          </a:bodyPr>
          <a:lstStyle/>
          <a:p>
            <a:pPr algn="ctr">
              <a:spcBef>
                <a:spcPct val="50000"/>
              </a:spcBef>
            </a:pPr>
            <a:endParaRPr lang="sv-SE" sz="2000">
              <a:ea typeface="MS PGothic" pitchFamily="34" charset="-128"/>
              <a:cs typeface="MS PGothic" pitchFamily="34" charset="-128"/>
            </a:endParaRP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2754" name="Title 1"/>
          <p:cNvSpPr>
            <a:spLocks noGrp="1"/>
          </p:cNvSpPr>
          <p:nvPr>
            <p:ph type="title"/>
          </p:nvPr>
        </p:nvSpPr>
        <p:spPr/>
        <p:txBody>
          <a:bodyPr/>
          <a:lstStyle/>
          <a:p>
            <a:r>
              <a:rPr lang="en-US" dirty="0" smtClean="0"/>
              <a:t>Workshop</a:t>
            </a:r>
          </a:p>
        </p:txBody>
      </p:sp>
      <p:sp>
        <p:nvSpPr>
          <p:cNvPr id="202755" name="Content Placeholder 2"/>
          <p:cNvSpPr>
            <a:spLocks noGrp="1"/>
          </p:cNvSpPr>
          <p:nvPr>
            <p:ph idx="1"/>
          </p:nvPr>
        </p:nvSpPr>
        <p:spPr/>
        <p:txBody>
          <a:bodyPr/>
          <a:lstStyle/>
          <a:p>
            <a:pPr marL="0" indent="0"/>
            <a:r>
              <a:rPr lang="en-US" dirty="0" smtClean="0"/>
              <a:t>Write OAL for something useful.  Must include:</a:t>
            </a:r>
          </a:p>
          <a:p>
            <a:pPr marL="712788" lvl="1" indent="-347663"/>
            <a:r>
              <a:rPr lang="en-US" dirty="0" smtClean="0"/>
              <a:t>create an instance to get a handle</a:t>
            </a:r>
          </a:p>
          <a:p>
            <a:pPr marL="712788" lvl="1" indent="-347663"/>
            <a:r>
              <a:rPr lang="en-US" dirty="0" smtClean="0"/>
              <a:t>send a event</a:t>
            </a:r>
          </a:p>
          <a:p>
            <a:pPr marL="712788" lvl="1" indent="-347663"/>
            <a:r>
              <a:rPr lang="en-US" dirty="0" smtClean="0"/>
              <a:t>traversing an association</a:t>
            </a:r>
          </a:p>
          <a:p>
            <a:pPr marL="712788" lvl="1" indent="-347663"/>
            <a:r>
              <a:rPr lang="en-US" dirty="0" smtClean="0"/>
              <a:t>event data</a:t>
            </a:r>
          </a:p>
          <a:p>
            <a:pPr marL="712788" lvl="1" indent="-347663"/>
            <a:endParaRPr lang="en-US" dirty="0" smtClean="0"/>
          </a:p>
          <a:p>
            <a:pPr marL="173038" indent="-347663"/>
            <a:r>
              <a:rPr lang="en-US" dirty="0" smtClean="0"/>
              <a:t>Include Reference Manual</a:t>
            </a: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3779" name="Rectangle 2"/>
          <p:cNvSpPr>
            <a:spLocks noGrp="1" noChangeArrowheads="1"/>
          </p:cNvSpPr>
          <p:nvPr>
            <p:ph type="title"/>
          </p:nvPr>
        </p:nvSpPr>
        <p:spPr/>
        <p:txBody>
          <a:bodyPr/>
          <a:lstStyle/>
          <a:p>
            <a:r>
              <a:rPr lang="en-US" dirty="0" smtClean="0"/>
              <a:t>8. Model Execution</a:t>
            </a:r>
          </a:p>
        </p:txBody>
      </p:sp>
      <p:sp>
        <p:nvSpPr>
          <p:cNvPr id="203780" name="Text Box 3"/>
          <p:cNvSpPr txBox="1">
            <a:spLocks noChangeArrowheads="1"/>
          </p:cNvSpPr>
          <p:nvPr/>
        </p:nvSpPr>
        <p:spPr bwMode="auto">
          <a:xfrm>
            <a:off x="1447800" y="2438400"/>
            <a:ext cx="990600" cy="1569660"/>
          </a:xfrm>
          <a:prstGeom prst="rect">
            <a:avLst/>
          </a:prstGeom>
          <a:noFill/>
          <a:ln w="9525">
            <a:noFill/>
            <a:miter lim="800000"/>
            <a:headEnd/>
            <a:tailEnd/>
          </a:ln>
        </p:spPr>
        <p:txBody>
          <a:bodyPr wrap="square">
            <a:prstTxWarp prst="textNoShape">
              <a:avLst/>
            </a:prstTxWarp>
            <a:spAutoFit/>
          </a:bodyPr>
          <a:lstStyle/>
          <a:p>
            <a:r>
              <a:rPr lang="en-US" sz="9600" b="1" dirty="0" smtClean="0">
                <a:solidFill>
                  <a:schemeClr val="tx2"/>
                </a:solidFill>
              </a:rPr>
              <a:t>8</a:t>
            </a:r>
            <a:endParaRPr lang="en-US" sz="9600" b="1" dirty="0">
              <a:solidFill>
                <a:schemeClr val="tx2"/>
              </a:solidFill>
            </a:endParaRPr>
          </a:p>
        </p:txBody>
      </p:sp>
      <p:graphicFrame>
        <p:nvGraphicFramePr>
          <p:cNvPr id="203778" name="Object 2">
            <a:hlinkClick r:id="" action="ppaction://ole?verb=0"/>
          </p:cNvPr>
          <p:cNvGraphicFramePr>
            <a:graphicFrameLocks/>
          </p:cNvGraphicFramePr>
          <p:nvPr>
            <p:ph idx="1"/>
          </p:nvPr>
        </p:nvGraphicFramePr>
        <p:xfrm>
          <a:off x="4383088" y="1779588"/>
          <a:ext cx="3998912" cy="3146425"/>
        </p:xfrm>
        <a:graphic>
          <a:graphicData uri="http://schemas.openxmlformats.org/presentationml/2006/ole">
            <p:oleObj spid="_x0000_s203778" name="Clip" r:id="rId4" imgW="3998880" imgH="3146400" progId="">
              <p:embed/>
            </p:oleObj>
          </a:graphicData>
        </a:graphic>
      </p:graphicFrame>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5476" name="Rectangle 2"/>
          <p:cNvSpPr>
            <a:spLocks noGrp="1" noChangeArrowheads="1"/>
          </p:cNvSpPr>
          <p:nvPr>
            <p:ph type="title"/>
          </p:nvPr>
        </p:nvSpPr>
        <p:spPr/>
        <p:txBody>
          <a:bodyPr/>
          <a:lstStyle/>
          <a:p>
            <a:r>
              <a:rPr lang="en-US" altLang="ja-JP" smtClean="0"/>
              <a:t>Instances</a:t>
            </a:r>
            <a:endParaRPr lang="en-US" altLang="ja-JP" dirty="0"/>
          </a:p>
        </p:txBody>
      </p:sp>
      <p:sp>
        <p:nvSpPr>
          <p:cNvPr id="12" name="Content Placeholder 11"/>
          <p:cNvSpPr>
            <a:spLocks noGrp="1"/>
          </p:cNvSpPr>
          <p:nvPr>
            <p:ph idx="1"/>
          </p:nvPr>
        </p:nvSpPr>
        <p:spPr/>
        <p:txBody>
          <a:bodyPr/>
          <a:lstStyle/>
          <a:p>
            <a:r>
              <a:rPr lang="en-US" altLang="ja-JP" smtClean="0"/>
              <a:t>An executable model operates on data about instances.</a:t>
            </a:r>
          </a:p>
          <a:p>
            <a:endParaRPr lang="en-US" smtClean="0"/>
          </a:p>
          <a:p>
            <a:r>
              <a:rPr lang="en-US" smtClean="0"/>
              <a:t>«Consider deleting»</a:t>
            </a:r>
            <a:endParaRPr lang="en-US" dirty="0"/>
          </a:p>
        </p:txBody>
      </p:sp>
      <p:graphicFrame>
        <p:nvGraphicFramePr>
          <p:cNvPr id="105474" name="Object 2">
            <a:hlinkClick r:id="" action="ppaction://ole?verb=0"/>
          </p:cNvPr>
          <p:cNvGraphicFramePr>
            <a:graphicFrameLocks/>
          </p:cNvGraphicFramePr>
          <p:nvPr/>
        </p:nvGraphicFramePr>
        <p:xfrm>
          <a:off x="4814888" y="2973388"/>
          <a:ext cx="3605212" cy="1433512"/>
        </p:xfrm>
        <a:graphic>
          <a:graphicData uri="http://schemas.openxmlformats.org/presentationml/2006/ole">
            <p:oleObj spid="_x0000_s375810" name="Worksheet" r:id="rId4" imgW="4698720" imgH="1923840" progId="Excel.Sheet.8">
              <p:embed/>
            </p:oleObj>
          </a:graphicData>
        </a:graphic>
      </p:graphicFrame>
      <p:graphicFrame>
        <p:nvGraphicFramePr>
          <p:cNvPr id="105475" name="Object 3">
            <a:hlinkClick r:id="" action="ppaction://ole?verb=0"/>
          </p:cNvPr>
          <p:cNvGraphicFramePr>
            <a:graphicFrameLocks/>
          </p:cNvGraphicFramePr>
          <p:nvPr/>
        </p:nvGraphicFramePr>
        <p:xfrm>
          <a:off x="5286375" y="3849688"/>
          <a:ext cx="3613150" cy="1660525"/>
        </p:xfrm>
        <a:graphic>
          <a:graphicData uri="http://schemas.openxmlformats.org/presentationml/2006/ole">
            <p:oleObj spid="_x0000_s375811" name="Worksheet" r:id="rId5" imgW="4698720" imgH="2225520" progId="Excel.Sheet.8">
              <p:embed/>
            </p:oleObj>
          </a:graphicData>
        </a:graphic>
      </p:graphicFrame>
      <p:grpSp>
        <p:nvGrpSpPr>
          <p:cNvPr id="2" name="Group 5"/>
          <p:cNvGrpSpPr>
            <a:grpSpLocks/>
          </p:cNvGrpSpPr>
          <p:nvPr/>
        </p:nvGrpSpPr>
        <p:grpSpPr bwMode="auto">
          <a:xfrm>
            <a:off x="735013" y="3078163"/>
            <a:ext cx="1874837" cy="1766887"/>
            <a:chOff x="463" y="1939"/>
            <a:chExt cx="1181" cy="1113"/>
          </a:xfrm>
        </p:grpSpPr>
        <p:sp>
          <p:nvSpPr>
            <p:cNvPr id="105481" name="Rectangle 6"/>
            <p:cNvSpPr>
              <a:spLocks noChangeArrowheads="1"/>
            </p:cNvSpPr>
            <p:nvPr/>
          </p:nvSpPr>
          <p:spPr bwMode="auto">
            <a:xfrm>
              <a:off x="464" y="1939"/>
              <a:ext cx="1180" cy="1113"/>
            </a:xfrm>
            <a:prstGeom prst="rect">
              <a:avLst/>
            </a:prstGeom>
            <a:solidFill>
              <a:srgbClr val="FDE3BA"/>
            </a:solidFill>
            <a:ln w="12700">
              <a:solidFill>
                <a:schemeClr val="tx1"/>
              </a:solidFill>
              <a:miter lim="800000"/>
              <a:headEnd/>
              <a:tailEnd/>
            </a:ln>
          </p:spPr>
          <p:txBody>
            <a:bodyPr wrap="none" lIns="76191" tIns="38096" rIns="76191" bIns="38096" anchor="ctr">
              <a:prstTxWarp prst="textNoShape">
                <a:avLst/>
              </a:prstTxWarp>
            </a:bodyPr>
            <a:lstStyle/>
            <a:p>
              <a:pPr defTabSz="622300"/>
              <a:r>
                <a:rPr lang="en-US" altLang="ja-JP" sz="1500" b="1">
                  <a:latin typeface="Helvetica" charset="0"/>
                  <a:ea typeface="ＭＳ Ｐゴシック" charset="-128"/>
                  <a:cs typeface="ＭＳ Ｐゴシック" charset="-128"/>
                </a:rPr>
                <a:t>Recipe</a:t>
              </a:r>
            </a:p>
            <a:p>
              <a:pPr defTabSz="622300"/>
              <a:endParaRPr lang="en-US" altLang="ja-JP" sz="1500" b="1">
                <a:latin typeface="Helvetica" charset="0"/>
                <a:ea typeface="ＭＳ Ｐゴシック" charset="-128"/>
                <a:cs typeface="ＭＳ Ｐゴシック" charset="-128"/>
              </a:endParaRPr>
            </a:p>
            <a:p>
              <a:pPr defTabSz="622300"/>
              <a:r>
                <a:rPr lang="en-US" altLang="ja-JP" sz="1500" b="1">
                  <a:latin typeface="Helvetica" charset="0"/>
                  <a:ea typeface="ＭＳ Ｐゴシック" charset="-128"/>
                  <a:cs typeface="ＭＳ Ｐゴシック" charset="-128"/>
                </a:rPr>
                <a:t>Recipe Name {I}</a:t>
              </a:r>
            </a:p>
            <a:p>
              <a:pPr defTabSz="622300"/>
              <a:r>
                <a:rPr lang="en-US" altLang="ja-JP" sz="1500" b="1">
                  <a:latin typeface="Helvetica" charset="0"/>
                  <a:ea typeface="ＭＳ Ｐゴシック" charset="-128"/>
                  <a:cs typeface="ＭＳ Ｐゴシック" charset="-128"/>
                </a:rPr>
                <a:t>Cooking Time</a:t>
              </a:r>
            </a:p>
            <a:p>
              <a:pPr defTabSz="622300"/>
              <a:r>
                <a:rPr lang="en-US" altLang="ja-JP" sz="1500" b="1">
                  <a:latin typeface="Helvetica" charset="0"/>
                  <a:ea typeface="ＭＳ Ｐゴシック" charset="-128"/>
                  <a:cs typeface="ＭＳ Ｐゴシック" charset="-128"/>
                </a:rPr>
                <a:t>Cooking Temperature</a:t>
              </a:r>
            </a:p>
            <a:p>
              <a:pPr defTabSz="622300"/>
              <a:r>
                <a:rPr lang="en-US" altLang="ja-JP" sz="1500" b="1">
                  <a:latin typeface="Helvetica" charset="0"/>
                  <a:ea typeface="ＭＳ Ｐゴシック" charset="-128"/>
                  <a:cs typeface="ＭＳ Ｐゴシック" charset="-128"/>
                </a:rPr>
                <a:t>Heating Rate</a:t>
              </a:r>
            </a:p>
            <a:p>
              <a:pPr defTabSz="622300" latinLnBrk="1"/>
              <a:endParaRPr lang="ja-JP" altLang="en-US" sz="1500" b="1">
                <a:latin typeface="Helvetica" charset="0"/>
                <a:ea typeface="ＭＳ Ｐゴシック" charset="-128"/>
                <a:cs typeface="ＭＳ Ｐゴシック" charset="-128"/>
              </a:endParaRPr>
            </a:p>
          </p:txBody>
        </p:sp>
        <p:sp>
          <p:nvSpPr>
            <p:cNvPr id="105482" name="Line 7"/>
            <p:cNvSpPr>
              <a:spLocks noChangeShapeType="1"/>
            </p:cNvSpPr>
            <p:nvPr/>
          </p:nvSpPr>
          <p:spPr bwMode="auto">
            <a:xfrm>
              <a:off x="463" y="2159"/>
              <a:ext cx="1181" cy="2"/>
            </a:xfrm>
            <a:prstGeom prst="line">
              <a:avLst/>
            </a:prstGeom>
            <a:noFill/>
            <a:ln w="12700">
              <a:solidFill>
                <a:schemeClr val="tx1"/>
              </a:solidFill>
              <a:round/>
              <a:headEnd/>
              <a:tailEnd/>
            </a:ln>
          </p:spPr>
          <p:txBody>
            <a:bodyPr wrap="none" lIns="84902" tIns="42451" rIns="84902" bIns="42451" anchor="ctr">
              <a:prstTxWarp prst="textNoShape">
                <a:avLst/>
              </a:prstTxWarp>
            </a:bodyPr>
            <a:lstStyle/>
            <a:p>
              <a:endParaRPr lang="en-US"/>
            </a:p>
          </p:txBody>
        </p:sp>
      </p:grpSp>
      <p:sp>
        <p:nvSpPr>
          <p:cNvPr id="105478" name="Rectangle 8"/>
          <p:cNvSpPr>
            <a:spLocks noChangeArrowheads="1"/>
          </p:cNvSpPr>
          <p:nvPr/>
        </p:nvSpPr>
        <p:spPr bwMode="auto">
          <a:xfrm>
            <a:off x="2155825" y="3649663"/>
            <a:ext cx="1873250" cy="1766887"/>
          </a:xfrm>
          <a:prstGeom prst="rect">
            <a:avLst/>
          </a:prstGeom>
          <a:solidFill>
            <a:srgbClr val="FDE3BA"/>
          </a:solidFill>
          <a:ln w="12700">
            <a:solidFill>
              <a:schemeClr val="tx1"/>
            </a:solidFill>
            <a:miter lim="800000"/>
            <a:headEnd/>
            <a:tailEnd/>
          </a:ln>
        </p:spPr>
        <p:txBody>
          <a:bodyPr wrap="none" lIns="76191" tIns="38096" rIns="76191" bIns="38096" anchor="ctr">
            <a:prstTxWarp prst="textNoShape">
              <a:avLst/>
            </a:prstTxWarp>
          </a:bodyPr>
          <a:lstStyle/>
          <a:p>
            <a:pPr defTabSz="622300"/>
            <a:r>
              <a:rPr lang="en-US" altLang="ja-JP" sz="1500" b="1">
                <a:latin typeface="Helvetica" charset="0"/>
                <a:ea typeface="ＭＳ Ｐゴシック" charset="-128"/>
                <a:cs typeface="ＭＳ Ｐゴシック" charset="-128"/>
              </a:rPr>
              <a:t>Batch</a:t>
            </a:r>
          </a:p>
          <a:p>
            <a:pPr defTabSz="622300"/>
            <a:endParaRPr lang="en-US" altLang="ja-JP" sz="1500" b="1">
              <a:latin typeface="Helvetica" charset="0"/>
              <a:ea typeface="ＭＳ Ｐゴシック" charset="-128"/>
              <a:cs typeface="ＭＳ Ｐゴシック" charset="-128"/>
            </a:endParaRPr>
          </a:p>
          <a:p>
            <a:pPr defTabSz="622300"/>
            <a:r>
              <a:rPr lang="en-US" altLang="ja-JP" sz="1500" b="1">
                <a:latin typeface="Helvetica" charset="0"/>
                <a:ea typeface="ＭＳ Ｐゴシック" charset="-128"/>
                <a:cs typeface="ＭＳ Ｐゴシック" charset="-128"/>
              </a:rPr>
              <a:t>Batch ID {I}</a:t>
            </a:r>
          </a:p>
          <a:p>
            <a:pPr defTabSz="622300"/>
            <a:r>
              <a:rPr lang="en-US" altLang="ja-JP" sz="1500" b="1">
                <a:latin typeface="Helvetica" charset="0"/>
                <a:ea typeface="ＭＳ Ｐゴシック" charset="-128"/>
                <a:cs typeface="ＭＳ Ｐゴシック" charset="-128"/>
              </a:rPr>
              <a:t>Amount of Batch</a:t>
            </a:r>
          </a:p>
          <a:p>
            <a:pPr defTabSz="622300"/>
            <a:r>
              <a:rPr lang="en-US" altLang="ja-JP" sz="1500" b="1">
                <a:latin typeface="Helvetica" charset="0"/>
                <a:ea typeface="ＭＳ Ｐゴシック" charset="-128"/>
                <a:cs typeface="ＭＳ Ｐゴシック" charset="-128"/>
              </a:rPr>
              <a:t>Recipe Name {R2}</a:t>
            </a:r>
          </a:p>
          <a:p>
            <a:pPr defTabSz="622300"/>
            <a:r>
              <a:rPr lang="en-US" altLang="ja-JP" sz="1500" b="1">
                <a:latin typeface="Helvetica" charset="0"/>
                <a:ea typeface="ＭＳ Ｐゴシック" charset="-128"/>
                <a:cs typeface="ＭＳ Ｐゴシック" charset="-128"/>
              </a:rPr>
              <a:t>Status</a:t>
            </a:r>
          </a:p>
          <a:p>
            <a:pPr defTabSz="622300" latinLnBrk="1"/>
            <a:endParaRPr lang="ja-JP" altLang="en-US" sz="1500" b="1">
              <a:latin typeface="Helvetica" charset="0"/>
              <a:ea typeface="ＭＳ Ｐゴシック" charset="-128"/>
              <a:cs typeface="ＭＳ Ｐゴシック" charset="-128"/>
            </a:endParaRPr>
          </a:p>
        </p:txBody>
      </p:sp>
      <p:sp>
        <p:nvSpPr>
          <p:cNvPr id="105479" name="Line 9"/>
          <p:cNvSpPr>
            <a:spLocks noChangeShapeType="1"/>
          </p:cNvSpPr>
          <p:nvPr/>
        </p:nvSpPr>
        <p:spPr bwMode="auto">
          <a:xfrm flipV="1">
            <a:off x="2197100" y="3994150"/>
            <a:ext cx="1822450" cy="15875"/>
          </a:xfrm>
          <a:prstGeom prst="line">
            <a:avLst/>
          </a:prstGeom>
          <a:noFill/>
          <a:ln w="12700">
            <a:solidFill>
              <a:schemeClr val="tx1"/>
            </a:solidFill>
            <a:round/>
            <a:headEnd/>
            <a:tailEnd/>
          </a:ln>
        </p:spPr>
        <p:txBody>
          <a:bodyPr wrap="none" anchor="ctr">
            <a:prstTxWarp prst="textNoShape">
              <a:avLst/>
            </a:prstTxWarp>
          </a:bodyPr>
          <a:lstStyle/>
          <a:p>
            <a:endParaRPr lang="en-US"/>
          </a:p>
        </p:txBody>
      </p:sp>
    </p:spTree>
  </p:cSld>
  <p:clrMapOvr>
    <a:masterClrMapping/>
  </p:clrMapOvr>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Machines</a:t>
            </a:r>
            <a:endParaRPr lang="en-US" dirty="0"/>
          </a:p>
        </p:txBody>
      </p:sp>
      <p:sp>
        <p:nvSpPr>
          <p:cNvPr id="3" name="Content Placeholder 2"/>
          <p:cNvSpPr>
            <a:spLocks noGrp="1"/>
          </p:cNvSpPr>
          <p:nvPr>
            <p:ph idx="1"/>
          </p:nvPr>
        </p:nvSpPr>
        <p:spPr/>
        <p:txBody>
          <a:bodyPr/>
          <a:lstStyle/>
          <a:p>
            <a:r>
              <a:rPr lang="en-US" dirty="0" smtClean="0"/>
              <a:t>A </a:t>
            </a:r>
            <a:r>
              <a:rPr lang="en-US" i="1" dirty="0" smtClean="0"/>
              <a:t>state machine </a:t>
            </a:r>
            <a:r>
              <a:rPr lang="en-US" dirty="0" smtClean="0"/>
              <a:t>is a copy of a state model for each instance, each of which has its own state..</a:t>
            </a:r>
          </a:p>
          <a:p>
            <a:endParaRPr lang="en-US" dirty="0" smtClean="0"/>
          </a:p>
        </p:txBody>
      </p:sp>
      <p:grpSp>
        <p:nvGrpSpPr>
          <p:cNvPr id="4" name="Group 4"/>
          <p:cNvGrpSpPr>
            <a:grpSpLocks/>
          </p:cNvGrpSpPr>
          <p:nvPr/>
        </p:nvGrpSpPr>
        <p:grpSpPr bwMode="auto">
          <a:xfrm>
            <a:off x="6172200" y="1828800"/>
            <a:ext cx="2847975" cy="2819400"/>
            <a:chOff x="3024" y="432"/>
            <a:chExt cx="1794" cy="1776"/>
          </a:xfrm>
        </p:grpSpPr>
        <p:sp>
          <p:nvSpPr>
            <p:cNvPr id="5" name="AutoShape 5"/>
            <p:cNvSpPr>
              <a:spLocks noChangeArrowheads="1"/>
            </p:cNvSpPr>
            <p:nvPr/>
          </p:nvSpPr>
          <p:spPr bwMode="auto">
            <a:xfrm>
              <a:off x="3024" y="432"/>
              <a:ext cx="1794" cy="1776"/>
            </a:xfrm>
            <a:prstGeom prst="roundRect">
              <a:avLst>
                <a:gd name="adj" fmla="val 16667"/>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grpSp>
          <p:nvGrpSpPr>
            <p:cNvPr id="6" name="Group 6"/>
            <p:cNvGrpSpPr>
              <a:grpSpLocks/>
            </p:cNvGrpSpPr>
            <p:nvPr/>
          </p:nvGrpSpPr>
          <p:grpSpPr bwMode="auto">
            <a:xfrm>
              <a:off x="3254" y="780"/>
              <a:ext cx="1472" cy="1013"/>
              <a:chOff x="3254" y="780"/>
              <a:chExt cx="1472" cy="1013"/>
            </a:xfrm>
          </p:grpSpPr>
          <p:sp>
            <p:nvSpPr>
              <p:cNvPr id="7" name="AutoShape 7"/>
              <p:cNvSpPr>
                <a:spLocks noChangeArrowheads="1"/>
              </p:cNvSpPr>
              <p:nvPr/>
            </p:nvSpPr>
            <p:spPr bwMode="auto">
              <a:xfrm>
                <a:off x="3254" y="1612"/>
                <a:ext cx="1054" cy="181"/>
              </a:xfrm>
              <a:prstGeom prst="roundRect">
                <a:avLst>
                  <a:gd name="adj" fmla="val 16667"/>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8" name="AutoShape 8"/>
              <p:cNvSpPr>
                <a:spLocks noChangeArrowheads="1"/>
              </p:cNvSpPr>
              <p:nvPr/>
            </p:nvSpPr>
            <p:spPr bwMode="auto">
              <a:xfrm>
                <a:off x="3254" y="1195"/>
                <a:ext cx="1054" cy="182"/>
              </a:xfrm>
              <a:prstGeom prst="roundRect">
                <a:avLst>
                  <a:gd name="adj" fmla="val 16667"/>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9" name="AutoShape 9"/>
              <p:cNvSpPr>
                <a:spLocks noChangeArrowheads="1"/>
              </p:cNvSpPr>
              <p:nvPr/>
            </p:nvSpPr>
            <p:spPr bwMode="auto">
              <a:xfrm>
                <a:off x="3254" y="780"/>
                <a:ext cx="1054" cy="182"/>
              </a:xfrm>
              <a:prstGeom prst="roundRect">
                <a:avLst>
                  <a:gd name="adj" fmla="val 16667"/>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10" name="Line 10"/>
              <p:cNvSpPr>
                <a:spLocks noChangeShapeType="1"/>
              </p:cNvSpPr>
              <p:nvPr/>
            </p:nvSpPr>
            <p:spPr bwMode="auto">
              <a:xfrm>
                <a:off x="3378" y="959"/>
                <a:ext cx="0" cy="22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11" name="Line 11"/>
              <p:cNvSpPr>
                <a:spLocks noChangeShapeType="1"/>
              </p:cNvSpPr>
              <p:nvPr/>
            </p:nvSpPr>
            <p:spPr bwMode="auto">
              <a:xfrm>
                <a:off x="3380" y="1383"/>
                <a:ext cx="0" cy="22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12" name="Rectangle 12"/>
              <p:cNvSpPr>
                <a:spLocks noChangeArrowheads="1"/>
              </p:cNvSpPr>
              <p:nvPr/>
            </p:nvSpPr>
            <p:spPr bwMode="auto">
              <a:xfrm>
                <a:off x="3440" y="985"/>
                <a:ext cx="529" cy="171"/>
              </a:xfrm>
              <a:prstGeom prst="rect">
                <a:avLst/>
              </a:prstGeom>
              <a:noFill/>
              <a:ln w="12700">
                <a:noFill/>
                <a:miter lim="800000"/>
                <a:headEnd/>
                <a:tailEnd/>
              </a:ln>
            </p:spPr>
            <p:txBody>
              <a:bodyPr wrap="none"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startStep</a:t>
                </a:r>
              </a:p>
            </p:txBody>
          </p:sp>
          <p:sp>
            <p:nvSpPr>
              <p:cNvPr id="13" name="Rectangle 13"/>
              <p:cNvSpPr>
                <a:spLocks noChangeArrowheads="1"/>
              </p:cNvSpPr>
              <p:nvPr/>
            </p:nvSpPr>
            <p:spPr bwMode="auto">
              <a:xfrm>
                <a:off x="3440" y="1400"/>
                <a:ext cx="579" cy="171"/>
              </a:xfrm>
              <a:prstGeom prst="rect">
                <a:avLst/>
              </a:prstGeom>
              <a:noFill/>
              <a:ln w="12700">
                <a:noFill/>
                <a:miter lim="800000"/>
                <a:headEnd/>
                <a:tailEnd/>
              </a:ln>
            </p:spPr>
            <p:txBody>
              <a:bodyPr wrap="none"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finishStep</a:t>
                </a:r>
              </a:p>
            </p:txBody>
          </p:sp>
          <p:sp>
            <p:nvSpPr>
              <p:cNvPr id="14" name="Rectangle 14"/>
              <p:cNvSpPr>
                <a:spLocks noChangeArrowheads="1"/>
              </p:cNvSpPr>
              <p:nvPr/>
            </p:nvSpPr>
            <p:spPr bwMode="auto">
              <a:xfrm>
                <a:off x="3440" y="796"/>
                <a:ext cx="713" cy="130"/>
              </a:xfrm>
              <a:prstGeom prst="rect">
                <a:avLst/>
              </a:prstGeom>
              <a:noFill/>
              <a:ln w="0">
                <a:noFill/>
                <a:miter lim="800000"/>
                <a:headEnd/>
                <a:tailEnd/>
              </a:ln>
            </p:spPr>
            <p:txBody>
              <a:bodyPr wrap="none" lIns="90478" tIns="44445" rIns="90478" bIns="44445" anchor="ctr">
                <a:prstTxWarp prst="textNoShape">
                  <a:avLst/>
                </a:prstTxWarp>
              </a:bodyPr>
              <a:lstStyle/>
              <a:p>
                <a:pPr algn="ctr"/>
                <a:r>
                  <a:rPr lang="en-US" sz="1200" b="1">
                    <a:latin typeface="Helvetica" charset="0"/>
                    <a:ea typeface="ＭＳ Ｐゴシック" charset="-128"/>
                    <a:cs typeface="ＭＳ Ｐゴシック" charset="-128"/>
                  </a:rPr>
                  <a:t>Ready</a:t>
                </a:r>
              </a:p>
            </p:txBody>
          </p:sp>
          <p:sp>
            <p:nvSpPr>
              <p:cNvPr id="15" name="Line 15"/>
              <p:cNvSpPr>
                <a:spLocks noChangeShapeType="1"/>
              </p:cNvSpPr>
              <p:nvPr/>
            </p:nvSpPr>
            <p:spPr bwMode="auto">
              <a:xfrm>
                <a:off x="4308" y="1297"/>
                <a:ext cx="310"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16" name="Line 16"/>
              <p:cNvSpPr>
                <a:spLocks noChangeShapeType="1"/>
              </p:cNvSpPr>
              <p:nvPr/>
            </p:nvSpPr>
            <p:spPr bwMode="auto">
              <a:xfrm flipV="1">
                <a:off x="4618" y="881"/>
                <a:ext cx="0" cy="416"/>
              </a:xfrm>
              <a:prstGeom prst="line">
                <a:avLst/>
              </a:prstGeom>
              <a:noFill/>
              <a:ln w="9525">
                <a:solidFill>
                  <a:schemeClr val="tx1"/>
                </a:solidFill>
                <a:round/>
                <a:headEnd/>
                <a:tailEnd/>
              </a:ln>
            </p:spPr>
            <p:txBody>
              <a:bodyPr>
                <a:prstTxWarp prst="textNoShape">
                  <a:avLst/>
                </a:prstTxWarp>
              </a:bodyPr>
              <a:lstStyle/>
              <a:p>
                <a:endParaRPr lang="en-US"/>
              </a:p>
            </p:txBody>
          </p:sp>
          <p:sp>
            <p:nvSpPr>
              <p:cNvPr id="17" name="Line 17"/>
              <p:cNvSpPr>
                <a:spLocks noChangeShapeType="1"/>
              </p:cNvSpPr>
              <p:nvPr/>
            </p:nvSpPr>
            <p:spPr bwMode="auto">
              <a:xfrm flipH="1">
                <a:off x="4308" y="881"/>
                <a:ext cx="310"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18" name="Rectangle 18"/>
              <p:cNvSpPr>
                <a:spLocks noChangeArrowheads="1"/>
              </p:cNvSpPr>
              <p:nvPr/>
            </p:nvSpPr>
            <p:spPr bwMode="auto">
              <a:xfrm>
                <a:off x="4153" y="1037"/>
                <a:ext cx="509" cy="171"/>
              </a:xfrm>
              <a:prstGeom prst="rect">
                <a:avLst/>
              </a:prstGeom>
              <a:noFill/>
              <a:ln w="12700">
                <a:noFill/>
                <a:miter lim="800000"/>
                <a:headEnd/>
                <a:tailEnd/>
              </a:ln>
            </p:spPr>
            <p:txBody>
              <a:bodyPr wrap="none"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interrupt</a:t>
                </a:r>
              </a:p>
            </p:txBody>
          </p:sp>
          <p:sp>
            <p:nvSpPr>
              <p:cNvPr id="19" name="Line 19"/>
              <p:cNvSpPr>
                <a:spLocks noChangeShapeType="1"/>
              </p:cNvSpPr>
              <p:nvPr/>
            </p:nvSpPr>
            <p:spPr bwMode="auto">
              <a:xfrm>
                <a:off x="4308" y="829"/>
                <a:ext cx="372"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20" name="Line 20"/>
              <p:cNvSpPr>
                <a:spLocks noChangeShapeType="1"/>
              </p:cNvSpPr>
              <p:nvPr/>
            </p:nvSpPr>
            <p:spPr bwMode="auto">
              <a:xfrm>
                <a:off x="4680" y="829"/>
                <a:ext cx="0" cy="857"/>
              </a:xfrm>
              <a:prstGeom prst="line">
                <a:avLst/>
              </a:prstGeom>
              <a:noFill/>
              <a:ln w="9525">
                <a:solidFill>
                  <a:schemeClr val="tx1"/>
                </a:solidFill>
                <a:round/>
                <a:headEnd/>
                <a:tailEnd/>
              </a:ln>
            </p:spPr>
            <p:txBody>
              <a:bodyPr>
                <a:prstTxWarp prst="textNoShape">
                  <a:avLst/>
                </a:prstTxWarp>
              </a:bodyPr>
              <a:lstStyle/>
              <a:p>
                <a:endParaRPr lang="en-US"/>
              </a:p>
            </p:txBody>
          </p:sp>
          <p:sp>
            <p:nvSpPr>
              <p:cNvPr id="21" name="Line 21"/>
              <p:cNvSpPr>
                <a:spLocks noChangeShapeType="1"/>
              </p:cNvSpPr>
              <p:nvPr/>
            </p:nvSpPr>
            <p:spPr bwMode="auto">
              <a:xfrm flipH="1">
                <a:off x="4308" y="1686"/>
                <a:ext cx="372"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2" name="Rectangle 22"/>
              <p:cNvSpPr>
                <a:spLocks noChangeArrowheads="1"/>
              </p:cNvSpPr>
              <p:nvPr/>
            </p:nvSpPr>
            <p:spPr bwMode="auto">
              <a:xfrm>
                <a:off x="4122" y="1453"/>
                <a:ext cx="604" cy="171"/>
              </a:xfrm>
              <a:prstGeom prst="rect">
                <a:avLst/>
              </a:prstGeom>
              <a:noFill/>
              <a:ln w="12700">
                <a:noFill/>
                <a:miter lim="800000"/>
                <a:headEnd/>
                <a:tailEnd/>
              </a:ln>
            </p:spPr>
            <p:txBody>
              <a:bodyPr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finishStep</a:t>
                </a:r>
              </a:p>
            </p:txBody>
          </p:sp>
          <p:sp>
            <p:nvSpPr>
              <p:cNvPr id="23" name="Rectangle 23"/>
              <p:cNvSpPr>
                <a:spLocks noChangeArrowheads="1"/>
              </p:cNvSpPr>
              <p:nvPr/>
            </p:nvSpPr>
            <p:spPr bwMode="auto">
              <a:xfrm>
                <a:off x="3409" y="1634"/>
                <a:ext cx="713" cy="130"/>
              </a:xfrm>
              <a:prstGeom prst="rect">
                <a:avLst/>
              </a:prstGeom>
              <a:noFill/>
              <a:ln w="0">
                <a:noFill/>
                <a:miter lim="800000"/>
                <a:headEnd/>
                <a:tailEnd/>
              </a:ln>
            </p:spPr>
            <p:txBody>
              <a:bodyPr wrap="none" lIns="90478" tIns="44445" rIns="90478" bIns="44445" anchor="ctr">
                <a:prstTxWarp prst="textNoShape">
                  <a:avLst/>
                </a:prstTxWarp>
              </a:bodyPr>
              <a:lstStyle/>
              <a:p>
                <a:pPr algn="ctr"/>
                <a:r>
                  <a:rPr lang="en-US" sz="1200" b="1">
                    <a:latin typeface="Helvetica" charset="0"/>
                    <a:ea typeface="ＭＳ Ｐゴシック" charset="-128"/>
                    <a:cs typeface="ＭＳ Ｐゴシック" charset="-128"/>
                  </a:rPr>
                  <a:t>Complete</a:t>
                </a:r>
              </a:p>
            </p:txBody>
          </p:sp>
          <p:sp>
            <p:nvSpPr>
              <p:cNvPr id="24" name="Rectangle 24"/>
              <p:cNvSpPr>
                <a:spLocks noChangeArrowheads="1"/>
              </p:cNvSpPr>
              <p:nvPr/>
            </p:nvSpPr>
            <p:spPr bwMode="auto">
              <a:xfrm>
                <a:off x="3440" y="1219"/>
                <a:ext cx="713" cy="130"/>
              </a:xfrm>
              <a:prstGeom prst="rect">
                <a:avLst/>
              </a:prstGeom>
              <a:noFill/>
              <a:ln w="0">
                <a:noFill/>
                <a:miter lim="800000"/>
                <a:headEnd/>
                <a:tailEnd/>
              </a:ln>
            </p:spPr>
            <p:txBody>
              <a:bodyPr wrap="none" lIns="90478" tIns="44445" rIns="90478" bIns="44445" anchor="ctr">
                <a:prstTxWarp prst="textNoShape">
                  <a:avLst/>
                </a:prstTxWarp>
              </a:bodyPr>
              <a:lstStyle/>
              <a:p>
                <a:pPr algn="ctr"/>
                <a:r>
                  <a:rPr lang="en-US" sz="1200" b="1">
                    <a:latin typeface="Helvetica" charset="0"/>
                    <a:ea typeface="ＭＳ Ｐゴシック" charset="-128"/>
                    <a:cs typeface="ＭＳ Ｐゴシック" charset="-128"/>
                  </a:rPr>
                  <a:t>Executing</a:t>
                </a:r>
              </a:p>
            </p:txBody>
          </p:sp>
        </p:grpSp>
      </p:grpSp>
      <p:grpSp>
        <p:nvGrpSpPr>
          <p:cNvPr id="25" name="Group 25"/>
          <p:cNvGrpSpPr>
            <a:grpSpLocks/>
          </p:cNvGrpSpPr>
          <p:nvPr/>
        </p:nvGrpSpPr>
        <p:grpSpPr bwMode="auto">
          <a:xfrm>
            <a:off x="3733800" y="4038600"/>
            <a:ext cx="2971800" cy="2819400"/>
            <a:chOff x="3517" y="2037"/>
            <a:chExt cx="1872" cy="1776"/>
          </a:xfrm>
        </p:grpSpPr>
        <p:sp>
          <p:nvSpPr>
            <p:cNvPr id="26" name="AutoShape 26"/>
            <p:cNvSpPr>
              <a:spLocks noChangeArrowheads="1"/>
            </p:cNvSpPr>
            <p:nvPr/>
          </p:nvSpPr>
          <p:spPr bwMode="auto">
            <a:xfrm>
              <a:off x="3517" y="2037"/>
              <a:ext cx="1872" cy="1776"/>
            </a:xfrm>
            <a:prstGeom prst="roundRect">
              <a:avLst>
                <a:gd name="adj" fmla="val 16667"/>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grpSp>
          <p:nvGrpSpPr>
            <p:cNvPr id="27" name="Group 27"/>
            <p:cNvGrpSpPr>
              <a:grpSpLocks/>
            </p:cNvGrpSpPr>
            <p:nvPr/>
          </p:nvGrpSpPr>
          <p:grpSpPr bwMode="auto">
            <a:xfrm>
              <a:off x="3757" y="2385"/>
              <a:ext cx="1536" cy="1013"/>
              <a:chOff x="3757" y="2385"/>
              <a:chExt cx="1536" cy="1013"/>
            </a:xfrm>
          </p:grpSpPr>
          <p:sp>
            <p:nvSpPr>
              <p:cNvPr id="28" name="AutoShape 28"/>
              <p:cNvSpPr>
                <a:spLocks noChangeArrowheads="1"/>
              </p:cNvSpPr>
              <p:nvPr/>
            </p:nvSpPr>
            <p:spPr bwMode="auto">
              <a:xfrm>
                <a:off x="3757" y="3217"/>
                <a:ext cx="1100" cy="181"/>
              </a:xfrm>
              <a:prstGeom prst="roundRect">
                <a:avLst>
                  <a:gd name="adj" fmla="val 16667"/>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29" name="AutoShape 29"/>
              <p:cNvSpPr>
                <a:spLocks noChangeArrowheads="1"/>
              </p:cNvSpPr>
              <p:nvPr/>
            </p:nvSpPr>
            <p:spPr bwMode="auto">
              <a:xfrm>
                <a:off x="3757" y="2800"/>
                <a:ext cx="1100" cy="182"/>
              </a:xfrm>
              <a:prstGeom prst="roundRect">
                <a:avLst>
                  <a:gd name="adj" fmla="val 16667"/>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30" name="AutoShape 30"/>
              <p:cNvSpPr>
                <a:spLocks noChangeArrowheads="1"/>
              </p:cNvSpPr>
              <p:nvPr/>
            </p:nvSpPr>
            <p:spPr bwMode="auto">
              <a:xfrm>
                <a:off x="3757" y="2385"/>
                <a:ext cx="1100" cy="182"/>
              </a:xfrm>
              <a:prstGeom prst="roundRect">
                <a:avLst>
                  <a:gd name="adj" fmla="val 16667"/>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31" name="Line 31"/>
              <p:cNvSpPr>
                <a:spLocks noChangeShapeType="1"/>
              </p:cNvSpPr>
              <p:nvPr/>
            </p:nvSpPr>
            <p:spPr bwMode="auto">
              <a:xfrm>
                <a:off x="3886" y="2564"/>
                <a:ext cx="0" cy="22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32" name="Line 32"/>
              <p:cNvSpPr>
                <a:spLocks noChangeShapeType="1"/>
              </p:cNvSpPr>
              <p:nvPr/>
            </p:nvSpPr>
            <p:spPr bwMode="auto">
              <a:xfrm>
                <a:off x="3888" y="2988"/>
                <a:ext cx="0" cy="22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33" name="Rectangle 33"/>
              <p:cNvSpPr>
                <a:spLocks noChangeArrowheads="1"/>
              </p:cNvSpPr>
              <p:nvPr/>
            </p:nvSpPr>
            <p:spPr bwMode="auto">
              <a:xfrm>
                <a:off x="3951" y="2590"/>
                <a:ext cx="529" cy="171"/>
              </a:xfrm>
              <a:prstGeom prst="rect">
                <a:avLst/>
              </a:prstGeom>
              <a:noFill/>
              <a:ln w="12700">
                <a:noFill/>
                <a:miter lim="800000"/>
                <a:headEnd/>
                <a:tailEnd/>
              </a:ln>
            </p:spPr>
            <p:txBody>
              <a:bodyPr wrap="none"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startStep</a:t>
                </a:r>
              </a:p>
            </p:txBody>
          </p:sp>
          <p:sp>
            <p:nvSpPr>
              <p:cNvPr id="34" name="Rectangle 34"/>
              <p:cNvSpPr>
                <a:spLocks noChangeArrowheads="1"/>
              </p:cNvSpPr>
              <p:nvPr/>
            </p:nvSpPr>
            <p:spPr bwMode="auto">
              <a:xfrm>
                <a:off x="3951" y="3005"/>
                <a:ext cx="579" cy="171"/>
              </a:xfrm>
              <a:prstGeom prst="rect">
                <a:avLst/>
              </a:prstGeom>
              <a:noFill/>
              <a:ln w="12700">
                <a:noFill/>
                <a:miter lim="800000"/>
                <a:headEnd/>
                <a:tailEnd/>
              </a:ln>
            </p:spPr>
            <p:txBody>
              <a:bodyPr wrap="none"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finishStep</a:t>
                </a:r>
              </a:p>
            </p:txBody>
          </p:sp>
          <p:sp>
            <p:nvSpPr>
              <p:cNvPr id="35" name="Rectangle 35"/>
              <p:cNvSpPr>
                <a:spLocks noChangeArrowheads="1"/>
              </p:cNvSpPr>
              <p:nvPr/>
            </p:nvSpPr>
            <p:spPr bwMode="auto">
              <a:xfrm>
                <a:off x="3951" y="2401"/>
                <a:ext cx="744" cy="130"/>
              </a:xfrm>
              <a:prstGeom prst="rect">
                <a:avLst/>
              </a:prstGeom>
              <a:noFill/>
              <a:ln w="0">
                <a:noFill/>
                <a:miter lim="800000"/>
                <a:headEnd/>
                <a:tailEnd/>
              </a:ln>
            </p:spPr>
            <p:txBody>
              <a:bodyPr wrap="none" lIns="90478" tIns="44445" rIns="90478" bIns="44445" anchor="ctr">
                <a:prstTxWarp prst="textNoShape">
                  <a:avLst/>
                </a:prstTxWarp>
              </a:bodyPr>
              <a:lstStyle/>
              <a:p>
                <a:pPr algn="ctr"/>
                <a:r>
                  <a:rPr lang="en-US" sz="1200" b="1">
                    <a:latin typeface="Helvetica" charset="0"/>
                    <a:ea typeface="ＭＳ Ｐゴシック" charset="-128"/>
                    <a:cs typeface="ＭＳ Ｐゴシック" charset="-128"/>
                  </a:rPr>
                  <a:t>Ready</a:t>
                </a:r>
              </a:p>
            </p:txBody>
          </p:sp>
          <p:sp>
            <p:nvSpPr>
              <p:cNvPr id="36" name="Line 36"/>
              <p:cNvSpPr>
                <a:spLocks noChangeShapeType="1"/>
              </p:cNvSpPr>
              <p:nvPr/>
            </p:nvSpPr>
            <p:spPr bwMode="auto">
              <a:xfrm>
                <a:off x="4857" y="2902"/>
                <a:ext cx="323"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37" name="Line 37"/>
              <p:cNvSpPr>
                <a:spLocks noChangeShapeType="1"/>
              </p:cNvSpPr>
              <p:nvPr/>
            </p:nvSpPr>
            <p:spPr bwMode="auto">
              <a:xfrm flipV="1">
                <a:off x="5180" y="2486"/>
                <a:ext cx="0" cy="416"/>
              </a:xfrm>
              <a:prstGeom prst="line">
                <a:avLst/>
              </a:prstGeom>
              <a:noFill/>
              <a:ln w="9525">
                <a:solidFill>
                  <a:schemeClr val="tx1"/>
                </a:solidFill>
                <a:round/>
                <a:headEnd/>
                <a:tailEnd/>
              </a:ln>
            </p:spPr>
            <p:txBody>
              <a:bodyPr>
                <a:prstTxWarp prst="textNoShape">
                  <a:avLst/>
                </a:prstTxWarp>
              </a:bodyPr>
              <a:lstStyle/>
              <a:p>
                <a:endParaRPr lang="en-US"/>
              </a:p>
            </p:txBody>
          </p:sp>
          <p:sp>
            <p:nvSpPr>
              <p:cNvPr id="38" name="Line 38"/>
              <p:cNvSpPr>
                <a:spLocks noChangeShapeType="1"/>
              </p:cNvSpPr>
              <p:nvPr/>
            </p:nvSpPr>
            <p:spPr bwMode="auto">
              <a:xfrm flipH="1">
                <a:off x="4857" y="2486"/>
                <a:ext cx="323"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39" name="Rectangle 39"/>
              <p:cNvSpPr>
                <a:spLocks noChangeArrowheads="1"/>
              </p:cNvSpPr>
              <p:nvPr/>
            </p:nvSpPr>
            <p:spPr bwMode="auto">
              <a:xfrm>
                <a:off x="4695" y="2642"/>
                <a:ext cx="509" cy="171"/>
              </a:xfrm>
              <a:prstGeom prst="rect">
                <a:avLst/>
              </a:prstGeom>
              <a:noFill/>
              <a:ln w="12700">
                <a:noFill/>
                <a:miter lim="800000"/>
                <a:headEnd/>
                <a:tailEnd/>
              </a:ln>
            </p:spPr>
            <p:txBody>
              <a:bodyPr wrap="none"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interrupt</a:t>
                </a:r>
              </a:p>
            </p:txBody>
          </p:sp>
          <p:sp>
            <p:nvSpPr>
              <p:cNvPr id="40" name="Line 40"/>
              <p:cNvSpPr>
                <a:spLocks noChangeShapeType="1"/>
              </p:cNvSpPr>
              <p:nvPr/>
            </p:nvSpPr>
            <p:spPr bwMode="auto">
              <a:xfrm>
                <a:off x="4857" y="2434"/>
                <a:ext cx="388"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41" name="Line 41"/>
              <p:cNvSpPr>
                <a:spLocks noChangeShapeType="1"/>
              </p:cNvSpPr>
              <p:nvPr/>
            </p:nvSpPr>
            <p:spPr bwMode="auto">
              <a:xfrm>
                <a:off x="5245" y="2434"/>
                <a:ext cx="0" cy="857"/>
              </a:xfrm>
              <a:prstGeom prst="line">
                <a:avLst/>
              </a:prstGeom>
              <a:noFill/>
              <a:ln w="9525">
                <a:solidFill>
                  <a:schemeClr val="tx1"/>
                </a:solidFill>
                <a:round/>
                <a:headEnd/>
                <a:tailEnd/>
              </a:ln>
            </p:spPr>
            <p:txBody>
              <a:bodyPr>
                <a:prstTxWarp prst="textNoShape">
                  <a:avLst/>
                </a:prstTxWarp>
              </a:bodyPr>
              <a:lstStyle/>
              <a:p>
                <a:endParaRPr lang="en-US"/>
              </a:p>
            </p:txBody>
          </p:sp>
          <p:sp>
            <p:nvSpPr>
              <p:cNvPr id="42" name="Line 42"/>
              <p:cNvSpPr>
                <a:spLocks noChangeShapeType="1"/>
              </p:cNvSpPr>
              <p:nvPr/>
            </p:nvSpPr>
            <p:spPr bwMode="auto">
              <a:xfrm flipH="1">
                <a:off x="4857" y="3291"/>
                <a:ext cx="388"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43" name="Rectangle 43"/>
              <p:cNvSpPr>
                <a:spLocks noChangeArrowheads="1"/>
              </p:cNvSpPr>
              <p:nvPr/>
            </p:nvSpPr>
            <p:spPr bwMode="auto">
              <a:xfrm>
                <a:off x="4663" y="3058"/>
                <a:ext cx="630" cy="171"/>
              </a:xfrm>
              <a:prstGeom prst="rect">
                <a:avLst/>
              </a:prstGeom>
              <a:noFill/>
              <a:ln w="12700">
                <a:noFill/>
                <a:miter lim="800000"/>
                <a:headEnd/>
                <a:tailEnd/>
              </a:ln>
            </p:spPr>
            <p:txBody>
              <a:bodyPr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finishStep</a:t>
                </a:r>
              </a:p>
            </p:txBody>
          </p:sp>
          <p:sp>
            <p:nvSpPr>
              <p:cNvPr id="44" name="Rectangle 44"/>
              <p:cNvSpPr>
                <a:spLocks noChangeArrowheads="1"/>
              </p:cNvSpPr>
              <p:nvPr/>
            </p:nvSpPr>
            <p:spPr bwMode="auto">
              <a:xfrm>
                <a:off x="3919" y="3239"/>
                <a:ext cx="744" cy="130"/>
              </a:xfrm>
              <a:prstGeom prst="rect">
                <a:avLst/>
              </a:prstGeom>
              <a:noFill/>
              <a:ln w="0">
                <a:noFill/>
                <a:miter lim="800000"/>
                <a:headEnd/>
                <a:tailEnd/>
              </a:ln>
            </p:spPr>
            <p:txBody>
              <a:bodyPr wrap="none" lIns="90478" tIns="44445" rIns="90478" bIns="44445" anchor="ctr">
                <a:prstTxWarp prst="textNoShape">
                  <a:avLst/>
                </a:prstTxWarp>
              </a:bodyPr>
              <a:lstStyle/>
              <a:p>
                <a:pPr algn="ctr"/>
                <a:r>
                  <a:rPr lang="en-US" sz="1200" b="1">
                    <a:latin typeface="Helvetica" charset="0"/>
                    <a:ea typeface="ＭＳ Ｐゴシック" charset="-128"/>
                    <a:cs typeface="ＭＳ Ｐゴシック" charset="-128"/>
                  </a:rPr>
                  <a:t>Complete</a:t>
                </a:r>
              </a:p>
            </p:txBody>
          </p:sp>
          <p:sp>
            <p:nvSpPr>
              <p:cNvPr id="45" name="Rectangle 45"/>
              <p:cNvSpPr>
                <a:spLocks noChangeArrowheads="1"/>
              </p:cNvSpPr>
              <p:nvPr/>
            </p:nvSpPr>
            <p:spPr bwMode="auto">
              <a:xfrm>
                <a:off x="3951" y="2824"/>
                <a:ext cx="744" cy="130"/>
              </a:xfrm>
              <a:prstGeom prst="rect">
                <a:avLst/>
              </a:prstGeom>
              <a:noFill/>
              <a:ln w="0">
                <a:noFill/>
                <a:miter lim="800000"/>
                <a:headEnd/>
                <a:tailEnd/>
              </a:ln>
            </p:spPr>
            <p:txBody>
              <a:bodyPr wrap="none" lIns="90478" tIns="44445" rIns="90478" bIns="44445" anchor="ctr">
                <a:prstTxWarp prst="textNoShape">
                  <a:avLst/>
                </a:prstTxWarp>
              </a:bodyPr>
              <a:lstStyle/>
              <a:p>
                <a:pPr algn="ctr"/>
                <a:r>
                  <a:rPr lang="en-US" sz="1200" b="1">
                    <a:latin typeface="Helvetica" charset="0"/>
                    <a:ea typeface="ＭＳ Ｐゴシック" charset="-128"/>
                    <a:cs typeface="ＭＳ Ｐゴシック" charset="-128"/>
                  </a:rPr>
                  <a:t>Executing</a:t>
                </a:r>
              </a:p>
            </p:txBody>
          </p:sp>
        </p:grpSp>
      </p:grpSp>
      <p:grpSp>
        <p:nvGrpSpPr>
          <p:cNvPr id="46" name="Group 73"/>
          <p:cNvGrpSpPr>
            <a:grpSpLocks/>
          </p:cNvGrpSpPr>
          <p:nvPr/>
        </p:nvGrpSpPr>
        <p:grpSpPr bwMode="auto">
          <a:xfrm>
            <a:off x="762000" y="3276600"/>
            <a:ext cx="2849563" cy="2895600"/>
            <a:chOff x="672" y="2064"/>
            <a:chExt cx="1795" cy="1824"/>
          </a:xfrm>
        </p:grpSpPr>
        <p:sp>
          <p:nvSpPr>
            <p:cNvPr id="47" name="AutoShape 47"/>
            <p:cNvSpPr>
              <a:spLocks noChangeArrowheads="1"/>
            </p:cNvSpPr>
            <p:nvPr/>
          </p:nvSpPr>
          <p:spPr bwMode="auto">
            <a:xfrm>
              <a:off x="672" y="2064"/>
              <a:ext cx="1795" cy="1824"/>
            </a:xfrm>
            <a:prstGeom prst="roundRect">
              <a:avLst>
                <a:gd name="adj" fmla="val 16667"/>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48" name="AutoShape 48"/>
            <p:cNvSpPr>
              <a:spLocks noChangeArrowheads="1"/>
            </p:cNvSpPr>
            <p:nvPr/>
          </p:nvSpPr>
          <p:spPr bwMode="auto">
            <a:xfrm>
              <a:off x="1033" y="3423"/>
              <a:ext cx="813" cy="195"/>
            </a:xfrm>
            <a:prstGeom prst="roundRect">
              <a:avLst>
                <a:gd name="adj" fmla="val 16667"/>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49" name="AutoShape 49"/>
            <p:cNvSpPr>
              <a:spLocks noChangeArrowheads="1"/>
            </p:cNvSpPr>
            <p:nvPr/>
          </p:nvSpPr>
          <p:spPr bwMode="auto">
            <a:xfrm>
              <a:off x="1033" y="2958"/>
              <a:ext cx="813" cy="196"/>
            </a:xfrm>
            <a:prstGeom prst="roundRect">
              <a:avLst>
                <a:gd name="adj" fmla="val 16667"/>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50" name="AutoShape 50"/>
            <p:cNvSpPr>
              <a:spLocks noChangeArrowheads="1"/>
            </p:cNvSpPr>
            <p:nvPr/>
          </p:nvSpPr>
          <p:spPr bwMode="auto">
            <a:xfrm>
              <a:off x="1033" y="2492"/>
              <a:ext cx="813" cy="196"/>
            </a:xfrm>
            <a:prstGeom prst="roundRect">
              <a:avLst>
                <a:gd name="adj" fmla="val 16667"/>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51" name="Line 51"/>
            <p:cNvSpPr>
              <a:spLocks noChangeShapeType="1"/>
            </p:cNvSpPr>
            <p:nvPr/>
          </p:nvSpPr>
          <p:spPr bwMode="auto">
            <a:xfrm>
              <a:off x="1335" y="2698"/>
              <a:ext cx="0" cy="237"/>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52" name="Line 52"/>
            <p:cNvSpPr>
              <a:spLocks noChangeShapeType="1"/>
            </p:cNvSpPr>
            <p:nvPr/>
          </p:nvSpPr>
          <p:spPr bwMode="auto">
            <a:xfrm>
              <a:off x="1337" y="3155"/>
              <a:ext cx="0" cy="237"/>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53" name="Rectangle 53"/>
            <p:cNvSpPr>
              <a:spLocks noChangeArrowheads="1"/>
            </p:cNvSpPr>
            <p:nvPr/>
          </p:nvSpPr>
          <p:spPr bwMode="auto">
            <a:xfrm>
              <a:off x="1349" y="2699"/>
              <a:ext cx="321" cy="171"/>
            </a:xfrm>
            <a:prstGeom prst="rect">
              <a:avLst/>
            </a:prstGeom>
            <a:noFill/>
            <a:ln w="12700">
              <a:noFill/>
              <a:miter lim="800000"/>
              <a:headEnd/>
              <a:tailEnd/>
            </a:ln>
          </p:spPr>
          <p:txBody>
            <a:bodyPr wrap="none"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start</a:t>
              </a:r>
            </a:p>
          </p:txBody>
        </p:sp>
        <p:sp>
          <p:nvSpPr>
            <p:cNvPr id="54" name="Rectangle 54"/>
            <p:cNvSpPr>
              <a:spLocks noChangeArrowheads="1"/>
            </p:cNvSpPr>
            <p:nvPr/>
          </p:nvSpPr>
          <p:spPr bwMode="auto">
            <a:xfrm>
              <a:off x="1396" y="3173"/>
              <a:ext cx="338" cy="171"/>
            </a:xfrm>
            <a:prstGeom prst="rect">
              <a:avLst/>
            </a:prstGeom>
            <a:noFill/>
            <a:ln w="12700">
              <a:noFill/>
              <a:miter lim="800000"/>
              <a:headEnd/>
              <a:tailEnd/>
            </a:ln>
          </p:spPr>
          <p:txBody>
            <a:bodyPr wrap="none"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cook</a:t>
              </a:r>
            </a:p>
          </p:txBody>
        </p:sp>
        <p:sp>
          <p:nvSpPr>
            <p:cNvPr id="55" name="Rectangle 55"/>
            <p:cNvSpPr>
              <a:spLocks noChangeArrowheads="1"/>
            </p:cNvSpPr>
            <p:nvPr/>
          </p:nvSpPr>
          <p:spPr bwMode="auto">
            <a:xfrm>
              <a:off x="1078" y="2544"/>
              <a:ext cx="700" cy="140"/>
            </a:xfrm>
            <a:prstGeom prst="rect">
              <a:avLst/>
            </a:prstGeom>
            <a:noFill/>
            <a:ln w="0">
              <a:noFill/>
              <a:miter lim="800000"/>
              <a:headEnd/>
              <a:tailEnd/>
            </a:ln>
          </p:spPr>
          <p:txBody>
            <a:bodyPr wrap="none" lIns="90478" tIns="44445" rIns="90478" bIns="44445" anchor="ctr">
              <a:prstTxWarp prst="textNoShape">
                <a:avLst/>
              </a:prstTxWarp>
            </a:bodyPr>
            <a:lstStyle/>
            <a:p>
              <a:pPr algn="ctr"/>
              <a:r>
                <a:rPr lang="en-US" sz="1200" b="1">
                  <a:latin typeface="Helvetica" charset="0"/>
                  <a:ea typeface="ＭＳ Ｐゴシック" charset="-128"/>
                  <a:cs typeface="ＭＳ Ｐゴシック" charset="-128"/>
                </a:rPr>
                <a:t>Not Cooking</a:t>
              </a:r>
            </a:p>
          </p:txBody>
        </p:sp>
        <p:sp>
          <p:nvSpPr>
            <p:cNvPr id="56" name="Line 56"/>
            <p:cNvSpPr>
              <a:spLocks noChangeShapeType="1"/>
            </p:cNvSpPr>
            <p:nvPr/>
          </p:nvSpPr>
          <p:spPr bwMode="auto">
            <a:xfrm flipV="1">
              <a:off x="2117" y="2802"/>
              <a:ext cx="0" cy="242"/>
            </a:xfrm>
            <a:prstGeom prst="line">
              <a:avLst/>
            </a:prstGeom>
            <a:noFill/>
            <a:ln w="9525">
              <a:solidFill>
                <a:schemeClr val="tx1"/>
              </a:solidFill>
              <a:round/>
              <a:headEnd/>
              <a:tailEnd/>
            </a:ln>
          </p:spPr>
          <p:txBody>
            <a:bodyPr>
              <a:prstTxWarp prst="textNoShape">
                <a:avLst/>
              </a:prstTxWarp>
            </a:bodyPr>
            <a:lstStyle/>
            <a:p>
              <a:endParaRPr lang="en-US"/>
            </a:p>
          </p:txBody>
        </p:sp>
        <p:sp>
          <p:nvSpPr>
            <p:cNvPr id="57" name="Rectangle 57"/>
            <p:cNvSpPr>
              <a:spLocks noChangeArrowheads="1"/>
            </p:cNvSpPr>
            <p:nvPr/>
          </p:nvSpPr>
          <p:spPr bwMode="auto">
            <a:xfrm>
              <a:off x="2027" y="2596"/>
              <a:ext cx="321" cy="171"/>
            </a:xfrm>
            <a:prstGeom prst="rect">
              <a:avLst/>
            </a:prstGeom>
            <a:noFill/>
            <a:ln w="12700">
              <a:noFill/>
              <a:miter lim="800000"/>
              <a:headEnd/>
              <a:tailEnd/>
            </a:ln>
          </p:spPr>
          <p:txBody>
            <a:bodyPr wrap="none"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start</a:t>
              </a:r>
            </a:p>
          </p:txBody>
        </p:sp>
        <p:sp>
          <p:nvSpPr>
            <p:cNvPr id="58" name="Line 58"/>
            <p:cNvSpPr>
              <a:spLocks noChangeShapeType="1"/>
            </p:cNvSpPr>
            <p:nvPr/>
          </p:nvSpPr>
          <p:spPr bwMode="auto">
            <a:xfrm>
              <a:off x="762" y="2596"/>
              <a:ext cx="0" cy="923"/>
            </a:xfrm>
            <a:prstGeom prst="line">
              <a:avLst/>
            </a:prstGeom>
            <a:noFill/>
            <a:ln w="9525">
              <a:solidFill>
                <a:schemeClr val="tx1"/>
              </a:solidFill>
              <a:round/>
              <a:headEnd/>
              <a:tailEnd/>
            </a:ln>
          </p:spPr>
          <p:txBody>
            <a:bodyPr>
              <a:prstTxWarp prst="textNoShape">
                <a:avLst/>
              </a:prstTxWarp>
            </a:bodyPr>
            <a:lstStyle/>
            <a:p>
              <a:endParaRPr lang="en-US"/>
            </a:p>
          </p:txBody>
        </p:sp>
        <p:sp>
          <p:nvSpPr>
            <p:cNvPr id="59" name="Rectangle 59"/>
            <p:cNvSpPr>
              <a:spLocks noChangeArrowheads="1"/>
            </p:cNvSpPr>
            <p:nvPr/>
          </p:nvSpPr>
          <p:spPr bwMode="auto">
            <a:xfrm>
              <a:off x="807" y="3216"/>
              <a:ext cx="412" cy="171"/>
            </a:xfrm>
            <a:prstGeom prst="rect">
              <a:avLst/>
            </a:prstGeom>
            <a:noFill/>
            <a:ln w="12700">
              <a:noFill/>
              <a:miter lim="800000"/>
              <a:headEnd/>
              <a:tailEnd/>
            </a:ln>
          </p:spPr>
          <p:txBody>
            <a:bodyPr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stop</a:t>
              </a:r>
            </a:p>
          </p:txBody>
        </p:sp>
        <p:sp>
          <p:nvSpPr>
            <p:cNvPr id="60" name="Rectangle 60"/>
            <p:cNvSpPr>
              <a:spLocks noChangeArrowheads="1"/>
            </p:cNvSpPr>
            <p:nvPr/>
          </p:nvSpPr>
          <p:spPr bwMode="auto">
            <a:xfrm>
              <a:off x="1033" y="3423"/>
              <a:ext cx="700" cy="140"/>
            </a:xfrm>
            <a:prstGeom prst="rect">
              <a:avLst/>
            </a:prstGeom>
            <a:noFill/>
            <a:ln w="0">
              <a:noFill/>
              <a:miter lim="800000"/>
              <a:headEnd/>
              <a:tailEnd/>
            </a:ln>
          </p:spPr>
          <p:txBody>
            <a:bodyPr wrap="none" lIns="90478" tIns="44445" rIns="90478" bIns="44445" anchor="ctr">
              <a:prstTxWarp prst="textNoShape">
                <a:avLst/>
              </a:prstTxWarp>
            </a:bodyPr>
            <a:lstStyle/>
            <a:p>
              <a:pPr algn="ctr"/>
              <a:r>
                <a:rPr lang="en-US" sz="1200" b="1">
                  <a:latin typeface="Helvetica" charset="0"/>
                  <a:ea typeface="ＭＳ Ｐゴシック" charset="-128"/>
                  <a:cs typeface="ＭＳ Ｐゴシック" charset="-128"/>
                </a:rPr>
                <a:t>Cooking</a:t>
              </a:r>
            </a:p>
          </p:txBody>
        </p:sp>
        <p:sp>
          <p:nvSpPr>
            <p:cNvPr id="61" name="Rectangle 61"/>
            <p:cNvSpPr>
              <a:spLocks noChangeArrowheads="1"/>
            </p:cNvSpPr>
            <p:nvPr/>
          </p:nvSpPr>
          <p:spPr bwMode="auto">
            <a:xfrm>
              <a:off x="1033" y="3009"/>
              <a:ext cx="700" cy="140"/>
            </a:xfrm>
            <a:prstGeom prst="rect">
              <a:avLst/>
            </a:prstGeom>
            <a:noFill/>
            <a:ln w="0">
              <a:noFill/>
              <a:miter lim="800000"/>
              <a:headEnd/>
              <a:tailEnd/>
            </a:ln>
          </p:spPr>
          <p:txBody>
            <a:bodyPr wrap="none" lIns="90478" tIns="44445" rIns="90478" bIns="44445" anchor="ctr">
              <a:prstTxWarp prst="textNoShape">
                <a:avLst/>
              </a:prstTxWarp>
            </a:bodyPr>
            <a:lstStyle/>
            <a:p>
              <a:pPr algn="ctr"/>
              <a:r>
                <a:rPr lang="en-US" sz="1200" b="1">
                  <a:latin typeface="Helvetica" charset="0"/>
                  <a:ea typeface="ＭＳ Ｐゴシック" charset="-128"/>
                  <a:cs typeface="ＭＳ Ｐゴシック" charset="-128"/>
                </a:rPr>
                <a:t>Checking</a:t>
              </a:r>
            </a:p>
          </p:txBody>
        </p:sp>
        <p:sp>
          <p:nvSpPr>
            <p:cNvPr id="62" name="Line 62"/>
            <p:cNvSpPr>
              <a:spLocks noChangeShapeType="1"/>
            </p:cNvSpPr>
            <p:nvPr/>
          </p:nvSpPr>
          <p:spPr bwMode="auto">
            <a:xfrm>
              <a:off x="762" y="2596"/>
              <a:ext cx="271"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63" name="Line 63"/>
            <p:cNvSpPr>
              <a:spLocks noChangeShapeType="1"/>
            </p:cNvSpPr>
            <p:nvPr/>
          </p:nvSpPr>
          <p:spPr bwMode="auto">
            <a:xfrm>
              <a:off x="762" y="3526"/>
              <a:ext cx="271"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64" name="Line 64"/>
            <p:cNvSpPr>
              <a:spLocks noChangeShapeType="1"/>
            </p:cNvSpPr>
            <p:nvPr/>
          </p:nvSpPr>
          <p:spPr bwMode="auto">
            <a:xfrm>
              <a:off x="1846" y="3061"/>
              <a:ext cx="271"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 name="Line 65"/>
            <p:cNvSpPr>
              <a:spLocks noChangeShapeType="1"/>
            </p:cNvSpPr>
            <p:nvPr/>
          </p:nvSpPr>
          <p:spPr bwMode="auto">
            <a:xfrm>
              <a:off x="1756" y="2802"/>
              <a:ext cx="361"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66" name="Line 66"/>
            <p:cNvSpPr>
              <a:spLocks noChangeShapeType="1"/>
            </p:cNvSpPr>
            <p:nvPr/>
          </p:nvSpPr>
          <p:spPr bwMode="auto">
            <a:xfrm>
              <a:off x="1756" y="2802"/>
              <a:ext cx="0" cy="15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67" name="Rectangle 67"/>
            <p:cNvSpPr>
              <a:spLocks noChangeArrowheads="1"/>
            </p:cNvSpPr>
            <p:nvPr/>
          </p:nvSpPr>
          <p:spPr bwMode="auto">
            <a:xfrm>
              <a:off x="1620" y="2064"/>
              <a:ext cx="514" cy="248"/>
            </a:xfrm>
            <a:prstGeom prst="rect">
              <a:avLst/>
            </a:prstGeom>
            <a:noFill/>
            <a:ln w="12700">
              <a:noFill/>
              <a:miter lim="800000"/>
              <a:headEnd/>
              <a:tailEnd/>
            </a:ln>
          </p:spPr>
          <p:txBody>
            <a:bodyPr wrap="none" lIns="90478" tIns="44445" rIns="90478" bIns="44445">
              <a:prstTxWarp prst="textNoShape">
                <a:avLst/>
              </a:prstTxWarp>
              <a:spAutoFit/>
            </a:bodyPr>
            <a:lstStyle/>
            <a:p>
              <a:r>
                <a:rPr lang="en-US" altLang="ja-JP" sz="2000" b="1" dirty="0">
                  <a:solidFill>
                    <a:srgbClr val="FC0128"/>
                  </a:solidFill>
                  <a:latin typeface="Helvetica" charset="0"/>
                  <a:ea typeface="ＭＳ Ｐゴシック" charset="-128"/>
                  <a:cs typeface="ＭＳ Ｐゴシック" charset="-128"/>
                </a:rPr>
                <a:t>Oven</a:t>
              </a:r>
            </a:p>
          </p:txBody>
        </p:sp>
        <p:sp>
          <p:nvSpPr>
            <p:cNvPr id="68" name="Line 68"/>
            <p:cNvSpPr>
              <a:spLocks noChangeShapeType="1"/>
            </p:cNvSpPr>
            <p:nvPr/>
          </p:nvSpPr>
          <p:spPr bwMode="auto">
            <a:xfrm>
              <a:off x="1846" y="3519"/>
              <a:ext cx="271" cy="0"/>
            </a:xfrm>
            <a:prstGeom prst="line">
              <a:avLst/>
            </a:prstGeom>
            <a:noFill/>
            <a:ln w="9525">
              <a:solidFill>
                <a:schemeClr val="tx1"/>
              </a:solidFill>
              <a:round/>
              <a:headEnd/>
              <a:tailEnd/>
            </a:ln>
          </p:spPr>
          <p:txBody>
            <a:bodyPr>
              <a:prstTxWarp prst="textNoShape">
                <a:avLst/>
              </a:prstTxWarp>
              <a:spAutoFit/>
            </a:bodyPr>
            <a:lstStyle/>
            <a:p>
              <a:endParaRPr lang="en-US"/>
            </a:p>
          </p:txBody>
        </p:sp>
        <p:sp>
          <p:nvSpPr>
            <p:cNvPr id="69" name="Line 69"/>
            <p:cNvSpPr>
              <a:spLocks noChangeShapeType="1"/>
            </p:cNvSpPr>
            <p:nvPr/>
          </p:nvSpPr>
          <p:spPr bwMode="auto">
            <a:xfrm flipV="1">
              <a:off x="2117" y="3266"/>
              <a:ext cx="0" cy="242"/>
            </a:xfrm>
            <a:prstGeom prst="line">
              <a:avLst/>
            </a:prstGeom>
            <a:noFill/>
            <a:ln w="9525">
              <a:solidFill>
                <a:schemeClr val="tx1"/>
              </a:solidFill>
              <a:round/>
              <a:headEnd/>
              <a:tailEnd/>
            </a:ln>
          </p:spPr>
          <p:txBody>
            <a:bodyPr>
              <a:prstTxWarp prst="textNoShape">
                <a:avLst/>
              </a:prstTxWarp>
            </a:bodyPr>
            <a:lstStyle/>
            <a:p>
              <a:endParaRPr lang="en-US"/>
            </a:p>
          </p:txBody>
        </p:sp>
        <p:sp>
          <p:nvSpPr>
            <p:cNvPr id="70" name="Line 70"/>
            <p:cNvSpPr>
              <a:spLocks noChangeShapeType="1"/>
            </p:cNvSpPr>
            <p:nvPr/>
          </p:nvSpPr>
          <p:spPr bwMode="auto">
            <a:xfrm>
              <a:off x="1778" y="3266"/>
              <a:ext cx="361"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 name="Line 71"/>
            <p:cNvSpPr>
              <a:spLocks noChangeShapeType="1"/>
            </p:cNvSpPr>
            <p:nvPr/>
          </p:nvSpPr>
          <p:spPr bwMode="auto">
            <a:xfrm>
              <a:off x="1788" y="3267"/>
              <a:ext cx="0" cy="15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2" name="Rectangle 72"/>
            <p:cNvSpPr>
              <a:spLocks noChangeArrowheads="1"/>
            </p:cNvSpPr>
            <p:nvPr/>
          </p:nvSpPr>
          <p:spPr bwMode="auto">
            <a:xfrm>
              <a:off x="1846" y="3130"/>
              <a:ext cx="621" cy="171"/>
            </a:xfrm>
            <a:prstGeom prst="rect">
              <a:avLst/>
            </a:prstGeom>
            <a:noFill/>
            <a:ln w="12700">
              <a:noFill/>
              <a:miter lim="800000"/>
              <a:headEnd/>
              <a:tailEnd/>
            </a:ln>
          </p:spPr>
          <p:txBody>
            <a:bodyPr wrap="none"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finish_step</a:t>
              </a:r>
            </a:p>
          </p:txBody>
        </p:sp>
      </p:gr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ltLang="ja-JP" dirty="0" smtClean="0"/>
              <a:t>State Machines</a:t>
            </a:r>
            <a:endParaRPr lang="en-US" altLang="ja-JP" dirty="0"/>
          </a:p>
        </p:txBody>
      </p:sp>
      <p:sp>
        <p:nvSpPr>
          <p:cNvPr id="107523" name="Rectangle 3"/>
          <p:cNvSpPr>
            <a:spLocks noGrp="1" noChangeArrowheads="1"/>
          </p:cNvSpPr>
          <p:nvPr>
            <p:ph type="body" idx="1"/>
          </p:nvPr>
        </p:nvSpPr>
        <p:spPr/>
        <p:txBody>
          <a:bodyPr/>
          <a:lstStyle/>
          <a:p>
            <a:pPr lvl="1"/>
            <a:r>
              <a:rPr lang="en-US" dirty="0" smtClean="0"/>
              <a:t>Each class has a state model. </a:t>
            </a:r>
          </a:p>
          <a:p>
            <a:pPr lvl="1"/>
            <a:r>
              <a:rPr lang="en-US" dirty="0" smtClean="0"/>
              <a:t>Each instance has a state machine.</a:t>
            </a:r>
          </a:p>
          <a:p>
            <a:pPr lvl="2"/>
            <a:endParaRPr lang="en-US" altLang="ja-JP" dirty="0" smtClean="0"/>
          </a:p>
          <a:p>
            <a:pPr lvl="2"/>
            <a:endParaRPr lang="en-US" altLang="ja-JP" dirty="0" smtClean="0"/>
          </a:p>
          <a:p>
            <a:endParaRPr lang="en-US" altLang="ja-JP" dirty="0" smtClean="0"/>
          </a:p>
          <a:p>
            <a:endParaRPr lang="ja-JP" altLang="en-US" dirty="0"/>
          </a:p>
        </p:txBody>
      </p:sp>
      <p:grpSp>
        <p:nvGrpSpPr>
          <p:cNvPr id="6" name="Group 73"/>
          <p:cNvGrpSpPr>
            <a:grpSpLocks/>
          </p:cNvGrpSpPr>
          <p:nvPr/>
        </p:nvGrpSpPr>
        <p:grpSpPr bwMode="auto">
          <a:xfrm>
            <a:off x="762000" y="3276600"/>
            <a:ext cx="2849563" cy="2895600"/>
            <a:chOff x="672" y="2064"/>
            <a:chExt cx="1795" cy="1824"/>
          </a:xfrm>
        </p:grpSpPr>
        <p:sp>
          <p:nvSpPr>
            <p:cNvPr id="107527" name="AutoShape 47"/>
            <p:cNvSpPr>
              <a:spLocks noChangeArrowheads="1"/>
            </p:cNvSpPr>
            <p:nvPr/>
          </p:nvSpPr>
          <p:spPr bwMode="auto">
            <a:xfrm>
              <a:off x="672" y="2064"/>
              <a:ext cx="1795" cy="1824"/>
            </a:xfrm>
            <a:prstGeom prst="roundRect">
              <a:avLst>
                <a:gd name="adj" fmla="val 16667"/>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07528" name="AutoShape 48"/>
            <p:cNvSpPr>
              <a:spLocks noChangeArrowheads="1"/>
            </p:cNvSpPr>
            <p:nvPr/>
          </p:nvSpPr>
          <p:spPr bwMode="auto">
            <a:xfrm>
              <a:off x="1033" y="3423"/>
              <a:ext cx="813" cy="195"/>
            </a:xfrm>
            <a:prstGeom prst="roundRect">
              <a:avLst>
                <a:gd name="adj" fmla="val 16667"/>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107529" name="AutoShape 49"/>
            <p:cNvSpPr>
              <a:spLocks noChangeArrowheads="1"/>
            </p:cNvSpPr>
            <p:nvPr/>
          </p:nvSpPr>
          <p:spPr bwMode="auto">
            <a:xfrm>
              <a:off x="1033" y="2958"/>
              <a:ext cx="813" cy="196"/>
            </a:xfrm>
            <a:prstGeom prst="roundRect">
              <a:avLst>
                <a:gd name="adj" fmla="val 16667"/>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107530" name="AutoShape 50"/>
            <p:cNvSpPr>
              <a:spLocks noChangeArrowheads="1"/>
            </p:cNvSpPr>
            <p:nvPr/>
          </p:nvSpPr>
          <p:spPr bwMode="auto">
            <a:xfrm>
              <a:off x="1033" y="2492"/>
              <a:ext cx="813" cy="196"/>
            </a:xfrm>
            <a:prstGeom prst="roundRect">
              <a:avLst>
                <a:gd name="adj" fmla="val 16667"/>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107531" name="Line 51"/>
            <p:cNvSpPr>
              <a:spLocks noChangeShapeType="1"/>
            </p:cNvSpPr>
            <p:nvPr/>
          </p:nvSpPr>
          <p:spPr bwMode="auto">
            <a:xfrm>
              <a:off x="1335" y="2698"/>
              <a:ext cx="0" cy="237"/>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107532" name="Line 52"/>
            <p:cNvSpPr>
              <a:spLocks noChangeShapeType="1"/>
            </p:cNvSpPr>
            <p:nvPr/>
          </p:nvSpPr>
          <p:spPr bwMode="auto">
            <a:xfrm>
              <a:off x="1337" y="3155"/>
              <a:ext cx="0" cy="237"/>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107533" name="Rectangle 53"/>
            <p:cNvSpPr>
              <a:spLocks noChangeArrowheads="1"/>
            </p:cNvSpPr>
            <p:nvPr/>
          </p:nvSpPr>
          <p:spPr bwMode="auto">
            <a:xfrm>
              <a:off x="1349" y="2699"/>
              <a:ext cx="321" cy="171"/>
            </a:xfrm>
            <a:prstGeom prst="rect">
              <a:avLst/>
            </a:prstGeom>
            <a:noFill/>
            <a:ln w="12700">
              <a:noFill/>
              <a:miter lim="800000"/>
              <a:headEnd/>
              <a:tailEnd/>
            </a:ln>
          </p:spPr>
          <p:txBody>
            <a:bodyPr wrap="none"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start</a:t>
              </a:r>
            </a:p>
          </p:txBody>
        </p:sp>
        <p:sp>
          <p:nvSpPr>
            <p:cNvPr id="107534" name="Rectangle 54"/>
            <p:cNvSpPr>
              <a:spLocks noChangeArrowheads="1"/>
            </p:cNvSpPr>
            <p:nvPr/>
          </p:nvSpPr>
          <p:spPr bwMode="auto">
            <a:xfrm>
              <a:off x="1396" y="3173"/>
              <a:ext cx="338" cy="171"/>
            </a:xfrm>
            <a:prstGeom prst="rect">
              <a:avLst/>
            </a:prstGeom>
            <a:noFill/>
            <a:ln w="12700">
              <a:noFill/>
              <a:miter lim="800000"/>
              <a:headEnd/>
              <a:tailEnd/>
            </a:ln>
          </p:spPr>
          <p:txBody>
            <a:bodyPr wrap="none"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cook</a:t>
              </a:r>
            </a:p>
          </p:txBody>
        </p:sp>
        <p:sp>
          <p:nvSpPr>
            <p:cNvPr id="107535" name="Rectangle 55"/>
            <p:cNvSpPr>
              <a:spLocks noChangeArrowheads="1"/>
            </p:cNvSpPr>
            <p:nvPr/>
          </p:nvSpPr>
          <p:spPr bwMode="auto">
            <a:xfrm>
              <a:off x="1078" y="2544"/>
              <a:ext cx="700" cy="140"/>
            </a:xfrm>
            <a:prstGeom prst="rect">
              <a:avLst/>
            </a:prstGeom>
            <a:noFill/>
            <a:ln w="0">
              <a:noFill/>
              <a:miter lim="800000"/>
              <a:headEnd/>
              <a:tailEnd/>
            </a:ln>
          </p:spPr>
          <p:txBody>
            <a:bodyPr wrap="none" lIns="90478" tIns="44445" rIns="90478" bIns="44445" anchor="ctr">
              <a:prstTxWarp prst="textNoShape">
                <a:avLst/>
              </a:prstTxWarp>
            </a:bodyPr>
            <a:lstStyle/>
            <a:p>
              <a:pPr algn="ctr"/>
              <a:r>
                <a:rPr lang="en-US" sz="1200" b="1">
                  <a:latin typeface="Helvetica" charset="0"/>
                  <a:ea typeface="ＭＳ Ｐゴシック" charset="-128"/>
                  <a:cs typeface="ＭＳ Ｐゴシック" charset="-128"/>
                </a:rPr>
                <a:t>Not Cooking</a:t>
              </a:r>
            </a:p>
          </p:txBody>
        </p:sp>
        <p:sp>
          <p:nvSpPr>
            <p:cNvPr id="107536" name="Line 56"/>
            <p:cNvSpPr>
              <a:spLocks noChangeShapeType="1"/>
            </p:cNvSpPr>
            <p:nvPr/>
          </p:nvSpPr>
          <p:spPr bwMode="auto">
            <a:xfrm flipV="1">
              <a:off x="2117" y="2802"/>
              <a:ext cx="0" cy="242"/>
            </a:xfrm>
            <a:prstGeom prst="line">
              <a:avLst/>
            </a:prstGeom>
            <a:noFill/>
            <a:ln w="9525">
              <a:solidFill>
                <a:schemeClr val="tx1"/>
              </a:solidFill>
              <a:round/>
              <a:headEnd/>
              <a:tailEnd/>
            </a:ln>
          </p:spPr>
          <p:txBody>
            <a:bodyPr>
              <a:prstTxWarp prst="textNoShape">
                <a:avLst/>
              </a:prstTxWarp>
            </a:bodyPr>
            <a:lstStyle/>
            <a:p>
              <a:endParaRPr lang="en-US"/>
            </a:p>
          </p:txBody>
        </p:sp>
        <p:sp>
          <p:nvSpPr>
            <p:cNvPr id="107537" name="Rectangle 57"/>
            <p:cNvSpPr>
              <a:spLocks noChangeArrowheads="1"/>
            </p:cNvSpPr>
            <p:nvPr/>
          </p:nvSpPr>
          <p:spPr bwMode="auto">
            <a:xfrm>
              <a:off x="2027" y="2596"/>
              <a:ext cx="321" cy="171"/>
            </a:xfrm>
            <a:prstGeom prst="rect">
              <a:avLst/>
            </a:prstGeom>
            <a:noFill/>
            <a:ln w="12700">
              <a:noFill/>
              <a:miter lim="800000"/>
              <a:headEnd/>
              <a:tailEnd/>
            </a:ln>
          </p:spPr>
          <p:txBody>
            <a:bodyPr wrap="none"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start</a:t>
              </a:r>
            </a:p>
          </p:txBody>
        </p:sp>
        <p:sp>
          <p:nvSpPr>
            <p:cNvPr id="107538" name="Line 58"/>
            <p:cNvSpPr>
              <a:spLocks noChangeShapeType="1"/>
            </p:cNvSpPr>
            <p:nvPr/>
          </p:nvSpPr>
          <p:spPr bwMode="auto">
            <a:xfrm>
              <a:off x="762" y="2596"/>
              <a:ext cx="0" cy="923"/>
            </a:xfrm>
            <a:prstGeom prst="line">
              <a:avLst/>
            </a:prstGeom>
            <a:noFill/>
            <a:ln w="9525">
              <a:solidFill>
                <a:schemeClr val="tx1"/>
              </a:solidFill>
              <a:round/>
              <a:headEnd/>
              <a:tailEnd/>
            </a:ln>
          </p:spPr>
          <p:txBody>
            <a:bodyPr>
              <a:prstTxWarp prst="textNoShape">
                <a:avLst/>
              </a:prstTxWarp>
            </a:bodyPr>
            <a:lstStyle/>
            <a:p>
              <a:endParaRPr lang="en-US"/>
            </a:p>
          </p:txBody>
        </p:sp>
        <p:sp>
          <p:nvSpPr>
            <p:cNvPr id="107539" name="Rectangle 59"/>
            <p:cNvSpPr>
              <a:spLocks noChangeArrowheads="1"/>
            </p:cNvSpPr>
            <p:nvPr/>
          </p:nvSpPr>
          <p:spPr bwMode="auto">
            <a:xfrm>
              <a:off x="807" y="3216"/>
              <a:ext cx="412" cy="171"/>
            </a:xfrm>
            <a:prstGeom prst="rect">
              <a:avLst/>
            </a:prstGeom>
            <a:noFill/>
            <a:ln w="12700">
              <a:noFill/>
              <a:miter lim="800000"/>
              <a:headEnd/>
              <a:tailEnd/>
            </a:ln>
          </p:spPr>
          <p:txBody>
            <a:bodyPr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stop</a:t>
              </a:r>
            </a:p>
          </p:txBody>
        </p:sp>
        <p:sp>
          <p:nvSpPr>
            <p:cNvPr id="107540" name="Rectangle 60"/>
            <p:cNvSpPr>
              <a:spLocks noChangeArrowheads="1"/>
            </p:cNvSpPr>
            <p:nvPr/>
          </p:nvSpPr>
          <p:spPr bwMode="auto">
            <a:xfrm>
              <a:off x="1033" y="3423"/>
              <a:ext cx="700" cy="140"/>
            </a:xfrm>
            <a:prstGeom prst="rect">
              <a:avLst/>
            </a:prstGeom>
            <a:noFill/>
            <a:ln w="0">
              <a:noFill/>
              <a:miter lim="800000"/>
              <a:headEnd/>
              <a:tailEnd/>
            </a:ln>
          </p:spPr>
          <p:txBody>
            <a:bodyPr wrap="none" lIns="90478" tIns="44445" rIns="90478" bIns="44445" anchor="ctr">
              <a:prstTxWarp prst="textNoShape">
                <a:avLst/>
              </a:prstTxWarp>
            </a:bodyPr>
            <a:lstStyle/>
            <a:p>
              <a:pPr algn="ctr"/>
              <a:r>
                <a:rPr lang="en-US" sz="1200" b="1">
                  <a:latin typeface="Helvetica" charset="0"/>
                  <a:ea typeface="ＭＳ Ｐゴシック" charset="-128"/>
                  <a:cs typeface="ＭＳ Ｐゴシック" charset="-128"/>
                </a:rPr>
                <a:t>Cooking</a:t>
              </a:r>
            </a:p>
          </p:txBody>
        </p:sp>
        <p:sp>
          <p:nvSpPr>
            <p:cNvPr id="107541" name="Rectangle 61"/>
            <p:cNvSpPr>
              <a:spLocks noChangeArrowheads="1"/>
            </p:cNvSpPr>
            <p:nvPr/>
          </p:nvSpPr>
          <p:spPr bwMode="auto">
            <a:xfrm>
              <a:off x="1033" y="3009"/>
              <a:ext cx="700" cy="140"/>
            </a:xfrm>
            <a:prstGeom prst="rect">
              <a:avLst/>
            </a:prstGeom>
            <a:noFill/>
            <a:ln w="0">
              <a:noFill/>
              <a:miter lim="800000"/>
              <a:headEnd/>
              <a:tailEnd/>
            </a:ln>
          </p:spPr>
          <p:txBody>
            <a:bodyPr wrap="none" lIns="90478" tIns="44445" rIns="90478" bIns="44445" anchor="ctr">
              <a:prstTxWarp prst="textNoShape">
                <a:avLst/>
              </a:prstTxWarp>
            </a:bodyPr>
            <a:lstStyle/>
            <a:p>
              <a:pPr algn="ctr"/>
              <a:r>
                <a:rPr lang="en-US" sz="1200" b="1">
                  <a:latin typeface="Helvetica" charset="0"/>
                  <a:ea typeface="ＭＳ Ｐゴシック" charset="-128"/>
                  <a:cs typeface="ＭＳ Ｐゴシック" charset="-128"/>
                </a:rPr>
                <a:t>Checking</a:t>
              </a:r>
            </a:p>
          </p:txBody>
        </p:sp>
        <p:sp>
          <p:nvSpPr>
            <p:cNvPr id="107542" name="Line 62"/>
            <p:cNvSpPr>
              <a:spLocks noChangeShapeType="1"/>
            </p:cNvSpPr>
            <p:nvPr/>
          </p:nvSpPr>
          <p:spPr bwMode="auto">
            <a:xfrm>
              <a:off x="762" y="2596"/>
              <a:ext cx="271"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107543" name="Line 63"/>
            <p:cNvSpPr>
              <a:spLocks noChangeShapeType="1"/>
            </p:cNvSpPr>
            <p:nvPr/>
          </p:nvSpPr>
          <p:spPr bwMode="auto">
            <a:xfrm>
              <a:off x="762" y="3526"/>
              <a:ext cx="271"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107544" name="Line 64"/>
            <p:cNvSpPr>
              <a:spLocks noChangeShapeType="1"/>
            </p:cNvSpPr>
            <p:nvPr/>
          </p:nvSpPr>
          <p:spPr bwMode="auto">
            <a:xfrm>
              <a:off x="1846" y="3061"/>
              <a:ext cx="271"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107545" name="Line 65"/>
            <p:cNvSpPr>
              <a:spLocks noChangeShapeType="1"/>
            </p:cNvSpPr>
            <p:nvPr/>
          </p:nvSpPr>
          <p:spPr bwMode="auto">
            <a:xfrm>
              <a:off x="1756" y="2802"/>
              <a:ext cx="361"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107546" name="Line 66"/>
            <p:cNvSpPr>
              <a:spLocks noChangeShapeType="1"/>
            </p:cNvSpPr>
            <p:nvPr/>
          </p:nvSpPr>
          <p:spPr bwMode="auto">
            <a:xfrm>
              <a:off x="1756" y="2802"/>
              <a:ext cx="0" cy="15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107547" name="Rectangle 67"/>
            <p:cNvSpPr>
              <a:spLocks noChangeArrowheads="1"/>
            </p:cNvSpPr>
            <p:nvPr/>
          </p:nvSpPr>
          <p:spPr bwMode="auto">
            <a:xfrm>
              <a:off x="1620" y="2064"/>
              <a:ext cx="514" cy="248"/>
            </a:xfrm>
            <a:prstGeom prst="rect">
              <a:avLst/>
            </a:prstGeom>
            <a:noFill/>
            <a:ln w="12700">
              <a:noFill/>
              <a:miter lim="800000"/>
              <a:headEnd/>
              <a:tailEnd/>
            </a:ln>
          </p:spPr>
          <p:txBody>
            <a:bodyPr wrap="none" lIns="90478" tIns="44445" rIns="90478" bIns="44445">
              <a:prstTxWarp prst="textNoShape">
                <a:avLst/>
              </a:prstTxWarp>
              <a:spAutoFit/>
            </a:bodyPr>
            <a:lstStyle/>
            <a:p>
              <a:r>
                <a:rPr lang="en-US" altLang="ja-JP" sz="2000" b="1" dirty="0">
                  <a:solidFill>
                    <a:srgbClr val="FC0128"/>
                  </a:solidFill>
                  <a:latin typeface="Helvetica" charset="0"/>
                  <a:ea typeface="ＭＳ Ｐゴシック" charset="-128"/>
                  <a:cs typeface="ＭＳ Ｐゴシック" charset="-128"/>
                </a:rPr>
                <a:t>Oven</a:t>
              </a:r>
            </a:p>
          </p:txBody>
        </p:sp>
        <p:sp>
          <p:nvSpPr>
            <p:cNvPr id="107548" name="Line 68"/>
            <p:cNvSpPr>
              <a:spLocks noChangeShapeType="1"/>
            </p:cNvSpPr>
            <p:nvPr/>
          </p:nvSpPr>
          <p:spPr bwMode="auto">
            <a:xfrm>
              <a:off x="1846" y="3519"/>
              <a:ext cx="271" cy="0"/>
            </a:xfrm>
            <a:prstGeom prst="line">
              <a:avLst/>
            </a:prstGeom>
            <a:noFill/>
            <a:ln w="9525">
              <a:solidFill>
                <a:schemeClr val="tx1"/>
              </a:solidFill>
              <a:round/>
              <a:headEnd/>
              <a:tailEnd/>
            </a:ln>
          </p:spPr>
          <p:txBody>
            <a:bodyPr>
              <a:prstTxWarp prst="textNoShape">
                <a:avLst/>
              </a:prstTxWarp>
              <a:spAutoFit/>
            </a:bodyPr>
            <a:lstStyle/>
            <a:p>
              <a:endParaRPr lang="en-US"/>
            </a:p>
          </p:txBody>
        </p:sp>
        <p:sp>
          <p:nvSpPr>
            <p:cNvPr id="107549" name="Line 69"/>
            <p:cNvSpPr>
              <a:spLocks noChangeShapeType="1"/>
            </p:cNvSpPr>
            <p:nvPr/>
          </p:nvSpPr>
          <p:spPr bwMode="auto">
            <a:xfrm flipV="1">
              <a:off x="2117" y="3266"/>
              <a:ext cx="0" cy="242"/>
            </a:xfrm>
            <a:prstGeom prst="line">
              <a:avLst/>
            </a:prstGeom>
            <a:noFill/>
            <a:ln w="9525">
              <a:solidFill>
                <a:schemeClr val="tx1"/>
              </a:solidFill>
              <a:round/>
              <a:headEnd/>
              <a:tailEnd/>
            </a:ln>
          </p:spPr>
          <p:txBody>
            <a:bodyPr>
              <a:prstTxWarp prst="textNoShape">
                <a:avLst/>
              </a:prstTxWarp>
            </a:bodyPr>
            <a:lstStyle/>
            <a:p>
              <a:endParaRPr lang="en-US"/>
            </a:p>
          </p:txBody>
        </p:sp>
        <p:sp>
          <p:nvSpPr>
            <p:cNvPr id="107550" name="Line 70"/>
            <p:cNvSpPr>
              <a:spLocks noChangeShapeType="1"/>
            </p:cNvSpPr>
            <p:nvPr/>
          </p:nvSpPr>
          <p:spPr bwMode="auto">
            <a:xfrm>
              <a:off x="1778" y="3266"/>
              <a:ext cx="361"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107551" name="Line 71"/>
            <p:cNvSpPr>
              <a:spLocks noChangeShapeType="1"/>
            </p:cNvSpPr>
            <p:nvPr/>
          </p:nvSpPr>
          <p:spPr bwMode="auto">
            <a:xfrm>
              <a:off x="1788" y="3267"/>
              <a:ext cx="0" cy="15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107552" name="Rectangle 72"/>
            <p:cNvSpPr>
              <a:spLocks noChangeArrowheads="1"/>
            </p:cNvSpPr>
            <p:nvPr/>
          </p:nvSpPr>
          <p:spPr bwMode="auto">
            <a:xfrm>
              <a:off x="1846" y="3130"/>
              <a:ext cx="621" cy="171"/>
            </a:xfrm>
            <a:prstGeom prst="rect">
              <a:avLst/>
            </a:prstGeom>
            <a:noFill/>
            <a:ln w="12700">
              <a:noFill/>
              <a:miter lim="800000"/>
              <a:headEnd/>
              <a:tailEnd/>
            </a:ln>
          </p:spPr>
          <p:txBody>
            <a:bodyPr wrap="none"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finish_step</a:t>
              </a:r>
            </a:p>
          </p:txBody>
        </p:sp>
      </p:grpSp>
      <p:grpSp>
        <p:nvGrpSpPr>
          <p:cNvPr id="73" name="Group 4"/>
          <p:cNvGrpSpPr>
            <a:grpSpLocks/>
          </p:cNvGrpSpPr>
          <p:nvPr/>
        </p:nvGrpSpPr>
        <p:grpSpPr bwMode="auto">
          <a:xfrm>
            <a:off x="6172200" y="1828800"/>
            <a:ext cx="2847975" cy="2819400"/>
            <a:chOff x="3024" y="432"/>
            <a:chExt cx="1794" cy="1776"/>
          </a:xfrm>
        </p:grpSpPr>
        <p:sp>
          <p:nvSpPr>
            <p:cNvPr id="74" name="AutoShape 5"/>
            <p:cNvSpPr>
              <a:spLocks noChangeArrowheads="1"/>
            </p:cNvSpPr>
            <p:nvPr/>
          </p:nvSpPr>
          <p:spPr bwMode="auto">
            <a:xfrm>
              <a:off x="3024" y="432"/>
              <a:ext cx="1794" cy="1776"/>
            </a:xfrm>
            <a:prstGeom prst="roundRect">
              <a:avLst>
                <a:gd name="adj" fmla="val 16667"/>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grpSp>
          <p:nvGrpSpPr>
            <p:cNvPr id="75" name="Group 6"/>
            <p:cNvGrpSpPr>
              <a:grpSpLocks/>
            </p:cNvGrpSpPr>
            <p:nvPr/>
          </p:nvGrpSpPr>
          <p:grpSpPr bwMode="auto">
            <a:xfrm>
              <a:off x="3254" y="780"/>
              <a:ext cx="1472" cy="1013"/>
              <a:chOff x="3254" y="780"/>
              <a:chExt cx="1472" cy="1013"/>
            </a:xfrm>
          </p:grpSpPr>
          <p:sp>
            <p:nvSpPr>
              <p:cNvPr id="76" name="AutoShape 7"/>
              <p:cNvSpPr>
                <a:spLocks noChangeArrowheads="1"/>
              </p:cNvSpPr>
              <p:nvPr/>
            </p:nvSpPr>
            <p:spPr bwMode="auto">
              <a:xfrm>
                <a:off x="3254" y="1612"/>
                <a:ext cx="1054" cy="181"/>
              </a:xfrm>
              <a:prstGeom prst="roundRect">
                <a:avLst>
                  <a:gd name="adj" fmla="val 16667"/>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7" name="AutoShape 8"/>
              <p:cNvSpPr>
                <a:spLocks noChangeArrowheads="1"/>
              </p:cNvSpPr>
              <p:nvPr/>
            </p:nvSpPr>
            <p:spPr bwMode="auto">
              <a:xfrm>
                <a:off x="3254" y="1195"/>
                <a:ext cx="1054" cy="182"/>
              </a:xfrm>
              <a:prstGeom prst="roundRect">
                <a:avLst>
                  <a:gd name="adj" fmla="val 16667"/>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78" name="AutoShape 9"/>
              <p:cNvSpPr>
                <a:spLocks noChangeArrowheads="1"/>
              </p:cNvSpPr>
              <p:nvPr/>
            </p:nvSpPr>
            <p:spPr bwMode="auto">
              <a:xfrm>
                <a:off x="3254" y="780"/>
                <a:ext cx="1054" cy="182"/>
              </a:xfrm>
              <a:prstGeom prst="roundRect">
                <a:avLst>
                  <a:gd name="adj" fmla="val 16667"/>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9" name="Line 10"/>
              <p:cNvSpPr>
                <a:spLocks noChangeShapeType="1"/>
              </p:cNvSpPr>
              <p:nvPr/>
            </p:nvSpPr>
            <p:spPr bwMode="auto">
              <a:xfrm>
                <a:off x="3378" y="959"/>
                <a:ext cx="0" cy="22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80" name="Line 11"/>
              <p:cNvSpPr>
                <a:spLocks noChangeShapeType="1"/>
              </p:cNvSpPr>
              <p:nvPr/>
            </p:nvSpPr>
            <p:spPr bwMode="auto">
              <a:xfrm>
                <a:off x="3380" y="1383"/>
                <a:ext cx="0" cy="22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81" name="Rectangle 12"/>
              <p:cNvSpPr>
                <a:spLocks noChangeArrowheads="1"/>
              </p:cNvSpPr>
              <p:nvPr/>
            </p:nvSpPr>
            <p:spPr bwMode="auto">
              <a:xfrm>
                <a:off x="3440" y="985"/>
                <a:ext cx="529" cy="171"/>
              </a:xfrm>
              <a:prstGeom prst="rect">
                <a:avLst/>
              </a:prstGeom>
              <a:noFill/>
              <a:ln w="12700">
                <a:noFill/>
                <a:miter lim="800000"/>
                <a:headEnd/>
                <a:tailEnd/>
              </a:ln>
            </p:spPr>
            <p:txBody>
              <a:bodyPr wrap="none"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startStep</a:t>
                </a:r>
              </a:p>
            </p:txBody>
          </p:sp>
          <p:sp>
            <p:nvSpPr>
              <p:cNvPr id="82" name="Rectangle 13"/>
              <p:cNvSpPr>
                <a:spLocks noChangeArrowheads="1"/>
              </p:cNvSpPr>
              <p:nvPr/>
            </p:nvSpPr>
            <p:spPr bwMode="auto">
              <a:xfrm>
                <a:off x="3440" y="1400"/>
                <a:ext cx="579" cy="171"/>
              </a:xfrm>
              <a:prstGeom prst="rect">
                <a:avLst/>
              </a:prstGeom>
              <a:noFill/>
              <a:ln w="12700">
                <a:noFill/>
                <a:miter lim="800000"/>
                <a:headEnd/>
                <a:tailEnd/>
              </a:ln>
            </p:spPr>
            <p:txBody>
              <a:bodyPr wrap="none"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finishStep</a:t>
                </a:r>
              </a:p>
            </p:txBody>
          </p:sp>
          <p:sp>
            <p:nvSpPr>
              <p:cNvPr id="83" name="Rectangle 14"/>
              <p:cNvSpPr>
                <a:spLocks noChangeArrowheads="1"/>
              </p:cNvSpPr>
              <p:nvPr/>
            </p:nvSpPr>
            <p:spPr bwMode="auto">
              <a:xfrm>
                <a:off x="3440" y="796"/>
                <a:ext cx="713" cy="130"/>
              </a:xfrm>
              <a:prstGeom prst="rect">
                <a:avLst/>
              </a:prstGeom>
              <a:noFill/>
              <a:ln w="0">
                <a:noFill/>
                <a:miter lim="800000"/>
                <a:headEnd/>
                <a:tailEnd/>
              </a:ln>
            </p:spPr>
            <p:txBody>
              <a:bodyPr wrap="none" lIns="90478" tIns="44445" rIns="90478" bIns="44445" anchor="ctr">
                <a:prstTxWarp prst="textNoShape">
                  <a:avLst/>
                </a:prstTxWarp>
              </a:bodyPr>
              <a:lstStyle/>
              <a:p>
                <a:pPr algn="ctr"/>
                <a:r>
                  <a:rPr lang="en-US" sz="1200" b="1">
                    <a:latin typeface="Helvetica" charset="0"/>
                    <a:ea typeface="ＭＳ Ｐゴシック" charset="-128"/>
                    <a:cs typeface="ＭＳ Ｐゴシック" charset="-128"/>
                  </a:rPr>
                  <a:t>Ready</a:t>
                </a:r>
              </a:p>
            </p:txBody>
          </p:sp>
          <p:sp>
            <p:nvSpPr>
              <p:cNvPr id="84" name="Line 15"/>
              <p:cNvSpPr>
                <a:spLocks noChangeShapeType="1"/>
              </p:cNvSpPr>
              <p:nvPr/>
            </p:nvSpPr>
            <p:spPr bwMode="auto">
              <a:xfrm>
                <a:off x="4308" y="1297"/>
                <a:ext cx="310"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85" name="Line 16"/>
              <p:cNvSpPr>
                <a:spLocks noChangeShapeType="1"/>
              </p:cNvSpPr>
              <p:nvPr/>
            </p:nvSpPr>
            <p:spPr bwMode="auto">
              <a:xfrm flipV="1">
                <a:off x="4618" y="881"/>
                <a:ext cx="0" cy="416"/>
              </a:xfrm>
              <a:prstGeom prst="line">
                <a:avLst/>
              </a:prstGeom>
              <a:noFill/>
              <a:ln w="9525">
                <a:solidFill>
                  <a:schemeClr val="tx1"/>
                </a:solidFill>
                <a:round/>
                <a:headEnd/>
                <a:tailEnd/>
              </a:ln>
            </p:spPr>
            <p:txBody>
              <a:bodyPr>
                <a:prstTxWarp prst="textNoShape">
                  <a:avLst/>
                </a:prstTxWarp>
              </a:bodyPr>
              <a:lstStyle/>
              <a:p>
                <a:endParaRPr lang="en-US"/>
              </a:p>
            </p:txBody>
          </p:sp>
          <p:sp>
            <p:nvSpPr>
              <p:cNvPr id="86" name="Line 17"/>
              <p:cNvSpPr>
                <a:spLocks noChangeShapeType="1"/>
              </p:cNvSpPr>
              <p:nvPr/>
            </p:nvSpPr>
            <p:spPr bwMode="auto">
              <a:xfrm flipH="1">
                <a:off x="4308" y="881"/>
                <a:ext cx="310"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87" name="Rectangle 18"/>
              <p:cNvSpPr>
                <a:spLocks noChangeArrowheads="1"/>
              </p:cNvSpPr>
              <p:nvPr/>
            </p:nvSpPr>
            <p:spPr bwMode="auto">
              <a:xfrm>
                <a:off x="4153" y="1037"/>
                <a:ext cx="509" cy="171"/>
              </a:xfrm>
              <a:prstGeom prst="rect">
                <a:avLst/>
              </a:prstGeom>
              <a:noFill/>
              <a:ln w="12700">
                <a:noFill/>
                <a:miter lim="800000"/>
                <a:headEnd/>
                <a:tailEnd/>
              </a:ln>
            </p:spPr>
            <p:txBody>
              <a:bodyPr wrap="none"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interrupt</a:t>
                </a:r>
              </a:p>
            </p:txBody>
          </p:sp>
          <p:sp>
            <p:nvSpPr>
              <p:cNvPr id="88" name="Line 19"/>
              <p:cNvSpPr>
                <a:spLocks noChangeShapeType="1"/>
              </p:cNvSpPr>
              <p:nvPr/>
            </p:nvSpPr>
            <p:spPr bwMode="auto">
              <a:xfrm>
                <a:off x="4308" y="829"/>
                <a:ext cx="372"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89" name="Line 20"/>
              <p:cNvSpPr>
                <a:spLocks noChangeShapeType="1"/>
              </p:cNvSpPr>
              <p:nvPr/>
            </p:nvSpPr>
            <p:spPr bwMode="auto">
              <a:xfrm>
                <a:off x="4680" y="829"/>
                <a:ext cx="0" cy="857"/>
              </a:xfrm>
              <a:prstGeom prst="line">
                <a:avLst/>
              </a:prstGeom>
              <a:noFill/>
              <a:ln w="9525">
                <a:solidFill>
                  <a:schemeClr val="tx1"/>
                </a:solidFill>
                <a:round/>
                <a:headEnd/>
                <a:tailEnd/>
              </a:ln>
            </p:spPr>
            <p:txBody>
              <a:bodyPr>
                <a:prstTxWarp prst="textNoShape">
                  <a:avLst/>
                </a:prstTxWarp>
              </a:bodyPr>
              <a:lstStyle/>
              <a:p>
                <a:endParaRPr lang="en-US"/>
              </a:p>
            </p:txBody>
          </p:sp>
          <p:sp>
            <p:nvSpPr>
              <p:cNvPr id="90" name="Line 21"/>
              <p:cNvSpPr>
                <a:spLocks noChangeShapeType="1"/>
              </p:cNvSpPr>
              <p:nvPr/>
            </p:nvSpPr>
            <p:spPr bwMode="auto">
              <a:xfrm flipH="1">
                <a:off x="4308" y="1686"/>
                <a:ext cx="372"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91" name="Rectangle 22"/>
              <p:cNvSpPr>
                <a:spLocks noChangeArrowheads="1"/>
              </p:cNvSpPr>
              <p:nvPr/>
            </p:nvSpPr>
            <p:spPr bwMode="auto">
              <a:xfrm>
                <a:off x="4122" y="1453"/>
                <a:ext cx="604" cy="171"/>
              </a:xfrm>
              <a:prstGeom prst="rect">
                <a:avLst/>
              </a:prstGeom>
              <a:noFill/>
              <a:ln w="12700">
                <a:noFill/>
                <a:miter lim="800000"/>
                <a:headEnd/>
                <a:tailEnd/>
              </a:ln>
            </p:spPr>
            <p:txBody>
              <a:bodyPr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finishStep</a:t>
                </a:r>
              </a:p>
            </p:txBody>
          </p:sp>
          <p:sp>
            <p:nvSpPr>
              <p:cNvPr id="92" name="Rectangle 23"/>
              <p:cNvSpPr>
                <a:spLocks noChangeArrowheads="1"/>
              </p:cNvSpPr>
              <p:nvPr/>
            </p:nvSpPr>
            <p:spPr bwMode="auto">
              <a:xfrm>
                <a:off x="3409" y="1634"/>
                <a:ext cx="713" cy="130"/>
              </a:xfrm>
              <a:prstGeom prst="rect">
                <a:avLst/>
              </a:prstGeom>
              <a:noFill/>
              <a:ln w="0">
                <a:noFill/>
                <a:miter lim="800000"/>
                <a:headEnd/>
                <a:tailEnd/>
              </a:ln>
            </p:spPr>
            <p:txBody>
              <a:bodyPr wrap="none" lIns="90478" tIns="44445" rIns="90478" bIns="44445" anchor="ctr">
                <a:prstTxWarp prst="textNoShape">
                  <a:avLst/>
                </a:prstTxWarp>
              </a:bodyPr>
              <a:lstStyle/>
              <a:p>
                <a:pPr algn="ctr"/>
                <a:r>
                  <a:rPr lang="en-US" sz="1200" b="1">
                    <a:latin typeface="Helvetica" charset="0"/>
                    <a:ea typeface="ＭＳ Ｐゴシック" charset="-128"/>
                    <a:cs typeface="ＭＳ Ｐゴシック" charset="-128"/>
                  </a:rPr>
                  <a:t>Complete</a:t>
                </a:r>
              </a:p>
            </p:txBody>
          </p:sp>
          <p:sp>
            <p:nvSpPr>
              <p:cNvPr id="93" name="Rectangle 24"/>
              <p:cNvSpPr>
                <a:spLocks noChangeArrowheads="1"/>
              </p:cNvSpPr>
              <p:nvPr/>
            </p:nvSpPr>
            <p:spPr bwMode="auto">
              <a:xfrm>
                <a:off x="3440" y="1219"/>
                <a:ext cx="713" cy="130"/>
              </a:xfrm>
              <a:prstGeom prst="rect">
                <a:avLst/>
              </a:prstGeom>
              <a:noFill/>
              <a:ln w="0">
                <a:noFill/>
                <a:miter lim="800000"/>
                <a:headEnd/>
                <a:tailEnd/>
              </a:ln>
            </p:spPr>
            <p:txBody>
              <a:bodyPr wrap="none" lIns="90478" tIns="44445" rIns="90478" bIns="44445" anchor="ctr">
                <a:prstTxWarp prst="textNoShape">
                  <a:avLst/>
                </a:prstTxWarp>
              </a:bodyPr>
              <a:lstStyle/>
              <a:p>
                <a:pPr algn="ctr"/>
                <a:r>
                  <a:rPr lang="en-US" sz="1200" b="1">
                    <a:latin typeface="Helvetica" charset="0"/>
                    <a:ea typeface="ＭＳ Ｐゴシック" charset="-128"/>
                    <a:cs typeface="ＭＳ Ｐゴシック" charset="-128"/>
                  </a:rPr>
                  <a:t>Executing</a:t>
                </a:r>
              </a:p>
            </p:txBody>
          </p:sp>
        </p:grpSp>
      </p:grpSp>
      <p:grpSp>
        <p:nvGrpSpPr>
          <p:cNvPr id="94" name="Group 25"/>
          <p:cNvGrpSpPr>
            <a:grpSpLocks/>
          </p:cNvGrpSpPr>
          <p:nvPr/>
        </p:nvGrpSpPr>
        <p:grpSpPr bwMode="auto">
          <a:xfrm>
            <a:off x="3733800" y="4038600"/>
            <a:ext cx="2971800" cy="2819400"/>
            <a:chOff x="3517" y="2037"/>
            <a:chExt cx="1872" cy="1776"/>
          </a:xfrm>
        </p:grpSpPr>
        <p:sp>
          <p:nvSpPr>
            <p:cNvPr id="95" name="AutoShape 26"/>
            <p:cNvSpPr>
              <a:spLocks noChangeArrowheads="1"/>
            </p:cNvSpPr>
            <p:nvPr/>
          </p:nvSpPr>
          <p:spPr bwMode="auto">
            <a:xfrm>
              <a:off x="3517" y="2037"/>
              <a:ext cx="1872" cy="1776"/>
            </a:xfrm>
            <a:prstGeom prst="roundRect">
              <a:avLst>
                <a:gd name="adj" fmla="val 16667"/>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grpSp>
          <p:nvGrpSpPr>
            <p:cNvPr id="96" name="Group 27"/>
            <p:cNvGrpSpPr>
              <a:grpSpLocks/>
            </p:cNvGrpSpPr>
            <p:nvPr/>
          </p:nvGrpSpPr>
          <p:grpSpPr bwMode="auto">
            <a:xfrm>
              <a:off x="3757" y="2385"/>
              <a:ext cx="1536" cy="1013"/>
              <a:chOff x="3757" y="2385"/>
              <a:chExt cx="1536" cy="1013"/>
            </a:xfrm>
          </p:grpSpPr>
          <p:sp>
            <p:nvSpPr>
              <p:cNvPr id="97" name="AutoShape 28"/>
              <p:cNvSpPr>
                <a:spLocks noChangeArrowheads="1"/>
              </p:cNvSpPr>
              <p:nvPr/>
            </p:nvSpPr>
            <p:spPr bwMode="auto">
              <a:xfrm>
                <a:off x="3757" y="3217"/>
                <a:ext cx="1100" cy="181"/>
              </a:xfrm>
              <a:prstGeom prst="roundRect">
                <a:avLst>
                  <a:gd name="adj" fmla="val 16667"/>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98" name="AutoShape 29"/>
              <p:cNvSpPr>
                <a:spLocks noChangeArrowheads="1"/>
              </p:cNvSpPr>
              <p:nvPr/>
            </p:nvSpPr>
            <p:spPr bwMode="auto">
              <a:xfrm>
                <a:off x="3757" y="2800"/>
                <a:ext cx="1100" cy="182"/>
              </a:xfrm>
              <a:prstGeom prst="roundRect">
                <a:avLst>
                  <a:gd name="adj" fmla="val 16667"/>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99" name="AutoShape 30"/>
              <p:cNvSpPr>
                <a:spLocks noChangeArrowheads="1"/>
              </p:cNvSpPr>
              <p:nvPr/>
            </p:nvSpPr>
            <p:spPr bwMode="auto">
              <a:xfrm>
                <a:off x="3757" y="2385"/>
                <a:ext cx="1100" cy="182"/>
              </a:xfrm>
              <a:prstGeom prst="roundRect">
                <a:avLst>
                  <a:gd name="adj" fmla="val 16667"/>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100" name="Line 31"/>
              <p:cNvSpPr>
                <a:spLocks noChangeShapeType="1"/>
              </p:cNvSpPr>
              <p:nvPr/>
            </p:nvSpPr>
            <p:spPr bwMode="auto">
              <a:xfrm>
                <a:off x="3886" y="2564"/>
                <a:ext cx="0" cy="22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101" name="Line 32"/>
              <p:cNvSpPr>
                <a:spLocks noChangeShapeType="1"/>
              </p:cNvSpPr>
              <p:nvPr/>
            </p:nvSpPr>
            <p:spPr bwMode="auto">
              <a:xfrm>
                <a:off x="3888" y="2988"/>
                <a:ext cx="0" cy="22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102" name="Rectangle 33"/>
              <p:cNvSpPr>
                <a:spLocks noChangeArrowheads="1"/>
              </p:cNvSpPr>
              <p:nvPr/>
            </p:nvSpPr>
            <p:spPr bwMode="auto">
              <a:xfrm>
                <a:off x="3951" y="2590"/>
                <a:ext cx="529" cy="171"/>
              </a:xfrm>
              <a:prstGeom prst="rect">
                <a:avLst/>
              </a:prstGeom>
              <a:noFill/>
              <a:ln w="12700">
                <a:noFill/>
                <a:miter lim="800000"/>
                <a:headEnd/>
                <a:tailEnd/>
              </a:ln>
            </p:spPr>
            <p:txBody>
              <a:bodyPr wrap="none"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startStep</a:t>
                </a:r>
              </a:p>
            </p:txBody>
          </p:sp>
          <p:sp>
            <p:nvSpPr>
              <p:cNvPr id="103" name="Rectangle 34"/>
              <p:cNvSpPr>
                <a:spLocks noChangeArrowheads="1"/>
              </p:cNvSpPr>
              <p:nvPr/>
            </p:nvSpPr>
            <p:spPr bwMode="auto">
              <a:xfrm>
                <a:off x="3951" y="3005"/>
                <a:ext cx="579" cy="171"/>
              </a:xfrm>
              <a:prstGeom prst="rect">
                <a:avLst/>
              </a:prstGeom>
              <a:noFill/>
              <a:ln w="12700">
                <a:noFill/>
                <a:miter lim="800000"/>
                <a:headEnd/>
                <a:tailEnd/>
              </a:ln>
            </p:spPr>
            <p:txBody>
              <a:bodyPr wrap="none"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finishStep</a:t>
                </a:r>
              </a:p>
            </p:txBody>
          </p:sp>
          <p:sp>
            <p:nvSpPr>
              <p:cNvPr id="104" name="Rectangle 35"/>
              <p:cNvSpPr>
                <a:spLocks noChangeArrowheads="1"/>
              </p:cNvSpPr>
              <p:nvPr/>
            </p:nvSpPr>
            <p:spPr bwMode="auto">
              <a:xfrm>
                <a:off x="3951" y="2401"/>
                <a:ext cx="744" cy="130"/>
              </a:xfrm>
              <a:prstGeom prst="rect">
                <a:avLst/>
              </a:prstGeom>
              <a:noFill/>
              <a:ln w="0">
                <a:noFill/>
                <a:miter lim="800000"/>
                <a:headEnd/>
                <a:tailEnd/>
              </a:ln>
            </p:spPr>
            <p:txBody>
              <a:bodyPr wrap="none" lIns="90478" tIns="44445" rIns="90478" bIns="44445" anchor="ctr">
                <a:prstTxWarp prst="textNoShape">
                  <a:avLst/>
                </a:prstTxWarp>
              </a:bodyPr>
              <a:lstStyle/>
              <a:p>
                <a:pPr algn="ctr"/>
                <a:r>
                  <a:rPr lang="en-US" sz="1200" b="1">
                    <a:latin typeface="Helvetica" charset="0"/>
                    <a:ea typeface="ＭＳ Ｐゴシック" charset="-128"/>
                    <a:cs typeface="ＭＳ Ｐゴシック" charset="-128"/>
                  </a:rPr>
                  <a:t>Ready</a:t>
                </a:r>
              </a:p>
            </p:txBody>
          </p:sp>
          <p:sp>
            <p:nvSpPr>
              <p:cNvPr id="105" name="Line 36"/>
              <p:cNvSpPr>
                <a:spLocks noChangeShapeType="1"/>
              </p:cNvSpPr>
              <p:nvPr/>
            </p:nvSpPr>
            <p:spPr bwMode="auto">
              <a:xfrm>
                <a:off x="4857" y="2902"/>
                <a:ext cx="323"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106" name="Line 37"/>
              <p:cNvSpPr>
                <a:spLocks noChangeShapeType="1"/>
              </p:cNvSpPr>
              <p:nvPr/>
            </p:nvSpPr>
            <p:spPr bwMode="auto">
              <a:xfrm flipV="1">
                <a:off x="5180" y="2486"/>
                <a:ext cx="0" cy="416"/>
              </a:xfrm>
              <a:prstGeom prst="line">
                <a:avLst/>
              </a:prstGeom>
              <a:noFill/>
              <a:ln w="9525">
                <a:solidFill>
                  <a:schemeClr val="tx1"/>
                </a:solidFill>
                <a:round/>
                <a:headEnd/>
                <a:tailEnd/>
              </a:ln>
            </p:spPr>
            <p:txBody>
              <a:bodyPr>
                <a:prstTxWarp prst="textNoShape">
                  <a:avLst/>
                </a:prstTxWarp>
              </a:bodyPr>
              <a:lstStyle/>
              <a:p>
                <a:endParaRPr lang="en-US"/>
              </a:p>
            </p:txBody>
          </p:sp>
          <p:sp>
            <p:nvSpPr>
              <p:cNvPr id="107" name="Line 38"/>
              <p:cNvSpPr>
                <a:spLocks noChangeShapeType="1"/>
              </p:cNvSpPr>
              <p:nvPr/>
            </p:nvSpPr>
            <p:spPr bwMode="auto">
              <a:xfrm flipH="1">
                <a:off x="4857" y="2486"/>
                <a:ext cx="323"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108" name="Rectangle 39"/>
              <p:cNvSpPr>
                <a:spLocks noChangeArrowheads="1"/>
              </p:cNvSpPr>
              <p:nvPr/>
            </p:nvSpPr>
            <p:spPr bwMode="auto">
              <a:xfrm>
                <a:off x="4695" y="2642"/>
                <a:ext cx="509" cy="171"/>
              </a:xfrm>
              <a:prstGeom prst="rect">
                <a:avLst/>
              </a:prstGeom>
              <a:noFill/>
              <a:ln w="12700">
                <a:noFill/>
                <a:miter lim="800000"/>
                <a:headEnd/>
                <a:tailEnd/>
              </a:ln>
            </p:spPr>
            <p:txBody>
              <a:bodyPr wrap="none"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interrupt</a:t>
                </a:r>
              </a:p>
            </p:txBody>
          </p:sp>
          <p:sp>
            <p:nvSpPr>
              <p:cNvPr id="109" name="Line 40"/>
              <p:cNvSpPr>
                <a:spLocks noChangeShapeType="1"/>
              </p:cNvSpPr>
              <p:nvPr/>
            </p:nvSpPr>
            <p:spPr bwMode="auto">
              <a:xfrm>
                <a:off x="4857" y="2434"/>
                <a:ext cx="388"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110" name="Line 41"/>
              <p:cNvSpPr>
                <a:spLocks noChangeShapeType="1"/>
              </p:cNvSpPr>
              <p:nvPr/>
            </p:nvSpPr>
            <p:spPr bwMode="auto">
              <a:xfrm>
                <a:off x="5245" y="2434"/>
                <a:ext cx="0" cy="857"/>
              </a:xfrm>
              <a:prstGeom prst="line">
                <a:avLst/>
              </a:prstGeom>
              <a:noFill/>
              <a:ln w="9525">
                <a:solidFill>
                  <a:schemeClr val="tx1"/>
                </a:solidFill>
                <a:round/>
                <a:headEnd/>
                <a:tailEnd/>
              </a:ln>
            </p:spPr>
            <p:txBody>
              <a:bodyPr>
                <a:prstTxWarp prst="textNoShape">
                  <a:avLst/>
                </a:prstTxWarp>
              </a:bodyPr>
              <a:lstStyle/>
              <a:p>
                <a:endParaRPr lang="en-US"/>
              </a:p>
            </p:txBody>
          </p:sp>
          <p:sp>
            <p:nvSpPr>
              <p:cNvPr id="111" name="Line 42"/>
              <p:cNvSpPr>
                <a:spLocks noChangeShapeType="1"/>
              </p:cNvSpPr>
              <p:nvPr/>
            </p:nvSpPr>
            <p:spPr bwMode="auto">
              <a:xfrm flipH="1">
                <a:off x="4857" y="3291"/>
                <a:ext cx="388"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112" name="Rectangle 43"/>
              <p:cNvSpPr>
                <a:spLocks noChangeArrowheads="1"/>
              </p:cNvSpPr>
              <p:nvPr/>
            </p:nvSpPr>
            <p:spPr bwMode="auto">
              <a:xfrm>
                <a:off x="4663" y="3058"/>
                <a:ext cx="630" cy="171"/>
              </a:xfrm>
              <a:prstGeom prst="rect">
                <a:avLst/>
              </a:prstGeom>
              <a:noFill/>
              <a:ln w="12700">
                <a:noFill/>
                <a:miter lim="800000"/>
                <a:headEnd/>
                <a:tailEnd/>
              </a:ln>
            </p:spPr>
            <p:txBody>
              <a:bodyPr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finishStep</a:t>
                </a:r>
              </a:p>
            </p:txBody>
          </p:sp>
          <p:sp>
            <p:nvSpPr>
              <p:cNvPr id="113" name="Rectangle 44"/>
              <p:cNvSpPr>
                <a:spLocks noChangeArrowheads="1"/>
              </p:cNvSpPr>
              <p:nvPr/>
            </p:nvSpPr>
            <p:spPr bwMode="auto">
              <a:xfrm>
                <a:off x="3919" y="3239"/>
                <a:ext cx="744" cy="130"/>
              </a:xfrm>
              <a:prstGeom prst="rect">
                <a:avLst/>
              </a:prstGeom>
              <a:noFill/>
              <a:ln w="0">
                <a:noFill/>
                <a:miter lim="800000"/>
                <a:headEnd/>
                <a:tailEnd/>
              </a:ln>
            </p:spPr>
            <p:txBody>
              <a:bodyPr wrap="none" lIns="90478" tIns="44445" rIns="90478" bIns="44445" anchor="ctr">
                <a:prstTxWarp prst="textNoShape">
                  <a:avLst/>
                </a:prstTxWarp>
              </a:bodyPr>
              <a:lstStyle/>
              <a:p>
                <a:pPr algn="ctr"/>
                <a:r>
                  <a:rPr lang="en-US" sz="1200" b="1">
                    <a:latin typeface="Helvetica" charset="0"/>
                    <a:ea typeface="ＭＳ Ｐゴシック" charset="-128"/>
                    <a:cs typeface="ＭＳ Ｐゴシック" charset="-128"/>
                  </a:rPr>
                  <a:t>Complete</a:t>
                </a:r>
              </a:p>
            </p:txBody>
          </p:sp>
          <p:sp>
            <p:nvSpPr>
              <p:cNvPr id="114" name="Rectangle 45"/>
              <p:cNvSpPr>
                <a:spLocks noChangeArrowheads="1"/>
              </p:cNvSpPr>
              <p:nvPr/>
            </p:nvSpPr>
            <p:spPr bwMode="auto">
              <a:xfrm>
                <a:off x="3951" y="2824"/>
                <a:ext cx="744" cy="130"/>
              </a:xfrm>
              <a:prstGeom prst="rect">
                <a:avLst/>
              </a:prstGeom>
              <a:noFill/>
              <a:ln w="0">
                <a:noFill/>
                <a:miter lim="800000"/>
                <a:headEnd/>
                <a:tailEnd/>
              </a:ln>
            </p:spPr>
            <p:txBody>
              <a:bodyPr wrap="none" lIns="90478" tIns="44445" rIns="90478" bIns="44445" anchor="ctr">
                <a:prstTxWarp prst="textNoShape">
                  <a:avLst/>
                </a:prstTxWarp>
              </a:bodyPr>
              <a:lstStyle/>
              <a:p>
                <a:pPr algn="ctr"/>
                <a:r>
                  <a:rPr lang="en-US" sz="1200" b="1">
                    <a:latin typeface="Helvetica" charset="0"/>
                    <a:ea typeface="ＭＳ Ｐゴシック" charset="-128"/>
                    <a:cs typeface="ＭＳ Ｐゴシック" charset="-128"/>
                  </a:rPr>
                  <a:t>Executing</a:t>
                </a:r>
              </a:p>
            </p:txBody>
          </p:sp>
        </p:grpSp>
      </p:grpSp>
    </p:spTree>
  </p:cSld>
  <p:clrMapOvr>
    <a:masterClrMapping/>
  </p:clrMapOvr>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altLang="ja-JP" smtClean="0"/>
              <a:t>Executing the Model</a:t>
            </a:r>
            <a:endParaRPr lang="en-US" altLang="ja-JP"/>
          </a:p>
        </p:txBody>
      </p:sp>
      <p:sp>
        <p:nvSpPr>
          <p:cNvPr id="224259" name="Rectangle 3"/>
          <p:cNvSpPr>
            <a:spLocks noGrp="1" noChangeArrowheads="1"/>
          </p:cNvSpPr>
          <p:nvPr>
            <p:ph type="body" idx="1"/>
          </p:nvPr>
        </p:nvSpPr>
        <p:spPr/>
        <p:txBody>
          <a:bodyPr/>
          <a:lstStyle/>
          <a:p>
            <a:r>
              <a:rPr lang="en-US" altLang="ja-JP" smtClean="0"/>
              <a:t>The model executes in response to signals from:</a:t>
            </a:r>
          </a:p>
          <a:p>
            <a:endParaRPr lang="en-US" altLang="ja-JP" smtClean="0"/>
          </a:p>
          <a:p>
            <a:pPr lvl="1"/>
            <a:r>
              <a:rPr lang="en-US" altLang="ja-JP" smtClean="0"/>
              <a:t>the outside, </a:t>
            </a:r>
          </a:p>
          <a:p>
            <a:pPr lvl="1"/>
            <a:endParaRPr lang="en-US" altLang="ja-JP" smtClean="0"/>
          </a:p>
          <a:p>
            <a:pPr lvl="1"/>
            <a:r>
              <a:rPr lang="en-US" altLang="ja-JP" smtClean="0"/>
              <a:t>timers</a:t>
            </a:r>
          </a:p>
          <a:p>
            <a:pPr lvl="1"/>
            <a:endParaRPr lang="en-US" altLang="ja-JP" smtClean="0"/>
          </a:p>
          <a:p>
            <a:pPr lvl="1"/>
            <a:r>
              <a:rPr lang="en-US" altLang="ja-JP" smtClean="0"/>
              <a:t>other instances as </a:t>
            </a:r>
            <a:br>
              <a:rPr lang="en-US" altLang="ja-JP" smtClean="0"/>
            </a:br>
            <a:r>
              <a:rPr lang="en-US" altLang="ja-JP" smtClean="0"/>
              <a:t>they execute </a:t>
            </a:r>
            <a:endParaRPr lang="en-US" altLang="ja-JP" dirty="0"/>
          </a:p>
        </p:txBody>
      </p:sp>
      <p:sp>
        <p:nvSpPr>
          <p:cNvPr id="224260" name="AutoShape 30"/>
          <p:cNvSpPr>
            <a:spLocks noChangeArrowheads="1"/>
          </p:cNvSpPr>
          <p:nvPr/>
        </p:nvSpPr>
        <p:spPr bwMode="auto">
          <a:xfrm>
            <a:off x="5257800" y="3048000"/>
            <a:ext cx="2847975" cy="1981200"/>
          </a:xfrm>
          <a:prstGeom prst="roundRect">
            <a:avLst>
              <a:gd name="adj" fmla="val 16667"/>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224261" name="AutoShape 31"/>
          <p:cNvSpPr>
            <a:spLocks noChangeArrowheads="1"/>
          </p:cNvSpPr>
          <p:nvPr/>
        </p:nvSpPr>
        <p:spPr bwMode="auto">
          <a:xfrm>
            <a:off x="5607050" y="4616450"/>
            <a:ext cx="1673225" cy="287338"/>
          </a:xfrm>
          <a:prstGeom prst="roundRect">
            <a:avLst>
              <a:gd name="adj" fmla="val 16667"/>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224262" name="AutoShape 32"/>
          <p:cNvSpPr>
            <a:spLocks noChangeArrowheads="1"/>
          </p:cNvSpPr>
          <p:nvPr/>
        </p:nvSpPr>
        <p:spPr bwMode="auto">
          <a:xfrm>
            <a:off x="5607050" y="3954463"/>
            <a:ext cx="1673225" cy="288925"/>
          </a:xfrm>
          <a:prstGeom prst="roundRect">
            <a:avLst>
              <a:gd name="adj" fmla="val 16667"/>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224263" name="AutoShape 33"/>
          <p:cNvSpPr>
            <a:spLocks noChangeArrowheads="1"/>
          </p:cNvSpPr>
          <p:nvPr/>
        </p:nvSpPr>
        <p:spPr bwMode="auto">
          <a:xfrm>
            <a:off x="5607050" y="3295650"/>
            <a:ext cx="1673225" cy="288925"/>
          </a:xfrm>
          <a:prstGeom prst="roundRect">
            <a:avLst>
              <a:gd name="adj" fmla="val 16667"/>
            </a:avLst>
          </a:prstGeom>
          <a:solidFill>
            <a:srgbClr val="FF6600"/>
          </a:solidFill>
          <a:ln w="9525">
            <a:solidFill>
              <a:schemeClr val="tx1"/>
            </a:solidFill>
            <a:round/>
            <a:headEnd/>
            <a:tailEnd/>
          </a:ln>
        </p:spPr>
        <p:txBody>
          <a:bodyPr wrap="none" anchor="ctr">
            <a:prstTxWarp prst="textNoShape">
              <a:avLst/>
            </a:prstTxWarp>
          </a:bodyPr>
          <a:lstStyle/>
          <a:p>
            <a:endParaRPr lang="en-US"/>
          </a:p>
        </p:txBody>
      </p:sp>
      <p:sp>
        <p:nvSpPr>
          <p:cNvPr id="224264" name="Line 34"/>
          <p:cNvSpPr>
            <a:spLocks noChangeShapeType="1"/>
          </p:cNvSpPr>
          <p:nvPr/>
        </p:nvSpPr>
        <p:spPr bwMode="auto">
          <a:xfrm>
            <a:off x="5803900" y="3579813"/>
            <a:ext cx="0" cy="34925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224265" name="Line 35"/>
          <p:cNvSpPr>
            <a:spLocks noChangeShapeType="1"/>
          </p:cNvSpPr>
          <p:nvPr/>
        </p:nvSpPr>
        <p:spPr bwMode="auto">
          <a:xfrm>
            <a:off x="5807075" y="4252913"/>
            <a:ext cx="0" cy="34925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224266" name="Rectangle 36"/>
          <p:cNvSpPr>
            <a:spLocks noChangeArrowheads="1"/>
          </p:cNvSpPr>
          <p:nvPr/>
        </p:nvSpPr>
        <p:spPr bwMode="auto">
          <a:xfrm>
            <a:off x="5902325" y="3621088"/>
            <a:ext cx="839788" cy="271462"/>
          </a:xfrm>
          <a:prstGeom prst="rect">
            <a:avLst/>
          </a:prstGeom>
          <a:noFill/>
          <a:ln w="12700">
            <a:noFill/>
            <a:miter lim="800000"/>
            <a:headEnd/>
            <a:tailEnd/>
          </a:ln>
        </p:spPr>
        <p:txBody>
          <a:bodyPr wrap="none"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startStep</a:t>
            </a:r>
          </a:p>
        </p:txBody>
      </p:sp>
      <p:sp>
        <p:nvSpPr>
          <p:cNvPr id="224267" name="Rectangle 37"/>
          <p:cNvSpPr>
            <a:spLocks noChangeArrowheads="1"/>
          </p:cNvSpPr>
          <p:nvPr/>
        </p:nvSpPr>
        <p:spPr bwMode="auto">
          <a:xfrm>
            <a:off x="5902325" y="4279900"/>
            <a:ext cx="919163" cy="271463"/>
          </a:xfrm>
          <a:prstGeom prst="rect">
            <a:avLst/>
          </a:prstGeom>
          <a:noFill/>
          <a:ln w="12700">
            <a:noFill/>
            <a:miter lim="800000"/>
            <a:headEnd/>
            <a:tailEnd/>
          </a:ln>
        </p:spPr>
        <p:txBody>
          <a:bodyPr wrap="none"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finishStep</a:t>
            </a:r>
          </a:p>
        </p:txBody>
      </p:sp>
      <p:sp>
        <p:nvSpPr>
          <p:cNvPr id="2299942" name="AutoShape 38"/>
          <p:cNvSpPr>
            <a:spLocks noChangeArrowheads="1"/>
          </p:cNvSpPr>
          <p:nvPr/>
        </p:nvSpPr>
        <p:spPr bwMode="auto">
          <a:xfrm>
            <a:off x="5641975" y="3292475"/>
            <a:ext cx="1673225" cy="288925"/>
          </a:xfrm>
          <a:prstGeom prst="roundRect">
            <a:avLst>
              <a:gd name="adj" fmla="val 16667"/>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224269" name="Rectangle 39"/>
          <p:cNvSpPr>
            <a:spLocks noChangeArrowheads="1"/>
          </p:cNvSpPr>
          <p:nvPr/>
        </p:nvSpPr>
        <p:spPr bwMode="auto">
          <a:xfrm>
            <a:off x="5902325" y="3321050"/>
            <a:ext cx="1131888" cy="206375"/>
          </a:xfrm>
          <a:prstGeom prst="rect">
            <a:avLst/>
          </a:prstGeom>
          <a:noFill/>
          <a:ln w="0">
            <a:noFill/>
            <a:miter lim="800000"/>
            <a:headEnd/>
            <a:tailEnd/>
          </a:ln>
        </p:spPr>
        <p:txBody>
          <a:bodyPr wrap="none" lIns="90478" tIns="44445" rIns="90478" bIns="44445" anchor="ctr">
            <a:prstTxWarp prst="textNoShape">
              <a:avLst/>
            </a:prstTxWarp>
          </a:bodyPr>
          <a:lstStyle/>
          <a:p>
            <a:pPr algn="ctr"/>
            <a:r>
              <a:rPr lang="en-US" sz="1200" b="1">
                <a:latin typeface="Helvetica" charset="0"/>
                <a:ea typeface="ＭＳ Ｐゴシック" charset="-128"/>
                <a:cs typeface="ＭＳ Ｐゴシック" charset="-128"/>
              </a:rPr>
              <a:t>Ready</a:t>
            </a:r>
          </a:p>
        </p:txBody>
      </p:sp>
      <p:sp>
        <p:nvSpPr>
          <p:cNvPr id="224270" name="Line 40"/>
          <p:cNvSpPr>
            <a:spLocks noChangeShapeType="1"/>
          </p:cNvSpPr>
          <p:nvPr/>
        </p:nvSpPr>
        <p:spPr bwMode="auto">
          <a:xfrm>
            <a:off x="7280275" y="4116388"/>
            <a:ext cx="492125"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224271" name="Line 41"/>
          <p:cNvSpPr>
            <a:spLocks noChangeShapeType="1"/>
          </p:cNvSpPr>
          <p:nvPr/>
        </p:nvSpPr>
        <p:spPr bwMode="auto">
          <a:xfrm flipV="1">
            <a:off x="7772400" y="3455988"/>
            <a:ext cx="0" cy="660400"/>
          </a:xfrm>
          <a:prstGeom prst="line">
            <a:avLst/>
          </a:prstGeom>
          <a:noFill/>
          <a:ln w="9525">
            <a:solidFill>
              <a:schemeClr val="tx1"/>
            </a:solidFill>
            <a:round/>
            <a:headEnd/>
            <a:tailEnd/>
          </a:ln>
        </p:spPr>
        <p:txBody>
          <a:bodyPr>
            <a:prstTxWarp prst="textNoShape">
              <a:avLst/>
            </a:prstTxWarp>
          </a:bodyPr>
          <a:lstStyle/>
          <a:p>
            <a:endParaRPr lang="en-US"/>
          </a:p>
        </p:txBody>
      </p:sp>
      <p:sp>
        <p:nvSpPr>
          <p:cNvPr id="224272" name="Line 42"/>
          <p:cNvSpPr>
            <a:spLocks noChangeShapeType="1"/>
          </p:cNvSpPr>
          <p:nvPr/>
        </p:nvSpPr>
        <p:spPr bwMode="auto">
          <a:xfrm flipH="1">
            <a:off x="7280275" y="3455988"/>
            <a:ext cx="492125"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24273" name="Rectangle 43"/>
          <p:cNvSpPr>
            <a:spLocks noChangeArrowheads="1"/>
          </p:cNvSpPr>
          <p:nvPr/>
        </p:nvSpPr>
        <p:spPr bwMode="auto">
          <a:xfrm>
            <a:off x="7034213" y="3703638"/>
            <a:ext cx="808037" cy="271462"/>
          </a:xfrm>
          <a:prstGeom prst="rect">
            <a:avLst/>
          </a:prstGeom>
          <a:noFill/>
          <a:ln w="12700">
            <a:noFill/>
            <a:miter lim="800000"/>
            <a:headEnd/>
            <a:tailEnd/>
          </a:ln>
        </p:spPr>
        <p:txBody>
          <a:bodyPr wrap="none"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interrupt</a:t>
            </a:r>
          </a:p>
        </p:txBody>
      </p:sp>
      <p:sp>
        <p:nvSpPr>
          <p:cNvPr id="224274" name="Line 44"/>
          <p:cNvSpPr>
            <a:spLocks noChangeShapeType="1"/>
          </p:cNvSpPr>
          <p:nvPr/>
        </p:nvSpPr>
        <p:spPr bwMode="auto">
          <a:xfrm>
            <a:off x="7280275" y="3373438"/>
            <a:ext cx="590550"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224275" name="Line 45"/>
          <p:cNvSpPr>
            <a:spLocks noChangeShapeType="1"/>
          </p:cNvSpPr>
          <p:nvPr/>
        </p:nvSpPr>
        <p:spPr bwMode="auto">
          <a:xfrm>
            <a:off x="7870825" y="3373438"/>
            <a:ext cx="0" cy="1360487"/>
          </a:xfrm>
          <a:prstGeom prst="line">
            <a:avLst/>
          </a:prstGeom>
          <a:noFill/>
          <a:ln w="9525">
            <a:solidFill>
              <a:schemeClr val="tx1"/>
            </a:solidFill>
            <a:round/>
            <a:headEnd/>
            <a:tailEnd/>
          </a:ln>
        </p:spPr>
        <p:txBody>
          <a:bodyPr>
            <a:prstTxWarp prst="textNoShape">
              <a:avLst/>
            </a:prstTxWarp>
          </a:bodyPr>
          <a:lstStyle/>
          <a:p>
            <a:endParaRPr lang="en-US"/>
          </a:p>
        </p:txBody>
      </p:sp>
      <p:sp>
        <p:nvSpPr>
          <p:cNvPr id="224276" name="Line 46"/>
          <p:cNvSpPr>
            <a:spLocks noChangeShapeType="1"/>
          </p:cNvSpPr>
          <p:nvPr/>
        </p:nvSpPr>
        <p:spPr bwMode="auto">
          <a:xfrm flipH="1">
            <a:off x="7280275" y="4733925"/>
            <a:ext cx="590550"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24277" name="Rectangle 47"/>
          <p:cNvSpPr>
            <a:spLocks noChangeArrowheads="1"/>
          </p:cNvSpPr>
          <p:nvPr/>
        </p:nvSpPr>
        <p:spPr bwMode="auto">
          <a:xfrm>
            <a:off x="6985000" y="4364038"/>
            <a:ext cx="958850" cy="271462"/>
          </a:xfrm>
          <a:prstGeom prst="rect">
            <a:avLst/>
          </a:prstGeom>
          <a:noFill/>
          <a:ln w="12700">
            <a:noFill/>
            <a:miter lim="800000"/>
            <a:headEnd/>
            <a:tailEnd/>
          </a:ln>
        </p:spPr>
        <p:txBody>
          <a:bodyPr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finishStep</a:t>
            </a:r>
          </a:p>
        </p:txBody>
      </p:sp>
      <p:sp>
        <p:nvSpPr>
          <p:cNvPr id="224278" name="Rectangle 48"/>
          <p:cNvSpPr>
            <a:spLocks noChangeArrowheads="1"/>
          </p:cNvSpPr>
          <p:nvPr/>
        </p:nvSpPr>
        <p:spPr bwMode="auto">
          <a:xfrm>
            <a:off x="5853113" y="4651375"/>
            <a:ext cx="1131887" cy="206375"/>
          </a:xfrm>
          <a:prstGeom prst="rect">
            <a:avLst/>
          </a:prstGeom>
          <a:noFill/>
          <a:ln w="0">
            <a:noFill/>
            <a:miter lim="800000"/>
            <a:headEnd/>
            <a:tailEnd/>
          </a:ln>
        </p:spPr>
        <p:txBody>
          <a:bodyPr wrap="none" lIns="90478" tIns="44445" rIns="90478" bIns="44445" anchor="ctr">
            <a:prstTxWarp prst="textNoShape">
              <a:avLst/>
            </a:prstTxWarp>
          </a:bodyPr>
          <a:lstStyle/>
          <a:p>
            <a:pPr algn="ctr"/>
            <a:r>
              <a:rPr lang="en-US" sz="1200" b="1">
                <a:latin typeface="Helvetica" charset="0"/>
                <a:ea typeface="ＭＳ Ｐゴシック" charset="-128"/>
                <a:cs typeface="ＭＳ Ｐゴシック" charset="-128"/>
              </a:rPr>
              <a:t>Complete</a:t>
            </a:r>
          </a:p>
        </p:txBody>
      </p:sp>
      <p:sp>
        <p:nvSpPr>
          <p:cNvPr id="2299953" name="AutoShape 49"/>
          <p:cNvSpPr>
            <a:spLocks noChangeArrowheads="1"/>
          </p:cNvSpPr>
          <p:nvPr/>
        </p:nvSpPr>
        <p:spPr bwMode="auto">
          <a:xfrm>
            <a:off x="5562600" y="3962400"/>
            <a:ext cx="1673225" cy="288925"/>
          </a:xfrm>
          <a:prstGeom prst="roundRect">
            <a:avLst>
              <a:gd name="adj" fmla="val 16667"/>
            </a:avLst>
          </a:prstGeom>
          <a:solidFill>
            <a:srgbClr val="FF6600"/>
          </a:solidFill>
          <a:ln w="9525">
            <a:solidFill>
              <a:schemeClr val="tx1"/>
            </a:solidFill>
            <a:round/>
            <a:headEnd/>
            <a:tailEnd/>
          </a:ln>
        </p:spPr>
        <p:txBody>
          <a:bodyPr wrap="none" anchor="ctr">
            <a:prstTxWarp prst="textNoShape">
              <a:avLst/>
            </a:prstTxWarp>
          </a:bodyPr>
          <a:lstStyle/>
          <a:p>
            <a:endParaRPr lang="en-US"/>
          </a:p>
        </p:txBody>
      </p:sp>
      <p:sp>
        <p:nvSpPr>
          <p:cNvPr id="224280" name="Rectangle 50"/>
          <p:cNvSpPr>
            <a:spLocks noChangeArrowheads="1"/>
          </p:cNvSpPr>
          <p:nvPr/>
        </p:nvSpPr>
        <p:spPr bwMode="auto">
          <a:xfrm>
            <a:off x="5902325" y="3992563"/>
            <a:ext cx="1131888" cy="206375"/>
          </a:xfrm>
          <a:prstGeom prst="rect">
            <a:avLst/>
          </a:prstGeom>
          <a:noFill/>
          <a:ln w="0">
            <a:noFill/>
            <a:miter lim="800000"/>
            <a:headEnd/>
            <a:tailEnd/>
          </a:ln>
        </p:spPr>
        <p:txBody>
          <a:bodyPr wrap="none" lIns="90478" tIns="44445" rIns="90478" bIns="44445" anchor="ctr">
            <a:prstTxWarp prst="textNoShape">
              <a:avLst/>
            </a:prstTxWarp>
          </a:bodyPr>
          <a:lstStyle/>
          <a:p>
            <a:pPr algn="ctr"/>
            <a:r>
              <a:rPr lang="en-US" sz="1200" b="1">
                <a:latin typeface="Helvetica" charset="0"/>
                <a:ea typeface="ＭＳ Ｐゴシック" charset="-128"/>
                <a:cs typeface="ＭＳ Ｐゴシック" charset="-128"/>
              </a:rPr>
              <a:t>Executing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999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999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9942" grpId="0" animBg="1"/>
      <p:bldP spid="2299953" grpId="0" animBg="1"/>
    </p:bldLst>
  </p:timing>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6434" name="Title 1"/>
          <p:cNvSpPr>
            <a:spLocks noGrp="1"/>
          </p:cNvSpPr>
          <p:nvPr>
            <p:ph type="title"/>
          </p:nvPr>
        </p:nvSpPr>
        <p:spPr/>
        <p:txBody>
          <a:bodyPr/>
          <a:lstStyle/>
          <a:p>
            <a:r>
              <a:rPr lang="en-US" smtClean="0"/>
              <a:t>Communication</a:t>
            </a:r>
          </a:p>
        </p:txBody>
      </p:sp>
      <p:sp>
        <p:nvSpPr>
          <p:cNvPr id="146435" name="Content Placeholder 2"/>
          <p:cNvSpPr>
            <a:spLocks noGrp="1"/>
          </p:cNvSpPr>
          <p:nvPr>
            <p:ph idx="1"/>
          </p:nvPr>
        </p:nvSpPr>
        <p:spPr/>
        <p:txBody>
          <a:bodyPr/>
          <a:lstStyle/>
          <a:p>
            <a:pPr marL="0" indent="0"/>
            <a:r>
              <a:rPr lang="en-US" dirty="0" smtClean="0"/>
              <a:t>State machines drive each other through their lifecycles by sending each other events.</a:t>
            </a:r>
          </a:p>
          <a:p>
            <a:pPr lvl="1"/>
            <a:r>
              <a:rPr lang="en-US" dirty="0" smtClean="0"/>
              <a:t>Events are reliable</a:t>
            </a:r>
          </a:p>
          <a:p>
            <a:pPr lvl="1"/>
            <a:r>
              <a:rPr lang="en-US" dirty="0" smtClean="0"/>
              <a:t>Events do not interrupt executing activities</a:t>
            </a:r>
          </a:p>
          <a:p>
            <a:pPr marL="0" indent="0"/>
            <a:endParaRPr lang="en-US" dirty="0" smtClean="0"/>
          </a:p>
          <a:p>
            <a:pPr marL="0" indent="0"/>
            <a:endParaRPr lang="en-US" dirty="0" smtClean="0"/>
          </a:p>
          <a:p>
            <a:pPr marL="0" indent="0"/>
            <a:endParaRPr lang="en-US" dirty="0" smtClean="0"/>
          </a:p>
        </p:txBody>
      </p:sp>
      <p:sp>
        <p:nvSpPr>
          <p:cNvPr id="4" name="AutoShape 2"/>
          <p:cNvSpPr>
            <a:spLocks noChangeArrowheads="1"/>
          </p:cNvSpPr>
          <p:nvPr/>
        </p:nvSpPr>
        <p:spPr bwMode="auto">
          <a:xfrm>
            <a:off x="898525" y="3962400"/>
            <a:ext cx="2849563" cy="2133600"/>
          </a:xfrm>
          <a:prstGeom prst="roundRect">
            <a:avLst>
              <a:gd name="adj" fmla="val 16667"/>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5" name="AutoShape 3"/>
          <p:cNvSpPr>
            <a:spLocks noChangeArrowheads="1"/>
          </p:cNvSpPr>
          <p:nvPr/>
        </p:nvSpPr>
        <p:spPr bwMode="auto">
          <a:xfrm>
            <a:off x="1447800" y="4976813"/>
            <a:ext cx="1290638" cy="280987"/>
          </a:xfrm>
          <a:prstGeom prst="roundRect">
            <a:avLst>
              <a:gd name="adj" fmla="val 16667"/>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 name="AutoShape 4"/>
          <p:cNvSpPr>
            <a:spLocks noChangeArrowheads="1"/>
          </p:cNvSpPr>
          <p:nvPr/>
        </p:nvSpPr>
        <p:spPr bwMode="auto">
          <a:xfrm>
            <a:off x="1447800" y="5662613"/>
            <a:ext cx="1290638" cy="280987"/>
          </a:xfrm>
          <a:prstGeom prst="roundRect">
            <a:avLst>
              <a:gd name="adj" fmla="val 16667"/>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nvGrpSpPr>
          <p:cNvPr id="7" name="Group 5"/>
          <p:cNvGrpSpPr>
            <a:grpSpLocks/>
          </p:cNvGrpSpPr>
          <p:nvPr/>
        </p:nvGrpSpPr>
        <p:grpSpPr bwMode="auto">
          <a:xfrm>
            <a:off x="1447800" y="5299075"/>
            <a:ext cx="1290638" cy="644525"/>
            <a:chOff x="912" y="2426"/>
            <a:chExt cx="813" cy="406"/>
          </a:xfrm>
        </p:grpSpPr>
        <p:sp>
          <p:nvSpPr>
            <p:cNvPr id="8" name="AutoShape 6"/>
            <p:cNvSpPr>
              <a:spLocks noChangeArrowheads="1"/>
            </p:cNvSpPr>
            <p:nvPr/>
          </p:nvSpPr>
          <p:spPr bwMode="auto">
            <a:xfrm>
              <a:off x="912" y="2655"/>
              <a:ext cx="813" cy="177"/>
            </a:xfrm>
            <a:prstGeom prst="roundRect">
              <a:avLst>
                <a:gd name="adj" fmla="val 16667"/>
              </a:avLst>
            </a:prstGeom>
            <a:solidFill>
              <a:srgbClr val="FF6600"/>
            </a:solidFill>
            <a:ln w="9525">
              <a:solidFill>
                <a:schemeClr val="tx1"/>
              </a:solidFill>
              <a:round/>
              <a:headEnd/>
              <a:tailEnd/>
            </a:ln>
          </p:spPr>
          <p:txBody>
            <a:bodyPr wrap="none" anchor="ctr">
              <a:prstTxWarp prst="textNoShape">
                <a:avLst/>
              </a:prstTxWarp>
            </a:bodyPr>
            <a:lstStyle/>
            <a:p>
              <a:endParaRPr lang="en-US"/>
            </a:p>
          </p:txBody>
        </p:sp>
        <p:sp>
          <p:nvSpPr>
            <p:cNvPr id="9" name="Line 7"/>
            <p:cNvSpPr>
              <a:spLocks noChangeShapeType="1"/>
            </p:cNvSpPr>
            <p:nvPr/>
          </p:nvSpPr>
          <p:spPr bwMode="auto">
            <a:xfrm>
              <a:off x="1248" y="2426"/>
              <a:ext cx="0" cy="214"/>
            </a:xfrm>
            <a:prstGeom prst="line">
              <a:avLst/>
            </a:prstGeom>
            <a:noFill/>
            <a:ln w="38100" cap="rnd">
              <a:solidFill>
                <a:srgbClr val="FF0000"/>
              </a:solidFill>
              <a:prstDash val="sysDot"/>
              <a:round/>
              <a:headEnd/>
              <a:tailEnd type="triangle" w="med" len="med"/>
            </a:ln>
          </p:spPr>
          <p:txBody>
            <a:bodyPr wrap="none" anchor="ctr">
              <a:prstTxWarp prst="textNoShape">
                <a:avLst/>
              </a:prstTxWarp>
            </a:bodyPr>
            <a:lstStyle/>
            <a:p>
              <a:endParaRPr lang="en-US"/>
            </a:p>
          </p:txBody>
        </p:sp>
      </p:grpSp>
      <p:sp>
        <p:nvSpPr>
          <p:cNvPr id="10" name="AutoShape 8"/>
          <p:cNvSpPr>
            <a:spLocks noChangeArrowheads="1"/>
          </p:cNvSpPr>
          <p:nvPr/>
        </p:nvSpPr>
        <p:spPr bwMode="auto">
          <a:xfrm>
            <a:off x="1452563" y="4976813"/>
            <a:ext cx="1290637" cy="280987"/>
          </a:xfrm>
          <a:prstGeom prst="roundRect">
            <a:avLst>
              <a:gd name="adj" fmla="val 16667"/>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11" name="AutoShape 10"/>
          <p:cNvSpPr>
            <a:spLocks noChangeArrowheads="1"/>
          </p:cNvSpPr>
          <p:nvPr/>
        </p:nvSpPr>
        <p:spPr bwMode="auto">
          <a:xfrm>
            <a:off x="1471613" y="4976813"/>
            <a:ext cx="1290637" cy="280987"/>
          </a:xfrm>
          <a:prstGeom prst="roundRect">
            <a:avLst>
              <a:gd name="adj" fmla="val 16667"/>
            </a:avLst>
          </a:prstGeom>
          <a:solidFill>
            <a:srgbClr val="FF6600"/>
          </a:solidFill>
          <a:ln w="9525">
            <a:solidFill>
              <a:schemeClr val="tx1"/>
            </a:solidFill>
            <a:round/>
            <a:headEnd/>
            <a:tailEnd/>
          </a:ln>
        </p:spPr>
        <p:txBody>
          <a:bodyPr wrap="none" anchor="ctr">
            <a:prstTxWarp prst="textNoShape">
              <a:avLst/>
            </a:prstTxWarp>
          </a:bodyPr>
          <a:lstStyle/>
          <a:p>
            <a:endParaRPr lang="en-US"/>
          </a:p>
        </p:txBody>
      </p:sp>
      <p:sp>
        <p:nvSpPr>
          <p:cNvPr id="12" name="AutoShape 11"/>
          <p:cNvSpPr>
            <a:spLocks noChangeArrowheads="1"/>
          </p:cNvSpPr>
          <p:nvPr/>
        </p:nvSpPr>
        <p:spPr bwMode="auto">
          <a:xfrm>
            <a:off x="1471613" y="4319588"/>
            <a:ext cx="1290637" cy="280987"/>
          </a:xfrm>
          <a:prstGeom prst="roundRect">
            <a:avLst>
              <a:gd name="adj" fmla="val 16667"/>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13" name="Line 12"/>
          <p:cNvSpPr>
            <a:spLocks noChangeShapeType="1"/>
          </p:cNvSpPr>
          <p:nvPr/>
        </p:nvSpPr>
        <p:spPr bwMode="auto">
          <a:xfrm>
            <a:off x="1951038" y="4614863"/>
            <a:ext cx="0" cy="341312"/>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14" name="Line 13"/>
          <p:cNvSpPr>
            <a:spLocks noChangeShapeType="1"/>
          </p:cNvSpPr>
          <p:nvPr/>
        </p:nvSpPr>
        <p:spPr bwMode="auto">
          <a:xfrm>
            <a:off x="1954213" y="5272088"/>
            <a:ext cx="0" cy="339725"/>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15" name="Rectangle 14"/>
          <p:cNvSpPr>
            <a:spLocks noChangeArrowheads="1"/>
          </p:cNvSpPr>
          <p:nvPr/>
        </p:nvSpPr>
        <p:spPr bwMode="auto">
          <a:xfrm>
            <a:off x="1973263" y="4616450"/>
            <a:ext cx="509587" cy="271463"/>
          </a:xfrm>
          <a:prstGeom prst="rect">
            <a:avLst/>
          </a:prstGeom>
          <a:noFill/>
          <a:ln w="12700">
            <a:noFill/>
            <a:miter lim="800000"/>
            <a:headEnd/>
            <a:tailEnd/>
          </a:ln>
        </p:spPr>
        <p:txBody>
          <a:bodyPr wrap="none"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start</a:t>
            </a:r>
          </a:p>
        </p:txBody>
      </p:sp>
      <p:sp>
        <p:nvSpPr>
          <p:cNvPr id="16" name="Rectangle 15"/>
          <p:cNvSpPr>
            <a:spLocks noChangeArrowheads="1"/>
          </p:cNvSpPr>
          <p:nvPr/>
        </p:nvSpPr>
        <p:spPr bwMode="auto">
          <a:xfrm>
            <a:off x="2047875" y="5297488"/>
            <a:ext cx="536575" cy="271462"/>
          </a:xfrm>
          <a:prstGeom prst="rect">
            <a:avLst/>
          </a:prstGeom>
          <a:noFill/>
          <a:ln w="12700">
            <a:noFill/>
            <a:miter lim="800000"/>
            <a:headEnd/>
            <a:tailEnd/>
          </a:ln>
        </p:spPr>
        <p:txBody>
          <a:bodyPr wrap="none"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cook</a:t>
            </a:r>
          </a:p>
        </p:txBody>
      </p:sp>
      <p:sp>
        <p:nvSpPr>
          <p:cNvPr id="17" name="Rectangle 16"/>
          <p:cNvSpPr>
            <a:spLocks noChangeArrowheads="1"/>
          </p:cNvSpPr>
          <p:nvPr/>
        </p:nvSpPr>
        <p:spPr bwMode="auto">
          <a:xfrm>
            <a:off x="1543050" y="4394200"/>
            <a:ext cx="1111250" cy="201613"/>
          </a:xfrm>
          <a:prstGeom prst="rect">
            <a:avLst/>
          </a:prstGeom>
          <a:noFill/>
          <a:ln w="0">
            <a:noFill/>
            <a:miter lim="800000"/>
            <a:headEnd/>
            <a:tailEnd/>
          </a:ln>
        </p:spPr>
        <p:txBody>
          <a:bodyPr wrap="none" lIns="90478" tIns="44445" rIns="90478" bIns="44445" anchor="ctr">
            <a:prstTxWarp prst="textNoShape">
              <a:avLst/>
            </a:prstTxWarp>
          </a:bodyPr>
          <a:lstStyle/>
          <a:p>
            <a:pPr algn="ctr"/>
            <a:r>
              <a:rPr lang="en-US" sz="1200" b="1">
                <a:latin typeface="Helvetica" charset="0"/>
                <a:ea typeface="ＭＳ Ｐゴシック" charset="-128"/>
                <a:cs typeface="ＭＳ Ｐゴシック" charset="-128"/>
              </a:rPr>
              <a:t>Not Cooking</a:t>
            </a:r>
          </a:p>
        </p:txBody>
      </p:sp>
      <p:sp>
        <p:nvSpPr>
          <p:cNvPr id="18" name="Line 17"/>
          <p:cNvSpPr>
            <a:spLocks noChangeShapeType="1"/>
          </p:cNvSpPr>
          <p:nvPr/>
        </p:nvSpPr>
        <p:spPr bwMode="auto">
          <a:xfrm flipV="1">
            <a:off x="3192463" y="4764088"/>
            <a:ext cx="0" cy="347662"/>
          </a:xfrm>
          <a:prstGeom prst="line">
            <a:avLst/>
          </a:prstGeom>
          <a:noFill/>
          <a:ln w="9525">
            <a:solidFill>
              <a:schemeClr val="tx1"/>
            </a:solidFill>
            <a:round/>
            <a:headEnd/>
            <a:tailEnd/>
          </a:ln>
        </p:spPr>
        <p:txBody>
          <a:bodyPr>
            <a:prstTxWarp prst="textNoShape">
              <a:avLst/>
            </a:prstTxWarp>
          </a:bodyPr>
          <a:lstStyle/>
          <a:p>
            <a:endParaRPr lang="en-US"/>
          </a:p>
        </p:txBody>
      </p:sp>
      <p:sp>
        <p:nvSpPr>
          <p:cNvPr id="19" name="Rectangle 18"/>
          <p:cNvSpPr>
            <a:spLocks noChangeArrowheads="1"/>
          </p:cNvSpPr>
          <p:nvPr/>
        </p:nvSpPr>
        <p:spPr bwMode="auto">
          <a:xfrm>
            <a:off x="3049588" y="4468813"/>
            <a:ext cx="509587" cy="271462"/>
          </a:xfrm>
          <a:prstGeom prst="rect">
            <a:avLst/>
          </a:prstGeom>
          <a:noFill/>
          <a:ln w="12700">
            <a:noFill/>
            <a:miter lim="800000"/>
            <a:headEnd/>
            <a:tailEnd/>
          </a:ln>
        </p:spPr>
        <p:txBody>
          <a:bodyPr wrap="none"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start</a:t>
            </a:r>
          </a:p>
        </p:txBody>
      </p:sp>
      <p:sp>
        <p:nvSpPr>
          <p:cNvPr id="20" name="Line 19"/>
          <p:cNvSpPr>
            <a:spLocks noChangeShapeType="1"/>
          </p:cNvSpPr>
          <p:nvPr/>
        </p:nvSpPr>
        <p:spPr bwMode="auto">
          <a:xfrm>
            <a:off x="1041400" y="4468813"/>
            <a:ext cx="0" cy="1325562"/>
          </a:xfrm>
          <a:prstGeom prst="line">
            <a:avLst/>
          </a:prstGeom>
          <a:noFill/>
          <a:ln w="9525">
            <a:solidFill>
              <a:schemeClr val="tx1"/>
            </a:solidFill>
            <a:round/>
            <a:headEnd/>
            <a:tailEnd/>
          </a:ln>
        </p:spPr>
        <p:txBody>
          <a:bodyPr>
            <a:prstTxWarp prst="textNoShape">
              <a:avLst/>
            </a:prstTxWarp>
          </a:bodyPr>
          <a:lstStyle/>
          <a:p>
            <a:endParaRPr lang="en-US"/>
          </a:p>
        </p:txBody>
      </p:sp>
      <p:sp>
        <p:nvSpPr>
          <p:cNvPr id="21" name="Rectangle 20"/>
          <p:cNvSpPr>
            <a:spLocks noChangeArrowheads="1"/>
          </p:cNvSpPr>
          <p:nvPr/>
        </p:nvSpPr>
        <p:spPr bwMode="auto">
          <a:xfrm>
            <a:off x="1112838" y="5359400"/>
            <a:ext cx="654050" cy="271463"/>
          </a:xfrm>
          <a:prstGeom prst="rect">
            <a:avLst/>
          </a:prstGeom>
          <a:noFill/>
          <a:ln w="12700">
            <a:noFill/>
            <a:miter lim="800000"/>
            <a:headEnd/>
            <a:tailEnd/>
          </a:ln>
        </p:spPr>
        <p:txBody>
          <a:bodyPr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stop</a:t>
            </a:r>
          </a:p>
        </p:txBody>
      </p:sp>
      <p:sp>
        <p:nvSpPr>
          <p:cNvPr id="22" name="Rectangle 21"/>
          <p:cNvSpPr>
            <a:spLocks noChangeArrowheads="1"/>
          </p:cNvSpPr>
          <p:nvPr/>
        </p:nvSpPr>
        <p:spPr bwMode="auto">
          <a:xfrm>
            <a:off x="1584325" y="5715000"/>
            <a:ext cx="1111250" cy="201613"/>
          </a:xfrm>
          <a:prstGeom prst="rect">
            <a:avLst/>
          </a:prstGeom>
          <a:noFill/>
          <a:ln w="0">
            <a:noFill/>
            <a:miter lim="800000"/>
            <a:headEnd/>
            <a:tailEnd/>
          </a:ln>
        </p:spPr>
        <p:txBody>
          <a:bodyPr wrap="none" lIns="90478" tIns="44445" rIns="90478" bIns="44445" anchor="ctr">
            <a:prstTxWarp prst="textNoShape">
              <a:avLst/>
            </a:prstTxWarp>
          </a:bodyPr>
          <a:lstStyle/>
          <a:p>
            <a:pPr algn="ctr"/>
            <a:r>
              <a:rPr lang="en-US" sz="1200" b="1">
                <a:latin typeface="Helvetica" charset="0"/>
                <a:ea typeface="ＭＳ Ｐゴシック" charset="-128"/>
                <a:cs typeface="ＭＳ Ｐゴシック" charset="-128"/>
              </a:rPr>
              <a:t>Cooking</a:t>
            </a:r>
          </a:p>
        </p:txBody>
      </p:sp>
      <p:sp>
        <p:nvSpPr>
          <p:cNvPr id="23" name="Rectangle 22"/>
          <p:cNvSpPr>
            <a:spLocks noChangeArrowheads="1"/>
          </p:cNvSpPr>
          <p:nvPr/>
        </p:nvSpPr>
        <p:spPr bwMode="auto">
          <a:xfrm>
            <a:off x="1471613" y="5062538"/>
            <a:ext cx="1111250" cy="200025"/>
          </a:xfrm>
          <a:prstGeom prst="rect">
            <a:avLst/>
          </a:prstGeom>
          <a:noFill/>
          <a:ln w="0">
            <a:noFill/>
            <a:miter lim="800000"/>
            <a:headEnd/>
            <a:tailEnd/>
          </a:ln>
        </p:spPr>
        <p:txBody>
          <a:bodyPr wrap="none" lIns="90478" tIns="44445" rIns="90478" bIns="44445" anchor="ctr">
            <a:prstTxWarp prst="textNoShape">
              <a:avLst/>
            </a:prstTxWarp>
          </a:bodyPr>
          <a:lstStyle/>
          <a:p>
            <a:pPr algn="ctr"/>
            <a:r>
              <a:rPr lang="en-US" sz="1200" b="1">
                <a:latin typeface="Helvetica" charset="0"/>
                <a:ea typeface="ＭＳ Ｐゴシック" charset="-128"/>
                <a:cs typeface="ＭＳ Ｐゴシック" charset="-128"/>
              </a:rPr>
              <a:t>Checking</a:t>
            </a:r>
          </a:p>
        </p:txBody>
      </p:sp>
      <p:sp>
        <p:nvSpPr>
          <p:cNvPr id="24" name="Line 23"/>
          <p:cNvSpPr>
            <a:spLocks noChangeShapeType="1"/>
          </p:cNvSpPr>
          <p:nvPr/>
        </p:nvSpPr>
        <p:spPr bwMode="auto">
          <a:xfrm>
            <a:off x="1041400" y="4468813"/>
            <a:ext cx="430213"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5" name="Line 24"/>
          <p:cNvSpPr>
            <a:spLocks noChangeShapeType="1"/>
          </p:cNvSpPr>
          <p:nvPr/>
        </p:nvSpPr>
        <p:spPr bwMode="auto">
          <a:xfrm>
            <a:off x="1041400" y="5803900"/>
            <a:ext cx="430213"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26" name="Line 25"/>
          <p:cNvSpPr>
            <a:spLocks noChangeShapeType="1"/>
          </p:cNvSpPr>
          <p:nvPr/>
        </p:nvSpPr>
        <p:spPr bwMode="auto">
          <a:xfrm>
            <a:off x="2619375" y="4764088"/>
            <a:ext cx="573088"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27" name="Line 26"/>
          <p:cNvSpPr>
            <a:spLocks noChangeShapeType="1"/>
          </p:cNvSpPr>
          <p:nvPr/>
        </p:nvSpPr>
        <p:spPr bwMode="auto">
          <a:xfrm>
            <a:off x="2619375" y="4764088"/>
            <a:ext cx="0" cy="225425"/>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8" name="Line 27"/>
          <p:cNvSpPr>
            <a:spLocks noChangeShapeType="1"/>
          </p:cNvSpPr>
          <p:nvPr/>
        </p:nvSpPr>
        <p:spPr bwMode="auto">
          <a:xfrm>
            <a:off x="2762250" y="5794375"/>
            <a:ext cx="430213" cy="0"/>
          </a:xfrm>
          <a:prstGeom prst="line">
            <a:avLst/>
          </a:prstGeom>
          <a:noFill/>
          <a:ln w="9525">
            <a:solidFill>
              <a:schemeClr val="tx1"/>
            </a:solidFill>
            <a:round/>
            <a:headEnd/>
            <a:tailEnd/>
          </a:ln>
        </p:spPr>
        <p:txBody>
          <a:bodyPr>
            <a:prstTxWarp prst="textNoShape">
              <a:avLst/>
            </a:prstTxWarp>
            <a:spAutoFit/>
          </a:bodyPr>
          <a:lstStyle/>
          <a:p>
            <a:endParaRPr lang="en-US"/>
          </a:p>
        </p:txBody>
      </p:sp>
      <p:sp>
        <p:nvSpPr>
          <p:cNvPr id="29" name="Line 28"/>
          <p:cNvSpPr>
            <a:spLocks noChangeShapeType="1"/>
          </p:cNvSpPr>
          <p:nvPr/>
        </p:nvSpPr>
        <p:spPr bwMode="auto">
          <a:xfrm flipV="1">
            <a:off x="3192463" y="5430838"/>
            <a:ext cx="0" cy="347662"/>
          </a:xfrm>
          <a:prstGeom prst="line">
            <a:avLst/>
          </a:prstGeom>
          <a:noFill/>
          <a:ln w="9525">
            <a:solidFill>
              <a:schemeClr val="tx1"/>
            </a:solidFill>
            <a:round/>
            <a:headEnd/>
            <a:tailEnd/>
          </a:ln>
        </p:spPr>
        <p:txBody>
          <a:bodyPr>
            <a:prstTxWarp prst="textNoShape">
              <a:avLst/>
            </a:prstTxWarp>
          </a:bodyPr>
          <a:lstStyle/>
          <a:p>
            <a:endParaRPr lang="en-US"/>
          </a:p>
        </p:txBody>
      </p:sp>
      <p:sp>
        <p:nvSpPr>
          <p:cNvPr id="30" name="Line 29"/>
          <p:cNvSpPr>
            <a:spLocks noChangeShapeType="1"/>
          </p:cNvSpPr>
          <p:nvPr/>
        </p:nvSpPr>
        <p:spPr bwMode="auto">
          <a:xfrm>
            <a:off x="2654300" y="5430838"/>
            <a:ext cx="573088"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31" name="Line 30"/>
          <p:cNvSpPr>
            <a:spLocks noChangeShapeType="1"/>
          </p:cNvSpPr>
          <p:nvPr/>
        </p:nvSpPr>
        <p:spPr bwMode="auto">
          <a:xfrm>
            <a:off x="2670175" y="5432425"/>
            <a:ext cx="0" cy="223838"/>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32" name="Rectangle 31"/>
          <p:cNvSpPr>
            <a:spLocks noChangeArrowheads="1"/>
          </p:cNvSpPr>
          <p:nvPr/>
        </p:nvSpPr>
        <p:spPr bwMode="auto">
          <a:xfrm>
            <a:off x="2762250" y="5237163"/>
            <a:ext cx="985838" cy="271462"/>
          </a:xfrm>
          <a:prstGeom prst="rect">
            <a:avLst/>
          </a:prstGeom>
          <a:noFill/>
          <a:ln w="12700">
            <a:noFill/>
            <a:miter lim="800000"/>
            <a:headEnd/>
            <a:tailEnd/>
          </a:ln>
        </p:spPr>
        <p:txBody>
          <a:bodyPr wrap="none"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finish_step</a:t>
            </a:r>
          </a:p>
        </p:txBody>
      </p:sp>
      <p:sp>
        <p:nvSpPr>
          <p:cNvPr id="33" name="AutoShape 32"/>
          <p:cNvSpPr>
            <a:spLocks noChangeArrowheads="1"/>
          </p:cNvSpPr>
          <p:nvPr/>
        </p:nvSpPr>
        <p:spPr bwMode="auto">
          <a:xfrm>
            <a:off x="5257800" y="3962400"/>
            <a:ext cx="2847975" cy="1981200"/>
          </a:xfrm>
          <a:prstGeom prst="roundRect">
            <a:avLst>
              <a:gd name="adj" fmla="val 16667"/>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34" name="AutoShape 33"/>
          <p:cNvSpPr>
            <a:spLocks noChangeArrowheads="1"/>
          </p:cNvSpPr>
          <p:nvPr/>
        </p:nvSpPr>
        <p:spPr bwMode="auto">
          <a:xfrm>
            <a:off x="5607050" y="5530850"/>
            <a:ext cx="1673225" cy="287338"/>
          </a:xfrm>
          <a:prstGeom prst="roundRect">
            <a:avLst>
              <a:gd name="adj" fmla="val 16667"/>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35" name="AutoShape 34"/>
          <p:cNvSpPr>
            <a:spLocks noChangeArrowheads="1"/>
          </p:cNvSpPr>
          <p:nvPr/>
        </p:nvSpPr>
        <p:spPr bwMode="auto">
          <a:xfrm>
            <a:off x="5607050" y="4868863"/>
            <a:ext cx="1673225" cy="288925"/>
          </a:xfrm>
          <a:prstGeom prst="roundRect">
            <a:avLst>
              <a:gd name="adj" fmla="val 16667"/>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36" name="AutoShape 35"/>
          <p:cNvSpPr>
            <a:spLocks noChangeArrowheads="1"/>
          </p:cNvSpPr>
          <p:nvPr/>
        </p:nvSpPr>
        <p:spPr bwMode="auto">
          <a:xfrm>
            <a:off x="5607050" y="4210050"/>
            <a:ext cx="1673225" cy="288925"/>
          </a:xfrm>
          <a:prstGeom prst="roundRect">
            <a:avLst>
              <a:gd name="adj" fmla="val 16667"/>
            </a:avLst>
          </a:prstGeom>
          <a:solidFill>
            <a:srgbClr val="FF6600"/>
          </a:solidFill>
          <a:ln w="9525">
            <a:solidFill>
              <a:schemeClr val="tx1"/>
            </a:solidFill>
            <a:round/>
            <a:headEnd/>
            <a:tailEnd/>
          </a:ln>
        </p:spPr>
        <p:txBody>
          <a:bodyPr wrap="none" anchor="ctr">
            <a:prstTxWarp prst="textNoShape">
              <a:avLst/>
            </a:prstTxWarp>
          </a:bodyPr>
          <a:lstStyle/>
          <a:p>
            <a:endParaRPr lang="en-US"/>
          </a:p>
        </p:txBody>
      </p:sp>
      <p:sp>
        <p:nvSpPr>
          <p:cNvPr id="37" name="Line 36"/>
          <p:cNvSpPr>
            <a:spLocks noChangeShapeType="1"/>
          </p:cNvSpPr>
          <p:nvPr/>
        </p:nvSpPr>
        <p:spPr bwMode="auto">
          <a:xfrm>
            <a:off x="5803900" y="4494213"/>
            <a:ext cx="0" cy="34925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38" name="Line 37"/>
          <p:cNvSpPr>
            <a:spLocks noChangeShapeType="1"/>
          </p:cNvSpPr>
          <p:nvPr/>
        </p:nvSpPr>
        <p:spPr bwMode="auto">
          <a:xfrm>
            <a:off x="5807075" y="5167313"/>
            <a:ext cx="0" cy="34925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39" name="Rectangle 38"/>
          <p:cNvSpPr>
            <a:spLocks noChangeArrowheads="1"/>
          </p:cNvSpPr>
          <p:nvPr/>
        </p:nvSpPr>
        <p:spPr bwMode="auto">
          <a:xfrm>
            <a:off x="5902325" y="4535488"/>
            <a:ext cx="839788" cy="271462"/>
          </a:xfrm>
          <a:prstGeom prst="rect">
            <a:avLst/>
          </a:prstGeom>
          <a:noFill/>
          <a:ln w="12700">
            <a:noFill/>
            <a:miter lim="800000"/>
            <a:headEnd/>
            <a:tailEnd/>
          </a:ln>
        </p:spPr>
        <p:txBody>
          <a:bodyPr wrap="none"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startStep</a:t>
            </a:r>
          </a:p>
        </p:txBody>
      </p:sp>
      <p:sp>
        <p:nvSpPr>
          <p:cNvPr id="40" name="Rectangle 39"/>
          <p:cNvSpPr>
            <a:spLocks noChangeArrowheads="1"/>
          </p:cNvSpPr>
          <p:nvPr/>
        </p:nvSpPr>
        <p:spPr bwMode="auto">
          <a:xfrm>
            <a:off x="5902325" y="5194300"/>
            <a:ext cx="919163" cy="271463"/>
          </a:xfrm>
          <a:prstGeom prst="rect">
            <a:avLst/>
          </a:prstGeom>
          <a:noFill/>
          <a:ln w="12700">
            <a:noFill/>
            <a:miter lim="800000"/>
            <a:headEnd/>
            <a:tailEnd/>
          </a:ln>
        </p:spPr>
        <p:txBody>
          <a:bodyPr wrap="none"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finishStep</a:t>
            </a:r>
          </a:p>
        </p:txBody>
      </p:sp>
      <p:sp>
        <p:nvSpPr>
          <p:cNvPr id="41" name="AutoShape 40"/>
          <p:cNvSpPr>
            <a:spLocks noChangeArrowheads="1"/>
          </p:cNvSpPr>
          <p:nvPr/>
        </p:nvSpPr>
        <p:spPr bwMode="auto">
          <a:xfrm>
            <a:off x="5641975" y="4206875"/>
            <a:ext cx="1673225" cy="288925"/>
          </a:xfrm>
          <a:prstGeom prst="roundRect">
            <a:avLst>
              <a:gd name="adj" fmla="val 16667"/>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42" name="Rectangle 41"/>
          <p:cNvSpPr>
            <a:spLocks noChangeArrowheads="1"/>
          </p:cNvSpPr>
          <p:nvPr/>
        </p:nvSpPr>
        <p:spPr bwMode="auto">
          <a:xfrm>
            <a:off x="5902325" y="4235450"/>
            <a:ext cx="1131888" cy="206375"/>
          </a:xfrm>
          <a:prstGeom prst="rect">
            <a:avLst/>
          </a:prstGeom>
          <a:noFill/>
          <a:ln w="0">
            <a:noFill/>
            <a:miter lim="800000"/>
            <a:headEnd/>
            <a:tailEnd/>
          </a:ln>
        </p:spPr>
        <p:txBody>
          <a:bodyPr wrap="none" lIns="90478" tIns="44445" rIns="90478" bIns="44445" anchor="ctr">
            <a:prstTxWarp prst="textNoShape">
              <a:avLst/>
            </a:prstTxWarp>
          </a:bodyPr>
          <a:lstStyle/>
          <a:p>
            <a:pPr algn="ctr"/>
            <a:r>
              <a:rPr lang="en-US" sz="1200" b="1">
                <a:latin typeface="Helvetica" charset="0"/>
                <a:ea typeface="ＭＳ Ｐゴシック" charset="-128"/>
                <a:cs typeface="ＭＳ Ｐゴシック" charset="-128"/>
              </a:rPr>
              <a:t>Ready</a:t>
            </a:r>
          </a:p>
        </p:txBody>
      </p:sp>
      <p:sp>
        <p:nvSpPr>
          <p:cNvPr id="43" name="Line 42"/>
          <p:cNvSpPr>
            <a:spLocks noChangeShapeType="1"/>
          </p:cNvSpPr>
          <p:nvPr/>
        </p:nvSpPr>
        <p:spPr bwMode="auto">
          <a:xfrm>
            <a:off x="7280275" y="5030788"/>
            <a:ext cx="492125"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44" name="Line 43"/>
          <p:cNvSpPr>
            <a:spLocks noChangeShapeType="1"/>
          </p:cNvSpPr>
          <p:nvPr/>
        </p:nvSpPr>
        <p:spPr bwMode="auto">
          <a:xfrm flipV="1">
            <a:off x="7772400" y="4370388"/>
            <a:ext cx="0" cy="660400"/>
          </a:xfrm>
          <a:prstGeom prst="line">
            <a:avLst/>
          </a:prstGeom>
          <a:noFill/>
          <a:ln w="9525">
            <a:solidFill>
              <a:schemeClr val="tx1"/>
            </a:solidFill>
            <a:round/>
            <a:headEnd/>
            <a:tailEnd/>
          </a:ln>
        </p:spPr>
        <p:txBody>
          <a:bodyPr>
            <a:prstTxWarp prst="textNoShape">
              <a:avLst/>
            </a:prstTxWarp>
          </a:bodyPr>
          <a:lstStyle/>
          <a:p>
            <a:endParaRPr lang="en-US"/>
          </a:p>
        </p:txBody>
      </p:sp>
      <p:sp>
        <p:nvSpPr>
          <p:cNvPr id="45" name="Line 44"/>
          <p:cNvSpPr>
            <a:spLocks noChangeShapeType="1"/>
          </p:cNvSpPr>
          <p:nvPr/>
        </p:nvSpPr>
        <p:spPr bwMode="auto">
          <a:xfrm flipH="1">
            <a:off x="7280275" y="4370388"/>
            <a:ext cx="492125"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46" name="Rectangle 45"/>
          <p:cNvSpPr>
            <a:spLocks noChangeArrowheads="1"/>
          </p:cNvSpPr>
          <p:nvPr/>
        </p:nvSpPr>
        <p:spPr bwMode="auto">
          <a:xfrm>
            <a:off x="7034213" y="4618038"/>
            <a:ext cx="808037" cy="271462"/>
          </a:xfrm>
          <a:prstGeom prst="rect">
            <a:avLst/>
          </a:prstGeom>
          <a:noFill/>
          <a:ln w="12700">
            <a:noFill/>
            <a:miter lim="800000"/>
            <a:headEnd/>
            <a:tailEnd/>
          </a:ln>
        </p:spPr>
        <p:txBody>
          <a:bodyPr wrap="none"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interrupt</a:t>
            </a:r>
          </a:p>
        </p:txBody>
      </p:sp>
      <p:sp>
        <p:nvSpPr>
          <p:cNvPr id="47" name="Line 46"/>
          <p:cNvSpPr>
            <a:spLocks noChangeShapeType="1"/>
          </p:cNvSpPr>
          <p:nvPr/>
        </p:nvSpPr>
        <p:spPr bwMode="auto">
          <a:xfrm>
            <a:off x="7280275" y="4287838"/>
            <a:ext cx="590550"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48" name="Line 47"/>
          <p:cNvSpPr>
            <a:spLocks noChangeShapeType="1"/>
          </p:cNvSpPr>
          <p:nvPr/>
        </p:nvSpPr>
        <p:spPr bwMode="auto">
          <a:xfrm>
            <a:off x="7870825" y="4287838"/>
            <a:ext cx="0" cy="1360487"/>
          </a:xfrm>
          <a:prstGeom prst="line">
            <a:avLst/>
          </a:prstGeom>
          <a:noFill/>
          <a:ln w="9525">
            <a:solidFill>
              <a:schemeClr val="tx1"/>
            </a:solidFill>
            <a:round/>
            <a:headEnd/>
            <a:tailEnd/>
          </a:ln>
        </p:spPr>
        <p:txBody>
          <a:bodyPr>
            <a:prstTxWarp prst="textNoShape">
              <a:avLst/>
            </a:prstTxWarp>
          </a:bodyPr>
          <a:lstStyle/>
          <a:p>
            <a:endParaRPr lang="en-US"/>
          </a:p>
        </p:txBody>
      </p:sp>
      <p:sp>
        <p:nvSpPr>
          <p:cNvPr id="49" name="Line 48"/>
          <p:cNvSpPr>
            <a:spLocks noChangeShapeType="1"/>
          </p:cNvSpPr>
          <p:nvPr/>
        </p:nvSpPr>
        <p:spPr bwMode="auto">
          <a:xfrm flipH="1">
            <a:off x="7280275" y="5648325"/>
            <a:ext cx="590550"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50" name="Rectangle 49"/>
          <p:cNvSpPr>
            <a:spLocks noChangeArrowheads="1"/>
          </p:cNvSpPr>
          <p:nvPr/>
        </p:nvSpPr>
        <p:spPr bwMode="auto">
          <a:xfrm>
            <a:off x="6985000" y="5278438"/>
            <a:ext cx="958850" cy="271462"/>
          </a:xfrm>
          <a:prstGeom prst="rect">
            <a:avLst/>
          </a:prstGeom>
          <a:noFill/>
          <a:ln w="12700">
            <a:noFill/>
            <a:miter lim="800000"/>
            <a:headEnd/>
            <a:tailEnd/>
          </a:ln>
        </p:spPr>
        <p:txBody>
          <a:bodyPr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finishStep</a:t>
            </a:r>
          </a:p>
        </p:txBody>
      </p:sp>
      <p:sp>
        <p:nvSpPr>
          <p:cNvPr id="51" name="Rectangle 50"/>
          <p:cNvSpPr>
            <a:spLocks noChangeArrowheads="1"/>
          </p:cNvSpPr>
          <p:nvPr/>
        </p:nvSpPr>
        <p:spPr bwMode="auto">
          <a:xfrm>
            <a:off x="5853113" y="5565775"/>
            <a:ext cx="1131887" cy="206375"/>
          </a:xfrm>
          <a:prstGeom prst="rect">
            <a:avLst/>
          </a:prstGeom>
          <a:noFill/>
          <a:ln w="0">
            <a:noFill/>
            <a:miter lim="800000"/>
            <a:headEnd/>
            <a:tailEnd/>
          </a:ln>
        </p:spPr>
        <p:txBody>
          <a:bodyPr wrap="none" lIns="90478" tIns="44445" rIns="90478" bIns="44445" anchor="ctr">
            <a:prstTxWarp prst="textNoShape">
              <a:avLst/>
            </a:prstTxWarp>
          </a:bodyPr>
          <a:lstStyle/>
          <a:p>
            <a:pPr algn="ctr"/>
            <a:r>
              <a:rPr lang="en-US" sz="1200" b="1">
                <a:latin typeface="Helvetica" charset="0"/>
                <a:ea typeface="ＭＳ Ｐゴシック" charset="-128"/>
                <a:cs typeface="ＭＳ Ｐゴシック" charset="-128"/>
              </a:rPr>
              <a:t>Complete</a:t>
            </a:r>
          </a:p>
        </p:txBody>
      </p:sp>
      <p:sp>
        <p:nvSpPr>
          <p:cNvPr id="52" name="AutoShape 51"/>
          <p:cNvSpPr>
            <a:spLocks noChangeArrowheads="1"/>
          </p:cNvSpPr>
          <p:nvPr/>
        </p:nvSpPr>
        <p:spPr bwMode="auto">
          <a:xfrm>
            <a:off x="5562600" y="4876800"/>
            <a:ext cx="1673225" cy="288925"/>
          </a:xfrm>
          <a:prstGeom prst="roundRect">
            <a:avLst>
              <a:gd name="adj" fmla="val 16667"/>
            </a:avLst>
          </a:prstGeom>
          <a:solidFill>
            <a:srgbClr val="FF6600"/>
          </a:solidFill>
          <a:ln w="9525">
            <a:solidFill>
              <a:schemeClr val="tx1"/>
            </a:solidFill>
            <a:round/>
            <a:headEnd/>
            <a:tailEnd/>
          </a:ln>
        </p:spPr>
        <p:txBody>
          <a:bodyPr wrap="none" anchor="ctr">
            <a:prstTxWarp prst="textNoShape">
              <a:avLst/>
            </a:prstTxWarp>
          </a:bodyPr>
          <a:lstStyle/>
          <a:p>
            <a:endParaRPr lang="en-US"/>
          </a:p>
        </p:txBody>
      </p:sp>
      <p:sp>
        <p:nvSpPr>
          <p:cNvPr id="53" name="Rectangle 52"/>
          <p:cNvSpPr>
            <a:spLocks noChangeArrowheads="1"/>
          </p:cNvSpPr>
          <p:nvPr/>
        </p:nvSpPr>
        <p:spPr bwMode="auto">
          <a:xfrm>
            <a:off x="5902325" y="4906963"/>
            <a:ext cx="1131888" cy="206375"/>
          </a:xfrm>
          <a:prstGeom prst="rect">
            <a:avLst/>
          </a:prstGeom>
          <a:noFill/>
          <a:ln w="0">
            <a:noFill/>
            <a:miter lim="800000"/>
            <a:headEnd/>
            <a:tailEnd/>
          </a:ln>
        </p:spPr>
        <p:txBody>
          <a:bodyPr wrap="none" lIns="90478" tIns="44445" rIns="90478" bIns="44445" anchor="ctr">
            <a:prstTxWarp prst="textNoShape">
              <a:avLst/>
            </a:prstTxWarp>
          </a:bodyPr>
          <a:lstStyle/>
          <a:p>
            <a:pPr algn="ctr"/>
            <a:r>
              <a:rPr lang="en-US" sz="1200" b="1">
                <a:latin typeface="Helvetica" charset="0"/>
                <a:ea typeface="ＭＳ Ｐゴシック" charset="-128"/>
                <a:cs typeface="ＭＳ Ｐゴシック" charset="-128"/>
              </a:rPr>
              <a:t>Executing</a:t>
            </a:r>
          </a:p>
        </p:txBody>
      </p:sp>
      <p:sp>
        <p:nvSpPr>
          <p:cNvPr id="54" name="Line 53"/>
          <p:cNvSpPr>
            <a:spLocks noChangeShapeType="1"/>
          </p:cNvSpPr>
          <p:nvPr/>
        </p:nvSpPr>
        <p:spPr bwMode="auto">
          <a:xfrm flipV="1">
            <a:off x="2574925" y="4648200"/>
            <a:ext cx="3200400" cy="990600"/>
          </a:xfrm>
          <a:prstGeom prst="line">
            <a:avLst/>
          </a:prstGeom>
          <a:noFill/>
          <a:ln w="38100">
            <a:solidFill>
              <a:srgbClr val="FF6600"/>
            </a:solidFill>
            <a:prstDash val="dash"/>
            <a:round/>
            <a:headEnd/>
            <a:tailEnd type="triangle" w="med" len="med"/>
          </a:ln>
        </p:spPr>
        <p:txBody>
          <a:bodyPr lIns="100822" tIns="49526" rIns="100822" bIns="49526">
            <a:prstTxWarp prst="textNoShape">
              <a:avLst/>
            </a:prstTxWarp>
          </a:bodyPr>
          <a:lstStyle/>
          <a:p>
            <a:endParaRPr lang="en-US"/>
          </a:p>
        </p:txBody>
      </p:sp>
      <p:sp>
        <p:nvSpPr>
          <p:cNvPr id="55" name="Text Box 54"/>
          <p:cNvSpPr txBox="1">
            <a:spLocks noChangeArrowheads="1"/>
          </p:cNvSpPr>
          <p:nvPr/>
        </p:nvSpPr>
        <p:spPr bwMode="auto">
          <a:xfrm>
            <a:off x="1736725" y="3505200"/>
            <a:ext cx="790575" cy="396875"/>
          </a:xfrm>
          <a:prstGeom prst="rect">
            <a:avLst/>
          </a:prstGeom>
          <a:noFill/>
          <a:ln w="9525">
            <a:noFill/>
            <a:miter lim="800000"/>
            <a:headEnd/>
            <a:tailEnd/>
          </a:ln>
        </p:spPr>
        <p:txBody>
          <a:bodyPr wrap="none">
            <a:prstTxWarp prst="textNoShape">
              <a:avLst/>
            </a:prstTxWarp>
            <a:spAutoFit/>
          </a:bodyPr>
          <a:lstStyle/>
          <a:p>
            <a:r>
              <a:rPr lang="en-US" sz="2000"/>
              <a:t>Oven</a:t>
            </a:r>
          </a:p>
        </p:txBody>
      </p:sp>
      <p:sp>
        <p:nvSpPr>
          <p:cNvPr id="56" name="Text Box 55"/>
          <p:cNvSpPr txBox="1">
            <a:spLocks noChangeArrowheads="1"/>
          </p:cNvSpPr>
          <p:nvPr/>
        </p:nvSpPr>
        <p:spPr bwMode="auto">
          <a:xfrm>
            <a:off x="5832475" y="3392488"/>
            <a:ext cx="1920875" cy="396875"/>
          </a:xfrm>
          <a:prstGeom prst="rect">
            <a:avLst/>
          </a:prstGeom>
          <a:noFill/>
          <a:ln w="9525">
            <a:noFill/>
            <a:miter lim="800000"/>
            <a:headEnd/>
            <a:tailEnd/>
          </a:ln>
        </p:spPr>
        <p:txBody>
          <a:bodyPr wrap="none">
            <a:prstTxWarp prst="textNoShape">
              <a:avLst/>
            </a:prstTxWarp>
            <a:spAutoFit/>
          </a:bodyPr>
          <a:lstStyle/>
          <a:p>
            <a:r>
              <a:rPr lang="en-US" sz="2000"/>
              <a:t>Cooking Step 1</a:t>
            </a:r>
          </a:p>
        </p:txBody>
      </p:sp>
      <p:sp>
        <p:nvSpPr>
          <p:cNvPr id="57" name="Line 56"/>
          <p:cNvSpPr>
            <a:spLocks noChangeShapeType="1"/>
          </p:cNvSpPr>
          <p:nvPr/>
        </p:nvSpPr>
        <p:spPr bwMode="auto">
          <a:xfrm>
            <a:off x="2770188" y="5105400"/>
            <a:ext cx="430212" cy="0"/>
          </a:xfrm>
          <a:prstGeom prst="line">
            <a:avLst/>
          </a:prstGeom>
          <a:noFill/>
          <a:ln w="9525">
            <a:solidFill>
              <a:schemeClr val="tx1"/>
            </a:solidFill>
            <a:round/>
            <a:headEnd/>
            <a:tailEnd/>
          </a:ln>
        </p:spPr>
        <p:txBody>
          <a:bodyPr>
            <a:prstTxWarp prst="textNoShape">
              <a:avLst/>
            </a:prstTxWarp>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9" presetClass="exit" presetSubtype="0" fill="hold" grpId="0" nodeType="withEffect">
                                  <p:stCondLst>
                                    <p:cond delay="0"/>
                                  </p:stCondLst>
                                  <p:childTnLst>
                                    <p:animEffect transition="out" filter="dissolve">
                                      <p:cBhvr>
                                        <p:cTn id="8" dur="500"/>
                                        <p:tgtEl>
                                          <p:spTgt spid="11"/>
                                        </p:tgtEl>
                                      </p:cBhvr>
                                    </p:animEffect>
                                    <p:set>
                                      <p:cBhvr>
                                        <p:cTn id="9" dur="1" fill="hold">
                                          <p:stCondLst>
                                            <p:cond delay="499"/>
                                          </p:stCondLst>
                                        </p:cTn>
                                        <p:tgtEl>
                                          <p:spTgt spid="11"/>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2"/>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1" grpId="0" animBg="1"/>
      <p:bldP spid="52" grpId="0" animBg="1"/>
      <p:bldP spid="54" grpId="0" animBg="1"/>
    </p:bldLst>
  </p:timing>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2210" name="AutoShape 2"/>
          <p:cNvSpPr>
            <a:spLocks noChangeArrowheads="1"/>
          </p:cNvSpPr>
          <p:nvPr/>
        </p:nvSpPr>
        <p:spPr bwMode="auto">
          <a:xfrm>
            <a:off x="898525" y="3962400"/>
            <a:ext cx="2849563" cy="2133600"/>
          </a:xfrm>
          <a:prstGeom prst="roundRect">
            <a:avLst>
              <a:gd name="adj" fmla="val 16667"/>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222211" name="AutoShape 3"/>
          <p:cNvSpPr>
            <a:spLocks noChangeArrowheads="1"/>
          </p:cNvSpPr>
          <p:nvPr/>
        </p:nvSpPr>
        <p:spPr bwMode="auto">
          <a:xfrm>
            <a:off x="1447800" y="4976813"/>
            <a:ext cx="1290638" cy="280987"/>
          </a:xfrm>
          <a:prstGeom prst="roundRect">
            <a:avLst>
              <a:gd name="adj" fmla="val 16667"/>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222212" name="AutoShape 4"/>
          <p:cNvSpPr>
            <a:spLocks noChangeArrowheads="1"/>
          </p:cNvSpPr>
          <p:nvPr/>
        </p:nvSpPr>
        <p:spPr bwMode="auto">
          <a:xfrm>
            <a:off x="1447800" y="5662613"/>
            <a:ext cx="1290638" cy="280987"/>
          </a:xfrm>
          <a:prstGeom prst="roundRect">
            <a:avLst>
              <a:gd name="adj" fmla="val 16667"/>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nvGrpSpPr>
          <p:cNvPr id="2" name="Group 5"/>
          <p:cNvGrpSpPr>
            <a:grpSpLocks/>
          </p:cNvGrpSpPr>
          <p:nvPr/>
        </p:nvGrpSpPr>
        <p:grpSpPr bwMode="auto">
          <a:xfrm>
            <a:off x="1447800" y="5299075"/>
            <a:ext cx="1290638" cy="644525"/>
            <a:chOff x="912" y="2426"/>
            <a:chExt cx="813" cy="406"/>
          </a:xfrm>
        </p:grpSpPr>
        <p:sp>
          <p:nvSpPr>
            <p:cNvPr id="222264" name="AutoShape 6"/>
            <p:cNvSpPr>
              <a:spLocks noChangeArrowheads="1"/>
            </p:cNvSpPr>
            <p:nvPr/>
          </p:nvSpPr>
          <p:spPr bwMode="auto">
            <a:xfrm>
              <a:off x="912" y="2655"/>
              <a:ext cx="813" cy="177"/>
            </a:xfrm>
            <a:prstGeom prst="roundRect">
              <a:avLst>
                <a:gd name="adj" fmla="val 16667"/>
              </a:avLst>
            </a:prstGeom>
            <a:solidFill>
              <a:srgbClr val="FF6600"/>
            </a:solidFill>
            <a:ln w="9525">
              <a:solidFill>
                <a:schemeClr val="tx1"/>
              </a:solidFill>
              <a:round/>
              <a:headEnd/>
              <a:tailEnd/>
            </a:ln>
          </p:spPr>
          <p:txBody>
            <a:bodyPr wrap="none" anchor="ctr">
              <a:prstTxWarp prst="textNoShape">
                <a:avLst/>
              </a:prstTxWarp>
            </a:bodyPr>
            <a:lstStyle/>
            <a:p>
              <a:endParaRPr lang="en-US"/>
            </a:p>
          </p:txBody>
        </p:sp>
        <p:sp>
          <p:nvSpPr>
            <p:cNvPr id="222265" name="Line 7"/>
            <p:cNvSpPr>
              <a:spLocks noChangeShapeType="1"/>
            </p:cNvSpPr>
            <p:nvPr/>
          </p:nvSpPr>
          <p:spPr bwMode="auto">
            <a:xfrm>
              <a:off x="1248" y="2426"/>
              <a:ext cx="0" cy="214"/>
            </a:xfrm>
            <a:prstGeom prst="line">
              <a:avLst/>
            </a:prstGeom>
            <a:noFill/>
            <a:ln w="38100" cap="rnd">
              <a:solidFill>
                <a:srgbClr val="FF0000"/>
              </a:solidFill>
              <a:prstDash val="sysDot"/>
              <a:round/>
              <a:headEnd/>
              <a:tailEnd type="triangle" w="med" len="med"/>
            </a:ln>
          </p:spPr>
          <p:txBody>
            <a:bodyPr wrap="none" anchor="ctr">
              <a:prstTxWarp prst="textNoShape">
                <a:avLst/>
              </a:prstTxWarp>
            </a:bodyPr>
            <a:lstStyle/>
            <a:p>
              <a:endParaRPr lang="en-US"/>
            </a:p>
          </p:txBody>
        </p:sp>
      </p:grpSp>
      <p:sp>
        <p:nvSpPr>
          <p:cNvPr id="222214" name="AutoShape 8"/>
          <p:cNvSpPr>
            <a:spLocks noChangeArrowheads="1"/>
          </p:cNvSpPr>
          <p:nvPr/>
        </p:nvSpPr>
        <p:spPr bwMode="auto">
          <a:xfrm>
            <a:off x="1452563" y="4976813"/>
            <a:ext cx="1290637" cy="280987"/>
          </a:xfrm>
          <a:prstGeom prst="roundRect">
            <a:avLst>
              <a:gd name="adj" fmla="val 16667"/>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1885194" name="AutoShape 10"/>
          <p:cNvSpPr>
            <a:spLocks noChangeArrowheads="1"/>
          </p:cNvSpPr>
          <p:nvPr/>
        </p:nvSpPr>
        <p:spPr bwMode="auto">
          <a:xfrm>
            <a:off x="1471613" y="4976813"/>
            <a:ext cx="1290637" cy="280987"/>
          </a:xfrm>
          <a:prstGeom prst="roundRect">
            <a:avLst>
              <a:gd name="adj" fmla="val 16667"/>
            </a:avLst>
          </a:prstGeom>
          <a:solidFill>
            <a:srgbClr val="FF6600"/>
          </a:solidFill>
          <a:ln w="9525">
            <a:solidFill>
              <a:schemeClr val="tx1"/>
            </a:solidFill>
            <a:round/>
            <a:headEnd/>
            <a:tailEnd/>
          </a:ln>
        </p:spPr>
        <p:txBody>
          <a:bodyPr wrap="none" anchor="ctr">
            <a:prstTxWarp prst="textNoShape">
              <a:avLst/>
            </a:prstTxWarp>
          </a:bodyPr>
          <a:lstStyle/>
          <a:p>
            <a:endParaRPr lang="en-US"/>
          </a:p>
        </p:txBody>
      </p:sp>
      <p:sp>
        <p:nvSpPr>
          <p:cNvPr id="222217" name="AutoShape 11"/>
          <p:cNvSpPr>
            <a:spLocks noChangeArrowheads="1"/>
          </p:cNvSpPr>
          <p:nvPr/>
        </p:nvSpPr>
        <p:spPr bwMode="auto">
          <a:xfrm>
            <a:off x="1471613" y="4319588"/>
            <a:ext cx="1290637" cy="280987"/>
          </a:xfrm>
          <a:prstGeom prst="roundRect">
            <a:avLst>
              <a:gd name="adj" fmla="val 16667"/>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222218" name="Line 12"/>
          <p:cNvSpPr>
            <a:spLocks noChangeShapeType="1"/>
          </p:cNvSpPr>
          <p:nvPr/>
        </p:nvSpPr>
        <p:spPr bwMode="auto">
          <a:xfrm>
            <a:off x="1951038" y="4614863"/>
            <a:ext cx="0" cy="341312"/>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222219" name="Line 13"/>
          <p:cNvSpPr>
            <a:spLocks noChangeShapeType="1"/>
          </p:cNvSpPr>
          <p:nvPr/>
        </p:nvSpPr>
        <p:spPr bwMode="auto">
          <a:xfrm>
            <a:off x="1954213" y="5272088"/>
            <a:ext cx="0" cy="339725"/>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222220" name="Rectangle 14"/>
          <p:cNvSpPr>
            <a:spLocks noChangeArrowheads="1"/>
          </p:cNvSpPr>
          <p:nvPr/>
        </p:nvSpPr>
        <p:spPr bwMode="auto">
          <a:xfrm>
            <a:off x="1973263" y="4616450"/>
            <a:ext cx="509587" cy="271463"/>
          </a:xfrm>
          <a:prstGeom prst="rect">
            <a:avLst/>
          </a:prstGeom>
          <a:noFill/>
          <a:ln w="12700">
            <a:noFill/>
            <a:miter lim="800000"/>
            <a:headEnd/>
            <a:tailEnd/>
          </a:ln>
        </p:spPr>
        <p:txBody>
          <a:bodyPr wrap="none"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start</a:t>
            </a:r>
          </a:p>
        </p:txBody>
      </p:sp>
      <p:sp>
        <p:nvSpPr>
          <p:cNvPr id="222221" name="Rectangle 15"/>
          <p:cNvSpPr>
            <a:spLocks noChangeArrowheads="1"/>
          </p:cNvSpPr>
          <p:nvPr/>
        </p:nvSpPr>
        <p:spPr bwMode="auto">
          <a:xfrm>
            <a:off x="2047875" y="5297488"/>
            <a:ext cx="536575" cy="271462"/>
          </a:xfrm>
          <a:prstGeom prst="rect">
            <a:avLst/>
          </a:prstGeom>
          <a:noFill/>
          <a:ln w="12700">
            <a:noFill/>
            <a:miter lim="800000"/>
            <a:headEnd/>
            <a:tailEnd/>
          </a:ln>
        </p:spPr>
        <p:txBody>
          <a:bodyPr wrap="none"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cook</a:t>
            </a:r>
          </a:p>
        </p:txBody>
      </p:sp>
      <p:sp>
        <p:nvSpPr>
          <p:cNvPr id="222222" name="Rectangle 16"/>
          <p:cNvSpPr>
            <a:spLocks noChangeArrowheads="1"/>
          </p:cNvSpPr>
          <p:nvPr/>
        </p:nvSpPr>
        <p:spPr bwMode="auto">
          <a:xfrm>
            <a:off x="1543050" y="4394200"/>
            <a:ext cx="1111250" cy="201613"/>
          </a:xfrm>
          <a:prstGeom prst="rect">
            <a:avLst/>
          </a:prstGeom>
          <a:noFill/>
          <a:ln w="0">
            <a:noFill/>
            <a:miter lim="800000"/>
            <a:headEnd/>
            <a:tailEnd/>
          </a:ln>
        </p:spPr>
        <p:txBody>
          <a:bodyPr wrap="none" lIns="90478" tIns="44445" rIns="90478" bIns="44445" anchor="ctr">
            <a:prstTxWarp prst="textNoShape">
              <a:avLst/>
            </a:prstTxWarp>
          </a:bodyPr>
          <a:lstStyle/>
          <a:p>
            <a:pPr algn="ctr"/>
            <a:r>
              <a:rPr lang="en-US" sz="1200" b="1">
                <a:latin typeface="Helvetica" charset="0"/>
                <a:ea typeface="ＭＳ Ｐゴシック" charset="-128"/>
                <a:cs typeface="ＭＳ Ｐゴシック" charset="-128"/>
              </a:rPr>
              <a:t>Not Cooking</a:t>
            </a:r>
          </a:p>
        </p:txBody>
      </p:sp>
      <p:sp>
        <p:nvSpPr>
          <p:cNvPr id="222223" name="Line 17"/>
          <p:cNvSpPr>
            <a:spLocks noChangeShapeType="1"/>
          </p:cNvSpPr>
          <p:nvPr/>
        </p:nvSpPr>
        <p:spPr bwMode="auto">
          <a:xfrm flipV="1">
            <a:off x="3192463" y="4764088"/>
            <a:ext cx="0" cy="347662"/>
          </a:xfrm>
          <a:prstGeom prst="line">
            <a:avLst/>
          </a:prstGeom>
          <a:noFill/>
          <a:ln w="9525">
            <a:solidFill>
              <a:schemeClr val="tx1"/>
            </a:solidFill>
            <a:round/>
            <a:headEnd/>
            <a:tailEnd/>
          </a:ln>
        </p:spPr>
        <p:txBody>
          <a:bodyPr>
            <a:prstTxWarp prst="textNoShape">
              <a:avLst/>
            </a:prstTxWarp>
          </a:bodyPr>
          <a:lstStyle/>
          <a:p>
            <a:endParaRPr lang="en-US"/>
          </a:p>
        </p:txBody>
      </p:sp>
      <p:sp>
        <p:nvSpPr>
          <p:cNvPr id="222224" name="Rectangle 18"/>
          <p:cNvSpPr>
            <a:spLocks noChangeArrowheads="1"/>
          </p:cNvSpPr>
          <p:nvPr/>
        </p:nvSpPr>
        <p:spPr bwMode="auto">
          <a:xfrm>
            <a:off x="3049588" y="4468813"/>
            <a:ext cx="509587" cy="271462"/>
          </a:xfrm>
          <a:prstGeom prst="rect">
            <a:avLst/>
          </a:prstGeom>
          <a:noFill/>
          <a:ln w="12700">
            <a:noFill/>
            <a:miter lim="800000"/>
            <a:headEnd/>
            <a:tailEnd/>
          </a:ln>
        </p:spPr>
        <p:txBody>
          <a:bodyPr wrap="none"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start</a:t>
            </a:r>
          </a:p>
        </p:txBody>
      </p:sp>
      <p:sp>
        <p:nvSpPr>
          <p:cNvPr id="222225" name="Line 19"/>
          <p:cNvSpPr>
            <a:spLocks noChangeShapeType="1"/>
          </p:cNvSpPr>
          <p:nvPr/>
        </p:nvSpPr>
        <p:spPr bwMode="auto">
          <a:xfrm>
            <a:off x="1041400" y="4468813"/>
            <a:ext cx="0" cy="1325562"/>
          </a:xfrm>
          <a:prstGeom prst="line">
            <a:avLst/>
          </a:prstGeom>
          <a:noFill/>
          <a:ln w="9525">
            <a:solidFill>
              <a:schemeClr val="tx1"/>
            </a:solidFill>
            <a:round/>
            <a:headEnd/>
            <a:tailEnd/>
          </a:ln>
        </p:spPr>
        <p:txBody>
          <a:bodyPr>
            <a:prstTxWarp prst="textNoShape">
              <a:avLst/>
            </a:prstTxWarp>
          </a:bodyPr>
          <a:lstStyle/>
          <a:p>
            <a:endParaRPr lang="en-US"/>
          </a:p>
        </p:txBody>
      </p:sp>
      <p:sp>
        <p:nvSpPr>
          <p:cNvPr id="222226" name="Rectangle 20"/>
          <p:cNvSpPr>
            <a:spLocks noChangeArrowheads="1"/>
          </p:cNvSpPr>
          <p:nvPr/>
        </p:nvSpPr>
        <p:spPr bwMode="auto">
          <a:xfrm>
            <a:off x="1112838" y="5359400"/>
            <a:ext cx="654050" cy="271463"/>
          </a:xfrm>
          <a:prstGeom prst="rect">
            <a:avLst/>
          </a:prstGeom>
          <a:noFill/>
          <a:ln w="12700">
            <a:noFill/>
            <a:miter lim="800000"/>
            <a:headEnd/>
            <a:tailEnd/>
          </a:ln>
        </p:spPr>
        <p:txBody>
          <a:bodyPr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stop</a:t>
            </a:r>
          </a:p>
        </p:txBody>
      </p:sp>
      <p:sp>
        <p:nvSpPr>
          <p:cNvPr id="222227" name="Rectangle 21"/>
          <p:cNvSpPr>
            <a:spLocks noChangeArrowheads="1"/>
          </p:cNvSpPr>
          <p:nvPr/>
        </p:nvSpPr>
        <p:spPr bwMode="auto">
          <a:xfrm>
            <a:off x="1584325" y="5715000"/>
            <a:ext cx="1111250" cy="201613"/>
          </a:xfrm>
          <a:prstGeom prst="rect">
            <a:avLst/>
          </a:prstGeom>
          <a:noFill/>
          <a:ln w="0">
            <a:noFill/>
            <a:miter lim="800000"/>
            <a:headEnd/>
            <a:tailEnd/>
          </a:ln>
        </p:spPr>
        <p:txBody>
          <a:bodyPr wrap="none" lIns="90478" tIns="44445" rIns="90478" bIns="44445" anchor="ctr">
            <a:prstTxWarp prst="textNoShape">
              <a:avLst/>
            </a:prstTxWarp>
          </a:bodyPr>
          <a:lstStyle/>
          <a:p>
            <a:pPr algn="ctr"/>
            <a:r>
              <a:rPr lang="en-US" sz="1200" b="1">
                <a:latin typeface="Helvetica" charset="0"/>
                <a:ea typeface="ＭＳ Ｐゴシック" charset="-128"/>
                <a:cs typeface="ＭＳ Ｐゴシック" charset="-128"/>
              </a:rPr>
              <a:t>Cooking</a:t>
            </a:r>
          </a:p>
        </p:txBody>
      </p:sp>
      <p:sp>
        <p:nvSpPr>
          <p:cNvPr id="222228" name="Rectangle 22"/>
          <p:cNvSpPr>
            <a:spLocks noChangeArrowheads="1"/>
          </p:cNvSpPr>
          <p:nvPr/>
        </p:nvSpPr>
        <p:spPr bwMode="auto">
          <a:xfrm>
            <a:off x="1471613" y="5062538"/>
            <a:ext cx="1111250" cy="200025"/>
          </a:xfrm>
          <a:prstGeom prst="rect">
            <a:avLst/>
          </a:prstGeom>
          <a:noFill/>
          <a:ln w="0">
            <a:noFill/>
            <a:miter lim="800000"/>
            <a:headEnd/>
            <a:tailEnd/>
          </a:ln>
        </p:spPr>
        <p:txBody>
          <a:bodyPr wrap="none" lIns="90478" tIns="44445" rIns="90478" bIns="44445" anchor="ctr">
            <a:prstTxWarp prst="textNoShape">
              <a:avLst/>
            </a:prstTxWarp>
          </a:bodyPr>
          <a:lstStyle/>
          <a:p>
            <a:pPr algn="ctr"/>
            <a:r>
              <a:rPr lang="en-US" sz="1200" b="1">
                <a:latin typeface="Helvetica" charset="0"/>
                <a:ea typeface="ＭＳ Ｐゴシック" charset="-128"/>
                <a:cs typeface="ＭＳ Ｐゴシック" charset="-128"/>
              </a:rPr>
              <a:t>Checking</a:t>
            </a:r>
          </a:p>
        </p:txBody>
      </p:sp>
      <p:sp>
        <p:nvSpPr>
          <p:cNvPr id="222229" name="Line 23"/>
          <p:cNvSpPr>
            <a:spLocks noChangeShapeType="1"/>
          </p:cNvSpPr>
          <p:nvPr/>
        </p:nvSpPr>
        <p:spPr bwMode="auto">
          <a:xfrm>
            <a:off x="1041400" y="4468813"/>
            <a:ext cx="430213"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22230" name="Line 24"/>
          <p:cNvSpPr>
            <a:spLocks noChangeShapeType="1"/>
          </p:cNvSpPr>
          <p:nvPr/>
        </p:nvSpPr>
        <p:spPr bwMode="auto">
          <a:xfrm>
            <a:off x="1041400" y="5803900"/>
            <a:ext cx="430213"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222231" name="Line 25"/>
          <p:cNvSpPr>
            <a:spLocks noChangeShapeType="1"/>
          </p:cNvSpPr>
          <p:nvPr/>
        </p:nvSpPr>
        <p:spPr bwMode="auto">
          <a:xfrm>
            <a:off x="2619375" y="4764088"/>
            <a:ext cx="573088"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222232" name="Line 26"/>
          <p:cNvSpPr>
            <a:spLocks noChangeShapeType="1"/>
          </p:cNvSpPr>
          <p:nvPr/>
        </p:nvSpPr>
        <p:spPr bwMode="auto">
          <a:xfrm>
            <a:off x="2619375" y="4764088"/>
            <a:ext cx="0" cy="225425"/>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22233" name="Line 27"/>
          <p:cNvSpPr>
            <a:spLocks noChangeShapeType="1"/>
          </p:cNvSpPr>
          <p:nvPr/>
        </p:nvSpPr>
        <p:spPr bwMode="auto">
          <a:xfrm>
            <a:off x="2762250" y="5794375"/>
            <a:ext cx="430213" cy="0"/>
          </a:xfrm>
          <a:prstGeom prst="line">
            <a:avLst/>
          </a:prstGeom>
          <a:noFill/>
          <a:ln w="9525">
            <a:solidFill>
              <a:schemeClr val="tx1"/>
            </a:solidFill>
            <a:round/>
            <a:headEnd/>
            <a:tailEnd/>
          </a:ln>
        </p:spPr>
        <p:txBody>
          <a:bodyPr>
            <a:prstTxWarp prst="textNoShape">
              <a:avLst/>
            </a:prstTxWarp>
            <a:spAutoFit/>
          </a:bodyPr>
          <a:lstStyle/>
          <a:p>
            <a:endParaRPr lang="en-US"/>
          </a:p>
        </p:txBody>
      </p:sp>
      <p:sp>
        <p:nvSpPr>
          <p:cNvPr id="222234" name="Line 28"/>
          <p:cNvSpPr>
            <a:spLocks noChangeShapeType="1"/>
          </p:cNvSpPr>
          <p:nvPr/>
        </p:nvSpPr>
        <p:spPr bwMode="auto">
          <a:xfrm flipV="1">
            <a:off x="3192463" y="5430838"/>
            <a:ext cx="0" cy="347662"/>
          </a:xfrm>
          <a:prstGeom prst="line">
            <a:avLst/>
          </a:prstGeom>
          <a:noFill/>
          <a:ln w="9525">
            <a:solidFill>
              <a:schemeClr val="tx1"/>
            </a:solidFill>
            <a:round/>
            <a:headEnd/>
            <a:tailEnd/>
          </a:ln>
        </p:spPr>
        <p:txBody>
          <a:bodyPr>
            <a:prstTxWarp prst="textNoShape">
              <a:avLst/>
            </a:prstTxWarp>
          </a:bodyPr>
          <a:lstStyle/>
          <a:p>
            <a:endParaRPr lang="en-US"/>
          </a:p>
        </p:txBody>
      </p:sp>
      <p:sp>
        <p:nvSpPr>
          <p:cNvPr id="222235" name="Line 29"/>
          <p:cNvSpPr>
            <a:spLocks noChangeShapeType="1"/>
          </p:cNvSpPr>
          <p:nvPr/>
        </p:nvSpPr>
        <p:spPr bwMode="auto">
          <a:xfrm>
            <a:off x="2654300" y="5430838"/>
            <a:ext cx="573088"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222236" name="Line 30"/>
          <p:cNvSpPr>
            <a:spLocks noChangeShapeType="1"/>
          </p:cNvSpPr>
          <p:nvPr/>
        </p:nvSpPr>
        <p:spPr bwMode="auto">
          <a:xfrm>
            <a:off x="2670175" y="5432425"/>
            <a:ext cx="0" cy="223838"/>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22237" name="Rectangle 31"/>
          <p:cNvSpPr>
            <a:spLocks noChangeArrowheads="1"/>
          </p:cNvSpPr>
          <p:nvPr/>
        </p:nvSpPr>
        <p:spPr bwMode="auto">
          <a:xfrm>
            <a:off x="2762250" y="5237163"/>
            <a:ext cx="985838" cy="271462"/>
          </a:xfrm>
          <a:prstGeom prst="rect">
            <a:avLst/>
          </a:prstGeom>
          <a:noFill/>
          <a:ln w="12700">
            <a:noFill/>
            <a:miter lim="800000"/>
            <a:headEnd/>
            <a:tailEnd/>
          </a:ln>
        </p:spPr>
        <p:txBody>
          <a:bodyPr wrap="none"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finish_step</a:t>
            </a:r>
          </a:p>
        </p:txBody>
      </p:sp>
      <p:sp>
        <p:nvSpPr>
          <p:cNvPr id="222238" name="AutoShape 32"/>
          <p:cNvSpPr>
            <a:spLocks noChangeArrowheads="1"/>
          </p:cNvSpPr>
          <p:nvPr/>
        </p:nvSpPr>
        <p:spPr bwMode="auto">
          <a:xfrm>
            <a:off x="5257800" y="3962400"/>
            <a:ext cx="2847975" cy="1981200"/>
          </a:xfrm>
          <a:prstGeom prst="roundRect">
            <a:avLst>
              <a:gd name="adj" fmla="val 16667"/>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222239" name="AutoShape 33"/>
          <p:cNvSpPr>
            <a:spLocks noChangeArrowheads="1"/>
          </p:cNvSpPr>
          <p:nvPr/>
        </p:nvSpPr>
        <p:spPr bwMode="auto">
          <a:xfrm>
            <a:off x="5607050" y="5530850"/>
            <a:ext cx="1673225" cy="287338"/>
          </a:xfrm>
          <a:prstGeom prst="roundRect">
            <a:avLst>
              <a:gd name="adj" fmla="val 16667"/>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222240" name="AutoShape 34"/>
          <p:cNvSpPr>
            <a:spLocks noChangeArrowheads="1"/>
          </p:cNvSpPr>
          <p:nvPr/>
        </p:nvSpPr>
        <p:spPr bwMode="auto">
          <a:xfrm>
            <a:off x="5607050" y="4868863"/>
            <a:ext cx="1673225" cy="288925"/>
          </a:xfrm>
          <a:prstGeom prst="roundRect">
            <a:avLst>
              <a:gd name="adj" fmla="val 16667"/>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222241" name="AutoShape 35"/>
          <p:cNvSpPr>
            <a:spLocks noChangeArrowheads="1"/>
          </p:cNvSpPr>
          <p:nvPr/>
        </p:nvSpPr>
        <p:spPr bwMode="auto">
          <a:xfrm>
            <a:off x="5607050" y="4210050"/>
            <a:ext cx="1673225" cy="288925"/>
          </a:xfrm>
          <a:prstGeom prst="roundRect">
            <a:avLst>
              <a:gd name="adj" fmla="val 16667"/>
            </a:avLst>
          </a:prstGeom>
          <a:solidFill>
            <a:srgbClr val="FF6600"/>
          </a:solidFill>
          <a:ln w="9525">
            <a:solidFill>
              <a:schemeClr val="tx1"/>
            </a:solidFill>
            <a:round/>
            <a:headEnd/>
            <a:tailEnd/>
          </a:ln>
        </p:spPr>
        <p:txBody>
          <a:bodyPr wrap="none" anchor="ctr">
            <a:prstTxWarp prst="textNoShape">
              <a:avLst/>
            </a:prstTxWarp>
          </a:bodyPr>
          <a:lstStyle/>
          <a:p>
            <a:endParaRPr lang="en-US"/>
          </a:p>
        </p:txBody>
      </p:sp>
      <p:sp>
        <p:nvSpPr>
          <p:cNvPr id="222242" name="Line 36"/>
          <p:cNvSpPr>
            <a:spLocks noChangeShapeType="1"/>
          </p:cNvSpPr>
          <p:nvPr/>
        </p:nvSpPr>
        <p:spPr bwMode="auto">
          <a:xfrm>
            <a:off x="5803900" y="4494213"/>
            <a:ext cx="0" cy="34925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222243" name="Line 37"/>
          <p:cNvSpPr>
            <a:spLocks noChangeShapeType="1"/>
          </p:cNvSpPr>
          <p:nvPr/>
        </p:nvSpPr>
        <p:spPr bwMode="auto">
          <a:xfrm>
            <a:off x="5807075" y="5167313"/>
            <a:ext cx="0" cy="34925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222244" name="Rectangle 38"/>
          <p:cNvSpPr>
            <a:spLocks noChangeArrowheads="1"/>
          </p:cNvSpPr>
          <p:nvPr/>
        </p:nvSpPr>
        <p:spPr bwMode="auto">
          <a:xfrm>
            <a:off x="5902325" y="4535488"/>
            <a:ext cx="839788" cy="271462"/>
          </a:xfrm>
          <a:prstGeom prst="rect">
            <a:avLst/>
          </a:prstGeom>
          <a:noFill/>
          <a:ln w="12700">
            <a:noFill/>
            <a:miter lim="800000"/>
            <a:headEnd/>
            <a:tailEnd/>
          </a:ln>
        </p:spPr>
        <p:txBody>
          <a:bodyPr wrap="none"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startStep</a:t>
            </a:r>
          </a:p>
        </p:txBody>
      </p:sp>
      <p:sp>
        <p:nvSpPr>
          <p:cNvPr id="222245" name="Rectangle 39"/>
          <p:cNvSpPr>
            <a:spLocks noChangeArrowheads="1"/>
          </p:cNvSpPr>
          <p:nvPr/>
        </p:nvSpPr>
        <p:spPr bwMode="auto">
          <a:xfrm>
            <a:off x="5902325" y="5194300"/>
            <a:ext cx="919163" cy="271463"/>
          </a:xfrm>
          <a:prstGeom prst="rect">
            <a:avLst/>
          </a:prstGeom>
          <a:noFill/>
          <a:ln w="12700">
            <a:noFill/>
            <a:miter lim="800000"/>
            <a:headEnd/>
            <a:tailEnd/>
          </a:ln>
        </p:spPr>
        <p:txBody>
          <a:bodyPr wrap="none"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finishStep</a:t>
            </a:r>
          </a:p>
        </p:txBody>
      </p:sp>
      <p:sp>
        <p:nvSpPr>
          <p:cNvPr id="1885224" name="AutoShape 40"/>
          <p:cNvSpPr>
            <a:spLocks noChangeArrowheads="1"/>
          </p:cNvSpPr>
          <p:nvPr/>
        </p:nvSpPr>
        <p:spPr bwMode="auto">
          <a:xfrm>
            <a:off x="5641975" y="4206875"/>
            <a:ext cx="1673225" cy="288925"/>
          </a:xfrm>
          <a:prstGeom prst="roundRect">
            <a:avLst>
              <a:gd name="adj" fmla="val 16667"/>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222247" name="Rectangle 41"/>
          <p:cNvSpPr>
            <a:spLocks noChangeArrowheads="1"/>
          </p:cNvSpPr>
          <p:nvPr/>
        </p:nvSpPr>
        <p:spPr bwMode="auto">
          <a:xfrm>
            <a:off x="5902325" y="4235450"/>
            <a:ext cx="1131888" cy="206375"/>
          </a:xfrm>
          <a:prstGeom prst="rect">
            <a:avLst/>
          </a:prstGeom>
          <a:noFill/>
          <a:ln w="0">
            <a:noFill/>
            <a:miter lim="800000"/>
            <a:headEnd/>
            <a:tailEnd/>
          </a:ln>
        </p:spPr>
        <p:txBody>
          <a:bodyPr wrap="none" lIns="90478" tIns="44445" rIns="90478" bIns="44445" anchor="ctr">
            <a:prstTxWarp prst="textNoShape">
              <a:avLst/>
            </a:prstTxWarp>
          </a:bodyPr>
          <a:lstStyle/>
          <a:p>
            <a:pPr algn="ctr"/>
            <a:r>
              <a:rPr lang="en-US" sz="1200" b="1">
                <a:latin typeface="Helvetica" charset="0"/>
                <a:ea typeface="ＭＳ Ｐゴシック" charset="-128"/>
                <a:cs typeface="ＭＳ Ｐゴシック" charset="-128"/>
              </a:rPr>
              <a:t>Ready</a:t>
            </a:r>
          </a:p>
        </p:txBody>
      </p:sp>
      <p:sp>
        <p:nvSpPr>
          <p:cNvPr id="222248" name="Line 42"/>
          <p:cNvSpPr>
            <a:spLocks noChangeShapeType="1"/>
          </p:cNvSpPr>
          <p:nvPr/>
        </p:nvSpPr>
        <p:spPr bwMode="auto">
          <a:xfrm>
            <a:off x="7280275" y="5030788"/>
            <a:ext cx="492125"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222249" name="Line 43"/>
          <p:cNvSpPr>
            <a:spLocks noChangeShapeType="1"/>
          </p:cNvSpPr>
          <p:nvPr/>
        </p:nvSpPr>
        <p:spPr bwMode="auto">
          <a:xfrm flipV="1">
            <a:off x="7772400" y="4370388"/>
            <a:ext cx="0" cy="660400"/>
          </a:xfrm>
          <a:prstGeom prst="line">
            <a:avLst/>
          </a:prstGeom>
          <a:noFill/>
          <a:ln w="9525">
            <a:solidFill>
              <a:schemeClr val="tx1"/>
            </a:solidFill>
            <a:round/>
            <a:headEnd/>
            <a:tailEnd/>
          </a:ln>
        </p:spPr>
        <p:txBody>
          <a:bodyPr>
            <a:prstTxWarp prst="textNoShape">
              <a:avLst/>
            </a:prstTxWarp>
          </a:bodyPr>
          <a:lstStyle/>
          <a:p>
            <a:endParaRPr lang="en-US"/>
          </a:p>
        </p:txBody>
      </p:sp>
      <p:sp>
        <p:nvSpPr>
          <p:cNvPr id="222250" name="Line 44"/>
          <p:cNvSpPr>
            <a:spLocks noChangeShapeType="1"/>
          </p:cNvSpPr>
          <p:nvPr/>
        </p:nvSpPr>
        <p:spPr bwMode="auto">
          <a:xfrm flipH="1">
            <a:off x="7280275" y="4370388"/>
            <a:ext cx="492125"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22251" name="Rectangle 45"/>
          <p:cNvSpPr>
            <a:spLocks noChangeArrowheads="1"/>
          </p:cNvSpPr>
          <p:nvPr/>
        </p:nvSpPr>
        <p:spPr bwMode="auto">
          <a:xfrm>
            <a:off x="7034213" y="4618038"/>
            <a:ext cx="808037" cy="271462"/>
          </a:xfrm>
          <a:prstGeom prst="rect">
            <a:avLst/>
          </a:prstGeom>
          <a:noFill/>
          <a:ln w="12700">
            <a:noFill/>
            <a:miter lim="800000"/>
            <a:headEnd/>
            <a:tailEnd/>
          </a:ln>
        </p:spPr>
        <p:txBody>
          <a:bodyPr wrap="none"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interrupt</a:t>
            </a:r>
          </a:p>
        </p:txBody>
      </p:sp>
      <p:sp>
        <p:nvSpPr>
          <p:cNvPr id="222252" name="Line 46"/>
          <p:cNvSpPr>
            <a:spLocks noChangeShapeType="1"/>
          </p:cNvSpPr>
          <p:nvPr/>
        </p:nvSpPr>
        <p:spPr bwMode="auto">
          <a:xfrm>
            <a:off x="7280275" y="4287838"/>
            <a:ext cx="590550"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222253" name="Line 47"/>
          <p:cNvSpPr>
            <a:spLocks noChangeShapeType="1"/>
          </p:cNvSpPr>
          <p:nvPr/>
        </p:nvSpPr>
        <p:spPr bwMode="auto">
          <a:xfrm>
            <a:off x="7870825" y="4287838"/>
            <a:ext cx="0" cy="1360487"/>
          </a:xfrm>
          <a:prstGeom prst="line">
            <a:avLst/>
          </a:prstGeom>
          <a:noFill/>
          <a:ln w="9525">
            <a:solidFill>
              <a:schemeClr val="tx1"/>
            </a:solidFill>
            <a:round/>
            <a:headEnd/>
            <a:tailEnd/>
          </a:ln>
        </p:spPr>
        <p:txBody>
          <a:bodyPr>
            <a:prstTxWarp prst="textNoShape">
              <a:avLst/>
            </a:prstTxWarp>
          </a:bodyPr>
          <a:lstStyle/>
          <a:p>
            <a:endParaRPr lang="en-US"/>
          </a:p>
        </p:txBody>
      </p:sp>
      <p:sp>
        <p:nvSpPr>
          <p:cNvPr id="222254" name="Line 48"/>
          <p:cNvSpPr>
            <a:spLocks noChangeShapeType="1"/>
          </p:cNvSpPr>
          <p:nvPr/>
        </p:nvSpPr>
        <p:spPr bwMode="auto">
          <a:xfrm flipH="1">
            <a:off x="7280275" y="5648325"/>
            <a:ext cx="590550"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22255" name="Rectangle 49"/>
          <p:cNvSpPr>
            <a:spLocks noChangeArrowheads="1"/>
          </p:cNvSpPr>
          <p:nvPr/>
        </p:nvSpPr>
        <p:spPr bwMode="auto">
          <a:xfrm>
            <a:off x="6985000" y="5278438"/>
            <a:ext cx="958850" cy="271462"/>
          </a:xfrm>
          <a:prstGeom prst="rect">
            <a:avLst/>
          </a:prstGeom>
          <a:noFill/>
          <a:ln w="12700">
            <a:noFill/>
            <a:miter lim="800000"/>
            <a:headEnd/>
            <a:tailEnd/>
          </a:ln>
        </p:spPr>
        <p:txBody>
          <a:bodyPr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finishStep</a:t>
            </a:r>
          </a:p>
        </p:txBody>
      </p:sp>
      <p:sp>
        <p:nvSpPr>
          <p:cNvPr id="222256" name="Rectangle 50"/>
          <p:cNvSpPr>
            <a:spLocks noChangeArrowheads="1"/>
          </p:cNvSpPr>
          <p:nvPr/>
        </p:nvSpPr>
        <p:spPr bwMode="auto">
          <a:xfrm>
            <a:off x="5853113" y="5565775"/>
            <a:ext cx="1131887" cy="206375"/>
          </a:xfrm>
          <a:prstGeom prst="rect">
            <a:avLst/>
          </a:prstGeom>
          <a:noFill/>
          <a:ln w="0">
            <a:noFill/>
            <a:miter lim="800000"/>
            <a:headEnd/>
            <a:tailEnd/>
          </a:ln>
        </p:spPr>
        <p:txBody>
          <a:bodyPr wrap="none" lIns="90478" tIns="44445" rIns="90478" bIns="44445" anchor="ctr">
            <a:prstTxWarp prst="textNoShape">
              <a:avLst/>
            </a:prstTxWarp>
          </a:bodyPr>
          <a:lstStyle/>
          <a:p>
            <a:pPr algn="ctr"/>
            <a:r>
              <a:rPr lang="en-US" sz="1200" b="1">
                <a:latin typeface="Helvetica" charset="0"/>
                <a:ea typeface="ＭＳ Ｐゴシック" charset="-128"/>
                <a:cs typeface="ＭＳ Ｐゴシック" charset="-128"/>
              </a:rPr>
              <a:t>Complete</a:t>
            </a:r>
          </a:p>
        </p:txBody>
      </p:sp>
      <p:sp>
        <p:nvSpPr>
          <p:cNvPr id="1885235" name="AutoShape 51"/>
          <p:cNvSpPr>
            <a:spLocks noChangeArrowheads="1"/>
          </p:cNvSpPr>
          <p:nvPr/>
        </p:nvSpPr>
        <p:spPr bwMode="auto">
          <a:xfrm>
            <a:off x="5562600" y="4876800"/>
            <a:ext cx="1673225" cy="288925"/>
          </a:xfrm>
          <a:prstGeom prst="roundRect">
            <a:avLst>
              <a:gd name="adj" fmla="val 16667"/>
            </a:avLst>
          </a:prstGeom>
          <a:solidFill>
            <a:srgbClr val="FF6600"/>
          </a:solidFill>
          <a:ln w="9525">
            <a:solidFill>
              <a:schemeClr val="tx1"/>
            </a:solidFill>
            <a:round/>
            <a:headEnd/>
            <a:tailEnd/>
          </a:ln>
        </p:spPr>
        <p:txBody>
          <a:bodyPr wrap="none" anchor="ctr">
            <a:prstTxWarp prst="textNoShape">
              <a:avLst/>
            </a:prstTxWarp>
          </a:bodyPr>
          <a:lstStyle/>
          <a:p>
            <a:endParaRPr lang="en-US"/>
          </a:p>
        </p:txBody>
      </p:sp>
      <p:sp>
        <p:nvSpPr>
          <p:cNvPr id="222258" name="Rectangle 52"/>
          <p:cNvSpPr>
            <a:spLocks noChangeArrowheads="1"/>
          </p:cNvSpPr>
          <p:nvPr/>
        </p:nvSpPr>
        <p:spPr bwMode="auto">
          <a:xfrm>
            <a:off x="5902325" y="4906963"/>
            <a:ext cx="1131888" cy="206375"/>
          </a:xfrm>
          <a:prstGeom prst="rect">
            <a:avLst/>
          </a:prstGeom>
          <a:noFill/>
          <a:ln w="0">
            <a:noFill/>
            <a:miter lim="800000"/>
            <a:headEnd/>
            <a:tailEnd/>
          </a:ln>
        </p:spPr>
        <p:txBody>
          <a:bodyPr wrap="none" lIns="90478" tIns="44445" rIns="90478" bIns="44445" anchor="ctr">
            <a:prstTxWarp prst="textNoShape">
              <a:avLst/>
            </a:prstTxWarp>
          </a:bodyPr>
          <a:lstStyle/>
          <a:p>
            <a:pPr algn="ctr"/>
            <a:r>
              <a:rPr lang="en-US" sz="1200" b="1">
                <a:latin typeface="Helvetica" charset="0"/>
                <a:ea typeface="ＭＳ Ｐゴシック" charset="-128"/>
                <a:cs typeface="ＭＳ Ｐゴシック" charset="-128"/>
              </a:rPr>
              <a:t>Executing</a:t>
            </a:r>
          </a:p>
        </p:txBody>
      </p:sp>
      <p:sp>
        <p:nvSpPr>
          <p:cNvPr id="1885237" name="Line 53"/>
          <p:cNvSpPr>
            <a:spLocks noChangeShapeType="1"/>
          </p:cNvSpPr>
          <p:nvPr/>
        </p:nvSpPr>
        <p:spPr bwMode="auto">
          <a:xfrm flipV="1">
            <a:off x="2574925" y="4648200"/>
            <a:ext cx="3200400" cy="990600"/>
          </a:xfrm>
          <a:prstGeom prst="line">
            <a:avLst/>
          </a:prstGeom>
          <a:noFill/>
          <a:ln w="38100">
            <a:solidFill>
              <a:srgbClr val="FF6600"/>
            </a:solidFill>
            <a:prstDash val="dash"/>
            <a:round/>
            <a:headEnd/>
            <a:tailEnd type="triangle" w="med" len="med"/>
          </a:ln>
        </p:spPr>
        <p:txBody>
          <a:bodyPr lIns="100822" tIns="49526" rIns="100822" bIns="49526">
            <a:prstTxWarp prst="textNoShape">
              <a:avLst/>
            </a:prstTxWarp>
          </a:bodyPr>
          <a:lstStyle/>
          <a:p>
            <a:endParaRPr lang="en-US"/>
          </a:p>
        </p:txBody>
      </p:sp>
      <p:sp>
        <p:nvSpPr>
          <p:cNvPr id="222260" name="Text Box 54"/>
          <p:cNvSpPr txBox="1">
            <a:spLocks noChangeArrowheads="1"/>
          </p:cNvSpPr>
          <p:nvPr/>
        </p:nvSpPr>
        <p:spPr bwMode="auto">
          <a:xfrm>
            <a:off x="1736725" y="3505200"/>
            <a:ext cx="790575" cy="396875"/>
          </a:xfrm>
          <a:prstGeom prst="rect">
            <a:avLst/>
          </a:prstGeom>
          <a:noFill/>
          <a:ln w="9525">
            <a:noFill/>
            <a:miter lim="800000"/>
            <a:headEnd/>
            <a:tailEnd/>
          </a:ln>
        </p:spPr>
        <p:txBody>
          <a:bodyPr wrap="none">
            <a:prstTxWarp prst="textNoShape">
              <a:avLst/>
            </a:prstTxWarp>
            <a:spAutoFit/>
          </a:bodyPr>
          <a:lstStyle/>
          <a:p>
            <a:r>
              <a:rPr lang="en-US" sz="2000"/>
              <a:t>Oven</a:t>
            </a:r>
          </a:p>
        </p:txBody>
      </p:sp>
      <p:sp>
        <p:nvSpPr>
          <p:cNvPr id="222261" name="Text Box 55"/>
          <p:cNvSpPr txBox="1">
            <a:spLocks noChangeArrowheads="1"/>
          </p:cNvSpPr>
          <p:nvPr/>
        </p:nvSpPr>
        <p:spPr bwMode="auto">
          <a:xfrm>
            <a:off x="5832475" y="3392488"/>
            <a:ext cx="1920875" cy="396875"/>
          </a:xfrm>
          <a:prstGeom prst="rect">
            <a:avLst/>
          </a:prstGeom>
          <a:noFill/>
          <a:ln w="9525">
            <a:noFill/>
            <a:miter lim="800000"/>
            <a:headEnd/>
            <a:tailEnd/>
          </a:ln>
        </p:spPr>
        <p:txBody>
          <a:bodyPr wrap="none">
            <a:prstTxWarp prst="textNoShape">
              <a:avLst/>
            </a:prstTxWarp>
            <a:spAutoFit/>
          </a:bodyPr>
          <a:lstStyle/>
          <a:p>
            <a:r>
              <a:rPr lang="en-US" sz="2000"/>
              <a:t>Cooking Step 1</a:t>
            </a:r>
          </a:p>
        </p:txBody>
      </p:sp>
      <p:sp>
        <p:nvSpPr>
          <p:cNvPr id="222262" name="Line 56"/>
          <p:cNvSpPr>
            <a:spLocks noChangeShapeType="1"/>
          </p:cNvSpPr>
          <p:nvPr/>
        </p:nvSpPr>
        <p:spPr bwMode="auto">
          <a:xfrm>
            <a:off x="2770188" y="5105400"/>
            <a:ext cx="430212" cy="0"/>
          </a:xfrm>
          <a:prstGeom prst="line">
            <a:avLst/>
          </a:prstGeom>
          <a:noFill/>
          <a:ln w="9525">
            <a:solidFill>
              <a:schemeClr val="tx1"/>
            </a:solidFill>
            <a:round/>
            <a:headEnd/>
            <a:tailEnd/>
          </a:ln>
        </p:spPr>
        <p:txBody>
          <a:bodyPr>
            <a:prstTxWarp prst="textNoShape">
              <a:avLst/>
            </a:prstTxWarp>
            <a:spAutoFit/>
          </a:bodyPr>
          <a:lstStyle/>
          <a:p>
            <a:endParaRPr lang="en-US"/>
          </a:p>
        </p:txBody>
      </p:sp>
      <p:sp>
        <p:nvSpPr>
          <p:cNvPr id="58" name="Title 57"/>
          <p:cNvSpPr>
            <a:spLocks noGrp="1"/>
          </p:cNvSpPr>
          <p:nvPr>
            <p:ph type="title"/>
          </p:nvPr>
        </p:nvSpPr>
        <p:spPr/>
        <p:txBody>
          <a:bodyPr/>
          <a:lstStyle/>
          <a:p>
            <a:r>
              <a:rPr lang="en-US" dirty="0" smtClean="0"/>
              <a:t>Communication</a:t>
            </a:r>
            <a:endParaRPr lang="en-US" dirty="0"/>
          </a:p>
        </p:txBody>
      </p:sp>
      <p:sp>
        <p:nvSpPr>
          <p:cNvPr id="59" name="Content Placeholder 58"/>
          <p:cNvSpPr>
            <a:spLocks noGrp="1"/>
          </p:cNvSpPr>
          <p:nvPr>
            <p:ph idx="1"/>
          </p:nvPr>
        </p:nvSpPr>
        <p:spPr/>
        <p:txBody>
          <a:bodyPr/>
          <a:lstStyle/>
          <a:p>
            <a:pPr marL="635000" indent="-457200">
              <a:buFont typeface="+mj-lt"/>
              <a:buAutoNum type="arabicPeriod"/>
              <a:defRPr/>
            </a:pPr>
            <a:r>
              <a:rPr lang="en-US" dirty="0" smtClean="0"/>
              <a:t>Start in Checking and Ready states</a:t>
            </a:r>
          </a:p>
          <a:p>
            <a:pPr marL="622300" indent="-444500">
              <a:buFontTx/>
              <a:buAutoNum type="arabicPeriod"/>
              <a:defRPr/>
            </a:pPr>
            <a:r>
              <a:rPr lang="en-US" dirty="0" smtClean="0"/>
              <a:t>Accept Event ‘Cook’</a:t>
            </a:r>
          </a:p>
          <a:p>
            <a:pPr marL="622300" indent="-444500">
              <a:buFontTx/>
              <a:buAutoNum type="arabicPeriod"/>
              <a:defRPr/>
            </a:pPr>
            <a:r>
              <a:rPr lang="en-US" dirty="0" smtClean="0"/>
              <a:t>Change to Cooking State</a:t>
            </a:r>
          </a:p>
          <a:p>
            <a:pPr marL="622300" indent="-444500">
              <a:buFontTx/>
              <a:buAutoNum type="arabicPeriod"/>
              <a:defRPr/>
            </a:pPr>
            <a:r>
              <a:rPr lang="en-US" dirty="0" smtClean="0"/>
              <a:t>Generate ‘</a:t>
            </a:r>
            <a:r>
              <a:rPr lang="en-US" dirty="0" err="1" smtClean="0"/>
              <a:t>startStep</a:t>
            </a:r>
            <a:r>
              <a:rPr lang="en-US" dirty="0" smtClean="0"/>
              <a:t>’ signal</a:t>
            </a:r>
          </a:p>
          <a:p>
            <a:pPr marL="622300" indent="-444500">
              <a:buFontTx/>
              <a:buAutoNum type="arabicPeriod"/>
              <a:defRPr/>
            </a:pPr>
            <a:r>
              <a:rPr lang="en-US" dirty="0" smtClean="0"/>
              <a:t>Change to Executing state</a:t>
            </a:r>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9" presetClass="exit" presetSubtype="0" fill="hold" grpId="0" nodeType="withEffect">
                                  <p:stCondLst>
                                    <p:cond delay="0"/>
                                  </p:stCondLst>
                                  <p:childTnLst>
                                    <p:animEffect transition="out" filter="dissolve">
                                      <p:cBhvr>
                                        <p:cTn id="8" dur="500"/>
                                        <p:tgtEl>
                                          <p:spTgt spid="1885194"/>
                                        </p:tgtEl>
                                      </p:cBhvr>
                                    </p:animEffect>
                                    <p:set>
                                      <p:cBhvr>
                                        <p:cTn id="9" dur="1" fill="hold">
                                          <p:stCondLst>
                                            <p:cond delay="499"/>
                                          </p:stCondLst>
                                        </p:cTn>
                                        <p:tgtEl>
                                          <p:spTgt spid="1885194"/>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88523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88523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885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5194" grpId="0" animBg="1"/>
      <p:bldP spid="1885224" grpId="0" animBg="1"/>
      <p:bldP spid="1885235" grpId="0" animBg="1"/>
      <p:bldP spid="1885237" grpId="0" animBg="1"/>
    </p:bldLst>
  </p:timing>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r>
              <a:rPr lang="en-US"/>
              <a:t>Time</a:t>
            </a:r>
          </a:p>
        </p:txBody>
      </p:sp>
      <p:sp>
        <p:nvSpPr>
          <p:cNvPr id="220163" name="Rectangle 3"/>
          <p:cNvSpPr>
            <a:spLocks noGrp="1" noChangeArrowheads="1"/>
          </p:cNvSpPr>
          <p:nvPr>
            <p:ph type="body" idx="1"/>
          </p:nvPr>
        </p:nvSpPr>
        <p:spPr>
          <a:xfrm>
            <a:off x="839788" y="1370013"/>
            <a:ext cx="7367587" cy="1006475"/>
          </a:xfrm>
          <a:noFill/>
        </p:spPr>
        <p:txBody>
          <a:bodyPr lIns="92075" tIns="46038" rIns="92075" bIns="46038"/>
          <a:lstStyle/>
          <a:p>
            <a:pPr lvl="1"/>
            <a:r>
              <a:rPr lang="en-US"/>
              <a:t>There is no global clock</a:t>
            </a:r>
          </a:p>
          <a:p>
            <a:pPr lvl="1"/>
            <a:r>
              <a:rPr lang="en-US"/>
              <a:t>Time is relative to each observer</a:t>
            </a:r>
            <a:endParaRPr lang="en-US" sz="3200"/>
          </a:p>
        </p:txBody>
      </p:sp>
      <p:pic>
        <p:nvPicPr>
          <p:cNvPr id="220164" name="Picture 45" descr="clock35"/>
          <p:cNvPicPr>
            <a:picLocks noChangeAspect="1" noChangeArrowheads="1"/>
          </p:cNvPicPr>
          <p:nvPr/>
        </p:nvPicPr>
        <p:blipFill>
          <a:blip r:embed="rId3"/>
          <a:srcRect/>
          <a:stretch>
            <a:fillRect/>
          </a:stretch>
        </p:blipFill>
        <p:spPr bwMode="auto">
          <a:xfrm>
            <a:off x="4495800" y="2665413"/>
            <a:ext cx="754063" cy="992187"/>
          </a:xfrm>
          <a:prstGeom prst="rect">
            <a:avLst/>
          </a:prstGeom>
          <a:noFill/>
          <a:ln w="9525">
            <a:noFill/>
            <a:miter lim="800000"/>
            <a:headEnd/>
            <a:tailEnd/>
          </a:ln>
        </p:spPr>
      </p:pic>
      <p:pic>
        <p:nvPicPr>
          <p:cNvPr id="220165" name="Picture 46" descr="fd-clock"/>
          <p:cNvPicPr>
            <a:picLocks noChangeAspect="1" noChangeArrowheads="1" noCrop="1"/>
          </p:cNvPicPr>
          <p:nvPr/>
        </p:nvPicPr>
        <p:blipFill>
          <a:blip r:embed="rId4"/>
          <a:srcRect/>
          <a:stretch>
            <a:fillRect/>
          </a:stretch>
        </p:blipFill>
        <p:spPr bwMode="auto">
          <a:xfrm>
            <a:off x="685800" y="2514600"/>
            <a:ext cx="857250" cy="857250"/>
          </a:xfrm>
          <a:prstGeom prst="rect">
            <a:avLst/>
          </a:prstGeom>
          <a:noFill/>
          <a:ln w="9525">
            <a:noFill/>
            <a:miter lim="800000"/>
            <a:headEnd/>
            <a:tailEnd/>
          </a:ln>
        </p:spPr>
      </p:pic>
      <p:grpSp>
        <p:nvGrpSpPr>
          <p:cNvPr id="220166" name="Group 49"/>
          <p:cNvGrpSpPr>
            <a:grpSpLocks/>
          </p:cNvGrpSpPr>
          <p:nvPr/>
        </p:nvGrpSpPr>
        <p:grpSpPr bwMode="auto">
          <a:xfrm>
            <a:off x="762000" y="3581400"/>
            <a:ext cx="2849563" cy="2133600"/>
            <a:chOff x="288" y="480"/>
            <a:chExt cx="1795" cy="1344"/>
          </a:xfrm>
        </p:grpSpPr>
        <p:sp>
          <p:nvSpPr>
            <p:cNvPr id="220190" name="AutoShape 50"/>
            <p:cNvSpPr>
              <a:spLocks noChangeArrowheads="1"/>
            </p:cNvSpPr>
            <p:nvPr/>
          </p:nvSpPr>
          <p:spPr bwMode="auto">
            <a:xfrm>
              <a:off x="288" y="480"/>
              <a:ext cx="1795" cy="1344"/>
            </a:xfrm>
            <a:prstGeom prst="roundRect">
              <a:avLst>
                <a:gd name="adj" fmla="val 16667"/>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220191" name="AutoShape 51"/>
            <p:cNvSpPr>
              <a:spLocks noChangeArrowheads="1"/>
            </p:cNvSpPr>
            <p:nvPr/>
          </p:nvSpPr>
          <p:spPr bwMode="auto">
            <a:xfrm>
              <a:off x="649" y="1547"/>
              <a:ext cx="813" cy="177"/>
            </a:xfrm>
            <a:prstGeom prst="roundRect">
              <a:avLst>
                <a:gd name="adj" fmla="val 16667"/>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220192" name="AutoShape 52"/>
            <p:cNvSpPr>
              <a:spLocks noChangeArrowheads="1"/>
            </p:cNvSpPr>
            <p:nvPr/>
          </p:nvSpPr>
          <p:spPr bwMode="auto">
            <a:xfrm>
              <a:off x="649" y="1127"/>
              <a:ext cx="813" cy="177"/>
            </a:xfrm>
            <a:prstGeom prst="roundRect">
              <a:avLst>
                <a:gd name="adj" fmla="val 16667"/>
              </a:avLst>
            </a:prstGeom>
            <a:solidFill>
              <a:srgbClr val="FF6600"/>
            </a:solidFill>
            <a:ln w="9525">
              <a:solidFill>
                <a:schemeClr val="tx1"/>
              </a:solidFill>
              <a:round/>
              <a:headEnd/>
              <a:tailEnd/>
            </a:ln>
          </p:spPr>
          <p:txBody>
            <a:bodyPr wrap="none" anchor="ctr">
              <a:prstTxWarp prst="textNoShape">
                <a:avLst/>
              </a:prstTxWarp>
            </a:bodyPr>
            <a:lstStyle/>
            <a:p>
              <a:endParaRPr lang="en-US"/>
            </a:p>
          </p:txBody>
        </p:sp>
        <p:sp>
          <p:nvSpPr>
            <p:cNvPr id="220193" name="AutoShape 53"/>
            <p:cNvSpPr>
              <a:spLocks noChangeArrowheads="1"/>
            </p:cNvSpPr>
            <p:nvPr/>
          </p:nvSpPr>
          <p:spPr bwMode="auto">
            <a:xfrm>
              <a:off x="649" y="705"/>
              <a:ext cx="813" cy="177"/>
            </a:xfrm>
            <a:prstGeom prst="roundRect">
              <a:avLst>
                <a:gd name="adj" fmla="val 16667"/>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220194" name="Line 54"/>
            <p:cNvSpPr>
              <a:spLocks noChangeShapeType="1"/>
            </p:cNvSpPr>
            <p:nvPr/>
          </p:nvSpPr>
          <p:spPr bwMode="auto">
            <a:xfrm>
              <a:off x="951" y="891"/>
              <a:ext cx="0" cy="215"/>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220195" name="Line 55"/>
            <p:cNvSpPr>
              <a:spLocks noChangeShapeType="1"/>
            </p:cNvSpPr>
            <p:nvPr/>
          </p:nvSpPr>
          <p:spPr bwMode="auto">
            <a:xfrm>
              <a:off x="953" y="1305"/>
              <a:ext cx="0" cy="214"/>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220196" name="Rectangle 56"/>
            <p:cNvSpPr>
              <a:spLocks noChangeArrowheads="1"/>
            </p:cNvSpPr>
            <p:nvPr/>
          </p:nvSpPr>
          <p:spPr bwMode="auto">
            <a:xfrm>
              <a:off x="965" y="892"/>
              <a:ext cx="321" cy="171"/>
            </a:xfrm>
            <a:prstGeom prst="rect">
              <a:avLst/>
            </a:prstGeom>
            <a:noFill/>
            <a:ln w="12700">
              <a:noFill/>
              <a:miter lim="800000"/>
              <a:headEnd/>
              <a:tailEnd/>
            </a:ln>
          </p:spPr>
          <p:txBody>
            <a:bodyPr wrap="none"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start</a:t>
              </a:r>
            </a:p>
          </p:txBody>
        </p:sp>
        <p:sp>
          <p:nvSpPr>
            <p:cNvPr id="220197" name="Rectangle 57"/>
            <p:cNvSpPr>
              <a:spLocks noChangeArrowheads="1"/>
            </p:cNvSpPr>
            <p:nvPr/>
          </p:nvSpPr>
          <p:spPr bwMode="auto">
            <a:xfrm>
              <a:off x="1012" y="1321"/>
              <a:ext cx="338" cy="171"/>
            </a:xfrm>
            <a:prstGeom prst="rect">
              <a:avLst/>
            </a:prstGeom>
            <a:noFill/>
            <a:ln w="12700">
              <a:noFill/>
              <a:miter lim="800000"/>
              <a:headEnd/>
              <a:tailEnd/>
            </a:ln>
          </p:spPr>
          <p:txBody>
            <a:bodyPr wrap="none"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cook</a:t>
              </a:r>
            </a:p>
          </p:txBody>
        </p:sp>
        <p:sp>
          <p:nvSpPr>
            <p:cNvPr id="220198" name="Rectangle 58"/>
            <p:cNvSpPr>
              <a:spLocks noChangeArrowheads="1"/>
            </p:cNvSpPr>
            <p:nvPr/>
          </p:nvSpPr>
          <p:spPr bwMode="auto">
            <a:xfrm>
              <a:off x="694" y="752"/>
              <a:ext cx="700" cy="127"/>
            </a:xfrm>
            <a:prstGeom prst="rect">
              <a:avLst/>
            </a:prstGeom>
            <a:noFill/>
            <a:ln w="0">
              <a:noFill/>
              <a:miter lim="800000"/>
              <a:headEnd/>
              <a:tailEnd/>
            </a:ln>
          </p:spPr>
          <p:txBody>
            <a:bodyPr wrap="none" lIns="90478" tIns="44445" rIns="90478" bIns="44445" anchor="ctr">
              <a:prstTxWarp prst="textNoShape">
                <a:avLst/>
              </a:prstTxWarp>
            </a:bodyPr>
            <a:lstStyle/>
            <a:p>
              <a:pPr algn="ctr"/>
              <a:r>
                <a:rPr lang="en-US" sz="1200" b="1">
                  <a:latin typeface="Helvetica" charset="0"/>
                  <a:ea typeface="ＭＳ Ｐゴシック" charset="-128"/>
                  <a:cs typeface="ＭＳ Ｐゴシック" charset="-128"/>
                </a:rPr>
                <a:t>Not Cooking</a:t>
              </a:r>
            </a:p>
          </p:txBody>
        </p:sp>
        <p:sp>
          <p:nvSpPr>
            <p:cNvPr id="220199" name="Line 59"/>
            <p:cNvSpPr>
              <a:spLocks noChangeShapeType="1"/>
            </p:cNvSpPr>
            <p:nvPr/>
          </p:nvSpPr>
          <p:spPr bwMode="auto">
            <a:xfrm flipV="1">
              <a:off x="1733" y="985"/>
              <a:ext cx="0" cy="219"/>
            </a:xfrm>
            <a:prstGeom prst="line">
              <a:avLst/>
            </a:prstGeom>
            <a:noFill/>
            <a:ln w="9525">
              <a:solidFill>
                <a:schemeClr val="tx1"/>
              </a:solidFill>
              <a:round/>
              <a:headEnd/>
              <a:tailEnd/>
            </a:ln>
          </p:spPr>
          <p:txBody>
            <a:bodyPr>
              <a:prstTxWarp prst="textNoShape">
                <a:avLst/>
              </a:prstTxWarp>
            </a:bodyPr>
            <a:lstStyle/>
            <a:p>
              <a:endParaRPr lang="en-US"/>
            </a:p>
          </p:txBody>
        </p:sp>
        <p:sp>
          <p:nvSpPr>
            <p:cNvPr id="220200" name="Rectangle 60"/>
            <p:cNvSpPr>
              <a:spLocks noChangeArrowheads="1"/>
            </p:cNvSpPr>
            <p:nvPr/>
          </p:nvSpPr>
          <p:spPr bwMode="auto">
            <a:xfrm>
              <a:off x="1643" y="799"/>
              <a:ext cx="321" cy="171"/>
            </a:xfrm>
            <a:prstGeom prst="rect">
              <a:avLst/>
            </a:prstGeom>
            <a:noFill/>
            <a:ln w="12700">
              <a:noFill/>
              <a:miter lim="800000"/>
              <a:headEnd/>
              <a:tailEnd/>
            </a:ln>
          </p:spPr>
          <p:txBody>
            <a:bodyPr wrap="none"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start</a:t>
              </a:r>
            </a:p>
          </p:txBody>
        </p:sp>
        <p:sp>
          <p:nvSpPr>
            <p:cNvPr id="220201" name="Line 61"/>
            <p:cNvSpPr>
              <a:spLocks noChangeShapeType="1"/>
            </p:cNvSpPr>
            <p:nvPr/>
          </p:nvSpPr>
          <p:spPr bwMode="auto">
            <a:xfrm>
              <a:off x="378" y="799"/>
              <a:ext cx="0" cy="835"/>
            </a:xfrm>
            <a:prstGeom prst="line">
              <a:avLst/>
            </a:prstGeom>
            <a:noFill/>
            <a:ln w="9525">
              <a:solidFill>
                <a:schemeClr val="tx1"/>
              </a:solidFill>
              <a:round/>
              <a:headEnd/>
              <a:tailEnd/>
            </a:ln>
          </p:spPr>
          <p:txBody>
            <a:bodyPr>
              <a:prstTxWarp prst="textNoShape">
                <a:avLst/>
              </a:prstTxWarp>
            </a:bodyPr>
            <a:lstStyle/>
            <a:p>
              <a:endParaRPr lang="en-US"/>
            </a:p>
          </p:txBody>
        </p:sp>
        <p:sp>
          <p:nvSpPr>
            <p:cNvPr id="220202" name="Rectangle 62"/>
            <p:cNvSpPr>
              <a:spLocks noChangeArrowheads="1"/>
            </p:cNvSpPr>
            <p:nvPr/>
          </p:nvSpPr>
          <p:spPr bwMode="auto">
            <a:xfrm>
              <a:off x="423" y="1360"/>
              <a:ext cx="412" cy="171"/>
            </a:xfrm>
            <a:prstGeom prst="rect">
              <a:avLst/>
            </a:prstGeom>
            <a:noFill/>
            <a:ln w="12700">
              <a:noFill/>
              <a:miter lim="800000"/>
              <a:headEnd/>
              <a:tailEnd/>
            </a:ln>
          </p:spPr>
          <p:txBody>
            <a:bodyPr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stop</a:t>
              </a:r>
            </a:p>
          </p:txBody>
        </p:sp>
        <p:sp>
          <p:nvSpPr>
            <p:cNvPr id="220203" name="Rectangle 63"/>
            <p:cNvSpPr>
              <a:spLocks noChangeArrowheads="1"/>
            </p:cNvSpPr>
            <p:nvPr/>
          </p:nvSpPr>
          <p:spPr bwMode="auto">
            <a:xfrm>
              <a:off x="720" y="1584"/>
              <a:ext cx="700" cy="127"/>
            </a:xfrm>
            <a:prstGeom prst="rect">
              <a:avLst/>
            </a:prstGeom>
            <a:noFill/>
            <a:ln w="0">
              <a:noFill/>
              <a:miter lim="800000"/>
              <a:headEnd/>
              <a:tailEnd/>
            </a:ln>
          </p:spPr>
          <p:txBody>
            <a:bodyPr wrap="none" lIns="90478" tIns="44445" rIns="90478" bIns="44445" anchor="ctr">
              <a:prstTxWarp prst="textNoShape">
                <a:avLst/>
              </a:prstTxWarp>
            </a:bodyPr>
            <a:lstStyle/>
            <a:p>
              <a:pPr algn="ctr"/>
              <a:r>
                <a:rPr lang="en-US" sz="1200" b="1">
                  <a:latin typeface="Helvetica" charset="0"/>
                  <a:ea typeface="ＭＳ Ｐゴシック" charset="-128"/>
                  <a:cs typeface="ＭＳ Ｐゴシック" charset="-128"/>
                </a:rPr>
                <a:t>Cooking</a:t>
              </a:r>
            </a:p>
          </p:txBody>
        </p:sp>
        <p:sp>
          <p:nvSpPr>
            <p:cNvPr id="220204" name="Rectangle 64"/>
            <p:cNvSpPr>
              <a:spLocks noChangeArrowheads="1"/>
            </p:cNvSpPr>
            <p:nvPr/>
          </p:nvSpPr>
          <p:spPr bwMode="auto">
            <a:xfrm>
              <a:off x="649" y="1173"/>
              <a:ext cx="700" cy="126"/>
            </a:xfrm>
            <a:prstGeom prst="rect">
              <a:avLst/>
            </a:prstGeom>
            <a:noFill/>
            <a:ln w="0">
              <a:noFill/>
              <a:miter lim="800000"/>
              <a:headEnd/>
              <a:tailEnd/>
            </a:ln>
          </p:spPr>
          <p:txBody>
            <a:bodyPr wrap="none" lIns="90478" tIns="44445" rIns="90478" bIns="44445" anchor="ctr">
              <a:prstTxWarp prst="textNoShape">
                <a:avLst/>
              </a:prstTxWarp>
            </a:bodyPr>
            <a:lstStyle/>
            <a:p>
              <a:pPr algn="ctr"/>
              <a:r>
                <a:rPr lang="en-US" sz="1200" b="1">
                  <a:latin typeface="Helvetica" charset="0"/>
                  <a:ea typeface="ＭＳ Ｐゴシック" charset="-128"/>
                  <a:cs typeface="ＭＳ Ｐゴシック" charset="-128"/>
                </a:rPr>
                <a:t>Checking</a:t>
              </a:r>
            </a:p>
          </p:txBody>
        </p:sp>
        <p:sp>
          <p:nvSpPr>
            <p:cNvPr id="220205" name="Line 65"/>
            <p:cNvSpPr>
              <a:spLocks noChangeShapeType="1"/>
            </p:cNvSpPr>
            <p:nvPr/>
          </p:nvSpPr>
          <p:spPr bwMode="auto">
            <a:xfrm>
              <a:off x="378" y="799"/>
              <a:ext cx="271"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20206" name="Line 66"/>
            <p:cNvSpPr>
              <a:spLocks noChangeShapeType="1"/>
            </p:cNvSpPr>
            <p:nvPr/>
          </p:nvSpPr>
          <p:spPr bwMode="auto">
            <a:xfrm>
              <a:off x="378" y="1640"/>
              <a:ext cx="271"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220207" name="Line 67"/>
            <p:cNvSpPr>
              <a:spLocks noChangeShapeType="1"/>
            </p:cNvSpPr>
            <p:nvPr/>
          </p:nvSpPr>
          <p:spPr bwMode="auto">
            <a:xfrm>
              <a:off x="1462" y="1220"/>
              <a:ext cx="271"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220208" name="Line 68"/>
            <p:cNvSpPr>
              <a:spLocks noChangeShapeType="1"/>
            </p:cNvSpPr>
            <p:nvPr/>
          </p:nvSpPr>
          <p:spPr bwMode="auto">
            <a:xfrm>
              <a:off x="1372" y="985"/>
              <a:ext cx="361"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220209" name="Line 69"/>
            <p:cNvSpPr>
              <a:spLocks noChangeShapeType="1"/>
            </p:cNvSpPr>
            <p:nvPr/>
          </p:nvSpPr>
          <p:spPr bwMode="auto">
            <a:xfrm>
              <a:off x="1372" y="985"/>
              <a:ext cx="0" cy="142"/>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20210" name="Line 70"/>
            <p:cNvSpPr>
              <a:spLocks noChangeShapeType="1"/>
            </p:cNvSpPr>
            <p:nvPr/>
          </p:nvSpPr>
          <p:spPr bwMode="auto">
            <a:xfrm>
              <a:off x="1462" y="1634"/>
              <a:ext cx="271" cy="0"/>
            </a:xfrm>
            <a:prstGeom prst="line">
              <a:avLst/>
            </a:prstGeom>
            <a:noFill/>
            <a:ln w="9525">
              <a:solidFill>
                <a:schemeClr val="tx1"/>
              </a:solidFill>
              <a:round/>
              <a:headEnd/>
              <a:tailEnd/>
            </a:ln>
          </p:spPr>
          <p:txBody>
            <a:bodyPr>
              <a:prstTxWarp prst="textNoShape">
                <a:avLst/>
              </a:prstTxWarp>
              <a:spAutoFit/>
            </a:bodyPr>
            <a:lstStyle/>
            <a:p>
              <a:endParaRPr lang="en-US"/>
            </a:p>
          </p:txBody>
        </p:sp>
        <p:sp>
          <p:nvSpPr>
            <p:cNvPr id="220211" name="Line 71"/>
            <p:cNvSpPr>
              <a:spLocks noChangeShapeType="1"/>
            </p:cNvSpPr>
            <p:nvPr/>
          </p:nvSpPr>
          <p:spPr bwMode="auto">
            <a:xfrm flipV="1">
              <a:off x="1733" y="1405"/>
              <a:ext cx="0" cy="219"/>
            </a:xfrm>
            <a:prstGeom prst="line">
              <a:avLst/>
            </a:prstGeom>
            <a:noFill/>
            <a:ln w="9525">
              <a:solidFill>
                <a:schemeClr val="tx1"/>
              </a:solidFill>
              <a:round/>
              <a:headEnd/>
              <a:tailEnd/>
            </a:ln>
          </p:spPr>
          <p:txBody>
            <a:bodyPr>
              <a:prstTxWarp prst="textNoShape">
                <a:avLst/>
              </a:prstTxWarp>
            </a:bodyPr>
            <a:lstStyle/>
            <a:p>
              <a:endParaRPr lang="en-US"/>
            </a:p>
          </p:txBody>
        </p:sp>
        <p:sp>
          <p:nvSpPr>
            <p:cNvPr id="220212" name="Line 72"/>
            <p:cNvSpPr>
              <a:spLocks noChangeShapeType="1"/>
            </p:cNvSpPr>
            <p:nvPr/>
          </p:nvSpPr>
          <p:spPr bwMode="auto">
            <a:xfrm>
              <a:off x="1394" y="1405"/>
              <a:ext cx="361"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220213" name="Line 73"/>
            <p:cNvSpPr>
              <a:spLocks noChangeShapeType="1"/>
            </p:cNvSpPr>
            <p:nvPr/>
          </p:nvSpPr>
          <p:spPr bwMode="auto">
            <a:xfrm>
              <a:off x="1404" y="1406"/>
              <a:ext cx="0" cy="141"/>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20214" name="Rectangle 74"/>
            <p:cNvSpPr>
              <a:spLocks noChangeArrowheads="1"/>
            </p:cNvSpPr>
            <p:nvPr/>
          </p:nvSpPr>
          <p:spPr bwMode="auto">
            <a:xfrm>
              <a:off x="1462" y="1283"/>
              <a:ext cx="621" cy="171"/>
            </a:xfrm>
            <a:prstGeom prst="rect">
              <a:avLst/>
            </a:prstGeom>
            <a:noFill/>
            <a:ln w="12700">
              <a:noFill/>
              <a:miter lim="800000"/>
              <a:headEnd/>
              <a:tailEnd/>
            </a:ln>
          </p:spPr>
          <p:txBody>
            <a:bodyPr wrap="none"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finish_step</a:t>
              </a:r>
            </a:p>
          </p:txBody>
        </p:sp>
      </p:grpSp>
      <p:grpSp>
        <p:nvGrpSpPr>
          <p:cNvPr id="220167" name="Group 97"/>
          <p:cNvGrpSpPr>
            <a:grpSpLocks/>
          </p:cNvGrpSpPr>
          <p:nvPr/>
        </p:nvGrpSpPr>
        <p:grpSpPr bwMode="auto">
          <a:xfrm>
            <a:off x="5257800" y="3581400"/>
            <a:ext cx="2895600" cy="2133600"/>
            <a:chOff x="528" y="2688"/>
            <a:chExt cx="1794" cy="1248"/>
          </a:xfrm>
        </p:grpSpPr>
        <p:sp>
          <p:nvSpPr>
            <p:cNvPr id="220170" name="AutoShape 75"/>
            <p:cNvSpPr>
              <a:spLocks noChangeArrowheads="1"/>
            </p:cNvSpPr>
            <p:nvPr/>
          </p:nvSpPr>
          <p:spPr bwMode="auto">
            <a:xfrm>
              <a:off x="528" y="2688"/>
              <a:ext cx="1794" cy="1248"/>
            </a:xfrm>
            <a:prstGeom prst="roundRect">
              <a:avLst>
                <a:gd name="adj" fmla="val 16667"/>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grpSp>
          <p:nvGrpSpPr>
            <p:cNvPr id="220171" name="Group 76"/>
            <p:cNvGrpSpPr>
              <a:grpSpLocks/>
            </p:cNvGrpSpPr>
            <p:nvPr/>
          </p:nvGrpSpPr>
          <p:grpSpPr bwMode="auto">
            <a:xfrm>
              <a:off x="728" y="2827"/>
              <a:ext cx="1472" cy="1013"/>
              <a:chOff x="632" y="2748"/>
              <a:chExt cx="1472" cy="1013"/>
            </a:xfrm>
          </p:grpSpPr>
          <p:sp>
            <p:nvSpPr>
              <p:cNvPr id="220172" name="AutoShape 77"/>
              <p:cNvSpPr>
                <a:spLocks noChangeArrowheads="1"/>
              </p:cNvSpPr>
              <p:nvPr/>
            </p:nvSpPr>
            <p:spPr bwMode="auto">
              <a:xfrm>
                <a:off x="632" y="3580"/>
                <a:ext cx="1054" cy="181"/>
              </a:xfrm>
              <a:prstGeom prst="roundRect">
                <a:avLst>
                  <a:gd name="adj" fmla="val 16667"/>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220173" name="AutoShape 78"/>
              <p:cNvSpPr>
                <a:spLocks noChangeArrowheads="1"/>
              </p:cNvSpPr>
              <p:nvPr/>
            </p:nvSpPr>
            <p:spPr bwMode="auto">
              <a:xfrm>
                <a:off x="632" y="3163"/>
                <a:ext cx="1054" cy="182"/>
              </a:xfrm>
              <a:prstGeom prst="roundRect">
                <a:avLst>
                  <a:gd name="adj" fmla="val 16667"/>
                </a:avLst>
              </a:prstGeom>
              <a:solidFill>
                <a:srgbClr val="FF6600"/>
              </a:solidFill>
              <a:ln w="9525">
                <a:solidFill>
                  <a:schemeClr val="tx1"/>
                </a:solidFill>
                <a:round/>
                <a:headEnd/>
                <a:tailEnd/>
              </a:ln>
            </p:spPr>
            <p:txBody>
              <a:bodyPr wrap="none" anchor="ctr">
                <a:prstTxWarp prst="textNoShape">
                  <a:avLst/>
                </a:prstTxWarp>
              </a:bodyPr>
              <a:lstStyle/>
              <a:p>
                <a:endParaRPr lang="en-US"/>
              </a:p>
            </p:txBody>
          </p:sp>
          <p:sp>
            <p:nvSpPr>
              <p:cNvPr id="220174" name="AutoShape 79"/>
              <p:cNvSpPr>
                <a:spLocks noChangeArrowheads="1"/>
              </p:cNvSpPr>
              <p:nvPr/>
            </p:nvSpPr>
            <p:spPr bwMode="auto">
              <a:xfrm>
                <a:off x="632" y="2748"/>
                <a:ext cx="1054" cy="182"/>
              </a:xfrm>
              <a:prstGeom prst="roundRect">
                <a:avLst>
                  <a:gd name="adj" fmla="val 16667"/>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220175" name="Line 80"/>
              <p:cNvSpPr>
                <a:spLocks noChangeShapeType="1"/>
              </p:cNvSpPr>
              <p:nvPr/>
            </p:nvSpPr>
            <p:spPr bwMode="auto">
              <a:xfrm>
                <a:off x="756" y="2927"/>
                <a:ext cx="0" cy="22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220176" name="Line 81"/>
              <p:cNvSpPr>
                <a:spLocks noChangeShapeType="1"/>
              </p:cNvSpPr>
              <p:nvPr/>
            </p:nvSpPr>
            <p:spPr bwMode="auto">
              <a:xfrm>
                <a:off x="758" y="3351"/>
                <a:ext cx="0" cy="22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220177" name="Rectangle 82"/>
              <p:cNvSpPr>
                <a:spLocks noChangeArrowheads="1"/>
              </p:cNvSpPr>
              <p:nvPr/>
            </p:nvSpPr>
            <p:spPr bwMode="auto">
              <a:xfrm>
                <a:off x="816" y="2976"/>
                <a:ext cx="520" cy="159"/>
              </a:xfrm>
              <a:prstGeom prst="rect">
                <a:avLst/>
              </a:prstGeom>
              <a:noFill/>
              <a:ln w="12700">
                <a:noFill/>
                <a:miter lim="800000"/>
                <a:headEnd/>
                <a:tailEnd/>
              </a:ln>
            </p:spPr>
            <p:txBody>
              <a:bodyPr wrap="none"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startStep</a:t>
                </a:r>
              </a:p>
            </p:txBody>
          </p:sp>
          <p:sp>
            <p:nvSpPr>
              <p:cNvPr id="220178" name="Rectangle 83"/>
              <p:cNvSpPr>
                <a:spLocks noChangeArrowheads="1"/>
              </p:cNvSpPr>
              <p:nvPr/>
            </p:nvSpPr>
            <p:spPr bwMode="auto">
              <a:xfrm>
                <a:off x="818" y="3368"/>
                <a:ext cx="569" cy="159"/>
              </a:xfrm>
              <a:prstGeom prst="rect">
                <a:avLst/>
              </a:prstGeom>
              <a:noFill/>
              <a:ln w="12700">
                <a:noFill/>
                <a:miter lim="800000"/>
                <a:headEnd/>
                <a:tailEnd/>
              </a:ln>
            </p:spPr>
            <p:txBody>
              <a:bodyPr wrap="none"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finishStep</a:t>
                </a:r>
              </a:p>
            </p:txBody>
          </p:sp>
          <p:sp>
            <p:nvSpPr>
              <p:cNvPr id="220179" name="Rectangle 84"/>
              <p:cNvSpPr>
                <a:spLocks noChangeArrowheads="1"/>
              </p:cNvSpPr>
              <p:nvPr/>
            </p:nvSpPr>
            <p:spPr bwMode="auto">
              <a:xfrm>
                <a:off x="818" y="2764"/>
                <a:ext cx="713" cy="130"/>
              </a:xfrm>
              <a:prstGeom prst="rect">
                <a:avLst/>
              </a:prstGeom>
              <a:noFill/>
              <a:ln w="0">
                <a:noFill/>
                <a:miter lim="800000"/>
                <a:headEnd/>
                <a:tailEnd/>
              </a:ln>
            </p:spPr>
            <p:txBody>
              <a:bodyPr wrap="none" lIns="90478" tIns="44445" rIns="90478" bIns="44445" anchor="ctr">
                <a:prstTxWarp prst="textNoShape">
                  <a:avLst/>
                </a:prstTxWarp>
              </a:bodyPr>
              <a:lstStyle/>
              <a:p>
                <a:pPr algn="ctr"/>
                <a:r>
                  <a:rPr lang="en-US" sz="1200" b="1">
                    <a:latin typeface="Helvetica" charset="0"/>
                    <a:ea typeface="ＭＳ Ｐゴシック" charset="-128"/>
                    <a:cs typeface="ＭＳ Ｐゴシック" charset="-128"/>
                  </a:rPr>
                  <a:t>Ready</a:t>
                </a:r>
              </a:p>
            </p:txBody>
          </p:sp>
          <p:sp>
            <p:nvSpPr>
              <p:cNvPr id="220180" name="Line 85"/>
              <p:cNvSpPr>
                <a:spLocks noChangeShapeType="1"/>
              </p:cNvSpPr>
              <p:nvPr/>
            </p:nvSpPr>
            <p:spPr bwMode="auto">
              <a:xfrm>
                <a:off x="1686" y="3265"/>
                <a:ext cx="310"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220181" name="Line 86"/>
              <p:cNvSpPr>
                <a:spLocks noChangeShapeType="1"/>
              </p:cNvSpPr>
              <p:nvPr/>
            </p:nvSpPr>
            <p:spPr bwMode="auto">
              <a:xfrm flipV="1">
                <a:off x="1996" y="2849"/>
                <a:ext cx="0" cy="416"/>
              </a:xfrm>
              <a:prstGeom prst="line">
                <a:avLst/>
              </a:prstGeom>
              <a:noFill/>
              <a:ln w="9525">
                <a:solidFill>
                  <a:schemeClr val="tx1"/>
                </a:solidFill>
                <a:round/>
                <a:headEnd/>
                <a:tailEnd/>
              </a:ln>
            </p:spPr>
            <p:txBody>
              <a:bodyPr>
                <a:prstTxWarp prst="textNoShape">
                  <a:avLst/>
                </a:prstTxWarp>
              </a:bodyPr>
              <a:lstStyle/>
              <a:p>
                <a:endParaRPr lang="en-US"/>
              </a:p>
            </p:txBody>
          </p:sp>
          <p:sp>
            <p:nvSpPr>
              <p:cNvPr id="220182" name="Line 87"/>
              <p:cNvSpPr>
                <a:spLocks noChangeShapeType="1"/>
              </p:cNvSpPr>
              <p:nvPr/>
            </p:nvSpPr>
            <p:spPr bwMode="auto">
              <a:xfrm flipH="1">
                <a:off x="1686" y="2849"/>
                <a:ext cx="310"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20183" name="Rectangle 88"/>
              <p:cNvSpPr>
                <a:spLocks noChangeArrowheads="1"/>
              </p:cNvSpPr>
              <p:nvPr/>
            </p:nvSpPr>
            <p:spPr bwMode="auto">
              <a:xfrm>
                <a:off x="1531" y="3005"/>
                <a:ext cx="500" cy="159"/>
              </a:xfrm>
              <a:prstGeom prst="rect">
                <a:avLst/>
              </a:prstGeom>
              <a:noFill/>
              <a:ln w="12700">
                <a:noFill/>
                <a:miter lim="800000"/>
                <a:headEnd/>
                <a:tailEnd/>
              </a:ln>
            </p:spPr>
            <p:txBody>
              <a:bodyPr wrap="none"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interrupt</a:t>
                </a:r>
              </a:p>
            </p:txBody>
          </p:sp>
          <p:sp>
            <p:nvSpPr>
              <p:cNvPr id="220184" name="Line 89"/>
              <p:cNvSpPr>
                <a:spLocks noChangeShapeType="1"/>
              </p:cNvSpPr>
              <p:nvPr/>
            </p:nvSpPr>
            <p:spPr bwMode="auto">
              <a:xfrm>
                <a:off x="1686" y="2797"/>
                <a:ext cx="372"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220185" name="Line 90"/>
              <p:cNvSpPr>
                <a:spLocks noChangeShapeType="1"/>
              </p:cNvSpPr>
              <p:nvPr/>
            </p:nvSpPr>
            <p:spPr bwMode="auto">
              <a:xfrm>
                <a:off x="2058" y="2797"/>
                <a:ext cx="0" cy="857"/>
              </a:xfrm>
              <a:prstGeom prst="line">
                <a:avLst/>
              </a:prstGeom>
              <a:noFill/>
              <a:ln w="9525">
                <a:solidFill>
                  <a:schemeClr val="tx1"/>
                </a:solidFill>
                <a:round/>
                <a:headEnd/>
                <a:tailEnd/>
              </a:ln>
            </p:spPr>
            <p:txBody>
              <a:bodyPr>
                <a:prstTxWarp prst="textNoShape">
                  <a:avLst/>
                </a:prstTxWarp>
              </a:bodyPr>
              <a:lstStyle/>
              <a:p>
                <a:endParaRPr lang="en-US"/>
              </a:p>
            </p:txBody>
          </p:sp>
          <p:sp>
            <p:nvSpPr>
              <p:cNvPr id="220186" name="Line 91"/>
              <p:cNvSpPr>
                <a:spLocks noChangeShapeType="1"/>
              </p:cNvSpPr>
              <p:nvPr/>
            </p:nvSpPr>
            <p:spPr bwMode="auto">
              <a:xfrm flipH="1">
                <a:off x="1686" y="3654"/>
                <a:ext cx="372"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20187" name="Rectangle 92"/>
              <p:cNvSpPr>
                <a:spLocks noChangeArrowheads="1"/>
              </p:cNvSpPr>
              <p:nvPr/>
            </p:nvSpPr>
            <p:spPr bwMode="auto">
              <a:xfrm>
                <a:off x="1500" y="3421"/>
                <a:ext cx="604" cy="159"/>
              </a:xfrm>
              <a:prstGeom prst="rect">
                <a:avLst/>
              </a:prstGeom>
              <a:noFill/>
              <a:ln w="12700">
                <a:noFill/>
                <a:miter lim="800000"/>
                <a:headEnd/>
                <a:tailEnd/>
              </a:ln>
            </p:spPr>
            <p:txBody>
              <a:bodyPr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finishStep</a:t>
                </a:r>
              </a:p>
            </p:txBody>
          </p:sp>
          <p:sp>
            <p:nvSpPr>
              <p:cNvPr id="220188" name="Rectangle 93"/>
              <p:cNvSpPr>
                <a:spLocks noChangeArrowheads="1"/>
              </p:cNvSpPr>
              <p:nvPr/>
            </p:nvSpPr>
            <p:spPr bwMode="auto">
              <a:xfrm>
                <a:off x="787" y="3602"/>
                <a:ext cx="713" cy="130"/>
              </a:xfrm>
              <a:prstGeom prst="rect">
                <a:avLst/>
              </a:prstGeom>
              <a:noFill/>
              <a:ln w="0">
                <a:noFill/>
                <a:miter lim="800000"/>
                <a:headEnd/>
                <a:tailEnd/>
              </a:ln>
            </p:spPr>
            <p:txBody>
              <a:bodyPr wrap="none" lIns="90478" tIns="44445" rIns="90478" bIns="44445" anchor="ctr">
                <a:prstTxWarp prst="textNoShape">
                  <a:avLst/>
                </a:prstTxWarp>
              </a:bodyPr>
              <a:lstStyle/>
              <a:p>
                <a:pPr algn="ctr"/>
                <a:r>
                  <a:rPr lang="en-US" sz="1200" b="1">
                    <a:latin typeface="Helvetica" charset="0"/>
                    <a:ea typeface="ＭＳ Ｐゴシック" charset="-128"/>
                    <a:cs typeface="ＭＳ Ｐゴシック" charset="-128"/>
                  </a:rPr>
                  <a:t>Complete</a:t>
                </a:r>
              </a:p>
            </p:txBody>
          </p:sp>
          <p:sp>
            <p:nvSpPr>
              <p:cNvPr id="220189" name="Rectangle 94"/>
              <p:cNvSpPr>
                <a:spLocks noChangeArrowheads="1"/>
              </p:cNvSpPr>
              <p:nvPr/>
            </p:nvSpPr>
            <p:spPr bwMode="auto">
              <a:xfrm>
                <a:off x="818" y="3205"/>
                <a:ext cx="713" cy="130"/>
              </a:xfrm>
              <a:prstGeom prst="rect">
                <a:avLst/>
              </a:prstGeom>
              <a:noFill/>
              <a:ln w="0">
                <a:noFill/>
                <a:miter lim="800000"/>
                <a:headEnd/>
                <a:tailEnd/>
              </a:ln>
            </p:spPr>
            <p:txBody>
              <a:bodyPr wrap="none" lIns="90478" tIns="44445" rIns="90478" bIns="44445" anchor="ctr">
                <a:prstTxWarp prst="textNoShape">
                  <a:avLst/>
                </a:prstTxWarp>
              </a:bodyPr>
              <a:lstStyle/>
              <a:p>
                <a:pPr algn="ctr"/>
                <a:r>
                  <a:rPr lang="en-US" sz="1200" b="1">
                    <a:latin typeface="Helvetica" charset="0"/>
                    <a:ea typeface="ＭＳ Ｐゴシック" charset="-128"/>
                    <a:cs typeface="ＭＳ Ｐゴシック" charset="-128"/>
                  </a:rPr>
                  <a:t>Executing</a:t>
                </a:r>
              </a:p>
            </p:txBody>
          </p:sp>
        </p:grpSp>
      </p:grpSp>
      <p:sp>
        <p:nvSpPr>
          <p:cNvPr id="220168" name="Text Box 95"/>
          <p:cNvSpPr txBox="1">
            <a:spLocks noChangeArrowheads="1"/>
          </p:cNvSpPr>
          <p:nvPr/>
        </p:nvSpPr>
        <p:spPr bwMode="auto">
          <a:xfrm>
            <a:off x="1981200" y="2895600"/>
            <a:ext cx="790575" cy="396875"/>
          </a:xfrm>
          <a:prstGeom prst="rect">
            <a:avLst/>
          </a:prstGeom>
          <a:noFill/>
          <a:ln w="9525">
            <a:noFill/>
            <a:miter lim="800000"/>
            <a:headEnd/>
            <a:tailEnd/>
          </a:ln>
        </p:spPr>
        <p:txBody>
          <a:bodyPr wrap="none">
            <a:prstTxWarp prst="textNoShape">
              <a:avLst/>
            </a:prstTxWarp>
            <a:spAutoFit/>
          </a:bodyPr>
          <a:lstStyle/>
          <a:p>
            <a:r>
              <a:rPr lang="en-US" sz="2000"/>
              <a:t>Oven</a:t>
            </a:r>
          </a:p>
        </p:txBody>
      </p:sp>
      <p:sp>
        <p:nvSpPr>
          <p:cNvPr id="220169" name="Text Box 96"/>
          <p:cNvSpPr txBox="1">
            <a:spLocks noChangeArrowheads="1"/>
          </p:cNvSpPr>
          <p:nvPr/>
        </p:nvSpPr>
        <p:spPr bwMode="auto">
          <a:xfrm>
            <a:off x="5715000" y="2895600"/>
            <a:ext cx="1920875" cy="396875"/>
          </a:xfrm>
          <a:prstGeom prst="rect">
            <a:avLst/>
          </a:prstGeom>
          <a:noFill/>
          <a:ln w="9525">
            <a:noFill/>
            <a:miter lim="800000"/>
            <a:headEnd/>
            <a:tailEnd/>
          </a:ln>
        </p:spPr>
        <p:txBody>
          <a:bodyPr wrap="none">
            <a:prstTxWarp prst="textNoShape">
              <a:avLst/>
            </a:prstTxWarp>
            <a:spAutoFit/>
          </a:bodyPr>
          <a:lstStyle/>
          <a:p>
            <a:r>
              <a:rPr lang="en-US" sz="2000"/>
              <a:t>Cooking Step 1</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smtClean="0"/>
              <a:t>Finding Classes</a:t>
            </a:r>
            <a:endParaRPr lang="en-US" smtClean="0"/>
          </a:p>
        </p:txBody>
      </p:sp>
      <p:sp>
        <p:nvSpPr>
          <p:cNvPr id="45059" name="Rectangle 3"/>
          <p:cNvSpPr>
            <a:spLocks noGrp="1" noChangeArrowheads="1"/>
          </p:cNvSpPr>
          <p:nvPr>
            <p:ph type="body" idx="1"/>
          </p:nvPr>
        </p:nvSpPr>
        <p:spPr/>
        <p:txBody>
          <a:bodyPr/>
          <a:lstStyle/>
          <a:p>
            <a:pPr lvl="1"/>
            <a:r>
              <a:rPr lang="en-GB" dirty="0" smtClean="0"/>
              <a:t>Tangible things</a:t>
            </a:r>
          </a:p>
          <a:p>
            <a:pPr lvl="1"/>
            <a:endParaRPr lang="en-GB" dirty="0" smtClean="0"/>
          </a:p>
          <a:p>
            <a:pPr lvl="1"/>
            <a:r>
              <a:rPr lang="en-GB" dirty="0" smtClean="0"/>
              <a:t>Roles</a:t>
            </a:r>
            <a:br>
              <a:rPr lang="en-GB" dirty="0" smtClean="0"/>
            </a:br>
            <a:endParaRPr lang="en-GB" dirty="0" smtClean="0"/>
          </a:p>
          <a:p>
            <a:pPr lvl="1"/>
            <a:r>
              <a:rPr lang="en-GB" dirty="0" smtClean="0"/>
              <a:t>Incident: </a:t>
            </a:r>
            <a:br>
              <a:rPr lang="en-GB" dirty="0" smtClean="0"/>
            </a:br>
            <a:endParaRPr lang="en-GB" dirty="0" smtClean="0"/>
          </a:p>
          <a:p>
            <a:pPr lvl="1"/>
            <a:r>
              <a:rPr lang="en-GB" dirty="0" smtClean="0"/>
              <a:t>Interaction</a:t>
            </a:r>
          </a:p>
          <a:p>
            <a:pPr lvl="1"/>
            <a:endParaRPr lang="en-GB" dirty="0" smtClean="0"/>
          </a:p>
          <a:p>
            <a:pPr lvl="1"/>
            <a:r>
              <a:rPr lang="en-GB" dirty="0" smtClean="0"/>
              <a:t>Specification</a:t>
            </a:r>
          </a:p>
        </p:txBody>
      </p:sp>
      <p:sp>
        <p:nvSpPr>
          <p:cNvPr id="45060" name="Rectangular Callout 3"/>
          <p:cNvSpPr>
            <a:spLocks noChangeArrowheads="1"/>
          </p:cNvSpPr>
          <p:nvPr/>
        </p:nvSpPr>
        <p:spPr bwMode="auto">
          <a:xfrm>
            <a:off x="4724400" y="2057400"/>
            <a:ext cx="2819400" cy="1371600"/>
          </a:xfrm>
          <a:prstGeom prst="wedgeRectCallout">
            <a:avLst>
              <a:gd name="adj1" fmla="val 41088"/>
              <a:gd name="adj2" fmla="val 84014"/>
            </a:avLst>
          </a:prstGeom>
          <a:solidFill>
            <a:schemeClr val="accent1"/>
          </a:solidFill>
          <a:ln w="12700">
            <a:solidFill>
              <a:schemeClr val="tx1"/>
            </a:solidFill>
            <a:round/>
            <a:headEnd/>
            <a:tailEnd/>
          </a:ln>
        </p:spPr>
        <p:txBody>
          <a:bodyPr>
            <a:prstTxWarp prst="textNoShape">
              <a:avLst/>
            </a:prstTxWarp>
          </a:bodyPr>
          <a:lstStyle/>
          <a:p>
            <a:r>
              <a:rPr lang="en-US" sz="2000"/>
              <a:t>Don’t classify classes. </a:t>
            </a:r>
          </a:p>
          <a:p>
            <a:endParaRPr lang="en-US" sz="2000"/>
          </a:p>
          <a:p>
            <a:r>
              <a:rPr lang="en-US" sz="2000"/>
              <a:t>These are just guides for places to look.</a:t>
            </a: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8115" name="Rectangle 3"/>
          <p:cNvSpPr>
            <a:spLocks noChangeArrowheads="1"/>
          </p:cNvSpPr>
          <p:nvPr/>
        </p:nvSpPr>
        <p:spPr bwMode="auto">
          <a:xfrm>
            <a:off x="4679950" y="1809750"/>
            <a:ext cx="4013200" cy="1260475"/>
          </a:xfrm>
          <a:prstGeom prst="rect">
            <a:avLst/>
          </a:prstGeom>
          <a:noFill/>
          <a:ln w="9525">
            <a:noFill/>
            <a:miter lim="800000"/>
            <a:headEnd/>
            <a:tailEnd/>
          </a:ln>
        </p:spPr>
        <p:txBody>
          <a:bodyPr>
            <a:prstTxWarp prst="textNoShape">
              <a:avLst/>
            </a:prstTxWarp>
            <a:spAutoFit/>
          </a:bodyPr>
          <a:lstStyle/>
          <a:p>
            <a:pPr marL="342900" indent="-342900">
              <a:spcBef>
                <a:spcPct val="20000"/>
              </a:spcBef>
              <a:buClr>
                <a:srgbClr val="0000FF"/>
              </a:buClr>
              <a:buSzPct val="65000"/>
              <a:buFont typeface="Monotype Sorts" charset="2"/>
              <a:buChar char="n"/>
            </a:pPr>
            <a:r>
              <a:rPr lang="en-US"/>
              <a:t>All instances execute concurrently.</a:t>
            </a:r>
          </a:p>
          <a:p>
            <a:pPr marL="342900" indent="-342900">
              <a:spcBef>
                <a:spcPct val="20000"/>
              </a:spcBef>
              <a:buClr>
                <a:srgbClr val="0000FF"/>
              </a:buClr>
              <a:buSzPct val="65000"/>
              <a:buFont typeface="Monotype Sorts" charset="2"/>
              <a:buNone/>
            </a:pPr>
            <a:endParaRPr lang="en-US"/>
          </a:p>
        </p:txBody>
      </p:sp>
      <p:grpSp>
        <p:nvGrpSpPr>
          <p:cNvPr id="218116" name="Group 4"/>
          <p:cNvGrpSpPr>
            <a:grpSpLocks/>
          </p:cNvGrpSpPr>
          <p:nvPr/>
        </p:nvGrpSpPr>
        <p:grpSpPr bwMode="auto">
          <a:xfrm>
            <a:off x="852488" y="1497013"/>
            <a:ext cx="2849562" cy="2133600"/>
            <a:chOff x="288" y="480"/>
            <a:chExt cx="1795" cy="1344"/>
          </a:xfrm>
        </p:grpSpPr>
        <p:sp>
          <p:nvSpPr>
            <p:cNvPr id="218160" name="AutoShape 5"/>
            <p:cNvSpPr>
              <a:spLocks noChangeArrowheads="1"/>
            </p:cNvSpPr>
            <p:nvPr/>
          </p:nvSpPr>
          <p:spPr bwMode="auto">
            <a:xfrm>
              <a:off x="288" y="480"/>
              <a:ext cx="1795" cy="1344"/>
            </a:xfrm>
            <a:prstGeom prst="roundRect">
              <a:avLst>
                <a:gd name="adj" fmla="val 16667"/>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218161" name="AutoShape 6"/>
            <p:cNvSpPr>
              <a:spLocks noChangeArrowheads="1"/>
            </p:cNvSpPr>
            <p:nvPr/>
          </p:nvSpPr>
          <p:spPr bwMode="auto">
            <a:xfrm>
              <a:off x="649" y="1547"/>
              <a:ext cx="813" cy="177"/>
            </a:xfrm>
            <a:prstGeom prst="roundRect">
              <a:avLst>
                <a:gd name="adj" fmla="val 16667"/>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218162" name="AutoShape 7"/>
            <p:cNvSpPr>
              <a:spLocks noChangeArrowheads="1"/>
            </p:cNvSpPr>
            <p:nvPr/>
          </p:nvSpPr>
          <p:spPr bwMode="auto">
            <a:xfrm>
              <a:off x="649" y="1127"/>
              <a:ext cx="813" cy="177"/>
            </a:xfrm>
            <a:prstGeom prst="roundRect">
              <a:avLst>
                <a:gd name="adj" fmla="val 16667"/>
              </a:avLst>
            </a:prstGeom>
            <a:solidFill>
              <a:srgbClr val="FF6600"/>
            </a:solidFill>
            <a:ln w="9525">
              <a:solidFill>
                <a:schemeClr val="tx1"/>
              </a:solidFill>
              <a:round/>
              <a:headEnd/>
              <a:tailEnd/>
            </a:ln>
          </p:spPr>
          <p:txBody>
            <a:bodyPr wrap="none" anchor="ctr">
              <a:prstTxWarp prst="textNoShape">
                <a:avLst/>
              </a:prstTxWarp>
            </a:bodyPr>
            <a:lstStyle/>
            <a:p>
              <a:endParaRPr lang="en-US"/>
            </a:p>
          </p:txBody>
        </p:sp>
        <p:sp>
          <p:nvSpPr>
            <p:cNvPr id="218163" name="AutoShape 8"/>
            <p:cNvSpPr>
              <a:spLocks noChangeArrowheads="1"/>
            </p:cNvSpPr>
            <p:nvPr/>
          </p:nvSpPr>
          <p:spPr bwMode="auto">
            <a:xfrm>
              <a:off x="649" y="705"/>
              <a:ext cx="813" cy="177"/>
            </a:xfrm>
            <a:prstGeom prst="roundRect">
              <a:avLst>
                <a:gd name="adj" fmla="val 16667"/>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218164" name="Line 9"/>
            <p:cNvSpPr>
              <a:spLocks noChangeShapeType="1"/>
            </p:cNvSpPr>
            <p:nvPr/>
          </p:nvSpPr>
          <p:spPr bwMode="auto">
            <a:xfrm>
              <a:off x="951" y="891"/>
              <a:ext cx="0" cy="215"/>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218165" name="Line 10"/>
            <p:cNvSpPr>
              <a:spLocks noChangeShapeType="1"/>
            </p:cNvSpPr>
            <p:nvPr/>
          </p:nvSpPr>
          <p:spPr bwMode="auto">
            <a:xfrm>
              <a:off x="953" y="1305"/>
              <a:ext cx="0" cy="214"/>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218166" name="Rectangle 11"/>
            <p:cNvSpPr>
              <a:spLocks noChangeArrowheads="1"/>
            </p:cNvSpPr>
            <p:nvPr/>
          </p:nvSpPr>
          <p:spPr bwMode="auto">
            <a:xfrm>
              <a:off x="965" y="892"/>
              <a:ext cx="321" cy="171"/>
            </a:xfrm>
            <a:prstGeom prst="rect">
              <a:avLst/>
            </a:prstGeom>
            <a:noFill/>
            <a:ln w="12700">
              <a:noFill/>
              <a:miter lim="800000"/>
              <a:headEnd/>
              <a:tailEnd/>
            </a:ln>
          </p:spPr>
          <p:txBody>
            <a:bodyPr wrap="none"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start</a:t>
              </a:r>
            </a:p>
          </p:txBody>
        </p:sp>
        <p:sp>
          <p:nvSpPr>
            <p:cNvPr id="218167" name="Rectangle 12"/>
            <p:cNvSpPr>
              <a:spLocks noChangeArrowheads="1"/>
            </p:cNvSpPr>
            <p:nvPr/>
          </p:nvSpPr>
          <p:spPr bwMode="auto">
            <a:xfrm>
              <a:off x="1012" y="1321"/>
              <a:ext cx="338" cy="171"/>
            </a:xfrm>
            <a:prstGeom prst="rect">
              <a:avLst/>
            </a:prstGeom>
            <a:noFill/>
            <a:ln w="12700">
              <a:noFill/>
              <a:miter lim="800000"/>
              <a:headEnd/>
              <a:tailEnd/>
            </a:ln>
          </p:spPr>
          <p:txBody>
            <a:bodyPr wrap="none"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cook</a:t>
              </a:r>
            </a:p>
          </p:txBody>
        </p:sp>
        <p:sp>
          <p:nvSpPr>
            <p:cNvPr id="218168" name="Rectangle 13"/>
            <p:cNvSpPr>
              <a:spLocks noChangeArrowheads="1"/>
            </p:cNvSpPr>
            <p:nvPr/>
          </p:nvSpPr>
          <p:spPr bwMode="auto">
            <a:xfrm>
              <a:off x="694" y="752"/>
              <a:ext cx="700" cy="127"/>
            </a:xfrm>
            <a:prstGeom prst="rect">
              <a:avLst/>
            </a:prstGeom>
            <a:noFill/>
            <a:ln w="0">
              <a:noFill/>
              <a:miter lim="800000"/>
              <a:headEnd/>
              <a:tailEnd/>
            </a:ln>
          </p:spPr>
          <p:txBody>
            <a:bodyPr wrap="none" lIns="90478" tIns="44445" rIns="90478" bIns="44445" anchor="ctr">
              <a:prstTxWarp prst="textNoShape">
                <a:avLst/>
              </a:prstTxWarp>
            </a:bodyPr>
            <a:lstStyle/>
            <a:p>
              <a:pPr algn="ctr"/>
              <a:r>
                <a:rPr lang="en-US" sz="1200" b="1">
                  <a:latin typeface="Helvetica" charset="0"/>
                  <a:ea typeface="ＭＳ Ｐゴシック" charset="-128"/>
                  <a:cs typeface="ＭＳ Ｐゴシック" charset="-128"/>
                </a:rPr>
                <a:t>Not Cooking</a:t>
              </a:r>
            </a:p>
          </p:txBody>
        </p:sp>
        <p:sp>
          <p:nvSpPr>
            <p:cNvPr id="218169" name="Line 14"/>
            <p:cNvSpPr>
              <a:spLocks noChangeShapeType="1"/>
            </p:cNvSpPr>
            <p:nvPr/>
          </p:nvSpPr>
          <p:spPr bwMode="auto">
            <a:xfrm flipV="1">
              <a:off x="1733" y="985"/>
              <a:ext cx="0" cy="219"/>
            </a:xfrm>
            <a:prstGeom prst="line">
              <a:avLst/>
            </a:prstGeom>
            <a:noFill/>
            <a:ln w="9525">
              <a:solidFill>
                <a:schemeClr val="tx1"/>
              </a:solidFill>
              <a:round/>
              <a:headEnd/>
              <a:tailEnd/>
            </a:ln>
          </p:spPr>
          <p:txBody>
            <a:bodyPr>
              <a:prstTxWarp prst="textNoShape">
                <a:avLst/>
              </a:prstTxWarp>
            </a:bodyPr>
            <a:lstStyle/>
            <a:p>
              <a:endParaRPr lang="en-US"/>
            </a:p>
          </p:txBody>
        </p:sp>
        <p:sp>
          <p:nvSpPr>
            <p:cNvPr id="218170" name="Rectangle 15"/>
            <p:cNvSpPr>
              <a:spLocks noChangeArrowheads="1"/>
            </p:cNvSpPr>
            <p:nvPr/>
          </p:nvSpPr>
          <p:spPr bwMode="auto">
            <a:xfrm>
              <a:off x="1643" y="799"/>
              <a:ext cx="321" cy="171"/>
            </a:xfrm>
            <a:prstGeom prst="rect">
              <a:avLst/>
            </a:prstGeom>
            <a:noFill/>
            <a:ln w="12700">
              <a:noFill/>
              <a:miter lim="800000"/>
              <a:headEnd/>
              <a:tailEnd/>
            </a:ln>
          </p:spPr>
          <p:txBody>
            <a:bodyPr wrap="none"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start</a:t>
              </a:r>
            </a:p>
          </p:txBody>
        </p:sp>
        <p:sp>
          <p:nvSpPr>
            <p:cNvPr id="218171" name="Line 16"/>
            <p:cNvSpPr>
              <a:spLocks noChangeShapeType="1"/>
            </p:cNvSpPr>
            <p:nvPr/>
          </p:nvSpPr>
          <p:spPr bwMode="auto">
            <a:xfrm>
              <a:off x="378" y="799"/>
              <a:ext cx="0" cy="835"/>
            </a:xfrm>
            <a:prstGeom prst="line">
              <a:avLst/>
            </a:prstGeom>
            <a:noFill/>
            <a:ln w="9525">
              <a:solidFill>
                <a:schemeClr val="tx1"/>
              </a:solidFill>
              <a:round/>
              <a:headEnd/>
              <a:tailEnd/>
            </a:ln>
          </p:spPr>
          <p:txBody>
            <a:bodyPr>
              <a:prstTxWarp prst="textNoShape">
                <a:avLst/>
              </a:prstTxWarp>
            </a:bodyPr>
            <a:lstStyle/>
            <a:p>
              <a:endParaRPr lang="en-US"/>
            </a:p>
          </p:txBody>
        </p:sp>
        <p:sp>
          <p:nvSpPr>
            <p:cNvPr id="218172" name="Rectangle 17"/>
            <p:cNvSpPr>
              <a:spLocks noChangeArrowheads="1"/>
            </p:cNvSpPr>
            <p:nvPr/>
          </p:nvSpPr>
          <p:spPr bwMode="auto">
            <a:xfrm>
              <a:off x="423" y="1360"/>
              <a:ext cx="412" cy="171"/>
            </a:xfrm>
            <a:prstGeom prst="rect">
              <a:avLst/>
            </a:prstGeom>
            <a:noFill/>
            <a:ln w="12700">
              <a:noFill/>
              <a:miter lim="800000"/>
              <a:headEnd/>
              <a:tailEnd/>
            </a:ln>
          </p:spPr>
          <p:txBody>
            <a:bodyPr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stop</a:t>
              </a:r>
            </a:p>
          </p:txBody>
        </p:sp>
        <p:sp>
          <p:nvSpPr>
            <p:cNvPr id="218173" name="Rectangle 18"/>
            <p:cNvSpPr>
              <a:spLocks noChangeArrowheads="1"/>
            </p:cNvSpPr>
            <p:nvPr/>
          </p:nvSpPr>
          <p:spPr bwMode="auto">
            <a:xfrm>
              <a:off x="720" y="1584"/>
              <a:ext cx="700" cy="127"/>
            </a:xfrm>
            <a:prstGeom prst="rect">
              <a:avLst/>
            </a:prstGeom>
            <a:noFill/>
            <a:ln w="0">
              <a:noFill/>
              <a:miter lim="800000"/>
              <a:headEnd/>
              <a:tailEnd/>
            </a:ln>
          </p:spPr>
          <p:txBody>
            <a:bodyPr wrap="none" lIns="90478" tIns="44445" rIns="90478" bIns="44445" anchor="ctr">
              <a:prstTxWarp prst="textNoShape">
                <a:avLst/>
              </a:prstTxWarp>
            </a:bodyPr>
            <a:lstStyle/>
            <a:p>
              <a:pPr algn="ctr"/>
              <a:r>
                <a:rPr lang="en-US" sz="1200" b="1">
                  <a:latin typeface="Helvetica" charset="0"/>
                  <a:ea typeface="ＭＳ Ｐゴシック" charset="-128"/>
                  <a:cs typeface="ＭＳ Ｐゴシック" charset="-128"/>
                </a:rPr>
                <a:t>Cooking</a:t>
              </a:r>
            </a:p>
          </p:txBody>
        </p:sp>
        <p:sp>
          <p:nvSpPr>
            <p:cNvPr id="218174" name="Rectangle 19"/>
            <p:cNvSpPr>
              <a:spLocks noChangeArrowheads="1"/>
            </p:cNvSpPr>
            <p:nvPr/>
          </p:nvSpPr>
          <p:spPr bwMode="auto">
            <a:xfrm>
              <a:off x="649" y="1173"/>
              <a:ext cx="700" cy="126"/>
            </a:xfrm>
            <a:prstGeom prst="rect">
              <a:avLst/>
            </a:prstGeom>
            <a:noFill/>
            <a:ln w="0">
              <a:noFill/>
              <a:miter lim="800000"/>
              <a:headEnd/>
              <a:tailEnd/>
            </a:ln>
          </p:spPr>
          <p:txBody>
            <a:bodyPr wrap="none" lIns="90478" tIns="44445" rIns="90478" bIns="44445" anchor="ctr">
              <a:prstTxWarp prst="textNoShape">
                <a:avLst/>
              </a:prstTxWarp>
            </a:bodyPr>
            <a:lstStyle/>
            <a:p>
              <a:pPr algn="ctr"/>
              <a:r>
                <a:rPr lang="en-US" sz="1200" b="1">
                  <a:latin typeface="Helvetica" charset="0"/>
                  <a:ea typeface="ＭＳ Ｐゴシック" charset="-128"/>
                  <a:cs typeface="ＭＳ Ｐゴシック" charset="-128"/>
                </a:rPr>
                <a:t>Checking</a:t>
              </a:r>
            </a:p>
          </p:txBody>
        </p:sp>
        <p:sp>
          <p:nvSpPr>
            <p:cNvPr id="218175" name="Line 20"/>
            <p:cNvSpPr>
              <a:spLocks noChangeShapeType="1"/>
            </p:cNvSpPr>
            <p:nvPr/>
          </p:nvSpPr>
          <p:spPr bwMode="auto">
            <a:xfrm>
              <a:off x="378" y="799"/>
              <a:ext cx="271"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18176" name="Line 21"/>
            <p:cNvSpPr>
              <a:spLocks noChangeShapeType="1"/>
            </p:cNvSpPr>
            <p:nvPr/>
          </p:nvSpPr>
          <p:spPr bwMode="auto">
            <a:xfrm>
              <a:off x="378" y="1640"/>
              <a:ext cx="271"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218177" name="Line 22"/>
            <p:cNvSpPr>
              <a:spLocks noChangeShapeType="1"/>
            </p:cNvSpPr>
            <p:nvPr/>
          </p:nvSpPr>
          <p:spPr bwMode="auto">
            <a:xfrm>
              <a:off x="1462" y="1220"/>
              <a:ext cx="271"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218178" name="Line 23"/>
            <p:cNvSpPr>
              <a:spLocks noChangeShapeType="1"/>
            </p:cNvSpPr>
            <p:nvPr/>
          </p:nvSpPr>
          <p:spPr bwMode="auto">
            <a:xfrm>
              <a:off x="1372" y="985"/>
              <a:ext cx="361"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218179" name="Line 24"/>
            <p:cNvSpPr>
              <a:spLocks noChangeShapeType="1"/>
            </p:cNvSpPr>
            <p:nvPr/>
          </p:nvSpPr>
          <p:spPr bwMode="auto">
            <a:xfrm>
              <a:off x="1372" y="985"/>
              <a:ext cx="0" cy="142"/>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18180" name="Line 25"/>
            <p:cNvSpPr>
              <a:spLocks noChangeShapeType="1"/>
            </p:cNvSpPr>
            <p:nvPr/>
          </p:nvSpPr>
          <p:spPr bwMode="auto">
            <a:xfrm>
              <a:off x="1462" y="1634"/>
              <a:ext cx="271" cy="0"/>
            </a:xfrm>
            <a:prstGeom prst="line">
              <a:avLst/>
            </a:prstGeom>
            <a:noFill/>
            <a:ln w="9525">
              <a:solidFill>
                <a:schemeClr val="tx1"/>
              </a:solidFill>
              <a:round/>
              <a:headEnd/>
              <a:tailEnd/>
            </a:ln>
          </p:spPr>
          <p:txBody>
            <a:bodyPr>
              <a:prstTxWarp prst="textNoShape">
                <a:avLst/>
              </a:prstTxWarp>
              <a:spAutoFit/>
            </a:bodyPr>
            <a:lstStyle/>
            <a:p>
              <a:endParaRPr lang="en-US"/>
            </a:p>
          </p:txBody>
        </p:sp>
        <p:sp>
          <p:nvSpPr>
            <p:cNvPr id="218181" name="Line 26"/>
            <p:cNvSpPr>
              <a:spLocks noChangeShapeType="1"/>
            </p:cNvSpPr>
            <p:nvPr/>
          </p:nvSpPr>
          <p:spPr bwMode="auto">
            <a:xfrm flipV="1">
              <a:off x="1733" y="1405"/>
              <a:ext cx="0" cy="219"/>
            </a:xfrm>
            <a:prstGeom prst="line">
              <a:avLst/>
            </a:prstGeom>
            <a:noFill/>
            <a:ln w="9525">
              <a:solidFill>
                <a:schemeClr val="tx1"/>
              </a:solidFill>
              <a:round/>
              <a:headEnd/>
              <a:tailEnd/>
            </a:ln>
          </p:spPr>
          <p:txBody>
            <a:bodyPr>
              <a:prstTxWarp prst="textNoShape">
                <a:avLst/>
              </a:prstTxWarp>
            </a:bodyPr>
            <a:lstStyle/>
            <a:p>
              <a:endParaRPr lang="en-US"/>
            </a:p>
          </p:txBody>
        </p:sp>
        <p:sp>
          <p:nvSpPr>
            <p:cNvPr id="218182" name="Line 27"/>
            <p:cNvSpPr>
              <a:spLocks noChangeShapeType="1"/>
            </p:cNvSpPr>
            <p:nvPr/>
          </p:nvSpPr>
          <p:spPr bwMode="auto">
            <a:xfrm>
              <a:off x="1394" y="1405"/>
              <a:ext cx="361"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218183" name="Line 28"/>
            <p:cNvSpPr>
              <a:spLocks noChangeShapeType="1"/>
            </p:cNvSpPr>
            <p:nvPr/>
          </p:nvSpPr>
          <p:spPr bwMode="auto">
            <a:xfrm>
              <a:off x="1404" y="1406"/>
              <a:ext cx="0" cy="141"/>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18184" name="Rectangle 29"/>
            <p:cNvSpPr>
              <a:spLocks noChangeArrowheads="1"/>
            </p:cNvSpPr>
            <p:nvPr/>
          </p:nvSpPr>
          <p:spPr bwMode="auto">
            <a:xfrm>
              <a:off x="1462" y="1283"/>
              <a:ext cx="621" cy="171"/>
            </a:xfrm>
            <a:prstGeom prst="rect">
              <a:avLst/>
            </a:prstGeom>
            <a:noFill/>
            <a:ln w="12700">
              <a:noFill/>
              <a:miter lim="800000"/>
              <a:headEnd/>
              <a:tailEnd/>
            </a:ln>
          </p:spPr>
          <p:txBody>
            <a:bodyPr wrap="none"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finish_step</a:t>
              </a:r>
            </a:p>
          </p:txBody>
        </p:sp>
      </p:grpSp>
      <p:sp>
        <p:nvSpPr>
          <p:cNvPr id="218117" name="AutoShape 30"/>
          <p:cNvSpPr>
            <a:spLocks noChangeArrowheads="1"/>
          </p:cNvSpPr>
          <p:nvPr/>
        </p:nvSpPr>
        <p:spPr bwMode="auto">
          <a:xfrm>
            <a:off x="5486400" y="4343400"/>
            <a:ext cx="2847975" cy="1981200"/>
          </a:xfrm>
          <a:prstGeom prst="roundRect">
            <a:avLst>
              <a:gd name="adj" fmla="val 16667"/>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grpSp>
        <p:nvGrpSpPr>
          <p:cNvPr id="218118" name="Group 31"/>
          <p:cNvGrpSpPr>
            <a:grpSpLocks/>
          </p:cNvGrpSpPr>
          <p:nvPr/>
        </p:nvGrpSpPr>
        <p:grpSpPr bwMode="auto">
          <a:xfrm>
            <a:off x="5816600" y="4495800"/>
            <a:ext cx="2336800" cy="1608138"/>
            <a:chOff x="3254" y="732"/>
            <a:chExt cx="1472" cy="1013"/>
          </a:xfrm>
        </p:grpSpPr>
        <p:sp>
          <p:nvSpPr>
            <p:cNvPr id="218142" name="AutoShape 32"/>
            <p:cNvSpPr>
              <a:spLocks noChangeArrowheads="1"/>
            </p:cNvSpPr>
            <p:nvPr/>
          </p:nvSpPr>
          <p:spPr bwMode="auto">
            <a:xfrm>
              <a:off x="3254" y="1564"/>
              <a:ext cx="1054" cy="181"/>
            </a:xfrm>
            <a:prstGeom prst="roundRect">
              <a:avLst>
                <a:gd name="adj" fmla="val 16667"/>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218143" name="AutoShape 33"/>
            <p:cNvSpPr>
              <a:spLocks noChangeArrowheads="1"/>
            </p:cNvSpPr>
            <p:nvPr/>
          </p:nvSpPr>
          <p:spPr bwMode="auto">
            <a:xfrm>
              <a:off x="3254" y="1147"/>
              <a:ext cx="1054" cy="182"/>
            </a:xfrm>
            <a:prstGeom prst="roundRect">
              <a:avLst>
                <a:gd name="adj" fmla="val 16667"/>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218144" name="AutoShape 34"/>
            <p:cNvSpPr>
              <a:spLocks noChangeArrowheads="1"/>
            </p:cNvSpPr>
            <p:nvPr/>
          </p:nvSpPr>
          <p:spPr bwMode="auto">
            <a:xfrm>
              <a:off x="3254" y="732"/>
              <a:ext cx="1054" cy="182"/>
            </a:xfrm>
            <a:prstGeom prst="roundRect">
              <a:avLst>
                <a:gd name="adj" fmla="val 16667"/>
              </a:avLst>
            </a:prstGeom>
            <a:solidFill>
              <a:srgbClr val="FF6600"/>
            </a:solidFill>
            <a:ln w="9525">
              <a:solidFill>
                <a:schemeClr val="tx1"/>
              </a:solidFill>
              <a:round/>
              <a:headEnd/>
              <a:tailEnd/>
            </a:ln>
          </p:spPr>
          <p:txBody>
            <a:bodyPr wrap="none" anchor="ctr">
              <a:prstTxWarp prst="textNoShape">
                <a:avLst/>
              </a:prstTxWarp>
            </a:bodyPr>
            <a:lstStyle/>
            <a:p>
              <a:endParaRPr lang="en-US"/>
            </a:p>
          </p:txBody>
        </p:sp>
        <p:sp>
          <p:nvSpPr>
            <p:cNvPr id="218145" name="Line 35"/>
            <p:cNvSpPr>
              <a:spLocks noChangeShapeType="1"/>
            </p:cNvSpPr>
            <p:nvPr/>
          </p:nvSpPr>
          <p:spPr bwMode="auto">
            <a:xfrm>
              <a:off x="3378" y="911"/>
              <a:ext cx="0" cy="22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218146" name="Line 36"/>
            <p:cNvSpPr>
              <a:spLocks noChangeShapeType="1"/>
            </p:cNvSpPr>
            <p:nvPr/>
          </p:nvSpPr>
          <p:spPr bwMode="auto">
            <a:xfrm>
              <a:off x="3380" y="1335"/>
              <a:ext cx="0" cy="22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218147" name="Rectangle 37"/>
            <p:cNvSpPr>
              <a:spLocks noChangeArrowheads="1"/>
            </p:cNvSpPr>
            <p:nvPr/>
          </p:nvSpPr>
          <p:spPr bwMode="auto">
            <a:xfrm>
              <a:off x="3440" y="937"/>
              <a:ext cx="529" cy="171"/>
            </a:xfrm>
            <a:prstGeom prst="rect">
              <a:avLst/>
            </a:prstGeom>
            <a:noFill/>
            <a:ln w="12700">
              <a:noFill/>
              <a:miter lim="800000"/>
              <a:headEnd/>
              <a:tailEnd/>
            </a:ln>
          </p:spPr>
          <p:txBody>
            <a:bodyPr wrap="none"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startStep</a:t>
              </a:r>
            </a:p>
          </p:txBody>
        </p:sp>
        <p:sp>
          <p:nvSpPr>
            <p:cNvPr id="218148" name="Rectangle 38"/>
            <p:cNvSpPr>
              <a:spLocks noChangeArrowheads="1"/>
            </p:cNvSpPr>
            <p:nvPr/>
          </p:nvSpPr>
          <p:spPr bwMode="auto">
            <a:xfrm>
              <a:off x="3440" y="1352"/>
              <a:ext cx="579" cy="171"/>
            </a:xfrm>
            <a:prstGeom prst="rect">
              <a:avLst/>
            </a:prstGeom>
            <a:noFill/>
            <a:ln w="12700">
              <a:noFill/>
              <a:miter lim="800000"/>
              <a:headEnd/>
              <a:tailEnd/>
            </a:ln>
          </p:spPr>
          <p:txBody>
            <a:bodyPr wrap="none"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finishStep</a:t>
              </a:r>
            </a:p>
          </p:txBody>
        </p:sp>
        <p:sp>
          <p:nvSpPr>
            <p:cNvPr id="218149" name="Rectangle 39"/>
            <p:cNvSpPr>
              <a:spLocks noChangeArrowheads="1"/>
            </p:cNvSpPr>
            <p:nvPr/>
          </p:nvSpPr>
          <p:spPr bwMode="auto">
            <a:xfrm>
              <a:off x="3440" y="748"/>
              <a:ext cx="713" cy="130"/>
            </a:xfrm>
            <a:prstGeom prst="rect">
              <a:avLst/>
            </a:prstGeom>
            <a:noFill/>
            <a:ln w="0">
              <a:noFill/>
              <a:miter lim="800000"/>
              <a:headEnd/>
              <a:tailEnd/>
            </a:ln>
          </p:spPr>
          <p:txBody>
            <a:bodyPr wrap="none" lIns="90478" tIns="44445" rIns="90478" bIns="44445" anchor="ctr">
              <a:prstTxWarp prst="textNoShape">
                <a:avLst/>
              </a:prstTxWarp>
            </a:bodyPr>
            <a:lstStyle/>
            <a:p>
              <a:pPr algn="ctr"/>
              <a:r>
                <a:rPr lang="en-US" sz="1200" b="1">
                  <a:latin typeface="Helvetica" charset="0"/>
                  <a:ea typeface="ＭＳ Ｐゴシック" charset="-128"/>
                  <a:cs typeface="ＭＳ Ｐゴシック" charset="-128"/>
                </a:rPr>
                <a:t>Ready</a:t>
              </a:r>
            </a:p>
          </p:txBody>
        </p:sp>
        <p:sp>
          <p:nvSpPr>
            <p:cNvPr id="218150" name="Line 40"/>
            <p:cNvSpPr>
              <a:spLocks noChangeShapeType="1"/>
            </p:cNvSpPr>
            <p:nvPr/>
          </p:nvSpPr>
          <p:spPr bwMode="auto">
            <a:xfrm>
              <a:off x="4308" y="1249"/>
              <a:ext cx="310"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218151" name="Line 41"/>
            <p:cNvSpPr>
              <a:spLocks noChangeShapeType="1"/>
            </p:cNvSpPr>
            <p:nvPr/>
          </p:nvSpPr>
          <p:spPr bwMode="auto">
            <a:xfrm flipV="1">
              <a:off x="4618" y="833"/>
              <a:ext cx="0" cy="416"/>
            </a:xfrm>
            <a:prstGeom prst="line">
              <a:avLst/>
            </a:prstGeom>
            <a:noFill/>
            <a:ln w="9525">
              <a:solidFill>
                <a:schemeClr val="tx1"/>
              </a:solidFill>
              <a:round/>
              <a:headEnd/>
              <a:tailEnd/>
            </a:ln>
          </p:spPr>
          <p:txBody>
            <a:bodyPr>
              <a:prstTxWarp prst="textNoShape">
                <a:avLst/>
              </a:prstTxWarp>
            </a:bodyPr>
            <a:lstStyle/>
            <a:p>
              <a:endParaRPr lang="en-US"/>
            </a:p>
          </p:txBody>
        </p:sp>
        <p:sp>
          <p:nvSpPr>
            <p:cNvPr id="218152" name="Line 42"/>
            <p:cNvSpPr>
              <a:spLocks noChangeShapeType="1"/>
            </p:cNvSpPr>
            <p:nvPr/>
          </p:nvSpPr>
          <p:spPr bwMode="auto">
            <a:xfrm flipH="1">
              <a:off x="4308" y="833"/>
              <a:ext cx="310"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18153" name="Rectangle 43"/>
            <p:cNvSpPr>
              <a:spLocks noChangeArrowheads="1"/>
            </p:cNvSpPr>
            <p:nvPr/>
          </p:nvSpPr>
          <p:spPr bwMode="auto">
            <a:xfrm>
              <a:off x="4153" y="989"/>
              <a:ext cx="509" cy="171"/>
            </a:xfrm>
            <a:prstGeom prst="rect">
              <a:avLst/>
            </a:prstGeom>
            <a:noFill/>
            <a:ln w="12700">
              <a:noFill/>
              <a:miter lim="800000"/>
              <a:headEnd/>
              <a:tailEnd/>
            </a:ln>
          </p:spPr>
          <p:txBody>
            <a:bodyPr wrap="none"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interrupt</a:t>
              </a:r>
            </a:p>
          </p:txBody>
        </p:sp>
        <p:sp>
          <p:nvSpPr>
            <p:cNvPr id="218154" name="Line 44"/>
            <p:cNvSpPr>
              <a:spLocks noChangeShapeType="1"/>
            </p:cNvSpPr>
            <p:nvPr/>
          </p:nvSpPr>
          <p:spPr bwMode="auto">
            <a:xfrm>
              <a:off x="4308" y="781"/>
              <a:ext cx="372"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218155" name="Line 45"/>
            <p:cNvSpPr>
              <a:spLocks noChangeShapeType="1"/>
            </p:cNvSpPr>
            <p:nvPr/>
          </p:nvSpPr>
          <p:spPr bwMode="auto">
            <a:xfrm>
              <a:off x="4680" y="781"/>
              <a:ext cx="0" cy="857"/>
            </a:xfrm>
            <a:prstGeom prst="line">
              <a:avLst/>
            </a:prstGeom>
            <a:noFill/>
            <a:ln w="9525">
              <a:solidFill>
                <a:schemeClr val="tx1"/>
              </a:solidFill>
              <a:round/>
              <a:headEnd/>
              <a:tailEnd/>
            </a:ln>
          </p:spPr>
          <p:txBody>
            <a:bodyPr>
              <a:prstTxWarp prst="textNoShape">
                <a:avLst/>
              </a:prstTxWarp>
            </a:bodyPr>
            <a:lstStyle/>
            <a:p>
              <a:endParaRPr lang="en-US"/>
            </a:p>
          </p:txBody>
        </p:sp>
        <p:sp>
          <p:nvSpPr>
            <p:cNvPr id="218156" name="Line 46"/>
            <p:cNvSpPr>
              <a:spLocks noChangeShapeType="1"/>
            </p:cNvSpPr>
            <p:nvPr/>
          </p:nvSpPr>
          <p:spPr bwMode="auto">
            <a:xfrm flipH="1">
              <a:off x="4308" y="1638"/>
              <a:ext cx="372"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18157" name="Rectangle 47"/>
            <p:cNvSpPr>
              <a:spLocks noChangeArrowheads="1"/>
            </p:cNvSpPr>
            <p:nvPr/>
          </p:nvSpPr>
          <p:spPr bwMode="auto">
            <a:xfrm>
              <a:off x="4122" y="1405"/>
              <a:ext cx="604" cy="171"/>
            </a:xfrm>
            <a:prstGeom prst="rect">
              <a:avLst/>
            </a:prstGeom>
            <a:noFill/>
            <a:ln w="12700">
              <a:noFill/>
              <a:miter lim="800000"/>
              <a:headEnd/>
              <a:tailEnd/>
            </a:ln>
          </p:spPr>
          <p:txBody>
            <a:bodyPr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finishStep</a:t>
              </a:r>
            </a:p>
          </p:txBody>
        </p:sp>
        <p:sp>
          <p:nvSpPr>
            <p:cNvPr id="218158" name="Rectangle 48"/>
            <p:cNvSpPr>
              <a:spLocks noChangeArrowheads="1"/>
            </p:cNvSpPr>
            <p:nvPr/>
          </p:nvSpPr>
          <p:spPr bwMode="auto">
            <a:xfrm>
              <a:off x="3409" y="1586"/>
              <a:ext cx="713" cy="130"/>
            </a:xfrm>
            <a:prstGeom prst="rect">
              <a:avLst/>
            </a:prstGeom>
            <a:noFill/>
            <a:ln w="0">
              <a:noFill/>
              <a:miter lim="800000"/>
              <a:headEnd/>
              <a:tailEnd/>
            </a:ln>
          </p:spPr>
          <p:txBody>
            <a:bodyPr wrap="none" lIns="90478" tIns="44445" rIns="90478" bIns="44445" anchor="ctr">
              <a:prstTxWarp prst="textNoShape">
                <a:avLst/>
              </a:prstTxWarp>
            </a:bodyPr>
            <a:lstStyle/>
            <a:p>
              <a:pPr algn="ctr"/>
              <a:r>
                <a:rPr lang="en-US" sz="1200" b="1">
                  <a:latin typeface="Helvetica" charset="0"/>
                  <a:ea typeface="ＭＳ Ｐゴシック" charset="-128"/>
                  <a:cs typeface="ＭＳ Ｐゴシック" charset="-128"/>
                </a:rPr>
                <a:t>Complete</a:t>
              </a:r>
            </a:p>
          </p:txBody>
        </p:sp>
        <p:sp>
          <p:nvSpPr>
            <p:cNvPr id="218159" name="Rectangle 49"/>
            <p:cNvSpPr>
              <a:spLocks noChangeArrowheads="1"/>
            </p:cNvSpPr>
            <p:nvPr/>
          </p:nvSpPr>
          <p:spPr bwMode="auto">
            <a:xfrm>
              <a:off x="3440" y="1171"/>
              <a:ext cx="713" cy="130"/>
            </a:xfrm>
            <a:prstGeom prst="rect">
              <a:avLst/>
            </a:prstGeom>
            <a:noFill/>
            <a:ln w="0">
              <a:noFill/>
              <a:miter lim="800000"/>
              <a:headEnd/>
              <a:tailEnd/>
            </a:ln>
          </p:spPr>
          <p:txBody>
            <a:bodyPr wrap="none" lIns="90478" tIns="44445" rIns="90478" bIns="44445" anchor="ctr">
              <a:prstTxWarp prst="textNoShape">
                <a:avLst/>
              </a:prstTxWarp>
            </a:bodyPr>
            <a:lstStyle/>
            <a:p>
              <a:pPr algn="ctr"/>
              <a:r>
                <a:rPr lang="en-US" sz="1200" b="1">
                  <a:latin typeface="Helvetica" charset="0"/>
                  <a:ea typeface="ＭＳ Ｐゴシック" charset="-128"/>
                  <a:cs typeface="ＭＳ Ｐゴシック" charset="-128"/>
                </a:rPr>
                <a:t>Executing</a:t>
              </a:r>
            </a:p>
          </p:txBody>
        </p:sp>
      </p:grpSp>
      <p:sp>
        <p:nvSpPr>
          <p:cNvPr id="218119" name="AutoShape 50"/>
          <p:cNvSpPr>
            <a:spLocks noChangeArrowheads="1"/>
          </p:cNvSpPr>
          <p:nvPr/>
        </p:nvSpPr>
        <p:spPr bwMode="auto">
          <a:xfrm>
            <a:off x="685800" y="4343400"/>
            <a:ext cx="2847975" cy="1981200"/>
          </a:xfrm>
          <a:prstGeom prst="roundRect">
            <a:avLst>
              <a:gd name="adj" fmla="val 16667"/>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grpSp>
        <p:nvGrpSpPr>
          <p:cNvPr id="218120" name="Group 51"/>
          <p:cNvGrpSpPr>
            <a:grpSpLocks/>
          </p:cNvGrpSpPr>
          <p:nvPr/>
        </p:nvGrpSpPr>
        <p:grpSpPr bwMode="auto">
          <a:xfrm>
            <a:off x="1003300" y="4564063"/>
            <a:ext cx="2336800" cy="1608137"/>
            <a:chOff x="632" y="2748"/>
            <a:chExt cx="1472" cy="1013"/>
          </a:xfrm>
        </p:grpSpPr>
        <p:sp>
          <p:nvSpPr>
            <p:cNvPr id="218124" name="AutoShape 52"/>
            <p:cNvSpPr>
              <a:spLocks noChangeArrowheads="1"/>
            </p:cNvSpPr>
            <p:nvPr/>
          </p:nvSpPr>
          <p:spPr bwMode="auto">
            <a:xfrm>
              <a:off x="632" y="3580"/>
              <a:ext cx="1054" cy="181"/>
            </a:xfrm>
            <a:prstGeom prst="roundRect">
              <a:avLst>
                <a:gd name="adj" fmla="val 16667"/>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218125" name="AutoShape 53"/>
            <p:cNvSpPr>
              <a:spLocks noChangeArrowheads="1"/>
            </p:cNvSpPr>
            <p:nvPr/>
          </p:nvSpPr>
          <p:spPr bwMode="auto">
            <a:xfrm>
              <a:off x="632" y="3163"/>
              <a:ext cx="1054" cy="182"/>
            </a:xfrm>
            <a:prstGeom prst="roundRect">
              <a:avLst>
                <a:gd name="adj" fmla="val 16667"/>
              </a:avLst>
            </a:prstGeom>
            <a:solidFill>
              <a:srgbClr val="FF6600"/>
            </a:solidFill>
            <a:ln w="9525">
              <a:solidFill>
                <a:schemeClr val="tx1"/>
              </a:solidFill>
              <a:round/>
              <a:headEnd/>
              <a:tailEnd/>
            </a:ln>
          </p:spPr>
          <p:txBody>
            <a:bodyPr wrap="none" anchor="ctr">
              <a:prstTxWarp prst="textNoShape">
                <a:avLst/>
              </a:prstTxWarp>
            </a:bodyPr>
            <a:lstStyle/>
            <a:p>
              <a:endParaRPr lang="en-US"/>
            </a:p>
          </p:txBody>
        </p:sp>
        <p:sp>
          <p:nvSpPr>
            <p:cNvPr id="218126" name="AutoShape 54"/>
            <p:cNvSpPr>
              <a:spLocks noChangeArrowheads="1"/>
            </p:cNvSpPr>
            <p:nvPr/>
          </p:nvSpPr>
          <p:spPr bwMode="auto">
            <a:xfrm>
              <a:off x="632" y="2748"/>
              <a:ext cx="1054" cy="182"/>
            </a:xfrm>
            <a:prstGeom prst="roundRect">
              <a:avLst>
                <a:gd name="adj" fmla="val 16667"/>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218127" name="Line 55"/>
            <p:cNvSpPr>
              <a:spLocks noChangeShapeType="1"/>
            </p:cNvSpPr>
            <p:nvPr/>
          </p:nvSpPr>
          <p:spPr bwMode="auto">
            <a:xfrm>
              <a:off x="756" y="2927"/>
              <a:ext cx="0" cy="22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218128" name="Line 56"/>
            <p:cNvSpPr>
              <a:spLocks noChangeShapeType="1"/>
            </p:cNvSpPr>
            <p:nvPr/>
          </p:nvSpPr>
          <p:spPr bwMode="auto">
            <a:xfrm>
              <a:off x="758" y="3351"/>
              <a:ext cx="0" cy="22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218129" name="Rectangle 57"/>
            <p:cNvSpPr>
              <a:spLocks noChangeArrowheads="1"/>
            </p:cNvSpPr>
            <p:nvPr/>
          </p:nvSpPr>
          <p:spPr bwMode="auto">
            <a:xfrm>
              <a:off x="816" y="2976"/>
              <a:ext cx="529" cy="171"/>
            </a:xfrm>
            <a:prstGeom prst="rect">
              <a:avLst/>
            </a:prstGeom>
            <a:noFill/>
            <a:ln w="12700">
              <a:noFill/>
              <a:miter lim="800000"/>
              <a:headEnd/>
              <a:tailEnd/>
            </a:ln>
          </p:spPr>
          <p:txBody>
            <a:bodyPr wrap="none"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startStep</a:t>
              </a:r>
            </a:p>
          </p:txBody>
        </p:sp>
        <p:sp>
          <p:nvSpPr>
            <p:cNvPr id="218130" name="Rectangle 58"/>
            <p:cNvSpPr>
              <a:spLocks noChangeArrowheads="1"/>
            </p:cNvSpPr>
            <p:nvPr/>
          </p:nvSpPr>
          <p:spPr bwMode="auto">
            <a:xfrm>
              <a:off x="818" y="3368"/>
              <a:ext cx="579" cy="171"/>
            </a:xfrm>
            <a:prstGeom prst="rect">
              <a:avLst/>
            </a:prstGeom>
            <a:noFill/>
            <a:ln w="12700">
              <a:noFill/>
              <a:miter lim="800000"/>
              <a:headEnd/>
              <a:tailEnd/>
            </a:ln>
          </p:spPr>
          <p:txBody>
            <a:bodyPr wrap="none"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finishStep</a:t>
              </a:r>
            </a:p>
          </p:txBody>
        </p:sp>
        <p:sp>
          <p:nvSpPr>
            <p:cNvPr id="218131" name="Rectangle 59"/>
            <p:cNvSpPr>
              <a:spLocks noChangeArrowheads="1"/>
            </p:cNvSpPr>
            <p:nvPr/>
          </p:nvSpPr>
          <p:spPr bwMode="auto">
            <a:xfrm>
              <a:off x="818" y="2764"/>
              <a:ext cx="713" cy="130"/>
            </a:xfrm>
            <a:prstGeom prst="rect">
              <a:avLst/>
            </a:prstGeom>
            <a:noFill/>
            <a:ln w="0">
              <a:noFill/>
              <a:miter lim="800000"/>
              <a:headEnd/>
              <a:tailEnd/>
            </a:ln>
          </p:spPr>
          <p:txBody>
            <a:bodyPr wrap="none" lIns="90478" tIns="44445" rIns="90478" bIns="44445" anchor="ctr">
              <a:prstTxWarp prst="textNoShape">
                <a:avLst/>
              </a:prstTxWarp>
            </a:bodyPr>
            <a:lstStyle/>
            <a:p>
              <a:pPr algn="ctr"/>
              <a:r>
                <a:rPr lang="en-US" sz="1200" b="1">
                  <a:latin typeface="Helvetica" charset="0"/>
                  <a:ea typeface="ＭＳ Ｐゴシック" charset="-128"/>
                  <a:cs typeface="ＭＳ Ｐゴシック" charset="-128"/>
                </a:rPr>
                <a:t>Ready</a:t>
              </a:r>
            </a:p>
          </p:txBody>
        </p:sp>
        <p:sp>
          <p:nvSpPr>
            <p:cNvPr id="218132" name="Line 60"/>
            <p:cNvSpPr>
              <a:spLocks noChangeShapeType="1"/>
            </p:cNvSpPr>
            <p:nvPr/>
          </p:nvSpPr>
          <p:spPr bwMode="auto">
            <a:xfrm>
              <a:off x="1686" y="3265"/>
              <a:ext cx="310"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218133" name="Line 61"/>
            <p:cNvSpPr>
              <a:spLocks noChangeShapeType="1"/>
            </p:cNvSpPr>
            <p:nvPr/>
          </p:nvSpPr>
          <p:spPr bwMode="auto">
            <a:xfrm flipV="1">
              <a:off x="1996" y="2849"/>
              <a:ext cx="0" cy="416"/>
            </a:xfrm>
            <a:prstGeom prst="line">
              <a:avLst/>
            </a:prstGeom>
            <a:noFill/>
            <a:ln w="9525">
              <a:solidFill>
                <a:schemeClr val="tx1"/>
              </a:solidFill>
              <a:round/>
              <a:headEnd/>
              <a:tailEnd/>
            </a:ln>
          </p:spPr>
          <p:txBody>
            <a:bodyPr>
              <a:prstTxWarp prst="textNoShape">
                <a:avLst/>
              </a:prstTxWarp>
            </a:bodyPr>
            <a:lstStyle/>
            <a:p>
              <a:endParaRPr lang="en-US"/>
            </a:p>
          </p:txBody>
        </p:sp>
        <p:sp>
          <p:nvSpPr>
            <p:cNvPr id="218134" name="Line 62"/>
            <p:cNvSpPr>
              <a:spLocks noChangeShapeType="1"/>
            </p:cNvSpPr>
            <p:nvPr/>
          </p:nvSpPr>
          <p:spPr bwMode="auto">
            <a:xfrm flipH="1">
              <a:off x="1686" y="2849"/>
              <a:ext cx="310"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18135" name="Rectangle 63"/>
            <p:cNvSpPr>
              <a:spLocks noChangeArrowheads="1"/>
            </p:cNvSpPr>
            <p:nvPr/>
          </p:nvSpPr>
          <p:spPr bwMode="auto">
            <a:xfrm>
              <a:off x="1531" y="3005"/>
              <a:ext cx="509" cy="171"/>
            </a:xfrm>
            <a:prstGeom prst="rect">
              <a:avLst/>
            </a:prstGeom>
            <a:noFill/>
            <a:ln w="12700">
              <a:noFill/>
              <a:miter lim="800000"/>
              <a:headEnd/>
              <a:tailEnd/>
            </a:ln>
          </p:spPr>
          <p:txBody>
            <a:bodyPr wrap="none"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interrupt</a:t>
              </a:r>
            </a:p>
          </p:txBody>
        </p:sp>
        <p:sp>
          <p:nvSpPr>
            <p:cNvPr id="218136" name="Line 64"/>
            <p:cNvSpPr>
              <a:spLocks noChangeShapeType="1"/>
            </p:cNvSpPr>
            <p:nvPr/>
          </p:nvSpPr>
          <p:spPr bwMode="auto">
            <a:xfrm>
              <a:off x="1686" y="2797"/>
              <a:ext cx="372"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218137" name="Line 65"/>
            <p:cNvSpPr>
              <a:spLocks noChangeShapeType="1"/>
            </p:cNvSpPr>
            <p:nvPr/>
          </p:nvSpPr>
          <p:spPr bwMode="auto">
            <a:xfrm>
              <a:off x="2058" y="2797"/>
              <a:ext cx="0" cy="857"/>
            </a:xfrm>
            <a:prstGeom prst="line">
              <a:avLst/>
            </a:prstGeom>
            <a:noFill/>
            <a:ln w="9525">
              <a:solidFill>
                <a:schemeClr val="tx1"/>
              </a:solidFill>
              <a:round/>
              <a:headEnd/>
              <a:tailEnd/>
            </a:ln>
          </p:spPr>
          <p:txBody>
            <a:bodyPr>
              <a:prstTxWarp prst="textNoShape">
                <a:avLst/>
              </a:prstTxWarp>
            </a:bodyPr>
            <a:lstStyle/>
            <a:p>
              <a:endParaRPr lang="en-US"/>
            </a:p>
          </p:txBody>
        </p:sp>
        <p:sp>
          <p:nvSpPr>
            <p:cNvPr id="218138" name="Line 66"/>
            <p:cNvSpPr>
              <a:spLocks noChangeShapeType="1"/>
            </p:cNvSpPr>
            <p:nvPr/>
          </p:nvSpPr>
          <p:spPr bwMode="auto">
            <a:xfrm flipH="1">
              <a:off x="1686" y="3654"/>
              <a:ext cx="372"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18139" name="Rectangle 67"/>
            <p:cNvSpPr>
              <a:spLocks noChangeArrowheads="1"/>
            </p:cNvSpPr>
            <p:nvPr/>
          </p:nvSpPr>
          <p:spPr bwMode="auto">
            <a:xfrm>
              <a:off x="1500" y="3421"/>
              <a:ext cx="604" cy="171"/>
            </a:xfrm>
            <a:prstGeom prst="rect">
              <a:avLst/>
            </a:prstGeom>
            <a:noFill/>
            <a:ln w="12700">
              <a:noFill/>
              <a:miter lim="800000"/>
              <a:headEnd/>
              <a:tailEnd/>
            </a:ln>
          </p:spPr>
          <p:txBody>
            <a:bodyPr lIns="90478" tIns="44445" rIns="90478" bIns="44445">
              <a:prstTxWarp prst="textNoShape">
                <a:avLst/>
              </a:prstTxWarp>
              <a:spAutoFit/>
            </a:bodyPr>
            <a:lstStyle/>
            <a:p>
              <a:r>
                <a:rPr lang="en-US" sz="1200" b="1">
                  <a:latin typeface="Helvetica" charset="0"/>
                  <a:ea typeface="ＭＳ Ｐゴシック" charset="-128"/>
                  <a:cs typeface="ＭＳ Ｐゴシック" charset="-128"/>
                </a:rPr>
                <a:t>finishStep</a:t>
              </a:r>
            </a:p>
          </p:txBody>
        </p:sp>
        <p:sp>
          <p:nvSpPr>
            <p:cNvPr id="218140" name="Rectangle 68"/>
            <p:cNvSpPr>
              <a:spLocks noChangeArrowheads="1"/>
            </p:cNvSpPr>
            <p:nvPr/>
          </p:nvSpPr>
          <p:spPr bwMode="auto">
            <a:xfrm>
              <a:off x="787" y="3602"/>
              <a:ext cx="713" cy="130"/>
            </a:xfrm>
            <a:prstGeom prst="rect">
              <a:avLst/>
            </a:prstGeom>
            <a:noFill/>
            <a:ln w="0">
              <a:noFill/>
              <a:miter lim="800000"/>
              <a:headEnd/>
              <a:tailEnd/>
            </a:ln>
          </p:spPr>
          <p:txBody>
            <a:bodyPr wrap="none" lIns="90478" tIns="44445" rIns="90478" bIns="44445" anchor="ctr">
              <a:prstTxWarp prst="textNoShape">
                <a:avLst/>
              </a:prstTxWarp>
            </a:bodyPr>
            <a:lstStyle/>
            <a:p>
              <a:pPr algn="ctr"/>
              <a:r>
                <a:rPr lang="en-US" sz="1200" b="1">
                  <a:latin typeface="Helvetica" charset="0"/>
                  <a:ea typeface="ＭＳ Ｐゴシック" charset="-128"/>
                  <a:cs typeface="ＭＳ Ｐゴシック" charset="-128"/>
                </a:rPr>
                <a:t>Complete</a:t>
              </a:r>
            </a:p>
          </p:txBody>
        </p:sp>
        <p:sp>
          <p:nvSpPr>
            <p:cNvPr id="218141" name="Rectangle 69"/>
            <p:cNvSpPr>
              <a:spLocks noChangeArrowheads="1"/>
            </p:cNvSpPr>
            <p:nvPr/>
          </p:nvSpPr>
          <p:spPr bwMode="auto">
            <a:xfrm>
              <a:off x="818" y="3205"/>
              <a:ext cx="713" cy="130"/>
            </a:xfrm>
            <a:prstGeom prst="rect">
              <a:avLst/>
            </a:prstGeom>
            <a:noFill/>
            <a:ln w="0">
              <a:noFill/>
              <a:miter lim="800000"/>
              <a:headEnd/>
              <a:tailEnd/>
            </a:ln>
          </p:spPr>
          <p:txBody>
            <a:bodyPr wrap="none" lIns="90478" tIns="44445" rIns="90478" bIns="44445" anchor="ctr">
              <a:prstTxWarp prst="textNoShape">
                <a:avLst/>
              </a:prstTxWarp>
            </a:bodyPr>
            <a:lstStyle/>
            <a:p>
              <a:pPr algn="ctr"/>
              <a:r>
                <a:rPr lang="en-US" sz="1200" b="1">
                  <a:latin typeface="Helvetica" charset="0"/>
                  <a:ea typeface="ＭＳ Ｐゴシック" charset="-128"/>
                  <a:cs typeface="ＭＳ Ｐゴシック" charset="-128"/>
                </a:rPr>
                <a:t>Executing</a:t>
              </a:r>
            </a:p>
          </p:txBody>
        </p:sp>
      </p:grpSp>
      <p:sp>
        <p:nvSpPr>
          <p:cNvPr id="218121" name="Text Box 70"/>
          <p:cNvSpPr txBox="1">
            <a:spLocks noChangeArrowheads="1"/>
          </p:cNvSpPr>
          <p:nvPr/>
        </p:nvSpPr>
        <p:spPr bwMode="auto">
          <a:xfrm>
            <a:off x="990600" y="990600"/>
            <a:ext cx="790575" cy="396875"/>
          </a:xfrm>
          <a:prstGeom prst="rect">
            <a:avLst/>
          </a:prstGeom>
          <a:noFill/>
          <a:ln w="9525">
            <a:noFill/>
            <a:miter lim="800000"/>
            <a:headEnd/>
            <a:tailEnd/>
          </a:ln>
        </p:spPr>
        <p:txBody>
          <a:bodyPr wrap="none">
            <a:prstTxWarp prst="textNoShape">
              <a:avLst/>
            </a:prstTxWarp>
            <a:spAutoFit/>
          </a:bodyPr>
          <a:lstStyle/>
          <a:p>
            <a:r>
              <a:rPr lang="en-US" sz="2000"/>
              <a:t>Oven</a:t>
            </a:r>
          </a:p>
        </p:txBody>
      </p:sp>
      <p:sp>
        <p:nvSpPr>
          <p:cNvPr id="218122" name="Text Box 71"/>
          <p:cNvSpPr txBox="1">
            <a:spLocks noChangeArrowheads="1"/>
          </p:cNvSpPr>
          <p:nvPr/>
        </p:nvSpPr>
        <p:spPr bwMode="auto">
          <a:xfrm>
            <a:off x="990600" y="3870325"/>
            <a:ext cx="1920875" cy="396875"/>
          </a:xfrm>
          <a:prstGeom prst="rect">
            <a:avLst/>
          </a:prstGeom>
          <a:noFill/>
          <a:ln w="9525">
            <a:noFill/>
            <a:miter lim="800000"/>
            <a:headEnd/>
            <a:tailEnd/>
          </a:ln>
        </p:spPr>
        <p:txBody>
          <a:bodyPr wrap="none">
            <a:prstTxWarp prst="textNoShape">
              <a:avLst/>
            </a:prstTxWarp>
            <a:spAutoFit/>
          </a:bodyPr>
          <a:lstStyle/>
          <a:p>
            <a:r>
              <a:rPr lang="en-US" sz="2000"/>
              <a:t>Cooking Step 1</a:t>
            </a:r>
          </a:p>
        </p:txBody>
      </p:sp>
      <p:sp>
        <p:nvSpPr>
          <p:cNvPr id="218123" name="Text Box 72"/>
          <p:cNvSpPr txBox="1">
            <a:spLocks noChangeArrowheads="1"/>
          </p:cNvSpPr>
          <p:nvPr/>
        </p:nvSpPr>
        <p:spPr bwMode="auto">
          <a:xfrm>
            <a:off x="6019800" y="3870325"/>
            <a:ext cx="1920875" cy="396875"/>
          </a:xfrm>
          <a:prstGeom prst="rect">
            <a:avLst/>
          </a:prstGeom>
          <a:noFill/>
          <a:ln w="9525">
            <a:noFill/>
            <a:miter lim="800000"/>
            <a:headEnd/>
            <a:tailEnd/>
          </a:ln>
        </p:spPr>
        <p:txBody>
          <a:bodyPr wrap="none">
            <a:prstTxWarp prst="textNoShape">
              <a:avLst/>
            </a:prstTxWarp>
            <a:spAutoFit/>
          </a:bodyPr>
          <a:lstStyle/>
          <a:p>
            <a:r>
              <a:rPr lang="en-US" sz="2000"/>
              <a:t>Cooking Step 2</a:t>
            </a:r>
          </a:p>
        </p:txBody>
      </p:sp>
      <p:sp>
        <p:nvSpPr>
          <p:cNvPr id="75" name="Title 74"/>
          <p:cNvSpPr>
            <a:spLocks noGrp="1"/>
          </p:cNvSpPr>
          <p:nvPr>
            <p:ph type="title"/>
          </p:nvPr>
        </p:nvSpPr>
        <p:spPr/>
        <p:txBody>
          <a:bodyPr/>
          <a:lstStyle/>
          <a:p>
            <a:r>
              <a:rPr lang="en-US" smtClean="0"/>
              <a:t>Concurrent Execution</a:t>
            </a:r>
            <a:endParaRPr lang="en-US" dirty="0"/>
          </a:p>
        </p:txBody>
      </p:sp>
      <p:sp>
        <p:nvSpPr>
          <p:cNvPr id="78" name="Content Placeholder 77"/>
          <p:cNvSpPr>
            <a:spLocks noGrp="1"/>
          </p:cNvSpPr>
          <p:nvPr>
            <p:ph idx="1"/>
          </p:nvPr>
        </p:nvSpPr>
        <p:spPr>
          <a:xfrm>
            <a:off x="762000" y="1447800"/>
            <a:ext cx="8077200" cy="5105400"/>
          </a:xfrm>
        </p:spPr>
        <p:txBody>
          <a:bodyPr/>
          <a:lstStyle/>
          <a:p>
            <a:endParaRPr lang="en-US"/>
          </a:p>
        </p:txBody>
      </p:sp>
    </p:spTree>
  </p:cSld>
  <p:clrMapOvr>
    <a:masterClrMapping/>
  </p:clrMapOvr>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r>
              <a:rPr lang="en-US" altLang="ja-JP"/>
              <a:t>Synchronization</a:t>
            </a:r>
          </a:p>
        </p:txBody>
      </p:sp>
      <p:sp>
        <p:nvSpPr>
          <p:cNvPr id="226307" name="Rectangle 3"/>
          <p:cNvSpPr>
            <a:spLocks noGrp="1" noChangeArrowheads="1"/>
          </p:cNvSpPr>
          <p:nvPr>
            <p:ph type="body" idx="1"/>
          </p:nvPr>
        </p:nvSpPr>
        <p:spPr>
          <a:xfrm>
            <a:off x="685800" y="1295400"/>
            <a:ext cx="7772400" cy="4114800"/>
          </a:xfrm>
        </p:spPr>
        <p:txBody>
          <a:bodyPr/>
          <a:lstStyle/>
          <a:p>
            <a:pPr marL="0" indent="0">
              <a:lnSpc>
                <a:spcPct val="90000"/>
              </a:lnSpc>
            </a:pPr>
            <a:r>
              <a:rPr lang="en-US" altLang="ja-JP"/>
              <a:t>State machine instances are coordinated by sending signals.</a:t>
            </a:r>
          </a:p>
        </p:txBody>
      </p:sp>
      <p:grpSp>
        <p:nvGrpSpPr>
          <p:cNvPr id="226308" name="Group 4"/>
          <p:cNvGrpSpPr>
            <a:grpSpLocks/>
          </p:cNvGrpSpPr>
          <p:nvPr/>
        </p:nvGrpSpPr>
        <p:grpSpPr bwMode="auto">
          <a:xfrm>
            <a:off x="1406525" y="1752600"/>
            <a:ext cx="7204075" cy="3684588"/>
            <a:chOff x="564" y="1306"/>
            <a:chExt cx="4992" cy="2630"/>
          </a:xfrm>
        </p:grpSpPr>
        <p:sp>
          <p:nvSpPr>
            <p:cNvPr id="246790" name="Oval 5"/>
            <p:cNvSpPr>
              <a:spLocks noChangeAspect="1" noChangeArrowheads="1"/>
            </p:cNvSpPr>
            <p:nvPr/>
          </p:nvSpPr>
          <p:spPr bwMode="auto">
            <a:xfrm>
              <a:off x="564" y="2064"/>
              <a:ext cx="936" cy="936"/>
            </a:xfrm>
            <a:prstGeom prst="ellipse">
              <a:avLst/>
            </a:prstGeom>
            <a:solidFill>
              <a:srgbClr val="E5F925"/>
            </a:solidFill>
            <a:ln w="9525">
              <a:solidFill>
                <a:srgbClr val="000000"/>
              </a:solidFill>
              <a:round/>
              <a:headEnd/>
              <a:tailEnd/>
            </a:ln>
          </p:spPr>
          <p:txBody>
            <a:bodyPr wrap="none" lIns="155911" tIns="73852" rIns="155911" bIns="73852" anchor="ctr">
              <a:prstTxWarp prst="textNoShape">
                <a:avLst/>
              </a:prstTxWarp>
            </a:bodyPr>
            <a:lstStyle/>
            <a:p>
              <a:pPr algn="ctr" defTabSz="820738">
                <a:defRPr/>
              </a:pPr>
              <a:r>
                <a:rPr lang="en-US" sz="2200">
                  <a:latin typeface="+mn-lt"/>
                  <a:ea typeface="ＭＳ Ｐゴシック" charset="-128"/>
                </a:rPr>
                <a:t>A</a:t>
              </a:r>
            </a:p>
            <a:p>
              <a:pPr algn="ctr" defTabSz="820738">
                <a:defRPr/>
              </a:pPr>
              <a:r>
                <a:rPr lang="en-US" sz="2200">
                  <a:latin typeface="+mn-lt"/>
                  <a:ea typeface="ＭＳ Ｐゴシック" charset="-128"/>
                </a:rPr>
                <a:t>instance</a:t>
              </a:r>
            </a:p>
          </p:txBody>
        </p:sp>
        <p:sp>
          <p:nvSpPr>
            <p:cNvPr id="246791" name="Oval 6"/>
            <p:cNvSpPr>
              <a:spLocks noChangeAspect="1" noChangeArrowheads="1"/>
            </p:cNvSpPr>
            <p:nvPr/>
          </p:nvSpPr>
          <p:spPr bwMode="auto">
            <a:xfrm>
              <a:off x="4620" y="3000"/>
              <a:ext cx="936" cy="936"/>
            </a:xfrm>
            <a:prstGeom prst="ellipse">
              <a:avLst/>
            </a:prstGeom>
            <a:solidFill>
              <a:srgbClr val="E5F925"/>
            </a:solidFill>
            <a:ln w="9525">
              <a:solidFill>
                <a:srgbClr val="000000"/>
              </a:solidFill>
              <a:round/>
              <a:headEnd/>
              <a:tailEnd/>
            </a:ln>
          </p:spPr>
          <p:txBody>
            <a:bodyPr wrap="none" lIns="155911" tIns="73852" rIns="155911" bIns="73852" anchor="ctr">
              <a:prstTxWarp prst="textNoShape">
                <a:avLst/>
              </a:prstTxWarp>
            </a:bodyPr>
            <a:lstStyle/>
            <a:p>
              <a:pPr algn="ctr" defTabSz="820738">
                <a:defRPr/>
              </a:pPr>
              <a:r>
                <a:rPr lang="en-US" sz="2200">
                  <a:latin typeface="+mn-lt"/>
                  <a:ea typeface="ＭＳ Ｐゴシック" charset="-128"/>
                </a:rPr>
                <a:t>C</a:t>
              </a:r>
            </a:p>
            <a:p>
              <a:pPr algn="ctr" defTabSz="820738">
                <a:defRPr/>
              </a:pPr>
              <a:r>
                <a:rPr lang="en-US" sz="2200">
                  <a:latin typeface="+mn-lt"/>
                  <a:ea typeface="ＭＳ Ｐゴシック" charset="-128"/>
                </a:rPr>
                <a:t>instance</a:t>
              </a:r>
            </a:p>
          </p:txBody>
        </p:sp>
        <p:sp>
          <p:nvSpPr>
            <p:cNvPr id="246792" name="Oval 7"/>
            <p:cNvSpPr>
              <a:spLocks noChangeAspect="1" noChangeArrowheads="1"/>
            </p:cNvSpPr>
            <p:nvPr/>
          </p:nvSpPr>
          <p:spPr bwMode="auto">
            <a:xfrm>
              <a:off x="2793" y="1306"/>
              <a:ext cx="936" cy="936"/>
            </a:xfrm>
            <a:prstGeom prst="ellipse">
              <a:avLst/>
            </a:prstGeom>
            <a:solidFill>
              <a:srgbClr val="E5F925"/>
            </a:solidFill>
            <a:ln w="9525">
              <a:solidFill>
                <a:srgbClr val="000000"/>
              </a:solidFill>
              <a:round/>
              <a:headEnd/>
              <a:tailEnd/>
            </a:ln>
          </p:spPr>
          <p:txBody>
            <a:bodyPr wrap="none" lIns="155911" tIns="73852" rIns="155911" bIns="73852" anchor="ctr">
              <a:prstTxWarp prst="textNoShape">
                <a:avLst/>
              </a:prstTxWarp>
            </a:bodyPr>
            <a:lstStyle/>
            <a:p>
              <a:pPr algn="ctr" defTabSz="820738">
                <a:defRPr/>
              </a:pPr>
              <a:r>
                <a:rPr lang="en-US" sz="2200">
                  <a:latin typeface="+mn-lt"/>
                  <a:ea typeface="ＭＳ Ｐゴシック" charset="-128"/>
                </a:rPr>
                <a:t>B</a:t>
              </a:r>
            </a:p>
            <a:p>
              <a:pPr algn="ctr" defTabSz="820738">
                <a:defRPr/>
              </a:pPr>
              <a:r>
                <a:rPr lang="en-US" sz="2200">
                  <a:latin typeface="+mn-lt"/>
                  <a:ea typeface="ＭＳ Ｐゴシック" charset="-128"/>
                </a:rPr>
                <a:t>instance</a:t>
              </a:r>
            </a:p>
          </p:txBody>
        </p:sp>
        <p:cxnSp>
          <p:nvCxnSpPr>
            <p:cNvPr id="226313" name="AutoShape 8"/>
            <p:cNvCxnSpPr>
              <a:cxnSpLocks noChangeAspect="1" noChangeShapeType="1"/>
              <a:stCxn id="246790" idx="7"/>
              <a:endCxn id="246792" idx="2"/>
            </p:cNvCxnSpPr>
            <p:nvPr/>
          </p:nvCxnSpPr>
          <p:spPr bwMode="auto">
            <a:xfrm flipV="1">
              <a:off x="1363" y="1774"/>
              <a:ext cx="1430" cy="427"/>
            </a:xfrm>
            <a:prstGeom prst="straightConnector1">
              <a:avLst/>
            </a:prstGeom>
            <a:noFill/>
            <a:ln w="57150">
              <a:solidFill>
                <a:srgbClr val="000000"/>
              </a:solidFill>
              <a:round/>
              <a:headEnd/>
              <a:tailEnd type="triangle" w="med" len="med"/>
            </a:ln>
          </p:spPr>
        </p:cxnSp>
        <p:cxnSp>
          <p:nvCxnSpPr>
            <p:cNvPr id="226314" name="AutoShape 9"/>
            <p:cNvCxnSpPr>
              <a:cxnSpLocks noChangeAspect="1" noChangeShapeType="1"/>
            </p:cNvCxnSpPr>
            <p:nvPr/>
          </p:nvCxnSpPr>
          <p:spPr bwMode="auto">
            <a:xfrm>
              <a:off x="1363" y="2862"/>
              <a:ext cx="3257" cy="606"/>
            </a:xfrm>
            <a:prstGeom prst="straightConnector1">
              <a:avLst/>
            </a:prstGeom>
            <a:noFill/>
            <a:ln w="57150">
              <a:solidFill>
                <a:srgbClr val="000000"/>
              </a:solidFill>
              <a:round/>
              <a:headEnd/>
              <a:tailEnd type="triangle" w="med" len="med"/>
            </a:ln>
          </p:spPr>
        </p:cxnSp>
        <p:cxnSp>
          <p:nvCxnSpPr>
            <p:cNvPr id="226315" name="AutoShape 10"/>
            <p:cNvCxnSpPr>
              <a:cxnSpLocks noChangeAspect="1" noChangeShapeType="1"/>
              <a:stCxn id="246792" idx="6"/>
              <a:endCxn id="246791" idx="0"/>
            </p:cNvCxnSpPr>
            <p:nvPr/>
          </p:nvCxnSpPr>
          <p:spPr bwMode="auto">
            <a:xfrm>
              <a:off x="3729" y="1774"/>
              <a:ext cx="1359" cy="1226"/>
            </a:xfrm>
            <a:prstGeom prst="straightConnector1">
              <a:avLst/>
            </a:prstGeom>
            <a:noFill/>
            <a:ln w="57150">
              <a:solidFill>
                <a:srgbClr val="000000"/>
              </a:solidFill>
              <a:round/>
              <a:headEnd/>
              <a:tailEnd type="triangle" w="med" len="med"/>
            </a:ln>
          </p:spPr>
        </p:cxnSp>
        <p:sp>
          <p:nvSpPr>
            <p:cNvPr id="246796" name="Rectangle 11"/>
            <p:cNvSpPr>
              <a:spLocks noChangeAspect="1" noChangeArrowheads="1"/>
            </p:cNvSpPr>
            <p:nvPr/>
          </p:nvSpPr>
          <p:spPr bwMode="auto">
            <a:xfrm>
              <a:off x="1672" y="1486"/>
              <a:ext cx="466" cy="348"/>
            </a:xfrm>
            <a:prstGeom prst="rect">
              <a:avLst/>
            </a:prstGeom>
            <a:solidFill>
              <a:srgbClr val="FC0128"/>
            </a:solidFill>
            <a:ln w="9525">
              <a:solidFill>
                <a:srgbClr val="000000"/>
              </a:solidFill>
              <a:miter lim="800000"/>
              <a:headEnd/>
              <a:tailEnd/>
            </a:ln>
          </p:spPr>
          <p:txBody>
            <a:bodyPr wrap="none" lIns="155911" tIns="73852" rIns="155911" bIns="73852" anchor="ctr">
              <a:prstTxWarp prst="textNoShape">
                <a:avLst/>
              </a:prstTxWarp>
              <a:spAutoFit/>
            </a:bodyPr>
            <a:lstStyle/>
            <a:p>
              <a:pPr algn="ctr" defTabSz="820738">
                <a:defRPr/>
              </a:pPr>
              <a:r>
                <a:rPr lang="en-US" sz="2200">
                  <a:latin typeface="+mn-lt"/>
                  <a:ea typeface="ＭＳ Ｐゴシック" charset="-128"/>
                </a:rPr>
                <a:t>A2</a:t>
              </a:r>
            </a:p>
          </p:txBody>
        </p:sp>
        <p:sp>
          <p:nvSpPr>
            <p:cNvPr id="246797" name="Rectangle 12"/>
            <p:cNvSpPr>
              <a:spLocks noChangeAspect="1" noChangeArrowheads="1"/>
            </p:cNvSpPr>
            <p:nvPr/>
          </p:nvSpPr>
          <p:spPr bwMode="auto">
            <a:xfrm>
              <a:off x="4173" y="1677"/>
              <a:ext cx="457" cy="349"/>
            </a:xfrm>
            <a:prstGeom prst="rect">
              <a:avLst/>
            </a:prstGeom>
            <a:solidFill>
              <a:srgbClr val="FC0128"/>
            </a:solidFill>
            <a:ln w="9525">
              <a:solidFill>
                <a:srgbClr val="000000"/>
              </a:solidFill>
              <a:miter lim="800000"/>
              <a:headEnd/>
              <a:tailEnd/>
            </a:ln>
          </p:spPr>
          <p:txBody>
            <a:bodyPr wrap="none" lIns="155911" tIns="73852" rIns="155911" bIns="73852" anchor="ctr">
              <a:prstTxWarp prst="textNoShape">
                <a:avLst/>
              </a:prstTxWarp>
              <a:spAutoFit/>
            </a:bodyPr>
            <a:lstStyle/>
            <a:p>
              <a:pPr algn="ctr" defTabSz="820738">
                <a:defRPr/>
              </a:pPr>
              <a:r>
                <a:rPr lang="en-US" sz="2200">
                  <a:latin typeface="+mn-lt"/>
                  <a:ea typeface="ＭＳ Ｐゴシック" charset="-128"/>
                </a:rPr>
                <a:t>B1</a:t>
              </a:r>
            </a:p>
          </p:txBody>
        </p:sp>
        <p:sp>
          <p:nvSpPr>
            <p:cNvPr id="246798" name="Rectangle 13"/>
            <p:cNvSpPr>
              <a:spLocks noChangeAspect="1" noChangeArrowheads="1"/>
            </p:cNvSpPr>
            <p:nvPr/>
          </p:nvSpPr>
          <p:spPr bwMode="auto">
            <a:xfrm>
              <a:off x="3459" y="2751"/>
              <a:ext cx="464" cy="348"/>
            </a:xfrm>
            <a:prstGeom prst="rect">
              <a:avLst/>
            </a:prstGeom>
            <a:solidFill>
              <a:srgbClr val="FC0128"/>
            </a:solidFill>
            <a:ln w="9525">
              <a:solidFill>
                <a:srgbClr val="000000"/>
              </a:solidFill>
              <a:miter lim="800000"/>
              <a:headEnd/>
              <a:tailEnd/>
            </a:ln>
          </p:spPr>
          <p:txBody>
            <a:bodyPr wrap="none" lIns="155911" tIns="73852" rIns="155911" bIns="73852" anchor="ctr">
              <a:prstTxWarp prst="textNoShape">
                <a:avLst/>
              </a:prstTxWarp>
              <a:spAutoFit/>
            </a:bodyPr>
            <a:lstStyle/>
            <a:p>
              <a:pPr algn="ctr" defTabSz="820738">
                <a:defRPr/>
              </a:pPr>
              <a:r>
                <a:rPr lang="en-US" sz="2200">
                  <a:latin typeface="+mn-lt"/>
                  <a:ea typeface="ＭＳ Ｐゴシック" charset="-128"/>
                </a:rPr>
                <a:t>A1</a:t>
              </a:r>
            </a:p>
          </p:txBody>
        </p:sp>
      </p:grpSp>
      <p:sp>
        <p:nvSpPr>
          <p:cNvPr id="246789" name="Text Box 14"/>
          <p:cNvSpPr txBox="1">
            <a:spLocks noChangeArrowheads="1"/>
          </p:cNvSpPr>
          <p:nvPr/>
        </p:nvSpPr>
        <p:spPr bwMode="auto">
          <a:xfrm>
            <a:off x="457200" y="5422900"/>
            <a:ext cx="7135813" cy="825500"/>
          </a:xfrm>
          <a:prstGeom prst="rect">
            <a:avLst/>
          </a:prstGeom>
          <a:noFill/>
          <a:ln w="9525">
            <a:noFill/>
            <a:miter lim="800000"/>
            <a:headEnd/>
            <a:tailEnd/>
          </a:ln>
        </p:spPr>
        <p:txBody>
          <a:bodyPr wrap="none" lIns="155911" tIns="73852" rIns="155911" bIns="73852">
            <a:prstTxWarp prst="textNoShape">
              <a:avLst/>
            </a:prstTxWarp>
            <a:spAutoFit/>
          </a:bodyPr>
          <a:lstStyle/>
          <a:p>
            <a:pPr defTabSz="820738">
              <a:defRPr/>
            </a:pPr>
            <a:r>
              <a:rPr lang="en-US" sz="2200" dirty="0">
                <a:latin typeface="+mn-lt"/>
                <a:ea typeface="ＭＳ Ｐゴシック" charset="-128"/>
              </a:rPr>
              <a:t>The order of arrival of A1 and B1 at C is indeterminate, </a:t>
            </a:r>
          </a:p>
          <a:p>
            <a:pPr defTabSz="820738">
              <a:defRPr/>
            </a:pPr>
            <a:r>
              <a:rPr lang="en-US" sz="2200" dirty="0">
                <a:latin typeface="+mn-lt"/>
                <a:ea typeface="ＭＳ Ｐゴシック" charset="-128"/>
              </a:rPr>
              <a:t>even if A1 was generated first.</a:t>
            </a:r>
          </a:p>
        </p:txBody>
      </p:sp>
    </p:spTree>
  </p:cSld>
  <p:clrMapOvr>
    <a:masterClrMapping/>
  </p:clrMapOvr>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1794" name="Title 1"/>
          <p:cNvSpPr>
            <a:spLocks noGrp="1"/>
          </p:cNvSpPr>
          <p:nvPr>
            <p:ph type="title"/>
          </p:nvPr>
        </p:nvSpPr>
        <p:spPr/>
        <p:txBody>
          <a:bodyPr/>
          <a:lstStyle/>
          <a:p>
            <a:r>
              <a:rPr lang="en-US" smtClean="0"/>
              <a:t>≠ Atomic!</a:t>
            </a:r>
          </a:p>
        </p:txBody>
      </p:sp>
      <p:sp>
        <p:nvSpPr>
          <p:cNvPr id="161795" name="Content Placeholder 2"/>
          <p:cNvSpPr>
            <a:spLocks noGrp="1"/>
          </p:cNvSpPr>
          <p:nvPr>
            <p:ph idx="1"/>
          </p:nvPr>
        </p:nvSpPr>
        <p:spPr/>
        <p:txBody>
          <a:bodyPr/>
          <a:lstStyle/>
          <a:p>
            <a:r>
              <a:rPr lang="en-US" dirty="0" smtClean="0"/>
              <a:t>Other state machines (and their activities) run concurrently</a:t>
            </a:r>
          </a:p>
          <a:p>
            <a:pPr lvl="1"/>
            <a:r>
              <a:rPr lang="en-GB" dirty="0" smtClean="0"/>
              <a:t>An activity can be pre-empted</a:t>
            </a:r>
          </a:p>
          <a:p>
            <a:pPr lvl="1"/>
            <a:r>
              <a:rPr lang="en-US" dirty="0" smtClean="0"/>
              <a:t>One state machine may change the data </a:t>
            </a:r>
            <a:br>
              <a:rPr lang="en-US" dirty="0" smtClean="0"/>
            </a:br>
            <a:r>
              <a:rPr lang="en-US" dirty="0" smtClean="0"/>
              <a:t>accessed by another</a:t>
            </a:r>
          </a:p>
          <a:p>
            <a:endParaRPr lang="en-US" sz="1200" dirty="0" smtClean="0"/>
          </a:p>
          <a:p>
            <a:r>
              <a:rPr lang="en-US" dirty="0" smtClean="0"/>
              <a:t>Or, you can set a global switch so that activities are sequenced.</a:t>
            </a:r>
          </a:p>
          <a:p>
            <a:endParaRPr lang="en-GB" dirty="0" smtClean="0"/>
          </a:p>
          <a:p>
            <a:pPr lvl="1"/>
            <a:endParaRPr lang="en-US" dirty="0" smtClean="0"/>
          </a:p>
          <a:p>
            <a:pPr lvl="1"/>
            <a:endParaRPr lang="en-US" dirty="0" smtClean="0"/>
          </a:p>
        </p:txBody>
      </p:sp>
      <p:sp>
        <p:nvSpPr>
          <p:cNvPr id="12" name="Flowchart: Magnetic Disk 1"/>
          <p:cNvSpPr/>
          <p:nvPr/>
        </p:nvSpPr>
        <p:spPr bwMode="auto">
          <a:xfrm>
            <a:off x="3657600" y="3598863"/>
            <a:ext cx="1654175" cy="871537"/>
          </a:xfrm>
          <a:prstGeom prst="flowChartMagneticDisk">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wrap="none" lIns="72000" rIns="72000">
            <a:prstTxWarp prst="textNoShape">
              <a:avLst/>
            </a:prstTxWarp>
          </a:bodyPr>
          <a:lstStyle/>
          <a:p>
            <a:pPr algn="ctr" eaLnBrk="1" hangingPunct="1">
              <a:spcBef>
                <a:spcPct val="50000"/>
              </a:spcBef>
              <a:defRPr/>
            </a:pPr>
            <a:r>
              <a:rPr lang="en-GB"/>
              <a:t>An object</a:t>
            </a:r>
            <a:endParaRPr lang="en-GB" sz="2000">
              <a:solidFill>
                <a:schemeClr val="tx1"/>
              </a:solidFill>
            </a:endParaRPr>
          </a:p>
        </p:txBody>
      </p:sp>
      <p:sp>
        <p:nvSpPr>
          <p:cNvPr id="13" name="Flowchart: Card 2"/>
          <p:cNvSpPr/>
          <p:nvPr/>
        </p:nvSpPr>
        <p:spPr bwMode="auto">
          <a:xfrm>
            <a:off x="1335313" y="4674054"/>
            <a:ext cx="1567544" cy="1741260"/>
          </a:xfrm>
          <a:prstGeom prst="flowChartPunchedCar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none" lIns="72000" rIns="72000">
            <a:prstTxWarp prst="textNoShape">
              <a:avLst/>
            </a:prstTxWarp>
          </a:bodyPr>
          <a:lstStyle/>
          <a:p>
            <a:pPr eaLnBrk="1" hangingPunct="1">
              <a:spcBef>
                <a:spcPct val="50000"/>
              </a:spcBef>
              <a:defRPr/>
            </a:pPr>
            <a:r>
              <a:rPr lang="en-GB" sz="2000">
                <a:solidFill>
                  <a:schemeClr val="tx1"/>
                </a:solidFill>
              </a:rPr>
              <a:t>Activity A</a:t>
            </a:r>
          </a:p>
        </p:txBody>
      </p:sp>
      <p:sp>
        <p:nvSpPr>
          <p:cNvPr id="14" name="Flowchart: Card 3"/>
          <p:cNvSpPr/>
          <p:nvPr/>
        </p:nvSpPr>
        <p:spPr bwMode="auto">
          <a:xfrm>
            <a:off x="6560457" y="4763491"/>
            <a:ext cx="1567543" cy="1741714"/>
          </a:xfrm>
          <a:prstGeom prst="flowChartPunchedCar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none" lIns="72000" rIns="72000">
            <a:prstTxWarp prst="textNoShape">
              <a:avLst/>
            </a:prstTxWarp>
          </a:bodyPr>
          <a:lstStyle/>
          <a:p>
            <a:pPr eaLnBrk="1" hangingPunct="1">
              <a:spcBef>
                <a:spcPct val="50000"/>
              </a:spcBef>
              <a:defRPr/>
            </a:pPr>
            <a:r>
              <a:rPr lang="en-GB" sz="2000" dirty="0">
                <a:solidFill>
                  <a:schemeClr val="tx1"/>
                </a:solidFill>
              </a:rPr>
              <a:t>Activity B</a:t>
            </a:r>
          </a:p>
        </p:txBody>
      </p:sp>
      <p:sp>
        <p:nvSpPr>
          <p:cNvPr id="15" name="Right Arrow 14"/>
          <p:cNvSpPr/>
          <p:nvPr/>
        </p:nvSpPr>
        <p:spPr bwMode="auto">
          <a:xfrm rot="18528843">
            <a:off x="2542193" y="4641964"/>
            <a:ext cx="1747922" cy="715193"/>
          </a:xfrm>
          <a:prstGeom prst="rightArrow">
            <a:avLst>
              <a:gd name="adj1" fmla="val 50000"/>
              <a:gd name="adj2" fmla="val 37575"/>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none" lIns="72000" rIns="72000">
            <a:prstTxWarp prst="textNoShape">
              <a:avLst/>
            </a:prstTxWarp>
          </a:bodyPr>
          <a:lstStyle/>
          <a:p>
            <a:pPr eaLnBrk="1" hangingPunct="1">
              <a:spcBef>
                <a:spcPct val="50000"/>
              </a:spcBef>
              <a:defRPr/>
            </a:pPr>
            <a:r>
              <a:rPr lang="en-GB" sz="2000">
                <a:solidFill>
                  <a:schemeClr val="tx1"/>
                </a:solidFill>
              </a:rPr>
              <a:t>Modify</a:t>
            </a:r>
          </a:p>
        </p:txBody>
      </p:sp>
      <p:sp>
        <p:nvSpPr>
          <p:cNvPr id="16" name="Right Arrow 15"/>
          <p:cNvSpPr/>
          <p:nvPr/>
        </p:nvSpPr>
        <p:spPr bwMode="auto">
          <a:xfrm rot="1530046">
            <a:off x="5193010" y="4316003"/>
            <a:ext cx="1747922" cy="715193"/>
          </a:xfrm>
          <a:prstGeom prst="rightArrow">
            <a:avLst>
              <a:gd name="adj1" fmla="val 50000"/>
              <a:gd name="adj2" fmla="val 37575"/>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none" lIns="72000" rIns="72000">
            <a:prstTxWarp prst="textNoShape">
              <a:avLst/>
            </a:prstTxWarp>
          </a:bodyPr>
          <a:lstStyle/>
          <a:p>
            <a:pPr eaLnBrk="1" hangingPunct="1">
              <a:spcBef>
                <a:spcPct val="50000"/>
              </a:spcBef>
              <a:defRPr/>
            </a:pPr>
            <a:r>
              <a:rPr lang="en-GB" sz="2000">
                <a:solidFill>
                  <a:schemeClr val="tx1"/>
                </a:solidFill>
              </a:rPr>
              <a:t>Read</a:t>
            </a:r>
          </a:p>
        </p:txBody>
      </p:sp>
      <p:sp>
        <p:nvSpPr>
          <p:cNvPr id="17" name="TextBox 16"/>
          <p:cNvSpPr txBox="1">
            <a:spLocks noChangeArrowheads="1"/>
          </p:cNvSpPr>
          <p:nvPr/>
        </p:nvSpPr>
        <p:spPr bwMode="auto">
          <a:xfrm>
            <a:off x="3657600" y="5489575"/>
            <a:ext cx="2039938" cy="923925"/>
          </a:xfrm>
          <a:prstGeom prst="rect">
            <a:avLst/>
          </a:prstGeom>
          <a:noFill/>
          <a:ln w="9525">
            <a:noFill/>
            <a:miter lim="800000"/>
            <a:headEnd/>
            <a:tailEnd/>
          </a:ln>
        </p:spPr>
        <p:txBody>
          <a:bodyPr>
            <a:prstTxWarp prst="textNoShape">
              <a:avLst/>
            </a:prstTxWarp>
            <a:spAutoFit/>
          </a:bodyPr>
          <a:lstStyle/>
          <a:p>
            <a:r>
              <a:rPr lang="en-GB"/>
              <a:t>Which one will came first? </a:t>
            </a:r>
            <a:br>
              <a:rPr lang="en-GB"/>
            </a:br>
            <a:r>
              <a:rPr lang="en-GB"/>
              <a:t>No guarantees!</a:t>
            </a:r>
          </a:p>
        </p:txBody>
      </p:sp>
      <p:cxnSp>
        <p:nvCxnSpPr>
          <p:cNvPr id="18" name="Straight Arrow Connector 17"/>
          <p:cNvCxnSpPr>
            <a:cxnSpLocks noChangeShapeType="1"/>
            <a:stCxn id="17" idx="0"/>
          </p:cNvCxnSpPr>
          <p:nvPr/>
        </p:nvCxnSpPr>
        <p:spPr bwMode="auto">
          <a:xfrm rot="16200000" flipV="1">
            <a:off x="3922713" y="4733925"/>
            <a:ext cx="490537" cy="1020763"/>
          </a:xfrm>
          <a:prstGeom prst="straightConnector1">
            <a:avLst/>
          </a:prstGeom>
          <a:noFill/>
          <a:ln w="12700">
            <a:solidFill>
              <a:schemeClr val="tx1"/>
            </a:solidFill>
            <a:round/>
            <a:headEnd/>
            <a:tailEnd type="arrow" w="med" len="med"/>
          </a:ln>
        </p:spPr>
      </p:cxnSp>
      <p:cxnSp>
        <p:nvCxnSpPr>
          <p:cNvPr id="19" name="Straight Arrow Connector 18"/>
          <p:cNvCxnSpPr>
            <a:cxnSpLocks noChangeShapeType="1"/>
          </p:cNvCxnSpPr>
          <p:nvPr/>
        </p:nvCxnSpPr>
        <p:spPr bwMode="auto">
          <a:xfrm flipV="1">
            <a:off x="4676775" y="4673600"/>
            <a:ext cx="1020763" cy="815975"/>
          </a:xfrm>
          <a:prstGeom prst="straightConnector1">
            <a:avLst/>
          </a:prstGeom>
          <a:noFill/>
          <a:ln w="12700">
            <a:solidFill>
              <a:schemeClr val="tx1"/>
            </a:solidFill>
            <a:round/>
            <a:headEn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down)">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barn(inVertical)">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p:bldLst>
  </p:timing>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8354" name="Title 1"/>
          <p:cNvSpPr>
            <a:spLocks noGrp="1"/>
          </p:cNvSpPr>
          <p:nvPr>
            <p:ph type="title"/>
          </p:nvPr>
        </p:nvSpPr>
        <p:spPr/>
        <p:txBody>
          <a:bodyPr/>
          <a:lstStyle/>
          <a:p>
            <a:r>
              <a:rPr lang="en-US" dirty="0" smtClean="0"/>
              <a:t>Workshop</a:t>
            </a:r>
          </a:p>
        </p:txBody>
      </p:sp>
      <p:sp>
        <p:nvSpPr>
          <p:cNvPr id="228355" name="Content Placeholder 2"/>
          <p:cNvSpPr>
            <a:spLocks noGrp="1"/>
          </p:cNvSpPr>
          <p:nvPr>
            <p:ph idx="1"/>
          </p:nvPr>
        </p:nvSpPr>
        <p:spPr/>
        <p:txBody>
          <a:bodyPr/>
          <a:lstStyle/>
          <a:p>
            <a:r>
              <a:rPr lang="en-US" smtClean="0"/>
              <a:t>«I do believe it’s time to resurrect the pennies on state machines»  We’ll need at least:</a:t>
            </a:r>
          </a:p>
          <a:p>
            <a:pPr lvl="1"/>
            <a:r>
              <a:rPr lang="en-US" smtClean="0"/>
              <a:t>Three state machines</a:t>
            </a:r>
          </a:p>
          <a:p>
            <a:pPr lvl="1"/>
            <a:r>
              <a:rPr lang="en-US" smtClean="0"/>
              <a:t>Initial states</a:t>
            </a:r>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1858" name="Title 1"/>
          <p:cNvSpPr>
            <a:spLocks noGrp="1"/>
          </p:cNvSpPr>
          <p:nvPr>
            <p:ph type="title"/>
          </p:nvPr>
        </p:nvSpPr>
        <p:spPr/>
        <p:txBody>
          <a:bodyPr/>
          <a:lstStyle/>
          <a:p>
            <a:r>
              <a:rPr lang="en-US" dirty="0" smtClean="0"/>
              <a:t>9. Distribution of Intelligence</a:t>
            </a:r>
          </a:p>
        </p:txBody>
      </p:sp>
      <p:sp>
        <p:nvSpPr>
          <p:cNvPr id="121859" name="Content Placeholder 2"/>
          <p:cNvSpPr>
            <a:spLocks noGrp="1"/>
          </p:cNvSpPr>
          <p:nvPr>
            <p:ph idx="1"/>
          </p:nvPr>
        </p:nvSpPr>
        <p:spPr/>
        <p:txBody>
          <a:bodyPr/>
          <a:lstStyle/>
          <a:p>
            <a:pPr marL="0" indent="0"/>
            <a:endParaRPr lang="en-US"/>
          </a:p>
        </p:txBody>
      </p:sp>
      <p:sp>
        <p:nvSpPr>
          <p:cNvPr id="121860" name="Rectangle 3"/>
          <p:cNvSpPr>
            <a:spLocks noChangeArrowheads="1"/>
          </p:cNvSpPr>
          <p:nvPr/>
        </p:nvSpPr>
        <p:spPr bwMode="auto">
          <a:xfrm>
            <a:off x="4414838" y="3244850"/>
            <a:ext cx="755235" cy="1323439"/>
          </a:xfrm>
          <a:prstGeom prst="rect">
            <a:avLst/>
          </a:prstGeom>
          <a:noFill/>
          <a:ln w="9525">
            <a:noFill/>
            <a:miter lim="800000"/>
            <a:headEnd/>
            <a:tailEnd/>
          </a:ln>
        </p:spPr>
        <p:txBody>
          <a:bodyPr wrap="none">
            <a:prstTxWarp prst="textNoShape">
              <a:avLst/>
            </a:prstTxWarp>
            <a:spAutoFit/>
          </a:bodyPr>
          <a:lstStyle/>
          <a:p>
            <a:r>
              <a:rPr lang="en-US" sz="8000" dirty="0" smtClean="0">
                <a:solidFill>
                  <a:srgbClr val="FF0000"/>
                </a:solidFill>
              </a:rPr>
              <a:t>9</a:t>
            </a:r>
            <a:endParaRPr lang="en-US" sz="8000" dirty="0">
              <a:solidFill>
                <a:srgbClr val="FF0000"/>
              </a:solidFill>
            </a:endParaRP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8482" name="Title 1"/>
          <p:cNvSpPr>
            <a:spLocks noGrp="1"/>
          </p:cNvSpPr>
          <p:nvPr>
            <p:ph type="title"/>
          </p:nvPr>
        </p:nvSpPr>
        <p:spPr/>
        <p:txBody>
          <a:bodyPr/>
          <a:lstStyle/>
          <a:p>
            <a:r>
              <a:rPr lang="en-US" smtClean="0"/>
              <a:t>Tangible Things</a:t>
            </a:r>
          </a:p>
        </p:txBody>
      </p:sp>
      <p:sp>
        <p:nvSpPr>
          <p:cNvPr id="148483" name="Content Placeholder 2"/>
          <p:cNvSpPr>
            <a:spLocks noGrp="1"/>
          </p:cNvSpPr>
          <p:nvPr>
            <p:ph idx="1"/>
          </p:nvPr>
        </p:nvSpPr>
        <p:spPr/>
        <p:txBody>
          <a:bodyPr/>
          <a:lstStyle/>
          <a:p>
            <a:r>
              <a:rPr lang="en-US" dirty="0" smtClean="0"/>
              <a:t>Tangible things rarely have interesting lifecycles.</a:t>
            </a:r>
          </a:p>
          <a:p>
            <a:endParaRPr lang="en-US" dirty="0" smtClean="0"/>
          </a:p>
          <a:p>
            <a:r>
              <a:rPr lang="en-US" dirty="0" smtClean="0"/>
              <a:t>They are </a:t>
            </a:r>
            <a:r>
              <a:rPr lang="en-US" i="1" dirty="0" smtClean="0"/>
              <a:t>driven </a:t>
            </a:r>
            <a:r>
              <a:rPr lang="en-US" dirty="0" smtClean="0"/>
              <a:t>by classes that </a:t>
            </a:r>
            <a:br>
              <a:rPr lang="en-US" dirty="0" smtClean="0"/>
            </a:br>
            <a:r>
              <a:rPr lang="en-US" dirty="0" smtClean="0"/>
              <a:t>capture behavior.</a:t>
            </a:r>
          </a:p>
          <a:p>
            <a:endParaRPr lang="en-US" dirty="0" smtClean="0"/>
          </a:p>
          <a:p>
            <a:r>
              <a:rPr lang="en-US" dirty="0" smtClean="0"/>
              <a:t>You must distribute intelligence </a:t>
            </a:r>
            <a:br>
              <a:rPr lang="en-US" dirty="0" smtClean="0"/>
            </a:br>
            <a:r>
              <a:rPr lang="en-US" dirty="0" smtClean="0"/>
              <a:t>among the classes.</a:t>
            </a:r>
          </a:p>
        </p:txBody>
      </p:sp>
      <p:graphicFrame>
        <p:nvGraphicFramePr>
          <p:cNvPr id="626690" name="Object 2"/>
          <p:cNvGraphicFramePr>
            <a:graphicFrameLocks/>
          </p:cNvGraphicFramePr>
          <p:nvPr/>
        </p:nvGraphicFramePr>
        <p:xfrm>
          <a:off x="5365750" y="2184400"/>
          <a:ext cx="3473450" cy="3149600"/>
        </p:xfrm>
        <a:graphic>
          <a:graphicData uri="http://schemas.openxmlformats.org/presentationml/2006/ole">
            <p:oleObj spid="_x0000_s626690" name="Microsoft ClipArt Gallery" r:id="rId3" imgW="4692600" imgH="4257360" progId="">
              <p:embed/>
            </p:oleObj>
          </a:graphicData>
        </a:graphic>
      </p:graphicFrame>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a:t>
            </a:r>
            <a:endParaRPr lang="en-US" dirty="0"/>
          </a:p>
        </p:txBody>
      </p:sp>
      <p:sp>
        <p:nvSpPr>
          <p:cNvPr id="3" name="Content Placeholder 2"/>
          <p:cNvSpPr>
            <a:spLocks noGrp="1"/>
          </p:cNvSpPr>
          <p:nvPr>
            <p:ph idx="1"/>
          </p:nvPr>
        </p:nvSpPr>
        <p:spPr/>
        <p:txBody>
          <a:bodyPr/>
          <a:lstStyle/>
          <a:p>
            <a:r>
              <a:rPr lang="en-US" dirty="0" smtClean="0"/>
              <a:t>There are two control patterns that occur frequently:</a:t>
            </a:r>
          </a:p>
          <a:p>
            <a:pPr lvl="1"/>
            <a:r>
              <a:rPr lang="en-US" dirty="0" smtClean="0"/>
              <a:t>Top-driven: where a user/operator drives behavior</a:t>
            </a:r>
          </a:p>
          <a:p>
            <a:pPr lvl="1"/>
            <a:r>
              <a:rPr lang="en-US" dirty="0" smtClean="0"/>
              <a:t>Bottom-driven: where a device/hardware drives behavior</a:t>
            </a:r>
          </a:p>
          <a:p>
            <a:pPr lvl="1"/>
            <a:endParaRPr lang="en-US" dirty="0" smtClean="0"/>
          </a:p>
          <a:p>
            <a:r>
              <a:rPr lang="en-US" dirty="0" smtClean="0"/>
              <a:t>And two patterns based on factoring data:</a:t>
            </a:r>
          </a:p>
          <a:p>
            <a:pPr lvl="1"/>
            <a:r>
              <a:rPr lang="en-US" dirty="0" smtClean="0"/>
              <a:t>Push-and-pull: Data is pushed in, and pulled out</a:t>
            </a:r>
          </a:p>
          <a:p>
            <a:pPr lvl="1"/>
            <a:r>
              <a:rPr lang="en-US" dirty="0" smtClean="0"/>
              <a:t>Highest-common factor: Data (and with it, control) is pushed until the highest-common factor is reached</a:t>
            </a:r>
            <a:br>
              <a:rPr lang="en-US" dirty="0" smtClean="0"/>
            </a:br>
            <a:r>
              <a:rPr lang="en-US" dirty="0" smtClean="0"/>
              <a:t/>
            </a:r>
            <a:br>
              <a:rPr lang="en-US" dirty="0" smtClean="0"/>
            </a:br>
            <a:r>
              <a:rPr lang="en-US" dirty="0" smtClean="0"/>
              <a:t>Then pulled to create a larger entity</a:t>
            </a:r>
          </a:p>
          <a:p>
            <a:pPr lvl="1"/>
            <a:endParaRPr lang="en-US" dirty="0" smtClean="0"/>
          </a:p>
          <a:p>
            <a:pPr lvl="1"/>
            <a:endParaRPr lang="en-US" dirty="0" smtClean="0"/>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Top-Driven</a:t>
            </a:r>
            <a:endParaRPr lang="en-US" dirty="0"/>
          </a:p>
        </p:txBody>
      </p:sp>
      <p:sp>
        <p:nvSpPr>
          <p:cNvPr id="3" name="Content Placeholder 2"/>
          <p:cNvSpPr>
            <a:spLocks noGrp="1"/>
          </p:cNvSpPr>
          <p:nvPr>
            <p:ph idx="1"/>
          </p:nvPr>
        </p:nvSpPr>
        <p:spPr/>
        <p:txBody>
          <a:bodyPr/>
          <a:lstStyle/>
          <a:p>
            <a:r>
              <a:rPr lang="en-US" dirty="0" smtClean="0"/>
              <a:t>In a top-driven pattern, a user/operator drives behavior.</a:t>
            </a:r>
          </a:p>
          <a:p>
            <a:pPr lvl="1"/>
            <a:endParaRPr lang="en-US" dirty="0" smtClean="0"/>
          </a:p>
          <a:p>
            <a:r>
              <a:rPr lang="en-US" dirty="0" smtClean="0"/>
              <a:t>Examples:</a:t>
            </a:r>
          </a:p>
          <a:p>
            <a:pPr lvl="1"/>
            <a:r>
              <a:rPr lang="en-US" dirty="0" smtClean="0"/>
              <a:t>Microwave oven</a:t>
            </a:r>
          </a:p>
          <a:p>
            <a:pPr lvl="1"/>
            <a:r>
              <a:rPr lang="en-US" dirty="0" smtClean="0"/>
              <a:t>Chemical plant operations</a:t>
            </a:r>
          </a:p>
          <a:p>
            <a:pPr lvl="1"/>
            <a:r>
              <a:rPr lang="en-US" dirty="0" smtClean="0"/>
              <a:t>Phone calls</a:t>
            </a:r>
          </a:p>
          <a:p>
            <a:pPr lvl="2"/>
            <a:endParaRPr lang="en-US" dirty="0" smtClean="0"/>
          </a:p>
          <a:p>
            <a:pPr lvl="2"/>
            <a:endParaRPr lang="en-US" dirty="0" smtClean="0"/>
          </a:p>
          <a:p>
            <a:endParaRPr lang="en-US" dirty="0"/>
          </a:p>
        </p:txBody>
      </p:sp>
      <p:sp>
        <p:nvSpPr>
          <p:cNvPr id="8" name="Rounded Rectangle 7"/>
          <p:cNvSpPr/>
          <p:nvPr/>
        </p:nvSpPr>
        <p:spPr bwMode="auto">
          <a:xfrm>
            <a:off x="5753100" y="3124200"/>
            <a:ext cx="2057400" cy="533400"/>
          </a:xfrm>
          <a:prstGeom prst="roundRect">
            <a:avLst>
              <a:gd name="adj"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charset="0"/>
              </a:rPr>
              <a:t>Oven</a:t>
            </a:r>
          </a:p>
        </p:txBody>
      </p:sp>
      <p:sp>
        <p:nvSpPr>
          <p:cNvPr id="9" name="Rectangle 8"/>
          <p:cNvSpPr/>
          <p:nvPr/>
        </p:nvSpPr>
        <p:spPr bwMode="auto">
          <a:xfrm>
            <a:off x="6096000" y="1828800"/>
            <a:ext cx="1371600" cy="6096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charset="0"/>
              </a:rPr>
              <a:t>Cook</a:t>
            </a:r>
          </a:p>
        </p:txBody>
      </p:sp>
      <p:sp>
        <p:nvSpPr>
          <p:cNvPr id="10" name="Rounded Rectangle 9"/>
          <p:cNvSpPr/>
          <p:nvPr/>
        </p:nvSpPr>
        <p:spPr bwMode="auto">
          <a:xfrm>
            <a:off x="5753100" y="4343400"/>
            <a:ext cx="2057400" cy="533400"/>
          </a:xfrm>
          <a:prstGeom prst="roundRect">
            <a:avLst>
              <a:gd name="adj"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charset="0"/>
              </a:rPr>
              <a:t>Cooking Step</a:t>
            </a:r>
          </a:p>
        </p:txBody>
      </p:sp>
      <p:sp>
        <p:nvSpPr>
          <p:cNvPr id="11" name="Rounded Rectangle 10"/>
          <p:cNvSpPr/>
          <p:nvPr/>
        </p:nvSpPr>
        <p:spPr bwMode="auto">
          <a:xfrm>
            <a:off x="5753100" y="5562600"/>
            <a:ext cx="2057400" cy="533400"/>
          </a:xfrm>
          <a:prstGeom prst="roundRect">
            <a:avLst>
              <a:gd name="adj"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charset="0"/>
              </a:rPr>
              <a:t>Magnetron</a:t>
            </a:r>
          </a:p>
        </p:txBody>
      </p:sp>
      <p:cxnSp>
        <p:nvCxnSpPr>
          <p:cNvPr id="15" name="Straight Arrow Connector 14"/>
          <p:cNvCxnSpPr/>
          <p:nvPr/>
        </p:nvCxnSpPr>
        <p:spPr bwMode="auto">
          <a:xfrm rot="5400000">
            <a:off x="6439694" y="2781300"/>
            <a:ext cx="68580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rot="5400000">
            <a:off x="5982494" y="3999706"/>
            <a:ext cx="68580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7" name="Straight Arrow Connector 16"/>
          <p:cNvCxnSpPr/>
          <p:nvPr/>
        </p:nvCxnSpPr>
        <p:spPr bwMode="auto">
          <a:xfrm rot="5400000">
            <a:off x="5983288" y="5218906"/>
            <a:ext cx="68580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8" name="Straight Arrow Connector 17"/>
          <p:cNvCxnSpPr/>
          <p:nvPr/>
        </p:nvCxnSpPr>
        <p:spPr bwMode="auto">
          <a:xfrm rot="5400000">
            <a:off x="6895305" y="5218906"/>
            <a:ext cx="68580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9" name="Straight Arrow Connector 18"/>
          <p:cNvCxnSpPr/>
          <p:nvPr/>
        </p:nvCxnSpPr>
        <p:spPr bwMode="auto">
          <a:xfrm rot="16200000" flipV="1">
            <a:off x="6896894" y="3999707"/>
            <a:ext cx="68580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20" name="TextBox 19"/>
          <p:cNvSpPr txBox="1"/>
          <p:nvPr/>
        </p:nvSpPr>
        <p:spPr>
          <a:xfrm>
            <a:off x="5881058" y="2514600"/>
            <a:ext cx="672142" cy="369332"/>
          </a:xfrm>
          <a:prstGeom prst="rect">
            <a:avLst/>
          </a:prstGeom>
          <a:noFill/>
        </p:spPr>
        <p:txBody>
          <a:bodyPr wrap="none" rtlCol="0">
            <a:spAutoFit/>
          </a:bodyPr>
          <a:lstStyle/>
          <a:p>
            <a:r>
              <a:rPr lang="en-US" dirty="0" smtClean="0"/>
              <a:t>Start</a:t>
            </a:r>
            <a:endParaRPr lang="en-US" dirty="0"/>
          </a:p>
        </p:txBody>
      </p:sp>
      <p:sp>
        <p:nvSpPr>
          <p:cNvPr id="21" name="TextBox 20"/>
          <p:cNvSpPr txBox="1"/>
          <p:nvPr/>
        </p:nvSpPr>
        <p:spPr>
          <a:xfrm>
            <a:off x="5119058" y="3821668"/>
            <a:ext cx="1510342" cy="369332"/>
          </a:xfrm>
          <a:prstGeom prst="rect">
            <a:avLst/>
          </a:prstGeom>
          <a:noFill/>
        </p:spPr>
        <p:txBody>
          <a:bodyPr wrap="square" rtlCol="0">
            <a:spAutoFit/>
          </a:bodyPr>
          <a:lstStyle/>
          <a:p>
            <a:r>
              <a:rPr lang="en-US" dirty="0" err="1" smtClean="0"/>
              <a:t>StartStep</a:t>
            </a:r>
            <a:endParaRPr lang="en-US" dirty="0"/>
          </a:p>
        </p:txBody>
      </p:sp>
      <p:sp>
        <p:nvSpPr>
          <p:cNvPr id="22" name="TextBox 21"/>
          <p:cNvSpPr txBox="1"/>
          <p:nvPr/>
        </p:nvSpPr>
        <p:spPr>
          <a:xfrm>
            <a:off x="7481258" y="3821668"/>
            <a:ext cx="1510342" cy="369332"/>
          </a:xfrm>
          <a:prstGeom prst="rect">
            <a:avLst/>
          </a:prstGeom>
          <a:noFill/>
        </p:spPr>
        <p:txBody>
          <a:bodyPr wrap="square" rtlCol="0">
            <a:spAutoFit/>
          </a:bodyPr>
          <a:lstStyle/>
          <a:p>
            <a:r>
              <a:rPr lang="en-US" dirty="0" err="1" smtClean="0"/>
              <a:t>FinishStep</a:t>
            </a:r>
            <a:endParaRPr lang="en-US" dirty="0"/>
          </a:p>
        </p:txBody>
      </p:sp>
      <p:sp>
        <p:nvSpPr>
          <p:cNvPr id="23" name="TextBox 22"/>
          <p:cNvSpPr txBox="1"/>
          <p:nvPr/>
        </p:nvSpPr>
        <p:spPr>
          <a:xfrm>
            <a:off x="5105400" y="5040868"/>
            <a:ext cx="1510342" cy="369332"/>
          </a:xfrm>
          <a:prstGeom prst="rect">
            <a:avLst/>
          </a:prstGeom>
          <a:noFill/>
        </p:spPr>
        <p:txBody>
          <a:bodyPr wrap="square" rtlCol="0">
            <a:spAutoFit/>
          </a:bodyPr>
          <a:lstStyle/>
          <a:p>
            <a:r>
              <a:rPr lang="en-US" dirty="0" err="1" smtClean="0"/>
              <a:t>TurnON</a:t>
            </a:r>
            <a:endParaRPr lang="en-US" dirty="0"/>
          </a:p>
        </p:txBody>
      </p:sp>
      <p:sp>
        <p:nvSpPr>
          <p:cNvPr id="24" name="TextBox 23"/>
          <p:cNvSpPr txBox="1"/>
          <p:nvPr/>
        </p:nvSpPr>
        <p:spPr>
          <a:xfrm>
            <a:off x="7467600" y="5040868"/>
            <a:ext cx="1510342" cy="369332"/>
          </a:xfrm>
          <a:prstGeom prst="rect">
            <a:avLst/>
          </a:prstGeom>
          <a:noFill/>
        </p:spPr>
        <p:txBody>
          <a:bodyPr wrap="square" rtlCol="0">
            <a:spAutoFit/>
          </a:bodyPr>
          <a:lstStyle/>
          <a:p>
            <a:r>
              <a:rPr lang="en-US" dirty="0" err="1" smtClean="0"/>
              <a:t>TurnOff</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Bottom-Driven</a:t>
            </a:r>
            <a:endParaRPr lang="en-US" dirty="0"/>
          </a:p>
        </p:txBody>
      </p:sp>
      <p:sp>
        <p:nvSpPr>
          <p:cNvPr id="3" name="Content Placeholder 2"/>
          <p:cNvSpPr>
            <a:spLocks noGrp="1"/>
          </p:cNvSpPr>
          <p:nvPr>
            <p:ph idx="1"/>
          </p:nvPr>
        </p:nvSpPr>
        <p:spPr/>
        <p:txBody>
          <a:bodyPr/>
          <a:lstStyle/>
          <a:p>
            <a:r>
              <a:rPr lang="en-US" dirty="0" smtClean="0"/>
              <a:t>In a bottom-driven pattern, a device/hardware drives behavior.</a:t>
            </a:r>
          </a:p>
          <a:p>
            <a:pPr lvl="1"/>
            <a:endParaRPr lang="en-US" dirty="0" smtClean="0"/>
          </a:p>
          <a:p>
            <a:r>
              <a:rPr lang="en-US" dirty="0" smtClean="0"/>
              <a:t>Examples:</a:t>
            </a:r>
          </a:p>
          <a:p>
            <a:pPr lvl="1"/>
            <a:r>
              <a:rPr lang="en-US" dirty="0" smtClean="0"/>
              <a:t>Meter Reading</a:t>
            </a:r>
          </a:p>
          <a:p>
            <a:pPr lvl="1"/>
            <a:r>
              <a:rPr lang="en-US" dirty="0" smtClean="0"/>
              <a:t>Alarm System</a:t>
            </a:r>
          </a:p>
          <a:p>
            <a:pPr lvl="1"/>
            <a:r>
              <a:rPr lang="en-US" dirty="0" smtClean="0"/>
              <a:t>Satellite</a:t>
            </a:r>
          </a:p>
          <a:p>
            <a:pPr lvl="2"/>
            <a:endParaRPr lang="en-US" dirty="0" smtClean="0"/>
          </a:p>
          <a:p>
            <a:pPr lvl="2"/>
            <a:endParaRPr lang="en-US" dirty="0" smtClean="0"/>
          </a:p>
          <a:p>
            <a:endParaRPr lang="en-US" dirty="0"/>
          </a:p>
        </p:txBody>
      </p:sp>
      <p:sp>
        <p:nvSpPr>
          <p:cNvPr id="9" name="Rectangle 8"/>
          <p:cNvSpPr/>
          <p:nvPr/>
        </p:nvSpPr>
        <p:spPr bwMode="auto">
          <a:xfrm>
            <a:off x="5753100" y="5562600"/>
            <a:ext cx="1371600" cy="6096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charset="0"/>
              </a:rPr>
              <a:t>Meter</a:t>
            </a:r>
          </a:p>
        </p:txBody>
      </p:sp>
      <p:sp>
        <p:nvSpPr>
          <p:cNvPr id="10" name="Rounded Rectangle 9"/>
          <p:cNvSpPr/>
          <p:nvPr/>
        </p:nvSpPr>
        <p:spPr bwMode="auto">
          <a:xfrm>
            <a:off x="5410200" y="3124200"/>
            <a:ext cx="2057400" cy="533400"/>
          </a:xfrm>
          <a:prstGeom prst="roundRect">
            <a:avLst>
              <a:gd name="adj"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charset="0"/>
              </a:rPr>
              <a:t>Account</a:t>
            </a:r>
          </a:p>
        </p:txBody>
      </p:sp>
      <p:sp>
        <p:nvSpPr>
          <p:cNvPr id="11" name="Rounded Rectangle 10"/>
          <p:cNvSpPr/>
          <p:nvPr/>
        </p:nvSpPr>
        <p:spPr bwMode="auto">
          <a:xfrm>
            <a:off x="5410200" y="4343400"/>
            <a:ext cx="2057400" cy="533400"/>
          </a:xfrm>
          <a:prstGeom prst="roundRect">
            <a:avLst>
              <a:gd name="adj"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charset="0"/>
              </a:rPr>
              <a:t>Reading</a:t>
            </a:r>
          </a:p>
        </p:txBody>
      </p:sp>
      <p:cxnSp>
        <p:nvCxnSpPr>
          <p:cNvPr id="16" name="Straight Arrow Connector 15"/>
          <p:cNvCxnSpPr/>
          <p:nvPr/>
        </p:nvCxnSpPr>
        <p:spPr bwMode="auto">
          <a:xfrm rot="10800000">
            <a:off x="7505700" y="3352800"/>
            <a:ext cx="68580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8" name="Straight Arrow Connector 17"/>
          <p:cNvCxnSpPr/>
          <p:nvPr/>
        </p:nvCxnSpPr>
        <p:spPr bwMode="auto">
          <a:xfrm rot="16200000" flipV="1">
            <a:off x="6096794" y="3999706"/>
            <a:ext cx="68580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9" name="Straight Arrow Connector 18"/>
          <p:cNvCxnSpPr/>
          <p:nvPr/>
        </p:nvCxnSpPr>
        <p:spPr bwMode="auto">
          <a:xfrm rot="16200000" flipV="1">
            <a:off x="6133306" y="2780507"/>
            <a:ext cx="68580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23" name="TextBox 22"/>
          <p:cNvSpPr txBox="1"/>
          <p:nvPr/>
        </p:nvSpPr>
        <p:spPr>
          <a:xfrm>
            <a:off x="7353300" y="2907268"/>
            <a:ext cx="1510342" cy="369332"/>
          </a:xfrm>
          <a:prstGeom prst="rect">
            <a:avLst/>
          </a:prstGeom>
          <a:noFill/>
        </p:spPr>
        <p:txBody>
          <a:bodyPr wrap="square" rtlCol="0">
            <a:spAutoFit/>
          </a:bodyPr>
          <a:lstStyle/>
          <a:p>
            <a:r>
              <a:rPr lang="en-US" dirty="0" err="1" smtClean="0"/>
              <a:t>EndOfMonth</a:t>
            </a:r>
            <a:endParaRPr lang="en-US" dirty="0"/>
          </a:p>
        </p:txBody>
      </p:sp>
      <p:sp>
        <p:nvSpPr>
          <p:cNvPr id="24" name="TextBox 23"/>
          <p:cNvSpPr txBox="1"/>
          <p:nvPr/>
        </p:nvSpPr>
        <p:spPr>
          <a:xfrm>
            <a:off x="6515100" y="5029200"/>
            <a:ext cx="1905000" cy="369332"/>
          </a:xfrm>
          <a:prstGeom prst="rect">
            <a:avLst/>
          </a:prstGeom>
          <a:noFill/>
        </p:spPr>
        <p:txBody>
          <a:bodyPr wrap="square" rtlCol="0">
            <a:spAutoFit/>
          </a:bodyPr>
          <a:lstStyle/>
          <a:p>
            <a:r>
              <a:rPr lang="en-US" dirty="0" err="1" smtClean="0"/>
              <a:t>ReadingTaken</a:t>
            </a:r>
            <a:endParaRPr lang="en-US" dirty="0"/>
          </a:p>
        </p:txBody>
      </p:sp>
      <p:sp>
        <p:nvSpPr>
          <p:cNvPr id="25" name="Rounded Rectangle 24"/>
          <p:cNvSpPr/>
          <p:nvPr/>
        </p:nvSpPr>
        <p:spPr bwMode="auto">
          <a:xfrm>
            <a:off x="5448300" y="1905000"/>
            <a:ext cx="2057400" cy="533400"/>
          </a:xfrm>
          <a:prstGeom prst="roundRect">
            <a:avLst>
              <a:gd name="adj"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charset="0"/>
              </a:rPr>
              <a:t>Bill</a:t>
            </a:r>
          </a:p>
        </p:txBody>
      </p:sp>
      <p:cxnSp>
        <p:nvCxnSpPr>
          <p:cNvPr id="26" name="Straight Arrow Connector 25"/>
          <p:cNvCxnSpPr/>
          <p:nvPr/>
        </p:nvCxnSpPr>
        <p:spPr bwMode="auto">
          <a:xfrm rot="16200000" flipV="1">
            <a:off x="6096794" y="5218906"/>
            <a:ext cx="68580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27" name="TextBox 26"/>
          <p:cNvSpPr txBox="1"/>
          <p:nvPr/>
        </p:nvSpPr>
        <p:spPr>
          <a:xfrm>
            <a:off x="6591300" y="3733800"/>
            <a:ext cx="1905000" cy="369332"/>
          </a:xfrm>
          <a:prstGeom prst="rect">
            <a:avLst/>
          </a:prstGeom>
          <a:noFill/>
        </p:spPr>
        <p:txBody>
          <a:bodyPr wrap="square" rtlCol="0">
            <a:spAutoFit/>
          </a:bodyPr>
          <a:lstStyle/>
          <a:p>
            <a:r>
              <a:rPr lang="en-US" dirty="0" err="1" smtClean="0"/>
              <a:t>ReadingVerified</a:t>
            </a:r>
            <a:endParaRPr lang="en-US" dirty="0"/>
          </a:p>
        </p:txBody>
      </p:sp>
      <p:sp>
        <p:nvSpPr>
          <p:cNvPr id="28" name="TextBox 27"/>
          <p:cNvSpPr txBox="1"/>
          <p:nvPr/>
        </p:nvSpPr>
        <p:spPr>
          <a:xfrm>
            <a:off x="6629400" y="2590800"/>
            <a:ext cx="1510342" cy="369332"/>
          </a:xfrm>
          <a:prstGeom prst="rect">
            <a:avLst/>
          </a:prstGeom>
          <a:noFill/>
        </p:spPr>
        <p:txBody>
          <a:bodyPr wrap="square" rtlCol="0">
            <a:spAutoFit/>
          </a:bodyPr>
          <a:lstStyle/>
          <a:p>
            <a:r>
              <a:rPr lang="en-US" dirty="0" err="1" smtClean="0"/>
              <a:t>PrintBill</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Push-and-Pull</a:t>
            </a:r>
            <a:endParaRPr lang="en-US" dirty="0"/>
          </a:p>
        </p:txBody>
      </p:sp>
      <p:sp>
        <p:nvSpPr>
          <p:cNvPr id="3" name="Content Placeholder 2"/>
          <p:cNvSpPr>
            <a:spLocks noGrp="1"/>
          </p:cNvSpPr>
          <p:nvPr>
            <p:ph idx="1"/>
          </p:nvPr>
        </p:nvSpPr>
        <p:spPr/>
        <p:txBody>
          <a:bodyPr/>
          <a:lstStyle/>
          <a:p>
            <a:r>
              <a:rPr lang="en-US" dirty="0" smtClean="0"/>
              <a:t>In push-and-pull, data is </a:t>
            </a:r>
          </a:p>
          <a:p>
            <a:pPr lvl="1"/>
            <a:r>
              <a:rPr lang="en-US" dirty="0" smtClean="0"/>
              <a:t>pushed so far, then</a:t>
            </a:r>
          </a:p>
          <a:p>
            <a:pPr lvl="1"/>
            <a:r>
              <a:rPr lang="en-US" dirty="0" smtClean="0"/>
              <a:t>rests, then is</a:t>
            </a:r>
          </a:p>
          <a:p>
            <a:pPr lvl="1"/>
            <a:r>
              <a:rPr lang="en-US" dirty="0" smtClean="0"/>
              <a:t>pulled the rest of the way</a:t>
            </a:r>
          </a:p>
          <a:p>
            <a:pPr lvl="1"/>
            <a:endParaRPr lang="en-US" dirty="0" smtClean="0"/>
          </a:p>
          <a:p>
            <a:pPr lvl="1"/>
            <a:endParaRPr lang="en-US" dirty="0" smtClean="0"/>
          </a:p>
          <a:p>
            <a:r>
              <a:rPr lang="en-US" dirty="0" smtClean="0"/>
              <a:t>Examples:</a:t>
            </a:r>
          </a:p>
          <a:p>
            <a:pPr lvl="1"/>
            <a:r>
              <a:rPr lang="en-US" dirty="0" smtClean="0"/>
              <a:t>Meter Reading</a:t>
            </a:r>
          </a:p>
          <a:p>
            <a:pPr lvl="1"/>
            <a:r>
              <a:rPr lang="en-US" dirty="0" smtClean="0"/>
              <a:t>Order fulfillment</a:t>
            </a:r>
          </a:p>
          <a:p>
            <a:pPr lvl="1"/>
            <a:r>
              <a:rPr lang="en-US" dirty="0" smtClean="0"/>
              <a:t>Message accumulation</a:t>
            </a:r>
          </a:p>
          <a:p>
            <a:pPr lvl="2"/>
            <a:endParaRPr lang="en-US" dirty="0" smtClean="0"/>
          </a:p>
          <a:p>
            <a:pPr lvl="2"/>
            <a:endParaRPr lang="en-US" dirty="0" smtClean="0"/>
          </a:p>
          <a:p>
            <a:endParaRPr lang="en-US" dirty="0"/>
          </a:p>
        </p:txBody>
      </p:sp>
      <p:sp>
        <p:nvSpPr>
          <p:cNvPr id="9" name="Rectangle 8"/>
          <p:cNvSpPr/>
          <p:nvPr/>
        </p:nvSpPr>
        <p:spPr bwMode="auto">
          <a:xfrm>
            <a:off x="5753100" y="5562600"/>
            <a:ext cx="1371600" cy="6096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charset="0"/>
              </a:rPr>
              <a:t>Meter</a:t>
            </a:r>
          </a:p>
        </p:txBody>
      </p:sp>
      <p:sp>
        <p:nvSpPr>
          <p:cNvPr id="10" name="Rounded Rectangle 9"/>
          <p:cNvSpPr/>
          <p:nvPr/>
        </p:nvSpPr>
        <p:spPr bwMode="auto">
          <a:xfrm>
            <a:off x="5410200" y="3124200"/>
            <a:ext cx="2057400" cy="533400"/>
          </a:xfrm>
          <a:prstGeom prst="roundRect">
            <a:avLst>
              <a:gd name="adj"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charset="0"/>
              </a:rPr>
              <a:t>Account</a:t>
            </a:r>
          </a:p>
        </p:txBody>
      </p:sp>
      <p:sp>
        <p:nvSpPr>
          <p:cNvPr id="11" name="Rounded Rectangle 10"/>
          <p:cNvSpPr/>
          <p:nvPr/>
        </p:nvSpPr>
        <p:spPr bwMode="auto">
          <a:xfrm>
            <a:off x="5410200" y="4343400"/>
            <a:ext cx="2057400" cy="533400"/>
          </a:xfrm>
          <a:prstGeom prst="roundRect">
            <a:avLst>
              <a:gd name="adj"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charset="0"/>
              </a:rPr>
              <a:t>Reading</a:t>
            </a:r>
          </a:p>
        </p:txBody>
      </p:sp>
      <p:cxnSp>
        <p:nvCxnSpPr>
          <p:cNvPr id="16" name="Straight Arrow Connector 15"/>
          <p:cNvCxnSpPr/>
          <p:nvPr/>
        </p:nvCxnSpPr>
        <p:spPr bwMode="auto">
          <a:xfrm rot="10800000">
            <a:off x="7505700" y="3352800"/>
            <a:ext cx="68580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8" name="Straight Arrow Connector 17"/>
          <p:cNvCxnSpPr/>
          <p:nvPr/>
        </p:nvCxnSpPr>
        <p:spPr bwMode="auto">
          <a:xfrm rot="16200000" flipV="1">
            <a:off x="6096794" y="3999706"/>
            <a:ext cx="68580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9" name="Straight Arrow Connector 18"/>
          <p:cNvCxnSpPr/>
          <p:nvPr/>
        </p:nvCxnSpPr>
        <p:spPr bwMode="auto">
          <a:xfrm rot="16200000" flipV="1">
            <a:off x="6133306" y="2780507"/>
            <a:ext cx="68580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23" name="TextBox 22"/>
          <p:cNvSpPr txBox="1"/>
          <p:nvPr/>
        </p:nvSpPr>
        <p:spPr>
          <a:xfrm>
            <a:off x="7353300" y="2907268"/>
            <a:ext cx="1510342" cy="369332"/>
          </a:xfrm>
          <a:prstGeom prst="rect">
            <a:avLst/>
          </a:prstGeom>
          <a:noFill/>
        </p:spPr>
        <p:txBody>
          <a:bodyPr wrap="square" rtlCol="0">
            <a:spAutoFit/>
          </a:bodyPr>
          <a:lstStyle/>
          <a:p>
            <a:r>
              <a:rPr lang="en-US" dirty="0" err="1" smtClean="0"/>
              <a:t>EndOfMonth</a:t>
            </a:r>
            <a:endParaRPr lang="en-US" dirty="0"/>
          </a:p>
        </p:txBody>
      </p:sp>
      <p:sp>
        <p:nvSpPr>
          <p:cNvPr id="24" name="TextBox 23"/>
          <p:cNvSpPr txBox="1"/>
          <p:nvPr/>
        </p:nvSpPr>
        <p:spPr>
          <a:xfrm>
            <a:off x="6515100" y="5029200"/>
            <a:ext cx="1905000" cy="369332"/>
          </a:xfrm>
          <a:prstGeom prst="rect">
            <a:avLst/>
          </a:prstGeom>
          <a:noFill/>
        </p:spPr>
        <p:txBody>
          <a:bodyPr wrap="square" rtlCol="0">
            <a:spAutoFit/>
          </a:bodyPr>
          <a:lstStyle/>
          <a:p>
            <a:r>
              <a:rPr lang="en-US" dirty="0" err="1" smtClean="0"/>
              <a:t>ReadingTaken</a:t>
            </a:r>
            <a:endParaRPr lang="en-US" dirty="0"/>
          </a:p>
        </p:txBody>
      </p:sp>
      <p:sp>
        <p:nvSpPr>
          <p:cNvPr id="25" name="Rounded Rectangle 24"/>
          <p:cNvSpPr/>
          <p:nvPr/>
        </p:nvSpPr>
        <p:spPr bwMode="auto">
          <a:xfrm>
            <a:off x="5448300" y="1905000"/>
            <a:ext cx="2057400" cy="533400"/>
          </a:xfrm>
          <a:prstGeom prst="roundRect">
            <a:avLst>
              <a:gd name="adj"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charset="0"/>
              </a:rPr>
              <a:t>Bill</a:t>
            </a:r>
          </a:p>
        </p:txBody>
      </p:sp>
      <p:cxnSp>
        <p:nvCxnSpPr>
          <p:cNvPr id="26" name="Straight Arrow Connector 25"/>
          <p:cNvCxnSpPr/>
          <p:nvPr/>
        </p:nvCxnSpPr>
        <p:spPr bwMode="auto">
          <a:xfrm rot="16200000" flipV="1">
            <a:off x="6096794" y="5218906"/>
            <a:ext cx="68580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27" name="TextBox 26"/>
          <p:cNvSpPr txBox="1"/>
          <p:nvPr/>
        </p:nvSpPr>
        <p:spPr>
          <a:xfrm>
            <a:off x="6591300" y="3733800"/>
            <a:ext cx="1905000" cy="369332"/>
          </a:xfrm>
          <a:prstGeom prst="rect">
            <a:avLst/>
          </a:prstGeom>
          <a:noFill/>
        </p:spPr>
        <p:txBody>
          <a:bodyPr wrap="square" rtlCol="0">
            <a:spAutoFit/>
          </a:bodyPr>
          <a:lstStyle/>
          <a:p>
            <a:r>
              <a:rPr lang="en-US" dirty="0" err="1" smtClean="0"/>
              <a:t>ReadingVerified</a:t>
            </a:r>
            <a:endParaRPr lang="en-US" dirty="0"/>
          </a:p>
        </p:txBody>
      </p:sp>
      <p:sp>
        <p:nvSpPr>
          <p:cNvPr id="28" name="TextBox 27"/>
          <p:cNvSpPr txBox="1"/>
          <p:nvPr/>
        </p:nvSpPr>
        <p:spPr>
          <a:xfrm>
            <a:off x="6629400" y="2590800"/>
            <a:ext cx="1510342" cy="369332"/>
          </a:xfrm>
          <a:prstGeom prst="rect">
            <a:avLst/>
          </a:prstGeom>
          <a:noFill/>
        </p:spPr>
        <p:txBody>
          <a:bodyPr wrap="square" rtlCol="0">
            <a:spAutoFit/>
          </a:bodyPr>
          <a:lstStyle/>
          <a:p>
            <a:r>
              <a:rPr lang="en-US" dirty="0" err="1" smtClean="0"/>
              <a:t>PrintBill</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Tangible Classes</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«Elevator, door, shaft»</a:t>
            </a:r>
          </a:p>
          <a:p>
            <a:endParaRPr lang="en-US" dirty="0" smtClean="0"/>
          </a:p>
          <a:p>
            <a:r>
              <a:rPr lang="en-US" dirty="0" smtClean="0"/>
              <a:t>«airplane, runway, airport»</a:t>
            </a:r>
            <a:endParaRPr lang="en-US" dirty="0"/>
          </a:p>
        </p:txBody>
      </p:sp>
      <p:graphicFrame>
        <p:nvGraphicFramePr>
          <p:cNvPr id="7" name="Table 6"/>
          <p:cNvGraphicFramePr>
            <a:graphicFrameLocks noGrp="1"/>
          </p:cNvGraphicFramePr>
          <p:nvPr/>
        </p:nvGraphicFramePr>
        <p:xfrm>
          <a:off x="2654300" y="3263900"/>
          <a:ext cx="3835400" cy="330200"/>
        </p:xfrm>
        <a:graphic>
          <a:graphicData uri="http://schemas.openxmlformats.org/drawingml/2006/table">
            <a:tbl>
              <a:tblPr/>
              <a:tblGrid>
                <a:gridCol w="1917700"/>
                <a:gridCol w="1917700"/>
              </a:tblGrid>
              <a:tr h="165100">
                <a:tc gridSpan="2">
                  <a:txBody>
                    <a:bodyPr/>
                    <a:lstStyle/>
                    <a:p>
                      <a:pPr algn="ctr" fontAlgn="t"/>
                      <a:r>
                        <a:rPr lang="en-US" sz="1000" b="0" i="0" u="none" strike="noStrike">
                          <a:latin typeface="Verdana"/>
                        </a:rPr>
                        <a:t>Examples</a:t>
                      </a:r>
                    </a:p>
                  </a:txBody>
                  <a:tcPr marL="12700" marR="12700" marT="12700" marB="0">
                    <a:lnL>
                      <a:noFill/>
                    </a:lnL>
                    <a:lnR>
                      <a:noFill/>
                    </a:lnR>
                    <a:lnT>
                      <a:noFill/>
                    </a:lnT>
                    <a:lnB>
                      <a:noFill/>
                    </a:lnB>
                  </a:tcPr>
                </a:tc>
                <a:tc hMerge="1">
                  <a:txBody>
                    <a:bodyPr/>
                    <a:lstStyle/>
                    <a:p>
                      <a:endParaRPr lang="en-US"/>
                    </a:p>
                  </a:txBody>
                  <a:tcPr/>
                </a:tc>
              </a:tr>
              <a:tr h="165100">
                <a:tc>
                  <a:txBody>
                    <a:bodyPr/>
                    <a:lstStyle/>
                    <a:p>
                      <a:pPr algn="l" fontAlgn="t"/>
                      <a:r>
                        <a:rPr lang="en-US" sz="1000" b="0" i="0" u="none" strike="noStrike">
                          <a:latin typeface="Verdana"/>
                        </a:rPr>
                        <a:t>airplane</a:t>
                      </a:r>
                    </a:p>
                  </a:txBody>
                  <a:tcPr marL="12700" marR="12700" marT="12700" marB="0">
                    <a:lnL>
                      <a:noFill/>
                    </a:lnL>
                    <a:lnR>
                      <a:noFill/>
                    </a:lnR>
                    <a:lnT>
                      <a:noFill/>
                    </a:lnT>
                    <a:lnB>
                      <a:noFill/>
                    </a:lnB>
                  </a:tcPr>
                </a:tc>
                <a:tc>
                  <a:txBody>
                    <a:bodyPr/>
                    <a:lstStyle/>
                    <a:p>
                      <a:pPr algn="l" fontAlgn="t"/>
                      <a:r>
                        <a:rPr lang="en-US" sz="1000" b="0" i="0" u="none" strike="noStrike" dirty="0">
                          <a:latin typeface="Verdana"/>
                        </a:rPr>
                        <a:t>phone</a:t>
                      </a:r>
                    </a:p>
                  </a:txBody>
                  <a:tcPr marL="12700" marR="12700" marT="12700" marB="0">
                    <a:lnL>
                      <a:noFill/>
                    </a:lnL>
                    <a:lnR>
                      <a:noFill/>
                    </a:lnR>
                    <a:lnT>
                      <a:noFill/>
                    </a:lnT>
                    <a:lnB>
                      <a:noFill/>
                    </a:lnB>
                  </a:tcPr>
                </a:tc>
              </a:tr>
            </a:tbl>
          </a:graphicData>
        </a:graphic>
      </p:graphicFrame>
      <p:graphicFrame>
        <p:nvGraphicFramePr>
          <p:cNvPr id="9" name="Table 8"/>
          <p:cNvGraphicFramePr>
            <a:graphicFrameLocks noGrp="1"/>
          </p:cNvGraphicFramePr>
          <p:nvPr/>
        </p:nvGraphicFramePr>
        <p:xfrm>
          <a:off x="990600" y="1397000"/>
          <a:ext cx="6096000" cy="2133600"/>
        </p:xfrm>
        <a:graphic>
          <a:graphicData uri="http://schemas.openxmlformats.org/drawingml/2006/table">
            <a:tbl>
              <a:tblPr bandRow="1">
                <a:tableStyleId>{5C22544A-7EE6-4342-B048-85BDC9FD1C3A}</a:tableStyleId>
              </a:tblPr>
              <a:tblGrid>
                <a:gridCol w="3048000"/>
                <a:gridCol w="3048000"/>
              </a:tblGrid>
              <a:tr h="370840">
                <a:tc>
                  <a:txBody>
                    <a:bodyPr/>
                    <a:lstStyle/>
                    <a:p>
                      <a:r>
                        <a:rPr lang="en-US" sz="2200" dirty="0" smtClean="0">
                          <a:latin typeface="Verdana"/>
                          <a:cs typeface="Verdana"/>
                        </a:rPr>
                        <a:t> airplane</a:t>
                      </a:r>
                      <a:endParaRPr lang="en-US" sz="2200" dirty="0">
                        <a:latin typeface="Verdana"/>
                        <a:cs typeface="Verdana"/>
                      </a:endParaRPr>
                    </a:p>
                  </a:txBody>
                  <a:tcPr/>
                </a:tc>
                <a:tc>
                  <a:txBody>
                    <a:bodyPr/>
                    <a:lstStyle/>
                    <a:p>
                      <a:r>
                        <a:rPr lang="en-US" sz="2200" dirty="0" smtClean="0">
                          <a:latin typeface="Verdana"/>
                          <a:cs typeface="Verdana"/>
                        </a:rPr>
                        <a:t> message</a:t>
                      </a:r>
                    </a:p>
                  </a:txBody>
                  <a:tcPr/>
                </a:tc>
              </a:tr>
              <a:tr h="370840">
                <a:tc>
                  <a:txBody>
                    <a:bodyPr/>
                    <a:lstStyle/>
                    <a:p>
                      <a:r>
                        <a:rPr lang="en-US" sz="2200" dirty="0" smtClean="0">
                          <a:latin typeface="Verdana"/>
                          <a:cs typeface="Verdana"/>
                        </a:rPr>
                        <a:t> valve</a:t>
                      </a:r>
                      <a:endParaRPr lang="en-US" sz="2200" dirty="0">
                        <a:latin typeface="Verdana"/>
                        <a:cs typeface="Verdana"/>
                      </a:endParaRPr>
                    </a:p>
                  </a:txBody>
                  <a:tcPr/>
                </a:tc>
                <a:tc>
                  <a:txBody>
                    <a:bodyPr/>
                    <a:lstStyle/>
                    <a:p>
                      <a:r>
                        <a:rPr lang="en-US" sz="2200" dirty="0" smtClean="0">
                          <a:latin typeface="Verdana"/>
                          <a:cs typeface="Verdana"/>
                        </a:rPr>
                        <a:t> robot</a:t>
                      </a:r>
                      <a:endParaRPr lang="en-US" sz="2200" dirty="0">
                        <a:latin typeface="Verdana"/>
                        <a:cs typeface="Verdana"/>
                      </a:endParaRPr>
                    </a:p>
                  </a:txBody>
                  <a:tcPr/>
                </a:tc>
              </a:tr>
              <a:tr h="370840">
                <a:tc>
                  <a:txBody>
                    <a:bodyPr/>
                    <a:lstStyle/>
                    <a:p>
                      <a:r>
                        <a:rPr lang="en-US" sz="2200" dirty="0" smtClean="0">
                          <a:latin typeface="Verdana"/>
                          <a:cs typeface="Verdana"/>
                        </a:rPr>
                        <a:t> circuit breaker</a:t>
                      </a:r>
                      <a:endParaRPr lang="en-US" sz="2200" dirty="0">
                        <a:latin typeface="Verdana"/>
                        <a:cs typeface="Verdana"/>
                      </a:endParaRPr>
                    </a:p>
                  </a:txBody>
                  <a:tcPr/>
                </a:tc>
                <a:tc>
                  <a:txBody>
                    <a:bodyPr/>
                    <a:lstStyle/>
                    <a:p>
                      <a:r>
                        <a:rPr lang="en-US" sz="2200" dirty="0" smtClean="0">
                          <a:latin typeface="Verdana"/>
                          <a:cs typeface="Verdana"/>
                        </a:rPr>
                        <a:t> power supply</a:t>
                      </a:r>
                      <a:endParaRPr lang="en-US" sz="2200" dirty="0">
                        <a:latin typeface="Verdana"/>
                        <a:cs typeface="Verdana"/>
                      </a:endParaRPr>
                    </a:p>
                  </a:txBody>
                  <a:tcPr/>
                </a:tc>
              </a:tr>
              <a:tr h="370840">
                <a:tc>
                  <a:txBody>
                    <a:bodyPr/>
                    <a:lstStyle/>
                    <a:p>
                      <a:r>
                        <a:rPr lang="en-US" sz="2200" dirty="0" smtClean="0">
                          <a:latin typeface="Verdana"/>
                          <a:cs typeface="Verdana"/>
                        </a:rPr>
                        <a:t> dog</a:t>
                      </a:r>
                      <a:endParaRPr lang="en-US" sz="2200" dirty="0">
                        <a:latin typeface="Verdana"/>
                        <a:cs typeface="Verdana"/>
                      </a:endParaRPr>
                    </a:p>
                  </a:txBody>
                  <a:tcPr/>
                </a:tc>
                <a:tc>
                  <a:txBody>
                    <a:bodyPr/>
                    <a:lstStyle/>
                    <a:p>
                      <a:r>
                        <a:rPr lang="en-US" sz="2200" dirty="0" smtClean="0">
                          <a:latin typeface="Verdana"/>
                          <a:cs typeface="Verdana"/>
                        </a:rPr>
                        <a:t> dog owner</a:t>
                      </a:r>
                      <a:endParaRPr lang="en-US" sz="2200" dirty="0">
                        <a:latin typeface="Verdana"/>
                        <a:cs typeface="Verdana"/>
                      </a:endParaRPr>
                    </a:p>
                  </a:txBody>
                  <a:tcPr/>
                </a:tc>
              </a:tr>
              <a:tr h="370840">
                <a:tc>
                  <a:txBody>
                    <a:bodyPr/>
                    <a:lstStyle/>
                    <a:p>
                      <a:r>
                        <a:rPr lang="en-US" sz="2200" dirty="0" smtClean="0">
                          <a:latin typeface="Verdana"/>
                          <a:cs typeface="Verdana"/>
                        </a:rPr>
                        <a:t> elevator</a:t>
                      </a:r>
                      <a:endParaRPr lang="en-US" sz="2200" dirty="0">
                        <a:latin typeface="Verdana"/>
                        <a:cs typeface="Verdana"/>
                      </a:endParaRPr>
                    </a:p>
                  </a:txBody>
                  <a:tcPr/>
                </a:tc>
                <a:tc>
                  <a:txBody>
                    <a:bodyPr/>
                    <a:lstStyle/>
                    <a:p>
                      <a:r>
                        <a:rPr lang="en-US" sz="2200" dirty="0" smtClean="0">
                          <a:latin typeface="Verdana"/>
                          <a:cs typeface="Verdana"/>
                        </a:rPr>
                        <a:t> switch</a:t>
                      </a:r>
                      <a:endParaRPr lang="en-US" sz="2200" dirty="0">
                        <a:latin typeface="Verdana"/>
                        <a:cs typeface="Verdana"/>
                      </a:endParaRPr>
                    </a:p>
                  </a:txBody>
                  <a:tcPr/>
                </a:tc>
              </a:tr>
            </a:tbl>
          </a:graphicData>
        </a:graphic>
      </p:graphicFrame>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Pivot</a:t>
            </a:r>
            <a:endParaRPr lang="en-US" dirty="0"/>
          </a:p>
        </p:txBody>
      </p:sp>
      <p:sp>
        <p:nvSpPr>
          <p:cNvPr id="3" name="Content Placeholder 2"/>
          <p:cNvSpPr>
            <a:spLocks noGrp="1"/>
          </p:cNvSpPr>
          <p:nvPr>
            <p:ph idx="1"/>
          </p:nvPr>
        </p:nvSpPr>
        <p:spPr/>
        <p:txBody>
          <a:bodyPr/>
          <a:lstStyle/>
          <a:p>
            <a:r>
              <a:rPr lang="en-US" dirty="0" smtClean="0"/>
              <a:t>The trick with push-and-pull is to find the pivot.</a:t>
            </a:r>
          </a:p>
          <a:p>
            <a:endParaRPr lang="en-US" dirty="0" smtClean="0"/>
          </a:p>
          <a:p>
            <a:endParaRPr lang="en-US" dirty="0" smtClean="0"/>
          </a:p>
          <a:p>
            <a:pPr lvl="1"/>
            <a:endParaRPr lang="en-US" dirty="0" smtClean="0"/>
          </a:p>
          <a:p>
            <a:pPr lvl="1"/>
            <a:endParaRPr lang="en-US" dirty="0" smtClean="0"/>
          </a:p>
          <a:p>
            <a:pPr lvl="2"/>
            <a:endParaRPr lang="en-US" dirty="0" smtClean="0"/>
          </a:p>
          <a:p>
            <a:pPr lvl="2"/>
            <a:endParaRPr lang="en-US" dirty="0" smtClean="0"/>
          </a:p>
          <a:p>
            <a:endParaRPr lang="en-US" dirty="0"/>
          </a:p>
        </p:txBody>
      </p:sp>
      <p:sp>
        <p:nvSpPr>
          <p:cNvPr id="17" name="Rectangle 16"/>
          <p:cNvSpPr/>
          <p:nvPr/>
        </p:nvSpPr>
        <p:spPr bwMode="auto">
          <a:xfrm>
            <a:off x="914400" y="2819400"/>
            <a:ext cx="1828800" cy="10668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charset="0"/>
              </a:rPr>
              <a:t>Reading</a:t>
            </a:r>
          </a:p>
        </p:txBody>
      </p:sp>
      <p:sp>
        <p:nvSpPr>
          <p:cNvPr id="20" name="Rectangle 19"/>
          <p:cNvSpPr/>
          <p:nvPr/>
        </p:nvSpPr>
        <p:spPr bwMode="auto">
          <a:xfrm>
            <a:off x="4419600" y="2819400"/>
            <a:ext cx="1828800" cy="10668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charset="0"/>
              </a:rPr>
              <a:t>Account</a:t>
            </a:r>
          </a:p>
        </p:txBody>
      </p:sp>
      <p:sp>
        <p:nvSpPr>
          <p:cNvPr id="21" name="Rectangle 20"/>
          <p:cNvSpPr/>
          <p:nvPr/>
        </p:nvSpPr>
        <p:spPr bwMode="auto">
          <a:xfrm>
            <a:off x="4419600" y="5029200"/>
            <a:ext cx="1828800" cy="10668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charset="0"/>
              </a:rPr>
              <a:t>Bill</a:t>
            </a:r>
          </a:p>
        </p:txBody>
      </p:sp>
      <p:cxnSp>
        <p:nvCxnSpPr>
          <p:cNvPr id="29" name="Straight Connector 28"/>
          <p:cNvCxnSpPr>
            <a:endCxn id="20" idx="1"/>
          </p:cNvCxnSpPr>
          <p:nvPr/>
        </p:nvCxnSpPr>
        <p:spPr bwMode="auto">
          <a:xfrm>
            <a:off x="2743200" y="3352800"/>
            <a:ext cx="1676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0" name="Straight Connector 29"/>
          <p:cNvCxnSpPr>
            <a:stCxn id="20" idx="2"/>
            <a:endCxn id="21" idx="0"/>
          </p:cNvCxnSpPr>
          <p:nvPr/>
        </p:nvCxnSpPr>
        <p:spPr bwMode="auto">
          <a:xfrm rot="5400000">
            <a:off x="4762500" y="4457700"/>
            <a:ext cx="11430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35" name="TextBox 34"/>
          <p:cNvSpPr txBox="1"/>
          <p:nvPr/>
        </p:nvSpPr>
        <p:spPr>
          <a:xfrm>
            <a:off x="2743200" y="2895600"/>
            <a:ext cx="609600" cy="369332"/>
          </a:xfrm>
          <a:prstGeom prst="rect">
            <a:avLst/>
          </a:prstGeom>
          <a:noFill/>
        </p:spPr>
        <p:txBody>
          <a:bodyPr wrap="square" rtlCol="0">
            <a:spAutoFit/>
          </a:bodyPr>
          <a:lstStyle/>
          <a:p>
            <a:r>
              <a:rPr lang="en-US" dirty="0" smtClean="0"/>
              <a:t>1..*</a:t>
            </a:r>
            <a:endParaRPr lang="en-US" dirty="0"/>
          </a:p>
        </p:txBody>
      </p:sp>
      <p:sp>
        <p:nvSpPr>
          <p:cNvPr id="36" name="TextBox 35"/>
          <p:cNvSpPr txBox="1"/>
          <p:nvPr/>
        </p:nvSpPr>
        <p:spPr>
          <a:xfrm>
            <a:off x="4419600" y="4038600"/>
            <a:ext cx="609600" cy="369332"/>
          </a:xfrm>
          <a:prstGeom prst="rect">
            <a:avLst/>
          </a:prstGeom>
          <a:noFill/>
        </p:spPr>
        <p:txBody>
          <a:bodyPr wrap="square" rtlCol="0">
            <a:spAutoFit/>
          </a:bodyPr>
          <a:lstStyle/>
          <a:p>
            <a:r>
              <a:rPr lang="en-US" dirty="0" smtClean="0"/>
              <a:t>1..*</a:t>
            </a:r>
            <a:endParaRPr lang="en-US" dirty="0"/>
          </a:p>
        </p:txBody>
      </p:sp>
      <p:sp>
        <p:nvSpPr>
          <p:cNvPr id="37" name="TextBox 36"/>
          <p:cNvSpPr txBox="1"/>
          <p:nvPr/>
        </p:nvSpPr>
        <p:spPr>
          <a:xfrm>
            <a:off x="5562600" y="4572000"/>
            <a:ext cx="609600" cy="369332"/>
          </a:xfrm>
          <a:prstGeom prst="rect">
            <a:avLst/>
          </a:prstGeom>
          <a:noFill/>
        </p:spPr>
        <p:txBody>
          <a:bodyPr wrap="square" rtlCol="0">
            <a:spAutoFit/>
          </a:bodyPr>
          <a:lstStyle/>
          <a:p>
            <a:r>
              <a:rPr lang="en-US" dirty="0" smtClean="0"/>
              <a:t>1</a:t>
            </a:r>
            <a:endParaRPr lang="en-US" dirty="0"/>
          </a:p>
        </p:txBody>
      </p:sp>
      <p:sp>
        <p:nvSpPr>
          <p:cNvPr id="38" name="TextBox 37"/>
          <p:cNvSpPr txBox="1"/>
          <p:nvPr/>
        </p:nvSpPr>
        <p:spPr>
          <a:xfrm>
            <a:off x="3733800" y="2895600"/>
            <a:ext cx="609600" cy="369332"/>
          </a:xfrm>
          <a:prstGeom prst="rect">
            <a:avLst/>
          </a:prstGeom>
          <a:noFill/>
        </p:spPr>
        <p:txBody>
          <a:bodyPr wrap="square" rtlCol="0">
            <a:spAutoFit/>
          </a:bodyPr>
          <a:lstStyle/>
          <a:p>
            <a:r>
              <a:rPr lang="en-US" dirty="0" smtClean="0"/>
              <a:t>1</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of Control</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Networked Control</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0530" name="Title 1"/>
          <p:cNvSpPr>
            <a:spLocks noGrp="1"/>
          </p:cNvSpPr>
          <p:nvPr>
            <p:ph type="title"/>
          </p:nvPr>
        </p:nvSpPr>
        <p:spPr/>
        <p:txBody>
          <a:bodyPr/>
          <a:lstStyle/>
          <a:p>
            <a:r>
              <a:rPr lang="en-US" smtClean="0"/>
              <a:t>Associations</a:t>
            </a:r>
          </a:p>
        </p:txBody>
      </p:sp>
      <p:sp>
        <p:nvSpPr>
          <p:cNvPr id="150531" name="Content Placeholder 2"/>
          <p:cNvSpPr>
            <a:spLocks noGrp="1"/>
          </p:cNvSpPr>
          <p:nvPr>
            <p:ph idx="1"/>
          </p:nvPr>
        </p:nvSpPr>
        <p:spPr>
          <a:xfrm>
            <a:off x="762000" y="1219200"/>
            <a:ext cx="8077200" cy="5029200"/>
          </a:xfrm>
        </p:spPr>
        <p:txBody>
          <a:bodyPr/>
          <a:lstStyle/>
          <a:p>
            <a:r>
              <a:rPr lang="en-US" dirty="0" smtClean="0"/>
              <a:t>Associations often carry interesting behavior.</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sz="1200" dirty="0" smtClean="0"/>
          </a:p>
          <a:p>
            <a:r>
              <a:rPr lang="en-US" dirty="0" smtClean="0"/>
              <a:t>Does the cow </a:t>
            </a:r>
            <a:r>
              <a:rPr lang="en-US" dirty="0" err="1" smtClean="0"/>
              <a:t>demilk</a:t>
            </a:r>
            <a:r>
              <a:rPr lang="en-US" dirty="0" smtClean="0"/>
              <a:t> itself?  Or the milk </a:t>
            </a:r>
            <a:r>
              <a:rPr lang="en-US" dirty="0" err="1" smtClean="0"/>
              <a:t>uncow</a:t>
            </a:r>
            <a:r>
              <a:rPr lang="en-US" dirty="0" smtClean="0"/>
              <a:t> itself?</a:t>
            </a:r>
          </a:p>
          <a:p>
            <a:endParaRPr lang="en-US" dirty="0" smtClean="0"/>
          </a:p>
          <a:p>
            <a:pPr marL="0" indent="0"/>
            <a:endParaRPr lang="en-US" dirty="0" smtClean="0"/>
          </a:p>
        </p:txBody>
      </p:sp>
      <p:pic>
        <p:nvPicPr>
          <p:cNvPr id="150532" name="Picture 4" descr="milk-bottle.png"/>
          <p:cNvPicPr>
            <a:picLocks noChangeAspect="1"/>
          </p:cNvPicPr>
          <p:nvPr/>
        </p:nvPicPr>
        <p:blipFill>
          <a:blip r:embed="rId2"/>
          <a:srcRect/>
          <a:stretch>
            <a:fillRect/>
          </a:stretch>
        </p:blipFill>
        <p:spPr bwMode="auto">
          <a:xfrm>
            <a:off x="6629400" y="1752600"/>
            <a:ext cx="1066800" cy="2362200"/>
          </a:xfrm>
          <a:prstGeom prst="rect">
            <a:avLst/>
          </a:prstGeom>
          <a:noFill/>
          <a:ln w="9525">
            <a:noFill/>
            <a:miter lim="800000"/>
            <a:headEnd/>
            <a:tailEnd/>
          </a:ln>
        </p:spPr>
      </p:pic>
      <p:pic>
        <p:nvPicPr>
          <p:cNvPr id="6" name="Picture 10"/>
          <p:cNvPicPr>
            <a:picLocks noChangeAspect="1" noChangeArrowheads="1"/>
          </p:cNvPicPr>
          <p:nvPr/>
        </p:nvPicPr>
        <p:blipFill>
          <a:blip r:embed="rId3"/>
          <a:srcRect/>
          <a:stretch>
            <a:fillRect/>
          </a:stretch>
        </p:blipFill>
        <p:spPr bwMode="auto">
          <a:xfrm flipH="1">
            <a:off x="1066798" y="1905000"/>
            <a:ext cx="3459163" cy="3962400"/>
          </a:xfrm>
          <a:prstGeom prst="rect">
            <a:avLst/>
          </a:prstGeom>
          <a:noFill/>
          <a:ln w="9525">
            <a:noFill/>
            <a:miter lim="800000"/>
            <a:headEnd/>
            <a:tailEnd/>
          </a:ln>
        </p:spPr>
      </p:pic>
      <p:cxnSp>
        <p:nvCxnSpPr>
          <p:cNvPr id="150534" name="Straight Connector 7"/>
          <p:cNvCxnSpPr>
            <a:cxnSpLocks noChangeShapeType="1"/>
          </p:cNvCxnSpPr>
          <p:nvPr/>
        </p:nvCxnSpPr>
        <p:spPr bwMode="auto">
          <a:xfrm>
            <a:off x="3810000" y="2895600"/>
            <a:ext cx="2590800" cy="1588"/>
          </a:xfrm>
          <a:prstGeom prst="line">
            <a:avLst/>
          </a:prstGeom>
          <a:noFill/>
          <a:ln w="12700">
            <a:solidFill>
              <a:schemeClr val="tx1"/>
            </a:solidFill>
            <a:round/>
            <a:headEnd/>
            <a:tailEnd/>
          </a:ln>
        </p:spPr>
      </p:cxnSp>
      <p:cxnSp>
        <p:nvCxnSpPr>
          <p:cNvPr id="150535" name="Straight Connector 9"/>
          <p:cNvCxnSpPr>
            <a:cxnSpLocks noChangeShapeType="1"/>
          </p:cNvCxnSpPr>
          <p:nvPr/>
        </p:nvCxnSpPr>
        <p:spPr bwMode="auto">
          <a:xfrm rot="5400000">
            <a:off x="4457701" y="3505200"/>
            <a:ext cx="1219200" cy="3175"/>
          </a:xfrm>
          <a:prstGeom prst="line">
            <a:avLst/>
          </a:prstGeom>
          <a:noFill/>
          <a:ln w="12700">
            <a:solidFill>
              <a:schemeClr val="tx1"/>
            </a:solidFill>
            <a:round/>
            <a:headEnd/>
            <a:tailEnd/>
          </a:ln>
        </p:spPr>
      </p:cxnSp>
      <p:sp>
        <p:nvSpPr>
          <p:cNvPr id="150536" name="Rectangle 10"/>
          <p:cNvSpPr>
            <a:spLocks noChangeArrowheads="1"/>
          </p:cNvSpPr>
          <p:nvPr/>
        </p:nvSpPr>
        <p:spPr bwMode="auto">
          <a:xfrm>
            <a:off x="3962400" y="4114800"/>
            <a:ext cx="2160588" cy="1447800"/>
          </a:xfrm>
          <a:prstGeom prst="rect">
            <a:avLst/>
          </a:prstGeom>
          <a:noFill/>
          <a:ln w="12700">
            <a:solidFill>
              <a:schemeClr val="tx1"/>
            </a:solidFill>
            <a:round/>
            <a:headEnd/>
            <a:tailEnd/>
          </a:ln>
        </p:spPr>
        <p:txBody>
          <a:bodyPr>
            <a:prstTxWarp prst="textNoShape">
              <a:avLst/>
            </a:prstTxWarp>
          </a:bodyPr>
          <a:lstStyle/>
          <a:p>
            <a:r>
              <a:rPr lang="en-US" sz="2200" u="sng"/>
              <a:t>Milking</a:t>
            </a:r>
          </a:p>
          <a:p>
            <a:pPr>
              <a:buFontTx/>
              <a:buChar char="•"/>
            </a:pPr>
            <a:r>
              <a:rPr lang="en-US" sz="2200"/>
              <a:t> Cow ID</a:t>
            </a:r>
          </a:p>
          <a:p>
            <a:pPr>
              <a:buFontTx/>
              <a:buChar char="•"/>
            </a:pPr>
            <a:r>
              <a:rPr lang="en-US" sz="2200"/>
              <a:t> Urn ID</a:t>
            </a:r>
          </a:p>
          <a:p>
            <a:pPr>
              <a:buFontTx/>
              <a:buChar char="•"/>
            </a:pPr>
            <a:r>
              <a:rPr lang="en-US" sz="2200"/>
              <a:t> Time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2" fill="hold" nodeType="clickEffect">
                                  <p:stCondLst>
                                    <p:cond delay="0"/>
                                  </p:stCondLst>
                                  <p:childTnLst>
                                    <p:anim calcmode="lin" valueType="num">
                                      <p:cBhvr additive="base">
                                        <p:cTn id="6" dur="3000"/>
                                        <p:tgtEl>
                                          <p:spTgt spid="6"/>
                                        </p:tgtEl>
                                        <p:attrNameLst>
                                          <p:attrName>ppt_x</p:attrName>
                                        </p:attrNameLst>
                                      </p:cBhvr>
                                      <p:tavLst>
                                        <p:tav tm="0">
                                          <p:val>
                                            <p:strVal val="ppt_x"/>
                                          </p:val>
                                        </p:tav>
                                        <p:tav tm="100000">
                                          <p:val>
                                            <p:strVal val="1+ppt_w/2"/>
                                          </p:val>
                                        </p:tav>
                                      </p:tavLst>
                                    </p:anim>
                                    <p:anim calcmode="lin" valueType="num">
                                      <p:cBhvr additive="base">
                                        <p:cTn id="7" dur="3000"/>
                                        <p:tgtEl>
                                          <p:spTgt spid="6"/>
                                        </p:tgtEl>
                                        <p:attrNameLst>
                                          <p:attrName>ppt_y</p:attrName>
                                        </p:attrNameLst>
                                      </p:cBhvr>
                                      <p:tavLst>
                                        <p:tav tm="0">
                                          <p:val>
                                            <p:strVal val="ppt_y"/>
                                          </p:val>
                                        </p:tav>
                                        <p:tav tm="100000">
                                          <p:val>
                                            <p:strVal val="ppt_y"/>
                                          </p:val>
                                        </p:tav>
                                      </p:tavLst>
                                    </p:anim>
                                    <p:set>
                                      <p:cBhvr>
                                        <p:cTn id="8" dur="1" fill="hold">
                                          <p:stCondLst>
                                            <p:cond delay="2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5954" name="Title 1"/>
          <p:cNvSpPr>
            <a:spLocks noGrp="1"/>
          </p:cNvSpPr>
          <p:nvPr>
            <p:ph type="title"/>
          </p:nvPr>
        </p:nvSpPr>
        <p:spPr/>
        <p:txBody>
          <a:bodyPr/>
          <a:lstStyle/>
          <a:p>
            <a:r>
              <a:rPr lang="en-US" smtClean="0"/>
              <a:t>Completeness</a:t>
            </a:r>
          </a:p>
        </p:txBody>
      </p:sp>
      <p:sp>
        <p:nvSpPr>
          <p:cNvPr id="125955" name="Content Placeholder 2"/>
          <p:cNvSpPr>
            <a:spLocks noGrp="1"/>
          </p:cNvSpPr>
          <p:nvPr>
            <p:ph idx="1"/>
          </p:nvPr>
        </p:nvSpPr>
        <p:spPr/>
        <p:txBody>
          <a:bodyPr/>
          <a:lstStyle/>
          <a:p>
            <a:pPr marL="0" indent="0"/>
            <a:r>
              <a:rPr lang="en-US" dirty="0" smtClean="0"/>
              <a:t>Check the model for completeness.</a:t>
            </a:r>
          </a:p>
          <a:p>
            <a:pPr lvl="1"/>
            <a:r>
              <a:rPr lang="en-US" dirty="0" smtClean="0"/>
              <a:t>Does every event have a source?</a:t>
            </a:r>
          </a:p>
          <a:p>
            <a:pPr lvl="1"/>
            <a:r>
              <a:rPr lang="en-US" dirty="0" smtClean="0"/>
              <a:t>Does every event have a destination?</a:t>
            </a:r>
          </a:p>
          <a:p>
            <a:pPr lvl="1"/>
            <a:r>
              <a:rPr lang="en-US" dirty="0" smtClean="0"/>
              <a:t>Does each state model have all the events it needs?</a:t>
            </a:r>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2578" name="Title 1"/>
          <p:cNvSpPr>
            <a:spLocks noGrp="1"/>
          </p:cNvSpPr>
          <p:nvPr>
            <p:ph type="title"/>
          </p:nvPr>
        </p:nvSpPr>
        <p:spPr/>
        <p:txBody>
          <a:bodyPr/>
          <a:lstStyle/>
          <a:p>
            <a:r>
              <a:rPr lang="en-US" dirty="0" smtClean="0"/>
              <a:t>Workshop</a:t>
            </a:r>
          </a:p>
        </p:txBody>
      </p:sp>
      <p:sp>
        <p:nvSpPr>
          <p:cNvPr id="152579" name="Content Placeholder 2"/>
          <p:cNvSpPr>
            <a:spLocks noGrp="1"/>
          </p:cNvSpPr>
          <p:nvPr>
            <p:ph idx="1"/>
          </p:nvPr>
        </p:nvSpPr>
        <p:spPr/>
        <p:txBody>
          <a:bodyPr/>
          <a:lstStyle/>
          <a:p>
            <a:pPr marL="0" indent="0"/>
            <a:r>
              <a:rPr lang="en-US" dirty="0" smtClean="0"/>
              <a:t>Take the scenario from «</a:t>
            </a:r>
            <a:r>
              <a:rPr lang="en-US" dirty="0" err="1" smtClean="0"/>
              <a:t>blozt</a:t>
            </a:r>
            <a:r>
              <a:rPr lang="en-US" dirty="0" smtClean="0"/>
              <a:t>» and verify that the state machines </a:t>
            </a:r>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3955" name="Rectangle 2"/>
          <p:cNvSpPr>
            <a:spLocks noGrp="1" noChangeArrowheads="1"/>
          </p:cNvSpPr>
          <p:nvPr>
            <p:ph type="title"/>
          </p:nvPr>
        </p:nvSpPr>
        <p:spPr/>
        <p:txBody>
          <a:bodyPr/>
          <a:lstStyle/>
          <a:p>
            <a:r>
              <a:rPr lang="en-US" dirty="0" smtClean="0"/>
              <a:t>10. Components and Interfaces</a:t>
            </a:r>
          </a:p>
        </p:txBody>
      </p:sp>
      <p:graphicFrame>
        <p:nvGraphicFramePr>
          <p:cNvPr id="253954" name="Object 2">
            <a:hlinkClick r:id="" action="ppaction://ole?verb=0"/>
          </p:cNvPr>
          <p:cNvGraphicFramePr>
            <a:graphicFrameLocks/>
          </p:cNvGraphicFramePr>
          <p:nvPr>
            <p:ph idx="1"/>
          </p:nvPr>
        </p:nvGraphicFramePr>
        <p:xfrm>
          <a:off x="2801143" y="2198687"/>
          <a:ext cx="3998913" cy="3146425"/>
        </p:xfrm>
        <a:graphic>
          <a:graphicData uri="http://schemas.openxmlformats.org/presentationml/2006/ole">
            <p:oleObj spid="_x0000_s453634" name="Clip" r:id="rId4" imgW="3998880" imgH="3146400" progId="">
              <p:embed/>
            </p:oleObj>
          </a:graphicData>
        </a:graphic>
      </p:graphicFrame>
      <p:sp>
        <p:nvSpPr>
          <p:cNvPr id="253956" name="Text Box 3"/>
          <p:cNvSpPr txBox="1">
            <a:spLocks noChangeArrowheads="1"/>
          </p:cNvSpPr>
          <p:nvPr/>
        </p:nvSpPr>
        <p:spPr bwMode="auto">
          <a:xfrm>
            <a:off x="685800" y="2438400"/>
            <a:ext cx="1752600" cy="1555750"/>
          </a:xfrm>
          <a:prstGeom prst="rect">
            <a:avLst/>
          </a:prstGeom>
          <a:noFill/>
          <a:ln w="9525">
            <a:noFill/>
            <a:miter lim="800000"/>
            <a:headEnd/>
            <a:tailEnd/>
          </a:ln>
        </p:spPr>
        <p:txBody>
          <a:bodyPr>
            <a:prstTxWarp prst="textNoShape">
              <a:avLst/>
            </a:prstTxWarp>
            <a:spAutoFit/>
          </a:bodyPr>
          <a:lstStyle/>
          <a:p>
            <a:r>
              <a:rPr lang="en-US" sz="9600" b="1" dirty="0" smtClean="0">
                <a:solidFill>
                  <a:schemeClr val="tx2"/>
                </a:solidFill>
              </a:rPr>
              <a:t>10</a:t>
            </a:r>
            <a:endParaRPr lang="en-US" sz="9600" b="1" dirty="0">
              <a:solidFill>
                <a:schemeClr val="tx2"/>
              </a:solidFill>
            </a:endParaRPr>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02" name="Title 1"/>
          <p:cNvSpPr>
            <a:spLocks noGrp="1"/>
          </p:cNvSpPr>
          <p:nvPr>
            <p:ph type="title"/>
          </p:nvPr>
        </p:nvSpPr>
        <p:spPr/>
        <p:txBody>
          <a:bodyPr/>
          <a:lstStyle/>
          <a:p>
            <a:r>
              <a:rPr lang="en-US" smtClean="0"/>
              <a:t>Components</a:t>
            </a:r>
          </a:p>
        </p:txBody>
      </p:sp>
      <p:sp>
        <p:nvSpPr>
          <p:cNvPr id="256003" name="Content Placeholder 2"/>
          <p:cNvSpPr>
            <a:spLocks noGrp="1"/>
          </p:cNvSpPr>
          <p:nvPr>
            <p:ph idx="1"/>
          </p:nvPr>
        </p:nvSpPr>
        <p:spPr/>
        <p:txBody>
          <a:bodyPr/>
          <a:lstStyle/>
          <a:p>
            <a:r>
              <a:rPr lang="en-US" smtClean="0"/>
              <a:t>A component is a encapsulated collection of content.  It can be:</a:t>
            </a:r>
          </a:p>
          <a:p>
            <a:pPr lvl="1"/>
            <a:r>
              <a:rPr lang="en-US" smtClean="0"/>
              <a:t>logical, or «examples?»</a:t>
            </a:r>
          </a:p>
          <a:p>
            <a:pPr lvl="1"/>
            <a:r>
              <a:rPr lang="en-US" smtClean="0"/>
              <a:t>physical</a:t>
            </a:r>
          </a:p>
          <a:p>
            <a:pPr lvl="1"/>
            <a:endParaRPr lang="en-US" smtClean="0"/>
          </a:p>
          <a:p>
            <a:r>
              <a:rPr lang="en-US" smtClean="0"/>
              <a:t>«Anything more to say about the above?»</a:t>
            </a:r>
          </a:p>
          <a:p>
            <a:endParaRPr lang="en-US" smtClean="0"/>
          </a:p>
          <a:p>
            <a:r>
              <a:rPr lang="en-US" smtClean="0"/>
              <a:t>A component has ports.  The outside world:</a:t>
            </a:r>
          </a:p>
          <a:p>
            <a:pPr lvl="1"/>
            <a:r>
              <a:rPr lang="en-US" smtClean="0"/>
              <a:t>can see the port, but</a:t>
            </a:r>
          </a:p>
          <a:p>
            <a:pPr lvl="1"/>
            <a:r>
              <a:rPr lang="en-US" smtClean="0"/>
              <a:t>not what’s inside.</a:t>
            </a:r>
          </a:p>
          <a:p>
            <a:endParaRPr lang="en-US" smtClean="0"/>
          </a:p>
          <a:p>
            <a:r>
              <a:rPr lang="en-US" smtClean="0"/>
              <a:t>«A component with ports and Interfaces.»</a:t>
            </a:r>
          </a:p>
        </p:txBody>
      </p:sp>
      <p:sp>
        <p:nvSpPr>
          <p:cNvPr id="256004" name="Oval Callout 4"/>
          <p:cNvSpPr>
            <a:spLocks noChangeArrowheads="1"/>
          </p:cNvSpPr>
          <p:nvPr/>
        </p:nvSpPr>
        <p:spPr bwMode="auto">
          <a:xfrm>
            <a:off x="5638800" y="1905000"/>
            <a:ext cx="3200400" cy="1038225"/>
          </a:xfrm>
          <a:prstGeom prst="wedgeEllipseCallout">
            <a:avLst>
              <a:gd name="adj1" fmla="val -81231"/>
              <a:gd name="adj2" fmla="val 37634"/>
            </a:avLst>
          </a:prstGeom>
          <a:solidFill>
            <a:srgbClr val="CCFFCC"/>
          </a:solidFill>
          <a:ln w="12700">
            <a:solidFill>
              <a:schemeClr val="tx1"/>
            </a:solidFill>
            <a:round/>
            <a:headEnd/>
            <a:tailEnd/>
          </a:ln>
        </p:spPr>
        <p:txBody>
          <a:bodyPr lIns="0" tIns="0" rIns="0" bIns="0" anchor="ctr">
            <a:prstTxWarp prst="textNoShape">
              <a:avLst/>
            </a:prstTxWarp>
            <a:spAutoFit/>
          </a:bodyPr>
          <a:lstStyle/>
          <a:p>
            <a:pPr algn="ctr"/>
            <a:r>
              <a:rPr lang="en-US" sz="2400" b="1">
                <a:latin typeface="Tekton" charset="0"/>
                <a:ea typeface="Tekton" charset="0"/>
                <a:cs typeface="Tekton" charset="0"/>
              </a:rPr>
              <a:t>aka</a:t>
            </a:r>
          </a:p>
          <a:p>
            <a:pPr algn="ctr"/>
            <a:r>
              <a:rPr lang="en-US" sz="2400" b="1">
                <a:latin typeface="Tekton" charset="0"/>
                <a:ea typeface="Tekton" charset="0"/>
                <a:cs typeface="Tekton" charset="0"/>
              </a:rPr>
              <a:t>Structured Class</a:t>
            </a:r>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7026" name="Title 1"/>
          <p:cNvSpPr>
            <a:spLocks noGrp="1"/>
          </p:cNvSpPr>
          <p:nvPr>
            <p:ph type="title"/>
          </p:nvPr>
        </p:nvSpPr>
        <p:spPr/>
        <p:txBody>
          <a:bodyPr/>
          <a:lstStyle/>
          <a:p>
            <a:r>
              <a:rPr lang="en-US" smtClean="0"/>
              <a:t>Interfaces</a:t>
            </a:r>
          </a:p>
        </p:txBody>
      </p:sp>
      <p:sp>
        <p:nvSpPr>
          <p:cNvPr id="257027" name="Content Placeholder 2"/>
          <p:cNvSpPr>
            <a:spLocks noGrp="1"/>
          </p:cNvSpPr>
          <p:nvPr>
            <p:ph idx="1"/>
          </p:nvPr>
        </p:nvSpPr>
        <p:spPr/>
        <p:txBody>
          <a:bodyPr/>
          <a:lstStyle/>
          <a:p>
            <a:r>
              <a:rPr lang="en-US" smtClean="0"/>
              <a:t>An interface defines a collection of operations</a:t>
            </a:r>
          </a:p>
        </p:txBody>
      </p:sp>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8050" name="Rectangle 4"/>
          <p:cNvSpPr>
            <a:spLocks noGrp="1" noChangeArrowheads="1"/>
          </p:cNvSpPr>
          <p:nvPr>
            <p:ph type="title"/>
          </p:nvPr>
        </p:nvSpPr>
        <p:spPr/>
        <p:txBody>
          <a:bodyPr/>
          <a:lstStyle/>
          <a:p>
            <a:r>
              <a:rPr lang="en-US" smtClean="0"/>
              <a:t>UML 2.0 Component Definition</a:t>
            </a:r>
            <a:endParaRPr lang="en-US"/>
          </a:p>
        </p:txBody>
      </p:sp>
      <p:sp>
        <p:nvSpPr>
          <p:cNvPr id="258051" name="Rectangle 5"/>
          <p:cNvSpPr>
            <a:spLocks noGrp="1" noChangeArrowheads="1"/>
          </p:cNvSpPr>
          <p:nvPr>
            <p:ph type="body" idx="1"/>
          </p:nvPr>
        </p:nvSpPr>
        <p:spPr/>
        <p:txBody>
          <a:bodyPr/>
          <a:lstStyle/>
          <a:p>
            <a:r>
              <a:rPr lang="en-US" smtClean="0"/>
              <a:t>A modular part of a system design that hides its implementation behind a set of external interfaces</a:t>
            </a:r>
            <a:br>
              <a:rPr lang="en-US" smtClean="0"/>
            </a:br>
            <a:endParaRPr lang="en-US" smtClean="0"/>
          </a:p>
          <a:p>
            <a:r>
              <a:rPr lang="en-US" smtClean="0"/>
              <a:t>Within a system, components satisfying the same set of interfaces may be substituted freely</a:t>
            </a:r>
          </a:p>
          <a:p>
            <a:endParaRPr lang="en-US" smtClean="0"/>
          </a:p>
          <a:p>
            <a:endParaRPr lang="en-US"/>
          </a:p>
        </p:txBody>
      </p:sp>
      <p:pic>
        <p:nvPicPr>
          <p:cNvPr id="258052" name="Picture 11"/>
          <p:cNvPicPr>
            <a:picLocks noChangeAspect="1" noChangeArrowheads="1"/>
          </p:cNvPicPr>
          <p:nvPr/>
        </p:nvPicPr>
        <p:blipFill>
          <a:blip r:embed="rId3"/>
          <a:srcRect l="34500" t="25333" r="29500" b="47334"/>
          <a:stretch>
            <a:fillRect/>
          </a:stretch>
        </p:blipFill>
        <p:spPr bwMode="auto">
          <a:xfrm>
            <a:off x="1828800" y="2971800"/>
            <a:ext cx="5486400" cy="3124200"/>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 as Classes</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«Passenger»</a:t>
            </a:r>
          </a:p>
          <a:p>
            <a:endParaRPr lang="en-US" dirty="0" smtClean="0"/>
          </a:p>
          <a:p>
            <a:r>
              <a:rPr lang="en-US" dirty="0" smtClean="0"/>
              <a:t>«Pilot, ATC»</a:t>
            </a:r>
            <a:endParaRPr lang="en-US" dirty="0"/>
          </a:p>
        </p:txBody>
      </p:sp>
      <p:graphicFrame>
        <p:nvGraphicFramePr>
          <p:cNvPr id="5" name="Table 4"/>
          <p:cNvGraphicFramePr>
            <a:graphicFrameLocks noGrp="1"/>
          </p:cNvGraphicFramePr>
          <p:nvPr/>
        </p:nvGraphicFramePr>
        <p:xfrm>
          <a:off x="990600" y="1397000"/>
          <a:ext cx="6096000" cy="2133600"/>
        </p:xfrm>
        <a:graphic>
          <a:graphicData uri="http://schemas.openxmlformats.org/drawingml/2006/table">
            <a:tbl>
              <a:tblPr bandRow="1">
                <a:tableStyleId>{5C22544A-7EE6-4342-B048-85BDC9FD1C3A}</a:tableStyleId>
              </a:tblPr>
              <a:tblGrid>
                <a:gridCol w="3048000"/>
                <a:gridCol w="3048000"/>
              </a:tblGrid>
              <a:tr h="370840">
                <a:tc>
                  <a:txBody>
                    <a:bodyPr/>
                    <a:lstStyle/>
                    <a:p>
                      <a:r>
                        <a:rPr lang="en-US" sz="2200" dirty="0" smtClean="0">
                          <a:latin typeface="Verdana"/>
                          <a:cs typeface="Verdana"/>
                        </a:rPr>
                        <a:t> broker</a:t>
                      </a:r>
                      <a:endParaRPr lang="en-US" sz="2200" dirty="0">
                        <a:latin typeface="Verdana"/>
                        <a:cs typeface="Verdana"/>
                      </a:endParaRPr>
                    </a:p>
                  </a:txBody>
                  <a:tcPr/>
                </a:tc>
                <a:tc>
                  <a:txBody>
                    <a:bodyPr/>
                    <a:lstStyle/>
                    <a:p>
                      <a:r>
                        <a:rPr lang="en-US" sz="2200" dirty="0" smtClean="0">
                          <a:latin typeface="Verdana"/>
                          <a:cs typeface="Verdana"/>
                        </a:rPr>
                        <a:t> client</a:t>
                      </a:r>
                    </a:p>
                  </a:txBody>
                  <a:tcPr/>
                </a:tc>
              </a:tr>
              <a:tr h="370840">
                <a:tc>
                  <a:txBody>
                    <a:bodyPr/>
                    <a:lstStyle/>
                    <a:p>
                      <a:r>
                        <a:rPr lang="en-US" sz="2200" dirty="0" smtClean="0">
                          <a:latin typeface="Verdana"/>
                          <a:cs typeface="Verdana"/>
                        </a:rPr>
                        <a:t> landlord</a:t>
                      </a:r>
                      <a:endParaRPr lang="en-US" sz="2200" dirty="0">
                        <a:latin typeface="Verdana"/>
                        <a:cs typeface="Verdana"/>
                      </a:endParaRPr>
                    </a:p>
                  </a:txBody>
                  <a:tcPr/>
                </a:tc>
                <a:tc>
                  <a:txBody>
                    <a:bodyPr/>
                    <a:lstStyle/>
                    <a:p>
                      <a:r>
                        <a:rPr lang="en-US" sz="2200" dirty="0" smtClean="0">
                          <a:latin typeface="Verdana"/>
                          <a:cs typeface="Verdana"/>
                        </a:rPr>
                        <a:t> tenant</a:t>
                      </a:r>
                      <a:endParaRPr lang="en-US" sz="2200" dirty="0">
                        <a:latin typeface="Verdana"/>
                        <a:cs typeface="Verdana"/>
                      </a:endParaRPr>
                    </a:p>
                  </a:txBody>
                  <a:tcPr/>
                </a:tc>
              </a:tr>
              <a:tr h="370840">
                <a:tc>
                  <a:txBody>
                    <a:bodyPr/>
                    <a:lstStyle/>
                    <a:p>
                      <a:r>
                        <a:rPr lang="en-US" sz="2200" dirty="0" smtClean="0">
                          <a:latin typeface="Verdana"/>
                          <a:cs typeface="Verdana"/>
                        </a:rPr>
                        <a:t> customer</a:t>
                      </a:r>
                      <a:endParaRPr lang="en-US" sz="2200" dirty="0">
                        <a:latin typeface="Verdana"/>
                        <a:cs typeface="Verdana"/>
                      </a:endParaRPr>
                    </a:p>
                  </a:txBody>
                  <a:tcPr/>
                </a:tc>
                <a:tc>
                  <a:txBody>
                    <a:bodyPr/>
                    <a:lstStyle/>
                    <a:p>
                      <a:r>
                        <a:rPr lang="en-US" sz="2200" dirty="0" smtClean="0">
                          <a:latin typeface="Verdana"/>
                          <a:cs typeface="Verdana"/>
                        </a:rPr>
                        <a:t> account holder</a:t>
                      </a:r>
                      <a:endParaRPr lang="en-US" sz="2200" dirty="0">
                        <a:latin typeface="Verdana"/>
                        <a:cs typeface="Verdana"/>
                      </a:endParaRPr>
                    </a:p>
                  </a:txBody>
                  <a:tcPr/>
                </a:tc>
              </a:tr>
              <a:tr h="370840">
                <a:tc>
                  <a:txBody>
                    <a:bodyPr/>
                    <a:lstStyle/>
                    <a:p>
                      <a:r>
                        <a:rPr lang="en-US" sz="2200" dirty="0" smtClean="0">
                          <a:latin typeface="Verdana"/>
                          <a:cs typeface="Verdana"/>
                        </a:rPr>
                        <a:t> passenger</a:t>
                      </a:r>
                      <a:endParaRPr lang="en-US" sz="2200" dirty="0">
                        <a:latin typeface="Verdana"/>
                        <a:cs typeface="Verdana"/>
                      </a:endParaRPr>
                    </a:p>
                  </a:txBody>
                  <a:tcPr/>
                </a:tc>
                <a:tc>
                  <a:txBody>
                    <a:bodyPr/>
                    <a:lstStyle/>
                    <a:p>
                      <a:r>
                        <a:rPr lang="en-US" sz="2200" dirty="0" smtClean="0">
                          <a:latin typeface="Verdana"/>
                          <a:cs typeface="Verdana"/>
                        </a:rPr>
                        <a:t> administrator</a:t>
                      </a:r>
                      <a:endParaRPr lang="en-US" sz="2200" dirty="0">
                        <a:latin typeface="Verdana"/>
                        <a:cs typeface="Verdana"/>
                      </a:endParaRPr>
                    </a:p>
                  </a:txBody>
                  <a:tcPr/>
                </a:tc>
              </a:tr>
              <a:tr h="370840">
                <a:tc>
                  <a:txBody>
                    <a:bodyPr/>
                    <a:lstStyle/>
                    <a:p>
                      <a:r>
                        <a:rPr lang="en-US" sz="2200" dirty="0" smtClean="0">
                          <a:latin typeface="Verdana"/>
                          <a:cs typeface="Verdana"/>
                        </a:rPr>
                        <a:t> pilot</a:t>
                      </a:r>
                      <a:endParaRPr lang="en-US" sz="2200" dirty="0">
                        <a:latin typeface="Verdana"/>
                        <a:cs typeface="Verdana"/>
                      </a:endParaRPr>
                    </a:p>
                  </a:txBody>
                  <a:tcPr/>
                </a:tc>
                <a:tc>
                  <a:txBody>
                    <a:bodyPr/>
                    <a:lstStyle/>
                    <a:p>
                      <a:r>
                        <a:rPr lang="en-US" sz="2200" dirty="0" smtClean="0">
                          <a:latin typeface="Verdana"/>
                          <a:cs typeface="Verdana"/>
                        </a:rPr>
                        <a:t> air traffic controller</a:t>
                      </a:r>
                      <a:endParaRPr lang="en-US" sz="2200" dirty="0">
                        <a:latin typeface="Verdana"/>
                        <a:cs typeface="Verdana"/>
                      </a:endParaRPr>
                    </a:p>
                  </a:txBody>
                  <a:tcPr/>
                </a:tc>
              </a:tr>
            </a:tbl>
          </a:graphicData>
        </a:graphic>
      </p:graphicFrame>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0098" name="Rectangle 6"/>
          <p:cNvSpPr>
            <a:spLocks noGrp="1" noChangeArrowheads="1"/>
          </p:cNvSpPr>
          <p:nvPr>
            <p:ph type="title"/>
          </p:nvPr>
        </p:nvSpPr>
        <p:spPr/>
        <p:txBody>
          <a:bodyPr/>
          <a:lstStyle/>
          <a:p>
            <a:r>
              <a:rPr lang="en-US" smtClean="0"/>
              <a:t>Component Packages</a:t>
            </a:r>
            <a:endParaRPr lang="en-US"/>
          </a:p>
        </p:txBody>
      </p:sp>
      <p:sp>
        <p:nvSpPr>
          <p:cNvPr id="260099" name="Rectangle 7"/>
          <p:cNvSpPr>
            <a:spLocks noGrp="1" noChangeArrowheads="1"/>
          </p:cNvSpPr>
          <p:nvPr>
            <p:ph type="body" idx="1"/>
          </p:nvPr>
        </p:nvSpPr>
        <p:spPr/>
        <p:txBody>
          <a:bodyPr/>
          <a:lstStyle/>
          <a:p>
            <a:r>
              <a:rPr lang="en-US" smtClean="0"/>
              <a:t>Packages are a diagrammatic way to group modeling elements together and manage their hierarchy. </a:t>
            </a:r>
            <a:br>
              <a:rPr lang="en-US" smtClean="0"/>
            </a:br>
            <a:r>
              <a:rPr lang="en-US" smtClean="0"/>
              <a:t> </a:t>
            </a:r>
          </a:p>
          <a:p>
            <a:r>
              <a:rPr lang="en-US" smtClean="0"/>
              <a:t>Components are defined in packages.  </a:t>
            </a:r>
            <a:br>
              <a:rPr lang="en-US" smtClean="0"/>
            </a:br>
            <a:endParaRPr lang="en-US" smtClean="0"/>
          </a:p>
          <a:p>
            <a:r>
              <a:rPr lang="en-US" smtClean="0"/>
              <a:t>Packages can be nested.  </a:t>
            </a:r>
            <a:br>
              <a:rPr lang="en-US" smtClean="0"/>
            </a:br>
            <a:endParaRPr lang="en-US" smtClean="0"/>
          </a:p>
          <a:p>
            <a:r>
              <a:rPr lang="en-US" smtClean="0"/>
              <a:t>Component packages may contain other component packages and/or interface packages. </a:t>
            </a:r>
            <a:br>
              <a:rPr lang="en-US" smtClean="0"/>
            </a:br>
            <a:r>
              <a:rPr lang="en-US" smtClean="0"/>
              <a:t> </a:t>
            </a:r>
          </a:p>
          <a:p>
            <a:r>
              <a:rPr lang="en-US" smtClean="0"/>
              <a:t>Interfaces also are organized in packages. </a:t>
            </a:r>
            <a:br>
              <a:rPr lang="en-US" smtClean="0"/>
            </a:br>
            <a:endParaRPr lang="en-US" smtClean="0"/>
          </a:p>
          <a:p>
            <a:r>
              <a:rPr lang="en-US" smtClean="0"/>
              <a:t>This allows a level of organizational association between components and their interfaces.</a:t>
            </a:r>
          </a:p>
          <a:p>
            <a:endParaRPr lang="en-US"/>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r>
              <a:rPr lang="en-US" smtClean="0"/>
              <a:t>Interfaces</a:t>
            </a:r>
            <a:endParaRPr lang="en-US"/>
          </a:p>
        </p:txBody>
      </p:sp>
      <p:sp>
        <p:nvSpPr>
          <p:cNvPr id="262147" name="Rectangle 3"/>
          <p:cNvSpPr>
            <a:spLocks noGrp="1" noChangeArrowheads="1"/>
          </p:cNvSpPr>
          <p:nvPr>
            <p:ph type="body" idx="1"/>
          </p:nvPr>
        </p:nvSpPr>
        <p:spPr/>
        <p:txBody>
          <a:bodyPr/>
          <a:lstStyle/>
          <a:p>
            <a:r>
              <a:rPr lang="en-US" smtClean="0"/>
              <a:t>An interface is a declaration of a collection of synchronous and asynchronous messages </a:t>
            </a:r>
            <a:br>
              <a:rPr lang="en-US" smtClean="0"/>
            </a:br>
            <a:endParaRPr lang="en-US" smtClean="0"/>
          </a:p>
          <a:p>
            <a:r>
              <a:rPr lang="en-US" smtClean="0"/>
              <a:t>Managed separately from components</a:t>
            </a:r>
            <a:br>
              <a:rPr lang="en-US" smtClean="0"/>
            </a:br>
            <a:endParaRPr lang="en-US" smtClean="0"/>
          </a:p>
          <a:p>
            <a:r>
              <a:rPr lang="en-US" smtClean="0"/>
              <a:t>Components implement Interfaces</a:t>
            </a:r>
            <a:br>
              <a:rPr lang="en-US" smtClean="0"/>
            </a:br>
            <a:endParaRPr lang="en-US" smtClean="0"/>
          </a:p>
          <a:p>
            <a:r>
              <a:rPr lang="en-US" smtClean="0"/>
              <a:t>The separation also allows more than one component to implement (require or provide) any particular interface. </a:t>
            </a:r>
            <a:br>
              <a:rPr lang="en-US" smtClean="0"/>
            </a:br>
            <a:endParaRPr lang="en-US" smtClean="0"/>
          </a:p>
          <a:p>
            <a:r>
              <a:rPr lang="en-US" smtClean="0"/>
              <a:t>Interfaces can be resolved from a different hierarchical path in the project and reused.</a:t>
            </a:r>
            <a:br>
              <a:rPr lang="en-US" smtClean="0"/>
            </a:br>
            <a:endParaRPr lang="en-US" smtClean="0"/>
          </a:p>
          <a:p>
            <a:r>
              <a:rPr lang="en-US" smtClean="0"/>
              <a:t>Implementation can be specified at the individual component port and is unique for each component.</a:t>
            </a:r>
            <a:endParaRPr lang="en-US"/>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4194" name="Rectangle 8"/>
          <p:cNvSpPr>
            <a:spLocks noGrp="1" noChangeArrowheads="1"/>
          </p:cNvSpPr>
          <p:nvPr>
            <p:ph type="title"/>
          </p:nvPr>
        </p:nvSpPr>
        <p:spPr/>
        <p:txBody>
          <a:bodyPr/>
          <a:lstStyle/>
          <a:p>
            <a:r>
              <a:rPr lang="en-US" smtClean="0"/>
              <a:t>Interface Editor</a:t>
            </a:r>
            <a:endParaRPr lang="en-US"/>
          </a:p>
        </p:txBody>
      </p:sp>
      <p:sp>
        <p:nvSpPr>
          <p:cNvPr id="264195" name="Rectangle 11"/>
          <p:cNvSpPr>
            <a:spLocks noGrp="1" noChangeArrowheads="1"/>
          </p:cNvSpPr>
          <p:nvPr>
            <p:ph type="body" idx="1"/>
          </p:nvPr>
        </p:nvSpPr>
        <p:spPr/>
        <p:txBody>
          <a:bodyPr/>
          <a:lstStyle/>
          <a:p>
            <a:r>
              <a:rPr lang="en-US" smtClean="0"/>
              <a:t>Three sections in graphic</a:t>
            </a:r>
          </a:p>
          <a:p>
            <a:pPr lvl="1"/>
            <a:r>
              <a:rPr lang="en-US" smtClean="0"/>
              <a:t>Name</a:t>
            </a:r>
          </a:p>
          <a:p>
            <a:pPr lvl="1"/>
            <a:r>
              <a:rPr lang="en-US" smtClean="0"/>
              <a:t>Operations</a:t>
            </a:r>
          </a:p>
          <a:p>
            <a:pPr lvl="2"/>
            <a:r>
              <a:rPr lang="en-US" smtClean="0"/>
              <a:t>Synchronous message</a:t>
            </a:r>
          </a:p>
          <a:p>
            <a:pPr lvl="2"/>
            <a:r>
              <a:rPr lang="en-US" smtClean="0"/>
              <a:t>Operation completes before further execution</a:t>
            </a:r>
          </a:p>
          <a:p>
            <a:pPr lvl="2"/>
            <a:r>
              <a:rPr lang="en-US" smtClean="0"/>
              <a:t>Can carry return values</a:t>
            </a:r>
          </a:p>
          <a:p>
            <a:pPr lvl="1"/>
            <a:r>
              <a:rPr lang="en-US" smtClean="0"/>
              <a:t>Signals</a:t>
            </a:r>
          </a:p>
          <a:p>
            <a:pPr lvl="2"/>
            <a:r>
              <a:rPr lang="en-US" smtClean="0"/>
              <a:t>Asynchronous message</a:t>
            </a:r>
          </a:p>
          <a:p>
            <a:pPr lvl="2"/>
            <a:r>
              <a:rPr lang="en-US" smtClean="0"/>
              <a:t>Execution resumes immediately after signal sent</a:t>
            </a:r>
          </a:p>
          <a:p>
            <a:pPr lvl="2"/>
            <a:r>
              <a:rPr lang="en-US" smtClean="0"/>
              <a:t>No return value</a:t>
            </a:r>
          </a:p>
          <a:p>
            <a:endParaRPr lang="en-US"/>
          </a:p>
        </p:txBody>
      </p:sp>
      <p:grpSp>
        <p:nvGrpSpPr>
          <p:cNvPr id="2" name="Group 14"/>
          <p:cNvGrpSpPr>
            <a:grpSpLocks/>
          </p:cNvGrpSpPr>
          <p:nvPr/>
        </p:nvGrpSpPr>
        <p:grpSpPr bwMode="auto">
          <a:xfrm>
            <a:off x="3898900" y="1603375"/>
            <a:ext cx="5092700" cy="3273425"/>
            <a:chOff x="2504" y="914"/>
            <a:chExt cx="3208" cy="2062"/>
          </a:xfrm>
        </p:grpSpPr>
        <p:sp>
          <p:nvSpPr>
            <p:cNvPr id="264197" name="Rectangle 13"/>
            <p:cNvSpPr>
              <a:spLocks noChangeArrowheads="1"/>
            </p:cNvSpPr>
            <p:nvPr/>
          </p:nvSpPr>
          <p:spPr bwMode="auto">
            <a:xfrm>
              <a:off x="2592" y="1008"/>
              <a:ext cx="3120" cy="1968"/>
            </a:xfrm>
            <a:prstGeom prst="rect">
              <a:avLst/>
            </a:prstGeom>
            <a:solidFill>
              <a:schemeClr val="bg2"/>
            </a:solidFill>
            <a:ln w="12700">
              <a:noFill/>
              <a:miter lim="800000"/>
              <a:headEnd/>
              <a:tailEnd/>
            </a:ln>
          </p:spPr>
          <p:txBody>
            <a:bodyPr wrap="none" anchor="ctr">
              <a:prstTxWarp prst="textNoShape">
                <a:avLst/>
              </a:prstTxWarp>
            </a:bodyPr>
            <a:lstStyle/>
            <a:p>
              <a:endParaRPr lang="en-US"/>
            </a:p>
          </p:txBody>
        </p:sp>
        <p:pic>
          <p:nvPicPr>
            <p:cNvPr id="264198" name="Picture 12"/>
            <p:cNvPicPr>
              <a:picLocks noChangeAspect="1" noChangeArrowheads="1"/>
            </p:cNvPicPr>
            <p:nvPr/>
          </p:nvPicPr>
          <p:blipFill>
            <a:blip r:embed="rId3"/>
            <a:srcRect l="33124" t="49367" r="17522" b="9361"/>
            <a:stretch>
              <a:fillRect/>
            </a:stretch>
          </p:blipFill>
          <p:spPr bwMode="auto">
            <a:xfrm>
              <a:off x="2504" y="914"/>
              <a:ext cx="3132" cy="1965"/>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en-US" smtClean="0"/>
              <a:t>Provided vs. Required Interfaces</a:t>
            </a:r>
            <a:endParaRPr lang="en-US"/>
          </a:p>
        </p:txBody>
      </p:sp>
      <p:sp>
        <p:nvSpPr>
          <p:cNvPr id="266243" name="Rectangle 3"/>
          <p:cNvSpPr>
            <a:spLocks noGrp="1" noChangeArrowheads="1"/>
          </p:cNvSpPr>
          <p:nvPr>
            <p:ph type="body" idx="1"/>
          </p:nvPr>
        </p:nvSpPr>
        <p:spPr/>
        <p:txBody>
          <a:bodyPr/>
          <a:lstStyle/>
          <a:p>
            <a:r>
              <a:rPr lang="en-US" smtClean="0"/>
              <a:t>Provided Interface</a:t>
            </a:r>
          </a:p>
          <a:p>
            <a:pPr lvl="1"/>
            <a:r>
              <a:rPr lang="en-US" smtClean="0"/>
              <a:t>“The Ball”</a:t>
            </a:r>
          </a:p>
          <a:p>
            <a:pPr lvl="1"/>
            <a:r>
              <a:rPr lang="en-US" smtClean="0"/>
              <a:t>Allows a component to provide services</a:t>
            </a:r>
            <a:br>
              <a:rPr lang="en-US" smtClean="0"/>
            </a:br>
            <a:r>
              <a:rPr lang="en-US" smtClean="0"/>
              <a:t> to other components </a:t>
            </a:r>
          </a:p>
          <a:p>
            <a:pPr lvl="1"/>
            <a:endParaRPr lang="en-US" smtClean="0"/>
          </a:p>
          <a:p>
            <a:r>
              <a:rPr lang="en-US" smtClean="0"/>
              <a:t>Required Interface</a:t>
            </a:r>
          </a:p>
          <a:p>
            <a:pPr lvl="1"/>
            <a:r>
              <a:rPr lang="en-US" smtClean="0"/>
              <a:t>“The Cup”</a:t>
            </a:r>
          </a:p>
          <a:p>
            <a:pPr lvl="1"/>
            <a:r>
              <a:rPr lang="en-US" smtClean="0"/>
              <a:t>Allows a component to demand services from another component</a:t>
            </a:r>
          </a:p>
          <a:p>
            <a:pPr lvl="1"/>
            <a:endParaRPr lang="en-US" smtClean="0"/>
          </a:p>
          <a:p>
            <a:r>
              <a:rPr lang="en-US" smtClean="0"/>
              <a:t> Ports provide a name.</a:t>
            </a:r>
          </a:p>
          <a:p>
            <a:pPr lvl="1"/>
            <a:r>
              <a:rPr lang="en-US" smtClean="0"/>
              <a:t>Necessary if an interface is multiply used.</a:t>
            </a:r>
            <a:endParaRPr lang="en-US"/>
          </a:p>
        </p:txBody>
      </p:sp>
      <p:grpSp>
        <p:nvGrpSpPr>
          <p:cNvPr id="2" name="Group 7"/>
          <p:cNvGrpSpPr>
            <a:grpSpLocks/>
          </p:cNvGrpSpPr>
          <p:nvPr/>
        </p:nvGrpSpPr>
        <p:grpSpPr bwMode="auto">
          <a:xfrm>
            <a:off x="6400800" y="2709863"/>
            <a:ext cx="2143125" cy="1100137"/>
            <a:chOff x="4080" y="1359"/>
            <a:chExt cx="1350" cy="693"/>
          </a:xfrm>
        </p:grpSpPr>
        <p:sp>
          <p:nvSpPr>
            <p:cNvPr id="266245" name="Rectangle 8"/>
            <p:cNvSpPr>
              <a:spLocks noChangeArrowheads="1"/>
            </p:cNvSpPr>
            <p:nvPr/>
          </p:nvSpPr>
          <p:spPr bwMode="auto">
            <a:xfrm>
              <a:off x="4116" y="1410"/>
              <a:ext cx="1314" cy="642"/>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266246" name="Rectangle 9"/>
            <p:cNvSpPr>
              <a:spLocks noChangeArrowheads="1"/>
            </p:cNvSpPr>
            <p:nvPr/>
          </p:nvSpPr>
          <p:spPr bwMode="auto">
            <a:xfrm>
              <a:off x="4080" y="1359"/>
              <a:ext cx="1314" cy="645"/>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p>
          </p:txBody>
        </p:sp>
        <p:grpSp>
          <p:nvGrpSpPr>
            <p:cNvPr id="3" name="Group 10"/>
            <p:cNvGrpSpPr>
              <a:grpSpLocks/>
            </p:cNvGrpSpPr>
            <p:nvPr/>
          </p:nvGrpSpPr>
          <p:grpSpPr bwMode="auto">
            <a:xfrm>
              <a:off x="4177" y="1395"/>
              <a:ext cx="1120" cy="573"/>
              <a:chOff x="3993" y="945"/>
              <a:chExt cx="1120" cy="573"/>
            </a:xfrm>
          </p:grpSpPr>
          <p:grpSp>
            <p:nvGrpSpPr>
              <p:cNvPr id="4" name="Group 11"/>
              <p:cNvGrpSpPr>
                <a:grpSpLocks/>
              </p:cNvGrpSpPr>
              <p:nvPr/>
            </p:nvGrpSpPr>
            <p:grpSpPr bwMode="auto">
              <a:xfrm>
                <a:off x="4416" y="1023"/>
                <a:ext cx="266" cy="362"/>
                <a:chOff x="4307" y="1023"/>
                <a:chExt cx="266" cy="362"/>
              </a:xfrm>
            </p:grpSpPr>
            <p:grpSp>
              <p:nvGrpSpPr>
                <p:cNvPr id="5" name="Group 12"/>
                <p:cNvGrpSpPr>
                  <a:grpSpLocks/>
                </p:cNvGrpSpPr>
                <p:nvPr/>
              </p:nvGrpSpPr>
              <p:grpSpPr bwMode="auto">
                <a:xfrm>
                  <a:off x="4307" y="1023"/>
                  <a:ext cx="266" cy="362"/>
                  <a:chOff x="4840" y="1096"/>
                  <a:chExt cx="266" cy="362"/>
                </a:xfrm>
              </p:grpSpPr>
              <p:sp>
                <p:nvSpPr>
                  <p:cNvPr id="266263" name="Oval 13"/>
                  <p:cNvSpPr>
                    <a:spLocks noChangeAspect="1" noChangeArrowheads="1"/>
                  </p:cNvSpPr>
                  <p:nvPr/>
                </p:nvSpPr>
                <p:spPr bwMode="auto">
                  <a:xfrm>
                    <a:off x="4864" y="1168"/>
                    <a:ext cx="242" cy="242"/>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266264" name="Rectangle 14"/>
                  <p:cNvSpPr>
                    <a:spLocks noChangeArrowheads="1"/>
                  </p:cNvSpPr>
                  <p:nvPr/>
                </p:nvSpPr>
                <p:spPr bwMode="auto">
                  <a:xfrm>
                    <a:off x="4840" y="1096"/>
                    <a:ext cx="145" cy="362"/>
                  </a:xfrm>
                  <a:prstGeom prst="rect">
                    <a:avLst/>
                  </a:prstGeom>
                  <a:solidFill>
                    <a:schemeClr val="bg1"/>
                  </a:solidFill>
                  <a:ln w="9525">
                    <a:noFill/>
                    <a:miter lim="800000"/>
                    <a:headEnd/>
                    <a:tailEnd/>
                  </a:ln>
                </p:spPr>
                <p:txBody>
                  <a:bodyPr wrap="none" anchor="ctr">
                    <a:prstTxWarp prst="textNoShape">
                      <a:avLst/>
                    </a:prstTxWarp>
                  </a:bodyPr>
                  <a:lstStyle/>
                  <a:p>
                    <a:endParaRPr lang="en-US"/>
                  </a:p>
                </p:txBody>
              </p:sp>
            </p:grpSp>
            <p:sp>
              <p:nvSpPr>
                <p:cNvPr id="266262" name="Oval 15"/>
                <p:cNvSpPr>
                  <a:spLocks noChangeArrowheads="1"/>
                </p:cNvSpPr>
                <p:nvPr/>
              </p:nvSpPr>
              <p:spPr bwMode="auto">
                <a:xfrm>
                  <a:off x="4332" y="1120"/>
                  <a:ext cx="193" cy="193"/>
                </a:xfrm>
                <a:prstGeom prst="ellipse">
                  <a:avLst/>
                </a:prstGeom>
                <a:noFill/>
                <a:ln w="9525">
                  <a:solidFill>
                    <a:schemeClr val="tx1"/>
                  </a:solidFill>
                  <a:round/>
                  <a:headEnd/>
                  <a:tailEnd/>
                </a:ln>
              </p:spPr>
              <p:txBody>
                <a:bodyPr wrap="none" anchor="ctr">
                  <a:prstTxWarp prst="textNoShape">
                    <a:avLst/>
                  </a:prstTxWarp>
                </a:bodyPr>
                <a:lstStyle/>
                <a:p>
                  <a:endParaRPr lang="en-US"/>
                </a:p>
              </p:txBody>
            </p:sp>
          </p:grpSp>
          <p:grpSp>
            <p:nvGrpSpPr>
              <p:cNvPr id="6" name="Group 16"/>
              <p:cNvGrpSpPr>
                <a:grpSpLocks/>
              </p:cNvGrpSpPr>
              <p:nvPr/>
            </p:nvGrpSpPr>
            <p:grpSpPr bwMode="auto">
              <a:xfrm>
                <a:off x="3993" y="1035"/>
                <a:ext cx="96" cy="339"/>
                <a:chOff x="3993" y="1047"/>
                <a:chExt cx="96" cy="339"/>
              </a:xfrm>
            </p:grpSpPr>
            <p:sp>
              <p:nvSpPr>
                <p:cNvPr id="266258" name="Rectangle 17"/>
                <p:cNvSpPr>
                  <a:spLocks noChangeArrowheads="1"/>
                </p:cNvSpPr>
                <p:nvPr/>
              </p:nvSpPr>
              <p:spPr bwMode="auto">
                <a:xfrm>
                  <a:off x="3993" y="1168"/>
                  <a:ext cx="96" cy="97"/>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p>
              </p:txBody>
            </p:sp>
            <p:sp>
              <p:nvSpPr>
                <p:cNvPr id="266259" name="Line 18"/>
                <p:cNvSpPr>
                  <a:spLocks noChangeShapeType="1"/>
                </p:cNvSpPr>
                <p:nvPr/>
              </p:nvSpPr>
              <p:spPr bwMode="auto">
                <a:xfrm flipV="1">
                  <a:off x="4041" y="1047"/>
                  <a:ext cx="0" cy="121"/>
                </a:xfrm>
                <a:prstGeom prst="line">
                  <a:avLst/>
                </a:prstGeom>
                <a:noFill/>
                <a:ln w="9525">
                  <a:solidFill>
                    <a:schemeClr val="tx1"/>
                  </a:solidFill>
                  <a:round/>
                  <a:headEnd/>
                  <a:tailEnd/>
                </a:ln>
              </p:spPr>
              <p:txBody>
                <a:bodyPr>
                  <a:prstTxWarp prst="textNoShape">
                    <a:avLst/>
                  </a:prstTxWarp>
                </a:bodyPr>
                <a:lstStyle/>
                <a:p>
                  <a:endParaRPr lang="en-US"/>
                </a:p>
              </p:txBody>
            </p:sp>
            <p:sp>
              <p:nvSpPr>
                <p:cNvPr id="266260" name="Line 19"/>
                <p:cNvSpPr>
                  <a:spLocks noChangeShapeType="1"/>
                </p:cNvSpPr>
                <p:nvPr/>
              </p:nvSpPr>
              <p:spPr bwMode="auto">
                <a:xfrm flipV="1">
                  <a:off x="4041" y="1265"/>
                  <a:ext cx="0" cy="121"/>
                </a:xfrm>
                <a:prstGeom prst="line">
                  <a:avLst/>
                </a:prstGeom>
                <a:noFill/>
                <a:ln w="9525">
                  <a:solidFill>
                    <a:schemeClr val="tx1"/>
                  </a:solidFill>
                  <a:round/>
                  <a:headEnd/>
                  <a:tailEnd/>
                </a:ln>
              </p:spPr>
              <p:txBody>
                <a:bodyPr>
                  <a:prstTxWarp prst="textNoShape">
                    <a:avLst/>
                  </a:prstTxWarp>
                </a:bodyPr>
                <a:lstStyle/>
                <a:p>
                  <a:endParaRPr lang="en-US"/>
                </a:p>
              </p:txBody>
            </p:sp>
          </p:grpSp>
          <p:grpSp>
            <p:nvGrpSpPr>
              <p:cNvPr id="7" name="Group 20"/>
              <p:cNvGrpSpPr>
                <a:grpSpLocks/>
              </p:cNvGrpSpPr>
              <p:nvPr/>
            </p:nvGrpSpPr>
            <p:grpSpPr bwMode="auto">
              <a:xfrm>
                <a:off x="5009" y="1035"/>
                <a:ext cx="96" cy="339"/>
                <a:chOff x="3993" y="1047"/>
                <a:chExt cx="96" cy="339"/>
              </a:xfrm>
            </p:grpSpPr>
            <p:sp>
              <p:nvSpPr>
                <p:cNvPr id="266255" name="Rectangle 21"/>
                <p:cNvSpPr>
                  <a:spLocks noChangeArrowheads="1"/>
                </p:cNvSpPr>
                <p:nvPr/>
              </p:nvSpPr>
              <p:spPr bwMode="auto">
                <a:xfrm>
                  <a:off x="3993" y="1168"/>
                  <a:ext cx="96" cy="97"/>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p>
              </p:txBody>
            </p:sp>
            <p:sp>
              <p:nvSpPr>
                <p:cNvPr id="266256" name="Line 22"/>
                <p:cNvSpPr>
                  <a:spLocks noChangeShapeType="1"/>
                </p:cNvSpPr>
                <p:nvPr/>
              </p:nvSpPr>
              <p:spPr bwMode="auto">
                <a:xfrm flipV="1">
                  <a:off x="4041" y="1047"/>
                  <a:ext cx="0" cy="121"/>
                </a:xfrm>
                <a:prstGeom prst="line">
                  <a:avLst/>
                </a:prstGeom>
                <a:noFill/>
                <a:ln w="9525">
                  <a:solidFill>
                    <a:schemeClr val="tx1"/>
                  </a:solidFill>
                  <a:round/>
                  <a:headEnd/>
                  <a:tailEnd/>
                </a:ln>
              </p:spPr>
              <p:txBody>
                <a:bodyPr>
                  <a:prstTxWarp prst="textNoShape">
                    <a:avLst/>
                  </a:prstTxWarp>
                </a:bodyPr>
                <a:lstStyle/>
                <a:p>
                  <a:endParaRPr lang="en-US"/>
                </a:p>
              </p:txBody>
            </p:sp>
            <p:sp>
              <p:nvSpPr>
                <p:cNvPr id="266257" name="Line 23"/>
                <p:cNvSpPr>
                  <a:spLocks noChangeShapeType="1"/>
                </p:cNvSpPr>
                <p:nvPr/>
              </p:nvSpPr>
              <p:spPr bwMode="auto">
                <a:xfrm flipV="1">
                  <a:off x="4041" y="1265"/>
                  <a:ext cx="0" cy="121"/>
                </a:xfrm>
                <a:prstGeom prst="line">
                  <a:avLst/>
                </a:prstGeom>
                <a:noFill/>
                <a:ln w="9525">
                  <a:solidFill>
                    <a:schemeClr val="tx1"/>
                  </a:solidFill>
                  <a:round/>
                  <a:headEnd/>
                  <a:tailEnd/>
                </a:ln>
              </p:spPr>
              <p:txBody>
                <a:bodyPr>
                  <a:prstTxWarp prst="textNoShape">
                    <a:avLst/>
                  </a:prstTxWarp>
                </a:bodyPr>
                <a:lstStyle/>
                <a:p>
                  <a:endParaRPr lang="en-US"/>
                </a:p>
              </p:txBody>
            </p:sp>
          </p:grpSp>
          <p:sp>
            <p:nvSpPr>
              <p:cNvPr id="266251" name="Line 24"/>
              <p:cNvSpPr>
                <a:spLocks noChangeShapeType="1"/>
              </p:cNvSpPr>
              <p:nvPr/>
            </p:nvSpPr>
            <p:spPr bwMode="auto">
              <a:xfrm flipH="1">
                <a:off x="4090" y="1216"/>
                <a:ext cx="350"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266252" name="Line 25"/>
              <p:cNvSpPr>
                <a:spLocks noChangeShapeType="1"/>
              </p:cNvSpPr>
              <p:nvPr/>
            </p:nvSpPr>
            <p:spPr bwMode="auto">
              <a:xfrm flipH="1">
                <a:off x="4682" y="1211"/>
                <a:ext cx="323"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266253" name="Text Box 26"/>
              <p:cNvSpPr txBox="1">
                <a:spLocks noChangeArrowheads="1"/>
              </p:cNvSpPr>
              <p:nvPr/>
            </p:nvSpPr>
            <p:spPr bwMode="auto">
              <a:xfrm>
                <a:off x="4038" y="945"/>
                <a:ext cx="534" cy="173"/>
              </a:xfrm>
              <a:prstGeom prst="rect">
                <a:avLst/>
              </a:prstGeom>
              <a:noFill/>
              <a:ln w="9525">
                <a:noFill/>
                <a:miter lim="800000"/>
                <a:headEnd/>
                <a:tailEnd/>
              </a:ln>
            </p:spPr>
            <p:txBody>
              <a:bodyPr>
                <a:prstTxWarp prst="textNoShape">
                  <a:avLst/>
                </a:prstTxWarp>
                <a:spAutoFit/>
              </a:bodyPr>
              <a:lstStyle/>
              <a:p>
                <a:pPr eaLnBrk="1" hangingPunct="1">
                  <a:spcBef>
                    <a:spcPct val="50000"/>
                  </a:spcBef>
                </a:pPr>
                <a:r>
                  <a:rPr lang="en-US" sz="1200">
                    <a:latin typeface="Tahoma" charset="0"/>
                    <a:ea typeface="MS PGothic" pitchFamily="34" charset="-128"/>
                    <a:cs typeface="MS PGothic" pitchFamily="34" charset="-128"/>
                  </a:rPr>
                  <a:t>Provided</a:t>
                </a:r>
              </a:p>
            </p:txBody>
          </p:sp>
          <p:sp>
            <p:nvSpPr>
              <p:cNvPr id="266254" name="Text Box 27"/>
              <p:cNvSpPr txBox="1">
                <a:spLocks noChangeArrowheads="1"/>
              </p:cNvSpPr>
              <p:nvPr/>
            </p:nvSpPr>
            <p:spPr bwMode="auto">
              <a:xfrm>
                <a:off x="4579" y="1345"/>
                <a:ext cx="534" cy="173"/>
              </a:xfrm>
              <a:prstGeom prst="rect">
                <a:avLst/>
              </a:prstGeom>
              <a:noFill/>
              <a:ln w="9525">
                <a:noFill/>
                <a:miter lim="800000"/>
                <a:headEnd/>
                <a:tailEnd/>
              </a:ln>
            </p:spPr>
            <p:txBody>
              <a:bodyPr>
                <a:prstTxWarp prst="textNoShape">
                  <a:avLst/>
                </a:prstTxWarp>
                <a:spAutoFit/>
              </a:bodyPr>
              <a:lstStyle/>
              <a:p>
                <a:pPr eaLnBrk="1" hangingPunct="1">
                  <a:spcBef>
                    <a:spcPct val="50000"/>
                  </a:spcBef>
                </a:pPr>
                <a:r>
                  <a:rPr lang="en-US" sz="1200">
                    <a:latin typeface="Tahoma" charset="0"/>
                    <a:ea typeface="MS PGothic" pitchFamily="34" charset="-128"/>
                    <a:cs typeface="MS PGothic" pitchFamily="34" charset="-128"/>
                  </a:rPr>
                  <a:t>Required</a:t>
                </a:r>
              </a:p>
            </p:txBody>
          </p:sp>
        </p:grpSp>
      </p:gr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r>
              <a:rPr lang="en-US" smtClean="0"/>
              <a:t>Formal Interfaces</a:t>
            </a:r>
            <a:endParaRPr lang="en-US"/>
          </a:p>
        </p:txBody>
      </p:sp>
      <p:sp>
        <p:nvSpPr>
          <p:cNvPr id="268291" name="Rectangle 3"/>
          <p:cNvSpPr>
            <a:spLocks noGrp="1" noChangeArrowheads="1"/>
          </p:cNvSpPr>
          <p:nvPr>
            <p:ph type="body" idx="1"/>
          </p:nvPr>
        </p:nvSpPr>
        <p:spPr/>
        <p:txBody>
          <a:bodyPr/>
          <a:lstStyle/>
          <a:p>
            <a:r>
              <a:rPr lang="en-US" smtClean="0"/>
              <a:t>When an interface is added it is not named or formalized. </a:t>
            </a:r>
            <a:br>
              <a:rPr lang="en-US" smtClean="0"/>
            </a:br>
            <a:endParaRPr lang="en-US" smtClean="0"/>
          </a:p>
          <a:p>
            <a:r>
              <a:rPr lang="en-US" smtClean="0"/>
              <a:t>Name interface for clarity</a:t>
            </a:r>
          </a:p>
          <a:p>
            <a:pPr lvl="1"/>
            <a:endParaRPr lang="en-US" smtClean="0"/>
          </a:p>
          <a:p>
            <a:r>
              <a:rPr lang="en-US" smtClean="0"/>
              <a:t>Formalize to interfaces declared in interface packages. </a:t>
            </a:r>
            <a:br>
              <a:rPr lang="en-US" smtClean="0"/>
            </a:br>
            <a:endParaRPr lang="en-US" smtClean="0"/>
          </a:p>
          <a:p>
            <a:r>
              <a:rPr lang="en-US" smtClean="0"/>
              <a:t>Interfaces must be </a:t>
            </a:r>
            <a:br>
              <a:rPr lang="en-US" smtClean="0"/>
            </a:br>
            <a:r>
              <a:rPr lang="en-US" smtClean="0"/>
              <a:t>formalized to pass </a:t>
            </a:r>
            <a:br>
              <a:rPr lang="en-US" smtClean="0"/>
            </a:br>
            <a:r>
              <a:rPr lang="en-US" smtClean="0"/>
              <a:t>messages.</a:t>
            </a:r>
            <a:endParaRPr lang="en-US"/>
          </a:p>
        </p:txBody>
      </p:sp>
      <p:grpSp>
        <p:nvGrpSpPr>
          <p:cNvPr id="2" name="Group 27"/>
          <p:cNvGrpSpPr>
            <a:grpSpLocks/>
          </p:cNvGrpSpPr>
          <p:nvPr/>
        </p:nvGrpSpPr>
        <p:grpSpPr bwMode="auto">
          <a:xfrm>
            <a:off x="3886200" y="3352800"/>
            <a:ext cx="5029200" cy="2667000"/>
            <a:chOff x="2352" y="2112"/>
            <a:chExt cx="3168" cy="1680"/>
          </a:xfrm>
        </p:grpSpPr>
        <p:sp>
          <p:nvSpPr>
            <p:cNvPr id="268293" name="Rectangle 26"/>
            <p:cNvSpPr>
              <a:spLocks noChangeArrowheads="1"/>
            </p:cNvSpPr>
            <p:nvPr/>
          </p:nvSpPr>
          <p:spPr bwMode="auto">
            <a:xfrm>
              <a:off x="2400" y="2208"/>
              <a:ext cx="3120" cy="1584"/>
            </a:xfrm>
            <a:prstGeom prst="rect">
              <a:avLst/>
            </a:prstGeom>
            <a:solidFill>
              <a:schemeClr val="bg2"/>
            </a:solidFill>
            <a:ln w="12700">
              <a:noFill/>
              <a:miter lim="800000"/>
              <a:headEnd/>
              <a:tailEnd/>
            </a:ln>
          </p:spPr>
          <p:txBody>
            <a:bodyPr wrap="none" anchor="ctr">
              <a:prstTxWarp prst="textNoShape">
                <a:avLst/>
              </a:prstTxWarp>
            </a:bodyPr>
            <a:lstStyle/>
            <a:p>
              <a:endParaRPr lang="en-US"/>
            </a:p>
          </p:txBody>
        </p:sp>
        <p:pic>
          <p:nvPicPr>
            <p:cNvPr id="268294" name="Picture 25"/>
            <p:cNvPicPr>
              <a:picLocks noChangeAspect="1" noChangeArrowheads="1"/>
            </p:cNvPicPr>
            <p:nvPr/>
          </p:nvPicPr>
          <p:blipFill>
            <a:blip r:embed="rId3"/>
            <a:srcRect l="38812" t="29500" r="29062" b="48500"/>
            <a:stretch>
              <a:fillRect/>
            </a:stretch>
          </p:blipFill>
          <p:spPr bwMode="auto">
            <a:xfrm>
              <a:off x="2352" y="2112"/>
              <a:ext cx="3084" cy="1584"/>
            </a:xfrm>
            <a:prstGeom prst="rect">
              <a:avLst/>
            </a:prstGeom>
            <a:solidFill>
              <a:schemeClr val="tx1"/>
            </a:solidFill>
            <a:ln w="3175">
              <a:solidFill>
                <a:schemeClr val="tx1"/>
              </a:solidFill>
              <a:miter lim="800000"/>
              <a:headEnd/>
              <a:tailEnd/>
            </a:ln>
          </p:spPr>
        </p:pic>
      </p:gr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r>
              <a:rPr lang="en-US" smtClean="0"/>
              <a:t>Termination of Interface Messages</a:t>
            </a:r>
            <a:endParaRPr lang="en-US"/>
          </a:p>
        </p:txBody>
      </p:sp>
      <p:sp>
        <p:nvSpPr>
          <p:cNvPr id="270339" name="Rectangle 3"/>
          <p:cNvSpPr>
            <a:spLocks noGrp="1" noChangeArrowheads="1"/>
          </p:cNvSpPr>
          <p:nvPr>
            <p:ph type="body" idx="1"/>
          </p:nvPr>
        </p:nvSpPr>
        <p:spPr/>
        <p:txBody>
          <a:bodyPr/>
          <a:lstStyle/>
          <a:p>
            <a:r>
              <a:rPr lang="en-US" smtClean="0"/>
              <a:t>Signal (async message) between two connected components:</a:t>
            </a:r>
          </a:p>
          <a:p>
            <a:pPr lvl="1"/>
            <a:r>
              <a:rPr lang="en-US" smtClean="0"/>
              <a:t> Class based state machine (mapped event), or </a:t>
            </a:r>
          </a:p>
          <a:p>
            <a:pPr lvl="1"/>
            <a:r>
              <a:rPr lang="en-US" smtClean="0"/>
              <a:t> Receiving port</a:t>
            </a:r>
            <a:br>
              <a:rPr lang="en-US" smtClean="0"/>
            </a:br>
            <a:endParaRPr lang="en-US" smtClean="0"/>
          </a:p>
          <a:p>
            <a:r>
              <a:rPr lang="en-US" smtClean="0"/>
              <a:t> Signal sent from single component</a:t>
            </a:r>
          </a:p>
          <a:p>
            <a:pPr lvl="1"/>
            <a:r>
              <a:rPr lang="en-US" smtClean="0"/>
              <a:t> Sending port</a:t>
            </a:r>
            <a:br>
              <a:rPr lang="en-US" smtClean="0"/>
            </a:br>
            <a:endParaRPr lang="en-US" smtClean="0"/>
          </a:p>
          <a:p>
            <a:r>
              <a:rPr lang="en-US" smtClean="0"/>
              <a:t> Operation (sync message) between two connected components:</a:t>
            </a:r>
          </a:p>
          <a:p>
            <a:pPr lvl="1"/>
            <a:r>
              <a:rPr lang="en-US" smtClean="0"/>
              <a:t> Receiving port</a:t>
            </a:r>
            <a:br>
              <a:rPr lang="en-US" smtClean="0"/>
            </a:br>
            <a:endParaRPr lang="en-US" smtClean="0"/>
          </a:p>
          <a:p>
            <a:r>
              <a:rPr lang="en-US" smtClean="0"/>
              <a:t> Operation invoked from single component:</a:t>
            </a:r>
          </a:p>
          <a:p>
            <a:pPr lvl="1"/>
            <a:r>
              <a:rPr lang="en-US" smtClean="0"/>
              <a:t> Sending port</a:t>
            </a:r>
            <a:endParaRPr lang="en-US"/>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2386" name="Rectangle 4"/>
          <p:cNvSpPr>
            <a:spLocks noGrp="1" noChangeArrowheads="1"/>
          </p:cNvSpPr>
          <p:nvPr>
            <p:ph type="title"/>
          </p:nvPr>
        </p:nvSpPr>
        <p:spPr/>
        <p:txBody>
          <a:bodyPr/>
          <a:lstStyle/>
          <a:p>
            <a:r>
              <a:rPr lang="sv-SE"/>
              <a:t>Component Views</a:t>
            </a:r>
            <a:endParaRPr lang="en-US"/>
          </a:p>
        </p:txBody>
      </p:sp>
      <p:sp>
        <p:nvSpPr>
          <p:cNvPr id="13" name="Content Placeholder 12"/>
          <p:cNvSpPr>
            <a:spLocks noGrp="1"/>
          </p:cNvSpPr>
          <p:nvPr>
            <p:ph idx="1"/>
          </p:nvPr>
        </p:nvSpPr>
        <p:spPr/>
        <p:txBody>
          <a:bodyPr/>
          <a:lstStyle/>
          <a:p>
            <a:endParaRPr lang="en-US"/>
          </a:p>
        </p:txBody>
      </p:sp>
      <p:pic>
        <p:nvPicPr>
          <p:cNvPr id="272387" name="Picture 2"/>
          <p:cNvPicPr>
            <a:picLocks noChangeAspect="1" noChangeArrowheads="1"/>
          </p:cNvPicPr>
          <p:nvPr/>
        </p:nvPicPr>
        <p:blipFill>
          <a:blip r:embed="rId3"/>
          <a:srcRect l="-17" r="2501" b="6944"/>
          <a:stretch>
            <a:fillRect/>
          </a:stretch>
        </p:blipFill>
        <p:spPr bwMode="auto">
          <a:xfrm>
            <a:off x="128588" y="990600"/>
            <a:ext cx="8915400" cy="5105400"/>
          </a:xfrm>
          <a:prstGeom prst="rect">
            <a:avLst/>
          </a:prstGeom>
          <a:noFill/>
          <a:ln w="9525">
            <a:solidFill>
              <a:schemeClr val="tx1"/>
            </a:solidFill>
            <a:round/>
            <a:headEnd/>
            <a:tailEnd/>
          </a:ln>
        </p:spPr>
      </p:pic>
      <p:sp>
        <p:nvSpPr>
          <p:cNvPr id="272388" name="Text Box 3"/>
          <p:cNvSpPr txBox="1">
            <a:spLocks noChangeArrowheads="1"/>
          </p:cNvSpPr>
          <p:nvPr/>
        </p:nvSpPr>
        <p:spPr bwMode="auto">
          <a:xfrm>
            <a:off x="1195388" y="5257800"/>
            <a:ext cx="898525" cy="690563"/>
          </a:xfrm>
          <a:prstGeom prst="rect">
            <a:avLst/>
          </a:prstGeom>
          <a:solidFill>
            <a:schemeClr val="bg1"/>
          </a:solidFill>
          <a:ln w="9525">
            <a:solidFill>
              <a:schemeClr val="tx1"/>
            </a:solidFill>
            <a:round/>
            <a:headEnd/>
            <a:tailEnd/>
          </a:ln>
        </p:spPr>
        <p:txBody>
          <a:bodyPr wrap="none" lIns="81639" tIns="42452" rIns="81639" bIns="42452">
            <a:prstTxWarp prst="textNoShape">
              <a:avLst/>
            </a:prstTxWarp>
            <a:spAutoFit/>
          </a:bodyPr>
          <a:lstStyle/>
          <a:p>
            <a:pPr algn="ctr" defTabSz="414338" eaLnBrk="1" hangingPunct="1">
              <a:buClr>
                <a:srgbClr val="FF3300"/>
              </a:buClr>
              <a:buSzPct val="100000"/>
              <a:buFont typeface="Aria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1300">
                <a:solidFill>
                  <a:srgbClr val="FF3300"/>
                </a:solidFill>
                <a:ea typeface="MS PGothic" pitchFamily="34" charset="-128"/>
                <a:cs typeface="MS PGothic" pitchFamily="34" charset="-128"/>
              </a:rPr>
              <a:t>Interfaces</a:t>
            </a:r>
          </a:p>
          <a:p>
            <a:pPr algn="ctr" defTabSz="414338" eaLnBrk="1" hangingPunct="1">
              <a:buClr>
                <a:srgbClr val="FF3300"/>
              </a:buClr>
              <a:buSzPct val="100000"/>
              <a:buFont typeface="Aria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1300">
                <a:solidFill>
                  <a:srgbClr val="FF3300"/>
                </a:solidFill>
                <a:ea typeface="MS PGothic" pitchFamily="34" charset="-128"/>
                <a:cs typeface="MS PGothic" pitchFamily="34" charset="-128"/>
              </a:rPr>
              <a:t>on</a:t>
            </a:r>
          </a:p>
          <a:p>
            <a:pPr algn="ctr" defTabSz="414338" eaLnBrk="1" hangingPunct="1">
              <a:buClr>
                <a:srgbClr val="FF3300"/>
              </a:buClr>
              <a:buSzPct val="100000"/>
              <a:buFont typeface="Aria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1300">
                <a:solidFill>
                  <a:srgbClr val="FF3300"/>
                </a:solidFill>
                <a:ea typeface="MS PGothic" pitchFamily="34" charset="-128"/>
                <a:cs typeface="MS PGothic" pitchFamily="34" charset="-128"/>
              </a:rPr>
              <a:t>Ports</a:t>
            </a:r>
          </a:p>
        </p:txBody>
      </p:sp>
      <p:sp>
        <p:nvSpPr>
          <p:cNvPr id="272389" name="Line 5"/>
          <p:cNvSpPr>
            <a:spLocks noChangeShapeType="1"/>
          </p:cNvSpPr>
          <p:nvPr/>
        </p:nvSpPr>
        <p:spPr bwMode="auto">
          <a:xfrm flipH="1" flipV="1">
            <a:off x="7215188" y="3048000"/>
            <a:ext cx="974725" cy="2125663"/>
          </a:xfrm>
          <a:prstGeom prst="line">
            <a:avLst/>
          </a:prstGeom>
          <a:noFill/>
          <a:ln w="28575">
            <a:solidFill>
              <a:srgbClr val="FF3300"/>
            </a:solidFill>
            <a:miter lim="800000"/>
            <a:headEnd/>
            <a:tailEnd type="triangle" w="med" len="med"/>
          </a:ln>
        </p:spPr>
        <p:txBody>
          <a:bodyPr>
            <a:prstTxWarp prst="textNoShape">
              <a:avLst/>
            </a:prstTxWarp>
          </a:bodyPr>
          <a:lstStyle/>
          <a:p>
            <a:endParaRPr lang="en-US"/>
          </a:p>
        </p:txBody>
      </p:sp>
      <p:sp>
        <p:nvSpPr>
          <p:cNvPr id="272390" name="Text Box 6"/>
          <p:cNvSpPr txBox="1">
            <a:spLocks noChangeArrowheads="1"/>
          </p:cNvSpPr>
          <p:nvPr/>
        </p:nvSpPr>
        <p:spPr bwMode="auto">
          <a:xfrm>
            <a:off x="8053388" y="4953000"/>
            <a:ext cx="962025" cy="690563"/>
          </a:xfrm>
          <a:prstGeom prst="rect">
            <a:avLst/>
          </a:prstGeom>
          <a:solidFill>
            <a:schemeClr val="bg1"/>
          </a:solidFill>
          <a:ln w="9525">
            <a:solidFill>
              <a:schemeClr val="tx1"/>
            </a:solidFill>
            <a:round/>
            <a:headEnd/>
            <a:tailEnd/>
          </a:ln>
        </p:spPr>
        <p:txBody>
          <a:bodyPr wrap="none" lIns="81639" tIns="42452" rIns="81639" bIns="42452">
            <a:prstTxWarp prst="textNoShape">
              <a:avLst/>
            </a:prstTxWarp>
            <a:spAutoFit/>
          </a:bodyPr>
          <a:lstStyle/>
          <a:p>
            <a:pPr algn="ctr" defTabSz="414338" eaLnBrk="1" hangingPunct="1">
              <a:buClr>
                <a:srgbClr val="FF3300"/>
              </a:buClr>
              <a:buSzPct val="100000"/>
              <a:buFont typeface="Aria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1300">
                <a:solidFill>
                  <a:srgbClr val="FF3300"/>
                </a:solidFill>
                <a:ea typeface="MS PGothic" pitchFamily="34" charset="-128"/>
                <a:cs typeface="MS PGothic" pitchFamily="34" charset="-128"/>
              </a:rPr>
              <a:t>Models</a:t>
            </a:r>
          </a:p>
          <a:p>
            <a:pPr algn="ctr" defTabSz="414338" eaLnBrk="1" hangingPunct="1">
              <a:buClr>
                <a:srgbClr val="FF3300"/>
              </a:buClr>
              <a:buSzPct val="100000"/>
              <a:buFont typeface="Aria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1300">
                <a:solidFill>
                  <a:srgbClr val="FF3300"/>
                </a:solidFill>
                <a:ea typeface="MS PGothic" pitchFamily="34" charset="-128"/>
                <a:cs typeface="MS PGothic" pitchFamily="34" charset="-128"/>
              </a:rPr>
              <a:t>wired</a:t>
            </a:r>
          </a:p>
          <a:p>
            <a:pPr algn="ctr" defTabSz="414338" eaLnBrk="1" hangingPunct="1">
              <a:buClr>
                <a:srgbClr val="FF3300"/>
              </a:buClr>
              <a:buSzPct val="100000"/>
              <a:buFont typeface="Aria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1300">
                <a:solidFill>
                  <a:srgbClr val="FF3300"/>
                </a:solidFill>
                <a:ea typeface="MS PGothic" pitchFamily="34" charset="-128"/>
                <a:cs typeface="MS PGothic" pitchFamily="34" charset="-128"/>
              </a:rPr>
              <a:t>graphically</a:t>
            </a:r>
          </a:p>
        </p:txBody>
      </p:sp>
      <p:sp>
        <p:nvSpPr>
          <p:cNvPr id="272391" name="Line 8"/>
          <p:cNvSpPr>
            <a:spLocks noChangeShapeType="1"/>
          </p:cNvSpPr>
          <p:nvPr/>
        </p:nvSpPr>
        <p:spPr bwMode="auto">
          <a:xfrm flipH="1">
            <a:off x="4252913" y="1500188"/>
            <a:ext cx="847725" cy="1193800"/>
          </a:xfrm>
          <a:prstGeom prst="line">
            <a:avLst/>
          </a:prstGeom>
          <a:noFill/>
          <a:ln w="28575">
            <a:solidFill>
              <a:srgbClr val="FF3300"/>
            </a:solidFill>
            <a:miter lim="800000"/>
            <a:headEnd/>
            <a:tailEnd type="triangle" w="med" len="med"/>
          </a:ln>
        </p:spPr>
        <p:txBody>
          <a:bodyPr>
            <a:prstTxWarp prst="textNoShape">
              <a:avLst/>
            </a:prstTxWarp>
          </a:bodyPr>
          <a:lstStyle/>
          <a:p>
            <a:endParaRPr lang="en-US"/>
          </a:p>
        </p:txBody>
      </p:sp>
      <p:sp>
        <p:nvSpPr>
          <p:cNvPr id="272392" name="Text Box 9"/>
          <p:cNvSpPr txBox="1">
            <a:spLocks noChangeArrowheads="1"/>
          </p:cNvSpPr>
          <p:nvPr/>
        </p:nvSpPr>
        <p:spPr bwMode="auto">
          <a:xfrm>
            <a:off x="4860925" y="1244600"/>
            <a:ext cx="1517650" cy="296863"/>
          </a:xfrm>
          <a:prstGeom prst="rect">
            <a:avLst/>
          </a:prstGeom>
          <a:solidFill>
            <a:schemeClr val="bg1"/>
          </a:solidFill>
          <a:ln w="12700">
            <a:solidFill>
              <a:schemeClr val="tx1"/>
            </a:solidFill>
            <a:round/>
            <a:headEnd/>
            <a:tailEnd/>
          </a:ln>
        </p:spPr>
        <p:txBody>
          <a:bodyPr wrap="none" lIns="81639" tIns="42452" rIns="81639" bIns="42452">
            <a:prstTxWarp prst="textNoShape">
              <a:avLst/>
            </a:prstTxWarp>
            <a:spAutoFit/>
          </a:bodyPr>
          <a:lstStyle/>
          <a:p>
            <a:pPr defTabSz="414338" eaLnBrk="1" hangingPunct="1">
              <a:buClr>
                <a:srgbClr val="FF3300"/>
              </a:buClr>
              <a:buSzPct val="100000"/>
              <a:buFont typeface="Aria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1300">
                <a:solidFill>
                  <a:srgbClr val="FF3300"/>
                </a:solidFill>
                <a:ea typeface="MS PGothic" pitchFamily="34" charset="-128"/>
                <a:cs typeface="MS PGothic" pitchFamily="34" charset="-128"/>
              </a:rPr>
              <a:t>Provided Interface</a:t>
            </a:r>
          </a:p>
        </p:txBody>
      </p:sp>
      <p:sp>
        <p:nvSpPr>
          <p:cNvPr id="272393" name="Text Box 10"/>
          <p:cNvSpPr txBox="1">
            <a:spLocks noChangeArrowheads="1"/>
          </p:cNvSpPr>
          <p:nvPr/>
        </p:nvSpPr>
        <p:spPr bwMode="auto">
          <a:xfrm>
            <a:off x="3602038" y="5208588"/>
            <a:ext cx="862012" cy="492125"/>
          </a:xfrm>
          <a:prstGeom prst="rect">
            <a:avLst/>
          </a:prstGeom>
          <a:solidFill>
            <a:schemeClr val="bg1"/>
          </a:solidFill>
          <a:ln w="9525">
            <a:solidFill>
              <a:schemeClr val="tx1"/>
            </a:solidFill>
            <a:round/>
            <a:headEnd/>
            <a:tailEnd/>
          </a:ln>
        </p:spPr>
        <p:txBody>
          <a:bodyPr wrap="none" lIns="81639" tIns="42452" rIns="81639" bIns="42452">
            <a:prstTxWarp prst="textNoShape">
              <a:avLst/>
            </a:prstTxWarp>
            <a:spAutoFit/>
          </a:bodyPr>
          <a:lstStyle/>
          <a:p>
            <a:pPr defTabSz="414338" eaLnBrk="1" hangingPunct="1">
              <a:buClr>
                <a:srgbClr val="FF3300"/>
              </a:buClr>
              <a:buSzPct val="100000"/>
              <a:buFont typeface="Aria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1300">
                <a:solidFill>
                  <a:srgbClr val="FF3300"/>
                </a:solidFill>
                <a:ea typeface="MS PGothic" pitchFamily="34" charset="-128"/>
                <a:cs typeface="MS PGothic" pitchFamily="34" charset="-128"/>
              </a:rPr>
              <a:t>Interface </a:t>
            </a:r>
          </a:p>
          <a:p>
            <a:pPr defTabSz="414338" eaLnBrk="1" hangingPunct="1">
              <a:buClr>
                <a:srgbClr val="FF3300"/>
              </a:buClr>
              <a:buSzPct val="100000"/>
              <a:buFont typeface="Aria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1300">
                <a:solidFill>
                  <a:srgbClr val="FF3300"/>
                </a:solidFill>
                <a:ea typeface="MS PGothic" pitchFamily="34" charset="-128"/>
                <a:cs typeface="MS PGothic" pitchFamily="34" charset="-128"/>
              </a:rPr>
              <a:t>Definition</a:t>
            </a:r>
          </a:p>
        </p:txBody>
      </p:sp>
      <p:sp>
        <p:nvSpPr>
          <p:cNvPr id="272394" name="Line 12"/>
          <p:cNvSpPr>
            <a:spLocks noChangeShapeType="1"/>
          </p:cNvSpPr>
          <p:nvPr/>
        </p:nvSpPr>
        <p:spPr bwMode="auto">
          <a:xfrm flipH="1">
            <a:off x="5843588" y="1905000"/>
            <a:ext cx="838200" cy="541338"/>
          </a:xfrm>
          <a:prstGeom prst="line">
            <a:avLst/>
          </a:prstGeom>
          <a:noFill/>
          <a:ln w="28575">
            <a:solidFill>
              <a:srgbClr val="FF3300"/>
            </a:solidFill>
            <a:miter lim="800000"/>
            <a:headEnd/>
            <a:tailEnd type="triangle" w="med" len="med"/>
          </a:ln>
        </p:spPr>
        <p:txBody>
          <a:bodyPr>
            <a:prstTxWarp prst="textNoShape">
              <a:avLst/>
            </a:prstTxWarp>
          </a:bodyPr>
          <a:lstStyle/>
          <a:p>
            <a:endParaRPr lang="en-US"/>
          </a:p>
        </p:txBody>
      </p:sp>
      <p:sp>
        <p:nvSpPr>
          <p:cNvPr id="272395" name="Line 14"/>
          <p:cNvSpPr>
            <a:spLocks noChangeShapeType="1"/>
          </p:cNvSpPr>
          <p:nvPr/>
        </p:nvSpPr>
        <p:spPr bwMode="auto">
          <a:xfrm flipH="1">
            <a:off x="5843588" y="1905000"/>
            <a:ext cx="990600" cy="2157413"/>
          </a:xfrm>
          <a:prstGeom prst="line">
            <a:avLst/>
          </a:prstGeom>
          <a:noFill/>
          <a:ln w="28575">
            <a:solidFill>
              <a:srgbClr val="FF3300"/>
            </a:solidFill>
            <a:miter lim="800000"/>
            <a:headEnd/>
            <a:tailEnd type="triangle" w="med" len="med"/>
          </a:ln>
        </p:spPr>
        <p:txBody>
          <a:bodyPr>
            <a:prstTxWarp prst="textNoShape">
              <a:avLst/>
            </a:prstTxWarp>
          </a:bodyPr>
          <a:lstStyle/>
          <a:p>
            <a:endParaRPr lang="en-US"/>
          </a:p>
        </p:txBody>
      </p:sp>
      <p:sp>
        <p:nvSpPr>
          <p:cNvPr id="272396" name="Text Box 13"/>
          <p:cNvSpPr txBox="1">
            <a:spLocks noChangeArrowheads="1"/>
          </p:cNvSpPr>
          <p:nvPr/>
        </p:nvSpPr>
        <p:spPr bwMode="auto">
          <a:xfrm>
            <a:off x="6669088" y="1447800"/>
            <a:ext cx="1736725" cy="492125"/>
          </a:xfrm>
          <a:prstGeom prst="rect">
            <a:avLst/>
          </a:prstGeom>
          <a:solidFill>
            <a:schemeClr val="bg1"/>
          </a:solidFill>
          <a:ln w="9525">
            <a:solidFill>
              <a:schemeClr val="tx1"/>
            </a:solidFill>
            <a:round/>
            <a:headEnd/>
            <a:tailEnd/>
          </a:ln>
        </p:spPr>
        <p:txBody>
          <a:bodyPr wrap="none" lIns="81639" tIns="42452" rIns="81639" bIns="42452">
            <a:prstTxWarp prst="textNoShape">
              <a:avLst/>
            </a:prstTxWarp>
            <a:spAutoFit/>
          </a:bodyPr>
          <a:lstStyle/>
          <a:p>
            <a:pPr algn="ctr" defTabSz="414338" eaLnBrk="1" hangingPunct="1">
              <a:buClr>
                <a:srgbClr val="FF3300"/>
              </a:buClr>
              <a:buSzPct val="100000"/>
              <a:buFont typeface="Aria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1300">
                <a:solidFill>
                  <a:srgbClr val="FF3300"/>
                </a:solidFill>
                <a:ea typeface="MS PGothic" pitchFamily="34" charset="-128"/>
                <a:cs typeface="MS PGothic" pitchFamily="34" charset="-128"/>
              </a:rPr>
              <a:t>Non xtUML -Modeled</a:t>
            </a:r>
          </a:p>
          <a:p>
            <a:pPr algn="ctr" defTabSz="414338" eaLnBrk="1" hangingPunct="1">
              <a:buClr>
                <a:srgbClr val="FF3300"/>
              </a:buClr>
              <a:buSzPct val="100000"/>
              <a:buFont typeface="Aria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1300">
                <a:solidFill>
                  <a:srgbClr val="FF3300"/>
                </a:solidFill>
                <a:ea typeface="MS PGothic" pitchFamily="34" charset="-128"/>
                <a:cs typeface="MS PGothic" pitchFamily="34" charset="-128"/>
              </a:rPr>
              <a:t>Components</a:t>
            </a:r>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r>
              <a:rPr lang="en-US" smtClean="0"/>
              <a:t>Nesting Components</a:t>
            </a:r>
            <a:endParaRPr lang="en-US"/>
          </a:p>
        </p:txBody>
      </p:sp>
      <p:sp>
        <p:nvSpPr>
          <p:cNvPr id="274435" name="Rectangle 3"/>
          <p:cNvSpPr>
            <a:spLocks noGrp="1" noChangeArrowheads="1"/>
          </p:cNvSpPr>
          <p:nvPr>
            <p:ph type="body" idx="1"/>
          </p:nvPr>
        </p:nvSpPr>
        <p:spPr/>
        <p:txBody>
          <a:bodyPr/>
          <a:lstStyle/>
          <a:p>
            <a:r>
              <a:rPr lang="en-US" smtClean="0"/>
              <a:t>Internal interfaces</a:t>
            </a:r>
            <a:br>
              <a:rPr lang="en-US" smtClean="0"/>
            </a:br>
            <a:endParaRPr lang="en-US" smtClean="0"/>
          </a:p>
          <a:p>
            <a:r>
              <a:rPr lang="en-US" smtClean="0"/>
              <a:t>Delegation</a:t>
            </a:r>
          </a:p>
          <a:p>
            <a:pPr lvl="1"/>
            <a:r>
              <a:rPr lang="en-US" smtClean="0"/>
              <a:t>Provided and required interfaces to Parent Component</a:t>
            </a:r>
            <a:br>
              <a:rPr lang="en-US" smtClean="0"/>
            </a:br>
            <a:endParaRPr lang="en-US" smtClean="0"/>
          </a:p>
          <a:p>
            <a:r>
              <a:rPr lang="en-US" smtClean="0"/>
              <a:t>Leaf components:</a:t>
            </a:r>
          </a:p>
          <a:p>
            <a:pPr lvl="1"/>
            <a:r>
              <a:rPr lang="en-US" smtClean="0"/>
              <a:t>xtUML models</a:t>
            </a:r>
          </a:p>
          <a:p>
            <a:pPr lvl="2"/>
            <a:r>
              <a:rPr lang="en-US" smtClean="0"/>
              <a:t>Class, </a:t>
            </a:r>
          </a:p>
          <a:p>
            <a:pPr lvl="2"/>
            <a:r>
              <a:rPr lang="en-US" smtClean="0"/>
              <a:t>State Machine</a:t>
            </a:r>
          </a:p>
          <a:p>
            <a:pPr lvl="2"/>
            <a:r>
              <a:rPr lang="en-US" smtClean="0"/>
              <a:t>Actions</a:t>
            </a:r>
            <a:br>
              <a:rPr lang="en-US" smtClean="0"/>
            </a:br>
            <a:endParaRPr lang="en-US" smtClean="0"/>
          </a:p>
          <a:p>
            <a:pPr lvl="1"/>
            <a:r>
              <a:rPr lang="en-US" smtClean="0"/>
              <a:t>Legacy code</a:t>
            </a:r>
            <a:endParaRPr lang="en-US"/>
          </a:p>
        </p:txBody>
      </p:sp>
      <p:grpSp>
        <p:nvGrpSpPr>
          <p:cNvPr id="2" name="Group 9"/>
          <p:cNvGrpSpPr>
            <a:grpSpLocks/>
          </p:cNvGrpSpPr>
          <p:nvPr/>
        </p:nvGrpSpPr>
        <p:grpSpPr bwMode="auto">
          <a:xfrm>
            <a:off x="3695700" y="1219200"/>
            <a:ext cx="5372100" cy="4572000"/>
            <a:chOff x="2328" y="768"/>
            <a:chExt cx="3384" cy="2880"/>
          </a:xfrm>
        </p:grpSpPr>
        <p:sp>
          <p:nvSpPr>
            <p:cNvPr id="274437" name="Rectangle 8"/>
            <p:cNvSpPr>
              <a:spLocks noChangeArrowheads="1"/>
            </p:cNvSpPr>
            <p:nvPr/>
          </p:nvSpPr>
          <p:spPr bwMode="auto">
            <a:xfrm>
              <a:off x="2400" y="912"/>
              <a:ext cx="3312" cy="2736"/>
            </a:xfrm>
            <a:prstGeom prst="rect">
              <a:avLst/>
            </a:prstGeom>
            <a:solidFill>
              <a:schemeClr val="bg2"/>
            </a:solidFill>
            <a:ln w="12700">
              <a:noFill/>
              <a:miter lim="800000"/>
              <a:headEnd/>
              <a:tailEnd/>
            </a:ln>
          </p:spPr>
          <p:txBody>
            <a:bodyPr wrap="none" anchor="ctr">
              <a:prstTxWarp prst="textNoShape">
                <a:avLst/>
              </a:prstTxWarp>
            </a:bodyPr>
            <a:lstStyle/>
            <a:p>
              <a:endParaRPr lang="en-US"/>
            </a:p>
          </p:txBody>
        </p:sp>
        <p:pic>
          <p:nvPicPr>
            <p:cNvPr id="274438" name="Picture 4" descr="HandsetInternals"/>
            <p:cNvPicPr>
              <a:picLocks noChangeAspect="1" noChangeArrowheads="1"/>
            </p:cNvPicPr>
            <p:nvPr/>
          </p:nvPicPr>
          <p:blipFill>
            <a:blip r:embed="rId3"/>
            <a:srcRect/>
            <a:stretch>
              <a:fillRect/>
            </a:stretch>
          </p:blipFill>
          <p:spPr bwMode="auto">
            <a:xfrm>
              <a:off x="2328" y="768"/>
              <a:ext cx="3288" cy="2750"/>
            </a:xfrm>
            <a:prstGeom prst="rect">
              <a:avLst/>
            </a:prstGeom>
            <a:noFill/>
            <a:ln w="9525">
              <a:solidFill>
                <a:schemeClr val="tx1"/>
              </a:solidFill>
              <a:miter lim="800000"/>
              <a:headEnd/>
              <a:tailEnd/>
            </a:ln>
          </p:spPr>
        </p:pic>
      </p:gr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9379" name="Rectangle 2"/>
          <p:cNvSpPr>
            <a:spLocks noGrp="1" noChangeArrowheads="1"/>
          </p:cNvSpPr>
          <p:nvPr>
            <p:ph type="title"/>
          </p:nvPr>
        </p:nvSpPr>
        <p:spPr/>
        <p:txBody>
          <a:bodyPr/>
          <a:lstStyle/>
          <a:p>
            <a:r>
              <a:rPr lang="en-US" dirty="0" smtClean="0"/>
              <a:t>12. Model-Driven Testing</a:t>
            </a:r>
          </a:p>
        </p:txBody>
      </p:sp>
      <p:graphicFrame>
        <p:nvGraphicFramePr>
          <p:cNvPr id="229378" name="Object 2">
            <a:hlinkClick r:id="" action="ppaction://ole?verb=0"/>
          </p:cNvPr>
          <p:cNvGraphicFramePr>
            <a:graphicFrameLocks/>
          </p:cNvGraphicFramePr>
          <p:nvPr>
            <p:ph idx="1"/>
          </p:nvPr>
        </p:nvGraphicFramePr>
        <p:xfrm>
          <a:off x="2801143" y="2198687"/>
          <a:ext cx="3998913" cy="3146425"/>
        </p:xfrm>
        <a:graphic>
          <a:graphicData uri="http://schemas.openxmlformats.org/presentationml/2006/ole">
            <p:oleObj spid="_x0000_s229378" name="Clip" r:id="rId4" imgW="3998880" imgH="3146400" progId="">
              <p:embed/>
            </p:oleObj>
          </a:graphicData>
        </a:graphic>
      </p:graphicFrame>
      <p:sp>
        <p:nvSpPr>
          <p:cNvPr id="229380" name="Text Box 3"/>
          <p:cNvSpPr txBox="1">
            <a:spLocks noChangeArrowheads="1"/>
          </p:cNvSpPr>
          <p:nvPr/>
        </p:nvSpPr>
        <p:spPr bwMode="auto">
          <a:xfrm>
            <a:off x="685800" y="2438400"/>
            <a:ext cx="1752600" cy="1555750"/>
          </a:xfrm>
          <a:prstGeom prst="rect">
            <a:avLst/>
          </a:prstGeom>
          <a:noFill/>
          <a:ln w="9525">
            <a:noFill/>
            <a:miter lim="800000"/>
            <a:headEnd/>
            <a:tailEnd/>
          </a:ln>
        </p:spPr>
        <p:txBody>
          <a:bodyPr>
            <a:prstTxWarp prst="textNoShape">
              <a:avLst/>
            </a:prstTxWarp>
            <a:spAutoFit/>
          </a:bodyPr>
          <a:lstStyle/>
          <a:p>
            <a:r>
              <a:rPr lang="en-US" sz="9600" b="1" dirty="0" smtClean="0">
                <a:solidFill>
                  <a:schemeClr val="tx2"/>
                </a:solidFill>
              </a:rPr>
              <a:t>11</a:t>
            </a:r>
            <a:endParaRPr lang="en-US" sz="9600" b="1" dirty="0">
              <a:solidFill>
                <a:schemeClr val="tx2"/>
              </a:solidFill>
            </a:endParaRPr>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1426" name="Title 1"/>
          <p:cNvSpPr>
            <a:spLocks noGrp="1"/>
          </p:cNvSpPr>
          <p:nvPr>
            <p:ph type="title"/>
          </p:nvPr>
        </p:nvSpPr>
        <p:spPr/>
        <p:txBody>
          <a:bodyPr/>
          <a:lstStyle/>
          <a:p>
            <a:r>
              <a:rPr lang="en-US" smtClean="0"/>
              <a:t>Model-Driven Testing</a:t>
            </a:r>
          </a:p>
        </p:txBody>
      </p:sp>
      <p:sp>
        <p:nvSpPr>
          <p:cNvPr id="231427" name="Content Placeholder 2"/>
          <p:cNvSpPr>
            <a:spLocks noGrp="1"/>
          </p:cNvSpPr>
          <p:nvPr>
            <p:ph idx="1"/>
          </p:nvPr>
        </p:nvSpPr>
        <p:spPr/>
        <p:txBody>
          <a:bodyPr/>
          <a:lstStyle/>
          <a:p>
            <a:r>
              <a:rPr lang="en-US" smtClean="0"/>
              <a:t>Model-driven testing is the notion that you can use </a:t>
            </a:r>
            <a:br>
              <a:rPr lang="en-US" smtClean="0"/>
            </a:br>
            <a:r>
              <a:rPr lang="en-US" smtClean="0"/>
              <a:t>models to build tests.</a:t>
            </a:r>
          </a:p>
          <a:p>
            <a:endParaRPr lang="en-US" smtClean="0"/>
          </a:p>
          <a:p>
            <a:r>
              <a:rPr lang="en-US" smtClean="0"/>
              <a:t>There are two types of test:</a:t>
            </a:r>
          </a:p>
          <a:p>
            <a:pPr lvl="1"/>
            <a:r>
              <a:rPr lang="en-US" smtClean="0"/>
              <a:t>Black box</a:t>
            </a:r>
          </a:p>
          <a:p>
            <a:pPr lvl="1"/>
            <a:r>
              <a:rPr lang="en-US" smtClean="0"/>
              <a:t>White box</a:t>
            </a:r>
          </a:p>
        </p:txBody>
      </p:sp>
      <p:sp>
        <p:nvSpPr>
          <p:cNvPr id="231428" name="Rectangle 3"/>
          <p:cNvSpPr>
            <a:spLocks noChangeArrowheads="1"/>
          </p:cNvSpPr>
          <p:nvPr/>
        </p:nvSpPr>
        <p:spPr bwMode="auto">
          <a:xfrm>
            <a:off x="5791200" y="3276600"/>
            <a:ext cx="2133600" cy="1905000"/>
          </a:xfrm>
          <a:prstGeom prst="rect">
            <a:avLst/>
          </a:prstGeom>
          <a:solidFill>
            <a:schemeClr val="tx1"/>
          </a:solidFill>
          <a:ln w="12700">
            <a:solidFill>
              <a:schemeClr val="tx1"/>
            </a:solidFill>
            <a:round/>
            <a:headEnd/>
            <a:tailEnd/>
          </a:ln>
        </p:spPr>
        <p:txBody>
          <a:bodyPr>
            <a:prstTxWarp prst="textNoShape">
              <a:avLst/>
            </a:prstTxWarp>
          </a:bodyPr>
          <a:lstStyle/>
          <a:p>
            <a:endParaRPr lang="en-US"/>
          </a:p>
        </p:txBody>
      </p:sp>
      <p:sp>
        <p:nvSpPr>
          <p:cNvPr id="231429" name="Rectangle 4"/>
          <p:cNvSpPr>
            <a:spLocks noChangeArrowheads="1"/>
          </p:cNvSpPr>
          <p:nvPr/>
        </p:nvSpPr>
        <p:spPr bwMode="auto">
          <a:xfrm>
            <a:off x="2667000" y="4267200"/>
            <a:ext cx="2133600" cy="1905000"/>
          </a:xfrm>
          <a:prstGeom prst="rect">
            <a:avLst/>
          </a:prstGeom>
          <a:noFill/>
          <a:ln w="38100">
            <a:solidFill>
              <a:schemeClr val="tx1"/>
            </a:solidFill>
            <a:round/>
            <a:headEnd/>
            <a:tailEnd/>
          </a:ln>
        </p:spPr>
        <p:txBody>
          <a:bodyP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Incident Classes</a:t>
            </a:r>
            <a:endParaRPr lang="en-US" dirty="0"/>
          </a:p>
        </p:txBody>
      </p:sp>
      <p:sp>
        <p:nvSpPr>
          <p:cNvPr id="3" name="Content Placeholder 2"/>
          <p:cNvSpPr>
            <a:spLocks noGrp="1"/>
          </p:cNvSpPr>
          <p:nvPr>
            <p:ph idx="1"/>
          </p:nvPr>
        </p:nvSpPr>
        <p:spPr>
          <a:xfrm>
            <a:off x="1066800" y="4343400"/>
            <a:ext cx="8077200" cy="5105400"/>
          </a:xfrm>
        </p:spPr>
        <p:txBody>
          <a:bodyPr/>
          <a:lstStyle/>
          <a:p>
            <a:r>
              <a:rPr lang="en-US" dirty="0" smtClean="0"/>
              <a:t>«Request, order»</a:t>
            </a:r>
          </a:p>
          <a:p>
            <a:endParaRPr lang="en-US" dirty="0" smtClean="0"/>
          </a:p>
          <a:p>
            <a:r>
              <a:rPr lang="en-US" dirty="0" smtClean="0"/>
              <a:t>«Flight, landing request»</a:t>
            </a:r>
            <a:endParaRPr lang="en-US" dirty="0"/>
          </a:p>
        </p:txBody>
      </p:sp>
      <p:graphicFrame>
        <p:nvGraphicFramePr>
          <p:cNvPr id="4" name="Table 3"/>
          <p:cNvGraphicFramePr>
            <a:graphicFrameLocks noGrp="1"/>
          </p:cNvGraphicFramePr>
          <p:nvPr/>
        </p:nvGraphicFramePr>
        <p:xfrm>
          <a:off x="990600" y="1397000"/>
          <a:ext cx="6096000" cy="2133600"/>
        </p:xfrm>
        <a:graphic>
          <a:graphicData uri="http://schemas.openxmlformats.org/drawingml/2006/table">
            <a:tbl>
              <a:tblPr bandRow="1">
                <a:tableStyleId>{5C22544A-7EE6-4342-B048-85BDC9FD1C3A}</a:tableStyleId>
              </a:tblPr>
              <a:tblGrid>
                <a:gridCol w="3048000"/>
                <a:gridCol w="3048000"/>
              </a:tblGrid>
              <a:tr h="370840">
                <a:tc>
                  <a:txBody>
                    <a:bodyPr/>
                    <a:lstStyle/>
                    <a:p>
                      <a:r>
                        <a:rPr lang="en-US" sz="2200" dirty="0" smtClean="0">
                          <a:latin typeface="Verdana"/>
                          <a:cs typeface="Verdana"/>
                        </a:rPr>
                        <a:t> performance</a:t>
                      </a:r>
                      <a:endParaRPr lang="en-US" sz="2200" dirty="0">
                        <a:latin typeface="Verdana"/>
                        <a:cs typeface="Verdana"/>
                      </a:endParaRPr>
                    </a:p>
                  </a:txBody>
                  <a:tcPr/>
                </a:tc>
                <a:tc>
                  <a:txBody>
                    <a:bodyPr/>
                    <a:lstStyle/>
                    <a:p>
                      <a:r>
                        <a:rPr lang="en-US" sz="2200" dirty="0" smtClean="0">
                          <a:latin typeface="Verdana"/>
                          <a:cs typeface="Verdana"/>
                        </a:rPr>
                        <a:t> visit</a:t>
                      </a:r>
                    </a:p>
                  </a:txBody>
                  <a:tcPr/>
                </a:tc>
              </a:tr>
              <a:tr h="370840">
                <a:tc>
                  <a:txBody>
                    <a:bodyPr/>
                    <a:lstStyle/>
                    <a:p>
                      <a:r>
                        <a:rPr lang="en-US" sz="2200" dirty="0" smtClean="0">
                          <a:latin typeface="Verdana"/>
                          <a:cs typeface="Verdana"/>
                        </a:rPr>
                        <a:t> system crash</a:t>
                      </a:r>
                      <a:endParaRPr lang="en-US" sz="2200" dirty="0">
                        <a:latin typeface="Verdana"/>
                        <a:cs typeface="Verdana"/>
                      </a:endParaRPr>
                    </a:p>
                  </a:txBody>
                  <a:tcPr/>
                </a:tc>
                <a:tc>
                  <a:txBody>
                    <a:bodyPr/>
                    <a:lstStyle/>
                    <a:p>
                      <a:r>
                        <a:rPr lang="en-US" sz="2200" dirty="0" smtClean="0">
                          <a:latin typeface="Verdana"/>
                          <a:cs typeface="Verdana"/>
                        </a:rPr>
                        <a:t> event</a:t>
                      </a:r>
                      <a:endParaRPr lang="en-US" sz="2200" dirty="0">
                        <a:latin typeface="Verdana"/>
                        <a:cs typeface="Verdana"/>
                      </a:endParaRPr>
                    </a:p>
                  </a:txBody>
                  <a:tcPr/>
                </a:tc>
              </a:tr>
              <a:tr h="370840">
                <a:tc>
                  <a:txBody>
                    <a:bodyPr/>
                    <a:lstStyle/>
                    <a:p>
                      <a:r>
                        <a:rPr lang="en-US" sz="2200" dirty="0" smtClean="0">
                          <a:latin typeface="Verdana"/>
                          <a:cs typeface="Verdana"/>
                        </a:rPr>
                        <a:t> breakdown</a:t>
                      </a:r>
                      <a:endParaRPr lang="en-US" sz="2200" dirty="0">
                        <a:latin typeface="Verdana"/>
                        <a:cs typeface="Verdana"/>
                      </a:endParaRPr>
                    </a:p>
                  </a:txBody>
                  <a:tcPr/>
                </a:tc>
                <a:tc>
                  <a:txBody>
                    <a:bodyPr/>
                    <a:lstStyle/>
                    <a:p>
                      <a:r>
                        <a:rPr lang="en-US" sz="2200" dirty="0" smtClean="0">
                          <a:latin typeface="Verdana"/>
                          <a:cs typeface="Verdana"/>
                        </a:rPr>
                        <a:t> service call</a:t>
                      </a:r>
                      <a:endParaRPr lang="en-US" sz="2200" dirty="0">
                        <a:latin typeface="Verdana"/>
                        <a:cs typeface="Verdana"/>
                      </a:endParaRPr>
                    </a:p>
                  </a:txBody>
                  <a:tcPr/>
                </a:tc>
              </a:tr>
              <a:tr h="370840">
                <a:tc>
                  <a:txBody>
                    <a:bodyPr/>
                    <a:lstStyle/>
                    <a:p>
                      <a:r>
                        <a:rPr lang="en-US" sz="2200" dirty="0" smtClean="0">
                          <a:latin typeface="Verdana"/>
                          <a:cs typeface="Verdana"/>
                        </a:rPr>
                        <a:t> request</a:t>
                      </a:r>
                      <a:endParaRPr lang="en-US" sz="2200" dirty="0">
                        <a:latin typeface="Verdana"/>
                        <a:cs typeface="Verdana"/>
                      </a:endParaRPr>
                    </a:p>
                  </a:txBody>
                  <a:tcPr/>
                </a:tc>
                <a:tc>
                  <a:txBody>
                    <a:bodyPr/>
                    <a:lstStyle/>
                    <a:p>
                      <a:r>
                        <a:rPr lang="en-US" sz="2200" dirty="0" smtClean="0">
                          <a:latin typeface="Verdana"/>
                          <a:cs typeface="Verdana"/>
                        </a:rPr>
                        <a:t> order</a:t>
                      </a:r>
                      <a:endParaRPr lang="en-US" sz="2200" dirty="0">
                        <a:latin typeface="Verdana"/>
                        <a:cs typeface="Verdana"/>
                      </a:endParaRPr>
                    </a:p>
                  </a:txBody>
                  <a:tcPr/>
                </a:tc>
              </a:tr>
              <a:tr h="370840">
                <a:tc>
                  <a:txBody>
                    <a:bodyPr/>
                    <a:lstStyle/>
                    <a:p>
                      <a:r>
                        <a:rPr lang="en-US" sz="2200" dirty="0" smtClean="0">
                          <a:latin typeface="Verdana"/>
                          <a:cs typeface="Verdana"/>
                        </a:rPr>
                        <a:t> flight</a:t>
                      </a:r>
                      <a:endParaRPr lang="en-US" sz="2200" dirty="0">
                        <a:latin typeface="Verdana"/>
                        <a:cs typeface="Verdana"/>
                      </a:endParaRPr>
                    </a:p>
                  </a:txBody>
                  <a:tcPr/>
                </a:tc>
                <a:tc>
                  <a:txBody>
                    <a:bodyPr/>
                    <a:lstStyle/>
                    <a:p>
                      <a:r>
                        <a:rPr lang="en-US" sz="2200" dirty="0" smtClean="0">
                          <a:latin typeface="Verdana"/>
                          <a:cs typeface="Verdana"/>
                        </a:rPr>
                        <a:t> landing</a:t>
                      </a:r>
                      <a:endParaRPr lang="en-US" sz="2200" dirty="0">
                        <a:latin typeface="Verdana"/>
                        <a:cs typeface="Verdana"/>
                      </a:endParaRPr>
                    </a:p>
                  </a:txBody>
                  <a:tcPr/>
                </a:tc>
              </a:tr>
            </a:tbl>
          </a:graphicData>
        </a:graphic>
      </p:graphicFrame>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2450" name="Title 1"/>
          <p:cNvSpPr>
            <a:spLocks noGrp="1"/>
          </p:cNvSpPr>
          <p:nvPr>
            <p:ph type="title"/>
          </p:nvPr>
        </p:nvSpPr>
        <p:spPr/>
        <p:txBody>
          <a:bodyPr/>
          <a:lstStyle/>
          <a:p>
            <a:r>
              <a:rPr lang="en-US" smtClean="0"/>
              <a:t>Black-Box Testing</a:t>
            </a:r>
          </a:p>
        </p:txBody>
      </p:sp>
      <p:sp>
        <p:nvSpPr>
          <p:cNvPr id="232451" name="Content Placeholder 2"/>
          <p:cNvSpPr>
            <a:spLocks noGrp="1"/>
          </p:cNvSpPr>
          <p:nvPr>
            <p:ph idx="1"/>
          </p:nvPr>
        </p:nvSpPr>
        <p:spPr/>
        <p:txBody>
          <a:bodyPr/>
          <a:lstStyle/>
          <a:p>
            <a:r>
              <a:rPr lang="en-US" smtClean="0"/>
              <a:t>Black-box testing tests the system from the outside. </a:t>
            </a:r>
            <a:br>
              <a:rPr lang="en-US" smtClean="0"/>
            </a:br>
            <a:endParaRPr lang="en-US" smtClean="0"/>
          </a:p>
          <a:p>
            <a:r>
              <a:rPr lang="en-US" smtClean="0"/>
              <a:t>Black-box testing knows only:</a:t>
            </a:r>
          </a:p>
          <a:p>
            <a:pPr lvl="1"/>
            <a:r>
              <a:rPr lang="en-US" smtClean="0"/>
              <a:t>what the actor wants from the system</a:t>
            </a:r>
          </a:p>
          <a:p>
            <a:pPr lvl="1"/>
            <a:r>
              <a:rPr lang="en-US" smtClean="0"/>
              <a:t>the interface</a:t>
            </a:r>
          </a:p>
          <a:p>
            <a:endParaRPr lang="en-US" smtClean="0"/>
          </a:p>
          <a:p>
            <a:r>
              <a:rPr lang="en-US" smtClean="0"/>
              <a:t>It treats the system as  a “black box”.</a:t>
            </a:r>
          </a:p>
          <a:p>
            <a:pPr lvl="1"/>
            <a:endParaRPr lang="en-US" smtClean="0"/>
          </a:p>
          <a:p>
            <a:pPr lvl="1"/>
            <a:endParaRPr lang="en-US" smtClean="0"/>
          </a:p>
          <a:p>
            <a:pPr lvl="1"/>
            <a:endParaRPr lang="en-US" smtClean="0"/>
          </a:p>
          <a:p>
            <a:r>
              <a:rPr lang="en-US" smtClean="0"/>
              <a:t>«fade out black box.  Replace with system boundary/actors etc»</a:t>
            </a:r>
          </a:p>
          <a:p>
            <a:pPr lvl="1"/>
            <a:endParaRPr lang="en-US" smtClean="0"/>
          </a:p>
          <a:p>
            <a:endParaRPr lang="en-US" smtClean="0"/>
          </a:p>
          <a:p>
            <a:endParaRPr lang="en-US" smtClean="0"/>
          </a:p>
          <a:p>
            <a:endParaRPr lang="en-US" smtClean="0"/>
          </a:p>
        </p:txBody>
      </p:sp>
      <p:sp>
        <p:nvSpPr>
          <p:cNvPr id="232452" name="Rectangle 4"/>
          <p:cNvSpPr>
            <a:spLocks noChangeArrowheads="1"/>
          </p:cNvSpPr>
          <p:nvPr/>
        </p:nvSpPr>
        <p:spPr bwMode="auto">
          <a:xfrm>
            <a:off x="5791200" y="3276600"/>
            <a:ext cx="2133600" cy="1905000"/>
          </a:xfrm>
          <a:prstGeom prst="rect">
            <a:avLst/>
          </a:prstGeom>
          <a:solidFill>
            <a:schemeClr val="tx1"/>
          </a:solidFill>
          <a:ln w="12700">
            <a:solidFill>
              <a:schemeClr val="tx1"/>
            </a:solidFill>
            <a:round/>
            <a:headEnd/>
            <a:tailEnd/>
          </a:ln>
        </p:spPr>
        <p:txBody>
          <a:bodyP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3474" name="Title 1"/>
          <p:cNvSpPr>
            <a:spLocks noGrp="1"/>
          </p:cNvSpPr>
          <p:nvPr>
            <p:ph type="title"/>
          </p:nvPr>
        </p:nvSpPr>
        <p:spPr/>
        <p:txBody>
          <a:bodyPr/>
          <a:lstStyle/>
          <a:p>
            <a:r>
              <a:rPr lang="en-US" smtClean="0"/>
              <a:t>Use Cases</a:t>
            </a:r>
          </a:p>
        </p:txBody>
      </p:sp>
      <p:sp>
        <p:nvSpPr>
          <p:cNvPr id="233475" name="Content Placeholder 2"/>
          <p:cNvSpPr>
            <a:spLocks noGrp="1"/>
          </p:cNvSpPr>
          <p:nvPr>
            <p:ph idx="1"/>
          </p:nvPr>
        </p:nvSpPr>
        <p:spPr/>
        <p:txBody>
          <a:bodyPr/>
          <a:lstStyle/>
          <a:p>
            <a:r>
              <a:rPr lang="en-US" smtClean="0"/>
              <a:t>A use case captures what the actor wants from the system.</a:t>
            </a:r>
          </a:p>
          <a:p>
            <a:endParaRPr lang="en-US" smtClean="0"/>
          </a:p>
          <a:p>
            <a:r>
              <a:rPr lang="en-US" smtClean="0"/>
              <a:t>Therefore, the use case becomes the basis for building tests.</a:t>
            </a:r>
          </a:p>
          <a:p>
            <a:endParaRPr lang="en-US" smtClean="0"/>
          </a:p>
          <a:p>
            <a:r>
              <a:rPr lang="en-US" smtClean="0"/>
              <a:t>«Get exact language from XTR»</a:t>
            </a:r>
          </a:p>
          <a:p>
            <a:endParaRPr lang="en-US" smtClean="0"/>
          </a:p>
        </p:txBody>
      </p:sp>
      <p:sp>
        <p:nvSpPr>
          <p:cNvPr id="233476" name="Rectangular Callout 3"/>
          <p:cNvSpPr>
            <a:spLocks noChangeArrowheads="1"/>
          </p:cNvSpPr>
          <p:nvPr/>
        </p:nvSpPr>
        <p:spPr bwMode="auto">
          <a:xfrm>
            <a:off x="4800600" y="3505200"/>
            <a:ext cx="3733800" cy="1371600"/>
          </a:xfrm>
          <a:prstGeom prst="wedgeRectCallout">
            <a:avLst>
              <a:gd name="adj1" fmla="val 41088"/>
              <a:gd name="adj2" fmla="val 84014"/>
            </a:avLst>
          </a:prstGeom>
          <a:solidFill>
            <a:schemeClr val="accent1"/>
          </a:solidFill>
          <a:ln w="12700">
            <a:solidFill>
              <a:schemeClr val="tx1"/>
            </a:solidFill>
            <a:round/>
            <a:headEnd/>
            <a:tailEnd/>
          </a:ln>
        </p:spPr>
        <p:txBody>
          <a:bodyPr>
            <a:prstTxWarp prst="textNoShape">
              <a:avLst/>
            </a:prstTxWarp>
          </a:bodyPr>
          <a:lstStyle/>
          <a:p>
            <a:r>
              <a:rPr lang="en-US" sz="2200"/>
              <a:t>If you have big use cases, each may need more than one  test for each.</a:t>
            </a:r>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4498" name="Title 1"/>
          <p:cNvSpPr>
            <a:spLocks noGrp="1"/>
          </p:cNvSpPr>
          <p:nvPr>
            <p:ph type="title"/>
          </p:nvPr>
        </p:nvSpPr>
        <p:spPr/>
        <p:txBody>
          <a:bodyPr/>
          <a:lstStyle/>
          <a:p>
            <a:r>
              <a:rPr lang="en-US" smtClean="0"/>
              <a:t>Using Use Cases</a:t>
            </a:r>
          </a:p>
        </p:txBody>
      </p:sp>
      <p:sp>
        <p:nvSpPr>
          <p:cNvPr id="234499" name="Content Placeholder 2"/>
          <p:cNvSpPr>
            <a:spLocks noGrp="1"/>
          </p:cNvSpPr>
          <p:nvPr>
            <p:ph idx="1"/>
          </p:nvPr>
        </p:nvSpPr>
        <p:spPr/>
        <p:txBody>
          <a:bodyPr/>
          <a:lstStyle/>
          <a:p>
            <a:r>
              <a:rPr lang="en-US" smtClean="0"/>
              <a:t>Black-box testing requires:</a:t>
            </a:r>
          </a:p>
          <a:p>
            <a:pPr lvl="1"/>
            <a:r>
              <a:rPr lang="en-US" smtClean="0"/>
              <a:t>Preconditions</a:t>
            </a:r>
          </a:p>
          <a:p>
            <a:pPr lvl="1"/>
            <a:r>
              <a:rPr lang="en-US" smtClean="0"/>
              <a:t>Stimulus</a:t>
            </a:r>
          </a:p>
          <a:p>
            <a:pPr lvl="1"/>
            <a:r>
              <a:rPr lang="en-US" smtClean="0"/>
              <a:t>Postconditions</a:t>
            </a:r>
          </a:p>
          <a:p>
            <a:pPr lvl="1"/>
            <a:r>
              <a:rPr lang="en-US" smtClean="0"/>
              <a:t>A determination</a:t>
            </a:r>
          </a:p>
          <a:p>
            <a:r>
              <a:rPr lang="en-US" smtClean="0"/>
              <a:t>You have these from the use cases.</a:t>
            </a:r>
          </a:p>
          <a:p>
            <a:pPr lvl="1"/>
            <a:endParaRPr lang="en-US" smtClean="0"/>
          </a:p>
          <a:p>
            <a:pPr lvl="1"/>
            <a:endParaRPr lang="en-US" smtClean="0"/>
          </a:p>
        </p:txBody>
      </p:sp>
      <p:sp>
        <p:nvSpPr>
          <p:cNvPr id="234500" name="Rectangular Callout 3"/>
          <p:cNvSpPr>
            <a:spLocks noChangeArrowheads="1"/>
          </p:cNvSpPr>
          <p:nvPr/>
        </p:nvSpPr>
        <p:spPr bwMode="auto">
          <a:xfrm>
            <a:off x="5638800" y="4648200"/>
            <a:ext cx="2743200" cy="609600"/>
          </a:xfrm>
          <a:prstGeom prst="wedgeRectCallout">
            <a:avLst>
              <a:gd name="adj1" fmla="val 41088"/>
              <a:gd name="adj2" fmla="val 84014"/>
            </a:avLst>
          </a:prstGeom>
          <a:solidFill>
            <a:schemeClr val="accent1"/>
          </a:solidFill>
          <a:ln w="12700">
            <a:solidFill>
              <a:schemeClr val="tx1"/>
            </a:solidFill>
            <a:round/>
            <a:headEnd/>
            <a:tailEnd/>
          </a:ln>
        </p:spPr>
        <p:txBody>
          <a:bodyPr>
            <a:prstTxWarp prst="textNoShape">
              <a:avLst/>
            </a:prstTxWarp>
          </a:bodyPr>
          <a:lstStyle/>
          <a:p>
            <a:pPr algn="ctr"/>
            <a:r>
              <a:rPr lang="en-US" sz="2200"/>
              <a:t>Except for the last!</a:t>
            </a:r>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22" name="Title 1"/>
          <p:cNvSpPr>
            <a:spLocks noGrp="1"/>
          </p:cNvSpPr>
          <p:nvPr>
            <p:ph type="title"/>
          </p:nvPr>
        </p:nvSpPr>
        <p:spPr/>
        <p:txBody>
          <a:bodyPr/>
          <a:lstStyle/>
          <a:p>
            <a:r>
              <a:rPr lang="en-US" smtClean="0"/>
              <a:t>Testbench</a:t>
            </a:r>
          </a:p>
        </p:txBody>
      </p:sp>
      <p:sp>
        <p:nvSpPr>
          <p:cNvPr id="235523" name="Content Placeholder 2"/>
          <p:cNvSpPr>
            <a:spLocks noGrp="1"/>
          </p:cNvSpPr>
          <p:nvPr>
            <p:ph idx="1"/>
          </p:nvPr>
        </p:nvSpPr>
        <p:spPr/>
        <p:txBody>
          <a:bodyPr/>
          <a:lstStyle/>
          <a:p>
            <a:r>
              <a:rPr lang="en-US" dirty="0" smtClean="0"/>
              <a:t>A </a:t>
            </a:r>
            <a:r>
              <a:rPr lang="en-US" dirty="0" err="1" smtClean="0"/>
              <a:t>testbench</a:t>
            </a:r>
            <a:r>
              <a:rPr lang="en-US" dirty="0" smtClean="0"/>
              <a:t> simulates the outside world to:</a:t>
            </a:r>
          </a:p>
          <a:p>
            <a:pPr lvl="1"/>
            <a:r>
              <a:rPr lang="en-US" dirty="0" smtClean="0"/>
              <a:t>establish the preconditions</a:t>
            </a:r>
          </a:p>
          <a:p>
            <a:pPr lvl="1"/>
            <a:r>
              <a:rPr lang="en-US" dirty="0" smtClean="0"/>
              <a:t>generate the stimuli</a:t>
            </a:r>
          </a:p>
          <a:p>
            <a:pPr lvl="1"/>
            <a:r>
              <a:rPr lang="en-US" dirty="0" smtClean="0"/>
              <a:t>examine the </a:t>
            </a:r>
            <a:r>
              <a:rPr lang="en-US" dirty="0" err="1" smtClean="0"/>
              <a:t>postconditions</a:t>
            </a:r>
            <a:endParaRPr lang="en-US" dirty="0" smtClean="0"/>
          </a:p>
          <a:p>
            <a:pPr lvl="1"/>
            <a:r>
              <a:rPr lang="en-US" dirty="0" smtClean="0"/>
              <a:t>generate a determination</a:t>
            </a:r>
          </a:p>
          <a:p>
            <a:endParaRPr lang="en-US" dirty="0" smtClean="0"/>
          </a:p>
          <a:p>
            <a:r>
              <a:rPr lang="en-US" dirty="0" smtClean="0"/>
              <a:t>We must model what is around the system.</a:t>
            </a:r>
          </a:p>
          <a:p>
            <a:pPr lvl="1"/>
            <a:endParaRPr lang="en-US" dirty="0" smtClean="0"/>
          </a:p>
          <a:p>
            <a:r>
              <a:rPr lang="en-US" dirty="0" smtClean="0"/>
              <a:t>«System boundary again»</a:t>
            </a:r>
          </a:p>
        </p:txBody>
      </p:sp>
    </p:spTree>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6546" name="Title 1"/>
          <p:cNvSpPr>
            <a:spLocks noGrp="1"/>
          </p:cNvSpPr>
          <p:nvPr>
            <p:ph type="title"/>
          </p:nvPr>
        </p:nvSpPr>
        <p:spPr/>
        <p:txBody>
          <a:bodyPr/>
          <a:lstStyle/>
          <a:p>
            <a:r>
              <a:rPr lang="en-US" smtClean="0"/>
              <a:t>Testing Structure</a:t>
            </a:r>
          </a:p>
        </p:txBody>
      </p:sp>
      <p:sp>
        <p:nvSpPr>
          <p:cNvPr id="236547" name="Content Placeholder 2"/>
          <p:cNvSpPr>
            <a:spLocks noGrp="1"/>
          </p:cNvSpPr>
          <p:nvPr>
            <p:ph idx="1"/>
          </p:nvPr>
        </p:nvSpPr>
        <p:spPr/>
        <p:txBody>
          <a:bodyPr/>
          <a:lstStyle/>
          <a:p>
            <a:r>
              <a:rPr lang="en-US" smtClean="0"/>
              <a:t>Soooooo, create a:</a:t>
            </a:r>
          </a:p>
          <a:p>
            <a:pPr lvl="1"/>
            <a:r>
              <a:rPr lang="en-US" smtClean="0"/>
              <a:t>test component, and a </a:t>
            </a:r>
          </a:p>
          <a:p>
            <a:pPr lvl="1"/>
            <a:r>
              <a:rPr lang="en-US" smtClean="0"/>
              <a:t>system component</a:t>
            </a:r>
          </a:p>
          <a:p>
            <a:pPr lvl="1"/>
            <a:endParaRPr lang="en-US" smtClean="0"/>
          </a:p>
        </p:txBody>
      </p:sp>
      <p:pic>
        <p:nvPicPr>
          <p:cNvPr id="236548" name="Picture 4"/>
          <p:cNvPicPr>
            <a:picLocks noChangeAspect="1" noChangeArrowheads="1"/>
          </p:cNvPicPr>
          <p:nvPr/>
        </p:nvPicPr>
        <p:blipFill>
          <a:blip r:embed="rId2"/>
          <a:srcRect/>
          <a:stretch>
            <a:fillRect/>
          </a:stretch>
        </p:blipFill>
        <p:spPr bwMode="auto">
          <a:xfrm>
            <a:off x="914400" y="3276600"/>
            <a:ext cx="7524750" cy="3143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7570" name="Title 1"/>
          <p:cNvSpPr>
            <a:spLocks noGrp="1"/>
          </p:cNvSpPr>
          <p:nvPr>
            <p:ph type="title"/>
          </p:nvPr>
        </p:nvSpPr>
        <p:spPr/>
        <p:txBody>
          <a:bodyPr/>
          <a:lstStyle/>
          <a:p>
            <a:r>
              <a:rPr lang="en-US" smtClean="0"/>
              <a:t>Use a Model</a:t>
            </a:r>
          </a:p>
        </p:txBody>
      </p:sp>
      <p:sp>
        <p:nvSpPr>
          <p:cNvPr id="237571" name="Content Placeholder 2"/>
          <p:cNvSpPr>
            <a:spLocks noGrp="1"/>
          </p:cNvSpPr>
          <p:nvPr>
            <p:ph idx="1"/>
          </p:nvPr>
        </p:nvSpPr>
        <p:spPr/>
        <p:txBody>
          <a:bodyPr/>
          <a:lstStyle/>
          <a:p>
            <a:r>
              <a:rPr lang="en-US" smtClean="0"/>
              <a:t>To create the testbench, build a model!   It must:</a:t>
            </a:r>
          </a:p>
          <a:p>
            <a:pPr lvl="1"/>
            <a:r>
              <a:rPr lang="en-US" smtClean="0"/>
              <a:t>establish the preconditions</a:t>
            </a:r>
          </a:p>
          <a:p>
            <a:pPr lvl="1"/>
            <a:r>
              <a:rPr lang="en-US" smtClean="0"/>
              <a:t>generate the stimuli</a:t>
            </a:r>
          </a:p>
          <a:p>
            <a:pPr lvl="1"/>
            <a:r>
              <a:rPr lang="en-US" smtClean="0"/>
              <a:t>examine the postconditions</a:t>
            </a:r>
          </a:p>
          <a:p>
            <a:pPr lvl="1"/>
            <a:r>
              <a:rPr lang="en-US" smtClean="0"/>
              <a:t>generate a determination</a:t>
            </a:r>
          </a:p>
          <a:p>
            <a:r>
              <a:rPr lang="en-US" smtClean="0"/>
              <a:t> </a:t>
            </a:r>
          </a:p>
        </p:txBody>
      </p:sp>
      <p:pic>
        <p:nvPicPr>
          <p:cNvPr id="237572" name="Picture 3" descr="failing-grade-m.jpg"/>
          <p:cNvPicPr>
            <a:picLocks noChangeAspect="1"/>
          </p:cNvPicPr>
          <p:nvPr/>
        </p:nvPicPr>
        <p:blipFill>
          <a:blip r:embed="rId2"/>
          <a:srcRect/>
          <a:stretch>
            <a:fillRect/>
          </a:stretch>
        </p:blipFill>
        <p:spPr bwMode="auto">
          <a:xfrm>
            <a:off x="4572000" y="3962400"/>
            <a:ext cx="4133850" cy="2438400"/>
          </a:xfrm>
          <a:prstGeom prst="rect">
            <a:avLst/>
          </a:prstGeom>
          <a:noFill/>
          <a:ln w="9525">
            <a:noFill/>
            <a:miter lim="800000"/>
            <a:headEnd/>
            <a:tailEnd/>
          </a:ln>
        </p:spPr>
      </p:pic>
      <p:pic>
        <p:nvPicPr>
          <p:cNvPr id="237573" name="Picture 4" descr="images.jpeg"/>
          <p:cNvPicPr>
            <a:picLocks noChangeAspect="1"/>
          </p:cNvPicPr>
          <p:nvPr/>
        </p:nvPicPr>
        <p:blipFill>
          <a:blip r:embed="rId3"/>
          <a:srcRect/>
          <a:stretch>
            <a:fillRect/>
          </a:stretch>
        </p:blipFill>
        <p:spPr bwMode="auto">
          <a:xfrm>
            <a:off x="838200" y="3987800"/>
            <a:ext cx="3492500" cy="226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8594" name="Title 1"/>
          <p:cNvSpPr>
            <a:spLocks noGrp="1"/>
          </p:cNvSpPr>
          <p:nvPr>
            <p:ph type="title"/>
          </p:nvPr>
        </p:nvSpPr>
        <p:spPr/>
        <p:txBody>
          <a:bodyPr/>
          <a:lstStyle/>
          <a:p>
            <a:r>
              <a:rPr lang="en-US" smtClean="0"/>
              <a:t>Test Component Phases</a:t>
            </a:r>
          </a:p>
        </p:txBody>
      </p:sp>
      <p:sp>
        <p:nvSpPr>
          <p:cNvPr id="6" name="Content Placeholder 5"/>
          <p:cNvSpPr>
            <a:spLocks noGrp="1"/>
          </p:cNvSpPr>
          <p:nvPr>
            <p:ph idx="1"/>
          </p:nvPr>
        </p:nvSpPr>
        <p:spPr/>
        <p:txBody>
          <a:bodyPr/>
          <a:lstStyle/>
          <a:p>
            <a:endParaRPr lang="en-US"/>
          </a:p>
        </p:txBody>
      </p:sp>
      <p:pic>
        <p:nvPicPr>
          <p:cNvPr id="238595" name="Picture 2"/>
          <p:cNvPicPr>
            <a:picLocks noChangeAspect="1" noChangeArrowheads="1"/>
          </p:cNvPicPr>
          <p:nvPr/>
        </p:nvPicPr>
        <p:blipFill>
          <a:blip r:embed="rId2"/>
          <a:srcRect/>
          <a:stretch>
            <a:fillRect/>
          </a:stretch>
        </p:blipFill>
        <p:spPr bwMode="auto">
          <a:xfrm>
            <a:off x="609600" y="1524000"/>
            <a:ext cx="8083550" cy="4075113"/>
          </a:xfrm>
          <a:prstGeom prst="rect">
            <a:avLst/>
          </a:prstGeom>
          <a:noFill/>
          <a:ln w="12700">
            <a:noFill/>
            <a:miter lim="800000"/>
            <a:headEnd/>
            <a:tailEnd/>
          </a:ln>
        </p:spPr>
      </p:pic>
    </p:spTree>
  </p:cSld>
  <p:clrMapOvr>
    <a:masterClrMapping/>
  </p:clrMapOvr>
  <p:transition>
    <p:fade/>
  </p:transition>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9618" name="Title 1"/>
          <p:cNvSpPr>
            <a:spLocks noGrp="1"/>
          </p:cNvSpPr>
          <p:nvPr>
            <p:ph type="title"/>
          </p:nvPr>
        </p:nvSpPr>
        <p:spPr/>
        <p:txBody>
          <a:bodyPr/>
          <a:lstStyle/>
          <a:p>
            <a:r>
              <a:rPr lang="en-US" smtClean="0"/>
              <a:t>Structure of a Test</a:t>
            </a:r>
          </a:p>
        </p:txBody>
      </p:sp>
      <p:sp>
        <p:nvSpPr>
          <p:cNvPr id="7" name="Content Placeholder 6"/>
          <p:cNvSpPr>
            <a:spLocks noGrp="1"/>
          </p:cNvSpPr>
          <p:nvPr>
            <p:ph idx="1"/>
          </p:nvPr>
        </p:nvSpPr>
        <p:spPr/>
        <p:txBody>
          <a:bodyPr/>
          <a:lstStyle/>
          <a:p>
            <a:endParaRPr lang="en-US"/>
          </a:p>
        </p:txBody>
      </p:sp>
      <p:pic>
        <p:nvPicPr>
          <p:cNvPr id="39938" name="Picture 2"/>
          <p:cNvPicPr>
            <a:picLocks noChangeAspect="1" noChangeArrowheads="1"/>
          </p:cNvPicPr>
          <p:nvPr/>
        </p:nvPicPr>
        <p:blipFill>
          <a:blip r:embed="rId2"/>
          <a:srcRect/>
          <a:stretch>
            <a:fillRect/>
          </a:stretch>
        </p:blipFill>
        <p:spPr bwMode="auto">
          <a:xfrm>
            <a:off x="498475" y="1600200"/>
            <a:ext cx="7994650" cy="4284663"/>
          </a:xfrm>
          <a:prstGeom prst="rect">
            <a:avLst/>
          </a:prstGeom>
          <a:noFill/>
          <a:ln w="12700">
            <a:noFill/>
            <a:miter lim="800000"/>
            <a:headEnd/>
            <a:tailEnd/>
          </a:ln>
        </p:spPr>
      </p:pic>
      <p:pic>
        <p:nvPicPr>
          <p:cNvPr id="39939" name="Picture 3"/>
          <p:cNvPicPr>
            <a:picLocks noChangeAspect="1" noChangeArrowheads="1"/>
          </p:cNvPicPr>
          <p:nvPr/>
        </p:nvPicPr>
        <p:blipFill>
          <a:blip r:embed="rId3"/>
          <a:srcRect/>
          <a:stretch>
            <a:fillRect/>
          </a:stretch>
        </p:blipFill>
        <p:spPr bwMode="auto">
          <a:xfrm>
            <a:off x="1066800" y="1371600"/>
            <a:ext cx="6961188" cy="3867150"/>
          </a:xfrm>
          <a:prstGeom prst="rect">
            <a:avLst/>
          </a:prstGeom>
          <a:noFill/>
          <a:ln w="12700">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39939"/>
                                        </p:tgtEl>
                                      </p:cBhvr>
                                    </p:animEffect>
                                    <p:set>
                                      <p:cBhvr>
                                        <p:cTn id="7" dur="1" fill="hold">
                                          <p:stCondLst>
                                            <p:cond delay="499"/>
                                          </p:stCondLst>
                                        </p:cTn>
                                        <p:tgtEl>
                                          <p:spTgt spid="39939"/>
                                        </p:tgtEl>
                                        <p:attrNameLst>
                                          <p:attrName>style.visibility</p:attrName>
                                        </p:attrNameLst>
                                      </p:cBhvr>
                                      <p:to>
                                        <p:strVal val="hidden"/>
                                      </p:to>
                                    </p:set>
                                  </p:childTnLst>
                                </p:cTn>
                              </p:par>
                            </p:childTnLst>
                          </p:cTn>
                        </p:par>
                        <p:par>
                          <p:cTn id="8" fill="hold">
                            <p:stCondLst>
                              <p:cond delay="500"/>
                            </p:stCondLst>
                            <p:childTnLst>
                              <p:par>
                                <p:cTn id="9" presetID="53" presetClass="entr" presetSubtype="0" fill="hold" nodeType="afterEffect">
                                  <p:stCondLst>
                                    <p:cond delay="0"/>
                                  </p:stCondLst>
                                  <p:childTnLst>
                                    <p:set>
                                      <p:cBhvr>
                                        <p:cTn id="10" dur="1" fill="hold">
                                          <p:stCondLst>
                                            <p:cond delay="0"/>
                                          </p:stCondLst>
                                        </p:cTn>
                                        <p:tgtEl>
                                          <p:spTgt spid="39938"/>
                                        </p:tgtEl>
                                        <p:attrNameLst>
                                          <p:attrName>style.visibility</p:attrName>
                                        </p:attrNameLst>
                                      </p:cBhvr>
                                      <p:to>
                                        <p:strVal val="visible"/>
                                      </p:to>
                                    </p:set>
                                    <p:anim calcmode="lin" valueType="num">
                                      <p:cBhvr>
                                        <p:cTn id="11" dur="500" fill="hold"/>
                                        <p:tgtEl>
                                          <p:spTgt spid="39938"/>
                                        </p:tgtEl>
                                        <p:attrNameLst>
                                          <p:attrName>ppt_w</p:attrName>
                                        </p:attrNameLst>
                                      </p:cBhvr>
                                      <p:tavLst>
                                        <p:tav tm="0">
                                          <p:val>
                                            <p:fltVal val="0"/>
                                          </p:val>
                                        </p:tav>
                                        <p:tav tm="100000">
                                          <p:val>
                                            <p:strVal val="#ppt_w"/>
                                          </p:val>
                                        </p:tav>
                                      </p:tavLst>
                                    </p:anim>
                                    <p:anim calcmode="lin" valueType="num">
                                      <p:cBhvr>
                                        <p:cTn id="12" dur="500" fill="hold"/>
                                        <p:tgtEl>
                                          <p:spTgt spid="39938"/>
                                        </p:tgtEl>
                                        <p:attrNameLst>
                                          <p:attrName>ppt_h</p:attrName>
                                        </p:attrNameLst>
                                      </p:cBhvr>
                                      <p:tavLst>
                                        <p:tav tm="0">
                                          <p:val>
                                            <p:fltVal val="0"/>
                                          </p:val>
                                        </p:tav>
                                        <p:tav tm="100000">
                                          <p:val>
                                            <p:strVal val="#ppt_h"/>
                                          </p:val>
                                        </p:tav>
                                      </p:tavLst>
                                    </p:anim>
                                    <p:animEffect transition="in" filter="fade">
                                      <p:cBhvr>
                                        <p:cTn id="13" dur="500"/>
                                        <p:tgtEl>
                                          <p:spTgt spid="399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0642" name="Title 3"/>
          <p:cNvSpPr>
            <a:spLocks noGrp="1"/>
          </p:cNvSpPr>
          <p:nvPr>
            <p:ph type="title"/>
          </p:nvPr>
        </p:nvSpPr>
        <p:spPr/>
        <p:txBody>
          <a:bodyPr/>
          <a:lstStyle/>
          <a:p>
            <a:r>
              <a:rPr lang="en-US" smtClean="0"/>
              <a:t>Test Component Phases</a:t>
            </a:r>
          </a:p>
        </p:txBody>
      </p:sp>
      <p:sp>
        <p:nvSpPr>
          <p:cNvPr id="7" name="Content Placeholder 6"/>
          <p:cNvSpPr>
            <a:spLocks noGrp="1"/>
          </p:cNvSpPr>
          <p:nvPr>
            <p:ph idx="1"/>
          </p:nvPr>
        </p:nvSpPr>
        <p:spPr/>
        <p:txBody>
          <a:bodyPr/>
          <a:lstStyle/>
          <a:p>
            <a:endParaRPr lang="en-US"/>
          </a:p>
        </p:txBody>
      </p:sp>
      <p:pic>
        <p:nvPicPr>
          <p:cNvPr id="240643" name="Picture 5" descr="PPT65B2.png"/>
          <p:cNvPicPr>
            <a:picLocks noChangeAspect="1"/>
          </p:cNvPicPr>
          <p:nvPr/>
        </p:nvPicPr>
        <p:blipFill>
          <a:blip r:embed="rId2"/>
          <a:srcRect/>
          <a:stretch>
            <a:fillRect/>
          </a:stretch>
        </p:blipFill>
        <p:spPr bwMode="auto">
          <a:xfrm>
            <a:off x="533400" y="1600200"/>
            <a:ext cx="3333750" cy="3590925"/>
          </a:xfrm>
          <a:prstGeom prst="rect">
            <a:avLst/>
          </a:prstGeom>
          <a:noFill/>
          <a:ln w="9525">
            <a:noFill/>
            <a:miter lim="800000"/>
            <a:headEnd/>
            <a:tailEnd/>
          </a:ln>
        </p:spPr>
      </p:pic>
      <p:pic>
        <p:nvPicPr>
          <p:cNvPr id="240644" name="Picture 5" descr="PPT65BD.png"/>
          <p:cNvPicPr>
            <a:picLocks noChangeAspect="1"/>
          </p:cNvPicPr>
          <p:nvPr/>
        </p:nvPicPr>
        <p:blipFill>
          <a:blip r:embed="rId3"/>
          <a:srcRect/>
          <a:stretch>
            <a:fillRect/>
          </a:stretch>
        </p:blipFill>
        <p:spPr bwMode="auto">
          <a:xfrm>
            <a:off x="4724400" y="2209800"/>
            <a:ext cx="3609975" cy="187642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1666" name="Title 1"/>
          <p:cNvSpPr>
            <a:spLocks noGrp="1"/>
          </p:cNvSpPr>
          <p:nvPr>
            <p:ph type="title"/>
          </p:nvPr>
        </p:nvSpPr>
        <p:spPr/>
        <p:txBody>
          <a:bodyPr/>
          <a:lstStyle/>
          <a:p>
            <a:r>
              <a:rPr lang="en-US" smtClean="0"/>
              <a:t>Ownership</a:t>
            </a:r>
          </a:p>
        </p:txBody>
      </p:sp>
      <p:sp>
        <p:nvSpPr>
          <p:cNvPr id="241667" name="Content Placeholder 2"/>
          <p:cNvSpPr>
            <a:spLocks noGrp="1"/>
          </p:cNvSpPr>
          <p:nvPr>
            <p:ph idx="1"/>
          </p:nvPr>
        </p:nvSpPr>
        <p:spPr/>
        <p:txBody>
          <a:bodyPr/>
          <a:lstStyle/>
          <a:p>
            <a:r>
              <a:rPr lang="en-US" smtClean="0"/>
              <a:t>The ‘owners’ of these black-box test cases are the people that check the system meets its requirements.</a:t>
            </a:r>
          </a:p>
          <a:p>
            <a:endParaRPr lang="en-US" smtClean="0"/>
          </a:p>
          <a:p>
            <a:r>
              <a:rPr lang="en-US" smtClean="0"/>
              <a:t>They verify that the system is what the customer want.</a:t>
            </a:r>
          </a:p>
          <a:p>
            <a:endParaRPr lang="en-US" smtClean="0"/>
          </a:p>
        </p:txBody>
      </p:sp>
      <p:sp>
        <p:nvSpPr>
          <p:cNvPr id="241668" name="Oval Callout 4"/>
          <p:cNvSpPr>
            <a:spLocks noChangeArrowheads="1"/>
          </p:cNvSpPr>
          <p:nvPr/>
        </p:nvSpPr>
        <p:spPr bwMode="auto">
          <a:xfrm>
            <a:off x="3429000" y="3657600"/>
            <a:ext cx="5257800" cy="2514600"/>
          </a:xfrm>
          <a:prstGeom prst="wedgeEllipseCallout">
            <a:avLst>
              <a:gd name="adj1" fmla="val -81231"/>
              <a:gd name="adj2" fmla="val 37634"/>
            </a:avLst>
          </a:prstGeom>
          <a:solidFill>
            <a:srgbClr val="CCFFCC"/>
          </a:solidFill>
          <a:ln w="12700">
            <a:solidFill>
              <a:schemeClr val="tx1"/>
            </a:solidFill>
            <a:round/>
            <a:headEnd/>
            <a:tailEnd/>
          </a:ln>
        </p:spPr>
        <p:txBody>
          <a:bodyPr lIns="0" tIns="0" rIns="0" bIns="0" anchor="ctr">
            <a:prstTxWarp prst="textNoShape">
              <a:avLst/>
            </a:prstTxWarp>
          </a:bodyPr>
          <a:lstStyle/>
          <a:p>
            <a:pPr algn="ctr"/>
            <a:r>
              <a:rPr lang="en-US" sz="2400" b="1">
                <a:latin typeface="Tekton" charset="0"/>
                <a:ea typeface="Tekton" charset="0"/>
                <a:cs typeface="Tekton" charset="0"/>
              </a:rPr>
              <a:t>aka</a:t>
            </a:r>
          </a:p>
          <a:p>
            <a:pPr algn="ctr"/>
            <a:r>
              <a:rPr lang="en-US" sz="2400" b="1">
                <a:latin typeface="Tekton" charset="0"/>
                <a:ea typeface="Tekton" charset="0"/>
                <a:cs typeface="Tekton" charset="0"/>
              </a:rPr>
              <a:t>«long list from JRW»</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Levels of Commitment</a:t>
            </a:r>
            <a:endParaRPr lang="en-US" dirty="0"/>
          </a:p>
        </p:txBody>
      </p:sp>
      <p:sp>
        <p:nvSpPr>
          <p:cNvPr id="10" name="Content Placeholder 9"/>
          <p:cNvSpPr>
            <a:spLocks noGrp="1"/>
          </p:cNvSpPr>
          <p:nvPr>
            <p:ph idx="1"/>
          </p:nvPr>
        </p:nvSpPr>
        <p:spPr/>
        <p:txBody>
          <a:bodyPr/>
          <a:lstStyle/>
          <a:p>
            <a:pPr lvl="1"/>
            <a:r>
              <a:rPr lang="en-US" dirty="0" smtClean="0"/>
              <a:t>Natural language and informal diagrams</a:t>
            </a:r>
          </a:p>
          <a:p>
            <a:pPr lvl="2"/>
            <a:r>
              <a:rPr lang="en-US" dirty="0" smtClean="0"/>
              <a:t>Use cases</a:t>
            </a:r>
          </a:p>
          <a:p>
            <a:pPr lvl="2"/>
            <a:r>
              <a:rPr lang="en-US" dirty="0" smtClean="0"/>
              <a:t>Activity diagrams</a:t>
            </a:r>
          </a:p>
          <a:p>
            <a:pPr lvl="2"/>
            <a:r>
              <a:rPr lang="en-US" dirty="0" smtClean="0"/>
              <a:t>Sequence diagrams	</a:t>
            </a:r>
          </a:p>
          <a:p>
            <a:pPr lvl="1"/>
            <a:r>
              <a:rPr lang="en-US" dirty="0" smtClean="0"/>
              <a:t>Structural models</a:t>
            </a:r>
          </a:p>
          <a:p>
            <a:pPr lvl="2"/>
            <a:r>
              <a:rPr lang="en-US" dirty="0" smtClean="0"/>
              <a:t>Components &amp; Interfaces</a:t>
            </a:r>
          </a:p>
          <a:p>
            <a:pPr lvl="2"/>
            <a:r>
              <a:rPr lang="en-US" dirty="0" smtClean="0"/>
              <a:t>Class models</a:t>
            </a:r>
          </a:p>
          <a:p>
            <a:pPr lvl="2"/>
            <a:r>
              <a:rPr lang="en-US" dirty="0" smtClean="0"/>
              <a:t>Data types</a:t>
            </a:r>
          </a:p>
          <a:p>
            <a:pPr lvl="1"/>
            <a:r>
              <a:rPr lang="en-US" dirty="0" smtClean="0"/>
              <a:t>Behavioral models</a:t>
            </a:r>
          </a:p>
          <a:p>
            <a:pPr lvl="2"/>
            <a:r>
              <a:rPr lang="en-US" dirty="0" smtClean="0"/>
              <a:t>State models</a:t>
            </a:r>
          </a:p>
          <a:p>
            <a:pPr lvl="2"/>
            <a:r>
              <a:rPr lang="en-US" dirty="0" smtClean="0"/>
              <a:t>Activities</a:t>
            </a:r>
          </a:p>
          <a:p>
            <a:endParaRPr lang="en-US" dirty="0"/>
          </a:p>
        </p:txBody>
      </p:sp>
      <p:sp>
        <p:nvSpPr>
          <p:cNvPr id="10244" name="Left Arrow 3"/>
          <p:cNvSpPr>
            <a:spLocks noChangeArrowheads="1"/>
          </p:cNvSpPr>
          <p:nvPr/>
        </p:nvSpPr>
        <p:spPr bwMode="auto">
          <a:xfrm>
            <a:off x="6629400" y="1981200"/>
            <a:ext cx="1828800" cy="762000"/>
          </a:xfrm>
          <a:prstGeom prst="leftArrow">
            <a:avLst>
              <a:gd name="adj1" fmla="val 50000"/>
              <a:gd name="adj2" fmla="val 50000"/>
            </a:avLst>
          </a:prstGeom>
          <a:solidFill>
            <a:schemeClr val="accent1"/>
          </a:solidFill>
          <a:ln w="12700">
            <a:solidFill>
              <a:schemeClr val="tx1"/>
            </a:solidFill>
            <a:round/>
            <a:headEnd/>
            <a:tailEnd/>
          </a:ln>
        </p:spPr>
        <p:txBody>
          <a:bodyPr>
            <a:prstTxWarp prst="textNoShape">
              <a:avLst/>
            </a:prstTxWarp>
          </a:bodyPr>
          <a:lstStyle/>
          <a:p>
            <a:r>
              <a:rPr lang="en-US"/>
              <a:t>Prior course</a:t>
            </a:r>
          </a:p>
        </p:txBody>
      </p:sp>
      <p:sp>
        <p:nvSpPr>
          <p:cNvPr id="10245" name="TextBox 4"/>
          <p:cNvSpPr txBox="1">
            <a:spLocks noChangeArrowheads="1"/>
          </p:cNvSpPr>
          <p:nvPr/>
        </p:nvSpPr>
        <p:spPr bwMode="auto">
          <a:xfrm>
            <a:off x="5334000" y="1371600"/>
            <a:ext cx="595313" cy="1570037"/>
          </a:xfrm>
          <a:prstGeom prst="rect">
            <a:avLst/>
          </a:prstGeom>
          <a:noFill/>
          <a:ln w="9525">
            <a:noFill/>
            <a:miter lim="800000"/>
            <a:headEnd/>
            <a:tailEnd/>
          </a:ln>
        </p:spPr>
        <p:txBody>
          <a:bodyPr wrap="none">
            <a:prstTxWarp prst="textNoShape">
              <a:avLst/>
            </a:prstTxWarp>
            <a:spAutoFit/>
          </a:bodyPr>
          <a:lstStyle/>
          <a:p>
            <a:r>
              <a:rPr lang="en-US" sz="9600"/>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Classes</a:t>
            </a:r>
            <a:endParaRPr lang="en-US" dirty="0"/>
          </a:p>
        </p:txBody>
      </p:sp>
      <p:sp>
        <p:nvSpPr>
          <p:cNvPr id="3" name="Content Placeholder 2"/>
          <p:cNvSpPr>
            <a:spLocks noGrp="1"/>
          </p:cNvSpPr>
          <p:nvPr>
            <p:ph idx="1"/>
          </p:nvPr>
        </p:nvSpPr>
        <p:spPr>
          <a:xfrm>
            <a:off x="762000" y="1295400"/>
            <a:ext cx="8077200" cy="5105400"/>
          </a:xfrm>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a:t>
            </a:r>
          </a:p>
          <a:p>
            <a:endParaRPr lang="en-US" dirty="0" smtClean="0"/>
          </a:p>
          <a:p>
            <a:r>
              <a:rPr lang="en-US" dirty="0" smtClean="0"/>
              <a:t>«Landing (plane/runway), Take-off etc»</a:t>
            </a:r>
            <a:endParaRPr lang="en-US" dirty="0"/>
          </a:p>
        </p:txBody>
      </p:sp>
      <p:graphicFrame>
        <p:nvGraphicFramePr>
          <p:cNvPr id="4" name="Table 3"/>
          <p:cNvGraphicFramePr>
            <a:graphicFrameLocks noGrp="1"/>
          </p:cNvGraphicFramePr>
          <p:nvPr/>
        </p:nvGraphicFramePr>
        <p:xfrm>
          <a:off x="990600" y="1397000"/>
          <a:ext cx="6096000" cy="2133600"/>
        </p:xfrm>
        <a:graphic>
          <a:graphicData uri="http://schemas.openxmlformats.org/drawingml/2006/table">
            <a:tbl>
              <a:tblPr bandRow="1">
                <a:tableStyleId>{5C22544A-7EE6-4342-B048-85BDC9FD1C3A}</a:tableStyleId>
              </a:tblPr>
              <a:tblGrid>
                <a:gridCol w="3048000"/>
                <a:gridCol w="3048000"/>
              </a:tblGrid>
              <a:tr h="370840">
                <a:tc>
                  <a:txBody>
                    <a:bodyPr/>
                    <a:lstStyle/>
                    <a:p>
                      <a:r>
                        <a:rPr lang="en-US" sz="2200" dirty="0" smtClean="0">
                          <a:latin typeface="Verdana"/>
                          <a:cs typeface="Verdana"/>
                        </a:rPr>
                        <a:t> cable</a:t>
                      </a:r>
                      <a:endParaRPr lang="en-US" sz="2200" dirty="0">
                        <a:latin typeface="Verdana"/>
                        <a:cs typeface="Verdana"/>
                      </a:endParaRPr>
                    </a:p>
                  </a:txBody>
                  <a:tcPr/>
                </a:tc>
                <a:tc>
                  <a:txBody>
                    <a:bodyPr/>
                    <a:lstStyle/>
                    <a:p>
                      <a:r>
                        <a:rPr lang="en-US" sz="2200" dirty="0" smtClean="0">
                          <a:latin typeface="Verdana"/>
                          <a:cs typeface="Verdana"/>
                        </a:rPr>
                        <a:t> pipe connection</a:t>
                      </a:r>
                    </a:p>
                  </a:txBody>
                  <a:tcPr/>
                </a:tc>
              </a:tr>
              <a:tr h="370840">
                <a:tc>
                  <a:txBody>
                    <a:bodyPr/>
                    <a:lstStyle/>
                    <a:p>
                      <a:r>
                        <a:rPr lang="en-US" sz="2200" dirty="0" smtClean="0">
                          <a:latin typeface="Verdana"/>
                          <a:cs typeface="Verdana"/>
                        </a:rPr>
                        <a:t> birth</a:t>
                      </a:r>
                      <a:endParaRPr lang="en-US" sz="2200" dirty="0">
                        <a:latin typeface="Verdana"/>
                        <a:cs typeface="Verdana"/>
                      </a:endParaRPr>
                    </a:p>
                  </a:txBody>
                  <a:tcPr/>
                </a:tc>
                <a:tc>
                  <a:txBody>
                    <a:bodyPr/>
                    <a:lstStyle/>
                    <a:p>
                      <a:r>
                        <a:rPr lang="en-US" sz="2200" dirty="0" smtClean="0">
                          <a:latin typeface="Verdana"/>
                          <a:cs typeface="Verdana"/>
                        </a:rPr>
                        <a:t> link</a:t>
                      </a:r>
                      <a:endParaRPr lang="en-US" sz="2200" dirty="0">
                        <a:latin typeface="Verdana"/>
                        <a:cs typeface="Verdana"/>
                      </a:endParaRPr>
                    </a:p>
                  </a:txBody>
                  <a:tcPr/>
                </a:tc>
              </a:tr>
              <a:tr h="370840">
                <a:tc>
                  <a:txBody>
                    <a:bodyPr/>
                    <a:lstStyle/>
                    <a:p>
                      <a:r>
                        <a:rPr lang="en-US" sz="2200" dirty="0" smtClean="0">
                          <a:latin typeface="Verdana"/>
                          <a:cs typeface="Verdana"/>
                        </a:rPr>
                        <a:t> purchase</a:t>
                      </a:r>
                      <a:endParaRPr lang="en-US" sz="2200" dirty="0">
                        <a:latin typeface="Verdana"/>
                        <a:cs typeface="Verdana"/>
                      </a:endParaRPr>
                    </a:p>
                  </a:txBody>
                  <a:tcPr/>
                </a:tc>
                <a:tc>
                  <a:txBody>
                    <a:bodyPr/>
                    <a:lstStyle/>
                    <a:p>
                      <a:r>
                        <a:rPr lang="en-US" sz="2200" dirty="0" smtClean="0">
                          <a:latin typeface="Verdana"/>
                          <a:cs typeface="Verdana"/>
                        </a:rPr>
                        <a:t> marriage</a:t>
                      </a:r>
                      <a:endParaRPr lang="en-US" sz="2200" dirty="0">
                        <a:latin typeface="Verdana"/>
                        <a:cs typeface="Verdana"/>
                      </a:endParaRPr>
                    </a:p>
                  </a:txBody>
                  <a:tcPr/>
                </a:tc>
              </a:tr>
              <a:tr h="370840">
                <a:tc>
                  <a:txBody>
                    <a:bodyPr/>
                    <a:lstStyle/>
                    <a:p>
                      <a:r>
                        <a:rPr lang="en-US" sz="2200" dirty="0" smtClean="0">
                          <a:latin typeface="Verdana"/>
                          <a:cs typeface="Verdana"/>
                        </a:rPr>
                        <a:t> order</a:t>
                      </a:r>
                      <a:endParaRPr lang="en-US" sz="2200" dirty="0">
                        <a:latin typeface="Verdana"/>
                        <a:cs typeface="Verdana"/>
                      </a:endParaRPr>
                    </a:p>
                  </a:txBody>
                  <a:tcPr/>
                </a:tc>
                <a:tc>
                  <a:txBody>
                    <a:bodyPr/>
                    <a:lstStyle/>
                    <a:p>
                      <a:r>
                        <a:rPr lang="en-US" sz="2200" dirty="0" smtClean="0">
                          <a:latin typeface="Verdana"/>
                          <a:cs typeface="Verdana"/>
                        </a:rPr>
                        <a:t> sale</a:t>
                      </a:r>
                      <a:endParaRPr lang="en-US" sz="2200" dirty="0">
                        <a:latin typeface="Verdana"/>
                        <a:cs typeface="Verdana"/>
                      </a:endParaRPr>
                    </a:p>
                  </a:txBody>
                  <a:tcPr/>
                </a:tc>
              </a:tr>
              <a:tr h="370840">
                <a:tc>
                  <a:txBody>
                    <a:bodyPr/>
                    <a:lstStyle/>
                    <a:p>
                      <a:r>
                        <a:rPr lang="en-US" sz="2200" dirty="0" smtClean="0">
                          <a:latin typeface="Verdana"/>
                          <a:cs typeface="Verdana"/>
                        </a:rPr>
                        <a:t> command</a:t>
                      </a:r>
                      <a:endParaRPr lang="en-US" sz="2200" dirty="0">
                        <a:latin typeface="Verdana"/>
                        <a:cs typeface="Verdana"/>
                      </a:endParaRPr>
                    </a:p>
                  </a:txBody>
                  <a:tcPr/>
                </a:tc>
                <a:tc>
                  <a:txBody>
                    <a:bodyPr/>
                    <a:lstStyle/>
                    <a:p>
                      <a:r>
                        <a:rPr lang="en-US" sz="2200" dirty="0" smtClean="0">
                          <a:latin typeface="Verdana"/>
                          <a:cs typeface="Verdana"/>
                        </a:rPr>
                        <a:t> landing</a:t>
                      </a:r>
                      <a:endParaRPr lang="en-US" sz="2200" dirty="0">
                        <a:latin typeface="Verdana"/>
                        <a:cs typeface="Verdana"/>
                      </a:endParaRPr>
                    </a:p>
                  </a:txBody>
                  <a:tcPr/>
                </a:tc>
              </a:tr>
            </a:tbl>
          </a:graphicData>
        </a:graphic>
      </p:graphicFrame>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2690" name="Title 1"/>
          <p:cNvSpPr>
            <a:spLocks noGrp="1"/>
          </p:cNvSpPr>
          <p:nvPr>
            <p:ph type="title"/>
          </p:nvPr>
        </p:nvSpPr>
        <p:spPr/>
        <p:txBody>
          <a:bodyPr/>
          <a:lstStyle/>
          <a:p>
            <a:r>
              <a:rPr lang="en-US" smtClean="0"/>
              <a:t>White-Box Testing</a:t>
            </a:r>
          </a:p>
        </p:txBody>
      </p:sp>
      <p:sp>
        <p:nvSpPr>
          <p:cNvPr id="242691" name="Content Placeholder 2"/>
          <p:cNvSpPr>
            <a:spLocks noGrp="1"/>
          </p:cNvSpPr>
          <p:nvPr>
            <p:ph idx="1"/>
          </p:nvPr>
        </p:nvSpPr>
        <p:spPr/>
        <p:txBody>
          <a:bodyPr/>
          <a:lstStyle/>
          <a:p>
            <a:r>
              <a:rPr lang="en-US" smtClean="0"/>
              <a:t>White-box testing tests the system from the inside. </a:t>
            </a:r>
            <a:br>
              <a:rPr lang="en-US" smtClean="0"/>
            </a:br>
            <a:endParaRPr lang="en-US" smtClean="0"/>
          </a:p>
          <a:p>
            <a:r>
              <a:rPr lang="en-US" smtClean="0"/>
              <a:t>White-box testing all about the models.</a:t>
            </a:r>
          </a:p>
          <a:p>
            <a:endParaRPr lang="en-US" smtClean="0"/>
          </a:p>
          <a:p>
            <a:pPr lvl="1"/>
            <a:endParaRPr lang="en-US" smtClean="0"/>
          </a:p>
          <a:p>
            <a:pPr lvl="1"/>
            <a:endParaRPr lang="en-US" smtClean="0"/>
          </a:p>
          <a:p>
            <a:pPr lvl="1"/>
            <a:endParaRPr lang="en-US" smtClean="0"/>
          </a:p>
          <a:p>
            <a:pPr lvl="1"/>
            <a:endParaRPr lang="en-US" smtClean="0"/>
          </a:p>
          <a:p>
            <a:pPr lvl="1"/>
            <a:endParaRPr lang="en-US" smtClean="0"/>
          </a:p>
          <a:p>
            <a:pPr lvl="1"/>
            <a:endParaRPr lang="en-US" smtClean="0"/>
          </a:p>
          <a:p>
            <a:r>
              <a:rPr lang="en-US" smtClean="0"/>
              <a:t>«fade out white box.  Replace with xt Models»</a:t>
            </a:r>
          </a:p>
        </p:txBody>
      </p:sp>
      <p:sp>
        <p:nvSpPr>
          <p:cNvPr id="242692" name="Rectangle 3"/>
          <p:cNvSpPr>
            <a:spLocks noChangeArrowheads="1"/>
          </p:cNvSpPr>
          <p:nvPr/>
        </p:nvSpPr>
        <p:spPr bwMode="auto">
          <a:xfrm>
            <a:off x="5791200" y="2971800"/>
            <a:ext cx="2133600" cy="1905000"/>
          </a:xfrm>
          <a:prstGeom prst="rect">
            <a:avLst/>
          </a:prstGeom>
          <a:noFill/>
          <a:ln w="38100">
            <a:solidFill>
              <a:schemeClr val="tx1"/>
            </a:solidFill>
            <a:round/>
            <a:headEnd/>
            <a:tailEnd/>
          </a:ln>
        </p:spPr>
        <p:txBody>
          <a:bodyP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3714" name="Title 1"/>
          <p:cNvSpPr>
            <a:spLocks noGrp="1"/>
          </p:cNvSpPr>
          <p:nvPr>
            <p:ph type="title"/>
          </p:nvPr>
        </p:nvSpPr>
        <p:spPr/>
        <p:txBody>
          <a:bodyPr/>
          <a:lstStyle/>
          <a:p>
            <a:r>
              <a:rPr lang="en-US" smtClean="0"/>
              <a:t>White-Box Tests</a:t>
            </a:r>
          </a:p>
        </p:txBody>
      </p:sp>
      <p:sp>
        <p:nvSpPr>
          <p:cNvPr id="243715" name="Content Placeholder 2"/>
          <p:cNvSpPr>
            <a:spLocks noGrp="1"/>
          </p:cNvSpPr>
          <p:nvPr>
            <p:ph idx="1"/>
          </p:nvPr>
        </p:nvSpPr>
        <p:spPr/>
        <p:txBody>
          <a:bodyPr/>
          <a:lstStyle/>
          <a:p>
            <a:r>
              <a:rPr lang="en-US" smtClean="0"/>
              <a:t>White-box tests can:</a:t>
            </a:r>
          </a:p>
          <a:p>
            <a:pPr lvl="1"/>
            <a:r>
              <a:rPr lang="en-US" smtClean="0"/>
              <a:t>Create and delete instances</a:t>
            </a:r>
          </a:p>
          <a:p>
            <a:pPr lvl="1"/>
            <a:r>
              <a:rPr lang="en-US" smtClean="0"/>
              <a:t>Access attributes and association links</a:t>
            </a:r>
          </a:p>
          <a:p>
            <a:pPr lvl="1"/>
            <a:r>
              <a:rPr lang="en-US" smtClean="0"/>
              <a:t>Look at states</a:t>
            </a:r>
          </a:p>
          <a:p>
            <a:pPr lvl="1"/>
            <a:r>
              <a:rPr lang="en-US" smtClean="0"/>
              <a:t>«What else do you want?»</a:t>
            </a:r>
          </a:p>
        </p:txBody>
      </p:sp>
    </p:spTree>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4738" name="Title 1"/>
          <p:cNvSpPr>
            <a:spLocks noGrp="1"/>
          </p:cNvSpPr>
          <p:nvPr>
            <p:ph type="title"/>
          </p:nvPr>
        </p:nvSpPr>
        <p:spPr/>
        <p:txBody>
          <a:bodyPr/>
          <a:lstStyle/>
          <a:p>
            <a:r>
              <a:rPr lang="en-US" smtClean="0"/>
              <a:t>White-Box Tests</a:t>
            </a:r>
          </a:p>
        </p:txBody>
      </p:sp>
      <p:sp>
        <p:nvSpPr>
          <p:cNvPr id="244739" name="Content Placeholder 2"/>
          <p:cNvSpPr>
            <a:spLocks noGrp="1"/>
          </p:cNvSpPr>
          <p:nvPr>
            <p:ph idx="1"/>
          </p:nvPr>
        </p:nvSpPr>
        <p:spPr/>
        <p:txBody>
          <a:bodyPr/>
          <a:lstStyle/>
          <a:p>
            <a:r>
              <a:rPr lang="en-US" smtClean="0"/>
              <a:t>White-box tests should be developed early.</a:t>
            </a:r>
          </a:p>
          <a:p>
            <a:endParaRPr lang="en-US" smtClean="0"/>
          </a:p>
          <a:p>
            <a:r>
              <a:rPr lang="en-US" smtClean="0"/>
              <a:t>They are like unit tests.</a:t>
            </a:r>
          </a:p>
          <a:p>
            <a:endParaRPr lang="en-US" smtClean="0"/>
          </a:p>
          <a:p>
            <a:endParaRPr lang="en-US" smtClean="0"/>
          </a:p>
          <a:p>
            <a:r>
              <a:rPr lang="en-US" smtClean="0"/>
              <a:t>«Do you want this term?</a:t>
            </a:r>
          </a:p>
          <a:p>
            <a:r>
              <a:rPr lang="en-US" smtClean="0"/>
              <a:t>Is it right?</a:t>
            </a:r>
            <a:br>
              <a:rPr lang="en-US" smtClean="0"/>
            </a:br>
            <a:r>
              <a:rPr lang="en-US" smtClean="0"/>
              <a:t>Does it add anything?»</a:t>
            </a:r>
          </a:p>
        </p:txBody>
      </p:sp>
      <p:sp>
        <p:nvSpPr>
          <p:cNvPr id="244740" name="Rectangular Callout 3"/>
          <p:cNvSpPr>
            <a:spLocks noChangeArrowheads="1"/>
          </p:cNvSpPr>
          <p:nvPr/>
        </p:nvSpPr>
        <p:spPr bwMode="auto">
          <a:xfrm>
            <a:off x="4800600" y="3276600"/>
            <a:ext cx="3733800" cy="1905000"/>
          </a:xfrm>
          <a:prstGeom prst="wedgeRectCallout">
            <a:avLst>
              <a:gd name="adj1" fmla="val 41088"/>
              <a:gd name="adj2" fmla="val 84014"/>
            </a:avLst>
          </a:prstGeom>
          <a:solidFill>
            <a:schemeClr val="accent1"/>
          </a:solidFill>
          <a:ln w="12700">
            <a:solidFill>
              <a:schemeClr val="tx1"/>
            </a:solidFill>
            <a:round/>
            <a:headEnd/>
            <a:tailEnd/>
          </a:ln>
        </p:spPr>
        <p:txBody>
          <a:bodyPr>
            <a:prstTxWarp prst="textNoShape">
              <a:avLst/>
            </a:prstTxWarp>
          </a:bodyPr>
          <a:lstStyle/>
          <a:p>
            <a:r>
              <a:rPr lang="en-US" sz="2200"/>
              <a:t>Test-driven development says to build the tests </a:t>
            </a:r>
            <a:r>
              <a:rPr lang="en-US" sz="2200" i="1"/>
              <a:t>first.</a:t>
            </a:r>
          </a:p>
          <a:p>
            <a:endParaRPr lang="en-US" sz="2200" i="1"/>
          </a:p>
          <a:p>
            <a:r>
              <a:rPr lang="en-US" sz="2200"/>
              <a:t>Watch the test fail, then build the system</a:t>
            </a:r>
            <a:r>
              <a:rPr lang="en-US" sz="2200" i="1"/>
              <a:t>.</a:t>
            </a:r>
          </a:p>
        </p:txBody>
      </p:sp>
    </p:spTree>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62" name="Title 1"/>
          <p:cNvSpPr>
            <a:spLocks noGrp="1"/>
          </p:cNvSpPr>
          <p:nvPr>
            <p:ph type="title"/>
          </p:nvPr>
        </p:nvSpPr>
        <p:spPr/>
        <p:txBody>
          <a:bodyPr/>
          <a:lstStyle/>
          <a:p>
            <a:r>
              <a:rPr lang="en-US" smtClean="0"/>
              <a:t>Ownership</a:t>
            </a:r>
          </a:p>
        </p:txBody>
      </p:sp>
      <p:sp>
        <p:nvSpPr>
          <p:cNvPr id="245763" name="Content Placeholder 2"/>
          <p:cNvSpPr>
            <a:spLocks noGrp="1"/>
          </p:cNvSpPr>
          <p:nvPr>
            <p:ph idx="1"/>
          </p:nvPr>
        </p:nvSpPr>
        <p:spPr/>
        <p:txBody>
          <a:bodyPr/>
          <a:lstStyle/>
          <a:p>
            <a:r>
              <a:rPr lang="en-US" smtClean="0"/>
              <a:t>The ‘owners’ of these white-box test cases are the modelers.</a:t>
            </a:r>
          </a:p>
          <a:p>
            <a:endParaRPr lang="en-US" smtClean="0"/>
          </a:p>
          <a:p>
            <a:r>
              <a:rPr lang="en-US" smtClean="0"/>
              <a:t>«And ……????»</a:t>
            </a:r>
          </a:p>
          <a:p>
            <a:endParaRPr lang="en-US" smtClean="0"/>
          </a:p>
          <a:p>
            <a:r>
              <a:rPr lang="en-US" smtClean="0"/>
              <a:t>Modelers determine if it does what they think they built.</a:t>
            </a:r>
          </a:p>
          <a:p>
            <a:endParaRPr lang="en-US" smtClean="0"/>
          </a:p>
        </p:txBody>
      </p:sp>
      <p:sp>
        <p:nvSpPr>
          <p:cNvPr id="245764" name="Oval Callout 4"/>
          <p:cNvSpPr>
            <a:spLocks noChangeArrowheads="1"/>
          </p:cNvSpPr>
          <p:nvPr/>
        </p:nvSpPr>
        <p:spPr bwMode="auto">
          <a:xfrm>
            <a:off x="3429000" y="3657600"/>
            <a:ext cx="5257800" cy="2514600"/>
          </a:xfrm>
          <a:prstGeom prst="wedgeEllipseCallout">
            <a:avLst>
              <a:gd name="adj1" fmla="val -81231"/>
              <a:gd name="adj2" fmla="val 37634"/>
            </a:avLst>
          </a:prstGeom>
          <a:solidFill>
            <a:srgbClr val="CCFFCC"/>
          </a:solidFill>
          <a:ln w="12700">
            <a:solidFill>
              <a:schemeClr val="tx1"/>
            </a:solidFill>
            <a:round/>
            <a:headEnd/>
            <a:tailEnd/>
          </a:ln>
        </p:spPr>
        <p:txBody>
          <a:bodyPr lIns="0" tIns="0" rIns="0" bIns="0" anchor="ctr">
            <a:prstTxWarp prst="textNoShape">
              <a:avLst/>
            </a:prstTxWarp>
          </a:bodyPr>
          <a:lstStyle/>
          <a:p>
            <a:pPr algn="ctr"/>
            <a:r>
              <a:rPr lang="en-US" sz="2400" b="1">
                <a:latin typeface="Tekton" charset="0"/>
                <a:ea typeface="Tekton" charset="0"/>
                <a:cs typeface="Tekton" charset="0"/>
              </a:rPr>
              <a:t>aka</a:t>
            </a:r>
          </a:p>
          <a:p>
            <a:pPr algn="ctr"/>
            <a:r>
              <a:rPr lang="en-US" sz="2400" b="1">
                <a:latin typeface="Tekton" charset="0"/>
                <a:ea typeface="Tekton" charset="0"/>
                <a:cs typeface="Tekton" charset="0"/>
              </a:rPr>
              <a:t>«long list from JRW»</a:t>
            </a:r>
          </a:p>
        </p:txBody>
      </p:sp>
    </p:spTree>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6786" name="Title 1"/>
          <p:cNvSpPr>
            <a:spLocks noGrp="1"/>
          </p:cNvSpPr>
          <p:nvPr>
            <p:ph type="title"/>
          </p:nvPr>
        </p:nvSpPr>
        <p:spPr/>
        <p:txBody>
          <a:bodyPr/>
          <a:lstStyle/>
          <a:p>
            <a:r>
              <a:rPr lang="en-US" dirty="0" smtClean="0"/>
              <a:t>Workshop</a:t>
            </a:r>
          </a:p>
        </p:txBody>
      </p:sp>
      <p:sp>
        <p:nvSpPr>
          <p:cNvPr id="246787" name="Content Placeholder 2"/>
          <p:cNvSpPr>
            <a:spLocks noGrp="1"/>
          </p:cNvSpPr>
          <p:nvPr>
            <p:ph idx="1"/>
          </p:nvPr>
        </p:nvSpPr>
        <p:spPr/>
        <p:txBody>
          <a:bodyPr/>
          <a:lstStyle/>
          <a:p>
            <a:r>
              <a:rPr lang="en-US" smtClean="0"/>
              <a:t>Write a test.</a:t>
            </a:r>
          </a:p>
          <a:p>
            <a:endParaRPr lang="en-US" smtClean="0"/>
          </a:p>
          <a:p>
            <a:r>
              <a:rPr lang="en-US" smtClean="0"/>
              <a:t>«Black or white? Or both?»</a:t>
            </a:r>
          </a:p>
          <a:p>
            <a:endParaRPr lang="en-US" smtClean="0"/>
          </a:p>
          <a:p>
            <a:endParaRPr lang="en-US" smtClean="0"/>
          </a:p>
          <a:p>
            <a:endParaRPr lang="en-US" smtClean="0"/>
          </a:p>
          <a:p>
            <a:endParaRPr lang="en-US" smtClean="0"/>
          </a:p>
          <a:p>
            <a:r>
              <a:rPr lang="en-US" smtClean="0"/>
              <a:t>«I have no idea what the stuff after this is trying to say»</a:t>
            </a:r>
          </a:p>
        </p:txBody>
      </p:sp>
    </p:spTree>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r>
              <a:rPr lang="en-US" smtClean="0"/>
              <a:t>Interface Messages</a:t>
            </a:r>
            <a:endParaRPr lang="en-US"/>
          </a:p>
        </p:txBody>
      </p:sp>
      <p:sp>
        <p:nvSpPr>
          <p:cNvPr id="247811" name="Rectangle 3"/>
          <p:cNvSpPr>
            <a:spLocks noGrp="1" noChangeArrowheads="1"/>
          </p:cNvSpPr>
          <p:nvPr>
            <p:ph type="body" idx="1"/>
          </p:nvPr>
        </p:nvSpPr>
        <p:spPr/>
        <p:txBody>
          <a:bodyPr/>
          <a:lstStyle/>
          <a:p>
            <a:r>
              <a:rPr lang="en-US" smtClean="0"/>
              <a:t>Provide inter-component communication</a:t>
            </a:r>
          </a:p>
          <a:p>
            <a:r>
              <a:rPr lang="en-US" smtClean="0"/>
              <a:t>Carry parameters</a:t>
            </a:r>
          </a:p>
          <a:p>
            <a:r>
              <a:rPr lang="en-US" smtClean="0"/>
              <a:t>Asynchronous Signals</a:t>
            </a:r>
          </a:p>
          <a:p>
            <a:pPr lvl="1"/>
            <a:r>
              <a:rPr lang="en-US" smtClean="0"/>
              <a:t>May be mapped to class-based events</a:t>
            </a:r>
          </a:p>
          <a:p>
            <a:r>
              <a:rPr lang="en-US" smtClean="0"/>
              <a:t>Synchronous Operations</a:t>
            </a:r>
          </a:p>
          <a:p>
            <a:pPr lvl="1"/>
            <a:r>
              <a:rPr lang="en-US" smtClean="0"/>
              <a:t>Future:  May be mapped to class-based operations</a:t>
            </a:r>
          </a:p>
          <a:p>
            <a:r>
              <a:rPr lang="en-US" smtClean="0"/>
              <a:t>Use actions in ports to define behavior</a:t>
            </a:r>
            <a:endParaRPr lang="en-US"/>
          </a:p>
        </p:txBody>
      </p:sp>
      <p:pic>
        <p:nvPicPr>
          <p:cNvPr id="247812" name="Picture 4" descr="Interface"/>
          <p:cNvPicPr>
            <a:picLocks noChangeAspect="1" noChangeArrowheads="1"/>
          </p:cNvPicPr>
          <p:nvPr/>
        </p:nvPicPr>
        <p:blipFill>
          <a:blip r:embed="rId3"/>
          <a:srcRect/>
          <a:stretch>
            <a:fillRect/>
          </a:stretch>
        </p:blipFill>
        <p:spPr bwMode="auto">
          <a:xfrm>
            <a:off x="6705600" y="1371600"/>
            <a:ext cx="2249488" cy="1963738"/>
          </a:xfrm>
          <a:prstGeom prst="rect">
            <a:avLst/>
          </a:prstGeom>
          <a:noFill/>
          <a:ln w="9525">
            <a:noFill/>
            <a:miter lim="800000"/>
            <a:headEnd/>
            <a:tailEnd/>
          </a:ln>
        </p:spPr>
      </p:pic>
      <p:pic>
        <p:nvPicPr>
          <p:cNvPr id="247813" name="Picture 5" descr="Component"/>
          <p:cNvPicPr>
            <a:picLocks noChangeAspect="1" noChangeArrowheads="1"/>
          </p:cNvPicPr>
          <p:nvPr/>
        </p:nvPicPr>
        <p:blipFill>
          <a:blip r:embed="rId4"/>
          <a:srcRect/>
          <a:stretch>
            <a:fillRect/>
          </a:stretch>
        </p:blipFill>
        <p:spPr bwMode="auto">
          <a:xfrm>
            <a:off x="6705600" y="3581400"/>
            <a:ext cx="2286000" cy="19700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en-US" smtClean="0"/>
              <a:t>Bridges</a:t>
            </a:r>
            <a:endParaRPr lang="en-US"/>
          </a:p>
        </p:txBody>
      </p:sp>
      <p:sp>
        <p:nvSpPr>
          <p:cNvPr id="249859" name="Rectangle 3"/>
          <p:cNvSpPr>
            <a:spLocks noGrp="1" noChangeArrowheads="1"/>
          </p:cNvSpPr>
          <p:nvPr>
            <p:ph type="body" idx="1"/>
          </p:nvPr>
        </p:nvSpPr>
        <p:spPr/>
        <p:txBody>
          <a:bodyPr/>
          <a:lstStyle/>
          <a:p>
            <a:r>
              <a:rPr lang="en-US" smtClean="0"/>
              <a:t>Another form of synchronous operation</a:t>
            </a:r>
          </a:p>
          <a:p>
            <a:pPr lvl="1"/>
            <a:r>
              <a:rPr lang="en-US" smtClean="0"/>
              <a:t>Takes parameters</a:t>
            </a:r>
          </a:p>
          <a:p>
            <a:pPr lvl="1"/>
            <a:r>
              <a:rPr lang="en-US" smtClean="0"/>
              <a:t>Can be wired to external code or defined with OAL</a:t>
            </a:r>
          </a:p>
          <a:p>
            <a:r>
              <a:rPr lang="en-US" smtClean="0"/>
              <a:t>Use for library functions</a:t>
            </a:r>
          </a:p>
          <a:p>
            <a:pPr lvl="1"/>
            <a:r>
              <a:rPr lang="en-US" smtClean="0"/>
              <a:t>Time</a:t>
            </a:r>
          </a:p>
          <a:p>
            <a:pPr lvl="1"/>
            <a:r>
              <a:rPr lang="en-US" smtClean="0"/>
              <a:t>Logging</a:t>
            </a:r>
          </a:p>
          <a:p>
            <a:pPr lvl="1"/>
            <a:r>
              <a:rPr lang="en-US" smtClean="0"/>
              <a:t>Math</a:t>
            </a:r>
          </a:p>
          <a:p>
            <a:r>
              <a:rPr lang="en-US" smtClean="0"/>
              <a:t>Use for scaffolding</a:t>
            </a:r>
          </a:p>
          <a:p>
            <a:pPr lvl="1"/>
            <a:r>
              <a:rPr lang="en-US" smtClean="0"/>
              <a:t>OAL or Java for Verifier</a:t>
            </a:r>
          </a:p>
          <a:p>
            <a:pPr lvl="1"/>
            <a:r>
              <a:rPr lang="en-US" smtClean="0"/>
              <a:t>Hand-written code for target</a:t>
            </a:r>
            <a:endParaRPr lang="en-US"/>
          </a:p>
        </p:txBody>
      </p:sp>
      <p:pic>
        <p:nvPicPr>
          <p:cNvPr id="249860" name="Picture 4" descr="EE"/>
          <p:cNvPicPr>
            <a:picLocks noChangeAspect="1" noChangeArrowheads="1"/>
          </p:cNvPicPr>
          <p:nvPr/>
        </p:nvPicPr>
        <p:blipFill>
          <a:blip r:embed="rId3"/>
          <a:srcRect/>
          <a:stretch>
            <a:fillRect/>
          </a:stretch>
        </p:blipFill>
        <p:spPr bwMode="auto">
          <a:xfrm>
            <a:off x="5257800" y="2743200"/>
            <a:ext cx="3656013" cy="3009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r>
              <a:rPr lang="en-US" smtClean="0"/>
              <a:t>Summary</a:t>
            </a:r>
            <a:endParaRPr lang="en-US"/>
          </a:p>
        </p:txBody>
      </p:sp>
      <p:sp>
        <p:nvSpPr>
          <p:cNvPr id="251907" name="Rectangle 3"/>
          <p:cNvSpPr>
            <a:spLocks noGrp="1" noChangeArrowheads="1"/>
          </p:cNvSpPr>
          <p:nvPr>
            <p:ph type="body" idx="1"/>
          </p:nvPr>
        </p:nvSpPr>
        <p:spPr/>
        <p:txBody>
          <a:bodyPr/>
          <a:lstStyle/>
          <a:p>
            <a:r>
              <a:rPr lang="en-GB" smtClean="0"/>
              <a:t>These rules represent a 'contract' between the world of analysis and the world of implementation</a:t>
            </a:r>
          </a:p>
          <a:p>
            <a:endParaRPr lang="en-GB" smtClean="0"/>
          </a:p>
          <a:p>
            <a:r>
              <a:rPr lang="en-GB" smtClean="0"/>
              <a:t>The architecture undertakes to implement dynamic behavior according to the agreed semantics.</a:t>
            </a:r>
          </a:p>
          <a:p>
            <a:endParaRPr lang="en-US"/>
          </a:p>
        </p:txBody>
      </p:sp>
    </p:spTree>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3955" name="Rectangle 2"/>
          <p:cNvSpPr>
            <a:spLocks noGrp="1" noChangeArrowheads="1"/>
          </p:cNvSpPr>
          <p:nvPr>
            <p:ph type="title"/>
          </p:nvPr>
        </p:nvSpPr>
        <p:spPr/>
        <p:txBody>
          <a:bodyPr/>
          <a:lstStyle/>
          <a:p>
            <a:r>
              <a:rPr lang="en-US" dirty="0" smtClean="0"/>
              <a:t>13. What’s Next?</a:t>
            </a:r>
          </a:p>
        </p:txBody>
      </p:sp>
      <p:sp>
        <p:nvSpPr>
          <p:cNvPr id="253956" name="Text Box 3"/>
          <p:cNvSpPr txBox="1">
            <a:spLocks noChangeArrowheads="1"/>
          </p:cNvSpPr>
          <p:nvPr/>
        </p:nvSpPr>
        <p:spPr bwMode="auto">
          <a:xfrm>
            <a:off x="3733800" y="2514600"/>
            <a:ext cx="1752600" cy="1555750"/>
          </a:xfrm>
          <a:prstGeom prst="rect">
            <a:avLst/>
          </a:prstGeom>
          <a:noFill/>
          <a:ln w="9525">
            <a:noFill/>
            <a:miter lim="800000"/>
            <a:headEnd/>
            <a:tailEnd/>
          </a:ln>
        </p:spPr>
        <p:txBody>
          <a:bodyPr>
            <a:prstTxWarp prst="textNoShape">
              <a:avLst/>
            </a:prstTxWarp>
            <a:spAutoFit/>
          </a:bodyPr>
          <a:lstStyle/>
          <a:p>
            <a:r>
              <a:rPr lang="en-US" sz="9600" b="1" dirty="0" smtClean="0">
                <a:solidFill>
                  <a:schemeClr val="tx2"/>
                </a:solidFill>
              </a:rPr>
              <a:t>13</a:t>
            </a:r>
            <a:endParaRPr lang="en-US" sz="9600" b="1" dirty="0">
              <a:solidFill>
                <a:schemeClr val="tx2"/>
              </a:solidFill>
            </a:endParaRPr>
          </a:p>
        </p:txBody>
      </p:sp>
      <p:sp>
        <p:nvSpPr>
          <p:cNvPr id="5" name="Content Placeholder 4"/>
          <p:cNvSpPr>
            <a:spLocks noGrp="1"/>
          </p:cNvSpPr>
          <p:nvPr>
            <p:ph idx="1"/>
          </p:nvPr>
        </p:nvSpPr>
        <p:spPr>
          <a:xfrm>
            <a:off x="3429000" y="1219200"/>
            <a:ext cx="8077200" cy="5105400"/>
          </a:xfrm>
        </p:spPr>
        <p:txBody>
          <a:bodyPr/>
          <a:lstStyle/>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76482" name="Picture 3" descr="BKG 12 bx End"/>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pic>
        <p:nvPicPr>
          <p:cNvPr id="276483" name="Picture 4" descr="MGC PPT"/>
          <p:cNvPicPr>
            <a:picLocks noChangeAspect="1" noChangeArrowheads="1"/>
          </p:cNvPicPr>
          <p:nvPr/>
        </p:nvPicPr>
        <p:blipFill>
          <a:blip r:embed="rId3"/>
          <a:srcRect/>
          <a:stretch>
            <a:fillRect/>
          </a:stretch>
        </p:blipFill>
        <p:spPr bwMode="auto">
          <a:xfrm>
            <a:off x="2773363" y="2597150"/>
            <a:ext cx="3603625" cy="1190625"/>
          </a:xfrm>
          <a:prstGeom prst="rect">
            <a:avLst/>
          </a:prstGeom>
          <a:noFill/>
          <a:ln w="9525">
            <a:noFill/>
            <a:miter lim="800000"/>
            <a:headEnd/>
            <a:tailEnd/>
          </a:ln>
        </p:spPr>
      </p:pic>
      <p:sp>
        <p:nvSpPr>
          <p:cNvPr id="276484" name="TextBox 9"/>
          <p:cNvSpPr txBox="1">
            <a:spLocks noChangeArrowheads="1"/>
          </p:cNvSpPr>
          <p:nvPr/>
        </p:nvSpPr>
        <p:spPr bwMode="auto">
          <a:xfrm>
            <a:off x="3205163" y="4013200"/>
            <a:ext cx="2738437" cy="338138"/>
          </a:xfrm>
          <a:prstGeom prst="rect">
            <a:avLst/>
          </a:prstGeom>
          <a:noFill/>
          <a:ln w="9525">
            <a:noFill/>
            <a:miter lim="800000"/>
            <a:headEnd/>
            <a:tailEnd/>
          </a:ln>
        </p:spPr>
        <p:txBody>
          <a:bodyPr>
            <a:prstTxWarp prst="textNoShape">
              <a:avLst/>
            </a:prstTxWarp>
            <a:spAutoFit/>
          </a:bodyPr>
          <a:lstStyle/>
          <a:p>
            <a:pPr algn="dist" eaLnBrk="1" hangingPunct="1"/>
            <a:r>
              <a:rPr lang="en-US" sz="1600" b="1">
                <a:solidFill>
                  <a:schemeClr val="bg1"/>
                </a:solidFill>
                <a:latin typeface="Tahoma" charset="0"/>
                <a:ea typeface="MS PGothic" pitchFamily="34" charset="-128"/>
                <a:cs typeface="MS PGothic" pitchFamily="34" charset="-128"/>
              </a:rPr>
              <a:t>www.mentor.com</a:t>
            </a:r>
          </a:p>
        </p:txBody>
      </p:sp>
      <p:sp>
        <p:nvSpPr>
          <p:cNvPr id="276485" name="Footer Placeholder 4"/>
          <p:cNvSpPr txBox="1">
            <a:spLocks noGrp="1"/>
          </p:cNvSpPr>
          <p:nvPr/>
        </p:nvSpPr>
        <p:spPr bwMode="auto">
          <a:xfrm>
            <a:off x="374650" y="6615113"/>
            <a:ext cx="2895600" cy="231775"/>
          </a:xfrm>
          <a:prstGeom prst="rect">
            <a:avLst/>
          </a:prstGeom>
          <a:noFill/>
          <a:ln w="9525">
            <a:noFill/>
            <a:miter lim="800000"/>
            <a:headEnd/>
            <a:tailEnd/>
          </a:ln>
        </p:spPr>
        <p:txBody>
          <a:bodyPr>
            <a:prstTxWarp prst="textNoShape">
              <a:avLst/>
            </a:prstTxWarp>
          </a:bodyPr>
          <a:lstStyle/>
          <a:p>
            <a:pPr eaLnBrk="1" hangingPunct="1"/>
            <a:r>
              <a:rPr lang="en-US" sz="800">
                <a:solidFill>
                  <a:schemeClr val="tx2"/>
                </a:solidFill>
                <a:latin typeface="Tahoma" charset="0"/>
                <a:ea typeface="MS PGothic" pitchFamily="34" charset="-128"/>
                <a:cs typeface="MS PGothic" pitchFamily="34" charset="-128"/>
              </a:rPr>
              <a:t>BP Training 2 Components</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Specification Classes</a:t>
            </a:r>
            <a:endParaRPr lang="en-US" dirty="0"/>
          </a:p>
        </p:txBody>
      </p:sp>
      <p:sp>
        <p:nvSpPr>
          <p:cNvPr id="3" name="Content Placeholder 2"/>
          <p:cNvSpPr>
            <a:spLocks noGrp="1"/>
          </p:cNvSpPr>
          <p:nvPr>
            <p:ph idx="1"/>
          </p:nvPr>
        </p:nvSpPr>
        <p:spPr>
          <a:xfrm>
            <a:off x="762000" y="1295400"/>
            <a:ext cx="8077200" cy="5105400"/>
          </a:xfrm>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«Morning mode»</a:t>
            </a:r>
          </a:p>
          <a:p>
            <a:endParaRPr lang="en-US" dirty="0" smtClean="0"/>
          </a:p>
          <a:p>
            <a:r>
              <a:rPr lang="en-US" dirty="0" smtClean="0"/>
              <a:t>«Pilot qualification, Aircraft type</a:t>
            </a:r>
            <a:endParaRPr lang="en-US" dirty="0"/>
          </a:p>
        </p:txBody>
      </p:sp>
      <p:graphicFrame>
        <p:nvGraphicFramePr>
          <p:cNvPr id="4" name="Table 3"/>
          <p:cNvGraphicFramePr>
            <a:graphicFrameLocks noGrp="1"/>
          </p:cNvGraphicFramePr>
          <p:nvPr/>
        </p:nvGraphicFramePr>
        <p:xfrm>
          <a:off x="990600" y="1397000"/>
          <a:ext cx="6096000" cy="2133600"/>
        </p:xfrm>
        <a:graphic>
          <a:graphicData uri="http://schemas.openxmlformats.org/drawingml/2006/table">
            <a:tbl>
              <a:tblPr bandRow="1">
                <a:tableStyleId>{5C22544A-7EE6-4342-B048-85BDC9FD1C3A}</a:tableStyleId>
              </a:tblPr>
              <a:tblGrid>
                <a:gridCol w="3048000"/>
                <a:gridCol w="3048000"/>
              </a:tblGrid>
              <a:tr h="370840">
                <a:tc>
                  <a:txBody>
                    <a:bodyPr/>
                    <a:lstStyle/>
                    <a:p>
                      <a:r>
                        <a:rPr lang="en-US" sz="2200" dirty="0" smtClean="0">
                          <a:latin typeface="Verdana"/>
                          <a:cs typeface="Verdana"/>
                        </a:rPr>
                        <a:t> policy</a:t>
                      </a:r>
                      <a:r>
                        <a:rPr lang="en-US" sz="2200" baseline="0" dirty="0" smtClean="0">
                          <a:latin typeface="Verdana"/>
                          <a:cs typeface="Verdana"/>
                        </a:rPr>
                        <a:t> type</a:t>
                      </a:r>
                      <a:endParaRPr lang="en-US" sz="2200" dirty="0">
                        <a:latin typeface="Verdana"/>
                        <a:cs typeface="Verdana"/>
                      </a:endParaRPr>
                    </a:p>
                  </a:txBody>
                  <a:tcPr/>
                </a:tc>
                <a:tc>
                  <a:txBody>
                    <a:bodyPr/>
                    <a:lstStyle/>
                    <a:p>
                      <a:r>
                        <a:rPr lang="en-US" sz="2200" dirty="0" smtClean="0">
                          <a:latin typeface="Verdana"/>
                          <a:cs typeface="Verdana"/>
                        </a:rPr>
                        <a:t> </a:t>
                      </a:r>
                    </a:p>
                  </a:txBody>
                  <a:tcPr/>
                </a:tc>
              </a:tr>
              <a:tr h="370840">
                <a:tc>
                  <a:txBody>
                    <a:bodyPr/>
                    <a:lstStyle/>
                    <a:p>
                      <a:r>
                        <a:rPr lang="en-US" sz="2200" dirty="0" smtClean="0">
                          <a:latin typeface="Verdana"/>
                          <a:cs typeface="Verdana"/>
                        </a:rPr>
                        <a:t> protocol</a:t>
                      </a:r>
                      <a:endParaRPr lang="en-US" sz="2200" dirty="0">
                        <a:latin typeface="Verdana"/>
                        <a:cs typeface="Verdana"/>
                      </a:endParaRPr>
                    </a:p>
                  </a:txBody>
                  <a:tcPr/>
                </a:tc>
                <a:tc>
                  <a:txBody>
                    <a:bodyPr/>
                    <a:lstStyle/>
                    <a:p>
                      <a:r>
                        <a:rPr lang="en-US" sz="2200" dirty="0" smtClean="0">
                          <a:latin typeface="Verdana"/>
                          <a:cs typeface="Verdana"/>
                        </a:rPr>
                        <a:t> configuration</a:t>
                      </a:r>
                      <a:r>
                        <a:rPr lang="en-US" sz="2200" baseline="0" dirty="0" smtClean="0">
                          <a:latin typeface="Verdana"/>
                          <a:cs typeface="Verdana"/>
                        </a:rPr>
                        <a:t> </a:t>
                      </a:r>
                      <a:r>
                        <a:rPr lang="en-US" sz="2200" baseline="0" dirty="0" err="1" smtClean="0">
                          <a:latin typeface="Verdana"/>
                          <a:cs typeface="Verdana"/>
                        </a:rPr>
                        <a:t>def’n</a:t>
                      </a:r>
                      <a:endParaRPr lang="en-US" sz="2200" dirty="0">
                        <a:latin typeface="Verdana"/>
                        <a:cs typeface="Verdana"/>
                      </a:endParaRPr>
                    </a:p>
                  </a:txBody>
                  <a:tcPr/>
                </a:tc>
              </a:tr>
              <a:tr h="370840">
                <a:tc>
                  <a:txBody>
                    <a:bodyPr/>
                    <a:lstStyle/>
                    <a:p>
                      <a:r>
                        <a:rPr lang="en-US" sz="2200" dirty="0" smtClean="0">
                          <a:latin typeface="Verdana"/>
                          <a:cs typeface="Verdana"/>
                        </a:rPr>
                        <a:t> phone spec.</a:t>
                      </a:r>
                      <a:endParaRPr lang="en-US" sz="2200" dirty="0">
                        <a:latin typeface="Verdana"/>
                        <a:cs typeface="Verdana"/>
                      </a:endParaRPr>
                    </a:p>
                  </a:txBody>
                  <a:tcPr/>
                </a:tc>
                <a:tc>
                  <a:txBody>
                    <a:bodyPr/>
                    <a:lstStyle/>
                    <a:p>
                      <a:r>
                        <a:rPr lang="en-US" sz="2200" dirty="0" smtClean="0">
                          <a:latin typeface="Verdana"/>
                          <a:cs typeface="Verdana"/>
                        </a:rPr>
                        <a:t> account type</a:t>
                      </a:r>
                      <a:endParaRPr lang="en-US" sz="2200" dirty="0">
                        <a:latin typeface="Verdana"/>
                        <a:cs typeface="Verdana"/>
                      </a:endParaRPr>
                    </a:p>
                  </a:txBody>
                  <a:tcPr/>
                </a:tc>
              </a:tr>
              <a:tr h="370840">
                <a:tc>
                  <a:txBody>
                    <a:bodyPr/>
                    <a:lstStyle/>
                    <a:p>
                      <a:r>
                        <a:rPr lang="en-US" sz="2200" dirty="0" smtClean="0">
                          <a:latin typeface="Verdana"/>
                          <a:cs typeface="Verdana"/>
                        </a:rPr>
                        <a:t> product spec.</a:t>
                      </a:r>
                      <a:endParaRPr lang="en-US" sz="2200" dirty="0">
                        <a:latin typeface="Verdana"/>
                        <a:cs typeface="Verdana"/>
                      </a:endParaRPr>
                    </a:p>
                  </a:txBody>
                  <a:tcPr/>
                </a:tc>
                <a:tc>
                  <a:txBody>
                    <a:bodyPr/>
                    <a:lstStyle/>
                    <a:p>
                      <a:r>
                        <a:rPr lang="en-US" sz="2200" dirty="0" smtClean="0">
                          <a:latin typeface="Verdana"/>
                          <a:cs typeface="Verdana"/>
                        </a:rPr>
                        <a:t> vehicle model</a:t>
                      </a:r>
                      <a:endParaRPr lang="en-US" sz="2200" dirty="0">
                        <a:latin typeface="Verdana"/>
                        <a:cs typeface="Verdana"/>
                      </a:endParaRPr>
                    </a:p>
                  </a:txBody>
                  <a:tcPr/>
                </a:tc>
              </a:tr>
              <a:tr h="370840">
                <a:tc>
                  <a:txBody>
                    <a:bodyPr/>
                    <a:lstStyle/>
                    <a:p>
                      <a:r>
                        <a:rPr lang="en-US" sz="2200" dirty="0" smtClean="0">
                          <a:latin typeface="Verdana"/>
                          <a:cs typeface="Verdana"/>
                        </a:rPr>
                        <a:t> qualification</a:t>
                      </a:r>
                      <a:endParaRPr lang="en-US" sz="2200" dirty="0">
                        <a:latin typeface="Verdana"/>
                        <a:cs typeface="Verdana"/>
                      </a:endParaRPr>
                    </a:p>
                  </a:txBody>
                  <a:tcPr/>
                </a:tc>
                <a:tc>
                  <a:txBody>
                    <a:bodyPr/>
                    <a:lstStyle/>
                    <a:p>
                      <a:r>
                        <a:rPr lang="en-US" sz="2200" dirty="0" smtClean="0">
                          <a:latin typeface="Verdana"/>
                          <a:cs typeface="Verdana"/>
                        </a:rPr>
                        <a:t> aircraft type</a:t>
                      </a:r>
                      <a:endParaRPr lang="en-US" sz="2200" dirty="0">
                        <a:latin typeface="Verdana"/>
                        <a:cs typeface="Verdana"/>
                      </a:endParaRPr>
                    </a:p>
                  </a:txBody>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mtClean="0"/>
              <a:t>Finding Classes</a:t>
            </a:r>
          </a:p>
        </p:txBody>
      </p:sp>
      <p:sp>
        <p:nvSpPr>
          <p:cNvPr id="39939" name="Content Placeholder 2"/>
          <p:cNvSpPr>
            <a:spLocks noGrp="1"/>
          </p:cNvSpPr>
          <p:nvPr>
            <p:ph idx="1"/>
          </p:nvPr>
        </p:nvSpPr>
        <p:spPr>
          <a:xfrm>
            <a:off x="762000" y="1219200"/>
            <a:ext cx="4724400" cy="5105400"/>
          </a:xfrm>
        </p:spPr>
        <p:txBody>
          <a:bodyPr/>
          <a:lstStyle/>
          <a:p>
            <a:pPr marL="0" indent="0"/>
            <a:r>
              <a:rPr lang="en-US" dirty="0" smtClean="0"/>
              <a:t>We may observe that a number of instances in the subject matter have similar behavior and data.</a:t>
            </a:r>
          </a:p>
          <a:p>
            <a:pPr marL="0" indent="0"/>
            <a:endParaRPr lang="en-US" dirty="0" smtClean="0"/>
          </a:p>
          <a:p>
            <a:pPr marL="0" indent="0"/>
            <a:endParaRPr lang="en-US" dirty="0" smtClean="0"/>
          </a:p>
          <a:p>
            <a:pPr marL="0" indent="0"/>
            <a:r>
              <a:rPr lang="en-US" dirty="0" smtClean="0"/>
              <a:t>«bunch of dogs, one or two of which don’t belong»</a:t>
            </a:r>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p:txBody>
      </p:sp>
      <p:sp>
        <p:nvSpPr>
          <p:cNvPr id="39941" name="Oval Callout 4"/>
          <p:cNvSpPr>
            <a:spLocks noChangeArrowheads="1"/>
          </p:cNvSpPr>
          <p:nvPr/>
        </p:nvSpPr>
        <p:spPr bwMode="auto">
          <a:xfrm>
            <a:off x="6019800" y="1143000"/>
            <a:ext cx="2879725" cy="1798638"/>
          </a:xfrm>
          <a:prstGeom prst="wedgeEllipseCallout">
            <a:avLst>
              <a:gd name="adj1" fmla="val -81231"/>
              <a:gd name="adj2" fmla="val 37634"/>
            </a:avLst>
          </a:prstGeom>
          <a:solidFill>
            <a:srgbClr val="CCFFCC"/>
          </a:solidFill>
          <a:ln w="12700">
            <a:solidFill>
              <a:schemeClr val="tx1"/>
            </a:solidFill>
            <a:round/>
            <a:headEnd/>
            <a:tailEnd/>
          </a:ln>
        </p:spPr>
        <p:txBody>
          <a:bodyPr lIns="0" tIns="0" rIns="0" bIns="0" anchor="ctr">
            <a:prstTxWarp prst="textNoShape">
              <a:avLst/>
            </a:prstTxWarp>
          </a:bodyPr>
          <a:lstStyle/>
          <a:p>
            <a:pPr algn="ctr"/>
            <a:r>
              <a:rPr lang="en-US" sz="2400" b="1">
                <a:latin typeface="Tekton" charset="0"/>
                <a:ea typeface="Tekton" charset="0"/>
                <a:cs typeface="Tekton" charset="0"/>
              </a:rPr>
              <a:t>This is called “extension.”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mtClean="0"/>
              <a:t>Finding Classes</a:t>
            </a:r>
          </a:p>
        </p:txBody>
      </p:sp>
      <p:sp>
        <p:nvSpPr>
          <p:cNvPr id="39939" name="Content Placeholder 2"/>
          <p:cNvSpPr>
            <a:spLocks noGrp="1"/>
          </p:cNvSpPr>
          <p:nvPr>
            <p:ph idx="1"/>
          </p:nvPr>
        </p:nvSpPr>
        <p:spPr>
          <a:xfrm>
            <a:off x="762000" y="1219200"/>
            <a:ext cx="4724400" cy="5105400"/>
          </a:xfrm>
        </p:spPr>
        <p:txBody>
          <a:bodyPr/>
          <a:lstStyle/>
          <a:p>
            <a:pPr marL="0" indent="0"/>
            <a:r>
              <a:rPr lang="en-US" dirty="0" smtClean="0"/>
              <a:t>Or we may observe, identify or define a concept with specific qualification criteria.</a:t>
            </a:r>
          </a:p>
          <a:p>
            <a:pPr marL="0" indent="0"/>
            <a:endParaRPr lang="en-US" dirty="0" smtClean="0"/>
          </a:p>
          <a:p>
            <a:pPr marL="0" indent="0"/>
            <a:r>
              <a:rPr lang="en-US" dirty="0" smtClean="0"/>
              <a:t>«same bunch of dogs»</a:t>
            </a:r>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p:txBody>
      </p:sp>
      <p:sp>
        <p:nvSpPr>
          <p:cNvPr id="39940" name="Rectangle 5"/>
          <p:cNvSpPr>
            <a:spLocks noChangeArrowheads="1"/>
          </p:cNvSpPr>
          <p:nvPr/>
        </p:nvSpPr>
        <p:spPr bwMode="auto">
          <a:xfrm>
            <a:off x="762000" y="3276600"/>
            <a:ext cx="5257800" cy="646113"/>
          </a:xfrm>
          <a:prstGeom prst="rect">
            <a:avLst/>
          </a:prstGeom>
          <a:solidFill>
            <a:schemeClr val="tx1">
              <a:alpha val="14902"/>
            </a:schemeClr>
          </a:solidFill>
          <a:ln w="9525">
            <a:noFill/>
            <a:miter lim="800000"/>
            <a:headEnd/>
            <a:tailEnd/>
          </a:ln>
        </p:spPr>
        <p:txBody>
          <a:bodyPr>
            <a:prstTxWarp prst="textNoShape">
              <a:avLst/>
            </a:prstTxWarp>
            <a:spAutoFit/>
          </a:bodyPr>
          <a:lstStyle/>
          <a:p>
            <a:r>
              <a:rPr lang="en-US" dirty="0"/>
              <a:t>THE FOLLOWING ARE THE QUALIFICATIONS A DOG MUST HAVE FOR ENTRY AT CRUFTS</a:t>
            </a:r>
          </a:p>
        </p:txBody>
      </p:sp>
      <p:sp>
        <p:nvSpPr>
          <p:cNvPr id="39942" name="Oval Callout 4"/>
          <p:cNvSpPr>
            <a:spLocks noChangeArrowheads="1"/>
          </p:cNvSpPr>
          <p:nvPr/>
        </p:nvSpPr>
        <p:spPr bwMode="auto">
          <a:xfrm>
            <a:off x="5791200" y="1371600"/>
            <a:ext cx="2879725" cy="1798638"/>
          </a:xfrm>
          <a:prstGeom prst="wedgeEllipseCallout">
            <a:avLst>
              <a:gd name="adj1" fmla="val -81231"/>
              <a:gd name="adj2" fmla="val 37634"/>
            </a:avLst>
          </a:prstGeom>
          <a:solidFill>
            <a:srgbClr val="CCFFCC"/>
          </a:solidFill>
          <a:ln w="12700">
            <a:solidFill>
              <a:schemeClr val="tx1"/>
            </a:solidFill>
            <a:round/>
            <a:headEnd/>
            <a:tailEnd/>
          </a:ln>
        </p:spPr>
        <p:txBody>
          <a:bodyPr lIns="0" tIns="0" rIns="0" bIns="0" anchor="ctr">
            <a:prstTxWarp prst="textNoShape">
              <a:avLst/>
            </a:prstTxWarp>
          </a:bodyPr>
          <a:lstStyle/>
          <a:p>
            <a:pPr algn="ctr"/>
            <a:r>
              <a:rPr lang="en-US" sz="2400" b="1">
                <a:latin typeface="Tekton" charset="0"/>
                <a:ea typeface="Tekton" charset="0"/>
                <a:cs typeface="Tekton" charset="0"/>
              </a:rPr>
              <a:t>This is called “intension.”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a:t>
            </a:r>
            <a:endParaRPr lang="en-US" dirty="0"/>
          </a:p>
        </p:txBody>
      </p:sp>
      <p:sp>
        <p:nvSpPr>
          <p:cNvPr id="3" name="Content Placeholder 2"/>
          <p:cNvSpPr>
            <a:spLocks noGrp="1"/>
          </p:cNvSpPr>
          <p:nvPr>
            <p:ph idx="1"/>
          </p:nvPr>
        </p:nvSpPr>
        <p:spPr/>
        <p:txBody>
          <a:bodyPr/>
          <a:lstStyle/>
          <a:p>
            <a:pPr marL="0" indent="0"/>
            <a:r>
              <a:rPr lang="en-US" dirty="0" smtClean="0"/>
              <a:t>Using the clarified requirements, identify at least half-a-dozen classes.</a:t>
            </a:r>
          </a:p>
          <a:p>
            <a:pPr marL="0" indent="0"/>
            <a:endParaRPr lang="en-US" dirty="0" smtClean="0"/>
          </a:p>
          <a:p>
            <a:pPr marL="0" indent="0"/>
            <a:r>
              <a:rPr lang="en-US" dirty="0" smtClean="0"/>
              <a:t>Compare them with your team.</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smtClean="0"/>
              <a:t>Class Definitions</a:t>
            </a:r>
          </a:p>
        </p:txBody>
      </p:sp>
      <p:sp>
        <p:nvSpPr>
          <p:cNvPr id="52227" name="Content Placeholder 2"/>
          <p:cNvSpPr>
            <a:spLocks noGrp="1"/>
          </p:cNvSpPr>
          <p:nvPr>
            <p:ph idx="1"/>
          </p:nvPr>
        </p:nvSpPr>
        <p:spPr/>
        <p:txBody>
          <a:bodyPr/>
          <a:lstStyle/>
          <a:p>
            <a:pPr marL="0" indent="0"/>
            <a:r>
              <a:rPr lang="en-US" dirty="0" smtClean="0"/>
              <a:t>Write a class definition that explains the </a:t>
            </a:r>
            <a:br>
              <a:rPr lang="en-US" dirty="0" smtClean="0"/>
            </a:br>
            <a:r>
              <a:rPr lang="en-US" i="1" dirty="0" smtClean="0"/>
              <a:t>basis for abstraction </a:t>
            </a:r>
            <a:r>
              <a:rPr lang="en-US" dirty="0" smtClean="0"/>
              <a:t>for each class.</a:t>
            </a:r>
          </a:p>
          <a:p>
            <a:pPr marL="0" indent="0"/>
            <a:endParaRPr lang="en-US" dirty="0" smtClean="0"/>
          </a:p>
          <a:p>
            <a:pPr marL="0" indent="0"/>
            <a:r>
              <a:rPr lang="en-US" i="1" dirty="0" smtClean="0"/>
              <a:t>«You </a:t>
            </a:r>
            <a:r>
              <a:rPr lang="en-US" dirty="0" smtClean="0"/>
              <a:t>know what an “aircraft” is.  So does she.  (Use </a:t>
            </a:r>
            <a:r>
              <a:rPr lang="en-US" dirty="0" err="1" smtClean="0"/>
              <a:t>pics</a:t>
            </a:r>
            <a:r>
              <a:rPr lang="en-US" dirty="0" smtClean="0"/>
              <a:t>)</a:t>
            </a:r>
          </a:p>
          <a:p>
            <a:pPr marL="0" indent="0"/>
            <a:endParaRPr lang="en-US" dirty="0" smtClean="0"/>
          </a:p>
          <a:p>
            <a:pPr marL="0" indent="0"/>
            <a:r>
              <a:rPr lang="en-US" dirty="0" smtClean="0"/>
              <a:t>But are they the same?  Draw as he said/ she said»</a:t>
            </a:r>
          </a:p>
          <a:p>
            <a:pPr marL="0" indent="0"/>
            <a:endParaRPr lang="en-US" dirty="0" smtClean="0"/>
          </a:p>
          <a:p>
            <a:pPr marL="0" indent="0"/>
            <a:endParaRPr lang="en-US" dirty="0" smtClean="0"/>
          </a:p>
          <a:p>
            <a:pPr marL="0" indent="0"/>
            <a:endParaRPr 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smtClean="0"/>
              <a:t>Definitions</a:t>
            </a:r>
          </a:p>
        </p:txBody>
      </p:sp>
      <p:sp>
        <p:nvSpPr>
          <p:cNvPr id="53251" name="Content Placeholder 2"/>
          <p:cNvSpPr>
            <a:spLocks noGrp="1"/>
          </p:cNvSpPr>
          <p:nvPr>
            <p:ph idx="1"/>
          </p:nvPr>
        </p:nvSpPr>
        <p:spPr/>
        <p:txBody>
          <a:bodyPr/>
          <a:lstStyle/>
          <a:p>
            <a:pPr marL="0" indent="0"/>
            <a:r>
              <a:rPr lang="en-US" dirty="0" smtClean="0"/>
              <a:t>Write definitions for each thing you find.</a:t>
            </a:r>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p:txBody>
      </p:sp>
      <p:sp>
        <p:nvSpPr>
          <p:cNvPr id="53252" name="Rectangle 4"/>
          <p:cNvSpPr>
            <a:spLocks noChangeArrowheads="1"/>
          </p:cNvSpPr>
          <p:nvPr/>
        </p:nvSpPr>
        <p:spPr bwMode="auto">
          <a:xfrm>
            <a:off x="914400" y="3886200"/>
            <a:ext cx="6781800" cy="1295400"/>
          </a:xfrm>
          <a:prstGeom prst="rect">
            <a:avLst/>
          </a:prstGeom>
          <a:solidFill>
            <a:schemeClr val="tx1">
              <a:alpha val="14902"/>
            </a:schemeClr>
          </a:solidFill>
          <a:ln w="12700">
            <a:solidFill>
              <a:schemeClr val="tx1"/>
            </a:solidFill>
            <a:round/>
            <a:headEnd/>
            <a:tailEnd/>
          </a:ln>
        </p:spPr>
        <p:txBody>
          <a:bodyPr>
            <a:prstTxWarp prst="textNoShape">
              <a:avLst/>
            </a:prstTxWarp>
          </a:bodyPr>
          <a:lstStyle/>
          <a:p>
            <a:r>
              <a:rPr lang="en-US"/>
              <a:t>“A Message is a single coherent piece of information sent between two applications.  It consists of a header describing the sender and receiver, and a body that can be anything. </a:t>
            </a:r>
          </a:p>
        </p:txBody>
      </p:sp>
      <p:sp>
        <p:nvSpPr>
          <p:cNvPr id="53253" name="Rectangle 5"/>
          <p:cNvSpPr>
            <a:spLocks noChangeArrowheads="1"/>
          </p:cNvSpPr>
          <p:nvPr/>
        </p:nvSpPr>
        <p:spPr bwMode="auto">
          <a:xfrm>
            <a:off x="914400" y="1981200"/>
            <a:ext cx="6781800" cy="1295400"/>
          </a:xfrm>
          <a:prstGeom prst="rect">
            <a:avLst/>
          </a:prstGeom>
          <a:solidFill>
            <a:schemeClr val="tx1">
              <a:alpha val="14902"/>
            </a:schemeClr>
          </a:solidFill>
          <a:ln w="12700">
            <a:solidFill>
              <a:schemeClr val="tx1"/>
            </a:solidFill>
            <a:round/>
            <a:headEnd/>
            <a:tailEnd/>
          </a:ln>
        </p:spPr>
        <p:txBody>
          <a:bodyPr>
            <a:prstTxWarp prst="textNoShape">
              <a:avLst/>
            </a:prstTxWarp>
          </a:bodyPr>
          <a:lstStyle/>
          <a:p>
            <a:r>
              <a:rPr lang="en-US" dirty="0"/>
              <a:t>“An Aircraft is anything that flies that must be monitored by the air traffic control system.  </a:t>
            </a:r>
            <a:r>
              <a:rPr lang="en-US" dirty="0" smtClean="0"/>
              <a:t> The aircraft may </a:t>
            </a:r>
            <a:r>
              <a:rPr lang="en-US" dirty="0"/>
              <a:t>carry anything: passengers, freight, nothing.  The rules for what constitutes something that must be monitored are described in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Realms</a:t>
            </a:r>
            <a:endParaRPr lang="en-US" dirty="0"/>
          </a:p>
        </p:txBody>
      </p:sp>
      <p:sp>
        <p:nvSpPr>
          <p:cNvPr id="7" name="Content Placeholder 6"/>
          <p:cNvSpPr>
            <a:spLocks noGrp="1"/>
          </p:cNvSpPr>
          <p:nvPr>
            <p:ph idx="1"/>
          </p:nvPr>
        </p:nvSpPr>
        <p:spPr/>
        <p:txBody>
          <a:bodyPr/>
          <a:lstStyle/>
          <a:p>
            <a:r>
              <a:rPr lang="en-US" dirty="0" smtClean="0"/>
              <a:t>Distinguish the thing in the system-under-study from the abstraction.</a:t>
            </a:r>
          </a:p>
          <a:p>
            <a:endParaRPr lang="en-US" dirty="0" smtClean="0"/>
          </a:p>
          <a:p>
            <a:r>
              <a:rPr lang="en-US" u="sng" dirty="0" smtClean="0"/>
              <a:t>System-Under-Study</a:t>
            </a:r>
            <a:r>
              <a:rPr lang="en-US" dirty="0" smtClean="0"/>
              <a:t>			</a:t>
            </a:r>
            <a:r>
              <a:rPr lang="en-US" u="sng" dirty="0" smtClean="0"/>
              <a:t>Model</a:t>
            </a:r>
          </a:p>
          <a:p>
            <a:endParaRPr lang="en-US" dirty="0" smtClean="0"/>
          </a:p>
          <a:p>
            <a:r>
              <a:rPr lang="en-US" dirty="0" smtClean="0"/>
              <a:t>«Real aircraft»				«idealized aircraft»</a:t>
            </a:r>
          </a:p>
          <a:p>
            <a:endParaRPr lang="en-US" dirty="0" smtClean="0"/>
          </a:p>
          <a:p>
            <a:endParaRPr lang="en-US" dirty="0" smtClean="0"/>
          </a:p>
          <a:p>
            <a:r>
              <a:rPr lang="en-US" dirty="0" smtClean="0"/>
              <a:t>	aircraft				Aircraft</a:t>
            </a:r>
            <a:endParaRPr lang="en-US" dirty="0"/>
          </a:p>
        </p:txBody>
      </p:sp>
      <p:cxnSp>
        <p:nvCxnSpPr>
          <p:cNvPr id="9" name="Straight Connector 8"/>
          <p:cNvCxnSpPr/>
          <p:nvPr/>
        </p:nvCxnSpPr>
        <p:spPr bwMode="auto">
          <a:xfrm rot="5400000">
            <a:off x="3467100" y="3771900"/>
            <a:ext cx="2514600" cy="1588"/>
          </a:xfrm>
          <a:prstGeom prst="line">
            <a:avLst/>
          </a:prstGeom>
          <a:solidFill>
            <a:schemeClr val="accent1"/>
          </a:solidFill>
          <a:ln w="12700"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smtClean="0"/>
              <a:t>Testing Classes</a:t>
            </a:r>
          </a:p>
        </p:txBody>
      </p:sp>
      <p:sp>
        <p:nvSpPr>
          <p:cNvPr id="55299" name="Content Placeholder 2"/>
          <p:cNvSpPr>
            <a:spLocks noGrp="1"/>
          </p:cNvSpPr>
          <p:nvPr>
            <p:ph idx="1"/>
          </p:nvPr>
        </p:nvSpPr>
        <p:spPr/>
        <p:txBody>
          <a:bodyPr/>
          <a:lstStyle/>
          <a:p>
            <a:pPr marL="0" indent="0"/>
            <a:r>
              <a:rPr lang="en-US" smtClean="0"/>
              <a:t>There are several tests you can apply to classes.</a:t>
            </a:r>
          </a:p>
          <a:p>
            <a:pPr lvl="1"/>
            <a:r>
              <a:rPr lang="en-US" smtClean="0"/>
              <a:t>The OR test</a:t>
            </a:r>
          </a:p>
          <a:p>
            <a:pPr lvl="1"/>
            <a:r>
              <a:rPr lang="en-US" smtClean="0"/>
              <a:t>The More-than-a-list test</a:t>
            </a:r>
          </a:p>
          <a:p>
            <a:pPr lvl="1"/>
            <a:r>
              <a:rPr lang="en-US" smtClean="0"/>
              <a:t>The Table test</a:t>
            </a:r>
          </a:p>
          <a:p>
            <a:pPr lvl="1"/>
            <a:r>
              <a:rPr lang="en-US" smtClean="0"/>
              <a:t>The –er test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smtClean="0"/>
              <a:t>The Or Test</a:t>
            </a:r>
          </a:p>
        </p:txBody>
      </p:sp>
      <p:sp>
        <p:nvSpPr>
          <p:cNvPr id="56323" name="Content Placeholder 2"/>
          <p:cNvSpPr>
            <a:spLocks noGrp="1"/>
          </p:cNvSpPr>
          <p:nvPr>
            <p:ph idx="1"/>
          </p:nvPr>
        </p:nvSpPr>
        <p:spPr/>
        <p:txBody>
          <a:bodyPr/>
          <a:lstStyle/>
          <a:p>
            <a:pPr marL="0" indent="0"/>
            <a:r>
              <a:rPr lang="en-US" dirty="0" smtClean="0"/>
              <a:t>If your class description contains ‘or’ in a disjunctive way, </a:t>
            </a:r>
            <a:br>
              <a:rPr lang="en-US" dirty="0" smtClean="0"/>
            </a:br>
            <a:r>
              <a:rPr lang="en-US" dirty="0" smtClean="0"/>
              <a:t>you probably have two classes.</a:t>
            </a:r>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p:txBody>
      </p:sp>
      <p:sp>
        <p:nvSpPr>
          <p:cNvPr id="56324" name="Rectangle 5"/>
          <p:cNvSpPr>
            <a:spLocks noChangeArrowheads="1"/>
          </p:cNvSpPr>
          <p:nvPr/>
        </p:nvSpPr>
        <p:spPr bwMode="auto">
          <a:xfrm>
            <a:off x="838200" y="2286000"/>
            <a:ext cx="5791200" cy="769938"/>
          </a:xfrm>
          <a:prstGeom prst="rect">
            <a:avLst/>
          </a:prstGeom>
          <a:solidFill>
            <a:schemeClr val="tx1">
              <a:alpha val="14902"/>
            </a:schemeClr>
          </a:solidFill>
          <a:ln w="9525">
            <a:noFill/>
            <a:miter lim="800000"/>
            <a:headEnd/>
            <a:tailEnd/>
          </a:ln>
        </p:spPr>
        <p:txBody>
          <a:bodyPr wrap="square">
            <a:prstTxWarp prst="textNoShape">
              <a:avLst/>
            </a:prstTxWarp>
            <a:spAutoFit/>
          </a:bodyPr>
          <a:lstStyle/>
          <a:p>
            <a:r>
              <a:rPr lang="en-US" sz="2200" dirty="0"/>
              <a:t>An airplane is an aircraft with a minimum take-off speed, or a helicopter.  </a:t>
            </a:r>
          </a:p>
        </p:txBody>
      </p:sp>
      <p:sp>
        <p:nvSpPr>
          <p:cNvPr id="56325" name="Rectangle 5"/>
          <p:cNvSpPr>
            <a:spLocks noChangeArrowheads="1"/>
          </p:cNvSpPr>
          <p:nvPr/>
        </p:nvSpPr>
        <p:spPr bwMode="auto">
          <a:xfrm>
            <a:off x="838200" y="3940969"/>
            <a:ext cx="5791200" cy="431800"/>
          </a:xfrm>
          <a:prstGeom prst="rect">
            <a:avLst/>
          </a:prstGeom>
          <a:solidFill>
            <a:schemeClr val="tx1">
              <a:alpha val="14902"/>
            </a:schemeClr>
          </a:solidFill>
          <a:ln w="9525">
            <a:noFill/>
            <a:miter lim="800000"/>
            <a:headEnd/>
            <a:tailEnd/>
          </a:ln>
        </p:spPr>
        <p:txBody>
          <a:bodyPr wrap="square">
            <a:prstTxWarp prst="textNoShape">
              <a:avLst/>
            </a:prstTxWarp>
            <a:spAutoFit/>
          </a:bodyPr>
          <a:lstStyle/>
          <a:p>
            <a:r>
              <a:rPr lang="en-US" sz="2200"/>
              <a:t>An airplane is a passenger or cargo aircraft.</a:t>
            </a:r>
          </a:p>
        </p:txBody>
      </p:sp>
      <p:sp>
        <p:nvSpPr>
          <p:cNvPr id="56326" name="Rectangle 5"/>
          <p:cNvSpPr>
            <a:spLocks noChangeArrowheads="1"/>
          </p:cNvSpPr>
          <p:nvPr/>
        </p:nvSpPr>
        <p:spPr bwMode="auto">
          <a:xfrm>
            <a:off x="838200" y="5257800"/>
            <a:ext cx="5791200" cy="768350"/>
          </a:xfrm>
          <a:prstGeom prst="rect">
            <a:avLst/>
          </a:prstGeom>
          <a:solidFill>
            <a:schemeClr val="tx1">
              <a:alpha val="14902"/>
            </a:schemeClr>
          </a:solidFill>
          <a:ln w="9525">
            <a:noFill/>
            <a:miter lim="800000"/>
            <a:headEnd/>
            <a:tailEnd/>
          </a:ln>
        </p:spPr>
        <p:txBody>
          <a:bodyPr wrap="square">
            <a:prstTxWarp prst="textNoShape">
              <a:avLst/>
            </a:prstTxWarp>
            <a:spAutoFit/>
          </a:bodyPr>
          <a:lstStyle/>
          <a:p>
            <a:r>
              <a:rPr lang="en-US" sz="2200" dirty="0"/>
              <a:t>An airplane is run by a commercial airline, such as Laos Airways or LAN Ecuador.</a:t>
            </a:r>
          </a:p>
        </p:txBody>
      </p:sp>
      <p:grpSp>
        <p:nvGrpSpPr>
          <p:cNvPr id="9" name="Group 8"/>
          <p:cNvGrpSpPr>
            <a:grpSpLocks noChangeAspect="1"/>
          </p:cNvGrpSpPr>
          <p:nvPr/>
        </p:nvGrpSpPr>
        <p:grpSpPr>
          <a:xfrm>
            <a:off x="7391400" y="4953000"/>
            <a:ext cx="1219200" cy="1219200"/>
            <a:chOff x="990600" y="3886200"/>
            <a:chExt cx="2209800" cy="2209800"/>
          </a:xfrm>
        </p:grpSpPr>
        <p:sp>
          <p:nvSpPr>
            <p:cNvPr id="10" name="Oval 9"/>
            <p:cNvSpPr/>
            <p:nvPr/>
          </p:nvSpPr>
          <p:spPr bwMode="auto">
            <a:xfrm>
              <a:off x="990600" y="3886200"/>
              <a:ext cx="2209800" cy="2209800"/>
            </a:xfrm>
            <a:prstGeom prst="ellipse">
              <a:avLst/>
            </a:prstGeom>
            <a:solidFill>
              <a:srgbClr val="008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1" name="Oval 10"/>
            <p:cNvSpPr/>
            <p:nvPr/>
          </p:nvSpPr>
          <p:spPr bwMode="auto">
            <a:xfrm>
              <a:off x="1447800" y="4495800"/>
              <a:ext cx="304800" cy="304800"/>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2" name="Oval 11"/>
            <p:cNvSpPr/>
            <p:nvPr/>
          </p:nvSpPr>
          <p:spPr bwMode="auto">
            <a:xfrm>
              <a:off x="2438400" y="4495800"/>
              <a:ext cx="304800" cy="304800"/>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3" name="Arc 12"/>
            <p:cNvSpPr/>
            <p:nvPr/>
          </p:nvSpPr>
          <p:spPr bwMode="auto">
            <a:xfrm rot="8624980">
              <a:off x="1531735" y="4424454"/>
              <a:ext cx="1371600" cy="990600"/>
            </a:xfrm>
            <a:prstGeom prst="arc">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grpSp>
        <p:nvGrpSpPr>
          <p:cNvPr id="14" name="Group 13"/>
          <p:cNvGrpSpPr>
            <a:grpSpLocks noChangeAspect="1"/>
          </p:cNvGrpSpPr>
          <p:nvPr/>
        </p:nvGrpSpPr>
        <p:grpSpPr>
          <a:xfrm>
            <a:off x="7391400" y="2057400"/>
            <a:ext cx="1219200" cy="1342646"/>
            <a:chOff x="6172200" y="3886200"/>
            <a:chExt cx="2209800" cy="2433546"/>
          </a:xfrm>
        </p:grpSpPr>
        <p:sp>
          <p:nvSpPr>
            <p:cNvPr id="15" name="Oval 14"/>
            <p:cNvSpPr/>
            <p:nvPr/>
          </p:nvSpPr>
          <p:spPr bwMode="auto">
            <a:xfrm>
              <a:off x="6172200" y="3886200"/>
              <a:ext cx="2209800" cy="2209800"/>
            </a:xfrm>
            <a:prstGeom prst="ellipse">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6629400" y="4495800"/>
              <a:ext cx="304800" cy="304800"/>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7" name="Oval 16"/>
            <p:cNvSpPr/>
            <p:nvPr/>
          </p:nvSpPr>
          <p:spPr bwMode="auto">
            <a:xfrm>
              <a:off x="7620000" y="4495800"/>
              <a:ext cx="304800" cy="304800"/>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8" name="Arc 17"/>
            <p:cNvSpPr/>
            <p:nvPr/>
          </p:nvSpPr>
          <p:spPr bwMode="auto">
            <a:xfrm rot="12975020" flipV="1">
              <a:off x="6774064" y="5329146"/>
              <a:ext cx="1371600" cy="990600"/>
            </a:xfrm>
            <a:prstGeom prst="arc">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grpSp>
        <p:nvGrpSpPr>
          <p:cNvPr id="19" name="Group 18"/>
          <p:cNvGrpSpPr>
            <a:grpSpLocks noChangeAspect="1"/>
          </p:cNvGrpSpPr>
          <p:nvPr/>
        </p:nvGrpSpPr>
        <p:grpSpPr>
          <a:xfrm>
            <a:off x="7391400" y="3566923"/>
            <a:ext cx="1219200" cy="1219200"/>
            <a:chOff x="3581400" y="3886200"/>
            <a:chExt cx="2209800" cy="2209800"/>
          </a:xfrm>
        </p:grpSpPr>
        <p:sp>
          <p:nvSpPr>
            <p:cNvPr id="20" name="Oval 19"/>
            <p:cNvSpPr/>
            <p:nvPr/>
          </p:nvSpPr>
          <p:spPr bwMode="auto">
            <a:xfrm>
              <a:off x="3581400" y="3886200"/>
              <a:ext cx="2209800" cy="2209800"/>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4038600" y="4495800"/>
              <a:ext cx="304800" cy="304800"/>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2" name="Oval 21"/>
            <p:cNvSpPr/>
            <p:nvPr/>
          </p:nvSpPr>
          <p:spPr bwMode="auto">
            <a:xfrm>
              <a:off x="5029200" y="4495800"/>
              <a:ext cx="304800" cy="304800"/>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23" name="Straight Connector 22"/>
            <p:cNvCxnSpPr/>
            <p:nvPr/>
          </p:nvCxnSpPr>
          <p:spPr bwMode="auto">
            <a:xfrm flipV="1">
              <a:off x="4114800" y="5335588"/>
              <a:ext cx="1066800" cy="74612"/>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Requirements Clarification Process</a:t>
            </a:r>
          </a:p>
        </p:txBody>
      </p:sp>
      <p:sp>
        <p:nvSpPr>
          <p:cNvPr id="11267" name="Content Placeholder 2"/>
          <p:cNvSpPr>
            <a:spLocks noGrp="1"/>
          </p:cNvSpPr>
          <p:nvPr>
            <p:ph idx="1"/>
          </p:nvPr>
        </p:nvSpPr>
        <p:spPr/>
        <p:txBody>
          <a:bodyPr/>
          <a:lstStyle/>
          <a:p>
            <a:r>
              <a:rPr lang="en-US" dirty="0" smtClean="0"/>
              <a:t>The process was:</a:t>
            </a:r>
          </a:p>
          <a:p>
            <a:pPr lvl="1"/>
            <a:r>
              <a:rPr lang="en-US" dirty="0" smtClean="0"/>
              <a:t>Find all your people, resources, practices, etc.</a:t>
            </a:r>
          </a:p>
          <a:p>
            <a:pPr lvl="1"/>
            <a:r>
              <a:rPr lang="en-US" dirty="0" smtClean="0"/>
              <a:t>Find out what the system-as-a-whole does</a:t>
            </a:r>
          </a:p>
          <a:p>
            <a:pPr lvl="1"/>
            <a:r>
              <a:rPr lang="en-US" dirty="0" smtClean="0"/>
              <a:t>Determine the precise behavior of each use case</a:t>
            </a:r>
          </a:p>
          <a:p>
            <a:pPr lvl="1"/>
            <a:r>
              <a:rPr lang="en-US" dirty="0" smtClean="0"/>
              <a:t>And establish how it communicates with others</a:t>
            </a:r>
          </a:p>
          <a:p>
            <a:r>
              <a:rPr lang="en-US" sz="1200" dirty="0" smtClean="0"/>
              <a:t>       </a:t>
            </a:r>
          </a:p>
          <a:p>
            <a:r>
              <a:rPr lang="en-US" sz="1200" dirty="0" smtClean="0"/>
              <a:t>        </a:t>
            </a:r>
            <a:r>
              <a:rPr lang="en-US" i="1" dirty="0" smtClean="0"/>
              <a:t>But it was really all about learning about the problem</a:t>
            </a:r>
            <a:r>
              <a:rPr lang="en-US" dirty="0" smtClean="0"/>
              <a:t>.</a:t>
            </a:r>
          </a:p>
        </p:txBody>
      </p:sp>
      <p:sp>
        <p:nvSpPr>
          <p:cNvPr id="12" name="AutoShape 28"/>
          <p:cNvSpPr>
            <a:spLocks noChangeArrowheads="1"/>
          </p:cNvSpPr>
          <p:nvPr/>
        </p:nvSpPr>
        <p:spPr bwMode="auto">
          <a:xfrm>
            <a:off x="76200" y="4164013"/>
            <a:ext cx="2379663" cy="2160587"/>
          </a:xfrm>
          <a:prstGeom prst="chevron">
            <a:avLst>
              <a:gd name="adj" fmla="val 25159"/>
            </a:avLst>
          </a:prstGeom>
          <a:solidFill>
            <a:srgbClr val="E4B900"/>
          </a:solidFill>
          <a:ln w="9525">
            <a:noFill/>
            <a:miter lim="800000"/>
            <a:headEnd/>
            <a:tailEnd/>
          </a:ln>
          <a:effectLst>
            <a:outerShdw blurRad="63500" dist="38099" dir="2700000" algn="ctr" rotWithShape="0">
              <a:schemeClr val="bg2">
                <a:alpha val="74998"/>
              </a:schemeClr>
            </a:outerShdw>
          </a:effectLst>
        </p:spPr>
        <p:txBody>
          <a:bodyPr wrap="none" lIns="0" tIns="0" rIns="0" bIns="0" anchor="ctr">
            <a:prstTxWarp prst="textNoShape">
              <a:avLst/>
            </a:prstTxWarp>
          </a:bodyPr>
          <a:lstStyle/>
          <a:p>
            <a:pPr>
              <a:defRPr/>
            </a:pPr>
            <a:endParaRPr lang="en-US"/>
          </a:p>
        </p:txBody>
      </p:sp>
      <p:sp>
        <p:nvSpPr>
          <p:cNvPr id="11269" name="Text Box 32"/>
          <p:cNvSpPr txBox="1">
            <a:spLocks noChangeArrowheads="1"/>
          </p:cNvSpPr>
          <p:nvPr/>
        </p:nvSpPr>
        <p:spPr bwMode="auto">
          <a:xfrm>
            <a:off x="492125" y="4957763"/>
            <a:ext cx="1600200" cy="554037"/>
          </a:xfrm>
          <a:prstGeom prst="rect">
            <a:avLst/>
          </a:prstGeom>
          <a:noFill/>
          <a:ln w="9525">
            <a:noFill/>
            <a:miter lim="800000"/>
            <a:headEnd/>
            <a:tailEnd/>
          </a:ln>
        </p:spPr>
        <p:txBody>
          <a:bodyPr lIns="0" tIns="0" rIns="0" bIns="0">
            <a:prstTxWarp prst="textNoShape">
              <a:avLst/>
            </a:prstTxWarp>
            <a:spAutoFit/>
          </a:bodyPr>
          <a:lstStyle/>
          <a:p>
            <a:pPr algn="ctr"/>
            <a:r>
              <a:rPr lang="en-US">
                <a:ea typeface="ＭＳ Ｐゴシック" charset="-128"/>
                <a:cs typeface="ＭＳ Ｐゴシック" charset="-128"/>
              </a:rPr>
              <a:t>Establish</a:t>
            </a:r>
            <a:br>
              <a:rPr lang="en-US">
                <a:ea typeface="ＭＳ Ｐゴシック" charset="-128"/>
                <a:cs typeface="ＭＳ Ｐゴシック" charset="-128"/>
              </a:rPr>
            </a:br>
            <a:r>
              <a:rPr lang="en-US">
                <a:ea typeface="ＭＳ Ｐゴシック" charset="-128"/>
                <a:cs typeface="ＭＳ Ｐゴシック" charset="-128"/>
              </a:rPr>
              <a:t>Baseline </a:t>
            </a:r>
            <a:endParaRPr lang="en-US">
              <a:latin typeface="Times New Roman" charset="0"/>
              <a:ea typeface="ＭＳ Ｐゴシック" charset="-128"/>
              <a:cs typeface="ＭＳ Ｐゴシック" charset="-128"/>
            </a:endParaRPr>
          </a:p>
        </p:txBody>
      </p:sp>
      <p:sp>
        <p:nvSpPr>
          <p:cNvPr id="14" name="AutoShape 26"/>
          <p:cNvSpPr>
            <a:spLocks noChangeArrowheads="1"/>
          </p:cNvSpPr>
          <p:nvPr/>
        </p:nvSpPr>
        <p:spPr bwMode="auto">
          <a:xfrm>
            <a:off x="4405313" y="4164013"/>
            <a:ext cx="2381250" cy="2160587"/>
          </a:xfrm>
          <a:prstGeom prst="chevron">
            <a:avLst>
              <a:gd name="adj" fmla="val 25159"/>
            </a:avLst>
          </a:prstGeom>
          <a:solidFill>
            <a:schemeClr val="accent1"/>
          </a:solidFill>
          <a:ln w="9525">
            <a:noFill/>
            <a:miter lim="800000"/>
            <a:headEnd/>
            <a:tailEnd/>
          </a:ln>
          <a:effectLst>
            <a:outerShdw blurRad="63500" dist="38099" dir="2700000" algn="ctr" rotWithShape="0">
              <a:schemeClr val="bg2">
                <a:alpha val="74998"/>
              </a:schemeClr>
            </a:outerShdw>
          </a:effectLst>
        </p:spPr>
        <p:txBody>
          <a:bodyPr wrap="none" lIns="0" tIns="0" rIns="0" bIns="0" anchor="ctr">
            <a:prstTxWarp prst="textNoShape">
              <a:avLst/>
            </a:prstTxWarp>
          </a:bodyPr>
          <a:lstStyle/>
          <a:p>
            <a:pPr>
              <a:defRPr/>
            </a:pPr>
            <a:endParaRPr lang="en-US"/>
          </a:p>
        </p:txBody>
      </p:sp>
      <p:sp>
        <p:nvSpPr>
          <p:cNvPr id="11271" name="Text Box 32"/>
          <p:cNvSpPr txBox="1">
            <a:spLocks noChangeArrowheads="1"/>
          </p:cNvSpPr>
          <p:nvPr/>
        </p:nvSpPr>
        <p:spPr bwMode="auto">
          <a:xfrm>
            <a:off x="4897438" y="4935538"/>
            <a:ext cx="1754187" cy="600075"/>
          </a:xfrm>
          <a:prstGeom prst="rect">
            <a:avLst/>
          </a:prstGeom>
          <a:noFill/>
          <a:ln w="9525">
            <a:noFill/>
            <a:miter lim="800000"/>
            <a:headEnd/>
            <a:tailEnd/>
          </a:ln>
        </p:spPr>
        <p:txBody>
          <a:bodyPr lIns="91429" tIns="45714" rIns="91429" bIns="0">
            <a:prstTxWarp prst="textNoShape">
              <a:avLst/>
            </a:prstTxWarp>
            <a:spAutoFit/>
          </a:bodyPr>
          <a:lstStyle/>
          <a:p>
            <a:pPr algn="ctr"/>
            <a:r>
              <a:rPr lang="en-US">
                <a:ea typeface="ＭＳ Ｐゴシック" charset="-128"/>
                <a:cs typeface="ＭＳ Ｐゴシック" charset="-128"/>
              </a:rPr>
              <a:t>Activity Diagrams</a:t>
            </a:r>
            <a:endParaRPr lang="en-US">
              <a:latin typeface="Times New Roman" charset="0"/>
              <a:ea typeface="ＭＳ Ｐゴシック" charset="-128"/>
              <a:cs typeface="ＭＳ Ｐゴシック" charset="-128"/>
            </a:endParaRPr>
          </a:p>
        </p:txBody>
      </p:sp>
      <p:sp>
        <p:nvSpPr>
          <p:cNvPr id="16" name="AutoShape 24"/>
          <p:cNvSpPr>
            <a:spLocks noChangeArrowheads="1"/>
          </p:cNvSpPr>
          <p:nvPr/>
        </p:nvSpPr>
        <p:spPr bwMode="auto">
          <a:xfrm>
            <a:off x="2239963" y="4164013"/>
            <a:ext cx="2381250" cy="2160587"/>
          </a:xfrm>
          <a:prstGeom prst="chevron">
            <a:avLst>
              <a:gd name="adj" fmla="val 25159"/>
            </a:avLst>
          </a:prstGeom>
          <a:solidFill>
            <a:srgbClr val="008000"/>
          </a:solidFill>
          <a:ln w="9525">
            <a:noFill/>
            <a:miter lim="800000"/>
            <a:headEnd/>
            <a:tailEnd/>
          </a:ln>
          <a:effectLst>
            <a:outerShdw blurRad="63500" dist="38099" dir="2700000" algn="ctr" rotWithShape="0">
              <a:schemeClr val="bg2">
                <a:alpha val="74998"/>
              </a:schemeClr>
            </a:outerShdw>
          </a:effectLst>
        </p:spPr>
        <p:txBody>
          <a:bodyPr wrap="none" lIns="0" tIns="0" rIns="0" bIns="0" anchor="ctr">
            <a:prstTxWarp prst="textNoShape">
              <a:avLst/>
            </a:prstTxWarp>
          </a:bodyPr>
          <a:lstStyle/>
          <a:p>
            <a:pPr>
              <a:defRPr/>
            </a:pPr>
            <a:endParaRPr lang="en-US"/>
          </a:p>
        </p:txBody>
      </p:sp>
      <p:sp>
        <p:nvSpPr>
          <p:cNvPr id="11273" name="Text Box 32"/>
          <p:cNvSpPr txBox="1">
            <a:spLocks noChangeArrowheads="1"/>
          </p:cNvSpPr>
          <p:nvPr/>
        </p:nvSpPr>
        <p:spPr bwMode="auto">
          <a:xfrm>
            <a:off x="2732088" y="4935538"/>
            <a:ext cx="1754187" cy="600075"/>
          </a:xfrm>
          <a:prstGeom prst="rect">
            <a:avLst/>
          </a:prstGeom>
          <a:noFill/>
          <a:ln w="9525">
            <a:noFill/>
            <a:miter lim="800000"/>
            <a:headEnd/>
            <a:tailEnd/>
          </a:ln>
        </p:spPr>
        <p:txBody>
          <a:bodyPr lIns="91429" tIns="45714" rIns="91429" bIns="0">
            <a:prstTxWarp prst="textNoShape">
              <a:avLst/>
            </a:prstTxWarp>
            <a:spAutoFit/>
          </a:bodyPr>
          <a:lstStyle/>
          <a:p>
            <a:pPr algn="ctr"/>
            <a:r>
              <a:rPr lang="en-US"/>
              <a:t>Use </a:t>
            </a:r>
            <a:br>
              <a:rPr lang="en-US"/>
            </a:br>
            <a:r>
              <a:rPr lang="en-US"/>
              <a:t>Cases </a:t>
            </a:r>
            <a:endParaRPr lang="en-US" b="1">
              <a:latin typeface="Times New Roman" charset="0"/>
              <a:ea typeface="ＭＳ Ｐゴシック" charset="-128"/>
              <a:cs typeface="ＭＳ Ｐゴシック" charset="-128"/>
            </a:endParaRPr>
          </a:p>
        </p:txBody>
      </p:sp>
      <p:sp>
        <p:nvSpPr>
          <p:cNvPr id="18" name="AutoShape 25"/>
          <p:cNvSpPr>
            <a:spLocks noChangeArrowheads="1"/>
          </p:cNvSpPr>
          <p:nvPr/>
        </p:nvSpPr>
        <p:spPr bwMode="auto">
          <a:xfrm>
            <a:off x="6570663" y="4164013"/>
            <a:ext cx="2379662" cy="2160587"/>
          </a:xfrm>
          <a:prstGeom prst="chevron">
            <a:avLst>
              <a:gd name="adj" fmla="val 25159"/>
            </a:avLst>
          </a:prstGeom>
          <a:solidFill>
            <a:schemeClr val="accent2"/>
          </a:solidFill>
          <a:ln w="9525">
            <a:noFill/>
            <a:miter lim="800000"/>
            <a:headEnd/>
            <a:tailEnd/>
          </a:ln>
          <a:effectLst>
            <a:outerShdw blurRad="63500" dist="38099" dir="2700000" algn="ctr" rotWithShape="0">
              <a:schemeClr val="bg2">
                <a:alpha val="74998"/>
              </a:schemeClr>
            </a:outerShdw>
          </a:effectLst>
        </p:spPr>
        <p:txBody>
          <a:bodyPr wrap="none" lIns="0" tIns="0" rIns="0" bIns="0" anchor="ctr">
            <a:prstTxWarp prst="textNoShape">
              <a:avLst/>
            </a:prstTxWarp>
          </a:bodyPr>
          <a:lstStyle/>
          <a:p>
            <a:pPr>
              <a:defRPr/>
            </a:pPr>
            <a:endParaRPr lang="en-US"/>
          </a:p>
        </p:txBody>
      </p:sp>
      <p:sp>
        <p:nvSpPr>
          <p:cNvPr id="11275" name="Text Box 32"/>
          <p:cNvSpPr txBox="1">
            <a:spLocks noChangeArrowheads="1"/>
          </p:cNvSpPr>
          <p:nvPr/>
        </p:nvSpPr>
        <p:spPr bwMode="auto">
          <a:xfrm>
            <a:off x="7042150" y="4935538"/>
            <a:ext cx="1752600" cy="600075"/>
          </a:xfrm>
          <a:prstGeom prst="rect">
            <a:avLst/>
          </a:prstGeom>
          <a:noFill/>
          <a:ln w="9525">
            <a:noFill/>
            <a:miter lim="800000"/>
            <a:headEnd/>
            <a:tailEnd/>
          </a:ln>
        </p:spPr>
        <p:txBody>
          <a:bodyPr lIns="91429" tIns="45714" rIns="91429" bIns="0">
            <a:prstTxWarp prst="textNoShape">
              <a:avLst/>
            </a:prstTxWarp>
            <a:spAutoFit/>
          </a:bodyPr>
          <a:lstStyle/>
          <a:p>
            <a:pPr algn="ctr"/>
            <a:r>
              <a:rPr lang="en-US"/>
              <a:t>Sequence Diagrams</a:t>
            </a:r>
            <a:endParaRPr lang="en-US" b="1">
              <a:latin typeface="Times New Roman" charset="0"/>
              <a:ea typeface="ＭＳ Ｐゴシック" charset="-128"/>
              <a:cs typeface="ＭＳ Ｐゴシック" charset="-128"/>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smtClean="0"/>
              <a:t>The More-Than-a-List Test</a:t>
            </a:r>
          </a:p>
        </p:txBody>
      </p:sp>
      <p:sp>
        <p:nvSpPr>
          <p:cNvPr id="57347" name="Content Placeholder 2"/>
          <p:cNvSpPr>
            <a:spLocks noGrp="1"/>
          </p:cNvSpPr>
          <p:nvPr>
            <p:ph idx="1"/>
          </p:nvPr>
        </p:nvSpPr>
        <p:spPr/>
        <p:txBody>
          <a:bodyPr/>
          <a:lstStyle/>
          <a:p>
            <a:pPr marL="0" indent="0"/>
            <a:r>
              <a:rPr lang="en-US" dirty="0" smtClean="0"/>
              <a:t>If your class description contains just a list, without any abstraction, you need to search for the basis of abstraction.</a:t>
            </a:r>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p:txBody>
      </p:sp>
      <p:sp>
        <p:nvSpPr>
          <p:cNvPr id="57348" name="Rectangle 5"/>
          <p:cNvSpPr>
            <a:spLocks noChangeArrowheads="1"/>
          </p:cNvSpPr>
          <p:nvPr/>
        </p:nvSpPr>
        <p:spPr bwMode="auto">
          <a:xfrm>
            <a:off x="838200" y="5021263"/>
            <a:ext cx="5029200" cy="1107996"/>
          </a:xfrm>
          <a:prstGeom prst="rect">
            <a:avLst/>
          </a:prstGeom>
          <a:solidFill>
            <a:schemeClr val="tx1">
              <a:alpha val="14902"/>
            </a:schemeClr>
          </a:solidFill>
          <a:ln w="9525">
            <a:noFill/>
            <a:miter lim="800000"/>
            <a:headEnd/>
            <a:tailEnd/>
          </a:ln>
        </p:spPr>
        <p:txBody>
          <a:bodyPr wrap="square">
            <a:prstTxWarp prst="textNoShape">
              <a:avLst/>
            </a:prstTxWarp>
            <a:spAutoFit/>
          </a:bodyPr>
          <a:lstStyle/>
          <a:p>
            <a:r>
              <a:rPr lang="en-US" sz="2200" dirty="0"/>
              <a:t>A regional commercial airline is an airline that takes paying passengers for trips under 500km.</a:t>
            </a:r>
          </a:p>
        </p:txBody>
      </p:sp>
      <p:sp>
        <p:nvSpPr>
          <p:cNvPr id="57349" name="Rectangle 5"/>
          <p:cNvSpPr>
            <a:spLocks noChangeArrowheads="1"/>
          </p:cNvSpPr>
          <p:nvPr/>
        </p:nvSpPr>
        <p:spPr bwMode="auto">
          <a:xfrm>
            <a:off x="838200" y="2286000"/>
            <a:ext cx="5029200" cy="769441"/>
          </a:xfrm>
          <a:prstGeom prst="rect">
            <a:avLst/>
          </a:prstGeom>
          <a:solidFill>
            <a:schemeClr val="tx1">
              <a:alpha val="14902"/>
            </a:schemeClr>
          </a:solidFill>
          <a:ln w="9525">
            <a:noFill/>
            <a:miter lim="800000"/>
            <a:headEnd/>
            <a:tailEnd/>
          </a:ln>
        </p:spPr>
        <p:txBody>
          <a:bodyPr wrap="square">
            <a:prstTxWarp prst="textNoShape">
              <a:avLst/>
            </a:prstTxWarp>
            <a:spAutoFit/>
          </a:bodyPr>
          <a:lstStyle/>
          <a:p>
            <a:r>
              <a:rPr lang="en-US" sz="2200" dirty="0"/>
              <a:t>A commercial airline is Laos Airways or LAN Ecuador.</a:t>
            </a:r>
          </a:p>
        </p:txBody>
      </p:sp>
      <p:sp>
        <p:nvSpPr>
          <p:cNvPr id="57350" name="Rectangle 6"/>
          <p:cNvSpPr>
            <a:spLocks noChangeArrowheads="1"/>
          </p:cNvSpPr>
          <p:nvPr/>
        </p:nvSpPr>
        <p:spPr bwMode="auto">
          <a:xfrm>
            <a:off x="838200" y="3468966"/>
            <a:ext cx="5029200" cy="1138773"/>
          </a:xfrm>
          <a:prstGeom prst="rect">
            <a:avLst/>
          </a:prstGeom>
          <a:solidFill>
            <a:schemeClr val="tx1">
              <a:alpha val="14902"/>
            </a:schemeClr>
          </a:solidFill>
          <a:ln w="9525">
            <a:noFill/>
            <a:miter lim="800000"/>
            <a:headEnd/>
            <a:tailEnd/>
          </a:ln>
        </p:spPr>
        <p:txBody>
          <a:bodyPr wrap="square">
            <a:prstTxWarp prst="textNoShape">
              <a:avLst/>
            </a:prstTxWarp>
            <a:spAutoFit/>
          </a:bodyPr>
          <a:lstStyle/>
          <a:p>
            <a:r>
              <a:rPr lang="en-US" sz="2400" dirty="0"/>
              <a:t>A</a:t>
            </a:r>
            <a:r>
              <a:rPr lang="en-US" sz="2400" dirty="0" smtClean="0"/>
              <a:t> regional airline</a:t>
            </a:r>
            <a:r>
              <a:rPr lang="en-US" sz="2200" dirty="0" smtClean="0"/>
              <a:t> </a:t>
            </a:r>
            <a:r>
              <a:rPr lang="en-US" sz="2200" dirty="0"/>
              <a:t>is an airline that takes short trips,  such as Laos Airways or LAN Ecuador.</a:t>
            </a:r>
          </a:p>
        </p:txBody>
      </p:sp>
      <p:grpSp>
        <p:nvGrpSpPr>
          <p:cNvPr id="7" name="Group 6"/>
          <p:cNvGrpSpPr>
            <a:grpSpLocks noChangeAspect="1"/>
          </p:cNvGrpSpPr>
          <p:nvPr/>
        </p:nvGrpSpPr>
        <p:grpSpPr>
          <a:xfrm>
            <a:off x="7391400" y="5029200"/>
            <a:ext cx="1219200" cy="1219200"/>
            <a:chOff x="990600" y="3886200"/>
            <a:chExt cx="2209800" cy="2209800"/>
          </a:xfrm>
        </p:grpSpPr>
        <p:sp>
          <p:nvSpPr>
            <p:cNvPr id="8" name="Oval 7"/>
            <p:cNvSpPr/>
            <p:nvPr/>
          </p:nvSpPr>
          <p:spPr bwMode="auto">
            <a:xfrm>
              <a:off x="990600" y="3886200"/>
              <a:ext cx="2209800" cy="2209800"/>
            </a:xfrm>
            <a:prstGeom prst="ellipse">
              <a:avLst/>
            </a:prstGeom>
            <a:solidFill>
              <a:srgbClr val="008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9" name="Oval 8"/>
            <p:cNvSpPr/>
            <p:nvPr/>
          </p:nvSpPr>
          <p:spPr bwMode="auto">
            <a:xfrm>
              <a:off x="1447800" y="4495800"/>
              <a:ext cx="304800" cy="304800"/>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0" name="Oval 9"/>
            <p:cNvSpPr/>
            <p:nvPr/>
          </p:nvSpPr>
          <p:spPr bwMode="auto">
            <a:xfrm>
              <a:off x="2438400" y="4495800"/>
              <a:ext cx="304800" cy="304800"/>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1" name="Arc 10"/>
            <p:cNvSpPr/>
            <p:nvPr/>
          </p:nvSpPr>
          <p:spPr bwMode="auto">
            <a:xfrm rot="8624980">
              <a:off x="1531735" y="4424454"/>
              <a:ext cx="1371600" cy="990600"/>
            </a:xfrm>
            <a:prstGeom prst="arc">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grpSp>
        <p:nvGrpSpPr>
          <p:cNvPr id="12" name="Group 11"/>
          <p:cNvGrpSpPr>
            <a:grpSpLocks noChangeAspect="1"/>
          </p:cNvGrpSpPr>
          <p:nvPr/>
        </p:nvGrpSpPr>
        <p:grpSpPr>
          <a:xfrm>
            <a:off x="7391400" y="2057400"/>
            <a:ext cx="1219200" cy="1342646"/>
            <a:chOff x="6172200" y="3886200"/>
            <a:chExt cx="2209800" cy="2433546"/>
          </a:xfrm>
        </p:grpSpPr>
        <p:sp>
          <p:nvSpPr>
            <p:cNvPr id="13" name="Oval 12"/>
            <p:cNvSpPr/>
            <p:nvPr/>
          </p:nvSpPr>
          <p:spPr bwMode="auto">
            <a:xfrm>
              <a:off x="6172200" y="3886200"/>
              <a:ext cx="2209800" cy="2209800"/>
            </a:xfrm>
            <a:prstGeom prst="ellipse">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629400" y="4495800"/>
              <a:ext cx="304800" cy="304800"/>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5" name="Oval 14"/>
            <p:cNvSpPr/>
            <p:nvPr/>
          </p:nvSpPr>
          <p:spPr bwMode="auto">
            <a:xfrm>
              <a:off x="7620000" y="4495800"/>
              <a:ext cx="304800" cy="304800"/>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6" name="Arc 15"/>
            <p:cNvSpPr/>
            <p:nvPr/>
          </p:nvSpPr>
          <p:spPr bwMode="auto">
            <a:xfrm rot="12975020" flipV="1">
              <a:off x="6774064" y="5329146"/>
              <a:ext cx="1371600" cy="990600"/>
            </a:xfrm>
            <a:prstGeom prst="arc">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grpSp>
        <p:nvGrpSpPr>
          <p:cNvPr id="17" name="Group 16"/>
          <p:cNvGrpSpPr>
            <a:grpSpLocks noChangeAspect="1"/>
          </p:cNvGrpSpPr>
          <p:nvPr/>
        </p:nvGrpSpPr>
        <p:grpSpPr>
          <a:xfrm>
            <a:off x="7391400" y="3566923"/>
            <a:ext cx="1219200" cy="1219200"/>
            <a:chOff x="3581400" y="3886200"/>
            <a:chExt cx="2209800" cy="2209800"/>
          </a:xfrm>
        </p:grpSpPr>
        <p:sp>
          <p:nvSpPr>
            <p:cNvPr id="18" name="Oval 17"/>
            <p:cNvSpPr/>
            <p:nvPr/>
          </p:nvSpPr>
          <p:spPr bwMode="auto">
            <a:xfrm>
              <a:off x="3581400" y="3886200"/>
              <a:ext cx="2209800" cy="2209800"/>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4038600" y="4495800"/>
              <a:ext cx="304800" cy="304800"/>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0" name="Oval 19"/>
            <p:cNvSpPr/>
            <p:nvPr/>
          </p:nvSpPr>
          <p:spPr bwMode="auto">
            <a:xfrm>
              <a:off x="5029200" y="4495800"/>
              <a:ext cx="304800" cy="304800"/>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21" name="Straight Connector 20"/>
            <p:cNvCxnSpPr/>
            <p:nvPr/>
          </p:nvCxnSpPr>
          <p:spPr bwMode="auto">
            <a:xfrm flipV="1">
              <a:off x="4114800" y="5335588"/>
              <a:ext cx="1066800" cy="74612"/>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smtClean="0"/>
              <a:t>The Table Test</a:t>
            </a:r>
          </a:p>
        </p:txBody>
      </p:sp>
      <p:sp>
        <p:nvSpPr>
          <p:cNvPr id="58371" name="Content Placeholder 2"/>
          <p:cNvSpPr>
            <a:spLocks noGrp="1"/>
          </p:cNvSpPr>
          <p:nvPr>
            <p:ph idx="1"/>
          </p:nvPr>
        </p:nvSpPr>
        <p:spPr/>
        <p:txBody>
          <a:bodyPr/>
          <a:lstStyle/>
          <a:p>
            <a:pPr marL="0" indent="0"/>
            <a:r>
              <a:rPr lang="en-US" dirty="0" smtClean="0"/>
              <a:t>You should be able to fill in a table with candidate instances.</a:t>
            </a:r>
          </a:p>
          <a:p>
            <a:pPr marL="0" indent="0"/>
            <a:endParaRPr lang="en-US" dirty="0" smtClean="0"/>
          </a:p>
          <a:p>
            <a:pPr marL="0" indent="0"/>
            <a:r>
              <a:rPr lang="en-US" dirty="0" smtClean="0"/>
              <a:t>«Table with missing attributes and weird IDs»</a:t>
            </a:r>
          </a:p>
          <a:p>
            <a:pPr marL="0" indent="0"/>
            <a:endParaRPr lang="en-US" dirty="0" smtClean="0"/>
          </a:p>
          <a:p>
            <a:pPr marL="0" indent="0"/>
            <a:r>
              <a:rPr lang="en-US" dirty="0" smtClean="0"/>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smtClean="0"/>
              <a:t>The –er Test</a:t>
            </a:r>
          </a:p>
        </p:txBody>
      </p:sp>
      <p:sp>
        <p:nvSpPr>
          <p:cNvPr id="59395" name="Content Placeholder 2"/>
          <p:cNvSpPr>
            <a:spLocks noGrp="1"/>
          </p:cNvSpPr>
          <p:nvPr>
            <p:ph idx="1"/>
          </p:nvPr>
        </p:nvSpPr>
        <p:spPr/>
        <p:txBody>
          <a:bodyPr/>
          <a:lstStyle/>
          <a:p>
            <a:pPr marL="0" indent="0"/>
            <a:r>
              <a:rPr lang="en-US" dirty="0" smtClean="0"/>
              <a:t>Classes should represent real “things” in the physical, hypothetical or abstract world.</a:t>
            </a:r>
          </a:p>
          <a:p>
            <a:pPr marL="0" indent="0"/>
            <a:endParaRPr lang="en-US" dirty="0" smtClean="0"/>
          </a:p>
          <a:p>
            <a:pPr marL="0" indent="0"/>
            <a:r>
              <a:rPr lang="en-US" dirty="0" smtClean="0"/>
              <a:t>They should not be:</a:t>
            </a:r>
          </a:p>
          <a:p>
            <a:pPr lvl="1"/>
            <a:r>
              <a:rPr lang="en-US" dirty="0" smtClean="0"/>
              <a:t>implementation oriented</a:t>
            </a:r>
          </a:p>
          <a:p>
            <a:pPr lvl="1"/>
            <a:r>
              <a:rPr lang="en-US" dirty="0" smtClean="0"/>
              <a:t>vague –</a:t>
            </a:r>
            <a:r>
              <a:rPr lang="en-US" dirty="0" err="1" smtClean="0"/>
              <a:t>er</a:t>
            </a:r>
            <a:r>
              <a:rPr lang="en-US" dirty="0" smtClean="0"/>
              <a:t> names </a:t>
            </a:r>
          </a:p>
          <a:p>
            <a:pPr lvl="1"/>
            <a:endParaRPr lang="en-US" dirty="0" smtClean="0"/>
          </a:p>
          <a:p>
            <a:endParaRPr lang="en-US" dirty="0" smtClean="0"/>
          </a:p>
          <a:p>
            <a:r>
              <a:rPr lang="en-US" dirty="0" smtClean="0"/>
              <a:t>These “classes” tend to be functionality wrappers.</a:t>
            </a:r>
          </a:p>
        </p:txBody>
      </p:sp>
      <p:sp>
        <p:nvSpPr>
          <p:cNvPr id="59396" name="Rectangle 3"/>
          <p:cNvSpPr>
            <a:spLocks noChangeArrowheads="1"/>
          </p:cNvSpPr>
          <p:nvPr/>
        </p:nvSpPr>
        <p:spPr bwMode="auto">
          <a:xfrm>
            <a:off x="6019800" y="2438400"/>
            <a:ext cx="2209800" cy="430213"/>
          </a:xfrm>
          <a:prstGeom prst="rect">
            <a:avLst/>
          </a:prstGeom>
          <a:solidFill>
            <a:schemeClr val="tx1">
              <a:alpha val="14902"/>
            </a:schemeClr>
          </a:solidFill>
          <a:ln w="9525">
            <a:noFill/>
            <a:miter lim="800000"/>
            <a:headEnd/>
            <a:tailEnd/>
          </a:ln>
        </p:spPr>
        <p:txBody>
          <a:bodyPr>
            <a:prstTxWarp prst="textNoShape">
              <a:avLst/>
            </a:prstTxWarp>
            <a:spAutoFit/>
          </a:bodyPr>
          <a:lstStyle/>
          <a:p>
            <a:r>
              <a:rPr lang="en-US" sz="2200"/>
              <a:t>Handler</a:t>
            </a:r>
          </a:p>
        </p:txBody>
      </p:sp>
      <p:sp>
        <p:nvSpPr>
          <p:cNvPr id="59397" name="Rectangle 4"/>
          <p:cNvSpPr>
            <a:spLocks noChangeArrowheads="1"/>
          </p:cNvSpPr>
          <p:nvPr/>
        </p:nvSpPr>
        <p:spPr bwMode="auto">
          <a:xfrm>
            <a:off x="6019800" y="3151188"/>
            <a:ext cx="2209800" cy="430212"/>
          </a:xfrm>
          <a:prstGeom prst="rect">
            <a:avLst/>
          </a:prstGeom>
          <a:solidFill>
            <a:schemeClr val="tx1">
              <a:alpha val="14902"/>
            </a:schemeClr>
          </a:solidFill>
          <a:ln w="9525">
            <a:noFill/>
            <a:miter lim="800000"/>
            <a:headEnd/>
            <a:tailEnd/>
          </a:ln>
        </p:spPr>
        <p:txBody>
          <a:bodyPr>
            <a:prstTxWarp prst="textNoShape">
              <a:avLst/>
            </a:prstTxWarp>
            <a:spAutoFit/>
          </a:bodyPr>
          <a:lstStyle/>
          <a:p>
            <a:r>
              <a:rPr lang="en-US" sz="2200"/>
              <a:t>Controller</a:t>
            </a:r>
          </a:p>
        </p:txBody>
      </p:sp>
      <p:sp>
        <p:nvSpPr>
          <p:cNvPr id="59398" name="Rectangle 5"/>
          <p:cNvSpPr>
            <a:spLocks noChangeArrowheads="1"/>
          </p:cNvSpPr>
          <p:nvPr/>
        </p:nvSpPr>
        <p:spPr bwMode="auto">
          <a:xfrm>
            <a:off x="6019800" y="3836988"/>
            <a:ext cx="2209800" cy="430212"/>
          </a:xfrm>
          <a:prstGeom prst="rect">
            <a:avLst/>
          </a:prstGeom>
          <a:solidFill>
            <a:schemeClr val="tx1">
              <a:alpha val="14902"/>
            </a:schemeClr>
          </a:solidFill>
          <a:ln w="9525">
            <a:noFill/>
            <a:miter lim="800000"/>
            <a:headEnd/>
            <a:tailEnd/>
          </a:ln>
        </p:spPr>
        <p:txBody>
          <a:bodyPr>
            <a:prstTxWarp prst="textNoShape">
              <a:avLst/>
            </a:prstTxWarp>
            <a:spAutoFit/>
          </a:bodyPr>
          <a:lstStyle/>
          <a:p>
            <a:r>
              <a:rPr lang="en-US" sz="2200"/>
              <a:t>Manager</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a:t>
            </a:r>
            <a:endParaRPr lang="en-US" dirty="0"/>
          </a:p>
        </p:txBody>
      </p:sp>
      <p:sp>
        <p:nvSpPr>
          <p:cNvPr id="3" name="Content Placeholder 2"/>
          <p:cNvSpPr>
            <a:spLocks noGrp="1"/>
          </p:cNvSpPr>
          <p:nvPr>
            <p:ph idx="1"/>
          </p:nvPr>
        </p:nvSpPr>
        <p:spPr>
          <a:xfrm>
            <a:off x="762000" y="1219200"/>
            <a:ext cx="7315200" cy="5105400"/>
          </a:xfrm>
        </p:spPr>
        <p:txBody>
          <a:bodyPr/>
          <a:lstStyle/>
          <a:p>
            <a:r>
              <a:rPr lang="en-US" dirty="0" smtClean="0"/>
              <a:t>Write two class descriptions from the classes you identified earlier.</a:t>
            </a:r>
          </a:p>
          <a:p>
            <a:endParaRPr lang="en-US" dirty="0" smtClean="0"/>
          </a:p>
          <a:p>
            <a:pPr lvl="1"/>
            <a:r>
              <a:rPr lang="en-US" dirty="0" smtClean="0"/>
              <a:t>Apply the tests</a:t>
            </a:r>
          </a:p>
          <a:p>
            <a:pPr lvl="1"/>
            <a:r>
              <a:rPr lang="en-US" dirty="0" smtClean="0"/>
              <a:t>Reconcile your description of the classes with the team</a:t>
            </a:r>
          </a:p>
          <a:p>
            <a:pPr lvl="1"/>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dirty="0" smtClean="0"/>
              <a:t>2.  ATTRIBUTES</a:t>
            </a:r>
          </a:p>
        </p:txBody>
      </p:sp>
      <p:sp>
        <p:nvSpPr>
          <p:cNvPr id="51203" name="Content Placeholder 2"/>
          <p:cNvSpPr>
            <a:spLocks noGrp="1"/>
          </p:cNvSpPr>
          <p:nvPr>
            <p:ph idx="1"/>
          </p:nvPr>
        </p:nvSpPr>
        <p:spPr/>
        <p:txBody>
          <a:bodyPr/>
          <a:lstStyle/>
          <a:p>
            <a:pPr marL="0" indent="0"/>
            <a:endParaRPr lang="en-US"/>
          </a:p>
        </p:txBody>
      </p:sp>
      <p:sp>
        <p:nvSpPr>
          <p:cNvPr id="51204" name="Rectangle 3"/>
          <p:cNvSpPr>
            <a:spLocks noChangeArrowheads="1"/>
          </p:cNvSpPr>
          <p:nvPr/>
        </p:nvSpPr>
        <p:spPr bwMode="auto">
          <a:xfrm>
            <a:off x="4114800" y="2971800"/>
            <a:ext cx="755235" cy="1323439"/>
          </a:xfrm>
          <a:prstGeom prst="rect">
            <a:avLst/>
          </a:prstGeom>
          <a:noFill/>
          <a:ln w="9525">
            <a:noFill/>
            <a:miter lim="800000"/>
            <a:headEnd/>
            <a:tailEnd/>
          </a:ln>
        </p:spPr>
        <p:txBody>
          <a:bodyPr wrap="none">
            <a:prstTxWarp prst="textNoShape">
              <a:avLst/>
            </a:prstTxWarp>
            <a:spAutoFit/>
          </a:bodyPr>
          <a:lstStyle/>
          <a:p>
            <a:r>
              <a:rPr lang="en-US" sz="8000" dirty="0">
                <a:solidFill>
                  <a:srgbClr val="FF0000"/>
                </a:solidFill>
              </a:rPr>
              <a:t>2</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Attributes</a:t>
            </a:r>
          </a:p>
        </p:txBody>
      </p:sp>
      <p:sp>
        <p:nvSpPr>
          <p:cNvPr id="23555" name="Content Placeholder 2"/>
          <p:cNvSpPr>
            <a:spLocks noGrp="1"/>
          </p:cNvSpPr>
          <p:nvPr>
            <p:ph idx="1"/>
          </p:nvPr>
        </p:nvSpPr>
        <p:spPr/>
        <p:txBody>
          <a:bodyPr/>
          <a:lstStyle/>
          <a:p>
            <a:pPr marL="0" indent="0"/>
            <a:r>
              <a:rPr lang="en-GB" dirty="0" smtClean="0"/>
              <a:t>An </a:t>
            </a:r>
            <a:r>
              <a:rPr lang="en-GB" i="1" dirty="0" smtClean="0"/>
              <a:t>attribute </a:t>
            </a:r>
            <a:r>
              <a:rPr lang="en-GB" dirty="0" smtClean="0"/>
              <a:t>is an abstraction of a single, relevant characteristic that every instance of the class must have.</a:t>
            </a:r>
          </a:p>
          <a:p>
            <a:pPr marL="0" indent="0"/>
            <a:endParaRPr lang="en-GB" dirty="0" smtClean="0"/>
          </a:p>
          <a:p>
            <a:pPr marL="0" indent="0"/>
            <a:r>
              <a:rPr lang="en-GB" dirty="0" smtClean="0"/>
              <a:t>Each instance of the class may have a different value for the attribute.</a:t>
            </a:r>
          </a:p>
          <a:p>
            <a:pPr marL="0" indent="0"/>
            <a:endParaRPr lang="en-GB" dirty="0" smtClean="0"/>
          </a:p>
          <a:p>
            <a:pPr marL="0" indent="0"/>
            <a:endParaRPr lang="en-GB" dirty="0" smtClean="0"/>
          </a:p>
          <a:p>
            <a:pPr marL="0" indent="0"/>
            <a:endParaRPr lang="en-GB" dirty="0" smtClean="0"/>
          </a:p>
          <a:p>
            <a:pPr marL="0" indent="0"/>
            <a:endParaRPr lang="en-GB" dirty="0" smtClean="0"/>
          </a:p>
          <a:p>
            <a:pPr marL="0" indent="0"/>
            <a:endParaRPr lang="en-GB" dirty="0" smtClean="0"/>
          </a:p>
          <a:p>
            <a:r>
              <a:rPr lang="en-GB" dirty="0" smtClean="0"/>
              <a:t>«</a:t>
            </a:r>
            <a:r>
              <a:rPr lang="en-US" dirty="0" smtClean="0"/>
              <a:t>Table with instance of aircraft (or Recipe or oven) </a:t>
            </a:r>
            <a:r>
              <a:rPr lang="en-GB" dirty="0" smtClean="0"/>
              <a:t>»</a:t>
            </a:r>
          </a:p>
          <a:p>
            <a:pPr marL="0" indent="0"/>
            <a:endParaRPr lang="en-GB" dirty="0" smtClean="0"/>
          </a:p>
          <a:p>
            <a:pPr marL="0" indent="0"/>
            <a:endParaRPr lang="en-GB" dirty="0" smtClean="0"/>
          </a:p>
          <a:p>
            <a:pPr marL="0" indent="0"/>
            <a:endParaRPr lang="en-US" dirty="0" smtClean="0"/>
          </a:p>
        </p:txBody>
      </p:sp>
      <p:sp>
        <p:nvSpPr>
          <p:cNvPr id="23556" name="Rectangular Callout 3"/>
          <p:cNvSpPr>
            <a:spLocks noChangeArrowheads="1"/>
          </p:cNvSpPr>
          <p:nvPr/>
        </p:nvSpPr>
        <p:spPr bwMode="auto">
          <a:xfrm>
            <a:off x="5105400" y="2971800"/>
            <a:ext cx="3733800" cy="2133600"/>
          </a:xfrm>
          <a:prstGeom prst="wedgeRectCallout">
            <a:avLst>
              <a:gd name="adj1" fmla="val 41088"/>
              <a:gd name="adj2" fmla="val 84014"/>
            </a:avLst>
          </a:prstGeom>
          <a:solidFill>
            <a:schemeClr val="accent1"/>
          </a:solidFill>
          <a:ln w="12700">
            <a:solidFill>
              <a:schemeClr val="tx1"/>
            </a:solidFill>
            <a:round/>
            <a:headEnd/>
            <a:tailEnd/>
          </a:ln>
        </p:spPr>
        <p:txBody>
          <a:bodyPr>
            <a:prstTxWarp prst="textNoShape">
              <a:avLst/>
            </a:prstTxWarp>
          </a:bodyPr>
          <a:lstStyle/>
          <a:p>
            <a:r>
              <a:rPr lang="en-US" sz="2000"/>
              <a:t>“Relevant” depends on the subject matter.</a:t>
            </a:r>
          </a:p>
          <a:p>
            <a:endParaRPr lang="en-US" sz="2000"/>
          </a:p>
          <a:p>
            <a:r>
              <a:rPr lang="en-US" sz="2000"/>
              <a:t>Aircraft.color may be relevant to fitting out, but not to air traffic control.</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smtClean="0"/>
              <a:t>roles of Attributes</a:t>
            </a:r>
          </a:p>
        </p:txBody>
      </p:sp>
      <p:sp>
        <p:nvSpPr>
          <p:cNvPr id="24579" name="Content Placeholder 2"/>
          <p:cNvSpPr>
            <a:spLocks noGrp="1"/>
          </p:cNvSpPr>
          <p:nvPr>
            <p:ph idx="1"/>
          </p:nvPr>
        </p:nvSpPr>
        <p:spPr/>
        <p:txBody>
          <a:bodyPr/>
          <a:lstStyle/>
          <a:p>
            <a:pPr marL="0" indent="0"/>
            <a:r>
              <a:rPr lang="en-US" dirty="0" smtClean="0"/>
              <a:t>Attributes may take on one or more roles.  They may be: </a:t>
            </a:r>
          </a:p>
          <a:p>
            <a:pPr lvl="1"/>
            <a:r>
              <a:rPr lang="en-US" dirty="0" smtClean="0"/>
              <a:t>descriptive: describes an instance of a class </a:t>
            </a:r>
          </a:p>
          <a:p>
            <a:pPr lvl="2"/>
            <a:r>
              <a:rPr lang="en-US" dirty="0" err="1" smtClean="0"/>
              <a:t>eg</a:t>
            </a:r>
            <a:r>
              <a:rPr lang="en-US" dirty="0" smtClean="0"/>
              <a:t> latitude</a:t>
            </a:r>
          </a:p>
          <a:p>
            <a:pPr lvl="1"/>
            <a:r>
              <a:rPr lang="en-US" dirty="0" smtClean="0"/>
              <a:t>naming: names an instance of a class </a:t>
            </a:r>
          </a:p>
          <a:p>
            <a:pPr lvl="2"/>
            <a:r>
              <a:rPr lang="en-US" dirty="0" err="1" smtClean="0"/>
              <a:t>eg</a:t>
            </a:r>
            <a:r>
              <a:rPr lang="en-US" dirty="0" smtClean="0"/>
              <a:t>, body number</a:t>
            </a:r>
          </a:p>
          <a:p>
            <a:pPr lvl="1"/>
            <a:r>
              <a:rPr lang="en-US" dirty="0" smtClean="0"/>
              <a:t>referential: refers to an instance of another class </a:t>
            </a:r>
          </a:p>
          <a:p>
            <a:pPr lvl="2"/>
            <a:r>
              <a:rPr lang="en-US" dirty="0" err="1" smtClean="0"/>
              <a:t>eg</a:t>
            </a:r>
            <a:r>
              <a:rPr lang="en-US" dirty="0" smtClean="0"/>
              <a:t> </a:t>
            </a:r>
            <a:r>
              <a:rPr lang="en-US" dirty="0" err="1" smtClean="0"/>
              <a:t>myOwner</a:t>
            </a:r>
            <a:endParaRPr lang="en-US" dirty="0" smtClean="0"/>
          </a:p>
          <a:p>
            <a:pPr marL="0" indent="0"/>
            <a:endParaRPr lang="en-US" dirty="0" smtClean="0"/>
          </a:p>
          <a:p>
            <a:pPr marL="0" indent="0"/>
            <a:r>
              <a:rPr lang="en-US" dirty="0" smtClean="0"/>
              <a:t>It’s possible for an attribute to be all three.</a:t>
            </a:r>
          </a:p>
          <a:p>
            <a:pPr marL="0" indent="0"/>
            <a:r>
              <a:rPr lang="en-US" dirty="0" smtClean="0"/>
              <a:t>	«find example»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t>Descriptive Attributes</a:t>
            </a:r>
          </a:p>
        </p:txBody>
      </p:sp>
      <p:sp>
        <p:nvSpPr>
          <p:cNvPr id="25603" name="Content Placeholder 2"/>
          <p:cNvSpPr>
            <a:spLocks noGrp="1"/>
          </p:cNvSpPr>
          <p:nvPr>
            <p:ph idx="1"/>
          </p:nvPr>
        </p:nvSpPr>
        <p:spPr>
          <a:xfrm>
            <a:off x="762000" y="1219200"/>
            <a:ext cx="7162800" cy="5105400"/>
          </a:xfrm>
        </p:spPr>
        <p:txBody>
          <a:bodyPr/>
          <a:lstStyle/>
          <a:p>
            <a:pPr marL="0" indent="0"/>
            <a:r>
              <a:rPr lang="en-US" dirty="0" smtClean="0"/>
              <a:t>A </a:t>
            </a:r>
            <a:r>
              <a:rPr lang="en-US" i="1" dirty="0" smtClean="0"/>
              <a:t>descriptive attribute </a:t>
            </a:r>
            <a:r>
              <a:rPr lang="en-US" dirty="0" smtClean="0"/>
              <a:t>provides some information about an instance.</a:t>
            </a:r>
          </a:p>
          <a:p>
            <a:pPr marL="0" indent="0"/>
            <a:endParaRPr lang="en-US" dirty="0" smtClean="0"/>
          </a:p>
          <a:p>
            <a:pPr marL="0" indent="0"/>
            <a:r>
              <a:rPr lang="en-US" dirty="0" smtClean="0"/>
              <a:t>The attribute must be able to have a value at some point in the instance’s lifecycle.</a:t>
            </a:r>
          </a:p>
        </p:txBody>
      </p:sp>
      <p:sp>
        <p:nvSpPr>
          <p:cNvPr id="25604" name="Rectangular Callout 3"/>
          <p:cNvSpPr>
            <a:spLocks noChangeArrowheads="1"/>
          </p:cNvSpPr>
          <p:nvPr/>
        </p:nvSpPr>
        <p:spPr bwMode="auto">
          <a:xfrm>
            <a:off x="4495800" y="3514725"/>
            <a:ext cx="3962400" cy="2124075"/>
          </a:xfrm>
          <a:prstGeom prst="wedgeRectCallout">
            <a:avLst>
              <a:gd name="adj1" fmla="val 41088"/>
              <a:gd name="adj2" fmla="val 84014"/>
            </a:avLst>
          </a:prstGeom>
          <a:solidFill>
            <a:schemeClr val="accent1"/>
          </a:solidFill>
          <a:ln w="12700">
            <a:solidFill>
              <a:schemeClr val="tx1"/>
            </a:solidFill>
            <a:round/>
            <a:headEnd/>
            <a:tailEnd/>
          </a:ln>
        </p:spPr>
        <p:txBody>
          <a:bodyPr>
            <a:prstTxWarp prst="textNoShape">
              <a:avLst/>
            </a:prstTxWarp>
            <a:spAutoFit/>
          </a:bodyPr>
          <a:lstStyle/>
          <a:p>
            <a:r>
              <a:rPr lang="en-US" sz="2200"/>
              <a:t>If the attribute value for an instance is “not applicable” you need to factor your class.</a:t>
            </a:r>
          </a:p>
          <a:p>
            <a:endParaRPr lang="en-US" sz="2200"/>
          </a:p>
          <a:p>
            <a:r>
              <a:rPr lang="en-US" sz="2200"/>
              <a:t>If it doesn’t have a value </a:t>
            </a:r>
            <a:r>
              <a:rPr lang="en-US" sz="2200" i="1"/>
              <a:t>yet</a:t>
            </a:r>
            <a:r>
              <a:rPr lang="en-US" sz="2200"/>
              <a:t>, that’s OK.</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t>Naming Attributes</a:t>
            </a:r>
          </a:p>
        </p:txBody>
      </p:sp>
      <p:sp>
        <p:nvSpPr>
          <p:cNvPr id="26627" name="Content Placeholder 2"/>
          <p:cNvSpPr>
            <a:spLocks noGrp="1"/>
          </p:cNvSpPr>
          <p:nvPr>
            <p:ph idx="1"/>
          </p:nvPr>
        </p:nvSpPr>
        <p:spPr/>
        <p:txBody>
          <a:bodyPr/>
          <a:lstStyle/>
          <a:p>
            <a:pPr marL="0" indent="0"/>
            <a:r>
              <a:rPr lang="en-US" dirty="0" smtClean="0"/>
              <a:t>A </a:t>
            </a:r>
            <a:r>
              <a:rPr lang="en-US" i="1" dirty="0" smtClean="0"/>
              <a:t>naming attribute </a:t>
            </a:r>
            <a:r>
              <a:rPr lang="en-US" dirty="0" smtClean="0"/>
              <a:t>provides a label for an instance. </a:t>
            </a:r>
          </a:p>
          <a:p>
            <a:pPr lvl="1"/>
            <a:r>
              <a:rPr lang="en-US" dirty="0" smtClean="0"/>
              <a:t>License Number</a:t>
            </a:r>
          </a:p>
          <a:p>
            <a:pPr lvl="1"/>
            <a:r>
              <a:rPr lang="en-US" dirty="0" err="1" smtClean="0"/>
              <a:t>WayPoint</a:t>
            </a:r>
            <a:r>
              <a:rPr lang="en-US" dirty="0" smtClean="0"/>
              <a:t> ID</a:t>
            </a:r>
          </a:p>
          <a:p>
            <a:pPr lvl="1"/>
            <a:r>
              <a:rPr lang="en-US" dirty="0" smtClean="0"/>
              <a:t>Ticket Number</a:t>
            </a:r>
          </a:p>
          <a:p>
            <a:pPr marL="0" indent="0"/>
            <a:endParaRPr lang="en-US" sz="1200" dirty="0" smtClean="0"/>
          </a:p>
          <a:p>
            <a:pPr marL="0" indent="0"/>
            <a:r>
              <a:rPr lang="en-US" dirty="0" smtClean="0"/>
              <a:t>Highlighting these attributes helps understanding of the subject matter being modeled.</a:t>
            </a:r>
          </a:p>
          <a:p>
            <a:pPr marL="0" indent="0"/>
            <a:endParaRPr lang="en-US" dirty="0" smtClean="0"/>
          </a:p>
          <a:p>
            <a:pPr marL="0" indent="0"/>
            <a:r>
              <a:rPr lang="en-US" dirty="0" smtClean="0"/>
              <a:t>The label may also be descriptive. </a:t>
            </a:r>
          </a:p>
          <a:p>
            <a:pPr lvl="1" indent="0"/>
            <a:r>
              <a:rPr lang="en-US" dirty="0" smtClean="0"/>
              <a:t>  </a:t>
            </a:r>
            <a:r>
              <a:rPr lang="en-US" dirty="0" err="1" smtClean="0"/>
              <a:t>eg</a:t>
            </a:r>
            <a:r>
              <a:rPr lang="en-US" dirty="0" smtClean="0"/>
              <a:t> Control </a:t>
            </a:r>
            <a:r>
              <a:rPr lang="en-US" dirty="0" err="1" smtClean="0"/>
              <a:t>Station.North</a:t>
            </a:r>
            <a:r>
              <a:rPr lang="en-US" dirty="0" smtClean="0"/>
              <a:t> Station</a:t>
            </a:r>
          </a:p>
          <a:p>
            <a:pPr marL="0" indent="0"/>
            <a:endParaRPr lang="en-US" dirty="0" smtClean="0"/>
          </a:p>
          <a:p>
            <a:pPr marL="0" indent="0"/>
            <a:r>
              <a:rPr lang="en-US" dirty="0" smtClean="0"/>
              <a:t>The label may be arbitrary. </a:t>
            </a:r>
          </a:p>
          <a:p>
            <a:pPr lvl="1" indent="0"/>
            <a:r>
              <a:rPr lang="en-US" dirty="0" smtClean="0"/>
              <a:t>  </a:t>
            </a:r>
            <a:r>
              <a:rPr lang="en-US" dirty="0" err="1" smtClean="0"/>
              <a:t>eg</a:t>
            </a:r>
            <a:r>
              <a:rPr lang="en-US" dirty="0" smtClean="0"/>
              <a:t> </a:t>
            </a:r>
            <a:r>
              <a:rPr lang="en-US" dirty="0" err="1" smtClean="0"/>
              <a:t>Employee.EmployeeNumber</a:t>
            </a:r>
            <a:endParaRPr lang="en-US" dirty="0" smtClean="0"/>
          </a:p>
        </p:txBody>
      </p:sp>
      <p:sp>
        <p:nvSpPr>
          <p:cNvPr id="26628" name="Rectangular Callout 3"/>
          <p:cNvSpPr>
            <a:spLocks noChangeArrowheads="1"/>
          </p:cNvSpPr>
          <p:nvPr/>
        </p:nvSpPr>
        <p:spPr bwMode="auto">
          <a:xfrm>
            <a:off x="5562600" y="3505200"/>
            <a:ext cx="3200400" cy="1108075"/>
          </a:xfrm>
          <a:prstGeom prst="wedgeRectCallout">
            <a:avLst>
              <a:gd name="adj1" fmla="val 41088"/>
              <a:gd name="adj2" fmla="val 84014"/>
            </a:avLst>
          </a:prstGeom>
          <a:solidFill>
            <a:schemeClr val="accent1"/>
          </a:solidFill>
          <a:ln w="12700">
            <a:solidFill>
              <a:schemeClr val="tx1"/>
            </a:solidFill>
            <a:round/>
            <a:headEnd/>
            <a:tailEnd/>
          </a:ln>
        </p:spPr>
        <p:txBody>
          <a:bodyPr>
            <a:prstTxWarp prst="textNoShape">
              <a:avLst/>
            </a:prstTxWarp>
            <a:spAutoFit/>
          </a:bodyPr>
          <a:lstStyle/>
          <a:p>
            <a:r>
              <a:rPr lang="en-US" sz="2200" dirty="0"/>
              <a:t>At implementation time, a handle performs the same function.</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Identifiers</a:t>
            </a:r>
          </a:p>
        </p:txBody>
      </p:sp>
      <p:sp>
        <p:nvSpPr>
          <p:cNvPr id="27651" name="Content Placeholder 2"/>
          <p:cNvSpPr>
            <a:spLocks noGrp="1"/>
          </p:cNvSpPr>
          <p:nvPr>
            <p:ph idx="1"/>
          </p:nvPr>
        </p:nvSpPr>
        <p:spPr/>
        <p:txBody>
          <a:bodyPr/>
          <a:lstStyle/>
          <a:p>
            <a:pPr marL="0" indent="0"/>
            <a:r>
              <a:rPr lang="en-US" smtClean="0"/>
              <a:t>An </a:t>
            </a:r>
            <a:r>
              <a:rPr lang="en-US" i="1" smtClean="0"/>
              <a:t>identifier </a:t>
            </a:r>
            <a:r>
              <a:rPr lang="en-US" smtClean="0"/>
              <a:t>is one or more attributes that, taken together uniquely identify an instance of a class.</a:t>
            </a:r>
          </a:p>
          <a:p>
            <a:pPr marL="0" indent="0"/>
            <a:endParaRPr lang="en-US" smtClean="0"/>
          </a:p>
          <a:p>
            <a:pPr marL="0" indent="0"/>
            <a:r>
              <a:rPr lang="en-US" smtClean="0"/>
              <a:t>It may comprise one or more attributes.</a:t>
            </a:r>
          </a:p>
        </p:txBody>
      </p:sp>
      <p:sp>
        <p:nvSpPr>
          <p:cNvPr id="27652" name="Oval Callout 4"/>
          <p:cNvSpPr>
            <a:spLocks noChangeArrowheads="1"/>
          </p:cNvSpPr>
          <p:nvPr/>
        </p:nvSpPr>
        <p:spPr bwMode="auto">
          <a:xfrm>
            <a:off x="3657600" y="3244850"/>
            <a:ext cx="4953000" cy="1557338"/>
          </a:xfrm>
          <a:prstGeom prst="wedgeEllipseCallout">
            <a:avLst>
              <a:gd name="adj1" fmla="val -51491"/>
              <a:gd name="adj2" fmla="val 102847"/>
            </a:avLst>
          </a:prstGeom>
          <a:solidFill>
            <a:srgbClr val="CCFFCC"/>
          </a:solidFill>
          <a:ln w="12700">
            <a:solidFill>
              <a:schemeClr val="tx1"/>
            </a:solidFill>
            <a:round/>
            <a:headEnd/>
            <a:tailEnd/>
          </a:ln>
        </p:spPr>
        <p:txBody>
          <a:bodyPr lIns="0" tIns="0" rIns="0" bIns="0" anchor="ctr">
            <a:prstTxWarp prst="textNoShape">
              <a:avLst/>
            </a:prstTxWarp>
            <a:spAutoFit/>
          </a:bodyPr>
          <a:lstStyle/>
          <a:p>
            <a:pPr algn="ctr"/>
            <a:r>
              <a:rPr lang="en-US" sz="2400" b="1">
                <a:latin typeface="Tekton" charset="0"/>
                <a:ea typeface="Tekton" charset="0"/>
                <a:cs typeface="Tekton" charset="0"/>
              </a:rPr>
              <a:t>Each attribute that makes up an identifier is an “identifying attribute.”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Abstraction</a:t>
            </a:r>
          </a:p>
        </p:txBody>
      </p:sp>
      <p:sp>
        <p:nvSpPr>
          <p:cNvPr id="13315" name="Content Placeholder 2"/>
          <p:cNvSpPr>
            <a:spLocks noGrp="1"/>
          </p:cNvSpPr>
          <p:nvPr>
            <p:ph idx="1"/>
          </p:nvPr>
        </p:nvSpPr>
        <p:spPr/>
        <p:txBody>
          <a:bodyPr/>
          <a:lstStyle/>
          <a:p>
            <a:r>
              <a:rPr lang="en-US" dirty="0" smtClean="0"/>
              <a:t>Now that everything is:</a:t>
            </a:r>
          </a:p>
          <a:p>
            <a:pPr lvl="1"/>
            <a:r>
              <a:rPr lang="en-US" dirty="0" smtClean="0"/>
              <a:t>reviewed, </a:t>
            </a:r>
          </a:p>
          <a:p>
            <a:pPr lvl="1"/>
            <a:r>
              <a:rPr lang="en-US" dirty="0" smtClean="0"/>
              <a:t>signed off, and </a:t>
            </a:r>
          </a:p>
          <a:p>
            <a:pPr lvl="1"/>
            <a:r>
              <a:rPr lang="en-US" dirty="0" smtClean="0"/>
              <a:t>it’s all in our heads, </a:t>
            </a:r>
          </a:p>
          <a:p>
            <a:r>
              <a:rPr lang="en-US" dirty="0" smtClean="0"/>
              <a:t>it time to</a:t>
            </a:r>
          </a:p>
          <a:p>
            <a:r>
              <a:rPr lang="en-US" sz="9600" dirty="0" smtClean="0"/>
              <a:t>		THINK</a:t>
            </a:r>
          </a:p>
          <a:p>
            <a:endParaRPr lang="en-US" dirty="0" smtClean="0"/>
          </a:p>
          <a:p>
            <a:r>
              <a:rPr lang="en-US" dirty="0" smtClean="0"/>
              <a:t>And from that thinking, we create, and commit to, </a:t>
            </a:r>
            <a:r>
              <a:rPr lang="en-US" i="1" dirty="0" smtClean="0"/>
              <a:t>abstractions</a:t>
            </a:r>
            <a:r>
              <a:rPr lang="en-US" dirty="0" smtClean="0"/>
              <a:t>.</a:t>
            </a:r>
          </a:p>
        </p:txBody>
      </p:sp>
    </p:spTree>
  </p:cSld>
  <p:clrMapOvr>
    <a:masterClrMapping/>
  </p:clrMapOvr>
  <p:transition advClick="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mtClean="0"/>
              <a:t>Referential Attributes</a:t>
            </a:r>
          </a:p>
        </p:txBody>
      </p:sp>
      <p:sp>
        <p:nvSpPr>
          <p:cNvPr id="28675" name="Content Placeholder 2"/>
          <p:cNvSpPr>
            <a:spLocks noGrp="1"/>
          </p:cNvSpPr>
          <p:nvPr>
            <p:ph idx="1"/>
          </p:nvPr>
        </p:nvSpPr>
        <p:spPr>
          <a:xfrm>
            <a:off x="762000" y="1219200"/>
            <a:ext cx="7848600" cy="5105400"/>
          </a:xfrm>
        </p:spPr>
        <p:txBody>
          <a:bodyPr/>
          <a:lstStyle/>
          <a:p>
            <a:pPr marL="0" indent="0"/>
            <a:r>
              <a:rPr lang="en-US" smtClean="0"/>
              <a:t>A </a:t>
            </a:r>
            <a:r>
              <a:rPr lang="en-US" i="1" smtClean="0"/>
              <a:t>referential attribute </a:t>
            </a:r>
            <a:r>
              <a:rPr lang="en-US" smtClean="0"/>
              <a:t>is an attribute that refers to an identifying attribute of another class.</a:t>
            </a:r>
          </a:p>
          <a:p>
            <a:pPr marL="0" indent="0"/>
            <a:endParaRPr lang="en-US" smtClean="0"/>
          </a:p>
          <a:p>
            <a:pPr marL="0" indent="0"/>
            <a:endParaRPr lang="en-US" smtClean="0"/>
          </a:p>
          <a:p>
            <a:pPr marL="0" indent="0"/>
            <a:endParaRPr lang="en-US" smtClean="0"/>
          </a:p>
          <a:p>
            <a:pPr marL="0" indent="0"/>
            <a:endParaRPr lang="en-US" smtClean="0"/>
          </a:p>
        </p:txBody>
      </p:sp>
      <p:sp>
        <p:nvSpPr>
          <p:cNvPr id="28676" name="Oval Callout 4"/>
          <p:cNvSpPr>
            <a:spLocks noChangeArrowheads="1"/>
          </p:cNvSpPr>
          <p:nvPr/>
        </p:nvSpPr>
        <p:spPr bwMode="auto">
          <a:xfrm>
            <a:off x="3505200" y="3244850"/>
            <a:ext cx="5181600" cy="1557338"/>
          </a:xfrm>
          <a:prstGeom prst="wedgeEllipseCallout">
            <a:avLst>
              <a:gd name="adj1" fmla="val -51491"/>
              <a:gd name="adj2" fmla="val 102847"/>
            </a:avLst>
          </a:prstGeom>
          <a:solidFill>
            <a:srgbClr val="CCFFCC"/>
          </a:solidFill>
          <a:ln w="12700">
            <a:solidFill>
              <a:schemeClr val="tx1"/>
            </a:solidFill>
            <a:round/>
            <a:headEnd/>
            <a:tailEnd/>
          </a:ln>
        </p:spPr>
        <p:txBody>
          <a:bodyPr lIns="0" tIns="0" rIns="0" bIns="0" anchor="ctr">
            <a:prstTxWarp prst="textNoShape">
              <a:avLst/>
            </a:prstTxWarp>
          </a:bodyPr>
          <a:lstStyle/>
          <a:p>
            <a:pPr algn="ctr"/>
            <a:r>
              <a:rPr lang="en-US" sz="2400" b="1">
                <a:latin typeface="Tekton" charset="0"/>
                <a:ea typeface="Tekton" charset="0"/>
                <a:cs typeface="Tekton" charset="0"/>
              </a:rPr>
              <a:t>A referential attribute “formalizes an association.”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smtClean="0"/>
              <a:t>Finding Descriptive Attributes</a:t>
            </a:r>
          </a:p>
        </p:txBody>
      </p:sp>
      <p:sp>
        <p:nvSpPr>
          <p:cNvPr id="47107" name="Content Placeholder 2"/>
          <p:cNvSpPr>
            <a:spLocks noGrp="1"/>
          </p:cNvSpPr>
          <p:nvPr>
            <p:ph idx="1"/>
          </p:nvPr>
        </p:nvSpPr>
        <p:spPr/>
        <p:txBody>
          <a:bodyPr/>
          <a:lstStyle/>
          <a:p>
            <a:pPr marL="0" indent="0"/>
            <a:r>
              <a:rPr lang="en-US" smtClean="0"/>
              <a:t>The terms you defined during requirements clarification are good candidates.</a:t>
            </a:r>
          </a:p>
          <a:p>
            <a:pPr marL="0" indent="0"/>
            <a:endParaRPr lang="en-US" smtClean="0"/>
          </a:p>
          <a:p>
            <a:pPr marL="0" indent="0"/>
            <a:r>
              <a:rPr lang="en-US" smtClean="0"/>
              <a:t>«Find whichever ones we have and use the class notation»</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smtClean="0"/>
              <a:t>Finding Naming Attributes</a:t>
            </a:r>
          </a:p>
        </p:txBody>
      </p:sp>
      <p:sp>
        <p:nvSpPr>
          <p:cNvPr id="48131" name="Content Placeholder 2"/>
          <p:cNvSpPr>
            <a:spLocks noGrp="1"/>
          </p:cNvSpPr>
          <p:nvPr>
            <p:ph idx="1"/>
          </p:nvPr>
        </p:nvSpPr>
        <p:spPr/>
        <p:txBody>
          <a:bodyPr/>
          <a:lstStyle/>
          <a:p>
            <a:pPr marL="0" indent="0"/>
            <a:r>
              <a:rPr lang="en-US" dirty="0" smtClean="0"/>
              <a:t>Don’t just slap down “ID”!</a:t>
            </a:r>
          </a:p>
          <a:p>
            <a:pPr marL="0" indent="0"/>
            <a:endParaRPr lang="en-US" dirty="0" smtClean="0"/>
          </a:p>
          <a:p>
            <a:pPr marL="0" indent="0"/>
            <a:r>
              <a:rPr lang="en-US" dirty="0" smtClean="0"/>
              <a:t>Ask if there’s anything that properly represents the abstraction.</a:t>
            </a:r>
          </a:p>
          <a:p>
            <a:pPr marL="0" indent="0"/>
            <a:endParaRPr lang="en-US" dirty="0" smtClean="0"/>
          </a:p>
          <a:p>
            <a:pPr marL="0" indent="0"/>
            <a:endParaRPr lang="en-US" dirty="0" smtClean="0"/>
          </a:p>
        </p:txBody>
      </p:sp>
      <p:pic>
        <p:nvPicPr>
          <p:cNvPr id="6" name="Picture 5" descr="download.jpeg"/>
          <p:cNvPicPr>
            <a:picLocks noChangeAspect="1"/>
          </p:cNvPicPr>
          <p:nvPr/>
        </p:nvPicPr>
        <p:blipFill>
          <a:blip r:embed="rId2"/>
          <a:stretch>
            <a:fillRect/>
          </a:stretch>
        </p:blipFill>
        <p:spPr>
          <a:xfrm>
            <a:off x="977900" y="3048000"/>
            <a:ext cx="3289300" cy="2463800"/>
          </a:xfrm>
          <a:prstGeom prst="rect">
            <a:avLst/>
          </a:prstGeom>
        </p:spPr>
      </p:pic>
      <p:sp>
        <p:nvSpPr>
          <p:cNvPr id="7" name="Rectangular Callout 6"/>
          <p:cNvSpPr/>
          <p:nvPr/>
        </p:nvSpPr>
        <p:spPr bwMode="auto">
          <a:xfrm>
            <a:off x="5181600" y="3048000"/>
            <a:ext cx="2133600" cy="1143000"/>
          </a:xfrm>
          <a:prstGeom prst="wedgeRectCallout">
            <a:avLst>
              <a:gd name="adj1" fmla="val -56904"/>
              <a:gd name="adj2" fmla="val 114692"/>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charset="0"/>
              </a:rPr>
              <a:t>What describes a phone?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Identifiers</a:t>
            </a:r>
            <a:endParaRPr lang="en-US" dirty="0"/>
          </a:p>
        </p:txBody>
      </p:sp>
      <p:sp>
        <p:nvSpPr>
          <p:cNvPr id="3" name="Content Placeholder 2"/>
          <p:cNvSpPr>
            <a:spLocks noGrp="1"/>
          </p:cNvSpPr>
          <p:nvPr>
            <p:ph idx="1"/>
          </p:nvPr>
        </p:nvSpPr>
        <p:spPr/>
        <p:txBody>
          <a:bodyPr/>
          <a:lstStyle/>
          <a:p>
            <a:r>
              <a:rPr lang="en-US" dirty="0" smtClean="0"/>
              <a:t>Pick the identifier that </a:t>
            </a:r>
            <a:r>
              <a:rPr lang="en-US" i="1" dirty="0" smtClean="0"/>
              <a:t>captures the abstraction </a:t>
            </a:r>
            <a:r>
              <a:rPr lang="en-US" dirty="0" smtClean="0"/>
              <a:t>you intend.</a:t>
            </a:r>
            <a:endParaRPr lang="en-US" dirty="0"/>
          </a:p>
        </p:txBody>
      </p:sp>
      <p:pic>
        <p:nvPicPr>
          <p:cNvPr id="5" name="Picture 4" descr="images.jpeg"/>
          <p:cNvPicPr>
            <a:picLocks noChangeAspect="1"/>
          </p:cNvPicPr>
          <p:nvPr/>
        </p:nvPicPr>
        <p:blipFill>
          <a:blip r:embed="rId2"/>
          <a:stretch>
            <a:fillRect/>
          </a:stretch>
        </p:blipFill>
        <p:spPr>
          <a:xfrm>
            <a:off x="4572000" y="2971800"/>
            <a:ext cx="3733800" cy="3016911"/>
          </a:xfrm>
          <a:prstGeom prst="rect">
            <a:avLst/>
          </a:prstGeom>
        </p:spPr>
      </p:pic>
      <p:pic>
        <p:nvPicPr>
          <p:cNvPr id="6" name="Picture 5" descr="imei.gif"/>
          <p:cNvPicPr>
            <a:picLocks noChangeAspect="1"/>
          </p:cNvPicPr>
          <p:nvPr/>
        </p:nvPicPr>
        <p:blipFill>
          <a:blip r:embed="rId3"/>
          <a:stretch>
            <a:fillRect/>
          </a:stretch>
        </p:blipFill>
        <p:spPr>
          <a:xfrm>
            <a:off x="762000" y="2667000"/>
            <a:ext cx="3683000" cy="3505200"/>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dirty="0" smtClean="0"/>
              <a:t>Finding Identifiers</a:t>
            </a:r>
          </a:p>
        </p:txBody>
      </p:sp>
      <p:sp>
        <p:nvSpPr>
          <p:cNvPr id="48131" name="Content Placeholder 2"/>
          <p:cNvSpPr>
            <a:spLocks noGrp="1"/>
          </p:cNvSpPr>
          <p:nvPr>
            <p:ph idx="1"/>
          </p:nvPr>
        </p:nvSpPr>
        <p:spPr/>
        <p:txBody>
          <a:bodyPr/>
          <a:lstStyle/>
          <a:p>
            <a:pPr marL="0" indent="0"/>
            <a:r>
              <a:rPr lang="en-US" dirty="0" smtClean="0"/>
              <a:t>An identifier may comprise more than one attribute. </a:t>
            </a:r>
          </a:p>
        </p:txBody>
      </p:sp>
      <p:sp>
        <p:nvSpPr>
          <p:cNvPr id="48132" name="Oval Callout 4"/>
          <p:cNvSpPr>
            <a:spLocks noChangeArrowheads="1"/>
          </p:cNvSpPr>
          <p:nvPr/>
        </p:nvSpPr>
        <p:spPr bwMode="auto">
          <a:xfrm>
            <a:off x="3429000" y="2819400"/>
            <a:ext cx="5257800" cy="2514600"/>
          </a:xfrm>
          <a:prstGeom prst="wedgeEllipseCallout">
            <a:avLst>
              <a:gd name="adj1" fmla="val -81231"/>
              <a:gd name="adj2" fmla="val 37634"/>
            </a:avLst>
          </a:prstGeom>
          <a:solidFill>
            <a:srgbClr val="CCFFCC"/>
          </a:solidFill>
          <a:ln w="12700">
            <a:solidFill>
              <a:schemeClr val="tx1"/>
            </a:solidFill>
            <a:round/>
            <a:headEnd/>
            <a:tailEnd/>
          </a:ln>
        </p:spPr>
        <p:txBody>
          <a:bodyPr lIns="0" tIns="0" rIns="0" bIns="0" anchor="ctr">
            <a:prstTxWarp prst="textNoShape">
              <a:avLst/>
            </a:prstTxWarp>
          </a:bodyPr>
          <a:lstStyle/>
          <a:p>
            <a:pPr algn="ctr"/>
            <a:r>
              <a:rPr lang="en-US" sz="2400" b="1">
                <a:latin typeface="Tekton" charset="0"/>
                <a:ea typeface="Tekton" charset="0"/>
                <a:cs typeface="Tekton" charset="0"/>
              </a:rPr>
              <a:t>A “compound identifier” is an identifier comprising many (identifying) attributes.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smtClean="0"/>
              <a:t>Data Types</a:t>
            </a:r>
          </a:p>
        </p:txBody>
      </p:sp>
      <p:sp>
        <p:nvSpPr>
          <p:cNvPr id="68611" name="Content Placeholder 2"/>
          <p:cNvSpPr>
            <a:spLocks noGrp="1"/>
          </p:cNvSpPr>
          <p:nvPr>
            <p:ph idx="1"/>
          </p:nvPr>
        </p:nvSpPr>
        <p:spPr/>
        <p:txBody>
          <a:bodyPr/>
          <a:lstStyle/>
          <a:p>
            <a:pPr marL="0" indent="0"/>
            <a:r>
              <a:rPr lang="en-US" dirty="0" smtClean="0"/>
              <a:t>Every attribute has a </a:t>
            </a:r>
            <a:r>
              <a:rPr lang="en-US" i="1" dirty="0" smtClean="0"/>
              <a:t>domain-specific data type</a:t>
            </a:r>
            <a:r>
              <a:rPr lang="en-US" dirty="0" smtClean="0"/>
              <a:t>.</a:t>
            </a:r>
          </a:p>
          <a:p>
            <a:pPr marL="0" indent="0"/>
            <a:endParaRPr lang="en-US" dirty="0" smtClean="0"/>
          </a:p>
          <a:p>
            <a:pPr marL="0" indent="0"/>
            <a:r>
              <a:rPr lang="en-US" dirty="0" smtClean="0"/>
              <a:t>It has a value in the context of the subject matter.  </a:t>
            </a:r>
          </a:p>
          <a:p>
            <a:pPr marL="0" indent="0"/>
            <a:endParaRPr lang="en-US" dirty="0" smtClean="0"/>
          </a:p>
          <a:p>
            <a:pPr marL="0" indent="0"/>
            <a:endParaRPr lang="en-US" dirty="0" smtClean="0"/>
          </a:p>
          <a:p>
            <a:pPr marL="0" indent="0"/>
            <a:endParaRPr lang="en-US" dirty="0" smtClean="0"/>
          </a:p>
          <a:p>
            <a:pPr marL="0" indent="0"/>
            <a:endParaRPr lang="en-US" dirty="0" smtClean="0"/>
          </a:p>
        </p:txBody>
      </p:sp>
      <p:sp>
        <p:nvSpPr>
          <p:cNvPr id="5" name="TextBox 4"/>
          <p:cNvSpPr txBox="1"/>
          <p:nvPr/>
        </p:nvSpPr>
        <p:spPr>
          <a:xfrm>
            <a:off x="937800" y="2895600"/>
            <a:ext cx="4320000" cy="430887"/>
          </a:xfrm>
          <a:prstGeom prst="rect">
            <a:avLst/>
          </a:prstGeom>
          <a:solidFill>
            <a:schemeClr val="tx1">
              <a:alpha val="20000"/>
            </a:schemeClr>
          </a:solidFill>
        </p:spPr>
        <p:txBody>
          <a:bodyPr wrap="square" rtlCol="0">
            <a:noAutofit/>
          </a:bodyPr>
          <a:lstStyle/>
          <a:p>
            <a:r>
              <a:rPr lang="en-US" sz="2200" dirty="0" err="1" smtClean="0"/>
              <a:t>Aircraft.Altitude</a:t>
            </a:r>
            <a:r>
              <a:rPr lang="en-US" sz="2200" dirty="0" smtClean="0"/>
              <a:t>: real</a:t>
            </a:r>
          </a:p>
        </p:txBody>
      </p:sp>
      <p:sp>
        <p:nvSpPr>
          <p:cNvPr id="6" name="TextBox 5"/>
          <p:cNvSpPr txBox="1"/>
          <p:nvPr/>
        </p:nvSpPr>
        <p:spPr>
          <a:xfrm>
            <a:off x="937800" y="3793371"/>
            <a:ext cx="4320000" cy="430887"/>
          </a:xfrm>
          <a:prstGeom prst="rect">
            <a:avLst/>
          </a:prstGeom>
          <a:solidFill>
            <a:schemeClr val="tx1">
              <a:alpha val="20000"/>
            </a:schemeClr>
          </a:solidFill>
        </p:spPr>
        <p:txBody>
          <a:bodyPr wrap="square" rtlCol="0">
            <a:noAutofit/>
          </a:bodyPr>
          <a:lstStyle/>
          <a:p>
            <a:r>
              <a:rPr lang="en-US" sz="2200" dirty="0" err="1" smtClean="0"/>
              <a:t>Aircraft.Altitude</a:t>
            </a:r>
            <a:r>
              <a:rPr lang="en-US" sz="2200" dirty="0" smtClean="0"/>
              <a:t>: height</a:t>
            </a:r>
          </a:p>
        </p:txBody>
      </p:sp>
      <p:sp>
        <p:nvSpPr>
          <p:cNvPr id="7" name="TextBox 6"/>
          <p:cNvSpPr txBox="1"/>
          <p:nvPr/>
        </p:nvSpPr>
        <p:spPr>
          <a:xfrm>
            <a:off x="937800" y="4691142"/>
            <a:ext cx="4320000" cy="430887"/>
          </a:xfrm>
          <a:prstGeom prst="rect">
            <a:avLst/>
          </a:prstGeom>
          <a:solidFill>
            <a:schemeClr val="tx1">
              <a:alpha val="20000"/>
            </a:schemeClr>
          </a:solidFill>
        </p:spPr>
        <p:txBody>
          <a:bodyPr wrap="square" rtlCol="0">
            <a:noAutofit/>
          </a:bodyPr>
          <a:lstStyle/>
          <a:p>
            <a:pPr marL="0" indent="0"/>
            <a:r>
              <a:rPr lang="en-US" sz="2200" dirty="0" err="1" smtClean="0"/>
              <a:t>Body.Length</a:t>
            </a:r>
            <a:r>
              <a:rPr lang="en-US" sz="2200" dirty="0" smtClean="0"/>
              <a:t>: char</a:t>
            </a:r>
          </a:p>
        </p:txBody>
      </p:sp>
      <p:sp>
        <p:nvSpPr>
          <p:cNvPr id="8" name="TextBox 7"/>
          <p:cNvSpPr txBox="1"/>
          <p:nvPr/>
        </p:nvSpPr>
        <p:spPr>
          <a:xfrm>
            <a:off x="937800" y="5588913"/>
            <a:ext cx="4320000" cy="430887"/>
          </a:xfrm>
          <a:prstGeom prst="rect">
            <a:avLst/>
          </a:prstGeom>
          <a:solidFill>
            <a:schemeClr val="tx1">
              <a:alpha val="20000"/>
            </a:schemeClr>
          </a:solidFill>
        </p:spPr>
        <p:txBody>
          <a:bodyPr wrap="square" rtlCol="0">
            <a:noAutofit/>
          </a:bodyPr>
          <a:lstStyle/>
          <a:p>
            <a:r>
              <a:rPr lang="en-US" sz="2200" dirty="0" err="1" smtClean="0"/>
              <a:t>Body.Length</a:t>
            </a:r>
            <a:r>
              <a:rPr lang="en-US" sz="2200" dirty="0" smtClean="0"/>
              <a:t>: number of bytes</a:t>
            </a:r>
          </a:p>
          <a:p>
            <a:endParaRPr lang="en-US" sz="2200" dirty="0" smtClean="0"/>
          </a:p>
        </p:txBody>
      </p:sp>
      <p:grpSp>
        <p:nvGrpSpPr>
          <p:cNvPr id="9" name="Group 8"/>
          <p:cNvGrpSpPr>
            <a:grpSpLocks noChangeAspect="1"/>
          </p:cNvGrpSpPr>
          <p:nvPr/>
        </p:nvGrpSpPr>
        <p:grpSpPr>
          <a:xfrm>
            <a:off x="7467600" y="3505200"/>
            <a:ext cx="1066800" cy="1066800"/>
            <a:chOff x="990600" y="3886200"/>
            <a:chExt cx="2209800" cy="2209800"/>
          </a:xfrm>
        </p:grpSpPr>
        <p:sp>
          <p:nvSpPr>
            <p:cNvPr id="10" name="Oval 9"/>
            <p:cNvSpPr/>
            <p:nvPr/>
          </p:nvSpPr>
          <p:spPr bwMode="auto">
            <a:xfrm>
              <a:off x="990600" y="3886200"/>
              <a:ext cx="2209800" cy="2209800"/>
            </a:xfrm>
            <a:prstGeom prst="ellipse">
              <a:avLst/>
            </a:prstGeom>
            <a:solidFill>
              <a:srgbClr val="008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1" name="Oval 10"/>
            <p:cNvSpPr/>
            <p:nvPr/>
          </p:nvSpPr>
          <p:spPr bwMode="auto">
            <a:xfrm>
              <a:off x="1447800" y="4495800"/>
              <a:ext cx="304800" cy="304800"/>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2" name="Oval 11"/>
            <p:cNvSpPr/>
            <p:nvPr/>
          </p:nvSpPr>
          <p:spPr bwMode="auto">
            <a:xfrm>
              <a:off x="2438400" y="4495800"/>
              <a:ext cx="304800" cy="304800"/>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3" name="Arc 12"/>
            <p:cNvSpPr/>
            <p:nvPr/>
          </p:nvSpPr>
          <p:spPr bwMode="auto">
            <a:xfrm rot="8624980">
              <a:off x="1531735" y="4424454"/>
              <a:ext cx="1371600" cy="990600"/>
            </a:xfrm>
            <a:prstGeom prst="arc">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grpSp>
        <p:nvGrpSpPr>
          <p:cNvPr id="14" name="Group 13"/>
          <p:cNvGrpSpPr>
            <a:grpSpLocks noChangeAspect="1"/>
          </p:cNvGrpSpPr>
          <p:nvPr/>
        </p:nvGrpSpPr>
        <p:grpSpPr>
          <a:xfrm>
            <a:off x="5638800" y="4343400"/>
            <a:ext cx="1066800" cy="1174815"/>
            <a:chOff x="6172200" y="3886200"/>
            <a:chExt cx="2209800" cy="2433546"/>
          </a:xfrm>
        </p:grpSpPr>
        <p:sp>
          <p:nvSpPr>
            <p:cNvPr id="15" name="Oval 14"/>
            <p:cNvSpPr/>
            <p:nvPr/>
          </p:nvSpPr>
          <p:spPr bwMode="auto">
            <a:xfrm>
              <a:off x="6172200" y="3886200"/>
              <a:ext cx="2209800" cy="2209800"/>
            </a:xfrm>
            <a:prstGeom prst="ellipse">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6629400" y="4495800"/>
              <a:ext cx="304800" cy="304800"/>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7" name="Oval 16"/>
            <p:cNvSpPr/>
            <p:nvPr/>
          </p:nvSpPr>
          <p:spPr bwMode="auto">
            <a:xfrm>
              <a:off x="7620000" y="4495800"/>
              <a:ext cx="304800" cy="304800"/>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8" name="Arc 17"/>
            <p:cNvSpPr/>
            <p:nvPr/>
          </p:nvSpPr>
          <p:spPr bwMode="auto">
            <a:xfrm rot="12975020" flipV="1">
              <a:off x="6774064" y="5329146"/>
              <a:ext cx="1371600" cy="990600"/>
            </a:xfrm>
            <a:prstGeom prst="arc">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grpSp>
        <p:nvGrpSpPr>
          <p:cNvPr id="19" name="Group 18"/>
          <p:cNvGrpSpPr>
            <a:grpSpLocks noChangeAspect="1"/>
          </p:cNvGrpSpPr>
          <p:nvPr/>
        </p:nvGrpSpPr>
        <p:grpSpPr>
          <a:xfrm>
            <a:off x="7467600" y="5181600"/>
            <a:ext cx="1066800" cy="1066800"/>
            <a:chOff x="990600" y="3886200"/>
            <a:chExt cx="2209800" cy="2209800"/>
          </a:xfrm>
        </p:grpSpPr>
        <p:sp>
          <p:nvSpPr>
            <p:cNvPr id="20" name="Oval 19"/>
            <p:cNvSpPr/>
            <p:nvPr/>
          </p:nvSpPr>
          <p:spPr bwMode="auto">
            <a:xfrm>
              <a:off x="990600" y="3886200"/>
              <a:ext cx="2209800" cy="2209800"/>
            </a:xfrm>
            <a:prstGeom prst="ellipse">
              <a:avLst/>
            </a:prstGeom>
            <a:solidFill>
              <a:srgbClr val="008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1447800" y="4495800"/>
              <a:ext cx="304800" cy="304800"/>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2" name="Oval 21"/>
            <p:cNvSpPr/>
            <p:nvPr/>
          </p:nvSpPr>
          <p:spPr bwMode="auto">
            <a:xfrm>
              <a:off x="2438400" y="4495800"/>
              <a:ext cx="304800" cy="304800"/>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3" name="Arc 22"/>
            <p:cNvSpPr/>
            <p:nvPr/>
          </p:nvSpPr>
          <p:spPr bwMode="auto">
            <a:xfrm rot="8624980">
              <a:off x="1531735" y="4424454"/>
              <a:ext cx="1371600" cy="990600"/>
            </a:xfrm>
            <a:prstGeom prst="arc">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grpSp>
        <p:nvGrpSpPr>
          <p:cNvPr id="24" name="Group 23"/>
          <p:cNvGrpSpPr>
            <a:grpSpLocks noChangeAspect="1"/>
          </p:cNvGrpSpPr>
          <p:nvPr/>
        </p:nvGrpSpPr>
        <p:grpSpPr>
          <a:xfrm>
            <a:off x="5638800" y="2606230"/>
            <a:ext cx="1066800" cy="1174815"/>
            <a:chOff x="6172200" y="3886200"/>
            <a:chExt cx="2209800" cy="2433546"/>
          </a:xfrm>
        </p:grpSpPr>
        <p:sp>
          <p:nvSpPr>
            <p:cNvPr id="25" name="Oval 24"/>
            <p:cNvSpPr/>
            <p:nvPr/>
          </p:nvSpPr>
          <p:spPr bwMode="auto">
            <a:xfrm>
              <a:off x="6172200" y="3886200"/>
              <a:ext cx="2209800" cy="2209800"/>
            </a:xfrm>
            <a:prstGeom prst="ellipse">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26" name="Oval 25"/>
            <p:cNvSpPr/>
            <p:nvPr/>
          </p:nvSpPr>
          <p:spPr bwMode="auto">
            <a:xfrm>
              <a:off x="6629400" y="4495800"/>
              <a:ext cx="304800" cy="304800"/>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7" name="Oval 26"/>
            <p:cNvSpPr/>
            <p:nvPr/>
          </p:nvSpPr>
          <p:spPr bwMode="auto">
            <a:xfrm>
              <a:off x="7620000" y="4495800"/>
              <a:ext cx="304800" cy="304800"/>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8" name="Arc 27"/>
            <p:cNvSpPr/>
            <p:nvPr/>
          </p:nvSpPr>
          <p:spPr bwMode="auto">
            <a:xfrm rot="12975020" flipV="1">
              <a:off x="6774064" y="5329146"/>
              <a:ext cx="1371600" cy="990600"/>
            </a:xfrm>
            <a:prstGeom prst="arc">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dirty="0" smtClean="0"/>
              <a:t>How much more about types?</a:t>
            </a:r>
          </a:p>
        </p:txBody>
      </p:sp>
      <p:sp>
        <p:nvSpPr>
          <p:cNvPr id="69635" name="Content Placeholder 2"/>
          <p:cNvSpPr>
            <a:spLocks noGrp="1"/>
          </p:cNvSpPr>
          <p:nvPr>
            <p:ph idx="1"/>
          </p:nvPr>
        </p:nvSpPr>
        <p:spPr/>
        <p:txBody>
          <a:bodyPr/>
          <a:lstStyle/>
          <a:p>
            <a:pPr marL="0" indent="0"/>
            <a:r>
              <a:rPr lang="en-US" smtClean="0"/>
              <a:t>Range and all that?</a:t>
            </a:r>
          </a:p>
          <a:p>
            <a:pPr marL="0" indent="0"/>
            <a:endParaRPr lang="en-US" smtClean="0"/>
          </a:p>
          <a:p>
            <a:pPr marL="0" indent="0"/>
            <a:r>
              <a:rPr lang="en-US" smtClean="0"/>
              <a:t>Core data types?</a:t>
            </a:r>
          </a:p>
          <a:p>
            <a:pPr marL="0" indent="0"/>
            <a:endParaRPr lang="en-US" smtClean="0"/>
          </a:p>
          <a:p>
            <a:pPr marL="0" indent="0"/>
            <a:r>
              <a:rPr lang="en-US" smtClean="0"/>
              <a:t>Initial values?</a:t>
            </a:r>
          </a:p>
          <a:p>
            <a:pPr marL="0" indent="0"/>
            <a:endParaRPr lang="en-US"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a:t>
            </a:r>
            <a:endParaRPr lang="en-US" dirty="0"/>
          </a:p>
        </p:txBody>
      </p:sp>
      <p:sp>
        <p:nvSpPr>
          <p:cNvPr id="3" name="Content Placeholder 2"/>
          <p:cNvSpPr>
            <a:spLocks noGrp="1"/>
          </p:cNvSpPr>
          <p:nvPr>
            <p:ph idx="1"/>
          </p:nvPr>
        </p:nvSpPr>
        <p:spPr/>
        <p:txBody>
          <a:bodyPr/>
          <a:lstStyle/>
          <a:p>
            <a:r>
              <a:rPr lang="en-US" dirty="0" smtClean="0"/>
              <a:t>Identify the attributes for the classes for which you have descriptions.</a:t>
            </a:r>
          </a:p>
          <a:p>
            <a:endParaRPr lang="en-US" dirty="0" smtClean="0"/>
          </a:p>
          <a:p>
            <a:r>
              <a:rPr lang="en-US" dirty="0" smtClean="0"/>
              <a:t>Identify the types of the attributes.</a:t>
            </a:r>
            <a:br>
              <a:rPr lang="en-US" dirty="0" smtClean="0"/>
            </a:b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altitude-1.png"/>
          <p:cNvPicPr>
            <a:picLocks noChangeAspect="1"/>
          </p:cNvPicPr>
          <p:nvPr/>
        </p:nvPicPr>
        <p:blipFill>
          <a:blip r:embed="rId2"/>
          <a:stretch>
            <a:fillRect/>
          </a:stretch>
        </p:blipFill>
        <p:spPr>
          <a:xfrm>
            <a:off x="496724" y="2286000"/>
            <a:ext cx="8390006" cy="4114800"/>
          </a:xfrm>
          <a:prstGeom prst="rect">
            <a:avLst/>
          </a:prstGeom>
        </p:spPr>
      </p:pic>
      <p:sp>
        <p:nvSpPr>
          <p:cNvPr id="60418" name="Title 1"/>
          <p:cNvSpPr>
            <a:spLocks noGrp="1"/>
          </p:cNvSpPr>
          <p:nvPr>
            <p:ph type="title"/>
          </p:nvPr>
        </p:nvSpPr>
        <p:spPr/>
        <p:txBody>
          <a:bodyPr/>
          <a:lstStyle/>
          <a:p>
            <a:r>
              <a:rPr lang="en-US" smtClean="0"/>
              <a:t>Attribute Definitions</a:t>
            </a:r>
          </a:p>
        </p:txBody>
      </p:sp>
      <p:sp>
        <p:nvSpPr>
          <p:cNvPr id="60419" name="Content Placeholder 2"/>
          <p:cNvSpPr>
            <a:spLocks noGrp="1"/>
          </p:cNvSpPr>
          <p:nvPr>
            <p:ph idx="1"/>
          </p:nvPr>
        </p:nvSpPr>
        <p:spPr/>
        <p:txBody>
          <a:bodyPr/>
          <a:lstStyle/>
          <a:p>
            <a:pPr marL="0" indent="0"/>
            <a:r>
              <a:rPr lang="en-US" dirty="0" smtClean="0"/>
              <a:t>Write an attribute definition that explains the basis for abstraction for every class.</a:t>
            </a:r>
          </a:p>
          <a:p>
            <a:pPr marL="0" indent="0"/>
            <a:endParaRPr lang="en-US" dirty="0" smtClean="0"/>
          </a:p>
          <a:p>
            <a:pPr marL="0" indent="0"/>
            <a:endParaRPr lang="en-US"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smtClean="0"/>
              <a:t>Examples</a:t>
            </a:r>
          </a:p>
        </p:txBody>
      </p:sp>
      <p:sp>
        <p:nvSpPr>
          <p:cNvPr id="62467" name="Content Placeholder 2"/>
          <p:cNvSpPr>
            <a:spLocks noGrp="1"/>
          </p:cNvSpPr>
          <p:nvPr>
            <p:ph idx="1"/>
          </p:nvPr>
        </p:nvSpPr>
        <p:spPr/>
        <p:txBody>
          <a:bodyPr/>
          <a:lstStyle/>
          <a:p>
            <a:pPr marL="0" indent="0"/>
            <a:endParaRPr lang="en-US" dirty="0" smtClean="0"/>
          </a:p>
          <a:p>
            <a:pPr lvl="1">
              <a:buNone/>
            </a:pPr>
            <a:endParaRPr lang="en-US" dirty="0" smtClean="0"/>
          </a:p>
          <a:p>
            <a:pPr marL="0" indent="0"/>
            <a:endParaRPr lang="en-US" dirty="0" smtClean="0"/>
          </a:p>
          <a:p>
            <a:pPr lvl="1"/>
            <a:endParaRPr lang="en-US" dirty="0" smtClean="0"/>
          </a:p>
          <a:p>
            <a:pPr marL="0" indent="0"/>
            <a:endParaRPr lang="en-US" dirty="0" smtClean="0"/>
          </a:p>
          <a:p>
            <a:pPr marL="0" indent="0"/>
            <a:endParaRPr lang="en-US" dirty="0" smtClean="0"/>
          </a:p>
          <a:p>
            <a:pPr marL="0" indent="0"/>
            <a:endParaRPr lang="en-US" dirty="0" smtClean="0"/>
          </a:p>
        </p:txBody>
      </p:sp>
      <p:sp>
        <p:nvSpPr>
          <p:cNvPr id="4" name="Rectangle 5"/>
          <p:cNvSpPr>
            <a:spLocks noChangeArrowheads="1"/>
          </p:cNvSpPr>
          <p:nvPr/>
        </p:nvSpPr>
        <p:spPr bwMode="auto">
          <a:xfrm>
            <a:off x="914400" y="3962400"/>
            <a:ext cx="6096000" cy="1143000"/>
          </a:xfrm>
          <a:prstGeom prst="rect">
            <a:avLst/>
          </a:prstGeom>
          <a:solidFill>
            <a:schemeClr val="tx1">
              <a:alpha val="14902"/>
            </a:schemeClr>
          </a:solidFill>
          <a:ln w="12700">
            <a:solidFill>
              <a:schemeClr val="tx1"/>
            </a:solidFill>
            <a:round/>
            <a:headEnd/>
            <a:tailEnd/>
          </a:ln>
        </p:spPr>
        <p:txBody>
          <a:bodyPr>
            <a:prstTxWarp prst="textNoShape">
              <a:avLst/>
            </a:prstTxWarp>
          </a:bodyPr>
          <a:lstStyle/>
          <a:p>
            <a:r>
              <a:rPr lang="en-US" sz="2200" dirty="0"/>
              <a:t>“The speed of the aircraft is relative to the air through which it </a:t>
            </a:r>
            <a:r>
              <a:rPr lang="en-US" sz="2200" dirty="0" smtClean="0"/>
              <a:t>travels, measured </a:t>
            </a:r>
            <a:r>
              <a:rPr lang="en-US" sz="2200" dirty="0"/>
              <a:t>in knots,</a:t>
            </a:r>
            <a:r>
              <a:rPr lang="en-US" sz="2200" dirty="0" smtClean="0"/>
              <a:t> between zero and 700</a:t>
            </a:r>
            <a:r>
              <a:rPr lang="en-US" sz="2200" dirty="0"/>
              <a:t>.”</a:t>
            </a:r>
          </a:p>
        </p:txBody>
      </p:sp>
      <p:grpSp>
        <p:nvGrpSpPr>
          <p:cNvPr id="5" name="Group 4"/>
          <p:cNvGrpSpPr>
            <a:grpSpLocks noChangeAspect="1"/>
          </p:cNvGrpSpPr>
          <p:nvPr/>
        </p:nvGrpSpPr>
        <p:grpSpPr>
          <a:xfrm>
            <a:off x="7772400" y="4038600"/>
            <a:ext cx="1066800" cy="1066800"/>
            <a:chOff x="990600" y="3886200"/>
            <a:chExt cx="2209800" cy="2209800"/>
          </a:xfrm>
        </p:grpSpPr>
        <p:sp>
          <p:nvSpPr>
            <p:cNvPr id="6" name="Oval 5"/>
            <p:cNvSpPr/>
            <p:nvPr/>
          </p:nvSpPr>
          <p:spPr bwMode="auto">
            <a:xfrm>
              <a:off x="990600" y="3886200"/>
              <a:ext cx="2209800" cy="2209800"/>
            </a:xfrm>
            <a:prstGeom prst="ellipse">
              <a:avLst/>
            </a:prstGeom>
            <a:solidFill>
              <a:srgbClr val="008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 name="Oval 6"/>
            <p:cNvSpPr/>
            <p:nvPr/>
          </p:nvSpPr>
          <p:spPr bwMode="auto">
            <a:xfrm>
              <a:off x="1447800" y="4495800"/>
              <a:ext cx="304800" cy="304800"/>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8" name="Oval 7"/>
            <p:cNvSpPr/>
            <p:nvPr/>
          </p:nvSpPr>
          <p:spPr bwMode="auto">
            <a:xfrm>
              <a:off x="2438400" y="4495800"/>
              <a:ext cx="304800" cy="304800"/>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9" name="Arc 8"/>
            <p:cNvSpPr/>
            <p:nvPr/>
          </p:nvSpPr>
          <p:spPr bwMode="auto">
            <a:xfrm rot="8624980">
              <a:off x="1531735" y="4424454"/>
              <a:ext cx="1371600" cy="990600"/>
            </a:xfrm>
            <a:prstGeom prst="arc">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grpSp>
        <p:nvGrpSpPr>
          <p:cNvPr id="10" name="Group 9"/>
          <p:cNvGrpSpPr>
            <a:grpSpLocks noChangeAspect="1"/>
          </p:cNvGrpSpPr>
          <p:nvPr/>
        </p:nvGrpSpPr>
        <p:grpSpPr>
          <a:xfrm>
            <a:off x="7772400" y="1676400"/>
            <a:ext cx="1066800" cy="1174815"/>
            <a:chOff x="6172200" y="3886200"/>
            <a:chExt cx="2209800" cy="2433546"/>
          </a:xfrm>
        </p:grpSpPr>
        <p:sp>
          <p:nvSpPr>
            <p:cNvPr id="11" name="Oval 10"/>
            <p:cNvSpPr/>
            <p:nvPr/>
          </p:nvSpPr>
          <p:spPr bwMode="auto">
            <a:xfrm>
              <a:off x="6172200" y="3886200"/>
              <a:ext cx="2209800" cy="2209800"/>
            </a:xfrm>
            <a:prstGeom prst="ellipse">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6629400" y="4495800"/>
              <a:ext cx="304800" cy="304800"/>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3" name="Oval 12"/>
            <p:cNvSpPr/>
            <p:nvPr/>
          </p:nvSpPr>
          <p:spPr bwMode="auto">
            <a:xfrm>
              <a:off x="7620000" y="4495800"/>
              <a:ext cx="304800" cy="304800"/>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4" name="Arc 13"/>
            <p:cNvSpPr/>
            <p:nvPr/>
          </p:nvSpPr>
          <p:spPr bwMode="auto">
            <a:xfrm rot="12975020" flipV="1">
              <a:off x="6774064" y="5329146"/>
              <a:ext cx="1371600" cy="990600"/>
            </a:xfrm>
            <a:prstGeom prst="arc">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sp>
        <p:nvSpPr>
          <p:cNvPr id="15" name="Rectangle 14"/>
          <p:cNvSpPr>
            <a:spLocks noChangeArrowheads="1"/>
          </p:cNvSpPr>
          <p:nvPr/>
        </p:nvSpPr>
        <p:spPr bwMode="auto">
          <a:xfrm>
            <a:off x="990600" y="1752600"/>
            <a:ext cx="6019800" cy="609600"/>
          </a:xfrm>
          <a:prstGeom prst="rect">
            <a:avLst/>
          </a:prstGeom>
          <a:solidFill>
            <a:schemeClr val="tx1">
              <a:alpha val="14902"/>
            </a:schemeClr>
          </a:solidFill>
          <a:ln w="12700">
            <a:solidFill>
              <a:schemeClr val="tx1"/>
            </a:solidFill>
            <a:round/>
            <a:headEnd/>
            <a:tailEnd/>
          </a:ln>
        </p:spPr>
        <p:txBody>
          <a:bodyPr>
            <a:prstTxWarp prst="textNoShape">
              <a:avLst/>
            </a:prstTxWarp>
          </a:bodyPr>
          <a:lstStyle/>
          <a:p>
            <a:r>
              <a:rPr lang="en-US" sz="2200" dirty="0" smtClean="0"/>
              <a:t>The speed of the aircraft is how fast it’s going.</a:t>
            </a:r>
            <a:endParaRPr lang="en-US" sz="2200" dirty="0"/>
          </a:p>
        </p:txBody>
      </p:sp>
      <p:sp>
        <p:nvSpPr>
          <p:cNvPr id="16" name="TextBox 15"/>
          <p:cNvSpPr txBox="1"/>
          <p:nvPr/>
        </p:nvSpPr>
        <p:spPr>
          <a:xfrm>
            <a:off x="6248400" y="5410200"/>
            <a:ext cx="726431" cy="400110"/>
          </a:xfrm>
          <a:prstGeom prst="rect">
            <a:avLst/>
          </a:prstGeom>
          <a:noFill/>
        </p:spPr>
        <p:txBody>
          <a:bodyPr wrap="none" rtlCol="0">
            <a:spAutoFit/>
          </a:bodyPr>
          <a:lstStyle/>
          <a:p>
            <a:r>
              <a:rPr lang="en-US" sz="2000" dirty="0" smtClean="0"/>
              <a:t>units</a:t>
            </a:r>
            <a:endParaRPr lang="en-US" sz="2000" dirty="0"/>
          </a:p>
        </p:txBody>
      </p:sp>
      <p:cxnSp>
        <p:nvCxnSpPr>
          <p:cNvPr id="17" name="Straight Connector 16"/>
          <p:cNvCxnSpPr/>
          <p:nvPr/>
        </p:nvCxnSpPr>
        <p:spPr bwMode="auto">
          <a:xfrm rot="16200000" flipV="1">
            <a:off x="2835063" y="5273463"/>
            <a:ext cx="533400" cy="197273"/>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8" name="TextBox 17"/>
          <p:cNvSpPr txBox="1"/>
          <p:nvPr/>
        </p:nvSpPr>
        <p:spPr>
          <a:xfrm>
            <a:off x="2667000" y="5791200"/>
            <a:ext cx="840645" cy="400110"/>
          </a:xfrm>
          <a:prstGeom prst="rect">
            <a:avLst/>
          </a:prstGeom>
          <a:noFill/>
        </p:spPr>
        <p:txBody>
          <a:bodyPr wrap="none" rtlCol="0">
            <a:spAutoFit/>
          </a:bodyPr>
          <a:lstStyle/>
          <a:p>
            <a:r>
              <a:rPr lang="en-US" sz="2000" dirty="0" smtClean="0"/>
              <a:t>range</a:t>
            </a:r>
            <a:endParaRPr lang="en-US" sz="2000" dirty="0"/>
          </a:p>
        </p:txBody>
      </p:sp>
      <p:cxnSp>
        <p:nvCxnSpPr>
          <p:cNvPr id="19" name="Straight Connector 18"/>
          <p:cNvCxnSpPr/>
          <p:nvPr/>
        </p:nvCxnSpPr>
        <p:spPr bwMode="auto">
          <a:xfrm rot="16200000" flipV="1">
            <a:off x="5941156" y="5029200"/>
            <a:ext cx="914400" cy="457199"/>
          </a:xfrm>
          <a:prstGeom prst="line">
            <a:avLst/>
          </a:prstGeom>
          <a:solidFill>
            <a:schemeClr val="accent1"/>
          </a:solidFill>
          <a:ln w="12700"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mtClean="0"/>
              <a:t>Levels of Commitment</a:t>
            </a:r>
            <a:endParaRPr lang="en-US"/>
          </a:p>
        </p:txBody>
      </p:sp>
      <p:sp>
        <p:nvSpPr>
          <p:cNvPr id="14339" name="Rectangle 3"/>
          <p:cNvSpPr>
            <a:spLocks noGrp="1" noChangeArrowheads="1"/>
          </p:cNvSpPr>
          <p:nvPr>
            <p:ph type="body" idx="1"/>
          </p:nvPr>
        </p:nvSpPr>
        <p:spPr/>
        <p:txBody>
          <a:bodyPr/>
          <a:lstStyle/>
          <a:p>
            <a:r>
              <a:rPr lang="en-US" dirty="0" smtClean="0"/>
              <a:t>We represent our abstractions in </a:t>
            </a:r>
            <a:r>
              <a:rPr lang="en-US" i="1" dirty="0" smtClean="0"/>
              <a:t>models </a:t>
            </a:r>
            <a:r>
              <a:rPr lang="en-US" dirty="0" smtClean="0"/>
              <a:t>of various types.</a:t>
            </a:r>
          </a:p>
          <a:p>
            <a:endParaRPr lang="en-US" dirty="0" smtClean="0"/>
          </a:p>
          <a:p>
            <a:pPr lvl="1"/>
            <a:r>
              <a:rPr lang="en-US" dirty="0" smtClean="0"/>
              <a:t>Natural language and informal diagrams</a:t>
            </a:r>
          </a:p>
          <a:p>
            <a:pPr lvl="2"/>
            <a:r>
              <a:rPr lang="en-US" dirty="0" smtClean="0"/>
              <a:t>Use cases</a:t>
            </a:r>
          </a:p>
          <a:p>
            <a:pPr lvl="2"/>
            <a:r>
              <a:rPr lang="en-US" dirty="0" smtClean="0"/>
              <a:t>Activity diagrams</a:t>
            </a:r>
          </a:p>
          <a:p>
            <a:pPr lvl="2"/>
            <a:r>
              <a:rPr lang="en-US" dirty="0" smtClean="0"/>
              <a:t>Sequence diagrams</a:t>
            </a:r>
          </a:p>
          <a:p>
            <a:pPr lvl="1"/>
            <a:r>
              <a:rPr lang="en-US" dirty="0" smtClean="0"/>
              <a:t>Structural models</a:t>
            </a:r>
          </a:p>
          <a:p>
            <a:pPr lvl="2"/>
            <a:r>
              <a:rPr lang="en-US" dirty="0" smtClean="0"/>
              <a:t>Components &amp; Interfaces</a:t>
            </a:r>
          </a:p>
          <a:p>
            <a:pPr lvl="2"/>
            <a:r>
              <a:rPr lang="en-US" dirty="0" smtClean="0"/>
              <a:t>Class models</a:t>
            </a:r>
          </a:p>
          <a:p>
            <a:pPr lvl="2"/>
            <a:r>
              <a:rPr lang="en-US" dirty="0" smtClean="0"/>
              <a:t>Data types</a:t>
            </a:r>
          </a:p>
          <a:p>
            <a:pPr lvl="1"/>
            <a:r>
              <a:rPr lang="en-US" dirty="0" smtClean="0"/>
              <a:t>Behavioral models</a:t>
            </a:r>
          </a:p>
          <a:p>
            <a:pPr lvl="2"/>
            <a:r>
              <a:rPr lang="en-US" dirty="0" smtClean="0"/>
              <a:t>State models</a:t>
            </a:r>
          </a:p>
          <a:p>
            <a:pPr lvl="2"/>
            <a:r>
              <a:rPr lang="en-US" dirty="0" smtClean="0"/>
              <a:t>Activities</a:t>
            </a:r>
          </a:p>
          <a:p>
            <a:endParaRPr lang="en-US" dirty="0" smtClean="0"/>
          </a:p>
          <a:p>
            <a:endParaRPr lang="en-US" dirty="0" smtClean="0"/>
          </a:p>
          <a:p>
            <a:endParaRPr lang="en-US" dirty="0"/>
          </a:p>
        </p:txBody>
      </p:sp>
      <p:sp>
        <p:nvSpPr>
          <p:cNvPr id="14340" name="Left Arrow 3"/>
          <p:cNvSpPr>
            <a:spLocks noChangeArrowheads="1"/>
          </p:cNvSpPr>
          <p:nvPr/>
        </p:nvSpPr>
        <p:spPr bwMode="auto">
          <a:xfrm>
            <a:off x="6629400" y="4419600"/>
            <a:ext cx="1828800" cy="762000"/>
          </a:xfrm>
          <a:prstGeom prst="leftArrow">
            <a:avLst>
              <a:gd name="adj1" fmla="val 50000"/>
              <a:gd name="adj2" fmla="val 50000"/>
            </a:avLst>
          </a:prstGeom>
          <a:solidFill>
            <a:schemeClr val="accent1"/>
          </a:solidFill>
          <a:ln w="12700">
            <a:solidFill>
              <a:schemeClr val="tx1"/>
            </a:solidFill>
            <a:round/>
            <a:headEnd/>
            <a:tailEnd/>
          </a:ln>
        </p:spPr>
        <p:txBody>
          <a:bodyPr>
            <a:prstTxWarp prst="textNoShape">
              <a:avLst/>
            </a:prstTxWarp>
          </a:bodyPr>
          <a:lstStyle/>
          <a:p>
            <a:r>
              <a:rPr lang="en-US"/>
              <a:t>This course</a:t>
            </a:r>
          </a:p>
        </p:txBody>
      </p:sp>
      <p:sp>
        <p:nvSpPr>
          <p:cNvPr id="14341" name="TextBox 4"/>
          <p:cNvSpPr txBox="1">
            <a:spLocks noChangeArrowheads="1"/>
          </p:cNvSpPr>
          <p:nvPr/>
        </p:nvSpPr>
        <p:spPr bwMode="auto">
          <a:xfrm>
            <a:off x="5410200" y="3048000"/>
            <a:ext cx="955675" cy="2862263"/>
          </a:xfrm>
          <a:prstGeom prst="rect">
            <a:avLst/>
          </a:prstGeom>
          <a:noFill/>
          <a:ln w="9525">
            <a:noFill/>
            <a:miter lim="800000"/>
            <a:headEnd/>
            <a:tailEnd/>
          </a:ln>
        </p:spPr>
        <p:txBody>
          <a:bodyPr wrap="none">
            <a:prstTxWarp prst="textNoShape">
              <a:avLst/>
            </a:prstTxWarp>
            <a:spAutoFit/>
          </a:bodyPr>
          <a:lstStyle/>
          <a:p>
            <a:r>
              <a:rPr lang="en-US" sz="18000" dirty="0"/>
              <a:t>}</a:t>
            </a:r>
          </a:p>
        </p:txBody>
      </p:sp>
      <p:sp>
        <p:nvSpPr>
          <p:cNvPr id="14342" name="TextBox 5"/>
          <p:cNvSpPr txBox="1">
            <a:spLocks noChangeArrowheads="1"/>
          </p:cNvSpPr>
          <p:nvPr/>
        </p:nvSpPr>
        <p:spPr bwMode="auto">
          <a:xfrm>
            <a:off x="10820400" y="4622800"/>
            <a:ext cx="184150" cy="369888"/>
          </a:xfrm>
          <a:prstGeom prst="rect">
            <a:avLst/>
          </a:prstGeom>
          <a:noFill/>
          <a:ln w="9525">
            <a:noFill/>
            <a:miter lim="800000"/>
            <a:headEnd/>
            <a:tailEnd/>
          </a:ln>
        </p:spPr>
        <p:txBody>
          <a:bodyPr wrap="none">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smtClean="0"/>
              <a:t>Examples</a:t>
            </a:r>
          </a:p>
        </p:txBody>
      </p:sp>
      <p:sp>
        <p:nvSpPr>
          <p:cNvPr id="62467" name="Content Placeholder 2"/>
          <p:cNvSpPr>
            <a:spLocks noGrp="1"/>
          </p:cNvSpPr>
          <p:nvPr>
            <p:ph idx="1"/>
          </p:nvPr>
        </p:nvSpPr>
        <p:spPr/>
        <p:txBody>
          <a:bodyPr/>
          <a:lstStyle/>
          <a:p>
            <a:pPr lvl="1"/>
            <a:endParaRPr lang="en-US" dirty="0" smtClean="0"/>
          </a:p>
          <a:p>
            <a:pPr lvl="1"/>
            <a:endParaRPr lang="en-US" dirty="0" smtClean="0"/>
          </a:p>
          <a:p>
            <a:pPr lvl="1">
              <a:buNone/>
            </a:pPr>
            <a:endParaRPr lang="en-US" dirty="0" smtClean="0"/>
          </a:p>
          <a:p>
            <a:pPr lvl="1"/>
            <a:endParaRPr lang="en-US" dirty="0" smtClean="0"/>
          </a:p>
          <a:p>
            <a:pPr lvl="1"/>
            <a:endParaRPr lang="en-US" dirty="0" smtClean="0"/>
          </a:p>
          <a:p>
            <a:pPr lvl="1"/>
            <a:endParaRPr lang="en-US" dirty="0" smtClean="0"/>
          </a:p>
          <a:p>
            <a:pPr marL="0" indent="0"/>
            <a:endParaRPr lang="en-US" dirty="0" smtClean="0"/>
          </a:p>
          <a:p>
            <a:pPr lvl="1"/>
            <a:endParaRPr lang="en-US" dirty="0" smtClean="0"/>
          </a:p>
          <a:p>
            <a:pPr marL="0" indent="0"/>
            <a:endParaRPr lang="en-US" dirty="0" smtClean="0"/>
          </a:p>
          <a:p>
            <a:pPr marL="0" indent="0"/>
            <a:endParaRPr lang="en-US" dirty="0" smtClean="0"/>
          </a:p>
          <a:p>
            <a:pPr marL="0" indent="0"/>
            <a:endParaRPr lang="en-US" dirty="0" smtClean="0"/>
          </a:p>
        </p:txBody>
      </p:sp>
      <p:sp>
        <p:nvSpPr>
          <p:cNvPr id="4" name="Rectangle 4"/>
          <p:cNvSpPr>
            <a:spLocks noChangeArrowheads="1"/>
          </p:cNvSpPr>
          <p:nvPr/>
        </p:nvSpPr>
        <p:spPr bwMode="auto">
          <a:xfrm>
            <a:off x="914400" y="3962400"/>
            <a:ext cx="6019800" cy="1295400"/>
          </a:xfrm>
          <a:prstGeom prst="rect">
            <a:avLst/>
          </a:prstGeom>
          <a:solidFill>
            <a:schemeClr val="tx1">
              <a:alpha val="14902"/>
            </a:schemeClr>
          </a:solidFill>
          <a:ln w="12700">
            <a:solidFill>
              <a:schemeClr val="tx1"/>
            </a:solidFill>
            <a:round/>
            <a:headEnd/>
            <a:tailEnd/>
          </a:ln>
        </p:spPr>
        <p:txBody>
          <a:bodyPr>
            <a:prstTxWarp prst="textNoShape">
              <a:avLst/>
            </a:prstTxWarp>
          </a:bodyPr>
          <a:lstStyle/>
          <a:p>
            <a:r>
              <a:rPr lang="en-US" sz="2200" dirty="0"/>
              <a:t>“The length of</a:t>
            </a:r>
            <a:r>
              <a:rPr lang="en-US" sz="2200" dirty="0" smtClean="0"/>
              <a:t> a </a:t>
            </a:r>
            <a:r>
              <a:rPr lang="en-US" sz="2200" dirty="0"/>
              <a:t>message </a:t>
            </a:r>
            <a:r>
              <a:rPr lang="en-US" sz="2200" dirty="0" smtClean="0"/>
              <a:t>is measured </a:t>
            </a:r>
            <a:r>
              <a:rPr lang="en-US" sz="2200" dirty="0"/>
              <a:t>in bytes.  It</a:t>
            </a:r>
            <a:r>
              <a:rPr lang="en-US" sz="2200" dirty="0" smtClean="0"/>
              <a:t> may be between 0 </a:t>
            </a:r>
            <a:r>
              <a:rPr lang="en-US" sz="2200" dirty="0"/>
              <a:t>to 256K-1.</a:t>
            </a:r>
            <a:r>
              <a:rPr lang="en-US" sz="2200" dirty="0" smtClean="0"/>
              <a:t>  It is initially zero.</a:t>
            </a:r>
            <a:endParaRPr lang="en-US" sz="2200" dirty="0"/>
          </a:p>
        </p:txBody>
      </p:sp>
      <p:sp>
        <p:nvSpPr>
          <p:cNvPr id="5" name="Rectangle 4"/>
          <p:cNvSpPr>
            <a:spLocks noChangeArrowheads="1"/>
          </p:cNvSpPr>
          <p:nvPr/>
        </p:nvSpPr>
        <p:spPr bwMode="auto">
          <a:xfrm>
            <a:off x="914400" y="2362200"/>
            <a:ext cx="6019800" cy="762000"/>
          </a:xfrm>
          <a:prstGeom prst="rect">
            <a:avLst/>
          </a:prstGeom>
          <a:solidFill>
            <a:schemeClr val="tx1">
              <a:alpha val="14902"/>
            </a:schemeClr>
          </a:solidFill>
          <a:ln w="12700">
            <a:solidFill>
              <a:schemeClr val="tx1"/>
            </a:solidFill>
            <a:round/>
            <a:headEnd/>
            <a:tailEnd/>
          </a:ln>
        </p:spPr>
        <p:txBody>
          <a:bodyPr>
            <a:prstTxWarp prst="textNoShape">
              <a:avLst/>
            </a:prstTxWarp>
          </a:bodyPr>
          <a:lstStyle/>
          <a:p>
            <a:r>
              <a:rPr lang="en-US" sz="2200" dirty="0" smtClean="0"/>
              <a:t>The length of the message excludes the header.</a:t>
            </a:r>
            <a:endParaRPr lang="en-US" sz="2200" dirty="0"/>
          </a:p>
        </p:txBody>
      </p:sp>
      <p:grpSp>
        <p:nvGrpSpPr>
          <p:cNvPr id="6" name="Group 5"/>
          <p:cNvGrpSpPr>
            <a:grpSpLocks noChangeAspect="1"/>
          </p:cNvGrpSpPr>
          <p:nvPr/>
        </p:nvGrpSpPr>
        <p:grpSpPr>
          <a:xfrm>
            <a:off x="7543800" y="3886200"/>
            <a:ext cx="1066800" cy="1066800"/>
            <a:chOff x="990600" y="3886200"/>
            <a:chExt cx="2209800" cy="2209800"/>
          </a:xfrm>
        </p:grpSpPr>
        <p:sp>
          <p:nvSpPr>
            <p:cNvPr id="7" name="Oval 6"/>
            <p:cNvSpPr/>
            <p:nvPr/>
          </p:nvSpPr>
          <p:spPr bwMode="auto">
            <a:xfrm>
              <a:off x="990600" y="3886200"/>
              <a:ext cx="2209800" cy="2209800"/>
            </a:xfrm>
            <a:prstGeom prst="ellipse">
              <a:avLst/>
            </a:prstGeom>
            <a:solidFill>
              <a:srgbClr val="008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8" name="Oval 7"/>
            <p:cNvSpPr/>
            <p:nvPr/>
          </p:nvSpPr>
          <p:spPr bwMode="auto">
            <a:xfrm>
              <a:off x="1447800" y="4495800"/>
              <a:ext cx="304800" cy="304800"/>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9" name="Oval 8"/>
            <p:cNvSpPr/>
            <p:nvPr/>
          </p:nvSpPr>
          <p:spPr bwMode="auto">
            <a:xfrm>
              <a:off x="2438400" y="4495800"/>
              <a:ext cx="304800" cy="304800"/>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0" name="Arc 9"/>
            <p:cNvSpPr/>
            <p:nvPr/>
          </p:nvSpPr>
          <p:spPr bwMode="auto">
            <a:xfrm rot="8624980">
              <a:off x="1531735" y="4424454"/>
              <a:ext cx="1371600" cy="990600"/>
            </a:xfrm>
            <a:prstGeom prst="arc">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grpSp>
        <p:nvGrpSpPr>
          <p:cNvPr id="11" name="Group 10"/>
          <p:cNvGrpSpPr>
            <a:grpSpLocks noChangeAspect="1"/>
          </p:cNvGrpSpPr>
          <p:nvPr/>
        </p:nvGrpSpPr>
        <p:grpSpPr>
          <a:xfrm>
            <a:off x="7620000" y="2177985"/>
            <a:ext cx="1066800" cy="1174815"/>
            <a:chOff x="6172200" y="3886200"/>
            <a:chExt cx="2209800" cy="2433546"/>
          </a:xfrm>
        </p:grpSpPr>
        <p:sp>
          <p:nvSpPr>
            <p:cNvPr id="12" name="Oval 11"/>
            <p:cNvSpPr/>
            <p:nvPr/>
          </p:nvSpPr>
          <p:spPr bwMode="auto">
            <a:xfrm>
              <a:off x="6172200" y="3886200"/>
              <a:ext cx="2209800" cy="2209800"/>
            </a:xfrm>
            <a:prstGeom prst="ellipse">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6629400" y="4495800"/>
              <a:ext cx="304800" cy="304800"/>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4" name="Oval 13"/>
            <p:cNvSpPr/>
            <p:nvPr/>
          </p:nvSpPr>
          <p:spPr bwMode="auto">
            <a:xfrm>
              <a:off x="7620000" y="4495800"/>
              <a:ext cx="304800" cy="304800"/>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5" name="Arc 14"/>
            <p:cNvSpPr/>
            <p:nvPr/>
          </p:nvSpPr>
          <p:spPr bwMode="auto">
            <a:xfrm rot="12975020" flipV="1">
              <a:off x="6774064" y="5329146"/>
              <a:ext cx="1371600" cy="990600"/>
            </a:xfrm>
            <a:prstGeom prst="arc">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sp>
        <p:nvSpPr>
          <p:cNvPr id="16" name="TextBox 15"/>
          <p:cNvSpPr txBox="1"/>
          <p:nvPr/>
        </p:nvSpPr>
        <p:spPr>
          <a:xfrm>
            <a:off x="304800" y="3429000"/>
            <a:ext cx="726431" cy="400110"/>
          </a:xfrm>
          <a:prstGeom prst="rect">
            <a:avLst/>
          </a:prstGeom>
          <a:noFill/>
        </p:spPr>
        <p:txBody>
          <a:bodyPr wrap="none" rtlCol="0">
            <a:spAutoFit/>
          </a:bodyPr>
          <a:lstStyle/>
          <a:p>
            <a:r>
              <a:rPr lang="en-US" sz="2000" dirty="0" smtClean="0"/>
              <a:t>units</a:t>
            </a:r>
            <a:endParaRPr lang="en-US" sz="2000" dirty="0"/>
          </a:p>
        </p:txBody>
      </p:sp>
      <p:sp>
        <p:nvSpPr>
          <p:cNvPr id="17" name="TextBox 16"/>
          <p:cNvSpPr txBox="1"/>
          <p:nvPr/>
        </p:nvSpPr>
        <p:spPr>
          <a:xfrm>
            <a:off x="5791200" y="5791200"/>
            <a:ext cx="840645" cy="400110"/>
          </a:xfrm>
          <a:prstGeom prst="rect">
            <a:avLst/>
          </a:prstGeom>
          <a:noFill/>
        </p:spPr>
        <p:txBody>
          <a:bodyPr wrap="none" rtlCol="0">
            <a:spAutoFit/>
          </a:bodyPr>
          <a:lstStyle/>
          <a:p>
            <a:r>
              <a:rPr lang="en-US" sz="2000" dirty="0" smtClean="0"/>
              <a:t>range</a:t>
            </a:r>
            <a:endParaRPr lang="en-US" sz="2000" dirty="0"/>
          </a:p>
        </p:txBody>
      </p:sp>
      <p:cxnSp>
        <p:nvCxnSpPr>
          <p:cNvPr id="19" name="Straight Connector 18"/>
          <p:cNvCxnSpPr/>
          <p:nvPr/>
        </p:nvCxnSpPr>
        <p:spPr bwMode="auto">
          <a:xfrm rot="16200000" flipV="1">
            <a:off x="441537" y="4206663"/>
            <a:ext cx="533400" cy="19727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0" name="Straight Connector 19"/>
          <p:cNvCxnSpPr/>
          <p:nvPr/>
        </p:nvCxnSpPr>
        <p:spPr bwMode="auto">
          <a:xfrm rot="16200000" flipV="1">
            <a:off x="5486401" y="5029200"/>
            <a:ext cx="914400" cy="45719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rot="5400000" flipH="1" flipV="1">
            <a:off x="4937337" y="1920663"/>
            <a:ext cx="533400" cy="197273"/>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2" name="TextBox 21"/>
          <p:cNvSpPr txBox="1"/>
          <p:nvPr/>
        </p:nvSpPr>
        <p:spPr>
          <a:xfrm>
            <a:off x="3429000" y="1295400"/>
            <a:ext cx="4200063" cy="400110"/>
          </a:xfrm>
          <a:prstGeom prst="rect">
            <a:avLst/>
          </a:prstGeom>
          <a:noFill/>
        </p:spPr>
        <p:txBody>
          <a:bodyPr wrap="none" rtlCol="0">
            <a:spAutoFit/>
          </a:bodyPr>
          <a:lstStyle/>
          <a:p>
            <a:r>
              <a:rPr lang="en-US" sz="2000" dirty="0" smtClean="0"/>
              <a:t>Lovely.  It also excludes artichokes.</a:t>
            </a:r>
            <a:endParaRPr lang="en-US" sz="2000" dirty="0"/>
          </a:p>
        </p:txBody>
      </p:sp>
      <p:cxnSp>
        <p:nvCxnSpPr>
          <p:cNvPr id="25" name="Straight Connector 24"/>
          <p:cNvCxnSpPr/>
          <p:nvPr/>
        </p:nvCxnSpPr>
        <p:spPr bwMode="auto">
          <a:xfrm rot="16200000" flipV="1">
            <a:off x="1432136" y="5349664"/>
            <a:ext cx="533400" cy="197273"/>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3" name="TextBox 22"/>
          <p:cNvSpPr txBox="1"/>
          <p:nvPr/>
        </p:nvSpPr>
        <p:spPr>
          <a:xfrm>
            <a:off x="1066800" y="5715000"/>
            <a:ext cx="1453543" cy="400110"/>
          </a:xfrm>
          <a:prstGeom prst="rect">
            <a:avLst/>
          </a:prstGeom>
          <a:noFill/>
        </p:spPr>
        <p:txBody>
          <a:bodyPr wrap="none" rtlCol="0">
            <a:spAutoFit/>
          </a:bodyPr>
          <a:lstStyle/>
          <a:p>
            <a:r>
              <a:rPr lang="en-US" sz="2000" dirty="0" smtClean="0"/>
              <a:t>initial value</a:t>
            </a:r>
            <a:endParaRPr lang="en-US" sz="20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smtClean="0"/>
              <a:t>Testing Attributes</a:t>
            </a:r>
          </a:p>
        </p:txBody>
      </p:sp>
      <p:sp>
        <p:nvSpPr>
          <p:cNvPr id="63491" name="Content Placeholder 2"/>
          <p:cNvSpPr>
            <a:spLocks noGrp="1"/>
          </p:cNvSpPr>
          <p:nvPr>
            <p:ph idx="1"/>
          </p:nvPr>
        </p:nvSpPr>
        <p:spPr/>
        <p:txBody>
          <a:bodyPr/>
          <a:lstStyle/>
          <a:p>
            <a:pPr marL="0" indent="0"/>
            <a:r>
              <a:rPr lang="en-US" smtClean="0"/>
              <a:t>There are several tests you can apply to attributes. </a:t>
            </a:r>
          </a:p>
          <a:p>
            <a:pPr lvl="1"/>
            <a:r>
              <a:rPr lang="en-US" smtClean="0"/>
              <a:t>The Applies-to-All-Instances Test</a:t>
            </a:r>
          </a:p>
          <a:p>
            <a:pPr lvl="1"/>
            <a:r>
              <a:rPr lang="en-US" smtClean="0"/>
              <a:t>The Valid-Value Test</a:t>
            </a:r>
          </a:p>
          <a:p>
            <a:pPr lvl="1"/>
            <a:r>
              <a:rPr lang="en-US" smtClean="0"/>
              <a:t>The Multiple-Value Test</a:t>
            </a:r>
          </a:p>
          <a:p>
            <a:pPr lvl="1"/>
            <a:r>
              <a:rPr lang="en-US" smtClean="0"/>
              <a:t>The Compound-Value Test</a:t>
            </a:r>
          </a:p>
          <a:p>
            <a:pPr marL="0" indent="0"/>
            <a:endParaRPr lang="en-US" smtClean="0"/>
          </a:p>
          <a:p>
            <a:pPr lvl="1"/>
            <a:endParaRPr lang="en-US" smtClean="0"/>
          </a:p>
          <a:p>
            <a:pPr lvl="1"/>
            <a:endParaRPr lang="en-US" smtClean="0"/>
          </a:p>
          <a:p>
            <a:pPr marL="0" indent="0"/>
            <a:endParaRPr lang="en-US" smtClean="0"/>
          </a:p>
          <a:p>
            <a:pPr marL="0" indent="0"/>
            <a:endParaRPr lang="en-US" smtClean="0"/>
          </a:p>
        </p:txBody>
      </p:sp>
      <p:sp>
        <p:nvSpPr>
          <p:cNvPr id="63492" name="Rectangular Callout 3"/>
          <p:cNvSpPr>
            <a:spLocks noChangeArrowheads="1"/>
          </p:cNvSpPr>
          <p:nvPr/>
        </p:nvSpPr>
        <p:spPr bwMode="auto">
          <a:xfrm>
            <a:off x="3810000" y="3581400"/>
            <a:ext cx="4876800" cy="1143000"/>
          </a:xfrm>
          <a:prstGeom prst="wedgeRectCallout">
            <a:avLst>
              <a:gd name="adj1" fmla="val 41088"/>
              <a:gd name="adj2" fmla="val 84014"/>
            </a:avLst>
          </a:prstGeom>
          <a:solidFill>
            <a:schemeClr val="accent1"/>
          </a:solidFill>
          <a:ln w="12700">
            <a:solidFill>
              <a:schemeClr val="tx1"/>
            </a:solidFill>
            <a:round/>
            <a:headEnd/>
            <a:tailEnd/>
          </a:ln>
        </p:spPr>
        <p:txBody>
          <a:bodyPr>
            <a:prstTxWarp prst="textNoShape">
              <a:avLst/>
            </a:prstTxWarp>
          </a:bodyPr>
          <a:lstStyle/>
          <a:p>
            <a:r>
              <a:rPr lang="en-US" sz="2200" dirty="0"/>
              <a:t>They are all based on</a:t>
            </a:r>
            <a:r>
              <a:rPr lang="en-US" sz="2200" dirty="0" smtClean="0"/>
              <a:t> an attribute having </a:t>
            </a:r>
            <a:r>
              <a:rPr lang="en-US" sz="2200" dirty="0"/>
              <a:t>a single</a:t>
            </a:r>
            <a:r>
              <a:rPr lang="en-US" sz="2200" dirty="0" smtClean="0"/>
              <a:t> potential value that has meaning in the subject matter. </a:t>
            </a:r>
            <a:endParaRPr lang="en-US" sz="22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smtClean="0"/>
              <a:t>Applies-to-All-Instances Test</a:t>
            </a:r>
          </a:p>
        </p:txBody>
      </p:sp>
      <p:sp>
        <p:nvSpPr>
          <p:cNvPr id="64515" name="Content Placeholder 2"/>
          <p:cNvSpPr>
            <a:spLocks noGrp="1"/>
          </p:cNvSpPr>
          <p:nvPr>
            <p:ph idx="1"/>
          </p:nvPr>
        </p:nvSpPr>
        <p:spPr/>
        <p:txBody>
          <a:bodyPr/>
          <a:lstStyle/>
          <a:p>
            <a:pPr marL="0" indent="0"/>
            <a:r>
              <a:rPr lang="en-US" dirty="0" smtClean="0"/>
              <a:t>Check that each attribute applies to all instances.</a:t>
            </a:r>
          </a:p>
          <a:p>
            <a:pPr marL="0" indent="0"/>
            <a:endParaRPr lang="en-US" dirty="0" smtClean="0"/>
          </a:p>
          <a:p>
            <a:pPr marL="0" indent="0"/>
            <a:endParaRPr lang="en-US" dirty="0" smtClean="0"/>
          </a:p>
          <a:p>
            <a:pPr marL="0" indent="0"/>
            <a:endParaRPr lang="en-US" dirty="0" smtClean="0"/>
          </a:p>
        </p:txBody>
      </p:sp>
      <p:graphicFrame>
        <p:nvGraphicFramePr>
          <p:cNvPr id="6" name="Table 5"/>
          <p:cNvGraphicFramePr>
            <a:graphicFrameLocks noGrp="1"/>
          </p:cNvGraphicFramePr>
          <p:nvPr/>
        </p:nvGraphicFramePr>
        <p:xfrm>
          <a:off x="914400" y="2631582"/>
          <a:ext cx="7239000" cy="2016618"/>
        </p:xfrm>
        <a:graphic>
          <a:graphicData uri="http://schemas.openxmlformats.org/drawingml/2006/table">
            <a:tbl>
              <a:tblPr/>
              <a:tblGrid>
                <a:gridCol w="1447800"/>
                <a:gridCol w="1447800"/>
                <a:gridCol w="1447800"/>
                <a:gridCol w="1447800"/>
                <a:gridCol w="1447800"/>
              </a:tblGrid>
              <a:tr h="336103">
                <a:tc gridSpan="5">
                  <a:txBody>
                    <a:bodyPr/>
                    <a:lstStyle/>
                    <a:p>
                      <a:pPr algn="ctr" fontAlgn="ctr"/>
                      <a:r>
                        <a:rPr lang="en-US" sz="1500" b="1" i="0" u="none" strike="noStrike">
                          <a:latin typeface="Verdana"/>
                        </a:rPr>
                        <a:t>Aircraft Specification</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36103">
                <a:tc>
                  <a:txBody>
                    <a:bodyPr/>
                    <a:lstStyle/>
                    <a:p>
                      <a:pPr algn="ctr" fontAlgn="ctr"/>
                      <a:r>
                        <a:rPr lang="en-US" sz="1500" b="1" i="0" u="none" strike="noStrike">
                          <a:latin typeface="Verdana"/>
                        </a:rPr>
                        <a:t>Model</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1" i="0" u="none" strike="noStrike">
                          <a:latin typeface="Verdana"/>
                        </a:rPr>
                        <a:t>Weight</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1" i="0" u="none" strike="noStrike">
                          <a:latin typeface="Verdana"/>
                        </a:rPr>
                        <a:t>Range</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1" i="0" u="none" strike="noStrike">
                          <a:latin typeface="Verdana"/>
                        </a:rPr>
                        <a:t>Runway</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1" i="0" u="none" strike="noStrike">
                          <a:latin typeface="Verdana"/>
                        </a:rPr>
                        <a:t>Speed</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6103">
                <a:tc>
                  <a:txBody>
                    <a:bodyPr/>
                    <a:lstStyle/>
                    <a:p>
                      <a:pPr algn="ctr" fontAlgn="ctr"/>
                      <a:r>
                        <a:rPr lang="en-US" sz="1500" b="0" i="0" u="none" strike="noStrike">
                          <a:latin typeface="Verdana"/>
                        </a:rPr>
                        <a:t>A380</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0" i="0" u="none" strike="noStrike">
                          <a:latin typeface="Verdana"/>
                        </a:rPr>
                        <a:t>276.8</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0" i="0" u="none" strike="noStrike">
                          <a:latin typeface="Verdana"/>
                        </a:rPr>
                        <a:t>15.7</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0" i="0" u="none" strike="noStrike">
                          <a:latin typeface="Verdana"/>
                        </a:rPr>
                        <a:t>Group V</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0" i="0" u="none" strike="noStrike">
                          <a:latin typeface="Verdana"/>
                        </a:rPr>
                        <a:t>900</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6103">
                <a:tc>
                  <a:txBody>
                    <a:bodyPr/>
                    <a:lstStyle/>
                    <a:p>
                      <a:pPr algn="ctr" fontAlgn="ctr"/>
                      <a:r>
                        <a:rPr lang="en-US" sz="1500" b="0" i="0" u="none" strike="noStrike">
                          <a:latin typeface="Verdana"/>
                        </a:rPr>
                        <a:t>B747</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0" i="0" u="none" strike="noStrike">
                          <a:latin typeface="Verdana"/>
                        </a:rPr>
                        <a:t>178.8</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0" i="0" u="none" strike="noStrike">
                          <a:latin typeface="Verdana"/>
                        </a:rPr>
                        <a:t>13.45</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0" i="0" u="none" strike="noStrike">
                          <a:latin typeface="Verdana"/>
                        </a:rPr>
                        <a:t>Group IV</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0" i="0" u="none" strike="noStrike">
                          <a:latin typeface="Verdana"/>
                        </a:rPr>
                        <a:t>830</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6103">
                <a:tc>
                  <a:txBody>
                    <a:bodyPr/>
                    <a:lstStyle/>
                    <a:p>
                      <a:pPr algn="ctr" fontAlgn="ctr"/>
                      <a:r>
                        <a:rPr lang="en-US" sz="1400" b="0" i="0" u="none" strike="noStrike">
                          <a:latin typeface="Verdana"/>
                        </a:rPr>
                        <a:t>Sikorsky H19</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0" i="0" u="none" strike="noStrike">
                          <a:latin typeface="Verdana"/>
                        </a:rPr>
                        <a:t>0.4795</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0" i="0" u="none" strike="noStrike">
                          <a:latin typeface="Verdana"/>
                        </a:rPr>
                        <a:t>0.652</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0" i="0" u="none" strike="noStrike">
                          <a:latin typeface="Verdana"/>
                        </a:rPr>
                        <a:t>N/A</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0" i="0" u="none" strike="noStrike">
                          <a:latin typeface="Verdana"/>
                        </a:rPr>
                        <a:t>163</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6103">
                <a:tc>
                  <a:txBody>
                    <a:bodyPr/>
                    <a:lstStyle/>
                    <a:p>
                      <a:pPr algn="ctr" fontAlgn="ctr"/>
                      <a:r>
                        <a:rPr lang="en-US" sz="1500" b="0" i="0" u="none" strike="noStrike">
                          <a:latin typeface="Verdana"/>
                        </a:rPr>
                        <a:t>Dash 8</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0" i="0" u="none" strike="noStrike">
                          <a:latin typeface="Verdana"/>
                        </a:rPr>
                        <a:t>14.7</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0" i="0" u="none" strike="noStrike">
                          <a:latin typeface="Verdana"/>
                        </a:rPr>
                        <a:t>1.889</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0" i="0" u="none" strike="noStrike">
                          <a:latin typeface="Verdana"/>
                        </a:rPr>
                        <a:t>Group II</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0" i="0" u="none" strike="noStrike" dirty="0">
                          <a:latin typeface="Verdana"/>
                        </a:rPr>
                        <a:t>500</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5" name="Oval Callout 4"/>
          <p:cNvSpPr/>
          <p:nvPr/>
        </p:nvSpPr>
        <p:spPr bwMode="auto">
          <a:xfrm>
            <a:off x="5715000" y="3962400"/>
            <a:ext cx="609600" cy="381000"/>
          </a:xfrm>
          <a:prstGeom prst="wedgeEllipseCallout">
            <a:avLst>
              <a:gd name="adj1" fmla="val 305161"/>
              <a:gd name="adj2" fmla="val 275197"/>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smtClean="0"/>
              <a:t>Valid-Value Test</a:t>
            </a:r>
          </a:p>
        </p:txBody>
      </p:sp>
      <p:sp>
        <p:nvSpPr>
          <p:cNvPr id="65539" name="Content Placeholder 2"/>
          <p:cNvSpPr>
            <a:spLocks noGrp="1"/>
          </p:cNvSpPr>
          <p:nvPr>
            <p:ph idx="1"/>
          </p:nvPr>
        </p:nvSpPr>
        <p:spPr/>
        <p:txBody>
          <a:bodyPr/>
          <a:lstStyle/>
          <a:p>
            <a:pPr marL="0" indent="0"/>
            <a:r>
              <a:rPr lang="en-US" dirty="0" smtClean="0"/>
              <a:t>Check that each attribute has a valid value </a:t>
            </a:r>
            <a:r>
              <a:rPr lang="en-US" i="1" dirty="0" smtClean="0"/>
              <a:t>at some point in its lifecycle.</a:t>
            </a:r>
          </a:p>
          <a:p>
            <a:pPr marL="0" indent="0"/>
            <a:endParaRPr lang="en-US" dirty="0" smtClean="0"/>
          </a:p>
        </p:txBody>
      </p:sp>
      <p:graphicFrame>
        <p:nvGraphicFramePr>
          <p:cNvPr id="4" name="Table 3"/>
          <p:cNvGraphicFramePr>
            <a:graphicFrameLocks noGrp="1"/>
          </p:cNvGraphicFramePr>
          <p:nvPr/>
        </p:nvGraphicFramePr>
        <p:xfrm>
          <a:off x="990600" y="2707782"/>
          <a:ext cx="6629400" cy="2092818"/>
        </p:xfrm>
        <a:graphic>
          <a:graphicData uri="http://schemas.openxmlformats.org/drawingml/2006/table">
            <a:tbl>
              <a:tblPr/>
              <a:tblGrid>
                <a:gridCol w="1325880"/>
                <a:gridCol w="1325880"/>
                <a:gridCol w="1325880"/>
                <a:gridCol w="1325880"/>
                <a:gridCol w="1325880"/>
              </a:tblGrid>
              <a:tr h="348803">
                <a:tc gridSpan="5">
                  <a:txBody>
                    <a:bodyPr/>
                    <a:lstStyle/>
                    <a:p>
                      <a:pPr algn="ctr" fontAlgn="ctr"/>
                      <a:r>
                        <a:rPr lang="en-US" sz="1500" b="1" i="0" u="none" strike="noStrike">
                          <a:latin typeface="Verdana"/>
                        </a:rPr>
                        <a:t>Flight</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48803">
                <a:tc>
                  <a:txBody>
                    <a:bodyPr/>
                    <a:lstStyle/>
                    <a:p>
                      <a:pPr algn="ctr" fontAlgn="ctr"/>
                      <a:r>
                        <a:rPr lang="en-US" sz="1500" b="1" i="0" u="none" strike="noStrike">
                          <a:latin typeface="Verdana"/>
                        </a:rPr>
                        <a:t>Number</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1" i="0" u="none" strike="noStrike">
                          <a:latin typeface="Verdana"/>
                        </a:rPr>
                        <a:t>Start</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1" i="0" u="none" strike="noStrike">
                          <a:latin typeface="Verdana"/>
                        </a:rPr>
                        <a:t>End</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1" i="0" u="none" strike="noStrike">
                          <a:latin typeface="Verdana"/>
                        </a:rPr>
                        <a:t>Price</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1" i="0" u="none" strike="noStrike">
                          <a:latin typeface="Verdana"/>
                        </a:rPr>
                        <a:t>Paid</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8803">
                <a:tc>
                  <a:txBody>
                    <a:bodyPr/>
                    <a:lstStyle/>
                    <a:p>
                      <a:pPr algn="ctr" fontAlgn="ctr"/>
                      <a:r>
                        <a:rPr lang="en-US" sz="1500" b="0" i="0" u="none" strike="noStrike">
                          <a:latin typeface="Verdana"/>
                        </a:rPr>
                        <a:t>XL1541</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0" i="0" u="none" strike="noStrike">
                          <a:latin typeface="Verdana"/>
                        </a:rPr>
                        <a:t>UIO</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0" i="0" u="none" strike="noStrike">
                          <a:latin typeface="Verdana"/>
                        </a:rPr>
                        <a:t>CUE</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0" i="0" u="none" strike="noStrike">
                          <a:latin typeface="Verdana"/>
                        </a:rPr>
                        <a:t>$44</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0" i="0" u="none" strike="noStrike">
                          <a:latin typeface="Verdana"/>
                        </a:rPr>
                        <a:t>$44</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8803">
                <a:tc>
                  <a:txBody>
                    <a:bodyPr/>
                    <a:lstStyle/>
                    <a:p>
                      <a:pPr algn="ctr" fontAlgn="ctr"/>
                      <a:r>
                        <a:rPr lang="en-US" sz="1500" b="0" i="0" u="none" strike="noStrike">
                          <a:latin typeface="Verdana"/>
                        </a:rPr>
                        <a:t>QF5</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0" i="0" u="none" strike="noStrike">
                          <a:latin typeface="Verdana"/>
                        </a:rPr>
                        <a:t>SYD</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0" i="0" u="none" strike="noStrike">
                          <a:latin typeface="Verdana"/>
                        </a:rPr>
                        <a:t>SIN</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0" i="0" u="none" strike="noStrike">
                          <a:latin typeface="Verdana"/>
                        </a:rPr>
                        <a:t>$814</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0" i="0" u="none" strike="noStrike">
                          <a:latin typeface="Verdana"/>
                        </a:rPr>
                        <a:t>$82</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8803">
                <a:tc>
                  <a:txBody>
                    <a:bodyPr/>
                    <a:lstStyle/>
                    <a:p>
                      <a:pPr algn="ctr" fontAlgn="ctr"/>
                      <a:r>
                        <a:rPr lang="en-US" sz="1400" b="0" i="0" u="none" strike="noStrike">
                          <a:latin typeface="Verdana"/>
                        </a:rPr>
                        <a:t>My 10th</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0" i="0" u="none" strike="noStrike">
                          <a:latin typeface="Verdana"/>
                        </a:rPr>
                        <a:t>GLO</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0" i="0" u="none" strike="noStrike">
                          <a:latin typeface="Verdana"/>
                        </a:rPr>
                        <a:t>GLO</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0" i="0" u="none" strike="noStrike" dirty="0">
                          <a:latin typeface="Verdana"/>
                        </a:rPr>
                        <a:t>N/A</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0" i="0" u="none" strike="noStrike">
                          <a:latin typeface="Verdana"/>
                        </a:rPr>
                        <a:t>£150</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8803">
                <a:tc>
                  <a:txBody>
                    <a:bodyPr/>
                    <a:lstStyle/>
                    <a:p>
                      <a:pPr algn="ctr" fontAlgn="ctr"/>
                      <a:r>
                        <a:rPr lang="en-US" sz="1500" b="0" i="0" u="none" strike="noStrike">
                          <a:latin typeface="Verdana"/>
                        </a:rPr>
                        <a:t>XL516</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0" i="0" u="none" strike="noStrike">
                          <a:latin typeface="Verdana"/>
                        </a:rPr>
                        <a:t>UIO</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0" i="0" u="none" strike="noStrike">
                          <a:latin typeface="Verdana"/>
                        </a:rPr>
                        <a:t>MIA</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0" i="0" u="none" strike="noStrike">
                          <a:latin typeface="Verdana"/>
                        </a:rPr>
                        <a:t>$1095</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0" i="0" u="none" strike="noStrike" dirty="0">
                          <a:latin typeface="Verdana"/>
                        </a:rPr>
                        <a:t> </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5" name="Oval Callout 4"/>
          <p:cNvSpPr/>
          <p:nvPr/>
        </p:nvSpPr>
        <p:spPr bwMode="auto">
          <a:xfrm>
            <a:off x="5334000" y="4114800"/>
            <a:ext cx="609600" cy="381000"/>
          </a:xfrm>
          <a:prstGeom prst="wedgeEllipseCallout">
            <a:avLst>
              <a:gd name="adj1" fmla="val 305161"/>
              <a:gd name="adj2" fmla="val 275197"/>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 name="Oval Callout 5"/>
          <p:cNvSpPr/>
          <p:nvPr/>
        </p:nvSpPr>
        <p:spPr bwMode="auto">
          <a:xfrm>
            <a:off x="6705600" y="4419600"/>
            <a:ext cx="609600" cy="381000"/>
          </a:xfrm>
          <a:prstGeom prst="wedgeEllipseCallout">
            <a:avLst>
              <a:gd name="adj1" fmla="val 305161"/>
              <a:gd name="adj2" fmla="val 275197"/>
            </a:avLst>
          </a:prstGeom>
          <a:solidFill>
            <a:schemeClr val="accent6">
              <a:lumMod val="60000"/>
              <a:lumOff val="40000"/>
              <a:alpha val="5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smtClean="0"/>
              <a:t>Multiple-Value Test</a:t>
            </a:r>
          </a:p>
        </p:txBody>
      </p:sp>
      <p:sp>
        <p:nvSpPr>
          <p:cNvPr id="66563" name="Content Placeholder 2"/>
          <p:cNvSpPr>
            <a:spLocks noGrp="1"/>
          </p:cNvSpPr>
          <p:nvPr>
            <p:ph idx="1"/>
          </p:nvPr>
        </p:nvSpPr>
        <p:spPr/>
        <p:txBody>
          <a:bodyPr/>
          <a:lstStyle/>
          <a:p>
            <a:pPr marL="0" indent="0"/>
            <a:r>
              <a:rPr lang="en-US" dirty="0" smtClean="0"/>
              <a:t>Check that each attribute has a single value.</a:t>
            </a:r>
          </a:p>
          <a:p>
            <a:pPr marL="0" indent="0"/>
            <a:endParaRPr lang="en-US" dirty="0" smtClean="0"/>
          </a:p>
        </p:txBody>
      </p:sp>
      <p:graphicFrame>
        <p:nvGraphicFramePr>
          <p:cNvPr id="4" name="Table 3"/>
          <p:cNvGraphicFramePr>
            <a:graphicFrameLocks noGrp="1"/>
          </p:cNvGraphicFramePr>
          <p:nvPr/>
        </p:nvGraphicFramePr>
        <p:xfrm>
          <a:off x="762000" y="2707782"/>
          <a:ext cx="6858000" cy="2321418"/>
        </p:xfrm>
        <a:graphic>
          <a:graphicData uri="http://schemas.openxmlformats.org/drawingml/2006/table">
            <a:tbl>
              <a:tblPr/>
              <a:tblGrid>
                <a:gridCol w="1371600"/>
                <a:gridCol w="1371600"/>
                <a:gridCol w="1371600"/>
                <a:gridCol w="1371600"/>
                <a:gridCol w="1371600"/>
              </a:tblGrid>
              <a:tr h="386903">
                <a:tc gridSpan="5">
                  <a:txBody>
                    <a:bodyPr/>
                    <a:lstStyle/>
                    <a:p>
                      <a:pPr algn="ctr" fontAlgn="ctr"/>
                      <a:r>
                        <a:rPr lang="en-US" sz="1500" b="1" i="0" u="none" strike="noStrike">
                          <a:latin typeface="Verdana"/>
                        </a:rPr>
                        <a:t>Flight</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86903">
                <a:tc>
                  <a:txBody>
                    <a:bodyPr/>
                    <a:lstStyle/>
                    <a:p>
                      <a:pPr algn="ctr" fontAlgn="ctr"/>
                      <a:r>
                        <a:rPr lang="en-US" sz="1500" b="1" i="0" u="none" strike="noStrike">
                          <a:latin typeface="Verdana"/>
                        </a:rPr>
                        <a:t>Booking</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1" i="0" u="none" strike="noStrike">
                          <a:latin typeface="Verdana"/>
                        </a:rPr>
                        <a:t>Start</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1" i="0" u="none" strike="noStrike">
                          <a:latin typeface="Verdana"/>
                        </a:rPr>
                        <a:t>End</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1" i="0" u="none" strike="noStrike">
                          <a:latin typeface="Verdana"/>
                        </a:rPr>
                        <a:t>Number</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1" i="0" u="none" strike="noStrike">
                          <a:latin typeface="Verdana"/>
                        </a:rPr>
                        <a:t>Price</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6903">
                <a:tc>
                  <a:txBody>
                    <a:bodyPr/>
                    <a:lstStyle/>
                    <a:p>
                      <a:pPr algn="ctr" fontAlgn="ctr"/>
                      <a:r>
                        <a:rPr lang="en-US" sz="1500" b="0" i="0" u="none" strike="noStrike">
                          <a:latin typeface="Verdana"/>
                        </a:rPr>
                        <a:t>HPFGYI</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0" i="0" u="none" strike="noStrike">
                          <a:latin typeface="Verdana"/>
                        </a:rPr>
                        <a:t>UIO</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0" i="0" u="none" strike="noStrike">
                          <a:latin typeface="Verdana"/>
                        </a:rPr>
                        <a:t>MIA</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0" i="0" u="none" strike="noStrike">
                          <a:latin typeface="Verdana"/>
                        </a:rPr>
                        <a:t>XL516</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0" i="0" u="none" strike="noStrike">
                          <a:latin typeface="Verdana"/>
                        </a:rPr>
                        <a:t>$1095</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6903">
                <a:tc>
                  <a:txBody>
                    <a:bodyPr/>
                    <a:lstStyle/>
                    <a:p>
                      <a:pPr algn="ctr" fontAlgn="ctr"/>
                      <a:r>
                        <a:rPr lang="en-US" sz="1500" b="0" i="0" u="none" strike="noStrike">
                          <a:latin typeface="Verdana"/>
                        </a:rPr>
                        <a:t>JKLOIP</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0" i="0" u="none" strike="noStrike">
                          <a:latin typeface="Verdana"/>
                        </a:rPr>
                        <a:t>SYD</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0" i="0" u="none" strike="noStrike">
                          <a:latin typeface="Verdana"/>
                        </a:rPr>
                        <a:t>SIN</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0" i="0" u="none" strike="noStrike">
                          <a:latin typeface="Verdana"/>
                        </a:rPr>
                        <a:t>QF5</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0" i="0" u="none" strike="noStrike">
                          <a:latin typeface="Verdana"/>
                        </a:rPr>
                        <a:t>$814</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6903">
                <a:tc>
                  <a:txBody>
                    <a:bodyPr/>
                    <a:lstStyle/>
                    <a:p>
                      <a:pPr algn="ctr" fontAlgn="ctr"/>
                      <a:r>
                        <a:rPr lang="en-US" sz="1500" b="0" i="0" u="none" strike="noStrike">
                          <a:latin typeface="Verdana"/>
                        </a:rPr>
                        <a:t>HPFGYI</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0" i="0" u="none" strike="noStrike">
                          <a:latin typeface="Verdana"/>
                        </a:rPr>
                        <a:t>BKK</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0" i="0" u="none" strike="noStrike">
                          <a:latin typeface="Verdana"/>
                        </a:rPr>
                        <a:t>LPQ</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0" i="0" u="none" strike="noStrike">
                          <a:latin typeface="Verdana"/>
                        </a:rPr>
                        <a:t>QV634/633</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0" i="0" u="none" strike="noStrike">
                          <a:latin typeface="Verdana"/>
                        </a:rPr>
                        <a:t>$631</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6903">
                <a:tc>
                  <a:txBody>
                    <a:bodyPr/>
                    <a:lstStyle/>
                    <a:p>
                      <a:pPr algn="ctr" fontAlgn="ctr"/>
                      <a:r>
                        <a:rPr lang="en-US" sz="1500" b="0" i="0" u="none" strike="noStrike">
                          <a:latin typeface="Verdana"/>
                        </a:rPr>
                        <a:t>GHJKLP</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0" i="0" u="none" strike="noStrike">
                          <a:latin typeface="Verdana"/>
                        </a:rPr>
                        <a:t>EZE</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0" i="0" u="none" strike="noStrike">
                          <a:latin typeface="Verdana"/>
                        </a:rPr>
                        <a:t>IGR</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0" i="0" u="none" strike="noStrike">
                          <a:latin typeface="Verdana"/>
                        </a:rPr>
                        <a:t>AR1724</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0" i="0" u="none" strike="noStrike" dirty="0">
                          <a:latin typeface="Verdana"/>
                        </a:rPr>
                        <a:t>$244</a:t>
                      </a:r>
                    </a:p>
                  </a:txBody>
                  <a:tcPr marL="8586" marR="8586" marT="8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5" name="Oval Callout 4"/>
          <p:cNvSpPr/>
          <p:nvPr/>
        </p:nvSpPr>
        <p:spPr bwMode="auto">
          <a:xfrm>
            <a:off x="4953000" y="4267200"/>
            <a:ext cx="1143000" cy="381000"/>
          </a:xfrm>
          <a:prstGeom prst="wedgeEllipseCallout">
            <a:avLst>
              <a:gd name="adj1" fmla="val 305161"/>
              <a:gd name="adj2" fmla="val 275197"/>
            </a:avLst>
          </a:prstGeom>
          <a:solidFill>
            <a:srgbClr val="FF0000">
              <a:alpha val="50000"/>
            </a:srgb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smtClean="0"/>
              <a:t>Compound-Value Test</a:t>
            </a:r>
          </a:p>
        </p:txBody>
      </p:sp>
      <p:sp>
        <p:nvSpPr>
          <p:cNvPr id="67587" name="Content Placeholder 2"/>
          <p:cNvSpPr>
            <a:spLocks noGrp="1"/>
          </p:cNvSpPr>
          <p:nvPr>
            <p:ph idx="1"/>
          </p:nvPr>
        </p:nvSpPr>
        <p:spPr/>
        <p:txBody>
          <a:bodyPr/>
          <a:lstStyle/>
          <a:p>
            <a:pPr marL="0" indent="0"/>
            <a:r>
              <a:rPr lang="en-US" smtClean="0"/>
              <a:t>Check that each attribute is treated as a single unit.</a:t>
            </a:r>
          </a:p>
          <a:p>
            <a:pPr marL="0" indent="0"/>
            <a:endParaRPr lang="en-US" smtClean="0"/>
          </a:p>
          <a:p>
            <a:pPr marL="0" indent="0"/>
            <a:r>
              <a:rPr lang="en-US" smtClean="0"/>
              <a:t>«Aircraft.Position»</a:t>
            </a:r>
          </a:p>
          <a:p>
            <a:pPr marL="0" indent="0"/>
            <a:endParaRPr lang="en-US" smtClean="0"/>
          </a:p>
          <a:p>
            <a:pPr marL="0" indent="0"/>
            <a:endParaRPr lang="en-US" smtClean="0"/>
          </a:p>
          <a:p>
            <a:pPr marL="0" indent="0"/>
            <a:endParaRPr lang="en-US" smtClean="0"/>
          </a:p>
          <a:p>
            <a:pPr marL="0" indent="0"/>
            <a:r>
              <a:rPr lang="en-US" smtClean="0"/>
              <a:t>You (in your subject matter) cannot break it apart.  Someone else might though.</a:t>
            </a:r>
          </a:p>
          <a:p>
            <a:pPr marL="0" indent="0"/>
            <a:endParaRPr lang="en-US"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a:t>
            </a:r>
            <a:endParaRPr lang="en-US" dirty="0"/>
          </a:p>
        </p:txBody>
      </p:sp>
      <p:sp>
        <p:nvSpPr>
          <p:cNvPr id="3" name="Content Placeholder 2"/>
          <p:cNvSpPr>
            <a:spLocks noGrp="1"/>
          </p:cNvSpPr>
          <p:nvPr>
            <p:ph idx="1"/>
          </p:nvPr>
        </p:nvSpPr>
        <p:spPr/>
        <p:txBody>
          <a:bodyPr/>
          <a:lstStyle/>
          <a:p>
            <a:r>
              <a:rPr lang="en-US" dirty="0" smtClean="0"/>
              <a:t>Write two attribute descriptions from the attributes you identified earlier.</a:t>
            </a:r>
          </a:p>
          <a:p>
            <a:endParaRPr lang="en-US" dirty="0" smtClean="0"/>
          </a:p>
          <a:p>
            <a:pPr lvl="1"/>
            <a:r>
              <a:rPr lang="en-US" dirty="0" smtClean="0"/>
              <a:t>Reconcile your description of the attributes with the team</a:t>
            </a:r>
          </a:p>
          <a:p>
            <a:pPr lvl="1"/>
            <a:r>
              <a:rPr lang="en-US" dirty="0" smtClean="0"/>
              <a:t>Apply the tests</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dirty="0" smtClean="0"/>
              <a:t>3.  Associations</a:t>
            </a:r>
          </a:p>
        </p:txBody>
      </p:sp>
      <p:sp>
        <p:nvSpPr>
          <p:cNvPr id="51203" name="Content Placeholder 2"/>
          <p:cNvSpPr>
            <a:spLocks noGrp="1"/>
          </p:cNvSpPr>
          <p:nvPr>
            <p:ph idx="1"/>
          </p:nvPr>
        </p:nvSpPr>
        <p:spPr/>
        <p:txBody>
          <a:bodyPr/>
          <a:lstStyle/>
          <a:p>
            <a:pPr marL="0" indent="0"/>
            <a:endParaRPr lang="en-US"/>
          </a:p>
        </p:txBody>
      </p:sp>
      <p:sp>
        <p:nvSpPr>
          <p:cNvPr id="51204" name="Rectangle 3"/>
          <p:cNvSpPr>
            <a:spLocks noChangeArrowheads="1"/>
          </p:cNvSpPr>
          <p:nvPr/>
        </p:nvSpPr>
        <p:spPr bwMode="auto">
          <a:xfrm>
            <a:off x="4114800" y="2971800"/>
            <a:ext cx="755650" cy="1323975"/>
          </a:xfrm>
          <a:prstGeom prst="rect">
            <a:avLst/>
          </a:prstGeom>
          <a:noFill/>
          <a:ln w="9525">
            <a:noFill/>
            <a:miter lim="800000"/>
            <a:headEnd/>
            <a:tailEnd/>
          </a:ln>
        </p:spPr>
        <p:txBody>
          <a:bodyPr wrap="none">
            <a:prstTxWarp prst="textNoShape">
              <a:avLst/>
            </a:prstTxWarp>
            <a:spAutoFit/>
          </a:bodyPr>
          <a:lstStyle/>
          <a:p>
            <a:r>
              <a:rPr lang="en-US" sz="8000">
                <a:solidFill>
                  <a:srgbClr val="FF0000"/>
                </a:solidFill>
              </a:rPr>
              <a:t>3</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mtClean="0"/>
              <a:t>Binary Associations</a:t>
            </a:r>
          </a:p>
        </p:txBody>
      </p:sp>
      <p:sp>
        <p:nvSpPr>
          <p:cNvPr id="29699" name="Content Placeholder 2"/>
          <p:cNvSpPr>
            <a:spLocks noGrp="1"/>
          </p:cNvSpPr>
          <p:nvPr>
            <p:ph idx="1"/>
          </p:nvPr>
        </p:nvSpPr>
        <p:spPr>
          <a:xfrm>
            <a:off x="762000" y="1219200"/>
            <a:ext cx="7924800" cy="5105400"/>
          </a:xfrm>
        </p:spPr>
        <p:txBody>
          <a:bodyPr/>
          <a:lstStyle/>
          <a:p>
            <a:pPr marL="0" indent="0"/>
            <a:r>
              <a:rPr lang="en-US" dirty="0" smtClean="0"/>
              <a:t>A </a:t>
            </a:r>
            <a:r>
              <a:rPr lang="en-US" i="1" dirty="0" smtClean="0"/>
              <a:t>binary association </a:t>
            </a:r>
            <a:r>
              <a:rPr lang="en-US" dirty="0" smtClean="0"/>
              <a:t>is an abstraction of a relationship between two things that were abstracted as classes.</a:t>
            </a:r>
          </a:p>
          <a:p>
            <a:pPr marL="0" indent="0"/>
            <a:endParaRPr lang="en-US" dirty="0" smtClean="0"/>
          </a:p>
          <a:p>
            <a:pPr marL="0" indent="0"/>
            <a:r>
              <a:rPr lang="en-US" dirty="0" smtClean="0"/>
              <a:t>Each ‘end’ of the binary association has a:</a:t>
            </a:r>
          </a:p>
          <a:p>
            <a:pPr lvl="1"/>
            <a:r>
              <a:rPr lang="en-US" dirty="0" smtClean="0"/>
              <a:t>name that captures the meaning of the association</a:t>
            </a:r>
          </a:p>
          <a:p>
            <a:pPr lvl="1"/>
            <a:r>
              <a:rPr lang="en-US" dirty="0" smtClean="0"/>
              <a:t>multiplicity that captures the number of </a:t>
            </a:r>
            <a:br>
              <a:rPr lang="en-US" dirty="0" smtClean="0"/>
            </a:br>
            <a:r>
              <a:rPr lang="en-US" dirty="0" smtClean="0"/>
              <a:t>instances that participate </a:t>
            </a:r>
          </a:p>
          <a:p>
            <a:pPr lvl="1"/>
            <a:r>
              <a:rPr lang="en-US" dirty="0" smtClean="0"/>
              <a:t>conditionality that captures whether the instances </a:t>
            </a:r>
            <a:br>
              <a:rPr lang="en-US" dirty="0" smtClean="0"/>
            </a:br>
            <a:r>
              <a:rPr lang="en-US" dirty="0" smtClean="0"/>
              <a:t>must participate in the association</a:t>
            </a:r>
          </a:p>
          <a:p>
            <a:pPr lvl="1"/>
            <a:endParaRPr lang="en-US" dirty="0" smtClean="0"/>
          </a:p>
          <a:p>
            <a:pPr lvl="1"/>
            <a:endParaRPr lang="en-US" dirty="0" smtClean="0"/>
          </a:p>
          <a:p>
            <a:pPr lvl="1"/>
            <a:r>
              <a:rPr lang="en-US" dirty="0" smtClean="0"/>
              <a:t>«dog/</a:t>
            </a:r>
            <a:r>
              <a:rPr lang="en-US" dirty="0" err="1" smtClean="0"/>
              <a:t>dogowner</a:t>
            </a:r>
            <a:r>
              <a:rPr lang="en-US" dirty="0" smtClean="0"/>
              <a:t> </a:t>
            </a:r>
            <a:r>
              <a:rPr lang="en-US" dirty="0" err="1" smtClean="0"/>
              <a:t>pic</a:t>
            </a:r>
            <a:r>
              <a:rPr lang="en-US" dirty="0" smtClean="0"/>
              <a:t>, I reckon»  TWO PAGES?</a:t>
            </a:r>
          </a:p>
          <a:p>
            <a:pPr lvl="1"/>
            <a:endParaRPr lang="en-US"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smtClean="0"/>
              <a:t>Names</a:t>
            </a:r>
          </a:p>
        </p:txBody>
      </p:sp>
      <p:sp>
        <p:nvSpPr>
          <p:cNvPr id="30723" name="Content Placeholder 2"/>
          <p:cNvSpPr>
            <a:spLocks noGrp="1"/>
          </p:cNvSpPr>
          <p:nvPr>
            <p:ph idx="1"/>
          </p:nvPr>
        </p:nvSpPr>
        <p:spPr/>
        <p:txBody>
          <a:bodyPr/>
          <a:lstStyle/>
          <a:p>
            <a:pPr marL="0" indent="0"/>
            <a:r>
              <a:rPr lang="en-US" dirty="0" smtClean="0"/>
              <a:t>The name captures the role </a:t>
            </a:r>
            <a:br>
              <a:rPr lang="en-US" dirty="0" smtClean="0"/>
            </a:br>
            <a:r>
              <a:rPr lang="en-US" dirty="0" smtClean="0"/>
              <a:t>the “target” class plays with </a:t>
            </a:r>
            <a:br>
              <a:rPr lang="en-US" dirty="0" smtClean="0"/>
            </a:br>
            <a:r>
              <a:rPr lang="en-US" dirty="0" smtClean="0"/>
              <a:t>respect to the other end.</a:t>
            </a:r>
          </a:p>
          <a:p>
            <a:pPr marL="0" indent="0"/>
            <a:endParaRPr lang="en-US" dirty="0" smtClean="0"/>
          </a:p>
          <a:p>
            <a:pPr marL="0" indent="0"/>
            <a:endParaRPr lang="en-US" dirty="0" smtClean="0"/>
          </a:p>
          <a:p>
            <a:pPr marL="0" indent="0"/>
            <a:endParaRPr lang="en-US" dirty="0" smtClean="0"/>
          </a:p>
          <a:p>
            <a:pPr marL="0" indent="0"/>
            <a:endParaRPr lang="en-US" dirty="0" smtClean="0"/>
          </a:p>
          <a:p>
            <a:pPr marL="0" indent="0"/>
            <a:r>
              <a:rPr lang="en-US" dirty="0" smtClean="0"/>
              <a:t>These are written:</a:t>
            </a:r>
          </a:p>
          <a:p>
            <a:pPr marL="0" indent="0"/>
            <a:endParaRPr lang="en-US" dirty="0" smtClean="0"/>
          </a:p>
          <a:p>
            <a:pPr marL="0" indent="0"/>
            <a:endParaRPr lang="en-US" dirty="0" smtClean="0"/>
          </a:p>
          <a:p>
            <a:pPr marL="0" indent="0"/>
            <a:endParaRPr lang="en-US" dirty="0" smtClean="0"/>
          </a:p>
          <a:p>
            <a:pPr marL="0" indent="0"/>
            <a:endParaRPr lang="en-US" dirty="0" smtClean="0"/>
          </a:p>
        </p:txBody>
      </p:sp>
      <p:sp>
        <p:nvSpPr>
          <p:cNvPr id="4" name="Rectangular Callout 3"/>
          <p:cNvSpPr>
            <a:spLocks noChangeArrowheads="1"/>
          </p:cNvSpPr>
          <p:nvPr/>
        </p:nvSpPr>
        <p:spPr bwMode="auto">
          <a:xfrm>
            <a:off x="4800600" y="1371600"/>
            <a:ext cx="3657600" cy="2057400"/>
          </a:xfrm>
          <a:prstGeom prst="wedgeRectCallout">
            <a:avLst>
              <a:gd name="adj1" fmla="val 41088"/>
              <a:gd name="adj2" fmla="val 84014"/>
            </a:avLst>
          </a:prstGeom>
          <a:solidFill>
            <a:schemeClr val="accent1"/>
          </a:solidFill>
          <a:ln w="12700">
            <a:solidFill>
              <a:schemeClr val="tx1"/>
            </a:solidFill>
            <a:round/>
            <a:headEnd/>
            <a:tailEnd/>
          </a:ln>
        </p:spPr>
        <p:txBody>
          <a:bodyPr>
            <a:prstTxWarp prst="textNoShape">
              <a:avLst/>
            </a:prstTxWarp>
          </a:bodyPr>
          <a:lstStyle/>
          <a:p>
            <a:r>
              <a:rPr lang="en-US" sz="2000" dirty="0"/>
              <a:t>Many books use</a:t>
            </a:r>
            <a:r>
              <a:rPr lang="en-US" sz="2000" dirty="0" smtClean="0"/>
              <a:t> roles </a:t>
            </a:r>
            <a:r>
              <a:rPr lang="en-US" sz="2000" dirty="0"/>
              <a:t>instead of verb phrases. </a:t>
            </a:r>
          </a:p>
          <a:p>
            <a:endParaRPr lang="en-US" sz="1000" dirty="0"/>
          </a:p>
          <a:p>
            <a:r>
              <a:rPr lang="en-US" sz="2000" dirty="0"/>
              <a:t>Ignore</a:t>
            </a:r>
            <a:r>
              <a:rPr lang="en-US" sz="2000" dirty="0" smtClean="0"/>
              <a:t> them.  </a:t>
            </a:r>
          </a:p>
          <a:p>
            <a:endParaRPr lang="en-US" sz="1000" dirty="0" smtClean="0"/>
          </a:p>
          <a:p>
            <a:pPr algn="ctr"/>
            <a:r>
              <a:rPr lang="en-US" sz="2000" i="1" dirty="0" smtClean="0"/>
              <a:t>Roles won’t </a:t>
            </a:r>
            <a:r>
              <a:rPr lang="en-US" sz="2000" i="1" dirty="0"/>
              <a:t>tell you what </a:t>
            </a:r>
            <a:br>
              <a:rPr lang="en-US" sz="2000" i="1" dirty="0"/>
            </a:br>
            <a:r>
              <a:rPr lang="en-US" sz="2000" i="1" dirty="0"/>
              <a:t>you need to know.</a:t>
            </a:r>
          </a:p>
        </p:txBody>
      </p:sp>
      <p:sp>
        <p:nvSpPr>
          <p:cNvPr id="5" name="Rectangle 4"/>
          <p:cNvSpPr/>
          <p:nvPr/>
        </p:nvSpPr>
        <p:spPr bwMode="auto">
          <a:xfrm>
            <a:off x="914400" y="4495800"/>
            <a:ext cx="2133600" cy="9906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Dog</a:t>
            </a:r>
          </a:p>
        </p:txBody>
      </p:sp>
      <p:sp>
        <p:nvSpPr>
          <p:cNvPr id="6" name="Rectangle 5"/>
          <p:cNvSpPr/>
          <p:nvPr/>
        </p:nvSpPr>
        <p:spPr bwMode="auto">
          <a:xfrm>
            <a:off x="5562600" y="4495800"/>
            <a:ext cx="2133600" cy="9906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Dog Owner</a:t>
            </a:r>
          </a:p>
        </p:txBody>
      </p:sp>
      <p:cxnSp>
        <p:nvCxnSpPr>
          <p:cNvPr id="8" name="Straight Connector 7"/>
          <p:cNvCxnSpPr>
            <a:stCxn id="5" idx="3"/>
            <a:endCxn id="6" idx="1"/>
          </p:cNvCxnSpPr>
          <p:nvPr/>
        </p:nvCxnSpPr>
        <p:spPr bwMode="auto">
          <a:xfrm>
            <a:off x="3048000" y="4991100"/>
            <a:ext cx="25146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9" name="TextBox 8"/>
          <p:cNvSpPr txBox="1"/>
          <p:nvPr/>
        </p:nvSpPr>
        <p:spPr>
          <a:xfrm>
            <a:off x="2667000" y="4572000"/>
            <a:ext cx="1447800" cy="381000"/>
          </a:xfrm>
          <a:prstGeom prst="rect">
            <a:avLst/>
          </a:prstGeom>
          <a:noFill/>
        </p:spPr>
        <p:txBody>
          <a:bodyPr wrap="square" rtlCol="0" anchor="ctr" anchorCtr="1">
            <a:noAutofit/>
          </a:bodyPr>
          <a:lstStyle/>
          <a:p>
            <a:r>
              <a:rPr lang="en-US" dirty="0" smtClean="0"/>
              <a:t>owns</a:t>
            </a:r>
            <a:endParaRPr lang="en-US" dirty="0"/>
          </a:p>
        </p:txBody>
      </p:sp>
      <p:sp>
        <p:nvSpPr>
          <p:cNvPr id="10" name="TextBox 9"/>
          <p:cNvSpPr txBox="1"/>
          <p:nvPr/>
        </p:nvSpPr>
        <p:spPr>
          <a:xfrm>
            <a:off x="4191000" y="5029200"/>
            <a:ext cx="1447800" cy="381000"/>
          </a:xfrm>
          <a:prstGeom prst="rect">
            <a:avLst/>
          </a:prstGeom>
          <a:noFill/>
        </p:spPr>
        <p:txBody>
          <a:bodyPr wrap="square" rtlCol="0" anchor="ctr" anchorCtr="1">
            <a:noAutofit/>
          </a:bodyPr>
          <a:lstStyle/>
          <a:p>
            <a:r>
              <a:rPr lang="en-US" dirty="0" smtClean="0"/>
              <a:t>is owned by</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Rectangle 6"/>
          <p:cNvSpPr>
            <a:spLocks noGrp="1" noChangeArrowheads="1"/>
          </p:cNvSpPr>
          <p:nvPr>
            <p:ph type="title"/>
          </p:nvPr>
        </p:nvSpPr>
        <p:spPr/>
        <p:txBody>
          <a:bodyPr/>
          <a:lstStyle/>
          <a:p>
            <a:r>
              <a:rPr lang="en-US" smtClean="0"/>
              <a:t>Executable Model Hierarchy</a:t>
            </a:r>
            <a:endParaRPr lang="en-US"/>
          </a:p>
        </p:txBody>
      </p:sp>
      <p:pic>
        <p:nvPicPr>
          <p:cNvPr id="15363" name="Picture 5"/>
          <p:cNvPicPr>
            <a:picLocks noChangeAspect="1" noChangeArrowheads="1"/>
          </p:cNvPicPr>
          <p:nvPr/>
        </p:nvPicPr>
        <p:blipFill>
          <a:blip r:embed="rId3"/>
          <a:srcRect l="36957" t="18373" r="1086" b="38274"/>
          <a:stretch>
            <a:fillRect/>
          </a:stretch>
        </p:blipFill>
        <p:spPr bwMode="auto">
          <a:xfrm>
            <a:off x="1357313" y="1111250"/>
            <a:ext cx="3824287" cy="1936750"/>
          </a:xfrm>
          <a:prstGeom prst="rect">
            <a:avLst/>
          </a:prstGeom>
          <a:noFill/>
          <a:ln w="9525">
            <a:noFill/>
            <a:miter lim="800000"/>
            <a:headEnd/>
            <a:tailEnd/>
          </a:ln>
        </p:spPr>
      </p:pic>
      <p:pic>
        <p:nvPicPr>
          <p:cNvPr id="15364" name="Picture 6"/>
          <p:cNvPicPr>
            <a:picLocks noChangeAspect="1" noChangeArrowheads="1"/>
          </p:cNvPicPr>
          <p:nvPr/>
        </p:nvPicPr>
        <p:blipFill>
          <a:blip r:embed="rId4"/>
          <a:srcRect l="36957" t="18373" r="1222" b="38086"/>
          <a:stretch>
            <a:fillRect/>
          </a:stretch>
        </p:blipFill>
        <p:spPr bwMode="auto">
          <a:xfrm>
            <a:off x="1801813" y="2209800"/>
            <a:ext cx="3816350" cy="1946275"/>
          </a:xfrm>
          <a:prstGeom prst="rect">
            <a:avLst/>
          </a:prstGeom>
          <a:noFill/>
          <a:ln w="9525">
            <a:noFill/>
            <a:miter lim="800000"/>
            <a:headEnd/>
            <a:tailEnd/>
          </a:ln>
        </p:spPr>
      </p:pic>
      <p:pic>
        <p:nvPicPr>
          <p:cNvPr id="15365" name="Picture 7"/>
          <p:cNvPicPr>
            <a:picLocks noChangeAspect="1" noChangeArrowheads="1"/>
          </p:cNvPicPr>
          <p:nvPr/>
        </p:nvPicPr>
        <p:blipFill>
          <a:blip r:embed="rId5"/>
          <a:srcRect l="37093" t="18373" r="1222" b="38086"/>
          <a:stretch>
            <a:fillRect/>
          </a:stretch>
        </p:blipFill>
        <p:spPr bwMode="auto">
          <a:xfrm>
            <a:off x="2238375" y="3352800"/>
            <a:ext cx="3808413" cy="1946275"/>
          </a:xfrm>
          <a:prstGeom prst="rect">
            <a:avLst/>
          </a:prstGeom>
          <a:noFill/>
          <a:ln w="9525">
            <a:noFill/>
            <a:miter lim="800000"/>
            <a:headEnd/>
            <a:tailEnd/>
          </a:ln>
        </p:spPr>
      </p:pic>
      <p:pic>
        <p:nvPicPr>
          <p:cNvPr id="15366" name="Picture 8"/>
          <p:cNvPicPr>
            <a:picLocks noChangeAspect="1" noChangeArrowheads="1"/>
          </p:cNvPicPr>
          <p:nvPr/>
        </p:nvPicPr>
        <p:blipFill>
          <a:blip r:embed="rId6"/>
          <a:srcRect l="36957" t="18373" r="1222" b="38086"/>
          <a:stretch>
            <a:fillRect/>
          </a:stretch>
        </p:blipFill>
        <p:spPr bwMode="auto">
          <a:xfrm>
            <a:off x="2667000" y="4343400"/>
            <a:ext cx="3816350" cy="1946275"/>
          </a:xfrm>
          <a:prstGeom prst="rect">
            <a:avLst/>
          </a:prstGeom>
          <a:noFill/>
          <a:ln w="9525">
            <a:noFill/>
            <a:miter lim="800000"/>
            <a:headEnd/>
            <a:tailEnd/>
          </a:ln>
        </p:spPr>
      </p:pic>
      <p:sp>
        <p:nvSpPr>
          <p:cNvPr id="15367" name="TextBox 12"/>
          <p:cNvSpPr txBox="1">
            <a:spLocks noChangeArrowheads="1"/>
          </p:cNvSpPr>
          <p:nvPr/>
        </p:nvSpPr>
        <p:spPr bwMode="auto">
          <a:xfrm>
            <a:off x="5562600" y="1111250"/>
            <a:ext cx="3124200" cy="922338"/>
          </a:xfrm>
          <a:prstGeom prst="rect">
            <a:avLst/>
          </a:prstGeom>
          <a:noFill/>
          <a:ln w="9525">
            <a:solidFill>
              <a:srgbClr val="006666"/>
            </a:solidFill>
            <a:miter lim="800000"/>
            <a:headEnd/>
            <a:tailEnd/>
          </a:ln>
        </p:spPr>
        <p:txBody>
          <a:bodyPr>
            <a:prstTxWarp prst="textNoShape">
              <a:avLst/>
            </a:prstTxWarp>
            <a:spAutoFit/>
          </a:bodyPr>
          <a:lstStyle/>
          <a:p>
            <a:pPr marL="177800" indent="-177800"/>
            <a:r>
              <a:rPr lang="en-US" u="sng" dirty="0">
                <a:ea typeface="MS PGothic" pitchFamily="34" charset="-128"/>
                <a:cs typeface="MS PGothic" pitchFamily="34" charset="-128"/>
              </a:rPr>
              <a:t>Component Diagram </a:t>
            </a:r>
          </a:p>
          <a:p>
            <a:pPr marL="177800" indent="-177800">
              <a:buFont typeface="Arial" charset="0"/>
              <a:buChar char="•"/>
            </a:pPr>
            <a:r>
              <a:rPr lang="en-US" dirty="0">
                <a:ea typeface="MS PGothic" pitchFamily="34" charset="-128"/>
                <a:cs typeface="MS PGothic" pitchFamily="34" charset="-128"/>
              </a:rPr>
              <a:t>Decompose the application</a:t>
            </a:r>
          </a:p>
          <a:p>
            <a:pPr marL="177800" indent="-177800">
              <a:buFont typeface="Arial" charset="0"/>
              <a:buChar char="•"/>
            </a:pPr>
            <a:r>
              <a:rPr lang="en-US" dirty="0">
                <a:ea typeface="MS PGothic" pitchFamily="34" charset="-128"/>
                <a:cs typeface="MS PGothic" pitchFamily="34" charset="-128"/>
              </a:rPr>
              <a:t>Define Interfaces</a:t>
            </a:r>
          </a:p>
        </p:txBody>
      </p:sp>
      <p:sp>
        <p:nvSpPr>
          <p:cNvPr id="15368" name="TextBox 13"/>
          <p:cNvSpPr txBox="1">
            <a:spLocks noChangeArrowheads="1"/>
          </p:cNvSpPr>
          <p:nvPr/>
        </p:nvSpPr>
        <p:spPr bwMode="auto">
          <a:xfrm>
            <a:off x="6172200" y="2209800"/>
            <a:ext cx="2514600" cy="923925"/>
          </a:xfrm>
          <a:prstGeom prst="rect">
            <a:avLst/>
          </a:prstGeom>
          <a:noFill/>
          <a:ln w="9525">
            <a:solidFill>
              <a:srgbClr val="006666"/>
            </a:solidFill>
            <a:miter lim="800000"/>
            <a:headEnd/>
            <a:tailEnd/>
          </a:ln>
        </p:spPr>
        <p:txBody>
          <a:bodyPr>
            <a:prstTxWarp prst="textNoShape">
              <a:avLst/>
            </a:prstTxWarp>
            <a:spAutoFit/>
          </a:bodyPr>
          <a:lstStyle/>
          <a:p>
            <a:pPr marL="177800" indent="-177800"/>
            <a:r>
              <a:rPr lang="en-US" u="sng" dirty="0">
                <a:ea typeface="MS PGothic" pitchFamily="34" charset="-128"/>
                <a:cs typeface="MS PGothic" pitchFamily="34" charset="-128"/>
              </a:rPr>
              <a:t>Class Diagram </a:t>
            </a:r>
          </a:p>
          <a:p>
            <a:pPr marL="177800" indent="-177800">
              <a:buFont typeface="Arial" charset="0"/>
              <a:buChar char="•"/>
            </a:pPr>
            <a:r>
              <a:rPr lang="en-US" dirty="0">
                <a:ea typeface="MS PGothic" pitchFamily="34" charset="-128"/>
                <a:cs typeface="MS PGothic" pitchFamily="34" charset="-128"/>
              </a:rPr>
              <a:t>Abstractions, </a:t>
            </a:r>
          </a:p>
          <a:p>
            <a:pPr marL="177800" indent="-177800">
              <a:buFont typeface="Arial" charset="0"/>
              <a:buChar char="•"/>
            </a:pPr>
            <a:r>
              <a:rPr lang="en-US" dirty="0">
                <a:ea typeface="MS PGothic" pitchFamily="34" charset="-128"/>
                <a:cs typeface="MS PGothic" pitchFamily="34" charset="-128"/>
              </a:rPr>
              <a:t>Operations </a:t>
            </a:r>
          </a:p>
        </p:txBody>
      </p:sp>
      <p:sp>
        <p:nvSpPr>
          <p:cNvPr id="15369" name="TextBox 14"/>
          <p:cNvSpPr txBox="1">
            <a:spLocks noChangeArrowheads="1"/>
          </p:cNvSpPr>
          <p:nvPr/>
        </p:nvSpPr>
        <p:spPr bwMode="auto">
          <a:xfrm>
            <a:off x="6400800" y="3352800"/>
            <a:ext cx="2286000" cy="923925"/>
          </a:xfrm>
          <a:prstGeom prst="rect">
            <a:avLst/>
          </a:prstGeom>
          <a:noFill/>
          <a:ln w="9525">
            <a:solidFill>
              <a:srgbClr val="006666"/>
            </a:solidFill>
            <a:miter lim="800000"/>
            <a:headEnd/>
            <a:tailEnd/>
          </a:ln>
        </p:spPr>
        <p:txBody>
          <a:bodyPr>
            <a:prstTxWarp prst="textNoShape">
              <a:avLst/>
            </a:prstTxWarp>
            <a:spAutoFit/>
          </a:bodyPr>
          <a:lstStyle/>
          <a:p>
            <a:r>
              <a:rPr lang="en-US" u="sng" dirty="0">
                <a:ea typeface="MS PGothic" pitchFamily="34" charset="-128"/>
                <a:cs typeface="MS PGothic" pitchFamily="34" charset="-128"/>
              </a:rPr>
              <a:t>State Diagram</a:t>
            </a:r>
            <a:r>
              <a:rPr lang="en-US" u="sng" dirty="0">
                <a:latin typeface="Tahoma" charset="0"/>
                <a:ea typeface="MS PGothic" pitchFamily="34" charset="-128"/>
                <a:cs typeface="MS PGothic" pitchFamily="34" charset="-128"/>
              </a:rPr>
              <a:t> </a:t>
            </a:r>
          </a:p>
          <a:p>
            <a:pPr>
              <a:buFont typeface="Arial" charset="0"/>
              <a:buChar char="•"/>
            </a:pPr>
            <a:r>
              <a:rPr lang="en-US" dirty="0">
                <a:ea typeface="MS PGothic" pitchFamily="34" charset="-128"/>
                <a:cs typeface="MS PGothic" pitchFamily="34" charset="-128"/>
              </a:rPr>
              <a:t> Lifecycle</a:t>
            </a:r>
          </a:p>
          <a:p>
            <a:pPr>
              <a:buFont typeface="Arial" charset="0"/>
              <a:buChar char="•"/>
            </a:pPr>
            <a:r>
              <a:rPr lang="en-US" dirty="0">
                <a:ea typeface="MS PGothic" pitchFamily="34" charset="-128"/>
                <a:cs typeface="MS PGothic" pitchFamily="34" charset="-128"/>
              </a:rPr>
              <a:t> Event handling</a:t>
            </a:r>
          </a:p>
        </p:txBody>
      </p:sp>
      <p:sp>
        <p:nvSpPr>
          <p:cNvPr id="15370" name="TextBox 15"/>
          <p:cNvSpPr txBox="1">
            <a:spLocks noChangeArrowheads="1"/>
          </p:cNvSpPr>
          <p:nvPr/>
        </p:nvSpPr>
        <p:spPr bwMode="auto">
          <a:xfrm>
            <a:off x="6629400" y="4992688"/>
            <a:ext cx="2057400" cy="646112"/>
          </a:xfrm>
          <a:prstGeom prst="rect">
            <a:avLst/>
          </a:prstGeom>
          <a:noFill/>
          <a:ln w="9525">
            <a:solidFill>
              <a:srgbClr val="006666"/>
            </a:solidFill>
            <a:miter lim="800000"/>
            <a:headEnd/>
            <a:tailEnd/>
          </a:ln>
        </p:spPr>
        <p:txBody>
          <a:bodyPr>
            <a:prstTxWarp prst="textNoShape">
              <a:avLst/>
            </a:prstTxWarp>
            <a:spAutoFit/>
          </a:bodyPr>
          <a:lstStyle/>
          <a:p>
            <a:r>
              <a:rPr lang="en-US" u="sng" dirty="0" smtClean="0">
                <a:ea typeface="MS PGothic" pitchFamily="34" charset="-128"/>
                <a:cs typeface="MS PGothic" pitchFamily="34" charset="-128"/>
              </a:rPr>
              <a:t>Activities</a:t>
            </a:r>
            <a:r>
              <a:rPr lang="en-US" dirty="0" smtClean="0">
                <a:ea typeface="MS PGothic" pitchFamily="34" charset="-128"/>
                <a:cs typeface="MS PGothic" pitchFamily="34" charset="-128"/>
              </a:rPr>
              <a:t>.</a:t>
            </a:r>
          </a:p>
          <a:p>
            <a:pPr>
              <a:buFont typeface="Arial" charset="0"/>
              <a:buChar char="•"/>
            </a:pPr>
            <a:r>
              <a:rPr lang="en-US" dirty="0" smtClean="0">
                <a:ea typeface="MS PGothic" pitchFamily="34" charset="-128"/>
                <a:cs typeface="MS PGothic" pitchFamily="34" charset="-128"/>
              </a:rPr>
              <a:t>  Processing</a:t>
            </a:r>
            <a:endParaRPr lang="en-US" dirty="0">
              <a:ea typeface="MS PGothic" pitchFamily="34" charset="-128"/>
              <a:cs typeface="MS PGothic" pitchFamily="34" charset="-128"/>
            </a:endParaRPr>
          </a:p>
        </p:txBody>
      </p:sp>
      <p:sp>
        <p:nvSpPr>
          <p:cNvPr id="15371" name="Line 18"/>
          <p:cNvSpPr>
            <a:spLocks noChangeShapeType="1"/>
          </p:cNvSpPr>
          <p:nvPr/>
        </p:nvSpPr>
        <p:spPr bwMode="auto">
          <a:xfrm>
            <a:off x="990600" y="1905000"/>
            <a:ext cx="0" cy="3810000"/>
          </a:xfrm>
          <a:prstGeom prst="line">
            <a:avLst/>
          </a:prstGeom>
          <a:noFill/>
          <a:ln w="25400">
            <a:solidFill>
              <a:schemeClr val="tx1"/>
            </a:solidFill>
            <a:round/>
            <a:headEnd type="oval" w="med" len="med"/>
            <a:tailEnd type="triangle" w="med" len="med"/>
          </a:ln>
        </p:spPr>
        <p:txBody>
          <a:bodyPr>
            <a:prstTxWarp prst="textNoShape">
              <a:avLst/>
            </a:prstTxWarp>
          </a:bodyPr>
          <a:lstStyle/>
          <a:p>
            <a:endParaRPr lang="en-US"/>
          </a:p>
        </p:txBody>
      </p:sp>
      <p:sp>
        <p:nvSpPr>
          <p:cNvPr id="34825" name="Text Box 19"/>
          <p:cNvSpPr txBox="1">
            <a:spLocks noChangeArrowheads="1"/>
          </p:cNvSpPr>
          <p:nvPr/>
        </p:nvSpPr>
        <p:spPr bwMode="auto">
          <a:xfrm>
            <a:off x="404813" y="1111250"/>
            <a:ext cx="1042987" cy="768350"/>
          </a:xfrm>
          <a:prstGeom prst="rect">
            <a:avLst/>
          </a:prstGeom>
          <a:noFill/>
          <a:ln w="9525">
            <a:noFill/>
            <a:miter lim="800000"/>
            <a:headEnd/>
            <a:tailEnd/>
          </a:ln>
        </p:spPr>
        <p:txBody>
          <a:bodyPr>
            <a:prstTxWarp prst="textNoShape">
              <a:avLst/>
            </a:prstTxWarp>
            <a:spAutoFit/>
          </a:bodyPr>
          <a:lstStyle/>
          <a:p>
            <a:pPr algn="ctr" eaLnBrk="1" hangingPunct="1">
              <a:defRPr/>
            </a:pPr>
            <a:r>
              <a:rPr lang="en-US" sz="2200" dirty="0">
                <a:latin typeface="+mn-lt"/>
                <a:ea typeface="MS PGothic" pitchFamily="34" charset="-128"/>
                <a:cs typeface="MS PGothic" pitchFamily="34" charset="-128"/>
              </a:rPr>
              <a:t>High level</a:t>
            </a:r>
          </a:p>
        </p:txBody>
      </p:sp>
      <p:sp>
        <p:nvSpPr>
          <p:cNvPr id="34826" name="Text Box 20"/>
          <p:cNvSpPr txBox="1">
            <a:spLocks noChangeArrowheads="1"/>
          </p:cNvSpPr>
          <p:nvPr/>
        </p:nvSpPr>
        <p:spPr bwMode="auto">
          <a:xfrm>
            <a:off x="533400" y="5638800"/>
            <a:ext cx="935038" cy="769938"/>
          </a:xfrm>
          <a:prstGeom prst="rect">
            <a:avLst/>
          </a:prstGeom>
          <a:noFill/>
          <a:ln w="9525">
            <a:noFill/>
            <a:miter lim="800000"/>
            <a:headEnd/>
            <a:tailEnd/>
          </a:ln>
        </p:spPr>
        <p:txBody>
          <a:bodyPr>
            <a:prstTxWarp prst="textNoShape">
              <a:avLst/>
            </a:prstTxWarp>
            <a:spAutoFit/>
          </a:bodyPr>
          <a:lstStyle/>
          <a:p>
            <a:pPr algn="ctr" eaLnBrk="1" hangingPunct="1">
              <a:defRPr/>
            </a:pPr>
            <a:r>
              <a:rPr lang="en-US" sz="2200" dirty="0">
                <a:latin typeface="+mn-lt"/>
                <a:ea typeface="MS PGothic" pitchFamily="34" charset="-128"/>
                <a:cs typeface="MS PGothic" pitchFamily="34" charset="-128"/>
              </a:rPr>
              <a:t>Low level</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smtClean="0"/>
              <a:t>Multiplicity</a:t>
            </a:r>
          </a:p>
        </p:txBody>
      </p:sp>
      <p:sp>
        <p:nvSpPr>
          <p:cNvPr id="31747" name="Content Placeholder 2"/>
          <p:cNvSpPr>
            <a:spLocks noGrp="1"/>
          </p:cNvSpPr>
          <p:nvPr>
            <p:ph idx="1"/>
          </p:nvPr>
        </p:nvSpPr>
        <p:spPr/>
        <p:txBody>
          <a:bodyPr/>
          <a:lstStyle/>
          <a:p>
            <a:pPr marL="0" indent="0"/>
            <a:r>
              <a:rPr lang="en-US" dirty="0" smtClean="0"/>
              <a:t>The </a:t>
            </a:r>
            <a:r>
              <a:rPr lang="en-US" i="1" dirty="0" smtClean="0"/>
              <a:t>multiplicity </a:t>
            </a:r>
            <a:r>
              <a:rPr lang="en-US" dirty="0" smtClean="0"/>
              <a:t>captures the number of instances that participate in the association.</a:t>
            </a:r>
          </a:p>
          <a:p>
            <a:pPr marL="0" indent="0"/>
            <a:endParaRPr lang="en-US" dirty="0" smtClean="0"/>
          </a:p>
        </p:txBody>
      </p:sp>
      <p:sp>
        <p:nvSpPr>
          <p:cNvPr id="4" name="Rectangle 3"/>
          <p:cNvSpPr/>
          <p:nvPr/>
        </p:nvSpPr>
        <p:spPr bwMode="auto">
          <a:xfrm>
            <a:off x="914400" y="2362200"/>
            <a:ext cx="2133600" cy="9906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Dog</a:t>
            </a:r>
          </a:p>
        </p:txBody>
      </p:sp>
      <p:sp>
        <p:nvSpPr>
          <p:cNvPr id="5" name="Rectangle 4"/>
          <p:cNvSpPr/>
          <p:nvPr/>
        </p:nvSpPr>
        <p:spPr bwMode="auto">
          <a:xfrm>
            <a:off x="5562600" y="2362200"/>
            <a:ext cx="2133600" cy="9906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Dog Owner</a:t>
            </a:r>
          </a:p>
        </p:txBody>
      </p:sp>
      <p:cxnSp>
        <p:nvCxnSpPr>
          <p:cNvPr id="6" name="Straight Connector 5"/>
          <p:cNvCxnSpPr>
            <a:stCxn id="4" idx="3"/>
            <a:endCxn id="5" idx="1"/>
          </p:cNvCxnSpPr>
          <p:nvPr/>
        </p:nvCxnSpPr>
        <p:spPr bwMode="auto">
          <a:xfrm>
            <a:off x="3048000" y="2857500"/>
            <a:ext cx="25146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7" name="TextBox 6"/>
          <p:cNvSpPr txBox="1"/>
          <p:nvPr/>
        </p:nvSpPr>
        <p:spPr>
          <a:xfrm>
            <a:off x="2667000" y="2438400"/>
            <a:ext cx="1447800" cy="381000"/>
          </a:xfrm>
          <a:prstGeom prst="rect">
            <a:avLst/>
          </a:prstGeom>
          <a:noFill/>
        </p:spPr>
        <p:txBody>
          <a:bodyPr wrap="square" rtlCol="0" anchor="ctr" anchorCtr="1">
            <a:noAutofit/>
          </a:bodyPr>
          <a:lstStyle/>
          <a:p>
            <a:r>
              <a:rPr lang="en-US" dirty="0" smtClean="0"/>
              <a:t>owns</a:t>
            </a:r>
            <a:endParaRPr lang="en-US" dirty="0"/>
          </a:p>
        </p:txBody>
      </p:sp>
      <p:sp>
        <p:nvSpPr>
          <p:cNvPr id="8" name="TextBox 7"/>
          <p:cNvSpPr txBox="1"/>
          <p:nvPr/>
        </p:nvSpPr>
        <p:spPr>
          <a:xfrm>
            <a:off x="4191000" y="2895600"/>
            <a:ext cx="1447800" cy="381000"/>
          </a:xfrm>
          <a:prstGeom prst="rect">
            <a:avLst/>
          </a:prstGeom>
          <a:noFill/>
        </p:spPr>
        <p:txBody>
          <a:bodyPr wrap="square" rtlCol="0" anchor="ctr" anchorCtr="1">
            <a:noAutofit/>
          </a:bodyPr>
          <a:lstStyle/>
          <a:p>
            <a:r>
              <a:rPr lang="en-US" dirty="0" smtClean="0"/>
              <a:t>is owned by</a:t>
            </a:r>
            <a:endParaRPr lang="en-US" dirty="0"/>
          </a:p>
        </p:txBody>
      </p:sp>
      <p:sp>
        <p:nvSpPr>
          <p:cNvPr id="9" name="TextBox 8"/>
          <p:cNvSpPr txBox="1"/>
          <p:nvPr/>
        </p:nvSpPr>
        <p:spPr>
          <a:xfrm>
            <a:off x="2590800" y="2971800"/>
            <a:ext cx="1447800" cy="381000"/>
          </a:xfrm>
          <a:prstGeom prst="rect">
            <a:avLst/>
          </a:prstGeom>
          <a:noFill/>
        </p:spPr>
        <p:txBody>
          <a:bodyPr wrap="square" rtlCol="0" anchor="ctr" anchorCtr="1">
            <a:noAutofit/>
          </a:bodyPr>
          <a:lstStyle/>
          <a:p>
            <a:r>
              <a:rPr lang="en-US" dirty="0" smtClean="0"/>
              <a:t>1..*</a:t>
            </a:r>
            <a:endParaRPr lang="en-US" dirty="0"/>
          </a:p>
        </p:txBody>
      </p:sp>
      <p:sp>
        <p:nvSpPr>
          <p:cNvPr id="10" name="TextBox 9"/>
          <p:cNvSpPr txBox="1"/>
          <p:nvPr/>
        </p:nvSpPr>
        <p:spPr>
          <a:xfrm>
            <a:off x="4495800" y="2362200"/>
            <a:ext cx="1447800" cy="381000"/>
          </a:xfrm>
          <a:prstGeom prst="rect">
            <a:avLst/>
          </a:prstGeom>
          <a:noFill/>
        </p:spPr>
        <p:txBody>
          <a:bodyPr wrap="square" rtlCol="0" anchor="ctr" anchorCtr="1">
            <a:noAutofit/>
          </a:bodyPr>
          <a:lstStyle/>
          <a:p>
            <a:r>
              <a:rPr lang="en-US" dirty="0" smtClean="0"/>
              <a:t>1</a:t>
            </a:r>
            <a:endParaRPr lang="en-US" dirty="0"/>
          </a:p>
        </p:txBody>
      </p:sp>
      <p:sp>
        <p:nvSpPr>
          <p:cNvPr id="11" name="Rectangle 10"/>
          <p:cNvSpPr/>
          <p:nvPr/>
        </p:nvSpPr>
        <p:spPr bwMode="auto">
          <a:xfrm>
            <a:off x="990600" y="4267200"/>
            <a:ext cx="2133600" cy="9906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Station</a:t>
            </a:r>
          </a:p>
        </p:txBody>
      </p:sp>
      <p:sp>
        <p:nvSpPr>
          <p:cNvPr id="12" name="Rectangle 11"/>
          <p:cNvSpPr/>
          <p:nvPr/>
        </p:nvSpPr>
        <p:spPr bwMode="auto">
          <a:xfrm>
            <a:off x="5638800" y="4267200"/>
            <a:ext cx="2133600" cy="9906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Station Manager</a:t>
            </a:r>
          </a:p>
        </p:txBody>
      </p:sp>
      <p:cxnSp>
        <p:nvCxnSpPr>
          <p:cNvPr id="13" name="Straight Connector 12"/>
          <p:cNvCxnSpPr>
            <a:stCxn id="11" idx="3"/>
            <a:endCxn id="12" idx="1"/>
          </p:cNvCxnSpPr>
          <p:nvPr/>
        </p:nvCxnSpPr>
        <p:spPr bwMode="auto">
          <a:xfrm>
            <a:off x="3124200" y="4762500"/>
            <a:ext cx="25146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14" name="TextBox 13"/>
          <p:cNvSpPr txBox="1"/>
          <p:nvPr/>
        </p:nvSpPr>
        <p:spPr>
          <a:xfrm>
            <a:off x="2971800" y="4343400"/>
            <a:ext cx="1447800" cy="381000"/>
          </a:xfrm>
          <a:prstGeom prst="rect">
            <a:avLst/>
          </a:prstGeom>
          <a:noFill/>
        </p:spPr>
        <p:txBody>
          <a:bodyPr wrap="square" rtlCol="0" anchor="ctr" anchorCtr="1">
            <a:noAutofit/>
          </a:bodyPr>
          <a:lstStyle/>
          <a:p>
            <a:r>
              <a:rPr lang="en-US" dirty="0" smtClean="0"/>
              <a:t>manages</a:t>
            </a:r>
            <a:endParaRPr lang="en-US" dirty="0"/>
          </a:p>
        </p:txBody>
      </p:sp>
      <p:sp>
        <p:nvSpPr>
          <p:cNvPr id="15" name="TextBox 14"/>
          <p:cNvSpPr txBox="1"/>
          <p:nvPr/>
        </p:nvSpPr>
        <p:spPr>
          <a:xfrm>
            <a:off x="3962400" y="4800600"/>
            <a:ext cx="1752600" cy="381000"/>
          </a:xfrm>
          <a:prstGeom prst="rect">
            <a:avLst/>
          </a:prstGeom>
          <a:noFill/>
        </p:spPr>
        <p:txBody>
          <a:bodyPr wrap="square" rtlCol="0" anchor="ctr" anchorCtr="1">
            <a:noAutofit/>
          </a:bodyPr>
          <a:lstStyle/>
          <a:p>
            <a:r>
              <a:rPr lang="en-US" dirty="0" smtClean="0"/>
              <a:t>is managed by</a:t>
            </a:r>
            <a:endParaRPr lang="en-US" dirty="0"/>
          </a:p>
        </p:txBody>
      </p:sp>
      <p:sp>
        <p:nvSpPr>
          <p:cNvPr id="16" name="TextBox 15"/>
          <p:cNvSpPr txBox="1"/>
          <p:nvPr/>
        </p:nvSpPr>
        <p:spPr>
          <a:xfrm>
            <a:off x="2514600" y="4876800"/>
            <a:ext cx="1447800" cy="381000"/>
          </a:xfrm>
          <a:prstGeom prst="rect">
            <a:avLst/>
          </a:prstGeom>
          <a:noFill/>
        </p:spPr>
        <p:txBody>
          <a:bodyPr wrap="square" rtlCol="0" anchor="ctr" anchorCtr="1">
            <a:noAutofit/>
          </a:bodyPr>
          <a:lstStyle/>
          <a:p>
            <a:r>
              <a:rPr lang="en-US" dirty="0" smtClean="0"/>
              <a:t>1</a:t>
            </a:r>
            <a:endParaRPr lang="en-US" dirty="0"/>
          </a:p>
        </p:txBody>
      </p:sp>
      <p:sp>
        <p:nvSpPr>
          <p:cNvPr id="17" name="TextBox 16"/>
          <p:cNvSpPr txBox="1"/>
          <p:nvPr/>
        </p:nvSpPr>
        <p:spPr>
          <a:xfrm>
            <a:off x="4572000" y="4267200"/>
            <a:ext cx="1447800" cy="381000"/>
          </a:xfrm>
          <a:prstGeom prst="rect">
            <a:avLst/>
          </a:prstGeom>
          <a:noFill/>
        </p:spPr>
        <p:txBody>
          <a:bodyPr wrap="square" rtlCol="0" anchor="ctr" anchorCtr="1">
            <a:noAutofit/>
          </a:bodyPr>
          <a:lstStyle/>
          <a:p>
            <a:r>
              <a:rPr lang="en-US" dirty="0" smtClean="0"/>
              <a:t>1</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Conditionality</a:t>
            </a:r>
            <a:endParaRPr lang="en-US" dirty="0"/>
          </a:p>
        </p:txBody>
      </p:sp>
      <p:sp>
        <p:nvSpPr>
          <p:cNvPr id="3" name="Content Placeholder 2"/>
          <p:cNvSpPr>
            <a:spLocks noGrp="1"/>
          </p:cNvSpPr>
          <p:nvPr>
            <p:ph idx="1"/>
          </p:nvPr>
        </p:nvSpPr>
        <p:spPr/>
        <p:txBody>
          <a:bodyPr/>
          <a:lstStyle/>
          <a:p>
            <a:r>
              <a:rPr lang="en-US" dirty="0" smtClean="0"/>
              <a:t>The </a:t>
            </a:r>
            <a:r>
              <a:rPr lang="en-US" i="1" dirty="0" smtClean="0"/>
              <a:t>conditionality </a:t>
            </a:r>
            <a:r>
              <a:rPr lang="en-US" dirty="0" smtClean="0"/>
              <a:t>captures whether an instance is required to participate in the association.</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Rectangle 3"/>
          <p:cNvSpPr/>
          <p:nvPr/>
        </p:nvSpPr>
        <p:spPr bwMode="auto">
          <a:xfrm>
            <a:off x="914400" y="2362200"/>
            <a:ext cx="2133600" cy="9906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Dog</a:t>
            </a:r>
          </a:p>
        </p:txBody>
      </p:sp>
      <p:sp>
        <p:nvSpPr>
          <p:cNvPr id="5" name="Rectangle 4"/>
          <p:cNvSpPr/>
          <p:nvPr/>
        </p:nvSpPr>
        <p:spPr bwMode="auto">
          <a:xfrm>
            <a:off x="5562600" y="2362200"/>
            <a:ext cx="2133600" cy="9906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t>Person</a:t>
            </a:r>
            <a:endParaRPr kumimoji="0" lang="en-US" sz="1800" b="0" i="0" u="none" strike="noStrike" cap="none" normalizeH="0" baseline="0" dirty="0" smtClean="0">
              <a:ln>
                <a:noFill/>
              </a:ln>
              <a:solidFill>
                <a:schemeClr val="tx1"/>
              </a:solidFill>
              <a:effectLst/>
              <a:latin typeface="Arial" charset="0"/>
            </a:endParaRPr>
          </a:p>
        </p:txBody>
      </p:sp>
      <p:cxnSp>
        <p:nvCxnSpPr>
          <p:cNvPr id="6" name="Straight Connector 5"/>
          <p:cNvCxnSpPr>
            <a:stCxn id="4" idx="3"/>
            <a:endCxn id="5" idx="1"/>
          </p:cNvCxnSpPr>
          <p:nvPr/>
        </p:nvCxnSpPr>
        <p:spPr bwMode="auto">
          <a:xfrm>
            <a:off x="3048000" y="2857500"/>
            <a:ext cx="25146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7" name="TextBox 6"/>
          <p:cNvSpPr txBox="1"/>
          <p:nvPr/>
        </p:nvSpPr>
        <p:spPr>
          <a:xfrm>
            <a:off x="2667000" y="2438400"/>
            <a:ext cx="1447800" cy="381000"/>
          </a:xfrm>
          <a:prstGeom prst="rect">
            <a:avLst/>
          </a:prstGeom>
          <a:noFill/>
        </p:spPr>
        <p:txBody>
          <a:bodyPr wrap="square" rtlCol="0" anchor="ctr" anchorCtr="1">
            <a:noAutofit/>
          </a:bodyPr>
          <a:lstStyle/>
          <a:p>
            <a:r>
              <a:rPr lang="en-US" dirty="0" smtClean="0"/>
              <a:t>owns</a:t>
            </a:r>
            <a:endParaRPr lang="en-US" dirty="0"/>
          </a:p>
        </p:txBody>
      </p:sp>
      <p:sp>
        <p:nvSpPr>
          <p:cNvPr id="8" name="TextBox 7"/>
          <p:cNvSpPr txBox="1"/>
          <p:nvPr/>
        </p:nvSpPr>
        <p:spPr>
          <a:xfrm>
            <a:off x="4191000" y="2895600"/>
            <a:ext cx="1447800" cy="381000"/>
          </a:xfrm>
          <a:prstGeom prst="rect">
            <a:avLst/>
          </a:prstGeom>
          <a:noFill/>
        </p:spPr>
        <p:txBody>
          <a:bodyPr wrap="square" rtlCol="0" anchor="ctr" anchorCtr="1">
            <a:noAutofit/>
          </a:bodyPr>
          <a:lstStyle/>
          <a:p>
            <a:r>
              <a:rPr lang="en-US" dirty="0" smtClean="0"/>
              <a:t>is owned by</a:t>
            </a:r>
            <a:endParaRPr lang="en-US" dirty="0"/>
          </a:p>
        </p:txBody>
      </p:sp>
      <p:sp>
        <p:nvSpPr>
          <p:cNvPr id="9" name="TextBox 8"/>
          <p:cNvSpPr txBox="1"/>
          <p:nvPr/>
        </p:nvSpPr>
        <p:spPr>
          <a:xfrm>
            <a:off x="2590800" y="2971800"/>
            <a:ext cx="1447800" cy="381000"/>
          </a:xfrm>
          <a:prstGeom prst="rect">
            <a:avLst/>
          </a:prstGeom>
          <a:noFill/>
        </p:spPr>
        <p:txBody>
          <a:bodyPr wrap="square" rtlCol="0" anchor="ctr" anchorCtr="1">
            <a:noAutofit/>
          </a:bodyPr>
          <a:lstStyle/>
          <a:p>
            <a:r>
              <a:rPr lang="en-US" dirty="0" smtClean="0"/>
              <a:t>0..*</a:t>
            </a:r>
            <a:endParaRPr lang="en-US" dirty="0"/>
          </a:p>
        </p:txBody>
      </p:sp>
      <p:sp>
        <p:nvSpPr>
          <p:cNvPr id="10" name="TextBox 9"/>
          <p:cNvSpPr txBox="1"/>
          <p:nvPr/>
        </p:nvSpPr>
        <p:spPr>
          <a:xfrm>
            <a:off x="4495800" y="2362200"/>
            <a:ext cx="1447800" cy="381000"/>
          </a:xfrm>
          <a:prstGeom prst="rect">
            <a:avLst/>
          </a:prstGeom>
          <a:noFill/>
        </p:spPr>
        <p:txBody>
          <a:bodyPr wrap="square" rtlCol="0" anchor="ctr" anchorCtr="1">
            <a:noAutofit/>
          </a:bodyPr>
          <a:lstStyle/>
          <a:p>
            <a:r>
              <a:rPr lang="en-US" dirty="0" smtClean="0"/>
              <a:t>1</a:t>
            </a:r>
            <a:endParaRPr lang="en-US" dirty="0"/>
          </a:p>
        </p:txBody>
      </p:sp>
      <p:sp>
        <p:nvSpPr>
          <p:cNvPr id="11" name="Rectangle 10"/>
          <p:cNvSpPr/>
          <p:nvPr/>
        </p:nvSpPr>
        <p:spPr bwMode="auto">
          <a:xfrm>
            <a:off x="990600" y="4267200"/>
            <a:ext cx="2133600" cy="9906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Station</a:t>
            </a:r>
          </a:p>
        </p:txBody>
      </p:sp>
      <p:sp>
        <p:nvSpPr>
          <p:cNvPr id="12" name="Rectangle 11"/>
          <p:cNvSpPr/>
          <p:nvPr/>
        </p:nvSpPr>
        <p:spPr bwMode="auto">
          <a:xfrm>
            <a:off x="5638800" y="4267200"/>
            <a:ext cx="2133600" cy="9906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Station Manager</a:t>
            </a:r>
          </a:p>
        </p:txBody>
      </p:sp>
      <p:cxnSp>
        <p:nvCxnSpPr>
          <p:cNvPr id="13" name="Straight Connector 12"/>
          <p:cNvCxnSpPr>
            <a:stCxn id="11" idx="3"/>
            <a:endCxn id="12" idx="1"/>
          </p:cNvCxnSpPr>
          <p:nvPr/>
        </p:nvCxnSpPr>
        <p:spPr bwMode="auto">
          <a:xfrm>
            <a:off x="3124200" y="4762500"/>
            <a:ext cx="25146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14" name="TextBox 13"/>
          <p:cNvSpPr txBox="1"/>
          <p:nvPr/>
        </p:nvSpPr>
        <p:spPr>
          <a:xfrm>
            <a:off x="2971800" y="4343400"/>
            <a:ext cx="1752600" cy="381000"/>
          </a:xfrm>
          <a:prstGeom prst="rect">
            <a:avLst/>
          </a:prstGeom>
          <a:noFill/>
        </p:spPr>
        <p:txBody>
          <a:bodyPr wrap="square" rtlCol="0" anchor="ctr" anchorCtr="1">
            <a:noAutofit/>
          </a:bodyPr>
          <a:lstStyle/>
          <a:p>
            <a:r>
              <a:rPr lang="en-US" dirty="0" smtClean="0"/>
              <a:t>is managing</a:t>
            </a:r>
            <a:endParaRPr lang="en-US" dirty="0"/>
          </a:p>
        </p:txBody>
      </p:sp>
      <p:sp>
        <p:nvSpPr>
          <p:cNvPr id="15" name="TextBox 14"/>
          <p:cNvSpPr txBox="1"/>
          <p:nvPr/>
        </p:nvSpPr>
        <p:spPr>
          <a:xfrm>
            <a:off x="3962400" y="4800600"/>
            <a:ext cx="1752600" cy="381000"/>
          </a:xfrm>
          <a:prstGeom prst="rect">
            <a:avLst/>
          </a:prstGeom>
          <a:noFill/>
        </p:spPr>
        <p:txBody>
          <a:bodyPr wrap="square" rtlCol="0" anchor="ctr" anchorCtr="1">
            <a:noAutofit/>
          </a:bodyPr>
          <a:lstStyle/>
          <a:p>
            <a:r>
              <a:rPr lang="en-US" dirty="0" smtClean="0"/>
              <a:t>is managed by</a:t>
            </a:r>
            <a:endParaRPr lang="en-US" dirty="0"/>
          </a:p>
        </p:txBody>
      </p:sp>
      <p:sp>
        <p:nvSpPr>
          <p:cNvPr id="16" name="TextBox 15"/>
          <p:cNvSpPr txBox="1"/>
          <p:nvPr/>
        </p:nvSpPr>
        <p:spPr>
          <a:xfrm>
            <a:off x="2667000" y="4876800"/>
            <a:ext cx="1447800" cy="381000"/>
          </a:xfrm>
          <a:prstGeom prst="rect">
            <a:avLst/>
          </a:prstGeom>
          <a:noFill/>
        </p:spPr>
        <p:txBody>
          <a:bodyPr wrap="square" rtlCol="0" anchor="ctr" anchorCtr="1">
            <a:noAutofit/>
          </a:bodyPr>
          <a:lstStyle/>
          <a:p>
            <a:r>
              <a:rPr lang="en-US" dirty="0" smtClean="0"/>
              <a:t>0..1</a:t>
            </a:r>
            <a:endParaRPr lang="en-US" dirty="0"/>
          </a:p>
        </p:txBody>
      </p:sp>
      <p:sp>
        <p:nvSpPr>
          <p:cNvPr id="17" name="TextBox 16"/>
          <p:cNvSpPr txBox="1"/>
          <p:nvPr/>
        </p:nvSpPr>
        <p:spPr>
          <a:xfrm>
            <a:off x="4572000" y="4267200"/>
            <a:ext cx="1447800" cy="381000"/>
          </a:xfrm>
          <a:prstGeom prst="rect">
            <a:avLst/>
          </a:prstGeom>
          <a:noFill/>
        </p:spPr>
        <p:txBody>
          <a:bodyPr wrap="square" rtlCol="0" anchor="ctr" anchorCtr="1">
            <a:noAutofit/>
          </a:bodyPr>
          <a:lstStyle/>
          <a:p>
            <a:r>
              <a:rPr lang="en-US" dirty="0" smtClean="0"/>
              <a:t>1</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smtClean="0"/>
              <a:t>Association Identifiers</a:t>
            </a:r>
          </a:p>
        </p:txBody>
      </p:sp>
      <p:sp>
        <p:nvSpPr>
          <p:cNvPr id="33795" name="Content Placeholder 2"/>
          <p:cNvSpPr>
            <a:spLocks noGrp="1"/>
          </p:cNvSpPr>
          <p:nvPr>
            <p:ph idx="1"/>
          </p:nvPr>
        </p:nvSpPr>
        <p:spPr/>
        <p:txBody>
          <a:bodyPr/>
          <a:lstStyle/>
          <a:p>
            <a:pPr marL="0" indent="0"/>
            <a:r>
              <a:rPr lang="en-US" dirty="0" smtClean="0"/>
              <a:t>Names at the ends of associations may not be unique.</a:t>
            </a:r>
          </a:p>
          <a:p>
            <a:pPr marL="0" indent="0"/>
            <a:endParaRPr lang="en-US" dirty="0" smtClean="0"/>
          </a:p>
          <a:p>
            <a:pPr marL="0" indent="0"/>
            <a:r>
              <a:rPr lang="en-US" dirty="0" smtClean="0"/>
              <a:t>Therefore each association has a unique identifier.</a:t>
            </a:r>
          </a:p>
          <a:p>
            <a:pPr marL="0" indent="0"/>
            <a:endParaRPr lang="en-US" dirty="0" smtClean="0"/>
          </a:p>
        </p:txBody>
      </p:sp>
      <p:sp>
        <p:nvSpPr>
          <p:cNvPr id="4" name="Rectangle 3"/>
          <p:cNvSpPr/>
          <p:nvPr/>
        </p:nvSpPr>
        <p:spPr bwMode="auto">
          <a:xfrm>
            <a:off x="990600" y="4800600"/>
            <a:ext cx="2133600" cy="9906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Station</a:t>
            </a:r>
          </a:p>
        </p:txBody>
      </p:sp>
      <p:sp>
        <p:nvSpPr>
          <p:cNvPr id="5" name="Rectangle 4"/>
          <p:cNvSpPr/>
          <p:nvPr/>
        </p:nvSpPr>
        <p:spPr bwMode="auto">
          <a:xfrm>
            <a:off x="5638800" y="4800600"/>
            <a:ext cx="2133600" cy="9906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On-Duty</a:t>
            </a:r>
          </a:p>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Station Manager</a:t>
            </a:r>
          </a:p>
        </p:txBody>
      </p:sp>
      <p:cxnSp>
        <p:nvCxnSpPr>
          <p:cNvPr id="6" name="Straight Connector 5"/>
          <p:cNvCxnSpPr>
            <a:stCxn id="4" idx="3"/>
            <a:endCxn id="5" idx="1"/>
          </p:cNvCxnSpPr>
          <p:nvPr/>
        </p:nvCxnSpPr>
        <p:spPr bwMode="auto">
          <a:xfrm>
            <a:off x="3124200" y="5295900"/>
            <a:ext cx="25146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7" name="TextBox 6"/>
          <p:cNvSpPr txBox="1"/>
          <p:nvPr/>
        </p:nvSpPr>
        <p:spPr>
          <a:xfrm>
            <a:off x="2971800" y="4876800"/>
            <a:ext cx="1752600" cy="381000"/>
          </a:xfrm>
          <a:prstGeom prst="rect">
            <a:avLst/>
          </a:prstGeom>
          <a:noFill/>
        </p:spPr>
        <p:txBody>
          <a:bodyPr wrap="square" rtlCol="0" anchor="ctr" anchorCtr="1">
            <a:noAutofit/>
          </a:bodyPr>
          <a:lstStyle/>
          <a:p>
            <a:r>
              <a:rPr lang="en-US" dirty="0" smtClean="0"/>
              <a:t>is managing</a:t>
            </a:r>
            <a:endParaRPr lang="en-US" dirty="0"/>
          </a:p>
        </p:txBody>
      </p:sp>
      <p:sp>
        <p:nvSpPr>
          <p:cNvPr id="8" name="TextBox 7"/>
          <p:cNvSpPr txBox="1"/>
          <p:nvPr/>
        </p:nvSpPr>
        <p:spPr>
          <a:xfrm>
            <a:off x="3962400" y="5334000"/>
            <a:ext cx="1752600" cy="381000"/>
          </a:xfrm>
          <a:prstGeom prst="rect">
            <a:avLst/>
          </a:prstGeom>
          <a:noFill/>
        </p:spPr>
        <p:txBody>
          <a:bodyPr wrap="square" rtlCol="0" anchor="ctr" anchorCtr="1">
            <a:noAutofit/>
          </a:bodyPr>
          <a:lstStyle/>
          <a:p>
            <a:r>
              <a:rPr lang="en-US" dirty="0" smtClean="0"/>
              <a:t>is managed by</a:t>
            </a:r>
            <a:endParaRPr lang="en-US" dirty="0"/>
          </a:p>
        </p:txBody>
      </p:sp>
      <p:sp>
        <p:nvSpPr>
          <p:cNvPr id="9" name="TextBox 8"/>
          <p:cNvSpPr txBox="1"/>
          <p:nvPr/>
        </p:nvSpPr>
        <p:spPr>
          <a:xfrm>
            <a:off x="2514600" y="5410200"/>
            <a:ext cx="1447800" cy="381000"/>
          </a:xfrm>
          <a:prstGeom prst="rect">
            <a:avLst/>
          </a:prstGeom>
          <a:noFill/>
        </p:spPr>
        <p:txBody>
          <a:bodyPr wrap="square" rtlCol="0" anchor="ctr" anchorCtr="1">
            <a:noAutofit/>
          </a:bodyPr>
          <a:lstStyle/>
          <a:p>
            <a:r>
              <a:rPr lang="en-US" dirty="0" smtClean="0"/>
              <a:t>1</a:t>
            </a:r>
            <a:endParaRPr lang="en-US" dirty="0"/>
          </a:p>
        </p:txBody>
      </p:sp>
      <p:sp>
        <p:nvSpPr>
          <p:cNvPr id="10" name="TextBox 9"/>
          <p:cNvSpPr txBox="1"/>
          <p:nvPr/>
        </p:nvSpPr>
        <p:spPr>
          <a:xfrm>
            <a:off x="4572000" y="4800600"/>
            <a:ext cx="1447800" cy="381000"/>
          </a:xfrm>
          <a:prstGeom prst="rect">
            <a:avLst/>
          </a:prstGeom>
          <a:noFill/>
        </p:spPr>
        <p:txBody>
          <a:bodyPr wrap="square" rtlCol="0" anchor="ctr" anchorCtr="1">
            <a:noAutofit/>
          </a:bodyPr>
          <a:lstStyle/>
          <a:p>
            <a:r>
              <a:rPr lang="en-US" dirty="0" smtClean="0"/>
              <a:t>1</a:t>
            </a:r>
            <a:endParaRPr lang="en-US" dirty="0"/>
          </a:p>
        </p:txBody>
      </p:sp>
      <p:sp>
        <p:nvSpPr>
          <p:cNvPr id="11" name="Rectangle 10"/>
          <p:cNvSpPr/>
          <p:nvPr/>
        </p:nvSpPr>
        <p:spPr bwMode="auto">
          <a:xfrm>
            <a:off x="914400" y="2895600"/>
            <a:ext cx="2133600" cy="9906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Dog</a:t>
            </a:r>
          </a:p>
        </p:txBody>
      </p:sp>
      <p:sp>
        <p:nvSpPr>
          <p:cNvPr id="12" name="Rectangle 11"/>
          <p:cNvSpPr/>
          <p:nvPr/>
        </p:nvSpPr>
        <p:spPr bwMode="auto">
          <a:xfrm>
            <a:off x="5562600" y="2895600"/>
            <a:ext cx="2133600" cy="9906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Dog Owner</a:t>
            </a:r>
          </a:p>
        </p:txBody>
      </p:sp>
      <p:cxnSp>
        <p:nvCxnSpPr>
          <p:cNvPr id="13" name="Straight Connector 12"/>
          <p:cNvCxnSpPr>
            <a:stCxn id="11" idx="3"/>
            <a:endCxn id="12" idx="1"/>
          </p:cNvCxnSpPr>
          <p:nvPr/>
        </p:nvCxnSpPr>
        <p:spPr bwMode="auto">
          <a:xfrm>
            <a:off x="3048000" y="3390900"/>
            <a:ext cx="25146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14" name="TextBox 13"/>
          <p:cNvSpPr txBox="1"/>
          <p:nvPr/>
        </p:nvSpPr>
        <p:spPr>
          <a:xfrm>
            <a:off x="2667000" y="2971800"/>
            <a:ext cx="1447800" cy="381000"/>
          </a:xfrm>
          <a:prstGeom prst="rect">
            <a:avLst/>
          </a:prstGeom>
          <a:noFill/>
        </p:spPr>
        <p:txBody>
          <a:bodyPr wrap="square" rtlCol="0" anchor="ctr" anchorCtr="1">
            <a:noAutofit/>
          </a:bodyPr>
          <a:lstStyle/>
          <a:p>
            <a:r>
              <a:rPr lang="en-US" dirty="0" smtClean="0"/>
              <a:t>owns</a:t>
            </a:r>
            <a:endParaRPr lang="en-US" dirty="0"/>
          </a:p>
        </p:txBody>
      </p:sp>
      <p:sp>
        <p:nvSpPr>
          <p:cNvPr id="15" name="TextBox 14"/>
          <p:cNvSpPr txBox="1"/>
          <p:nvPr/>
        </p:nvSpPr>
        <p:spPr>
          <a:xfrm>
            <a:off x="4191000" y="3429000"/>
            <a:ext cx="1447800" cy="381000"/>
          </a:xfrm>
          <a:prstGeom prst="rect">
            <a:avLst/>
          </a:prstGeom>
          <a:noFill/>
        </p:spPr>
        <p:txBody>
          <a:bodyPr wrap="square" rtlCol="0" anchor="ctr" anchorCtr="1">
            <a:noAutofit/>
          </a:bodyPr>
          <a:lstStyle/>
          <a:p>
            <a:r>
              <a:rPr lang="en-US" dirty="0" smtClean="0"/>
              <a:t>is owned by</a:t>
            </a:r>
            <a:endParaRPr lang="en-US" dirty="0"/>
          </a:p>
        </p:txBody>
      </p:sp>
      <p:sp>
        <p:nvSpPr>
          <p:cNvPr id="16" name="TextBox 15"/>
          <p:cNvSpPr txBox="1"/>
          <p:nvPr/>
        </p:nvSpPr>
        <p:spPr>
          <a:xfrm>
            <a:off x="2590800" y="3505200"/>
            <a:ext cx="1447800" cy="381000"/>
          </a:xfrm>
          <a:prstGeom prst="rect">
            <a:avLst/>
          </a:prstGeom>
          <a:noFill/>
        </p:spPr>
        <p:txBody>
          <a:bodyPr wrap="square" rtlCol="0" anchor="ctr" anchorCtr="1">
            <a:noAutofit/>
          </a:bodyPr>
          <a:lstStyle/>
          <a:p>
            <a:r>
              <a:rPr lang="en-US" dirty="0" smtClean="0"/>
              <a:t>1..*</a:t>
            </a:r>
            <a:endParaRPr lang="en-US" dirty="0"/>
          </a:p>
        </p:txBody>
      </p:sp>
      <p:sp>
        <p:nvSpPr>
          <p:cNvPr id="17" name="TextBox 16"/>
          <p:cNvSpPr txBox="1"/>
          <p:nvPr/>
        </p:nvSpPr>
        <p:spPr>
          <a:xfrm>
            <a:off x="4495800" y="2895600"/>
            <a:ext cx="1447800" cy="381000"/>
          </a:xfrm>
          <a:prstGeom prst="rect">
            <a:avLst/>
          </a:prstGeom>
          <a:noFill/>
        </p:spPr>
        <p:txBody>
          <a:bodyPr wrap="square" rtlCol="0" anchor="ctr" anchorCtr="1">
            <a:noAutofit/>
          </a:bodyPr>
          <a:lstStyle/>
          <a:p>
            <a:r>
              <a:rPr lang="en-US" dirty="0" smtClean="0"/>
              <a:t>1</a:t>
            </a:r>
            <a:endParaRPr lang="en-US" dirty="0"/>
          </a:p>
        </p:txBody>
      </p:sp>
      <p:sp>
        <p:nvSpPr>
          <p:cNvPr id="18" name="TextBox 17"/>
          <p:cNvSpPr txBox="1"/>
          <p:nvPr/>
        </p:nvSpPr>
        <p:spPr>
          <a:xfrm>
            <a:off x="3657600" y="2971800"/>
            <a:ext cx="1447800" cy="381000"/>
          </a:xfrm>
          <a:prstGeom prst="rect">
            <a:avLst/>
          </a:prstGeom>
          <a:noFill/>
        </p:spPr>
        <p:txBody>
          <a:bodyPr wrap="square" rtlCol="0" anchor="ctr" anchorCtr="1">
            <a:noAutofit/>
          </a:bodyPr>
          <a:lstStyle/>
          <a:p>
            <a:r>
              <a:rPr lang="en-US" b="1" dirty="0" smtClean="0"/>
              <a:t>R1</a:t>
            </a:r>
            <a:endParaRPr lang="en-US" b="1" dirty="0"/>
          </a:p>
        </p:txBody>
      </p:sp>
      <p:sp>
        <p:nvSpPr>
          <p:cNvPr id="19" name="TextBox 18"/>
          <p:cNvSpPr txBox="1"/>
          <p:nvPr/>
        </p:nvSpPr>
        <p:spPr>
          <a:xfrm>
            <a:off x="3657600" y="4495800"/>
            <a:ext cx="1447800" cy="381000"/>
          </a:xfrm>
          <a:prstGeom prst="rect">
            <a:avLst/>
          </a:prstGeom>
          <a:noFill/>
        </p:spPr>
        <p:txBody>
          <a:bodyPr wrap="square" rtlCol="0" anchor="ctr" anchorCtr="1">
            <a:noAutofit/>
          </a:bodyPr>
          <a:lstStyle/>
          <a:p>
            <a:r>
              <a:rPr lang="en-US" b="1" dirty="0" smtClean="0"/>
              <a:t>R3</a:t>
            </a:r>
            <a:endParaRPr lang="en-US" b="1"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Workshop</a:t>
            </a:r>
            <a:endParaRPr lang="en-US" dirty="0"/>
          </a:p>
        </p:txBody>
      </p:sp>
      <p:sp>
        <p:nvSpPr>
          <p:cNvPr id="4" name="Content Placeholder 3"/>
          <p:cNvSpPr>
            <a:spLocks noGrp="1"/>
          </p:cNvSpPr>
          <p:nvPr>
            <p:ph idx="1"/>
          </p:nvPr>
        </p:nvSpPr>
        <p:spPr/>
        <p:txBody>
          <a:bodyPr/>
          <a:lstStyle/>
          <a:p>
            <a:r>
              <a:rPr lang="en-US" dirty="0" smtClean="0"/>
              <a:t>Build associations between the classes you have so far.</a:t>
            </a:r>
          </a:p>
          <a:p>
            <a:endParaRPr lang="en-US" dirty="0" smtClean="0"/>
          </a:p>
          <a:p>
            <a:r>
              <a:rPr lang="en-US" dirty="0" smtClean="0"/>
              <a:t>Be sure to note:</a:t>
            </a:r>
          </a:p>
          <a:p>
            <a:pPr lvl="1"/>
            <a:r>
              <a:rPr lang="en-US" dirty="0" smtClean="0"/>
              <a:t>name</a:t>
            </a:r>
          </a:p>
          <a:p>
            <a:pPr lvl="1"/>
            <a:r>
              <a:rPr lang="en-US" dirty="0" smtClean="0"/>
              <a:t>multiplicity</a:t>
            </a:r>
          </a:p>
          <a:p>
            <a:pPr lvl="1"/>
            <a:r>
              <a:rPr lang="en-US" dirty="0" smtClean="0"/>
              <a:t>conditionality</a:t>
            </a:r>
          </a:p>
          <a:p>
            <a:r>
              <a:rPr lang="en-US" dirty="0" smtClean="0"/>
              <a:t>for each end, and the</a:t>
            </a:r>
          </a:p>
          <a:p>
            <a:pPr lvl="1"/>
            <a:r>
              <a:rPr lang="en-US" dirty="0" smtClean="0"/>
              <a:t>association ID</a:t>
            </a:r>
          </a:p>
          <a:p>
            <a:r>
              <a:rPr lang="en-US" dirty="0" smtClean="0"/>
              <a:t>for the association as a whole.</a:t>
            </a:r>
          </a:p>
          <a:p>
            <a:pPr lvl="1"/>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smtClean="0"/>
              <a:t>Finding Associations</a:t>
            </a:r>
          </a:p>
        </p:txBody>
      </p:sp>
      <p:sp>
        <p:nvSpPr>
          <p:cNvPr id="49155" name="Content Placeholder 2"/>
          <p:cNvSpPr>
            <a:spLocks noGrp="1"/>
          </p:cNvSpPr>
          <p:nvPr>
            <p:ph idx="1"/>
          </p:nvPr>
        </p:nvSpPr>
        <p:spPr/>
        <p:txBody>
          <a:bodyPr/>
          <a:lstStyle/>
          <a:p>
            <a:pPr marL="0" indent="0"/>
            <a:r>
              <a:rPr lang="en-US" dirty="0" smtClean="0"/>
              <a:t>Capture the </a:t>
            </a:r>
            <a:r>
              <a:rPr lang="en-US" i="1" dirty="0" smtClean="0"/>
              <a:t>meaning </a:t>
            </a:r>
            <a:r>
              <a:rPr lang="en-US" dirty="0" smtClean="0"/>
              <a:t>of the association.</a:t>
            </a:r>
          </a:p>
          <a:p>
            <a:pPr marL="0" indent="0"/>
            <a:endParaRPr lang="en-US" dirty="0" smtClean="0"/>
          </a:p>
          <a:p>
            <a:pPr marL="0" indent="0"/>
            <a:r>
              <a:rPr lang="en-US" dirty="0" smtClean="0"/>
              <a:t>Be certain to name both ‘ends’ and check their multiplicity and conditionality.</a:t>
            </a:r>
          </a:p>
          <a:p>
            <a:pPr marL="0" indent="0"/>
            <a:endParaRPr lang="en-US" dirty="0" smtClean="0"/>
          </a:p>
          <a:p>
            <a:pPr marL="0" indent="0"/>
            <a:r>
              <a:rPr lang="en-US" dirty="0" smtClean="0"/>
              <a:t>«Examples»</a:t>
            </a:r>
          </a:p>
        </p:txBody>
      </p:sp>
      <p:sp>
        <p:nvSpPr>
          <p:cNvPr id="4" name="Rectangle 3"/>
          <p:cNvSpPr/>
          <p:nvPr/>
        </p:nvSpPr>
        <p:spPr bwMode="auto">
          <a:xfrm>
            <a:off x="990600" y="4800600"/>
            <a:ext cx="2133600" cy="9906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Station</a:t>
            </a:r>
          </a:p>
        </p:txBody>
      </p:sp>
      <p:sp>
        <p:nvSpPr>
          <p:cNvPr id="5" name="Rectangle 4"/>
          <p:cNvSpPr/>
          <p:nvPr/>
        </p:nvSpPr>
        <p:spPr bwMode="auto">
          <a:xfrm>
            <a:off x="5638800" y="4800600"/>
            <a:ext cx="2133600" cy="9906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On-Duty</a:t>
            </a:r>
          </a:p>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Station Manager</a:t>
            </a:r>
          </a:p>
        </p:txBody>
      </p:sp>
      <p:cxnSp>
        <p:nvCxnSpPr>
          <p:cNvPr id="6" name="Straight Connector 5"/>
          <p:cNvCxnSpPr>
            <a:stCxn id="4" idx="3"/>
            <a:endCxn id="5" idx="1"/>
          </p:cNvCxnSpPr>
          <p:nvPr/>
        </p:nvCxnSpPr>
        <p:spPr bwMode="auto">
          <a:xfrm>
            <a:off x="3124200" y="5295900"/>
            <a:ext cx="25146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7" name="TextBox 6"/>
          <p:cNvSpPr txBox="1"/>
          <p:nvPr/>
        </p:nvSpPr>
        <p:spPr>
          <a:xfrm>
            <a:off x="2971800" y="4876800"/>
            <a:ext cx="1752600" cy="381000"/>
          </a:xfrm>
          <a:prstGeom prst="rect">
            <a:avLst/>
          </a:prstGeom>
          <a:noFill/>
        </p:spPr>
        <p:txBody>
          <a:bodyPr wrap="square" rtlCol="0" anchor="ctr" anchorCtr="1">
            <a:noAutofit/>
          </a:bodyPr>
          <a:lstStyle/>
          <a:p>
            <a:r>
              <a:rPr lang="en-US" dirty="0" smtClean="0"/>
              <a:t>is managing</a:t>
            </a:r>
            <a:endParaRPr lang="en-US" dirty="0"/>
          </a:p>
        </p:txBody>
      </p:sp>
      <p:sp>
        <p:nvSpPr>
          <p:cNvPr id="8" name="TextBox 7"/>
          <p:cNvSpPr txBox="1"/>
          <p:nvPr/>
        </p:nvSpPr>
        <p:spPr>
          <a:xfrm>
            <a:off x="3962400" y="5334000"/>
            <a:ext cx="1752600" cy="381000"/>
          </a:xfrm>
          <a:prstGeom prst="rect">
            <a:avLst/>
          </a:prstGeom>
          <a:noFill/>
        </p:spPr>
        <p:txBody>
          <a:bodyPr wrap="square" rtlCol="0" anchor="ctr" anchorCtr="1">
            <a:noAutofit/>
          </a:bodyPr>
          <a:lstStyle/>
          <a:p>
            <a:r>
              <a:rPr lang="en-US" dirty="0" smtClean="0"/>
              <a:t>is managed by</a:t>
            </a:r>
            <a:endParaRPr lang="en-US" dirty="0"/>
          </a:p>
        </p:txBody>
      </p:sp>
      <p:sp>
        <p:nvSpPr>
          <p:cNvPr id="9" name="TextBox 8"/>
          <p:cNvSpPr txBox="1"/>
          <p:nvPr/>
        </p:nvSpPr>
        <p:spPr>
          <a:xfrm>
            <a:off x="2514600" y="5410200"/>
            <a:ext cx="1447800" cy="381000"/>
          </a:xfrm>
          <a:prstGeom prst="rect">
            <a:avLst/>
          </a:prstGeom>
          <a:noFill/>
        </p:spPr>
        <p:txBody>
          <a:bodyPr wrap="square" rtlCol="0" anchor="ctr" anchorCtr="1">
            <a:noAutofit/>
          </a:bodyPr>
          <a:lstStyle/>
          <a:p>
            <a:r>
              <a:rPr lang="en-US" dirty="0" smtClean="0"/>
              <a:t>1</a:t>
            </a:r>
            <a:endParaRPr lang="en-US" dirty="0"/>
          </a:p>
        </p:txBody>
      </p:sp>
      <p:sp>
        <p:nvSpPr>
          <p:cNvPr id="10" name="TextBox 9"/>
          <p:cNvSpPr txBox="1"/>
          <p:nvPr/>
        </p:nvSpPr>
        <p:spPr>
          <a:xfrm>
            <a:off x="4572000" y="4800600"/>
            <a:ext cx="1447800" cy="381000"/>
          </a:xfrm>
          <a:prstGeom prst="rect">
            <a:avLst/>
          </a:prstGeom>
          <a:noFill/>
        </p:spPr>
        <p:txBody>
          <a:bodyPr wrap="square" rtlCol="0" anchor="ctr" anchorCtr="1">
            <a:noAutofit/>
          </a:bodyPr>
          <a:lstStyle/>
          <a:p>
            <a:r>
              <a:rPr lang="en-US" dirty="0" smtClean="0"/>
              <a:t>1</a:t>
            </a:r>
            <a:endParaRPr lang="en-US" dirty="0"/>
          </a:p>
        </p:txBody>
      </p:sp>
      <p:sp>
        <p:nvSpPr>
          <p:cNvPr id="11" name="TextBox 10"/>
          <p:cNvSpPr txBox="1"/>
          <p:nvPr/>
        </p:nvSpPr>
        <p:spPr>
          <a:xfrm>
            <a:off x="3657600" y="4495800"/>
            <a:ext cx="1447800" cy="381000"/>
          </a:xfrm>
          <a:prstGeom prst="rect">
            <a:avLst/>
          </a:prstGeom>
          <a:noFill/>
        </p:spPr>
        <p:txBody>
          <a:bodyPr wrap="square" rtlCol="0" anchor="ctr" anchorCtr="1">
            <a:noAutofit/>
          </a:bodyPr>
          <a:lstStyle/>
          <a:p>
            <a:r>
              <a:rPr lang="en-US" b="1" dirty="0" smtClean="0"/>
              <a:t>R3</a:t>
            </a:r>
            <a:endParaRPr lang="en-US" b="1"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smtClean="0"/>
              <a:t>Association Descriptions</a:t>
            </a:r>
          </a:p>
        </p:txBody>
      </p:sp>
      <p:sp>
        <p:nvSpPr>
          <p:cNvPr id="70659" name="Content Placeholder 2"/>
          <p:cNvSpPr>
            <a:spLocks noGrp="1"/>
          </p:cNvSpPr>
          <p:nvPr>
            <p:ph idx="1"/>
          </p:nvPr>
        </p:nvSpPr>
        <p:spPr/>
        <p:txBody>
          <a:bodyPr/>
          <a:lstStyle/>
          <a:p>
            <a:r>
              <a:rPr lang="en-US" dirty="0" smtClean="0"/>
              <a:t>Each association must have a description that captures its meaning, multiplicity and conditionality.</a:t>
            </a:r>
          </a:p>
          <a:p>
            <a:pPr marL="0" indent="0"/>
            <a:endParaRPr lang="en-US" dirty="0" smtClean="0"/>
          </a:p>
          <a:p>
            <a:pPr marL="0" indent="0"/>
            <a:endParaRPr lang="en-US" dirty="0" smtClean="0"/>
          </a:p>
        </p:txBody>
      </p:sp>
      <p:sp>
        <p:nvSpPr>
          <p:cNvPr id="70660" name="TextBox 3"/>
          <p:cNvSpPr txBox="1">
            <a:spLocks noChangeArrowheads="1"/>
          </p:cNvSpPr>
          <p:nvPr/>
        </p:nvSpPr>
        <p:spPr bwMode="auto">
          <a:xfrm>
            <a:off x="762000" y="2286000"/>
            <a:ext cx="7696200" cy="1784350"/>
          </a:xfrm>
          <a:prstGeom prst="rect">
            <a:avLst/>
          </a:prstGeom>
          <a:solidFill>
            <a:schemeClr val="tx1">
              <a:alpha val="20000"/>
            </a:schemeClr>
          </a:solidFill>
          <a:ln w="9525">
            <a:noFill/>
            <a:miter lim="800000"/>
            <a:headEnd/>
            <a:tailEnd/>
          </a:ln>
        </p:spPr>
        <p:txBody>
          <a:bodyPr>
            <a:prstTxWarp prst="textNoShape">
              <a:avLst/>
            </a:prstTxWarp>
            <a:spAutoFit/>
          </a:bodyPr>
          <a:lstStyle/>
          <a:p>
            <a:r>
              <a:rPr lang="en-US" sz="2200"/>
              <a:t>R1:  A dog owner must have a license for each owned dog.  Each dog has a owner with exactly one license. </a:t>
            </a:r>
            <a:br>
              <a:rPr lang="en-US" sz="2200"/>
            </a:br>
            <a:r>
              <a:rPr lang="en-US" sz="2200"/>
              <a:t>The association is created when the dog is acquired and deleted when the dog is given or sold to a new owner or when the dog or the owner cease to exist.</a:t>
            </a:r>
          </a:p>
        </p:txBody>
      </p:sp>
      <p:sp>
        <p:nvSpPr>
          <p:cNvPr id="70661" name="Rectangular Callout 3"/>
          <p:cNvSpPr>
            <a:spLocks noChangeArrowheads="1"/>
          </p:cNvSpPr>
          <p:nvPr/>
        </p:nvSpPr>
        <p:spPr bwMode="auto">
          <a:xfrm>
            <a:off x="5715000" y="4495800"/>
            <a:ext cx="2819400" cy="1371600"/>
          </a:xfrm>
          <a:prstGeom prst="wedgeRectCallout">
            <a:avLst>
              <a:gd name="adj1" fmla="val 41088"/>
              <a:gd name="adj2" fmla="val 84014"/>
            </a:avLst>
          </a:prstGeom>
          <a:solidFill>
            <a:schemeClr val="accent1"/>
          </a:solidFill>
          <a:ln w="12700">
            <a:solidFill>
              <a:schemeClr val="tx1"/>
            </a:solidFill>
            <a:round/>
            <a:headEnd/>
            <a:tailEnd/>
          </a:ln>
        </p:spPr>
        <p:txBody>
          <a:bodyPr>
            <a:prstTxWarp prst="textNoShape">
              <a:avLst/>
            </a:prstTxWarp>
          </a:bodyPr>
          <a:lstStyle/>
          <a:p>
            <a:r>
              <a:rPr lang="en-US" sz="2000"/>
              <a:t>Don’t repeat what is on the diagram. </a:t>
            </a:r>
          </a:p>
          <a:p>
            <a:endParaRPr lang="en-US" sz="2000"/>
          </a:p>
          <a:p>
            <a:r>
              <a:rPr lang="en-US" sz="2000"/>
              <a:t>That’s a waste of time.</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smtClean="0"/>
              <a:t>Multiplicity Test</a:t>
            </a:r>
          </a:p>
        </p:txBody>
      </p:sp>
      <p:sp>
        <p:nvSpPr>
          <p:cNvPr id="72707" name="Content Placeholder 2"/>
          <p:cNvSpPr>
            <a:spLocks noGrp="1"/>
          </p:cNvSpPr>
          <p:nvPr>
            <p:ph idx="1"/>
          </p:nvPr>
        </p:nvSpPr>
        <p:spPr/>
        <p:txBody>
          <a:bodyPr/>
          <a:lstStyle/>
          <a:p>
            <a:pPr marL="0" indent="0"/>
            <a:r>
              <a:rPr lang="en-US" smtClean="0"/>
              <a:t>Check that the class is defined in such a way that it justifies </a:t>
            </a:r>
            <a:br>
              <a:rPr lang="en-US" smtClean="0"/>
            </a:br>
            <a:r>
              <a:rPr lang="en-US" smtClean="0"/>
              <a:t>the multiplicity.</a:t>
            </a:r>
          </a:p>
          <a:p>
            <a:pPr marL="0" indent="0"/>
            <a:endParaRPr lang="en-US" smtClean="0"/>
          </a:p>
          <a:p>
            <a:pPr marL="0" indent="0"/>
            <a:r>
              <a:rPr lang="en-US" smtClean="0"/>
              <a:t>Can a Dog have multiple owners?</a:t>
            </a:r>
          </a:p>
          <a:p>
            <a:pPr lvl="1"/>
            <a:r>
              <a:rPr lang="en-US" smtClean="0"/>
              <a:t>At one time?</a:t>
            </a:r>
          </a:p>
          <a:p>
            <a:pPr lvl="1"/>
            <a:r>
              <a:rPr lang="en-US" smtClean="0"/>
              <a:t>Over time?</a:t>
            </a:r>
          </a:p>
          <a:p>
            <a:pPr lvl="1"/>
            <a:endParaRPr lang="en-US" smtClean="0"/>
          </a:p>
          <a:p>
            <a:pPr marL="0" indent="0"/>
            <a:r>
              <a:rPr lang="en-US" smtClean="0"/>
              <a:t>Do we need to know:</a:t>
            </a:r>
          </a:p>
          <a:p>
            <a:pPr lvl="1"/>
            <a:r>
              <a:rPr lang="en-US" smtClean="0"/>
              <a:t>What dogs were owned </a:t>
            </a:r>
            <a:br>
              <a:rPr lang="en-US" smtClean="0"/>
            </a:br>
            <a:r>
              <a:rPr lang="en-US" smtClean="0"/>
              <a:t>in the past?</a:t>
            </a:r>
          </a:p>
          <a:p>
            <a:pPr lvl="1"/>
            <a:r>
              <a:rPr lang="en-US" smtClean="0"/>
              <a:t>Is that a separate association?</a:t>
            </a:r>
          </a:p>
          <a:p>
            <a:pPr lvl="1">
              <a:buFont typeface="Monotype Sorts" charset="2"/>
              <a:buNone/>
            </a:pPr>
            <a:endParaRPr lang="en-US" smtClean="0"/>
          </a:p>
          <a:p>
            <a:pPr marL="0" indent="0"/>
            <a:endParaRPr lang="en-US" smtClean="0"/>
          </a:p>
          <a:p>
            <a:pPr marL="0" indent="0"/>
            <a:endParaRPr lang="en-US" smtClean="0"/>
          </a:p>
          <a:p>
            <a:pPr marL="0" indent="0"/>
            <a:endParaRPr lang="en-US" smtClean="0"/>
          </a:p>
        </p:txBody>
      </p:sp>
      <p:sp>
        <p:nvSpPr>
          <p:cNvPr id="72708" name="Rectangle 3"/>
          <p:cNvSpPr>
            <a:spLocks noChangeArrowheads="1"/>
          </p:cNvSpPr>
          <p:nvPr/>
        </p:nvSpPr>
        <p:spPr bwMode="auto">
          <a:xfrm>
            <a:off x="5715000" y="4065588"/>
            <a:ext cx="2209800" cy="430212"/>
          </a:xfrm>
          <a:prstGeom prst="rect">
            <a:avLst/>
          </a:prstGeom>
          <a:solidFill>
            <a:schemeClr val="tx1">
              <a:alpha val="14902"/>
            </a:schemeClr>
          </a:solidFill>
          <a:ln w="9525">
            <a:noFill/>
            <a:miter lim="800000"/>
            <a:headEnd/>
            <a:tailEnd/>
          </a:ln>
        </p:spPr>
        <p:txBody>
          <a:bodyPr>
            <a:prstTxWarp prst="textNoShape">
              <a:avLst/>
            </a:prstTxWarp>
            <a:spAutoFit/>
          </a:bodyPr>
          <a:lstStyle/>
          <a:p>
            <a:r>
              <a:rPr lang="en-US" sz="2200"/>
              <a:t>Dog Owner</a:t>
            </a:r>
          </a:p>
        </p:txBody>
      </p:sp>
      <p:sp>
        <p:nvSpPr>
          <p:cNvPr id="72709" name="Rectangle 4"/>
          <p:cNvSpPr>
            <a:spLocks noChangeArrowheads="1"/>
          </p:cNvSpPr>
          <p:nvPr/>
        </p:nvSpPr>
        <p:spPr bwMode="auto">
          <a:xfrm>
            <a:off x="5715000" y="2514600"/>
            <a:ext cx="2209800" cy="430213"/>
          </a:xfrm>
          <a:prstGeom prst="rect">
            <a:avLst/>
          </a:prstGeom>
          <a:solidFill>
            <a:schemeClr val="tx1">
              <a:alpha val="14902"/>
            </a:schemeClr>
          </a:solidFill>
          <a:ln w="9525">
            <a:noFill/>
            <a:miter lim="800000"/>
            <a:headEnd/>
            <a:tailEnd/>
          </a:ln>
        </p:spPr>
        <p:txBody>
          <a:bodyPr>
            <a:prstTxWarp prst="textNoShape">
              <a:avLst/>
            </a:prstTxWarp>
            <a:spAutoFit/>
          </a:bodyPr>
          <a:lstStyle/>
          <a:p>
            <a:r>
              <a:rPr lang="en-US" sz="2200"/>
              <a:t>Dog</a:t>
            </a:r>
          </a:p>
        </p:txBody>
      </p:sp>
      <p:sp>
        <p:nvSpPr>
          <p:cNvPr id="72710" name="Rectangular Callout 5"/>
          <p:cNvSpPr>
            <a:spLocks noChangeArrowheads="1"/>
          </p:cNvSpPr>
          <p:nvPr/>
        </p:nvSpPr>
        <p:spPr bwMode="auto">
          <a:xfrm>
            <a:off x="5486400" y="5334000"/>
            <a:ext cx="3276600" cy="838200"/>
          </a:xfrm>
          <a:prstGeom prst="wedgeRectCallout">
            <a:avLst>
              <a:gd name="adj1" fmla="val 41088"/>
              <a:gd name="adj2" fmla="val 84014"/>
            </a:avLst>
          </a:prstGeom>
          <a:solidFill>
            <a:schemeClr val="accent1"/>
          </a:solidFill>
          <a:ln w="12700">
            <a:solidFill>
              <a:schemeClr val="tx1"/>
            </a:solidFill>
            <a:round/>
            <a:headEnd/>
            <a:tailEnd/>
          </a:ln>
        </p:spPr>
        <p:txBody>
          <a:bodyPr>
            <a:prstTxWarp prst="textNoShape">
              <a:avLst/>
            </a:prstTxWarp>
          </a:bodyPr>
          <a:lstStyle/>
          <a:p>
            <a:r>
              <a:rPr lang="en-US" sz="2000" dirty="0"/>
              <a:t>These decisions define the </a:t>
            </a:r>
            <a:r>
              <a:rPr lang="en-US" sz="2000" i="1" dirty="0"/>
              <a:t>time scope </a:t>
            </a:r>
            <a:r>
              <a:rPr lang="en-US" sz="2000" dirty="0"/>
              <a:t>of the model.</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smtClean="0"/>
              <a:t>Conditionality Test</a:t>
            </a:r>
          </a:p>
        </p:txBody>
      </p:sp>
      <p:sp>
        <p:nvSpPr>
          <p:cNvPr id="71683" name="Content Placeholder 2"/>
          <p:cNvSpPr>
            <a:spLocks noGrp="1"/>
          </p:cNvSpPr>
          <p:nvPr>
            <p:ph idx="1"/>
          </p:nvPr>
        </p:nvSpPr>
        <p:spPr/>
        <p:txBody>
          <a:bodyPr/>
          <a:lstStyle/>
          <a:p>
            <a:pPr marL="0" indent="0"/>
            <a:r>
              <a:rPr lang="en-US" dirty="0" smtClean="0"/>
              <a:t>Check that the class is defined in such a way that it justifies </a:t>
            </a:r>
            <a:br>
              <a:rPr lang="en-US" dirty="0" smtClean="0"/>
            </a:br>
            <a:r>
              <a:rPr lang="en-US" dirty="0" smtClean="0"/>
              <a:t>the conditionality.</a:t>
            </a:r>
          </a:p>
          <a:p>
            <a:pPr marL="0" indent="0"/>
            <a:endParaRPr lang="en-US" sz="1200" dirty="0" smtClean="0"/>
          </a:p>
          <a:p>
            <a:pPr marL="0" indent="0"/>
            <a:r>
              <a:rPr lang="en-US" dirty="0" smtClean="0"/>
              <a:t>When is a dog owner a Dog Owner?</a:t>
            </a:r>
          </a:p>
          <a:p>
            <a:pPr lvl="1"/>
            <a:r>
              <a:rPr lang="en-US" dirty="0" smtClean="0"/>
              <a:t>When he has a dog?</a:t>
            </a:r>
          </a:p>
          <a:p>
            <a:pPr lvl="1"/>
            <a:r>
              <a:rPr lang="en-US" dirty="0" smtClean="0"/>
              <a:t>When he has a license?</a:t>
            </a:r>
          </a:p>
          <a:p>
            <a:pPr lvl="1"/>
            <a:r>
              <a:rPr lang="en-US" dirty="0" smtClean="0"/>
              <a:t>Once a dog owner, always</a:t>
            </a:r>
            <a:br>
              <a:rPr lang="en-US" dirty="0" smtClean="0"/>
            </a:br>
            <a:r>
              <a:rPr lang="en-US" dirty="0" smtClean="0"/>
              <a:t>a dog owner?</a:t>
            </a:r>
          </a:p>
          <a:p>
            <a:pPr marL="0" indent="0"/>
            <a:endParaRPr lang="en-US" sz="1200" dirty="0" smtClean="0"/>
          </a:p>
          <a:p>
            <a:pPr marL="0" indent="0"/>
            <a:r>
              <a:rPr lang="en-US" dirty="0" smtClean="0"/>
              <a:t>When is a dog a Dog?</a:t>
            </a:r>
          </a:p>
          <a:p>
            <a:pPr lvl="1"/>
            <a:r>
              <a:rPr lang="en-US" dirty="0" smtClean="0"/>
              <a:t>At birth?</a:t>
            </a:r>
          </a:p>
          <a:p>
            <a:pPr lvl="1"/>
            <a:r>
              <a:rPr lang="en-US" dirty="0" smtClean="0"/>
              <a:t>When ‘owned’?</a:t>
            </a:r>
          </a:p>
          <a:p>
            <a:pPr lvl="1"/>
            <a:r>
              <a:rPr lang="en-US" dirty="0" smtClean="0"/>
              <a:t>When a license is issued?</a:t>
            </a:r>
          </a:p>
          <a:p>
            <a:pPr marL="0" indent="0"/>
            <a:endParaRPr lang="en-US" dirty="0" smtClean="0"/>
          </a:p>
          <a:p>
            <a:pPr marL="0" indent="0"/>
            <a:endParaRPr lang="en-US" dirty="0" smtClean="0"/>
          </a:p>
        </p:txBody>
      </p:sp>
      <p:sp>
        <p:nvSpPr>
          <p:cNvPr id="71684" name="Rectangle 3"/>
          <p:cNvSpPr>
            <a:spLocks noChangeArrowheads="1"/>
          </p:cNvSpPr>
          <p:nvPr/>
        </p:nvSpPr>
        <p:spPr bwMode="auto">
          <a:xfrm>
            <a:off x="5715000" y="2286000"/>
            <a:ext cx="2209800" cy="430213"/>
          </a:xfrm>
          <a:prstGeom prst="rect">
            <a:avLst/>
          </a:prstGeom>
          <a:solidFill>
            <a:schemeClr val="tx1">
              <a:alpha val="14902"/>
            </a:schemeClr>
          </a:solidFill>
          <a:ln w="9525">
            <a:noFill/>
            <a:miter lim="800000"/>
            <a:headEnd/>
            <a:tailEnd/>
          </a:ln>
        </p:spPr>
        <p:txBody>
          <a:bodyPr>
            <a:prstTxWarp prst="textNoShape">
              <a:avLst/>
            </a:prstTxWarp>
            <a:spAutoFit/>
          </a:bodyPr>
          <a:lstStyle/>
          <a:p>
            <a:r>
              <a:rPr lang="en-US" sz="2200"/>
              <a:t>Dog Owner</a:t>
            </a:r>
          </a:p>
        </p:txBody>
      </p:sp>
      <p:sp>
        <p:nvSpPr>
          <p:cNvPr id="71685" name="Rectangle 4"/>
          <p:cNvSpPr>
            <a:spLocks noChangeArrowheads="1"/>
          </p:cNvSpPr>
          <p:nvPr/>
        </p:nvSpPr>
        <p:spPr bwMode="auto">
          <a:xfrm>
            <a:off x="5715000" y="4495800"/>
            <a:ext cx="2209800" cy="430212"/>
          </a:xfrm>
          <a:prstGeom prst="rect">
            <a:avLst/>
          </a:prstGeom>
          <a:solidFill>
            <a:schemeClr val="tx1">
              <a:alpha val="14902"/>
            </a:schemeClr>
          </a:solidFill>
          <a:ln w="9525">
            <a:noFill/>
            <a:miter lim="800000"/>
            <a:headEnd/>
            <a:tailEnd/>
          </a:ln>
        </p:spPr>
        <p:txBody>
          <a:bodyPr>
            <a:prstTxWarp prst="textNoShape">
              <a:avLst/>
            </a:prstTxWarp>
            <a:spAutoFit/>
          </a:bodyPr>
          <a:lstStyle/>
          <a:p>
            <a:r>
              <a:rPr lang="en-US" sz="2200"/>
              <a:t>Dog</a:t>
            </a:r>
          </a:p>
        </p:txBody>
      </p:sp>
      <p:sp>
        <p:nvSpPr>
          <p:cNvPr id="7" name="Rectangular Callout 5"/>
          <p:cNvSpPr>
            <a:spLocks noChangeArrowheads="1"/>
          </p:cNvSpPr>
          <p:nvPr/>
        </p:nvSpPr>
        <p:spPr bwMode="auto">
          <a:xfrm>
            <a:off x="5486400" y="5334000"/>
            <a:ext cx="3276600" cy="838200"/>
          </a:xfrm>
          <a:prstGeom prst="wedgeRectCallout">
            <a:avLst>
              <a:gd name="adj1" fmla="val 41088"/>
              <a:gd name="adj2" fmla="val 84014"/>
            </a:avLst>
          </a:prstGeom>
          <a:solidFill>
            <a:schemeClr val="accent1"/>
          </a:solidFill>
          <a:ln w="12700">
            <a:solidFill>
              <a:schemeClr val="tx1"/>
            </a:solidFill>
            <a:round/>
            <a:headEnd/>
            <a:tailEnd/>
          </a:ln>
        </p:spPr>
        <p:txBody>
          <a:bodyPr>
            <a:prstTxWarp prst="textNoShape">
              <a:avLst/>
            </a:prstTxWarp>
          </a:bodyPr>
          <a:lstStyle/>
          <a:p>
            <a:r>
              <a:rPr lang="en-US" sz="2000" dirty="0"/>
              <a:t>These decisions define the </a:t>
            </a:r>
            <a:r>
              <a:rPr lang="en-US" sz="2000" i="1" dirty="0"/>
              <a:t>time scope </a:t>
            </a:r>
            <a:r>
              <a:rPr lang="en-US" sz="2000" dirty="0"/>
              <a:t>of the model.</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Time Scope</a:t>
            </a:r>
            <a:endParaRPr lang="en-US" dirty="0"/>
          </a:p>
        </p:txBody>
      </p:sp>
      <p:sp>
        <p:nvSpPr>
          <p:cNvPr id="4" name="Content Placeholder 3"/>
          <p:cNvSpPr>
            <a:spLocks noGrp="1"/>
          </p:cNvSpPr>
          <p:nvPr>
            <p:ph idx="1"/>
          </p:nvPr>
        </p:nvSpPr>
        <p:spPr/>
        <p:txBody>
          <a:bodyPr/>
          <a:lstStyle/>
          <a:p>
            <a:r>
              <a:rPr lang="en-US" dirty="0" smtClean="0"/>
              <a:t>The model captures the instance population at </a:t>
            </a:r>
            <a:br>
              <a:rPr lang="en-US" dirty="0" smtClean="0"/>
            </a:br>
            <a:r>
              <a:rPr lang="en-US" dirty="0" smtClean="0"/>
              <a:t>any given instant in time.</a:t>
            </a:r>
          </a:p>
          <a:p>
            <a:endParaRPr lang="en-US" dirty="0" smtClean="0"/>
          </a:p>
          <a:p>
            <a:r>
              <a:rPr lang="en-US" dirty="0" smtClean="0"/>
              <a:t>Be sure:</a:t>
            </a:r>
          </a:p>
          <a:p>
            <a:pPr lvl="1"/>
            <a:r>
              <a:rPr lang="en-US" dirty="0" smtClean="0"/>
              <a:t>the conditionality and </a:t>
            </a:r>
          </a:p>
          <a:p>
            <a:pPr lvl="1"/>
            <a:r>
              <a:rPr lang="en-US" dirty="0" smtClean="0"/>
              <a:t>multiplicity </a:t>
            </a:r>
          </a:p>
          <a:p>
            <a:r>
              <a:rPr lang="en-US" dirty="0" smtClean="0"/>
              <a:t>reflect that fact.</a:t>
            </a:r>
          </a:p>
          <a:p>
            <a:endParaRPr lang="en-US" dirty="0" smtClean="0"/>
          </a:p>
        </p:txBody>
      </p:sp>
      <p:sp>
        <p:nvSpPr>
          <p:cNvPr id="5" name="Rectangle 4"/>
          <p:cNvSpPr/>
          <p:nvPr/>
        </p:nvSpPr>
        <p:spPr bwMode="auto">
          <a:xfrm>
            <a:off x="990600" y="4419600"/>
            <a:ext cx="2133600" cy="1524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Station</a:t>
            </a:r>
          </a:p>
        </p:txBody>
      </p:sp>
      <p:sp>
        <p:nvSpPr>
          <p:cNvPr id="6" name="Rectangle 5"/>
          <p:cNvSpPr/>
          <p:nvPr/>
        </p:nvSpPr>
        <p:spPr bwMode="auto">
          <a:xfrm>
            <a:off x="5638800" y="4419600"/>
            <a:ext cx="2133600" cy="1524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Station Manager</a:t>
            </a:r>
          </a:p>
        </p:txBody>
      </p:sp>
      <p:cxnSp>
        <p:nvCxnSpPr>
          <p:cNvPr id="7" name="Straight Connector 6"/>
          <p:cNvCxnSpPr/>
          <p:nvPr/>
        </p:nvCxnSpPr>
        <p:spPr bwMode="auto">
          <a:xfrm>
            <a:off x="3124200" y="5638800"/>
            <a:ext cx="25146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8" name="TextBox 7"/>
          <p:cNvSpPr txBox="1"/>
          <p:nvPr/>
        </p:nvSpPr>
        <p:spPr>
          <a:xfrm>
            <a:off x="2971800" y="5181600"/>
            <a:ext cx="1752600" cy="381000"/>
          </a:xfrm>
          <a:prstGeom prst="rect">
            <a:avLst/>
          </a:prstGeom>
          <a:noFill/>
        </p:spPr>
        <p:txBody>
          <a:bodyPr wrap="square" rtlCol="0" anchor="ctr" anchorCtr="1">
            <a:noAutofit/>
          </a:bodyPr>
          <a:lstStyle/>
          <a:p>
            <a:r>
              <a:rPr lang="en-US" dirty="0" smtClean="0"/>
              <a:t>is managing</a:t>
            </a:r>
            <a:endParaRPr lang="en-US" dirty="0"/>
          </a:p>
        </p:txBody>
      </p:sp>
      <p:sp>
        <p:nvSpPr>
          <p:cNvPr id="9" name="TextBox 8"/>
          <p:cNvSpPr txBox="1"/>
          <p:nvPr/>
        </p:nvSpPr>
        <p:spPr>
          <a:xfrm>
            <a:off x="3962400" y="5638800"/>
            <a:ext cx="1752600" cy="381000"/>
          </a:xfrm>
          <a:prstGeom prst="rect">
            <a:avLst/>
          </a:prstGeom>
          <a:noFill/>
        </p:spPr>
        <p:txBody>
          <a:bodyPr wrap="square" rtlCol="0" anchor="ctr" anchorCtr="1">
            <a:noAutofit/>
          </a:bodyPr>
          <a:lstStyle/>
          <a:p>
            <a:r>
              <a:rPr lang="en-US" dirty="0" smtClean="0"/>
              <a:t>is managed by</a:t>
            </a:r>
            <a:endParaRPr lang="en-US" dirty="0"/>
          </a:p>
        </p:txBody>
      </p:sp>
      <p:sp>
        <p:nvSpPr>
          <p:cNvPr id="10" name="TextBox 9"/>
          <p:cNvSpPr txBox="1"/>
          <p:nvPr/>
        </p:nvSpPr>
        <p:spPr>
          <a:xfrm>
            <a:off x="2590800" y="5638800"/>
            <a:ext cx="1447800" cy="381000"/>
          </a:xfrm>
          <a:prstGeom prst="rect">
            <a:avLst/>
          </a:prstGeom>
          <a:noFill/>
        </p:spPr>
        <p:txBody>
          <a:bodyPr wrap="square" rtlCol="0" anchor="ctr" anchorCtr="1">
            <a:noAutofit/>
          </a:bodyPr>
          <a:lstStyle/>
          <a:p>
            <a:r>
              <a:rPr lang="en-US" dirty="0" smtClean="0"/>
              <a:t>1</a:t>
            </a:r>
            <a:endParaRPr lang="en-US" dirty="0"/>
          </a:p>
        </p:txBody>
      </p:sp>
      <p:sp>
        <p:nvSpPr>
          <p:cNvPr id="11" name="TextBox 10"/>
          <p:cNvSpPr txBox="1"/>
          <p:nvPr/>
        </p:nvSpPr>
        <p:spPr>
          <a:xfrm>
            <a:off x="4572000" y="5181600"/>
            <a:ext cx="1447800" cy="381000"/>
          </a:xfrm>
          <a:prstGeom prst="rect">
            <a:avLst/>
          </a:prstGeom>
          <a:noFill/>
        </p:spPr>
        <p:txBody>
          <a:bodyPr wrap="square" rtlCol="0" anchor="ctr" anchorCtr="1">
            <a:noAutofit/>
          </a:bodyPr>
          <a:lstStyle/>
          <a:p>
            <a:r>
              <a:rPr lang="en-US" dirty="0" smtClean="0"/>
              <a:t>1</a:t>
            </a:r>
            <a:endParaRPr lang="en-US" dirty="0"/>
          </a:p>
        </p:txBody>
      </p:sp>
      <p:sp>
        <p:nvSpPr>
          <p:cNvPr id="12" name="TextBox 11"/>
          <p:cNvSpPr txBox="1"/>
          <p:nvPr/>
        </p:nvSpPr>
        <p:spPr>
          <a:xfrm>
            <a:off x="3657600" y="6096000"/>
            <a:ext cx="1447800" cy="381000"/>
          </a:xfrm>
          <a:prstGeom prst="rect">
            <a:avLst/>
          </a:prstGeom>
          <a:noFill/>
        </p:spPr>
        <p:txBody>
          <a:bodyPr wrap="square" rtlCol="0" anchor="ctr" anchorCtr="1">
            <a:noAutofit/>
          </a:bodyPr>
          <a:lstStyle/>
          <a:p>
            <a:r>
              <a:rPr lang="en-US" b="1" dirty="0" smtClean="0"/>
              <a:t>R3</a:t>
            </a:r>
            <a:endParaRPr lang="en-US" b="1" dirty="0"/>
          </a:p>
        </p:txBody>
      </p:sp>
      <p:cxnSp>
        <p:nvCxnSpPr>
          <p:cNvPr id="16" name="Straight Connector 15"/>
          <p:cNvCxnSpPr/>
          <p:nvPr/>
        </p:nvCxnSpPr>
        <p:spPr bwMode="auto">
          <a:xfrm>
            <a:off x="3124200" y="4724400"/>
            <a:ext cx="25146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17" name="TextBox 16"/>
          <p:cNvSpPr txBox="1"/>
          <p:nvPr/>
        </p:nvSpPr>
        <p:spPr>
          <a:xfrm>
            <a:off x="2819400" y="4267200"/>
            <a:ext cx="1752600" cy="381000"/>
          </a:xfrm>
          <a:prstGeom prst="rect">
            <a:avLst/>
          </a:prstGeom>
          <a:noFill/>
        </p:spPr>
        <p:txBody>
          <a:bodyPr wrap="square" rtlCol="0" anchor="ctr" anchorCtr="1">
            <a:noAutofit/>
          </a:bodyPr>
          <a:lstStyle/>
          <a:p>
            <a:r>
              <a:rPr lang="en-US" dirty="0" smtClean="0"/>
              <a:t>managed</a:t>
            </a:r>
            <a:endParaRPr lang="en-US" dirty="0"/>
          </a:p>
        </p:txBody>
      </p:sp>
      <p:sp>
        <p:nvSpPr>
          <p:cNvPr id="18" name="TextBox 17"/>
          <p:cNvSpPr txBox="1"/>
          <p:nvPr/>
        </p:nvSpPr>
        <p:spPr>
          <a:xfrm>
            <a:off x="4267200" y="4800600"/>
            <a:ext cx="1676400" cy="304800"/>
          </a:xfrm>
          <a:prstGeom prst="rect">
            <a:avLst/>
          </a:prstGeom>
          <a:noFill/>
        </p:spPr>
        <p:txBody>
          <a:bodyPr wrap="square" rtlCol="0" anchor="ctr" anchorCtr="1">
            <a:noAutofit/>
          </a:bodyPr>
          <a:lstStyle/>
          <a:p>
            <a:r>
              <a:rPr lang="en-US" dirty="0" smtClean="0"/>
              <a:t>has been </a:t>
            </a:r>
            <a:br>
              <a:rPr lang="en-US" dirty="0" smtClean="0"/>
            </a:br>
            <a:r>
              <a:rPr lang="en-US" dirty="0" smtClean="0"/>
              <a:t>managed</a:t>
            </a:r>
            <a:endParaRPr lang="en-US" dirty="0"/>
          </a:p>
        </p:txBody>
      </p:sp>
      <p:sp>
        <p:nvSpPr>
          <p:cNvPr id="19" name="TextBox 18"/>
          <p:cNvSpPr txBox="1"/>
          <p:nvPr/>
        </p:nvSpPr>
        <p:spPr>
          <a:xfrm>
            <a:off x="4572000" y="4191000"/>
            <a:ext cx="1447800" cy="381000"/>
          </a:xfrm>
          <a:prstGeom prst="rect">
            <a:avLst/>
          </a:prstGeom>
          <a:noFill/>
        </p:spPr>
        <p:txBody>
          <a:bodyPr wrap="square" rtlCol="0" anchor="ctr" anchorCtr="1">
            <a:noAutofit/>
          </a:bodyPr>
          <a:lstStyle/>
          <a:p>
            <a:r>
              <a:rPr lang="en-US" dirty="0" smtClean="0"/>
              <a:t>1..*</a:t>
            </a:r>
            <a:endParaRPr lang="en-US" dirty="0"/>
          </a:p>
        </p:txBody>
      </p:sp>
      <p:sp>
        <p:nvSpPr>
          <p:cNvPr id="20" name="TextBox 19"/>
          <p:cNvSpPr txBox="1"/>
          <p:nvPr/>
        </p:nvSpPr>
        <p:spPr>
          <a:xfrm>
            <a:off x="3657600" y="4038600"/>
            <a:ext cx="1447800" cy="381000"/>
          </a:xfrm>
          <a:prstGeom prst="rect">
            <a:avLst/>
          </a:prstGeom>
          <a:noFill/>
        </p:spPr>
        <p:txBody>
          <a:bodyPr wrap="square" rtlCol="0" anchor="ctr" anchorCtr="1">
            <a:noAutofit/>
          </a:bodyPr>
          <a:lstStyle/>
          <a:p>
            <a:r>
              <a:rPr lang="en-US" b="1" dirty="0" smtClean="0"/>
              <a:t>R2</a:t>
            </a:r>
            <a:endParaRPr lang="en-US" b="1" dirty="0"/>
          </a:p>
        </p:txBody>
      </p:sp>
      <p:sp>
        <p:nvSpPr>
          <p:cNvPr id="22" name="TextBox 21"/>
          <p:cNvSpPr txBox="1"/>
          <p:nvPr/>
        </p:nvSpPr>
        <p:spPr>
          <a:xfrm>
            <a:off x="2667000" y="4724400"/>
            <a:ext cx="1447800" cy="381000"/>
          </a:xfrm>
          <a:prstGeom prst="rect">
            <a:avLst/>
          </a:prstGeom>
          <a:noFill/>
        </p:spPr>
        <p:txBody>
          <a:bodyPr wrap="square" rtlCol="0" anchor="ctr" anchorCtr="1">
            <a:noAutofit/>
          </a:bodyPr>
          <a:lstStyle/>
          <a:p>
            <a:r>
              <a:rPr lang="en-US" dirty="0" smtClean="0"/>
              <a:t>1..*</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a:t>
            </a:r>
            <a:endParaRPr lang="en-US" dirty="0"/>
          </a:p>
        </p:txBody>
      </p:sp>
      <p:sp>
        <p:nvSpPr>
          <p:cNvPr id="3" name="Content Placeholder 2"/>
          <p:cNvSpPr>
            <a:spLocks noGrp="1"/>
          </p:cNvSpPr>
          <p:nvPr>
            <p:ph idx="1"/>
          </p:nvPr>
        </p:nvSpPr>
        <p:spPr>
          <a:xfrm>
            <a:off x="762000" y="1219200"/>
            <a:ext cx="7239000" cy="5105400"/>
          </a:xfrm>
        </p:spPr>
        <p:txBody>
          <a:bodyPr/>
          <a:lstStyle/>
          <a:p>
            <a:r>
              <a:rPr lang="en-US" dirty="0" smtClean="0"/>
              <a:t>Write two association descriptions from the association you identified earlier.</a:t>
            </a:r>
          </a:p>
          <a:p>
            <a:endParaRPr lang="en-US" dirty="0" smtClean="0"/>
          </a:p>
          <a:p>
            <a:pPr lvl="1"/>
            <a:r>
              <a:rPr lang="en-US" dirty="0" smtClean="0"/>
              <a:t>Reconcile your description of the association with the team</a:t>
            </a:r>
          </a:p>
          <a:p>
            <a:pPr lvl="1"/>
            <a:r>
              <a:rPr lang="en-US" dirty="0" smtClean="0"/>
              <a:t>Apply the tests</a:t>
            </a:r>
          </a:p>
          <a:p>
            <a:pPr lvl="1"/>
            <a:endParaRPr lang="en-US" dirty="0" smtClean="0"/>
          </a:p>
          <a:p>
            <a:pPr lvl="1"/>
            <a:endParaRPr lang="en-US" dirty="0" smtClean="0"/>
          </a:p>
          <a:p>
            <a:pPr lvl="1"/>
            <a:r>
              <a:rPr lang="en-US" i="1" dirty="0" smtClean="0"/>
              <a:t>Rev: Change to:  complete… this will uncover two </a:t>
            </a:r>
            <a:r>
              <a:rPr lang="en-US" i="1" dirty="0" err="1" smtClean="0"/>
              <a:t>assocs</a:t>
            </a:r>
            <a:r>
              <a:rPr lang="en-US" i="1" dirty="0" smtClean="0"/>
              <a:t> between the same two classes</a:t>
            </a:r>
          </a:p>
          <a:p>
            <a:pPr lvl="1"/>
            <a:endParaRPr lang="en-US" i="1" dirty="0" smtClean="0"/>
          </a:p>
          <a:p>
            <a:pPr lvl="1">
              <a:buNone/>
            </a:pP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ToC</a:t>
            </a:r>
          </a:p>
        </p:txBody>
      </p:sp>
      <p:sp>
        <p:nvSpPr>
          <p:cNvPr id="17411" name="Content Placeholder 2"/>
          <p:cNvSpPr>
            <a:spLocks noGrp="1"/>
          </p:cNvSpPr>
          <p:nvPr>
            <p:ph idx="1"/>
          </p:nvPr>
        </p:nvSpPr>
        <p:spPr/>
        <p:txBody>
          <a:bodyPr/>
          <a:lstStyle/>
          <a:p>
            <a:pPr marL="0" indent="0"/>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mtClean="0"/>
              <a:t>Association Classes</a:t>
            </a:r>
          </a:p>
        </p:txBody>
      </p:sp>
      <p:sp>
        <p:nvSpPr>
          <p:cNvPr id="34819" name="Content Placeholder 2"/>
          <p:cNvSpPr>
            <a:spLocks noGrp="1"/>
          </p:cNvSpPr>
          <p:nvPr>
            <p:ph idx="1"/>
          </p:nvPr>
        </p:nvSpPr>
        <p:spPr/>
        <p:txBody>
          <a:bodyPr/>
          <a:lstStyle/>
          <a:p>
            <a:pPr marL="0" indent="0"/>
            <a:r>
              <a:rPr lang="en-US" dirty="0" smtClean="0"/>
              <a:t>An </a:t>
            </a:r>
            <a:r>
              <a:rPr lang="en-US" i="1" dirty="0" smtClean="0"/>
              <a:t>association class </a:t>
            </a:r>
            <a:r>
              <a:rPr lang="en-US" dirty="0" smtClean="0"/>
              <a:t>is a class that comes about as a result of an association.</a:t>
            </a:r>
          </a:p>
          <a:p>
            <a:pPr marL="0" indent="0"/>
            <a:endParaRPr lang="en-US" sz="1200" dirty="0" smtClean="0"/>
          </a:p>
          <a:p>
            <a:pPr marL="0" indent="0"/>
            <a:r>
              <a:rPr lang="en-US" dirty="0" smtClean="0"/>
              <a:t>The association may have:</a:t>
            </a:r>
          </a:p>
          <a:p>
            <a:pPr lvl="1"/>
            <a:r>
              <a:rPr lang="en-US" dirty="0" smtClean="0"/>
              <a:t>attributes that do not describe either participating class</a:t>
            </a:r>
          </a:p>
          <a:p>
            <a:pPr lvl="1"/>
            <a:r>
              <a:rPr lang="en-US" dirty="0" smtClean="0"/>
              <a:t>behavior of its own</a:t>
            </a:r>
          </a:p>
          <a:p>
            <a:pPr lvl="1"/>
            <a:r>
              <a:rPr lang="en-US" dirty="0" smtClean="0"/>
              <a:t>to manage contention between the participating classes</a:t>
            </a:r>
          </a:p>
          <a:p>
            <a:pPr lvl="1"/>
            <a:endParaRPr lang="en-US" dirty="0" smtClean="0"/>
          </a:p>
          <a:p>
            <a:pPr marL="0" indent="0"/>
            <a:endParaRPr lang="en-US" dirty="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mtClean="0"/>
              <a:t>Association Class</a:t>
            </a:r>
          </a:p>
        </p:txBody>
      </p:sp>
      <p:sp>
        <p:nvSpPr>
          <p:cNvPr id="36867" name="Content Placeholder 2"/>
          <p:cNvSpPr>
            <a:spLocks noGrp="1"/>
          </p:cNvSpPr>
          <p:nvPr>
            <p:ph idx="1"/>
          </p:nvPr>
        </p:nvSpPr>
        <p:spPr/>
        <p:txBody>
          <a:bodyPr/>
          <a:lstStyle/>
          <a:p>
            <a:pPr marL="0" indent="0"/>
            <a:r>
              <a:rPr lang="en-US" smtClean="0"/>
              <a:t>An association class is a class like any other.</a:t>
            </a:r>
          </a:p>
          <a:p>
            <a:pPr marL="0" indent="0"/>
            <a:endParaRPr lang="en-US" smtClean="0"/>
          </a:p>
          <a:p>
            <a:pPr marL="0" indent="0"/>
            <a:endParaRPr lang="en-US" smtClean="0"/>
          </a:p>
          <a:p>
            <a:pPr marL="0" indent="0"/>
            <a:endParaRPr lang="en-US" smtClean="0"/>
          </a:p>
          <a:p>
            <a:pPr marL="0" indent="0"/>
            <a:endParaRPr lang="en-US" smtClean="0"/>
          </a:p>
          <a:p>
            <a:pPr marL="0" indent="0"/>
            <a:endParaRPr lang="en-US" smtClean="0"/>
          </a:p>
          <a:p>
            <a:pPr marL="0" indent="0"/>
            <a:endParaRPr lang="en-US" smtClean="0"/>
          </a:p>
          <a:p>
            <a:pPr marL="0" indent="0"/>
            <a:endParaRPr lang="en-US" smtClean="0"/>
          </a:p>
          <a:p>
            <a:pPr marL="0" indent="0"/>
            <a:endParaRPr lang="en-US" smtClean="0"/>
          </a:p>
          <a:p>
            <a:pPr marL="0" indent="0"/>
            <a:r>
              <a:rPr lang="en-US" smtClean="0"/>
              <a:t>«Get right once pages are considered correct»</a:t>
            </a:r>
          </a:p>
        </p:txBody>
      </p:sp>
      <p:pic>
        <p:nvPicPr>
          <p:cNvPr id="36868" name="Picture 3" descr="Screen shot 2014-02-13 at 05.22.43.png"/>
          <p:cNvPicPr>
            <a:picLocks noChangeAspect="1"/>
          </p:cNvPicPr>
          <p:nvPr/>
        </p:nvPicPr>
        <p:blipFill>
          <a:blip r:embed="rId2"/>
          <a:srcRect/>
          <a:stretch>
            <a:fillRect/>
          </a:stretch>
        </p:blipFill>
        <p:spPr bwMode="auto">
          <a:xfrm>
            <a:off x="914400" y="1981200"/>
            <a:ext cx="3360738" cy="2519363"/>
          </a:xfrm>
          <a:prstGeom prst="rect">
            <a:avLst/>
          </a:prstGeom>
          <a:noFill/>
          <a:ln w="9525">
            <a:noFill/>
            <a:miter lim="800000"/>
            <a:headEnd/>
            <a:tailEnd/>
          </a:ln>
        </p:spPr>
      </p:pic>
      <p:pic>
        <p:nvPicPr>
          <p:cNvPr id="36869" name="Picture 4" descr="Screen shot 2014-02-13 at 05.23.48.png"/>
          <p:cNvPicPr>
            <a:picLocks noChangeAspect="1"/>
          </p:cNvPicPr>
          <p:nvPr/>
        </p:nvPicPr>
        <p:blipFill>
          <a:blip r:embed="rId3"/>
          <a:srcRect/>
          <a:stretch>
            <a:fillRect/>
          </a:stretch>
        </p:blipFill>
        <p:spPr bwMode="auto">
          <a:xfrm>
            <a:off x="4662488" y="1981200"/>
            <a:ext cx="3567112" cy="25193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smtClean="0"/>
              <a:t>Association Class</a:t>
            </a:r>
          </a:p>
        </p:txBody>
      </p:sp>
      <p:sp>
        <p:nvSpPr>
          <p:cNvPr id="37891" name="Content Placeholder 2"/>
          <p:cNvSpPr>
            <a:spLocks noGrp="1"/>
          </p:cNvSpPr>
          <p:nvPr>
            <p:ph idx="1"/>
          </p:nvPr>
        </p:nvSpPr>
        <p:spPr/>
        <p:txBody>
          <a:bodyPr/>
          <a:lstStyle/>
          <a:p>
            <a:pPr marL="0" indent="0"/>
            <a:r>
              <a:rPr lang="en-US" dirty="0" smtClean="0"/>
              <a:t>An association class is an association like any other.</a:t>
            </a:r>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a:p>
            <a:pPr marL="0" indent="0"/>
            <a:r>
              <a:rPr lang="en-US" dirty="0" smtClean="0"/>
              <a:t>Hence the name!</a:t>
            </a:r>
          </a:p>
        </p:txBody>
      </p:sp>
      <p:sp>
        <p:nvSpPr>
          <p:cNvPr id="4" name="Rectangle 3"/>
          <p:cNvSpPr/>
          <p:nvPr/>
        </p:nvSpPr>
        <p:spPr bwMode="auto">
          <a:xfrm>
            <a:off x="914400" y="2133600"/>
            <a:ext cx="2133600" cy="9906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Dog</a:t>
            </a:r>
          </a:p>
        </p:txBody>
      </p:sp>
      <p:sp>
        <p:nvSpPr>
          <p:cNvPr id="5" name="Rectangle 4"/>
          <p:cNvSpPr/>
          <p:nvPr/>
        </p:nvSpPr>
        <p:spPr bwMode="auto">
          <a:xfrm>
            <a:off x="5562600" y="2133600"/>
            <a:ext cx="2133600" cy="9906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Dog Owner</a:t>
            </a:r>
          </a:p>
        </p:txBody>
      </p:sp>
      <p:cxnSp>
        <p:nvCxnSpPr>
          <p:cNvPr id="6" name="Straight Connector 5"/>
          <p:cNvCxnSpPr>
            <a:stCxn id="4" idx="3"/>
            <a:endCxn id="5" idx="1"/>
          </p:cNvCxnSpPr>
          <p:nvPr/>
        </p:nvCxnSpPr>
        <p:spPr bwMode="auto">
          <a:xfrm>
            <a:off x="3048000" y="2628900"/>
            <a:ext cx="25146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7" name="TextBox 6"/>
          <p:cNvSpPr txBox="1"/>
          <p:nvPr/>
        </p:nvSpPr>
        <p:spPr>
          <a:xfrm>
            <a:off x="2667000" y="2209800"/>
            <a:ext cx="1447800" cy="381000"/>
          </a:xfrm>
          <a:prstGeom prst="rect">
            <a:avLst/>
          </a:prstGeom>
          <a:noFill/>
        </p:spPr>
        <p:txBody>
          <a:bodyPr wrap="square" rtlCol="0" anchor="ctr" anchorCtr="1">
            <a:noAutofit/>
          </a:bodyPr>
          <a:lstStyle/>
          <a:p>
            <a:r>
              <a:rPr lang="en-US" dirty="0" smtClean="0"/>
              <a:t>owns</a:t>
            </a:r>
            <a:endParaRPr lang="en-US" dirty="0"/>
          </a:p>
        </p:txBody>
      </p:sp>
      <p:sp>
        <p:nvSpPr>
          <p:cNvPr id="8" name="TextBox 7"/>
          <p:cNvSpPr txBox="1"/>
          <p:nvPr/>
        </p:nvSpPr>
        <p:spPr>
          <a:xfrm>
            <a:off x="4419600" y="2667000"/>
            <a:ext cx="1447800" cy="762000"/>
          </a:xfrm>
          <a:prstGeom prst="rect">
            <a:avLst/>
          </a:prstGeom>
          <a:noFill/>
        </p:spPr>
        <p:txBody>
          <a:bodyPr wrap="square" rtlCol="0" anchor="ctr" anchorCtr="1">
            <a:noAutofit/>
          </a:bodyPr>
          <a:lstStyle/>
          <a:p>
            <a:pPr algn="ctr"/>
            <a:r>
              <a:rPr lang="en-US" dirty="0" smtClean="0"/>
              <a:t>is </a:t>
            </a:r>
          </a:p>
          <a:p>
            <a:pPr algn="ctr"/>
            <a:r>
              <a:rPr lang="en-US" dirty="0" smtClean="0"/>
              <a:t>owned </a:t>
            </a:r>
          </a:p>
          <a:p>
            <a:pPr algn="ctr"/>
            <a:r>
              <a:rPr lang="en-US" dirty="0" smtClean="0"/>
              <a:t>by</a:t>
            </a:r>
            <a:endParaRPr lang="en-US" dirty="0"/>
          </a:p>
        </p:txBody>
      </p:sp>
      <p:sp>
        <p:nvSpPr>
          <p:cNvPr id="9" name="TextBox 8"/>
          <p:cNvSpPr txBox="1"/>
          <p:nvPr/>
        </p:nvSpPr>
        <p:spPr>
          <a:xfrm>
            <a:off x="2590800" y="2743200"/>
            <a:ext cx="1447800" cy="381000"/>
          </a:xfrm>
          <a:prstGeom prst="rect">
            <a:avLst/>
          </a:prstGeom>
          <a:noFill/>
        </p:spPr>
        <p:txBody>
          <a:bodyPr wrap="square" rtlCol="0" anchor="ctr" anchorCtr="1">
            <a:noAutofit/>
          </a:bodyPr>
          <a:lstStyle/>
          <a:p>
            <a:r>
              <a:rPr lang="en-US" dirty="0" smtClean="0"/>
              <a:t>1..*</a:t>
            </a:r>
            <a:endParaRPr lang="en-US" dirty="0"/>
          </a:p>
        </p:txBody>
      </p:sp>
      <p:sp>
        <p:nvSpPr>
          <p:cNvPr id="10" name="TextBox 9"/>
          <p:cNvSpPr txBox="1"/>
          <p:nvPr/>
        </p:nvSpPr>
        <p:spPr>
          <a:xfrm>
            <a:off x="4495800" y="2133600"/>
            <a:ext cx="1447800" cy="381000"/>
          </a:xfrm>
          <a:prstGeom prst="rect">
            <a:avLst/>
          </a:prstGeom>
          <a:noFill/>
        </p:spPr>
        <p:txBody>
          <a:bodyPr wrap="square" rtlCol="0" anchor="ctr" anchorCtr="1">
            <a:noAutofit/>
          </a:bodyPr>
          <a:lstStyle/>
          <a:p>
            <a:r>
              <a:rPr lang="en-US" dirty="0" smtClean="0"/>
              <a:t>1</a:t>
            </a:r>
            <a:endParaRPr lang="en-US" dirty="0"/>
          </a:p>
        </p:txBody>
      </p:sp>
      <p:sp>
        <p:nvSpPr>
          <p:cNvPr id="11" name="TextBox 10"/>
          <p:cNvSpPr txBox="1"/>
          <p:nvPr/>
        </p:nvSpPr>
        <p:spPr>
          <a:xfrm>
            <a:off x="3657600" y="2209800"/>
            <a:ext cx="1447800" cy="381000"/>
          </a:xfrm>
          <a:prstGeom prst="rect">
            <a:avLst/>
          </a:prstGeom>
          <a:noFill/>
        </p:spPr>
        <p:txBody>
          <a:bodyPr wrap="square" rtlCol="0" anchor="ctr" anchorCtr="1">
            <a:noAutofit/>
          </a:bodyPr>
          <a:lstStyle/>
          <a:p>
            <a:r>
              <a:rPr lang="en-US" b="1" dirty="0" smtClean="0"/>
              <a:t>R1</a:t>
            </a:r>
            <a:endParaRPr lang="en-US" b="1" dirty="0"/>
          </a:p>
        </p:txBody>
      </p:sp>
      <p:sp>
        <p:nvSpPr>
          <p:cNvPr id="12" name="Rectangle 11"/>
          <p:cNvSpPr/>
          <p:nvPr/>
        </p:nvSpPr>
        <p:spPr bwMode="auto">
          <a:xfrm>
            <a:off x="3276600" y="3657600"/>
            <a:ext cx="2133600" cy="9906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Dog License</a:t>
            </a:r>
          </a:p>
        </p:txBody>
      </p:sp>
      <p:cxnSp>
        <p:nvCxnSpPr>
          <p:cNvPr id="13" name="Straight Arrow Connector 12"/>
          <p:cNvCxnSpPr>
            <a:stCxn id="12" idx="0"/>
          </p:cNvCxnSpPr>
          <p:nvPr/>
        </p:nvCxnSpPr>
        <p:spPr bwMode="auto">
          <a:xfrm rot="5400000" flipH="1" flipV="1">
            <a:off x="3848894" y="3162300"/>
            <a:ext cx="989806" cy="79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Association Classes</a:t>
            </a:r>
            <a:endParaRPr lang="en-US" dirty="0"/>
          </a:p>
        </p:txBody>
      </p:sp>
      <p:sp>
        <p:nvSpPr>
          <p:cNvPr id="3" name="Content Placeholder 2"/>
          <p:cNvSpPr>
            <a:spLocks noGrp="1"/>
          </p:cNvSpPr>
          <p:nvPr>
            <p:ph idx="1"/>
          </p:nvPr>
        </p:nvSpPr>
        <p:spPr/>
        <p:txBody>
          <a:bodyPr/>
          <a:lstStyle/>
          <a:p>
            <a:r>
              <a:rPr lang="en-US" dirty="0" smtClean="0"/>
              <a:t>Association classes come about when:</a:t>
            </a:r>
          </a:p>
          <a:p>
            <a:pPr lvl="1"/>
            <a:r>
              <a:rPr lang="en-US" dirty="0" smtClean="0"/>
              <a:t>the association has data that describes it</a:t>
            </a:r>
          </a:p>
          <a:p>
            <a:pPr lvl="1"/>
            <a:r>
              <a:rPr lang="en-US" dirty="0" smtClean="0"/>
              <a:t>the association has behavior of some sort</a:t>
            </a: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Association Classes</a:t>
            </a:r>
            <a:endParaRPr lang="en-US" dirty="0"/>
          </a:p>
        </p:txBody>
      </p:sp>
      <p:sp>
        <p:nvSpPr>
          <p:cNvPr id="3" name="Content Placeholder 2"/>
          <p:cNvSpPr>
            <a:spLocks noGrp="1"/>
          </p:cNvSpPr>
          <p:nvPr>
            <p:ph idx="1"/>
          </p:nvPr>
        </p:nvSpPr>
        <p:spPr/>
        <p:txBody>
          <a:bodyPr/>
          <a:lstStyle/>
          <a:p>
            <a:r>
              <a:rPr lang="en-US" dirty="0" smtClean="0"/>
              <a:t>Define and test the ‘class’ bit as you would any class:</a:t>
            </a:r>
          </a:p>
          <a:p>
            <a:r>
              <a:rPr lang="en-US" dirty="0" smtClean="0"/>
              <a:t>«List from tests, maybe split»</a:t>
            </a:r>
          </a:p>
          <a:p>
            <a:endParaRPr lang="en-US" dirty="0" smtClean="0"/>
          </a:p>
          <a:p>
            <a:r>
              <a:rPr lang="en-US" dirty="0" smtClean="0"/>
              <a:t>Define and test the association bit as part of the association descriptions.</a:t>
            </a:r>
          </a:p>
          <a:p>
            <a:r>
              <a:rPr lang="en-US" dirty="0" smtClean="0"/>
              <a:t>«List from tests, maybe split»</a:t>
            </a:r>
          </a:p>
          <a:p>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US" smtClean="0"/>
              <a:t>4. Class Modeling</a:t>
            </a:r>
          </a:p>
        </p:txBody>
      </p:sp>
      <p:sp>
        <p:nvSpPr>
          <p:cNvPr id="74755" name="Content Placeholder 2"/>
          <p:cNvSpPr>
            <a:spLocks noGrp="1"/>
          </p:cNvSpPr>
          <p:nvPr>
            <p:ph idx="1"/>
          </p:nvPr>
        </p:nvSpPr>
        <p:spPr/>
        <p:txBody>
          <a:bodyPr/>
          <a:lstStyle/>
          <a:p>
            <a:pPr marL="0" indent="0"/>
            <a:endParaRPr lang="en-US"/>
          </a:p>
        </p:txBody>
      </p:sp>
      <p:sp>
        <p:nvSpPr>
          <p:cNvPr id="74756" name="Rectangle 3"/>
          <p:cNvSpPr>
            <a:spLocks noChangeArrowheads="1"/>
          </p:cNvSpPr>
          <p:nvPr/>
        </p:nvSpPr>
        <p:spPr bwMode="auto">
          <a:xfrm>
            <a:off x="4414838" y="3244850"/>
            <a:ext cx="755650" cy="1323975"/>
          </a:xfrm>
          <a:prstGeom prst="rect">
            <a:avLst/>
          </a:prstGeom>
          <a:noFill/>
          <a:ln w="9525">
            <a:noFill/>
            <a:miter lim="800000"/>
            <a:headEnd/>
            <a:tailEnd/>
          </a:ln>
        </p:spPr>
        <p:txBody>
          <a:bodyPr wrap="none">
            <a:prstTxWarp prst="textNoShape">
              <a:avLst/>
            </a:prstTxWarp>
            <a:spAutoFit/>
          </a:bodyPr>
          <a:lstStyle/>
          <a:p>
            <a:r>
              <a:rPr lang="en-US" sz="8000">
                <a:solidFill>
                  <a:srgbClr val="FF0000"/>
                </a:solidFill>
              </a:rPr>
              <a:t>4</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smtClean="0"/>
              <a:t>Class Modeling</a:t>
            </a:r>
          </a:p>
        </p:txBody>
      </p:sp>
      <p:sp>
        <p:nvSpPr>
          <p:cNvPr id="75779" name="Content Placeholder 2"/>
          <p:cNvSpPr>
            <a:spLocks noGrp="1"/>
          </p:cNvSpPr>
          <p:nvPr>
            <p:ph idx="1"/>
          </p:nvPr>
        </p:nvSpPr>
        <p:spPr/>
        <p:txBody>
          <a:bodyPr/>
          <a:lstStyle/>
          <a:p>
            <a:pPr marL="0" indent="0"/>
            <a:r>
              <a:rPr lang="en-US" dirty="0" smtClean="0"/>
              <a:t>Class modeling is rarely about the classes.</a:t>
            </a:r>
          </a:p>
          <a:p>
            <a:pPr marL="0" indent="0"/>
            <a:endParaRPr lang="en-US" dirty="0" smtClean="0"/>
          </a:p>
          <a:p>
            <a:pPr marL="0" indent="0"/>
            <a:r>
              <a:rPr lang="en-US" dirty="0" smtClean="0"/>
              <a:t>It’s easy to find:</a:t>
            </a:r>
          </a:p>
          <a:p>
            <a:pPr lvl="1"/>
            <a:r>
              <a:rPr lang="en-US" dirty="0" smtClean="0"/>
              <a:t>tangible classes</a:t>
            </a:r>
          </a:p>
          <a:p>
            <a:pPr lvl="1"/>
            <a:r>
              <a:rPr lang="en-US" dirty="0" smtClean="0"/>
              <a:t>classes derived from terms during clarification</a:t>
            </a:r>
          </a:p>
          <a:p>
            <a:pPr lvl="1"/>
            <a:r>
              <a:rPr lang="en-US" dirty="0" smtClean="0"/>
              <a:t>components of various sorts</a:t>
            </a:r>
          </a:p>
          <a:p>
            <a:pPr lvl="1"/>
            <a:endParaRPr lang="en-US" dirty="0" smtClean="0"/>
          </a:p>
          <a:p>
            <a:pPr marL="0" indent="0"/>
            <a:r>
              <a:rPr lang="en-US" dirty="0" smtClean="0"/>
              <a:t>But they often hide behavior of other classes.</a:t>
            </a:r>
          </a:p>
          <a:p>
            <a:pPr marL="0" indent="0"/>
            <a:endParaRPr lang="en-US" dirty="0" smtClean="0"/>
          </a:p>
          <a:p>
            <a:pPr marL="0" indent="0"/>
            <a:r>
              <a:rPr lang="en-US" dirty="0" smtClean="0"/>
              <a:t>Consider this example:</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Phone Class</a:t>
            </a:r>
            <a:endParaRPr lang="en-US" dirty="0"/>
          </a:p>
        </p:txBody>
      </p:sp>
      <p:sp>
        <p:nvSpPr>
          <p:cNvPr id="3" name="Content Placeholder 2"/>
          <p:cNvSpPr>
            <a:spLocks noGrp="1"/>
          </p:cNvSpPr>
          <p:nvPr>
            <p:ph idx="1"/>
          </p:nvPr>
        </p:nvSpPr>
        <p:spPr>
          <a:xfrm>
            <a:off x="762000" y="1219200"/>
            <a:ext cx="8077200" cy="5638800"/>
          </a:xfrm>
        </p:spPr>
        <p:txBody>
          <a:bodyPr/>
          <a:lstStyle/>
          <a:p>
            <a:r>
              <a:rPr lang="en-US" dirty="0" smtClean="0"/>
              <a:t>A Phone class could hide the behavior of :</a:t>
            </a:r>
          </a:p>
          <a:p>
            <a:pPr lvl="1"/>
            <a:r>
              <a:rPr lang="en-US" dirty="0" smtClean="0"/>
              <a:t>the phone itself (on/off hook)</a:t>
            </a:r>
          </a:p>
          <a:p>
            <a:pPr lvl="1"/>
            <a:r>
              <a:rPr lang="en-US" dirty="0" smtClean="0"/>
              <a:t>the making of a call</a:t>
            </a:r>
          </a:p>
          <a:p>
            <a:pPr lvl="1"/>
            <a:r>
              <a:rPr lang="en-US" dirty="0" smtClean="0"/>
              <a:t>managing call-waiting</a:t>
            </a:r>
          </a:p>
          <a:p>
            <a:pPr lvl="1"/>
            <a:r>
              <a:rPr lang="en-US" dirty="0" smtClean="0"/>
              <a:t>creating a conference call</a:t>
            </a:r>
          </a:p>
          <a:p>
            <a:pPr lvl="1"/>
            <a:r>
              <a:rPr lang="en-US" dirty="0" smtClean="0"/>
              <a:t>etc</a:t>
            </a:r>
          </a:p>
          <a:p>
            <a:pPr lvl="1"/>
            <a:r>
              <a:rPr lang="en-US" dirty="0" smtClean="0"/>
              <a:t>etc</a:t>
            </a:r>
          </a:p>
          <a:p>
            <a:pPr lvl="1"/>
            <a:r>
              <a:rPr lang="en-US" dirty="0" smtClean="0"/>
              <a:t>etc</a:t>
            </a:r>
          </a:p>
          <a:p>
            <a:endParaRPr lang="en-US" dirty="0" smtClean="0"/>
          </a:p>
          <a:p>
            <a:endParaRPr lang="en-US" dirty="0" smtClean="0"/>
          </a:p>
          <a:p>
            <a:r>
              <a:rPr lang="en-US" dirty="0" smtClean="0"/>
              <a:t>Better to split it up into multiple classes.</a:t>
            </a:r>
          </a:p>
          <a:p>
            <a:endParaRPr lang="en-US" dirty="0" smtClean="0"/>
          </a:p>
          <a:p>
            <a:r>
              <a:rPr lang="en-US" dirty="0" smtClean="0"/>
              <a:t>				                 </a:t>
            </a:r>
            <a:r>
              <a:rPr lang="en-US" i="1" dirty="0" smtClean="0"/>
              <a:t>another example….  </a:t>
            </a:r>
          </a:p>
          <a:p>
            <a:pPr lvl="1"/>
            <a:endParaRPr lang="en-US" dirty="0"/>
          </a:p>
        </p:txBody>
      </p:sp>
      <p:graphicFrame>
        <p:nvGraphicFramePr>
          <p:cNvPr id="509954" name="Object 2"/>
          <p:cNvGraphicFramePr>
            <a:graphicFrameLocks/>
          </p:cNvGraphicFramePr>
          <p:nvPr/>
        </p:nvGraphicFramePr>
        <p:xfrm>
          <a:off x="5365750" y="1879600"/>
          <a:ext cx="3473450" cy="3149600"/>
        </p:xfrm>
        <a:graphic>
          <a:graphicData uri="http://schemas.openxmlformats.org/presentationml/2006/ole">
            <p:oleObj spid="_x0000_s509954" name="Microsoft ClipArt Gallery" r:id="rId3" imgW="4692600" imgH="4257360" progId="">
              <p:embed/>
            </p:oleObj>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p:txBody>
          <a:bodyPr/>
          <a:lstStyle/>
          <a:p>
            <a:r>
              <a:rPr lang="en-US" smtClean="0"/>
              <a:t>What are the Classes?</a:t>
            </a:r>
          </a:p>
        </p:txBody>
      </p:sp>
      <p:graphicFrame>
        <p:nvGraphicFramePr>
          <p:cNvPr id="76802" name="Object 2"/>
          <p:cNvGraphicFramePr>
            <a:graphicFrameLocks noChangeAspect="1"/>
          </p:cNvGraphicFramePr>
          <p:nvPr/>
        </p:nvGraphicFramePr>
        <p:xfrm>
          <a:off x="495300" y="1143000"/>
          <a:ext cx="8153400" cy="5121275"/>
        </p:xfrm>
        <a:graphic>
          <a:graphicData uri="http://schemas.openxmlformats.org/presentationml/2006/ole">
            <p:oleObj spid="_x0000_s76802" name="Slide" r:id="rId3" imgW="6070600" imgH="4584700" progId="">
              <p:embed/>
            </p:oleObj>
          </a:graphicData>
        </a:graphic>
      </p:graphicFrame>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827" name="Title 1"/>
          <p:cNvSpPr>
            <a:spLocks noGrp="1"/>
          </p:cNvSpPr>
          <p:nvPr>
            <p:ph type="title"/>
          </p:nvPr>
        </p:nvSpPr>
        <p:spPr/>
        <p:txBody>
          <a:bodyPr/>
          <a:lstStyle/>
          <a:p>
            <a:r>
              <a:rPr lang="en-US" smtClean="0"/>
              <a:t>What are the Classes?</a:t>
            </a:r>
          </a:p>
        </p:txBody>
      </p:sp>
      <p:sp>
        <p:nvSpPr>
          <p:cNvPr id="77828" name="Content Placeholder 2"/>
          <p:cNvSpPr>
            <a:spLocks noGrp="1"/>
          </p:cNvSpPr>
          <p:nvPr>
            <p:ph idx="1"/>
          </p:nvPr>
        </p:nvSpPr>
        <p:spPr/>
        <p:txBody>
          <a:bodyPr/>
          <a:lstStyle/>
          <a:p>
            <a:pPr marL="0" indent="0"/>
            <a:r>
              <a:rPr lang="en-US" smtClean="0"/>
              <a:t>Your job is to move fluid between storage tanks and cooking tanks.</a:t>
            </a:r>
          </a:p>
          <a:p>
            <a:pPr marL="0" indent="0"/>
            <a:endParaRPr lang="en-US" smtClean="0"/>
          </a:p>
          <a:p>
            <a:pPr marL="0" indent="0"/>
            <a:r>
              <a:rPr lang="en-US" smtClean="0"/>
              <a:t>What are the classes? </a:t>
            </a:r>
          </a:p>
          <a:p>
            <a:pPr marL="0" indent="0"/>
            <a:endParaRPr lang="en-US" smtClean="0"/>
          </a:p>
          <a:p>
            <a:pPr marL="0" indent="0"/>
            <a:r>
              <a:rPr lang="en-US" smtClean="0"/>
              <a:t>How are they associated?</a:t>
            </a:r>
          </a:p>
        </p:txBody>
      </p:sp>
      <p:graphicFrame>
        <p:nvGraphicFramePr>
          <p:cNvPr id="77826" name="Object 2"/>
          <p:cNvGraphicFramePr>
            <a:graphicFrameLocks noChangeAspect="1"/>
          </p:cNvGraphicFramePr>
          <p:nvPr/>
        </p:nvGraphicFramePr>
        <p:xfrm>
          <a:off x="4267200" y="2209800"/>
          <a:ext cx="4392613" cy="2759075"/>
        </p:xfrm>
        <a:graphic>
          <a:graphicData uri="http://schemas.openxmlformats.org/presentationml/2006/ole">
            <p:oleObj spid="_x0000_s77826" name="Slide" r:id="rId3" imgW="6070600" imgH="4584700" progId="">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endParaRPr lang="en-US" smtClean="0"/>
          </a:p>
        </p:txBody>
      </p:sp>
      <p:sp>
        <p:nvSpPr>
          <p:cNvPr id="18435" name="Content Placeholder 2"/>
          <p:cNvSpPr>
            <a:spLocks noGrp="1"/>
          </p:cNvSpPr>
          <p:nvPr>
            <p:ph idx="1"/>
          </p:nvPr>
        </p:nvSpPr>
        <p:spPr/>
        <p:txBody>
          <a:bodyPr/>
          <a:lstStyle/>
          <a:p>
            <a:pPr marL="0" indent="0" algn="ctr"/>
            <a:r>
              <a:rPr lang="en-US" sz="9600" smtClean="0"/>
              <a:t>B: Classes</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p:txBody>
          <a:bodyPr/>
          <a:lstStyle/>
          <a:p>
            <a:r>
              <a:rPr lang="en-US" smtClean="0"/>
              <a:t>Simplistic Solution</a:t>
            </a:r>
          </a:p>
        </p:txBody>
      </p:sp>
      <p:sp>
        <p:nvSpPr>
          <p:cNvPr id="78852" name="Text Box 4"/>
          <p:cNvSpPr txBox="1">
            <a:spLocks noChangeArrowheads="1"/>
          </p:cNvSpPr>
          <p:nvPr/>
        </p:nvSpPr>
        <p:spPr bwMode="auto">
          <a:xfrm>
            <a:off x="4433888" y="1219200"/>
            <a:ext cx="4710112" cy="3444875"/>
          </a:xfrm>
          <a:prstGeom prst="rect">
            <a:avLst/>
          </a:prstGeom>
          <a:noFill/>
          <a:ln w="9525">
            <a:noFill/>
            <a:miter lim="800000"/>
            <a:headEnd/>
            <a:tailEnd/>
          </a:ln>
        </p:spPr>
        <p:txBody>
          <a:bodyPr lIns="155911" tIns="73852" rIns="155911" bIns="73852" anchor="ctr">
            <a:prstTxWarp prst="textNoShape">
              <a:avLst/>
            </a:prstTxWarp>
            <a:spAutoFit/>
          </a:bodyPr>
          <a:lstStyle/>
          <a:p>
            <a:pPr defTabSz="820738"/>
            <a:r>
              <a:rPr lang="en-US" b="1" dirty="0">
                <a:latin typeface="Courier" charset="0"/>
              </a:rPr>
              <a:t>Function </a:t>
            </a:r>
            <a:r>
              <a:rPr lang="en-US" b="1" dirty="0" err="1">
                <a:latin typeface="Courier" charset="0"/>
              </a:rPr>
              <a:t>OpenReservedPath</a:t>
            </a:r>
            <a:r>
              <a:rPr lang="en-US" b="1" dirty="0">
                <a:latin typeface="Courier" charset="0"/>
              </a:rPr>
              <a:t>(</a:t>
            </a:r>
          </a:p>
          <a:p>
            <a:pPr defTabSz="820738"/>
            <a:r>
              <a:rPr lang="en-US" b="1" dirty="0">
                <a:latin typeface="Courier" charset="0"/>
              </a:rPr>
              <a:t>    </a:t>
            </a:r>
            <a:r>
              <a:rPr lang="en-US" b="1" dirty="0" err="1">
                <a:latin typeface="Courier" charset="0"/>
              </a:rPr>
              <a:t>StorageTank</a:t>
            </a:r>
            <a:r>
              <a:rPr lang="en-US" b="1" dirty="0">
                <a:latin typeface="Courier" charset="0"/>
              </a:rPr>
              <a:t>,</a:t>
            </a:r>
          </a:p>
          <a:p>
            <a:pPr defTabSz="820738"/>
            <a:r>
              <a:rPr lang="en-US" b="1" dirty="0">
                <a:latin typeface="Courier" charset="0"/>
              </a:rPr>
              <a:t>    </a:t>
            </a:r>
            <a:r>
              <a:rPr lang="en-US" b="1" dirty="0" err="1">
                <a:latin typeface="Courier" charset="0"/>
              </a:rPr>
              <a:t>CookingTank</a:t>
            </a:r>
            <a:r>
              <a:rPr lang="en-US" b="1" dirty="0">
                <a:latin typeface="Courier" charset="0"/>
              </a:rPr>
              <a:t>);</a:t>
            </a:r>
          </a:p>
          <a:p>
            <a:pPr defTabSz="820738"/>
            <a:r>
              <a:rPr lang="en-US" b="1" dirty="0" err="1">
                <a:latin typeface="Courier" charset="0"/>
              </a:rPr>
              <a:t>OpenValve</a:t>
            </a:r>
            <a:r>
              <a:rPr lang="en-US" b="1" dirty="0">
                <a:latin typeface="Courier" charset="0"/>
              </a:rPr>
              <a:t>( </a:t>
            </a:r>
            <a:r>
              <a:rPr lang="en-US" b="1" dirty="0" err="1">
                <a:latin typeface="Courier" charset="0"/>
              </a:rPr>
              <a:t>StorageTank.Outlet</a:t>
            </a:r>
            <a:r>
              <a:rPr lang="en-US" b="1" dirty="0">
                <a:latin typeface="Courier" charset="0"/>
              </a:rPr>
              <a:t>); </a:t>
            </a:r>
          </a:p>
          <a:p>
            <a:pPr defTabSz="820738"/>
            <a:r>
              <a:rPr lang="en-US" b="1" dirty="0">
                <a:latin typeface="Courier" charset="0"/>
              </a:rPr>
              <a:t>If ( </a:t>
            </a:r>
            <a:r>
              <a:rPr lang="en-US" b="1" dirty="0" err="1">
                <a:latin typeface="Courier" charset="0"/>
              </a:rPr>
              <a:t>StorageTank.ID</a:t>
            </a:r>
            <a:r>
              <a:rPr lang="en-US" b="1" dirty="0">
                <a:latin typeface="Courier" charset="0"/>
              </a:rPr>
              <a:t> = 1 and</a:t>
            </a:r>
          </a:p>
          <a:p>
            <a:pPr defTabSz="820738"/>
            <a:r>
              <a:rPr lang="en-US" b="1" dirty="0">
                <a:latin typeface="Courier" charset="0"/>
              </a:rPr>
              <a:t>     </a:t>
            </a:r>
            <a:r>
              <a:rPr lang="en-US" b="1" dirty="0" err="1">
                <a:latin typeface="Courier" charset="0"/>
              </a:rPr>
              <a:t>CookingTank.ID</a:t>
            </a:r>
            <a:r>
              <a:rPr lang="en-US" b="1" dirty="0">
                <a:latin typeface="Courier" charset="0"/>
              </a:rPr>
              <a:t> = 3 ) then</a:t>
            </a:r>
          </a:p>
          <a:p>
            <a:pPr defTabSz="820738"/>
            <a:r>
              <a:rPr lang="en-US" b="1" dirty="0">
                <a:latin typeface="Courier" charset="0"/>
              </a:rPr>
              <a:t>   </a:t>
            </a:r>
            <a:r>
              <a:rPr lang="en-US" b="1" dirty="0" err="1">
                <a:latin typeface="Courier" charset="0"/>
              </a:rPr>
              <a:t>OpenValve</a:t>
            </a:r>
            <a:r>
              <a:rPr lang="en-US" b="1" dirty="0">
                <a:latin typeface="Courier" charset="0"/>
              </a:rPr>
              <a:t>( Middle );</a:t>
            </a:r>
          </a:p>
          <a:p>
            <a:pPr defTabSz="820738"/>
            <a:r>
              <a:rPr lang="en-US" b="1" dirty="0" err="1">
                <a:latin typeface="Courier" charset="0"/>
              </a:rPr>
              <a:t>OpenValve</a:t>
            </a:r>
            <a:r>
              <a:rPr lang="en-US" b="1" dirty="0">
                <a:latin typeface="Courier" charset="0"/>
              </a:rPr>
              <a:t>( </a:t>
            </a:r>
            <a:r>
              <a:rPr lang="en-US" b="1" dirty="0" err="1">
                <a:latin typeface="Courier" charset="0"/>
              </a:rPr>
              <a:t>CookingTank.Inlet</a:t>
            </a:r>
            <a:r>
              <a:rPr lang="en-US" b="1" dirty="0">
                <a:latin typeface="Courier" charset="0"/>
              </a:rPr>
              <a:t>);</a:t>
            </a:r>
          </a:p>
          <a:p>
            <a:pPr defTabSz="820738"/>
            <a:r>
              <a:rPr lang="en-US" b="1" dirty="0" err="1">
                <a:latin typeface="Courier" charset="0"/>
              </a:rPr>
              <a:t>EndFunction</a:t>
            </a:r>
            <a:r>
              <a:rPr lang="en-US" b="1" dirty="0">
                <a:latin typeface="Courier" charset="0"/>
              </a:rPr>
              <a:t>;</a:t>
            </a:r>
          </a:p>
          <a:p>
            <a:pPr defTabSz="820738"/>
            <a:endParaRPr lang="en-US" b="1" dirty="0">
              <a:latin typeface="Courier" charset="0"/>
            </a:endParaRPr>
          </a:p>
          <a:p>
            <a:pPr defTabSz="820738"/>
            <a:r>
              <a:rPr lang="en-US" b="1" dirty="0">
                <a:latin typeface="Courier" charset="0"/>
              </a:rPr>
              <a:t>   </a:t>
            </a:r>
            <a:r>
              <a:rPr lang="en-US" b="1" dirty="0" err="1">
                <a:latin typeface="Courier" charset="0"/>
              </a:rPr>
              <a:t>OpenReservedPath</a:t>
            </a:r>
            <a:r>
              <a:rPr lang="en-US" b="1" dirty="0">
                <a:latin typeface="Courier" charset="0"/>
              </a:rPr>
              <a:t>( Storage1, 	Cooking3 );</a:t>
            </a:r>
          </a:p>
        </p:txBody>
      </p:sp>
      <p:grpSp>
        <p:nvGrpSpPr>
          <p:cNvPr id="78853" name="Group 6"/>
          <p:cNvGrpSpPr>
            <a:grpSpLocks/>
          </p:cNvGrpSpPr>
          <p:nvPr/>
        </p:nvGrpSpPr>
        <p:grpSpPr bwMode="auto">
          <a:xfrm>
            <a:off x="4419600" y="1295400"/>
            <a:ext cx="4643438" cy="4270375"/>
            <a:chOff x="3718" y="1043"/>
            <a:chExt cx="2254" cy="3158"/>
          </a:xfrm>
        </p:grpSpPr>
        <p:sp>
          <p:nvSpPr>
            <p:cNvPr id="78855" name="Line 7"/>
            <p:cNvSpPr>
              <a:spLocks noChangeShapeType="1"/>
            </p:cNvSpPr>
            <p:nvPr/>
          </p:nvSpPr>
          <p:spPr bwMode="auto">
            <a:xfrm>
              <a:off x="3718" y="1047"/>
              <a:ext cx="2254" cy="0"/>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78856" name="Line 8"/>
            <p:cNvSpPr>
              <a:spLocks noChangeShapeType="1"/>
            </p:cNvSpPr>
            <p:nvPr/>
          </p:nvSpPr>
          <p:spPr bwMode="auto">
            <a:xfrm>
              <a:off x="3718" y="1047"/>
              <a:ext cx="0" cy="2955"/>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78857" name="Line 9"/>
            <p:cNvSpPr>
              <a:spLocks noChangeShapeType="1"/>
            </p:cNvSpPr>
            <p:nvPr/>
          </p:nvSpPr>
          <p:spPr bwMode="auto">
            <a:xfrm>
              <a:off x="5962" y="1043"/>
              <a:ext cx="0" cy="2954"/>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78858" name="Freeform 10"/>
            <p:cNvSpPr>
              <a:spLocks/>
            </p:cNvSpPr>
            <p:nvPr/>
          </p:nvSpPr>
          <p:spPr bwMode="auto">
            <a:xfrm>
              <a:off x="3718" y="3900"/>
              <a:ext cx="2236" cy="301"/>
            </a:xfrm>
            <a:custGeom>
              <a:avLst/>
              <a:gdLst>
                <a:gd name="T0" fmla="*/ 0 w 2236"/>
                <a:gd name="T1" fmla="*/ 73 h 301"/>
                <a:gd name="T2" fmla="*/ 254 w 2236"/>
                <a:gd name="T3" fmla="*/ 1 h 301"/>
                <a:gd name="T4" fmla="*/ 345 w 2236"/>
                <a:gd name="T5" fmla="*/ 10 h 301"/>
                <a:gd name="T6" fmla="*/ 427 w 2236"/>
                <a:gd name="T7" fmla="*/ 155 h 301"/>
                <a:gd name="T8" fmla="*/ 518 w 2236"/>
                <a:gd name="T9" fmla="*/ 219 h 301"/>
                <a:gd name="T10" fmla="*/ 627 w 2236"/>
                <a:gd name="T11" fmla="*/ 210 h 301"/>
                <a:gd name="T12" fmla="*/ 645 w 2236"/>
                <a:gd name="T13" fmla="*/ 183 h 301"/>
                <a:gd name="T14" fmla="*/ 700 w 2236"/>
                <a:gd name="T15" fmla="*/ 119 h 301"/>
                <a:gd name="T16" fmla="*/ 836 w 2236"/>
                <a:gd name="T17" fmla="*/ 55 h 301"/>
                <a:gd name="T18" fmla="*/ 991 w 2236"/>
                <a:gd name="T19" fmla="*/ 137 h 301"/>
                <a:gd name="T20" fmla="*/ 1209 w 2236"/>
                <a:gd name="T21" fmla="*/ 292 h 301"/>
                <a:gd name="T22" fmla="*/ 1364 w 2236"/>
                <a:gd name="T23" fmla="*/ 264 h 301"/>
                <a:gd name="T24" fmla="*/ 1445 w 2236"/>
                <a:gd name="T25" fmla="*/ 183 h 301"/>
                <a:gd name="T26" fmla="*/ 1473 w 2236"/>
                <a:gd name="T27" fmla="*/ 155 h 301"/>
                <a:gd name="T28" fmla="*/ 1554 w 2236"/>
                <a:gd name="T29" fmla="*/ 137 h 301"/>
                <a:gd name="T30" fmla="*/ 1654 w 2236"/>
                <a:gd name="T31" fmla="*/ 155 h 301"/>
                <a:gd name="T32" fmla="*/ 1691 w 2236"/>
                <a:gd name="T33" fmla="*/ 164 h 301"/>
                <a:gd name="T34" fmla="*/ 1791 w 2236"/>
                <a:gd name="T35" fmla="*/ 273 h 301"/>
                <a:gd name="T36" fmla="*/ 1873 w 2236"/>
                <a:gd name="T37" fmla="*/ 301 h 301"/>
                <a:gd name="T38" fmla="*/ 2073 w 2236"/>
                <a:gd name="T39" fmla="*/ 264 h 301"/>
                <a:gd name="T40" fmla="*/ 2154 w 2236"/>
                <a:gd name="T41" fmla="*/ 201 h 301"/>
                <a:gd name="T42" fmla="*/ 2173 w 2236"/>
                <a:gd name="T43" fmla="*/ 173 h 301"/>
                <a:gd name="T44" fmla="*/ 2227 w 2236"/>
                <a:gd name="T45" fmla="*/ 119 h 301"/>
                <a:gd name="T46" fmla="*/ 2236 w 2236"/>
                <a:gd name="T47" fmla="*/ 92 h 30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36"/>
                <a:gd name="T73" fmla="*/ 0 h 301"/>
                <a:gd name="T74" fmla="*/ 2236 w 2236"/>
                <a:gd name="T75" fmla="*/ 301 h 30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36" h="301">
                  <a:moveTo>
                    <a:pt x="0" y="73"/>
                  </a:moveTo>
                  <a:cubicBezTo>
                    <a:pt x="85" y="45"/>
                    <a:pt x="166" y="19"/>
                    <a:pt x="254" y="1"/>
                  </a:cubicBezTo>
                  <a:cubicBezTo>
                    <a:pt x="284" y="4"/>
                    <a:pt x="316" y="0"/>
                    <a:pt x="345" y="10"/>
                  </a:cubicBezTo>
                  <a:cubicBezTo>
                    <a:pt x="396" y="28"/>
                    <a:pt x="403" y="117"/>
                    <a:pt x="427" y="155"/>
                  </a:cubicBezTo>
                  <a:cubicBezTo>
                    <a:pt x="447" y="187"/>
                    <a:pt x="484" y="208"/>
                    <a:pt x="518" y="219"/>
                  </a:cubicBezTo>
                  <a:cubicBezTo>
                    <a:pt x="554" y="216"/>
                    <a:pt x="592" y="220"/>
                    <a:pt x="627" y="210"/>
                  </a:cubicBezTo>
                  <a:cubicBezTo>
                    <a:pt x="637" y="207"/>
                    <a:pt x="638" y="191"/>
                    <a:pt x="645" y="183"/>
                  </a:cubicBezTo>
                  <a:cubicBezTo>
                    <a:pt x="663" y="161"/>
                    <a:pt x="681" y="140"/>
                    <a:pt x="700" y="119"/>
                  </a:cubicBezTo>
                  <a:cubicBezTo>
                    <a:pt x="740" y="73"/>
                    <a:pt x="778" y="67"/>
                    <a:pt x="836" y="55"/>
                  </a:cubicBezTo>
                  <a:cubicBezTo>
                    <a:pt x="917" y="66"/>
                    <a:pt x="937" y="84"/>
                    <a:pt x="991" y="137"/>
                  </a:cubicBezTo>
                  <a:cubicBezTo>
                    <a:pt x="1023" y="234"/>
                    <a:pt x="1114" y="279"/>
                    <a:pt x="1209" y="292"/>
                  </a:cubicBezTo>
                  <a:cubicBezTo>
                    <a:pt x="1259" y="288"/>
                    <a:pt x="1321" y="299"/>
                    <a:pt x="1364" y="264"/>
                  </a:cubicBezTo>
                  <a:cubicBezTo>
                    <a:pt x="1364" y="264"/>
                    <a:pt x="1431" y="197"/>
                    <a:pt x="1445" y="183"/>
                  </a:cubicBezTo>
                  <a:cubicBezTo>
                    <a:pt x="1454" y="174"/>
                    <a:pt x="1460" y="158"/>
                    <a:pt x="1473" y="155"/>
                  </a:cubicBezTo>
                  <a:cubicBezTo>
                    <a:pt x="1524" y="142"/>
                    <a:pt x="1497" y="148"/>
                    <a:pt x="1554" y="137"/>
                  </a:cubicBezTo>
                  <a:cubicBezTo>
                    <a:pt x="1587" y="143"/>
                    <a:pt x="1621" y="148"/>
                    <a:pt x="1654" y="155"/>
                  </a:cubicBezTo>
                  <a:cubicBezTo>
                    <a:pt x="1666" y="157"/>
                    <a:pt x="1681" y="157"/>
                    <a:pt x="1691" y="164"/>
                  </a:cubicBezTo>
                  <a:cubicBezTo>
                    <a:pt x="1737" y="197"/>
                    <a:pt x="1752" y="239"/>
                    <a:pt x="1791" y="273"/>
                  </a:cubicBezTo>
                  <a:cubicBezTo>
                    <a:pt x="1815" y="294"/>
                    <a:pt x="1843" y="295"/>
                    <a:pt x="1873" y="301"/>
                  </a:cubicBezTo>
                  <a:cubicBezTo>
                    <a:pt x="2023" y="290"/>
                    <a:pt x="1970" y="289"/>
                    <a:pt x="2073" y="264"/>
                  </a:cubicBezTo>
                  <a:cubicBezTo>
                    <a:pt x="2110" y="240"/>
                    <a:pt x="2112" y="222"/>
                    <a:pt x="2154" y="201"/>
                  </a:cubicBezTo>
                  <a:cubicBezTo>
                    <a:pt x="2160" y="192"/>
                    <a:pt x="2166" y="181"/>
                    <a:pt x="2173" y="173"/>
                  </a:cubicBezTo>
                  <a:cubicBezTo>
                    <a:pt x="2190" y="154"/>
                    <a:pt x="2227" y="119"/>
                    <a:pt x="2227" y="119"/>
                  </a:cubicBezTo>
                  <a:cubicBezTo>
                    <a:pt x="2230" y="110"/>
                    <a:pt x="2236" y="92"/>
                    <a:pt x="2236" y="92"/>
                  </a:cubicBezTo>
                </a:path>
              </a:pathLst>
            </a:cu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grpSp>
      <p:graphicFrame>
        <p:nvGraphicFramePr>
          <p:cNvPr id="78850" name="Object 2"/>
          <p:cNvGraphicFramePr>
            <a:graphicFrameLocks noChangeAspect="1"/>
          </p:cNvGraphicFramePr>
          <p:nvPr/>
        </p:nvGraphicFramePr>
        <p:xfrm>
          <a:off x="26987" y="974725"/>
          <a:ext cx="4392613" cy="2759075"/>
        </p:xfrm>
        <a:graphic>
          <a:graphicData uri="http://schemas.openxmlformats.org/presentationml/2006/ole">
            <p:oleObj spid="_x0000_s78850" name="Slide" r:id="rId3" imgW="6070600" imgH="4584700" progId="">
              <p:embed/>
            </p:oleObj>
          </a:graphicData>
        </a:graphic>
      </p:graphicFrame>
      <p:sp>
        <p:nvSpPr>
          <p:cNvPr id="78854" name="Rectangular Callout 3"/>
          <p:cNvSpPr>
            <a:spLocks noChangeArrowheads="1"/>
          </p:cNvSpPr>
          <p:nvPr/>
        </p:nvSpPr>
        <p:spPr bwMode="auto">
          <a:xfrm>
            <a:off x="152400" y="3810000"/>
            <a:ext cx="4572000" cy="2209800"/>
          </a:xfrm>
          <a:prstGeom prst="wedgeRectCallout">
            <a:avLst>
              <a:gd name="adj1" fmla="val 41088"/>
              <a:gd name="adj2" fmla="val 84014"/>
            </a:avLst>
          </a:prstGeom>
          <a:solidFill>
            <a:schemeClr val="accent1"/>
          </a:solidFill>
          <a:ln w="12700">
            <a:solidFill>
              <a:schemeClr val="tx1"/>
            </a:solidFill>
            <a:round/>
            <a:headEnd/>
            <a:tailEnd/>
          </a:ln>
        </p:spPr>
        <p:txBody>
          <a:bodyPr>
            <a:prstTxWarp prst="textNoShape">
              <a:avLst/>
            </a:prstTxWarp>
          </a:bodyPr>
          <a:lstStyle/>
          <a:p>
            <a:pPr algn="ctr" defTabSz="820738">
              <a:lnSpc>
                <a:spcPct val="80000"/>
              </a:lnSpc>
            </a:pPr>
            <a:r>
              <a:rPr lang="en-US" sz="2000" b="1">
                <a:latin typeface="Tekton" charset="0"/>
              </a:rPr>
              <a:t>Hmmm, all storage tanks have an outlet valve, and an upper or lower manifold.  </a:t>
            </a:r>
          </a:p>
          <a:p>
            <a:pPr algn="ctr" defTabSz="820738">
              <a:lnSpc>
                <a:spcPct val="80000"/>
              </a:lnSpc>
            </a:pPr>
            <a:endParaRPr lang="en-US" sz="2000" b="1">
              <a:latin typeface="Tekton" charset="0"/>
            </a:endParaRPr>
          </a:p>
          <a:p>
            <a:pPr algn="ctr" defTabSz="820738">
              <a:lnSpc>
                <a:spcPct val="80000"/>
              </a:lnSpc>
            </a:pPr>
            <a:r>
              <a:rPr lang="en-US" sz="2000" b="1">
                <a:latin typeface="Tekton" charset="0"/>
              </a:rPr>
              <a:t>And all cooking tanks have an inlet valve and two manifolds.  If we know which….</a:t>
            </a:r>
          </a:p>
          <a:p>
            <a:pPr algn="ctr" defTabSz="820738">
              <a:lnSpc>
                <a:spcPct val="80000"/>
              </a:lnSpc>
            </a:pPr>
            <a:endParaRPr lang="en-US" sz="2000" b="1">
              <a:latin typeface="Tekton" charset="0"/>
            </a:endParaRPr>
          </a:p>
          <a:p>
            <a:pPr algn="ctr" defTabSz="820738">
              <a:lnSpc>
                <a:spcPct val="80000"/>
              </a:lnSpc>
            </a:pPr>
            <a:r>
              <a:rPr lang="en-US" sz="2000" b="1">
                <a:latin typeface="Tekton" charset="0"/>
              </a:rPr>
              <a:t>Then there’s valve 10-the middle one-that connects the top and bottom tanks.</a:t>
            </a: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r>
              <a:rPr lang="en-US" smtClean="0"/>
              <a:t>Simplistic Class Model</a:t>
            </a:r>
          </a:p>
        </p:txBody>
      </p:sp>
      <p:sp>
        <p:nvSpPr>
          <p:cNvPr id="79875" name="Content Placeholder 2"/>
          <p:cNvSpPr>
            <a:spLocks noGrp="1"/>
          </p:cNvSpPr>
          <p:nvPr>
            <p:ph idx="1"/>
          </p:nvPr>
        </p:nvSpPr>
        <p:spPr>
          <a:xfrm>
            <a:off x="762000" y="1219200"/>
            <a:ext cx="8077200" cy="762000"/>
          </a:xfrm>
        </p:spPr>
        <p:txBody>
          <a:bodyPr/>
          <a:lstStyle/>
          <a:p>
            <a:pPr marL="0" indent="0"/>
            <a:r>
              <a:rPr lang="en-US" dirty="0" smtClean="0"/>
              <a:t>What’s wrong with this picture?</a:t>
            </a:r>
          </a:p>
        </p:txBody>
      </p:sp>
      <p:sp>
        <p:nvSpPr>
          <p:cNvPr id="4" name="Rectangle 3"/>
          <p:cNvSpPr/>
          <p:nvPr/>
        </p:nvSpPr>
        <p:spPr bwMode="auto">
          <a:xfrm>
            <a:off x="914400" y="4419600"/>
            <a:ext cx="2133600" cy="9906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Valve</a:t>
            </a:r>
          </a:p>
        </p:txBody>
      </p:sp>
      <p:sp>
        <p:nvSpPr>
          <p:cNvPr id="5" name="Rectangle 4"/>
          <p:cNvSpPr/>
          <p:nvPr/>
        </p:nvSpPr>
        <p:spPr bwMode="auto">
          <a:xfrm>
            <a:off x="5562600" y="4419600"/>
            <a:ext cx="2133600" cy="9906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t>Cooking Tank</a:t>
            </a:r>
            <a:endParaRPr kumimoji="0" lang="en-US" sz="1800" b="0" i="0" u="none" strike="noStrike" cap="none" normalizeH="0" baseline="0" dirty="0" smtClean="0">
              <a:ln>
                <a:noFill/>
              </a:ln>
              <a:solidFill>
                <a:schemeClr val="tx1"/>
              </a:solidFill>
              <a:effectLst/>
              <a:latin typeface="Arial" charset="0"/>
            </a:endParaRPr>
          </a:p>
        </p:txBody>
      </p:sp>
      <p:cxnSp>
        <p:nvCxnSpPr>
          <p:cNvPr id="6" name="Straight Connector 5"/>
          <p:cNvCxnSpPr>
            <a:stCxn id="4" idx="3"/>
            <a:endCxn id="5" idx="1"/>
          </p:cNvCxnSpPr>
          <p:nvPr/>
        </p:nvCxnSpPr>
        <p:spPr bwMode="auto">
          <a:xfrm>
            <a:off x="3048000" y="4914900"/>
            <a:ext cx="25146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7" name="TextBox 6"/>
          <p:cNvSpPr txBox="1"/>
          <p:nvPr/>
        </p:nvSpPr>
        <p:spPr>
          <a:xfrm>
            <a:off x="3048000" y="4495800"/>
            <a:ext cx="1600200" cy="381000"/>
          </a:xfrm>
          <a:prstGeom prst="rect">
            <a:avLst/>
          </a:prstGeom>
          <a:noFill/>
        </p:spPr>
        <p:txBody>
          <a:bodyPr wrap="square" rtlCol="0" anchor="ctr" anchorCtr="1">
            <a:noAutofit/>
          </a:bodyPr>
          <a:lstStyle/>
          <a:p>
            <a:r>
              <a:rPr lang="en-US" dirty="0" smtClean="0"/>
              <a:t>is isolated by</a:t>
            </a:r>
            <a:endParaRPr lang="en-US" dirty="0"/>
          </a:p>
        </p:txBody>
      </p:sp>
      <p:sp>
        <p:nvSpPr>
          <p:cNvPr id="8" name="TextBox 7"/>
          <p:cNvSpPr txBox="1"/>
          <p:nvPr/>
        </p:nvSpPr>
        <p:spPr>
          <a:xfrm>
            <a:off x="4191000" y="4953000"/>
            <a:ext cx="1447800" cy="381000"/>
          </a:xfrm>
          <a:prstGeom prst="rect">
            <a:avLst/>
          </a:prstGeom>
          <a:noFill/>
        </p:spPr>
        <p:txBody>
          <a:bodyPr wrap="square" rtlCol="0" anchor="ctr" anchorCtr="1">
            <a:noAutofit/>
          </a:bodyPr>
          <a:lstStyle/>
          <a:p>
            <a:r>
              <a:rPr lang="en-US" dirty="0" smtClean="0"/>
              <a:t>is input to</a:t>
            </a:r>
            <a:endParaRPr lang="en-US" dirty="0"/>
          </a:p>
        </p:txBody>
      </p:sp>
      <p:sp>
        <p:nvSpPr>
          <p:cNvPr id="9" name="TextBox 8"/>
          <p:cNvSpPr txBox="1"/>
          <p:nvPr/>
        </p:nvSpPr>
        <p:spPr>
          <a:xfrm>
            <a:off x="2895600" y="4953000"/>
            <a:ext cx="685800" cy="381000"/>
          </a:xfrm>
          <a:prstGeom prst="rect">
            <a:avLst/>
          </a:prstGeom>
          <a:noFill/>
        </p:spPr>
        <p:txBody>
          <a:bodyPr wrap="square" rtlCol="0" anchor="ctr" anchorCtr="1">
            <a:noAutofit/>
          </a:bodyPr>
          <a:lstStyle/>
          <a:p>
            <a:r>
              <a:rPr lang="en-US" dirty="0" smtClean="0"/>
              <a:t>1</a:t>
            </a:r>
            <a:endParaRPr lang="en-US" dirty="0"/>
          </a:p>
        </p:txBody>
      </p:sp>
      <p:sp>
        <p:nvSpPr>
          <p:cNvPr id="10" name="TextBox 9"/>
          <p:cNvSpPr txBox="1"/>
          <p:nvPr/>
        </p:nvSpPr>
        <p:spPr>
          <a:xfrm>
            <a:off x="4876800" y="4419600"/>
            <a:ext cx="533400" cy="381000"/>
          </a:xfrm>
          <a:prstGeom prst="rect">
            <a:avLst/>
          </a:prstGeom>
          <a:noFill/>
        </p:spPr>
        <p:txBody>
          <a:bodyPr wrap="square" rtlCol="0" anchor="ctr" anchorCtr="1">
            <a:noAutofit/>
          </a:bodyPr>
          <a:lstStyle/>
          <a:p>
            <a:r>
              <a:rPr lang="en-US" dirty="0" smtClean="0"/>
              <a:t>1</a:t>
            </a:r>
            <a:endParaRPr lang="en-US" dirty="0"/>
          </a:p>
        </p:txBody>
      </p:sp>
      <p:sp>
        <p:nvSpPr>
          <p:cNvPr id="11" name="TextBox 10"/>
          <p:cNvSpPr txBox="1"/>
          <p:nvPr/>
        </p:nvSpPr>
        <p:spPr>
          <a:xfrm>
            <a:off x="1066800" y="3733800"/>
            <a:ext cx="762000" cy="228600"/>
          </a:xfrm>
          <a:prstGeom prst="rect">
            <a:avLst/>
          </a:prstGeom>
          <a:noFill/>
        </p:spPr>
        <p:txBody>
          <a:bodyPr wrap="square" rtlCol="0" anchor="ctr" anchorCtr="1">
            <a:noAutofit/>
          </a:bodyPr>
          <a:lstStyle/>
          <a:p>
            <a:r>
              <a:rPr lang="en-US" dirty="0" smtClean="0"/>
              <a:t>R7</a:t>
            </a:r>
            <a:endParaRPr lang="en-US" dirty="0"/>
          </a:p>
        </p:txBody>
      </p:sp>
      <p:sp>
        <p:nvSpPr>
          <p:cNvPr id="12" name="Rectangle 11"/>
          <p:cNvSpPr/>
          <p:nvPr/>
        </p:nvSpPr>
        <p:spPr bwMode="auto">
          <a:xfrm>
            <a:off x="838200" y="2438400"/>
            <a:ext cx="2133600" cy="9144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Storage Tank</a:t>
            </a:r>
          </a:p>
        </p:txBody>
      </p:sp>
      <p:cxnSp>
        <p:nvCxnSpPr>
          <p:cNvPr id="15" name="Straight Connector 14"/>
          <p:cNvCxnSpPr>
            <a:stCxn id="12" idx="2"/>
          </p:cNvCxnSpPr>
          <p:nvPr/>
        </p:nvCxnSpPr>
        <p:spPr bwMode="auto">
          <a:xfrm rot="5400000">
            <a:off x="1371600" y="3886200"/>
            <a:ext cx="10668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17" name="Elbow Connector 16"/>
          <p:cNvCxnSpPr>
            <a:stCxn id="12" idx="3"/>
            <a:endCxn id="5" idx="0"/>
          </p:cNvCxnSpPr>
          <p:nvPr/>
        </p:nvCxnSpPr>
        <p:spPr bwMode="auto">
          <a:xfrm>
            <a:off x="2971800" y="2895600"/>
            <a:ext cx="3657600" cy="1524000"/>
          </a:xfrm>
          <a:prstGeom prst="bentConnector2">
            <a:avLst/>
          </a:prstGeom>
          <a:solidFill>
            <a:schemeClr val="accent1"/>
          </a:solidFill>
          <a:ln w="25400" cap="flat" cmpd="sng" algn="ctr">
            <a:solidFill>
              <a:schemeClr val="tx1"/>
            </a:solidFill>
            <a:prstDash val="solid"/>
            <a:round/>
            <a:headEnd type="none" w="med" len="med"/>
            <a:tailEnd type="none" w="med" len="med"/>
          </a:ln>
          <a:effectLst/>
        </p:spPr>
      </p:cxnSp>
      <p:sp>
        <p:nvSpPr>
          <p:cNvPr id="20" name="TextBox 19"/>
          <p:cNvSpPr txBox="1"/>
          <p:nvPr/>
        </p:nvSpPr>
        <p:spPr>
          <a:xfrm>
            <a:off x="5486400" y="2514600"/>
            <a:ext cx="762000" cy="228600"/>
          </a:xfrm>
          <a:prstGeom prst="rect">
            <a:avLst/>
          </a:prstGeom>
          <a:noFill/>
        </p:spPr>
        <p:txBody>
          <a:bodyPr wrap="square" rtlCol="0" anchor="ctr" anchorCtr="1">
            <a:noAutofit/>
          </a:bodyPr>
          <a:lstStyle/>
          <a:p>
            <a:r>
              <a:rPr lang="en-US" dirty="0" smtClean="0"/>
              <a:t>R8</a:t>
            </a:r>
            <a:endParaRPr lang="en-US" dirty="0"/>
          </a:p>
        </p:txBody>
      </p:sp>
      <p:sp>
        <p:nvSpPr>
          <p:cNvPr id="21" name="TextBox 20"/>
          <p:cNvSpPr txBox="1"/>
          <p:nvPr/>
        </p:nvSpPr>
        <p:spPr>
          <a:xfrm>
            <a:off x="3124200" y="2971800"/>
            <a:ext cx="685800" cy="381000"/>
          </a:xfrm>
          <a:prstGeom prst="rect">
            <a:avLst/>
          </a:prstGeom>
          <a:noFill/>
        </p:spPr>
        <p:txBody>
          <a:bodyPr wrap="square" rtlCol="0" anchor="ctr" anchorCtr="1">
            <a:noAutofit/>
          </a:bodyPr>
          <a:lstStyle/>
          <a:p>
            <a:r>
              <a:rPr lang="en-US" dirty="0" smtClean="0"/>
              <a:t>1..*</a:t>
            </a:r>
            <a:endParaRPr lang="en-US" dirty="0"/>
          </a:p>
        </p:txBody>
      </p:sp>
      <p:sp>
        <p:nvSpPr>
          <p:cNvPr id="22" name="TextBox 21"/>
          <p:cNvSpPr txBox="1"/>
          <p:nvPr/>
        </p:nvSpPr>
        <p:spPr>
          <a:xfrm>
            <a:off x="5791200" y="3886200"/>
            <a:ext cx="685800" cy="381000"/>
          </a:xfrm>
          <a:prstGeom prst="rect">
            <a:avLst/>
          </a:prstGeom>
          <a:noFill/>
        </p:spPr>
        <p:txBody>
          <a:bodyPr wrap="square" rtlCol="0" anchor="ctr" anchorCtr="1">
            <a:noAutofit/>
          </a:bodyPr>
          <a:lstStyle/>
          <a:p>
            <a:r>
              <a:rPr lang="en-US" dirty="0" smtClean="0"/>
              <a:t>1..*</a:t>
            </a:r>
            <a:endParaRPr lang="en-US" dirty="0"/>
          </a:p>
        </p:txBody>
      </p:sp>
      <p:sp>
        <p:nvSpPr>
          <p:cNvPr id="23" name="TextBox 22"/>
          <p:cNvSpPr txBox="1"/>
          <p:nvPr/>
        </p:nvSpPr>
        <p:spPr>
          <a:xfrm>
            <a:off x="6781800" y="3886200"/>
            <a:ext cx="1828800" cy="381000"/>
          </a:xfrm>
          <a:prstGeom prst="rect">
            <a:avLst/>
          </a:prstGeom>
          <a:noFill/>
        </p:spPr>
        <p:txBody>
          <a:bodyPr wrap="square" rtlCol="0" anchor="ctr" anchorCtr="1">
            <a:noAutofit/>
          </a:bodyPr>
          <a:lstStyle/>
          <a:p>
            <a:r>
              <a:rPr lang="en-US" dirty="0" smtClean="0"/>
              <a:t>is connected to</a:t>
            </a:r>
            <a:endParaRPr lang="en-US" dirty="0"/>
          </a:p>
        </p:txBody>
      </p:sp>
      <p:sp>
        <p:nvSpPr>
          <p:cNvPr id="24" name="TextBox 23"/>
          <p:cNvSpPr txBox="1"/>
          <p:nvPr/>
        </p:nvSpPr>
        <p:spPr>
          <a:xfrm>
            <a:off x="3124200" y="2438400"/>
            <a:ext cx="1828800" cy="381000"/>
          </a:xfrm>
          <a:prstGeom prst="rect">
            <a:avLst/>
          </a:prstGeom>
          <a:noFill/>
        </p:spPr>
        <p:txBody>
          <a:bodyPr wrap="square" rtlCol="0" anchor="ctr" anchorCtr="1">
            <a:noAutofit/>
          </a:bodyPr>
          <a:lstStyle/>
          <a:p>
            <a:r>
              <a:rPr lang="en-US" dirty="0" smtClean="0"/>
              <a:t>is connected to</a:t>
            </a:r>
            <a:endParaRPr lang="en-US" dirty="0"/>
          </a:p>
        </p:txBody>
      </p:sp>
      <p:sp>
        <p:nvSpPr>
          <p:cNvPr id="25" name="TextBox 24"/>
          <p:cNvSpPr txBox="1"/>
          <p:nvPr/>
        </p:nvSpPr>
        <p:spPr>
          <a:xfrm>
            <a:off x="1066800" y="4038600"/>
            <a:ext cx="685800" cy="381000"/>
          </a:xfrm>
          <a:prstGeom prst="rect">
            <a:avLst/>
          </a:prstGeom>
          <a:noFill/>
        </p:spPr>
        <p:txBody>
          <a:bodyPr wrap="square" rtlCol="0" anchor="ctr" anchorCtr="1">
            <a:noAutofit/>
          </a:bodyPr>
          <a:lstStyle/>
          <a:p>
            <a:r>
              <a:rPr lang="en-US" dirty="0" smtClean="0"/>
              <a:t>1</a:t>
            </a:r>
            <a:endParaRPr lang="en-US" dirty="0"/>
          </a:p>
        </p:txBody>
      </p:sp>
      <p:sp>
        <p:nvSpPr>
          <p:cNvPr id="26" name="TextBox 25"/>
          <p:cNvSpPr txBox="1"/>
          <p:nvPr/>
        </p:nvSpPr>
        <p:spPr>
          <a:xfrm>
            <a:off x="228600" y="3352800"/>
            <a:ext cx="1600200" cy="381000"/>
          </a:xfrm>
          <a:prstGeom prst="rect">
            <a:avLst/>
          </a:prstGeom>
          <a:noFill/>
        </p:spPr>
        <p:txBody>
          <a:bodyPr wrap="square" rtlCol="0" anchor="ctr" anchorCtr="1">
            <a:noAutofit/>
          </a:bodyPr>
          <a:lstStyle/>
          <a:p>
            <a:r>
              <a:rPr lang="en-US" dirty="0" smtClean="0"/>
              <a:t>is isolated by</a:t>
            </a:r>
            <a:endParaRPr lang="en-US" dirty="0"/>
          </a:p>
        </p:txBody>
      </p:sp>
      <p:sp>
        <p:nvSpPr>
          <p:cNvPr id="27" name="TextBox 26"/>
          <p:cNvSpPr txBox="1"/>
          <p:nvPr/>
        </p:nvSpPr>
        <p:spPr>
          <a:xfrm>
            <a:off x="1981200" y="3352800"/>
            <a:ext cx="685800" cy="381000"/>
          </a:xfrm>
          <a:prstGeom prst="rect">
            <a:avLst/>
          </a:prstGeom>
          <a:noFill/>
        </p:spPr>
        <p:txBody>
          <a:bodyPr wrap="square" rtlCol="0" anchor="ctr" anchorCtr="1">
            <a:noAutofit/>
          </a:bodyPr>
          <a:lstStyle/>
          <a:p>
            <a:r>
              <a:rPr lang="en-US" dirty="0" smtClean="0"/>
              <a:t>1</a:t>
            </a:r>
            <a:endParaRPr lang="en-US" dirty="0"/>
          </a:p>
        </p:txBody>
      </p:sp>
      <p:sp>
        <p:nvSpPr>
          <p:cNvPr id="28" name="TextBox 27"/>
          <p:cNvSpPr txBox="1"/>
          <p:nvPr/>
        </p:nvSpPr>
        <p:spPr>
          <a:xfrm>
            <a:off x="1828800" y="3962400"/>
            <a:ext cx="1600200" cy="457200"/>
          </a:xfrm>
          <a:prstGeom prst="rect">
            <a:avLst/>
          </a:prstGeom>
          <a:noFill/>
        </p:spPr>
        <p:txBody>
          <a:bodyPr wrap="square" rtlCol="0" anchor="ctr" anchorCtr="1">
            <a:noAutofit/>
          </a:bodyPr>
          <a:lstStyle/>
          <a:p>
            <a:r>
              <a:rPr lang="en-US" dirty="0" smtClean="0"/>
              <a:t>outputs from</a:t>
            </a: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en-US" dirty="0" smtClean="0"/>
              <a:t>What’s Wrong With That?</a:t>
            </a:r>
          </a:p>
        </p:txBody>
      </p:sp>
      <p:sp>
        <p:nvSpPr>
          <p:cNvPr id="80899" name="Content Placeholder 2"/>
          <p:cNvSpPr>
            <a:spLocks noGrp="1"/>
          </p:cNvSpPr>
          <p:nvPr>
            <p:ph idx="1"/>
          </p:nvPr>
        </p:nvSpPr>
        <p:spPr/>
        <p:txBody>
          <a:bodyPr/>
          <a:lstStyle/>
          <a:p>
            <a:pPr lvl="1"/>
            <a:r>
              <a:rPr lang="en-US" dirty="0" smtClean="0"/>
              <a:t>The classes (tanks, valve etc) have complex behavior</a:t>
            </a:r>
          </a:p>
          <a:p>
            <a:pPr lvl="1"/>
            <a:r>
              <a:rPr lang="en-US" dirty="0" smtClean="0"/>
              <a:t>It’s not clear where the behavior belongs</a:t>
            </a:r>
          </a:p>
          <a:p>
            <a:pPr lvl="2"/>
            <a:r>
              <a:rPr lang="en-US" dirty="0" smtClean="0"/>
              <a:t>Should the Storage Tank empty itself?</a:t>
            </a:r>
          </a:p>
          <a:p>
            <a:pPr lvl="2"/>
            <a:r>
              <a:rPr lang="en-US" dirty="0" smtClean="0"/>
              <a:t>Or the Cooking Tank fill itself?</a:t>
            </a:r>
          </a:p>
          <a:p>
            <a:pPr lvl="1">
              <a:buNone/>
            </a:pPr>
            <a:endParaRPr lang="en-US" dirty="0" smtClean="0"/>
          </a:p>
          <a:p>
            <a:pPr lvl="1"/>
            <a:endParaRPr lang="en-US" dirty="0" smtClean="0"/>
          </a:p>
          <a:p>
            <a:pPr lvl="1"/>
            <a:endParaRPr lang="en-US" dirty="0" smtClean="0"/>
          </a:p>
        </p:txBody>
      </p:sp>
      <p:grpSp>
        <p:nvGrpSpPr>
          <p:cNvPr id="30" name="Group 29"/>
          <p:cNvGrpSpPr/>
          <p:nvPr/>
        </p:nvGrpSpPr>
        <p:grpSpPr>
          <a:xfrm>
            <a:off x="533400" y="3200400"/>
            <a:ext cx="6447692" cy="2286000"/>
            <a:chOff x="533400" y="3429000"/>
            <a:chExt cx="6447692" cy="2286000"/>
          </a:xfrm>
        </p:grpSpPr>
        <p:sp>
          <p:nvSpPr>
            <p:cNvPr id="4" name="Rectangle 3"/>
            <p:cNvSpPr/>
            <p:nvPr/>
          </p:nvSpPr>
          <p:spPr bwMode="auto">
            <a:xfrm>
              <a:off x="1060938" y="4953000"/>
              <a:ext cx="1641231" cy="762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Valve</a:t>
              </a:r>
            </a:p>
          </p:txBody>
        </p:sp>
        <p:sp>
          <p:nvSpPr>
            <p:cNvPr id="5" name="Rectangle 4"/>
            <p:cNvSpPr/>
            <p:nvPr/>
          </p:nvSpPr>
          <p:spPr bwMode="auto">
            <a:xfrm>
              <a:off x="4636477" y="4953000"/>
              <a:ext cx="1641231" cy="762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200" dirty="0" smtClean="0"/>
                <a:t>Cooking Tank</a:t>
              </a:r>
              <a:endParaRPr kumimoji="0" lang="en-US" sz="1200" b="0" i="0" u="none" strike="noStrike" cap="none" normalizeH="0" baseline="0" dirty="0" smtClean="0">
                <a:ln>
                  <a:noFill/>
                </a:ln>
                <a:solidFill>
                  <a:schemeClr val="tx1"/>
                </a:solidFill>
                <a:effectLst/>
                <a:latin typeface="Arial" charset="0"/>
              </a:endParaRPr>
            </a:p>
          </p:txBody>
        </p:sp>
        <p:cxnSp>
          <p:nvCxnSpPr>
            <p:cNvPr id="6" name="Straight Connector 5"/>
            <p:cNvCxnSpPr>
              <a:stCxn id="4" idx="3"/>
              <a:endCxn id="5" idx="1"/>
            </p:cNvCxnSpPr>
            <p:nvPr/>
          </p:nvCxnSpPr>
          <p:spPr bwMode="auto">
            <a:xfrm>
              <a:off x="2702169" y="5334000"/>
              <a:ext cx="1934308" cy="1222"/>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7" name="TextBox 6"/>
            <p:cNvSpPr txBox="1"/>
            <p:nvPr/>
          </p:nvSpPr>
          <p:spPr>
            <a:xfrm>
              <a:off x="2702169" y="5011615"/>
              <a:ext cx="1230923" cy="293077"/>
            </a:xfrm>
            <a:prstGeom prst="rect">
              <a:avLst/>
            </a:prstGeom>
            <a:noFill/>
          </p:spPr>
          <p:txBody>
            <a:bodyPr wrap="square" rtlCol="0" anchor="ctr" anchorCtr="1">
              <a:noAutofit/>
            </a:bodyPr>
            <a:lstStyle/>
            <a:p>
              <a:r>
                <a:rPr lang="en-US" sz="1200" dirty="0" smtClean="0"/>
                <a:t>is isolated by</a:t>
              </a:r>
              <a:endParaRPr lang="en-US" sz="1200" dirty="0"/>
            </a:p>
          </p:txBody>
        </p:sp>
        <p:sp>
          <p:nvSpPr>
            <p:cNvPr id="8" name="TextBox 7"/>
            <p:cNvSpPr txBox="1"/>
            <p:nvPr/>
          </p:nvSpPr>
          <p:spPr>
            <a:xfrm>
              <a:off x="3581400" y="5363308"/>
              <a:ext cx="1113692" cy="293077"/>
            </a:xfrm>
            <a:prstGeom prst="rect">
              <a:avLst/>
            </a:prstGeom>
            <a:noFill/>
          </p:spPr>
          <p:txBody>
            <a:bodyPr wrap="square" rtlCol="0" anchor="ctr" anchorCtr="1">
              <a:noAutofit/>
            </a:bodyPr>
            <a:lstStyle/>
            <a:p>
              <a:r>
                <a:rPr lang="en-US" sz="1200" dirty="0" smtClean="0"/>
                <a:t>is input to</a:t>
              </a:r>
              <a:endParaRPr lang="en-US" sz="1200" dirty="0"/>
            </a:p>
          </p:txBody>
        </p:sp>
        <p:sp>
          <p:nvSpPr>
            <p:cNvPr id="9" name="TextBox 8"/>
            <p:cNvSpPr txBox="1"/>
            <p:nvPr/>
          </p:nvSpPr>
          <p:spPr>
            <a:xfrm>
              <a:off x="2584938" y="5363308"/>
              <a:ext cx="527538" cy="293077"/>
            </a:xfrm>
            <a:prstGeom prst="rect">
              <a:avLst/>
            </a:prstGeom>
            <a:noFill/>
          </p:spPr>
          <p:txBody>
            <a:bodyPr wrap="square" rtlCol="0" anchor="ctr" anchorCtr="1">
              <a:noAutofit/>
            </a:bodyPr>
            <a:lstStyle/>
            <a:p>
              <a:r>
                <a:rPr lang="en-US" sz="1200" dirty="0" smtClean="0"/>
                <a:t>1</a:t>
              </a:r>
              <a:endParaRPr lang="en-US" sz="1200" dirty="0"/>
            </a:p>
          </p:txBody>
        </p:sp>
        <p:sp>
          <p:nvSpPr>
            <p:cNvPr id="10" name="TextBox 9"/>
            <p:cNvSpPr txBox="1"/>
            <p:nvPr/>
          </p:nvSpPr>
          <p:spPr>
            <a:xfrm>
              <a:off x="4108938" y="4953000"/>
              <a:ext cx="410308" cy="293077"/>
            </a:xfrm>
            <a:prstGeom prst="rect">
              <a:avLst/>
            </a:prstGeom>
            <a:noFill/>
          </p:spPr>
          <p:txBody>
            <a:bodyPr wrap="square" rtlCol="0" anchor="ctr" anchorCtr="1">
              <a:noAutofit/>
            </a:bodyPr>
            <a:lstStyle/>
            <a:p>
              <a:r>
                <a:rPr lang="en-US" sz="1200" dirty="0" smtClean="0"/>
                <a:t>1</a:t>
              </a:r>
              <a:endParaRPr lang="en-US" sz="1200" dirty="0"/>
            </a:p>
          </p:txBody>
        </p:sp>
        <p:sp>
          <p:nvSpPr>
            <p:cNvPr id="11" name="TextBox 10"/>
            <p:cNvSpPr txBox="1"/>
            <p:nvPr/>
          </p:nvSpPr>
          <p:spPr>
            <a:xfrm>
              <a:off x="1178169" y="4425462"/>
              <a:ext cx="586154" cy="175846"/>
            </a:xfrm>
            <a:prstGeom prst="rect">
              <a:avLst/>
            </a:prstGeom>
            <a:noFill/>
          </p:spPr>
          <p:txBody>
            <a:bodyPr wrap="square" rtlCol="0" anchor="ctr" anchorCtr="1">
              <a:noAutofit/>
            </a:bodyPr>
            <a:lstStyle/>
            <a:p>
              <a:r>
                <a:rPr lang="en-US" sz="1200" dirty="0" smtClean="0"/>
                <a:t>R7</a:t>
              </a:r>
              <a:endParaRPr lang="en-US" sz="1200" dirty="0"/>
            </a:p>
          </p:txBody>
        </p:sp>
        <p:sp>
          <p:nvSpPr>
            <p:cNvPr id="12" name="Rectangle 11"/>
            <p:cNvSpPr/>
            <p:nvPr/>
          </p:nvSpPr>
          <p:spPr bwMode="auto">
            <a:xfrm>
              <a:off x="1002323" y="3429000"/>
              <a:ext cx="1641231" cy="703385"/>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Storage Tank</a:t>
              </a:r>
            </a:p>
          </p:txBody>
        </p:sp>
        <p:cxnSp>
          <p:nvCxnSpPr>
            <p:cNvPr id="13" name="Straight Connector 12"/>
            <p:cNvCxnSpPr>
              <a:stCxn id="12" idx="2"/>
            </p:cNvCxnSpPr>
            <p:nvPr/>
          </p:nvCxnSpPr>
          <p:spPr bwMode="auto">
            <a:xfrm rot="5400000">
              <a:off x="1412631" y="4542692"/>
              <a:ext cx="820615" cy="1222"/>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14" name="Elbow Connector 16"/>
            <p:cNvCxnSpPr>
              <a:stCxn id="12" idx="3"/>
              <a:endCxn id="5" idx="0"/>
            </p:cNvCxnSpPr>
            <p:nvPr/>
          </p:nvCxnSpPr>
          <p:spPr bwMode="auto">
            <a:xfrm>
              <a:off x="2643554" y="3780692"/>
              <a:ext cx="2813538" cy="1172308"/>
            </a:xfrm>
            <a:prstGeom prst="bentConnector2">
              <a:avLst/>
            </a:prstGeom>
            <a:solidFill>
              <a:schemeClr val="accent1"/>
            </a:solidFill>
            <a:ln w="25400" cap="flat" cmpd="sng" algn="ctr">
              <a:solidFill>
                <a:schemeClr val="tx1"/>
              </a:solidFill>
              <a:prstDash val="solid"/>
              <a:round/>
              <a:headEnd type="none" w="med" len="med"/>
              <a:tailEnd type="none" w="med" len="med"/>
            </a:ln>
            <a:effectLst/>
          </p:spPr>
        </p:cxnSp>
        <p:sp>
          <p:nvSpPr>
            <p:cNvPr id="15" name="TextBox 14"/>
            <p:cNvSpPr txBox="1"/>
            <p:nvPr/>
          </p:nvSpPr>
          <p:spPr>
            <a:xfrm>
              <a:off x="4577861" y="3487615"/>
              <a:ext cx="586154" cy="175846"/>
            </a:xfrm>
            <a:prstGeom prst="rect">
              <a:avLst/>
            </a:prstGeom>
            <a:noFill/>
          </p:spPr>
          <p:txBody>
            <a:bodyPr wrap="square" rtlCol="0" anchor="ctr" anchorCtr="1">
              <a:noAutofit/>
            </a:bodyPr>
            <a:lstStyle/>
            <a:p>
              <a:r>
                <a:rPr lang="en-US" sz="1200" dirty="0" smtClean="0"/>
                <a:t>R8</a:t>
              </a:r>
              <a:endParaRPr lang="en-US" sz="1200" dirty="0"/>
            </a:p>
          </p:txBody>
        </p:sp>
        <p:sp>
          <p:nvSpPr>
            <p:cNvPr id="16" name="TextBox 15"/>
            <p:cNvSpPr txBox="1"/>
            <p:nvPr/>
          </p:nvSpPr>
          <p:spPr>
            <a:xfrm>
              <a:off x="2760785" y="3839308"/>
              <a:ext cx="527538" cy="293077"/>
            </a:xfrm>
            <a:prstGeom prst="rect">
              <a:avLst/>
            </a:prstGeom>
            <a:noFill/>
          </p:spPr>
          <p:txBody>
            <a:bodyPr wrap="square" rtlCol="0" anchor="ctr" anchorCtr="1">
              <a:noAutofit/>
            </a:bodyPr>
            <a:lstStyle/>
            <a:p>
              <a:r>
                <a:rPr lang="en-US" sz="1200" dirty="0" smtClean="0"/>
                <a:t>1..*</a:t>
              </a:r>
              <a:endParaRPr lang="en-US" sz="1200" dirty="0"/>
            </a:p>
          </p:txBody>
        </p:sp>
        <p:sp>
          <p:nvSpPr>
            <p:cNvPr id="17" name="TextBox 16"/>
            <p:cNvSpPr txBox="1"/>
            <p:nvPr/>
          </p:nvSpPr>
          <p:spPr>
            <a:xfrm>
              <a:off x="4812323" y="4542692"/>
              <a:ext cx="527538" cy="293077"/>
            </a:xfrm>
            <a:prstGeom prst="rect">
              <a:avLst/>
            </a:prstGeom>
            <a:noFill/>
          </p:spPr>
          <p:txBody>
            <a:bodyPr wrap="square" rtlCol="0" anchor="ctr" anchorCtr="1">
              <a:noAutofit/>
            </a:bodyPr>
            <a:lstStyle/>
            <a:p>
              <a:r>
                <a:rPr lang="en-US" sz="1200" dirty="0" smtClean="0"/>
                <a:t>1..*</a:t>
              </a:r>
              <a:endParaRPr lang="en-US" sz="1200" dirty="0"/>
            </a:p>
          </p:txBody>
        </p:sp>
        <p:sp>
          <p:nvSpPr>
            <p:cNvPr id="18" name="TextBox 17"/>
            <p:cNvSpPr txBox="1"/>
            <p:nvPr/>
          </p:nvSpPr>
          <p:spPr>
            <a:xfrm>
              <a:off x="5574323" y="4542692"/>
              <a:ext cx="1406769" cy="293077"/>
            </a:xfrm>
            <a:prstGeom prst="rect">
              <a:avLst/>
            </a:prstGeom>
            <a:noFill/>
          </p:spPr>
          <p:txBody>
            <a:bodyPr wrap="square" rtlCol="0" anchor="ctr" anchorCtr="1">
              <a:noAutofit/>
            </a:bodyPr>
            <a:lstStyle/>
            <a:p>
              <a:r>
                <a:rPr lang="en-US" sz="1200" dirty="0" smtClean="0"/>
                <a:t>is connected to</a:t>
              </a:r>
              <a:endParaRPr lang="en-US" sz="1200" dirty="0"/>
            </a:p>
          </p:txBody>
        </p:sp>
        <p:sp>
          <p:nvSpPr>
            <p:cNvPr id="19" name="TextBox 18"/>
            <p:cNvSpPr txBox="1"/>
            <p:nvPr/>
          </p:nvSpPr>
          <p:spPr>
            <a:xfrm>
              <a:off x="2760785" y="3429000"/>
              <a:ext cx="1406769" cy="293077"/>
            </a:xfrm>
            <a:prstGeom prst="rect">
              <a:avLst/>
            </a:prstGeom>
            <a:noFill/>
          </p:spPr>
          <p:txBody>
            <a:bodyPr wrap="square" rtlCol="0" anchor="ctr" anchorCtr="1">
              <a:noAutofit/>
            </a:bodyPr>
            <a:lstStyle/>
            <a:p>
              <a:r>
                <a:rPr lang="en-US" sz="1200" dirty="0" smtClean="0"/>
                <a:t>is connected to</a:t>
              </a:r>
              <a:endParaRPr lang="en-US" sz="1200" dirty="0"/>
            </a:p>
          </p:txBody>
        </p:sp>
        <p:sp>
          <p:nvSpPr>
            <p:cNvPr id="20" name="TextBox 19"/>
            <p:cNvSpPr txBox="1"/>
            <p:nvPr/>
          </p:nvSpPr>
          <p:spPr>
            <a:xfrm>
              <a:off x="1178169" y="4659923"/>
              <a:ext cx="527538" cy="293077"/>
            </a:xfrm>
            <a:prstGeom prst="rect">
              <a:avLst/>
            </a:prstGeom>
            <a:noFill/>
          </p:spPr>
          <p:txBody>
            <a:bodyPr wrap="square" rtlCol="0" anchor="ctr" anchorCtr="1">
              <a:noAutofit/>
            </a:bodyPr>
            <a:lstStyle/>
            <a:p>
              <a:r>
                <a:rPr lang="en-US" sz="1200" dirty="0" smtClean="0"/>
                <a:t>1</a:t>
              </a:r>
              <a:endParaRPr lang="en-US" sz="1200" dirty="0"/>
            </a:p>
          </p:txBody>
        </p:sp>
        <p:sp>
          <p:nvSpPr>
            <p:cNvPr id="21" name="TextBox 20"/>
            <p:cNvSpPr txBox="1"/>
            <p:nvPr/>
          </p:nvSpPr>
          <p:spPr>
            <a:xfrm>
              <a:off x="533400" y="4132385"/>
              <a:ext cx="1230923" cy="293077"/>
            </a:xfrm>
            <a:prstGeom prst="rect">
              <a:avLst/>
            </a:prstGeom>
            <a:noFill/>
          </p:spPr>
          <p:txBody>
            <a:bodyPr wrap="square" rtlCol="0" anchor="ctr" anchorCtr="1">
              <a:noAutofit/>
            </a:bodyPr>
            <a:lstStyle/>
            <a:p>
              <a:r>
                <a:rPr lang="en-US" sz="1200" dirty="0" smtClean="0"/>
                <a:t>is isolated by</a:t>
              </a:r>
              <a:endParaRPr lang="en-US" sz="1200" dirty="0"/>
            </a:p>
          </p:txBody>
        </p:sp>
        <p:sp>
          <p:nvSpPr>
            <p:cNvPr id="22" name="TextBox 21"/>
            <p:cNvSpPr txBox="1"/>
            <p:nvPr/>
          </p:nvSpPr>
          <p:spPr>
            <a:xfrm>
              <a:off x="1881554" y="4132385"/>
              <a:ext cx="527538" cy="293077"/>
            </a:xfrm>
            <a:prstGeom prst="rect">
              <a:avLst/>
            </a:prstGeom>
            <a:noFill/>
          </p:spPr>
          <p:txBody>
            <a:bodyPr wrap="square" rtlCol="0" anchor="ctr" anchorCtr="1">
              <a:noAutofit/>
            </a:bodyPr>
            <a:lstStyle/>
            <a:p>
              <a:r>
                <a:rPr lang="en-US" sz="1200" dirty="0" smtClean="0"/>
                <a:t>1</a:t>
              </a:r>
              <a:endParaRPr lang="en-US" sz="1200" dirty="0"/>
            </a:p>
          </p:txBody>
        </p:sp>
        <p:sp>
          <p:nvSpPr>
            <p:cNvPr id="23" name="TextBox 22"/>
            <p:cNvSpPr txBox="1"/>
            <p:nvPr/>
          </p:nvSpPr>
          <p:spPr>
            <a:xfrm>
              <a:off x="1764323" y="4601308"/>
              <a:ext cx="1230923" cy="351692"/>
            </a:xfrm>
            <a:prstGeom prst="rect">
              <a:avLst/>
            </a:prstGeom>
            <a:noFill/>
          </p:spPr>
          <p:txBody>
            <a:bodyPr wrap="square" rtlCol="0" anchor="ctr" anchorCtr="1">
              <a:noAutofit/>
            </a:bodyPr>
            <a:lstStyle/>
            <a:p>
              <a:r>
                <a:rPr lang="en-US" sz="1200" dirty="0" smtClean="0"/>
                <a:t>outputs from</a:t>
              </a:r>
              <a:endParaRPr lang="en-US" sz="1200" dirty="0"/>
            </a:p>
          </p:txBody>
        </p:sp>
      </p:grpSp>
      <p:cxnSp>
        <p:nvCxnSpPr>
          <p:cNvPr id="26" name="Straight Arrow Connector 25"/>
          <p:cNvCxnSpPr/>
          <p:nvPr/>
        </p:nvCxnSpPr>
        <p:spPr bwMode="auto">
          <a:xfrm flipV="1">
            <a:off x="2667000" y="3581400"/>
            <a:ext cx="2819400" cy="11430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27" name="Rectangular Callout 26"/>
          <p:cNvSpPr/>
          <p:nvPr/>
        </p:nvSpPr>
        <p:spPr bwMode="auto">
          <a:xfrm>
            <a:off x="6248400" y="2895600"/>
            <a:ext cx="2590800" cy="762000"/>
          </a:xfrm>
          <a:prstGeom prst="wedgeRectCallout">
            <a:avLst>
              <a:gd name="adj1" fmla="val 36881"/>
              <a:gd name="adj2" fmla="val 81441"/>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spAutoFit/>
          </a:bodyPr>
          <a:lstStyle/>
          <a:p>
            <a:pPr lvl="1"/>
            <a:r>
              <a:rPr lang="en-US" sz="2200" dirty="0" smtClean="0"/>
              <a:t>In short, it’s extremely brittle</a:t>
            </a:r>
          </a:p>
        </p:txBody>
      </p:sp>
      <p:sp>
        <p:nvSpPr>
          <p:cNvPr id="29" name="TextBox 28"/>
          <p:cNvSpPr txBox="1"/>
          <p:nvPr/>
        </p:nvSpPr>
        <p:spPr>
          <a:xfrm>
            <a:off x="990600" y="5665113"/>
            <a:ext cx="4764020" cy="430887"/>
          </a:xfrm>
          <a:prstGeom prst="rect">
            <a:avLst/>
          </a:prstGeom>
          <a:noFill/>
        </p:spPr>
        <p:txBody>
          <a:bodyPr wrap="none" rtlCol="0">
            <a:spAutoFit/>
          </a:bodyPr>
          <a:lstStyle/>
          <a:p>
            <a:pPr marL="0" lvl="1"/>
            <a:r>
              <a:rPr lang="en-US" sz="2200" dirty="0" smtClean="0"/>
              <a:t>What about the intermediate valves?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9" grpId="0"/>
    </p:bldLst>
  </p:timing>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smtClean="0"/>
              <a:t>Possible Changes</a:t>
            </a:r>
          </a:p>
        </p:txBody>
      </p:sp>
      <p:sp>
        <p:nvSpPr>
          <p:cNvPr id="133" name="Content Placeholder 132"/>
          <p:cNvSpPr>
            <a:spLocks noGrp="1"/>
          </p:cNvSpPr>
          <p:nvPr>
            <p:ph idx="1"/>
          </p:nvPr>
        </p:nvSpPr>
        <p:spPr/>
        <p:txBody>
          <a:bodyPr/>
          <a:lstStyle/>
          <a:p>
            <a:r>
              <a:rPr lang="en-US" dirty="0" smtClean="0"/>
              <a:t>… we make changes:</a:t>
            </a:r>
          </a:p>
          <a:p>
            <a:pPr lvl="1"/>
            <a:r>
              <a:rPr lang="en-US" dirty="0" smtClean="0"/>
              <a:t>Add a valve in the middle of a pipe</a:t>
            </a:r>
          </a:p>
          <a:p>
            <a:pPr lvl="1"/>
            <a:r>
              <a:rPr lang="en-US" dirty="0" smtClean="0"/>
              <a:t>Change target of product</a:t>
            </a:r>
          </a:p>
          <a:p>
            <a:pPr lvl="1"/>
            <a:r>
              <a:rPr lang="en-US" dirty="0" smtClean="0"/>
              <a:t>Add a new tank</a:t>
            </a:r>
          </a:p>
          <a:p>
            <a:pPr lvl="1"/>
            <a:r>
              <a:rPr lang="en-US" dirty="0" smtClean="0"/>
              <a:t>Delete a pump, etc</a:t>
            </a:r>
          </a:p>
          <a:p>
            <a:endParaRPr lang="en-US" dirty="0"/>
          </a:p>
        </p:txBody>
      </p:sp>
      <p:sp>
        <p:nvSpPr>
          <p:cNvPr id="81923" name="Line 4"/>
          <p:cNvSpPr>
            <a:spLocks noChangeShapeType="1"/>
          </p:cNvSpPr>
          <p:nvPr/>
        </p:nvSpPr>
        <p:spPr bwMode="auto">
          <a:xfrm flipV="1">
            <a:off x="4648200" y="3022600"/>
            <a:ext cx="1385888" cy="1509713"/>
          </a:xfrm>
          <a:prstGeom prst="line">
            <a:avLst/>
          </a:prstGeom>
          <a:noFill/>
          <a:ln w="57150">
            <a:solidFill>
              <a:srgbClr val="000000"/>
            </a:solidFill>
            <a:round/>
            <a:headEnd type="triangle" w="med" len="med"/>
            <a:tailEnd/>
          </a:ln>
        </p:spPr>
        <p:txBody>
          <a:bodyPr lIns="173736" tIns="82296" rIns="173736" bIns="82296" anchor="ctr">
            <a:prstTxWarp prst="textNoShape">
              <a:avLst/>
            </a:prstTxWarp>
            <a:spAutoFit/>
          </a:bodyPr>
          <a:lstStyle/>
          <a:p>
            <a:endParaRPr lang="en-US"/>
          </a:p>
        </p:txBody>
      </p:sp>
      <p:sp>
        <p:nvSpPr>
          <p:cNvPr id="81924" name="Text Box 5"/>
          <p:cNvSpPr txBox="1">
            <a:spLocks noChangeArrowheads="1"/>
          </p:cNvSpPr>
          <p:nvPr/>
        </p:nvSpPr>
        <p:spPr bwMode="auto">
          <a:xfrm>
            <a:off x="5715000" y="2538413"/>
            <a:ext cx="2751138" cy="522287"/>
          </a:xfrm>
          <a:prstGeom prst="rect">
            <a:avLst/>
          </a:prstGeom>
          <a:noFill/>
          <a:ln w="9525">
            <a:noFill/>
            <a:miter lim="800000"/>
            <a:headEnd/>
            <a:tailEnd/>
          </a:ln>
        </p:spPr>
        <p:txBody>
          <a:bodyPr lIns="155911" tIns="73852" rIns="155911" bIns="73852" anchor="ctr">
            <a:prstTxWarp prst="textNoShape">
              <a:avLst/>
            </a:prstTxWarp>
            <a:spAutoFit/>
          </a:bodyPr>
          <a:lstStyle/>
          <a:p>
            <a:pPr algn="ctr" defTabSz="820738"/>
            <a:r>
              <a:rPr lang="en-US" sz="2500" b="1" i="1">
                <a:latin typeface="Tekton" charset="0"/>
              </a:rPr>
              <a:t>New Valve # 23!</a:t>
            </a:r>
          </a:p>
        </p:txBody>
      </p:sp>
      <p:grpSp>
        <p:nvGrpSpPr>
          <p:cNvPr id="81925" name="Group 6"/>
          <p:cNvGrpSpPr>
            <a:grpSpLocks/>
          </p:cNvGrpSpPr>
          <p:nvPr/>
        </p:nvGrpSpPr>
        <p:grpSpPr bwMode="auto">
          <a:xfrm>
            <a:off x="1635125" y="3403600"/>
            <a:ext cx="6467475" cy="2844800"/>
            <a:chOff x="815" y="1180"/>
            <a:chExt cx="5147" cy="2588"/>
          </a:xfrm>
        </p:grpSpPr>
        <p:sp>
          <p:nvSpPr>
            <p:cNvPr id="81929" name="Rectangle 7"/>
            <p:cNvSpPr>
              <a:spLocks noChangeArrowheads="1"/>
            </p:cNvSpPr>
            <p:nvPr/>
          </p:nvSpPr>
          <p:spPr bwMode="auto">
            <a:xfrm>
              <a:off x="912" y="1392"/>
              <a:ext cx="768" cy="672"/>
            </a:xfrm>
            <a:prstGeom prst="rect">
              <a:avLst/>
            </a:prstGeom>
            <a:solidFill>
              <a:srgbClr val="8CF4EA"/>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1930" name="Rectangle 8"/>
            <p:cNvSpPr>
              <a:spLocks noChangeArrowheads="1"/>
            </p:cNvSpPr>
            <p:nvPr/>
          </p:nvSpPr>
          <p:spPr bwMode="auto">
            <a:xfrm>
              <a:off x="4548" y="1392"/>
              <a:ext cx="768" cy="672"/>
            </a:xfrm>
            <a:prstGeom prst="rect">
              <a:avLst/>
            </a:prstGeom>
            <a:solidFill>
              <a:srgbClr val="8CF4EA"/>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1931" name="Line 9"/>
            <p:cNvSpPr>
              <a:spLocks noChangeShapeType="1"/>
            </p:cNvSpPr>
            <p:nvPr/>
          </p:nvSpPr>
          <p:spPr bwMode="auto">
            <a:xfrm>
              <a:off x="5316" y="1727"/>
              <a:ext cx="552" cy="0"/>
            </a:xfrm>
            <a:prstGeom prst="line">
              <a:avLst/>
            </a:prstGeom>
            <a:noFill/>
            <a:ln w="28575">
              <a:solidFill>
                <a:srgbClr val="000000"/>
              </a:solidFill>
              <a:round/>
              <a:headEnd/>
              <a:tailEnd/>
            </a:ln>
          </p:spPr>
          <p:txBody>
            <a:bodyPr wrap="none" lIns="173736" tIns="82296" rIns="173736" bIns="82296" anchor="ctr">
              <a:prstTxWarp prst="textNoShape">
                <a:avLst/>
              </a:prstTxWarp>
              <a:spAutoFit/>
            </a:bodyPr>
            <a:lstStyle/>
            <a:p>
              <a:endParaRPr lang="en-US"/>
            </a:p>
          </p:txBody>
        </p:sp>
        <p:sp>
          <p:nvSpPr>
            <p:cNvPr id="81932" name="AutoShape 10"/>
            <p:cNvSpPr>
              <a:spLocks noChangeAspect="1" noChangeArrowheads="1"/>
            </p:cNvSpPr>
            <p:nvPr/>
          </p:nvSpPr>
          <p:spPr bwMode="auto">
            <a:xfrm rot="2708947">
              <a:off x="5594" y="1675"/>
              <a:ext cx="108" cy="110"/>
            </a:xfrm>
            <a:prstGeom prst="rtTriangle">
              <a:avLst/>
            </a:prstGeom>
            <a:solidFill>
              <a:srgbClr val="FC0128"/>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1933" name="AutoShape 11"/>
            <p:cNvSpPr>
              <a:spLocks noChangeAspect="1" noChangeArrowheads="1"/>
            </p:cNvSpPr>
            <p:nvPr/>
          </p:nvSpPr>
          <p:spPr bwMode="auto">
            <a:xfrm rot="-8091053">
              <a:off x="5438" y="1674"/>
              <a:ext cx="110" cy="110"/>
            </a:xfrm>
            <a:prstGeom prst="rtTriangle">
              <a:avLst/>
            </a:prstGeom>
            <a:solidFill>
              <a:srgbClr val="FC0128"/>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cxnSp>
          <p:nvCxnSpPr>
            <p:cNvPr id="81934" name="AutoShape 12"/>
            <p:cNvCxnSpPr>
              <a:cxnSpLocks noChangeShapeType="1"/>
            </p:cNvCxnSpPr>
            <p:nvPr/>
          </p:nvCxnSpPr>
          <p:spPr bwMode="auto">
            <a:xfrm>
              <a:off x="1689" y="1728"/>
              <a:ext cx="347" cy="0"/>
            </a:xfrm>
            <a:prstGeom prst="straightConnector1">
              <a:avLst/>
            </a:prstGeom>
            <a:noFill/>
            <a:ln w="28575">
              <a:solidFill>
                <a:srgbClr val="000000"/>
              </a:solidFill>
              <a:round/>
              <a:headEnd/>
              <a:tailEnd/>
            </a:ln>
          </p:spPr>
        </p:cxnSp>
        <p:cxnSp>
          <p:nvCxnSpPr>
            <p:cNvPr id="81935" name="AutoShape 13"/>
            <p:cNvCxnSpPr>
              <a:cxnSpLocks noChangeShapeType="1"/>
            </p:cNvCxnSpPr>
            <p:nvPr/>
          </p:nvCxnSpPr>
          <p:spPr bwMode="auto">
            <a:xfrm>
              <a:off x="2029" y="1526"/>
              <a:ext cx="0" cy="444"/>
            </a:xfrm>
            <a:prstGeom prst="straightConnector1">
              <a:avLst/>
            </a:prstGeom>
            <a:noFill/>
            <a:ln w="28575">
              <a:solidFill>
                <a:srgbClr val="000000"/>
              </a:solidFill>
              <a:round/>
              <a:headEnd/>
              <a:tailEnd/>
            </a:ln>
          </p:spPr>
        </p:cxnSp>
        <p:cxnSp>
          <p:nvCxnSpPr>
            <p:cNvPr id="81936" name="AutoShape 14"/>
            <p:cNvCxnSpPr>
              <a:cxnSpLocks noChangeShapeType="1"/>
            </p:cNvCxnSpPr>
            <p:nvPr/>
          </p:nvCxnSpPr>
          <p:spPr bwMode="auto">
            <a:xfrm>
              <a:off x="2027" y="1528"/>
              <a:ext cx="2164" cy="0"/>
            </a:xfrm>
            <a:prstGeom prst="straightConnector1">
              <a:avLst/>
            </a:prstGeom>
            <a:noFill/>
            <a:ln w="28575">
              <a:solidFill>
                <a:srgbClr val="000000"/>
              </a:solidFill>
              <a:round/>
              <a:headEnd/>
              <a:tailEnd/>
            </a:ln>
          </p:spPr>
        </p:cxnSp>
        <p:cxnSp>
          <p:nvCxnSpPr>
            <p:cNvPr id="81937" name="AutoShape 15"/>
            <p:cNvCxnSpPr>
              <a:cxnSpLocks noChangeShapeType="1"/>
            </p:cNvCxnSpPr>
            <p:nvPr/>
          </p:nvCxnSpPr>
          <p:spPr bwMode="auto">
            <a:xfrm>
              <a:off x="2021" y="1963"/>
              <a:ext cx="2164" cy="0"/>
            </a:xfrm>
            <a:prstGeom prst="straightConnector1">
              <a:avLst/>
            </a:prstGeom>
            <a:noFill/>
            <a:ln w="28575">
              <a:solidFill>
                <a:srgbClr val="000000"/>
              </a:solidFill>
              <a:round/>
              <a:headEnd/>
              <a:tailEnd/>
            </a:ln>
          </p:spPr>
        </p:cxnSp>
        <p:cxnSp>
          <p:nvCxnSpPr>
            <p:cNvPr id="81938" name="AutoShape 16"/>
            <p:cNvCxnSpPr>
              <a:cxnSpLocks noChangeShapeType="1"/>
            </p:cNvCxnSpPr>
            <p:nvPr/>
          </p:nvCxnSpPr>
          <p:spPr bwMode="auto">
            <a:xfrm flipH="1">
              <a:off x="4188" y="1724"/>
              <a:ext cx="352" cy="0"/>
            </a:xfrm>
            <a:prstGeom prst="straightConnector1">
              <a:avLst/>
            </a:prstGeom>
            <a:noFill/>
            <a:ln w="28575">
              <a:solidFill>
                <a:srgbClr val="000000"/>
              </a:solidFill>
              <a:round/>
              <a:headEnd/>
              <a:tailEnd/>
            </a:ln>
          </p:spPr>
        </p:cxnSp>
        <p:cxnSp>
          <p:nvCxnSpPr>
            <p:cNvPr id="81939" name="AutoShape 17"/>
            <p:cNvCxnSpPr>
              <a:cxnSpLocks noChangeShapeType="1"/>
            </p:cNvCxnSpPr>
            <p:nvPr/>
          </p:nvCxnSpPr>
          <p:spPr bwMode="auto">
            <a:xfrm>
              <a:off x="4185" y="1526"/>
              <a:ext cx="1" cy="446"/>
            </a:xfrm>
            <a:prstGeom prst="straightConnector1">
              <a:avLst/>
            </a:prstGeom>
            <a:noFill/>
            <a:ln w="28575">
              <a:solidFill>
                <a:srgbClr val="000000"/>
              </a:solidFill>
              <a:round/>
              <a:headEnd/>
              <a:tailEnd/>
            </a:ln>
          </p:spPr>
        </p:cxnSp>
        <p:sp>
          <p:nvSpPr>
            <p:cNvPr id="81940" name="AutoShape 18"/>
            <p:cNvSpPr>
              <a:spLocks noChangeAspect="1" noChangeArrowheads="1"/>
            </p:cNvSpPr>
            <p:nvPr/>
          </p:nvSpPr>
          <p:spPr bwMode="auto">
            <a:xfrm rot="2708947">
              <a:off x="4404" y="1669"/>
              <a:ext cx="108" cy="110"/>
            </a:xfrm>
            <a:prstGeom prst="rtTriangle">
              <a:avLst/>
            </a:prstGeom>
            <a:solidFill>
              <a:srgbClr val="FC0128"/>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1941" name="AutoShape 19"/>
            <p:cNvSpPr>
              <a:spLocks noChangeAspect="1" noChangeArrowheads="1"/>
            </p:cNvSpPr>
            <p:nvPr/>
          </p:nvSpPr>
          <p:spPr bwMode="auto">
            <a:xfrm rot="-8091053">
              <a:off x="4248" y="1668"/>
              <a:ext cx="110" cy="110"/>
            </a:xfrm>
            <a:prstGeom prst="rtTriangle">
              <a:avLst/>
            </a:prstGeom>
            <a:solidFill>
              <a:srgbClr val="FC0128"/>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1942" name="AutoShape 20"/>
            <p:cNvSpPr>
              <a:spLocks noChangeAspect="1" noChangeArrowheads="1"/>
            </p:cNvSpPr>
            <p:nvPr/>
          </p:nvSpPr>
          <p:spPr bwMode="auto">
            <a:xfrm rot="2708947">
              <a:off x="1870" y="1674"/>
              <a:ext cx="137" cy="139"/>
            </a:xfrm>
            <a:prstGeom prst="rtTriangle">
              <a:avLst/>
            </a:prstGeom>
            <a:solidFill>
              <a:srgbClr val="FFFF00"/>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1943" name="AutoShape 21"/>
            <p:cNvSpPr>
              <a:spLocks noChangeAspect="1" noChangeArrowheads="1"/>
            </p:cNvSpPr>
            <p:nvPr/>
          </p:nvSpPr>
          <p:spPr bwMode="auto">
            <a:xfrm rot="2708947">
              <a:off x="2423" y="1485"/>
              <a:ext cx="108" cy="110"/>
            </a:xfrm>
            <a:prstGeom prst="rtTriangle">
              <a:avLst/>
            </a:prstGeom>
            <a:solidFill>
              <a:srgbClr val="FC0128"/>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1944" name="AutoShape 22"/>
            <p:cNvSpPr>
              <a:spLocks noChangeAspect="1" noChangeArrowheads="1"/>
            </p:cNvSpPr>
            <p:nvPr/>
          </p:nvSpPr>
          <p:spPr bwMode="auto">
            <a:xfrm rot="-8091053">
              <a:off x="2267" y="1485"/>
              <a:ext cx="110" cy="110"/>
            </a:xfrm>
            <a:prstGeom prst="rtTriangle">
              <a:avLst/>
            </a:prstGeom>
            <a:solidFill>
              <a:srgbClr val="FC0128"/>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1945" name="AutoShape 23"/>
            <p:cNvSpPr>
              <a:spLocks noChangeAspect="1" noChangeArrowheads="1"/>
            </p:cNvSpPr>
            <p:nvPr/>
          </p:nvSpPr>
          <p:spPr bwMode="auto">
            <a:xfrm rot="2708947">
              <a:off x="3815" y="1480"/>
              <a:ext cx="108" cy="110"/>
            </a:xfrm>
            <a:prstGeom prst="rtTriangle">
              <a:avLst/>
            </a:prstGeom>
            <a:solidFill>
              <a:srgbClr val="FC0128"/>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1946" name="AutoShape 24"/>
            <p:cNvSpPr>
              <a:spLocks noChangeAspect="1" noChangeArrowheads="1"/>
            </p:cNvSpPr>
            <p:nvPr/>
          </p:nvSpPr>
          <p:spPr bwMode="auto">
            <a:xfrm rot="-8091053">
              <a:off x="3658" y="1480"/>
              <a:ext cx="110" cy="110"/>
            </a:xfrm>
            <a:prstGeom prst="rtTriangle">
              <a:avLst/>
            </a:prstGeom>
            <a:solidFill>
              <a:srgbClr val="FC0128"/>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1947" name="AutoShape 25"/>
            <p:cNvSpPr>
              <a:spLocks noChangeAspect="1" noChangeArrowheads="1"/>
            </p:cNvSpPr>
            <p:nvPr/>
          </p:nvSpPr>
          <p:spPr bwMode="auto">
            <a:xfrm rot="2708947">
              <a:off x="3814" y="1893"/>
              <a:ext cx="110" cy="110"/>
            </a:xfrm>
            <a:prstGeom prst="rtTriangle">
              <a:avLst/>
            </a:prstGeom>
            <a:solidFill>
              <a:srgbClr val="FC0128"/>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1948" name="AutoShape 26"/>
            <p:cNvSpPr>
              <a:spLocks noChangeAspect="1" noChangeArrowheads="1"/>
            </p:cNvSpPr>
            <p:nvPr/>
          </p:nvSpPr>
          <p:spPr bwMode="auto">
            <a:xfrm rot="-8091053">
              <a:off x="3657" y="1894"/>
              <a:ext cx="111" cy="110"/>
            </a:xfrm>
            <a:prstGeom prst="rtTriangle">
              <a:avLst/>
            </a:prstGeom>
            <a:solidFill>
              <a:srgbClr val="8CF4EA"/>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1949" name="Line 27"/>
            <p:cNvSpPr>
              <a:spLocks noChangeShapeType="1"/>
            </p:cNvSpPr>
            <p:nvPr/>
          </p:nvSpPr>
          <p:spPr bwMode="auto">
            <a:xfrm>
              <a:off x="2761" y="1527"/>
              <a:ext cx="0" cy="328"/>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81950" name="Arc 28"/>
            <p:cNvSpPr>
              <a:spLocks/>
            </p:cNvSpPr>
            <p:nvPr/>
          </p:nvSpPr>
          <p:spPr bwMode="auto">
            <a:xfrm rot="5400000" flipH="1">
              <a:off x="2737" y="1878"/>
              <a:ext cx="192" cy="144"/>
            </a:xfrm>
            <a:custGeom>
              <a:avLst/>
              <a:gdLst>
                <a:gd name="T0" fmla="*/ 0 w 43151"/>
                <a:gd name="T1" fmla="*/ 0 h 21600"/>
                <a:gd name="T2" fmla="*/ 0 w 43151"/>
                <a:gd name="T3" fmla="*/ 0 h 21600"/>
                <a:gd name="T4" fmla="*/ 0 w 43151"/>
                <a:gd name="T5" fmla="*/ 0 h 21600"/>
                <a:gd name="T6" fmla="*/ 0 60000 65536"/>
                <a:gd name="T7" fmla="*/ 0 60000 65536"/>
                <a:gd name="T8" fmla="*/ 0 60000 65536"/>
                <a:gd name="T9" fmla="*/ 0 w 43151"/>
                <a:gd name="T10" fmla="*/ 0 h 21600"/>
                <a:gd name="T11" fmla="*/ 43151 w 43151"/>
                <a:gd name="T12" fmla="*/ 21600 h 21600"/>
              </a:gdLst>
              <a:ahLst/>
              <a:cxnLst>
                <a:cxn ang="T6">
                  <a:pos x="T0" y="T1"/>
                </a:cxn>
                <a:cxn ang="T7">
                  <a:pos x="T2" y="T3"/>
                </a:cxn>
                <a:cxn ang="T8">
                  <a:pos x="T4" y="T5"/>
                </a:cxn>
              </a:cxnLst>
              <a:rect l="T9" t="T10" r="T11" b="T12"/>
              <a:pathLst>
                <a:path w="43151" h="21600" fill="none" extrusionOk="0">
                  <a:moveTo>
                    <a:pt x="-1" y="20149"/>
                  </a:moveTo>
                  <a:cubicBezTo>
                    <a:pt x="762" y="8809"/>
                    <a:pt x="10184" y="-1"/>
                    <a:pt x="21551" y="-1"/>
                  </a:cubicBezTo>
                  <a:cubicBezTo>
                    <a:pt x="33480" y="-1"/>
                    <a:pt x="43151" y="9670"/>
                    <a:pt x="43151" y="21600"/>
                  </a:cubicBezTo>
                </a:path>
                <a:path w="43151" h="21600" stroke="0" extrusionOk="0">
                  <a:moveTo>
                    <a:pt x="-1" y="20149"/>
                  </a:moveTo>
                  <a:cubicBezTo>
                    <a:pt x="762" y="8809"/>
                    <a:pt x="10184" y="-1"/>
                    <a:pt x="21551" y="-1"/>
                  </a:cubicBezTo>
                  <a:cubicBezTo>
                    <a:pt x="33480" y="-1"/>
                    <a:pt x="43151" y="9670"/>
                    <a:pt x="43151" y="21600"/>
                  </a:cubicBezTo>
                  <a:lnTo>
                    <a:pt x="21551" y="21600"/>
                  </a:lnTo>
                  <a:close/>
                </a:path>
              </a:pathLst>
            </a:cu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81951" name="Line 29"/>
            <p:cNvSpPr>
              <a:spLocks noChangeShapeType="1"/>
            </p:cNvSpPr>
            <p:nvPr/>
          </p:nvSpPr>
          <p:spPr bwMode="auto">
            <a:xfrm>
              <a:off x="2774" y="2047"/>
              <a:ext cx="0" cy="328"/>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81952" name="Line 30"/>
            <p:cNvSpPr>
              <a:spLocks noChangeShapeType="1"/>
            </p:cNvSpPr>
            <p:nvPr/>
          </p:nvSpPr>
          <p:spPr bwMode="auto">
            <a:xfrm>
              <a:off x="3021" y="1971"/>
              <a:ext cx="0" cy="329"/>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81953" name="Arc 31"/>
            <p:cNvSpPr>
              <a:spLocks/>
            </p:cNvSpPr>
            <p:nvPr/>
          </p:nvSpPr>
          <p:spPr bwMode="auto">
            <a:xfrm rot="18347" flipH="1">
              <a:off x="2937" y="2231"/>
              <a:ext cx="192" cy="143"/>
            </a:xfrm>
            <a:custGeom>
              <a:avLst/>
              <a:gdLst>
                <a:gd name="T0" fmla="*/ 0 w 43113"/>
                <a:gd name="T1" fmla="*/ 0 h 21600"/>
                <a:gd name="T2" fmla="*/ 0 w 43113"/>
                <a:gd name="T3" fmla="*/ 0 h 21600"/>
                <a:gd name="T4" fmla="*/ 0 w 43113"/>
                <a:gd name="T5" fmla="*/ 0 h 21600"/>
                <a:gd name="T6" fmla="*/ 0 60000 65536"/>
                <a:gd name="T7" fmla="*/ 0 60000 65536"/>
                <a:gd name="T8" fmla="*/ 0 60000 65536"/>
                <a:gd name="T9" fmla="*/ 0 w 43113"/>
                <a:gd name="T10" fmla="*/ 0 h 21600"/>
                <a:gd name="T11" fmla="*/ 43113 w 43113"/>
                <a:gd name="T12" fmla="*/ 21600 h 21600"/>
              </a:gdLst>
              <a:ahLst/>
              <a:cxnLst>
                <a:cxn ang="T6">
                  <a:pos x="T0" y="T1"/>
                </a:cxn>
                <a:cxn ang="T7">
                  <a:pos x="T2" y="T3"/>
                </a:cxn>
                <a:cxn ang="T8">
                  <a:pos x="T4" y="T5"/>
                </a:cxn>
              </a:cxnLst>
              <a:rect l="T9" t="T10" r="T11" b="T12"/>
              <a:pathLst>
                <a:path w="43113" h="21600" fill="none" extrusionOk="0">
                  <a:moveTo>
                    <a:pt x="-1" y="20149"/>
                  </a:moveTo>
                  <a:cubicBezTo>
                    <a:pt x="762" y="8809"/>
                    <a:pt x="10184" y="-1"/>
                    <a:pt x="21551" y="-1"/>
                  </a:cubicBezTo>
                  <a:cubicBezTo>
                    <a:pt x="32981" y="-1"/>
                    <a:pt x="42433" y="8905"/>
                    <a:pt x="43112" y="20316"/>
                  </a:cubicBezTo>
                </a:path>
                <a:path w="43113" h="21600" stroke="0" extrusionOk="0">
                  <a:moveTo>
                    <a:pt x="-1" y="20149"/>
                  </a:moveTo>
                  <a:cubicBezTo>
                    <a:pt x="762" y="8809"/>
                    <a:pt x="10184" y="-1"/>
                    <a:pt x="21551" y="-1"/>
                  </a:cubicBezTo>
                  <a:cubicBezTo>
                    <a:pt x="32981" y="-1"/>
                    <a:pt x="42433" y="8905"/>
                    <a:pt x="43112" y="20316"/>
                  </a:cubicBezTo>
                  <a:lnTo>
                    <a:pt x="21551" y="21600"/>
                  </a:lnTo>
                  <a:close/>
                </a:path>
              </a:pathLst>
            </a:cu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81954" name="Line 32"/>
            <p:cNvSpPr>
              <a:spLocks noChangeShapeType="1"/>
            </p:cNvSpPr>
            <p:nvPr/>
          </p:nvSpPr>
          <p:spPr bwMode="auto">
            <a:xfrm>
              <a:off x="3035" y="2491"/>
              <a:ext cx="0" cy="329"/>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81955" name="Rectangle 33"/>
            <p:cNvSpPr>
              <a:spLocks noChangeArrowheads="1"/>
            </p:cNvSpPr>
            <p:nvPr/>
          </p:nvSpPr>
          <p:spPr bwMode="auto">
            <a:xfrm>
              <a:off x="912" y="2244"/>
              <a:ext cx="768" cy="672"/>
            </a:xfrm>
            <a:prstGeom prst="rect">
              <a:avLst/>
            </a:prstGeom>
            <a:solidFill>
              <a:srgbClr val="8CF4EA"/>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1956" name="Rectangle 34"/>
            <p:cNvSpPr>
              <a:spLocks noChangeArrowheads="1"/>
            </p:cNvSpPr>
            <p:nvPr/>
          </p:nvSpPr>
          <p:spPr bwMode="auto">
            <a:xfrm>
              <a:off x="4548" y="2244"/>
              <a:ext cx="768" cy="672"/>
            </a:xfrm>
            <a:prstGeom prst="rect">
              <a:avLst/>
            </a:prstGeom>
            <a:solidFill>
              <a:srgbClr val="8CF4EA"/>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1957" name="Line 35"/>
            <p:cNvSpPr>
              <a:spLocks noChangeShapeType="1"/>
            </p:cNvSpPr>
            <p:nvPr/>
          </p:nvSpPr>
          <p:spPr bwMode="auto">
            <a:xfrm>
              <a:off x="5316" y="2579"/>
              <a:ext cx="552" cy="0"/>
            </a:xfrm>
            <a:prstGeom prst="line">
              <a:avLst/>
            </a:prstGeom>
            <a:noFill/>
            <a:ln w="28575">
              <a:solidFill>
                <a:srgbClr val="000000"/>
              </a:solidFill>
              <a:round/>
              <a:headEnd/>
              <a:tailEnd/>
            </a:ln>
          </p:spPr>
          <p:txBody>
            <a:bodyPr wrap="none" lIns="173736" tIns="82296" rIns="173736" bIns="82296" anchor="ctr">
              <a:prstTxWarp prst="textNoShape">
                <a:avLst/>
              </a:prstTxWarp>
              <a:spAutoFit/>
            </a:bodyPr>
            <a:lstStyle/>
            <a:p>
              <a:endParaRPr lang="en-US"/>
            </a:p>
          </p:txBody>
        </p:sp>
        <p:sp>
          <p:nvSpPr>
            <p:cNvPr id="81958" name="AutoShape 36"/>
            <p:cNvSpPr>
              <a:spLocks noChangeAspect="1" noChangeArrowheads="1"/>
            </p:cNvSpPr>
            <p:nvPr/>
          </p:nvSpPr>
          <p:spPr bwMode="auto">
            <a:xfrm rot="2708947">
              <a:off x="5594" y="2527"/>
              <a:ext cx="108" cy="110"/>
            </a:xfrm>
            <a:prstGeom prst="rtTriangle">
              <a:avLst/>
            </a:prstGeom>
            <a:solidFill>
              <a:srgbClr val="FC0128"/>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1959" name="AutoShape 37"/>
            <p:cNvSpPr>
              <a:spLocks noChangeAspect="1" noChangeArrowheads="1"/>
            </p:cNvSpPr>
            <p:nvPr/>
          </p:nvSpPr>
          <p:spPr bwMode="auto">
            <a:xfrm rot="-8091053">
              <a:off x="5438" y="2526"/>
              <a:ext cx="110" cy="110"/>
            </a:xfrm>
            <a:prstGeom prst="rtTriangle">
              <a:avLst/>
            </a:prstGeom>
            <a:solidFill>
              <a:srgbClr val="FC0128"/>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cxnSp>
          <p:nvCxnSpPr>
            <p:cNvPr id="81960" name="AutoShape 38"/>
            <p:cNvCxnSpPr>
              <a:cxnSpLocks noChangeShapeType="1"/>
            </p:cNvCxnSpPr>
            <p:nvPr/>
          </p:nvCxnSpPr>
          <p:spPr bwMode="auto">
            <a:xfrm>
              <a:off x="1689" y="2580"/>
              <a:ext cx="347" cy="0"/>
            </a:xfrm>
            <a:prstGeom prst="straightConnector1">
              <a:avLst/>
            </a:prstGeom>
            <a:noFill/>
            <a:ln w="28575">
              <a:solidFill>
                <a:srgbClr val="000000"/>
              </a:solidFill>
              <a:round/>
              <a:headEnd/>
              <a:tailEnd/>
            </a:ln>
          </p:spPr>
        </p:cxnSp>
        <p:cxnSp>
          <p:nvCxnSpPr>
            <p:cNvPr id="81961" name="AutoShape 39"/>
            <p:cNvCxnSpPr>
              <a:cxnSpLocks noChangeShapeType="1"/>
            </p:cNvCxnSpPr>
            <p:nvPr/>
          </p:nvCxnSpPr>
          <p:spPr bwMode="auto">
            <a:xfrm>
              <a:off x="2029" y="2369"/>
              <a:ext cx="0" cy="444"/>
            </a:xfrm>
            <a:prstGeom prst="straightConnector1">
              <a:avLst/>
            </a:prstGeom>
            <a:noFill/>
            <a:ln w="28575">
              <a:solidFill>
                <a:srgbClr val="000000"/>
              </a:solidFill>
              <a:round/>
              <a:headEnd/>
              <a:tailEnd/>
            </a:ln>
          </p:spPr>
        </p:cxnSp>
        <p:cxnSp>
          <p:nvCxnSpPr>
            <p:cNvPr id="81962" name="AutoShape 40"/>
            <p:cNvCxnSpPr>
              <a:cxnSpLocks noChangeShapeType="1"/>
            </p:cNvCxnSpPr>
            <p:nvPr/>
          </p:nvCxnSpPr>
          <p:spPr bwMode="auto">
            <a:xfrm>
              <a:off x="2021" y="2815"/>
              <a:ext cx="2164" cy="0"/>
            </a:xfrm>
            <a:prstGeom prst="straightConnector1">
              <a:avLst/>
            </a:prstGeom>
            <a:noFill/>
            <a:ln w="28575">
              <a:solidFill>
                <a:srgbClr val="000000"/>
              </a:solidFill>
              <a:round/>
              <a:headEnd/>
              <a:tailEnd/>
            </a:ln>
          </p:spPr>
        </p:cxnSp>
        <p:cxnSp>
          <p:nvCxnSpPr>
            <p:cNvPr id="81963" name="AutoShape 41"/>
            <p:cNvCxnSpPr>
              <a:cxnSpLocks noChangeShapeType="1"/>
            </p:cNvCxnSpPr>
            <p:nvPr/>
          </p:nvCxnSpPr>
          <p:spPr bwMode="auto">
            <a:xfrm flipH="1">
              <a:off x="4188" y="2576"/>
              <a:ext cx="352" cy="0"/>
            </a:xfrm>
            <a:prstGeom prst="straightConnector1">
              <a:avLst/>
            </a:prstGeom>
            <a:noFill/>
            <a:ln w="28575">
              <a:solidFill>
                <a:srgbClr val="000000"/>
              </a:solidFill>
              <a:round/>
              <a:headEnd/>
              <a:tailEnd/>
            </a:ln>
          </p:spPr>
        </p:cxnSp>
        <p:cxnSp>
          <p:nvCxnSpPr>
            <p:cNvPr id="81964" name="AutoShape 42"/>
            <p:cNvCxnSpPr>
              <a:cxnSpLocks noChangeShapeType="1"/>
            </p:cNvCxnSpPr>
            <p:nvPr/>
          </p:nvCxnSpPr>
          <p:spPr bwMode="auto">
            <a:xfrm>
              <a:off x="4177" y="2378"/>
              <a:ext cx="1" cy="446"/>
            </a:xfrm>
            <a:prstGeom prst="straightConnector1">
              <a:avLst/>
            </a:prstGeom>
            <a:noFill/>
            <a:ln w="28575">
              <a:solidFill>
                <a:srgbClr val="000000"/>
              </a:solidFill>
              <a:round/>
              <a:headEnd/>
              <a:tailEnd/>
            </a:ln>
          </p:spPr>
        </p:cxnSp>
        <p:sp>
          <p:nvSpPr>
            <p:cNvPr id="81965" name="AutoShape 43"/>
            <p:cNvSpPr>
              <a:spLocks noChangeAspect="1" noChangeArrowheads="1"/>
            </p:cNvSpPr>
            <p:nvPr/>
          </p:nvSpPr>
          <p:spPr bwMode="auto">
            <a:xfrm rot="2708947">
              <a:off x="4404" y="2521"/>
              <a:ext cx="108" cy="110"/>
            </a:xfrm>
            <a:prstGeom prst="rtTriangle">
              <a:avLst/>
            </a:prstGeom>
            <a:solidFill>
              <a:srgbClr val="FC0128"/>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1966" name="AutoShape 44"/>
            <p:cNvSpPr>
              <a:spLocks noChangeAspect="1" noChangeArrowheads="1"/>
            </p:cNvSpPr>
            <p:nvPr/>
          </p:nvSpPr>
          <p:spPr bwMode="auto">
            <a:xfrm rot="-8091053">
              <a:off x="4248" y="2520"/>
              <a:ext cx="110" cy="110"/>
            </a:xfrm>
            <a:prstGeom prst="rtTriangle">
              <a:avLst/>
            </a:prstGeom>
            <a:solidFill>
              <a:srgbClr val="FC0128"/>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1967" name="AutoShape 45"/>
            <p:cNvSpPr>
              <a:spLocks noChangeAspect="1" noChangeArrowheads="1"/>
            </p:cNvSpPr>
            <p:nvPr/>
          </p:nvSpPr>
          <p:spPr bwMode="auto">
            <a:xfrm rot="2708947">
              <a:off x="1877" y="2522"/>
              <a:ext cx="108" cy="110"/>
            </a:xfrm>
            <a:prstGeom prst="rtTriangle">
              <a:avLst/>
            </a:prstGeom>
            <a:solidFill>
              <a:srgbClr val="FC0128"/>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1968" name="AutoShape 46"/>
            <p:cNvSpPr>
              <a:spLocks noChangeAspect="1" noChangeArrowheads="1"/>
            </p:cNvSpPr>
            <p:nvPr/>
          </p:nvSpPr>
          <p:spPr bwMode="auto">
            <a:xfrm rot="-8091053">
              <a:off x="1720" y="2522"/>
              <a:ext cx="110" cy="110"/>
            </a:xfrm>
            <a:prstGeom prst="rtTriangle">
              <a:avLst/>
            </a:prstGeom>
            <a:solidFill>
              <a:srgbClr val="FC0128"/>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1969" name="AutoShape 47"/>
            <p:cNvSpPr>
              <a:spLocks noChangeAspect="1" noChangeArrowheads="1"/>
            </p:cNvSpPr>
            <p:nvPr/>
          </p:nvSpPr>
          <p:spPr bwMode="auto">
            <a:xfrm rot="2708947">
              <a:off x="2423" y="2337"/>
              <a:ext cx="108" cy="110"/>
            </a:xfrm>
            <a:prstGeom prst="rtTriangle">
              <a:avLst/>
            </a:prstGeom>
            <a:solidFill>
              <a:srgbClr val="FC0128"/>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1970" name="AutoShape 48"/>
            <p:cNvSpPr>
              <a:spLocks noChangeAspect="1" noChangeArrowheads="1"/>
            </p:cNvSpPr>
            <p:nvPr/>
          </p:nvSpPr>
          <p:spPr bwMode="auto">
            <a:xfrm rot="-8091053">
              <a:off x="2267" y="2337"/>
              <a:ext cx="110" cy="110"/>
            </a:xfrm>
            <a:prstGeom prst="rtTriangle">
              <a:avLst/>
            </a:prstGeom>
            <a:solidFill>
              <a:srgbClr val="FC0128"/>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1971" name="AutoShape 49"/>
            <p:cNvSpPr>
              <a:spLocks noChangeAspect="1" noChangeArrowheads="1"/>
            </p:cNvSpPr>
            <p:nvPr/>
          </p:nvSpPr>
          <p:spPr bwMode="auto">
            <a:xfrm rot="2708947">
              <a:off x="2422" y="2751"/>
              <a:ext cx="110" cy="110"/>
            </a:xfrm>
            <a:prstGeom prst="rtTriangle">
              <a:avLst/>
            </a:prstGeom>
            <a:solidFill>
              <a:srgbClr val="FC0128"/>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1972" name="AutoShape 50"/>
            <p:cNvSpPr>
              <a:spLocks noChangeAspect="1" noChangeArrowheads="1"/>
            </p:cNvSpPr>
            <p:nvPr/>
          </p:nvSpPr>
          <p:spPr bwMode="auto">
            <a:xfrm rot="-8091053">
              <a:off x="2267" y="2751"/>
              <a:ext cx="110" cy="110"/>
            </a:xfrm>
            <a:prstGeom prst="rtTriangle">
              <a:avLst/>
            </a:prstGeom>
            <a:solidFill>
              <a:srgbClr val="FC0128"/>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1973" name="AutoShape 51"/>
            <p:cNvSpPr>
              <a:spLocks noChangeAspect="1" noChangeArrowheads="1"/>
            </p:cNvSpPr>
            <p:nvPr/>
          </p:nvSpPr>
          <p:spPr bwMode="auto">
            <a:xfrm rot="2708947">
              <a:off x="3815" y="2332"/>
              <a:ext cx="108" cy="110"/>
            </a:xfrm>
            <a:prstGeom prst="rtTriangle">
              <a:avLst/>
            </a:prstGeom>
            <a:solidFill>
              <a:srgbClr val="FC0128"/>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1974" name="AutoShape 52"/>
            <p:cNvSpPr>
              <a:spLocks noChangeAspect="1" noChangeArrowheads="1"/>
            </p:cNvSpPr>
            <p:nvPr/>
          </p:nvSpPr>
          <p:spPr bwMode="auto">
            <a:xfrm rot="-8091053">
              <a:off x="3658" y="2332"/>
              <a:ext cx="110" cy="110"/>
            </a:xfrm>
            <a:prstGeom prst="rtTriangle">
              <a:avLst/>
            </a:prstGeom>
            <a:solidFill>
              <a:srgbClr val="FC0128"/>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1975" name="AutoShape 53"/>
            <p:cNvSpPr>
              <a:spLocks noChangeAspect="1" noChangeArrowheads="1"/>
            </p:cNvSpPr>
            <p:nvPr/>
          </p:nvSpPr>
          <p:spPr bwMode="auto">
            <a:xfrm rot="2708947">
              <a:off x="3814" y="2745"/>
              <a:ext cx="110" cy="110"/>
            </a:xfrm>
            <a:prstGeom prst="rtTriangle">
              <a:avLst/>
            </a:prstGeom>
            <a:solidFill>
              <a:srgbClr val="FC0128"/>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1976" name="AutoShape 54"/>
            <p:cNvSpPr>
              <a:spLocks noChangeAspect="1" noChangeArrowheads="1"/>
            </p:cNvSpPr>
            <p:nvPr/>
          </p:nvSpPr>
          <p:spPr bwMode="auto">
            <a:xfrm rot="-8091053">
              <a:off x="3657" y="2746"/>
              <a:ext cx="111" cy="110"/>
            </a:xfrm>
            <a:prstGeom prst="rtTriangle">
              <a:avLst/>
            </a:prstGeom>
            <a:solidFill>
              <a:srgbClr val="FC0128"/>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1977" name="Rectangle 55"/>
            <p:cNvSpPr>
              <a:spLocks noChangeArrowheads="1"/>
            </p:cNvSpPr>
            <p:nvPr/>
          </p:nvSpPr>
          <p:spPr bwMode="auto">
            <a:xfrm>
              <a:off x="912" y="3096"/>
              <a:ext cx="768" cy="672"/>
            </a:xfrm>
            <a:prstGeom prst="rect">
              <a:avLst/>
            </a:prstGeom>
            <a:solidFill>
              <a:srgbClr val="8CF4EA"/>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1978" name="Rectangle 56"/>
            <p:cNvSpPr>
              <a:spLocks noChangeArrowheads="1"/>
            </p:cNvSpPr>
            <p:nvPr/>
          </p:nvSpPr>
          <p:spPr bwMode="auto">
            <a:xfrm>
              <a:off x="4548" y="3096"/>
              <a:ext cx="768" cy="672"/>
            </a:xfrm>
            <a:prstGeom prst="rect">
              <a:avLst/>
            </a:prstGeom>
            <a:solidFill>
              <a:srgbClr val="8CF4EA"/>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1979" name="Line 57"/>
            <p:cNvSpPr>
              <a:spLocks noChangeShapeType="1"/>
            </p:cNvSpPr>
            <p:nvPr/>
          </p:nvSpPr>
          <p:spPr bwMode="auto">
            <a:xfrm>
              <a:off x="5316" y="3432"/>
              <a:ext cx="552" cy="0"/>
            </a:xfrm>
            <a:prstGeom prst="line">
              <a:avLst/>
            </a:prstGeom>
            <a:noFill/>
            <a:ln w="28575">
              <a:solidFill>
                <a:srgbClr val="000000"/>
              </a:solidFill>
              <a:round/>
              <a:headEnd/>
              <a:tailEnd/>
            </a:ln>
          </p:spPr>
          <p:txBody>
            <a:bodyPr wrap="none" lIns="173736" tIns="82296" rIns="173736" bIns="82296" anchor="ctr">
              <a:prstTxWarp prst="textNoShape">
                <a:avLst/>
              </a:prstTxWarp>
              <a:spAutoFit/>
            </a:bodyPr>
            <a:lstStyle/>
            <a:p>
              <a:endParaRPr lang="en-US"/>
            </a:p>
          </p:txBody>
        </p:sp>
        <p:sp>
          <p:nvSpPr>
            <p:cNvPr id="81980" name="AutoShape 58"/>
            <p:cNvSpPr>
              <a:spLocks noChangeAspect="1" noChangeArrowheads="1"/>
            </p:cNvSpPr>
            <p:nvPr/>
          </p:nvSpPr>
          <p:spPr bwMode="auto">
            <a:xfrm rot="2708947">
              <a:off x="5594" y="3379"/>
              <a:ext cx="108" cy="110"/>
            </a:xfrm>
            <a:prstGeom prst="rtTriangle">
              <a:avLst/>
            </a:prstGeom>
            <a:solidFill>
              <a:srgbClr val="FC0128"/>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1981" name="AutoShape 59"/>
            <p:cNvSpPr>
              <a:spLocks noChangeAspect="1" noChangeArrowheads="1"/>
            </p:cNvSpPr>
            <p:nvPr/>
          </p:nvSpPr>
          <p:spPr bwMode="auto">
            <a:xfrm rot="-8091053">
              <a:off x="5438" y="3378"/>
              <a:ext cx="110" cy="110"/>
            </a:xfrm>
            <a:prstGeom prst="rtTriangle">
              <a:avLst/>
            </a:prstGeom>
            <a:solidFill>
              <a:srgbClr val="FC0128"/>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cxnSp>
          <p:nvCxnSpPr>
            <p:cNvPr id="81982" name="AutoShape 60"/>
            <p:cNvCxnSpPr>
              <a:cxnSpLocks noChangeShapeType="1"/>
            </p:cNvCxnSpPr>
            <p:nvPr/>
          </p:nvCxnSpPr>
          <p:spPr bwMode="auto">
            <a:xfrm>
              <a:off x="1689" y="3432"/>
              <a:ext cx="347" cy="0"/>
            </a:xfrm>
            <a:prstGeom prst="straightConnector1">
              <a:avLst/>
            </a:prstGeom>
            <a:noFill/>
            <a:ln w="28575">
              <a:solidFill>
                <a:srgbClr val="000000"/>
              </a:solidFill>
              <a:round/>
              <a:headEnd/>
              <a:tailEnd/>
            </a:ln>
          </p:spPr>
        </p:cxnSp>
        <p:cxnSp>
          <p:nvCxnSpPr>
            <p:cNvPr id="81983" name="AutoShape 61"/>
            <p:cNvCxnSpPr>
              <a:cxnSpLocks noChangeShapeType="1"/>
            </p:cNvCxnSpPr>
            <p:nvPr/>
          </p:nvCxnSpPr>
          <p:spPr bwMode="auto">
            <a:xfrm>
              <a:off x="2029" y="3230"/>
              <a:ext cx="0" cy="444"/>
            </a:xfrm>
            <a:prstGeom prst="straightConnector1">
              <a:avLst/>
            </a:prstGeom>
            <a:noFill/>
            <a:ln w="28575">
              <a:solidFill>
                <a:srgbClr val="000000"/>
              </a:solidFill>
              <a:round/>
              <a:headEnd/>
              <a:tailEnd/>
            </a:ln>
          </p:spPr>
        </p:cxnSp>
        <p:cxnSp>
          <p:nvCxnSpPr>
            <p:cNvPr id="81984" name="AutoShape 62"/>
            <p:cNvCxnSpPr>
              <a:cxnSpLocks noChangeShapeType="1"/>
            </p:cNvCxnSpPr>
            <p:nvPr/>
          </p:nvCxnSpPr>
          <p:spPr bwMode="auto">
            <a:xfrm>
              <a:off x="2021" y="3667"/>
              <a:ext cx="2164" cy="0"/>
            </a:xfrm>
            <a:prstGeom prst="straightConnector1">
              <a:avLst/>
            </a:prstGeom>
            <a:noFill/>
            <a:ln w="28575">
              <a:solidFill>
                <a:srgbClr val="000000"/>
              </a:solidFill>
              <a:round/>
              <a:headEnd/>
              <a:tailEnd/>
            </a:ln>
          </p:spPr>
        </p:cxnSp>
        <p:cxnSp>
          <p:nvCxnSpPr>
            <p:cNvPr id="81985" name="AutoShape 63"/>
            <p:cNvCxnSpPr>
              <a:cxnSpLocks noChangeShapeType="1"/>
            </p:cNvCxnSpPr>
            <p:nvPr/>
          </p:nvCxnSpPr>
          <p:spPr bwMode="auto">
            <a:xfrm flipH="1">
              <a:off x="4188" y="3428"/>
              <a:ext cx="352" cy="1"/>
            </a:xfrm>
            <a:prstGeom prst="straightConnector1">
              <a:avLst/>
            </a:prstGeom>
            <a:noFill/>
            <a:ln w="28575">
              <a:solidFill>
                <a:srgbClr val="000000"/>
              </a:solidFill>
              <a:round/>
              <a:headEnd/>
              <a:tailEnd/>
            </a:ln>
          </p:spPr>
        </p:cxnSp>
        <p:cxnSp>
          <p:nvCxnSpPr>
            <p:cNvPr id="81986" name="AutoShape 64"/>
            <p:cNvCxnSpPr>
              <a:cxnSpLocks noChangeShapeType="1"/>
            </p:cNvCxnSpPr>
            <p:nvPr/>
          </p:nvCxnSpPr>
          <p:spPr bwMode="auto">
            <a:xfrm>
              <a:off x="4185" y="3230"/>
              <a:ext cx="1" cy="446"/>
            </a:xfrm>
            <a:prstGeom prst="straightConnector1">
              <a:avLst/>
            </a:prstGeom>
            <a:noFill/>
            <a:ln w="28575">
              <a:solidFill>
                <a:srgbClr val="000000"/>
              </a:solidFill>
              <a:round/>
              <a:headEnd/>
              <a:tailEnd/>
            </a:ln>
          </p:spPr>
        </p:cxnSp>
        <p:sp>
          <p:nvSpPr>
            <p:cNvPr id="81987" name="AutoShape 65"/>
            <p:cNvSpPr>
              <a:spLocks noChangeAspect="1" noChangeArrowheads="1"/>
            </p:cNvSpPr>
            <p:nvPr/>
          </p:nvSpPr>
          <p:spPr bwMode="auto">
            <a:xfrm rot="2708947">
              <a:off x="1877" y="3374"/>
              <a:ext cx="108" cy="110"/>
            </a:xfrm>
            <a:prstGeom prst="rtTriangle">
              <a:avLst/>
            </a:prstGeom>
            <a:solidFill>
              <a:srgbClr val="FC0128"/>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1988" name="AutoShape 66"/>
            <p:cNvSpPr>
              <a:spLocks noChangeAspect="1" noChangeArrowheads="1"/>
            </p:cNvSpPr>
            <p:nvPr/>
          </p:nvSpPr>
          <p:spPr bwMode="auto">
            <a:xfrm rot="-8091053">
              <a:off x="1720" y="3374"/>
              <a:ext cx="110" cy="110"/>
            </a:xfrm>
            <a:prstGeom prst="rtTriangle">
              <a:avLst/>
            </a:prstGeom>
            <a:solidFill>
              <a:srgbClr val="FC0128"/>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1989" name="AutoShape 67"/>
            <p:cNvSpPr>
              <a:spLocks noChangeAspect="1" noChangeArrowheads="1"/>
            </p:cNvSpPr>
            <p:nvPr/>
          </p:nvSpPr>
          <p:spPr bwMode="auto">
            <a:xfrm rot="2708947">
              <a:off x="2429" y="3607"/>
              <a:ext cx="108" cy="110"/>
            </a:xfrm>
            <a:prstGeom prst="rtTriangle">
              <a:avLst/>
            </a:prstGeom>
            <a:solidFill>
              <a:srgbClr val="FC0128"/>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1990" name="AutoShape 68"/>
            <p:cNvSpPr>
              <a:spLocks noChangeAspect="1" noChangeArrowheads="1"/>
            </p:cNvSpPr>
            <p:nvPr/>
          </p:nvSpPr>
          <p:spPr bwMode="auto">
            <a:xfrm rot="-8091053">
              <a:off x="2267" y="3603"/>
              <a:ext cx="110" cy="110"/>
            </a:xfrm>
            <a:prstGeom prst="rtTriangle">
              <a:avLst/>
            </a:prstGeom>
            <a:solidFill>
              <a:srgbClr val="FC0128"/>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1991" name="Arc 69"/>
            <p:cNvSpPr>
              <a:spLocks/>
            </p:cNvSpPr>
            <p:nvPr/>
          </p:nvSpPr>
          <p:spPr bwMode="auto">
            <a:xfrm rot="40510" flipH="1">
              <a:off x="3346" y="3098"/>
              <a:ext cx="192" cy="144"/>
            </a:xfrm>
            <a:custGeom>
              <a:avLst/>
              <a:gdLst>
                <a:gd name="T0" fmla="*/ 0 w 43151"/>
                <a:gd name="T1" fmla="*/ 0 h 21600"/>
                <a:gd name="T2" fmla="*/ 0 w 43151"/>
                <a:gd name="T3" fmla="*/ 0 h 21600"/>
                <a:gd name="T4" fmla="*/ 0 w 43151"/>
                <a:gd name="T5" fmla="*/ 0 h 21600"/>
                <a:gd name="T6" fmla="*/ 0 60000 65536"/>
                <a:gd name="T7" fmla="*/ 0 60000 65536"/>
                <a:gd name="T8" fmla="*/ 0 60000 65536"/>
                <a:gd name="T9" fmla="*/ 0 w 43151"/>
                <a:gd name="T10" fmla="*/ 0 h 21600"/>
                <a:gd name="T11" fmla="*/ 43151 w 43151"/>
                <a:gd name="T12" fmla="*/ 21600 h 21600"/>
              </a:gdLst>
              <a:ahLst/>
              <a:cxnLst>
                <a:cxn ang="T6">
                  <a:pos x="T0" y="T1"/>
                </a:cxn>
                <a:cxn ang="T7">
                  <a:pos x="T2" y="T3"/>
                </a:cxn>
                <a:cxn ang="T8">
                  <a:pos x="T4" y="T5"/>
                </a:cxn>
              </a:cxnLst>
              <a:rect l="T9" t="T10" r="T11" b="T12"/>
              <a:pathLst>
                <a:path w="43151" h="21600" fill="none" extrusionOk="0">
                  <a:moveTo>
                    <a:pt x="-1" y="20149"/>
                  </a:moveTo>
                  <a:cubicBezTo>
                    <a:pt x="762" y="8809"/>
                    <a:pt x="10184" y="-1"/>
                    <a:pt x="21551" y="-1"/>
                  </a:cubicBezTo>
                  <a:cubicBezTo>
                    <a:pt x="33480" y="-1"/>
                    <a:pt x="43151" y="9670"/>
                    <a:pt x="43151" y="21600"/>
                  </a:cubicBezTo>
                </a:path>
                <a:path w="43151" h="21600" stroke="0" extrusionOk="0">
                  <a:moveTo>
                    <a:pt x="-1" y="20149"/>
                  </a:moveTo>
                  <a:cubicBezTo>
                    <a:pt x="762" y="8809"/>
                    <a:pt x="10184" y="-1"/>
                    <a:pt x="21551" y="-1"/>
                  </a:cubicBezTo>
                  <a:cubicBezTo>
                    <a:pt x="33480" y="-1"/>
                    <a:pt x="43151" y="9670"/>
                    <a:pt x="43151" y="21600"/>
                  </a:cubicBezTo>
                  <a:lnTo>
                    <a:pt x="21551" y="21600"/>
                  </a:lnTo>
                  <a:close/>
                </a:path>
              </a:pathLst>
            </a:cu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81992" name="AutoShape 70"/>
            <p:cNvSpPr>
              <a:spLocks noChangeAspect="1" noChangeArrowheads="1"/>
            </p:cNvSpPr>
            <p:nvPr/>
          </p:nvSpPr>
          <p:spPr bwMode="auto">
            <a:xfrm rot="2708947">
              <a:off x="3242" y="2740"/>
              <a:ext cx="136" cy="138"/>
            </a:xfrm>
            <a:prstGeom prst="rtTriangle">
              <a:avLst/>
            </a:prstGeom>
            <a:solidFill>
              <a:srgbClr val="FFFF00"/>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1993" name="AutoShape 71"/>
            <p:cNvSpPr>
              <a:spLocks noChangeAspect="1" noChangeArrowheads="1"/>
            </p:cNvSpPr>
            <p:nvPr/>
          </p:nvSpPr>
          <p:spPr bwMode="auto">
            <a:xfrm rot="-8091053">
              <a:off x="3061" y="2734"/>
              <a:ext cx="139" cy="136"/>
            </a:xfrm>
            <a:prstGeom prst="rtTriangle">
              <a:avLst/>
            </a:prstGeom>
            <a:solidFill>
              <a:srgbClr val="FFFF00"/>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1994" name="Text Box 72"/>
            <p:cNvSpPr txBox="1">
              <a:spLocks noChangeArrowheads="1"/>
            </p:cNvSpPr>
            <p:nvPr/>
          </p:nvSpPr>
          <p:spPr bwMode="auto">
            <a:xfrm>
              <a:off x="1664" y="1365"/>
              <a:ext cx="331" cy="386"/>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r>
                <a:rPr lang="en-US">
                  <a:latin typeface="Helvetica-Narrow" pitchFamily="34" charset="0"/>
                </a:rPr>
                <a:t>1</a:t>
              </a:r>
            </a:p>
          </p:txBody>
        </p:sp>
        <p:sp>
          <p:nvSpPr>
            <p:cNvPr id="81995" name="Text Box 73"/>
            <p:cNvSpPr txBox="1">
              <a:spLocks noChangeArrowheads="1"/>
            </p:cNvSpPr>
            <p:nvPr/>
          </p:nvSpPr>
          <p:spPr bwMode="auto">
            <a:xfrm>
              <a:off x="1685" y="2161"/>
              <a:ext cx="314" cy="385"/>
            </a:xfrm>
            <a:prstGeom prst="rect">
              <a:avLst/>
            </a:prstGeom>
            <a:noFill/>
            <a:ln w="9525">
              <a:noFill/>
              <a:miter lim="800000"/>
              <a:headEnd/>
              <a:tailEnd/>
            </a:ln>
          </p:spPr>
          <p:txBody>
            <a:bodyPr lIns="155911" tIns="73852" rIns="155911" bIns="73852" anchor="ctr">
              <a:prstTxWarp prst="textNoShape">
                <a:avLst/>
              </a:prstTxWarp>
              <a:spAutoFit/>
            </a:bodyPr>
            <a:lstStyle/>
            <a:p>
              <a:pPr algn="ctr" defTabSz="820738"/>
              <a:r>
                <a:rPr lang="en-US">
                  <a:latin typeface="Helvetica-Narrow" pitchFamily="34" charset="0"/>
                </a:rPr>
                <a:t>2</a:t>
              </a:r>
            </a:p>
          </p:txBody>
        </p:sp>
        <p:sp>
          <p:nvSpPr>
            <p:cNvPr id="81996" name="Text Box 74"/>
            <p:cNvSpPr txBox="1">
              <a:spLocks noChangeArrowheads="1"/>
            </p:cNvSpPr>
            <p:nvPr/>
          </p:nvSpPr>
          <p:spPr bwMode="auto">
            <a:xfrm>
              <a:off x="1663" y="2980"/>
              <a:ext cx="331" cy="385"/>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r>
                <a:rPr lang="en-US">
                  <a:latin typeface="Helvetica-Narrow" pitchFamily="34" charset="0"/>
                </a:rPr>
                <a:t>3</a:t>
              </a:r>
            </a:p>
          </p:txBody>
        </p:sp>
        <p:sp>
          <p:nvSpPr>
            <p:cNvPr id="81997" name="Text Box 75"/>
            <p:cNvSpPr txBox="1">
              <a:spLocks noChangeArrowheads="1"/>
            </p:cNvSpPr>
            <p:nvPr/>
          </p:nvSpPr>
          <p:spPr bwMode="auto">
            <a:xfrm>
              <a:off x="2405" y="1192"/>
              <a:ext cx="331" cy="385"/>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r>
                <a:rPr lang="en-US">
                  <a:latin typeface="Helvetica-Narrow" pitchFamily="34" charset="0"/>
                </a:rPr>
                <a:t>4</a:t>
              </a:r>
            </a:p>
          </p:txBody>
        </p:sp>
        <p:sp>
          <p:nvSpPr>
            <p:cNvPr id="81998" name="Text Box 76"/>
            <p:cNvSpPr txBox="1">
              <a:spLocks noChangeArrowheads="1"/>
            </p:cNvSpPr>
            <p:nvPr/>
          </p:nvSpPr>
          <p:spPr bwMode="auto">
            <a:xfrm>
              <a:off x="1980" y="1904"/>
              <a:ext cx="331" cy="385"/>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r>
                <a:rPr lang="en-US">
                  <a:latin typeface="Helvetica-Narrow" pitchFamily="34" charset="0"/>
                </a:rPr>
                <a:t>5</a:t>
              </a:r>
            </a:p>
          </p:txBody>
        </p:sp>
        <p:sp>
          <p:nvSpPr>
            <p:cNvPr id="81999" name="Text Box 77"/>
            <p:cNvSpPr txBox="1">
              <a:spLocks noChangeArrowheads="1"/>
            </p:cNvSpPr>
            <p:nvPr/>
          </p:nvSpPr>
          <p:spPr bwMode="auto">
            <a:xfrm>
              <a:off x="2405" y="2044"/>
              <a:ext cx="331" cy="385"/>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r>
                <a:rPr lang="en-US">
                  <a:latin typeface="Helvetica-Narrow" pitchFamily="34" charset="0"/>
                </a:rPr>
                <a:t>6</a:t>
              </a:r>
            </a:p>
          </p:txBody>
        </p:sp>
        <p:sp>
          <p:nvSpPr>
            <p:cNvPr id="82000" name="Text Box 78"/>
            <p:cNvSpPr txBox="1">
              <a:spLocks noChangeArrowheads="1"/>
            </p:cNvSpPr>
            <p:nvPr/>
          </p:nvSpPr>
          <p:spPr bwMode="auto">
            <a:xfrm>
              <a:off x="2405" y="2925"/>
              <a:ext cx="331" cy="386"/>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r>
                <a:rPr lang="en-US">
                  <a:latin typeface="Helvetica-Narrow" pitchFamily="34" charset="0"/>
                </a:rPr>
                <a:t>8</a:t>
              </a:r>
            </a:p>
          </p:txBody>
        </p:sp>
        <p:sp>
          <p:nvSpPr>
            <p:cNvPr id="82001" name="Text Box 79"/>
            <p:cNvSpPr txBox="1">
              <a:spLocks noChangeArrowheads="1"/>
            </p:cNvSpPr>
            <p:nvPr/>
          </p:nvSpPr>
          <p:spPr bwMode="auto">
            <a:xfrm>
              <a:off x="1979" y="2746"/>
              <a:ext cx="331" cy="385"/>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r>
                <a:rPr lang="en-US">
                  <a:latin typeface="Helvetica-Narrow" pitchFamily="34" charset="0"/>
                </a:rPr>
                <a:t>7</a:t>
              </a:r>
            </a:p>
          </p:txBody>
        </p:sp>
        <p:sp>
          <p:nvSpPr>
            <p:cNvPr id="82002" name="Text Box 80"/>
            <p:cNvSpPr txBox="1">
              <a:spLocks noChangeArrowheads="1"/>
            </p:cNvSpPr>
            <p:nvPr/>
          </p:nvSpPr>
          <p:spPr bwMode="auto">
            <a:xfrm>
              <a:off x="4161" y="1381"/>
              <a:ext cx="414" cy="385"/>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r>
                <a:rPr lang="en-US">
                  <a:latin typeface="Helvetica-Narrow" pitchFamily="34" charset="0"/>
                </a:rPr>
                <a:t>17</a:t>
              </a:r>
            </a:p>
          </p:txBody>
        </p:sp>
        <p:sp>
          <p:nvSpPr>
            <p:cNvPr id="82003" name="Text Box 81"/>
            <p:cNvSpPr txBox="1">
              <a:spLocks noChangeArrowheads="1"/>
            </p:cNvSpPr>
            <p:nvPr/>
          </p:nvSpPr>
          <p:spPr bwMode="auto">
            <a:xfrm>
              <a:off x="4161" y="2177"/>
              <a:ext cx="414" cy="385"/>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r>
                <a:rPr lang="en-US">
                  <a:latin typeface="Helvetica-Narrow" pitchFamily="34" charset="0"/>
                </a:rPr>
                <a:t>18</a:t>
              </a:r>
            </a:p>
          </p:txBody>
        </p:sp>
        <p:sp>
          <p:nvSpPr>
            <p:cNvPr id="82004" name="Text Box 82"/>
            <p:cNvSpPr txBox="1">
              <a:spLocks noChangeArrowheads="1"/>
            </p:cNvSpPr>
            <p:nvPr/>
          </p:nvSpPr>
          <p:spPr bwMode="auto">
            <a:xfrm>
              <a:off x="4185" y="2870"/>
              <a:ext cx="365" cy="636"/>
            </a:xfrm>
            <a:prstGeom prst="rect">
              <a:avLst/>
            </a:prstGeom>
            <a:noFill/>
            <a:ln w="9525">
              <a:noFill/>
              <a:miter lim="800000"/>
              <a:headEnd/>
              <a:tailEnd/>
            </a:ln>
          </p:spPr>
          <p:txBody>
            <a:bodyPr lIns="155911" tIns="73852" rIns="155911" bIns="73852" anchor="ctr">
              <a:prstTxWarp prst="textNoShape">
                <a:avLst/>
              </a:prstTxWarp>
              <a:spAutoFit/>
            </a:bodyPr>
            <a:lstStyle/>
            <a:p>
              <a:pPr algn="ctr" defTabSz="820738"/>
              <a:r>
                <a:rPr lang="en-US">
                  <a:latin typeface="Helvetica-Narrow" pitchFamily="34" charset="0"/>
                </a:rPr>
                <a:t>19</a:t>
              </a:r>
            </a:p>
          </p:txBody>
        </p:sp>
        <p:sp>
          <p:nvSpPr>
            <p:cNvPr id="82005" name="Text Box 83"/>
            <p:cNvSpPr txBox="1">
              <a:spLocks noChangeArrowheads="1"/>
            </p:cNvSpPr>
            <p:nvPr/>
          </p:nvSpPr>
          <p:spPr bwMode="auto">
            <a:xfrm>
              <a:off x="3816" y="1180"/>
              <a:ext cx="414" cy="386"/>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r>
                <a:rPr lang="en-US">
                  <a:latin typeface="Helvetica-Narrow" pitchFamily="34" charset="0"/>
                </a:rPr>
                <a:t>11</a:t>
              </a:r>
            </a:p>
          </p:txBody>
        </p:sp>
        <p:sp>
          <p:nvSpPr>
            <p:cNvPr id="82006" name="Text Box 84"/>
            <p:cNvSpPr txBox="1">
              <a:spLocks noChangeArrowheads="1"/>
            </p:cNvSpPr>
            <p:nvPr/>
          </p:nvSpPr>
          <p:spPr bwMode="auto">
            <a:xfrm>
              <a:off x="3393" y="1891"/>
              <a:ext cx="414" cy="385"/>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r>
                <a:rPr lang="en-US">
                  <a:latin typeface="Helvetica-Narrow" pitchFamily="34" charset="0"/>
                </a:rPr>
                <a:t>12</a:t>
              </a:r>
            </a:p>
          </p:txBody>
        </p:sp>
        <p:sp>
          <p:nvSpPr>
            <p:cNvPr id="82007" name="Text Box 85"/>
            <p:cNvSpPr txBox="1">
              <a:spLocks noChangeArrowheads="1"/>
            </p:cNvSpPr>
            <p:nvPr/>
          </p:nvSpPr>
          <p:spPr bwMode="auto">
            <a:xfrm>
              <a:off x="3816" y="2032"/>
              <a:ext cx="414" cy="386"/>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r>
                <a:rPr lang="en-US">
                  <a:latin typeface="Helvetica-Narrow" pitchFamily="34" charset="0"/>
                </a:rPr>
                <a:t>13</a:t>
              </a:r>
            </a:p>
          </p:txBody>
        </p:sp>
        <p:cxnSp>
          <p:nvCxnSpPr>
            <p:cNvPr id="82008" name="AutoShape 86"/>
            <p:cNvCxnSpPr>
              <a:cxnSpLocks noChangeShapeType="1"/>
            </p:cNvCxnSpPr>
            <p:nvPr/>
          </p:nvCxnSpPr>
          <p:spPr bwMode="auto">
            <a:xfrm rot="5400000">
              <a:off x="3013" y="3249"/>
              <a:ext cx="868" cy="0"/>
            </a:xfrm>
            <a:prstGeom prst="straightConnector1">
              <a:avLst/>
            </a:prstGeom>
            <a:noFill/>
            <a:ln w="76200">
              <a:solidFill>
                <a:srgbClr val="F6BF69"/>
              </a:solidFill>
              <a:round/>
              <a:headEnd/>
              <a:tailEnd/>
            </a:ln>
          </p:spPr>
        </p:cxnSp>
        <p:sp>
          <p:nvSpPr>
            <p:cNvPr id="82009" name="Text Box 87"/>
            <p:cNvSpPr txBox="1">
              <a:spLocks noChangeArrowheads="1"/>
            </p:cNvSpPr>
            <p:nvPr/>
          </p:nvSpPr>
          <p:spPr bwMode="auto">
            <a:xfrm>
              <a:off x="3766" y="2916"/>
              <a:ext cx="426" cy="386"/>
            </a:xfrm>
            <a:prstGeom prst="rect">
              <a:avLst/>
            </a:prstGeom>
            <a:noFill/>
            <a:ln w="9525">
              <a:noFill/>
              <a:miter lim="800000"/>
              <a:headEnd/>
              <a:tailEnd/>
            </a:ln>
          </p:spPr>
          <p:txBody>
            <a:bodyPr lIns="155911" tIns="73852" rIns="155911" bIns="73852" anchor="ctr">
              <a:prstTxWarp prst="textNoShape">
                <a:avLst/>
              </a:prstTxWarp>
              <a:spAutoFit/>
            </a:bodyPr>
            <a:lstStyle/>
            <a:p>
              <a:pPr algn="ctr" defTabSz="820738"/>
              <a:r>
                <a:rPr lang="en-US">
                  <a:latin typeface="Helvetica-Narrow" pitchFamily="34" charset="0"/>
                </a:rPr>
                <a:t>16</a:t>
              </a:r>
            </a:p>
          </p:txBody>
        </p:sp>
        <p:sp>
          <p:nvSpPr>
            <p:cNvPr id="82010" name="Text Box 88"/>
            <p:cNvSpPr txBox="1">
              <a:spLocks noChangeArrowheads="1"/>
            </p:cNvSpPr>
            <p:nvPr/>
          </p:nvSpPr>
          <p:spPr bwMode="auto">
            <a:xfrm>
              <a:off x="3391" y="2734"/>
              <a:ext cx="415" cy="386"/>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r>
                <a:rPr lang="en-US">
                  <a:latin typeface="Helvetica-Narrow" pitchFamily="34" charset="0"/>
                </a:rPr>
                <a:t>14</a:t>
              </a:r>
            </a:p>
          </p:txBody>
        </p:sp>
        <p:sp>
          <p:nvSpPr>
            <p:cNvPr id="82011" name="Text Box 89"/>
            <p:cNvSpPr txBox="1">
              <a:spLocks noChangeArrowheads="1"/>
            </p:cNvSpPr>
            <p:nvPr/>
          </p:nvSpPr>
          <p:spPr bwMode="auto">
            <a:xfrm>
              <a:off x="2816" y="2817"/>
              <a:ext cx="415" cy="385"/>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r>
                <a:rPr lang="en-US">
                  <a:latin typeface="Helvetica-Narrow" pitchFamily="34" charset="0"/>
                </a:rPr>
                <a:t>10</a:t>
              </a:r>
            </a:p>
          </p:txBody>
        </p:sp>
        <p:sp>
          <p:nvSpPr>
            <p:cNvPr id="82012" name="Text Box 90"/>
            <p:cNvSpPr txBox="1">
              <a:spLocks noChangeArrowheads="1"/>
            </p:cNvSpPr>
            <p:nvPr/>
          </p:nvSpPr>
          <p:spPr bwMode="auto">
            <a:xfrm>
              <a:off x="5573" y="1276"/>
              <a:ext cx="364" cy="635"/>
            </a:xfrm>
            <a:prstGeom prst="rect">
              <a:avLst/>
            </a:prstGeom>
            <a:noFill/>
            <a:ln w="9525">
              <a:noFill/>
              <a:miter lim="800000"/>
              <a:headEnd/>
              <a:tailEnd/>
            </a:ln>
          </p:spPr>
          <p:txBody>
            <a:bodyPr lIns="155911" tIns="73852" rIns="155911" bIns="73852" anchor="ctr">
              <a:prstTxWarp prst="textNoShape">
                <a:avLst/>
              </a:prstTxWarp>
              <a:spAutoFit/>
            </a:bodyPr>
            <a:lstStyle/>
            <a:p>
              <a:pPr algn="ctr" defTabSz="820738"/>
              <a:r>
                <a:rPr lang="en-US">
                  <a:latin typeface="Helvetica-Narrow" pitchFamily="34" charset="0"/>
                </a:rPr>
                <a:t>20</a:t>
              </a:r>
            </a:p>
          </p:txBody>
        </p:sp>
        <p:sp>
          <p:nvSpPr>
            <p:cNvPr id="82013" name="Text Box 91"/>
            <p:cNvSpPr txBox="1">
              <a:spLocks noChangeArrowheads="1"/>
            </p:cNvSpPr>
            <p:nvPr/>
          </p:nvSpPr>
          <p:spPr bwMode="auto">
            <a:xfrm>
              <a:off x="5548" y="2196"/>
              <a:ext cx="414" cy="385"/>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r>
                <a:rPr lang="en-US">
                  <a:latin typeface="Helvetica-Narrow" pitchFamily="34" charset="0"/>
                </a:rPr>
                <a:t>21</a:t>
              </a:r>
            </a:p>
          </p:txBody>
        </p:sp>
        <p:sp>
          <p:nvSpPr>
            <p:cNvPr id="82014" name="Text Box 92"/>
            <p:cNvSpPr txBox="1">
              <a:spLocks noChangeArrowheads="1"/>
            </p:cNvSpPr>
            <p:nvPr/>
          </p:nvSpPr>
          <p:spPr bwMode="auto">
            <a:xfrm>
              <a:off x="5547" y="3013"/>
              <a:ext cx="414" cy="386"/>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r>
                <a:rPr lang="en-US">
                  <a:latin typeface="Helvetica-Narrow" pitchFamily="34" charset="0"/>
                </a:rPr>
                <a:t>22</a:t>
              </a:r>
            </a:p>
          </p:txBody>
        </p:sp>
        <p:sp>
          <p:nvSpPr>
            <p:cNvPr id="82015" name="Text Box 93"/>
            <p:cNvSpPr txBox="1">
              <a:spLocks noChangeArrowheads="1"/>
            </p:cNvSpPr>
            <p:nvPr/>
          </p:nvSpPr>
          <p:spPr bwMode="auto">
            <a:xfrm>
              <a:off x="832" y="1338"/>
              <a:ext cx="955" cy="690"/>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r>
                <a:rPr lang="en-US" sz="2000">
                  <a:latin typeface="Times Roman" charset="0"/>
                </a:rPr>
                <a:t>Storage</a:t>
              </a:r>
            </a:p>
            <a:p>
              <a:pPr algn="ctr" defTabSz="820738"/>
              <a:r>
                <a:rPr lang="en-US" sz="2000">
                  <a:latin typeface="Times Roman" charset="0"/>
                </a:rPr>
                <a:t>Tank 1</a:t>
              </a:r>
            </a:p>
          </p:txBody>
        </p:sp>
        <p:sp>
          <p:nvSpPr>
            <p:cNvPr id="82016" name="Text Box 94"/>
            <p:cNvSpPr txBox="1">
              <a:spLocks noChangeArrowheads="1"/>
            </p:cNvSpPr>
            <p:nvPr/>
          </p:nvSpPr>
          <p:spPr bwMode="auto">
            <a:xfrm>
              <a:off x="815" y="2220"/>
              <a:ext cx="955" cy="690"/>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r>
                <a:rPr lang="en-US" sz="2000">
                  <a:latin typeface="Times Roman" charset="0"/>
                </a:rPr>
                <a:t>Storage</a:t>
              </a:r>
            </a:p>
            <a:p>
              <a:pPr algn="ctr" defTabSz="820738"/>
              <a:r>
                <a:rPr lang="en-US" sz="2000">
                  <a:latin typeface="Times Roman" charset="0"/>
                </a:rPr>
                <a:t>Tank 2</a:t>
              </a:r>
            </a:p>
          </p:txBody>
        </p:sp>
        <p:sp>
          <p:nvSpPr>
            <p:cNvPr id="82017" name="Text Box 95"/>
            <p:cNvSpPr txBox="1">
              <a:spLocks noChangeArrowheads="1"/>
            </p:cNvSpPr>
            <p:nvPr/>
          </p:nvSpPr>
          <p:spPr bwMode="auto">
            <a:xfrm>
              <a:off x="815" y="3072"/>
              <a:ext cx="955" cy="691"/>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r>
                <a:rPr lang="en-US" sz="2000">
                  <a:latin typeface="Times Roman" charset="0"/>
                </a:rPr>
                <a:t>Storage</a:t>
              </a:r>
            </a:p>
            <a:p>
              <a:pPr algn="ctr" defTabSz="820738"/>
              <a:r>
                <a:rPr lang="en-US" sz="2000">
                  <a:latin typeface="Times Roman" charset="0"/>
                </a:rPr>
                <a:t>Tank 3</a:t>
              </a:r>
            </a:p>
          </p:txBody>
        </p:sp>
        <p:sp>
          <p:nvSpPr>
            <p:cNvPr id="82018" name="Text Box 96"/>
            <p:cNvSpPr txBox="1">
              <a:spLocks noChangeArrowheads="1"/>
            </p:cNvSpPr>
            <p:nvPr/>
          </p:nvSpPr>
          <p:spPr bwMode="auto">
            <a:xfrm>
              <a:off x="4447" y="3072"/>
              <a:ext cx="991" cy="691"/>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r>
                <a:rPr lang="en-US" sz="2000">
                  <a:latin typeface="Times Roman" charset="0"/>
                </a:rPr>
                <a:t>Cooking</a:t>
              </a:r>
            </a:p>
            <a:p>
              <a:pPr algn="ctr" defTabSz="820738"/>
              <a:r>
                <a:rPr lang="en-US" sz="2000">
                  <a:latin typeface="Times Roman" charset="0"/>
                </a:rPr>
                <a:t>Tank 3</a:t>
              </a:r>
            </a:p>
          </p:txBody>
        </p:sp>
        <p:sp>
          <p:nvSpPr>
            <p:cNvPr id="82019" name="Text Box 97"/>
            <p:cNvSpPr txBox="1">
              <a:spLocks noChangeArrowheads="1"/>
            </p:cNvSpPr>
            <p:nvPr/>
          </p:nvSpPr>
          <p:spPr bwMode="auto">
            <a:xfrm>
              <a:off x="4448" y="1381"/>
              <a:ext cx="990" cy="690"/>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r>
                <a:rPr lang="en-US" sz="2000">
                  <a:latin typeface="Times Roman" charset="0"/>
                </a:rPr>
                <a:t>Cooking</a:t>
              </a:r>
            </a:p>
            <a:p>
              <a:pPr algn="ctr" defTabSz="820738"/>
              <a:r>
                <a:rPr lang="en-US" sz="2000">
                  <a:latin typeface="Times Roman" charset="0"/>
                </a:rPr>
                <a:t>Tank 1</a:t>
              </a:r>
            </a:p>
          </p:txBody>
        </p:sp>
        <p:sp>
          <p:nvSpPr>
            <p:cNvPr id="82020" name="Text Box 98"/>
            <p:cNvSpPr txBox="1">
              <a:spLocks noChangeArrowheads="1"/>
            </p:cNvSpPr>
            <p:nvPr/>
          </p:nvSpPr>
          <p:spPr bwMode="auto">
            <a:xfrm>
              <a:off x="4447" y="2216"/>
              <a:ext cx="991" cy="690"/>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r>
                <a:rPr lang="en-US" sz="2000">
                  <a:latin typeface="Times Roman" charset="0"/>
                </a:rPr>
                <a:t>Cooking</a:t>
              </a:r>
            </a:p>
            <a:p>
              <a:pPr algn="ctr" defTabSz="820738"/>
              <a:r>
                <a:rPr lang="en-US" sz="2000">
                  <a:latin typeface="Times Roman" charset="0"/>
                </a:rPr>
                <a:t>Tank 2</a:t>
              </a:r>
            </a:p>
          </p:txBody>
        </p:sp>
        <p:cxnSp>
          <p:nvCxnSpPr>
            <p:cNvPr id="82021" name="AutoShape 99"/>
            <p:cNvCxnSpPr>
              <a:cxnSpLocks noChangeShapeType="1"/>
              <a:stCxn id="81942" idx="5"/>
            </p:cNvCxnSpPr>
            <p:nvPr/>
          </p:nvCxnSpPr>
          <p:spPr bwMode="auto">
            <a:xfrm>
              <a:off x="1943" y="1737"/>
              <a:ext cx="385" cy="214"/>
            </a:xfrm>
            <a:prstGeom prst="bentConnector3">
              <a:avLst>
                <a:gd name="adj1" fmla="val 22856"/>
              </a:avLst>
            </a:prstGeom>
            <a:noFill/>
            <a:ln w="76200">
              <a:solidFill>
                <a:srgbClr val="F6BF69"/>
              </a:solidFill>
              <a:miter lim="800000"/>
              <a:headEnd/>
              <a:tailEnd/>
            </a:ln>
          </p:spPr>
        </p:cxnSp>
        <p:cxnSp>
          <p:nvCxnSpPr>
            <p:cNvPr id="82022" name="AutoShape 100"/>
            <p:cNvCxnSpPr>
              <a:cxnSpLocks noChangeShapeType="1"/>
            </p:cNvCxnSpPr>
            <p:nvPr/>
          </p:nvCxnSpPr>
          <p:spPr bwMode="auto">
            <a:xfrm flipV="1">
              <a:off x="2479" y="1949"/>
              <a:ext cx="602" cy="1"/>
            </a:xfrm>
            <a:prstGeom prst="bentConnector3">
              <a:avLst>
                <a:gd name="adj1" fmla="val 50000"/>
              </a:avLst>
            </a:prstGeom>
            <a:noFill/>
            <a:ln w="76200">
              <a:solidFill>
                <a:srgbClr val="F6BF69"/>
              </a:solidFill>
              <a:miter lim="800000"/>
              <a:headEnd/>
              <a:tailEnd/>
            </a:ln>
          </p:spPr>
        </p:cxnSp>
        <p:cxnSp>
          <p:nvCxnSpPr>
            <p:cNvPr id="82023" name="AutoShape 101"/>
            <p:cNvCxnSpPr>
              <a:cxnSpLocks noChangeShapeType="1"/>
            </p:cNvCxnSpPr>
            <p:nvPr/>
          </p:nvCxnSpPr>
          <p:spPr bwMode="auto">
            <a:xfrm>
              <a:off x="2945" y="1947"/>
              <a:ext cx="762" cy="10"/>
            </a:xfrm>
            <a:prstGeom prst="straightConnector1">
              <a:avLst/>
            </a:prstGeom>
            <a:noFill/>
            <a:ln w="76200">
              <a:solidFill>
                <a:srgbClr val="F6BF69"/>
              </a:solidFill>
              <a:round/>
              <a:headEnd/>
              <a:tailEnd/>
            </a:ln>
          </p:spPr>
        </p:cxnSp>
        <p:cxnSp>
          <p:nvCxnSpPr>
            <p:cNvPr id="82024" name="AutoShape 102"/>
            <p:cNvCxnSpPr>
              <a:cxnSpLocks noChangeShapeType="1"/>
            </p:cNvCxnSpPr>
            <p:nvPr/>
          </p:nvCxnSpPr>
          <p:spPr bwMode="auto">
            <a:xfrm flipV="1">
              <a:off x="2484" y="2803"/>
              <a:ext cx="656" cy="14"/>
            </a:xfrm>
            <a:prstGeom prst="straightConnector1">
              <a:avLst/>
            </a:prstGeom>
            <a:noFill/>
            <a:ln w="76200">
              <a:solidFill>
                <a:srgbClr val="F6BF69"/>
              </a:solidFill>
              <a:round/>
              <a:headEnd/>
              <a:tailEnd/>
            </a:ln>
          </p:spPr>
        </p:cxnSp>
        <p:cxnSp>
          <p:nvCxnSpPr>
            <p:cNvPr id="82025" name="AutoShape 103"/>
            <p:cNvCxnSpPr>
              <a:cxnSpLocks noChangeShapeType="1"/>
              <a:stCxn id="81992" idx="5"/>
            </p:cNvCxnSpPr>
            <p:nvPr/>
          </p:nvCxnSpPr>
          <p:spPr bwMode="auto">
            <a:xfrm>
              <a:off x="3315" y="2802"/>
              <a:ext cx="400" cy="0"/>
            </a:xfrm>
            <a:prstGeom prst="straightConnector1">
              <a:avLst/>
            </a:prstGeom>
            <a:noFill/>
            <a:ln w="76200">
              <a:solidFill>
                <a:srgbClr val="F6BF69"/>
              </a:solidFill>
              <a:round/>
              <a:headEnd/>
              <a:tailEnd/>
            </a:ln>
          </p:spPr>
        </p:cxnSp>
        <p:cxnSp>
          <p:nvCxnSpPr>
            <p:cNvPr id="82026" name="AutoShape 104"/>
            <p:cNvCxnSpPr>
              <a:cxnSpLocks noChangeShapeType="1"/>
            </p:cNvCxnSpPr>
            <p:nvPr/>
          </p:nvCxnSpPr>
          <p:spPr bwMode="auto">
            <a:xfrm>
              <a:off x="2491" y="3652"/>
              <a:ext cx="762" cy="10"/>
            </a:xfrm>
            <a:prstGeom prst="straightConnector1">
              <a:avLst/>
            </a:prstGeom>
            <a:noFill/>
            <a:ln w="76200">
              <a:solidFill>
                <a:srgbClr val="F6BF69"/>
              </a:solidFill>
              <a:round/>
              <a:headEnd/>
              <a:tailEnd/>
            </a:ln>
          </p:spPr>
        </p:cxnSp>
        <p:cxnSp>
          <p:nvCxnSpPr>
            <p:cNvPr id="82027" name="AutoShape 105"/>
            <p:cNvCxnSpPr>
              <a:cxnSpLocks noChangeShapeType="1"/>
            </p:cNvCxnSpPr>
            <p:nvPr/>
          </p:nvCxnSpPr>
          <p:spPr bwMode="auto">
            <a:xfrm>
              <a:off x="2926" y="3653"/>
              <a:ext cx="762" cy="10"/>
            </a:xfrm>
            <a:prstGeom prst="straightConnector1">
              <a:avLst/>
            </a:prstGeom>
            <a:noFill/>
            <a:ln w="76200">
              <a:solidFill>
                <a:srgbClr val="F6BF69"/>
              </a:solidFill>
              <a:round/>
              <a:headEnd/>
              <a:tailEnd/>
            </a:ln>
          </p:spPr>
        </p:cxnSp>
        <p:sp>
          <p:nvSpPr>
            <p:cNvPr id="82028" name="AutoShape 106"/>
            <p:cNvSpPr>
              <a:spLocks noChangeAspect="1" noChangeArrowheads="1"/>
            </p:cNvSpPr>
            <p:nvPr/>
          </p:nvSpPr>
          <p:spPr bwMode="auto">
            <a:xfrm rot="-8091053">
              <a:off x="3548" y="3576"/>
              <a:ext cx="139" cy="135"/>
            </a:xfrm>
            <a:prstGeom prst="rtTriangle">
              <a:avLst/>
            </a:prstGeom>
            <a:solidFill>
              <a:srgbClr val="FFFF00"/>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2029" name="AutoShape 107"/>
            <p:cNvSpPr>
              <a:spLocks noChangeAspect="1" noChangeArrowheads="1"/>
            </p:cNvSpPr>
            <p:nvPr/>
          </p:nvSpPr>
          <p:spPr bwMode="auto">
            <a:xfrm rot="-8091053">
              <a:off x="4211" y="3342"/>
              <a:ext cx="137" cy="135"/>
            </a:xfrm>
            <a:prstGeom prst="rtTriangle">
              <a:avLst/>
            </a:prstGeom>
            <a:solidFill>
              <a:srgbClr val="FFFF00"/>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cxnSp>
          <p:nvCxnSpPr>
            <p:cNvPr id="82030" name="AutoShape 108"/>
            <p:cNvCxnSpPr>
              <a:cxnSpLocks noChangeShapeType="1"/>
            </p:cNvCxnSpPr>
            <p:nvPr/>
          </p:nvCxnSpPr>
          <p:spPr bwMode="auto">
            <a:xfrm flipV="1">
              <a:off x="3780" y="3415"/>
              <a:ext cx="497" cy="254"/>
            </a:xfrm>
            <a:prstGeom prst="bentConnector3">
              <a:avLst>
                <a:gd name="adj1" fmla="val 79477"/>
              </a:avLst>
            </a:prstGeom>
            <a:noFill/>
            <a:ln w="76200">
              <a:solidFill>
                <a:srgbClr val="F6BF69"/>
              </a:solidFill>
              <a:miter lim="800000"/>
              <a:headEnd/>
              <a:tailEnd/>
            </a:ln>
          </p:spPr>
        </p:cxnSp>
        <p:cxnSp>
          <p:nvCxnSpPr>
            <p:cNvPr id="82031" name="AutoShape 109"/>
            <p:cNvCxnSpPr>
              <a:cxnSpLocks noChangeShapeType="1"/>
              <a:stCxn id="82045" idx="5"/>
              <a:endCxn id="82018" idx="1"/>
            </p:cNvCxnSpPr>
            <p:nvPr/>
          </p:nvCxnSpPr>
          <p:spPr bwMode="auto">
            <a:xfrm flipH="1">
              <a:off x="4448" y="3407"/>
              <a:ext cx="32" cy="10"/>
            </a:xfrm>
            <a:prstGeom prst="straightConnector1">
              <a:avLst/>
            </a:prstGeom>
            <a:noFill/>
            <a:ln w="9525">
              <a:solidFill>
                <a:srgbClr val="000000"/>
              </a:solidFill>
              <a:round/>
              <a:headEnd/>
              <a:tailEnd/>
            </a:ln>
          </p:spPr>
        </p:cxnSp>
        <p:cxnSp>
          <p:nvCxnSpPr>
            <p:cNvPr id="82032" name="AutoShape 110"/>
            <p:cNvCxnSpPr>
              <a:cxnSpLocks noChangeShapeType="1"/>
              <a:stCxn id="81942" idx="5"/>
            </p:cNvCxnSpPr>
            <p:nvPr/>
          </p:nvCxnSpPr>
          <p:spPr bwMode="auto">
            <a:xfrm flipV="1">
              <a:off x="1943" y="1535"/>
              <a:ext cx="375" cy="202"/>
            </a:xfrm>
            <a:prstGeom prst="bentConnector3">
              <a:avLst>
                <a:gd name="adj1" fmla="val 23731"/>
              </a:avLst>
            </a:prstGeom>
            <a:noFill/>
            <a:ln w="76200">
              <a:solidFill>
                <a:srgbClr val="F6BF69"/>
              </a:solidFill>
              <a:miter lim="800000"/>
              <a:headEnd/>
              <a:tailEnd/>
            </a:ln>
          </p:spPr>
        </p:cxnSp>
        <p:sp>
          <p:nvSpPr>
            <p:cNvPr id="82033" name="Line 111"/>
            <p:cNvSpPr>
              <a:spLocks noChangeShapeType="1"/>
            </p:cNvSpPr>
            <p:nvPr/>
          </p:nvSpPr>
          <p:spPr bwMode="auto">
            <a:xfrm>
              <a:off x="3867" y="3242"/>
              <a:ext cx="336" cy="0"/>
            </a:xfrm>
            <a:prstGeom prst="line">
              <a:avLst/>
            </a:prstGeom>
            <a:noFill/>
            <a:ln w="76200">
              <a:solidFill>
                <a:srgbClr val="F6BF69"/>
              </a:solidFill>
              <a:round/>
              <a:headEnd/>
              <a:tailEnd/>
            </a:ln>
          </p:spPr>
          <p:txBody>
            <a:bodyPr wrap="none" lIns="173736" tIns="82296" rIns="173736" bIns="82296" anchor="ctr">
              <a:prstTxWarp prst="textNoShape">
                <a:avLst/>
              </a:prstTxWarp>
              <a:spAutoFit/>
            </a:bodyPr>
            <a:lstStyle/>
            <a:p>
              <a:endParaRPr lang="en-US"/>
            </a:p>
          </p:txBody>
        </p:sp>
        <p:sp>
          <p:nvSpPr>
            <p:cNvPr id="82034" name="Line 112"/>
            <p:cNvSpPr>
              <a:spLocks noChangeShapeType="1"/>
            </p:cNvSpPr>
            <p:nvPr/>
          </p:nvSpPr>
          <p:spPr bwMode="auto">
            <a:xfrm>
              <a:off x="4182" y="3228"/>
              <a:ext cx="0" cy="163"/>
            </a:xfrm>
            <a:prstGeom prst="line">
              <a:avLst/>
            </a:prstGeom>
            <a:noFill/>
            <a:ln w="76200">
              <a:solidFill>
                <a:srgbClr val="F6BF69"/>
              </a:solidFill>
              <a:round/>
              <a:headEnd/>
              <a:tailEnd/>
            </a:ln>
          </p:spPr>
          <p:txBody>
            <a:bodyPr wrap="none" lIns="173736" tIns="82296" rIns="173736" bIns="82296" anchor="ctr">
              <a:prstTxWarp prst="textNoShape">
                <a:avLst/>
              </a:prstTxWarp>
              <a:spAutoFit/>
            </a:bodyPr>
            <a:lstStyle/>
            <a:p>
              <a:endParaRPr lang="en-US"/>
            </a:p>
          </p:txBody>
        </p:sp>
        <p:sp>
          <p:nvSpPr>
            <p:cNvPr id="82035" name="Line 113"/>
            <p:cNvSpPr>
              <a:spLocks noChangeShapeType="1"/>
            </p:cNvSpPr>
            <p:nvPr/>
          </p:nvSpPr>
          <p:spPr bwMode="auto">
            <a:xfrm flipV="1">
              <a:off x="1687" y="1729"/>
              <a:ext cx="77" cy="6"/>
            </a:xfrm>
            <a:prstGeom prst="line">
              <a:avLst/>
            </a:prstGeom>
            <a:noFill/>
            <a:ln w="76200">
              <a:solidFill>
                <a:srgbClr val="F6BF69"/>
              </a:solidFill>
              <a:round/>
              <a:headEnd/>
              <a:tailEnd/>
            </a:ln>
          </p:spPr>
          <p:txBody>
            <a:bodyPr lIns="173736" tIns="82296" rIns="173736" bIns="82296" anchor="ctr">
              <a:prstTxWarp prst="textNoShape">
                <a:avLst/>
              </a:prstTxWarp>
              <a:spAutoFit/>
            </a:bodyPr>
            <a:lstStyle/>
            <a:p>
              <a:endParaRPr lang="en-US"/>
            </a:p>
          </p:txBody>
        </p:sp>
        <p:grpSp>
          <p:nvGrpSpPr>
            <p:cNvPr id="82036" name="Group 114"/>
            <p:cNvGrpSpPr>
              <a:grpSpLocks/>
            </p:cNvGrpSpPr>
            <p:nvPr/>
          </p:nvGrpSpPr>
          <p:grpSpPr bwMode="auto">
            <a:xfrm>
              <a:off x="3659" y="3183"/>
              <a:ext cx="265" cy="110"/>
              <a:chOff x="3659" y="3183"/>
              <a:chExt cx="265" cy="110"/>
            </a:xfrm>
          </p:grpSpPr>
          <p:sp>
            <p:nvSpPr>
              <p:cNvPr id="82050" name="AutoShape 115"/>
              <p:cNvSpPr>
                <a:spLocks noChangeAspect="1" noChangeArrowheads="1"/>
              </p:cNvSpPr>
              <p:nvPr/>
            </p:nvSpPr>
            <p:spPr bwMode="auto">
              <a:xfrm rot="2708947">
                <a:off x="3815" y="3184"/>
                <a:ext cx="108" cy="110"/>
              </a:xfrm>
              <a:prstGeom prst="rtTriangle">
                <a:avLst/>
              </a:prstGeom>
              <a:solidFill>
                <a:srgbClr val="FC0128"/>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2051" name="AutoShape 116"/>
              <p:cNvSpPr>
                <a:spLocks noChangeAspect="1" noChangeArrowheads="1"/>
              </p:cNvSpPr>
              <p:nvPr/>
            </p:nvSpPr>
            <p:spPr bwMode="auto">
              <a:xfrm rot="-8091053">
                <a:off x="3658" y="3184"/>
                <a:ext cx="110" cy="110"/>
              </a:xfrm>
              <a:prstGeom prst="rtTriangle">
                <a:avLst/>
              </a:prstGeom>
              <a:solidFill>
                <a:srgbClr val="FC0128"/>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grpSp>
        <p:sp>
          <p:nvSpPr>
            <p:cNvPr id="82037" name="AutoShape 117"/>
            <p:cNvSpPr>
              <a:spLocks noChangeAspect="1" noChangeArrowheads="1"/>
            </p:cNvSpPr>
            <p:nvPr/>
          </p:nvSpPr>
          <p:spPr bwMode="auto">
            <a:xfrm rot="-8091053">
              <a:off x="2267" y="3189"/>
              <a:ext cx="110" cy="110"/>
            </a:xfrm>
            <a:prstGeom prst="rtTriangle">
              <a:avLst/>
            </a:prstGeom>
            <a:solidFill>
              <a:srgbClr val="FC0128"/>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2038" name="AutoShape 118"/>
            <p:cNvSpPr>
              <a:spLocks noChangeAspect="1" noChangeArrowheads="1"/>
            </p:cNvSpPr>
            <p:nvPr/>
          </p:nvSpPr>
          <p:spPr bwMode="auto">
            <a:xfrm rot="2708947">
              <a:off x="2423" y="3190"/>
              <a:ext cx="108" cy="110"/>
            </a:xfrm>
            <a:prstGeom prst="rtTriangle">
              <a:avLst/>
            </a:prstGeom>
            <a:solidFill>
              <a:srgbClr val="FC0128"/>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2039" name="Line 119"/>
            <p:cNvSpPr>
              <a:spLocks noChangeShapeType="1"/>
            </p:cNvSpPr>
            <p:nvPr/>
          </p:nvSpPr>
          <p:spPr bwMode="auto">
            <a:xfrm>
              <a:off x="3023" y="1956"/>
              <a:ext cx="0" cy="855"/>
            </a:xfrm>
            <a:prstGeom prst="line">
              <a:avLst/>
            </a:prstGeom>
            <a:noFill/>
            <a:ln w="76200">
              <a:solidFill>
                <a:srgbClr val="F6BF69"/>
              </a:solidFill>
              <a:round/>
              <a:headEnd/>
              <a:tailEnd/>
            </a:ln>
          </p:spPr>
          <p:txBody>
            <a:bodyPr wrap="none" lIns="173736" tIns="82296" rIns="173736" bIns="82296" anchor="ctr">
              <a:prstTxWarp prst="textNoShape">
                <a:avLst/>
              </a:prstTxWarp>
              <a:spAutoFit/>
            </a:bodyPr>
            <a:lstStyle/>
            <a:p>
              <a:endParaRPr lang="en-US"/>
            </a:p>
          </p:txBody>
        </p:sp>
        <p:cxnSp>
          <p:nvCxnSpPr>
            <p:cNvPr id="82040" name="AutoShape 120"/>
            <p:cNvCxnSpPr>
              <a:cxnSpLocks noChangeShapeType="1"/>
            </p:cNvCxnSpPr>
            <p:nvPr/>
          </p:nvCxnSpPr>
          <p:spPr bwMode="auto">
            <a:xfrm>
              <a:off x="2034" y="2366"/>
              <a:ext cx="898" cy="0"/>
            </a:xfrm>
            <a:prstGeom prst="straightConnector1">
              <a:avLst/>
            </a:prstGeom>
            <a:noFill/>
            <a:ln w="28575">
              <a:solidFill>
                <a:schemeClr val="tx1"/>
              </a:solidFill>
              <a:round/>
              <a:headEnd/>
              <a:tailEnd/>
            </a:ln>
          </p:spPr>
        </p:cxnSp>
        <p:cxnSp>
          <p:nvCxnSpPr>
            <p:cNvPr id="82041" name="AutoShape 121"/>
            <p:cNvCxnSpPr>
              <a:cxnSpLocks noChangeShapeType="1"/>
            </p:cNvCxnSpPr>
            <p:nvPr/>
          </p:nvCxnSpPr>
          <p:spPr bwMode="auto">
            <a:xfrm>
              <a:off x="3132" y="2366"/>
              <a:ext cx="1046" cy="3"/>
            </a:xfrm>
            <a:prstGeom prst="straightConnector1">
              <a:avLst/>
            </a:prstGeom>
            <a:noFill/>
            <a:ln w="28575">
              <a:solidFill>
                <a:schemeClr val="tx1"/>
              </a:solidFill>
              <a:round/>
              <a:headEnd/>
              <a:tailEnd/>
            </a:ln>
          </p:spPr>
        </p:cxnSp>
        <p:sp>
          <p:nvSpPr>
            <p:cNvPr id="82042" name="Line 122"/>
            <p:cNvSpPr>
              <a:spLocks noChangeShapeType="1"/>
            </p:cNvSpPr>
            <p:nvPr/>
          </p:nvSpPr>
          <p:spPr bwMode="auto">
            <a:xfrm>
              <a:off x="2029" y="3237"/>
              <a:ext cx="1316" cy="0"/>
            </a:xfrm>
            <a:prstGeom prst="line">
              <a:avLst/>
            </a:prstGeom>
            <a:noFill/>
            <a:ln w="28575">
              <a:solidFill>
                <a:schemeClr val="tx1"/>
              </a:solidFill>
              <a:round/>
              <a:headEnd/>
              <a:tailEnd/>
            </a:ln>
          </p:spPr>
          <p:txBody>
            <a:bodyPr wrap="none" lIns="173736" tIns="82296" rIns="173736" bIns="82296" anchor="ctr">
              <a:prstTxWarp prst="textNoShape">
                <a:avLst/>
              </a:prstTxWarp>
            </a:bodyPr>
            <a:lstStyle/>
            <a:p>
              <a:endParaRPr lang="en-US"/>
            </a:p>
          </p:txBody>
        </p:sp>
        <p:sp>
          <p:nvSpPr>
            <p:cNvPr id="82043" name="Line 123"/>
            <p:cNvSpPr>
              <a:spLocks noChangeShapeType="1"/>
            </p:cNvSpPr>
            <p:nvPr/>
          </p:nvSpPr>
          <p:spPr bwMode="auto">
            <a:xfrm>
              <a:off x="3538" y="3237"/>
              <a:ext cx="169" cy="0"/>
            </a:xfrm>
            <a:prstGeom prst="line">
              <a:avLst/>
            </a:prstGeom>
            <a:noFill/>
            <a:ln w="28575">
              <a:solidFill>
                <a:schemeClr val="tx1"/>
              </a:solidFill>
              <a:round/>
              <a:headEnd/>
              <a:tailEnd/>
            </a:ln>
          </p:spPr>
          <p:txBody>
            <a:bodyPr wrap="none" lIns="173736" tIns="82296" rIns="173736" bIns="82296" anchor="ctr">
              <a:prstTxWarp prst="textNoShape">
                <a:avLst/>
              </a:prstTxWarp>
            </a:bodyPr>
            <a:lstStyle/>
            <a:p>
              <a:endParaRPr lang="en-US"/>
            </a:p>
          </p:txBody>
        </p:sp>
        <p:sp>
          <p:nvSpPr>
            <p:cNvPr id="82044" name="Line 124"/>
            <p:cNvSpPr>
              <a:spLocks noChangeShapeType="1"/>
            </p:cNvSpPr>
            <p:nvPr/>
          </p:nvSpPr>
          <p:spPr bwMode="auto">
            <a:xfrm flipV="1">
              <a:off x="4441" y="3411"/>
              <a:ext cx="101" cy="7"/>
            </a:xfrm>
            <a:prstGeom prst="line">
              <a:avLst/>
            </a:prstGeom>
            <a:noFill/>
            <a:ln w="76200">
              <a:solidFill>
                <a:srgbClr val="F6BF69"/>
              </a:solidFill>
              <a:round/>
              <a:headEnd/>
              <a:tailEnd/>
            </a:ln>
          </p:spPr>
          <p:txBody>
            <a:bodyPr lIns="173736" tIns="82296" rIns="173736" bIns="82296" anchor="ctr">
              <a:prstTxWarp prst="textNoShape">
                <a:avLst/>
              </a:prstTxWarp>
              <a:spAutoFit/>
            </a:bodyPr>
            <a:lstStyle/>
            <a:p>
              <a:endParaRPr lang="en-US"/>
            </a:p>
          </p:txBody>
        </p:sp>
        <p:sp>
          <p:nvSpPr>
            <p:cNvPr id="82045" name="AutoShape 125"/>
            <p:cNvSpPr>
              <a:spLocks noChangeAspect="1" noChangeArrowheads="1"/>
            </p:cNvSpPr>
            <p:nvPr/>
          </p:nvSpPr>
          <p:spPr bwMode="auto">
            <a:xfrm rot="2708947">
              <a:off x="4406" y="3345"/>
              <a:ext cx="137" cy="139"/>
            </a:xfrm>
            <a:prstGeom prst="rtTriangle">
              <a:avLst/>
            </a:prstGeom>
            <a:solidFill>
              <a:srgbClr val="FFFF00"/>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2046" name="AutoShape 126"/>
            <p:cNvSpPr>
              <a:spLocks noChangeAspect="1" noChangeArrowheads="1"/>
            </p:cNvSpPr>
            <p:nvPr/>
          </p:nvSpPr>
          <p:spPr bwMode="auto">
            <a:xfrm rot="2708947">
              <a:off x="3742" y="3578"/>
              <a:ext cx="136" cy="138"/>
            </a:xfrm>
            <a:prstGeom prst="rtTriangle">
              <a:avLst/>
            </a:prstGeom>
            <a:solidFill>
              <a:srgbClr val="FFFF00"/>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2047" name="AutoShape 127"/>
            <p:cNvSpPr>
              <a:spLocks noChangeAspect="1" noChangeArrowheads="1"/>
            </p:cNvSpPr>
            <p:nvPr/>
          </p:nvSpPr>
          <p:spPr bwMode="auto">
            <a:xfrm rot="2708947">
              <a:off x="2439" y="1880"/>
              <a:ext cx="137" cy="139"/>
            </a:xfrm>
            <a:prstGeom prst="rtTriangle">
              <a:avLst/>
            </a:prstGeom>
            <a:solidFill>
              <a:srgbClr val="FFFF00"/>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2048" name="AutoShape 128"/>
            <p:cNvSpPr>
              <a:spLocks noChangeAspect="1" noChangeArrowheads="1"/>
            </p:cNvSpPr>
            <p:nvPr/>
          </p:nvSpPr>
          <p:spPr bwMode="auto">
            <a:xfrm rot="-8091053">
              <a:off x="2254" y="1866"/>
              <a:ext cx="139" cy="135"/>
            </a:xfrm>
            <a:prstGeom prst="rtTriangle">
              <a:avLst/>
            </a:prstGeom>
            <a:solidFill>
              <a:srgbClr val="FFFF00"/>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2049" name="AutoShape 129"/>
            <p:cNvSpPr>
              <a:spLocks noChangeAspect="1" noChangeArrowheads="1"/>
            </p:cNvSpPr>
            <p:nvPr/>
          </p:nvSpPr>
          <p:spPr bwMode="auto">
            <a:xfrm rot="-8091053">
              <a:off x="1683" y="1669"/>
              <a:ext cx="137" cy="135"/>
            </a:xfrm>
            <a:prstGeom prst="rtTriangle">
              <a:avLst/>
            </a:prstGeom>
            <a:solidFill>
              <a:srgbClr val="FFFF00"/>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grpSp>
      <p:sp>
        <p:nvSpPr>
          <p:cNvPr id="81926" name="AutoShape 130"/>
          <p:cNvSpPr>
            <a:spLocks noChangeAspect="1" noChangeArrowheads="1"/>
          </p:cNvSpPr>
          <p:nvPr/>
        </p:nvSpPr>
        <p:spPr bwMode="auto">
          <a:xfrm rot="2708947">
            <a:off x="4247357" y="4691856"/>
            <a:ext cx="190500" cy="198437"/>
          </a:xfrm>
          <a:prstGeom prst="rtTriangle">
            <a:avLst/>
          </a:prstGeom>
          <a:solidFill>
            <a:srgbClr val="FFFF00"/>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1927" name="AutoShape 131"/>
          <p:cNvSpPr>
            <a:spLocks noChangeAspect="1" noChangeArrowheads="1"/>
          </p:cNvSpPr>
          <p:nvPr/>
        </p:nvSpPr>
        <p:spPr bwMode="auto">
          <a:xfrm rot="-8091053">
            <a:off x="3963987" y="4683126"/>
            <a:ext cx="193675" cy="196850"/>
          </a:xfrm>
          <a:prstGeom prst="rtTriangle">
            <a:avLst/>
          </a:prstGeom>
          <a:solidFill>
            <a:srgbClr val="FFFF00"/>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smtClean="0"/>
              <a:t>Simplistic Solution</a:t>
            </a:r>
          </a:p>
        </p:txBody>
      </p:sp>
      <p:sp>
        <p:nvSpPr>
          <p:cNvPr id="82947" name="Text Box 4"/>
          <p:cNvSpPr txBox="1">
            <a:spLocks noChangeArrowheads="1"/>
          </p:cNvSpPr>
          <p:nvPr/>
        </p:nvSpPr>
        <p:spPr bwMode="auto">
          <a:xfrm>
            <a:off x="609600" y="1295400"/>
            <a:ext cx="7391400" cy="3196135"/>
          </a:xfrm>
          <a:prstGeom prst="rect">
            <a:avLst/>
          </a:prstGeom>
          <a:noFill/>
          <a:ln w="9525">
            <a:noFill/>
            <a:miter lim="800000"/>
            <a:headEnd/>
            <a:tailEnd/>
          </a:ln>
        </p:spPr>
        <p:txBody>
          <a:bodyPr lIns="155911" tIns="73852" rIns="155911" bIns="73852" anchor="ctr">
            <a:prstTxWarp prst="textNoShape">
              <a:avLst/>
            </a:prstTxWarp>
            <a:spAutoFit/>
          </a:bodyPr>
          <a:lstStyle/>
          <a:p>
            <a:pPr defTabSz="820738"/>
            <a:r>
              <a:rPr lang="en-US" b="1" dirty="0">
                <a:latin typeface="Courier" charset="0"/>
              </a:rPr>
              <a:t>Function </a:t>
            </a:r>
            <a:r>
              <a:rPr lang="en-US" b="1" dirty="0" err="1">
                <a:latin typeface="Courier" charset="0"/>
              </a:rPr>
              <a:t>OpenReservedPath(StorageTank,CookingTank</a:t>
            </a:r>
            <a:r>
              <a:rPr lang="en-US" b="1" dirty="0">
                <a:latin typeface="Courier" charset="0"/>
              </a:rPr>
              <a:t>);</a:t>
            </a:r>
          </a:p>
          <a:p>
            <a:pPr defTabSz="820738"/>
            <a:r>
              <a:rPr lang="en-US" b="1" dirty="0" err="1">
                <a:latin typeface="Courier" charset="0"/>
              </a:rPr>
              <a:t>OpenValve</a:t>
            </a:r>
            <a:r>
              <a:rPr lang="en-US" b="1" dirty="0">
                <a:latin typeface="Courier" charset="0"/>
              </a:rPr>
              <a:t>( </a:t>
            </a:r>
            <a:r>
              <a:rPr lang="en-US" b="1" dirty="0" err="1">
                <a:latin typeface="Courier" charset="0"/>
              </a:rPr>
              <a:t>StorageTank.Outlet</a:t>
            </a:r>
            <a:r>
              <a:rPr lang="en-US" b="1" dirty="0">
                <a:latin typeface="Courier" charset="0"/>
              </a:rPr>
              <a:t>); </a:t>
            </a:r>
          </a:p>
          <a:p>
            <a:pPr defTabSz="820738"/>
            <a:r>
              <a:rPr lang="en-US" b="1" dirty="0">
                <a:latin typeface="Courier" charset="0"/>
              </a:rPr>
              <a:t>If ( </a:t>
            </a:r>
            <a:r>
              <a:rPr lang="en-US" b="1" dirty="0" err="1">
                <a:latin typeface="Courier" charset="0"/>
              </a:rPr>
              <a:t>StorageTank.ID</a:t>
            </a:r>
            <a:r>
              <a:rPr lang="en-US" b="1" dirty="0">
                <a:latin typeface="Courier" charset="0"/>
              </a:rPr>
              <a:t> = 1 and </a:t>
            </a:r>
            <a:r>
              <a:rPr lang="en-US" b="1" dirty="0" err="1">
                <a:latin typeface="Courier" charset="0"/>
              </a:rPr>
              <a:t>CookingTank.ID</a:t>
            </a:r>
            <a:r>
              <a:rPr lang="en-US" b="1" dirty="0">
                <a:latin typeface="Courier" charset="0"/>
              </a:rPr>
              <a:t> = 3 ) then </a:t>
            </a:r>
            <a:r>
              <a:rPr lang="en-US" b="1" dirty="0" err="1">
                <a:latin typeface="Courier" charset="0"/>
              </a:rPr>
              <a:t>OpenValve</a:t>
            </a:r>
            <a:r>
              <a:rPr lang="en-US" b="1" dirty="0">
                <a:latin typeface="Courier" charset="0"/>
              </a:rPr>
              <a:t>( Middle )</a:t>
            </a:r>
            <a:r>
              <a:rPr lang="en-US" b="1" dirty="0" smtClean="0">
                <a:latin typeface="Courier" charset="0"/>
              </a:rPr>
              <a:t>;</a:t>
            </a:r>
          </a:p>
          <a:p>
            <a:pPr defTabSz="820738"/>
            <a:r>
              <a:rPr lang="en-US" b="1" dirty="0">
                <a:latin typeface="Courier" charset="0"/>
              </a:rPr>
              <a:t>If ( </a:t>
            </a:r>
            <a:r>
              <a:rPr lang="en-US" b="1" dirty="0" err="1">
                <a:latin typeface="Courier" charset="0"/>
              </a:rPr>
              <a:t>StorageTank.ID</a:t>
            </a:r>
            <a:r>
              <a:rPr lang="en-US" b="1" dirty="0">
                <a:latin typeface="Courier" charset="0"/>
              </a:rPr>
              <a:t> = 2 and </a:t>
            </a:r>
            <a:r>
              <a:rPr lang="en-US" b="1" dirty="0" err="1">
                <a:latin typeface="Courier" charset="0"/>
              </a:rPr>
              <a:t>CookingTank.ID</a:t>
            </a:r>
            <a:r>
              <a:rPr lang="en-US" b="1" dirty="0">
                <a:latin typeface="Courier" charset="0"/>
              </a:rPr>
              <a:t> = 2 and</a:t>
            </a:r>
          </a:p>
          <a:p>
            <a:pPr defTabSz="820738"/>
            <a:r>
              <a:rPr lang="en-US" b="1" dirty="0">
                <a:latin typeface="Courier" charset="0"/>
              </a:rPr>
              <a:t>     </a:t>
            </a:r>
            <a:r>
              <a:rPr lang="en-US" b="1" dirty="0" err="1">
                <a:latin typeface="Courier" charset="0"/>
              </a:rPr>
              <a:t>Manifold.ID</a:t>
            </a:r>
            <a:r>
              <a:rPr lang="en-US" b="1" dirty="0">
                <a:latin typeface="Courier" charset="0"/>
              </a:rPr>
              <a:t> = Top)</a:t>
            </a:r>
          </a:p>
          <a:p>
            <a:pPr defTabSz="820738"/>
            <a:r>
              <a:rPr lang="en-US" b="1" dirty="0">
                <a:latin typeface="Courier" charset="0"/>
              </a:rPr>
              <a:t>then </a:t>
            </a:r>
            <a:r>
              <a:rPr lang="en-US" b="1" dirty="0" err="1">
                <a:latin typeface="Courier" charset="0"/>
              </a:rPr>
              <a:t>OpenValve</a:t>
            </a:r>
            <a:r>
              <a:rPr lang="en-US" b="1" dirty="0">
                <a:latin typeface="Courier" charset="0"/>
              </a:rPr>
              <a:t>( </a:t>
            </a:r>
            <a:r>
              <a:rPr lang="en-US" b="1" dirty="0" err="1">
                <a:latin typeface="Courier" charset="0"/>
              </a:rPr>
              <a:t>NewValve</a:t>
            </a:r>
            <a:r>
              <a:rPr lang="en-US" b="1" dirty="0">
                <a:latin typeface="Courier" charset="0"/>
              </a:rPr>
              <a:t>);</a:t>
            </a:r>
          </a:p>
          <a:p>
            <a:pPr defTabSz="820738"/>
            <a:r>
              <a:rPr lang="en-US" b="1" dirty="0" err="1">
                <a:latin typeface="Courier" charset="0"/>
              </a:rPr>
              <a:t>OpenValve</a:t>
            </a:r>
            <a:r>
              <a:rPr lang="en-US" b="1" dirty="0">
                <a:latin typeface="Courier" charset="0"/>
              </a:rPr>
              <a:t>( </a:t>
            </a:r>
            <a:r>
              <a:rPr lang="en-US" b="1" dirty="0" err="1">
                <a:latin typeface="Courier" charset="0"/>
              </a:rPr>
              <a:t>CookingTank.Inlet</a:t>
            </a:r>
            <a:r>
              <a:rPr lang="en-US" b="1" dirty="0">
                <a:latin typeface="Courier" charset="0"/>
              </a:rPr>
              <a:t>);</a:t>
            </a:r>
          </a:p>
          <a:p>
            <a:pPr defTabSz="820738"/>
            <a:r>
              <a:rPr lang="en-US" b="1" dirty="0" err="1">
                <a:latin typeface="Courier" charset="0"/>
              </a:rPr>
              <a:t>EndFunction</a:t>
            </a:r>
            <a:r>
              <a:rPr lang="en-US" b="1" dirty="0">
                <a:latin typeface="Courier" charset="0"/>
              </a:rPr>
              <a:t>;</a:t>
            </a:r>
          </a:p>
          <a:p>
            <a:pPr defTabSz="820738"/>
            <a:endParaRPr lang="en-US" b="1" dirty="0">
              <a:latin typeface="Courier" charset="0"/>
            </a:endParaRPr>
          </a:p>
          <a:p>
            <a:pPr defTabSz="820738"/>
            <a:r>
              <a:rPr lang="en-US" b="1" dirty="0">
                <a:latin typeface="Courier" charset="0"/>
              </a:rPr>
              <a:t>   </a:t>
            </a:r>
          </a:p>
        </p:txBody>
      </p:sp>
      <p:grpSp>
        <p:nvGrpSpPr>
          <p:cNvPr id="82948" name="Group 139"/>
          <p:cNvGrpSpPr>
            <a:grpSpLocks/>
          </p:cNvGrpSpPr>
          <p:nvPr/>
        </p:nvGrpSpPr>
        <p:grpSpPr bwMode="auto">
          <a:xfrm>
            <a:off x="533400" y="1143000"/>
            <a:ext cx="7467600" cy="4724400"/>
            <a:chOff x="2995811" y="916327"/>
            <a:chExt cx="4338638" cy="5941673"/>
          </a:xfrm>
        </p:grpSpPr>
        <p:sp>
          <p:nvSpPr>
            <p:cNvPr id="83078" name="Line 7"/>
            <p:cNvSpPr>
              <a:spLocks noChangeShapeType="1"/>
            </p:cNvSpPr>
            <p:nvPr/>
          </p:nvSpPr>
          <p:spPr bwMode="auto">
            <a:xfrm>
              <a:off x="2995811" y="923853"/>
              <a:ext cx="4338638" cy="0"/>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83079" name="Line 8"/>
            <p:cNvSpPr>
              <a:spLocks noChangeShapeType="1"/>
            </p:cNvSpPr>
            <p:nvPr/>
          </p:nvSpPr>
          <p:spPr bwMode="auto">
            <a:xfrm>
              <a:off x="2995811" y="923853"/>
              <a:ext cx="0" cy="5559735"/>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83080" name="Line 9"/>
            <p:cNvSpPr>
              <a:spLocks noChangeShapeType="1"/>
            </p:cNvSpPr>
            <p:nvPr/>
          </p:nvSpPr>
          <p:spPr bwMode="auto">
            <a:xfrm>
              <a:off x="7315200" y="916327"/>
              <a:ext cx="0" cy="5557854"/>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83081" name="Freeform 10"/>
            <p:cNvSpPr>
              <a:spLocks/>
            </p:cNvSpPr>
            <p:nvPr/>
          </p:nvSpPr>
          <p:spPr bwMode="auto">
            <a:xfrm>
              <a:off x="2995811" y="6291678"/>
              <a:ext cx="4303990" cy="566322"/>
            </a:xfrm>
            <a:custGeom>
              <a:avLst/>
              <a:gdLst>
                <a:gd name="T0" fmla="*/ 0 w 2236"/>
                <a:gd name="T1" fmla="*/ 2147483647 h 301"/>
                <a:gd name="T2" fmla="*/ 2147483647 w 2236"/>
                <a:gd name="T3" fmla="*/ 2147483647 h 301"/>
                <a:gd name="T4" fmla="*/ 2147483647 w 2236"/>
                <a:gd name="T5" fmla="*/ 2147483647 h 301"/>
                <a:gd name="T6" fmla="*/ 2147483647 w 2236"/>
                <a:gd name="T7" fmla="*/ 2147483647 h 301"/>
                <a:gd name="T8" fmla="*/ 2147483647 w 2236"/>
                <a:gd name="T9" fmla="*/ 2147483647 h 301"/>
                <a:gd name="T10" fmla="*/ 2147483647 w 2236"/>
                <a:gd name="T11" fmla="*/ 2147483647 h 301"/>
                <a:gd name="T12" fmla="*/ 2147483647 w 2236"/>
                <a:gd name="T13" fmla="*/ 2147483647 h 301"/>
                <a:gd name="T14" fmla="*/ 2147483647 w 2236"/>
                <a:gd name="T15" fmla="*/ 2147483647 h 301"/>
                <a:gd name="T16" fmla="*/ 2147483647 w 2236"/>
                <a:gd name="T17" fmla="*/ 2147483647 h 301"/>
                <a:gd name="T18" fmla="*/ 2147483647 w 2236"/>
                <a:gd name="T19" fmla="*/ 2147483647 h 301"/>
                <a:gd name="T20" fmla="*/ 2147483647 w 2236"/>
                <a:gd name="T21" fmla="*/ 2147483647 h 301"/>
                <a:gd name="T22" fmla="*/ 2147483647 w 2236"/>
                <a:gd name="T23" fmla="*/ 2147483647 h 301"/>
                <a:gd name="T24" fmla="*/ 2147483647 w 2236"/>
                <a:gd name="T25" fmla="*/ 2147483647 h 301"/>
                <a:gd name="T26" fmla="*/ 2147483647 w 2236"/>
                <a:gd name="T27" fmla="*/ 2147483647 h 301"/>
                <a:gd name="T28" fmla="*/ 2147483647 w 2236"/>
                <a:gd name="T29" fmla="*/ 2147483647 h 301"/>
                <a:gd name="T30" fmla="*/ 2147483647 w 2236"/>
                <a:gd name="T31" fmla="*/ 2147483647 h 301"/>
                <a:gd name="T32" fmla="*/ 2147483647 w 2236"/>
                <a:gd name="T33" fmla="*/ 2147483647 h 301"/>
                <a:gd name="T34" fmla="*/ 2147483647 w 2236"/>
                <a:gd name="T35" fmla="*/ 2147483647 h 301"/>
                <a:gd name="T36" fmla="*/ 2147483647 w 2236"/>
                <a:gd name="T37" fmla="*/ 2147483647 h 301"/>
                <a:gd name="T38" fmla="*/ 2147483647 w 2236"/>
                <a:gd name="T39" fmla="*/ 2147483647 h 301"/>
                <a:gd name="T40" fmla="*/ 2147483647 w 2236"/>
                <a:gd name="T41" fmla="*/ 2147483647 h 301"/>
                <a:gd name="T42" fmla="*/ 2147483647 w 2236"/>
                <a:gd name="T43" fmla="*/ 2147483647 h 301"/>
                <a:gd name="T44" fmla="*/ 2147483647 w 2236"/>
                <a:gd name="T45" fmla="*/ 2147483647 h 301"/>
                <a:gd name="T46" fmla="*/ 2147483647 w 2236"/>
                <a:gd name="T47" fmla="*/ 2147483647 h 30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36"/>
                <a:gd name="T73" fmla="*/ 0 h 301"/>
                <a:gd name="T74" fmla="*/ 2236 w 2236"/>
                <a:gd name="T75" fmla="*/ 301 h 30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36" h="301">
                  <a:moveTo>
                    <a:pt x="0" y="73"/>
                  </a:moveTo>
                  <a:cubicBezTo>
                    <a:pt x="85" y="45"/>
                    <a:pt x="166" y="19"/>
                    <a:pt x="254" y="1"/>
                  </a:cubicBezTo>
                  <a:cubicBezTo>
                    <a:pt x="284" y="4"/>
                    <a:pt x="316" y="0"/>
                    <a:pt x="345" y="10"/>
                  </a:cubicBezTo>
                  <a:cubicBezTo>
                    <a:pt x="396" y="28"/>
                    <a:pt x="403" y="117"/>
                    <a:pt x="427" y="155"/>
                  </a:cubicBezTo>
                  <a:cubicBezTo>
                    <a:pt x="447" y="187"/>
                    <a:pt x="484" y="208"/>
                    <a:pt x="518" y="219"/>
                  </a:cubicBezTo>
                  <a:cubicBezTo>
                    <a:pt x="554" y="216"/>
                    <a:pt x="592" y="220"/>
                    <a:pt x="627" y="210"/>
                  </a:cubicBezTo>
                  <a:cubicBezTo>
                    <a:pt x="637" y="207"/>
                    <a:pt x="638" y="191"/>
                    <a:pt x="645" y="183"/>
                  </a:cubicBezTo>
                  <a:cubicBezTo>
                    <a:pt x="663" y="161"/>
                    <a:pt x="681" y="140"/>
                    <a:pt x="700" y="119"/>
                  </a:cubicBezTo>
                  <a:cubicBezTo>
                    <a:pt x="740" y="73"/>
                    <a:pt x="778" y="67"/>
                    <a:pt x="836" y="55"/>
                  </a:cubicBezTo>
                  <a:cubicBezTo>
                    <a:pt x="917" y="66"/>
                    <a:pt x="937" y="84"/>
                    <a:pt x="991" y="137"/>
                  </a:cubicBezTo>
                  <a:cubicBezTo>
                    <a:pt x="1023" y="234"/>
                    <a:pt x="1114" y="279"/>
                    <a:pt x="1209" y="292"/>
                  </a:cubicBezTo>
                  <a:cubicBezTo>
                    <a:pt x="1259" y="288"/>
                    <a:pt x="1321" y="299"/>
                    <a:pt x="1364" y="264"/>
                  </a:cubicBezTo>
                  <a:cubicBezTo>
                    <a:pt x="1364" y="264"/>
                    <a:pt x="1431" y="197"/>
                    <a:pt x="1445" y="183"/>
                  </a:cubicBezTo>
                  <a:cubicBezTo>
                    <a:pt x="1454" y="174"/>
                    <a:pt x="1460" y="158"/>
                    <a:pt x="1473" y="155"/>
                  </a:cubicBezTo>
                  <a:cubicBezTo>
                    <a:pt x="1524" y="142"/>
                    <a:pt x="1497" y="148"/>
                    <a:pt x="1554" y="137"/>
                  </a:cubicBezTo>
                  <a:cubicBezTo>
                    <a:pt x="1587" y="143"/>
                    <a:pt x="1621" y="148"/>
                    <a:pt x="1654" y="155"/>
                  </a:cubicBezTo>
                  <a:cubicBezTo>
                    <a:pt x="1666" y="157"/>
                    <a:pt x="1681" y="157"/>
                    <a:pt x="1691" y="164"/>
                  </a:cubicBezTo>
                  <a:cubicBezTo>
                    <a:pt x="1737" y="197"/>
                    <a:pt x="1752" y="239"/>
                    <a:pt x="1791" y="273"/>
                  </a:cubicBezTo>
                  <a:cubicBezTo>
                    <a:pt x="1815" y="294"/>
                    <a:pt x="1843" y="295"/>
                    <a:pt x="1873" y="301"/>
                  </a:cubicBezTo>
                  <a:cubicBezTo>
                    <a:pt x="2023" y="290"/>
                    <a:pt x="1970" y="289"/>
                    <a:pt x="2073" y="264"/>
                  </a:cubicBezTo>
                  <a:cubicBezTo>
                    <a:pt x="2110" y="240"/>
                    <a:pt x="2112" y="222"/>
                    <a:pt x="2154" y="201"/>
                  </a:cubicBezTo>
                  <a:cubicBezTo>
                    <a:pt x="2160" y="192"/>
                    <a:pt x="2166" y="181"/>
                    <a:pt x="2173" y="173"/>
                  </a:cubicBezTo>
                  <a:cubicBezTo>
                    <a:pt x="2190" y="154"/>
                    <a:pt x="2227" y="119"/>
                    <a:pt x="2227" y="119"/>
                  </a:cubicBezTo>
                  <a:cubicBezTo>
                    <a:pt x="2230" y="110"/>
                    <a:pt x="2236" y="92"/>
                    <a:pt x="2236" y="92"/>
                  </a:cubicBezTo>
                </a:path>
              </a:pathLst>
            </a:cu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grpSp>
      <p:grpSp>
        <p:nvGrpSpPr>
          <p:cNvPr id="82949" name="Group 138"/>
          <p:cNvGrpSpPr>
            <a:grpSpLocks/>
          </p:cNvGrpSpPr>
          <p:nvPr/>
        </p:nvGrpSpPr>
        <p:grpSpPr bwMode="auto">
          <a:xfrm>
            <a:off x="2743200" y="2971800"/>
            <a:ext cx="6561138" cy="3590925"/>
            <a:chOff x="4792663" y="2668588"/>
            <a:chExt cx="6561137" cy="3590925"/>
          </a:xfrm>
        </p:grpSpPr>
        <p:grpSp>
          <p:nvGrpSpPr>
            <p:cNvPr id="82950" name="Group 6"/>
            <p:cNvGrpSpPr>
              <a:grpSpLocks/>
            </p:cNvGrpSpPr>
            <p:nvPr/>
          </p:nvGrpSpPr>
          <p:grpSpPr bwMode="auto">
            <a:xfrm>
              <a:off x="4792663" y="3367848"/>
              <a:ext cx="6211961" cy="2891665"/>
              <a:chOff x="815" y="1040"/>
              <a:chExt cx="5147" cy="2739"/>
            </a:xfrm>
          </p:grpSpPr>
          <p:sp>
            <p:nvSpPr>
              <p:cNvPr id="82955" name="Rectangle 7"/>
              <p:cNvSpPr>
                <a:spLocks noChangeArrowheads="1"/>
              </p:cNvSpPr>
              <p:nvPr/>
            </p:nvSpPr>
            <p:spPr bwMode="auto">
              <a:xfrm>
                <a:off x="912" y="1392"/>
                <a:ext cx="768" cy="672"/>
              </a:xfrm>
              <a:prstGeom prst="rect">
                <a:avLst/>
              </a:prstGeom>
              <a:solidFill>
                <a:srgbClr val="8CF4EA"/>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2956" name="Rectangle 8"/>
              <p:cNvSpPr>
                <a:spLocks noChangeArrowheads="1"/>
              </p:cNvSpPr>
              <p:nvPr/>
            </p:nvSpPr>
            <p:spPr bwMode="auto">
              <a:xfrm>
                <a:off x="4548" y="1392"/>
                <a:ext cx="768" cy="672"/>
              </a:xfrm>
              <a:prstGeom prst="rect">
                <a:avLst/>
              </a:prstGeom>
              <a:solidFill>
                <a:srgbClr val="8CF4EA"/>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2957" name="Line 9"/>
              <p:cNvSpPr>
                <a:spLocks noChangeShapeType="1"/>
              </p:cNvSpPr>
              <p:nvPr/>
            </p:nvSpPr>
            <p:spPr bwMode="auto">
              <a:xfrm>
                <a:off x="5316" y="1727"/>
                <a:ext cx="552" cy="0"/>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82958" name="AutoShape 10"/>
              <p:cNvSpPr>
                <a:spLocks noChangeAspect="1" noChangeArrowheads="1"/>
              </p:cNvSpPr>
              <p:nvPr/>
            </p:nvSpPr>
            <p:spPr bwMode="auto">
              <a:xfrm rot="2708947">
                <a:off x="5594" y="1675"/>
                <a:ext cx="108" cy="110"/>
              </a:xfrm>
              <a:prstGeom prst="rtTriangle">
                <a:avLst/>
              </a:prstGeom>
              <a:solidFill>
                <a:srgbClr val="FC0128"/>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2959" name="AutoShape 11"/>
              <p:cNvSpPr>
                <a:spLocks noChangeAspect="1" noChangeArrowheads="1"/>
              </p:cNvSpPr>
              <p:nvPr/>
            </p:nvSpPr>
            <p:spPr bwMode="auto">
              <a:xfrm rot="-8091053">
                <a:off x="5438" y="1674"/>
                <a:ext cx="110" cy="110"/>
              </a:xfrm>
              <a:prstGeom prst="rtTriangle">
                <a:avLst/>
              </a:prstGeom>
              <a:solidFill>
                <a:srgbClr val="FC0128"/>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cxnSp>
            <p:nvCxnSpPr>
              <p:cNvPr id="82960" name="AutoShape 12"/>
              <p:cNvCxnSpPr>
                <a:cxnSpLocks noChangeShapeType="1"/>
              </p:cNvCxnSpPr>
              <p:nvPr/>
            </p:nvCxnSpPr>
            <p:spPr bwMode="auto">
              <a:xfrm>
                <a:off x="1689" y="1728"/>
                <a:ext cx="347" cy="0"/>
              </a:xfrm>
              <a:prstGeom prst="straightConnector1">
                <a:avLst/>
              </a:prstGeom>
              <a:noFill/>
              <a:ln w="28575">
                <a:solidFill>
                  <a:srgbClr val="000000"/>
                </a:solidFill>
                <a:round/>
                <a:headEnd/>
                <a:tailEnd/>
              </a:ln>
            </p:spPr>
          </p:cxnSp>
          <p:cxnSp>
            <p:nvCxnSpPr>
              <p:cNvPr id="82961" name="AutoShape 13"/>
              <p:cNvCxnSpPr>
                <a:cxnSpLocks noChangeShapeType="1"/>
              </p:cNvCxnSpPr>
              <p:nvPr/>
            </p:nvCxnSpPr>
            <p:spPr bwMode="auto">
              <a:xfrm>
                <a:off x="2029" y="1526"/>
                <a:ext cx="0" cy="444"/>
              </a:xfrm>
              <a:prstGeom prst="straightConnector1">
                <a:avLst/>
              </a:prstGeom>
              <a:noFill/>
              <a:ln w="28575">
                <a:solidFill>
                  <a:srgbClr val="000000"/>
                </a:solidFill>
                <a:round/>
                <a:headEnd/>
                <a:tailEnd/>
              </a:ln>
            </p:spPr>
          </p:cxnSp>
          <p:cxnSp>
            <p:nvCxnSpPr>
              <p:cNvPr id="82962" name="AutoShape 14"/>
              <p:cNvCxnSpPr>
                <a:cxnSpLocks noChangeShapeType="1"/>
              </p:cNvCxnSpPr>
              <p:nvPr/>
            </p:nvCxnSpPr>
            <p:spPr bwMode="auto">
              <a:xfrm>
                <a:off x="2027" y="1528"/>
                <a:ext cx="2164" cy="0"/>
              </a:xfrm>
              <a:prstGeom prst="straightConnector1">
                <a:avLst/>
              </a:prstGeom>
              <a:noFill/>
              <a:ln w="28575">
                <a:solidFill>
                  <a:srgbClr val="000000"/>
                </a:solidFill>
                <a:round/>
                <a:headEnd/>
                <a:tailEnd/>
              </a:ln>
            </p:spPr>
          </p:cxnSp>
          <p:cxnSp>
            <p:nvCxnSpPr>
              <p:cNvPr id="82963" name="AutoShape 15"/>
              <p:cNvCxnSpPr>
                <a:cxnSpLocks noChangeShapeType="1"/>
              </p:cNvCxnSpPr>
              <p:nvPr/>
            </p:nvCxnSpPr>
            <p:spPr bwMode="auto">
              <a:xfrm>
                <a:off x="2021" y="1963"/>
                <a:ext cx="2164" cy="0"/>
              </a:xfrm>
              <a:prstGeom prst="straightConnector1">
                <a:avLst/>
              </a:prstGeom>
              <a:noFill/>
              <a:ln w="28575">
                <a:solidFill>
                  <a:srgbClr val="000000"/>
                </a:solidFill>
                <a:round/>
                <a:headEnd/>
                <a:tailEnd/>
              </a:ln>
            </p:spPr>
          </p:cxnSp>
          <p:cxnSp>
            <p:nvCxnSpPr>
              <p:cNvPr id="82964" name="AutoShape 16"/>
              <p:cNvCxnSpPr>
                <a:cxnSpLocks noChangeShapeType="1"/>
              </p:cNvCxnSpPr>
              <p:nvPr/>
            </p:nvCxnSpPr>
            <p:spPr bwMode="auto">
              <a:xfrm flipH="1">
                <a:off x="4188" y="1724"/>
                <a:ext cx="352" cy="0"/>
              </a:xfrm>
              <a:prstGeom prst="straightConnector1">
                <a:avLst/>
              </a:prstGeom>
              <a:noFill/>
              <a:ln w="28575">
                <a:solidFill>
                  <a:srgbClr val="000000"/>
                </a:solidFill>
                <a:round/>
                <a:headEnd/>
                <a:tailEnd/>
              </a:ln>
            </p:spPr>
          </p:cxnSp>
          <p:cxnSp>
            <p:nvCxnSpPr>
              <p:cNvPr id="82965" name="AutoShape 17"/>
              <p:cNvCxnSpPr>
                <a:cxnSpLocks noChangeShapeType="1"/>
              </p:cNvCxnSpPr>
              <p:nvPr/>
            </p:nvCxnSpPr>
            <p:spPr bwMode="auto">
              <a:xfrm>
                <a:off x="4185" y="1526"/>
                <a:ext cx="1" cy="446"/>
              </a:xfrm>
              <a:prstGeom prst="straightConnector1">
                <a:avLst/>
              </a:prstGeom>
              <a:noFill/>
              <a:ln w="28575">
                <a:solidFill>
                  <a:srgbClr val="000000"/>
                </a:solidFill>
                <a:round/>
                <a:headEnd/>
                <a:tailEnd/>
              </a:ln>
            </p:spPr>
          </p:cxnSp>
          <p:sp>
            <p:nvSpPr>
              <p:cNvPr id="82966" name="AutoShape 18"/>
              <p:cNvSpPr>
                <a:spLocks noChangeAspect="1" noChangeArrowheads="1"/>
              </p:cNvSpPr>
              <p:nvPr/>
            </p:nvSpPr>
            <p:spPr bwMode="auto">
              <a:xfrm rot="2708947">
                <a:off x="4404" y="1669"/>
                <a:ext cx="108" cy="110"/>
              </a:xfrm>
              <a:prstGeom prst="rtTriangle">
                <a:avLst/>
              </a:prstGeom>
              <a:solidFill>
                <a:srgbClr val="FC0128"/>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2967" name="AutoShape 19"/>
              <p:cNvSpPr>
                <a:spLocks noChangeAspect="1" noChangeArrowheads="1"/>
              </p:cNvSpPr>
              <p:nvPr/>
            </p:nvSpPr>
            <p:spPr bwMode="auto">
              <a:xfrm rot="-8091053">
                <a:off x="4248" y="1668"/>
                <a:ext cx="110" cy="110"/>
              </a:xfrm>
              <a:prstGeom prst="rtTriangle">
                <a:avLst/>
              </a:prstGeom>
              <a:solidFill>
                <a:srgbClr val="FC0128"/>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2968" name="AutoShape 20"/>
              <p:cNvSpPr>
                <a:spLocks noChangeAspect="1" noChangeArrowheads="1"/>
              </p:cNvSpPr>
              <p:nvPr/>
            </p:nvSpPr>
            <p:spPr bwMode="auto">
              <a:xfrm rot="2708947">
                <a:off x="1870" y="1674"/>
                <a:ext cx="137" cy="139"/>
              </a:xfrm>
              <a:prstGeom prst="rtTriangle">
                <a:avLst/>
              </a:prstGeom>
              <a:solidFill>
                <a:srgbClr val="FFFF00"/>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2969" name="AutoShape 21"/>
              <p:cNvSpPr>
                <a:spLocks noChangeAspect="1" noChangeArrowheads="1"/>
              </p:cNvSpPr>
              <p:nvPr/>
            </p:nvSpPr>
            <p:spPr bwMode="auto">
              <a:xfrm rot="2708947">
                <a:off x="2423" y="1485"/>
                <a:ext cx="108" cy="110"/>
              </a:xfrm>
              <a:prstGeom prst="rtTriangle">
                <a:avLst/>
              </a:prstGeom>
              <a:solidFill>
                <a:srgbClr val="FC0128"/>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2970" name="AutoShape 22"/>
              <p:cNvSpPr>
                <a:spLocks noChangeAspect="1" noChangeArrowheads="1"/>
              </p:cNvSpPr>
              <p:nvPr/>
            </p:nvSpPr>
            <p:spPr bwMode="auto">
              <a:xfrm rot="-8091053">
                <a:off x="2267" y="1485"/>
                <a:ext cx="110" cy="110"/>
              </a:xfrm>
              <a:prstGeom prst="rtTriangle">
                <a:avLst/>
              </a:prstGeom>
              <a:solidFill>
                <a:srgbClr val="FC0128"/>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2971" name="AutoShape 23"/>
              <p:cNvSpPr>
                <a:spLocks noChangeAspect="1" noChangeArrowheads="1"/>
              </p:cNvSpPr>
              <p:nvPr/>
            </p:nvSpPr>
            <p:spPr bwMode="auto">
              <a:xfrm rot="2708947">
                <a:off x="3815" y="1480"/>
                <a:ext cx="108" cy="110"/>
              </a:xfrm>
              <a:prstGeom prst="rtTriangle">
                <a:avLst/>
              </a:prstGeom>
              <a:solidFill>
                <a:srgbClr val="FC0128"/>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2972" name="AutoShape 24"/>
              <p:cNvSpPr>
                <a:spLocks noChangeAspect="1" noChangeArrowheads="1"/>
              </p:cNvSpPr>
              <p:nvPr/>
            </p:nvSpPr>
            <p:spPr bwMode="auto">
              <a:xfrm rot="-8091053">
                <a:off x="3658" y="1480"/>
                <a:ext cx="110" cy="110"/>
              </a:xfrm>
              <a:prstGeom prst="rtTriangle">
                <a:avLst/>
              </a:prstGeom>
              <a:solidFill>
                <a:srgbClr val="FC0128"/>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2973" name="AutoShape 25"/>
              <p:cNvSpPr>
                <a:spLocks noChangeAspect="1" noChangeArrowheads="1"/>
              </p:cNvSpPr>
              <p:nvPr/>
            </p:nvSpPr>
            <p:spPr bwMode="auto">
              <a:xfrm rot="2708947">
                <a:off x="3814" y="1893"/>
                <a:ext cx="110" cy="110"/>
              </a:xfrm>
              <a:prstGeom prst="rtTriangle">
                <a:avLst/>
              </a:prstGeom>
              <a:solidFill>
                <a:srgbClr val="FC0128"/>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2974" name="AutoShape 26"/>
              <p:cNvSpPr>
                <a:spLocks noChangeAspect="1" noChangeArrowheads="1"/>
              </p:cNvSpPr>
              <p:nvPr/>
            </p:nvSpPr>
            <p:spPr bwMode="auto">
              <a:xfrm rot="-8091053">
                <a:off x="3657" y="1894"/>
                <a:ext cx="111" cy="110"/>
              </a:xfrm>
              <a:prstGeom prst="rtTriangle">
                <a:avLst/>
              </a:prstGeom>
              <a:solidFill>
                <a:srgbClr val="8CF4EA"/>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2975" name="Line 27"/>
              <p:cNvSpPr>
                <a:spLocks noChangeShapeType="1"/>
              </p:cNvSpPr>
              <p:nvPr/>
            </p:nvSpPr>
            <p:spPr bwMode="auto">
              <a:xfrm>
                <a:off x="2761" y="1527"/>
                <a:ext cx="0" cy="328"/>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82976" name="Arc 28"/>
              <p:cNvSpPr>
                <a:spLocks/>
              </p:cNvSpPr>
              <p:nvPr/>
            </p:nvSpPr>
            <p:spPr bwMode="auto">
              <a:xfrm rot="5400000" flipH="1">
                <a:off x="2737" y="1878"/>
                <a:ext cx="192" cy="144"/>
              </a:xfrm>
              <a:custGeom>
                <a:avLst/>
                <a:gdLst>
                  <a:gd name="T0" fmla="*/ 0 w 43151"/>
                  <a:gd name="T1" fmla="*/ 0 h 21600"/>
                  <a:gd name="T2" fmla="*/ 0 w 43151"/>
                  <a:gd name="T3" fmla="*/ 0 h 21600"/>
                  <a:gd name="T4" fmla="*/ 0 w 43151"/>
                  <a:gd name="T5" fmla="*/ 0 h 21600"/>
                  <a:gd name="T6" fmla="*/ 0 60000 65536"/>
                  <a:gd name="T7" fmla="*/ 0 60000 65536"/>
                  <a:gd name="T8" fmla="*/ 0 60000 65536"/>
                  <a:gd name="T9" fmla="*/ 0 w 43151"/>
                  <a:gd name="T10" fmla="*/ 0 h 21600"/>
                  <a:gd name="T11" fmla="*/ 43151 w 43151"/>
                  <a:gd name="T12" fmla="*/ 21600 h 21600"/>
                </a:gdLst>
                <a:ahLst/>
                <a:cxnLst>
                  <a:cxn ang="T6">
                    <a:pos x="T0" y="T1"/>
                  </a:cxn>
                  <a:cxn ang="T7">
                    <a:pos x="T2" y="T3"/>
                  </a:cxn>
                  <a:cxn ang="T8">
                    <a:pos x="T4" y="T5"/>
                  </a:cxn>
                </a:cxnLst>
                <a:rect l="T9" t="T10" r="T11" b="T12"/>
                <a:pathLst>
                  <a:path w="43151" h="21600" fill="none" extrusionOk="0">
                    <a:moveTo>
                      <a:pt x="-1" y="20149"/>
                    </a:moveTo>
                    <a:cubicBezTo>
                      <a:pt x="762" y="8809"/>
                      <a:pt x="10184" y="-1"/>
                      <a:pt x="21551" y="-1"/>
                    </a:cubicBezTo>
                    <a:cubicBezTo>
                      <a:pt x="33480" y="-1"/>
                      <a:pt x="43151" y="9670"/>
                      <a:pt x="43151" y="21600"/>
                    </a:cubicBezTo>
                  </a:path>
                  <a:path w="43151" h="21600" stroke="0" extrusionOk="0">
                    <a:moveTo>
                      <a:pt x="-1" y="20149"/>
                    </a:moveTo>
                    <a:cubicBezTo>
                      <a:pt x="762" y="8809"/>
                      <a:pt x="10184" y="-1"/>
                      <a:pt x="21551" y="-1"/>
                    </a:cubicBezTo>
                    <a:cubicBezTo>
                      <a:pt x="33480" y="-1"/>
                      <a:pt x="43151" y="9670"/>
                      <a:pt x="43151" y="21600"/>
                    </a:cubicBezTo>
                    <a:lnTo>
                      <a:pt x="21551" y="21600"/>
                    </a:lnTo>
                    <a:close/>
                  </a:path>
                </a:pathLst>
              </a:cu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82977" name="Line 29"/>
              <p:cNvSpPr>
                <a:spLocks noChangeShapeType="1"/>
              </p:cNvSpPr>
              <p:nvPr/>
            </p:nvSpPr>
            <p:spPr bwMode="auto">
              <a:xfrm>
                <a:off x="2774" y="2047"/>
                <a:ext cx="0" cy="328"/>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82978" name="Line 30"/>
              <p:cNvSpPr>
                <a:spLocks noChangeShapeType="1"/>
              </p:cNvSpPr>
              <p:nvPr/>
            </p:nvSpPr>
            <p:spPr bwMode="auto">
              <a:xfrm>
                <a:off x="3021" y="1971"/>
                <a:ext cx="0" cy="329"/>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82979" name="Arc 31"/>
              <p:cNvSpPr>
                <a:spLocks/>
              </p:cNvSpPr>
              <p:nvPr/>
            </p:nvSpPr>
            <p:spPr bwMode="auto">
              <a:xfrm rot="18347" flipH="1">
                <a:off x="2937" y="2231"/>
                <a:ext cx="192" cy="143"/>
              </a:xfrm>
              <a:custGeom>
                <a:avLst/>
                <a:gdLst>
                  <a:gd name="T0" fmla="*/ 0 w 43113"/>
                  <a:gd name="T1" fmla="*/ 0 h 21600"/>
                  <a:gd name="T2" fmla="*/ 0 w 43113"/>
                  <a:gd name="T3" fmla="*/ 0 h 21600"/>
                  <a:gd name="T4" fmla="*/ 0 w 43113"/>
                  <a:gd name="T5" fmla="*/ 0 h 21600"/>
                  <a:gd name="T6" fmla="*/ 0 60000 65536"/>
                  <a:gd name="T7" fmla="*/ 0 60000 65536"/>
                  <a:gd name="T8" fmla="*/ 0 60000 65536"/>
                  <a:gd name="T9" fmla="*/ 0 w 43113"/>
                  <a:gd name="T10" fmla="*/ 0 h 21600"/>
                  <a:gd name="T11" fmla="*/ 43113 w 43113"/>
                  <a:gd name="T12" fmla="*/ 21600 h 21600"/>
                </a:gdLst>
                <a:ahLst/>
                <a:cxnLst>
                  <a:cxn ang="T6">
                    <a:pos x="T0" y="T1"/>
                  </a:cxn>
                  <a:cxn ang="T7">
                    <a:pos x="T2" y="T3"/>
                  </a:cxn>
                  <a:cxn ang="T8">
                    <a:pos x="T4" y="T5"/>
                  </a:cxn>
                </a:cxnLst>
                <a:rect l="T9" t="T10" r="T11" b="T12"/>
                <a:pathLst>
                  <a:path w="43113" h="21600" fill="none" extrusionOk="0">
                    <a:moveTo>
                      <a:pt x="-1" y="20149"/>
                    </a:moveTo>
                    <a:cubicBezTo>
                      <a:pt x="762" y="8809"/>
                      <a:pt x="10184" y="-1"/>
                      <a:pt x="21551" y="-1"/>
                    </a:cubicBezTo>
                    <a:cubicBezTo>
                      <a:pt x="32981" y="-1"/>
                      <a:pt x="42433" y="8905"/>
                      <a:pt x="43112" y="20316"/>
                    </a:cubicBezTo>
                  </a:path>
                  <a:path w="43113" h="21600" stroke="0" extrusionOk="0">
                    <a:moveTo>
                      <a:pt x="-1" y="20149"/>
                    </a:moveTo>
                    <a:cubicBezTo>
                      <a:pt x="762" y="8809"/>
                      <a:pt x="10184" y="-1"/>
                      <a:pt x="21551" y="-1"/>
                    </a:cubicBezTo>
                    <a:cubicBezTo>
                      <a:pt x="32981" y="-1"/>
                      <a:pt x="42433" y="8905"/>
                      <a:pt x="43112" y="20316"/>
                    </a:cubicBezTo>
                    <a:lnTo>
                      <a:pt x="21551" y="21600"/>
                    </a:lnTo>
                    <a:close/>
                  </a:path>
                </a:pathLst>
              </a:cu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82980" name="Line 32"/>
              <p:cNvSpPr>
                <a:spLocks noChangeShapeType="1"/>
              </p:cNvSpPr>
              <p:nvPr/>
            </p:nvSpPr>
            <p:spPr bwMode="auto">
              <a:xfrm>
                <a:off x="3035" y="2491"/>
                <a:ext cx="0" cy="329"/>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82981" name="Rectangle 33"/>
              <p:cNvSpPr>
                <a:spLocks noChangeArrowheads="1"/>
              </p:cNvSpPr>
              <p:nvPr/>
            </p:nvSpPr>
            <p:spPr bwMode="auto">
              <a:xfrm>
                <a:off x="912" y="2244"/>
                <a:ext cx="768" cy="672"/>
              </a:xfrm>
              <a:prstGeom prst="rect">
                <a:avLst/>
              </a:prstGeom>
              <a:solidFill>
                <a:srgbClr val="8CF4EA"/>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2982" name="Rectangle 34"/>
              <p:cNvSpPr>
                <a:spLocks noChangeArrowheads="1"/>
              </p:cNvSpPr>
              <p:nvPr/>
            </p:nvSpPr>
            <p:spPr bwMode="auto">
              <a:xfrm>
                <a:off x="4548" y="2244"/>
                <a:ext cx="768" cy="672"/>
              </a:xfrm>
              <a:prstGeom prst="rect">
                <a:avLst/>
              </a:prstGeom>
              <a:solidFill>
                <a:srgbClr val="8CF4EA"/>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2983" name="Line 35"/>
              <p:cNvSpPr>
                <a:spLocks noChangeShapeType="1"/>
              </p:cNvSpPr>
              <p:nvPr/>
            </p:nvSpPr>
            <p:spPr bwMode="auto">
              <a:xfrm>
                <a:off x="5316" y="2579"/>
                <a:ext cx="552" cy="0"/>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82984" name="AutoShape 36"/>
              <p:cNvSpPr>
                <a:spLocks noChangeAspect="1" noChangeArrowheads="1"/>
              </p:cNvSpPr>
              <p:nvPr/>
            </p:nvSpPr>
            <p:spPr bwMode="auto">
              <a:xfrm rot="2708947">
                <a:off x="5594" y="2527"/>
                <a:ext cx="108" cy="110"/>
              </a:xfrm>
              <a:prstGeom prst="rtTriangle">
                <a:avLst/>
              </a:prstGeom>
              <a:solidFill>
                <a:srgbClr val="FC0128"/>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2985" name="AutoShape 37"/>
              <p:cNvSpPr>
                <a:spLocks noChangeAspect="1" noChangeArrowheads="1"/>
              </p:cNvSpPr>
              <p:nvPr/>
            </p:nvSpPr>
            <p:spPr bwMode="auto">
              <a:xfrm rot="-8091053">
                <a:off x="5438" y="2526"/>
                <a:ext cx="110" cy="110"/>
              </a:xfrm>
              <a:prstGeom prst="rtTriangle">
                <a:avLst/>
              </a:prstGeom>
              <a:solidFill>
                <a:srgbClr val="FC0128"/>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cxnSp>
            <p:nvCxnSpPr>
              <p:cNvPr id="82986" name="AutoShape 38"/>
              <p:cNvCxnSpPr>
                <a:cxnSpLocks noChangeShapeType="1"/>
              </p:cNvCxnSpPr>
              <p:nvPr/>
            </p:nvCxnSpPr>
            <p:spPr bwMode="auto">
              <a:xfrm>
                <a:off x="1689" y="2580"/>
                <a:ext cx="347" cy="0"/>
              </a:xfrm>
              <a:prstGeom prst="straightConnector1">
                <a:avLst/>
              </a:prstGeom>
              <a:noFill/>
              <a:ln w="28575">
                <a:solidFill>
                  <a:srgbClr val="000000"/>
                </a:solidFill>
                <a:round/>
                <a:headEnd/>
                <a:tailEnd/>
              </a:ln>
            </p:spPr>
          </p:cxnSp>
          <p:cxnSp>
            <p:nvCxnSpPr>
              <p:cNvPr id="82987" name="AutoShape 39"/>
              <p:cNvCxnSpPr>
                <a:cxnSpLocks noChangeShapeType="1"/>
              </p:cNvCxnSpPr>
              <p:nvPr/>
            </p:nvCxnSpPr>
            <p:spPr bwMode="auto">
              <a:xfrm>
                <a:off x="2029" y="2369"/>
                <a:ext cx="0" cy="444"/>
              </a:xfrm>
              <a:prstGeom prst="straightConnector1">
                <a:avLst/>
              </a:prstGeom>
              <a:noFill/>
              <a:ln w="28575">
                <a:solidFill>
                  <a:srgbClr val="000000"/>
                </a:solidFill>
                <a:round/>
                <a:headEnd/>
                <a:tailEnd/>
              </a:ln>
            </p:spPr>
          </p:cxnSp>
          <p:cxnSp>
            <p:nvCxnSpPr>
              <p:cNvPr id="82988" name="AutoShape 40"/>
              <p:cNvCxnSpPr>
                <a:cxnSpLocks noChangeShapeType="1"/>
              </p:cNvCxnSpPr>
              <p:nvPr/>
            </p:nvCxnSpPr>
            <p:spPr bwMode="auto">
              <a:xfrm>
                <a:off x="2021" y="2815"/>
                <a:ext cx="2164" cy="0"/>
              </a:xfrm>
              <a:prstGeom prst="straightConnector1">
                <a:avLst/>
              </a:prstGeom>
              <a:noFill/>
              <a:ln w="28575">
                <a:solidFill>
                  <a:srgbClr val="000000"/>
                </a:solidFill>
                <a:round/>
                <a:headEnd/>
                <a:tailEnd/>
              </a:ln>
            </p:spPr>
          </p:cxnSp>
          <p:cxnSp>
            <p:nvCxnSpPr>
              <p:cNvPr id="82989" name="AutoShape 41"/>
              <p:cNvCxnSpPr>
                <a:cxnSpLocks noChangeShapeType="1"/>
              </p:cNvCxnSpPr>
              <p:nvPr/>
            </p:nvCxnSpPr>
            <p:spPr bwMode="auto">
              <a:xfrm flipH="1">
                <a:off x="4188" y="2576"/>
                <a:ext cx="352" cy="0"/>
              </a:xfrm>
              <a:prstGeom prst="straightConnector1">
                <a:avLst/>
              </a:prstGeom>
              <a:noFill/>
              <a:ln w="28575">
                <a:solidFill>
                  <a:srgbClr val="000000"/>
                </a:solidFill>
                <a:round/>
                <a:headEnd/>
                <a:tailEnd/>
              </a:ln>
            </p:spPr>
          </p:cxnSp>
          <p:cxnSp>
            <p:nvCxnSpPr>
              <p:cNvPr id="82990" name="AutoShape 42"/>
              <p:cNvCxnSpPr>
                <a:cxnSpLocks noChangeShapeType="1"/>
              </p:cNvCxnSpPr>
              <p:nvPr/>
            </p:nvCxnSpPr>
            <p:spPr bwMode="auto">
              <a:xfrm>
                <a:off x="4177" y="2378"/>
                <a:ext cx="1" cy="446"/>
              </a:xfrm>
              <a:prstGeom prst="straightConnector1">
                <a:avLst/>
              </a:prstGeom>
              <a:noFill/>
              <a:ln w="28575">
                <a:solidFill>
                  <a:srgbClr val="000000"/>
                </a:solidFill>
                <a:round/>
                <a:headEnd/>
                <a:tailEnd/>
              </a:ln>
            </p:spPr>
          </p:cxnSp>
          <p:sp>
            <p:nvSpPr>
              <p:cNvPr id="82991" name="AutoShape 43"/>
              <p:cNvSpPr>
                <a:spLocks noChangeAspect="1" noChangeArrowheads="1"/>
              </p:cNvSpPr>
              <p:nvPr/>
            </p:nvSpPr>
            <p:spPr bwMode="auto">
              <a:xfrm rot="2708947">
                <a:off x="4404" y="2521"/>
                <a:ext cx="108" cy="110"/>
              </a:xfrm>
              <a:prstGeom prst="rtTriangle">
                <a:avLst/>
              </a:prstGeom>
              <a:solidFill>
                <a:srgbClr val="FC0128"/>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2992" name="AutoShape 44"/>
              <p:cNvSpPr>
                <a:spLocks noChangeAspect="1" noChangeArrowheads="1"/>
              </p:cNvSpPr>
              <p:nvPr/>
            </p:nvSpPr>
            <p:spPr bwMode="auto">
              <a:xfrm rot="-8091053">
                <a:off x="4248" y="2520"/>
                <a:ext cx="110" cy="110"/>
              </a:xfrm>
              <a:prstGeom prst="rtTriangle">
                <a:avLst/>
              </a:prstGeom>
              <a:solidFill>
                <a:srgbClr val="FC0128"/>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2993" name="AutoShape 45"/>
              <p:cNvSpPr>
                <a:spLocks noChangeAspect="1" noChangeArrowheads="1"/>
              </p:cNvSpPr>
              <p:nvPr/>
            </p:nvSpPr>
            <p:spPr bwMode="auto">
              <a:xfrm rot="2708947">
                <a:off x="1877" y="2522"/>
                <a:ext cx="108" cy="110"/>
              </a:xfrm>
              <a:prstGeom prst="rtTriangle">
                <a:avLst/>
              </a:prstGeom>
              <a:solidFill>
                <a:srgbClr val="FC0128"/>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2994" name="AutoShape 46"/>
              <p:cNvSpPr>
                <a:spLocks noChangeAspect="1" noChangeArrowheads="1"/>
              </p:cNvSpPr>
              <p:nvPr/>
            </p:nvSpPr>
            <p:spPr bwMode="auto">
              <a:xfrm rot="-8091053">
                <a:off x="1720" y="2522"/>
                <a:ext cx="110" cy="110"/>
              </a:xfrm>
              <a:prstGeom prst="rtTriangle">
                <a:avLst/>
              </a:prstGeom>
              <a:solidFill>
                <a:srgbClr val="FC0128"/>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2995" name="AutoShape 47"/>
              <p:cNvSpPr>
                <a:spLocks noChangeAspect="1" noChangeArrowheads="1"/>
              </p:cNvSpPr>
              <p:nvPr/>
            </p:nvSpPr>
            <p:spPr bwMode="auto">
              <a:xfrm rot="2708947">
                <a:off x="2423" y="2337"/>
                <a:ext cx="108" cy="110"/>
              </a:xfrm>
              <a:prstGeom prst="rtTriangle">
                <a:avLst/>
              </a:prstGeom>
              <a:solidFill>
                <a:srgbClr val="FC0128"/>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2996" name="AutoShape 48"/>
              <p:cNvSpPr>
                <a:spLocks noChangeAspect="1" noChangeArrowheads="1"/>
              </p:cNvSpPr>
              <p:nvPr/>
            </p:nvSpPr>
            <p:spPr bwMode="auto">
              <a:xfrm rot="-8091053">
                <a:off x="2267" y="2337"/>
                <a:ext cx="110" cy="110"/>
              </a:xfrm>
              <a:prstGeom prst="rtTriangle">
                <a:avLst/>
              </a:prstGeom>
              <a:solidFill>
                <a:srgbClr val="FC0128"/>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2997" name="AutoShape 49"/>
              <p:cNvSpPr>
                <a:spLocks noChangeAspect="1" noChangeArrowheads="1"/>
              </p:cNvSpPr>
              <p:nvPr/>
            </p:nvSpPr>
            <p:spPr bwMode="auto">
              <a:xfrm rot="2708947">
                <a:off x="2422" y="2751"/>
                <a:ext cx="110" cy="110"/>
              </a:xfrm>
              <a:prstGeom prst="rtTriangle">
                <a:avLst/>
              </a:prstGeom>
              <a:solidFill>
                <a:srgbClr val="FC0128"/>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2998" name="AutoShape 50"/>
              <p:cNvSpPr>
                <a:spLocks noChangeAspect="1" noChangeArrowheads="1"/>
              </p:cNvSpPr>
              <p:nvPr/>
            </p:nvSpPr>
            <p:spPr bwMode="auto">
              <a:xfrm rot="-8091053">
                <a:off x="2267" y="2751"/>
                <a:ext cx="110" cy="110"/>
              </a:xfrm>
              <a:prstGeom prst="rtTriangle">
                <a:avLst/>
              </a:prstGeom>
              <a:solidFill>
                <a:srgbClr val="FC0128"/>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2999" name="AutoShape 51"/>
              <p:cNvSpPr>
                <a:spLocks noChangeAspect="1" noChangeArrowheads="1"/>
              </p:cNvSpPr>
              <p:nvPr/>
            </p:nvSpPr>
            <p:spPr bwMode="auto">
              <a:xfrm rot="2708947">
                <a:off x="3815" y="2332"/>
                <a:ext cx="108" cy="110"/>
              </a:xfrm>
              <a:prstGeom prst="rtTriangle">
                <a:avLst/>
              </a:prstGeom>
              <a:solidFill>
                <a:srgbClr val="FC0128"/>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3000" name="AutoShape 52"/>
              <p:cNvSpPr>
                <a:spLocks noChangeAspect="1" noChangeArrowheads="1"/>
              </p:cNvSpPr>
              <p:nvPr/>
            </p:nvSpPr>
            <p:spPr bwMode="auto">
              <a:xfrm rot="-8091053">
                <a:off x="3658" y="2332"/>
                <a:ext cx="110" cy="110"/>
              </a:xfrm>
              <a:prstGeom prst="rtTriangle">
                <a:avLst/>
              </a:prstGeom>
              <a:solidFill>
                <a:srgbClr val="FC0128"/>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3001" name="AutoShape 53"/>
              <p:cNvSpPr>
                <a:spLocks noChangeAspect="1" noChangeArrowheads="1"/>
              </p:cNvSpPr>
              <p:nvPr/>
            </p:nvSpPr>
            <p:spPr bwMode="auto">
              <a:xfrm rot="2708947">
                <a:off x="3814" y="2745"/>
                <a:ext cx="110" cy="110"/>
              </a:xfrm>
              <a:prstGeom prst="rtTriangle">
                <a:avLst/>
              </a:prstGeom>
              <a:solidFill>
                <a:srgbClr val="FC0128"/>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3002" name="AutoShape 54"/>
              <p:cNvSpPr>
                <a:spLocks noChangeAspect="1" noChangeArrowheads="1"/>
              </p:cNvSpPr>
              <p:nvPr/>
            </p:nvSpPr>
            <p:spPr bwMode="auto">
              <a:xfrm rot="-8091053">
                <a:off x="3657" y="2746"/>
                <a:ext cx="111" cy="110"/>
              </a:xfrm>
              <a:prstGeom prst="rtTriangle">
                <a:avLst/>
              </a:prstGeom>
              <a:solidFill>
                <a:srgbClr val="FC0128"/>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3003" name="Rectangle 55"/>
              <p:cNvSpPr>
                <a:spLocks noChangeArrowheads="1"/>
              </p:cNvSpPr>
              <p:nvPr/>
            </p:nvSpPr>
            <p:spPr bwMode="auto">
              <a:xfrm>
                <a:off x="912" y="3096"/>
                <a:ext cx="768" cy="672"/>
              </a:xfrm>
              <a:prstGeom prst="rect">
                <a:avLst/>
              </a:prstGeom>
              <a:solidFill>
                <a:srgbClr val="8CF4EA"/>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3004" name="Rectangle 56"/>
              <p:cNvSpPr>
                <a:spLocks noChangeArrowheads="1"/>
              </p:cNvSpPr>
              <p:nvPr/>
            </p:nvSpPr>
            <p:spPr bwMode="auto">
              <a:xfrm>
                <a:off x="4548" y="3096"/>
                <a:ext cx="768" cy="672"/>
              </a:xfrm>
              <a:prstGeom prst="rect">
                <a:avLst/>
              </a:prstGeom>
              <a:solidFill>
                <a:srgbClr val="8CF4EA"/>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3005" name="Line 57"/>
              <p:cNvSpPr>
                <a:spLocks noChangeShapeType="1"/>
              </p:cNvSpPr>
              <p:nvPr/>
            </p:nvSpPr>
            <p:spPr bwMode="auto">
              <a:xfrm>
                <a:off x="5316" y="3432"/>
                <a:ext cx="552" cy="0"/>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83006" name="AutoShape 58"/>
              <p:cNvSpPr>
                <a:spLocks noChangeAspect="1" noChangeArrowheads="1"/>
              </p:cNvSpPr>
              <p:nvPr/>
            </p:nvSpPr>
            <p:spPr bwMode="auto">
              <a:xfrm rot="2708947">
                <a:off x="5594" y="3379"/>
                <a:ext cx="108" cy="110"/>
              </a:xfrm>
              <a:prstGeom prst="rtTriangle">
                <a:avLst/>
              </a:prstGeom>
              <a:solidFill>
                <a:srgbClr val="FC0128"/>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3007" name="AutoShape 59"/>
              <p:cNvSpPr>
                <a:spLocks noChangeAspect="1" noChangeArrowheads="1"/>
              </p:cNvSpPr>
              <p:nvPr/>
            </p:nvSpPr>
            <p:spPr bwMode="auto">
              <a:xfrm rot="-8091053">
                <a:off x="5438" y="3378"/>
                <a:ext cx="110" cy="110"/>
              </a:xfrm>
              <a:prstGeom prst="rtTriangle">
                <a:avLst/>
              </a:prstGeom>
              <a:solidFill>
                <a:srgbClr val="FC0128"/>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cxnSp>
            <p:nvCxnSpPr>
              <p:cNvPr id="83008" name="AutoShape 60"/>
              <p:cNvCxnSpPr>
                <a:cxnSpLocks noChangeShapeType="1"/>
              </p:cNvCxnSpPr>
              <p:nvPr/>
            </p:nvCxnSpPr>
            <p:spPr bwMode="auto">
              <a:xfrm>
                <a:off x="1689" y="3432"/>
                <a:ext cx="347" cy="0"/>
              </a:xfrm>
              <a:prstGeom prst="straightConnector1">
                <a:avLst/>
              </a:prstGeom>
              <a:noFill/>
              <a:ln w="28575">
                <a:solidFill>
                  <a:srgbClr val="000000"/>
                </a:solidFill>
                <a:round/>
                <a:headEnd/>
                <a:tailEnd/>
              </a:ln>
            </p:spPr>
          </p:cxnSp>
          <p:cxnSp>
            <p:nvCxnSpPr>
              <p:cNvPr id="83009" name="AutoShape 61"/>
              <p:cNvCxnSpPr>
                <a:cxnSpLocks noChangeShapeType="1"/>
              </p:cNvCxnSpPr>
              <p:nvPr/>
            </p:nvCxnSpPr>
            <p:spPr bwMode="auto">
              <a:xfrm>
                <a:off x="2029" y="3230"/>
                <a:ext cx="0" cy="444"/>
              </a:xfrm>
              <a:prstGeom prst="straightConnector1">
                <a:avLst/>
              </a:prstGeom>
              <a:noFill/>
              <a:ln w="28575">
                <a:solidFill>
                  <a:srgbClr val="000000"/>
                </a:solidFill>
                <a:round/>
                <a:headEnd/>
                <a:tailEnd/>
              </a:ln>
            </p:spPr>
          </p:cxnSp>
          <p:cxnSp>
            <p:nvCxnSpPr>
              <p:cNvPr id="83010" name="AutoShape 62"/>
              <p:cNvCxnSpPr>
                <a:cxnSpLocks noChangeShapeType="1"/>
              </p:cNvCxnSpPr>
              <p:nvPr/>
            </p:nvCxnSpPr>
            <p:spPr bwMode="auto">
              <a:xfrm>
                <a:off x="2021" y="3667"/>
                <a:ext cx="2164" cy="0"/>
              </a:xfrm>
              <a:prstGeom prst="straightConnector1">
                <a:avLst/>
              </a:prstGeom>
              <a:noFill/>
              <a:ln w="28575">
                <a:solidFill>
                  <a:srgbClr val="000000"/>
                </a:solidFill>
                <a:round/>
                <a:headEnd/>
                <a:tailEnd/>
              </a:ln>
            </p:spPr>
          </p:cxnSp>
          <p:cxnSp>
            <p:nvCxnSpPr>
              <p:cNvPr id="83011" name="AutoShape 63"/>
              <p:cNvCxnSpPr>
                <a:cxnSpLocks noChangeShapeType="1"/>
              </p:cNvCxnSpPr>
              <p:nvPr/>
            </p:nvCxnSpPr>
            <p:spPr bwMode="auto">
              <a:xfrm flipH="1">
                <a:off x="4188" y="3428"/>
                <a:ext cx="352" cy="1"/>
              </a:xfrm>
              <a:prstGeom prst="straightConnector1">
                <a:avLst/>
              </a:prstGeom>
              <a:noFill/>
              <a:ln w="28575">
                <a:solidFill>
                  <a:srgbClr val="000000"/>
                </a:solidFill>
                <a:round/>
                <a:headEnd/>
                <a:tailEnd/>
              </a:ln>
            </p:spPr>
          </p:cxnSp>
          <p:cxnSp>
            <p:nvCxnSpPr>
              <p:cNvPr id="83012" name="AutoShape 64"/>
              <p:cNvCxnSpPr>
                <a:cxnSpLocks noChangeShapeType="1"/>
              </p:cNvCxnSpPr>
              <p:nvPr/>
            </p:nvCxnSpPr>
            <p:spPr bwMode="auto">
              <a:xfrm>
                <a:off x="4185" y="3230"/>
                <a:ext cx="1" cy="446"/>
              </a:xfrm>
              <a:prstGeom prst="straightConnector1">
                <a:avLst/>
              </a:prstGeom>
              <a:noFill/>
              <a:ln w="28575">
                <a:solidFill>
                  <a:srgbClr val="000000"/>
                </a:solidFill>
                <a:round/>
                <a:headEnd/>
                <a:tailEnd/>
              </a:ln>
            </p:spPr>
          </p:cxnSp>
          <p:sp>
            <p:nvSpPr>
              <p:cNvPr id="83013" name="AutoShape 65"/>
              <p:cNvSpPr>
                <a:spLocks noChangeAspect="1" noChangeArrowheads="1"/>
              </p:cNvSpPr>
              <p:nvPr/>
            </p:nvSpPr>
            <p:spPr bwMode="auto">
              <a:xfrm rot="2708947">
                <a:off x="1877" y="3374"/>
                <a:ext cx="108" cy="110"/>
              </a:xfrm>
              <a:prstGeom prst="rtTriangle">
                <a:avLst/>
              </a:prstGeom>
              <a:solidFill>
                <a:srgbClr val="FC0128"/>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3014" name="AutoShape 66"/>
              <p:cNvSpPr>
                <a:spLocks noChangeAspect="1" noChangeArrowheads="1"/>
              </p:cNvSpPr>
              <p:nvPr/>
            </p:nvSpPr>
            <p:spPr bwMode="auto">
              <a:xfrm rot="-8091053">
                <a:off x="1720" y="3374"/>
                <a:ext cx="110" cy="110"/>
              </a:xfrm>
              <a:prstGeom prst="rtTriangle">
                <a:avLst/>
              </a:prstGeom>
              <a:solidFill>
                <a:srgbClr val="FC0128"/>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3015" name="AutoShape 67"/>
              <p:cNvSpPr>
                <a:spLocks noChangeAspect="1" noChangeArrowheads="1"/>
              </p:cNvSpPr>
              <p:nvPr/>
            </p:nvSpPr>
            <p:spPr bwMode="auto">
              <a:xfrm rot="2708947">
                <a:off x="2429" y="3607"/>
                <a:ext cx="108" cy="110"/>
              </a:xfrm>
              <a:prstGeom prst="rtTriangle">
                <a:avLst/>
              </a:prstGeom>
              <a:solidFill>
                <a:srgbClr val="FC0128"/>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3016" name="AutoShape 68"/>
              <p:cNvSpPr>
                <a:spLocks noChangeAspect="1" noChangeArrowheads="1"/>
              </p:cNvSpPr>
              <p:nvPr/>
            </p:nvSpPr>
            <p:spPr bwMode="auto">
              <a:xfrm rot="-8091053">
                <a:off x="2267" y="3603"/>
                <a:ext cx="110" cy="110"/>
              </a:xfrm>
              <a:prstGeom prst="rtTriangle">
                <a:avLst/>
              </a:prstGeom>
              <a:solidFill>
                <a:srgbClr val="FC0128"/>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3017" name="Arc 69"/>
              <p:cNvSpPr>
                <a:spLocks/>
              </p:cNvSpPr>
              <p:nvPr/>
            </p:nvSpPr>
            <p:spPr bwMode="auto">
              <a:xfrm rot="40510" flipH="1">
                <a:off x="3346" y="3098"/>
                <a:ext cx="192" cy="144"/>
              </a:xfrm>
              <a:custGeom>
                <a:avLst/>
                <a:gdLst>
                  <a:gd name="T0" fmla="*/ 0 w 43151"/>
                  <a:gd name="T1" fmla="*/ 0 h 21600"/>
                  <a:gd name="T2" fmla="*/ 0 w 43151"/>
                  <a:gd name="T3" fmla="*/ 0 h 21600"/>
                  <a:gd name="T4" fmla="*/ 0 w 43151"/>
                  <a:gd name="T5" fmla="*/ 0 h 21600"/>
                  <a:gd name="T6" fmla="*/ 0 60000 65536"/>
                  <a:gd name="T7" fmla="*/ 0 60000 65536"/>
                  <a:gd name="T8" fmla="*/ 0 60000 65536"/>
                  <a:gd name="T9" fmla="*/ 0 w 43151"/>
                  <a:gd name="T10" fmla="*/ 0 h 21600"/>
                  <a:gd name="T11" fmla="*/ 43151 w 43151"/>
                  <a:gd name="T12" fmla="*/ 21600 h 21600"/>
                </a:gdLst>
                <a:ahLst/>
                <a:cxnLst>
                  <a:cxn ang="T6">
                    <a:pos x="T0" y="T1"/>
                  </a:cxn>
                  <a:cxn ang="T7">
                    <a:pos x="T2" y="T3"/>
                  </a:cxn>
                  <a:cxn ang="T8">
                    <a:pos x="T4" y="T5"/>
                  </a:cxn>
                </a:cxnLst>
                <a:rect l="T9" t="T10" r="T11" b="T12"/>
                <a:pathLst>
                  <a:path w="43151" h="21600" fill="none" extrusionOk="0">
                    <a:moveTo>
                      <a:pt x="-1" y="20149"/>
                    </a:moveTo>
                    <a:cubicBezTo>
                      <a:pt x="762" y="8809"/>
                      <a:pt x="10184" y="-1"/>
                      <a:pt x="21551" y="-1"/>
                    </a:cubicBezTo>
                    <a:cubicBezTo>
                      <a:pt x="33480" y="-1"/>
                      <a:pt x="43151" y="9670"/>
                      <a:pt x="43151" y="21600"/>
                    </a:cubicBezTo>
                  </a:path>
                  <a:path w="43151" h="21600" stroke="0" extrusionOk="0">
                    <a:moveTo>
                      <a:pt x="-1" y="20149"/>
                    </a:moveTo>
                    <a:cubicBezTo>
                      <a:pt x="762" y="8809"/>
                      <a:pt x="10184" y="-1"/>
                      <a:pt x="21551" y="-1"/>
                    </a:cubicBezTo>
                    <a:cubicBezTo>
                      <a:pt x="33480" y="-1"/>
                      <a:pt x="43151" y="9670"/>
                      <a:pt x="43151" y="21600"/>
                    </a:cubicBezTo>
                    <a:lnTo>
                      <a:pt x="21551" y="21600"/>
                    </a:lnTo>
                    <a:close/>
                  </a:path>
                </a:pathLst>
              </a:cu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83018" name="AutoShape 70"/>
              <p:cNvSpPr>
                <a:spLocks noChangeAspect="1" noChangeArrowheads="1"/>
              </p:cNvSpPr>
              <p:nvPr/>
            </p:nvSpPr>
            <p:spPr bwMode="auto">
              <a:xfrm rot="2708947">
                <a:off x="3242" y="2740"/>
                <a:ext cx="136" cy="138"/>
              </a:xfrm>
              <a:prstGeom prst="rtTriangle">
                <a:avLst/>
              </a:prstGeom>
              <a:solidFill>
                <a:srgbClr val="FFFF00"/>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3019" name="AutoShape 71"/>
              <p:cNvSpPr>
                <a:spLocks noChangeAspect="1" noChangeArrowheads="1"/>
              </p:cNvSpPr>
              <p:nvPr/>
            </p:nvSpPr>
            <p:spPr bwMode="auto">
              <a:xfrm rot="-8091053">
                <a:off x="3061" y="2734"/>
                <a:ext cx="139" cy="136"/>
              </a:xfrm>
              <a:prstGeom prst="rtTriangle">
                <a:avLst/>
              </a:prstGeom>
              <a:solidFill>
                <a:srgbClr val="FFFF00"/>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3020" name="Text Box 72"/>
              <p:cNvSpPr txBox="1">
                <a:spLocks noChangeArrowheads="1"/>
              </p:cNvSpPr>
              <p:nvPr/>
            </p:nvSpPr>
            <p:spPr bwMode="auto">
              <a:xfrm>
                <a:off x="1664" y="1225"/>
                <a:ext cx="331" cy="666"/>
              </a:xfrm>
              <a:prstGeom prst="rect">
                <a:avLst/>
              </a:prstGeom>
              <a:noFill/>
              <a:ln w="9525">
                <a:noFill/>
                <a:miter lim="800000"/>
                <a:headEnd/>
                <a:tailEnd/>
              </a:ln>
            </p:spPr>
            <p:txBody>
              <a:bodyPr lIns="155911" tIns="73852" rIns="155911" bIns="73852" anchor="ctr">
                <a:prstTxWarp prst="textNoShape">
                  <a:avLst/>
                </a:prstTxWarp>
                <a:spAutoFit/>
              </a:bodyPr>
              <a:lstStyle/>
              <a:p>
                <a:pPr algn="ctr" defTabSz="820738"/>
                <a:r>
                  <a:rPr lang="en-US">
                    <a:latin typeface="Helvetica-Narrow" pitchFamily="34" charset="0"/>
                  </a:rPr>
                  <a:t>1</a:t>
                </a:r>
              </a:p>
            </p:txBody>
          </p:sp>
          <p:sp>
            <p:nvSpPr>
              <p:cNvPr id="83021" name="Text Box 73"/>
              <p:cNvSpPr txBox="1">
                <a:spLocks noChangeArrowheads="1"/>
              </p:cNvSpPr>
              <p:nvPr/>
            </p:nvSpPr>
            <p:spPr bwMode="auto">
              <a:xfrm>
                <a:off x="1685" y="2021"/>
                <a:ext cx="314" cy="666"/>
              </a:xfrm>
              <a:prstGeom prst="rect">
                <a:avLst/>
              </a:prstGeom>
              <a:noFill/>
              <a:ln w="9525">
                <a:noFill/>
                <a:miter lim="800000"/>
                <a:headEnd/>
                <a:tailEnd/>
              </a:ln>
            </p:spPr>
            <p:txBody>
              <a:bodyPr lIns="155911" tIns="73852" rIns="155911" bIns="73852" anchor="ctr">
                <a:prstTxWarp prst="textNoShape">
                  <a:avLst/>
                </a:prstTxWarp>
                <a:spAutoFit/>
              </a:bodyPr>
              <a:lstStyle/>
              <a:p>
                <a:pPr algn="ctr" defTabSz="820738"/>
                <a:r>
                  <a:rPr lang="en-US">
                    <a:latin typeface="Helvetica-Narrow" pitchFamily="34" charset="0"/>
                  </a:rPr>
                  <a:t>2</a:t>
                </a:r>
              </a:p>
            </p:txBody>
          </p:sp>
          <p:sp>
            <p:nvSpPr>
              <p:cNvPr id="83022" name="Text Box 74"/>
              <p:cNvSpPr txBox="1">
                <a:spLocks noChangeArrowheads="1"/>
              </p:cNvSpPr>
              <p:nvPr/>
            </p:nvSpPr>
            <p:spPr bwMode="auto">
              <a:xfrm>
                <a:off x="1663" y="2840"/>
                <a:ext cx="331" cy="666"/>
              </a:xfrm>
              <a:prstGeom prst="rect">
                <a:avLst/>
              </a:prstGeom>
              <a:noFill/>
              <a:ln w="9525">
                <a:noFill/>
                <a:miter lim="800000"/>
                <a:headEnd/>
                <a:tailEnd/>
              </a:ln>
            </p:spPr>
            <p:txBody>
              <a:bodyPr lIns="155911" tIns="73852" rIns="155911" bIns="73852" anchor="ctr">
                <a:prstTxWarp prst="textNoShape">
                  <a:avLst/>
                </a:prstTxWarp>
                <a:spAutoFit/>
              </a:bodyPr>
              <a:lstStyle/>
              <a:p>
                <a:pPr algn="ctr" defTabSz="820738"/>
                <a:r>
                  <a:rPr lang="en-US">
                    <a:latin typeface="Helvetica-Narrow" pitchFamily="34" charset="0"/>
                  </a:rPr>
                  <a:t>3</a:t>
                </a:r>
              </a:p>
            </p:txBody>
          </p:sp>
          <p:sp>
            <p:nvSpPr>
              <p:cNvPr id="83023" name="Text Box 75"/>
              <p:cNvSpPr txBox="1">
                <a:spLocks noChangeArrowheads="1"/>
              </p:cNvSpPr>
              <p:nvPr/>
            </p:nvSpPr>
            <p:spPr bwMode="auto">
              <a:xfrm>
                <a:off x="2405" y="1052"/>
                <a:ext cx="331" cy="666"/>
              </a:xfrm>
              <a:prstGeom prst="rect">
                <a:avLst/>
              </a:prstGeom>
              <a:noFill/>
              <a:ln w="9525">
                <a:noFill/>
                <a:miter lim="800000"/>
                <a:headEnd/>
                <a:tailEnd/>
              </a:ln>
            </p:spPr>
            <p:txBody>
              <a:bodyPr lIns="155911" tIns="73852" rIns="155911" bIns="73852" anchor="ctr">
                <a:prstTxWarp prst="textNoShape">
                  <a:avLst/>
                </a:prstTxWarp>
                <a:spAutoFit/>
              </a:bodyPr>
              <a:lstStyle/>
              <a:p>
                <a:pPr algn="ctr" defTabSz="820738"/>
                <a:r>
                  <a:rPr lang="en-US">
                    <a:latin typeface="Helvetica-Narrow" pitchFamily="34" charset="0"/>
                  </a:rPr>
                  <a:t>4</a:t>
                </a:r>
              </a:p>
            </p:txBody>
          </p:sp>
          <p:sp>
            <p:nvSpPr>
              <p:cNvPr id="83024" name="Text Box 76"/>
              <p:cNvSpPr txBox="1">
                <a:spLocks noChangeArrowheads="1"/>
              </p:cNvSpPr>
              <p:nvPr/>
            </p:nvSpPr>
            <p:spPr bwMode="auto">
              <a:xfrm>
                <a:off x="1980" y="1764"/>
                <a:ext cx="331" cy="666"/>
              </a:xfrm>
              <a:prstGeom prst="rect">
                <a:avLst/>
              </a:prstGeom>
              <a:noFill/>
              <a:ln w="9525">
                <a:noFill/>
                <a:miter lim="800000"/>
                <a:headEnd/>
                <a:tailEnd/>
              </a:ln>
            </p:spPr>
            <p:txBody>
              <a:bodyPr lIns="155911" tIns="73852" rIns="155911" bIns="73852" anchor="ctr">
                <a:prstTxWarp prst="textNoShape">
                  <a:avLst/>
                </a:prstTxWarp>
                <a:spAutoFit/>
              </a:bodyPr>
              <a:lstStyle/>
              <a:p>
                <a:pPr algn="ctr" defTabSz="820738"/>
                <a:r>
                  <a:rPr lang="en-US">
                    <a:latin typeface="Helvetica-Narrow" pitchFamily="34" charset="0"/>
                  </a:rPr>
                  <a:t>5</a:t>
                </a:r>
              </a:p>
            </p:txBody>
          </p:sp>
          <p:sp>
            <p:nvSpPr>
              <p:cNvPr id="83025" name="Text Box 77"/>
              <p:cNvSpPr txBox="1">
                <a:spLocks noChangeArrowheads="1"/>
              </p:cNvSpPr>
              <p:nvPr/>
            </p:nvSpPr>
            <p:spPr bwMode="auto">
              <a:xfrm>
                <a:off x="2405" y="1904"/>
                <a:ext cx="331" cy="666"/>
              </a:xfrm>
              <a:prstGeom prst="rect">
                <a:avLst/>
              </a:prstGeom>
              <a:noFill/>
              <a:ln w="9525">
                <a:noFill/>
                <a:miter lim="800000"/>
                <a:headEnd/>
                <a:tailEnd/>
              </a:ln>
            </p:spPr>
            <p:txBody>
              <a:bodyPr lIns="155911" tIns="73852" rIns="155911" bIns="73852" anchor="ctr">
                <a:prstTxWarp prst="textNoShape">
                  <a:avLst/>
                </a:prstTxWarp>
                <a:spAutoFit/>
              </a:bodyPr>
              <a:lstStyle/>
              <a:p>
                <a:pPr algn="ctr" defTabSz="820738"/>
                <a:r>
                  <a:rPr lang="en-US">
                    <a:latin typeface="Helvetica-Narrow" pitchFamily="34" charset="0"/>
                  </a:rPr>
                  <a:t>6</a:t>
                </a:r>
              </a:p>
            </p:txBody>
          </p:sp>
          <p:sp>
            <p:nvSpPr>
              <p:cNvPr id="83026" name="Text Box 78"/>
              <p:cNvSpPr txBox="1">
                <a:spLocks noChangeArrowheads="1"/>
              </p:cNvSpPr>
              <p:nvPr/>
            </p:nvSpPr>
            <p:spPr bwMode="auto">
              <a:xfrm>
                <a:off x="2405" y="2785"/>
                <a:ext cx="331" cy="666"/>
              </a:xfrm>
              <a:prstGeom prst="rect">
                <a:avLst/>
              </a:prstGeom>
              <a:noFill/>
              <a:ln w="9525">
                <a:noFill/>
                <a:miter lim="800000"/>
                <a:headEnd/>
                <a:tailEnd/>
              </a:ln>
            </p:spPr>
            <p:txBody>
              <a:bodyPr lIns="155911" tIns="73852" rIns="155911" bIns="73852" anchor="ctr">
                <a:prstTxWarp prst="textNoShape">
                  <a:avLst/>
                </a:prstTxWarp>
                <a:spAutoFit/>
              </a:bodyPr>
              <a:lstStyle/>
              <a:p>
                <a:pPr algn="ctr" defTabSz="820738"/>
                <a:r>
                  <a:rPr lang="en-US">
                    <a:latin typeface="Helvetica-Narrow" pitchFamily="34" charset="0"/>
                  </a:rPr>
                  <a:t>8</a:t>
                </a:r>
              </a:p>
            </p:txBody>
          </p:sp>
          <p:sp>
            <p:nvSpPr>
              <p:cNvPr id="83027" name="Text Box 79"/>
              <p:cNvSpPr txBox="1">
                <a:spLocks noChangeArrowheads="1"/>
              </p:cNvSpPr>
              <p:nvPr/>
            </p:nvSpPr>
            <p:spPr bwMode="auto">
              <a:xfrm>
                <a:off x="1979" y="2606"/>
                <a:ext cx="331" cy="666"/>
              </a:xfrm>
              <a:prstGeom prst="rect">
                <a:avLst/>
              </a:prstGeom>
              <a:noFill/>
              <a:ln w="9525">
                <a:noFill/>
                <a:miter lim="800000"/>
                <a:headEnd/>
                <a:tailEnd/>
              </a:ln>
            </p:spPr>
            <p:txBody>
              <a:bodyPr lIns="155911" tIns="73852" rIns="155911" bIns="73852" anchor="ctr">
                <a:prstTxWarp prst="textNoShape">
                  <a:avLst/>
                </a:prstTxWarp>
                <a:spAutoFit/>
              </a:bodyPr>
              <a:lstStyle/>
              <a:p>
                <a:pPr algn="ctr" defTabSz="820738"/>
                <a:r>
                  <a:rPr lang="en-US">
                    <a:latin typeface="Helvetica-Narrow" pitchFamily="34" charset="0"/>
                  </a:rPr>
                  <a:t>7</a:t>
                </a:r>
              </a:p>
            </p:txBody>
          </p:sp>
          <p:sp>
            <p:nvSpPr>
              <p:cNvPr id="83028" name="Text Box 80"/>
              <p:cNvSpPr txBox="1">
                <a:spLocks noChangeArrowheads="1"/>
              </p:cNvSpPr>
              <p:nvPr/>
            </p:nvSpPr>
            <p:spPr bwMode="auto">
              <a:xfrm>
                <a:off x="4161" y="1241"/>
                <a:ext cx="414" cy="666"/>
              </a:xfrm>
              <a:prstGeom prst="rect">
                <a:avLst/>
              </a:prstGeom>
              <a:noFill/>
              <a:ln w="9525">
                <a:noFill/>
                <a:miter lim="800000"/>
                <a:headEnd/>
                <a:tailEnd/>
              </a:ln>
            </p:spPr>
            <p:txBody>
              <a:bodyPr lIns="155911" tIns="73852" rIns="155911" bIns="73852" anchor="ctr">
                <a:prstTxWarp prst="textNoShape">
                  <a:avLst/>
                </a:prstTxWarp>
                <a:spAutoFit/>
              </a:bodyPr>
              <a:lstStyle/>
              <a:p>
                <a:pPr algn="ctr" defTabSz="820738"/>
                <a:r>
                  <a:rPr lang="en-US">
                    <a:latin typeface="Helvetica-Narrow" pitchFamily="34" charset="0"/>
                  </a:rPr>
                  <a:t>17</a:t>
                </a:r>
              </a:p>
            </p:txBody>
          </p:sp>
          <p:sp>
            <p:nvSpPr>
              <p:cNvPr id="83029" name="Text Box 81"/>
              <p:cNvSpPr txBox="1">
                <a:spLocks noChangeArrowheads="1"/>
              </p:cNvSpPr>
              <p:nvPr/>
            </p:nvSpPr>
            <p:spPr bwMode="auto">
              <a:xfrm>
                <a:off x="4161" y="2037"/>
                <a:ext cx="414" cy="666"/>
              </a:xfrm>
              <a:prstGeom prst="rect">
                <a:avLst/>
              </a:prstGeom>
              <a:noFill/>
              <a:ln w="9525">
                <a:noFill/>
                <a:miter lim="800000"/>
                <a:headEnd/>
                <a:tailEnd/>
              </a:ln>
            </p:spPr>
            <p:txBody>
              <a:bodyPr lIns="155911" tIns="73852" rIns="155911" bIns="73852" anchor="ctr">
                <a:prstTxWarp prst="textNoShape">
                  <a:avLst/>
                </a:prstTxWarp>
                <a:spAutoFit/>
              </a:bodyPr>
              <a:lstStyle/>
              <a:p>
                <a:pPr algn="ctr" defTabSz="820738"/>
                <a:r>
                  <a:rPr lang="en-US">
                    <a:latin typeface="Helvetica-Narrow" pitchFamily="34" charset="0"/>
                  </a:rPr>
                  <a:t>18</a:t>
                </a:r>
              </a:p>
            </p:txBody>
          </p:sp>
          <p:sp>
            <p:nvSpPr>
              <p:cNvPr id="83030" name="Text Box 82"/>
              <p:cNvSpPr txBox="1">
                <a:spLocks noChangeArrowheads="1"/>
              </p:cNvSpPr>
              <p:nvPr/>
            </p:nvSpPr>
            <p:spPr bwMode="auto">
              <a:xfrm>
                <a:off x="4185" y="2855"/>
                <a:ext cx="365" cy="666"/>
              </a:xfrm>
              <a:prstGeom prst="rect">
                <a:avLst/>
              </a:prstGeom>
              <a:noFill/>
              <a:ln w="9525">
                <a:noFill/>
                <a:miter lim="800000"/>
                <a:headEnd/>
                <a:tailEnd/>
              </a:ln>
            </p:spPr>
            <p:txBody>
              <a:bodyPr lIns="155911" tIns="73852" rIns="155911" bIns="73852" anchor="ctr">
                <a:prstTxWarp prst="textNoShape">
                  <a:avLst/>
                </a:prstTxWarp>
                <a:spAutoFit/>
              </a:bodyPr>
              <a:lstStyle/>
              <a:p>
                <a:pPr algn="ctr" defTabSz="820738"/>
                <a:r>
                  <a:rPr lang="en-US">
                    <a:latin typeface="Helvetica-Narrow" pitchFamily="34" charset="0"/>
                  </a:rPr>
                  <a:t>19</a:t>
                </a:r>
              </a:p>
            </p:txBody>
          </p:sp>
          <p:sp>
            <p:nvSpPr>
              <p:cNvPr id="83031" name="Text Box 83"/>
              <p:cNvSpPr txBox="1">
                <a:spLocks noChangeArrowheads="1"/>
              </p:cNvSpPr>
              <p:nvPr/>
            </p:nvSpPr>
            <p:spPr bwMode="auto">
              <a:xfrm>
                <a:off x="3816" y="1040"/>
                <a:ext cx="414" cy="666"/>
              </a:xfrm>
              <a:prstGeom prst="rect">
                <a:avLst/>
              </a:prstGeom>
              <a:noFill/>
              <a:ln w="9525">
                <a:noFill/>
                <a:miter lim="800000"/>
                <a:headEnd/>
                <a:tailEnd/>
              </a:ln>
            </p:spPr>
            <p:txBody>
              <a:bodyPr lIns="155911" tIns="73852" rIns="155911" bIns="73852" anchor="ctr">
                <a:prstTxWarp prst="textNoShape">
                  <a:avLst/>
                </a:prstTxWarp>
                <a:spAutoFit/>
              </a:bodyPr>
              <a:lstStyle/>
              <a:p>
                <a:pPr algn="ctr" defTabSz="820738"/>
                <a:r>
                  <a:rPr lang="en-US">
                    <a:latin typeface="Helvetica-Narrow" pitchFamily="34" charset="0"/>
                  </a:rPr>
                  <a:t>11</a:t>
                </a:r>
              </a:p>
            </p:txBody>
          </p:sp>
          <p:sp>
            <p:nvSpPr>
              <p:cNvPr id="83032" name="Text Box 84"/>
              <p:cNvSpPr txBox="1">
                <a:spLocks noChangeArrowheads="1"/>
              </p:cNvSpPr>
              <p:nvPr/>
            </p:nvSpPr>
            <p:spPr bwMode="auto">
              <a:xfrm>
                <a:off x="3393" y="1751"/>
                <a:ext cx="414" cy="666"/>
              </a:xfrm>
              <a:prstGeom prst="rect">
                <a:avLst/>
              </a:prstGeom>
              <a:noFill/>
              <a:ln w="9525">
                <a:noFill/>
                <a:miter lim="800000"/>
                <a:headEnd/>
                <a:tailEnd/>
              </a:ln>
            </p:spPr>
            <p:txBody>
              <a:bodyPr lIns="155911" tIns="73852" rIns="155911" bIns="73852" anchor="ctr">
                <a:prstTxWarp prst="textNoShape">
                  <a:avLst/>
                </a:prstTxWarp>
                <a:spAutoFit/>
              </a:bodyPr>
              <a:lstStyle/>
              <a:p>
                <a:pPr algn="ctr" defTabSz="820738"/>
                <a:r>
                  <a:rPr lang="en-US">
                    <a:latin typeface="Helvetica-Narrow" pitchFamily="34" charset="0"/>
                  </a:rPr>
                  <a:t>12</a:t>
                </a:r>
              </a:p>
            </p:txBody>
          </p:sp>
          <p:sp>
            <p:nvSpPr>
              <p:cNvPr id="83033" name="Text Box 85"/>
              <p:cNvSpPr txBox="1">
                <a:spLocks noChangeArrowheads="1"/>
              </p:cNvSpPr>
              <p:nvPr/>
            </p:nvSpPr>
            <p:spPr bwMode="auto">
              <a:xfrm>
                <a:off x="3816" y="1892"/>
                <a:ext cx="414" cy="666"/>
              </a:xfrm>
              <a:prstGeom prst="rect">
                <a:avLst/>
              </a:prstGeom>
              <a:noFill/>
              <a:ln w="9525">
                <a:noFill/>
                <a:miter lim="800000"/>
                <a:headEnd/>
                <a:tailEnd/>
              </a:ln>
            </p:spPr>
            <p:txBody>
              <a:bodyPr lIns="155911" tIns="73852" rIns="155911" bIns="73852" anchor="ctr">
                <a:prstTxWarp prst="textNoShape">
                  <a:avLst/>
                </a:prstTxWarp>
                <a:spAutoFit/>
              </a:bodyPr>
              <a:lstStyle/>
              <a:p>
                <a:pPr algn="ctr" defTabSz="820738"/>
                <a:r>
                  <a:rPr lang="en-US">
                    <a:latin typeface="Helvetica-Narrow" pitchFamily="34" charset="0"/>
                  </a:rPr>
                  <a:t>13</a:t>
                </a:r>
              </a:p>
            </p:txBody>
          </p:sp>
          <p:cxnSp>
            <p:nvCxnSpPr>
              <p:cNvPr id="83034" name="AutoShape 86"/>
              <p:cNvCxnSpPr>
                <a:cxnSpLocks noChangeShapeType="1"/>
              </p:cNvCxnSpPr>
              <p:nvPr/>
            </p:nvCxnSpPr>
            <p:spPr bwMode="auto">
              <a:xfrm rot="5400000">
                <a:off x="3013" y="3249"/>
                <a:ext cx="868" cy="0"/>
              </a:xfrm>
              <a:prstGeom prst="straightConnector1">
                <a:avLst/>
              </a:prstGeom>
              <a:noFill/>
              <a:ln w="76200">
                <a:solidFill>
                  <a:srgbClr val="F6BF69"/>
                </a:solidFill>
                <a:round/>
                <a:headEnd/>
                <a:tailEnd/>
              </a:ln>
            </p:spPr>
          </p:cxnSp>
          <p:sp>
            <p:nvSpPr>
              <p:cNvPr id="83035" name="Text Box 87"/>
              <p:cNvSpPr txBox="1">
                <a:spLocks noChangeArrowheads="1"/>
              </p:cNvSpPr>
              <p:nvPr/>
            </p:nvSpPr>
            <p:spPr bwMode="auto">
              <a:xfrm>
                <a:off x="3766" y="2776"/>
                <a:ext cx="426" cy="666"/>
              </a:xfrm>
              <a:prstGeom prst="rect">
                <a:avLst/>
              </a:prstGeom>
              <a:noFill/>
              <a:ln w="9525">
                <a:noFill/>
                <a:miter lim="800000"/>
                <a:headEnd/>
                <a:tailEnd/>
              </a:ln>
            </p:spPr>
            <p:txBody>
              <a:bodyPr lIns="155911" tIns="73852" rIns="155911" bIns="73852" anchor="ctr">
                <a:prstTxWarp prst="textNoShape">
                  <a:avLst/>
                </a:prstTxWarp>
                <a:spAutoFit/>
              </a:bodyPr>
              <a:lstStyle/>
              <a:p>
                <a:pPr algn="ctr" defTabSz="820738"/>
                <a:r>
                  <a:rPr lang="en-US">
                    <a:latin typeface="Helvetica-Narrow" pitchFamily="34" charset="0"/>
                  </a:rPr>
                  <a:t>16</a:t>
                </a:r>
              </a:p>
            </p:txBody>
          </p:sp>
          <p:sp>
            <p:nvSpPr>
              <p:cNvPr id="83036" name="Text Box 88"/>
              <p:cNvSpPr txBox="1">
                <a:spLocks noChangeArrowheads="1"/>
              </p:cNvSpPr>
              <p:nvPr/>
            </p:nvSpPr>
            <p:spPr bwMode="auto">
              <a:xfrm>
                <a:off x="3391" y="2594"/>
                <a:ext cx="415" cy="666"/>
              </a:xfrm>
              <a:prstGeom prst="rect">
                <a:avLst/>
              </a:prstGeom>
              <a:noFill/>
              <a:ln w="9525">
                <a:noFill/>
                <a:miter lim="800000"/>
                <a:headEnd/>
                <a:tailEnd/>
              </a:ln>
            </p:spPr>
            <p:txBody>
              <a:bodyPr lIns="155911" tIns="73852" rIns="155911" bIns="73852" anchor="ctr">
                <a:prstTxWarp prst="textNoShape">
                  <a:avLst/>
                </a:prstTxWarp>
                <a:spAutoFit/>
              </a:bodyPr>
              <a:lstStyle/>
              <a:p>
                <a:pPr algn="ctr" defTabSz="820738"/>
                <a:r>
                  <a:rPr lang="en-US">
                    <a:latin typeface="Helvetica-Narrow" pitchFamily="34" charset="0"/>
                  </a:rPr>
                  <a:t>14</a:t>
                </a:r>
              </a:p>
            </p:txBody>
          </p:sp>
          <p:sp>
            <p:nvSpPr>
              <p:cNvPr id="83037" name="Text Box 89"/>
              <p:cNvSpPr txBox="1">
                <a:spLocks noChangeArrowheads="1"/>
              </p:cNvSpPr>
              <p:nvPr/>
            </p:nvSpPr>
            <p:spPr bwMode="auto">
              <a:xfrm>
                <a:off x="2816" y="2677"/>
                <a:ext cx="415" cy="666"/>
              </a:xfrm>
              <a:prstGeom prst="rect">
                <a:avLst/>
              </a:prstGeom>
              <a:noFill/>
              <a:ln w="9525">
                <a:noFill/>
                <a:miter lim="800000"/>
                <a:headEnd/>
                <a:tailEnd/>
              </a:ln>
            </p:spPr>
            <p:txBody>
              <a:bodyPr lIns="155911" tIns="73852" rIns="155911" bIns="73852" anchor="ctr">
                <a:prstTxWarp prst="textNoShape">
                  <a:avLst/>
                </a:prstTxWarp>
                <a:spAutoFit/>
              </a:bodyPr>
              <a:lstStyle/>
              <a:p>
                <a:pPr algn="ctr" defTabSz="820738"/>
                <a:r>
                  <a:rPr lang="en-US">
                    <a:latin typeface="Helvetica-Narrow" pitchFamily="34" charset="0"/>
                  </a:rPr>
                  <a:t>10</a:t>
                </a:r>
              </a:p>
            </p:txBody>
          </p:sp>
          <p:sp>
            <p:nvSpPr>
              <p:cNvPr id="83038" name="Text Box 90"/>
              <p:cNvSpPr txBox="1">
                <a:spLocks noChangeArrowheads="1"/>
              </p:cNvSpPr>
              <p:nvPr/>
            </p:nvSpPr>
            <p:spPr bwMode="auto">
              <a:xfrm>
                <a:off x="5573" y="1261"/>
                <a:ext cx="364" cy="666"/>
              </a:xfrm>
              <a:prstGeom prst="rect">
                <a:avLst/>
              </a:prstGeom>
              <a:noFill/>
              <a:ln w="9525">
                <a:noFill/>
                <a:miter lim="800000"/>
                <a:headEnd/>
                <a:tailEnd/>
              </a:ln>
            </p:spPr>
            <p:txBody>
              <a:bodyPr lIns="155911" tIns="73852" rIns="155911" bIns="73852" anchor="ctr">
                <a:prstTxWarp prst="textNoShape">
                  <a:avLst/>
                </a:prstTxWarp>
                <a:spAutoFit/>
              </a:bodyPr>
              <a:lstStyle/>
              <a:p>
                <a:pPr algn="ctr" defTabSz="820738"/>
                <a:r>
                  <a:rPr lang="en-US">
                    <a:latin typeface="Helvetica-Narrow" pitchFamily="34" charset="0"/>
                  </a:rPr>
                  <a:t>20</a:t>
                </a:r>
              </a:p>
            </p:txBody>
          </p:sp>
          <p:sp>
            <p:nvSpPr>
              <p:cNvPr id="83039" name="Text Box 91"/>
              <p:cNvSpPr txBox="1">
                <a:spLocks noChangeArrowheads="1"/>
              </p:cNvSpPr>
              <p:nvPr/>
            </p:nvSpPr>
            <p:spPr bwMode="auto">
              <a:xfrm>
                <a:off x="5548" y="2056"/>
                <a:ext cx="414" cy="666"/>
              </a:xfrm>
              <a:prstGeom prst="rect">
                <a:avLst/>
              </a:prstGeom>
              <a:noFill/>
              <a:ln w="9525">
                <a:noFill/>
                <a:miter lim="800000"/>
                <a:headEnd/>
                <a:tailEnd/>
              </a:ln>
            </p:spPr>
            <p:txBody>
              <a:bodyPr lIns="155911" tIns="73852" rIns="155911" bIns="73852" anchor="ctr">
                <a:prstTxWarp prst="textNoShape">
                  <a:avLst/>
                </a:prstTxWarp>
                <a:spAutoFit/>
              </a:bodyPr>
              <a:lstStyle/>
              <a:p>
                <a:pPr algn="ctr" defTabSz="820738"/>
                <a:r>
                  <a:rPr lang="en-US">
                    <a:latin typeface="Helvetica-Narrow" pitchFamily="34" charset="0"/>
                  </a:rPr>
                  <a:t>21</a:t>
                </a:r>
              </a:p>
            </p:txBody>
          </p:sp>
          <p:sp>
            <p:nvSpPr>
              <p:cNvPr id="83040" name="Text Box 92"/>
              <p:cNvSpPr txBox="1">
                <a:spLocks noChangeArrowheads="1"/>
              </p:cNvSpPr>
              <p:nvPr/>
            </p:nvSpPr>
            <p:spPr bwMode="auto">
              <a:xfrm>
                <a:off x="5547" y="2873"/>
                <a:ext cx="414" cy="666"/>
              </a:xfrm>
              <a:prstGeom prst="rect">
                <a:avLst/>
              </a:prstGeom>
              <a:noFill/>
              <a:ln w="9525">
                <a:noFill/>
                <a:miter lim="800000"/>
                <a:headEnd/>
                <a:tailEnd/>
              </a:ln>
            </p:spPr>
            <p:txBody>
              <a:bodyPr lIns="155911" tIns="73852" rIns="155911" bIns="73852" anchor="ctr">
                <a:prstTxWarp prst="textNoShape">
                  <a:avLst/>
                </a:prstTxWarp>
                <a:spAutoFit/>
              </a:bodyPr>
              <a:lstStyle/>
              <a:p>
                <a:pPr algn="ctr" defTabSz="820738"/>
                <a:r>
                  <a:rPr lang="en-US">
                    <a:latin typeface="Helvetica-Narrow" pitchFamily="34" charset="0"/>
                  </a:rPr>
                  <a:t>22</a:t>
                </a:r>
              </a:p>
            </p:txBody>
          </p:sp>
          <p:sp>
            <p:nvSpPr>
              <p:cNvPr id="83041" name="Text Box 93"/>
              <p:cNvSpPr txBox="1">
                <a:spLocks noChangeArrowheads="1"/>
              </p:cNvSpPr>
              <p:nvPr/>
            </p:nvSpPr>
            <p:spPr bwMode="auto">
              <a:xfrm>
                <a:off x="832" y="1321"/>
                <a:ext cx="955" cy="724"/>
              </a:xfrm>
              <a:prstGeom prst="rect">
                <a:avLst/>
              </a:prstGeom>
              <a:noFill/>
              <a:ln w="9525">
                <a:noFill/>
                <a:miter lim="800000"/>
                <a:headEnd/>
                <a:tailEnd/>
              </a:ln>
            </p:spPr>
            <p:txBody>
              <a:bodyPr lIns="155911" tIns="73852" rIns="155911" bIns="73852" anchor="ctr">
                <a:prstTxWarp prst="textNoShape">
                  <a:avLst/>
                </a:prstTxWarp>
                <a:spAutoFit/>
              </a:bodyPr>
              <a:lstStyle/>
              <a:p>
                <a:pPr algn="ctr" defTabSz="820738"/>
                <a:r>
                  <a:rPr lang="en-US" sz="2000">
                    <a:latin typeface="Times Roman" charset="0"/>
                  </a:rPr>
                  <a:t>Storage</a:t>
                </a:r>
              </a:p>
              <a:p>
                <a:pPr algn="ctr" defTabSz="820738"/>
                <a:r>
                  <a:rPr lang="en-US" sz="2000">
                    <a:latin typeface="Times Roman" charset="0"/>
                  </a:rPr>
                  <a:t>Tank 1</a:t>
                </a:r>
              </a:p>
            </p:txBody>
          </p:sp>
          <p:sp>
            <p:nvSpPr>
              <p:cNvPr id="83042" name="Text Box 94"/>
              <p:cNvSpPr txBox="1">
                <a:spLocks noChangeArrowheads="1"/>
              </p:cNvSpPr>
              <p:nvPr/>
            </p:nvSpPr>
            <p:spPr bwMode="auto">
              <a:xfrm>
                <a:off x="815" y="2203"/>
                <a:ext cx="955" cy="724"/>
              </a:xfrm>
              <a:prstGeom prst="rect">
                <a:avLst/>
              </a:prstGeom>
              <a:noFill/>
              <a:ln w="9525">
                <a:noFill/>
                <a:miter lim="800000"/>
                <a:headEnd/>
                <a:tailEnd/>
              </a:ln>
            </p:spPr>
            <p:txBody>
              <a:bodyPr lIns="155911" tIns="73852" rIns="155911" bIns="73852" anchor="ctr">
                <a:prstTxWarp prst="textNoShape">
                  <a:avLst/>
                </a:prstTxWarp>
                <a:spAutoFit/>
              </a:bodyPr>
              <a:lstStyle/>
              <a:p>
                <a:pPr algn="ctr" defTabSz="820738"/>
                <a:r>
                  <a:rPr lang="en-US" sz="2000">
                    <a:latin typeface="Times Roman" charset="0"/>
                  </a:rPr>
                  <a:t>Storage</a:t>
                </a:r>
              </a:p>
              <a:p>
                <a:pPr algn="ctr" defTabSz="820738"/>
                <a:r>
                  <a:rPr lang="en-US" sz="2000">
                    <a:latin typeface="Times Roman" charset="0"/>
                  </a:rPr>
                  <a:t>Tank 2</a:t>
                </a:r>
              </a:p>
            </p:txBody>
          </p:sp>
          <p:sp>
            <p:nvSpPr>
              <p:cNvPr id="83043" name="Text Box 95"/>
              <p:cNvSpPr txBox="1">
                <a:spLocks noChangeArrowheads="1"/>
              </p:cNvSpPr>
              <p:nvPr/>
            </p:nvSpPr>
            <p:spPr bwMode="auto">
              <a:xfrm>
                <a:off x="815" y="3055"/>
                <a:ext cx="955" cy="724"/>
              </a:xfrm>
              <a:prstGeom prst="rect">
                <a:avLst/>
              </a:prstGeom>
              <a:noFill/>
              <a:ln w="9525">
                <a:noFill/>
                <a:miter lim="800000"/>
                <a:headEnd/>
                <a:tailEnd/>
              </a:ln>
            </p:spPr>
            <p:txBody>
              <a:bodyPr lIns="155911" tIns="73852" rIns="155911" bIns="73852" anchor="ctr">
                <a:prstTxWarp prst="textNoShape">
                  <a:avLst/>
                </a:prstTxWarp>
                <a:spAutoFit/>
              </a:bodyPr>
              <a:lstStyle/>
              <a:p>
                <a:pPr algn="ctr" defTabSz="820738"/>
                <a:r>
                  <a:rPr lang="en-US" sz="2000">
                    <a:latin typeface="Times Roman" charset="0"/>
                  </a:rPr>
                  <a:t>Storage</a:t>
                </a:r>
              </a:p>
              <a:p>
                <a:pPr algn="ctr" defTabSz="820738"/>
                <a:r>
                  <a:rPr lang="en-US" sz="2000">
                    <a:latin typeface="Times Roman" charset="0"/>
                  </a:rPr>
                  <a:t>Tank 3</a:t>
                </a:r>
              </a:p>
            </p:txBody>
          </p:sp>
          <p:sp>
            <p:nvSpPr>
              <p:cNvPr id="83044" name="Text Box 96"/>
              <p:cNvSpPr txBox="1">
                <a:spLocks noChangeArrowheads="1"/>
              </p:cNvSpPr>
              <p:nvPr/>
            </p:nvSpPr>
            <p:spPr bwMode="auto">
              <a:xfrm>
                <a:off x="4447" y="3055"/>
                <a:ext cx="991" cy="724"/>
              </a:xfrm>
              <a:prstGeom prst="rect">
                <a:avLst/>
              </a:prstGeom>
              <a:noFill/>
              <a:ln w="9525">
                <a:noFill/>
                <a:miter lim="800000"/>
                <a:headEnd/>
                <a:tailEnd/>
              </a:ln>
            </p:spPr>
            <p:txBody>
              <a:bodyPr lIns="155911" tIns="73852" rIns="155911" bIns="73852" anchor="ctr">
                <a:prstTxWarp prst="textNoShape">
                  <a:avLst/>
                </a:prstTxWarp>
                <a:spAutoFit/>
              </a:bodyPr>
              <a:lstStyle/>
              <a:p>
                <a:pPr algn="ctr" defTabSz="820738"/>
                <a:r>
                  <a:rPr lang="en-US" sz="2000">
                    <a:latin typeface="Times Roman" charset="0"/>
                  </a:rPr>
                  <a:t>Cooking</a:t>
                </a:r>
              </a:p>
              <a:p>
                <a:pPr algn="ctr" defTabSz="820738"/>
                <a:r>
                  <a:rPr lang="en-US" sz="2000">
                    <a:latin typeface="Times Roman" charset="0"/>
                  </a:rPr>
                  <a:t>Tank 3</a:t>
                </a:r>
              </a:p>
            </p:txBody>
          </p:sp>
          <p:sp>
            <p:nvSpPr>
              <p:cNvPr id="83045" name="Text Box 97"/>
              <p:cNvSpPr txBox="1">
                <a:spLocks noChangeArrowheads="1"/>
              </p:cNvSpPr>
              <p:nvPr/>
            </p:nvSpPr>
            <p:spPr bwMode="auto">
              <a:xfrm>
                <a:off x="4448" y="1364"/>
                <a:ext cx="990" cy="724"/>
              </a:xfrm>
              <a:prstGeom prst="rect">
                <a:avLst/>
              </a:prstGeom>
              <a:noFill/>
              <a:ln w="9525">
                <a:noFill/>
                <a:miter lim="800000"/>
                <a:headEnd/>
                <a:tailEnd/>
              </a:ln>
            </p:spPr>
            <p:txBody>
              <a:bodyPr lIns="155911" tIns="73852" rIns="155911" bIns="73852" anchor="ctr">
                <a:prstTxWarp prst="textNoShape">
                  <a:avLst/>
                </a:prstTxWarp>
                <a:spAutoFit/>
              </a:bodyPr>
              <a:lstStyle/>
              <a:p>
                <a:pPr algn="ctr" defTabSz="820738"/>
                <a:r>
                  <a:rPr lang="en-US" sz="2000">
                    <a:latin typeface="Times Roman" charset="0"/>
                  </a:rPr>
                  <a:t>Cooking</a:t>
                </a:r>
              </a:p>
              <a:p>
                <a:pPr algn="ctr" defTabSz="820738"/>
                <a:r>
                  <a:rPr lang="en-US" sz="2000">
                    <a:latin typeface="Times Roman" charset="0"/>
                  </a:rPr>
                  <a:t>Tank 1</a:t>
                </a:r>
              </a:p>
            </p:txBody>
          </p:sp>
          <p:sp>
            <p:nvSpPr>
              <p:cNvPr id="83046" name="Text Box 98"/>
              <p:cNvSpPr txBox="1">
                <a:spLocks noChangeArrowheads="1"/>
              </p:cNvSpPr>
              <p:nvPr/>
            </p:nvSpPr>
            <p:spPr bwMode="auto">
              <a:xfrm>
                <a:off x="4447" y="2199"/>
                <a:ext cx="991" cy="724"/>
              </a:xfrm>
              <a:prstGeom prst="rect">
                <a:avLst/>
              </a:prstGeom>
              <a:noFill/>
              <a:ln w="9525">
                <a:noFill/>
                <a:miter lim="800000"/>
                <a:headEnd/>
                <a:tailEnd/>
              </a:ln>
            </p:spPr>
            <p:txBody>
              <a:bodyPr lIns="155911" tIns="73852" rIns="155911" bIns="73852" anchor="ctr">
                <a:prstTxWarp prst="textNoShape">
                  <a:avLst/>
                </a:prstTxWarp>
                <a:spAutoFit/>
              </a:bodyPr>
              <a:lstStyle/>
              <a:p>
                <a:pPr algn="ctr" defTabSz="820738"/>
                <a:r>
                  <a:rPr lang="en-US" sz="2000">
                    <a:latin typeface="Times Roman" charset="0"/>
                  </a:rPr>
                  <a:t>Cooking</a:t>
                </a:r>
              </a:p>
              <a:p>
                <a:pPr algn="ctr" defTabSz="820738"/>
                <a:r>
                  <a:rPr lang="en-US" sz="2000">
                    <a:latin typeface="Times Roman" charset="0"/>
                  </a:rPr>
                  <a:t>Tank 2</a:t>
                </a:r>
              </a:p>
            </p:txBody>
          </p:sp>
          <p:cxnSp>
            <p:nvCxnSpPr>
              <p:cNvPr id="83047" name="AutoShape 99"/>
              <p:cNvCxnSpPr>
                <a:cxnSpLocks noChangeShapeType="1"/>
                <a:stCxn id="82968" idx="5"/>
              </p:cNvCxnSpPr>
              <p:nvPr/>
            </p:nvCxnSpPr>
            <p:spPr bwMode="auto">
              <a:xfrm>
                <a:off x="1943" y="1737"/>
                <a:ext cx="385" cy="214"/>
              </a:xfrm>
              <a:prstGeom prst="bentConnector3">
                <a:avLst>
                  <a:gd name="adj1" fmla="val 22856"/>
                </a:avLst>
              </a:prstGeom>
              <a:noFill/>
              <a:ln w="76200">
                <a:solidFill>
                  <a:srgbClr val="F6BF69"/>
                </a:solidFill>
                <a:miter lim="800000"/>
                <a:headEnd/>
                <a:tailEnd/>
              </a:ln>
            </p:spPr>
          </p:cxnSp>
          <p:cxnSp>
            <p:nvCxnSpPr>
              <p:cNvPr id="83048" name="AutoShape 100"/>
              <p:cNvCxnSpPr>
                <a:cxnSpLocks noChangeShapeType="1"/>
              </p:cNvCxnSpPr>
              <p:nvPr/>
            </p:nvCxnSpPr>
            <p:spPr bwMode="auto">
              <a:xfrm flipV="1">
                <a:off x="2479" y="1949"/>
                <a:ext cx="602" cy="1"/>
              </a:xfrm>
              <a:prstGeom prst="bentConnector3">
                <a:avLst>
                  <a:gd name="adj1" fmla="val 50000"/>
                </a:avLst>
              </a:prstGeom>
              <a:noFill/>
              <a:ln w="76200">
                <a:solidFill>
                  <a:srgbClr val="F6BF69"/>
                </a:solidFill>
                <a:miter lim="800000"/>
                <a:headEnd/>
                <a:tailEnd/>
              </a:ln>
            </p:spPr>
          </p:cxnSp>
          <p:cxnSp>
            <p:nvCxnSpPr>
              <p:cNvPr id="83049" name="AutoShape 101"/>
              <p:cNvCxnSpPr>
                <a:cxnSpLocks noChangeShapeType="1"/>
              </p:cNvCxnSpPr>
              <p:nvPr/>
            </p:nvCxnSpPr>
            <p:spPr bwMode="auto">
              <a:xfrm>
                <a:off x="2945" y="1947"/>
                <a:ext cx="762" cy="10"/>
              </a:xfrm>
              <a:prstGeom prst="straightConnector1">
                <a:avLst/>
              </a:prstGeom>
              <a:noFill/>
              <a:ln w="76200">
                <a:solidFill>
                  <a:srgbClr val="F6BF69"/>
                </a:solidFill>
                <a:round/>
                <a:headEnd/>
                <a:tailEnd/>
              </a:ln>
            </p:spPr>
          </p:cxnSp>
          <p:cxnSp>
            <p:nvCxnSpPr>
              <p:cNvPr id="83050" name="AutoShape 102"/>
              <p:cNvCxnSpPr>
                <a:cxnSpLocks noChangeShapeType="1"/>
              </p:cNvCxnSpPr>
              <p:nvPr/>
            </p:nvCxnSpPr>
            <p:spPr bwMode="auto">
              <a:xfrm flipV="1">
                <a:off x="2484" y="2803"/>
                <a:ext cx="656" cy="14"/>
              </a:xfrm>
              <a:prstGeom prst="straightConnector1">
                <a:avLst/>
              </a:prstGeom>
              <a:noFill/>
              <a:ln w="76200">
                <a:solidFill>
                  <a:srgbClr val="F6BF69"/>
                </a:solidFill>
                <a:round/>
                <a:headEnd/>
                <a:tailEnd/>
              </a:ln>
            </p:spPr>
          </p:cxnSp>
          <p:cxnSp>
            <p:nvCxnSpPr>
              <p:cNvPr id="83051" name="AutoShape 103"/>
              <p:cNvCxnSpPr>
                <a:cxnSpLocks noChangeShapeType="1"/>
                <a:stCxn id="83018" idx="5"/>
              </p:cNvCxnSpPr>
              <p:nvPr/>
            </p:nvCxnSpPr>
            <p:spPr bwMode="auto">
              <a:xfrm>
                <a:off x="3315" y="2802"/>
                <a:ext cx="400" cy="0"/>
              </a:xfrm>
              <a:prstGeom prst="straightConnector1">
                <a:avLst/>
              </a:prstGeom>
              <a:noFill/>
              <a:ln w="76200">
                <a:solidFill>
                  <a:srgbClr val="F6BF69"/>
                </a:solidFill>
                <a:round/>
                <a:headEnd/>
                <a:tailEnd/>
              </a:ln>
            </p:spPr>
          </p:cxnSp>
          <p:cxnSp>
            <p:nvCxnSpPr>
              <p:cNvPr id="83052" name="AutoShape 104"/>
              <p:cNvCxnSpPr>
                <a:cxnSpLocks noChangeShapeType="1"/>
              </p:cNvCxnSpPr>
              <p:nvPr/>
            </p:nvCxnSpPr>
            <p:spPr bwMode="auto">
              <a:xfrm>
                <a:off x="2491" y="3652"/>
                <a:ext cx="762" cy="10"/>
              </a:xfrm>
              <a:prstGeom prst="straightConnector1">
                <a:avLst/>
              </a:prstGeom>
              <a:noFill/>
              <a:ln w="76200">
                <a:solidFill>
                  <a:srgbClr val="F6BF69"/>
                </a:solidFill>
                <a:round/>
                <a:headEnd/>
                <a:tailEnd/>
              </a:ln>
            </p:spPr>
          </p:cxnSp>
          <p:cxnSp>
            <p:nvCxnSpPr>
              <p:cNvPr id="83053" name="AutoShape 105"/>
              <p:cNvCxnSpPr>
                <a:cxnSpLocks noChangeShapeType="1"/>
              </p:cNvCxnSpPr>
              <p:nvPr/>
            </p:nvCxnSpPr>
            <p:spPr bwMode="auto">
              <a:xfrm>
                <a:off x="2926" y="3653"/>
                <a:ext cx="762" cy="10"/>
              </a:xfrm>
              <a:prstGeom prst="straightConnector1">
                <a:avLst/>
              </a:prstGeom>
              <a:noFill/>
              <a:ln w="76200">
                <a:solidFill>
                  <a:srgbClr val="F6BF69"/>
                </a:solidFill>
                <a:round/>
                <a:headEnd/>
                <a:tailEnd/>
              </a:ln>
            </p:spPr>
          </p:cxnSp>
          <p:sp>
            <p:nvSpPr>
              <p:cNvPr id="83054" name="AutoShape 106"/>
              <p:cNvSpPr>
                <a:spLocks noChangeAspect="1" noChangeArrowheads="1"/>
              </p:cNvSpPr>
              <p:nvPr/>
            </p:nvSpPr>
            <p:spPr bwMode="auto">
              <a:xfrm rot="-8091053">
                <a:off x="3548" y="3576"/>
                <a:ext cx="139" cy="135"/>
              </a:xfrm>
              <a:prstGeom prst="rtTriangle">
                <a:avLst/>
              </a:prstGeom>
              <a:solidFill>
                <a:srgbClr val="FFFF00"/>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3055" name="AutoShape 107"/>
              <p:cNvSpPr>
                <a:spLocks noChangeAspect="1" noChangeArrowheads="1"/>
              </p:cNvSpPr>
              <p:nvPr/>
            </p:nvSpPr>
            <p:spPr bwMode="auto">
              <a:xfrm rot="-8091053">
                <a:off x="4211" y="3342"/>
                <a:ext cx="137" cy="135"/>
              </a:xfrm>
              <a:prstGeom prst="rtTriangle">
                <a:avLst/>
              </a:prstGeom>
              <a:solidFill>
                <a:srgbClr val="FFFF00"/>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cxnSp>
            <p:nvCxnSpPr>
              <p:cNvPr id="83056" name="AutoShape 108"/>
              <p:cNvCxnSpPr>
                <a:cxnSpLocks noChangeShapeType="1"/>
              </p:cNvCxnSpPr>
              <p:nvPr/>
            </p:nvCxnSpPr>
            <p:spPr bwMode="auto">
              <a:xfrm flipV="1">
                <a:off x="3780" y="3415"/>
                <a:ext cx="497" cy="254"/>
              </a:xfrm>
              <a:prstGeom prst="bentConnector3">
                <a:avLst>
                  <a:gd name="adj1" fmla="val 79477"/>
                </a:avLst>
              </a:prstGeom>
              <a:noFill/>
              <a:ln w="76200">
                <a:solidFill>
                  <a:srgbClr val="F6BF69"/>
                </a:solidFill>
                <a:miter lim="800000"/>
                <a:headEnd/>
                <a:tailEnd/>
              </a:ln>
            </p:spPr>
          </p:cxnSp>
          <p:cxnSp>
            <p:nvCxnSpPr>
              <p:cNvPr id="83057" name="AutoShape 109"/>
              <p:cNvCxnSpPr>
                <a:cxnSpLocks noChangeShapeType="1"/>
                <a:stCxn id="83071" idx="5"/>
                <a:endCxn id="83044" idx="1"/>
              </p:cNvCxnSpPr>
              <p:nvPr/>
            </p:nvCxnSpPr>
            <p:spPr bwMode="auto">
              <a:xfrm rot="5400000">
                <a:off x="4459" y="3402"/>
                <a:ext cx="3" cy="28"/>
              </a:xfrm>
              <a:prstGeom prst="straightConnector1">
                <a:avLst/>
              </a:prstGeom>
              <a:noFill/>
              <a:ln w="9525">
                <a:solidFill>
                  <a:srgbClr val="000000"/>
                </a:solidFill>
                <a:round/>
                <a:headEnd/>
                <a:tailEnd/>
              </a:ln>
            </p:spPr>
          </p:cxnSp>
          <p:cxnSp>
            <p:nvCxnSpPr>
              <p:cNvPr id="83058" name="AutoShape 110"/>
              <p:cNvCxnSpPr>
                <a:cxnSpLocks noChangeShapeType="1"/>
                <a:stCxn id="82968" idx="5"/>
              </p:cNvCxnSpPr>
              <p:nvPr/>
            </p:nvCxnSpPr>
            <p:spPr bwMode="auto">
              <a:xfrm flipV="1">
                <a:off x="1943" y="1535"/>
                <a:ext cx="375" cy="202"/>
              </a:xfrm>
              <a:prstGeom prst="bentConnector3">
                <a:avLst>
                  <a:gd name="adj1" fmla="val 23731"/>
                </a:avLst>
              </a:prstGeom>
              <a:noFill/>
              <a:ln w="76200">
                <a:solidFill>
                  <a:srgbClr val="F6BF69"/>
                </a:solidFill>
                <a:miter lim="800000"/>
                <a:headEnd/>
                <a:tailEnd/>
              </a:ln>
            </p:spPr>
          </p:cxnSp>
          <p:sp>
            <p:nvSpPr>
              <p:cNvPr id="83059" name="Line 111"/>
              <p:cNvSpPr>
                <a:spLocks noChangeShapeType="1"/>
              </p:cNvSpPr>
              <p:nvPr/>
            </p:nvSpPr>
            <p:spPr bwMode="auto">
              <a:xfrm>
                <a:off x="3867" y="3242"/>
                <a:ext cx="336" cy="0"/>
              </a:xfrm>
              <a:prstGeom prst="line">
                <a:avLst/>
              </a:prstGeom>
              <a:noFill/>
              <a:ln w="76200">
                <a:solidFill>
                  <a:srgbClr val="F6BF69"/>
                </a:solidFill>
                <a:round/>
                <a:headEnd/>
                <a:tailEnd/>
              </a:ln>
            </p:spPr>
            <p:txBody>
              <a:bodyPr lIns="173736" tIns="82296" rIns="173736" bIns="82296" anchor="ctr">
                <a:prstTxWarp prst="textNoShape">
                  <a:avLst/>
                </a:prstTxWarp>
                <a:spAutoFit/>
              </a:bodyPr>
              <a:lstStyle/>
              <a:p>
                <a:endParaRPr lang="en-US"/>
              </a:p>
            </p:txBody>
          </p:sp>
          <p:sp>
            <p:nvSpPr>
              <p:cNvPr id="83060" name="Line 112"/>
              <p:cNvSpPr>
                <a:spLocks noChangeShapeType="1"/>
              </p:cNvSpPr>
              <p:nvPr/>
            </p:nvSpPr>
            <p:spPr bwMode="auto">
              <a:xfrm>
                <a:off x="4182" y="3228"/>
                <a:ext cx="0" cy="163"/>
              </a:xfrm>
              <a:prstGeom prst="line">
                <a:avLst/>
              </a:prstGeom>
              <a:noFill/>
              <a:ln w="76200">
                <a:solidFill>
                  <a:srgbClr val="F6BF69"/>
                </a:solidFill>
                <a:round/>
                <a:headEnd/>
                <a:tailEnd/>
              </a:ln>
            </p:spPr>
            <p:txBody>
              <a:bodyPr lIns="173736" tIns="82296" rIns="173736" bIns="82296" anchor="ctr">
                <a:prstTxWarp prst="textNoShape">
                  <a:avLst/>
                </a:prstTxWarp>
                <a:spAutoFit/>
              </a:bodyPr>
              <a:lstStyle/>
              <a:p>
                <a:endParaRPr lang="en-US"/>
              </a:p>
            </p:txBody>
          </p:sp>
          <p:sp>
            <p:nvSpPr>
              <p:cNvPr id="83061" name="Line 113"/>
              <p:cNvSpPr>
                <a:spLocks noChangeShapeType="1"/>
              </p:cNvSpPr>
              <p:nvPr/>
            </p:nvSpPr>
            <p:spPr bwMode="auto">
              <a:xfrm flipV="1">
                <a:off x="1687" y="1729"/>
                <a:ext cx="77" cy="6"/>
              </a:xfrm>
              <a:prstGeom prst="line">
                <a:avLst/>
              </a:prstGeom>
              <a:noFill/>
              <a:ln w="76200">
                <a:solidFill>
                  <a:srgbClr val="F6BF69"/>
                </a:solidFill>
                <a:round/>
                <a:headEnd/>
                <a:tailEnd/>
              </a:ln>
            </p:spPr>
            <p:txBody>
              <a:bodyPr lIns="173736" tIns="82296" rIns="173736" bIns="82296" anchor="ctr">
                <a:prstTxWarp prst="textNoShape">
                  <a:avLst/>
                </a:prstTxWarp>
                <a:spAutoFit/>
              </a:bodyPr>
              <a:lstStyle/>
              <a:p>
                <a:endParaRPr lang="en-US"/>
              </a:p>
            </p:txBody>
          </p:sp>
          <p:grpSp>
            <p:nvGrpSpPr>
              <p:cNvPr id="83062" name="Group 114"/>
              <p:cNvGrpSpPr>
                <a:grpSpLocks/>
              </p:cNvGrpSpPr>
              <p:nvPr/>
            </p:nvGrpSpPr>
            <p:grpSpPr bwMode="auto">
              <a:xfrm>
                <a:off x="3658" y="3184"/>
                <a:ext cx="266" cy="110"/>
                <a:chOff x="3658" y="3184"/>
                <a:chExt cx="266" cy="110"/>
              </a:xfrm>
            </p:grpSpPr>
            <p:sp>
              <p:nvSpPr>
                <p:cNvPr id="83076" name="AutoShape 115"/>
                <p:cNvSpPr>
                  <a:spLocks noChangeAspect="1" noChangeArrowheads="1"/>
                </p:cNvSpPr>
                <p:nvPr/>
              </p:nvSpPr>
              <p:spPr bwMode="auto">
                <a:xfrm rot="2708947">
                  <a:off x="3815" y="3184"/>
                  <a:ext cx="108" cy="110"/>
                </a:xfrm>
                <a:prstGeom prst="rtTriangle">
                  <a:avLst/>
                </a:prstGeom>
                <a:solidFill>
                  <a:srgbClr val="FC0128"/>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3077" name="AutoShape 116"/>
                <p:cNvSpPr>
                  <a:spLocks noChangeAspect="1" noChangeArrowheads="1"/>
                </p:cNvSpPr>
                <p:nvPr/>
              </p:nvSpPr>
              <p:spPr bwMode="auto">
                <a:xfrm rot="-8091053">
                  <a:off x="3658" y="3184"/>
                  <a:ext cx="110" cy="110"/>
                </a:xfrm>
                <a:prstGeom prst="rtTriangle">
                  <a:avLst/>
                </a:prstGeom>
                <a:solidFill>
                  <a:srgbClr val="FC0128"/>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grpSp>
          <p:sp>
            <p:nvSpPr>
              <p:cNvPr id="83063" name="AutoShape 117"/>
              <p:cNvSpPr>
                <a:spLocks noChangeAspect="1" noChangeArrowheads="1"/>
              </p:cNvSpPr>
              <p:nvPr/>
            </p:nvSpPr>
            <p:spPr bwMode="auto">
              <a:xfrm rot="-8091053">
                <a:off x="2267" y="3189"/>
                <a:ext cx="110" cy="110"/>
              </a:xfrm>
              <a:prstGeom prst="rtTriangle">
                <a:avLst/>
              </a:prstGeom>
              <a:solidFill>
                <a:srgbClr val="FC0128"/>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3064" name="AutoShape 118"/>
              <p:cNvSpPr>
                <a:spLocks noChangeAspect="1" noChangeArrowheads="1"/>
              </p:cNvSpPr>
              <p:nvPr/>
            </p:nvSpPr>
            <p:spPr bwMode="auto">
              <a:xfrm rot="2708947">
                <a:off x="2423" y="3190"/>
                <a:ext cx="108" cy="110"/>
              </a:xfrm>
              <a:prstGeom prst="rtTriangle">
                <a:avLst/>
              </a:prstGeom>
              <a:solidFill>
                <a:srgbClr val="FC0128"/>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3065" name="Line 119"/>
              <p:cNvSpPr>
                <a:spLocks noChangeShapeType="1"/>
              </p:cNvSpPr>
              <p:nvPr/>
            </p:nvSpPr>
            <p:spPr bwMode="auto">
              <a:xfrm>
                <a:off x="3023" y="1956"/>
                <a:ext cx="0" cy="855"/>
              </a:xfrm>
              <a:prstGeom prst="line">
                <a:avLst/>
              </a:prstGeom>
              <a:noFill/>
              <a:ln w="76200">
                <a:solidFill>
                  <a:srgbClr val="F6BF69"/>
                </a:solidFill>
                <a:round/>
                <a:headEnd/>
                <a:tailEnd/>
              </a:ln>
            </p:spPr>
            <p:txBody>
              <a:bodyPr lIns="173736" tIns="82296" rIns="173736" bIns="82296" anchor="ctr">
                <a:prstTxWarp prst="textNoShape">
                  <a:avLst/>
                </a:prstTxWarp>
                <a:spAutoFit/>
              </a:bodyPr>
              <a:lstStyle/>
              <a:p>
                <a:endParaRPr lang="en-US"/>
              </a:p>
            </p:txBody>
          </p:sp>
          <p:cxnSp>
            <p:nvCxnSpPr>
              <p:cNvPr id="83066" name="AutoShape 120"/>
              <p:cNvCxnSpPr>
                <a:cxnSpLocks noChangeShapeType="1"/>
              </p:cNvCxnSpPr>
              <p:nvPr/>
            </p:nvCxnSpPr>
            <p:spPr bwMode="auto">
              <a:xfrm>
                <a:off x="2034" y="2366"/>
                <a:ext cx="898" cy="0"/>
              </a:xfrm>
              <a:prstGeom prst="straightConnector1">
                <a:avLst/>
              </a:prstGeom>
              <a:noFill/>
              <a:ln w="28575">
                <a:solidFill>
                  <a:schemeClr val="tx1"/>
                </a:solidFill>
                <a:round/>
                <a:headEnd/>
                <a:tailEnd/>
              </a:ln>
            </p:spPr>
          </p:cxnSp>
          <p:cxnSp>
            <p:nvCxnSpPr>
              <p:cNvPr id="83067" name="AutoShape 121"/>
              <p:cNvCxnSpPr>
                <a:cxnSpLocks noChangeShapeType="1"/>
              </p:cNvCxnSpPr>
              <p:nvPr/>
            </p:nvCxnSpPr>
            <p:spPr bwMode="auto">
              <a:xfrm>
                <a:off x="3132" y="2366"/>
                <a:ext cx="1046" cy="3"/>
              </a:xfrm>
              <a:prstGeom prst="straightConnector1">
                <a:avLst/>
              </a:prstGeom>
              <a:noFill/>
              <a:ln w="28575">
                <a:solidFill>
                  <a:schemeClr val="tx1"/>
                </a:solidFill>
                <a:round/>
                <a:headEnd/>
                <a:tailEnd/>
              </a:ln>
            </p:spPr>
          </p:cxnSp>
          <p:sp>
            <p:nvSpPr>
              <p:cNvPr id="83068" name="Line 122"/>
              <p:cNvSpPr>
                <a:spLocks noChangeShapeType="1"/>
              </p:cNvSpPr>
              <p:nvPr/>
            </p:nvSpPr>
            <p:spPr bwMode="auto">
              <a:xfrm>
                <a:off x="2029" y="3237"/>
                <a:ext cx="1316" cy="0"/>
              </a:xfrm>
              <a:prstGeom prst="line">
                <a:avLst/>
              </a:prstGeom>
              <a:noFill/>
              <a:ln w="28575">
                <a:solidFill>
                  <a:schemeClr val="tx1"/>
                </a:solidFill>
                <a:round/>
                <a:headEnd/>
                <a:tailEnd/>
              </a:ln>
            </p:spPr>
            <p:txBody>
              <a:bodyPr wrap="none" lIns="173736" tIns="82296" rIns="173736" bIns="82296" anchor="ctr">
                <a:prstTxWarp prst="textNoShape">
                  <a:avLst/>
                </a:prstTxWarp>
              </a:bodyPr>
              <a:lstStyle/>
              <a:p>
                <a:endParaRPr lang="en-US"/>
              </a:p>
            </p:txBody>
          </p:sp>
          <p:sp>
            <p:nvSpPr>
              <p:cNvPr id="83069" name="Line 123"/>
              <p:cNvSpPr>
                <a:spLocks noChangeShapeType="1"/>
              </p:cNvSpPr>
              <p:nvPr/>
            </p:nvSpPr>
            <p:spPr bwMode="auto">
              <a:xfrm>
                <a:off x="3538" y="3237"/>
                <a:ext cx="169" cy="0"/>
              </a:xfrm>
              <a:prstGeom prst="line">
                <a:avLst/>
              </a:prstGeom>
              <a:noFill/>
              <a:ln w="28575">
                <a:solidFill>
                  <a:schemeClr val="tx1"/>
                </a:solidFill>
                <a:round/>
                <a:headEnd/>
                <a:tailEnd/>
              </a:ln>
            </p:spPr>
            <p:txBody>
              <a:bodyPr wrap="none" lIns="173736" tIns="82296" rIns="173736" bIns="82296" anchor="ctr">
                <a:prstTxWarp prst="textNoShape">
                  <a:avLst/>
                </a:prstTxWarp>
              </a:bodyPr>
              <a:lstStyle/>
              <a:p>
                <a:endParaRPr lang="en-US"/>
              </a:p>
            </p:txBody>
          </p:sp>
          <p:sp>
            <p:nvSpPr>
              <p:cNvPr id="83070" name="Line 124"/>
              <p:cNvSpPr>
                <a:spLocks noChangeShapeType="1"/>
              </p:cNvSpPr>
              <p:nvPr/>
            </p:nvSpPr>
            <p:spPr bwMode="auto">
              <a:xfrm flipV="1">
                <a:off x="4441" y="3411"/>
                <a:ext cx="101" cy="7"/>
              </a:xfrm>
              <a:prstGeom prst="line">
                <a:avLst/>
              </a:prstGeom>
              <a:noFill/>
              <a:ln w="76200">
                <a:solidFill>
                  <a:srgbClr val="F6BF69"/>
                </a:solidFill>
                <a:round/>
                <a:headEnd/>
                <a:tailEnd/>
              </a:ln>
            </p:spPr>
            <p:txBody>
              <a:bodyPr lIns="173736" tIns="82296" rIns="173736" bIns="82296" anchor="ctr">
                <a:prstTxWarp prst="textNoShape">
                  <a:avLst/>
                </a:prstTxWarp>
                <a:spAutoFit/>
              </a:bodyPr>
              <a:lstStyle/>
              <a:p>
                <a:endParaRPr lang="en-US"/>
              </a:p>
            </p:txBody>
          </p:sp>
          <p:sp>
            <p:nvSpPr>
              <p:cNvPr id="83071" name="AutoShape 125"/>
              <p:cNvSpPr>
                <a:spLocks noChangeAspect="1" noChangeArrowheads="1"/>
              </p:cNvSpPr>
              <p:nvPr/>
            </p:nvSpPr>
            <p:spPr bwMode="auto">
              <a:xfrm rot="2708947">
                <a:off x="4406" y="3345"/>
                <a:ext cx="137" cy="139"/>
              </a:xfrm>
              <a:prstGeom prst="rtTriangle">
                <a:avLst/>
              </a:prstGeom>
              <a:solidFill>
                <a:srgbClr val="FFFF00"/>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3072" name="AutoShape 126"/>
              <p:cNvSpPr>
                <a:spLocks noChangeAspect="1" noChangeArrowheads="1"/>
              </p:cNvSpPr>
              <p:nvPr/>
            </p:nvSpPr>
            <p:spPr bwMode="auto">
              <a:xfrm rot="2708947">
                <a:off x="3742" y="3578"/>
                <a:ext cx="136" cy="138"/>
              </a:xfrm>
              <a:prstGeom prst="rtTriangle">
                <a:avLst/>
              </a:prstGeom>
              <a:solidFill>
                <a:srgbClr val="FFFF00"/>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3073" name="AutoShape 127"/>
              <p:cNvSpPr>
                <a:spLocks noChangeAspect="1" noChangeArrowheads="1"/>
              </p:cNvSpPr>
              <p:nvPr/>
            </p:nvSpPr>
            <p:spPr bwMode="auto">
              <a:xfrm rot="2708947">
                <a:off x="2439" y="1880"/>
                <a:ext cx="137" cy="139"/>
              </a:xfrm>
              <a:prstGeom prst="rtTriangle">
                <a:avLst/>
              </a:prstGeom>
              <a:solidFill>
                <a:srgbClr val="FFFF00"/>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3074" name="AutoShape 128"/>
              <p:cNvSpPr>
                <a:spLocks noChangeAspect="1" noChangeArrowheads="1"/>
              </p:cNvSpPr>
              <p:nvPr/>
            </p:nvSpPr>
            <p:spPr bwMode="auto">
              <a:xfrm rot="-8091053">
                <a:off x="2254" y="1866"/>
                <a:ext cx="139" cy="135"/>
              </a:xfrm>
              <a:prstGeom prst="rtTriangle">
                <a:avLst/>
              </a:prstGeom>
              <a:solidFill>
                <a:srgbClr val="FFFF00"/>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3075" name="AutoShape 129"/>
              <p:cNvSpPr>
                <a:spLocks noChangeAspect="1" noChangeArrowheads="1"/>
              </p:cNvSpPr>
              <p:nvPr/>
            </p:nvSpPr>
            <p:spPr bwMode="auto">
              <a:xfrm rot="-8091053">
                <a:off x="1683" y="1669"/>
                <a:ext cx="137" cy="135"/>
              </a:xfrm>
              <a:prstGeom prst="rtTriangle">
                <a:avLst/>
              </a:prstGeom>
              <a:solidFill>
                <a:srgbClr val="FFFF00"/>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grpSp>
        <p:sp>
          <p:nvSpPr>
            <p:cNvPr id="82951" name="Line 4"/>
            <p:cNvSpPr>
              <a:spLocks noChangeShapeType="1"/>
            </p:cNvSpPr>
            <p:nvPr/>
          </p:nvSpPr>
          <p:spPr bwMode="auto">
            <a:xfrm flipV="1">
              <a:off x="7812865" y="3149725"/>
              <a:ext cx="1331135" cy="1449983"/>
            </a:xfrm>
            <a:prstGeom prst="line">
              <a:avLst/>
            </a:prstGeom>
            <a:noFill/>
            <a:ln w="57150">
              <a:solidFill>
                <a:srgbClr val="000000"/>
              </a:solidFill>
              <a:round/>
              <a:headEnd type="triangle" w="med" len="med"/>
              <a:tailEnd/>
            </a:ln>
          </p:spPr>
          <p:txBody>
            <a:bodyPr lIns="173736" tIns="82296" rIns="173736" bIns="82296" anchor="ctr">
              <a:prstTxWarp prst="textNoShape">
                <a:avLst/>
              </a:prstTxWarp>
              <a:spAutoFit/>
            </a:bodyPr>
            <a:lstStyle/>
            <a:p>
              <a:endParaRPr lang="en-US"/>
            </a:p>
          </p:txBody>
        </p:sp>
        <p:sp>
          <p:nvSpPr>
            <p:cNvPr id="82952" name="Text Box 5"/>
            <p:cNvSpPr txBox="1">
              <a:spLocks noChangeArrowheads="1"/>
            </p:cNvSpPr>
            <p:nvPr/>
          </p:nvSpPr>
          <p:spPr bwMode="auto">
            <a:xfrm>
              <a:off x="8711352" y="2668588"/>
              <a:ext cx="2642448" cy="533835"/>
            </a:xfrm>
            <a:prstGeom prst="rect">
              <a:avLst/>
            </a:prstGeom>
            <a:noFill/>
            <a:ln w="9525">
              <a:noFill/>
              <a:miter lim="800000"/>
              <a:headEnd/>
              <a:tailEnd/>
            </a:ln>
          </p:spPr>
          <p:txBody>
            <a:bodyPr lIns="155911" tIns="73852" rIns="155911" bIns="73852" anchor="ctr">
              <a:prstTxWarp prst="textNoShape">
                <a:avLst/>
              </a:prstTxWarp>
              <a:spAutoFit/>
            </a:bodyPr>
            <a:lstStyle/>
            <a:p>
              <a:pPr algn="ctr" defTabSz="820738"/>
              <a:r>
                <a:rPr lang="en-US" sz="2500" b="1" i="1">
                  <a:latin typeface="Tekton" charset="0"/>
                </a:rPr>
                <a:t>New Valve # 23!</a:t>
              </a:r>
            </a:p>
          </p:txBody>
        </p:sp>
        <p:sp>
          <p:nvSpPr>
            <p:cNvPr id="82953" name="AutoShape 130"/>
            <p:cNvSpPr>
              <a:spLocks noChangeAspect="1" noChangeArrowheads="1"/>
            </p:cNvSpPr>
            <p:nvPr/>
          </p:nvSpPr>
          <p:spPr bwMode="auto">
            <a:xfrm rot="2708947">
              <a:off x="7853638" y="4694658"/>
              <a:ext cx="182963" cy="190597"/>
            </a:xfrm>
            <a:prstGeom prst="rtTriangle">
              <a:avLst/>
            </a:prstGeom>
            <a:solidFill>
              <a:srgbClr val="FFFF00"/>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2954" name="AutoShape 131"/>
            <p:cNvSpPr>
              <a:spLocks noChangeAspect="1" noChangeArrowheads="1"/>
            </p:cNvSpPr>
            <p:nvPr/>
          </p:nvSpPr>
          <p:spPr bwMode="auto">
            <a:xfrm rot="-8091053">
              <a:off x="7581463" y="4686273"/>
              <a:ext cx="186012" cy="189073"/>
            </a:xfrm>
            <a:prstGeom prst="rtTriangle">
              <a:avLst/>
            </a:prstGeom>
            <a:solidFill>
              <a:srgbClr val="FFFF00"/>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gr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84994" name="Group 2"/>
          <p:cNvGrpSpPr>
            <a:grpSpLocks/>
          </p:cNvGrpSpPr>
          <p:nvPr/>
        </p:nvGrpSpPr>
        <p:grpSpPr bwMode="auto">
          <a:xfrm>
            <a:off x="5257800" y="1530350"/>
            <a:ext cx="6599238" cy="3276600"/>
            <a:chOff x="3336" y="968"/>
            <a:chExt cx="4610" cy="2652"/>
          </a:xfrm>
        </p:grpSpPr>
        <p:sp>
          <p:nvSpPr>
            <p:cNvPr id="84997" name="Freeform 3"/>
            <p:cNvSpPr>
              <a:spLocks/>
            </p:cNvSpPr>
            <p:nvPr/>
          </p:nvSpPr>
          <p:spPr bwMode="auto">
            <a:xfrm>
              <a:off x="4178" y="1059"/>
              <a:ext cx="552" cy="754"/>
            </a:xfrm>
            <a:custGeom>
              <a:avLst/>
              <a:gdLst>
                <a:gd name="T0" fmla="*/ 38 w 689"/>
                <a:gd name="T1" fmla="*/ 39 h 876"/>
                <a:gd name="T2" fmla="*/ 32 w 689"/>
                <a:gd name="T3" fmla="*/ 11 h 876"/>
                <a:gd name="T4" fmla="*/ 27 w 689"/>
                <a:gd name="T5" fmla="*/ 7 h 876"/>
                <a:gd name="T6" fmla="*/ 2 w 689"/>
                <a:gd name="T7" fmla="*/ 20 h 876"/>
                <a:gd name="T8" fmla="*/ 2 w 689"/>
                <a:gd name="T9" fmla="*/ 86 h 876"/>
                <a:gd name="T10" fmla="*/ 21 w 689"/>
                <a:gd name="T11" fmla="*/ 125 h 876"/>
                <a:gd name="T12" fmla="*/ 30 w 689"/>
                <a:gd name="T13" fmla="*/ 122 h 876"/>
                <a:gd name="T14" fmla="*/ 36 w 689"/>
                <a:gd name="T15" fmla="*/ 108 h 876"/>
                <a:gd name="T16" fmla="*/ 37 w 689"/>
                <a:gd name="T17" fmla="*/ 96 h 876"/>
                <a:gd name="T18" fmla="*/ 38 w 689"/>
                <a:gd name="T19" fmla="*/ 53 h 876"/>
                <a:gd name="T20" fmla="*/ 38 w 689"/>
                <a:gd name="T21" fmla="*/ 39 h 8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9"/>
                <a:gd name="T34" fmla="*/ 0 h 876"/>
                <a:gd name="T35" fmla="*/ 689 w 689"/>
                <a:gd name="T36" fmla="*/ 876 h 8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9" h="876">
                  <a:moveTo>
                    <a:pt x="683" y="269"/>
                  </a:moveTo>
                  <a:cubicBezTo>
                    <a:pt x="662" y="206"/>
                    <a:pt x="636" y="118"/>
                    <a:pt x="579" y="77"/>
                  </a:cubicBezTo>
                  <a:cubicBezTo>
                    <a:pt x="554" y="59"/>
                    <a:pt x="520" y="52"/>
                    <a:pt x="491" y="45"/>
                  </a:cubicBezTo>
                  <a:cubicBezTo>
                    <a:pt x="365" y="48"/>
                    <a:pt x="121" y="0"/>
                    <a:pt x="27" y="141"/>
                  </a:cubicBezTo>
                  <a:cubicBezTo>
                    <a:pt x="0" y="327"/>
                    <a:pt x="13" y="215"/>
                    <a:pt x="27" y="605"/>
                  </a:cubicBezTo>
                  <a:cubicBezTo>
                    <a:pt x="33" y="787"/>
                    <a:pt x="229" y="850"/>
                    <a:pt x="379" y="869"/>
                  </a:cubicBezTo>
                  <a:cubicBezTo>
                    <a:pt x="432" y="866"/>
                    <a:pt x="488" y="876"/>
                    <a:pt x="539" y="861"/>
                  </a:cubicBezTo>
                  <a:cubicBezTo>
                    <a:pt x="571" y="852"/>
                    <a:pt x="614" y="776"/>
                    <a:pt x="635" y="749"/>
                  </a:cubicBezTo>
                  <a:cubicBezTo>
                    <a:pt x="654" y="692"/>
                    <a:pt x="642" y="715"/>
                    <a:pt x="667" y="677"/>
                  </a:cubicBezTo>
                  <a:cubicBezTo>
                    <a:pt x="689" y="568"/>
                    <a:pt x="681" y="513"/>
                    <a:pt x="675" y="381"/>
                  </a:cubicBezTo>
                  <a:cubicBezTo>
                    <a:pt x="669" y="248"/>
                    <a:pt x="636" y="222"/>
                    <a:pt x="683" y="269"/>
                  </a:cubicBezTo>
                  <a:close/>
                </a:path>
              </a:pathLst>
            </a:custGeom>
            <a:solidFill>
              <a:srgbClr val="FDE3BA"/>
            </a:solidFill>
            <a:ln w="38100">
              <a:solidFill>
                <a:srgbClr val="FC0128"/>
              </a:solidFill>
              <a:round/>
              <a:headEnd/>
              <a:tailEnd/>
            </a:ln>
          </p:spPr>
          <p:txBody>
            <a:bodyPr wrap="none" lIns="173736" tIns="82296" rIns="173736" bIns="82296" anchor="ctr">
              <a:prstTxWarp prst="textNoShape">
                <a:avLst/>
              </a:prstTxWarp>
              <a:spAutoFit/>
            </a:bodyPr>
            <a:lstStyle/>
            <a:p>
              <a:endParaRPr lang="en-US"/>
            </a:p>
          </p:txBody>
        </p:sp>
        <p:sp>
          <p:nvSpPr>
            <p:cNvPr id="84998" name="Freeform 4"/>
            <p:cNvSpPr>
              <a:spLocks/>
            </p:cNvSpPr>
            <p:nvPr/>
          </p:nvSpPr>
          <p:spPr bwMode="auto">
            <a:xfrm>
              <a:off x="4685" y="1407"/>
              <a:ext cx="1312" cy="1186"/>
            </a:xfrm>
            <a:custGeom>
              <a:avLst/>
              <a:gdLst>
                <a:gd name="T0" fmla="*/ 2 w 1638"/>
                <a:gd name="T1" fmla="*/ 40 h 1376"/>
                <a:gd name="T2" fmla="*/ 11 w 1638"/>
                <a:gd name="T3" fmla="*/ 30 h 1376"/>
                <a:gd name="T4" fmla="*/ 24 w 1638"/>
                <a:gd name="T5" fmla="*/ 8 h 1376"/>
                <a:gd name="T6" fmla="*/ 29 w 1638"/>
                <a:gd name="T7" fmla="*/ 3 h 1376"/>
                <a:gd name="T8" fmla="*/ 34 w 1638"/>
                <a:gd name="T9" fmla="*/ 0 h 1376"/>
                <a:gd name="T10" fmla="*/ 50 w 1638"/>
                <a:gd name="T11" fmla="*/ 3 h 1376"/>
                <a:gd name="T12" fmla="*/ 55 w 1638"/>
                <a:gd name="T13" fmla="*/ 3 h 1376"/>
                <a:gd name="T14" fmla="*/ 69 w 1638"/>
                <a:gd name="T15" fmla="*/ 8 h 1376"/>
                <a:gd name="T16" fmla="*/ 82 w 1638"/>
                <a:gd name="T17" fmla="*/ 29 h 1376"/>
                <a:gd name="T18" fmla="*/ 87 w 1638"/>
                <a:gd name="T19" fmla="*/ 39 h 1376"/>
                <a:gd name="T20" fmla="*/ 89 w 1638"/>
                <a:gd name="T21" fmla="*/ 41 h 1376"/>
                <a:gd name="T22" fmla="*/ 84 w 1638"/>
                <a:gd name="T23" fmla="*/ 66 h 1376"/>
                <a:gd name="T24" fmla="*/ 83 w 1638"/>
                <a:gd name="T25" fmla="*/ 68 h 1376"/>
                <a:gd name="T26" fmla="*/ 74 w 1638"/>
                <a:gd name="T27" fmla="*/ 70 h 1376"/>
                <a:gd name="T28" fmla="*/ 66 w 1638"/>
                <a:gd name="T29" fmla="*/ 71 h 1376"/>
                <a:gd name="T30" fmla="*/ 58 w 1638"/>
                <a:gd name="T31" fmla="*/ 80 h 1376"/>
                <a:gd name="T32" fmla="*/ 53 w 1638"/>
                <a:gd name="T33" fmla="*/ 102 h 1376"/>
                <a:gd name="T34" fmla="*/ 50 w 1638"/>
                <a:gd name="T35" fmla="*/ 168 h 1376"/>
                <a:gd name="T36" fmla="*/ 46 w 1638"/>
                <a:gd name="T37" fmla="*/ 183 h 1376"/>
                <a:gd name="T38" fmla="*/ 30 w 1638"/>
                <a:gd name="T39" fmla="*/ 199 h 1376"/>
                <a:gd name="T40" fmla="*/ 18 w 1638"/>
                <a:gd name="T41" fmla="*/ 197 h 1376"/>
                <a:gd name="T42" fmla="*/ 4 w 1638"/>
                <a:gd name="T43" fmla="*/ 178 h 1376"/>
                <a:gd name="T44" fmla="*/ 2 w 1638"/>
                <a:gd name="T45" fmla="*/ 168 h 1376"/>
                <a:gd name="T46" fmla="*/ 3 w 1638"/>
                <a:gd name="T47" fmla="*/ 140 h 1376"/>
                <a:gd name="T48" fmla="*/ 8 w 1638"/>
                <a:gd name="T49" fmla="*/ 136 h 1376"/>
                <a:gd name="T50" fmla="*/ 19 w 1638"/>
                <a:gd name="T51" fmla="*/ 134 h 1376"/>
                <a:gd name="T52" fmla="*/ 24 w 1638"/>
                <a:gd name="T53" fmla="*/ 127 h 1376"/>
                <a:gd name="T54" fmla="*/ 35 w 1638"/>
                <a:gd name="T55" fmla="*/ 103 h 1376"/>
                <a:gd name="T56" fmla="*/ 34 w 1638"/>
                <a:gd name="T57" fmla="*/ 72 h 1376"/>
                <a:gd name="T58" fmla="*/ 21 w 1638"/>
                <a:gd name="T59" fmla="*/ 53 h 1376"/>
                <a:gd name="T60" fmla="*/ 14 w 1638"/>
                <a:gd name="T61" fmla="*/ 46 h 1376"/>
                <a:gd name="T62" fmla="*/ 6 w 1638"/>
                <a:gd name="T63" fmla="*/ 44 h 1376"/>
                <a:gd name="T64" fmla="*/ 4 w 1638"/>
                <a:gd name="T65" fmla="*/ 43 h 1376"/>
                <a:gd name="T66" fmla="*/ 2 w 1638"/>
                <a:gd name="T67" fmla="*/ 40 h 13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38"/>
                <a:gd name="T103" fmla="*/ 0 h 1376"/>
                <a:gd name="T104" fmla="*/ 1638 w 1638"/>
                <a:gd name="T105" fmla="*/ 1376 h 137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38" h="1376">
                  <a:moveTo>
                    <a:pt x="43" y="272"/>
                  </a:moveTo>
                  <a:cubicBezTo>
                    <a:pt x="134" y="196"/>
                    <a:pt x="45" y="258"/>
                    <a:pt x="203" y="208"/>
                  </a:cubicBezTo>
                  <a:cubicBezTo>
                    <a:pt x="282" y="183"/>
                    <a:pt x="346" y="96"/>
                    <a:pt x="419" y="56"/>
                  </a:cubicBezTo>
                  <a:cubicBezTo>
                    <a:pt x="449" y="39"/>
                    <a:pt x="482" y="25"/>
                    <a:pt x="515" y="16"/>
                  </a:cubicBezTo>
                  <a:cubicBezTo>
                    <a:pt x="546" y="7"/>
                    <a:pt x="611" y="0"/>
                    <a:pt x="611" y="0"/>
                  </a:cubicBezTo>
                  <a:cubicBezTo>
                    <a:pt x="702" y="3"/>
                    <a:pt x="792" y="2"/>
                    <a:pt x="883" y="8"/>
                  </a:cubicBezTo>
                  <a:cubicBezTo>
                    <a:pt x="918" y="10"/>
                    <a:pt x="952" y="20"/>
                    <a:pt x="987" y="24"/>
                  </a:cubicBezTo>
                  <a:cubicBezTo>
                    <a:pt x="1065" y="33"/>
                    <a:pt x="1161" y="23"/>
                    <a:pt x="1235" y="56"/>
                  </a:cubicBezTo>
                  <a:cubicBezTo>
                    <a:pt x="1316" y="93"/>
                    <a:pt x="1388" y="137"/>
                    <a:pt x="1451" y="200"/>
                  </a:cubicBezTo>
                  <a:cubicBezTo>
                    <a:pt x="1476" y="225"/>
                    <a:pt x="1526" y="245"/>
                    <a:pt x="1555" y="264"/>
                  </a:cubicBezTo>
                  <a:cubicBezTo>
                    <a:pt x="1563" y="269"/>
                    <a:pt x="1579" y="280"/>
                    <a:pt x="1579" y="280"/>
                  </a:cubicBezTo>
                  <a:cubicBezTo>
                    <a:pt x="1638" y="368"/>
                    <a:pt x="1563" y="413"/>
                    <a:pt x="1499" y="456"/>
                  </a:cubicBezTo>
                  <a:cubicBezTo>
                    <a:pt x="1491" y="461"/>
                    <a:pt x="1485" y="471"/>
                    <a:pt x="1475" y="472"/>
                  </a:cubicBezTo>
                  <a:cubicBezTo>
                    <a:pt x="1427" y="479"/>
                    <a:pt x="1379" y="478"/>
                    <a:pt x="1331" y="480"/>
                  </a:cubicBezTo>
                  <a:cubicBezTo>
                    <a:pt x="1275" y="483"/>
                    <a:pt x="1219" y="485"/>
                    <a:pt x="1163" y="488"/>
                  </a:cubicBezTo>
                  <a:cubicBezTo>
                    <a:pt x="1112" y="508"/>
                    <a:pt x="1071" y="522"/>
                    <a:pt x="1027" y="552"/>
                  </a:cubicBezTo>
                  <a:cubicBezTo>
                    <a:pt x="1010" y="603"/>
                    <a:pt x="977" y="666"/>
                    <a:pt x="939" y="704"/>
                  </a:cubicBezTo>
                  <a:cubicBezTo>
                    <a:pt x="884" y="868"/>
                    <a:pt x="948" y="669"/>
                    <a:pt x="915" y="1160"/>
                  </a:cubicBezTo>
                  <a:cubicBezTo>
                    <a:pt x="912" y="1198"/>
                    <a:pt x="857" y="1253"/>
                    <a:pt x="835" y="1264"/>
                  </a:cubicBezTo>
                  <a:cubicBezTo>
                    <a:pt x="739" y="1312"/>
                    <a:pt x="647" y="1363"/>
                    <a:pt x="539" y="1376"/>
                  </a:cubicBezTo>
                  <a:cubicBezTo>
                    <a:pt x="464" y="1373"/>
                    <a:pt x="389" y="1374"/>
                    <a:pt x="315" y="1368"/>
                  </a:cubicBezTo>
                  <a:cubicBezTo>
                    <a:pt x="212" y="1359"/>
                    <a:pt x="158" y="1262"/>
                    <a:pt x="67" y="1232"/>
                  </a:cubicBezTo>
                  <a:cubicBezTo>
                    <a:pt x="43" y="1208"/>
                    <a:pt x="38" y="1188"/>
                    <a:pt x="19" y="1160"/>
                  </a:cubicBezTo>
                  <a:cubicBezTo>
                    <a:pt x="5" y="1103"/>
                    <a:pt x="0" y="1000"/>
                    <a:pt x="59" y="960"/>
                  </a:cubicBezTo>
                  <a:cubicBezTo>
                    <a:pt x="64" y="957"/>
                    <a:pt x="126" y="937"/>
                    <a:pt x="139" y="936"/>
                  </a:cubicBezTo>
                  <a:cubicBezTo>
                    <a:pt x="206" y="929"/>
                    <a:pt x="339" y="920"/>
                    <a:pt x="339" y="920"/>
                  </a:cubicBezTo>
                  <a:cubicBezTo>
                    <a:pt x="460" y="880"/>
                    <a:pt x="311" y="934"/>
                    <a:pt x="435" y="872"/>
                  </a:cubicBezTo>
                  <a:cubicBezTo>
                    <a:pt x="518" y="830"/>
                    <a:pt x="583" y="800"/>
                    <a:pt x="627" y="712"/>
                  </a:cubicBezTo>
                  <a:cubicBezTo>
                    <a:pt x="640" y="646"/>
                    <a:pt x="656" y="545"/>
                    <a:pt x="595" y="504"/>
                  </a:cubicBezTo>
                  <a:cubicBezTo>
                    <a:pt x="547" y="408"/>
                    <a:pt x="451" y="412"/>
                    <a:pt x="363" y="376"/>
                  </a:cubicBezTo>
                  <a:cubicBezTo>
                    <a:pt x="323" y="359"/>
                    <a:pt x="279" y="327"/>
                    <a:pt x="235" y="320"/>
                  </a:cubicBezTo>
                  <a:cubicBezTo>
                    <a:pt x="195" y="313"/>
                    <a:pt x="155" y="310"/>
                    <a:pt x="115" y="304"/>
                  </a:cubicBezTo>
                  <a:cubicBezTo>
                    <a:pt x="102" y="302"/>
                    <a:pt x="88" y="299"/>
                    <a:pt x="75" y="296"/>
                  </a:cubicBezTo>
                  <a:cubicBezTo>
                    <a:pt x="56" y="268"/>
                    <a:pt x="69" y="272"/>
                    <a:pt x="43" y="272"/>
                  </a:cubicBezTo>
                  <a:close/>
                </a:path>
              </a:pathLst>
            </a:custGeom>
            <a:solidFill>
              <a:srgbClr val="FDE3BA"/>
            </a:solidFill>
            <a:ln w="38100">
              <a:solidFill>
                <a:srgbClr val="FC0128"/>
              </a:solidFill>
              <a:round/>
              <a:headEnd/>
              <a:tailEnd/>
            </a:ln>
          </p:spPr>
          <p:txBody>
            <a:bodyPr lIns="173736" tIns="82296" rIns="173736" bIns="82296" anchor="ctr">
              <a:prstTxWarp prst="textNoShape">
                <a:avLst/>
              </a:prstTxWarp>
              <a:spAutoFit/>
            </a:bodyPr>
            <a:lstStyle/>
            <a:p>
              <a:endParaRPr lang="en-US"/>
            </a:p>
          </p:txBody>
        </p:sp>
        <p:sp>
          <p:nvSpPr>
            <p:cNvPr id="84999" name="Freeform 5"/>
            <p:cNvSpPr>
              <a:spLocks/>
            </p:cNvSpPr>
            <p:nvPr/>
          </p:nvSpPr>
          <p:spPr bwMode="auto">
            <a:xfrm>
              <a:off x="4666" y="2227"/>
              <a:ext cx="1315" cy="1349"/>
            </a:xfrm>
            <a:custGeom>
              <a:avLst/>
              <a:gdLst>
                <a:gd name="T0" fmla="*/ 2 w 1644"/>
                <a:gd name="T1" fmla="*/ 145 h 1568"/>
                <a:gd name="T2" fmla="*/ 6 w 1644"/>
                <a:gd name="T3" fmla="*/ 188 h 1568"/>
                <a:gd name="T4" fmla="*/ 18 w 1644"/>
                <a:gd name="T5" fmla="*/ 211 h 1568"/>
                <a:gd name="T6" fmla="*/ 42 w 1644"/>
                <a:gd name="T7" fmla="*/ 221 h 1568"/>
                <a:gd name="T8" fmla="*/ 59 w 1644"/>
                <a:gd name="T9" fmla="*/ 220 h 1568"/>
                <a:gd name="T10" fmla="*/ 66 w 1644"/>
                <a:gd name="T11" fmla="*/ 206 h 1568"/>
                <a:gd name="T12" fmla="*/ 77 w 1644"/>
                <a:gd name="T13" fmla="*/ 173 h 1568"/>
                <a:gd name="T14" fmla="*/ 81 w 1644"/>
                <a:gd name="T15" fmla="*/ 152 h 1568"/>
                <a:gd name="T16" fmla="*/ 83 w 1644"/>
                <a:gd name="T17" fmla="*/ 149 h 1568"/>
                <a:gd name="T18" fmla="*/ 83 w 1644"/>
                <a:gd name="T19" fmla="*/ 110 h 1568"/>
                <a:gd name="T20" fmla="*/ 81 w 1644"/>
                <a:gd name="T21" fmla="*/ 95 h 1568"/>
                <a:gd name="T22" fmla="*/ 81 w 1644"/>
                <a:gd name="T23" fmla="*/ 65 h 1568"/>
                <a:gd name="T24" fmla="*/ 85 w 1644"/>
                <a:gd name="T25" fmla="*/ 52 h 1568"/>
                <a:gd name="T26" fmla="*/ 86 w 1644"/>
                <a:gd name="T27" fmla="*/ 49 h 1568"/>
                <a:gd name="T28" fmla="*/ 89 w 1644"/>
                <a:gd name="T29" fmla="*/ 39 h 1568"/>
                <a:gd name="T30" fmla="*/ 90 w 1644"/>
                <a:gd name="T31" fmla="*/ 34 h 1568"/>
                <a:gd name="T32" fmla="*/ 90 w 1644"/>
                <a:gd name="T33" fmla="*/ 17 h 1568"/>
                <a:gd name="T34" fmla="*/ 88 w 1644"/>
                <a:gd name="T35" fmla="*/ 12 h 1568"/>
                <a:gd name="T36" fmla="*/ 75 w 1644"/>
                <a:gd name="T37" fmla="*/ 0 h 1568"/>
                <a:gd name="T38" fmla="*/ 60 w 1644"/>
                <a:gd name="T39" fmla="*/ 3 h 1568"/>
                <a:gd name="T40" fmla="*/ 56 w 1644"/>
                <a:gd name="T41" fmla="*/ 8 h 1568"/>
                <a:gd name="T42" fmla="*/ 51 w 1644"/>
                <a:gd name="T43" fmla="*/ 29 h 1568"/>
                <a:gd name="T44" fmla="*/ 45 w 1644"/>
                <a:gd name="T45" fmla="*/ 54 h 1568"/>
                <a:gd name="T46" fmla="*/ 37 w 1644"/>
                <a:gd name="T47" fmla="*/ 65 h 1568"/>
                <a:gd name="T48" fmla="*/ 29 w 1644"/>
                <a:gd name="T49" fmla="*/ 74 h 1568"/>
                <a:gd name="T50" fmla="*/ 19 w 1644"/>
                <a:gd name="T51" fmla="*/ 93 h 1568"/>
                <a:gd name="T52" fmla="*/ 17 w 1644"/>
                <a:gd name="T53" fmla="*/ 101 h 1568"/>
                <a:gd name="T54" fmla="*/ 5 w 1644"/>
                <a:gd name="T55" fmla="*/ 131 h 1568"/>
                <a:gd name="T56" fmla="*/ 2 w 1644"/>
                <a:gd name="T57" fmla="*/ 140 h 1568"/>
                <a:gd name="T58" fmla="*/ 2 w 1644"/>
                <a:gd name="T59" fmla="*/ 145 h 1568"/>
                <a:gd name="T60" fmla="*/ 2 w 1644"/>
                <a:gd name="T61" fmla="*/ 150 h 1568"/>
                <a:gd name="T62" fmla="*/ 2 w 1644"/>
                <a:gd name="T63" fmla="*/ 145 h 156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644"/>
                <a:gd name="T97" fmla="*/ 0 h 1568"/>
                <a:gd name="T98" fmla="*/ 1644 w 1644"/>
                <a:gd name="T99" fmla="*/ 1568 h 156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644" h="1568">
                  <a:moveTo>
                    <a:pt x="34" y="1024"/>
                  </a:moveTo>
                  <a:cubicBezTo>
                    <a:pt x="51" y="1124"/>
                    <a:pt x="68" y="1233"/>
                    <a:pt x="106" y="1328"/>
                  </a:cubicBezTo>
                  <a:cubicBezTo>
                    <a:pt x="142" y="1418"/>
                    <a:pt x="230" y="1462"/>
                    <a:pt x="314" y="1488"/>
                  </a:cubicBezTo>
                  <a:cubicBezTo>
                    <a:pt x="457" y="1533"/>
                    <a:pt x="598" y="1552"/>
                    <a:pt x="746" y="1568"/>
                  </a:cubicBezTo>
                  <a:cubicBezTo>
                    <a:pt x="858" y="1563"/>
                    <a:pt x="971" y="1566"/>
                    <a:pt x="1082" y="1552"/>
                  </a:cubicBezTo>
                  <a:cubicBezTo>
                    <a:pt x="1123" y="1547"/>
                    <a:pt x="1172" y="1481"/>
                    <a:pt x="1202" y="1456"/>
                  </a:cubicBezTo>
                  <a:cubicBezTo>
                    <a:pt x="1280" y="1389"/>
                    <a:pt x="1340" y="1307"/>
                    <a:pt x="1402" y="1224"/>
                  </a:cubicBezTo>
                  <a:cubicBezTo>
                    <a:pt x="1410" y="1186"/>
                    <a:pt x="1431" y="1103"/>
                    <a:pt x="1466" y="1080"/>
                  </a:cubicBezTo>
                  <a:cubicBezTo>
                    <a:pt x="1482" y="1069"/>
                    <a:pt x="1514" y="1048"/>
                    <a:pt x="1514" y="1048"/>
                  </a:cubicBezTo>
                  <a:cubicBezTo>
                    <a:pt x="1555" y="945"/>
                    <a:pt x="1550" y="973"/>
                    <a:pt x="1522" y="776"/>
                  </a:cubicBezTo>
                  <a:cubicBezTo>
                    <a:pt x="1519" y="756"/>
                    <a:pt x="1471" y="697"/>
                    <a:pt x="1458" y="672"/>
                  </a:cubicBezTo>
                  <a:cubicBezTo>
                    <a:pt x="1450" y="605"/>
                    <a:pt x="1438" y="518"/>
                    <a:pt x="1474" y="456"/>
                  </a:cubicBezTo>
                  <a:cubicBezTo>
                    <a:pt x="1493" y="423"/>
                    <a:pt x="1524" y="399"/>
                    <a:pt x="1546" y="368"/>
                  </a:cubicBezTo>
                  <a:cubicBezTo>
                    <a:pt x="1552" y="360"/>
                    <a:pt x="1556" y="352"/>
                    <a:pt x="1562" y="344"/>
                  </a:cubicBezTo>
                  <a:cubicBezTo>
                    <a:pt x="1580" y="320"/>
                    <a:pt x="1599" y="296"/>
                    <a:pt x="1618" y="272"/>
                  </a:cubicBezTo>
                  <a:cubicBezTo>
                    <a:pt x="1626" y="261"/>
                    <a:pt x="1642" y="240"/>
                    <a:pt x="1642" y="240"/>
                  </a:cubicBezTo>
                  <a:cubicBezTo>
                    <a:pt x="1639" y="200"/>
                    <a:pt x="1644" y="159"/>
                    <a:pt x="1634" y="120"/>
                  </a:cubicBezTo>
                  <a:cubicBezTo>
                    <a:pt x="1630" y="105"/>
                    <a:pt x="1615" y="96"/>
                    <a:pt x="1602" y="88"/>
                  </a:cubicBezTo>
                  <a:cubicBezTo>
                    <a:pt x="1536" y="44"/>
                    <a:pt x="1452" y="25"/>
                    <a:pt x="1378" y="0"/>
                  </a:cubicBezTo>
                  <a:cubicBezTo>
                    <a:pt x="1280" y="5"/>
                    <a:pt x="1186" y="8"/>
                    <a:pt x="1090" y="24"/>
                  </a:cubicBezTo>
                  <a:cubicBezTo>
                    <a:pt x="1072" y="36"/>
                    <a:pt x="1051" y="42"/>
                    <a:pt x="1034" y="56"/>
                  </a:cubicBezTo>
                  <a:cubicBezTo>
                    <a:pt x="1002" y="83"/>
                    <a:pt x="954" y="176"/>
                    <a:pt x="930" y="208"/>
                  </a:cubicBezTo>
                  <a:cubicBezTo>
                    <a:pt x="883" y="271"/>
                    <a:pt x="916" y="345"/>
                    <a:pt x="826" y="384"/>
                  </a:cubicBezTo>
                  <a:cubicBezTo>
                    <a:pt x="774" y="406"/>
                    <a:pt x="726" y="434"/>
                    <a:pt x="674" y="456"/>
                  </a:cubicBezTo>
                  <a:cubicBezTo>
                    <a:pt x="599" y="487"/>
                    <a:pt x="576" y="481"/>
                    <a:pt x="522" y="520"/>
                  </a:cubicBezTo>
                  <a:cubicBezTo>
                    <a:pt x="462" y="564"/>
                    <a:pt x="399" y="611"/>
                    <a:pt x="346" y="664"/>
                  </a:cubicBezTo>
                  <a:cubicBezTo>
                    <a:pt x="286" y="724"/>
                    <a:pt x="355" y="674"/>
                    <a:pt x="298" y="712"/>
                  </a:cubicBezTo>
                  <a:cubicBezTo>
                    <a:pt x="253" y="803"/>
                    <a:pt x="165" y="872"/>
                    <a:pt x="82" y="928"/>
                  </a:cubicBezTo>
                  <a:cubicBezTo>
                    <a:pt x="63" y="957"/>
                    <a:pt x="47" y="981"/>
                    <a:pt x="18" y="1000"/>
                  </a:cubicBezTo>
                  <a:cubicBezTo>
                    <a:pt x="13" y="1008"/>
                    <a:pt x="4" y="1015"/>
                    <a:pt x="2" y="1024"/>
                  </a:cubicBezTo>
                  <a:cubicBezTo>
                    <a:pt x="0" y="1039"/>
                    <a:pt x="23" y="1067"/>
                    <a:pt x="34" y="1056"/>
                  </a:cubicBezTo>
                  <a:cubicBezTo>
                    <a:pt x="42" y="1048"/>
                    <a:pt x="34" y="1035"/>
                    <a:pt x="34" y="1024"/>
                  </a:cubicBezTo>
                  <a:close/>
                </a:path>
              </a:pathLst>
            </a:custGeom>
            <a:solidFill>
              <a:srgbClr val="FDE3BA"/>
            </a:solidFill>
            <a:ln w="38100">
              <a:solidFill>
                <a:srgbClr val="FC0128"/>
              </a:solidFill>
              <a:round/>
              <a:headEnd/>
              <a:tailEnd/>
            </a:ln>
          </p:spPr>
          <p:txBody>
            <a:bodyPr wrap="none" lIns="173736" tIns="82296" rIns="173736" bIns="82296" anchor="ctr">
              <a:prstTxWarp prst="textNoShape">
                <a:avLst/>
              </a:prstTxWarp>
              <a:spAutoFit/>
            </a:bodyPr>
            <a:lstStyle/>
            <a:p>
              <a:endParaRPr lang="en-US"/>
            </a:p>
          </p:txBody>
        </p:sp>
        <p:sp>
          <p:nvSpPr>
            <p:cNvPr id="85000" name="Freeform 6"/>
            <p:cNvSpPr>
              <a:spLocks/>
            </p:cNvSpPr>
            <p:nvPr/>
          </p:nvSpPr>
          <p:spPr bwMode="auto">
            <a:xfrm>
              <a:off x="5890" y="2619"/>
              <a:ext cx="652" cy="682"/>
            </a:xfrm>
            <a:custGeom>
              <a:avLst/>
              <a:gdLst>
                <a:gd name="T0" fmla="*/ 5 w 816"/>
                <a:gd name="T1" fmla="*/ 22 h 792"/>
                <a:gd name="T2" fmla="*/ 19 w 816"/>
                <a:gd name="T3" fmla="*/ 0 h 792"/>
                <a:gd name="T4" fmla="*/ 35 w 816"/>
                <a:gd name="T5" fmla="*/ 3 h 792"/>
                <a:gd name="T6" fmla="*/ 37 w 816"/>
                <a:gd name="T7" fmla="*/ 3 h 792"/>
                <a:gd name="T8" fmla="*/ 43 w 816"/>
                <a:gd name="T9" fmla="*/ 19 h 792"/>
                <a:gd name="T10" fmla="*/ 44 w 816"/>
                <a:gd name="T11" fmla="*/ 29 h 792"/>
                <a:gd name="T12" fmla="*/ 43 w 816"/>
                <a:gd name="T13" fmla="*/ 41 h 792"/>
                <a:gd name="T14" fmla="*/ 39 w 816"/>
                <a:gd name="T15" fmla="*/ 53 h 792"/>
                <a:gd name="T16" fmla="*/ 37 w 816"/>
                <a:gd name="T17" fmla="*/ 65 h 792"/>
                <a:gd name="T18" fmla="*/ 19 w 816"/>
                <a:gd name="T19" fmla="*/ 113 h 792"/>
                <a:gd name="T20" fmla="*/ 14 w 816"/>
                <a:gd name="T21" fmla="*/ 113 h 792"/>
                <a:gd name="T22" fmla="*/ 2 w 816"/>
                <a:gd name="T23" fmla="*/ 87 h 792"/>
                <a:gd name="T24" fmla="*/ 0 w 816"/>
                <a:gd name="T25" fmla="*/ 84 h 792"/>
                <a:gd name="T26" fmla="*/ 5 w 816"/>
                <a:gd name="T27" fmla="*/ 22 h 7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16"/>
                <a:gd name="T43" fmla="*/ 0 h 792"/>
                <a:gd name="T44" fmla="*/ 816 w 816"/>
                <a:gd name="T45" fmla="*/ 792 h 79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16" h="792">
                  <a:moveTo>
                    <a:pt x="88" y="160"/>
                  </a:moveTo>
                  <a:cubicBezTo>
                    <a:pt x="187" y="81"/>
                    <a:pt x="222" y="26"/>
                    <a:pt x="352" y="0"/>
                  </a:cubicBezTo>
                  <a:cubicBezTo>
                    <a:pt x="451" y="3"/>
                    <a:pt x="549" y="3"/>
                    <a:pt x="648" y="8"/>
                  </a:cubicBezTo>
                  <a:cubicBezTo>
                    <a:pt x="662" y="9"/>
                    <a:pt x="676" y="9"/>
                    <a:pt x="688" y="16"/>
                  </a:cubicBezTo>
                  <a:cubicBezTo>
                    <a:pt x="730" y="41"/>
                    <a:pt x="784" y="128"/>
                    <a:pt x="784" y="128"/>
                  </a:cubicBezTo>
                  <a:cubicBezTo>
                    <a:pt x="793" y="154"/>
                    <a:pt x="807" y="174"/>
                    <a:pt x="816" y="200"/>
                  </a:cubicBezTo>
                  <a:cubicBezTo>
                    <a:pt x="813" y="229"/>
                    <a:pt x="814" y="259"/>
                    <a:pt x="808" y="288"/>
                  </a:cubicBezTo>
                  <a:cubicBezTo>
                    <a:pt x="802" y="318"/>
                    <a:pt x="733" y="356"/>
                    <a:pt x="720" y="376"/>
                  </a:cubicBezTo>
                  <a:cubicBezTo>
                    <a:pt x="703" y="402"/>
                    <a:pt x="694" y="428"/>
                    <a:pt x="680" y="456"/>
                  </a:cubicBezTo>
                  <a:cubicBezTo>
                    <a:pt x="649" y="613"/>
                    <a:pt x="515" y="753"/>
                    <a:pt x="360" y="792"/>
                  </a:cubicBezTo>
                  <a:cubicBezTo>
                    <a:pt x="320" y="789"/>
                    <a:pt x="280" y="788"/>
                    <a:pt x="240" y="784"/>
                  </a:cubicBezTo>
                  <a:cubicBezTo>
                    <a:pt x="127" y="772"/>
                    <a:pt x="79" y="679"/>
                    <a:pt x="8" y="608"/>
                  </a:cubicBezTo>
                  <a:cubicBezTo>
                    <a:pt x="5" y="600"/>
                    <a:pt x="0" y="584"/>
                    <a:pt x="0" y="584"/>
                  </a:cubicBezTo>
                  <a:lnTo>
                    <a:pt x="88" y="160"/>
                  </a:lnTo>
                  <a:close/>
                </a:path>
              </a:pathLst>
            </a:custGeom>
            <a:solidFill>
              <a:srgbClr val="FDE3BA"/>
            </a:solidFill>
            <a:ln w="38100">
              <a:solidFill>
                <a:srgbClr val="FC0128"/>
              </a:solidFill>
              <a:round/>
              <a:headEnd/>
              <a:tailEnd/>
            </a:ln>
          </p:spPr>
          <p:txBody>
            <a:bodyPr wrap="none" lIns="173736" tIns="82296" rIns="173736" bIns="82296" anchor="ctr">
              <a:prstTxWarp prst="textNoShape">
                <a:avLst/>
              </a:prstTxWarp>
              <a:spAutoFit/>
            </a:bodyPr>
            <a:lstStyle/>
            <a:p>
              <a:endParaRPr lang="en-US"/>
            </a:p>
          </p:txBody>
        </p:sp>
        <p:sp>
          <p:nvSpPr>
            <p:cNvPr id="85001" name="Rectangle 7"/>
            <p:cNvSpPr>
              <a:spLocks noChangeArrowheads="1"/>
            </p:cNvSpPr>
            <p:nvPr/>
          </p:nvSpPr>
          <p:spPr bwMode="auto">
            <a:xfrm>
              <a:off x="3336" y="1154"/>
              <a:ext cx="699" cy="582"/>
            </a:xfrm>
            <a:prstGeom prst="rect">
              <a:avLst/>
            </a:prstGeom>
            <a:solidFill>
              <a:srgbClr val="8CF4EA">
                <a:alpha val="50195"/>
              </a:srgbClr>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5002" name="Rectangle 8"/>
            <p:cNvSpPr>
              <a:spLocks noChangeArrowheads="1"/>
            </p:cNvSpPr>
            <p:nvPr/>
          </p:nvSpPr>
          <p:spPr bwMode="auto">
            <a:xfrm>
              <a:off x="6647" y="1154"/>
              <a:ext cx="700" cy="582"/>
            </a:xfrm>
            <a:prstGeom prst="rect">
              <a:avLst/>
            </a:prstGeom>
            <a:solidFill>
              <a:srgbClr val="8CF4EA">
                <a:alpha val="50195"/>
              </a:srgbClr>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5003" name="Line 9"/>
            <p:cNvSpPr>
              <a:spLocks noChangeShapeType="1"/>
            </p:cNvSpPr>
            <p:nvPr/>
          </p:nvSpPr>
          <p:spPr bwMode="auto">
            <a:xfrm>
              <a:off x="7347" y="1446"/>
              <a:ext cx="502" cy="0"/>
            </a:xfrm>
            <a:prstGeom prst="line">
              <a:avLst/>
            </a:prstGeom>
            <a:noFill/>
            <a:ln w="28575">
              <a:solidFill>
                <a:srgbClr val="000000"/>
              </a:solidFill>
              <a:round/>
              <a:headEnd/>
              <a:tailEnd/>
            </a:ln>
          </p:spPr>
          <p:txBody>
            <a:bodyPr wrap="none" lIns="173736" tIns="82296" rIns="173736" bIns="82296" anchor="ctr">
              <a:prstTxWarp prst="textNoShape">
                <a:avLst/>
              </a:prstTxWarp>
              <a:spAutoFit/>
            </a:bodyPr>
            <a:lstStyle/>
            <a:p>
              <a:endParaRPr lang="en-US"/>
            </a:p>
          </p:txBody>
        </p:sp>
        <p:sp>
          <p:nvSpPr>
            <p:cNvPr id="85004" name="AutoShape 10"/>
            <p:cNvSpPr>
              <a:spLocks noChangeAspect="1" noChangeArrowheads="1"/>
            </p:cNvSpPr>
            <p:nvPr/>
          </p:nvSpPr>
          <p:spPr bwMode="auto">
            <a:xfrm rot="2708947">
              <a:off x="7602" y="1397"/>
              <a:ext cx="94" cy="100"/>
            </a:xfrm>
            <a:prstGeom prst="rtTriangle">
              <a:avLst/>
            </a:prstGeom>
            <a:solidFill>
              <a:srgbClr val="FC0128">
                <a:alpha val="50195"/>
              </a:srgbClr>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5005" name="AutoShape 11"/>
            <p:cNvSpPr>
              <a:spLocks noChangeAspect="1" noChangeArrowheads="1"/>
            </p:cNvSpPr>
            <p:nvPr/>
          </p:nvSpPr>
          <p:spPr bwMode="auto">
            <a:xfrm rot="-8091053">
              <a:off x="7460" y="1397"/>
              <a:ext cx="95" cy="99"/>
            </a:xfrm>
            <a:prstGeom prst="rtTriangle">
              <a:avLst/>
            </a:prstGeom>
            <a:solidFill>
              <a:srgbClr val="FC0128">
                <a:alpha val="50195"/>
              </a:srgbClr>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cxnSp>
          <p:nvCxnSpPr>
            <p:cNvPr id="85006" name="AutoShape 12"/>
            <p:cNvCxnSpPr>
              <a:cxnSpLocks noChangeShapeType="1"/>
            </p:cNvCxnSpPr>
            <p:nvPr/>
          </p:nvCxnSpPr>
          <p:spPr bwMode="auto">
            <a:xfrm>
              <a:off x="4044" y="1446"/>
              <a:ext cx="316" cy="0"/>
            </a:xfrm>
            <a:prstGeom prst="straightConnector1">
              <a:avLst/>
            </a:prstGeom>
            <a:noFill/>
            <a:ln w="28575">
              <a:solidFill>
                <a:srgbClr val="000000"/>
              </a:solidFill>
              <a:round/>
              <a:headEnd/>
              <a:tailEnd/>
            </a:ln>
          </p:spPr>
        </p:cxnSp>
        <p:cxnSp>
          <p:nvCxnSpPr>
            <p:cNvPr id="85007" name="AutoShape 13"/>
            <p:cNvCxnSpPr>
              <a:cxnSpLocks noChangeShapeType="1"/>
            </p:cNvCxnSpPr>
            <p:nvPr/>
          </p:nvCxnSpPr>
          <p:spPr bwMode="auto">
            <a:xfrm>
              <a:off x="4353" y="1270"/>
              <a:ext cx="0" cy="386"/>
            </a:xfrm>
            <a:prstGeom prst="straightConnector1">
              <a:avLst/>
            </a:prstGeom>
            <a:noFill/>
            <a:ln w="28575">
              <a:solidFill>
                <a:srgbClr val="000000"/>
              </a:solidFill>
              <a:round/>
              <a:headEnd/>
              <a:tailEnd/>
            </a:ln>
          </p:spPr>
        </p:cxnSp>
        <p:cxnSp>
          <p:nvCxnSpPr>
            <p:cNvPr id="85008" name="AutoShape 14"/>
            <p:cNvCxnSpPr>
              <a:cxnSpLocks noChangeShapeType="1"/>
            </p:cNvCxnSpPr>
            <p:nvPr/>
          </p:nvCxnSpPr>
          <p:spPr bwMode="auto">
            <a:xfrm>
              <a:off x="4351" y="1272"/>
              <a:ext cx="1971" cy="0"/>
            </a:xfrm>
            <a:prstGeom prst="straightConnector1">
              <a:avLst/>
            </a:prstGeom>
            <a:noFill/>
            <a:ln w="28575">
              <a:solidFill>
                <a:srgbClr val="000000"/>
              </a:solidFill>
              <a:round/>
              <a:headEnd/>
              <a:tailEnd/>
            </a:ln>
          </p:spPr>
        </p:cxnSp>
        <p:cxnSp>
          <p:nvCxnSpPr>
            <p:cNvPr id="85009" name="AutoShape 15"/>
            <p:cNvCxnSpPr>
              <a:cxnSpLocks noChangeShapeType="1"/>
            </p:cNvCxnSpPr>
            <p:nvPr/>
          </p:nvCxnSpPr>
          <p:spPr bwMode="auto">
            <a:xfrm>
              <a:off x="4346" y="1650"/>
              <a:ext cx="1971" cy="0"/>
            </a:xfrm>
            <a:prstGeom prst="straightConnector1">
              <a:avLst/>
            </a:prstGeom>
            <a:noFill/>
            <a:ln w="28575">
              <a:solidFill>
                <a:srgbClr val="000000"/>
              </a:solidFill>
              <a:round/>
              <a:headEnd/>
              <a:tailEnd/>
            </a:ln>
          </p:spPr>
        </p:cxnSp>
        <p:cxnSp>
          <p:nvCxnSpPr>
            <p:cNvPr id="85010" name="AutoShape 16"/>
            <p:cNvCxnSpPr>
              <a:cxnSpLocks noChangeShapeType="1"/>
            </p:cNvCxnSpPr>
            <p:nvPr/>
          </p:nvCxnSpPr>
          <p:spPr bwMode="auto">
            <a:xfrm flipH="1">
              <a:off x="6320" y="1442"/>
              <a:ext cx="320" cy="0"/>
            </a:xfrm>
            <a:prstGeom prst="straightConnector1">
              <a:avLst/>
            </a:prstGeom>
            <a:noFill/>
            <a:ln w="28575">
              <a:solidFill>
                <a:srgbClr val="000000"/>
              </a:solidFill>
              <a:round/>
              <a:headEnd/>
              <a:tailEnd/>
            </a:ln>
          </p:spPr>
        </p:cxnSp>
        <p:cxnSp>
          <p:nvCxnSpPr>
            <p:cNvPr id="85011" name="AutoShape 17"/>
            <p:cNvCxnSpPr>
              <a:cxnSpLocks noChangeShapeType="1"/>
            </p:cNvCxnSpPr>
            <p:nvPr/>
          </p:nvCxnSpPr>
          <p:spPr bwMode="auto">
            <a:xfrm>
              <a:off x="6317" y="1270"/>
              <a:ext cx="1" cy="388"/>
            </a:xfrm>
            <a:prstGeom prst="straightConnector1">
              <a:avLst/>
            </a:prstGeom>
            <a:noFill/>
            <a:ln w="28575">
              <a:solidFill>
                <a:srgbClr val="000000"/>
              </a:solidFill>
              <a:round/>
              <a:headEnd/>
              <a:tailEnd/>
            </a:ln>
          </p:spPr>
        </p:cxnSp>
        <p:sp>
          <p:nvSpPr>
            <p:cNvPr id="85012" name="AutoShape 18"/>
            <p:cNvSpPr>
              <a:spLocks noChangeAspect="1" noChangeArrowheads="1"/>
            </p:cNvSpPr>
            <p:nvPr/>
          </p:nvSpPr>
          <p:spPr bwMode="auto">
            <a:xfrm rot="2708947">
              <a:off x="6519" y="1391"/>
              <a:ext cx="94" cy="101"/>
            </a:xfrm>
            <a:prstGeom prst="rtTriangle">
              <a:avLst/>
            </a:prstGeom>
            <a:solidFill>
              <a:srgbClr val="FC0128">
                <a:alpha val="50195"/>
              </a:srgbClr>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5013" name="AutoShape 19"/>
            <p:cNvSpPr>
              <a:spLocks noChangeAspect="1" noChangeArrowheads="1"/>
            </p:cNvSpPr>
            <p:nvPr/>
          </p:nvSpPr>
          <p:spPr bwMode="auto">
            <a:xfrm rot="-8091053">
              <a:off x="6377" y="1391"/>
              <a:ext cx="94" cy="101"/>
            </a:xfrm>
            <a:prstGeom prst="rtTriangle">
              <a:avLst/>
            </a:prstGeom>
            <a:solidFill>
              <a:srgbClr val="FC0128">
                <a:alpha val="50195"/>
              </a:srgbClr>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5014" name="AutoShape 20"/>
            <p:cNvSpPr>
              <a:spLocks noChangeAspect="1" noChangeArrowheads="1"/>
            </p:cNvSpPr>
            <p:nvPr/>
          </p:nvSpPr>
          <p:spPr bwMode="auto">
            <a:xfrm rot="2708947">
              <a:off x="4204" y="1394"/>
              <a:ext cx="118" cy="126"/>
            </a:xfrm>
            <a:prstGeom prst="rtTriangle">
              <a:avLst/>
            </a:prstGeom>
            <a:solidFill>
              <a:srgbClr val="FFFF00">
                <a:alpha val="50195"/>
              </a:srgbClr>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5015" name="AutoShape 21"/>
            <p:cNvSpPr>
              <a:spLocks noChangeAspect="1" noChangeArrowheads="1"/>
            </p:cNvSpPr>
            <p:nvPr/>
          </p:nvSpPr>
          <p:spPr bwMode="auto">
            <a:xfrm rot="-8091053">
              <a:off x="4064" y="1363"/>
              <a:ext cx="118" cy="124"/>
            </a:xfrm>
            <a:prstGeom prst="rtTriangle">
              <a:avLst/>
            </a:prstGeom>
            <a:solidFill>
              <a:srgbClr val="FFFF00">
                <a:alpha val="50195"/>
              </a:srgbClr>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5016" name="AutoShape 22"/>
            <p:cNvSpPr>
              <a:spLocks noChangeAspect="1" noChangeArrowheads="1"/>
            </p:cNvSpPr>
            <p:nvPr/>
          </p:nvSpPr>
          <p:spPr bwMode="auto">
            <a:xfrm rot="2708947">
              <a:off x="4713" y="1233"/>
              <a:ext cx="95" cy="100"/>
            </a:xfrm>
            <a:prstGeom prst="rtTriangle">
              <a:avLst/>
            </a:prstGeom>
            <a:solidFill>
              <a:srgbClr val="FC0128">
                <a:alpha val="50195"/>
              </a:srgbClr>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5017" name="AutoShape 23"/>
            <p:cNvSpPr>
              <a:spLocks noChangeAspect="1" noChangeArrowheads="1"/>
            </p:cNvSpPr>
            <p:nvPr/>
          </p:nvSpPr>
          <p:spPr bwMode="auto">
            <a:xfrm rot="-8091053">
              <a:off x="4570" y="1235"/>
              <a:ext cx="95" cy="99"/>
            </a:xfrm>
            <a:prstGeom prst="rtTriangle">
              <a:avLst/>
            </a:prstGeom>
            <a:solidFill>
              <a:srgbClr val="FC0128">
                <a:alpha val="50195"/>
              </a:srgbClr>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5018" name="AutoShape 24"/>
            <p:cNvSpPr>
              <a:spLocks noChangeAspect="1" noChangeArrowheads="1"/>
            </p:cNvSpPr>
            <p:nvPr/>
          </p:nvSpPr>
          <p:spPr bwMode="auto">
            <a:xfrm rot="2708947">
              <a:off x="4701" y="1597"/>
              <a:ext cx="117" cy="125"/>
            </a:xfrm>
            <a:prstGeom prst="rtTriangle">
              <a:avLst/>
            </a:prstGeom>
            <a:solidFill>
              <a:srgbClr val="FFFF00">
                <a:alpha val="50195"/>
              </a:srgbClr>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5019" name="AutoShape 25"/>
            <p:cNvSpPr>
              <a:spLocks noChangeAspect="1" noChangeArrowheads="1"/>
            </p:cNvSpPr>
            <p:nvPr/>
          </p:nvSpPr>
          <p:spPr bwMode="auto">
            <a:xfrm rot="-8091053">
              <a:off x="4561" y="1562"/>
              <a:ext cx="117" cy="124"/>
            </a:xfrm>
            <a:prstGeom prst="rtTriangle">
              <a:avLst/>
            </a:prstGeom>
            <a:solidFill>
              <a:srgbClr val="FFFF00">
                <a:alpha val="50195"/>
              </a:srgbClr>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5020" name="AutoShape 26"/>
            <p:cNvSpPr>
              <a:spLocks noChangeAspect="1" noChangeArrowheads="1"/>
            </p:cNvSpPr>
            <p:nvPr/>
          </p:nvSpPr>
          <p:spPr bwMode="auto">
            <a:xfrm rot="2708947">
              <a:off x="5981" y="1228"/>
              <a:ext cx="95" cy="100"/>
            </a:xfrm>
            <a:prstGeom prst="rtTriangle">
              <a:avLst/>
            </a:prstGeom>
            <a:solidFill>
              <a:srgbClr val="FC0128">
                <a:alpha val="50195"/>
              </a:srgbClr>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5021" name="AutoShape 27"/>
            <p:cNvSpPr>
              <a:spLocks noChangeAspect="1" noChangeArrowheads="1"/>
            </p:cNvSpPr>
            <p:nvPr/>
          </p:nvSpPr>
          <p:spPr bwMode="auto">
            <a:xfrm rot="-8091053">
              <a:off x="5838" y="1228"/>
              <a:ext cx="96" cy="101"/>
            </a:xfrm>
            <a:prstGeom prst="rtTriangle">
              <a:avLst/>
            </a:prstGeom>
            <a:solidFill>
              <a:srgbClr val="FC0128">
                <a:alpha val="50195"/>
              </a:srgbClr>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5022" name="AutoShape 28"/>
            <p:cNvSpPr>
              <a:spLocks noChangeAspect="1" noChangeArrowheads="1"/>
            </p:cNvSpPr>
            <p:nvPr/>
          </p:nvSpPr>
          <p:spPr bwMode="auto">
            <a:xfrm rot="2708947">
              <a:off x="5981" y="1588"/>
              <a:ext cx="95" cy="100"/>
            </a:xfrm>
            <a:prstGeom prst="rtTriangle">
              <a:avLst/>
            </a:prstGeom>
            <a:solidFill>
              <a:srgbClr val="FC0128">
                <a:alpha val="50195"/>
              </a:srgbClr>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5023" name="AutoShape 29"/>
            <p:cNvSpPr>
              <a:spLocks noChangeAspect="1" noChangeArrowheads="1"/>
            </p:cNvSpPr>
            <p:nvPr/>
          </p:nvSpPr>
          <p:spPr bwMode="auto">
            <a:xfrm rot="-8091053">
              <a:off x="5838" y="1586"/>
              <a:ext cx="96" cy="101"/>
            </a:xfrm>
            <a:prstGeom prst="rtTriangle">
              <a:avLst/>
            </a:prstGeom>
            <a:solidFill>
              <a:srgbClr val="8CF4EA">
                <a:alpha val="50195"/>
              </a:srgbClr>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5024" name="Line 30"/>
            <p:cNvSpPr>
              <a:spLocks noChangeShapeType="1"/>
            </p:cNvSpPr>
            <p:nvPr/>
          </p:nvSpPr>
          <p:spPr bwMode="auto">
            <a:xfrm>
              <a:off x="5019" y="1270"/>
              <a:ext cx="0" cy="285"/>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85025" name="Arc 31"/>
            <p:cNvSpPr>
              <a:spLocks/>
            </p:cNvSpPr>
            <p:nvPr/>
          </p:nvSpPr>
          <p:spPr bwMode="auto">
            <a:xfrm rot="5400000" flipH="1">
              <a:off x="5004" y="1573"/>
              <a:ext cx="167" cy="131"/>
            </a:xfrm>
            <a:custGeom>
              <a:avLst/>
              <a:gdLst>
                <a:gd name="T0" fmla="*/ 0 w 43151"/>
                <a:gd name="T1" fmla="*/ 0 h 21600"/>
                <a:gd name="T2" fmla="*/ 0 w 43151"/>
                <a:gd name="T3" fmla="*/ 0 h 21600"/>
                <a:gd name="T4" fmla="*/ 0 w 43151"/>
                <a:gd name="T5" fmla="*/ 0 h 21600"/>
                <a:gd name="T6" fmla="*/ 0 60000 65536"/>
                <a:gd name="T7" fmla="*/ 0 60000 65536"/>
                <a:gd name="T8" fmla="*/ 0 60000 65536"/>
                <a:gd name="T9" fmla="*/ 0 w 43151"/>
                <a:gd name="T10" fmla="*/ 0 h 21600"/>
                <a:gd name="T11" fmla="*/ 43151 w 43151"/>
                <a:gd name="T12" fmla="*/ 21600 h 21600"/>
              </a:gdLst>
              <a:ahLst/>
              <a:cxnLst>
                <a:cxn ang="T6">
                  <a:pos x="T0" y="T1"/>
                </a:cxn>
                <a:cxn ang="T7">
                  <a:pos x="T2" y="T3"/>
                </a:cxn>
                <a:cxn ang="T8">
                  <a:pos x="T4" y="T5"/>
                </a:cxn>
              </a:cxnLst>
              <a:rect l="T9" t="T10" r="T11" b="T12"/>
              <a:pathLst>
                <a:path w="43151" h="21600" fill="none" extrusionOk="0">
                  <a:moveTo>
                    <a:pt x="-1" y="20149"/>
                  </a:moveTo>
                  <a:cubicBezTo>
                    <a:pt x="762" y="8809"/>
                    <a:pt x="10184" y="-1"/>
                    <a:pt x="21551" y="-1"/>
                  </a:cubicBezTo>
                  <a:cubicBezTo>
                    <a:pt x="33480" y="-1"/>
                    <a:pt x="43151" y="9670"/>
                    <a:pt x="43151" y="21600"/>
                  </a:cubicBezTo>
                </a:path>
                <a:path w="43151" h="21600" stroke="0" extrusionOk="0">
                  <a:moveTo>
                    <a:pt x="-1" y="20149"/>
                  </a:moveTo>
                  <a:cubicBezTo>
                    <a:pt x="762" y="8809"/>
                    <a:pt x="10184" y="-1"/>
                    <a:pt x="21551" y="-1"/>
                  </a:cubicBezTo>
                  <a:cubicBezTo>
                    <a:pt x="33480" y="-1"/>
                    <a:pt x="43151" y="9670"/>
                    <a:pt x="43151" y="21600"/>
                  </a:cubicBezTo>
                  <a:lnTo>
                    <a:pt x="21551" y="21600"/>
                  </a:lnTo>
                  <a:close/>
                </a:path>
              </a:pathLst>
            </a:cu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85026" name="Line 32"/>
            <p:cNvSpPr>
              <a:spLocks noChangeShapeType="1"/>
            </p:cNvSpPr>
            <p:nvPr/>
          </p:nvSpPr>
          <p:spPr bwMode="auto">
            <a:xfrm>
              <a:off x="5032" y="1722"/>
              <a:ext cx="0" cy="285"/>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85027" name="Line 33"/>
            <p:cNvSpPr>
              <a:spLocks noChangeShapeType="1"/>
            </p:cNvSpPr>
            <p:nvPr/>
          </p:nvSpPr>
          <p:spPr bwMode="auto">
            <a:xfrm>
              <a:off x="5257" y="1658"/>
              <a:ext cx="0" cy="285"/>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85028" name="Arc 34"/>
            <p:cNvSpPr>
              <a:spLocks/>
            </p:cNvSpPr>
            <p:nvPr/>
          </p:nvSpPr>
          <p:spPr bwMode="auto">
            <a:xfrm rot="5400000" flipH="1">
              <a:off x="5242" y="1961"/>
              <a:ext cx="167" cy="131"/>
            </a:xfrm>
            <a:custGeom>
              <a:avLst/>
              <a:gdLst>
                <a:gd name="T0" fmla="*/ 0 w 43151"/>
                <a:gd name="T1" fmla="*/ 0 h 21600"/>
                <a:gd name="T2" fmla="*/ 0 w 43151"/>
                <a:gd name="T3" fmla="*/ 0 h 21600"/>
                <a:gd name="T4" fmla="*/ 0 w 43151"/>
                <a:gd name="T5" fmla="*/ 0 h 21600"/>
                <a:gd name="T6" fmla="*/ 0 60000 65536"/>
                <a:gd name="T7" fmla="*/ 0 60000 65536"/>
                <a:gd name="T8" fmla="*/ 0 60000 65536"/>
                <a:gd name="T9" fmla="*/ 0 w 43151"/>
                <a:gd name="T10" fmla="*/ 0 h 21600"/>
                <a:gd name="T11" fmla="*/ 43151 w 43151"/>
                <a:gd name="T12" fmla="*/ 21600 h 21600"/>
              </a:gdLst>
              <a:ahLst/>
              <a:cxnLst>
                <a:cxn ang="T6">
                  <a:pos x="T0" y="T1"/>
                </a:cxn>
                <a:cxn ang="T7">
                  <a:pos x="T2" y="T3"/>
                </a:cxn>
                <a:cxn ang="T8">
                  <a:pos x="T4" y="T5"/>
                </a:cxn>
              </a:cxnLst>
              <a:rect l="T9" t="T10" r="T11" b="T12"/>
              <a:pathLst>
                <a:path w="43151" h="21600" fill="none" extrusionOk="0">
                  <a:moveTo>
                    <a:pt x="-1" y="20149"/>
                  </a:moveTo>
                  <a:cubicBezTo>
                    <a:pt x="762" y="8809"/>
                    <a:pt x="10184" y="-1"/>
                    <a:pt x="21551" y="-1"/>
                  </a:cubicBezTo>
                  <a:cubicBezTo>
                    <a:pt x="33480" y="-1"/>
                    <a:pt x="43151" y="9670"/>
                    <a:pt x="43151" y="21600"/>
                  </a:cubicBezTo>
                </a:path>
                <a:path w="43151" h="21600" stroke="0" extrusionOk="0">
                  <a:moveTo>
                    <a:pt x="-1" y="20149"/>
                  </a:moveTo>
                  <a:cubicBezTo>
                    <a:pt x="762" y="8809"/>
                    <a:pt x="10184" y="-1"/>
                    <a:pt x="21551" y="-1"/>
                  </a:cubicBezTo>
                  <a:cubicBezTo>
                    <a:pt x="33480" y="-1"/>
                    <a:pt x="43151" y="9670"/>
                    <a:pt x="43151" y="21600"/>
                  </a:cubicBezTo>
                  <a:lnTo>
                    <a:pt x="21551" y="21600"/>
                  </a:lnTo>
                  <a:close/>
                </a:path>
              </a:pathLst>
            </a:cu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85029" name="Line 35"/>
            <p:cNvSpPr>
              <a:spLocks noChangeShapeType="1"/>
            </p:cNvSpPr>
            <p:nvPr/>
          </p:nvSpPr>
          <p:spPr bwMode="auto">
            <a:xfrm>
              <a:off x="5270" y="2110"/>
              <a:ext cx="0" cy="285"/>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85030" name="Rectangle 36"/>
            <p:cNvSpPr>
              <a:spLocks noChangeArrowheads="1"/>
            </p:cNvSpPr>
            <p:nvPr/>
          </p:nvSpPr>
          <p:spPr bwMode="auto">
            <a:xfrm>
              <a:off x="3336" y="1894"/>
              <a:ext cx="699" cy="585"/>
            </a:xfrm>
            <a:prstGeom prst="rect">
              <a:avLst/>
            </a:prstGeom>
            <a:solidFill>
              <a:srgbClr val="8CF4EA">
                <a:alpha val="50195"/>
              </a:srgbClr>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5031" name="Rectangle 37"/>
            <p:cNvSpPr>
              <a:spLocks noChangeArrowheads="1"/>
            </p:cNvSpPr>
            <p:nvPr/>
          </p:nvSpPr>
          <p:spPr bwMode="auto">
            <a:xfrm>
              <a:off x="6647" y="1894"/>
              <a:ext cx="700" cy="585"/>
            </a:xfrm>
            <a:prstGeom prst="rect">
              <a:avLst/>
            </a:prstGeom>
            <a:solidFill>
              <a:srgbClr val="8CF4EA">
                <a:alpha val="50195"/>
              </a:srgbClr>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5032" name="Line 38"/>
            <p:cNvSpPr>
              <a:spLocks noChangeShapeType="1"/>
            </p:cNvSpPr>
            <p:nvPr/>
          </p:nvSpPr>
          <p:spPr bwMode="auto">
            <a:xfrm>
              <a:off x="7347" y="2187"/>
              <a:ext cx="502" cy="0"/>
            </a:xfrm>
            <a:prstGeom prst="line">
              <a:avLst/>
            </a:prstGeom>
            <a:noFill/>
            <a:ln w="28575">
              <a:solidFill>
                <a:srgbClr val="000000"/>
              </a:solidFill>
              <a:round/>
              <a:headEnd/>
              <a:tailEnd/>
            </a:ln>
          </p:spPr>
          <p:txBody>
            <a:bodyPr wrap="none" lIns="173736" tIns="82296" rIns="173736" bIns="82296" anchor="ctr">
              <a:prstTxWarp prst="textNoShape">
                <a:avLst/>
              </a:prstTxWarp>
              <a:spAutoFit/>
            </a:bodyPr>
            <a:lstStyle/>
            <a:p>
              <a:endParaRPr lang="en-US"/>
            </a:p>
          </p:txBody>
        </p:sp>
        <p:sp>
          <p:nvSpPr>
            <p:cNvPr id="85033" name="AutoShape 39"/>
            <p:cNvSpPr>
              <a:spLocks noChangeAspect="1" noChangeArrowheads="1"/>
            </p:cNvSpPr>
            <p:nvPr/>
          </p:nvSpPr>
          <p:spPr bwMode="auto">
            <a:xfrm rot="2708947">
              <a:off x="7602" y="2138"/>
              <a:ext cx="94" cy="100"/>
            </a:xfrm>
            <a:prstGeom prst="rtTriangle">
              <a:avLst/>
            </a:prstGeom>
            <a:solidFill>
              <a:srgbClr val="FC0128">
                <a:alpha val="50195"/>
              </a:srgbClr>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5034" name="AutoShape 40"/>
            <p:cNvSpPr>
              <a:spLocks noChangeAspect="1" noChangeArrowheads="1"/>
            </p:cNvSpPr>
            <p:nvPr/>
          </p:nvSpPr>
          <p:spPr bwMode="auto">
            <a:xfrm rot="-8091053">
              <a:off x="7460" y="2138"/>
              <a:ext cx="95" cy="99"/>
            </a:xfrm>
            <a:prstGeom prst="rtTriangle">
              <a:avLst/>
            </a:prstGeom>
            <a:solidFill>
              <a:srgbClr val="FC0128">
                <a:alpha val="50195"/>
              </a:srgbClr>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cxnSp>
          <p:nvCxnSpPr>
            <p:cNvPr id="85035" name="AutoShape 41"/>
            <p:cNvCxnSpPr>
              <a:cxnSpLocks noChangeShapeType="1"/>
            </p:cNvCxnSpPr>
            <p:nvPr/>
          </p:nvCxnSpPr>
          <p:spPr bwMode="auto">
            <a:xfrm>
              <a:off x="4044" y="2187"/>
              <a:ext cx="316" cy="0"/>
            </a:xfrm>
            <a:prstGeom prst="straightConnector1">
              <a:avLst/>
            </a:prstGeom>
            <a:noFill/>
            <a:ln w="28575">
              <a:solidFill>
                <a:srgbClr val="000000"/>
              </a:solidFill>
              <a:round/>
              <a:headEnd/>
              <a:tailEnd/>
            </a:ln>
          </p:spPr>
        </p:cxnSp>
        <p:cxnSp>
          <p:nvCxnSpPr>
            <p:cNvPr id="85036" name="AutoShape 42"/>
            <p:cNvCxnSpPr>
              <a:cxnSpLocks noChangeShapeType="1"/>
            </p:cNvCxnSpPr>
            <p:nvPr/>
          </p:nvCxnSpPr>
          <p:spPr bwMode="auto">
            <a:xfrm>
              <a:off x="4353" y="2011"/>
              <a:ext cx="0" cy="386"/>
            </a:xfrm>
            <a:prstGeom prst="straightConnector1">
              <a:avLst/>
            </a:prstGeom>
            <a:noFill/>
            <a:ln w="28575">
              <a:solidFill>
                <a:srgbClr val="000000"/>
              </a:solidFill>
              <a:round/>
              <a:headEnd/>
              <a:tailEnd/>
            </a:ln>
          </p:spPr>
        </p:cxnSp>
        <p:cxnSp>
          <p:nvCxnSpPr>
            <p:cNvPr id="85037" name="AutoShape 43"/>
            <p:cNvCxnSpPr>
              <a:cxnSpLocks noChangeShapeType="1"/>
            </p:cNvCxnSpPr>
            <p:nvPr/>
          </p:nvCxnSpPr>
          <p:spPr bwMode="auto">
            <a:xfrm>
              <a:off x="4346" y="2391"/>
              <a:ext cx="1971" cy="0"/>
            </a:xfrm>
            <a:prstGeom prst="straightConnector1">
              <a:avLst/>
            </a:prstGeom>
            <a:noFill/>
            <a:ln w="28575">
              <a:solidFill>
                <a:srgbClr val="000000"/>
              </a:solidFill>
              <a:round/>
              <a:headEnd/>
              <a:tailEnd/>
            </a:ln>
          </p:spPr>
        </p:cxnSp>
        <p:cxnSp>
          <p:nvCxnSpPr>
            <p:cNvPr id="85038" name="AutoShape 44"/>
            <p:cNvCxnSpPr>
              <a:cxnSpLocks noChangeShapeType="1"/>
            </p:cNvCxnSpPr>
            <p:nvPr/>
          </p:nvCxnSpPr>
          <p:spPr bwMode="auto">
            <a:xfrm flipH="1">
              <a:off x="6320" y="2183"/>
              <a:ext cx="320" cy="0"/>
            </a:xfrm>
            <a:prstGeom prst="straightConnector1">
              <a:avLst/>
            </a:prstGeom>
            <a:noFill/>
            <a:ln w="28575">
              <a:solidFill>
                <a:srgbClr val="000000"/>
              </a:solidFill>
              <a:round/>
              <a:headEnd/>
              <a:tailEnd/>
            </a:ln>
          </p:spPr>
        </p:cxnSp>
        <p:cxnSp>
          <p:nvCxnSpPr>
            <p:cNvPr id="85039" name="AutoShape 45"/>
            <p:cNvCxnSpPr>
              <a:cxnSpLocks noChangeShapeType="1"/>
            </p:cNvCxnSpPr>
            <p:nvPr/>
          </p:nvCxnSpPr>
          <p:spPr bwMode="auto">
            <a:xfrm>
              <a:off x="6317" y="2011"/>
              <a:ext cx="1" cy="388"/>
            </a:xfrm>
            <a:prstGeom prst="straightConnector1">
              <a:avLst/>
            </a:prstGeom>
            <a:noFill/>
            <a:ln w="28575">
              <a:solidFill>
                <a:srgbClr val="000000"/>
              </a:solidFill>
              <a:round/>
              <a:headEnd/>
              <a:tailEnd/>
            </a:ln>
          </p:spPr>
        </p:cxnSp>
        <p:sp>
          <p:nvSpPr>
            <p:cNvPr id="85040" name="AutoShape 46"/>
            <p:cNvSpPr>
              <a:spLocks noChangeAspect="1" noChangeArrowheads="1"/>
            </p:cNvSpPr>
            <p:nvPr/>
          </p:nvSpPr>
          <p:spPr bwMode="auto">
            <a:xfrm rot="2708947">
              <a:off x="6518" y="2132"/>
              <a:ext cx="95" cy="101"/>
            </a:xfrm>
            <a:prstGeom prst="rtTriangle">
              <a:avLst/>
            </a:prstGeom>
            <a:solidFill>
              <a:srgbClr val="FC0128">
                <a:alpha val="50195"/>
              </a:srgbClr>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5041" name="AutoShape 47"/>
            <p:cNvSpPr>
              <a:spLocks noChangeAspect="1" noChangeArrowheads="1"/>
            </p:cNvSpPr>
            <p:nvPr/>
          </p:nvSpPr>
          <p:spPr bwMode="auto">
            <a:xfrm rot="-8091053">
              <a:off x="6376" y="2132"/>
              <a:ext cx="95" cy="101"/>
            </a:xfrm>
            <a:prstGeom prst="rtTriangle">
              <a:avLst/>
            </a:prstGeom>
            <a:solidFill>
              <a:srgbClr val="FC0128">
                <a:alpha val="50195"/>
              </a:srgbClr>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5042" name="AutoShape 48"/>
            <p:cNvSpPr>
              <a:spLocks noChangeAspect="1" noChangeArrowheads="1"/>
            </p:cNvSpPr>
            <p:nvPr/>
          </p:nvSpPr>
          <p:spPr bwMode="auto">
            <a:xfrm rot="2708947">
              <a:off x="4219" y="2135"/>
              <a:ext cx="95" cy="100"/>
            </a:xfrm>
            <a:prstGeom prst="rtTriangle">
              <a:avLst/>
            </a:prstGeom>
            <a:solidFill>
              <a:srgbClr val="FC0128">
                <a:alpha val="50195"/>
              </a:srgbClr>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5043" name="AutoShape 49"/>
            <p:cNvSpPr>
              <a:spLocks noChangeAspect="1" noChangeArrowheads="1"/>
            </p:cNvSpPr>
            <p:nvPr/>
          </p:nvSpPr>
          <p:spPr bwMode="auto">
            <a:xfrm rot="-8091053">
              <a:off x="4075" y="2137"/>
              <a:ext cx="95" cy="99"/>
            </a:xfrm>
            <a:prstGeom prst="rtTriangle">
              <a:avLst/>
            </a:prstGeom>
            <a:solidFill>
              <a:srgbClr val="FC0128">
                <a:alpha val="50195"/>
              </a:srgbClr>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5044" name="AutoShape 50"/>
            <p:cNvSpPr>
              <a:spLocks noChangeAspect="1" noChangeArrowheads="1"/>
            </p:cNvSpPr>
            <p:nvPr/>
          </p:nvSpPr>
          <p:spPr bwMode="auto">
            <a:xfrm rot="2708947">
              <a:off x="4714" y="1974"/>
              <a:ext cx="94" cy="100"/>
            </a:xfrm>
            <a:prstGeom prst="rtTriangle">
              <a:avLst/>
            </a:prstGeom>
            <a:solidFill>
              <a:srgbClr val="FC0128">
                <a:alpha val="50195"/>
              </a:srgbClr>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5045" name="AutoShape 51"/>
            <p:cNvSpPr>
              <a:spLocks noChangeAspect="1" noChangeArrowheads="1"/>
            </p:cNvSpPr>
            <p:nvPr/>
          </p:nvSpPr>
          <p:spPr bwMode="auto">
            <a:xfrm rot="-8091053">
              <a:off x="4573" y="1974"/>
              <a:ext cx="94" cy="99"/>
            </a:xfrm>
            <a:prstGeom prst="rtTriangle">
              <a:avLst/>
            </a:prstGeom>
            <a:solidFill>
              <a:srgbClr val="FC0128">
                <a:alpha val="50195"/>
              </a:srgbClr>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5046" name="AutoShape 52"/>
            <p:cNvSpPr>
              <a:spLocks noChangeAspect="1" noChangeArrowheads="1"/>
            </p:cNvSpPr>
            <p:nvPr/>
          </p:nvSpPr>
          <p:spPr bwMode="auto">
            <a:xfrm rot="2708947">
              <a:off x="4713" y="2334"/>
              <a:ext cx="95" cy="100"/>
            </a:xfrm>
            <a:prstGeom prst="rtTriangle">
              <a:avLst/>
            </a:prstGeom>
            <a:solidFill>
              <a:srgbClr val="FC0128">
                <a:alpha val="50195"/>
              </a:srgbClr>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5047" name="AutoShape 53"/>
            <p:cNvSpPr>
              <a:spLocks noChangeAspect="1" noChangeArrowheads="1"/>
            </p:cNvSpPr>
            <p:nvPr/>
          </p:nvSpPr>
          <p:spPr bwMode="auto">
            <a:xfrm rot="-8091053">
              <a:off x="4571" y="2335"/>
              <a:ext cx="95" cy="99"/>
            </a:xfrm>
            <a:prstGeom prst="rtTriangle">
              <a:avLst/>
            </a:prstGeom>
            <a:solidFill>
              <a:srgbClr val="FC0128">
                <a:alpha val="50195"/>
              </a:srgbClr>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5048" name="AutoShape 54"/>
            <p:cNvSpPr>
              <a:spLocks noChangeAspect="1" noChangeArrowheads="1"/>
            </p:cNvSpPr>
            <p:nvPr/>
          </p:nvSpPr>
          <p:spPr bwMode="auto">
            <a:xfrm rot="2708947">
              <a:off x="5981" y="1969"/>
              <a:ext cx="95" cy="100"/>
            </a:xfrm>
            <a:prstGeom prst="rtTriangle">
              <a:avLst/>
            </a:prstGeom>
            <a:solidFill>
              <a:srgbClr val="FC0128">
                <a:alpha val="50195"/>
              </a:srgbClr>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5049" name="AutoShape 55"/>
            <p:cNvSpPr>
              <a:spLocks noChangeAspect="1" noChangeArrowheads="1"/>
            </p:cNvSpPr>
            <p:nvPr/>
          </p:nvSpPr>
          <p:spPr bwMode="auto">
            <a:xfrm rot="-8091053">
              <a:off x="5839" y="1969"/>
              <a:ext cx="95" cy="100"/>
            </a:xfrm>
            <a:prstGeom prst="rtTriangle">
              <a:avLst/>
            </a:prstGeom>
            <a:solidFill>
              <a:srgbClr val="FC0128">
                <a:alpha val="50195"/>
              </a:srgbClr>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5050" name="AutoShape 56"/>
            <p:cNvSpPr>
              <a:spLocks noChangeAspect="1" noChangeArrowheads="1"/>
            </p:cNvSpPr>
            <p:nvPr/>
          </p:nvSpPr>
          <p:spPr bwMode="auto">
            <a:xfrm rot="2708947">
              <a:off x="5981" y="2329"/>
              <a:ext cx="95" cy="100"/>
            </a:xfrm>
            <a:prstGeom prst="rtTriangle">
              <a:avLst/>
            </a:prstGeom>
            <a:solidFill>
              <a:srgbClr val="FC0128">
                <a:alpha val="50195"/>
              </a:srgbClr>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5051" name="AutoShape 57"/>
            <p:cNvSpPr>
              <a:spLocks noChangeAspect="1" noChangeArrowheads="1"/>
            </p:cNvSpPr>
            <p:nvPr/>
          </p:nvSpPr>
          <p:spPr bwMode="auto">
            <a:xfrm rot="-8091053">
              <a:off x="5839" y="2330"/>
              <a:ext cx="95" cy="101"/>
            </a:xfrm>
            <a:prstGeom prst="rtTriangle">
              <a:avLst/>
            </a:prstGeom>
            <a:solidFill>
              <a:srgbClr val="FC0128">
                <a:alpha val="50195"/>
              </a:srgbClr>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5052" name="Rectangle 58"/>
            <p:cNvSpPr>
              <a:spLocks noChangeArrowheads="1"/>
            </p:cNvSpPr>
            <p:nvPr/>
          </p:nvSpPr>
          <p:spPr bwMode="auto">
            <a:xfrm>
              <a:off x="3336" y="2634"/>
              <a:ext cx="699" cy="586"/>
            </a:xfrm>
            <a:prstGeom prst="rect">
              <a:avLst/>
            </a:prstGeom>
            <a:solidFill>
              <a:srgbClr val="8CF4EA">
                <a:alpha val="50195"/>
              </a:srgbClr>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5053" name="Rectangle 59"/>
            <p:cNvSpPr>
              <a:spLocks noChangeArrowheads="1"/>
            </p:cNvSpPr>
            <p:nvPr/>
          </p:nvSpPr>
          <p:spPr bwMode="auto">
            <a:xfrm>
              <a:off x="6647" y="2634"/>
              <a:ext cx="700" cy="586"/>
            </a:xfrm>
            <a:prstGeom prst="rect">
              <a:avLst/>
            </a:prstGeom>
            <a:solidFill>
              <a:srgbClr val="8CF4EA">
                <a:alpha val="50195"/>
              </a:srgbClr>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5054" name="Line 60"/>
            <p:cNvSpPr>
              <a:spLocks noChangeShapeType="1"/>
            </p:cNvSpPr>
            <p:nvPr/>
          </p:nvSpPr>
          <p:spPr bwMode="auto">
            <a:xfrm>
              <a:off x="7347" y="2927"/>
              <a:ext cx="502" cy="0"/>
            </a:xfrm>
            <a:prstGeom prst="line">
              <a:avLst/>
            </a:prstGeom>
            <a:noFill/>
            <a:ln w="28575">
              <a:solidFill>
                <a:srgbClr val="000000"/>
              </a:solidFill>
              <a:round/>
              <a:headEnd/>
              <a:tailEnd/>
            </a:ln>
          </p:spPr>
          <p:txBody>
            <a:bodyPr wrap="none" lIns="173736" tIns="82296" rIns="173736" bIns="82296" anchor="ctr">
              <a:prstTxWarp prst="textNoShape">
                <a:avLst/>
              </a:prstTxWarp>
              <a:spAutoFit/>
            </a:bodyPr>
            <a:lstStyle/>
            <a:p>
              <a:endParaRPr lang="en-US"/>
            </a:p>
          </p:txBody>
        </p:sp>
        <p:sp>
          <p:nvSpPr>
            <p:cNvPr id="85055" name="AutoShape 61"/>
            <p:cNvSpPr>
              <a:spLocks noChangeAspect="1" noChangeArrowheads="1"/>
            </p:cNvSpPr>
            <p:nvPr/>
          </p:nvSpPr>
          <p:spPr bwMode="auto">
            <a:xfrm rot="2708947">
              <a:off x="7602" y="2879"/>
              <a:ext cx="94" cy="100"/>
            </a:xfrm>
            <a:prstGeom prst="rtTriangle">
              <a:avLst/>
            </a:prstGeom>
            <a:solidFill>
              <a:srgbClr val="FC0128">
                <a:alpha val="50195"/>
              </a:srgbClr>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5056" name="AutoShape 62"/>
            <p:cNvSpPr>
              <a:spLocks noChangeAspect="1" noChangeArrowheads="1"/>
            </p:cNvSpPr>
            <p:nvPr/>
          </p:nvSpPr>
          <p:spPr bwMode="auto">
            <a:xfrm rot="-8091053">
              <a:off x="7460" y="2879"/>
              <a:ext cx="95" cy="99"/>
            </a:xfrm>
            <a:prstGeom prst="rtTriangle">
              <a:avLst/>
            </a:prstGeom>
            <a:solidFill>
              <a:srgbClr val="FC0128">
                <a:alpha val="50195"/>
              </a:srgbClr>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cxnSp>
          <p:nvCxnSpPr>
            <p:cNvPr id="85057" name="AutoShape 63"/>
            <p:cNvCxnSpPr>
              <a:cxnSpLocks noChangeShapeType="1"/>
            </p:cNvCxnSpPr>
            <p:nvPr/>
          </p:nvCxnSpPr>
          <p:spPr bwMode="auto">
            <a:xfrm>
              <a:off x="4044" y="2928"/>
              <a:ext cx="316" cy="0"/>
            </a:xfrm>
            <a:prstGeom prst="straightConnector1">
              <a:avLst/>
            </a:prstGeom>
            <a:noFill/>
            <a:ln w="28575">
              <a:solidFill>
                <a:srgbClr val="000000"/>
              </a:solidFill>
              <a:round/>
              <a:headEnd/>
              <a:tailEnd/>
            </a:ln>
          </p:spPr>
        </p:cxnSp>
        <p:cxnSp>
          <p:nvCxnSpPr>
            <p:cNvPr id="85058" name="AutoShape 64"/>
            <p:cNvCxnSpPr>
              <a:cxnSpLocks noChangeShapeType="1"/>
            </p:cNvCxnSpPr>
            <p:nvPr/>
          </p:nvCxnSpPr>
          <p:spPr bwMode="auto">
            <a:xfrm>
              <a:off x="4353" y="2752"/>
              <a:ext cx="0" cy="386"/>
            </a:xfrm>
            <a:prstGeom prst="straightConnector1">
              <a:avLst/>
            </a:prstGeom>
            <a:noFill/>
            <a:ln w="28575">
              <a:solidFill>
                <a:srgbClr val="000000"/>
              </a:solidFill>
              <a:round/>
              <a:headEnd/>
              <a:tailEnd/>
            </a:ln>
          </p:spPr>
        </p:cxnSp>
        <p:cxnSp>
          <p:nvCxnSpPr>
            <p:cNvPr id="85059" name="AutoShape 65"/>
            <p:cNvCxnSpPr>
              <a:cxnSpLocks noChangeShapeType="1"/>
            </p:cNvCxnSpPr>
            <p:nvPr/>
          </p:nvCxnSpPr>
          <p:spPr bwMode="auto">
            <a:xfrm>
              <a:off x="4346" y="3132"/>
              <a:ext cx="1971" cy="0"/>
            </a:xfrm>
            <a:prstGeom prst="straightConnector1">
              <a:avLst/>
            </a:prstGeom>
            <a:noFill/>
            <a:ln w="28575">
              <a:solidFill>
                <a:srgbClr val="000000"/>
              </a:solidFill>
              <a:round/>
              <a:headEnd/>
              <a:tailEnd/>
            </a:ln>
          </p:spPr>
        </p:cxnSp>
        <p:cxnSp>
          <p:nvCxnSpPr>
            <p:cNvPr id="85060" name="AutoShape 66"/>
            <p:cNvCxnSpPr>
              <a:cxnSpLocks noChangeShapeType="1"/>
            </p:cNvCxnSpPr>
            <p:nvPr/>
          </p:nvCxnSpPr>
          <p:spPr bwMode="auto">
            <a:xfrm flipH="1">
              <a:off x="6320" y="2924"/>
              <a:ext cx="320" cy="1"/>
            </a:xfrm>
            <a:prstGeom prst="straightConnector1">
              <a:avLst/>
            </a:prstGeom>
            <a:noFill/>
            <a:ln w="28575">
              <a:solidFill>
                <a:srgbClr val="000000"/>
              </a:solidFill>
              <a:round/>
              <a:headEnd/>
              <a:tailEnd/>
            </a:ln>
          </p:spPr>
        </p:cxnSp>
        <p:cxnSp>
          <p:nvCxnSpPr>
            <p:cNvPr id="85061" name="AutoShape 67"/>
            <p:cNvCxnSpPr>
              <a:cxnSpLocks noChangeShapeType="1"/>
            </p:cNvCxnSpPr>
            <p:nvPr/>
          </p:nvCxnSpPr>
          <p:spPr bwMode="auto">
            <a:xfrm>
              <a:off x="6317" y="2752"/>
              <a:ext cx="1" cy="388"/>
            </a:xfrm>
            <a:prstGeom prst="straightConnector1">
              <a:avLst/>
            </a:prstGeom>
            <a:noFill/>
            <a:ln w="28575">
              <a:solidFill>
                <a:srgbClr val="000000"/>
              </a:solidFill>
              <a:round/>
              <a:headEnd/>
              <a:tailEnd/>
            </a:ln>
          </p:spPr>
        </p:cxnSp>
        <p:sp>
          <p:nvSpPr>
            <p:cNvPr id="85062" name="AutoShape 68"/>
            <p:cNvSpPr>
              <a:spLocks noChangeAspect="1" noChangeArrowheads="1"/>
            </p:cNvSpPr>
            <p:nvPr/>
          </p:nvSpPr>
          <p:spPr bwMode="auto">
            <a:xfrm rot="2708947">
              <a:off x="4217" y="2876"/>
              <a:ext cx="94" cy="100"/>
            </a:xfrm>
            <a:prstGeom prst="rtTriangle">
              <a:avLst/>
            </a:prstGeom>
            <a:solidFill>
              <a:srgbClr val="FC0128">
                <a:alpha val="50195"/>
              </a:srgbClr>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5063" name="AutoShape 69"/>
            <p:cNvSpPr>
              <a:spLocks noChangeAspect="1" noChangeArrowheads="1"/>
            </p:cNvSpPr>
            <p:nvPr/>
          </p:nvSpPr>
          <p:spPr bwMode="auto">
            <a:xfrm rot="-8091053">
              <a:off x="4076" y="2876"/>
              <a:ext cx="94" cy="99"/>
            </a:xfrm>
            <a:prstGeom prst="rtTriangle">
              <a:avLst/>
            </a:prstGeom>
            <a:solidFill>
              <a:srgbClr val="FC0128">
                <a:alpha val="50195"/>
              </a:srgbClr>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5064" name="AutoShape 70"/>
            <p:cNvSpPr>
              <a:spLocks noChangeAspect="1" noChangeArrowheads="1"/>
            </p:cNvSpPr>
            <p:nvPr/>
          </p:nvSpPr>
          <p:spPr bwMode="auto">
            <a:xfrm rot="2708947">
              <a:off x="4713" y="3074"/>
              <a:ext cx="95" cy="100"/>
            </a:xfrm>
            <a:prstGeom prst="rtTriangle">
              <a:avLst/>
            </a:prstGeom>
            <a:solidFill>
              <a:srgbClr val="FC0128">
                <a:alpha val="50195"/>
              </a:srgbClr>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5065" name="AutoShape 71"/>
            <p:cNvSpPr>
              <a:spLocks noChangeAspect="1" noChangeArrowheads="1"/>
            </p:cNvSpPr>
            <p:nvPr/>
          </p:nvSpPr>
          <p:spPr bwMode="auto">
            <a:xfrm rot="-8091053">
              <a:off x="4572" y="3075"/>
              <a:ext cx="95" cy="99"/>
            </a:xfrm>
            <a:prstGeom prst="rtTriangle">
              <a:avLst/>
            </a:prstGeom>
            <a:solidFill>
              <a:srgbClr val="FC0128">
                <a:alpha val="50195"/>
              </a:srgbClr>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5066" name="Line 72"/>
            <p:cNvSpPr>
              <a:spLocks noChangeShapeType="1"/>
            </p:cNvSpPr>
            <p:nvPr/>
          </p:nvSpPr>
          <p:spPr bwMode="auto">
            <a:xfrm>
              <a:off x="5637" y="2390"/>
              <a:ext cx="0" cy="285"/>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85067" name="Arc 73"/>
            <p:cNvSpPr>
              <a:spLocks/>
            </p:cNvSpPr>
            <p:nvPr/>
          </p:nvSpPr>
          <p:spPr bwMode="auto">
            <a:xfrm rot="5400000" flipH="1">
              <a:off x="5621" y="2694"/>
              <a:ext cx="167" cy="131"/>
            </a:xfrm>
            <a:custGeom>
              <a:avLst/>
              <a:gdLst>
                <a:gd name="T0" fmla="*/ 0 w 43151"/>
                <a:gd name="T1" fmla="*/ 0 h 21600"/>
                <a:gd name="T2" fmla="*/ 0 w 43151"/>
                <a:gd name="T3" fmla="*/ 0 h 21600"/>
                <a:gd name="T4" fmla="*/ 0 w 43151"/>
                <a:gd name="T5" fmla="*/ 0 h 21600"/>
                <a:gd name="T6" fmla="*/ 0 60000 65536"/>
                <a:gd name="T7" fmla="*/ 0 60000 65536"/>
                <a:gd name="T8" fmla="*/ 0 60000 65536"/>
                <a:gd name="T9" fmla="*/ 0 w 43151"/>
                <a:gd name="T10" fmla="*/ 0 h 21600"/>
                <a:gd name="T11" fmla="*/ 43151 w 43151"/>
                <a:gd name="T12" fmla="*/ 21600 h 21600"/>
              </a:gdLst>
              <a:ahLst/>
              <a:cxnLst>
                <a:cxn ang="T6">
                  <a:pos x="T0" y="T1"/>
                </a:cxn>
                <a:cxn ang="T7">
                  <a:pos x="T2" y="T3"/>
                </a:cxn>
                <a:cxn ang="T8">
                  <a:pos x="T4" y="T5"/>
                </a:cxn>
              </a:cxnLst>
              <a:rect l="T9" t="T10" r="T11" b="T12"/>
              <a:pathLst>
                <a:path w="43151" h="21600" fill="none" extrusionOk="0">
                  <a:moveTo>
                    <a:pt x="-1" y="20149"/>
                  </a:moveTo>
                  <a:cubicBezTo>
                    <a:pt x="762" y="8809"/>
                    <a:pt x="10184" y="-1"/>
                    <a:pt x="21551" y="-1"/>
                  </a:cubicBezTo>
                  <a:cubicBezTo>
                    <a:pt x="33480" y="-1"/>
                    <a:pt x="43151" y="9670"/>
                    <a:pt x="43151" y="21600"/>
                  </a:cubicBezTo>
                </a:path>
                <a:path w="43151" h="21600" stroke="0" extrusionOk="0">
                  <a:moveTo>
                    <a:pt x="-1" y="20149"/>
                  </a:moveTo>
                  <a:cubicBezTo>
                    <a:pt x="762" y="8809"/>
                    <a:pt x="10184" y="-1"/>
                    <a:pt x="21551" y="-1"/>
                  </a:cubicBezTo>
                  <a:cubicBezTo>
                    <a:pt x="33480" y="-1"/>
                    <a:pt x="43151" y="9670"/>
                    <a:pt x="43151" y="21600"/>
                  </a:cubicBezTo>
                  <a:lnTo>
                    <a:pt x="21551" y="21600"/>
                  </a:lnTo>
                  <a:close/>
                </a:path>
              </a:pathLst>
            </a:cu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85068" name="Line 74"/>
            <p:cNvSpPr>
              <a:spLocks noChangeShapeType="1"/>
            </p:cNvSpPr>
            <p:nvPr/>
          </p:nvSpPr>
          <p:spPr bwMode="auto">
            <a:xfrm>
              <a:off x="5649" y="2843"/>
              <a:ext cx="0" cy="288"/>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85069" name="AutoShape 75"/>
            <p:cNvSpPr>
              <a:spLocks noChangeAspect="1" noChangeArrowheads="1"/>
            </p:cNvSpPr>
            <p:nvPr/>
          </p:nvSpPr>
          <p:spPr bwMode="auto">
            <a:xfrm rot="2708947">
              <a:off x="5454" y="2337"/>
              <a:ext cx="117" cy="126"/>
            </a:xfrm>
            <a:prstGeom prst="rtTriangle">
              <a:avLst/>
            </a:prstGeom>
            <a:solidFill>
              <a:srgbClr val="FFFF00">
                <a:alpha val="50195"/>
              </a:srgbClr>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5070" name="AutoShape 76"/>
            <p:cNvSpPr>
              <a:spLocks noChangeAspect="1" noChangeArrowheads="1"/>
            </p:cNvSpPr>
            <p:nvPr/>
          </p:nvSpPr>
          <p:spPr bwMode="auto">
            <a:xfrm rot="-8091053">
              <a:off x="5311" y="2304"/>
              <a:ext cx="121" cy="123"/>
            </a:xfrm>
            <a:prstGeom prst="rtTriangle">
              <a:avLst/>
            </a:prstGeom>
            <a:solidFill>
              <a:srgbClr val="FFFF00">
                <a:alpha val="50195"/>
              </a:srgbClr>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5071" name="Text Box 77"/>
            <p:cNvSpPr txBox="1">
              <a:spLocks noChangeArrowheads="1"/>
            </p:cNvSpPr>
            <p:nvPr/>
          </p:nvSpPr>
          <p:spPr bwMode="auto">
            <a:xfrm>
              <a:off x="4018" y="1125"/>
              <a:ext cx="306" cy="343"/>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r>
                <a:rPr lang="en-US">
                  <a:latin typeface="Helvetica-Narrow" pitchFamily="34" charset="0"/>
                </a:rPr>
                <a:t>1</a:t>
              </a:r>
            </a:p>
          </p:txBody>
        </p:sp>
        <p:sp>
          <p:nvSpPr>
            <p:cNvPr id="85072" name="Text Box 78"/>
            <p:cNvSpPr txBox="1">
              <a:spLocks noChangeArrowheads="1"/>
            </p:cNvSpPr>
            <p:nvPr/>
          </p:nvSpPr>
          <p:spPr bwMode="auto">
            <a:xfrm>
              <a:off x="4012" y="1819"/>
              <a:ext cx="341" cy="343"/>
            </a:xfrm>
            <a:prstGeom prst="rect">
              <a:avLst/>
            </a:prstGeom>
            <a:noFill/>
            <a:ln w="9525">
              <a:noFill/>
              <a:miter lim="800000"/>
              <a:headEnd/>
              <a:tailEnd/>
            </a:ln>
          </p:spPr>
          <p:txBody>
            <a:bodyPr lIns="155911" tIns="73852" rIns="155911" bIns="73852" anchor="ctr">
              <a:prstTxWarp prst="textNoShape">
                <a:avLst/>
              </a:prstTxWarp>
              <a:spAutoFit/>
            </a:bodyPr>
            <a:lstStyle/>
            <a:p>
              <a:pPr algn="ctr" defTabSz="820738"/>
              <a:r>
                <a:rPr lang="en-US">
                  <a:latin typeface="Helvetica-Narrow" pitchFamily="34" charset="0"/>
                </a:rPr>
                <a:t>2</a:t>
              </a:r>
            </a:p>
          </p:txBody>
        </p:sp>
        <p:sp>
          <p:nvSpPr>
            <p:cNvPr id="85073" name="Text Box 79"/>
            <p:cNvSpPr txBox="1">
              <a:spLocks noChangeArrowheads="1"/>
            </p:cNvSpPr>
            <p:nvPr/>
          </p:nvSpPr>
          <p:spPr bwMode="auto">
            <a:xfrm>
              <a:off x="4017" y="2530"/>
              <a:ext cx="306" cy="343"/>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r>
                <a:rPr lang="en-US">
                  <a:latin typeface="Helvetica-Narrow" pitchFamily="34" charset="0"/>
                </a:rPr>
                <a:t>3</a:t>
              </a:r>
            </a:p>
          </p:txBody>
        </p:sp>
        <p:sp>
          <p:nvSpPr>
            <p:cNvPr id="85074" name="Text Box 80"/>
            <p:cNvSpPr txBox="1">
              <a:spLocks noChangeArrowheads="1"/>
            </p:cNvSpPr>
            <p:nvPr/>
          </p:nvSpPr>
          <p:spPr bwMode="auto">
            <a:xfrm>
              <a:off x="4692" y="977"/>
              <a:ext cx="306" cy="343"/>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r>
                <a:rPr lang="en-US">
                  <a:latin typeface="Helvetica-Narrow" pitchFamily="34" charset="0"/>
                </a:rPr>
                <a:t>4</a:t>
              </a:r>
            </a:p>
          </p:txBody>
        </p:sp>
        <p:sp>
          <p:nvSpPr>
            <p:cNvPr id="85075" name="Text Box 81"/>
            <p:cNvSpPr txBox="1">
              <a:spLocks noChangeArrowheads="1"/>
            </p:cNvSpPr>
            <p:nvPr/>
          </p:nvSpPr>
          <p:spPr bwMode="auto">
            <a:xfrm>
              <a:off x="4305" y="1595"/>
              <a:ext cx="306" cy="343"/>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r>
                <a:rPr lang="en-US">
                  <a:latin typeface="Helvetica-Narrow" pitchFamily="34" charset="0"/>
                </a:rPr>
                <a:t>5</a:t>
              </a:r>
            </a:p>
          </p:txBody>
        </p:sp>
        <p:sp>
          <p:nvSpPr>
            <p:cNvPr id="85076" name="Text Box 82"/>
            <p:cNvSpPr txBox="1">
              <a:spLocks noChangeArrowheads="1"/>
            </p:cNvSpPr>
            <p:nvPr/>
          </p:nvSpPr>
          <p:spPr bwMode="auto">
            <a:xfrm>
              <a:off x="4692" y="1716"/>
              <a:ext cx="306" cy="343"/>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r>
                <a:rPr lang="en-US">
                  <a:latin typeface="Helvetica-Narrow" pitchFamily="34" charset="0"/>
                </a:rPr>
                <a:t>6</a:t>
              </a:r>
            </a:p>
          </p:txBody>
        </p:sp>
        <p:sp>
          <p:nvSpPr>
            <p:cNvPr id="85077" name="Text Box 83"/>
            <p:cNvSpPr txBox="1">
              <a:spLocks noChangeArrowheads="1"/>
            </p:cNvSpPr>
            <p:nvPr/>
          </p:nvSpPr>
          <p:spPr bwMode="auto">
            <a:xfrm>
              <a:off x="4305" y="3086"/>
              <a:ext cx="306" cy="343"/>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r>
                <a:rPr lang="en-US">
                  <a:latin typeface="Helvetica-Narrow" pitchFamily="34" charset="0"/>
                </a:rPr>
                <a:t>9</a:t>
              </a:r>
            </a:p>
          </p:txBody>
        </p:sp>
        <p:sp>
          <p:nvSpPr>
            <p:cNvPr id="85078" name="Text Box 84"/>
            <p:cNvSpPr txBox="1">
              <a:spLocks noChangeArrowheads="1"/>
            </p:cNvSpPr>
            <p:nvPr/>
          </p:nvSpPr>
          <p:spPr bwMode="auto">
            <a:xfrm>
              <a:off x="4692" y="2484"/>
              <a:ext cx="306" cy="343"/>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r>
                <a:rPr lang="en-US">
                  <a:latin typeface="Helvetica-Narrow" pitchFamily="34" charset="0"/>
                </a:rPr>
                <a:t>8</a:t>
              </a:r>
            </a:p>
          </p:txBody>
        </p:sp>
        <p:sp>
          <p:nvSpPr>
            <p:cNvPr id="85079" name="Text Box 85"/>
            <p:cNvSpPr txBox="1">
              <a:spLocks noChangeArrowheads="1"/>
            </p:cNvSpPr>
            <p:nvPr/>
          </p:nvSpPr>
          <p:spPr bwMode="auto">
            <a:xfrm>
              <a:off x="4305" y="2328"/>
              <a:ext cx="306" cy="343"/>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r>
                <a:rPr lang="en-US">
                  <a:latin typeface="Helvetica-Narrow" pitchFamily="34" charset="0"/>
                </a:rPr>
                <a:t>7</a:t>
              </a:r>
            </a:p>
          </p:txBody>
        </p:sp>
        <p:sp>
          <p:nvSpPr>
            <p:cNvPr id="85080" name="Text Box 86"/>
            <p:cNvSpPr txBox="1">
              <a:spLocks noChangeArrowheads="1"/>
            </p:cNvSpPr>
            <p:nvPr/>
          </p:nvSpPr>
          <p:spPr bwMode="auto">
            <a:xfrm>
              <a:off x="6287" y="1138"/>
              <a:ext cx="395" cy="343"/>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r>
                <a:rPr lang="en-US">
                  <a:latin typeface="Helvetica-Narrow" pitchFamily="34" charset="0"/>
                </a:rPr>
                <a:t>17</a:t>
              </a:r>
            </a:p>
          </p:txBody>
        </p:sp>
        <p:sp>
          <p:nvSpPr>
            <p:cNvPr id="85081" name="Text Box 87"/>
            <p:cNvSpPr txBox="1">
              <a:spLocks noChangeArrowheads="1"/>
            </p:cNvSpPr>
            <p:nvPr/>
          </p:nvSpPr>
          <p:spPr bwMode="auto">
            <a:xfrm>
              <a:off x="6287" y="1830"/>
              <a:ext cx="395" cy="343"/>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r>
                <a:rPr lang="en-US">
                  <a:latin typeface="Helvetica-Narrow" pitchFamily="34" charset="0"/>
                </a:rPr>
                <a:t>18</a:t>
              </a:r>
            </a:p>
          </p:txBody>
        </p:sp>
        <p:sp>
          <p:nvSpPr>
            <p:cNvPr id="85082" name="Text Box 88"/>
            <p:cNvSpPr txBox="1">
              <a:spLocks noChangeArrowheads="1"/>
            </p:cNvSpPr>
            <p:nvPr/>
          </p:nvSpPr>
          <p:spPr bwMode="auto">
            <a:xfrm>
              <a:off x="6312" y="2430"/>
              <a:ext cx="338" cy="566"/>
            </a:xfrm>
            <a:prstGeom prst="rect">
              <a:avLst/>
            </a:prstGeom>
            <a:noFill/>
            <a:ln w="9525">
              <a:noFill/>
              <a:miter lim="800000"/>
              <a:headEnd/>
              <a:tailEnd/>
            </a:ln>
          </p:spPr>
          <p:txBody>
            <a:bodyPr lIns="155911" tIns="73852" rIns="155911" bIns="73852" anchor="ctr">
              <a:prstTxWarp prst="textNoShape">
                <a:avLst/>
              </a:prstTxWarp>
              <a:spAutoFit/>
            </a:bodyPr>
            <a:lstStyle/>
            <a:p>
              <a:pPr algn="ctr" defTabSz="820738"/>
              <a:r>
                <a:rPr lang="en-US">
                  <a:latin typeface="Helvetica-Narrow" pitchFamily="34" charset="0"/>
                </a:rPr>
                <a:t>19</a:t>
              </a:r>
            </a:p>
          </p:txBody>
        </p:sp>
        <p:sp>
          <p:nvSpPr>
            <p:cNvPr id="85083" name="Text Box 89"/>
            <p:cNvSpPr txBox="1">
              <a:spLocks noChangeArrowheads="1"/>
            </p:cNvSpPr>
            <p:nvPr/>
          </p:nvSpPr>
          <p:spPr bwMode="auto">
            <a:xfrm>
              <a:off x="5972" y="968"/>
              <a:ext cx="395" cy="343"/>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r>
                <a:rPr lang="en-US">
                  <a:latin typeface="Helvetica-Narrow" pitchFamily="34" charset="0"/>
                </a:rPr>
                <a:t>11</a:t>
              </a:r>
            </a:p>
          </p:txBody>
        </p:sp>
        <p:sp>
          <p:nvSpPr>
            <p:cNvPr id="85084" name="Text Box 90"/>
            <p:cNvSpPr txBox="1">
              <a:spLocks noChangeArrowheads="1"/>
            </p:cNvSpPr>
            <p:nvPr/>
          </p:nvSpPr>
          <p:spPr bwMode="auto">
            <a:xfrm>
              <a:off x="5587" y="1585"/>
              <a:ext cx="395" cy="343"/>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r>
                <a:rPr lang="en-US">
                  <a:latin typeface="Helvetica-Narrow" pitchFamily="34" charset="0"/>
                </a:rPr>
                <a:t>12</a:t>
              </a:r>
            </a:p>
          </p:txBody>
        </p:sp>
        <p:sp>
          <p:nvSpPr>
            <p:cNvPr id="85085" name="Text Box 91"/>
            <p:cNvSpPr txBox="1">
              <a:spLocks noChangeArrowheads="1"/>
            </p:cNvSpPr>
            <p:nvPr/>
          </p:nvSpPr>
          <p:spPr bwMode="auto">
            <a:xfrm>
              <a:off x="5972" y="1710"/>
              <a:ext cx="395" cy="343"/>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r>
                <a:rPr lang="en-US">
                  <a:latin typeface="Helvetica-Narrow" pitchFamily="34" charset="0"/>
                </a:rPr>
                <a:t>13</a:t>
              </a:r>
            </a:p>
          </p:txBody>
        </p:sp>
        <p:cxnSp>
          <p:nvCxnSpPr>
            <p:cNvPr id="85086" name="AutoShape 92"/>
            <p:cNvCxnSpPr>
              <a:cxnSpLocks noChangeShapeType="1"/>
            </p:cNvCxnSpPr>
            <p:nvPr/>
          </p:nvCxnSpPr>
          <p:spPr bwMode="auto">
            <a:xfrm rot="5400000" flipV="1">
              <a:off x="5267" y="2763"/>
              <a:ext cx="753" cy="13"/>
            </a:xfrm>
            <a:prstGeom prst="bentConnector5">
              <a:avLst>
                <a:gd name="adj1" fmla="val 111"/>
                <a:gd name="adj2" fmla="val 50000"/>
                <a:gd name="adj3" fmla="val 93301"/>
              </a:avLst>
            </a:prstGeom>
            <a:noFill/>
            <a:ln w="76200">
              <a:solidFill>
                <a:srgbClr val="F6BF69"/>
              </a:solidFill>
              <a:miter lim="800000"/>
              <a:headEnd/>
              <a:tailEnd/>
            </a:ln>
          </p:spPr>
        </p:cxnSp>
        <p:sp>
          <p:nvSpPr>
            <p:cNvPr id="85087" name="Text Box 93"/>
            <p:cNvSpPr txBox="1">
              <a:spLocks noChangeArrowheads="1"/>
            </p:cNvSpPr>
            <p:nvPr/>
          </p:nvSpPr>
          <p:spPr bwMode="auto">
            <a:xfrm>
              <a:off x="5867" y="2272"/>
              <a:ext cx="387" cy="566"/>
            </a:xfrm>
            <a:prstGeom prst="rect">
              <a:avLst/>
            </a:prstGeom>
            <a:noFill/>
            <a:ln w="9525">
              <a:noFill/>
              <a:miter lim="800000"/>
              <a:headEnd/>
              <a:tailEnd/>
            </a:ln>
          </p:spPr>
          <p:txBody>
            <a:bodyPr lIns="155911" tIns="73852" rIns="155911" bIns="73852" anchor="ctr">
              <a:prstTxWarp prst="textNoShape">
                <a:avLst/>
              </a:prstTxWarp>
              <a:spAutoFit/>
            </a:bodyPr>
            <a:lstStyle/>
            <a:p>
              <a:pPr algn="ctr" defTabSz="820738"/>
              <a:r>
                <a:rPr lang="en-US">
                  <a:latin typeface="Helvetica-Narrow" pitchFamily="34" charset="0"/>
                </a:rPr>
                <a:t>16</a:t>
              </a:r>
            </a:p>
          </p:txBody>
        </p:sp>
        <p:sp>
          <p:nvSpPr>
            <p:cNvPr id="85088" name="Text Box 94"/>
            <p:cNvSpPr txBox="1">
              <a:spLocks noChangeArrowheads="1"/>
            </p:cNvSpPr>
            <p:nvPr/>
          </p:nvSpPr>
          <p:spPr bwMode="auto">
            <a:xfrm>
              <a:off x="5700" y="3277"/>
              <a:ext cx="395" cy="343"/>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r>
                <a:rPr lang="en-US">
                  <a:latin typeface="Helvetica-Narrow" pitchFamily="34" charset="0"/>
                </a:rPr>
                <a:t>15</a:t>
              </a:r>
            </a:p>
          </p:txBody>
        </p:sp>
        <p:cxnSp>
          <p:nvCxnSpPr>
            <p:cNvPr id="85089" name="AutoShape 95"/>
            <p:cNvCxnSpPr>
              <a:cxnSpLocks noChangeShapeType="1"/>
            </p:cNvCxnSpPr>
            <p:nvPr/>
          </p:nvCxnSpPr>
          <p:spPr bwMode="auto">
            <a:xfrm>
              <a:off x="4359" y="2768"/>
              <a:ext cx="1971" cy="0"/>
            </a:xfrm>
            <a:prstGeom prst="straightConnector1">
              <a:avLst/>
            </a:prstGeom>
            <a:noFill/>
            <a:ln w="28575">
              <a:solidFill>
                <a:srgbClr val="000000"/>
              </a:solidFill>
              <a:round/>
              <a:headEnd/>
              <a:tailEnd/>
            </a:ln>
          </p:spPr>
        </p:cxnSp>
        <p:sp>
          <p:nvSpPr>
            <p:cNvPr id="85090" name="Text Box 96"/>
            <p:cNvSpPr txBox="1">
              <a:spLocks noChangeArrowheads="1"/>
            </p:cNvSpPr>
            <p:nvPr/>
          </p:nvSpPr>
          <p:spPr bwMode="auto">
            <a:xfrm>
              <a:off x="5586" y="2317"/>
              <a:ext cx="395" cy="344"/>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r>
                <a:rPr lang="en-US">
                  <a:latin typeface="Helvetica-Narrow" pitchFamily="34" charset="0"/>
                </a:rPr>
                <a:t>14</a:t>
              </a:r>
            </a:p>
          </p:txBody>
        </p:sp>
        <p:sp>
          <p:nvSpPr>
            <p:cNvPr id="85091" name="Text Box 97"/>
            <p:cNvSpPr txBox="1">
              <a:spLocks noChangeArrowheads="1"/>
            </p:cNvSpPr>
            <p:nvPr/>
          </p:nvSpPr>
          <p:spPr bwMode="auto">
            <a:xfrm>
              <a:off x="5059" y="2388"/>
              <a:ext cx="395" cy="343"/>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r>
                <a:rPr lang="en-US">
                  <a:latin typeface="Helvetica-Narrow" pitchFamily="34" charset="0"/>
                </a:rPr>
                <a:t>10</a:t>
              </a:r>
            </a:p>
          </p:txBody>
        </p:sp>
        <p:sp>
          <p:nvSpPr>
            <p:cNvPr id="85092" name="Text Box 98"/>
            <p:cNvSpPr txBox="1">
              <a:spLocks noChangeArrowheads="1"/>
            </p:cNvSpPr>
            <p:nvPr/>
          </p:nvSpPr>
          <p:spPr bwMode="auto">
            <a:xfrm>
              <a:off x="7577" y="1044"/>
              <a:ext cx="338" cy="565"/>
            </a:xfrm>
            <a:prstGeom prst="rect">
              <a:avLst/>
            </a:prstGeom>
            <a:noFill/>
            <a:ln w="9525">
              <a:noFill/>
              <a:miter lim="800000"/>
              <a:headEnd/>
              <a:tailEnd/>
            </a:ln>
          </p:spPr>
          <p:txBody>
            <a:bodyPr lIns="155911" tIns="73852" rIns="155911" bIns="73852" anchor="ctr">
              <a:prstTxWarp prst="textNoShape">
                <a:avLst/>
              </a:prstTxWarp>
              <a:spAutoFit/>
            </a:bodyPr>
            <a:lstStyle/>
            <a:p>
              <a:pPr algn="ctr" defTabSz="820738"/>
              <a:r>
                <a:rPr lang="en-US">
                  <a:latin typeface="Helvetica-Narrow" pitchFamily="34" charset="0"/>
                </a:rPr>
                <a:t>20</a:t>
              </a:r>
            </a:p>
          </p:txBody>
        </p:sp>
        <p:sp>
          <p:nvSpPr>
            <p:cNvPr id="85093" name="Text Box 99"/>
            <p:cNvSpPr txBox="1">
              <a:spLocks noChangeArrowheads="1"/>
            </p:cNvSpPr>
            <p:nvPr/>
          </p:nvSpPr>
          <p:spPr bwMode="auto">
            <a:xfrm>
              <a:off x="7550" y="1848"/>
              <a:ext cx="395" cy="344"/>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r>
                <a:rPr lang="en-US">
                  <a:latin typeface="Helvetica-Narrow" pitchFamily="34" charset="0"/>
                </a:rPr>
                <a:t>21</a:t>
              </a:r>
            </a:p>
          </p:txBody>
        </p:sp>
        <p:sp>
          <p:nvSpPr>
            <p:cNvPr id="85094" name="Text Box 100"/>
            <p:cNvSpPr txBox="1">
              <a:spLocks noChangeArrowheads="1"/>
            </p:cNvSpPr>
            <p:nvPr/>
          </p:nvSpPr>
          <p:spPr bwMode="auto">
            <a:xfrm>
              <a:off x="7551" y="2558"/>
              <a:ext cx="395" cy="343"/>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r>
                <a:rPr lang="en-US">
                  <a:latin typeface="Helvetica-Narrow" pitchFamily="34" charset="0"/>
                </a:rPr>
                <a:t>22</a:t>
              </a:r>
            </a:p>
          </p:txBody>
        </p:sp>
        <p:sp>
          <p:nvSpPr>
            <p:cNvPr id="85095" name="Text Box 101"/>
            <p:cNvSpPr txBox="1">
              <a:spLocks noChangeArrowheads="1"/>
            </p:cNvSpPr>
            <p:nvPr/>
          </p:nvSpPr>
          <p:spPr bwMode="auto">
            <a:xfrm>
              <a:off x="3585" y="1193"/>
              <a:ext cx="218" cy="429"/>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endParaRPr lang="en-US" sz="2500">
                <a:latin typeface="Times Roman" charset="0"/>
              </a:endParaRPr>
            </a:p>
          </p:txBody>
        </p:sp>
        <p:sp>
          <p:nvSpPr>
            <p:cNvPr id="85096" name="Text Box 102"/>
            <p:cNvSpPr txBox="1">
              <a:spLocks noChangeArrowheads="1"/>
            </p:cNvSpPr>
            <p:nvPr/>
          </p:nvSpPr>
          <p:spPr bwMode="auto">
            <a:xfrm>
              <a:off x="3572" y="1959"/>
              <a:ext cx="218" cy="429"/>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endParaRPr lang="en-US" sz="2500">
                <a:latin typeface="Times Roman" charset="0"/>
              </a:endParaRPr>
            </a:p>
          </p:txBody>
        </p:sp>
        <p:sp>
          <p:nvSpPr>
            <p:cNvPr id="85097" name="Text Box 103"/>
            <p:cNvSpPr txBox="1">
              <a:spLocks noChangeArrowheads="1"/>
            </p:cNvSpPr>
            <p:nvPr/>
          </p:nvSpPr>
          <p:spPr bwMode="auto">
            <a:xfrm>
              <a:off x="3572" y="2703"/>
              <a:ext cx="218" cy="429"/>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endParaRPr lang="en-US" sz="2500">
                <a:latin typeface="Times Roman" charset="0"/>
              </a:endParaRPr>
            </a:p>
          </p:txBody>
        </p:sp>
        <p:sp>
          <p:nvSpPr>
            <p:cNvPr id="85098" name="Text Box 104"/>
            <p:cNvSpPr txBox="1">
              <a:spLocks noChangeArrowheads="1"/>
            </p:cNvSpPr>
            <p:nvPr/>
          </p:nvSpPr>
          <p:spPr bwMode="auto">
            <a:xfrm>
              <a:off x="6896" y="2703"/>
              <a:ext cx="217" cy="429"/>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endParaRPr lang="en-US" sz="2500">
                <a:latin typeface="Times Roman" charset="0"/>
              </a:endParaRPr>
            </a:p>
          </p:txBody>
        </p:sp>
        <p:sp>
          <p:nvSpPr>
            <p:cNvPr id="85099" name="Text Box 105"/>
            <p:cNvSpPr txBox="1">
              <a:spLocks noChangeArrowheads="1"/>
            </p:cNvSpPr>
            <p:nvPr/>
          </p:nvSpPr>
          <p:spPr bwMode="auto">
            <a:xfrm>
              <a:off x="6896" y="1228"/>
              <a:ext cx="217" cy="429"/>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endParaRPr lang="en-US" sz="2500">
                <a:latin typeface="Times Roman" charset="0"/>
              </a:endParaRPr>
            </a:p>
          </p:txBody>
        </p:sp>
        <p:sp>
          <p:nvSpPr>
            <p:cNvPr id="85100" name="Text Box 106"/>
            <p:cNvSpPr txBox="1">
              <a:spLocks noChangeArrowheads="1"/>
            </p:cNvSpPr>
            <p:nvPr/>
          </p:nvSpPr>
          <p:spPr bwMode="auto">
            <a:xfrm>
              <a:off x="6896" y="1958"/>
              <a:ext cx="217" cy="429"/>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endParaRPr lang="en-US" sz="2500">
                <a:latin typeface="Times Roman" charset="0"/>
              </a:endParaRPr>
            </a:p>
          </p:txBody>
        </p:sp>
        <p:cxnSp>
          <p:nvCxnSpPr>
            <p:cNvPr id="85101" name="AutoShape 107"/>
            <p:cNvCxnSpPr>
              <a:cxnSpLocks noChangeShapeType="1"/>
              <a:stCxn id="85014" idx="5"/>
            </p:cNvCxnSpPr>
            <p:nvPr/>
          </p:nvCxnSpPr>
          <p:spPr bwMode="auto">
            <a:xfrm>
              <a:off x="4269" y="1453"/>
              <a:ext cx="350" cy="186"/>
            </a:xfrm>
            <a:prstGeom prst="bentConnector3">
              <a:avLst>
                <a:gd name="adj1" fmla="val 22856"/>
              </a:avLst>
            </a:prstGeom>
            <a:noFill/>
            <a:ln w="76200">
              <a:solidFill>
                <a:srgbClr val="F6BF69"/>
              </a:solidFill>
              <a:miter lim="800000"/>
              <a:headEnd/>
              <a:tailEnd/>
            </a:ln>
          </p:spPr>
        </p:cxnSp>
        <p:cxnSp>
          <p:nvCxnSpPr>
            <p:cNvPr id="85102" name="AutoShape 108"/>
            <p:cNvCxnSpPr>
              <a:cxnSpLocks noChangeShapeType="1"/>
            </p:cNvCxnSpPr>
            <p:nvPr/>
          </p:nvCxnSpPr>
          <p:spPr bwMode="auto">
            <a:xfrm flipV="1">
              <a:off x="4763" y="1646"/>
              <a:ext cx="548" cy="1"/>
            </a:xfrm>
            <a:prstGeom prst="bentConnector3">
              <a:avLst>
                <a:gd name="adj1" fmla="val 50000"/>
              </a:avLst>
            </a:prstGeom>
            <a:noFill/>
            <a:ln w="76200">
              <a:solidFill>
                <a:srgbClr val="F6BF69"/>
              </a:solidFill>
              <a:miter lim="800000"/>
              <a:headEnd/>
              <a:tailEnd/>
            </a:ln>
          </p:spPr>
        </p:cxnSp>
        <p:cxnSp>
          <p:nvCxnSpPr>
            <p:cNvPr id="85103" name="AutoShape 109"/>
            <p:cNvCxnSpPr>
              <a:cxnSpLocks noChangeShapeType="1"/>
            </p:cNvCxnSpPr>
            <p:nvPr/>
          </p:nvCxnSpPr>
          <p:spPr bwMode="auto">
            <a:xfrm>
              <a:off x="5188" y="1644"/>
              <a:ext cx="694" cy="9"/>
            </a:xfrm>
            <a:prstGeom prst="straightConnector1">
              <a:avLst/>
            </a:prstGeom>
            <a:noFill/>
            <a:ln w="76200">
              <a:solidFill>
                <a:srgbClr val="F6BF69"/>
              </a:solidFill>
              <a:round/>
              <a:headEnd/>
              <a:tailEnd/>
            </a:ln>
          </p:spPr>
        </p:cxnSp>
        <p:cxnSp>
          <p:nvCxnSpPr>
            <p:cNvPr id="85104" name="AutoShape 110"/>
            <p:cNvCxnSpPr>
              <a:cxnSpLocks noChangeShapeType="1"/>
              <a:stCxn id="85046" idx="5"/>
            </p:cNvCxnSpPr>
            <p:nvPr/>
          </p:nvCxnSpPr>
          <p:spPr bwMode="auto">
            <a:xfrm>
              <a:off x="4767" y="2377"/>
              <a:ext cx="598" cy="4"/>
            </a:xfrm>
            <a:prstGeom prst="straightConnector1">
              <a:avLst/>
            </a:prstGeom>
            <a:noFill/>
            <a:ln w="76200">
              <a:solidFill>
                <a:srgbClr val="F6BF69"/>
              </a:solidFill>
              <a:round/>
              <a:headEnd/>
              <a:tailEnd/>
            </a:ln>
          </p:spPr>
        </p:cxnSp>
        <p:cxnSp>
          <p:nvCxnSpPr>
            <p:cNvPr id="85105" name="AutoShape 111"/>
            <p:cNvCxnSpPr>
              <a:cxnSpLocks noChangeShapeType="1"/>
              <a:stCxn id="85069" idx="5"/>
            </p:cNvCxnSpPr>
            <p:nvPr/>
          </p:nvCxnSpPr>
          <p:spPr bwMode="auto">
            <a:xfrm>
              <a:off x="5518" y="2393"/>
              <a:ext cx="365" cy="0"/>
            </a:xfrm>
            <a:prstGeom prst="straightConnector1">
              <a:avLst/>
            </a:prstGeom>
            <a:noFill/>
            <a:ln w="76200">
              <a:solidFill>
                <a:srgbClr val="F6BF69"/>
              </a:solidFill>
              <a:round/>
              <a:headEnd/>
              <a:tailEnd/>
            </a:ln>
          </p:spPr>
        </p:cxnSp>
        <p:cxnSp>
          <p:nvCxnSpPr>
            <p:cNvPr id="85106" name="AutoShape 112"/>
            <p:cNvCxnSpPr>
              <a:cxnSpLocks noChangeShapeType="1"/>
            </p:cNvCxnSpPr>
            <p:nvPr/>
          </p:nvCxnSpPr>
          <p:spPr bwMode="auto">
            <a:xfrm>
              <a:off x="4769" y="3119"/>
              <a:ext cx="694" cy="9"/>
            </a:xfrm>
            <a:prstGeom prst="straightConnector1">
              <a:avLst/>
            </a:prstGeom>
            <a:noFill/>
            <a:ln w="76200">
              <a:solidFill>
                <a:srgbClr val="F6BF69"/>
              </a:solidFill>
              <a:round/>
              <a:headEnd/>
              <a:tailEnd/>
            </a:ln>
          </p:spPr>
        </p:cxnSp>
        <p:cxnSp>
          <p:nvCxnSpPr>
            <p:cNvPr id="85107" name="AutoShape 113"/>
            <p:cNvCxnSpPr>
              <a:cxnSpLocks noChangeShapeType="1"/>
            </p:cNvCxnSpPr>
            <p:nvPr/>
          </p:nvCxnSpPr>
          <p:spPr bwMode="auto">
            <a:xfrm>
              <a:off x="5170" y="3120"/>
              <a:ext cx="694" cy="9"/>
            </a:xfrm>
            <a:prstGeom prst="straightConnector1">
              <a:avLst/>
            </a:prstGeom>
            <a:noFill/>
            <a:ln w="76200">
              <a:solidFill>
                <a:srgbClr val="F6BF69"/>
              </a:solidFill>
              <a:round/>
              <a:headEnd/>
              <a:tailEnd/>
            </a:ln>
          </p:spPr>
        </p:cxnSp>
        <p:sp>
          <p:nvSpPr>
            <p:cNvPr id="85108" name="Line 114"/>
            <p:cNvSpPr>
              <a:spLocks noChangeShapeType="1"/>
            </p:cNvSpPr>
            <p:nvPr/>
          </p:nvSpPr>
          <p:spPr bwMode="auto">
            <a:xfrm>
              <a:off x="5287" y="1643"/>
              <a:ext cx="0" cy="744"/>
            </a:xfrm>
            <a:prstGeom prst="line">
              <a:avLst/>
            </a:prstGeom>
            <a:noFill/>
            <a:ln w="76200">
              <a:solidFill>
                <a:srgbClr val="F6BF69"/>
              </a:solidFill>
              <a:round/>
              <a:headEnd/>
              <a:tailEnd/>
            </a:ln>
          </p:spPr>
          <p:txBody>
            <a:bodyPr lIns="173736" tIns="82296" rIns="173736" bIns="82296" anchor="ctr">
              <a:prstTxWarp prst="textNoShape">
                <a:avLst/>
              </a:prstTxWarp>
              <a:spAutoFit/>
            </a:bodyPr>
            <a:lstStyle/>
            <a:p>
              <a:endParaRPr lang="en-US"/>
            </a:p>
          </p:txBody>
        </p:sp>
        <p:sp>
          <p:nvSpPr>
            <p:cNvPr id="85109" name="AutoShape 115"/>
            <p:cNvSpPr>
              <a:spLocks noChangeAspect="1" noChangeArrowheads="1"/>
            </p:cNvSpPr>
            <p:nvPr/>
          </p:nvSpPr>
          <p:spPr bwMode="auto">
            <a:xfrm rot="2708947">
              <a:off x="5881" y="3076"/>
              <a:ext cx="118" cy="126"/>
            </a:xfrm>
            <a:prstGeom prst="rtTriangle">
              <a:avLst/>
            </a:prstGeom>
            <a:solidFill>
              <a:srgbClr val="FFFF00">
                <a:alpha val="50195"/>
              </a:srgbClr>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5110" name="AutoShape 116"/>
            <p:cNvSpPr>
              <a:spLocks noChangeAspect="1" noChangeArrowheads="1"/>
            </p:cNvSpPr>
            <p:nvPr/>
          </p:nvSpPr>
          <p:spPr bwMode="auto">
            <a:xfrm rot="-8091053">
              <a:off x="5741" y="3043"/>
              <a:ext cx="121" cy="124"/>
            </a:xfrm>
            <a:prstGeom prst="rtTriangle">
              <a:avLst/>
            </a:prstGeom>
            <a:solidFill>
              <a:srgbClr val="FFFF00">
                <a:alpha val="50195"/>
              </a:srgbClr>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5111" name="AutoShape 117"/>
            <p:cNvSpPr>
              <a:spLocks noChangeAspect="1" noChangeArrowheads="1"/>
            </p:cNvSpPr>
            <p:nvPr/>
          </p:nvSpPr>
          <p:spPr bwMode="auto">
            <a:xfrm rot="2708947">
              <a:off x="6486" y="2879"/>
              <a:ext cx="118" cy="125"/>
            </a:xfrm>
            <a:prstGeom prst="rtTriangle">
              <a:avLst/>
            </a:prstGeom>
            <a:solidFill>
              <a:srgbClr val="FFFF00">
                <a:alpha val="50195"/>
              </a:srgbClr>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5112" name="AutoShape 118"/>
            <p:cNvSpPr>
              <a:spLocks noChangeAspect="1" noChangeArrowheads="1"/>
            </p:cNvSpPr>
            <p:nvPr/>
          </p:nvSpPr>
          <p:spPr bwMode="auto">
            <a:xfrm rot="-8091053">
              <a:off x="6343" y="2846"/>
              <a:ext cx="122" cy="123"/>
            </a:xfrm>
            <a:prstGeom prst="rtTriangle">
              <a:avLst/>
            </a:prstGeom>
            <a:solidFill>
              <a:srgbClr val="FFFF00">
                <a:alpha val="50195"/>
              </a:srgbClr>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cxnSp>
          <p:nvCxnSpPr>
            <p:cNvPr id="85113" name="AutoShape 119"/>
            <p:cNvCxnSpPr>
              <a:cxnSpLocks noChangeShapeType="1"/>
            </p:cNvCxnSpPr>
            <p:nvPr/>
          </p:nvCxnSpPr>
          <p:spPr bwMode="auto">
            <a:xfrm flipV="1">
              <a:off x="5948" y="2910"/>
              <a:ext cx="453" cy="221"/>
            </a:xfrm>
            <a:prstGeom prst="bentConnector3">
              <a:avLst>
                <a:gd name="adj1" fmla="val 79477"/>
              </a:avLst>
            </a:prstGeom>
            <a:noFill/>
            <a:ln w="76200">
              <a:solidFill>
                <a:srgbClr val="F6BF69"/>
              </a:solidFill>
              <a:miter lim="800000"/>
              <a:headEnd/>
              <a:tailEnd/>
            </a:ln>
          </p:spPr>
        </p:cxnSp>
        <p:cxnSp>
          <p:nvCxnSpPr>
            <p:cNvPr id="85114" name="AutoShape 120"/>
            <p:cNvCxnSpPr>
              <a:cxnSpLocks noChangeShapeType="1"/>
              <a:stCxn id="85111" idx="5"/>
              <a:endCxn id="85098" idx="1"/>
            </p:cNvCxnSpPr>
            <p:nvPr/>
          </p:nvCxnSpPr>
          <p:spPr bwMode="auto">
            <a:xfrm flipV="1">
              <a:off x="6549" y="2915"/>
              <a:ext cx="7" cy="20"/>
            </a:xfrm>
            <a:prstGeom prst="straightConnector1">
              <a:avLst/>
            </a:prstGeom>
            <a:noFill/>
            <a:ln w="9525">
              <a:solidFill>
                <a:srgbClr val="000000"/>
              </a:solidFill>
              <a:round/>
              <a:headEnd/>
              <a:tailEnd/>
            </a:ln>
          </p:spPr>
        </p:cxnSp>
        <p:sp>
          <p:nvSpPr>
            <p:cNvPr id="85115" name="Line 121"/>
            <p:cNvSpPr>
              <a:spLocks noChangeShapeType="1"/>
            </p:cNvSpPr>
            <p:nvPr/>
          </p:nvSpPr>
          <p:spPr bwMode="auto">
            <a:xfrm flipV="1">
              <a:off x="6550" y="2908"/>
              <a:ext cx="92" cy="5"/>
            </a:xfrm>
            <a:prstGeom prst="line">
              <a:avLst/>
            </a:prstGeom>
            <a:noFill/>
            <a:ln w="76200">
              <a:solidFill>
                <a:srgbClr val="F6BF69"/>
              </a:solidFill>
              <a:round/>
              <a:headEnd/>
              <a:tailEnd/>
            </a:ln>
          </p:spPr>
          <p:txBody>
            <a:bodyPr lIns="173736" tIns="82296" rIns="173736" bIns="82296" anchor="ctr">
              <a:prstTxWarp prst="textNoShape">
                <a:avLst/>
              </a:prstTxWarp>
              <a:spAutoFit/>
            </a:bodyPr>
            <a:lstStyle/>
            <a:p>
              <a:endParaRPr lang="en-US"/>
            </a:p>
          </p:txBody>
        </p:sp>
        <p:cxnSp>
          <p:nvCxnSpPr>
            <p:cNvPr id="85116" name="AutoShape 122"/>
            <p:cNvCxnSpPr>
              <a:cxnSpLocks noChangeShapeType="1"/>
              <a:stCxn id="85014" idx="5"/>
            </p:cNvCxnSpPr>
            <p:nvPr/>
          </p:nvCxnSpPr>
          <p:spPr bwMode="auto">
            <a:xfrm flipV="1">
              <a:off x="4269" y="1277"/>
              <a:ext cx="341" cy="176"/>
            </a:xfrm>
            <a:prstGeom prst="bentConnector3">
              <a:avLst>
                <a:gd name="adj1" fmla="val 23731"/>
              </a:avLst>
            </a:prstGeom>
            <a:noFill/>
            <a:ln w="76200">
              <a:solidFill>
                <a:srgbClr val="F6BF69"/>
              </a:solidFill>
              <a:miter lim="800000"/>
              <a:headEnd/>
              <a:tailEnd/>
            </a:ln>
          </p:spPr>
        </p:cxnSp>
        <p:sp>
          <p:nvSpPr>
            <p:cNvPr id="85117" name="Line 123"/>
            <p:cNvSpPr>
              <a:spLocks noChangeShapeType="1"/>
            </p:cNvSpPr>
            <p:nvPr/>
          </p:nvSpPr>
          <p:spPr bwMode="auto">
            <a:xfrm>
              <a:off x="6027" y="2763"/>
              <a:ext cx="306" cy="0"/>
            </a:xfrm>
            <a:prstGeom prst="line">
              <a:avLst/>
            </a:prstGeom>
            <a:noFill/>
            <a:ln w="76200">
              <a:solidFill>
                <a:srgbClr val="F6BF69"/>
              </a:solidFill>
              <a:round/>
              <a:headEnd/>
              <a:tailEnd/>
            </a:ln>
          </p:spPr>
          <p:txBody>
            <a:bodyPr wrap="none" lIns="173736" tIns="82296" rIns="173736" bIns="82296" anchor="ctr">
              <a:prstTxWarp prst="textNoShape">
                <a:avLst/>
              </a:prstTxWarp>
              <a:spAutoFit/>
            </a:bodyPr>
            <a:lstStyle/>
            <a:p>
              <a:endParaRPr lang="en-US"/>
            </a:p>
          </p:txBody>
        </p:sp>
        <p:sp>
          <p:nvSpPr>
            <p:cNvPr id="85118" name="Line 124"/>
            <p:cNvSpPr>
              <a:spLocks noChangeShapeType="1"/>
            </p:cNvSpPr>
            <p:nvPr/>
          </p:nvSpPr>
          <p:spPr bwMode="auto">
            <a:xfrm>
              <a:off x="6306" y="2750"/>
              <a:ext cx="0" cy="141"/>
            </a:xfrm>
            <a:prstGeom prst="line">
              <a:avLst/>
            </a:prstGeom>
            <a:noFill/>
            <a:ln w="76200">
              <a:solidFill>
                <a:srgbClr val="F6BF69"/>
              </a:solidFill>
              <a:round/>
              <a:headEnd/>
              <a:tailEnd/>
            </a:ln>
          </p:spPr>
          <p:txBody>
            <a:bodyPr wrap="none" lIns="173736" tIns="82296" rIns="173736" bIns="82296" anchor="ctr">
              <a:prstTxWarp prst="textNoShape">
                <a:avLst/>
              </a:prstTxWarp>
              <a:spAutoFit/>
            </a:bodyPr>
            <a:lstStyle/>
            <a:p>
              <a:endParaRPr lang="en-US"/>
            </a:p>
          </p:txBody>
        </p:sp>
        <p:sp>
          <p:nvSpPr>
            <p:cNvPr id="85119" name="Line 125"/>
            <p:cNvSpPr>
              <a:spLocks noChangeShapeType="1"/>
            </p:cNvSpPr>
            <p:nvPr/>
          </p:nvSpPr>
          <p:spPr bwMode="auto">
            <a:xfrm flipV="1">
              <a:off x="4042" y="1447"/>
              <a:ext cx="70" cy="5"/>
            </a:xfrm>
            <a:prstGeom prst="line">
              <a:avLst/>
            </a:prstGeom>
            <a:noFill/>
            <a:ln w="76200">
              <a:solidFill>
                <a:srgbClr val="F6BF69"/>
              </a:solidFill>
              <a:round/>
              <a:headEnd/>
              <a:tailEnd/>
            </a:ln>
          </p:spPr>
          <p:txBody>
            <a:bodyPr lIns="173736" tIns="82296" rIns="173736" bIns="82296" anchor="ctr">
              <a:prstTxWarp prst="textNoShape">
                <a:avLst/>
              </a:prstTxWarp>
              <a:spAutoFit/>
            </a:bodyPr>
            <a:lstStyle/>
            <a:p>
              <a:endParaRPr lang="en-US"/>
            </a:p>
          </p:txBody>
        </p:sp>
        <p:cxnSp>
          <p:nvCxnSpPr>
            <p:cNvPr id="85120" name="AutoShape 126"/>
            <p:cNvCxnSpPr>
              <a:cxnSpLocks noChangeShapeType="1"/>
            </p:cNvCxnSpPr>
            <p:nvPr/>
          </p:nvCxnSpPr>
          <p:spPr bwMode="auto">
            <a:xfrm>
              <a:off x="4351" y="2013"/>
              <a:ext cx="1971" cy="0"/>
            </a:xfrm>
            <a:prstGeom prst="straightConnector1">
              <a:avLst/>
            </a:prstGeom>
            <a:noFill/>
            <a:ln w="28575">
              <a:solidFill>
                <a:srgbClr val="000000"/>
              </a:solidFill>
              <a:round/>
              <a:headEnd/>
              <a:tailEnd/>
            </a:ln>
          </p:spPr>
        </p:cxnSp>
        <p:grpSp>
          <p:nvGrpSpPr>
            <p:cNvPr id="85121" name="Group 127"/>
            <p:cNvGrpSpPr>
              <a:grpSpLocks/>
            </p:cNvGrpSpPr>
            <p:nvPr/>
          </p:nvGrpSpPr>
          <p:grpSpPr bwMode="auto">
            <a:xfrm>
              <a:off x="5838" y="2711"/>
              <a:ext cx="241" cy="96"/>
              <a:chOff x="3659" y="3183"/>
              <a:chExt cx="265" cy="110"/>
            </a:xfrm>
          </p:grpSpPr>
          <p:sp>
            <p:nvSpPr>
              <p:cNvPr id="85124" name="AutoShape 128"/>
              <p:cNvSpPr>
                <a:spLocks noChangeAspect="1" noChangeArrowheads="1"/>
              </p:cNvSpPr>
              <p:nvPr/>
            </p:nvSpPr>
            <p:spPr bwMode="auto">
              <a:xfrm rot="2708947">
                <a:off x="3816" y="3183"/>
                <a:ext cx="106" cy="110"/>
              </a:xfrm>
              <a:prstGeom prst="rtTriangle">
                <a:avLst/>
              </a:prstGeom>
              <a:solidFill>
                <a:srgbClr val="FC0128">
                  <a:alpha val="50195"/>
                </a:srgbClr>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5125" name="AutoShape 129"/>
              <p:cNvSpPr>
                <a:spLocks noChangeAspect="1" noChangeArrowheads="1"/>
              </p:cNvSpPr>
              <p:nvPr/>
            </p:nvSpPr>
            <p:spPr bwMode="auto">
              <a:xfrm rot="-8091053">
                <a:off x="3659" y="3185"/>
                <a:ext cx="106" cy="109"/>
              </a:xfrm>
              <a:prstGeom prst="rtTriangle">
                <a:avLst/>
              </a:prstGeom>
              <a:solidFill>
                <a:srgbClr val="FC0128">
                  <a:alpha val="50195"/>
                </a:srgbClr>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grpSp>
        <p:sp>
          <p:nvSpPr>
            <p:cNvPr id="85122" name="AutoShape 130"/>
            <p:cNvSpPr>
              <a:spLocks noChangeAspect="1" noChangeArrowheads="1"/>
            </p:cNvSpPr>
            <p:nvPr/>
          </p:nvSpPr>
          <p:spPr bwMode="auto">
            <a:xfrm rot="-8091053">
              <a:off x="4569" y="2714"/>
              <a:ext cx="96" cy="99"/>
            </a:xfrm>
            <a:prstGeom prst="rtTriangle">
              <a:avLst/>
            </a:prstGeom>
            <a:solidFill>
              <a:srgbClr val="FC0128">
                <a:alpha val="50195"/>
              </a:srgbClr>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5123" name="AutoShape 131"/>
            <p:cNvSpPr>
              <a:spLocks noChangeAspect="1" noChangeArrowheads="1"/>
            </p:cNvSpPr>
            <p:nvPr/>
          </p:nvSpPr>
          <p:spPr bwMode="auto">
            <a:xfrm rot="2708947">
              <a:off x="4713" y="2713"/>
              <a:ext cx="95" cy="100"/>
            </a:xfrm>
            <a:prstGeom prst="rtTriangle">
              <a:avLst/>
            </a:prstGeom>
            <a:solidFill>
              <a:srgbClr val="FC0128">
                <a:alpha val="50195"/>
              </a:srgbClr>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grpSp>
      <p:sp>
        <p:nvSpPr>
          <p:cNvPr id="84995" name="Rectangle 132"/>
          <p:cNvSpPr>
            <a:spLocks noGrp="1" noChangeArrowheads="1"/>
          </p:cNvSpPr>
          <p:nvPr>
            <p:ph type="title"/>
          </p:nvPr>
        </p:nvSpPr>
        <p:spPr/>
        <p:txBody>
          <a:bodyPr/>
          <a:lstStyle/>
          <a:p>
            <a:r>
              <a:rPr lang="en-US"/>
              <a:t>Invariants</a:t>
            </a:r>
          </a:p>
        </p:txBody>
      </p:sp>
      <p:sp>
        <p:nvSpPr>
          <p:cNvPr id="84996" name="Rectangle 133"/>
          <p:cNvSpPr>
            <a:spLocks noGrp="1" noChangeArrowheads="1"/>
          </p:cNvSpPr>
          <p:nvPr>
            <p:ph type="body" idx="1"/>
          </p:nvPr>
        </p:nvSpPr>
        <p:spPr>
          <a:xfrm>
            <a:off x="609600" y="1295400"/>
            <a:ext cx="5867400" cy="5334000"/>
          </a:xfrm>
        </p:spPr>
        <p:txBody>
          <a:bodyPr/>
          <a:lstStyle/>
          <a:p>
            <a:pPr marL="0" indent="0">
              <a:buFont typeface="Monotype Sorts" charset="2"/>
              <a:buNone/>
            </a:pPr>
            <a:r>
              <a:rPr lang="en-US" smtClean="0"/>
              <a:t>Look for the invariants:</a:t>
            </a:r>
          </a:p>
          <a:p>
            <a:pPr lvl="1">
              <a:buSzPct val="125000"/>
              <a:buFont typeface="Wingdings" charset="2"/>
              <a:buChar char="§"/>
            </a:pPr>
            <a:r>
              <a:rPr lang="en-US"/>
              <a:t>The facts of valve,</a:t>
            </a:r>
            <a:r>
              <a:rPr lang="en-US" smtClean="0"/>
              <a:t> pumps</a:t>
            </a:r>
            <a:r>
              <a:rPr lang="en-US"/>
              <a:t>,</a:t>
            </a:r>
            <a:r>
              <a:rPr lang="en-US" smtClean="0"/>
              <a:t> </a:t>
            </a:r>
            <a:br>
              <a:rPr lang="en-US" smtClean="0"/>
            </a:br>
            <a:r>
              <a:rPr lang="en-US" smtClean="0"/>
              <a:t>tanks </a:t>
            </a:r>
            <a:r>
              <a:rPr lang="en-US"/>
              <a:t>etc.</a:t>
            </a:r>
          </a:p>
          <a:p>
            <a:pPr lvl="1">
              <a:buSzPct val="125000"/>
              <a:buFont typeface="Wingdings" charset="2"/>
              <a:buChar char="§"/>
            </a:pPr>
            <a:r>
              <a:rPr lang="en-US"/>
              <a:t>A closed pipe will</a:t>
            </a:r>
            <a:r>
              <a:rPr lang="en-US" smtClean="0"/>
              <a:t> always</a:t>
            </a:r>
            <a:br>
              <a:rPr lang="en-US" smtClean="0"/>
            </a:br>
            <a:r>
              <a:rPr lang="en-US"/>
              <a:t> contain the same fluid </a:t>
            </a:r>
          </a:p>
          <a:p>
            <a:pPr lvl="1">
              <a:buSzPct val="125000"/>
              <a:buFont typeface="Wingdings" charset="2"/>
              <a:buChar char="§"/>
            </a:pPr>
            <a:r>
              <a:rPr lang="en-US"/>
              <a:t>A pump can move fluid </a:t>
            </a:r>
            <a:br>
              <a:rPr lang="en-US"/>
            </a:br>
            <a:r>
              <a:rPr lang="en-US"/>
              <a:t>from one pipe to another</a:t>
            </a:r>
          </a:p>
          <a:p>
            <a:pPr lvl="1">
              <a:buSzPct val="125000"/>
              <a:buFont typeface="Wingdings" charset="2"/>
              <a:buChar char="§"/>
            </a:pPr>
            <a:r>
              <a:rPr lang="en-US"/>
              <a:t>If a valve is open</a:t>
            </a:r>
            <a:r>
              <a:rPr lang="en-US" smtClean="0"/>
              <a:t> between </a:t>
            </a:r>
            <a:br>
              <a:rPr lang="en-US" smtClean="0"/>
            </a:br>
            <a:r>
              <a:rPr lang="en-US" smtClean="0"/>
              <a:t>two </a:t>
            </a:r>
            <a:r>
              <a:rPr lang="en-US"/>
              <a:t>pipes, they</a:t>
            </a:r>
            <a:r>
              <a:rPr lang="en-US" smtClean="0"/>
              <a:t> behave </a:t>
            </a:r>
            <a:br>
              <a:rPr lang="en-US" smtClean="0"/>
            </a:br>
            <a:r>
              <a:rPr lang="en-US" smtClean="0"/>
              <a:t>like </a:t>
            </a:r>
            <a:r>
              <a:rPr lang="en-US"/>
              <a:t>a single pipe</a:t>
            </a:r>
          </a:p>
          <a:p>
            <a:pPr lvl="1">
              <a:buSzPct val="125000"/>
              <a:buFont typeface="Wingdings" charset="2"/>
              <a:buChar char="§"/>
            </a:pPr>
            <a:r>
              <a:rPr lang="en-US"/>
              <a:t>Closure</a:t>
            </a:r>
          </a:p>
          <a:p>
            <a:pPr marL="0" indent="0">
              <a:buFont typeface="Monotype Sorts" charset="2"/>
              <a:buNone/>
            </a:pPr>
            <a:r>
              <a:rPr lang="en-US" i="1"/>
              <a:t>That is, the </a:t>
            </a:r>
            <a:r>
              <a:rPr lang="en-US" i="1" u="sng"/>
              <a:t>physics</a:t>
            </a:r>
            <a:r>
              <a:rPr lang="en-US" i="1"/>
              <a:t> of fluids.</a:t>
            </a:r>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6018" name="Slide Number Placeholder 4"/>
          <p:cNvSpPr>
            <a:spLocks noGrp="1"/>
          </p:cNvSpPr>
          <p:nvPr>
            <p:ph type="sldNum" sz="quarter" idx="4294967295"/>
          </p:nvPr>
        </p:nvSpPr>
        <p:spPr bwMode="auto">
          <a:xfrm>
            <a:off x="8077200" y="6400800"/>
            <a:ext cx="838200" cy="457200"/>
          </a:xfrm>
          <a:noFill/>
          <a:ln>
            <a:miter lim="800000"/>
            <a:headEnd/>
            <a:tailEnd/>
          </a:ln>
        </p:spPr>
        <p:txBody>
          <a:bodyPr wrap="square" numCol="1" anchorCtr="0" compatLnSpc="1">
            <a:prstTxWarp prst="textNoShape">
              <a:avLst/>
            </a:prstTxWarp>
          </a:bodyPr>
          <a:lstStyle/>
          <a:p>
            <a:fld id="{8B4F2055-1674-3D4C-9DB3-9A1922370C6F}" type="slidenum">
              <a:rPr lang="en-US" smtClean="0"/>
              <a:pPr/>
              <a:t>86</a:t>
            </a:fld>
            <a:endParaRPr lang="en-US" smtClean="0"/>
          </a:p>
        </p:txBody>
      </p:sp>
      <p:sp>
        <p:nvSpPr>
          <p:cNvPr id="86019" name="Freeform 48"/>
          <p:cNvSpPr>
            <a:spLocks/>
          </p:cNvSpPr>
          <p:nvPr/>
        </p:nvSpPr>
        <p:spPr bwMode="auto">
          <a:xfrm>
            <a:off x="2057400" y="1752600"/>
            <a:ext cx="5029200" cy="457200"/>
          </a:xfrm>
          <a:custGeom>
            <a:avLst/>
            <a:gdLst>
              <a:gd name="T0" fmla="*/ 0 w 3168"/>
              <a:gd name="T1" fmla="*/ 2147483647 h 144"/>
              <a:gd name="T2" fmla="*/ 0 w 3168"/>
              <a:gd name="T3" fmla="*/ 0 h 144"/>
              <a:gd name="T4" fmla="*/ 2147483647 w 3168"/>
              <a:gd name="T5" fmla="*/ 0 h 144"/>
              <a:gd name="T6" fmla="*/ 2147483647 w 3168"/>
              <a:gd name="T7" fmla="*/ 2147483647 h 144"/>
              <a:gd name="T8" fmla="*/ 0 w 3168"/>
              <a:gd name="T9" fmla="*/ 2147483647 h 144"/>
              <a:gd name="T10" fmla="*/ 0 60000 65536"/>
              <a:gd name="T11" fmla="*/ 0 60000 65536"/>
              <a:gd name="T12" fmla="*/ 0 60000 65536"/>
              <a:gd name="T13" fmla="*/ 0 60000 65536"/>
              <a:gd name="T14" fmla="*/ 0 60000 65536"/>
              <a:gd name="T15" fmla="*/ 0 w 3168"/>
              <a:gd name="T16" fmla="*/ 0 h 144"/>
              <a:gd name="T17" fmla="*/ 3168 w 3168"/>
              <a:gd name="T18" fmla="*/ 144 h 144"/>
            </a:gdLst>
            <a:ahLst/>
            <a:cxnLst>
              <a:cxn ang="T10">
                <a:pos x="T0" y="T1"/>
              </a:cxn>
              <a:cxn ang="T11">
                <a:pos x="T2" y="T3"/>
              </a:cxn>
              <a:cxn ang="T12">
                <a:pos x="T4" y="T5"/>
              </a:cxn>
              <a:cxn ang="T13">
                <a:pos x="T6" y="T7"/>
              </a:cxn>
              <a:cxn ang="T14">
                <a:pos x="T8" y="T9"/>
              </a:cxn>
            </a:cxnLst>
            <a:rect l="T15" t="T16" r="T17" b="T18"/>
            <a:pathLst>
              <a:path w="3168" h="144">
                <a:moveTo>
                  <a:pt x="0" y="144"/>
                </a:moveTo>
                <a:lnTo>
                  <a:pt x="0" y="0"/>
                </a:lnTo>
                <a:lnTo>
                  <a:pt x="3168" y="0"/>
                </a:lnTo>
                <a:lnTo>
                  <a:pt x="3168" y="144"/>
                </a:lnTo>
                <a:lnTo>
                  <a:pt x="0" y="144"/>
                </a:lnTo>
                <a:close/>
              </a:path>
            </a:pathLst>
          </a:custGeom>
          <a:solidFill>
            <a:schemeClr val="bg1"/>
          </a:solidFill>
          <a:ln w="28575">
            <a:solidFill>
              <a:schemeClr val="tx1"/>
            </a:solidFill>
            <a:round/>
            <a:headEnd/>
            <a:tailEnd/>
          </a:ln>
        </p:spPr>
        <p:txBody>
          <a:bodyPr>
            <a:prstTxWarp prst="textNoShape">
              <a:avLst/>
            </a:prstTxWarp>
          </a:bodyPr>
          <a:lstStyle/>
          <a:p>
            <a:endParaRPr lang="en-US"/>
          </a:p>
        </p:txBody>
      </p:sp>
      <p:sp>
        <p:nvSpPr>
          <p:cNvPr id="86020" name="Rectangle 2"/>
          <p:cNvSpPr>
            <a:spLocks noGrp="1" noChangeArrowheads="1"/>
          </p:cNvSpPr>
          <p:nvPr>
            <p:ph type="title"/>
          </p:nvPr>
        </p:nvSpPr>
        <p:spPr/>
        <p:txBody>
          <a:bodyPr/>
          <a:lstStyle/>
          <a:p>
            <a:r>
              <a:rPr lang="en-US"/>
              <a:t>The Abstractions</a:t>
            </a:r>
          </a:p>
        </p:txBody>
      </p:sp>
      <p:sp>
        <p:nvSpPr>
          <p:cNvPr id="86021" name="Oval 3"/>
          <p:cNvSpPr>
            <a:spLocks noChangeArrowheads="1"/>
          </p:cNvSpPr>
          <p:nvPr/>
        </p:nvSpPr>
        <p:spPr bwMode="auto">
          <a:xfrm>
            <a:off x="2632075" y="5014913"/>
            <a:ext cx="403225" cy="339725"/>
          </a:xfrm>
          <a:prstGeom prst="ellipse">
            <a:avLst/>
          </a:prstGeom>
          <a:noFill/>
          <a:ln w="28575">
            <a:solidFill>
              <a:schemeClr val="tx1"/>
            </a:solidFill>
            <a:round/>
            <a:headEnd/>
            <a:tailEnd/>
          </a:ln>
        </p:spPr>
        <p:txBody>
          <a:bodyPr wrap="none" lIns="173736" tIns="82296" rIns="173736" bIns="82296" anchor="ctr">
            <a:prstTxWarp prst="textNoShape">
              <a:avLst/>
            </a:prstTxWarp>
            <a:spAutoFit/>
          </a:bodyPr>
          <a:lstStyle/>
          <a:p>
            <a:endParaRPr lang="en-US"/>
          </a:p>
        </p:txBody>
      </p:sp>
      <p:cxnSp>
        <p:nvCxnSpPr>
          <p:cNvPr id="86022" name="AutoShape 13"/>
          <p:cNvCxnSpPr>
            <a:cxnSpLocks noChangeAspect="1" noChangeShapeType="1"/>
          </p:cNvCxnSpPr>
          <p:nvPr/>
        </p:nvCxnSpPr>
        <p:spPr bwMode="auto">
          <a:xfrm>
            <a:off x="5334000" y="3733800"/>
            <a:ext cx="1849438" cy="0"/>
          </a:xfrm>
          <a:prstGeom prst="straightConnector1">
            <a:avLst/>
          </a:prstGeom>
          <a:noFill/>
          <a:ln w="28575">
            <a:solidFill>
              <a:srgbClr val="000000"/>
            </a:solidFill>
            <a:round/>
            <a:headEnd/>
            <a:tailEnd/>
          </a:ln>
        </p:spPr>
      </p:cxnSp>
      <p:cxnSp>
        <p:nvCxnSpPr>
          <p:cNvPr id="86023" name="AutoShape 15"/>
          <p:cNvCxnSpPr>
            <a:cxnSpLocks noChangeShapeType="1"/>
            <a:endCxn id="86059" idx="1"/>
          </p:cNvCxnSpPr>
          <p:nvPr/>
        </p:nvCxnSpPr>
        <p:spPr bwMode="auto">
          <a:xfrm>
            <a:off x="5389563" y="5154613"/>
            <a:ext cx="920750" cy="0"/>
          </a:xfrm>
          <a:prstGeom prst="straightConnector1">
            <a:avLst/>
          </a:prstGeom>
          <a:noFill/>
          <a:ln w="28575">
            <a:solidFill>
              <a:schemeClr val="tx1"/>
            </a:solidFill>
            <a:round/>
            <a:headEnd/>
            <a:tailEnd/>
          </a:ln>
        </p:spPr>
      </p:cxnSp>
      <p:sp>
        <p:nvSpPr>
          <p:cNvPr id="86024" name="Line 16"/>
          <p:cNvSpPr>
            <a:spLocks noChangeShapeType="1"/>
          </p:cNvSpPr>
          <p:nvPr/>
        </p:nvSpPr>
        <p:spPr bwMode="auto">
          <a:xfrm>
            <a:off x="2862263" y="2449513"/>
            <a:ext cx="173037" cy="0"/>
          </a:xfrm>
          <a:prstGeom prst="line">
            <a:avLst/>
          </a:prstGeom>
          <a:noFill/>
          <a:ln w="28575">
            <a:solidFill>
              <a:srgbClr val="000000"/>
            </a:solidFill>
            <a:round/>
            <a:headEnd/>
            <a:tailEnd/>
          </a:ln>
        </p:spPr>
        <p:txBody>
          <a:bodyPr wrap="none" lIns="173736" tIns="82296" rIns="173736" bIns="82296" anchor="ctr">
            <a:prstTxWarp prst="textNoShape">
              <a:avLst/>
            </a:prstTxWarp>
            <a:spAutoFit/>
          </a:bodyPr>
          <a:lstStyle/>
          <a:p>
            <a:endParaRPr lang="en-US"/>
          </a:p>
        </p:txBody>
      </p:sp>
      <p:sp>
        <p:nvSpPr>
          <p:cNvPr id="86025" name="Line 17"/>
          <p:cNvSpPr>
            <a:spLocks noChangeShapeType="1"/>
          </p:cNvSpPr>
          <p:nvPr/>
        </p:nvSpPr>
        <p:spPr bwMode="auto">
          <a:xfrm>
            <a:off x="2862263" y="4964113"/>
            <a:ext cx="173037" cy="0"/>
          </a:xfrm>
          <a:prstGeom prst="line">
            <a:avLst/>
          </a:prstGeom>
          <a:noFill/>
          <a:ln w="28575">
            <a:solidFill>
              <a:srgbClr val="000000"/>
            </a:solidFill>
            <a:round/>
            <a:headEnd/>
            <a:tailEnd/>
          </a:ln>
        </p:spPr>
        <p:txBody>
          <a:bodyPr wrap="none" lIns="173736" tIns="82296" rIns="173736" bIns="82296" anchor="ctr">
            <a:prstTxWarp prst="textNoShape">
              <a:avLst/>
            </a:prstTxWarp>
            <a:spAutoFit/>
          </a:bodyPr>
          <a:lstStyle/>
          <a:p>
            <a:endParaRPr lang="en-US"/>
          </a:p>
        </p:txBody>
      </p:sp>
      <p:sp>
        <p:nvSpPr>
          <p:cNvPr id="86026" name="Line 18"/>
          <p:cNvSpPr>
            <a:spLocks noChangeShapeType="1"/>
          </p:cNvSpPr>
          <p:nvPr/>
        </p:nvSpPr>
        <p:spPr bwMode="auto">
          <a:xfrm>
            <a:off x="3035300" y="2449513"/>
            <a:ext cx="0" cy="2514600"/>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86027" name="Line 19"/>
          <p:cNvSpPr>
            <a:spLocks noChangeShapeType="1"/>
          </p:cNvSpPr>
          <p:nvPr/>
        </p:nvSpPr>
        <p:spPr bwMode="auto">
          <a:xfrm flipV="1">
            <a:off x="2516188" y="3732213"/>
            <a:ext cx="519112" cy="0"/>
          </a:xfrm>
          <a:prstGeom prst="line">
            <a:avLst/>
          </a:prstGeom>
          <a:noFill/>
          <a:ln w="28575">
            <a:solidFill>
              <a:srgbClr val="000000"/>
            </a:solidFill>
            <a:prstDash val="sysDot"/>
            <a:round/>
            <a:headEnd/>
            <a:tailEnd/>
          </a:ln>
        </p:spPr>
        <p:txBody>
          <a:bodyPr lIns="173736" tIns="82296" rIns="173736" bIns="82296" anchor="ctr">
            <a:prstTxWarp prst="textNoShape">
              <a:avLst/>
            </a:prstTxWarp>
            <a:spAutoFit/>
          </a:bodyPr>
          <a:lstStyle/>
          <a:p>
            <a:endParaRPr lang="en-US"/>
          </a:p>
        </p:txBody>
      </p:sp>
      <p:cxnSp>
        <p:nvCxnSpPr>
          <p:cNvPr id="86028" name="AutoShape 21"/>
          <p:cNvCxnSpPr>
            <a:cxnSpLocks noChangeShapeType="1"/>
          </p:cNvCxnSpPr>
          <p:nvPr/>
        </p:nvCxnSpPr>
        <p:spPr bwMode="auto">
          <a:xfrm>
            <a:off x="5334000" y="2209800"/>
            <a:ext cx="1023938" cy="0"/>
          </a:xfrm>
          <a:prstGeom prst="straightConnector1">
            <a:avLst/>
          </a:prstGeom>
          <a:noFill/>
          <a:ln w="28575">
            <a:solidFill>
              <a:srgbClr val="000000"/>
            </a:solidFill>
            <a:round/>
            <a:headEnd/>
            <a:tailEnd/>
          </a:ln>
        </p:spPr>
      </p:cxnSp>
      <p:cxnSp>
        <p:nvCxnSpPr>
          <p:cNvPr id="86029" name="AutoShape 22"/>
          <p:cNvCxnSpPr>
            <a:cxnSpLocks noChangeShapeType="1"/>
          </p:cNvCxnSpPr>
          <p:nvPr/>
        </p:nvCxnSpPr>
        <p:spPr bwMode="auto">
          <a:xfrm>
            <a:off x="4572000" y="2593975"/>
            <a:ext cx="0" cy="835025"/>
          </a:xfrm>
          <a:prstGeom prst="straightConnector1">
            <a:avLst/>
          </a:prstGeom>
          <a:noFill/>
          <a:ln w="28575">
            <a:solidFill>
              <a:srgbClr val="000000"/>
            </a:solidFill>
            <a:round/>
            <a:headEnd/>
            <a:tailEnd/>
          </a:ln>
        </p:spPr>
      </p:cxnSp>
      <p:sp>
        <p:nvSpPr>
          <p:cNvPr id="86030" name="Line 26"/>
          <p:cNvSpPr>
            <a:spLocks noChangeShapeType="1"/>
          </p:cNvSpPr>
          <p:nvPr/>
        </p:nvSpPr>
        <p:spPr bwMode="auto">
          <a:xfrm flipV="1">
            <a:off x="3035300" y="5153025"/>
            <a:ext cx="779463" cy="0"/>
          </a:xfrm>
          <a:prstGeom prst="line">
            <a:avLst/>
          </a:prstGeom>
          <a:noFill/>
          <a:ln w="28575">
            <a:solidFill>
              <a:schemeClr val="tx1"/>
            </a:solidFill>
            <a:prstDash val="sysDot"/>
            <a:round/>
            <a:headEnd/>
            <a:tailEnd/>
          </a:ln>
        </p:spPr>
        <p:txBody>
          <a:bodyPr lIns="173736" tIns="82296" rIns="173736" bIns="82296" anchor="ctr">
            <a:prstTxWarp prst="textNoShape">
              <a:avLst/>
            </a:prstTxWarp>
            <a:spAutoFit/>
          </a:bodyPr>
          <a:lstStyle/>
          <a:p>
            <a:endParaRPr lang="en-US"/>
          </a:p>
        </p:txBody>
      </p:sp>
      <p:cxnSp>
        <p:nvCxnSpPr>
          <p:cNvPr id="86031" name="AutoShape 27"/>
          <p:cNvCxnSpPr>
            <a:cxnSpLocks noChangeShapeType="1"/>
          </p:cNvCxnSpPr>
          <p:nvPr/>
        </p:nvCxnSpPr>
        <p:spPr bwMode="auto">
          <a:xfrm>
            <a:off x="2836863" y="2362200"/>
            <a:ext cx="896937" cy="1627188"/>
          </a:xfrm>
          <a:prstGeom prst="bentConnector3">
            <a:avLst>
              <a:gd name="adj1" fmla="val 50000"/>
            </a:avLst>
          </a:prstGeom>
          <a:noFill/>
          <a:ln w="28575">
            <a:solidFill>
              <a:srgbClr val="000000"/>
            </a:solidFill>
            <a:miter lim="800000"/>
            <a:headEnd/>
            <a:tailEnd/>
          </a:ln>
        </p:spPr>
      </p:cxnSp>
      <p:sp>
        <p:nvSpPr>
          <p:cNvPr id="86032" name="Text Box 29"/>
          <p:cNvSpPr txBox="1">
            <a:spLocks noChangeArrowheads="1"/>
          </p:cNvSpPr>
          <p:nvPr/>
        </p:nvSpPr>
        <p:spPr bwMode="auto">
          <a:xfrm>
            <a:off x="4494213" y="3038475"/>
            <a:ext cx="311150" cy="423863"/>
          </a:xfrm>
          <a:prstGeom prst="rect">
            <a:avLst/>
          </a:prstGeom>
          <a:noFill/>
          <a:ln w="9525">
            <a:noFill/>
            <a:miter lim="800000"/>
            <a:headEnd/>
            <a:tailEnd/>
          </a:ln>
        </p:spPr>
        <p:txBody>
          <a:bodyPr lIns="155911" tIns="73852" rIns="155911" bIns="73852" anchor="ctr">
            <a:prstTxWarp prst="textNoShape">
              <a:avLst/>
            </a:prstTxWarp>
            <a:spAutoFit/>
          </a:bodyPr>
          <a:lstStyle/>
          <a:p>
            <a:pPr algn="ctr" defTabSz="820738">
              <a:spcBef>
                <a:spcPct val="50000"/>
              </a:spcBef>
            </a:pPr>
            <a:r>
              <a:rPr lang="en-US">
                <a:latin typeface="Helvetica-Narrow" pitchFamily="34" charset="0"/>
              </a:rPr>
              <a:t>1</a:t>
            </a:r>
            <a:endParaRPr lang="en-US">
              <a:latin typeface="Times Roman" charset="0"/>
            </a:endParaRPr>
          </a:p>
        </p:txBody>
      </p:sp>
      <p:sp>
        <p:nvSpPr>
          <p:cNvPr id="86033" name="Text Box 30"/>
          <p:cNvSpPr txBox="1">
            <a:spLocks noChangeArrowheads="1"/>
          </p:cNvSpPr>
          <p:nvPr/>
        </p:nvSpPr>
        <p:spPr bwMode="auto">
          <a:xfrm>
            <a:off x="5446713" y="4848225"/>
            <a:ext cx="311150" cy="423863"/>
          </a:xfrm>
          <a:prstGeom prst="rect">
            <a:avLst/>
          </a:prstGeom>
          <a:noFill/>
          <a:ln w="9525">
            <a:noFill/>
            <a:miter lim="800000"/>
            <a:headEnd/>
            <a:tailEnd/>
          </a:ln>
        </p:spPr>
        <p:txBody>
          <a:bodyPr lIns="155911" tIns="73852" rIns="155911" bIns="73852" anchor="ctr">
            <a:prstTxWarp prst="textNoShape">
              <a:avLst/>
            </a:prstTxWarp>
            <a:spAutoFit/>
          </a:bodyPr>
          <a:lstStyle/>
          <a:p>
            <a:pPr algn="ctr" defTabSz="820738">
              <a:spcBef>
                <a:spcPct val="50000"/>
              </a:spcBef>
            </a:pPr>
            <a:r>
              <a:rPr lang="en-US">
                <a:latin typeface="Helvetica-Narrow" pitchFamily="34" charset="0"/>
              </a:rPr>
              <a:t>1</a:t>
            </a:r>
            <a:endParaRPr lang="en-US">
              <a:latin typeface="Times Roman" charset="0"/>
            </a:endParaRPr>
          </a:p>
        </p:txBody>
      </p:sp>
      <p:sp>
        <p:nvSpPr>
          <p:cNvPr id="86034" name="Text Box 31"/>
          <p:cNvSpPr txBox="1">
            <a:spLocks noChangeArrowheads="1"/>
          </p:cNvSpPr>
          <p:nvPr/>
        </p:nvSpPr>
        <p:spPr bwMode="auto">
          <a:xfrm>
            <a:off x="6024563" y="4848225"/>
            <a:ext cx="311150" cy="423863"/>
          </a:xfrm>
          <a:prstGeom prst="rect">
            <a:avLst/>
          </a:prstGeom>
          <a:noFill/>
          <a:ln w="9525">
            <a:noFill/>
            <a:miter lim="800000"/>
            <a:headEnd/>
            <a:tailEnd/>
          </a:ln>
        </p:spPr>
        <p:txBody>
          <a:bodyPr lIns="155911" tIns="73852" rIns="155911" bIns="73852" anchor="ctr">
            <a:prstTxWarp prst="textNoShape">
              <a:avLst/>
            </a:prstTxWarp>
            <a:spAutoFit/>
          </a:bodyPr>
          <a:lstStyle/>
          <a:p>
            <a:pPr algn="ctr" defTabSz="820738">
              <a:spcBef>
                <a:spcPct val="50000"/>
              </a:spcBef>
            </a:pPr>
            <a:r>
              <a:rPr lang="en-US">
                <a:latin typeface="Helvetica-Narrow" pitchFamily="34" charset="0"/>
              </a:rPr>
              <a:t>1</a:t>
            </a:r>
            <a:endParaRPr lang="en-US">
              <a:latin typeface="Times Roman" charset="0"/>
            </a:endParaRPr>
          </a:p>
        </p:txBody>
      </p:sp>
      <p:sp>
        <p:nvSpPr>
          <p:cNvPr id="86035" name="Text Box 32"/>
          <p:cNvSpPr txBox="1">
            <a:spLocks noChangeArrowheads="1"/>
          </p:cNvSpPr>
          <p:nvPr/>
        </p:nvSpPr>
        <p:spPr bwMode="auto">
          <a:xfrm>
            <a:off x="3427413" y="3390900"/>
            <a:ext cx="311150" cy="423863"/>
          </a:xfrm>
          <a:prstGeom prst="rect">
            <a:avLst/>
          </a:prstGeom>
          <a:noFill/>
          <a:ln w="9525">
            <a:noFill/>
            <a:miter lim="800000"/>
            <a:headEnd/>
            <a:tailEnd/>
          </a:ln>
        </p:spPr>
        <p:txBody>
          <a:bodyPr lIns="155911" tIns="73852" rIns="155911" bIns="73852" anchor="ctr">
            <a:prstTxWarp prst="textNoShape">
              <a:avLst/>
            </a:prstTxWarp>
            <a:spAutoFit/>
          </a:bodyPr>
          <a:lstStyle/>
          <a:p>
            <a:pPr algn="ctr" defTabSz="820738">
              <a:spcBef>
                <a:spcPct val="50000"/>
              </a:spcBef>
            </a:pPr>
            <a:r>
              <a:rPr lang="en-US">
                <a:latin typeface="Helvetica-Narrow" pitchFamily="34" charset="0"/>
              </a:rPr>
              <a:t>1</a:t>
            </a:r>
            <a:endParaRPr lang="en-US">
              <a:latin typeface="Times Roman" charset="0"/>
            </a:endParaRPr>
          </a:p>
        </p:txBody>
      </p:sp>
      <p:sp>
        <p:nvSpPr>
          <p:cNvPr id="86036" name="Text Box 33"/>
          <p:cNvSpPr txBox="1">
            <a:spLocks noChangeArrowheads="1"/>
          </p:cNvSpPr>
          <p:nvPr/>
        </p:nvSpPr>
        <p:spPr bwMode="auto">
          <a:xfrm>
            <a:off x="7183438" y="1638300"/>
            <a:ext cx="311150" cy="423863"/>
          </a:xfrm>
          <a:prstGeom prst="rect">
            <a:avLst/>
          </a:prstGeom>
          <a:noFill/>
          <a:ln w="9525">
            <a:noFill/>
            <a:miter lim="800000"/>
            <a:headEnd/>
            <a:tailEnd/>
          </a:ln>
        </p:spPr>
        <p:txBody>
          <a:bodyPr lIns="155911" tIns="73852" rIns="155911" bIns="73852" anchor="ctr">
            <a:prstTxWarp prst="textNoShape">
              <a:avLst/>
            </a:prstTxWarp>
            <a:spAutoFit/>
          </a:bodyPr>
          <a:lstStyle/>
          <a:p>
            <a:pPr algn="ctr" defTabSz="820738">
              <a:spcBef>
                <a:spcPct val="50000"/>
              </a:spcBef>
            </a:pPr>
            <a:r>
              <a:rPr lang="en-US">
                <a:latin typeface="Helvetica-Narrow" pitchFamily="34" charset="0"/>
              </a:rPr>
              <a:t>1</a:t>
            </a:r>
            <a:endParaRPr lang="en-US">
              <a:latin typeface="Times Roman" charset="0"/>
            </a:endParaRPr>
          </a:p>
        </p:txBody>
      </p:sp>
      <p:sp>
        <p:nvSpPr>
          <p:cNvPr id="86037" name="Text Box 34"/>
          <p:cNvSpPr txBox="1">
            <a:spLocks noChangeArrowheads="1"/>
          </p:cNvSpPr>
          <p:nvPr/>
        </p:nvSpPr>
        <p:spPr bwMode="auto">
          <a:xfrm>
            <a:off x="1295400" y="1585913"/>
            <a:ext cx="838200" cy="423862"/>
          </a:xfrm>
          <a:prstGeom prst="rect">
            <a:avLst/>
          </a:prstGeom>
          <a:noFill/>
          <a:ln w="9525">
            <a:noFill/>
            <a:miter lim="800000"/>
            <a:headEnd/>
            <a:tailEnd/>
          </a:ln>
        </p:spPr>
        <p:txBody>
          <a:bodyPr lIns="155911" tIns="73852" rIns="155911" bIns="73852" anchor="ctr">
            <a:prstTxWarp prst="textNoShape">
              <a:avLst/>
            </a:prstTxWarp>
            <a:spAutoFit/>
          </a:bodyPr>
          <a:lstStyle/>
          <a:p>
            <a:pPr algn="ctr" defTabSz="820738">
              <a:spcBef>
                <a:spcPct val="50000"/>
              </a:spcBef>
            </a:pPr>
            <a:r>
              <a:rPr lang="en-US">
                <a:latin typeface="Helvetica-Narrow" pitchFamily="34" charset="0"/>
              </a:rPr>
              <a:t>1..*</a:t>
            </a:r>
            <a:endParaRPr lang="en-US">
              <a:latin typeface="Times Roman" charset="0"/>
            </a:endParaRPr>
          </a:p>
        </p:txBody>
      </p:sp>
      <p:sp>
        <p:nvSpPr>
          <p:cNvPr id="86038" name="Text Box 35"/>
          <p:cNvSpPr txBox="1">
            <a:spLocks noChangeArrowheads="1"/>
          </p:cNvSpPr>
          <p:nvPr/>
        </p:nvSpPr>
        <p:spPr bwMode="auto">
          <a:xfrm>
            <a:off x="3352800" y="1828800"/>
            <a:ext cx="327025" cy="423863"/>
          </a:xfrm>
          <a:prstGeom prst="rect">
            <a:avLst/>
          </a:prstGeom>
          <a:noFill/>
          <a:ln w="9525">
            <a:noFill/>
            <a:miter lim="800000"/>
            <a:headEnd/>
            <a:tailEnd/>
          </a:ln>
        </p:spPr>
        <p:txBody>
          <a:bodyPr lIns="155911" tIns="73852" rIns="155911" bIns="73852" anchor="ctr">
            <a:prstTxWarp prst="textNoShape">
              <a:avLst/>
            </a:prstTxWarp>
            <a:spAutoFit/>
          </a:bodyPr>
          <a:lstStyle/>
          <a:p>
            <a:pPr algn="ctr" defTabSz="820738">
              <a:spcBef>
                <a:spcPct val="50000"/>
              </a:spcBef>
            </a:pPr>
            <a:r>
              <a:rPr lang="en-US">
                <a:latin typeface="Helvetica-Narrow" pitchFamily="34" charset="0"/>
              </a:rPr>
              <a:t>2</a:t>
            </a:r>
            <a:endParaRPr lang="en-US">
              <a:latin typeface="Times Roman" charset="0"/>
            </a:endParaRPr>
          </a:p>
        </p:txBody>
      </p:sp>
      <p:sp>
        <p:nvSpPr>
          <p:cNvPr id="86039" name="Text Box 36"/>
          <p:cNvSpPr txBox="1">
            <a:spLocks noChangeArrowheads="1"/>
          </p:cNvSpPr>
          <p:nvPr/>
        </p:nvSpPr>
        <p:spPr bwMode="auto">
          <a:xfrm>
            <a:off x="7162800" y="1447800"/>
            <a:ext cx="1143000" cy="423863"/>
          </a:xfrm>
          <a:prstGeom prst="rect">
            <a:avLst/>
          </a:prstGeom>
          <a:noFill/>
          <a:ln w="9525">
            <a:noFill/>
            <a:miter lim="800000"/>
            <a:headEnd/>
            <a:tailEnd/>
          </a:ln>
        </p:spPr>
        <p:txBody>
          <a:bodyPr lIns="155911" tIns="73852" rIns="155911" bIns="73852" anchor="ctr">
            <a:prstTxWarp prst="textNoShape">
              <a:avLst/>
            </a:prstTxWarp>
            <a:spAutoFit/>
          </a:bodyPr>
          <a:lstStyle/>
          <a:p>
            <a:pPr algn="ctr" defTabSz="820738">
              <a:spcBef>
                <a:spcPct val="50000"/>
              </a:spcBef>
            </a:pPr>
            <a:r>
              <a:rPr lang="en-US">
                <a:latin typeface="Helvetica-Narrow" pitchFamily="34" charset="0"/>
              </a:rPr>
              <a:t>1..*</a:t>
            </a:r>
            <a:endParaRPr lang="en-US">
              <a:latin typeface="Times Roman" charset="0"/>
            </a:endParaRPr>
          </a:p>
        </p:txBody>
      </p:sp>
      <p:sp>
        <p:nvSpPr>
          <p:cNvPr id="86040" name="Text Box 37"/>
          <p:cNvSpPr txBox="1">
            <a:spLocks noChangeArrowheads="1"/>
          </p:cNvSpPr>
          <p:nvPr/>
        </p:nvSpPr>
        <p:spPr bwMode="auto">
          <a:xfrm>
            <a:off x="2514600" y="1828800"/>
            <a:ext cx="990600" cy="423863"/>
          </a:xfrm>
          <a:prstGeom prst="rect">
            <a:avLst/>
          </a:prstGeom>
          <a:noFill/>
          <a:ln w="9525">
            <a:noFill/>
            <a:miter lim="800000"/>
            <a:headEnd/>
            <a:tailEnd/>
          </a:ln>
        </p:spPr>
        <p:txBody>
          <a:bodyPr lIns="155911" tIns="73852" rIns="155911" bIns="73852" anchor="ctr">
            <a:prstTxWarp prst="textNoShape">
              <a:avLst/>
            </a:prstTxWarp>
            <a:spAutoFit/>
          </a:bodyPr>
          <a:lstStyle/>
          <a:p>
            <a:pPr algn="ctr" defTabSz="820738">
              <a:spcBef>
                <a:spcPct val="50000"/>
              </a:spcBef>
            </a:pPr>
            <a:r>
              <a:rPr lang="en-US">
                <a:latin typeface="Helvetica-Narrow" pitchFamily="34" charset="0"/>
              </a:rPr>
              <a:t>1..*</a:t>
            </a:r>
            <a:endParaRPr lang="en-US">
              <a:latin typeface="Times Roman" charset="0"/>
            </a:endParaRPr>
          </a:p>
        </p:txBody>
      </p:sp>
      <p:sp>
        <p:nvSpPr>
          <p:cNvPr id="86041" name="Text Box 38"/>
          <p:cNvSpPr txBox="1">
            <a:spLocks noChangeArrowheads="1"/>
          </p:cNvSpPr>
          <p:nvPr/>
        </p:nvSpPr>
        <p:spPr bwMode="auto">
          <a:xfrm>
            <a:off x="2133600" y="2547938"/>
            <a:ext cx="914400" cy="423862"/>
          </a:xfrm>
          <a:prstGeom prst="rect">
            <a:avLst/>
          </a:prstGeom>
          <a:noFill/>
          <a:ln w="9525">
            <a:noFill/>
            <a:miter lim="800000"/>
            <a:headEnd/>
            <a:tailEnd/>
          </a:ln>
        </p:spPr>
        <p:txBody>
          <a:bodyPr lIns="155911" tIns="73852" rIns="155911" bIns="73852" anchor="ctr">
            <a:prstTxWarp prst="textNoShape">
              <a:avLst/>
            </a:prstTxWarp>
            <a:spAutoFit/>
          </a:bodyPr>
          <a:lstStyle/>
          <a:p>
            <a:pPr algn="ctr" defTabSz="820738">
              <a:spcBef>
                <a:spcPct val="50000"/>
              </a:spcBef>
            </a:pPr>
            <a:r>
              <a:rPr lang="en-US">
                <a:latin typeface="Helvetica-Narrow" pitchFamily="34" charset="0"/>
              </a:rPr>
              <a:t>1..*</a:t>
            </a:r>
            <a:endParaRPr lang="en-US">
              <a:latin typeface="Times Roman" charset="0"/>
            </a:endParaRPr>
          </a:p>
        </p:txBody>
      </p:sp>
      <p:sp>
        <p:nvSpPr>
          <p:cNvPr id="86042" name="Text Box 39"/>
          <p:cNvSpPr txBox="1">
            <a:spLocks noChangeArrowheads="1"/>
          </p:cNvSpPr>
          <p:nvPr/>
        </p:nvSpPr>
        <p:spPr bwMode="auto">
          <a:xfrm>
            <a:off x="1752600" y="4446588"/>
            <a:ext cx="1282700" cy="423862"/>
          </a:xfrm>
          <a:prstGeom prst="rect">
            <a:avLst/>
          </a:prstGeom>
          <a:noFill/>
          <a:ln w="9525">
            <a:noFill/>
            <a:miter lim="800000"/>
            <a:headEnd/>
            <a:tailEnd/>
          </a:ln>
        </p:spPr>
        <p:txBody>
          <a:bodyPr lIns="155911" tIns="73852" rIns="155911" bIns="73852" anchor="ctr">
            <a:prstTxWarp prst="textNoShape">
              <a:avLst/>
            </a:prstTxWarp>
            <a:spAutoFit/>
          </a:bodyPr>
          <a:lstStyle/>
          <a:p>
            <a:pPr algn="ctr" defTabSz="820738">
              <a:spcBef>
                <a:spcPct val="50000"/>
              </a:spcBef>
            </a:pPr>
            <a:r>
              <a:rPr lang="en-US">
                <a:latin typeface="Helvetica-Narrow" pitchFamily="34" charset="0"/>
              </a:rPr>
              <a:t>1..*</a:t>
            </a:r>
            <a:endParaRPr lang="en-US">
              <a:latin typeface="Times Roman" charset="0"/>
            </a:endParaRPr>
          </a:p>
        </p:txBody>
      </p:sp>
      <p:sp>
        <p:nvSpPr>
          <p:cNvPr id="86043" name="Text Box 41"/>
          <p:cNvSpPr txBox="1">
            <a:spLocks noChangeArrowheads="1"/>
          </p:cNvSpPr>
          <p:nvPr/>
        </p:nvSpPr>
        <p:spPr bwMode="auto">
          <a:xfrm>
            <a:off x="6013450" y="1949450"/>
            <a:ext cx="311150" cy="423863"/>
          </a:xfrm>
          <a:prstGeom prst="rect">
            <a:avLst/>
          </a:prstGeom>
          <a:noFill/>
          <a:ln w="9525">
            <a:noFill/>
            <a:miter lim="800000"/>
            <a:headEnd/>
            <a:tailEnd/>
          </a:ln>
        </p:spPr>
        <p:txBody>
          <a:bodyPr lIns="155911" tIns="73852" rIns="155911" bIns="73852" anchor="ctr">
            <a:prstTxWarp prst="textNoShape">
              <a:avLst/>
            </a:prstTxWarp>
            <a:spAutoFit/>
          </a:bodyPr>
          <a:lstStyle/>
          <a:p>
            <a:pPr algn="ctr" defTabSz="820738">
              <a:spcBef>
                <a:spcPct val="50000"/>
              </a:spcBef>
            </a:pPr>
            <a:r>
              <a:rPr lang="en-US">
                <a:latin typeface="Helvetica-Narrow" pitchFamily="34" charset="0"/>
              </a:rPr>
              <a:t>1</a:t>
            </a:r>
            <a:endParaRPr lang="en-US">
              <a:latin typeface="Times Roman" charset="0"/>
            </a:endParaRPr>
          </a:p>
        </p:txBody>
      </p:sp>
      <p:sp>
        <p:nvSpPr>
          <p:cNvPr id="86044" name="Text Box 42"/>
          <p:cNvSpPr txBox="1">
            <a:spLocks noChangeArrowheads="1"/>
          </p:cNvSpPr>
          <p:nvPr/>
        </p:nvSpPr>
        <p:spPr bwMode="auto">
          <a:xfrm>
            <a:off x="5372100" y="1966913"/>
            <a:ext cx="311150" cy="422275"/>
          </a:xfrm>
          <a:prstGeom prst="rect">
            <a:avLst/>
          </a:prstGeom>
          <a:noFill/>
          <a:ln w="9525">
            <a:noFill/>
            <a:miter lim="800000"/>
            <a:headEnd/>
            <a:tailEnd/>
          </a:ln>
        </p:spPr>
        <p:txBody>
          <a:bodyPr lIns="155911" tIns="73852" rIns="155911" bIns="73852" anchor="ctr">
            <a:prstTxWarp prst="textNoShape">
              <a:avLst/>
            </a:prstTxWarp>
            <a:spAutoFit/>
          </a:bodyPr>
          <a:lstStyle/>
          <a:p>
            <a:pPr algn="ctr" defTabSz="820738">
              <a:spcBef>
                <a:spcPct val="50000"/>
              </a:spcBef>
            </a:pPr>
            <a:r>
              <a:rPr lang="en-US">
                <a:latin typeface="Helvetica-Narrow" pitchFamily="34" charset="0"/>
              </a:rPr>
              <a:t>1</a:t>
            </a:r>
            <a:endParaRPr lang="en-US">
              <a:latin typeface="Times Roman" charset="0"/>
            </a:endParaRPr>
          </a:p>
        </p:txBody>
      </p:sp>
      <p:sp>
        <p:nvSpPr>
          <p:cNvPr id="86045" name="Text Box 43"/>
          <p:cNvSpPr txBox="1">
            <a:spLocks noChangeArrowheads="1"/>
          </p:cNvSpPr>
          <p:nvPr/>
        </p:nvSpPr>
        <p:spPr bwMode="auto">
          <a:xfrm>
            <a:off x="2743200" y="4800600"/>
            <a:ext cx="1536700" cy="423863"/>
          </a:xfrm>
          <a:prstGeom prst="rect">
            <a:avLst/>
          </a:prstGeom>
          <a:noFill/>
          <a:ln w="9525">
            <a:noFill/>
            <a:miter lim="800000"/>
            <a:headEnd/>
            <a:tailEnd/>
          </a:ln>
        </p:spPr>
        <p:txBody>
          <a:bodyPr lIns="155911" tIns="73852" rIns="155911" bIns="73852" anchor="ctr">
            <a:prstTxWarp prst="textNoShape">
              <a:avLst/>
            </a:prstTxWarp>
            <a:spAutoFit/>
          </a:bodyPr>
          <a:lstStyle/>
          <a:p>
            <a:pPr algn="ctr" defTabSz="820738">
              <a:spcBef>
                <a:spcPct val="50000"/>
              </a:spcBef>
            </a:pPr>
            <a:r>
              <a:rPr lang="en-US">
                <a:latin typeface="Helvetica-Narrow" pitchFamily="34" charset="0"/>
              </a:rPr>
              <a:t>1..*</a:t>
            </a:r>
            <a:endParaRPr lang="en-US">
              <a:latin typeface="Times Roman" charset="0"/>
            </a:endParaRPr>
          </a:p>
        </p:txBody>
      </p:sp>
      <p:sp>
        <p:nvSpPr>
          <p:cNvPr id="86046" name="Text Box 44"/>
          <p:cNvSpPr txBox="1">
            <a:spLocks noChangeArrowheads="1"/>
          </p:cNvSpPr>
          <p:nvPr/>
        </p:nvSpPr>
        <p:spPr bwMode="auto">
          <a:xfrm>
            <a:off x="2971800" y="5318125"/>
            <a:ext cx="762000" cy="423863"/>
          </a:xfrm>
          <a:prstGeom prst="rect">
            <a:avLst/>
          </a:prstGeom>
          <a:noFill/>
          <a:ln w="9525">
            <a:noFill/>
            <a:miter lim="800000"/>
            <a:headEnd/>
            <a:tailEnd/>
          </a:ln>
        </p:spPr>
        <p:txBody>
          <a:bodyPr lIns="155911" tIns="73852" rIns="155911" bIns="73852" anchor="ctr">
            <a:prstTxWarp prst="textNoShape">
              <a:avLst/>
            </a:prstTxWarp>
            <a:spAutoFit/>
          </a:bodyPr>
          <a:lstStyle/>
          <a:p>
            <a:pPr algn="ctr" defTabSz="820738">
              <a:spcBef>
                <a:spcPct val="50000"/>
              </a:spcBef>
            </a:pPr>
            <a:r>
              <a:rPr lang="en-US">
                <a:latin typeface="Helvetica-Narrow" pitchFamily="34" charset="0"/>
              </a:rPr>
              <a:t>1..*</a:t>
            </a:r>
            <a:endParaRPr lang="en-US">
              <a:latin typeface="Times Roman" charset="0"/>
            </a:endParaRPr>
          </a:p>
        </p:txBody>
      </p:sp>
      <p:sp>
        <p:nvSpPr>
          <p:cNvPr id="86047" name="Line 45"/>
          <p:cNvSpPr>
            <a:spLocks noChangeShapeType="1"/>
          </p:cNvSpPr>
          <p:nvPr/>
        </p:nvSpPr>
        <p:spPr bwMode="auto">
          <a:xfrm>
            <a:off x="6535738" y="2636838"/>
            <a:ext cx="169862" cy="1096962"/>
          </a:xfrm>
          <a:prstGeom prst="line">
            <a:avLst/>
          </a:prstGeom>
          <a:noFill/>
          <a:ln w="38100">
            <a:solidFill>
              <a:schemeClr val="tx1"/>
            </a:solidFill>
            <a:round/>
            <a:headEnd/>
            <a:tailEnd/>
          </a:ln>
        </p:spPr>
        <p:txBody>
          <a:bodyPr wrap="none" lIns="173736" tIns="82296" rIns="173736" bIns="82296" anchor="ctr">
            <a:prstTxWarp prst="textNoShape">
              <a:avLst/>
            </a:prstTxWarp>
          </a:bodyPr>
          <a:lstStyle/>
          <a:p>
            <a:endParaRPr lang="en-US"/>
          </a:p>
        </p:txBody>
      </p:sp>
      <p:sp>
        <p:nvSpPr>
          <p:cNvPr id="86048" name="Line 46"/>
          <p:cNvSpPr>
            <a:spLocks noChangeShapeType="1"/>
          </p:cNvSpPr>
          <p:nvPr/>
        </p:nvSpPr>
        <p:spPr bwMode="auto">
          <a:xfrm flipH="1">
            <a:off x="6450013" y="3733800"/>
            <a:ext cx="255587" cy="1231900"/>
          </a:xfrm>
          <a:prstGeom prst="line">
            <a:avLst/>
          </a:prstGeom>
          <a:noFill/>
          <a:ln w="38100">
            <a:solidFill>
              <a:schemeClr val="tx1"/>
            </a:solidFill>
            <a:round/>
            <a:headEnd/>
            <a:tailEnd/>
          </a:ln>
        </p:spPr>
        <p:txBody>
          <a:bodyPr wrap="none" lIns="173736" tIns="82296" rIns="173736" bIns="82296" anchor="ctr">
            <a:prstTxWarp prst="textNoShape">
              <a:avLst/>
            </a:prstTxWarp>
          </a:bodyPr>
          <a:lstStyle/>
          <a:p>
            <a:endParaRPr lang="en-US"/>
          </a:p>
        </p:txBody>
      </p:sp>
      <p:sp>
        <p:nvSpPr>
          <p:cNvPr id="86049" name="Line 49"/>
          <p:cNvSpPr>
            <a:spLocks noChangeShapeType="1"/>
          </p:cNvSpPr>
          <p:nvPr/>
        </p:nvSpPr>
        <p:spPr bwMode="auto">
          <a:xfrm>
            <a:off x="2819400" y="2209800"/>
            <a:ext cx="914400"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86050" name="Rectangle 4"/>
          <p:cNvSpPr>
            <a:spLocks noChangeAspect="1" noChangeArrowheads="1"/>
          </p:cNvSpPr>
          <p:nvPr/>
        </p:nvSpPr>
        <p:spPr bwMode="auto">
          <a:xfrm>
            <a:off x="1189038" y="1955800"/>
            <a:ext cx="1673225" cy="681038"/>
          </a:xfrm>
          <a:prstGeom prst="rect">
            <a:avLst/>
          </a:prstGeom>
          <a:solidFill>
            <a:schemeClr val="bg1"/>
          </a:solidFill>
          <a:ln w="28575">
            <a:solidFill>
              <a:srgbClr val="000000"/>
            </a:solidFill>
            <a:miter lim="800000"/>
            <a:headEnd/>
            <a:tailEnd/>
          </a:ln>
        </p:spPr>
        <p:txBody>
          <a:bodyPr lIns="155911" tIns="73852" rIns="155911" bIns="73852" anchor="ctr">
            <a:prstTxWarp prst="textNoShape">
              <a:avLst/>
            </a:prstTxWarp>
          </a:bodyPr>
          <a:lstStyle/>
          <a:p>
            <a:pPr algn="ctr" defTabSz="820738"/>
            <a:r>
              <a:rPr lang="en-US">
                <a:latin typeface="Helvetica-Narrow" pitchFamily="34" charset="0"/>
              </a:rPr>
              <a:t>Pipe Path</a:t>
            </a:r>
          </a:p>
        </p:txBody>
      </p:sp>
      <p:sp>
        <p:nvSpPr>
          <p:cNvPr id="86051" name="Rectangle 7"/>
          <p:cNvSpPr>
            <a:spLocks noChangeAspect="1" noChangeArrowheads="1"/>
          </p:cNvSpPr>
          <p:nvPr/>
        </p:nvSpPr>
        <p:spPr bwMode="auto">
          <a:xfrm>
            <a:off x="3698875" y="1955800"/>
            <a:ext cx="1674813" cy="681038"/>
          </a:xfrm>
          <a:prstGeom prst="rect">
            <a:avLst/>
          </a:prstGeom>
          <a:solidFill>
            <a:schemeClr val="bg1"/>
          </a:solidFill>
          <a:ln w="28575">
            <a:solidFill>
              <a:srgbClr val="000000"/>
            </a:solidFill>
            <a:miter lim="800000"/>
            <a:headEnd/>
            <a:tailEnd/>
          </a:ln>
        </p:spPr>
        <p:txBody>
          <a:bodyPr lIns="155911" tIns="73852" rIns="155911" bIns="73852" anchor="ctr">
            <a:prstTxWarp prst="textNoShape">
              <a:avLst/>
            </a:prstTxWarp>
          </a:bodyPr>
          <a:lstStyle/>
          <a:p>
            <a:pPr algn="ctr" defTabSz="820738"/>
            <a:r>
              <a:rPr lang="en-US" sz="2000">
                <a:latin typeface="Helvetica-Narrow" pitchFamily="34" charset="0"/>
              </a:rPr>
              <a:t>Tank</a:t>
            </a:r>
          </a:p>
        </p:txBody>
      </p:sp>
      <p:sp>
        <p:nvSpPr>
          <p:cNvPr id="86052" name="Rectangle 8"/>
          <p:cNvSpPr>
            <a:spLocks noChangeAspect="1" noChangeArrowheads="1"/>
          </p:cNvSpPr>
          <p:nvPr/>
        </p:nvSpPr>
        <p:spPr bwMode="auto">
          <a:xfrm>
            <a:off x="6324600" y="1955800"/>
            <a:ext cx="1673225" cy="681038"/>
          </a:xfrm>
          <a:prstGeom prst="rect">
            <a:avLst/>
          </a:prstGeom>
          <a:solidFill>
            <a:schemeClr val="bg1"/>
          </a:solidFill>
          <a:ln w="28575">
            <a:solidFill>
              <a:srgbClr val="000000"/>
            </a:solidFill>
            <a:miter lim="800000"/>
            <a:headEnd/>
            <a:tailEnd/>
          </a:ln>
        </p:spPr>
        <p:txBody>
          <a:bodyPr lIns="155911" tIns="73852" rIns="155911" bIns="73852" anchor="ctr">
            <a:prstTxWarp prst="textNoShape">
              <a:avLst/>
            </a:prstTxWarp>
          </a:bodyPr>
          <a:lstStyle/>
          <a:p>
            <a:pPr algn="ctr" defTabSz="820738"/>
            <a:r>
              <a:rPr lang="en-US" sz="2000">
                <a:latin typeface="Helvetica-Narrow" pitchFamily="34" charset="0"/>
              </a:rPr>
              <a:t>Inlet Valve</a:t>
            </a:r>
          </a:p>
        </p:txBody>
      </p:sp>
      <p:sp>
        <p:nvSpPr>
          <p:cNvPr id="86053" name="Text Box 40"/>
          <p:cNvSpPr txBox="1">
            <a:spLocks noChangeArrowheads="1"/>
          </p:cNvSpPr>
          <p:nvPr/>
        </p:nvSpPr>
        <p:spPr bwMode="auto">
          <a:xfrm>
            <a:off x="4572000" y="2574925"/>
            <a:ext cx="838200" cy="423863"/>
          </a:xfrm>
          <a:prstGeom prst="rect">
            <a:avLst/>
          </a:prstGeom>
          <a:noFill/>
          <a:ln w="9525">
            <a:noFill/>
            <a:miter lim="800000"/>
            <a:headEnd/>
            <a:tailEnd/>
          </a:ln>
        </p:spPr>
        <p:txBody>
          <a:bodyPr lIns="155911" tIns="73852" rIns="155911" bIns="73852" anchor="ctr">
            <a:prstTxWarp prst="textNoShape">
              <a:avLst/>
            </a:prstTxWarp>
            <a:spAutoFit/>
          </a:bodyPr>
          <a:lstStyle/>
          <a:p>
            <a:pPr algn="ctr" defTabSz="820738">
              <a:spcBef>
                <a:spcPct val="50000"/>
              </a:spcBef>
            </a:pPr>
            <a:r>
              <a:rPr lang="en-US">
                <a:latin typeface="Helvetica-Narrow" pitchFamily="34" charset="0"/>
              </a:rPr>
              <a:t>1..*</a:t>
            </a:r>
            <a:endParaRPr lang="en-US">
              <a:latin typeface="Times Roman" charset="0"/>
            </a:endParaRPr>
          </a:p>
        </p:txBody>
      </p:sp>
      <p:sp>
        <p:nvSpPr>
          <p:cNvPr id="86054" name="Rectangle 5"/>
          <p:cNvSpPr>
            <a:spLocks noChangeAspect="1" noChangeArrowheads="1"/>
          </p:cNvSpPr>
          <p:nvPr/>
        </p:nvSpPr>
        <p:spPr bwMode="auto">
          <a:xfrm>
            <a:off x="7075488" y="3392488"/>
            <a:ext cx="1154112" cy="681037"/>
          </a:xfrm>
          <a:prstGeom prst="rect">
            <a:avLst/>
          </a:prstGeom>
          <a:solidFill>
            <a:schemeClr val="bg1"/>
          </a:solidFill>
          <a:ln w="28575">
            <a:solidFill>
              <a:srgbClr val="000000"/>
            </a:solidFill>
            <a:miter lim="800000"/>
            <a:headEnd/>
            <a:tailEnd/>
          </a:ln>
        </p:spPr>
        <p:txBody>
          <a:bodyPr lIns="155911" tIns="73852" rIns="155911" bIns="73852" anchor="ctr">
            <a:prstTxWarp prst="textNoShape">
              <a:avLst/>
            </a:prstTxWarp>
          </a:bodyPr>
          <a:lstStyle/>
          <a:p>
            <a:pPr algn="ctr" defTabSz="820738"/>
            <a:r>
              <a:rPr lang="en-US" sz="2000">
                <a:latin typeface="Helvetica-Narrow" pitchFamily="34" charset="0"/>
              </a:rPr>
              <a:t>Valve</a:t>
            </a:r>
          </a:p>
        </p:txBody>
      </p:sp>
      <p:sp>
        <p:nvSpPr>
          <p:cNvPr id="86055" name="Rectangle 6"/>
          <p:cNvSpPr>
            <a:spLocks noChangeArrowheads="1"/>
          </p:cNvSpPr>
          <p:nvPr/>
        </p:nvSpPr>
        <p:spPr bwMode="auto">
          <a:xfrm>
            <a:off x="900113" y="3392488"/>
            <a:ext cx="1616075" cy="681037"/>
          </a:xfrm>
          <a:prstGeom prst="rect">
            <a:avLst/>
          </a:prstGeom>
          <a:solidFill>
            <a:schemeClr val="bg1"/>
          </a:solidFill>
          <a:ln w="28575">
            <a:solidFill>
              <a:srgbClr val="000000"/>
            </a:solidFill>
            <a:miter lim="800000"/>
            <a:headEnd/>
            <a:tailEnd/>
          </a:ln>
        </p:spPr>
        <p:txBody>
          <a:bodyPr lIns="155911" tIns="73852" rIns="155911" bIns="73852" anchor="ctr">
            <a:prstTxWarp prst="textNoShape">
              <a:avLst/>
            </a:prstTxWarp>
          </a:bodyPr>
          <a:lstStyle/>
          <a:p>
            <a:pPr algn="ctr" defTabSz="820738"/>
            <a:r>
              <a:rPr lang="en-US" sz="2000">
                <a:latin typeface="Helvetica-Narrow" pitchFamily="34" charset="0"/>
              </a:rPr>
              <a:t>Pipe in Path</a:t>
            </a:r>
          </a:p>
        </p:txBody>
      </p:sp>
      <p:sp>
        <p:nvSpPr>
          <p:cNvPr id="86056" name="Rectangle 12"/>
          <p:cNvSpPr>
            <a:spLocks noChangeAspect="1" noChangeArrowheads="1"/>
          </p:cNvSpPr>
          <p:nvPr/>
        </p:nvSpPr>
        <p:spPr bwMode="auto">
          <a:xfrm>
            <a:off x="3698875" y="3392488"/>
            <a:ext cx="1674813" cy="681037"/>
          </a:xfrm>
          <a:prstGeom prst="rect">
            <a:avLst/>
          </a:prstGeom>
          <a:solidFill>
            <a:schemeClr val="bg1"/>
          </a:solidFill>
          <a:ln w="28575">
            <a:solidFill>
              <a:srgbClr val="000000"/>
            </a:solidFill>
            <a:miter lim="800000"/>
            <a:headEnd/>
            <a:tailEnd/>
          </a:ln>
        </p:spPr>
        <p:txBody>
          <a:bodyPr lIns="155911" tIns="73852" rIns="155911" bIns="73852" anchor="ctr">
            <a:prstTxWarp prst="textNoShape">
              <a:avLst/>
            </a:prstTxWarp>
          </a:bodyPr>
          <a:lstStyle/>
          <a:p>
            <a:pPr algn="ctr" defTabSz="820738"/>
            <a:r>
              <a:rPr lang="en-US" sz="2000">
                <a:latin typeface="Helvetica-Narrow" pitchFamily="34" charset="0"/>
              </a:rPr>
              <a:t>Outlet Valve</a:t>
            </a:r>
          </a:p>
        </p:txBody>
      </p:sp>
      <p:sp>
        <p:nvSpPr>
          <p:cNvPr id="86057" name="Rectangle 9"/>
          <p:cNvSpPr>
            <a:spLocks noChangeAspect="1" noChangeArrowheads="1"/>
          </p:cNvSpPr>
          <p:nvPr/>
        </p:nvSpPr>
        <p:spPr bwMode="auto">
          <a:xfrm>
            <a:off x="1189038" y="4813300"/>
            <a:ext cx="1673225" cy="681038"/>
          </a:xfrm>
          <a:prstGeom prst="rect">
            <a:avLst/>
          </a:prstGeom>
          <a:solidFill>
            <a:schemeClr val="bg1"/>
          </a:solidFill>
          <a:ln w="28575">
            <a:solidFill>
              <a:schemeClr val="tx1"/>
            </a:solidFill>
            <a:miter lim="800000"/>
            <a:headEnd/>
            <a:tailEnd/>
          </a:ln>
        </p:spPr>
        <p:txBody>
          <a:bodyPr lIns="155911" tIns="73852" rIns="155911" bIns="73852" anchor="ctr">
            <a:prstTxWarp prst="textNoShape">
              <a:avLst/>
            </a:prstTxWarp>
          </a:bodyPr>
          <a:lstStyle/>
          <a:p>
            <a:pPr algn="ctr" defTabSz="820738"/>
            <a:r>
              <a:rPr lang="en-US" sz="2000">
                <a:latin typeface="Helvetica-Narrow" pitchFamily="34" charset="0"/>
              </a:rPr>
              <a:t>Pipe</a:t>
            </a:r>
          </a:p>
        </p:txBody>
      </p:sp>
      <p:sp>
        <p:nvSpPr>
          <p:cNvPr id="86058" name="Rectangle 10"/>
          <p:cNvSpPr>
            <a:spLocks noChangeAspect="1" noChangeArrowheads="1"/>
          </p:cNvSpPr>
          <p:nvPr/>
        </p:nvSpPr>
        <p:spPr bwMode="auto">
          <a:xfrm>
            <a:off x="3814763" y="4813300"/>
            <a:ext cx="1673225" cy="681038"/>
          </a:xfrm>
          <a:prstGeom prst="rect">
            <a:avLst/>
          </a:prstGeom>
          <a:solidFill>
            <a:schemeClr val="bg1"/>
          </a:solidFill>
          <a:ln w="28575">
            <a:solidFill>
              <a:schemeClr val="tx1"/>
            </a:solidFill>
            <a:miter lim="800000"/>
            <a:headEnd/>
            <a:tailEnd/>
          </a:ln>
        </p:spPr>
        <p:txBody>
          <a:bodyPr lIns="155911" tIns="73852" rIns="155911" bIns="73852" anchor="ctr">
            <a:prstTxWarp prst="textNoShape">
              <a:avLst/>
            </a:prstTxWarp>
          </a:bodyPr>
          <a:lstStyle/>
          <a:p>
            <a:pPr algn="ctr" defTabSz="820738"/>
            <a:r>
              <a:rPr lang="en-US" sz="2000">
                <a:latin typeface="Helvetica-Narrow" pitchFamily="34" charset="0"/>
              </a:rPr>
              <a:t>Connection</a:t>
            </a:r>
          </a:p>
        </p:txBody>
      </p:sp>
      <p:sp>
        <p:nvSpPr>
          <p:cNvPr id="86059" name="Rectangle 11"/>
          <p:cNvSpPr>
            <a:spLocks noChangeAspect="1" noChangeArrowheads="1"/>
          </p:cNvSpPr>
          <p:nvPr/>
        </p:nvSpPr>
        <p:spPr bwMode="auto">
          <a:xfrm>
            <a:off x="6324600" y="4813300"/>
            <a:ext cx="1673225" cy="681038"/>
          </a:xfrm>
          <a:prstGeom prst="rect">
            <a:avLst/>
          </a:prstGeom>
          <a:solidFill>
            <a:schemeClr val="bg1"/>
          </a:solidFill>
          <a:ln w="28575">
            <a:solidFill>
              <a:schemeClr val="tx1"/>
            </a:solidFill>
            <a:miter lim="800000"/>
            <a:headEnd/>
            <a:tailEnd/>
          </a:ln>
        </p:spPr>
        <p:txBody>
          <a:bodyPr lIns="155911" tIns="73852" rIns="155911" bIns="73852" anchor="ctr">
            <a:prstTxWarp prst="textNoShape">
              <a:avLst/>
            </a:prstTxWarp>
          </a:bodyPr>
          <a:lstStyle/>
          <a:p>
            <a:pPr algn="ctr" defTabSz="820738"/>
            <a:r>
              <a:rPr lang="en-US" sz="2000">
                <a:latin typeface="Helvetica-Narrow" pitchFamily="34" charset="0"/>
              </a:rPr>
              <a:t>Pipe Valve</a:t>
            </a:r>
          </a:p>
        </p:txBody>
      </p:sp>
      <p:sp>
        <p:nvSpPr>
          <p:cNvPr id="86060" name="AutoShape 50"/>
          <p:cNvSpPr>
            <a:spLocks noChangeArrowheads="1"/>
          </p:cNvSpPr>
          <p:nvPr/>
        </p:nvSpPr>
        <p:spPr bwMode="auto">
          <a:xfrm rot="5400000">
            <a:off x="6827838" y="3611562"/>
            <a:ext cx="228600" cy="168275"/>
          </a:xfrm>
          <a:prstGeom prst="triangle">
            <a:avLst>
              <a:gd name="adj" fmla="val 50000"/>
            </a:avLst>
          </a:prstGeom>
          <a:noFill/>
          <a:ln w="28575">
            <a:solidFill>
              <a:schemeClr val="tx1"/>
            </a:solidFill>
            <a:miter lim="800000"/>
            <a:headEnd/>
            <a:tailEnd/>
          </a:ln>
        </p:spPr>
        <p:txBody>
          <a:bodyPr wrap="none" anchor="ctr">
            <a:prstTxWarp prst="textNoShape">
              <a:avLst/>
            </a:prstTxWarp>
          </a:bodyPr>
          <a:lstStyle/>
          <a:p>
            <a:endParaRPr lang="en-US"/>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t>The Behavior</a:t>
            </a:r>
          </a:p>
        </p:txBody>
      </p:sp>
      <p:sp>
        <p:nvSpPr>
          <p:cNvPr id="87043" name="Rectangle 3"/>
          <p:cNvSpPr>
            <a:spLocks noGrp="1" noChangeArrowheads="1"/>
          </p:cNvSpPr>
          <p:nvPr>
            <p:ph type="body" idx="1"/>
          </p:nvPr>
        </p:nvSpPr>
        <p:spPr>
          <a:xfrm>
            <a:off x="381000" y="1212850"/>
            <a:ext cx="3505200" cy="5035550"/>
          </a:xfrm>
        </p:spPr>
        <p:txBody>
          <a:bodyPr/>
          <a:lstStyle/>
          <a:p>
            <a:pPr lvl="1" indent="-539750">
              <a:lnSpc>
                <a:spcPct val="80000"/>
              </a:lnSpc>
            </a:pPr>
            <a:r>
              <a:rPr lang="en-US" smtClean="0">
                <a:latin typeface="Arial Unicode MS" charset="0"/>
              </a:rPr>
              <a:t>Each </a:t>
            </a:r>
            <a:r>
              <a:rPr lang="en-US">
                <a:latin typeface="Arial Unicode MS" charset="0"/>
              </a:rPr>
              <a:t>Pipe shares a Connection with an adjoining Pipe.</a:t>
            </a:r>
            <a:br>
              <a:rPr lang="en-US">
                <a:latin typeface="Arial Unicode MS" charset="0"/>
              </a:rPr>
            </a:br>
            <a:endParaRPr lang="en-US">
              <a:latin typeface="Arial Unicode MS" charset="0"/>
            </a:endParaRPr>
          </a:p>
          <a:p>
            <a:pPr marL="0" indent="0">
              <a:lnSpc>
                <a:spcPct val="80000"/>
              </a:lnSpc>
              <a:buFont typeface="Monotype Sorts" charset="2"/>
              <a:buNone/>
            </a:pPr>
            <a:endParaRPr lang="en-US" u="sng">
              <a:latin typeface="Arial Unicode MS" charset="0"/>
            </a:endParaRPr>
          </a:p>
          <a:p>
            <a:pPr marL="0" indent="0">
              <a:lnSpc>
                <a:spcPct val="80000"/>
              </a:lnSpc>
              <a:buFont typeface="Monotype Sorts" charset="2"/>
              <a:buNone/>
            </a:pPr>
            <a:r>
              <a:rPr lang="en-US">
                <a:latin typeface="Arial Unicode MS" charset="0"/>
              </a:rPr>
              <a:t>    </a:t>
            </a:r>
            <a:r>
              <a:rPr lang="en-US" u="sng">
                <a:latin typeface="Arial Unicode MS" charset="0"/>
              </a:rPr>
              <a:t>Connection      </a:t>
            </a:r>
          </a:p>
          <a:p>
            <a:pPr marL="0" indent="0">
              <a:lnSpc>
                <a:spcPct val="80000"/>
              </a:lnSpc>
              <a:buFont typeface="Monotype Sorts" charset="2"/>
              <a:buNone/>
            </a:pPr>
            <a:r>
              <a:rPr lang="en-US" u="sng">
                <a:latin typeface="Arial Unicode MS" charset="0"/>
              </a:rPr>
              <a:t>Pipe	Pipe	Valve</a:t>
            </a:r>
            <a:endParaRPr lang="en-US" i="1" u="sng">
              <a:latin typeface="Arial Unicode MS" charset="0"/>
            </a:endParaRPr>
          </a:p>
          <a:p>
            <a:pPr marL="0" indent="0">
              <a:lnSpc>
                <a:spcPct val="80000"/>
              </a:lnSpc>
              <a:buFont typeface="Monotype Sorts" charset="2"/>
              <a:buNone/>
            </a:pPr>
            <a:r>
              <a:rPr lang="en-US" i="1">
                <a:latin typeface="Arial Unicode MS" charset="0"/>
              </a:rPr>
              <a:t>A	  </a:t>
            </a:r>
            <a:r>
              <a:rPr lang="en-US" i="1" smtClean="0">
                <a:latin typeface="Arial Unicode MS" charset="0"/>
              </a:rPr>
              <a:t> D</a:t>
            </a:r>
            <a:r>
              <a:rPr lang="en-US" i="1">
                <a:latin typeface="Arial Unicode MS" charset="0"/>
              </a:rPr>
              <a:t>	  </a:t>
            </a:r>
            <a:r>
              <a:rPr lang="en-US">
                <a:latin typeface="Arial Unicode MS" charset="0"/>
              </a:rPr>
              <a:t>5</a:t>
            </a:r>
            <a:endParaRPr lang="en-US" i="1">
              <a:latin typeface="Arial Unicode MS" charset="0"/>
            </a:endParaRPr>
          </a:p>
          <a:p>
            <a:pPr marL="0" indent="0">
              <a:lnSpc>
                <a:spcPct val="80000"/>
              </a:lnSpc>
              <a:buFont typeface="Monotype Sorts" charset="2"/>
              <a:buNone/>
            </a:pPr>
            <a:r>
              <a:rPr lang="en-US" i="1">
                <a:latin typeface="Arial Unicode MS" charset="0"/>
              </a:rPr>
              <a:t>D</a:t>
            </a:r>
            <a:r>
              <a:rPr lang="en-US" i="1" smtClean="0">
                <a:latin typeface="Arial Unicode MS" charset="0"/>
              </a:rPr>
              <a:t>	   J</a:t>
            </a:r>
            <a:r>
              <a:rPr lang="en-US" i="1">
                <a:latin typeface="Arial Unicode MS" charset="0"/>
              </a:rPr>
              <a:t>	</a:t>
            </a:r>
            <a:r>
              <a:rPr lang="en-US">
                <a:latin typeface="Arial Unicode MS" charset="0"/>
              </a:rPr>
              <a:t>10</a:t>
            </a:r>
            <a:endParaRPr lang="en-US" i="1">
              <a:latin typeface="Arial Unicode MS" charset="0"/>
            </a:endParaRPr>
          </a:p>
          <a:p>
            <a:pPr marL="0" indent="0">
              <a:lnSpc>
                <a:spcPct val="80000"/>
              </a:lnSpc>
              <a:buFont typeface="Monotype Sorts" charset="2"/>
              <a:buNone/>
            </a:pPr>
            <a:r>
              <a:rPr lang="en-US" i="1">
                <a:latin typeface="Arial Unicode MS" charset="0"/>
              </a:rPr>
              <a:t>J	 </a:t>
            </a:r>
            <a:r>
              <a:rPr lang="en-US" i="1" smtClean="0">
                <a:latin typeface="Arial Unicode MS" charset="0"/>
              </a:rPr>
              <a:t>  K</a:t>
            </a:r>
            <a:r>
              <a:rPr lang="en-US">
                <a:latin typeface="Arial Unicode MS" charset="0"/>
              </a:rPr>
              <a:t>	15</a:t>
            </a:r>
          </a:p>
          <a:p>
            <a:pPr marL="0" indent="0">
              <a:lnSpc>
                <a:spcPct val="80000"/>
              </a:lnSpc>
              <a:buFont typeface="Monotype Sorts" charset="2"/>
              <a:buNone/>
            </a:pPr>
            <a:endParaRPr lang="en-US">
              <a:latin typeface="Arial Unicode MS" charset="0"/>
            </a:endParaRPr>
          </a:p>
          <a:p>
            <a:pPr marL="0" indent="0">
              <a:lnSpc>
                <a:spcPct val="80000"/>
              </a:lnSpc>
            </a:pPr>
            <a:endParaRPr lang="en-US">
              <a:latin typeface="Arial Unicode MS" charset="0"/>
            </a:endParaRPr>
          </a:p>
        </p:txBody>
      </p:sp>
      <p:grpSp>
        <p:nvGrpSpPr>
          <p:cNvPr id="87044" name="Group 273"/>
          <p:cNvGrpSpPr>
            <a:grpSpLocks/>
          </p:cNvGrpSpPr>
          <p:nvPr/>
        </p:nvGrpSpPr>
        <p:grpSpPr bwMode="auto">
          <a:xfrm>
            <a:off x="3581400" y="3559175"/>
            <a:ext cx="5422900" cy="2994025"/>
            <a:chOff x="2208" y="840"/>
            <a:chExt cx="4200" cy="2155"/>
          </a:xfrm>
        </p:grpSpPr>
        <p:sp>
          <p:nvSpPr>
            <p:cNvPr id="87053" name="Text Box 135"/>
            <p:cNvSpPr txBox="1">
              <a:spLocks noChangeArrowheads="1"/>
            </p:cNvSpPr>
            <p:nvPr/>
          </p:nvSpPr>
          <p:spPr bwMode="auto">
            <a:xfrm>
              <a:off x="3033" y="2232"/>
              <a:ext cx="418" cy="381"/>
            </a:xfrm>
            <a:prstGeom prst="rect">
              <a:avLst/>
            </a:prstGeom>
            <a:noFill/>
            <a:ln w="38100">
              <a:noFill/>
              <a:miter lim="800000"/>
              <a:headEnd/>
              <a:tailEnd/>
            </a:ln>
          </p:spPr>
          <p:txBody>
            <a:bodyPr wrap="none" lIns="155911" tIns="73852" rIns="155911" bIns="73852" anchor="ctr">
              <a:prstTxWarp prst="textNoShape">
                <a:avLst/>
              </a:prstTxWarp>
              <a:spAutoFit/>
            </a:bodyPr>
            <a:lstStyle/>
            <a:p>
              <a:pPr algn="ctr" defTabSz="820738">
                <a:spcBef>
                  <a:spcPct val="50000"/>
                </a:spcBef>
              </a:pPr>
              <a:r>
                <a:rPr lang="en-US" sz="2500" b="1" i="1">
                  <a:solidFill>
                    <a:schemeClr val="accent2"/>
                  </a:solidFill>
                  <a:latin typeface="Times Roman" charset="0"/>
                </a:rPr>
                <a:t>H</a:t>
              </a:r>
              <a:endParaRPr lang="en-US" sz="2500">
                <a:solidFill>
                  <a:schemeClr val="accent2"/>
                </a:solidFill>
                <a:latin typeface="Times Roman" charset="0"/>
              </a:endParaRPr>
            </a:p>
          </p:txBody>
        </p:sp>
        <p:sp>
          <p:nvSpPr>
            <p:cNvPr id="87054" name="Text Box 136"/>
            <p:cNvSpPr txBox="1">
              <a:spLocks noChangeArrowheads="1"/>
            </p:cNvSpPr>
            <p:nvPr/>
          </p:nvSpPr>
          <p:spPr bwMode="auto">
            <a:xfrm>
              <a:off x="3034" y="1656"/>
              <a:ext cx="405" cy="381"/>
            </a:xfrm>
            <a:prstGeom prst="rect">
              <a:avLst/>
            </a:prstGeom>
            <a:noFill/>
            <a:ln w="38100">
              <a:noFill/>
              <a:miter lim="800000"/>
              <a:headEnd/>
              <a:tailEnd/>
            </a:ln>
          </p:spPr>
          <p:txBody>
            <a:bodyPr wrap="none" lIns="155911" tIns="73852" rIns="155911" bIns="73852" anchor="ctr">
              <a:prstTxWarp prst="textNoShape">
                <a:avLst/>
              </a:prstTxWarp>
              <a:spAutoFit/>
            </a:bodyPr>
            <a:lstStyle/>
            <a:p>
              <a:pPr algn="ctr" defTabSz="820738">
                <a:spcBef>
                  <a:spcPct val="50000"/>
                </a:spcBef>
              </a:pPr>
              <a:r>
                <a:rPr lang="en-US" sz="2500" b="1" i="1">
                  <a:solidFill>
                    <a:schemeClr val="accent2"/>
                  </a:solidFill>
                  <a:latin typeface="Times Roman" charset="0"/>
                </a:rPr>
                <a:t>E</a:t>
              </a:r>
              <a:endParaRPr lang="en-US" sz="2500">
                <a:solidFill>
                  <a:schemeClr val="accent2"/>
                </a:solidFill>
                <a:latin typeface="Times Roman" charset="0"/>
              </a:endParaRPr>
            </a:p>
          </p:txBody>
        </p:sp>
        <p:sp>
          <p:nvSpPr>
            <p:cNvPr id="87055" name="Text Box 137"/>
            <p:cNvSpPr txBox="1">
              <a:spLocks noChangeArrowheads="1"/>
            </p:cNvSpPr>
            <p:nvPr/>
          </p:nvSpPr>
          <p:spPr bwMode="auto">
            <a:xfrm>
              <a:off x="4569" y="1080"/>
              <a:ext cx="418" cy="382"/>
            </a:xfrm>
            <a:prstGeom prst="rect">
              <a:avLst/>
            </a:prstGeom>
            <a:noFill/>
            <a:ln w="38100">
              <a:noFill/>
              <a:miter lim="800000"/>
              <a:headEnd/>
              <a:tailEnd/>
            </a:ln>
          </p:spPr>
          <p:txBody>
            <a:bodyPr wrap="none" lIns="155911" tIns="73852" rIns="155911" bIns="73852" anchor="ctr">
              <a:prstTxWarp prst="textNoShape">
                <a:avLst/>
              </a:prstTxWarp>
              <a:spAutoFit/>
            </a:bodyPr>
            <a:lstStyle/>
            <a:p>
              <a:pPr algn="ctr" defTabSz="820738">
                <a:spcBef>
                  <a:spcPct val="50000"/>
                </a:spcBef>
              </a:pPr>
              <a:r>
                <a:rPr lang="en-US" sz="2500" b="1" i="1">
                  <a:solidFill>
                    <a:schemeClr val="accent2"/>
                  </a:solidFill>
                  <a:latin typeface="Times Roman" charset="0"/>
                </a:rPr>
                <a:t>C</a:t>
              </a:r>
              <a:endParaRPr lang="en-US" sz="2500">
                <a:solidFill>
                  <a:schemeClr val="accent2"/>
                </a:solidFill>
                <a:latin typeface="Times Roman" charset="0"/>
              </a:endParaRPr>
            </a:p>
          </p:txBody>
        </p:sp>
        <p:sp>
          <p:nvSpPr>
            <p:cNvPr id="87056" name="Text Box 138"/>
            <p:cNvSpPr txBox="1">
              <a:spLocks noChangeArrowheads="1"/>
            </p:cNvSpPr>
            <p:nvPr/>
          </p:nvSpPr>
          <p:spPr bwMode="auto">
            <a:xfrm>
              <a:off x="3658" y="840"/>
              <a:ext cx="418" cy="382"/>
            </a:xfrm>
            <a:prstGeom prst="rect">
              <a:avLst/>
            </a:prstGeom>
            <a:noFill/>
            <a:ln w="38100">
              <a:noFill/>
              <a:miter lim="800000"/>
              <a:headEnd/>
              <a:tailEnd/>
            </a:ln>
          </p:spPr>
          <p:txBody>
            <a:bodyPr wrap="none" lIns="155911" tIns="73852" rIns="155911" bIns="73852" anchor="ctr">
              <a:prstTxWarp prst="textNoShape">
                <a:avLst/>
              </a:prstTxWarp>
              <a:spAutoFit/>
            </a:bodyPr>
            <a:lstStyle/>
            <a:p>
              <a:pPr algn="ctr" defTabSz="820738">
                <a:spcBef>
                  <a:spcPct val="50000"/>
                </a:spcBef>
              </a:pPr>
              <a:r>
                <a:rPr lang="en-US" sz="2500" b="1" i="1">
                  <a:solidFill>
                    <a:schemeClr val="accent2"/>
                  </a:solidFill>
                  <a:latin typeface="Times Roman" charset="0"/>
                </a:rPr>
                <a:t>B</a:t>
              </a:r>
              <a:endParaRPr lang="en-US" sz="2500">
                <a:solidFill>
                  <a:schemeClr val="accent2"/>
                </a:solidFill>
                <a:latin typeface="Times Roman" charset="0"/>
              </a:endParaRPr>
            </a:p>
          </p:txBody>
        </p:sp>
        <p:sp>
          <p:nvSpPr>
            <p:cNvPr id="87057" name="Text Box 139"/>
            <p:cNvSpPr txBox="1">
              <a:spLocks noChangeArrowheads="1"/>
            </p:cNvSpPr>
            <p:nvPr/>
          </p:nvSpPr>
          <p:spPr bwMode="auto">
            <a:xfrm>
              <a:off x="4567" y="1657"/>
              <a:ext cx="433" cy="382"/>
            </a:xfrm>
            <a:prstGeom prst="rect">
              <a:avLst/>
            </a:prstGeom>
            <a:noFill/>
            <a:ln w="38100">
              <a:noFill/>
              <a:miter lim="800000"/>
              <a:headEnd/>
              <a:tailEnd/>
            </a:ln>
          </p:spPr>
          <p:txBody>
            <a:bodyPr wrap="none" lIns="155911" tIns="73852" rIns="155911" bIns="73852" anchor="ctr">
              <a:prstTxWarp prst="textNoShape">
                <a:avLst/>
              </a:prstTxWarp>
              <a:spAutoFit/>
            </a:bodyPr>
            <a:lstStyle/>
            <a:p>
              <a:pPr algn="ctr" defTabSz="820738">
                <a:spcBef>
                  <a:spcPct val="50000"/>
                </a:spcBef>
              </a:pPr>
              <a:r>
                <a:rPr lang="en-US" sz="2500" b="1" i="1">
                  <a:solidFill>
                    <a:schemeClr val="accent2"/>
                  </a:solidFill>
                  <a:latin typeface="Times Roman" charset="0"/>
                </a:rPr>
                <a:t>G</a:t>
              </a:r>
              <a:endParaRPr lang="en-US" sz="2500">
                <a:solidFill>
                  <a:schemeClr val="accent2"/>
                </a:solidFill>
                <a:latin typeface="Times Roman" charset="0"/>
              </a:endParaRPr>
            </a:p>
          </p:txBody>
        </p:sp>
        <p:sp>
          <p:nvSpPr>
            <p:cNvPr id="87058" name="Text Box 140"/>
            <p:cNvSpPr txBox="1">
              <a:spLocks noChangeArrowheads="1"/>
            </p:cNvSpPr>
            <p:nvPr/>
          </p:nvSpPr>
          <p:spPr bwMode="auto">
            <a:xfrm>
              <a:off x="4092" y="1609"/>
              <a:ext cx="391" cy="382"/>
            </a:xfrm>
            <a:prstGeom prst="rect">
              <a:avLst/>
            </a:prstGeom>
            <a:noFill/>
            <a:ln w="38100">
              <a:noFill/>
              <a:miter lim="800000"/>
              <a:headEnd/>
              <a:tailEnd/>
            </a:ln>
          </p:spPr>
          <p:txBody>
            <a:bodyPr wrap="none" lIns="155911" tIns="73852" rIns="155911" bIns="73852" anchor="ctr">
              <a:prstTxWarp prst="textNoShape">
                <a:avLst/>
              </a:prstTxWarp>
              <a:spAutoFit/>
            </a:bodyPr>
            <a:lstStyle/>
            <a:p>
              <a:pPr algn="ctr" defTabSz="820738">
                <a:spcBef>
                  <a:spcPct val="50000"/>
                </a:spcBef>
              </a:pPr>
              <a:r>
                <a:rPr lang="en-US" sz="2500" b="1" i="1">
                  <a:solidFill>
                    <a:schemeClr val="accent2"/>
                  </a:solidFill>
                  <a:latin typeface="Times Roman" charset="0"/>
                </a:rPr>
                <a:t>F</a:t>
              </a:r>
              <a:endParaRPr lang="en-US" sz="2500">
                <a:solidFill>
                  <a:schemeClr val="accent2"/>
                </a:solidFill>
                <a:latin typeface="Times Roman" charset="0"/>
              </a:endParaRPr>
            </a:p>
          </p:txBody>
        </p:sp>
        <p:grpSp>
          <p:nvGrpSpPr>
            <p:cNvPr id="87059" name="Group 143"/>
            <p:cNvGrpSpPr>
              <a:grpSpLocks/>
            </p:cNvGrpSpPr>
            <p:nvPr/>
          </p:nvGrpSpPr>
          <p:grpSpPr bwMode="auto">
            <a:xfrm>
              <a:off x="2208" y="892"/>
              <a:ext cx="4200" cy="2103"/>
              <a:chOff x="3336" y="942"/>
              <a:chExt cx="4657" cy="2702"/>
            </a:xfrm>
          </p:grpSpPr>
          <p:sp>
            <p:nvSpPr>
              <p:cNvPr id="87065" name="Freeform 144"/>
              <p:cNvSpPr>
                <a:spLocks/>
              </p:cNvSpPr>
              <p:nvPr/>
            </p:nvSpPr>
            <p:spPr bwMode="auto">
              <a:xfrm>
                <a:off x="4179" y="1060"/>
                <a:ext cx="552" cy="753"/>
              </a:xfrm>
              <a:custGeom>
                <a:avLst/>
                <a:gdLst>
                  <a:gd name="T0" fmla="*/ 38 w 689"/>
                  <a:gd name="T1" fmla="*/ 38 h 876"/>
                  <a:gd name="T2" fmla="*/ 32 w 689"/>
                  <a:gd name="T3" fmla="*/ 11 h 876"/>
                  <a:gd name="T4" fmla="*/ 27 w 689"/>
                  <a:gd name="T5" fmla="*/ 6 h 876"/>
                  <a:gd name="T6" fmla="*/ 2 w 689"/>
                  <a:gd name="T7" fmla="*/ 20 h 876"/>
                  <a:gd name="T8" fmla="*/ 2 w 689"/>
                  <a:gd name="T9" fmla="*/ 85 h 876"/>
                  <a:gd name="T10" fmla="*/ 21 w 689"/>
                  <a:gd name="T11" fmla="*/ 122 h 876"/>
                  <a:gd name="T12" fmla="*/ 30 w 689"/>
                  <a:gd name="T13" fmla="*/ 119 h 876"/>
                  <a:gd name="T14" fmla="*/ 36 w 689"/>
                  <a:gd name="T15" fmla="*/ 105 h 876"/>
                  <a:gd name="T16" fmla="*/ 37 w 689"/>
                  <a:gd name="T17" fmla="*/ 95 h 876"/>
                  <a:gd name="T18" fmla="*/ 38 w 689"/>
                  <a:gd name="T19" fmla="*/ 52 h 876"/>
                  <a:gd name="T20" fmla="*/ 38 w 689"/>
                  <a:gd name="T21" fmla="*/ 38 h 8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9"/>
                  <a:gd name="T34" fmla="*/ 0 h 876"/>
                  <a:gd name="T35" fmla="*/ 689 w 689"/>
                  <a:gd name="T36" fmla="*/ 876 h 8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9" h="876">
                    <a:moveTo>
                      <a:pt x="683" y="269"/>
                    </a:moveTo>
                    <a:cubicBezTo>
                      <a:pt x="662" y="206"/>
                      <a:pt x="636" y="118"/>
                      <a:pt x="579" y="77"/>
                    </a:cubicBezTo>
                    <a:cubicBezTo>
                      <a:pt x="554" y="59"/>
                      <a:pt x="520" y="52"/>
                      <a:pt x="491" y="45"/>
                    </a:cubicBezTo>
                    <a:cubicBezTo>
                      <a:pt x="365" y="48"/>
                      <a:pt x="121" y="0"/>
                      <a:pt x="27" y="141"/>
                    </a:cubicBezTo>
                    <a:cubicBezTo>
                      <a:pt x="0" y="327"/>
                      <a:pt x="13" y="215"/>
                      <a:pt x="27" y="605"/>
                    </a:cubicBezTo>
                    <a:cubicBezTo>
                      <a:pt x="33" y="787"/>
                      <a:pt x="229" y="850"/>
                      <a:pt x="379" y="869"/>
                    </a:cubicBezTo>
                    <a:cubicBezTo>
                      <a:pt x="432" y="866"/>
                      <a:pt x="488" y="876"/>
                      <a:pt x="539" y="861"/>
                    </a:cubicBezTo>
                    <a:cubicBezTo>
                      <a:pt x="571" y="852"/>
                      <a:pt x="614" y="776"/>
                      <a:pt x="635" y="749"/>
                    </a:cubicBezTo>
                    <a:cubicBezTo>
                      <a:pt x="654" y="692"/>
                      <a:pt x="642" y="715"/>
                      <a:pt x="667" y="677"/>
                    </a:cubicBezTo>
                    <a:cubicBezTo>
                      <a:pt x="689" y="568"/>
                      <a:pt x="681" y="513"/>
                      <a:pt x="675" y="381"/>
                    </a:cubicBezTo>
                    <a:cubicBezTo>
                      <a:pt x="669" y="248"/>
                      <a:pt x="636" y="222"/>
                      <a:pt x="683" y="269"/>
                    </a:cubicBezTo>
                    <a:close/>
                  </a:path>
                </a:pathLst>
              </a:custGeom>
              <a:solidFill>
                <a:srgbClr val="FDE3BA"/>
              </a:solidFill>
              <a:ln w="38100">
                <a:solidFill>
                  <a:srgbClr val="FC0128"/>
                </a:solidFill>
                <a:round/>
                <a:headEnd/>
                <a:tailEnd/>
              </a:ln>
            </p:spPr>
            <p:txBody>
              <a:bodyPr wrap="none" lIns="173736" tIns="82296" rIns="173736" bIns="82296" anchor="ctr">
                <a:prstTxWarp prst="textNoShape">
                  <a:avLst/>
                </a:prstTxWarp>
                <a:spAutoFit/>
              </a:bodyPr>
              <a:lstStyle/>
              <a:p>
                <a:endParaRPr lang="en-US"/>
              </a:p>
            </p:txBody>
          </p:sp>
          <p:sp>
            <p:nvSpPr>
              <p:cNvPr id="87066" name="Freeform 145"/>
              <p:cNvSpPr>
                <a:spLocks/>
              </p:cNvSpPr>
              <p:nvPr/>
            </p:nvSpPr>
            <p:spPr bwMode="auto">
              <a:xfrm>
                <a:off x="4684" y="1408"/>
                <a:ext cx="1310" cy="1185"/>
              </a:xfrm>
              <a:custGeom>
                <a:avLst/>
                <a:gdLst>
                  <a:gd name="T0" fmla="*/ 2 w 1638"/>
                  <a:gd name="T1" fmla="*/ 40 h 1376"/>
                  <a:gd name="T2" fmla="*/ 11 w 1638"/>
                  <a:gd name="T3" fmla="*/ 29 h 1376"/>
                  <a:gd name="T4" fmla="*/ 23 w 1638"/>
                  <a:gd name="T5" fmla="*/ 8 h 1376"/>
                  <a:gd name="T6" fmla="*/ 28 w 1638"/>
                  <a:gd name="T7" fmla="*/ 3 h 1376"/>
                  <a:gd name="T8" fmla="*/ 34 w 1638"/>
                  <a:gd name="T9" fmla="*/ 0 h 1376"/>
                  <a:gd name="T10" fmla="*/ 48 w 1638"/>
                  <a:gd name="T11" fmla="*/ 3 h 1376"/>
                  <a:gd name="T12" fmla="*/ 54 w 1638"/>
                  <a:gd name="T13" fmla="*/ 3 h 1376"/>
                  <a:gd name="T14" fmla="*/ 68 w 1638"/>
                  <a:gd name="T15" fmla="*/ 8 h 1376"/>
                  <a:gd name="T16" fmla="*/ 79 w 1638"/>
                  <a:gd name="T17" fmla="*/ 29 h 1376"/>
                  <a:gd name="T18" fmla="*/ 86 w 1638"/>
                  <a:gd name="T19" fmla="*/ 38 h 1376"/>
                  <a:gd name="T20" fmla="*/ 86 w 1638"/>
                  <a:gd name="T21" fmla="*/ 40 h 1376"/>
                  <a:gd name="T22" fmla="*/ 82 w 1638"/>
                  <a:gd name="T23" fmla="*/ 65 h 1376"/>
                  <a:gd name="T24" fmla="*/ 81 w 1638"/>
                  <a:gd name="T25" fmla="*/ 67 h 1376"/>
                  <a:gd name="T26" fmla="*/ 73 w 1638"/>
                  <a:gd name="T27" fmla="*/ 69 h 1376"/>
                  <a:gd name="T28" fmla="*/ 64 w 1638"/>
                  <a:gd name="T29" fmla="*/ 70 h 1376"/>
                  <a:gd name="T30" fmla="*/ 56 w 1638"/>
                  <a:gd name="T31" fmla="*/ 79 h 1376"/>
                  <a:gd name="T32" fmla="*/ 52 w 1638"/>
                  <a:gd name="T33" fmla="*/ 101 h 1376"/>
                  <a:gd name="T34" fmla="*/ 50 w 1638"/>
                  <a:gd name="T35" fmla="*/ 166 h 1376"/>
                  <a:gd name="T36" fmla="*/ 46 w 1638"/>
                  <a:gd name="T37" fmla="*/ 181 h 1376"/>
                  <a:gd name="T38" fmla="*/ 30 w 1638"/>
                  <a:gd name="T39" fmla="*/ 196 h 1376"/>
                  <a:gd name="T40" fmla="*/ 18 w 1638"/>
                  <a:gd name="T41" fmla="*/ 195 h 1376"/>
                  <a:gd name="T42" fmla="*/ 4 w 1638"/>
                  <a:gd name="T43" fmla="*/ 177 h 1376"/>
                  <a:gd name="T44" fmla="*/ 2 w 1638"/>
                  <a:gd name="T45" fmla="*/ 166 h 1376"/>
                  <a:gd name="T46" fmla="*/ 3 w 1638"/>
                  <a:gd name="T47" fmla="*/ 138 h 1376"/>
                  <a:gd name="T48" fmla="*/ 8 w 1638"/>
                  <a:gd name="T49" fmla="*/ 134 h 1376"/>
                  <a:gd name="T50" fmla="*/ 19 w 1638"/>
                  <a:gd name="T51" fmla="*/ 131 h 1376"/>
                  <a:gd name="T52" fmla="*/ 24 w 1638"/>
                  <a:gd name="T53" fmla="*/ 125 h 1376"/>
                  <a:gd name="T54" fmla="*/ 34 w 1638"/>
                  <a:gd name="T55" fmla="*/ 102 h 1376"/>
                  <a:gd name="T56" fmla="*/ 33 w 1638"/>
                  <a:gd name="T57" fmla="*/ 72 h 1376"/>
                  <a:gd name="T58" fmla="*/ 20 w 1638"/>
                  <a:gd name="T59" fmla="*/ 53 h 1376"/>
                  <a:gd name="T60" fmla="*/ 14 w 1638"/>
                  <a:gd name="T61" fmla="*/ 46 h 1376"/>
                  <a:gd name="T62" fmla="*/ 6 w 1638"/>
                  <a:gd name="T63" fmla="*/ 44 h 1376"/>
                  <a:gd name="T64" fmla="*/ 4 w 1638"/>
                  <a:gd name="T65" fmla="*/ 43 h 1376"/>
                  <a:gd name="T66" fmla="*/ 2 w 1638"/>
                  <a:gd name="T67" fmla="*/ 40 h 13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38"/>
                  <a:gd name="T103" fmla="*/ 0 h 1376"/>
                  <a:gd name="T104" fmla="*/ 1638 w 1638"/>
                  <a:gd name="T105" fmla="*/ 1376 h 137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38" h="1376">
                    <a:moveTo>
                      <a:pt x="43" y="272"/>
                    </a:moveTo>
                    <a:cubicBezTo>
                      <a:pt x="134" y="196"/>
                      <a:pt x="45" y="258"/>
                      <a:pt x="203" y="208"/>
                    </a:cubicBezTo>
                    <a:cubicBezTo>
                      <a:pt x="282" y="183"/>
                      <a:pt x="346" y="96"/>
                      <a:pt x="419" y="56"/>
                    </a:cubicBezTo>
                    <a:cubicBezTo>
                      <a:pt x="449" y="39"/>
                      <a:pt x="482" y="25"/>
                      <a:pt x="515" y="16"/>
                    </a:cubicBezTo>
                    <a:cubicBezTo>
                      <a:pt x="546" y="7"/>
                      <a:pt x="611" y="0"/>
                      <a:pt x="611" y="0"/>
                    </a:cubicBezTo>
                    <a:cubicBezTo>
                      <a:pt x="702" y="3"/>
                      <a:pt x="792" y="2"/>
                      <a:pt x="883" y="8"/>
                    </a:cubicBezTo>
                    <a:cubicBezTo>
                      <a:pt x="918" y="10"/>
                      <a:pt x="952" y="20"/>
                      <a:pt x="987" y="24"/>
                    </a:cubicBezTo>
                    <a:cubicBezTo>
                      <a:pt x="1065" y="33"/>
                      <a:pt x="1161" y="23"/>
                      <a:pt x="1235" y="56"/>
                    </a:cubicBezTo>
                    <a:cubicBezTo>
                      <a:pt x="1316" y="93"/>
                      <a:pt x="1388" y="137"/>
                      <a:pt x="1451" y="200"/>
                    </a:cubicBezTo>
                    <a:cubicBezTo>
                      <a:pt x="1476" y="225"/>
                      <a:pt x="1526" y="245"/>
                      <a:pt x="1555" y="264"/>
                    </a:cubicBezTo>
                    <a:cubicBezTo>
                      <a:pt x="1563" y="269"/>
                      <a:pt x="1579" y="280"/>
                      <a:pt x="1579" y="280"/>
                    </a:cubicBezTo>
                    <a:cubicBezTo>
                      <a:pt x="1638" y="368"/>
                      <a:pt x="1563" y="413"/>
                      <a:pt x="1499" y="456"/>
                    </a:cubicBezTo>
                    <a:cubicBezTo>
                      <a:pt x="1491" y="461"/>
                      <a:pt x="1485" y="471"/>
                      <a:pt x="1475" y="472"/>
                    </a:cubicBezTo>
                    <a:cubicBezTo>
                      <a:pt x="1427" y="479"/>
                      <a:pt x="1379" y="478"/>
                      <a:pt x="1331" y="480"/>
                    </a:cubicBezTo>
                    <a:cubicBezTo>
                      <a:pt x="1275" y="483"/>
                      <a:pt x="1219" y="485"/>
                      <a:pt x="1163" y="488"/>
                    </a:cubicBezTo>
                    <a:cubicBezTo>
                      <a:pt x="1112" y="508"/>
                      <a:pt x="1071" y="522"/>
                      <a:pt x="1027" y="552"/>
                    </a:cubicBezTo>
                    <a:cubicBezTo>
                      <a:pt x="1010" y="603"/>
                      <a:pt x="977" y="666"/>
                      <a:pt x="939" y="704"/>
                    </a:cubicBezTo>
                    <a:cubicBezTo>
                      <a:pt x="884" y="868"/>
                      <a:pt x="948" y="669"/>
                      <a:pt x="915" y="1160"/>
                    </a:cubicBezTo>
                    <a:cubicBezTo>
                      <a:pt x="912" y="1198"/>
                      <a:pt x="857" y="1253"/>
                      <a:pt x="835" y="1264"/>
                    </a:cubicBezTo>
                    <a:cubicBezTo>
                      <a:pt x="739" y="1312"/>
                      <a:pt x="647" y="1363"/>
                      <a:pt x="539" y="1376"/>
                    </a:cubicBezTo>
                    <a:cubicBezTo>
                      <a:pt x="464" y="1373"/>
                      <a:pt x="389" y="1374"/>
                      <a:pt x="315" y="1368"/>
                    </a:cubicBezTo>
                    <a:cubicBezTo>
                      <a:pt x="212" y="1359"/>
                      <a:pt x="158" y="1262"/>
                      <a:pt x="67" y="1232"/>
                    </a:cubicBezTo>
                    <a:cubicBezTo>
                      <a:pt x="43" y="1208"/>
                      <a:pt x="38" y="1188"/>
                      <a:pt x="19" y="1160"/>
                    </a:cubicBezTo>
                    <a:cubicBezTo>
                      <a:pt x="5" y="1103"/>
                      <a:pt x="0" y="1000"/>
                      <a:pt x="59" y="960"/>
                    </a:cubicBezTo>
                    <a:cubicBezTo>
                      <a:pt x="64" y="957"/>
                      <a:pt x="126" y="937"/>
                      <a:pt x="139" y="936"/>
                    </a:cubicBezTo>
                    <a:cubicBezTo>
                      <a:pt x="206" y="929"/>
                      <a:pt x="339" y="920"/>
                      <a:pt x="339" y="920"/>
                    </a:cubicBezTo>
                    <a:cubicBezTo>
                      <a:pt x="460" y="880"/>
                      <a:pt x="311" y="934"/>
                      <a:pt x="435" y="872"/>
                    </a:cubicBezTo>
                    <a:cubicBezTo>
                      <a:pt x="518" y="830"/>
                      <a:pt x="583" y="800"/>
                      <a:pt x="627" y="712"/>
                    </a:cubicBezTo>
                    <a:cubicBezTo>
                      <a:pt x="640" y="646"/>
                      <a:pt x="656" y="545"/>
                      <a:pt x="595" y="504"/>
                    </a:cubicBezTo>
                    <a:cubicBezTo>
                      <a:pt x="547" y="408"/>
                      <a:pt x="451" y="412"/>
                      <a:pt x="363" y="376"/>
                    </a:cubicBezTo>
                    <a:cubicBezTo>
                      <a:pt x="323" y="359"/>
                      <a:pt x="279" y="327"/>
                      <a:pt x="235" y="320"/>
                    </a:cubicBezTo>
                    <a:cubicBezTo>
                      <a:pt x="195" y="313"/>
                      <a:pt x="155" y="310"/>
                      <a:pt x="115" y="304"/>
                    </a:cubicBezTo>
                    <a:cubicBezTo>
                      <a:pt x="102" y="302"/>
                      <a:pt x="88" y="299"/>
                      <a:pt x="75" y="296"/>
                    </a:cubicBezTo>
                    <a:cubicBezTo>
                      <a:pt x="56" y="268"/>
                      <a:pt x="69" y="272"/>
                      <a:pt x="43" y="272"/>
                    </a:cubicBezTo>
                    <a:close/>
                  </a:path>
                </a:pathLst>
              </a:custGeom>
              <a:solidFill>
                <a:srgbClr val="FDE3BA"/>
              </a:solidFill>
              <a:ln w="38100">
                <a:solidFill>
                  <a:srgbClr val="FC0128"/>
                </a:solidFill>
                <a:round/>
                <a:headEnd/>
                <a:tailEnd/>
              </a:ln>
            </p:spPr>
            <p:txBody>
              <a:bodyPr lIns="173736" tIns="82296" rIns="173736" bIns="82296" anchor="ctr">
                <a:prstTxWarp prst="textNoShape">
                  <a:avLst/>
                </a:prstTxWarp>
                <a:spAutoFit/>
              </a:bodyPr>
              <a:lstStyle/>
              <a:p>
                <a:endParaRPr lang="en-US"/>
              </a:p>
            </p:txBody>
          </p:sp>
          <p:sp>
            <p:nvSpPr>
              <p:cNvPr id="87067" name="Freeform 146"/>
              <p:cNvSpPr>
                <a:spLocks/>
              </p:cNvSpPr>
              <p:nvPr/>
            </p:nvSpPr>
            <p:spPr bwMode="auto">
              <a:xfrm>
                <a:off x="4667" y="2227"/>
                <a:ext cx="1314" cy="1349"/>
              </a:xfrm>
              <a:custGeom>
                <a:avLst/>
                <a:gdLst>
                  <a:gd name="T0" fmla="*/ 2 w 1644"/>
                  <a:gd name="T1" fmla="*/ 145 h 1568"/>
                  <a:gd name="T2" fmla="*/ 6 w 1644"/>
                  <a:gd name="T3" fmla="*/ 188 h 1568"/>
                  <a:gd name="T4" fmla="*/ 18 w 1644"/>
                  <a:gd name="T5" fmla="*/ 211 h 1568"/>
                  <a:gd name="T6" fmla="*/ 40 w 1644"/>
                  <a:gd name="T7" fmla="*/ 221 h 1568"/>
                  <a:gd name="T8" fmla="*/ 59 w 1644"/>
                  <a:gd name="T9" fmla="*/ 220 h 1568"/>
                  <a:gd name="T10" fmla="*/ 66 w 1644"/>
                  <a:gd name="T11" fmla="*/ 206 h 1568"/>
                  <a:gd name="T12" fmla="*/ 76 w 1644"/>
                  <a:gd name="T13" fmla="*/ 173 h 1568"/>
                  <a:gd name="T14" fmla="*/ 80 w 1644"/>
                  <a:gd name="T15" fmla="*/ 152 h 1568"/>
                  <a:gd name="T16" fmla="*/ 82 w 1644"/>
                  <a:gd name="T17" fmla="*/ 149 h 1568"/>
                  <a:gd name="T18" fmla="*/ 82 w 1644"/>
                  <a:gd name="T19" fmla="*/ 110 h 1568"/>
                  <a:gd name="T20" fmla="*/ 79 w 1644"/>
                  <a:gd name="T21" fmla="*/ 95 h 1568"/>
                  <a:gd name="T22" fmla="*/ 80 w 1644"/>
                  <a:gd name="T23" fmla="*/ 65 h 1568"/>
                  <a:gd name="T24" fmla="*/ 84 w 1644"/>
                  <a:gd name="T25" fmla="*/ 52 h 1568"/>
                  <a:gd name="T26" fmla="*/ 85 w 1644"/>
                  <a:gd name="T27" fmla="*/ 49 h 1568"/>
                  <a:gd name="T28" fmla="*/ 88 w 1644"/>
                  <a:gd name="T29" fmla="*/ 39 h 1568"/>
                  <a:gd name="T30" fmla="*/ 89 w 1644"/>
                  <a:gd name="T31" fmla="*/ 34 h 1568"/>
                  <a:gd name="T32" fmla="*/ 88 w 1644"/>
                  <a:gd name="T33" fmla="*/ 17 h 1568"/>
                  <a:gd name="T34" fmla="*/ 87 w 1644"/>
                  <a:gd name="T35" fmla="*/ 12 h 1568"/>
                  <a:gd name="T36" fmla="*/ 75 w 1644"/>
                  <a:gd name="T37" fmla="*/ 0 h 1568"/>
                  <a:gd name="T38" fmla="*/ 59 w 1644"/>
                  <a:gd name="T39" fmla="*/ 3 h 1568"/>
                  <a:gd name="T40" fmla="*/ 56 w 1644"/>
                  <a:gd name="T41" fmla="*/ 8 h 1568"/>
                  <a:gd name="T42" fmla="*/ 50 w 1644"/>
                  <a:gd name="T43" fmla="*/ 29 h 1568"/>
                  <a:gd name="T44" fmla="*/ 45 w 1644"/>
                  <a:gd name="T45" fmla="*/ 54 h 1568"/>
                  <a:gd name="T46" fmla="*/ 37 w 1644"/>
                  <a:gd name="T47" fmla="*/ 65 h 1568"/>
                  <a:gd name="T48" fmla="*/ 29 w 1644"/>
                  <a:gd name="T49" fmla="*/ 74 h 1568"/>
                  <a:gd name="T50" fmla="*/ 19 w 1644"/>
                  <a:gd name="T51" fmla="*/ 93 h 1568"/>
                  <a:gd name="T52" fmla="*/ 17 w 1644"/>
                  <a:gd name="T53" fmla="*/ 101 h 1568"/>
                  <a:gd name="T54" fmla="*/ 5 w 1644"/>
                  <a:gd name="T55" fmla="*/ 131 h 1568"/>
                  <a:gd name="T56" fmla="*/ 2 w 1644"/>
                  <a:gd name="T57" fmla="*/ 140 h 1568"/>
                  <a:gd name="T58" fmla="*/ 2 w 1644"/>
                  <a:gd name="T59" fmla="*/ 145 h 1568"/>
                  <a:gd name="T60" fmla="*/ 2 w 1644"/>
                  <a:gd name="T61" fmla="*/ 150 h 1568"/>
                  <a:gd name="T62" fmla="*/ 2 w 1644"/>
                  <a:gd name="T63" fmla="*/ 145 h 156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644"/>
                  <a:gd name="T97" fmla="*/ 0 h 1568"/>
                  <a:gd name="T98" fmla="*/ 1644 w 1644"/>
                  <a:gd name="T99" fmla="*/ 1568 h 156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644" h="1568">
                    <a:moveTo>
                      <a:pt x="34" y="1024"/>
                    </a:moveTo>
                    <a:cubicBezTo>
                      <a:pt x="51" y="1124"/>
                      <a:pt x="68" y="1233"/>
                      <a:pt x="106" y="1328"/>
                    </a:cubicBezTo>
                    <a:cubicBezTo>
                      <a:pt x="142" y="1418"/>
                      <a:pt x="230" y="1462"/>
                      <a:pt x="314" y="1488"/>
                    </a:cubicBezTo>
                    <a:cubicBezTo>
                      <a:pt x="457" y="1533"/>
                      <a:pt x="598" y="1552"/>
                      <a:pt x="746" y="1568"/>
                    </a:cubicBezTo>
                    <a:cubicBezTo>
                      <a:pt x="858" y="1563"/>
                      <a:pt x="971" y="1566"/>
                      <a:pt x="1082" y="1552"/>
                    </a:cubicBezTo>
                    <a:cubicBezTo>
                      <a:pt x="1123" y="1547"/>
                      <a:pt x="1172" y="1481"/>
                      <a:pt x="1202" y="1456"/>
                    </a:cubicBezTo>
                    <a:cubicBezTo>
                      <a:pt x="1280" y="1389"/>
                      <a:pt x="1340" y="1307"/>
                      <a:pt x="1402" y="1224"/>
                    </a:cubicBezTo>
                    <a:cubicBezTo>
                      <a:pt x="1410" y="1186"/>
                      <a:pt x="1431" y="1103"/>
                      <a:pt x="1466" y="1080"/>
                    </a:cubicBezTo>
                    <a:cubicBezTo>
                      <a:pt x="1482" y="1069"/>
                      <a:pt x="1514" y="1048"/>
                      <a:pt x="1514" y="1048"/>
                    </a:cubicBezTo>
                    <a:cubicBezTo>
                      <a:pt x="1555" y="945"/>
                      <a:pt x="1550" y="973"/>
                      <a:pt x="1522" y="776"/>
                    </a:cubicBezTo>
                    <a:cubicBezTo>
                      <a:pt x="1519" y="756"/>
                      <a:pt x="1471" y="697"/>
                      <a:pt x="1458" y="672"/>
                    </a:cubicBezTo>
                    <a:cubicBezTo>
                      <a:pt x="1450" y="605"/>
                      <a:pt x="1438" y="518"/>
                      <a:pt x="1474" y="456"/>
                    </a:cubicBezTo>
                    <a:cubicBezTo>
                      <a:pt x="1493" y="423"/>
                      <a:pt x="1524" y="399"/>
                      <a:pt x="1546" y="368"/>
                    </a:cubicBezTo>
                    <a:cubicBezTo>
                      <a:pt x="1552" y="360"/>
                      <a:pt x="1556" y="352"/>
                      <a:pt x="1562" y="344"/>
                    </a:cubicBezTo>
                    <a:cubicBezTo>
                      <a:pt x="1580" y="320"/>
                      <a:pt x="1599" y="296"/>
                      <a:pt x="1618" y="272"/>
                    </a:cubicBezTo>
                    <a:cubicBezTo>
                      <a:pt x="1626" y="261"/>
                      <a:pt x="1642" y="240"/>
                      <a:pt x="1642" y="240"/>
                    </a:cubicBezTo>
                    <a:cubicBezTo>
                      <a:pt x="1639" y="200"/>
                      <a:pt x="1644" y="159"/>
                      <a:pt x="1634" y="120"/>
                    </a:cubicBezTo>
                    <a:cubicBezTo>
                      <a:pt x="1630" y="105"/>
                      <a:pt x="1615" y="96"/>
                      <a:pt x="1602" y="88"/>
                    </a:cubicBezTo>
                    <a:cubicBezTo>
                      <a:pt x="1536" y="44"/>
                      <a:pt x="1452" y="25"/>
                      <a:pt x="1378" y="0"/>
                    </a:cubicBezTo>
                    <a:cubicBezTo>
                      <a:pt x="1280" y="5"/>
                      <a:pt x="1186" y="8"/>
                      <a:pt x="1090" y="24"/>
                    </a:cubicBezTo>
                    <a:cubicBezTo>
                      <a:pt x="1072" y="36"/>
                      <a:pt x="1051" y="42"/>
                      <a:pt x="1034" y="56"/>
                    </a:cubicBezTo>
                    <a:cubicBezTo>
                      <a:pt x="1002" y="83"/>
                      <a:pt x="954" y="176"/>
                      <a:pt x="930" y="208"/>
                    </a:cubicBezTo>
                    <a:cubicBezTo>
                      <a:pt x="883" y="271"/>
                      <a:pt x="916" y="345"/>
                      <a:pt x="826" y="384"/>
                    </a:cubicBezTo>
                    <a:cubicBezTo>
                      <a:pt x="774" y="406"/>
                      <a:pt x="726" y="434"/>
                      <a:pt x="674" y="456"/>
                    </a:cubicBezTo>
                    <a:cubicBezTo>
                      <a:pt x="599" y="487"/>
                      <a:pt x="576" y="481"/>
                      <a:pt x="522" y="520"/>
                    </a:cubicBezTo>
                    <a:cubicBezTo>
                      <a:pt x="462" y="564"/>
                      <a:pt x="399" y="611"/>
                      <a:pt x="346" y="664"/>
                    </a:cubicBezTo>
                    <a:cubicBezTo>
                      <a:pt x="286" y="724"/>
                      <a:pt x="355" y="674"/>
                      <a:pt x="298" y="712"/>
                    </a:cubicBezTo>
                    <a:cubicBezTo>
                      <a:pt x="253" y="803"/>
                      <a:pt x="165" y="872"/>
                      <a:pt x="82" y="928"/>
                    </a:cubicBezTo>
                    <a:cubicBezTo>
                      <a:pt x="63" y="957"/>
                      <a:pt x="47" y="981"/>
                      <a:pt x="18" y="1000"/>
                    </a:cubicBezTo>
                    <a:cubicBezTo>
                      <a:pt x="13" y="1008"/>
                      <a:pt x="4" y="1015"/>
                      <a:pt x="2" y="1024"/>
                    </a:cubicBezTo>
                    <a:cubicBezTo>
                      <a:pt x="0" y="1039"/>
                      <a:pt x="23" y="1067"/>
                      <a:pt x="34" y="1056"/>
                    </a:cubicBezTo>
                    <a:cubicBezTo>
                      <a:pt x="42" y="1048"/>
                      <a:pt x="34" y="1035"/>
                      <a:pt x="34" y="1024"/>
                    </a:cubicBezTo>
                    <a:close/>
                  </a:path>
                </a:pathLst>
              </a:custGeom>
              <a:solidFill>
                <a:srgbClr val="FDE3BA"/>
              </a:solidFill>
              <a:ln w="38100">
                <a:solidFill>
                  <a:srgbClr val="FC0128"/>
                </a:solidFill>
                <a:round/>
                <a:headEnd/>
                <a:tailEnd/>
              </a:ln>
            </p:spPr>
            <p:txBody>
              <a:bodyPr wrap="none" lIns="173736" tIns="82296" rIns="173736" bIns="82296" anchor="ctr">
                <a:prstTxWarp prst="textNoShape">
                  <a:avLst/>
                </a:prstTxWarp>
                <a:spAutoFit/>
              </a:bodyPr>
              <a:lstStyle/>
              <a:p>
                <a:endParaRPr lang="en-US"/>
              </a:p>
            </p:txBody>
          </p:sp>
          <p:sp>
            <p:nvSpPr>
              <p:cNvPr id="87068" name="Freeform 147"/>
              <p:cNvSpPr>
                <a:spLocks/>
              </p:cNvSpPr>
              <p:nvPr/>
            </p:nvSpPr>
            <p:spPr bwMode="auto">
              <a:xfrm>
                <a:off x="5889" y="2619"/>
                <a:ext cx="653" cy="681"/>
              </a:xfrm>
              <a:custGeom>
                <a:avLst/>
                <a:gdLst>
                  <a:gd name="T0" fmla="*/ 5 w 816"/>
                  <a:gd name="T1" fmla="*/ 22 h 792"/>
                  <a:gd name="T2" fmla="*/ 19 w 816"/>
                  <a:gd name="T3" fmla="*/ 0 h 792"/>
                  <a:gd name="T4" fmla="*/ 36 w 816"/>
                  <a:gd name="T5" fmla="*/ 3 h 792"/>
                  <a:gd name="T6" fmla="*/ 38 w 816"/>
                  <a:gd name="T7" fmla="*/ 3 h 792"/>
                  <a:gd name="T8" fmla="*/ 43 w 816"/>
                  <a:gd name="T9" fmla="*/ 18 h 792"/>
                  <a:gd name="T10" fmla="*/ 45 w 816"/>
                  <a:gd name="T11" fmla="*/ 29 h 792"/>
                  <a:gd name="T12" fmla="*/ 45 w 816"/>
                  <a:gd name="T13" fmla="*/ 40 h 792"/>
                  <a:gd name="T14" fmla="*/ 40 w 816"/>
                  <a:gd name="T15" fmla="*/ 52 h 792"/>
                  <a:gd name="T16" fmla="*/ 37 w 816"/>
                  <a:gd name="T17" fmla="*/ 64 h 792"/>
                  <a:gd name="T18" fmla="*/ 19 w 816"/>
                  <a:gd name="T19" fmla="*/ 111 h 792"/>
                  <a:gd name="T20" fmla="*/ 14 w 816"/>
                  <a:gd name="T21" fmla="*/ 111 h 792"/>
                  <a:gd name="T22" fmla="*/ 2 w 816"/>
                  <a:gd name="T23" fmla="*/ 85 h 792"/>
                  <a:gd name="T24" fmla="*/ 0 w 816"/>
                  <a:gd name="T25" fmla="*/ 82 h 792"/>
                  <a:gd name="T26" fmla="*/ 5 w 816"/>
                  <a:gd name="T27" fmla="*/ 22 h 7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16"/>
                  <a:gd name="T43" fmla="*/ 0 h 792"/>
                  <a:gd name="T44" fmla="*/ 816 w 816"/>
                  <a:gd name="T45" fmla="*/ 792 h 79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16" h="792">
                    <a:moveTo>
                      <a:pt x="88" y="160"/>
                    </a:moveTo>
                    <a:cubicBezTo>
                      <a:pt x="187" y="81"/>
                      <a:pt x="222" y="26"/>
                      <a:pt x="352" y="0"/>
                    </a:cubicBezTo>
                    <a:cubicBezTo>
                      <a:pt x="451" y="3"/>
                      <a:pt x="549" y="3"/>
                      <a:pt x="648" y="8"/>
                    </a:cubicBezTo>
                    <a:cubicBezTo>
                      <a:pt x="662" y="9"/>
                      <a:pt x="676" y="9"/>
                      <a:pt x="688" y="16"/>
                    </a:cubicBezTo>
                    <a:cubicBezTo>
                      <a:pt x="730" y="41"/>
                      <a:pt x="784" y="128"/>
                      <a:pt x="784" y="128"/>
                    </a:cubicBezTo>
                    <a:cubicBezTo>
                      <a:pt x="793" y="154"/>
                      <a:pt x="807" y="174"/>
                      <a:pt x="816" y="200"/>
                    </a:cubicBezTo>
                    <a:cubicBezTo>
                      <a:pt x="813" y="229"/>
                      <a:pt x="814" y="259"/>
                      <a:pt x="808" y="288"/>
                    </a:cubicBezTo>
                    <a:cubicBezTo>
                      <a:pt x="802" y="318"/>
                      <a:pt x="733" y="356"/>
                      <a:pt x="720" y="376"/>
                    </a:cubicBezTo>
                    <a:cubicBezTo>
                      <a:pt x="703" y="402"/>
                      <a:pt x="694" y="428"/>
                      <a:pt x="680" y="456"/>
                    </a:cubicBezTo>
                    <a:cubicBezTo>
                      <a:pt x="649" y="613"/>
                      <a:pt x="515" y="753"/>
                      <a:pt x="360" y="792"/>
                    </a:cubicBezTo>
                    <a:cubicBezTo>
                      <a:pt x="320" y="789"/>
                      <a:pt x="280" y="788"/>
                      <a:pt x="240" y="784"/>
                    </a:cubicBezTo>
                    <a:cubicBezTo>
                      <a:pt x="127" y="772"/>
                      <a:pt x="79" y="679"/>
                      <a:pt x="8" y="608"/>
                    </a:cubicBezTo>
                    <a:cubicBezTo>
                      <a:pt x="5" y="600"/>
                      <a:pt x="0" y="584"/>
                      <a:pt x="0" y="584"/>
                    </a:cubicBezTo>
                    <a:lnTo>
                      <a:pt x="88" y="160"/>
                    </a:lnTo>
                    <a:close/>
                  </a:path>
                </a:pathLst>
              </a:custGeom>
              <a:solidFill>
                <a:srgbClr val="FDE3BA"/>
              </a:solidFill>
              <a:ln w="38100">
                <a:solidFill>
                  <a:srgbClr val="FC0128"/>
                </a:solidFill>
                <a:round/>
                <a:headEnd/>
                <a:tailEnd/>
              </a:ln>
            </p:spPr>
            <p:txBody>
              <a:bodyPr wrap="none" lIns="173736" tIns="82296" rIns="173736" bIns="82296" anchor="ctr">
                <a:prstTxWarp prst="textNoShape">
                  <a:avLst/>
                </a:prstTxWarp>
                <a:spAutoFit/>
              </a:bodyPr>
              <a:lstStyle/>
              <a:p>
                <a:endParaRPr lang="en-US"/>
              </a:p>
            </p:txBody>
          </p:sp>
          <p:sp>
            <p:nvSpPr>
              <p:cNvPr id="87069" name="Rectangle 148"/>
              <p:cNvSpPr>
                <a:spLocks noChangeArrowheads="1"/>
              </p:cNvSpPr>
              <p:nvPr/>
            </p:nvSpPr>
            <p:spPr bwMode="auto">
              <a:xfrm>
                <a:off x="3336" y="1154"/>
                <a:ext cx="699" cy="584"/>
              </a:xfrm>
              <a:prstGeom prst="rect">
                <a:avLst/>
              </a:prstGeom>
              <a:solidFill>
                <a:srgbClr val="8CF4EA">
                  <a:alpha val="50195"/>
                </a:srgbClr>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7070" name="Rectangle 149"/>
              <p:cNvSpPr>
                <a:spLocks noChangeArrowheads="1"/>
              </p:cNvSpPr>
              <p:nvPr/>
            </p:nvSpPr>
            <p:spPr bwMode="auto">
              <a:xfrm>
                <a:off x="6647" y="1154"/>
                <a:ext cx="698" cy="584"/>
              </a:xfrm>
              <a:prstGeom prst="rect">
                <a:avLst/>
              </a:prstGeom>
              <a:solidFill>
                <a:srgbClr val="8CF4EA">
                  <a:alpha val="50195"/>
                </a:srgbClr>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7071" name="Line 150"/>
              <p:cNvSpPr>
                <a:spLocks noChangeShapeType="1"/>
              </p:cNvSpPr>
              <p:nvPr/>
            </p:nvSpPr>
            <p:spPr bwMode="auto">
              <a:xfrm>
                <a:off x="7347" y="1446"/>
                <a:ext cx="504" cy="0"/>
              </a:xfrm>
              <a:prstGeom prst="line">
                <a:avLst/>
              </a:prstGeom>
              <a:noFill/>
              <a:ln w="28575">
                <a:solidFill>
                  <a:srgbClr val="000000"/>
                </a:solidFill>
                <a:round/>
                <a:headEnd/>
                <a:tailEnd/>
              </a:ln>
            </p:spPr>
            <p:txBody>
              <a:bodyPr wrap="none" lIns="173736" tIns="82296" rIns="173736" bIns="82296" anchor="ctr">
                <a:prstTxWarp prst="textNoShape">
                  <a:avLst/>
                </a:prstTxWarp>
                <a:spAutoFit/>
              </a:bodyPr>
              <a:lstStyle/>
              <a:p>
                <a:endParaRPr lang="en-US"/>
              </a:p>
            </p:txBody>
          </p:sp>
          <p:sp>
            <p:nvSpPr>
              <p:cNvPr id="87072" name="AutoShape 151"/>
              <p:cNvSpPr>
                <a:spLocks noChangeAspect="1" noChangeArrowheads="1"/>
              </p:cNvSpPr>
              <p:nvPr/>
            </p:nvSpPr>
            <p:spPr bwMode="auto">
              <a:xfrm rot="2708947">
                <a:off x="7602" y="1399"/>
                <a:ext cx="94" cy="100"/>
              </a:xfrm>
              <a:prstGeom prst="rtTriangle">
                <a:avLst/>
              </a:prstGeom>
              <a:solidFill>
                <a:srgbClr val="FC0128">
                  <a:alpha val="50195"/>
                </a:srgbClr>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7073" name="AutoShape 152"/>
              <p:cNvSpPr>
                <a:spLocks noChangeAspect="1" noChangeArrowheads="1"/>
              </p:cNvSpPr>
              <p:nvPr/>
            </p:nvSpPr>
            <p:spPr bwMode="auto">
              <a:xfrm rot="-8091053">
                <a:off x="7460" y="1398"/>
                <a:ext cx="95" cy="98"/>
              </a:xfrm>
              <a:prstGeom prst="rtTriangle">
                <a:avLst/>
              </a:prstGeom>
              <a:solidFill>
                <a:srgbClr val="FC0128">
                  <a:alpha val="50195"/>
                </a:srgbClr>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cxnSp>
            <p:nvCxnSpPr>
              <p:cNvPr id="87074" name="AutoShape 153"/>
              <p:cNvCxnSpPr>
                <a:cxnSpLocks noChangeShapeType="1"/>
              </p:cNvCxnSpPr>
              <p:nvPr/>
            </p:nvCxnSpPr>
            <p:spPr bwMode="auto">
              <a:xfrm>
                <a:off x="4044" y="1446"/>
                <a:ext cx="316" cy="0"/>
              </a:xfrm>
              <a:prstGeom prst="straightConnector1">
                <a:avLst/>
              </a:prstGeom>
              <a:noFill/>
              <a:ln w="28575">
                <a:solidFill>
                  <a:srgbClr val="000000"/>
                </a:solidFill>
                <a:round/>
                <a:headEnd/>
                <a:tailEnd/>
              </a:ln>
            </p:spPr>
          </p:cxnSp>
          <p:cxnSp>
            <p:nvCxnSpPr>
              <p:cNvPr id="87075" name="AutoShape 154"/>
              <p:cNvCxnSpPr>
                <a:cxnSpLocks noChangeShapeType="1"/>
              </p:cNvCxnSpPr>
              <p:nvPr/>
            </p:nvCxnSpPr>
            <p:spPr bwMode="auto">
              <a:xfrm>
                <a:off x="4353" y="1270"/>
                <a:ext cx="0" cy="386"/>
              </a:xfrm>
              <a:prstGeom prst="straightConnector1">
                <a:avLst/>
              </a:prstGeom>
              <a:noFill/>
              <a:ln w="28575">
                <a:solidFill>
                  <a:srgbClr val="000000"/>
                </a:solidFill>
                <a:round/>
                <a:headEnd/>
                <a:tailEnd/>
              </a:ln>
            </p:spPr>
          </p:cxnSp>
          <p:cxnSp>
            <p:nvCxnSpPr>
              <p:cNvPr id="87076" name="AutoShape 155"/>
              <p:cNvCxnSpPr>
                <a:cxnSpLocks noChangeShapeType="1"/>
              </p:cNvCxnSpPr>
              <p:nvPr/>
            </p:nvCxnSpPr>
            <p:spPr bwMode="auto">
              <a:xfrm>
                <a:off x="4351" y="1272"/>
                <a:ext cx="1971" cy="0"/>
              </a:xfrm>
              <a:prstGeom prst="straightConnector1">
                <a:avLst/>
              </a:prstGeom>
              <a:noFill/>
              <a:ln w="28575">
                <a:solidFill>
                  <a:srgbClr val="000000"/>
                </a:solidFill>
                <a:round/>
                <a:headEnd/>
                <a:tailEnd/>
              </a:ln>
            </p:spPr>
          </p:cxnSp>
          <p:cxnSp>
            <p:nvCxnSpPr>
              <p:cNvPr id="87077" name="AutoShape 156"/>
              <p:cNvCxnSpPr>
                <a:cxnSpLocks noChangeShapeType="1"/>
              </p:cNvCxnSpPr>
              <p:nvPr/>
            </p:nvCxnSpPr>
            <p:spPr bwMode="auto">
              <a:xfrm>
                <a:off x="4346" y="1650"/>
                <a:ext cx="1971" cy="0"/>
              </a:xfrm>
              <a:prstGeom prst="straightConnector1">
                <a:avLst/>
              </a:prstGeom>
              <a:noFill/>
              <a:ln w="28575">
                <a:solidFill>
                  <a:srgbClr val="000000"/>
                </a:solidFill>
                <a:round/>
                <a:headEnd/>
                <a:tailEnd/>
              </a:ln>
            </p:spPr>
          </p:cxnSp>
          <p:cxnSp>
            <p:nvCxnSpPr>
              <p:cNvPr id="87078" name="AutoShape 157"/>
              <p:cNvCxnSpPr>
                <a:cxnSpLocks noChangeShapeType="1"/>
              </p:cNvCxnSpPr>
              <p:nvPr/>
            </p:nvCxnSpPr>
            <p:spPr bwMode="auto">
              <a:xfrm flipH="1">
                <a:off x="6320" y="1442"/>
                <a:ext cx="320" cy="0"/>
              </a:xfrm>
              <a:prstGeom prst="straightConnector1">
                <a:avLst/>
              </a:prstGeom>
              <a:noFill/>
              <a:ln w="28575">
                <a:solidFill>
                  <a:srgbClr val="000000"/>
                </a:solidFill>
                <a:round/>
                <a:headEnd/>
                <a:tailEnd/>
              </a:ln>
            </p:spPr>
          </p:cxnSp>
          <p:cxnSp>
            <p:nvCxnSpPr>
              <p:cNvPr id="87079" name="AutoShape 158"/>
              <p:cNvCxnSpPr>
                <a:cxnSpLocks noChangeShapeType="1"/>
              </p:cNvCxnSpPr>
              <p:nvPr/>
            </p:nvCxnSpPr>
            <p:spPr bwMode="auto">
              <a:xfrm>
                <a:off x="6317" y="1270"/>
                <a:ext cx="1" cy="388"/>
              </a:xfrm>
              <a:prstGeom prst="straightConnector1">
                <a:avLst/>
              </a:prstGeom>
              <a:noFill/>
              <a:ln w="28575">
                <a:solidFill>
                  <a:srgbClr val="000000"/>
                </a:solidFill>
                <a:round/>
                <a:headEnd/>
                <a:tailEnd/>
              </a:ln>
            </p:spPr>
          </p:cxnSp>
          <p:sp>
            <p:nvSpPr>
              <p:cNvPr id="87080" name="AutoShape 159"/>
              <p:cNvSpPr>
                <a:spLocks noChangeAspect="1" noChangeArrowheads="1"/>
              </p:cNvSpPr>
              <p:nvPr/>
            </p:nvSpPr>
            <p:spPr bwMode="auto">
              <a:xfrm rot="2708947">
                <a:off x="6519" y="1391"/>
                <a:ext cx="94" cy="101"/>
              </a:xfrm>
              <a:prstGeom prst="rtTriangle">
                <a:avLst/>
              </a:prstGeom>
              <a:solidFill>
                <a:srgbClr val="FC0128">
                  <a:alpha val="50195"/>
                </a:srgbClr>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7081" name="AutoShape 160"/>
              <p:cNvSpPr>
                <a:spLocks noChangeAspect="1" noChangeArrowheads="1"/>
              </p:cNvSpPr>
              <p:nvPr/>
            </p:nvSpPr>
            <p:spPr bwMode="auto">
              <a:xfrm rot="-8091053">
                <a:off x="6377" y="1391"/>
                <a:ext cx="94" cy="101"/>
              </a:xfrm>
              <a:prstGeom prst="rtTriangle">
                <a:avLst/>
              </a:prstGeom>
              <a:solidFill>
                <a:srgbClr val="FC0128">
                  <a:alpha val="50195"/>
                </a:srgbClr>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7082" name="AutoShape 161"/>
              <p:cNvSpPr>
                <a:spLocks noChangeAspect="1" noChangeArrowheads="1"/>
              </p:cNvSpPr>
              <p:nvPr/>
            </p:nvSpPr>
            <p:spPr bwMode="auto">
              <a:xfrm rot="2708947">
                <a:off x="4204" y="1399"/>
                <a:ext cx="119" cy="125"/>
              </a:xfrm>
              <a:prstGeom prst="rtTriangle">
                <a:avLst/>
              </a:prstGeom>
              <a:solidFill>
                <a:srgbClr val="FFFF00">
                  <a:alpha val="50195"/>
                </a:srgbClr>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7083" name="AutoShape 162"/>
              <p:cNvSpPr>
                <a:spLocks noChangeAspect="1" noChangeArrowheads="1"/>
              </p:cNvSpPr>
              <p:nvPr/>
            </p:nvSpPr>
            <p:spPr bwMode="auto">
              <a:xfrm rot="-8091053">
                <a:off x="4062" y="1364"/>
                <a:ext cx="119" cy="124"/>
              </a:xfrm>
              <a:prstGeom prst="rtTriangle">
                <a:avLst/>
              </a:prstGeom>
              <a:solidFill>
                <a:srgbClr val="FFFF00">
                  <a:alpha val="50195"/>
                </a:srgbClr>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7084" name="AutoShape 163"/>
              <p:cNvSpPr>
                <a:spLocks noChangeAspect="1" noChangeArrowheads="1"/>
              </p:cNvSpPr>
              <p:nvPr/>
            </p:nvSpPr>
            <p:spPr bwMode="auto">
              <a:xfrm rot="2708947">
                <a:off x="4714" y="1236"/>
                <a:ext cx="94" cy="100"/>
              </a:xfrm>
              <a:prstGeom prst="rtTriangle">
                <a:avLst/>
              </a:prstGeom>
              <a:solidFill>
                <a:srgbClr val="FC0128">
                  <a:alpha val="50195"/>
                </a:srgbClr>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7085" name="AutoShape 164"/>
              <p:cNvSpPr>
                <a:spLocks noChangeAspect="1" noChangeArrowheads="1"/>
              </p:cNvSpPr>
              <p:nvPr/>
            </p:nvSpPr>
            <p:spPr bwMode="auto">
              <a:xfrm rot="-8091053">
                <a:off x="4573" y="1234"/>
                <a:ext cx="94" cy="102"/>
              </a:xfrm>
              <a:prstGeom prst="rtTriangle">
                <a:avLst/>
              </a:prstGeom>
              <a:solidFill>
                <a:srgbClr val="FC0128">
                  <a:alpha val="50195"/>
                </a:srgbClr>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7086" name="AutoShape 165"/>
              <p:cNvSpPr>
                <a:spLocks noChangeAspect="1" noChangeArrowheads="1"/>
              </p:cNvSpPr>
              <p:nvPr/>
            </p:nvSpPr>
            <p:spPr bwMode="auto">
              <a:xfrm rot="2708947">
                <a:off x="4702" y="1596"/>
                <a:ext cx="117" cy="125"/>
              </a:xfrm>
              <a:prstGeom prst="rtTriangle">
                <a:avLst/>
              </a:prstGeom>
              <a:solidFill>
                <a:srgbClr val="FFFF00">
                  <a:alpha val="50195"/>
                </a:srgbClr>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7087" name="AutoShape 166"/>
              <p:cNvSpPr>
                <a:spLocks noChangeAspect="1" noChangeArrowheads="1"/>
              </p:cNvSpPr>
              <p:nvPr/>
            </p:nvSpPr>
            <p:spPr bwMode="auto">
              <a:xfrm rot="-8091053">
                <a:off x="4559" y="1563"/>
                <a:ext cx="120" cy="124"/>
              </a:xfrm>
              <a:prstGeom prst="rtTriangle">
                <a:avLst/>
              </a:prstGeom>
              <a:solidFill>
                <a:srgbClr val="FFFF00">
                  <a:alpha val="50195"/>
                </a:srgbClr>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7088" name="AutoShape 167"/>
              <p:cNvSpPr>
                <a:spLocks noChangeAspect="1" noChangeArrowheads="1"/>
              </p:cNvSpPr>
              <p:nvPr/>
            </p:nvSpPr>
            <p:spPr bwMode="auto">
              <a:xfrm rot="2708947">
                <a:off x="5981" y="1228"/>
                <a:ext cx="95" cy="100"/>
              </a:xfrm>
              <a:prstGeom prst="rtTriangle">
                <a:avLst/>
              </a:prstGeom>
              <a:solidFill>
                <a:srgbClr val="FC0128">
                  <a:alpha val="50195"/>
                </a:srgbClr>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7089" name="AutoShape 168"/>
              <p:cNvSpPr>
                <a:spLocks noChangeAspect="1" noChangeArrowheads="1"/>
              </p:cNvSpPr>
              <p:nvPr/>
            </p:nvSpPr>
            <p:spPr bwMode="auto">
              <a:xfrm rot="-8091053">
                <a:off x="5840" y="1227"/>
                <a:ext cx="97" cy="101"/>
              </a:xfrm>
              <a:prstGeom prst="rtTriangle">
                <a:avLst/>
              </a:prstGeom>
              <a:solidFill>
                <a:srgbClr val="FC0128">
                  <a:alpha val="50195"/>
                </a:srgbClr>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7090" name="AutoShape 169"/>
              <p:cNvSpPr>
                <a:spLocks noChangeAspect="1" noChangeArrowheads="1"/>
              </p:cNvSpPr>
              <p:nvPr/>
            </p:nvSpPr>
            <p:spPr bwMode="auto">
              <a:xfrm rot="2708947">
                <a:off x="5981" y="1588"/>
                <a:ext cx="95" cy="100"/>
              </a:xfrm>
              <a:prstGeom prst="rtTriangle">
                <a:avLst/>
              </a:prstGeom>
              <a:solidFill>
                <a:srgbClr val="FC0128">
                  <a:alpha val="50195"/>
                </a:srgbClr>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7091" name="AutoShape 170"/>
              <p:cNvSpPr>
                <a:spLocks noChangeAspect="1" noChangeArrowheads="1"/>
              </p:cNvSpPr>
              <p:nvPr/>
            </p:nvSpPr>
            <p:spPr bwMode="auto">
              <a:xfrm rot="-8091053">
                <a:off x="5840" y="1587"/>
                <a:ext cx="95" cy="101"/>
              </a:xfrm>
              <a:prstGeom prst="rtTriangle">
                <a:avLst/>
              </a:prstGeom>
              <a:solidFill>
                <a:srgbClr val="8CF4EA">
                  <a:alpha val="50195"/>
                </a:srgbClr>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7092" name="Line 171"/>
              <p:cNvSpPr>
                <a:spLocks noChangeShapeType="1"/>
              </p:cNvSpPr>
              <p:nvPr/>
            </p:nvSpPr>
            <p:spPr bwMode="auto">
              <a:xfrm>
                <a:off x="5020" y="1270"/>
                <a:ext cx="0" cy="285"/>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87093" name="Arc 172"/>
              <p:cNvSpPr>
                <a:spLocks/>
              </p:cNvSpPr>
              <p:nvPr/>
            </p:nvSpPr>
            <p:spPr bwMode="auto">
              <a:xfrm rot="5400000" flipH="1">
                <a:off x="5004" y="1573"/>
                <a:ext cx="167" cy="131"/>
              </a:xfrm>
              <a:custGeom>
                <a:avLst/>
                <a:gdLst>
                  <a:gd name="T0" fmla="*/ 0 w 43151"/>
                  <a:gd name="T1" fmla="*/ 0 h 21600"/>
                  <a:gd name="T2" fmla="*/ 0 w 43151"/>
                  <a:gd name="T3" fmla="*/ 0 h 21600"/>
                  <a:gd name="T4" fmla="*/ 0 w 43151"/>
                  <a:gd name="T5" fmla="*/ 0 h 21600"/>
                  <a:gd name="T6" fmla="*/ 0 60000 65536"/>
                  <a:gd name="T7" fmla="*/ 0 60000 65536"/>
                  <a:gd name="T8" fmla="*/ 0 60000 65536"/>
                  <a:gd name="T9" fmla="*/ 0 w 43151"/>
                  <a:gd name="T10" fmla="*/ 0 h 21600"/>
                  <a:gd name="T11" fmla="*/ 43151 w 43151"/>
                  <a:gd name="T12" fmla="*/ 21600 h 21600"/>
                </a:gdLst>
                <a:ahLst/>
                <a:cxnLst>
                  <a:cxn ang="T6">
                    <a:pos x="T0" y="T1"/>
                  </a:cxn>
                  <a:cxn ang="T7">
                    <a:pos x="T2" y="T3"/>
                  </a:cxn>
                  <a:cxn ang="T8">
                    <a:pos x="T4" y="T5"/>
                  </a:cxn>
                </a:cxnLst>
                <a:rect l="T9" t="T10" r="T11" b="T12"/>
                <a:pathLst>
                  <a:path w="43151" h="21600" fill="none" extrusionOk="0">
                    <a:moveTo>
                      <a:pt x="-1" y="20149"/>
                    </a:moveTo>
                    <a:cubicBezTo>
                      <a:pt x="762" y="8809"/>
                      <a:pt x="10184" y="-1"/>
                      <a:pt x="21551" y="-1"/>
                    </a:cubicBezTo>
                    <a:cubicBezTo>
                      <a:pt x="33480" y="-1"/>
                      <a:pt x="43151" y="9670"/>
                      <a:pt x="43151" y="21600"/>
                    </a:cubicBezTo>
                  </a:path>
                  <a:path w="43151" h="21600" stroke="0" extrusionOk="0">
                    <a:moveTo>
                      <a:pt x="-1" y="20149"/>
                    </a:moveTo>
                    <a:cubicBezTo>
                      <a:pt x="762" y="8809"/>
                      <a:pt x="10184" y="-1"/>
                      <a:pt x="21551" y="-1"/>
                    </a:cubicBezTo>
                    <a:cubicBezTo>
                      <a:pt x="33480" y="-1"/>
                      <a:pt x="43151" y="9670"/>
                      <a:pt x="43151" y="21600"/>
                    </a:cubicBezTo>
                    <a:lnTo>
                      <a:pt x="21551" y="21600"/>
                    </a:lnTo>
                    <a:close/>
                  </a:path>
                </a:pathLst>
              </a:cu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87094" name="Line 173"/>
              <p:cNvSpPr>
                <a:spLocks noChangeShapeType="1"/>
              </p:cNvSpPr>
              <p:nvPr/>
            </p:nvSpPr>
            <p:spPr bwMode="auto">
              <a:xfrm>
                <a:off x="5032" y="1722"/>
                <a:ext cx="0" cy="286"/>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87095" name="Line 174"/>
              <p:cNvSpPr>
                <a:spLocks noChangeShapeType="1"/>
              </p:cNvSpPr>
              <p:nvPr/>
            </p:nvSpPr>
            <p:spPr bwMode="auto">
              <a:xfrm>
                <a:off x="5257" y="1659"/>
                <a:ext cx="0" cy="285"/>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87096" name="Arc 175"/>
              <p:cNvSpPr>
                <a:spLocks/>
              </p:cNvSpPr>
              <p:nvPr/>
            </p:nvSpPr>
            <p:spPr bwMode="auto">
              <a:xfrm rot="5400000" flipH="1">
                <a:off x="5242" y="1961"/>
                <a:ext cx="166" cy="131"/>
              </a:xfrm>
              <a:custGeom>
                <a:avLst/>
                <a:gdLst>
                  <a:gd name="T0" fmla="*/ 0 w 43151"/>
                  <a:gd name="T1" fmla="*/ 0 h 21600"/>
                  <a:gd name="T2" fmla="*/ 0 w 43151"/>
                  <a:gd name="T3" fmla="*/ 0 h 21600"/>
                  <a:gd name="T4" fmla="*/ 0 w 43151"/>
                  <a:gd name="T5" fmla="*/ 0 h 21600"/>
                  <a:gd name="T6" fmla="*/ 0 60000 65536"/>
                  <a:gd name="T7" fmla="*/ 0 60000 65536"/>
                  <a:gd name="T8" fmla="*/ 0 60000 65536"/>
                  <a:gd name="T9" fmla="*/ 0 w 43151"/>
                  <a:gd name="T10" fmla="*/ 0 h 21600"/>
                  <a:gd name="T11" fmla="*/ 43151 w 43151"/>
                  <a:gd name="T12" fmla="*/ 21600 h 21600"/>
                </a:gdLst>
                <a:ahLst/>
                <a:cxnLst>
                  <a:cxn ang="T6">
                    <a:pos x="T0" y="T1"/>
                  </a:cxn>
                  <a:cxn ang="T7">
                    <a:pos x="T2" y="T3"/>
                  </a:cxn>
                  <a:cxn ang="T8">
                    <a:pos x="T4" y="T5"/>
                  </a:cxn>
                </a:cxnLst>
                <a:rect l="T9" t="T10" r="T11" b="T12"/>
                <a:pathLst>
                  <a:path w="43151" h="21600" fill="none" extrusionOk="0">
                    <a:moveTo>
                      <a:pt x="-1" y="20149"/>
                    </a:moveTo>
                    <a:cubicBezTo>
                      <a:pt x="762" y="8809"/>
                      <a:pt x="10184" y="-1"/>
                      <a:pt x="21551" y="-1"/>
                    </a:cubicBezTo>
                    <a:cubicBezTo>
                      <a:pt x="33480" y="-1"/>
                      <a:pt x="43151" y="9670"/>
                      <a:pt x="43151" y="21600"/>
                    </a:cubicBezTo>
                  </a:path>
                  <a:path w="43151" h="21600" stroke="0" extrusionOk="0">
                    <a:moveTo>
                      <a:pt x="-1" y="20149"/>
                    </a:moveTo>
                    <a:cubicBezTo>
                      <a:pt x="762" y="8809"/>
                      <a:pt x="10184" y="-1"/>
                      <a:pt x="21551" y="-1"/>
                    </a:cubicBezTo>
                    <a:cubicBezTo>
                      <a:pt x="33480" y="-1"/>
                      <a:pt x="43151" y="9670"/>
                      <a:pt x="43151" y="21600"/>
                    </a:cubicBezTo>
                    <a:lnTo>
                      <a:pt x="21551" y="21600"/>
                    </a:lnTo>
                    <a:close/>
                  </a:path>
                </a:pathLst>
              </a:cu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87097" name="Line 176"/>
              <p:cNvSpPr>
                <a:spLocks noChangeShapeType="1"/>
              </p:cNvSpPr>
              <p:nvPr/>
            </p:nvSpPr>
            <p:spPr bwMode="auto">
              <a:xfrm>
                <a:off x="5271" y="2110"/>
                <a:ext cx="0" cy="285"/>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87098" name="Rectangle 177"/>
              <p:cNvSpPr>
                <a:spLocks noChangeArrowheads="1"/>
              </p:cNvSpPr>
              <p:nvPr/>
            </p:nvSpPr>
            <p:spPr bwMode="auto">
              <a:xfrm>
                <a:off x="3336" y="1894"/>
                <a:ext cx="699" cy="586"/>
              </a:xfrm>
              <a:prstGeom prst="rect">
                <a:avLst/>
              </a:prstGeom>
              <a:solidFill>
                <a:srgbClr val="8CF4EA">
                  <a:alpha val="50195"/>
                </a:srgbClr>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7099" name="Rectangle 178"/>
              <p:cNvSpPr>
                <a:spLocks noChangeArrowheads="1"/>
              </p:cNvSpPr>
              <p:nvPr/>
            </p:nvSpPr>
            <p:spPr bwMode="auto">
              <a:xfrm>
                <a:off x="6647" y="1894"/>
                <a:ext cx="698" cy="586"/>
              </a:xfrm>
              <a:prstGeom prst="rect">
                <a:avLst/>
              </a:prstGeom>
              <a:solidFill>
                <a:srgbClr val="8CF4EA">
                  <a:alpha val="50195"/>
                </a:srgbClr>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7100" name="Line 179"/>
              <p:cNvSpPr>
                <a:spLocks noChangeShapeType="1"/>
              </p:cNvSpPr>
              <p:nvPr/>
            </p:nvSpPr>
            <p:spPr bwMode="auto">
              <a:xfrm>
                <a:off x="7347" y="2188"/>
                <a:ext cx="504" cy="0"/>
              </a:xfrm>
              <a:prstGeom prst="line">
                <a:avLst/>
              </a:prstGeom>
              <a:noFill/>
              <a:ln w="28575">
                <a:solidFill>
                  <a:srgbClr val="000000"/>
                </a:solidFill>
                <a:round/>
                <a:headEnd/>
                <a:tailEnd/>
              </a:ln>
            </p:spPr>
            <p:txBody>
              <a:bodyPr wrap="none" lIns="173736" tIns="82296" rIns="173736" bIns="82296" anchor="ctr">
                <a:prstTxWarp prst="textNoShape">
                  <a:avLst/>
                </a:prstTxWarp>
                <a:spAutoFit/>
              </a:bodyPr>
              <a:lstStyle/>
              <a:p>
                <a:endParaRPr lang="en-US"/>
              </a:p>
            </p:txBody>
          </p:sp>
          <p:sp>
            <p:nvSpPr>
              <p:cNvPr id="87101" name="AutoShape 180"/>
              <p:cNvSpPr>
                <a:spLocks noChangeAspect="1" noChangeArrowheads="1"/>
              </p:cNvSpPr>
              <p:nvPr/>
            </p:nvSpPr>
            <p:spPr bwMode="auto">
              <a:xfrm rot="2708947">
                <a:off x="7601" y="2139"/>
                <a:ext cx="95" cy="100"/>
              </a:xfrm>
              <a:prstGeom prst="rtTriangle">
                <a:avLst/>
              </a:prstGeom>
              <a:solidFill>
                <a:srgbClr val="FC0128">
                  <a:alpha val="50195"/>
                </a:srgbClr>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7102" name="AutoShape 181"/>
              <p:cNvSpPr>
                <a:spLocks noChangeAspect="1" noChangeArrowheads="1"/>
              </p:cNvSpPr>
              <p:nvPr/>
            </p:nvSpPr>
            <p:spPr bwMode="auto">
              <a:xfrm rot="-8091053">
                <a:off x="7460" y="2139"/>
                <a:ext cx="95" cy="98"/>
              </a:xfrm>
              <a:prstGeom prst="rtTriangle">
                <a:avLst/>
              </a:prstGeom>
              <a:solidFill>
                <a:srgbClr val="FC0128">
                  <a:alpha val="50195"/>
                </a:srgbClr>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cxnSp>
            <p:nvCxnSpPr>
              <p:cNvPr id="87103" name="AutoShape 182"/>
              <p:cNvCxnSpPr>
                <a:cxnSpLocks noChangeShapeType="1"/>
              </p:cNvCxnSpPr>
              <p:nvPr/>
            </p:nvCxnSpPr>
            <p:spPr bwMode="auto">
              <a:xfrm>
                <a:off x="4044" y="2187"/>
                <a:ext cx="316" cy="0"/>
              </a:xfrm>
              <a:prstGeom prst="straightConnector1">
                <a:avLst/>
              </a:prstGeom>
              <a:noFill/>
              <a:ln w="28575">
                <a:solidFill>
                  <a:srgbClr val="000000"/>
                </a:solidFill>
                <a:round/>
                <a:headEnd/>
                <a:tailEnd/>
              </a:ln>
            </p:spPr>
          </p:cxnSp>
          <p:cxnSp>
            <p:nvCxnSpPr>
              <p:cNvPr id="87104" name="AutoShape 183"/>
              <p:cNvCxnSpPr>
                <a:cxnSpLocks noChangeShapeType="1"/>
              </p:cNvCxnSpPr>
              <p:nvPr/>
            </p:nvCxnSpPr>
            <p:spPr bwMode="auto">
              <a:xfrm>
                <a:off x="4353" y="2011"/>
                <a:ext cx="0" cy="386"/>
              </a:xfrm>
              <a:prstGeom prst="straightConnector1">
                <a:avLst/>
              </a:prstGeom>
              <a:noFill/>
              <a:ln w="28575">
                <a:solidFill>
                  <a:srgbClr val="000000"/>
                </a:solidFill>
                <a:round/>
                <a:headEnd/>
                <a:tailEnd/>
              </a:ln>
            </p:spPr>
          </p:cxnSp>
          <p:cxnSp>
            <p:nvCxnSpPr>
              <p:cNvPr id="87105" name="AutoShape 184"/>
              <p:cNvCxnSpPr>
                <a:cxnSpLocks noChangeShapeType="1"/>
              </p:cNvCxnSpPr>
              <p:nvPr/>
            </p:nvCxnSpPr>
            <p:spPr bwMode="auto">
              <a:xfrm>
                <a:off x="4346" y="2391"/>
                <a:ext cx="1971" cy="0"/>
              </a:xfrm>
              <a:prstGeom prst="straightConnector1">
                <a:avLst/>
              </a:prstGeom>
              <a:noFill/>
              <a:ln w="28575">
                <a:solidFill>
                  <a:srgbClr val="000000"/>
                </a:solidFill>
                <a:round/>
                <a:headEnd/>
                <a:tailEnd/>
              </a:ln>
            </p:spPr>
          </p:cxnSp>
          <p:cxnSp>
            <p:nvCxnSpPr>
              <p:cNvPr id="87106" name="AutoShape 185"/>
              <p:cNvCxnSpPr>
                <a:cxnSpLocks noChangeShapeType="1"/>
              </p:cNvCxnSpPr>
              <p:nvPr/>
            </p:nvCxnSpPr>
            <p:spPr bwMode="auto">
              <a:xfrm flipH="1">
                <a:off x="6320" y="2183"/>
                <a:ext cx="320" cy="0"/>
              </a:xfrm>
              <a:prstGeom prst="straightConnector1">
                <a:avLst/>
              </a:prstGeom>
              <a:noFill/>
              <a:ln w="28575">
                <a:solidFill>
                  <a:srgbClr val="000000"/>
                </a:solidFill>
                <a:round/>
                <a:headEnd/>
                <a:tailEnd/>
              </a:ln>
            </p:spPr>
          </p:cxnSp>
          <p:cxnSp>
            <p:nvCxnSpPr>
              <p:cNvPr id="87107" name="AutoShape 186"/>
              <p:cNvCxnSpPr>
                <a:cxnSpLocks noChangeShapeType="1"/>
              </p:cNvCxnSpPr>
              <p:nvPr/>
            </p:nvCxnSpPr>
            <p:spPr bwMode="auto">
              <a:xfrm>
                <a:off x="6317" y="2011"/>
                <a:ext cx="1" cy="388"/>
              </a:xfrm>
              <a:prstGeom prst="straightConnector1">
                <a:avLst/>
              </a:prstGeom>
              <a:noFill/>
              <a:ln w="28575">
                <a:solidFill>
                  <a:srgbClr val="000000"/>
                </a:solidFill>
                <a:round/>
                <a:headEnd/>
                <a:tailEnd/>
              </a:ln>
            </p:spPr>
          </p:cxnSp>
          <p:sp>
            <p:nvSpPr>
              <p:cNvPr id="87108" name="AutoShape 187"/>
              <p:cNvSpPr>
                <a:spLocks noChangeAspect="1" noChangeArrowheads="1"/>
              </p:cNvSpPr>
              <p:nvPr/>
            </p:nvSpPr>
            <p:spPr bwMode="auto">
              <a:xfrm rot="2708947">
                <a:off x="6518" y="2132"/>
                <a:ext cx="95" cy="101"/>
              </a:xfrm>
              <a:prstGeom prst="rtTriangle">
                <a:avLst/>
              </a:prstGeom>
              <a:solidFill>
                <a:srgbClr val="FC0128">
                  <a:alpha val="50195"/>
                </a:srgbClr>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7109" name="AutoShape 188"/>
              <p:cNvSpPr>
                <a:spLocks noChangeAspect="1" noChangeArrowheads="1"/>
              </p:cNvSpPr>
              <p:nvPr/>
            </p:nvSpPr>
            <p:spPr bwMode="auto">
              <a:xfrm rot="-8091053">
                <a:off x="6376" y="2132"/>
                <a:ext cx="95" cy="101"/>
              </a:xfrm>
              <a:prstGeom prst="rtTriangle">
                <a:avLst/>
              </a:prstGeom>
              <a:solidFill>
                <a:srgbClr val="FC0128">
                  <a:alpha val="50195"/>
                </a:srgbClr>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7110" name="AutoShape 189"/>
              <p:cNvSpPr>
                <a:spLocks noChangeAspect="1" noChangeArrowheads="1"/>
              </p:cNvSpPr>
              <p:nvPr/>
            </p:nvSpPr>
            <p:spPr bwMode="auto">
              <a:xfrm rot="2708947">
                <a:off x="4217" y="2135"/>
                <a:ext cx="94" cy="100"/>
              </a:xfrm>
              <a:prstGeom prst="rtTriangle">
                <a:avLst/>
              </a:prstGeom>
              <a:solidFill>
                <a:srgbClr val="FC0128">
                  <a:alpha val="50195"/>
                </a:srgbClr>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7111" name="AutoShape 190"/>
              <p:cNvSpPr>
                <a:spLocks noChangeAspect="1" noChangeArrowheads="1"/>
              </p:cNvSpPr>
              <p:nvPr/>
            </p:nvSpPr>
            <p:spPr bwMode="auto">
              <a:xfrm rot="-8091053">
                <a:off x="4075" y="2135"/>
                <a:ext cx="95" cy="98"/>
              </a:xfrm>
              <a:prstGeom prst="rtTriangle">
                <a:avLst/>
              </a:prstGeom>
              <a:solidFill>
                <a:srgbClr val="FC0128">
                  <a:alpha val="50195"/>
                </a:srgbClr>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7112" name="AutoShape 191"/>
              <p:cNvSpPr>
                <a:spLocks noChangeAspect="1" noChangeArrowheads="1"/>
              </p:cNvSpPr>
              <p:nvPr/>
            </p:nvSpPr>
            <p:spPr bwMode="auto">
              <a:xfrm rot="2708947">
                <a:off x="4714" y="1975"/>
                <a:ext cx="95" cy="101"/>
              </a:xfrm>
              <a:prstGeom prst="rtTriangle">
                <a:avLst/>
              </a:prstGeom>
              <a:solidFill>
                <a:srgbClr val="FC0128">
                  <a:alpha val="50195"/>
                </a:srgbClr>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7113" name="AutoShape 192"/>
              <p:cNvSpPr>
                <a:spLocks noChangeAspect="1" noChangeArrowheads="1"/>
              </p:cNvSpPr>
              <p:nvPr/>
            </p:nvSpPr>
            <p:spPr bwMode="auto">
              <a:xfrm rot="-8091053">
                <a:off x="4571" y="1974"/>
                <a:ext cx="98" cy="101"/>
              </a:xfrm>
              <a:prstGeom prst="rtTriangle">
                <a:avLst/>
              </a:prstGeom>
              <a:solidFill>
                <a:srgbClr val="FC0128">
                  <a:alpha val="50195"/>
                </a:srgbClr>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7114" name="AutoShape 193"/>
              <p:cNvSpPr>
                <a:spLocks noChangeAspect="1" noChangeArrowheads="1"/>
              </p:cNvSpPr>
              <p:nvPr/>
            </p:nvSpPr>
            <p:spPr bwMode="auto">
              <a:xfrm rot="2708947">
                <a:off x="4714" y="2333"/>
                <a:ext cx="95" cy="101"/>
              </a:xfrm>
              <a:prstGeom prst="rtTriangle">
                <a:avLst/>
              </a:prstGeom>
              <a:solidFill>
                <a:srgbClr val="FC0128">
                  <a:alpha val="50195"/>
                </a:srgbClr>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7115" name="AutoShape 194"/>
              <p:cNvSpPr>
                <a:spLocks noChangeAspect="1" noChangeArrowheads="1"/>
              </p:cNvSpPr>
              <p:nvPr/>
            </p:nvSpPr>
            <p:spPr bwMode="auto">
              <a:xfrm rot="-8091053">
                <a:off x="4573" y="2333"/>
                <a:ext cx="95" cy="101"/>
              </a:xfrm>
              <a:prstGeom prst="rtTriangle">
                <a:avLst/>
              </a:prstGeom>
              <a:solidFill>
                <a:srgbClr val="FC0128">
                  <a:alpha val="50195"/>
                </a:srgbClr>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7116" name="AutoShape 195"/>
              <p:cNvSpPr>
                <a:spLocks noChangeAspect="1" noChangeArrowheads="1"/>
              </p:cNvSpPr>
              <p:nvPr/>
            </p:nvSpPr>
            <p:spPr bwMode="auto">
              <a:xfrm rot="2708947">
                <a:off x="5982" y="1969"/>
                <a:ext cx="94" cy="100"/>
              </a:xfrm>
              <a:prstGeom prst="rtTriangle">
                <a:avLst/>
              </a:prstGeom>
              <a:solidFill>
                <a:srgbClr val="FC0128">
                  <a:alpha val="50195"/>
                </a:srgbClr>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7117" name="AutoShape 196"/>
              <p:cNvSpPr>
                <a:spLocks noChangeAspect="1" noChangeArrowheads="1"/>
              </p:cNvSpPr>
              <p:nvPr/>
            </p:nvSpPr>
            <p:spPr bwMode="auto">
              <a:xfrm rot="-8091053">
                <a:off x="5841" y="1968"/>
                <a:ext cx="94" cy="101"/>
              </a:xfrm>
              <a:prstGeom prst="rtTriangle">
                <a:avLst/>
              </a:prstGeom>
              <a:solidFill>
                <a:srgbClr val="FC0128">
                  <a:alpha val="50195"/>
                </a:srgbClr>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7118" name="AutoShape 197"/>
              <p:cNvSpPr>
                <a:spLocks noChangeAspect="1" noChangeArrowheads="1"/>
              </p:cNvSpPr>
              <p:nvPr/>
            </p:nvSpPr>
            <p:spPr bwMode="auto">
              <a:xfrm rot="2708947">
                <a:off x="5981" y="2329"/>
                <a:ext cx="95" cy="100"/>
              </a:xfrm>
              <a:prstGeom prst="rtTriangle">
                <a:avLst/>
              </a:prstGeom>
              <a:solidFill>
                <a:srgbClr val="FC0128">
                  <a:alpha val="50195"/>
                </a:srgbClr>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7119" name="AutoShape 198"/>
              <p:cNvSpPr>
                <a:spLocks noChangeAspect="1" noChangeArrowheads="1"/>
              </p:cNvSpPr>
              <p:nvPr/>
            </p:nvSpPr>
            <p:spPr bwMode="auto">
              <a:xfrm rot="-8091053">
                <a:off x="5840" y="2328"/>
                <a:ext cx="97" cy="101"/>
              </a:xfrm>
              <a:prstGeom prst="rtTriangle">
                <a:avLst/>
              </a:prstGeom>
              <a:solidFill>
                <a:srgbClr val="FC0128">
                  <a:alpha val="50195"/>
                </a:srgbClr>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7120" name="Rectangle 199"/>
              <p:cNvSpPr>
                <a:spLocks noChangeArrowheads="1"/>
              </p:cNvSpPr>
              <p:nvPr/>
            </p:nvSpPr>
            <p:spPr bwMode="auto">
              <a:xfrm>
                <a:off x="3336" y="2635"/>
                <a:ext cx="699" cy="584"/>
              </a:xfrm>
              <a:prstGeom prst="rect">
                <a:avLst/>
              </a:prstGeom>
              <a:solidFill>
                <a:srgbClr val="8CF4EA">
                  <a:alpha val="50195"/>
                </a:srgbClr>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7121" name="Rectangle 200"/>
              <p:cNvSpPr>
                <a:spLocks noChangeArrowheads="1"/>
              </p:cNvSpPr>
              <p:nvPr/>
            </p:nvSpPr>
            <p:spPr bwMode="auto">
              <a:xfrm>
                <a:off x="6647" y="2635"/>
                <a:ext cx="698" cy="584"/>
              </a:xfrm>
              <a:prstGeom prst="rect">
                <a:avLst/>
              </a:prstGeom>
              <a:solidFill>
                <a:srgbClr val="8CF4EA">
                  <a:alpha val="50195"/>
                </a:srgbClr>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7122" name="Line 201"/>
              <p:cNvSpPr>
                <a:spLocks noChangeShapeType="1"/>
              </p:cNvSpPr>
              <p:nvPr/>
            </p:nvSpPr>
            <p:spPr bwMode="auto">
              <a:xfrm>
                <a:off x="7347" y="2928"/>
                <a:ext cx="504" cy="0"/>
              </a:xfrm>
              <a:prstGeom prst="line">
                <a:avLst/>
              </a:prstGeom>
              <a:noFill/>
              <a:ln w="28575">
                <a:solidFill>
                  <a:srgbClr val="000000"/>
                </a:solidFill>
                <a:round/>
                <a:headEnd/>
                <a:tailEnd/>
              </a:ln>
            </p:spPr>
            <p:txBody>
              <a:bodyPr wrap="none" lIns="173736" tIns="82296" rIns="173736" bIns="82296" anchor="ctr">
                <a:prstTxWarp prst="textNoShape">
                  <a:avLst/>
                </a:prstTxWarp>
                <a:spAutoFit/>
              </a:bodyPr>
              <a:lstStyle/>
              <a:p>
                <a:endParaRPr lang="en-US"/>
              </a:p>
            </p:txBody>
          </p:sp>
          <p:sp>
            <p:nvSpPr>
              <p:cNvPr id="87123" name="AutoShape 202"/>
              <p:cNvSpPr>
                <a:spLocks noChangeAspect="1" noChangeArrowheads="1"/>
              </p:cNvSpPr>
              <p:nvPr/>
            </p:nvSpPr>
            <p:spPr bwMode="auto">
              <a:xfrm rot="2708947">
                <a:off x="7602" y="2879"/>
                <a:ext cx="94" cy="100"/>
              </a:xfrm>
              <a:prstGeom prst="rtTriangle">
                <a:avLst/>
              </a:prstGeom>
              <a:solidFill>
                <a:srgbClr val="FC0128">
                  <a:alpha val="50195"/>
                </a:srgbClr>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7124" name="AutoShape 203"/>
              <p:cNvSpPr>
                <a:spLocks noChangeAspect="1" noChangeArrowheads="1"/>
              </p:cNvSpPr>
              <p:nvPr/>
            </p:nvSpPr>
            <p:spPr bwMode="auto">
              <a:xfrm rot="-8091053">
                <a:off x="7461" y="2878"/>
                <a:ext cx="94" cy="98"/>
              </a:xfrm>
              <a:prstGeom prst="rtTriangle">
                <a:avLst/>
              </a:prstGeom>
              <a:solidFill>
                <a:srgbClr val="FC0128">
                  <a:alpha val="50195"/>
                </a:srgbClr>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cxnSp>
            <p:nvCxnSpPr>
              <p:cNvPr id="87125" name="AutoShape 204"/>
              <p:cNvCxnSpPr>
                <a:cxnSpLocks noChangeShapeType="1"/>
              </p:cNvCxnSpPr>
              <p:nvPr/>
            </p:nvCxnSpPr>
            <p:spPr bwMode="auto">
              <a:xfrm>
                <a:off x="4044" y="2928"/>
                <a:ext cx="316" cy="0"/>
              </a:xfrm>
              <a:prstGeom prst="straightConnector1">
                <a:avLst/>
              </a:prstGeom>
              <a:noFill/>
              <a:ln w="28575">
                <a:solidFill>
                  <a:srgbClr val="000000"/>
                </a:solidFill>
                <a:round/>
                <a:headEnd/>
                <a:tailEnd/>
              </a:ln>
            </p:spPr>
          </p:cxnSp>
          <p:cxnSp>
            <p:nvCxnSpPr>
              <p:cNvPr id="87126" name="AutoShape 205"/>
              <p:cNvCxnSpPr>
                <a:cxnSpLocks noChangeShapeType="1"/>
              </p:cNvCxnSpPr>
              <p:nvPr/>
            </p:nvCxnSpPr>
            <p:spPr bwMode="auto">
              <a:xfrm>
                <a:off x="4353" y="2752"/>
                <a:ext cx="0" cy="386"/>
              </a:xfrm>
              <a:prstGeom prst="straightConnector1">
                <a:avLst/>
              </a:prstGeom>
              <a:noFill/>
              <a:ln w="28575">
                <a:solidFill>
                  <a:srgbClr val="000000"/>
                </a:solidFill>
                <a:round/>
                <a:headEnd/>
                <a:tailEnd/>
              </a:ln>
            </p:spPr>
          </p:cxnSp>
          <p:cxnSp>
            <p:nvCxnSpPr>
              <p:cNvPr id="87127" name="AutoShape 206"/>
              <p:cNvCxnSpPr>
                <a:cxnSpLocks noChangeShapeType="1"/>
              </p:cNvCxnSpPr>
              <p:nvPr/>
            </p:nvCxnSpPr>
            <p:spPr bwMode="auto">
              <a:xfrm>
                <a:off x="4346" y="3132"/>
                <a:ext cx="1971" cy="0"/>
              </a:xfrm>
              <a:prstGeom prst="straightConnector1">
                <a:avLst/>
              </a:prstGeom>
              <a:noFill/>
              <a:ln w="28575">
                <a:solidFill>
                  <a:srgbClr val="000000"/>
                </a:solidFill>
                <a:round/>
                <a:headEnd/>
                <a:tailEnd/>
              </a:ln>
            </p:spPr>
          </p:cxnSp>
          <p:cxnSp>
            <p:nvCxnSpPr>
              <p:cNvPr id="87128" name="AutoShape 207"/>
              <p:cNvCxnSpPr>
                <a:cxnSpLocks noChangeShapeType="1"/>
              </p:cNvCxnSpPr>
              <p:nvPr/>
            </p:nvCxnSpPr>
            <p:spPr bwMode="auto">
              <a:xfrm flipH="1">
                <a:off x="6320" y="2924"/>
                <a:ext cx="320" cy="1"/>
              </a:xfrm>
              <a:prstGeom prst="straightConnector1">
                <a:avLst/>
              </a:prstGeom>
              <a:noFill/>
              <a:ln w="28575">
                <a:solidFill>
                  <a:srgbClr val="000000"/>
                </a:solidFill>
                <a:round/>
                <a:headEnd/>
                <a:tailEnd/>
              </a:ln>
            </p:spPr>
          </p:cxnSp>
          <p:cxnSp>
            <p:nvCxnSpPr>
              <p:cNvPr id="87129" name="AutoShape 208"/>
              <p:cNvCxnSpPr>
                <a:cxnSpLocks noChangeShapeType="1"/>
              </p:cNvCxnSpPr>
              <p:nvPr/>
            </p:nvCxnSpPr>
            <p:spPr bwMode="auto">
              <a:xfrm>
                <a:off x="6317" y="2752"/>
                <a:ext cx="1" cy="388"/>
              </a:xfrm>
              <a:prstGeom prst="straightConnector1">
                <a:avLst/>
              </a:prstGeom>
              <a:noFill/>
              <a:ln w="28575">
                <a:solidFill>
                  <a:srgbClr val="000000"/>
                </a:solidFill>
                <a:round/>
                <a:headEnd/>
                <a:tailEnd/>
              </a:ln>
            </p:spPr>
          </p:cxnSp>
          <p:sp>
            <p:nvSpPr>
              <p:cNvPr id="87130" name="AutoShape 209"/>
              <p:cNvSpPr>
                <a:spLocks noChangeAspect="1" noChangeArrowheads="1"/>
              </p:cNvSpPr>
              <p:nvPr/>
            </p:nvSpPr>
            <p:spPr bwMode="auto">
              <a:xfrm rot="2708947">
                <a:off x="4216" y="2876"/>
                <a:ext cx="95" cy="100"/>
              </a:xfrm>
              <a:prstGeom prst="rtTriangle">
                <a:avLst/>
              </a:prstGeom>
              <a:solidFill>
                <a:srgbClr val="FC0128">
                  <a:alpha val="50195"/>
                </a:srgbClr>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7131" name="AutoShape 210"/>
              <p:cNvSpPr>
                <a:spLocks noChangeAspect="1" noChangeArrowheads="1"/>
              </p:cNvSpPr>
              <p:nvPr/>
            </p:nvSpPr>
            <p:spPr bwMode="auto">
              <a:xfrm rot="-8091053">
                <a:off x="4076" y="2876"/>
                <a:ext cx="94" cy="98"/>
              </a:xfrm>
              <a:prstGeom prst="rtTriangle">
                <a:avLst/>
              </a:prstGeom>
              <a:solidFill>
                <a:srgbClr val="FC0128">
                  <a:alpha val="50195"/>
                </a:srgbClr>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7132" name="AutoShape 211"/>
              <p:cNvSpPr>
                <a:spLocks noChangeAspect="1" noChangeArrowheads="1"/>
              </p:cNvSpPr>
              <p:nvPr/>
            </p:nvSpPr>
            <p:spPr bwMode="auto">
              <a:xfrm rot="2708947">
                <a:off x="4715" y="3075"/>
                <a:ext cx="94" cy="101"/>
              </a:xfrm>
              <a:prstGeom prst="rtTriangle">
                <a:avLst/>
              </a:prstGeom>
              <a:solidFill>
                <a:srgbClr val="FC0128">
                  <a:alpha val="50195"/>
                </a:srgbClr>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7133" name="AutoShape 212"/>
              <p:cNvSpPr>
                <a:spLocks noChangeAspect="1" noChangeArrowheads="1"/>
              </p:cNvSpPr>
              <p:nvPr/>
            </p:nvSpPr>
            <p:spPr bwMode="auto">
              <a:xfrm rot="-8091053">
                <a:off x="4572" y="3074"/>
                <a:ext cx="97" cy="101"/>
              </a:xfrm>
              <a:prstGeom prst="rtTriangle">
                <a:avLst/>
              </a:prstGeom>
              <a:solidFill>
                <a:srgbClr val="FC0128">
                  <a:alpha val="50195"/>
                </a:srgbClr>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7134" name="Line 213"/>
              <p:cNvSpPr>
                <a:spLocks noChangeShapeType="1"/>
              </p:cNvSpPr>
              <p:nvPr/>
            </p:nvSpPr>
            <p:spPr bwMode="auto">
              <a:xfrm>
                <a:off x="5637" y="2392"/>
                <a:ext cx="0" cy="285"/>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87135" name="Arc 214"/>
              <p:cNvSpPr>
                <a:spLocks/>
              </p:cNvSpPr>
              <p:nvPr/>
            </p:nvSpPr>
            <p:spPr bwMode="auto">
              <a:xfrm rot="5400000" flipH="1">
                <a:off x="5620" y="2695"/>
                <a:ext cx="167" cy="131"/>
              </a:xfrm>
              <a:custGeom>
                <a:avLst/>
                <a:gdLst>
                  <a:gd name="T0" fmla="*/ 0 w 43151"/>
                  <a:gd name="T1" fmla="*/ 0 h 21600"/>
                  <a:gd name="T2" fmla="*/ 0 w 43151"/>
                  <a:gd name="T3" fmla="*/ 0 h 21600"/>
                  <a:gd name="T4" fmla="*/ 0 w 43151"/>
                  <a:gd name="T5" fmla="*/ 0 h 21600"/>
                  <a:gd name="T6" fmla="*/ 0 60000 65536"/>
                  <a:gd name="T7" fmla="*/ 0 60000 65536"/>
                  <a:gd name="T8" fmla="*/ 0 60000 65536"/>
                  <a:gd name="T9" fmla="*/ 0 w 43151"/>
                  <a:gd name="T10" fmla="*/ 0 h 21600"/>
                  <a:gd name="T11" fmla="*/ 43151 w 43151"/>
                  <a:gd name="T12" fmla="*/ 21600 h 21600"/>
                </a:gdLst>
                <a:ahLst/>
                <a:cxnLst>
                  <a:cxn ang="T6">
                    <a:pos x="T0" y="T1"/>
                  </a:cxn>
                  <a:cxn ang="T7">
                    <a:pos x="T2" y="T3"/>
                  </a:cxn>
                  <a:cxn ang="T8">
                    <a:pos x="T4" y="T5"/>
                  </a:cxn>
                </a:cxnLst>
                <a:rect l="T9" t="T10" r="T11" b="T12"/>
                <a:pathLst>
                  <a:path w="43151" h="21600" fill="none" extrusionOk="0">
                    <a:moveTo>
                      <a:pt x="-1" y="20149"/>
                    </a:moveTo>
                    <a:cubicBezTo>
                      <a:pt x="762" y="8809"/>
                      <a:pt x="10184" y="-1"/>
                      <a:pt x="21551" y="-1"/>
                    </a:cubicBezTo>
                    <a:cubicBezTo>
                      <a:pt x="33480" y="-1"/>
                      <a:pt x="43151" y="9670"/>
                      <a:pt x="43151" y="21600"/>
                    </a:cubicBezTo>
                  </a:path>
                  <a:path w="43151" h="21600" stroke="0" extrusionOk="0">
                    <a:moveTo>
                      <a:pt x="-1" y="20149"/>
                    </a:moveTo>
                    <a:cubicBezTo>
                      <a:pt x="762" y="8809"/>
                      <a:pt x="10184" y="-1"/>
                      <a:pt x="21551" y="-1"/>
                    </a:cubicBezTo>
                    <a:cubicBezTo>
                      <a:pt x="33480" y="-1"/>
                      <a:pt x="43151" y="9670"/>
                      <a:pt x="43151" y="21600"/>
                    </a:cubicBezTo>
                    <a:lnTo>
                      <a:pt x="21551" y="21600"/>
                    </a:lnTo>
                    <a:close/>
                  </a:path>
                </a:pathLst>
              </a:cu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87136" name="Line 215"/>
              <p:cNvSpPr>
                <a:spLocks noChangeShapeType="1"/>
              </p:cNvSpPr>
              <p:nvPr/>
            </p:nvSpPr>
            <p:spPr bwMode="auto">
              <a:xfrm>
                <a:off x="5650" y="2844"/>
                <a:ext cx="0" cy="285"/>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87137" name="AutoShape 216"/>
              <p:cNvSpPr>
                <a:spLocks noChangeAspect="1" noChangeArrowheads="1"/>
              </p:cNvSpPr>
              <p:nvPr/>
            </p:nvSpPr>
            <p:spPr bwMode="auto">
              <a:xfrm rot="2708947">
                <a:off x="5454" y="2339"/>
                <a:ext cx="117" cy="124"/>
              </a:xfrm>
              <a:prstGeom prst="rtTriangle">
                <a:avLst/>
              </a:prstGeom>
              <a:solidFill>
                <a:srgbClr val="FFFF00">
                  <a:alpha val="50195"/>
                </a:srgbClr>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7138" name="AutoShape 217"/>
              <p:cNvSpPr>
                <a:spLocks noChangeAspect="1" noChangeArrowheads="1"/>
              </p:cNvSpPr>
              <p:nvPr/>
            </p:nvSpPr>
            <p:spPr bwMode="auto">
              <a:xfrm rot="-8091053">
                <a:off x="5311" y="2306"/>
                <a:ext cx="119" cy="123"/>
              </a:xfrm>
              <a:prstGeom prst="rtTriangle">
                <a:avLst/>
              </a:prstGeom>
              <a:solidFill>
                <a:srgbClr val="FFFF00">
                  <a:alpha val="50195"/>
                </a:srgbClr>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7139" name="Text Box 218"/>
              <p:cNvSpPr txBox="1">
                <a:spLocks noChangeArrowheads="1"/>
              </p:cNvSpPr>
              <p:nvPr/>
            </p:nvSpPr>
            <p:spPr bwMode="auto">
              <a:xfrm>
                <a:off x="3984" y="1099"/>
                <a:ext cx="376" cy="392"/>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r>
                  <a:rPr lang="en-US">
                    <a:latin typeface="Helvetica-Narrow" pitchFamily="34" charset="0"/>
                  </a:rPr>
                  <a:t>1</a:t>
                </a:r>
              </a:p>
            </p:txBody>
          </p:sp>
          <p:sp>
            <p:nvSpPr>
              <p:cNvPr id="87140" name="Text Box 219"/>
              <p:cNvSpPr txBox="1">
                <a:spLocks noChangeArrowheads="1"/>
              </p:cNvSpPr>
              <p:nvPr/>
            </p:nvSpPr>
            <p:spPr bwMode="auto">
              <a:xfrm>
                <a:off x="4012" y="1793"/>
                <a:ext cx="341" cy="392"/>
              </a:xfrm>
              <a:prstGeom prst="rect">
                <a:avLst/>
              </a:prstGeom>
              <a:noFill/>
              <a:ln w="9525">
                <a:noFill/>
                <a:miter lim="800000"/>
                <a:headEnd/>
                <a:tailEnd/>
              </a:ln>
            </p:spPr>
            <p:txBody>
              <a:bodyPr lIns="155911" tIns="73852" rIns="155911" bIns="73852" anchor="ctr">
                <a:prstTxWarp prst="textNoShape">
                  <a:avLst/>
                </a:prstTxWarp>
                <a:spAutoFit/>
              </a:bodyPr>
              <a:lstStyle/>
              <a:p>
                <a:pPr algn="ctr" defTabSz="820738"/>
                <a:r>
                  <a:rPr lang="en-US">
                    <a:latin typeface="Helvetica-Narrow" pitchFamily="34" charset="0"/>
                  </a:rPr>
                  <a:t>2</a:t>
                </a:r>
              </a:p>
            </p:txBody>
          </p:sp>
          <p:sp>
            <p:nvSpPr>
              <p:cNvPr id="87141" name="Text Box 220"/>
              <p:cNvSpPr txBox="1">
                <a:spLocks noChangeArrowheads="1"/>
              </p:cNvSpPr>
              <p:nvPr/>
            </p:nvSpPr>
            <p:spPr bwMode="auto">
              <a:xfrm>
                <a:off x="3982" y="2505"/>
                <a:ext cx="376" cy="392"/>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r>
                  <a:rPr lang="en-US">
                    <a:latin typeface="Helvetica-Narrow" pitchFamily="34" charset="0"/>
                  </a:rPr>
                  <a:t>3</a:t>
                </a:r>
              </a:p>
            </p:txBody>
          </p:sp>
          <p:sp>
            <p:nvSpPr>
              <p:cNvPr id="87142" name="Text Box 221"/>
              <p:cNvSpPr txBox="1">
                <a:spLocks noChangeArrowheads="1"/>
              </p:cNvSpPr>
              <p:nvPr/>
            </p:nvSpPr>
            <p:spPr bwMode="auto">
              <a:xfrm>
                <a:off x="4656" y="952"/>
                <a:ext cx="376" cy="392"/>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r>
                  <a:rPr lang="en-US">
                    <a:latin typeface="Helvetica-Narrow" pitchFamily="34" charset="0"/>
                  </a:rPr>
                  <a:t>4</a:t>
                </a:r>
              </a:p>
            </p:txBody>
          </p:sp>
          <p:sp>
            <p:nvSpPr>
              <p:cNvPr id="87143" name="Text Box 222"/>
              <p:cNvSpPr txBox="1">
                <a:spLocks noChangeArrowheads="1"/>
              </p:cNvSpPr>
              <p:nvPr/>
            </p:nvSpPr>
            <p:spPr bwMode="auto">
              <a:xfrm>
                <a:off x="4270" y="1569"/>
                <a:ext cx="376" cy="392"/>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r>
                  <a:rPr lang="en-US">
                    <a:latin typeface="Helvetica-Narrow" pitchFamily="34" charset="0"/>
                  </a:rPr>
                  <a:t>5</a:t>
                </a:r>
              </a:p>
            </p:txBody>
          </p:sp>
          <p:sp>
            <p:nvSpPr>
              <p:cNvPr id="87144" name="Text Box 223"/>
              <p:cNvSpPr txBox="1">
                <a:spLocks noChangeArrowheads="1"/>
              </p:cNvSpPr>
              <p:nvPr/>
            </p:nvSpPr>
            <p:spPr bwMode="auto">
              <a:xfrm>
                <a:off x="4656" y="1692"/>
                <a:ext cx="376" cy="392"/>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r>
                  <a:rPr lang="en-US">
                    <a:latin typeface="Helvetica-Narrow" pitchFamily="34" charset="0"/>
                  </a:rPr>
                  <a:t>6</a:t>
                </a:r>
              </a:p>
            </p:txBody>
          </p:sp>
          <p:sp>
            <p:nvSpPr>
              <p:cNvPr id="87145" name="Text Box 224"/>
              <p:cNvSpPr txBox="1">
                <a:spLocks noChangeArrowheads="1"/>
              </p:cNvSpPr>
              <p:nvPr/>
            </p:nvSpPr>
            <p:spPr bwMode="auto">
              <a:xfrm>
                <a:off x="4270" y="3060"/>
                <a:ext cx="376" cy="392"/>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r>
                  <a:rPr lang="en-US">
                    <a:latin typeface="Helvetica-Narrow" pitchFamily="34" charset="0"/>
                  </a:rPr>
                  <a:t>9</a:t>
                </a:r>
              </a:p>
            </p:txBody>
          </p:sp>
          <p:sp>
            <p:nvSpPr>
              <p:cNvPr id="87146" name="Text Box 225"/>
              <p:cNvSpPr txBox="1">
                <a:spLocks noChangeArrowheads="1"/>
              </p:cNvSpPr>
              <p:nvPr/>
            </p:nvSpPr>
            <p:spPr bwMode="auto">
              <a:xfrm>
                <a:off x="4656" y="2458"/>
                <a:ext cx="376" cy="392"/>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r>
                  <a:rPr lang="en-US">
                    <a:latin typeface="Helvetica-Narrow" pitchFamily="34" charset="0"/>
                  </a:rPr>
                  <a:t>8</a:t>
                </a:r>
              </a:p>
            </p:txBody>
          </p:sp>
          <p:sp>
            <p:nvSpPr>
              <p:cNvPr id="87147" name="Text Box 226"/>
              <p:cNvSpPr txBox="1">
                <a:spLocks noChangeArrowheads="1"/>
              </p:cNvSpPr>
              <p:nvPr/>
            </p:nvSpPr>
            <p:spPr bwMode="auto">
              <a:xfrm>
                <a:off x="4270" y="2304"/>
                <a:ext cx="376" cy="392"/>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r>
                  <a:rPr lang="en-US">
                    <a:latin typeface="Helvetica-Narrow" pitchFamily="34" charset="0"/>
                  </a:rPr>
                  <a:t>7</a:t>
                </a:r>
              </a:p>
            </p:txBody>
          </p:sp>
          <p:sp>
            <p:nvSpPr>
              <p:cNvPr id="87148" name="Text Box 227"/>
              <p:cNvSpPr txBox="1">
                <a:spLocks noChangeArrowheads="1"/>
              </p:cNvSpPr>
              <p:nvPr/>
            </p:nvSpPr>
            <p:spPr bwMode="auto">
              <a:xfrm>
                <a:off x="6243" y="1114"/>
                <a:ext cx="485" cy="392"/>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r>
                  <a:rPr lang="en-US">
                    <a:latin typeface="Helvetica-Narrow" pitchFamily="34" charset="0"/>
                  </a:rPr>
                  <a:t>17</a:t>
                </a:r>
              </a:p>
            </p:txBody>
          </p:sp>
          <p:sp>
            <p:nvSpPr>
              <p:cNvPr id="87149" name="Text Box 228"/>
              <p:cNvSpPr txBox="1">
                <a:spLocks noChangeArrowheads="1"/>
              </p:cNvSpPr>
              <p:nvPr/>
            </p:nvSpPr>
            <p:spPr bwMode="auto">
              <a:xfrm>
                <a:off x="6243" y="1805"/>
                <a:ext cx="485" cy="392"/>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r>
                  <a:rPr lang="en-US">
                    <a:latin typeface="Helvetica-Narrow" pitchFamily="34" charset="0"/>
                  </a:rPr>
                  <a:t>18</a:t>
                </a:r>
              </a:p>
            </p:txBody>
          </p:sp>
          <p:sp>
            <p:nvSpPr>
              <p:cNvPr id="87150" name="Text Box 229"/>
              <p:cNvSpPr txBox="1">
                <a:spLocks noChangeArrowheads="1"/>
              </p:cNvSpPr>
              <p:nvPr/>
            </p:nvSpPr>
            <p:spPr bwMode="auto">
              <a:xfrm>
                <a:off x="6311" y="2391"/>
                <a:ext cx="339" cy="645"/>
              </a:xfrm>
              <a:prstGeom prst="rect">
                <a:avLst/>
              </a:prstGeom>
              <a:noFill/>
              <a:ln w="9525">
                <a:noFill/>
                <a:miter lim="800000"/>
                <a:headEnd/>
                <a:tailEnd/>
              </a:ln>
            </p:spPr>
            <p:txBody>
              <a:bodyPr lIns="155911" tIns="73852" rIns="155911" bIns="73852" anchor="ctr">
                <a:prstTxWarp prst="textNoShape">
                  <a:avLst/>
                </a:prstTxWarp>
                <a:spAutoFit/>
              </a:bodyPr>
              <a:lstStyle/>
              <a:p>
                <a:pPr algn="ctr" defTabSz="820738"/>
                <a:r>
                  <a:rPr lang="en-US">
                    <a:latin typeface="Helvetica-Narrow" pitchFamily="34" charset="0"/>
                  </a:rPr>
                  <a:t>19</a:t>
                </a:r>
              </a:p>
            </p:txBody>
          </p:sp>
          <p:sp>
            <p:nvSpPr>
              <p:cNvPr id="87151" name="Text Box 230"/>
              <p:cNvSpPr txBox="1">
                <a:spLocks noChangeArrowheads="1"/>
              </p:cNvSpPr>
              <p:nvPr/>
            </p:nvSpPr>
            <p:spPr bwMode="auto">
              <a:xfrm>
                <a:off x="5926" y="942"/>
                <a:ext cx="486" cy="392"/>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r>
                  <a:rPr lang="en-US">
                    <a:latin typeface="Helvetica-Narrow" pitchFamily="34" charset="0"/>
                  </a:rPr>
                  <a:t>11</a:t>
                </a:r>
              </a:p>
            </p:txBody>
          </p:sp>
          <p:sp>
            <p:nvSpPr>
              <p:cNvPr id="87152" name="Text Box 231"/>
              <p:cNvSpPr txBox="1">
                <a:spLocks noChangeArrowheads="1"/>
              </p:cNvSpPr>
              <p:nvPr/>
            </p:nvSpPr>
            <p:spPr bwMode="auto">
              <a:xfrm>
                <a:off x="5540" y="1561"/>
                <a:ext cx="486" cy="392"/>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r>
                  <a:rPr lang="en-US">
                    <a:latin typeface="Helvetica-Narrow" pitchFamily="34" charset="0"/>
                  </a:rPr>
                  <a:t>12</a:t>
                </a:r>
              </a:p>
            </p:txBody>
          </p:sp>
          <p:sp>
            <p:nvSpPr>
              <p:cNvPr id="87153" name="Text Box 232"/>
              <p:cNvSpPr txBox="1">
                <a:spLocks noChangeArrowheads="1"/>
              </p:cNvSpPr>
              <p:nvPr/>
            </p:nvSpPr>
            <p:spPr bwMode="auto">
              <a:xfrm>
                <a:off x="5926" y="1685"/>
                <a:ext cx="486" cy="392"/>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r>
                  <a:rPr lang="en-US">
                    <a:latin typeface="Helvetica-Narrow" pitchFamily="34" charset="0"/>
                  </a:rPr>
                  <a:t>13</a:t>
                </a:r>
              </a:p>
            </p:txBody>
          </p:sp>
          <p:cxnSp>
            <p:nvCxnSpPr>
              <p:cNvPr id="87154" name="AutoShape 233"/>
              <p:cNvCxnSpPr>
                <a:cxnSpLocks noChangeShapeType="1"/>
              </p:cNvCxnSpPr>
              <p:nvPr/>
            </p:nvCxnSpPr>
            <p:spPr bwMode="auto">
              <a:xfrm rot="5400000" flipV="1">
                <a:off x="5267" y="2763"/>
                <a:ext cx="753" cy="13"/>
              </a:xfrm>
              <a:prstGeom prst="bentConnector5">
                <a:avLst>
                  <a:gd name="adj1" fmla="val 111"/>
                  <a:gd name="adj2" fmla="val 50000"/>
                  <a:gd name="adj3" fmla="val 93301"/>
                </a:avLst>
              </a:prstGeom>
              <a:noFill/>
              <a:ln w="76200">
                <a:solidFill>
                  <a:srgbClr val="F6BF69"/>
                </a:solidFill>
                <a:miter lim="800000"/>
                <a:headEnd/>
                <a:tailEnd/>
              </a:ln>
            </p:spPr>
          </p:cxnSp>
          <p:sp>
            <p:nvSpPr>
              <p:cNvPr id="87155" name="Text Box 234"/>
              <p:cNvSpPr txBox="1">
                <a:spLocks noChangeArrowheads="1"/>
              </p:cNvSpPr>
              <p:nvPr/>
            </p:nvSpPr>
            <p:spPr bwMode="auto">
              <a:xfrm>
                <a:off x="5868" y="2233"/>
                <a:ext cx="385" cy="646"/>
              </a:xfrm>
              <a:prstGeom prst="rect">
                <a:avLst/>
              </a:prstGeom>
              <a:noFill/>
              <a:ln w="9525">
                <a:noFill/>
                <a:miter lim="800000"/>
                <a:headEnd/>
                <a:tailEnd/>
              </a:ln>
            </p:spPr>
            <p:txBody>
              <a:bodyPr lIns="155911" tIns="73852" rIns="155911" bIns="73852" anchor="ctr">
                <a:prstTxWarp prst="textNoShape">
                  <a:avLst/>
                </a:prstTxWarp>
                <a:spAutoFit/>
              </a:bodyPr>
              <a:lstStyle/>
              <a:p>
                <a:pPr algn="ctr" defTabSz="820738"/>
                <a:r>
                  <a:rPr lang="en-US">
                    <a:latin typeface="Helvetica-Narrow" pitchFamily="34" charset="0"/>
                  </a:rPr>
                  <a:t>16</a:t>
                </a:r>
              </a:p>
            </p:txBody>
          </p:sp>
          <p:sp>
            <p:nvSpPr>
              <p:cNvPr id="87156" name="Text Box 235"/>
              <p:cNvSpPr txBox="1">
                <a:spLocks noChangeArrowheads="1"/>
              </p:cNvSpPr>
              <p:nvPr/>
            </p:nvSpPr>
            <p:spPr bwMode="auto">
              <a:xfrm>
                <a:off x="5655" y="3252"/>
                <a:ext cx="485" cy="392"/>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r>
                  <a:rPr lang="en-US">
                    <a:latin typeface="Helvetica-Narrow" pitchFamily="34" charset="0"/>
                  </a:rPr>
                  <a:t>15</a:t>
                </a:r>
              </a:p>
            </p:txBody>
          </p:sp>
          <p:cxnSp>
            <p:nvCxnSpPr>
              <p:cNvPr id="87157" name="AutoShape 236"/>
              <p:cNvCxnSpPr>
                <a:cxnSpLocks noChangeShapeType="1"/>
              </p:cNvCxnSpPr>
              <p:nvPr/>
            </p:nvCxnSpPr>
            <p:spPr bwMode="auto">
              <a:xfrm>
                <a:off x="4359" y="2768"/>
                <a:ext cx="1971" cy="0"/>
              </a:xfrm>
              <a:prstGeom prst="straightConnector1">
                <a:avLst/>
              </a:prstGeom>
              <a:noFill/>
              <a:ln w="28575">
                <a:solidFill>
                  <a:srgbClr val="000000"/>
                </a:solidFill>
                <a:round/>
                <a:headEnd/>
                <a:tailEnd/>
              </a:ln>
            </p:spPr>
          </p:cxnSp>
          <p:sp>
            <p:nvSpPr>
              <p:cNvPr id="87158" name="Text Box 237"/>
              <p:cNvSpPr txBox="1">
                <a:spLocks noChangeArrowheads="1"/>
              </p:cNvSpPr>
              <p:nvPr/>
            </p:nvSpPr>
            <p:spPr bwMode="auto">
              <a:xfrm>
                <a:off x="5540" y="2293"/>
                <a:ext cx="486" cy="392"/>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r>
                  <a:rPr lang="en-US">
                    <a:latin typeface="Helvetica-Narrow" pitchFamily="34" charset="0"/>
                  </a:rPr>
                  <a:t>14</a:t>
                </a:r>
              </a:p>
            </p:txBody>
          </p:sp>
          <p:sp>
            <p:nvSpPr>
              <p:cNvPr id="87159" name="Text Box 238"/>
              <p:cNvSpPr txBox="1">
                <a:spLocks noChangeArrowheads="1"/>
              </p:cNvSpPr>
              <p:nvPr/>
            </p:nvSpPr>
            <p:spPr bwMode="auto">
              <a:xfrm>
                <a:off x="5014" y="2365"/>
                <a:ext cx="486" cy="392"/>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r>
                  <a:rPr lang="en-US">
                    <a:latin typeface="Helvetica-Narrow" pitchFamily="34" charset="0"/>
                  </a:rPr>
                  <a:t>10</a:t>
                </a:r>
              </a:p>
            </p:txBody>
          </p:sp>
          <p:sp>
            <p:nvSpPr>
              <p:cNvPr id="87160" name="Text Box 239"/>
              <p:cNvSpPr txBox="1">
                <a:spLocks noChangeArrowheads="1"/>
              </p:cNvSpPr>
              <p:nvPr/>
            </p:nvSpPr>
            <p:spPr bwMode="auto">
              <a:xfrm>
                <a:off x="7576" y="1004"/>
                <a:ext cx="339" cy="646"/>
              </a:xfrm>
              <a:prstGeom prst="rect">
                <a:avLst/>
              </a:prstGeom>
              <a:noFill/>
              <a:ln w="9525">
                <a:noFill/>
                <a:miter lim="800000"/>
                <a:headEnd/>
                <a:tailEnd/>
              </a:ln>
            </p:spPr>
            <p:txBody>
              <a:bodyPr lIns="155911" tIns="73852" rIns="155911" bIns="73852" anchor="ctr">
                <a:prstTxWarp prst="textNoShape">
                  <a:avLst/>
                </a:prstTxWarp>
                <a:spAutoFit/>
              </a:bodyPr>
              <a:lstStyle/>
              <a:p>
                <a:pPr algn="ctr" defTabSz="820738"/>
                <a:r>
                  <a:rPr lang="en-US">
                    <a:latin typeface="Helvetica-Narrow" pitchFamily="34" charset="0"/>
                  </a:rPr>
                  <a:t>20</a:t>
                </a:r>
              </a:p>
            </p:txBody>
          </p:sp>
          <p:sp>
            <p:nvSpPr>
              <p:cNvPr id="87161" name="Text Box 240"/>
              <p:cNvSpPr txBox="1">
                <a:spLocks noChangeArrowheads="1"/>
              </p:cNvSpPr>
              <p:nvPr/>
            </p:nvSpPr>
            <p:spPr bwMode="auto">
              <a:xfrm>
                <a:off x="7505" y="1823"/>
                <a:ext cx="485" cy="392"/>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r>
                  <a:rPr lang="en-US">
                    <a:latin typeface="Helvetica-Narrow" pitchFamily="34" charset="0"/>
                  </a:rPr>
                  <a:t>21</a:t>
                </a:r>
              </a:p>
            </p:txBody>
          </p:sp>
          <p:sp>
            <p:nvSpPr>
              <p:cNvPr id="87162" name="Text Box 241"/>
              <p:cNvSpPr txBox="1">
                <a:spLocks noChangeArrowheads="1"/>
              </p:cNvSpPr>
              <p:nvPr/>
            </p:nvSpPr>
            <p:spPr bwMode="auto">
              <a:xfrm>
                <a:off x="7507" y="2534"/>
                <a:ext cx="486" cy="392"/>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r>
                  <a:rPr lang="en-US">
                    <a:latin typeface="Helvetica-Narrow" pitchFamily="34" charset="0"/>
                  </a:rPr>
                  <a:t>22</a:t>
                </a:r>
              </a:p>
            </p:txBody>
          </p:sp>
          <p:sp>
            <p:nvSpPr>
              <p:cNvPr id="87163" name="Text Box 242"/>
              <p:cNvSpPr txBox="1">
                <a:spLocks noChangeArrowheads="1"/>
              </p:cNvSpPr>
              <p:nvPr/>
            </p:nvSpPr>
            <p:spPr bwMode="auto">
              <a:xfrm>
                <a:off x="3560" y="1163"/>
                <a:ext cx="267" cy="490"/>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endParaRPr lang="en-US" sz="2500">
                  <a:latin typeface="Times Roman" charset="0"/>
                </a:endParaRPr>
              </a:p>
            </p:txBody>
          </p:sp>
          <p:sp>
            <p:nvSpPr>
              <p:cNvPr id="87164" name="Text Box 243"/>
              <p:cNvSpPr txBox="1">
                <a:spLocks noChangeArrowheads="1"/>
              </p:cNvSpPr>
              <p:nvPr/>
            </p:nvSpPr>
            <p:spPr bwMode="auto">
              <a:xfrm>
                <a:off x="3546" y="1929"/>
                <a:ext cx="267" cy="491"/>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endParaRPr lang="en-US" sz="2500">
                  <a:latin typeface="Times Roman" charset="0"/>
                </a:endParaRPr>
              </a:p>
            </p:txBody>
          </p:sp>
          <p:sp>
            <p:nvSpPr>
              <p:cNvPr id="87165" name="Text Box 244"/>
              <p:cNvSpPr txBox="1">
                <a:spLocks noChangeArrowheads="1"/>
              </p:cNvSpPr>
              <p:nvPr/>
            </p:nvSpPr>
            <p:spPr bwMode="auto">
              <a:xfrm>
                <a:off x="3546" y="2674"/>
                <a:ext cx="267" cy="490"/>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endParaRPr lang="en-US" sz="2500">
                  <a:latin typeface="Times Roman" charset="0"/>
                </a:endParaRPr>
              </a:p>
            </p:txBody>
          </p:sp>
          <p:sp>
            <p:nvSpPr>
              <p:cNvPr id="87166" name="Text Box 245"/>
              <p:cNvSpPr txBox="1">
                <a:spLocks noChangeArrowheads="1"/>
              </p:cNvSpPr>
              <p:nvPr/>
            </p:nvSpPr>
            <p:spPr bwMode="auto">
              <a:xfrm>
                <a:off x="6868" y="2674"/>
                <a:ext cx="267" cy="490"/>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endParaRPr lang="en-US" sz="2500">
                  <a:latin typeface="Times Roman" charset="0"/>
                </a:endParaRPr>
              </a:p>
            </p:txBody>
          </p:sp>
          <p:sp>
            <p:nvSpPr>
              <p:cNvPr id="87167" name="Text Box 246"/>
              <p:cNvSpPr txBox="1">
                <a:spLocks noChangeArrowheads="1"/>
              </p:cNvSpPr>
              <p:nvPr/>
            </p:nvSpPr>
            <p:spPr bwMode="auto">
              <a:xfrm>
                <a:off x="6868" y="1196"/>
                <a:ext cx="267" cy="491"/>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endParaRPr lang="en-US" sz="2500">
                  <a:latin typeface="Times Roman" charset="0"/>
                </a:endParaRPr>
              </a:p>
            </p:txBody>
          </p:sp>
          <p:sp>
            <p:nvSpPr>
              <p:cNvPr id="87168" name="Text Box 247"/>
              <p:cNvSpPr txBox="1">
                <a:spLocks noChangeArrowheads="1"/>
              </p:cNvSpPr>
              <p:nvPr/>
            </p:nvSpPr>
            <p:spPr bwMode="auto">
              <a:xfrm>
                <a:off x="6868" y="1928"/>
                <a:ext cx="267" cy="490"/>
              </a:xfrm>
              <a:prstGeom prst="rect">
                <a:avLst/>
              </a:prstGeom>
              <a:noFill/>
              <a:ln w="9525">
                <a:noFill/>
                <a:miter lim="800000"/>
                <a:headEnd/>
                <a:tailEnd/>
              </a:ln>
            </p:spPr>
            <p:txBody>
              <a:bodyPr wrap="none" lIns="155911" tIns="73852" rIns="155911" bIns="73852" anchor="ctr">
                <a:prstTxWarp prst="textNoShape">
                  <a:avLst/>
                </a:prstTxWarp>
                <a:spAutoFit/>
              </a:bodyPr>
              <a:lstStyle/>
              <a:p>
                <a:pPr algn="ctr" defTabSz="820738"/>
                <a:endParaRPr lang="en-US" sz="2500">
                  <a:latin typeface="Times Roman" charset="0"/>
                </a:endParaRPr>
              </a:p>
            </p:txBody>
          </p:sp>
          <p:cxnSp>
            <p:nvCxnSpPr>
              <p:cNvPr id="87169" name="AutoShape 248"/>
              <p:cNvCxnSpPr>
                <a:cxnSpLocks noChangeShapeType="1"/>
                <a:stCxn id="87082" idx="5"/>
              </p:cNvCxnSpPr>
              <p:nvPr/>
            </p:nvCxnSpPr>
            <p:spPr bwMode="auto">
              <a:xfrm>
                <a:off x="4269" y="1453"/>
                <a:ext cx="350" cy="186"/>
              </a:xfrm>
              <a:prstGeom prst="bentConnector3">
                <a:avLst>
                  <a:gd name="adj1" fmla="val 22856"/>
                </a:avLst>
              </a:prstGeom>
              <a:noFill/>
              <a:ln w="76200">
                <a:solidFill>
                  <a:srgbClr val="F6BF69"/>
                </a:solidFill>
                <a:miter lim="800000"/>
                <a:headEnd/>
                <a:tailEnd/>
              </a:ln>
            </p:spPr>
          </p:cxnSp>
          <p:cxnSp>
            <p:nvCxnSpPr>
              <p:cNvPr id="87170" name="AutoShape 249"/>
              <p:cNvCxnSpPr>
                <a:cxnSpLocks noChangeShapeType="1"/>
              </p:cNvCxnSpPr>
              <p:nvPr/>
            </p:nvCxnSpPr>
            <p:spPr bwMode="auto">
              <a:xfrm flipV="1">
                <a:off x="4763" y="1646"/>
                <a:ext cx="548" cy="1"/>
              </a:xfrm>
              <a:prstGeom prst="bentConnector3">
                <a:avLst>
                  <a:gd name="adj1" fmla="val 50000"/>
                </a:avLst>
              </a:prstGeom>
              <a:noFill/>
              <a:ln w="76200">
                <a:solidFill>
                  <a:srgbClr val="F6BF69"/>
                </a:solidFill>
                <a:miter lim="800000"/>
                <a:headEnd/>
                <a:tailEnd/>
              </a:ln>
            </p:spPr>
          </p:cxnSp>
          <p:cxnSp>
            <p:nvCxnSpPr>
              <p:cNvPr id="87171" name="AutoShape 250"/>
              <p:cNvCxnSpPr>
                <a:cxnSpLocks noChangeShapeType="1"/>
              </p:cNvCxnSpPr>
              <p:nvPr/>
            </p:nvCxnSpPr>
            <p:spPr bwMode="auto">
              <a:xfrm>
                <a:off x="5188" y="1644"/>
                <a:ext cx="694" cy="9"/>
              </a:xfrm>
              <a:prstGeom prst="straightConnector1">
                <a:avLst/>
              </a:prstGeom>
              <a:noFill/>
              <a:ln w="76200">
                <a:solidFill>
                  <a:srgbClr val="F6BF69"/>
                </a:solidFill>
                <a:round/>
                <a:headEnd/>
                <a:tailEnd/>
              </a:ln>
            </p:spPr>
          </p:cxnSp>
          <p:cxnSp>
            <p:nvCxnSpPr>
              <p:cNvPr id="87172" name="AutoShape 251"/>
              <p:cNvCxnSpPr>
                <a:cxnSpLocks noChangeShapeType="1"/>
                <a:stCxn id="87114" idx="5"/>
              </p:cNvCxnSpPr>
              <p:nvPr/>
            </p:nvCxnSpPr>
            <p:spPr bwMode="auto">
              <a:xfrm>
                <a:off x="4767" y="2377"/>
                <a:ext cx="598" cy="4"/>
              </a:xfrm>
              <a:prstGeom prst="straightConnector1">
                <a:avLst/>
              </a:prstGeom>
              <a:noFill/>
              <a:ln w="76200">
                <a:solidFill>
                  <a:srgbClr val="F6BF69"/>
                </a:solidFill>
                <a:round/>
                <a:headEnd/>
                <a:tailEnd/>
              </a:ln>
            </p:spPr>
          </p:cxnSp>
          <p:cxnSp>
            <p:nvCxnSpPr>
              <p:cNvPr id="87173" name="AutoShape 252"/>
              <p:cNvCxnSpPr>
                <a:cxnSpLocks noChangeShapeType="1"/>
                <a:stCxn id="87137" idx="5"/>
              </p:cNvCxnSpPr>
              <p:nvPr/>
            </p:nvCxnSpPr>
            <p:spPr bwMode="auto">
              <a:xfrm>
                <a:off x="5518" y="2393"/>
                <a:ext cx="365" cy="0"/>
              </a:xfrm>
              <a:prstGeom prst="straightConnector1">
                <a:avLst/>
              </a:prstGeom>
              <a:noFill/>
              <a:ln w="76200">
                <a:solidFill>
                  <a:srgbClr val="F6BF69"/>
                </a:solidFill>
                <a:round/>
                <a:headEnd/>
                <a:tailEnd/>
              </a:ln>
            </p:spPr>
          </p:cxnSp>
          <p:cxnSp>
            <p:nvCxnSpPr>
              <p:cNvPr id="87174" name="AutoShape 253"/>
              <p:cNvCxnSpPr>
                <a:cxnSpLocks noChangeShapeType="1"/>
              </p:cNvCxnSpPr>
              <p:nvPr/>
            </p:nvCxnSpPr>
            <p:spPr bwMode="auto">
              <a:xfrm>
                <a:off x="4769" y="3119"/>
                <a:ext cx="694" cy="9"/>
              </a:xfrm>
              <a:prstGeom prst="straightConnector1">
                <a:avLst/>
              </a:prstGeom>
              <a:noFill/>
              <a:ln w="76200">
                <a:solidFill>
                  <a:srgbClr val="F6BF69"/>
                </a:solidFill>
                <a:round/>
                <a:headEnd/>
                <a:tailEnd/>
              </a:ln>
            </p:spPr>
          </p:cxnSp>
          <p:cxnSp>
            <p:nvCxnSpPr>
              <p:cNvPr id="87175" name="AutoShape 254"/>
              <p:cNvCxnSpPr>
                <a:cxnSpLocks noChangeShapeType="1"/>
              </p:cNvCxnSpPr>
              <p:nvPr/>
            </p:nvCxnSpPr>
            <p:spPr bwMode="auto">
              <a:xfrm>
                <a:off x="5170" y="3120"/>
                <a:ext cx="694" cy="9"/>
              </a:xfrm>
              <a:prstGeom prst="straightConnector1">
                <a:avLst/>
              </a:prstGeom>
              <a:noFill/>
              <a:ln w="76200">
                <a:solidFill>
                  <a:srgbClr val="F6BF69"/>
                </a:solidFill>
                <a:round/>
                <a:headEnd/>
                <a:tailEnd/>
              </a:ln>
            </p:spPr>
          </p:cxnSp>
          <p:sp>
            <p:nvSpPr>
              <p:cNvPr id="87176" name="Line 255"/>
              <p:cNvSpPr>
                <a:spLocks noChangeShapeType="1"/>
              </p:cNvSpPr>
              <p:nvPr/>
            </p:nvSpPr>
            <p:spPr bwMode="auto">
              <a:xfrm>
                <a:off x="5287" y="1643"/>
                <a:ext cx="0" cy="743"/>
              </a:xfrm>
              <a:prstGeom prst="line">
                <a:avLst/>
              </a:prstGeom>
              <a:noFill/>
              <a:ln w="76200">
                <a:solidFill>
                  <a:srgbClr val="F6BF69"/>
                </a:solidFill>
                <a:round/>
                <a:headEnd/>
                <a:tailEnd/>
              </a:ln>
            </p:spPr>
            <p:txBody>
              <a:bodyPr lIns="173736" tIns="82296" rIns="173736" bIns="82296" anchor="ctr">
                <a:prstTxWarp prst="textNoShape">
                  <a:avLst/>
                </a:prstTxWarp>
                <a:spAutoFit/>
              </a:bodyPr>
              <a:lstStyle/>
              <a:p>
                <a:endParaRPr lang="en-US"/>
              </a:p>
            </p:txBody>
          </p:sp>
          <p:sp>
            <p:nvSpPr>
              <p:cNvPr id="87177" name="AutoShape 256"/>
              <p:cNvSpPr>
                <a:spLocks noChangeAspect="1" noChangeArrowheads="1"/>
              </p:cNvSpPr>
              <p:nvPr/>
            </p:nvSpPr>
            <p:spPr bwMode="auto">
              <a:xfrm rot="2708947">
                <a:off x="5881" y="3076"/>
                <a:ext cx="117" cy="125"/>
              </a:xfrm>
              <a:prstGeom prst="rtTriangle">
                <a:avLst/>
              </a:prstGeom>
              <a:solidFill>
                <a:srgbClr val="FFFF00">
                  <a:alpha val="50195"/>
                </a:srgbClr>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7178" name="AutoShape 257"/>
              <p:cNvSpPr>
                <a:spLocks noChangeAspect="1" noChangeArrowheads="1"/>
              </p:cNvSpPr>
              <p:nvPr/>
            </p:nvSpPr>
            <p:spPr bwMode="auto">
              <a:xfrm rot="-8091053">
                <a:off x="5739" y="3043"/>
                <a:ext cx="120" cy="124"/>
              </a:xfrm>
              <a:prstGeom prst="rtTriangle">
                <a:avLst/>
              </a:prstGeom>
              <a:solidFill>
                <a:srgbClr val="FFFF00">
                  <a:alpha val="50195"/>
                </a:srgbClr>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7179" name="AutoShape 258"/>
              <p:cNvSpPr>
                <a:spLocks noChangeAspect="1" noChangeArrowheads="1"/>
              </p:cNvSpPr>
              <p:nvPr/>
            </p:nvSpPr>
            <p:spPr bwMode="auto">
              <a:xfrm rot="2708947">
                <a:off x="6485" y="2878"/>
                <a:ext cx="119" cy="124"/>
              </a:xfrm>
              <a:prstGeom prst="rtTriangle">
                <a:avLst/>
              </a:prstGeom>
              <a:solidFill>
                <a:srgbClr val="FFFF00">
                  <a:alpha val="50195"/>
                </a:srgbClr>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7180" name="AutoShape 259"/>
              <p:cNvSpPr>
                <a:spLocks noChangeAspect="1" noChangeArrowheads="1"/>
              </p:cNvSpPr>
              <p:nvPr/>
            </p:nvSpPr>
            <p:spPr bwMode="auto">
              <a:xfrm rot="-8091053">
                <a:off x="6343" y="2846"/>
                <a:ext cx="120" cy="124"/>
              </a:xfrm>
              <a:prstGeom prst="rtTriangle">
                <a:avLst/>
              </a:prstGeom>
              <a:solidFill>
                <a:srgbClr val="FFFF00">
                  <a:alpha val="50195"/>
                </a:srgbClr>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cxnSp>
            <p:nvCxnSpPr>
              <p:cNvPr id="87181" name="AutoShape 260"/>
              <p:cNvCxnSpPr>
                <a:cxnSpLocks noChangeShapeType="1"/>
              </p:cNvCxnSpPr>
              <p:nvPr/>
            </p:nvCxnSpPr>
            <p:spPr bwMode="auto">
              <a:xfrm flipV="1">
                <a:off x="5948" y="2910"/>
                <a:ext cx="453" cy="221"/>
              </a:xfrm>
              <a:prstGeom prst="bentConnector3">
                <a:avLst>
                  <a:gd name="adj1" fmla="val 79477"/>
                </a:avLst>
              </a:prstGeom>
              <a:noFill/>
              <a:ln w="76200">
                <a:solidFill>
                  <a:srgbClr val="F6BF69"/>
                </a:solidFill>
                <a:miter lim="800000"/>
                <a:headEnd/>
                <a:tailEnd/>
              </a:ln>
            </p:spPr>
          </p:cxnSp>
          <p:cxnSp>
            <p:nvCxnSpPr>
              <p:cNvPr id="87182" name="AutoShape 261"/>
              <p:cNvCxnSpPr>
                <a:cxnSpLocks noChangeShapeType="1"/>
                <a:stCxn id="87179" idx="5"/>
                <a:endCxn id="87166" idx="1"/>
              </p:cNvCxnSpPr>
              <p:nvPr/>
            </p:nvCxnSpPr>
            <p:spPr bwMode="auto">
              <a:xfrm flipV="1">
                <a:off x="6549" y="2915"/>
                <a:ext cx="7" cy="20"/>
              </a:xfrm>
              <a:prstGeom prst="straightConnector1">
                <a:avLst/>
              </a:prstGeom>
              <a:noFill/>
              <a:ln w="9525">
                <a:solidFill>
                  <a:srgbClr val="000000"/>
                </a:solidFill>
                <a:round/>
                <a:headEnd/>
                <a:tailEnd/>
              </a:ln>
            </p:spPr>
          </p:cxnSp>
          <p:sp>
            <p:nvSpPr>
              <p:cNvPr id="87183" name="Line 262"/>
              <p:cNvSpPr>
                <a:spLocks noChangeShapeType="1"/>
              </p:cNvSpPr>
              <p:nvPr/>
            </p:nvSpPr>
            <p:spPr bwMode="auto">
              <a:xfrm flipV="1">
                <a:off x="6551" y="2908"/>
                <a:ext cx="91" cy="4"/>
              </a:xfrm>
              <a:prstGeom prst="line">
                <a:avLst/>
              </a:prstGeom>
              <a:noFill/>
              <a:ln w="76200">
                <a:solidFill>
                  <a:srgbClr val="F6BF69"/>
                </a:solidFill>
                <a:round/>
                <a:headEnd/>
                <a:tailEnd/>
              </a:ln>
            </p:spPr>
            <p:txBody>
              <a:bodyPr lIns="173736" tIns="82296" rIns="173736" bIns="82296" anchor="ctr">
                <a:prstTxWarp prst="textNoShape">
                  <a:avLst/>
                </a:prstTxWarp>
                <a:spAutoFit/>
              </a:bodyPr>
              <a:lstStyle/>
              <a:p>
                <a:endParaRPr lang="en-US"/>
              </a:p>
            </p:txBody>
          </p:sp>
          <p:cxnSp>
            <p:nvCxnSpPr>
              <p:cNvPr id="87184" name="AutoShape 263"/>
              <p:cNvCxnSpPr>
                <a:cxnSpLocks noChangeShapeType="1"/>
                <a:stCxn id="87082" idx="5"/>
              </p:cNvCxnSpPr>
              <p:nvPr/>
            </p:nvCxnSpPr>
            <p:spPr bwMode="auto">
              <a:xfrm flipV="1">
                <a:off x="4269" y="1277"/>
                <a:ext cx="341" cy="176"/>
              </a:xfrm>
              <a:prstGeom prst="bentConnector3">
                <a:avLst>
                  <a:gd name="adj1" fmla="val 23731"/>
                </a:avLst>
              </a:prstGeom>
              <a:noFill/>
              <a:ln w="76200">
                <a:solidFill>
                  <a:srgbClr val="F6BF69"/>
                </a:solidFill>
                <a:miter lim="800000"/>
                <a:headEnd/>
                <a:tailEnd/>
              </a:ln>
            </p:spPr>
          </p:cxnSp>
          <p:sp>
            <p:nvSpPr>
              <p:cNvPr id="87185" name="Line 264"/>
              <p:cNvSpPr>
                <a:spLocks noChangeShapeType="1"/>
              </p:cNvSpPr>
              <p:nvPr/>
            </p:nvSpPr>
            <p:spPr bwMode="auto">
              <a:xfrm>
                <a:off x="6027" y="2763"/>
                <a:ext cx="307" cy="0"/>
              </a:xfrm>
              <a:prstGeom prst="line">
                <a:avLst/>
              </a:prstGeom>
              <a:noFill/>
              <a:ln w="76200">
                <a:solidFill>
                  <a:srgbClr val="F6BF69"/>
                </a:solidFill>
                <a:round/>
                <a:headEnd/>
                <a:tailEnd/>
              </a:ln>
            </p:spPr>
            <p:txBody>
              <a:bodyPr wrap="none" lIns="173736" tIns="82296" rIns="173736" bIns="82296" anchor="ctr">
                <a:prstTxWarp prst="textNoShape">
                  <a:avLst/>
                </a:prstTxWarp>
                <a:spAutoFit/>
              </a:bodyPr>
              <a:lstStyle/>
              <a:p>
                <a:endParaRPr lang="en-US"/>
              </a:p>
            </p:txBody>
          </p:sp>
          <p:sp>
            <p:nvSpPr>
              <p:cNvPr id="87186" name="Line 265"/>
              <p:cNvSpPr>
                <a:spLocks noChangeShapeType="1"/>
              </p:cNvSpPr>
              <p:nvPr/>
            </p:nvSpPr>
            <p:spPr bwMode="auto">
              <a:xfrm>
                <a:off x="6307" y="2750"/>
                <a:ext cx="0" cy="142"/>
              </a:xfrm>
              <a:prstGeom prst="line">
                <a:avLst/>
              </a:prstGeom>
              <a:noFill/>
              <a:ln w="76200">
                <a:solidFill>
                  <a:srgbClr val="F6BF69"/>
                </a:solidFill>
                <a:round/>
                <a:headEnd/>
                <a:tailEnd/>
              </a:ln>
            </p:spPr>
            <p:txBody>
              <a:bodyPr wrap="none" lIns="173736" tIns="82296" rIns="173736" bIns="82296" anchor="ctr">
                <a:prstTxWarp prst="textNoShape">
                  <a:avLst/>
                </a:prstTxWarp>
                <a:spAutoFit/>
              </a:bodyPr>
              <a:lstStyle/>
              <a:p>
                <a:endParaRPr lang="en-US"/>
              </a:p>
            </p:txBody>
          </p:sp>
          <p:sp>
            <p:nvSpPr>
              <p:cNvPr id="87187" name="Line 266"/>
              <p:cNvSpPr>
                <a:spLocks noChangeShapeType="1"/>
              </p:cNvSpPr>
              <p:nvPr/>
            </p:nvSpPr>
            <p:spPr bwMode="auto">
              <a:xfrm flipV="1">
                <a:off x="4042" y="1449"/>
                <a:ext cx="70" cy="3"/>
              </a:xfrm>
              <a:prstGeom prst="line">
                <a:avLst/>
              </a:prstGeom>
              <a:noFill/>
              <a:ln w="76200">
                <a:solidFill>
                  <a:srgbClr val="F6BF69"/>
                </a:solidFill>
                <a:round/>
                <a:headEnd/>
                <a:tailEnd/>
              </a:ln>
            </p:spPr>
            <p:txBody>
              <a:bodyPr lIns="173736" tIns="82296" rIns="173736" bIns="82296" anchor="ctr">
                <a:prstTxWarp prst="textNoShape">
                  <a:avLst/>
                </a:prstTxWarp>
                <a:spAutoFit/>
              </a:bodyPr>
              <a:lstStyle/>
              <a:p>
                <a:endParaRPr lang="en-US"/>
              </a:p>
            </p:txBody>
          </p:sp>
          <p:cxnSp>
            <p:nvCxnSpPr>
              <p:cNvPr id="87188" name="AutoShape 267"/>
              <p:cNvCxnSpPr>
                <a:cxnSpLocks noChangeShapeType="1"/>
              </p:cNvCxnSpPr>
              <p:nvPr/>
            </p:nvCxnSpPr>
            <p:spPr bwMode="auto">
              <a:xfrm>
                <a:off x="4351" y="2013"/>
                <a:ext cx="1971" cy="0"/>
              </a:xfrm>
              <a:prstGeom prst="straightConnector1">
                <a:avLst/>
              </a:prstGeom>
              <a:noFill/>
              <a:ln w="28575">
                <a:solidFill>
                  <a:srgbClr val="000000"/>
                </a:solidFill>
                <a:round/>
                <a:headEnd/>
                <a:tailEnd/>
              </a:ln>
            </p:spPr>
          </p:cxnSp>
          <p:grpSp>
            <p:nvGrpSpPr>
              <p:cNvPr id="87189" name="Group 268"/>
              <p:cNvGrpSpPr>
                <a:grpSpLocks/>
              </p:cNvGrpSpPr>
              <p:nvPr/>
            </p:nvGrpSpPr>
            <p:grpSpPr bwMode="auto">
              <a:xfrm>
                <a:off x="5838" y="2711"/>
                <a:ext cx="241" cy="96"/>
                <a:chOff x="3659" y="3183"/>
                <a:chExt cx="265" cy="110"/>
              </a:xfrm>
            </p:grpSpPr>
            <p:sp>
              <p:nvSpPr>
                <p:cNvPr id="87192" name="AutoShape 269"/>
                <p:cNvSpPr>
                  <a:spLocks noChangeAspect="1" noChangeArrowheads="1"/>
                </p:cNvSpPr>
                <p:nvPr/>
              </p:nvSpPr>
              <p:spPr bwMode="auto">
                <a:xfrm rot="2708947">
                  <a:off x="3815" y="3187"/>
                  <a:ext cx="108" cy="108"/>
                </a:xfrm>
                <a:prstGeom prst="rtTriangle">
                  <a:avLst/>
                </a:prstGeom>
                <a:solidFill>
                  <a:srgbClr val="FC0128">
                    <a:alpha val="50195"/>
                  </a:srgbClr>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7193" name="AutoShape 270"/>
                <p:cNvSpPr>
                  <a:spLocks noChangeAspect="1" noChangeArrowheads="1"/>
                </p:cNvSpPr>
                <p:nvPr/>
              </p:nvSpPr>
              <p:spPr bwMode="auto">
                <a:xfrm rot="-8091053">
                  <a:off x="3658" y="3186"/>
                  <a:ext cx="108" cy="109"/>
                </a:xfrm>
                <a:prstGeom prst="rtTriangle">
                  <a:avLst/>
                </a:prstGeom>
                <a:solidFill>
                  <a:srgbClr val="FC0128">
                    <a:alpha val="50195"/>
                  </a:srgbClr>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grpSp>
          <p:sp>
            <p:nvSpPr>
              <p:cNvPr id="87190" name="AutoShape 271"/>
              <p:cNvSpPr>
                <a:spLocks noChangeAspect="1" noChangeArrowheads="1"/>
              </p:cNvSpPr>
              <p:nvPr/>
            </p:nvSpPr>
            <p:spPr bwMode="auto">
              <a:xfrm rot="-8091053">
                <a:off x="4573" y="2713"/>
                <a:ext cx="95" cy="101"/>
              </a:xfrm>
              <a:prstGeom prst="rtTriangle">
                <a:avLst/>
              </a:prstGeom>
              <a:solidFill>
                <a:srgbClr val="FC0128">
                  <a:alpha val="50195"/>
                </a:srgbClr>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7191" name="AutoShape 272"/>
              <p:cNvSpPr>
                <a:spLocks noChangeAspect="1" noChangeArrowheads="1"/>
              </p:cNvSpPr>
              <p:nvPr/>
            </p:nvSpPr>
            <p:spPr bwMode="auto">
              <a:xfrm rot="2708947">
                <a:off x="4714" y="2715"/>
                <a:ext cx="94" cy="100"/>
              </a:xfrm>
              <a:prstGeom prst="rtTriangle">
                <a:avLst/>
              </a:prstGeom>
              <a:solidFill>
                <a:srgbClr val="FC0128">
                  <a:alpha val="50195"/>
                </a:srgbClr>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grpSp>
        <p:sp>
          <p:nvSpPr>
            <p:cNvPr id="87060" name="Text Box 131"/>
            <p:cNvSpPr txBox="1">
              <a:spLocks noChangeArrowheads="1"/>
            </p:cNvSpPr>
            <p:nvPr/>
          </p:nvSpPr>
          <p:spPr bwMode="auto">
            <a:xfrm>
              <a:off x="3082" y="1081"/>
              <a:ext cx="418" cy="382"/>
            </a:xfrm>
            <a:prstGeom prst="rect">
              <a:avLst/>
            </a:prstGeom>
            <a:noFill/>
            <a:ln w="38100">
              <a:noFill/>
              <a:miter lim="800000"/>
              <a:headEnd/>
              <a:tailEnd/>
            </a:ln>
          </p:spPr>
          <p:txBody>
            <a:bodyPr wrap="none" lIns="155911" tIns="73852" rIns="155911" bIns="73852" anchor="ctr">
              <a:prstTxWarp prst="textNoShape">
                <a:avLst/>
              </a:prstTxWarp>
              <a:spAutoFit/>
            </a:bodyPr>
            <a:lstStyle/>
            <a:p>
              <a:pPr algn="ctr" defTabSz="820738">
                <a:spcBef>
                  <a:spcPct val="50000"/>
                </a:spcBef>
              </a:pPr>
              <a:r>
                <a:rPr lang="en-US" sz="2500" b="1" i="1">
                  <a:solidFill>
                    <a:schemeClr val="accent2"/>
                  </a:solidFill>
                  <a:latin typeface="Times Roman" charset="0"/>
                </a:rPr>
                <a:t>A</a:t>
              </a:r>
              <a:endParaRPr lang="en-US" sz="2500">
                <a:solidFill>
                  <a:schemeClr val="accent2"/>
                </a:solidFill>
                <a:latin typeface="Times Roman" charset="0"/>
              </a:endParaRPr>
            </a:p>
          </p:txBody>
        </p:sp>
        <p:sp>
          <p:nvSpPr>
            <p:cNvPr id="87061" name="Text Box 134"/>
            <p:cNvSpPr txBox="1">
              <a:spLocks noChangeArrowheads="1"/>
            </p:cNvSpPr>
            <p:nvPr/>
          </p:nvSpPr>
          <p:spPr bwMode="auto">
            <a:xfrm>
              <a:off x="4522" y="2280"/>
              <a:ext cx="418" cy="381"/>
            </a:xfrm>
            <a:prstGeom prst="rect">
              <a:avLst/>
            </a:prstGeom>
            <a:noFill/>
            <a:ln w="38100">
              <a:noFill/>
              <a:miter lim="800000"/>
              <a:headEnd/>
              <a:tailEnd/>
            </a:ln>
          </p:spPr>
          <p:txBody>
            <a:bodyPr wrap="none" lIns="155911" tIns="73852" rIns="155911" bIns="73852" anchor="ctr">
              <a:prstTxWarp prst="textNoShape">
                <a:avLst/>
              </a:prstTxWarp>
              <a:spAutoFit/>
            </a:bodyPr>
            <a:lstStyle/>
            <a:p>
              <a:pPr algn="ctr" defTabSz="820738">
                <a:spcBef>
                  <a:spcPct val="50000"/>
                </a:spcBef>
              </a:pPr>
              <a:r>
                <a:rPr lang="en-US" sz="2500" b="1" i="1">
                  <a:solidFill>
                    <a:schemeClr val="accent2"/>
                  </a:solidFill>
                  <a:latin typeface="Times Roman" charset="0"/>
                </a:rPr>
                <a:t>K</a:t>
              </a:r>
              <a:endParaRPr lang="en-US" sz="2500">
                <a:solidFill>
                  <a:schemeClr val="accent2"/>
                </a:solidFill>
                <a:latin typeface="Times Roman" charset="0"/>
              </a:endParaRPr>
            </a:p>
          </p:txBody>
        </p:sp>
        <p:sp>
          <p:nvSpPr>
            <p:cNvPr id="87062" name="Text Box 133"/>
            <p:cNvSpPr txBox="1">
              <a:spLocks noChangeArrowheads="1"/>
            </p:cNvSpPr>
            <p:nvPr/>
          </p:nvSpPr>
          <p:spPr bwMode="auto">
            <a:xfrm>
              <a:off x="3852" y="2234"/>
              <a:ext cx="378" cy="382"/>
            </a:xfrm>
            <a:prstGeom prst="rect">
              <a:avLst/>
            </a:prstGeom>
            <a:noFill/>
            <a:ln w="38100">
              <a:noFill/>
              <a:miter lim="800000"/>
              <a:headEnd/>
              <a:tailEnd/>
            </a:ln>
          </p:spPr>
          <p:txBody>
            <a:bodyPr wrap="none" lIns="155911" tIns="73852" rIns="155911" bIns="73852" anchor="ctr">
              <a:prstTxWarp prst="textNoShape">
                <a:avLst/>
              </a:prstTxWarp>
              <a:spAutoFit/>
            </a:bodyPr>
            <a:lstStyle/>
            <a:p>
              <a:pPr algn="ctr" defTabSz="820738">
                <a:spcBef>
                  <a:spcPct val="50000"/>
                </a:spcBef>
              </a:pPr>
              <a:r>
                <a:rPr lang="en-US" sz="2500" b="1" i="1">
                  <a:solidFill>
                    <a:schemeClr val="accent2"/>
                  </a:solidFill>
                  <a:latin typeface="Times Roman" charset="0"/>
                </a:rPr>
                <a:t>J</a:t>
              </a:r>
              <a:endParaRPr lang="en-US" sz="2500">
                <a:solidFill>
                  <a:schemeClr val="accent2"/>
                </a:solidFill>
                <a:latin typeface="Times Roman" charset="0"/>
              </a:endParaRPr>
            </a:p>
          </p:txBody>
        </p:sp>
        <p:sp>
          <p:nvSpPr>
            <p:cNvPr id="87063" name="Text Box 132"/>
            <p:cNvSpPr txBox="1">
              <a:spLocks noChangeArrowheads="1"/>
            </p:cNvSpPr>
            <p:nvPr/>
          </p:nvSpPr>
          <p:spPr bwMode="auto">
            <a:xfrm>
              <a:off x="3898" y="1225"/>
              <a:ext cx="418" cy="382"/>
            </a:xfrm>
            <a:prstGeom prst="rect">
              <a:avLst/>
            </a:prstGeom>
            <a:noFill/>
            <a:ln w="38100">
              <a:noFill/>
              <a:miter lim="800000"/>
              <a:headEnd/>
              <a:tailEnd/>
            </a:ln>
          </p:spPr>
          <p:txBody>
            <a:bodyPr wrap="none" lIns="155911" tIns="73852" rIns="155911" bIns="73852" anchor="ctr">
              <a:prstTxWarp prst="textNoShape">
                <a:avLst/>
              </a:prstTxWarp>
              <a:spAutoFit/>
            </a:bodyPr>
            <a:lstStyle/>
            <a:p>
              <a:pPr algn="ctr" defTabSz="820738">
                <a:spcBef>
                  <a:spcPct val="50000"/>
                </a:spcBef>
              </a:pPr>
              <a:r>
                <a:rPr lang="en-US" sz="2500" b="1" i="1">
                  <a:solidFill>
                    <a:schemeClr val="accent2"/>
                  </a:solidFill>
                  <a:latin typeface="Times Roman" charset="0"/>
                </a:rPr>
                <a:t>D</a:t>
              </a:r>
              <a:endParaRPr lang="en-US" sz="2500">
                <a:solidFill>
                  <a:schemeClr val="accent2"/>
                </a:solidFill>
                <a:latin typeface="Times Roman" charset="0"/>
              </a:endParaRPr>
            </a:p>
          </p:txBody>
        </p:sp>
        <p:sp>
          <p:nvSpPr>
            <p:cNvPr id="87064" name="Text Box 141"/>
            <p:cNvSpPr txBox="1">
              <a:spLocks noChangeArrowheads="1"/>
            </p:cNvSpPr>
            <p:nvPr/>
          </p:nvSpPr>
          <p:spPr bwMode="auto">
            <a:xfrm>
              <a:off x="3572" y="1849"/>
              <a:ext cx="310" cy="382"/>
            </a:xfrm>
            <a:prstGeom prst="rect">
              <a:avLst/>
            </a:prstGeom>
            <a:noFill/>
            <a:ln w="38100">
              <a:noFill/>
              <a:miter lim="800000"/>
              <a:headEnd/>
              <a:tailEnd/>
            </a:ln>
          </p:spPr>
          <p:txBody>
            <a:bodyPr wrap="none" lIns="155911" tIns="73852" rIns="155911" bIns="73852" anchor="ctr">
              <a:prstTxWarp prst="textNoShape">
                <a:avLst/>
              </a:prstTxWarp>
              <a:spAutoFit/>
            </a:bodyPr>
            <a:lstStyle/>
            <a:p>
              <a:pPr algn="ctr" defTabSz="820738">
                <a:spcBef>
                  <a:spcPct val="50000"/>
                </a:spcBef>
              </a:pPr>
              <a:r>
                <a:rPr lang="en-US" sz="2500" b="1" i="1">
                  <a:solidFill>
                    <a:schemeClr val="accent2"/>
                  </a:solidFill>
                  <a:latin typeface="Times Roman" charset="0"/>
                </a:rPr>
                <a:t>I</a:t>
              </a:r>
              <a:endParaRPr lang="en-US" sz="2500">
                <a:solidFill>
                  <a:schemeClr val="accent2"/>
                </a:solidFill>
                <a:latin typeface="Times Roman" charset="0"/>
              </a:endParaRPr>
            </a:p>
          </p:txBody>
        </p:sp>
      </p:grpSp>
      <p:sp>
        <p:nvSpPr>
          <p:cNvPr id="87045" name="Rectangle 274"/>
          <p:cNvSpPr>
            <a:spLocks noChangeArrowheads="1"/>
          </p:cNvSpPr>
          <p:nvPr/>
        </p:nvSpPr>
        <p:spPr bwMode="auto">
          <a:xfrm>
            <a:off x="4876800" y="1143000"/>
            <a:ext cx="3505200" cy="5035550"/>
          </a:xfrm>
          <a:prstGeom prst="rect">
            <a:avLst/>
          </a:prstGeom>
          <a:noFill/>
          <a:ln w="9525">
            <a:noFill/>
            <a:miter lim="800000"/>
            <a:headEnd/>
            <a:tailEnd/>
          </a:ln>
        </p:spPr>
        <p:txBody>
          <a:bodyPr>
            <a:prstTxWarp prst="textNoShape">
              <a:avLst/>
            </a:prstTxWarp>
          </a:bodyPr>
          <a:lstStyle/>
          <a:p>
            <a:pPr marL="342900" indent="-342900">
              <a:lnSpc>
                <a:spcPct val="80000"/>
              </a:lnSpc>
              <a:spcBef>
                <a:spcPct val="20000"/>
              </a:spcBef>
              <a:buClr>
                <a:srgbClr val="0000FF"/>
              </a:buClr>
              <a:buSzPct val="65000"/>
              <a:buFont typeface="Monotype Sorts" charset="2"/>
              <a:buChar char="n"/>
            </a:pPr>
            <a:r>
              <a:rPr lang="en-US" sz="2200">
                <a:latin typeface="Arial Unicode MS" charset="0"/>
              </a:rPr>
              <a:t>Each Connection has a Pipe Valve.</a:t>
            </a:r>
          </a:p>
          <a:p>
            <a:pPr marL="342900" indent="-342900">
              <a:lnSpc>
                <a:spcPct val="80000"/>
              </a:lnSpc>
              <a:spcBef>
                <a:spcPct val="20000"/>
              </a:spcBef>
              <a:buClr>
                <a:srgbClr val="0000FF"/>
              </a:buClr>
              <a:buSzPct val="65000"/>
              <a:buFont typeface="Monotype Sorts" charset="2"/>
              <a:buChar char="n"/>
            </a:pPr>
            <a:endParaRPr lang="en-US" sz="2200" u="sng">
              <a:latin typeface="Arial Unicode MS" charset="0"/>
            </a:endParaRPr>
          </a:p>
          <a:p>
            <a:pPr marL="342900" indent="-342900">
              <a:lnSpc>
                <a:spcPct val="80000"/>
              </a:lnSpc>
              <a:spcBef>
                <a:spcPct val="20000"/>
              </a:spcBef>
              <a:buClr>
                <a:srgbClr val="0000FF"/>
              </a:buClr>
              <a:buSzPct val="65000"/>
              <a:buFont typeface="Monotype Sorts" charset="2"/>
              <a:buNone/>
            </a:pPr>
            <a:endParaRPr lang="en-US" sz="2200">
              <a:latin typeface="Arial Unicode MS" charset="0"/>
            </a:endParaRPr>
          </a:p>
          <a:p>
            <a:pPr marL="342900" indent="-342900">
              <a:lnSpc>
                <a:spcPct val="80000"/>
              </a:lnSpc>
              <a:spcBef>
                <a:spcPct val="20000"/>
              </a:spcBef>
              <a:buClr>
                <a:srgbClr val="0000FF"/>
              </a:buClr>
              <a:buSzPct val="65000"/>
              <a:buFont typeface="Monotype Sorts" charset="2"/>
              <a:buChar char="n"/>
            </a:pPr>
            <a:endParaRPr lang="en-US" sz="2200">
              <a:latin typeface="Arial Unicode MS" charset="0"/>
            </a:endParaRPr>
          </a:p>
        </p:txBody>
      </p:sp>
      <p:sp>
        <p:nvSpPr>
          <p:cNvPr id="87046" name="Oval 3"/>
          <p:cNvSpPr>
            <a:spLocks noChangeArrowheads="1"/>
          </p:cNvSpPr>
          <p:nvPr/>
        </p:nvSpPr>
        <p:spPr bwMode="auto">
          <a:xfrm>
            <a:off x="5408613" y="2347913"/>
            <a:ext cx="403225" cy="339725"/>
          </a:xfrm>
          <a:prstGeom prst="ellipse">
            <a:avLst/>
          </a:prstGeom>
          <a:noFill/>
          <a:ln w="28575">
            <a:solidFill>
              <a:schemeClr val="tx1"/>
            </a:solidFill>
            <a:round/>
            <a:headEnd/>
            <a:tailEnd/>
          </a:ln>
        </p:spPr>
        <p:txBody>
          <a:bodyPr wrap="none" lIns="173736" tIns="82296" rIns="173736" bIns="82296" anchor="ctr">
            <a:prstTxWarp prst="textNoShape">
              <a:avLst/>
            </a:prstTxWarp>
            <a:spAutoFit/>
          </a:bodyPr>
          <a:lstStyle/>
          <a:p>
            <a:endParaRPr lang="en-US"/>
          </a:p>
        </p:txBody>
      </p:sp>
      <p:sp>
        <p:nvSpPr>
          <p:cNvPr id="87047" name="Line 26"/>
          <p:cNvSpPr>
            <a:spLocks noChangeShapeType="1"/>
          </p:cNvSpPr>
          <p:nvPr/>
        </p:nvSpPr>
        <p:spPr bwMode="auto">
          <a:xfrm flipV="1">
            <a:off x="5811838" y="2486025"/>
            <a:ext cx="779462" cy="0"/>
          </a:xfrm>
          <a:prstGeom prst="line">
            <a:avLst/>
          </a:prstGeom>
          <a:noFill/>
          <a:ln w="28575">
            <a:solidFill>
              <a:schemeClr val="tx1"/>
            </a:solidFill>
            <a:prstDash val="sysDot"/>
            <a:round/>
            <a:headEnd/>
            <a:tailEnd/>
          </a:ln>
        </p:spPr>
        <p:txBody>
          <a:bodyPr lIns="173736" tIns="82296" rIns="173736" bIns="82296" anchor="ctr">
            <a:prstTxWarp prst="textNoShape">
              <a:avLst/>
            </a:prstTxWarp>
            <a:spAutoFit/>
          </a:bodyPr>
          <a:lstStyle/>
          <a:p>
            <a:endParaRPr lang="en-US"/>
          </a:p>
        </p:txBody>
      </p:sp>
      <p:sp>
        <p:nvSpPr>
          <p:cNvPr id="87048" name="Text Box 30"/>
          <p:cNvSpPr txBox="1">
            <a:spLocks noChangeArrowheads="1"/>
          </p:cNvSpPr>
          <p:nvPr/>
        </p:nvSpPr>
        <p:spPr bwMode="auto">
          <a:xfrm>
            <a:off x="8223250" y="2181225"/>
            <a:ext cx="311150" cy="423863"/>
          </a:xfrm>
          <a:prstGeom prst="rect">
            <a:avLst/>
          </a:prstGeom>
          <a:noFill/>
          <a:ln w="9525">
            <a:noFill/>
            <a:miter lim="800000"/>
            <a:headEnd/>
            <a:tailEnd/>
          </a:ln>
        </p:spPr>
        <p:txBody>
          <a:bodyPr lIns="155911" tIns="73852" rIns="155911" bIns="73852" anchor="ctr">
            <a:prstTxWarp prst="textNoShape">
              <a:avLst/>
            </a:prstTxWarp>
            <a:spAutoFit/>
          </a:bodyPr>
          <a:lstStyle/>
          <a:p>
            <a:pPr algn="ctr" defTabSz="820738">
              <a:spcBef>
                <a:spcPct val="50000"/>
              </a:spcBef>
            </a:pPr>
            <a:r>
              <a:rPr lang="en-US">
                <a:latin typeface="Helvetica-Narrow" pitchFamily="34" charset="0"/>
              </a:rPr>
              <a:t>1</a:t>
            </a:r>
            <a:endParaRPr lang="en-US">
              <a:latin typeface="Times Roman" charset="0"/>
            </a:endParaRPr>
          </a:p>
        </p:txBody>
      </p:sp>
      <p:sp>
        <p:nvSpPr>
          <p:cNvPr id="87049" name="Text Box 43"/>
          <p:cNvSpPr txBox="1">
            <a:spLocks noChangeArrowheads="1"/>
          </p:cNvSpPr>
          <p:nvPr/>
        </p:nvSpPr>
        <p:spPr bwMode="auto">
          <a:xfrm>
            <a:off x="5519738" y="2133600"/>
            <a:ext cx="1536700" cy="423863"/>
          </a:xfrm>
          <a:prstGeom prst="rect">
            <a:avLst/>
          </a:prstGeom>
          <a:noFill/>
          <a:ln w="9525">
            <a:noFill/>
            <a:miter lim="800000"/>
            <a:headEnd/>
            <a:tailEnd/>
          </a:ln>
        </p:spPr>
        <p:txBody>
          <a:bodyPr lIns="155911" tIns="73852" rIns="155911" bIns="73852" anchor="ctr">
            <a:prstTxWarp prst="textNoShape">
              <a:avLst/>
            </a:prstTxWarp>
            <a:spAutoFit/>
          </a:bodyPr>
          <a:lstStyle/>
          <a:p>
            <a:pPr algn="ctr" defTabSz="820738">
              <a:spcBef>
                <a:spcPct val="50000"/>
              </a:spcBef>
            </a:pPr>
            <a:r>
              <a:rPr lang="en-US">
                <a:latin typeface="Helvetica-Narrow" pitchFamily="34" charset="0"/>
              </a:rPr>
              <a:t>1..*</a:t>
            </a:r>
            <a:endParaRPr lang="en-US">
              <a:latin typeface="Times Roman" charset="0"/>
            </a:endParaRPr>
          </a:p>
        </p:txBody>
      </p:sp>
      <p:sp>
        <p:nvSpPr>
          <p:cNvPr id="87050" name="Text Box 44"/>
          <p:cNvSpPr txBox="1">
            <a:spLocks noChangeArrowheads="1"/>
          </p:cNvSpPr>
          <p:nvPr/>
        </p:nvSpPr>
        <p:spPr bwMode="auto">
          <a:xfrm>
            <a:off x="5748338" y="2651125"/>
            <a:ext cx="762000" cy="423863"/>
          </a:xfrm>
          <a:prstGeom prst="rect">
            <a:avLst/>
          </a:prstGeom>
          <a:noFill/>
          <a:ln w="9525">
            <a:noFill/>
            <a:miter lim="800000"/>
            <a:headEnd/>
            <a:tailEnd/>
          </a:ln>
        </p:spPr>
        <p:txBody>
          <a:bodyPr lIns="155911" tIns="73852" rIns="155911" bIns="73852" anchor="ctr">
            <a:prstTxWarp prst="textNoShape">
              <a:avLst/>
            </a:prstTxWarp>
            <a:spAutoFit/>
          </a:bodyPr>
          <a:lstStyle/>
          <a:p>
            <a:pPr algn="ctr" defTabSz="820738">
              <a:spcBef>
                <a:spcPct val="50000"/>
              </a:spcBef>
            </a:pPr>
            <a:r>
              <a:rPr lang="en-US">
                <a:latin typeface="Helvetica-Narrow" pitchFamily="34" charset="0"/>
              </a:rPr>
              <a:t>1..*</a:t>
            </a:r>
            <a:endParaRPr lang="en-US">
              <a:latin typeface="Times Roman" charset="0"/>
            </a:endParaRPr>
          </a:p>
        </p:txBody>
      </p:sp>
      <p:sp>
        <p:nvSpPr>
          <p:cNvPr id="87051" name="Rectangle 9"/>
          <p:cNvSpPr>
            <a:spLocks noChangeAspect="1" noChangeArrowheads="1"/>
          </p:cNvSpPr>
          <p:nvPr/>
        </p:nvSpPr>
        <p:spPr bwMode="auto">
          <a:xfrm>
            <a:off x="3965575" y="2146300"/>
            <a:ext cx="1673225" cy="681038"/>
          </a:xfrm>
          <a:prstGeom prst="rect">
            <a:avLst/>
          </a:prstGeom>
          <a:solidFill>
            <a:schemeClr val="bg1"/>
          </a:solidFill>
          <a:ln w="28575">
            <a:solidFill>
              <a:schemeClr val="tx1"/>
            </a:solidFill>
            <a:miter lim="800000"/>
            <a:headEnd/>
            <a:tailEnd/>
          </a:ln>
        </p:spPr>
        <p:txBody>
          <a:bodyPr lIns="155911" tIns="73852" rIns="155911" bIns="73852" anchor="ctr">
            <a:prstTxWarp prst="textNoShape">
              <a:avLst/>
            </a:prstTxWarp>
          </a:bodyPr>
          <a:lstStyle/>
          <a:p>
            <a:pPr algn="ctr" defTabSz="820738"/>
            <a:r>
              <a:rPr lang="en-US" sz="2000">
                <a:latin typeface="Helvetica-Narrow" pitchFamily="34" charset="0"/>
              </a:rPr>
              <a:t>Pipe</a:t>
            </a:r>
          </a:p>
        </p:txBody>
      </p:sp>
      <p:sp>
        <p:nvSpPr>
          <p:cNvPr id="87052" name="Rectangle 10"/>
          <p:cNvSpPr>
            <a:spLocks noChangeAspect="1" noChangeArrowheads="1"/>
          </p:cNvSpPr>
          <p:nvPr/>
        </p:nvSpPr>
        <p:spPr bwMode="auto">
          <a:xfrm>
            <a:off x="6591300" y="2146300"/>
            <a:ext cx="1673225" cy="681038"/>
          </a:xfrm>
          <a:prstGeom prst="rect">
            <a:avLst/>
          </a:prstGeom>
          <a:solidFill>
            <a:schemeClr val="bg1"/>
          </a:solidFill>
          <a:ln w="28575">
            <a:solidFill>
              <a:schemeClr val="tx1"/>
            </a:solidFill>
            <a:miter lim="800000"/>
            <a:headEnd/>
            <a:tailEnd/>
          </a:ln>
        </p:spPr>
        <p:txBody>
          <a:bodyPr lIns="155911" tIns="73852" rIns="155911" bIns="73852" anchor="ctr">
            <a:prstTxWarp prst="textNoShape">
              <a:avLst/>
            </a:prstTxWarp>
          </a:bodyPr>
          <a:lstStyle/>
          <a:p>
            <a:pPr algn="ctr" defTabSz="820738"/>
            <a:r>
              <a:rPr lang="en-US" sz="2000">
                <a:latin typeface="Helvetica-Narrow" pitchFamily="34" charset="0"/>
              </a:rPr>
              <a:t>Connection</a:t>
            </a: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t>Logic</a:t>
            </a:r>
          </a:p>
        </p:txBody>
      </p:sp>
      <p:grpSp>
        <p:nvGrpSpPr>
          <p:cNvPr id="88067" name="Group 3"/>
          <p:cNvGrpSpPr>
            <a:grpSpLocks/>
          </p:cNvGrpSpPr>
          <p:nvPr/>
        </p:nvGrpSpPr>
        <p:grpSpPr bwMode="auto">
          <a:xfrm>
            <a:off x="573088" y="1198563"/>
            <a:ext cx="8189912" cy="4424362"/>
            <a:chOff x="3718" y="1043"/>
            <a:chExt cx="2254" cy="3158"/>
          </a:xfrm>
        </p:grpSpPr>
        <p:sp>
          <p:nvSpPr>
            <p:cNvPr id="88069" name="Line 4"/>
            <p:cNvSpPr>
              <a:spLocks noChangeShapeType="1"/>
            </p:cNvSpPr>
            <p:nvPr/>
          </p:nvSpPr>
          <p:spPr bwMode="auto">
            <a:xfrm>
              <a:off x="3718" y="1046"/>
              <a:ext cx="2254" cy="0"/>
            </a:xfrm>
            <a:prstGeom prst="line">
              <a:avLst/>
            </a:prstGeom>
            <a:noFill/>
            <a:ln w="28575">
              <a:solidFill>
                <a:srgbClr val="000000"/>
              </a:solidFill>
              <a:round/>
              <a:headEnd/>
              <a:tailEnd/>
            </a:ln>
          </p:spPr>
          <p:txBody>
            <a:bodyPr wrap="none" lIns="173736" tIns="82296" rIns="173736" bIns="82296" anchor="ctr">
              <a:prstTxWarp prst="textNoShape">
                <a:avLst/>
              </a:prstTxWarp>
              <a:spAutoFit/>
            </a:bodyPr>
            <a:lstStyle/>
            <a:p>
              <a:endParaRPr lang="en-US"/>
            </a:p>
          </p:txBody>
        </p:sp>
        <p:sp>
          <p:nvSpPr>
            <p:cNvPr id="88070" name="Line 5"/>
            <p:cNvSpPr>
              <a:spLocks noChangeShapeType="1"/>
            </p:cNvSpPr>
            <p:nvPr/>
          </p:nvSpPr>
          <p:spPr bwMode="auto">
            <a:xfrm>
              <a:off x="3718" y="1046"/>
              <a:ext cx="0" cy="2954"/>
            </a:xfrm>
            <a:prstGeom prst="line">
              <a:avLst/>
            </a:prstGeom>
            <a:noFill/>
            <a:ln w="28575">
              <a:solidFill>
                <a:srgbClr val="000000"/>
              </a:solidFill>
              <a:round/>
              <a:headEnd/>
              <a:tailEnd/>
            </a:ln>
          </p:spPr>
          <p:txBody>
            <a:bodyPr wrap="none" lIns="173736" tIns="82296" rIns="173736" bIns="82296" anchor="ctr">
              <a:prstTxWarp prst="textNoShape">
                <a:avLst/>
              </a:prstTxWarp>
              <a:spAutoFit/>
            </a:bodyPr>
            <a:lstStyle/>
            <a:p>
              <a:endParaRPr lang="en-US"/>
            </a:p>
          </p:txBody>
        </p:sp>
        <p:sp>
          <p:nvSpPr>
            <p:cNvPr id="88071" name="Line 6"/>
            <p:cNvSpPr>
              <a:spLocks noChangeShapeType="1"/>
            </p:cNvSpPr>
            <p:nvPr/>
          </p:nvSpPr>
          <p:spPr bwMode="auto">
            <a:xfrm>
              <a:off x="5962" y="1043"/>
              <a:ext cx="0" cy="2954"/>
            </a:xfrm>
            <a:prstGeom prst="line">
              <a:avLst/>
            </a:prstGeom>
            <a:noFill/>
            <a:ln w="28575">
              <a:solidFill>
                <a:srgbClr val="000000"/>
              </a:solidFill>
              <a:round/>
              <a:headEnd/>
              <a:tailEnd/>
            </a:ln>
          </p:spPr>
          <p:txBody>
            <a:bodyPr wrap="none" lIns="173736" tIns="82296" rIns="173736" bIns="82296" anchor="ctr">
              <a:prstTxWarp prst="textNoShape">
                <a:avLst/>
              </a:prstTxWarp>
              <a:spAutoFit/>
            </a:bodyPr>
            <a:lstStyle/>
            <a:p>
              <a:endParaRPr lang="en-US"/>
            </a:p>
          </p:txBody>
        </p:sp>
        <p:sp>
          <p:nvSpPr>
            <p:cNvPr id="88072" name="Freeform 7"/>
            <p:cNvSpPr>
              <a:spLocks/>
            </p:cNvSpPr>
            <p:nvPr/>
          </p:nvSpPr>
          <p:spPr bwMode="auto">
            <a:xfrm>
              <a:off x="3718" y="3900"/>
              <a:ext cx="2236" cy="301"/>
            </a:xfrm>
            <a:custGeom>
              <a:avLst/>
              <a:gdLst>
                <a:gd name="T0" fmla="*/ 0 w 2236"/>
                <a:gd name="T1" fmla="*/ 73 h 301"/>
                <a:gd name="T2" fmla="*/ 254 w 2236"/>
                <a:gd name="T3" fmla="*/ 1 h 301"/>
                <a:gd name="T4" fmla="*/ 345 w 2236"/>
                <a:gd name="T5" fmla="*/ 10 h 301"/>
                <a:gd name="T6" fmla="*/ 427 w 2236"/>
                <a:gd name="T7" fmla="*/ 155 h 301"/>
                <a:gd name="T8" fmla="*/ 518 w 2236"/>
                <a:gd name="T9" fmla="*/ 219 h 301"/>
                <a:gd name="T10" fmla="*/ 627 w 2236"/>
                <a:gd name="T11" fmla="*/ 210 h 301"/>
                <a:gd name="T12" fmla="*/ 645 w 2236"/>
                <a:gd name="T13" fmla="*/ 183 h 301"/>
                <a:gd name="T14" fmla="*/ 700 w 2236"/>
                <a:gd name="T15" fmla="*/ 119 h 301"/>
                <a:gd name="T16" fmla="*/ 836 w 2236"/>
                <a:gd name="T17" fmla="*/ 55 h 301"/>
                <a:gd name="T18" fmla="*/ 991 w 2236"/>
                <a:gd name="T19" fmla="*/ 137 h 301"/>
                <a:gd name="T20" fmla="*/ 1209 w 2236"/>
                <a:gd name="T21" fmla="*/ 292 h 301"/>
                <a:gd name="T22" fmla="*/ 1364 w 2236"/>
                <a:gd name="T23" fmla="*/ 264 h 301"/>
                <a:gd name="T24" fmla="*/ 1445 w 2236"/>
                <a:gd name="T25" fmla="*/ 183 h 301"/>
                <a:gd name="T26" fmla="*/ 1473 w 2236"/>
                <a:gd name="T27" fmla="*/ 155 h 301"/>
                <a:gd name="T28" fmla="*/ 1554 w 2236"/>
                <a:gd name="T29" fmla="*/ 137 h 301"/>
                <a:gd name="T30" fmla="*/ 1654 w 2236"/>
                <a:gd name="T31" fmla="*/ 155 h 301"/>
                <a:gd name="T32" fmla="*/ 1691 w 2236"/>
                <a:gd name="T33" fmla="*/ 164 h 301"/>
                <a:gd name="T34" fmla="*/ 1791 w 2236"/>
                <a:gd name="T35" fmla="*/ 273 h 301"/>
                <a:gd name="T36" fmla="*/ 1873 w 2236"/>
                <a:gd name="T37" fmla="*/ 301 h 301"/>
                <a:gd name="T38" fmla="*/ 2073 w 2236"/>
                <a:gd name="T39" fmla="*/ 264 h 301"/>
                <a:gd name="T40" fmla="*/ 2154 w 2236"/>
                <a:gd name="T41" fmla="*/ 201 h 301"/>
                <a:gd name="T42" fmla="*/ 2173 w 2236"/>
                <a:gd name="T43" fmla="*/ 173 h 301"/>
                <a:gd name="T44" fmla="*/ 2227 w 2236"/>
                <a:gd name="T45" fmla="*/ 119 h 301"/>
                <a:gd name="T46" fmla="*/ 2236 w 2236"/>
                <a:gd name="T47" fmla="*/ 92 h 30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36"/>
                <a:gd name="T73" fmla="*/ 0 h 301"/>
                <a:gd name="T74" fmla="*/ 2236 w 2236"/>
                <a:gd name="T75" fmla="*/ 301 h 30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36" h="301">
                  <a:moveTo>
                    <a:pt x="0" y="73"/>
                  </a:moveTo>
                  <a:cubicBezTo>
                    <a:pt x="85" y="45"/>
                    <a:pt x="166" y="19"/>
                    <a:pt x="254" y="1"/>
                  </a:cubicBezTo>
                  <a:cubicBezTo>
                    <a:pt x="284" y="4"/>
                    <a:pt x="316" y="0"/>
                    <a:pt x="345" y="10"/>
                  </a:cubicBezTo>
                  <a:cubicBezTo>
                    <a:pt x="396" y="28"/>
                    <a:pt x="403" y="117"/>
                    <a:pt x="427" y="155"/>
                  </a:cubicBezTo>
                  <a:cubicBezTo>
                    <a:pt x="447" y="187"/>
                    <a:pt x="484" y="208"/>
                    <a:pt x="518" y="219"/>
                  </a:cubicBezTo>
                  <a:cubicBezTo>
                    <a:pt x="554" y="216"/>
                    <a:pt x="592" y="220"/>
                    <a:pt x="627" y="210"/>
                  </a:cubicBezTo>
                  <a:cubicBezTo>
                    <a:pt x="637" y="207"/>
                    <a:pt x="638" y="191"/>
                    <a:pt x="645" y="183"/>
                  </a:cubicBezTo>
                  <a:cubicBezTo>
                    <a:pt x="663" y="161"/>
                    <a:pt x="681" y="140"/>
                    <a:pt x="700" y="119"/>
                  </a:cubicBezTo>
                  <a:cubicBezTo>
                    <a:pt x="740" y="73"/>
                    <a:pt x="778" y="67"/>
                    <a:pt x="836" y="55"/>
                  </a:cubicBezTo>
                  <a:cubicBezTo>
                    <a:pt x="917" y="66"/>
                    <a:pt x="937" y="84"/>
                    <a:pt x="991" y="137"/>
                  </a:cubicBezTo>
                  <a:cubicBezTo>
                    <a:pt x="1023" y="234"/>
                    <a:pt x="1114" y="279"/>
                    <a:pt x="1209" y="292"/>
                  </a:cubicBezTo>
                  <a:cubicBezTo>
                    <a:pt x="1259" y="288"/>
                    <a:pt x="1321" y="299"/>
                    <a:pt x="1364" y="264"/>
                  </a:cubicBezTo>
                  <a:cubicBezTo>
                    <a:pt x="1364" y="264"/>
                    <a:pt x="1431" y="197"/>
                    <a:pt x="1445" y="183"/>
                  </a:cubicBezTo>
                  <a:cubicBezTo>
                    <a:pt x="1454" y="174"/>
                    <a:pt x="1460" y="158"/>
                    <a:pt x="1473" y="155"/>
                  </a:cubicBezTo>
                  <a:cubicBezTo>
                    <a:pt x="1524" y="142"/>
                    <a:pt x="1497" y="148"/>
                    <a:pt x="1554" y="137"/>
                  </a:cubicBezTo>
                  <a:cubicBezTo>
                    <a:pt x="1587" y="143"/>
                    <a:pt x="1621" y="148"/>
                    <a:pt x="1654" y="155"/>
                  </a:cubicBezTo>
                  <a:cubicBezTo>
                    <a:pt x="1666" y="157"/>
                    <a:pt x="1681" y="157"/>
                    <a:pt x="1691" y="164"/>
                  </a:cubicBezTo>
                  <a:cubicBezTo>
                    <a:pt x="1737" y="197"/>
                    <a:pt x="1752" y="239"/>
                    <a:pt x="1791" y="273"/>
                  </a:cubicBezTo>
                  <a:cubicBezTo>
                    <a:pt x="1815" y="294"/>
                    <a:pt x="1843" y="295"/>
                    <a:pt x="1873" y="301"/>
                  </a:cubicBezTo>
                  <a:cubicBezTo>
                    <a:pt x="2023" y="290"/>
                    <a:pt x="1970" y="289"/>
                    <a:pt x="2073" y="264"/>
                  </a:cubicBezTo>
                  <a:cubicBezTo>
                    <a:pt x="2110" y="240"/>
                    <a:pt x="2112" y="222"/>
                    <a:pt x="2154" y="201"/>
                  </a:cubicBezTo>
                  <a:cubicBezTo>
                    <a:pt x="2160" y="192"/>
                    <a:pt x="2166" y="181"/>
                    <a:pt x="2173" y="173"/>
                  </a:cubicBezTo>
                  <a:cubicBezTo>
                    <a:pt x="2190" y="154"/>
                    <a:pt x="2227" y="119"/>
                    <a:pt x="2227" y="119"/>
                  </a:cubicBezTo>
                  <a:cubicBezTo>
                    <a:pt x="2230" y="110"/>
                    <a:pt x="2236" y="92"/>
                    <a:pt x="2236" y="92"/>
                  </a:cubicBezTo>
                </a:path>
              </a:pathLst>
            </a:custGeom>
            <a:noFill/>
            <a:ln w="28575">
              <a:solidFill>
                <a:srgbClr val="000000"/>
              </a:solidFill>
              <a:round/>
              <a:headEnd/>
              <a:tailEnd/>
            </a:ln>
          </p:spPr>
          <p:txBody>
            <a:bodyPr wrap="none" lIns="173736" tIns="82296" rIns="173736" bIns="82296" anchor="ctr">
              <a:prstTxWarp prst="textNoShape">
                <a:avLst/>
              </a:prstTxWarp>
              <a:spAutoFit/>
            </a:bodyPr>
            <a:lstStyle/>
            <a:p>
              <a:endParaRPr lang="en-US"/>
            </a:p>
          </p:txBody>
        </p:sp>
      </p:grpSp>
      <p:sp>
        <p:nvSpPr>
          <p:cNvPr id="88068" name="Text Box 8"/>
          <p:cNvSpPr txBox="1">
            <a:spLocks noChangeArrowheads="1"/>
          </p:cNvSpPr>
          <p:nvPr/>
        </p:nvSpPr>
        <p:spPr bwMode="auto">
          <a:xfrm>
            <a:off x="573088" y="1382713"/>
            <a:ext cx="8570912" cy="3957637"/>
          </a:xfrm>
          <a:prstGeom prst="rect">
            <a:avLst/>
          </a:prstGeom>
          <a:noFill/>
          <a:ln w="9525">
            <a:noFill/>
            <a:miter lim="800000"/>
            <a:headEnd/>
            <a:tailEnd/>
          </a:ln>
        </p:spPr>
        <p:txBody>
          <a:bodyPr lIns="155911" tIns="73852" rIns="155911" bIns="73852" anchor="ctr">
            <a:prstTxWarp prst="textNoShape">
              <a:avLst/>
            </a:prstTxWarp>
            <a:spAutoFit/>
          </a:bodyPr>
          <a:lstStyle/>
          <a:p>
            <a:pPr defTabSz="820738"/>
            <a:r>
              <a:rPr lang="en-US" sz="2200" b="1">
                <a:latin typeface="Courier" charset="0"/>
              </a:rPr>
              <a:t>To open a path from a storage tank to </a:t>
            </a:r>
          </a:p>
          <a:p>
            <a:pPr defTabSz="820738"/>
            <a:r>
              <a:rPr lang="en-US" sz="2200" b="1">
                <a:latin typeface="Courier" charset="0"/>
              </a:rPr>
              <a:t>a cooking tank:</a:t>
            </a:r>
          </a:p>
          <a:p>
            <a:pPr defTabSz="820738"/>
            <a:r>
              <a:rPr lang="en-US" sz="2200" b="1">
                <a:latin typeface="Courier" charset="0"/>
              </a:rPr>
              <a:t>	Select a PipePath between the two tanks;</a:t>
            </a:r>
          </a:p>
          <a:p>
            <a:pPr defTabSz="820738"/>
            <a:r>
              <a:rPr lang="en-US" sz="2200" b="1">
                <a:latin typeface="Courier" charset="0"/>
              </a:rPr>
              <a:t>	Find all the Pipes in the PipePath;</a:t>
            </a:r>
          </a:p>
          <a:p>
            <a:pPr defTabSz="820738"/>
            <a:r>
              <a:rPr lang="en-US" sz="2200" b="1">
                <a:latin typeface="Courier" charset="0"/>
              </a:rPr>
              <a:t>	Find all the Connections between the </a:t>
            </a:r>
          </a:p>
          <a:p>
            <a:pPr defTabSz="820738"/>
            <a:r>
              <a:rPr lang="en-US" sz="2200" b="1">
                <a:latin typeface="Courier" charset="0"/>
              </a:rPr>
              <a:t>		Pipes in each PipePath;</a:t>
            </a:r>
          </a:p>
          <a:p>
            <a:pPr defTabSz="820738"/>
            <a:r>
              <a:rPr lang="en-US" sz="2200" b="1">
                <a:latin typeface="Courier" charset="0"/>
              </a:rPr>
              <a:t>	Find the PipeValve for each Connection; </a:t>
            </a:r>
          </a:p>
          <a:p>
            <a:pPr defTabSz="820738"/>
            <a:r>
              <a:rPr lang="en-US" sz="2200" b="1">
                <a:latin typeface="Courier" charset="0"/>
              </a:rPr>
              <a:t>	Open each PipeValve;</a:t>
            </a:r>
          </a:p>
          <a:p>
            <a:pPr defTabSz="820738"/>
            <a:r>
              <a:rPr lang="en-US" sz="2200" b="1">
                <a:latin typeface="Courier" charset="0"/>
              </a:rPr>
              <a:t>	Open the InletValve for the CookingTank;</a:t>
            </a:r>
          </a:p>
          <a:p>
            <a:pPr defTabSz="820738"/>
            <a:r>
              <a:rPr lang="en-US" sz="2200" b="1">
                <a:latin typeface="Courier" charset="0"/>
              </a:rPr>
              <a:t>	Open the OutletValve for the StorageTank;</a:t>
            </a:r>
          </a:p>
          <a:p>
            <a:pPr defTabSz="820738"/>
            <a:endParaRPr lang="en-US" sz="2200" b="1">
              <a:latin typeface="Courier" charset="0"/>
            </a:endParaRPr>
          </a:p>
          <a:p>
            <a:pPr defTabSz="820738"/>
            <a:endParaRPr lang="en-US" b="1">
              <a:latin typeface="Courier" charset="0"/>
            </a:endParaRPr>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smtClean="0"/>
              <a:t>Resilient to Change?</a:t>
            </a:r>
            <a:endParaRPr lang="en-US"/>
          </a:p>
        </p:txBody>
      </p:sp>
      <p:sp>
        <p:nvSpPr>
          <p:cNvPr id="89091" name="Rectangle 3"/>
          <p:cNvSpPr>
            <a:spLocks noGrp="1" noChangeArrowheads="1"/>
          </p:cNvSpPr>
          <p:nvPr>
            <p:ph type="body" idx="1"/>
          </p:nvPr>
        </p:nvSpPr>
        <p:spPr/>
        <p:txBody>
          <a:bodyPr/>
          <a:lstStyle/>
          <a:p>
            <a:pPr lvl="1"/>
            <a:r>
              <a:rPr lang="en-US" dirty="0" smtClean="0"/>
              <a:t>In the world, the addition of new valve #23 is small.</a:t>
            </a:r>
          </a:p>
          <a:p>
            <a:pPr lvl="1"/>
            <a:r>
              <a:rPr lang="en-US" dirty="0" smtClean="0"/>
              <a:t>In the old abstraction, the resulting change is huge.</a:t>
            </a:r>
          </a:p>
          <a:p>
            <a:pPr lvl="1"/>
            <a:r>
              <a:rPr lang="en-US" dirty="0" smtClean="0"/>
              <a:t>In the new abstraction, only the data changes. </a:t>
            </a:r>
            <a:br>
              <a:rPr lang="en-US" dirty="0" smtClean="0"/>
            </a:br>
            <a:endParaRPr lang="en-US" dirty="0" smtClean="0"/>
          </a:p>
          <a:p>
            <a:r>
              <a:rPr lang="en-US" dirty="0" smtClean="0"/>
              <a:t>	Pipe	Pipe	Valve</a:t>
            </a:r>
          </a:p>
          <a:p>
            <a:r>
              <a:rPr lang="en-US" dirty="0" smtClean="0"/>
              <a:t>	A	D1	5</a:t>
            </a:r>
          </a:p>
          <a:p>
            <a:r>
              <a:rPr lang="en-US" dirty="0" smtClean="0"/>
              <a:t>	D1	D2	23</a:t>
            </a:r>
          </a:p>
          <a:p>
            <a:r>
              <a:rPr lang="en-US" dirty="0" smtClean="0"/>
              <a:t>	D2	J	10</a:t>
            </a:r>
          </a:p>
          <a:p>
            <a:r>
              <a:rPr lang="en-US" dirty="0" smtClean="0"/>
              <a:t>	J	K	15</a:t>
            </a:r>
          </a:p>
          <a:p>
            <a:endParaRPr lang="en-US" dirty="0" smtClean="0"/>
          </a:p>
          <a:p>
            <a:endParaRPr lang="en-US" dirty="0" smtClean="0"/>
          </a:p>
          <a:p>
            <a:pPr lvl="1"/>
            <a:r>
              <a:rPr lang="en-US" dirty="0" smtClean="0"/>
              <a:t>The change in the logic is none, absolutely none.</a:t>
            </a:r>
            <a:endParaRPr lang="en-US" dirty="0"/>
          </a:p>
        </p:txBody>
      </p:sp>
      <p:sp>
        <p:nvSpPr>
          <p:cNvPr id="89092" name="Text Box 4"/>
          <p:cNvSpPr txBox="1">
            <a:spLocks noChangeArrowheads="1"/>
          </p:cNvSpPr>
          <p:nvPr/>
        </p:nvSpPr>
        <p:spPr bwMode="auto">
          <a:xfrm>
            <a:off x="4643438" y="3276600"/>
            <a:ext cx="2290762" cy="1292225"/>
          </a:xfrm>
          <a:prstGeom prst="rect">
            <a:avLst/>
          </a:prstGeom>
          <a:noFill/>
          <a:ln w="38100">
            <a:noFill/>
            <a:miter lim="800000"/>
            <a:headEnd/>
            <a:tailEnd/>
          </a:ln>
        </p:spPr>
        <p:txBody>
          <a:bodyPr lIns="155911" tIns="73852" rIns="155911" bIns="73852" anchor="ctr">
            <a:prstTxWarp prst="textNoShape">
              <a:avLst/>
            </a:prstTxWarp>
            <a:spAutoFit/>
          </a:bodyPr>
          <a:lstStyle/>
          <a:p>
            <a:pPr algn="ctr" defTabSz="820738">
              <a:spcBef>
                <a:spcPct val="50000"/>
              </a:spcBef>
            </a:pPr>
            <a:r>
              <a:rPr lang="en-US" sz="2500" b="1">
                <a:latin typeface="Tekton" charset="0"/>
              </a:rPr>
              <a:t>The dreaded new valve 23.</a:t>
            </a:r>
            <a:endParaRPr lang="en-US" sz="2500">
              <a:latin typeface="Times Roman" charset="0"/>
            </a:endParaRPr>
          </a:p>
        </p:txBody>
      </p:sp>
      <p:grpSp>
        <p:nvGrpSpPr>
          <p:cNvPr id="89093" name="Group 5"/>
          <p:cNvGrpSpPr>
            <a:grpSpLocks/>
          </p:cNvGrpSpPr>
          <p:nvPr/>
        </p:nvGrpSpPr>
        <p:grpSpPr bwMode="auto">
          <a:xfrm>
            <a:off x="5954713" y="3816350"/>
            <a:ext cx="2808287" cy="1660525"/>
            <a:chOff x="3968" y="3040"/>
            <a:chExt cx="1946" cy="1185"/>
          </a:xfrm>
        </p:grpSpPr>
        <p:sp>
          <p:nvSpPr>
            <p:cNvPr id="89098" name="Freeform 6"/>
            <p:cNvSpPr>
              <a:spLocks/>
            </p:cNvSpPr>
            <p:nvPr/>
          </p:nvSpPr>
          <p:spPr bwMode="auto">
            <a:xfrm>
              <a:off x="4604" y="3040"/>
              <a:ext cx="1310" cy="1185"/>
            </a:xfrm>
            <a:custGeom>
              <a:avLst/>
              <a:gdLst>
                <a:gd name="T0" fmla="*/ 2 w 1638"/>
                <a:gd name="T1" fmla="*/ 40 h 1376"/>
                <a:gd name="T2" fmla="*/ 11 w 1638"/>
                <a:gd name="T3" fmla="*/ 29 h 1376"/>
                <a:gd name="T4" fmla="*/ 23 w 1638"/>
                <a:gd name="T5" fmla="*/ 8 h 1376"/>
                <a:gd name="T6" fmla="*/ 28 w 1638"/>
                <a:gd name="T7" fmla="*/ 3 h 1376"/>
                <a:gd name="T8" fmla="*/ 34 w 1638"/>
                <a:gd name="T9" fmla="*/ 0 h 1376"/>
                <a:gd name="T10" fmla="*/ 48 w 1638"/>
                <a:gd name="T11" fmla="*/ 3 h 1376"/>
                <a:gd name="T12" fmla="*/ 54 w 1638"/>
                <a:gd name="T13" fmla="*/ 3 h 1376"/>
                <a:gd name="T14" fmla="*/ 68 w 1638"/>
                <a:gd name="T15" fmla="*/ 8 h 1376"/>
                <a:gd name="T16" fmla="*/ 79 w 1638"/>
                <a:gd name="T17" fmla="*/ 29 h 1376"/>
                <a:gd name="T18" fmla="*/ 86 w 1638"/>
                <a:gd name="T19" fmla="*/ 38 h 1376"/>
                <a:gd name="T20" fmla="*/ 86 w 1638"/>
                <a:gd name="T21" fmla="*/ 40 h 1376"/>
                <a:gd name="T22" fmla="*/ 82 w 1638"/>
                <a:gd name="T23" fmla="*/ 65 h 1376"/>
                <a:gd name="T24" fmla="*/ 81 w 1638"/>
                <a:gd name="T25" fmla="*/ 67 h 1376"/>
                <a:gd name="T26" fmla="*/ 73 w 1638"/>
                <a:gd name="T27" fmla="*/ 69 h 1376"/>
                <a:gd name="T28" fmla="*/ 64 w 1638"/>
                <a:gd name="T29" fmla="*/ 70 h 1376"/>
                <a:gd name="T30" fmla="*/ 56 w 1638"/>
                <a:gd name="T31" fmla="*/ 79 h 1376"/>
                <a:gd name="T32" fmla="*/ 52 w 1638"/>
                <a:gd name="T33" fmla="*/ 101 h 1376"/>
                <a:gd name="T34" fmla="*/ 50 w 1638"/>
                <a:gd name="T35" fmla="*/ 166 h 1376"/>
                <a:gd name="T36" fmla="*/ 46 w 1638"/>
                <a:gd name="T37" fmla="*/ 181 h 1376"/>
                <a:gd name="T38" fmla="*/ 30 w 1638"/>
                <a:gd name="T39" fmla="*/ 196 h 1376"/>
                <a:gd name="T40" fmla="*/ 18 w 1638"/>
                <a:gd name="T41" fmla="*/ 195 h 1376"/>
                <a:gd name="T42" fmla="*/ 4 w 1638"/>
                <a:gd name="T43" fmla="*/ 177 h 1376"/>
                <a:gd name="T44" fmla="*/ 2 w 1638"/>
                <a:gd name="T45" fmla="*/ 166 h 1376"/>
                <a:gd name="T46" fmla="*/ 3 w 1638"/>
                <a:gd name="T47" fmla="*/ 138 h 1376"/>
                <a:gd name="T48" fmla="*/ 8 w 1638"/>
                <a:gd name="T49" fmla="*/ 134 h 1376"/>
                <a:gd name="T50" fmla="*/ 19 w 1638"/>
                <a:gd name="T51" fmla="*/ 131 h 1376"/>
                <a:gd name="T52" fmla="*/ 24 w 1638"/>
                <a:gd name="T53" fmla="*/ 125 h 1376"/>
                <a:gd name="T54" fmla="*/ 34 w 1638"/>
                <a:gd name="T55" fmla="*/ 102 h 1376"/>
                <a:gd name="T56" fmla="*/ 33 w 1638"/>
                <a:gd name="T57" fmla="*/ 72 h 1376"/>
                <a:gd name="T58" fmla="*/ 20 w 1638"/>
                <a:gd name="T59" fmla="*/ 53 h 1376"/>
                <a:gd name="T60" fmla="*/ 14 w 1638"/>
                <a:gd name="T61" fmla="*/ 46 h 1376"/>
                <a:gd name="T62" fmla="*/ 6 w 1638"/>
                <a:gd name="T63" fmla="*/ 44 h 1376"/>
                <a:gd name="T64" fmla="*/ 4 w 1638"/>
                <a:gd name="T65" fmla="*/ 43 h 1376"/>
                <a:gd name="T66" fmla="*/ 2 w 1638"/>
                <a:gd name="T67" fmla="*/ 40 h 13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38"/>
                <a:gd name="T103" fmla="*/ 0 h 1376"/>
                <a:gd name="T104" fmla="*/ 1638 w 1638"/>
                <a:gd name="T105" fmla="*/ 1376 h 137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38" h="1376">
                  <a:moveTo>
                    <a:pt x="43" y="272"/>
                  </a:moveTo>
                  <a:cubicBezTo>
                    <a:pt x="134" y="196"/>
                    <a:pt x="45" y="258"/>
                    <a:pt x="203" y="208"/>
                  </a:cubicBezTo>
                  <a:cubicBezTo>
                    <a:pt x="282" y="183"/>
                    <a:pt x="346" y="96"/>
                    <a:pt x="419" y="56"/>
                  </a:cubicBezTo>
                  <a:cubicBezTo>
                    <a:pt x="449" y="39"/>
                    <a:pt x="482" y="25"/>
                    <a:pt x="515" y="16"/>
                  </a:cubicBezTo>
                  <a:cubicBezTo>
                    <a:pt x="546" y="7"/>
                    <a:pt x="611" y="0"/>
                    <a:pt x="611" y="0"/>
                  </a:cubicBezTo>
                  <a:cubicBezTo>
                    <a:pt x="702" y="3"/>
                    <a:pt x="792" y="2"/>
                    <a:pt x="883" y="8"/>
                  </a:cubicBezTo>
                  <a:cubicBezTo>
                    <a:pt x="918" y="10"/>
                    <a:pt x="952" y="20"/>
                    <a:pt x="987" y="24"/>
                  </a:cubicBezTo>
                  <a:cubicBezTo>
                    <a:pt x="1065" y="33"/>
                    <a:pt x="1161" y="23"/>
                    <a:pt x="1235" y="56"/>
                  </a:cubicBezTo>
                  <a:cubicBezTo>
                    <a:pt x="1316" y="93"/>
                    <a:pt x="1388" y="137"/>
                    <a:pt x="1451" y="200"/>
                  </a:cubicBezTo>
                  <a:cubicBezTo>
                    <a:pt x="1476" y="225"/>
                    <a:pt x="1526" y="245"/>
                    <a:pt x="1555" y="264"/>
                  </a:cubicBezTo>
                  <a:cubicBezTo>
                    <a:pt x="1563" y="269"/>
                    <a:pt x="1579" y="280"/>
                    <a:pt x="1579" y="280"/>
                  </a:cubicBezTo>
                  <a:cubicBezTo>
                    <a:pt x="1638" y="368"/>
                    <a:pt x="1563" y="413"/>
                    <a:pt x="1499" y="456"/>
                  </a:cubicBezTo>
                  <a:cubicBezTo>
                    <a:pt x="1491" y="461"/>
                    <a:pt x="1485" y="471"/>
                    <a:pt x="1475" y="472"/>
                  </a:cubicBezTo>
                  <a:cubicBezTo>
                    <a:pt x="1427" y="479"/>
                    <a:pt x="1379" y="478"/>
                    <a:pt x="1331" y="480"/>
                  </a:cubicBezTo>
                  <a:cubicBezTo>
                    <a:pt x="1275" y="483"/>
                    <a:pt x="1219" y="485"/>
                    <a:pt x="1163" y="488"/>
                  </a:cubicBezTo>
                  <a:cubicBezTo>
                    <a:pt x="1112" y="508"/>
                    <a:pt x="1071" y="522"/>
                    <a:pt x="1027" y="552"/>
                  </a:cubicBezTo>
                  <a:cubicBezTo>
                    <a:pt x="1010" y="603"/>
                    <a:pt x="977" y="666"/>
                    <a:pt x="939" y="704"/>
                  </a:cubicBezTo>
                  <a:cubicBezTo>
                    <a:pt x="884" y="868"/>
                    <a:pt x="948" y="669"/>
                    <a:pt x="915" y="1160"/>
                  </a:cubicBezTo>
                  <a:cubicBezTo>
                    <a:pt x="912" y="1198"/>
                    <a:pt x="857" y="1253"/>
                    <a:pt x="835" y="1264"/>
                  </a:cubicBezTo>
                  <a:cubicBezTo>
                    <a:pt x="739" y="1312"/>
                    <a:pt x="647" y="1363"/>
                    <a:pt x="539" y="1376"/>
                  </a:cubicBezTo>
                  <a:cubicBezTo>
                    <a:pt x="464" y="1373"/>
                    <a:pt x="389" y="1374"/>
                    <a:pt x="315" y="1368"/>
                  </a:cubicBezTo>
                  <a:cubicBezTo>
                    <a:pt x="212" y="1359"/>
                    <a:pt x="158" y="1262"/>
                    <a:pt x="67" y="1232"/>
                  </a:cubicBezTo>
                  <a:cubicBezTo>
                    <a:pt x="43" y="1208"/>
                    <a:pt x="38" y="1188"/>
                    <a:pt x="19" y="1160"/>
                  </a:cubicBezTo>
                  <a:cubicBezTo>
                    <a:pt x="5" y="1103"/>
                    <a:pt x="0" y="1000"/>
                    <a:pt x="59" y="960"/>
                  </a:cubicBezTo>
                  <a:cubicBezTo>
                    <a:pt x="64" y="957"/>
                    <a:pt x="126" y="937"/>
                    <a:pt x="139" y="936"/>
                  </a:cubicBezTo>
                  <a:cubicBezTo>
                    <a:pt x="206" y="929"/>
                    <a:pt x="339" y="920"/>
                    <a:pt x="339" y="920"/>
                  </a:cubicBezTo>
                  <a:cubicBezTo>
                    <a:pt x="460" y="880"/>
                    <a:pt x="311" y="934"/>
                    <a:pt x="435" y="872"/>
                  </a:cubicBezTo>
                  <a:cubicBezTo>
                    <a:pt x="518" y="830"/>
                    <a:pt x="583" y="800"/>
                    <a:pt x="627" y="712"/>
                  </a:cubicBezTo>
                  <a:cubicBezTo>
                    <a:pt x="640" y="646"/>
                    <a:pt x="656" y="545"/>
                    <a:pt x="595" y="504"/>
                  </a:cubicBezTo>
                  <a:cubicBezTo>
                    <a:pt x="547" y="408"/>
                    <a:pt x="451" y="412"/>
                    <a:pt x="363" y="376"/>
                  </a:cubicBezTo>
                  <a:cubicBezTo>
                    <a:pt x="323" y="359"/>
                    <a:pt x="279" y="327"/>
                    <a:pt x="235" y="320"/>
                  </a:cubicBezTo>
                  <a:cubicBezTo>
                    <a:pt x="195" y="313"/>
                    <a:pt x="155" y="310"/>
                    <a:pt x="115" y="304"/>
                  </a:cubicBezTo>
                  <a:cubicBezTo>
                    <a:pt x="102" y="302"/>
                    <a:pt x="88" y="299"/>
                    <a:pt x="75" y="296"/>
                  </a:cubicBezTo>
                  <a:cubicBezTo>
                    <a:pt x="56" y="268"/>
                    <a:pt x="69" y="272"/>
                    <a:pt x="43" y="272"/>
                  </a:cubicBezTo>
                  <a:close/>
                </a:path>
              </a:pathLst>
            </a:custGeom>
            <a:solidFill>
              <a:srgbClr val="FDE3BA"/>
            </a:solidFill>
            <a:ln w="38100">
              <a:solidFill>
                <a:srgbClr val="FC0128"/>
              </a:solidFill>
              <a:round/>
              <a:headEnd/>
              <a:tailEnd/>
            </a:ln>
          </p:spPr>
          <p:txBody>
            <a:bodyPr lIns="173736" tIns="82296" rIns="173736" bIns="82296" anchor="ctr">
              <a:prstTxWarp prst="textNoShape">
                <a:avLst/>
              </a:prstTxWarp>
              <a:spAutoFit/>
            </a:bodyPr>
            <a:lstStyle/>
            <a:p>
              <a:endParaRPr lang="en-US"/>
            </a:p>
          </p:txBody>
        </p:sp>
        <p:sp>
          <p:nvSpPr>
            <p:cNvPr id="89099" name="AutoShape 7"/>
            <p:cNvSpPr>
              <a:spLocks noChangeAspect="1" noChangeArrowheads="1"/>
            </p:cNvSpPr>
            <p:nvPr/>
          </p:nvSpPr>
          <p:spPr bwMode="auto">
            <a:xfrm rot="2708947">
              <a:off x="4621" y="3228"/>
              <a:ext cx="119" cy="125"/>
            </a:xfrm>
            <a:prstGeom prst="rtTriangle">
              <a:avLst/>
            </a:prstGeom>
            <a:solidFill>
              <a:srgbClr val="FFFF00">
                <a:alpha val="50195"/>
              </a:srgbClr>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9100" name="AutoShape 8"/>
            <p:cNvSpPr>
              <a:spLocks noChangeAspect="1" noChangeArrowheads="1"/>
            </p:cNvSpPr>
            <p:nvPr/>
          </p:nvSpPr>
          <p:spPr bwMode="auto">
            <a:xfrm rot="-8091053">
              <a:off x="5759" y="3220"/>
              <a:ext cx="95" cy="99"/>
            </a:xfrm>
            <a:prstGeom prst="rtTriangle">
              <a:avLst/>
            </a:prstGeom>
            <a:solidFill>
              <a:srgbClr val="8CF4EA">
                <a:alpha val="50195"/>
              </a:srgbClr>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9101" name="AutoShape 9"/>
            <p:cNvSpPr>
              <a:spLocks noChangeAspect="1" noChangeArrowheads="1"/>
            </p:cNvSpPr>
            <p:nvPr/>
          </p:nvSpPr>
          <p:spPr bwMode="auto">
            <a:xfrm rot="8091053" flipH="1">
              <a:off x="4556" y="3965"/>
              <a:ext cx="96" cy="99"/>
            </a:xfrm>
            <a:prstGeom prst="rtTriangle">
              <a:avLst/>
            </a:prstGeom>
            <a:solidFill>
              <a:srgbClr val="FC0128">
                <a:alpha val="50195"/>
              </a:srgbClr>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sp>
          <p:nvSpPr>
            <p:cNvPr id="89102" name="AutoShape 10"/>
            <p:cNvSpPr>
              <a:spLocks noChangeAspect="1" noChangeArrowheads="1"/>
            </p:cNvSpPr>
            <p:nvPr/>
          </p:nvSpPr>
          <p:spPr bwMode="auto">
            <a:xfrm rot="18891053" flipH="1">
              <a:off x="5293" y="3971"/>
              <a:ext cx="119" cy="123"/>
            </a:xfrm>
            <a:prstGeom prst="rtTriangle">
              <a:avLst/>
            </a:prstGeom>
            <a:solidFill>
              <a:srgbClr val="FFFF00">
                <a:alpha val="50195"/>
              </a:srgbClr>
            </a:solidFill>
            <a:ln w="28575">
              <a:solidFill>
                <a:srgbClr val="000000"/>
              </a:solidFill>
              <a:miter lim="800000"/>
              <a:headEnd/>
              <a:tailEnd/>
            </a:ln>
          </p:spPr>
          <p:txBody>
            <a:bodyPr lIns="173736" tIns="82296" rIns="173736" bIns="82296" anchor="ctr">
              <a:prstTxWarp prst="textNoShape">
                <a:avLst/>
              </a:prstTxWarp>
              <a:spAutoFit/>
            </a:bodyPr>
            <a:lstStyle/>
            <a:p>
              <a:endParaRPr lang="en-US"/>
            </a:p>
          </p:txBody>
        </p:sp>
        <p:cxnSp>
          <p:nvCxnSpPr>
            <p:cNvPr id="89103" name="AutoShape 11"/>
            <p:cNvCxnSpPr>
              <a:cxnSpLocks noChangeShapeType="1"/>
            </p:cNvCxnSpPr>
            <p:nvPr/>
          </p:nvCxnSpPr>
          <p:spPr bwMode="auto">
            <a:xfrm flipV="1">
              <a:off x="4683" y="3278"/>
              <a:ext cx="548" cy="1"/>
            </a:xfrm>
            <a:prstGeom prst="bentConnector3">
              <a:avLst>
                <a:gd name="adj1" fmla="val 50000"/>
              </a:avLst>
            </a:prstGeom>
            <a:noFill/>
            <a:ln w="76200">
              <a:solidFill>
                <a:srgbClr val="F6BF69"/>
              </a:solidFill>
              <a:miter lim="800000"/>
              <a:headEnd/>
              <a:tailEnd/>
            </a:ln>
          </p:spPr>
        </p:cxnSp>
        <p:cxnSp>
          <p:nvCxnSpPr>
            <p:cNvPr id="89104" name="AutoShape 12"/>
            <p:cNvCxnSpPr>
              <a:cxnSpLocks noChangeShapeType="1"/>
            </p:cNvCxnSpPr>
            <p:nvPr/>
          </p:nvCxnSpPr>
          <p:spPr bwMode="auto">
            <a:xfrm>
              <a:off x="5108" y="3276"/>
              <a:ext cx="694" cy="9"/>
            </a:xfrm>
            <a:prstGeom prst="straightConnector1">
              <a:avLst/>
            </a:prstGeom>
            <a:noFill/>
            <a:ln w="76200">
              <a:solidFill>
                <a:srgbClr val="F6BF69"/>
              </a:solidFill>
              <a:round/>
              <a:headEnd/>
              <a:tailEnd/>
            </a:ln>
          </p:spPr>
        </p:cxnSp>
        <p:cxnSp>
          <p:nvCxnSpPr>
            <p:cNvPr id="89105" name="AutoShape 13"/>
            <p:cNvCxnSpPr>
              <a:cxnSpLocks noChangeShapeType="1"/>
            </p:cNvCxnSpPr>
            <p:nvPr/>
          </p:nvCxnSpPr>
          <p:spPr bwMode="auto">
            <a:xfrm>
              <a:off x="4687" y="4009"/>
              <a:ext cx="598" cy="4"/>
            </a:xfrm>
            <a:prstGeom prst="straightConnector1">
              <a:avLst/>
            </a:prstGeom>
            <a:noFill/>
            <a:ln w="76200">
              <a:solidFill>
                <a:srgbClr val="F6BF69"/>
              </a:solidFill>
              <a:round/>
              <a:headEnd/>
              <a:tailEnd/>
            </a:ln>
          </p:spPr>
        </p:cxnSp>
        <p:sp>
          <p:nvSpPr>
            <p:cNvPr id="89106" name="Line 14"/>
            <p:cNvSpPr>
              <a:spLocks noChangeShapeType="1"/>
            </p:cNvSpPr>
            <p:nvPr/>
          </p:nvSpPr>
          <p:spPr bwMode="auto">
            <a:xfrm>
              <a:off x="5180" y="3275"/>
              <a:ext cx="0" cy="743"/>
            </a:xfrm>
            <a:prstGeom prst="line">
              <a:avLst/>
            </a:prstGeom>
            <a:noFill/>
            <a:ln w="76200">
              <a:solidFill>
                <a:srgbClr val="F6BF69"/>
              </a:solidFill>
              <a:round/>
              <a:headEnd/>
              <a:tailEnd/>
            </a:ln>
          </p:spPr>
          <p:txBody>
            <a:bodyPr lIns="173736" tIns="82296" rIns="173736" bIns="82296" anchor="ctr">
              <a:prstTxWarp prst="textNoShape">
                <a:avLst/>
              </a:prstTxWarp>
              <a:spAutoFit/>
            </a:bodyPr>
            <a:lstStyle/>
            <a:p>
              <a:endParaRPr lang="en-US"/>
            </a:p>
          </p:txBody>
        </p:sp>
        <p:sp>
          <p:nvSpPr>
            <p:cNvPr id="89107" name="AutoShape 15"/>
            <p:cNvSpPr>
              <a:spLocks noChangeAspect="1" noChangeArrowheads="1"/>
            </p:cNvSpPr>
            <p:nvPr/>
          </p:nvSpPr>
          <p:spPr bwMode="auto">
            <a:xfrm rot="8108947">
              <a:off x="5138" y="3634"/>
              <a:ext cx="134" cy="138"/>
            </a:xfrm>
            <a:prstGeom prst="rtTriangle">
              <a:avLst/>
            </a:prstGeom>
            <a:solidFill>
              <a:srgbClr val="FFFF00"/>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9108" name="AutoShape 16"/>
            <p:cNvSpPr>
              <a:spLocks noChangeAspect="1" noChangeArrowheads="1"/>
            </p:cNvSpPr>
            <p:nvPr/>
          </p:nvSpPr>
          <p:spPr bwMode="auto">
            <a:xfrm rot="-2691053">
              <a:off x="5137" y="3448"/>
              <a:ext cx="138" cy="136"/>
            </a:xfrm>
            <a:prstGeom prst="rtTriangle">
              <a:avLst/>
            </a:prstGeom>
            <a:solidFill>
              <a:srgbClr val="FFFF00"/>
            </a:solidFill>
            <a:ln w="28575">
              <a:solidFill>
                <a:srgbClr val="000000"/>
              </a:solidFill>
              <a:miter lim="800000"/>
              <a:headEnd/>
              <a:tailEnd/>
            </a:ln>
          </p:spPr>
          <p:txBody>
            <a:bodyPr wrap="none" lIns="173736" tIns="82296" rIns="173736" bIns="82296" anchor="ctr">
              <a:prstTxWarp prst="textNoShape">
                <a:avLst/>
              </a:prstTxWarp>
              <a:spAutoFit/>
            </a:bodyPr>
            <a:lstStyle/>
            <a:p>
              <a:endParaRPr lang="en-US"/>
            </a:p>
          </p:txBody>
        </p:sp>
        <p:sp>
          <p:nvSpPr>
            <p:cNvPr id="89109" name="Freeform 17"/>
            <p:cNvSpPr>
              <a:spLocks/>
            </p:cNvSpPr>
            <p:nvPr/>
          </p:nvSpPr>
          <p:spPr bwMode="auto">
            <a:xfrm>
              <a:off x="5088" y="3616"/>
              <a:ext cx="282" cy="26"/>
            </a:xfrm>
            <a:custGeom>
              <a:avLst/>
              <a:gdLst>
                <a:gd name="T0" fmla="*/ 0 w 280"/>
                <a:gd name="T1" fmla="*/ 68 h 24"/>
                <a:gd name="T2" fmla="*/ 117 w 280"/>
                <a:gd name="T3" fmla="*/ 0 h 24"/>
                <a:gd name="T4" fmla="*/ 242 w 280"/>
                <a:gd name="T5" fmla="*/ 24 h 24"/>
                <a:gd name="T6" fmla="*/ 282 w 280"/>
                <a:gd name="T7" fmla="*/ 46 h 24"/>
                <a:gd name="T8" fmla="*/ 306 w 280"/>
                <a:gd name="T9" fmla="*/ 68 h 24"/>
                <a:gd name="T10" fmla="*/ 0 60000 65536"/>
                <a:gd name="T11" fmla="*/ 0 60000 65536"/>
                <a:gd name="T12" fmla="*/ 0 60000 65536"/>
                <a:gd name="T13" fmla="*/ 0 60000 65536"/>
                <a:gd name="T14" fmla="*/ 0 60000 65536"/>
                <a:gd name="T15" fmla="*/ 0 w 280"/>
                <a:gd name="T16" fmla="*/ 0 h 24"/>
                <a:gd name="T17" fmla="*/ 280 w 280"/>
                <a:gd name="T18" fmla="*/ 24 h 24"/>
              </a:gdLst>
              <a:ahLst/>
              <a:cxnLst>
                <a:cxn ang="T10">
                  <a:pos x="T0" y="T1"/>
                </a:cxn>
                <a:cxn ang="T11">
                  <a:pos x="T2" y="T3"/>
                </a:cxn>
                <a:cxn ang="T12">
                  <a:pos x="T4" y="T5"/>
                </a:cxn>
                <a:cxn ang="T13">
                  <a:pos x="T6" y="T7"/>
                </a:cxn>
                <a:cxn ang="T14">
                  <a:pos x="T8" y="T9"/>
                </a:cxn>
              </a:cxnLst>
              <a:rect l="T15" t="T16" r="T17" b="T18"/>
              <a:pathLst>
                <a:path w="280" h="24">
                  <a:moveTo>
                    <a:pt x="0" y="24"/>
                  </a:moveTo>
                  <a:cubicBezTo>
                    <a:pt x="35" y="12"/>
                    <a:pt x="68" y="6"/>
                    <a:pt x="104" y="0"/>
                  </a:cubicBezTo>
                  <a:cubicBezTo>
                    <a:pt x="141" y="3"/>
                    <a:pt x="179" y="4"/>
                    <a:pt x="216" y="8"/>
                  </a:cubicBezTo>
                  <a:cubicBezTo>
                    <a:pt x="230" y="9"/>
                    <a:pt x="243" y="13"/>
                    <a:pt x="256" y="16"/>
                  </a:cubicBezTo>
                  <a:cubicBezTo>
                    <a:pt x="264" y="18"/>
                    <a:pt x="280" y="24"/>
                    <a:pt x="280" y="24"/>
                  </a:cubicBezTo>
                </a:path>
              </a:pathLst>
            </a:custGeom>
            <a:noFill/>
            <a:ln w="38100">
              <a:solidFill>
                <a:srgbClr val="FC0128"/>
              </a:solidFill>
              <a:round/>
              <a:headEnd/>
              <a:tailEnd/>
            </a:ln>
          </p:spPr>
          <p:txBody>
            <a:bodyPr wrap="none" lIns="173736" tIns="82296" rIns="173736" bIns="82296" anchor="ctr">
              <a:prstTxWarp prst="textNoShape">
                <a:avLst/>
              </a:prstTxWarp>
              <a:spAutoFit/>
            </a:bodyPr>
            <a:lstStyle/>
            <a:p>
              <a:endParaRPr lang="en-US"/>
            </a:p>
          </p:txBody>
        </p:sp>
        <p:sp>
          <p:nvSpPr>
            <p:cNvPr id="89110" name="Text Box 18"/>
            <p:cNvSpPr txBox="1">
              <a:spLocks noChangeArrowheads="1"/>
            </p:cNvSpPr>
            <p:nvPr/>
          </p:nvSpPr>
          <p:spPr bwMode="auto">
            <a:xfrm>
              <a:off x="5005" y="3076"/>
              <a:ext cx="484" cy="379"/>
            </a:xfrm>
            <a:prstGeom prst="rect">
              <a:avLst/>
            </a:prstGeom>
            <a:noFill/>
            <a:ln w="38100">
              <a:noFill/>
              <a:miter lim="800000"/>
              <a:headEnd/>
              <a:tailEnd/>
            </a:ln>
          </p:spPr>
          <p:txBody>
            <a:bodyPr wrap="none" lIns="155911" tIns="73852" rIns="155911" bIns="73852" anchor="ctr">
              <a:prstTxWarp prst="textNoShape">
                <a:avLst/>
              </a:prstTxWarp>
              <a:spAutoFit/>
            </a:bodyPr>
            <a:lstStyle/>
            <a:p>
              <a:pPr algn="ctr" defTabSz="820738">
                <a:spcBef>
                  <a:spcPct val="50000"/>
                </a:spcBef>
              </a:pPr>
              <a:r>
                <a:rPr lang="en-US" sz="2500">
                  <a:latin typeface="Times Roman" charset="0"/>
                </a:rPr>
                <a:t>D1</a:t>
              </a:r>
            </a:p>
          </p:txBody>
        </p:sp>
        <p:sp>
          <p:nvSpPr>
            <p:cNvPr id="89111" name="Text Box 19"/>
            <p:cNvSpPr txBox="1">
              <a:spLocks noChangeArrowheads="1"/>
            </p:cNvSpPr>
            <p:nvPr/>
          </p:nvSpPr>
          <p:spPr bwMode="auto">
            <a:xfrm>
              <a:off x="4773" y="3796"/>
              <a:ext cx="484" cy="378"/>
            </a:xfrm>
            <a:prstGeom prst="rect">
              <a:avLst/>
            </a:prstGeom>
            <a:noFill/>
            <a:ln w="38100">
              <a:noFill/>
              <a:miter lim="800000"/>
              <a:headEnd/>
              <a:tailEnd/>
            </a:ln>
          </p:spPr>
          <p:txBody>
            <a:bodyPr wrap="none" lIns="155911" tIns="73852" rIns="155911" bIns="73852" anchor="ctr">
              <a:prstTxWarp prst="textNoShape">
                <a:avLst/>
              </a:prstTxWarp>
              <a:spAutoFit/>
            </a:bodyPr>
            <a:lstStyle/>
            <a:p>
              <a:pPr algn="ctr" defTabSz="820738">
                <a:spcBef>
                  <a:spcPct val="50000"/>
                </a:spcBef>
              </a:pPr>
              <a:r>
                <a:rPr lang="en-US" sz="2500">
                  <a:latin typeface="Times Roman" charset="0"/>
                </a:rPr>
                <a:t>D2</a:t>
              </a:r>
            </a:p>
          </p:txBody>
        </p:sp>
        <p:sp>
          <p:nvSpPr>
            <p:cNvPr id="89112" name="Line 20"/>
            <p:cNvSpPr>
              <a:spLocks noChangeShapeType="1"/>
            </p:cNvSpPr>
            <p:nvPr/>
          </p:nvSpPr>
          <p:spPr bwMode="auto">
            <a:xfrm>
              <a:off x="3968" y="3344"/>
              <a:ext cx="1080" cy="232"/>
            </a:xfrm>
            <a:prstGeom prst="line">
              <a:avLst/>
            </a:prstGeom>
            <a:noFill/>
            <a:ln w="38100">
              <a:solidFill>
                <a:srgbClr val="FC0128"/>
              </a:solidFill>
              <a:round/>
              <a:headEnd/>
              <a:tailEnd type="triangle" w="med" len="med"/>
            </a:ln>
          </p:spPr>
          <p:txBody>
            <a:bodyPr lIns="173736" tIns="82296" rIns="173736" bIns="82296" anchor="ctr">
              <a:prstTxWarp prst="textNoShape">
                <a:avLst/>
              </a:prstTxWarp>
              <a:spAutoFit/>
            </a:bodyPr>
            <a:lstStyle/>
            <a:p>
              <a:endParaRPr lang="en-US"/>
            </a:p>
          </p:txBody>
        </p:sp>
      </p:grpSp>
      <p:grpSp>
        <p:nvGrpSpPr>
          <p:cNvPr id="89094" name="Group 21"/>
          <p:cNvGrpSpPr>
            <a:grpSpLocks/>
          </p:cNvGrpSpPr>
          <p:nvPr/>
        </p:nvGrpSpPr>
        <p:grpSpPr bwMode="auto">
          <a:xfrm>
            <a:off x="1600200" y="3124200"/>
            <a:ext cx="2413000" cy="1366837"/>
            <a:chOff x="1006" y="2385"/>
            <a:chExt cx="1673" cy="975"/>
          </a:xfrm>
        </p:grpSpPr>
        <p:sp>
          <p:nvSpPr>
            <p:cNvPr id="89095" name="Rectangle 22"/>
            <p:cNvSpPr>
              <a:spLocks noChangeArrowheads="1"/>
            </p:cNvSpPr>
            <p:nvPr/>
          </p:nvSpPr>
          <p:spPr bwMode="auto">
            <a:xfrm>
              <a:off x="1006" y="2753"/>
              <a:ext cx="1673" cy="264"/>
            </a:xfrm>
            <a:prstGeom prst="rect">
              <a:avLst/>
            </a:prstGeom>
            <a:noFill/>
            <a:ln w="38100">
              <a:solidFill>
                <a:srgbClr val="FC0128"/>
              </a:solidFill>
              <a:miter lim="800000"/>
              <a:headEnd/>
              <a:tailEnd/>
            </a:ln>
          </p:spPr>
          <p:txBody>
            <a:bodyPr wrap="none" lIns="173736" tIns="82296" rIns="173736" bIns="82296" anchor="ctr">
              <a:prstTxWarp prst="textNoShape">
                <a:avLst/>
              </a:prstTxWarp>
              <a:spAutoFit/>
            </a:bodyPr>
            <a:lstStyle/>
            <a:p>
              <a:endParaRPr lang="en-US"/>
            </a:p>
          </p:txBody>
        </p:sp>
        <p:sp>
          <p:nvSpPr>
            <p:cNvPr id="89096" name="Rectangle 23"/>
            <p:cNvSpPr>
              <a:spLocks noChangeArrowheads="1"/>
            </p:cNvSpPr>
            <p:nvPr/>
          </p:nvSpPr>
          <p:spPr bwMode="auto">
            <a:xfrm>
              <a:off x="1682" y="2385"/>
              <a:ext cx="425" cy="368"/>
            </a:xfrm>
            <a:prstGeom prst="rect">
              <a:avLst/>
            </a:prstGeom>
            <a:noFill/>
            <a:ln w="38100">
              <a:solidFill>
                <a:srgbClr val="FC0128"/>
              </a:solidFill>
              <a:miter lim="800000"/>
              <a:headEnd/>
              <a:tailEnd/>
            </a:ln>
          </p:spPr>
          <p:txBody>
            <a:bodyPr wrap="none" lIns="173736" tIns="82296" rIns="173736" bIns="82296" anchor="ctr">
              <a:prstTxWarp prst="textNoShape">
                <a:avLst/>
              </a:prstTxWarp>
              <a:spAutoFit/>
            </a:bodyPr>
            <a:lstStyle/>
            <a:p>
              <a:endParaRPr lang="en-US"/>
            </a:p>
          </p:txBody>
        </p:sp>
        <p:sp>
          <p:nvSpPr>
            <p:cNvPr id="89097" name="Rectangle 24"/>
            <p:cNvSpPr>
              <a:spLocks noChangeArrowheads="1"/>
            </p:cNvSpPr>
            <p:nvPr/>
          </p:nvSpPr>
          <p:spPr bwMode="auto">
            <a:xfrm>
              <a:off x="1006" y="3016"/>
              <a:ext cx="407" cy="344"/>
            </a:xfrm>
            <a:prstGeom prst="rect">
              <a:avLst/>
            </a:prstGeom>
            <a:noFill/>
            <a:ln w="38100">
              <a:solidFill>
                <a:srgbClr val="FC0128"/>
              </a:solidFill>
              <a:miter lim="800000"/>
              <a:headEnd/>
              <a:tailEnd/>
            </a:ln>
          </p:spPr>
          <p:txBody>
            <a:bodyPr wrap="none" lIns="173736" tIns="82296" rIns="173736" bIns="82296" anchor="ctr">
              <a:prstTxWarp prst="textNoShape">
                <a:avLst/>
              </a:prstTxWarp>
              <a:spAutoFit/>
            </a:bodyPr>
            <a:lstStyle/>
            <a:p>
              <a:endParaRPr lang="en-US"/>
            </a:p>
          </p:txBody>
        </p:sp>
      </p:gr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1.  Classes</a:t>
            </a:r>
          </a:p>
        </p:txBody>
      </p:sp>
      <p:sp>
        <p:nvSpPr>
          <p:cNvPr id="19459" name="Content Placeholder 2"/>
          <p:cNvSpPr>
            <a:spLocks noGrp="1"/>
          </p:cNvSpPr>
          <p:nvPr>
            <p:ph idx="1"/>
          </p:nvPr>
        </p:nvSpPr>
        <p:spPr/>
        <p:txBody>
          <a:bodyPr/>
          <a:lstStyle/>
          <a:p>
            <a:pPr marL="0" indent="0"/>
            <a:endParaRPr lang="en-US"/>
          </a:p>
        </p:txBody>
      </p:sp>
      <p:sp>
        <p:nvSpPr>
          <p:cNvPr id="19460" name="Rectangle 3"/>
          <p:cNvSpPr>
            <a:spLocks noChangeArrowheads="1"/>
          </p:cNvSpPr>
          <p:nvPr/>
        </p:nvSpPr>
        <p:spPr bwMode="auto">
          <a:xfrm>
            <a:off x="4114800" y="2971800"/>
            <a:ext cx="755650" cy="1323975"/>
          </a:xfrm>
          <a:prstGeom prst="rect">
            <a:avLst/>
          </a:prstGeom>
          <a:noFill/>
          <a:ln w="9525">
            <a:noFill/>
            <a:miter lim="800000"/>
            <a:headEnd/>
            <a:tailEnd/>
          </a:ln>
        </p:spPr>
        <p:txBody>
          <a:bodyPr wrap="none">
            <a:prstTxWarp prst="textNoShape">
              <a:avLst/>
            </a:prstTxWarp>
            <a:spAutoFit/>
          </a:bodyPr>
          <a:lstStyle/>
          <a:p>
            <a:r>
              <a:rPr lang="en-US" sz="8000">
                <a:solidFill>
                  <a:srgbClr val="FF0000"/>
                </a:solidFill>
              </a:rPr>
              <a:t>1</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We Learn?</a:t>
            </a:r>
            <a:endParaRPr lang="en-US" dirty="0"/>
          </a:p>
        </p:txBody>
      </p:sp>
      <p:sp>
        <p:nvSpPr>
          <p:cNvPr id="3" name="Content Placeholder 2"/>
          <p:cNvSpPr>
            <a:spLocks noGrp="1"/>
          </p:cNvSpPr>
          <p:nvPr>
            <p:ph idx="1"/>
          </p:nvPr>
        </p:nvSpPr>
        <p:spPr/>
        <p:txBody>
          <a:bodyPr/>
          <a:lstStyle/>
          <a:p>
            <a:r>
              <a:rPr lang="en-US" dirty="0" smtClean="0"/>
              <a:t>Putting behavior in the tangible classes makes them large, duplicates behavior, hard to understand. «</a:t>
            </a:r>
            <a:r>
              <a:rPr lang="en-US" dirty="0" err="1" smtClean="0"/>
              <a:t>Pic</a:t>
            </a:r>
            <a:r>
              <a:rPr lang="en-US" dirty="0" smtClean="0"/>
              <a:t> of Phone and simple CD</a:t>
            </a:r>
          </a:p>
          <a:p>
            <a:endParaRPr lang="en-US" dirty="0" smtClean="0"/>
          </a:p>
          <a:p>
            <a:r>
              <a:rPr lang="en-US" dirty="0" smtClean="0"/>
              <a:t>«split»</a:t>
            </a:r>
          </a:p>
          <a:p>
            <a:r>
              <a:rPr lang="en-US" dirty="0" smtClean="0"/>
              <a:t>To avoid that, we:</a:t>
            </a:r>
          </a:p>
          <a:p>
            <a:pPr lvl="1"/>
            <a:r>
              <a:rPr lang="en-US" dirty="0" smtClean="0"/>
              <a:t>focus on associations</a:t>
            </a:r>
          </a:p>
          <a:p>
            <a:pPr lvl="1"/>
            <a:r>
              <a:rPr lang="en-US" dirty="0" smtClean="0"/>
              <a:t>find the invariant</a:t>
            </a:r>
          </a:p>
          <a:p>
            <a:pPr lvl="1"/>
            <a:r>
              <a:rPr lang="en-US" dirty="0" smtClean="0"/>
              <a:t>build classes that control dumb devices</a:t>
            </a:r>
          </a:p>
          <a:p>
            <a:pPr lvl="1"/>
            <a:endParaRPr lang="en-US" dirty="0" smtClean="0"/>
          </a:p>
          <a:p>
            <a:r>
              <a:rPr lang="en-US" dirty="0" smtClean="0"/>
              <a:t>Here’s another example:</a:t>
            </a:r>
          </a:p>
          <a:p>
            <a:endParaRPr lang="en-US" dirty="0"/>
          </a:p>
        </p:txBody>
      </p:sp>
      <p:graphicFrame>
        <p:nvGraphicFramePr>
          <p:cNvPr id="524290" name="Object 2"/>
          <p:cNvGraphicFramePr>
            <a:graphicFrameLocks/>
          </p:cNvGraphicFramePr>
          <p:nvPr/>
        </p:nvGraphicFramePr>
        <p:xfrm>
          <a:off x="4953000" y="1752600"/>
          <a:ext cx="3473450" cy="3149600"/>
        </p:xfrm>
        <a:graphic>
          <a:graphicData uri="http://schemas.openxmlformats.org/presentationml/2006/ole">
            <p:oleObj spid="_x0000_s524290" name="Microsoft ClipArt Gallery" r:id="rId3" imgW="4692600" imgH="4257360" progId="">
              <p:embed/>
            </p:oleObj>
          </a:graphicData>
        </a:graphic>
      </p:graphicFrame>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Context</a:t>
            </a:r>
          </a:p>
        </p:txBody>
      </p:sp>
      <p:sp>
        <p:nvSpPr>
          <p:cNvPr id="90115" name="Line 4"/>
          <p:cNvSpPr>
            <a:spLocks noChangeShapeType="1"/>
          </p:cNvSpPr>
          <p:nvPr/>
        </p:nvSpPr>
        <p:spPr bwMode="auto">
          <a:xfrm>
            <a:off x="1652588" y="2514600"/>
            <a:ext cx="23812" cy="3487738"/>
          </a:xfrm>
          <a:prstGeom prst="line">
            <a:avLst/>
          </a:prstGeom>
          <a:noFill/>
          <a:ln w="38100">
            <a:solidFill>
              <a:srgbClr val="FC0128"/>
            </a:solidFill>
            <a:round/>
            <a:headEnd/>
            <a:tailEnd/>
          </a:ln>
        </p:spPr>
        <p:txBody>
          <a:bodyPr wrap="none" lIns="173736" tIns="82296" rIns="173736" bIns="82296" anchor="ctr">
            <a:prstTxWarp prst="textNoShape">
              <a:avLst/>
            </a:prstTxWarp>
          </a:bodyPr>
          <a:lstStyle/>
          <a:p>
            <a:endParaRPr lang="en-US"/>
          </a:p>
        </p:txBody>
      </p:sp>
      <p:sp>
        <p:nvSpPr>
          <p:cNvPr id="90116" name="Line 5"/>
          <p:cNvSpPr>
            <a:spLocks noChangeShapeType="1"/>
          </p:cNvSpPr>
          <p:nvPr/>
        </p:nvSpPr>
        <p:spPr bwMode="auto">
          <a:xfrm>
            <a:off x="1665288" y="2497138"/>
            <a:ext cx="5653087" cy="0"/>
          </a:xfrm>
          <a:prstGeom prst="line">
            <a:avLst/>
          </a:prstGeom>
          <a:noFill/>
          <a:ln w="38100">
            <a:solidFill>
              <a:srgbClr val="FC0128"/>
            </a:solidFill>
            <a:round/>
            <a:headEnd/>
            <a:tailEnd/>
          </a:ln>
        </p:spPr>
        <p:txBody>
          <a:bodyPr wrap="none" lIns="173736" tIns="82296" rIns="173736" bIns="82296" anchor="ctr">
            <a:prstTxWarp prst="textNoShape">
              <a:avLst/>
            </a:prstTxWarp>
          </a:bodyPr>
          <a:lstStyle/>
          <a:p>
            <a:endParaRPr lang="en-US"/>
          </a:p>
        </p:txBody>
      </p:sp>
      <p:sp>
        <p:nvSpPr>
          <p:cNvPr id="90117" name="Line 6"/>
          <p:cNvSpPr>
            <a:spLocks noChangeShapeType="1"/>
          </p:cNvSpPr>
          <p:nvPr/>
        </p:nvSpPr>
        <p:spPr bwMode="auto">
          <a:xfrm>
            <a:off x="7278688" y="2490788"/>
            <a:ext cx="36512" cy="3663950"/>
          </a:xfrm>
          <a:prstGeom prst="line">
            <a:avLst/>
          </a:prstGeom>
          <a:noFill/>
          <a:ln w="38100">
            <a:solidFill>
              <a:srgbClr val="FC0128"/>
            </a:solidFill>
            <a:round/>
            <a:headEnd/>
            <a:tailEnd/>
          </a:ln>
        </p:spPr>
        <p:txBody>
          <a:bodyPr wrap="none" lIns="173736" tIns="82296" rIns="173736" bIns="82296" anchor="ctr">
            <a:prstTxWarp prst="textNoShape">
              <a:avLst/>
            </a:prstTxWarp>
          </a:bodyPr>
          <a:lstStyle/>
          <a:p>
            <a:endParaRPr lang="en-US"/>
          </a:p>
        </p:txBody>
      </p:sp>
      <p:sp>
        <p:nvSpPr>
          <p:cNvPr id="90118" name="Freeform 7"/>
          <p:cNvSpPr>
            <a:spLocks/>
          </p:cNvSpPr>
          <p:nvPr/>
        </p:nvSpPr>
        <p:spPr bwMode="auto">
          <a:xfrm>
            <a:off x="1676400" y="5926138"/>
            <a:ext cx="5630863" cy="398462"/>
          </a:xfrm>
          <a:custGeom>
            <a:avLst/>
            <a:gdLst>
              <a:gd name="T0" fmla="*/ 0 w 2400"/>
              <a:gd name="T1" fmla="*/ 2147483647 h 605"/>
              <a:gd name="T2" fmla="*/ 2147483647 w 2400"/>
              <a:gd name="T3" fmla="*/ 2147483647 h 605"/>
              <a:gd name="T4" fmla="*/ 2147483647 w 2400"/>
              <a:gd name="T5" fmla="*/ 2147483647 h 605"/>
              <a:gd name="T6" fmla="*/ 2147483647 w 2400"/>
              <a:gd name="T7" fmla="*/ 2147483647 h 605"/>
              <a:gd name="T8" fmla="*/ 2147483647 w 2400"/>
              <a:gd name="T9" fmla="*/ 2147483647 h 605"/>
              <a:gd name="T10" fmla="*/ 2147483647 w 2400"/>
              <a:gd name="T11" fmla="*/ 2147483647 h 605"/>
              <a:gd name="T12" fmla="*/ 2147483647 w 2400"/>
              <a:gd name="T13" fmla="*/ 2147483647 h 605"/>
              <a:gd name="T14" fmla="*/ 2147483647 w 2400"/>
              <a:gd name="T15" fmla="*/ 2147483647 h 605"/>
              <a:gd name="T16" fmla="*/ 2147483647 w 2400"/>
              <a:gd name="T17" fmla="*/ 2147483647 h 605"/>
              <a:gd name="T18" fmla="*/ 2147483647 w 2400"/>
              <a:gd name="T19" fmla="*/ 2147483647 h 605"/>
              <a:gd name="T20" fmla="*/ 2147483647 w 2400"/>
              <a:gd name="T21" fmla="*/ 2147483647 h 605"/>
              <a:gd name="T22" fmla="*/ 2147483647 w 2400"/>
              <a:gd name="T23" fmla="*/ 2147483647 h 605"/>
              <a:gd name="T24" fmla="*/ 2147483647 w 2400"/>
              <a:gd name="T25" fmla="*/ 2147483647 h 605"/>
              <a:gd name="T26" fmla="*/ 2147483647 w 2400"/>
              <a:gd name="T27" fmla="*/ 2147483647 h 605"/>
              <a:gd name="T28" fmla="*/ 2147483647 w 2400"/>
              <a:gd name="T29" fmla="*/ 2147483647 h 605"/>
              <a:gd name="T30" fmla="*/ 2147483647 w 2400"/>
              <a:gd name="T31" fmla="*/ 2147483647 h 605"/>
              <a:gd name="T32" fmla="*/ 2147483647 w 2400"/>
              <a:gd name="T33" fmla="*/ 2147483647 h 60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00"/>
              <a:gd name="T52" fmla="*/ 0 h 605"/>
              <a:gd name="T53" fmla="*/ 2400 w 2400"/>
              <a:gd name="T54" fmla="*/ 605 h 60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00" h="605">
                <a:moveTo>
                  <a:pt x="0" y="105"/>
                </a:moveTo>
                <a:cubicBezTo>
                  <a:pt x="98" y="100"/>
                  <a:pt x="229" y="97"/>
                  <a:pt x="328" y="77"/>
                </a:cubicBezTo>
                <a:cubicBezTo>
                  <a:pt x="372" y="68"/>
                  <a:pt x="417" y="49"/>
                  <a:pt x="464" y="41"/>
                </a:cubicBezTo>
                <a:cubicBezTo>
                  <a:pt x="738" y="64"/>
                  <a:pt x="652" y="0"/>
                  <a:pt x="719" y="159"/>
                </a:cubicBezTo>
                <a:cubicBezTo>
                  <a:pt x="748" y="435"/>
                  <a:pt x="723" y="354"/>
                  <a:pt x="1055" y="323"/>
                </a:cubicBezTo>
                <a:cubicBezTo>
                  <a:pt x="1110" y="289"/>
                  <a:pt x="1148" y="252"/>
                  <a:pt x="1210" y="232"/>
                </a:cubicBezTo>
                <a:cubicBezTo>
                  <a:pt x="1325" y="235"/>
                  <a:pt x="1452" y="189"/>
                  <a:pt x="1555" y="241"/>
                </a:cubicBezTo>
                <a:cubicBezTo>
                  <a:pt x="1607" y="267"/>
                  <a:pt x="1564" y="357"/>
                  <a:pt x="1573" y="414"/>
                </a:cubicBezTo>
                <a:cubicBezTo>
                  <a:pt x="1599" y="577"/>
                  <a:pt x="1573" y="541"/>
                  <a:pt x="1637" y="605"/>
                </a:cubicBezTo>
                <a:cubicBezTo>
                  <a:pt x="1673" y="596"/>
                  <a:pt x="1712" y="592"/>
                  <a:pt x="1746" y="577"/>
                </a:cubicBezTo>
                <a:cubicBezTo>
                  <a:pt x="1781" y="562"/>
                  <a:pt x="1794" y="514"/>
                  <a:pt x="1809" y="486"/>
                </a:cubicBezTo>
                <a:cubicBezTo>
                  <a:pt x="1842" y="426"/>
                  <a:pt x="1856" y="381"/>
                  <a:pt x="1919" y="350"/>
                </a:cubicBezTo>
                <a:cubicBezTo>
                  <a:pt x="2000" y="357"/>
                  <a:pt x="2062" y="361"/>
                  <a:pt x="2137" y="386"/>
                </a:cubicBezTo>
                <a:cubicBezTo>
                  <a:pt x="2158" y="383"/>
                  <a:pt x="2180" y="383"/>
                  <a:pt x="2200" y="377"/>
                </a:cubicBezTo>
                <a:cubicBezTo>
                  <a:pt x="2211" y="374"/>
                  <a:pt x="2218" y="363"/>
                  <a:pt x="2228" y="359"/>
                </a:cubicBezTo>
                <a:cubicBezTo>
                  <a:pt x="2245" y="352"/>
                  <a:pt x="2313" y="323"/>
                  <a:pt x="2337" y="323"/>
                </a:cubicBezTo>
                <a:cubicBezTo>
                  <a:pt x="2358" y="323"/>
                  <a:pt x="2379" y="323"/>
                  <a:pt x="2400" y="323"/>
                </a:cubicBezTo>
              </a:path>
            </a:pathLst>
          </a:custGeom>
          <a:noFill/>
          <a:ln w="38100">
            <a:solidFill>
              <a:srgbClr val="FC0128"/>
            </a:solidFill>
            <a:round/>
            <a:headEnd/>
            <a:tailEnd/>
          </a:ln>
        </p:spPr>
        <p:txBody>
          <a:bodyPr wrap="none" lIns="173736" tIns="82296" rIns="173736" bIns="82296" anchor="ctr">
            <a:prstTxWarp prst="textNoShape">
              <a:avLst/>
            </a:prstTxWarp>
          </a:bodyPr>
          <a:lstStyle/>
          <a:p>
            <a:endParaRPr lang="en-US" sz="2000"/>
          </a:p>
        </p:txBody>
      </p:sp>
      <p:sp>
        <p:nvSpPr>
          <p:cNvPr id="90119" name="Text Box 8"/>
          <p:cNvSpPr txBox="1">
            <a:spLocks noChangeArrowheads="1"/>
          </p:cNvSpPr>
          <p:nvPr/>
        </p:nvSpPr>
        <p:spPr bwMode="auto">
          <a:xfrm>
            <a:off x="1817688" y="2635250"/>
            <a:ext cx="5548312" cy="2919413"/>
          </a:xfrm>
          <a:prstGeom prst="rect">
            <a:avLst/>
          </a:prstGeom>
          <a:noFill/>
          <a:ln w="38100">
            <a:noFill/>
            <a:miter lim="800000"/>
            <a:headEnd/>
            <a:tailEnd/>
          </a:ln>
        </p:spPr>
        <p:txBody>
          <a:bodyPr lIns="155911" tIns="73852" rIns="155911" bIns="73852">
            <a:prstTxWarp prst="textNoShape">
              <a:avLst/>
            </a:prstTxWarp>
            <a:spAutoFit/>
          </a:bodyPr>
          <a:lstStyle/>
          <a:p>
            <a:pPr defTabSz="820738"/>
            <a:r>
              <a:rPr lang="en-US" sz="2000" u="sng" dirty="0">
                <a:latin typeface="Helvetica" charset="0"/>
              </a:rPr>
              <a:t>Type		Speed</a:t>
            </a:r>
            <a:r>
              <a:rPr lang="en-US" sz="2000" u="sng" dirty="0" smtClean="0">
                <a:latin typeface="Helvetica" charset="0"/>
              </a:rPr>
              <a:t>		</a:t>
            </a:r>
            <a:r>
              <a:rPr lang="en-US" sz="2000" u="sng" dirty="0">
                <a:latin typeface="Helvetica" charset="0"/>
              </a:rPr>
              <a:t>Value</a:t>
            </a:r>
          </a:p>
          <a:p>
            <a:pPr defTabSz="820738"/>
            <a:r>
              <a:rPr lang="en-US" sz="2000" dirty="0">
                <a:latin typeface="Helvetica" charset="0"/>
              </a:rPr>
              <a:t>Acme 101 	0-10		 speed * 1.0</a:t>
            </a:r>
          </a:p>
          <a:p>
            <a:pPr defTabSz="820738"/>
            <a:r>
              <a:rPr lang="en-US" sz="2000" dirty="0">
                <a:latin typeface="Helvetica" charset="0"/>
              </a:rPr>
              <a:t>		10-30		 speed * 1.75</a:t>
            </a:r>
          </a:p>
          <a:p>
            <a:pPr defTabSz="820738"/>
            <a:r>
              <a:rPr lang="en-US" sz="2000" dirty="0">
                <a:latin typeface="Helvetica" charset="0"/>
              </a:rPr>
              <a:t>		25-50		 speed * 2</a:t>
            </a:r>
          </a:p>
          <a:p>
            <a:pPr defTabSz="820738"/>
            <a:endParaRPr lang="en-US" sz="2000" dirty="0">
              <a:latin typeface="Helvetica" charset="0"/>
            </a:endParaRPr>
          </a:p>
          <a:p>
            <a:pPr defTabSz="820738"/>
            <a:r>
              <a:rPr lang="en-US" sz="2000" dirty="0" err="1">
                <a:latin typeface="Helvetica" charset="0"/>
              </a:rPr>
              <a:t>NewPumpCo</a:t>
            </a:r>
            <a:r>
              <a:rPr lang="en-US" sz="2000" dirty="0">
                <a:latin typeface="Helvetica" charset="0"/>
              </a:rPr>
              <a:t>		 No gearing</a:t>
            </a:r>
          </a:p>
          <a:p>
            <a:pPr defTabSz="820738"/>
            <a:endParaRPr lang="en-US" sz="2000" dirty="0">
              <a:latin typeface="Helvetica" charset="0"/>
            </a:endParaRPr>
          </a:p>
          <a:p>
            <a:pPr defTabSz="820738"/>
            <a:r>
              <a:rPr lang="en-US" sz="2000" dirty="0">
                <a:latin typeface="Helvetica" charset="0"/>
              </a:rPr>
              <a:t>Pump ‘</a:t>
            </a:r>
            <a:r>
              <a:rPr lang="en-US" sz="2000" dirty="0" err="1">
                <a:latin typeface="Helvetica" charset="0"/>
              </a:rPr>
              <a:t>em</a:t>
            </a:r>
            <a:r>
              <a:rPr lang="en-US" sz="2000" dirty="0">
                <a:latin typeface="Helvetica" charset="0"/>
              </a:rPr>
              <a:t>	0-20		 speed * 1</a:t>
            </a:r>
          </a:p>
          <a:p>
            <a:pPr defTabSz="820738"/>
            <a:r>
              <a:rPr lang="en-US" sz="2000" dirty="0">
                <a:latin typeface="Helvetica" charset="0"/>
              </a:rPr>
              <a:t>		20-up		 speed * 3</a:t>
            </a:r>
            <a:r>
              <a:rPr lang="en-US" sz="2000" dirty="0">
                <a:latin typeface="Times Roman" charset="0"/>
              </a:rPr>
              <a:t>	 </a:t>
            </a:r>
          </a:p>
        </p:txBody>
      </p:sp>
      <p:sp>
        <p:nvSpPr>
          <p:cNvPr id="90120" name="Line 9"/>
          <p:cNvSpPr>
            <a:spLocks noChangeShapeType="1"/>
          </p:cNvSpPr>
          <p:nvPr/>
        </p:nvSpPr>
        <p:spPr bwMode="auto">
          <a:xfrm>
            <a:off x="2033588" y="4114800"/>
            <a:ext cx="4932362" cy="0"/>
          </a:xfrm>
          <a:prstGeom prst="line">
            <a:avLst/>
          </a:prstGeom>
          <a:noFill/>
          <a:ln w="38100">
            <a:solidFill>
              <a:srgbClr val="008000"/>
            </a:solidFill>
            <a:round/>
            <a:headEnd/>
            <a:tailEnd/>
          </a:ln>
        </p:spPr>
        <p:txBody>
          <a:bodyPr wrap="none" lIns="173736" tIns="82296" rIns="173736" bIns="82296" anchor="ctr">
            <a:prstTxWarp prst="textNoShape">
              <a:avLst/>
            </a:prstTxWarp>
          </a:bodyPr>
          <a:lstStyle/>
          <a:p>
            <a:endParaRPr lang="en-US"/>
          </a:p>
        </p:txBody>
      </p:sp>
      <p:sp>
        <p:nvSpPr>
          <p:cNvPr id="90121" name="Line 10"/>
          <p:cNvSpPr>
            <a:spLocks noChangeShapeType="1"/>
          </p:cNvSpPr>
          <p:nvPr/>
        </p:nvSpPr>
        <p:spPr bwMode="auto">
          <a:xfrm>
            <a:off x="2033588" y="4800600"/>
            <a:ext cx="4932362" cy="0"/>
          </a:xfrm>
          <a:prstGeom prst="line">
            <a:avLst/>
          </a:prstGeom>
          <a:noFill/>
          <a:ln w="38100">
            <a:solidFill>
              <a:srgbClr val="008000"/>
            </a:solidFill>
            <a:round/>
            <a:headEnd/>
            <a:tailEnd/>
          </a:ln>
        </p:spPr>
        <p:txBody>
          <a:bodyPr wrap="none" lIns="173736" tIns="82296" rIns="173736" bIns="82296" anchor="ctr">
            <a:prstTxWarp prst="textNoShape">
              <a:avLst/>
            </a:prstTxWarp>
          </a:bodyPr>
          <a:lstStyle/>
          <a:p>
            <a:endParaRPr lang="en-US"/>
          </a:p>
        </p:txBody>
      </p:sp>
      <p:sp>
        <p:nvSpPr>
          <p:cNvPr id="105484" name="Text Box 12"/>
          <p:cNvSpPr txBox="1">
            <a:spLocks noChangeArrowheads="1"/>
          </p:cNvSpPr>
          <p:nvPr/>
        </p:nvSpPr>
        <p:spPr bwMode="auto">
          <a:xfrm>
            <a:off x="685800" y="1219200"/>
            <a:ext cx="8458200" cy="1277938"/>
          </a:xfrm>
          <a:prstGeom prst="rect">
            <a:avLst/>
          </a:prstGeom>
          <a:noFill/>
          <a:ln w="9525">
            <a:noFill/>
            <a:miter lim="800000"/>
            <a:headEnd/>
            <a:tailEnd/>
          </a:ln>
          <a:effectLst/>
        </p:spPr>
        <p:txBody>
          <a:bodyPr>
            <a:prstTxWarp prst="textNoShape">
              <a:avLst/>
            </a:prstTxWarp>
            <a:spAutoFit/>
          </a:bodyPr>
          <a:lstStyle/>
          <a:p>
            <a:pPr>
              <a:spcBef>
                <a:spcPct val="20000"/>
              </a:spcBef>
              <a:buClr>
                <a:srgbClr val="0000FF"/>
              </a:buClr>
              <a:buSzPct val="65000"/>
              <a:buFont typeface="Monotype Sorts" charset="2"/>
              <a:buNone/>
              <a:defRPr/>
            </a:pPr>
            <a:r>
              <a:rPr lang="en-US" sz="2200">
                <a:latin typeface="Arial Unicode MS" charset="0"/>
              </a:rPr>
              <a:t>The motors in some pumps require a “gearing factor” </a:t>
            </a:r>
            <a:br>
              <a:rPr lang="en-US" sz="2200">
                <a:latin typeface="Arial Unicode MS" charset="0"/>
              </a:rPr>
            </a:br>
            <a:r>
              <a:rPr lang="en-US" sz="2200">
                <a:latin typeface="Arial Unicode MS" charset="0"/>
              </a:rPr>
              <a:t>depending on the desired final speed.</a:t>
            </a:r>
          </a:p>
          <a:p>
            <a:pPr>
              <a:spcBef>
                <a:spcPct val="50000"/>
              </a:spcBef>
              <a:defRPr/>
            </a:pPr>
            <a:endParaRPr lang="en-US" sz="2200">
              <a:effectLst>
                <a:outerShdw blurRad="38100" dist="38100" dir="2700000" algn="tl">
                  <a:srgbClr val="DDDDDD"/>
                </a:outerShdw>
              </a:effectLst>
            </a:endParaRPr>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t>Changes</a:t>
            </a:r>
          </a:p>
        </p:txBody>
      </p:sp>
      <p:sp>
        <p:nvSpPr>
          <p:cNvPr id="91139" name="Rectangle 3"/>
          <p:cNvSpPr>
            <a:spLocks noGrp="1" noChangeArrowheads="1"/>
          </p:cNvSpPr>
          <p:nvPr>
            <p:ph type="body" idx="1"/>
          </p:nvPr>
        </p:nvSpPr>
        <p:spPr>
          <a:xfrm>
            <a:off x="685800" y="1066800"/>
            <a:ext cx="7772400" cy="2209800"/>
          </a:xfrm>
        </p:spPr>
        <p:txBody>
          <a:bodyPr/>
          <a:lstStyle/>
          <a:p>
            <a:pPr lvl="1">
              <a:buSzPct val="125000"/>
              <a:buFont typeface="Wingdings" charset="2"/>
              <a:buChar char="§"/>
            </a:pPr>
            <a:r>
              <a:rPr lang="en-US"/>
              <a:t>The number of tiers</a:t>
            </a:r>
          </a:p>
          <a:p>
            <a:pPr lvl="1">
              <a:buSzPct val="125000"/>
              <a:buFont typeface="Wingdings" charset="2"/>
              <a:buChar char="§"/>
            </a:pPr>
            <a:r>
              <a:rPr lang="en-US"/>
              <a:t>The start and stop of each of the set points</a:t>
            </a:r>
          </a:p>
          <a:p>
            <a:pPr lvl="1">
              <a:buSzPct val="125000"/>
              <a:buFont typeface="Wingdings" charset="2"/>
              <a:buChar char="§"/>
            </a:pPr>
            <a:r>
              <a:rPr lang="en-US"/>
              <a:t>The variety and number of devices.</a:t>
            </a:r>
          </a:p>
          <a:p>
            <a:pPr lvl="1">
              <a:buSzPct val="125000"/>
              <a:buFont typeface="Wingdings" charset="2"/>
              <a:buChar char="§"/>
            </a:pPr>
            <a:r>
              <a:rPr lang="en-US"/>
              <a:t>Further idiosyncrasies of certain devices</a:t>
            </a:r>
          </a:p>
        </p:txBody>
      </p:sp>
      <p:grpSp>
        <p:nvGrpSpPr>
          <p:cNvPr id="91140" name="Group 4"/>
          <p:cNvGrpSpPr>
            <a:grpSpLocks/>
          </p:cNvGrpSpPr>
          <p:nvPr/>
        </p:nvGrpSpPr>
        <p:grpSpPr bwMode="auto">
          <a:xfrm>
            <a:off x="1219200" y="3429000"/>
            <a:ext cx="7100888" cy="1911350"/>
            <a:chOff x="518" y="2484"/>
            <a:chExt cx="5403" cy="2144"/>
          </a:xfrm>
        </p:grpSpPr>
        <p:sp>
          <p:nvSpPr>
            <p:cNvPr id="91142" name="Rectangle 5"/>
            <p:cNvSpPr>
              <a:spLocks noChangeArrowheads="1"/>
            </p:cNvSpPr>
            <p:nvPr/>
          </p:nvSpPr>
          <p:spPr bwMode="auto">
            <a:xfrm>
              <a:off x="2515" y="2484"/>
              <a:ext cx="1409" cy="691"/>
            </a:xfrm>
            <a:prstGeom prst="rect">
              <a:avLst/>
            </a:prstGeom>
            <a:noFill/>
            <a:ln w="38100">
              <a:solidFill>
                <a:srgbClr val="006600"/>
              </a:solidFill>
              <a:miter lim="800000"/>
              <a:headEnd/>
              <a:tailEnd/>
            </a:ln>
          </p:spPr>
          <p:txBody>
            <a:bodyPr wrap="none" lIns="155911" tIns="73852" rIns="155911" bIns="73852" anchor="ctr">
              <a:prstTxWarp prst="textNoShape">
                <a:avLst/>
              </a:prstTxWarp>
            </a:bodyPr>
            <a:lstStyle/>
            <a:p>
              <a:pPr algn="ctr" defTabSz="820738"/>
              <a:r>
                <a:rPr lang="en-US" sz="2000">
                  <a:latin typeface="Helvetica" charset="0"/>
                </a:rPr>
                <a:t>Pump</a:t>
              </a:r>
            </a:p>
          </p:txBody>
        </p:sp>
        <p:sp>
          <p:nvSpPr>
            <p:cNvPr id="91143" name="Rectangle 6"/>
            <p:cNvSpPr>
              <a:spLocks noChangeArrowheads="1"/>
            </p:cNvSpPr>
            <p:nvPr/>
          </p:nvSpPr>
          <p:spPr bwMode="auto">
            <a:xfrm>
              <a:off x="518" y="3937"/>
              <a:ext cx="1409" cy="691"/>
            </a:xfrm>
            <a:prstGeom prst="rect">
              <a:avLst/>
            </a:prstGeom>
            <a:noFill/>
            <a:ln w="38100">
              <a:solidFill>
                <a:srgbClr val="006600"/>
              </a:solidFill>
              <a:miter lim="800000"/>
              <a:headEnd/>
              <a:tailEnd/>
            </a:ln>
          </p:spPr>
          <p:txBody>
            <a:bodyPr wrap="none" lIns="155911" tIns="73852" rIns="155911" bIns="73852" anchor="ctr">
              <a:prstTxWarp prst="textNoShape">
                <a:avLst/>
              </a:prstTxWarp>
            </a:bodyPr>
            <a:lstStyle/>
            <a:p>
              <a:pPr algn="ctr" defTabSz="820738"/>
              <a:r>
                <a:rPr lang="en-US" sz="2000">
                  <a:latin typeface="Helvetica" charset="0"/>
                </a:rPr>
                <a:t>Acme Pump</a:t>
              </a:r>
            </a:p>
          </p:txBody>
        </p:sp>
        <p:sp>
          <p:nvSpPr>
            <p:cNvPr id="91144" name="Rectangle 7"/>
            <p:cNvSpPr>
              <a:spLocks noChangeArrowheads="1"/>
            </p:cNvSpPr>
            <p:nvPr/>
          </p:nvSpPr>
          <p:spPr bwMode="auto">
            <a:xfrm>
              <a:off x="2515" y="3937"/>
              <a:ext cx="1409" cy="691"/>
            </a:xfrm>
            <a:prstGeom prst="rect">
              <a:avLst/>
            </a:prstGeom>
            <a:noFill/>
            <a:ln w="38100">
              <a:solidFill>
                <a:srgbClr val="006600"/>
              </a:solidFill>
              <a:miter lim="800000"/>
              <a:headEnd/>
              <a:tailEnd/>
            </a:ln>
          </p:spPr>
          <p:txBody>
            <a:bodyPr wrap="none" lIns="155911" tIns="73852" rIns="155911" bIns="73852" anchor="ctr">
              <a:prstTxWarp prst="textNoShape">
                <a:avLst/>
              </a:prstTxWarp>
            </a:bodyPr>
            <a:lstStyle/>
            <a:p>
              <a:pPr algn="ctr" defTabSz="820738"/>
              <a:r>
                <a:rPr lang="en-US" sz="2000">
                  <a:latin typeface="Helvetica" charset="0"/>
                </a:rPr>
                <a:t>NewPumpCo</a:t>
              </a:r>
            </a:p>
          </p:txBody>
        </p:sp>
        <p:sp>
          <p:nvSpPr>
            <p:cNvPr id="91145" name="Rectangle 8"/>
            <p:cNvSpPr>
              <a:spLocks noChangeArrowheads="1"/>
            </p:cNvSpPr>
            <p:nvPr/>
          </p:nvSpPr>
          <p:spPr bwMode="auto">
            <a:xfrm>
              <a:off x="4512" y="3937"/>
              <a:ext cx="1409" cy="691"/>
            </a:xfrm>
            <a:prstGeom prst="rect">
              <a:avLst/>
            </a:prstGeom>
            <a:noFill/>
            <a:ln w="38100">
              <a:solidFill>
                <a:srgbClr val="006600"/>
              </a:solidFill>
              <a:miter lim="800000"/>
              <a:headEnd/>
              <a:tailEnd/>
            </a:ln>
          </p:spPr>
          <p:txBody>
            <a:bodyPr wrap="none" lIns="155911" tIns="73852" rIns="155911" bIns="73852" anchor="ctr">
              <a:prstTxWarp prst="textNoShape">
                <a:avLst/>
              </a:prstTxWarp>
            </a:bodyPr>
            <a:lstStyle/>
            <a:p>
              <a:pPr algn="ctr" defTabSz="820738"/>
              <a:r>
                <a:rPr lang="en-US" sz="2000">
                  <a:latin typeface="Helvetica" charset="0"/>
                </a:rPr>
                <a:t>Pump ‘em</a:t>
              </a:r>
            </a:p>
          </p:txBody>
        </p:sp>
        <p:sp>
          <p:nvSpPr>
            <p:cNvPr id="91146" name="Line 9"/>
            <p:cNvSpPr>
              <a:spLocks noChangeShapeType="1"/>
            </p:cNvSpPr>
            <p:nvPr/>
          </p:nvSpPr>
          <p:spPr bwMode="auto">
            <a:xfrm>
              <a:off x="1164" y="3690"/>
              <a:ext cx="4154" cy="0"/>
            </a:xfrm>
            <a:prstGeom prst="line">
              <a:avLst/>
            </a:prstGeom>
            <a:noFill/>
            <a:ln w="38100">
              <a:solidFill>
                <a:srgbClr val="006600"/>
              </a:solidFill>
              <a:round/>
              <a:headEnd/>
              <a:tailEnd/>
            </a:ln>
          </p:spPr>
          <p:txBody>
            <a:bodyPr wrap="none" lIns="173736" tIns="82296" rIns="173736" bIns="82296" anchor="ctr">
              <a:prstTxWarp prst="textNoShape">
                <a:avLst/>
              </a:prstTxWarp>
            </a:bodyPr>
            <a:lstStyle/>
            <a:p>
              <a:endParaRPr lang="en-US"/>
            </a:p>
          </p:txBody>
        </p:sp>
        <p:sp>
          <p:nvSpPr>
            <p:cNvPr id="91147" name="Line 10"/>
            <p:cNvSpPr>
              <a:spLocks noChangeShapeType="1"/>
            </p:cNvSpPr>
            <p:nvPr/>
          </p:nvSpPr>
          <p:spPr bwMode="auto">
            <a:xfrm>
              <a:off x="1155" y="3698"/>
              <a:ext cx="0" cy="237"/>
            </a:xfrm>
            <a:prstGeom prst="line">
              <a:avLst/>
            </a:prstGeom>
            <a:noFill/>
            <a:ln w="38100">
              <a:solidFill>
                <a:srgbClr val="006600"/>
              </a:solidFill>
              <a:round/>
              <a:headEnd/>
              <a:tailEnd/>
            </a:ln>
          </p:spPr>
          <p:txBody>
            <a:bodyPr wrap="none" lIns="173736" tIns="82296" rIns="173736" bIns="82296" anchor="ctr">
              <a:prstTxWarp prst="textNoShape">
                <a:avLst/>
              </a:prstTxWarp>
            </a:bodyPr>
            <a:lstStyle/>
            <a:p>
              <a:endParaRPr lang="en-US"/>
            </a:p>
          </p:txBody>
        </p:sp>
        <p:sp>
          <p:nvSpPr>
            <p:cNvPr id="91148" name="Line 11"/>
            <p:cNvSpPr>
              <a:spLocks noChangeShapeType="1"/>
            </p:cNvSpPr>
            <p:nvPr/>
          </p:nvSpPr>
          <p:spPr bwMode="auto">
            <a:xfrm>
              <a:off x="3221" y="3704"/>
              <a:ext cx="0" cy="237"/>
            </a:xfrm>
            <a:prstGeom prst="line">
              <a:avLst/>
            </a:prstGeom>
            <a:noFill/>
            <a:ln w="38100">
              <a:solidFill>
                <a:srgbClr val="006600"/>
              </a:solidFill>
              <a:round/>
              <a:headEnd/>
              <a:tailEnd/>
            </a:ln>
          </p:spPr>
          <p:txBody>
            <a:bodyPr wrap="none" lIns="173736" tIns="82296" rIns="173736" bIns="82296" anchor="ctr">
              <a:prstTxWarp prst="textNoShape">
                <a:avLst/>
              </a:prstTxWarp>
            </a:bodyPr>
            <a:lstStyle/>
            <a:p>
              <a:endParaRPr lang="en-US"/>
            </a:p>
          </p:txBody>
        </p:sp>
        <p:sp>
          <p:nvSpPr>
            <p:cNvPr id="91149" name="Line 12"/>
            <p:cNvSpPr>
              <a:spLocks noChangeShapeType="1"/>
            </p:cNvSpPr>
            <p:nvPr/>
          </p:nvSpPr>
          <p:spPr bwMode="auto">
            <a:xfrm>
              <a:off x="5306" y="3700"/>
              <a:ext cx="0" cy="237"/>
            </a:xfrm>
            <a:prstGeom prst="line">
              <a:avLst/>
            </a:prstGeom>
            <a:noFill/>
            <a:ln w="38100">
              <a:solidFill>
                <a:srgbClr val="006600"/>
              </a:solidFill>
              <a:round/>
              <a:headEnd/>
              <a:tailEnd/>
            </a:ln>
          </p:spPr>
          <p:txBody>
            <a:bodyPr wrap="none" lIns="173736" tIns="82296" rIns="173736" bIns="82296" anchor="ctr">
              <a:prstTxWarp prst="textNoShape">
                <a:avLst/>
              </a:prstTxWarp>
            </a:bodyPr>
            <a:lstStyle/>
            <a:p>
              <a:endParaRPr lang="en-US"/>
            </a:p>
          </p:txBody>
        </p:sp>
        <p:sp>
          <p:nvSpPr>
            <p:cNvPr id="91150" name="Line 13"/>
            <p:cNvSpPr>
              <a:spLocks noChangeShapeType="1"/>
            </p:cNvSpPr>
            <p:nvPr/>
          </p:nvSpPr>
          <p:spPr bwMode="auto">
            <a:xfrm>
              <a:off x="3215" y="3437"/>
              <a:ext cx="0" cy="237"/>
            </a:xfrm>
            <a:prstGeom prst="line">
              <a:avLst/>
            </a:prstGeom>
            <a:noFill/>
            <a:ln w="38100">
              <a:solidFill>
                <a:srgbClr val="006600"/>
              </a:solidFill>
              <a:round/>
              <a:headEnd/>
              <a:tailEnd/>
            </a:ln>
          </p:spPr>
          <p:txBody>
            <a:bodyPr wrap="none" lIns="173736" tIns="82296" rIns="173736" bIns="82296" anchor="ctr">
              <a:prstTxWarp prst="textNoShape">
                <a:avLst/>
              </a:prstTxWarp>
            </a:bodyPr>
            <a:lstStyle/>
            <a:p>
              <a:endParaRPr lang="en-US"/>
            </a:p>
          </p:txBody>
        </p:sp>
        <p:sp>
          <p:nvSpPr>
            <p:cNvPr id="91151" name="AutoShape 14"/>
            <p:cNvSpPr>
              <a:spLocks noChangeArrowheads="1"/>
            </p:cNvSpPr>
            <p:nvPr/>
          </p:nvSpPr>
          <p:spPr bwMode="auto">
            <a:xfrm>
              <a:off x="3109" y="3152"/>
              <a:ext cx="217" cy="255"/>
            </a:xfrm>
            <a:prstGeom prst="triangle">
              <a:avLst>
                <a:gd name="adj" fmla="val 50000"/>
              </a:avLst>
            </a:prstGeom>
            <a:noFill/>
            <a:ln w="38100">
              <a:solidFill>
                <a:srgbClr val="006600"/>
              </a:solidFill>
              <a:miter lim="800000"/>
              <a:headEnd/>
              <a:tailEnd/>
            </a:ln>
          </p:spPr>
          <p:txBody>
            <a:bodyPr wrap="none" lIns="173736" tIns="82296" rIns="173736" bIns="82296" anchor="ctr">
              <a:prstTxWarp prst="textNoShape">
                <a:avLst/>
              </a:prstTxWarp>
            </a:bodyPr>
            <a:lstStyle/>
            <a:p>
              <a:endParaRPr lang="en-US"/>
            </a:p>
          </p:txBody>
        </p:sp>
      </p:grpSp>
      <p:sp>
        <p:nvSpPr>
          <p:cNvPr id="91141" name="AutoShape 15"/>
          <p:cNvSpPr>
            <a:spLocks noChangeArrowheads="1"/>
          </p:cNvSpPr>
          <p:nvPr/>
        </p:nvSpPr>
        <p:spPr bwMode="auto">
          <a:xfrm>
            <a:off x="776288" y="3206750"/>
            <a:ext cx="2274887" cy="965200"/>
          </a:xfrm>
          <a:prstGeom prst="wedgeEllipseCallout">
            <a:avLst>
              <a:gd name="adj1" fmla="val -41977"/>
              <a:gd name="adj2" fmla="val 67926"/>
            </a:avLst>
          </a:prstGeom>
          <a:noFill/>
          <a:ln w="38100">
            <a:solidFill>
              <a:schemeClr val="accent2"/>
            </a:solidFill>
            <a:miter lim="800000"/>
            <a:headEnd/>
            <a:tailEnd/>
          </a:ln>
        </p:spPr>
        <p:txBody>
          <a:bodyPr lIns="155911" tIns="73852" rIns="155911" bIns="73852" anchorCtr="1">
            <a:prstTxWarp prst="textNoShape">
              <a:avLst/>
            </a:prstTxWarp>
            <a:spAutoFit/>
          </a:bodyPr>
          <a:lstStyle/>
          <a:p>
            <a:pPr algn="ctr" defTabSz="820738"/>
            <a:r>
              <a:rPr lang="en-US" b="1">
                <a:latin typeface="Tekton" charset="0"/>
              </a:rPr>
              <a:t>Good approach?</a:t>
            </a:r>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t>Invariants</a:t>
            </a:r>
          </a:p>
        </p:txBody>
      </p:sp>
      <p:sp>
        <p:nvSpPr>
          <p:cNvPr id="92163" name="Rectangle 3"/>
          <p:cNvSpPr>
            <a:spLocks noGrp="1" noChangeArrowheads="1"/>
          </p:cNvSpPr>
          <p:nvPr>
            <p:ph type="body" idx="1"/>
          </p:nvPr>
        </p:nvSpPr>
        <p:spPr>
          <a:xfrm>
            <a:off x="685800" y="1295400"/>
            <a:ext cx="7772400" cy="4114800"/>
          </a:xfrm>
        </p:spPr>
        <p:txBody>
          <a:bodyPr/>
          <a:lstStyle/>
          <a:p>
            <a:pPr lvl="1">
              <a:buSzPct val="125000"/>
              <a:buFont typeface="Wingdings" charset="2"/>
              <a:buChar char="§"/>
            </a:pPr>
            <a:r>
              <a:rPr lang="en-US">
                <a:latin typeface="Arial Unicode MS" charset="0"/>
              </a:rPr>
              <a:t>There are tiers</a:t>
            </a:r>
          </a:p>
          <a:p>
            <a:pPr lvl="1">
              <a:buSzPct val="125000"/>
              <a:buFont typeface="Wingdings" charset="2"/>
              <a:buChar char="§"/>
            </a:pPr>
            <a:r>
              <a:rPr lang="en-US">
                <a:latin typeface="Arial Unicode MS" charset="0"/>
              </a:rPr>
              <a:t>Each tier is a line (or a ray)</a:t>
            </a:r>
          </a:p>
          <a:p>
            <a:pPr lvl="1">
              <a:buSzPct val="125000"/>
              <a:buFont typeface="Wingdings" charset="2"/>
              <a:buChar char="§"/>
            </a:pPr>
            <a:r>
              <a:rPr lang="en-US">
                <a:latin typeface="Arial Unicode MS" charset="0"/>
              </a:rPr>
              <a:t>No sense in overlap</a:t>
            </a:r>
          </a:p>
        </p:txBody>
      </p:sp>
      <p:grpSp>
        <p:nvGrpSpPr>
          <p:cNvPr id="92164" name="Group 4"/>
          <p:cNvGrpSpPr>
            <a:grpSpLocks/>
          </p:cNvGrpSpPr>
          <p:nvPr/>
        </p:nvGrpSpPr>
        <p:grpSpPr bwMode="auto">
          <a:xfrm>
            <a:off x="1331913" y="2900363"/>
            <a:ext cx="5983287" cy="3082925"/>
            <a:chOff x="791" y="1765"/>
            <a:chExt cx="4929" cy="3006"/>
          </a:xfrm>
        </p:grpSpPr>
        <p:sp>
          <p:nvSpPr>
            <p:cNvPr id="92167" name="Line 5"/>
            <p:cNvSpPr>
              <a:spLocks noChangeShapeType="1"/>
            </p:cNvSpPr>
            <p:nvPr/>
          </p:nvSpPr>
          <p:spPr bwMode="auto">
            <a:xfrm>
              <a:off x="1293" y="1815"/>
              <a:ext cx="0" cy="2193"/>
            </a:xfrm>
            <a:prstGeom prst="line">
              <a:avLst/>
            </a:prstGeom>
            <a:noFill/>
            <a:ln w="38100">
              <a:solidFill>
                <a:srgbClr val="FC0128"/>
              </a:solidFill>
              <a:round/>
              <a:headEnd/>
              <a:tailEnd/>
            </a:ln>
          </p:spPr>
          <p:txBody>
            <a:bodyPr wrap="none" lIns="173736" tIns="82296" rIns="173736" bIns="82296" anchor="ctr">
              <a:prstTxWarp prst="textNoShape">
                <a:avLst/>
              </a:prstTxWarp>
            </a:bodyPr>
            <a:lstStyle/>
            <a:p>
              <a:endParaRPr lang="en-US"/>
            </a:p>
          </p:txBody>
        </p:sp>
        <p:sp>
          <p:nvSpPr>
            <p:cNvPr id="92168" name="Line 6"/>
            <p:cNvSpPr>
              <a:spLocks noChangeShapeType="1"/>
            </p:cNvSpPr>
            <p:nvPr/>
          </p:nvSpPr>
          <p:spPr bwMode="auto">
            <a:xfrm>
              <a:off x="1293" y="4008"/>
              <a:ext cx="4418" cy="0"/>
            </a:xfrm>
            <a:prstGeom prst="line">
              <a:avLst/>
            </a:prstGeom>
            <a:noFill/>
            <a:ln w="38100">
              <a:solidFill>
                <a:srgbClr val="FC0128"/>
              </a:solidFill>
              <a:round/>
              <a:headEnd/>
              <a:tailEnd/>
            </a:ln>
          </p:spPr>
          <p:txBody>
            <a:bodyPr wrap="none" lIns="173736" tIns="82296" rIns="173736" bIns="82296" anchor="ctr">
              <a:prstTxWarp prst="textNoShape">
                <a:avLst/>
              </a:prstTxWarp>
            </a:bodyPr>
            <a:lstStyle/>
            <a:p>
              <a:endParaRPr lang="en-US"/>
            </a:p>
          </p:txBody>
        </p:sp>
        <p:sp>
          <p:nvSpPr>
            <p:cNvPr id="92169" name="Line 7"/>
            <p:cNvSpPr>
              <a:spLocks noChangeShapeType="1"/>
            </p:cNvSpPr>
            <p:nvPr/>
          </p:nvSpPr>
          <p:spPr bwMode="auto">
            <a:xfrm rot="5400000" flipH="1">
              <a:off x="1796" y="4097"/>
              <a:ext cx="181" cy="0"/>
            </a:xfrm>
            <a:prstGeom prst="line">
              <a:avLst/>
            </a:prstGeom>
            <a:noFill/>
            <a:ln w="38100">
              <a:solidFill>
                <a:srgbClr val="FC0128"/>
              </a:solidFill>
              <a:round/>
              <a:headEnd/>
              <a:tailEnd/>
            </a:ln>
          </p:spPr>
          <p:txBody>
            <a:bodyPr wrap="none" lIns="173736" tIns="82296" rIns="173736" bIns="82296" anchor="ctr">
              <a:prstTxWarp prst="textNoShape">
                <a:avLst/>
              </a:prstTxWarp>
            </a:bodyPr>
            <a:lstStyle/>
            <a:p>
              <a:endParaRPr lang="en-US"/>
            </a:p>
          </p:txBody>
        </p:sp>
        <p:sp>
          <p:nvSpPr>
            <p:cNvPr id="92170" name="Text Box 8"/>
            <p:cNvSpPr txBox="1">
              <a:spLocks noChangeArrowheads="1"/>
            </p:cNvSpPr>
            <p:nvPr/>
          </p:nvSpPr>
          <p:spPr bwMode="auto">
            <a:xfrm>
              <a:off x="1635" y="4276"/>
              <a:ext cx="518" cy="476"/>
            </a:xfrm>
            <a:prstGeom prst="rect">
              <a:avLst/>
            </a:prstGeom>
            <a:noFill/>
            <a:ln w="38100">
              <a:noFill/>
              <a:miter lim="800000"/>
              <a:headEnd/>
              <a:tailEnd/>
            </a:ln>
          </p:spPr>
          <p:txBody>
            <a:bodyPr wrap="none" lIns="155911" tIns="73852" rIns="155911" bIns="73852">
              <a:prstTxWarp prst="textNoShape">
                <a:avLst/>
              </a:prstTxWarp>
              <a:spAutoFit/>
            </a:bodyPr>
            <a:lstStyle/>
            <a:p>
              <a:pPr algn="ctr" defTabSz="820738"/>
              <a:r>
                <a:rPr lang="en-US" sz="2200">
                  <a:latin typeface="Helvetica" charset="0"/>
                </a:rPr>
                <a:t>10</a:t>
              </a:r>
            </a:p>
          </p:txBody>
        </p:sp>
        <p:sp>
          <p:nvSpPr>
            <p:cNvPr id="92171" name="Line 9"/>
            <p:cNvSpPr>
              <a:spLocks noChangeShapeType="1"/>
            </p:cNvSpPr>
            <p:nvPr/>
          </p:nvSpPr>
          <p:spPr bwMode="auto">
            <a:xfrm rot="5400000" flipH="1">
              <a:off x="2481" y="4097"/>
              <a:ext cx="181" cy="0"/>
            </a:xfrm>
            <a:prstGeom prst="line">
              <a:avLst/>
            </a:prstGeom>
            <a:noFill/>
            <a:ln w="38100">
              <a:solidFill>
                <a:srgbClr val="FC0128"/>
              </a:solidFill>
              <a:round/>
              <a:headEnd/>
              <a:tailEnd/>
            </a:ln>
          </p:spPr>
          <p:txBody>
            <a:bodyPr wrap="none" lIns="173736" tIns="82296" rIns="173736" bIns="82296" anchor="ctr">
              <a:prstTxWarp prst="textNoShape">
                <a:avLst/>
              </a:prstTxWarp>
            </a:bodyPr>
            <a:lstStyle/>
            <a:p>
              <a:endParaRPr lang="en-US"/>
            </a:p>
          </p:txBody>
        </p:sp>
        <p:sp>
          <p:nvSpPr>
            <p:cNvPr id="92172" name="Line 10"/>
            <p:cNvSpPr>
              <a:spLocks noChangeShapeType="1"/>
            </p:cNvSpPr>
            <p:nvPr/>
          </p:nvSpPr>
          <p:spPr bwMode="auto">
            <a:xfrm rot="5400000" flipH="1">
              <a:off x="3168" y="4097"/>
              <a:ext cx="181" cy="0"/>
            </a:xfrm>
            <a:prstGeom prst="line">
              <a:avLst/>
            </a:prstGeom>
            <a:noFill/>
            <a:ln w="38100">
              <a:solidFill>
                <a:srgbClr val="FC0128"/>
              </a:solidFill>
              <a:round/>
              <a:headEnd/>
              <a:tailEnd/>
            </a:ln>
          </p:spPr>
          <p:txBody>
            <a:bodyPr wrap="none" lIns="173736" tIns="82296" rIns="173736" bIns="82296" anchor="ctr">
              <a:prstTxWarp prst="textNoShape">
                <a:avLst/>
              </a:prstTxWarp>
            </a:bodyPr>
            <a:lstStyle/>
            <a:p>
              <a:endParaRPr lang="en-US"/>
            </a:p>
          </p:txBody>
        </p:sp>
        <p:sp>
          <p:nvSpPr>
            <p:cNvPr id="92173" name="Line 11"/>
            <p:cNvSpPr>
              <a:spLocks noChangeShapeType="1"/>
            </p:cNvSpPr>
            <p:nvPr/>
          </p:nvSpPr>
          <p:spPr bwMode="auto">
            <a:xfrm rot="5400000" flipH="1">
              <a:off x="3856" y="4097"/>
              <a:ext cx="181" cy="0"/>
            </a:xfrm>
            <a:prstGeom prst="line">
              <a:avLst/>
            </a:prstGeom>
            <a:noFill/>
            <a:ln w="38100">
              <a:solidFill>
                <a:srgbClr val="FC0128"/>
              </a:solidFill>
              <a:round/>
              <a:headEnd/>
              <a:tailEnd/>
            </a:ln>
          </p:spPr>
          <p:txBody>
            <a:bodyPr wrap="none" lIns="173736" tIns="82296" rIns="173736" bIns="82296" anchor="ctr">
              <a:prstTxWarp prst="textNoShape">
                <a:avLst/>
              </a:prstTxWarp>
            </a:bodyPr>
            <a:lstStyle/>
            <a:p>
              <a:endParaRPr lang="en-US"/>
            </a:p>
          </p:txBody>
        </p:sp>
        <p:sp>
          <p:nvSpPr>
            <p:cNvPr id="92174" name="Line 12"/>
            <p:cNvSpPr>
              <a:spLocks noChangeShapeType="1"/>
            </p:cNvSpPr>
            <p:nvPr/>
          </p:nvSpPr>
          <p:spPr bwMode="auto">
            <a:xfrm rot="5400000" flipH="1">
              <a:off x="4544" y="4097"/>
              <a:ext cx="181" cy="0"/>
            </a:xfrm>
            <a:prstGeom prst="line">
              <a:avLst/>
            </a:prstGeom>
            <a:noFill/>
            <a:ln w="38100">
              <a:solidFill>
                <a:srgbClr val="FC0128"/>
              </a:solidFill>
              <a:round/>
              <a:headEnd/>
              <a:tailEnd/>
            </a:ln>
          </p:spPr>
          <p:txBody>
            <a:bodyPr wrap="none" lIns="173736" tIns="82296" rIns="173736" bIns="82296" anchor="ctr">
              <a:prstTxWarp prst="textNoShape">
                <a:avLst/>
              </a:prstTxWarp>
            </a:bodyPr>
            <a:lstStyle/>
            <a:p>
              <a:endParaRPr lang="en-US"/>
            </a:p>
          </p:txBody>
        </p:sp>
        <p:sp>
          <p:nvSpPr>
            <p:cNvPr id="92175" name="Text Box 13"/>
            <p:cNvSpPr txBox="1">
              <a:spLocks noChangeArrowheads="1"/>
            </p:cNvSpPr>
            <p:nvPr/>
          </p:nvSpPr>
          <p:spPr bwMode="auto">
            <a:xfrm>
              <a:off x="2313" y="4276"/>
              <a:ext cx="518" cy="476"/>
            </a:xfrm>
            <a:prstGeom prst="rect">
              <a:avLst/>
            </a:prstGeom>
            <a:noFill/>
            <a:ln w="38100">
              <a:noFill/>
              <a:miter lim="800000"/>
              <a:headEnd/>
              <a:tailEnd/>
            </a:ln>
          </p:spPr>
          <p:txBody>
            <a:bodyPr wrap="none" lIns="155911" tIns="73852" rIns="155911" bIns="73852">
              <a:prstTxWarp prst="textNoShape">
                <a:avLst/>
              </a:prstTxWarp>
              <a:spAutoFit/>
            </a:bodyPr>
            <a:lstStyle/>
            <a:p>
              <a:pPr algn="ctr" defTabSz="820738"/>
              <a:r>
                <a:rPr lang="en-US" sz="2200">
                  <a:latin typeface="Helvetica" charset="0"/>
                </a:rPr>
                <a:t>20</a:t>
              </a:r>
            </a:p>
          </p:txBody>
        </p:sp>
        <p:sp>
          <p:nvSpPr>
            <p:cNvPr id="92176" name="Text Box 14"/>
            <p:cNvSpPr txBox="1">
              <a:spLocks noChangeArrowheads="1"/>
            </p:cNvSpPr>
            <p:nvPr/>
          </p:nvSpPr>
          <p:spPr bwMode="auto">
            <a:xfrm>
              <a:off x="3005" y="4280"/>
              <a:ext cx="518" cy="476"/>
            </a:xfrm>
            <a:prstGeom prst="rect">
              <a:avLst/>
            </a:prstGeom>
            <a:noFill/>
            <a:ln w="38100">
              <a:noFill/>
              <a:miter lim="800000"/>
              <a:headEnd/>
              <a:tailEnd/>
            </a:ln>
          </p:spPr>
          <p:txBody>
            <a:bodyPr wrap="none" lIns="155911" tIns="73852" rIns="155911" bIns="73852">
              <a:prstTxWarp prst="textNoShape">
                <a:avLst/>
              </a:prstTxWarp>
              <a:spAutoFit/>
            </a:bodyPr>
            <a:lstStyle/>
            <a:p>
              <a:pPr algn="ctr" defTabSz="820738"/>
              <a:r>
                <a:rPr lang="en-US" sz="2200">
                  <a:latin typeface="Helvetica" charset="0"/>
                </a:rPr>
                <a:t>30</a:t>
              </a:r>
            </a:p>
          </p:txBody>
        </p:sp>
        <p:sp>
          <p:nvSpPr>
            <p:cNvPr id="92177" name="Text Box 15"/>
            <p:cNvSpPr txBox="1">
              <a:spLocks noChangeArrowheads="1"/>
            </p:cNvSpPr>
            <p:nvPr/>
          </p:nvSpPr>
          <p:spPr bwMode="auto">
            <a:xfrm>
              <a:off x="3691" y="4280"/>
              <a:ext cx="518" cy="476"/>
            </a:xfrm>
            <a:prstGeom prst="rect">
              <a:avLst/>
            </a:prstGeom>
            <a:noFill/>
            <a:ln w="38100">
              <a:noFill/>
              <a:miter lim="800000"/>
              <a:headEnd/>
              <a:tailEnd/>
            </a:ln>
          </p:spPr>
          <p:txBody>
            <a:bodyPr wrap="none" lIns="155911" tIns="73852" rIns="155911" bIns="73852">
              <a:prstTxWarp prst="textNoShape">
                <a:avLst/>
              </a:prstTxWarp>
              <a:spAutoFit/>
            </a:bodyPr>
            <a:lstStyle/>
            <a:p>
              <a:pPr algn="ctr" defTabSz="820738"/>
              <a:r>
                <a:rPr lang="en-US" sz="2200">
                  <a:latin typeface="Helvetica" charset="0"/>
                </a:rPr>
                <a:t>40</a:t>
              </a:r>
            </a:p>
          </p:txBody>
        </p:sp>
        <p:sp>
          <p:nvSpPr>
            <p:cNvPr id="92178" name="Text Box 16"/>
            <p:cNvSpPr txBox="1">
              <a:spLocks noChangeArrowheads="1"/>
            </p:cNvSpPr>
            <p:nvPr/>
          </p:nvSpPr>
          <p:spPr bwMode="auto">
            <a:xfrm>
              <a:off x="4382" y="4295"/>
              <a:ext cx="518" cy="476"/>
            </a:xfrm>
            <a:prstGeom prst="rect">
              <a:avLst/>
            </a:prstGeom>
            <a:noFill/>
            <a:ln w="38100">
              <a:noFill/>
              <a:miter lim="800000"/>
              <a:headEnd/>
              <a:tailEnd/>
            </a:ln>
          </p:spPr>
          <p:txBody>
            <a:bodyPr wrap="none" lIns="155911" tIns="73852" rIns="155911" bIns="73852">
              <a:prstTxWarp prst="textNoShape">
                <a:avLst/>
              </a:prstTxWarp>
              <a:spAutoFit/>
            </a:bodyPr>
            <a:lstStyle/>
            <a:p>
              <a:pPr algn="ctr" defTabSz="820738"/>
              <a:r>
                <a:rPr lang="en-US" sz="2200">
                  <a:latin typeface="Helvetica" charset="0"/>
                </a:rPr>
                <a:t>50</a:t>
              </a:r>
            </a:p>
          </p:txBody>
        </p:sp>
        <p:sp>
          <p:nvSpPr>
            <p:cNvPr id="92179" name="Line 17"/>
            <p:cNvSpPr>
              <a:spLocks noChangeShapeType="1"/>
            </p:cNvSpPr>
            <p:nvPr/>
          </p:nvSpPr>
          <p:spPr bwMode="auto">
            <a:xfrm>
              <a:off x="1346" y="3423"/>
              <a:ext cx="599" cy="0"/>
            </a:xfrm>
            <a:prstGeom prst="line">
              <a:avLst/>
            </a:prstGeom>
            <a:noFill/>
            <a:ln w="38100">
              <a:solidFill>
                <a:schemeClr val="accent2"/>
              </a:solidFill>
              <a:round/>
              <a:headEnd/>
              <a:tailEnd/>
            </a:ln>
          </p:spPr>
          <p:txBody>
            <a:bodyPr wrap="none" lIns="173736" tIns="82296" rIns="173736" bIns="82296" anchor="ctr">
              <a:prstTxWarp prst="textNoShape">
                <a:avLst/>
              </a:prstTxWarp>
            </a:bodyPr>
            <a:lstStyle/>
            <a:p>
              <a:endParaRPr lang="en-US"/>
            </a:p>
          </p:txBody>
        </p:sp>
        <p:grpSp>
          <p:nvGrpSpPr>
            <p:cNvPr id="92180" name="Group 18"/>
            <p:cNvGrpSpPr>
              <a:grpSpLocks/>
            </p:cNvGrpSpPr>
            <p:nvPr/>
          </p:nvGrpSpPr>
          <p:grpSpPr bwMode="auto">
            <a:xfrm>
              <a:off x="1929" y="2668"/>
              <a:ext cx="1205" cy="5"/>
              <a:chOff x="1881" y="2727"/>
              <a:chExt cx="1205" cy="5"/>
            </a:xfrm>
          </p:grpSpPr>
          <p:sp>
            <p:nvSpPr>
              <p:cNvPr id="92195" name="Line 19"/>
              <p:cNvSpPr>
                <a:spLocks noChangeShapeType="1"/>
              </p:cNvSpPr>
              <p:nvPr/>
            </p:nvSpPr>
            <p:spPr bwMode="auto">
              <a:xfrm>
                <a:off x="1878" y="2723"/>
                <a:ext cx="602" cy="0"/>
              </a:xfrm>
              <a:prstGeom prst="line">
                <a:avLst/>
              </a:prstGeom>
              <a:noFill/>
              <a:ln w="38100">
                <a:solidFill>
                  <a:schemeClr val="accent2"/>
                </a:solidFill>
                <a:round/>
                <a:headEnd/>
                <a:tailEnd/>
              </a:ln>
            </p:spPr>
            <p:txBody>
              <a:bodyPr wrap="none" lIns="173736" tIns="82296" rIns="173736" bIns="82296" anchor="ctr">
                <a:prstTxWarp prst="textNoShape">
                  <a:avLst/>
                </a:prstTxWarp>
              </a:bodyPr>
              <a:lstStyle/>
              <a:p>
                <a:endParaRPr lang="en-US"/>
              </a:p>
            </p:txBody>
          </p:sp>
          <p:sp>
            <p:nvSpPr>
              <p:cNvPr id="92196" name="Line 20"/>
              <p:cNvSpPr>
                <a:spLocks noChangeShapeType="1"/>
              </p:cNvSpPr>
              <p:nvPr/>
            </p:nvSpPr>
            <p:spPr bwMode="auto">
              <a:xfrm>
                <a:off x="2486" y="2736"/>
                <a:ext cx="600" cy="0"/>
              </a:xfrm>
              <a:prstGeom prst="line">
                <a:avLst/>
              </a:prstGeom>
              <a:noFill/>
              <a:ln w="38100">
                <a:solidFill>
                  <a:schemeClr val="accent2"/>
                </a:solidFill>
                <a:round/>
                <a:headEnd/>
                <a:tailEnd/>
              </a:ln>
            </p:spPr>
            <p:txBody>
              <a:bodyPr wrap="none" lIns="173736" tIns="82296" rIns="173736" bIns="82296" anchor="ctr">
                <a:prstTxWarp prst="textNoShape">
                  <a:avLst/>
                </a:prstTxWarp>
              </a:bodyPr>
              <a:lstStyle/>
              <a:p>
                <a:endParaRPr lang="en-US"/>
              </a:p>
            </p:txBody>
          </p:sp>
        </p:grpSp>
        <p:sp>
          <p:nvSpPr>
            <p:cNvPr id="92181" name="Line 21"/>
            <p:cNvSpPr>
              <a:spLocks noChangeShapeType="1"/>
            </p:cNvSpPr>
            <p:nvPr/>
          </p:nvSpPr>
          <p:spPr bwMode="auto">
            <a:xfrm>
              <a:off x="2853" y="2110"/>
              <a:ext cx="1086" cy="0"/>
            </a:xfrm>
            <a:prstGeom prst="line">
              <a:avLst/>
            </a:prstGeom>
            <a:noFill/>
            <a:ln w="38100">
              <a:solidFill>
                <a:schemeClr val="accent2"/>
              </a:solidFill>
              <a:round/>
              <a:headEnd/>
              <a:tailEnd/>
            </a:ln>
          </p:spPr>
          <p:txBody>
            <a:bodyPr wrap="none" lIns="173736" tIns="82296" rIns="173736" bIns="82296" anchor="ctr">
              <a:prstTxWarp prst="textNoShape">
                <a:avLst/>
              </a:prstTxWarp>
            </a:bodyPr>
            <a:lstStyle/>
            <a:p>
              <a:endParaRPr lang="en-US"/>
            </a:p>
          </p:txBody>
        </p:sp>
        <p:sp>
          <p:nvSpPr>
            <p:cNvPr id="92182" name="Line 22"/>
            <p:cNvSpPr>
              <a:spLocks noChangeShapeType="1"/>
            </p:cNvSpPr>
            <p:nvPr/>
          </p:nvSpPr>
          <p:spPr bwMode="auto">
            <a:xfrm flipV="1">
              <a:off x="3936" y="2116"/>
              <a:ext cx="813" cy="0"/>
            </a:xfrm>
            <a:prstGeom prst="line">
              <a:avLst/>
            </a:prstGeom>
            <a:noFill/>
            <a:ln w="38100">
              <a:solidFill>
                <a:schemeClr val="accent2"/>
              </a:solidFill>
              <a:round/>
              <a:headEnd/>
              <a:tailEnd/>
            </a:ln>
          </p:spPr>
          <p:txBody>
            <a:bodyPr wrap="none" lIns="173736" tIns="82296" rIns="173736" bIns="82296" anchor="ctr">
              <a:prstTxWarp prst="textNoShape">
                <a:avLst/>
              </a:prstTxWarp>
            </a:bodyPr>
            <a:lstStyle/>
            <a:p>
              <a:endParaRPr lang="en-US"/>
            </a:p>
          </p:txBody>
        </p:sp>
        <p:sp>
          <p:nvSpPr>
            <p:cNvPr id="92183" name="Line 23"/>
            <p:cNvSpPr>
              <a:spLocks noChangeShapeType="1"/>
            </p:cNvSpPr>
            <p:nvPr/>
          </p:nvSpPr>
          <p:spPr bwMode="auto">
            <a:xfrm>
              <a:off x="1312" y="3333"/>
              <a:ext cx="4408" cy="0"/>
            </a:xfrm>
            <a:prstGeom prst="line">
              <a:avLst/>
            </a:prstGeom>
            <a:noFill/>
            <a:ln w="38100">
              <a:solidFill>
                <a:srgbClr val="006600"/>
              </a:solidFill>
              <a:round/>
              <a:headEnd/>
              <a:tailEnd type="triangle" w="med" len="med"/>
            </a:ln>
          </p:spPr>
          <p:txBody>
            <a:bodyPr wrap="none" lIns="173736" tIns="82296" rIns="173736" bIns="82296" anchor="ctr">
              <a:prstTxWarp prst="textNoShape">
                <a:avLst/>
              </a:prstTxWarp>
            </a:bodyPr>
            <a:lstStyle/>
            <a:p>
              <a:endParaRPr lang="en-US"/>
            </a:p>
          </p:txBody>
        </p:sp>
        <p:sp>
          <p:nvSpPr>
            <p:cNvPr id="92184" name="Line 24"/>
            <p:cNvSpPr>
              <a:spLocks noChangeShapeType="1"/>
            </p:cNvSpPr>
            <p:nvPr/>
          </p:nvSpPr>
          <p:spPr bwMode="auto">
            <a:xfrm>
              <a:off x="1302" y="3232"/>
              <a:ext cx="1263" cy="0"/>
            </a:xfrm>
            <a:prstGeom prst="line">
              <a:avLst/>
            </a:prstGeom>
            <a:noFill/>
            <a:ln w="38100">
              <a:solidFill>
                <a:srgbClr val="FFFF00"/>
              </a:solidFill>
              <a:round/>
              <a:headEnd/>
              <a:tailEnd/>
            </a:ln>
          </p:spPr>
          <p:txBody>
            <a:bodyPr wrap="none" lIns="173736" tIns="82296" rIns="173736" bIns="82296" anchor="ctr">
              <a:prstTxWarp prst="textNoShape">
                <a:avLst/>
              </a:prstTxWarp>
            </a:bodyPr>
            <a:lstStyle/>
            <a:p>
              <a:endParaRPr lang="en-US"/>
            </a:p>
          </p:txBody>
        </p:sp>
        <p:sp>
          <p:nvSpPr>
            <p:cNvPr id="92185" name="Line 25"/>
            <p:cNvSpPr>
              <a:spLocks noChangeShapeType="1"/>
            </p:cNvSpPr>
            <p:nvPr/>
          </p:nvSpPr>
          <p:spPr bwMode="auto">
            <a:xfrm>
              <a:off x="2584" y="2624"/>
              <a:ext cx="3118" cy="0"/>
            </a:xfrm>
            <a:prstGeom prst="line">
              <a:avLst/>
            </a:prstGeom>
            <a:noFill/>
            <a:ln w="38100">
              <a:solidFill>
                <a:srgbClr val="FFFF00"/>
              </a:solidFill>
              <a:round/>
              <a:headEnd/>
              <a:tailEnd type="triangle" w="med" len="med"/>
            </a:ln>
          </p:spPr>
          <p:txBody>
            <a:bodyPr wrap="none" lIns="173736" tIns="82296" rIns="173736" bIns="82296" anchor="ctr">
              <a:prstTxWarp prst="textNoShape">
                <a:avLst/>
              </a:prstTxWarp>
            </a:bodyPr>
            <a:lstStyle/>
            <a:p>
              <a:endParaRPr lang="en-US"/>
            </a:p>
          </p:txBody>
        </p:sp>
        <p:sp>
          <p:nvSpPr>
            <p:cNvPr id="92186" name="Line 26"/>
            <p:cNvSpPr>
              <a:spLocks noChangeShapeType="1"/>
            </p:cNvSpPr>
            <p:nvPr/>
          </p:nvSpPr>
          <p:spPr bwMode="auto">
            <a:xfrm flipH="1">
              <a:off x="1928" y="2669"/>
              <a:ext cx="0" cy="746"/>
            </a:xfrm>
            <a:prstGeom prst="line">
              <a:avLst/>
            </a:prstGeom>
            <a:noFill/>
            <a:ln w="38100">
              <a:solidFill>
                <a:schemeClr val="accent2"/>
              </a:solidFill>
              <a:round/>
              <a:headEnd/>
              <a:tailEnd/>
            </a:ln>
          </p:spPr>
          <p:txBody>
            <a:bodyPr wrap="none" lIns="173736" tIns="82296" rIns="173736" bIns="82296" anchor="ctr">
              <a:prstTxWarp prst="textNoShape">
                <a:avLst/>
              </a:prstTxWarp>
            </a:bodyPr>
            <a:lstStyle/>
            <a:p>
              <a:endParaRPr lang="en-US"/>
            </a:p>
          </p:txBody>
        </p:sp>
        <p:sp>
          <p:nvSpPr>
            <p:cNvPr id="92187" name="Line 27"/>
            <p:cNvSpPr>
              <a:spLocks noChangeShapeType="1"/>
            </p:cNvSpPr>
            <p:nvPr/>
          </p:nvSpPr>
          <p:spPr bwMode="auto">
            <a:xfrm>
              <a:off x="2584" y="2615"/>
              <a:ext cx="0" cy="618"/>
            </a:xfrm>
            <a:prstGeom prst="line">
              <a:avLst/>
            </a:prstGeom>
            <a:noFill/>
            <a:ln w="38100">
              <a:solidFill>
                <a:srgbClr val="FFFF00"/>
              </a:solidFill>
              <a:round/>
              <a:headEnd/>
              <a:tailEnd/>
            </a:ln>
          </p:spPr>
          <p:txBody>
            <a:bodyPr wrap="none" lIns="173736" tIns="82296" rIns="173736" bIns="82296" anchor="ctr">
              <a:prstTxWarp prst="textNoShape">
                <a:avLst/>
              </a:prstTxWarp>
            </a:bodyPr>
            <a:lstStyle/>
            <a:p>
              <a:endParaRPr lang="en-US"/>
            </a:p>
          </p:txBody>
        </p:sp>
        <p:sp>
          <p:nvSpPr>
            <p:cNvPr id="92188" name="Line 28"/>
            <p:cNvSpPr>
              <a:spLocks noChangeShapeType="1"/>
            </p:cNvSpPr>
            <p:nvPr/>
          </p:nvSpPr>
          <p:spPr bwMode="auto">
            <a:xfrm>
              <a:off x="2866" y="2113"/>
              <a:ext cx="243" cy="565"/>
            </a:xfrm>
            <a:prstGeom prst="line">
              <a:avLst/>
            </a:prstGeom>
            <a:noFill/>
            <a:ln w="38100" cap="rnd">
              <a:solidFill>
                <a:schemeClr val="accent2"/>
              </a:solidFill>
              <a:prstDash val="sysDot"/>
              <a:round/>
              <a:headEnd/>
              <a:tailEnd/>
            </a:ln>
          </p:spPr>
          <p:txBody>
            <a:bodyPr wrap="none" lIns="173736" tIns="82296" rIns="173736" bIns="82296" anchor="ctr">
              <a:prstTxWarp prst="textNoShape">
                <a:avLst/>
              </a:prstTxWarp>
            </a:bodyPr>
            <a:lstStyle/>
            <a:p>
              <a:endParaRPr lang="en-US"/>
            </a:p>
          </p:txBody>
        </p:sp>
        <p:sp>
          <p:nvSpPr>
            <p:cNvPr id="92189" name="Text Box 29"/>
            <p:cNvSpPr txBox="1">
              <a:spLocks noChangeArrowheads="1"/>
            </p:cNvSpPr>
            <p:nvPr/>
          </p:nvSpPr>
          <p:spPr bwMode="auto">
            <a:xfrm>
              <a:off x="4144" y="2879"/>
              <a:ext cx="1379" cy="476"/>
            </a:xfrm>
            <a:prstGeom prst="rect">
              <a:avLst/>
            </a:prstGeom>
            <a:noFill/>
            <a:ln w="38100">
              <a:noFill/>
              <a:miter lim="800000"/>
              <a:headEnd/>
              <a:tailEnd/>
            </a:ln>
          </p:spPr>
          <p:txBody>
            <a:bodyPr wrap="none" lIns="155911" tIns="73852" rIns="155911" bIns="73852">
              <a:prstTxWarp prst="textNoShape">
                <a:avLst/>
              </a:prstTxWarp>
              <a:spAutoFit/>
            </a:bodyPr>
            <a:lstStyle/>
            <a:p>
              <a:pPr algn="ctr" defTabSz="820738"/>
              <a:r>
                <a:rPr lang="en-US" sz="2200" b="1">
                  <a:latin typeface="Tekton" charset="0"/>
                </a:rPr>
                <a:t>NewGearCo</a:t>
              </a:r>
            </a:p>
          </p:txBody>
        </p:sp>
        <p:sp>
          <p:nvSpPr>
            <p:cNvPr id="92190" name="Text Box 30"/>
            <p:cNvSpPr txBox="1">
              <a:spLocks noChangeArrowheads="1"/>
            </p:cNvSpPr>
            <p:nvPr/>
          </p:nvSpPr>
          <p:spPr bwMode="auto">
            <a:xfrm>
              <a:off x="4305" y="2293"/>
              <a:ext cx="1158" cy="476"/>
            </a:xfrm>
            <a:prstGeom prst="rect">
              <a:avLst/>
            </a:prstGeom>
            <a:noFill/>
            <a:ln w="38100">
              <a:noFill/>
              <a:miter lim="800000"/>
              <a:headEnd/>
              <a:tailEnd/>
            </a:ln>
          </p:spPr>
          <p:txBody>
            <a:bodyPr wrap="none" lIns="155911" tIns="73852" rIns="155911" bIns="73852">
              <a:prstTxWarp prst="textNoShape">
                <a:avLst/>
              </a:prstTxWarp>
              <a:spAutoFit/>
            </a:bodyPr>
            <a:lstStyle/>
            <a:p>
              <a:pPr algn="ctr" defTabSz="820738"/>
              <a:r>
                <a:rPr lang="en-US" sz="2200" b="1">
                  <a:latin typeface="Tekton" charset="0"/>
                </a:rPr>
                <a:t>Pump ‘em</a:t>
              </a:r>
            </a:p>
          </p:txBody>
        </p:sp>
        <p:sp>
          <p:nvSpPr>
            <p:cNvPr id="92191" name="Text Box 31"/>
            <p:cNvSpPr txBox="1">
              <a:spLocks noChangeArrowheads="1"/>
            </p:cNvSpPr>
            <p:nvPr/>
          </p:nvSpPr>
          <p:spPr bwMode="auto">
            <a:xfrm>
              <a:off x="3621" y="1765"/>
              <a:ext cx="1092" cy="476"/>
            </a:xfrm>
            <a:prstGeom prst="rect">
              <a:avLst/>
            </a:prstGeom>
            <a:noFill/>
            <a:ln w="38100">
              <a:noFill/>
              <a:miter lim="800000"/>
              <a:headEnd/>
              <a:tailEnd/>
            </a:ln>
          </p:spPr>
          <p:txBody>
            <a:bodyPr wrap="none" lIns="155911" tIns="73852" rIns="155911" bIns="73852">
              <a:prstTxWarp prst="textNoShape">
                <a:avLst/>
              </a:prstTxWarp>
              <a:spAutoFit/>
            </a:bodyPr>
            <a:lstStyle/>
            <a:p>
              <a:pPr algn="ctr" defTabSz="820738"/>
              <a:r>
                <a:rPr lang="en-US" sz="2200" b="1">
                  <a:latin typeface="Tekton" charset="0"/>
                </a:rPr>
                <a:t>Acme101</a:t>
              </a:r>
            </a:p>
          </p:txBody>
        </p:sp>
        <p:sp>
          <p:nvSpPr>
            <p:cNvPr id="92192" name="Text Box 32"/>
            <p:cNvSpPr txBox="1">
              <a:spLocks noChangeArrowheads="1"/>
            </p:cNvSpPr>
            <p:nvPr/>
          </p:nvSpPr>
          <p:spPr bwMode="auto">
            <a:xfrm>
              <a:off x="799" y="3184"/>
              <a:ext cx="389" cy="476"/>
            </a:xfrm>
            <a:prstGeom prst="rect">
              <a:avLst/>
            </a:prstGeom>
            <a:noFill/>
            <a:ln w="38100">
              <a:noFill/>
              <a:miter lim="800000"/>
              <a:headEnd/>
              <a:tailEnd/>
            </a:ln>
          </p:spPr>
          <p:txBody>
            <a:bodyPr wrap="none" lIns="155911" tIns="73852" rIns="155911" bIns="73852">
              <a:prstTxWarp prst="textNoShape">
                <a:avLst/>
              </a:prstTxWarp>
              <a:spAutoFit/>
            </a:bodyPr>
            <a:lstStyle/>
            <a:p>
              <a:pPr algn="ctr" defTabSz="820738"/>
              <a:r>
                <a:rPr lang="en-US" sz="2200">
                  <a:latin typeface="Helvetica" charset="0"/>
                </a:rPr>
                <a:t>1</a:t>
              </a:r>
            </a:p>
          </p:txBody>
        </p:sp>
        <p:sp>
          <p:nvSpPr>
            <p:cNvPr id="92193" name="Text Box 33"/>
            <p:cNvSpPr txBox="1">
              <a:spLocks noChangeArrowheads="1"/>
            </p:cNvSpPr>
            <p:nvPr/>
          </p:nvSpPr>
          <p:spPr bwMode="auto">
            <a:xfrm>
              <a:off x="799" y="2520"/>
              <a:ext cx="389" cy="476"/>
            </a:xfrm>
            <a:prstGeom prst="rect">
              <a:avLst/>
            </a:prstGeom>
            <a:noFill/>
            <a:ln w="38100">
              <a:noFill/>
              <a:miter lim="800000"/>
              <a:headEnd/>
              <a:tailEnd/>
            </a:ln>
          </p:spPr>
          <p:txBody>
            <a:bodyPr wrap="none" lIns="155911" tIns="73852" rIns="155911" bIns="73852">
              <a:prstTxWarp prst="textNoShape">
                <a:avLst/>
              </a:prstTxWarp>
              <a:spAutoFit/>
            </a:bodyPr>
            <a:lstStyle/>
            <a:p>
              <a:pPr algn="ctr" defTabSz="820738"/>
              <a:r>
                <a:rPr lang="en-US" sz="2200">
                  <a:latin typeface="Helvetica" charset="0"/>
                </a:rPr>
                <a:t>2</a:t>
              </a:r>
            </a:p>
          </p:txBody>
        </p:sp>
        <p:sp>
          <p:nvSpPr>
            <p:cNvPr id="92194" name="Text Box 34"/>
            <p:cNvSpPr txBox="1">
              <a:spLocks noChangeArrowheads="1"/>
            </p:cNvSpPr>
            <p:nvPr/>
          </p:nvSpPr>
          <p:spPr bwMode="auto">
            <a:xfrm>
              <a:off x="791" y="1884"/>
              <a:ext cx="389" cy="476"/>
            </a:xfrm>
            <a:prstGeom prst="rect">
              <a:avLst/>
            </a:prstGeom>
            <a:noFill/>
            <a:ln w="38100">
              <a:noFill/>
              <a:miter lim="800000"/>
              <a:headEnd/>
              <a:tailEnd/>
            </a:ln>
          </p:spPr>
          <p:txBody>
            <a:bodyPr wrap="none" lIns="155911" tIns="73852" rIns="155911" bIns="73852">
              <a:prstTxWarp prst="textNoShape">
                <a:avLst/>
              </a:prstTxWarp>
              <a:spAutoFit/>
            </a:bodyPr>
            <a:lstStyle/>
            <a:p>
              <a:pPr algn="ctr" defTabSz="820738"/>
              <a:r>
                <a:rPr lang="en-US" sz="2200">
                  <a:latin typeface="Helvetica" charset="0"/>
                </a:rPr>
                <a:t>3</a:t>
              </a:r>
            </a:p>
          </p:txBody>
        </p:sp>
      </p:grpSp>
      <p:sp>
        <p:nvSpPr>
          <p:cNvPr id="92165" name="Text Box 35"/>
          <p:cNvSpPr txBox="1">
            <a:spLocks noChangeArrowheads="1"/>
          </p:cNvSpPr>
          <p:nvPr/>
        </p:nvSpPr>
        <p:spPr bwMode="auto">
          <a:xfrm>
            <a:off x="3570288" y="5791200"/>
            <a:ext cx="2181225" cy="487363"/>
          </a:xfrm>
          <a:prstGeom prst="rect">
            <a:avLst/>
          </a:prstGeom>
          <a:noFill/>
          <a:ln w="38100">
            <a:noFill/>
            <a:miter lim="800000"/>
            <a:headEnd/>
            <a:tailEnd/>
          </a:ln>
        </p:spPr>
        <p:txBody>
          <a:bodyPr wrap="none" lIns="155911" tIns="73852" rIns="155911" bIns="73852">
            <a:prstTxWarp prst="textNoShape">
              <a:avLst/>
            </a:prstTxWarp>
            <a:spAutoFit/>
          </a:bodyPr>
          <a:lstStyle/>
          <a:p>
            <a:pPr algn="ctr" defTabSz="820738"/>
            <a:r>
              <a:rPr lang="en-US" sz="2200">
                <a:latin typeface="Eurostile-Demi" pitchFamily="2" charset="0"/>
              </a:rPr>
              <a:t>Desired Speed</a:t>
            </a:r>
          </a:p>
        </p:txBody>
      </p:sp>
      <p:sp>
        <p:nvSpPr>
          <p:cNvPr id="92166" name="Text Box 36"/>
          <p:cNvSpPr txBox="1">
            <a:spLocks noChangeArrowheads="1"/>
          </p:cNvSpPr>
          <p:nvPr/>
        </p:nvSpPr>
        <p:spPr bwMode="auto">
          <a:xfrm flipH="1" flipV="1">
            <a:off x="717550" y="3027363"/>
            <a:ext cx="654050" cy="1892300"/>
          </a:xfrm>
          <a:prstGeom prst="rect">
            <a:avLst/>
          </a:prstGeom>
          <a:noFill/>
          <a:ln w="38100">
            <a:noFill/>
            <a:miter lim="800000"/>
            <a:headEnd/>
            <a:tailEnd/>
          </a:ln>
        </p:spPr>
        <p:txBody>
          <a:bodyPr vert="eaVert" wrap="none" lIns="155911" tIns="73852" rIns="155911" bIns="73852">
            <a:prstTxWarp prst="textNoShape">
              <a:avLst/>
            </a:prstTxWarp>
            <a:spAutoFit/>
          </a:bodyPr>
          <a:lstStyle/>
          <a:p>
            <a:pPr algn="ctr" defTabSz="820738"/>
            <a:r>
              <a:rPr lang="en-US" sz="2200">
                <a:latin typeface="Eurostile-Demi" pitchFamily="2" charset="0"/>
              </a:rPr>
              <a:t>Gearing Ratio</a:t>
            </a:r>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t>Abstractions</a:t>
            </a:r>
          </a:p>
        </p:txBody>
      </p:sp>
      <p:sp>
        <p:nvSpPr>
          <p:cNvPr id="93187" name="Rectangle 3"/>
          <p:cNvSpPr>
            <a:spLocks noGrp="1" noChangeArrowheads="1"/>
          </p:cNvSpPr>
          <p:nvPr>
            <p:ph type="body" idx="1"/>
          </p:nvPr>
        </p:nvSpPr>
        <p:spPr>
          <a:xfrm>
            <a:off x="685800" y="1143000"/>
            <a:ext cx="7772400" cy="533400"/>
          </a:xfrm>
        </p:spPr>
        <p:txBody>
          <a:bodyPr/>
          <a:lstStyle/>
          <a:p>
            <a:pPr marL="0" indent="0">
              <a:buFont typeface="Monotype Sorts" charset="2"/>
              <a:buNone/>
            </a:pPr>
            <a:r>
              <a:rPr lang="en-US">
                <a:latin typeface="Arial Unicode MS" charset="0"/>
              </a:rPr>
              <a:t>Abstract the tiers thus:</a:t>
            </a:r>
          </a:p>
          <a:p>
            <a:pPr marL="0" indent="0"/>
            <a:endParaRPr lang="en-US"/>
          </a:p>
        </p:txBody>
      </p:sp>
      <p:sp>
        <p:nvSpPr>
          <p:cNvPr id="93188" name="Rectangle 4"/>
          <p:cNvSpPr>
            <a:spLocks noChangeArrowheads="1"/>
          </p:cNvSpPr>
          <p:nvPr/>
        </p:nvSpPr>
        <p:spPr bwMode="auto">
          <a:xfrm>
            <a:off x="1741488" y="1968500"/>
            <a:ext cx="2033587" cy="1022350"/>
          </a:xfrm>
          <a:prstGeom prst="rect">
            <a:avLst/>
          </a:prstGeom>
          <a:noFill/>
          <a:ln w="38100">
            <a:solidFill>
              <a:srgbClr val="FC0128"/>
            </a:solidFill>
            <a:miter lim="800000"/>
            <a:headEnd/>
            <a:tailEnd/>
          </a:ln>
        </p:spPr>
        <p:txBody>
          <a:bodyPr wrap="none" lIns="155911" tIns="73852" rIns="155911" bIns="73852">
            <a:prstTxWarp prst="textNoShape">
              <a:avLst/>
            </a:prstTxWarp>
          </a:bodyPr>
          <a:lstStyle/>
          <a:p>
            <a:pPr defTabSz="820738"/>
            <a:r>
              <a:rPr lang="en-US" sz="2000" u="sng">
                <a:latin typeface="Helvetica" charset="0"/>
              </a:rPr>
              <a:t>Tier Structure    </a:t>
            </a:r>
          </a:p>
          <a:p>
            <a:pPr defTabSz="820738"/>
            <a:r>
              <a:rPr lang="en-US" sz="2000">
                <a:latin typeface="Helvetica" charset="0"/>
              </a:rPr>
              <a:t> Name</a:t>
            </a:r>
          </a:p>
        </p:txBody>
      </p:sp>
      <p:sp>
        <p:nvSpPr>
          <p:cNvPr id="93189" name="Rectangle 5"/>
          <p:cNvSpPr>
            <a:spLocks noChangeArrowheads="1"/>
          </p:cNvSpPr>
          <p:nvPr/>
        </p:nvSpPr>
        <p:spPr bwMode="auto">
          <a:xfrm>
            <a:off x="5095875" y="1752600"/>
            <a:ext cx="2676525" cy="1562100"/>
          </a:xfrm>
          <a:prstGeom prst="rect">
            <a:avLst/>
          </a:prstGeom>
          <a:noFill/>
          <a:ln w="38100">
            <a:solidFill>
              <a:srgbClr val="FC0128"/>
            </a:solidFill>
            <a:miter lim="800000"/>
            <a:headEnd/>
            <a:tailEnd/>
          </a:ln>
        </p:spPr>
        <p:txBody>
          <a:bodyPr wrap="none" lIns="155911" tIns="73852" rIns="155911" bIns="73852">
            <a:prstTxWarp prst="textNoShape">
              <a:avLst/>
            </a:prstTxWarp>
          </a:bodyPr>
          <a:lstStyle/>
          <a:p>
            <a:pPr defTabSz="820738"/>
            <a:r>
              <a:rPr lang="en-US" sz="1600" u="sng" dirty="0">
                <a:latin typeface="Helvetica" charset="0"/>
              </a:rPr>
              <a:t>Tier                   </a:t>
            </a:r>
          </a:p>
          <a:p>
            <a:pPr defTabSz="820738"/>
            <a:r>
              <a:rPr lang="en-US" sz="1600" dirty="0">
                <a:latin typeface="Helvetica" charset="0"/>
              </a:rPr>
              <a:t> Structure Name</a:t>
            </a:r>
          </a:p>
          <a:p>
            <a:pPr defTabSz="820738"/>
            <a:r>
              <a:rPr lang="en-US" sz="1600" dirty="0">
                <a:latin typeface="Helvetica" charset="0"/>
              </a:rPr>
              <a:t> Start</a:t>
            </a:r>
          </a:p>
          <a:p>
            <a:pPr defTabSz="820738"/>
            <a:r>
              <a:rPr lang="en-US" sz="1600" dirty="0">
                <a:latin typeface="Helvetica" charset="0"/>
              </a:rPr>
              <a:t> Stop</a:t>
            </a:r>
          </a:p>
          <a:p>
            <a:pPr defTabSz="820738"/>
            <a:r>
              <a:rPr lang="en-US" sz="1600" dirty="0">
                <a:latin typeface="Helvetica" charset="0"/>
              </a:rPr>
              <a:t> Factor </a:t>
            </a:r>
          </a:p>
        </p:txBody>
      </p:sp>
      <p:sp>
        <p:nvSpPr>
          <p:cNvPr id="93190" name="Line 6"/>
          <p:cNvSpPr>
            <a:spLocks noChangeShapeType="1"/>
          </p:cNvSpPr>
          <p:nvPr/>
        </p:nvSpPr>
        <p:spPr bwMode="auto">
          <a:xfrm flipV="1">
            <a:off x="3786188" y="2460625"/>
            <a:ext cx="1284287" cy="9525"/>
          </a:xfrm>
          <a:prstGeom prst="line">
            <a:avLst/>
          </a:prstGeom>
          <a:noFill/>
          <a:ln w="38100">
            <a:solidFill>
              <a:srgbClr val="FC0128"/>
            </a:solidFill>
            <a:round/>
            <a:headEnd/>
            <a:tailEnd/>
          </a:ln>
        </p:spPr>
        <p:txBody>
          <a:bodyPr wrap="none" lIns="173736" tIns="82296" rIns="173736" bIns="82296" anchor="ctr">
            <a:prstTxWarp prst="textNoShape">
              <a:avLst/>
            </a:prstTxWarp>
          </a:bodyPr>
          <a:lstStyle/>
          <a:p>
            <a:endParaRPr lang="en-US"/>
          </a:p>
        </p:txBody>
      </p:sp>
      <p:sp>
        <p:nvSpPr>
          <p:cNvPr id="93191" name="Text Box 7"/>
          <p:cNvSpPr txBox="1">
            <a:spLocks noChangeArrowheads="1"/>
          </p:cNvSpPr>
          <p:nvPr/>
        </p:nvSpPr>
        <p:spPr bwMode="auto">
          <a:xfrm>
            <a:off x="3695700" y="2081213"/>
            <a:ext cx="438150" cy="423862"/>
          </a:xfrm>
          <a:prstGeom prst="rect">
            <a:avLst/>
          </a:prstGeom>
          <a:noFill/>
          <a:ln w="38100">
            <a:noFill/>
            <a:miter lim="800000"/>
            <a:headEnd/>
            <a:tailEnd/>
          </a:ln>
        </p:spPr>
        <p:txBody>
          <a:bodyPr wrap="none" lIns="155911" tIns="73852" rIns="155911" bIns="73852">
            <a:prstTxWarp prst="textNoShape">
              <a:avLst/>
            </a:prstTxWarp>
            <a:spAutoFit/>
          </a:bodyPr>
          <a:lstStyle/>
          <a:p>
            <a:pPr algn="ctr" defTabSz="820738"/>
            <a:r>
              <a:rPr lang="en-US">
                <a:latin typeface="Helvetica" charset="0"/>
              </a:rPr>
              <a:t>1</a:t>
            </a:r>
          </a:p>
        </p:txBody>
      </p:sp>
      <p:sp>
        <p:nvSpPr>
          <p:cNvPr id="93192" name="Text Box 8"/>
          <p:cNvSpPr txBox="1">
            <a:spLocks noChangeArrowheads="1"/>
          </p:cNvSpPr>
          <p:nvPr/>
        </p:nvSpPr>
        <p:spPr bwMode="auto">
          <a:xfrm>
            <a:off x="4440238" y="2081213"/>
            <a:ext cx="654050" cy="423862"/>
          </a:xfrm>
          <a:prstGeom prst="rect">
            <a:avLst/>
          </a:prstGeom>
          <a:noFill/>
          <a:ln w="38100">
            <a:noFill/>
            <a:miter lim="800000"/>
            <a:headEnd/>
            <a:tailEnd/>
          </a:ln>
        </p:spPr>
        <p:txBody>
          <a:bodyPr wrap="none" lIns="155911" tIns="73852" rIns="155911" bIns="73852">
            <a:prstTxWarp prst="textNoShape">
              <a:avLst/>
            </a:prstTxWarp>
            <a:spAutoFit/>
          </a:bodyPr>
          <a:lstStyle/>
          <a:p>
            <a:pPr algn="ctr" defTabSz="820738"/>
            <a:r>
              <a:rPr lang="en-US">
                <a:latin typeface="Helvetica" charset="0"/>
              </a:rPr>
              <a:t>1..*</a:t>
            </a:r>
          </a:p>
        </p:txBody>
      </p:sp>
      <p:sp>
        <p:nvSpPr>
          <p:cNvPr id="93193" name="Rectangle 9"/>
          <p:cNvSpPr>
            <a:spLocks noChangeArrowheads="1"/>
          </p:cNvSpPr>
          <p:nvPr/>
        </p:nvSpPr>
        <p:spPr bwMode="auto">
          <a:xfrm>
            <a:off x="1295400" y="3925888"/>
            <a:ext cx="2419350" cy="1560512"/>
          </a:xfrm>
          <a:prstGeom prst="rect">
            <a:avLst/>
          </a:prstGeom>
          <a:noFill/>
          <a:ln w="38100">
            <a:solidFill>
              <a:schemeClr val="accent2"/>
            </a:solidFill>
            <a:miter lim="800000"/>
            <a:headEnd/>
            <a:tailEnd/>
          </a:ln>
        </p:spPr>
        <p:txBody>
          <a:bodyPr wrap="none" lIns="155911" tIns="73852" rIns="155911" bIns="73852">
            <a:prstTxWarp prst="textNoShape">
              <a:avLst/>
            </a:prstTxWarp>
            <a:spAutoFit/>
          </a:bodyPr>
          <a:lstStyle/>
          <a:p>
            <a:pPr defTabSz="820738"/>
            <a:r>
              <a:rPr lang="en-US" u="sng">
                <a:latin typeface="Helvetica" charset="0"/>
              </a:rPr>
              <a:t>Name                       </a:t>
            </a:r>
            <a:endParaRPr lang="en-US">
              <a:latin typeface="Helvetica" charset="0"/>
            </a:endParaRPr>
          </a:p>
          <a:p>
            <a:pPr defTabSz="820738"/>
            <a:r>
              <a:rPr lang="en-US">
                <a:latin typeface="Helvetica" charset="0"/>
              </a:rPr>
              <a:t>Acme 101</a:t>
            </a:r>
          </a:p>
          <a:p>
            <a:pPr defTabSz="820738"/>
            <a:r>
              <a:rPr lang="en-US">
                <a:latin typeface="Helvetica" charset="0"/>
              </a:rPr>
              <a:t>NewGearCo</a:t>
            </a:r>
          </a:p>
          <a:p>
            <a:pPr defTabSz="820738"/>
            <a:r>
              <a:rPr lang="en-US">
                <a:latin typeface="Helvetica" charset="0"/>
              </a:rPr>
              <a:t>Pump’em</a:t>
            </a:r>
          </a:p>
          <a:p>
            <a:pPr defTabSz="820738"/>
            <a:endParaRPr lang="en-US">
              <a:latin typeface="Helvetica" charset="0"/>
            </a:endParaRPr>
          </a:p>
        </p:txBody>
      </p:sp>
      <p:sp>
        <p:nvSpPr>
          <p:cNvPr id="93194" name="Rectangle 11"/>
          <p:cNvSpPr>
            <a:spLocks noChangeArrowheads="1"/>
          </p:cNvSpPr>
          <p:nvPr/>
        </p:nvSpPr>
        <p:spPr bwMode="auto">
          <a:xfrm>
            <a:off x="1095375" y="3389313"/>
            <a:ext cx="2235200" cy="530225"/>
          </a:xfrm>
          <a:prstGeom prst="rect">
            <a:avLst/>
          </a:prstGeom>
          <a:noFill/>
          <a:ln w="38100">
            <a:noFill/>
            <a:miter lim="800000"/>
            <a:headEnd/>
            <a:tailEnd/>
          </a:ln>
        </p:spPr>
        <p:txBody>
          <a:bodyPr wrap="none" lIns="155911" tIns="73852" rIns="155911" bIns="73852">
            <a:prstTxWarp prst="textNoShape">
              <a:avLst/>
            </a:prstTxWarp>
            <a:spAutoFit/>
          </a:bodyPr>
          <a:lstStyle/>
          <a:p>
            <a:pPr algn="ctr" defTabSz="820738"/>
            <a:r>
              <a:rPr lang="en-US" sz="2500" u="sng">
                <a:latin typeface="Helvetica" charset="0"/>
              </a:rPr>
              <a:t>Tier Structure</a:t>
            </a:r>
          </a:p>
        </p:txBody>
      </p:sp>
      <p:sp>
        <p:nvSpPr>
          <p:cNvPr id="93195" name="Rectangle 12"/>
          <p:cNvSpPr>
            <a:spLocks noChangeArrowheads="1"/>
          </p:cNvSpPr>
          <p:nvPr/>
        </p:nvSpPr>
        <p:spPr bwMode="auto">
          <a:xfrm>
            <a:off x="3832225" y="3328988"/>
            <a:ext cx="857250" cy="530225"/>
          </a:xfrm>
          <a:prstGeom prst="rect">
            <a:avLst/>
          </a:prstGeom>
          <a:noFill/>
          <a:ln w="38100">
            <a:noFill/>
            <a:miter lim="800000"/>
            <a:headEnd/>
            <a:tailEnd/>
          </a:ln>
        </p:spPr>
        <p:txBody>
          <a:bodyPr wrap="none" lIns="155911" tIns="73852" rIns="155911" bIns="73852">
            <a:prstTxWarp prst="textNoShape">
              <a:avLst/>
            </a:prstTxWarp>
            <a:spAutoFit/>
          </a:bodyPr>
          <a:lstStyle/>
          <a:p>
            <a:pPr algn="ctr" defTabSz="820738"/>
            <a:r>
              <a:rPr lang="en-US" sz="2500" u="sng">
                <a:latin typeface="Helvetica" charset="0"/>
              </a:rPr>
              <a:t>Tier</a:t>
            </a:r>
          </a:p>
        </p:txBody>
      </p:sp>
      <p:sp>
        <p:nvSpPr>
          <p:cNvPr id="93196" name="Line 13"/>
          <p:cNvSpPr>
            <a:spLocks noChangeShapeType="1"/>
          </p:cNvSpPr>
          <p:nvPr/>
        </p:nvSpPr>
        <p:spPr bwMode="auto">
          <a:xfrm>
            <a:off x="5273675" y="3895725"/>
            <a:ext cx="0" cy="2046288"/>
          </a:xfrm>
          <a:prstGeom prst="line">
            <a:avLst/>
          </a:prstGeom>
          <a:noFill/>
          <a:ln w="38100">
            <a:solidFill>
              <a:schemeClr val="accent2"/>
            </a:solidFill>
            <a:round/>
            <a:headEnd/>
            <a:tailEnd/>
          </a:ln>
        </p:spPr>
        <p:txBody>
          <a:bodyPr wrap="none" lIns="173736" tIns="82296" rIns="173736" bIns="82296" anchor="ctr">
            <a:prstTxWarp prst="textNoShape">
              <a:avLst/>
            </a:prstTxWarp>
          </a:bodyPr>
          <a:lstStyle/>
          <a:p>
            <a:endParaRPr lang="en-US"/>
          </a:p>
        </p:txBody>
      </p:sp>
      <p:sp>
        <p:nvSpPr>
          <p:cNvPr id="93197" name="Line 14"/>
          <p:cNvSpPr>
            <a:spLocks noChangeShapeType="1"/>
          </p:cNvSpPr>
          <p:nvPr/>
        </p:nvSpPr>
        <p:spPr bwMode="auto">
          <a:xfrm>
            <a:off x="6248400" y="3898900"/>
            <a:ext cx="0" cy="2044700"/>
          </a:xfrm>
          <a:prstGeom prst="line">
            <a:avLst/>
          </a:prstGeom>
          <a:noFill/>
          <a:ln w="38100">
            <a:solidFill>
              <a:schemeClr val="accent2"/>
            </a:solidFill>
            <a:round/>
            <a:headEnd/>
            <a:tailEnd/>
          </a:ln>
        </p:spPr>
        <p:txBody>
          <a:bodyPr wrap="none" lIns="173736" tIns="82296" rIns="173736" bIns="82296" anchor="ctr">
            <a:prstTxWarp prst="textNoShape">
              <a:avLst/>
            </a:prstTxWarp>
          </a:bodyPr>
          <a:lstStyle/>
          <a:p>
            <a:endParaRPr lang="en-US"/>
          </a:p>
        </p:txBody>
      </p:sp>
      <p:sp>
        <p:nvSpPr>
          <p:cNvPr id="93198" name="Line 15"/>
          <p:cNvSpPr>
            <a:spLocks noChangeShapeType="1"/>
          </p:cNvSpPr>
          <p:nvPr/>
        </p:nvSpPr>
        <p:spPr bwMode="auto">
          <a:xfrm>
            <a:off x="7239000" y="3898900"/>
            <a:ext cx="0" cy="2043113"/>
          </a:xfrm>
          <a:prstGeom prst="line">
            <a:avLst/>
          </a:prstGeom>
          <a:noFill/>
          <a:ln w="38100">
            <a:solidFill>
              <a:schemeClr val="accent2"/>
            </a:solidFill>
            <a:round/>
            <a:headEnd/>
            <a:tailEnd/>
          </a:ln>
        </p:spPr>
        <p:txBody>
          <a:bodyPr wrap="none" lIns="173736" tIns="82296" rIns="173736" bIns="82296" anchor="ctr">
            <a:prstTxWarp prst="textNoShape">
              <a:avLst/>
            </a:prstTxWarp>
          </a:bodyPr>
          <a:lstStyle/>
          <a:p>
            <a:endParaRPr lang="en-US"/>
          </a:p>
        </p:txBody>
      </p:sp>
      <p:sp>
        <p:nvSpPr>
          <p:cNvPr id="93199" name="Rectangle 10"/>
          <p:cNvSpPr>
            <a:spLocks noChangeArrowheads="1"/>
          </p:cNvSpPr>
          <p:nvPr/>
        </p:nvSpPr>
        <p:spPr bwMode="auto">
          <a:xfrm>
            <a:off x="3987800" y="3900488"/>
            <a:ext cx="4241800" cy="2043112"/>
          </a:xfrm>
          <a:prstGeom prst="rect">
            <a:avLst/>
          </a:prstGeom>
          <a:noFill/>
          <a:ln w="38100">
            <a:solidFill>
              <a:schemeClr val="accent2"/>
            </a:solidFill>
            <a:miter lim="800000"/>
            <a:headEnd/>
            <a:tailEnd/>
          </a:ln>
        </p:spPr>
        <p:txBody>
          <a:bodyPr wrap="none" lIns="155911" tIns="73852" rIns="155911" bIns="73852" anchor="ctr">
            <a:prstTxWarp prst="textNoShape">
              <a:avLst/>
            </a:prstTxWarp>
          </a:bodyPr>
          <a:lstStyle/>
          <a:p>
            <a:pPr defTabSz="820738"/>
            <a:r>
              <a:rPr lang="en-US" sz="1600" u="sng">
                <a:latin typeface="Helvetica" charset="0"/>
              </a:rPr>
              <a:t>Structure          Start       Stop           Factor</a:t>
            </a:r>
          </a:p>
          <a:p>
            <a:pPr defTabSz="820738"/>
            <a:r>
              <a:rPr lang="en-US" sz="1600">
                <a:latin typeface="Helvetica" charset="0"/>
              </a:rPr>
              <a:t>Acme101	0	10	1</a:t>
            </a:r>
          </a:p>
          <a:p>
            <a:pPr defTabSz="820738"/>
            <a:r>
              <a:rPr lang="en-US" sz="1600">
                <a:latin typeface="Helvetica" charset="0"/>
              </a:rPr>
              <a:t>Acme101            10	27	1.75</a:t>
            </a:r>
          </a:p>
          <a:p>
            <a:pPr defTabSz="820738"/>
            <a:r>
              <a:rPr lang="en-US" sz="1600">
                <a:latin typeface="Helvetica" charset="0"/>
              </a:rPr>
              <a:t>Acme101            27	50	2</a:t>
            </a:r>
          </a:p>
          <a:p>
            <a:pPr defTabSz="820738"/>
            <a:r>
              <a:rPr lang="en-US" sz="1600">
                <a:latin typeface="Helvetica" charset="0"/>
              </a:rPr>
              <a:t>Acme101            50	None	0</a:t>
            </a:r>
          </a:p>
          <a:p>
            <a:pPr defTabSz="820738"/>
            <a:r>
              <a:rPr lang="en-US" sz="1600">
                <a:latin typeface="Helvetica" charset="0"/>
              </a:rPr>
              <a:t>NewGearCo         0	None      1 </a:t>
            </a:r>
          </a:p>
          <a:p>
            <a:pPr defTabSz="820738"/>
            <a:r>
              <a:rPr lang="en-US" sz="1600">
                <a:latin typeface="Helvetica" charset="0"/>
              </a:rPr>
              <a:t>Pump’em	0           ….         …..</a:t>
            </a:r>
          </a:p>
          <a:p>
            <a:pPr defTabSz="820738"/>
            <a:r>
              <a:rPr lang="en-US" sz="1600">
                <a:latin typeface="Helvetica" charset="0"/>
              </a:rPr>
              <a:t>……...</a:t>
            </a:r>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The Behavior</a:t>
            </a:r>
          </a:p>
        </p:txBody>
      </p:sp>
      <p:sp>
        <p:nvSpPr>
          <p:cNvPr id="94211" name="Rectangle 3"/>
          <p:cNvSpPr>
            <a:spLocks noGrp="1" noChangeArrowheads="1"/>
          </p:cNvSpPr>
          <p:nvPr>
            <p:ph type="body" idx="1"/>
          </p:nvPr>
        </p:nvSpPr>
        <p:spPr>
          <a:xfrm>
            <a:off x="381000" y="1219200"/>
            <a:ext cx="8763000" cy="4114800"/>
          </a:xfrm>
        </p:spPr>
        <p:txBody>
          <a:bodyPr/>
          <a:lstStyle/>
          <a:p>
            <a:pPr lvl="1">
              <a:buSzPct val="125000"/>
              <a:buFont typeface="Wingdings" charset="2"/>
              <a:buChar char="§"/>
            </a:pPr>
            <a:r>
              <a:rPr lang="en-US">
                <a:latin typeface="Arial Unicode MS" charset="0"/>
              </a:rPr>
              <a:t>Find the tier structure matching the pump type.</a:t>
            </a:r>
          </a:p>
          <a:p>
            <a:pPr lvl="1">
              <a:buSzPct val="125000"/>
              <a:buFont typeface="Wingdings" charset="2"/>
              <a:buChar char="§"/>
            </a:pPr>
            <a:r>
              <a:rPr lang="en-US">
                <a:latin typeface="Arial Unicode MS" charset="0"/>
              </a:rPr>
              <a:t>Find the tier that contains the desired speed</a:t>
            </a:r>
          </a:p>
          <a:p>
            <a:pPr lvl="1">
              <a:buSzPct val="125000"/>
              <a:buFont typeface="Wingdings" charset="2"/>
              <a:buChar char="§"/>
            </a:pPr>
            <a:r>
              <a:rPr lang="en-US">
                <a:latin typeface="Arial Unicode MS" charset="0"/>
              </a:rPr>
              <a:t>Compute desired speed * selected factor</a:t>
            </a:r>
          </a:p>
          <a:p>
            <a:pPr lvl="1">
              <a:buSzPct val="125000"/>
              <a:buFont typeface="Wingdings" charset="2"/>
              <a:buChar char="§"/>
            </a:pPr>
            <a:r>
              <a:rPr lang="en-US">
                <a:latin typeface="Arial Unicode MS" charset="0"/>
              </a:rPr>
              <a:t>Send to the device</a:t>
            </a:r>
          </a:p>
          <a:p>
            <a:pPr lvl="1"/>
            <a:endParaRPr lang="en-US">
              <a:latin typeface="Arial Unicode MS" charset="0"/>
            </a:endParaRPr>
          </a:p>
          <a:p>
            <a:pPr marL="0" indent="0"/>
            <a:endParaRPr lang="en-US"/>
          </a:p>
          <a:p>
            <a:pPr lvl="1"/>
            <a:endParaRPr lang="en-US"/>
          </a:p>
        </p:txBody>
      </p:sp>
      <p:sp>
        <p:nvSpPr>
          <p:cNvPr id="94212" name="AutoShape 4"/>
          <p:cNvSpPr>
            <a:spLocks noChangeArrowheads="1"/>
          </p:cNvSpPr>
          <p:nvPr/>
        </p:nvSpPr>
        <p:spPr bwMode="auto">
          <a:xfrm>
            <a:off x="1447800" y="3810000"/>
            <a:ext cx="4337050" cy="1454150"/>
          </a:xfrm>
          <a:prstGeom prst="cloudCallout">
            <a:avLst>
              <a:gd name="adj1" fmla="val 91546"/>
              <a:gd name="adj2" fmla="val 37662"/>
            </a:avLst>
          </a:prstGeom>
          <a:noFill/>
          <a:ln w="38100">
            <a:solidFill>
              <a:schemeClr val="accent2"/>
            </a:solidFill>
            <a:round/>
            <a:headEnd/>
            <a:tailEnd/>
          </a:ln>
        </p:spPr>
        <p:txBody>
          <a:bodyPr lIns="155911" tIns="73852" rIns="155911" bIns="73852" anchor="ctr">
            <a:prstTxWarp prst="textNoShape">
              <a:avLst/>
            </a:prstTxWarp>
            <a:spAutoFit/>
          </a:bodyPr>
          <a:lstStyle/>
          <a:p>
            <a:pPr algn="ctr" defTabSz="820738"/>
            <a:r>
              <a:rPr lang="en-US" b="1">
                <a:latin typeface="Tekton" charset="0"/>
              </a:rPr>
              <a:t>Hmmm….wouldn’t tiers work for other devices</a:t>
            </a:r>
            <a:r>
              <a:rPr lang="en-US">
                <a:latin typeface="Times Roman" charset="0"/>
              </a:rPr>
              <a:t>?</a:t>
            </a:r>
          </a:p>
          <a:p>
            <a:pPr algn="ctr" defTabSz="820738"/>
            <a:r>
              <a:rPr lang="en-US" b="1">
                <a:latin typeface="Tekton" charset="0"/>
              </a:rPr>
              <a:t>Other computations?</a:t>
            </a:r>
            <a:endParaRPr lang="en-US">
              <a:latin typeface="Times Roman" charset="0"/>
            </a:endParaRPr>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t>Impact of Requirements Changes</a:t>
            </a:r>
          </a:p>
        </p:txBody>
      </p:sp>
      <p:sp>
        <p:nvSpPr>
          <p:cNvPr id="95235" name="Rectangle 3"/>
          <p:cNvSpPr>
            <a:spLocks noGrp="1" noChangeArrowheads="1"/>
          </p:cNvSpPr>
          <p:nvPr>
            <p:ph type="body" idx="1"/>
          </p:nvPr>
        </p:nvSpPr>
        <p:spPr/>
        <p:txBody>
          <a:bodyPr/>
          <a:lstStyle/>
          <a:p>
            <a:pPr marL="0" indent="0"/>
            <a:endParaRPr lang="en-US"/>
          </a:p>
          <a:p>
            <a:pPr marL="0" indent="0"/>
            <a:endParaRPr lang="en-US"/>
          </a:p>
        </p:txBody>
      </p:sp>
      <p:grpSp>
        <p:nvGrpSpPr>
          <p:cNvPr id="95236" name="Group 4"/>
          <p:cNvGrpSpPr>
            <a:grpSpLocks/>
          </p:cNvGrpSpPr>
          <p:nvPr/>
        </p:nvGrpSpPr>
        <p:grpSpPr bwMode="auto">
          <a:xfrm>
            <a:off x="1093788" y="927100"/>
            <a:ext cx="7380287" cy="3225800"/>
            <a:chOff x="623" y="2412"/>
            <a:chExt cx="5114" cy="2303"/>
          </a:xfrm>
        </p:grpSpPr>
        <p:sp>
          <p:nvSpPr>
            <p:cNvPr id="95238" name="Rectangle 5"/>
            <p:cNvSpPr>
              <a:spLocks noChangeArrowheads="1"/>
            </p:cNvSpPr>
            <p:nvPr/>
          </p:nvSpPr>
          <p:spPr bwMode="auto">
            <a:xfrm>
              <a:off x="713" y="2892"/>
              <a:ext cx="1681" cy="1088"/>
            </a:xfrm>
            <a:prstGeom prst="rect">
              <a:avLst/>
            </a:prstGeom>
            <a:noFill/>
            <a:ln w="38100">
              <a:solidFill>
                <a:schemeClr val="accent2"/>
              </a:solidFill>
              <a:miter lim="800000"/>
              <a:headEnd/>
              <a:tailEnd/>
            </a:ln>
          </p:spPr>
          <p:txBody>
            <a:bodyPr wrap="none" lIns="155911" tIns="73852" rIns="155911" bIns="73852">
              <a:prstTxWarp prst="textNoShape">
                <a:avLst/>
              </a:prstTxWarp>
              <a:spAutoFit/>
            </a:bodyPr>
            <a:lstStyle/>
            <a:p>
              <a:pPr defTabSz="820738"/>
              <a:r>
                <a:rPr lang="en-US" u="sng">
                  <a:latin typeface="Helvetica" charset="0"/>
                </a:rPr>
                <a:t>Name                       </a:t>
              </a:r>
              <a:endParaRPr lang="en-US">
                <a:latin typeface="Helvetica" charset="0"/>
              </a:endParaRPr>
            </a:p>
            <a:p>
              <a:pPr defTabSz="820738"/>
              <a:r>
                <a:rPr lang="en-US">
                  <a:latin typeface="Helvetica" charset="0"/>
                </a:rPr>
                <a:t>Acme 101</a:t>
              </a:r>
            </a:p>
            <a:p>
              <a:pPr defTabSz="820738"/>
              <a:r>
                <a:rPr lang="en-US">
                  <a:latin typeface="Helvetica" charset="0"/>
                </a:rPr>
                <a:t>NewGearCo</a:t>
              </a:r>
            </a:p>
            <a:p>
              <a:pPr defTabSz="820738"/>
              <a:r>
                <a:rPr lang="en-US">
                  <a:latin typeface="Helvetica" charset="0"/>
                </a:rPr>
                <a:t>Pump’em</a:t>
              </a:r>
            </a:p>
            <a:p>
              <a:pPr defTabSz="820738"/>
              <a:r>
                <a:rPr lang="en-US">
                  <a:solidFill>
                    <a:srgbClr val="CC0000"/>
                  </a:solidFill>
                  <a:latin typeface="Helvetica" charset="0"/>
                </a:rPr>
                <a:t>Nother Pump</a:t>
              </a:r>
            </a:p>
          </p:txBody>
        </p:sp>
        <p:sp>
          <p:nvSpPr>
            <p:cNvPr id="95239" name="Rectangle 6"/>
            <p:cNvSpPr>
              <a:spLocks noChangeArrowheads="1"/>
            </p:cNvSpPr>
            <p:nvPr/>
          </p:nvSpPr>
          <p:spPr bwMode="auto">
            <a:xfrm>
              <a:off x="2716" y="2846"/>
              <a:ext cx="3021" cy="1855"/>
            </a:xfrm>
            <a:prstGeom prst="rect">
              <a:avLst/>
            </a:prstGeom>
            <a:noFill/>
            <a:ln w="38100">
              <a:solidFill>
                <a:schemeClr val="accent2"/>
              </a:solidFill>
              <a:miter lim="800000"/>
              <a:headEnd/>
              <a:tailEnd/>
            </a:ln>
          </p:spPr>
          <p:txBody>
            <a:bodyPr wrap="none" lIns="155911" tIns="73852" rIns="155911" bIns="73852" anchor="ctr">
              <a:prstTxWarp prst="textNoShape">
                <a:avLst/>
              </a:prstTxWarp>
            </a:bodyPr>
            <a:lstStyle/>
            <a:p>
              <a:pPr defTabSz="820738"/>
              <a:r>
                <a:rPr lang="en-US" u="sng">
                  <a:latin typeface="Helvetica" charset="0"/>
                </a:rPr>
                <a:t>Structure          Start    Stop      Factor</a:t>
              </a:r>
            </a:p>
            <a:p>
              <a:pPr defTabSz="820738"/>
              <a:r>
                <a:rPr lang="en-US">
                  <a:latin typeface="Helvetica" charset="0"/>
                </a:rPr>
                <a:t>Acme101	0	10	1</a:t>
              </a:r>
            </a:p>
            <a:p>
              <a:pPr defTabSz="820738"/>
              <a:r>
                <a:rPr lang="en-US">
                  <a:latin typeface="Helvetica" charset="0"/>
                </a:rPr>
                <a:t>Acme101	10	27	1.75</a:t>
              </a:r>
            </a:p>
            <a:p>
              <a:pPr defTabSz="820738"/>
              <a:r>
                <a:rPr lang="en-US">
                  <a:latin typeface="Helvetica" charset="0"/>
                </a:rPr>
                <a:t>Acme101	27	50	2</a:t>
              </a:r>
            </a:p>
            <a:p>
              <a:pPr defTabSz="820738"/>
              <a:r>
                <a:rPr lang="en-US">
                  <a:latin typeface="Helvetica" charset="0"/>
                </a:rPr>
                <a:t>Acme101           50	None	0</a:t>
              </a:r>
            </a:p>
            <a:p>
              <a:pPr defTabSz="820738"/>
              <a:r>
                <a:rPr lang="en-US">
                  <a:latin typeface="Helvetica" charset="0"/>
                </a:rPr>
                <a:t>NewGearCo      0	None    1 </a:t>
              </a:r>
            </a:p>
            <a:p>
              <a:pPr defTabSz="820738"/>
              <a:r>
                <a:rPr lang="en-US">
                  <a:latin typeface="Helvetica" charset="0"/>
                </a:rPr>
                <a:t>Pump’em	0           ….         …..</a:t>
              </a:r>
            </a:p>
            <a:p>
              <a:pPr defTabSz="820738"/>
              <a:r>
                <a:rPr lang="en-US">
                  <a:solidFill>
                    <a:srgbClr val="CC0000"/>
                  </a:solidFill>
                  <a:latin typeface="Helvetica" charset="0"/>
                </a:rPr>
                <a:t>Nother Pump	10	20	0.75</a:t>
              </a:r>
            </a:p>
            <a:p>
              <a:pPr defTabSz="820738"/>
              <a:r>
                <a:rPr lang="en-US">
                  <a:solidFill>
                    <a:srgbClr val="CC0000"/>
                  </a:solidFill>
                  <a:latin typeface="Helvetica" charset="0"/>
                </a:rPr>
                <a:t>Nother Pump	20	45	1.75</a:t>
              </a:r>
            </a:p>
          </p:txBody>
        </p:sp>
        <p:sp>
          <p:nvSpPr>
            <p:cNvPr id="95240" name="Rectangle 7"/>
            <p:cNvSpPr>
              <a:spLocks noChangeArrowheads="1"/>
            </p:cNvSpPr>
            <p:nvPr/>
          </p:nvSpPr>
          <p:spPr bwMode="auto">
            <a:xfrm>
              <a:off x="623" y="2467"/>
              <a:ext cx="1577" cy="373"/>
            </a:xfrm>
            <a:prstGeom prst="rect">
              <a:avLst/>
            </a:prstGeom>
            <a:noFill/>
            <a:ln w="38100">
              <a:noFill/>
              <a:miter lim="800000"/>
              <a:headEnd/>
              <a:tailEnd/>
            </a:ln>
          </p:spPr>
          <p:txBody>
            <a:bodyPr wrap="none" lIns="155911" tIns="73852" rIns="155911" bIns="73852">
              <a:prstTxWarp prst="textNoShape">
                <a:avLst/>
              </a:prstTxWarp>
              <a:spAutoFit/>
            </a:bodyPr>
            <a:lstStyle/>
            <a:p>
              <a:pPr algn="ctr" defTabSz="820738"/>
              <a:r>
                <a:rPr lang="en-US" sz="2500" u="sng">
                  <a:latin typeface="Helvetica" charset="0"/>
                </a:rPr>
                <a:t>Tier Structure</a:t>
              </a:r>
            </a:p>
          </p:txBody>
        </p:sp>
        <p:sp>
          <p:nvSpPr>
            <p:cNvPr id="95241" name="Rectangle 8"/>
            <p:cNvSpPr>
              <a:spLocks noChangeArrowheads="1"/>
            </p:cNvSpPr>
            <p:nvPr/>
          </p:nvSpPr>
          <p:spPr bwMode="auto">
            <a:xfrm>
              <a:off x="2645" y="2412"/>
              <a:ext cx="605" cy="373"/>
            </a:xfrm>
            <a:prstGeom prst="rect">
              <a:avLst/>
            </a:prstGeom>
            <a:noFill/>
            <a:ln w="38100">
              <a:noFill/>
              <a:miter lim="800000"/>
              <a:headEnd/>
              <a:tailEnd/>
            </a:ln>
          </p:spPr>
          <p:txBody>
            <a:bodyPr wrap="none" lIns="155911" tIns="73852" rIns="155911" bIns="73852">
              <a:prstTxWarp prst="textNoShape">
                <a:avLst/>
              </a:prstTxWarp>
              <a:spAutoFit/>
            </a:bodyPr>
            <a:lstStyle/>
            <a:p>
              <a:pPr algn="ctr" defTabSz="820738"/>
              <a:r>
                <a:rPr lang="en-US" sz="2500" u="sng">
                  <a:latin typeface="Helvetica" charset="0"/>
                </a:rPr>
                <a:t>Tier</a:t>
              </a:r>
            </a:p>
          </p:txBody>
        </p:sp>
        <p:sp>
          <p:nvSpPr>
            <p:cNvPr id="95242" name="Line 9"/>
            <p:cNvSpPr>
              <a:spLocks noChangeShapeType="1"/>
            </p:cNvSpPr>
            <p:nvPr/>
          </p:nvSpPr>
          <p:spPr bwMode="auto">
            <a:xfrm>
              <a:off x="3808" y="2846"/>
              <a:ext cx="0" cy="1855"/>
            </a:xfrm>
            <a:prstGeom prst="line">
              <a:avLst/>
            </a:prstGeom>
            <a:noFill/>
            <a:ln w="38100">
              <a:solidFill>
                <a:schemeClr val="accent2"/>
              </a:solidFill>
              <a:round/>
              <a:headEnd/>
              <a:tailEnd/>
            </a:ln>
          </p:spPr>
          <p:txBody>
            <a:bodyPr wrap="none" lIns="173736" tIns="82296" rIns="173736" bIns="82296" anchor="ctr">
              <a:prstTxWarp prst="textNoShape">
                <a:avLst/>
              </a:prstTxWarp>
            </a:bodyPr>
            <a:lstStyle/>
            <a:p>
              <a:endParaRPr lang="en-US"/>
            </a:p>
          </p:txBody>
        </p:sp>
        <p:sp>
          <p:nvSpPr>
            <p:cNvPr id="95243" name="Line 10"/>
            <p:cNvSpPr>
              <a:spLocks noChangeShapeType="1"/>
            </p:cNvSpPr>
            <p:nvPr/>
          </p:nvSpPr>
          <p:spPr bwMode="auto">
            <a:xfrm>
              <a:off x="4358" y="2851"/>
              <a:ext cx="0" cy="1855"/>
            </a:xfrm>
            <a:prstGeom prst="line">
              <a:avLst/>
            </a:prstGeom>
            <a:noFill/>
            <a:ln w="38100">
              <a:solidFill>
                <a:schemeClr val="accent2"/>
              </a:solidFill>
              <a:round/>
              <a:headEnd/>
              <a:tailEnd/>
            </a:ln>
          </p:spPr>
          <p:txBody>
            <a:bodyPr wrap="none" lIns="173736" tIns="82296" rIns="173736" bIns="82296" anchor="ctr">
              <a:prstTxWarp prst="textNoShape">
                <a:avLst/>
              </a:prstTxWarp>
            </a:bodyPr>
            <a:lstStyle/>
            <a:p>
              <a:endParaRPr lang="en-US"/>
            </a:p>
          </p:txBody>
        </p:sp>
        <p:sp>
          <p:nvSpPr>
            <p:cNvPr id="95244" name="Line 11"/>
            <p:cNvSpPr>
              <a:spLocks noChangeShapeType="1"/>
            </p:cNvSpPr>
            <p:nvPr/>
          </p:nvSpPr>
          <p:spPr bwMode="auto">
            <a:xfrm>
              <a:off x="4994" y="2860"/>
              <a:ext cx="0" cy="1855"/>
            </a:xfrm>
            <a:prstGeom prst="line">
              <a:avLst/>
            </a:prstGeom>
            <a:noFill/>
            <a:ln w="38100">
              <a:solidFill>
                <a:schemeClr val="accent2"/>
              </a:solidFill>
              <a:round/>
              <a:headEnd/>
              <a:tailEnd/>
            </a:ln>
          </p:spPr>
          <p:txBody>
            <a:bodyPr wrap="none" lIns="173736" tIns="82296" rIns="173736" bIns="82296" anchor="ctr">
              <a:prstTxWarp prst="textNoShape">
                <a:avLst/>
              </a:prstTxWarp>
            </a:bodyPr>
            <a:lstStyle/>
            <a:p>
              <a:endParaRPr lang="en-US"/>
            </a:p>
          </p:txBody>
        </p:sp>
      </p:grpSp>
      <p:sp>
        <p:nvSpPr>
          <p:cNvPr id="95237" name="AutoShape 12"/>
          <p:cNvSpPr>
            <a:spLocks noChangeArrowheads="1"/>
          </p:cNvSpPr>
          <p:nvPr/>
        </p:nvSpPr>
        <p:spPr bwMode="auto">
          <a:xfrm>
            <a:off x="236538" y="4030663"/>
            <a:ext cx="3813175" cy="2058987"/>
          </a:xfrm>
          <a:prstGeom prst="cloudCallout">
            <a:avLst>
              <a:gd name="adj1" fmla="val 80421"/>
              <a:gd name="adj2" fmla="val 48630"/>
            </a:avLst>
          </a:prstGeom>
          <a:noFill/>
          <a:ln w="38100">
            <a:solidFill>
              <a:srgbClr val="008000"/>
            </a:solidFill>
            <a:round/>
            <a:headEnd/>
            <a:tailEnd/>
          </a:ln>
        </p:spPr>
        <p:txBody>
          <a:bodyPr lIns="155911" tIns="73852" rIns="155911" bIns="73852" anchor="ctr">
            <a:prstTxWarp prst="textNoShape">
              <a:avLst/>
            </a:prstTxWarp>
            <a:spAutoFit/>
          </a:bodyPr>
          <a:lstStyle/>
          <a:p>
            <a:pPr algn="ctr" defTabSz="820738"/>
            <a:r>
              <a:rPr lang="en-US" sz="2000" b="1">
                <a:solidFill>
                  <a:srgbClr val="33CC33"/>
                </a:solidFill>
                <a:latin typeface="Tekton" charset="0"/>
              </a:rPr>
              <a:t>Only if the tier </a:t>
            </a:r>
            <a:r>
              <a:rPr lang="en-US" sz="2000" b="1" i="1">
                <a:solidFill>
                  <a:srgbClr val="33CC33"/>
                </a:solidFill>
                <a:latin typeface="Tekton" charset="0"/>
              </a:rPr>
              <a:t>concept</a:t>
            </a:r>
            <a:r>
              <a:rPr lang="en-US" sz="2000" b="1">
                <a:solidFill>
                  <a:srgbClr val="33CC33"/>
                </a:solidFill>
                <a:latin typeface="Tekton" charset="0"/>
              </a:rPr>
              <a:t> fails do we need more code </a:t>
            </a:r>
            <a:r>
              <a:rPr lang="en-US" sz="2000" b="1">
                <a:solidFill>
                  <a:srgbClr val="33CC33"/>
                </a:solidFill>
                <a:latin typeface="Tekton" charset="0"/>
                <a:sym typeface="Wingdings" charset="2"/>
              </a:rPr>
              <a:t></a:t>
            </a:r>
            <a:endParaRPr lang="en-US" sz="2000" b="1">
              <a:solidFill>
                <a:srgbClr val="33CC33"/>
              </a:solidFill>
              <a:latin typeface="Tekton" charset="0"/>
            </a:endParaRPr>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t>Impact of Requirements Changes</a:t>
            </a:r>
          </a:p>
        </p:txBody>
      </p:sp>
      <p:grpSp>
        <p:nvGrpSpPr>
          <p:cNvPr id="96259" name="Group 4"/>
          <p:cNvGrpSpPr>
            <a:grpSpLocks/>
          </p:cNvGrpSpPr>
          <p:nvPr/>
        </p:nvGrpSpPr>
        <p:grpSpPr bwMode="auto">
          <a:xfrm>
            <a:off x="836613" y="1192213"/>
            <a:ext cx="8007350" cy="2284412"/>
            <a:chOff x="580" y="851"/>
            <a:chExt cx="5548" cy="1631"/>
          </a:xfrm>
        </p:grpSpPr>
        <p:sp>
          <p:nvSpPr>
            <p:cNvPr id="96262" name="Rectangle 5"/>
            <p:cNvSpPr>
              <a:spLocks noChangeAspect="1" noChangeArrowheads="1"/>
            </p:cNvSpPr>
            <p:nvPr/>
          </p:nvSpPr>
          <p:spPr bwMode="auto">
            <a:xfrm>
              <a:off x="2136" y="851"/>
              <a:ext cx="1098" cy="514"/>
            </a:xfrm>
            <a:prstGeom prst="rect">
              <a:avLst/>
            </a:prstGeom>
            <a:noFill/>
            <a:ln w="38100">
              <a:solidFill>
                <a:schemeClr val="accent2"/>
              </a:solidFill>
              <a:miter lim="800000"/>
              <a:headEnd/>
              <a:tailEnd/>
            </a:ln>
          </p:spPr>
          <p:txBody>
            <a:bodyPr wrap="none" lIns="155911" tIns="73852" rIns="155911" bIns="73852" anchor="ctr">
              <a:prstTxWarp prst="textNoShape">
                <a:avLst/>
              </a:prstTxWarp>
            </a:bodyPr>
            <a:lstStyle/>
            <a:p>
              <a:pPr algn="ctr" defTabSz="820738"/>
              <a:r>
                <a:rPr lang="en-US" sz="2000">
                  <a:latin typeface="Helvetica" charset="0"/>
                </a:rPr>
                <a:t>Pump</a:t>
              </a:r>
            </a:p>
          </p:txBody>
        </p:sp>
        <p:sp>
          <p:nvSpPr>
            <p:cNvPr id="96263" name="Rectangle 6"/>
            <p:cNvSpPr>
              <a:spLocks noChangeAspect="1" noChangeArrowheads="1"/>
            </p:cNvSpPr>
            <p:nvPr/>
          </p:nvSpPr>
          <p:spPr bwMode="auto">
            <a:xfrm>
              <a:off x="580" y="1968"/>
              <a:ext cx="1098" cy="514"/>
            </a:xfrm>
            <a:prstGeom prst="rect">
              <a:avLst/>
            </a:prstGeom>
            <a:noFill/>
            <a:ln w="38100">
              <a:solidFill>
                <a:schemeClr val="accent2"/>
              </a:solidFill>
              <a:miter lim="800000"/>
              <a:headEnd/>
              <a:tailEnd/>
            </a:ln>
          </p:spPr>
          <p:txBody>
            <a:bodyPr wrap="none" lIns="155911" tIns="73852" rIns="155911" bIns="73852" anchor="ctr">
              <a:prstTxWarp prst="textNoShape">
                <a:avLst/>
              </a:prstTxWarp>
            </a:bodyPr>
            <a:lstStyle/>
            <a:p>
              <a:pPr algn="ctr" defTabSz="820738"/>
              <a:r>
                <a:rPr lang="en-US" sz="2000">
                  <a:latin typeface="Helvetica" charset="0"/>
                </a:rPr>
                <a:t>Acme Pump</a:t>
              </a:r>
            </a:p>
          </p:txBody>
        </p:sp>
        <p:sp>
          <p:nvSpPr>
            <p:cNvPr id="96264" name="Rectangle 7"/>
            <p:cNvSpPr>
              <a:spLocks noChangeAspect="1" noChangeArrowheads="1"/>
            </p:cNvSpPr>
            <p:nvPr/>
          </p:nvSpPr>
          <p:spPr bwMode="auto">
            <a:xfrm>
              <a:off x="2037" y="1968"/>
              <a:ext cx="1338" cy="514"/>
            </a:xfrm>
            <a:prstGeom prst="rect">
              <a:avLst/>
            </a:prstGeom>
            <a:noFill/>
            <a:ln w="38100">
              <a:solidFill>
                <a:schemeClr val="accent2"/>
              </a:solidFill>
              <a:miter lim="800000"/>
              <a:headEnd/>
              <a:tailEnd/>
            </a:ln>
          </p:spPr>
          <p:txBody>
            <a:bodyPr wrap="none" lIns="155911" tIns="73852" rIns="155911" bIns="73852" anchor="ctr">
              <a:prstTxWarp prst="textNoShape">
                <a:avLst/>
              </a:prstTxWarp>
            </a:bodyPr>
            <a:lstStyle/>
            <a:p>
              <a:pPr algn="ctr" defTabSz="820738"/>
              <a:r>
                <a:rPr lang="en-US" sz="2000">
                  <a:latin typeface="Helvetica" charset="0"/>
                </a:rPr>
                <a:t>NewPumpCo</a:t>
              </a:r>
            </a:p>
          </p:txBody>
        </p:sp>
        <p:sp>
          <p:nvSpPr>
            <p:cNvPr id="96265" name="Rectangle 8"/>
            <p:cNvSpPr>
              <a:spLocks noChangeAspect="1" noChangeArrowheads="1"/>
            </p:cNvSpPr>
            <p:nvPr/>
          </p:nvSpPr>
          <p:spPr bwMode="auto">
            <a:xfrm>
              <a:off x="3692" y="1968"/>
              <a:ext cx="1098" cy="514"/>
            </a:xfrm>
            <a:prstGeom prst="rect">
              <a:avLst/>
            </a:prstGeom>
            <a:noFill/>
            <a:ln w="38100">
              <a:solidFill>
                <a:schemeClr val="accent2"/>
              </a:solidFill>
              <a:miter lim="800000"/>
              <a:headEnd/>
              <a:tailEnd/>
            </a:ln>
          </p:spPr>
          <p:txBody>
            <a:bodyPr wrap="none" lIns="155911" tIns="73852" rIns="155911" bIns="73852" anchor="ctr">
              <a:prstTxWarp prst="textNoShape">
                <a:avLst/>
              </a:prstTxWarp>
            </a:bodyPr>
            <a:lstStyle/>
            <a:p>
              <a:pPr algn="ctr" defTabSz="820738"/>
              <a:r>
                <a:rPr lang="en-US" sz="2000">
                  <a:latin typeface="Helvetica" charset="0"/>
                </a:rPr>
                <a:t>Pump ‘em</a:t>
              </a:r>
            </a:p>
          </p:txBody>
        </p:sp>
        <p:sp>
          <p:nvSpPr>
            <p:cNvPr id="96266" name="Line 9"/>
            <p:cNvSpPr>
              <a:spLocks noChangeAspect="1" noChangeShapeType="1"/>
            </p:cNvSpPr>
            <p:nvPr/>
          </p:nvSpPr>
          <p:spPr bwMode="auto">
            <a:xfrm>
              <a:off x="1083" y="1784"/>
              <a:ext cx="4567" cy="0"/>
            </a:xfrm>
            <a:prstGeom prst="line">
              <a:avLst/>
            </a:prstGeom>
            <a:noFill/>
            <a:ln w="38100">
              <a:solidFill>
                <a:schemeClr val="accent2"/>
              </a:solidFill>
              <a:round/>
              <a:headEnd/>
              <a:tailEnd/>
            </a:ln>
          </p:spPr>
          <p:txBody>
            <a:bodyPr wrap="none" lIns="173736" tIns="82296" rIns="173736" bIns="82296" anchor="ctr">
              <a:prstTxWarp prst="textNoShape">
                <a:avLst/>
              </a:prstTxWarp>
            </a:bodyPr>
            <a:lstStyle/>
            <a:p>
              <a:endParaRPr lang="en-US"/>
            </a:p>
          </p:txBody>
        </p:sp>
        <p:sp>
          <p:nvSpPr>
            <p:cNvPr id="96267" name="Line 10"/>
            <p:cNvSpPr>
              <a:spLocks noChangeAspect="1" noChangeShapeType="1"/>
            </p:cNvSpPr>
            <p:nvPr/>
          </p:nvSpPr>
          <p:spPr bwMode="auto">
            <a:xfrm>
              <a:off x="1076" y="1791"/>
              <a:ext cx="0" cy="178"/>
            </a:xfrm>
            <a:prstGeom prst="line">
              <a:avLst/>
            </a:prstGeom>
            <a:noFill/>
            <a:ln w="38100">
              <a:solidFill>
                <a:schemeClr val="accent2"/>
              </a:solidFill>
              <a:round/>
              <a:headEnd/>
              <a:tailEnd/>
            </a:ln>
          </p:spPr>
          <p:txBody>
            <a:bodyPr wrap="none" lIns="173736" tIns="82296" rIns="173736" bIns="82296" anchor="ctr">
              <a:prstTxWarp prst="textNoShape">
                <a:avLst/>
              </a:prstTxWarp>
            </a:bodyPr>
            <a:lstStyle/>
            <a:p>
              <a:endParaRPr lang="en-US"/>
            </a:p>
          </p:txBody>
        </p:sp>
        <p:sp>
          <p:nvSpPr>
            <p:cNvPr id="96268" name="Line 11"/>
            <p:cNvSpPr>
              <a:spLocks noChangeAspect="1" noChangeShapeType="1"/>
            </p:cNvSpPr>
            <p:nvPr/>
          </p:nvSpPr>
          <p:spPr bwMode="auto">
            <a:xfrm>
              <a:off x="2686" y="1795"/>
              <a:ext cx="0" cy="176"/>
            </a:xfrm>
            <a:prstGeom prst="line">
              <a:avLst/>
            </a:prstGeom>
            <a:noFill/>
            <a:ln w="38100">
              <a:solidFill>
                <a:schemeClr val="accent2"/>
              </a:solidFill>
              <a:round/>
              <a:headEnd/>
              <a:tailEnd/>
            </a:ln>
          </p:spPr>
          <p:txBody>
            <a:bodyPr wrap="none" lIns="173736" tIns="82296" rIns="173736" bIns="82296" anchor="ctr">
              <a:prstTxWarp prst="textNoShape">
                <a:avLst/>
              </a:prstTxWarp>
            </a:bodyPr>
            <a:lstStyle/>
            <a:p>
              <a:endParaRPr lang="en-US"/>
            </a:p>
          </p:txBody>
        </p:sp>
        <p:sp>
          <p:nvSpPr>
            <p:cNvPr id="96269" name="Line 12"/>
            <p:cNvSpPr>
              <a:spLocks noChangeAspect="1" noChangeShapeType="1"/>
            </p:cNvSpPr>
            <p:nvPr/>
          </p:nvSpPr>
          <p:spPr bwMode="auto">
            <a:xfrm>
              <a:off x="4311" y="1792"/>
              <a:ext cx="0" cy="177"/>
            </a:xfrm>
            <a:prstGeom prst="line">
              <a:avLst/>
            </a:prstGeom>
            <a:noFill/>
            <a:ln w="38100">
              <a:solidFill>
                <a:schemeClr val="accent2"/>
              </a:solidFill>
              <a:round/>
              <a:headEnd/>
              <a:tailEnd/>
            </a:ln>
          </p:spPr>
          <p:txBody>
            <a:bodyPr wrap="none" lIns="173736" tIns="82296" rIns="173736" bIns="82296" anchor="ctr">
              <a:prstTxWarp prst="textNoShape">
                <a:avLst/>
              </a:prstTxWarp>
            </a:bodyPr>
            <a:lstStyle/>
            <a:p>
              <a:endParaRPr lang="en-US"/>
            </a:p>
          </p:txBody>
        </p:sp>
        <p:sp>
          <p:nvSpPr>
            <p:cNvPr id="96270" name="Line 13"/>
            <p:cNvSpPr>
              <a:spLocks noChangeAspect="1" noChangeShapeType="1"/>
            </p:cNvSpPr>
            <p:nvPr/>
          </p:nvSpPr>
          <p:spPr bwMode="auto">
            <a:xfrm>
              <a:off x="2681" y="1596"/>
              <a:ext cx="0" cy="177"/>
            </a:xfrm>
            <a:prstGeom prst="line">
              <a:avLst/>
            </a:prstGeom>
            <a:noFill/>
            <a:ln w="38100">
              <a:solidFill>
                <a:schemeClr val="accent2"/>
              </a:solidFill>
              <a:round/>
              <a:headEnd/>
              <a:tailEnd/>
            </a:ln>
          </p:spPr>
          <p:txBody>
            <a:bodyPr wrap="none" lIns="173736" tIns="82296" rIns="173736" bIns="82296" anchor="ctr">
              <a:prstTxWarp prst="textNoShape">
                <a:avLst/>
              </a:prstTxWarp>
            </a:bodyPr>
            <a:lstStyle/>
            <a:p>
              <a:endParaRPr lang="en-US"/>
            </a:p>
          </p:txBody>
        </p:sp>
        <p:sp>
          <p:nvSpPr>
            <p:cNvPr id="96271" name="AutoShape 14"/>
            <p:cNvSpPr>
              <a:spLocks noChangeAspect="1" noChangeArrowheads="1"/>
            </p:cNvSpPr>
            <p:nvPr/>
          </p:nvSpPr>
          <p:spPr bwMode="auto">
            <a:xfrm>
              <a:off x="2599" y="1383"/>
              <a:ext cx="167" cy="190"/>
            </a:xfrm>
            <a:prstGeom prst="triangle">
              <a:avLst>
                <a:gd name="adj" fmla="val 50000"/>
              </a:avLst>
            </a:prstGeom>
            <a:noFill/>
            <a:ln w="38100">
              <a:solidFill>
                <a:schemeClr val="accent2"/>
              </a:solidFill>
              <a:miter lim="800000"/>
              <a:headEnd/>
              <a:tailEnd/>
            </a:ln>
          </p:spPr>
          <p:txBody>
            <a:bodyPr wrap="none" lIns="173736" tIns="82296" rIns="173736" bIns="82296" anchor="ctr">
              <a:prstTxWarp prst="textNoShape">
                <a:avLst/>
              </a:prstTxWarp>
            </a:bodyPr>
            <a:lstStyle/>
            <a:p>
              <a:endParaRPr lang="en-US"/>
            </a:p>
          </p:txBody>
        </p:sp>
        <p:sp>
          <p:nvSpPr>
            <p:cNvPr id="96272" name="Rectangle 15"/>
            <p:cNvSpPr>
              <a:spLocks noChangeAspect="1" noChangeArrowheads="1"/>
            </p:cNvSpPr>
            <p:nvPr/>
          </p:nvSpPr>
          <p:spPr bwMode="auto">
            <a:xfrm>
              <a:off x="4919" y="1965"/>
              <a:ext cx="1209" cy="514"/>
            </a:xfrm>
            <a:prstGeom prst="rect">
              <a:avLst/>
            </a:prstGeom>
            <a:noFill/>
            <a:ln w="38100">
              <a:solidFill>
                <a:schemeClr val="accent2"/>
              </a:solidFill>
              <a:miter lim="800000"/>
              <a:headEnd/>
              <a:tailEnd/>
            </a:ln>
          </p:spPr>
          <p:txBody>
            <a:bodyPr wrap="none" lIns="155911" tIns="73852" rIns="155911" bIns="73852" anchor="ctr">
              <a:prstTxWarp prst="textNoShape">
                <a:avLst/>
              </a:prstTxWarp>
            </a:bodyPr>
            <a:lstStyle/>
            <a:p>
              <a:pPr algn="ctr" defTabSz="820738"/>
              <a:r>
                <a:rPr lang="en-US" sz="2000">
                  <a:latin typeface="Helvetica" charset="0"/>
                </a:rPr>
                <a:t>‘NotherPump</a:t>
              </a:r>
            </a:p>
          </p:txBody>
        </p:sp>
        <p:sp>
          <p:nvSpPr>
            <p:cNvPr id="96273" name="Line 16"/>
            <p:cNvSpPr>
              <a:spLocks noChangeAspect="1" noChangeShapeType="1"/>
            </p:cNvSpPr>
            <p:nvPr/>
          </p:nvSpPr>
          <p:spPr bwMode="auto">
            <a:xfrm>
              <a:off x="5640" y="1789"/>
              <a:ext cx="0" cy="176"/>
            </a:xfrm>
            <a:prstGeom prst="line">
              <a:avLst/>
            </a:prstGeom>
            <a:noFill/>
            <a:ln w="38100">
              <a:solidFill>
                <a:schemeClr val="accent2"/>
              </a:solidFill>
              <a:round/>
              <a:headEnd/>
              <a:tailEnd/>
            </a:ln>
          </p:spPr>
          <p:txBody>
            <a:bodyPr wrap="none" lIns="173736" tIns="82296" rIns="173736" bIns="82296" anchor="ctr">
              <a:prstTxWarp prst="textNoShape">
                <a:avLst/>
              </a:prstTxWarp>
            </a:bodyPr>
            <a:lstStyle/>
            <a:p>
              <a:endParaRPr lang="en-US"/>
            </a:p>
          </p:txBody>
        </p:sp>
      </p:grpSp>
      <p:sp>
        <p:nvSpPr>
          <p:cNvPr id="96260" name="AutoShape 17"/>
          <p:cNvSpPr>
            <a:spLocks noChangeArrowheads="1"/>
          </p:cNvSpPr>
          <p:nvPr/>
        </p:nvSpPr>
        <p:spPr bwMode="auto">
          <a:xfrm>
            <a:off x="5211763" y="3886200"/>
            <a:ext cx="3255962" cy="1592263"/>
          </a:xfrm>
          <a:prstGeom prst="cloudCallout">
            <a:avLst>
              <a:gd name="adj1" fmla="val -79120"/>
              <a:gd name="adj2" fmla="val 78435"/>
            </a:avLst>
          </a:prstGeom>
          <a:noFill/>
          <a:ln w="38100">
            <a:solidFill>
              <a:srgbClr val="CC0000"/>
            </a:solidFill>
            <a:round/>
            <a:headEnd/>
            <a:tailEnd/>
          </a:ln>
        </p:spPr>
        <p:txBody>
          <a:bodyPr lIns="155911" tIns="73852" rIns="155911" bIns="73852" anchor="ctr">
            <a:prstTxWarp prst="textNoShape">
              <a:avLst/>
            </a:prstTxWarp>
            <a:spAutoFit/>
          </a:bodyPr>
          <a:lstStyle/>
          <a:p>
            <a:pPr algn="ctr" defTabSz="820738"/>
            <a:r>
              <a:rPr lang="en-US" sz="2000" b="1">
                <a:solidFill>
                  <a:srgbClr val="CC0000"/>
                </a:solidFill>
                <a:latin typeface="Tekton" charset="0"/>
              </a:rPr>
              <a:t>More pump types mean more code </a:t>
            </a:r>
            <a:r>
              <a:rPr lang="en-US" sz="2000" b="1">
                <a:solidFill>
                  <a:srgbClr val="CC0000"/>
                </a:solidFill>
                <a:latin typeface="Tekton" charset="0"/>
                <a:sym typeface="Wingdings" charset="2"/>
              </a:rPr>
              <a:t></a:t>
            </a:r>
            <a:r>
              <a:rPr lang="en-US" sz="2000" b="1">
                <a:solidFill>
                  <a:srgbClr val="CC0000"/>
                </a:solidFill>
                <a:latin typeface="Tekton" charset="0"/>
              </a:rPr>
              <a:t> </a:t>
            </a:r>
            <a:endParaRPr lang="en-US" sz="2000" b="1">
              <a:latin typeface="Tekton" charset="0"/>
            </a:endParaRPr>
          </a:p>
        </p:txBody>
      </p:sp>
      <p:sp>
        <p:nvSpPr>
          <p:cNvPr id="111634" name="Text Box 18"/>
          <p:cNvSpPr txBox="1">
            <a:spLocks noChangeArrowheads="1"/>
          </p:cNvSpPr>
          <p:nvPr/>
        </p:nvSpPr>
        <p:spPr bwMode="auto">
          <a:xfrm>
            <a:off x="381000" y="3962400"/>
            <a:ext cx="4343400" cy="1175706"/>
          </a:xfrm>
          <a:prstGeom prst="rect">
            <a:avLst/>
          </a:prstGeom>
          <a:noFill/>
          <a:ln w="9525">
            <a:noFill/>
            <a:miter lim="800000"/>
            <a:headEnd/>
            <a:tailEnd/>
          </a:ln>
          <a:effectLst/>
        </p:spPr>
        <p:txBody>
          <a:bodyPr>
            <a:prstTxWarp prst="textNoShape">
              <a:avLst/>
            </a:prstTxWarp>
            <a:spAutoFit/>
          </a:bodyPr>
          <a:lstStyle/>
          <a:p>
            <a:pPr>
              <a:spcBef>
                <a:spcPct val="20000"/>
              </a:spcBef>
              <a:buClr>
                <a:srgbClr val="0000FF"/>
              </a:buClr>
              <a:buSzPct val="65000"/>
              <a:buFont typeface="Monotype Sorts" charset="2"/>
              <a:buNone/>
              <a:defRPr/>
            </a:pPr>
            <a:r>
              <a:rPr lang="en-US" sz="2200" dirty="0">
                <a:latin typeface="Arial Unicode MS" charset="0"/>
              </a:rPr>
              <a:t>The impact is dependent on the abstractions </a:t>
            </a:r>
            <a:r>
              <a:rPr lang="en-US" sz="2200" i="1" dirty="0">
                <a:latin typeface="Arial Unicode MS" charset="0"/>
              </a:rPr>
              <a:t>you</a:t>
            </a:r>
            <a:r>
              <a:rPr lang="en-US" sz="2200" dirty="0">
                <a:latin typeface="Arial Unicode MS" charset="0"/>
              </a:rPr>
              <a:t> </a:t>
            </a:r>
            <a:r>
              <a:rPr lang="en-US" sz="2200" dirty="0" smtClean="0">
                <a:latin typeface="Arial Unicode MS" charset="0"/>
              </a:rPr>
              <a:t>select.</a:t>
            </a:r>
          </a:p>
          <a:p>
            <a:pPr>
              <a:spcBef>
                <a:spcPct val="50000"/>
              </a:spcBef>
              <a:defRPr/>
            </a:pPr>
            <a:endParaRPr lang="en-US" sz="2200" dirty="0">
              <a:effectLst>
                <a:outerShdw blurRad="38100" dist="38100" dir="2700000" algn="tl">
                  <a:srgbClr val="DDDDDD"/>
                </a:outerShdw>
              </a:effectLst>
            </a:endParaRPr>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7282" name="Title 1"/>
          <p:cNvSpPr>
            <a:spLocks noGrp="1"/>
          </p:cNvSpPr>
          <p:nvPr>
            <p:ph type="title"/>
          </p:nvPr>
        </p:nvSpPr>
        <p:spPr/>
        <p:txBody>
          <a:bodyPr/>
          <a:lstStyle/>
          <a:p>
            <a:r>
              <a:rPr lang="hr-HR" dirty="0" smtClean="0">
                <a:latin typeface="Ericsson Capital TT" charset="0"/>
              </a:rPr>
              <a:t>Remember!</a:t>
            </a:r>
            <a:endParaRPr lang="en-GB" dirty="0" smtClean="0">
              <a:latin typeface="Ericsson Capital TT" charset="0"/>
            </a:endParaRPr>
          </a:p>
        </p:txBody>
      </p:sp>
      <p:sp>
        <p:nvSpPr>
          <p:cNvPr id="3" name="Content Placeholder 2"/>
          <p:cNvSpPr>
            <a:spLocks noGrp="1"/>
          </p:cNvSpPr>
          <p:nvPr>
            <p:ph idx="1"/>
          </p:nvPr>
        </p:nvSpPr>
        <p:spPr>
          <a:xfrm>
            <a:off x="396875" y="1204913"/>
            <a:ext cx="8351838" cy="5122862"/>
          </a:xfrm>
        </p:spPr>
        <p:txBody>
          <a:bodyPr>
            <a:normAutofit/>
          </a:bodyPr>
          <a:lstStyle/>
          <a:p>
            <a:pPr lvl="1">
              <a:defRPr/>
            </a:pPr>
            <a:r>
              <a:rPr lang="hr-HR" dirty="0" smtClean="0"/>
              <a:t>Beware of </a:t>
            </a:r>
            <a:r>
              <a:rPr lang="en-GB" dirty="0" smtClean="0"/>
              <a:t> “-</a:t>
            </a:r>
            <a:r>
              <a:rPr lang="en-GB" dirty="0" err="1" smtClean="0"/>
              <a:t>er</a:t>
            </a:r>
            <a:r>
              <a:rPr lang="en-GB" dirty="0" smtClean="0"/>
              <a:t>” classes     (e.g. Handler, Manager…)</a:t>
            </a:r>
          </a:p>
          <a:p>
            <a:pPr lvl="1">
              <a:defRPr/>
            </a:pPr>
            <a:r>
              <a:rPr lang="en-GB" dirty="0" smtClean="0"/>
              <a:t>A good class model is simple and easily understandable even to the subject matter newbie</a:t>
            </a:r>
          </a:p>
          <a:p>
            <a:pPr lvl="1">
              <a:defRPr/>
            </a:pPr>
            <a:r>
              <a:rPr lang="en-GB" dirty="0" smtClean="0"/>
              <a:t>A more elaborate class diagram usually results in simpler state machines</a:t>
            </a:r>
          </a:p>
          <a:p>
            <a:pPr lvl="2">
              <a:buNone/>
              <a:defRPr/>
            </a:pPr>
            <a:endParaRPr lang="en-GB" sz="2200" dirty="0" smtClean="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8306" name="Title 1"/>
          <p:cNvSpPr>
            <a:spLocks noGrp="1"/>
          </p:cNvSpPr>
          <p:nvPr>
            <p:ph type="title"/>
          </p:nvPr>
        </p:nvSpPr>
        <p:spPr/>
        <p:txBody>
          <a:bodyPr/>
          <a:lstStyle/>
          <a:p>
            <a:r>
              <a:rPr lang="en-US" dirty="0" smtClean="0"/>
              <a:t>Workshop</a:t>
            </a:r>
          </a:p>
        </p:txBody>
      </p:sp>
      <p:sp>
        <p:nvSpPr>
          <p:cNvPr id="98307" name="Content Placeholder 2"/>
          <p:cNvSpPr>
            <a:spLocks noGrp="1"/>
          </p:cNvSpPr>
          <p:nvPr>
            <p:ph idx="1"/>
          </p:nvPr>
        </p:nvSpPr>
        <p:spPr/>
        <p:txBody>
          <a:bodyPr/>
          <a:lstStyle/>
          <a:p>
            <a:pPr marL="0" indent="0"/>
            <a:r>
              <a:rPr lang="en-US" smtClean="0"/>
              <a:t>«This will be tough.  Can you find anything even vaguely suitable there?  It needs to focus on abstracting from the associations»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gc_training_slidemaster">
  <a:themeElements>
    <a:clrScheme name="">
      <a:dk1>
        <a:srgbClr val="000000"/>
      </a:dk1>
      <a:lt1>
        <a:srgbClr val="FFFFFF"/>
      </a:lt1>
      <a:dk2>
        <a:srgbClr val="114FFB"/>
      </a:dk2>
      <a:lt2>
        <a:srgbClr val="919191"/>
      </a:lt2>
      <a:accent1>
        <a:srgbClr val="A2C1FE"/>
      </a:accent1>
      <a:accent2>
        <a:srgbClr val="EAEC5E"/>
      </a:accent2>
      <a:accent3>
        <a:srgbClr val="FFFFFF"/>
      </a:accent3>
      <a:accent4>
        <a:srgbClr val="000000"/>
      </a:accent4>
      <a:accent5>
        <a:srgbClr val="CEDDFE"/>
      </a:accent5>
      <a:accent6>
        <a:srgbClr val="D4D654"/>
      </a:accent6>
      <a:hlink>
        <a:srgbClr val="950728"/>
      </a:hlink>
      <a:folHlink>
        <a:srgbClr val="60C900"/>
      </a:folHlink>
    </a:clrScheme>
    <a:fontScheme name="mgc_training_slidemast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mgc_training_slidemaster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gc_training_slidemaster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gc_training_slidemaster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gc_training_slidemaster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gc_training_slidemaster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gc_training_slidemaster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gc_training_slidemaster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29533</TotalTime>
  <Pages>3</Pages>
  <Words>9333</Words>
  <Application>Microsoft Macintosh PowerPoint</Application>
  <PresentationFormat>On-screen Show (4:3)</PresentationFormat>
  <Paragraphs>2384</Paragraphs>
  <Slides>209</Slides>
  <Notes>48</Notes>
  <HiddenSlides>0</HiddenSlides>
  <MMClips>0</MMClips>
  <ScaleCrop>false</ScaleCrop>
  <HeadingPairs>
    <vt:vector size="6" baseType="variant">
      <vt:variant>
        <vt:lpstr>Design Template</vt:lpstr>
      </vt:variant>
      <vt:variant>
        <vt:i4>1</vt:i4>
      </vt:variant>
      <vt:variant>
        <vt:lpstr>Embedded OLE Servers</vt:lpstr>
      </vt:variant>
      <vt:variant>
        <vt:i4>4</vt:i4>
      </vt:variant>
      <vt:variant>
        <vt:lpstr>Slide Titles</vt:lpstr>
      </vt:variant>
      <vt:variant>
        <vt:i4>209</vt:i4>
      </vt:variant>
    </vt:vector>
  </HeadingPairs>
  <TitlesOfParts>
    <vt:vector size="214" baseType="lpstr">
      <vt:lpstr>mgc_training_slidemaster</vt:lpstr>
      <vt:lpstr>Microsoft ClipArt Gallery</vt:lpstr>
      <vt:lpstr>Slide</vt:lpstr>
      <vt:lpstr>Clip</vt:lpstr>
      <vt:lpstr>Worksheet</vt:lpstr>
      <vt:lpstr>Slide 1</vt:lpstr>
      <vt:lpstr>Levels of Commitment</vt:lpstr>
      <vt:lpstr>Requirements Clarification Process</vt:lpstr>
      <vt:lpstr>Abstraction</vt:lpstr>
      <vt:lpstr>Levels of Commitment</vt:lpstr>
      <vt:lpstr>Executable Model Hierarchy</vt:lpstr>
      <vt:lpstr>ToC</vt:lpstr>
      <vt:lpstr>Slide 8</vt:lpstr>
      <vt:lpstr>1.  Classes</vt:lpstr>
      <vt:lpstr>Class Diagram</vt:lpstr>
      <vt:lpstr>Class</vt:lpstr>
      <vt:lpstr>Class</vt:lpstr>
      <vt:lpstr>Start with the Requirements!</vt:lpstr>
      <vt:lpstr>Blitz</vt:lpstr>
      <vt:lpstr>Class Blitz</vt:lpstr>
      <vt:lpstr>Finding Classes</vt:lpstr>
      <vt:lpstr>Tangible Classes</vt:lpstr>
      <vt:lpstr>Roles as Classes</vt:lpstr>
      <vt:lpstr>Incident Classes</vt:lpstr>
      <vt:lpstr>Interaction Classes</vt:lpstr>
      <vt:lpstr>Specification Classes</vt:lpstr>
      <vt:lpstr>Finding Classes</vt:lpstr>
      <vt:lpstr>Finding Classes</vt:lpstr>
      <vt:lpstr>Workshop</vt:lpstr>
      <vt:lpstr>Class Definitions</vt:lpstr>
      <vt:lpstr>Definitions</vt:lpstr>
      <vt:lpstr>Realms</vt:lpstr>
      <vt:lpstr>Testing Classes</vt:lpstr>
      <vt:lpstr>The Or Test</vt:lpstr>
      <vt:lpstr>The More-Than-a-List Test</vt:lpstr>
      <vt:lpstr>The Table Test</vt:lpstr>
      <vt:lpstr>The –er Test</vt:lpstr>
      <vt:lpstr>Workshop</vt:lpstr>
      <vt:lpstr>2.  ATTRIBUTES</vt:lpstr>
      <vt:lpstr>Attributes</vt:lpstr>
      <vt:lpstr>roles of Attributes</vt:lpstr>
      <vt:lpstr>Descriptive Attributes</vt:lpstr>
      <vt:lpstr>Naming Attributes</vt:lpstr>
      <vt:lpstr>Identifiers</vt:lpstr>
      <vt:lpstr>Referential Attributes</vt:lpstr>
      <vt:lpstr>Finding Descriptive Attributes</vt:lpstr>
      <vt:lpstr>Finding Naming Attributes</vt:lpstr>
      <vt:lpstr>Finding Identifiers</vt:lpstr>
      <vt:lpstr>Finding Identifiers</vt:lpstr>
      <vt:lpstr>Data Types</vt:lpstr>
      <vt:lpstr>How much more about types?</vt:lpstr>
      <vt:lpstr>Workshop</vt:lpstr>
      <vt:lpstr>Attribute Definitions</vt:lpstr>
      <vt:lpstr>Examples</vt:lpstr>
      <vt:lpstr>Examples</vt:lpstr>
      <vt:lpstr>Testing Attributes</vt:lpstr>
      <vt:lpstr>Applies-to-All-Instances Test</vt:lpstr>
      <vt:lpstr>Valid-Value Test</vt:lpstr>
      <vt:lpstr>Multiple-Value Test</vt:lpstr>
      <vt:lpstr>Compound-Value Test</vt:lpstr>
      <vt:lpstr>Workshop</vt:lpstr>
      <vt:lpstr>3.  Associations</vt:lpstr>
      <vt:lpstr>Binary Associations</vt:lpstr>
      <vt:lpstr>Names</vt:lpstr>
      <vt:lpstr>Multiplicity</vt:lpstr>
      <vt:lpstr>Conditionality</vt:lpstr>
      <vt:lpstr>Association Identifiers</vt:lpstr>
      <vt:lpstr>Workshop</vt:lpstr>
      <vt:lpstr>Finding Associations</vt:lpstr>
      <vt:lpstr>Association Descriptions</vt:lpstr>
      <vt:lpstr>Multiplicity Test</vt:lpstr>
      <vt:lpstr>Conditionality Test</vt:lpstr>
      <vt:lpstr>Time Scope</vt:lpstr>
      <vt:lpstr>Workshop</vt:lpstr>
      <vt:lpstr>Association Classes</vt:lpstr>
      <vt:lpstr>Association Class</vt:lpstr>
      <vt:lpstr>Association Class</vt:lpstr>
      <vt:lpstr>Finding Association Classes</vt:lpstr>
      <vt:lpstr>Defining Association Classes</vt:lpstr>
      <vt:lpstr>4. Class Modeling</vt:lpstr>
      <vt:lpstr>Class Modeling</vt:lpstr>
      <vt:lpstr>A Phone Class</vt:lpstr>
      <vt:lpstr>What are the Classes?</vt:lpstr>
      <vt:lpstr>What are the Classes?</vt:lpstr>
      <vt:lpstr>Simplistic Solution</vt:lpstr>
      <vt:lpstr>Simplistic Class Model</vt:lpstr>
      <vt:lpstr>What’s Wrong With That?</vt:lpstr>
      <vt:lpstr>Possible Changes</vt:lpstr>
      <vt:lpstr>Simplistic Solution</vt:lpstr>
      <vt:lpstr>Invariants</vt:lpstr>
      <vt:lpstr>The Abstractions</vt:lpstr>
      <vt:lpstr>The Behavior</vt:lpstr>
      <vt:lpstr>Logic</vt:lpstr>
      <vt:lpstr>Resilient to Change?</vt:lpstr>
      <vt:lpstr>What Did We Learn?</vt:lpstr>
      <vt:lpstr>Context</vt:lpstr>
      <vt:lpstr>Changes</vt:lpstr>
      <vt:lpstr>Invariants</vt:lpstr>
      <vt:lpstr>Abstractions</vt:lpstr>
      <vt:lpstr>The Behavior</vt:lpstr>
      <vt:lpstr>Impact of Requirements Changes</vt:lpstr>
      <vt:lpstr>Impact of Requirements Changes</vt:lpstr>
      <vt:lpstr>Remember!</vt:lpstr>
      <vt:lpstr>Workshop</vt:lpstr>
      <vt:lpstr>5. State Models</vt:lpstr>
      <vt:lpstr>State Models</vt:lpstr>
      <vt:lpstr>State Models</vt:lpstr>
      <vt:lpstr>States</vt:lpstr>
      <vt:lpstr>Transitions</vt:lpstr>
      <vt:lpstr>Events</vt:lpstr>
      <vt:lpstr>Activities</vt:lpstr>
      <vt:lpstr>Finding States</vt:lpstr>
      <vt:lpstr>One State at a Time</vt:lpstr>
      <vt:lpstr>Finding Transitions</vt:lpstr>
      <vt:lpstr>Finding Patterns</vt:lpstr>
      <vt:lpstr>Anthropomorphize</vt:lpstr>
      <vt:lpstr>Workshop</vt:lpstr>
      <vt:lpstr>Identify Events</vt:lpstr>
      <vt:lpstr>Event Data</vt:lpstr>
      <vt:lpstr>Anti-Pattern</vt:lpstr>
      <vt:lpstr>State Model</vt:lpstr>
      <vt:lpstr>Workshop</vt:lpstr>
      <vt:lpstr>Testing the State Model</vt:lpstr>
      <vt:lpstr>Testing the State Model</vt:lpstr>
      <vt:lpstr>Fill in the State-Event Matrix</vt:lpstr>
      <vt:lpstr>Empty Cells</vt:lpstr>
      <vt:lpstr>Event Ignored</vt:lpstr>
      <vt:lpstr>Can’t Happen</vt:lpstr>
      <vt:lpstr>Shouldn’t Happen</vt:lpstr>
      <vt:lpstr>Filling the State Event Matrix</vt:lpstr>
      <vt:lpstr>Completed Diagram</vt:lpstr>
      <vt:lpstr>Workshop</vt:lpstr>
      <vt:lpstr>6. Activities</vt:lpstr>
      <vt:lpstr>Activities</vt:lpstr>
      <vt:lpstr>Executable Model Hierarchy</vt:lpstr>
      <vt:lpstr>Activities</vt:lpstr>
      <vt:lpstr>Activities on Transitions</vt:lpstr>
      <vt:lpstr>Activities on Entry</vt:lpstr>
      <vt:lpstr>Event Data</vt:lpstr>
      <vt:lpstr>Execution Sequence</vt:lpstr>
      <vt:lpstr>Event Dispatch</vt:lpstr>
      <vt:lpstr>Activities on SEMs</vt:lpstr>
      <vt:lpstr>Activities on SEMs</vt:lpstr>
      <vt:lpstr>Activities</vt:lpstr>
      <vt:lpstr>Workshop</vt:lpstr>
      <vt:lpstr>7. Action Language</vt:lpstr>
      <vt:lpstr>Object Action Language [OAL]</vt:lpstr>
      <vt:lpstr>OAL Does…</vt:lpstr>
      <vt:lpstr>Data Types</vt:lpstr>
      <vt:lpstr>Operators</vt:lpstr>
      <vt:lpstr>Loops</vt:lpstr>
      <vt:lpstr>Parameters</vt:lpstr>
      <vt:lpstr>Relate / Unrelate Statement</vt:lpstr>
      <vt:lpstr>Select Any / Many</vt:lpstr>
      <vt:lpstr>Select One / Many … Related By</vt:lpstr>
      <vt:lpstr>Workshop</vt:lpstr>
      <vt:lpstr>8. Model Execution</vt:lpstr>
      <vt:lpstr>Instances</vt:lpstr>
      <vt:lpstr>State Machines</vt:lpstr>
      <vt:lpstr>State Machines</vt:lpstr>
      <vt:lpstr>Executing the Model</vt:lpstr>
      <vt:lpstr>Communication</vt:lpstr>
      <vt:lpstr>Communication</vt:lpstr>
      <vt:lpstr>Time</vt:lpstr>
      <vt:lpstr>Concurrent Execution</vt:lpstr>
      <vt:lpstr>Synchronization</vt:lpstr>
      <vt:lpstr>≠ Atomic!</vt:lpstr>
      <vt:lpstr>Workshop</vt:lpstr>
      <vt:lpstr>9. Distribution of Intelligence</vt:lpstr>
      <vt:lpstr>Tangible Things</vt:lpstr>
      <vt:lpstr>Patterns</vt:lpstr>
      <vt:lpstr>Top-Driven</vt:lpstr>
      <vt:lpstr>Bottom-Driven</vt:lpstr>
      <vt:lpstr>Push-and-Pull</vt:lpstr>
      <vt:lpstr>Pivot</vt:lpstr>
      <vt:lpstr>Hierarchy of Control</vt:lpstr>
      <vt:lpstr>Networked Control</vt:lpstr>
      <vt:lpstr>Associations</vt:lpstr>
      <vt:lpstr>Completeness</vt:lpstr>
      <vt:lpstr>Workshop</vt:lpstr>
      <vt:lpstr>10. Components and Interfaces</vt:lpstr>
      <vt:lpstr>Components</vt:lpstr>
      <vt:lpstr>Interfaces</vt:lpstr>
      <vt:lpstr>UML 2.0 Component Definition</vt:lpstr>
      <vt:lpstr>Component Packages</vt:lpstr>
      <vt:lpstr>Interfaces</vt:lpstr>
      <vt:lpstr>Interface Editor</vt:lpstr>
      <vt:lpstr>Provided vs. Required Interfaces</vt:lpstr>
      <vt:lpstr>Formal Interfaces</vt:lpstr>
      <vt:lpstr>Termination of Interface Messages</vt:lpstr>
      <vt:lpstr>Component Views</vt:lpstr>
      <vt:lpstr>Nesting Components</vt:lpstr>
      <vt:lpstr>12. Model-Driven Testing</vt:lpstr>
      <vt:lpstr>Model-Driven Testing</vt:lpstr>
      <vt:lpstr>Black-Box Testing</vt:lpstr>
      <vt:lpstr>Use Cases</vt:lpstr>
      <vt:lpstr>Using Use Cases</vt:lpstr>
      <vt:lpstr>Testbench</vt:lpstr>
      <vt:lpstr>Testing Structure</vt:lpstr>
      <vt:lpstr>Use a Model</vt:lpstr>
      <vt:lpstr>Test Component Phases</vt:lpstr>
      <vt:lpstr>Structure of a Test</vt:lpstr>
      <vt:lpstr>Test Component Phases</vt:lpstr>
      <vt:lpstr>Ownership</vt:lpstr>
      <vt:lpstr>White-Box Testing</vt:lpstr>
      <vt:lpstr>White-Box Tests</vt:lpstr>
      <vt:lpstr>White-Box Tests</vt:lpstr>
      <vt:lpstr>Ownership</vt:lpstr>
      <vt:lpstr>Workshop</vt:lpstr>
      <vt:lpstr>Interface Messages</vt:lpstr>
      <vt:lpstr>Bridges</vt:lpstr>
      <vt:lpstr>Summary</vt:lpstr>
      <vt:lpstr>13. What’s Next?</vt:lpstr>
      <vt:lpstr>Slide 209</vt:lpstr>
    </vt:vector>
  </TitlesOfParts>
  <Company>Mentor Graphics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  Course Name  </dc:title>
  <dc:subject/>
  <dc:creator>Steve Mock</dc:creator>
  <cp:keywords/>
  <dc:description/>
  <cp:lastModifiedBy>Stephen Mellor</cp:lastModifiedBy>
  <cp:revision>93</cp:revision>
  <cp:lastPrinted>2014-03-23T08:14:14Z</cp:lastPrinted>
  <dcterms:created xsi:type="dcterms:W3CDTF">2014-04-26T20:50:47Z</dcterms:created>
  <dcterms:modified xsi:type="dcterms:W3CDTF">2014-04-26T21:04:57Z</dcterms:modified>
</cp:coreProperties>
</file>