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76" r:id="rId4"/>
    <p:sldId id="291" r:id="rId5"/>
    <p:sldId id="269" r:id="rId6"/>
    <p:sldId id="292" r:id="rId7"/>
    <p:sldId id="259" r:id="rId8"/>
    <p:sldId id="293" r:id="rId9"/>
    <p:sldId id="294" r:id="rId10"/>
    <p:sldId id="295" r:id="rId11"/>
    <p:sldId id="278" r:id="rId12"/>
    <p:sldId id="282" r:id="rId13"/>
    <p:sldId id="300" r:id="rId14"/>
    <p:sldId id="301" r:id="rId15"/>
    <p:sldId id="302" r:id="rId16"/>
    <p:sldId id="303" r:id="rId17"/>
    <p:sldId id="304" r:id="rId18"/>
    <p:sldId id="305" r:id="rId19"/>
    <p:sldId id="306" r:id="rId20"/>
    <p:sldId id="307" r:id="rId21"/>
    <p:sldId id="283" r:id="rId22"/>
    <p:sldId id="308" r:id="rId23"/>
    <p:sldId id="309" r:id="rId24"/>
    <p:sldId id="310" r:id="rId25"/>
    <p:sldId id="311" r:id="rId26"/>
    <p:sldId id="312" r:id="rId27"/>
    <p:sldId id="313" r:id="rId28"/>
    <p:sldId id="314" r:id="rId29"/>
    <p:sldId id="315" r:id="rId30"/>
    <p:sldId id="284" r:id="rId31"/>
    <p:sldId id="316" r:id="rId32"/>
    <p:sldId id="317" r:id="rId33"/>
    <p:sldId id="318" r:id="rId34"/>
    <p:sldId id="319" r:id="rId35"/>
    <p:sldId id="320" r:id="rId36"/>
    <p:sldId id="321" r:id="rId37"/>
    <p:sldId id="322" r:id="rId38"/>
    <p:sldId id="323" r:id="rId39"/>
    <p:sldId id="279" r:id="rId40"/>
    <p:sldId id="324" r:id="rId41"/>
    <p:sldId id="325" r:id="rId42"/>
    <p:sldId id="326" r:id="rId43"/>
    <p:sldId id="327" r:id="rId44"/>
    <p:sldId id="328" r:id="rId45"/>
    <p:sldId id="329" r:id="rId46"/>
    <p:sldId id="330" r:id="rId47"/>
    <p:sldId id="331" r:id="rId48"/>
    <p:sldId id="280" r:id="rId49"/>
    <p:sldId id="332" r:id="rId50"/>
    <p:sldId id="333" r:id="rId51"/>
    <p:sldId id="334" r:id="rId52"/>
    <p:sldId id="335" r:id="rId53"/>
    <p:sldId id="336" r:id="rId54"/>
    <p:sldId id="337" r:id="rId55"/>
    <p:sldId id="338" r:id="rId56"/>
    <p:sldId id="339" r:id="rId57"/>
    <p:sldId id="281" r:id="rId58"/>
    <p:sldId id="340" r:id="rId59"/>
    <p:sldId id="341" r:id="rId60"/>
    <p:sldId id="342" r:id="rId61"/>
    <p:sldId id="343" r:id="rId62"/>
    <p:sldId id="344" r:id="rId63"/>
    <p:sldId id="345" r:id="rId64"/>
    <p:sldId id="346" r:id="rId65"/>
    <p:sldId id="347" r:id="rId66"/>
    <p:sldId id="266" r:id="rId67"/>
    <p:sldId id="296" r:id="rId68"/>
    <p:sldId id="297" r:id="rId69"/>
    <p:sldId id="298" r:id="rId70"/>
    <p:sldId id="299" r:id="rId71"/>
    <p:sldId id="273"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4B"/>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62" d="100"/>
          <a:sy n="62" d="100"/>
        </p:scale>
        <p:origin x="48" y="946"/>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2019/12/19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2019/12/19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2019/12/19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baseball-reference.com/players/m/mileywa01.shtml" TargetMode="External"/><Relationship Id="rId2" Type="http://schemas.openxmlformats.org/officeDocument/2006/relationships/hyperlink" Target="https://www.usatoday.com/sports/mlb/salaries/2014/player/all/" TargetMode="Externa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hyperlink" Target="http://www.espn.com/mlb/stats/pitching/_/year/2014/type/expanded-2/order/fals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64283"/>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1901672" y="2439683"/>
            <a:ext cx="5314275" cy="707886"/>
          </a:xfrm>
          <a:prstGeom prst="rect">
            <a:avLst/>
          </a:prstGeom>
          <a:noFill/>
        </p:spPr>
        <p:txBody>
          <a:bodyPr wrap="none" rtlCol="0">
            <a:spAutoFit/>
          </a:bodyPr>
          <a:lstStyle/>
          <a:p>
            <a:r>
              <a:rPr lang="zh-TW" altLang="en-US" sz="4000" dirty="0" smtClean="0">
                <a:solidFill>
                  <a:schemeClr val="accent1"/>
                </a:solidFill>
                <a:latin typeface="華康中圓體" panose="020F0509000000000000" pitchFamily="49" charset="-120"/>
                <a:ea typeface="華康中圓體" panose="020F0509000000000000" pitchFamily="49" charset="-120"/>
              </a:rPr>
              <a:t>大聯盟球員如何</a:t>
            </a:r>
            <a:r>
              <a:rPr lang="zh-TW" altLang="en-US" sz="4000" dirty="0">
                <a:solidFill>
                  <a:schemeClr val="accent1"/>
                </a:solidFill>
                <a:latin typeface="華康中圓體" panose="020F0509000000000000" pitchFamily="49" charset="-120"/>
                <a:ea typeface="華康中圓體" panose="020F0509000000000000" pitchFamily="49" charset="-120"/>
              </a:rPr>
              <a:t>拿</a:t>
            </a:r>
            <a:r>
              <a:rPr lang="zh-TW" altLang="en-US" sz="4000" dirty="0" smtClean="0">
                <a:solidFill>
                  <a:schemeClr val="accent1"/>
                </a:solidFill>
                <a:latin typeface="華康中圓體" panose="020F0509000000000000" pitchFamily="49" charset="-120"/>
                <a:ea typeface="華康中圓體" panose="020F0509000000000000" pitchFamily="49" charset="-120"/>
              </a:rPr>
              <a:t>高薪</a:t>
            </a:r>
            <a:endParaRPr lang="zh-CN" altLang="en-US" sz="4000" dirty="0">
              <a:solidFill>
                <a:schemeClr val="accent1"/>
              </a:solidFill>
              <a:latin typeface="華康中圓體" panose="020F0509000000000000" pitchFamily="49" charset="-120"/>
              <a:ea typeface="華康中圓體" panose="020F0509000000000000" pitchFamily="49" charset="-120"/>
            </a:endParaRP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214395"/>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id="{81315CB3-1490-479A-880F-0D1C623254E2}"/>
              </a:ext>
            </a:extLst>
          </p:cNvPr>
          <p:cNvSpPr txBox="1"/>
          <p:nvPr/>
        </p:nvSpPr>
        <p:spPr>
          <a:xfrm>
            <a:off x="5574852" y="3588498"/>
            <a:ext cx="3057247" cy="738664"/>
          </a:xfrm>
          <a:prstGeom prst="rect">
            <a:avLst/>
          </a:prstGeom>
          <a:noFill/>
        </p:spPr>
        <p:txBody>
          <a:bodyPr wrap="none" rtlCol="0">
            <a:spAutoFit/>
          </a:bodyPr>
          <a:lstStyle/>
          <a:p>
            <a:r>
              <a:rPr lang="zh-TW" altLang="en-US" sz="1400" dirty="0" smtClean="0">
                <a:solidFill>
                  <a:schemeClr val="accent1"/>
                </a:solidFill>
                <a:latin typeface="華康中圓體" panose="020F0509000000000000" pitchFamily="49" charset="-120"/>
                <a:ea typeface="華康中圓體" panose="020F0509000000000000" pitchFamily="49" charset="-120"/>
              </a:rPr>
              <a:t>風管四 陳怡妏     風</a:t>
            </a:r>
            <a:r>
              <a:rPr lang="zh-TW" altLang="en-US" sz="1400" dirty="0">
                <a:solidFill>
                  <a:schemeClr val="accent1"/>
                </a:solidFill>
                <a:latin typeface="華康中圓體" panose="020F0509000000000000" pitchFamily="49" charset="-120"/>
                <a:ea typeface="華康中圓體" panose="020F0509000000000000" pitchFamily="49" charset="-120"/>
              </a:rPr>
              <a:t>管</a:t>
            </a:r>
            <a:r>
              <a:rPr lang="zh-TW" altLang="en-US" sz="1400" dirty="0" smtClean="0">
                <a:solidFill>
                  <a:schemeClr val="accent1"/>
                </a:solidFill>
                <a:latin typeface="華康中圓體" panose="020F0509000000000000" pitchFamily="49" charset="-120"/>
                <a:ea typeface="華康中圓體" panose="020F0509000000000000" pitchFamily="49" charset="-120"/>
              </a:rPr>
              <a:t>四 林詩芸</a:t>
            </a:r>
            <a:endParaRPr lang="en-US" altLang="zh-TW" sz="1400" dirty="0" smtClean="0">
              <a:solidFill>
                <a:schemeClr val="accent1"/>
              </a:solidFill>
              <a:latin typeface="華康中圓體" panose="020F0509000000000000" pitchFamily="49" charset="-120"/>
              <a:ea typeface="華康中圓體" panose="020F0509000000000000" pitchFamily="49" charset="-120"/>
            </a:endParaRPr>
          </a:p>
          <a:p>
            <a:r>
              <a:rPr lang="zh-TW" altLang="en-US" sz="1400" dirty="0">
                <a:solidFill>
                  <a:schemeClr val="accent1"/>
                </a:solidFill>
                <a:latin typeface="華康中圓體" panose="020F0509000000000000" pitchFamily="49" charset="-120"/>
                <a:ea typeface="華康中圓體" panose="020F0509000000000000" pitchFamily="49" charset="-120"/>
              </a:rPr>
              <a:t>風管</a:t>
            </a:r>
            <a:r>
              <a:rPr lang="zh-TW" altLang="en-US" sz="1400" dirty="0" smtClean="0">
                <a:solidFill>
                  <a:schemeClr val="accent1"/>
                </a:solidFill>
                <a:latin typeface="華康中圓體" panose="020F0509000000000000" pitchFamily="49" charset="-120"/>
                <a:ea typeface="華康中圓體" panose="020F0509000000000000" pitchFamily="49" charset="-120"/>
              </a:rPr>
              <a:t>四 李承駿     風</a:t>
            </a:r>
            <a:r>
              <a:rPr lang="zh-TW" altLang="en-US" sz="1400" dirty="0">
                <a:solidFill>
                  <a:schemeClr val="accent1"/>
                </a:solidFill>
                <a:latin typeface="華康中圓體" panose="020F0509000000000000" pitchFamily="49" charset="-120"/>
                <a:ea typeface="華康中圓體" panose="020F0509000000000000" pitchFamily="49" charset="-120"/>
              </a:rPr>
              <a:t>管</a:t>
            </a:r>
            <a:r>
              <a:rPr lang="zh-TW" altLang="en-US" sz="1400" dirty="0" smtClean="0">
                <a:solidFill>
                  <a:schemeClr val="accent1"/>
                </a:solidFill>
                <a:latin typeface="華康中圓體" panose="020F0509000000000000" pitchFamily="49" charset="-120"/>
                <a:ea typeface="華康中圓體" panose="020F0509000000000000" pitchFamily="49" charset="-120"/>
              </a:rPr>
              <a:t>四 廖</a:t>
            </a:r>
            <a:r>
              <a:rPr lang="zh-TW" altLang="en-US" sz="1400" dirty="0">
                <a:solidFill>
                  <a:schemeClr val="accent1"/>
                </a:solidFill>
                <a:latin typeface="華康中圓體" panose="020F0509000000000000" pitchFamily="49" charset="-120"/>
                <a:ea typeface="華康中圓體" panose="020F0509000000000000" pitchFamily="49" charset="-120"/>
              </a:rPr>
              <a:t>家誼 </a:t>
            </a:r>
            <a:endParaRPr lang="en-US" altLang="zh-TW" sz="1400" dirty="0">
              <a:solidFill>
                <a:schemeClr val="accent1"/>
              </a:solidFill>
              <a:latin typeface="華康中圓體" panose="020F0509000000000000" pitchFamily="49" charset="-120"/>
              <a:ea typeface="華康中圓體" panose="020F0509000000000000" pitchFamily="49" charset="-120"/>
            </a:endParaRPr>
          </a:p>
          <a:p>
            <a:r>
              <a:rPr lang="zh-TW" altLang="en-US" sz="1400" dirty="0">
                <a:solidFill>
                  <a:schemeClr val="accent1"/>
                </a:solidFill>
                <a:latin typeface="華康中圓體" panose="020F0509000000000000" pitchFamily="49" charset="-120"/>
                <a:ea typeface="華康中圓體" panose="020F0509000000000000" pitchFamily="49" charset="-120"/>
              </a:rPr>
              <a:t>風管</a:t>
            </a:r>
            <a:r>
              <a:rPr lang="zh-TW" altLang="en-US" sz="1400" dirty="0" smtClean="0">
                <a:solidFill>
                  <a:schemeClr val="accent1"/>
                </a:solidFill>
                <a:latin typeface="華康中圓體" panose="020F0509000000000000" pitchFamily="49" charset="-120"/>
                <a:ea typeface="華康中圓體" panose="020F0509000000000000" pitchFamily="49" charset="-120"/>
              </a:rPr>
              <a:t>四 李承穎     風</a:t>
            </a:r>
            <a:r>
              <a:rPr lang="zh-TW" altLang="en-US" sz="1400" dirty="0">
                <a:solidFill>
                  <a:schemeClr val="accent1"/>
                </a:solidFill>
                <a:latin typeface="華康中圓體" panose="020F0509000000000000" pitchFamily="49" charset="-120"/>
                <a:ea typeface="華康中圓體" panose="020F0509000000000000" pitchFamily="49" charset="-120"/>
              </a:rPr>
              <a:t>管</a:t>
            </a:r>
            <a:r>
              <a:rPr lang="zh-TW" altLang="en-US" sz="1400" dirty="0" smtClean="0">
                <a:solidFill>
                  <a:schemeClr val="accent1"/>
                </a:solidFill>
                <a:latin typeface="華康中圓體" panose="020F0509000000000000" pitchFamily="49" charset="-120"/>
                <a:ea typeface="華康中圓體" panose="020F0509000000000000" pitchFamily="49" charset="-120"/>
              </a:rPr>
              <a:t>四 陳彥成</a:t>
            </a:r>
            <a:endParaRPr lang="en-US" altLang="zh-TW" sz="1400" dirty="0" smtClean="0">
              <a:solidFill>
                <a:schemeClr val="accent1"/>
              </a:solidFill>
              <a:latin typeface="華康中圓體" panose="020F0509000000000000" pitchFamily="49" charset="-120"/>
              <a:ea typeface="華康中圓體" panose="020F0509000000000000" pitchFamily="49" charset="-120"/>
            </a:endParaRPr>
          </a:p>
        </p:txBody>
      </p:sp>
      <p:sp>
        <p:nvSpPr>
          <p:cNvPr id="5" name="橢圓 4"/>
          <p:cNvSpPr/>
          <p:nvPr/>
        </p:nvSpPr>
        <p:spPr>
          <a:xfrm>
            <a:off x="3651636" y="809638"/>
            <a:ext cx="1710804" cy="17108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400000">
            <a:off x="3679766" y="848674"/>
            <a:ext cx="1601915" cy="1601915"/>
          </a:xfrm>
          <a:prstGeom prst="rect">
            <a:avLst/>
          </a:prstGeom>
        </p:spPr>
      </p:pic>
    </p:spTree>
    <p:extLst>
      <p:ext uri="{BB962C8B-B14F-4D97-AF65-F5344CB8AC3E}">
        <p14:creationId xmlns:p14="http://schemas.microsoft.com/office/powerpoint/2010/main" val="170634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4" y="375240"/>
            <a:ext cx="1723549" cy="400110"/>
          </a:xfrm>
          <a:prstGeom prst="rect">
            <a:avLst/>
          </a:prstGeom>
        </p:spPr>
        <p:txBody>
          <a:bodyPr wrap="none">
            <a:spAutoFit/>
          </a:bodyPr>
          <a:lstStyle/>
          <a:p>
            <a:r>
              <a:rPr lang="zh-TW" altLang="en-US" sz="2000" b="1"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rPr>
              <a:t>棒球數據解釋</a:t>
            </a:r>
            <a:endParaRPr lang="en-US" altLang="zh-CN" sz="2000" b="1"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4" y="742819"/>
            <a:ext cx="1031051" cy="276999"/>
          </a:xfrm>
          <a:prstGeom prst="rect">
            <a:avLst/>
          </a:prstGeom>
        </p:spPr>
        <p:txBody>
          <a:bodyPr wrap="none">
            <a:spAutoFit/>
          </a:bodyPr>
          <a:lstStyle/>
          <a:p>
            <a:r>
              <a:rPr lang="en-US" altLang="zh-CN" sz="1200"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rPr>
              <a:t>Explanation</a:t>
            </a:r>
          </a:p>
        </p:txBody>
      </p:sp>
      <p:sp>
        <p:nvSpPr>
          <p:cNvPr id="12" name="矩形 11">
            <a:extLst>
              <a:ext uri="{FF2B5EF4-FFF2-40B4-BE49-F238E27FC236}">
                <a16:creationId xmlns:a16="http://schemas.microsoft.com/office/drawing/2014/main" id="{5B860AC1-6E66-4E6F-87EF-D7AF0A0FADCB}"/>
              </a:ext>
            </a:extLst>
          </p:cNvPr>
          <p:cNvSpPr/>
          <p:nvPr/>
        </p:nvSpPr>
        <p:spPr>
          <a:xfrm>
            <a:off x="1145847" y="1166899"/>
            <a:ext cx="2853230" cy="3600000"/>
          </a:xfrm>
          <a:prstGeom prst="rect">
            <a:avLst/>
          </a:prstGeom>
          <a:ln w="38100">
            <a:solidFill>
              <a:srgbClr val="222B34"/>
            </a:solidFill>
          </a:ln>
        </p:spPr>
        <p:txBody>
          <a:bodyPr wrap="square">
            <a:spAutoFit/>
          </a:bodyPr>
          <a:lstStyle/>
          <a:p>
            <a:r>
              <a:rPr lang="zh-TW" altLang="en-US" sz="1600" kern="100" dirty="0" smtClean="0">
                <a:solidFill>
                  <a:schemeClr val="accent1"/>
                </a:solidFill>
                <a:cs typeface="Times New Roman" panose="02020603050405020304" pitchFamily="18" charset="0"/>
              </a:rPr>
              <a:t>投手</a:t>
            </a:r>
            <a:endParaRPr lang="en-US" altLang="zh-TW" sz="1600" kern="100" dirty="0" smtClean="0">
              <a:solidFill>
                <a:schemeClr val="accent1"/>
              </a:solidFill>
              <a:cs typeface="Times New Roman" panose="02020603050405020304" pitchFamily="18" charset="0"/>
            </a:endParaRPr>
          </a:p>
          <a:p>
            <a:endParaRPr lang="en-US" altLang="zh-CN" sz="1600" kern="100" dirty="0">
              <a:solidFill>
                <a:schemeClr val="accent1"/>
              </a:solidFill>
              <a:cs typeface="Times New Roman" panose="02020603050405020304" pitchFamily="18" charset="0"/>
            </a:endParaRPr>
          </a:p>
          <a:p>
            <a:r>
              <a:rPr lang="en-US" altLang="zh-TW" sz="1400" dirty="0" smtClean="0">
                <a:latin typeface="華康中圓體" panose="020F0509000000000000" pitchFamily="49" charset="-120"/>
                <a:ea typeface="華康中圓體" panose="020F0509000000000000" pitchFamily="49" charset="-120"/>
              </a:rPr>
              <a:t>GP    </a:t>
            </a:r>
            <a:r>
              <a:rPr lang="zh-TW" altLang="zh-TW" sz="1400" dirty="0" smtClean="0">
                <a:latin typeface="華康中圓體" panose="020F0509000000000000" pitchFamily="49" charset="-120"/>
                <a:ea typeface="華康中圓體" panose="020F0509000000000000" pitchFamily="49" charset="-120"/>
              </a:rPr>
              <a:t>：出</a:t>
            </a:r>
            <a:r>
              <a:rPr lang="zh-TW" altLang="zh-TW" sz="1400" dirty="0">
                <a:latin typeface="華康中圓體" panose="020F0509000000000000" pitchFamily="49" charset="-120"/>
                <a:ea typeface="華康中圓體" panose="020F0509000000000000" pitchFamily="49" charset="-120"/>
              </a:rPr>
              <a:t>賽次數</a:t>
            </a:r>
          </a:p>
          <a:p>
            <a:r>
              <a:rPr lang="en-US" altLang="zh-TW" sz="1400" dirty="0" smtClean="0">
                <a:latin typeface="華康中圓體" panose="020F0509000000000000" pitchFamily="49" charset="-120"/>
                <a:ea typeface="華康中圓體" panose="020F0509000000000000" pitchFamily="49" charset="-120"/>
              </a:rPr>
              <a:t>IP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投球局數</a:t>
            </a:r>
          </a:p>
          <a:p>
            <a:r>
              <a:rPr lang="en-US" altLang="zh-TW" sz="1400" dirty="0" smtClean="0">
                <a:latin typeface="華康中圓體" panose="020F0509000000000000" pitchFamily="49" charset="-120"/>
                <a:ea typeface="華康中圓體" panose="020F0509000000000000" pitchFamily="49" charset="-120"/>
              </a:rPr>
              <a:t>H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被安打</a:t>
            </a:r>
          </a:p>
          <a:p>
            <a:r>
              <a:rPr lang="en-US" altLang="zh-TW" sz="1400" dirty="0" smtClean="0">
                <a:latin typeface="華康中圓體" panose="020F0509000000000000" pitchFamily="49" charset="-120"/>
                <a:ea typeface="華康中圓體" panose="020F0509000000000000" pitchFamily="49" charset="-120"/>
              </a:rPr>
              <a:t>BB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四壞球保送</a:t>
            </a:r>
            <a:endParaRPr lang="en-US" altLang="zh-TW" sz="1400" dirty="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SO    </a:t>
            </a:r>
            <a:r>
              <a:rPr lang="zh-TW" altLang="zh-TW" sz="1400" dirty="0" smtClean="0">
                <a:latin typeface="華康中圓體" panose="020F0509000000000000" pitchFamily="49" charset="-120"/>
                <a:ea typeface="華康中圓體" panose="020F0509000000000000" pitchFamily="49" charset="-120"/>
              </a:rPr>
              <a:t>：</a:t>
            </a:r>
            <a:r>
              <a:rPr lang="zh-TW" altLang="zh-TW" sz="1400" dirty="0" smtClean="0">
                <a:latin typeface="華康中圓體" panose="020F0509000000000000" pitchFamily="49" charset="-120"/>
                <a:ea typeface="華康中圓體" panose="020F0509000000000000" pitchFamily="49" charset="-120"/>
              </a:rPr>
              <a:t>三振</a:t>
            </a:r>
            <a:endParaRPr lang="en-US" altLang="zh-TW" sz="1400" dirty="0" smtClean="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W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勝投數</a:t>
            </a:r>
          </a:p>
          <a:p>
            <a:r>
              <a:rPr lang="en-US" altLang="zh-TW" sz="1400" dirty="0" smtClean="0">
                <a:latin typeface="華康中圓體" panose="020F0509000000000000" pitchFamily="49" charset="-120"/>
                <a:ea typeface="華康中圓體" panose="020F0509000000000000" pitchFamily="49" charset="-120"/>
              </a:rPr>
              <a:t>L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敗投數</a:t>
            </a:r>
          </a:p>
          <a:p>
            <a:r>
              <a:rPr lang="en-US" altLang="zh-TW" sz="1400" dirty="0" smtClean="0">
                <a:latin typeface="華康中圓體" panose="020F0509000000000000" pitchFamily="49" charset="-120"/>
                <a:ea typeface="華康中圓體" panose="020F0509000000000000" pitchFamily="49" charset="-120"/>
              </a:rPr>
              <a:t>WAR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球員的綜合評價</a:t>
            </a:r>
            <a:endParaRPr lang="en-US" altLang="zh-TW" sz="1400" dirty="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ERA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防禦率</a:t>
            </a:r>
            <a:endParaRPr lang="en-US" altLang="zh-TW" sz="1400" dirty="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AGE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年紀</a:t>
            </a:r>
          </a:p>
          <a:p>
            <a:r>
              <a:rPr lang="en-US" altLang="zh-TW" sz="1400" dirty="0">
                <a:latin typeface="華康中圓體" panose="020F0509000000000000" pitchFamily="49" charset="-120"/>
                <a:ea typeface="華康中圓體" panose="020F0509000000000000" pitchFamily="49" charset="-120"/>
              </a:rPr>
              <a:t>SALARY</a:t>
            </a:r>
            <a:r>
              <a:rPr lang="zh-TW" altLang="zh-TW" sz="1400" dirty="0">
                <a:latin typeface="華康中圓體" panose="020F0509000000000000" pitchFamily="49" charset="-120"/>
                <a:ea typeface="華康中圓體" panose="020F0509000000000000" pitchFamily="49" charset="-120"/>
              </a:rPr>
              <a:t>：薪資</a:t>
            </a:r>
          </a:p>
          <a:p>
            <a:endParaRPr lang="zh-TW" altLang="zh-TW" sz="1400" dirty="0"/>
          </a:p>
        </p:txBody>
      </p:sp>
      <p:sp>
        <p:nvSpPr>
          <p:cNvPr id="15" name="矩形 14">
            <a:extLst>
              <a:ext uri="{FF2B5EF4-FFF2-40B4-BE49-F238E27FC236}">
                <a16:creationId xmlns:a16="http://schemas.microsoft.com/office/drawing/2014/main" id="{FBF4AE5F-819F-4502-93E0-A5DCD044BD55}"/>
              </a:ext>
            </a:extLst>
          </p:cNvPr>
          <p:cNvSpPr/>
          <p:nvPr/>
        </p:nvSpPr>
        <p:spPr>
          <a:xfrm>
            <a:off x="5144924" y="1140589"/>
            <a:ext cx="2853230" cy="3600986"/>
          </a:xfrm>
          <a:prstGeom prst="rect">
            <a:avLst/>
          </a:prstGeom>
          <a:ln w="38100">
            <a:solidFill>
              <a:srgbClr val="222B34"/>
            </a:solidFill>
          </a:ln>
        </p:spPr>
        <p:txBody>
          <a:bodyPr wrap="square">
            <a:spAutoFit/>
          </a:bodyPr>
          <a:lstStyle/>
          <a:p>
            <a:r>
              <a:rPr lang="zh-TW" altLang="en-US" sz="1600"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打擊</a:t>
            </a:r>
            <a:endParaRPr lang="en-US" altLang="zh-TW" sz="1600"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a:p>
            <a:endParaRPr lang="en-US" altLang="zh-CN" sz="1600"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a:p>
            <a:r>
              <a:rPr lang="en-US" altLang="zh-TW" sz="1400" dirty="0" smtClean="0">
                <a:latin typeface="華康中圓體" panose="020F0509000000000000" pitchFamily="49" charset="-120"/>
                <a:ea typeface="華康中圓體" panose="020F0509000000000000" pitchFamily="49" charset="-120"/>
              </a:rPr>
              <a:t>AB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打數</a:t>
            </a:r>
          </a:p>
          <a:p>
            <a:r>
              <a:rPr lang="en-US" altLang="zh-TW" sz="1400" dirty="0" smtClean="0">
                <a:latin typeface="華康中圓體" panose="020F0509000000000000" pitchFamily="49" charset="-120"/>
                <a:ea typeface="華康中圓體" panose="020F0509000000000000" pitchFamily="49" charset="-120"/>
              </a:rPr>
              <a:t>R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得分</a:t>
            </a:r>
          </a:p>
          <a:p>
            <a:r>
              <a:rPr lang="en-US" altLang="zh-TW" sz="1400" dirty="0" smtClean="0">
                <a:latin typeface="華康中圓體" panose="020F0509000000000000" pitchFamily="49" charset="-120"/>
                <a:ea typeface="華康中圓體" panose="020F0509000000000000" pitchFamily="49" charset="-120"/>
              </a:rPr>
              <a:t>RBI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打點</a:t>
            </a:r>
          </a:p>
          <a:p>
            <a:r>
              <a:rPr lang="en-US" altLang="zh-TW" sz="1400" dirty="0" smtClean="0">
                <a:latin typeface="華康中圓體" panose="020F0509000000000000" pitchFamily="49" charset="-120"/>
                <a:ea typeface="華康中圓體" panose="020F0509000000000000" pitchFamily="49" charset="-120"/>
              </a:rPr>
              <a:t>SB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盜壘成功</a:t>
            </a:r>
            <a:endParaRPr lang="en-US" altLang="zh-TW" sz="1400" dirty="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CS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盜壘失敗</a:t>
            </a:r>
          </a:p>
          <a:p>
            <a:r>
              <a:rPr lang="en-US" altLang="zh-TW" sz="1400" dirty="0" smtClean="0">
                <a:latin typeface="華康中圓體" panose="020F0509000000000000" pitchFamily="49" charset="-120"/>
                <a:ea typeface="華康中圓體" panose="020F0509000000000000" pitchFamily="49" charset="-120"/>
              </a:rPr>
              <a:t>BB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四壞球</a:t>
            </a:r>
            <a:r>
              <a:rPr lang="zh-TW" altLang="zh-TW" sz="1400" dirty="0" smtClean="0">
                <a:latin typeface="華康中圓體" panose="020F0509000000000000" pitchFamily="49" charset="-120"/>
                <a:ea typeface="華康中圓體" panose="020F0509000000000000" pitchFamily="49" charset="-120"/>
              </a:rPr>
              <a:t>保送</a:t>
            </a:r>
            <a:endParaRPr lang="en-US" altLang="zh-TW" sz="1400" dirty="0" smtClean="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SO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被三振</a:t>
            </a:r>
          </a:p>
          <a:p>
            <a:r>
              <a:rPr lang="en-US" altLang="zh-TW" sz="1400" dirty="0" smtClean="0">
                <a:latin typeface="華康中圓體" panose="020F0509000000000000" pitchFamily="49" charset="-120"/>
                <a:ea typeface="華康中圓體" panose="020F0509000000000000" pitchFamily="49" charset="-120"/>
              </a:rPr>
              <a:t>AVG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打擊率</a:t>
            </a:r>
          </a:p>
          <a:p>
            <a:r>
              <a:rPr lang="en-US" altLang="zh-TW" sz="1400" dirty="0" smtClean="0">
                <a:latin typeface="華康中圓體" panose="020F0509000000000000" pitchFamily="49" charset="-120"/>
                <a:ea typeface="華康中圓體" panose="020F0509000000000000" pitchFamily="49" charset="-120"/>
              </a:rPr>
              <a:t>OBP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上壘率</a:t>
            </a:r>
          </a:p>
          <a:p>
            <a:r>
              <a:rPr lang="en-US" altLang="zh-TW" sz="1400" dirty="0" smtClean="0">
                <a:latin typeface="華康中圓體" panose="020F0509000000000000" pitchFamily="49" charset="-120"/>
                <a:ea typeface="華康中圓體" panose="020F0509000000000000" pitchFamily="49" charset="-120"/>
              </a:rPr>
              <a:t>SLG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長打率</a:t>
            </a:r>
          </a:p>
          <a:p>
            <a:r>
              <a:rPr lang="en-US" altLang="zh-TW" sz="1400" dirty="0" smtClean="0">
                <a:latin typeface="華康中圓體" panose="020F0509000000000000" pitchFamily="49" charset="-120"/>
                <a:ea typeface="華康中圓體" panose="020F0509000000000000" pitchFamily="49" charset="-120"/>
              </a:rPr>
              <a:t>WAR   </a:t>
            </a:r>
            <a:r>
              <a:rPr lang="zh-TW" altLang="zh-TW" sz="1400" dirty="0" smtClean="0">
                <a:latin typeface="華康中圓體" panose="020F0509000000000000" pitchFamily="49" charset="-120"/>
                <a:ea typeface="華康中圓體" panose="020F0509000000000000" pitchFamily="49" charset="-120"/>
              </a:rPr>
              <a:t>：球員</a:t>
            </a:r>
            <a:r>
              <a:rPr lang="zh-TW" altLang="zh-TW" sz="1400" dirty="0">
                <a:latin typeface="華康中圓體" panose="020F0509000000000000" pitchFamily="49" charset="-120"/>
                <a:ea typeface="華康中圓體" panose="020F0509000000000000" pitchFamily="49" charset="-120"/>
              </a:rPr>
              <a:t>的綜合評價</a:t>
            </a:r>
            <a:endParaRPr lang="en-US" altLang="zh-TW" sz="1400" dirty="0">
              <a:latin typeface="華康中圓體" panose="020F0509000000000000" pitchFamily="49" charset="-120"/>
              <a:ea typeface="華康中圓體" panose="020F0509000000000000" pitchFamily="49" charset="-120"/>
            </a:endParaRPr>
          </a:p>
          <a:p>
            <a:r>
              <a:rPr lang="en-US" altLang="zh-TW" sz="1400" dirty="0" smtClean="0">
                <a:latin typeface="華康中圓體" panose="020F0509000000000000" pitchFamily="49" charset="-120"/>
                <a:ea typeface="華康中圓體" panose="020F0509000000000000" pitchFamily="49" charset="-120"/>
              </a:rPr>
              <a:t>AGE   </a:t>
            </a:r>
            <a:r>
              <a:rPr lang="zh-TW" altLang="zh-TW" sz="1400" dirty="0" smtClean="0">
                <a:latin typeface="華康中圓體" panose="020F0509000000000000" pitchFamily="49" charset="-120"/>
                <a:ea typeface="華康中圓體" panose="020F0509000000000000" pitchFamily="49" charset="-120"/>
              </a:rPr>
              <a:t>：</a:t>
            </a:r>
            <a:r>
              <a:rPr lang="zh-TW" altLang="zh-TW" sz="1400" dirty="0">
                <a:latin typeface="華康中圓體" panose="020F0509000000000000" pitchFamily="49" charset="-120"/>
                <a:ea typeface="華康中圓體" panose="020F0509000000000000" pitchFamily="49" charset="-120"/>
              </a:rPr>
              <a:t>年紀</a:t>
            </a:r>
          </a:p>
          <a:p>
            <a:r>
              <a:rPr lang="en-US" altLang="zh-TW" sz="1400" dirty="0">
                <a:latin typeface="華康中圓體" panose="020F0509000000000000" pitchFamily="49" charset="-120"/>
                <a:ea typeface="華康中圓體" panose="020F0509000000000000" pitchFamily="49" charset="-120"/>
              </a:rPr>
              <a:t>SALARY</a:t>
            </a:r>
            <a:r>
              <a:rPr lang="zh-TW" altLang="zh-TW" sz="1400" dirty="0">
                <a:latin typeface="華康中圓體" panose="020F0509000000000000" pitchFamily="49" charset="-120"/>
                <a:ea typeface="華康中圓體" panose="020F0509000000000000" pitchFamily="49" charset="-120"/>
              </a:rPr>
              <a:t>：薪資</a:t>
            </a:r>
          </a:p>
          <a:p>
            <a:endParaRPr lang="zh-TW" altLang="zh-TW" sz="1400" dirty="0"/>
          </a:p>
        </p:txBody>
      </p:sp>
    </p:spTree>
    <p:extLst>
      <p:ext uri="{BB962C8B-B14F-4D97-AF65-F5344CB8AC3E}">
        <p14:creationId xmlns:p14="http://schemas.microsoft.com/office/powerpoint/2010/main" val="1686053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群組 1"/>
          <p:cNvGrpSpPr/>
          <p:nvPr/>
        </p:nvGrpSpPr>
        <p:grpSpPr>
          <a:xfrm>
            <a:off x="3085528" y="2030400"/>
            <a:ext cx="2800767" cy="1083993"/>
            <a:chOff x="3085528" y="1808833"/>
            <a:chExt cx="2800767" cy="1083993"/>
          </a:xfrm>
        </p:grpSpPr>
        <p:sp>
          <p:nvSpPr>
            <p:cNvPr id="23" name="矩形 22">
              <a:extLst>
                <a:ext uri="{FF2B5EF4-FFF2-40B4-BE49-F238E27FC236}">
                  <a16:creationId xmlns:a16="http://schemas.microsoft.com/office/drawing/2014/main"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研究</a:t>
              </a: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結果</a:t>
              </a:r>
              <a:endParaRPr lang="zh-CN"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85528" y="2431161"/>
              <a:ext cx="2800767" cy="461665"/>
            </a:xfrm>
            <a:prstGeom prst="rect">
              <a:avLst/>
            </a:prstGeom>
          </p:spPr>
          <p:txBody>
            <a:bodyPr wrap="none">
              <a:spAutoFit/>
            </a:bodyPr>
            <a:lstStyle/>
            <a:p>
              <a:pPr>
                <a:spcAft>
                  <a:spcPts val="0"/>
                </a:spcAft>
              </a:pPr>
              <a:r>
                <a:rPr lang="en-US" altLang="zh-CN" sz="2400" kern="10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Research Analysis</a:t>
              </a:r>
            </a:p>
          </p:txBody>
        </p:sp>
      </p:grpSp>
      <p:pic>
        <p:nvPicPr>
          <p:cNvPr id="3" name="圖片 2"/>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415150" y="1974641"/>
            <a:ext cx="993411" cy="993411"/>
          </a:xfrm>
          <a:prstGeom prst="rect">
            <a:avLst/>
          </a:prstGeom>
        </p:spPr>
      </p:pic>
    </p:spTree>
    <p:extLst>
      <p:ext uri="{BB962C8B-B14F-4D97-AF65-F5344CB8AC3E}">
        <p14:creationId xmlns:p14="http://schemas.microsoft.com/office/powerpoint/2010/main" val="4233579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latin typeface="華康中圓體" panose="020F0509000000000000" pitchFamily="49" charset="-120"/>
                <a:ea typeface="華康中圓體" panose="020F0509000000000000" pitchFamily="49" charset="-120"/>
              </a:rPr>
              <a:t>2017Pitching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2561049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240561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-3317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1012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3636</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25846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162</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0.0113</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0.00776</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0.00907</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0.0105</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0.00197</a:t>
                      </a:r>
                    </a:p>
                  </a:txBody>
                  <a:tcPr marL="9525" marR="9525" marT="9525" marB="0" anchor="ctr">
                    <a:solidFill>
                      <a:srgbClr val="FF0000"/>
                    </a:solidFill>
                  </a:tcP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-791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-13306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-4174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36422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-15094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5550</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826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1650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5033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364</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0.00262</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0.00384</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0.00407</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0.00205</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0.0955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0.00426</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P10w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a:solidFill>
                            <a:srgbClr val="000000"/>
                          </a:solidFill>
                          <a:effectLst/>
                          <a:latin typeface="華康中圓體" panose="020F0509000000000000" pitchFamily="49" charset="-120"/>
                          <a:ea typeface="華康中圓體" panose="020F0509000000000000" pitchFamily="49" charset="-120"/>
                        </a:rPr>
                        <a:t>13</a:t>
                      </a:r>
                    </a:p>
                  </a:txBody>
                  <a:tcPr marL="6350" marR="6350" marT="6350" marB="0" anchor="ctr"/>
                </a:tc>
                <a:tc>
                  <a:txBody>
                    <a:bodyPr/>
                    <a:lstStyle/>
                    <a:p>
                      <a:pPr algn="ctr" fontAlgn="ctr"/>
                      <a:endParaRPr lang="zh-TW" altLang="en-US" sz="2000" b="0" i="0" u="none" strike="noStrike">
                        <a:solidFill>
                          <a:srgbClr val="000000"/>
                        </a:solidFill>
                        <a:effectLst/>
                        <a:latin typeface="華康中圓體" panose="020F0509000000000000" pitchFamily="49" charset="-120"/>
                        <a:ea typeface="華康中圓體" panose="020F0509000000000000" pitchFamily="49" charset="-120"/>
                      </a:endParaRPr>
                    </a:p>
                  </a:txBody>
                  <a:tcPr marL="6350" marR="6350" marT="6350" marB="0" anchor="ctr"/>
                </a:tc>
                <a:tc>
                  <a:txBody>
                    <a:bodyPr/>
                    <a:lstStyle/>
                    <a:p>
                      <a:pPr algn="ctr" fontAlgn="ctr"/>
                      <a:r>
                        <a:rPr lang="en-US" altLang="zh-TW" sz="2000" b="0" i="0" u="none" strike="noStrike">
                          <a:solidFill>
                            <a:srgbClr val="000000"/>
                          </a:solidFill>
                          <a:effectLst/>
                          <a:latin typeface="華康中圓體" panose="020F0509000000000000" pitchFamily="49" charset="-120"/>
                          <a:ea typeface="華康中圓體" panose="020F0509000000000000" pitchFamily="49" charset="-120"/>
                        </a:rPr>
                        <a:t>0.999</a:t>
                      </a:r>
                    </a:p>
                  </a:txBody>
                  <a:tcPr marL="6350" marR="6350" marT="6350" marB="0" anchor="ctr"/>
                </a:tc>
                <a:tc>
                  <a:txBody>
                    <a:bodyPr/>
                    <a:lstStyle/>
                    <a:p>
                      <a:pPr algn="ctr" fontAlgn="ctr"/>
                      <a:r>
                        <a:rPr lang="en-US" altLang="zh-TW" sz="2000" b="0" i="0" u="none" strike="noStrike">
                          <a:solidFill>
                            <a:srgbClr val="000000"/>
                          </a:solidFill>
                          <a:effectLst/>
                          <a:latin typeface="華康中圓體" panose="020F0509000000000000" pitchFamily="49" charset="-120"/>
                          <a:ea typeface="華康中圓體" panose="020F0509000000000000" pitchFamily="49" charset="-120"/>
                        </a:rPr>
                        <a:t>0.993</a:t>
                      </a:r>
                    </a:p>
                  </a:txBody>
                  <a:tcPr marL="6350" marR="6350" marT="6350"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0.00542</a:t>
                      </a:r>
                    </a:p>
                  </a:txBody>
                  <a:tcPr marL="6350" marR="6350" marT="6350" marB="0" anchor="ctr">
                    <a:solidFill>
                      <a:srgbClr val="FF0000"/>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3816719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P10w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廢物型</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受傷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投手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4228257"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隊友不幫忙</a:t>
            </a:r>
            <a:r>
              <a:rPr lang="zh-TW" altLang="en-US" sz="2400" b="1" dirty="0" smtClean="0">
                <a:latin typeface="華康中圓體" panose="020F0509000000000000" pitchFamily="49" charset="-120"/>
                <a:ea typeface="華康中圓體" panose="020F0509000000000000" pitchFamily="49" charset="-120"/>
              </a:rPr>
              <a:t>型</a:t>
            </a:r>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陳偉殷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投手</a:t>
            </a:r>
            <a:endParaRPr lang="en-US" altLang="zh-TW"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4" y="1017496"/>
            <a:ext cx="3826363" cy="3289662"/>
          </a:xfrm>
          <a:prstGeom prst="rect">
            <a:avLst/>
          </a:prstGeom>
        </p:spPr>
      </p:pic>
      <p:grpSp>
        <p:nvGrpSpPr>
          <p:cNvPr id="11" name="群組 10"/>
          <p:cNvGrpSpPr/>
          <p:nvPr/>
        </p:nvGrpSpPr>
        <p:grpSpPr>
          <a:xfrm>
            <a:off x="689026" y="1512541"/>
            <a:ext cx="3757414" cy="2504943"/>
            <a:chOff x="689026" y="1512541"/>
            <a:chExt cx="3757414" cy="2504943"/>
          </a:xfrm>
        </p:grpSpPr>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26" y="1512541"/>
              <a:ext cx="3757414" cy="2504943"/>
            </a:xfrm>
            <a:prstGeom prst="rect">
              <a:avLst/>
            </a:prstGeom>
          </p:spPr>
        </p:pic>
        <p:sp>
          <p:nvSpPr>
            <p:cNvPr id="13" name="矩形 12"/>
            <p:cNvSpPr/>
            <p:nvPr/>
          </p:nvSpPr>
          <p:spPr>
            <a:xfrm>
              <a:off x="805738" y="1635919"/>
              <a:ext cx="1589218" cy="369332"/>
            </a:xfrm>
            <a:prstGeom prst="rect">
              <a:avLst/>
            </a:prstGeom>
          </p:spPr>
          <p:txBody>
            <a:bodyPr wrap="none">
              <a:spAutoFit/>
            </a:bodyPr>
            <a:lstStyle/>
            <a:p>
              <a:r>
                <a:rPr lang="zh-TW" altLang="en-US" dirty="0">
                  <a:solidFill>
                    <a:schemeClr val="bg1"/>
                  </a:solidFill>
                </a:rPr>
                <a:t>Justin Verlande</a:t>
              </a:r>
            </a:p>
          </p:txBody>
        </p:sp>
      </p:grpSp>
      <p:grpSp>
        <p:nvGrpSpPr>
          <p:cNvPr id="14" name="群組 13"/>
          <p:cNvGrpSpPr/>
          <p:nvPr/>
        </p:nvGrpSpPr>
        <p:grpSpPr>
          <a:xfrm>
            <a:off x="896006" y="1635919"/>
            <a:ext cx="3688443" cy="1921311"/>
            <a:chOff x="874709" y="1621448"/>
            <a:chExt cx="3688443" cy="192131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709" y="1621448"/>
              <a:ext cx="3688443" cy="1921311"/>
            </a:xfrm>
            <a:prstGeom prst="rect">
              <a:avLst/>
            </a:prstGeom>
          </p:spPr>
        </p:pic>
        <p:sp>
          <p:nvSpPr>
            <p:cNvPr id="5" name="矩形 4"/>
            <p:cNvSpPr/>
            <p:nvPr/>
          </p:nvSpPr>
          <p:spPr>
            <a:xfrm>
              <a:off x="1082076" y="1780756"/>
              <a:ext cx="877163" cy="369332"/>
            </a:xfrm>
            <a:prstGeom prst="rect">
              <a:avLst/>
            </a:prstGeom>
          </p:spPr>
          <p:txBody>
            <a:bodyPr wrap="none">
              <a:spAutoFit/>
            </a:bodyPr>
            <a:lstStyle/>
            <a:p>
              <a:r>
                <a:rPr lang="zh-TW" altLang="en-US" dirty="0">
                  <a:solidFill>
                    <a:schemeClr val="bg1"/>
                  </a:solidFill>
                </a:rPr>
                <a:t>陳偉殷</a:t>
              </a:r>
            </a:p>
          </p:txBody>
        </p:sp>
      </p:grpSp>
    </p:spTree>
    <p:extLst>
      <p:ext uri="{BB962C8B-B14F-4D97-AF65-F5344CB8AC3E}">
        <p14:creationId xmlns:p14="http://schemas.microsoft.com/office/powerpoint/2010/main" val="165571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-20391431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806764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17556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-73652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-74624</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10259209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396593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64864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33142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48115</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0.0642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0.0589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-10611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-113642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270923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753373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1307248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259740</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15525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209578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297886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605545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1330381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105096</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0.504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0.595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0.377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0.0251</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P100w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27</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0.506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0.198</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0.182</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514182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397619" y="1603479"/>
            <a:ext cx="2309921" cy="2309921"/>
          </a:xfrm>
          <a:prstGeom prst="rect">
            <a:avLst/>
          </a:prstGeom>
        </p:spPr>
      </p:pic>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P100w</a:t>
            </a:r>
            <a:endParaRPr lang="zh-TW" altLang="en-US" sz="3600" dirty="0">
              <a:latin typeface="華康彩帶體" panose="040B0709000000000000" pitchFamily="81" charset="-120"/>
              <a:ea typeface="華康彩帶體" panose="040B0709000000000000" pitchFamily="81" charset="-120"/>
            </a:endParaRPr>
          </a:p>
        </p:txBody>
      </p:sp>
      <p:pic>
        <p:nvPicPr>
          <p:cNvPr id="6"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12" y="1017496"/>
            <a:ext cx="4049951" cy="3481889"/>
          </a:xfrm>
          <a:prstGeom prst="rect">
            <a:avLst/>
          </a:prstGeom>
        </p:spPr>
      </p:pic>
    </p:spTree>
    <p:extLst>
      <p:ext uri="{BB962C8B-B14F-4D97-AF65-F5344CB8AC3E}">
        <p14:creationId xmlns:p14="http://schemas.microsoft.com/office/powerpoint/2010/main" val="1426305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-25102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-1396167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-118964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230711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-170986</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46090058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4391545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487656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194940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260458</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0.813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0.53</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8636">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38636">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31740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1148229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-1126648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912644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3649099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883512</a:t>
                      </a:r>
                    </a:p>
                  </a:txBody>
                  <a:tcPr marL="9525" marR="9525" marT="9525" marB="0" anchor="ctr"/>
                </a:tc>
                <a:extLst>
                  <a:ext uri="{0D108BD9-81ED-4DB2-BD59-A6C34878D82A}">
                    <a16:rowId xmlns:a16="http://schemas.microsoft.com/office/drawing/2014/main" val="1177539829"/>
                  </a:ext>
                </a:extLst>
              </a:tr>
              <a:tr h="274293">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66651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1389545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1124499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2649900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6093559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952121</a:t>
                      </a:r>
                    </a:p>
                  </a:txBody>
                  <a:tcPr marL="9525" marR="9525" marT="9525" marB="0" anchor="ctr"/>
                </a:tc>
                <a:extLst>
                  <a:ext uri="{0D108BD9-81ED-4DB2-BD59-A6C34878D82A}">
                    <a16:rowId xmlns:a16="http://schemas.microsoft.com/office/drawing/2014/main" val="616984869"/>
                  </a:ext>
                </a:extLst>
              </a:tr>
              <a:tr h="238636">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0.647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0.739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0.381</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P1000w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19</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0.535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-0.0456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0.557</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2456397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416855" y="1598701"/>
            <a:ext cx="2309921" cy="2309921"/>
          </a:xfrm>
          <a:prstGeom prst="rect">
            <a:avLst/>
          </a:prstGeom>
        </p:spPr>
      </p:pic>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P1000w</a:t>
            </a:r>
            <a:endParaRPr lang="zh-TW" altLang="en-US" sz="3600" dirty="0">
              <a:latin typeface="Adobe Gothic Std B" panose="020B0800000000000000" pitchFamily="34" charset="-128"/>
            </a:endParaRPr>
          </a:p>
        </p:txBody>
      </p:sp>
      <p:pic>
        <p:nvPicPr>
          <p:cNvPr id="5"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70" y="957265"/>
            <a:ext cx="4178951" cy="3592795"/>
          </a:xfrm>
          <a:prstGeom prst="rect">
            <a:avLst/>
          </a:prstGeom>
        </p:spPr>
      </p:pic>
    </p:spTree>
    <p:extLst>
      <p:ext uri="{BB962C8B-B14F-4D97-AF65-F5344CB8AC3E}">
        <p14:creationId xmlns:p14="http://schemas.microsoft.com/office/powerpoint/2010/main" val="1824339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-31600198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-315563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203309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-107010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-183265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18929457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681516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155270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78634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84031</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0.645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0.197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0.0341</a:t>
                      </a:r>
                    </a:p>
                  </a:txBody>
                  <a:tcPr marL="9525" marR="9525" marT="9525" marB="0" anchor="ctr">
                    <a:solidFill>
                      <a:srgbClr val="FF0000"/>
                    </a:solidFill>
                  </a:tcP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8636">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38636">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10365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658036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-46205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-1096776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1391917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1034463</a:t>
                      </a:r>
                    </a:p>
                  </a:txBody>
                  <a:tcPr marL="9525" marR="9525" marT="9525" marB="0" anchor="ctr"/>
                </a:tc>
                <a:extLst>
                  <a:ext uri="{0D108BD9-81ED-4DB2-BD59-A6C34878D82A}">
                    <a16:rowId xmlns:a16="http://schemas.microsoft.com/office/drawing/2014/main" val="1177539829"/>
                  </a:ext>
                </a:extLst>
              </a:tr>
              <a:tr h="274293">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33088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495182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536563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1057315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3026783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264265</a:t>
                      </a:r>
                    </a:p>
                  </a:txBody>
                  <a:tcPr marL="9525" marR="9525" marT="9525" marB="0" anchor="ctr"/>
                </a:tc>
                <a:extLst>
                  <a:ext uri="{0D108BD9-81ED-4DB2-BD59-A6C34878D82A}">
                    <a16:rowId xmlns:a16="http://schemas.microsoft.com/office/drawing/2014/main" val="616984869"/>
                  </a:ext>
                </a:extLst>
              </a:tr>
              <a:tr h="238636">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0.755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0.932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0.648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0.000285</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1619354"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59</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0.453</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0.339</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0.000547</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9216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dirty="0" smtClean="0">
                <a:solidFill>
                  <a:schemeClr val="accent1"/>
                </a:solidFill>
                <a:latin typeface="華康彩帶體" panose="040B0709000000000000" pitchFamily="81" charset="-120"/>
                <a:ea typeface="華康彩帶體" panose="040B0709000000000000" pitchFamily="81" charset="-120"/>
              </a:rPr>
              <a:t>目</a:t>
            </a:r>
            <a:r>
              <a:rPr lang="zh-TW" altLang="en-US" sz="4000" dirty="0" smtClean="0">
                <a:solidFill>
                  <a:schemeClr val="accent1"/>
                </a:solidFill>
                <a:latin typeface="華康彩帶體" panose="040B0709000000000000" pitchFamily="81" charset="-120"/>
                <a:ea typeface="華康彩帶體" panose="040B0709000000000000" pitchFamily="81" charset="-120"/>
              </a:rPr>
              <a:t>錄</a:t>
            </a:r>
            <a:endParaRPr lang="zh-CN" altLang="en-US" sz="4000" dirty="0">
              <a:solidFill>
                <a:schemeClr val="accent1"/>
              </a:solidFill>
              <a:latin typeface="華康彩帶體" panose="040B0709000000000000" pitchFamily="81" charset="-120"/>
              <a:ea typeface="華康彩帶體" panose="040B0709000000000000" pitchFamily="81" charset="-120"/>
            </a:endParaRP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949810" y="1044449"/>
            <a:ext cx="1107996" cy="369332"/>
          </a:xfrm>
          <a:prstGeom prst="rect">
            <a:avLst/>
          </a:prstGeom>
          <a:noFill/>
        </p:spPr>
        <p:txBody>
          <a:bodyPr wrap="none" rtlCol="0">
            <a:spAutoFit/>
          </a:bodyPr>
          <a:lstStyle/>
          <a:p>
            <a:r>
              <a:rPr lang="en-US" altLang="zh-CN" dirty="0">
                <a:solidFill>
                  <a:schemeClr val="accent1"/>
                </a:solidFill>
                <a:latin typeface="華康彩帶體" panose="040B0709000000000000" pitchFamily="81" charset="-120"/>
                <a:ea typeface="華康彩帶體" panose="040B0709000000000000" pitchFamily="81" charset="-120"/>
              </a:rPr>
              <a:t>CONTENTS</a:t>
            </a:r>
            <a:endParaRPr lang="zh-CN" altLang="en-US" dirty="0">
              <a:solidFill>
                <a:schemeClr val="accent1"/>
              </a:solidFill>
              <a:latin typeface="華康彩帶體" panose="040B0709000000000000" pitchFamily="81" charset="-120"/>
              <a:ea typeface="華康彩帶體" panose="040B0709000000000000" pitchFamily="81" charset="-120"/>
            </a:endParaRPr>
          </a:p>
        </p:txBody>
      </p:sp>
      <p:sp>
        <p:nvSpPr>
          <p:cNvPr id="6" name="椭圆 5">
            <a:extLst>
              <a:ext uri="{FF2B5EF4-FFF2-40B4-BE49-F238E27FC236}">
                <a16:creationId xmlns:a16="http://schemas.microsoft.com/office/drawing/2014/main" id="{4CB3FFBD-331E-42F6-83E7-4E7290D02507}"/>
              </a:ext>
            </a:extLst>
          </p:cNvPr>
          <p:cNvSpPr/>
          <p:nvPr/>
        </p:nvSpPr>
        <p:spPr>
          <a:xfrm>
            <a:off x="81532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558823" y="3096743"/>
            <a:ext cx="1553630" cy="338554"/>
          </a:xfrm>
          <a:prstGeom prst="rect">
            <a:avLst/>
          </a:prstGeom>
        </p:spPr>
        <p:txBody>
          <a:bodyPr wrap="none">
            <a:spAutoFit/>
          </a:bodyPr>
          <a:lstStyle/>
          <a:p>
            <a:r>
              <a:rPr lang="zh-TW" altLang="en-US" sz="1600" dirty="0" smtClean="0">
                <a:latin typeface="華康中圓體" panose="020F0509000000000000" pitchFamily="49" charset="-120"/>
                <a:ea typeface="華康中圓體" panose="020F0509000000000000" pitchFamily="49" charset="-120"/>
              </a:rPr>
              <a:t>研究動機</a:t>
            </a:r>
            <a:r>
              <a:rPr lang="en-US" altLang="zh-TW" sz="1600" dirty="0">
                <a:latin typeface="華康中圓體" panose="020F0509000000000000" pitchFamily="49" charset="-120"/>
                <a:ea typeface="華康中圓體" panose="020F0509000000000000" pitchFamily="49" charset="-120"/>
              </a:rPr>
              <a:t>&amp;</a:t>
            </a:r>
            <a:r>
              <a:rPr lang="zh-TW" altLang="en-US" sz="1600" dirty="0">
                <a:latin typeface="華康中圓體" panose="020F0509000000000000" pitchFamily="49" charset="-120"/>
                <a:ea typeface="華康中圓體" panose="020F0509000000000000" pitchFamily="49" charset="-120"/>
              </a:rPr>
              <a:t>目的</a:t>
            </a:r>
            <a:endParaRPr lang="en-US" altLang="zh-TW" sz="1600" dirty="0">
              <a:latin typeface="華康中圓體" panose="020F0509000000000000" pitchFamily="49" charset="-120"/>
              <a:ea typeface="華康中圓體" panose="020F0509000000000000" pitchFamily="49" charset="-120"/>
            </a:endParaRPr>
          </a:p>
        </p:txBody>
      </p:sp>
      <p:sp>
        <p:nvSpPr>
          <p:cNvPr id="8" name="椭圆 7">
            <a:extLst>
              <a:ext uri="{FF2B5EF4-FFF2-40B4-BE49-F238E27FC236}">
                <a16:creationId xmlns:a16="http://schemas.microsoft.com/office/drawing/2014/main" id="{61AD739D-6B1B-41EA-8079-419F27465730}"/>
              </a:ext>
            </a:extLst>
          </p:cNvPr>
          <p:cNvSpPr/>
          <p:nvPr/>
        </p:nvSpPr>
        <p:spPr>
          <a:xfrm>
            <a:off x="2434291"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2246717" y="3096743"/>
            <a:ext cx="1415772" cy="338554"/>
          </a:xfrm>
          <a:prstGeom prst="rect">
            <a:avLst/>
          </a:prstGeom>
        </p:spPr>
        <p:txBody>
          <a:bodyPr wrap="none">
            <a:spAutoFit/>
          </a:bodyPr>
          <a:lstStyle/>
          <a:p>
            <a:r>
              <a:rPr lang="zh-TW" altLang="en-US" sz="1600" dirty="0">
                <a:latin typeface="華康中圓體" panose="020F0509000000000000" pitchFamily="49" charset="-120"/>
                <a:ea typeface="華康中圓體" panose="020F0509000000000000" pitchFamily="49" charset="-120"/>
              </a:rPr>
              <a:t>資料蒐集方式</a:t>
            </a:r>
            <a:endParaRPr lang="en-US" altLang="zh-TW" sz="1600" dirty="0">
              <a:latin typeface="華康中圓體" panose="020F0509000000000000" pitchFamily="49" charset="-120"/>
              <a:ea typeface="華康中圓體" panose="020F0509000000000000" pitchFamily="49" charset="-120"/>
            </a:endParaRPr>
          </a:p>
        </p:txBody>
      </p:sp>
      <p:sp>
        <p:nvSpPr>
          <p:cNvPr id="10" name="椭圆 9">
            <a:extLst>
              <a:ext uri="{FF2B5EF4-FFF2-40B4-BE49-F238E27FC236}">
                <a16:creationId xmlns:a16="http://schemas.microsoft.com/office/drawing/2014/main" id="{F45FF37A-03C7-4681-8C7A-BB81B7A4E0AF}"/>
              </a:ext>
            </a:extLst>
          </p:cNvPr>
          <p:cNvSpPr/>
          <p:nvPr/>
        </p:nvSpPr>
        <p:spPr>
          <a:xfrm>
            <a:off x="405325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4070866" y="3096743"/>
            <a:ext cx="1005403" cy="338554"/>
          </a:xfrm>
          <a:prstGeom prst="rect">
            <a:avLst/>
          </a:prstGeom>
        </p:spPr>
        <p:txBody>
          <a:bodyPr wrap="none">
            <a:spAutoFit/>
          </a:bodyPr>
          <a:lstStyle/>
          <a:p>
            <a:r>
              <a:rPr lang="zh-TW" altLang="en-US" sz="1600" dirty="0">
                <a:latin typeface="華康中圓體" panose="020F0509000000000000" pitchFamily="49" charset="-120"/>
                <a:ea typeface="華康中圓體" panose="020F0509000000000000" pitchFamily="49" charset="-120"/>
              </a:rPr>
              <a:t>研究方法</a:t>
            </a:r>
            <a:endParaRPr lang="en-US" altLang="zh-TW" sz="1600" dirty="0">
              <a:latin typeface="華康中圓體" panose="020F0509000000000000" pitchFamily="49" charset="-120"/>
              <a:ea typeface="華康中圓體" panose="020F0509000000000000" pitchFamily="49" charset="-120"/>
            </a:endParaRPr>
          </a:p>
        </p:txBody>
      </p:sp>
      <p:sp>
        <p:nvSpPr>
          <p:cNvPr id="12" name="椭圆 11">
            <a:extLst>
              <a:ext uri="{FF2B5EF4-FFF2-40B4-BE49-F238E27FC236}">
                <a16:creationId xmlns:a16="http://schemas.microsoft.com/office/drawing/2014/main" id="{BA9CD052-A7F1-4058-8F7A-03A277ACB590}"/>
              </a:ext>
            </a:extLst>
          </p:cNvPr>
          <p:cNvSpPr/>
          <p:nvPr/>
        </p:nvSpPr>
        <p:spPr>
          <a:xfrm>
            <a:off x="5672221"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a:extLst>
              <a:ext uri="{FF2B5EF4-FFF2-40B4-BE49-F238E27FC236}">
                <a16:creationId xmlns:a16="http://schemas.microsoft.com/office/drawing/2014/main" id="{F09E2613-AA62-40E9-A789-F6A2C1BFA7CA}"/>
              </a:ext>
            </a:extLst>
          </p:cNvPr>
          <p:cNvSpPr/>
          <p:nvPr/>
        </p:nvSpPr>
        <p:spPr>
          <a:xfrm>
            <a:off x="5684983" y="3096743"/>
            <a:ext cx="1005403" cy="338554"/>
          </a:xfrm>
          <a:prstGeom prst="rect">
            <a:avLst/>
          </a:prstGeom>
        </p:spPr>
        <p:txBody>
          <a:bodyPr wrap="none">
            <a:spAutoFit/>
          </a:bodyPr>
          <a:lstStyle/>
          <a:p>
            <a:r>
              <a:rPr lang="zh-TW" altLang="en-US" sz="1600" dirty="0">
                <a:latin typeface="華康中圓體" panose="020F0509000000000000" pitchFamily="49" charset="-120"/>
                <a:ea typeface="華康中圓體" panose="020F0509000000000000" pitchFamily="49" charset="-120"/>
              </a:rPr>
              <a:t>研究結果</a:t>
            </a:r>
            <a:endParaRPr lang="en-US" altLang="zh-TW" sz="1600" dirty="0">
              <a:latin typeface="華康中圓體" panose="020F0509000000000000" pitchFamily="49" charset="-120"/>
              <a:ea typeface="華康中圓體" panose="020F0509000000000000" pitchFamily="49" charset="-120"/>
            </a:endParaRPr>
          </a:p>
        </p:txBody>
      </p:sp>
      <p:sp>
        <p:nvSpPr>
          <p:cNvPr id="14" name="椭圆 13">
            <a:extLst>
              <a:ext uri="{FF2B5EF4-FFF2-40B4-BE49-F238E27FC236}">
                <a16:creationId xmlns:a16="http://schemas.microsoft.com/office/drawing/2014/main" id="{320AB2B9-C84D-4831-B7F4-B6979398F0C3}"/>
              </a:ext>
            </a:extLst>
          </p:cNvPr>
          <p:cNvSpPr/>
          <p:nvPr/>
        </p:nvSpPr>
        <p:spPr>
          <a:xfrm>
            <a:off x="729118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923BB013-6740-498D-8F30-E109BBBB1D3F}"/>
              </a:ext>
            </a:extLst>
          </p:cNvPr>
          <p:cNvSpPr/>
          <p:nvPr/>
        </p:nvSpPr>
        <p:spPr>
          <a:xfrm>
            <a:off x="7513979" y="3096743"/>
            <a:ext cx="595035" cy="338554"/>
          </a:xfrm>
          <a:prstGeom prst="rect">
            <a:avLst/>
          </a:prstGeom>
        </p:spPr>
        <p:txBody>
          <a:bodyPr wrap="none">
            <a:spAutoFit/>
          </a:bodyPr>
          <a:lstStyle/>
          <a:p>
            <a:r>
              <a:rPr lang="zh-TW" altLang="en-US" sz="1600" dirty="0">
                <a:latin typeface="華康中圓體" panose="020F0509000000000000" pitchFamily="49" charset="-120"/>
                <a:ea typeface="華康中圓體" panose="020F0509000000000000" pitchFamily="49" charset="-120"/>
              </a:rPr>
              <a:t>結論</a:t>
            </a:r>
            <a:endParaRPr lang="en-US" altLang="zh-TW" sz="1600" dirty="0">
              <a:latin typeface="華康中圓體" panose="020F0509000000000000" pitchFamily="49" charset="-120"/>
              <a:ea typeface="華康中圓體" panose="020F0509000000000000" pitchFamily="49" charset="-12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967433" y="2015248"/>
            <a:ext cx="697627" cy="707886"/>
          </a:xfrm>
          <a:prstGeom prst="rect">
            <a:avLst/>
          </a:prstGeom>
          <a:noFill/>
        </p:spPr>
        <p:txBody>
          <a:bodyPr wrap="none" rtlCol="0">
            <a:spAutoFit/>
          </a:bodyPr>
          <a:lstStyle/>
          <a:p>
            <a:pPr algn="ctr"/>
            <a:r>
              <a:rPr lang="en-US" altLang="zh-CN" sz="4000" b="1" dirty="0">
                <a:solidFill>
                  <a:schemeClr val="bg1"/>
                </a:solidFill>
                <a:latin typeface="華康中圓體" panose="020F0509000000000000" pitchFamily="49" charset="-120"/>
                <a:ea typeface="華康中圓體" panose="020F0509000000000000" pitchFamily="49" charset="-120"/>
              </a:rPr>
              <a:t>01</a:t>
            </a:r>
            <a:endParaRPr lang="zh-CN" altLang="en-US" sz="4000" b="1" dirty="0">
              <a:solidFill>
                <a:schemeClr val="bg1"/>
              </a:solidFill>
              <a:latin typeface="華康中圓體" panose="020F0509000000000000" pitchFamily="49" charset="-120"/>
              <a:ea typeface="華康中圓體" panose="020F0509000000000000" pitchFamily="49" charset="-120"/>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2591246" y="2015248"/>
            <a:ext cx="697627" cy="707886"/>
          </a:xfrm>
          <a:prstGeom prst="rect">
            <a:avLst/>
          </a:prstGeom>
          <a:noFill/>
        </p:spPr>
        <p:txBody>
          <a:bodyPr wrap="none" rtlCol="0">
            <a:spAutoFit/>
          </a:bodyPr>
          <a:lstStyle/>
          <a:p>
            <a:pPr algn="ctr"/>
            <a:r>
              <a:rPr lang="en-US" altLang="zh-CN" sz="4000" b="1">
                <a:solidFill>
                  <a:schemeClr val="bg1"/>
                </a:solidFill>
                <a:latin typeface="華康中圓體" panose="020F0509000000000000" pitchFamily="49" charset="-120"/>
                <a:ea typeface="華康中圓體" panose="020F0509000000000000" pitchFamily="49" charset="-120"/>
              </a:rPr>
              <a:t>02</a:t>
            </a:r>
            <a:endParaRPr lang="zh-CN" altLang="en-US" sz="4000" b="1">
              <a:solidFill>
                <a:schemeClr val="bg1"/>
              </a:solidFill>
              <a:latin typeface="華康中圓體" panose="020F0509000000000000" pitchFamily="49" charset="-120"/>
              <a:ea typeface="華康中圓體" panose="020F0509000000000000" pitchFamily="49" charset="-120"/>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4215059" y="2016447"/>
            <a:ext cx="697627" cy="707886"/>
          </a:xfrm>
          <a:prstGeom prst="rect">
            <a:avLst/>
          </a:prstGeom>
          <a:noFill/>
        </p:spPr>
        <p:txBody>
          <a:bodyPr wrap="none" rtlCol="0">
            <a:spAutoFit/>
          </a:bodyPr>
          <a:lstStyle/>
          <a:p>
            <a:pPr algn="ctr"/>
            <a:r>
              <a:rPr lang="en-US" altLang="zh-CN" sz="4000" b="1">
                <a:solidFill>
                  <a:schemeClr val="bg1"/>
                </a:solidFill>
                <a:latin typeface="華康中圓體" panose="020F0509000000000000" pitchFamily="49" charset="-120"/>
                <a:ea typeface="華康中圓體" panose="020F0509000000000000" pitchFamily="49" charset="-120"/>
              </a:rPr>
              <a:t>03</a:t>
            </a:r>
            <a:endParaRPr lang="zh-CN" altLang="en-US" sz="4000" b="1">
              <a:solidFill>
                <a:schemeClr val="bg1"/>
              </a:solidFill>
              <a:latin typeface="華康中圓體" panose="020F0509000000000000" pitchFamily="49" charset="-120"/>
              <a:ea typeface="華康中圓體" panose="020F0509000000000000" pitchFamily="49" charset="-120"/>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5838872" y="2015248"/>
            <a:ext cx="697627" cy="707886"/>
          </a:xfrm>
          <a:prstGeom prst="rect">
            <a:avLst/>
          </a:prstGeom>
          <a:noFill/>
        </p:spPr>
        <p:txBody>
          <a:bodyPr wrap="none" rtlCol="0">
            <a:spAutoFit/>
          </a:bodyPr>
          <a:lstStyle/>
          <a:p>
            <a:pPr algn="ctr"/>
            <a:r>
              <a:rPr lang="en-US" altLang="zh-CN" sz="4000" b="1">
                <a:solidFill>
                  <a:schemeClr val="bg1"/>
                </a:solidFill>
                <a:latin typeface="華康中圓體" panose="020F0509000000000000" pitchFamily="49" charset="-120"/>
                <a:ea typeface="華康中圓體" panose="020F0509000000000000" pitchFamily="49" charset="-120"/>
              </a:rPr>
              <a:t>04</a:t>
            </a:r>
            <a:endParaRPr lang="zh-CN" altLang="en-US" sz="4000" b="1">
              <a:solidFill>
                <a:schemeClr val="bg1"/>
              </a:solidFill>
              <a:latin typeface="華康中圓體" panose="020F0509000000000000" pitchFamily="49" charset="-120"/>
              <a:ea typeface="華康中圓體" panose="020F0509000000000000" pitchFamily="49" charset="-120"/>
            </a:endParaRPr>
          </a:p>
        </p:txBody>
      </p:sp>
      <p:sp>
        <p:nvSpPr>
          <p:cNvPr id="21" name="文本框 20">
            <a:extLst>
              <a:ext uri="{FF2B5EF4-FFF2-40B4-BE49-F238E27FC236}">
                <a16:creationId xmlns:a16="http://schemas.microsoft.com/office/drawing/2014/main" id="{4F12D664-4B09-4167-AF76-AAE290FDA9DB}"/>
              </a:ext>
            </a:extLst>
          </p:cNvPr>
          <p:cNvSpPr txBox="1"/>
          <p:nvPr/>
        </p:nvSpPr>
        <p:spPr>
          <a:xfrm>
            <a:off x="7462684" y="2015248"/>
            <a:ext cx="697627" cy="707886"/>
          </a:xfrm>
          <a:prstGeom prst="rect">
            <a:avLst/>
          </a:prstGeom>
          <a:noFill/>
        </p:spPr>
        <p:txBody>
          <a:bodyPr wrap="none" rtlCol="0">
            <a:spAutoFit/>
          </a:bodyPr>
          <a:lstStyle/>
          <a:p>
            <a:pPr algn="ctr"/>
            <a:r>
              <a:rPr lang="en-US" altLang="zh-CN" sz="4000" b="1">
                <a:solidFill>
                  <a:schemeClr val="bg1"/>
                </a:solidFill>
                <a:latin typeface="華康中圓體" panose="020F0509000000000000" pitchFamily="49" charset="-120"/>
                <a:ea typeface="華康中圓體" panose="020F0509000000000000" pitchFamily="49" charset="-120"/>
              </a:rPr>
              <a:t>05</a:t>
            </a:r>
            <a:endParaRPr lang="zh-CN" altLang="en-US" sz="4000" b="1">
              <a:solidFill>
                <a:schemeClr val="bg1"/>
              </a:solidFill>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廢物型</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受傷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投手</a:t>
            </a:r>
            <a:r>
              <a:rPr lang="zh-TW" altLang="en-US" sz="2400" b="1" dirty="0"/>
              <a:t>	</a:t>
            </a:r>
            <a:endParaRPr lang="en-US" altLang="zh-TW" sz="2400" b="1" dirty="0"/>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3987625"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體力差的控球型投手</a:t>
            </a:r>
            <a:endParaRPr lang="en-US" altLang="zh-TW"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74" y="1017496"/>
            <a:ext cx="3826363" cy="3289662"/>
          </a:xfrm>
          <a:prstGeom prst="rect">
            <a:avLst/>
          </a:prstGeom>
        </p:spPr>
      </p:pic>
    </p:spTree>
    <p:extLst>
      <p:ext uri="{BB962C8B-B14F-4D97-AF65-F5344CB8AC3E}">
        <p14:creationId xmlns:p14="http://schemas.microsoft.com/office/powerpoint/2010/main" val="85924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latin typeface="華康中圓體" panose="020F0509000000000000" pitchFamily="49" charset="-120"/>
                <a:ea typeface="華康中圓體" panose="020F0509000000000000" pitchFamily="49" charset="-120"/>
              </a:rPr>
              <a:t>2018</a:t>
            </a:r>
            <a:r>
              <a:rPr lang="en-US" altLang="zh-TW" sz="6600" dirty="0">
                <a:latin typeface="華康中圓體" panose="020F0509000000000000" pitchFamily="49" charset="-120"/>
                <a:ea typeface="華康中圓體" panose="020F0509000000000000" pitchFamily="49" charset="-120"/>
              </a:rPr>
              <a:t>Pitching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1717640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281898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9080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2893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-910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-2141</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526776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16528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2435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1627</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0.592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0.526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0.211</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-2152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-10914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-24408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-10162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607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5703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11429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15616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38434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10987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0.916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0.357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0.987</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262158"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P10w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24</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0.325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-0.194</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0.769</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1030519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576781" y="1598701"/>
            <a:ext cx="2309921" cy="2309921"/>
          </a:xfrm>
          <a:prstGeom prst="rect">
            <a:avLst/>
          </a:prstGeom>
        </p:spPr>
      </p:pic>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P10w</a:t>
            </a:r>
            <a:endParaRPr lang="zh-TW" altLang="en-US" sz="3600" dirty="0">
              <a:latin typeface="華康彩帶體" panose="040B0709000000000000" pitchFamily="81" charset="-120"/>
              <a:ea typeface="華康彩帶體" panose="040B0709000000000000" pitchFamily="81" charset="-120"/>
            </a:endParaRPr>
          </a:p>
        </p:txBody>
      </p:sp>
      <p:pic>
        <p:nvPicPr>
          <p:cNvPr id="6"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04" y="1030763"/>
            <a:ext cx="4007969" cy="3445795"/>
          </a:xfrm>
          <a:prstGeom prst="rect">
            <a:avLst/>
          </a:prstGeom>
        </p:spPr>
      </p:pic>
    </p:spTree>
    <p:extLst>
      <p:ext uri="{BB962C8B-B14F-4D97-AF65-F5344CB8AC3E}">
        <p14:creationId xmlns:p14="http://schemas.microsoft.com/office/powerpoint/2010/main" val="283610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-8496251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-519970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143467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-73159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-26236</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18176586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552190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115327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72493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71569</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0.651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0.371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0.245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0.339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0.722</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-19674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112633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-340427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419347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3361193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352236</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25146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320416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342349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1451074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3101469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349323</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0.454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0.733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0.346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0.307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49299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P100w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20</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0.469</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-0.12</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0.638</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1517381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576781" y="1598701"/>
            <a:ext cx="2309921" cy="2309921"/>
          </a:xfrm>
          <a:prstGeom prst="rect">
            <a:avLst/>
          </a:prstGeom>
        </p:spPr>
      </p:pic>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P100w</a:t>
            </a:r>
            <a:endParaRPr lang="zh-TW" altLang="en-US" sz="3600" dirty="0">
              <a:latin typeface="華康彩帶體" panose="040B0709000000000000" pitchFamily="81" charset="-120"/>
              <a:ea typeface="華康彩帶體" panose="040B0709000000000000" pitchFamily="81" charset="-120"/>
            </a:endParaRPr>
          </a:p>
        </p:txBody>
      </p:sp>
      <p:pic>
        <p:nvPicPr>
          <p:cNvPr id="5"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930" y="946920"/>
            <a:ext cx="4203014" cy="3613482"/>
          </a:xfrm>
          <a:prstGeom prst="rect">
            <a:avLst/>
          </a:prstGeom>
        </p:spPr>
      </p:pic>
    </p:spTree>
    <p:extLst>
      <p:ext uri="{BB962C8B-B14F-4D97-AF65-F5344CB8AC3E}">
        <p14:creationId xmlns:p14="http://schemas.microsoft.com/office/powerpoint/2010/main" val="235130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-197906043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6981766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-1245830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222425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-534929</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480102119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13485671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2153669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1270544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680232</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0.708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0.872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0.489</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-108917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2197364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4599287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11480635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10729283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2698479</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499718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5821823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8063525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17556569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28667591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5096545</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0.841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0.731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0.608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0.633</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P1000w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14</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0.415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-1.54</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0.973</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4160236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576781" y="1598701"/>
            <a:ext cx="2309921" cy="2309921"/>
          </a:xfrm>
          <a:prstGeom prst="rect">
            <a:avLst/>
          </a:prstGeom>
        </p:spPr>
      </p:pic>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P1000w</a:t>
            </a:r>
            <a:endParaRPr lang="zh-TW" altLang="en-US" sz="3600" dirty="0">
              <a:latin typeface="華康彩帶體" panose="040B0709000000000000" pitchFamily="81" charset="-120"/>
              <a:ea typeface="華康彩帶體" panose="040B0709000000000000" pitchFamily="81" charset="-120"/>
            </a:endParaRPr>
          </a:p>
        </p:txBody>
      </p:sp>
      <p:pic>
        <p:nvPicPr>
          <p:cNvPr id="6"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65" y="1017496"/>
            <a:ext cx="4046604" cy="3479011"/>
          </a:xfrm>
          <a:prstGeom prst="rect">
            <a:avLst/>
          </a:prstGeom>
        </p:spPr>
      </p:pic>
    </p:spTree>
    <p:extLst>
      <p:ext uri="{BB962C8B-B14F-4D97-AF65-F5344CB8AC3E}">
        <p14:creationId xmlns:p14="http://schemas.microsoft.com/office/powerpoint/2010/main" val="1522083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-72378895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-912626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162161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-25342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21145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20507991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729885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126279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80943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73358</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0.000944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0.774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8636">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38636">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-7120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575923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462241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452821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3118857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2049815</a:t>
                      </a:r>
                    </a:p>
                  </a:txBody>
                  <a:tcPr marL="9525" marR="9525" marT="9525" marB="0" anchor="ctr"/>
                </a:tc>
                <a:extLst>
                  <a:ext uri="{0D108BD9-81ED-4DB2-BD59-A6C34878D82A}">
                    <a16:rowId xmlns:a16="http://schemas.microsoft.com/office/drawing/2014/main" val="1177539829"/>
                  </a:ext>
                </a:extLst>
              </a:tr>
              <a:tr h="274293">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32630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312043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451386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829540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2489951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254677</a:t>
                      </a:r>
                    </a:p>
                  </a:txBody>
                  <a:tcPr marL="9525" marR="9525" marT="9525" marB="0" anchor="ctr"/>
                </a:tc>
                <a:extLst>
                  <a:ext uri="{0D108BD9-81ED-4DB2-BD59-A6C34878D82A}">
                    <a16:rowId xmlns:a16="http://schemas.microsoft.com/office/drawing/2014/main" val="616984869"/>
                  </a:ext>
                </a:extLst>
              </a:tr>
              <a:tr h="238636">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0.828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0.07112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0.311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0.588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0.217</a:t>
                      </a:r>
                    </a:p>
                  </a:txBody>
                  <a:tcPr marL="9525" marR="9525" marT="9525" marB="0" anchor="ctr"/>
                </a:tc>
                <a:tc>
                  <a:txBody>
                    <a:bodyPr/>
                    <a:lstStyle/>
                    <a:p>
                      <a:pPr algn="r" fontAlgn="ctr"/>
                      <a:r>
                        <a:rPr lang="en-US" sz="1600" b="0" i="0" u="none" strike="noStrike" dirty="0">
                          <a:solidFill>
                            <a:srgbClr val="000000"/>
                          </a:solidFill>
                          <a:effectLst/>
                          <a:latin typeface="華康中圓體" panose="020F0509000000000000" pitchFamily="49" charset="-120"/>
                          <a:ea typeface="華康中圓體" panose="020F0509000000000000" pitchFamily="49" charset="-120"/>
                        </a:rPr>
                        <a:t>2.15E-10</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1619354"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994108" y="3583376"/>
          <a:ext cx="7191880" cy="788922"/>
        </p:xfrm>
        <a:graphic>
          <a:graphicData uri="http://schemas.openxmlformats.org/drawingml/2006/table">
            <a:tbl>
              <a:tblPr firstRow="1" bandRow="1">
                <a:tableStyleId>{5C22544A-7EE6-4342-B048-85BDC9FD1C3A}</a:tableStyleId>
              </a:tblPr>
              <a:tblGrid>
                <a:gridCol w="1438376">
                  <a:extLst>
                    <a:ext uri="{9D8B030D-6E8A-4147-A177-3AD203B41FA5}">
                      <a16:colId xmlns:a16="http://schemas.microsoft.com/office/drawing/2014/main" val="235326998"/>
                    </a:ext>
                  </a:extLst>
                </a:gridCol>
                <a:gridCol w="1438376">
                  <a:extLst>
                    <a:ext uri="{9D8B030D-6E8A-4147-A177-3AD203B41FA5}">
                      <a16:colId xmlns:a16="http://schemas.microsoft.com/office/drawing/2014/main" val="2741848923"/>
                    </a:ext>
                  </a:extLst>
                </a:gridCol>
                <a:gridCol w="1438376">
                  <a:extLst>
                    <a:ext uri="{9D8B030D-6E8A-4147-A177-3AD203B41FA5}">
                      <a16:colId xmlns:a16="http://schemas.microsoft.com/office/drawing/2014/main" val="2138255563"/>
                    </a:ext>
                  </a:extLst>
                </a:gridCol>
                <a:gridCol w="1438376">
                  <a:extLst>
                    <a:ext uri="{9D8B030D-6E8A-4147-A177-3AD203B41FA5}">
                      <a16:colId xmlns:a16="http://schemas.microsoft.com/office/drawing/2014/main" val="540424143"/>
                    </a:ext>
                  </a:extLst>
                </a:gridCol>
                <a:gridCol w="1438376">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58</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0.637</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0.000000154</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2733930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廢物型</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受傷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投手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3987625"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滾地球投手	</a:t>
            </a:r>
            <a:endParaRPr lang="en-US" altLang="zh-TW" sz="2400" b="1" dirty="0">
              <a:latin typeface="華康中圓體" panose="020F0509000000000000" pitchFamily="49" charset="-120"/>
              <a:ea typeface="華康中圓體" panose="020F0509000000000000" pitchFamily="49" charset="-120"/>
            </a:endParaRPr>
          </a:p>
        </p:txBody>
      </p:sp>
      <p:pic>
        <p:nvPicPr>
          <p:cNvPr id="11"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81" y="1017496"/>
            <a:ext cx="3868104" cy="3325548"/>
          </a:xfrm>
          <a:prstGeom prst="rect">
            <a:avLst/>
          </a:prstGeom>
        </p:spPr>
      </p:pic>
      <p:grpSp>
        <p:nvGrpSpPr>
          <p:cNvPr id="3" name="群組 2"/>
          <p:cNvGrpSpPr/>
          <p:nvPr/>
        </p:nvGrpSpPr>
        <p:grpSpPr>
          <a:xfrm>
            <a:off x="1422876" y="1146692"/>
            <a:ext cx="2586994" cy="3160466"/>
            <a:chOff x="1422876" y="1146692"/>
            <a:chExt cx="2586994" cy="3160466"/>
          </a:xfrm>
        </p:grpSpPr>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876" y="1146692"/>
              <a:ext cx="2586994" cy="3160466"/>
            </a:xfrm>
            <a:prstGeom prst="rect">
              <a:avLst/>
            </a:prstGeom>
          </p:spPr>
        </p:pic>
        <p:sp>
          <p:nvSpPr>
            <p:cNvPr id="2" name="文字方塊 1"/>
            <p:cNvSpPr txBox="1"/>
            <p:nvPr/>
          </p:nvSpPr>
          <p:spPr>
            <a:xfrm>
              <a:off x="3020518" y="1294495"/>
              <a:ext cx="877163" cy="369332"/>
            </a:xfrm>
            <a:prstGeom prst="rect">
              <a:avLst/>
            </a:prstGeom>
            <a:noFill/>
          </p:spPr>
          <p:txBody>
            <a:bodyPr wrap="none" rtlCol="0">
              <a:spAutoFit/>
            </a:bodyPr>
            <a:lstStyle/>
            <a:p>
              <a:r>
                <a:rPr lang="zh-TW" altLang="en-US" dirty="0" smtClean="0">
                  <a:solidFill>
                    <a:schemeClr val="bg1"/>
                  </a:solidFill>
                  <a:latin typeface="華康中圓體" panose="020F0509000000000000" pitchFamily="49" charset="-120"/>
                  <a:ea typeface="華康中圓體" panose="020F0509000000000000" pitchFamily="49" charset="-120"/>
                </a:rPr>
                <a:t>王建</a:t>
              </a:r>
              <a:r>
                <a:rPr lang="zh-TW" altLang="en-US" dirty="0">
                  <a:solidFill>
                    <a:schemeClr val="bg1"/>
                  </a:solidFill>
                  <a:latin typeface="華康中圓體" panose="020F0509000000000000" pitchFamily="49" charset="-120"/>
                  <a:ea typeface="華康中圓體" panose="020F0509000000000000" pitchFamily="49" charset="-120"/>
                </a:rPr>
                <a:t>民</a:t>
              </a:r>
            </a:p>
          </p:txBody>
        </p:sp>
      </p:grpSp>
    </p:spTree>
    <p:extLst>
      <p:ext uri="{BB962C8B-B14F-4D97-AF65-F5344CB8AC3E}">
        <p14:creationId xmlns:p14="http://schemas.microsoft.com/office/powerpoint/2010/main" val="17609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08033" y="532500"/>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群組 1"/>
          <p:cNvGrpSpPr/>
          <p:nvPr/>
        </p:nvGrpSpPr>
        <p:grpSpPr>
          <a:xfrm>
            <a:off x="3085528" y="2029754"/>
            <a:ext cx="4647426" cy="1083993"/>
            <a:chOff x="3085528" y="1808833"/>
            <a:chExt cx="4647426" cy="1083993"/>
          </a:xfrm>
        </p:grpSpPr>
        <p:sp>
          <p:nvSpPr>
            <p:cNvPr id="9" name="矩形 8">
              <a:extLst>
                <a:ext uri="{FF2B5EF4-FFF2-40B4-BE49-F238E27FC236}">
                  <a16:creationId xmlns:a16="http://schemas.microsoft.com/office/drawing/2014/main" id="{256BF839-5984-4814-99D1-E3F91C6B186D}"/>
                </a:ext>
              </a:extLst>
            </p:cNvPr>
            <p:cNvSpPr/>
            <p:nvPr/>
          </p:nvSpPr>
          <p:spPr>
            <a:xfrm>
              <a:off x="3085528" y="1808833"/>
              <a:ext cx="3185487" cy="646331"/>
            </a:xfrm>
            <a:prstGeom prst="rect">
              <a:avLst/>
            </a:prstGeom>
          </p:spPr>
          <p:txBody>
            <a:bodyPr wrap="none">
              <a:spAutoFit/>
            </a:bodyPr>
            <a:lstStyle/>
            <a:p>
              <a:pPr>
                <a:spcAft>
                  <a:spcPts val="0"/>
                </a:spcAft>
              </a:pP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研究動機</a:t>
              </a:r>
              <a:r>
                <a:rPr lang="en-US" altLang="zh-TW"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&amp;</a:t>
              </a: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目的</a:t>
              </a:r>
              <a:endParaRPr lang="zh-CN"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11" name="矩形 10">
              <a:extLst>
                <a:ext uri="{FF2B5EF4-FFF2-40B4-BE49-F238E27FC236}">
                  <a16:creationId xmlns:a16="http://schemas.microsoft.com/office/drawing/2014/main" id="{108EDB90-29AC-41EE-8404-B98F5C9941E8}"/>
                </a:ext>
              </a:extLst>
            </p:cNvPr>
            <p:cNvSpPr/>
            <p:nvPr/>
          </p:nvSpPr>
          <p:spPr>
            <a:xfrm>
              <a:off x="3085528" y="2431161"/>
              <a:ext cx="4647426" cy="461665"/>
            </a:xfrm>
            <a:prstGeom prst="rect">
              <a:avLst/>
            </a:prstGeom>
          </p:spPr>
          <p:txBody>
            <a:bodyPr wrap="none">
              <a:spAutoFit/>
            </a:bodyPr>
            <a:lstStyle/>
            <a:p>
              <a:pPr>
                <a:spcAft>
                  <a:spcPts val="0"/>
                </a:spcAft>
              </a:pPr>
              <a:r>
                <a:rPr lang="en-US" altLang="zh-CN" sz="2400"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Research Motivation &amp; Purpose</a:t>
              </a:r>
            </a:p>
          </p:txBody>
        </p:sp>
      </p:grpSp>
      <p:pic>
        <p:nvPicPr>
          <p:cNvPr id="12" name="圖片 1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717663">
            <a:off x="1387426" y="1916703"/>
            <a:ext cx="1139926" cy="1139926"/>
          </a:xfrm>
          <a:prstGeom prst="rect">
            <a:avLst/>
          </a:prstGeom>
        </p:spPr>
      </p:pic>
    </p:spTree>
    <p:extLst>
      <p:ext uri="{BB962C8B-B14F-4D97-AF65-F5344CB8AC3E}">
        <p14:creationId xmlns:p14="http://schemas.microsoft.com/office/powerpoint/2010/main" val="404503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latin typeface="華康中圓體" panose="020F0509000000000000" pitchFamily="49" charset="-120"/>
                <a:ea typeface="華康中圓體" panose="020F0509000000000000" pitchFamily="49" charset="-120"/>
              </a:rPr>
              <a:t>2019Pitching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1380825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115832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-30690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5006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-1658</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270535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9229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1619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1272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793</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0.681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0.0127</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0.0175</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0.0748</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26128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18410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-4920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-21254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23407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4699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4793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9480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34507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7697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0.0054</a:t>
                      </a:r>
                    </a:p>
                  </a:txBody>
                  <a:tcPr marL="9525" marR="9525" marT="9525" marB="0" anchor="ctr">
                    <a:solidFill>
                      <a:srgbClr val="FF0000"/>
                    </a:solidFill>
                  </a:tcP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0.00085</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0.00636</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0.557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0.0188</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262158"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P10w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18</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0.943</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0.862</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0.00185</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3093178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P10w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廢物型</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受傷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投手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3987625"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菜鳥滾地球投手</a:t>
            </a:r>
            <a:r>
              <a:rPr lang="zh-TW" altLang="en-US" sz="2400" b="1" dirty="0"/>
              <a:t>	</a:t>
            </a:r>
            <a:endParaRPr lang="en-US" altLang="zh-TW" sz="2400" b="1" dirty="0"/>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200" y="1134981"/>
            <a:ext cx="3660042" cy="3146670"/>
          </a:xfrm>
          <a:prstGeom prst="rect">
            <a:avLst/>
          </a:prstGeom>
        </p:spPr>
      </p:pic>
    </p:spTree>
    <p:extLst>
      <p:ext uri="{BB962C8B-B14F-4D97-AF65-F5344CB8AC3E}">
        <p14:creationId xmlns:p14="http://schemas.microsoft.com/office/powerpoint/2010/main" val="4080323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-48650679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1186524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34302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-18038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12608</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22847427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630829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106520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62342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64772</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0.0621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0.0927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0.755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0.85</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-912051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-14938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1350358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2057095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394514</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22724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321260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237051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597903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2252002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230225</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0.836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0.0194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0.951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0.0503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0.121</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49299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P100w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20</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0.707</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0.38</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0.13</a:t>
                      </a:r>
                    </a:p>
                  </a:txBody>
                  <a:tcPr marL="9525" marR="9525" marT="9525" marB="0" anchor="ct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270103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576781" y="1598701"/>
            <a:ext cx="2309921" cy="2309921"/>
          </a:xfrm>
          <a:prstGeom prst="rect">
            <a:avLst/>
          </a:prstGeom>
        </p:spPr>
      </p:pic>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P100w</a:t>
            </a:r>
            <a:endParaRPr lang="zh-TW" altLang="en-US" sz="3600" dirty="0">
              <a:latin typeface="華康彩帶體" panose="040B0709000000000000" pitchFamily="81" charset="-120"/>
              <a:ea typeface="華康彩帶體" panose="040B0709000000000000" pitchFamily="81" charset="-120"/>
            </a:endParaRPr>
          </a:p>
        </p:txBody>
      </p:sp>
      <p:pic>
        <p:nvPicPr>
          <p:cNvPr id="5"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091" y="1017496"/>
            <a:ext cx="4046604" cy="3479011"/>
          </a:xfrm>
          <a:prstGeom prst="rect">
            <a:avLst/>
          </a:prstGeom>
        </p:spPr>
      </p:pic>
    </p:spTree>
    <p:extLst>
      <p:ext uri="{BB962C8B-B14F-4D97-AF65-F5344CB8AC3E}">
        <p14:creationId xmlns:p14="http://schemas.microsoft.com/office/powerpoint/2010/main" val="1447263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ext uri="{D42A27DB-BD31-4B8C-83A1-F6EECF244321}">
                <p14:modId xmlns:p14="http://schemas.microsoft.com/office/powerpoint/2010/main" val="1264571435"/>
              </p:ext>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37402869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-7181230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762302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-148812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193149</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40653545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2017196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282196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127691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179379</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0.00518</a:t>
                      </a:r>
                    </a:p>
                  </a:txBody>
                  <a:tcPr marL="9525" marR="9525" marT="9525" marB="0" anchor="ctr">
                    <a:solidFill>
                      <a:srgbClr val="FF4B4B"/>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0.0223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0.307</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ext uri="{D42A27DB-BD31-4B8C-83A1-F6EECF244321}">
                <p14:modId xmlns:p14="http://schemas.microsoft.com/office/powerpoint/2010/main" val="3451172590"/>
              </p:ext>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119338">
                  <a:extLst>
                    <a:ext uri="{9D8B030D-6E8A-4147-A177-3AD203B41FA5}">
                      <a16:colId xmlns:a16="http://schemas.microsoft.com/office/drawing/2014/main" val="2087994056"/>
                    </a:ext>
                  </a:extLst>
                </a:gridCol>
                <a:gridCol w="1119338">
                  <a:extLst>
                    <a:ext uri="{9D8B030D-6E8A-4147-A177-3AD203B41FA5}">
                      <a16:colId xmlns:a16="http://schemas.microsoft.com/office/drawing/2014/main" val="2275437179"/>
                    </a:ext>
                  </a:extLst>
                </a:gridCol>
                <a:gridCol w="1119338">
                  <a:extLst>
                    <a:ext uri="{9D8B030D-6E8A-4147-A177-3AD203B41FA5}">
                      <a16:colId xmlns:a16="http://schemas.microsoft.com/office/drawing/2014/main" val="3785174779"/>
                    </a:ext>
                  </a:extLst>
                </a:gridCol>
                <a:gridCol w="1119338">
                  <a:extLst>
                    <a:ext uri="{9D8B030D-6E8A-4147-A177-3AD203B41FA5}">
                      <a16:colId xmlns:a16="http://schemas.microsoft.com/office/drawing/2014/main" val="536937311"/>
                    </a:ext>
                  </a:extLst>
                </a:gridCol>
                <a:gridCol w="1119338">
                  <a:extLst>
                    <a:ext uri="{9D8B030D-6E8A-4147-A177-3AD203B41FA5}">
                      <a16:colId xmlns:a16="http://schemas.microsoft.com/office/drawing/2014/main" val="3538020901"/>
                    </a:ext>
                  </a:extLst>
                </a:gridCol>
                <a:gridCol w="1119338">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-115372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406661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-836432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2977671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14300136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1417386</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67888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619401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1254881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2325732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5321984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705067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0.526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0.0228</a:t>
                      </a:r>
                    </a:p>
                  </a:txBody>
                  <a:tcPr marL="9525" marR="9525" marT="9525" marB="0" anchor="ctr">
                    <a:solidFill>
                      <a:srgbClr val="FF4B4B"/>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0.0721</a:t>
                      </a:r>
                    </a:p>
                  </a:txBody>
                  <a:tcPr marL="9525" marR="9525" marT="9525" marB="0" anchor="ct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P1000w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ext uri="{D42A27DB-BD31-4B8C-83A1-F6EECF244321}">
                <p14:modId xmlns:p14="http://schemas.microsoft.com/office/powerpoint/2010/main" val="2562384610"/>
              </p:ext>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21</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0.745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0.491</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0.0526</a:t>
                      </a:r>
                    </a:p>
                  </a:txBody>
                  <a:tcPr marL="9525" marR="9525" marT="9525" marB="0" anchor="ctr">
                    <a:solidFill>
                      <a:srgbClr val="FF4B4B"/>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2534967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P1000w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830997"/>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a:p>
            <a:r>
              <a:rPr lang="zh-TW" altLang="en-US" sz="2400" b="1" dirty="0"/>
              <a:t>	</a:t>
            </a:r>
            <a:endParaRPr lang="en-US" altLang="zh-TW" sz="2400" b="1" dirty="0"/>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BB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3987625"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一局型投手</a:t>
            </a:r>
            <a:r>
              <a:rPr lang="zh-TW" altLang="en-US" sz="2400" b="1" dirty="0"/>
              <a:t>		</a:t>
            </a:r>
            <a:endParaRPr lang="en-US" altLang="zh-TW" sz="2400" b="1" dirty="0"/>
          </a:p>
        </p:txBody>
      </p:sp>
      <p:pic>
        <p:nvPicPr>
          <p:cNvPr id="11"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81" y="1019174"/>
            <a:ext cx="3805972" cy="3272132"/>
          </a:xfrm>
          <a:prstGeom prst="rect">
            <a:avLst/>
          </a:prstGeom>
        </p:spPr>
      </p:pic>
      <p:grpSp>
        <p:nvGrpSpPr>
          <p:cNvPr id="13" name="群組 12"/>
          <p:cNvGrpSpPr/>
          <p:nvPr/>
        </p:nvGrpSpPr>
        <p:grpSpPr>
          <a:xfrm>
            <a:off x="817775" y="1603860"/>
            <a:ext cx="3436450" cy="2292085"/>
            <a:chOff x="1173629" y="1509197"/>
            <a:chExt cx="3436450" cy="2292085"/>
          </a:xfrm>
        </p:grpSpPr>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629" y="1509197"/>
              <a:ext cx="3436450" cy="2292085"/>
            </a:xfrm>
            <a:prstGeom prst="rect">
              <a:avLst/>
            </a:prstGeom>
          </p:spPr>
        </p:pic>
        <p:sp>
          <p:nvSpPr>
            <p:cNvPr id="12" name="矩形 11"/>
            <p:cNvSpPr/>
            <p:nvPr/>
          </p:nvSpPr>
          <p:spPr>
            <a:xfrm>
              <a:off x="3331657" y="1785730"/>
              <a:ext cx="1107996" cy="369332"/>
            </a:xfrm>
            <a:prstGeom prst="rect">
              <a:avLst/>
            </a:prstGeom>
          </p:spPr>
          <p:txBody>
            <a:bodyPr wrap="none">
              <a:spAutoFit/>
            </a:bodyPr>
            <a:lstStyle/>
            <a:p>
              <a:r>
                <a:rPr lang="zh-TW" altLang="en-US" dirty="0">
                  <a:solidFill>
                    <a:schemeClr val="bg1"/>
                  </a:solidFill>
                </a:rPr>
                <a:t>大谷翔平</a:t>
              </a:r>
            </a:p>
          </p:txBody>
        </p:sp>
      </p:grpSp>
      <p:grpSp>
        <p:nvGrpSpPr>
          <p:cNvPr id="16" name="群組 15"/>
          <p:cNvGrpSpPr/>
          <p:nvPr/>
        </p:nvGrpSpPr>
        <p:grpSpPr>
          <a:xfrm>
            <a:off x="1168777" y="1887283"/>
            <a:ext cx="3585703" cy="2151422"/>
            <a:chOff x="1269832" y="1668134"/>
            <a:chExt cx="3585703" cy="2151422"/>
          </a:xfrm>
        </p:grpSpPr>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832" y="1668134"/>
              <a:ext cx="3585703" cy="2151422"/>
            </a:xfrm>
            <a:prstGeom prst="rect">
              <a:avLst/>
            </a:prstGeom>
          </p:spPr>
        </p:pic>
        <p:sp>
          <p:nvSpPr>
            <p:cNvPr id="15" name="矩形 14"/>
            <p:cNvSpPr/>
            <p:nvPr/>
          </p:nvSpPr>
          <p:spPr>
            <a:xfrm>
              <a:off x="2637055" y="1846076"/>
              <a:ext cx="992579" cy="369332"/>
            </a:xfrm>
            <a:prstGeom prst="rect">
              <a:avLst/>
            </a:prstGeom>
          </p:spPr>
          <p:txBody>
            <a:bodyPr wrap="none">
              <a:spAutoFit/>
            </a:bodyPr>
            <a:lstStyle/>
            <a:p>
              <a:r>
                <a:rPr lang="zh-TW" altLang="en-US" dirty="0">
                  <a:solidFill>
                    <a:schemeClr val="bg1"/>
                  </a:solidFill>
                  <a:latin typeface="華康中圓體" panose="020F0509000000000000" pitchFamily="49" charset="-120"/>
                  <a:ea typeface="華康中圓體" panose="020F0509000000000000" pitchFamily="49" charset="-120"/>
                </a:rPr>
                <a:t>Chapman</a:t>
              </a:r>
            </a:p>
          </p:txBody>
        </p:sp>
      </p:grpSp>
    </p:spTree>
    <p:extLst>
      <p:ext uri="{BB962C8B-B14F-4D97-AF65-F5344CB8AC3E}">
        <p14:creationId xmlns:p14="http://schemas.microsoft.com/office/powerpoint/2010/main" val="21275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62" cy="1135380"/>
        </p:xfrm>
        <a:graphic>
          <a:graphicData uri="http://schemas.openxmlformats.org/drawingml/2006/table">
            <a:tbl>
              <a:tblPr firstRow="1" bandRow="1">
                <a:tableStyleId>{5C22544A-7EE6-4342-B048-85BDC9FD1C3A}</a:tableStyleId>
              </a:tblPr>
              <a:tblGrid>
                <a:gridCol w="1331627">
                  <a:extLst>
                    <a:ext uri="{9D8B030D-6E8A-4147-A177-3AD203B41FA5}">
                      <a16:colId xmlns:a16="http://schemas.microsoft.com/office/drawing/2014/main" val="1781871255"/>
                    </a:ext>
                  </a:extLst>
                </a:gridCol>
                <a:gridCol w="1331627">
                  <a:extLst>
                    <a:ext uri="{9D8B030D-6E8A-4147-A177-3AD203B41FA5}">
                      <a16:colId xmlns:a16="http://schemas.microsoft.com/office/drawing/2014/main" val="3183966111"/>
                    </a:ext>
                  </a:extLst>
                </a:gridCol>
                <a:gridCol w="1331627">
                  <a:extLst>
                    <a:ext uri="{9D8B030D-6E8A-4147-A177-3AD203B41FA5}">
                      <a16:colId xmlns:a16="http://schemas.microsoft.com/office/drawing/2014/main" val="4133049083"/>
                    </a:ext>
                  </a:extLst>
                </a:gridCol>
                <a:gridCol w="1331627">
                  <a:extLst>
                    <a:ext uri="{9D8B030D-6E8A-4147-A177-3AD203B41FA5}">
                      <a16:colId xmlns:a16="http://schemas.microsoft.com/office/drawing/2014/main" val="2217313126"/>
                    </a:ext>
                  </a:extLst>
                </a:gridCol>
                <a:gridCol w="1331627">
                  <a:extLst>
                    <a:ext uri="{9D8B030D-6E8A-4147-A177-3AD203B41FA5}">
                      <a16:colId xmlns:a16="http://schemas.microsoft.com/office/drawing/2014/main" val="1950816552"/>
                    </a:ext>
                  </a:extLst>
                </a:gridCol>
                <a:gridCol w="1331627">
                  <a:extLst>
                    <a:ext uri="{9D8B030D-6E8A-4147-A177-3AD203B41FA5}">
                      <a16:colId xmlns:a16="http://schemas.microsoft.com/office/drawing/2014/main" val="169736701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GP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IP</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H</a:t>
                      </a:r>
                    </a:p>
                  </a:txBody>
                  <a:tcPr marL="9525" marR="9525" marT="9525" marB="0" anchor="ctr"/>
                </a:tc>
                <a:tc>
                  <a:txBody>
                    <a:bodyPr/>
                    <a:lstStyle/>
                    <a:p>
                      <a:pPr algn="ctr" fontAlgn="ctr"/>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-14851917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-1717755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203605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-47922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-82046</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23196625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994714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150795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89065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85215</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0.525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0.0906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0.183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4"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4" cy="1135380"/>
        </p:xfrm>
        <a:graphic>
          <a:graphicData uri="http://schemas.openxmlformats.org/drawingml/2006/table">
            <a:tbl>
              <a:tblPr firstRow="1" bandRow="1">
                <a:tableStyleId>{5C22544A-7EE6-4342-B048-85BDC9FD1C3A}</a:tableStyleId>
              </a:tblPr>
              <a:tblGrid>
                <a:gridCol w="1273736">
                  <a:extLst>
                    <a:ext uri="{9D8B030D-6E8A-4147-A177-3AD203B41FA5}">
                      <a16:colId xmlns:a16="http://schemas.microsoft.com/office/drawing/2014/main" val="681507310"/>
                    </a:ext>
                  </a:extLst>
                </a:gridCol>
                <a:gridCol w="1094072">
                  <a:extLst>
                    <a:ext uri="{9D8B030D-6E8A-4147-A177-3AD203B41FA5}">
                      <a16:colId xmlns:a16="http://schemas.microsoft.com/office/drawing/2014/main" val="2087994056"/>
                    </a:ext>
                  </a:extLst>
                </a:gridCol>
                <a:gridCol w="1094072">
                  <a:extLst>
                    <a:ext uri="{9D8B030D-6E8A-4147-A177-3AD203B41FA5}">
                      <a16:colId xmlns:a16="http://schemas.microsoft.com/office/drawing/2014/main" val="2275437179"/>
                    </a:ext>
                  </a:extLst>
                </a:gridCol>
                <a:gridCol w="1094072">
                  <a:extLst>
                    <a:ext uri="{9D8B030D-6E8A-4147-A177-3AD203B41FA5}">
                      <a16:colId xmlns:a16="http://schemas.microsoft.com/office/drawing/2014/main" val="3785174779"/>
                    </a:ext>
                  </a:extLst>
                </a:gridCol>
                <a:gridCol w="1094072">
                  <a:extLst>
                    <a:ext uri="{9D8B030D-6E8A-4147-A177-3AD203B41FA5}">
                      <a16:colId xmlns:a16="http://schemas.microsoft.com/office/drawing/2014/main" val="536937311"/>
                    </a:ext>
                  </a:extLst>
                </a:gridCol>
                <a:gridCol w="1094072">
                  <a:extLst>
                    <a:ext uri="{9D8B030D-6E8A-4147-A177-3AD203B41FA5}">
                      <a16:colId xmlns:a16="http://schemas.microsoft.com/office/drawing/2014/main" val="3538020901"/>
                    </a:ext>
                  </a:extLst>
                </a:gridCol>
                <a:gridCol w="1245668">
                  <a:extLst>
                    <a:ext uri="{9D8B030D-6E8A-4147-A177-3AD203B41FA5}">
                      <a16:colId xmlns:a16="http://schemas.microsoft.com/office/drawing/2014/main" val="3713709762"/>
                    </a:ext>
                  </a:extLst>
                </a:gridCol>
              </a:tblGrid>
              <a:tr h="238636">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L</a:t>
                      </a:r>
                    </a:p>
                  </a:txBody>
                  <a:tcPr marL="9525" marR="9525" marT="9525" marB="0" anchor="ctr"/>
                </a:tc>
                <a:tc>
                  <a:txBody>
                    <a:bodyPr/>
                    <a:lstStyle/>
                    <a:p>
                      <a:pPr marL="0" algn="ctr" defTabSz="685800" rtl="0" eaLnBrk="1" fontAlgn="ctr" latinLnBrk="0" hangingPunct="1"/>
                      <a:r>
                        <a:rPr lang="en-US" sz="1800" b="0" i="0" u="none" strike="noStrike" kern="120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ERA</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38636">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37312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273992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-67467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-1072876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-26209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1657170</a:t>
                      </a:r>
                    </a:p>
                  </a:txBody>
                  <a:tcPr marL="9525" marR="9525" marT="9525" marB="0" anchor="ctr"/>
                </a:tc>
                <a:extLst>
                  <a:ext uri="{0D108BD9-81ED-4DB2-BD59-A6C34878D82A}">
                    <a16:rowId xmlns:a16="http://schemas.microsoft.com/office/drawing/2014/main" val="1177539829"/>
                  </a:ext>
                </a:extLst>
              </a:tr>
              <a:tr h="274293">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37435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454041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479158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1067612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3052874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281909</a:t>
                      </a:r>
                    </a:p>
                  </a:txBody>
                  <a:tcPr marL="9525" marR="9525" marT="9525" marB="0" anchor="ctr"/>
                </a:tc>
                <a:extLst>
                  <a:ext uri="{0D108BD9-81ED-4DB2-BD59-A6C34878D82A}">
                    <a16:rowId xmlns:a16="http://schemas.microsoft.com/office/drawing/2014/main" val="616984869"/>
                  </a:ext>
                </a:extLst>
              </a:tr>
              <a:tr h="238636">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0.324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0.549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0.000000384</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sp>
        <p:nvSpPr>
          <p:cNvPr id="5" name="矩形 4"/>
          <p:cNvSpPr/>
          <p:nvPr/>
        </p:nvSpPr>
        <p:spPr>
          <a:xfrm>
            <a:off x="463255" y="371165"/>
            <a:ext cx="1619354"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59</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0.456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0.0000104</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Tree>
    <p:extLst>
      <p:ext uri="{BB962C8B-B14F-4D97-AF65-F5344CB8AC3E}">
        <p14:creationId xmlns:p14="http://schemas.microsoft.com/office/powerpoint/2010/main" val="3173665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P</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ERA</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830997"/>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a:p>
            <a:r>
              <a:rPr lang="zh-TW" altLang="en-US" sz="2400" b="1" dirty="0">
                <a:latin typeface="華康中圓體" panose="020F0509000000000000" pitchFamily="49" charset="-120"/>
                <a:ea typeface="華康中圓體" panose="020F0509000000000000" pitchFamily="49" charset="-120"/>
              </a:rPr>
              <a:t>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GP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IP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H</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L</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BB</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2" y="3700098"/>
            <a:ext cx="3987625"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滾地球投手		</a:t>
            </a:r>
            <a:endParaRPr lang="en-US" altLang="zh-TW"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08" y="1017496"/>
            <a:ext cx="3753286" cy="3226835"/>
          </a:xfrm>
          <a:prstGeom prst="rect">
            <a:avLst/>
          </a:prstGeom>
        </p:spPr>
      </p:pic>
      <p:grpSp>
        <p:nvGrpSpPr>
          <p:cNvPr id="5" name="群組 4"/>
          <p:cNvGrpSpPr/>
          <p:nvPr/>
        </p:nvGrpSpPr>
        <p:grpSpPr>
          <a:xfrm>
            <a:off x="1222213" y="1449745"/>
            <a:ext cx="3192390" cy="2330566"/>
            <a:chOff x="1222213" y="1449745"/>
            <a:chExt cx="3192390" cy="2330566"/>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13" y="1449745"/>
              <a:ext cx="3192390" cy="2330566"/>
            </a:xfrm>
            <a:prstGeom prst="rect">
              <a:avLst/>
            </a:prstGeom>
          </p:spPr>
        </p:pic>
        <p:sp>
          <p:nvSpPr>
            <p:cNvPr id="3" name="文字方塊 2"/>
            <p:cNvSpPr txBox="1"/>
            <p:nvPr/>
          </p:nvSpPr>
          <p:spPr>
            <a:xfrm>
              <a:off x="1296649" y="1891589"/>
              <a:ext cx="966418" cy="369332"/>
            </a:xfrm>
            <a:prstGeom prst="rect">
              <a:avLst/>
            </a:prstGeom>
            <a:noFill/>
          </p:spPr>
          <p:txBody>
            <a:bodyPr wrap="none" rtlCol="0">
              <a:spAutoFit/>
            </a:bodyPr>
            <a:lstStyle/>
            <a:p>
              <a:r>
                <a:rPr lang="en-US" altLang="zh-TW" dirty="0">
                  <a:solidFill>
                    <a:schemeClr val="bg1"/>
                  </a:solidFill>
                </a:rPr>
                <a:t>Kershaw</a:t>
              </a:r>
              <a:endParaRPr lang="zh-TW" altLang="en-US" dirty="0">
                <a:solidFill>
                  <a:schemeClr val="bg1"/>
                </a:solidFill>
              </a:endParaRPr>
            </a:p>
          </p:txBody>
        </p:sp>
      </p:grpSp>
    </p:spTree>
    <p:extLst>
      <p:ext uri="{BB962C8B-B14F-4D97-AF65-F5344CB8AC3E}">
        <p14:creationId xmlns:p14="http://schemas.microsoft.com/office/powerpoint/2010/main" val="51131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latin typeface="華康中圓體" panose="020F0509000000000000" pitchFamily="49" charset="-120"/>
                <a:ea typeface="華康中圓體" panose="020F0509000000000000" pitchFamily="49" charset="-120"/>
              </a:rPr>
              <a:t>2017Batting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1255010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4" y="375240"/>
            <a:ext cx="1909497" cy="400110"/>
          </a:xfrm>
          <a:prstGeom prst="rect">
            <a:avLst/>
          </a:prstGeom>
        </p:spPr>
        <p:txBody>
          <a:bodyPr wrap="none">
            <a:spAutoFit/>
          </a:bodyPr>
          <a:lstStyle/>
          <a:p>
            <a:pPr defTabSz="457189"/>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研究動機</a:t>
            </a:r>
            <a:r>
              <a:rPr lang="en-US" altLang="zh-TW"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&amp;</a:t>
            </a:r>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目的</a:t>
            </a:r>
            <a:endParaRPr lang="zh-CN"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9"/>
            <a:ext cx="2416046" cy="276999"/>
          </a:xfrm>
          <a:prstGeom prst="rect">
            <a:avLst/>
          </a:prstGeom>
        </p:spPr>
        <p:txBody>
          <a:bodyPr wrap="none">
            <a:spAutoFit/>
          </a:bodyPr>
          <a:lstStyle/>
          <a:p>
            <a:pPr defTabSz="457189"/>
            <a:r>
              <a:rPr lang="en-US" altLang="zh-CN" sz="1200"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Research Motivation &amp; Purpose</a:t>
            </a:r>
          </a:p>
        </p:txBody>
      </p:sp>
      <p:sp>
        <p:nvSpPr>
          <p:cNvPr id="37" name="矩形 36">
            <a:extLst>
              <a:ext uri="{FF2B5EF4-FFF2-40B4-BE49-F238E27FC236}">
                <a16:creationId xmlns:a16="http://schemas.microsoft.com/office/drawing/2014/main" id="{853D049B-D811-4E11-B8DF-4B291090D5B4}"/>
              </a:ext>
            </a:extLst>
          </p:cNvPr>
          <p:cNvSpPr/>
          <p:nvPr/>
        </p:nvSpPr>
        <p:spPr>
          <a:xfrm>
            <a:off x="656877" y="1830011"/>
            <a:ext cx="7783231" cy="646331"/>
          </a:xfrm>
          <a:prstGeom prst="rect">
            <a:avLst/>
          </a:prstGeom>
        </p:spPr>
        <p:txBody>
          <a:bodyPr wrap="square">
            <a:spAutoFit/>
          </a:bodyPr>
          <a:lstStyle/>
          <a:p>
            <a:pPr defTabSz="457189"/>
            <a:r>
              <a:rPr lang="zh-TW" altLang="zh-TW" sz="1200" dirty="0">
                <a:solidFill>
                  <a:prstClr val="black"/>
                </a:solidFill>
                <a:latin typeface="華康中圓體" panose="020F0509000000000000" pitchFamily="49" charset="-120"/>
                <a:ea typeface="華康中圓體" panose="020F0509000000000000" pitchFamily="49" charset="-120"/>
              </a:rPr>
              <a:t>世界十二強棒球賽甫結束，對於棒球的熱忱尚未結束的我們，想要對世界棒球殿堂</a:t>
            </a:r>
            <a:r>
              <a:rPr lang="en-US" altLang="zh-TW" sz="1200" dirty="0">
                <a:solidFill>
                  <a:prstClr val="black"/>
                </a:solidFill>
                <a:latin typeface="華康中圓體" panose="020F0509000000000000" pitchFamily="49" charset="-120"/>
                <a:ea typeface="華康中圓體" panose="020F0509000000000000" pitchFamily="49" charset="-120"/>
              </a:rPr>
              <a:t>—</a:t>
            </a:r>
            <a:r>
              <a:rPr lang="zh-TW" altLang="zh-TW" sz="1200" dirty="0">
                <a:solidFill>
                  <a:prstClr val="black"/>
                </a:solidFill>
                <a:latin typeface="華康中圓體" panose="020F0509000000000000" pitchFamily="49" charset="-120"/>
                <a:ea typeface="華康中圓體" panose="020F0509000000000000" pitchFamily="49" charset="-120"/>
              </a:rPr>
              <a:t>大聯盟做更深入的分析。大聯盟球員的薪資差距極大，少則數十萬多則上千萬，希望找出球團給薪的標準並建議有志進入大聯盟的各位朝這方面努力。</a:t>
            </a:r>
          </a:p>
        </p:txBody>
      </p:sp>
      <p:sp>
        <p:nvSpPr>
          <p:cNvPr id="6" name="矩形 5">
            <a:extLst>
              <a:ext uri="{FF2B5EF4-FFF2-40B4-BE49-F238E27FC236}">
                <a16:creationId xmlns:a16="http://schemas.microsoft.com/office/drawing/2014/main" id="{2BF95329-9BF8-4E46-9099-2AF9AFCA0714}"/>
              </a:ext>
            </a:extLst>
          </p:cNvPr>
          <p:cNvSpPr/>
          <p:nvPr/>
        </p:nvSpPr>
        <p:spPr>
          <a:xfrm>
            <a:off x="388823" y="1664092"/>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sp>
        <p:nvSpPr>
          <p:cNvPr id="36" name="矩形 35">
            <a:extLst>
              <a:ext uri="{FF2B5EF4-FFF2-40B4-BE49-F238E27FC236}">
                <a16:creationId xmlns:a16="http://schemas.microsoft.com/office/drawing/2014/main" id="{DDDD06C2-0A95-4B14-9E09-89CC4B302BB0}"/>
              </a:ext>
            </a:extLst>
          </p:cNvPr>
          <p:cNvSpPr/>
          <p:nvPr/>
        </p:nvSpPr>
        <p:spPr>
          <a:xfrm>
            <a:off x="656878" y="1429901"/>
            <a:ext cx="2363003" cy="400110"/>
          </a:xfrm>
          <a:prstGeom prst="rect">
            <a:avLst/>
          </a:prstGeom>
          <a:solidFill>
            <a:schemeClr val="accent1"/>
          </a:solidFill>
        </p:spPr>
        <p:txBody>
          <a:bodyPr wrap="square">
            <a:spAutoFit/>
          </a:bodyPr>
          <a:lstStyle/>
          <a:p>
            <a:pPr algn="ctr" defTabSz="457189"/>
            <a:r>
              <a:rPr lang="zh-TW" altLang="en-US" sz="2000"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rPr>
              <a:t>動機</a:t>
            </a:r>
            <a:endParaRPr lang="en-US" altLang="zh-CN" sz="2000"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41" name="矩形 40">
            <a:extLst>
              <a:ext uri="{FF2B5EF4-FFF2-40B4-BE49-F238E27FC236}">
                <a16:creationId xmlns:a16="http://schemas.microsoft.com/office/drawing/2014/main" id="{9C3E59D9-4D54-4962-99AE-28713C1797AD}"/>
              </a:ext>
            </a:extLst>
          </p:cNvPr>
          <p:cNvSpPr/>
          <p:nvPr/>
        </p:nvSpPr>
        <p:spPr>
          <a:xfrm>
            <a:off x="656877" y="3425856"/>
            <a:ext cx="6325998" cy="649409"/>
          </a:xfrm>
          <a:prstGeom prst="rect">
            <a:avLst/>
          </a:prstGeom>
        </p:spPr>
        <p:txBody>
          <a:bodyPr wrap="square">
            <a:spAutoFit/>
          </a:bodyPr>
          <a:lstStyle/>
          <a:p>
            <a:pPr defTabSz="457189">
              <a:lnSpc>
                <a:spcPct val="130000"/>
              </a:lnSpc>
              <a:spcBef>
                <a:spcPts val="600"/>
              </a:spcBef>
            </a:pPr>
            <a:r>
              <a:rPr lang="zh-TW" altLang="zh-TW" sz="1200" dirty="0">
                <a:solidFill>
                  <a:prstClr val="black"/>
                </a:solidFill>
                <a:latin typeface="華康中圓體" panose="020F0509000000000000" pitchFamily="49" charset="-120"/>
                <a:ea typeface="華康中圓體" panose="020F0509000000000000" pitchFamily="49" charset="-120"/>
              </a:rPr>
              <a:t>探討球員的哪些表現或因素影響薪資的多寡最多</a:t>
            </a:r>
            <a:endParaRPr lang="zh-TW" altLang="en-US" sz="1200" dirty="0">
              <a:solidFill>
                <a:prstClr val="black"/>
              </a:solidFill>
              <a:latin typeface="華康中圓體" panose="020F0509000000000000" pitchFamily="49" charset="-120"/>
              <a:ea typeface="華康中圓體" panose="020F0509000000000000" pitchFamily="49" charset="-120"/>
            </a:endParaRPr>
          </a:p>
          <a:p>
            <a:pPr defTabSz="457189">
              <a:lnSpc>
                <a:spcPct val="130000"/>
              </a:lnSpc>
              <a:spcBef>
                <a:spcPts val="600"/>
              </a:spcBef>
            </a:pPr>
            <a:r>
              <a:rPr lang="en-US" altLang="zh-CN" sz="1200" dirty="0">
                <a:solidFill>
                  <a:prstClr val="black">
                    <a:lumMod val="85000"/>
                    <a:lumOff val="15000"/>
                  </a:prstClr>
                </a:solidFill>
                <a:latin typeface="華康中圓體" panose="020F0509000000000000" pitchFamily="49" charset="-120"/>
                <a:ea typeface="華康中圓體" panose="020F0509000000000000" pitchFamily="49" charset="-120"/>
              </a:rPr>
              <a:t>. </a:t>
            </a:r>
          </a:p>
        </p:txBody>
      </p:sp>
      <p:sp>
        <p:nvSpPr>
          <p:cNvPr id="62" name="矩形 61">
            <a:extLst>
              <a:ext uri="{FF2B5EF4-FFF2-40B4-BE49-F238E27FC236}">
                <a16:creationId xmlns:a16="http://schemas.microsoft.com/office/drawing/2014/main" id="{4557A165-85FE-4CC6-B235-B9C3D2906292}"/>
              </a:ext>
            </a:extLst>
          </p:cNvPr>
          <p:cNvSpPr/>
          <p:nvPr/>
        </p:nvSpPr>
        <p:spPr>
          <a:xfrm>
            <a:off x="388823" y="3121162"/>
            <a:ext cx="8220486" cy="84426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sp>
        <p:nvSpPr>
          <p:cNvPr id="63" name="矩形 62">
            <a:extLst>
              <a:ext uri="{FF2B5EF4-FFF2-40B4-BE49-F238E27FC236}">
                <a16:creationId xmlns:a16="http://schemas.microsoft.com/office/drawing/2014/main" id="{DCED1CF3-02E4-407A-8884-FCB793328894}"/>
              </a:ext>
            </a:extLst>
          </p:cNvPr>
          <p:cNvSpPr/>
          <p:nvPr/>
        </p:nvSpPr>
        <p:spPr>
          <a:xfrm>
            <a:off x="656878" y="2886972"/>
            <a:ext cx="2363003" cy="400110"/>
          </a:xfrm>
          <a:prstGeom prst="rect">
            <a:avLst/>
          </a:prstGeom>
          <a:solidFill>
            <a:schemeClr val="accent1"/>
          </a:solidFill>
        </p:spPr>
        <p:txBody>
          <a:bodyPr wrap="square">
            <a:spAutoFit/>
          </a:bodyPr>
          <a:lstStyle/>
          <a:p>
            <a:pPr algn="ctr" defTabSz="457189"/>
            <a:r>
              <a:rPr lang="zh-TW" altLang="en-US" sz="2000"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rPr>
              <a:t>目的</a:t>
            </a:r>
            <a:endParaRPr lang="en-US" altLang="zh-CN" sz="2000"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pic>
        <p:nvPicPr>
          <p:cNvPr id="2" name="圖片 1"/>
          <p:cNvPicPr>
            <a:picLocks noChangeAspect="1"/>
          </p:cNvPicPr>
          <p:nvPr/>
        </p:nvPicPr>
        <p:blipFill rotWithShape="1">
          <a:blip r:embed="rId2" cstate="hqprint">
            <a:extLst>
              <a:ext uri="{28A0092B-C50C-407E-A947-70E740481C1C}">
                <a14:useLocalDpi xmlns:a14="http://schemas.microsoft.com/office/drawing/2010/main" val="0"/>
              </a:ext>
            </a:extLst>
          </a:blip>
          <a:srcRect l="8726" r="8726"/>
          <a:stretch/>
        </p:blipFill>
        <p:spPr>
          <a:xfrm>
            <a:off x="6213423" y="2323239"/>
            <a:ext cx="2311285" cy="2311285"/>
          </a:xfrm>
          <a:prstGeom prst="ellipse">
            <a:avLst/>
          </a:prstGeom>
        </p:spPr>
      </p:pic>
    </p:spTree>
    <p:extLst>
      <p:ext uri="{BB962C8B-B14F-4D97-AF65-F5344CB8AC3E}">
        <p14:creationId xmlns:p14="http://schemas.microsoft.com/office/powerpoint/2010/main" val="278790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431386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3700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-164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1342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-3115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681085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804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3665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1923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3712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8890</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0.532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0.688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0.322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0.933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0.721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0.729</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-469</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-137</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1249528</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-1711645</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-223419</a:t>
                      </a:r>
                    </a:p>
                  </a:txBody>
                  <a:tcPr marL="9525" marR="9525" marT="9525" marB="0" anchor="ctr"/>
                </a:tc>
                <a:tc>
                  <a:txBody>
                    <a:bodyPr/>
                    <a:lstStyle/>
                    <a:p>
                      <a:pPr marL="0" algn="r" defTabSz="685800" rtl="0" eaLnBrk="1" fontAlgn="ctr" latinLnBrk="0" hangingPunct="1"/>
                      <a:r>
                        <a:rPr lang="en-US" altLang="zh-TW" sz="1600" b="0" i="0" u="none" strike="noStrike" kern="120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1197</a:t>
                      </a:r>
                    </a:p>
                  </a:txBody>
                  <a:tcPr marL="9525" marR="9525" marT="9525" marB="0" anchor="ctr"/>
                </a:tc>
                <a:tc>
                  <a:txBody>
                    <a:bodyPr/>
                    <a:lstStyle/>
                    <a:p>
                      <a:pPr marL="0" algn="r" defTabSz="685800" rtl="0" eaLnBrk="1" fontAlgn="ctr" latinLnBrk="0" hangingPunct="1"/>
                      <a:r>
                        <a:rPr lang="en-US" altLang="zh-TW" sz="1600" b="0" i="0" u="none" strike="noStrike" kern="120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2647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5098</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634</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3711641</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4471346</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809611</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17868</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10947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marL="0" algn="r" defTabSz="685800" rtl="0" eaLnBrk="1" fontAlgn="ctr" latinLnBrk="0" hangingPunct="1"/>
                      <a:r>
                        <a:rPr lang="en-US" altLang="zh-TW" sz="1600" b="0" i="0" u="none" strike="noStrike" kern="120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0.927</a:t>
                      </a:r>
                    </a:p>
                  </a:txBody>
                  <a:tcPr marL="9525" marR="9525" marT="9525" marB="0" anchor="ctr"/>
                </a:tc>
                <a:tc>
                  <a:txBody>
                    <a:bodyPr/>
                    <a:lstStyle/>
                    <a:p>
                      <a:pPr marL="0" algn="r" defTabSz="685800" rtl="0" eaLnBrk="1" fontAlgn="ctr" latinLnBrk="0" hangingPunct="1"/>
                      <a:r>
                        <a:rPr lang="en-US" altLang="zh-TW" sz="1600" b="0" i="0" u="none" strike="noStrike" kern="120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0.83</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0.739</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0.705</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0.785</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0.536</a:t>
                      </a:r>
                    </a:p>
                  </a:txBody>
                  <a:tcPr marL="9525" marR="9525" marT="9525" marB="0" anchor="ctr"/>
                </a:tc>
                <a:tc>
                  <a:txBody>
                    <a:bodyPr/>
                    <a:lstStyle/>
                    <a:p>
                      <a:pPr marL="0" algn="r" defTabSz="685800" rtl="0" eaLnBrk="1" fontAlgn="ctr" latinLnBrk="0" hangingPunct="1"/>
                      <a:r>
                        <a:rPr lang="en-US" altLang="zh-TW" sz="16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0.811</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marL="0" algn="ctr" defTabSz="685800" rtl="0" eaLnBrk="1" fontAlgn="ctr" latinLnBrk="0" hangingPunct="1"/>
                      <a:r>
                        <a:rPr lang="en-US" altLang="zh-TW" sz="20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39</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altLang="zh-TW" sz="20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0.359</a:t>
                      </a:r>
                    </a:p>
                  </a:txBody>
                  <a:tcPr marL="9525" marR="9525" marT="9525" marB="0" anchor="ctr"/>
                </a:tc>
                <a:tc>
                  <a:txBody>
                    <a:bodyPr/>
                    <a:lstStyle/>
                    <a:p>
                      <a:pPr marL="0" algn="ctr" defTabSz="685800" rtl="0" eaLnBrk="1" fontAlgn="ctr" latinLnBrk="0" hangingPunct="1"/>
                      <a:r>
                        <a:rPr lang="en-US" altLang="zh-TW" sz="20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0.0632</a:t>
                      </a:r>
                    </a:p>
                  </a:txBody>
                  <a:tcPr marL="9525" marR="9525" marT="9525" marB="0" anchor="ctr"/>
                </a:tc>
                <a:tc>
                  <a:txBody>
                    <a:bodyPr/>
                    <a:lstStyle/>
                    <a:p>
                      <a:pPr marL="0" algn="ctr" defTabSz="685800" rtl="0" eaLnBrk="1" fontAlgn="ctr" latinLnBrk="0" hangingPunct="1"/>
                      <a:r>
                        <a:rPr lang="en-US" altLang="zh-TW" sz="20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0.325</a:t>
                      </a:r>
                    </a:p>
                  </a:txBody>
                  <a:tcPr marL="9525" marR="9525" marT="9525" marB="0" anchor="ct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262158"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B10w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4276866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75" y="1069178"/>
            <a:ext cx="3866113" cy="3323837"/>
          </a:xfrm>
          <a:prstGeom prst="rect">
            <a:avLst/>
          </a:prstGeom>
        </p:spPr>
      </p:pic>
      <p:pic>
        <p:nvPicPr>
          <p:cNvPr id="3" name="內容版面配置區 16"/>
          <p:cNvPicPr>
            <a:picLocks noChangeAspect="1"/>
          </p:cNvPicPr>
          <p:nvPr/>
        </p:nvPicPr>
        <p:blipFill>
          <a:blip r:embed="rId3">
            <a:extLst>
              <a:ext uri="{BEBA8EAE-BF5A-486C-A8C5-ECC9F3942E4B}">
                <a14:imgProps xmlns:a14="http://schemas.microsoft.com/office/drawing/2010/main">
                  <a14:imgLayer r:embed="rId4">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275992" y="1576135"/>
            <a:ext cx="2309921" cy="2309921"/>
          </a:xfrm>
          <a:prstGeom prst="rect">
            <a:avLst/>
          </a:prstGeom>
        </p:spPr>
      </p:pic>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B10w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868771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-3726487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7723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15221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41449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30056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87305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11765063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14724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42701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27504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41936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155287</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0.753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0.604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0.724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0.142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0.479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0.578</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-67368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-34894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-76981262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45371149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-988975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306149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432400</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58394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13909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51891188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54647060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11653124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317369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134247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0.257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0.0174</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0.148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0.413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0.00293</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45</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0.441</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0.232</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0.0461</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49299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B100w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511976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B100w</a:t>
            </a:r>
            <a:endParaRPr lang="zh-TW" altLang="en-US" sz="3600" dirty="0">
              <a:latin typeface="華康彩帶體" panose="040B0709000000000000" pitchFamily="81" charset="-120"/>
              <a:ea typeface="華康彩帶體" panose="040B0709000000000000" pitchFamily="81" charset="-120"/>
            </a:endParaRPr>
          </a:p>
        </p:txBody>
      </p:sp>
      <p:pic>
        <p:nvPicPr>
          <p:cNvPr id="5"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41" y="1069177"/>
            <a:ext cx="3866113" cy="3323836"/>
          </a:xfrm>
          <a:prstGeom prst="rect">
            <a:avLst/>
          </a:prstGeom>
        </p:spPr>
      </p:pic>
      <p:graphicFrame>
        <p:nvGraphicFramePr>
          <p:cNvPr id="6" name="內容版面配置區 10"/>
          <p:cNvGraphicFramePr>
            <a:graphicFrameLocks/>
          </p:cNvGraphicFramePr>
          <p:nvPr>
            <p:extLst/>
          </p:nvPr>
        </p:nvGraphicFramePr>
        <p:xfrm>
          <a:off x="4759333"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AVG</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759333"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759333"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marL="0" algn="ctr" defTabSz="685800" rtl="0" eaLnBrk="1" fontAlgn="ctr" latinLnBrk="0" hangingPunct="1"/>
                      <a:r>
                        <a:rPr lang="en-US" sz="1800" b="1" i="0" u="none" strike="noStrike" kern="1200" dirty="0">
                          <a:solidFill>
                            <a:schemeClr val="bg1"/>
                          </a:solidFill>
                          <a:effectLst/>
                          <a:latin typeface="華康中圓體" panose="020F0509000000000000" pitchFamily="49" charset="-120"/>
                          <a:ea typeface="華康中圓體" panose="020F0509000000000000" pitchFamily="49" charset="-120"/>
                          <a:cs typeface="文鼎火柴體" panose="020B0609010101010101" pitchFamily="49" charset="-120"/>
                        </a:rPr>
                        <a:t>CS</a:t>
                      </a:r>
                    </a:p>
                  </a:txBody>
                  <a:tcPr marL="7620" marR="7620" marT="7620" marB="0" anchor="ctr"/>
                </a:tc>
                <a:tc>
                  <a:txBody>
                    <a:bodyPr/>
                    <a:lstStyle/>
                    <a:p>
                      <a:pPr marL="0" algn="ctr" defTabSz="685800" rtl="0" eaLnBrk="1" fontAlgn="ctr" latinLnBrk="0" hangingPunct="1"/>
                      <a:r>
                        <a:rPr lang="en-US" sz="1800" b="1" i="0" u="none" strike="noStrike" kern="1200" dirty="0">
                          <a:solidFill>
                            <a:schemeClr val="bg1"/>
                          </a:solidFill>
                          <a:effectLst/>
                          <a:latin typeface="華康中圓體" panose="020F0509000000000000" pitchFamily="49" charset="-120"/>
                          <a:ea typeface="華康中圓體" panose="020F0509000000000000" pitchFamily="49" charset="-120"/>
                          <a:cs typeface="文鼎火柴體" panose="020B0609010101010101" pitchFamily="49" charset="-120"/>
                        </a:rPr>
                        <a:t>SB</a:t>
                      </a:r>
                    </a:p>
                  </a:txBody>
                  <a:tcPr marL="7620" marR="7620" marT="7620" marB="0" anchor="ctr"/>
                </a:tc>
                <a:tc>
                  <a:txBody>
                    <a:bodyPr/>
                    <a:lstStyle/>
                    <a:p>
                      <a:pPr marL="0" algn="ctr" defTabSz="685800" rtl="0" eaLnBrk="1" fontAlgn="ctr" latinLnBrk="0" hangingPunct="1"/>
                      <a:r>
                        <a:rPr lang="en-US" sz="1800" b="1" i="0" u="none" strike="noStrike" kern="1200" dirty="0">
                          <a:solidFill>
                            <a:schemeClr val="bg1"/>
                          </a:solidFill>
                          <a:effectLst/>
                          <a:latin typeface="華康中圓體" panose="020F0509000000000000" pitchFamily="49" charset="-120"/>
                          <a:ea typeface="華康中圓體" panose="020F0509000000000000" pitchFamily="49" charset="-120"/>
                          <a:cs typeface="文鼎火柴體" panose="020B0609010101010101" pitchFamily="49" charset="-120"/>
                        </a:rPr>
                        <a:t>AB</a:t>
                      </a:r>
                    </a:p>
                  </a:txBody>
                  <a:tcPr marL="7620" marR="7620" marT="7620" marB="0" anchor="ctr"/>
                </a:tc>
                <a:tc>
                  <a:txBody>
                    <a:bodyPr/>
                    <a:lstStyle/>
                    <a:p>
                      <a:pPr marL="0" algn="ctr" defTabSz="685800" rtl="0" eaLnBrk="1" fontAlgn="ctr" latinLnBrk="0" hangingPunct="1"/>
                      <a:r>
                        <a:rPr lang="en-US" sz="1800" b="1" i="0" u="none" strike="noStrike" kern="1200" dirty="0">
                          <a:solidFill>
                            <a:schemeClr val="bg1"/>
                          </a:solidFill>
                          <a:effectLst/>
                          <a:latin typeface="華康中圓體" panose="020F0509000000000000" pitchFamily="49" charset="-120"/>
                          <a:ea typeface="華康中圓體" panose="020F0509000000000000" pitchFamily="49" charset="-120"/>
                          <a:cs typeface="文鼎火柴體" panose="020B0609010101010101" pitchFamily="49" charset="-120"/>
                        </a:rPr>
                        <a:t>R</a:t>
                      </a:r>
                    </a:p>
                  </a:txBody>
                  <a:tcPr marL="7620" marR="7620" marT="7620" marB="0" anchor="ctr"/>
                </a:tc>
                <a:tc>
                  <a:txBody>
                    <a:bodyPr/>
                    <a:lstStyle/>
                    <a:p>
                      <a:pPr marL="0" algn="ctr" defTabSz="685800" rtl="0" eaLnBrk="1" fontAlgn="ctr" latinLnBrk="0" hangingPunct="1"/>
                      <a:r>
                        <a:rPr lang="en-US" sz="1800" b="1" i="0" u="none" strike="noStrike" kern="1200" dirty="0">
                          <a:solidFill>
                            <a:schemeClr val="bg1"/>
                          </a:solidFill>
                          <a:effectLst/>
                          <a:latin typeface="華康中圓體" panose="020F0509000000000000" pitchFamily="49" charset="-120"/>
                          <a:ea typeface="華康中圓體" panose="020F0509000000000000" pitchFamily="49" charset="-120"/>
                          <a:cs typeface="文鼎火柴體" panose="020B0609010101010101"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cs typeface="文鼎火柴體" panose="020B0609010101010101"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cs typeface="文鼎火柴體" panose="020B0609010101010101"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cs typeface="文鼎火柴體" panose="020B0609010101010101"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cs typeface="文鼎火柴體" panose="020B0609010101010101"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cs typeface="文鼎火柴體" panose="020B0609010101010101"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759333" y="3700098"/>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中庸型普通到爆球員 </a:t>
            </a:r>
            <a:endParaRPr lang="en-US" altLang="zh-TW" sz="2400" b="1" dirty="0">
              <a:latin typeface="華康中圓體" panose="020F0509000000000000" pitchFamily="49" charset="-120"/>
              <a:ea typeface="華康中圓體" panose="020F0509000000000000" pitchFamily="49" charset="-120"/>
            </a:endParaRPr>
          </a:p>
        </p:txBody>
      </p:sp>
      <p:grpSp>
        <p:nvGrpSpPr>
          <p:cNvPr id="10" name="群組 9"/>
          <p:cNvGrpSpPr/>
          <p:nvPr/>
        </p:nvGrpSpPr>
        <p:grpSpPr>
          <a:xfrm>
            <a:off x="1548018" y="1449745"/>
            <a:ext cx="2401304" cy="2401304"/>
            <a:chOff x="1503047" y="1449745"/>
            <a:chExt cx="2401304" cy="2401304"/>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47" y="1449745"/>
              <a:ext cx="2401304" cy="2401304"/>
            </a:xfrm>
            <a:prstGeom prst="rect">
              <a:avLst/>
            </a:prstGeom>
          </p:spPr>
        </p:pic>
        <p:sp>
          <p:nvSpPr>
            <p:cNvPr id="3" name="文字方塊 2"/>
            <p:cNvSpPr txBox="1"/>
            <p:nvPr/>
          </p:nvSpPr>
          <p:spPr>
            <a:xfrm>
              <a:off x="1503047" y="1451253"/>
              <a:ext cx="1338828" cy="369332"/>
            </a:xfrm>
            <a:prstGeom prst="rect">
              <a:avLst/>
            </a:prstGeom>
            <a:noFill/>
          </p:spPr>
          <p:txBody>
            <a:bodyPr wrap="none" rtlCol="0">
              <a:spAutoFit/>
            </a:bodyPr>
            <a:lstStyle/>
            <a:p>
              <a:r>
                <a:rPr lang="en-US" altLang="zh-TW" dirty="0">
                  <a:solidFill>
                    <a:schemeClr val="bg1"/>
                  </a:solidFill>
                  <a:latin typeface="華康中圓體" panose="020F0509000000000000" pitchFamily="49" charset="-120"/>
                  <a:ea typeface="華康中圓體" panose="020F0509000000000000" pitchFamily="49" charset="-120"/>
                </a:rPr>
                <a:t>Mike Trout</a:t>
              </a:r>
              <a:endParaRPr lang="zh-TW" altLang="en-US" dirty="0">
                <a:solidFill>
                  <a:schemeClr val="bg1"/>
                </a:solidFill>
                <a:latin typeface="華康中圓體" panose="020F0509000000000000" pitchFamily="49" charset="-120"/>
                <a:ea typeface="華康中圓體" panose="020F0509000000000000" pitchFamily="49" charset="-120"/>
              </a:endParaRPr>
            </a:p>
          </p:txBody>
        </p:sp>
      </p:grpSp>
    </p:spTree>
    <p:extLst>
      <p:ext uri="{BB962C8B-B14F-4D97-AF65-F5344CB8AC3E}">
        <p14:creationId xmlns:p14="http://schemas.microsoft.com/office/powerpoint/2010/main" val="294678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-4237779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-13985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-305041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73605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213419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371255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27608489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27554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102718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75702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151928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421268</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0.879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0.615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0.00535</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0.338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0.384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186351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46979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14102446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-84246314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20405382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-579424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349501</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127735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32895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101788609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118638475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29675906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558828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271044</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9.154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0.162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0.175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0.482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0.307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0.206</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48</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0.416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0.216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0.0461</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B1000w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228710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B1000w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AVG</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AVG</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重砲型球員</a:t>
            </a:r>
            <a:endParaRPr lang="en-US" altLang="zh-TW"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4" y="1073967"/>
            <a:ext cx="3801979" cy="3268698"/>
          </a:xfrm>
          <a:prstGeom prst="rect">
            <a:avLst/>
          </a:prstGeom>
        </p:spPr>
      </p:pic>
      <p:grpSp>
        <p:nvGrpSpPr>
          <p:cNvPr id="11" name="群組 10"/>
          <p:cNvGrpSpPr/>
          <p:nvPr/>
        </p:nvGrpSpPr>
        <p:grpSpPr>
          <a:xfrm>
            <a:off x="782159" y="1449745"/>
            <a:ext cx="3609248" cy="2650892"/>
            <a:chOff x="878525" y="1596452"/>
            <a:chExt cx="3609248" cy="2650892"/>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25" y="1596452"/>
              <a:ext cx="3609248" cy="2650892"/>
            </a:xfrm>
            <a:prstGeom prst="rect">
              <a:avLst/>
            </a:prstGeom>
          </p:spPr>
        </p:pic>
        <p:sp>
          <p:nvSpPr>
            <p:cNvPr id="5" name="矩形 4"/>
            <p:cNvSpPr/>
            <p:nvPr/>
          </p:nvSpPr>
          <p:spPr>
            <a:xfrm>
              <a:off x="994749" y="1749789"/>
              <a:ext cx="1203406" cy="369332"/>
            </a:xfrm>
            <a:prstGeom prst="rect">
              <a:avLst/>
            </a:prstGeom>
          </p:spPr>
          <p:txBody>
            <a:bodyPr wrap="none">
              <a:spAutoFit/>
            </a:bodyPr>
            <a:lstStyle/>
            <a:p>
              <a:r>
                <a:rPr lang="zh-TW" altLang="en-US" dirty="0">
                  <a:solidFill>
                    <a:schemeClr val="bg1"/>
                  </a:solidFill>
                </a:rPr>
                <a:t>David Ortiz</a:t>
              </a:r>
            </a:p>
          </p:txBody>
        </p:sp>
      </p:grpSp>
    </p:spTree>
    <p:extLst>
      <p:ext uri="{BB962C8B-B14F-4D97-AF65-F5344CB8AC3E}">
        <p14:creationId xmlns:p14="http://schemas.microsoft.com/office/powerpoint/2010/main" val="396168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-36495722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-55756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72358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147874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-79784</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15227227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18817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67464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43384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75901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230612</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0.0181</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0.855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0.0537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0.73</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34840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-29768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14659319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1373718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7896614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-308980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1347549</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91642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18002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75076197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83914889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17778801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385153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134644</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0.704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0.101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0.846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0.987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0.658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0.424</a:t>
                      </a:r>
                    </a:p>
                  </a:txBody>
                  <a:tcPr marL="9525" marR="9525" marT="9525" marB="0" anchor="ctr"/>
                </a:tc>
                <a:tc>
                  <a:txBody>
                    <a:bodyPr/>
                    <a:lstStyle/>
                    <a:p>
                      <a:pPr algn="r" fontAlgn="ctr"/>
                      <a:r>
                        <a:rPr lang="en-US" sz="1600" b="0" i="0" u="none" strike="noStrike" dirty="0">
                          <a:solidFill>
                            <a:srgbClr val="000000"/>
                          </a:solidFill>
                          <a:effectLst/>
                          <a:latin typeface="華康中圓體" panose="020F0509000000000000" pitchFamily="49" charset="-120"/>
                          <a:ea typeface="華康中圓體" panose="020F0509000000000000" pitchFamily="49" charset="-120"/>
                        </a:rPr>
                        <a:t>1.77E-17</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132</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0.571</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0.527</a:t>
                      </a:r>
                    </a:p>
                  </a:txBody>
                  <a:tcPr marL="9525" marR="9525" marT="9525" marB="0" anchor="ctr"/>
                </a:tc>
                <a:tc>
                  <a:txBody>
                    <a:bodyPr/>
                    <a:lstStyle/>
                    <a:p>
                      <a:pPr algn="ctr" fontAlgn="ctr"/>
                      <a:r>
                        <a:rPr lang="en-US" sz="2000" b="0" i="0" u="none" strike="noStrike" dirty="0">
                          <a:solidFill>
                            <a:srgbClr val="000000"/>
                          </a:solidFill>
                          <a:effectLst/>
                          <a:latin typeface="華康中圓體" panose="020F0509000000000000" pitchFamily="49" charset="-120"/>
                          <a:ea typeface="華康中圓體" panose="020F0509000000000000" pitchFamily="49" charset="-120"/>
                        </a:rPr>
                        <a:t>7.37E-17</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1630575"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2017 B</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76441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2017 B</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速度型球員	</a:t>
            </a:r>
            <a:endParaRPr lang="en-US" altLang="zh-TW"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4" y="1073967"/>
            <a:ext cx="3801979" cy="3268698"/>
          </a:xfrm>
          <a:prstGeom prst="rect">
            <a:avLst/>
          </a:prstGeom>
        </p:spPr>
      </p:pic>
      <p:grpSp>
        <p:nvGrpSpPr>
          <p:cNvPr id="5" name="群組 4"/>
          <p:cNvGrpSpPr/>
          <p:nvPr/>
        </p:nvGrpSpPr>
        <p:grpSpPr>
          <a:xfrm>
            <a:off x="1610558" y="2321642"/>
            <a:ext cx="3037056" cy="2021023"/>
            <a:chOff x="1610558" y="2321642"/>
            <a:chExt cx="3037056" cy="2021023"/>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558" y="2321642"/>
              <a:ext cx="3037056" cy="2021023"/>
            </a:xfrm>
            <a:prstGeom prst="rect">
              <a:avLst/>
            </a:prstGeom>
          </p:spPr>
        </p:pic>
        <p:sp>
          <p:nvSpPr>
            <p:cNvPr id="3" name="矩形 2"/>
            <p:cNvSpPr/>
            <p:nvPr/>
          </p:nvSpPr>
          <p:spPr>
            <a:xfrm>
              <a:off x="1610558" y="3318303"/>
              <a:ext cx="1107996" cy="369332"/>
            </a:xfrm>
            <a:prstGeom prst="rect">
              <a:avLst/>
            </a:prstGeom>
          </p:spPr>
          <p:txBody>
            <a:bodyPr wrap="none">
              <a:spAutoFit/>
            </a:bodyPr>
            <a:lstStyle/>
            <a:p>
              <a:r>
                <a:rPr lang="zh-TW" altLang="en-US" dirty="0">
                  <a:solidFill>
                    <a:schemeClr val="bg1"/>
                  </a:solidFill>
                </a:rPr>
                <a:t>鈴木一朗</a:t>
              </a:r>
            </a:p>
          </p:txBody>
        </p:sp>
      </p:grpSp>
    </p:spTree>
    <p:extLst>
      <p:ext uri="{BB962C8B-B14F-4D97-AF65-F5344CB8AC3E}">
        <p14:creationId xmlns:p14="http://schemas.microsoft.com/office/powerpoint/2010/main" val="89980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a:latin typeface="華康中圓體" panose="020F0509000000000000" pitchFamily="49" charset="-120"/>
                <a:ea typeface="華康中圓體" panose="020F0509000000000000" pitchFamily="49" charset="-120"/>
              </a:rPr>
              <a:t>2018Batting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38527867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817620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-338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1288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1903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-5112</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296769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1314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1726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4934</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0.0155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0.474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0.344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0.318</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-239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-199711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367410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-247544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-522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-3769</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2166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1778529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1690383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521366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6354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7608</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0.912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0.936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0.628</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27</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0.368</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-0.174</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0.747</a:t>
                      </a:r>
                    </a:p>
                  </a:txBody>
                  <a:tcPr marL="9525" marR="9525" marT="9525" marB="0" anchor="ct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262158"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B10w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571094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群組 1"/>
          <p:cNvGrpSpPr/>
          <p:nvPr/>
        </p:nvGrpSpPr>
        <p:grpSpPr>
          <a:xfrm>
            <a:off x="3085528" y="2029754"/>
            <a:ext cx="2800767" cy="1083993"/>
            <a:chOff x="3085528" y="1808833"/>
            <a:chExt cx="2800767" cy="1083993"/>
          </a:xfrm>
        </p:grpSpPr>
        <p:sp>
          <p:nvSpPr>
            <p:cNvPr id="23" name="矩形 22">
              <a:extLst>
                <a:ext uri="{FF2B5EF4-FFF2-40B4-BE49-F238E27FC236}">
                  <a16:creationId xmlns:a16="http://schemas.microsoft.com/office/drawing/2014/main" id="{256BF839-5984-4814-99D1-E3F91C6B186D}"/>
                </a:ext>
              </a:extLst>
            </p:cNvPr>
            <p:cNvSpPr/>
            <p:nvPr/>
          </p:nvSpPr>
          <p:spPr>
            <a:xfrm>
              <a:off x="3085528" y="1808833"/>
              <a:ext cx="2031325" cy="646331"/>
            </a:xfrm>
            <a:prstGeom prst="rect">
              <a:avLst/>
            </a:prstGeom>
          </p:spPr>
          <p:txBody>
            <a:bodyPr wrap="none">
              <a:spAutoFit/>
            </a:bodyPr>
            <a:lstStyle/>
            <a:p>
              <a:pPr>
                <a:spcAft>
                  <a:spcPts val="0"/>
                </a:spcAft>
              </a:pPr>
              <a:r>
                <a:rPr lang="zh-CN"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研究</a:t>
              </a: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方法</a:t>
              </a:r>
              <a:endParaRPr lang="zh-CN"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85528" y="2431161"/>
              <a:ext cx="2800767" cy="461665"/>
            </a:xfrm>
            <a:prstGeom prst="rect">
              <a:avLst/>
            </a:prstGeom>
          </p:spPr>
          <p:txBody>
            <a:bodyPr wrap="none">
              <a:spAutoFit/>
            </a:bodyPr>
            <a:lstStyle/>
            <a:p>
              <a:pPr>
                <a:spcAft>
                  <a:spcPts val="0"/>
                </a:spcAft>
              </a:pPr>
              <a:r>
                <a:rPr lang="en-US" altLang="zh-CN" sz="2400"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Research Analysis</a:t>
              </a:r>
            </a:p>
          </p:txBody>
        </p:sp>
      </p:grpSp>
      <p:pic>
        <p:nvPicPr>
          <p:cNvPr id="22" name="圖片 21"/>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717663">
            <a:off x="1387426" y="1916703"/>
            <a:ext cx="1139926" cy="1139926"/>
          </a:xfrm>
          <a:prstGeom prst="rect">
            <a:avLst/>
          </a:prstGeom>
        </p:spPr>
      </p:pic>
    </p:spTree>
    <p:extLst>
      <p:ext uri="{BB962C8B-B14F-4D97-AF65-F5344CB8AC3E}">
        <p14:creationId xmlns:p14="http://schemas.microsoft.com/office/powerpoint/2010/main" val="1301836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275992" y="1576135"/>
            <a:ext cx="2309921" cy="2309921"/>
          </a:xfrm>
          <a:prstGeom prst="rect">
            <a:avLst/>
          </a:prstGeom>
        </p:spPr>
      </p:pic>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B10w</a:t>
            </a:r>
            <a:endParaRPr lang="zh-TW" altLang="en-US" sz="3600" dirty="0">
              <a:latin typeface="華康彩帶體" panose="040B0709000000000000" pitchFamily="81" charset="-120"/>
              <a:ea typeface="華康彩帶體" panose="040B0709000000000000" pitchFamily="81" charset="-120"/>
            </a:endParaRPr>
          </a:p>
        </p:txBody>
      </p:sp>
      <p:pic>
        <p:nvPicPr>
          <p:cNvPr id="5" name="內容版面配置區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997" y="1017713"/>
            <a:ext cx="3986035" cy="3426937"/>
          </a:xfrm>
          <a:prstGeom prst="rect">
            <a:avLst/>
          </a:prstGeom>
        </p:spPr>
      </p:pic>
    </p:spTree>
    <p:extLst>
      <p:ext uri="{BB962C8B-B14F-4D97-AF65-F5344CB8AC3E}">
        <p14:creationId xmlns:p14="http://schemas.microsoft.com/office/powerpoint/2010/main" val="2580455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10938313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-22929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81163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63369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-32563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-118839</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9586779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11883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35198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39615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42104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138186</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0.0598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0.0257</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0.394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34078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16685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52722153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-43208819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-26292147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393308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144196</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71321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12074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63389556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66438003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14318873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296153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114238</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0.635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0.174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0.519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0.0728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0.191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0.213</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59</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0.349</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0.179</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0.0401</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49299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B100w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2605970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B100w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廢物型</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受傷</a:t>
            </a:r>
            <a:r>
              <a:rPr lang="en-US" altLang="zh-TW" sz="2400" b="1" dirty="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打者</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tc>
                  <a:txBody>
                    <a:bodyPr/>
                    <a:lstStyle/>
                    <a:p>
                      <a:pPr algn="ctr" fontAlgn="ctr"/>
                      <a:r>
                        <a:rPr lang="en-US" sz="1800" b="1" i="0" u="none" strike="noStrike">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AB</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指定打擊型球員</a:t>
            </a:r>
            <a:endParaRPr lang="en-US" altLang="zh-TW" sz="2400" b="1" dirty="0">
              <a:latin typeface="華康中圓體" panose="020F0509000000000000" pitchFamily="49" charset="-120"/>
              <a:ea typeface="華康中圓體" panose="020F0509000000000000" pitchFamily="49" charset="-120"/>
            </a:endParaRPr>
          </a:p>
        </p:txBody>
      </p:sp>
      <p:pic>
        <p:nvPicPr>
          <p:cNvPr id="11"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39" y="999951"/>
            <a:ext cx="3974161" cy="3416729"/>
          </a:xfrm>
          <a:prstGeom prst="rect">
            <a:avLst/>
          </a:prstGeom>
        </p:spPr>
      </p:pic>
      <p:grpSp>
        <p:nvGrpSpPr>
          <p:cNvPr id="5" name="群組 4"/>
          <p:cNvGrpSpPr/>
          <p:nvPr/>
        </p:nvGrpSpPr>
        <p:grpSpPr>
          <a:xfrm>
            <a:off x="834147" y="1820585"/>
            <a:ext cx="3737853" cy="2488724"/>
            <a:chOff x="445393" y="1927956"/>
            <a:chExt cx="3737853" cy="2488724"/>
          </a:xfrm>
        </p:grpSpPr>
        <p:pic>
          <p:nvPicPr>
            <p:cNvPr id="2" name="圖片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5393" y="1927956"/>
              <a:ext cx="3737853" cy="2488724"/>
            </a:xfrm>
            <a:prstGeom prst="rect">
              <a:avLst/>
            </a:prstGeom>
          </p:spPr>
        </p:pic>
        <p:sp>
          <p:nvSpPr>
            <p:cNvPr id="3" name="矩形 2"/>
            <p:cNvSpPr/>
            <p:nvPr/>
          </p:nvSpPr>
          <p:spPr>
            <a:xfrm>
              <a:off x="749246" y="3768367"/>
              <a:ext cx="1685077" cy="369332"/>
            </a:xfrm>
            <a:prstGeom prst="rect">
              <a:avLst/>
            </a:prstGeom>
          </p:spPr>
          <p:txBody>
            <a:bodyPr wrap="none">
              <a:spAutoFit/>
            </a:bodyPr>
            <a:lstStyle/>
            <a:p>
              <a:r>
                <a:rPr lang="zh-TW" altLang="en-US" b="1" dirty="0" smtClean="0">
                  <a:solidFill>
                    <a:schemeClr val="bg1"/>
                  </a:solidFill>
                  <a:latin typeface="華康中圓體" panose="020F0509000000000000" pitchFamily="49" charset="-120"/>
                  <a:ea typeface="華康中圓體" panose="020F0509000000000000" pitchFamily="49" charset="-120"/>
                </a:rPr>
                <a:t>Albert Pujols</a:t>
              </a:r>
              <a:endParaRPr lang="zh-TW" altLang="en-US" b="1" dirty="0">
                <a:solidFill>
                  <a:schemeClr val="bg1"/>
                </a:solidFill>
                <a:latin typeface="華康中圓體" panose="020F0509000000000000" pitchFamily="49" charset="-120"/>
                <a:ea typeface="華康中圓體" panose="020F0509000000000000" pitchFamily="49" charset="-120"/>
              </a:endParaRPr>
            </a:p>
          </p:txBody>
        </p:sp>
      </p:grpSp>
    </p:spTree>
    <p:extLst>
      <p:ext uri="{BB962C8B-B14F-4D97-AF65-F5344CB8AC3E}">
        <p14:creationId xmlns:p14="http://schemas.microsoft.com/office/powerpoint/2010/main" val="34143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-7920798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-14375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-5708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-27292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202692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-905840</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2078400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26772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71710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70810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141106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380928</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0.705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0.594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0.937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0.702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0.0223</a:t>
                      </a:r>
                    </a:p>
                  </a:txBody>
                  <a:tcPr marL="9525" marR="9525" marT="9525" marB="0" anchor="ctr">
                    <a:solidFill>
                      <a:srgbClr val="FF0000"/>
                    </a:solidFill>
                  </a:tcP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69660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51923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104735021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-47629361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448931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-13051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404705</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161134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26646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133797896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150073841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31862540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561310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270864</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0.668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0.0584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0.438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0.753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0.889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0.982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0.143</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53</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0.431</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0.26</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0.0141</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B1000w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195764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B1000w</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AVG</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SO</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BB</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喜歡等球的</a:t>
            </a:r>
            <a:r>
              <a:rPr lang="zh-TW" altLang="en-US" sz="2400" b="1" dirty="0" smtClean="0">
                <a:latin typeface="華康中圓體" panose="020F0509000000000000" pitchFamily="49" charset="-120"/>
                <a:ea typeface="華康中圓體" panose="020F0509000000000000" pitchFamily="49" charset="-120"/>
              </a:rPr>
              <a:t>球員</a:t>
            </a:r>
            <a:endParaRPr lang="zh-TW" altLang="en-US" sz="2400" b="1" dirty="0">
              <a:latin typeface="華康中圓體" panose="020F0509000000000000" pitchFamily="49" charset="-120"/>
              <a:ea typeface="華康中圓體" panose="020F0509000000000000" pitchFamily="49" charset="-120"/>
            </a:endParaRP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71" y="1017496"/>
            <a:ext cx="3846588" cy="3307050"/>
          </a:xfrm>
          <a:prstGeom prst="rect">
            <a:avLst/>
          </a:prstGeom>
        </p:spPr>
      </p:pic>
    </p:spTree>
    <p:extLst>
      <p:ext uri="{BB962C8B-B14F-4D97-AF65-F5344CB8AC3E}">
        <p14:creationId xmlns:p14="http://schemas.microsoft.com/office/powerpoint/2010/main" val="38949526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-28937466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-22643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34442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21826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34433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-86573</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15508179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20442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59227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57265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82048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248317</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0.0644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0.704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0.728</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59"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969269">
                  <a:extLst>
                    <a:ext uri="{9D8B030D-6E8A-4147-A177-3AD203B41FA5}">
                      <a16:colId xmlns:a16="http://schemas.microsoft.com/office/drawing/2014/main" val="2204545179"/>
                    </a:ext>
                  </a:extLst>
                </a:gridCol>
                <a:gridCol w="969269">
                  <a:extLst>
                    <a:ext uri="{9D8B030D-6E8A-4147-A177-3AD203B41FA5}">
                      <a16:colId xmlns:a16="http://schemas.microsoft.com/office/drawing/2014/main" val="2087994056"/>
                    </a:ext>
                  </a:extLst>
                </a:gridCol>
                <a:gridCol w="969269">
                  <a:extLst>
                    <a:ext uri="{9D8B030D-6E8A-4147-A177-3AD203B41FA5}">
                      <a16:colId xmlns:a16="http://schemas.microsoft.com/office/drawing/2014/main" val="2275437179"/>
                    </a:ext>
                  </a:extLst>
                </a:gridCol>
                <a:gridCol w="1075545">
                  <a:extLst>
                    <a:ext uri="{9D8B030D-6E8A-4147-A177-3AD203B41FA5}">
                      <a16:colId xmlns:a16="http://schemas.microsoft.com/office/drawing/2014/main" val="3785174779"/>
                    </a:ext>
                  </a:extLst>
                </a:gridCol>
                <a:gridCol w="956642">
                  <a:extLst>
                    <a:ext uri="{9D8B030D-6E8A-4147-A177-3AD203B41FA5}">
                      <a16:colId xmlns:a16="http://schemas.microsoft.com/office/drawing/2014/main" val="536937311"/>
                    </a:ext>
                  </a:extLst>
                </a:gridCol>
                <a:gridCol w="956642">
                  <a:extLst>
                    <a:ext uri="{9D8B030D-6E8A-4147-A177-3AD203B41FA5}">
                      <a16:colId xmlns:a16="http://schemas.microsoft.com/office/drawing/2014/main" val="3538020901"/>
                    </a:ext>
                  </a:extLst>
                </a:gridCol>
                <a:gridCol w="956642">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176564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18759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128608441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-133287752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15269525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314865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1301917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107105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20646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93003931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97800206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24409080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415379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163829</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0.169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0.45</a:t>
                      </a:r>
                    </a:p>
                  </a:txBody>
                  <a:tcPr marL="9525" marR="9525" marT="9525" marB="0" anchor="ctr"/>
                </a:tc>
                <a:tc>
                  <a:txBody>
                    <a:bodyPr/>
                    <a:lstStyle/>
                    <a:p>
                      <a:pPr algn="r" fontAlgn="ctr"/>
                      <a:r>
                        <a:rPr lang="en-US" sz="1600" b="0" i="0" u="none" strike="noStrike" dirty="0" smtClean="0">
                          <a:solidFill>
                            <a:srgbClr val="000000"/>
                          </a:solidFill>
                          <a:effectLst/>
                          <a:latin typeface="華康中圓體" panose="020F0509000000000000" pitchFamily="49" charset="-120"/>
                          <a:ea typeface="華康中圓體" panose="020F0509000000000000" pitchFamily="49" charset="-120"/>
                        </a:rPr>
                        <a:t>9.27E-13</a:t>
                      </a:r>
                      <a:endParaRPr lang="en-US" sz="16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139</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0.433</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0.379</a:t>
                      </a:r>
                    </a:p>
                  </a:txBody>
                  <a:tcPr marL="9525" marR="9525" marT="9525" marB="0" anchor="ctr"/>
                </a:tc>
                <a:tc>
                  <a:txBody>
                    <a:bodyPr/>
                    <a:lstStyle/>
                    <a:p>
                      <a:pPr algn="ctr" fontAlgn="ctr"/>
                      <a:r>
                        <a:rPr lang="en-US" sz="2000" b="0" i="0" u="none" strike="noStrike" dirty="0">
                          <a:solidFill>
                            <a:srgbClr val="000000"/>
                          </a:solidFill>
                          <a:effectLst/>
                          <a:latin typeface="華康中圓體" panose="020F0509000000000000" pitchFamily="49" charset="-120"/>
                          <a:ea typeface="華康中圓體" panose="020F0509000000000000" pitchFamily="49" charset="-120"/>
                        </a:rPr>
                        <a:t>5.26E-11</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1630575"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2018 B</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190719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2018 B</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AVG</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超級全能型選手 </a:t>
            </a:r>
            <a:endParaRPr lang="en-US" altLang="zh-TW"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重砲型球員</a:t>
            </a:r>
          </a:p>
        </p:txBody>
      </p:sp>
      <p:pic>
        <p:nvPicPr>
          <p:cNvPr id="11"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80" y="1042810"/>
            <a:ext cx="3874459" cy="3331012"/>
          </a:xfrm>
          <a:prstGeom prst="rect">
            <a:avLst/>
          </a:prstGeom>
        </p:spPr>
      </p:pic>
    </p:spTree>
    <p:extLst>
      <p:ext uri="{BB962C8B-B14F-4D97-AF65-F5344CB8AC3E}">
        <p14:creationId xmlns:p14="http://schemas.microsoft.com/office/powerpoint/2010/main" val="36956778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7" name="圓角矩形 6">
            <a:extLst>
              <a:ext uri="{FF2B5EF4-FFF2-40B4-BE49-F238E27FC236}">
                <a16:creationId xmlns:a16="http://schemas.microsoft.com/office/drawing/2014/main" id="{43472C6A-CD4B-4B7B-9F48-350D9E4EBCB3}"/>
              </a:ext>
            </a:extLst>
          </p:cNvPr>
          <p:cNvSpPr/>
          <p:nvPr/>
        </p:nvSpPr>
        <p:spPr>
          <a:xfrm>
            <a:off x="674859" y="1864844"/>
            <a:ext cx="7794281" cy="11381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latin typeface="華康中圓體" panose="020F0509000000000000" pitchFamily="49" charset="-120"/>
                <a:ea typeface="華康中圓體" panose="020F0509000000000000" pitchFamily="49" charset="-120"/>
              </a:rPr>
              <a:t>2019Batting</a:t>
            </a:r>
            <a:endParaRPr lang="zh-CN" altLang="en-US" sz="6600" dirty="0">
              <a:latin typeface="華康中圓體" panose="020F0509000000000000" pitchFamily="49" charset="-120"/>
              <a:ea typeface="華康中圓體" panose="020F0509000000000000" pitchFamily="49" charset="-120"/>
            </a:endParaRPr>
          </a:p>
        </p:txBody>
      </p:sp>
    </p:spTree>
    <p:extLst>
      <p:ext uri="{BB962C8B-B14F-4D97-AF65-F5344CB8AC3E}">
        <p14:creationId xmlns:p14="http://schemas.microsoft.com/office/powerpoint/2010/main" val="9091241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altLang="zh-TW"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altLang="zh-TW"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459793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68.4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458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-463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911</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225901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1117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1424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4821</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0.0527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0.808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0.686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0.713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0.884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0.852</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1"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952800">
                  <a:extLst>
                    <a:ext uri="{9D8B030D-6E8A-4147-A177-3AD203B41FA5}">
                      <a16:colId xmlns:a16="http://schemas.microsoft.com/office/drawing/2014/main" val="2204545179"/>
                    </a:ext>
                  </a:extLst>
                </a:gridCol>
                <a:gridCol w="952800">
                  <a:extLst>
                    <a:ext uri="{9D8B030D-6E8A-4147-A177-3AD203B41FA5}">
                      <a16:colId xmlns:a16="http://schemas.microsoft.com/office/drawing/2014/main" val="2087994056"/>
                    </a:ext>
                  </a:extLst>
                </a:gridCol>
                <a:gridCol w="952800">
                  <a:extLst>
                    <a:ext uri="{9D8B030D-6E8A-4147-A177-3AD203B41FA5}">
                      <a16:colId xmlns:a16="http://schemas.microsoft.com/office/drawing/2014/main" val="2275437179"/>
                    </a:ext>
                  </a:extLst>
                </a:gridCol>
                <a:gridCol w="1040732">
                  <a:extLst>
                    <a:ext uri="{9D8B030D-6E8A-4147-A177-3AD203B41FA5}">
                      <a16:colId xmlns:a16="http://schemas.microsoft.com/office/drawing/2014/main" val="3785174779"/>
                    </a:ext>
                  </a:extLst>
                </a:gridCol>
                <a:gridCol w="984716">
                  <a:extLst>
                    <a:ext uri="{9D8B030D-6E8A-4147-A177-3AD203B41FA5}">
                      <a16:colId xmlns:a16="http://schemas.microsoft.com/office/drawing/2014/main" val="536937311"/>
                    </a:ext>
                  </a:extLst>
                </a:gridCol>
                <a:gridCol w="984716">
                  <a:extLst>
                    <a:ext uri="{9D8B030D-6E8A-4147-A177-3AD203B41FA5}">
                      <a16:colId xmlns:a16="http://schemas.microsoft.com/office/drawing/2014/main" val="3538020901"/>
                    </a:ext>
                  </a:extLst>
                </a:gridCol>
                <a:gridCol w="984716">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algn="ctr" fontAlgn="ctr"/>
                      <a:r>
                        <a:rPr lang="en-US" altLang="zh-TW"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10w</a:t>
                      </a:r>
                      <a:endParaRPr lang="en-US" altLang="zh-TW"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176564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18759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128608441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-133287752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15269525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314865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1301917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107105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20646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93003931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97800206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24409080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415379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163829</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0.45</a:t>
                      </a:r>
                    </a:p>
                  </a:txBody>
                  <a:tcPr marL="9525" marR="9525" marT="9525" marB="0" anchor="ctr"/>
                </a:tc>
                <a:tc>
                  <a:txBody>
                    <a:bodyPr/>
                    <a:lstStyle/>
                    <a:p>
                      <a:pPr algn="r" fontAlgn="ctr"/>
                      <a:r>
                        <a:rPr lang="en-US" sz="1600" b="0" i="0" u="none" strike="noStrike" dirty="0" smtClean="0">
                          <a:solidFill>
                            <a:srgbClr val="000000"/>
                          </a:solidFill>
                          <a:effectLst/>
                          <a:latin typeface="華康中圓體" panose="020F0509000000000000" pitchFamily="49" charset="-120"/>
                          <a:ea typeface="華康中圓體" panose="020F0509000000000000" pitchFamily="49" charset="-120"/>
                        </a:rPr>
                        <a:t>9.27E-13</a:t>
                      </a:r>
                      <a:endParaRPr lang="en-US" sz="16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36</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0.154</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-0.287</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0.969</a:t>
                      </a:r>
                    </a:p>
                  </a:txBody>
                  <a:tcPr marL="9525" marR="9525" marT="9525" marB="0" anchor="ct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262158"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B10w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8424245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275992" y="1576135"/>
            <a:ext cx="2309921" cy="2309921"/>
          </a:xfrm>
          <a:prstGeom prst="rect">
            <a:avLst/>
          </a:prstGeom>
        </p:spPr>
      </p:pic>
      <p:sp>
        <p:nvSpPr>
          <p:cNvPr id="4" name="矩形 3"/>
          <p:cNvSpPr/>
          <p:nvPr/>
        </p:nvSpPr>
        <p:spPr>
          <a:xfrm>
            <a:off x="463255" y="371165"/>
            <a:ext cx="2262158"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B10w</a:t>
            </a:r>
            <a:endParaRPr lang="zh-TW" altLang="en-US" sz="3600" dirty="0">
              <a:latin typeface="華康彩帶體" panose="040B0709000000000000" pitchFamily="81" charset="-120"/>
              <a:ea typeface="華康彩帶體" panose="040B0709000000000000" pitchFamily="81" charset="-120"/>
            </a:endParaRPr>
          </a:p>
        </p:txBody>
      </p:sp>
      <p:pic>
        <p:nvPicPr>
          <p:cNvPr id="6"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87" y="1017496"/>
            <a:ext cx="4034572" cy="3468667"/>
          </a:xfrm>
          <a:prstGeom prst="rect">
            <a:avLst/>
          </a:prstGeom>
        </p:spPr>
      </p:pic>
    </p:spTree>
    <p:extLst>
      <p:ext uri="{BB962C8B-B14F-4D97-AF65-F5344CB8AC3E}">
        <p14:creationId xmlns:p14="http://schemas.microsoft.com/office/powerpoint/2010/main" val="326764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210588" cy="400110"/>
          </a:xfrm>
          <a:prstGeom prst="rect">
            <a:avLst/>
          </a:prstGeom>
        </p:spPr>
        <p:txBody>
          <a:bodyPr wrap="none">
            <a:spAutoFit/>
          </a:bodyPr>
          <a:lstStyle/>
          <a:p>
            <a:r>
              <a:rPr lang="zh-TW" altLang="en-US" sz="2000" b="1"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rPr>
              <a:t>研究方法</a:t>
            </a:r>
            <a:endParaRPr lang="zh-CN" altLang="en-US" sz="2000" b="1"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9"/>
            <a:ext cx="1338828" cy="276999"/>
          </a:xfrm>
          <a:prstGeom prst="rect">
            <a:avLst/>
          </a:prstGeom>
        </p:spPr>
        <p:txBody>
          <a:bodyPr wrap="none">
            <a:spAutoFit/>
          </a:bodyPr>
          <a:lstStyle/>
          <a:p>
            <a:r>
              <a:rPr lang="en-US" altLang="zh-CN" sz="1200" kern="100" dirty="0">
                <a:solidFill>
                  <a:schemeClr val="accent1"/>
                </a:solidFill>
                <a:latin typeface="華康彩帶體" panose="040B0709000000000000" pitchFamily="81" charset="-120"/>
                <a:ea typeface="華康彩帶體" panose="040B0709000000000000" pitchFamily="81" charset="-120"/>
                <a:cs typeface="Times New Roman" panose="02020603050405020304" pitchFamily="18" charset="0"/>
              </a:rPr>
              <a:t>Research Method</a:t>
            </a:r>
          </a:p>
        </p:txBody>
      </p:sp>
      <p:sp>
        <p:nvSpPr>
          <p:cNvPr id="14" name="Freeform 11">
            <a:extLst>
              <a:ext uri="{FF2B5EF4-FFF2-40B4-BE49-F238E27FC236}">
                <a16:creationId xmlns:a16="http://schemas.microsoft.com/office/drawing/2014/main" id="{76CCE28B-FAE8-4E45-B027-9AE0F6FDD740}"/>
              </a:ext>
            </a:extLst>
          </p:cNvPr>
          <p:cNvSpPr>
            <a:spLocks/>
          </p:cNvSpPr>
          <p:nvPr/>
        </p:nvSpPr>
        <p:spPr bwMode="auto">
          <a:xfrm>
            <a:off x="755339" y="2438125"/>
            <a:ext cx="2146447"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5" name="Freeform 12">
            <a:extLst>
              <a:ext uri="{FF2B5EF4-FFF2-40B4-BE49-F238E27FC236}">
                <a16:creationId xmlns:a16="http://schemas.microsoft.com/office/drawing/2014/main" id="{5E97AAEC-9069-437C-ADA1-E758369A72D8}"/>
              </a:ext>
            </a:extLst>
          </p:cNvPr>
          <p:cNvSpPr>
            <a:spLocks/>
          </p:cNvSpPr>
          <p:nvPr/>
        </p:nvSpPr>
        <p:spPr bwMode="auto">
          <a:xfrm>
            <a:off x="2676360" y="2519827"/>
            <a:ext cx="2149714" cy="517987"/>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6" name="Freeform 13">
            <a:extLst>
              <a:ext uri="{FF2B5EF4-FFF2-40B4-BE49-F238E27FC236}">
                <a16:creationId xmlns:a16="http://schemas.microsoft.com/office/drawing/2014/main" id="{CE8F69A0-1FF3-485C-B278-BD033048388F}"/>
              </a:ext>
            </a:extLst>
          </p:cNvPr>
          <p:cNvSpPr>
            <a:spLocks/>
          </p:cNvSpPr>
          <p:nvPr/>
        </p:nvSpPr>
        <p:spPr bwMode="auto">
          <a:xfrm>
            <a:off x="4540209" y="2438125"/>
            <a:ext cx="2144813" cy="517987"/>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chemeClr val="accent1"/>
          </a:solidFill>
          <a:ln w="12700">
            <a:solidFill>
              <a:schemeClr val="accent1"/>
            </a:solidFill>
          </a:ln>
        </p:spPr>
        <p:txBody>
          <a:bodyPr/>
          <a:lstStyle/>
          <a:p>
            <a:endParaRPr lang="zh-CN" altLang="en-US" sz="2400">
              <a:solidFill>
                <a:schemeClr val="bg1">
                  <a:lumMod val="50000"/>
                </a:schemeClr>
              </a:solidFill>
            </a:endParaRPr>
          </a:p>
        </p:txBody>
      </p:sp>
      <p:sp>
        <p:nvSpPr>
          <p:cNvPr id="17" name="Freeform 14">
            <a:extLst>
              <a:ext uri="{FF2B5EF4-FFF2-40B4-BE49-F238E27FC236}">
                <a16:creationId xmlns:a16="http://schemas.microsoft.com/office/drawing/2014/main" id="{C84D7587-7375-4AF9-92DE-AD9CF6E3DE57}"/>
              </a:ext>
            </a:extLst>
          </p:cNvPr>
          <p:cNvSpPr>
            <a:spLocks/>
          </p:cNvSpPr>
          <p:nvPr/>
        </p:nvSpPr>
        <p:spPr bwMode="auto">
          <a:xfrm>
            <a:off x="6462863" y="2519827"/>
            <a:ext cx="2146447" cy="517987"/>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accent2"/>
          </a:solidFill>
          <a:ln w="12700">
            <a:solidFill>
              <a:schemeClr val="accent2"/>
            </a:solidFill>
          </a:ln>
        </p:spPr>
        <p:txBody>
          <a:bodyPr/>
          <a:lstStyle/>
          <a:p>
            <a:endParaRPr lang="zh-CN" altLang="en-US" sz="2400">
              <a:solidFill>
                <a:schemeClr val="bg1">
                  <a:lumMod val="50000"/>
                </a:schemeClr>
              </a:solidFill>
            </a:endParaRPr>
          </a:p>
        </p:txBody>
      </p:sp>
      <p:sp>
        <p:nvSpPr>
          <p:cNvPr id="19" name="矩形 18">
            <a:extLst>
              <a:ext uri="{FF2B5EF4-FFF2-40B4-BE49-F238E27FC236}">
                <a16:creationId xmlns:a16="http://schemas.microsoft.com/office/drawing/2014/main" id="{C237959A-D7AD-41A7-A218-E549BB189D7E}"/>
              </a:ext>
            </a:extLst>
          </p:cNvPr>
          <p:cNvSpPr/>
          <p:nvPr/>
        </p:nvSpPr>
        <p:spPr>
          <a:xfrm>
            <a:off x="1258159" y="2533836"/>
            <a:ext cx="825867" cy="400110"/>
          </a:xfrm>
          <a:prstGeom prst="rect">
            <a:avLst/>
          </a:prstGeom>
        </p:spPr>
        <p:txBody>
          <a:bodyPr wrap="none">
            <a:spAutoFit/>
          </a:bodyPr>
          <a:lstStyle/>
          <a:p>
            <a:r>
              <a:rPr lang="en-US" altLang="zh-CN" sz="2000" b="1" kern="100" dirty="0">
                <a:solidFill>
                  <a:schemeClr val="bg1"/>
                </a:solidFill>
                <a:latin typeface="華康中圓體" panose="020F0509000000000000" pitchFamily="49" charset="-120"/>
                <a:ea typeface="華康中圓體" panose="020F0509000000000000" pitchFamily="49" charset="-120"/>
                <a:cs typeface="Times New Roman" panose="02020603050405020304" pitchFamily="18" charset="0"/>
              </a:rPr>
              <a:t>Step1</a:t>
            </a:r>
            <a:endParaRPr lang="zh-CN" altLang="en-US" sz="2000" b="1" kern="100" dirty="0">
              <a:solidFill>
                <a:schemeClr val="bg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0" name="矩形 19">
            <a:extLst>
              <a:ext uri="{FF2B5EF4-FFF2-40B4-BE49-F238E27FC236}">
                <a16:creationId xmlns:a16="http://schemas.microsoft.com/office/drawing/2014/main" id="{8CE6AFD7-581C-4CD9-A78D-1F9FC6FE4AA5}"/>
              </a:ext>
            </a:extLst>
          </p:cNvPr>
          <p:cNvSpPr/>
          <p:nvPr/>
        </p:nvSpPr>
        <p:spPr>
          <a:xfrm>
            <a:off x="3179181" y="2533836"/>
            <a:ext cx="825867" cy="400110"/>
          </a:xfrm>
          <a:prstGeom prst="rect">
            <a:avLst/>
          </a:prstGeom>
        </p:spPr>
        <p:txBody>
          <a:bodyPr wrap="none">
            <a:spAutoFit/>
          </a:bodyPr>
          <a:lstStyle/>
          <a:p>
            <a:r>
              <a:rPr lang="en-US" altLang="zh-CN" sz="2000" b="1" kern="10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Step2</a:t>
            </a:r>
            <a:endParaRPr lang="zh-CN" altLang="en-US" sz="2000" b="1" kern="10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1" name="矩形 20">
            <a:extLst>
              <a:ext uri="{FF2B5EF4-FFF2-40B4-BE49-F238E27FC236}">
                <a16:creationId xmlns:a16="http://schemas.microsoft.com/office/drawing/2014/main" id="{ACB21E63-CDFF-451B-A815-DDF76A11D637}"/>
              </a:ext>
            </a:extLst>
          </p:cNvPr>
          <p:cNvSpPr/>
          <p:nvPr/>
        </p:nvSpPr>
        <p:spPr>
          <a:xfrm>
            <a:off x="5114232" y="2518184"/>
            <a:ext cx="825867" cy="400110"/>
          </a:xfrm>
          <a:prstGeom prst="rect">
            <a:avLst/>
          </a:prstGeom>
        </p:spPr>
        <p:txBody>
          <a:bodyPr wrap="none">
            <a:spAutoFit/>
          </a:bodyPr>
          <a:lstStyle/>
          <a:p>
            <a:r>
              <a:rPr lang="en-US" altLang="zh-CN" sz="2000" b="1" kern="100">
                <a:solidFill>
                  <a:schemeClr val="bg1"/>
                </a:solidFill>
                <a:latin typeface="華康中圓體" panose="020F0509000000000000" pitchFamily="49" charset="-120"/>
                <a:ea typeface="華康中圓體" panose="020F0509000000000000" pitchFamily="49" charset="-120"/>
                <a:cs typeface="Times New Roman" panose="02020603050405020304" pitchFamily="18" charset="0"/>
              </a:rPr>
              <a:t>Step3</a:t>
            </a:r>
            <a:endParaRPr lang="zh-CN" altLang="en-US" sz="2000" b="1" kern="100">
              <a:solidFill>
                <a:schemeClr val="bg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2" name="矩形 21">
            <a:extLst>
              <a:ext uri="{FF2B5EF4-FFF2-40B4-BE49-F238E27FC236}">
                <a16:creationId xmlns:a16="http://schemas.microsoft.com/office/drawing/2014/main" id="{A22B6194-A170-463B-B6FA-7DDCBE954616}"/>
              </a:ext>
            </a:extLst>
          </p:cNvPr>
          <p:cNvSpPr/>
          <p:nvPr/>
        </p:nvSpPr>
        <p:spPr>
          <a:xfrm>
            <a:off x="7035253" y="2518184"/>
            <a:ext cx="825867" cy="400110"/>
          </a:xfrm>
          <a:prstGeom prst="rect">
            <a:avLst/>
          </a:prstGeom>
        </p:spPr>
        <p:txBody>
          <a:bodyPr wrap="none">
            <a:spAutoFit/>
          </a:bodyPr>
          <a:lstStyle/>
          <a:p>
            <a:r>
              <a:rPr lang="en-US" altLang="zh-CN" sz="2000" b="1" kern="10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Step4</a:t>
            </a:r>
            <a:endParaRPr lang="zh-CN" altLang="en-US" sz="2000" b="1" kern="10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209A3912-92EB-4CA8-8745-1148298E2830}"/>
              </a:ext>
            </a:extLst>
          </p:cNvPr>
          <p:cNvSpPr/>
          <p:nvPr/>
        </p:nvSpPr>
        <p:spPr>
          <a:xfrm>
            <a:off x="676118" y="1465636"/>
            <a:ext cx="2079459" cy="830997"/>
          </a:xfrm>
          <a:prstGeom prst="rect">
            <a:avLst/>
          </a:prstGeom>
        </p:spPr>
        <p:txBody>
          <a:bodyPr wrap="square">
            <a:spAutoFit/>
          </a:bodyPr>
          <a:lstStyle/>
          <a:p>
            <a:pPr algn="dist"/>
            <a:r>
              <a:rPr lang="zh-TW" altLang="zh-TW" sz="1600" dirty="0" smtClean="0">
                <a:latin typeface="華康中圓體" panose="020F0509000000000000" pitchFamily="49" charset="-120"/>
                <a:ea typeface="華康中圓體" panose="020F0509000000000000" pitchFamily="49" charset="-120"/>
              </a:rPr>
              <a:t>搜尋</a:t>
            </a:r>
            <a:r>
              <a:rPr lang="en-US" altLang="zh-TW" sz="1600" dirty="0" smtClean="0">
                <a:latin typeface="華康中圓體" panose="020F0509000000000000" pitchFamily="49" charset="-120"/>
                <a:ea typeface="華康中圓體" panose="020F0509000000000000" pitchFamily="49" charset="-120"/>
              </a:rPr>
              <a:t>2019,2018,2017</a:t>
            </a:r>
            <a:r>
              <a:rPr lang="zh-TW" altLang="zh-TW" sz="1600" dirty="0">
                <a:latin typeface="華康中圓體" panose="020F0509000000000000" pitchFamily="49" charset="-120"/>
                <a:ea typeface="華康中圓體" panose="020F0509000000000000" pitchFamily="49" charset="-120"/>
              </a:rPr>
              <a:t>大聯盟球員的</a:t>
            </a:r>
            <a:r>
              <a:rPr lang="zh-TW" altLang="zh-TW" sz="1600" dirty="0" smtClean="0">
                <a:latin typeface="華康中圓體" panose="020F0509000000000000" pitchFamily="49" charset="-120"/>
                <a:ea typeface="華康中圓體" panose="020F0509000000000000" pitchFamily="49" charset="-120"/>
              </a:rPr>
              <a:t>薪資</a:t>
            </a:r>
            <a:r>
              <a:rPr lang="zh-TW" altLang="en-US" sz="1600" dirty="0">
                <a:latin typeface="華康中圓體" panose="020F0509000000000000" pitchFamily="49" charset="-120"/>
                <a:ea typeface="華康中圓體" panose="020F0509000000000000" pitchFamily="49" charset="-120"/>
              </a:rPr>
              <a:t>、</a:t>
            </a:r>
            <a:r>
              <a:rPr lang="zh-TW" altLang="zh-TW" sz="1600" dirty="0" smtClean="0">
                <a:latin typeface="華康中圓體" panose="020F0509000000000000" pitchFamily="49" charset="-120"/>
                <a:ea typeface="華康中圓體" panose="020F0509000000000000" pitchFamily="49" charset="-120"/>
              </a:rPr>
              <a:t>各項</a:t>
            </a:r>
            <a:r>
              <a:rPr lang="zh-TW" altLang="zh-TW" sz="1600" dirty="0">
                <a:latin typeface="華康中圓體" panose="020F0509000000000000" pitchFamily="49" charset="-120"/>
                <a:ea typeface="華康中圓體" panose="020F0509000000000000" pitchFamily="49" charset="-120"/>
              </a:rPr>
              <a:t>表現</a:t>
            </a:r>
            <a:r>
              <a:rPr lang="zh-TW" altLang="zh-TW" sz="1600" dirty="0" smtClean="0">
                <a:latin typeface="華康中圓體" panose="020F0509000000000000" pitchFamily="49" charset="-120"/>
                <a:ea typeface="華康中圓體" panose="020F0509000000000000" pitchFamily="49" charset="-120"/>
              </a:rPr>
              <a:t>數據</a:t>
            </a:r>
            <a:r>
              <a:rPr lang="zh-TW" altLang="en-US" sz="1600" dirty="0">
                <a:latin typeface="華康中圓體" panose="020F0509000000000000" pitchFamily="49" charset="-120"/>
                <a:ea typeface="華康中圓體" panose="020F0509000000000000" pitchFamily="49" charset="-120"/>
              </a:rPr>
              <a:t>、</a:t>
            </a:r>
            <a:r>
              <a:rPr lang="zh-TW" altLang="zh-TW" sz="1600" dirty="0" smtClean="0">
                <a:latin typeface="華康中圓體" panose="020F0509000000000000" pitchFamily="49" charset="-120"/>
                <a:ea typeface="華康中圓體" panose="020F0509000000000000" pitchFamily="49" charset="-120"/>
              </a:rPr>
              <a:t>年齡</a:t>
            </a:r>
            <a:endParaRPr lang="zh-TW" altLang="zh-TW" sz="1600" dirty="0">
              <a:latin typeface="華康中圓體" panose="020F0509000000000000" pitchFamily="49" charset="-120"/>
              <a:ea typeface="華康中圓體" panose="020F0509000000000000" pitchFamily="49" charset="-120"/>
            </a:endParaRPr>
          </a:p>
        </p:txBody>
      </p:sp>
      <p:sp>
        <p:nvSpPr>
          <p:cNvPr id="24" name="矩形 23"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16104896-CC54-4287-BC6F-037ACD09CF7F}"/>
              </a:ext>
            </a:extLst>
          </p:cNvPr>
          <p:cNvSpPr/>
          <p:nvPr/>
        </p:nvSpPr>
        <p:spPr>
          <a:xfrm>
            <a:off x="2596470" y="3119516"/>
            <a:ext cx="2080800" cy="1323439"/>
          </a:xfrm>
          <a:prstGeom prst="rect">
            <a:avLst/>
          </a:prstGeom>
        </p:spPr>
        <p:txBody>
          <a:bodyPr wrap="square">
            <a:spAutoFit/>
          </a:bodyPr>
          <a:lstStyle/>
          <a:p>
            <a:r>
              <a:rPr lang="zh-TW" altLang="zh-TW" sz="1600" dirty="0">
                <a:latin typeface="華康中圓體" panose="020F0509000000000000" pitchFamily="49" charset="-120"/>
                <a:ea typeface="華康中圓體" panose="020F0509000000000000" pitchFamily="49" charset="-120"/>
              </a:rPr>
              <a:t>先將球員分為</a:t>
            </a:r>
            <a:r>
              <a:rPr lang="zh-TW" altLang="zh-TW" sz="1600" u="sng" dirty="0">
                <a:latin typeface="華康中圓體" panose="020F0509000000000000" pitchFamily="49" charset="-120"/>
                <a:ea typeface="華康中圓體" panose="020F0509000000000000" pitchFamily="49" charset="-120"/>
              </a:rPr>
              <a:t>投手群</a:t>
            </a:r>
            <a:r>
              <a:rPr lang="zh-TW" altLang="zh-TW" sz="1600" dirty="0">
                <a:latin typeface="華康中圓體" panose="020F0509000000000000" pitchFamily="49" charset="-120"/>
                <a:ea typeface="華康中圓體" panose="020F0509000000000000" pitchFamily="49" charset="-120"/>
              </a:rPr>
              <a:t>和</a:t>
            </a:r>
            <a:r>
              <a:rPr lang="zh-TW" altLang="zh-TW" sz="1600" u="sng" dirty="0">
                <a:latin typeface="華康中圓體" panose="020F0509000000000000" pitchFamily="49" charset="-120"/>
                <a:ea typeface="華康中圓體" panose="020F0509000000000000" pitchFamily="49" charset="-120"/>
              </a:rPr>
              <a:t>打者</a:t>
            </a:r>
            <a:r>
              <a:rPr lang="zh-TW" altLang="zh-TW" sz="1600" u="sng" dirty="0" smtClean="0">
                <a:latin typeface="華康中圓體" panose="020F0509000000000000" pitchFamily="49" charset="-120"/>
                <a:ea typeface="華康中圓體" panose="020F0509000000000000" pitchFamily="49" charset="-120"/>
              </a:rPr>
              <a:t>群</a:t>
            </a:r>
            <a:r>
              <a:rPr lang="zh-TW" altLang="en-US" sz="1600" dirty="0">
                <a:latin typeface="華康中圓體" panose="020F0509000000000000" pitchFamily="49" charset="-120"/>
                <a:ea typeface="華康中圓體" panose="020F0509000000000000" pitchFamily="49" charset="-120"/>
              </a:rPr>
              <a:t>，</a:t>
            </a:r>
            <a:r>
              <a:rPr lang="zh-TW" altLang="zh-TW" sz="1600" dirty="0" smtClean="0">
                <a:latin typeface="華康中圓體" panose="020F0509000000000000" pitchFamily="49" charset="-120"/>
                <a:ea typeface="華康中圓體" panose="020F0509000000000000" pitchFamily="49" charset="-120"/>
              </a:rPr>
              <a:t>並</a:t>
            </a:r>
            <a:r>
              <a:rPr lang="zh-TW" altLang="zh-TW" sz="1600" dirty="0">
                <a:latin typeface="華康中圓體" panose="020F0509000000000000" pitchFamily="49" charset="-120"/>
                <a:ea typeface="華康中圓體" panose="020F0509000000000000" pitchFamily="49" charset="-120"/>
              </a:rPr>
              <a:t>將薪資分成三群：</a:t>
            </a:r>
            <a:r>
              <a:rPr lang="en-US" altLang="zh-TW" sz="1600" dirty="0">
                <a:latin typeface="華康中圓體" panose="020F0509000000000000" pitchFamily="49" charset="-120"/>
                <a:ea typeface="華康中圓體" panose="020F0509000000000000" pitchFamily="49" charset="-120"/>
              </a:rPr>
              <a:t>100</a:t>
            </a:r>
            <a:r>
              <a:rPr lang="zh-TW" altLang="zh-TW" sz="1600" dirty="0">
                <a:latin typeface="華康中圓體" panose="020F0509000000000000" pitchFamily="49" charset="-120"/>
                <a:ea typeface="華康中圓體" panose="020F0509000000000000" pitchFamily="49" charset="-120"/>
              </a:rPr>
              <a:t>萬以下、</a:t>
            </a:r>
            <a:r>
              <a:rPr lang="en-US" altLang="zh-TW" sz="1600" dirty="0">
                <a:latin typeface="華康中圓體" panose="020F0509000000000000" pitchFamily="49" charset="-120"/>
                <a:ea typeface="華康中圓體" panose="020F0509000000000000" pitchFamily="49" charset="-120"/>
              </a:rPr>
              <a:t>100</a:t>
            </a:r>
            <a:r>
              <a:rPr lang="zh-TW" altLang="zh-TW" sz="1600" dirty="0">
                <a:latin typeface="華康中圓體" panose="020F0509000000000000" pitchFamily="49" charset="-120"/>
                <a:ea typeface="華康中圓體" panose="020F0509000000000000" pitchFamily="49" charset="-120"/>
              </a:rPr>
              <a:t>萬</a:t>
            </a:r>
            <a:r>
              <a:rPr lang="en-US" altLang="zh-TW" sz="1600" dirty="0">
                <a:latin typeface="華康中圓體" panose="020F0509000000000000" pitchFamily="49" charset="-120"/>
                <a:ea typeface="華康中圓體" panose="020F0509000000000000" pitchFamily="49" charset="-120"/>
              </a:rPr>
              <a:t>~1000</a:t>
            </a:r>
            <a:r>
              <a:rPr lang="zh-TW" altLang="zh-TW" sz="1600" dirty="0">
                <a:latin typeface="華康中圓體" panose="020F0509000000000000" pitchFamily="49" charset="-120"/>
                <a:ea typeface="華康中圓體" panose="020F0509000000000000" pitchFamily="49" charset="-120"/>
              </a:rPr>
              <a:t>萬、</a:t>
            </a:r>
            <a:r>
              <a:rPr lang="en-US" altLang="zh-TW" sz="1600" dirty="0">
                <a:latin typeface="華康中圓體" panose="020F0509000000000000" pitchFamily="49" charset="-120"/>
                <a:ea typeface="華康中圓體" panose="020F0509000000000000" pitchFamily="49" charset="-120"/>
              </a:rPr>
              <a:t>1000</a:t>
            </a:r>
            <a:r>
              <a:rPr lang="zh-TW" altLang="zh-TW" sz="1600" dirty="0">
                <a:latin typeface="華康中圓體" panose="020F0509000000000000" pitchFamily="49" charset="-120"/>
                <a:ea typeface="華康中圓體" panose="020F0509000000000000" pitchFamily="49" charset="-120"/>
              </a:rPr>
              <a:t>萬以上</a:t>
            </a: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12606651-715A-4752-AC34-42408296CB2C}"/>
              </a:ext>
            </a:extLst>
          </p:cNvPr>
          <p:cNvSpPr/>
          <p:nvPr/>
        </p:nvSpPr>
        <p:spPr>
          <a:xfrm>
            <a:off x="4638736" y="1711858"/>
            <a:ext cx="1776858" cy="584775"/>
          </a:xfrm>
          <a:prstGeom prst="rect">
            <a:avLst/>
          </a:prstGeom>
        </p:spPr>
        <p:txBody>
          <a:bodyPr wrap="square">
            <a:spAutoFit/>
          </a:bodyPr>
          <a:lstStyle/>
          <a:p>
            <a:r>
              <a:rPr lang="zh-TW" altLang="zh-TW" sz="1600" dirty="0">
                <a:latin typeface="華康中圓體" panose="020F0509000000000000" pitchFamily="49" charset="-120"/>
                <a:ea typeface="華康中圓體" panose="020F0509000000000000" pitchFamily="49" charset="-120"/>
              </a:rPr>
              <a:t>利用迴歸分析</a:t>
            </a:r>
            <a:r>
              <a:rPr lang="zh-TW" altLang="zh-TW" sz="1600" dirty="0" smtClean="0">
                <a:latin typeface="華康中圓體" panose="020F0509000000000000" pitchFamily="49" charset="-120"/>
                <a:ea typeface="華康中圓體" panose="020F0509000000000000" pitchFamily="49" charset="-120"/>
              </a:rPr>
              <a:t>看</a:t>
            </a:r>
            <a:endParaRPr lang="en-US" altLang="zh-TW" sz="1600" dirty="0" smtClean="0">
              <a:latin typeface="華康中圓體" panose="020F0509000000000000" pitchFamily="49" charset="-120"/>
              <a:ea typeface="華康中圓體" panose="020F0509000000000000" pitchFamily="49" charset="-120"/>
            </a:endParaRPr>
          </a:p>
          <a:p>
            <a:r>
              <a:rPr lang="en-US" altLang="zh-TW" sz="1600" dirty="0" smtClean="0">
                <a:latin typeface="華康中圓體" panose="020F0509000000000000" pitchFamily="49" charset="-120"/>
                <a:ea typeface="華康中圓體" panose="020F0509000000000000" pitchFamily="49" charset="-120"/>
              </a:rPr>
              <a:t>p-value</a:t>
            </a:r>
            <a:r>
              <a:rPr lang="zh-TW" altLang="zh-TW" sz="1600" dirty="0">
                <a:latin typeface="華康中圓體" panose="020F0509000000000000" pitchFamily="49" charset="-120"/>
                <a:ea typeface="華康中圓體" panose="020F0509000000000000" pitchFamily="49" charset="-120"/>
              </a:rPr>
              <a:t>顯不顯著</a:t>
            </a:r>
          </a:p>
        </p:txBody>
      </p:sp>
      <p:sp>
        <p:nvSpPr>
          <p:cNvPr id="26" name="矩形 25"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ADB81C40-7FDD-427A-93E5-22D0D84A36E9}"/>
              </a:ext>
            </a:extLst>
          </p:cNvPr>
          <p:cNvSpPr/>
          <p:nvPr/>
        </p:nvSpPr>
        <p:spPr>
          <a:xfrm>
            <a:off x="6415594" y="3119516"/>
            <a:ext cx="2041212" cy="830997"/>
          </a:xfrm>
          <a:prstGeom prst="rect">
            <a:avLst/>
          </a:prstGeom>
        </p:spPr>
        <p:txBody>
          <a:bodyPr wrap="square">
            <a:spAutoFit/>
          </a:bodyPr>
          <a:lstStyle/>
          <a:p>
            <a:r>
              <a:rPr lang="zh-TW" altLang="zh-TW" sz="1600" dirty="0">
                <a:latin typeface="華康中圓體" panose="020F0509000000000000" pitchFamily="49" charset="-120"/>
                <a:ea typeface="華康中圓體" panose="020F0509000000000000" pitchFamily="49" charset="-120"/>
              </a:rPr>
              <a:t>再用</a:t>
            </a:r>
            <a:r>
              <a:rPr lang="en-US" altLang="zh-TW" sz="1600" dirty="0">
                <a:latin typeface="華康中圓體" panose="020F0509000000000000" pitchFamily="49" charset="-120"/>
                <a:ea typeface="華康中圓體" panose="020F0509000000000000" pitchFamily="49" charset="-120"/>
              </a:rPr>
              <a:t>PCA</a:t>
            </a:r>
            <a:r>
              <a:rPr lang="zh-TW" altLang="zh-TW" sz="1600" dirty="0">
                <a:latin typeface="華康中圓體" panose="020F0509000000000000" pitchFamily="49" charset="-120"/>
                <a:ea typeface="華康中圓體" panose="020F0509000000000000" pitchFamily="49" charset="-120"/>
              </a:rPr>
              <a:t>分析找出各薪資群的投手和打者有哪些特質</a:t>
            </a:r>
          </a:p>
        </p:txBody>
      </p:sp>
    </p:spTree>
    <p:extLst>
      <p:ext uri="{BB962C8B-B14F-4D97-AF65-F5344CB8AC3E}">
        <p14:creationId xmlns:p14="http://schemas.microsoft.com/office/powerpoint/2010/main" val="31040874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-15956469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14849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-20266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10872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7257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172321</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11610134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14807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46590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41492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49901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175511</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0.179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0.323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0.667</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0.795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0.334</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929840">
                  <a:extLst>
                    <a:ext uri="{9D8B030D-6E8A-4147-A177-3AD203B41FA5}">
                      <a16:colId xmlns:a16="http://schemas.microsoft.com/office/drawing/2014/main" val="2204545179"/>
                    </a:ext>
                  </a:extLst>
                </a:gridCol>
                <a:gridCol w="929840">
                  <a:extLst>
                    <a:ext uri="{9D8B030D-6E8A-4147-A177-3AD203B41FA5}">
                      <a16:colId xmlns:a16="http://schemas.microsoft.com/office/drawing/2014/main" val="2087994056"/>
                    </a:ext>
                  </a:extLst>
                </a:gridCol>
                <a:gridCol w="1064894">
                  <a:extLst>
                    <a:ext uri="{9D8B030D-6E8A-4147-A177-3AD203B41FA5}">
                      <a16:colId xmlns:a16="http://schemas.microsoft.com/office/drawing/2014/main" val="2275437179"/>
                    </a:ext>
                  </a:extLst>
                </a:gridCol>
                <a:gridCol w="986590">
                  <a:extLst>
                    <a:ext uri="{9D8B030D-6E8A-4147-A177-3AD203B41FA5}">
                      <a16:colId xmlns:a16="http://schemas.microsoft.com/office/drawing/2014/main" val="3785174779"/>
                    </a:ext>
                  </a:extLst>
                </a:gridCol>
                <a:gridCol w="980705">
                  <a:extLst>
                    <a:ext uri="{9D8B030D-6E8A-4147-A177-3AD203B41FA5}">
                      <a16:colId xmlns:a16="http://schemas.microsoft.com/office/drawing/2014/main" val="536937311"/>
                    </a:ext>
                  </a:extLst>
                </a:gridCol>
                <a:gridCol w="980705">
                  <a:extLst>
                    <a:ext uri="{9D8B030D-6E8A-4147-A177-3AD203B41FA5}">
                      <a16:colId xmlns:a16="http://schemas.microsoft.com/office/drawing/2014/main" val="3538020901"/>
                    </a:ext>
                  </a:extLst>
                </a:gridCol>
                <a:gridCol w="980705">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-98681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-12103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-122692848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113936379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15740545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-80940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260188</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105571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14373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74973375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85511633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15328375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342590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145822</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0.357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0.406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0.192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0.312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0.815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0.0839</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45</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0.327</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0.0745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0.269</a:t>
                      </a:r>
                    </a:p>
                  </a:txBody>
                  <a:tcPr marL="9525" marR="9525" marT="9525" marB="0" anchor="ct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49299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B100w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3831525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275992" y="1576135"/>
            <a:ext cx="2309921" cy="2309921"/>
          </a:xfrm>
          <a:prstGeom prst="rect">
            <a:avLst/>
          </a:prstGeom>
        </p:spPr>
      </p:pic>
      <p:sp>
        <p:nvSpPr>
          <p:cNvPr id="4" name="矩形 3"/>
          <p:cNvSpPr/>
          <p:nvPr/>
        </p:nvSpPr>
        <p:spPr>
          <a:xfrm>
            <a:off x="463255" y="371165"/>
            <a:ext cx="249299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B100w</a:t>
            </a:r>
            <a:endParaRPr lang="zh-TW" altLang="en-US" sz="3600" dirty="0">
              <a:latin typeface="華康彩帶體" panose="040B0709000000000000" pitchFamily="81" charset="-120"/>
              <a:ea typeface="華康彩帶體" panose="040B0709000000000000" pitchFamily="81" charset="-120"/>
            </a:endParaRPr>
          </a:p>
        </p:txBody>
      </p:sp>
      <p:pic>
        <p:nvPicPr>
          <p:cNvPr id="5" name="內容版面配置區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18" y="1012277"/>
            <a:ext cx="3998478" cy="3437636"/>
          </a:xfrm>
          <a:prstGeom prst="rect">
            <a:avLst/>
          </a:prstGeom>
        </p:spPr>
      </p:pic>
    </p:spTree>
    <p:extLst>
      <p:ext uri="{BB962C8B-B14F-4D97-AF65-F5344CB8AC3E}">
        <p14:creationId xmlns:p14="http://schemas.microsoft.com/office/powerpoint/2010/main" val="40844630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-39510333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19265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-110228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60516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-13734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339525</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27520805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39849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118437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78996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191586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711590</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0.163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0.633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0.36</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0.45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0.637</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1000w</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60471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-55470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-39690034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148282361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2478261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-1209610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454072</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169885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46967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164657630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171051039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38173967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1012967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362397</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0.725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0.249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0.811</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0.394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0.243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0.221</a:t>
                      </a:r>
                    </a:p>
                  </a:txBody>
                  <a:tcPr marL="9525" marR="9525" marT="9525" marB="0" anchor="ct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40</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0.405</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0.141</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0.173</a:t>
                      </a:r>
                    </a:p>
                  </a:txBody>
                  <a:tcPr marL="9525" marR="9525" marT="9525" marB="0" anchor="ct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2723823"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B1000w</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87982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16"/>
          <p:cNvPicPr>
            <a:picLocks noChangeAspect="1"/>
          </p:cNvPicPr>
          <p:nvPr/>
        </p:nvPicPr>
        <p:blipFill>
          <a:blip r:embed="rId2">
            <a:extLst>
              <a:ext uri="{BEBA8EAE-BF5A-486C-A8C5-ECC9F3942E4B}">
                <a14:imgProps xmlns:a14="http://schemas.microsoft.com/office/drawing/2010/main">
                  <a14:imgLayer r:embed="rId3">
                    <a14:imgEffect>
                      <a14:backgroundRemoval t="0" b="99111" l="0" r="100000"/>
                    </a14:imgEffect>
                  </a14:imgLayer>
                </a14:imgProps>
              </a:ext>
              <a:ext uri="{28A0092B-C50C-407E-A947-70E740481C1C}">
                <a14:useLocalDpi xmlns:a14="http://schemas.microsoft.com/office/drawing/2010/main" val="0"/>
              </a:ext>
            </a:extLst>
          </a:blip>
          <a:stretch>
            <a:fillRect/>
          </a:stretch>
        </p:blipFill>
        <p:spPr>
          <a:xfrm>
            <a:off x="5275992" y="1576135"/>
            <a:ext cx="2309921" cy="2309921"/>
          </a:xfrm>
          <a:prstGeom prst="rect">
            <a:avLst/>
          </a:prstGeom>
        </p:spPr>
      </p:pic>
      <p:sp>
        <p:nvSpPr>
          <p:cNvPr id="4" name="矩形 3"/>
          <p:cNvSpPr/>
          <p:nvPr/>
        </p:nvSpPr>
        <p:spPr>
          <a:xfrm>
            <a:off x="463255" y="371165"/>
            <a:ext cx="2723823"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B1000w</a:t>
            </a:r>
            <a:endParaRPr lang="zh-TW" altLang="en-US" sz="3600" dirty="0">
              <a:latin typeface="華康彩帶體" panose="040B0709000000000000" pitchFamily="81" charset="-120"/>
              <a:ea typeface="華康彩帶體" panose="040B0709000000000000" pitchFamily="81" charset="-120"/>
            </a:endParaRPr>
          </a:p>
        </p:txBody>
      </p:sp>
      <p:pic>
        <p:nvPicPr>
          <p:cNvPr id="6" name="內容版面配置區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54" y="1017496"/>
            <a:ext cx="3938320" cy="3385916"/>
          </a:xfrm>
          <a:prstGeom prst="rect">
            <a:avLst/>
          </a:prstGeom>
        </p:spPr>
      </p:pic>
    </p:spTree>
    <p:extLst>
      <p:ext uri="{BB962C8B-B14F-4D97-AF65-F5344CB8AC3E}">
        <p14:creationId xmlns:p14="http://schemas.microsoft.com/office/powerpoint/2010/main" val="6911429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00413BE5-BE5C-4C74-B8C2-A306F97F6068}"/>
              </a:ext>
            </a:extLst>
          </p:cNvPr>
          <p:cNvGraphicFramePr>
            <a:graphicFrameLocks/>
          </p:cNvGraphicFramePr>
          <p:nvPr>
            <p:extLst/>
          </p:nvPr>
        </p:nvGraphicFramePr>
        <p:xfrm>
          <a:off x="595167" y="1077656"/>
          <a:ext cx="7989758" cy="1135380"/>
        </p:xfrm>
        <a:graphic>
          <a:graphicData uri="http://schemas.openxmlformats.org/drawingml/2006/table">
            <a:tbl>
              <a:tblPr firstRow="1" bandRow="1">
                <a:tableStyleId>{5C22544A-7EE6-4342-B048-85BDC9FD1C3A}</a:tableStyleId>
              </a:tblPr>
              <a:tblGrid>
                <a:gridCol w="1141394">
                  <a:extLst>
                    <a:ext uri="{9D8B030D-6E8A-4147-A177-3AD203B41FA5}">
                      <a16:colId xmlns:a16="http://schemas.microsoft.com/office/drawing/2014/main" val="1781871255"/>
                    </a:ext>
                  </a:extLst>
                </a:gridCol>
                <a:gridCol w="1141394">
                  <a:extLst>
                    <a:ext uri="{9D8B030D-6E8A-4147-A177-3AD203B41FA5}">
                      <a16:colId xmlns:a16="http://schemas.microsoft.com/office/drawing/2014/main" val="3183966111"/>
                    </a:ext>
                  </a:extLst>
                </a:gridCol>
                <a:gridCol w="1141394">
                  <a:extLst>
                    <a:ext uri="{9D8B030D-6E8A-4147-A177-3AD203B41FA5}">
                      <a16:colId xmlns:a16="http://schemas.microsoft.com/office/drawing/2014/main" val="4133049083"/>
                    </a:ext>
                  </a:extLst>
                </a:gridCol>
                <a:gridCol w="1141394">
                  <a:extLst>
                    <a:ext uri="{9D8B030D-6E8A-4147-A177-3AD203B41FA5}">
                      <a16:colId xmlns:a16="http://schemas.microsoft.com/office/drawing/2014/main" val="2217313126"/>
                    </a:ext>
                  </a:extLst>
                </a:gridCol>
                <a:gridCol w="1141394">
                  <a:extLst>
                    <a:ext uri="{9D8B030D-6E8A-4147-A177-3AD203B41FA5}">
                      <a16:colId xmlns:a16="http://schemas.microsoft.com/office/drawing/2014/main" val="1950816552"/>
                    </a:ext>
                  </a:extLst>
                </a:gridCol>
                <a:gridCol w="1141394">
                  <a:extLst>
                    <a:ext uri="{9D8B030D-6E8A-4147-A177-3AD203B41FA5}">
                      <a16:colId xmlns:a16="http://schemas.microsoft.com/office/drawing/2014/main" val="1697367013"/>
                    </a:ext>
                  </a:extLst>
                </a:gridCol>
                <a:gridCol w="1141394">
                  <a:extLst>
                    <a:ext uri="{9D8B030D-6E8A-4147-A177-3AD203B41FA5}">
                      <a16:colId xmlns:a16="http://schemas.microsoft.com/office/drawing/2014/main" val="334665703"/>
                    </a:ext>
                  </a:extLst>
                </a:gridCol>
              </a:tblGrid>
              <a:tr h="260267">
                <a:tc>
                  <a:txBody>
                    <a:bodyPr/>
                    <a:lstStyle/>
                    <a:p>
                      <a:pPr algn="l" fontAlgn="ctr"/>
                      <a:endParaRPr lang="zh-TW" altLang="en-US" sz="1800" b="0" i="0" u="none" strike="noStrike" dirty="0">
                        <a:solidFill>
                          <a:schemeClr val="bg1"/>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intercept</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RBI</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SB</a:t>
                      </a:r>
                    </a:p>
                  </a:txBody>
                  <a:tcPr marL="9525" marR="9525" marT="9525" marB="0" anchor="ctr"/>
                </a:tc>
                <a:tc>
                  <a:txBody>
                    <a:bodyPr/>
                    <a:lstStyle/>
                    <a:p>
                      <a:pPr algn="ctr" fontAlgn="ctr"/>
                      <a:r>
                        <a:rPr lang="en-US" sz="1800" b="0" i="0" u="none" strike="noStrike"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CS</a:t>
                      </a:r>
                    </a:p>
                  </a:txBody>
                  <a:tcPr marL="9525" marR="9525" marT="9525" marB="0" anchor="ctr"/>
                </a:tc>
                <a:extLst>
                  <a:ext uri="{0D108BD9-81ED-4DB2-BD59-A6C34878D82A}">
                    <a16:rowId xmlns:a16="http://schemas.microsoft.com/office/drawing/2014/main" val="417212311"/>
                  </a:ext>
                </a:extLst>
              </a:tr>
              <a:tr h="220849">
                <a:tc>
                  <a:txBody>
                    <a:bodyPr/>
                    <a:lstStyle/>
                    <a:p>
                      <a:pPr algn="ctr" fontAlgn="ctr"/>
                      <a:r>
                        <a:rPr lang="en-US" sz="1800" b="0" i="0" u="none" strike="noStrike"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-54569962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11661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-3897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44494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5495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36051</a:t>
                      </a:r>
                    </a:p>
                  </a:txBody>
                  <a:tcPr marL="9525" marR="9525" marT="9525" marB="0" anchor="ctr"/>
                </a:tc>
                <a:extLst>
                  <a:ext uri="{0D108BD9-81ED-4DB2-BD59-A6C34878D82A}">
                    <a16:rowId xmlns:a16="http://schemas.microsoft.com/office/drawing/2014/main" val="314069875"/>
                  </a:ext>
                </a:extLst>
              </a:tr>
              <a:tr h="220849">
                <a:tc>
                  <a:txBody>
                    <a:bodyPr/>
                    <a:lstStyle/>
                    <a:p>
                      <a:pPr algn="ctr" fontAlgn="ctr"/>
                      <a:r>
                        <a:rPr lang="en-US" sz="1800" b="0" i="0" u="none" strike="noStrike"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14846394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20735</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66197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52734</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84262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312542</a:t>
                      </a:r>
                    </a:p>
                  </a:txBody>
                  <a:tcPr marL="9525" marR="9525" marT="9525" marB="0" anchor="ctr"/>
                </a:tc>
                <a:extLst>
                  <a:ext uri="{0D108BD9-81ED-4DB2-BD59-A6C34878D82A}">
                    <a16:rowId xmlns:a16="http://schemas.microsoft.com/office/drawing/2014/main" val="1783956373"/>
                  </a:ext>
                </a:extLst>
              </a:tr>
              <a:tr h="220849">
                <a:tc>
                  <a:txBody>
                    <a:bodyPr/>
                    <a:lstStyle/>
                    <a:p>
                      <a:pPr algn="ctr" fontAlgn="ctr"/>
                      <a:r>
                        <a:rPr lang="en-US" sz="1800" b="0" i="0" u="none" strike="noStrike"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0.000371</a:t>
                      </a:r>
                    </a:p>
                  </a:txBody>
                  <a:tcPr marL="9525" marR="9525" marT="9525" marB="0" anchor="ctr">
                    <a:solidFill>
                      <a:srgbClr val="FF0000"/>
                    </a:solidFill>
                  </a:tcP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0.575</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0.953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0.401</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0.948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0.908</a:t>
                      </a:r>
                    </a:p>
                  </a:txBody>
                  <a:tcPr marL="9525" marR="9525" marT="9525" marB="0" anchor="ctr"/>
                </a:tc>
                <a:extLst>
                  <a:ext uri="{0D108BD9-81ED-4DB2-BD59-A6C34878D82A}">
                    <a16:rowId xmlns:a16="http://schemas.microsoft.com/office/drawing/2014/main" val="2698347817"/>
                  </a:ext>
                </a:extLst>
              </a:tr>
            </a:tbl>
          </a:graphicData>
        </a:graphic>
      </p:graphicFrame>
      <p:graphicFrame>
        <p:nvGraphicFramePr>
          <p:cNvPr id="3" name="表格 6">
            <a:extLst>
              <a:ext uri="{FF2B5EF4-FFF2-40B4-BE49-F238E27FC236}">
                <a16:creationId xmlns:a16="http://schemas.microsoft.com/office/drawing/2014/main" id="{9758C392-1CEB-4941-B450-9FBB7A34E2E4}"/>
              </a:ext>
            </a:extLst>
          </p:cNvPr>
          <p:cNvGraphicFramePr>
            <a:graphicFrameLocks noGrp="1"/>
          </p:cNvGraphicFramePr>
          <p:nvPr>
            <p:extLst/>
          </p:nvPr>
        </p:nvGraphicFramePr>
        <p:xfrm>
          <a:off x="595167" y="2330516"/>
          <a:ext cx="7989760" cy="1135380"/>
        </p:xfrm>
        <a:graphic>
          <a:graphicData uri="http://schemas.openxmlformats.org/drawingml/2006/table">
            <a:tbl>
              <a:tblPr firstRow="1" bandRow="1">
                <a:tableStyleId>{5C22544A-7EE6-4342-B048-85BDC9FD1C3A}</a:tableStyleId>
              </a:tblPr>
              <a:tblGrid>
                <a:gridCol w="1136481">
                  <a:extLst>
                    <a:ext uri="{9D8B030D-6E8A-4147-A177-3AD203B41FA5}">
                      <a16:colId xmlns:a16="http://schemas.microsoft.com/office/drawing/2014/main" val="681507310"/>
                    </a:ext>
                  </a:extLst>
                </a:gridCol>
                <a:gridCol w="860959">
                  <a:extLst>
                    <a:ext uri="{9D8B030D-6E8A-4147-A177-3AD203B41FA5}">
                      <a16:colId xmlns:a16="http://schemas.microsoft.com/office/drawing/2014/main" val="2204545179"/>
                    </a:ext>
                  </a:extLst>
                </a:gridCol>
                <a:gridCol w="998720">
                  <a:extLst>
                    <a:ext uri="{9D8B030D-6E8A-4147-A177-3AD203B41FA5}">
                      <a16:colId xmlns:a16="http://schemas.microsoft.com/office/drawing/2014/main" val="2087994056"/>
                    </a:ext>
                  </a:extLst>
                </a:gridCol>
                <a:gridCol w="998720">
                  <a:extLst>
                    <a:ext uri="{9D8B030D-6E8A-4147-A177-3AD203B41FA5}">
                      <a16:colId xmlns:a16="http://schemas.microsoft.com/office/drawing/2014/main" val="2275437179"/>
                    </a:ext>
                  </a:extLst>
                </a:gridCol>
                <a:gridCol w="998720">
                  <a:extLst>
                    <a:ext uri="{9D8B030D-6E8A-4147-A177-3AD203B41FA5}">
                      <a16:colId xmlns:a16="http://schemas.microsoft.com/office/drawing/2014/main" val="3785174779"/>
                    </a:ext>
                  </a:extLst>
                </a:gridCol>
                <a:gridCol w="998720">
                  <a:extLst>
                    <a:ext uri="{9D8B030D-6E8A-4147-A177-3AD203B41FA5}">
                      <a16:colId xmlns:a16="http://schemas.microsoft.com/office/drawing/2014/main" val="536937311"/>
                    </a:ext>
                  </a:extLst>
                </a:gridCol>
                <a:gridCol w="998720">
                  <a:extLst>
                    <a:ext uri="{9D8B030D-6E8A-4147-A177-3AD203B41FA5}">
                      <a16:colId xmlns:a16="http://schemas.microsoft.com/office/drawing/2014/main" val="3538020901"/>
                    </a:ext>
                  </a:extLst>
                </a:gridCol>
                <a:gridCol w="998720">
                  <a:extLst>
                    <a:ext uri="{9D8B030D-6E8A-4147-A177-3AD203B41FA5}">
                      <a16:colId xmlns:a16="http://schemas.microsoft.com/office/drawing/2014/main" val="3713709762"/>
                    </a:ext>
                  </a:extLst>
                </a:gridCol>
              </a:tblGrid>
              <a:tr h="232453">
                <a:tc>
                  <a:txBody>
                    <a:bodyPr/>
                    <a:lstStyle/>
                    <a:p>
                      <a:endParaRPr lang="zh-TW" altLang="en-US" sz="1200" dirty="0">
                        <a:latin typeface="華康中圓體" panose="020F0509000000000000" pitchFamily="49" charset="-120"/>
                        <a:ea typeface="華康中圓體" panose="020F0509000000000000" pitchFamily="49" charset="-120"/>
                      </a:endParaRPr>
                    </a:p>
                  </a:txBody>
                  <a:tcP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BB</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SO</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AVG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OBP</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SLG</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WAR</a:t>
                      </a:r>
                    </a:p>
                  </a:txBody>
                  <a:tcPr marL="9525" marR="9525" marT="9525" marB="0" anchor="ctr"/>
                </a:tc>
                <a:tc>
                  <a:txBody>
                    <a:bodyPr/>
                    <a:lstStyle/>
                    <a:p>
                      <a:pPr marL="0" algn="ctr" defTabSz="685800" rtl="0" eaLnBrk="1" fontAlgn="ctr" latinLnBrk="0" hangingPunct="1"/>
                      <a:r>
                        <a:rPr lang="en-US" sz="18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age</a:t>
                      </a:r>
                    </a:p>
                  </a:txBody>
                  <a:tcPr marL="9525" marR="9525" marT="9525" marB="0" anchor="ctr"/>
                </a:tc>
                <a:extLst>
                  <a:ext uri="{0D108BD9-81ED-4DB2-BD59-A6C34878D82A}">
                    <a16:rowId xmlns:a16="http://schemas.microsoft.com/office/drawing/2014/main" val="2779473283"/>
                  </a:ext>
                </a:extLst>
              </a:tr>
              <a:tr h="210817">
                <a:tc>
                  <a:txBody>
                    <a:bodyPr/>
                    <a:lstStyle/>
                    <a:p>
                      <a:pPr marL="0" algn="ctr" defTabSz="685800" rtl="0" eaLnBrk="1" fontAlgn="ctr" latinLnBrk="0" hangingPunct="1"/>
                      <a:r>
                        <a:rPr lang="en-US" sz="1800" b="0" i="0" u="none" strike="noStrike" kern="1200" dirty="0" smtClean="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all</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98666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-20736</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35129070</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9068554</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3413338</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-725953</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1346117</a:t>
                      </a:r>
                    </a:p>
                  </a:txBody>
                  <a:tcPr marL="9525" marR="9525" marT="9525" marB="0" anchor="ctr"/>
                </a:tc>
                <a:extLst>
                  <a:ext uri="{0D108BD9-81ED-4DB2-BD59-A6C34878D82A}">
                    <a16:rowId xmlns:a16="http://schemas.microsoft.com/office/drawing/2014/main" val="1177539829"/>
                  </a:ext>
                </a:extLst>
              </a:tr>
              <a:tr h="210817">
                <a:tc>
                  <a:txBody>
                    <a:bodyPr/>
                    <a:lstStyle/>
                    <a:p>
                      <a:pPr marL="0" algn="ctr" defTabSz="685800" rtl="0" eaLnBrk="1" fontAlgn="ctr" latinLnBrk="0" hangingPunct="1"/>
                      <a:r>
                        <a:rPr lang="en-US" sz="1800" b="0" i="0" u="none" strike="noStrike" kern="1200" dirty="0" err="1">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sd</a:t>
                      </a:r>
                      <a:endPar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100698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23049</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85703923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92059160</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22264452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486802</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157942</a:t>
                      </a:r>
                    </a:p>
                  </a:txBody>
                  <a:tcPr marL="9525" marR="9525" marT="9525" marB="0" anchor="ctr"/>
                </a:tc>
                <a:extLst>
                  <a:ext uri="{0D108BD9-81ED-4DB2-BD59-A6C34878D82A}">
                    <a16:rowId xmlns:a16="http://schemas.microsoft.com/office/drawing/2014/main" val="616984869"/>
                  </a:ext>
                </a:extLst>
              </a:tr>
              <a:tr h="210817">
                <a:tc>
                  <a:txBody>
                    <a:bodyPr/>
                    <a:lstStyle/>
                    <a:p>
                      <a:pPr marL="0" algn="ctr" defTabSz="685800" rtl="0" eaLnBrk="1" fontAlgn="ctr" latinLnBrk="0" hangingPunct="1"/>
                      <a:r>
                        <a:rPr lang="en-US" sz="1800" b="0" i="0" u="none" strike="noStrike" kern="1200" dirty="0">
                          <a:solidFill>
                            <a:srgbClr val="000000"/>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0.329</a:t>
                      </a:r>
                    </a:p>
                  </a:txBody>
                  <a:tcPr marL="9525" marR="9525" marT="9525" marB="0" anchor="ctr"/>
                </a:tc>
                <a:tc>
                  <a:txBody>
                    <a:bodyPr/>
                    <a:lstStyle/>
                    <a:p>
                      <a:pPr algn="r" fontAlgn="ctr"/>
                      <a:r>
                        <a:rPr lang="en-US" altLang="zh-TW" sz="1600" b="0" i="0" u="none" strike="noStrike">
                          <a:solidFill>
                            <a:srgbClr val="000000"/>
                          </a:solidFill>
                          <a:effectLst/>
                          <a:latin typeface="華康中圓體" panose="020F0509000000000000" pitchFamily="49" charset="-120"/>
                          <a:ea typeface="華康中圓體" panose="020F0509000000000000" pitchFamily="49" charset="-120"/>
                        </a:rPr>
                        <a:t>0.37</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0.683</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0.922</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0.878</a:t>
                      </a:r>
                    </a:p>
                  </a:txBody>
                  <a:tcPr marL="9525" marR="9525" marT="9525" marB="0" anchor="ctr"/>
                </a:tc>
                <a:tc>
                  <a:txBody>
                    <a:bodyPr/>
                    <a:lstStyle/>
                    <a:p>
                      <a:pPr algn="r" fontAlgn="ctr"/>
                      <a:r>
                        <a:rPr lang="en-US" altLang="zh-TW" sz="1600" b="0" i="0" u="none" strike="noStrike" dirty="0">
                          <a:solidFill>
                            <a:srgbClr val="000000"/>
                          </a:solidFill>
                          <a:effectLst/>
                          <a:latin typeface="華康中圓體" panose="020F0509000000000000" pitchFamily="49" charset="-120"/>
                          <a:ea typeface="華康中圓體" panose="020F0509000000000000" pitchFamily="49" charset="-120"/>
                        </a:rPr>
                        <a:t>0.139</a:t>
                      </a:r>
                    </a:p>
                  </a:txBody>
                  <a:tcPr marL="9525" marR="9525" marT="9525" marB="0" anchor="ctr"/>
                </a:tc>
                <a:tc>
                  <a:txBody>
                    <a:bodyPr/>
                    <a:lstStyle/>
                    <a:p>
                      <a:pPr algn="r" fontAlgn="ctr"/>
                      <a:r>
                        <a:rPr lang="en-US" sz="1600" b="0" i="0" u="none" strike="noStrike" dirty="0">
                          <a:solidFill>
                            <a:srgbClr val="000000"/>
                          </a:solidFill>
                          <a:effectLst/>
                          <a:latin typeface="華康中圓體" panose="020F0509000000000000" pitchFamily="49" charset="-120"/>
                          <a:ea typeface="華康中圓體" panose="020F0509000000000000" pitchFamily="49" charset="-120"/>
                        </a:rPr>
                        <a:t>1.03E-13</a:t>
                      </a:r>
                    </a:p>
                  </a:txBody>
                  <a:tcPr marL="9525" marR="9525" marT="9525" marB="0" anchor="ctr">
                    <a:solidFill>
                      <a:srgbClr val="FF0000"/>
                    </a:solidFill>
                  </a:tcPr>
                </a:tc>
                <a:extLst>
                  <a:ext uri="{0D108BD9-81ED-4DB2-BD59-A6C34878D82A}">
                    <a16:rowId xmlns:a16="http://schemas.microsoft.com/office/drawing/2014/main" val="1958893408"/>
                  </a:ext>
                </a:extLst>
              </a:tr>
            </a:tbl>
          </a:graphicData>
        </a:graphic>
      </p:graphicFrame>
      <p:graphicFrame>
        <p:nvGraphicFramePr>
          <p:cNvPr id="4" name="表格 8">
            <a:extLst>
              <a:ext uri="{FF2B5EF4-FFF2-40B4-BE49-F238E27FC236}">
                <a16:creationId xmlns:a16="http://schemas.microsoft.com/office/drawing/2014/main" id="{B611ABA8-54D4-44AD-B3E3-2910BCEF8E27}"/>
              </a:ext>
            </a:extLst>
          </p:cNvPr>
          <p:cNvGraphicFramePr>
            <a:graphicFrameLocks noGrp="1"/>
          </p:cNvGraphicFramePr>
          <p:nvPr>
            <p:extLst/>
          </p:nvPr>
        </p:nvGraphicFramePr>
        <p:xfrm>
          <a:off x="1278353" y="3583376"/>
          <a:ext cx="6623385" cy="788922"/>
        </p:xfrm>
        <a:graphic>
          <a:graphicData uri="http://schemas.openxmlformats.org/drawingml/2006/table">
            <a:tbl>
              <a:tblPr firstRow="1" bandRow="1">
                <a:tableStyleId>{5C22544A-7EE6-4342-B048-85BDC9FD1C3A}</a:tableStyleId>
              </a:tblPr>
              <a:tblGrid>
                <a:gridCol w="1324677">
                  <a:extLst>
                    <a:ext uri="{9D8B030D-6E8A-4147-A177-3AD203B41FA5}">
                      <a16:colId xmlns:a16="http://schemas.microsoft.com/office/drawing/2014/main" val="235326998"/>
                    </a:ext>
                  </a:extLst>
                </a:gridCol>
                <a:gridCol w="1324677">
                  <a:extLst>
                    <a:ext uri="{9D8B030D-6E8A-4147-A177-3AD203B41FA5}">
                      <a16:colId xmlns:a16="http://schemas.microsoft.com/office/drawing/2014/main" val="2741848923"/>
                    </a:ext>
                  </a:extLst>
                </a:gridCol>
                <a:gridCol w="1324677">
                  <a:extLst>
                    <a:ext uri="{9D8B030D-6E8A-4147-A177-3AD203B41FA5}">
                      <a16:colId xmlns:a16="http://schemas.microsoft.com/office/drawing/2014/main" val="2138255563"/>
                    </a:ext>
                  </a:extLst>
                </a:gridCol>
                <a:gridCol w="1324677">
                  <a:extLst>
                    <a:ext uri="{9D8B030D-6E8A-4147-A177-3AD203B41FA5}">
                      <a16:colId xmlns:a16="http://schemas.microsoft.com/office/drawing/2014/main" val="540424143"/>
                    </a:ext>
                  </a:extLst>
                </a:gridCol>
                <a:gridCol w="1324677">
                  <a:extLst>
                    <a:ext uri="{9D8B030D-6E8A-4147-A177-3AD203B41FA5}">
                      <a16:colId xmlns:a16="http://schemas.microsoft.com/office/drawing/2014/main" val="2412265375"/>
                    </a:ext>
                  </a:extLst>
                </a:gridCol>
              </a:tblGrid>
              <a:tr h="394461">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n</a:t>
                      </a:r>
                    </a:p>
                  </a:txBody>
                  <a:tcPr marL="9525" marR="9525" marT="9525" marB="0" anchor="ctr"/>
                </a:tc>
                <a:tc>
                  <a:txBody>
                    <a:bodyPr/>
                    <a:lstStyle/>
                    <a:p>
                      <a:pPr marL="0" algn="ctr" defTabSz="685800" rtl="0" eaLnBrk="1" fontAlgn="ctr" latinLnBrk="0" hangingPunct="1"/>
                      <a:endParaRPr lang="zh-TW" alt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endParaRP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adj. r</a:t>
                      </a:r>
                    </a:p>
                  </a:txBody>
                  <a:tcPr marL="9525" marR="9525" marT="9525" marB="0" anchor="ctr"/>
                </a:tc>
                <a:tc>
                  <a:txBody>
                    <a:bodyPr/>
                    <a:lstStyle/>
                    <a:p>
                      <a:pPr marL="0" algn="ctr" defTabSz="685800" rtl="0" eaLnBrk="1" fontAlgn="ctr" latinLnBrk="0" hangingPunct="1"/>
                      <a:r>
                        <a:rPr lang="en-US" sz="2000" b="0" i="0" u="none" strike="noStrike" kern="1200" dirty="0">
                          <a:solidFill>
                            <a:schemeClr val="bg1"/>
                          </a:solidFill>
                          <a:effectLst/>
                          <a:latin typeface="華康中圓體" panose="020F0509000000000000" pitchFamily="49" charset="-120"/>
                          <a:ea typeface="華康中圓體" panose="020F0509000000000000" pitchFamily="49" charset="-120"/>
                          <a:cs typeface="Calibri" panose="020F0502020204030204" pitchFamily="34" charset="0"/>
                        </a:rPr>
                        <a:t>p-value</a:t>
                      </a:r>
                    </a:p>
                  </a:txBody>
                  <a:tcPr marL="9525" marR="9525" marT="9525" marB="0" anchor="ctr"/>
                </a:tc>
                <a:extLst>
                  <a:ext uri="{0D108BD9-81ED-4DB2-BD59-A6C34878D82A}">
                    <a16:rowId xmlns:a16="http://schemas.microsoft.com/office/drawing/2014/main" val="1425246569"/>
                  </a:ext>
                </a:extLst>
              </a:tr>
              <a:tr h="394461">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121</a:t>
                      </a:r>
                    </a:p>
                  </a:txBody>
                  <a:tcPr marL="9525" marR="9525" marT="9525" marB="0" anchor="ctr"/>
                </a:tc>
                <a:tc>
                  <a:txBody>
                    <a:bodyPr/>
                    <a:lstStyle/>
                    <a:p>
                      <a:pPr algn="ctr" fontAlgn="ctr"/>
                      <a:endParaRPr lang="zh-TW" altLang="en-US" sz="2000" b="0" i="0" u="none" strike="noStrike" dirty="0">
                        <a:solidFill>
                          <a:srgbClr val="000000"/>
                        </a:solidFill>
                        <a:effectLst/>
                        <a:latin typeface="華康中圓體" panose="020F0509000000000000" pitchFamily="49" charset="-120"/>
                        <a:ea typeface="華康中圓體" panose="020F0509000000000000" pitchFamily="49" charset="-120"/>
                      </a:endParaRP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0.529</a:t>
                      </a:r>
                    </a:p>
                  </a:txBody>
                  <a:tcPr marL="9525" marR="9525" marT="9525" marB="0" anchor="ctr"/>
                </a:tc>
                <a:tc>
                  <a:txBody>
                    <a:bodyPr/>
                    <a:lstStyle/>
                    <a:p>
                      <a:pPr algn="ctr" fontAlgn="ctr"/>
                      <a:r>
                        <a:rPr lang="en-US" altLang="zh-TW" sz="2000" b="0" i="0" u="none" strike="noStrike" dirty="0">
                          <a:solidFill>
                            <a:srgbClr val="000000"/>
                          </a:solidFill>
                          <a:effectLst/>
                          <a:latin typeface="華康中圓體" panose="020F0509000000000000" pitchFamily="49" charset="-120"/>
                          <a:ea typeface="華康中圓體" panose="020F0509000000000000" pitchFamily="49" charset="-120"/>
                        </a:rPr>
                        <a:t>0.477</a:t>
                      </a:r>
                    </a:p>
                  </a:txBody>
                  <a:tcPr marL="9525" marR="9525" marT="9525" marB="0" anchor="ctr"/>
                </a:tc>
                <a:tc>
                  <a:txBody>
                    <a:bodyPr/>
                    <a:lstStyle/>
                    <a:p>
                      <a:pPr algn="ctr" fontAlgn="ctr"/>
                      <a:r>
                        <a:rPr lang="en-US" sz="2000" b="0" i="0" u="none" strike="noStrike" dirty="0">
                          <a:solidFill>
                            <a:srgbClr val="000000"/>
                          </a:solidFill>
                          <a:effectLst/>
                          <a:latin typeface="華康中圓體" panose="020F0509000000000000" pitchFamily="49" charset="-120"/>
                          <a:ea typeface="華康中圓體" panose="020F0509000000000000" pitchFamily="49" charset="-120"/>
                        </a:rPr>
                        <a:t>4.79E-13</a:t>
                      </a:r>
                    </a:p>
                  </a:txBody>
                  <a:tcPr marL="9525" marR="9525" marT="9525" marB="0" anchor="ctr">
                    <a:solidFill>
                      <a:srgbClr val="FF0000"/>
                    </a:solidFill>
                  </a:tcPr>
                </a:tc>
                <a:extLst>
                  <a:ext uri="{0D108BD9-81ED-4DB2-BD59-A6C34878D82A}">
                    <a16:rowId xmlns:a16="http://schemas.microsoft.com/office/drawing/2014/main" val="4212969002"/>
                  </a:ext>
                </a:extLst>
              </a:tr>
            </a:tbl>
          </a:graphicData>
        </a:graphic>
      </p:graphicFrame>
      <p:sp>
        <p:nvSpPr>
          <p:cNvPr id="6" name="矩形 5"/>
          <p:cNvSpPr/>
          <p:nvPr/>
        </p:nvSpPr>
        <p:spPr>
          <a:xfrm>
            <a:off x="463255" y="371165"/>
            <a:ext cx="1569660" cy="646331"/>
          </a:xfrm>
          <a:prstGeom prst="rect">
            <a:avLst/>
          </a:prstGeom>
        </p:spPr>
        <p:txBody>
          <a:bodyPr wrap="none">
            <a:spAutoFit/>
          </a:bodyPr>
          <a:lstStyle/>
          <a:p>
            <a:r>
              <a:rPr lang="en-US" altLang="zh-TW" sz="3600" dirty="0">
                <a:latin typeface="華康彩帶體" panose="040B0709000000000000" pitchFamily="81" charset="-120"/>
                <a:ea typeface="華康彩帶體" panose="040B0709000000000000" pitchFamily="81" charset="-120"/>
              </a:rPr>
              <a:t>2019 B</a:t>
            </a:r>
            <a:endParaRPr lang="zh-TW" altLang="en-US" sz="3600" dirty="0">
              <a:latin typeface="華康彩帶體" panose="040B0709000000000000" pitchFamily="81" charset="-120"/>
              <a:ea typeface="華康彩帶體" panose="040B0709000000000000" pitchFamily="81" charset="-120"/>
            </a:endParaRPr>
          </a:p>
        </p:txBody>
      </p:sp>
    </p:spTree>
    <p:extLst>
      <p:ext uri="{BB962C8B-B14F-4D97-AF65-F5344CB8AC3E}">
        <p14:creationId xmlns:p14="http://schemas.microsoft.com/office/powerpoint/2010/main" val="2517441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255" y="371165"/>
            <a:ext cx="1569660" cy="646331"/>
          </a:xfrm>
          <a:prstGeom prst="rect">
            <a:avLst/>
          </a:prstGeom>
        </p:spPr>
        <p:txBody>
          <a:bodyPr wrap="none">
            <a:spAutoFit/>
          </a:bodyPr>
          <a:lstStyle/>
          <a:p>
            <a:r>
              <a:rPr lang="en-US" altLang="zh-TW" sz="3600" dirty="0" smtClean="0">
                <a:latin typeface="華康彩帶體" panose="040B0709000000000000" pitchFamily="81" charset="-120"/>
                <a:ea typeface="華康彩帶體" panose="040B0709000000000000" pitchFamily="81" charset="-120"/>
              </a:rPr>
              <a:t>2019 B</a:t>
            </a:r>
            <a:endParaRPr lang="zh-TW" altLang="en-US" sz="3600" dirty="0">
              <a:latin typeface="華康彩帶體" panose="040B0709000000000000" pitchFamily="81" charset="-120"/>
              <a:ea typeface="華康彩帶體" panose="040B0709000000000000" pitchFamily="81" charset="-120"/>
            </a:endParaRPr>
          </a:p>
        </p:txBody>
      </p:sp>
      <p:graphicFrame>
        <p:nvGraphicFramePr>
          <p:cNvPr id="6" name="內容版面配置區 10"/>
          <p:cNvGraphicFramePr>
            <a:graphicFrameLocks/>
          </p:cNvGraphicFramePr>
          <p:nvPr>
            <p:extLst/>
          </p:nvPr>
        </p:nvGraphicFramePr>
        <p:xfrm>
          <a:off x="4807455" y="144974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WAR</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SLG</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OBP</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RBI</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7" name="文字方塊 6"/>
          <p:cNvSpPr txBox="1"/>
          <p:nvPr/>
        </p:nvSpPr>
        <p:spPr>
          <a:xfrm>
            <a:off x="4807455" y="2246651"/>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中心打線打</a:t>
            </a:r>
            <a:r>
              <a:rPr lang="zh-TW" altLang="en-US" sz="2400" b="1" dirty="0" smtClean="0">
                <a:latin typeface="華康中圓體" panose="020F0509000000000000" pitchFamily="49" charset="-120"/>
                <a:ea typeface="華康中圓體" panose="020F0509000000000000" pitchFamily="49" charset="-120"/>
              </a:rPr>
              <a:t>者</a:t>
            </a:r>
            <a:endParaRPr lang="zh-TW" altLang="en-US" sz="2400" b="1" dirty="0">
              <a:latin typeface="華康中圓體" panose="020F0509000000000000" pitchFamily="49" charset="-120"/>
              <a:ea typeface="華康中圓體" panose="020F0509000000000000" pitchFamily="49" charset="-120"/>
            </a:endParaRPr>
          </a:p>
        </p:txBody>
      </p:sp>
      <p:graphicFrame>
        <p:nvGraphicFramePr>
          <p:cNvPr id="8" name="內容版面配置區 10"/>
          <p:cNvGraphicFramePr>
            <a:graphicFrameLocks/>
          </p:cNvGraphicFramePr>
          <p:nvPr>
            <p:extLst/>
          </p:nvPr>
        </p:nvGraphicFramePr>
        <p:xfrm>
          <a:off x="4807455" y="2851415"/>
          <a:ext cx="3638710" cy="741680"/>
        </p:xfrm>
        <a:graphic>
          <a:graphicData uri="http://schemas.openxmlformats.org/drawingml/2006/table">
            <a:tbl>
              <a:tblPr firstRow="1" bandRow="1">
                <a:tableStyleId>{5C22544A-7EE6-4342-B048-85BDC9FD1C3A}</a:tableStyleId>
              </a:tblPr>
              <a:tblGrid>
                <a:gridCol w="727742">
                  <a:extLst>
                    <a:ext uri="{9D8B030D-6E8A-4147-A177-3AD203B41FA5}">
                      <a16:colId xmlns:a16="http://schemas.microsoft.com/office/drawing/2014/main" val="1562717671"/>
                    </a:ext>
                  </a:extLst>
                </a:gridCol>
                <a:gridCol w="727742">
                  <a:extLst>
                    <a:ext uri="{9D8B030D-6E8A-4147-A177-3AD203B41FA5}">
                      <a16:colId xmlns:a16="http://schemas.microsoft.com/office/drawing/2014/main" val="995726157"/>
                    </a:ext>
                  </a:extLst>
                </a:gridCol>
                <a:gridCol w="727742">
                  <a:extLst>
                    <a:ext uri="{9D8B030D-6E8A-4147-A177-3AD203B41FA5}">
                      <a16:colId xmlns:a16="http://schemas.microsoft.com/office/drawing/2014/main" val="2290635576"/>
                    </a:ext>
                  </a:extLst>
                </a:gridCol>
                <a:gridCol w="727742">
                  <a:extLst>
                    <a:ext uri="{9D8B030D-6E8A-4147-A177-3AD203B41FA5}">
                      <a16:colId xmlns:a16="http://schemas.microsoft.com/office/drawing/2014/main" val="1583508458"/>
                    </a:ext>
                  </a:extLst>
                </a:gridCol>
                <a:gridCol w="727742">
                  <a:extLst>
                    <a:ext uri="{9D8B030D-6E8A-4147-A177-3AD203B41FA5}">
                      <a16:colId xmlns:a16="http://schemas.microsoft.com/office/drawing/2014/main" val="90197528"/>
                    </a:ext>
                  </a:extLst>
                </a:gridCol>
              </a:tblGrid>
              <a:tr h="370840">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CS</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SB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AB</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age</a:t>
                      </a:r>
                    </a:p>
                  </a:txBody>
                  <a:tcPr marL="7620" marR="7620" marT="7620" marB="0" anchor="ctr"/>
                </a:tc>
                <a:tc>
                  <a:txBody>
                    <a:bodyPr/>
                    <a:lstStyle/>
                    <a:p>
                      <a:pPr algn="ctr" fontAlgn="ctr"/>
                      <a:r>
                        <a:rPr lang="en-US" sz="1800" b="1" i="0" u="none" strike="noStrike" dirty="0">
                          <a:solidFill>
                            <a:schemeClr val="bg1"/>
                          </a:solidFill>
                          <a:effectLst/>
                          <a:latin typeface="華康中圓體" panose="020F0509000000000000" pitchFamily="49" charset="-120"/>
                          <a:ea typeface="華康中圓體" panose="020F0509000000000000" pitchFamily="49" charset="-120"/>
                        </a:rPr>
                        <a:t>BB</a:t>
                      </a:r>
                    </a:p>
                  </a:txBody>
                  <a:tcPr marL="7620" marR="7620" marT="7620" marB="0" anchor="ctr"/>
                </a:tc>
                <a:extLst>
                  <a:ext uri="{0D108BD9-81ED-4DB2-BD59-A6C34878D82A}">
                    <a16:rowId xmlns:a16="http://schemas.microsoft.com/office/drawing/2014/main" val="3104805509"/>
                  </a:ext>
                </a:extLst>
              </a:tr>
              <a:tr h="370840">
                <a:tc>
                  <a:txBody>
                    <a:bodyPr/>
                    <a:lstStyle/>
                    <a:p>
                      <a:pPr algn="ctr" fontAlgn="ctr"/>
                      <a:r>
                        <a:rPr lang="en-US" altLang="zh-TW" sz="1800" b="1" i="0" u="none" strike="noStrike">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tc>
                  <a:txBody>
                    <a:bodyPr/>
                    <a:lstStyle/>
                    <a:p>
                      <a:pPr algn="ctr" fontAlgn="ctr"/>
                      <a:r>
                        <a:rPr lang="en-US" altLang="zh-TW" sz="1800" b="1" i="0" u="none" strike="noStrike" dirty="0">
                          <a:solidFill>
                            <a:srgbClr val="000000"/>
                          </a:solidFill>
                          <a:effectLst/>
                          <a:latin typeface="華康中圓體" panose="020F0509000000000000" pitchFamily="49" charset="-120"/>
                          <a:ea typeface="華康中圓體" panose="020F0509000000000000" pitchFamily="49" charset="-120"/>
                        </a:rPr>
                        <a:t>+</a:t>
                      </a:r>
                    </a:p>
                  </a:txBody>
                  <a:tcPr marL="7620" marR="7620" marT="7620" marB="0" anchor="ctr"/>
                </a:tc>
                <a:extLst>
                  <a:ext uri="{0D108BD9-81ED-4DB2-BD59-A6C34878D82A}">
                    <a16:rowId xmlns:a16="http://schemas.microsoft.com/office/drawing/2014/main" val="2220052048"/>
                  </a:ext>
                </a:extLst>
              </a:tr>
            </a:tbl>
          </a:graphicData>
        </a:graphic>
      </p:graphicFrame>
      <p:sp>
        <p:nvSpPr>
          <p:cNvPr id="9" name="文字方塊 8"/>
          <p:cNvSpPr txBox="1"/>
          <p:nvPr/>
        </p:nvSpPr>
        <p:spPr>
          <a:xfrm>
            <a:off x="4807455" y="3676034"/>
            <a:ext cx="3403600" cy="461665"/>
          </a:xfrm>
          <a:prstGeom prst="rect">
            <a:avLst/>
          </a:prstGeom>
          <a:noFill/>
        </p:spPr>
        <p:txBody>
          <a:bodyPr wrap="square" rtlCol="0">
            <a:spAutoFit/>
          </a:bodyPr>
          <a:lstStyle/>
          <a:p>
            <a:r>
              <a:rPr lang="en-US" altLang="zh-TW" sz="2400" b="1" dirty="0" smtClean="0">
                <a:latin typeface="華康中圓體" panose="020F0509000000000000" pitchFamily="49" charset="-120"/>
                <a:ea typeface="華康中圓體" panose="020F0509000000000000" pitchFamily="49" charset="-120"/>
              </a:rPr>
              <a:t>→</a:t>
            </a:r>
            <a:r>
              <a:rPr lang="zh-TW" altLang="en-US" sz="2400" b="1" dirty="0">
                <a:latin typeface="華康中圓體" panose="020F0509000000000000" pitchFamily="49" charset="-120"/>
                <a:ea typeface="華康中圓體" panose="020F0509000000000000" pitchFamily="49" charset="-120"/>
              </a:rPr>
              <a:t>代打戰術型球員</a:t>
            </a:r>
          </a:p>
        </p:txBody>
      </p:sp>
      <p:pic>
        <p:nvPicPr>
          <p:cNvPr id="10"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91" y="1045542"/>
            <a:ext cx="3868104" cy="3325548"/>
          </a:xfrm>
          <a:prstGeom prst="rect">
            <a:avLst/>
          </a:prstGeom>
        </p:spPr>
      </p:pic>
    </p:spTree>
    <p:extLst>
      <p:ext uri="{BB962C8B-B14F-4D97-AF65-F5344CB8AC3E}">
        <p14:creationId xmlns:p14="http://schemas.microsoft.com/office/powerpoint/2010/main" val="19520761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群組 1"/>
          <p:cNvGrpSpPr/>
          <p:nvPr/>
        </p:nvGrpSpPr>
        <p:grpSpPr>
          <a:xfrm>
            <a:off x="3085200" y="2030400"/>
            <a:ext cx="1710725" cy="1083993"/>
            <a:chOff x="3144264" y="2110758"/>
            <a:chExt cx="1710725" cy="1083993"/>
          </a:xfrm>
        </p:grpSpPr>
        <p:sp>
          <p:nvSpPr>
            <p:cNvPr id="23" name="矩形 22">
              <a:extLst>
                <a:ext uri="{FF2B5EF4-FFF2-40B4-BE49-F238E27FC236}">
                  <a16:creationId xmlns:a16="http://schemas.microsoft.com/office/drawing/2014/main" id="{256BF839-5984-4814-99D1-E3F91C6B186D}"/>
                </a:ext>
              </a:extLst>
            </p:cNvPr>
            <p:cNvSpPr/>
            <p:nvPr/>
          </p:nvSpPr>
          <p:spPr>
            <a:xfrm>
              <a:off x="3144264" y="2110758"/>
              <a:ext cx="1107996" cy="646331"/>
            </a:xfrm>
            <a:prstGeom prst="rect">
              <a:avLst/>
            </a:prstGeom>
          </p:spPr>
          <p:txBody>
            <a:bodyPr wrap="none">
              <a:spAutoFit/>
            </a:bodyPr>
            <a:lstStyle/>
            <a:p>
              <a:pPr>
                <a:spcAft>
                  <a:spcPts val="0"/>
                </a:spcAft>
              </a:pP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結</a:t>
              </a:r>
              <a:r>
                <a:rPr lang="zh-TW"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論</a:t>
              </a:r>
              <a:endParaRPr lang="zh-CN"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144264" y="2733086"/>
              <a:ext cx="1710725" cy="461665"/>
            </a:xfrm>
            <a:prstGeom prst="rect">
              <a:avLst/>
            </a:prstGeom>
          </p:spPr>
          <p:txBody>
            <a:bodyPr wrap="none">
              <a:spAutoFit/>
            </a:bodyPr>
            <a:lstStyle/>
            <a:p>
              <a:pPr>
                <a:spcAft>
                  <a:spcPts val="0"/>
                </a:spcAft>
              </a:pPr>
              <a:r>
                <a:rPr lang="en-US" altLang="zh-TW" sz="2400"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Conclusion</a:t>
              </a:r>
              <a:endParaRPr lang="en-US" altLang="zh-CN" sz="2400"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grpSp>
      <p:sp>
        <p:nvSpPr>
          <p:cNvPr id="6" name="AutoShape 59">
            <a:extLst>
              <a:ext uri="{FF2B5EF4-FFF2-40B4-BE49-F238E27FC236}">
                <a16:creationId xmlns:a16="http://schemas.microsoft.com/office/drawing/2014/main" id="{65296ADF-6826-4E74-AAC1-75AE73C7BE4D}"/>
              </a:ext>
            </a:extLst>
          </p:cNvPr>
          <p:cNvSpPr>
            <a:spLocks/>
          </p:cNvSpPr>
          <p:nvPr/>
        </p:nvSpPr>
        <p:spPr bwMode="auto">
          <a:xfrm>
            <a:off x="1518296" y="2047541"/>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9345624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4" y="375240"/>
            <a:ext cx="697627" cy="400110"/>
          </a:xfrm>
          <a:prstGeom prst="rect">
            <a:avLst/>
          </a:prstGeom>
        </p:spPr>
        <p:txBody>
          <a:bodyPr wrap="none">
            <a:spAutoFit/>
          </a:bodyPr>
          <a:lstStyle/>
          <a:p>
            <a:pPr defTabSz="457189"/>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結論</a:t>
            </a:r>
            <a:endParaRPr lang="zh-CN"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4" y="742819"/>
            <a:ext cx="954107" cy="276999"/>
          </a:xfrm>
          <a:prstGeom prst="rect">
            <a:avLst/>
          </a:prstGeom>
        </p:spPr>
        <p:txBody>
          <a:bodyPr wrap="none">
            <a:spAutoFit/>
          </a:bodyPr>
          <a:lstStyle/>
          <a:p>
            <a:pPr defTabSz="457189"/>
            <a:r>
              <a:rPr lang="en-US" altLang="zh-CN" sz="1200"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Conclusion</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46409"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dirty="0">
              <a:solidFill>
                <a:prstClr val="white"/>
              </a:solidFill>
              <a:latin typeface="Calibri Light"/>
              <a:ea typeface="微软雅黑"/>
            </a:endParaRPr>
          </a:p>
        </p:txBody>
      </p:sp>
      <p:sp>
        <p:nvSpPr>
          <p:cNvPr id="36" name="矩形 35">
            <a:extLst>
              <a:ext uri="{FF2B5EF4-FFF2-40B4-BE49-F238E27FC236}">
                <a16:creationId xmlns:a16="http://schemas.microsoft.com/office/drawing/2014/main" id="{8493C5D9-4D1D-43FC-8B4E-3EA5B187A304}"/>
              </a:ext>
            </a:extLst>
          </p:cNvPr>
          <p:cNvSpPr/>
          <p:nvPr/>
        </p:nvSpPr>
        <p:spPr>
          <a:xfrm>
            <a:off x="2225358" y="3180241"/>
            <a:ext cx="5211683" cy="523220"/>
          </a:xfrm>
          <a:prstGeom prst="rect">
            <a:avLst/>
          </a:prstGeom>
        </p:spPr>
        <p:txBody>
          <a:bodyPr wrap="none">
            <a:spAutoFit/>
          </a:bodyPr>
          <a:lstStyle/>
          <a:p>
            <a:pPr defTabSz="457189"/>
            <a:r>
              <a:rPr lang="zh-TW" altLang="en-US" sz="2800" b="1"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rPr>
              <a:t>解釋能力看起來很差，但其實</a:t>
            </a:r>
            <a:r>
              <a:rPr lang="en-US" altLang="zh-TW" sz="2800" b="1"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rPr>
              <a:t>…</a:t>
            </a:r>
            <a:endParaRPr lang="zh-CN" altLang="en-US" sz="2800" b="1" kern="100" dirty="0">
              <a:solidFill>
                <a:prstClr val="white"/>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9" name="椭圆 38">
            <a:extLst>
              <a:ext uri="{FF2B5EF4-FFF2-40B4-BE49-F238E27FC236}">
                <a16:creationId xmlns:a16="http://schemas.microsoft.com/office/drawing/2014/main" id="{59775499-062C-4B20-A38F-156BBA604179}"/>
              </a:ext>
            </a:extLst>
          </p:cNvPr>
          <p:cNvSpPr/>
          <p:nvPr/>
        </p:nvSpPr>
        <p:spPr>
          <a:xfrm>
            <a:off x="1496471" y="3200312"/>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grpSp>
        <p:nvGrpSpPr>
          <p:cNvPr id="13" name="Group 69">
            <a:extLst>
              <a:ext uri="{FF2B5EF4-FFF2-40B4-BE49-F238E27FC236}">
                <a16:creationId xmlns:a16="http://schemas.microsoft.com/office/drawing/2014/main" id="{AB4DA541-D62E-4DEA-AA34-72DECD7657D7}"/>
              </a:ext>
            </a:extLst>
          </p:cNvPr>
          <p:cNvGrpSpPr/>
          <p:nvPr/>
        </p:nvGrpSpPr>
        <p:grpSpPr>
          <a:xfrm>
            <a:off x="1579555" y="3289130"/>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33629800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38200A38-7C1C-4B49-ACC0-4CFFD2730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93" y="376700"/>
            <a:ext cx="8647815" cy="2500426"/>
          </a:xfrm>
          <a:prstGeom prst="rect">
            <a:avLst/>
          </a:prstGeom>
        </p:spPr>
      </p:pic>
      <p:sp>
        <p:nvSpPr>
          <p:cNvPr id="3" name="矩形 2">
            <a:extLst>
              <a:ext uri="{FF2B5EF4-FFF2-40B4-BE49-F238E27FC236}">
                <a16:creationId xmlns:a16="http://schemas.microsoft.com/office/drawing/2014/main" id="{B1EF227F-F971-46C4-8C83-D820A502B67B}"/>
              </a:ext>
            </a:extLst>
          </p:cNvPr>
          <p:cNvSpPr/>
          <p:nvPr/>
        </p:nvSpPr>
        <p:spPr>
          <a:xfrm>
            <a:off x="388824" y="375240"/>
            <a:ext cx="1713931" cy="400110"/>
          </a:xfrm>
          <a:prstGeom prst="rect">
            <a:avLst/>
          </a:prstGeom>
        </p:spPr>
        <p:txBody>
          <a:bodyPr wrap="none">
            <a:spAutoFit/>
          </a:bodyPr>
          <a:lstStyle/>
          <a:p>
            <a:pPr defTabSz="457189"/>
            <a:r>
              <a:rPr lang="zh-TW" altLang="en-US" sz="2000" b="1" kern="100" dirty="0">
                <a:solidFill>
                  <a:prstClr val="white"/>
                </a:solidFill>
                <a:latin typeface="華康彩帶體" panose="040B0709000000000000" pitchFamily="81" charset="-120"/>
                <a:ea typeface="華康彩帶體" panose="040B0709000000000000" pitchFamily="81" charset="-120"/>
                <a:cs typeface="Times New Roman" panose="02020603050405020304" pitchFamily="18" charset="0"/>
              </a:rPr>
              <a:t>我們試過了</a:t>
            </a:r>
            <a:r>
              <a:rPr lang="en-US" altLang="zh-TW" sz="2000" b="1" kern="100" dirty="0">
                <a:solidFill>
                  <a:prstClr val="white"/>
                </a:solidFill>
                <a:latin typeface="華康彩帶體" panose="040B0709000000000000" pitchFamily="81" charset="-120"/>
                <a:ea typeface="華康彩帶體" panose="040B0709000000000000" pitchFamily="81" charset="-120"/>
                <a:cs typeface="Times New Roman" panose="02020603050405020304" pitchFamily="18" charset="0"/>
              </a:rPr>
              <a:t>…</a:t>
            </a:r>
            <a:endParaRPr lang="zh-CN" altLang="en-US" sz="2000" b="1" kern="100" dirty="0">
              <a:solidFill>
                <a:prstClr val="white"/>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4" y="742819"/>
            <a:ext cx="1184940" cy="276999"/>
          </a:xfrm>
          <a:prstGeom prst="rect">
            <a:avLst/>
          </a:prstGeom>
        </p:spPr>
        <p:txBody>
          <a:bodyPr wrap="none">
            <a:spAutoFit/>
          </a:bodyPr>
          <a:lstStyle/>
          <a:p>
            <a:pPr defTabSz="457189"/>
            <a:r>
              <a:rPr lang="en-US" altLang="zh-CN" sz="1200" kern="100" dirty="0">
                <a:solidFill>
                  <a:prstClr val="white"/>
                </a:solidFill>
                <a:latin typeface="華康彩帶體" panose="040B0709000000000000" pitchFamily="81" charset="-120"/>
                <a:ea typeface="華康彩帶體" panose="040B0709000000000000" pitchFamily="81" charset="-120"/>
                <a:cs typeface="Times New Roman" panose="02020603050405020304" pitchFamily="18" charset="0"/>
              </a:rPr>
              <a:t>We tried to…</a:t>
            </a:r>
          </a:p>
        </p:txBody>
      </p:sp>
      <p:sp>
        <p:nvSpPr>
          <p:cNvPr id="5" name="椭圆 4">
            <a:extLst>
              <a:ext uri="{FF2B5EF4-FFF2-40B4-BE49-F238E27FC236}">
                <a16:creationId xmlns:a16="http://schemas.microsoft.com/office/drawing/2014/main" id="{0BCF9059-DFCD-4124-B96A-B8AAC763B297}"/>
              </a:ext>
            </a:extLst>
          </p:cNvPr>
          <p:cNvSpPr/>
          <p:nvPr/>
        </p:nvSpPr>
        <p:spPr>
          <a:xfrm>
            <a:off x="1932388" y="1982393"/>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6" name="椭圆 5">
            <a:extLst>
              <a:ext uri="{FF2B5EF4-FFF2-40B4-BE49-F238E27FC236}">
                <a16:creationId xmlns:a16="http://schemas.microsoft.com/office/drawing/2014/main" id="{86688880-0542-4207-8A9B-98DDC0C850D9}"/>
              </a:ext>
            </a:extLst>
          </p:cNvPr>
          <p:cNvSpPr/>
          <p:nvPr/>
        </p:nvSpPr>
        <p:spPr>
          <a:xfrm>
            <a:off x="4037107" y="1982393"/>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7" name="椭圆 6">
            <a:extLst>
              <a:ext uri="{FF2B5EF4-FFF2-40B4-BE49-F238E27FC236}">
                <a16:creationId xmlns:a16="http://schemas.microsoft.com/office/drawing/2014/main" id="{571F953D-40B0-4418-889E-104D28282010}"/>
              </a:ext>
            </a:extLst>
          </p:cNvPr>
          <p:cNvSpPr/>
          <p:nvPr/>
        </p:nvSpPr>
        <p:spPr>
          <a:xfrm>
            <a:off x="6141826" y="1982393"/>
            <a:ext cx="1210235" cy="121023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9" name="矩形 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8FED6F2E-B8A4-49B9-9689-D86A5F3D6816}"/>
              </a:ext>
            </a:extLst>
          </p:cNvPr>
          <p:cNvSpPr/>
          <p:nvPr/>
        </p:nvSpPr>
        <p:spPr>
          <a:xfrm>
            <a:off x="1998046" y="3411187"/>
            <a:ext cx="1078914" cy="307777"/>
          </a:xfrm>
          <a:prstGeom prst="rect">
            <a:avLst/>
          </a:prstGeom>
        </p:spPr>
        <p:txBody>
          <a:bodyPr wrap="square">
            <a:spAutoFit/>
          </a:bodyPr>
          <a:lstStyle/>
          <a:p>
            <a:pPr defTabSz="457189"/>
            <a:r>
              <a:rPr lang="en-US" altLang="zh-TW" sz="1400" dirty="0">
                <a:solidFill>
                  <a:prstClr val="black"/>
                </a:solidFill>
                <a:latin typeface="華康中圓體" panose="020F0509000000000000" pitchFamily="49" charset="-120"/>
                <a:ea typeface="華康中圓體" panose="020F0509000000000000" pitchFamily="49" charset="-120"/>
              </a:rPr>
              <a:t>1</a:t>
            </a:r>
            <a:r>
              <a:rPr lang="en-US" altLang="zh-TW" sz="1400" dirty="0" smtClean="0">
                <a:solidFill>
                  <a:prstClr val="black"/>
                </a:solidFill>
                <a:latin typeface="華康中圓體" panose="020F0509000000000000" pitchFamily="49" charset="-120"/>
                <a:ea typeface="華康中圓體" panose="020F0509000000000000" pitchFamily="49" charset="-120"/>
              </a:rPr>
              <a:t>.</a:t>
            </a:r>
            <a:r>
              <a:rPr lang="zh-TW" altLang="en-US" sz="1400" dirty="0" smtClean="0">
                <a:solidFill>
                  <a:prstClr val="black"/>
                </a:solidFill>
                <a:latin typeface="華康中圓體" panose="020F0509000000000000" pitchFamily="49" charset="-120"/>
                <a:ea typeface="華康中圓體" panose="020F0509000000000000" pitchFamily="49" charset="-120"/>
              </a:rPr>
              <a:t>改變</a:t>
            </a:r>
            <a:r>
              <a:rPr lang="zh-TW" altLang="en-US" sz="1400" dirty="0">
                <a:solidFill>
                  <a:prstClr val="black"/>
                </a:solidFill>
                <a:latin typeface="華康中圓體" panose="020F0509000000000000" pitchFamily="49" charset="-120"/>
                <a:ea typeface="華康中圓體" panose="020F0509000000000000" pitchFamily="49" charset="-120"/>
              </a:rPr>
              <a:t>變數</a:t>
            </a:r>
            <a:endParaRPr lang="en-US" altLang="zh-TW" sz="1400" dirty="0">
              <a:solidFill>
                <a:prstClr val="black"/>
              </a:solidFill>
              <a:latin typeface="華康中圓體" panose="020F0509000000000000" pitchFamily="49" charset="-120"/>
              <a:ea typeface="華康中圓體" panose="020F0509000000000000" pitchFamily="49" charset="-120"/>
            </a:endParaRPr>
          </a:p>
        </p:txBody>
      </p:sp>
      <p:sp>
        <p:nvSpPr>
          <p:cNvPr id="10" name="矩形 9"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6A7B0D22-026C-494E-A479-70FC6AF63BD4}"/>
              </a:ext>
            </a:extLst>
          </p:cNvPr>
          <p:cNvSpPr/>
          <p:nvPr/>
        </p:nvSpPr>
        <p:spPr>
          <a:xfrm>
            <a:off x="3585591" y="3411187"/>
            <a:ext cx="1972818" cy="307777"/>
          </a:xfrm>
          <a:prstGeom prst="rect">
            <a:avLst/>
          </a:prstGeom>
        </p:spPr>
        <p:txBody>
          <a:bodyPr wrap="square">
            <a:spAutoFit/>
          </a:bodyPr>
          <a:lstStyle/>
          <a:p>
            <a:pPr defTabSz="457189"/>
            <a:r>
              <a:rPr lang="en-US" altLang="zh-TW" sz="1400" dirty="0">
                <a:solidFill>
                  <a:prstClr val="black"/>
                </a:solidFill>
                <a:latin typeface="華康中圓體" panose="020F0509000000000000" pitchFamily="49" charset="-120"/>
                <a:ea typeface="華康中圓體" panose="020F0509000000000000" pitchFamily="49" charset="-120"/>
              </a:rPr>
              <a:t>2</a:t>
            </a:r>
            <a:r>
              <a:rPr lang="en-US" altLang="zh-TW" sz="1400" dirty="0" smtClean="0">
                <a:solidFill>
                  <a:prstClr val="black"/>
                </a:solidFill>
                <a:latin typeface="華康中圓體" panose="020F0509000000000000" pitchFamily="49" charset="-120"/>
                <a:ea typeface="華康中圓體" panose="020F0509000000000000" pitchFamily="49" charset="-120"/>
              </a:rPr>
              <a:t>.</a:t>
            </a:r>
            <a:r>
              <a:rPr lang="zh-TW" altLang="en-US" sz="1400" dirty="0" smtClean="0">
                <a:solidFill>
                  <a:prstClr val="black"/>
                </a:solidFill>
                <a:latin typeface="華康中圓體" panose="020F0509000000000000" pitchFamily="49" charset="-120"/>
                <a:ea typeface="華康中圓體" panose="020F0509000000000000" pitchFamily="49" charset="-120"/>
              </a:rPr>
              <a:t>數據</a:t>
            </a:r>
            <a:r>
              <a:rPr lang="zh-TW" altLang="en-US" sz="1400" dirty="0">
                <a:solidFill>
                  <a:prstClr val="black"/>
                </a:solidFill>
                <a:latin typeface="華康中圓體" panose="020F0509000000000000" pitchFamily="49" charset="-120"/>
                <a:ea typeface="華康中圓體" panose="020F0509000000000000" pitchFamily="49" charset="-120"/>
              </a:rPr>
              <a:t>歸一化、標準化</a:t>
            </a:r>
            <a:endParaRPr lang="en-US" altLang="zh-TW" sz="1400" dirty="0">
              <a:solidFill>
                <a:prstClr val="black"/>
              </a:solidFill>
              <a:latin typeface="華康中圓體" panose="020F0509000000000000" pitchFamily="49" charset="-120"/>
              <a:ea typeface="華康中圓體" panose="020F0509000000000000" pitchFamily="49" charset="-120"/>
            </a:endParaRPr>
          </a:p>
        </p:txBody>
      </p:sp>
      <p:sp>
        <p:nvSpPr>
          <p:cNvPr id="11" name="矩形 10"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a:extLst>
              <a:ext uri="{FF2B5EF4-FFF2-40B4-BE49-F238E27FC236}">
                <a16:creationId xmlns:a16="http://schemas.microsoft.com/office/drawing/2014/main" id="{55148554-5F5A-4463-B305-91F966962652}"/>
              </a:ext>
            </a:extLst>
          </p:cNvPr>
          <p:cNvSpPr/>
          <p:nvPr/>
        </p:nvSpPr>
        <p:spPr>
          <a:xfrm>
            <a:off x="6106539" y="3411186"/>
            <a:ext cx="1280807" cy="307777"/>
          </a:xfrm>
          <a:prstGeom prst="rect">
            <a:avLst/>
          </a:prstGeom>
        </p:spPr>
        <p:txBody>
          <a:bodyPr wrap="square">
            <a:spAutoFit/>
          </a:bodyPr>
          <a:lstStyle/>
          <a:p>
            <a:pPr defTabSz="457189"/>
            <a:r>
              <a:rPr lang="en-US" altLang="zh-TW" sz="1400" dirty="0">
                <a:solidFill>
                  <a:prstClr val="black"/>
                </a:solidFill>
                <a:latin typeface="華康中圓體" panose="020F0509000000000000" pitchFamily="49" charset="-120"/>
                <a:ea typeface="華康中圓體" panose="020F0509000000000000" pitchFamily="49" charset="-120"/>
              </a:rPr>
              <a:t>3</a:t>
            </a:r>
            <a:r>
              <a:rPr lang="en-US" altLang="zh-TW" sz="1400" dirty="0" smtClean="0">
                <a:solidFill>
                  <a:prstClr val="black"/>
                </a:solidFill>
                <a:latin typeface="華康中圓體" panose="020F0509000000000000" pitchFamily="49" charset="-120"/>
                <a:ea typeface="華康中圓體" panose="020F0509000000000000" pitchFamily="49" charset="-120"/>
              </a:rPr>
              <a:t>.</a:t>
            </a:r>
            <a:r>
              <a:rPr lang="zh-TW" altLang="en-US" sz="1400" dirty="0" smtClean="0">
                <a:solidFill>
                  <a:prstClr val="black"/>
                </a:solidFill>
                <a:latin typeface="華康中圓體" panose="020F0509000000000000" pitchFamily="49" charset="-120"/>
                <a:ea typeface="華康中圓體" panose="020F0509000000000000" pitchFamily="49" charset="-120"/>
              </a:rPr>
              <a:t>用</a:t>
            </a:r>
            <a:r>
              <a:rPr lang="en-US" altLang="zh-TW" sz="1400" dirty="0">
                <a:solidFill>
                  <a:prstClr val="black"/>
                </a:solidFill>
                <a:latin typeface="華康中圓體" panose="020F0509000000000000" pitchFamily="49" charset="-120"/>
                <a:ea typeface="華康中圓體" panose="020F0509000000000000" pitchFamily="49" charset="-120"/>
              </a:rPr>
              <a:t>PC</a:t>
            </a:r>
            <a:r>
              <a:rPr lang="zh-TW" altLang="en-US" sz="1400" dirty="0">
                <a:solidFill>
                  <a:prstClr val="black"/>
                </a:solidFill>
                <a:latin typeface="華康中圓體" panose="020F0509000000000000" pitchFamily="49" charset="-120"/>
                <a:ea typeface="華康中圓體" panose="020F0509000000000000" pitchFamily="49" charset="-120"/>
              </a:rPr>
              <a:t>跑回歸</a:t>
            </a:r>
            <a:endParaRPr lang="en-US" altLang="zh-TW" sz="1400" dirty="0">
              <a:solidFill>
                <a:prstClr val="black"/>
              </a:solidFill>
              <a:latin typeface="華康中圓體" panose="020F0509000000000000" pitchFamily="49" charset="-120"/>
              <a:ea typeface="華康中圓體" panose="020F0509000000000000" pitchFamily="49" charset="-120"/>
            </a:endParaRPr>
          </a:p>
        </p:txBody>
      </p:sp>
      <p:sp>
        <p:nvSpPr>
          <p:cNvPr id="18" name="Freeform 21">
            <a:extLst>
              <a:ext uri="{FF2B5EF4-FFF2-40B4-BE49-F238E27FC236}">
                <a16:creationId xmlns:a16="http://schemas.microsoft.com/office/drawing/2014/main" id="{86FD6BE6-E832-4A70-857D-44E5A01C5DC1}"/>
              </a:ext>
            </a:extLst>
          </p:cNvPr>
          <p:cNvSpPr>
            <a:spLocks noEditPoints="1"/>
          </p:cNvSpPr>
          <p:nvPr/>
        </p:nvSpPr>
        <p:spPr bwMode="auto">
          <a:xfrm>
            <a:off x="6535014" y="2377750"/>
            <a:ext cx="423859" cy="419521"/>
          </a:xfrm>
          <a:custGeom>
            <a:avLst/>
            <a:gdLst>
              <a:gd name="T0" fmla="*/ 747 w 804"/>
              <a:gd name="T1" fmla="*/ 427 h 799"/>
              <a:gd name="T2" fmla="*/ 460 w 804"/>
              <a:gd name="T3" fmla="*/ 427 h 799"/>
              <a:gd name="T4" fmla="*/ 418 w 804"/>
              <a:gd name="T5" fmla="*/ 470 h 799"/>
              <a:gd name="T6" fmla="*/ 418 w 804"/>
              <a:gd name="T7" fmla="*/ 756 h 799"/>
              <a:gd name="T8" fmla="*/ 460 w 804"/>
              <a:gd name="T9" fmla="*/ 799 h 799"/>
              <a:gd name="T10" fmla="*/ 747 w 804"/>
              <a:gd name="T11" fmla="*/ 799 h 799"/>
              <a:gd name="T12" fmla="*/ 789 w 804"/>
              <a:gd name="T13" fmla="*/ 756 h 799"/>
              <a:gd name="T14" fmla="*/ 789 w 804"/>
              <a:gd name="T15" fmla="*/ 470 h 799"/>
              <a:gd name="T16" fmla="*/ 747 w 804"/>
              <a:gd name="T17" fmla="*/ 427 h 799"/>
              <a:gd name="T18" fmla="*/ 747 w 804"/>
              <a:gd name="T19" fmla="*/ 756 h 799"/>
              <a:gd name="T20" fmla="*/ 460 w 804"/>
              <a:gd name="T21" fmla="*/ 756 h 799"/>
              <a:gd name="T22" fmla="*/ 460 w 804"/>
              <a:gd name="T23" fmla="*/ 470 h 799"/>
              <a:gd name="T24" fmla="*/ 747 w 804"/>
              <a:gd name="T25" fmla="*/ 470 h 799"/>
              <a:gd name="T26" fmla="*/ 747 w 804"/>
              <a:gd name="T27" fmla="*/ 756 h 799"/>
              <a:gd name="T28" fmla="*/ 329 w 804"/>
              <a:gd name="T29" fmla="*/ 427 h 799"/>
              <a:gd name="T30" fmla="*/ 42 w 804"/>
              <a:gd name="T31" fmla="*/ 427 h 799"/>
              <a:gd name="T32" fmla="*/ 0 w 804"/>
              <a:gd name="T33" fmla="*/ 470 h 799"/>
              <a:gd name="T34" fmla="*/ 0 w 804"/>
              <a:gd name="T35" fmla="*/ 756 h 799"/>
              <a:gd name="T36" fmla="*/ 42 w 804"/>
              <a:gd name="T37" fmla="*/ 799 h 799"/>
              <a:gd name="T38" fmla="*/ 329 w 804"/>
              <a:gd name="T39" fmla="*/ 799 h 799"/>
              <a:gd name="T40" fmla="*/ 371 w 804"/>
              <a:gd name="T41" fmla="*/ 756 h 799"/>
              <a:gd name="T42" fmla="*/ 371 w 804"/>
              <a:gd name="T43" fmla="*/ 470 h 799"/>
              <a:gd name="T44" fmla="*/ 329 w 804"/>
              <a:gd name="T45" fmla="*/ 427 h 799"/>
              <a:gd name="T46" fmla="*/ 329 w 804"/>
              <a:gd name="T47" fmla="*/ 756 h 799"/>
              <a:gd name="T48" fmla="*/ 42 w 804"/>
              <a:gd name="T49" fmla="*/ 756 h 799"/>
              <a:gd name="T50" fmla="*/ 42 w 804"/>
              <a:gd name="T51" fmla="*/ 470 h 799"/>
              <a:gd name="T52" fmla="*/ 329 w 804"/>
              <a:gd name="T53" fmla="*/ 470 h 799"/>
              <a:gd name="T54" fmla="*/ 329 w 804"/>
              <a:gd name="T55" fmla="*/ 756 h 799"/>
              <a:gd name="T56" fmla="*/ 789 w 804"/>
              <a:gd name="T57" fmla="*/ 178 h 799"/>
              <a:gd name="T58" fmla="*/ 634 w 804"/>
              <a:gd name="T59" fmla="*/ 14 h 799"/>
              <a:gd name="T60" fmla="*/ 583 w 804"/>
              <a:gd name="T61" fmla="*/ 14 h 799"/>
              <a:gd name="T62" fmla="*/ 418 w 804"/>
              <a:gd name="T63" fmla="*/ 164 h 799"/>
              <a:gd name="T64" fmla="*/ 418 w 804"/>
              <a:gd name="T65" fmla="*/ 216 h 799"/>
              <a:gd name="T66" fmla="*/ 573 w 804"/>
              <a:gd name="T67" fmla="*/ 380 h 799"/>
              <a:gd name="T68" fmla="*/ 625 w 804"/>
              <a:gd name="T69" fmla="*/ 380 h 799"/>
              <a:gd name="T70" fmla="*/ 789 w 804"/>
              <a:gd name="T71" fmla="*/ 225 h 799"/>
              <a:gd name="T72" fmla="*/ 789 w 804"/>
              <a:gd name="T73" fmla="*/ 178 h 799"/>
              <a:gd name="T74" fmla="*/ 601 w 804"/>
              <a:gd name="T75" fmla="*/ 348 h 799"/>
              <a:gd name="T76" fmla="*/ 451 w 804"/>
              <a:gd name="T77" fmla="*/ 193 h 799"/>
              <a:gd name="T78" fmla="*/ 606 w 804"/>
              <a:gd name="T79" fmla="*/ 47 h 799"/>
              <a:gd name="T80" fmla="*/ 757 w 804"/>
              <a:gd name="T81" fmla="*/ 207 h 799"/>
              <a:gd name="T82" fmla="*/ 601 w 804"/>
              <a:gd name="T83" fmla="*/ 348 h 799"/>
              <a:gd name="T84" fmla="*/ 329 w 804"/>
              <a:gd name="T85" fmla="*/ 9 h 799"/>
              <a:gd name="T86" fmla="*/ 42 w 804"/>
              <a:gd name="T87" fmla="*/ 9 h 799"/>
              <a:gd name="T88" fmla="*/ 0 w 804"/>
              <a:gd name="T89" fmla="*/ 56 h 799"/>
              <a:gd name="T90" fmla="*/ 0 w 804"/>
              <a:gd name="T91" fmla="*/ 343 h 799"/>
              <a:gd name="T92" fmla="*/ 42 w 804"/>
              <a:gd name="T93" fmla="*/ 385 h 799"/>
              <a:gd name="T94" fmla="*/ 329 w 804"/>
              <a:gd name="T95" fmla="*/ 385 h 799"/>
              <a:gd name="T96" fmla="*/ 371 w 804"/>
              <a:gd name="T97" fmla="*/ 343 h 799"/>
              <a:gd name="T98" fmla="*/ 371 w 804"/>
              <a:gd name="T99" fmla="*/ 56 h 799"/>
              <a:gd name="T100" fmla="*/ 329 w 804"/>
              <a:gd name="T101" fmla="*/ 9 h 799"/>
              <a:gd name="T102" fmla="*/ 329 w 804"/>
              <a:gd name="T103" fmla="*/ 338 h 799"/>
              <a:gd name="T104" fmla="*/ 42 w 804"/>
              <a:gd name="T105" fmla="*/ 338 h 799"/>
              <a:gd name="T106" fmla="*/ 42 w 804"/>
              <a:gd name="T107" fmla="*/ 56 h 799"/>
              <a:gd name="T108" fmla="*/ 329 w 804"/>
              <a:gd name="T109" fmla="*/ 56 h 799"/>
              <a:gd name="T110" fmla="*/ 329 w 804"/>
              <a:gd name="T111" fmla="*/ 33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99">
                <a:moveTo>
                  <a:pt x="747" y="427"/>
                </a:moveTo>
                <a:cubicBezTo>
                  <a:pt x="460" y="427"/>
                  <a:pt x="460" y="427"/>
                  <a:pt x="460" y="427"/>
                </a:cubicBezTo>
                <a:cubicBezTo>
                  <a:pt x="437" y="427"/>
                  <a:pt x="418" y="446"/>
                  <a:pt x="418" y="470"/>
                </a:cubicBezTo>
                <a:cubicBezTo>
                  <a:pt x="418" y="756"/>
                  <a:pt x="418" y="756"/>
                  <a:pt x="418" y="756"/>
                </a:cubicBezTo>
                <a:cubicBezTo>
                  <a:pt x="418" y="780"/>
                  <a:pt x="437" y="799"/>
                  <a:pt x="460" y="799"/>
                </a:cubicBezTo>
                <a:cubicBezTo>
                  <a:pt x="747" y="799"/>
                  <a:pt x="747" y="799"/>
                  <a:pt x="747" y="799"/>
                </a:cubicBezTo>
                <a:cubicBezTo>
                  <a:pt x="771" y="799"/>
                  <a:pt x="789" y="780"/>
                  <a:pt x="789" y="756"/>
                </a:cubicBezTo>
                <a:cubicBezTo>
                  <a:pt x="789" y="470"/>
                  <a:pt x="789" y="470"/>
                  <a:pt x="789" y="470"/>
                </a:cubicBezTo>
                <a:cubicBezTo>
                  <a:pt x="789" y="446"/>
                  <a:pt x="771" y="427"/>
                  <a:pt x="747" y="427"/>
                </a:cubicBezTo>
                <a:close/>
                <a:moveTo>
                  <a:pt x="747" y="756"/>
                </a:moveTo>
                <a:cubicBezTo>
                  <a:pt x="460" y="756"/>
                  <a:pt x="460" y="756"/>
                  <a:pt x="460" y="756"/>
                </a:cubicBezTo>
                <a:cubicBezTo>
                  <a:pt x="460" y="470"/>
                  <a:pt x="460" y="470"/>
                  <a:pt x="460" y="470"/>
                </a:cubicBezTo>
                <a:cubicBezTo>
                  <a:pt x="747" y="470"/>
                  <a:pt x="747" y="470"/>
                  <a:pt x="747" y="470"/>
                </a:cubicBezTo>
                <a:cubicBezTo>
                  <a:pt x="747" y="756"/>
                  <a:pt x="747" y="756"/>
                  <a:pt x="747" y="756"/>
                </a:cubicBezTo>
                <a:close/>
                <a:moveTo>
                  <a:pt x="329" y="427"/>
                </a:moveTo>
                <a:cubicBezTo>
                  <a:pt x="42" y="427"/>
                  <a:pt x="42" y="427"/>
                  <a:pt x="42" y="427"/>
                </a:cubicBezTo>
                <a:cubicBezTo>
                  <a:pt x="19" y="427"/>
                  <a:pt x="0" y="446"/>
                  <a:pt x="0" y="470"/>
                </a:cubicBezTo>
                <a:cubicBezTo>
                  <a:pt x="0" y="756"/>
                  <a:pt x="0" y="756"/>
                  <a:pt x="0" y="756"/>
                </a:cubicBezTo>
                <a:cubicBezTo>
                  <a:pt x="0" y="780"/>
                  <a:pt x="19" y="799"/>
                  <a:pt x="42" y="799"/>
                </a:cubicBezTo>
                <a:cubicBezTo>
                  <a:pt x="329" y="799"/>
                  <a:pt x="329" y="799"/>
                  <a:pt x="329" y="799"/>
                </a:cubicBezTo>
                <a:cubicBezTo>
                  <a:pt x="352" y="799"/>
                  <a:pt x="371" y="780"/>
                  <a:pt x="371" y="756"/>
                </a:cubicBezTo>
                <a:cubicBezTo>
                  <a:pt x="371" y="470"/>
                  <a:pt x="371" y="470"/>
                  <a:pt x="371" y="470"/>
                </a:cubicBezTo>
                <a:cubicBezTo>
                  <a:pt x="371" y="446"/>
                  <a:pt x="352" y="427"/>
                  <a:pt x="329" y="427"/>
                </a:cubicBezTo>
                <a:close/>
                <a:moveTo>
                  <a:pt x="329" y="756"/>
                </a:moveTo>
                <a:cubicBezTo>
                  <a:pt x="42" y="756"/>
                  <a:pt x="42" y="756"/>
                  <a:pt x="42" y="756"/>
                </a:cubicBezTo>
                <a:cubicBezTo>
                  <a:pt x="42" y="470"/>
                  <a:pt x="42" y="470"/>
                  <a:pt x="42" y="470"/>
                </a:cubicBezTo>
                <a:cubicBezTo>
                  <a:pt x="329" y="470"/>
                  <a:pt x="329" y="470"/>
                  <a:pt x="329" y="470"/>
                </a:cubicBezTo>
                <a:lnTo>
                  <a:pt x="329" y="756"/>
                </a:lnTo>
                <a:close/>
                <a:moveTo>
                  <a:pt x="789" y="178"/>
                </a:moveTo>
                <a:cubicBezTo>
                  <a:pt x="634" y="14"/>
                  <a:pt x="634" y="14"/>
                  <a:pt x="634" y="14"/>
                </a:cubicBezTo>
                <a:cubicBezTo>
                  <a:pt x="620" y="0"/>
                  <a:pt x="597" y="0"/>
                  <a:pt x="583" y="14"/>
                </a:cubicBezTo>
                <a:cubicBezTo>
                  <a:pt x="418" y="164"/>
                  <a:pt x="418" y="164"/>
                  <a:pt x="418" y="164"/>
                </a:cubicBezTo>
                <a:cubicBezTo>
                  <a:pt x="404" y="178"/>
                  <a:pt x="404" y="202"/>
                  <a:pt x="418" y="216"/>
                </a:cubicBezTo>
                <a:cubicBezTo>
                  <a:pt x="573" y="380"/>
                  <a:pt x="573" y="380"/>
                  <a:pt x="573" y="380"/>
                </a:cubicBezTo>
                <a:cubicBezTo>
                  <a:pt x="587" y="395"/>
                  <a:pt x="611" y="395"/>
                  <a:pt x="625" y="380"/>
                </a:cubicBezTo>
                <a:cubicBezTo>
                  <a:pt x="789" y="225"/>
                  <a:pt x="789" y="225"/>
                  <a:pt x="789" y="225"/>
                </a:cubicBezTo>
                <a:cubicBezTo>
                  <a:pt x="804" y="211"/>
                  <a:pt x="804" y="193"/>
                  <a:pt x="789" y="178"/>
                </a:cubicBezTo>
                <a:close/>
                <a:moveTo>
                  <a:pt x="601" y="348"/>
                </a:moveTo>
                <a:cubicBezTo>
                  <a:pt x="451" y="193"/>
                  <a:pt x="451" y="193"/>
                  <a:pt x="451" y="193"/>
                </a:cubicBezTo>
                <a:cubicBezTo>
                  <a:pt x="606" y="47"/>
                  <a:pt x="606" y="47"/>
                  <a:pt x="606" y="47"/>
                </a:cubicBezTo>
                <a:cubicBezTo>
                  <a:pt x="757" y="207"/>
                  <a:pt x="757" y="207"/>
                  <a:pt x="757" y="207"/>
                </a:cubicBezTo>
                <a:lnTo>
                  <a:pt x="601" y="348"/>
                </a:lnTo>
                <a:close/>
                <a:moveTo>
                  <a:pt x="329" y="9"/>
                </a:moveTo>
                <a:cubicBezTo>
                  <a:pt x="42" y="9"/>
                  <a:pt x="42" y="9"/>
                  <a:pt x="42" y="9"/>
                </a:cubicBezTo>
                <a:cubicBezTo>
                  <a:pt x="19" y="9"/>
                  <a:pt x="0" y="28"/>
                  <a:pt x="0" y="56"/>
                </a:cubicBezTo>
                <a:cubicBezTo>
                  <a:pt x="0" y="343"/>
                  <a:pt x="0" y="343"/>
                  <a:pt x="0" y="343"/>
                </a:cubicBezTo>
                <a:cubicBezTo>
                  <a:pt x="0" y="366"/>
                  <a:pt x="19" y="385"/>
                  <a:pt x="42" y="385"/>
                </a:cubicBezTo>
                <a:cubicBezTo>
                  <a:pt x="329" y="385"/>
                  <a:pt x="329" y="385"/>
                  <a:pt x="329" y="385"/>
                </a:cubicBezTo>
                <a:cubicBezTo>
                  <a:pt x="352" y="385"/>
                  <a:pt x="371" y="366"/>
                  <a:pt x="371" y="343"/>
                </a:cubicBezTo>
                <a:cubicBezTo>
                  <a:pt x="371" y="56"/>
                  <a:pt x="371" y="56"/>
                  <a:pt x="371" y="56"/>
                </a:cubicBezTo>
                <a:cubicBezTo>
                  <a:pt x="371" y="28"/>
                  <a:pt x="352" y="9"/>
                  <a:pt x="329" y="9"/>
                </a:cubicBezTo>
                <a:close/>
                <a:moveTo>
                  <a:pt x="329" y="338"/>
                </a:moveTo>
                <a:cubicBezTo>
                  <a:pt x="42" y="338"/>
                  <a:pt x="42" y="338"/>
                  <a:pt x="42" y="338"/>
                </a:cubicBezTo>
                <a:cubicBezTo>
                  <a:pt x="42" y="56"/>
                  <a:pt x="42" y="56"/>
                  <a:pt x="42" y="56"/>
                </a:cubicBezTo>
                <a:cubicBezTo>
                  <a:pt x="329" y="56"/>
                  <a:pt x="329" y="56"/>
                  <a:pt x="329" y="56"/>
                </a:cubicBezTo>
                <a:lnTo>
                  <a:pt x="329" y="33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457189"/>
            <a:endParaRPr lang="zh-CN" altLang="en-US">
              <a:solidFill>
                <a:prstClr val="black"/>
              </a:solidFill>
              <a:latin typeface="Calibri Light"/>
              <a:ea typeface="微软雅黑"/>
            </a:endParaRPr>
          </a:p>
        </p:txBody>
      </p:sp>
      <p:sp>
        <p:nvSpPr>
          <p:cNvPr id="19" name="Freeform 9">
            <a:extLst>
              <a:ext uri="{FF2B5EF4-FFF2-40B4-BE49-F238E27FC236}">
                <a16:creationId xmlns:a16="http://schemas.microsoft.com/office/drawing/2014/main" id="{7A53962F-3837-4E00-AD41-FB87A0EBD497}"/>
              </a:ext>
            </a:extLst>
          </p:cNvPr>
          <p:cNvSpPr>
            <a:spLocks/>
          </p:cNvSpPr>
          <p:nvPr/>
        </p:nvSpPr>
        <p:spPr bwMode="auto">
          <a:xfrm>
            <a:off x="4386196" y="2325515"/>
            <a:ext cx="512057" cy="503151"/>
          </a:xfrm>
          <a:custGeom>
            <a:avLst/>
            <a:gdLst>
              <a:gd name="T0" fmla="*/ 697 w 713"/>
              <a:gd name="T1" fmla="*/ 10 h 700"/>
              <a:gd name="T2" fmla="*/ 655 w 713"/>
              <a:gd name="T3" fmla="*/ 16 h 700"/>
              <a:gd name="T4" fmla="*/ 15 w 713"/>
              <a:gd name="T5" fmla="*/ 381 h 700"/>
              <a:gd name="T6" fmla="*/ 11 w 713"/>
              <a:gd name="T7" fmla="*/ 383 h 700"/>
              <a:gd name="T8" fmla="*/ 1 w 713"/>
              <a:gd name="T9" fmla="*/ 411 h 700"/>
              <a:gd name="T10" fmla="*/ 28 w 713"/>
              <a:gd name="T11" fmla="*/ 442 h 700"/>
              <a:gd name="T12" fmla="*/ 209 w 713"/>
              <a:gd name="T13" fmla="*/ 505 h 700"/>
              <a:gd name="T14" fmla="*/ 221 w 713"/>
              <a:gd name="T15" fmla="*/ 470 h 700"/>
              <a:gd name="T16" fmla="*/ 41 w 713"/>
              <a:gd name="T17" fmla="*/ 408 h 700"/>
              <a:gd name="T18" fmla="*/ 610 w 713"/>
              <a:gd name="T19" fmla="*/ 84 h 700"/>
              <a:gd name="T20" fmla="*/ 282 w 713"/>
              <a:gd name="T21" fmla="*/ 486 h 700"/>
              <a:gd name="T22" fmla="*/ 282 w 713"/>
              <a:gd name="T23" fmla="*/ 700 h 700"/>
              <a:gd name="T24" fmla="*/ 327 w 713"/>
              <a:gd name="T25" fmla="*/ 700 h 700"/>
              <a:gd name="T26" fmla="*/ 327 w 713"/>
              <a:gd name="T27" fmla="*/ 503 h 700"/>
              <a:gd name="T28" fmla="*/ 669 w 713"/>
              <a:gd name="T29" fmla="*/ 84 h 700"/>
              <a:gd name="T30" fmla="*/ 581 w 713"/>
              <a:gd name="T31" fmla="*/ 588 h 700"/>
              <a:gd name="T32" fmla="*/ 581 w 713"/>
              <a:gd name="T33" fmla="*/ 590 h 700"/>
              <a:gd name="T34" fmla="*/ 577 w 713"/>
              <a:gd name="T35" fmla="*/ 599 h 700"/>
              <a:gd name="T36" fmla="*/ 569 w 713"/>
              <a:gd name="T37" fmla="*/ 600 h 700"/>
              <a:gd name="T38" fmla="*/ 372 w 713"/>
              <a:gd name="T39" fmla="*/ 533 h 700"/>
              <a:gd name="T40" fmla="*/ 361 w 713"/>
              <a:gd name="T41" fmla="*/ 567 h 700"/>
              <a:gd name="T42" fmla="*/ 559 w 713"/>
              <a:gd name="T43" fmla="*/ 635 h 700"/>
              <a:gd name="T44" fmla="*/ 561 w 713"/>
              <a:gd name="T45" fmla="*/ 636 h 700"/>
              <a:gd name="T46" fmla="*/ 572 w 713"/>
              <a:gd name="T47" fmla="*/ 637 h 700"/>
              <a:gd name="T48" fmla="*/ 599 w 713"/>
              <a:gd name="T49" fmla="*/ 627 h 700"/>
              <a:gd name="T50" fmla="*/ 616 w 713"/>
              <a:gd name="T51" fmla="*/ 594 h 700"/>
              <a:gd name="T52" fmla="*/ 711 w 713"/>
              <a:gd name="T53" fmla="*/ 46 h 700"/>
              <a:gd name="T54" fmla="*/ 712 w 713"/>
              <a:gd name="T55" fmla="*/ 43 h 700"/>
              <a:gd name="T56" fmla="*/ 697 w 713"/>
              <a:gd name="T57" fmla="*/ 1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3" h="700">
                <a:moveTo>
                  <a:pt x="697" y="10"/>
                </a:moveTo>
                <a:cubicBezTo>
                  <a:pt x="680" y="0"/>
                  <a:pt x="661" y="12"/>
                  <a:pt x="655" y="16"/>
                </a:cubicBezTo>
                <a:cubicBezTo>
                  <a:pt x="15" y="381"/>
                  <a:pt x="15" y="381"/>
                  <a:pt x="15" y="381"/>
                </a:cubicBezTo>
                <a:cubicBezTo>
                  <a:pt x="11" y="383"/>
                  <a:pt x="11" y="383"/>
                  <a:pt x="11" y="383"/>
                </a:cubicBezTo>
                <a:cubicBezTo>
                  <a:pt x="0" y="394"/>
                  <a:pt x="0" y="406"/>
                  <a:pt x="1" y="411"/>
                </a:cubicBezTo>
                <a:cubicBezTo>
                  <a:pt x="3" y="429"/>
                  <a:pt x="21" y="439"/>
                  <a:pt x="28" y="442"/>
                </a:cubicBezTo>
                <a:cubicBezTo>
                  <a:pt x="209" y="505"/>
                  <a:pt x="209" y="505"/>
                  <a:pt x="209" y="505"/>
                </a:cubicBezTo>
                <a:cubicBezTo>
                  <a:pt x="221" y="470"/>
                  <a:pt x="221" y="470"/>
                  <a:pt x="221" y="470"/>
                </a:cubicBezTo>
                <a:cubicBezTo>
                  <a:pt x="41" y="408"/>
                  <a:pt x="41" y="408"/>
                  <a:pt x="41" y="408"/>
                </a:cubicBezTo>
                <a:cubicBezTo>
                  <a:pt x="610" y="84"/>
                  <a:pt x="610" y="84"/>
                  <a:pt x="610" y="84"/>
                </a:cubicBezTo>
                <a:cubicBezTo>
                  <a:pt x="282" y="486"/>
                  <a:pt x="282" y="486"/>
                  <a:pt x="282" y="486"/>
                </a:cubicBezTo>
                <a:cubicBezTo>
                  <a:pt x="282" y="700"/>
                  <a:pt x="282" y="700"/>
                  <a:pt x="282" y="700"/>
                </a:cubicBezTo>
                <a:cubicBezTo>
                  <a:pt x="327" y="700"/>
                  <a:pt x="327" y="700"/>
                  <a:pt x="327" y="700"/>
                </a:cubicBezTo>
                <a:cubicBezTo>
                  <a:pt x="327" y="503"/>
                  <a:pt x="327" y="503"/>
                  <a:pt x="327" y="503"/>
                </a:cubicBezTo>
                <a:cubicBezTo>
                  <a:pt x="669" y="84"/>
                  <a:pt x="669" y="84"/>
                  <a:pt x="669" y="84"/>
                </a:cubicBezTo>
                <a:cubicBezTo>
                  <a:pt x="581" y="588"/>
                  <a:pt x="581" y="588"/>
                  <a:pt x="581" y="588"/>
                </a:cubicBezTo>
                <a:cubicBezTo>
                  <a:pt x="581" y="590"/>
                  <a:pt x="581" y="590"/>
                  <a:pt x="581" y="590"/>
                </a:cubicBezTo>
                <a:cubicBezTo>
                  <a:pt x="581" y="592"/>
                  <a:pt x="580" y="597"/>
                  <a:pt x="577" y="599"/>
                </a:cubicBezTo>
                <a:cubicBezTo>
                  <a:pt x="575" y="600"/>
                  <a:pt x="571" y="600"/>
                  <a:pt x="569" y="600"/>
                </a:cubicBezTo>
                <a:cubicBezTo>
                  <a:pt x="372" y="533"/>
                  <a:pt x="372" y="533"/>
                  <a:pt x="372" y="533"/>
                </a:cubicBezTo>
                <a:cubicBezTo>
                  <a:pt x="361" y="567"/>
                  <a:pt x="361" y="567"/>
                  <a:pt x="361" y="567"/>
                </a:cubicBezTo>
                <a:cubicBezTo>
                  <a:pt x="559" y="635"/>
                  <a:pt x="559" y="635"/>
                  <a:pt x="559" y="635"/>
                </a:cubicBezTo>
                <a:cubicBezTo>
                  <a:pt x="561" y="636"/>
                  <a:pt x="561" y="636"/>
                  <a:pt x="561" y="636"/>
                </a:cubicBezTo>
                <a:cubicBezTo>
                  <a:pt x="565" y="636"/>
                  <a:pt x="569" y="637"/>
                  <a:pt x="572" y="637"/>
                </a:cubicBezTo>
                <a:cubicBezTo>
                  <a:pt x="585" y="637"/>
                  <a:pt x="594" y="632"/>
                  <a:pt x="599" y="627"/>
                </a:cubicBezTo>
                <a:cubicBezTo>
                  <a:pt x="613" y="616"/>
                  <a:pt x="616" y="599"/>
                  <a:pt x="616" y="594"/>
                </a:cubicBezTo>
                <a:cubicBezTo>
                  <a:pt x="711" y="46"/>
                  <a:pt x="711" y="46"/>
                  <a:pt x="711" y="46"/>
                </a:cubicBezTo>
                <a:cubicBezTo>
                  <a:pt x="712" y="43"/>
                  <a:pt x="712" y="43"/>
                  <a:pt x="712" y="43"/>
                </a:cubicBezTo>
                <a:cubicBezTo>
                  <a:pt x="713" y="23"/>
                  <a:pt x="704" y="14"/>
                  <a:pt x="697" y="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457189"/>
            <a:endParaRPr lang="zh-CN" altLang="en-US">
              <a:solidFill>
                <a:prstClr val="black"/>
              </a:solidFill>
              <a:latin typeface="Calibri Light"/>
              <a:ea typeface="微软雅黑"/>
            </a:endParaRPr>
          </a:p>
        </p:txBody>
      </p:sp>
      <p:grpSp>
        <p:nvGrpSpPr>
          <p:cNvPr id="20" name="Group 12">
            <a:extLst>
              <a:ext uri="{FF2B5EF4-FFF2-40B4-BE49-F238E27FC236}">
                <a16:creationId xmlns:a16="http://schemas.microsoft.com/office/drawing/2014/main" id="{683318D5-7CEE-44D5-AE4C-A717B456833F}"/>
              </a:ext>
            </a:extLst>
          </p:cNvPr>
          <p:cNvGrpSpPr>
            <a:grpSpLocks noChangeAspect="1"/>
          </p:cNvGrpSpPr>
          <p:nvPr/>
        </p:nvGrpSpPr>
        <p:grpSpPr bwMode="auto">
          <a:xfrm>
            <a:off x="2281349" y="2355119"/>
            <a:ext cx="512310" cy="547211"/>
            <a:chOff x="1446" y="1923"/>
            <a:chExt cx="411" cy="439"/>
          </a:xfrm>
          <a:solidFill>
            <a:schemeClr val="bg1"/>
          </a:solidFill>
        </p:grpSpPr>
        <p:sp>
          <p:nvSpPr>
            <p:cNvPr id="21" name="Freeform 13">
              <a:extLst>
                <a:ext uri="{FF2B5EF4-FFF2-40B4-BE49-F238E27FC236}">
                  <a16:creationId xmlns:a16="http://schemas.microsoft.com/office/drawing/2014/main" id="{6DD9C2A9-DE1C-46A8-B62A-77F27535A761}"/>
                </a:ext>
              </a:extLst>
            </p:cNvPr>
            <p:cNvSpPr>
              <a:spLocks noEditPoints="1"/>
            </p:cNvSpPr>
            <p:nvPr/>
          </p:nvSpPr>
          <p:spPr bwMode="auto">
            <a:xfrm>
              <a:off x="1446" y="1923"/>
              <a:ext cx="411" cy="439"/>
            </a:xfrm>
            <a:custGeom>
              <a:avLst/>
              <a:gdLst>
                <a:gd name="T0" fmla="*/ 501 w 658"/>
                <a:gd name="T1" fmla="*/ 119 h 700"/>
                <a:gd name="T2" fmla="*/ 329 w 658"/>
                <a:gd name="T3" fmla="*/ 0 h 700"/>
                <a:gd name="T4" fmla="*/ 158 w 658"/>
                <a:gd name="T5" fmla="*/ 119 h 700"/>
                <a:gd name="T6" fmla="*/ 65 w 658"/>
                <a:gd name="T7" fmla="*/ 350 h 700"/>
                <a:gd name="T8" fmla="*/ 158 w 658"/>
                <a:gd name="T9" fmla="*/ 582 h 700"/>
                <a:gd name="T10" fmla="*/ 329 w 658"/>
                <a:gd name="T11" fmla="*/ 700 h 700"/>
                <a:gd name="T12" fmla="*/ 501 w 658"/>
                <a:gd name="T13" fmla="*/ 582 h 700"/>
                <a:gd name="T14" fmla="*/ 593 w 658"/>
                <a:gd name="T15" fmla="*/ 350 h 700"/>
                <a:gd name="T16" fmla="*/ 501 w 658"/>
                <a:gd name="T17" fmla="*/ 147 h 700"/>
                <a:gd name="T18" fmla="*/ 615 w 658"/>
                <a:gd name="T19" fmla="*/ 243 h 700"/>
                <a:gd name="T20" fmla="*/ 575 w 658"/>
                <a:gd name="T21" fmla="*/ 327 h 700"/>
                <a:gd name="T22" fmla="*/ 472 w 658"/>
                <a:gd name="T23" fmla="*/ 148 h 700"/>
                <a:gd name="T24" fmla="*/ 443 w 658"/>
                <a:gd name="T25" fmla="*/ 548 h 700"/>
                <a:gd name="T26" fmla="*/ 417 w 658"/>
                <a:gd name="T27" fmla="*/ 502 h 700"/>
                <a:gd name="T28" fmla="*/ 463 w 658"/>
                <a:gd name="T29" fmla="*/ 480 h 700"/>
                <a:gd name="T30" fmla="*/ 403 w 658"/>
                <a:gd name="T31" fmla="*/ 477 h 700"/>
                <a:gd name="T32" fmla="*/ 256 w 658"/>
                <a:gd name="T33" fmla="*/ 477 h 700"/>
                <a:gd name="T34" fmla="*/ 182 w 658"/>
                <a:gd name="T35" fmla="*/ 350 h 700"/>
                <a:gd name="T36" fmla="*/ 256 w 658"/>
                <a:gd name="T37" fmla="*/ 223 h 700"/>
                <a:gd name="T38" fmla="*/ 403 w 658"/>
                <a:gd name="T39" fmla="*/ 223 h 700"/>
                <a:gd name="T40" fmla="*/ 476 w 658"/>
                <a:gd name="T41" fmla="*/ 350 h 700"/>
                <a:gd name="T42" fmla="*/ 403 w 658"/>
                <a:gd name="T43" fmla="*/ 477 h 700"/>
                <a:gd name="T44" fmla="*/ 194 w 658"/>
                <a:gd name="T45" fmla="*/ 471 h 700"/>
                <a:gd name="T46" fmla="*/ 292 w 658"/>
                <a:gd name="T47" fmla="*/ 528 h 700"/>
                <a:gd name="T48" fmla="*/ 195 w 658"/>
                <a:gd name="T49" fmla="*/ 480 h 700"/>
                <a:gd name="T50" fmla="*/ 149 w 658"/>
                <a:gd name="T51" fmla="*/ 401 h 700"/>
                <a:gd name="T52" fmla="*/ 149 w 658"/>
                <a:gd name="T53" fmla="*/ 299 h 700"/>
                <a:gd name="T54" fmla="*/ 154 w 658"/>
                <a:gd name="T55" fmla="*/ 350 h 700"/>
                <a:gd name="T56" fmla="*/ 215 w 658"/>
                <a:gd name="T57" fmla="*/ 152 h 700"/>
                <a:gd name="T58" fmla="*/ 242 w 658"/>
                <a:gd name="T59" fmla="*/ 198 h 700"/>
                <a:gd name="T60" fmla="*/ 195 w 658"/>
                <a:gd name="T61" fmla="*/ 220 h 700"/>
                <a:gd name="T62" fmla="*/ 463 w 658"/>
                <a:gd name="T63" fmla="*/ 220 h 700"/>
                <a:gd name="T64" fmla="*/ 417 w 658"/>
                <a:gd name="T65" fmla="*/ 199 h 700"/>
                <a:gd name="T66" fmla="*/ 444 w 658"/>
                <a:gd name="T67" fmla="*/ 152 h 700"/>
                <a:gd name="T68" fmla="*/ 502 w 658"/>
                <a:gd name="T69" fmla="*/ 293 h 700"/>
                <a:gd name="T70" fmla="*/ 558 w 658"/>
                <a:gd name="T71" fmla="*/ 350 h 700"/>
                <a:gd name="T72" fmla="*/ 502 w 658"/>
                <a:gd name="T73" fmla="*/ 407 h 700"/>
                <a:gd name="T74" fmla="*/ 502 w 658"/>
                <a:gd name="T75" fmla="*/ 293 h 700"/>
                <a:gd name="T76" fmla="*/ 279 w 658"/>
                <a:gd name="T77" fmla="*/ 49 h 700"/>
                <a:gd name="T78" fmla="*/ 379 w 658"/>
                <a:gd name="T79" fmla="*/ 49 h 700"/>
                <a:gd name="T80" fmla="*/ 433 w 658"/>
                <a:gd name="T81" fmla="*/ 125 h 700"/>
                <a:gd name="T82" fmla="*/ 226 w 658"/>
                <a:gd name="T83" fmla="*/ 125 h 700"/>
                <a:gd name="T84" fmla="*/ 77 w 658"/>
                <a:gd name="T85" fmla="*/ 318 h 700"/>
                <a:gd name="T86" fmla="*/ 51 w 658"/>
                <a:gd name="T87" fmla="*/ 189 h 700"/>
                <a:gd name="T88" fmla="*/ 186 w 658"/>
                <a:gd name="T89" fmla="*/ 148 h 700"/>
                <a:gd name="T90" fmla="*/ 83 w 658"/>
                <a:gd name="T91" fmla="*/ 327 h 700"/>
                <a:gd name="T92" fmla="*/ 158 w 658"/>
                <a:gd name="T93" fmla="*/ 553 h 700"/>
                <a:gd name="T94" fmla="*/ 44 w 658"/>
                <a:gd name="T95" fmla="*/ 457 h 700"/>
                <a:gd name="T96" fmla="*/ 83 w 658"/>
                <a:gd name="T97" fmla="*/ 373 h 700"/>
                <a:gd name="T98" fmla="*/ 186 w 658"/>
                <a:gd name="T99" fmla="*/ 552 h 700"/>
                <a:gd name="T100" fmla="*/ 428 w 658"/>
                <a:gd name="T101" fmla="*/ 585 h 700"/>
                <a:gd name="T102" fmla="*/ 329 w 658"/>
                <a:gd name="T103" fmla="*/ 672 h 700"/>
                <a:gd name="T104" fmla="*/ 231 w 658"/>
                <a:gd name="T105" fmla="*/ 585 h 700"/>
                <a:gd name="T106" fmla="*/ 329 w 658"/>
                <a:gd name="T107" fmla="*/ 544 h 700"/>
                <a:gd name="T108" fmla="*/ 428 w 658"/>
                <a:gd name="T109" fmla="*/ 585 h 700"/>
                <a:gd name="T110" fmla="*/ 614 w 658"/>
                <a:gd name="T111" fmla="*/ 457 h 700"/>
                <a:gd name="T112" fmla="*/ 501 w 658"/>
                <a:gd name="T113" fmla="*/ 553 h 700"/>
                <a:gd name="T114" fmla="*/ 497 w 658"/>
                <a:gd name="T115" fmla="*/ 447 h 700"/>
                <a:gd name="T116" fmla="*/ 582 w 658"/>
                <a:gd name="T117" fmla="*/ 382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8" h="700">
                  <a:moveTo>
                    <a:pt x="632" y="175"/>
                  </a:moveTo>
                  <a:cubicBezTo>
                    <a:pt x="610" y="137"/>
                    <a:pt x="562" y="119"/>
                    <a:pt x="501" y="119"/>
                  </a:cubicBezTo>
                  <a:cubicBezTo>
                    <a:pt x="488" y="119"/>
                    <a:pt x="475" y="119"/>
                    <a:pt x="461" y="121"/>
                  </a:cubicBezTo>
                  <a:cubicBezTo>
                    <a:pt x="429" y="47"/>
                    <a:pt x="382" y="0"/>
                    <a:pt x="329" y="0"/>
                  </a:cubicBezTo>
                  <a:cubicBezTo>
                    <a:pt x="276" y="0"/>
                    <a:pt x="229" y="47"/>
                    <a:pt x="197" y="121"/>
                  </a:cubicBezTo>
                  <a:cubicBezTo>
                    <a:pt x="183" y="120"/>
                    <a:pt x="170" y="119"/>
                    <a:pt x="158" y="119"/>
                  </a:cubicBezTo>
                  <a:cubicBezTo>
                    <a:pt x="96" y="119"/>
                    <a:pt x="48" y="137"/>
                    <a:pt x="26" y="175"/>
                  </a:cubicBezTo>
                  <a:cubicBezTo>
                    <a:pt x="0" y="221"/>
                    <a:pt x="17" y="285"/>
                    <a:pt x="65" y="350"/>
                  </a:cubicBezTo>
                  <a:cubicBezTo>
                    <a:pt x="17" y="415"/>
                    <a:pt x="0" y="479"/>
                    <a:pt x="26" y="525"/>
                  </a:cubicBezTo>
                  <a:cubicBezTo>
                    <a:pt x="48" y="563"/>
                    <a:pt x="96" y="582"/>
                    <a:pt x="158" y="582"/>
                  </a:cubicBezTo>
                  <a:cubicBezTo>
                    <a:pt x="170" y="582"/>
                    <a:pt x="183" y="581"/>
                    <a:pt x="197" y="579"/>
                  </a:cubicBezTo>
                  <a:cubicBezTo>
                    <a:pt x="229" y="653"/>
                    <a:pt x="276" y="700"/>
                    <a:pt x="329" y="700"/>
                  </a:cubicBezTo>
                  <a:cubicBezTo>
                    <a:pt x="382" y="700"/>
                    <a:pt x="429" y="653"/>
                    <a:pt x="461" y="579"/>
                  </a:cubicBezTo>
                  <a:cubicBezTo>
                    <a:pt x="475" y="581"/>
                    <a:pt x="488" y="582"/>
                    <a:pt x="501" y="582"/>
                  </a:cubicBezTo>
                  <a:cubicBezTo>
                    <a:pt x="562" y="582"/>
                    <a:pt x="610" y="563"/>
                    <a:pt x="632" y="525"/>
                  </a:cubicBezTo>
                  <a:cubicBezTo>
                    <a:pt x="658" y="479"/>
                    <a:pt x="641" y="415"/>
                    <a:pt x="593" y="350"/>
                  </a:cubicBezTo>
                  <a:cubicBezTo>
                    <a:pt x="642" y="285"/>
                    <a:pt x="658" y="221"/>
                    <a:pt x="632" y="175"/>
                  </a:cubicBezTo>
                  <a:close/>
                  <a:moveTo>
                    <a:pt x="501" y="147"/>
                  </a:moveTo>
                  <a:cubicBezTo>
                    <a:pt x="554" y="147"/>
                    <a:pt x="592" y="162"/>
                    <a:pt x="608" y="189"/>
                  </a:cubicBezTo>
                  <a:cubicBezTo>
                    <a:pt x="616" y="204"/>
                    <a:pt x="618" y="222"/>
                    <a:pt x="615" y="243"/>
                  </a:cubicBezTo>
                  <a:cubicBezTo>
                    <a:pt x="610" y="266"/>
                    <a:pt x="599" y="292"/>
                    <a:pt x="582" y="318"/>
                  </a:cubicBezTo>
                  <a:cubicBezTo>
                    <a:pt x="580" y="321"/>
                    <a:pt x="578" y="324"/>
                    <a:pt x="575" y="327"/>
                  </a:cubicBezTo>
                  <a:cubicBezTo>
                    <a:pt x="554" y="302"/>
                    <a:pt x="527" y="277"/>
                    <a:pt x="497" y="253"/>
                  </a:cubicBezTo>
                  <a:cubicBezTo>
                    <a:pt x="492" y="215"/>
                    <a:pt x="483" y="180"/>
                    <a:pt x="472" y="148"/>
                  </a:cubicBezTo>
                  <a:cubicBezTo>
                    <a:pt x="482" y="147"/>
                    <a:pt x="491" y="147"/>
                    <a:pt x="501" y="147"/>
                  </a:cubicBezTo>
                  <a:close/>
                  <a:moveTo>
                    <a:pt x="443" y="548"/>
                  </a:moveTo>
                  <a:cubicBezTo>
                    <a:pt x="419" y="544"/>
                    <a:pt x="393" y="537"/>
                    <a:pt x="366" y="528"/>
                  </a:cubicBezTo>
                  <a:cubicBezTo>
                    <a:pt x="383" y="520"/>
                    <a:pt x="400" y="511"/>
                    <a:pt x="417" y="502"/>
                  </a:cubicBezTo>
                  <a:cubicBezTo>
                    <a:pt x="433" y="492"/>
                    <a:pt x="449" y="482"/>
                    <a:pt x="465" y="471"/>
                  </a:cubicBezTo>
                  <a:cubicBezTo>
                    <a:pt x="464" y="474"/>
                    <a:pt x="463" y="477"/>
                    <a:pt x="463" y="480"/>
                  </a:cubicBezTo>
                  <a:cubicBezTo>
                    <a:pt x="458" y="505"/>
                    <a:pt x="451" y="527"/>
                    <a:pt x="443" y="548"/>
                  </a:cubicBezTo>
                  <a:close/>
                  <a:moveTo>
                    <a:pt x="403" y="477"/>
                  </a:moveTo>
                  <a:cubicBezTo>
                    <a:pt x="378" y="491"/>
                    <a:pt x="354" y="503"/>
                    <a:pt x="329" y="514"/>
                  </a:cubicBezTo>
                  <a:cubicBezTo>
                    <a:pt x="305" y="503"/>
                    <a:pt x="280" y="491"/>
                    <a:pt x="256" y="477"/>
                  </a:cubicBezTo>
                  <a:cubicBezTo>
                    <a:pt x="232" y="463"/>
                    <a:pt x="209" y="448"/>
                    <a:pt x="187" y="432"/>
                  </a:cubicBezTo>
                  <a:cubicBezTo>
                    <a:pt x="184" y="405"/>
                    <a:pt x="182" y="378"/>
                    <a:pt x="182" y="350"/>
                  </a:cubicBezTo>
                  <a:cubicBezTo>
                    <a:pt x="182" y="322"/>
                    <a:pt x="184" y="295"/>
                    <a:pt x="187" y="268"/>
                  </a:cubicBezTo>
                  <a:cubicBezTo>
                    <a:pt x="209" y="252"/>
                    <a:pt x="232" y="237"/>
                    <a:pt x="256" y="223"/>
                  </a:cubicBezTo>
                  <a:cubicBezTo>
                    <a:pt x="280" y="209"/>
                    <a:pt x="305" y="197"/>
                    <a:pt x="329" y="186"/>
                  </a:cubicBezTo>
                  <a:cubicBezTo>
                    <a:pt x="354" y="197"/>
                    <a:pt x="378" y="209"/>
                    <a:pt x="403" y="223"/>
                  </a:cubicBezTo>
                  <a:cubicBezTo>
                    <a:pt x="427" y="237"/>
                    <a:pt x="450" y="252"/>
                    <a:pt x="471" y="268"/>
                  </a:cubicBezTo>
                  <a:cubicBezTo>
                    <a:pt x="474" y="295"/>
                    <a:pt x="476" y="322"/>
                    <a:pt x="476" y="350"/>
                  </a:cubicBezTo>
                  <a:cubicBezTo>
                    <a:pt x="476" y="378"/>
                    <a:pt x="474" y="405"/>
                    <a:pt x="471" y="432"/>
                  </a:cubicBezTo>
                  <a:cubicBezTo>
                    <a:pt x="450" y="448"/>
                    <a:pt x="427" y="463"/>
                    <a:pt x="403" y="477"/>
                  </a:cubicBezTo>
                  <a:close/>
                  <a:moveTo>
                    <a:pt x="195" y="480"/>
                  </a:moveTo>
                  <a:cubicBezTo>
                    <a:pt x="194" y="471"/>
                    <a:pt x="194" y="471"/>
                    <a:pt x="194" y="471"/>
                  </a:cubicBezTo>
                  <a:cubicBezTo>
                    <a:pt x="209" y="482"/>
                    <a:pt x="225" y="492"/>
                    <a:pt x="242" y="502"/>
                  </a:cubicBezTo>
                  <a:cubicBezTo>
                    <a:pt x="258" y="511"/>
                    <a:pt x="275" y="520"/>
                    <a:pt x="292" y="528"/>
                  </a:cubicBezTo>
                  <a:cubicBezTo>
                    <a:pt x="266" y="537"/>
                    <a:pt x="240" y="544"/>
                    <a:pt x="215" y="548"/>
                  </a:cubicBezTo>
                  <a:cubicBezTo>
                    <a:pt x="207" y="527"/>
                    <a:pt x="201" y="505"/>
                    <a:pt x="195" y="480"/>
                  </a:cubicBezTo>
                  <a:close/>
                  <a:moveTo>
                    <a:pt x="156" y="407"/>
                  </a:moveTo>
                  <a:cubicBezTo>
                    <a:pt x="154" y="405"/>
                    <a:pt x="152" y="403"/>
                    <a:pt x="149" y="401"/>
                  </a:cubicBezTo>
                  <a:cubicBezTo>
                    <a:pt x="131" y="384"/>
                    <a:pt x="115" y="367"/>
                    <a:pt x="100" y="350"/>
                  </a:cubicBezTo>
                  <a:cubicBezTo>
                    <a:pt x="115" y="333"/>
                    <a:pt x="131" y="316"/>
                    <a:pt x="149" y="299"/>
                  </a:cubicBezTo>
                  <a:cubicBezTo>
                    <a:pt x="152" y="297"/>
                    <a:pt x="154" y="295"/>
                    <a:pt x="156" y="293"/>
                  </a:cubicBezTo>
                  <a:cubicBezTo>
                    <a:pt x="155" y="312"/>
                    <a:pt x="154" y="331"/>
                    <a:pt x="154" y="350"/>
                  </a:cubicBezTo>
                  <a:cubicBezTo>
                    <a:pt x="154" y="369"/>
                    <a:pt x="155" y="388"/>
                    <a:pt x="156" y="407"/>
                  </a:cubicBezTo>
                  <a:close/>
                  <a:moveTo>
                    <a:pt x="215" y="152"/>
                  </a:moveTo>
                  <a:cubicBezTo>
                    <a:pt x="240" y="156"/>
                    <a:pt x="266" y="163"/>
                    <a:pt x="292" y="172"/>
                  </a:cubicBezTo>
                  <a:cubicBezTo>
                    <a:pt x="275" y="180"/>
                    <a:pt x="258" y="189"/>
                    <a:pt x="242" y="198"/>
                  </a:cubicBezTo>
                  <a:cubicBezTo>
                    <a:pt x="225" y="208"/>
                    <a:pt x="209" y="218"/>
                    <a:pt x="194" y="229"/>
                  </a:cubicBezTo>
                  <a:cubicBezTo>
                    <a:pt x="194" y="226"/>
                    <a:pt x="195" y="223"/>
                    <a:pt x="195" y="220"/>
                  </a:cubicBezTo>
                  <a:cubicBezTo>
                    <a:pt x="201" y="195"/>
                    <a:pt x="207" y="173"/>
                    <a:pt x="215" y="152"/>
                  </a:cubicBezTo>
                  <a:close/>
                  <a:moveTo>
                    <a:pt x="463" y="220"/>
                  </a:moveTo>
                  <a:cubicBezTo>
                    <a:pt x="465" y="229"/>
                    <a:pt x="465" y="229"/>
                    <a:pt x="465" y="229"/>
                  </a:cubicBezTo>
                  <a:cubicBezTo>
                    <a:pt x="449" y="218"/>
                    <a:pt x="433" y="208"/>
                    <a:pt x="417" y="199"/>
                  </a:cubicBezTo>
                  <a:cubicBezTo>
                    <a:pt x="400" y="189"/>
                    <a:pt x="383" y="180"/>
                    <a:pt x="366" y="172"/>
                  </a:cubicBezTo>
                  <a:cubicBezTo>
                    <a:pt x="393" y="163"/>
                    <a:pt x="419" y="156"/>
                    <a:pt x="444" y="152"/>
                  </a:cubicBezTo>
                  <a:cubicBezTo>
                    <a:pt x="451" y="173"/>
                    <a:pt x="458" y="195"/>
                    <a:pt x="463" y="220"/>
                  </a:cubicBezTo>
                  <a:close/>
                  <a:moveTo>
                    <a:pt x="502" y="293"/>
                  </a:moveTo>
                  <a:cubicBezTo>
                    <a:pt x="504" y="295"/>
                    <a:pt x="507" y="297"/>
                    <a:pt x="509" y="299"/>
                  </a:cubicBezTo>
                  <a:cubicBezTo>
                    <a:pt x="527" y="316"/>
                    <a:pt x="544" y="333"/>
                    <a:pt x="558" y="350"/>
                  </a:cubicBezTo>
                  <a:cubicBezTo>
                    <a:pt x="544" y="367"/>
                    <a:pt x="527" y="384"/>
                    <a:pt x="509" y="401"/>
                  </a:cubicBezTo>
                  <a:cubicBezTo>
                    <a:pt x="507" y="403"/>
                    <a:pt x="504" y="405"/>
                    <a:pt x="502" y="407"/>
                  </a:cubicBezTo>
                  <a:cubicBezTo>
                    <a:pt x="503" y="388"/>
                    <a:pt x="504" y="369"/>
                    <a:pt x="504" y="350"/>
                  </a:cubicBezTo>
                  <a:cubicBezTo>
                    <a:pt x="504" y="331"/>
                    <a:pt x="503" y="312"/>
                    <a:pt x="502" y="293"/>
                  </a:cubicBezTo>
                  <a:close/>
                  <a:moveTo>
                    <a:pt x="231" y="115"/>
                  </a:moveTo>
                  <a:cubicBezTo>
                    <a:pt x="245" y="87"/>
                    <a:pt x="262" y="64"/>
                    <a:pt x="279" y="49"/>
                  </a:cubicBezTo>
                  <a:cubicBezTo>
                    <a:pt x="295" y="36"/>
                    <a:pt x="312" y="29"/>
                    <a:pt x="329" y="29"/>
                  </a:cubicBezTo>
                  <a:cubicBezTo>
                    <a:pt x="346" y="29"/>
                    <a:pt x="363" y="36"/>
                    <a:pt x="379" y="49"/>
                  </a:cubicBezTo>
                  <a:cubicBezTo>
                    <a:pt x="397" y="64"/>
                    <a:pt x="414" y="87"/>
                    <a:pt x="428" y="115"/>
                  </a:cubicBezTo>
                  <a:cubicBezTo>
                    <a:pt x="429" y="119"/>
                    <a:pt x="431" y="122"/>
                    <a:pt x="433" y="125"/>
                  </a:cubicBezTo>
                  <a:cubicBezTo>
                    <a:pt x="400" y="131"/>
                    <a:pt x="365" y="142"/>
                    <a:pt x="329" y="156"/>
                  </a:cubicBezTo>
                  <a:cubicBezTo>
                    <a:pt x="294" y="142"/>
                    <a:pt x="259" y="131"/>
                    <a:pt x="226" y="125"/>
                  </a:cubicBezTo>
                  <a:cubicBezTo>
                    <a:pt x="227" y="122"/>
                    <a:pt x="229" y="119"/>
                    <a:pt x="231" y="115"/>
                  </a:cubicBezTo>
                  <a:close/>
                  <a:moveTo>
                    <a:pt x="77" y="318"/>
                  </a:moveTo>
                  <a:cubicBezTo>
                    <a:pt x="59" y="292"/>
                    <a:pt x="48" y="266"/>
                    <a:pt x="44" y="243"/>
                  </a:cubicBezTo>
                  <a:cubicBezTo>
                    <a:pt x="40" y="222"/>
                    <a:pt x="42" y="204"/>
                    <a:pt x="51" y="189"/>
                  </a:cubicBezTo>
                  <a:cubicBezTo>
                    <a:pt x="66" y="162"/>
                    <a:pt x="104" y="147"/>
                    <a:pt x="158" y="147"/>
                  </a:cubicBezTo>
                  <a:cubicBezTo>
                    <a:pt x="167" y="147"/>
                    <a:pt x="176" y="147"/>
                    <a:pt x="186" y="148"/>
                  </a:cubicBezTo>
                  <a:cubicBezTo>
                    <a:pt x="175" y="180"/>
                    <a:pt x="167" y="215"/>
                    <a:pt x="161" y="253"/>
                  </a:cubicBezTo>
                  <a:cubicBezTo>
                    <a:pt x="131" y="277"/>
                    <a:pt x="105" y="302"/>
                    <a:pt x="83" y="327"/>
                  </a:cubicBezTo>
                  <a:cubicBezTo>
                    <a:pt x="81" y="324"/>
                    <a:pt x="79" y="321"/>
                    <a:pt x="77" y="318"/>
                  </a:cubicBezTo>
                  <a:close/>
                  <a:moveTo>
                    <a:pt x="158" y="553"/>
                  </a:moveTo>
                  <a:cubicBezTo>
                    <a:pt x="104" y="553"/>
                    <a:pt x="67" y="538"/>
                    <a:pt x="51" y="511"/>
                  </a:cubicBezTo>
                  <a:cubicBezTo>
                    <a:pt x="42" y="496"/>
                    <a:pt x="40" y="478"/>
                    <a:pt x="44" y="457"/>
                  </a:cubicBezTo>
                  <a:cubicBezTo>
                    <a:pt x="48" y="434"/>
                    <a:pt x="59" y="408"/>
                    <a:pt x="77" y="382"/>
                  </a:cubicBezTo>
                  <a:cubicBezTo>
                    <a:pt x="79" y="379"/>
                    <a:pt x="81" y="376"/>
                    <a:pt x="83" y="373"/>
                  </a:cubicBezTo>
                  <a:cubicBezTo>
                    <a:pt x="104" y="398"/>
                    <a:pt x="131" y="423"/>
                    <a:pt x="161" y="447"/>
                  </a:cubicBezTo>
                  <a:cubicBezTo>
                    <a:pt x="166" y="485"/>
                    <a:pt x="175" y="520"/>
                    <a:pt x="186" y="552"/>
                  </a:cubicBezTo>
                  <a:cubicBezTo>
                    <a:pt x="176" y="553"/>
                    <a:pt x="167" y="553"/>
                    <a:pt x="158" y="553"/>
                  </a:cubicBezTo>
                  <a:close/>
                  <a:moveTo>
                    <a:pt x="428" y="585"/>
                  </a:moveTo>
                  <a:cubicBezTo>
                    <a:pt x="414" y="613"/>
                    <a:pt x="397" y="636"/>
                    <a:pt x="379" y="651"/>
                  </a:cubicBezTo>
                  <a:cubicBezTo>
                    <a:pt x="363" y="665"/>
                    <a:pt x="346" y="672"/>
                    <a:pt x="329" y="672"/>
                  </a:cubicBezTo>
                  <a:cubicBezTo>
                    <a:pt x="312" y="672"/>
                    <a:pt x="296" y="665"/>
                    <a:pt x="279" y="651"/>
                  </a:cubicBezTo>
                  <a:cubicBezTo>
                    <a:pt x="262" y="636"/>
                    <a:pt x="245" y="613"/>
                    <a:pt x="231" y="585"/>
                  </a:cubicBezTo>
                  <a:cubicBezTo>
                    <a:pt x="229" y="581"/>
                    <a:pt x="227" y="578"/>
                    <a:pt x="226" y="575"/>
                  </a:cubicBezTo>
                  <a:cubicBezTo>
                    <a:pt x="259" y="569"/>
                    <a:pt x="294" y="559"/>
                    <a:pt x="329" y="544"/>
                  </a:cubicBezTo>
                  <a:cubicBezTo>
                    <a:pt x="365" y="559"/>
                    <a:pt x="400" y="569"/>
                    <a:pt x="433" y="575"/>
                  </a:cubicBezTo>
                  <a:cubicBezTo>
                    <a:pt x="431" y="578"/>
                    <a:pt x="429" y="581"/>
                    <a:pt x="428" y="585"/>
                  </a:cubicBezTo>
                  <a:close/>
                  <a:moveTo>
                    <a:pt x="582" y="382"/>
                  </a:moveTo>
                  <a:cubicBezTo>
                    <a:pt x="599" y="408"/>
                    <a:pt x="610" y="434"/>
                    <a:pt x="614" y="457"/>
                  </a:cubicBezTo>
                  <a:cubicBezTo>
                    <a:pt x="618" y="478"/>
                    <a:pt x="616" y="496"/>
                    <a:pt x="608" y="511"/>
                  </a:cubicBezTo>
                  <a:cubicBezTo>
                    <a:pt x="592" y="538"/>
                    <a:pt x="554" y="553"/>
                    <a:pt x="501" y="553"/>
                  </a:cubicBezTo>
                  <a:cubicBezTo>
                    <a:pt x="491" y="553"/>
                    <a:pt x="482" y="553"/>
                    <a:pt x="472" y="552"/>
                  </a:cubicBezTo>
                  <a:cubicBezTo>
                    <a:pt x="483" y="520"/>
                    <a:pt x="492" y="485"/>
                    <a:pt x="497" y="447"/>
                  </a:cubicBezTo>
                  <a:cubicBezTo>
                    <a:pt x="527" y="423"/>
                    <a:pt x="554" y="398"/>
                    <a:pt x="575" y="373"/>
                  </a:cubicBezTo>
                  <a:cubicBezTo>
                    <a:pt x="578" y="376"/>
                    <a:pt x="580" y="379"/>
                    <a:pt x="582"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zh-CN" altLang="en-US">
                <a:solidFill>
                  <a:prstClr val="black"/>
                </a:solidFill>
                <a:latin typeface="Calibri Light"/>
                <a:ea typeface="微软雅黑"/>
              </a:endParaRPr>
            </a:p>
          </p:txBody>
        </p:sp>
        <p:sp>
          <p:nvSpPr>
            <p:cNvPr id="22" name="Freeform 14">
              <a:extLst>
                <a:ext uri="{FF2B5EF4-FFF2-40B4-BE49-F238E27FC236}">
                  <a16:creationId xmlns:a16="http://schemas.microsoft.com/office/drawing/2014/main" id="{C841C056-4395-43ED-AA5A-59E67BC7CD61}"/>
                </a:ext>
              </a:extLst>
            </p:cNvPr>
            <p:cNvSpPr>
              <a:spLocks noEditPoints="1"/>
            </p:cNvSpPr>
            <p:nvPr/>
          </p:nvSpPr>
          <p:spPr bwMode="auto">
            <a:xfrm>
              <a:off x="1620" y="2111"/>
              <a:ext cx="63" cy="63"/>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72 h 100"/>
                <a:gd name="T12" fmla="*/ 28 w 100"/>
                <a:gd name="T13" fmla="*/ 50 h 100"/>
                <a:gd name="T14" fmla="*/ 50 w 100"/>
                <a:gd name="T15" fmla="*/ 28 h 100"/>
                <a:gd name="T16" fmla="*/ 72 w 100"/>
                <a:gd name="T17" fmla="*/ 50 h 100"/>
                <a:gd name="T18" fmla="*/ 50 w 100"/>
                <a:gd name="T19" fmla="*/ 7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2"/>
                    <a:pt x="0" y="50"/>
                  </a:cubicBezTo>
                  <a:cubicBezTo>
                    <a:pt x="0" y="78"/>
                    <a:pt x="23" y="100"/>
                    <a:pt x="50" y="100"/>
                  </a:cubicBezTo>
                  <a:cubicBezTo>
                    <a:pt x="78" y="100"/>
                    <a:pt x="100" y="78"/>
                    <a:pt x="100" y="50"/>
                  </a:cubicBezTo>
                  <a:cubicBezTo>
                    <a:pt x="100" y="22"/>
                    <a:pt x="78" y="0"/>
                    <a:pt x="50" y="0"/>
                  </a:cubicBezTo>
                  <a:close/>
                  <a:moveTo>
                    <a:pt x="50" y="72"/>
                  </a:moveTo>
                  <a:cubicBezTo>
                    <a:pt x="38" y="72"/>
                    <a:pt x="28" y="62"/>
                    <a:pt x="28" y="50"/>
                  </a:cubicBezTo>
                  <a:cubicBezTo>
                    <a:pt x="28" y="38"/>
                    <a:pt x="38" y="28"/>
                    <a:pt x="50" y="28"/>
                  </a:cubicBezTo>
                  <a:cubicBezTo>
                    <a:pt x="62" y="28"/>
                    <a:pt x="72" y="38"/>
                    <a:pt x="72" y="50"/>
                  </a:cubicBezTo>
                  <a:cubicBezTo>
                    <a:pt x="72" y="62"/>
                    <a:pt x="62" y="72"/>
                    <a:pt x="5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89"/>
              <a:endParaRPr lang="zh-CN" altLang="en-US">
                <a:solidFill>
                  <a:prstClr val="black"/>
                </a:solidFill>
                <a:latin typeface="Calibri Light"/>
                <a:ea typeface="微软雅黑"/>
              </a:endParaRPr>
            </a:p>
          </p:txBody>
        </p:sp>
      </p:gr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66" y="1065806"/>
            <a:ext cx="6338934" cy="3000397"/>
          </a:xfrm>
          <a:prstGeom prst="rect">
            <a:avLst/>
          </a:prstGeom>
          <a:ln w="28575">
            <a:solidFill>
              <a:srgbClr val="222B34"/>
            </a:solidFill>
          </a:ln>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276" y="1338513"/>
            <a:ext cx="5957931" cy="2990872"/>
          </a:xfrm>
          <a:prstGeom prst="rect">
            <a:avLst/>
          </a:prstGeom>
          <a:ln w="28575">
            <a:solidFill>
              <a:srgbClr val="222B34"/>
            </a:solidFill>
          </a:ln>
        </p:spPr>
      </p:pic>
      <p:pic>
        <p:nvPicPr>
          <p:cNvPr id="12" name="圖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514" y="1574577"/>
            <a:ext cx="4972086" cy="3019447"/>
          </a:xfrm>
          <a:prstGeom prst="rect">
            <a:avLst/>
          </a:prstGeom>
          <a:ln w="28575">
            <a:solidFill>
              <a:srgbClr val="222B34"/>
            </a:solidFill>
          </a:ln>
        </p:spPr>
      </p:pic>
      <p:pic>
        <p:nvPicPr>
          <p:cNvPr id="13" name="圖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7194" y="1801116"/>
            <a:ext cx="4981611" cy="3028972"/>
          </a:xfrm>
          <a:prstGeom prst="rect">
            <a:avLst/>
          </a:prstGeom>
          <a:ln w="28575">
            <a:solidFill>
              <a:srgbClr val="222B34"/>
            </a:solidFill>
          </a:ln>
        </p:spPr>
      </p:pic>
    </p:spTree>
    <p:extLst>
      <p:ext uri="{BB962C8B-B14F-4D97-AF65-F5344CB8AC3E}">
        <p14:creationId xmlns:p14="http://schemas.microsoft.com/office/powerpoint/2010/main" val="37077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4" y="375240"/>
            <a:ext cx="697627" cy="400110"/>
          </a:xfrm>
          <a:prstGeom prst="rect">
            <a:avLst/>
          </a:prstGeom>
        </p:spPr>
        <p:txBody>
          <a:bodyPr wrap="none">
            <a:spAutoFit/>
          </a:bodyPr>
          <a:lstStyle/>
          <a:p>
            <a:pPr defTabSz="457189"/>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結論</a:t>
            </a:r>
            <a:endParaRPr lang="zh-CN"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9"/>
            <a:ext cx="954107" cy="276999"/>
          </a:xfrm>
          <a:prstGeom prst="rect">
            <a:avLst/>
          </a:prstGeom>
        </p:spPr>
        <p:txBody>
          <a:bodyPr wrap="none">
            <a:spAutoFit/>
          </a:bodyPr>
          <a:lstStyle/>
          <a:p>
            <a:pPr defTabSz="457189"/>
            <a:r>
              <a:rPr lang="en-US" altLang="zh-CN" sz="1200"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Conclusion</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46409"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dirty="0">
              <a:solidFill>
                <a:prstClr val="white"/>
              </a:solidFill>
              <a:latin typeface="Calibri Light"/>
              <a:ea typeface="微软雅黑"/>
            </a:endParaRPr>
          </a:p>
        </p:txBody>
      </p:sp>
      <p:sp>
        <p:nvSpPr>
          <p:cNvPr id="36" name="矩形 35">
            <a:extLst>
              <a:ext uri="{FF2B5EF4-FFF2-40B4-BE49-F238E27FC236}">
                <a16:creationId xmlns:a16="http://schemas.microsoft.com/office/drawing/2014/main" id="{8493C5D9-4D1D-43FC-8B4E-3EA5B187A304}"/>
              </a:ext>
            </a:extLst>
          </p:cNvPr>
          <p:cNvSpPr/>
          <p:nvPr/>
        </p:nvSpPr>
        <p:spPr>
          <a:xfrm>
            <a:off x="2460398" y="2964798"/>
            <a:ext cx="5411394" cy="954107"/>
          </a:xfrm>
          <a:prstGeom prst="rect">
            <a:avLst/>
          </a:prstGeom>
        </p:spPr>
        <p:txBody>
          <a:bodyPr wrap="square">
            <a:spAutoFit/>
          </a:bodyPr>
          <a:lstStyle/>
          <a:p>
            <a:pPr defTabSz="457189"/>
            <a:r>
              <a:rPr lang="zh-TW" altLang="en-US" sz="2800" dirty="0">
                <a:solidFill>
                  <a:schemeClr val="bg1"/>
                </a:solidFill>
                <a:latin typeface="華康中圓體" panose="020F0509000000000000" pitchFamily="49" charset="-120"/>
                <a:ea typeface="華康中圓體" panose="020F0509000000000000" pitchFamily="49" charset="-120"/>
              </a:rPr>
              <a:t>結果</a:t>
            </a:r>
            <a:r>
              <a:rPr lang="en-US" altLang="zh-TW" sz="2800" dirty="0">
                <a:solidFill>
                  <a:schemeClr val="bg1"/>
                </a:solidFill>
                <a:latin typeface="華康中圓體" panose="020F0509000000000000" pitchFamily="49" charset="-120"/>
                <a:ea typeface="華康中圓體" panose="020F0509000000000000" pitchFamily="49" charset="-120"/>
              </a:rPr>
              <a:t>…</a:t>
            </a:r>
          </a:p>
          <a:p>
            <a:pPr defTabSz="457189"/>
            <a:r>
              <a:rPr lang="zh-TW" altLang="en-US" sz="2800" dirty="0">
                <a:solidFill>
                  <a:schemeClr val="bg1"/>
                </a:solidFill>
                <a:latin typeface="華康中圓體" panose="020F0509000000000000" pitchFamily="49" charset="-120"/>
                <a:ea typeface="華康中圓體" panose="020F0509000000000000" pitchFamily="49" charset="-120"/>
              </a:rPr>
              <a:t>數據解釋能力都不強</a:t>
            </a:r>
            <a:endParaRPr lang="en-US" altLang="zh-TW" sz="2800" dirty="0">
              <a:solidFill>
                <a:schemeClr val="bg1"/>
              </a:solidFill>
              <a:latin typeface="華康中圓體" panose="020F0509000000000000" pitchFamily="49" charset="-120"/>
              <a:ea typeface="華康中圓體" panose="020F0509000000000000" pitchFamily="49" charset="-120"/>
            </a:endParaRPr>
          </a:p>
        </p:txBody>
      </p:sp>
      <p:sp>
        <p:nvSpPr>
          <p:cNvPr id="39" name="椭圆 38">
            <a:extLst>
              <a:ext uri="{FF2B5EF4-FFF2-40B4-BE49-F238E27FC236}">
                <a16:creationId xmlns:a16="http://schemas.microsoft.com/office/drawing/2014/main" id="{59775499-062C-4B20-A38F-156BBA604179}"/>
              </a:ext>
            </a:extLst>
          </p:cNvPr>
          <p:cNvSpPr/>
          <p:nvPr/>
        </p:nvSpPr>
        <p:spPr>
          <a:xfrm>
            <a:off x="1431986" y="3200312"/>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grpSp>
        <p:nvGrpSpPr>
          <p:cNvPr id="13" name="Group 69">
            <a:extLst>
              <a:ext uri="{FF2B5EF4-FFF2-40B4-BE49-F238E27FC236}">
                <a16:creationId xmlns:a16="http://schemas.microsoft.com/office/drawing/2014/main" id="{AB4DA541-D62E-4DEA-AA34-72DECD7657D7}"/>
              </a:ext>
            </a:extLst>
          </p:cNvPr>
          <p:cNvGrpSpPr/>
          <p:nvPr/>
        </p:nvGrpSpPr>
        <p:grpSpPr>
          <a:xfrm>
            <a:off x="1515070" y="3289130"/>
            <a:ext cx="325471" cy="305442"/>
            <a:chOff x="10074275" y="1647825"/>
            <a:chExt cx="464344" cy="435769"/>
          </a:xfrm>
          <a:solidFill>
            <a:srgbClr val="222B34"/>
          </a:solidFill>
        </p:grpSpPr>
        <p:sp>
          <p:nvSpPr>
            <p:cNvPr id="14"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5"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6"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138858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 name="群組 1"/>
          <p:cNvGrpSpPr/>
          <p:nvPr/>
        </p:nvGrpSpPr>
        <p:grpSpPr>
          <a:xfrm>
            <a:off x="3085528" y="2029754"/>
            <a:ext cx="2954655" cy="1083993"/>
            <a:chOff x="3085528" y="1808833"/>
            <a:chExt cx="2954655" cy="1083993"/>
          </a:xfrm>
        </p:grpSpPr>
        <p:sp>
          <p:nvSpPr>
            <p:cNvPr id="23" name="矩形 22">
              <a:extLst>
                <a:ext uri="{FF2B5EF4-FFF2-40B4-BE49-F238E27FC236}">
                  <a16:creationId xmlns:a16="http://schemas.microsoft.com/office/drawing/2014/main" id="{256BF839-5984-4814-99D1-E3F91C6B186D}"/>
                </a:ext>
              </a:extLst>
            </p:cNvPr>
            <p:cNvSpPr/>
            <p:nvPr/>
          </p:nvSpPr>
          <p:spPr>
            <a:xfrm>
              <a:off x="3085528" y="1808833"/>
              <a:ext cx="2954655" cy="646331"/>
            </a:xfrm>
            <a:prstGeom prst="rect">
              <a:avLst/>
            </a:prstGeom>
          </p:spPr>
          <p:txBody>
            <a:bodyPr wrap="none">
              <a:spAutoFit/>
            </a:bodyPr>
            <a:lstStyle/>
            <a:p>
              <a:pPr>
                <a:spcAft>
                  <a:spcPts val="0"/>
                </a:spcAft>
              </a:pPr>
              <a:r>
                <a:rPr lang="zh-TW" altLang="en-US" sz="3600" b="1" kern="100" dirty="0" smtClean="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資料蒐集方式</a:t>
              </a:r>
              <a:endParaRPr lang="zh-CN" altLang="en-US" sz="3600" b="1"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85528" y="2431161"/>
              <a:ext cx="2492990" cy="461665"/>
            </a:xfrm>
            <a:prstGeom prst="rect">
              <a:avLst/>
            </a:prstGeom>
          </p:spPr>
          <p:txBody>
            <a:bodyPr wrap="none">
              <a:spAutoFit/>
            </a:bodyPr>
            <a:lstStyle/>
            <a:p>
              <a:pPr>
                <a:spcAft>
                  <a:spcPts val="0"/>
                </a:spcAft>
              </a:pPr>
              <a:r>
                <a:rPr lang="en-US" altLang="zh-CN" sz="2400" kern="100" dirty="0">
                  <a:solidFill>
                    <a:schemeClr val="accent1"/>
                  </a:solidFill>
                  <a:latin typeface="華康中圓體" panose="020F0509000000000000" pitchFamily="49" charset="-120"/>
                  <a:ea typeface="華康中圓體" panose="020F0509000000000000" pitchFamily="49" charset="-120"/>
                  <a:cs typeface="Times New Roman" panose="02020603050405020304" pitchFamily="18" charset="0"/>
                </a:rPr>
                <a:t>Data collection</a:t>
              </a:r>
            </a:p>
          </p:txBody>
        </p:sp>
      </p:grpSp>
      <p:grpSp>
        <p:nvGrpSpPr>
          <p:cNvPr id="18" name="Group 69">
            <a:extLst>
              <a:ext uri="{FF2B5EF4-FFF2-40B4-BE49-F238E27FC236}">
                <a16:creationId xmlns:a16="http://schemas.microsoft.com/office/drawing/2014/main" id="{0C0D9A6B-42F3-4578-ABEA-AEFCCC2C6BF2}"/>
              </a:ext>
            </a:extLst>
          </p:cNvPr>
          <p:cNvGrpSpPr/>
          <p:nvPr/>
        </p:nvGrpSpPr>
        <p:grpSpPr>
          <a:xfrm>
            <a:off x="1604335" y="2195509"/>
            <a:ext cx="706108" cy="662656"/>
            <a:chOff x="10074275" y="1647825"/>
            <a:chExt cx="464344" cy="435769"/>
          </a:xfrm>
          <a:solidFill>
            <a:sysClr val="window" lastClr="FFFFFF"/>
          </a:solidFill>
        </p:grpSpPr>
        <p:sp>
          <p:nvSpPr>
            <p:cNvPr id="19" name="AutoShape 69">
              <a:extLst>
                <a:ext uri="{FF2B5EF4-FFF2-40B4-BE49-F238E27FC236}">
                  <a16:creationId xmlns:a16="http://schemas.microsoft.com/office/drawing/2014/main" id="{808B1BF4-E407-4CF4-9389-8625003A8845}"/>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70">
              <a:extLst>
                <a:ext uri="{FF2B5EF4-FFF2-40B4-BE49-F238E27FC236}">
                  <a16:creationId xmlns:a16="http://schemas.microsoft.com/office/drawing/2014/main" id="{37E1F46E-AE97-4B1A-A7EE-33CFD92774D3}"/>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71">
              <a:extLst>
                <a:ext uri="{FF2B5EF4-FFF2-40B4-BE49-F238E27FC236}">
                  <a16:creationId xmlns:a16="http://schemas.microsoft.com/office/drawing/2014/main" id="{E4714992-6D51-4BE9-AD0D-211B5E9950BD}"/>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2" name="AutoShape 72">
              <a:extLst>
                <a:ext uri="{FF2B5EF4-FFF2-40B4-BE49-F238E27FC236}">
                  <a16:creationId xmlns:a16="http://schemas.microsoft.com/office/drawing/2014/main" id="{8CB74BEB-A976-4CD8-8061-4946EBFDF886}"/>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73">
              <a:extLst>
                <a:ext uri="{FF2B5EF4-FFF2-40B4-BE49-F238E27FC236}">
                  <a16:creationId xmlns:a16="http://schemas.microsoft.com/office/drawing/2014/main" id="{F4C9D249-032C-475A-8DD4-7133757C6228}"/>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74">
              <a:extLst>
                <a:ext uri="{FF2B5EF4-FFF2-40B4-BE49-F238E27FC236}">
                  <a16:creationId xmlns:a16="http://schemas.microsoft.com/office/drawing/2014/main" id="{FD06EE78-DB9C-4147-A792-1A1651C56D70}"/>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5">
              <a:extLst>
                <a:ext uri="{FF2B5EF4-FFF2-40B4-BE49-F238E27FC236}">
                  <a16:creationId xmlns:a16="http://schemas.microsoft.com/office/drawing/2014/main" id="{215CB5EA-D210-42AC-9249-48C0507C375E}"/>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6">
              <a:extLst>
                <a:ext uri="{FF2B5EF4-FFF2-40B4-BE49-F238E27FC236}">
                  <a16:creationId xmlns:a16="http://schemas.microsoft.com/office/drawing/2014/main" id="{2CBFB27D-BCA6-4B68-AE6C-561D9E126604}"/>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7">
              <a:extLst>
                <a:ext uri="{FF2B5EF4-FFF2-40B4-BE49-F238E27FC236}">
                  <a16:creationId xmlns:a16="http://schemas.microsoft.com/office/drawing/2014/main" id="{86B979D6-CB09-4658-9DE3-B08511D49F0E}"/>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5689973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4" y="375240"/>
            <a:ext cx="697627" cy="400110"/>
          </a:xfrm>
          <a:prstGeom prst="rect">
            <a:avLst/>
          </a:prstGeom>
        </p:spPr>
        <p:txBody>
          <a:bodyPr wrap="none">
            <a:spAutoFit/>
          </a:bodyPr>
          <a:lstStyle/>
          <a:p>
            <a:pPr defTabSz="457189"/>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結論</a:t>
            </a:r>
            <a:endParaRPr lang="zh-CN"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9"/>
            <a:ext cx="954107" cy="276999"/>
          </a:xfrm>
          <a:prstGeom prst="rect">
            <a:avLst/>
          </a:prstGeom>
        </p:spPr>
        <p:txBody>
          <a:bodyPr wrap="none">
            <a:spAutoFit/>
          </a:bodyPr>
          <a:lstStyle/>
          <a:p>
            <a:pPr defTabSz="457189"/>
            <a:r>
              <a:rPr lang="en-US" altLang="zh-CN" sz="1200"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Conclusion</a:t>
            </a:r>
          </a:p>
        </p:txBody>
      </p:sp>
      <p:pic>
        <p:nvPicPr>
          <p:cNvPr id="34" name="图片 33">
            <a:extLst>
              <a:ext uri="{FF2B5EF4-FFF2-40B4-BE49-F238E27FC236}">
                <a16:creationId xmlns:a16="http://schemas.microsoft.com/office/drawing/2014/main" id="{F8E3B286-DAAA-4F07-A77A-092F9E16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24" y="1142940"/>
            <a:ext cx="8376036" cy="3048048"/>
          </a:xfrm>
          <a:prstGeom prst="rect">
            <a:avLst/>
          </a:prstGeom>
        </p:spPr>
      </p:pic>
      <p:sp>
        <p:nvSpPr>
          <p:cNvPr id="35" name="矩形 34">
            <a:extLst>
              <a:ext uri="{FF2B5EF4-FFF2-40B4-BE49-F238E27FC236}">
                <a16:creationId xmlns:a16="http://schemas.microsoft.com/office/drawing/2014/main" id="{54AF0322-B4A2-40B1-9A55-B38BB637D31D}"/>
              </a:ext>
            </a:extLst>
          </p:cNvPr>
          <p:cNvSpPr/>
          <p:nvPr/>
        </p:nvSpPr>
        <p:spPr>
          <a:xfrm>
            <a:off x="546409" y="2410363"/>
            <a:ext cx="7924491" cy="206297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dirty="0">
              <a:solidFill>
                <a:prstClr val="white"/>
              </a:solidFill>
              <a:latin typeface="Calibri Light"/>
              <a:ea typeface="微软雅黑"/>
            </a:endParaRPr>
          </a:p>
        </p:txBody>
      </p:sp>
      <p:sp>
        <p:nvSpPr>
          <p:cNvPr id="36" name="矩形 35">
            <a:extLst>
              <a:ext uri="{FF2B5EF4-FFF2-40B4-BE49-F238E27FC236}">
                <a16:creationId xmlns:a16="http://schemas.microsoft.com/office/drawing/2014/main" id="{8493C5D9-4D1D-43FC-8B4E-3EA5B187A304}"/>
              </a:ext>
            </a:extLst>
          </p:cNvPr>
          <p:cNvSpPr/>
          <p:nvPr/>
        </p:nvSpPr>
        <p:spPr>
          <a:xfrm>
            <a:off x="2380904" y="2756329"/>
            <a:ext cx="5366296" cy="1323439"/>
          </a:xfrm>
          <a:prstGeom prst="rect">
            <a:avLst/>
          </a:prstGeom>
        </p:spPr>
        <p:txBody>
          <a:bodyPr wrap="square">
            <a:spAutoFit/>
          </a:bodyPr>
          <a:lstStyle/>
          <a:p>
            <a:pPr algn="just" defTabSz="457189"/>
            <a:r>
              <a:rPr lang="zh-TW" altLang="en-US" sz="2000" dirty="0">
                <a:solidFill>
                  <a:prstClr val="white"/>
                </a:solidFill>
                <a:latin typeface="華康中圓體" panose="020F0509000000000000" pitchFamily="49" charset="-120"/>
                <a:ea typeface="華康中圓體" panose="020F0509000000000000" pitchFamily="49" charset="-120"/>
              </a:rPr>
              <a:t>我們認為</a:t>
            </a:r>
            <a:endParaRPr lang="en-US" altLang="zh-TW" sz="2000" dirty="0">
              <a:solidFill>
                <a:prstClr val="white"/>
              </a:solidFill>
              <a:latin typeface="華康中圓體" panose="020F0509000000000000" pitchFamily="49" charset="-120"/>
              <a:ea typeface="華康中圓體" panose="020F0509000000000000" pitchFamily="49" charset="-120"/>
            </a:endParaRPr>
          </a:p>
          <a:p>
            <a:pPr algn="just" defTabSz="457189"/>
            <a:r>
              <a:rPr lang="zh-TW" altLang="en-US" sz="2000" dirty="0">
                <a:solidFill>
                  <a:prstClr val="white"/>
                </a:solidFill>
                <a:latin typeface="華康中圓體" panose="020F0509000000000000" pitchFamily="49" charset="-120"/>
                <a:ea typeface="華康中圓體" panose="020F0509000000000000" pitchFamily="49" charset="-120"/>
              </a:rPr>
              <a:t>大聯盟球員薪資與表現關係不大，反而是年紀與其他無法量化的資料如聲望、名聲、人脈等關係有關</a:t>
            </a:r>
            <a:endParaRPr lang="en-US" altLang="zh-TW" sz="2000" dirty="0">
              <a:solidFill>
                <a:prstClr val="white"/>
              </a:solidFill>
              <a:latin typeface="華康中圓體" panose="020F0509000000000000" pitchFamily="49" charset="-120"/>
              <a:ea typeface="華康中圓體" panose="020F0509000000000000" pitchFamily="49" charset="-120"/>
            </a:endParaRPr>
          </a:p>
        </p:txBody>
      </p:sp>
      <p:sp>
        <p:nvSpPr>
          <p:cNvPr id="23" name="椭圆 38">
            <a:extLst>
              <a:ext uri="{FF2B5EF4-FFF2-40B4-BE49-F238E27FC236}">
                <a16:creationId xmlns:a16="http://schemas.microsoft.com/office/drawing/2014/main" id="{59775499-062C-4B20-A38F-156BBA604179}"/>
              </a:ext>
            </a:extLst>
          </p:cNvPr>
          <p:cNvSpPr/>
          <p:nvPr/>
        </p:nvSpPr>
        <p:spPr>
          <a:xfrm>
            <a:off x="1431986" y="3200312"/>
            <a:ext cx="483079" cy="4830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grpSp>
        <p:nvGrpSpPr>
          <p:cNvPr id="24" name="Group 69">
            <a:extLst>
              <a:ext uri="{FF2B5EF4-FFF2-40B4-BE49-F238E27FC236}">
                <a16:creationId xmlns:a16="http://schemas.microsoft.com/office/drawing/2014/main" id="{AB4DA541-D62E-4DEA-AA34-72DECD7657D7}"/>
              </a:ext>
            </a:extLst>
          </p:cNvPr>
          <p:cNvGrpSpPr/>
          <p:nvPr/>
        </p:nvGrpSpPr>
        <p:grpSpPr>
          <a:xfrm>
            <a:off x="1515070" y="3289130"/>
            <a:ext cx="325471" cy="305442"/>
            <a:chOff x="10074275" y="1647825"/>
            <a:chExt cx="464344" cy="435769"/>
          </a:xfrm>
          <a:solidFill>
            <a:srgbClr val="222B34"/>
          </a:solidFill>
        </p:grpSpPr>
        <p:sp>
          <p:nvSpPr>
            <p:cNvPr id="25" name="AutoShape 69">
              <a:extLst>
                <a:ext uri="{FF2B5EF4-FFF2-40B4-BE49-F238E27FC236}">
                  <a16:creationId xmlns:a16="http://schemas.microsoft.com/office/drawing/2014/main" id="{E15ABEED-E4CA-4CED-9584-EA4288A74F38}"/>
                </a:ext>
              </a:extLst>
            </p:cNvPr>
            <p:cNvSpPr>
              <a:spLocks/>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6" name="AutoShape 70">
              <a:extLst>
                <a:ext uri="{FF2B5EF4-FFF2-40B4-BE49-F238E27FC236}">
                  <a16:creationId xmlns:a16="http://schemas.microsoft.com/office/drawing/2014/main" id="{1D907B55-E7F0-4E9F-A792-4B98F318F5B2}"/>
                </a:ext>
              </a:extLst>
            </p:cNvPr>
            <p:cNvSpPr>
              <a:spLocks/>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7" name="AutoShape 71">
              <a:extLst>
                <a:ext uri="{FF2B5EF4-FFF2-40B4-BE49-F238E27FC236}">
                  <a16:creationId xmlns:a16="http://schemas.microsoft.com/office/drawing/2014/main" id="{14B073FD-8752-4152-B96B-CA2AA8BD8461}"/>
                </a:ext>
              </a:extLst>
            </p:cNvPr>
            <p:cNvSpPr>
              <a:spLocks/>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8" name="AutoShape 72">
              <a:extLst>
                <a:ext uri="{FF2B5EF4-FFF2-40B4-BE49-F238E27FC236}">
                  <a16:creationId xmlns:a16="http://schemas.microsoft.com/office/drawing/2014/main" id="{09A1A286-01FD-4F8A-AEAE-00E63A5867D7}"/>
                </a:ext>
              </a:extLst>
            </p:cNvPr>
            <p:cNvSpPr>
              <a:spLocks/>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9" name="AutoShape 73">
              <a:extLst>
                <a:ext uri="{FF2B5EF4-FFF2-40B4-BE49-F238E27FC236}">
                  <a16:creationId xmlns:a16="http://schemas.microsoft.com/office/drawing/2014/main" id="{97AC18C2-BE5B-42A9-AA93-3E9879DE662C}"/>
                </a:ext>
              </a:extLst>
            </p:cNvPr>
            <p:cNvSpPr>
              <a:spLocks/>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0" name="AutoShape 74">
              <a:extLst>
                <a:ext uri="{FF2B5EF4-FFF2-40B4-BE49-F238E27FC236}">
                  <a16:creationId xmlns:a16="http://schemas.microsoft.com/office/drawing/2014/main" id="{43A4495B-4792-4837-8303-5ADDACB3DCCF}"/>
                </a:ext>
              </a:extLst>
            </p:cNvPr>
            <p:cNvSpPr>
              <a:spLocks/>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1" name="AutoShape 75">
              <a:extLst>
                <a:ext uri="{FF2B5EF4-FFF2-40B4-BE49-F238E27FC236}">
                  <a16:creationId xmlns:a16="http://schemas.microsoft.com/office/drawing/2014/main" id="{ACD6B7AE-6181-402C-BB49-48E26BC67D71}"/>
                </a:ext>
              </a:extLst>
            </p:cNvPr>
            <p:cNvSpPr>
              <a:spLocks/>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76">
              <a:extLst>
                <a:ext uri="{FF2B5EF4-FFF2-40B4-BE49-F238E27FC236}">
                  <a16:creationId xmlns:a16="http://schemas.microsoft.com/office/drawing/2014/main" id="{555AF690-63F9-4CED-A41F-BDA23C51D0F8}"/>
                </a:ext>
              </a:extLst>
            </p:cNvPr>
            <p:cNvSpPr>
              <a:spLocks/>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3" name="AutoShape 77">
              <a:extLst>
                <a:ext uri="{FF2B5EF4-FFF2-40B4-BE49-F238E27FC236}">
                  <a16:creationId xmlns:a16="http://schemas.microsoft.com/office/drawing/2014/main" id="{BA5691DF-DA2B-4244-A123-6AF505ACC8F0}"/>
                </a:ext>
              </a:extLst>
            </p:cNvPr>
            <p:cNvSpPr>
              <a:spLocks/>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674847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4094947" y="2439683"/>
            <a:ext cx="954107" cy="707886"/>
          </a:xfrm>
          <a:prstGeom prst="rect">
            <a:avLst/>
          </a:prstGeom>
          <a:noFill/>
        </p:spPr>
        <p:txBody>
          <a:bodyPr wrap="none" rtlCol="0">
            <a:spAutoFit/>
          </a:bodyPr>
          <a:lstStyle/>
          <a:p>
            <a:pPr lvl="0"/>
            <a:r>
              <a:rPr lang="en-US" altLang="zh-CN" sz="4000" dirty="0" smtClean="0">
                <a:solidFill>
                  <a:srgbClr val="222B34"/>
                </a:solidFill>
                <a:latin typeface="華康中圓體" panose="020F0509000000000000" pitchFamily="49" charset="-120"/>
                <a:ea typeface="華康中圓體" panose="020F0509000000000000" pitchFamily="49" charset="-120"/>
              </a:rPr>
              <a:t>Q&amp;A</a:t>
            </a:r>
            <a:endParaRPr lang="zh-CN" altLang="en-US" sz="4000" dirty="0">
              <a:solidFill>
                <a:srgbClr val="222B34"/>
              </a:solidFill>
              <a:latin typeface="華康中圓體" panose="020F0509000000000000" pitchFamily="49" charset="-120"/>
              <a:ea typeface="華康中圓體" panose="020F0509000000000000" pitchFamily="49" charset="-120"/>
            </a:endParaRPr>
          </a:p>
        </p:txBody>
      </p:sp>
      <p:sp>
        <p:nvSpPr>
          <p:cNvPr id="15" name="椭圆 14">
            <a:extLst>
              <a:ext uri="{FF2B5EF4-FFF2-40B4-BE49-F238E27FC236}">
                <a16:creationId xmlns:a16="http://schemas.microsoft.com/office/drawing/2014/main" id="{84E5A175-3149-405F-9145-7535715A381B}"/>
              </a:ext>
            </a:extLst>
          </p:cNvPr>
          <p:cNvSpPr/>
          <p:nvPr/>
        </p:nvSpPr>
        <p:spPr>
          <a:xfrm>
            <a:off x="3835940" y="848674"/>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pic>
        <p:nvPicPr>
          <p:cNvPr id="4" name="圖片 3"/>
          <p:cNvPicPr>
            <a:picLocks noChangeAspect="1"/>
          </p:cNvPicPr>
          <p:nvPr/>
        </p:nvPicPr>
        <p:blipFill>
          <a:blip r:embed="rId2">
            <a:extLst>
              <a:ext uri="{BEBA8EAE-BF5A-486C-A8C5-ECC9F3942E4B}">
                <a14:imgProps xmlns:a14="http://schemas.microsoft.com/office/drawing/2010/main">
                  <a14:imgLayer r:embed="rId3">
                    <a14:imgEffect>
                      <a14:backgroundRemoval t="0" b="98000" l="0" r="100000">
                        <a14:foregroundMark x1="45667" y1="29333" x2="45667" y2="29333"/>
                        <a14:foregroundMark x1="51667" y1="43000" x2="51667" y2="43000"/>
                        <a14:foregroundMark x1="28667" y1="49000" x2="22667" y2="28333"/>
                        <a14:foregroundMark x1="29667" y1="52333" x2="45000" y2="51667"/>
                        <a14:foregroundMark x1="24333" y1="33667" x2="42333" y2="24333"/>
                        <a14:foregroundMark x1="45000" y1="32000" x2="49333" y2="50667"/>
                        <a14:foregroundMark x1="28000" y1="67000" x2="75000" y2="53333"/>
                        <a14:foregroundMark x1="53333" y1="49000" x2="76667" y2="72000"/>
                        <a14:foregroundMark x1="33000" y1="75333" x2="72333" y2="43000"/>
                        <a14:foregroundMark x1="69667" y1="65333" x2="50000" y2="65333"/>
                      </a14:backgroundRemoval>
                    </a14:imgEffect>
                  </a14:imgLayer>
                </a14:imgProps>
              </a:ext>
              <a:ext uri="{28A0092B-C50C-407E-A947-70E740481C1C}">
                <a14:useLocalDpi xmlns:a14="http://schemas.microsoft.com/office/drawing/2010/main" val="0"/>
              </a:ext>
            </a:extLst>
          </a:blip>
          <a:stretch>
            <a:fillRect/>
          </a:stretch>
        </p:blipFill>
        <p:spPr>
          <a:xfrm>
            <a:off x="3835939" y="848674"/>
            <a:ext cx="1445741" cy="1445741"/>
          </a:xfrm>
          <a:prstGeom prst="rect">
            <a:avLst/>
          </a:prstGeom>
        </p:spPr>
      </p:pic>
    </p:spTree>
    <p:extLst>
      <p:ext uri="{BB962C8B-B14F-4D97-AF65-F5344CB8AC3E}">
        <p14:creationId xmlns:p14="http://schemas.microsoft.com/office/powerpoint/2010/main" val="118191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1210588" cy="400110"/>
          </a:xfrm>
          <a:prstGeom prst="rect">
            <a:avLst/>
          </a:prstGeom>
        </p:spPr>
        <p:txBody>
          <a:bodyPr wrap="none">
            <a:spAutoFit/>
          </a:bodyPr>
          <a:lstStyle/>
          <a:p>
            <a:pPr defTabSz="457189"/>
            <a:r>
              <a:rPr lang="zh-TW"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資料收集</a:t>
            </a:r>
            <a:endParaRPr lang="zh-CN" altLang="en-US" sz="2000" b="1"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9"/>
            <a:ext cx="1338828" cy="276999"/>
          </a:xfrm>
          <a:prstGeom prst="rect">
            <a:avLst/>
          </a:prstGeom>
        </p:spPr>
        <p:txBody>
          <a:bodyPr wrap="none">
            <a:spAutoFit/>
          </a:bodyPr>
          <a:lstStyle/>
          <a:p>
            <a:pPr defTabSz="457189"/>
            <a:r>
              <a:rPr lang="en-US" altLang="zh-TW" sz="1200" kern="100" dirty="0">
                <a:solidFill>
                  <a:srgbClr val="222B34"/>
                </a:solidFill>
                <a:latin typeface="華康彩帶體" panose="040B0709000000000000" pitchFamily="81" charset="-120"/>
                <a:ea typeface="華康彩帶體" panose="040B0709000000000000" pitchFamily="81" charset="-120"/>
                <a:cs typeface="Times New Roman" panose="02020603050405020304" pitchFamily="18" charset="0"/>
              </a:rPr>
              <a:t>Data collection</a:t>
            </a:r>
          </a:p>
        </p:txBody>
      </p:sp>
      <p:sp>
        <p:nvSpPr>
          <p:cNvPr id="63" name="椭圆 62">
            <a:extLst>
              <a:ext uri="{FF2B5EF4-FFF2-40B4-BE49-F238E27FC236}">
                <a16:creationId xmlns:a16="http://schemas.microsoft.com/office/drawing/2014/main" id="{73084343-2799-445B-B759-EFC6EAE38533}"/>
              </a:ext>
            </a:extLst>
          </p:cNvPr>
          <p:cNvSpPr/>
          <p:nvPr/>
        </p:nvSpPr>
        <p:spPr>
          <a:xfrm>
            <a:off x="917249" y="1168072"/>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64" name="矩形: 圆角 63">
            <a:extLst>
              <a:ext uri="{FF2B5EF4-FFF2-40B4-BE49-F238E27FC236}">
                <a16:creationId xmlns:a16="http://schemas.microsoft.com/office/drawing/2014/main" id="{BCD2B3CC-3858-4463-8607-1A02323512F4}"/>
              </a:ext>
            </a:extLst>
          </p:cNvPr>
          <p:cNvSpPr/>
          <p:nvPr/>
        </p:nvSpPr>
        <p:spPr>
          <a:xfrm>
            <a:off x="781196" y="1070731"/>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sp>
        <p:nvSpPr>
          <p:cNvPr id="68" name="矩形: 圆角 67">
            <a:extLst>
              <a:ext uri="{FF2B5EF4-FFF2-40B4-BE49-F238E27FC236}">
                <a16:creationId xmlns:a16="http://schemas.microsoft.com/office/drawing/2014/main" id="{AB0588ED-15DA-4F08-9A76-591E697396C3}"/>
              </a:ext>
            </a:extLst>
          </p:cNvPr>
          <p:cNvSpPr/>
          <p:nvPr/>
        </p:nvSpPr>
        <p:spPr>
          <a:xfrm>
            <a:off x="780691" y="2348887"/>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sp>
        <p:nvSpPr>
          <p:cNvPr id="70" name="椭圆 69">
            <a:extLst>
              <a:ext uri="{FF2B5EF4-FFF2-40B4-BE49-F238E27FC236}">
                <a16:creationId xmlns:a16="http://schemas.microsoft.com/office/drawing/2014/main" id="{DF635A64-F7E9-418B-8EA0-610EA9677B25}"/>
              </a:ext>
            </a:extLst>
          </p:cNvPr>
          <p:cNvSpPr/>
          <p:nvPr/>
        </p:nvSpPr>
        <p:spPr>
          <a:xfrm>
            <a:off x="916745" y="3721514"/>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71" name="矩形: 圆角 70">
            <a:extLst>
              <a:ext uri="{FF2B5EF4-FFF2-40B4-BE49-F238E27FC236}">
                <a16:creationId xmlns:a16="http://schemas.microsoft.com/office/drawing/2014/main" id="{DD1F0660-E0E6-4D1E-A789-BD9C75548B2C}"/>
              </a:ext>
            </a:extLst>
          </p:cNvPr>
          <p:cNvSpPr/>
          <p:nvPr/>
        </p:nvSpPr>
        <p:spPr>
          <a:xfrm>
            <a:off x="780691" y="3624172"/>
            <a:ext cx="7582619" cy="1096214"/>
          </a:xfrm>
          <a:prstGeom prst="roundRect">
            <a:avLst>
              <a:gd name="adj" fmla="val 50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a:solidFill>
                <a:prstClr val="white"/>
              </a:solidFill>
              <a:latin typeface="Calibri Light"/>
              <a:ea typeface="微软雅黑"/>
            </a:endParaRPr>
          </a:p>
        </p:txBody>
      </p:sp>
      <p:sp>
        <p:nvSpPr>
          <p:cNvPr id="72" name="矩形 71">
            <a:extLst>
              <a:ext uri="{FF2B5EF4-FFF2-40B4-BE49-F238E27FC236}">
                <a16:creationId xmlns:a16="http://schemas.microsoft.com/office/drawing/2014/main" id="{17DE5808-A425-4D3A-8D7F-57C5727C7CE5}"/>
              </a:ext>
            </a:extLst>
          </p:cNvPr>
          <p:cNvSpPr/>
          <p:nvPr/>
        </p:nvSpPr>
        <p:spPr>
          <a:xfrm>
            <a:off x="1898586" y="1361625"/>
            <a:ext cx="543739" cy="307777"/>
          </a:xfrm>
          <a:prstGeom prst="rect">
            <a:avLst/>
          </a:prstGeom>
        </p:spPr>
        <p:txBody>
          <a:bodyPr wrap="none">
            <a:spAutoFit/>
          </a:bodyPr>
          <a:lstStyle/>
          <a:p>
            <a:pPr defTabSz="457189"/>
            <a:r>
              <a:rPr lang="zh-TW" altLang="en-US"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薪資</a:t>
            </a:r>
            <a:endParaRPr lang="en-US" altLang="zh-CN"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73" name="矩形 72">
            <a:extLst>
              <a:ext uri="{FF2B5EF4-FFF2-40B4-BE49-F238E27FC236}">
                <a16:creationId xmlns:a16="http://schemas.microsoft.com/office/drawing/2014/main" id="{EC89490A-C4C2-490E-B13A-DB5F6B556A95}"/>
              </a:ext>
            </a:extLst>
          </p:cNvPr>
          <p:cNvSpPr/>
          <p:nvPr/>
        </p:nvSpPr>
        <p:spPr>
          <a:xfrm>
            <a:off x="1898586" y="1606092"/>
            <a:ext cx="6325998" cy="276999"/>
          </a:xfrm>
          <a:prstGeom prst="rect">
            <a:avLst/>
          </a:prstGeom>
        </p:spPr>
        <p:txBody>
          <a:bodyPr wrap="square">
            <a:spAutoFit/>
          </a:bodyPr>
          <a:lstStyle/>
          <a:p>
            <a:pPr defTabSz="457189"/>
            <a:r>
              <a:rPr lang="en-US" altLang="zh-TW" sz="1200" u="sng" dirty="0">
                <a:solidFill>
                  <a:prstClr val="black"/>
                </a:solidFill>
                <a:latin typeface="華康中圓體" panose="020F0509000000000000" pitchFamily="49" charset="-120"/>
                <a:ea typeface="華康中圓體" panose="020F0509000000000000" pitchFamily="49" charset="-120"/>
                <a:hlinkClick r:id="rId2"/>
              </a:rPr>
              <a:t>https://www.usatoday.com/sports/mlb/salaries/2014/player/all/</a:t>
            </a:r>
            <a:endParaRPr lang="zh-TW" altLang="zh-TW" sz="1200" dirty="0">
              <a:solidFill>
                <a:prstClr val="black"/>
              </a:solidFill>
              <a:latin typeface="華康中圓體" panose="020F0509000000000000" pitchFamily="49" charset="-120"/>
              <a:ea typeface="華康中圓體" panose="020F0509000000000000" pitchFamily="49" charset="-120"/>
            </a:endParaRPr>
          </a:p>
        </p:txBody>
      </p:sp>
      <p:sp>
        <p:nvSpPr>
          <p:cNvPr id="74" name="矩形 73">
            <a:extLst>
              <a:ext uri="{FF2B5EF4-FFF2-40B4-BE49-F238E27FC236}">
                <a16:creationId xmlns:a16="http://schemas.microsoft.com/office/drawing/2014/main" id="{C4A89255-24BC-4C07-9332-1BE68FD832A8}"/>
              </a:ext>
            </a:extLst>
          </p:cNvPr>
          <p:cNvSpPr/>
          <p:nvPr/>
        </p:nvSpPr>
        <p:spPr>
          <a:xfrm>
            <a:off x="1898586" y="2593931"/>
            <a:ext cx="543739" cy="307777"/>
          </a:xfrm>
          <a:prstGeom prst="rect">
            <a:avLst/>
          </a:prstGeom>
        </p:spPr>
        <p:txBody>
          <a:bodyPr wrap="none">
            <a:spAutoFit/>
          </a:bodyPr>
          <a:lstStyle/>
          <a:p>
            <a:pPr defTabSz="457189"/>
            <a:r>
              <a:rPr lang="zh-TW" altLang="en-US"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年齡</a:t>
            </a:r>
            <a:endParaRPr lang="en-US" altLang="zh-CN"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75" name="矩形 74">
            <a:extLst>
              <a:ext uri="{FF2B5EF4-FFF2-40B4-BE49-F238E27FC236}">
                <a16:creationId xmlns:a16="http://schemas.microsoft.com/office/drawing/2014/main" id="{82D435E7-C670-4529-A477-208C9BA3B11C}"/>
              </a:ext>
            </a:extLst>
          </p:cNvPr>
          <p:cNvSpPr/>
          <p:nvPr/>
        </p:nvSpPr>
        <p:spPr>
          <a:xfrm>
            <a:off x="1898586" y="2838399"/>
            <a:ext cx="6325998" cy="276999"/>
          </a:xfrm>
          <a:prstGeom prst="rect">
            <a:avLst/>
          </a:prstGeom>
        </p:spPr>
        <p:txBody>
          <a:bodyPr wrap="square">
            <a:spAutoFit/>
          </a:bodyPr>
          <a:lstStyle/>
          <a:p>
            <a:pPr defTabSz="457189"/>
            <a:r>
              <a:rPr lang="en-US" altLang="zh-TW" sz="1200" u="sng" dirty="0">
                <a:solidFill>
                  <a:prstClr val="black"/>
                </a:solidFill>
                <a:latin typeface="華康中圓體" panose="020F0509000000000000" pitchFamily="49" charset="-120"/>
                <a:ea typeface="華康中圓體" panose="020F0509000000000000" pitchFamily="49" charset="-120"/>
                <a:hlinkClick r:id="rId3"/>
              </a:rPr>
              <a:t>https://www.baseball-reference.com/players/m/mileywa01.shtml</a:t>
            </a:r>
            <a:endParaRPr lang="zh-TW" altLang="zh-TW" sz="1200" dirty="0">
              <a:solidFill>
                <a:prstClr val="black"/>
              </a:solidFill>
              <a:latin typeface="華康中圓體" panose="020F0509000000000000" pitchFamily="49" charset="-120"/>
              <a:ea typeface="華康中圓體" panose="020F0509000000000000" pitchFamily="49" charset="-120"/>
            </a:endParaRPr>
          </a:p>
        </p:txBody>
      </p:sp>
      <p:sp>
        <p:nvSpPr>
          <p:cNvPr id="76" name="矩形 75">
            <a:extLst>
              <a:ext uri="{FF2B5EF4-FFF2-40B4-BE49-F238E27FC236}">
                <a16:creationId xmlns:a16="http://schemas.microsoft.com/office/drawing/2014/main" id="{F8C1606B-8340-408E-82FE-AFC6D58E2694}"/>
              </a:ext>
            </a:extLst>
          </p:cNvPr>
          <p:cNvSpPr/>
          <p:nvPr/>
        </p:nvSpPr>
        <p:spPr>
          <a:xfrm>
            <a:off x="1898586" y="3912821"/>
            <a:ext cx="902811" cy="307777"/>
          </a:xfrm>
          <a:prstGeom prst="rect">
            <a:avLst/>
          </a:prstGeom>
        </p:spPr>
        <p:txBody>
          <a:bodyPr wrap="none">
            <a:spAutoFit/>
          </a:bodyPr>
          <a:lstStyle/>
          <a:p>
            <a:pPr defTabSz="457189"/>
            <a:r>
              <a:rPr lang="zh-TW" altLang="en-US"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各項表現</a:t>
            </a:r>
            <a:endParaRPr lang="en-US" altLang="zh-CN" sz="1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77" name="矩形 76">
            <a:extLst>
              <a:ext uri="{FF2B5EF4-FFF2-40B4-BE49-F238E27FC236}">
                <a16:creationId xmlns:a16="http://schemas.microsoft.com/office/drawing/2014/main" id="{E9DAC4F0-6E8E-4F95-94DF-12FA19568EBA}"/>
              </a:ext>
            </a:extLst>
          </p:cNvPr>
          <p:cNvSpPr/>
          <p:nvPr/>
        </p:nvSpPr>
        <p:spPr>
          <a:xfrm>
            <a:off x="1898586" y="4157289"/>
            <a:ext cx="6325998" cy="276999"/>
          </a:xfrm>
          <a:prstGeom prst="rect">
            <a:avLst/>
          </a:prstGeom>
        </p:spPr>
        <p:txBody>
          <a:bodyPr wrap="square">
            <a:spAutoFit/>
          </a:bodyPr>
          <a:lstStyle/>
          <a:p>
            <a:pPr defTabSz="457189"/>
            <a:r>
              <a:rPr lang="en-US" altLang="zh-TW" sz="1200" u="sng" dirty="0">
                <a:solidFill>
                  <a:prstClr val="black"/>
                </a:solidFill>
                <a:latin typeface="華康中圓體" panose="020F0509000000000000" pitchFamily="49" charset="-120"/>
                <a:ea typeface="華康中圓體" panose="020F0509000000000000" pitchFamily="49" charset="-120"/>
                <a:hlinkClick r:id="rId4"/>
              </a:rPr>
              <a:t>http://www.espn.com/mlb/stats/pitching/_/year/2014/type/expanded-2/order/false</a:t>
            </a:r>
            <a:endParaRPr lang="zh-TW" altLang="zh-TW" sz="1200" dirty="0">
              <a:solidFill>
                <a:prstClr val="black"/>
              </a:solidFill>
              <a:latin typeface="華康中圓體" panose="020F0509000000000000" pitchFamily="49" charset="-120"/>
              <a:ea typeface="華康中圓體" panose="020F0509000000000000" pitchFamily="49" charset="-120"/>
            </a:endParaRPr>
          </a:p>
        </p:txBody>
      </p:sp>
      <p:pic>
        <p:nvPicPr>
          <p:cNvPr id="5" name="圖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58237" y="1311064"/>
            <a:ext cx="611820" cy="611820"/>
          </a:xfrm>
          <a:prstGeom prst="rect">
            <a:avLst/>
          </a:prstGeom>
        </p:spPr>
      </p:pic>
      <p:sp>
        <p:nvSpPr>
          <p:cNvPr id="31" name="椭圆 62">
            <a:extLst>
              <a:ext uri="{FF2B5EF4-FFF2-40B4-BE49-F238E27FC236}">
                <a16:creationId xmlns:a16="http://schemas.microsoft.com/office/drawing/2014/main" id="{73084343-2799-445B-B759-EFC6EAE38533}"/>
              </a:ext>
            </a:extLst>
          </p:cNvPr>
          <p:cNvSpPr/>
          <p:nvPr/>
        </p:nvSpPr>
        <p:spPr>
          <a:xfrm>
            <a:off x="868309" y="2444792"/>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sp>
        <p:nvSpPr>
          <p:cNvPr id="30" name="椭圆 66">
            <a:extLst>
              <a:ext uri="{FF2B5EF4-FFF2-40B4-BE49-F238E27FC236}">
                <a16:creationId xmlns:a16="http://schemas.microsoft.com/office/drawing/2014/main" id="{46AEE037-07A3-4383-9253-AE0E904AF3D5}"/>
              </a:ext>
            </a:extLst>
          </p:cNvPr>
          <p:cNvSpPr/>
          <p:nvPr/>
        </p:nvSpPr>
        <p:spPr>
          <a:xfrm>
            <a:off x="993888" y="2587370"/>
            <a:ext cx="629625" cy="628676"/>
          </a:xfrm>
          <a:custGeom>
            <a:avLst/>
            <a:gdLst>
              <a:gd name="connsiteX0" fmla="*/ 369302 w 608556"/>
              <a:gd name="connsiteY0" fmla="*/ 317471 h 607639"/>
              <a:gd name="connsiteX1" fmla="*/ 334055 w 608556"/>
              <a:gd name="connsiteY1" fmla="*/ 344357 h 607639"/>
              <a:gd name="connsiteX2" fmla="*/ 369302 w 608556"/>
              <a:gd name="connsiteY2" fmla="*/ 371521 h 607639"/>
              <a:gd name="connsiteX3" fmla="*/ 404827 w 608556"/>
              <a:gd name="connsiteY3" fmla="*/ 344357 h 607639"/>
              <a:gd name="connsiteX4" fmla="*/ 369302 w 608556"/>
              <a:gd name="connsiteY4" fmla="*/ 317471 h 607639"/>
              <a:gd name="connsiteX5" fmla="*/ 369302 w 608556"/>
              <a:gd name="connsiteY5" fmla="*/ 232516 h 607639"/>
              <a:gd name="connsiteX6" fmla="*/ 339328 w 608556"/>
              <a:gd name="connsiteY6" fmla="*/ 256492 h 607639"/>
              <a:gd name="connsiteX7" fmla="*/ 369302 w 608556"/>
              <a:gd name="connsiteY7" fmla="*/ 279498 h 607639"/>
              <a:gd name="connsiteX8" fmla="*/ 399138 w 608556"/>
              <a:gd name="connsiteY8" fmla="*/ 256492 h 607639"/>
              <a:gd name="connsiteX9" fmla="*/ 369302 w 608556"/>
              <a:gd name="connsiteY9" fmla="*/ 232516 h 607639"/>
              <a:gd name="connsiteX10" fmla="*/ 154327 w 608556"/>
              <a:gd name="connsiteY10" fmla="*/ 200124 h 607639"/>
              <a:gd name="connsiteX11" fmla="*/ 245215 w 608556"/>
              <a:gd name="connsiteY11" fmla="*/ 200124 h 607639"/>
              <a:gd name="connsiteX12" fmla="*/ 245215 w 608556"/>
              <a:gd name="connsiteY12" fmla="*/ 407234 h 607639"/>
              <a:gd name="connsiteX13" fmla="*/ 192503 w 608556"/>
              <a:gd name="connsiteY13" fmla="*/ 407234 h 607639"/>
              <a:gd name="connsiteX14" fmla="*/ 192503 w 608556"/>
              <a:gd name="connsiteY14" fmla="*/ 242393 h 607639"/>
              <a:gd name="connsiteX15" fmla="*/ 154327 w 608556"/>
              <a:gd name="connsiteY15" fmla="*/ 242393 h 607639"/>
              <a:gd name="connsiteX16" fmla="*/ 369025 w 608556"/>
              <a:gd name="connsiteY16" fmla="*/ 198007 h 607639"/>
              <a:gd name="connsiteX17" fmla="*/ 443266 w 608556"/>
              <a:gd name="connsiteY17" fmla="*/ 253581 h 607639"/>
              <a:gd name="connsiteX18" fmla="*/ 417178 w 608556"/>
              <a:gd name="connsiteY18" fmla="*/ 296405 h 607639"/>
              <a:gd name="connsiteX19" fmla="*/ 454229 w 608556"/>
              <a:gd name="connsiteY19" fmla="*/ 348792 h 607639"/>
              <a:gd name="connsiteX20" fmla="*/ 369302 w 608556"/>
              <a:gd name="connsiteY20" fmla="*/ 409633 h 607639"/>
              <a:gd name="connsiteX21" fmla="*/ 284237 w 608556"/>
              <a:gd name="connsiteY21" fmla="*/ 349624 h 607639"/>
              <a:gd name="connsiteX22" fmla="*/ 323647 w 608556"/>
              <a:gd name="connsiteY22" fmla="*/ 296405 h 607639"/>
              <a:gd name="connsiteX23" fmla="*/ 294922 w 608556"/>
              <a:gd name="connsiteY23" fmla="*/ 252057 h 607639"/>
              <a:gd name="connsiteX24" fmla="*/ 369025 w 608556"/>
              <a:gd name="connsiteY24" fmla="*/ 198007 h 607639"/>
              <a:gd name="connsiteX25" fmla="*/ 484719 w 608556"/>
              <a:gd name="connsiteY25" fmla="*/ 23287 h 607639"/>
              <a:gd name="connsiteX26" fmla="*/ 526631 w 608556"/>
              <a:gd name="connsiteY26" fmla="*/ 23287 h 607639"/>
              <a:gd name="connsiteX27" fmla="*/ 526631 w 608556"/>
              <a:gd name="connsiteY27" fmla="*/ 81473 h 607639"/>
              <a:gd name="connsiteX28" fmla="*/ 585058 w 608556"/>
              <a:gd name="connsiteY28" fmla="*/ 81473 h 607639"/>
              <a:gd name="connsiteX29" fmla="*/ 585058 w 608556"/>
              <a:gd name="connsiteY29" fmla="*/ 123311 h 607639"/>
              <a:gd name="connsiteX30" fmla="*/ 526631 w 608556"/>
              <a:gd name="connsiteY30" fmla="*/ 123311 h 607639"/>
              <a:gd name="connsiteX31" fmla="*/ 526631 w 608556"/>
              <a:gd name="connsiteY31" fmla="*/ 181636 h 607639"/>
              <a:gd name="connsiteX32" fmla="*/ 484719 w 608556"/>
              <a:gd name="connsiteY32" fmla="*/ 181636 h 607639"/>
              <a:gd name="connsiteX33" fmla="*/ 484719 w 608556"/>
              <a:gd name="connsiteY33" fmla="*/ 123311 h 607639"/>
              <a:gd name="connsiteX34" fmla="*/ 426709 w 608556"/>
              <a:gd name="connsiteY34" fmla="*/ 123311 h 607639"/>
              <a:gd name="connsiteX35" fmla="*/ 426709 w 608556"/>
              <a:gd name="connsiteY35" fmla="*/ 81473 h 607639"/>
              <a:gd name="connsiteX36" fmla="*/ 484719 w 608556"/>
              <a:gd name="connsiteY36" fmla="*/ 81473 h 607639"/>
              <a:gd name="connsiteX37" fmla="*/ 304209 w 608556"/>
              <a:gd name="connsiteY37" fmla="*/ 0 h 607639"/>
              <a:gd name="connsiteX38" fmla="*/ 384702 w 608556"/>
              <a:gd name="connsiteY38" fmla="*/ 10809 h 607639"/>
              <a:gd name="connsiteX39" fmla="*/ 384702 w 608556"/>
              <a:gd name="connsiteY39" fmla="*/ 66515 h 607639"/>
              <a:gd name="connsiteX40" fmla="*/ 304209 w 608556"/>
              <a:gd name="connsiteY40" fmla="*/ 53350 h 607639"/>
              <a:gd name="connsiteX41" fmla="*/ 53431 w 608556"/>
              <a:gd name="connsiteY41" fmla="*/ 303750 h 607639"/>
              <a:gd name="connsiteX42" fmla="*/ 304209 w 608556"/>
              <a:gd name="connsiteY42" fmla="*/ 554289 h 607639"/>
              <a:gd name="connsiteX43" fmla="*/ 555125 w 608556"/>
              <a:gd name="connsiteY43" fmla="*/ 303750 h 607639"/>
              <a:gd name="connsiteX44" fmla="*/ 541941 w 608556"/>
              <a:gd name="connsiteY44" fmla="*/ 223378 h 607639"/>
              <a:gd name="connsiteX45" fmla="*/ 597731 w 608556"/>
              <a:gd name="connsiteY45" fmla="*/ 223378 h 607639"/>
              <a:gd name="connsiteX46" fmla="*/ 608556 w 608556"/>
              <a:gd name="connsiteY46" fmla="*/ 303750 h 607639"/>
              <a:gd name="connsiteX47" fmla="*/ 304209 w 608556"/>
              <a:gd name="connsiteY47" fmla="*/ 607639 h 607639"/>
              <a:gd name="connsiteX48" fmla="*/ 0 w 608556"/>
              <a:gd name="connsiteY48" fmla="*/ 303750 h 607639"/>
              <a:gd name="connsiteX49" fmla="*/ 304209 w 608556"/>
              <a:gd name="connsiteY49" fmla="*/ 0 h 60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556" h="607639">
                <a:moveTo>
                  <a:pt x="369302" y="317471"/>
                </a:moveTo>
                <a:cubicBezTo>
                  <a:pt x="346405" y="317471"/>
                  <a:pt x="334055" y="327172"/>
                  <a:pt x="334055" y="344357"/>
                </a:cubicBezTo>
                <a:cubicBezTo>
                  <a:pt x="334055" y="361820"/>
                  <a:pt x="346405" y="371521"/>
                  <a:pt x="369302" y="371521"/>
                </a:cubicBezTo>
                <a:cubicBezTo>
                  <a:pt x="392060" y="371521"/>
                  <a:pt x="404827" y="362097"/>
                  <a:pt x="404827" y="344357"/>
                </a:cubicBezTo>
                <a:cubicBezTo>
                  <a:pt x="404827" y="327172"/>
                  <a:pt x="392060" y="317471"/>
                  <a:pt x="369302" y="317471"/>
                </a:cubicBezTo>
                <a:close/>
                <a:moveTo>
                  <a:pt x="369302" y="232516"/>
                </a:moveTo>
                <a:cubicBezTo>
                  <a:pt x="350013" y="232516"/>
                  <a:pt x="339328" y="241108"/>
                  <a:pt x="339328" y="256492"/>
                </a:cubicBezTo>
                <a:cubicBezTo>
                  <a:pt x="339328" y="271321"/>
                  <a:pt x="350013" y="279498"/>
                  <a:pt x="369302" y="279498"/>
                </a:cubicBezTo>
                <a:cubicBezTo>
                  <a:pt x="388452" y="279498"/>
                  <a:pt x="399138" y="271321"/>
                  <a:pt x="399138" y="256492"/>
                </a:cubicBezTo>
                <a:cubicBezTo>
                  <a:pt x="399138" y="241108"/>
                  <a:pt x="388452" y="232516"/>
                  <a:pt x="369302" y="232516"/>
                </a:cubicBezTo>
                <a:close/>
                <a:moveTo>
                  <a:pt x="154327" y="200124"/>
                </a:moveTo>
                <a:lnTo>
                  <a:pt x="245215" y="200124"/>
                </a:lnTo>
                <a:lnTo>
                  <a:pt x="245215" y="407234"/>
                </a:lnTo>
                <a:lnTo>
                  <a:pt x="192503" y="407234"/>
                </a:lnTo>
                <a:lnTo>
                  <a:pt x="192503" y="242393"/>
                </a:lnTo>
                <a:lnTo>
                  <a:pt x="154327" y="242393"/>
                </a:lnTo>
                <a:close/>
                <a:moveTo>
                  <a:pt x="369025" y="198007"/>
                </a:moveTo>
                <a:cubicBezTo>
                  <a:pt x="414541" y="198007"/>
                  <a:pt x="443266" y="219488"/>
                  <a:pt x="443266" y="253581"/>
                </a:cubicBezTo>
                <a:cubicBezTo>
                  <a:pt x="443266" y="271598"/>
                  <a:pt x="433552" y="287536"/>
                  <a:pt x="417178" y="296405"/>
                </a:cubicBezTo>
                <a:cubicBezTo>
                  <a:pt x="440075" y="305830"/>
                  <a:pt x="454229" y="325648"/>
                  <a:pt x="454229" y="348792"/>
                </a:cubicBezTo>
                <a:cubicBezTo>
                  <a:pt x="454229" y="385934"/>
                  <a:pt x="421063" y="409633"/>
                  <a:pt x="369302" y="409633"/>
                </a:cubicBezTo>
                <a:cubicBezTo>
                  <a:pt x="317403" y="409633"/>
                  <a:pt x="284237" y="386350"/>
                  <a:pt x="284237" y="349624"/>
                </a:cubicBezTo>
                <a:cubicBezTo>
                  <a:pt x="284237" y="325925"/>
                  <a:pt x="299640" y="305830"/>
                  <a:pt x="323647" y="296405"/>
                </a:cubicBezTo>
                <a:cubicBezTo>
                  <a:pt x="306162" y="286704"/>
                  <a:pt x="294922" y="270073"/>
                  <a:pt x="294922" y="252057"/>
                </a:cubicBezTo>
                <a:cubicBezTo>
                  <a:pt x="294922" y="218934"/>
                  <a:pt x="323925" y="198007"/>
                  <a:pt x="369025" y="198007"/>
                </a:cubicBezTo>
                <a:close/>
                <a:moveTo>
                  <a:pt x="484719" y="23287"/>
                </a:moveTo>
                <a:lnTo>
                  <a:pt x="526631" y="23287"/>
                </a:lnTo>
                <a:lnTo>
                  <a:pt x="526631" y="81473"/>
                </a:lnTo>
                <a:lnTo>
                  <a:pt x="585058" y="81473"/>
                </a:lnTo>
                <a:lnTo>
                  <a:pt x="585058" y="123311"/>
                </a:lnTo>
                <a:lnTo>
                  <a:pt x="526631" y="123311"/>
                </a:lnTo>
                <a:lnTo>
                  <a:pt x="526631" y="181636"/>
                </a:lnTo>
                <a:lnTo>
                  <a:pt x="484719" y="181636"/>
                </a:lnTo>
                <a:lnTo>
                  <a:pt x="484719" y="123311"/>
                </a:lnTo>
                <a:lnTo>
                  <a:pt x="426709" y="123311"/>
                </a:lnTo>
                <a:lnTo>
                  <a:pt x="426709" y="81473"/>
                </a:lnTo>
                <a:lnTo>
                  <a:pt x="484719" y="81473"/>
                </a:lnTo>
                <a:close/>
                <a:moveTo>
                  <a:pt x="304209" y="0"/>
                </a:moveTo>
                <a:cubicBezTo>
                  <a:pt x="331687" y="0"/>
                  <a:pt x="358611" y="3603"/>
                  <a:pt x="384702" y="10809"/>
                </a:cubicBezTo>
                <a:lnTo>
                  <a:pt x="384702" y="66515"/>
                </a:lnTo>
                <a:cubicBezTo>
                  <a:pt x="358888" y="57785"/>
                  <a:pt x="331826" y="53350"/>
                  <a:pt x="304209" y="53350"/>
                </a:cubicBezTo>
                <a:cubicBezTo>
                  <a:pt x="165982" y="53350"/>
                  <a:pt x="53431" y="165732"/>
                  <a:pt x="53431" y="303750"/>
                </a:cubicBezTo>
                <a:cubicBezTo>
                  <a:pt x="53431" y="441907"/>
                  <a:pt x="165982" y="554289"/>
                  <a:pt x="304209" y="554289"/>
                </a:cubicBezTo>
                <a:cubicBezTo>
                  <a:pt x="442574" y="554289"/>
                  <a:pt x="555125" y="441907"/>
                  <a:pt x="555125" y="303750"/>
                </a:cubicBezTo>
                <a:cubicBezTo>
                  <a:pt x="555125" y="276313"/>
                  <a:pt x="550684" y="249291"/>
                  <a:pt x="541941" y="223378"/>
                </a:cubicBezTo>
                <a:lnTo>
                  <a:pt x="597731" y="223378"/>
                </a:lnTo>
                <a:cubicBezTo>
                  <a:pt x="604948" y="249569"/>
                  <a:pt x="608556" y="276451"/>
                  <a:pt x="608556" y="303750"/>
                </a:cubicBezTo>
                <a:cubicBezTo>
                  <a:pt x="608556" y="471284"/>
                  <a:pt x="471995" y="607639"/>
                  <a:pt x="304209" y="607639"/>
                </a:cubicBezTo>
                <a:cubicBezTo>
                  <a:pt x="136561" y="607639"/>
                  <a:pt x="0" y="471284"/>
                  <a:pt x="0" y="303750"/>
                </a:cubicBezTo>
                <a:cubicBezTo>
                  <a:pt x="0" y="136355"/>
                  <a:pt x="136561" y="0"/>
                  <a:pt x="304209" y="0"/>
                </a:cubicBezTo>
                <a:close/>
              </a:path>
            </a:pathLst>
          </a:cu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457189"/>
            <a:endParaRPr lang="zh-CN" altLang="en-US">
              <a:solidFill>
                <a:prstClr val="white"/>
              </a:solidFill>
              <a:latin typeface="Calibri Light"/>
              <a:ea typeface="微软雅黑"/>
            </a:endParaRPr>
          </a:p>
        </p:txBody>
      </p:sp>
      <p:pic>
        <p:nvPicPr>
          <p:cNvPr id="6" name="圖片 5"/>
          <p:cNvPicPr>
            <a:picLocks noChangeAspect="1"/>
          </p:cNvPicPr>
          <p:nvPr/>
        </p:nvPicPr>
        <p:blipFill rotWithShape="1">
          <a:blip r:embed="rId6" cstate="print">
            <a:extLst>
              <a:ext uri="{28A0092B-C50C-407E-A947-70E740481C1C}">
                <a14:useLocalDpi xmlns:a14="http://schemas.microsoft.com/office/drawing/2010/main" val="0"/>
              </a:ext>
            </a:extLst>
          </a:blip>
          <a:srcRect l="8606" t="14534" r="17622" b="17371"/>
          <a:stretch/>
        </p:blipFill>
        <p:spPr>
          <a:xfrm>
            <a:off x="1058237" y="3850184"/>
            <a:ext cx="614209" cy="614209"/>
          </a:xfrm>
          <a:prstGeom prst="ellipse">
            <a:avLst/>
          </a:prstGeom>
        </p:spPr>
      </p:pic>
    </p:spTree>
    <p:extLst>
      <p:ext uri="{BB962C8B-B14F-4D97-AF65-F5344CB8AC3E}">
        <p14:creationId xmlns:p14="http://schemas.microsoft.com/office/powerpoint/2010/main" val="469220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zh-CN" altLang="en-US" dirty="0">
              <a:solidFill>
                <a:prstClr val="white"/>
              </a:solidFill>
              <a:latin typeface="Calibri Light"/>
              <a:ea typeface="微软雅黑"/>
            </a:endParaRPr>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7"/>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189"/>
            <a:endParaRPr lang="zh-CN" altLang="en-US">
              <a:solidFill>
                <a:prstClr val="white"/>
              </a:solidFill>
              <a:latin typeface="Calibri Light"/>
              <a:ea typeface="微软雅黑"/>
            </a:endParaRPr>
          </a:p>
        </p:txBody>
      </p:sp>
      <p:grpSp>
        <p:nvGrpSpPr>
          <p:cNvPr id="2" name="群組 1"/>
          <p:cNvGrpSpPr/>
          <p:nvPr/>
        </p:nvGrpSpPr>
        <p:grpSpPr>
          <a:xfrm>
            <a:off x="3085529" y="2030400"/>
            <a:ext cx="2954655" cy="1083993"/>
            <a:chOff x="3085529" y="1808834"/>
            <a:chExt cx="2954655" cy="1083993"/>
          </a:xfrm>
        </p:grpSpPr>
        <p:sp>
          <p:nvSpPr>
            <p:cNvPr id="23" name="矩形 22">
              <a:extLst>
                <a:ext uri="{FF2B5EF4-FFF2-40B4-BE49-F238E27FC236}">
                  <a16:creationId xmlns:a16="http://schemas.microsoft.com/office/drawing/2014/main" id="{256BF839-5984-4814-99D1-E3F91C6B186D}"/>
                </a:ext>
              </a:extLst>
            </p:cNvPr>
            <p:cNvSpPr/>
            <p:nvPr/>
          </p:nvSpPr>
          <p:spPr>
            <a:xfrm>
              <a:off x="3085529" y="1808834"/>
              <a:ext cx="2954655" cy="646331"/>
            </a:xfrm>
            <a:prstGeom prst="rect">
              <a:avLst/>
            </a:prstGeom>
          </p:spPr>
          <p:txBody>
            <a:bodyPr wrap="none">
              <a:spAutoFit/>
            </a:bodyPr>
            <a:lstStyle/>
            <a:p>
              <a:pPr defTabSz="457189"/>
              <a:r>
                <a:rPr lang="zh-TW" altLang="en-US" sz="3600" b="1"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棒球數據解釋</a:t>
              </a:r>
              <a:endParaRPr lang="en-US" altLang="zh-CN" sz="3600" b="1"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85529" y="2431162"/>
              <a:ext cx="1877437" cy="461665"/>
            </a:xfrm>
            <a:prstGeom prst="rect">
              <a:avLst/>
            </a:prstGeom>
          </p:spPr>
          <p:txBody>
            <a:bodyPr wrap="none">
              <a:spAutoFit/>
            </a:bodyPr>
            <a:lstStyle/>
            <a:p>
              <a:pPr defTabSz="457189"/>
              <a:r>
                <a:rPr lang="en-US" altLang="zh-TW" sz="2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rPr>
                <a:t>Explanation</a:t>
              </a:r>
              <a:endParaRPr lang="en-US" altLang="zh-CN" sz="2400" kern="100" dirty="0">
                <a:solidFill>
                  <a:srgbClr val="222B34"/>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grpSp>
      <p:grpSp>
        <p:nvGrpSpPr>
          <p:cNvPr id="14" name="组合 13">
            <a:extLst>
              <a:ext uri="{FF2B5EF4-FFF2-40B4-BE49-F238E27FC236}">
                <a16:creationId xmlns:a16="http://schemas.microsoft.com/office/drawing/2014/main" id="{1ED84EDF-6D20-40CB-82F4-D0D8A54B63CC}"/>
              </a:ext>
            </a:extLst>
          </p:cNvPr>
          <p:cNvGrpSpPr/>
          <p:nvPr/>
        </p:nvGrpSpPr>
        <p:grpSpPr>
          <a:xfrm>
            <a:off x="1392604"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594"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3095948813"/>
      </p:ext>
    </p:extLst>
  </p:cSld>
  <p:clrMapOvr>
    <a:masterClrMapping/>
  </p:clrMapOvr>
</p:sld>
</file>

<file path=ppt/theme/theme1.xml><?xml version="1.0" encoding="utf-8"?>
<a:theme xmlns:a="http://schemas.openxmlformats.org/drawingml/2006/main" name="Office 主题​​">
  <a:themeElements>
    <a:clrScheme name="自訂 24">
      <a:dk1>
        <a:sysClr val="windowText" lastClr="000000"/>
      </a:dk1>
      <a:lt1>
        <a:srgbClr val="FFFFFF"/>
      </a:lt1>
      <a:dk2>
        <a:srgbClr val="44546A"/>
      </a:dk2>
      <a:lt2>
        <a:srgbClr val="E7E6E6"/>
      </a:lt2>
      <a:accent1>
        <a:srgbClr val="222B34"/>
      </a:accent1>
      <a:accent2>
        <a:srgbClr val="F6F4F7"/>
      </a:accent2>
      <a:accent3>
        <a:srgbClr val="A5A5A5"/>
      </a:accent3>
      <a:accent4>
        <a:srgbClr val="FFC000"/>
      </a:accent4>
      <a:accent5>
        <a:srgbClr val="FFFFFF"/>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2663</Words>
  <Application>Microsoft Office PowerPoint</Application>
  <PresentationFormat>如螢幕大小 (16:9)</PresentationFormat>
  <Paragraphs>1941</Paragraphs>
  <Slides>71</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71</vt:i4>
      </vt:variant>
    </vt:vector>
  </HeadingPairs>
  <TitlesOfParts>
    <vt:vector size="83" baseType="lpstr">
      <vt:lpstr>Adobe Gothic Std B</vt:lpstr>
      <vt:lpstr>Gill Sans</vt:lpstr>
      <vt:lpstr>微软雅黑</vt:lpstr>
      <vt:lpstr>宋体</vt:lpstr>
      <vt:lpstr>文鼎火柴體</vt:lpstr>
      <vt:lpstr>華康中圓體</vt:lpstr>
      <vt:lpstr>華康彩帶體</vt:lpstr>
      <vt:lpstr>Arial</vt:lpstr>
      <vt:lpstr>Calibri</vt:lpstr>
      <vt:lpstr>Calibri Light</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怡妏 陳</cp:lastModifiedBy>
  <cp:revision>102</cp:revision>
  <dcterms:created xsi:type="dcterms:W3CDTF">2017-10-30T02:36:03Z</dcterms:created>
  <dcterms:modified xsi:type="dcterms:W3CDTF">2019-12-19T17:37:37Z</dcterms:modified>
</cp:coreProperties>
</file>