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3"/>
  </p:notesMasterIdLst>
  <p:sldIdLst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4" d="100"/>
          <a:sy n="84" d="100"/>
        </p:scale>
        <p:origin x="1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may not want corner cutting if the</a:t>
            </a:r>
            <a:r>
              <a:rPr lang="en-IE" baseline="0" dirty="0" smtClean="0"/>
              <a:t> path is a patrol path for example.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Path Following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Path following – A steering behaviour that takes a whole path as a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What if there are many</a:t>
            </a:r>
            <a:r>
              <a:rPr lang="en-IE" baseline="0" dirty="0" smtClean="0"/>
              <a:t> neighbours?</a:t>
            </a:r>
          </a:p>
          <a:p>
            <a:pPr lvl="2"/>
            <a:r>
              <a:rPr lang="en-IE" dirty="0" smtClean="0"/>
              <a:t>Huge overhead in checking every possible neighbour</a:t>
            </a:r>
          </a:p>
          <a:p>
            <a:pPr lvl="3"/>
            <a:r>
              <a:rPr lang="en-IE" dirty="0" smtClean="0"/>
              <a:t>O(n) possibly O(n</a:t>
            </a:r>
            <a:r>
              <a:rPr lang="en-IE" baseline="30000" dirty="0" smtClean="0"/>
              <a:t>2</a:t>
            </a:r>
            <a:r>
              <a:rPr lang="en-IE" dirty="0" smtClean="0"/>
              <a:t>)</a:t>
            </a:r>
            <a:endParaRPr lang="en-IE" baseline="0" dirty="0" smtClean="0"/>
          </a:p>
          <a:p>
            <a:pPr lvl="2"/>
            <a:r>
              <a:rPr lang="en-IE" dirty="0" smtClean="0"/>
              <a:t>BSP Trees? </a:t>
            </a:r>
          </a:p>
          <a:p>
            <a:pPr lvl="3"/>
            <a:r>
              <a:rPr lang="en-IE" dirty="0" smtClean="0"/>
              <a:t>O(log n)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Behaviour needs to be combined with other behaviours to be useful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Path Following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along a path in one direction</a:t>
            </a:r>
          </a:p>
          <a:p>
            <a:pPr lvl="1"/>
            <a:r>
              <a:rPr lang="en-US" dirty="0" smtClean="0"/>
              <a:t>Patrol</a:t>
            </a:r>
          </a:p>
          <a:p>
            <a:pPr lvl="1"/>
            <a:r>
              <a:rPr lang="en-US" dirty="0" smtClean="0"/>
              <a:t>Race lines</a:t>
            </a:r>
          </a:p>
          <a:p>
            <a:pPr lvl="0"/>
            <a:r>
              <a:rPr lang="en-US" dirty="0" smtClean="0"/>
              <a:t>Use seek behavior (“chase the rabbit”)</a:t>
            </a:r>
          </a:p>
          <a:p>
            <a:pPr lvl="1"/>
            <a:r>
              <a:rPr lang="en-US" dirty="0" smtClean="0"/>
              <a:t>find current point on path</a:t>
            </a:r>
          </a:p>
          <a:p>
            <a:pPr lvl="2"/>
            <a:r>
              <a:rPr lang="en-US" dirty="0" smtClean="0"/>
              <a:t>or nearest point     (this may be a complex task)</a:t>
            </a:r>
          </a:p>
          <a:p>
            <a:pPr lvl="1"/>
            <a:r>
              <a:rPr lang="en-US" dirty="0" smtClean="0"/>
              <a:t>move fixed distance ahead on path </a:t>
            </a:r>
          </a:p>
          <a:p>
            <a:pPr lvl="2"/>
            <a:r>
              <a:rPr lang="en-US" dirty="0" smtClean="0"/>
              <a:t>this is our target – seek to here</a:t>
            </a:r>
          </a:p>
          <a:p>
            <a:pPr lvl="2"/>
            <a:r>
              <a:rPr lang="en-US" dirty="0" smtClean="0"/>
              <a:t>no need for arrive behavior (we never catch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Predictive Path Following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Alternative</a:t>
            </a:r>
          </a:p>
          <a:p>
            <a:r>
              <a:rPr lang="en-US" dirty="0" smtClean="0"/>
              <a:t>Predict where we will be in short time</a:t>
            </a:r>
          </a:p>
          <a:p>
            <a:r>
              <a:rPr lang="en-US" dirty="0" smtClean="0"/>
              <a:t>Calc. nearest point on path to this new point</a:t>
            </a:r>
          </a:p>
          <a:p>
            <a:pPr lvl="1"/>
            <a:r>
              <a:rPr lang="en-US" dirty="0" smtClean="0"/>
              <a:t>then continue as before</a:t>
            </a:r>
          </a:p>
          <a:p>
            <a:pPr lvl="0"/>
            <a:r>
              <a:rPr lang="en-US" dirty="0" smtClean="0"/>
              <a:t>Can appear smoother for complex paths</a:t>
            </a:r>
          </a:p>
          <a:p>
            <a:pPr lvl="0"/>
            <a:r>
              <a:rPr lang="en-US" dirty="0" smtClean="0"/>
              <a:t>If path curves back on itself (</a:t>
            </a:r>
            <a:r>
              <a:rPr lang="en-US" dirty="0" err="1" smtClean="0"/>
              <a:t>u-turn</a:t>
            </a:r>
            <a:r>
              <a:rPr lang="en-US" dirty="0" smtClean="0"/>
              <a:t>) we can get corner cutting</a:t>
            </a:r>
          </a:p>
          <a:p>
            <a:pPr lvl="1"/>
            <a:r>
              <a:rPr lang="en-US" dirty="0" smtClean="0"/>
              <a:t>do we want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Path Following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for a path there exists:</a:t>
            </a:r>
          </a:p>
          <a:p>
            <a:pPr lvl="1"/>
            <a:r>
              <a:rPr lang="en-US" dirty="0" smtClean="0"/>
              <a:t>Path Parameter</a:t>
            </a:r>
          </a:p>
          <a:p>
            <a:pPr lvl="2"/>
            <a:r>
              <a:rPr lang="en-US" dirty="0" smtClean="0"/>
              <a:t>scalar value indicating distance along path</a:t>
            </a:r>
          </a:p>
          <a:p>
            <a:pPr lvl="3"/>
            <a:r>
              <a:rPr lang="en-US" dirty="0" smtClean="0"/>
              <a:t>(monotonic increasing)</a:t>
            </a:r>
          </a:p>
          <a:p>
            <a:pPr lvl="1"/>
            <a:r>
              <a:rPr lang="en-US" dirty="0" smtClean="0"/>
              <a:t>a method to convert this into actual point on path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getPosition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and vice versa  point on line to path parameter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path.getParam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targetParam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pathOffSet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	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path.getPosition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targetParam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seek(target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/>
              <a:buNone/>
            </a:pP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 – predictive version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280" cy="5000625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predictTime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0.1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futurePos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my.velocity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predictTime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currentParam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path.getParam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futurePos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 rest is as before…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Path Types</a:t>
            </a:r>
            <a:endParaRPr lang="en-US" sz="2400" b="1" dirty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path is a complex curve then it can be difficult/complex converting </a:t>
            </a:r>
            <a:r>
              <a:rPr lang="en-US" sz="2400" dirty="0" err="1" smtClean="0"/>
              <a:t>pathParam</a:t>
            </a:r>
            <a:r>
              <a:rPr lang="en-US" sz="2400" dirty="0" smtClean="0"/>
              <a:t> to position and back</a:t>
            </a:r>
          </a:p>
          <a:p>
            <a:pPr lvl="1"/>
            <a:r>
              <a:rPr lang="en-US" sz="2000" dirty="0" smtClean="0"/>
              <a:t>Treat path as sequence of straight</a:t>
            </a:r>
            <a:r>
              <a:rPr lang="en-US" sz="2000" baseline="0" dirty="0" smtClean="0"/>
              <a:t> lines?</a:t>
            </a:r>
          </a:p>
          <a:p>
            <a:pPr lvl="2"/>
            <a:r>
              <a:rPr lang="en-US" sz="2000" dirty="0" smtClean="0"/>
              <a:t>Use linear interpolation</a:t>
            </a:r>
            <a:endParaRPr lang="en-US" sz="2000" baseline="0" dirty="0" smtClean="0"/>
          </a:p>
          <a:p>
            <a:pPr lvl="0"/>
            <a:endParaRPr lang="en-US" sz="2400" dirty="0" smtClean="0"/>
          </a:p>
          <a:p>
            <a:pPr lvl="0">
              <a:buNone/>
            </a:pPr>
            <a:r>
              <a:rPr lang="en-US" sz="2400" b="1" dirty="0" smtClean="0"/>
              <a:t>Coherence</a:t>
            </a:r>
          </a:p>
          <a:p>
            <a:pPr lvl="0"/>
            <a:r>
              <a:rPr lang="en-US" sz="2400" dirty="0" smtClean="0"/>
              <a:t>We should</a:t>
            </a:r>
            <a:r>
              <a:rPr lang="en-US" sz="2400" baseline="0" dirty="0" smtClean="0"/>
              <a:t> pass previous </a:t>
            </a:r>
            <a:r>
              <a:rPr lang="en-US" sz="2400" baseline="0" dirty="0" err="1" smtClean="0"/>
              <a:t>pathParam</a:t>
            </a:r>
            <a:r>
              <a:rPr lang="en-US" sz="2400" baseline="0" dirty="0" smtClean="0"/>
              <a:t> value to path when calculating new </a:t>
            </a:r>
            <a:r>
              <a:rPr lang="en-US" sz="2400" baseline="0" dirty="0" err="1" smtClean="0"/>
              <a:t>pathParam</a:t>
            </a:r>
            <a:endParaRPr lang="en-US" sz="2400" baseline="0" dirty="0" smtClean="0"/>
          </a:p>
          <a:p>
            <a:pPr lvl="1"/>
            <a:r>
              <a:rPr lang="en-US" sz="2000" dirty="0" smtClean="0"/>
              <a:t>If path is curved there may be more than one applicable value so use one closest to previous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Separation (repulsion steering)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686800" cy="5000625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Useful in crowds or flocking</a:t>
            </a:r>
          </a:p>
          <a:p>
            <a:pPr lvl="1"/>
            <a:r>
              <a:rPr lang="en-IE" dirty="0" smtClean="0"/>
              <a:t>where everyone is heading in same general direction</a:t>
            </a:r>
          </a:p>
          <a:p>
            <a:pPr lvl="1"/>
            <a:r>
              <a:rPr lang="en-IE" dirty="0" smtClean="0"/>
              <a:t>when paths can cross then obstacle avoidance is the better technique</a:t>
            </a:r>
          </a:p>
          <a:p>
            <a:pPr lvl="0"/>
            <a:r>
              <a:rPr lang="en-IE" dirty="0" smtClean="0"/>
              <a:t>Force is proportional to the distance</a:t>
            </a:r>
          </a:p>
          <a:p>
            <a:pPr lvl="1"/>
            <a:r>
              <a:rPr lang="en-IE" dirty="0" smtClean="0"/>
              <a:t>Linear Separation: </a:t>
            </a:r>
            <a:r>
              <a:rPr lang="en-IE" sz="2600" dirty="0" smtClean="0">
                <a:latin typeface="Courier New" pitchFamily="49" charset="0"/>
                <a:cs typeface="Courier New" pitchFamily="49" charset="0"/>
              </a:rPr>
              <a:t>strength = </a:t>
            </a:r>
            <a:r>
              <a:rPr lang="en-IE" sz="2600" dirty="0" err="1" smtClean="0">
                <a:latin typeface="Courier New" pitchFamily="49" charset="0"/>
                <a:cs typeface="Courier New" pitchFamily="49" charset="0"/>
              </a:rPr>
              <a:t>maxAcceleration</a:t>
            </a:r>
            <a:r>
              <a:rPr lang="en-IE" sz="2600" dirty="0" smtClean="0">
                <a:latin typeface="Courier New" pitchFamily="49" charset="0"/>
                <a:cs typeface="Courier New" pitchFamily="49" charset="0"/>
              </a:rPr>
              <a:t> * 		(threshold-distance)/threshold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smtClean="0"/>
              <a:t>Could also use Inverse Square law decay</a:t>
            </a:r>
          </a:p>
          <a:p>
            <a:pPr lvl="1"/>
            <a:r>
              <a:rPr lang="en-IE" dirty="0" smtClean="0"/>
              <a:t>Inv. Sep.: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strength = min(K*distance</a:t>
            </a:r>
            <a:r>
              <a:rPr lang="en-IE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maxAcceleration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E" dirty="0" smtClean="0"/>
              <a:t>More than one neighbour?</a:t>
            </a:r>
          </a:p>
          <a:p>
            <a:pPr lvl="1"/>
            <a:r>
              <a:rPr lang="en-IE" dirty="0" smtClean="0"/>
              <a:t>calculate all values and sum!</a:t>
            </a:r>
          </a:p>
          <a:p>
            <a:pPr lvl="1"/>
            <a:r>
              <a:rPr lang="en-IE" dirty="0" smtClean="0"/>
              <a:t>watch for &gt; </a:t>
            </a:r>
            <a:r>
              <a:rPr lang="en-IE" dirty="0" err="1" smtClean="0"/>
              <a:t>maxAcceleration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686800" cy="5000625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steering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direction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direction.length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distance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threshold: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strength = min(K*distance*distance,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maxAcc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direction.normalize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direction * strength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steering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4301</TotalTime>
  <Words>400</Words>
  <Application>Microsoft Office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Custom Design</vt:lpstr>
      <vt:lpstr>1_Custom Design</vt:lpstr>
      <vt:lpstr>Path Following</vt:lpstr>
      <vt:lpstr>Path Following</vt:lpstr>
      <vt:lpstr>Predictive Path Following</vt:lpstr>
      <vt:lpstr>Path Following</vt:lpstr>
      <vt:lpstr>Code</vt:lpstr>
      <vt:lpstr>Code – predictive version</vt:lpstr>
      <vt:lpstr>Issues</vt:lpstr>
      <vt:lpstr>Separation (repulsion steering)</vt:lpstr>
      <vt:lpstr>Code</vt:lpstr>
      <vt:lpstr>Issues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604</cp:revision>
  <dcterms:created xsi:type="dcterms:W3CDTF">2007-05-08T17:20:09Z</dcterms:created>
  <dcterms:modified xsi:type="dcterms:W3CDTF">2017-09-26T09:33:39Z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