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69" r:id="rId2"/>
  </p:sldMasterIdLst>
  <p:notesMasterIdLst>
    <p:notesMasterId r:id="rId15"/>
  </p:notesMasterIdLst>
  <p:sldIdLst>
    <p:sldId id="261" r:id="rId3"/>
    <p:sldId id="262" r:id="rId4"/>
    <p:sldId id="263" r:id="rId5"/>
    <p:sldId id="264" r:id="rId6"/>
    <p:sldId id="265" r:id="rId7"/>
    <p:sldId id="266" r:id="rId8"/>
    <p:sldId id="271" r:id="rId9"/>
    <p:sldId id="267" r:id="rId10"/>
    <p:sldId id="268" r:id="rId11"/>
    <p:sldId id="269" r:id="rId12"/>
    <p:sldId id="270" r:id="rId13"/>
    <p:sldId id="272" r:id="rId14"/>
  </p:sldIdLst>
  <p:sldSz cx="9144000" cy="6858000" type="screen4x3"/>
  <p:notesSz cx="6884988" cy="10088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E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571" autoAdjust="0"/>
  </p:normalViewPr>
  <p:slideViewPr>
    <p:cSldViewPr>
      <p:cViewPr varScale="1">
        <p:scale>
          <a:sx n="84" d="100"/>
          <a:sy n="84" d="100"/>
        </p:scale>
        <p:origin x="69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57238"/>
            <a:ext cx="5041900" cy="3783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792663"/>
            <a:ext cx="5510212" cy="45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5ACD5CE-1CB6-4E94-A92C-124437B24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54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 smtClean="0"/>
              <a:t>coneThreshold</a:t>
            </a:r>
            <a:r>
              <a:rPr lang="en-IE" dirty="0" smtClean="0"/>
              <a:t> will in fact be the cosine of the cone half angle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ACD5CE-1CB6-4E94-A92C-124437B24A0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2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3FCE8-4119-48FF-966B-7E5136F9C4B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CC426-4027-45AA-AA9D-874E7449560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66E8D-4372-4450-AF9F-1F3F69E871F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F7FFA-D0E4-4688-B2F9-1175C1B7E3C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75475" y="64531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4C9582D-2E31-434C-A6C1-A926DBB0B909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3DDA3-2712-46ED-A771-5399145A3D0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2DE8F-7AAD-415A-8ED8-734D637B39D2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0BDE4-987C-4FBC-B9CB-4D6602561EC5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5138E-20E5-4AEE-9593-4CED1FF3B4A2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ED188-593D-4E5A-8309-224710DF2B50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25A37-78AD-4AC2-8CFD-83FEBCE05026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75475" y="64531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E978DDB-8E96-4DB2-8C14-28FF9F7399E6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633C3-D837-4105-940D-252BA81F687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78F10-B8B1-474C-971B-7BA47E4F6CE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31C60-EE3E-42C6-80FB-27B190A0464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7B5FB-2642-48F7-BDAC-64F1768F7B1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81E1D-31C8-4BDE-8ED6-CD407A12904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3B10E-0F2D-456E-A6C5-ABEC760B5FEE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B34AF-0A0C-4B06-AF07-DCF028B85987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CED97-0F19-4EA5-951E-9254A908A87C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1C59A-8D6D-445A-8651-08EDD062102A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1BCED-8D94-45EF-A610-3A53DC3D39D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2E1222C4-AD1C-443F-91C8-5935F67D99D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484313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0" y="6519863"/>
            <a:ext cx="4211638" cy="338137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IE" sz="1200" dirty="0" smtClean="0">
                <a:solidFill>
                  <a:schemeClr val="tx1">
                    <a:tint val="75000"/>
                  </a:schemeClr>
                </a:solidFill>
                <a:latin typeface="Arial" charset="0"/>
              </a:rPr>
              <a:t>AI for Games</a:t>
            </a:r>
            <a:endParaRPr lang="en-IE" sz="1200" dirty="0">
              <a:solidFill>
                <a:schemeClr val="tx1">
                  <a:tint val="75000"/>
                </a:schemeClr>
              </a:solidFill>
              <a:latin typeface="Arial" charset="0"/>
            </a:endParaRPr>
          </a:p>
        </p:txBody>
      </p:sp>
      <p:pic>
        <p:nvPicPr>
          <p:cNvPr id="1030" name="Picture 6" descr="Institute of Technology Carlow logo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762" y="44624"/>
            <a:ext cx="1229675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44" r:id="rId9"/>
    <p:sldLayoutId id="2147484145" r:id="rId10"/>
    <p:sldLayoutId id="214748414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98A2B5B-F3F1-46D4-B91B-268967D35FC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981075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0" y="6519863"/>
            <a:ext cx="4211638" cy="338137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IE" sz="1200" dirty="0" smtClean="0">
                <a:solidFill>
                  <a:schemeClr val="tx1">
                    <a:tint val="75000"/>
                  </a:schemeClr>
                </a:solidFill>
                <a:latin typeface="Arial" charset="0"/>
              </a:rPr>
              <a:t>AI for Games</a:t>
            </a:r>
            <a:endParaRPr lang="en-IE" sz="1200" dirty="0">
              <a:solidFill>
                <a:schemeClr val="tx1">
                  <a:tint val="75000"/>
                </a:schemeClr>
              </a:solidFill>
              <a:latin typeface="Arial" charset="0"/>
            </a:endParaRPr>
          </a:p>
        </p:txBody>
      </p:sp>
      <p:pic>
        <p:nvPicPr>
          <p:cNvPr id="8" name="Picture 6" descr="Institute of Technology Carlow logo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762" y="44624"/>
            <a:ext cx="1229675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50" r:id="rId9"/>
    <p:sldLayoutId id="2147484151" r:id="rId10"/>
    <p:sldLayoutId id="214748415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Collision Avoidance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2800" dirty="0" smtClean="0"/>
          </a:p>
          <a:p>
            <a:r>
              <a:rPr lang="en-IE" sz="2800" dirty="0" smtClean="0"/>
              <a:t>It is common to have large numbers of characters moving around the same space</a:t>
            </a:r>
          </a:p>
          <a:p>
            <a:r>
              <a:rPr lang="en-IE" sz="2800" dirty="0" smtClean="0"/>
              <a:t>Trajectories may cross over</a:t>
            </a:r>
          </a:p>
          <a:p>
            <a:r>
              <a:rPr lang="en-IE" sz="2800" dirty="0" smtClean="0"/>
              <a:t>Need to avoid colliding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8637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Code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rayVector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my.velocity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rayVector.normalize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rayVector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rayVector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lookahead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collision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getCollision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my.position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rayVector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collision.found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== true: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target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collision.position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collision.normal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 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avoidDistance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seek(target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10</a:t>
            </a:fld>
            <a:endParaRPr lang="en-IE" dirty="0"/>
          </a:p>
        </p:txBody>
      </p:sp>
      <p:sp>
        <p:nvSpPr>
          <p:cNvPr id="5" name="Rounded Rectangle 4"/>
          <p:cNvSpPr/>
          <p:nvPr/>
        </p:nvSpPr>
        <p:spPr>
          <a:xfrm>
            <a:off x="4572000" y="4437112"/>
            <a:ext cx="187220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mtClean="0"/>
              <a:t>Target </a:t>
            </a:r>
            <a:r>
              <a:rPr lang="en-IE" dirty="0" smtClean="0"/>
              <a:t>is moved away from obstacle</a:t>
            </a:r>
            <a:endParaRPr lang="en-IE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563888" y="3861048"/>
            <a:ext cx="1008112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Issues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How many </a:t>
            </a:r>
            <a:r>
              <a:rPr lang="en-US" sz="2400" dirty="0" err="1" smtClean="0"/>
              <a:t>raycasts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One might miss some collisions</a:t>
            </a:r>
          </a:p>
          <a:p>
            <a:pPr lvl="1"/>
            <a:r>
              <a:rPr lang="en-US" sz="2000" dirty="0" smtClean="0"/>
              <a:t>glancing blows</a:t>
            </a:r>
          </a:p>
          <a:p>
            <a:pPr lvl="0"/>
            <a:r>
              <a:rPr lang="en-US" sz="2400" dirty="0" smtClean="0"/>
              <a:t>Use whiskers</a:t>
            </a:r>
          </a:p>
          <a:p>
            <a:pPr lvl="1"/>
            <a:r>
              <a:rPr lang="en-US" sz="2000" dirty="0" smtClean="0"/>
              <a:t>How many and what angle and length?</a:t>
            </a:r>
          </a:p>
          <a:p>
            <a:pPr lvl="1"/>
            <a:r>
              <a:rPr lang="en-US" sz="2000" dirty="0" smtClean="0"/>
              <a:t>Corner trap!</a:t>
            </a:r>
          </a:p>
          <a:p>
            <a:pPr lvl="1"/>
            <a:r>
              <a:rPr lang="en-US" sz="2000" dirty="0" smtClean="0"/>
              <a:t>Access to narrow passageways?</a:t>
            </a:r>
          </a:p>
          <a:p>
            <a:pPr lvl="0"/>
            <a:r>
              <a:rPr lang="en-US" sz="2400" dirty="0" smtClean="0"/>
              <a:t>Vary angle of whiskers (adaptive fan angles)</a:t>
            </a:r>
          </a:p>
          <a:p>
            <a:pPr lvl="1"/>
            <a:r>
              <a:rPr lang="en-US" sz="2000" dirty="0"/>
              <a:t>I</a:t>
            </a:r>
            <a:r>
              <a:rPr lang="en-US" sz="2000" smtClean="0"/>
              <a:t>f</a:t>
            </a:r>
            <a:r>
              <a:rPr lang="en-US" sz="2000" baseline="0" smtClean="0"/>
              <a:t> </a:t>
            </a:r>
            <a:r>
              <a:rPr lang="en-US" sz="2000" baseline="0" dirty="0" smtClean="0"/>
              <a:t>no collision then reduce, if collision then increase</a:t>
            </a:r>
          </a:p>
          <a:p>
            <a:pPr lvl="1"/>
            <a:r>
              <a:rPr lang="en-US" sz="2000" baseline="0" dirty="0" smtClean="0"/>
              <a:t>Use specific corner trap code?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11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Steering Summary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E" dirty="0" smtClean="0"/>
              <a:t>Steering Family Tree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2060848"/>
            <a:ext cx="12241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>
                <a:latin typeface="+mn-lt"/>
              </a:rPr>
              <a:t>Align</a:t>
            </a:r>
            <a:endParaRPr lang="en-IE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648" y="3645024"/>
            <a:ext cx="122413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>
                <a:latin typeface="+mn-lt"/>
              </a:rPr>
              <a:t>Seek</a:t>
            </a:r>
          </a:p>
          <a:p>
            <a:r>
              <a:rPr lang="en-IE" dirty="0" smtClean="0">
                <a:latin typeface="+mn-lt"/>
              </a:rPr>
              <a:t>Flee</a:t>
            </a:r>
            <a:endParaRPr lang="en-IE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648" y="5014917"/>
            <a:ext cx="201622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err="1" smtClean="0">
                <a:latin typeface="+mn-lt"/>
              </a:rPr>
              <a:t>VelocityMatch</a:t>
            </a:r>
            <a:endParaRPr lang="en-IE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3648" y="5435932"/>
            <a:ext cx="201622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err="1" smtClean="0">
                <a:latin typeface="+mn-lt"/>
              </a:rPr>
              <a:t>ForceField</a:t>
            </a:r>
            <a:endParaRPr lang="en-IE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8024" y="1844824"/>
            <a:ext cx="30963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>
                <a:latin typeface="+mn-lt"/>
              </a:rPr>
              <a:t>Look where you go</a:t>
            </a:r>
            <a:endParaRPr lang="en-IE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8024" y="2267580"/>
            <a:ext cx="30963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>
                <a:latin typeface="+mn-lt"/>
              </a:rPr>
              <a:t>Face</a:t>
            </a:r>
            <a:endParaRPr lang="en-IE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024" y="2987660"/>
            <a:ext cx="30963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>
                <a:latin typeface="+mn-lt"/>
              </a:rPr>
              <a:t>Wander</a:t>
            </a:r>
            <a:endParaRPr lang="en-IE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8024" y="3275692"/>
            <a:ext cx="309634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>
                <a:latin typeface="+mn-lt"/>
              </a:rPr>
              <a:t>Pursue</a:t>
            </a:r>
          </a:p>
          <a:p>
            <a:r>
              <a:rPr lang="en-IE" dirty="0" smtClean="0">
                <a:latin typeface="+mn-lt"/>
              </a:rPr>
              <a:t>Evade</a:t>
            </a:r>
            <a:endParaRPr lang="en-IE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8024" y="4006805"/>
            <a:ext cx="30963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>
                <a:latin typeface="+mn-lt"/>
              </a:rPr>
              <a:t>Path following</a:t>
            </a:r>
            <a:endParaRPr lang="en-IE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88024" y="4427820"/>
            <a:ext cx="30963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>
                <a:latin typeface="+mn-lt"/>
              </a:rPr>
              <a:t>Collision Avoidance</a:t>
            </a:r>
            <a:endParaRPr lang="en-IE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88024" y="5003884"/>
            <a:ext cx="30963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>
                <a:latin typeface="+mn-lt"/>
              </a:rPr>
              <a:t>Arrive</a:t>
            </a:r>
            <a:endParaRPr lang="en-IE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8024" y="5435932"/>
            <a:ext cx="30963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>
                <a:latin typeface="+mn-lt"/>
              </a:rPr>
              <a:t>Separation</a:t>
            </a:r>
            <a:endParaRPr lang="en-IE" dirty="0">
              <a:latin typeface="+mn-lt"/>
            </a:endParaRPr>
          </a:p>
        </p:txBody>
      </p:sp>
      <p:cxnSp>
        <p:nvCxnSpPr>
          <p:cNvPr id="17" name="Straight Connector 16"/>
          <p:cNvCxnSpPr>
            <a:stCxn id="6" idx="3"/>
            <a:endCxn id="14" idx="1"/>
          </p:cNvCxnSpPr>
          <p:nvPr/>
        </p:nvCxnSpPr>
        <p:spPr>
          <a:xfrm flipV="1">
            <a:off x="3419872" y="5188550"/>
            <a:ext cx="1368152" cy="11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3"/>
            <a:endCxn id="15" idx="1"/>
          </p:cNvCxnSpPr>
          <p:nvPr/>
        </p:nvCxnSpPr>
        <p:spPr>
          <a:xfrm>
            <a:off x="3419872" y="5620598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3"/>
            <a:endCxn id="8" idx="1"/>
          </p:cNvCxnSpPr>
          <p:nvPr/>
        </p:nvCxnSpPr>
        <p:spPr>
          <a:xfrm flipV="1">
            <a:off x="2627784" y="2029490"/>
            <a:ext cx="216024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3"/>
            <a:endCxn id="9" idx="1"/>
          </p:cNvCxnSpPr>
          <p:nvPr/>
        </p:nvCxnSpPr>
        <p:spPr>
          <a:xfrm>
            <a:off x="2627784" y="2245514"/>
            <a:ext cx="2160240" cy="206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3"/>
            <a:endCxn id="10" idx="1"/>
          </p:cNvCxnSpPr>
          <p:nvPr/>
        </p:nvCxnSpPr>
        <p:spPr>
          <a:xfrm flipV="1">
            <a:off x="2627784" y="3172326"/>
            <a:ext cx="2160240" cy="795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3"/>
            <a:endCxn id="11" idx="1"/>
          </p:cNvCxnSpPr>
          <p:nvPr/>
        </p:nvCxnSpPr>
        <p:spPr>
          <a:xfrm flipV="1">
            <a:off x="2627784" y="3598858"/>
            <a:ext cx="216024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3"/>
            <a:endCxn id="12" idx="1"/>
          </p:cNvCxnSpPr>
          <p:nvPr/>
        </p:nvCxnSpPr>
        <p:spPr>
          <a:xfrm>
            <a:off x="2627784" y="3968190"/>
            <a:ext cx="2160240" cy="223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" idx="3"/>
            <a:endCxn id="13" idx="1"/>
          </p:cNvCxnSpPr>
          <p:nvPr/>
        </p:nvCxnSpPr>
        <p:spPr>
          <a:xfrm>
            <a:off x="2627784" y="3968190"/>
            <a:ext cx="2160240" cy="64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1900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Collision Avoidance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variation of evade or separate behaviors</a:t>
            </a:r>
          </a:p>
          <a:p>
            <a:r>
              <a:rPr lang="en-US" dirty="0" smtClean="0"/>
              <a:t>Use only when target (obstacle) is within range and in front of us</a:t>
            </a:r>
          </a:p>
          <a:p>
            <a:pPr lvl="1"/>
            <a:r>
              <a:rPr lang="en-US" dirty="0" smtClean="0"/>
              <a:t>Need a </a:t>
            </a:r>
            <a:r>
              <a:rPr lang="en-US" b="1" dirty="0" smtClean="0">
                <a:solidFill>
                  <a:srgbClr val="FF0000"/>
                </a:solidFill>
              </a:rPr>
              <a:t>cone</a:t>
            </a:r>
            <a:r>
              <a:rPr lang="en-US" b="1" dirty="0" smtClean="0"/>
              <a:t> of vision</a:t>
            </a:r>
          </a:p>
          <a:p>
            <a:pPr lvl="2"/>
            <a:r>
              <a:rPr lang="en-US" dirty="0" smtClean="0"/>
              <a:t>based on our orientation</a:t>
            </a:r>
          </a:p>
          <a:p>
            <a:pPr lvl="2"/>
            <a:r>
              <a:rPr lang="en-US" dirty="0" smtClean="0"/>
              <a:t>angle of sight (60°, 90°, 145°etc)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2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Collision Avoidance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Get direction to target</a:t>
            </a:r>
          </a:p>
          <a:p>
            <a:r>
              <a:rPr lang="en-US" sz="2800" dirty="0"/>
              <a:t>G</a:t>
            </a:r>
            <a:r>
              <a:rPr lang="en-US" sz="2800" dirty="0" smtClean="0"/>
              <a:t>et my orientation</a:t>
            </a:r>
          </a:p>
          <a:p>
            <a:pPr lvl="1"/>
            <a:r>
              <a:rPr lang="en-US" sz="2400" dirty="0" smtClean="0"/>
              <a:t>change this to vector</a:t>
            </a:r>
          </a:p>
          <a:p>
            <a:pPr lvl="0"/>
            <a:r>
              <a:rPr lang="en-US" sz="2800" dirty="0" smtClean="0"/>
              <a:t>Get dot product of direction and orientation</a:t>
            </a:r>
          </a:p>
          <a:p>
            <a:pPr lvl="0"/>
            <a:r>
              <a:rPr lang="en-US" sz="2800" dirty="0" smtClean="0"/>
              <a:t>If angle is less than </a:t>
            </a:r>
            <a:r>
              <a:rPr lang="en-US" sz="2800" b="1" i="1" dirty="0" err="1" smtClean="0"/>
              <a:t>coneThreshold</a:t>
            </a:r>
            <a:r>
              <a:rPr lang="en-US" sz="2800" dirty="0" smtClean="0"/>
              <a:t> (half the cone angle) then</a:t>
            </a:r>
          </a:p>
          <a:p>
            <a:pPr lvl="1"/>
            <a:r>
              <a:rPr lang="en-US" sz="2400" dirty="0" smtClean="0"/>
              <a:t>target is in cone</a:t>
            </a:r>
          </a:p>
          <a:p>
            <a:pPr lvl="1"/>
            <a:r>
              <a:rPr lang="en-US" sz="2400" dirty="0" smtClean="0"/>
              <a:t>then if in range avoid!!</a:t>
            </a:r>
          </a:p>
          <a:p>
            <a:pPr lvl="0"/>
            <a:r>
              <a:rPr lang="en-US" sz="2800" dirty="0" smtClean="0"/>
              <a:t>If</a:t>
            </a:r>
            <a:r>
              <a:rPr lang="en-US" sz="2800" baseline="0" dirty="0" smtClean="0"/>
              <a:t> there is more than one obstacle in cone then sum over 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3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Issues and Improvements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lead to panic</a:t>
            </a:r>
          </a:p>
          <a:p>
            <a:pPr lvl="1"/>
            <a:r>
              <a:rPr lang="en-US" dirty="0" smtClean="0"/>
              <a:t>avoid anything in cone even if it is not going to collide with us</a:t>
            </a:r>
          </a:p>
          <a:p>
            <a:r>
              <a:rPr lang="en-US" dirty="0" smtClean="0"/>
              <a:t>Can lead to missed collision</a:t>
            </a:r>
          </a:p>
          <a:p>
            <a:pPr lvl="1"/>
            <a:r>
              <a:rPr lang="en-US" dirty="0" smtClean="0"/>
              <a:t>tunnel vision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Better to work out our closest approach</a:t>
            </a:r>
          </a:p>
          <a:p>
            <a:pPr lvl="1"/>
            <a:r>
              <a:rPr lang="en-US" dirty="0" smtClean="0"/>
              <a:t>use this to decide what to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4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Closest Approach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Get relative distance between two</a:t>
            </a:r>
          </a:p>
          <a:p>
            <a:pPr lvl="1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d</a:t>
            </a:r>
            <a:r>
              <a:rPr lang="en-US" sz="2400" baseline="-25000" dirty="0" err="1" smtClean="0"/>
              <a:t>p</a:t>
            </a:r>
            <a:r>
              <a:rPr lang="en-US" sz="2400" dirty="0" smtClean="0"/>
              <a:t>= </a:t>
            </a:r>
            <a:r>
              <a:rPr lang="en-US" sz="2400" dirty="0" err="1" smtClean="0"/>
              <a:t>target.position</a:t>
            </a:r>
            <a:r>
              <a:rPr lang="en-US" sz="2400" dirty="0" smtClean="0"/>
              <a:t> - </a:t>
            </a:r>
            <a:r>
              <a:rPr lang="en-US" sz="2400" dirty="0" err="1" smtClean="0"/>
              <a:t>my.position</a:t>
            </a:r>
            <a:endParaRPr lang="en-US" sz="2400" dirty="0" smtClean="0"/>
          </a:p>
          <a:p>
            <a:r>
              <a:rPr lang="en-US" sz="2800" dirty="0" smtClean="0"/>
              <a:t>Get relative velocity between two</a:t>
            </a:r>
          </a:p>
          <a:p>
            <a:pPr lvl="1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d</a:t>
            </a:r>
            <a:r>
              <a:rPr lang="en-US" sz="2400" baseline="-25000" dirty="0" err="1" smtClean="0"/>
              <a:t>v</a:t>
            </a:r>
            <a:r>
              <a:rPr lang="en-US" sz="2400" dirty="0" smtClean="0"/>
              <a:t> = </a:t>
            </a:r>
            <a:r>
              <a:rPr lang="en-US" sz="2400" dirty="0" err="1" smtClean="0"/>
              <a:t>target.velocity</a:t>
            </a:r>
            <a:r>
              <a:rPr lang="en-US" sz="2400" dirty="0" smtClean="0"/>
              <a:t> - </a:t>
            </a:r>
            <a:r>
              <a:rPr lang="en-US" sz="2400" dirty="0" err="1" smtClean="0"/>
              <a:t>my.velocity</a:t>
            </a:r>
            <a:endParaRPr lang="en-US" sz="2400" dirty="0" smtClean="0"/>
          </a:p>
          <a:p>
            <a:r>
              <a:rPr lang="en-US" sz="2800" dirty="0" smtClean="0"/>
              <a:t>time</a:t>
            </a:r>
            <a:r>
              <a:rPr lang="en-US" sz="2800" baseline="0" dirty="0" smtClean="0"/>
              <a:t> of closest approach is then</a:t>
            </a:r>
          </a:p>
          <a:p>
            <a:pPr lvl="1">
              <a:buNone/>
            </a:pPr>
            <a:r>
              <a:rPr lang="en-US" sz="2400" baseline="0" dirty="0" smtClean="0"/>
              <a:t>	t = </a:t>
            </a:r>
            <a:r>
              <a:rPr lang="en-US" sz="2400" baseline="0" dirty="0" err="1" smtClean="0"/>
              <a:t>d</a:t>
            </a:r>
            <a:r>
              <a:rPr lang="en-US" sz="2400" baseline="-25000" dirty="0" err="1" smtClean="0"/>
              <a:t>p</a:t>
            </a:r>
            <a:r>
              <a:rPr lang="en-US" sz="2400" baseline="0" dirty="0" err="1" smtClean="0"/>
              <a:t>.d</a:t>
            </a:r>
            <a:r>
              <a:rPr lang="en-US" sz="2400" baseline="-25000" dirty="0" err="1" smtClean="0"/>
              <a:t>v</a:t>
            </a:r>
            <a:r>
              <a:rPr lang="en-US" sz="2400" baseline="-25000" dirty="0" smtClean="0"/>
              <a:t> </a:t>
            </a:r>
            <a:r>
              <a:rPr lang="en-US" sz="2400" baseline="0" dirty="0" smtClean="0"/>
              <a:t>/ |d</a:t>
            </a:r>
            <a:r>
              <a:rPr lang="en-US" sz="2400" baseline="-25000" dirty="0" smtClean="0"/>
              <a:t>v</a:t>
            </a:r>
            <a:r>
              <a:rPr lang="en-US" sz="2400" baseline="0" dirty="0" smtClean="0"/>
              <a:t>|</a:t>
            </a:r>
            <a:r>
              <a:rPr lang="en-US" sz="2400" baseline="30000" dirty="0" smtClean="0"/>
              <a:t>2</a:t>
            </a:r>
          </a:p>
          <a:p>
            <a:pPr lvl="0"/>
            <a:r>
              <a:rPr lang="en-US" sz="2800" baseline="0" dirty="0" smtClean="0"/>
              <a:t>Position at closest point is:</a:t>
            </a:r>
          </a:p>
          <a:p>
            <a:pPr lvl="1">
              <a:buNone/>
            </a:pPr>
            <a:r>
              <a:rPr lang="en-US" sz="1800" baseline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aseline="0" dirty="0" err="1" smtClean="0">
                <a:latin typeface="Courier New" pitchFamily="49" charset="0"/>
                <a:cs typeface="Courier New" pitchFamily="49" charset="0"/>
              </a:rPr>
              <a:t>my.newPos</a:t>
            </a:r>
            <a:r>
              <a:rPr lang="en-US" sz="1800" baseline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aseline="0" dirty="0" err="1" smtClean="0">
                <a:latin typeface="Courier New" pitchFamily="49" charset="0"/>
                <a:cs typeface="Courier New" pitchFamily="49" charset="0"/>
              </a:rPr>
              <a:t>my.position</a:t>
            </a:r>
            <a:r>
              <a:rPr lang="en-US" sz="1800" baseline="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800" baseline="0" dirty="0" err="1" smtClean="0">
                <a:latin typeface="Courier New" pitchFamily="49" charset="0"/>
                <a:cs typeface="Courier New" pitchFamily="49" charset="0"/>
              </a:rPr>
              <a:t>my.velocity</a:t>
            </a:r>
            <a:r>
              <a:rPr lang="en-US" sz="1800" baseline="0" dirty="0" smtClean="0">
                <a:latin typeface="Courier New" pitchFamily="49" charset="0"/>
                <a:cs typeface="Courier New" pitchFamily="49" charset="0"/>
              </a:rPr>
              <a:t> * t</a:t>
            </a:r>
          </a:p>
          <a:p>
            <a:pPr lvl="1">
              <a:buNone/>
            </a:pPr>
            <a:r>
              <a:rPr lang="en-US" sz="1800" baseline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aseline="0" dirty="0" err="1" smtClean="0">
                <a:latin typeface="Courier New" pitchFamily="49" charset="0"/>
                <a:cs typeface="Courier New" pitchFamily="49" charset="0"/>
              </a:rPr>
              <a:t>target.newPos</a:t>
            </a:r>
            <a:r>
              <a:rPr lang="en-US" sz="1800" baseline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aseline="0" dirty="0" err="1" smtClean="0">
                <a:latin typeface="Courier New" pitchFamily="49" charset="0"/>
                <a:cs typeface="Courier New" pitchFamily="49" charset="0"/>
              </a:rPr>
              <a:t>target.position</a:t>
            </a:r>
            <a:r>
              <a:rPr lang="en-US" sz="1800" baseline="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800" baseline="0" dirty="0" err="1" smtClean="0">
                <a:latin typeface="Courier New" pitchFamily="49" charset="0"/>
                <a:cs typeface="Courier New" pitchFamily="49" charset="0"/>
              </a:rPr>
              <a:t>target.velocity</a:t>
            </a:r>
            <a:r>
              <a:rPr lang="en-US" sz="1800" baseline="0" dirty="0" smtClean="0">
                <a:latin typeface="Courier New" pitchFamily="49" charset="0"/>
                <a:cs typeface="Courier New" pitchFamily="49" charset="0"/>
              </a:rPr>
              <a:t> *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5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Closest Approach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Use these new positions to decide whether to evade</a:t>
            </a:r>
          </a:p>
          <a:p>
            <a:r>
              <a:rPr lang="en-US" sz="2800" dirty="0" smtClean="0"/>
              <a:t>If </a:t>
            </a:r>
            <a:r>
              <a:rPr lang="en-US" sz="2800" b="1" dirty="0" smtClean="0"/>
              <a:t>t</a:t>
            </a:r>
            <a:r>
              <a:rPr lang="en-US" sz="2800" dirty="0" smtClean="0"/>
              <a:t> is negative then we are moving apart</a:t>
            </a:r>
          </a:p>
          <a:p>
            <a:r>
              <a:rPr lang="en-US" sz="2800" dirty="0" smtClean="0"/>
              <a:t>Can</a:t>
            </a:r>
            <a:r>
              <a:rPr lang="en-US" sz="2800" baseline="0" dirty="0" smtClean="0"/>
              <a:t> be a good idea to check to see if we are already colliding</a:t>
            </a:r>
          </a:p>
          <a:p>
            <a:pPr lvl="1"/>
            <a:r>
              <a:rPr lang="en-US" sz="2400" dirty="0" smtClean="0"/>
              <a:t>if we are then</a:t>
            </a:r>
            <a:r>
              <a:rPr lang="en-US" sz="2400" baseline="0" dirty="0" smtClean="0"/>
              <a:t> we avoid all the above calculations – we just evade</a:t>
            </a:r>
          </a:p>
          <a:p>
            <a:pPr lvl="0"/>
            <a:r>
              <a:rPr lang="en-US" sz="2800" dirty="0" smtClean="0"/>
              <a:t>For avoiding groups of targets</a:t>
            </a:r>
          </a:p>
          <a:p>
            <a:pPr lvl="1"/>
            <a:r>
              <a:rPr lang="en-US" sz="2400" dirty="0" smtClean="0"/>
              <a:t>summing  and averaging does not give great results</a:t>
            </a:r>
          </a:p>
          <a:p>
            <a:pPr lvl="1"/>
            <a:r>
              <a:rPr lang="en-US" sz="2400" dirty="0" smtClean="0"/>
              <a:t>just base movement on closest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6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Closest Approach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E" sz="1000" dirty="0" err="1" smtClean="0"/>
              <a:t>shortestTime</a:t>
            </a:r>
            <a:r>
              <a:rPr lang="en-IE" sz="1000" dirty="0" smtClean="0"/>
              <a:t> </a:t>
            </a:r>
            <a:r>
              <a:rPr lang="en-IE" sz="1000" dirty="0"/>
              <a:t>= infinity</a:t>
            </a:r>
          </a:p>
          <a:p>
            <a:pPr marL="0" indent="0">
              <a:buNone/>
            </a:pPr>
            <a:r>
              <a:rPr lang="en-IE" sz="1000" dirty="0" err="1"/>
              <a:t>firstTarget</a:t>
            </a:r>
            <a:r>
              <a:rPr lang="en-IE" sz="1000" dirty="0"/>
              <a:t> = None </a:t>
            </a:r>
            <a:r>
              <a:rPr lang="en-IE" sz="1000" dirty="0" smtClean="0"/>
              <a:t>//</a:t>
            </a:r>
            <a:r>
              <a:rPr lang="en-IE" sz="1000" b="1" dirty="0" smtClean="0"/>
              <a:t>target </a:t>
            </a:r>
            <a:r>
              <a:rPr lang="en-IE" sz="1000" b="1" dirty="0"/>
              <a:t>that will collide first</a:t>
            </a:r>
          </a:p>
          <a:p>
            <a:pPr marL="0" indent="0">
              <a:buNone/>
            </a:pPr>
            <a:r>
              <a:rPr lang="en-IE" sz="1000" dirty="0" err="1"/>
              <a:t>firstMinSeparation</a:t>
            </a:r>
            <a:r>
              <a:rPr lang="en-IE" sz="1000" dirty="0"/>
              <a:t>, </a:t>
            </a:r>
            <a:r>
              <a:rPr lang="en-IE" sz="1000" dirty="0" err="1"/>
              <a:t>firstDistance</a:t>
            </a:r>
            <a:r>
              <a:rPr lang="en-IE" sz="1000" dirty="0"/>
              <a:t>, </a:t>
            </a:r>
            <a:r>
              <a:rPr lang="en-IE" sz="1000" dirty="0" err="1"/>
              <a:t>firstRelativePos</a:t>
            </a:r>
            <a:r>
              <a:rPr lang="en-IE" sz="1000" dirty="0"/>
              <a:t>, </a:t>
            </a:r>
            <a:r>
              <a:rPr lang="en-IE" sz="1000" dirty="0" err="1" smtClean="0"/>
              <a:t>firstRelativeVel</a:t>
            </a:r>
            <a:endParaRPr lang="en-IE" sz="1000" dirty="0" smtClean="0"/>
          </a:p>
          <a:p>
            <a:pPr marL="0" indent="0">
              <a:buNone/>
            </a:pPr>
            <a:r>
              <a:rPr lang="en-IE" sz="1000" dirty="0" smtClean="0"/>
              <a:t>radius //collision radius</a:t>
            </a:r>
            <a:endParaRPr lang="en-IE" sz="1000" dirty="0"/>
          </a:p>
          <a:p>
            <a:pPr marL="0" indent="0">
              <a:buNone/>
            </a:pPr>
            <a:r>
              <a:rPr lang="en-IE" sz="1000" dirty="0" smtClean="0"/>
              <a:t>for </a:t>
            </a:r>
            <a:r>
              <a:rPr lang="en-IE" sz="1000" dirty="0"/>
              <a:t>target in targets:</a:t>
            </a:r>
          </a:p>
          <a:p>
            <a:pPr marL="0" indent="0">
              <a:buNone/>
            </a:pPr>
            <a:r>
              <a:rPr lang="en-IE" sz="1000" dirty="0" smtClean="0"/>
              <a:t>	</a:t>
            </a:r>
            <a:r>
              <a:rPr lang="en-IE" sz="1000" dirty="0" err="1" smtClean="0"/>
              <a:t>relativePos</a:t>
            </a:r>
            <a:r>
              <a:rPr lang="en-IE" sz="1000" dirty="0" smtClean="0"/>
              <a:t> </a:t>
            </a:r>
            <a:r>
              <a:rPr lang="en-IE" sz="1000" dirty="0"/>
              <a:t>= </a:t>
            </a:r>
            <a:r>
              <a:rPr lang="en-IE" sz="1000" dirty="0" err="1"/>
              <a:t>target.position</a:t>
            </a:r>
            <a:r>
              <a:rPr lang="en-IE" sz="1000" dirty="0"/>
              <a:t> - </a:t>
            </a:r>
            <a:r>
              <a:rPr lang="en-IE" sz="1000" dirty="0" err="1"/>
              <a:t>character.position</a:t>
            </a:r>
            <a:endParaRPr lang="en-IE" sz="1000" dirty="0"/>
          </a:p>
          <a:p>
            <a:pPr marL="0" indent="0">
              <a:buNone/>
            </a:pPr>
            <a:r>
              <a:rPr lang="en-IE" sz="1000" dirty="0" smtClean="0"/>
              <a:t>	</a:t>
            </a:r>
            <a:r>
              <a:rPr lang="en-IE" sz="1000" dirty="0" err="1" smtClean="0"/>
              <a:t>relativeVel</a:t>
            </a:r>
            <a:r>
              <a:rPr lang="en-IE" sz="1000" dirty="0" smtClean="0"/>
              <a:t> </a:t>
            </a:r>
            <a:r>
              <a:rPr lang="en-IE" sz="1000" dirty="0"/>
              <a:t>= </a:t>
            </a:r>
            <a:r>
              <a:rPr lang="en-IE" sz="1000" dirty="0" err="1"/>
              <a:t>target.velocity</a:t>
            </a:r>
            <a:r>
              <a:rPr lang="en-IE" sz="1000" dirty="0"/>
              <a:t> - </a:t>
            </a:r>
            <a:r>
              <a:rPr lang="en-IE" sz="1000" dirty="0" err="1"/>
              <a:t>character.velocity</a:t>
            </a:r>
            <a:endParaRPr lang="en-IE" sz="1000" dirty="0"/>
          </a:p>
          <a:p>
            <a:pPr marL="0" indent="0">
              <a:buNone/>
            </a:pPr>
            <a:r>
              <a:rPr lang="en-IE" sz="1000" dirty="0" smtClean="0"/>
              <a:t>	</a:t>
            </a:r>
            <a:r>
              <a:rPr lang="en-IE" sz="1000" dirty="0" err="1" smtClean="0"/>
              <a:t>relativeSpeed</a:t>
            </a:r>
            <a:r>
              <a:rPr lang="en-IE" sz="1000" dirty="0" smtClean="0"/>
              <a:t> </a:t>
            </a:r>
            <a:r>
              <a:rPr lang="en-IE" sz="1000" dirty="0"/>
              <a:t>= </a:t>
            </a:r>
            <a:r>
              <a:rPr lang="en-IE" sz="1000" dirty="0" err="1"/>
              <a:t>relativeVel.length</a:t>
            </a:r>
            <a:r>
              <a:rPr lang="en-IE" sz="1000" dirty="0"/>
              <a:t>()</a:t>
            </a:r>
          </a:p>
          <a:p>
            <a:pPr marL="0" indent="0">
              <a:buNone/>
            </a:pPr>
            <a:r>
              <a:rPr lang="en-IE" sz="1000" dirty="0" smtClean="0"/>
              <a:t>	</a:t>
            </a:r>
            <a:r>
              <a:rPr lang="en-IE" sz="1000" dirty="0" err="1" smtClean="0"/>
              <a:t>timeToCollision</a:t>
            </a:r>
            <a:r>
              <a:rPr lang="en-IE" sz="1000" dirty="0" smtClean="0"/>
              <a:t> </a:t>
            </a:r>
            <a:r>
              <a:rPr lang="en-IE" sz="1000" dirty="0"/>
              <a:t>= (</a:t>
            </a:r>
            <a:r>
              <a:rPr lang="en-IE" sz="1000" dirty="0" err="1"/>
              <a:t>relativePos</a:t>
            </a:r>
            <a:r>
              <a:rPr lang="en-IE" sz="1000" dirty="0"/>
              <a:t> . </a:t>
            </a:r>
            <a:r>
              <a:rPr lang="en-IE" sz="1000" dirty="0" err="1"/>
              <a:t>relativeVel</a:t>
            </a:r>
            <a:r>
              <a:rPr lang="en-IE" sz="1000" dirty="0"/>
              <a:t>) / (</a:t>
            </a:r>
            <a:r>
              <a:rPr lang="en-IE" sz="1000" dirty="0" err="1"/>
              <a:t>relativeSpeed</a:t>
            </a:r>
            <a:r>
              <a:rPr lang="en-IE" sz="1000" dirty="0"/>
              <a:t> * </a:t>
            </a:r>
            <a:r>
              <a:rPr lang="en-IE" sz="1000" dirty="0" err="1"/>
              <a:t>relativeSpeed</a:t>
            </a:r>
            <a:r>
              <a:rPr lang="en-IE" sz="1000" dirty="0"/>
              <a:t>)</a:t>
            </a:r>
          </a:p>
          <a:p>
            <a:pPr marL="0" indent="0">
              <a:buNone/>
            </a:pPr>
            <a:r>
              <a:rPr lang="en-IE" sz="1000" dirty="0" smtClean="0"/>
              <a:t>	distance </a:t>
            </a:r>
            <a:r>
              <a:rPr lang="en-IE" sz="1000" dirty="0"/>
              <a:t>= </a:t>
            </a:r>
            <a:r>
              <a:rPr lang="en-IE" sz="1000" dirty="0" err="1"/>
              <a:t>relativePos.length</a:t>
            </a:r>
            <a:r>
              <a:rPr lang="en-IE" sz="1000" dirty="0"/>
              <a:t>()</a:t>
            </a:r>
          </a:p>
          <a:p>
            <a:pPr marL="0" indent="0">
              <a:buNone/>
            </a:pPr>
            <a:r>
              <a:rPr lang="en-IE" sz="1000" dirty="0" smtClean="0"/>
              <a:t>	</a:t>
            </a:r>
            <a:r>
              <a:rPr lang="en-IE" sz="1000" dirty="0" err="1" smtClean="0"/>
              <a:t>minSeparation</a:t>
            </a:r>
            <a:r>
              <a:rPr lang="en-IE" sz="1000" dirty="0" smtClean="0"/>
              <a:t> </a:t>
            </a:r>
            <a:r>
              <a:rPr lang="en-IE" sz="1000" dirty="0"/>
              <a:t>= </a:t>
            </a:r>
            <a:r>
              <a:rPr lang="en-IE" sz="1000" dirty="0" smtClean="0"/>
              <a:t>distance – </a:t>
            </a:r>
            <a:r>
              <a:rPr lang="en-IE" sz="1000" dirty="0" err="1" smtClean="0"/>
              <a:t>relativeSpeed</a:t>
            </a:r>
            <a:r>
              <a:rPr lang="en-IE" sz="1000" dirty="0" smtClean="0"/>
              <a:t> * </a:t>
            </a:r>
            <a:r>
              <a:rPr lang="en-IE" sz="1000" dirty="0" err="1" smtClean="0"/>
              <a:t>shortestTime</a:t>
            </a:r>
            <a:endParaRPr lang="en-IE" sz="1000" dirty="0"/>
          </a:p>
          <a:p>
            <a:pPr marL="0" indent="0">
              <a:buNone/>
            </a:pPr>
            <a:r>
              <a:rPr lang="en-IE" sz="1000" dirty="0" smtClean="0"/>
              <a:t>	if </a:t>
            </a:r>
            <a:r>
              <a:rPr lang="en-IE" sz="1000" dirty="0" err="1"/>
              <a:t>minSeparation</a:t>
            </a:r>
            <a:r>
              <a:rPr lang="en-IE" sz="1000" dirty="0"/>
              <a:t> &gt; 2*radius: continue</a:t>
            </a:r>
          </a:p>
          <a:p>
            <a:pPr marL="0" indent="0">
              <a:buNone/>
            </a:pPr>
            <a:r>
              <a:rPr lang="en-IE" sz="1000" dirty="0" smtClean="0"/>
              <a:t>	if </a:t>
            </a:r>
            <a:r>
              <a:rPr lang="en-IE" sz="1000" dirty="0" err="1"/>
              <a:t>timeToCollision</a:t>
            </a:r>
            <a:r>
              <a:rPr lang="en-IE" sz="1000" dirty="0"/>
              <a:t> &gt; 0 and </a:t>
            </a:r>
            <a:r>
              <a:rPr lang="en-IE" sz="1000" dirty="0" err="1"/>
              <a:t>timeToCollision</a:t>
            </a:r>
            <a:r>
              <a:rPr lang="en-IE" sz="1000" dirty="0"/>
              <a:t> &lt; </a:t>
            </a:r>
            <a:r>
              <a:rPr lang="en-IE" sz="1000" dirty="0" err="1"/>
              <a:t>shortestTime</a:t>
            </a:r>
            <a:r>
              <a:rPr lang="en-IE" sz="1000" dirty="0" smtClean="0"/>
              <a:t>:	//Is it </a:t>
            </a:r>
            <a:r>
              <a:rPr lang="en-IE" sz="1000" smtClean="0"/>
              <a:t>the shortest?</a:t>
            </a:r>
            <a:endParaRPr lang="en-IE" sz="1000" dirty="0"/>
          </a:p>
          <a:p>
            <a:pPr marL="0" indent="0">
              <a:buNone/>
            </a:pPr>
            <a:r>
              <a:rPr lang="en-IE" sz="1000" dirty="0" smtClean="0"/>
              <a:t>		</a:t>
            </a:r>
            <a:r>
              <a:rPr lang="en-IE" sz="1000" dirty="0" err="1" smtClean="0"/>
              <a:t>shortestTime</a:t>
            </a:r>
            <a:r>
              <a:rPr lang="en-IE" sz="1000" dirty="0" smtClean="0"/>
              <a:t> </a:t>
            </a:r>
            <a:r>
              <a:rPr lang="en-IE" sz="1000" dirty="0"/>
              <a:t>= </a:t>
            </a:r>
            <a:r>
              <a:rPr lang="en-IE" sz="1000" dirty="0" err="1"/>
              <a:t>timeToCollision</a:t>
            </a:r>
            <a:endParaRPr lang="en-IE" sz="1000" dirty="0"/>
          </a:p>
          <a:p>
            <a:pPr marL="0" indent="0">
              <a:buNone/>
            </a:pPr>
            <a:r>
              <a:rPr lang="en-IE" sz="1000" dirty="0" smtClean="0"/>
              <a:t>		</a:t>
            </a:r>
            <a:r>
              <a:rPr lang="en-IE" sz="1000" dirty="0" err="1" smtClean="0"/>
              <a:t>firstTarget</a:t>
            </a:r>
            <a:r>
              <a:rPr lang="en-IE" sz="1000" dirty="0" smtClean="0"/>
              <a:t> </a:t>
            </a:r>
            <a:r>
              <a:rPr lang="en-IE" sz="1000" dirty="0"/>
              <a:t>= target</a:t>
            </a:r>
          </a:p>
          <a:p>
            <a:pPr marL="0" indent="0">
              <a:buNone/>
            </a:pPr>
            <a:r>
              <a:rPr lang="en-IE" sz="1000" dirty="0" smtClean="0"/>
              <a:t>		</a:t>
            </a:r>
            <a:r>
              <a:rPr lang="en-IE" sz="1000" dirty="0" err="1" smtClean="0"/>
              <a:t>firstMinSeparation</a:t>
            </a:r>
            <a:r>
              <a:rPr lang="en-IE" sz="1000" dirty="0" smtClean="0"/>
              <a:t> </a:t>
            </a:r>
            <a:r>
              <a:rPr lang="en-IE" sz="1000" dirty="0"/>
              <a:t>= </a:t>
            </a:r>
            <a:r>
              <a:rPr lang="en-IE" sz="1000" dirty="0" err="1"/>
              <a:t>minSeparation</a:t>
            </a:r>
            <a:endParaRPr lang="en-IE" sz="1000" dirty="0"/>
          </a:p>
          <a:p>
            <a:pPr marL="0" indent="0">
              <a:buNone/>
            </a:pPr>
            <a:r>
              <a:rPr lang="en-IE" sz="1000" dirty="0" smtClean="0"/>
              <a:t>		</a:t>
            </a:r>
            <a:r>
              <a:rPr lang="en-IE" sz="1000" dirty="0" err="1" smtClean="0"/>
              <a:t>firstDistance</a:t>
            </a:r>
            <a:r>
              <a:rPr lang="en-IE" sz="1000" dirty="0" smtClean="0"/>
              <a:t> </a:t>
            </a:r>
            <a:r>
              <a:rPr lang="en-IE" sz="1000" dirty="0"/>
              <a:t>= distance</a:t>
            </a:r>
          </a:p>
          <a:p>
            <a:pPr marL="0" indent="0">
              <a:buNone/>
            </a:pPr>
            <a:r>
              <a:rPr lang="en-IE" sz="1000" dirty="0" smtClean="0"/>
              <a:t>		</a:t>
            </a:r>
            <a:r>
              <a:rPr lang="en-IE" sz="1000" dirty="0" err="1" smtClean="0"/>
              <a:t>firstRelativePos</a:t>
            </a:r>
            <a:r>
              <a:rPr lang="en-IE" sz="1000" dirty="0" smtClean="0"/>
              <a:t> </a:t>
            </a:r>
            <a:r>
              <a:rPr lang="en-IE" sz="1000" dirty="0"/>
              <a:t>= </a:t>
            </a:r>
            <a:r>
              <a:rPr lang="en-IE" sz="1000" dirty="0" err="1"/>
              <a:t>relativePos</a:t>
            </a:r>
            <a:endParaRPr lang="en-IE" sz="1000" dirty="0"/>
          </a:p>
          <a:p>
            <a:pPr marL="0" indent="0">
              <a:buNone/>
            </a:pPr>
            <a:r>
              <a:rPr lang="en-IE" sz="1000" dirty="0" smtClean="0"/>
              <a:t>		</a:t>
            </a:r>
            <a:r>
              <a:rPr lang="en-IE" sz="1000" dirty="0" err="1" smtClean="0"/>
              <a:t>firstRelativeVel</a:t>
            </a:r>
            <a:r>
              <a:rPr lang="en-IE" sz="1000" dirty="0" smtClean="0"/>
              <a:t> </a:t>
            </a:r>
            <a:r>
              <a:rPr lang="en-IE" sz="1000" dirty="0"/>
              <a:t>= </a:t>
            </a:r>
            <a:r>
              <a:rPr lang="en-IE" sz="1000" dirty="0" err="1"/>
              <a:t>relativeVel</a:t>
            </a:r>
            <a:endParaRPr lang="en-IE" sz="1000" dirty="0"/>
          </a:p>
          <a:p>
            <a:pPr marL="0" indent="0">
              <a:buNone/>
            </a:pPr>
            <a:r>
              <a:rPr lang="en-IE" sz="1000" dirty="0" smtClean="0"/>
              <a:t>if </a:t>
            </a:r>
            <a:r>
              <a:rPr lang="en-IE" sz="1000" dirty="0"/>
              <a:t>not </a:t>
            </a:r>
            <a:r>
              <a:rPr lang="en-IE" sz="1000" dirty="0" err="1"/>
              <a:t>firstTarget</a:t>
            </a:r>
            <a:r>
              <a:rPr lang="en-IE" sz="1000" dirty="0"/>
              <a:t>: return None</a:t>
            </a:r>
          </a:p>
          <a:p>
            <a:pPr marL="0" indent="0">
              <a:buNone/>
            </a:pPr>
            <a:r>
              <a:rPr lang="en-IE" sz="1000" dirty="0"/>
              <a:t>if </a:t>
            </a:r>
            <a:r>
              <a:rPr lang="en-IE" sz="1000" dirty="0" err="1"/>
              <a:t>firstMinSeparation</a:t>
            </a:r>
            <a:r>
              <a:rPr lang="en-IE" sz="1000" dirty="0"/>
              <a:t> &lt;= 0 or distance &lt; 2*radius: # </a:t>
            </a:r>
            <a:r>
              <a:rPr lang="en-IE" sz="1000" b="1" dirty="0"/>
              <a:t>colliding</a:t>
            </a:r>
          </a:p>
          <a:p>
            <a:pPr marL="0" indent="0">
              <a:buNone/>
            </a:pPr>
            <a:r>
              <a:rPr lang="en-IE" sz="1000" dirty="0" smtClean="0"/>
              <a:t>	</a:t>
            </a:r>
            <a:r>
              <a:rPr lang="en-IE" sz="1000" dirty="0" err="1" smtClean="0"/>
              <a:t>relativePos</a:t>
            </a:r>
            <a:r>
              <a:rPr lang="en-IE" sz="1000" dirty="0" smtClean="0"/>
              <a:t> </a:t>
            </a:r>
            <a:r>
              <a:rPr lang="en-IE" sz="1000" dirty="0"/>
              <a:t>= </a:t>
            </a:r>
            <a:r>
              <a:rPr lang="en-IE" sz="1000" dirty="0" err="1"/>
              <a:t>firstTarget.position</a:t>
            </a:r>
            <a:r>
              <a:rPr lang="en-IE" sz="1000" dirty="0"/>
              <a:t> - </a:t>
            </a:r>
            <a:r>
              <a:rPr lang="en-IE" sz="1000" dirty="0" err="1"/>
              <a:t>character.position</a:t>
            </a:r>
            <a:endParaRPr lang="en-IE" sz="1000" dirty="0"/>
          </a:p>
          <a:p>
            <a:pPr marL="0" indent="0">
              <a:buNone/>
            </a:pPr>
            <a:r>
              <a:rPr lang="en-IE" sz="1000" dirty="0"/>
              <a:t>else:</a:t>
            </a:r>
          </a:p>
          <a:p>
            <a:pPr marL="0" indent="0">
              <a:buNone/>
            </a:pPr>
            <a:r>
              <a:rPr lang="en-IE" sz="1000" dirty="0" smtClean="0"/>
              <a:t>	</a:t>
            </a:r>
            <a:r>
              <a:rPr lang="en-IE" sz="1000" dirty="0" err="1" smtClean="0"/>
              <a:t>relativePos</a:t>
            </a:r>
            <a:r>
              <a:rPr lang="en-IE" sz="1000" dirty="0" smtClean="0"/>
              <a:t> </a:t>
            </a:r>
            <a:r>
              <a:rPr lang="en-IE" sz="1000" dirty="0"/>
              <a:t>= </a:t>
            </a:r>
            <a:r>
              <a:rPr lang="en-IE" sz="1000" dirty="0" err="1"/>
              <a:t>firstRelativePos</a:t>
            </a:r>
            <a:r>
              <a:rPr lang="en-IE" sz="1000" dirty="0"/>
              <a:t> + </a:t>
            </a:r>
            <a:r>
              <a:rPr lang="en-IE" sz="1000" dirty="0" err="1"/>
              <a:t>firstRelativeVel</a:t>
            </a:r>
            <a:r>
              <a:rPr lang="en-IE" sz="1000" dirty="0"/>
              <a:t> * </a:t>
            </a:r>
            <a:r>
              <a:rPr lang="en-IE" sz="1000" dirty="0" err="1"/>
              <a:t>shortestTime</a:t>
            </a:r>
            <a:endParaRPr lang="en-IE" sz="1000" dirty="0"/>
          </a:p>
          <a:p>
            <a:pPr marL="0" indent="0">
              <a:buNone/>
            </a:pPr>
            <a:r>
              <a:rPr lang="en-IE" sz="1000" dirty="0" err="1"/>
              <a:t>relativePos.normalize</a:t>
            </a:r>
            <a:r>
              <a:rPr lang="en-IE" sz="1000" dirty="0"/>
              <a:t>()</a:t>
            </a:r>
          </a:p>
          <a:p>
            <a:pPr marL="0" indent="0">
              <a:buNone/>
            </a:pPr>
            <a:r>
              <a:rPr lang="en-IE" sz="1000" dirty="0" err="1"/>
              <a:t>steering.linear</a:t>
            </a:r>
            <a:r>
              <a:rPr lang="en-IE" sz="1000" dirty="0"/>
              <a:t> = </a:t>
            </a:r>
            <a:r>
              <a:rPr lang="en-IE" sz="1000" dirty="0" err="1"/>
              <a:t>relativePos</a:t>
            </a:r>
            <a:r>
              <a:rPr lang="en-IE" sz="1000" dirty="0"/>
              <a:t> * </a:t>
            </a:r>
            <a:r>
              <a:rPr lang="en-IE" sz="1000" dirty="0" err="1"/>
              <a:t>maxAcceleration</a:t>
            </a:r>
            <a:endParaRPr lang="en-IE" sz="1000" dirty="0"/>
          </a:p>
          <a:p>
            <a:pPr marL="0" indent="0">
              <a:buNone/>
            </a:pPr>
            <a:r>
              <a:rPr lang="en-IE" sz="1000" dirty="0"/>
              <a:t>return steering</a:t>
            </a:r>
            <a:endParaRPr lang="en-US" sz="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7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2620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Wall Avoidance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dirty="0" smtClean="0"/>
              <a:t>So far we assumed targets are spherical</a:t>
            </a:r>
          </a:p>
          <a:p>
            <a:r>
              <a:rPr lang="en-US" sz="2400" dirty="0" smtClean="0"/>
              <a:t>Can use radius from centre point of obstacle when checking for collisions </a:t>
            </a:r>
          </a:p>
          <a:p>
            <a:endParaRPr lang="en-IE" sz="2400" dirty="0" smtClean="0"/>
          </a:p>
          <a:p>
            <a:r>
              <a:rPr lang="en-IE" sz="2400" dirty="0" smtClean="0"/>
              <a:t>More complex obstacles, e.g. walls, cannot be easily represented in this way.</a:t>
            </a:r>
          </a:p>
          <a:p>
            <a:r>
              <a:rPr lang="en-US" sz="2400" dirty="0" smtClean="0"/>
              <a:t>Bounding volume does not work well with walls</a:t>
            </a:r>
          </a:p>
          <a:p>
            <a:pPr lvl="1"/>
            <a:r>
              <a:rPr lang="en-US" sz="2000" dirty="0" smtClean="0"/>
              <a:t>assuming no physics engine in place to do it for you</a:t>
            </a:r>
          </a:p>
          <a:p>
            <a:pPr lvl="0"/>
            <a:r>
              <a:rPr lang="en-US" sz="2400" dirty="0" smtClean="0"/>
              <a:t>Better to </a:t>
            </a:r>
            <a:r>
              <a:rPr lang="en-US" sz="2400" dirty="0" err="1" smtClean="0"/>
              <a:t>raycast</a:t>
            </a:r>
            <a:r>
              <a:rPr lang="en-US" sz="2400" dirty="0" smtClean="0"/>
              <a:t> a</a:t>
            </a:r>
            <a:r>
              <a:rPr lang="en-US" sz="2400" baseline="0" dirty="0" smtClean="0"/>
              <a:t> fixed distance and look for intersections with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8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Code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Variable </a:t>
            </a:r>
            <a:r>
              <a:rPr lang="en-US" sz="2800" b="1" dirty="0" err="1" smtClean="0"/>
              <a:t>lookahead</a:t>
            </a:r>
            <a:r>
              <a:rPr lang="en-US" sz="2800" dirty="0" smtClean="0"/>
              <a:t> -- stores </a:t>
            </a:r>
            <a:r>
              <a:rPr lang="en-US" sz="2800" dirty="0" err="1" smtClean="0"/>
              <a:t>raycast</a:t>
            </a:r>
            <a:r>
              <a:rPr lang="en-US" sz="2800" dirty="0" smtClean="0"/>
              <a:t> length (short distance)</a:t>
            </a:r>
          </a:p>
          <a:p>
            <a:r>
              <a:rPr lang="en-US" sz="2800" dirty="0" err="1" smtClean="0"/>
              <a:t>getCollision</a:t>
            </a:r>
            <a:r>
              <a:rPr lang="en-US" sz="2800" dirty="0" smtClean="0"/>
              <a:t> returns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containing</a:t>
            </a:r>
          </a:p>
          <a:p>
            <a:pPr lvl="1"/>
            <a:r>
              <a:rPr lang="en-US" sz="2400" dirty="0" smtClean="0"/>
              <a:t>found -- set to true if collision detected</a:t>
            </a:r>
          </a:p>
          <a:p>
            <a:pPr lvl="1"/>
            <a:r>
              <a:rPr lang="en-US" sz="2400" dirty="0" smtClean="0"/>
              <a:t>position -- position of detected collision</a:t>
            </a:r>
          </a:p>
          <a:p>
            <a:pPr lvl="1"/>
            <a:r>
              <a:rPr lang="en-US" sz="2400" dirty="0" smtClean="0"/>
              <a:t>normal -- normal vector to object (wall)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3861048"/>
            <a:ext cx="4011542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9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</Template>
  <TotalTime>4451</TotalTime>
  <Words>507</Words>
  <Application>Microsoft Office PowerPoint</Application>
  <PresentationFormat>On-screen Show (4:3)</PresentationFormat>
  <Paragraphs>139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Custom Design</vt:lpstr>
      <vt:lpstr>1_Custom Design</vt:lpstr>
      <vt:lpstr>Collision Avoidance</vt:lpstr>
      <vt:lpstr>Collision Avoidance</vt:lpstr>
      <vt:lpstr>Collision Avoidance</vt:lpstr>
      <vt:lpstr>Issues and Improvements</vt:lpstr>
      <vt:lpstr>Closest Approach</vt:lpstr>
      <vt:lpstr>Closest Approach</vt:lpstr>
      <vt:lpstr>Closest Approach</vt:lpstr>
      <vt:lpstr>Wall Avoidance</vt:lpstr>
      <vt:lpstr>Code</vt:lpstr>
      <vt:lpstr>Code</vt:lpstr>
      <vt:lpstr>Issues</vt:lpstr>
      <vt:lpstr>Steering Summary</vt:lpstr>
    </vt:vector>
  </TitlesOfParts>
  <Company>ModusLink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8086 chip set architecture course.</dc:title>
  <dc:creator>oisin_cawley</dc:creator>
  <cp:lastModifiedBy>Oisin Cawley</cp:lastModifiedBy>
  <cp:revision>610</cp:revision>
  <dcterms:created xsi:type="dcterms:W3CDTF">2007-05-08T17:20:09Z</dcterms:created>
  <dcterms:modified xsi:type="dcterms:W3CDTF">2017-09-26T09:24:45Z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TC011594401033</vt:lpwstr>
  </property>
</Properties>
</file>