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if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FC21-9C94-DD4B-81DD-18AD7B06C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000" cap="small" dirty="0"/>
              <a:t>Predicting The Rank of Women’s Tennis Players Based on Their Serve</a:t>
            </a:r>
            <a:br>
              <a:rPr lang="en-GB" sz="4000" cap="small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7443B-6EC0-8546-8064-72EE5E66C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small" dirty="0"/>
              <a:t>A Machine Learning Case Study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5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AE6A-F4D4-ED4F-A588-7430F96C8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your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3B89C-C98D-6D48-8F06-A7A6188E9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2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AC53-181F-B548-8E78-4105C11A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180B-D670-4743-8196-4EDB164A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Tennis is a well watched sport</a:t>
            </a:r>
          </a:p>
          <a:p>
            <a:r>
              <a:rPr lang="en-US" dirty="0"/>
              <a:t>People enjoy predicting rankings</a:t>
            </a:r>
          </a:p>
          <a:p>
            <a:r>
              <a:rPr lang="en-US" dirty="0"/>
              <a:t>Rankings are predicted over 52 weeks</a:t>
            </a:r>
          </a:p>
          <a:p>
            <a:r>
              <a:rPr lang="en-US" dirty="0"/>
              <a:t>Can we predict the rankings based on serve statistics in women's tennis??</a:t>
            </a:r>
          </a:p>
        </p:txBody>
      </p:sp>
    </p:spTree>
    <p:extLst>
      <p:ext uri="{BB962C8B-B14F-4D97-AF65-F5344CB8AC3E}">
        <p14:creationId xmlns:p14="http://schemas.microsoft.com/office/powerpoint/2010/main" val="355728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7E45EB-2082-42A1-A5FC-6D53F21DB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A5C072-919B-4308-A48B-96DC0CBF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F74E2F-7C51-4D72-96BA-528A5074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B61F797-14BD-476F-B569-140E96CB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0235D8-BAC3-4440-8A9B-43D98243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2FD5C-3192-4646-91D2-C907BDC4C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DE871-F368-CF40-9D79-ABBEF5B2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F58E-41E9-F74E-9623-96BF0C5F1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175" y="2052116"/>
            <a:ext cx="3289986" cy="3997828"/>
          </a:xfrm>
        </p:spPr>
        <p:txBody>
          <a:bodyPr>
            <a:normAutofit/>
          </a:bodyPr>
          <a:lstStyle/>
          <a:p>
            <a:r>
              <a:rPr lang="en-US" sz="1800" dirty="0"/>
              <a:t>Data collected from WTA website</a:t>
            </a:r>
          </a:p>
          <a:p>
            <a:endParaRPr lang="en-US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64258-BA63-4452-B6A7-27E3497D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ata prior to cleaning">
            <a:extLst>
              <a:ext uri="{FF2B5EF4-FFF2-40B4-BE49-F238E27FC236}">
                <a16:creationId xmlns:a16="http://schemas.microsoft.com/office/drawing/2014/main" id="{5D928C0F-EDAD-594E-B4AC-C6F7AE93447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65" y="2895330"/>
            <a:ext cx="6083978" cy="14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5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7E45EB-2082-42A1-A5FC-6D53F21DB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A5C072-919B-4308-A48B-96DC0CBF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F74E2F-7C51-4D72-96BA-528A5074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B61F797-14BD-476F-B569-140E96CB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0235D8-BAC3-4440-8A9B-43D98243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2FD5C-3192-4646-91D2-C907BDC4C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DE871-F368-CF40-9D79-ABBEF5B2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Cleaned</a:t>
            </a:r>
          </a:p>
        </p:txBody>
      </p:sp>
      <p:pic>
        <p:nvPicPr>
          <p:cNvPr id="4" name="Picture 3" descr="Data after cleaning">
            <a:extLst>
              <a:ext uri="{FF2B5EF4-FFF2-40B4-BE49-F238E27FC236}">
                <a16:creationId xmlns:a16="http://schemas.microsoft.com/office/drawing/2014/main" id="{A1493092-1E66-DC46-AA02-95F6E6EBAC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52" y="2902175"/>
            <a:ext cx="6040391" cy="144969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F58E-41E9-F74E-9623-96BF0C5F1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175" y="2052116"/>
            <a:ext cx="3289986" cy="3997828"/>
          </a:xfrm>
        </p:spPr>
        <p:txBody>
          <a:bodyPr>
            <a:normAutofit/>
          </a:bodyPr>
          <a:lstStyle/>
          <a:p>
            <a:r>
              <a:rPr lang="en-US" sz="1800" dirty="0"/>
              <a:t>Player name and position removed</a:t>
            </a:r>
          </a:p>
          <a:p>
            <a:r>
              <a:rPr lang="en-US" sz="1800" dirty="0"/>
              <a:t>Ranks above 250 removed</a:t>
            </a:r>
          </a:p>
          <a:p>
            <a:r>
              <a:rPr lang="en-US" sz="1800" dirty="0"/>
              <a:t>Percentages turned into decimals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64258-BA63-4452-B6A7-27E3497D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86C86F1-BF60-4F88-8692-B8807358F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4714DAC-8515-4663-82BB-542078154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CB7BECC-90F0-4E8C-8D15-BD5D2FC96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E9DE54B-641B-485A-B8BA-D96315DEA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D048F1-0FC8-4027-B072-607645D8A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4537EF-D864-41E0-9D5F-D14BD337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DE871-F368-CF40-9D79-ABBEF5B2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GB" cap="small" dirty="0"/>
              <a:t>Exploratory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F58E-41E9-F74E-9623-96BF0C5F1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852787" cy="3997828"/>
          </a:xfrm>
        </p:spPr>
        <p:txBody>
          <a:bodyPr>
            <a:normAutofit/>
          </a:bodyPr>
          <a:lstStyle/>
          <a:p>
            <a:r>
              <a:rPr lang="en-US" sz="1600"/>
              <a:t>Look at 2D plots to see if there were any relationships between rank and our features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CF61D9-BBB4-1C4A-85AC-477BB03CA51E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r="2219" b="4"/>
          <a:stretch/>
        </p:blipFill>
        <p:spPr>
          <a:xfrm>
            <a:off x="5439011" y="2348779"/>
            <a:ext cx="2248579" cy="152103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232FC6-F1AB-004C-85AC-F875E4EA3FBF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" r="8655" b="-6"/>
          <a:stretch/>
        </p:blipFill>
        <p:spPr>
          <a:xfrm>
            <a:off x="8009322" y="2343944"/>
            <a:ext cx="2242643" cy="153070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32E7F2-9814-764F-B5ED-74686B671AF9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5" r="-2" b="-2"/>
          <a:stretch/>
        </p:blipFill>
        <p:spPr>
          <a:xfrm>
            <a:off x="5439011" y="4196379"/>
            <a:ext cx="2248579" cy="152103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78605C-5CF9-8C4D-9CF9-04B15DD4E7F3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" b="-6"/>
          <a:stretch/>
        </p:blipFill>
        <p:spPr>
          <a:xfrm>
            <a:off x="8009322" y="4196380"/>
            <a:ext cx="2242643" cy="152586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5CB2ABB-64F3-4DCE-98DD-00C67066A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5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86C86F1-BF60-4F88-8692-B8807358F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4714DAC-8515-4663-82BB-542078154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CB7BECC-90F0-4E8C-8D15-BD5D2FC96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E9DE54B-641B-485A-B8BA-D96315DEA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D048F1-0FC8-4027-B072-607645D8A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4537EF-D864-41E0-9D5F-D14BD337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DE871-F368-CF40-9D79-ABBEF5B2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GB" cap="small" dirty="0"/>
              <a:t>Exploratory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F58E-41E9-F74E-9623-96BF0C5F1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852787" cy="3997828"/>
          </a:xfrm>
        </p:spPr>
        <p:txBody>
          <a:bodyPr>
            <a:normAutofit/>
          </a:bodyPr>
          <a:lstStyle/>
          <a:p>
            <a:r>
              <a:rPr lang="en-US" sz="1600" dirty="0"/>
              <a:t>We saw a squared relationship between rank, matches, Aces and double faults</a:t>
            </a:r>
          </a:p>
          <a:p>
            <a:r>
              <a:rPr lang="en-US" sz="1600" dirty="0"/>
              <a:t>There doesn’t seem to be a relationship between serve percentages and rank</a:t>
            </a:r>
          </a:p>
        </p:txBody>
      </p:sp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B479AAB-B829-A44D-8EF2-8905DBD55A69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1" b="-3"/>
          <a:stretch/>
        </p:blipFill>
        <p:spPr>
          <a:xfrm>
            <a:off x="5439011" y="2348779"/>
            <a:ext cx="2248579" cy="152103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55062B-2DA0-8D46-A0A2-410F23EEDD08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1" b="-2"/>
          <a:stretch/>
        </p:blipFill>
        <p:spPr>
          <a:xfrm>
            <a:off x="8009322" y="2343944"/>
            <a:ext cx="2242643" cy="153070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20" name="Picture 1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B4E7A5-2442-6941-82D3-56ECF2FB08FC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1" b="-3"/>
          <a:stretch/>
        </p:blipFill>
        <p:spPr>
          <a:xfrm>
            <a:off x="5439011" y="4196379"/>
            <a:ext cx="2248579" cy="152103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9F3A83-621A-4F4D-B9A9-111EEFED671E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15" b="5"/>
          <a:stretch/>
        </p:blipFill>
        <p:spPr>
          <a:xfrm>
            <a:off x="8009322" y="4196380"/>
            <a:ext cx="2242643" cy="152586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05CB2ABB-64F3-4DCE-98DD-00C67066A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DE871-F368-CF40-9D79-ABBEF5B2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GB" cap="small" dirty="0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F58E-41E9-F74E-9623-96BF0C5F1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r>
              <a:rPr lang="en-US" sz="1600" dirty="0"/>
              <a:t>A multiple linear regression was chosen for modelling</a:t>
            </a:r>
          </a:p>
          <a:p>
            <a:r>
              <a:rPr lang="en-US" sz="1600" dirty="0"/>
              <a:t>5 models were testing with different input feature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F7C2F-C7D3-ED40-B9DE-29AC148A1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2776556"/>
            <a:ext cx="4818974" cy="251791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4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DE871-F368-CF40-9D79-ABBEF5B2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F58E-41E9-F74E-9623-96BF0C5F1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r>
              <a:rPr lang="en-US" sz="1600" dirty="0"/>
              <a:t>Results show model 5 was the best, however was sub optimal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A0A3C-84AA-EC44-8B53-E31FF61D6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85149"/>
              </p:ext>
            </p:extLst>
          </p:nvPr>
        </p:nvGraphicFramePr>
        <p:xfrm>
          <a:off x="5149433" y="2545952"/>
          <a:ext cx="5721350" cy="3010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0020">
                  <a:extLst>
                    <a:ext uri="{9D8B030D-6E8A-4147-A177-3AD203B41FA5}">
                      <a16:colId xmlns:a16="http://schemas.microsoft.com/office/drawing/2014/main" val="3251896078"/>
                    </a:ext>
                  </a:extLst>
                </a:gridCol>
                <a:gridCol w="1430020">
                  <a:extLst>
                    <a:ext uri="{9D8B030D-6E8A-4147-A177-3AD203B41FA5}">
                      <a16:colId xmlns:a16="http://schemas.microsoft.com/office/drawing/2014/main" val="2400269372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2282788472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554403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Model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Input Features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Variance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Residual sum of squares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7185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Matches, Aces, DF, 1st Srv %, 1st Srv Pts %, 2nd Srv %, Srv Pts Won %, BP SVD %, Srv Gm Won %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0.67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050">
                          <a:effectLst/>
                        </a:rPr>
                        <a:t>1649.47</a:t>
                      </a:r>
                      <a:r>
                        <a:rPr lang="en-GB" sz="1100">
                          <a:effectLst/>
                        </a:rPr>
                        <a:t>  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3908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Matches, Aces, DF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0.68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050">
                          <a:effectLst/>
                        </a:rPr>
                        <a:t>1607.82</a:t>
                      </a:r>
                      <a:r>
                        <a:rPr lang="en-GB" sz="1100">
                          <a:effectLst/>
                        </a:rPr>
                        <a:t>  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756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1st Srv %, 1st Srv Pts %, 2nd Srv %, Srv Pts Won %, BP SVD %, Srv Gm Won %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050">
                          <a:effectLst/>
                        </a:rPr>
                        <a:t>-0.01</a:t>
                      </a:r>
                      <a:r>
                        <a:rPr lang="en-GB" sz="1100">
                          <a:effectLst/>
                        </a:rPr>
                        <a:t>  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050">
                          <a:effectLst/>
                        </a:rPr>
                        <a:t>4724.81</a:t>
                      </a:r>
                      <a:r>
                        <a:rPr lang="en-GB" sz="1100">
                          <a:effectLst/>
                        </a:rPr>
                        <a:t>  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6825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Aces, DF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0.49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2377.77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023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Matches, DF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</a:rPr>
                        <a:t>0.73</a:t>
                      </a:r>
                      <a:endParaRPr lang="en-GB" sz="110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1282.87</a:t>
                      </a:r>
                      <a:endParaRPr lang="en-GB" sz="110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957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53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DE871-F368-CF40-9D79-ABBEF5B2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F58E-41E9-F74E-9623-96BF0C5F1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8842910" cy="3997828"/>
          </a:xfrm>
        </p:spPr>
        <p:txBody>
          <a:bodyPr>
            <a:normAutofit/>
          </a:bodyPr>
          <a:lstStyle/>
          <a:p>
            <a:r>
              <a:rPr lang="en-US" sz="1600" dirty="0"/>
              <a:t>Service stats based on 1</a:t>
            </a:r>
            <a:r>
              <a:rPr lang="en-US" sz="1600" baseline="30000" dirty="0"/>
              <a:t>st</a:t>
            </a:r>
            <a:r>
              <a:rPr lang="en-US" sz="1600" dirty="0"/>
              <a:t> serve and second serve did not help the modelling</a:t>
            </a:r>
          </a:p>
          <a:p>
            <a:r>
              <a:rPr lang="en-US" sz="1600" dirty="0"/>
              <a:t>Aces, number of matches and double faults improved the modelling</a:t>
            </a:r>
          </a:p>
          <a:p>
            <a:r>
              <a:rPr lang="en-US" sz="1600" dirty="0"/>
              <a:t>Optimal model was produced using only aces and double faults.</a:t>
            </a:r>
          </a:p>
          <a:p>
            <a:r>
              <a:rPr lang="en-US" sz="1600" dirty="0"/>
              <a:t>Future models should include more parameters from the wider game such as return statistics, unforced errors and winners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34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291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 Light</vt:lpstr>
      <vt:lpstr>MS Shell Dlg 2</vt:lpstr>
      <vt:lpstr>Wingdings</vt:lpstr>
      <vt:lpstr>Wingdings 3</vt:lpstr>
      <vt:lpstr>Madison</vt:lpstr>
      <vt:lpstr>Predicting The Rank of Women’s Tennis Players Based on Their Serve </vt:lpstr>
      <vt:lpstr>Introduction</vt:lpstr>
      <vt:lpstr>Data</vt:lpstr>
      <vt:lpstr>Data Cleaned</vt:lpstr>
      <vt:lpstr>Exploratory Data Analysis</vt:lpstr>
      <vt:lpstr>Exploratory Data Analysis</vt:lpstr>
      <vt:lpstr>Machine Learning</vt:lpstr>
      <vt:lpstr>Results</vt:lpstr>
      <vt:lpstr>Discussion</vt:lpstr>
      <vt:lpstr>Thanks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Rank of Women’s Tennis Players Based on Their Serve </dc:title>
  <dc:creator>Microsoft Office User</dc:creator>
  <cp:lastModifiedBy>Microsoft Office User</cp:lastModifiedBy>
  <cp:revision>2</cp:revision>
  <dcterms:created xsi:type="dcterms:W3CDTF">2020-08-20T12:34:13Z</dcterms:created>
  <dcterms:modified xsi:type="dcterms:W3CDTF">2020-08-20T12:37:50Z</dcterms:modified>
</cp:coreProperties>
</file>