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lvl1pPr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1pPr>
    <a:lvl2pPr indent="228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2pPr>
    <a:lvl3pPr indent="457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3pPr>
    <a:lvl4pPr indent="685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4pPr>
    <a:lvl5pPr indent="9144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5pPr>
    <a:lvl6pPr indent="11430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6pPr>
    <a:lvl7pPr indent="1371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7pPr>
    <a:lvl8pPr indent="1600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8pPr>
    <a:lvl9pPr indent="1828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455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 &amp; 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タイトルテキスト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本文レベル1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本文レベル2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本文レベル3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本文レベル4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本文レベル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タイトルテキスト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本文レベル1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本文レベル2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本文レベル3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本文レベル4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本文レベル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タイトルテキスト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タイトルテキスト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本文レベル1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本文レベル2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本文レベル3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本文レベル4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本文レベル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タイトルテキスト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タイトルテキスト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本文レベル1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本文レベル2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本文レベル3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本文レベル4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本文レベル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タイトルテキスト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本文レベル1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本文レベル2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本文レベル3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本文レベル4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本文レベル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本文レベル1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本文レベル2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本文レベル3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本文レベル4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本文レベル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タイトルテキスト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本文レベル1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本文レベル2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本文レベル3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本文レベル4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本文レベル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5207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marL="10414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marL="15621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marL="20828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marL="26035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marL="31242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marL="36449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marL="41656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marL="46863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hachioji.5374.jp/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jig.jp" TargetMode="Externa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5374 八王子版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3800" u="sng">
                <a:solidFill>
                  <a:srgbClr val="535353"/>
                </a:solidFill>
                <a:hlinkClick r:id="rId2" invalidUrl="" action="" tgtFrame="" tooltip="" history="1" highlightClick="0" endSnd="0"/>
              </a:rPr>
              <a:t>http://hachioji.5374.jp/</a:t>
            </a:r>
            <a:endParaRPr sz="3800">
              <a:solidFill>
                <a:srgbClr val="535353"/>
              </a:solidFill>
            </a:endParaRPr>
          </a:p>
        </p:txBody>
      </p:sp>
      <p:sp>
        <p:nvSpPr>
          <p:cNvPr id="34" name="Shape 34"/>
          <p:cNvSpPr/>
          <p:nvPr/>
        </p:nvSpPr>
        <p:spPr>
          <a:xfrm>
            <a:off x="5467337" y="7499349"/>
            <a:ext cx="207012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宮本 幸子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カレンダーを見れば良い!?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入り口は多い方が良い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実際、自分でもよく使っている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「地産地消データ」のアプローチが、地域コミュニティの活性化につながっていく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共働の重要性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金沢、奈良の資産を使わせていただいた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地域を超えた、横のつながり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地域内での、自治体との連携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270000" y="6413500"/>
            <a:ext cx="10464800" cy="516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353"/>
                </a:solidFill>
              </a:rPr>
              <a:t>–福野泰介氏（</a:t>
            </a:r>
            <a:r>
              <a:rPr sz="2800" u="sng">
                <a:solidFill>
                  <a:srgbClr val="535353"/>
                </a:solidFill>
                <a:hlinkClick r:id="rId2" invalidUrl="" action="" tgtFrame="" tooltip="" history="1" highlightClick="0" endSnd="0"/>
              </a:rPr>
              <a:t>jig.jp</a:t>
            </a:r>
            <a:r>
              <a:rPr sz="2800">
                <a:solidFill>
                  <a:srgbClr val="535353"/>
                </a:solidFill>
              </a:rPr>
              <a:t>代表取締役社長）</a:t>
            </a:r>
          </a:p>
        </p:txBody>
      </p:sp>
      <p:sp>
        <p:nvSpPr>
          <p:cNvPr id="67" name="Shape 67"/>
          <p:cNvSpPr/>
          <p:nvPr/>
        </p:nvSpPr>
        <p:spPr>
          <a:xfrm>
            <a:off x="1270000" y="3003549"/>
            <a:ext cx="10464800" cy="2946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“20世紀のインフラは道路だったかもしれないが、21世紀はオープンデータが最大のインフラになる。しかも、ひとつのスタンダードで世界につながるインフラである。”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1173647_684331001608991_1551732144_n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0962" y="1679971"/>
            <a:ext cx="10303073" cy="3548837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ありがとうございました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自己紹介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Twitter: @djmonta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東京都世田谷区出身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創価大学文学部人間学科在籍（9月に卒業）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八王子に住んで、13年目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5374 とは？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58215" indent="-458215" defTabSz="514095">
              <a:spcBef>
                <a:spcPts val="4000"/>
              </a:spcBef>
              <a:defRPr sz="1800">
                <a:solidFill>
                  <a:srgbClr val="000000"/>
                </a:solidFill>
              </a:defRPr>
            </a:pPr>
            <a:r>
              <a:rPr sz="4048">
                <a:solidFill>
                  <a:srgbClr val="535353"/>
                </a:solidFill>
              </a:rPr>
              <a:t>5374と書いて『ゴミナシ』と呼ぶ</a:t>
            </a:r>
            <a:endParaRPr sz="4048">
              <a:solidFill>
                <a:srgbClr val="535353"/>
              </a:solidFill>
            </a:endParaRPr>
          </a:p>
          <a:p>
            <a:pPr lvl="0" marL="458215" indent="-458215" defTabSz="514095">
              <a:spcBef>
                <a:spcPts val="4000"/>
              </a:spcBef>
              <a:defRPr sz="1800">
                <a:solidFill>
                  <a:srgbClr val="000000"/>
                </a:solidFill>
              </a:defRPr>
            </a:pPr>
            <a:r>
              <a:rPr sz="4048">
                <a:solidFill>
                  <a:srgbClr val="535353"/>
                </a:solidFill>
              </a:rPr>
              <a:t>既に100を超える都市で利用されているWebアプリケーション（本体は、Javascriptで書かれている）</a:t>
            </a:r>
            <a:endParaRPr sz="4048">
              <a:solidFill>
                <a:srgbClr val="535353"/>
              </a:solidFill>
            </a:endParaRPr>
          </a:p>
          <a:p>
            <a:pPr lvl="0" marL="458215" indent="-458215" defTabSz="514095">
              <a:spcBef>
                <a:spcPts val="4000"/>
              </a:spcBef>
              <a:defRPr sz="1800">
                <a:solidFill>
                  <a:srgbClr val="000000"/>
                </a:solidFill>
              </a:defRPr>
            </a:pPr>
            <a:r>
              <a:rPr sz="4048">
                <a:solidFill>
                  <a:srgbClr val="535353"/>
                </a:solidFill>
              </a:rPr>
              <a:t>ゴミの回収スケジュールをオープンデータとして取り込んで、ゴミの収集日と分類を分かりやすく表示するアプリケーション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140711-000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3400" y="222250"/>
            <a:ext cx="5003800" cy="9309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140711-000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7600" y="222250"/>
            <a:ext cx="5003800" cy="9309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5374 八王子版 作り方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16559" indent="-416559" defTabSz="467359">
              <a:spcBef>
                <a:spcPts val="3600"/>
              </a:spcBef>
              <a:defRPr sz="1800">
                <a:solidFill>
                  <a:srgbClr val="000000"/>
                </a:solidFill>
              </a:defRPr>
            </a:pPr>
            <a:r>
              <a:rPr sz="3680">
                <a:solidFill>
                  <a:srgbClr val="535353"/>
                </a:solidFill>
              </a:rPr>
              <a:t>八王子市のゴミ収集カレンダーはPDFで配布されている（☆1つ）</a:t>
            </a:r>
            <a:endParaRPr sz="3680">
              <a:solidFill>
                <a:srgbClr val="535353"/>
              </a:solidFill>
            </a:endParaRPr>
          </a:p>
          <a:p>
            <a:pPr lvl="0" marL="416559" indent="-416559" defTabSz="467359">
              <a:spcBef>
                <a:spcPts val="3600"/>
              </a:spcBef>
              <a:defRPr sz="1800">
                <a:solidFill>
                  <a:srgbClr val="000000"/>
                </a:solidFill>
              </a:defRPr>
            </a:pPr>
            <a:r>
              <a:rPr sz="3680">
                <a:solidFill>
                  <a:srgbClr val="535353"/>
                </a:solidFill>
              </a:rPr>
              <a:t>手入力で、収集地区/ゴミ種類ごとに収集日を入力</a:t>
            </a:r>
            <a:endParaRPr sz="3680">
              <a:solidFill>
                <a:srgbClr val="535353"/>
              </a:solidFill>
            </a:endParaRPr>
          </a:p>
          <a:p>
            <a:pPr lvl="0" marL="416559" indent="-416559" defTabSz="467359">
              <a:spcBef>
                <a:spcPts val="3600"/>
              </a:spcBef>
              <a:defRPr sz="1800">
                <a:solidFill>
                  <a:srgbClr val="000000"/>
                </a:solidFill>
              </a:defRPr>
            </a:pPr>
            <a:r>
              <a:rPr sz="3680">
                <a:solidFill>
                  <a:srgbClr val="535353"/>
                </a:solidFill>
              </a:rPr>
              <a:t>ゴミの分別一覧もPDF（コピペできない画像形式のものもあった）</a:t>
            </a:r>
            <a:endParaRPr sz="3680">
              <a:solidFill>
                <a:srgbClr val="535353"/>
              </a:solidFill>
            </a:endParaRPr>
          </a:p>
          <a:p>
            <a:pPr lvl="0" marL="416559" indent="-416559" defTabSz="467359">
              <a:spcBef>
                <a:spcPts val="3600"/>
              </a:spcBef>
              <a:defRPr sz="1800">
                <a:solidFill>
                  <a:srgbClr val="000000"/>
                </a:solidFill>
              </a:defRPr>
            </a:pPr>
            <a:r>
              <a:rPr sz="3680">
                <a:solidFill>
                  <a:srgbClr val="535353"/>
                </a:solidFill>
              </a:rPr>
              <a:t>手入力で、分別一覧を作る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特筆すべき点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5731" indent="-395731" defTabSz="443991">
              <a:spcBef>
                <a:spcPts val="3400"/>
              </a:spcBef>
              <a:defRPr sz="1800">
                <a:solidFill>
                  <a:srgbClr val="000000"/>
                </a:solidFill>
              </a:defRPr>
            </a:pPr>
            <a:r>
              <a:rPr sz="3496">
                <a:solidFill>
                  <a:srgbClr val="535353"/>
                </a:solidFill>
              </a:rPr>
              <a:t>データを手入力で作成した（3〜4日で終了）</a:t>
            </a:r>
            <a:endParaRPr sz="3496">
              <a:solidFill>
                <a:srgbClr val="535353"/>
              </a:solidFill>
            </a:endParaRPr>
          </a:p>
          <a:p>
            <a:pPr lvl="0" marL="395731" indent="-395731" defTabSz="443991">
              <a:spcBef>
                <a:spcPts val="3400"/>
              </a:spcBef>
              <a:defRPr sz="1800">
                <a:solidFill>
                  <a:srgbClr val="000000"/>
                </a:solidFill>
              </a:defRPr>
            </a:pPr>
            <a:r>
              <a:rPr sz="3496">
                <a:solidFill>
                  <a:srgbClr val="535353"/>
                </a:solidFill>
              </a:rPr>
              <a:t>データ作成はExcelで、誰でも出来る</a:t>
            </a:r>
            <a:endParaRPr sz="3496">
              <a:solidFill>
                <a:srgbClr val="535353"/>
              </a:solidFill>
            </a:endParaRPr>
          </a:p>
          <a:p>
            <a:pPr lvl="0" marL="395731" indent="-395731" defTabSz="443991">
              <a:spcBef>
                <a:spcPts val="3400"/>
              </a:spcBef>
              <a:defRPr sz="1800">
                <a:solidFill>
                  <a:srgbClr val="000000"/>
                </a:solidFill>
              </a:defRPr>
            </a:pPr>
            <a:r>
              <a:rPr sz="3496">
                <a:solidFill>
                  <a:srgbClr val="535353"/>
                </a:solidFill>
              </a:rPr>
              <a:t>隔週収集のスクリプト対応は、奈良市版から</a:t>
            </a:r>
            <a:endParaRPr sz="3496">
              <a:solidFill>
                <a:srgbClr val="535353"/>
              </a:solidFill>
            </a:endParaRPr>
          </a:p>
          <a:p>
            <a:pPr lvl="0" marL="395731" indent="-395731" defTabSz="443991">
              <a:spcBef>
                <a:spcPts val="3400"/>
              </a:spcBef>
              <a:defRPr sz="1800">
                <a:solidFill>
                  <a:srgbClr val="000000"/>
                </a:solidFill>
              </a:defRPr>
            </a:pPr>
            <a:r>
              <a:rPr sz="3496">
                <a:solidFill>
                  <a:srgbClr val="535353"/>
                </a:solidFill>
              </a:rPr>
              <a:t>ゴミの各ラベルは、箕谷さん作成</a:t>
            </a:r>
            <a:endParaRPr sz="3496">
              <a:solidFill>
                <a:srgbClr val="535353"/>
              </a:solidFill>
            </a:endParaRPr>
          </a:p>
          <a:p>
            <a:pPr lvl="0" marL="395731" indent="-395731" defTabSz="443991">
              <a:spcBef>
                <a:spcPts val="3400"/>
              </a:spcBef>
              <a:defRPr sz="1800">
                <a:solidFill>
                  <a:srgbClr val="000000"/>
                </a:solidFill>
              </a:defRPr>
            </a:pPr>
            <a:r>
              <a:rPr sz="3496">
                <a:solidFill>
                  <a:srgbClr val="535353"/>
                </a:solidFill>
              </a:rPr>
              <a:t>八王子市の、夏のペットボトル毎週回収にはまだ対応できていない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オープンデータ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「オープンデータ」と言えるためには、</a:t>
            </a:r>
            <a:endParaRPr sz="4600">
              <a:solidFill>
                <a:srgbClr val="535353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(1) 機械判読に適したデータ形式で、</a:t>
            </a:r>
            <a:endParaRPr sz="4600">
              <a:solidFill>
                <a:srgbClr val="535353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(2) 二次利用が可能な利用ルールで公開された</a:t>
            </a:r>
            <a:endParaRPr sz="4600">
              <a:solidFill>
                <a:srgbClr val="535353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データである必要がある。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オープンデータ5つの段階</a:t>
            </a:r>
          </a:p>
        </p:txBody>
      </p:sp>
      <p:graphicFrame>
        <p:nvGraphicFramePr>
          <p:cNvPr id="55" name="Table 55"/>
          <p:cNvGraphicFramePr/>
          <p:nvPr/>
        </p:nvGraphicFramePr>
        <p:xfrm>
          <a:off x="355600" y="2730500"/>
          <a:ext cx="12293600" cy="62992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075773"/>
                <a:gridCol w="4886885"/>
                <a:gridCol w="4330941"/>
              </a:tblGrid>
              <a:tr h="1049866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段階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公開の状態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データ形式例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049866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☆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オープンライセンスの元、データを公開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PDF, jpg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049866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☆☆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コンピュータで処理可能なデータで公開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xls, doc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049866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☆☆☆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オープンに利用できるフォーマットでデータ公開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XML, csv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049866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☆☆☆☆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Web標準（RDF等）のフォーマットでデータ公開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RDF, XML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049866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☆☆☆☆☆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外部連携可能な状態でデータを公開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LoD, RDFスキーマ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PDFじゃ使えない!?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データを手入力するという作業は、不毛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せめてコンピュータで処理可能なデータで公開して欲しい。xls, doc形式等（☆2つ）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しかしながら、「データが公開されている」点は、評価される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