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0" r:id="rId5"/>
    <p:sldId id="260" r:id="rId6"/>
    <p:sldId id="261" r:id="rId7"/>
    <p:sldId id="271" r:id="rId8"/>
    <p:sldId id="264"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950" autoAdjust="0"/>
  </p:normalViewPr>
  <p:slideViewPr>
    <p:cSldViewPr snapToGrid="0">
      <p:cViewPr>
        <p:scale>
          <a:sx n="89" d="100"/>
          <a:sy n="89" d="100"/>
        </p:scale>
        <p:origin x="2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03828-384B-4864-ABC5-086F8302410B}" type="datetimeFigureOut">
              <a:rPr kumimoji="1" lang="ja-JP" altLang="en-US" smtClean="0"/>
              <a:t>2020/12/15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219E7-CF8E-4661-9BAF-0716AA2E9272}" type="slidenum">
              <a:rPr kumimoji="1" lang="ja-JP" altLang="en-US" smtClean="0"/>
              <a:t>‹#›</a:t>
            </a:fld>
            <a:endParaRPr kumimoji="1" lang="ja-JP" altLang="en-US"/>
          </a:p>
        </p:txBody>
      </p:sp>
    </p:spTree>
    <p:extLst>
      <p:ext uri="{BB962C8B-B14F-4D97-AF65-F5344CB8AC3E}">
        <p14:creationId xmlns:p14="http://schemas.microsoft.com/office/powerpoint/2010/main" val="40440215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視野外</a:t>
            </a:r>
            <a:r>
              <a:rPr kumimoji="1" lang="en-US" altLang="ja-JP" dirty="0" smtClean="0"/>
              <a:t>VR</a:t>
            </a:r>
            <a:r>
              <a:rPr kumimoji="1" lang="ja-JP" altLang="en-US" dirty="0" smtClean="0"/>
              <a:t>空間操作による認知症疑似体験システムと題しまして、</a:t>
            </a:r>
            <a:endParaRPr kumimoji="1" lang="en-US" altLang="ja-JP" dirty="0" smtClean="0"/>
          </a:p>
          <a:p>
            <a:r>
              <a:rPr kumimoji="1" lang="ja-JP" altLang="en-US" dirty="0" smtClean="0"/>
              <a:t>井上研、荒川翔太郎が発表します。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1</a:t>
            </a:fld>
            <a:endParaRPr kumimoji="1" lang="ja-JP" altLang="en-US"/>
          </a:p>
        </p:txBody>
      </p:sp>
    </p:spTree>
    <p:extLst>
      <p:ext uri="{BB962C8B-B14F-4D97-AF65-F5344CB8AC3E}">
        <p14:creationId xmlns:p14="http://schemas.microsoft.com/office/powerpoint/2010/main" val="226843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の意識向上評価結果です。</a:t>
            </a:r>
            <a:endParaRPr kumimoji="1" lang="en-US" altLang="ja-JP" dirty="0" smtClean="0"/>
          </a:p>
          <a:p>
            <a:r>
              <a:rPr kumimoji="1" lang="ja-JP" altLang="en-US" dirty="0" smtClean="0"/>
              <a:t>「認知症に対して印象が変化したと思うか」については平均</a:t>
            </a:r>
            <a:r>
              <a:rPr kumimoji="1" lang="en-US" altLang="ja-JP" dirty="0" smtClean="0"/>
              <a:t>3.94</a:t>
            </a:r>
            <a:r>
              <a:rPr kumimoji="1" lang="ja-JP" altLang="en-US" dirty="0" err="1" smtClean="0"/>
              <a:t>，</a:t>
            </a:r>
            <a:r>
              <a:rPr kumimoji="1" lang="ja-JP" altLang="en-US" dirty="0" smtClean="0"/>
              <a:t>「認知症に対して興味が湧いたと思うか」については平均</a:t>
            </a:r>
            <a:r>
              <a:rPr kumimoji="1" lang="en-US" altLang="ja-JP" dirty="0" smtClean="0"/>
              <a:t>3.88</a:t>
            </a:r>
            <a:r>
              <a:rPr kumimoji="1" lang="ja-JP" altLang="en-US" dirty="0" err="1" smtClean="0"/>
              <a:t>，</a:t>
            </a:r>
            <a:r>
              <a:rPr kumimoji="1" lang="ja-JP" altLang="en-US" dirty="0" smtClean="0"/>
              <a:t>「体験することが役に立ったと思うか」については，平均</a:t>
            </a:r>
            <a:r>
              <a:rPr kumimoji="1" lang="en-US" altLang="ja-JP" dirty="0" smtClean="0"/>
              <a:t>4.19</a:t>
            </a:r>
            <a:r>
              <a:rPr kumimoji="1" lang="ja-JP" altLang="en-US" dirty="0" smtClean="0"/>
              <a:t>となりました。</a:t>
            </a:r>
            <a:endParaRPr kumimoji="1" lang="en-US" altLang="ja-JP" dirty="0" smtClean="0"/>
          </a:p>
          <a:p>
            <a:r>
              <a:rPr kumimoji="1" lang="ja-JP" altLang="en-US" dirty="0" smtClean="0"/>
              <a:t>実験の結果から，体験者の特性によらず，体験者の認知症に対する興味を引き出すことができたと考えます。</a:t>
            </a:r>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10</a:t>
            </a:fld>
            <a:endParaRPr kumimoji="1" lang="ja-JP" altLang="en-US"/>
          </a:p>
        </p:txBody>
      </p:sp>
    </p:spTree>
    <p:extLst>
      <p:ext uri="{BB962C8B-B14F-4D97-AF65-F5344CB8AC3E}">
        <p14:creationId xmlns:p14="http://schemas.microsoft.com/office/powerpoint/2010/main" val="329541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2</a:t>
            </a:r>
            <a:r>
              <a:rPr kumimoji="1" lang="ja-JP" altLang="en-US" dirty="0" smtClean="0"/>
              <a:t>：認知症の介護に携わる人物に対して介護の助けになるのかの実験の概要です。</a:t>
            </a:r>
            <a:endParaRPr kumimoji="1" lang="en-US" altLang="ja-JP" dirty="0" smtClean="0"/>
          </a:p>
          <a:p>
            <a:r>
              <a:rPr kumimoji="1" lang="ja-JP" altLang="en-US" dirty="0" smtClean="0"/>
              <a:t>認知症を専門とする介護老人保健施設青い空の郷</a:t>
            </a:r>
            <a:r>
              <a:rPr kumimoji="1" lang="en-US" altLang="ja-JP" dirty="0" smtClean="0"/>
              <a:t>(</a:t>
            </a:r>
            <a:r>
              <a:rPr kumimoji="1" lang="ja-JP" altLang="en-US" dirty="0" smtClean="0"/>
              <a:t>神戸市</a:t>
            </a:r>
            <a:r>
              <a:rPr kumimoji="1" lang="en-US" altLang="ja-JP" dirty="0" smtClean="0"/>
              <a:t>)</a:t>
            </a:r>
            <a:r>
              <a:rPr kumimoji="1" lang="ja-JP" altLang="en-US" dirty="0" smtClean="0"/>
              <a:t>に勤務する介護職員に対して，本システムの体験および体験前後のアンケートによる効果の検証を実施しました。実験参加者は </a:t>
            </a:r>
            <a:r>
              <a:rPr kumimoji="1" lang="en-US" altLang="ja-JP" dirty="0" smtClean="0"/>
              <a:t>34 </a:t>
            </a:r>
            <a:r>
              <a:rPr kumimoji="1" lang="ja-JP" altLang="en-US" dirty="0" smtClean="0"/>
              <a:t>名 </a:t>
            </a:r>
            <a:r>
              <a:rPr kumimoji="1" lang="en-US" altLang="ja-JP" dirty="0" smtClean="0"/>
              <a:t>(</a:t>
            </a:r>
            <a:r>
              <a:rPr kumimoji="1" lang="ja-JP" altLang="en-US" dirty="0" smtClean="0"/>
              <a:t>男性</a:t>
            </a:r>
            <a:r>
              <a:rPr kumimoji="1" lang="en-US" altLang="ja-JP" dirty="0" smtClean="0"/>
              <a:t>8 </a:t>
            </a:r>
            <a:r>
              <a:rPr kumimoji="1" lang="ja-JP" altLang="en-US" dirty="0" smtClean="0"/>
              <a:t>名</a:t>
            </a:r>
            <a:r>
              <a:rPr kumimoji="1" lang="en-US" altLang="ja-JP" dirty="0" smtClean="0"/>
              <a:t>,</a:t>
            </a:r>
            <a:r>
              <a:rPr kumimoji="1" lang="ja-JP" altLang="en-US" dirty="0" smtClean="0"/>
              <a:t>女性 </a:t>
            </a:r>
            <a:r>
              <a:rPr kumimoji="1" lang="en-US" altLang="ja-JP" dirty="0" smtClean="0"/>
              <a:t>26 </a:t>
            </a:r>
            <a:r>
              <a:rPr kumimoji="1" lang="ja-JP" altLang="en-US" dirty="0" smtClean="0"/>
              <a:t>名</a:t>
            </a:r>
            <a:r>
              <a:rPr kumimoji="1" lang="en-US" altLang="ja-JP" dirty="0" smtClean="0"/>
              <a:t>)</a:t>
            </a:r>
            <a:r>
              <a:rPr kumimoji="1" lang="ja-JP" altLang="en-US" dirty="0" err="1" smtClean="0"/>
              <a:t>，</a:t>
            </a:r>
            <a:r>
              <a:rPr kumimoji="1" lang="ja-JP" altLang="en-US" dirty="0" smtClean="0"/>
              <a:t>年齢分布は</a:t>
            </a:r>
            <a:r>
              <a:rPr kumimoji="1" lang="en-US" altLang="ja-JP" dirty="0" smtClean="0"/>
              <a:t>20</a:t>
            </a:r>
            <a:r>
              <a:rPr kumimoji="1" lang="ja-JP" altLang="en-US" dirty="0" smtClean="0"/>
              <a:t>代</a:t>
            </a:r>
            <a:r>
              <a:rPr kumimoji="1" lang="en-US" altLang="ja-JP" dirty="0" smtClean="0"/>
              <a:t>8</a:t>
            </a:r>
            <a:r>
              <a:rPr kumimoji="1" lang="ja-JP" altLang="en-US" dirty="0" smtClean="0"/>
              <a:t>名，</a:t>
            </a:r>
            <a:r>
              <a:rPr kumimoji="1" lang="en-US" altLang="ja-JP" dirty="0" smtClean="0"/>
              <a:t>30</a:t>
            </a:r>
            <a:r>
              <a:rPr kumimoji="1" lang="ja-JP" altLang="en-US" dirty="0" smtClean="0"/>
              <a:t>代</a:t>
            </a:r>
            <a:r>
              <a:rPr kumimoji="1" lang="en-US" altLang="ja-JP" dirty="0" smtClean="0"/>
              <a:t>10</a:t>
            </a:r>
            <a:r>
              <a:rPr kumimoji="1" lang="ja-JP" altLang="en-US" dirty="0" smtClean="0"/>
              <a:t>名，</a:t>
            </a:r>
            <a:r>
              <a:rPr kumimoji="1" lang="en-US" altLang="ja-JP" dirty="0" smtClean="0"/>
              <a:t>40</a:t>
            </a:r>
            <a:r>
              <a:rPr kumimoji="1" lang="ja-JP" altLang="en-US" dirty="0" smtClean="0"/>
              <a:t>代</a:t>
            </a:r>
            <a:r>
              <a:rPr kumimoji="1" lang="en-US" altLang="ja-JP" dirty="0" smtClean="0"/>
              <a:t>20</a:t>
            </a:r>
            <a:r>
              <a:rPr kumimoji="1" lang="ja-JP" altLang="en-US" dirty="0" smtClean="0"/>
              <a:t>名，</a:t>
            </a:r>
            <a:r>
              <a:rPr kumimoji="1" lang="en-US" altLang="ja-JP" dirty="0" smtClean="0"/>
              <a:t>50</a:t>
            </a:r>
            <a:r>
              <a:rPr kumimoji="1" lang="ja-JP" altLang="en-US" dirty="0" smtClean="0"/>
              <a:t>代</a:t>
            </a:r>
            <a:r>
              <a:rPr kumimoji="1" lang="en-US" altLang="ja-JP" dirty="0" smtClean="0"/>
              <a:t>18</a:t>
            </a:r>
            <a:r>
              <a:rPr kumimoji="1" lang="ja-JP" altLang="en-US" dirty="0" smtClean="0"/>
              <a:t>名でした。</a:t>
            </a:r>
            <a:endParaRPr kumimoji="1" lang="en-US" altLang="ja-JP" dirty="0" smtClean="0"/>
          </a:p>
          <a:p>
            <a:endParaRPr kumimoji="1" lang="en-US" altLang="ja-JP" dirty="0" smtClean="0"/>
          </a:p>
          <a:p>
            <a:r>
              <a:rPr kumimoji="1" lang="ja-JP" altLang="en-US" dirty="0" smtClean="0"/>
              <a:t>こちらも実験</a:t>
            </a:r>
            <a:r>
              <a:rPr kumimoji="1" lang="en-US" altLang="ja-JP" dirty="0" smtClean="0"/>
              <a:t>2</a:t>
            </a:r>
            <a:r>
              <a:rPr kumimoji="1" lang="ja-JP" altLang="en-US" dirty="0" smtClean="0"/>
              <a:t>と同様システム体験後にアンケートを実施</a:t>
            </a:r>
            <a:r>
              <a:rPr kumimoji="1" lang="ja-JP" altLang="en-US" dirty="0" smtClean="0"/>
              <a:t>し</a:t>
            </a:r>
            <a:r>
              <a:rPr kumimoji="1" lang="en-US" altLang="ja-JP" dirty="0" smtClean="0"/>
              <a:t>4</a:t>
            </a:r>
            <a:r>
              <a:rPr kumimoji="1" lang="ja-JP" altLang="en-US" dirty="0" smtClean="0"/>
              <a:t>件法（</a:t>
            </a:r>
            <a:r>
              <a:rPr kumimoji="1" lang="en-US" altLang="ja-JP" dirty="0" smtClean="0"/>
              <a:t>4</a:t>
            </a:r>
            <a:r>
              <a:rPr kumimoji="1" lang="ja-JP" altLang="en-US" dirty="0" smtClean="0"/>
              <a:t>とても思う、</a:t>
            </a:r>
            <a:r>
              <a:rPr kumimoji="1" lang="en-US" altLang="ja-JP" dirty="0" smtClean="0"/>
              <a:t>3</a:t>
            </a:r>
            <a:r>
              <a:rPr kumimoji="1" lang="ja-JP" altLang="en-US" dirty="0" smtClean="0"/>
              <a:t>思う、２あまり思わない、１思わない）で評価</a:t>
            </a:r>
            <a:r>
              <a:rPr kumimoji="1" lang="ja-JP" altLang="en-US" dirty="0" smtClean="0"/>
              <a:t>をしていただきました。</a:t>
            </a:r>
            <a:endParaRPr kumimoji="1" lang="en-US" altLang="ja-JP" dirty="0" smtClean="0"/>
          </a:p>
          <a:p>
            <a:r>
              <a:rPr kumimoji="1" lang="ja-JP" altLang="en-US" dirty="0" smtClean="0"/>
              <a:t>アンケートは世界アルツハイマー調査等で用いられた項目を参考に，認知症に対する印象を調査する</a:t>
            </a:r>
            <a:r>
              <a:rPr kumimoji="1" lang="en-US" altLang="ja-JP" dirty="0" smtClean="0"/>
              <a:t>15</a:t>
            </a:r>
            <a:r>
              <a:rPr kumimoji="1" lang="ja-JP" altLang="en-US" dirty="0" smtClean="0"/>
              <a:t>項目を作成しました。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11</a:t>
            </a:fld>
            <a:endParaRPr kumimoji="1" lang="ja-JP" altLang="en-US"/>
          </a:p>
        </p:txBody>
      </p:sp>
    </p:spTree>
    <p:extLst>
      <p:ext uri="{BB962C8B-B14F-4D97-AF65-F5344CB8AC3E}">
        <p14:creationId xmlns:p14="http://schemas.microsoft.com/office/powerpoint/2010/main" val="253151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2</a:t>
            </a:r>
            <a:r>
              <a:rPr kumimoji="1" lang="ja-JP" altLang="en-US" dirty="0" smtClean="0"/>
              <a:t>の評価結果です。</a:t>
            </a:r>
            <a:endParaRPr kumimoji="1" lang="en-US" altLang="ja-JP" dirty="0" smtClean="0"/>
          </a:p>
          <a:p>
            <a:r>
              <a:rPr kumimoji="1" lang="ja-JP" altLang="en-US" dirty="0" smtClean="0"/>
              <a:t>「認知症の人も周りの人と仲良くする能力がある」</a:t>
            </a:r>
            <a:r>
              <a:rPr kumimoji="1" lang="en-US" altLang="ja-JP" dirty="0" smtClean="0"/>
              <a:t>,</a:t>
            </a:r>
            <a:r>
              <a:rPr kumimoji="1" lang="ja-JP" altLang="en-US" dirty="0" smtClean="0"/>
              <a:t>「認知症の人が困っていたら，迷わず手を貸せる」</a:t>
            </a:r>
            <a:r>
              <a:rPr kumimoji="1" lang="en-US" altLang="ja-JP" dirty="0" smtClean="0"/>
              <a:t>,</a:t>
            </a:r>
            <a:r>
              <a:rPr kumimoji="1" lang="ja-JP" altLang="en-US" dirty="0" smtClean="0"/>
              <a:t>「もし私が認知症だったら，人と会うときに認知症を秘密にするだろう」の</a:t>
            </a:r>
            <a:r>
              <a:rPr kumimoji="1" lang="en-US" altLang="ja-JP" dirty="0" smtClean="0"/>
              <a:t>3</a:t>
            </a:r>
            <a:r>
              <a:rPr kumimoji="1" lang="ja-JP" altLang="en-US" dirty="0" err="1" smtClean="0"/>
              <a:t>つの</a:t>
            </a:r>
            <a:r>
              <a:rPr kumimoji="1" lang="ja-JP" altLang="en-US" dirty="0" smtClean="0"/>
              <a:t>項目で有意差 </a:t>
            </a:r>
            <a:r>
              <a:rPr kumimoji="1" lang="en-US" altLang="ja-JP" dirty="0" smtClean="0"/>
              <a:t>(p </a:t>
            </a:r>
            <a:r>
              <a:rPr kumimoji="1" lang="ja-JP" altLang="en-US" dirty="0" smtClean="0"/>
              <a:t>＜</a:t>
            </a:r>
            <a:r>
              <a:rPr kumimoji="1" lang="en-US" altLang="ja-JP" dirty="0" smtClean="0"/>
              <a:t>0.05) </a:t>
            </a:r>
            <a:r>
              <a:rPr kumimoji="1" lang="ja-JP" altLang="en-US" dirty="0" smtClean="0"/>
              <a:t>が確認されました。</a:t>
            </a:r>
            <a:endParaRPr kumimoji="1" lang="en-US" altLang="ja-JP" dirty="0" smtClean="0"/>
          </a:p>
          <a:p>
            <a:endParaRPr kumimoji="1" lang="en-US" altLang="ja-JP" dirty="0" smtClean="0"/>
          </a:p>
          <a:p>
            <a:r>
              <a:rPr kumimoji="1" lang="ja-JP" altLang="en-US" dirty="0" smtClean="0"/>
              <a:t>結果から，システムを体験することによって，認知症に対する理解や親密度等が増加し，より寛容な印象に変化したと考えられます。また，システム体験後に，知識がある介護職員だからこそ認知症に対する印象の悪化を避けるための適切な説明を行うなど，各人に応じたフォローが必要であると考え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12</a:t>
            </a:fld>
            <a:endParaRPr kumimoji="1" lang="ja-JP" altLang="en-US"/>
          </a:p>
        </p:txBody>
      </p:sp>
    </p:spTree>
    <p:extLst>
      <p:ext uri="{BB962C8B-B14F-4D97-AF65-F5344CB8AC3E}">
        <p14:creationId xmlns:p14="http://schemas.microsoft.com/office/powerpoint/2010/main" val="19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lang="ja-JP" altLang="en-US" dirty="0" smtClean="0">
                <a:latin typeface="ＭＳ Ｐゴシック" panose="020B0600070205080204" pitchFamily="50" charset="-128"/>
                <a:ea typeface="ＭＳ Ｐゴシック" panose="020B0600070205080204" pitchFamily="50" charset="-128"/>
              </a:rPr>
              <a:t>視野外</a:t>
            </a:r>
            <a:r>
              <a:rPr lang="en-US" altLang="ja-JP" dirty="0" smtClean="0">
                <a:latin typeface="ＭＳ Ｐゴシック" panose="020B0600070205080204" pitchFamily="50" charset="-128"/>
                <a:ea typeface="ＭＳ Ｐゴシック" panose="020B0600070205080204" pitchFamily="50" charset="-128"/>
              </a:rPr>
              <a:t>VR</a:t>
            </a:r>
            <a:r>
              <a:rPr lang="ja-JP" altLang="en-US" dirty="0" smtClean="0">
                <a:latin typeface="ＭＳ Ｐゴシック" panose="020B0600070205080204" pitchFamily="50" charset="-128"/>
                <a:ea typeface="ＭＳ Ｐゴシック" panose="020B0600070205080204" pitchFamily="50" charset="-128"/>
              </a:rPr>
              <a:t>空間操作による認知症疑似体験システムについて提案しました。</a:t>
            </a:r>
            <a:endParaRPr lang="en-US" altLang="ja-JP" dirty="0" smtClean="0">
              <a:latin typeface="ＭＳ Ｐゴシック" panose="020B0600070205080204" pitchFamily="50" charset="-128"/>
              <a:ea typeface="ＭＳ Ｐゴシック" panose="020B0600070205080204" pitchFamily="50" charset="-128"/>
            </a:endParaRPr>
          </a:p>
          <a:p>
            <a:r>
              <a:rPr kumimoji="1" lang="ja-JP" altLang="en-US" dirty="0" smtClean="0">
                <a:latin typeface="ＭＳ Ｐゴシック" panose="020B0600070205080204" pitchFamily="50" charset="-128"/>
                <a:ea typeface="ＭＳ Ｐゴシック" panose="020B0600070205080204" pitchFamily="50" charset="-128"/>
              </a:rPr>
              <a:t>調査実験によって非専門家もすでに十分な知識を得ている介護職員もシステムを通して有効性を確認することができた。</a:t>
            </a:r>
            <a:endParaRPr kumimoji="1" lang="en-US" altLang="ja-JP" dirty="0" smtClean="0">
              <a:latin typeface="ＭＳ Ｐゴシック" panose="020B0600070205080204" pitchFamily="50" charset="-128"/>
              <a:ea typeface="ＭＳ Ｐゴシック" panose="020B0600070205080204" pitchFamily="50" charset="-128"/>
            </a:endParaRPr>
          </a:p>
          <a:p>
            <a:endParaRPr kumimoji="1" lang="en-US" altLang="ja-JP" dirty="0" smtClean="0">
              <a:latin typeface="ＭＳ Ｐゴシック" panose="020B0600070205080204" pitchFamily="50" charset="-128"/>
              <a:ea typeface="ＭＳ Ｐゴシック" panose="020B0600070205080204" pitchFamily="50" charset="-128"/>
            </a:endParaRPr>
          </a:p>
          <a:p>
            <a:r>
              <a:rPr kumimoji="1" lang="ja-JP" altLang="en-US" dirty="0" smtClean="0"/>
              <a:t>今後の展望として，他の</a:t>
            </a:r>
            <a:r>
              <a:rPr kumimoji="1" lang="ja-JP" altLang="en-US" dirty="0" smtClean="0"/>
              <a:t>症状（自身が体験しにくい症状）を</a:t>
            </a:r>
            <a:r>
              <a:rPr kumimoji="1" lang="ja-JP" altLang="en-US" dirty="0" smtClean="0"/>
              <a:t>再現することができれば，より認知症患者に対する印象を軟化させることができると考えます．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13</a:t>
            </a:fld>
            <a:endParaRPr kumimoji="1" lang="ja-JP" altLang="en-US"/>
          </a:p>
        </p:txBody>
      </p:sp>
    </p:spTree>
    <p:extLst>
      <p:ext uri="{BB962C8B-B14F-4D97-AF65-F5344CB8AC3E}">
        <p14:creationId xmlns:p14="http://schemas.microsoft.com/office/powerpoint/2010/main" val="176618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背景です。</a:t>
            </a:r>
            <a:endParaRPr kumimoji="1" lang="en-US" altLang="ja-JP" dirty="0" smtClean="0"/>
          </a:p>
          <a:p>
            <a:r>
              <a:rPr kumimoji="1" lang="ja-JP" altLang="en-US" dirty="0" smtClean="0"/>
              <a:t>日本では，諸外国に例を見ない速度で高齢化が進行しています。</a:t>
            </a:r>
            <a:endParaRPr kumimoji="1" lang="en-US" altLang="ja-JP" dirty="0" smtClean="0"/>
          </a:p>
          <a:p>
            <a:r>
              <a:rPr kumimoji="1" lang="ja-JP" altLang="en-US" sz="1200" b="0" i="0" kern="1200" dirty="0" smtClean="0">
                <a:solidFill>
                  <a:schemeClr val="tx1"/>
                </a:solidFill>
                <a:effectLst/>
                <a:latin typeface="+mn-lt"/>
                <a:ea typeface="+mn-ea"/>
                <a:cs typeface="+mn-cs"/>
              </a:rPr>
              <a:t>内閣府高齢社会白書によると、日本の総人口は、令和元（</a:t>
            </a:r>
            <a:r>
              <a:rPr kumimoji="1" lang="en-US" altLang="ja-JP" sz="1200" b="0" i="0" kern="1200" dirty="0" smtClean="0">
                <a:solidFill>
                  <a:schemeClr val="tx1"/>
                </a:solidFill>
                <a:effectLst/>
                <a:latin typeface="+mn-lt"/>
                <a:ea typeface="+mn-ea"/>
                <a:cs typeface="+mn-cs"/>
              </a:rPr>
              <a:t>2019</a:t>
            </a:r>
            <a:r>
              <a:rPr kumimoji="1" lang="ja-JP" altLang="en-US" sz="1200" b="0" i="0" kern="1200" dirty="0" smtClean="0">
                <a:solidFill>
                  <a:schemeClr val="tx1"/>
                </a:solidFill>
                <a:effectLst/>
                <a:latin typeface="+mn-lt"/>
                <a:ea typeface="+mn-ea"/>
                <a:cs typeface="+mn-cs"/>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a:t>
            </a:r>
            <a:r>
              <a:rPr kumimoji="1" lang="en-US" altLang="ja-JP" sz="1200" b="0" i="0" kern="1200" dirty="0" smtClean="0">
                <a:solidFill>
                  <a:schemeClr val="tx1"/>
                </a:solidFill>
                <a:effectLst/>
                <a:latin typeface="+mn-lt"/>
                <a:ea typeface="+mn-ea"/>
                <a:cs typeface="+mn-cs"/>
              </a:rPr>
              <a:t>1 </a:t>
            </a:r>
            <a:r>
              <a:rPr kumimoji="1" lang="ja-JP" altLang="en-US" sz="1200" b="0" i="0" kern="1200" dirty="0" smtClean="0">
                <a:solidFill>
                  <a:schemeClr val="tx1"/>
                </a:solidFill>
                <a:effectLst/>
                <a:latin typeface="+mn-lt"/>
                <a:ea typeface="+mn-ea"/>
                <a:cs typeface="+mn-cs"/>
              </a:rPr>
              <a:t>日現在、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億</a:t>
            </a:r>
            <a:r>
              <a:rPr kumimoji="1" lang="en-US" altLang="ja-JP" sz="1200" b="0" i="0" kern="1200" dirty="0" smtClean="0">
                <a:solidFill>
                  <a:schemeClr val="tx1"/>
                </a:solidFill>
                <a:effectLst/>
                <a:latin typeface="+mn-lt"/>
                <a:ea typeface="+mn-ea"/>
                <a:cs typeface="+mn-cs"/>
              </a:rPr>
              <a:t>2,617</a:t>
            </a:r>
            <a:r>
              <a:rPr kumimoji="1" lang="ja-JP" altLang="en-US" sz="1200" b="0" i="0" kern="1200" dirty="0" smtClean="0">
                <a:solidFill>
                  <a:schemeClr val="tx1"/>
                </a:solidFill>
                <a:effectLst/>
                <a:latin typeface="+mn-lt"/>
                <a:ea typeface="+mn-ea"/>
                <a:cs typeface="+mn-cs"/>
              </a:rPr>
              <a:t>万人となっており、その中でも </a:t>
            </a:r>
            <a:r>
              <a:rPr kumimoji="1" lang="en-US" altLang="ja-JP" sz="1200" b="0" i="0" kern="1200" dirty="0" smtClean="0">
                <a:solidFill>
                  <a:schemeClr val="tx1"/>
                </a:solidFill>
                <a:effectLst/>
                <a:latin typeface="+mn-lt"/>
                <a:ea typeface="+mn-ea"/>
                <a:cs typeface="+mn-cs"/>
              </a:rPr>
              <a:t>65</a:t>
            </a:r>
            <a:r>
              <a:rPr kumimoji="1" lang="ja-JP" altLang="en-US" sz="1200" b="0" i="0" kern="1200" dirty="0" smtClean="0">
                <a:solidFill>
                  <a:schemeClr val="tx1"/>
                </a:solidFill>
                <a:effectLst/>
                <a:latin typeface="+mn-lt"/>
                <a:ea typeface="+mn-ea"/>
                <a:cs typeface="+mn-cs"/>
              </a:rPr>
              <a:t>歳以上人口は、</a:t>
            </a:r>
            <a:r>
              <a:rPr kumimoji="1" lang="en-US" altLang="ja-JP" sz="1200" b="0" i="0" kern="1200" dirty="0" smtClean="0">
                <a:solidFill>
                  <a:schemeClr val="tx1"/>
                </a:solidFill>
                <a:effectLst/>
                <a:latin typeface="+mn-lt"/>
                <a:ea typeface="+mn-ea"/>
                <a:cs typeface="+mn-cs"/>
              </a:rPr>
              <a:t>3,589</a:t>
            </a:r>
            <a:r>
              <a:rPr kumimoji="1" lang="ja-JP" altLang="en-US" sz="1200" b="0" i="0" kern="1200" dirty="0" smtClean="0">
                <a:solidFill>
                  <a:schemeClr val="tx1"/>
                </a:solidFill>
                <a:effectLst/>
                <a:latin typeface="+mn-lt"/>
                <a:ea typeface="+mn-ea"/>
                <a:cs typeface="+mn-cs"/>
              </a:rPr>
              <a:t>万人となり、総人口 に占める割合（高齢化率）も</a:t>
            </a:r>
            <a:r>
              <a:rPr kumimoji="1" lang="en-US" altLang="ja-JP" sz="1200" b="0" i="0" kern="1200" dirty="0" smtClean="0">
                <a:solidFill>
                  <a:schemeClr val="tx1"/>
                </a:solidFill>
                <a:effectLst/>
                <a:latin typeface="+mn-lt"/>
                <a:ea typeface="+mn-ea"/>
                <a:cs typeface="+mn-cs"/>
              </a:rPr>
              <a:t>28.4</a:t>
            </a:r>
            <a:r>
              <a:rPr kumimoji="1" lang="ja-JP" altLang="en-US" sz="1200" b="0" i="0" kern="1200" dirty="0" smtClean="0">
                <a:solidFill>
                  <a:schemeClr val="tx1"/>
                </a:solidFill>
                <a:effectLst/>
                <a:latin typeface="+mn-lt"/>
                <a:ea typeface="+mn-ea"/>
                <a:cs typeface="+mn-cs"/>
              </a:rPr>
              <a:t>％となっています。</a:t>
            </a:r>
            <a:endParaRPr kumimoji="1" lang="en-US" altLang="ja-JP" dirty="0" smtClean="0"/>
          </a:p>
          <a:p>
            <a:r>
              <a:rPr kumimoji="1" lang="ja-JP" altLang="en-US" dirty="0" smtClean="0"/>
              <a:t>高齢社会である日本では、高齢者の中でも特に認知症患者への理解は十分ではないといえます。</a:t>
            </a:r>
            <a:endParaRPr kumimoji="1" lang="en-US" altLang="ja-JP" dirty="0" smtClean="0"/>
          </a:p>
          <a:p>
            <a:r>
              <a:rPr kumimoji="1" lang="ja-JP" altLang="en-US" dirty="0" smtClean="0"/>
              <a:t>そこで認知症患者への理解を深めるために様々な手段が検討され用いられています。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2</a:t>
            </a:fld>
            <a:endParaRPr kumimoji="1" lang="ja-JP" altLang="en-US"/>
          </a:p>
        </p:txBody>
      </p:sp>
    </p:spTree>
    <p:extLst>
      <p:ext uri="{BB962C8B-B14F-4D97-AF65-F5344CB8AC3E}">
        <p14:creationId xmlns:p14="http://schemas.microsoft.com/office/powerpoint/2010/main" val="254969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ＭＳ Ｐゴシック" panose="020B0600070205080204" pitchFamily="50" charset="-128"/>
                <a:ea typeface="ＭＳ Ｐゴシック" panose="020B0600070205080204" pitchFamily="50" charset="-128"/>
              </a:rPr>
              <a:t>1</a:t>
            </a:r>
            <a:r>
              <a:rPr lang="ja-JP" altLang="en-US" sz="1200" dirty="0" smtClean="0">
                <a:latin typeface="ＭＳ Ｐゴシック" panose="020B0600070205080204" pitchFamily="50" charset="-128"/>
                <a:ea typeface="ＭＳ Ｐゴシック" panose="020B0600070205080204" pitchFamily="50" charset="-128"/>
              </a:rPr>
              <a:t>つ目は、</a:t>
            </a:r>
            <a:r>
              <a:rPr lang="en-US" altLang="ja-JP" sz="1200" dirty="0" smtClean="0">
                <a:latin typeface="ＭＳ Ｐゴシック" panose="020B0600070205080204" pitchFamily="50" charset="-128"/>
                <a:ea typeface="ＭＳ Ｐゴシック" panose="020B0600070205080204" pitchFamily="50" charset="-128"/>
              </a:rPr>
              <a:t>DEALTS(Dementia Education and Learning Through Simulation)</a:t>
            </a:r>
            <a:r>
              <a:rPr lang="ja-JP" altLang="en-US" sz="1200" dirty="0" smtClean="0">
                <a:latin typeface="ＭＳ Ｐゴシック" panose="020B0600070205080204" pitchFamily="50" charset="-128"/>
                <a:ea typeface="ＭＳ Ｐゴシック" panose="020B0600070205080204" pitchFamily="50" charset="-128"/>
              </a:rPr>
              <a:t>は認知症教育の標準化のため、</a:t>
            </a:r>
            <a:r>
              <a:rPr lang="en-US" altLang="ja-JP" sz="1200" dirty="0" smtClean="0">
                <a:latin typeface="ＭＳ Ｐゴシック" panose="020B0600070205080204" pitchFamily="50" charset="-128"/>
                <a:ea typeface="ＭＳ Ｐゴシック" panose="020B0600070205080204" pitchFamily="50" charset="-128"/>
              </a:rPr>
              <a:t>2013</a:t>
            </a:r>
            <a:r>
              <a:rPr lang="ja-JP" altLang="en-US" sz="1200" dirty="0" smtClean="0">
                <a:latin typeface="ＭＳ Ｐゴシック" panose="020B0600070205080204" pitchFamily="50" charset="-128"/>
                <a:ea typeface="ＭＳ Ｐゴシック" panose="020B0600070205080204" pitchFamily="50" charset="-128"/>
              </a:rPr>
              <a:t>年からイギリスが進めている認知症教育及び学習プログラムです</a:t>
            </a:r>
            <a:r>
              <a:rPr lang="ja-JP" altLang="en-US" sz="1200" dirty="0" smtClean="0">
                <a:latin typeface="ＭＳ Ｐゴシック" panose="020B0600070205080204" pitchFamily="50" charset="-128"/>
                <a:ea typeface="ＭＳ Ｐゴシック" panose="020B0600070205080204" pitchFamily="50" charset="-128"/>
              </a:rPr>
              <a:t>。</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このプログラムは認知症の人と一緒に働くスタッフのためのシミュレーションベースのトレーニングパッケージを提供しています。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ＭＳ Ｐゴシック" panose="020B0600070205080204" pitchFamily="50" charset="-128"/>
                <a:ea typeface="ＭＳ Ｐゴシック" panose="020B0600070205080204" pitchFamily="50" charset="-128"/>
              </a:rPr>
              <a:t> </a:t>
            </a:r>
          </a:p>
          <a:p>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3</a:t>
            </a:fld>
            <a:endParaRPr kumimoji="1" lang="ja-JP" altLang="en-US"/>
          </a:p>
        </p:txBody>
      </p:sp>
    </p:spTree>
    <p:extLst>
      <p:ext uri="{BB962C8B-B14F-4D97-AF65-F5344CB8AC3E}">
        <p14:creationId xmlns:p14="http://schemas.microsoft.com/office/powerpoint/2010/main" val="400513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a:t>
            </a:r>
            <a:r>
              <a:rPr kumimoji="1" lang="en-US" altLang="ja-JP" dirty="0" smtClean="0"/>
              <a:t>2</a:t>
            </a:r>
            <a:r>
              <a:rPr kumimoji="1" lang="ja-JP" altLang="en-US" dirty="0" smtClean="0"/>
              <a:t>つ目としまして</a:t>
            </a:r>
            <a:r>
              <a:rPr lang="ja-JP" altLang="en-US" dirty="0" smtClean="0"/>
              <a:t>認知症の中核症状の体験として株式会社シル バーウッドが行っている、</a:t>
            </a:r>
            <a:r>
              <a:rPr lang="en-US" altLang="ja-JP" dirty="0" smtClean="0"/>
              <a:t>HMD(Head</a:t>
            </a:r>
            <a:r>
              <a:rPr lang="ja-JP" altLang="en-US" dirty="0" smtClean="0"/>
              <a:t> </a:t>
            </a:r>
            <a:r>
              <a:rPr lang="en-US" altLang="ja-JP" dirty="0" smtClean="0"/>
              <a:t>Mount Display</a:t>
            </a:r>
            <a:r>
              <a:rPr lang="ja-JP" altLang="en-US" dirty="0" smtClean="0"/>
              <a:t>）を用いた</a:t>
            </a:r>
            <a:r>
              <a:rPr lang="en-US" altLang="ja-JP" dirty="0" smtClean="0"/>
              <a:t>360</a:t>
            </a:r>
            <a:r>
              <a:rPr lang="ja-JP" altLang="en-US" dirty="0" smtClean="0"/>
              <a:t>度映像体験があります。</a:t>
            </a:r>
            <a:endParaRPr lang="en-US" altLang="ja-JP" dirty="0" smtClean="0"/>
          </a:p>
          <a:p>
            <a:r>
              <a:rPr lang="ja-JP" altLang="en-US" dirty="0" smtClean="0"/>
              <a:t>映像の内容は</a:t>
            </a:r>
            <a:r>
              <a:rPr lang="en-US" altLang="ja-JP" dirty="0" smtClean="0"/>
              <a:t>,</a:t>
            </a:r>
            <a:r>
              <a:rPr lang="ja-JP" altLang="en-US" dirty="0" smtClean="0"/>
              <a:t>認知症の中核症状である失行や</a:t>
            </a:r>
            <a:r>
              <a:rPr lang="en-US" altLang="ja-JP" dirty="0" smtClean="0"/>
              <a:t>,</a:t>
            </a:r>
            <a:r>
              <a:rPr lang="ja-JP" altLang="en-US" dirty="0" smtClean="0"/>
              <a:t>見当識障害</a:t>
            </a:r>
            <a:r>
              <a:rPr lang="en-US" altLang="ja-JP" dirty="0" smtClean="0"/>
              <a:t>,</a:t>
            </a:r>
            <a:r>
              <a:rPr lang="ja-JP" altLang="en-US" dirty="0" smtClean="0"/>
              <a:t>レビー小体型認知症によって引き起こされる幻視の再現等である</a:t>
            </a:r>
            <a:r>
              <a:rPr lang="en-US" altLang="ja-JP" dirty="0" smtClean="0"/>
              <a:t>.</a:t>
            </a:r>
            <a:r>
              <a:rPr lang="ja-JP" altLang="en-US" dirty="0" smtClean="0"/>
              <a:t>この体験をした、現場経験の浅いケアスタッフや</a:t>
            </a:r>
            <a:r>
              <a:rPr lang="en-US" altLang="ja-JP" dirty="0" smtClean="0"/>
              <a:t>,</a:t>
            </a:r>
            <a:r>
              <a:rPr lang="ja-JP" altLang="en-US" dirty="0" smtClean="0"/>
              <a:t>認知症者との接点が少なかった家族介護者は認知症患者への理解を深める効果が得られたという報告がなされています</a:t>
            </a:r>
            <a:r>
              <a:rPr lang="en-US" altLang="ja-JP" dirty="0" smtClean="0"/>
              <a:t>.</a:t>
            </a:r>
            <a:r>
              <a:rPr lang="ja-JP" altLang="en-US" dirty="0" smtClean="0"/>
              <a:t>しかし、このコンテンツは </a:t>
            </a:r>
            <a:r>
              <a:rPr lang="en-US" altLang="ja-JP" dirty="0" smtClean="0"/>
              <a:t>360 </a:t>
            </a:r>
            <a:r>
              <a:rPr lang="ja-JP" altLang="en-US" dirty="0" smtClean="0"/>
              <a:t>度映像を視聴し認知症患者の心情が声で説明されるという内容であるため</a:t>
            </a:r>
            <a:r>
              <a:rPr lang="en-US" altLang="ja-JP" dirty="0" smtClean="0"/>
              <a:t>,</a:t>
            </a:r>
            <a:r>
              <a:rPr lang="ja-JP" altLang="en-US" dirty="0" smtClean="0"/>
              <a:t>映像を用いて知識として説明することの延長線上にある受動的な体験と言える</a:t>
            </a:r>
            <a:r>
              <a:rPr lang="en-US" altLang="ja-JP" dirty="0" smtClean="0"/>
              <a:t>.</a:t>
            </a:r>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4</a:t>
            </a:fld>
            <a:endParaRPr kumimoji="1" lang="ja-JP" altLang="en-US"/>
          </a:p>
        </p:txBody>
      </p:sp>
    </p:spTree>
    <p:extLst>
      <p:ext uri="{BB962C8B-B14F-4D97-AF65-F5344CB8AC3E}">
        <p14:creationId xmlns:p14="http://schemas.microsoft.com/office/powerpoint/2010/main" val="4383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課題です。</a:t>
            </a:r>
            <a:endParaRPr kumimoji="1" lang="en-US" altLang="ja-JP" dirty="0" smtClean="0"/>
          </a:p>
          <a:p>
            <a:r>
              <a:rPr kumimoji="1" lang="ja-JP" altLang="en-US" dirty="0" smtClean="0"/>
              <a:t>現状ある多くの認知症患者への理解を深める関連研究でもあげたような手段は静的あるいは受動的な体験は可能であるが、インタラクティブ性（</a:t>
            </a:r>
            <a:r>
              <a:rPr kumimoji="1" lang="ja-JP" altLang="en-US" sz="1200" b="0" i="0" kern="1200" dirty="0" smtClean="0">
                <a:solidFill>
                  <a:schemeClr val="tx1"/>
                </a:solidFill>
                <a:effectLst/>
                <a:latin typeface="+mn-lt"/>
                <a:ea typeface="+mn-ea"/>
                <a:cs typeface="+mn-cs"/>
              </a:rPr>
              <a:t>相互作用（お互いに作用する様））</a:t>
            </a:r>
            <a:r>
              <a:rPr kumimoji="1" lang="ja-JP" altLang="en-US" dirty="0" smtClean="0"/>
              <a:t>のある能動的な体験ではありせん</a:t>
            </a:r>
            <a:r>
              <a:rPr kumimoji="1" lang="ja-JP" altLang="en-US" dirty="0" smtClean="0"/>
              <a:t>。</a:t>
            </a:r>
            <a:endParaRPr kumimoji="1" lang="en-US" altLang="ja-JP" dirty="0" smtClean="0"/>
          </a:p>
          <a:p>
            <a:r>
              <a:rPr kumimoji="1" lang="ja-JP" altLang="en-US" dirty="0" smtClean="0"/>
              <a:t>つまり、認知症患者の生活を疑似体験するには機能が不足しています。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5</a:t>
            </a:fld>
            <a:endParaRPr kumimoji="1" lang="ja-JP" altLang="en-US"/>
          </a:p>
        </p:txBody>
      </p:sp>
    </p:spTree>
    <p:extLst>
      <p:ext uri="{BB962C8B-B14F-4D97-AF65-F5344CB8AC3E}">
        <p14:creationId xmlns:p14="http://schemas.microsoft.com/office/powerpoint/2010/main" val="21947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そこで、これらの問題を解決した</a:t>
            </a:r>
            <a:r>
              <a:rPr kumimoji="1" lang="en-US" altLang="ja-JP" dirty="0" smtClean="0"/>
              <a:t>VR</a:t>
            </a:r>
            <a:r>
              <a:rPr kumimoji="1" lang="ja-JP" altLang="en-US" dirty="0" smtClean="0"/>
              <a:t>システムとして「視野外</a:t>
            </a:r>
            <a:r>
              <a:rPr kumimoji="1" lang="en-US" altLang="ja-JP" dirty="0" smtClean="0"/>
              <a:t>VR</a:t>
            </a:r>
            <a:r>
              <a:rPr kumimoji="1" lang="ja-JP" altLang="en-US" dirty="0" smtClean="0"/>
              <a:t>空間操作による認知症疑似体験システム」を提案いたします。</a:t>
            </a:r>
            <a:endParaRPr kumimoji="1" lang="en-US" altLang="ja-JP" dirty="0" smtClean="0"/>
          </a:p>
          <a:p>
            <a:r>
              <a:rPr kumimoji="1" lang="ja-JP" altLang="en-US" dirty="0" smtClean="0"/>
              <a:t>本システムは受動的ではなく、能動的な体験をしてもらうことにより、認知症に対する理解を深めることをめざします。</a:t>
            </a:r>
            <a:endParaRPr kumimoji="1" lang="en-US" altLang="ja-JP" dirty="0" smtClean="0"/>
          </a:p>
          <a:p>
            <a:r>
              <a:rPr lang="ja-JP" altLang="en-US" dirty="0" smtClean="0"/>
              <a:t>また、再現する対象を認知症の一歩手前 の状態である軽度認知症 </a:t>
            </a:r>
            <a:r>
              <a:rPr lang="en-US" altLang="ja-JP" dirty="0" smtClean="0"/>
              <a:t>(Mild Cognitive Impairment; MCI) </a:t>
            </a:r>
            <a:r>
              <a:rPr lang="ja-JP" altLang="en-US" dirty="0" smtClean="0"/>
              <a:t>とします。</a:t>
            </a:r>
            <a:endParaRPr kumimoji="1" lang="en-US" altLang="ja-JP" dirty="0" smtClean="0"/>
          </a:p>
          <a:p>
            <a:r>
              <a:rPr kumimoji="1" lang="ja-JP" altLang="en-US" dirty="0" smtClean="0"/>
              <a:t>大まかな流れを説明いたします。</a:t>
            </a:r>
            <a:endParaRPr kumimoji="1" lang="en-US" altLang="ja-JP" dirty="0" smtClean="0"/>
          </a:p>
          <a:p>
            <a:r>
              <a:rPr kumimoji="1" lang="en-US" altLang="ja-JP" dirty="0" smtClean="0"/>
              <a:t>VR</a:t>
            </a:r>
            <a:r>
              <a:rPr kumimoji="1" lang="ja-JP" altLang="en-US" dirty="0" smtClean="0"/>
              <a:t>システムを用い一連のタスクをしてもらいます。その動作の中で動かしたものを視認していない時に移動させ自身の記憶とは異なる環境を生み出すことで認知症のような体験をすることが可能になってい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6</a:t>
            </a:fld>
            <a:endParaRPr kumimoji="1" lang="ja-JP" altLang="en-US"/>
          </a:p>
        </p:txBody>
      </p:sp>
    </p:spTree>
    <p:extLst>
      <p:ext uri="{BB962C8B-B14F-4D97-AF65-F5344CB8AC3E}">
        <p14:creationId xmlns:p14="http://schemas.microsoft.com/office/powerpoint/2010/main" val="3288618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システム概要です。</a:t>
            </a:r>
            <a:endParaRPr kumimoji="1" lang="en-US" altLang="ja-JP" dirty="0" smtClean="0"/>
          </a:p>
          <a:p>
            <a:r>
              <a:rPr kumimoji="1" lang="ja-JP" altLang="en-US" dirty="0" smtClean="0"/>
              <a:t>体験するタスクは</a:t>
            </a:r>
            <a:r>
              <a:rPr kumimoji="1" lang="en-US" altLang="ja-JP" dirty="0" smtClean="0"/>
              <a:t>,</a:t>
            </a:r>
            <a:r>
              <a:rPr kumimoji="1" lang="ja-JP" altLang="en-US" dirty="0" smtClean="0"/>
              <a:t>認知症患者が日常的に行うことが推測されるものでかつ本提案システム以外の要素で</a:t>
            </a:r>
          </a:p>
          <a:p>
            <a:r>
              <a:rPr kumimoji="1" lang="ja-JP" altLang="en-US" dirty="0" smtClean="0"/>
              <a:t>困惑することがないように</a:t>
            </a:r>
            <a:r>
              <a:rPr kumimoji="1" lang="en-US" altLang="ja-JP" dirty="0" smtClean="0"/>
              <a:t>,</a:t>
            </a:r>
            <a:r>
              <a:rPr kumimoji="1" lang="ja-JP" altLang="en-US" dirty="0" smtClean="0"/>
              <a:t>幅広い年齢層の人でも馴染み深く</a:t>
            </a:r>
            <a:r>
              <a:rPr kumimoji="1" lang="en-US" altLang="ja-JP" dirty="0" smtClean="0"/>
              <a:t>,</a:t>
            </a:r>
            <a:r>
              <a:rPr kumimoji="1" lang="ja-JP" altLang="en-US" dirty="0" smtClean="0"/>
              <a:t>理解が容易なものにする必要がある</a:t>
            </a:r>
            <a:r>
              <a:rPr kumimoji="1" lang="en-US" altLang="ja-JP" dirty="0" smtClean="0"/>
              <a:t>.</a:t>
            </a:r>
            <a:r>
              <a:rPr kumimoji="1" lang="ja-JP" altLang="en-US" dirty="0" smtClean="0"/>
              <a:t>以上の条件を満たすタスクとして</a:t>
            </a:r>
            <a:r>
              <a:rPr kumimoji="1" lang="en-US" altLang="ja-JP" dirty="0" smtClean="0"/>
              <a:t>,</a:t>
            </a:r>
            <a:r>
              <a:rPr kumimoji="1" lang="ja-JP" altLang="en-US" dirty="0" smtClean="0"/>
              <a:t>「インスタントコーヒー</a:t>
            </a:r>
          </a:p>
          <a:p>
            <a:r>
              <a:rPr kumimoji="1" lang="ja-JP" altLang="en-US" dirty="0" smtClean="0"/>
              <a:t>を入れる」というタスクを設定しました。</a:t>
            </a:r>
            <a:endParaRPr kumimoji="1" lang="en-US" altLang="ja-JP" dirty="0" smtClean="0"/>
          </a:p>
          <a:p>
            <a:r>
              <a:rPr kumimoji="1" lang="ja-JP" altLang="en-US" dirty="0" smtClean="0"/>
              <a:t>体験するタスクの流れとしては、瓶の蓋を取る→スプーンで粉をすくう→コップに粉を入れる→ポットのボタンを押しコップにお湯を注ぐ</a:t>
            </a:r>
            <a:endParaRPr kumimoji="1" lang="en-US" altLang="ja-JP" dirty="0" smtClean="0"/>
          </a:p>
          <a:p>
            <a:r>
              <a:rPr kumimoji="1" lang="ja-JP" altLang="en-US" dirty="0" smtClean="0"/>
              <a:t>この一連の流れを体験者に行ってもらいます。</a:t>
            </a:r>
            <a:endParaRPr kumimoji="1" lang="en-US" altLang="ja-JP" dirty="0" smtClean="0"/>
          </a:p>
          <a:p>
            <a:r>
              <a:rPr kumimoji="1" lang="ja-JP" altLang="en-US" dirty="0" smtClean="0"/>
              <a:t>また、認知症による記憶の欠落の再現の方法の例を説明します。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体験者がタスクを進め移動している際視野外で物を動かし自身が記憶しているものとは異なる環境を作ります。</a:t>
            </a:r>
            <a:endParaRPr kumimoji="1" lang="en-US" altLang="ja-JP" dirty="0" smtClean="0"/>
          </a:p>
          <a:p>
            <a:r>
              <a:rPr kumimoji="1" lang="ja-JP" altLang="en-US" dirty="0" smtClean="0"/>
              <a:t>この図のようにコーヒーの瓶を取る前にコップを机の上にだします。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そのあとコーヒーの瓶を取りに向かい視野外になったとき、システムにより出したコップが元の位置に戻され記憶との差異が生じるようになっています。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7</a:t>
            </a:fld>
            <a:endParaRPr kumimoji="1" lang="ja-JP" altLang="en-US"/>
          </a:p>
        </p:txBody>
      </p:sp>
    </p:spTree>
    <p:extLst>
      <p:ext uri="{BB962C8B-B14F-4D97-AF65-F5344CB8AC3E}">
        <p14:creationId xmlns:p14="http://schemas.microsoft.com/office/powerpoint/2010/main" val="74318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評価実験です。</a:t>
            </a:r>
            <a:endParaRPr kumimoji="1" lang="en-US" altLang="ja-JP" dirty="0" smtClean="0"/>
          </a:p>
          <a:p>
            <a:r>
              <a:rPr kumimoji="1" lang="ja-JP" altLang="en-US" dirty="0" smtClean="0"/>
              <a:t>本研究では</a:t>
            </a:r>
            <a:r>
              <a:rPr kumimoji="1" lang="en-US" altLang="ja-JP" dirty="0" smtClean="0"/>
              <a:t>2</a:t>
            </a:r>
            <a:r>
              <a:rPr kumimoji="1" lang="ja-JP" altLang="en-US" dirty="0" err="1" smtClean="0"/>
              <a:t>つの</a:t>
            </a:r>
            <a:r>
              <a:rPr kumimoji="1" lang="ja-JP" altLang="en-US" dirty="0" smtClean="0"/>
              <a:t>評価実験をを行いました。</a:t>
            </a:r>
            <a:endParaRPr kumimoji="1" lang="en-US" altLang="ja-JP" dirty="0" smtClean="0"/>
          </a:p>
          <a:p>
            <a:r>
              <a:rPr kumimoji="1" lang="en-US" altLang="ja-JP" dirty="0" smtClean="0"/>
              <a:t>1</a:t>
            </a:r>
            <a:r>
              <a:rPr kumimoji="1" lang="ja-JP" altLang="en-US" dirty="0" smtClean="0"/>
              <a:t>つ目は認知症に興味がない人物に対しての意識向上実験です。</a:t>
            </a:r>
            <a:endParaRPr kumimoji="1" lang="en-US" altLang="ja-JP" dirty="0" smtClean="0"/>
          </a:p>
          <a:p>
            <a:r>
              <a:rPr kumimoji="1" lang="en-US" altLang="ja-JP" dirty="0" smtClean="0"/>
              <a:t>2</a:t>
            </a:r>
            <a:r>
              <a:rPr kumimoji="1" lang="ja-JP" altLang="en-US" dirty="0" smtClean="0"/>
              <a:t>つ目は認知症の介護に携わる人物に対して介護の助けになるかを実験しました。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8</a:t>
            </a:fld>
            <a:endParaRPr kumimoji="1" lang="ja-JP" altLang="en-US"/>
          </a:p>
        </p:txBody>
      </p:sp>
    </p:spTree>
    <p:extLst>
      <p:ext uri="{BB962C8B-B14F-4D97-AF65-F5344CB8AC3E}">
        <p14:creationId xmlns:p14="http://schemas.microsoft.com/office/powerpoint/2010/main" val="73394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：認知症の興味がない人物に対しての意識向上実験の概要です。</a:t>
            </a:r>
            <a:endParaRPr kumimoji="1" lang="en-US" altLang="ja-JP" dirty="0" smtClean="0"/>
          </a:p>
          <a:p>
            <a:r>
              <a:rPr kumimoji="1" lang="ja-JP" altLang="en-US" dirty="0" smtClean="0"/>
              <a:t>本実験では</a:t>
            </a:r>
            <a:r>
              <a:rPr lang="en-US" altLang="ja-JP" sz="1200" dirty="0" smtClean="0"/>
              <a:t>10</a:t>
            </a:r>
            <a:r>
              <a:rPr lang="ja-JP" altLang="en-US" sz="1200" dirty="0" smtClean="0"/>
              <a:t>代</a:t>
            </a:r>
            <a:r>
              <a:rPr lang="en-US" altLang="ja-JP" sz="1200" dirty="0" smtClean="0"/>
              <a:t>1</a:t>
            </a:r>
            <a:r>
              <a:rPr lang="ja-JP" altLang="en-US" sz="1200" dirty="0" smtClean="0"/>
              <a:t>名，</a:t>
            </a:r>
            <a:r>
              <a:rPr lang="en-US" altLang="ja-JP" sz="1200" dirty="0" smtClean="0"/>
              <a:t>20</a:t>
            </a:r>
            <a:r>
              <a:rPr lang="ja-JP" altLang="en-US" sz="1200" dirty="0" smtClean="0"/>
              <a:t>代</a:t>
            </a:r>
            <a:r>
              <a:rPr lang="en-US" altLang="ja-JP" sz="1200" dirty="0" smtClean="0"/>
              <a:t>6</a:t>
            </a:r>
            <a:r>
              <a:rPr lang="ja-JP" altLang="en-US" sz="1200" dirty="0" smtClean="0"/>
              <a:t>名，</a:t>
            </a:r>
            <a:r>
              <a:rPr lang="en-US" altLang="ja-JP" sz="1200" dirty="0" smtClean="0"/>
              <a:t>30</a:t>
            </a:r>
            <a:r>
              <a:rPr lang="ja-JP" altLang="en-US" sz="1200" dirty="0" smtClean="0"/>
              <a:t>代</a:t>
            </a:r>
            <a:r>
              <a:rPr lang="en-US" altLang="ja-JP" sz="1200" dirty="0" smtClean="0"/>
              <a:t>2</a:t>
            </a:r>
            <a:r>
              <a:rPr lang="ja-JP" altLang="en-US" sz="1200" dirty="0" smtClean="0"/>
              <a:t>名，</a:t>
            </a:r>
            <a:r>
              <a:rPr lang="en-US" altLang="ja-JP" sz="1200" dirty="0" smtClean="0"/>
              <a:t>40</a:t>
            </a:r>
            <a:r>
              <a:rPr lang="ja-JP" altLang="en-US" sz="1200" dirty="0" smtClean="0"/>
              <a:t>代</a:t>
            </a:r>
            <a:r>
              <a:rPr lang="en-US" altLang="ja-JP" sz="1200" dirty="0" smtClean="0"/>
              <a:t>5</a:t>
            </a:r>
            <a:r>
              <a:rPr lang="ja-JP" altLang="en-US" sz="1200" dirty="0" smtClean="0"/>
              <a:t>名，</a:t>
            </a:r>
            <a:r>
              <a:rPr lang="en-US" altLang="ja-JP" sz="1200" dirty="0" smtClean="0"/>
              <a:t>50</a:t>
            </a:r>
            <a:r>
              <a:rPr lang="ja-JP" altLang="en-US" sz="1200" dirty="0" smtClean="0"/>
              <a:t>代</a:t>
            </a:r>
            <a:r>
              <a:rPr lang="en-US" altLang="ja-JP" sz="1200" dirty="0" smtClean="0"/>
              <a:t>2</a:t>
            </a:r>
            <a:r>
              <a:rPr lang="ja-JP" altLang="en-US" sz="1200" dirty="0" smtClean="0"/>
              <a:t>名の</a:t>
            </a:r>
            <a:r>
              <a:rPr lang="en-US" altLang="ja-JP" sz="1200" dirty="0" smtClean="0"/>
              <a:t>16</a:t>
            </a:r>
            <a:r>
              <a:rPr lang="ja-JP" altLang="en-US" sz="1200" dirty="0" smtClean="0"/>
              <a:t>名に体験してもらいました。</a:t>
            </a:r>
            <a:endParaRPr lang="en-US" altLang="ja-JP" sz="1200" dirty="0" smtClean="0"/>
          </a:p>
          <a:p>
            <a:r>
              <a:rPr lang="ja-JP" altLang="en-US" sz="1200" dirty="0" smtClean="0"/>
              <a:t>そして、システム体験後にアンケートを実施し評価をしていただきました。</a:t>
            </a:r>
            <a:endParaRPr lang="en-US" altLang="ja-JP" sz="1200" dirty="0" smtClean="0"/>
          </a:p>
          <a:p>
            <a:r>
              <a:rPr lang="ja-JP" altLang="en-US" sz="1200" dirty="0" smtClean="0"/>
              <a:t>アンケート項目は、「認知症に対して印象が変化したと思うか」</a:t>
            </a:r>
            <a:r>
              <a:rPr lang="en-US" altLang="ja-JP" sz="1200" dirty="0" smtClean="0"/>
              <a:t>,</a:t>
            </a:r>
            <a:r>
              <a:rPr lang="ja-JP" altLang="en-US" sz="1200" dirty="0" smtClean="0"/>
              <a:t>「認 知症に対して興味が湧いたと思うか」</a:t>
            </a:r>
            <a:r>
              <a:rPr lang="en-US" altLang="ja-JP" sz="1200" dirty="0" smtClean="0"/>
              <a:t>,</a:t>
            </a:r>
            <a:r>
              <a:rPr lang="ja-JP" altLang="en-US" sz="1200" dirty="0" smtClean="0"/>
              <a:t>「体験することが役に立ったと思うか」を </a:t>
            </a:r>
            <a:r>
              <a:rPr lang="en-US" altLang="ja-JP" sz="1200" dirty="0" smtClean="0"/>
              <a:t>5 </a:t>
            </a:r>
            <a:r>
              <a:rPr lang="ja-JP" altLang="en-US" sz="1200" dirty="0" smtClean="0"/>
              <a:t>件法 </a:t>
            </a:r>
            <a:r>
              <a:rPr lang="en-US" altLang="ja-JP" sz="1200" dirty="0" smtClean="0"/>
              <a:t>(5:</a:t>
            </a:r>
            <a:r>
              <a:rPr lang="ja-JP" altLang="en-US" sz="1200" dirty="0" smtClean="0"/>
              <a:t>とても思う・</a:t>
            </a:r>
            <a:r>
              <a:rPr lang="en-US" altLang="ja-JP" sz="1200" dirty="0" smtClean="0"/>
              <a:t>4:</a:t>
            </a:r>
            <a:r>
              <a:rPr lang="ja-JP" altLang="en-US" sz="1200" dirty="0" smtClean="0"/>
              <a:t>思う・</a:t>
            </a:r>
            <a:r>
              <a:rPr lang="en-US" altLang="ja-JP" sz="1200" dirty="0" smtClean="0"/>
              <a:t>3:</a:t>
            </a:r>
            <a:r>
              <a:rPr lang="ja-JP" altLang="en-US" sz="1200" dirty="0" smtClean="0"/>
              <a:t>どちらとも思わない・</a:t>
            </a:r>
            <a:r>
              <a:rPr lang="en-US" altLang="ja-JP" sz="1200" dirty="0" smtClean="0"/>
              <a:t>2:</a:t>
            </a:r>
            <a:r>
              <a:rPr lang="ja-JP" altLang="en-US" sz="1200" dirty="0" smtClean="0"/>
              <a:t>あまり思わない・</a:t>
            </a:r>
            <a:r>
              <a:rPr lang="en-US" altLang="ja-JP" sz="1200" dirty="0" smtClean="0"/>
              <a:t>1:</a:t>
            </a:r>
            <a:r>
              <a:rPr lang="ja-JP" altLang="en-US" sz="1200" dirty="0" smtClean="0"/>
              <a:t>思わない</a:t>
            </a:r>
            <a:r>
              <a:rPr lang="en-US" altLang="ja-JP" sz="1200" dirty="0" smtClean="0"/>
              <a:t>) </a:t>
            </a:r>
            <a:r>
              <a:rPr lang="ja-JP" altLang="en-US" sz="1200" dirty="0" smtClean="0"/>
              <a:t>で尋ねた</a:t>
            </a:r>
            <a:r>
              <a:rPr lang="en-US" altLang="ja-JP" sz="1200" dirty="0" smtClean="0"/>
              <a:t>.</a:t>
            </a:r>
          </a:p>
        </p:txBody>
      </p:sp>
      <p:sp>
        <p:nvSpPr>
          <p:cNvPr id="4" name="スライド番号プレースホルダー 3"/>
          <p:cNvSpPr>
            <a:spLocks noGrp="1"/>
          </p:cNvSpPr>
          <p:nvPr>
            <p:ph type="sldNum" sz="quarter" idx="10"/>
          </p:nvPr>
        </p:nvSpPr>
        <p:spPr/>
        <p:txBody>
          <a:bodyPr/>
          <a:lstStyle/>
          <a:p>
            <a:fld id="{9FC219E7-CF8E-4661-9BAF-0716AA2E9272}" type="slidenum">
              <a:rPr kumimoji="1" lang="ja-JP" altLang="en-US" smtClean="0"/>
              <a:t>9</a:t>
            </a:fld>
            <a:endParaRPr kumimoji="1" lang="ja-JP" altLang="en-US"/>
          </a:p>
        </p:txBody>
      </p:sp>
    </p:spTree>
    <p:extLst>
      <p:ext uri="{BB962C8B-B14F-4D97-AF65-F5344CB8AC3E}">
        <p14:creationId xmlns:p14="http://schemas.microsoft.com/office/powerpoint/2010/main" val="41274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F20E2B1-FCC9-4EC7-9E34-F5540C2EA1BA}"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37793329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4F2F0BD-26A2-45FA-9B3A-37FA79A961ED}"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123174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F9DC3C-B042-4024-AA93-13D78FD9506D}"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35440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690688"/>
            <a:ext cx="10515600" cy="4351338"/>
          </a:xfrm>
        </p:spPr>
        <p:txBody>
          <a:bodyPr/>
          <a:lstStyle>
            <a:lvl1pPr>
              <a:defRPr sz="3200">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05FA4357-7A89-4AFC-9A93-2DFD711C30F2}"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400" b="1"/>
            </a:lvl1pPr>
          </a:lstStyle>
          <a:p>
            <a:fld id="{FC65BC05-9D6F-470D-A61E-1A0B241A0FD9}" type="slidenum">
              <a:rPr lang="ja-JP" altLang="en-US" smtClean="0"/>
              <a:pPr/>
              <a:t>‹#›</a:t>
            </a:fld>
            <a:endParaRPr lang="ja-JP" altLang="en-US" dirty="0"/>
          </a:p>
        </p:txBody>
      </p:sp>
    </p:spTree>
    <p:extLst>
      <p:ext uri="{BB962C8B-B14F-4D97-AF65-F5344CB8AC3E}">
        <p14:creationId xmlns:p14="http://schemas.microsoft.com/office/powerpoint/2010/main" val="12982526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E17CD1-7E1D-4551-AB87-67DE7E8C30B1}" type="datetime1">
              <a:rPr kumimoji="1" lang="ja-JP" altLang="en-US" smtClean="0"/>
              <a:t>2020/12/15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973884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FD32DE1-F8FA-48AE-90D9-432B915036C1}"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13950129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57B6FA-AAC3-42AB-98A9-7DD435C15118}" type="datetime1">
              <a:rPr kumimoji="1" lang="ja-JP" altLang="en-US" smtClean="0"/>
              <a:t>2020/12/15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268637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39BAEC-CCDD-453D-B9E2-2E01C790B3F1}" type="datetime1">
              <a:rPr kumimoji="1" lang="ja-JP" altLang="en-US" smtClean="0"/>
              <a:t>2020/12/15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4511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32143B1-79E3-47D2-8256-6FE44CAFD89E}" type="datetime1">
              <a:rPr kumimoji="1" lang="ja-JP" altLang="en-US" smtClean="0"/>
              <a:t>2020/12/15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26132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5A039F5-D0AF-4965-B05C-8598003BB08F}"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163871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E0991D-58CF-4DF5-A225-5E60200AE446}" type="datetime1">
              <a:rPr kumimoji="1" lang="ja-JP" altLang="en-US" smtClean="0"/>
              <a:t>2020/12/15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34384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29532-4EC8-4A49-8618-5C4729CB21EF}" type="datetime1">
              <a:rPr kumimoji="1" lang="ja-JP" altLang="en-US" smtClean="0"/>
              <a:t>2020/12/15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5BC05-9D6F-470D-A61E-1A0B241A0FD9}" type="slidenum">
              <a:rPr kumimoji="1" lang="ja-JP" altLang="en-US" smtClean="0"/>
              <a:t>‹#›</a:t>
            </a:fld>
            <a:endParaRPr kumimoji="1" lang="ja-JP" altLang="en-US"/>
          </a:p>
        </p:txBody>
      </p:sp>
    </p:spTree>
    <p:extLst>
      <p:ext uri="{BB962C8B-B14F-4D97-AF65-F5344CB8AC3E}">
        <p14:creationId xmlns:p14="http://schemas.microsoft.com/office/powerpoint/2010/main" val="162349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latin typeface="ＭＳ Ｐゴシック" panose="020B0600070205080204" pitchFamily="50" charset="-128"/>
                <a:ea typeface="ＭＳ Ｐゴシック" panose="020B0600070205080204" pitchFamily="50" charset="-128"/>
              </a:rPr>
              <a:t>視野外</a:t>
            </a:r>
            <a:r>
              <a:rPr lang="en-US" altLang="ja-JP" dirty="0">
                <a:latin typeface="ＭＳ Ｐゴシック" panose="020B0600070205080204" pitchFamily="50" charset="-128"/>
                <a:ea typeface="ＭＳ Ｐゴシック" panose="020B0600070205080204" pitchFamily="50" charset="-128"/>
              </a:rPr>
              <a:t>VR</a:t>
            </a:r>
            <a:r>
              <a:rPr lang="ja-JP" altLang="en-US" dirty="0">
                <a:latin typeface="ＭＳ Ｐゴシック" panose="020B0600070205080204" pitchFamily="50" charset="-128"/>
                <a:ea typeface="ＭＳ Ｐゴシック" panose="020B0600070205080204" pitchFamily="50" charset="-128"/>
              </a:rPr>
              <a:t>空間操作による認知症疑似体験</a:t>
            </a:r>
            <a:r>
              <a:rPr lang="ja-JP" altLang="en-US" dirty="0" smtClean="0">
                <a:latin typeface="ＭＳ Ｐゴシック" panose="020B0600070205080204" pitchFamily="50" charset="-128"/>
                <a:ea typeface="ＭＳ Ｐゴシック" panose="020B0600070205080204" pitchFamily="50" charset="-128"/>
              </a:rPr>
              <a:t>システム</a:t>
            </a:r>
            <a:r>
              <a:rPr lang="en-US" altLang="ja-JP" sz="2800" dirty="0" smtClean="0">
                <a:latin typeface="ＭＳ Ｐゴシック" panose="020B0600070205080204" pitchFamily="50" charset="-128"/>
                <a:ea typeface="ＭＳ Ｐゴシック" panose="020B0600070205080204" pitchFamily="50" charset="-128"/>
              </a:rPr>
              <a:t>[1]</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3" name="サブタイトル 2"/>
          <p:cNvSpPr>
            <a:spLocks noGrp="1"/>
          </p:cNvSpPr>
          <p:nvPr>
            <p:ph type="subTitle" idx="1"/>
          </p:nvPr>
        </p:nvSpPr>
        <p:spPr>
          <a:xfrm>
            <a:off x="1524000" y="3602037"/>
            <a:ext cx="9144000" cy="2670425"/>
          </a:xfrm>
        </p:spPr>
        <p:txBody>
          <a:bodyPr>
            <a:normAutofit/>
          </a:bodyPr>
          <a:lstStyle/>
          <a:p>
            <a:r>
              <a:rPr lang="ja-JP" altLang="en-US" sz="2800" b="1" dirty="0" smtClean="0">
                <a:latin typeface="ＭＳ Ｐゴシック" panose="020B0600070205080204" pitchFamily="50" charset="-128"/>
                <a:ea typeface="ＭＳ Ｐゴシック" panose="020B0600070205080204" pitchFamily="50" charset="-128"/>
              </a:rPr>
              <a:t>井上研究室</a:t>
            </a:r>
            <a:endParaRPr lang="en-US" altLang="ja-JP" sz="2800" b="1" dirty="0" smtClean="0">
              <a:latin typeface="ＭＳ Ｐゴシック" panose="020B0600070205080204" pitchFamily="50" charset="-128"/>
              <a:ea typeface="ＭＳ Ｐゴシック" panose="020B0600070205080204" pitchFamily="50" charset="-128"/>
            </a:endParaRPr>
          </a:p>
          <a:p>
            <a:r>
              <a:rPr kumimoji="1" lang="en-US" altLang="ja-JP" sz="2800" b="1" dirty="0" smtClean="0">
                <a:latin typeface="ＭＳ Ｐゴシック" panose="020B0600070205080204" pitchFamily="50" charset="-128"/>
                <a:ea typeface="ＭＳ Ｐゴシック" panose="020B0600070205080204" pitchFamily="50" charset="-128"/>
              </a:rPr>
              <a:t>C0118009</a:t>
            </a:r>
            <a:r>
              <a:rPr kumimoji="1" lang="ja-JP" altLang="en-US" sz="2800" b="1" dirty="0" smtClean="0">
                <a:latin typeface="ＭＳ Ｐゴシック" panose="020B0600070205080204" pitchFamily="50" charset="-128"/>
                <a:ea typeface="ＭＳ Ｐゴシック" panose="020B0600070205080204" pitchFamily="50" charset="-128"/>
              </a:rPr>
              <a:t> 荒川  翔太郎</a:t>
            </a:r>
            <a:endParaRPr kumimoji="1" lang="en-US" altLang="ja-JP" sz="2800" b="1" dirty="0" smtClean="0">
              <a:latin typeface="ＭＳ Ｐゴシック" panose="020B0600070205080204" pitchFamily="50" charset="-128"/>
              <a:ea typeface="ＭＳ Ｐゴシック" panose="020B0600070205080204" pitchFamily="50" charset="-128"/>
            </a:endParaRPr>
          </a:p>
          <a:p>
            <a:endParaRPr lang="en-US" altLang="ja-JP" dirty="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r>
              <a:rPr lang="en-US" altLang="ja-JP" sz="2400" b="1" dirty="0"/>
              <a:t>1</a:t>
            </a:r>
            <a:endParaRPr kumimoji="1" lang="ja-JP" altLang="en-US" sz="2400" b="1" dirty="0"/>
          </a:p>
        </p:txBody>
      </p:sp>
      <p:sp>
        <p:nvSpPr>
          <p:cNvPr id="5" name="テキスト ボックス 4"/>
          <p:cNvSpPr txBox="1"/>
          <p:nvPr/>
        </p:nvSpPr>
        <p:spPr>
          <a:xfrm>
            <a:off x="1678194" y="5934670"/>
            <a:ext cx="8989806" cy="738664"/>
          </a:xfrm>
          <a:prstGeom prst="rect">
            <a:avLst/>
          </a:prstGeom>
          <a:noFill/>
        </p:spPr>
        <p:txBody>
          <a:bodyPr wrap="square" rtlCol="0">
            <a:spAutoFit/>
          </a:bodyPr>
          <a:lstStyle/>
          <a:p>
            <a:pPr algn="ctr"/>
            <a:r>
              <a:rPr lang="en-US" altLang="ja-JP" sz="1400" dirty="0">
                <a:latin typeface="ＭＳ Ｐゴシック" panose="020B0600070205080204" pitchFamily="50" charset="-128"/>
                <a:ea typeface="ＭＳ Ｐゴシック" panose="020B0600070205080204" pitchFamily="50" charset="-128"/>
              </a:rPr>
              <a:t>[1]</a:t>
            </a:r>
            <a:r>
              <a:rPr lang="ja-JP" altLang="en-US" sz="1400" dirty="0">
                <a:latin typeface="ＭＳ Ｐゴシック" panose="020B0600070205080204" pitchFamily="50" charset="-128"/>
                <a:ea typeface="ＭＳ Ｐゴシック" panose="020B0600070205080204" pitchFamily="50" charset="-128"/>
              </a:rPr>
              <a:t>視野外</a:t>
            </a:r>
            <a:r>
              <a:rPr lang="en-US" altLang="ja-JP" sz="1400" dirty="0">
                <a:latin typeface="ＭＳ Ｐゴシック" panose="020B0600070205080204" pitchFamily="50" charset="-128"/>
                <a:ea typeface="ＭＳ Ｐゴシック" panose="020B0600070205080204" pitchFamily="50" charset="-128"/>
              </a:rPr>
              <a:t>VR</a:t>
            </a:r>
            <a:r>
              <a:rPr lang="ja-JP" altLang="en-US" sz="1400" dirty="0">
                <a:latin typeface="ＭＳ Ｐゴシック" panose="020B0600070205080204" pitchFamily="50" charset="-128"/>
                <a:ea typeface="ＭＳ Ｐゴシック" panose="020B0600070205080204" pitchFamily="50" charset="-128"/>
              </a:rPr>
              <a:t>空間操作による認知症体験システムの提案</a:t>
            </a:r>
            <a:endParaRPr lang="en-US" altLang="ja-JP" sz="1400" dirty="0">
              <a:latin typeface="ＭＳ Ｐゴシック" panose="020B0600070205080204" pitchFamily="50" charset="-128"/>
              <a:ea typeface="ＭＳ Ｐゴシック" panose="020B0600070205080204" pitchFamily="50" charset="-128"/>
            </a:endParaRPr>
          </a:p>
          <a:p>
            <a:pPr algn="ctr"/>
            <a:r>
              <a:rPr lang="zh-TW" altLang="en-US" sz="1400" dirty="0">
                <a:latin typeface="ＭＳ Ｐゴシック" panose="020B0600070205080204" pitchFamily="50" charset="-128"/>
                <a:ea typeface="ＭＳ Ｐゴシック" panose="020B0600070205080204" pitchFamily="50" charset="-128"/>
              </a:rPr>
              <a:t>上田 悠人  井村 誠孝</a:t>
            </a:r>
            <a:endParaRPr lang="en-US" altLang="zh-TW" sz="1400" dirty="0">
              <a:latin typeface="ＭＳ Ｐゴシック" panose="020B0600070205080204" pitchFamily="50" charset="-128"/>
              <a:ea typeface="ＭＳ Ｐゴシック" panose="020B0600070205080204" pitchFamily="50" charset="-128"/>
            </a:endParaRPr>
          </a:p>
          <a:p>
            <a:pPr algn="ctr"/>
            <a:r>
              <a:rPr lang="en-US" altLang="ja-JP" sz="1400" dirty="0">
                <a:latin typeface="ＭＳ Ｐゴシック" panose="020B0600070205080204" pitchFamily="50" charset="-128"/>
                <a:ea typeface="ＭＳ Ｐゴシック" panose="020B0600070205080204" pitchFamily="50" charset="-128"/>
              </a:rPr>
              <a:t>TVRSJ Vol25 No.3 pp236-244,2020</a:t>
            </a:r>
          </a:p>
        </p:txBody>
      </p:sp>
    </p:spTree>
    <p:extLst>
      <p:ext uri="{BB962C8B-B14F-4D97-AF65-F5344CB8AC3E}">
        <p14:creationId xmlns:p14="http://schemas.microsoft.com/office/powerpoint/2010/main" val="153199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10845"/>
            <a:ext cx="10515600" cy="1325563"/>
          </a:xfrm>
        </p:spPr>
        <p:txBody>
          <a:bodyPr/>
          <a:lstStyle/>
          <a:p>
            <a:pPr algn="ctr"/>
            <a:r>
              <a:rPr lang="ja-JP" altLang="en-US" dirty="0"/>
              <a:t>実験</a:t>
            </a:r>
            <a:r>
              <a:rPr lang="en-US" altLang="ja-JP" dirty="0"/>
              <a:t>1</a:t>
            </a:r>
            <a:r>
              <a:rPr lang="ja-JP" altLang="en-US" dirty="0"/>
              <a:t>：認知症に興味がない人物に対しての意識</a:t>
            </a:r>
            <a:r>
              <a:rPr lang="ja-JP" altLang="en-US" dirty="0" smtClean="0"/>
              <a:t>向上</a:t>
            </a:r>
            <a:r>
              <a:rPr lang="ja-JP" altLang="en-US" dirty="0"/>
              <a:t>評価</a:t>
            </a:r>
            <a:endParaRPr kumimoji="1" lang="ja-JP" altLang="en-US" dirty="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10</a:t>
            </a:fld>
            <a:endParaRPr lang="ja-JP" altLang="en-US" dirty="0"/>
          </a:p>
        </p:txBody>
      </p:sp>
      <p:sp>
        <p:nvSpPr>
          <p:cNvPr id="7" name="コンテンツ プレースホルダー 6"/>
          <p:cNvSpPr>
            <a:spLocks noGrp="1"/>
          </p:cNvSpPr>
          <p:nvPr>
            <p:ph idx="1"/>
          </p:nvPr>
        </p:nvSpPr>
        <p:spPr/>
        <p:txBody>
          <a:bodyPr>
            <a:normAutofit lnSpcReduction="10000"/>
          </a:bodyPr>
          <a:lstStyle/>
          <a:p>
            <a:endParaRPr lang="en-US" altLang="ja-JP" dirty="0" smtClean="0"/>
          </a:p>
          <a:p>
            <a:endParaRPr lang="en-US" altLang="ja-JP" dirty="0"/>
          </a:p>
          <a:p>
            <a:endParaRPr lang="en-US" altLang="ja-JP" dirty="0" smtClean="0"/>
          </a:p>
          <a:p>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lgn="ctr">
              <a:buNone/>
            </a:pPr>
            <a:r>
              <a:rPr lang="ja-JP" altLang="en-US" dirty="0" smtClean="0"/>
              <a:t>　</a:t>
            </a:r>
            <a:r>
              <a:rPr lang="ja-JP" altLang="en-US" dirty="0" smtClean="0">
                <a:solidFill>
                  <a:srgbClr val="FF0000"/>
                </a:solidFill>
              </a:rPr>
              <a:t>興味を引き出すことができた</a:t>
            </a:r>
            <a:endParaRPr lang="en-US" altLang="ja-JP" dirty="0">
              <a:solidFill>
                <a:srgbClr val="FF0000"/>
              </a:solidFill>
            </a:endParaRPr>
          </a:p>
        </p:txBody>
      </p:sp>
      <p:pic>
        <p:nvPicPr>
          <p:cNvPr id="9" name="コンテンツ プレースホルダー 4"/>
          <p:cNvPicPr>
            <a:picLocks noChangeAspect="1"/>
          </p:cNvPicPr>
          <p:nvPr/>
        </p:nvPicPr>
        <p:blipFill rotWithShape="1">
          <a:blip r:embed="rId3">
            <a:extLst>
              <a:ext uri="{28A0092B-C50C-407E-A947-70E740481C1C}">
                <a14:useLocalDpi xmlns:a14="http://schemas.microsoft.com/office/drawing/2010/main" val="0"/>
              </a:ext>
            </a:extLst>
          </a:blip>
          <a:srcRect t="588" r="326" b="-588"/>
          <a:stretch/>
        </p:blipFill>
        <p:spPr>
          <a:xfrm>
            <a:off x="1754400" y="1915795"/>
            <a:ext cx="7901736" cy="3261360"/>
          </a:xfrm>
          <a:prstGeom prst="rect">
            <a:avLst/>
          </a:prstGeom>
        </p:spPr>
      </p:pic>
      <p:pic>
        <p:nvPicPr>
          <p:cNvPr id="14" name="図 13"/>
          <p:cNvPicPr>
            <a:picLocks noChangeAspect="1"/>
          </p:cNvPicPr>
          <p:nvPr/>
        </p:nvPicPr>
        <p:blipFill>
          <a:blip r:embed="rId4"/>
          <a:stretch>
            <a:fillRect/>
          </a:stretch>
        </p:blipFill>
        <p:spPr>
          <a:xfrm>
            <a:off x="1432560" y="3789131"/>
            <a:ext cx="4663440" cy="459371"/>
          </a:xfrm>
          <a:prstGeom prst="rect">
            <a:avLst/>
          </a:prstGeom>
        </p:spPr>
      </p:pic>
      <p:pic>
        <p:nvPicPr>
          <p:cNvPr id="15" name="図 14"/>
          <p:cNvPicPr>
            <a:picLocks noChangeAspect="1"/>
          </p:cNvPicPr>
          <p:nvPr/>
        </p:nvPicPr>
        <p:blipFill>
          <a:blip r:embed="rId5"/>
          <a:stretch>
            <a:fillRect/>
          </a:stretch>
        </p:blipFill>
        <p:spPr>
          <a:xfrm>
            <a:off x="1432156" y="4240861"/>
            <a:ext cx="4663844" cy="457240"/>
          </a:xfrm>
          <a:prstGeom prst="rect">
            <a:avLst/>
          </a:prstGeom>
        </p:spPr>
      </p:pic>
      <p:pic>
        <p:nvPicPr>
          <p:cNvPr id="16" name="図 15"/>
          <p:cNvPicPr>
            <a:picLocks noChangeAspect="1"/>
          </p:cNvPicPr>
          <p:nvPr/>
        </p:nvPicPr>
        <p:blipFill>
          <a:blip r:embed="rId5"/>
          <a:stretch>
            <a:fillRect/>
          </a:stretch>
        </p:blipFill>
        <p:spPr>
          <a:xfrm>
            <a:off x="1432156" y="4684951"/>
            <a:ext cx="5242964" cy="514017"/>
          </a:xfrm>
          <a:prstGeom prst="rect">
            <a:avLst/>
          </a:prstGeom>
        </p:spPr>
      </p:pic>
      <p:sp>
        <p:nvSpPr>
          <p:cNvPr id="3" name="フレーム 2"/>
          <p:cNvSpPr/>
          <p:nvPr/>
        </p:nvSpPr>
        <p:spPr>
          <a:xfrm>
            <a:off x="7418868" y="3789131"/>
            <a:ext cx="858859" cy="45173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6"/>
          <a:stretch>
            <a:fillRect/>
          </a:stretch>
        </p:blipFill>
        <p:spPr>
          <a:xfrm>
            <a:off x="7405923" y="4240168"/>
            <a:ext cx="871804" cy="463336"/>
          </a:xfrm>
          <a:prstGeom prst="rect">
            <a:avLst/>
          </a:prstGeom>
        </p:spPr>
      </p:pic>
      <p:pic>
        <p:nvPicPr>
          <p:cNvPr id="6" name="図 5"/>
          <p:cNvPicPr>
            <a:picLocks noChangeAspect="1"/>
          </p:cNvPicPr>
          <p:nvPr/>
        </p:nvPicPr>
        <p:blipFill>
          <a:blip r:embed="rId6"/>
          <a:stretch>
            <a:fillRect/>
          </a:stretch>
        </p:blipFill>
        <p:spPr>
          <a:xfrm>
            <a:off x="7405923" y="4639313"/>
            <a:ext cx="871804" cy="463336"/>
          </a:xfrm>
          <a:prstGeom prst="rect">
            <a:avLst/>
          </a:prstGeom>
        </p:spPr>
      </p:pic>
    </p:spTree>
    <p:extLst>
      <p:ext uri="{BB962C8B-B14F-4D97-AF65-F5344CB8AC3E}">
        <p14:creationId xmlns:p14="http://schemas.microsoft.com/office/powerpoint/2010/main" val="119700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768475"/>
          </a:xfrm>
        </p:spPr>
        <p:txBody>
          <a:bodyPr>
            <a:normAutofit fontScale="90000"/>
          </a:bodyPr>
          <a:lstStyle/>
          <a:p>
            <a:pPr algn="ctr"/>
            <a:r>
              <a:rPr lang="en-US" altLang="ja-JP" sz="4900" dirty="0" smtClean="0"/>
              <a:t/>
            </a:r>
            <a:br>
              <a:rPr lang="en-US" altLang="ja-JP" sz="4900" dirty="0" smtClean="0"/>
            </a:br>
            <a:r>
              <a:rPr lang="ja-JP" altLang="en-US" sz="4900" dirty="0" smtClean="0"/>
              <a:t>実験</a:t>
            </a:r>
            <a:r>
              <a:rPr lang="en-US" altLang="ja-JP" sz="4900" dirty="0"/>
              <a:t>2</a:t>
            </a:r>
            <a:r>
              <a:rPr lang="ja-JP" altLang="en-US" sz="4900" dirty="0" smtClean="0"/>
              <a:t>：</a:t>
            </a:r>
            <a:r>
              <a:rPr lang="ja-JP" altLang="en-US" sz="4900" dirty="0"/>
              <a:t>認知症の介護に携わる人物に対して介護の助けになる</a:t>
            </a:r>
            <a:r>
              <a:rPr lang="ja-JP" altLang="en-US" sz="4900" dirty="0" smtClean="0"/>
              <a:t>かの実験</a:t>
            </a:r>
            <a:r>
              <a:rPr lang="ja-JP" altLang="en-US" dirty="0"/>
              <a:t/>
            </a:r>
            <a:br>
              <a:rPr lang="ja-JP" altLang="en-US" dirty="0"/>
            </a:br>
            <a:r>
              <a:rPr lang="ja-JP" altLang="en-US" dirty="0"/>
              <a:t/>
            </a:r>
            <a:br>
              <a:rPr lang="ja-JP" altLang="en-US" dirty="0"/>
            </a:br>
            <a:endParaRPr kumimoji="1" lang="ja-JP" altLang="en-US" b="1" dirty="0"/>
          </a:p>
        </p:txBody>
      </p:sp>
      <p:sp>
        <p:nvSpPr>
          <p:cNvPr id="3" name="コンテンツ プレースホルダー 2"/>
          <p:cNvSpPr>
            <a:spLocks noGrp="1"/>
          </p:cNvSpPr>
          <p:nvPr>
            <p:ph idx="1"/>
          </p:nvPr>
        </p:nvSpPr>
        <p:spPr/>
        <p:txBody>
          <a:bodyPr/>
          <a:lstStyle/>
          <a:p>
            <a:endParaRPr kumimoji="1" lang="en-US" altLang="ja-JP" dirty="0" smtClean="0"/>
          </a:p>
          <a:p>
            <a:endParaRPr lang="en-US" altLang="ja-JP" sz="3200" dirty="0" smtClean="0"/>
          </a:p>
          <a:p>
            <a:r>
              <a:rPr lang="en-US" altLang="ja-JP" sz="3200" dirty="0" smtClean="0"/>
              <a:t>34 </a:t>
            </a:r>
            <a:r>
              <a:rPr lang="ja-JP" altLang="en-US" sz="3200" dirty="0" smtClean="0"/>
              <a:t>名（</a:t>
            </a:r>
            <a:r>
              <a:rPr lang="en-US" altLang="ja-JP" sz="3200" dirty="0" smtClean="0"/>
              <a:t>20 </a:t>
            </a:r>
            <a:r>
              <a:rPr lang="ja-JP" altLang="en-US" sz="3200" dirty="0"/>
              <a:t>代 </a:t>
            </a:r>
            <a:r>
              <a:rPr lang="en-US" altLang="ja-JP" sz="3200" dirty="0"/>
              <a:t>8 </a:t>
            </a:r>
            <a:r>
              <a:rPr lang="ja-JP" altLang="en-US" sz="3200" dirty="0" smtClean="0"/>
              <a:t>名，</a:t>
            </a:r>
            <a:r>
              <a:rPr lang="en-US" altLang="ja-JP" sz="3200" dirty="0" smtClean="0"/>
              <a:t>30 </a:t>
            </a:r>
            <a:r>
              <a:rPr lang="ja-JP" altLang="en-US" sz="3200" dirty="0"/>
              <a:t>代 </a:t>
            </a:r>
            <a:r>
              <a:rPr lang="en-US" altLang="ja-JP" sz="3200" dirty="0"/>
              <a:t>10 </a:t>
            </a:r>
            <a:r>
              <a:rPr lang="ja-JP" altLang="en-US" sz="3200" dirty="0" smtClean="0"/>
              <a:t>名，</a:t>
            </a:r>
            <a:r>
              <a:rPr lang="en-US" altLang="ja-JP" sz="3200" dirty="0" smtClean="0"/>
              <a:t>40 </a:t>
            </a:r>
            <a:r>
              <a:rPr lang="ja-JP" altLang="en-US" sz="3200" dirty="0"/>
              <a:t>代 </a:t>
            </a:r>
            <a:r>
              <a:rPr lang="en-US" altLang="ja-JP" sz="3200" dirty="0"/>
              <a:t>20 </a:t>
            </a:r>
            <a:r>
              <a:rPr lang="ja-JP" altLang="en-US" sz="3200" dirty="0" smtClean="0"/>
              <a:t>名，</a:t>
            </a:r>
            <a:r>
              <a:rPr lang="en-US" altLang="ja-JP" sz="3200" dirty="0" smtClean="0"/>
              <a:t>50 </a:t>
            </a:r>
            <a:r>
              <a:rPr lang="ja-JP" altLang="en-US" sz="3200" dirty="0"/>
              <a:t>代 </a:t>
            </a:r>
            <a:r>
              <a:rPr lang="en-US" altLang="ja-JP" sz="3200" dirty="0"/>
              <a:t>18 </a:t>
            </a:r>
            <a:r>
              <a:rPr lang="ja-JP" altLang="en-US" sz="3200" dirty="0" smtClean="0"/>
              <a:t>名）</a:t>
            </a:r>
            <a:endParaRPr lang="en-US" altLang="ja-JP" sz="3200" dirty="0"/>
          </a:p>
          <a:p>
            <a:endParaRPr lang="en-US" altLang="ja-JP" sz="3200" dirty="0" smtClean="0"/>
          </a:p>
          <a:p>
            <a:r>
              <a:rPr lang="ja-JP" altLang="en-US" sz="3200" dirty="0" smtClean="0"/>
              <a:t>システム体験後</a:t>
            </a:r>
            <a:r>
              <a:rPr lang="ja-JP" altLang="en-US" sz="3200" dirty="0" smtClean="0"/>
              <a:t>に</a:t>
            </a:r>
            <a:r>
              <a:rPr lang="en-US" altLang="ja-JP" sz="3200" dirty="0" smtClean="0"/>
              <a:t>4</a:t>
            </a:r>
            <a:r>
              <a:rPr lang="ja-JP" altLang="en-US" sz="3200" dirty="0" smtClean="0"/>
              <a:t>段階評価アンケート</a:t>
            </a:r>
            <a:r>
              <a:rPr lang="ja-JP" altLang="en-US" sz="3200" dirty="0" smtClean="0"/>
              <a:t>を実施</a:t>
            </a:r>
            <a:endParaRPr lang="en-US" altLang="ja-JP" sz="3200" dirty="0" smtClean="0"/>
          </a:p>
          <a:p>
            <a:pPr lvl="1"/>
            <a:r>
              <a:rPr lang="ja-JP" altLang="en-US" dirty="0"/>
              <a:t>世界アルツハイマー調査等で用いられた項目を</a:t>
            </a:r>
            <a:r>
              <a:rPr lang="ja-JP" altLang="en-US" dirty="0" smtClean="0"/>
              <a:t>参考</a:t>
            </a:r>
            <a:endParaRPr lang="en-US" altLang="ja-JP" dirty="0" smtClean="0"/>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11</a:t>
            </a:fld>
            <a:endParaRPr lang="ja-JP" altLang="en-US" dirty="0"/>
          </a:p>
        </p:txBody>
      </p:sp>
    </p:spTree>
    <p:extLst>
      <p:ext uri="{BB962C8B-B14F-4D97-AF65-F5344CB8AC3E}">
        <p14:creationId xmlns:p14="http://schemas.microsoft.com/office/powerpoint/2010/main" val="4254815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実験</a:t>
            </a:r>
            <a:r>
              <a:rPr lang="en-US" altLang="ja-JP" dirty="0"/>
              <a:t>2</a:t>
            </a:r>
            <a:r>
              <a:rPr lang="ja-JP" altLang="en-US" dirty="0"/>
              <a:t>：認知症の介護に携わる人物に対して介護の助けになるか</a:t>
            </a:r>
            <a:r>
              <a:rPr lang="ja-JP" altLang="en-US" dirty="0" smtClean="0"/>
              <a:t>の</a:t>
            </a:r>
            <a:r>
              <a:rPr lang="ja-JP" altLang="en-US" dirty="0"/>
              <a:t>評価</a:t>
            </a:r>
            <a:endParaRPr kumimoji="1" lang="ja-JP" altLang="en-US" dirty="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12</a:t>
            </a:fld>
            <a:endParaRPr lang="ja-JP" altLang="en-US" dirty="0"/>
          </a:p>
        </p:txBody>
      </p:sp>
      <p:sp>
        <p:nvSpPr>
          <p:cNvPr id="6" name="コンテンツ プレースホルダー 5"/>
          <p:cNvSpPr>
            <a:spLocks noGrp="1"/>
          </p:cNvSpPr>
          <p:nvPr>
            <p:ph idx="1"/>
          </p:nvPr>
        </p:nvSpPr>
        <p:spPr>
          <a:xfrm>
            <a:off x="837998" y="1690686"/>
            <a:ext cx="10515600" cy="5030787"/>
          </a:xfrm>
        </p:spPr>
        <p:txBody>
          <a:bodyPr>
            <a:normAutofit/>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pPr marL="0" indent="0" algn="ctr">
              <a:buNone/>
            </a:pPr>
            <a:r>
              <a:rPr lang="ja-JP" altLang="en-US" dirty="0" smtClean="0">
                <a:solidFill>
                  <a:srgbClr val="FF0000"/>
                </a:solidFill>
              </a:rPr>
              <a:t>　　　　　　　　　　寛容</a:t>
            </a:r>
            <a:r>
              <a:rPr lang="ja-JP" altLang="en-US" dirty="0">
                <a:solidFill>
                  <a:srgbClr val="FF0000"/>
                </a:solidFill>
              </a:rPr>
              <a:t>な印象に変化</a:t>
            </a:r>
            <a:r>
              <a:rPr lang="ja-JP" altLang="en-US" dirty="0" smtClean="0">
                <a:solidFill>
                  <a:srgbClr val="FF0000"/>
                </a:solidFill>
              </a:rPr>
              <a:t>した　　　　　　　</a:t>
            </a:r>
            <a:r>
              <a:rPr lang="en-US" altLang="ja-JP" dirty="0" smtClean="0"/>
              <a:t>p&lt;0.05</a:t>
            </a:r>
            <a:endParaRPr kumimoji="1" lang="ja-JP" altLang="en-US" dirty="0"/>
          </a:p>
        </p:txBody>
      </p:sp>
      <p:pic>
        <p:nvPicPr>
          <p:cNvPr id="7" name="図 6"/>
          <p:cNvPicPr>
            <a:picLocks noChangeAspect="1"/>
          </p:cNvPicPr>
          <p:nvPr/>
        </p:nvPicPr>
        <p:blipFill>
          <a:blip r:embed="rId3"/>
          <a:stretch>
            <a:fillRect/>
          </a:stretch>
        </p:blipFill>
        <p:spPr>
          <a:xfrm>
            <a:off x="838200" y="1690686"/>
            <a:ext cx="9924713" cy="3930457"/>
          </a:xfrm>
          <a:prstGeom prst="rect">
            <a:avLst/>
          </a:prstGeom>
        </p:spPr>
      </p:pic>
      <p:pic>
        <p:nvPicPr>
          <p:cNvPr id="12" name="図 11"/>
          <p:cNvPicPr>
            <a:picLocks noChangeAspect="1"/>
          </p:cNvPicPr>
          <p:nvPr/>
        </p:nvPicPr>
        <p:blipFill>
          <a:blip r:embed="rId4"/>
          <a:stretch>
            <a:fillRect/>
          </a:stretch>
        </p:blipFill>
        <p:spPr>
          <a:xfrm>
            <a:off x="639878" y="2100318"/>
            <a:ext cx="4480762" cy="337447"/>
          </a:xfrm>
          <a:prstGeom prst="rect">
            <a:avLst/>
          </a:prstGeom>
        </p:spPr>
      </p:pic>
      <p:pic>
        <p:nvPicPr>
          <p:cNvPr id="13" name="図 12"/>
          <p:cNvPicPr>
            <a:picLocks noChangeAspect="1"/>
          </p:cNvPicPr>
          <p:nvPr/>
        </p:nvPicPr>
        <p:blipFill>
          <a:blip r:embed="rId4"/>
          <a:stretch>
            <a:fillRect/>
          </a:stretch>
        </p:blipFill>
        <p:spPr>
          <a:xfrm>
            <a:off x="639878" y="2418470"/>
            <a:ext cx="4480762" cy="328167"/>
          </a:xfrm>
          <a:prstGeom prst="rect">
            <a:avLst/>
          </a:prstGeom>
        </p:spPr>
      </p:pic>
      <p:pic>
        <p:nvPicPr>
          <p:cNvPr id="14" name="図 13"/>
          <p:cNvPicPr>
            <a:picLocks noChangeAspect="1"/>
          </p:cNvPicPr>
          <p:nvPr/>
        </p:nvPicPr>
        <p:blipFill>
          <a:blip r:embed="rId4"/>
          <a:stretch>
            <a:fillRect/>
          </a:stretch>
        </p:blipFill>
        <p:spPr>
          <a:xfrm>
            <a:off x="639878" y="4508087"/>
            <a:ext cx="6279082" cy="225967"/>
          </a:xfrm>
          <a:prstGeom prst="rect">
            <a:avLst/>
          </a:prstGeom>
        </p:spPr>
      </p:pic>
    </p:spTree>
    <p:extLst>
      <p:ext uri="{BB962C8B-B14F-4D97-AF65-F5344CB8AC3E}">
        <p14:creationId xmlns:p14="http://schemas.microsoft.com/office/powerpoint/2010/main" val="140971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視野外</a:t>
            </a:r>
            <a:r>
              <a:rPr lang="en-US" altLang="ja-JP" dirty="0"/>
              <a:t>VR</a:t>
            </a:r>
            <a:r>
              <a:rPr lang="ja-JP" altLang="en-US" dirty="0"/>
              <a:t>空間操作に</a:t>
            </a:r>
            <a:r>
              <a:rPr lang="ja-JP" altLang="en-US" dirty="0" smtClean="0"/>
              <a:t>よる認知症</a:t>
            </a:r>
            <a:r>
              <a:rPr lang="ja-JP" altLang="en-US" dirty="0"/>
              <a:t>疑似体験</a:t>
            </a:r>
            <a:r>
              <a:rPr lang="ja-JP" altLang="en-US" dirty="0" smtClean="0"/>
              <a:t>システム</a:t>
            </a:r>
            <a:r>
              <a:rPr lang="ja-JP" altLang="en-US" dirty="0" smtClean="0"/>
              <a:t>の</a:t>
            </a:r>
            <a:r>
              <a:rPr lang="ja-JP" altLang="en-US" dirty="0" smtClean="0"/>
              <a:t>提案</a:t>
            </a:r>
            <a:endParaRPr kumimoji="1" lang="en-US" altLang="ja-JP" dirty="0" smtClean="0"/>
          </a:p>
          <a:p>
            <a:endParaRPr kumimoji="1" lang="en-US" altLang="ja-JP" dirty="0" smtClean="0"/>
          </a:p>
          <a:p>
            <a:r>
              <a:rPr lang="ja-JP" altLang="en-US" dirty="0" smtClean="0"/>
              <a:t>知識の有無に関係なくシステムの有効性</a:t>
            </a:r>
            <a:r>
              <a:rPr lang="ja-JP" altLang="en-US" dirty="0"/>
              <a:t>を</a:t>
            </a:r>
            <a:r>
              <a:rPr lang="ja-JP" altLang="en-US" dirty="0" smtClean="0"/>
              <a:t>確認できた</a:t>
            </a:r>
            <a:endParaRPr lang="en-US" altLang="ja-JP" dirty="0"/>
          </a:p>
          <a:p>
            <a:pPr marL="0" indent="0">
              <a:buNone/>
            </a:pPr>
            <a:endParaRPr kumimoji="1" lang="en-US" altLang="ja-JP" dirty="0"/>
          </a:p>
          <a:p>
            <a:r>
              <a:rPr lang="ja-JP" altLang="en-US" dirty="0"/>
              <a:t>他の症状を再現することができれば，より認知症患者</a:t>
            </a:r>
            <a:r>
              <a:rPr lang="ja-JP" altLang="en-US" dirty="0" smtClean="0"/>
              <a:t>に</a:t>
            </a:r>
            <a:endParaRPr lang="en-US" altLang="ja-JP" dirty="0" smtClean="0"/>
          </a:p>
          <a:p>
            <a:pPr marL="0" indent="0">
              <a:buNone/>
            </a:pPr>
            <a:r>
              <a:rPr lang="ja-JP" altLang="en-US" dirty="0" smtClean="0"/>
              <a:t>  対する</a:t>
            </a:r>
            <a:r>
              <a:rPr lang="ja-JP" altLang="en-US" dirty="0"/>
              <a:t>印象を軟化させること</a:t>
            </a:r>
            <a:r>
              <a:rPr lang="ja-JP" altLang="en-US" dirty="0" smtClean="0"/>
              <a:t>が可能と考える</a:t>
            </a: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13</a:t>
            </a:fld>
            <a:endParaRPr lang="ja-JP" altLang="en-US" dirty="0"/>
          </a:p>
        </p:txBody>
      </p:sp>
    </p:spTree>
    <p:extLst>
      <p:ext uri="{BB962C8B-B14F-4D97-AF65-F5344CB8AC3E}">
        <p14:creationId xmlns:p14="http://schemas.microsoft.com/office/powerpoint/2010/main" val="358744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ＭＳ Ｐゴシック" panose="020B0600070205080204" pitchFamily="50" charset="-128"/>
                <a:ea typeface="ＭＳ Ｐゴシック" panose="020B0600070205080204" pitchFamily="50" charset="-128"/>
              </a:rPr>
              <a:t>背景</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838200" y="1690687"/>
            <a:ext cx="10515600" cy="5030787"/>
          </a:xfrm>
        </p:spPr>
        <p:txBody>
          <a:bodyPr>
            <a:normAutofit fontScale="92500" lnSpcReduction="10000"/>
          </a:bodyPr>
          <a:lstStyle/>
          <a:p>
            <a:endParaRPr kumimoji="1" lang="en-US" altLang="ja-JP" sz="2400" dirty="0" smtClean="0"/>
          </a:p>
          <a:p>
            <a:r>
              <a:rPr lang="ja-JP" altLang="en-US" dirty="0" smtClean="0"/>
              <a:t>日本では高齢化が進んでいる</a:t>
            </a:r>
            <a:r>
              <a:rPr lang="en-US" altLang="ja-JP" sz="2000" dirty="0"/>
              <a:t>[1</a:t>
            </a:r>
            <a:r>
              <a:rPr lang="en-US" altLang="ja-JP" sz="2000" dirty="0" smtClean="0"/>
              <a:t>]</a:t>
            </a:r>
          </a:p>
          <a:p>
            <a:endParaRPr lang="en-US" altLang="ja-JP" sz="2000" dirty="0" smtClean="0"/>
          </a:p>
          <a:p>
            <a:r>
              <a:rPr lang="ja-JP" altLang="en-US" sz="3200" dirty="0" smtClean="0">
                <a:latin typeface="ＭＳ Ｐゴシック" panose="020B0600070205080204" pitchFamily="50" charset="-128"/>
                <a:ea typeface="ＭＳ Ｐゴシック" panose="020B0600070205080204" pitchFamily="50" charset="-128"/>
              </a:rPr>
              <a:t>高齢者、特に認知症患者の理解が十分</a:t>
            </a:r>
            <a:r>
              <a:rPr lang="ja-JP" altLang="en-US" dirty="0" smtClean="0"/>
              <a:t>とはいえない</a:t>
            </a:r>
            <a:endParaRPr lang="en-US" altLang="ja-JP" sz="3200" dirty="0" smtClean="0">
              <a:latin typeface="ＭＳ Ｐゴシック" panose="020B0600070205080204" pitchFamily="50" charset="-128"/>
              <a:ea typeface="ＭＳ Ｐゴシック" panose="020B0600070205080204" pitchFamily="50" charset="-128"/>
            </a:endParaRPr>
          </a:p>
          <a:p>
            <a:pPr marL="457200" lvl="1" indent="0" algn="ctr">
              <a:buNone/>
            </a:pPr>
            <a:endParaRPr lang="en-US" altLang="ja-JP" sz="3200" dirty="0" smtClean="0">
              <a:solidFill>
                <a:srgbClr val="FF0000"/>
              </a:solidFill>
              <a:latin typeface="ＭＳ Ｐゴシック" panose="020B0600070205080204" pitchFamily="50" charset="-128"/>
              <a:ea typeface="ＭＳ Ｐゴシック" panose="020B0600070205080204" pitchFamily="50" charset="-128"/>
            </a:endParaRPr>
          </a:p>
          <a:p>
            <a:pPr marL="457200" lvl="1" indent="0" algn="ctr">
              <a:buNone/>
            </a:pPr>
            <a:endParaRPr lang="en-US" altLang="ja-JP" sz="3200" dirty="0">
              <a:solidFill>
                <a:srgbClr val="FF0000"/>
              </a:solidFill>
            </a:endParaRPr>
          </a:p>
          <a:p>
            <a:pPr marL="457200" lvl="1" indent="0" algn="ctr">
              <a:buNone/>
            </a:pPr>
            <a:r>
              <a:rPr lang="ja-JP" altLang="en-US" sz="3200" dirty="0" smtClean="0">
                <a:solidFill>
                  <a:srgbClr val="FF0000"/>
                </a:solidFill>
                <a:latin typeface="ＭＳ Ｐゴシック" panose="020B0600070205080204" pitchFamily="50" charset="-128"/>
                <a:ea typeface="ＭＳ Ｐゴシック" panose="020B0600070205080204" pitchFamily="50" charset="-128"/>
              </a:rPr>
              <a:t>理解を深めるために様々な手段</a:t>
            </a:r>
            <a:r>
              <a:rPr lang="ja-JP" altLang="en-US" sz="3200" dirty="0" smtClean="0">
                <a:solidFill>
                  <a:srgbClr val="FF0000"/>
                </a:solidFill>
              </a:rPr>
              <a:t>が検討</a:t>
            </a:r>
            <a:endParaRPr lang="en-US" altLang="ja-JP" sz="3200" dirty="0" smtClean="0"/>
          </a:p>
          <a:p>
            <a:pPr marL="0" indent="0">
              <a:buNone/>
            </a:pPr>
            <a:endParaRPr lang="en-US" altLang="ja-JP" sz="1600" dirty="0" smtClean="0"/>
          </a:p>
          <a:p>
            <a:pPr marL="0" indent="0">
              <a:buNone/>
            </a:pPr>
            <a:endParaRPr lang="en-US" altLang="ja-JP" sz="1600" dirty="0"/>
          </a:p>
          <a:p>
            <a:pPr marL="0" indent="0" algn="ctr">
              <a:buNone/>
            </a:pPr>
            <a:endParaRPr lang="en-US" altLang="ja-JP" sz="1600" dirty="0" smtClean="0"/>
          </a:p>
          <a:p>
            <a:pPr marL="0" indent="0" algn="ctr">
              <a:buNone/>
            </a:pPr>
            <a:endParaRPr lang="en-US" altLang="ja-JP" sz="1600" dirty="0" smtClean="0"/>
          </a:p>
          <a:p>
            <a:pPr marL="0" indent="0" algn="ctr">
              <a:buNone/>
            </a:pPr>
            <a:endParaRPr lang="en-US" altLang="ja-JP" sz="1600" dirty="0" smtClean="0"/>
          </a:p>
          <a:p>
            <a:pPr marL="0" indent="0" algn="ctr">
              <a:buNone/>
            </a:pPr>
            <a:r>
              <a:rPr lang="en-US" altLang="ja-JP" sz="1500" dirty="0" smtClean="0"/>
              <a:t>[</a:t>
            </a:r>
            <a:r>
              <a:rPr lang="en-US" altLang="ja-JP" sz="1500" dirty="0" smtClean="0"/>
              <a:t>1]</a:t>
            </a:r>
            <a:r>
              <a:rPr lang="ja-JP" altLang="en-US" sz="1500" dirty="0" smtClean="0"/>
              <a:t>内閣府</a:t>
            </a:r>
            <a:r>
              <a:rPr lang="en-US" altLang="ja-JP" sz="1500" dirty="0"/>
              <a:t>.</a:t>
            </a:r>
            <a:r>
              <a:rPr lang="ja-JP" altLang="en-US" sz="1500" dirty="0"/>
              <a:t>高齢社会白書</a:t>
            </a:r>
            <a:r>
              <a:rPr lang="en-US" altLang="ja-JP" sz="1500" dirty="0"/>
              <a:t>.https://</a:t>
            </a:r>
            <a:r>
              <a:rPr lang="en-US" altLang="ja-JP" sz="1500" dirty="0" smtClean="0"/>
              <a:t>www8.cao.go.jp/kourei/whitepaper/index-w.html</a:t>
            </a:r>
            <a:endParaRPr lang="en-US" altLang="ja-JP" sz="1900" dirty="0"/>
          </a:p>
          <a:p>
            <a:pPr marL="457200" lvl="1" indent="0">
              <a:buNone/>
            </a:pPr>
            <a:endParaRPr lang="en-US" altLang="ja-JP" sz="3200" dirty="0" smtClean="0">
              <a:latin typeface="ＭＳ Ｐゴシック" panose="020B0600070205080204" pitchFamily="50" charset="-128"/>
              <a:ea typeface="ＭＳ Ｐゴシック" panose="020B0600070205080204" pitchFamily="50" charset="-128"/>
            </a:endParaRPr>
          </a:p>
          <a:p>
            <a:pPr marL="457200" lvl="1" indent="0">
              <a:buNone/>
            </a:pPr>
            <a:endParaRPr lang="en-US" altLang="ja-JP" sz="3200" dirty="0"/>
          </a:p>
          <a:p>
            <a:pPr marL="0" indent="0">
              <a:buNone/>
            </a:pPr>
            <a:endParaRPr lang="en-US" altLang="ja-JP" sz="4000" dirty="0" smtClean="0">
              <a:latin typeface="ＭＳ Ｐゴシック" panose="020B0600070205080204" pitchFamily="50" charset="-128"/>
              <a:ea typeface="ＭＳ Ｐゴシック" panose="020B0600070205080204" pitchFamily="50" charset="-128"/>
            </a:endParaRPr>
          </a:p>
          <a:p>
            <a:pPr marL="457200" lvl="1" indent="0">
              <a:buNone/>
            </a:pPr>
            <a:endParaRPr lang="en-US" altLang="ja-JP" sz="3200" dirty="0" smtClean="0"/>
          </a:p>
          <a:p>
            <a:endParaRPr kumimoji="1" lang="ja-JP" altLang="en-US" sz="3200" dirty="0"/>
          </a:p>
        </p:txBody>
      </p:sp>
      <p:sp>
        <p:nvSpPr>
          <p:cNvPr id="4" name="スライド番号プレースホルダー 3"/>
          <p:cNvSpPr>
            <a:spLocks noGrp="1"/>
          </p:cNvSpPr>
          <p:nvPr>
            <p:ph type="sldNum" sz="quarter" idx="12"/>
          </p:nvPr>
        </p:nvSpPr>
        <p:spPr/>
        <p:txBody>
          <a:bodyPr/>
          <a:lstStyle/>
          <a:p>
            <a:fld id="{FC65BC05-9D6F-470D-A61E-1A0B241A0FD9}" type="slidenum">
              <a:rPr kumimoji="1" lang="ja-JP" altLang="en-US" smtClean="0"/>
              <a:t>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79164">
            <a:off x="9495149" y="759707"/>
            <a:ext cx="1228673" cy="1228673"/>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29060" t="12217" r="33326" b="13740"/>
          <a:stretch/>
        </p:blipFill>
        <p:spPr>
          <a:xfrm>
            <a:off x="10109485" y="2005012"/>
            <a:ext cx="1889760" cy="3942833"/>
          </a:xfrm>
          <a:prstGeom prst="rect">
            <a:avLst/>
          </a:prstGeom>
        </p:spPr>
      </p:pic>
    </p:spTree>
    <p:extLst>
      <p:ext uri="{BB962C8B-B14F-4D97-AF65-F5344CB8AC3E}">
        <p14:creationId xmlns:p14="http://schemas.microsoft.com/office/powerpoint/2010/main" val="784708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smtClean="0"/>
              <a:t>　　　　　   </a:t>
            </a:r>
            <a:r>
              <a:rPr kumimoji="1" lang="ja-JP" altLang="en-US" dirty="0" smtClean="0">
                <a:latin typeface="ＭＳ Ｐゴシック" panose="020B0600070205080204" pitchFamily="50" charset="-128"/>
                <a:ea typeface="ＭＳ Ｐゴシック" panose="020B0600070205080204" pitchFamily="50" charset="-128"/>
              </a:rPr>
              <a:t>　　　</a:t>
            </a:r>
            <a:r>
              <a:rPr kumimoji="1" lang="ja-JP" altLang="en-US" dirty="0" smtClean="0"/>
              <a:t>関連研究</a:t>
            </a:r>
            <a:r>
              <a:rPr kumimoji="1" lang="en-US" altLang="ja-JP" dirty="0" smtClean="0"/>
              <a:t>(1/2</a:t>
            </a:r>
            <a:r>
              <a:rPr lang="en-US" altLang="ja-JP" dirty="0"/>
              <a:t>)</a:t>
            </a:r>
            <a:endParaRPr kumimoji="1" lang="ja-JP" altLang="en-US" dirty="0"/>
          </a:p>
        </p:txBody>
      </p:sp>
      <p:sp>
        <p:nvSpPr>
          <p:cNvPr id="3" name="コンテンツ プレースホルダー 2"/>
          <p:cNvSpPr>
            <a:spLocks noGrp="1"/>
          </p:cNvSpPr>
          <p:nvPr>
            <p:ph idx="1"/>
          </p:nvPr>
        </p:nvSpPr>
        <p:spPr>
          <a:xfrm>
            <a:off x="838200" y="1690687"/>
            <a:ext cx="10515600" cy="3365407"/>
          </a:xfrm>
        </p:spPr>
        <p:txBody>
          <a:bodyPr>
            <a:normAutofit/>
          </a:bodyPr>
          <a:lstStyle/>
          <a:p>
            <a:endParaRPr kumimoji="1" lang="en-US" altLang="ja-JP" dirty="0" smtClean="0"/>
          </a:p>
          <a:p>
            <a:r>
              <a:rPr lang="ja-JP" altLang="en-US" sz="3200" dirty="0" smtClean="0">
                <a:latin typeface="ＭＳ Ｐゴシック" panose="020B0600070205080204" pitchFamily="50" charset="-128"/>
                <a:ea typeface="ＭＳ Ｐゴシック" panose="020B0600070205080204" pitchFamily="50" charset="-128"/>
              </a:rPr>
              <a:t>認知症教育及び学習プログラム：</a:t>
            </a:r>
            <a:r>
              <a:rPr lang="en-US" altLang="ja-JP" sz="3200" dirty="0" smtClean="0">
                <a:latin typeface="ＭＳ Ｐゴシック" panose="020B0600070205080204" pitchFamily="50" charset="-128"/>
                <a:ea typeface="ＭＳ Ｐゴシック" panose="020B0600070205080204" pitchFamily="50" charset="-128"/>
              </a:rPr>
              <a:t>DEALTS(Dementia Education and Learning Through Simulation) </a:t>
            </a:r>
            <a:r>
              <a:rPr lang="en-US" altLang="ja-JP" sz="2000" dirty="0" smtClean="0">
                <a:latin typeface="ＭＳ Ｐゴシック" panose="020B0600070205080204" pitchFamily="50" charset="-128"/>
                <a:ea typeface="ＭＳ Ｐゴシック" panose="020B0600070205080204" pitchFamily="50" charset="-128"/>
              </a:rPr>
              <a:t>[2]</a:t>
            </a:r>
          </a:p>
          <a:p>
            <a:pPr marL="0" indent="0">
              <a:buNone/>
            </a:pPr>
            <a:endParaRPr lang="en-US" altLang="ja-JP" sz="2000" dirty="0" smtClean="0">
              <a:latin typeface="ＭＳ Ｐゴシック" panose="020B0600070205080204" pitchFamily="50" charset="-128"/>
              <a:ea typeface="ＭＳ Ｐゴシック" panose="020B0600070205080204" pitchFamily="50" charset="-128"/>
            </a:endParaRPr>
          </a:p>
          <a:p>
            <a:r>
              <a:rPr lang="ja-JP" altLang="en-US" dirty="0"/>
              <a:t>イギリスの認知症教育の標準化を目的と</a:t>
            </a:r>
            <a:r>
              <a:rPr lang="ja-JP" altLang="en-US" dirty="0" smtClean="0"/>
              <a:t>した</a:t>
            </a:r>
            <a:endParaRPr lang="en-US" altLang="ja-JP" dirty="0" smtClean="0"/>
          </a:p>
          <a:p>
            <a:pPr marL="0" indent="0">
              <a:buNone/>
            </a:pPr>
            <a:r>
              <a:rPr lang="ja-JP" altLang="en-US" dirty="0"/>
              <a:t>　</a:t>
            </a:r>
            <a:r>
              <a:rPr lang="ja-JP" altLang="en-US" dirty="0" smtClean="0"/>
              <a:t>学習プログラム</a:t>
            </a:r>
            <a:endParaRPr lang="en-US" altLang="ja-JP" dirty="0" smtClean="0">
              <a:latin typeface="ＭＳ Ｐゴシック" panose="020B0600070205080204" pitchFamily="50" charset="-128"/>
              <a:ea typeface="ＭＳ Ｐゴシック" panose="020B0600070205080204" pitchFamily="50" charset="-128"/>
            </a:endParaRPr>
          </a:p>
          <a:p>
            <a:pPr marL="0" indent="0">
              <a:buNone/>
            </a:pPr>
            <a:endParaRPr lang="en-US" altLang="ja-JP" dirty="0" smtClean="0">
              <a:latin typeface="ＭＳ Ｐゴシック" panose="020B0600070205080204" pitchFamily="50" charset="-128"/>
              <a:ea typeface="ＭＳ Ｐゴシック" panose="020B060007020508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520" y="365124"/>
            <a:ext cx="1828800" cy="1828800"/>
          </a:xfrm>
          <a:prstGeom prst="rect">
            <a:avLst/>
          </a:prstGeom>
        </p:spPr>
      </p:pic>
      <p:sp>
        <p:nvSpPr>
          <p:cNvPr id="5" name="スライド番号プレースホルダー 4"/>
          <p:cNvSpPr>
            <a:spLocks noGrp="1"/>
          </p:cNvSpPr>
          <p:nvPr>
            <p:ph type="sldNum" sz="quarter" idx="12"/>
          </p:nvPr>
        </p:nvSpPr>
        <p:spPr/>
        <p:txBody>
          <a:bodyPr/>
          <a:lstStyle/>
          <a:p>
            <a:fld id="{FC65BC05-9D6F-470D-A61E-1A0B241A0FD9}" type="slidenum">
              <a:rPr kumimoji="1" lang="ja-JP" altLang="en-US" smtClean="0"/>
              <a:t>3</a:t>
            </a:fld>
            <a:endParaRPr kumimoji="1" lang="ja-JP" altLang="en-US"/>
          </a:p>
        </p:txBody>
      </p:sp>
      <p:sp>
        <p:nvSpPr>
          <p:cNvPr id="8" name="テキスト ボックス 7"/>
          <p:cNvSpPr txBox="1"/>
          <p:nvPr/>
        </p:nvSpPr>
        <p:spPr>
          <a:xfrm>
            <a:off x="1172585" y="5819887"/>
            <a:ext cx="9929308" cy="738664"/>
          </a:xfrm>
          <a:prstGeom prst="rect">
            <a:avLst/>
          </a:prstGeom>
          <a:noFill/>
        </p:spPr>
        <p:txBody>
          <a:bodyPr wrap="square" rtlCol="0">
            <a:spAutoFit/>
          </a:bodyPr>
          <a:lstStyle/>
          <a:p>
            <a:r>
              <a:rPr lang="en-US" altLang="ja-JP" sz="1400" dirty="0"/>
              <a:t>[2]  Ashley </a:t>
            </a:r>
            <a:r>
              <a:rPr lang="en-US" altLang="ja-JP" sz="1400" dirty="0" err="1"/>
              <a:t>Spriggs</a:t>
            </a:r>
            <a:r>
              <a:rPr lang="en-US" altLang="ja-JP" sz="1400" dirty="0"/>
              <a:t> Jane Murphy. Michelle </a:t>
            </a:r>
            <a:r>
              <a:rPr lang="en-US" altLang="ja-JP" sz="1400" dirty="0" err="1"/>
              <a:t>Heward,Michele</a:t>
            </a:r>
            <a:r>
              <a:rPr lang="en-US" altLang="ja-JP" sz="1400" dirty="0"/>
              <a:t> Board. Design and evaluation proto-col </a:t>
            </a:r>
            <a:r>
              <a:rPr lang="ja-JP" altLang="en-US" sz="1400" dirty="0"/>
              <a:t>　　</a:t>
            </a:r>
            <a:r>
              <a:rPr lang="en-US" altLang="ja-JP" sz="1400" dirty="0" err="1"/>
              <a:t>for’dealts</a:t>
            </a:r>
            <a:r>
              <a:rPr lang="en-US" altLang="ja-JP" sz="1400" dirty="0"/>
              <a:t> 2’: a simulation-based </a:t>
            </a:r>
            <a:r>
              <a:rPr lang="en-US" altLang="ja-JP" sz="1400" dirty="0" err="1"/>
              <a:t>dementiaeduca</a:t>
            </a:r>
            <a:r>
              <a:rPr lang="en-US" altLang="ja-JP" sz="1400" dirty="0"/>
              <a:t>- </a:t>
            </a:r>
            <a:r>
              <a:rPr lang="en-US" altLang="ja-JP" sz="1400" dirty="0" err="1"/>
              <a:t>tion</a:t>
            </a:r>
            <a:r>
              <a:rPr lang="en-US" altLang="ja-JP" sz="1400" dirty="0"/>
              <a:t> intervention for acute care settings. </a:t>
            </a:r>
            <a:r>
              <a:rPr lang="en-US" altLang="ja-JP" sz="1400" dirty="0" err="1"/>
              <a:t>InInterna-tional</a:t>
            </a:r>
            <a:r>
              <a:rPr lang="en-US" altLang="ja-JP" sz="1400" dirty="0"/>
              <a:t> </a:t>
            </a:r>
            <a:r>
              <a:rPr lang="en-US" altLang="ja-JP" sz="1400" dirty="0" err="1"/>
              <a:t>Psychogeriatics</a:t>
            </a:r>
            <a:r>
              <a:rPr lang="en-US" altLang="ja-JP" sz="1400" dirty="0"/>
              <a:t>,, pp. 1–10, 201</a:t>
            </a:r>
          </a:p>
        </p:txBody>
      </p:sp>
    </p:spTree>
    <p:extLst>
      <p:ext uri="{BB962C8B-B14F-4D97-AF65-F5344CB8AC3E}">
        <p14:creationId xmlns:p14="http://schemas.microsoft.com/office/powerpoint/2010/main" val="256056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関連研究</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693821" y="1690688"/>
            <a:ext cx="10515600" cy="4351338"/>
          </a:xfrm>
        </p:spPr>
        <p:txBody>
          <a:bodyPr>
            <a:normAutofit/>
          </a:bodyPr>
          <a:lstStyle/>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dirty="0" smtClean="0"/>
              <a:t>・</a:t>
            </a:r>
            <a:r>
              <a:rPr lang="en-US" altLang="ja-JP" dirty="0" smtClean="0"/>
              <a:t>HMD</a:t>
            </a:r>
            <a:r>
              <a:rPr lang="ja-JP" altLang="en-US" dirty="0" smtClean="0"/>
              <a:t>を</a:t>
            </a:r>
            <a:r>
              <a:rPr lang="ja-JP" altLang="en-US" dirty="0"/>
              <a:t>用いた</a:t>
            </a:r>
            <a:r>
              <a:rPr lang="en-US" altLang="ja-JP" dirty="0"/>
              <a:t>360</a:t>
            </a:r>
            <a:r>
              <a:rPr lang="ja-JP" altLang="en-US" dirty="0"/>
              <a:t>度</a:t>
            </a:r>
            <a:r>
              <a:rPr lang="ja-JP" altLang="en-US" dirty="0" smtClean="0"/>
              <a:t>映像</a:t>
            </a:r>
            <a:r>
              <a:rPr lang="en-US" altLang="ja-JP" sz="1800" dirty="0" smtClean="0"/>
              <a:t>[3]</a:t>
            </a:r>
            <a:endParaRPr kumimoji="1" lang="en-US" altLang="ja-JP" dirty="0" smtClean="0"/>
          </a:p>
          <a:p>
            <a:pPr marL="0" indent="0">
              <a:buNone/>
            </a:pPr>
            <a:endParaRPr kumimoji="1" lang="en-US" altLang="ja-JP" dirty="0"/>
          </a:p>
          <a:p>
            <a:pPr marL="0" indent="0">
              <a:buNone/>
            </a:pPr>
            <a:r>
              <a:rPr lang="ja-JP" altLang="en-US" dirty="0" smtClean="0"/>
              <a:t>・失効や幻視</a:t>
            </a:r>
            <a:r>
              <a:rPr lang="ja-JP" altLang="en-US" dirty="0"/>
              <a:t>の再現等</a:t>
            </a:r>
            <a:endParaRPr lang="en-US" altLang="ja-JP" dirty="0"/>
          </a:p>
          <a:p>
            <a:pPr marL="0" indent="0">
              <a:buNone/>
            </a:pPr>
            <a:r>
              <a:rPr lang="ja-JP" altLang="en-US" dirty="0" smtClean="0"/>
              <a:t>　　　　</a:t>
            </a:r>
            <a:r>
              <a:rPr lang="ja-JP" altLang="en-US" dirty="0"/>
              <a:t>　</a:t>
            </a:r>
            <a:r>
              <a:rPr lang="ja-JP" altLang="en-US" dirty="0" smtClean="0"/>
              <a:t>　　　　　　</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4</a:t>
            </a:fld>
            <a:endParaRPr lang="ja-JP" altLang="en-US" dirty="0"/>
          </a:p>
        </p:txBody>
      </p:sp>
      <p:sp>
        <p:nvSpPr>
          <p:cNvPr id="6" name="テキスト ボックス 5"/>
          <p:cNvSpPr txBox="1"/>
          <p:nvPr/>
        </p:nvSpPr>
        <p:spPr>
          <a:xfrm>
            <a:off x="945729" y="6232389"/>
            <a:ext cx="10263692" cy="523220"/>
          </a:xfrm>
          <a:prstGeom prst="rect">
            <a:avLst/>
          </a:prstGeom>
          <a:noFill/>
        </p:spPr>
        <p:txBody>
          <a:bodyPr wrap="square" rtlCol="0">
            <a:spAutoFit/>
          </a:bodyPr>
          <a:lstStyle/>
          <a:p>
            <a:r>
              <a:rPr lang="en-US" altLang="ja-JP" sz="1400" dirty="0"/>
              <a:t>[3]</a:t>
            </a:r>
            <a:r>
              <a:rPr lang="ja-JP" altLang="en-US" sz="1400" dirty="0"/>
              <a:t> 社団法人全国老人保健施設協会</a:t>
            </a:r>
            <a:r>
              <a:rPr lang="en-US" altLang="ja-JP" sz="1400" dirty="0"/>
              <a:t>. </a:t>
            </a:r>
            <a:r>
              <a:rPr lang="ja-JP" altLang="en-US" sz="1400" dirty="0"/>
              <a:t>バーチャルリ アリティ認知症状体験事業報告書</a:t>
            </a:r>
            <a:r>
              <a:rPr lang="en-US" altLang="ja-JP" sz="1400" dirty="0"/>
              <a:t>. http://www.roken.or.jp/kyokai/kokai-list/kenkyu</a:t>
            </a:r>
            <a:endParaRPr lang="ja-JP" altLang="en-US" sz="1400"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603" b="3292"/>
          <a:stretch/>
        </p:blipFill>
        <p:spPr>
          <a:xfrm>
            <a:off x="6336253" y="1500325"/>
            <a:ext cx="5292763" cy="4697930"/>
          </a:xfrm>
          <a:prstGeom prst="rect">
            <a:avLst/>
          </a:prstGeom>
        </p:spPr>
      </p:pic>
    </p:spTree>
    <p:extLst>
      <p:ext uri="{BB962C8B-B14F-4D97-AF65-F5344CB8AC3E}">
        <p14:creationId xmlns:p14="http://schemas.microsoft.com/office/powerpoint/2010/main" val="842668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smtClean="0"/>
              <a:t>　　　　　　　　　　　　</a:t>
            </a:r>
            <a:r>
              <a:rPr kumimoji="1" lang="ja-JP" altLang="en-US" dirty="0" smtClean="0">
                <a:latin typeface="ＭＳ Ｐゴシック" panose="020B0600070205080204" pitchFamily="50" charset="-128"/>
                <a:ea typeface="ＭＳ Ｐゴシック" panose="020B0600070205080204" pitchFamily="50" charset="-128"/>
              </a:rPr>
              <a:t>課題</a:t>
            </a:r>
            <a:endParaRPr kumimoji="1" lang="ja-JP" altLang="en-US" sz="48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p:txBody>
          <a:bodyPr/>
          <a:lstStyle/>
          <a:p>
            <a:endParaRPr kumimoji="1" lang="en-US" altLang="ja-JP" dirty="0" smtClean="0"/>
          </a:p>
          <a:p>
            <a:pPr marL="0" indent="0" algn="ctr">
              <a:buNone/>
            </a:pPr>
            <a:r>
              <a:rPr kumimoji="1" lang="ja-JP" altLang="en-US" sz="3200" dirty="0" smtClean="0">
                <a:latin typeface="ＭＳ Ｐゴシック" panose="020B0600070205080204" pitchFamily="50" charset="-128"/>
                <a:ea typeface="ＭＳ Ｐゴシック" panose="020B0600070205080204" pitchFamily="50" charset="-128"/>
              </a:rPr>
              <a:t>静的また受動的な</a:t>
            </a:r>
            <a:r>
              <a:rPr kumimoji="1" lang="ja-JP" altLang="en-US" sz="3200" dirty="0" smtClean="0">
                <a:latin typeface="ＭＳ Ｐゴシック" panose="020B0600070205080204" pitchFamily="50" charset="-128"/>
                <a:ea typeface="ＭＳ Ｐゴシック" panose="020B0600070205080204" pitchFamily="50" charset="-128"/>
              </a:rPr>
              <a:t>体験</a:t>
            </a:r>
            <a:r>
              <a:rPr lang="ja-JP" altLang="en-US" dirty="0" smtClean="0"/>
              <a:t>しかできない</a:t>
            </a:r>
            <a:endParaRPr kumimoji="1" lang="en-US" altLang="ja-JP" sz="3200" dirty="0" smtClean="0">
              <a:latin typeface="ＭＳ Ｐゴシック" panose="020B0600070205080204" pitchFamily="50" charset="-128"/>
              <a:ea typeface="ＭＳ Ｐゴシック" panose="020B0600070205080204" pitchFamily="50" charset="-128"/>
            </a:endParaRPr>
          </a:p>
          <a:p>
            <a:pPr lvl="1">
              <a:buFont typeface="Wingdings" panose="05000000000000000000" pitchFamily="2" charset="2"/>
              <a:buChar char="Ø"/>
            </a:pPr>
            <a:endParaRPr lang="en-US" altLang="ja-JP" sz="2800" dirty="0"/>
          </a:p>
          <a:p>
            <a:pPr lvl="1">
              <a:buFont typeface="Wingdings" panose="05000000000000000000" pitchFamily="2" charset="2"/>
              <a:buChar char="Ø"/>
            </a:pPr>
            <a:endParaRPr lang="en-US" altLang="ja-JP" sz="2800" dirty="0" smtClean="0"/>
          </a:p>
          <a:p>
            <a:pPr marL="457200" lvl="1" indent="0">
              <a:buNone/>
            </a:pPr>
            <a:r>
              <a:rPr lang="ja-JP" altLang="en-US" sz="2800" dirty="0"/>
              <a:t>　</a:t>
            </a:r>
            <a:r>
              <a:rPr lang="ja-JP" altLang="en-US" sz="2800" dirty="0" smtClean="0"/>
              <a:t>　　　　　　</a:t>
            </a:r>
            <a:endParaRPr lang="en-US" altLang="ja-JP" sz="2800" dirty="0" smtClean="0"/>
          </a:p>
          <a:p>
            <a:pPr marL="0" indent="0">
              <a:buNone/>
            </a:pPr>
            <a:r>
              <a:rPr lang="ja-JP" altLang="en-US" sz="3200" dirty="0" smtClean="0">
                <a:solidFill>
                  <a:srgbClr val="FF0000"/>
                </a:solidFill>
                <a:latin typeface="ＭＳ Ｐゴシック" panose="020B0600070205080204" pitchFamily="50" charset="-128"/>
                <a:ea typeface="ＭＳ Ｐゴシック" panose="020B0600070205080204" pitchFamily="50" charset="-128"/>
              </a:rPr>
              <a:t>　　</a:t>
            </a:r>
            <a:endParaRPr lang="en-US" altLang="ja-JP" sz="3200" dirty="0" smtClean="0">
              <a:solidFill>
                <a:srgbClr val="FF0000"/>
              </a:solidFill>
              <a:latin typeface="ＭＳ Ｐゴシック" panose="020B0600070205080204" pitchFamily="50" charset="-128"/>
              <a:ea typeface="ＭＳ Ｐゴシック" panose="020B0600070205080204" pitchFamily="50" charset="-128"/>
            </a:endParaRPr>
          </a:p>
          <a:p>
            <a:pPr marL="0" lvl="1" indent="0" algn="ctr">
              <a:spcBef>
                <a:spcPts val="1000"/>
              </a:spcBef>
              <a:buNone/>
            </a:pPr>
            <a:r>
              <a:rPr lang="ja-JP" altLang="en-US" sz="3200" dirty="0">
                <a:solidFill>
                  <a:srgbClr val="FF0000"/>
                </a:solidFill>
              </a:rPr>
              <a:t>インタラクティブ性のある能動的な体験</a:t>
            </a:r>
            <a:r>
              <a:rPr lang="ja-JP" altLang="en-US" sz="3200" dirty="0" smtClean="0">
                <a:solidFill>
                  <a:srgbClr val="FF0000"/>
                </a:solidFill>
              </a:rPr>
              <a:t>が必要</a:t>
            </a:r>
            <a:endParaRPr lang="en-US" altLang="ja-JP" sz="3200" dirty="0" smtClean="0">
              <a:solidFill>
                <a:srgbClr val="FF0000"/>
              </a:solidFill>
            </a:endParaRPr>
          </a:p>
          <a:p>
            <a:pPr marL="0" lvl="1" indent="0">
              <a:spcBef>
                <a:spcPts val="1000"/>
              </a:spcBef>
              <a:buNone/>
            </a:pPr>
            <a:endParaRPr lang="en-US" altLang="ja-JP" sz="3200" dirty="0">
              <a:solidFill>
                <a:srgbClr val="FF0000"/>
              </a:solidFill>
            </a:endParaRPr>
          </a:p>
          <a:p>
            <a:pPr marL="0" indent="0">
              <a:buNone/>
            </a:pPr>
            <a:endParaRPr lang="ja-JP" altLang="en-US" sz="3200" dirty="0">
              <a:solidFill>
                <a:srgbClr val="FF0000"/>
              </a:solidFill>
              <a:latin typeface="ＭＳ Ｐゴシック" panose="020B0600070205080204" pitchFamily="50" charset="-128"/>
              <a:ea typeface="ＭＳ Ｐゴシック" panose="020B0600070205080204" pitchFamily="50" charset="-128"/>
            </a:endParaRPr>
          </a:p>
        </p:txBody>
      </p:sp>
      <p:sp>
        <p:nvSpPr>
          <p:cNvPr id="4" name="下矢印 3"/>
          <p:cNvSpPr/>
          <p:nvPr/>
        </p:nvSpPr>
        <p:spPr>
          <a:xfrm>
            <a:off x="4989897" y="3012917"/>
            <a:ext cx="2212206" cy="1706879"/>
          </a:xfrm>
          <a:prstGeom prst="downArrow">
            <a:avLst>
              <a:gd name="adj1" fmla="val 50000"/>
              <a:gd name="adj2" fmla="val 55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kumimoji="1" lang="ja-JP" altLang="en-US" dirty="0"/>
          </a:p>
        </p:txBody>
      </p:sp>
      <p:sp>
        <p:nvSpPr>
          <p:cNvPr id="5" name="スライド番号プレースホルダー 4"/>
          <p:cNvSpPr>
            <a:spLocks noGrp="1"/>
          </p:cNvSpPr>
          <p:nvPr>
            <p:ph type="sldNum" sz="quarter" idx="12"/>
          </p:nvPr>
        </p:nvSpPr>
        <p:spPr/>
        <p:txBody>
          <a:bodyPr/>
          <a:lstStyle/>
          <a:p>
            <a:fld id="{FC65BC05-9D6F-470D-A61E-1A0B241A0FD9}" type="slidenum">
              <a:rPr kumimoji="1" lang="ja-JP" altLang="en-US" smtClean="0"/>
              <a:t>5</a:t>
            </a:fld>
            <a:endParaRPr kumimoji="1" lang="ja-JP" altLang="en-US"/>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32085" t="11443" r="19975" b="12651"/>
          <a:stretch/>
        </p:blipFill>
        <p:spPr>
          <a:xfrm>
            <a:off x="10119360" y="188201"/>
            <a:ext cx="1866999" cy="2690651"/>
          </a:xfrm>
          <a:prstGeom prst="rect">
            <a:avLst/>
          </a:prstGeom>
        </p:spPr>
      </p:pic>
    </p:spTree>
    <p:extLst>
      <p:ext uri="{BB962C8B-B14F-4D97-AF65-F5344CB8AC3E}">
        <p14:creationId xmlns:p14="http://schemas.microsoft.com/office/powerpoint/2010/main" val="1515677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smtClean="0">
                <a:latin typeface="ＭＳ Ｐゴシック" panose="020B0600070205080204" pitchFamily="50" charset="-128"/>
                <a:ea typeface="ＭＳ Ｐゴシック" panose="020B0600070205080204" pitchFamily="50" charset="-128"/>
              </a:rPr>
              <a:t>視野外</a:t>
            </a:r>
            <a:r>
              <a:rPr kumimoji="1" lang="en-US" altLang="ja-JP" dirty="0" smtClean="0">
                <a:latin typeface="ＭＳ Ｐゴシック" panose="020B0600070205080204" pitchFamily="50" charset="-128"/>
                <a:ea typeface="ＭＳ Ｐゴシック" panose="020B0600070205080204" pitchFamily="50" charset="-128"/>
              </a:rPr>
              <a:t>VR</a:t>
            </a:r>
            <a:r>
              <a:rPr lang="ja-JP" altLang="en-US" dirty="0" smtClean="0">
                <a:latin typeface="ＭＳ Ｐゴシック" panose="020B0600070205080204" pitchFamily="50" charset="-128"/>
                <a:ea typeface="ＭＳ Ｐゴシック" panose="020B0600070205080204" pitchFamily="50" charset="-128"/>
              </a:rPr>
              <a:t>空間操作に</a:t>
            </a:r>
            <a:r>
              <a:rPr lang="ja-JP" altLang="en-US" dirty="0" smtClean="0">
                <a:latin typeface="ＭＳ Ｐゴシック" panose="020B0600070205080204" pitchFamily="50" charset="-128"/>
                <a:ea typeface="ＭＳ Ｐゴシック" panose="020B0600070205080204" pitchFamily="50" charset="-128"/>
              </a:rPr>
              <a:t>よる</a:t>
            </a:r>
            <a:r>
              <a:rPr lang="en-US" altLang="ja-JP" dirty="0" smtClean="0">
                <a:latin typeface="ＭＳ Ｐゴシック" panose="020B0600070205080204" pitchFamily="50" charset="-128"/>
                <a:ea typeface="ＭＳ Ｐゴシック" panose="020B0600070205080204" pitchFamily="50" charset="-128"/>
              </a:rPr>
              <a:t/>
            </a:r>
            <a:br>
              <a:rPr lang="en-US" altLang="ja-JP" dirty="0" smtClean="0">
                <a:latin typeface="ＭＳ Ｐゴシック" panose="020B0600070205080204" pitchFamily="50" charset="-128"/>
                <a:ea typeface="ＭＳ Ｐゴシック" panose="020B0600070205080204" pitchFamily="50" charset="-128"/>
              </a:rPr>
            </a:br>
            <a:r>
              <a:rPr lang="ja-JP" altLang="en-US" dirty="0" smtClean="0">
                <a:latin typeface="ＭＳ Ｐゴシック" panose="020B0600070205080204" pitchFamily="50" charset="-128"/>
                <a:ea typeface="ＭＳ Ｐゴシック" panose="020B0600070205080204" pitchFamily="50" charset="-128"/>
              </a:rPr>
              <a:t>認知症</a:t>
            </a:r>
            <a:r>
              <a:rPr lang="ja-JP" altLang="en-US" dirty="0" smtClean="0">
                <a:latin typeface="ＭＳ Ｐゴシック" panose="020B0600070205080204" pitchFamily="50" charset="-128"/>
                <a:ea typeface="ＭＳ Ｐゴシック" panose="020B0600070205080204" pitchFamily="50" charset="-128"/>
              </a:rPr>
              <a:t>疑似体験システム</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838200" y="1427747"/>
            <a:ext cx="10515600" cy="4749216"/>
          </a:xfrm>
        </p:spPr>
        <p:txBody>
          <a:bodyPr>
            <a:normAutofit/>
          </a:bodyPr>
          <a:lstStyle/>
          <a:p>
            <a:pPr marL="0" indent="0">
              <a:buNone/>
            </a:pPr>
            <a:endParaRPr kumimoji="1" lang="en-US" altLang="ja-JP" sz="3200" dirty="0" smtClean="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40" y="1591683"/>
            <a:ext cx="11859260" cy="4947229"/>
          </a:xfrm>
          <a:prstGeom prst="rect">
            <a:avLst/>
          </a:prstGeom>
        </p:spPr>
      </p:pic>
      <p:sp>
        <p:nvSpPr>
          <p:cNvPr id="4" name="スライド番号プレースホルダー 3"/>
          <p:cNvSpPr>
            <a:spLocks noGrp="1"/>
          </p:cNvSpPr>
          <p:nvPr>
            <p:ph type="sldNum" sz="quarter" idx="12"/>
          </p:nvPr>
        </p:nvSpPr>
        <p:spPr/>
        <p:txBody>
          <a:bodyPr/>
          <a:lstStyle/>
          <a:p>
            <a:fld id="{FC65BC05-9D6F-470D-A61E-1A0B241A0FD9}" type="slidenum">
              <a:rPr kumimoji="1" lang="ja-JP" altLang="en-US" smtClean="0"/>
              <a:t>6</a:t>
            </a:fld>
            <a:endParaRPr kumimoji="1" lang="ja-JP" altLang="en-US"/>
          </a:p>
        </p:txBody>
      </p:sp>
      <p:sp>
        <p:nvSpPr>
          <p:cNvPr id="14" name="フレーム 13"/>
          <p:cNvSpPr/>
          <p:nvPr/>
        </p:nvSpPr>
        <p:spPr>
          <a:xfrm>
            <a:off x="332740" y="3948183"/>
            <a:ext cx="11021060" cy="2773292"/>
          </a:xfrm>
          <a:prstGeom prst="frame">
            <a:avLst>
              <a:gd name="adj1" fmla="val 8164"/>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レーム 4"/>
          <p:cNvSpPr/>
          <p:nvPr/>
        </p:nvSpPr>
        <p:spPr>
          <a:xfrm>
            <a:off x="332740" y="1517128"/>
            <a:ext cx="11021060" cy="2635324"/>
          </a:xfrm>
          <a:prstGeom prst="frame">
            <a:avLst>
              <a:gd name="adj1" fmla="val 784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4063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　</a:t>
            </a:r>
            <a:r>
              <a:rPr kumimoji="1" lang="ja-JP" altLang="en-US" dirty="0" smtClean="0"/>
              <a:t>システム概要</a:t>
            </a:r>
            <a:endParaRPr kumimoji="1" lang="ja-JP" altLang="en-US" dirty="0"/>
          </a:p>
        </p:txBody>
      </p:sp>
      <p:sp>
        <p:nvSpPr>
          <p:cNvPr id="4" name="スライド番号プレースホルダー 3"/>
          <p:cNvSpPr>
            <a:spLocks noGrp="1"/>
          </p:cNvSpPr>
          <p:nvPr>
            <p:ph type="sldNum" sz="quarter" idx="12"/>
          </p:nvPr>
        </p:nvSpPr>
        <p:spPr/>
        <p:txBody>
          <a:bodyPr/>
          <a:lstStyle/>
          <a:p>
            <a:fld id="{FC65BC05-9D6F-470D-A61E-1A0B241A0FD9}" type="slidenum">
              <a:rPr lang="ja-JP" altLang="en-US" smtClean="0"/>
              <a:pPr/>
              <a:t>7</a:t>
            </a:fld>
            <a:endParaRPr lang="ja-JP" altLang="en-US" dirty="0"/>
          </a:p>
        </p:txBody>
      </p:sp>
      <p:pic>
        <p:nvPicPr>
          <p:cNvPr id="8" name="コンテンツ プレースホルダー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867" y="1690688"/>
            <a:ext cx="11172265" cy="4665662"/>
          </a:xfr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145" y="5101895"/>
            <a:ext cx="2571855" cy="591673"/>
          </a:xfrm>
          <a:prstGeom prst="rect">
            <a:avLst/>
          </a:prstGeom>
        </p:spPr>
      </p:pic>
      <p:sp>
        <p:nvSpPr>
          <p:cNvPr id="10" name="フレーム 9"/>
          <p:cNvSpPr/>
          <p:nvPr/>
        </p:nvSpPr>
        <p:spPr>
          <a:xfrm>
            <a:off x="328332" y="1602889"/>
            <a:ext cx="3458360" cy="2891087"/>
          </a:xfrm>
          <a:prstGeom prst="frame">
            <a:avLst>
              <a:gd name="adj1" fmla="val 609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2" name="図 11"/>
          <p:cNvPicPr>
            <a:picLocks noChangeAspect="1"/>
          </p:cNvPicPr>
          <p:nvPr/>
        </p:nvPicPr>
        <p:blipFill>
          <a:blip r:embed="rId5"/>
          <a:stretch>
            <a:fillRect/>
          </a:stretch>
        </p:blipFill>
        <p:spPr>
          <a:xfrm>
            <a:off x="3569087" y="1734701"/>
            <a:ext cx="3269020" cy="2759274"/>
          </a:xfrm>
          <a:prstGeom prst="rect">
            <a:avLst/>
          </a:prstGeom>
        </p:spPr>
      </p:pic>
      <p:pic>
        <p:nvPicPr>
          <p:cNvPr id="13" name="図 12"/>
          <p:cNvPicPr>
            <a:picLocks noChangeAspect="1"/>
          </p:cNvPicPr>
          <p:nvPr/>
        </p:nvPicPr>
        <p:blipFill>
          <a:blip r:embed="rId5"/>
          <a:stretch>
            <a:fillRect/>
          </a:stretch>
        </p:blipFill>
        <p:spPr>
          <a:xfrm>
            <a:off x="6594437" y="1602889"/>
            <a:ext cx="2926080" cy="2891087"/>
          </a:xfrm>
          <a:prstGeom prst="rect">
            <a:avLst/>
          </a:prstGeom>
        </p:spPr>
      </p:pic>
      <p:pic>
        <p:nvPicPr>
          <p:cNvPr id="14" name="図 13"/>
          <p:cNvPicPr>
            <a:picLocks noChangeAspect="1"/>
          </p:cNvPicPr>
          <p:nvPr/>
        </p:nvPicPr>
        <p:blipFill>
          <a:blip r:embed="rId5"/>
          <a:stretch>
            <a:fillRect/>
          </a:stretch>
        </p:blipFill>
        <p:spPr>
          <a:xfrm>
            <a:off x="9520516" y="1472094"/>
            <a:ext cx="2212491" cy="3284487"/>
          </a:xfrm>
          <a:prstGeom prst="rect">
            <a:avLst/>
          </a:prstGeom>
        </p:spPr>
      </p:pic>
      <p:sp>
        <p:nvSpPr>
          <p:cNvPr id="15" name="フレーム 14"/>
          <p:cNvSpPr/>
          <p:nvPr/>
        </p:nvSpPr>
        <p:spPr>
          <a:xfrm>
            <a:off x="1282079" y="4316429"/>
            <a:ext cx="3062667" cy="2162604"/>
          </a:xfrm>
          <a:prstGeom prst="frame">
            <a:avLst>
              <a:gd name="adj1" fmla="val 6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6" name="図 15"/>
          <p:cNvPicPr>
            <a:picLocks noChangeAspect="1"/>
          </p:cNvPicPr>
          <p:nvPr/>
        </p:nvPicPr>
        <p:blipFill>
          <a:blip r:embed="rId6"/>
          <a:stretch>
            <a:fillRect/>
          </a:stretch>
        </p:blipFill>
        <p:spPr>
          <a:xfrm>
            <a:off x="4132167" y="4316429"/>
            <a:ext cx="2929832" cy="2176461"/>
          </a:xfrm>
          <a:prstGeom prst="rect">
            <a:avLst/>
          </a:prstGeom>
        </p:spPr>
      </p:pic>
      <p:pic>
        <p:nvPicPr>
          <p:cNvPr id="17" name="図 16"/>
          <p:cNvPicPr>
            <a:picLocks noChangeAspect="1"/>
          </p:cNvPicPr>
          <p:nvPr/>
        </p:nvPicPr>
        <p:blipFill>
          <a:blip r:embed="rId6"/>
          <a:stretch>
            <a:fillRect/>
          </a:stretch>
        </p:blipFill>
        <p:spPr>
          <a:xfrm>
            <a:off x="6845912" y="4316430"/>
            <a:ext cx="2873445" cy="2191164"/>
          </a:xfrm>
          <a:prstGeom prst="rect">
            <a:avLst/>
          </a:prstGeom>
        </p:spPr>
      </p:pic>
    </p:spTree>
    <p:extLst>
      <p:ext uri="{BB962C8B-B14F-4D97-AF65-F5344CB8AC3E}">
        <p14:creationId xmlns:p14="http://schemas.microsoft.com/office/powerpoint/2010/main" val="6248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5" grpId="0" animBg="1"/>
      <p:bldP spid="1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ＭＳ Ｐゴシック" panose="020B0600070205080204" pitchFamily="50" charset="-128"/>
                <a:ea typeface="ＭＳ Ｐゴシック" panose="020B0600070205080204" pitchFamily="50" charset="-128"/>
              </a:rPr>
              <a:t>　　　　　　　　　　　評価実験</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p:txBody>
          <a:bodyPr>
            <a:normAutofit/>
          </a:bodyPr>
          <a:lstStyle/>
          <a:p>
            <a:endParaRPr kumimoji="1" lang="en-US" altLang="ja-JP" sz="3600" dirty="0" smtClean="0">
              <a:latin typeface="ＭＳ Ｐゴシック" panose="020B0600070205080204" pitchFamily="50" charset="-128"/>
              <a:ea typeface="ＭＳ Ｐゴシック" panose="020B0600070205080204" pitchFamily="50" charset="-128"/>
            </a:endParaRPr>
          </a:p>
          <a:p>
            <a:r>
              <a:rPr kumimoji="1" lang="ja-JP" altLang="en-US" sz="3200" dirty="0" smtClean="0">
                <a:latin typeface="ＭＳ Ｐゴシック" panose="020B0600070205080204" pitchFamily="50" charset="-128"/>
                <a:ea typeface="ＭＳ Ｐゴシック" panose="020B0600070205080204" pitchFamily="50" charset="-128"/>
              </a:rPr>
              <a:t>実験</a:t>
            </a:r>
            <a:r>
              <a:rPr kumimoji="1" lang="en-US" altLang="ja-JP" sz="3200" dirty="0" smtClean="0">
                <a:latin typeface="ＭＳ Ｐゴシック" panose="020B0600070205080204" pitchFamily="50" charset="-128"/>
                <a:ea typeface="ＭＳ Ｐゴシック" panose="020B0600070205080204" pitchFamily="50" charset="-128"/>
              </a:rPr>
              <a:t>1</a:t>
            </a:r>
            <a:r>
              <a:rPr kumimoji="1" lang="ja-JP" altLang="en-US" sz="3200" dirty="0" smtClean="0">
                <a:latin typeface="ＭＳ Ｐゴシック" panose="020B0600070205080204" pitchFamily="50" charset="-128"/>
                <a:ea typeface="ＭＳ Ｐゴシック" panose="020B0600070205080204" pitchFamily="50" charset="-128"/>
              </a:rPr>
              <a:t>：認知症に興味がない人物に対して</a:t>
            </a:r>
            <a:endParaRPr kumimoji="1" lang="en-US" altLang="ja-JP" sz="3200" dirty="0" smtClean="0">
              <a:latin typeface="ＭＳ Ｐゴシック" panose="020B0600070205080204" pitchFamily="50" charset="-128"/>
              <a:ea typeface="ＭＳ Ｐゴシック" panose="020B0600070205080204" pitchFamily="50" charset="-128"/>
            </a:endParaRPr>
          </a:p>
          <a:p>
            <a:pPr marL="0" indent="0">
              <a:buNone/>
            </a:pPr>
            <a:r>
              <a:rPr lang="ja-JP" altLang="en-US" dirty="0" smtClean="0"/>
              <a:t>　　　　　 </a:t>
            </a:r>
            <a:r>
              <a:rPr kumimoji="1" lang="ja-JP" altLang="en-US" sz="3200" dirty="0" smtClean="0">
                <a:latin typeface="ＭＳ Ｐゴシック" panose="020B0600070205080204" pitchFamily="50" charset="-128"/>
                <a:ea typeface="ＭＳ Ｐゴシック" panose="020B0600070205080204" pitchFamily="50" charset="-128"/>
              </a:rPr>
              <a:t>意識向上するか</a:t>
            </a:r>
            <a:endParaRPr kumimoji="1" lang="en-US" altLang="ja-JP" sz="3200" dirty="0" smtClean="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r>
              <a:rPr kumimoji="1" lang="ja-JP" altLang="en-US" sz="3200" dirty="0" smtClean="0">
                <a:latin typeface="ＭＳ Ｐゴシック" panose="020B0600070205080204" pitchFamily="50" charset="-128"/>
                <a:ea typeface="ＭＳ Ｐゴシック" panose="020B0600070205080204" pitchFamily="50" charset="-128"/>
              </a:rPr>
              <a:t>実験</a:t>
            </a:r>
            <a:r>
              <a:rPr lang="en-US" altLang="ja-JP" sz="3200" dirty="0" smtClean="0">
                <a:latin typeface="ＭＳ Ｐゴシック" panose="020B0600070205080204" pitchFamily="50" charset="-128"/>
                <a:ea typeface="ＭＳ Ｐゴシック" panose="020B0600070205080204" pitchFamily="50" charset="-128"/>
              </a:rPr>
              <a:t>2</a:t>
            </a:r>
            <a:r>
              <a:rPr lang="ja-JP" altLang="en-US" sz="3200" dirty="0" smtClean="0">
                <a:latin typeface="ＭＳ Ｐゴシック" panose="020B0600070205080204" pitchFamily="50" charset="-128"/>
                <a:ea typeface="ＭＳ Ｐゴシック" panose="020B0600070205080204" pitchFamily="50" charset="-128"/>
              </a:rPr>
              <a:t>：認知症の介護に携わる人物に対して</a:t>
            </a:r>
            <a:endParaRPr lang="en-US" altLang="ja-JP" sz="3200" dirty="0" smtClean="0">
              <a:latin typeface="ＭＳ Ｐゴシック" panose="020B0600070205080204" pitchFamily="50" charset="-128"/>
              <a:ea typeface="ＭＳ Ｐゴシック" panose="020B0600070205080204" pitchFamily="50" charset="-128"/>
            </a:endParaRPr>
          </a:p>
          <a:p>
            <a:pPr marL="0" indent="0">
              <a:buNone/>
            </a:pPr>
            <a:r>
              <a:rPr lang="ja-JP" altLang="en-US" dirty="0" smtClean="0"/>
              <a:t>　　　　　 </a:t>
            </a:r>
            <a:r>
              <a:rPr lang="ja-JP" altLang="en-US" sz="3200" dirty="0" smtClean="0">
                <a:latin typeface="ＭＳ Ｐゴシック" panose="020B0600070205080204" pitchFamily="50" charset="-128"/>
                <a:ea typeface="ＭＳ Ｐゴシック" panose="020B0600070205080204" pitchFamily="50" charset="-128"/>
              </a:rPr>
              <a:t>介護の助けになるか</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FC65BC05-9D6F-470D-A61E-1A0B241A0FD9}" type="slidenum">
              <a:rPr kumimoji="1" lang="ja-JP" altLang="en-US" smtClean="0"/>
              <a:t>8</a:t>
            </a:fld>
            <a:endParaRPr kumimoji="1" lang="ja-JP" altLang="en-US"/>
          </a:p>
        </p:txBody>
      </p:sp>
    </p:spTree>
    <p:extLst>
      <p:ext uri="{BB962C8B-B14F-4D97-AF65-F5344CB8AC3E}">
        <p14:creationId xmlns:p14="http://schemas.microsoft.com/office/powerpoint/2010/main" val="1060941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0100" y="609600"/>
            <a:ext cx="10591800" cy="1081088"/>
          </a:xfrm>
        </p:spPr>
        <p:txBody>
          <a:bodyPr>
            <a:normAutofit fontScale="90000"/>
          </a:bodyPr>
          <a:lstStyle/>
          <a:p>
            <a:pPr algn="ctr"/>
            <a:r>
              <a:rPr lang="ja-JP" altLang="en-US" sz="4900" dirty="0"/>
              <a:t>実験</a:t>
            </a:r>
            <a:r>
              <a:rPr lang="en-US" altLang="ja-JP" sz="4900" dirty="0"/>
              <a:t>1</a:t>
            </a:r>
            <a:r>
              <a:rPr lang="ja-JP" altLang="en-US" sz="4900" dirty="0"/>
              <a:t>：認知症に興味がない人物に</a:t>
            </a:r>
            <a:r>
              <a:rPr lang="ja-JP" altLang="en-US" sz="4900" dirty="0" smtClean="0"/>
              <a:t>対しての意識向上実験</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lang="en-US" altLang="ja-JP" sz="3200" dirty="0" smtClean="0"/>
              <a:t>16</a:t>
            </a:r>
            <a:r>
              <a:rPr lang="ja-JP" altLang="en-US" sz="3200" dirty="0" smtClean="0"/>
              <a:t>名（</a:t>
            </a:r>
            <a:r>
              <a:rPr lang="en-US" altLang="ja-JP" sz="3200" dirty="0"/>
              <a:t>10</a:t>
            </a:r>
            <a:r>
              <a:rPr lang="ja-JP" altLang="en-US" sz="3200" dirty="0"/>
              <a:t>代</a:t>
            </a:r>
            <a:r>
              <a:rPr lang="en-US" altLang="ja-JP" sz="3200" dirty="0"/>
              <a:t>1</a:t>
            </a:r>
            <a:r>
              <a:rPr lang="ja-JP" altLang="en-US" sz="3200" dirty="0"/>
              <a:t>名，</a:t>
            </a:r>
            <a:r>
              <a:rPr lang="en-US" altLang="ja-JP" sz="3200" dirty="0"/>
              <a:t>20</a:t>
            </a:r>
            <a:r>
              <a:rPr lang="ja-JP" altLang="en-US" sz="3200" dirty="0"/>
              <a:t>代</a:t>
            </a:r>
            <a:r>
              <a:rPr lang="en-US" altLang="ja-JP" sz="3200" dirty="0"/>
              <a:t>6</a:t>
            </a:r>
            <a:r>
              <a:rPr lang="ja-JP" altLang="en-US" sz="3200" dirty="0"/>
              <a:t>名，</a:t>
            </a:r>
            <a:r>
              <a:rPr lang="en-US" altLang="ja-JP" sz="3200" dirty="0"/>
              <a:t>30</a:t>
            </a:r>
            <a:r>
              <a:rPr lang="ja-JP" altLang="en-US" sz="3200" dirty="0"/>
              <a:t>代</a:t>
            </a:r>
            <a:r>
              <a:rPr lang="en-US" altLang="ja-JP" sz="3200" dirty="0"/>
              <a:t>2</a:t>
            </a:r>
            <a:r>
              <a:rPr lang="ja-JP" altLang="en-US" sz="3200" dirty="0"/>
              <a:t>名，</a:t>
            </a:r>
            <a:r>
              <a:rPr lang="en-US" altLang="ja-JP" sz="3200" dirty="0"/>
              <a:t>40</a:t>
            </a:r>
            <a:r>
              <a:rPr lang="ja-JP" altLang="en-US" sz="3200" dirty="0"/>
              <a:t>代</a:t>
            </a:r>
            <a:r>
              <a:rPr lang="en-US" altLang="ja-JP" sz="3200" dirty="0"/>
              <a:t>5</a:t>
            </a:r>
            <a:r>
              <a:rPr lang="ja-JP" altLang="en-US" sz="3200" dirty="0"/>
              <a:t>名，</a:t>
            </a:r>
            <a:r>
              <a:rPr lang="en-US" altLang="ja-JP" sz="3200" dirty="0"/>
              <a:t>50</a:t>
            </a:r>
            <a:r>
              <a:rPr lang="ja-JP" altLang="en-US" sz="3200" dirty="0"/>
              <a:t>代</a:t>
            </a:r>
            <a:r>
              <a:rPr lang="en-US" altLang="ja-JP" sz="3200" dirty="0"/>
              <a:t>2</a:t>
            </a:r>
            <a:r>
              <a:rPr lang="ja-JP" altLang="en-US" sz="3200" dirty="0" smtClean="0"/>
              <a:t>名）</a:t>
            </a:r>
            <a:endParaRPr lang="en-US" altLang="ja-JP" sz="3200" dirty="0" smtClean="0"/>
          </a:p>
          <a:p>
            <a:endParaRPr kumimoji="1" lang="en-US" altLang="ja-JP" sz="3200" dirty="0"/>
          </a:p>
          <a:p>
            <a:r>
              <a:rPr kumimoji="1" lang="ja-JP" altLang="en-US" sz="3200" dirty="0" smtClean="0"/>
              <a:t>システム体験後</a:t>
            </a:r>
            <a:r>
              <a:rPr kumimoji="1" lang="ja-JP" altLang="en-US" sz="3200" dirty="0" smtClean="0"/>
              <a:t>に</a:t>
            </a:r>
            <a:r>
              <a:rPr kumimoji="1" lang="en-US" altLang="ja-JP" sz="3200" dirty="0" smtClean="0"/>
              <a:t>5</a:t>
            </a:r>
            <a:r>
              <a:rPr kumimoji="1" lang="ja-JP" altLang="en-US" sz="3200" dirty="0" smtClean="0"/>
              <a:t>段階評価のアンケート</a:t>
            </a:r>
            <a:r>
              <a:rPr kumimoji="1" lang="ja-JP" altLang="en-US" sz="3200" dirty="0" smtClean="0"/>
              <a:t>を実施</a:t>
            </a:r>
            <a:endParaRPr kumimoji="1" lang="en-US" altLang="ja-JP" sz="3200" dirty="0" smtClean="0"/>
          </a:p>
          <a:p>
            <a:pPr lvl="1"/>
            <a:r>
              <a:rPr lang="ja-JP" altLang="en-US" dirty="0"/>
              <a:t>認知症に対して印象が変化したと思う</a:t>
            </a:r>
            <a:r>
              <a:rPr lang="ja-JP" altLang="en-US" dirty="0" smtClean="0"/>
              <a:t>か</a:t>
            </a:r>
            <a:endParaRPr lang="en-US" altLang="ja-JP" dirty="0" smtClean="0"/>
          </a:p>
          <a:p>
            <a:pPr lvl="1"/>
            <a:r>
              <a:rPr lang="ja-JP" altLang="en-US" dirty="0" smtClean="0"/>
              <a:t>認知症</a:t>
            </a:r>
            <a:r>
              <a:rPr lang="ja-JP" altLang="en-US" dirty="0"/>
              <a:t>に対して興味が湧いたと思う</a:t>
            </a:r>
            <a:r>
              <a:rPr lang="ja-JP" altLang="en-US" dirty="0" smtClean="0"/>
              <a:t>か</a:t>
            </a:r>
            <a:endParaRPr lang="en-US" altLang="ja-JP" dirty="0" smtClean="0"/>
          </a:p>
          <a:p>
            <a:pPr lvl="1"/>
            <a:r>
              <a:rPr lang="ja-JP" altLang="en-US" dirty="0"/>
              <a:t>体験することが役に立ったと思う</a:t>
            </a:r>
            <a:r>
              <a:rPr lang="ja-JP" altLang="en-US" dirty="0" smtClean="0"/>
              <a:t>か</a:t>
            </a:r>
            <a:endParaRPr lang="en-US" altLang="ja-JP" dirty="0" smtClean="0"/>
          </a:p>
          <a:p>
            <a:pPr lvl="1"/>
            <a:endParaRPr kumimoji="1" lang="en-US" altLang="ja-JP" dirty="0" smtClean="0"/>
          </a:p>
          <a:p>
            <a:endParaRPr lang="en-US" altLang="ja-JP" sz="3200" dirty="0"/>
          </a:p>
          <a:p>
            <a:pPr marL="0" indent="0">
              <a:buNone/>
            </a:pPr>
            <a:endParaRPr kumimoji="1" lang="ja-JP" altLang="en-US" sz="3200" dirty="0"/>
          </a:p>
        </p:txBody>
      </p:sp>
      <p:sp>
        <p:nvSpPr>
          <p:cNvPr id="4" name="スライド番号プレースホルダー 3"/>
          <p:cNvSpPr>
            <a:spLocks noGrp="1"/>
          </p:cNvSpPr>
          <p:nvPr>
            <p:ph type="sldNum" sz="quarter" idx="12"/>
          </p:nvPr>
        </p:nvSpPr>
        <p:spPr/>
        <p:txBody>
          <a:bodyPr/>
          <a:lstStyle/>
          <a:p>
            <a:fld id="{FC65BC05-9D6F-470D-A61E-1A0B241A0FD9}" type="slidenum">
              <a:rPr kumimoji="1" lang="ja-JP" altLang="en-US" smtClean="0"/>
              <a:t>9</a:t>
            </a:fld>
            <a:endParaRPr kumimoji="1" lang="ja-JP" altLang="en-US"/>
          </a:p>
        </p:txBody>
      </p:sp>
    </p:spTree>
    <p:extLst>
      <p:ext uri="{BB962C8B-B14F-4D97-AF65-F5344CB8AC3E}">
        <p14:creationId xmlns:p14="http://schemas.microsoft.com/office/powerpoint/2010/main" val="1951459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8761</TotalTime>
  <Words>1915</Words>
  <Application>Microsoft Office PowerPoint</Application>
  <PresentationFormat>ワイド画面</PresentationFormat>
  <Paragraphs>186</Paragraphs>
  <Slides>13</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游ゴシック</vt:lpstr>
      <vt:lpstr>游ゴシック Light</vt:lpstr>
      <vt:lpstr>Arial</vt:lpstr>
      <vt:lpstr>Wingdings</vt:lpstr>
      <vt:lpstr>Office テーマ</vt:lpstr>
      <vt:lpstr>視野外VR空間操作による認知症疑似体験システム[1]</vt:lpstr>
      <vt:lpstr>背景</vt:lpstr>
      <vt:lpstr>　　　　　   　　　関連研究(1/2)</vt:lpstr>
      <vt:lpstr>　　　　　　　　　関連研究(2/2)</vt:lpstr>
      <vt:lpstr>　　　　　　　　　　　　課題</vt:lpstr>
      <vt:lpstr>視野外VR空間操作による 認知症疑似体験システム</vt:lpstr>
      <vt:lpstr>　システム概要</vt:lpstr>
      <vt:lpstr>　　　　　　　　　　　評価実験</vt:lpstr>
      <vt:lpstr>実験1：認知症に興味がない人物に対しての意識向上実験 </vt:lpstr>
      <vt:lpstr>実験1：認知症に興味がない人物に対しての意識向上評価</vt:lpstr>
      <vt:lpstr> 実験2：認知症の介護に携わる人物に対して介護の助けになるかの実験  </vt:lpstr>
      <vt:lpstr>実験2：認知症の介護に携わる人物に対して介護の助けになるかの評価</vt:lpstr>
      <vt:lpstr>まとめ</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視野外VR空間操作による認知症疑似体験システム</dc:title>
  <dc:creator>Windows User</dc:creator>
  <cp:lastModifiedBy>Windows User</cp:lastModifiedBy>
  <cp:revision>109</cp:revision>
  <dcterms:created xsi:type="dcterms:W3CDTF">2020-12-08T13:42:33Z</dcterms:created>
  <dcterms:modified xsi:type="dcterms:W3CDTF">2020-12-15T14:23:50Z</dcterms:modified>
</cp:coreProperties>
</file>