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323" r:id="rId4"/>
    <p:sldId id="286" r:id="rId5"/>
    <p:sldId id="326" r:id="rId6"/>
    <p:sldId id="300" r:id="rId7"/>
    <p:sldId id="327" r:id="rId8"/>
    <p:sldId id="258" r:id="rId9"/>
    <p:sldId id="312" r:id="rId10"/>
    <p:sldId id="328" r:id="rId11"/>
    <p:sldId id="292" r:id="rId12"/>
    <p:sldId id="316" r:id="rId13"/>
    <p:sldId id="322" r:id="rId14"/>
    <p:sldId id="317" r:id="rId15"/>
    <p:sldId id="313" r:id="rId16"/>
    <p:sldId id="329" r:id="rId17"/>
    <p:sldId id="314" r:id="rId18"/>
    <p:sldId id="315" r:id="rId19"/>
    <p:sldId id="330" r:id="rId20"/>
    <p:sldId id="324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4" r:id="rId33"/>
    <p:sldId id="342" r:id="rId34"/>
    <p:sldId id="343" r:id="rId35"/>
    <p:sldId id="345" r:id="rId36"/>
    <p:sldId id="347" r:id="rId37"/>
    <p:sldId id="348" r:id="rId38"/>
    <p:sldId id="349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28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734" autoAdjust="0"/>
  </p:normalViewPr>
  <p:slideViewPr>
    <p:cSldViewPr showGuides="1">
      <p:cViewPr varScale="1">
        <p:scale>
          <a:sx n="112" d="100"/>
          <a:sy n="112" d="100"/>
        </p:scale>
        <p:origin x="1620" y="108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»"/>
        <a:defRPr sz="1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66079" y="2871351"/>
            <a:ext cx="5688632" cy="8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常用日志框架介绍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java常用日志框架之间的关系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000" dirty="0" smtClean="0"/>
              <a:t>1.Log4j2与Log4j1发生了很大的变化，log4j2不兼容log4j1。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2.Commons Logging和Slf4j是日志门面(门面模式是软件工程中常用的一种软件设计模式，也被称为正面模式、外观模式。它为子系统中的一组接口提供一个统一的高层接口，使得子系统更容易使用)。log4j和Logback则是具体的日志实现方案。可以简单的理解为接口与接口的实现，调用这只需要关注接口而无需关注具体的实现，做到解耦。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3.比较常用的组合使用方式是Slf4j与Logback组合使用，Commons Logging与Log4j组合使用。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Logback必须配合Slf4j使用。由于Logback和Slf4j是同一个作者，其兼容性不言而喻。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java常用日志框架之间的关系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1600" dirty="0" smtClean="0"/>
              <a:t>如果是在一个新的项目中建议使用Slf4j + Logback组合，这样有如下的几个优点。</a:t>
            </a:r>
            <a:endParaRPr lang="en-US" altLang="zh-CN" sz="1600" dirty="0" smtClean="0"/>
          </a:p>
          <a:p>
            <a:pPr marL="0" lvl="0" indent="0">
              <a:buNone/>
            </a:pPr>
            <a:r>
              <a:rPr lang="en-US" altLang="zh-CN" sz="1600" dirty="0" smtClean="0"/>
              <a:t>1. Slf4j实现机制决定Slf4j限制较少，使用范围更广。由于Slf4j在编译期间，静态绑定本地的LOG库使得通用性要比Commons logging要好。</a:t>
            </a:r>
            <a:endParaRPr lang="en-US" altLang="zh-CN" sz="1600" dirty="0" smtClean="0"/>
          </a:p>
          <a:p>
            <a:pPr marL="0" lvl="0" indent="0">
              <a:buNone/>
            </a:pPr>
            <a:r>
              <a:rPr lang="en-US" altLang="zh-CN" sz="1600" dirty="0" smtClean="0"/>
              <a:t>2. Logback拥有更好的性能</a:t>
            </a:r>
            <a:endParaRPr lang="en-US" altLang="zh-CN" sz="1600" dirty="0" smtClean="0"/>
          </a:p>
          <a:p>
            <a:pPr marL="0" lvl="0" indent="0">
              <a:buNone/>
            </a:pPr>
            <a:r>
              <a:rPr lang="en-US" altLang="zh-CN" sz="1600" dirty="0" smtClean="0"/>
              <a:t>Logback声称：某些关键操作，比如判定是否记录一条日志语句的操作，其性能得到了显著的提高。这个操作在Logback中需要3纳秒，而在Log4J中则需要30纳秒。LogBack创建记录器（logger）的速度也更快：13毫秒，而在Log4J中需要23毫秒。更重要的是，它获取已存在的记录器只需94纳秒，而Log4J需要2234纳秒，时间减少到了1/23。跟JUL相比的性能提高也是显著的。</a:t>
            </a:r>
            <a:endParaRPr lang="en-US" altLang="zh-CN" sz="1600" dirty="0" smtClean="0"/>
          </a:p>
          <a:p>
            <a:pPr marL="0" lvl="0" indent="0">
              <a:buNone/>
            </a:pP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Commons Logging开销更高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在使Commons Logging时为了减少构建日志信息的开销，通常的做法是：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if(log.isDebugEnabled()){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log.debug("User name： " +user.getName() + " buy goods id ：" + good.getId());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在Slf4j阵营，你只需这么做：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 log.debug("User name：{} ,buy goods id ：{}", user.getName(),good.getId());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也就是说，slf4j把构建日志的开销放在了它确认需要显示这条日志之后，减少内存和cup的开销，使用占位符号，代码也更为简洁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Logback文档免费。Logback的所有文档是全面免费提供的，不象Log4J那样只提供部分免费文档而需要用户去购买付费文档。</a:t>
            </a:r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java常用日志框架之间的关系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000" dirty="0" smtClean="0"/>
              <a:t>在使Commons Logging时为了减少构建日志信息的开销，通常的做法是：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if(log.isDebugEnabled()){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log.debug("User name： " +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user.getName() + " buy goods id ：" + good.getId());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在Slf4j阵营，你只需这么做：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 log.debug("User name：{} ,buy goods id ：{}", user.getName(),good.getId());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也就是说，slf4j把构建日志的开销放在了它确认需要显示这条日志之后，减少内存和cup的开销，使用占位符号，代码也更为简洁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Logback文档免费。Logback的所有文档是全面免费提供的，不象Log4J那样只提供部分免费文档而需要用户去购买付费文档。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151130"/>
            <a:ext cx="59245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Slf4j与其他各种日志组件的桥接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1167765"/>
            <a:ext cx="899858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5730" y="2944495"/>
            <a:ext cx="6105525" cy="1061085"/>
          </a:xfrm>
        </p:spPr>
        <p:txBody>
          <a:bodyPr>
            <a:normAutofit fontScale="8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3600" dirty="0" smtClean="0">
                <a:sym typeface="+mn-ea"/>
              </a:rPr>
              <a:t>四、</a:t>
            </a:r>
            <a:r>
              <a:rPr lang="zh-CN" altLang="en-US" sz="3600" dirty="0" smtClean="0">
                <a:sym typeface="+mn-ea"/>
              </a:rPr>
              <a:t>Slf4j与其他各种日志组件的桥接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16216" y="6308725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151130"/>
            <a:ext cx="59245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Slf4j与其他各种日志组件的桥接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1167765"/>
            <a:ext cx="899858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151130"/>
            <a:ext cx="5740400" cy="490220"/>
          </a:xfrm>
        </p:spPr>
        <p:txBody>
          <a:bodyPr/>
          <a:p>
            <a:r>
              <a:rPr lang="zh-CN" altLang="en-US" dirty="0" smtClean="0">
                <a:sym typeface="+mn-ea"/>
              </a:rPr>
              <a:t>Slf4j与其他各种日志组件的桥接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1231900"/>
            <a:ext cx="905573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5730" y="2944495"/>
            <a:ext cx="6105525" cy="106108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3600" dirty="0" smtClean="0">
                <a:sym typeface="+mn-ea"/>
              </a:rPr>
              <a:t>五、</a:t>
            </a:r>
            <a:r>
              <a:rPr lang="zh-CN" altLang="en-US" sz="3600" dirty="0" smtClean="0">
                <a:sym typeface="+mn-ea"/>
              </a:rPr>
              <a:t>各日志框架配置讲解</a:t>
            </a:r>
            <a:endParaRPr lang="zh-CN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16216" y="6308725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log4j</a:t>
            </a:r>
            <a:r>
              <a:rPr lang="zh-CN" altLang="en-US"/>
              <a:t>三个主要组件：</a:t>
            </a:r>
            <a:endParaRPr lang="zh-CN" altLang="en-US"/>
          </a:p>
          <a:p>
            <a:pPr lvl="1"/>
            <a:r>
              <a:rPr lang="en-US" altLang="zh-CN"/>
              <a:t>Loggers</a:t>
            </a:r>
            <a:r>
              <a:rPr lang="zh-CN" altLang="en-US"/>
              <a:t>（记录器）</a:t>
            </a:r>
            <a:endParaRPr lang="zh-CN" altLang="en-US"/>
          </a:p>
          <a:p>
            <a:pPr lvl="2"/>
            <a:r>
              <a:rPr lang="zh-CN" altLang="en-US"/>
              <a:t>记录日志的工具</a:t>
            </a:r>
            <a:endParaRPr lang="zh-CN" altLang="en-US"/>
          </a:p>
          <a:p>
            <a:pPr lvl="1"/>
            <a:r>
              <a:rPr lang="en-US" altLang="zh-CN"/>
              <a:t>Appenders</a:t>
            </a:r>
            <a:r>
              <a:rPr lang="zh-CN" altLang="en-US"/>
              <a:t>（输出源）</a:t>
            </a:r>
            <a:endParaRPr lang="zh-CN" altLang="en-US"/>
          </a:p>
          <a:p>
            <a:pPr lvl="2"/>
            <a:r>
              <a:rPr lang="zh-CN" altLang="en-US"/>
              <a:t>日志输出到哪里？控制台？文件？数据库？</a:t>
            </a:r>
            <a:endParaRPr lang="zh-CN" altLang="en-US"/>
          </a:p>
          <a:p>
            <a:pPr lvl="2"/>
            <a:r>
              <a:rPr lang="zh-CN" altLang="en-US"/>
              <a:t>org.apache.log4j.ConsoleAppender（控制台）</a:t>
            </a:r>
            <a:endParaRPr lang="zh-CN" altLang="en-US"/>
          </a:p>
          <a:p>
            <a:pPr lvl="2"/>
            <a:r>
              <a:rPr lang="zh-CN" altLang="en-US"/>
              <a:t>org.apache.log4j.FileAppender（文件）</a:t>
            </a:r>
            <a:endParaRPr lang="zh-CN" altLang="en-US"/>
          </a:p>
          <a:p>
            <a:pPr lvl="2"/>
            <a:r>
              <a:rPr lang="zh-CN" altLang="en-US"/>
              <a:t>org.apache.log4j.DailyRollingFileAppender（每天产生一个日志文件）</a:t>
            </a:r>
            <a:endParaRPr lang="zh-CN" altLang="en-US"/>
          </a:p>
          <a:p>
            <a:pPr lvl="2"/>
            <a:r>
              <a:rPr lang="zh-CN" altLang="en-US"/>
              <a:t>org.apache.log4j.RollingFileAppender（文件大小到达指定尺寸的时候产生一个新的文件）</a:t>
            </a:r>
            <a:endParaRPr lang="zh-CN" altLang="en-US"/>
          </a:p>
          <a:p>
            <a:pPr lvl="2"/>
            <a:r>
              <a:rPr lang="zh-CN" altLang="en-US"/>
              <a:t>org.apache.log4j.WriterAppender（将日志信息以流格式发送到任意指定的地方）</a:t>
            </a:r>
            <a:endParaRPr lang="zh-CN" altLang="en-US"/>
          </a:p>
          <a:p>
            <a:pPr lvl="1"/>
            <a:r>
              <a:rPr lang="en-US" altLang="zh-CN"/>
              <a:t>Layouts</a:t>
            </a:r>
            <a:r>
              <a:rPr lang="zh-CN" altLang="en-US"/>
              <a:t>（布局）</a:t>
            </a:r>
            <a:endParaRPr lang="zh-CN" altLang="en-US"/>
          </a:p>
          <a:p>
            <a:pPr lvl="2"/>
            <a:r>
              <a:rPr lang="zh-CN" altLang="en-US"/>
              <a:t>日志以什么样的格式输出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开篇问题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</a:pPr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log4j</a:t>
            </a:r>
            <a:r>
              <a:rPr lang="zh-CN" altLang="en-US" dirty="0" smtClean="0">
                <a:sym typeface="+mn-ea"/>
              </a:rPr>
              <a:t>写日志时，为啥要这样写？</a:t>
            </a:r>
            <a:endParaRPr lang="zh-CN" altLang="en-US" dirty="0" smtClean="0">
              <a:sym typeface="+mn-ea"/>
            </a:endParaRPr>
          </a:p>
          <a:p>
            <a:pPr marL="0" lvl="0" indent="0">
              <a:buNone/>
            </a:pPr>
            <a:r>
              <a:rPr lang="en-US" altLang="zh-CN" sz="1400" dirty="0" smtClean="0">
                <a:sym typeface="+mn-ea"/>
              </a:rPr>
              <a:t>if(log.isDebugEnabled()){</a:t>
            </a:r>
            <a:endParaRPr lang="en-US" altLang="zh-CN" sz="1400" dirty="0" smtClean="0">
              <a:sym typeface="+mn-ea"/>
            </a:endParaRPr>
          </a:p>
          <a:p>
            <a:pPr marL="0" lvl="0" indent="0">
              <a:buNone/>
            </a:pPr>
            <a:r>
              <a:rPr lang="en-US" altLang="zh-CN" sz="1400" dirty="0" smtClean="0">
                <a:sym typeface="+mn-ea"/>
              </a:rPr>
              <a:t>log.debug("User name： " +user.getName() + " buy goods id ：" + good.getId());</a:t>
            </a:r>
            <a:endParaRPr lang="en-US" altLang="zh-CN" sz="1400" dirty="0" smtClean="0"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 smtClean="0">
                <a:sym typeface="+mn-ea"/>
              </a:rPr>
              <a:t>}</a:t>
            </a:r>
            <a:endParaRPr lang="en-US" altLang="zh-CN" sz="1600" dirty="0" smtClean="0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2. log4j</a:t>
            </a:r>
            <a:r>
              <a:rPr lang="zh-CN" altLang="en-US"/>
              <a:t>、</a:t>
            </a:r>
            <a:r>
              <a:rPr lang="en-US" altLang="zh-CN"/>
              <a:t>log4j2</a:t>
            </a:r>
            <a:r>
              <a:rPr lang="zh-CN" altLang="en-US"/>
              <a:t>、</a:t>
            </a:r>
            <a:r>
              <a:rPr lang="en-US" altLang="zh-CN"/>
              <a:t>commons logging</a:t>
            </a:r>
            <a:r>
              <a:rPr lang="zh-CN" altLang="en-US"/>
              <a:t>、</a:t>
            </a:r>
            <a:r>
              <a:rPr lang="en-US" altLang="zh-CN"/>
              <a:t>slf4j</a:t>
            </a:r>
            <a:r>
              <a:rPr lang="zh-CN" altLang="en-US"/>
              <a:t>、</a:t>
            </a:r>
            <a:r>
              <a:rPr lang="en-US" altLang="zh-CN"/>
              <a:t>logback</a:t>
            </a:r>
            <a:r>
              <a:rPr lang="zh-CN" altLang="en-US"/>
              <a:t>啥关系？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3. </a:t>
            </a:r>
            <a:r>
              <a:rPr lang="zh-CN" altLang="en-US"/>
              <a:t>桥接是什么作用？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4. 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日志级别</a:t>
            </a:r>
            <a:endParaRPr lang="zh-CN" altLang="en-US"/>
          </a:p>
          <a:p>
            <a:r>
              <a:rPr lang="zh-CN" altLang="en-US"/>
              <a:t>Loggers组件在此系统中被分为五个级别：DEBUG、INFO、WARN、ERROR和FATAL。这五个级别是有顺序的，DEBUG &lt; INFO &lt; WARN &lt; ERROR &lt; FATAL，分别用来指定这条日志信息的重要程度，明白这一点很重要，Log4j有一个规则：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只输出级别不低于设定级别的日志信息</a:t>
            </a:r>
            <a:r>
              <a:rPr lang="zh-CN" altLang="en-US"/>
              <a:t>，假设Loggers级别设定为INFO，则INFO、WARN、ERROR和FATAL级别的日志信息都会输出，而级别比INFO低的DEBUG则不会输出。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日志级别</a:t>
            </a:r>
            <a:endParaRPr lang="zh-CN" altLang="en-US"/>
          </a:p>
          <a:p>
            <a:r>
              <a:rPr lang="zh-CN" altLang="en-US"/>
              <a:t>Loggers组件在此系统中被分为五个级别：DEBUG、INFO、WARN、ERROR和FATAL。这五个级别是有顺序的，DEBUG &lt; INFO &lt; WARN &lt; ERROR &lt; FATAL，分别用来指定这条日志信息的重要程度，明白这一点很重要，Log4j有一个规则：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只输出级别不低于设定级别的日志信息</a:t>
            </a:r>
            <a:r>
              <a:rPr lang="zh-CN" altLang="en-US"/>
              <a:t>，假设Loggers级别设定为INFO，则INFO、WARN、ERROR和FATAL级别的日志信息都会输出，而级别比INFO低的DEBUG则不会输出。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配置基本模式（</a:t>
            </a:r>
            <a:r>
              <a:rPr lang="en-US" altLang="zh-CN"/>
              <a:t>xml</a:t>
            </a:r>
            <a:r>
              <a:rPr lang="zh-CN" altLang="en-US"/>
              <a:t>或者</a:t>
            </a:r>
            <a:r>
              <a:rPr lang="en-US" altLang="zh-CN" b="1">
                <a:solidFill>
                  <a:srgbClr val="FF0000"/>
                </a:solidFill>
              </a:rPr>
              <a:t>properties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配置根</a:t>
            </a:r>
            <a:r>
              <a:rPr lang="en-US" altLang="zh-CN"/>
              <a:t>logger</a:t>
            </a:r>
            <a:endParaRPr lang="en-US" altLang="zh-CN"/>
          </a:p>
          <a:p>
            <a:pPr lvl="1"/>
            <a:r>
              <a:rPr lang="zh-CN" altLang="en-US" sz="2400"/>
              <a:t>配置全局的日志级别</a:t>
            </a:r>
            <a:endParaRPr lang="zh-CN" altLang="en-US" sz="2400"/>
          </a:p>
          <a:p>
            <a:pPr lvl="1"/>
            <a:r>
              <a:rPr lang="zh-CN" altLang="en-US" sz="2400"/>
              <a:t>声明所有的</a:t>
            </a:r>
            <a:r>
              <a:rPr lang="en-US" altLang="zh-CN" sz="2400"/>
              <a:t>Appender</a:t>
            </a:r>
            <a:r>
              <a:rPr lang="zh-CN" altLang="en-US" sz="2400"/>
              <a:t>（可以指定生成到很多目的地）</a:t>
            </a:r>
            <a:endParaRPr lang="zh-CN" altLang="en-US" sz="2400"/>
          </a:p>
          <a:p>
            <a:pPr lvl="1"/>
            <a:r>
              <a:rPr lang="zh-CN" altLang="en-US" sz="2400"/>
              <a:t>例如：</a:t>
            </a:r>
            <a:r>
              <a:rPr lang="zh-CN" altLang="en-US" sz="1400"/>
              <a:t>log4j.rootLogger = </a:t>
            </a:r>
            <a:r>
              <a:rPr lang="zh-CN" altLang="en-US" sz="1400" b="1">
                <a:solidFill>
                  <a:srgbClr val="FF0000"/>
                </a:solidFill>
              </a:rPr>
              <a:t>[ level ]</a:t>
            </a:r>
            <a:r>
              <a:rPr lang="zh-CN" altLang="en-US" sz="1400"/>
              <a:t> , appenderName1, appenderName2, …</a:t>
            </a:r>
            <a:endParaRPr lang="zh-CN" altLang="en-US" sz="1400"/>
          </a:p>
          <a:p>
            <a:r>
              <a:rPr lang="en-US" altLang="zh-CN"/>
              <a:t>2. </a:t>
            </a:r>
            <a:r>
              <a:rPr lang="zh-CN" altLang="en-US"/>
              <a:t>配置</a:t>
            </a:r>
            <a:r>
              <a:rPr lang="en-US" altLang="zh-CN">
                <a:sym typeface="+mn-ea"/>
              </a:rPr>
              <a:t>Appender</a:t>
            </a:r>
            <a:endParaRPr lang="en-US" altLang="zh-CN"/>
          </a:p>
          <a:p>
            <a:pPr lvl="1"/>
            <a:r>
              <a:rPr lang="zh-CN" altLang="en-US"/>
              <a:t>定义</a:t>
            </a:r>
            <a:r>
              <a:rPr lang="en-US" altLang="zh-CN"/>
              <a:t>Appender</a:t>
            </a:r>
            <a:r>
              <a:rPr lang="zh-CN" altLang="en-US"/>
              <a:t>的类型</a:t>
            </a:r>
            <a:endParaRPr lang="zh-CN" altLang="en-US"/>
          </a:p>
          <a:p>
            <a:pPr lvl="1"/>
            <a:r>
              <a:rPr lang="zh-CN" altLang="en-US"/>
              <a:t>配置</a:t>
            </a:r>
            <a:r>
              <a:rPr lang="en-US" altLang="zh-CN"/>
              <a:t>Appender</a:t>
            </a:r>
            <a:r>
              <a:rPr lang="zh-CN" altLang="en-US"/>
              <a:t>的属性（日志级别，是否立即输出，文件输出路径等等）</a:t>
            </a:r>
            <a:endParaRPr lang="zh-CN" altLang="en-US"/>
          </a:p>
          <a:p>
            <a:pPr lvl="1"/>
            <a:r>
              <a:rPr lang="zh-CN" altLang="en-US"/>
              <a:t>定义日志的</a:t>
            </a:r>
            <a:r>
              <a:rPr lang="en-US" altLang="zh-CN"/>
              <a:t>Layout</a:t>
            </a:r>
            <a:r>
              <a:rPr lang="zh-CN" altLang="en-US"/>
              <a:t>（输出格式）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配置基本模式</a:t>
            </a:r>
            <a:endParaRPr lang="zh-CN" altLang="en-US"/>
          </a:p>
          <a:p>
            <a:r>
              <a:rPr lang="zh-CN" altLang="en-US"/>
              <a:t>注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rootLogger</a:t>
            </a:r>
            <a:r>
              <a:rPr lang="zh-CN" altLang="en-US"/>
              <a:t>中定义的日志级别（全局）低于</a:t>
            </a:r>
            <a:r>
              <a:rPr lang="en-US" altLang="zh-CN"/>
              <a:t>Appender</a:t>
            </a:r>
            <a:r>
              <a:rPr lang="zh-CN" altLang="en-US"/>
              <a:t>定义的日志级别</a:t>
            </a:r>
            <a:endParaRPr lang="zh-CN" altLang="en-US"/>
          </a:p>
          <a:p>
            <a:r>
              <a:rPr lang="zh-CN" altLang="en-US"/>
              <a:t>注</a:t>
            </a:r>
            <a:r>
              <a:rPr lang="en-US" altLang="zh-CN"/>
              <a:t>2</a:t>
            </a:r>
            <a:r>
              <a:rPr lang="zh-CN" altLang="en-US"/>
              <a:t>：不同的</a:t>
            </a:r>
            <a:r>
              <a:rPr lang="en-US" altLang="zh-CN"/>
              <a:t>Appender</a:t>
            </a:r>
            <a:r>
              <a:rPr lang="zh-CN" altLang="en-US"/>
              <a:t>有不同的配置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ConsoleAppender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Threshold=WARN：指定日志信息的最低输出级别，默认为DEBUG。</a:t>
            </a:r>
            <a:endParaRPr lang="zh-CN" altLang="en-US" sz="1600"/>
          </a:p>
          <a:p>
            <a:r>
              <a:rPr lang="zh-CN" altLang="en-US" sz="1600"/>
              <a:t>ImmediateFlush=true：表示所有消息都会被立即输出，设为false则不输出，默认值是true。</a:t>
            </a:r>
            <a:endParaRPr lang="zh-CN" altLang="en-US" sz="1600"/>
          </a:p>
          <a:p>
            <a:r>
              <a:rPr lang="zh-CN" altLang="en-US" sz="1600"/>
              <a:t>Target=System.err：默认值是System.out。</a:t>
            </a:r>
            <a:endParaRPr lang="zh-CN" altLang="en-US" sz="1600"/>
          </a:p>
          <a:p>
            <a:r>
              <a:rPr lang="zh-CN" altLang="en-US" sz="1600"/>
              <a:t>举例：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注：</a:t>
            </a:r>
            <a:r>
              <a:rPr lang="en-US" altLang="zh-CN" sz="1600"/>
              <a:t>stdout</a:t>
            </a:r>
            <a:r>
              <a:rPr lang="zh-CN" altLang="en-US" sz="1600"/>
              <a:t>是自定义的</a:t>
            </a:r>
            <a:r>
              <a:rPr lang="en-US" altLang="zh-CN" sz="1600"/>
              <a:t>appender</a:t>
            </a:r>
            <a:r>
              <a:rPr lang="zh-CN" altLang="en-US" sz="1600"/>
              <a:t>的名称。此处是定义，然后在</a:t>
            </a:r>
            <a:r>
              <a:rPr lang="en-US" altLang="zh-CN" sz="1600"/>
              <a:t>rootLogger</a:t>
            </a:r>
            <a:r>
              <a:rPr lang="zh-CN" altLang="en-US" sz="1600"/>
              <a:t>注册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3371850"/>
            <a:ext cx="6819265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5492750"/>
            <a:ext cx="318071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FileAppender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Threshold=WARN：指定日志信息的最低输出级别，默认为DEBUG。</a:t>
            </a:r>
            <a:endParaRPr lang="zh-CN" altLang="en-US" sz="1600"/>
          </a:p>
          <a:p>
            <a:r>
              <a:rPr lang="zh-CN" altLang="en-US" sz="1600"/>
              <a:t>ImmediateFlush=true：表示所有消息都会被立即输出，设为false则不输出，默认值是true。</a:t>
            </a:r>
            <a:endParaRPr lang="zh-CN" altLang="en-US" sz="1600"/>
          </a:p>
          <a:p>
            <a:r>
              <a:rPr lang="zh-CN" altLang="en-US" sz="1600"/>
              <a:t>Append=false：true表示消息增加到指定文件中，false则将消息覆盖指定的文件内容，默认值是true。</a:t>
            </a:r>
            <a:endParaRPr lang="zh-CN" altLang="en-US" sz="1600"/>
          </a:p>
          <a:p>
            <a:r>
              <a:rPr lang="zh-CN" altLang="en-US" sz="1600"/>
              <a:t>File=D:/logs/logging.log4j：指定消息输出到logging.log4j文件中。</a:t>
            </a:r>
            <a:endParaRPr lang="zh-CN" altLang="en-US" sz="1600"/>
          </a:p>
          <a:p>
            <a:r>
              <a:rPr lang="zh-CN" altLang="en-US" sz="1600"/>
              <a:t>举例：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3886200"/>
            <a:ext cx="517144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DailyRollingFileAppender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Threshold=WARN：指定日志信息的最低输出级别，默认为DEBUG。</a:t>
            </a:r>
            <a:endParaRPr lang="zh-CN" altLang="en-US" sz="1600"/>
          </a:p>
          <a:p>
            <a:r>
              <a:rPr lang="zh-CN" altLang="en-US" sz="1600"/>
              <a:t>ImmediateFlush=true：表示所有消息都会被立即输出，设为false则不输出，默认值是true。</a:t>
            </a:r>
            <a:endParaRPr lang="zh-CN" altLang="en-US" sz="1600"/>
          </a:p>
          <a:p>
            <a:r>
              <a:rPr lang="zh-CN" altLang="en-US" sz="1600"/>
              <a:t>Append=false：true表示消息增加到指定文件中，false则将消息覆盖指定的文件内容，默认值是true。</a:t>
            </a:r>
            <a:endParaRPr lang="zh-CN" altLang="en-US" sz="1600"/>
          </a:p>
          <a:p>
            <a:r>
              <a:rPr lang="zh-CN" altLang="en-US" sz="1600"/>
              <a:t>File=D:/logs/logging.log4j：指定当前消息输出到logging.log4j文件中。</a:t>
            </a:r>
            <a:endParaRPr lang="zh-CN" altLang="en-US" sz="1600"/>
          </a:p>
          <a:p>
            <a:r>
              <a:rPr lang="zh-CN" altLang="en-US" sz="1600"/>
              <a:t>DatePattern='.'yyyy-MM：每月滚动一次日志文件，即每月产生一个新的日志文件。当前月的日志文件名为logging.log4j，前一个月的日志文件名为logging.log4j.yyyy-MM。</a:t>
            </a:r>
            <a:endParaRPr lang="zh-CN" altLang="en-US" sz="1600"/>
          </a:p>
          <a:p>
            <a:r>
              <a:rPr lang="zh-CN" altLang="en-US" sz="1600"/>
              <a:t>另外，也可以指定按周、天、时、分等来滚动日志文件，对应的格式如下：</a:t>
            </a:r>
            <a:endParaRPr lang="zh-CN" altLang="en-US" sz="1600"/>
          </a:p>
          <a:p>
            <a:r>
              <a:rPr lang="zh-CN" altLang="en-US" sz="1600"/>
              <a:t>1)'.'yyyy-MM：每月</a:t>
            </a:r>
            <a:endParaRPr lang="zh-CN" altLang="en-US" sz="1600"/>
          </a:p>
          <a:p>
            <a:r>
              <a:rPr lang="zh-CN" altLang="en-US" sz="1600"/>
              <a:t>2)'.'yyyy-ww：每周</a:t>
            </a:r>
            <a:endParaRPr lang="zh-CN" altLang="en-US" sz="1600"/>
          </a:p>
          <a:p>
            <a:r>
              <a:rPr lang="zh-CN" altLang="en-US" sz="1600"/>
              <a:t>3)'.'yyyy-MM-dd：每天</a:t>
            </a:r>
            <a:endParaRPr lang="zh-CN" altLang="en-US" sz="1600"/>
          </a:p>
          <a:p>
            <a:r>
              <a:rPr lang="zh-CN" altLang="en-US" sz="1600"/>
              <a:t>4)'.'yyyy-MM-dd-a：每天两次</a:t>
            </a:r>
            <a:endParaRPr lang="zh-CN" altLang="en-US" sz="1600"/>
          </a:p>
          <a:p>
            <a:r>
              <a:rPr lang="zh-CN" altLang="en-US" sz="1600"/>
              <a:t>5)'.'yyyy-MM-dd-HH：每小时</a:t>
            </a:r>
            <a:endParaRPr lang="zh-CN" altLang="en-US" sz="1600"/>
          </a:p>
          <a:p>
            <a:r>
              <a:rPr lang="zh-CN" altLang="en-US" sz="1600"/>
              <a:t>6)'.'yyyy-MM-dd-HH-mm：每分钟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DailyRollingFileAppender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举例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2066925"/>
            <a:ext cx="560959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RollingFileAppender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Threshold=WARN：指定日志信息的最低输出级别，默认为DEBUG。</a:t>
            </a:r>
            <a:endParaRPr lang="zh-CN" altLang="en-US" sz="1600"/>
          </a:p>
          <a:p>
            <a:r>
              <a:rPr lang="zh-CN" altLang="en-US" sz="1600"/>
              <a:t>ImmediateFlush=true：表示所有消息都会被立即输出，设为false则不输出，默认值是true。</a:t>
            </a:r>
            <a:endParaRPr lang="zh-CN" altLang="en-US" sz="1600"/>
          </a:p>
          <a:p>
            <a:r>
              <a:rPr lang="zh-CN" altLang="en-US" sz="1600"/>
              <a:t>Append=false：true表示消息增加到指定文件中，false则将消息覆盖指定的文件内容，默认值是true。</a:t>
            </a:r>
            <a:endParaRPr lang="zh-CN" altLang="en-US" sz="1600"/>
          </a:p>
          <a:p>
            <a:r>
              <a:rPr lang="zh-CN" altLang="en-US" sz="1600"/>
              <a:t>File=D:/logs/logging.log4j：指定消息输出到logging.log4j文件中。</a:t>
            </a:r>
            <a:endParaRPr lang="zh-CN" altLang="en-US" sz="1600"/>
          </a:p>
          <a:p>
            <a:r>
              <a:rPr lang="zh-CN" altLang="en-US" sz="1600"/>
              <a:t>MaxFileSize=100KB：后缀可以是KB, MB 或者GB。在日志文件到达该大小时，将会自动滚动，即将原来的内容移到logging.log4j.1文件中。</a:t>
            </a:r>
            <a:endParaRPr lang="zh-CN" altLang="en-US" sz="1600"/>
          </a:p>
          <a:p>
            <a:r>
              <a:rPr lang="zh-CN" altLang="en-US" sz="1600"/>
              <a:t>MaxBackupIndex=2：指定可以产生的滚动文件的最大数，例如，设为2则可以产生logging.log4j.1，logging.log4j.2两个滚动文件和一个logging.log4j文件。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4365625"/>
            <a:ext cx="55143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Layout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log4j.appender.appenderName.layout=className</a:t>
            </a:r>
            <a:endParaRPr lang="zh-CN" altLang="en-US" sz="1600"/>
          </a:p>
          <a:p>
            <a:r>
              <a:rPr lang="zh-CN" altLang="en-US" sz="1600"/>
              <a:t>className：可设值如下：</a:t>
            </a:r>
            <a:endParaRPr lang="zh-CN" altLang="en-US" sz="1600"/>
          </a:p>
          <a:p>
            <a:r>
              <a:rPr lang="zh-CN" altLang="en-US" sz="1600"/>
              <a:t>(1)org.apache.log4j.HTMLLayout（以HTML表格形式布局）</a:t>
            </a:r>
            <a:endParaRPr lang="zh-CN" altLang="en-US" sz="1600"/>
          </a:p>
          <a:p>
            <a:r>
              <a:rPr lang="zh-CN" altLang="en-US" sz="1600"/>
              <a:t>(2)org.apache.log4j.PatternLayout（可以灵活地指定布局模式）</a:t>
            </a:r>
            <a:endParaRPr lang="zh-CN" altLang="en-US" sz="1600"/>
          </a:p>
          <a:p>
            <a:r>
              <a:rPr lang="zh-CN" altLang="en-US" sz="1600"/>
              <a:t>(3)org.apache.log4j.SimpleLayout（包含日志信息的级别和信息字符串）</a:t>
            </a:r>
            <a:endParaRPr lang="zh-CN" altLang="en-US" sz="1600"/>
          </a:p>
          <a:p>
            <a:r>
              <a:rPr lang="zh-CN" altLang="en-US" sz="1600"/>
              <a:t>(4)org.apache.log4j.TTCCLayout（包含日志产生的时间、线程、类别等等信息）</a:t>
            </a:r>
            <a:endParaRPr lang="zh-CN" altLang="en-US" sz="1600"/>
          </a:p>
          <a:p>
            <a:r>
              <a:rPr lang="zh-CN" altLang="en-US" sz="1600"/>
              <a:t>(1)HTMLLayout选项：</a:t>
            </a:r>
            <a:endParaRPr lang="zh-CN" altLang="en-US" sz="1600"/>
          </a:p>
          <a:p>
            <a:r>
              <a:rPr lang="zh-CN" altLang="en-US" sz="1600"/>
              <a:t>LocationInfo=true：输出java文件名称和行号，默认值是false。</a:t>
            </a:r>
            <a:endParaRPr lang="zh-CN" altLang="en-US" sz="1600"/>
          </a:p>
          <a:p>
            <a:r>
              <a:rPr lang="zh-CN" altLang="en-US" sz="1600"/>
              <a:t>Title=My Logging： 默认值是Log4J Log Messages。</a:t>
            </a:r>
            <a:endParaRPr lang="zh-CN" altLang="en-US" sz="1600"/>
          </a:p>
          <a:p>
            <a:r>
              <a:rPr lang="zh-CN" altLang="en-US" sz="1600"/>
              <a:t>(2)PatternLayout选项：</a:t>
            </a:r>
            <a:endParaRPr lang="zh-CN" altLang="en-US" sz="1600"/>
          </a:p>
          <a:p>
            <a:r>
              <a:rPr lang="zh-CN" altLang="en-US" sz="1600"/>
              <a:t>ConversionPattern=%m%n：设定以怎样的格式显示消息。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59632" y="2348880"/>
            <a:ext cx="7309320" cy="342038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一、常用日志框架类别介绍</a:t>
            </a:r>
            <a:endParaRPr lang="zh-CN" altLang="en-US" sz="2400" dirty="0" smtClean="0"/>
          </a:p>
          <a:p>
            <a:r>
              <a:rPr lang="zh-CN" altLang="en-US" sz="2400" dirty="0" smtClean="0"/>
              <a:t>二、Java常用日志框架历史</a:t>
            </a:r>
            <a:endParaRPr lang="zh-CN" altLang="en-US" sz="2400" dirty="0" smtClean="0"/>
          </a:p>
          <a:p>
            <a:r>
              <a:rPr lang="zh-CN" altLang="en-US" sz="2400" dirty="0" smtClean="0"/>
              <a:t>三、java常用日志框架之间的关系</a:t>
            </a:r>
            <a:endParaRPr lang="zh-CN" altLang="en-US" sz="2400" dirty="0" smtClean="0"/>
          </a:p>
          <a:p>
            <a:r>
              <a:rPr lang="zh-CN" altLang="en-US" sz="2400" dirty="0" smtClean="0"/>
              <a:t>四、Slf4j与其他各种日志组件的桥接</a:t>
            </a:r>
            <a:endParaRPr lang="zh-CN" altLang="en-US" sz="2400" dirty="0" smtClean="0"/>
          </a:p>
          <a:p>
            <a:r>
              <a:rPr lang="zh-CN" altLang="en-US" sz="2400" dirty="0" smtClean="0"/>
              <a:t>五、各日志框架配置讲解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Layout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sz="1600"/>
              <a:t>格式化符号说明：</a:t>
            </a:r>
            <a:endParaRPr lang="zh-CN" altLang="en-US" sz="1600"/>
          </a:p>
          <a:p>
            <a:r>
              <a:rPr lang="zh-CN" altLang="en-US" sz="1600"/>
              <a:t>%p：输出日志信息的优先级，即DEBUG，INFO，WARN，ERROR，FATAL。</a:t>
            </a:r>
            <a:endParaRPr lang="zh-CN" altLang="en-US" sz="1600"/>
          </a:p>
          <a:p>
            <a:r>
              <a:rPr lang="zh-CN" altLang="en-US" sz="1600"/>
              <a:t>%d：输出日志时间点的日期或时间，默认格式为ISO8601，也可以在其后指定格式，如：%d{yyyy/MM/dd HH:mm:ss,SSS}。</a:t>
            </a:r>
            <a:endParaRPr lang="zh-CN" altLang="en-US" sz="1600"/>
          </a:p>
          <a:p>
            <a:r>
              <a:rPr lang="zh-CN" altLang="en-US" sz="1600"/>
              <a:t>%r：输出自应用程序启动到输出该log信息耗费的毫秒数。</a:t>
            </a:r>
            <a:endParaRPr lang="zh-CN" altLang="en-US" sz="1600"/>
          </a:p>
          <a:p>
            <a:r>
              <a:rPr lang="zh-CN" altLang="en-US" sz="1600"/>
              <a:t>%t：输出产生该日志事件的线程名。</a:t>
            </a:r>
            <a:endParaRPr lang="zh-CN" altLang="en-US" sz="1600"/>
          </a:p>
          <a:p>
            <a:r>
              <a:rPr lang="zh-CN" altLang="en-US" sz="1600"/>
              <a:t>%l：输出日志事件的发生位置，相当于%c.%M(%F:%L)的组合，包括类全名、方法、文件名以及在代码中的行数。例如：test.TestLog4j.main(TestLog4j.java:10)。</a:t>
            </a:r>
            <a:endParaRPr lang="zh-CN" altLang="en-US" sz="1600"/>
          </a:p>
          <a:p>
            <a:r>
              <a:rPr lang="zh-CN" altLang="en-US" sz="1600"/>
              <a:t>%c：输出日志信息所属的类目，通常就是所在类的全名。</a:t>
            </a:r>
            <a:endParaRPr lang="zh-CN" altLang="en-US" sz="1600"/>
          </a:p>
          <a:p>
            <a:r>
              <a:rPr lang="zh-CN" altLang="en-US" sz="1600"/>
              <a:t>%M：输出产生日志信息的方法名。</a:t>
            </a:r>
            <a:endParaRPr lang="zh-CN" altLang="en-US" sz="1600"/>
          </a:p>
          <a:p>
            <a:r>
              <a:rPr lang="zh-CN" altLang="en-US" sz="1600"/>
              <a:t>%F：输出日志消息产生时所在的文件名称。</a:t>
            </a:r>
            <a:endParaRPr lang="zh-CN" altLang="en-US" sz="1600"/>
          </a:p>
          <a:p>
            <a:r>
              <a:rPr lang="zh-CN" altLang="en-US" sz="1600"/>
              <a:t>%L:：输出代码中的行号。</a:t>
            </a:r>
            <a:endParaRPr lang="zh-CN" altLang="en-US" sz="1600"/>
          </a:p>
          <a:p>
            <a:r>
              <a:rPr lang="zh-CN" altLang="en-US" sz="1600"/>
              <a:t>%m:：输出代码中指定的具体日志信息。</a:t>
            </a:r>
            <a:endParaRPr lang="zh-CN" altLang="en-US" sz="1600"/>
          </a:p>
          <a:p>
            <a:r>
              <a:rPr lang="zh-CN" altLang="en-US" sz="1600"/>
              <a:t>%n：输出一个回车换行符，Windows平台为"rn"，Unix平台为"n"。</a:t>
            </a:r>
            <a:endParaRPr lang="zh-CN" altLang="en-US" sz="1600"/>
          </a:p>
          <a:p>
            <a:r>
              <a:rPr lang="zh-CN" altLang="en-US" sz="1600"/>
              <a:t>%x：输出和当前线程相关联的NDC(嵌套诊断环境)，尤其用到像java servlets这样的多客户多线程的应用中。</a:t>
            </a:r>
            <a:endParaRPr lang="zh-CN" altLang="en-US" sz="1600"/>
          </a:p>
          <a:p>
            <a:r>
              <a:rPr lang="zh-CN" altLang="en-US" sz="1600"/>
              <a:t>%%：输出一个"%"字符。</a:t>
            </a:r>
            <a:endParaRPr lang="zh-CN" altLang="en-US" sz="1600"/>
          </a:p>
          <a:p>
            <a:r>
              <a:rPr lang="zh-CN" altLang="en-US" sz="1600"/>
              <a:t>另外，还可以在%与格式字符之间加上修饰符来控制其最小长度、最大长度、和文本的对齐方式。如：</a:t>
            </a:r>
            <a:endParaRPr lang="zh-CN" altLang="en-US" sz="1600"/>
          </a:p>
          <a:p>
            <a:r>
              <a:rPr lang="zh-CN" altLang="en-US" sz="1600"/>
              <a:t>1) c：指定输出category的名称，最小的长度是20，如果category的名称长度小于20的话，默认的情况下右对齐。</a:t>
            </a:r>
            <a:endParaRPr lang="zh-CN" altLang="en-US" sz="1600"/>
          </a:p>
          <a:p>
            <a:r>
              <a:rPr lang="zh-CN" altLang="en-US" sz="1600"/>
              <a:t>2)%-20c："-"号表示左对齐。</a:t>
            </a:r>
            <a:endParaRPr lang="zh-CN" altLang="en-US" sz="1600"/>
          </a:p>
          <a:p>
            <a:r>
              <a:rPr lang="zh-CN" altLang="en-US" sz="1600"/>
              <a:t>3)%.30c：指定输出category的名称，最大的长度是30，如果category的名称长度大于30的话，就会将左边多出的字符截掉，但小于30的话也不会补空格。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代码中使用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842770"/>
            <a:ext cx="493331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代码中使用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275" y="1301115"/>
            <a:ext cx="70294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三个组件</a:t>
            </a:r>
            <a:endParaRPr lang="zh-CN" altLang="en-US"/>
          </a:p>
          <a:p>
            <a:r>
              <a:rPr lang="zh-CN" altLang="en-US"/>
              <a:t>logback-core：其它两个模块的基础模块</a:t>
            </a:r>
            <a:endParaRPr lang="zh-CN" altLang="en-US"/>
          </a:p>
          <a:p>
            <a:r>
              <a:rPr lang="zh-CN" altLang="en-US"/>
              <a:t>logback-classic：它是log4j的一个改良版本，同时它完整实现了slf4j API使你可以很方便地更换成其它日志系统如log4j或JDK14 Logging</a:t>
            </a:r>
            <a:endParaRPr lang="zh-CN" altLang="en-US"/>
          </a:p>
          <a:p>
            <a:r>
              <a:rPr lang="zh-CN" altLang="en-US"/>
              <a:t>logback-access：访问模块与Servlet容器集成提供通过Http来访问日志的功能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000">
                <a:solidFill>
                  <a:srgbClr val="FF0000"/>
                </a:solidFill>
              </a:rPr>
              <a:t>logback取代log4j的理由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1、更快的实现：Logback的内核重写了，在一些关键执行路径上性能提升10倍以上。而且logback不仅性能提升了，初始化内存加载也更小了。</a:t>
            </a:r>
            <a:endParaRPr lang="zh-CN" altLang="en-US" sz="1000"/>
          </a:p>
          <a:p>
            <a:r>
              <a:rPr lang="zh-CN" altLang="en-US" sz="1000"/>
              <a:t>　　2、非常充分的测试：Logback经过了几年，数不清小时的测试。Logback的测试完全不同级别的。</a:t>
            </a:r>
            <a:endParaRPr lang="zh-CN" altLang="en-US" sz="1000"/>
          </a:p>
          <a:p>
            <a:r>
              <a:rPr lang="zh-CN" altLang="en-US" sz="1000"/>
              <a:t>　　3、Logback-classic非常自然实现了SLF4j：Logback-classic实现了SLF4j。在使用SLF4j中，你都感觉不到logback-classic。而且因为logback-classic非常自然地实现了slf4j ， 所 以切换到log4j或者其他，非常容易，只需要提供成另一个jar包就OK，根本不需要去动那些通过SLF4JAPI实现的代码。</a:t>
            </a:r>
            <a:endParaRPr lang="zh-CN" altLang="en-US" sz="1000"/>
          </a:p>
          <a:p>
            <a:r>
              <a:rPr lang="zh-CN" altLang="en-US" sz="1000"/>
              <a:t>　　4、非常充分的文档 官方网站有两百多页的文档。</a:t>
            </a:r>
            <a:endParaRPr lang="zh-CN" altLang="en-US" sz="1000"/>
          </a:p>
          <a:p>
            <a:r>
              <a:rPr lang="zh-CN" altLang="en-US" sz="1000"/>
              <a:t>　　5、自动重新加载配置文件，当配置文件修改了，Logback-classic能自动重新加载配置文件。扫描过程快且安全，它并不需要另外创建一个扫描线程。这个技术充分保证了应用程序能跑得很欢在JEE环境里面。</a:t>
            </a:r>
            <a:endParaRPr lang="zh-CN" altLang="en-US" sz="1000"/>
          </a:p>
          <a:p>
            <a:r>
              <a:rPr lang="zh-CN" altLang="en-US" sz="1000"/>
              <a:t>　　6、Lilith是log事件的观察者，和log4j的chainsaw类似。而lilith还能处理大数量的log数据 。</a:t>
            </a:r>
            <a:endParaRPr lang="zh-CN" altLang="en-US" sz="1000"/>
          </a:p>
          <a:p>
            <a:r>
              <a:rPr lang="zh-CN" altLang="en-US" sz="1000"/>
              <a:t>　　7、谨慎的模式和非常友好的恢复，在谨慎模式下，多个FileAppender实例跑在多个JVM下，能 够安全地写道同一个日志文件。RollingFileAppender会有些限制。Logback的FileAppender和它的子类包括 RollingFileAppender能够非常友好地从I/O异常中恢复。</a:t>
            </a:r>
            <a:endParaRPr lang="zh-CN" altLang="en-US" sz="1000"/>
          </a:p>
          <a:p>
            <a:r>
              <a:rPr lang="zh-CN" altLang="en-US" sz="1000"/>
              <a:t>　　8、配置文件可以处理不同的情况，开发人员经常需要判断不同的Logback配置文件在不同的环境下（开发，测试，生产）。而这些配置文件仅仅只有一些很小的不同，可以通过,和来实现，这样一个配置文件就可以适应多个环境。</a:t>
            </a:r>
            <a:endParaRPr lang="zh-CN" altLang="en-US" sz="1000"/>
          </a:p>
          <a:p>
            <a:r>
              <a:rPr lang="zh-CN" altLang="en-US" sz="1000"/>
              <a:t>　　9、Filters（过滤器）有些时候，需要诊断一个问题，需要打出日志。在log4j，只有降低日志级别，不过这样会打出大量的日志，会影响应用性能。在Logback，你可以继续 保持那个日志级别而除掉某种特殊情况，如alice这个用户登录，她的日志将打在DEBUG级别而其他用户可以继续打在WARN级别。要实现这个功能只需加4行XML配置。可以参考MDCFIlter 。</a:t>
            </a:r>
            <a:endParaRPr lang="zh-CN" altLang="en-US" sz="1000"/>
          </a:p>
          <a:p>
            <a:r>
              <a:rPr lang="zh-CN" altLang="en-US" sz="1000"/>
              <a:t>　　10、SiftingAppender（一个非常多功能的Appender）：它可以用来分割日志文件根据任何一个给定的运行参数。如，SiftingAppender能够区别日志事件跟进用户的Session，然后每个用户会有一个日志文件。</a:t>
            </a:r>
            <a:endParaRPr lang="zh-CN" altLang="en-US" sz="1000"/>
          </a:p>
          <a:p>
            <a:r>
              <a:rPr lang="zh-CN" altLang="en-US" sz="1000"/>
              <a:t>　　11、自动压缩已经打出来的log：RollingFileAppender在产生新文件的时候，会自动压缩已经打出来的日志文件。压缩是个异步过程，所以甚至对于大的日志文件，在压缩过程中应用不会受任何影响。</a:t>
            </a:r>
            <a:endParaRPr lang="zh-CN" altLang="en-US" sz="1000"/>
          </a:p>
          <a:p>
            <a:r>
              <a:rPr lang="zh-CN" altLang="en-US" sz="1000"/>
              <a:t>　　12、堆栈树带有包版本：Logback在打出堆栈树日志时，会带上包的数据。</a:t>
            </a:r>
            <a:endParaRPr lang="zh-CN" altLang="en-US" sz="1000"/>
          </a:p>
          <a:p>
            <a:r>
              <a:rPr lang="zh-CN" altLang="en-US" sz="1000"/>
              <a:t>　　13、自动去除旧的日志文件：通过设置TimeBasedRollingPolicy或者SizeAndTimeBasedFNATP的maxHistory属性，你可以控制已经产生日志文件的最大数量。如果设置maxHistory 12，那那些log文件超过12个月的都会被自动移除。</a:t>
            </a:r>
            <a:endParaRPr lang="zh-CN" altLang="en-US" sz="1000"/>
          </a:p>
          <a:p>
            <a:endParaRPr lang="zh-CN" altLang="en-US" sz="900"/>
          </a:p>
          <a:p>
            <a:endParaRPr lang="zh-CN" altLang="en-US" sz="9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Logger、appender及layout</a:t>
            </a:r>
            <a:endParaRPr lang="zh-CN" altLang="en-US"/>
          </a:p>
          <a:p>
            <a:r>
              <a:rPr lang="zh-CN" altLang="en-US"/>
              <a:t>logger context（定义应用名称）</a:t>
            </a:r>
            <a:endParaRPr lang="zh-CN" altLang="en-US"/>
          </a:p>
          <a:p>
            <a:r>
              <a:rPr lang="zh-CN" altLang="en-US"/>
              <a:t>有效级别及级别的继承</a:t>
            </a:r>
            <a:endParaRPr lang="zh-CN" altLang="en-US"/>
          </a:p>
          <a:p>
            <a:r>
              <a:rPr lang="en-US" altLang="zh-CN"/>
              <a:t>property</a:t>
            </a:r>
            <a:endParaRPr lang="en-US" altLang="zh-CN"/>
          </a:p>
          <a:p>
            <a:r>
              <a:rPr lang="zh-CN" altLang="en-US"/>
              <a:t>打印方法与基本的选择规则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Logback默认配置的步骤</a:t>
            </a:r>
            <a:endParaRPr lang="zh-CN" altLang="en-US"/>
          </a:p>
          <a:p>
            <a:r>
              <a:rPr lang="zh-CN" altLang="en-US"/>
              <a:t>(1). 尝试在 classpath下查找文件logback-test.xml；</a:t>
            </a:r>
            <a:endParaRPr lang="zh-CN" altLang="en-US"/>
          </a:p>
          <a:p>
            <a:r>
              <a:rPr lang="zh-CN" altLang="en-US"/>
              <a:t>(2). 如果文件不存在，则查找文件logback.xml；</a:t>
            </a:r>
            <a:endParaRPr lang="zh-CN" altLang="en-US"/>
          </a:p>
          <a:p>
            <a:r>
              <a:rPr lang="zh-CN" altLang="en-US"/>
              <a:t>(3). 如果两个文件都不存在，logback用BasicConfigurator自动对自己进行配置，这会导致记录输出到控制台。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052320"/>
            <a:ext cx="4953000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根节点&lt;configuration&gt;，包含下面三个属性：</a:t>
            </a:r>
            <a:endParaRPr lang="zh-CN" altLang="en-US"/>
          </a:p>
          <a:p>
            <a:r>
              <a:rPr lang="zh-CN" altLang="en-US"/>
              <a:t>　　　　scan: 当此属性设置为true时，配置文件如果发生改变，将会被重新加载，默认值为true。</a:t>
            </a:r>
            <a:endParaRPr lang="zh-CN" altLang="en-US"/>
          </a:p>
          <a:p>
            <a:r>
              <a:rPr lang="zh-CN" altLang="en-US"/>
              <a:t>　　　　scanPeriod: 设置监测配置文件是否有修改的时间间隔，如果没有给出时间单位，默认单位是毫秒。当scan为true时，此属性生效。默认的时间间隔为1分钟。</a:t>
            </a:r>
            <a:endParaRPr lang="zh-CN" altLang="en-US"/>
          </a:p>
          <a:p>
            <a:r>
              <a:rPr lang="zh-CN" altLang="en-US"/>
              <a:t>　　　　debug: 当此属性设置为true时，将打印出logback内部日志信息，实时查看logback运行状态。默认值为false。</a:t>
            </a:r>
            <a:endParaRPr lang="zh-CN" altLang="en-US"/>
          </a:p>
          <a:p>
            <a:r>
              <a:rPr lang="zh-CN" altLang="en-US"/>
              <a:t>　　例如：</a:t>
            </a:r>
            <a:endParaRPr lang="zh-CN" altLang="en-US"/>
          </a:p>
          <a:p>
            <a:r>
              <a:rPr lang="zh-CN" altLang="en-US"/>
              <a:t>　　　　&lt;configuration scan="true" scanPeriod="60 seconds" debug="false"&gt; </a:t>
            </a:r>
            <a:endParaRPr lang="zh-CN" altLang="en-US"/>
          </a:p>
          <a:p>
            <a:r>
              <a:rPr lang="zh-CN" altLang="en-US"/>
              <a:t>　　　　　　&lt;!--其他配置省略--&gt; </a:t>
            </a:r>
            <a:endParaRPr lang="zh-CN" altLang="en-US"/>
          </a:p>
          <a:p>
            <a:r>
              <a:rPr lang="zh-CN" altLang="en-US"/>
              <a:t>　　　　&lt;/configuration&gt;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子节点&lt;property&gt;	：用来定义变量值，它有两个属性name和value，通过&lt;property&gt;定义的值会被插入到logger上下文中，可以使“${}”来使用变量。</a:t>
            </a:r>
            <a:endParaRPr lang="zh-CN" altLang="en-US"/>
          </a:p>
          <a:p>
            <a:r>
              <a:rPr lang="zh-CN" altLang="en-US"/>
              <a:t>　　　　name: 变量的名称</a:t>
            </a:r>
            <a:endParaRPr lang="zh-CN" altLang="en-US"/>
          </a:p>
          <a:p>
            <a:r>
              <a:rPr lang="zh-CN" altLang="en-US"/>
              <a:t>　　　　value: 的值时变量定义的值</a:t>
            </a:r>
            <a:endParaRPr lang="zh-CN" altLang="en-US"/>
          </a:p>
          <a:p>
            <a:r>
              <a:rPr lang="zh-CN" altLang="en-US"/>
              <a:t>　　例如：</a:t>
            </a:r>
            <a:endParaRPr lang="zh-CN" altLang="en-US"/>
          </a:p>
          <a:p>
            <a:r>
              <a:rPr lang="zh-CN" altLang="en-US"/>
              <a:t>　　　　&lt;configuration scan="true" scanPeriod="60 seconds" debug="false"&gt; </a:t>
            </a:r>
            <a:endParaRPr lang="zh-CN" altLang="en-US"/>
          </a:p>
          <a:p>
            <a:r>
              <a:rPr lang="zh-CN" altLang="en-US"/>
              <a:t>　　　　　　&lt;property name="APP_Name" value="myAppName" /&gt; </a:t>
            </a:r>
            <a:endParaRPr lang="zh-CN" altLang="en-US"/>
          </a:p>
          <a:p>
            <a:r>
              <a:rPr lang="zh-CN" altLang="en-US"/>
              <a:t>　　　　　　&lt;contextName&gt;${APP_Name}&lt;/contextName&gt; </a:t>
            </a:r>
            <a:endParaRPr lang="zh-CN" altLang="en-US"/>
          </a:p>
          <a:p>
            <a:r>
              <a:rPr lang="zh-CN" altLang="en-US"/>
              <a:t>　　　　　　&lt;!--其他配置省略--&gt; </a:t>
            </a:r>
            <a:endParaRPr lang="zh-CN" altLang="en-US"/>
          </a:p>
          <a:p>
            <a:r>
              <a:rPr lang="zh-CN" altLang="en-US"/>
              <a:t>　　　　&lt;/configuration&gt;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480" y="2898775"/>
            <a:ext cx="6105525" cy="106108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3600" dirty="0" smtClean="0">
                <a:sym typeface="+mn-ea"/>
              </a:rPr>
              <a:t>一、常用日志框架类别介绍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16216" y="6308725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子节点&lt;appender&gt;：负责写日志的组件，它有两个必要属性name和class。name指定appender名称，class指定appender的全限定名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ConsoleAppender </a:t>
            </a:r>
            <a:r>
              <a:rPr lang="zh-CN" altLang="en-US"/>
              <a:t>把日志输出到控制台，有以下子节点：</a:t>
            </a:r>
            <a:endParaRPr lang="zh-CN" altLang="en-US"/>
          </a:p>
          <a:p>
            <a:r>
              <a:rPr lang="zh-CN" altLang="en-US"/>
              <a:t>　　　　　　&lt;encoder&gt;：对日志进行格式化。（具体参数稍后讲解 ）</a:t>
            </a:r>
            <a:endParaRPr lang="zh-CN" altLang="en-US"/>
          </a:p>
          <a:p>
            <a:r>
              <a:rPr lang="zh-CN" altLang="en-US"/>
              <a:t>　　　　　　&lt;target&gt;：字符串System.out(默认)或者System.err（区别不多说了）</a:t>
            </a:r>
            <a:endParaRPr lang="zh-CN" altLang="en-US"/>
          </a:p>
          <a:p>
            <a:r>
              <a:rPr lang="zh-CN" altLang="en-US"/>
              <a:t>　　　　例如：</a:t>
            </a:r>
            <a:endParaRPr lang="zh-CN" altLang="en-US"/>
          </a:p>
          <a:p>
            <a:r>
              <a:rPr lang="zh-CN" altLang="en-US"/>
              <a:t>　　　　&lt;configuration&gt; </a:t>
            </a:r>
            <a:endParaRPr lang="zh-CN" altLang="en-US"/>
          </a:p>
          <a:p>
            <a:r>
              <a:rPr lang="zh-CN" altLang="en-US"/>
              <a:t>　　　　　　&lt;appender name="STDOUT" class="ch.qos.logback.core.ConsoleAppender"&gt; </a:t>
            </a:r>
            <a:endParaRPr lang="zh-CN" altLang="en-US"/>
          </a:p>
          <a:p>
            <a:r>
              <a:rPr lang="zh-CN" altLang="en-US"/>
              <a:t>　　　　　　&lt;encoder&gt; </a:t>
            </a:r>
            <a:endParaRPr lang="zh-CN" altLang="en-US"/>
          </a:p>
          <a:p>
            <a:r>
              <a:rPr lang="zh-CN" altLang="en-US"/>
              <a:t>　　　　　　　　&lt;pattern&gt;%-4relative [%thread] %-5level %logger{35} - %msg %n&lt;/pattern&gt; </a:t>
            </a:r>
            <a:endParaRPr lang="zh-CN" altLang="en-US"/>
          </a:p>
          <a:p>
            <a:r>
              <a:rPr lang="zh-CN" altLang="en-US"/>
              <a:t>　　　　　　&lt;/encoder&gt; </a:t>
            </a:r>
            <a:endParaRPr lang="zh-CN" altLang="en-US"/>
          </a:p>
          <a:p>
            <a:r>
              <a:rPr lang="zh-CN" altLang="en-US"/>
              <a:t>　　　　　　&lt;/appender&gt;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　　　　&lt;root level="DEBUG"&gt; </a:t>
            </a:r>
            <a:endParaRPr lang="zh-CN" altLang="en-US"/>
          </a:p>
          <a:p>
            <a:r>
              <a:rPr lang="zh-CN" altLang="en-US"/>
              <a:t>　　　　　　　　&lt;appender-ref ref="STDOUT" /&gt; </a:t>
            </a:r>
            <a:endParaRPr lang="zh-CN" altLang="en-US"/>
          </a:p>
          <a:p>
            <a:r>
              <a:rPr lang="zh-CN" altLang="en-US"/>
              <a:t>　　　　　　&lt;/root&gt; </a:t>
            </a:r>
            <a:endParaRPr lang="zh-CN" altLang="en-US"/>
          </a:p>
          <a:p>
            <a:r>
              <a:rPr lang="zh-CN" altLang="en-US"/>
              <a:t>　　　　&lt;/configuration&gt;</a:t>
            </a:r>
            <a:endParaRPr lang="zh-CN" altLang="en-US"/>
          </a:p>
          <a:p>
            <a:r>
              <a:rPr lang="zh-CN" altLang="en-US"/>
              <a:t>　　　　上述配置表示把&gt;=DEBUG级别的日志都输出到控制台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FileAppender</a:t>
            </a:r>
            <a:r>
              <a:rPr lang="zh-CN" altLang="en-US"/>
              <a:t>：把日志添加到文件，有以下子节点：</a:t>
            </a:r>
            <a:endParaRPr lang="zh-CN" altLang="en-US"/>
          </a:p>
          <a:p>
            <a:r>
              <a:rPr lang="zh-CN" altLang="en-US"/>
              <a:t>　　　　　　&lt;file&gt;：被写入的文件名，可以是相对目录，也可以是绝对目录，如果上级目录不存在会自动创建，没有默认值。</a:t>
            </a:r>
            <a:endParaRPr lang="zh-CN" altLang="en-US"/>
          </a:p>
          <a:p>
            <a:r>
              <a:rPr lang="zh-CN" altLang="en-US"/>
              <a:t>　　　　　　&lt;append&gt;：如果是 true，日志被追加到文件结尾，如果是 false，清空现存文件，默认是true。</a:t>
            </a:r>
            <a:endParaRPr lang="zh-CN" altLang="en-US"/>
          </a:p>
          <a:p>
            <a:r>
              <a:rPr lang="zh-CN" altLang="en-US"/>
              <a:t>　　　　　　&lt;encoder&gt;：对记录事件进行格式化。（具体参数稍后讲解 ）</a:t>
            </a:r>
            <a:endParaRPr lang="zh-CN" altLang="en-US"/>
          </a:p>
          <a:p>
            <a:r>
              <a:rPr lang="zh-CN" altLang="en-US"/>
              <a:t>　　　　　　&lt;prudent&gt;：如果是 true，日志会被安全的写入文件，即使其他的FileAppender也在向此文件做写入操作，效率低，默认是 false。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zh-CN"/>
              <a:t>logback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RollingFileAppender</a:t>
            </a:r>
            <a:r>
              <a:rPr lang="zh-CN" altLang="en-US"/>
              <a:t>：滚动记录文件，先将日志记录到指定文件，当符合某个条件时，将日志记录到其他文件。有以下子节点：</a:t>
            </a:r>
            <a:endParaRPr lang="zh-CN" altLang="en-US"/>
          </a:p>
          <a:p>
            <a:r>
              <a:rPr lang="zh-CN" altLang="en-US"/>
              <a:t>　　　　　　&lt;file&gt;：被写入的文件名，可以是相对目录，也可以是绝对目录，如果上级目录不存在会自动创建，没有默认值。</a:t>
            </a:r>
            <a:endParaRPr lang="zh-CN" altLang="en-US"/>
          </a:p>
          <a:p>
            <a:r>
              <a:rPr lang="zh-CN" altLang="en-US"/>
              <a:t>　　　　　　&lt;append&gt;：如果是 true，日志被追加到文件结尾，如果是 false，清空现存文件，默认是true。	</a:t>
            </a:r>
            <a:endParaRPr lang="zh-CN" altLang="en-US"/>
          </a:p>
          <a:p>
            <a:r>
              <a:rPr lang="zh-CN" altLang="en-US"/>
              <a:t>　　　　　　&lt;</a:t>
            </a:r>
            <a:r>
              <a:rPr lang="zh-CN" altLang="en-US" b="1">
                <a:solidFill>
                  <a:srgbClr val="FF0000"/>
                </a:solidFill>
              </a:rPr>
              <a:t>rollingPolicy</a:t>
            </a:r>
            <a:r>
              <a:rPr lang="zh-CN" altLang="en-US"/>
              <a:t>&gt;:当发生滚动时，决定RollingFileAppender的行为，涉及文件移动和重命名。属性class定义具体的滚动策略类</a:t>
            </a:r>
            <a:endParaRPr lang="zh-CN" altLang="en-US"/>
          </a:p>
          <a:p>
            <a:r>
              <a:rPr lang="zh-CN" altLang="en-US"/>
              <a:t>　　　　　　class="ch.qos.logback.core.rolling.</a:t>
            </a:r>
            <a:r>
              <a:rPr lang="zh-CN" altLang="en-US" b="1">
                <a:solidFill>
                  <a:srgbClr val="FF0000"/>
                </a:solidFill>
              </a:rPr>
              <a:t>TimeBasedRollingPolicy</a:t>
            </a:r>
            <a:r>
              <a:rPr lang="zh-CN" altLang="en-US"/>
              <a:t>"： 最常用的滚动策略，它根据时间来制定滚动策略，既负责滚动也负责出发滚动。有以下子节点：</a:t>
            </a:r>
            <a:endParaRPr lang="zh-CN" altLang="en-US"/>
          </a:p>
          <a:p>
            <a:r>
              <a:rPr lang="zh-CN" altLang="en-US"/>
              <a:t>　　　　　　　　&lt;fileNamePattern&gt;：必要节点，包含文件名及“%d”转换符，“%d”可以包含一个java.text.SimpleDateFormat指定的时间格式，如：%d{yyyy-MM}。</a:t>
            </a:r>
            <a:endParaRPr lang="zh-CN" altLang="en-US"/>
          </a:p>
          <a:p>
            <a:r>
              <a:rPr lang="zh-CN" altLang="en-US"/>
              <a:t>如果直接使用 %d，默认格式是 yyyy-MM-dd。RollingFileAppender的file字节点可有可无，通过设置file，可以为活动文件和归档文件指定不同位置，当前日志总是记录到file指定的文件（活动文件），活动文件的名字不会改变；</a:t>
            </a:r>
            <a:endParaRPr lang="zh-CN" altLang="en-US"/>
          </a:p>
          <a:p>
            <a:r>
              <a:rPr lang="zh-CN" altLang="en-US"/>
              <a:t>如果没设置file，活动文件的名字会根据fileNamePattern 的值，每隔一段时间改变一次。“/”或者“\”会被当做目录分隔符。	</a:t>
            </a:r>
            <a:endParaRPr lang="zh-CN" altLang="en-US"/>
          </a:p>
          <a:p>
            <a:r>
              <a:rPr lang="zh-CN" altLang="en-US"/>
              <a:t>　　　　　　　　&lt;maxHistory&gt;:</a:t>
            </a:r>
            <a:endParaRPr lang="zh-CN" altLang="en-US"/>
          </a:p>
          <a:p>
            <a:r>
              <a:rPr lang="zh-CN" altLang="en-US"/>
              <a:t>可选节点，控制保留的归档文件的最大数量，超出数量就删除旧文件。假设设置每个月滚动，且&lt;maxHistory&gt;是6，则只保存最近6个月的文件，删除之前的旧文件。注意，删除旧文件是，那些为了归档而创建的目录也会被删除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class="ch.qos.logback.core.rolling.</a:t>
            </a:r>
            <a:r>
              <a:rPr lang="zh-CN" altLang="en-US" b="1">
                <a:solidFill>
                  <a:srgbClr val="FF0000"/>
                </a:solidFill>
              </a:rPr>
              <a:t>SizeBasedTriggeringPolicy</a:t>
            </a:r>
            <a:r>
              <a:rPr lang="zh-CN" altLang="en-US"/>
              <a:t>"： 查看当前活动文件的大小，如果超过指定大小会告知RollingFileAppender 触发当前活动文件滚动。只有一个节点:</a:t>
            </a:r>
            <a:endParaRPr lang="zh-CN" altLang="en-US"/>
          </a:p>
          <a:p>
            <a:r>
              <a:rPr lang="zh-CN" altLang="en-US"/>
              <a:t>　　　　　　　　&lt;maxFileSize&gt;:这是活动文件的大小，默认值是10MB。</a:t>
            </a:r>
            <a:endParaRPr lang="zh-CN" altLang="en-US"/>
          </a:p>
          <a:p>
            <a:r>
              <a:rPr lang="zh-CN" altLang="en-US"/>
              <a:t>　　　　　　　　&lt;prudent&gt;：当为true时，不支持FixedWindowRollingPolicy。支持TimeBasedRollingPolicy，但是有两个限制，1不支持也不允许文件压缩，2不能设置file属性，必须留空。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　　　　&lt;triggeringPolicy &gt;: 告知 RollingFileAppender 合适激活滚动。</a:t>
            </a:r>
            <a:endParaRPr lang="zh-CN" altLang="en-US"/>
          </a:p>
          <a:p>
            <a:r>
              <a:rPr lang="zh-CN" altLang="en-US"/>
              <a:t>　　　　　　class="ch.qos.logback.core.rolling.FixedWindowRollingPolicy" 根据固定窗口算法重命名文件的滚动策略。有以下子节点：</a:t>
            </a:r>
            <a:endParaRPr lang="zh-CN" altLang="en-US"/>
          </a:p>
          <a:p>
            <a:r>
              <a:rPr lang="zh-CN" altLang="en-US"/>
              <a:t>　　　　　　　　&lt;minIndex&gt;:窗口索引最小值</a:t>
            </a:r>
            <a:endParaRPr lang="zh-CN" altLang="en-US"/>
          </a:p>
          <a:p>
            <a:r>
              <a:rPr lang="zh-CN" altLang="en-US"/>
              <a:t>　　　　　　　　&lt;maxIndex&gt;:窗口索引最大值，当用户指定的窗口过大时，会自动将窗口设置为12。</a:t>
            </a:r>
            <a:endParaRPr lang="zh-CN" altLang="en-US"/>
          </a:p>
          <a:p>
            <a:r>
              <a:rPr lang="zh-CN" altLang="en-US"/>
              <a:t>　　　　　　　　&lt;fileNamePattern&gt;:必须包含“%i”例如，假设最小值和最大值分别为1和2，命名模式为 mylog%i.log,会产生归档文件mylog1.log和mylog2.log。还可以指定文件压缩选项，例如，mylog%i.log.gz 或者 没有log%i.log.zip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子节点&lt;loger&gt;：用来设置某一个包或具体的某一个类的日志打印级别、以及指定&lt;appender&gt;。&lt;loger&gt;仅有一个name属性，一个可选的level和一个可选的addtivity属性。</a:t>
            </a:r>
            <a:endParaRPr lang="zh-CN" altLang="en-US"/>
          </a:p>
          <a:p>
            <a:r>
              <a:rPr lang="zh-CN" altLang="en-US"/>
              <a:t>可以包含零个或多个&lt;appender-ref&gt;元素，标识这个appender将会添加到这个loger</a:t>
            </a:r>
            <a:endParaRPr lang="zh-CN" altLang="en-US"/>
          </a:p>
          <a:p>
            <a:r>
              <a:rPr lang="zh-CN" altLang="en-US"/>
              <a:t>　　　　name: 用来指定受此loger约束的某一个包或者具体的某一个类。</a:t>
            </a:r>
            <a:endParaRPr lang="zh-CN" altLang="en-US"/>
          </a:p>
          <a:p>
            <a:r>
              <a:rPr lang="zh-CN" altLang="en-US"/>
              <a:t>　　　　level: 用来设置打印级别，大小写无关：TRACE, DEBUG, INFO, WARN, ERROR, ALL和OFF，还有一个特俗值INHERITED或者同义词NULL，代表强制执行上级的级别。 如果未设置此属性，那么当前loger将会继承上级的级别。</a:t>
            </a:r>
            <a:endParaRPr lang="zh-CN" altLang="en-US"/>
          </a:p>
          <a:p>
            <a:r>
              <a:rPr lang="zh-CN" altLang="en-US"/>
              <a:t>addtivity: 是否向上级loger传递打印信息。默认是true。同&lt;loger&gt;一样，可以包含零个或多个&lt;appender-ref&gt;元素，标识这个appender将会添加到这个loger。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子节点&lt;root&gt;:它也是&lt;loger&gt;元素，但是它是根loger,是所有&lt;loger&gt;的上级。只有一个level属性，因为name已经被命名为"root",且已经是最上级了。</a:t>
            </a:r>
            <a:endParaRPr lang="zh-CN" altLang="en-US"/>
          </a:p>
          <a:p>
            <a:r>
              <a:rPr lang="zh-CN" altLang="en-US"/>
              <a:t>　　　　level: 用来设置打印级别，大小写无关：TRACE, DEBUG, INFO, WARN, ERROR, ALL和OFF，不能设置为INHERITED或者同义词NULL。 默认是DEBUG。	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常用日志框架类别介绍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Log4j Apache Log4j是一个基于Java的日志记录工具。它是由Ceki Gülcü首创的，现在则是Apache软件基金会的一个项目。 Log4j是几种Java日志框架之一。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Log4j 2 Apache Log4j 2是apache开发的一款Log4j的升级产品。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Commons Logging Apache基金会所属的项目，是一套Java日志接口，之前叫Jakarta Commons Logging，后更名为Commons Logging。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Slf4j 类似于Commons Logging，是一套简易Java日志门面，本身并无日志的实现。（Simple Logging Facade for Java，缩写Slf4j）。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Logback 一套日志组件的实现(slf4j阵营)。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endParaRPr lang="en-US" altLang="zh-CN" sz="1800" dirty="0">
              <a:solidFill>
                <a:prstClr val="black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800" dirty="0">
                <a:solidFill>
                  <a:prstClr val="black"/>
                </a:solidFill>
              </a:rPr>
              <a:t>Jul (Java Util Logging),自Java1.4以来的官方日志实现。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480" y="2898775"/>
            <a:ext cx="6105525" cy="106108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3600" dirty="0" smtClean="0">
                <a:sym typeface="+mn-ea"/>
              </a:rPr>
              <a:t>二、</a:t>
            </a:r>
            <a:r>
              <a:rPr lang="zh-CN" altLang="en-US" sz="3600" dirty="0" smtClean="0">
                <a:sym typeface="+mn-ea"/>
              </a:rPr>
              <a:t>Java常用日志框架历史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16216" y="6308725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6444716" cy="49006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Java常用日志框架历史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CN" sz="1600" dirty="0" smtClean="0"/>
              <a:t>1996年早期，欧洲安全电子市场项目组决定编写它自己的程序跟踪API(Tracing API)。经过不断的完善，这个API终于成为一个十分受欢迎的Java日志软件包，即Log4j。后来Log4j成为Apache基金会项目中的一员。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期间Log4j近乎成了Java社区的日志标准。据说Apache基金会还曾经建议sun引入Log4j到java的标准库中，但Sun拒绝了。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2002年Java1.4发布，Sun推出了自己的日志库JUL(Java Util Logging),其实现基本模仿了Log4j的实现。在JUL出来以前，log4j就已经成为一项成熟的技术，使得log4j在选择上占据了一定的优势。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接着，Apache推出了Jakarta Commons Logging，JCL只是定义了一套日志接口(其内部也提供一个Simple Log的简单实现)，支持运行时动态加载日志组件的实现，也就是说，在你应用代码里，只需调用Commons Logging的接口，底层实现可以是log4j，也可以是Java Util Logging。</a:t>
            </a:r>
            <a:endParaRPr lang="en-US" altLang="zh-CN" sz="1600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E59E-5C11-4AFD-B2C8-3B7BBBA23724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6444716" cy="49006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Java常用日志框架历史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CN" sz="1600" dirty="0" smtClean="0">
                <a:sym typeface="+mn-ea"/>
              </a:rPr>
              <a:t>后来(2006年)，Ceki Gülcü不适应Apache的工作方式，离开了Apache。然后先后创建了slf4j(日志门面接口，类似于Commons Logging)和Logback(Slf4j的实现)两个项目，并回瑞典创建了QOS公司，QOS官网上是这样描述Logback的：The Generic，Reliable Fast&amp;Flexible Logging Framework(一个通用，可靠，快速且灵活的日志框架)。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>
                <a:sym typeface="+mn-ea"/>
              </a:rPr>
              <a:t>现今，Java日志领域被划分为两大阵营：Commons Logging阵营和SLF4J阵营。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>
                <a:sym typeface="+mn-ea"/>
              </a:rPr>
              <a:t>Commons Logging在Apache大树的笼罩下，有很大的用户基数。但有证据表明，形式正在发生变化。2013年底有人分析了GitHub上30000个项目，统计出了最流行的100个Libraries，可以看出slf4j的发展趋势更好：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>
                <a:sym typeface="+mn-ea"/>
              </a:rPr>
              <a:t>Apache眼看有被Logback反超的势头，于2012-07重写了log4j 1.x，成立了新的项目Log4j 2。Log4j 2具有logback的所有特性。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E59E-5C11-4AFD-B2C8-3B7BBBA23724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480" y="2898775"/>
            <a:ext cx="6105525" cy="1061085"/>
          </a:xfrm>
        </p:spPr>
        <p:txBody>
          <a:bodyPr>
            <a:normAutofit fontScale="8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3600" dirty="0" smtClean="0">
                <a:sym typeface="+mn-ea"/>
              </a:rPr>
              <a:t>三、</a:t>
            </a:r>
            <a:r>
              <a:rPr lang="zh-CN" altLang="en-US" sz="3600" dirty="0" smtClean="0">
                <a:sym typeface="+mn-ea"/>
              </a:rPr>
              <a:t>java常用日志框架之间的关系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16216" y="6308725"/>
            <a:ext cx="2133600" cy="365125"/>
          </a:xfrm>
        </p:spPr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例会_0406</Template>
  <TotalTime>0</TotalTime>
  <Words>12300</Words>
  <Application>WPS 演示</Application>
  <PresentationFormat>全屏显示(4:3)</PresentationFormat>
  <Paragraphs>570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Exo</vt:lpstr>
      <vt:lpstr>Arial Black</vt:lpstr>
      <vt:lpstr>方正兰亭纤黑_GBK</vt:lpstr>
      <vt:lpstr>Wingdings</vt:lpstr>
      <vt:lpstr>Arial Unicode MS</vt:lpstr>
      <vt:lpstr>Calibri</vt:lpstr>
      <vt:lpstr>Segoe Print</vt:lpstr>
      <vt:lpstr>黑体</vt:lpstr>
      <vt:lpstr>ppt模板（对外）4：3 华宇信息</vt:lpstr>
      <vt:lpstr>PowerPoint 演示文稿</vt:lpstr>
      <vt:lpstr>PowerPoint 演示文稿</vt:lpstr>
      <vt:lpstr>PowerPoint 演示文稿</vt:lpstr>
      <vt:lpstr>常用日志框架类别介绍</vt:lpstr>
      <vt:lpstr>常用日志框架类别介绍</vt:lpstr>
      <vt:lpstr>PowerPoint 演示文稿</vt:lpstr>
      <vt:lpstr>Java常用日志框架历史</vt:lpstr>
      <vt:lpstr>Java常用日志框架历史</vt:lpstr>
      <vt:lpstr>PowerPoint 演示文稿</vt:lpstr>
      <vt:lpstr>java常用日志框架之间的关系</vt:lpstr>
      <vt:lpstr>java常用日志框架之间的关系</vt:lpstr>
      <vt:lpstr>PowerPoint 演示文稿</vt:lpstr>
      <vt:lpstr>java常用日志框架之间的关系</vt:lpstr>
      <vt:lpstr>Slf4j与其他各种日志组件的桥接</vt:lpstr>
      <vt:lpstr>PowerPoint 演示文稿</vt:lpstr>
      <vt:lpstr>Slf4j与其他各种日志组件的桥接</vt:lpstr>
      <vt:lpstr>Slf4j与其他各种日志组件的桥接</vt:lpstr>
      <vt:lpstr>PowerPoint 演示文稿</vt:lpstr>
      <vt:lpstr>PowerPoint 演示文稿</vt:lpstr>
      <vt:lpstr>log4j配置</vt:lpstr>
      <vt:lpstr>log4j配置</vt:lpstr>
      <vt:lpstr>PowerPoint 演示文稿</vt:lpstr>
      <vt:lpstr>log4加配置</vt:lpstr>
      <vt:lpstr>log4加配置</vt:lpstr>
      <vt:lpstr>log4j配置</vt:lpstr>
      <vt:lpstr>log4j配置</vt:lpstr>
      <vt:lpstr>log4j配置</vt:lpstr>
      <vt:lpstr>log4j配置</vt:lpstr>
      <vt:lpstr>log4j配置</vt:lpstr>
      <vt:lpstr>log4j配置</vt:lpstr>
      <vt:lpstr>代码中使用</vt:lpstr>
      <vt:lpstr>log4j配置</vt:lpstr>
      <vt:lpstr>PowerPoint 演示文稿</vt:lpstr>
      <vt:lpstr>logback</vt:lpstr>
      <vt:lpstr>logback</vt:lpstr>
      <vt:lpstr>logback</vt:lpstr>
      <vt:lpstr>logback</vt:lpstr>
      <vt:lpstr>logback</vt:lpstr>
      <vt:lpstr>logback</vt:lpstr>
      <vt:lpstr>logback</vt:lpstr>
      <vt:lpstr>logback</vt:lpstr>
      <vt:lpstr>logback</vt:lpstr>
      <vt:lpstr>PowerPoint 演示文稿</vt:lpstr>
      <vt:lpstr>PowerPoint 演示文稿</vt:lpstr>
      <vt:lpstr>PowerPoint 演示文稿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lixiangyang</dc:creator>
  <cp:lastModifiedBy>David Cai</cp:lastModifiedBy>
  <cp:revision>469</cp:revision>
  <dcterms:created xsi:type="dcterms:W3CDTF">2017-04-06T04:32:00Z</dcterms:created>
  <dcterms:modified xsi:type="dcterms:W3CDTF">2018-04-12T06:42:17Z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