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06" r:id="rId3"/>
    <p:sldId id="307" r:id="rId5"/>
    <p:sldId id="311" r:id="rId6"/>
    <p:sldId id="315" r:id="rId7"/>
    <p:sldId id="312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13" r:id="rId18"/>
    <p:sldId id="325" r:id="rId19"/>
    <p:sldId id="326" r:id="rId20"/>
    <p:sldId id="314" r:id="rId21"/>
    <p:sldId id="327" r:id="rId22"/>
    <p:sldId id="332" r:id="rId23"/>
    <p:sldId id="282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ngyx" initials="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EF4"/>
    <a:srgbClr val="0062AD"/>
    <a:srgbClr val="006600"/>
    <a:srgbClr val="595757"/>
    <a:srgbClr val="00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9" autoAdjust="0"/>
    <p:restoredTop sz="77365" autoAdjust="0"/>
  </p:normalViewPr>
  <p:slideViewPr>
    <p:cSldViewPr showGuides="1">
      <p:cViewPr>
        <p:scale>
          <a:sx n="150" d="100"/>
          <a:sy n="150" d="100"/>
        </p:scale>
        <p:origin x="906" y="-636"/>
      </p:cViewPr>
      <p:guideLst>
        <p:guide orient="horz" pos="459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584"/>
    </p:cViewPr>
  </p:sorterViewPr>
  <p:notesViewPr>
    <p:cSldViewPr>
      <p:cViewPr>
        <p:scale>
          <a:sx n="100" d="100"/>
          <a:sy n="100" d="100"/>
        </p:scale>
        <p:origin x="-1890" y="642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644E1-C00F-4AF5-9EAA-A696359307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E8ECE-8759-4B91-95DE-86613908F1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D383-601C-49DF-A412-49D6A8378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752CB-F267-409C-B428-174C291251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3"/>
          <p:cNvGrpSpPr/>
          <p:nvPr userDrawn="1"/>
        </p:nvGrpSpPr>
        <p:grpSpPr bwMode="auto">
          <a:xfrm>
            <a:off x="-17463" y="2228850"/>
            <a:ext cx="9159876" cy="4171950"/>
            <a:chOff x="-26775" y="3348455"/>
            <a:chExt cx="14427135" cy="72000"/>
          </a:xfrm>
        </p:grpSpPr>
        <p:sp>
          <p:nvSpPr>
            <p:cNvPr id="17" name="矩形 14"/>
            <p:cNvSpPr>
              <a:spLocks noChangeArrowheads="1"/>
            </p:cNvSpPr>
            <p:nvPr userDrawn="1"/>
          </p:nvSpPr>
          <p:spPr bwMode="auto">
            <a:xfrm>
              <a:off x="382492" y="334845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19" name="矩形 15"/>
            <p:cNvSpPr>
              <a:spLocks noChangeArrowheads="1"/>
            </p:cNvSpPr>
            <p:nvPr userDrawn="1"/>
          </p:nvSpPr>
          <p:spPr bwMode="auto">
            <a:xfrm>
              <a:off x="1796795" y="334845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20" name="矩形 16"/>
            <p:cNvSpPr>
              <a:spLocks noChangeArrowheads="1"/>
            </p:cNvSpPr>
            <p:nvPr userDrawn="1"/>
          </p:nvSpPr>
          <p:spPr bwMode="auto">
            <a:xfrm>
              <a:off x="2340360" y="3348455"/>
              <a:ext cx="1206000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21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000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1624136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D81A037-8D57-41A5-A253-A9E887D684E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7" descr="彩色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539750"/>
            <a:ext cx="25654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7200900" y="714375"/>
            <a:ext cx="16859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8055" tIns="29028" rIns="58055" bIns="29028">
            <a:spAutoFit/>
          </a:bodyPr>
          <a:lstStyle>
            <a:lvl1pPr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rgbClr val="0068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www.thunisoft.com</a:t>
            </a:r>
            <a:endParaRPr lang="zh-CN" altLang="en-US" sz="1100" dirty="0" smtClean="0">
              <a:solidFill>
                <a:srgbClr val="0068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1646238" y="6065838"/>
            <a:ext cx="5429596" cy="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8055" tIns="29028" rIns="58055" bIns="29028">
            <a:spAutoFit/>
          </a:bodyPr>
          <a:lstStyle/>
          <a:p>
            <a:pPr defTabSz="820420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北京华宇信息技术有限公司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BEIJING THUNISOFT INFORMATION TECHNOLOGY CORPORATION LIMITED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>
          <a:xfrm>
            <a:off x="1638300" y="555307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i="0" kern="1200" smtClean="0">
                <a:solidFill>
                  <a:schemeClr val="bg1"/>
                </a:solidFill>
                <a:latin typeface="Exo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9329283-96AF-4146-A0DF-F154670DCF22}" type="datetime1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9F04-C1B7-4CEA-9291-EA11D6E04CC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FAF6-3209-4067-A7F8-040A8184C6B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8505-0372-41F5-B7B2-72EF063B66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980728"/>
            <a:ext cx="7848872" cy="5328592"/>
          </a:xfrm>
        </p:spPr>
        <p:txBody>
          <a:bodyPr/>
          <a:lstStyle>
            <a:lvl1pPr>
              <a:defRPr b="0">
                <a:solidFill>
                  <a:srgbClr val="595757"/>
                </a:solidFill>
              </a:defRPr>
            </a:lvl1pPr>
            <a:lvl2pPr>
              <a:defRPr>
                <a:solidFill>
                  <a:srgbClr val="595757"/>
                </a:solidFill>
              </a:defRPr>
            </a:lvl2pPr>
            <a:lvl3pPr>
              <a:defRPr sz="2400">
                <a:solidFill>
                  <a:srgbClr val="595757"/>
                </a:solidFill>
              </a:defRPr>
            </a:lvl3pPr>
            <a:lvl4pPr>
              <a:defRPr sz="2000">
                <a:solidFill>
                  <a:srgbClr val="595757"/>
                </a:solidFill>
              </a:defRPr>
            </a:lvl4pPr>
            <a:lvl5pPr>
              <a:defRPr sz="18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1223628" y="1592796"/>
            <a:ext cx="4140460" cy="6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>
            <a:lvl1pPr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000" dirty="0" smtClean="0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1259632" y="2600908"/>
            <a:ext cx="7309320" cy="34203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400" b="0" baseline="0">
                <a:solidFill>
                  <a:srgbClr val="595757"/>
                </a:solidFill>
              </a:defRPr>
            </a:lvl1pPr>
            <a:lvl2pPr marL="457200" indent="0">
              <a:buFontTx/>
              <a:buNone/>
              <a:defRPr>
                <a:solidFill>
                  <a:srgbClr val="595757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595757"/>
                </a:solidFill>
              </a:defRPr>
            </a:lvl3pPr>
            <a:lvl4pPr marL="1371600" indent="0">
              <a:buFontTx/>
              <a:buNone/>
              <a:defRPr sz="2000">
                <a:solidFill>
                  <a:srgbClr val="595757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一、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二、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三、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四、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3"/>
          <p:cNvGrpSpPr/>
          <p:nvPr userDrawn="1"/>
        </p:nvGrpSpPr>
        <p:grpSpPr bwMode="auto">
          <a:xfrm>
            <a:off x="-17463" y="3000375"/>
            <a:ext cx="9159876" cy="3857625"/>
            <a:chOff x="-26775" y="3348455"/>
            <a:chExt cx="14427135" cy="72000"/>
          </a:xfrm>
        </p:grpSpPr>
        <p:sp>
          <p:nvSpPr>
            <p:cNvPr id="8" name="矩形 14"/>
            <p:cNvSpPr>
              <a:spLocks noChangeArrowheads="1"/>
            </p:cNvSpPr>
            <p:nvPr userDrawn="1"/>
          </p:nvSpPr>
          <p:spPr bwMode="auto">
            <a:xfrm>
              <a:off x="382492" y="334845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9" name="矩形 15"/>
            <p:cNvSpPr>
              <a:spLocks noChangeArrowheads="1"/>
            </p:cNvSpPr>
            <p:nvPr userDrawn="1"/>
          </p:nvSpPr>
          <p:spPr bwMode="auto">
            <a:xfrm>
              <a:off x="1796795" y="334845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10" name="矩形 16"/>
            <p:cNvSpPr>
              <a:spLocks noChangeArrowheads="1"/>
            </p:cNvSpPr>
            <p:nvPr userDrawn="1"/>
          </p:nvSpPr>
          <p:spPr bwMode="auto">
            <a:xfrm>
              <a:off x="2340360" y="3348455"/>
              <a:ext cx="1206000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11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000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</p:grp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-72516" y="6315075"/>
            <a:ext cx="9216515" cy="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/>
          <a:p>
            <a:pPr algn="ctr" defTabSz="820420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北京华宇信息技术有限公司  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BEIJING THUNISOFT INFORMATION TECHNOLOGY CORPORATION LIMITED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Picture 10" descr="竖版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650875"/>
            <a:ext cx="18288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" y="3989946"/>
            <a:ext cx="9144000" cy="953508"/>
          </a:xfrm>
        </p:spPr>
        <p:txBody>
          <a:bodyPr anchor="t">
            <a:noAutofit/>
          </a:bodyPr>
          <a:lstStyle>
            <a:lvl1pPr algn="ctr">
              <a:defRPr sz="6000" b="0" cap="all">
                <a:solidFill>
                  <a:schemeClr val="bg1"/>
                </a:solidFill>
                <a:latin typeface="方正兰亭纤黑_GBK" pitchFamily="2" charset="-122"/>
                <a:ea typeface="方正兰亭纤黑_GBK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2A1F-7F4F-4A9E-AC8E-D70E794B105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D87D-5373-4AD0-B56A-9967F8C0C57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0752-F7E5-44E2-8AA3-21EF20F8749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FE5E-E76A-4B18-92BB-C6BBC29BC22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E165-A031-464B-BD7E-7E82C482BED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572" y="980728"/>
            <a:ext cx="7848872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  <a:p>
            <a:pPr lvl="4"/>
            <a:endParaRPr lang="en-US" altLang="zh-CN" dirty="0" smtClean="0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1020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D3EEC2-3DBC-43AD-837B-AE7C27033FD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1621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794E63-F2AF-49E2-AE37-43481CC587E5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7"/>
          <p:cNvGrpSpPr/>
          <p:nvPr/>
        </p:nvGrpSpPr>
        <p:grpSpPr bwMode="auto">
          <a:xfrm>
            <a:off x="0" y="742950"/>
            <a:ext cx="9144000" cy="46038"/>
            <a:chOff x="0" y="1440235"/>
            <a:chExt cx="14401800" cy="72000"/>
          </a:xfrm>
        </p:grpSpPr>
        <p:sp>
          <p:nvSpPr>
            <p:cNvPr id="8" name="矩形 8"/>
            <p:cNvSpPr>
              <a:spLocks noChangeArrowheads="1"/>
            </p:cNvSpPr>
            <p:nvPr userDrawn="1"/>
          </p:nvSpPr>
          <p:spPr bwMode="auto">
            <a:xfrm>
              <a:off x="652622" y="144023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9" name="矩形 9"/>
            <p:cNvSpPr>
              <a:spLocks noChangeArrowheads="1"/>
            </p:cNvSpPr>
            <p:nvPr userDrawn="1"/>
          </p:nvSpPr>
          <p:spPr bwMode="auto">
            <a:xfrm>
              <a:off x="2066925" y="144023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10" name="矩形 10"/>
            <p:cNvSpPr>
              <a:spLocks noChangeArrowheads="1"/>
            </p:cNvSpPr>
            <p:nvPr userDrawn="1"/>
          </p:nvSpPr>
          <p:spPr bwMode="auto">
            <a:xfrm>
              <a:off x="2880420" y="1440235"/>
              <a:ext cx="1152138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11" name="矩形 11"/>
            <p:cNvSpPr>
              <a:spLocks noChangeArrowheads="1"/>
            </p:cNvSpPr>
            <p:nvPr userDrawn="1"/>
          </p:nvSpPr>
          <p:spPr bwMode="auto">
            <a:xfrm>
              <a:off x="0" y="1440235"/>
              <a:ext cx="1305245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</p:grpSp>
      <p:pic>
        <p:nvPicPr>
          <p:cNvPr id="12" name="Picture 7" descr="彩色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82" y="136525"/>
            <a:ext cx="1327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5000"/>
        </a:lnSpc>
        <a:spcBef>
          <a:spcPts val="300"/>
        </a:spcBef>
        <a:buClr>
          <a:srgbClr val="00479D"/>
        </a:buClr>
        <a:buSzPct val="60000"/>
        <a:buFont typeface="Wingdings" panose="05000000000000000000" pitchFamily="2" charset="2"/>
        <a:buChar char="n"/>
        <a:defRPr sz="28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SzPct val="60000"/>
        <a:buFont typeface="Wingdings" panose="05000000000000000000" pitchFamily="2" charset="2"/>
        <a:buChar char="p"/>
        <a:defRPr sz="24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anose="020B0604020202020204" pitchFamily="34" charset="0"/>
        <a:buChar char="•"/>
        <a:defRPr sz="24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anose="020B0604020202020204" pitchFamily="34" charset="0"/>
        <a:buChar char="»"/>
        <a:defRPr sz="18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657048" y="2843388"/>
            <a:ext cx="6915480" cy="116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>
            <a:lvl1pPr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设计模式交流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/>
            <a:r>
              <a:rPr lang="en-US" altLang="zh-CN" dirty="0" smtClean="0">
                <a:solidFill>
                  <a:srgbClr val="7EC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 smtClean="0">
                <a:solidFill>
                  <a:srgbClr val="7EC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设计模式小组：蔡海滨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7383"/>
    </mc:Choice>
    <mc:Fallback>
      <p:transition spd="slow" advTm="44738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工厂方法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723522"/>
            <a:ext cx="8983329" cy="5410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依赖倒置原则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设计原则：要依赖抽象，不要依赖于具体类</a:t>
            </a:r>
            <a:endParaRPr lang="en-US" altLang="zh-CN" dirty="0" smtClean="0"/>
          </a:p>
          <a:p>
            <a:r>
              <a:rPr lang="zh-CN" altLang="en-US" dirty="0" smtClean="0"/>
              <a:t>即不能让高层组件依赖于底层组件，而且，不管高层或者底层组件，“两者”都应该依赖于抽象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依赖倒置原则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6" y="908720"/>
            <a:ext cx="9011908" cy="560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依赖倒置原则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62" y="992056"/>
            <a:ext cx="8383170" cy="5382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抽象工厂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抽象工厂模式：提供一个借口，用于创建相关或依赖对象的家族，而不需要明确指明具体类</a:t>
            </a:r>
            <a:endParaRPr lang="en-US" altLang="zh-CN" dirty="0" smtClean="0"/>
          </a:p>
          <a:p>
            <a:r>
              <a:rPr lang="zh-CN" altLang="en-US" dirty="0" smtClean="0"/>
              <a:t>使用抽象工厂接口来创建一组相关的产品，而不需要知道实际产出的具体产品是什么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抽象工厂模式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抽象工厂是应对产品族概念的。比如说，每个汽车公司可能要同时生产轿车，货车，客车，那么每一个工厂都要有创建轿车，货车和客车的方法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8748"/>
            <a:ext cx="6535062" cy="6716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抽象工厂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82831"/>
            <a:ext cx="7793135" cy="5675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抽象工厂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836712"/>
            <a:ext cx="7293024" cy="6134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比较工厂方法和抽象工厂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611"/>
            <a:ext cx="9144000" cy="5611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比较工厂方法和抽象工厂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工厂方法是继承的形式来实现的。子类采用自己的形式实现父类的抽象方法，从而实现对多种产品生产的支持</a:t>
            </a:r>
            <a:endParaRPr lang="en-US" altLang="zh-CN" dirty="0" smtClean="0"/>
          </a:p>
          <a:p>
            <a:r>
              <a:rPr lang="zh-CN" altLang="en-US" dirty="0" smtClean="0"/>
              <a:t>抽象工厂是通过组合的方式，用来创建一个产品家族的抽象类型</a:t>
            </a:r>
            <a:endParaRPr lang="en-US" altLang="zh-CN" dirty="0" smtClean="0"/>
          </a:p>
          <a:p>
            <a:r>
              <a:rPr lang="zh-CN" altLang="en-US" dirty="0" smtClean="0"/>
              <a:t>抽象工厂实现中利用了工厂方法。因为抽象工厂的每个方法被声明为抽象的方法，由子类来实现该方法，这正是工厂方法的思想</a:t>
            </a:r>
            <a:endParaRPr lang="en-US" altLang="zh-CN" dirty="0" smtClean="0"/>
          </a:p>
          <a:p>
            <a:r>
              <a:rPr lang="zh-CN" altLang="en-US" dirty="0" smtClean="0"/>
              <a:t>注意：如果要扩展抽象工厂抽象出来的一组产品，比如增加或者减少一类产品，那么每一个子类都要进行改变。但是，没办法，因为抽象工厂就是一个需要容纳所有家族产品的大接口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工厂模式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简单工厂总结</a:t>
            </a:r>
            <a:endParaRPr lang="en-US" altLang="zh-CN" dirty="0" smtClean="0"/>
          </a:p>
          <a:p>
            <a:r>
              <a:rPr lang="zh-CN" altLang="en-US" dirty="0" smtClean="0"/>
              <a:t>工厂方法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依赖倒置原则</a:t>
            </a:r>
            <a:endParaRPr lang="en-US" altLang="zh-CN" dirty="0" smtClean="0"/>
          </a:p>
          <a:p>
            <a:r>
              <a:rPr lang="zh-CN" altLang="en-US" dirty="0" smtClean="0"/>
              <a:t>抽象工厂</a:t>
            </a:r>
            <a:endParaRPr lang="en-US" altLang="zh-CN" dirty="0" smtClean="0"/>
          </a:p>
          <a:p>
            <a:r>
              <a:rPr lang="zh-CN" altLang="en-US" dirty="0" smtClean="0"/>
              <a:t>比较工厂方法和抽象工厂</a:t>
            </a:r>
            <a:endParaRPr lang="zh-CN" altLang="en-US" dirty="0" smtClean="0"/>
          </a:p>
          <a:p>
            <a:r>
              <a:rPr lang="zh-CN" altLang="en-US" dirty="0"/>
              <a:t>策略模式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5"/>
    </mc:Choice>
    <mc:Fallback>
      <p:transition spd="slow" advTm="74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u="heavy"/>
              <a:t>策略模式</a:t>
            </a:r>
            <a:endParaRPr lang="zh-CN" altLang="en-US" u="heavy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9455" y="3500755"/>
            <a:ext cx="7848600" cy="23450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" y="3989946"/>
            <a:ext cx="9144000" cy="953508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简单工厂模式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简单工厂模式的工厂类一般是使用静态方法，通过接收的参数的不同来返回不同的对象实例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35" y="2104845"/>
            <a:ext cx="6048672" cy="452959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1"/>
    </mc:Choice>
    <mc:Fallback>
      <p:transition spd="slow" advTm="1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简单工厂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" y="859139"/>
            <a:ext cx="9002381" cy="5306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52"/>
    </mc:Choice>
    <mc:Fallback>
      <p:transition spd="slow" advTm="365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工厂方法模式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工厂方法是针对每一种产品提供一个工厂类。通过不同的工厂实例来创建不同的产品实例。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81" y="2053574"/>
            <a:ext cx="6192114" cy="4667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05"/>
    </mc:Choice>
    <mc:Fallback>
      <p:transition spd="slow" advTm="74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工厂方法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工厂方法模式用来封装对象的创建。它通过让子类决定该创建的对象是什么。看例子：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7" y="2161092"/>
            <a:ext cx="8821381" cy="4572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工厂方法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1333554"/>
            <a:ext cx="7848600" cy="4622692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工厂方法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8497486" cy="5258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工厂方法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工厂方法模式：定义了创建对象的接口，但由子类决定要实例化的类是哪个。工厂方法让类把实例化推迟到子类。</a:t>
            </a:r>
            <a:endParaRPr lang="en-US" altLang="zh-CN" dirty="0" smtClean="0"/>
          </a:p>
          <a:p>
            <a:r>
              <a:rPr lang="zh-CN" altLang="en-US" dirty="0" smtClean="0"/>
              <a:t>注意：所谓的“决定”，并不是指允许子类本身在运行时做决定，而是指编写创建者类时，不行也要知道实际要创建的产品是哪个。选择用哪个子类，自然就决定了实际创建的产品是什么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0.6"/>
</p:tagLst>
</file>

<file path=ppt/theme/theme1.xml><?xml version="1.0" encoding="utf-8"?>
<a:theme xmlns:a="http://schemas.openxmlformats.org/drawingml/2006/main" name="如何做好需求工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WPS 演示</Application>
  <PresentationFormat>全屏显示(4:3)</PresentationFormat>
  <Paragraphs>150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Exo</vt:lpstr>
      <vt:lpstr>Arial Black</vt:lpstr>
      <vt:lpstr>方正兰亭纤黑_GBK</vt:lpstr>
      <vt:lpstr>Arial Unicode MS</vt:lpstr>
      <vt:lpstr>Calibri</vt:lpstr>
      <vt:lpstr>Segoe Print</vt:lpstr>
      <vt:lpstr>黑体</vt:lpstr>
      <vt:lpstr>如何做好需求工作</vt:lpstr>
      <vt:lpstr>PowerPoint 演示文稿</vt:lpstr>
      <vt:lpstr>工厂模式</vt:lpstr>
      <vt:lpstr>简单工厂模式</vt:lpstr>
      <vt:lpstr>简单工厂</vt:lpstr>
      <vt:lpstr>工厂方法模式</vt:lpstr>
      <vt:lpstr>工厂方法</vt:lpstr>
      <vt:lpstr>工厂方法</vt:lpstr>
      <vt:lpstr>工厂方法</vt:lpstr>
      <vt:lpstr>工厂方法</vt:lpstr>
      <vt:lpstr>工厂方法</vt:lpstr>
      <vt:lpstr>依赖倒置原则</vt:lpstr>
      <vt:lpstr>依赖倒置原则</vt:lpstr>
      <vt:lpstr>依赖倒置原则</vt:lpstr>
      <vt:lpstr>抽象工厂</vt:lpstr>
      <vt:lpstr>抽象工厂模式</vt:lpstr>
      <vt:lpstr>抽象工厂</vt:lpstr>
      <vt:lpstr>抽象工厂</vt:lpstr>
      <vt:lpstr>比较工厂方法和抽象工厂</vt:lpstr>
      <vt:lpstr>比较工厂方法和抽象工厂</vt:lpstr>
      <vt:lpstr>策略模式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研发中心</dc:creator>
  <cp:lastModifiedBy>小菜一碟</cp:lastModifiedBy>
  <cp:revision>1771</cp:revision>
  <dcterms:created xsi:type="dcterms:W3CDTF">2014-06-07T02:18:00Z</dcterms:created>
  <dcterms:modified xsi:type="dcterms:W3CDTF">2018-05-31T07:36:11Z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