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77" r:id="rId3"/>
    <p:sldId id="270" r:id="rId4"/>
    <p:sldId id="278" r:id="rId5"/>
    <p:sldId id="265" r:id="rId6"/>
    <p:sldId id="266" r:id="rId7"/>
    <p:sldId id="306" r:id="rId8"/>
    <p:sldId id="271" r:id="rId9"/>
    <p:sldId id="267" r:id="rId10"/>
    <p:sldId id="269" r:id="rId11"/>
    <p:sldId id="268" r:id="rId12"/>
    <p:sldId id="272" r:id="rId13"/>
    <p:sldId id="273" r:id="rId14"/>
    <p:sldId id="279" r:id="rId15"/>
    <p:sldId id="280" r:id="rId16"/>
    <p:sldId id="274" r:id="rId17"/>
    <p:sldId id="281" r:id="rId18"/>
    <p:sldId id="282" r:id="rId19"/>
    <p:sldId id="275" r:id="rId20"/>
    <p:sldId id="276" r:id="rId21"/>
    <p:sldId id="288" r:id="rId22"/>
    <p:sldId id="283" r:id="rId23"/>
    <p:sldId id="285" r:id="rId24"/>
    <p:sldId id="286" r:id="rId25"/>
    <p:sldId id="284" r:id="rId26"/>
    <p:sldId id="287" r:id="rId27"/>
    <p:sldId id="290" r:id="rId28"/>
    <p:sldId id="294" r:id="rId29"/>
    <p:sldId id="291" r:id="rId30"/>
    <p:sldId id="292" r:id="rId31"/>
    <p:sldId id="293" r:id="rId32"/>
    <p:sldId id="295" r:id="rId33"/>
    <p:sldId id="296" r:id="rId34"/>
    <p:sldId id="308" r:id="rId35"/>
    <p:sldId id="297" r:id="rId36"/>
    <p:sldId id="298" r:id="rId37"/>
    <p:sldId id="300" r:id="rId38"/>
    <p:sldId id="301" r:id="rId39"/>
    <p:sldId id="302" r:id="rId40"/>
    <p:sldId id="303" r:id="rId41"/>
    <p:sldId id="289" r:id="rId42"/>
    <p:sldId id="304" r:id="rId43"/>
    <p:sldId id="305" r:id="rId44"/>
    <p:sldId id="307" r:id="rId45"/>
    <p:sldId id="309" r:id="rId46"/>
    <p:sldId id="260" r:id="rId4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476">
          <p15:clr>
            <a:srgbClr val="A4A3A4"/>
          </p15:clr>
        </p15:guide>
        <p15:guide id="3" pos="54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59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69" autoAdjust="0"/>
  </p:normalViewPr>
  <p:slideViewPr>
    <p:cSldViewPr>
      <p:cViewPr varScale="1">
        <p:scale>
          <a:sx n="143" d="100"/>
          <a:sy n="143" d="100"/>
        </p:scale>
        <p:origin x="684" y="120"/>
      </p:cViewPr>
      <p:guideLst>
        <p:guide orient="horz" pos="1620"/>
        <p:guide pos="476"/>
        <p:guide pos="54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5A2D7D-FDA1-4C8A-A0CA-9AD170701577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4A0F5BD-7C28-49F8-8C8E-5E08BEB6BDB4}">
      <dgm:prSet/>
      <dgm:spPr/>
      <dgm:t>
        <a:bodyPr/>
        <a:lstStyle/>
        <a:p>
          <a:pPr rtl="0"/>
          <a:r>
            <a:rPr lang="zh-CN" baseline="0" dirty="0" smtClean="0"/>
            <a:t>面向对象的思想</a:t>
          </a:r>
          <a:endParaRPr lang="zh-CN" dirty="0"/>
        </a:p>
      </dgm:t>
    </dgm:pt>
    <dgm:pt modelId="{F0B6B9DB-3E7A-4617-A274-70D22C6935FD}" type="parTrans" cxnId="{AFE85C9F-68D9-4176-B385-61E573200973}">
      <dgm:prSet/>
      <dgm:spPr/>
      <dgm:t>
        <a:bodyPr/>
        <a:lstStyle/>
        <a:p>
          <a:endParaRPr lang="zh-CN" altLang="en-US"/>
        </a:p>
      </dgm:t>
    </dgm:pt>
    <dgm:pt modelId="{2AC44945-B9D9-49FE-9F32-DF21D42F3228}" type="sibTrans" cxnId="{AFE85C9F-68D9-4176-B385-61E573200973}">
      <dgm:prSet/>
      <dgm:spPr/>
      <dgm:t>
        <a:bodyPr/>
        <a:lstStyle/>
        <a:p>
          <a:endParaRPr lang="zh-CN" altLang="en-US"/>
        </a:p>
      </dgm:t>
    </dgm:pt>
    <dgm:pt modelId="{E1307B69-09C7-4C38-9925-7FDBE36E0836}">
      <dgm:prSet/>
      <dgm:spPr/>
      <dgm:t>
        <a:bodyPr/>
        <a:lstStyle/>
        <a:p>
          <a:pPr rtl="0"/>
          <a:r>
            <a:rPr lang="zh-CN" baseline="0" dirty="0" smtClean="0"/>
            <a:t>面向对象的设计原则</a:t>
          </a:r>
          <a:endParaRPr lang="zh-CN" dirty="0"/>
        </a:p>
      </dgm:t>
    </dgm:pt>
    <dgm:pt modelId="{58DE0386-30C5-48E0-9F90-87225225BE49}" type="parTrans" cxnId="{9F10F56D-4D50-44B9-A993-2F0689BF78DE}">
      <dgm:prSet/>
      <dgm:spPr/>
      <dgm:t>
        <a:bodyPr/>
        <a:lstStyle/>
        <a:p>
          <a:endParaRPr lang="zh-CN" altLang="en-US"/>
        </a:p>
      </dgm:t>
    </dgm:pt>
    <dgm:pt modelId="{F2FC5F58-BBFF-4DF2-BCDF-E396C7490EE2}" type="sibTrans" cxnId="{9F10F56D-4D50-44B9-A993-2F0689BF78DE}">
      <dgm:prSet/>
      <dgm:spPr/>
      <dgm:t>
        <a:bodyPr/>
        <a:lstStyle/>
        <a:p>
          <a:endParaRPr lang="zh-CN" altLang="en-US"/>
        </a:p>
      </dgm:t>
    </dgm:pt>
    <dgm:pt modelId="{BA33489F-6B26-4E8B-B7E9-89048E048D23}">
      <dgm:prSet/>
      <dgm:spPr/>
      <dgm:t>
        <a:bodyPr/>
        <a:lstStyle/>
        <a:p>
          <a:pPr rtl="0"/>
          <a:r>
            <a:rPr lang="zh-CN" baseline="0" dirty="0" smtClean="0"/>
            <a:t>设计模式</a:t>
          </a:r>
          <a:endParaRPr lang="zh-CN" dirty="0"/>
        </a:p>
      </dgm:t>
    </dgm:pt>
    <dgm:pt modelId="{0F9A8771-95B7-4F6D-8026-F1CB4D4785FE}" type="parTrans" cxnId="{90DB3937-1FD6-486B-AAEB-16796183B0FA}">
      <dgm:prSet/>
      <dgm:spPr/>
      <dgm:t>
        <a:bodyPr/>
        <a:lstStyle/>
        <a:p>
          <a:endParaRPr lang="zh-CN" altLang="en-US"/>
        </a:p>
      </dgm:t>
    </dgm:pt>
    <dgm:pt modelId="{CB5AE2F9-0F71-4437-9A1A-FAA03918BF29}" type="sibTrans" cxnId="{90DB3937-1FD6-486B-AAEB-16796183B0FA}">
      <dgm:prSet/>
      <dgm:spPr/>
      <dgm:t>
        <a:bodyPr/>
        <a:lstStyle/>
        <a:p>
          <a:endParaRPr lang="zh-CN" altLang="en-US"/>
        </a:p>
      </dgm:t>
    </dgm:pt>
    <dgm:pt modelId="{CC72BD8D-BA0F-4F23-B9D4-1AF62A471706}">
      <dgm:prSet/>
      <dgm:spPr/>
      <dgm:t>
        <a:bodyPr/>
        <a:lstStyle/>
        <a:p>
          <a:pPr rtl="0"/>
          <a:r>
            <a:rPr lang="en-US" baseline="0" dirty="0" smtClean="0"/>
            <a:t>JAVA</a:t>
          </a:r>
          <a:r>
            <a:rPr lang="zh-CN" altLang="en-US" baseline="0" dirty="0" smtClean="0"/>
            <a:t>特性</a:t>
          </a:r>
          <a:endParaRPr lang="zh-CN" dirty="0"/>
        </a:p>
      </dgm:t>
    </dgm:pt>
    <dgm:pt modelId="{8B292876-BFA4-4C9A-A5A8-6CABFD5C9BC0}" type="parTrans" cxnId="{1F83ED93-D387-4765-8655-C25FD47DAEE9}">
      <dgm:prSet/>
      <dgm:spPr/>
      <dgm:t>
        <a:bodyPr/>
        <a:lstStyle/>
        <a:p>
          <a:endParaRPr lang="zh-CN" altLang="en-US"/>
        </a:p>
      </dgm:t>
    </dgm:pt>
    <dgm:pt modelId="{F0DBE1F6-6A18-41E0-B525-EE8E8A0CAC52}" type="sibTrans" cxnId="{1F83ED93-D387-4765-8655-C25FD47DAEE9}">
      <dgm:prSet/>
      <dgm:spPr/>
      <dgm:t>
        <a:bodyPr/>
        <a:lstStyle/>
        <a:p>
          <a:endParaRPr lang="zh-CN" altLang="en-US"/>
        </a:p>
      </dgm:t>
    </dgm:pt>
    <dgm:pt modelId="{B7B40E17-CB31-4CDB-A8A7-3E1F44AB3B05}" type="pres">
      <dgm:prSet presAssocID="{F75A2D7D-FDA1-4C8A-A0CA-9AD170701577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5D7C281-1237-49F6-8963-115AB9F483F3}" type="pres">
      <dgm:prSet presAssocID="{F75A2D7D-FDA1-4C8A-A0CA-9AD170701577}" presName="pyramid" presStyleLbl="node1" presStyleIdx="0" presStyleCnt="1"/>
      <dgm:spPr/>
    </dgm:pt>
    <dgm:pt modelId="{16E1DD09-6313-47AD-BAB0-A9600F73957B}" type="pres">
      <dgm:prSet presAssocID="{F75A2D7D-FDA1-4C8A-A0CA-9AD170701577}" presName="theList" presStyleCnt="0"/>
      <dgm:spPr/>
    </dgm:pt>
    <dgm:pt modelId="{DFAE2524-79EA-4A5F-B2E5-8437C67A1812}" type="pres">
      <dgm:prSet presAssocID="{84A0F5BD-7C28-49F8-8C8E-5E08BEB6BDB4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2E848F-4A64-4547-850A-9462A3AD2E72}" type="pres">
      <dgm:prSet presAssocID="{84A0F5BD-7C28-49F8-8C8E-5E08BEB6BDB4}" presName="aSpace" presStyleCnt="0"/>
      <dgm:spPr/>
    </dgm:pt>
    <dgm:pt modelId="{B7568999-D8EF-4FCE-8E68-D6D6847EBD68}" type="pres">
      <dgm:prSet presAssocID="{E1307B69-09C7-4C38-9925-7FDBE36E0836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97E7FD-CDFB-4DFA-BDEA-C49EFD968D98}" type="pres">
      <dgm:prSet presAssocID="{E1307B69-09C7-4C38-9925-7FDBE36E0836}" presName="aSpace" presStyleCnt="0"/>
      <dgm:spPr/>
    </dgm:pt>
    <dgm:pt modelId="{4E9338BA-1FD8-46E5-B04D-9927EFA5A864}" type="pres">
      <dgm:prSet presAssocID="{BA33489F-6B26-4E8B-B7E9-89048E048D23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17ABA1-1FA8-4126-8A50-341753580158}" type="pres">
      <dgm:prSet presAssocID="{BA33489F-6B26-4E8B-B7E9-89048E048D23}" presName="aSpace" presStyleCnt="0"/>
      <dgm:spPr/>
    </dgm:pt>
    <dgm:pt modelId="{791DFEB4-4B39-4D00-97D1-80D8C38BDB1E}" type="pres">
      <dgm:prSet presAssocID="{CC72BD8D-BA0F-4F23-B9D4-1AF62A471706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B6C954-60F8-4D03-A35A-935EC0675620}" type="pres">
      <dgm:prSet presAssocID="{CC72BD8D-BA0F-4F23-B9D4-1AF62A471706}" presName="aSpace" presStyleCnt="0"/>
      <dgm:spPr/>
    </dgm:pt>
  </dgm:ptLst>
  <dgm:cxnLst>
    <dgm:cxn modelId="{1F83ED93-D387-4765-8655-C25FD47DAEE9}" srcId="{F75A2D7D-FDA1-4C8A-A0CA-9AD170701577}" destId="{CC72BD8D-BA0F-4F23-B9D4-1AF62A471706}" srcOrd="3" destOrd="0" parTransId="{8B292876-BFA4-4C9A-A5A8-6CABFD5C9BC0}" sibTransId="{F0DBE1F6-6A18-41E0-B525-EE8E8A0CAC52}"/>
    <dgm:cxn modelId="{90DB3937-1FD6-486B-AAEB-16796183B0FA}" srcId="{F75A2D7D-FDA1-4C8A-A0CA-9AD170701577}" destId="{BA33489F-6B26-4E8B-B7E9-89048E048D23}" srcOrd="2" destOrd="0" parTransId="{0F9A8771-95B7-4F6D-8026-F1CB4D4785FE}" sibTransId="{CB5AE2F9-0F71-4437-9A1A-FAA03918BF29}"/>
    <dgm:cxn modelId="{92ACECD1-7FFE-4AD7-9796-8C322CDAB004}" type="presOf" srcId="{E1307B69-09C7-4C38-9925-7FDBE36E0836}" destId="{B7568999-D8EF-4FCE-8E68-D6D6847EBD68}" srcOrd="0" destOrd="0" presId="urn:microsoft.com/office/officeart/2005/8/layout/pyramid2"/>
    <dgm:cxn modelId="{EDDFB127-D1FA-4A35-A863-D719FBCFCE20}" type="presOf" srcId="{F75A2D7D-FDA1-4C8A-A0CA-9AD170701577}" destId="{B7B40E17-CB31-4CDB-A8A7-3E1F44AB3B05}" srcOrd="0" destOrd="0" presId="urn:microsoft.com/office/officeart/2005/8/layout/pyramid2"/>
    <dgm:cxn modelId="{CF95B0D6-2701-4D0D-88AD-3F58C1D6CAC1}" type="presOf" srcId="{84A0F5BD-7C28-49F8-8C8E-5E08BEB6BDB4}" destId="{DFAE2524-79EA-4A5F-B2E5-8437C67A1812}" srcOrd="0" destOrd="0" presId="urn:microsoft.com/office/officeart/2005/8/layout/pyramid2"/>
    <dgm:cxn modelId="{2593D04B-792E-439A-B3C2-10EEF25DE230}" type="presOf" srcId="{BA33489F-6B26-4E8B-B7E9-89048E048D23}" destId="{4E9338BA-1FD8-46E5-B04D-9927EFA5A864}" srcOrd="0" destOrd="0" presId="urn:microsoft.com/office/officeart/2005/8/layout/pyramid2"/>
    <dgm:cxn modelId="{AFE85C9F-68D9-4176-B385-61E573200973}" srcId="{F75A2D7D-FDA1-4C8A-A0CA-9AD170701577}" destId="{84A0F5BD-7C28-49F8-8C8E-5E08BEB6BDB4}" srcOrd="0" destOrd="0" parTransId="{F0B6B9DB-3E7A-4617-A274-70D22C6935FD}" sibTransId="{2AC44945-B9D9-49FE-9F32-DF21D42F3228}"/>
    <dgm:cxn modelId="{9F10F56D-4D50-44B9-A993-2F0689BF78DE}" srcId="{F75A2D7D-FDA1-4C8A-A0CA-9AD170701577}" destId="{E1307B69-09C7-4C38-9925-7FDBE36E0836}" srcOrd="1" destOrd="0" parTransId="{58DE0386-30C5-48E0-9F90-87225225BE49}" sibTransId="{F2FC5F58-BBFF-4DF2-BCDF-E396C7490EE2}"/>
    <dgm:cxn modelId="{2CC1ED81-2CC1-4965-8B65-9DD03B018598}" type="presOf" srcId="{CC72BD8D-BA0F-4F23-B9D4-1AF62A471706}" destId="{791DFEB4-4B39-4D00-97D1-80D8C38BDB1E}" srcOrd="0" destOrd="0" presId="urn:microsoft.com/office/officeart/2005/8/layout/pyramid2"/>
    <dgm:cxn modelId="{9FCA406F-E22A-4746-BCD5-425266275F52}" type="presParOf" srcId="{B7B40E17-CB31-4CDB-A8A7-3E1F44AB3B05}" destId="{B5D7C281-1237-49F6-8963-115AB9F483F3}" srcOrd="0" destOrd="0" presId="urn:microsoft.com/office/officeart/2005/8/layout/pyramid2"/>
    <dgm:cxn modelId="{D62FB870-B6BA-4C70-B74E-D6F390E7069C}" type="presParOf" srcId="{B7B40E17-CB31-4CDB-A8A7-3E1F44AB3B05}" destId="{16E1DD09-6313-47AD-BAB0-A9600F73957B}" srcOrd="1" destOrd="0" presId="urn:microsoft.com/office/officeart/2005/8/layout/pyramid2"/>
    <dgm:cxn modelId="{23E76840-9985-461B-85BA-277420A19239}" type="presParOf" srcId="{16E1DD09-6313-47AD-BAB0-A9600F73957B}" destId="{DFAE2524-79EA-4A5F-B2E5-8437C67A1812}" srcOrd="0" destOrd="0" presId="urn:microsoft.com/office/officeart/2005/8/layout/pyramid2"/>
    <dgm:cxn modelId="{D7534F87-CDC7-4E65-99C6-42C3D9677057}" type="presParOf" srcId="{16E1DD09-6313-47AD-BAB0-A9600F73957B}" destId="{422E848F-4A64-4547-850A-9462A3AD2E72}" srcOrd="1" destOrd="0" presId="urn:microsoft.com/office/officeart/2005/8/layout/pyramid2"/>
    <dgm:cxn modelId="{D6E51CA4-FF03-486C-A82D-74D970A19CBC}" type="presParOf" srcId="{16E1DD09-6313-47AD-BAB0-A9600F73957B}" destId="{B7568999-D8EF-4FCE-8E68-D6D6847EBD68}" srcOrd="2" destOrd="0" presId="urn:microsoft.com/office/officeart/2005/8/layout/pyramid2"/>
    <dgm:cxn modelId="{7489F723-478A-4B4A-A8DA-C5EE202D7A5B}" type="presParOf" srcId="{16E1DD09-6313-47AD-BAB0-A9600F73957B}" destId="{F497E7FD-CDFB-4DFA-BDEA-C49EFD968D98}" srcOrd="3" destOrd="0" presId="urn:microsoft.com/office/officeart/2005/8/layout/pyramid2"/>
    <dgm:cxn modelId="{C12A33D5-912D-4DC2-B9EC-A61FFA85DCBA}" type="presParOf" srcId="{16E1DD09-6313-47AD-BAB0-A9600F73957B}" destId="{4E9338BA-1FD8-46E5-B04D-9927EFA5A864}" srcOrd="4" destOrd="0" presId="urn:microsoft.com/office/officeart/2005/8/layout/pyramid2"/>
    <dgm:cxn modelId="{FBB54D32-13D2-49BC-B173-9FE535C6CEB8}" type="presParOf" srcId="{16E1DD09-6313-47AD-BAB0-A9600F73957B}" destId="{3F17ABA1-1FA8-4126-8A50-341753580158}" srcOrd="5" destOrd="0" presId="urn:microsoft.com/office/officeart/2005/8/layout/pyramid2"/>
    <dgm:cxn modelId="{EA99434B-535C-4487-BD46-CF2E48C71DAE}" type="presParOf" srcId="{16E1DD09-6313-47AD-BAB0-A9600F73957B}" destId="{791DFEB4-4B39-4D00-97D1-80D8C38BDB1E}" srcOrd="6" destOrd="0" presId="urn:microsoft.com/office/officeart/2005/8/layout/pyramid2"/>
    <dgm:cxn modelId="{9913E53F-BDF8-4ABC-A038-6F5DC1BFA8FA}" type="presParOf" srcId="{16E1DD09-6313-47AD-BAB0-A9600F73957B}" destId="{6AB6C954-60F8-4D03-A35A-935EC0675620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7C6318-13F6-4F81-8AF0-3FAA8116688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279393-2270-45CB-ACCA-834DF023766A}">
      <dgm:prSet/>
      <dgm:spPr/>
      <dgm:t>
        <a:bodyPr/>
        <a:lstStyle/>
        <a:p>
          <a:pPr rtl="0"/>
          <a:r>
            <a:rPr lang="zh-CN" baseline="0" smtClean="0"/>
            <a:t>单一职责原则</a:t>
          </a:r>
          <a:endParaRPr lang="zh-CN"/>
        </a:p>
      </dgm:t>
    </dgm:pt>
    <dgm:pt modelId="{A49BF69F-B394-40FC-B215-DA31BB3D9053}" type="parTrans" cxnId="{E16C477E-1B5F-4D11-A04C-61FFE819F498}">
      <dgm:prSet/>
      <dgm:spPr/>
      <dgm:t>
        <a:bodyPr/>
        <a:lstStyle/>
        <a:p>
          <a:endParaRPr lang="zh-CN" altLang="en-US"/>
        </a:p>
      </dgm:t>
    </dgm:pt>
    <dgm:pt modelId="{5C65038B-3E3F-40EB-B5AA-354423705A7F}" type="sibTrans" cxnId="{E16C477E-1B5F-4D11-A04C-61FFE819F498}">
      <dgm:prSet/>
      <dgm:spPr/>
      <dgm:t>
        <a:bodyPr/>
        <a:lstStyle/>
        <a:p>
          <a:endParaRPr lang="zh-CN" altLang="en-US"/>
        </a:p>
      </dgm:t>
    </dgm:pt>
    <dgm:pt modelId="{A1371646-26D5-4C88-BD33-131E1EA0458D}">
      <dgm:prSet/>
      <dgm:spPr/>
      <dgm:t>
        <a:bodyPr/>
        <a:lstStyle/>
        <a:p>
          <a:pPr rtl="0"/>
          <a:r>
            <a:rPr lang="zh-CN" baseline="0" dirty="0" smtClean="0"/>
            <a:t>开闭</a:t>
          </a:r>
          <a:endParaRPr lang="en-US" altLang="zh-CN" baseline="0" dirty="0" smtClean="0"/>
        </a:p>
        <a:p>
          <a:pPr rtl="0"/>
          <a:r>
            <a:rPr lang="zh-CN" baseline="0" dirty="0" smtClean="0"/>
            <a:t>原则</a:t>
          </a:r>
          <a:endParaRPr lang="zh-CN" dirty="0"/>
        </a:p>
      </dgm:t>
    </dgm:pt>
    <dgm:pt modelId="{F9FAC35E-4829-48BF-A7F0-71823904FF30}" type="parTrans" cxnId="{400860BE-8A66-41FC-B2E9-29791C16702C}">
      <dgm:prSet/>
      <dgm:spPr/>
      <dgm:t>
        <a:bodyPr/>
        <a:lstStyle/>
        <a:p>
          <a:endParaRPr lang="zh-CN" altLang="en-US"/>
        </a:p>
      </dgm:t>
    </dgm:pt>
    <dgm:pt modelId="{FA662B3D-8560-44B4-A651-8D9B8C1270AC}" type="sibTrans" cxnId="{400860BE-8A66-41FC-B2E9-29791C16702C}">
      <dgm:prSet/>
      <dgm:spPr/>
      <dgm:t>
        <a:bodyPr/>
        <a:lstStyle/>
        <a:p>
          <a:endParaRPr lang="zh-CN" altLang="en-US"/>
        </a:p>
      </dgm:t>
    </dgm:pt>
    <dgm:pt modelId="{50CB772B-369B-4185-866D-50BBDABCEF5A}">
      <dgm:prSet/>
      <dgm:spPr/>
      <dgm:t>
        <a:bodyPr/>
        <a:lstStyle/>
        <a:p>
          <a:pPr rtl="0"/>
          <a:r>
            <a:rPr lang="zh-CN" baseline="0" smtClean="0"/>
            <a:t>里氏替换原则</a:t>
          </a:r>
          <a:endParaRPr lang="zh-CN"/>
        </a:p>
      </dgm:t>
    </dgm:pt>
    <dgm:pt modelId="{CF84DBC2-F202-4850-9DE0-AF37699CB201}" type="parTrans" cxnId="{14C697C7-E13D-4C55-9D9F-275CCA12379E}">
      <dgm:prSet/>
      <dgm:spPr/>
      <dgm:t>
        <a:bodyPr/>
        <a:lstStyle/>
        <a:p>
          <a:endParaRPr lang="zh-CN" altLang="en-US"/>
        </a:p>
      </dgm:t>
    </dgm:pt>
    <dgm:pt modelId="{63A35424-434E-4EBD-A703-35529469DE6F}" type="sibTrans" cxnId="{14C697C7-E13D-4C55-9D9F-275CCA12379E}">
      <dgm:prSet/>
      <dgm:spPr/>
      <dgm:t>
        <a:bodyPr/>
        <a:lstStyle/>
        <a:p>
          <a:endParaRPr lang="zh-CN" altLang="en-US"/>
        </a:p>
      </dgm:t>
    </dgm:pt>
    <dgm:pt modelId="{5D016EEB-2968-469E-B7CA-D95DDAECF6C2}">
      <dgm:prSet/>
      <dgm:spPr/>
      <dgm:t>
        <a:bodyPr/>
        <a:lstStyle/>
        <a:p>
          <a:pPr rtl="0"/>
          <a:r>
            <a:rPr lang="zh-CN" baseline="0" dirty="0" smtClean="0"/>
            <a:t>依赖倒</a:t>
          </a:r>
          <a:r>
            <a:rPr lang="zh-CN" altLang="en-US" baseline="0" dirty="0" smtClean="0"/>
            <a:t>置</a:t>
          </a:r>
          <a:r>
            <a:rPr lang="zh-CN" baseline="0" dirty="0" smtClean="0"/>
            <a:t>原则</a:t>
          </a:r>
          <a:endParaRPr lang="zh-CN" dirty="0"/>
        </a:p>
      </dgm:t>
    </dgm:pt>
    <dgm:pt modelId="{A365D932-0DA0-4DC3-9128-740955784CA6}" type="parTrans" cxnId="{42824DE7-EBF0-4C5F-BA19-B0CCD5B444D2}">
      <dgm:prSet/>
      <dgm:spPr/>
      <dgm:t>
        <a:bodyPr/>
        <a:lstStyle/>
        <a:p>
          <a:endParaRPr lang="zh-CN" altLang="en-US"/>
        </a:p>
      </dgm:t>
    </dgm:pt>
    <dgm:pt modelId="{6D15ADE0-2E55-4D10-A681-053D5610FADA}" type="sibTrans" cxnId="{42824DE7-EBF0-4C5F-BA19-B0CCD5B444D2}">
      <dgm:prSet/>
      <dgm:spPr/>
      <dgm:t>
        <a:bodyPr/>
        <a:lstStyle/>
        <a:p>
          <a:endParaRPr lang="zh-CN" altLang="en-US"/>
        </a:p>
      </dgm:t>
    </dgm:pt>
    <dgm:pt modelId="{79B196A9-5005-4520-AB14-13C8A02A5A87}">
      <dgm:prSet/>
      <dgm:spPr/>
      <dgm:t>
        <a:bodyPr/>
        <a:lstStyle/>
        <a:p>
          <a:pPr rtl="0"/>
          <a:r>
            <a:rPr lang="zh-CN" baseline="0" smtClean="0"/>
            <a:t>接口分离原则</a:t>
          </a:r>
          <a:endParaRPr lang="zh-CN"/>
        </a:p>
      </dgm:t>
    </dgm:pt>
    <dgm:pt modelId="{CD2A6DFD-E784-47DE-AE45-BF84136A1718}" type="parTrans" cxnId="{4B34929A-C6E2-47F6-B97F-0DA21857293C}">
      <dgm:prSet/>
      <dgm:spPr/>
      <dgm:t>
        <a:bodyPr/>
        <a:lstStyle/>
        <a:p>
          <a:endParaRPr lang="zh-CN" altLang="en-US"/>
        </a:p>
      </dgm:t>
    </dgm:pt>
    <dgm:pt modelId="{E3CD58D1-2787-4A21-B9CC-CE305D12198B}" type="sibTrans" cxnId="{4B34929A-C6E2-47F6-B97F-0DA21857293C}">
      <dgm:prSet/>
      <dgm:spPr/>
      <dgm:t>
        <a:bodyPr/>
        <a:lstStyle/>
        <a:p>
          <a:endParaRPr lang="zh-CN" altLang="en-US"/>
        </a:p>
      </dgm:t>
    </dgm:pt>
    <dgm:pt modelId="{522455C6-DC20-4B8C-9BBA-E34806513957}">
      <dgm:prSet/>
      <dgm:spPr/>
      <dgm:t>
        <a:bodyPr/>
        <a:lstStyle/>
        <a:p>
          <a:pPr rtl="0"/>
          <a:r>
            <a:rPr lang="zh-CN" baseline="0" dirty="0" smtClean="0"/>
            <a:t>迪米特</a:t>
          </a:r>
          <a:r>
            <a:rPr lang="zh-CN" altLang="en-US" baseline="0" dirty="0" smtClean="0"/>
            <a:t>法</a:t>
          </a:r>
          <a:r>
            <a:rPr lang="zh-CN" baseline="0" dirty="0" smtClean="0"/>
            <a:t>则</a:t>
          </a:r>
          <a:endParaRPr lang="zh-CN" dirty="0"/>
        </a:p>
      </dgm:t>
    </dgm:pt>
    <dgm:pt modelId="{7E01DF04-3D92-4B65-923E-556014FCDED7}" type="parTrans" cxnId="{F7B76825-9668-4163-B6A9-7F41B8CC98C7}">
      <dgm:prSet/>
      <dgm:spPr/>
      <dgm:t>
        <a:bodyPr/>
        <a:lstStyle/>
        <a:p>
          <a:endParaRPr lang="zh-CN" altLang="en-US"/>
        </a:p>
      </dgm:t>
    </dgm:pt>
    <dgm:pt modelId="{B9D83024-3174-4FA3-AA61-EFFCE86EB011}" type="sibTrans" cxnId="{F7B76825-9668-4163-B6A9-7F41B8CC98C7}">
      <dgm:prSet/>
      <dgm:spPr/>
      <dgm:t>
        <a:bodyPr/>
        <a:lstStyle/>
        <a:p>
          <a:endParaRPr lang="zh-CN" altLang="en-US"/>
        </a:p>
      </dgm:t>
    </dgm:pt>
    <dgm:pt modelId="{8D6069CE-3043-4B92-A3FB-A78920AC6AB4}">
      <dgm:prSet/>
      <dgm:spPr/>
      <dgm:t>
        <a:bodyPr/>
        <a:lstStyle/>
        <a:p>
          <a:r>
            <a:rPr lang="zh-CN" altLang="en-US" dirty="0" smtClean="0"/>
            <a:t>合成复用原则</a:t>
          </a:r>
          <a:endParaRPr lang="zh-CN" altLang="en-US" dirty="0"/>
        </a:p>
      </dgm:t>
    </dgm:pt>
    <dgm:pt modelId="{AFC9DC94-D5A6-41BB-B65D-CF503197ED96}" type="parTrans" cxnId="{8CB676F8-C25B-4D1B-B352-BCF2570AA038}">
      <dgm:prSet/>
      <dgm:spPr/>
      <dgm:t>
        <a:bodyPr/>
        <a:lstStyle/>
        <a:p>
          <a:endParaRPr lang="zh-CN" altLang="en-US"/>
        </a:p>
      </dgm:t>
    </dgm:pt>
    <dgm:pt modelId="{E458996C-DDCA-478D-8308-22EC84E0326D}" type="sibTrans" cxnId="{8CB676F8-C25B-4D1B-B352-BCF2570AA038}">
      <dgm:prSet/>
      <dgm:spPr/>
      <dgm:t>
        <a:bodyPr/>
        <a:lstStyle/>
        <a:p>
          <a:endParaRPr lang="zh-CN" altLang="en-US"/>
        </a:p>
      </dgm:t>
    </dgm:pt>
    <dgm:pt modelId="{8547924C-6B48-4112-AF47-713F077CEBD4}" type="pres">
      <dgm:prSet presAssocID="{C87C6318-13F6-4F81-8AF0-3FAA8116688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D6F2ED-302F-416C-8894-31C955AE7E5E}" type="pres">
      <dgm:prSet presAssocID="{C87C6318-13F6-4F81-8AF0-3FAA8116688C}" presName="arrow" presStyleLbl="bgShp" presStyleIdx="0" presStyleCnt="1"/>
      <dgm:spPr/>
    </dgm:pt>
    <dgm:pt modelId="{372A7546-A7A3-4A41-9B6F-8AA31EE48B67}" type="pres">
      <dgm:prSet presAssocID="{C87C6318-13F6-4F81-8AF0-3FAA8116688C}" presName="linearProcess" presStyleCnt="0"/>
      <dgm:spPr/>
    </dgm:pt>
    <dgm:pt modelId="{EEBD622B-DD69-41EC-8CDE-3BC7B9EF9A97}" type="pres">
      <dgm:prSet presAssocID="{14279393-2270-45CB-ACCA-834DF023766A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AC1D13-1171-4039-BB92-C8C740F5B3CC}" type="pres">
      <dgm:prSet presAssocID="{5C65038B-3E3F-40EB-B5AA-354423705A7F}" presName="sibTrans" presStyleCnt="0"/>
      <dgm:spPr/>
    </dgm:pt>
    <dgm:pt modelId="{E06CFE31-9CBB-4F8C-A2DA-82BDBFB4DA23}" type="pres">
      <dgm:prSet presAssocID="{A1371646-26D5-4C88-BD33-131E1EA0458D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44B3E4-3251-4B14-9642-1517236BD261}" type="pres">
      <dgm:prSet presAssocID="{FA662B3D-8560-44B4-A651-8D9B8C1270AC}" presName="sibTrans" presStyleCnt="0"/>
      <dgm:spPr/>
    </dgm:pt>
    <dgm:pt modelId="{CFF198B2-C017-4C4E-8F3A-B246BEA03BFB}" type="pres">
      <dgm:prSet presAssocID="{50CB772B-369B-4185-866D-50BBDABCEF5A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73B3-8C86-4B29-8118-34CBF1FBE50B}" type="pres">
      <dgm:prSet presAssocID="{63A35424-434E-4EBD-A703-35529469DE6F}" presName="sibTrans" presStyleCnt="0"/>
      <dgm:spPr/>
    </dgm:pt>
    <dgm:pt modelId="{742BDE79-85F0-4D12-8267-A7BC41FF9E3C}" type="pres">
      <dgm:prSet presAssocID="{5D016EEB-2968-469E-B7CA-D95DDAECF6C2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AFDD17-F231-4552-9D78-0035D808041E}" type="pres">
      <dgm:prSet presAssocID="{6D15ADE0-2E55-4D10-A681-053D5610FADA}" presName="sibTrans" presStyleCnt="0"/>
      <dgm:spPr/>
    </dgm:pt>
    <dgm:pt modelId="{BE9913E7-B702-405E-9879-8333C532E0C6}" type="pres">
      <dgm:prSet presAssocID="{79B196A9-5005-4520-AB14-13C8A02A5A87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E31C4D-288C-4704-B7BD-E0FADA54B7FB}" type="pres">
      <dgm:prSet presAssocID="{E3CD58D1-2787-4A21-B9CC-CE305D12198B}" presName="sibTrans" presStyleCnt="0"/>
      <dgm:spPr/>
    </dgm:pt>
    <dgm:pt modelId="{68B7954B-D397-47BD-A1FD-5A27542663C6}" type="pres">
      <dgm:prSet presAssocID="{522455C6-DC20-4B8C-9BBA-E34806513957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07FB12-FC23-478E-BC5A-3E19E04289E8}" type="pres">
      <dgm:prSet presAssocID="{B9D83024-3174-4FA3-AA61-EFFCE86EB011}" presName="sibTrans" presStyleCnt="0"/>
      <dgm:spPr/>
    </dgm:pt>
    <dgm:pt modelId="{DB0CF86B-2644-47F8-B638-C8F84BA90287}" type="pres">
      <dgm:prSet presAssocID="{8D6069CE-3043-4B92-A3FB-A78920AC6AB4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25CD97-CD99-4652-BD7D-262CECD5B132}" type="presOf" srcId="{50CB772B-369B-4185-866D-50BBDABCEF5A}" destId="{CFF198B2-C017-4C4E-8F3A-B246BEA03BFB}" srcOrd="0" destOrd="0" presId="urn:microsoft.com/office/officeart/2005/8/layout/hProcess9"/>
    <dgm:cxn modelId="{F7B76825-9668-4163-B6A9-7F41B8CC98C7}" srcId="{C87C6318-13F6-4F81-8AF0-3FAA8116688C}" destId="{522455C6-DC20-4B8C-9BBA-E34806513957}" srcOrd="5" destOrd="0" parTransId="{7E01DF04-3D92-4B65-923E-556014FCDED7}" sibTransId="{B9D83024-3174-4FA3-AA61-EFFCE86EB011}"/>
    <dgm:cxn modelId="{8CB676F8-C25B-4D1B-B352-BCF2570AA038}" srcId="{C87C6318-13F6-4F81-8AF0-3FAA8116688C}" destId="{8D6069CE-3043-4B92-A3FB-A78920AC6AB4}" srcOrd="6" destOrd="0" parTransId="{AFC9DC94-D5A6-41BB-B65D-CF503197ED96}" sibTransId="{E458996C-DDCA-478D-8308-22EC84E0326D}"/>
    <dgm:cxn modelId="{FEC6CF47-1CC7-4C06-8AEB-661841DA4658}" type="presOf" srcId="{14279393-2270-45CB-ACCA-834DF023766A}" destId="{EEBD622B-DD69-41EC-8CDE-3BC7B9EF9A97}" srcOrd="0" destOrd="0" presId="urn:microsoft.com/office/officeart/2005/8/layout/hProcess9"/>
    <dgm:cxn modelId="{4D7BFA1F-7E86-4A64-9108-331590AC6D9C}" type="presOf" srcId="{79B196A9-5005-4520-AB14-13C8A02A5A87}" destId="{BE9913E7-B702-405E-9879-8333C532E0C6}" srcOrd="0" destOrd="0" presId="urn:microsoft.com/office/officeart/2005/8/layout/hProcess9"/>
    <dgm:cxn modelId="{14C697C7-E13D-4C55-9D9F-275CCA12379E}" srcId="{C87C6318-13F6-4F81-8AF0-3FAA8116688C}" destId="{50CB772B-369B-4185-866D-50BBDABCEF5A}" srcOrd="2" destOrd="0" parTransId="{CF84DBC2-F202-4850-9DE0-AF37699CB201}" sibTransId="{63A35424-434E-4EBD-A703-35529469DE6F}"/>
    <dgm:cxn modelId="{68BE97D9-223B-4995-8D2F-3A695DFAE9C4}" type="presOf" srcId="{5D016EEB-2968-469E-B7CA-D95DDAECF6C2}" destId="{742BDE79-85F0-4D12-8267-A7BC41FF9E3C}" srcOrd="0" destOrd="0" presId="urn:microsoft.com/office/officeart/2005/8/layout/hProcess9"/>
    <dgm:cxn modelId="{68DFA319-5366-478A-8A54-E971810820A0}" type="presOf" srcId="{A1371646-26D5-4C88-BD33-131E1EA0458D}" destId="{E06CFE31-9CBB-4F8C-A2DA-82BDBFB4DA23}" srcOrd="0" destOrd="0" presId="urn:microsoft.com/office/officeart/2005/8/layout/hProcess9"/>
    <dgm:cxn modelId="{5CC52D95-BCFA-42A6-B1D4-EFE1AA05F11F}" type="presOf" srcId="{522455C6-DC20-4B8C-9BBA-E34806513957}" destId="{68B7954B-D397-47BD-A1FD-5A27542663C6}" srcOrd="0" destOrd="0" presId="urn:microsoft.com/office/officeart/2005/8/layout/hProcess9"/>
    <dgm:cxn modelId="{42824DE7-EBF0-4C5F-BA19-B0CCD5B444D2}" srcId="{C87C6318-13F6-4F81-8AF0-3FAA8116688C}" destId="{5D016EEB-2968-469E-B7CA-D95DDAECF6C2}" srcOrd="3" destOrd="0" parTransId="{A365D932-0DA0-4DC3-9128-740955784CA6}" sibTransId="{6D15ADE0-2E55-4D10-A681-053D5610FADA}"/>
    <dgm:cxn modelId="{4B34929A-C6E2-47F6-B97F-0DA21857293C}" srcId="{C87C6318-13F6-4F81-8AF0-3FAA8116688C}" destId="{79B196A9-5005-4520-AB14-13C8A02A5A87}" srcOrd="4" destOrd="0" parTransId="{CD2A6DFD-E784-47DE-AE45-BF84136A1718}" sibTransId="{E3CD58D1-2787-4A21-B9CC-CE305D12198B}"/>
    <dgm:cxn modelId="{400860BE-8A66-41FC-B2E9-29791C16702C}" srcId="{C87C6318-13F6-4F81-8AF0-3FAA8116688C}" destId="{A1371646-26D5-4C88-BD33-131E1EA0458D}" srcOrd="1" destOrd="0" parTransId="{F9FAC35E-4829-48BF-A7F0-71823904FF30}" sibTransId="{FA662B3D-8560-44B4-A651-8D9B8C1270AC}"/>
    <dgm:cxn modelId="{E16C477E-1B5F-4D11-A04C-61FFE819F498}" srcId="{C87C6318-13F6-4F81-8AF0-3FAA8116688C}" destId="{14279393-2270-45CB-ACCA-834DF023766A}" srcOrd="0" destOrd="0" parTransId="{A49BF69F-B394-40FC-B215-DA31BB3D9053}" sibTransId="{5C65038B-3E3F-40EB-B5AA-354423705A7F}"/>
    <dgm:cxn modelId="{E9027BA2-1BF7-4149-A64C-085EFA9C968E}" type="presOf" srcId="{8D6069CE-3043-4B92-A3FB-A78920AC6AB4}" destId="{DB0CF86B-2644-47F8-B638-C8F84BA90287}" srcOrd="0" destOrd="0" presId="urn:microsoft.com/office/officeart/2005/8/layout/hProcess9"/>
    <dgm:cxn modelId="{6211FD10-1B38-4DC8-9FDE-385BC41D68DE}" type="presOf" srcId="{C87C6318-13F6-4F81-8AF0-3FAA8116688C}" destId="{8547924C-6B48-4112-AF47-713F077CEBD4}" srcOrd="0" destOrd="0" presId="urn:microsoft.com/office/officeart/2005/8/layout/hProcess9"/>
    <dgm:cxn modelId="{51FF4E1E-E5A0-4FA8-B330-A5AC5D21CF26}" type="presParOf" srcId="{8547924C-6B48-4112-AF47-713F077CEBD4}" destId="{EDD6F2ED-302F-416C-8894-31C955AE7E5E}" srcOrd="0" destOrd="0" presId="urn:microsoft.com/office/officeart/2005/8/layout/hProcess9"/>
    <dgm:cxn modelId="{5BF57988-B5F8-4784-BC6C-6B9BBDBD20FF}" type="presParOf" srcId="{8547924C-6B48-4112-AF47-713F077CEBD4}" destId="{372A7546-A7A3-4A41-9B6F-8AA31EE48B67}" srcOrd="1" destOrd="0" presId="urn:microsoft.com/office/officeart/2005/8/layout/hProcess9"/>
    <dgm:cxn modelId="{7A4833DE-6A64-44A7-A8DA-43D324BAD43F}" type="presParOf" srcId="{372A7546-A7A3-4A41-9B6F-8AA31EE48B67}" destId="{EEBD622B-DD69-41EC-8CDE-3BC7B9EF9A97}" srcOrd="0" destOrd="0" presId="urn:microsoft.com/office/officeart/2005/8/layout/hProcess9"/>
    <dgm:cxn modelId="{D394D3B6-18D6-4678-B020-FE4CCDB05015}" type="presParOf" srcId="{372A7546-A7A3-4A41-9B6F-8AA31EE48B67}" destId="{20AC1D13-1171-4039-BB92-C8C740F5B3CC}" srcOrd="1" destOrd="0" presId="urn:microsoft.com/office/officeart/2005/8/layout/hProcess9"/>
    <dgm:cxn modelId="{2CF93B01-D515-4168-B429-EF40C1A757C9}" type="presParOf" srcId="{372A7546-A7A3-4A41-9B6F-8AA31EE48B67}" destId="{E06CFE31-9CBB-4F8C-A2DA-82BDBFB4DA23}" srcOrd="2" destOrd="0" presId="urn:microsoft.com/office/officeart/2005/8/layout/hProcess9"/>
    <dgm:cxn modelId="{08AD6A84-DBED-4395-BCA1-026A616790D7}" type="presParOf" srcId="{372A7546-A7A3-4A41-9B6F-8AA31EE48B67}" destId="{1944B3E4-3251-4B14-9642-1517236BD261}" srcOrd="3" destOrd="0" presId="urn:microsoft.com/office/officeart/2005/8/layout/hProcess9"/>
    <dgm:cxn modelId="{0D8F1908-4747-402B-A019-CFD6A6390ADB}" type="presParOf" srcId="{372A7546-A7A3-4A41-9B6F-8AA31EE48B67}" destId="{CFF198B2-C017-4C4E-8F3A-B246BEA03BFB}" srcOrd="4" destOrd="0" presId="urn:microsoft.com/office/officeart/2005/8/layout/hProcess9"/>
    <dgm:cxn modelId="{342D496D-FC1D-4577-B4F8-C01A81EBC14C}" type="presParOf" srcId="{372A7546-A7A3-4A41-9B6F-8AA31EE48B67}" destId="{998573B3-8C86-4B29-8118-34CBF1FBE50B}" srcOrd="5" destOrd="0" presId="urn:microsoft.com/office/officeart/2005/8/layout/hProcess9"/>
    <dgm:cxn modelId="{2A75B9D7-65AD-4810-B47F-A27733CEFA7F}" type="presParOf" srcId="{372A7546-A7A3-4A41-9B6F-8AA31EE48B67}" destId="{742BDE79-85F0-4D12-8267-A7BC41FF9E3C}" srcOrd="6" destOrd="0" presId="urn:microsoft.com/office/officeart/2005/8/layout/hProcess9"/>
    <dgm:cxn modelId="{34EA0F2B-3D68-45DF-8A81-08296FFEF94F}" type="presParOf" srcId="{372A7546-A7A3-4A41-9B6F-8AA31EE48B67}" destId="{E0AFDD17-F231-4552-9D78-0035D808041E}" srcOrd="7" destOrd="0" presId="urn:microsoft.com/office/officeart/2005/8/layout/hProcess9"/>
    <dgm:cxn modelId="{67B4C815-986F-4BBF-9A83-9B57606B74FC}" type="presParOf" srcId="{372A7546-A7A3-4A41-9B6F-8AA31EE48B67}" destId="{BE9913E7-B702-405E-9879-8333C532E0C6}" srcOrd="8" destOrd="0" presId="urn:microsoft.com/office/officeart/2005/8/layout/hProcess9"/>
    <dgm:cxn modelId="{85FA2338-CA8D-4CD0-AA5A-DAF08F7E7D73}" type="presParOf" srcId="{372A7546-A7A3-4A41-9B6F-8AA31EE48B67}" destId="{ECE31C4D-288C-4704-B7BD-E0FADA54B7FB}" srcOrd="9" destOrd="0" presId="urn:microsoft.com/office/officeart/2005/8/layout/hProcess9"/>
    <dgm:cxn modelId="{2EF2F7A4-7A12-490A-8004-45FA9CFA78B1}" type="presParOf" srcId="{372A7546-A7A3-4A41-9B6F-8AA31EE48B67}" destId="{68B7954B-D397-47BD-A1FD-5A27542663C6}" srcOrd="10" destOrd="0" presId="urn:microsoft.com/office/officeart/2005/8/layout/hProcess9"/>
    <dgm:cxn modelId="{5C45C4B0-3E12-4A14-86E0-6D828E539F38}" type="presParOf" srcId="{372A7546-A7A3-4A41-9B6F-8AA31EE48B67}" destId="{2507FB12-FC23-478E-BC5A-3E19E04289E8}" srcOrd="11" destOrd="0" presId="urn:microsoft.com/office/officeart/2005/8/layout/hProcess9"/>
    <dgm:cxn modelId="{632A2519-22A1-47A5-BB5C-CCF068916A87}" type="presParOf" srcId="{372A7546-A7A3-4A41-9B6F-8AA31EE48B67}" destId="{DB0CF86B-2644-47F8-B638-C8F84BA9028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6F2ED-302F-416C-8894-31C955AE7E5E}">
      <dsp:nvSpPr>
        <dsp:cNvPr id="0" name=""/>
        <dsp:cNvSpPr/>
      </dsp:nvSpPr>
      <dsp:spPr>
        <a:xfrm>
          <a:off x="515082" y="0"/>
          <a:ext cx="5837599" cy="309634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D622B-DD69-41EC-8CDE-3BC7B9EF9A97}">
      <dsp:nvSpPr>
        <dsp:cNvPr id="0" name=""/>
        <dsp:cNvSpPr/>
      </dsp:nvSpPr>
      <dsp:spPr>
        <a:xfrm>
          <a:off x="1215" y="928903"/>
          <a:ext cx="932329" cy="12385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baseline="0" smtClean="0"/>
            <a:t>单一职责原则</a:t>
          </a:r>
          <a:endParaRPr lang="zh-CN" sz="2100" kern="1200"/>
        </a:p>
      </dsp:txBody>
      <dsp:txXfrm>
        <a:off x="46728" y="974416"/>
        <a:ext cx="841303" cy="1147512"/>
      </dsp:txXfrm>
    </dsp:sp>
    <dsp:sp modelId="{E06CFE31-9CBB-4F8C-A2DA-82BDBFB4DA23}">
      <dsp:nvSpPr>
        <dsp:cNvPr id="0" name=""/>
        <dsp:cNvSpPr/>
      </dsp:nvSpPr>
      <dsp:spPr>
        <a:xfrm>
          <a:off x="990049" y="928903"/>
          <a:ext cx="932329" cy="12385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baseline="0" dirty="0" smtClean="0"/>
            <a:t>开闭</a:t>
          </a:r>
          <a:endParaRPr lang="en-US" altLang="zh-CN" sz="2100" kern="1200" baseline="0" dirty="0" smtClean="0"/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baseline="0" dirty="0" smtClean="0"/>
            <a:t>原则</a:t>
          </a:r>
          <a:endParaRPr lang="zh-CN" sz="2100" kern="1200" dirty="0"/>
        </a:p>
      </dsp:txBody>
      <dsp:txXfrm>
        <a:off x="1035562" y="974416"/>
        <a:ext cx="841303" cy="1147512"/>
      </dsp:txXfrm>
    </dsp:sp>
    <dsp:sp modelId="{CFF198B2-C017-4C4E-8F3A-B246BEA03BFB}">
      <dsp:nvSpPr>
        <dsp:cNvPr id="0" name=""/>
        <dsp:cNvSpPr/>
      </dsp:nvSpPr>
      <dsp:spPr>
        <a:xfrm>
          <a:off x="1978883" y="928903"/>
          <a:ext cx="932329" cy="12385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baseline="0" smtClean="0"/>
            <a:t>里氏替换原则</a:t>
          </a:r>
          <a:endParaRPr lang="zh-CN" sz="2100" kern="1200"/>
        </a:p>
      </dsp:txBody>
      <dsp:txXfrm>
        <a:off x="2024396" y="974416"/>
        <a:ext cx="841303" cy="1147512"/>
      </dsp:txXfrm>
    </dsp:sp>
    <dsp:sp modelId="{742BDE79-85F0-4D12-8267-A7BC41FF9E3C}">
      <dsp:nvSpPr>
        <dsp:cNvPr id="0" name=""/>
        <dsp:cNvSpPr/>
      </dsp:nvSpPr>
      <dsp:spPr>
        <a:xfrm>
          <a:off x="2967717" y="928903"/>
          <a:ext cx="932329" cy="12385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baseline="0" dirty="0" smtClean="0"/>
            <a:t>依赖倒</a:t>
          </a:r>
          <a:r>
            <a:rPr lang="zh-CN" altLang="en-US" sz="2100" kern="1200" baseline="0" dirty="0" smtClean="0"/>
            <a:t>置</a:t>
          </a:r>
          <a:r>
            <a:rPr lang="zh-CN" sz="2100" kern="1200" baseline="0" dirty="0" smtClean="0"/>
            <a:t>原则</a:t>
          </a:r>
          <a:endParaRPr lang="zh-CN" sz="2100" kern="1200" dirty="0"/>
        </a:p>
      </dsp:txBody>
      <dsp:txXfrm>
        <a:off x="3013230" y="974416"/>
        <a:ext cx="841303" cy="1147512"/>
      </dsp:txXfrm>
    </dsp:sp>
    <dsp:sp modelId="{BE9913E7-B702-405E-9879-8333C532E0C6}">
      <dsp:nvSpPr>
        <dsp:cNvPr id="0" name=""/>
        <dsp:cNvSpPr/>
      </dsp:nvSpPr>
      <dsp:spPr>
        <a:xfrm>
          <a:off x="3956551" y="928903"/>
          <a:ext cx="932329" cy="12385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baseline="0" smtClean="0"/>
            <a:t>接口分离原则</a:t>
          </a:r>
          <a:endParaRPr lang="zh-CN" sz="2100" kern="1200"/>
        </a:p>
      </dsp:txBody>
      <dsp:txXfrm>
        <a:off x="4002064" y="974416"/>
        <a:ext cx="841303" cy="1147512"/>
      </dsp:txXfrm>
    </dsp:sp>
    <dsp:sp modelId="{68B7954B-D397-47BD-A1FD-5A27542663C6}">
      <dsp:nvSpPr>
        <dsp:cNvPr id="0" name=""/>
        <dsp:cNvSpPr/>
      </dsp:nvSpPr>
      <dsp:spPr>
        <a:xfrm>
          <a:off x="4945385" y="928903"/>
          <a:ext cx="932329" cy="12385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baseline="0" dirty="0" smtClean="0"/>
            <a:t>迪米特</a:t>
          </a:r>
          <a:r>
            <a:rPr lang="zh-CN" altLang="en-US" sz="2100" kern="1200" baseline="0" dirty="0" smtClean="0"/>
            <a:t>法</a:t>
          </a:r>
          <a:r>
            <a:rPr lang="zh-CN" sz="2100" kern="1200" baseline="0" dirty="0" smtClean="0"/>
            <a:t>则</a:t>
          </a:r>
          <a:endParaRPr lang="zh-CN" sz="2100" kern="1200" dirty="0"/>
        </a:p>
      </dsp:txBody>
      <dsp:txXfrm>
        <a:off x="4990898" y="974416"/>
        <a:ext cx="841303" cy="1147512"/>
      </dsp:txXfrm>
    </dsp:sp>
    <dsp:sp modelId="{DB0CF86B-2644-47F8-B638-C8F84BA90287}">
      <dsp:nvSpPr>
        <dsp:cNvPr id="0" name=""/>
        <dsp:cNvSpPr/>
      </dsp:nvSpPr>
      <dsp:spPr>
        <a:xfrm>
          <a:off x="5934219" y="928903"/>
          <a:ext cx="932329" cy="12385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合成复用原则</a:t>
          </a:r>
          <a:endParaRPr lang="zh-CN" altLang="en-US" sz="2100" kern="1200" dirty="0"/>
        </a:p>
      </dsp:txBody>
      <dsp:txXfrm>
        <a:off x="5979732" y="974416"/>
        <a:ext cx="841303" cy="1147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7FAE7-EC11-4E53-A21F-7D84E6706A67}" type="datetimeFigureOut">
              <a:rPr lang="zh-CN" altLang="en-US" smtClean="0"/>
              <a:t>2018-07-12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21452-1892-4AB6-876D-28EFDBD7F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2466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3B5D8-536A-4691-A7F7-CB70A0A61F5B}" type="datetimeFigureOut">
              <a:rPr lang="zh-CN" altLang="en-US" smtClean="0"/>
              <a:t>2018-07-12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662E1-3B16-43A0-803A-DFB1AF90F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862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注解、反射、代理、内部类、枚举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2E1-3B16-43A0-803A-DFB1AF90FB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7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2E1-3B16-43A0-803A-DFB1AF90FB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6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注解、反射、代理、内部类、枚举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2E1-3B16-43A0-803A-DFB1AF90FB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16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2E1-3B16-43A0-803A-DFB1AF90FB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8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子类拥有父类非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的属性，方法。</a:t>
            </a:r>
          </a:p>
          <a:p>
            <a:r>
              <a:rPr lang="zh-CN" altLang="en-US" dirty="0" smtClean="0"/>
              <a:t>子类可以拥有自己的属性和方法，即子类可以对父类进行扩展。</a:t>
            </a:r>
          </a:p>
          <a:p>
            <a:r>
              <a:rPr lang="zh-CN" altLang="en-US" dirty="0" smtClean="0"/>
              <a:t>子类可以用自己的方式实现父类的方法。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的继承是单继承，但是可以多重继承</a:t>
            </a:r>
            <a:endParaRPr lang="en-US" altLang="zh-CN" dirty="0" smtClean="0"/>
          </a:p>
          <a:p>
            <a:r>
              <a:rPr lang="zh-CN" altLang="en-US" dirty="0" smtClean="0"/>
              <a:t>提高了类之间的耦合性（继承的缺点，耦合度高就会造成代码之间的联系）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2E1-3B16-43A0-803A-DFB1AF90FB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07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Mediator </a:t>
            </a:r>
            <a:r>
              <a:rPr lang="zh-CN" altLang="en-US" dirty="0" smtClean="0"/>
              <a:t>中介者</a:t>
            </a:r>
            <a:endParaRPr lang="en-US" altLang="zh-CN" dirty="0" smtClean="0"/>
          </a:p>
          <a:p>
            <a:r>
              <a:rPr lang="en-US" altLang="zh-CN" dirty="0" smtClean="0"/>
              <a:t>Memento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备忘录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2E1-3B16-43A0-803A-DFB1AF90FB2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16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solidFill>
                  <a:srgbClr val="0070C0"/>
                </a:solidFill>
                <a:latin typeface="Exo" pitchFamily="50" charset="0"/>
              </a:defRPr>
            </a:lvl1pPr>
          </a:lstStyle>
          <a:p>
            <a:fld id="{182DE3AF-391B-4CA3-8CC2-59ACF0A556C0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rgbClr val="0070C0"/>
                </a:solidFill>
                <a:latin typeface="Exo" pitchFamily="50" charset="0"/>
              </a:defRPr>
            </a:lvl1pPr>
          </a:lstStyle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7" name="Picture 12" descr="PPT - 16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彩色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6" y="364109"/>
            <a:ext cx="1746904" cy="661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7308304" y="446632"/>
            <a:ext cx="1269962" cy="21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0636" tIns="20318" rIns="40636" bIns="20318">
            <a:spAutoFit/>
          </a:bodyPr>
          <a:lstStyle>
            <a:lvl1pPr defTabSz="1293813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1293813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1293813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1293813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1293813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100" dirty="0">
                <a:solidFill>
                  <a:srgbClr val="0068B7"/>
                </a:solidFill>
                <a:latin typeface="Arial" pitchFamily="34" charset="0"/>
                <a:cs typeface="Arial" pitchFamily="34" charset="0"/>
              </a:rPr>
              <a:t>www.thunisoft.com</a:t>
            </a:r>
            <a:endParaRPr lang="zh-CN" altLang="en-US" sz="1100" dirty="0">
              <a:solidFill>
                <a:srgbClr val="0068B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1372972" y="4443958"/>
            <a:ext cx="5779050" cy="19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8055" tIns="29028" rIns="58055" bIns="29028">
            <a:spAutoFit/>
          </a:bodyPr>
          <a:lstStyle/>
          <a:p>
            <a:pPr defTabSz="821442"/>
            <a:r>
              <a:rPr lang="zh-CN" altLang="en-US" sz="9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北京华宇信息技术有限公司 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BEIJING THUNISOFT INFORMATION </a:t>
            </a:r>
            <a:r>
              <a:rPr lang="en-US" altLang="zh-CN" sz="9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TECHNOLOGY CORPORATION LIMITED</a:t>
            </a:r>
            <a:endParaRPr lang="zh-CN" altLang="en-US" sz="90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6" b="88214"/>
          <a:stretch/>
        </p:blipFill>
        <p:spPr>
          <a:xfrm>
            <a:off x="0" y="563880"/>
            <a:ext cx="9144000" cy="4571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8200" y="4767263"/>
            <a:ext cx="2133600" cy="273844"/>
          </a:xfrm>
        </p:spPr>
        <p:txBody>
          <a:bodyPr/>
          <a:lstStyle>
            <a:lvl1pPr>
              <a:defRPr sz="1000" i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fld id="{E367A7DA-86D1-420F-A51D-4AFD9CBED3AA}" type="datetime1">
              <a:rPr lang="zh-CN" altLang="en-US" smtClean="0"/>
              <a:pPr/>
              <a:t>2018-07-12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97225" y="4767263"/>
            <a:ext cx="2133600" cy="273844"/>
          </a:xfrm>
        </p:spPr>
        <p:txBody>
          <a:bodyPr/>
          <a:lstStyle>
            <a:lvl1pPr>
              <a:defRPr sz="1000" i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fld id="{68A76D54-3549-4889-A063-7624046C734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Picture 11" descr="彩色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81520"/>
            <a:ext cx="1080120" cy="40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662880" y="51470"/>
            <a:ext cx="8229600" cy="432048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56564" y="771549"/>
            <a:ext cx="8011185" cy="3825425"/>
          </a:xfrm>
          <a:prstGeom prst="rect">
            <a:avLst/>
          </a:prstGeom>
        </p:spPr>
        <p:txBody>
          <a:bodyPr/>
          <a:lstStyle>
            <a:lvl1pPr marL="342900" indent="-342900" algn="just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n"/>
              <a:defRPr sz="2400" b="0" baseline="0">
                <a:solidFill>
                  <a:srgbClr val="595757"/>
                </a:solidFill>
                <a:latin typeface="微软雅黑" pitchFamily="34" charset="-122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000" baseline="0">
                <a:solidFill>
                  <a:srgbClr val="595757"/>
                </a:solidFill>
                <a:latin typeface="微软雅黑" pitchFamily="34" charset="-122"/>
                <a:ea typeface="微软雅黑" panose="020B0503020204020204" pitchFamily="34" charset="-122"/>
              </a:defRPr>
            </a:lvl2pPr>
            <a:lvl3pPr algn="just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defRPr sz="1800" baseline="0">
                <a:solidFill>
                  <a:srgbClr val="595757"/>
                </a:solidFill>
                <a:latin typeface="微软雅黑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defRPr sz="1600" baseline="0">
                <a:solidFill>
                  <a:srgbClr val="595757"/>
                </a:solidFill>
                <a:latin typeface="微软雅黑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defRPr sz="1600" baseline="0">
                <a:solidFill>
                  <a:srgbClr val="595757"/>
                </a:solidFill>
                <a:latin typeface="微软雅黑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59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6" b="88214"/>
          <a:stretch/>
        </p:blipFill>
        <p:spPr>
          <a:xfrm>
            <a:off x="0" y="563880"/>
            <a:ext cx="9144000" cy="4571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8200" y="4767263"/>
            <a:ext cx="2133600" cy="273844"/>
          </a:xfrm>
        </p:spPr>
        <p:txBody>
          <a:bodyPr/>
          <a:lstStyle>
            <a:lvl1pPr>
              <a:defRPr sz="1000" i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fld id="{E367A7DA-86D1-420F-A51D-4AFD9CBED3AA}" type="datetime1">
              <a:rPr lang="zh-CN" altLang="en-US" smtClean="0"/>
              <a:pPr/>
              <a:t>2018-07-12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97225" y="4767263"/>
            <a:ext cx="2133600" cy="273844"/>
          </a:xfrm>
        </p:spPr>
        <p:txBody>
          <a:bodyPr/>
          <a:lstStyle>
            <a:lvl1pPr>
              <a:defRPr sz="1000" i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fld id="{68A76D54-3549-4889-A063-7624046C734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Picture 11" descr="彩色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81520"/>
            <a:ext cx="1080120" cy="40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106615" y="1716088"/>
            <a:ext cx="8011185" cy="310591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spcBef>
                <a:spcPts val="300"/>
              </a:spcBef>
              <a:buClr>
                <a:srgbClr val="0070C0"/>
              </a:buClr>
              <a:buSzPct val="60000"/>
              <a:buFontTx/>
              <a:buNone/>
              <a:defRPr sz="2200" b="0" baseline="0">
                <a:solidFill>
                  <a:srgbClr val="595757"/>
                </a:solidFill>
                <a:latin typeface="微软雅黑" pitchFamily="34" charset="-122"/>
                <a:ea typeface="微软雅黑" panose="020B0503020204020204" pitchFamily="34" charset="-122"/>
              </a:defRPr>
            </a:lvl1pPr>
            <a:lvl2pPr marL="457200" indent="0" algn="just">
              <a:lnSpc>
                <a:spcPct val="150000"/>
              </a:lnSpc>
              <a:spcBef>
                <a:spcPts val="300"/>
              </a:spcBef>
              <a:buClr>
                <a:srgbClr val="0070C0"/>
              </a:buClr>
              <a:buSzPct val="60000"/>
              <a:buFontTx/>
              <a:buNone/>
              <a:defRPr sz="2200" baseline="0">
                <a:solidFill>
                  <a:srgbClr val="595757"/>
                </a:solidFill>
                <a:latin typeface="微软雅黑" pitchFamily="34" charset="-122"/>
                <a:ea typeface="微软雅黑" panose="020B0503020204020204" pitchFamily="34" charset="-122"/>
              </a:defRPr>
            </a:lvl2pPr>
            <a:lvl3pPr marL="914400" indent="0" algn="just">
              <a:lnSpc>
                <a:spcPct val="150000"/>
              </a:lnSpc>
              <a:spcBef>
                <a:spcPts val="300"/>
              </a:spcBef>
              <a:buClr>
                <a:srgbClr val="0070C0"/>
              </a:buClr>
              <a:buFontTx/>
              <a:buNone/>
              <a:defRPr sz="2200" baseline="0">
                <a:solidFill>
                  <a:srgbClr val="595757"/>
                </a:solidFill>
                <a:latin typeface="微软雅黑" pitchFamily="34" charset="-122"/>
                <a:ea typeface="微软雅黑" panose="020B0503020204020204" pitchFamily="34" charset="-122"/>
              </a:defRPr>
            </a:lvl3pPr>
            <a:lvl4pPr marL="1371600" indent="0" algn="just">
              <a:lnSpc>
                <a:spcPct val="150000"/>
              </a:lnSpc>
              <a:spcBef>
                <a:spcPts val="300"/>
              </a:spcBef>
              <a:buClr>
                <a:srgbClr val="0070C0"/>
              </a:buClr>
              <a:buFontTx/>
              <a:buNone/>
              <a:defRPr sz="2200" baseline="0">
                <a:solidFill>
                  <a:srgbClr val="595757"/>
                </a:solidFill>
                <a:latin typeface="微软雅黑" pitchFamily="34" charset="-122"/>
                <a:ea typeface="微软雅黑" panose="020B0503020204020204" pitchFamily="34" charset="-122"/>
              </a:defRPr>
            </a:lvl4pPr>
            <a:lvl5pPr marL="1828800" indent="0" algn="just">
              <a:lnSpc>
                <a:spcPct val="150000"/>
              </a:lnSpc>
              <a:spcBef>
                <a:spcPts val="300"/>
              </a:spcBef>
              <a:buClr>
                <a:srgbClr val="0070C0"/>
              </a:buClr>
              <a:buFontTx/>
              <a:buNone/>
              <a:defRPr sz="2200" baseline="0">
                <a:solidFill>
                  <a:srgbClr val="595757"/>
                </a:solidFill>
                <a:latin typeface="微软雅黑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106615" y="955698"/>
            <a:ext cx="4140460" cy="6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>
            <a:lvl1pPr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000" dirty="0" smtClean="0">
                <a:solidFill>
                  <a:srgbClr val="0062AD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53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860581"/>
            <a:ext cx="9144000" cy="11017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Rectangle 18"/>
          <p:cNvSpPr>
            <a:spLocks noChangeArrowheads="1"/>
          </p:cNvSpPr>
          <p:nvPr userDrawn="1"/>
        </p:nvSpPr>
        <p:spPr bwMode="auto">
          <a:xfrm>
            <a:off x="1626327" y="4652773"/>
            <a:ext cx="5710207" cy="17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0635" tIns="20318" rIns="40635" bIns="20318">
            <a:spAutoFit/>
          </a:bodyPr>
          <a:lstStyle/>
          <a:p>
            <a:pPr defTabSz="574970"/>
            <a:r>
              <a:rPr lang="zh-CN" altLang="en-US" sz="9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北京华宇信息技术有限公司 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BEIJING THUNISOFT INFORMATION TECHNOLOGY CORPORATION LIMITED</a:t>
            </a:r>
            <a:endParaRPr lang="zh-CN" altLang="en-US" sz="90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7" name="Picture 16" descr="竖版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714" y="500807"/>
            <a:ext cx="1201351" cy="109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22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fld id="{B199EE37-FCE5-44AF-9991-B9620BC5CFF1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i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91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375222" y="2250163"/>
            <a:ext cx="3556818" cy="20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283" tIns="18141" rIns="36283" bIns="18141">
            <a:spAutoFit/>
          </a:bodyPr>
          <a:lstStyle>
            <a:lvl1pPr defTabSz="1293813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1293813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1293813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1293813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1293813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面向对象的设计</a:t>
            </a:r>
          </a:p>
          <a:p>
            <a:pPr eaLnBrk="1" hangingPunct="1"/>
            <a:endParaRPr lang="zh-CN" altLang="en-US" sz="600" dirty="0">
              <a:solidFill>
                <a:schemeClr val="bg1"/>
              </a:solidFill>
              <a:ea typeface="黑体" pitchFamily="49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杨凯</a:t>
            </a:r>
            <a:r>
              <a:rPr lang="zh-CN" altLang="en-US" sz="1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sz="1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1100" dirty="0">
              <a:solidFill>
                <a:schemeClr val="bg1"/>
              </a:solidFill>
              <a:ea typeface="黑体" pitchFamily="49" charset="-122"/>
            </a:endParaRPr>
          </a:p>
          <a:p>
            <a:pPr eaLnBrk="1" hangingPunct="1"/>
            <a:endParaRPr lang="zh-CN" altLang="en-US" sz="1100" dirty="0">
              <a:solidFill>
                <a:schemeClr val="bg1"/>
              </a:solidFill>
              <a:ea typeface="黑体" pitchFamily="49" charset="-122"/>
            </a:endParaRPr>
          </a:p>
          <a:p>
            <a:pPr eaLnBrk="1" hangingPunct="1"/>
            <a:endParaRPr lang="zh-CN" altLang="en-US" sz="1100" dirty="0">
              <a:solidFill>
                <a:schemeClr val="bg1"/>
              </a:solidFill>
              <a:ea typeface="黑体" pitchFamily="49" charset="-122"/>
            </a:endParaRPr>
          </a:p>
          <a:p>
            <a:pPr eaLnBrk="1" hangingPunct="1"/>
            <a:endParaRPr lang="zh-CN" altLang="en-US" sz="1100" dirty="0">
              <a:solidFill>
                <a:schemeClr val="bg1"/>
              </a:solidFill>
              <a:ea typeface="黑体" pitchFamily="49" charset="-122"/>
            </a:endParaRPr>
          </a:p>
          <a:p>
            <a:pPr eaLnBrk="1" hangingPunct="1"/>
            <a:endParaRPr lang="zh-CN" altLang="en-US" sz="1100" dirty="0">
              <a:solidFill>
                <a:schemeClr val="bg1"/>
              </a:solidFill>
              <a:ea typeface="黑体" pitchFamily="49" charset="-122"/>
            </a:endParaRPr>
          </a:p>
          <a:p>
            <a:pPr eaLnBrk="1" hangingPunct="1"/>
            <a:endParaRPr lang="zh-CN" altLang="en-US" sz="1100" dirty="0">
              <a:solidFill>
                <a:schemeClr val="bg1"/>
              </a:solidFill>
              <a:ea typeface="黑体" pitchFamily="49" charset="-122"/>
            </a:endParaRPr>
          </a:p>
          <a:p>
            <a:pPr eaLnBrk="1" hangingPunct="1"/>
            <a:endParaRPr lang="zh-CN" altLang="en-US" sz="1100" dirty="0">
              <a:solidFill>
                <a:schemeClr val="bg1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1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什么是面向对象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多态（</a:t>
            </a:r>
            <a:r>
              <a:rPr lang="en-US" altLang="zh-CN" dirty="0"/>
              <a:t>Override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多态是同一个行为具有多个不同表现形式或形态的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pPr lvl="3"/>
            <a:endParaRPr lang="en-US" altLang="zh-CN" dirty="0"/>
          </a:p>
        </p:txBody>
      </p:sp>
      <p:pic>
        <p:nvPicPr>
          <p:cNvPr id="3074" name="Picture 2" descr="http://www.runoob.com/wp-content/uploads/2013/12/dt-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22159"/>
            <a:ext cx="5472608" cy="261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55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对象之间的关系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依赖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聚合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87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对象之间的关系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依赖（</a:t>
            </a:r>
            <a:r>
              <a:rPr lang="en-US" altLang="zh-CN" dirty="0"/>
              <a:t>Dependency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对象之间最弱的一</a:t>
            </a:r>
            <a:r>
              <a:rPr lang="zh-CN" altLang="en-US" dirty="0" smtClean="0"/>
              <a:t>种关系，</a:t>
            </a:r>
            <a:r>
              <a:rPr lang="zh-CN" altLang="en-US" dirty="0"/>
              <a:t>是临时性的关联。代码中一般指由局部变量、函数参数、返回值建立的对于其他对象的调用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use a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04" y="2648278"/>
            <a:ext cx="4258269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对象之间的关系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关联（</a:t>
            </a:r>
            <a:r>
              <a:rPr lang="en-US" altLang="zh-CN" dirty="0"/>
              <a:t>Association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对象间的一种引用关系。代码中指一个对象中长期引用另一个类的对象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has a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66" y="2499742"/>
            <a:ext cx="449642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对象之间的关系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聚合</a:t>
            </a:r>
            <a:r>
              <a:rPr lang="zh-CN" altLang="en-US" dirty="0" smtClean="0"/>
              <a:t>（</a:t>
            </a:r>
            <a:r>
              <a:rPr lang="en-US" altLang="zh-CN" dirty="0"/>
              <a:t>Aggregation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聚合是关联关系的一种。聚合表述的是整体和个之间的关系。个体可以单独存在</a:t>
            </a:r>
            <a:endParaRPr lang="en-US" altLang="zh-CN" dirty="0" smtClean="0"/>
          </a:p>
          <a:p>
            <a:pPr lvl="2"/>
            <a:r>
              <a:rPr lang="en-US" altLang="zh-CN" dirty="0"/>
              <a:t>owns a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279" y="2499742"/>
            <a:ext cx="4067743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对象之间的关系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组合（</a:t>
            </a:r>
            <a:r>
              <a:rPr lang="en-US" altLang="zh-CN" dirty="0"/>
              <a:t>Composition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组合也是关联关系的一种。</a:t>
            </a:r>
            <a:r>
              <a:rPr lang="zh-CN" altLang="en-US" dirty="0"/>
              <a:t>它是比聚合关系更强的</a:t>
            </a:r>
            <a:r>
              <a:rPr lang="zh-CN" altLang="en-US" dirty="0" smtClean="0"/>
              <a:t>关系，表述个体和局部之间的关系。局部不能单独存在</a:t>
            </a:r>
            <a:endParaRPr lang="en-US" altLang="zh-CN" dirty="0" smtClean="0"/>
          </a:p>
          <a:p>
            <a:pPr lvl="2"/>
            <a:r>
              <a:rPr lang="en-US" altLang="zh-CN" dirty="0"/>
              <a:t>i</a:t>
            </a:r>
            <a:r>
              <a:rPr lang="en-US" altLang="zh-CN" dirty="0" smtClean="0"/>
              <a:t>s a part of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918" y="2571750"/>
            <a:ext cx="4096322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对象之间的关系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 algn="ctr"/>
            <a:r>
              <a:rPr lang="zh-CN" altLang="en-US" sz="2400" dirty="0" smtClean="0"/>
              <a:t>依赖 </a:t>
            </a:r>
            <a:r>
              <a:rPr lang="en-US" altLang="zh-CN" sz="2400" dirty="0" smtClean="0"/>
              <a:t>&lt; </a:t>
            </a:r>
            <a:r>
              <a:rPr lang="zh-CN" altLang="en-US" sz="2400" dirty="0" smtClean="0"/>
              <a:t>关联 </a:t>
            </a:r>
            <a:r>
              <a:rPr lang="en-US" altLang="zh-CN" sz="2400" dirty="0" smtClean="0"/>
              <a:t>&lt; </a:t>
            </a:r>
            <a:r>
              <a:rPr lang="zh-CN" altLang="en-US" sz="2400" dirty="0" smtClean="0"/>
              <a:t>聚合 </a:t>
            </a:r>
            <a:r>
              <a:rPr lang="en-US" altLang="zh-CN" sz="2400" dirty="0" smtClean="0"/>
              <a:t>&lt; </a:t>
            </a:r>
            <a:r>
              <a:rPr lang="zh-CN" altLang="en-US" sz="2400" dirty="0" smtClean="0"/>
              <a:t>组合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8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对象之间的关系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635646"/>
            <a:ext cx="2134481" cy="149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对象之间的关系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632355"/>
            <a:ext cx="1333686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面向对象的设计原则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127507"/>
              </p:ext>
            </p:extLst>
          </p:nvPr>
        </p:nvGraphicFramePr>
        <p:xfrm>
          <a:off x="1187624" y="1131590"/>
          <a:ext cx="6867764" cy="3096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88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设计必备技能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810495"/>
              </p:ext>
            </p:extLst>
          </p:nvPr>
        </p:nvGraphicFramePr>
        <p:xfrm>
          <a:off x="656564" y="771549"/>
          <a:ext cx="8011185" cy="382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8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面向对象的设计原则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单一职责原则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3"/>
            <a:r>
              <a:rPr lang="zh-CN" altLang="en-US" dirty="0"/>
              <a:t>降低类的复杂度</a:t>
            </a:r>
          </a:p>
          <a:p>
            <a:pPr lvl="3"/>
            <a:r>
              <a:rPr lang="zh-CN" altLang="en-US" dirty="0"/>
              <a:t>提高类的可读性，提高系统的可维护性</a:t>
            </a:r>
          </a:p>
          <a:p>
            <a:pPr lvl="3"/>
            <a:r>
              <a:rPr lang="zh-CN" altLang="en-US" dirty="0"/>
              <a:t>降低变更引起的</a:t>
            </a:r>
            <a:r>
              <a:rPr lang="zh-CN" altLang="en-US" dirty="0" smtClean="0"/>
              <a:t>风险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3"/>
            <a:r>
              <a:rPr lang="zh-CN" altLang="en-US" dirty="0"/>
              <a:t>单一职责最难划分的是</a:t>
            </a:r>
            <a:r>
              <a:rPr lang="zh-CN" altLang="en-US" dirty="0" smtClean="0"/>
              <a:t>职责，因项目、环境而异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设计接口的时候要尽量保证单一职责，设计类要尽量做到只有一个原因引起变化</a:t>
            </a:r>
            <a:endParaRPr lang="en-US" altLang="zh-CN" dirty="0" smtClean="0"/>
          </a:p>
          <a:p>
            <a:pPr lvl="3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7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面向对象的设计原则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开闭原则</a:t>
            </a:r>
            <a:r>
              <a:rPr lang="zh-CN" altLang="en-US" dirty="0"/>
              <a:t>（</a:t>
            </a:r>
            <a:r>
              <a:rPr lang="en-US" altLang="zh-CN" dirty="0"/>
              <a:t>Open Close </a:t>
            </a:r>
            <a:r>
              <a:rPr lang="en-US" altLang="zh-CN" dirty="0" smtClean="0"/>
              <a:t>Principle</a:t>
            </a:r>
            <a:r>
              <a:rPr lang="zh-CN" altLang="en-US" dirty="0" smtClean="0"/>
              <a:t>）</a:t>
            </a:r>
            <a:endParaRPr lang="en-US" altLang="zh-CN" sz="1400" dirty="0"/>
          </a:p>
          <a:p>
            <a:pPr lvl="2"/>
            <a:r>
              <a:rPr lang="zh-CN" altLang="en-US" dirty="0" smtClean="0"/>
              <a:t>理解</a:t>
            </a:r>
            <a:endParaRPr lang="en-US" altLang="zh-CN" dirty="0"/>
          </a:p>
          <a:p>
            <a:pPr lvl="3"/>
            <a:r>
              <a:rPr lang="zh-CN" altLang="en-US" dirty="0" smtClean="0"/>
              <a:t>对扩展开发，对修改关闭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表现</a:t>
            </a:r>
            <a:endParaRPr lang="en-US" altLang="zh-CN" dirty="0" smtClean="0"/>
          </a:p>
          <a:p>
            <a:pPr lvl="3"/>
            <a:r>
              <a:rPr lang="zh-CN" altLang="en-US" dirty="0"/>
              <a:t>对扩展</a:t>
            </a:r>
            <a:r>
              <a:rPr lang="zh-CN" altLang="en-US" dirty="0" smtClean="0"/>
              <a:t>开放</a:t>
            </a:r>
            <a:r>
              <a:rPr lang="zh-CN" altLang="en-US" dirty="0"/>
              <a:t>指的是</a:t>
            </a:r>
            <a:r>
              <a:rPr lang="zh-CN" altLang="en-US" dirty="0" smtClean="0"/>
              <a:t>有</a:t>
            </a:r>
            <a:r>
              <a:rPr lang="zh-CN" altLang="en-US" dirty="0"/>
              <a:t>新的需求或变化时，可以对现有代码进行扩展，以适应新的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lvl="3"/>
            <a:r>
              <a:rPr lang="zh-CN" altLang="en-US" dirty="0"/>
              <a:t>对修改</a:t>
            </a:r>
            <a:r>
              <a:rPr lang="zh-CN" altLang="en-US" dirty="0" smtClean="0"/>
              <a:t>封闭指的是类</a:t>
            </a:r>
            <a:r>
              <a:rPr lang="zh-CN" altLang="en-US" dirty="0"/>
              <a:t>一旦设计完成，就可以独立完成其工作，而不要求对类进行任何</a:t>
            </a:r>
            <a:r>
              <a:rPr lang="zh-CN" altLang="en-US" dirty="0" smtClean="0"/>
              <a:t>修改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67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面向对象的设计原则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里氏替换原则（</a:t>
            </a:r>
            <a:r>
              <a:rPr lang="en-US" altLang="zh-CN" dirty="0" err="1"/>
              <a:t>Liskov</a:t>
            </a:r>
            <a:r>
              <a:rPr lang="en-US" altLang="zh-CN" dirty="0"/>
              <a:t> Substitution Principle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概念定义</a:t>
            </a:r>
            <a:endParaRPr lang="en-US" altLang="zh-CN" dirty="0"/>
          </a:p>
          <a:p>
            <a:pPr lvl="3"/>
            <a:r>
              <a:rPr lang="zh-CN" altLang="en-US" dirty="0" smtClean="0"/>
              <a:t>所有</a:t>
            </a:r>
            <a:r>
              <a:rPr lang="zh-CN" altLang="en-US" dirty="0"/>
              <a:t>引用基类的地方必须透明的使用其子类的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通俗理解</a:t>
            </a:r>
            <a:endParaRPr lang="en-US" altLang="zh-CN" dirty="0"/>
          </a:p>
          <a:p>
            <a:pPr lvl="3"/>
            <a:r>
              <a:rPr lang="zh-CN" altLang="en-US" dirty="0" smtClean="0"/>
              <a:t>设计的时候要尽量保证父类的非抽象方法不被子类覆盖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6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面向对象的设计原则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里氏替换原则（</a:t>
            </a:r>
            <a:r>
              <a:rPr lang="en-US" altLang="zh-CN" dirty="0" err="1"/>
              <a:t>Liskov</a:t>
            </a:r>
            <a:r>
              <a:rPr lang="en-US" altLang="zh-CN" dirty="0"/>
              <a:t> Substitution Principle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反例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3568" y="1923678"/>
            <a:ext cx="2376264" cy="2232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public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class 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Rectangle {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private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long width;</a:t>
            </a:r>
          </a:p>
          <a:p>
            <a:pPr latinLnBrk="1"/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private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long height;</a:t>
            </a:r>
          </a:p>
          <a:p>
            <a:pPr latinLnBrk="1"/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public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void </a:t>
            </a:r>
            <a:r>
              <a:rPr lang="en-US" altLang="zh-CN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setWidth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(long width) {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</a:t>
            </a:r>
            <a:r>
              <a:rPr lang="en-US" altLang="zh-CN" sz="9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this.width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= width;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}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public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long </a:t>
            </a:r>
            <a:r>
              <a:rPr lang="en-US" altLang="zh-CN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getWidth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() {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return </a:t>
            </a:r>
            <a:r>
              <a:rPr lang="en-US" altLang="zh-CN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this.width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}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public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void </a:t>
            </a:r>
            <a:r>
              <a:rPr lang="en-US" altLang="zh-CN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setHeight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(long height) {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</a:t>
            </a:r>
            <a:r>
              <a:rPr lang="en-US" altLang="zh-CN" sz="9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this.height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= height;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}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public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long </a:t>
            </a:r>
            <a:r>
              <a:rPr lang="en-US" altLang="zh-CN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getHeight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() {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return </a:t>
            </a:r>
            <a:r>
              <a:rPr lang="en-US" altLang="zh-CN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this.height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}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70478" y="1923678"/>
            <a:ext cx="2376265" cy="2232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public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class Square 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extends Rectangle {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public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void </a:t>
            </a:r>
            <a:r>
              <a:rPr lang="en-US" altLang="zh-CN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setWidth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(long width) {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</a:t>
            </a:r>
            <a:r>
              <a:rPr lang="en-US" altLang="zh-CN" sz="9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super.setWidth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(width);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</a:t>
            </a:r>
            <a:r>
              <a:rPr lang="en-US" altLang="zh-CN" sz="9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super.setHeight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(width);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}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public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long </a:t>
            </a:r>
            <a:r>
              <a:rPr lang="en-US" altLang="zh-CN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getWidth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() {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return super.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9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getWidth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();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}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public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void </a:t>
            </a:r>
            <a:r>
              <a:rPr lang="en-US" altLang="zh-CN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setHeight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(long height) {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</a:t>
            </a:r>
            <a:r>
              <a:rPr lang="en-US" altLang="zh-CN" sz="9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super.setWidth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height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</a:t>
            </a:r>
            <a:r>
              <a:rPr lang="en-US" altLang="zh-CN" sz="9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super.setHeight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height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}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public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long </a:t>
            </a:r>
            <a:r>
              <a:rPr lang="en-US" altLang="zh-CN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getHeight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() {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return super.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9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getHeight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();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}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52120" y="1923678"/>
            <a:ext cx="2799605" cy="2232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latinLnBrk="1"/>
            <a:endParaRPr lang="en-US" altLang="zh-CN" sz="9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public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class 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Test {</a:t>
            </a:r>
          </a:p>
          <a:p>
            <a:pPr latinLnBrk="1"/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/** </a:t>
            </a:r>
            <a:r>
              <a:rPr lang="zh-CN" altLang="en-US" sz="900" dirty="0" smtClean="0">
                <a:latin typeface="Cambria Math" panose="02040503050406030204" pitchFamily="18" charset="0"/>
              </a:rPr>
              <a:t>不断增加长度，让长超过宽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**/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public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void 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resize(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Rectangle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r)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while(</a:t>
            </a:r>
            <a:r>
              <a:rPr lang="en-US" altLang="zh-CN" sz="9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r.getHeight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() &lt;= </a:t>
            </a:r>
            <a:r>
              <a:rPr lang="en-US" altLang="zh-CN" sz="9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r.getWidth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()){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</a:t>
            </a:r>
            <a:r>
              <a:rPr lang="en-US" altLang="zh-CN" sz="9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r.setHeight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9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r.Height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() + 1);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}</a:t>
            </a:r>
          </a:p>
          <a:p>
            <a:pPr latinLnBrk="1"/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}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面向对象的设计原则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里氏替换原则（</a:t>
            </a:r>
            <a:r>
              <a:rPr lang="en-US" altLang="zh-CN" dirty="0" err="1"/>
              <a:t>Liskov</a:t>
            </a:r>
            <a:r>
              <a:rPr lang="en-US" altLang="zh-CN" dirty="0"/>
              <a:t> Substitution Principle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改进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07704" y="2283718"/>
            <a:ext cx="2376264" cy="22412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public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class 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Rectangle extends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Quadrangle 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private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long width;</a:t>
            </a:r>
          </a:p>
          <a:p>
            <a:pPr latinLnBrk="1"/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private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long height;</a:t>
            </a:r>
          </a:p>
          <a:p>
            <a:pPr latinLnBrk="1"/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public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void </a:t>
            </a:r>
            <a:r>
              <a:rPr lang="en-US" altLang="zh-CN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setWidth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(long width) {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</a:t>
            </a:r>
            <a:r>
              <a:rPr lang="en-US" altLang="zh-CN" sz="9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this.width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= width;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}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public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long </a:t>
            </a:r>
            <a:r>
              <a:rPr lang="en-US" altLang="zh-CN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getWidth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() {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return </a:t>
            </a:r>
            <a:r>
              <a:rPr lang="en-US" altLang="zh-CN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this.width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}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public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void </a:t>
            </a:r>
            <a:r>
              <a:rPr lang="en-US" altLang="zh-CN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setHeight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(long height) {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</a:t>
            </a:r>
            <a:r>
              <a:rPr lang="en-US" altLang="zh-CN" sz="9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this.height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= height;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}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public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long </a:t>
            </a:r>
            <a:r>
              <a:rPr lang="en-US" altLang="zh-CN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getHeight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() {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return </a:t>
            </a:r>
            <a:r>
              <a:rPr lang="en-US" altLang="zh-CN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this.height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}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2283718"/>
            <a:ext cx="2376264" cy="22412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public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class Square extends Quadrangle 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private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long 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length;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public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void </a:t>
            </a:r>
            <a:r>
              <a:rPr lang="en-US" altLang="zh-CN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setWidth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(long width) {</a:t>
            </a:r>
          </a:p>
          <a:p>
            <a:pPr latinLnBrk="1"/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</a:t>
            </a:r>
            <a:r>
              <a:rPr lang="en-US" altLang="zh-CN" sz="9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this.length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= width;</a:t>
            </a:r>
          </a:p>
          <a:p>
            <a:pPr latinLnBrk="1"/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}</a:t>
            </a:r>
          </a:p>
          <a:p>
            <a:pPr latinLnBrk="1"/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public long </a:t>
            </a:r>
            <a:r>
              <a:rPr lang="en-US" altLang="zh-CN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getWidth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() {</a:t>
            </a:r>
          </a:p>
          <a:p>
            <a:pPr latinLnBrk="1"/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return </a:t>
            </a:r>
            <a:r>
              <a:rPr lang="en-US" altLang="zh-CN" sz="9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this.length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}</a:t>
            </a:r>
          </a:p>
          <a:p>
            <a:pPr latinLnBrk="1"/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public void </a:t>
            </a:r>
            <a:r>
              <a:rPr lang="en-US" altLang="zh-CN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setHeight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(long height) {</a:t>
            </a:r>
          </a:p>
          <a:p>
            <a:pPr latinLnBrk="1"/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</a:t>
            </a:r>
            <a:r>
              <a:rPr lang="en-US" altLang="zh-CN" sz="9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this.length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= height;</a:t>
            </a:r>
          </a:p>
          <a:p>
            <a:pPr latinLnBrk="1"/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}</a:t>
            </a:r>
          </a:p>
          <a:p>
            <a:pPr latinLnBrk="1"/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public long </a:t>
            </a:r>
            <a:r>
              <a:rPr lang="en-US" altLang="zh-CN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getHeight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() {</a:t>
            </a:r>
          </a:p>
          <a:p>
            <a:pPr latinLnBrk="1"/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return </a:t>
            </a:r>
            <a:r>
              <a:rPr lang="en-US" altLang="zh-CN" sz="9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this.length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3848" y="1313155"/>
            <a:ext cx="2376264" cy="6825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public abstract class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Quadrangle {</a:t>
            </a: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public abstract long </a:t>
            </a:r>
            <a:r>
              <a:rPr lang="en-US" altLang="zh-CN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getWidth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();</a:t>
            </a:r>
          </a:p>
          <a:p>
            <a:pPr latinLnBrk="1"/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public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abstract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long </a:t>
            </a:r>
            <a:r>
              <a:rPr lang="en-US" altLang="zh-CN" sz="9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getHeight</a:t>
            </a:r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();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atinLnBrk="1"/>
            <a:r>
              <a:rPr lang="en-US" altLang="zh-CN" sz="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en-US" altLang="zh-CN"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面向对象的设计原则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里氏替换原则（</a:t>
            </a:r>
            <a:r>
              <a:rPr lang="en-US" altLang="zh-CN" dirty="0" err="1"/>
              <a:t>Liskov</a:t>
            </a:r>
            <a:r>
              <a:rPr lang="en-US" altLang="zh-CN" dirty="0"/>
              <a:t> Substitution Principle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2"/>
            <a:r>
              <a:rPr lang="zh-CN" altLang="en-US" sz="1600" dirty="0" smtClean="0"/>
              <a:t>设计要点</a:t>
            </a:r>
            <a:endParaRPr lang="en-US" altLang="zh-CN" sz="1600" dirty="0" smtClean="0"/>
          </a:p>
          <a:p>
            <a:pPr lvl="3"/>
            <a:r>
              <a:rPr lang="zh-CN" altLang="en-US" sz="1400" dirty="0"/>
              <a:t>子类可以拓展父类的功能，但不能修改父类已有的功能，如果修改了父类已有的功能，可能导致父类定义的功能在子类覆盖后不适用</a:t>
            </a:r>
            <a:endParaRPr lang="en-US" altLang="zh-CN" sz="1400" dirty="0" smtClean="0"/>
          </a:p>
          <a:p>
            <a:pPr lvl="3"/>
            <a:r>
              <a:rPr lang="zh-CN" altLang="en-US" sz="1400" dirty="0" smtClean="0"/>
              <a:t>子</a:t>
            </a:r>
            <a:r>
              <a:rPr lang="zh-CN" altLang="en-US" sz="1400" dirty="0"/>
              <a:t>类的</a:t>
            </a:r>
            <a:r>
              <a:rPr lang="zh-CN" altLang="en-US" sz="1400" dirty="0" smtClean="0"/>
              <a:t>方法的参数应该</a:t>
            </a:r>
            <a:r>
              <a:rPr lang="zh-CN" altLang="en-US" sz="1400" dirty="0"/>
              <a:t>比父类更</a:t>
            </a:r>
            <a:r>
              <a:rPr lang="zh-CN" altLang="en-US" sz="1400" dirty="0" smtClean="0"/>
              <a:t>宽松，返回值要更严格</a:t>
            </a:r>
            <a:endParaRPr lang="en-US" altLang="zh-CN" sz="1400" dirty="0" smtClean="0"/>
          </a:p>
          <a:p>
            <a:pPr lvl="4"/>
            <a:r>
              <a:rPr lang="zh-CN" altLang="en-US" sz="1200" dirty="0" smtClean="0"/>
              <a:t>如</a:t>
            </a:r>
            <a:r>
              <a:rPr lang="en-US" altLang="zh-CN" sz="1200" dirty="0" smtClean="0"/>
              <a:t>List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get</a:t>
            </a:r>
            <a:r>
              <a:rPr lang="zh-CN" altLang="en-US" sz="1200" dirty="0" smtClean="0"/>
              <a:t>方法的参数从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开始，假如我们自定义一个</a:t>
            </a:r>
            <a:r>
              <a:rPr lang="en-US" altLang="zh-CN" sz="1200" dirty="0" smtClean="0"/>
              <a:t>List</a:t>
            </a:r>
            <a:r>
              <a:rPr lang="zh-CN" altLang="en-US" sz="1200" dirty="0" smtClean="0"/>
              <a:t>且</a:t>
            </a:r>
            <a:r>
              <a:rPr lang="en-US" altLang="zh-CN" sz="1200" dirty="0" smtClean="0"/>
              <a:t>get</a:t>
            </a:r>
            <a:r>
              <a:rPr lang="zh-CN" altLang="en-US" sz="1200" dirty="0" smtClean="0"/>
              <a:t>方法从</a:t>
            </a:r>
            <a:r>
              <a:rPr lang="en-US" altLang="zh-CN" sz="1200" dirty="0" smtClean="0"/>
              <a:t>1 </a:t>
            </a:r>
            <a:r>
              <a:rPr lang="zh-CN" altLang="en-US" sz="1200" dirty="0" smtClean="0"/>
              <a:t>开始，替换后就可能会报错</a:t>
            </a:r>
            <a:endParaRPr lang="en-US" altLang="zh-CN" sz="1200" dirty="0" smtClean="0"/>
          </a:p>
          <a:p>
            <a:pPr lvl="3"/>
            <a:r>
              <a:rPr lang="zh-CN" altLang="en-US" sz="1400" dirty="0" smtClean="0"/>
              <a:t>子类可以有自己独特的私有方法</a:t>
            </a:r>
            <a:endParaRPr lang="en-US" altLang="zh-CN" sz="1400" dirty="0" smtClean="0"/>
          </a:p>
          <a:p>
            <a:pPr lvl="4"/>
            <a:r>
              <a:rPr lang="zh-CN" altLang="en-US" sz="1200" dirty="0" smtClean="0"/>
              <a:t>注意：如</a:t>
            </a:r>
            <a:r>
              <a:rPr lang="zh-CN" altLang="en-US" sz="1200" dirty="0"/>
              <a:t>果子类不能完全实现父类的方法，或者父类的某一些方法在子类中已经不适用，这种情况则建议断开父子关系，使用组合等方式代替继承出现</a:t>
            </a:r>
          </a:p>
        </p:txBody>
      </p:sp>
    </p:spTree>
    <p:extLst>
      <p:ext uri="{BB962C8B-B14F-4D97-AF65-F5344CB8AC3E}">
        <p14:creationId xmlns:p14="http://schemas.microsoft.com/office/powerpoint/2010/main" val="230554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面向对象的设计原则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依赖倒置原则</a:t>
            </a:r>
            <a:r>
              <a:rPr lang="en-US" altLang="zh-CN" dirty="0"/>
              <a:t>(Dependence Inversion Principle ,DIP)</a:t>
            </a:r>
            <a:endParaRPr lang="en-US" altLang="zh-CN" dirty="0" smtClean="0"/>
          </a:p>
          <a:p>
            <a:pPr lvl="1"/>
            <a:r>
              <a:rPr lang="zh-CN" altLang="en-US" sz="1600" dirty="0"/>
              <a:t>理解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面向接口（抽象</a:t>
            </a:r>
            <a:r>
              <a:rPr lang="zh-CN" altLang="en-US" sz="1400" dirty="0"/>
              <a:t>）</a:t>
            </a:r>
            <a:r>
              <a:rPr lang="zh-CN" altLang="en-US" sz="1400" dirty="0" smtClean="0"/>
              <a:t>的编程</a:t>
            </a:r>
            <a:endParaRPr lang="en-US" altLang="zh-CN" sz="1400" dirty="0" smtClean="0"/>
          </a:p>
          <a:p>
            <a:pPr lvl="1"/>
            <a:r>
              <a:rPr lang="zh-CN" altLang="en-US" sz="1600" dirty="0" smtClean="0"/>
              <a:t>表现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高层模块不应该依赖低层模块，两者都应该依赖抽象</a:t>
            </a:r>
            <a:endParaRPr lang="en-US" altLang="zh-CN" sz="1400" dirty="0" smtClean="0"/>
          </a:p>
          <a:p>
            <a:pPr lvl="2"/>
            <a:r>
              <a:rPr lang="zh-CN" altLang="en-US" sz="1400" dirty="0"/>
              <a:t>抽象不应该依赖</a:t>
            </a:r>
            <a:r>
              <a:rPr lang="zh-CN" altLang="en-US" sz="1400" dirty="0" smtClean="0"/>
              <a:t>细节，细节</a:t>
            </a:r>
            <a:r>
              <a:rPr lang="zh-CN" altLang="en-US" sz="1400" dirty="0"/>
              <a:t>应该依赖</a:t>
            </a:r>
            <a:r>
              <a:rPr lang="zh-CN" altLang="en-US" sz="1400" dirty="0" smtClean="0"/>
              <a:t>抽象</a:t>
            </a:r>
            <a:endParaRPr lang="zh-CN" altLang="en-US" sz="1400" dirty="0"/>
          </a:p>
          <a:p>
            <a:pPr lvl="1"/>
            <a:r>
              <a:rPr lang="zh-CN" altLang="en-US" sz="1600" dirty="0" smtClean="0"/>
              <a:t>优点</a:t>
            </a:r>
            <a:endParaRPr lang="en-US" altLang="zh-CN" sz="1600" dirty="0" smtClean="0"/>
          </a:p>
          <a:p>
            <a:pPr lvl="2"/>
            <a:r>
              <a:rPr lang="zh-CN" altLang="en-US" sz="1400" dirty="0"/>
              <a:t>依赖倒置原则可以减少类间的耦合性，提高系统的稳定，降低并行开发引起的风险，提高代码的可读性和</a:t>
            </a:r>
            <a:r>
              <a:rPr lang="zh-CN" altLang="en-US" sz="1400" dirty="0" smtClean="0"/>
              <a:t>可维护性</a:t>
            </a:r>
            <a:endParaRPr lang="en-US" altLang="zh-CN" sz="1400" dirty="0" smtClean="0"/>
          </a:p>
          <a:p>
            <a:pPr lvl="2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202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面向对象的设计原则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接口分离原则</a:t>
            </a:r>
            <a:endParaRPr lang="en-US" altLang="zh-CN" dirty="0" smtClean="0"/>
          </a:p>
          <a:p>
            <a:pPr lvl="1"/>
            <a:r>
              <a:rPr lang="zh-CN" altLang="en-US" sz="1600" dirty="0"/>
              <a:t>理解</a:t>
            </a:r>
            <a:endParaRPr lang="en-US" altLang="zh-CN" dirty="0" smtClean="0"/>
          </a:p>
          <a:p>
            <a:pPr lvl="2"/>
            <a:r>
              <a:rPr lang="zh-CN" altLang="en-US" sz="1400" dirty="0" smtClean="0"/>
              <a:t>客户端</a:t>
            </a:r>
            <a:r>
              <a:rPr lang="zh-CN" altLang="en-US" sz="1400" dirty="0"/>
              <a:t>不应该依赖它不需要的</a:t>
            </a:r>
            <a:r>
              <a:rPr lang="zh-CN" altLang="en-US" sz="1400" dirty="0" smtClean="0"/>
              <a:t>接口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一</a:t>
            </a:r>
            <a:r>
              <a:rPr lang="zh-CN" altLang="en-US" sz="1400" dirty="0"/>
              <a:t>个类对另一个类的依赖应该建立在最小的接口上</a:t>
            </a:r>
            <a:endParaRPr lang="en-US" altLang="zh-CN" sz="1400" dirty="0" smtClean="0"/>
          </a:p>
          <a:p>
            <a:pPr lvl="1"/>
            <a:r>
              <a:rPr lang="zh-CN" altLang="en-US" sz="1600" dirty="0" smtClean="0"/>
              <a:t>表现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避免定义一个臃肿的接口，接口定义要单一职责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避免出现一个类引用了一个接口，而这个接口中的大部分方法都未在这个类中使用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08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面向对象的设计原则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接口分离原则</a:t>
            </a:r>
            <a:endParaRPr lang="en-US" altLang="zh-CN" dirty="0" smtClean="0"/>
          </a:p>
          <a:p>
            <a:pPr lvl="1"/>
            <a:r>
              <a:rPr lang="zh-CN" altLang="en-US" sz="1400" dirty="0" smtClean="0"/>
              <a:t>反例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59" y="1319325"/>
            <a:ext cx="467742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面向对象的设计原则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接口分离原则</a:t>
            </a:r>
            <a:endParaRPr lang="en-US" altLang="zh-CN" dirty="0"/>
          </a:p>
          <a:p>
            <a:pPr lvl="1"/>
            <a:r>
              <a:rPr lang="zh-CN" altLang="en-US" sz="1600" dirty="0" smtClean="0"/>
              <a:t>改进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63638"/>
            <a:ext cx="4725059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什么是面向对象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怎么把大象装冰箱里</a:t>
            </a:r>
            <a:endParaRPr lang="en-US" altLang="zh-CN" dirty="0" smtClean="0"/>
          </a:p>
          <a:p>
            <a:pPr lvl="2"/>
            <a:r>
              <a:rPr lang="zh-CN" altLang="en-US" dirty="0"/>
              <a:t>把冰箱门儿</a:t>
            </a:r>
            <a:r>
              <a:rPr lang="zh-CN" altLang="en-US" dirty="0" smtClean="0"/>
              <a:t>打开</a:t>
            </a:r>
            <a:endParaRPr lang="zh-CN" altLang="en-US" dirty="0"/>
          </a:p>
          <a:p>
            <a:pPr lvl="2"/>
            <a:r>
              <a:rPr lang="zh-CN" altLang="en-US" dirty="0"/>
              <a:t>把大象装进</a:t>
            </a:r>
            <a:r>
              <a:rPr lang="zh-CN" altLang="en-US" dirty="0" smtClean="0"/>
              <a:t>去</a:t>
            </a:r>
            <a:endParaRPr lang="zh-CN" altLang="en-US" dirty="0"/>
          </a:p>
          <a:p>
            <a:pPr lvl="2"/>
            <a:r>
              <a:rPr lang="zh-CN" altLang="en-US" dirty="0"/>
              <a:t>把冰箱门儿</a:t>
            </a:r>
            <a:r>
              <a:rPr lang="zh-CN" altLang="en-US" dirty="0" smtClean="0"/>
              <a:t>关上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zh-CN" altLang="en-US" dirty="0" smtClean="0"/>
              <a:t>代码：</a:t>
            </a:r>
            <a:endParaRPr lang="en-US" altLang="zh-CN" dirty="0" smtClean="0"/>
          </a:p>
          <a:p>
            <a:pPr lvl="3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56770" y="3219822"/>
            <a:ext cx="2952328" cy="1080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altLang="zh-CN" sz="1100" dirty="0" smtClean="0"/>
              <a:t> </a:t>
            </a:r>
            <a:r>
              <a:rPr lang="en-US" altLang="zh-CN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</a:t>
            </a:r>
            <a:r>
              <a:rPr lang="en-US" altLang="zh-CN" sz="1100" dirty="0" smtClean="0"/>
              <a:t> </a:t>
            </a:r>
            <a:r>
              <a:rPr lang="en-US" altLang="zh-CN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zh-CN" sz="1100" dirty="0" smtClean="0"/>
              <a:t> main(String </a:t>
            </a:r>
            <a:r>
              <a:rPr lang="en-US" altLang="zh-CN" sz="1100" dirty="0" err="1" smtClean="0"/>
              <a:t>args</a:t>
            </a:r>
            <a:r>
              <a:rPr lang="en-US" altLang="zh-CN" sz="1100" dirty="0" smtClean="0"/>
              <a:t>[]){ </a:t>
            </a:r>
          </a:p>
          <a:p>
            <a:r>
              <a:rPr lang="en-US" altLang="zh-CN" sz="1100" i="1" dirty="0"/>
              <a:t> </a:t>
            </a:r>
            <a:r>
              <a:rPr lang="en-US" altLang="zh-CN" sz="1100" i="1" dirty="0" smtClean="0"/>
              <a:t>       </a:t>
            </a:r>
            <a:r>
              <a:rPr lang="en-US" altLang="zh-CN" sz="1100" i="1" dirty="0" err="1" smtClean="0"/>
              <a:t>openTheDoor</a:t>
            </a:r>
            <a:r>
              <a:rPr lang="en-US" altLang="zh-CN" sz="1100" i="1" dirty="0"/>
              <a:t>()</a:t>
            </a:r>
            <a:r>
              <a:rPr lang="zh-CN" altLang="en-US" sz="1100" i="1" dirty="0"/>
              <a:t>；</a:t>
            </a:r>
          </a:p>
          <a:p>
            <a:r>
              <a:rPr lang="en-US" altLang="zh-CN" sz="1100" i="1" dirty="0" smtClean="0"/>
              <a:t>        </a:t>
            </a:r>
            <a:r>
              <a:rPr lang="en-US" altLang="zh-CN" sz="1100" i="1" dirty="0" err="1" smtClean="0"/>
              <a:t>pushElephant</a:t>
            </a:r>
            <a:r>
              <a:rPr lang="en-US" altLang="zh-CN" sz="1100" i="1" dirty="0"/>
              <a:t>()</a:t>
            </a:r>
            <a:r>
              <a:rPr lang="zh-CN" altLang="en-US" sz="1100" i="1" dirty="0"/>
              <a:t>；</a:t>
            </a:r>
          </a:p>
          <a:p>
            <a:r>
              <a:rPr lang="en-US" altLang="zh-CN" sz="1100" i="1" dirty="0" smtClean="0"/>
              <a:t>        </a:t>
            </a:r>
            <a:r>
              <a:rPr lang="en-US" altLang="zh-CN" sz="1100" i="1" dirty="0" err="1" smtClean="0"/>
              <a:t>closeTheDoor</a:t>
            </a:r>
            <a:r>
              <a:rPr lang="en-US" altLang="zh-CN" sz="1100" i="1" dirty="0"/>
              <a:t>()</a:t>
            </a:r>
            <a:r>
              <a:rPr lang="zh-CN" altLang="en-US" sz="1100" i="1" dirty="0" smtClean="0"/>
              <a:t>；</a:t>
            </a:r>
            <a:endParaRPr lang="en-US" altLang="zh-CN" sz="1100" i="1" dirty="0" smtClean="0"/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pic>
        <p:nvPicPr>
          <p:cNvPr id="7172" name="Picture 4" descr="https://ss1.bdstatic.com/70cFuXSh_Q1YnxGkpoWK1HF6hhy/it/u=227648425,525084706&amp;fm=27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935" y="843559"/>
            <a:ext cx="195720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11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面向对象的设计原则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接口分离原则</a:t>
            </a:r>
            <a:endParaRPr lang="en-US" altLang="zh-CN" dirty="0"/>
          </a:p>
          <a:p>
            <a:pPr lvl="1"/>
            <a:r>
              <a:rPr lang="zh-CN" altLang="en-US" sz="1600" dirty="0" smtClean="0"/>
              <a:t>注意</a:t>
            </a:r>
            <a:endParaRPr lang="en-US" altLang="zh-CN" sz="1600" dirty="0" smtClean="0"/>
          </a:p>
          <a:p>
            <a:pPr lvl="2"/>
            <a:r>
              <a:rPr lang="zh-CN" altLang="en-US" sz="1400" dirty="0"/>
              <a:t>接口尽量小，但是要有</a:t>
            </a:r>
            <a:r>
              <a:rPr lang="zh-CN" altLang="en-US" sz="1400" dirty="0" smtClean="0"/>
              <a:t>限度。适当的拆分接口可以提高程序的灵活性，但是接口过多也会提高系统的复杂度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程序设计要提高内聚，减少对外交互，用较少的交互完成较多的事情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接口的实现类尽量不要对外暴漏接口中未定义的的方法</a:t>
            </a:r>
            <a:endParaRPr lang="en-US" altLang="zh-CN" sz="1400" dirty="0" smtClean="0"/>
          </a:p>
          <a:p>
            <a:pPr lvl="2"/>
            <a:endParaRPr lang="en-US" altLang="zh-CN" sz="1400" dirty="0" smtClean="0"/>
          </a:p>
          <a:p>
            <a:pPr lvl="2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601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面向对象的设计原则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迪米</a:t>
            </a:r>
            <a:r>
              <a:rPr lang="zh-CN" altLang="en-US" dirty="0" smtClean="0"/>
              <a:t>特法则（</a:t>
            </a:r>
            <a:r>
              <a:rPr lang="en-US" altLang="zh-CN" dirty="0"/>
              <a:t>Least Knowledge Principle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理解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一个对象应该</a:t>
            </a:r>
            <a:r>
              <a:rPr lang="zh-CN" altLang="en-US" sz="1400" dirty="0"/>
              <a:t>对其他对象有最少的</a:t>
            </a:r>
            <a:r>
              <a:rPr lang="zh-CN" altLang="en-US" sz="1400" dirty="0" smtClean="0"/>
              <a:t>了解</a:t>
            </a:r>
            <a:endParaRPr lang="en-US" altLang="zh-CN" sz="1400" dirty="0" smtClean="0"/>
          </a:p>
          <a:p>
            <a:pPr lvl="1"/>
            <a:r>
              <a:rPr lang="zh-CN" altLang="en-US" sz="1600" dirty="0" smtClean="0"/>
              <a:t>表现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设计类的时候要尽量隐藏内部实现细节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一个类尽量只调用和自己有直接关系的类</a:t>
            </a:r>
            <a:endParaRPr lang="en-US" altLang="zh-CN" sz="1400" dirty="0" smtClean="0"/>
          </a:p>
          <a:p>
            <a:pPr lvl="2"/>
            <a:endParaRPr lang="en-US" altLang="zh-CN" sz="1400" dirty="0" smtClean="0"/>
          </a:p>
          <a:p>
            <a:pPr lvl="2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47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面向对象的设计原则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迪米</a:t>
            </a:r>
            <a:r>
              <a:rPr lang="zh-CN" altLang="en-US" dirty="0" smtClean="0"/>
              <a:t>特法则（</a:t>
            </a:r>
            <a:r>
              <a:rPr lang="en-US" altLang="zh-CN" dirty="0"/>
              <a:t>Least Knowledge Principle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sz="1600" dirty="0" smtClean="0"/>
          </a:p>
          <a:p>
            <a:pPr lvl="2"/>
            <a:endParaRPr lang="zh-CN" altLang="en-US" sz="1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35647"/>
            <a:ext cx="1611180" cy="24905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219319"/>
            <a:ext cx="2887971" cy="1323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27" y="1635647"/>
            <a:ext cx="281133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2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面向对象的设计原则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迪米</a:t>
            </a:r>
            <a:r>
              <a:rPr lang="zh-CN" altLang="en-US" dirty="0" smtClean="0"/>
              <a:t>特法则（</a:t>
            </a:r>
            <a:r>
              <a:rPr lang="en-US" altLang="zh-CN" dirty="0"/>
              <a:t>Least Knowledge Principle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endParaRPr lang="en-US" altLang="zh-CN" sz="1400" dirty="0" smtClean="0"/>
          </a:p>
          <a:p>
            <a:pPr lvl="2"/>
            <a:endParaRPr lang="zh-CN" altLang="en-US" sz="1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51670"/>
            <a:ext cx="2580953" cy="17396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680" y="1785404"/>
            <a:ext cx="236303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面向对象的设计原则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合成复用原则</a:t>
            </a:r>
            <a:endParaRPr lang="en-US" altLang="zh-CN" dirty="0" smtClean="0"/>
          </a:p>
          <a:p>
            <a:pPr lvl="1"/>
            <a:r>
              <a:rPr lang="zh-CN" altLang="en-US" sz="1600" dirty="0"/>
              <a:t>要尽量使用组合，尽量不要使用继承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反例：其实经理也是雇员，也需要有雇员的行为的时候怎么办？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20" y="2355725"/>
            <a:ext cx="2248310" cy="21246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77138"/>
            <a:ext cx="2592288" cy="228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6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endParaRPr lang="en-US" altLang="zh-CN" dirty="0" smtClean="0"/>
          </a:p>
          <a:p>
            <a:pPr lvl="1"/>
            <a:r>
              <a:rPr lang="zh-CN" altLang="en-US" sz="1600" dirty="0"/>
              <a:t>是</a:t>
            </a:r>
            <a:r>
              <a:rPr lang="zh-CN" altLang="en-US" sz="1600" dirty="0" smtClean="0"/>
              <a:t>软件开发</a:t>
            </a:r>
            <a:r>
              <a:rPr lang="zh-CN" altLang="en-US" sz="1600" dirty="0"/>
              <a:t>人员在软件开发过程中面临的一般问题的解决</a:t>
            </a:r>
            <a:r>
              <a:rPr lang="zh-CN" altLang="en-US" sz="1600" dirty="0" smtClean="0"/>
              <a:t>方案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这些</a:t>
            </a:r>
            <a:r>
              <a:rPr lang="zh-CN" altLang="en-US" sz="1600" dirty="0"/>
              <a:t>解决方案</a:t>
            </a:r>
            <a:r>
              <a:rPr lang="zh-CN" altLang="en-US" sz="1600" dirty="0" smtClean="0"/>
              <a:t>是软件开发</a:t>
            </a:r>
            <a:r>
              <a:rPr lang="zh-CN" altLang="en-US" sz="1600" dirty="0"/>
              <a:t>人员经过相当长的一段时间的试验和错误总结出来</a:t>
            </a:r>
            <a:r>
              <a:rPr lang="zh-CN" altLang="en-US" sz="1600" dirty="0" smtClean="0"/>
              <a:t>的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模式分类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创建型模式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结构型模式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行为型模式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87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1600" b="1" dirty="0"/>
              <a:t>创建型</a:t>
            </a:r>
            <a:r>
              <a:rPr lang="zh-CN" altLang="en-US" sz="1600" b="1" dirty="0" smtClean="0"/>
              <a:t>模式</a:t>
            </a:r>
            <a:endParaRPr lang="en-US" altLang="zh-CN" sz="1600" b="1" dirty="0" smtClean="0"/>
          </a:p>
          <a:p>
            <a:pPr lvl="2"/>
            <a:r>
              <a:rPr lang="zh-CN" altLang="en-US" sz="1400" b="1" dirty="0"/>
              <a:t>描述</a:t>
            </a:r>
            <a:endParaRPr lang="en-US" altLang="zh-CN" sz="1400" b="1" dirty="0" smtClean="0"/>
          </a:p>
          <a:p>
            <a:pPr lvl="3"/>
            <a:r>
              <a:rPr lang="zh-CN" altLang="en-US" sz="1200" dirty="0" smtClean="0"/>
              <a:t>创建型设计</a:t>
            </a:r>
            <a:r>
              <a:rPr lang="zh-CN" altLang="en-US" sz="1200" dirty="0"/>
              <a:t>模式提供了一种在创建对象的同时隐藏创建逻辑的方式，而不是使用 </a:t>
            </a:r>
            <a:r>
              <a:rPr lang="en-US" altLang="zh-CN" sz="1200" dirty="0"/>
              <a:t>new </a:t>
            </a:r>
            <a:r>
              <a:rPr lang="zh-CN" altLang="en-US" sz="1200" dirty="0"/>
              <a:t>运算符直接实例化对象。这使得程序在判断针对某个给定实例需要创建哪些对象时更加</a:t>
            </a:r>
            <a:r>
              <a:rPr lang="zh-CN" altLang="en-US" sz="1200" dirty="0" smtClean="0"/>
              <a:t>灵活</a:t>
            </a:r>
            <a:endParaRPr lang="en-US" altLang="zh-CN" sz="1200" dirty="0" smtClean="0"/>
          </a:p>
          <a:p>
            <a:pPr lvl="2"/>
            <a:r>
              <a:rPr lang="zh-CN" altLang="en-US" sz="1400" b="1" dirty="0"/>
              <a:t>包括</a:t>
            </a:r>
            <a:endParaRPr lang="en-US" altLang="zh-CN" sz="1400" b="1" dirty="0" smtClean="0"/>
          </a:p>
          <a:p>
            <a:pPr lvl="3"/>
            <a:r>
              <a:rPr lang="zh-CN" altLang="en-US" sz="1200" dirty="0"/>
              <a:t>工厂模式（</a:t>
            </a:r>
            <a:r>
              <a:rPr lang="en-US" altLang="zh-CN" sz="1200" dirty="0"/>
              <a:t>Factory Pattern</a:t>
            </a:r>
            <a:r>
              <a:rPr lang="zh-CN" altLang="en-US" sz="1200" dirty="0"/>
              <a:t>）</a:t>
            </a:r>
          </a:p>
          <a:p>
            <a:pPr lvl="3"/>
            <a:r>
              <a:rPr lang="zh-CN" altLang="en-US" sz="1200" dirty="0"/>
              <a:t>抽象工厂模式（</a:t>
            </a:r>
            <a:r>
              <a:rPr lang="en-US" altLang="zh-CN" sz="1200" dirty="0"/>
              <a:t>Abstract Factory Pattern</a:t>
            </a:r>
            <a:r>
              <a:rPr lang="zh-CN" altLang="en-US" sz="1200" dirty="0"/>
              <a:t>）</a:t>
            </a:r>
          </a:p>
          <a:p>
            <a:pPr lvl="3"/>
            <a:r>
              <a:rPr lang="zh-CN" altLang="en-US" sz="1200" dirty="0"/>
              <a:t>单例模式（</a:t>
            </a:r>
            <a:r>
              <a:rPr lang="en-US" altLang="zh-CN" sz="1200" dirty="0"/>
              <a:t>Singleton Pattern</a:t>
            </a:r>
            <a:r>
              <a:rPr lang="zh-CN" altLang="en-US" sz="1200" dirty="0"/>
              <a:t>）</a:t>
            </a:r>
          </a:p>
          <a:p>
            <a:pPr lvl="3"/>
            <a:r>
              <a:rPr lang="zh-CN" altLang="en-US" sz="1200" dirty="0"/>
              <a:t>建造者模式（</a:t>
            </a:r>
            <a:r>
              <a:rPr lang="en-US" altLang="zh-CN" sz="1200" dirty="0"/>
              <a:t>Builder Pattern</a:t>
            </a:r>
            <a:r>
              <a:rPr lang="zh-CN" altLang="en-US" sz="1200" dirty="0"/>
              <a:t>）</a:t>
            </a:r>
          </a:p>
          <a:p>
            <a:pPr lvl="3"/>
            <a:r>
              <a:rPr lang="zh-CN" altLang="en-US" sz="1200" dirty="0"/>
              <a:t>原型模式（</a:t>
            </a:r>
            <a:r>
              <a:rPr lang="en-US" altLang="zh-CN" sz="1200" dirty="0"/>
              <a:t>Prototype Pattern</a:t>
            </a:r>
            <a:r>
              <a:rPr lang="zh-CN" altLang="en-US" sz="1200" dirty="0"/>
              <a:t>）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5750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1600" b="1" dirty="0"/>
              <a:t>结构型模式</a:t>
            </a:r>
            <a:endParaRPr lang="en-US" altLang="zh-CN" sz="1600" b="1" dirty="0" smtClean="0"/>
          </a:p>
          <a:p>
            <a:pPr lvl="2"/>
            <a:r>
              <a:rPr lang="zh-CN" altLang="en-US" sz="1400" b="1" dirty="0"/>
              <a:t>描述</a:t>
            </a:r>
            <a:endParaRPr lang="en-US" altLang="zh-CN" sz="1400" b="1" dirty="0" smtClean="0"/>
          </a:p>
          <a:p>
            <a:pPr lvl="3"/>
            <a:r>
              <a:rPr lang="zh-CN" altLang="en-US" sz="1200" dirty="0"/>
              <a:t>这些设计模式关注类和对象的</a:t>
            </a:r>
            <a:r>
              <a:rPr lang="zh-CN" altLang="en-US" sz="1200" dirty="0" smtClean="0"/>
              <a:t>组合，通过组合</a:t>
            </a:r>
            <a:r>
              <a:rPr lang="zh-CN" altLang="en-US" sz="1200" dirty="0"/>
              <a:t>接口和定义组合对象获得新</a:t>
            </a:r>
            <a:r>
              <a:rPr lang="zh-CN" altLang="en-US" sz="1200" dirty="0" smtClean="0"/>
              <a:t>功能</a:t>
            </a:r>
            <a:endParaRPr lang="en-US" altLang="zh-CN" sz="1200" dirty="0" smtClean="0"/>
          </a:p>
          <a:p>
            <a:pPr lvl="2"/>
            <a:r>
              <a:rPr lang="zh-CN" altLang="en-US" sz="1400" b="1" dirty="0"/>
              <a:t>包括</a:t>
            </a:r>
            <a:endParaRPr lang="en-US" altLang="zh-CN" sz="1400" b="1" dirty="0" smtClean="0"/>
          </a:p>
          <a:p>
            <a:pPr lvl="3"/>
            <a:r>
              <a:rPr lang="zh-CN" altLang="en-US" sz="1200" dirty="0"/>
              <a:t>适配器模式（</a:t>
            </a:r>
            <a:r>
              <a:rPr lang="en-US" altLang="zh-CN" sz="1200" dirty="0"/>
              <a:t>Adapter Pattern</a:t>
            </a:r>
            <a:r>
              <a:rPr lang="zh-CN" altLang="en-US" sz="1200" dirty="0"/>
              <a:t>）</a:t>
            </a:r>
          </a:p>
          <a:p>
            <a:pPr lvl="3"/>
            <a:r>
              <a:rPr lang="zh-CN" altLang="en-US" sz="1200" dirty="0"/>
              <a:t>桥接模式（</a:t>
            </a:r>
            <a:r>
              <a:rPr lang="en-US" altLang="zh-CN" sz="1200" dirty="0"/>
              <a:t>Bridge Pattern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lvl="3"/>
            <a:r>
              <a:rPr lang="zh-CN" altLang="en-US" sz="1200" dirty="0" smtClean="0"/>
              <a:t>组合模式</a:t>
            </a:r>
            <a:r>
              <a:rPr lang="zh-CN" altLang="en-US" sz="1200" dirty="0"/>
              <a:t>（</a:t>
            </a:r>
            <a:r>
              <a:rPr lang="en-US" altLang="zh-CN" sz="1200" dirty="0"/>
              <a:t>Composite Pattern</a:t>
            </a:r>
            <a:r>
              <a:rPr lang="zh-CN" altLang="en-US" sz="1200" dirty="0"/>
              <a:t>）</a:t>
            </a:r>
          </a:p>
          <a:p>
            <a:pPr lvl="3"/>
            <a:r>
              <a:rPr lang="zh-CN" altLang="en-US" sz="1200" dirty="0"/>
              <a:t>装饰器模式（</a:t>
            </a:r>
            <a:r>
              <a:rPr lang="en-US" altLang="zh-CN" sz="1200" dirty="0"/>
              <a:t>Decorator Pattern</a:t>
            </a:r>
            <a:r>
              <a:rPr lang="zh-CN" altLang="en-US" sz="1200" dirty="0"/>
              <a:t>）</a:t>
            </a:r>
          </a:p>
          <a:p>
            <a:pPr lvl="3"/>
            <a:r>
              <a:rPr lang="zh-CN" altLang="en-US" sz="1200" dirty="0"/>
              <a:t>外观模式（</a:t>
            </a:r>
            <a:r>
              <a:rPr lang="en-US" altLang="zh-CN" sz="1200" dirty="0"/>
              <a:t>Facade Pattern</a:t>
            </a:r>
            <a:r>
              <a:rPr lang="zh-CN" altLang="en-US" sz="1200" dirty="0"/>
              <a:t>）</a:t>
            </a:r>
          </a:p>
          <a:p>
            <a:pPr lvl="3"/>
            <a:r>
              <a:rPr lang="zh-CN" altLang="en-US" sz="1200" dirty="0"/>
              <a:t>享元模式（</a:t>
            </a:r>
            <a:r>
              <a:rPr lang="en-US" altLang="zh-CN" sz="1200" dirty="0"/>
              <a:t>Flyweight Pattern</a:t>
            </a:r>
            <a:r>
              <a:rPr lang="zh-CN" altLang="en-US" sz="1200" dirty="0"/>
              <a:t>）</a:t>
            </a:r>
          </a:p>
          <a:p>
            <a:pPr lvl="3"/>
            <a:r>
              <a:rPr lang="zh-CN" altLang="en-US" sz="1200" dirty="0"/>
              <a:t>代理模式（</a:t>
            </a:r>
            <a:r>
              <a:rPr lang="en-US" altLang="zh-CN" sz="1200" dirty="0"/>
              <a:t>Proxy Pattern</a:t>
            </a:r>
            <a:r>
              <a:rPr lang="zh-CN" altLang="en-US" sz="1200" dirty="0"/>
              <a:t>）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4940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1600" b="1" dirty="0"/>
              <a:t>行为型模式</a:t>
            </a:r>
            <a:endParaRPr lang="en-US" altLang="zh-CN" sz="1600" b="1" dirty="0" smtClean="0"/>
          </a:p>
          <a:p>
            <a:pPr lvl="2"/>
            <a:r>
              <a:rPr lang="zh-CN" altLang="en-US" sz="1400" b="1" dirty="0"/>
              <a:t>描述</a:t>
            </a:r>
            <a:endParaRPr lang="en-US" altLang="zh-CN" sz="1400" b="1" dirty="0" smtClean="0"/>
          </a:p>
          <a:p>
            <a:pPr lvl="3"/>
            <a:r>
              <a:rPr lang="zh-CN" altLang="en-US" sz="1200" dirty="0"/>
              <a:t>这些设计模式特别关注对象之间的通信</a:t>
            </a:r>
            <a:endParaRPr lang="en-US" altLang="zh-CN" sz="1200" dirty="0" smtClean="0"/>
          </a:p>
          <a:p>
            <a:pPr lvl="2"/>
            <a:r>
              <a:rPr lang="zh-CN" altLang="en-US" sz="1400" b="1" dirty="0" smtClean="0"/>
              <a:t>包括</a:t>
            </a:r>
          </a:p>
          <a:p>
            <a:pPr lvl="3"/>
            <a:r>
              <a:rPr lang="zh-CN" altLang="en-US" sz="900" dirty="0"/>
              <a:t>责任链模式（</a:t>
            </a:r>
            <a:r>
              <a:rPr lang="en-US" altLang="zh-CN" sz="900" dirty="0"/>
              <a:t>Chain of Responsibility Pattern</a:t>
            </a:r>
            <a:r>
              <a:rPr lang="zh-CN" altLang="en-US" sz="900" dirty="0"/>
              <a:t>）</a:t>
            </a:r>
          </a:p>
          <a:p>
            <a:pPr lvl="3"/>
            <a:r>
              <a:rPr lang="zh-CN" altLang="en-US" sz="900" dirty="0"/>
              <a:t>命令模式（</a:t>
            </a:r>
            <a:r>
              <a:rPr lang="en-US" altLang="zh-CN" sz="900" dirty="0"/>
              <a:t>Command Pattern</a:t>
            </a:r>
            <a:r>
              <a:rPr lang="zh-CN" altLang="en-US" sz="900" dirty="0"/>
              <a:t>）</a:t>
            </a:r>
          </a:p>
          <a:p>
            <a:pPr lvl="3"/>
            <a:r>
              <a:rPr lang="zh-CN" altLang="en-US" sz="900" dirty="0"/>
              <a:t>解释器模式（</a:t>
            </a:r>
            <a:r>
              <a:rPr lang="en-US" altLang="zh-CN" sz="900" dirty="0"/>
              <a:t>Interpreter Pattern</a:t>
            </a:r>
            <a:r>
              <a:rPr lang="zh-CN" altLang="en-US" sz="900" dirty="0"/>
              <a:t>）</a:t>
            </a:r>
          </a:p>
          <a:p>
            <a:pPr lvl="3"/>
            <a:r>
              <a:rPr lang="zh-CN" altLang="en-US" sz="900" dirty="0"/>
              <a:t>迭代器模式（</a:t>
            </a:r>
            <a:r>
              <a:rPr lang="en-US" altLang="zh-CN" sz="900" dirty="0"/>
              <a:t>Iterator Pattern</a:t>
            </a:r>
            <a:r>
              <a:rPr lang="zh-CN" altLang="en-US" sz="900" dirty="0"/>
              <a:t>）</a:t>
            </a:r>
          </a:p>
          <a:p>
            <a:pPr lvl="3"/>
            <a:r>
              <a:rPr lang="zh-CN" altLang="en-US" sz="900" dirty="0"/>
              <a:t>中介者模式（</a:t>
            </a:r>
            <a:r>
              <a:rPr lang="en-US" altLang="zh-CN" sz="900" dirty="0"/>
              <a:t>Mediator Pattern</a:t>
            </a:r>
            <a:r>
              <a:rPr lang="zh-CN" altLang="en-US" sz="900" dirty="0"/>
              <a:t>）</a:t>
            </a:r>
          </a:p>
          <a:p>
            <a:pPr lvl="3"/>
            <a:r>
              <a:rPr lang="zh-CN" altLang="en-US" sz="900" dirty="0"/>
              <a:t>备忘录模式（</a:t>
            </a:r>
            <a:r>
              <a:rPr lang="en-US" altLang="zh-CN" sz="900" dirty="0"/>
              <a:t>Memento Pattern</a:t>
            </a:r>
            <a:r>
              <a:rPr lang="zh-CN" altLang="en-US" sz="900" dirty="0"/>
              <a:t>）</a:t>
            </a:r>
          </a:p>
          <a:p>
            <a:pPr lvl="3"/>
            <a:r>
              <a:rPr lang="zh-CN" altLang="en-US" sz="900" dirty="0"/>
              <a:t>观察者模式（</a:t>
            </a:r>
            <a:r>
              <a:rPr lang="en-US" altLang="zh-CN" sz="900" dirty="0"/>
              <a:t>Observer Pattern</a:t>
            </a:r>
            <a:r>
              <a:rPr lang="zh-CN" altLang="en-US" sz="900" dirty="0"/>
              <a:t>）</a:t>
            </a:r>
          </a:p>
          <a:p>
            <a:pPr lvl="3"/>
            <a:r>
              <a:rPr lang="zh-CN" altLang="en-US" sz="900" dirty="0"/>
              <a:t>状态模式（</a:t>
            </a:r>
            <a:r>
              <a:rPr lang="en-US" altLang="zh-CN" sz="900" dirty="0"/>
              <a:t>State Pattern</a:t>
            </a:r>
            <a:r>
              <a:rPr lang="zh-CN" altLang="en-US" sz="900" dirty="0" smtClean="0"/>
              <a:t>）</a:t>
            </a:r>
            <a:endParaRPr lang="en-US" altLang="zh-CN" sz="900" dirty="0" smtClean="0"/>
          </a:p>
          <a:p>
            <a:pPr lvl="3"/>
            <a:r>
              <a:rPr lang="zh-CN" altLang="en-US" sz="900" dirty="0" smtClean="0"/>
              <a:t>策略</a:t>
            </a:r>
            <a:r>
              <a:rPr lang="zh-CN" altLang="en-US" sz="900" dirty="0"/>
              <a:t>模式（</a:t>
            </a:r>
            <a:r>
              <a:rPr lang="en-US" altLang="zh-CN" sz="900" dirty="0"/>
              <a:t>Strategy Pattern</a:t>
            </a:r>
            <a:r>
              <a:rPr lang="zh-CN" altLang="en-US" sz="900" dirty="0"/>
              <a:t>）</a:t>
            </a:r>
          </a:p>
          <a:p>
            <a:pPr lvl="3"/>
            <a:r>
              <a:rPr lang="zh-CN" altLang="en-US" sz="900" dirty="0" smtClean="0"/>
              <a:t>模板方法模式</a:t>
            </a:r>
            <a:r>
              <a:rPr lang="zh-CN" altLang="en-US" sz="900" dirty="0"/>
              <a:t>（</a:t>
            </a:r>
            <a:r>
              <a:rPr lang="en-US" altLang="zh-CN" sz="900" dirty="0"/>
              <a:t>Template Pattern</a:t>
            </a:r>
            <a:r>
              <a:rPr lang="zh-CN" altLang="en-US" sz="900" dirty="0"/>
              <a:t>）</a:t>
            </a:r>
          </a:p>
          <a:p>
            <a:pPr lvl="3"/>
            <a:r>
              <a:rPr lang="zh-CN" altLang="en-US" sz="900" dirty="0"/>
              <a:t>访问者模式（</a:t>
            </a:r>
            <a:r>
              <a:rPr lang="en-US" altLang="zh-CN" sz="900" dirty="0"/>
              <a:t>Visitor Pattern</a:t>
            </a:r>
            <a:r>
              <a:rPr lang="zh-CN" altLang="en-US" sz="900" dirty="0"/>
              <a:t>）</a:t>
            </a:r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38522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1600" b="1" dirty="0"/>
              <a:t>结构型</a:t>
            </a:r>
            <a:r>
              <a:rPr lang="zh-CN" altLang="en-US" sz="1600" b="1" dirty="0" smtClean="0"/>
              <a:t>模式</a:t>
            </a:r>
            <a:endParaRPr lang="en-US" altLang="zh-CN" sz="1600" b="1" dirty="0" smtClean="0"/>
          </a:p>
        </p:txBody>
      </p:sp>
      <p:pic>
        <p:nvPicPr>
          <p:cNvPr id="2050" name="Picture 2" descr="http://dl.iteye.com/upload/attachment/0083/1179/57a92d42-4d84-3aa9-a8b9-63a0b02c2c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80964"/>
            <a:ext cx="2985967" cy="358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0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什么是面向对象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怎么把大象装冰箱里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但是</a:t>
            </a:r>
            <a:r>
              <a:rPr lang="zh-CN" altLang="en-US" dirty="0"/>
              <a:t>你以为这样就结束</a:t>
            </a:r>
            <a:r>
              <a:rPr lang="zh-CN" altLang="en-US" dirty="0" smtClean="0"/>
              <a:t>了，</a:t>
            </a:r>
            <a:r>
              <a:rPr lang="en-US" altLang="zh-CN" dirty="0" smtClean="0"/>
              <a:t>to young to simple</a:t>
            </a:r>
          </a:p>
          <a:p>
            <a:pPr lvl="2"/>
            <a:r>
              <a:rPr lang="zh-CN" altLang="en-US" dirty="0" smtClean="0"/>
              <a:t>产品经理说这才刚开始呢</a:t>
            </a:r>
            <a:endParaRPr lang="en-US" altLang="zh-CN" dirty="0" smtClean="0"/>
          </a:p>
          <a:p>
            <a:pPr lvl="3"/>
            <a:r>
              <a:rPr lang="zh-CN" altLang="en-US" dirty="0"/>
              <a:t>我要把大象装微波炉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3"/>
            <a:r>
              <a:rPr lang="zh-CN" altLang="en-US" dirty="0"/>
              <a:t>我要把狮子也装冰箱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3"/>
            <a:r>
              <a:rPr lang="zh-CN" altLang="en-US" dirty="0"/>
              <a:t>我要把大象装冰箱，但是门别关，敞着就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…</a:t>
            </a:r>
          </a:p>
          <a:p>
            <a:pPr lvl="2"/>
            <a:r>
              <a:rPr lang="en-US" altLang="zh-CN" dirty="0" smtClean="0"/>
              <a:t>WTF?</a:t>
            </a:r>
            <a:endParaRPr lang="zh-CN" altLang="en-US" dirty="0"/>
          </a:p>
        </p:txBody>
      </p:sp>
      <p:pic>
        <p:nvPicPr>
          <p:cNvPr id="4104" name="Picture 8" descr="https://imgsa.baidu.com/forum/w%3D580/sign=215fca8401e9390156028d364bed54f9/d7d621a4462309f7cdd4dfb6720e0cf3d6cad6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67213"/>
            <a:ext cx="2047131" cy="132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809930" y="3644061"/>
            <a:ext cx="3722509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拿出面向对象这个核武器吧</a:t>
            </a:r>
            <a:endParaRPr lang="zh-CN" altLang="en-US" dirty="0">
              <a:solidFill>
                <a:schemeClr val="tx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09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特性运用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反射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动态代理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注解机制</a:t>
            </a:r>
            <a:endParaRPr lang="en-US" altLang="zh-CN" dirty="0" smtClean="0"/>
          </a:p>
          <a:p>
            <a:pPr lvl="1"/>
            <a:r>
              <a:rPr lang="zh-CN" altLang="en-US" dirty="0"/>
              <a:t>消息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特性运用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反射机制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25930"/>
            <a:ext cx="2321440" cy="30536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427734"/>
            <a:ext cx="4261720" cy="915648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563888" y="2427734"/>
            <a:ext cx="432048" cy="936104"/>
          </a:xfrm>
          <a:prstGeom prst="rightArrow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00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设计是一门艺术，需要日积月累的经验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设计要恰到好处，并不是越复杂越好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编程中设计无处不在，哪怕是再小的一个功能点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良好设计的优点可能不会立即生效，但却是一种前人栽树，后人乘凉的精神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7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893" y="1066590"/>
            <a:ext cx="2248214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56564" y="771549"/>
            <a:ext cx="7083788" cy="3825425"/>
          </a:xfrm>
        </p:spPr>
        <p:txBody>
          <a:bodyPr/>
          <a:lstStyle/>
          <a:p>
            <a:r>
              <a:rPr lang="zh-CN" altLang="en-US" sz="2000" dirty="0" smtClean="0"/>
              <a:t>设计一个万能遥控器（手机端），要求实现如下功能：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1</a:t>
            </a:r>
            <a:r>
              <a:rPr lang="zh-CN" altLang="en-US" sz="1800" dirty="0" smtClean="0"/>
              <a:t>、遥控器</a:t>
            </a:r>
            <a:r>
              <a:rPr lang="zh-CN" altLang="en-US" sz="1800" dirty="0"/>
              <a:t>通过网络把控制指令发送</a:t>
            </a:r>
            <a:r>
              <a:rPr lang="zh-CN" altLang="en-US" sz="1800" dirty="0" smtClean="0"/>
              <a:t>到红外设备</a:t>
            </a:r>
            <a:r>
              <a:rPr lang="zh-CN" altLang="en-US" sz="1800" dirty="0"/>
              <a:t>上</a:t>
            </a:r>
            <a:r>
              <a:rPr lang="zh-CN" altLang="en-US" sz="1800" dirty="0" smtClean="0"/>
              <a:t>实现控制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2</a:t>
            </a:r>
            <a:r>
              <a:rPr lang="zh-CN" altLang="en-US" sz="1800" dirty="0" smtClean="0"/>
              <a:t>、可以控制不同品牌的电视、空调等电器</a:t>
            </a:r>
            <a:endParaRPr lang="en-US" altLang="zh-CN" sz="1800" dirty="0" smtClean="0"/>
          </a:p>
          <a:p>
            <a:pPr lvl="1"/>
            <a:r>
              <a:rPr lang="en-US" altLang="zh-CN" sz="1800" dirty="0"/>
              <a:t>3</a:t>
            </a:r>
            <a:r>
              <a:rPr lang="zh-CN" altLang="en-US" sz="1800" dirty="0" smtClean="0"/>
              <a:t>、不同品牌同类电器的按钮相同，控制指令不同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4</a:t>
            </a:r>
            <a:r>
              <a:rPr lang="zh-CN" altLang="en-US" sz="1800" dirty="0" smtClean="0"/>
              <a:t>、不同种类的电器控制按钮不同，控制指令也不同</a:t>
            </a:r>
            <a:endParaRPr lang="en-US" altLang="zh-CN" sz="1800" dirty="0" smtClean="0"/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</a:rPr>
              <a:t>5</a:t>
            </a:r>
            <a:r>
              <a:rPr lang="zh-CN" altLang="en-US" sz="1800" dirty="0" smtClean="0">
                <a:solidFill>
                  <a:srgbClr val="FF0000"/>
                </a:solidFill>
              </a:rPr>
              <a:t>、遥控器内置空调、电视等电器的常见品牌的控制程序，也支持自定义新的电器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529991"/>
            <a:ext cx="1237334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1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问题讨论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问题讨论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2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647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什么是面向对象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理解：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OO(Object Oriented)</a:t>
            </a:r>
          </a:p>
          <a:p>
            <a:pPr lvl="2"/>
            <a:r>
              <a:rPr lang="zh-CN" altLang="en-US" dirty="0" smtClean="0"/>
              <a:t>从现实世界客观存在的事物出发来设计和</a:t>
            </a:r>
            <a:r>
              <a:rPr lang="zh-CN" altLang="en-US" dirty="0"/>
              <a:t>实现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封装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抽象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继承</a:t>
            </a:r>
            <a:r>
              <a:rPr lang="en-US" altLang="zh-CN" dirty="0" smtClean="0"/>
              <a:t>/</a:t>
            </a:r>
            <a:r>
              <a:rPr lang="zh-CN" altLang="en-US" dirty="0" smtClean="0"/>
              <a:t>实现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重写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2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什么是面向对象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封装</a:t>
            </a:r>
            <a:r>
              <a:rPr lang="en-US" altLang="zh-CN" dirty="0"/>
              <a:t>(Encapsulation)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封装是</a:t>
            </a:r>
            <a:r>
              <a:rPr lang="zh-CN" altLang="en-US" dirty="0"/>
              <a:t>把对象的属性和方法结合成一个</a:t>
            </a:r>
            <a:r>
              <a:rPr lang="zh-CN" altLang="en-US" dirty="0" smtClean="0"/>
              <a:t>独立的单位</a:t>
            </a:r>
            <a:r>
              <a:rPr lang="zh-CN" altLang="en-US" dirty="0"/>
              <a:t>，并尽可能地隐藏对象的内部细节</a:t>
            </a:r>
            <a:endParaRPr lang="en-US" altLang="zh-CN" dirty="0" smtClean="0"/>
          </a:p>
          <a:p>
            <a:pPr lvl="2"/>
            <a:r>
              <a:rPr lang="zh-CN" altLang="en-US" dirty="0"/>
              <a:t>封装的优点</a:t>
            </a:r>
          </a:p>
          <a:p>
            <a:pPr lvl="3"/>
            <a:r>
              <a:rPr lang="zh-CN" altLang="en-US" dirty="0" smtClean="0"/>
              <a:t>良好</a:t>
            </a:r>
            <a:r>
              <a:rPr lang="zh-CN" altLang="en-US" dirty="0"/>
              <a:t>的封装能够减少耦合。</a:t>
            </a:r>
          </a:p>
          <a:p>
            <a:pPr lvl="3"/>
            <a:r>
              <a:rPr lang="zh-CN" altLang="en-US" dirty="0" smtClean="0"/>
              <a:t>类</a:t>
            </a:r>
            <a:r>
              <a:rPr lang="zh-CN" altLang="en-US" dirty="0"/>
              <a:t>内部的结构可以自由修改。</a:t>
            </a:r>
          </a:p>
          <a:p>
            <a:pPr lvl="3"/>
            <a:r>
              <a:rPr lang="zh-CN" altLang="en-US" dirty="0" smtClean="0"/>
              <a:t>可以</a:t>
            </a:r>
            <a:r>
              <a:rPr lang="zh-CN" altLang="en-US" dirty="0"/>
              <a:t>对成员变量进行更精确的控制。</a:t>
            </a:r>
          </a:p>
          <a:p>
            <a:pPr lvl="3"/>
            <a:r>
              <a:rPr lang="zh-CN" altLang="en-US" dirty="0" smtClean="0"/>
              <a:t>隐藏</a:t>
            </a:r>
            <a:r>
              <a:rPr lang="zh-CN" altLang="en-US" dirty="0"/>
              <a:t>信息，实现细节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2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什么是面向对象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抽象（</a:t>
            </a:r>
            <a:r>
              <a:rPr lang="en-US" altLang="zh-CN" dirty="0" smtClean="0"/>
              <a:t>Abstraction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抽象是</a:t>
            </a:r>
            <a:r>
              <a:rPr lang="zh-CN" altLang="en-US" dirty="0"/>
              <a:t>指对具体的问题（对象）进行概括，抽出一类对象的公共性质并加以描述的过程</a:t>
            </a:r>
            <a:endParaRPr lang="en-US" altLang="zh-CN" dirty="0" smtClean="0"/>
          </a:p>
          <a:p>
            <a:pPr lvl="2"/>
            <a:r>
              <a:rPr lang="zh-CN" altLang="en-US" dirty="0"/>
              <a:t>对一个问题的抽象应该包括两个方面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/>
            <a:r>
              <a:rPr lang="zh-CN" altLang="en-US" dirty="0"/>
              <a:t>数据抽象：描述某类对象的属性或状态，也就是此类对象区别于彼类对象的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3"/>
            <a:r>
              <a:rPr lang="zh-CN" altLang="en-US" dirty="0"/>
              <a:t>行为</a:t>
            </a:r>
            <a:r>
              <a:rPr lang="zh-CN" altLang="en-US" dirty="0" smtClean="0"/>
              <a:t>抽象：</a:t>
            </a:r>
            <a:r>
              <a:rPr lang="zh-CN" altLang="en-US" dirty="0"/>
              <a:t>描述的是某类对象的共同行为或功能特征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2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什么是面向对象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继承</a:t>
            </a:r>
            <a:r>
              <a:rPr lang="en-US" altLang="zh-CN" dirty="0"/>
              <a:t>(Extends)</a:t>
            </a:r>
          </a:p>
          <a:p>
            <a:pPr lvl="2"/>
            <a:r>
              <a:rPr lang="zh-CN" altLang="en-US" dirty="0"/>
              <a:t>子类继承父类的特征和行为，使得子类对象（实例）具有父类的实例域和方法</a:t>
            </a:r>
            <a:endParaRPr lang="en-US" altLang="zh-CN" dirty="0"/>
          </a:p>
          <a:p>
            <a:pPr lvl="1"/>
            <a:r>
              <a:rPr lang="zh-CN" altLang="en-US" dirty="0"/>
              <a:t>实现</a:t>
            </a:r>
            <a:r>
              <a:rPr lang="en-US" altLang="zh-CN" dirty="0"/>
              <a:t>(Implements)</a:t>
            </a:r>
          </a:p>
          <a:p>
            <a:pPr lvl="2"/>
            <a:r>
              <a:rPr lang="zh-CN" altLang="en-US" dirty="0"/>
              <a:t>子类对接口中</a:t>
            </a:r>
            <a:r>
              <a:rPr lang="zh-CN" altLang="en-US" dirty="0" smtClean="0"/>
              <a:t>的定义的行为作出</a:t>
            </a:r>
            <a:r>
              <a:rPr lang="zh-CN" altLang="en-US" dirty="0"/>
              <a:t>具体</a:t>
            </a:r>
            <a:r>
              <a:rPr lang="zh-CN" altLang="en-US" dirty="0" smtClean="0"/>
              <a:t>的实现</a:t>
            </a:r>
            <a:endParaRPr lang="en-US" altLang="zh-CN" dirty="0"/>
          </a:p>
        </p:txBody>
      </p:sp>
      <p:pic>
        <p:nvPicPr>
          <p:cNvPr id="1026" name="Picture 2" descr="http://www.runoob.com/wp-content/uploads/2013/12/14B0951E-FC75-47A3-B611-4E18838873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684261"/>
            <a:ext cx="395287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75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F3EB-63D2-48D1-9B02-30BF907EE16D}" type="datetime1">
              <a:rPr lang="zh-CN" altLang="en-US" smtClean="0"/>
              <a:t>2018-07-12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6D54-3549-4889-A063-7624046C7348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什么是设计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重写（</a:t>
            </a:r>
            <a:r>
              <a:rPr lang="en-US" altLang="zh-CN" dirty="0"/>
              <a:t>Override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重写</a:t>
            </a:r>
            <a:r>
              <a:rPr lang="zh-CN" altLang="en-US" dirty="0"/>
              <a:t>是子类对父类的允许访问的方法的实现过程进行重新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子类</a:t>
            </a:r>
            <a:r>
              <a:rPr lang="zh-CN" altLang="en-US" dirty="0"/>
              <a:t>可以根据需要，定义特定于自己</a:t>
            </a:r>
            <a:r>
              <a:rPr lang="zh-CN" altLang="en-US" dirty="0" smtClean="0"/>
              <a:t>的</a:t>
            </a:r>
            <a:r>
              <a:rPr lang="zh-CN" altLang="en-US" dirty="0"/>
              <a:t>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重载（</a:t>
            </a:r>
            <a:r>
              <a:rPr lang="en-US" altLang="zh-CN" dirty="0" smtClean="0"/>
              <a:t>Overload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zh-CN" altLang="en-US" dirty="0" smtClean="0"/>
              <a:t>重载是</a:t>
            </a:r>
            <a:r>
              <a:rPr lang="zh-CN" altLang="en-US" dirty="0"/>
              <a:t>在一个类里面，方法名字相同，而参数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</a:t>
            </a:r>
            <a:r>
              <a:rPr lang="zh-CN" altLang="en-US" dirty="0"/>
              <a:t>类型可以相同也可以不同</a:t>
            </a:r>
          </a:p>
        </p:txBody>
      </p:sp>
      <p:pic>
        <p:nvPicPr>
          <p:cNvPr id="2050" name="Picture 2" descr="http://www.runoob.com/wp-content/uploads/2013/12/20171102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066" y="2057355"/>
            <a:ext cx="4743549" cy="262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1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模板（对外） 16：9  -华宇信息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PPT模板（对外） 16：9  -华宇信息</Template>
  <TotalTime>8013</TotalTime>
  <Words>2332</Words>
  <Application>Microsoft Office PowerPoint</Application>
  <PresentationFormat>全屏显示(16:9)</PresentationFormat>
  <Paragraphs>457</Paragraphs>
  <Slides>46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Exo</vt:lpstr>
      <vt:lpstr>黑体</vt:lpstr>
      <vt:lpstr>华文琥珀</vt:lpstr>
      <vt:lpstr>宋体</vt:lpstr>
      <vt:lpstr>微软雅黑</vt:lpstr>
      <vt:lpstr>Arial</vt:lpstr>
      <vt:lpstr>Arial Black</vt:lpstr>
      <vt:lpstr>Calibri</vt:lpstr>
      <vt:lpstr>Cambria Math</vt:lpstr>
      <vt:lpstr>Wingdings</vt:lpstr>
      <vt:lpstr>PPT模板（对外） 16：9  -华宇信息</vt:lpstr>
      <vt:lpstr>PowerPoint 演示文稿</vt:lpstr>
      <vt:lpstr>设计必备技能 </vt:lpstr>
      <vt:lpstr>什么是面向对象 </vt:lpstr>
      <vt:lpstr>什么是面向对象 </vt:lpstr>
      <vt:lpstr>什么是面向对象 </vt:lpstr>
      <vt:lpstr>什么是面向对象 </vt:lpstr>
      <vt:lpstr>什么是面向对象 </vt:lpstr>
      <vt:lpstr>什么是面向对象 </vt:lpstr>
      <vt:lpstr>什么是设计 </vt:lpstr>
      <vt:lpstr>什么是面向对象 </vt:lpstr>
      <vt:lpstr>对象之间的关系 </vt:lpstr>
      <vt:lpstr>对象之间的关系 </vt:lpstr>
      <vt:lpstr>对象之间的关系 </vt:lpstr>
      <vt:lpstr>对象之间的关系 </vt:lpstr>
      <vt:lpstr>对象之间的关系 </vt:lpstr>
      <vt:lpstr>对象之间的关系 </vt:lpstr>
      <vt:lpstr>对象之间的关系 </vt:lpstr>
      <vt:lpstr>对象之间的关系 </vt:lpstr>
      <vt:lpstr>面向对象的设计原则 </vt:lpstr>
      <vt:lpstr>面向对象的设计原则 </vt:lpstr>
      <vt:lpstr>面向对象的设计原则 </vt:lpstr>
      <vt:lpstr>面向对象的设计原则 </vt:lpstr>
      <vt:lpstr>面向对象的设计原则 </vt:lpstr>
      <vt:lpstr>面向对象的设计原则 </vt:lpstr>
      <vt:lpstr>面向对象的设计原则 </vt:lpstr>
      <vt:lpstr>面向对象的设计原则 </vt:lpstr>
      <vt:lpstr>面向对象的设计原则 </vt:lpstr>
      <vt:lpstr>面向对象的设计原则 </vt:lpstr>
      <vt:lpstr>面向对象的设计原则 </vt:lpstr>
      <vt:lpstr>面向对象的设计原则 </vt:lpstr>
      <vt:lpstr>面向对象的设计原则 </vt:lpstr>
      <vt:lpstr>面向对象的设计原则 </vt:lpstr>
      <vt:lpstr>面向对象的设计原则 </vt:lpstr>
      <vt:lpstr>面向对象的设计原则 </vt:lpstr>
      <vt:lpstr>设计模式 </vt:lpstr>
      <vt:lpstr>设计模式 </vt:lpstr>
      <vt:lpstr>设计模式 </vt:lpstr>
      <vt:lpstr>设计模式 </vt:lpstr>
      <vt:lpstr>设计模式 </vt:lpstr>
      <vt:lpstr>Java特性运用 </vt:lpstr>
      <vt:lpstr>Java特性运用 </vt:lpstr>
      <vt:lpstr>总结 </vt:lpstr>
      <vt:lpstr> </vt:lpstr>
      <vt:lpstr>实战 </vt:lpstr>
      <vt:lpstr>问题讨论</vt:lpstr>
      <vt:lpstr>谢 谢</vt:lpstr>
    </vt:vector>
  </TitlesOfParts>
  <Company>北京华宇信息技术有限公司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杨凯</dc:creator>
  <cp:lastModifiedBy>杨凯</cp:lastModifiedBy>
  <cp:revision>825</cp:revision>
  <dcterms:created xsi:type="dcterms:W3CDTF">2017-02-17T02:43:23Z</dcterms:created>
  <dcterms:modified xsi:type="dcterms:W3CDTF">2018-07-12T12:32:41Z</dcterms:modified>
</cp:coreProperties>
</file>