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323" r:id="rId4"/>
    <p:sldId id="286" r:id="rId5"/>
    <p:sldId id="300" r:id="rId6"/>
    <p:sldId id="398" r:id="rId7"/>
    <p:sldId id="399" r:id="rId8"/>
    <p:sldId id="401" r:id="rId9"/>
    <p:sldId id="400" r:id="rId10"/>
    <p:sldId id="402" r:id="rId11"/>
    <p:sldId id="404" r:id="rId12"/>
    <p:sldId id="405" r:id="rId13"/>
    <p:sldId id="28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757"/>
    <a:srgbClr val="7ECEF4"/>
    <a:srgbClr val="0062AD"/>
    <a:srgbClr val="000000"/>
    <a:srgbClr val="66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734" autoAdjust="0"/>
  </p:normalViewPr>
  <p:slideViewPr>
    <p:cSldViewPr showGuides="1">
      <p:cViewPr varScale="1">
        <p:scale>
          <a:sx n="112" d="100"/>
          <a:sy n="112" d="100"/>
        </p:scale>
        <p:origin x="1620" y="108"/>
      </p:cViewPr>
      <p:guideLst>
        <p:guide orient="horz" pos="459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D383-601C-49DF-A412-49D6A8378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752CB-F267-409C-B428-174C291251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3"/>
          <p:cNvGrpSpPr/>
          <p:nvPr userDrawn="1"/>
        </p:nvGrpSpPr>
        <p:grpSpPr bwMode="auto">
          <a:xfrm>
            <a:off x="-17463" y="2228850"/>
            <a:ext cx="9159876" cy="4171950"/>
            <a:chOff x="-26775" y="3348455"/>
            <a:chExt cx="14427135" cy="72000"/>
          </a:xfrm>
        </p:grpSpPr>
        <p:sp>
          <p:nvSpPr>
            <p:cNvPr id="17" name="矩形 14"/>
            <p:cNvSpPr>
              <a:spLocks noChangeArrowheads="1"/>
            </p:cNvSpPr>
            <p:nvPr userDrawn="1"/>
          </p:nvSpPr>
          <p:spPr bwMode="auto">
            <a:xfrm>
              <a:off x="382492" y="334845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19" name="矩形 15"/>
            <p:cNvSpPr>
              <a:spLocks noChangeArrowheads="1"/>
            </p:cNvSpPr>
            <p:nvPr userDrawn="1"/>
          </p:nvSpPr>
          <p:spPr bwMode="auto">
            <a:xfrm>
              <a:off x="1796795" y="334845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20" name="矩形 16"/>
            <p:cNvSpPr>
              <a:spLocks noChangeArrowheads="1"/>
            </p:cNvSpPr>
            <p:nvPr userDrawn="1"/>
          </p:nvSpPr>
          <p:spPr bwMode="auto">
            <a:xfrm>
              <a:off x="2340360" y="3348455"/>
              <a:ext cx="1206000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21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000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1624136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D81A037-8D57-41A5-A253-A9E887D684E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7" descr="彩色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539750"/>
            <a:ext cx="25654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7200900" y="714375"/>
            <a:ext cx="16859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8055" tIns="29028" rIns="58055" bIns="29028">
            <a:spAutoFit/>
          </a:bodyPr>
          <a:lstStyle>
            <a:lvl1pPr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rgbClr val="0068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www.thunisoft.com</a:t>
            </a:r>
            <a:endParaRPr lang="zh-CN" altLang="en-US" sz="1100" dirty="0" smtClean="0">
              <a:solidFill>
                <a:srgbClr val="0068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1646238" y="6065838"/>
            <a:ext cx="5429596" cy="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8055" tIns="29028" rIns="58055" bIns="29028">
            <a:spAutoFit/>
          </a:bodyPr>
          <a:lstStyle/>
          <a:p>
            <a:pPr defTabSz="820420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北京华宇信息技术有限公司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BEIJING THUNISOFT INFORMATION TECHNOLOGY CORPORATION LIMITED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>
          <a:xfrm>
            <a:off x="1638300" y="555307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i="0" kern="1200" smtClean="0">
                <a:solidFill>
                  <a:schemeClr val="bg1"/>
                </a:solidFill>
                <a:latin typeface="Exo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9329283-96AF-4146-A0DF-F154670DCF22}" type="datetime1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9F04-C1B7-4CEA-9291-EA11D6E04CC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FAF6-3209-4067-A7F8-040A8184C6B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8505-0372-41F5-B7B2-72EF063B66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980728"/>
            <a:ext cx="7848872" cy="5328592"/>
          </a:xfrm>
        </p:spPr>
        <p:txBody>
          <a:bodyPr/>
          <a:lstStyle>
            <a:lvl1pPr>
              <a:defRPr b="0">
                <a:solidFill>
                  <a:srgbClr val="595757"/>
                </a:solidFill>
              </a:defRPr>
            </a:lvl1pPr>
            <a:lvl2pPr>
              <a:defRPr>
                <a:solidFill>
                  <a:srgbClr val="595757"/>
                </a:solidFill>
              </a:defRPr>
            </a:lvl2pPr>
            <a:lvl3pPr>
              <a:defRPr sz="2400">
                <a:solidFill>
                  <a:srgbClr val="595757"/>
                </a:solidFill>
              </a:defRPr>
            </a:lvl3pPr>
            <a:lvl4pPr>
              <a:defRPr sz="2000">
                <a:solidFill>
                  <a:srgbClr val="595757"/>
                </a:solidFill>
              </a:defRPr>
            </a:lvl4pPr>
            <a:lvl5pPr>
              <a:defRPr sz="18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1223628" y="1592796"/>
            <a:ext cx="4140460" cy="6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>
            <a:lvl1pPr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000" dirty="0" smtClean="0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1259632" y="2600908"/>
            <a:ext cx="7309320" cy="34203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400" b="0" baseline="0">
                <a:solidFill>
                  <a:srgbClr val="595757"/>
                </a:solidFill>
              </a:defRPr>
            </a:lvl1pPr>
            <a:lvl2pPr marL="457200" indent="0">
              <a:buFontTx/>
              <a:buNone/>
              <a:defRPr>
                <a:solidFill>
                  <a:srgbClr val="595757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595757"/>
                </a:solidFill>
              </a:defRPr>
            </a:lvl3pPr>
            <a:lvl4pPr marL="1371600" indent="0">
              <a:buFontTx/>
              <a:buNone/>
              <a:defRPr sz="2000">
                <a:solidFill>
                  <a:srgbClr val="595757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一、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二、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三、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四、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3"/>
          <p:cNvGrpSpPr/>
          <p:nvPr userDrawn="1"/>
        </p:nvGrpSpPr>
        <p:grpSpPr bwMode="auto">
          <a:xfrm>
            <a:off x="-17463" y="3000375"/>
            <a:ext cx="9159876" cy="3857625"/>
            <a:chOff x="-26775" y="3348455"/>
            <a:chExt cx="14427135" cy="72000"/>
          </a:xfrm>
        </p:grpSpPr>
        <p:sp>
          <p:nvSpPr>
            <p:cNvPr id="8" name="矩形 14"/>
            <p:cNvSpPr>
              <a:spLocks noChangeArrowheads="1"/>
            </p:cNvSpPr>
            <p:nvPr userDrawn="1"/>
          </p:nvSpPr>
          <p:spPr bwMode="auto">
            <a:xfrm>
              <a:off x="382492" y="334845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9" name="矩形 15"/>
            <p:cNvSpPr>
              <a:spLocks noChangeArrowheads="1"/>
            </p:cNvSpPr>
            <p:nvPr userDrawn="1"/>
          </p:nvSpPr>
          <p:spPr bwMode="auto">
            <a:xfrm>
              <a:off x="1796795" y="334845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10" name="矩形 16"/>
            <p:cNvSpPr>
              <a:spLocks noChangeArrowheads="1"/>
            </p:cNvSpPr>
            <p:nvPr userDrawn="1"/>
          </p:nvSpPr>
          <p:spPr bwMode="auto">
            <a:xfrm>
              <a:off x="2340360" y="3348455"/>
              <a:ext cx="1206000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11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000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</p:grp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-72516" y="6315075"/>
            <a:ext cx="9216515" cy="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/>
          <a:p>
            <a:pPr algn="ctr" defTabSz="820420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北京华宇信息技术有限公司  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BEIJING THUNISOFT INFORMATION TECHNOLOGY CORPORATION LIMITED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Picture 10" descr="竖版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650875"/>
            <a:ext cx="18288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" y="3989946"/>
            <a:ext cx="9144000" cy="953508"/>
          </a:xfrm>
        </p:spPr>
        <p:txBody>
          <a:bodyPr anchor="t">
            <a:noAutofit/>
          </a:bodyPr>
          <a:lstStyle>
            <a:lvl1pPr algn="ctr">
              <a:defRPr sz="6000" b="0" cap="all">
                <a:solidFill>
                  <a:schemeClr val="bg1"/>
                </a:solidFill>
                <a:latin typeface="方正兰亭纤黑_GBK" pitchFamily="2" charset="-122"/>
                <a:ea typeface="方正兰亭纤黑_GBK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2A1F-7F4F-4A9E-AC8E-D70E794B105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D87D-5373-4AD0-B56A-9967F8C0C57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0752-F7E5-44E2-8AA3-21EF20F8749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FE5E-E76A-4B18-92BB-C6BBC29BC22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E165-A031-464B-BD7E-7E82C482BED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572" y="151200"/>
            <a:ext cx="5472608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572" y="980728"/>
            <a:ext cx="7848872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  <a:p>
            <a:pPr lvl="4"/>
            <a:endParaRPr lang="en-US" altLang="zh-CN" dirty="0" smtClean="0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1020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D3EEC2-3DBC-43AD-837B-AE7C27033FD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1621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794E63-F2AF-49E2-AE37-43481CC587E5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7"/>
          <p:cNvGrpSpPr/>
          <p:nvPr/>
        </p:nvGrpSpPr>
        <p:grpSpPr bwMode="auto">
          <a:xfrm>
            <a:off x="0" y="742950"/>
            <a:ext cx="9144000" cy="46038"/>
            <a:chOff x="0" y="1440235"/>
            <a:chExt cx="14401800" cy="72000"/>
          </a:xfrm>
        </p:grpSpPr>
        <p:sp>
          <p:nvSpPr>
            <p:cNvPr id="8" name="矩形 8"/>
            <p:cNvSpPr>
              <a:spLocks noChangeArrowheads="1"/>
            </p:cNvSpPr>
            <p:nvPr userDrawn="1"/>
          </p:nvSpPr>
          <p:spPr bwMode="auto">
            <a:xfrm>
              <a:off x="652622" y="144023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9" name="矩形 9"/>
            <p:cNvSpPr>
              <a:spLocks noChangeArrowheads="1"/>
            </p:cNvSpPr>
            <p:nvPr userDrawn="1"/>
          </p:nvSpPr>
          <p:spPr bwMode="auto">
            <a:xfrm>
              <a:off x="2066925" y="144023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10" name="矩形 10"/>
            <p:cNvSpPr>
              <a:spLocks noChangeArrowheads="1"/>
            </p:cNvSpPr>
            <p:nvPr userDrawn="1"/>
          </p:nvSpPr>
          <p:spPr bwMode="auto">
            <a:xfrm>
              <a:off x="2880420" y="1440235"/>
              <a:ext cx="1152138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  <p:sp>
          <p:nvSpPr>
            <p:cNvPr id="11" name="矩形 11"/>
            <p:cNvSpPr>
              <a:spLocks noChangeArrowheads="1"/>
            </p:cNvSpPr>
            <p:nvPr userDrawn="1"/>
          </p:nvSpPr>
          <p:spPr bwMode="auto">
            <a:xfrm>
              <a:off x="0" y="1440235"/>
              <a:ext cx="1305245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579120"/>
              <a:endParaRPr lang="zh-CN" altLang="en-US" sz="1300"/>
            </a:p>
          </p:txBody>
        </p:sp>
      </p:grpSp>
      <p:pic>
        <p:nvPicPr>
          <p:cNvPr id="12" name="Picture 7" descr="彩色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82" y="136525"/>
            <a:ext cx="1327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5000"/>
        </a:lnSpc>
        <a:spcBef>
          <a:spcPts val="300"/>
        </a:spcBef>
        <a:buClr>
          <a:srgbClr val="00479D"/>
        </a:buClr>
        <a:buSzPct val="60000"/>
        <a:buFont typeface="Wingdings" panose="05000000000000000000" pitchFamily="2" charset="2"/>
        <a:buChar char="n"/>
        <a:defRPr sz="28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SzPct val="60000"/>
        <a:buFont typeface="Wingdings" panose="05000000000000000000" pitchFamily="2" charset="2"/>
        <a:buChar char="p"/>
        <a:defRPr sz="24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anose="020B0604020202020204" pitchFamily="34" charset="0"/>
        <a:buChar char="•"/>
        <a:defRPr sz="24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anose="020B0604020202020204" pitchFamily="34" charset="0"/>
        <a:buChar char="»"/>
        <a:defRPr sz="18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566079" y="2871351"/>
            <a:ext cx="5688632" cy="87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>
            <a:lvl1pPr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93495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93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各种关系的强弱顺序</a:t>
            </a:r>
            <a:endParaRPr dirty="0" smtClean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7585" y="2890520"/>
            <a:ext cx="71488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泛化 = 实现 &gt; 组合 &gt; 聚合 &gt; 关联 &gt; 依赖</a:t>
            </a:r>
            <a:endParaRPr lang="zh-CN" altLang="en-US" sz="3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1111885"/>
            <a:ext cx="6714490" cy="56095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" y="3989946"/>
            <a:ext cx="9144000" cy="953508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开篇问题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3070" y="2896235"/>
            <a:ext cx="3197860" cy="1066165"/>
          </a:xfrm>
        </p:spPr>
        <p:txBody>
          <a:bodyPr>
            <a:normAutofit lnSpcReduction="20000"/>
          </a:bodyPr>
          <a:p>
            <a:pPr marL="0" lvl="0" indent="0">
              <a:buNone/>
            </a:pPr>
            <a:r>
              <a:rPr lang="zh-CN" altLang="en-US"/>
              <a:t>类之间有哪些关系？举例说明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59632" y="2348880"/>
            <a:ext cx="7309320" cy="342038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一、泛化</a:t>
            </a:r>
            <a:endParaRPr lang="zh-CN" altLang="en-US" sz="2400" dirty="0" smtClean="0"/>
          </a:p>
          <a:p>
            <a:r>
              <a:rPr lang="zh-CN" altLang="en-US" sz="2400" dirty="0" smtClean="0"/>
              <a:t>二、实现</a:t>
            </a:r>
            <a:endParaRPr lang="zh-CN" altLang="en-US" sz="2400" dirty="0" smtClean="0"/>
          </a:p>
          <a:p>
            <a:r>
              <a:rPr lang="zh-CN" altLang="en-US" sz="2400" dirty="0" smtClean="0"/>
              <a:t>三、关联</a:t>
            </a:r>
            <a:endParaRPr lang="zh-CN" altLang="en-US" sz="2400" dirty="0" smtClean="0"/>
          </a:p>
          <a:p>
            <a:r>
              <a:rPr lang="zh-CN" altLang="en-US" sz="2400" dirty="0" smtClean="0"/>
              <a:t>四、聚合</a:t>
            </a:r>
            <a:endParaRPr lang="zh-CN" altLang="en-US" sz="2400" dirty="0" smtClean="0"/>
          </a:p>
          <a:p>
            <a:r>
              <a:rPr lang="zh-CN" altLang="en-US" sz="2400" dirty="0" smtClean="0"/>
              <a:t>五、组合</a:t>
            </a:r>
            <a:endParaRPr lang="zh-CN" altLang="en-US" sz="2400" dirty="0" smtClean="0"/>
          </a:p>
          <a:p>
            <a:r>
              <a:rPr lang="zh-CN" altLang="en-US" sz="2400" dirty="0" smtClean="0"/>
              <a:t>六、依赖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泛化（</a:t>
            </a:r>
            <a:r>
              <a:rPr lang="en-US" altLang="zh-CN" dirty="0" smtClean="0">
                <a:sym typeface="+mn-ea"/>
              </a:rPr>
              <a:t>Gerneralization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9075" y="962660"/>
            <a:ext cx="8869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【泛化关系】：是一种继承关系，表示一般与特殊的关系，它指定了子类如何特化</a:t>
            </a:r>
            <a:endParaRPr lang="zh-CN" altLang="en-US"/>
          </a:p>
          <a:p>
            <a:pPr algn="l"/>
            <a:r>
              <a:rPr lang="zh-CN" altLang="en-US"/>
              <a:t>父类的所有特征和行为。例如：老虎是动物的一种，即有老虎的特性也有动物的共性。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【箭头指向】：带三角箭头的实线，箭头指向父类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8640" y="2376805"/>
            <a:ext cx="1976755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实现（Realization）</a:t>
            </a:r>
            <a:endParaRPr dirty="0" smtClean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9075" y="962660"/>
            <a:ext cx="80130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【实现关系】：是一种类与接口的关系，表示类是接口所有特征和行为的实现.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【箭头指向】：带三角箭头的虚线，箭头指向接口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1825" y="2357120"/>
            <a:ext cx="2106930" cy="3385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3. 关联（Association)</a:t>
            </a:r>
            <a:endParaRPr dirty="0" smtClean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9075" y="962660"/>
            <a:ext cx="84124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【关联关系】：是一种拥有的关系，它使一个类知道另一个类的属性和方法；如：</a:t>
            </a:r>
            <a:endParaRPr lang="zh-CN" altLang="en-US"/>
          </a:p>
          <a:p>
            <a:pPr algn="l"/>
            <a:r>
              <a:rPr lang="zh-CN" altLang="en-US"/>
              <a:t>老师与学生，丈夫与妻子关联可以是双向的，也可以是单向的。双向的关联可以有</a:t>
            </a:r>
            <a:endParaRPr lang="zh-CN" altLang="en-US"/>
          </a:p>
          <a:p>
            <a:pPr algn="l"/>
            <a:r>
              <a:rPr lang="zh-CN" altLang="en-US"/>
              <a:t>两个箭头或者没有箭头，单向的关联有一个箭头。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【代码体现】：成员变量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【箭头及指向】：带普通箭头的实心线，指向被拥有者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580" y="3333115"/>
            <a:ext cx="5304790" cy="1114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90" y="4679950"/>
            <a:ext cx="222885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4. 聚合（Aggregation）</a:t>
            </a:r>
            <a:endParaRPr dirty="0" smtClean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7490" y="881380"/>
            <a:ext cx="81838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【聚合关系】：是整体与部分的关系，且部分可以离开整体而单独存在。</a:t>
            </a:r>
            <a:endParaRPr lang="zh-CN" altLang="en-US"/>
          </a:p>
          <a:p>
            <a:pPr algn="l"/>
            <a:r>
              <a:rPr lang="zh-CN" altLang="en-US"/>
              <a:t>如车和轮胎是整体和部分的关系，轮胎离开车仍然可以存在。</a:t>
            </a:r>
            <a:endParaRPr lang="zh-CN" altLang="en-US"/>
          </a:p>
          <a:p>
            <a:pPr algn="l"/>
            <a:r>
              <a:rPr lang="zh-CN" altLang="en-US"/>
              <a:t>聚合关系是关联关系的一种，是强的关联关系；关联和聚合在语法上无法区分，</a:t>
            </a:r>
            <a:endParaRPr lang="zh-CN" altLang="en-US"/>
          </a:p>
          <a:p>
            <a:pPr algn="l"/>
            <a:r>
              <a:rPr lang="zh-CN" altLang="en-US"/>
              <a:t>必须考察具体的逻辑关系。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【代码体现】：成员变量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【箭头及指向】：带空心菱形的实心线，菱形指向整体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6660" y="3240405"/>
            <a:ext cx="3685540" cy="29806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5. 组合(Composition)</a:t>
            </a:r>
            <a:endParaRPr dirty="0" smtClean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9075" y="962660"/>
            <a:ext cx="84124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【组合关系】：是整体与部分的关系，但部分不能离开整体而单独存在。</a:t>
            </a:r>
            <a:endParaRPr lang="zh-CN" altLang="en-US"/>
          </a:p>
          <a:p>
            <a:pPr algn="l"/>
            <a:r>
              <a:rPr lang="zh-CN" altLang="en-US"/>
              <a:t>如公司和部门是整体和部分的关系，没有公司就不存在部门。</a:t>
            </a:r>
            <a:endParaRPr lang="zh-CN" altLang="en-US"/>
          </a:p>
          <a:p>
            <a:pPr algn="l"/>
            <a:r>
              <a:rPr lang="zh-CN" altLang="en-US"/>
              <a:t>组合关系是关联关系的一种，是比聚合关系还要强的关系，它要求普通的聚合关系</a:t>
            </a:r>
            <a:endParaRPr lang="zh-CN" altLang="en-US"/>
          </a:p>
          <a:p>
            <a:pPr algn="l"/>
            <a:r>
              <a:rPr lang="zh-CN" altLang="en-US"/>
              <a:t>中代表整体的对象负责代表部分的对象的生命周期。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【代码体现】：成员变量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【箭头及指向】：带实心菱形的实线，菱形指向整体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9455" y="3269615"/>
            <a:ext cx="1948815" cy="32251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6. 依赖(Dependency)</a:t>
            </a:r>
            <a:endParaRPr dirty="0" smtClean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9075" y="962660"/>
            <a:ext cx="7726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【依赖关系】：是一种使用的关系，即一个类的实现需要另一个类的协助，</a:t>
            </a:r>
            <a:endParaRPr lang="zh-CN" altLang="en-US"/>
          </a:p>
          <a:p>
            <a:pPr algn="l"/>
            <a:r>
              <a:rPr lang="zh-CN" altLang="en-US"/>
              <a:t>所以要尽量不使用双向的互相依赖.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【代码表现】：局部变量、方法的参数或者对静态方法的调用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【箭头及指向】：带箭头的虚线，指向被使用者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5350" y="2767330"/>
            <a:ext cx="2273300" cy="3262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pt模板（对外）4：3 华宇信息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例会_0406</Template>
  <TotalTime>0</TotalTime>
  <Words>884</Words>
  <Application>WPS 演示</Application>
  <PresentationFormat>全屏显示(4:3)</PresentationFormat>
  <Paragraphs>116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Exo</vt:lpstr>
      <vt:lpstr>Arial Black</vt:lpstr>
      <vt:lpstr>方正兰亭纤黑_GBK</vt:lpstr>
      <vt:lpstr>Wingdings</vt:lpstr>
      <vt:lpstr>Arial Unicode MS</vt:lpstr>
      <vt:lpstr>Calibri</vt:lpstr>
      <vt:lpstr>Segoe Print</vt:lpstr>
      <vt:lpstr>黑体</vt:lpstr>
      <vt:lpstr>ppt模板（对外）4：3 华宇信息</vt:lpstr>
      <vt:lpstr>PowerPoint 演示文稿</vt:lpstr>
      <vt:lpstr>开篇问题</vt:lpstr>
      <vt:lpstr>PowerPoint 演示文稿</vt:lpstr>
      <vt:lpstr>常用日志框架类别介绍</vt:lpstr>
      <vt:lpstr>泛化（Gerneralization）</vt:lpstr>
      <vt:lpstr>实现（Realization）</vt:lpstr>
      <vt:lpstr>3. 关联（Association)</vt:lpstr>
      <vt:lpstr>3. 关联（Association)</vt:lpstr>
      <vt:lpstr>5. 组合(Composition)</vt:lpstr>
      <vt:lpstr>6. 依赖(Dependency)</vt:lpstr>
      <vt:lpstr>PowerPoint 演示文稿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lixiangyang</dc:creator>
  <cp:lastModifiedBy>小菜一碟</cp:lastModifiedBy>
  <cp:revision>585</cp:revision>
  <dcterms:created xsi:type="dcterms:W3CDTF">2017-04-06T04:32:00Z</dcterms:created>
  <dcterms:modified xsi:type="dcterms:W3CDTF">2018-05-24T03:43:20Z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