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8" r:id="rId4"/>
    <p:sldId id="269" r:id="rId5"/>
    <p:sldId id="270" r:id="rId6"/>
    <p:sldId id="271" r:id="rId7"/>
    <p:sldId id="276" r:id="rId8"/>
    <p:sldId id="278" r:id="rId9"/>
    <p:sldId id="280" r:id="rId10"/>
    <p:sldId id="283" r:id="rId11"/>
    <p:sldId id="281" r:id="rId12"/>
    <p:sldId id="284" r:id="rId13"/>
    <p:sldId id="290" r:id="rId14"/>
    <p:sldId id="294" r:id="rId15"/>
    <p:sldId id="295" r:id="rId16"/>
    <p:sldId id="296" r:id="rId17"/>
    <p:sldId id="297" r:id="rId18"/>
    <p:sldId id="293" r:id="rId19"/>
    <p:sldId id="273" r:id="rId20"/>
  </p:sldIdLst>
  <p:sldSz cx="12192000" cy="6858000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FFCC"/>
    <a:srgbClr val="3333FF"/>
    <a:srgbClr val="FF0000"/>
    <a:srgbClr val="003300"/>
    <a:srgbClr val="CC0000"/>
    <a:srgbClr val="000066"/>
    <a:srgbClr val="0033CC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1" autoAdjust="0"/>
    <p:restoredTop sz="94625" autoAdjust="0"/>
  </p:normalViewPr>
  <p:slideViewPr>
    <p:cSldViewPr>
      <p:cViewPr varScale="1">
        <p:scale>
          <a:sx n="86" d="100"/>
          <a:sy n="86" d="100"/>
        </p:scale>
        <p:origin x="-90" y="-3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334" y="-90"/>
      </p:cViewPr>
      <p:guideLst>
        <p:guide orient="horz" pos="3108"/>
        <p:guide pos="212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fld id="{6A523F8A-2535-4348-BD3B-194F56735580}" type="datetimeFigureOut">
              <a:rPr lang="ja-JP" altLang="en-US"/>
              <a:pPr>
                <a:defRPr/>
              </a:pPr>
              <a:t>2019/5/16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fld id="{93B38359-6742-4C1B-9B14-6C7F20286A3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375" y="739775"/>
            <a:ext cx="657701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fld id="{DF8AB454-83C5-423B-B33C-F4F6C04951F8}" type="slidenum">
              <a:rPr lang="ja-JP" altLang="en-US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/>
          </a:p>
        </p:txBody>
      </p:sp>
      <p:sp>
        <p:nvSpPr>
          <p:cNvPr id="26627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350A79-2679-4C7E-872F-B6885A94F639}" type="slidenum">
              <a:rPr lang="ja-JP" altLang="en-US" smtClean="0">
                <a:ea typeface="ＭＳ Ｐゴシック" charset="-128"/>
              </a:rPr>
              <a:pPr/>
              <a:t>11</a:t>
            </a:fld>
            <a:endParaRPr lang="en-US" altLang="ja-JP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/>
          </a:p>
        </p:txBody>
      </p:sp>
      <p:sp>
        <p:nvSpPr>
          <p:cNvPr id="40964" name="スライド番号プレースホルダー 3"/>
          <p:cNvSpPr txBox="1">
            <a:spLocks noGrp="1"/>
          </p:cNvSpPr>
          <p:nvPr/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38D26F-14BD-43E5-8CBE-D6BC7F3D6922}" type="slidenum">
              <a:rPr lang="ja-JP" altLang="en-US" sz="1200"/>
              <a:pPr algn="r"/>
              <a:t>16</a:t>
            </a:fld>
            <a:endParaRPr lang="en-US" altLang="ja-JP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46575-E5B9-4EE1-98B9-0ECA55295898}" type="datetime1">
              <a:rPr lang="ja-JP" altLang="en-US"/>
              <a:pPr>
                <a:defRPr/>
              </a:pPr>
              <a:t>2019/5/16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ADD06-4BF8-47CB-A4A2-D42E1EF55244}" type="slidenum">
              <a:rPr lang="en-US"/>
              <a:pPr>
                <a:defRPr/>
              </a:pPr>
              <a:t>&lt;#&gt;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86585-1912-4877-9FBA-5297AB174B19}" type="datetime1">
              <a:rPr lang="ja-JP" altLang="en-US"/>
              <a:pPr>
                <a:defRPr/>
              </a:pPr>
              <a:t>2019/5/16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875D9-0062-4835-905E-F3A6350C1968}" type="slidenum">
              <a:rPr lang="ja-JP" altLang="en-US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3257C-7F69-4DDE-96E1-B77A5DA8F436}" type="datetime1">
              <a:rPr lang="ja-JP" altLang="en-US"/>
              <a:pPr>
                <a:defRPr/>
              </a:pPr>
              <a:t>2019/5/16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F4984-F9B0-4D46-8C4C-A7FB12331625}" type="slidenum">
              <a:rPr lang="ja-JP" altLang="en-US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720081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0728"/>
            <a:ext cx="10515600" cy="519623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494EB-0734-409C-BE16-A1CD9FC2FE65}" type="datetime1">
              <a:rPr lang="ja-JP" altLang="en-US"/>
              <a:pPr>
                <a:defRPr/>
              </a:pPr>
              <a:t>2019/5/16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36088" y="6372225"/>
            <a:ext cx="2743200" cy="365125"/>
          </a:xfrm>
        </p:spPr>
        <p:txBody>
          <a:bodyPr/>
          <a:lstStyle>
            <a:lvl1pPr>
              <a:defRPr sz="1800" smtClean="0"/>
            </a:lvl1pPr>
          </a:lstStyle>
          <a:p>
            <a:pPr>
              <a:defRPr/>
            </a:pPr>
            <a:fld id="{487D0E30-5F63-4833-85E5-AD0E84D04D8B}" type="slidenum">
              <a:rPr lang="ja-JP" altLang="en-US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99D23-3BB9-4927-B942-763B2B7578C5}" type="datetime1">
              <a:rPr lang="ja-JP" altLang="en-US"/>
              <a:pPr>
                <a:defRPr/>
              </a:pPr>
              <a:t>2019/5/16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2AF47-76E9-4D9B-AD48-46946F64CEEE}" type="slidenum">
              <a:rPr lang="ja-JP" altLang="en-US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633"/>
            <a:ext cx="10515600" cy="15740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624E5-DED0-4C2D-B365-8D8553D1B41E}" type="datetime1">
              <a:rPr lang="ja-JP" altLang="en-US"/>
              <a:pPr>
                <a:defRPr/>
              </a:pPr>
              <a:t>2019/5/16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AB516-E5E4-463D-A9E8-88395B7185FB}" type="slidenum">
              <a:rPr lang="ja-JP" altLang="en-US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7F989-4DA5-4BFB-A9EE-442F34363787}" type="datetime1">
              <a:rPr lang="ja-JP" altLang="en-US"/>
              <a:pPr>
                <a:defRPr/>
              </a:pPr>
              <a:t>2019/5/16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1C4C0-EE5F-4E84-B0AA-CF2EE93E1082}" type="slidenum">
              <a:rPr lang="ja-JP" altLang="en-US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B1B6B-ACE5-4EB6-B4F3-54883A124487}" type="datetime1">
              <a:rPr lang="ja-JP" altLang="en-US"/>
              <a:pPr>
                <a:defRPr/>
              </a:pPr>
              <a:t>2019/5/16</a:t>
            </a:fld>
            <a:endParaRPr lang="en-US" altLang="ja-JP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8FE8C-9AC2-48B0-9872-271843088FF0}" type="slidenum">
              <a:rPr lang="ja-JP" altLang="en-US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2CBBF-7A5E-4A33-987C-94416967F194}" type="datetime1">
              <a:rPr lang="ja-JP" altLang="en-US"/>
              <a:pPr>
                <a:defRPr/>
              </a:pPr>
              <a:t>2019/5/16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4B1DC-90A6-481B-970D-1AAB76CF3BC4}" type="slidenum">
              <a:rPr lang="ja-JP" altLang="en-US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066F6-B85B-4411-A1BC-79080C433993}" type="datetime1">
              <a:rPr lang="ja-JP" altLang="en-US"/>
              <a:pPr>
                <a:defRPr/>
              </a:pPr>
              <a:t>2019/5/16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6842A-3566-4B2D-873C-D768BDBE8A28}" type="slidenum">
              <a:rPr lang="ja-JP" altLang="en-US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B9332-A716-4D2D-B338-994FC92BA1CB}" type="datetime1">
              <a:rPr lang="ja-JP" altLang="en-US"/>
              <a:pPr>
                <a:defRPr/>
              </a:pPr>
              <a:t>2019/5/16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0B016-F53D-482D-8DB3-2555259EDA18}" type="slidenum">
              <a:rPr lang="ja-JP" altLang="en-US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115888"/>
            <a:ext cx="105156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981075"/>
            <a:ext cx="10515600" cy="519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fld id="{2BE7B366-6C26-495F-9316-5D5D4AAC687B}" type="datetime1">
              <a:rPr lang="ja-JP" altLang="en-US"/>
              <a:pPr>
                <a:defRPr/>
              </a:pPr>
              <a:t>2019/5/16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608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mtClean="0">
                <a:solidFill>
                  <a:schemeClr val="tx1">
                    <a:tint val="75000"/>
                  </a:schemeClr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fld id="{AA9227DD-7ECC-4CAD-A07E-EB085AD94B1C}" type="slidenum">
              <a:rPr lang="ja-JP" altLang="en-US"/>
              <a:pPr>
                <a:defRPr/>
              </a:pPr>
              <a:t>&lt;#&gt;</a:t>
            </a:fld>
            <a:endParaRPr lang="en-US" altLang="ja-JP" dirty="0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814388" y="836613"/>
            <a:ext cx="10563225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3" r:id="rId3"/>
    <p:sldLayoutId id="2147483902" r:id="rId4"/>
    <p:sldLayoutId id="2147483901" r:id="rId5"/>
    <p:sldLayoutId id="2147483900" r:id="rId6"/>
    <p:sldLayoutId id="2147483899" r:id="rId7"/>
    <p:sldLayoutId id="2147483898" r:id="rId8"/>
    <p:sldLayoutId id="2147483897" r:id="rId9"/>
    <p:sldLayoutId id="2147483896" r:id="rId10"/>
    <p:sldLayoutId id="2147483895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kern="1200">
          <a:solidFill>
            <a:schemeClr val="tx1"/>
          </a:solidFill>
          <a:latin typeface="+mj-lt"/>
          <a:ea typeface="+mj-ea"/>
          <a:cs typeface="メイリオ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Arial" charset="0"/>
          <a:ea typeface="メイリオ"/>
          <a:cs typeface="メイリオ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Arial" charset="0"/>
          <a:ea typeface="メイリオ"/>
          <a:cs typeface="メイリオ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Arial" charset="0"/>
          <a:ea typeface="メイリオ"/>
          <a:cs typeface="メイリオ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Arial" charset="0"/>
          <a:ea typeface="メイリオ"/>
          <a:cs typeface="メイリオ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Arial" charset="0"/>
          <a:ea typeface="メイリオ"/>
          <a:cs typeface="メイリオ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Arial" charset="0"/>
          <a:ea typeface="メイリオ"/>
          <a:cs typeface="メイリオ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Arial" charset="0"/>
          <a:ea typeface="メイリオ"/>
          <a:cs typeface="メイリオ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Arial" charset="0"/>
          <a:ea typeface="メイリオ"/>
          <a:cs typeface="メイリオ"/>
        </a:defRPr>
      </a:lvl9pPr>
    </p:titleStyle>
    <p:bodyStyle>
      <a:lvl1pPr marL="228600" indent="-228600" algn="l" rtl="0" fontAlgn="base">
        <a:spcBef>
          <a:spcPts val="1000"/>
        </a:spcBef>
        <a:spcAft>
          <a:spcPct val="0"/>
        </a:spcAft>
        <a:buFont typeface="Arial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メイリオ"/>
        </a:defRPr>
      </a:lvl1pPr>
      <a:lvl2pPr marL="685800" indent="-228600" algn="l" rtl="0" fontAlgn="base">
        <a:spcBef>
          <a:spcPts val="5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メイリオ"/>
        </a:defRPr>
      </a:lvl2pPr>
      <a:lvl3pPr marL="1143000" indent="-228600" algn="l" rtl="0" fontAlgn="base">
        <a:spcBef>
          <a:spcPts val="500"/>
        </a:spcBef>
        <a:spcAft>
          <a:spcPct val="0"/>
        </a:spcAft>
        <a:buFont typeface="Arial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メイリオ"/>
        </a:defRPr>
      </a:lvl3pPr>
      <a:lvl4pPr marL="1600200" indent="-228600" algn="l" rtl="0" fontAlgn="base">
        <a:spcBef>
          <a:spcPts val="500"/>
        </a:spcBef>
        <a:spcAft>
          <a:spcPct val="0"/>
        </a:spcAft>
        <a:buFont typeface="Arial" charset="0"/>
        <a:buChar char="•"/>
        <a:defRPr kumimoji="1" kern="1200">
          <a:solidFill>
            <a:schemeClr val="tx1"/>
          </a:solidFill>
          <a:latin typeface="+mn-lt"/>
          <a:ea typeface="+mn-ea"/>
          <a:cs typeface="メイリオ"/>
        </a:defRPr>
      </a:lvl4pPr>
      <a:lvl5pPr marL="2057400" indent="-228600" algn="l" rtl="0" fontAlgn="base">
        <a:spcBef>
          <a:spcPts val="500"/>
        </a:spcBef>
        <a:spcAft>
          <a:spcPct val="0"/>
        </a:spcAft>
        <a:buFont typeface="Arial" charset="0"/>
        <a:buChar char="•"/>
        <a:defRPr kumimoji="1" kern="1200">
          <a:solidFill>
            <a:schemeClr val="tx1"/>
          </a:solidFill>
          <a:latin typeface="+mn-lt"/>
          <a:ea typeface="+mn-ea"/>
          <a:cs typeface="メイリオ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1450" y="1268413"/>
            <a:ext cx="6985000" cy="2495550"/>
          </a:xfrm>
        </p:spPr>
        <p:txBody>
          <a:bodyPr anchor="t"/>
          <a:lstStyle/>
          <a:p>
            <a:r>
              <a:rPr lang="en-US" altLang="ja-JP" sz="6700" smtClean="0"/>
              <a:t>Web</a:t>
            </a:r>
            <a:r>
              <a:rPr lang="ja-JP" altLang="en-US" sz="6700" smtClean="0"/>
              <a:t>技術基礎</a:t>
            </a:r>
            <a:r>
              <a:rPr lang="ja-JP" altLang="en-US" sz="4400" smtClean="0"/>
              <a:t/>
            </a:r>
            <a:br>
              <a:rPr lang="ja-JP" altLang="en-US" sz="4400" smtClean="0"/>
            </a:br>
            <a:r>
              <a:rPr lang="ja-JP" altLang="en-US" sz="5300" smtClean="0"/>
              <a:t>第</a:t>
            </a:r>
            <a:r>
              <a:rPr lang="en-US" altLang="ja-JP" sz="5300" smtClean="0"/>
              <a:t>6</a:t>
            </a:r>
            <a:r>
              <a:rPr lang="ja-JP" altLang="en-US" sz="5300" smtClean="0"/>
              <a:t>回</a:t>
            </a:r>
            <a:endParaRPr lang="en-US" altLang="ja-JP" sz="4400" smtClean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82888" y="4221163"/>
            <a:ext cx="6913562" cy="1393825"/>
          </a:xfrm>
        </p:spPr>
        <p:txBody>
          <a:bodyPr/>
          <a:lstStyle/>
          <a:p>
            <a:r>
              <a:rPr lang="ja-JP" altLang="en-US" sz="3000" smtClean="0">
                <a:solidFill>
                  <a:schemeClr val="tx2"/>
                </a:solidFill>
              </a:rPr>
              <a:t>宇田 隆哉</a:t>
            </a:r>
            <a:r>
              <a:rPr lang="en-US" altLang="ja-JP" sz="3000" smtClean="0">
                <a:solidFill>
                  <a:schemeClr val="tx2"/>
                </a:solidFill>
              </a:rPr>
              <a:t>(A)</a:t>
            </a:r>
          </a:p>
          <a:p>
            <a:r>
              <a:rPr lang="ja-JP" altLang="en-US" sz="3000" smtClean="0">
                <a:solidFill>
                  <a:schemeClr val="tx2"/>
                </a:solidFill>
              </a:rPr>
              <a:t>岩下 志乃</a:t>
            </a:r>
            <a:r>
              <a:rPr lang="en-US" altLang="ja-JP" sz="3000" smtClean="0">
                <a:solidFill>
                  <a:schemeClr val="tx2"/>
                </a:solidFill>
              </a:rPr>
              <a:t>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en-US" altLang="ja-JP" sz="3600" smtClean="0"/>
              <a:t>HTTP</a:t>
            </a:r>
            <a:r>
              <a:rPr lang="ja-JP" altLang="en-US" sz="3600" smtClean="0"/>
              <a:t>レスポンスの例</a:t>
            </a:r>
          </a:p>
        </p:txBody>
      </p:sp>
      <p:sp>
        <p:nvSpPr>
          <p:cNvPr id="24578" name="Text Box 5"/>
          <p:cNvSpPr txBox="1">
            <a:spLocks noChangeArrowheads="1"/>
          </p:cNvSpPr>
          <p:nvPr/>
        </p:nvSpPr>
        <p:spPr bwMode="auto">
          <a:xfrm>
            <a:off x="2495550" y="1052513"/>
            <a:ext cx="4467225" cy="4094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000">
                <a:solidFill>
                  <a:srgbClr val="FF0000"/>
                </a:solidFill>
                <a:latin typeface="Verdana" pitchFamily="34" charset="0"/>
              </a:rPr>
              <a:t>HTTP/1.1 200 OK</a:t>
            </a:r>
          </a:p>
          <a:p>
            <a:r>
              <a:rPr lang="en-US" altLang="ja-JP" sz="2000">
                <a:latin typeface="Verdana" pitchFamily="34" charset="0"/>
              </a:rPr>
              <a:t>Date: Tue, 06 Dec 2016 09:33:10 GMT</a:t>
            </a:r>
          </a:p>
          <a:p>
            <a:r>
              <a:rPr lang="en-US" altLang="ja-JP" sz="2000">
                <a:latin typeface="Verdana" pitchFamily="34" charset="0"/>
              </a:rPr>
              <a:t>Server: Apache</a:t>
            </a:r>
          </a:p>
          <a:p>
            <a:r>
              <a:rPr lang="en-US" altLang="ja-JP" sz="2000">
                <a:latin typeface="Verdana" pitchFamily="34" charset="0"/>
              </a:rPr>
              <a:t>Last-Modified: Tue, 06 Dec 2016 09:32:50 GMT</a:t>
            </a:r>
          </a:p>
          <a:p>
            <a:r>
              <a:rPr lang="en-US" altLang="ja-JP" sz="2000">
                <a:latin typeface="Verdana" pitchFamily="34" charset="0"/>
              </a:rPr>
              <a:t>ETag: "90c0b-ff-542fa167b7480"</a:t>
            </a:r>
          </a:p>
          <a:p>
            <a:r>
              <a:rPr lang="en-US" altLang="ja-JP" sz="2000">
                <a:latin typeface="Verdana" pitchFamily="34" charset="0"/>
              </a:rPr>
              <a:t>Accept-Ranges: bytes</a:t>
            </a:r>
          </a:p>
          <a:p>
            <a:r>
              <a:rPr lang="en-US" altLang="ja-JP" sz="2000">
                <a:latin typeface="Verdana" pitchFamily="34" charset="0"/>
              </a:rPr>
              <a:t>Content-Length: 255</a:t>
            </a:r>
          </a:p>
          <a:p>
            <a:r>
              <a:rPr lang="en-US" altLang="ja-JP" sz="2000">
                <a:latin typeface="Verdana" pitchFamily="34" charset="0"/>
              </a:rPr>
              <a:t>Keep-Alive: timeout=15, max=100</a:t>
            </a:r>
          </a:p>
          <a:p>
            <a:r>
              <a:rPr lang="en-US" altLang="ja-JP" sz="2000">
                <a:latin typeface="Verdana" pitchFamily="34" charset="0"/>
              </a:rPr>
              <a:t>Connection: Keep-Alive</a:t>
            </a:r>
          </a:p>
          <a:p>
            <a:r>
              <a:rPr lang="en-US" altLang="ja-JP" sz="2000">
                <a:latin typeface="Verdana" pitchFamily="34" charset="0"/>
              </a:rPr>
              <a:t>Content-Type: text/html</a:t>
            </a:r>
          </a:p>
        </p:txBody>
      </p:sp>
      <p:sp>
        <p:nvSpPr>
          <p:cNvPr id="24579" name="正方形/長方形 4"/>
          <p:cNvSpPr>
            <a:spLocks noChangeArrowheads="1"/>
          </p:cNvSpPr>
          <p:nvPr/>
        </p:nvSpPr>
        <p:spPr bwMode="auto">
          <a:xfrm>
            <a:off x="7335838" y="1797050"/>
            <a:ext cx="4305300" cy="4708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Verdana" pitchFamily="34" charset="0"/>
              </a:rPr>
              <a:t>&lt;!DOCTYPE HTML PUBLIC "-//W3C//DTD HTML 4.01//EN"&gt;</a:t>
            </a:r>
          </a:p>
          <a:p>
            <a:r>
              <a:rPr lang="en-US" altLang="ja-JP" sz="2000">
                <a:solidFill>
                  <a:srgbClr val="000000"/>
                </a:solidFill>
                <a:latin typeface="Verdana" pitchFamily="34" charset="0"/>
              </a:rPr>
              <a:t>&lt;html&gt;</a:t>
            </a:r>
          </a:p>
          <a:p>
            <a:r>
              <a:rPr lang="en-US" altLang="ja-JP" sz="2000">
                <a:solidFill>
                  <a:srgbClr val="000000"/>
                </a:solidFill>
                <a:latin typeface="Verdana" pitchFamily="34" charset="0"/>
              </a:rPr>
              <a:t>&lt;head&gt;</a:t>
            </a:r>
          </a:p>
          <a:p>
            <a:r>
              <a:rPr lang="en-US" altLang="ja-JP" sz="2000">
                <a:solidFill>
                  <a:srgbClr val="000000"/>
                </a:solidFill>
                <a:latin typeface="Verdana" pitchFamily="34" charset="0"/>
              </a:rPr>
              <a:t>&lt;meta http-equiv="Content-Type" content="text/html; charset=utf-8"&gt;</a:t>
            </a:r>
          </a:p>
          <a:p>
            <a:r>
              <a:rPr lang="en-US" altLang="ja-JP" sz="2000">
                <a:solidFill>
                  <a:srgbClr val="000000"/>
                </a:solidFill>
                <a:latin typeface="Verdana" pitchFamily="34" charset="0"/>
              </a:rPr>
              <a:t>&lt;title&gt;Web</a:t>
            </a:r>
            <a:r>
              <a:rPr lang="ja-JP" altLang="en-US" sz="2000">
                <a:solidFill>
                  <a:srgbClr val="000000"/>
                </a:solidFill>
                <a:latin typeface="Verdana" pitchFamily="34" charset="0"/>
                <a:ea typeface="ＭＳ ゴシック" pitchFamily="49" charset="-128"/>
                <a:cs typeface="Verdana" pitchFamily="34" charset="0"/>
              </a:rPr>
              <a:t>技術テストページ</a:t>
            </a:r>
            <a:r>
              <a:rPr lang="en-US" altLang="ja-JP" sz="2000">
                <a:solidFill>
                  <a:srgbClr val="000000"/>
                </a:solidFill>
                <a:latin typeface="Verdana" pitchFamily="34" charset="0"/>
              </a:rPr>
              <a:t>&lt;/title&gt;</a:t>
            </a:r>
          </a:p>
          <a:p>
            <a:r>
              <a:rPr lang="en-US" altLang="ja-JP" sz="2000">
                <a:solidFill>
                  <a:srgbClr val="000000"/>
                </a:solidFill>
                <a:latin typeface="Verdana" pitchFamily="34" charset="0"/>
              </a:rPr>
              <a:t>&lt;/head&gt;</a:t>
            </a:r>
          </a:p>
          <a:p>
            <a:endParaRPr lang="en-US" altLang="ja-JP" sz="2000">
              <a:solidFill>
                <a:srgbClr val="000000"/>
              </a:solidFill>
              <a:latin typeface="Verdana" pitchFamily="34" charset="0"/>
            </a:endParaRPr>
          </a:p>
          <a:p>
            <a:r>
              <a:rPr lang="en-US" altLang="ja-JP" sz="2000">
                <a:solidFill>
                  <a:srgbClr val="000000"/>
                </a:solidFill>
                <a:latin typeface="Verdana" pitchFamily="34" charset="0"/>
              </a:rPr>
              <a:t>&lt;body&gt;</a:t>
            </a:r>
          </a:p>
          <a:p>
            <a:r>
              <a:rPr lang="en-US" altLang="ja-JP" sz="2000">
                <a:solidFill>
                  <a:srgbClr val="000000"/>
                </a:solidFill>
                <a:latin typeface="Verdana" pitchFamily="34" charset="0"/>
              </a:rPr>
              <a:t>&lt;p&gt;</a:t>
            </a:r>
            <a:r>
              <a:rPr lang="ja-JP" altLang="en-US" sz="2000">
                <a:solidFill>
                  <a:srgbClr val="000000"/>
                </a:solidFill>
                <a:latin typeface="Verdana" pitchFamily="34" charset="0"/>
                <a:ea typeface="ＭＳ ゴシック" pitchFamily="49" charset="-128"/>
              </a:rPr>
              <a:t>この内容はテストです</a:t>
            </a:r>
            <a:r>
              <a:rPr lang="en-US" altLang="ja-JP" sz="2000">
                <a:solidFill>
                  <a:srgbClr val="000000"/>
                </a:solidFill>
                <a:latin typeface="Verdana" pitchFamily="34" charset="0"/>
              </a:rPr>
              <a:t>&lt;/p&gt;</a:t>
            </a:r>
          </a:p>
          <a:p>
            <a:r>
              <a:rPr lang="en-US" altLang="ja-JP" sz="2000">
                <a:solidFill>
                  <a:srgbClr val="000000"/>
                </a:solidFill>
                <a:latin typeface="Verdana" pitchFamily="34" charset="0"/>
              </a:rPr>
              <a:t>&lt;/body&gt;</a:t>
            </a:r>
          </a:p>
          <a:p>
            <a:r>
              <a:rPr lang="en-US" altLang="ja-JP" sz="2000">
                <a:solidFill>
                  <a:srgbClr val="000000"/>
                </a:solidFill>
                <a:latin typeface="Verdana" pitchFamily="34" charset="0"/>
              </a:rPr>
              <a:t>&lt;/html&gt;</a:t>
            </a:r>
          </a:p>
        </p:txBody>
      </p:sp>
      <p:cxnSp>
        <p:nvCxnSpPr>
          <p:cNvPr id="7" name="カギ線コネクタ 6"/>
          <p:cNvCxnSpPr>
            <a:stCxn id="24578" idx="2"/>
            <a:endCxn id="24579" idx="0"/>
          </p:cNvCxnSpPr>
          <p:nvPr/>
        </p:nvCxnSpPr>
        <p:spPr>
          <a:xfrm rot="5400000" flipH="1" flipV="1">
            <a:off x="5434013" y="1092200"/>
            <a:ext cx="3349625" cy="4759325"/>
          </a:xfrm>
          <a:prstGeom prst="bentConnector5">
            <a:avLst>
              <a:gd name="adj1" fmla="val -6825"/>
              <a:gd name="adj2" fmla="val 50852"/>
              <a:gd name="adj3" fmla="val 106825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010B3A-EE23-4171-8EEE-8E6BB61B2B69}" type="slidenum">
              <a:rPr lang="ja-JP" altLang="en-US"/>
              <a:pPr>
                <a:defRPr/>
              </a:pPr>
              <a:t>10</a:t>
            </a:fld>
            <a:endParaRPr lang="en-US" altLang="ja-JP" dirty="0"/>
          </a:p>
        </p:txBody>
      </p:sp>
      <p:sp>
        <p:nvSpPr>
          <p:cNvPr id="10" name="Text Box 107"/>
          <p:cNvSpPr txBox="1">
            <a:spLocks noChangeArrowheads="1"/>
          </p:cNvSpPr>
          <p:nvPr/>
        </p:nvSpPr>
        <p:spPr bwMode="auto">
          <a:xfrm>
            <a:off x="122238" y="1052513"/>
            <a:ext cx="2041525" cy="4619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dirty="0">
                <a:latin typeface="+mn-ea"/>
                <a:ea typeface="+mn-ea"/>
              </a:rPr>
              <a:t>ステータス</a:t>
            </a:r>
            <a:r>
              <a:rPr lang="ja-JP" altLang="en-US" dirty="0">
                <a:latin typeface="+mn-ea"/>
                <a:ea typeface="+mn-ea"/>
              </a:rPr>
              <a:t>行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11" name="Text Box 107"/>
          <p:cNvSpPr txBox="1">
            <a:spLocks noChangeArrowheads="1"/>
          </p:cNvSpPr>
          <p:nvPr/>
        </p:nvSpPr>
        <p:spPr bwMode="auto">
          <a:xfrm>
            <a:off x="615950" y="3009900"/>
            <a:ext cx="1447800" cy="461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dirty="0">
                <a:latin typeface="+mn-ea"/>
                <a:ea typeface="+mn-ea"/>
              </a:rPr>
              <a:t>付加</a:t>
            </a:r>
            <a:r>
              <a:rPr lang="ja-JP" altLang="en-US" dirty="0">
                <a:latin typeface="+mn-ea"/>
                <a:ea typeface="+mn-ea"/>
              </a:rPr>
              <a:t>情報</a:t>
            </a:r>
            <a:endParaRPr lang="ja-JP" altLang="en-US" dirty="0">
              <a:latin typeface="+mn-ea"/>
              <a:ea typeface="+mn-ea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163763" y="1252538"/>
            <a:ext cx="403225" cy="158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中かっこ 16"/>
          <p:cNvSpPr/>
          <p:nvPr/>
        </p:nvSpPr>
        <p:spPr>
          <a:xfrm flipH="1">
            <a:off x="2174875" y="1468438"/>
            <a:ext cx="320675" cy="3544887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8" name="Text Box 107"/>
          <p:cNvSpPr txBox="1">
            <a:spLocks noChangeArrowheads="1"/>
          </p:cNvSpPr>
          <p:nvPr/>
        </p:nvSpPr>
        <p:spPr bwMode="auto">
          <a:xfrm>
            <a:off x="9336088" y="981075"/>
            <a:ext cx="2622550" cy="461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dirty="0">
                <a:latin typeface="+mn-ea"/>
                <a:ea typeface="+mn-ea"/>
              </a:rPr>
              <a:t>返送オブジェクト</a:t>
            </a:r>
            <a:endParaRPr lang="ja-JP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en-US" altLang="ja-JP" sz="3600" smtClean="0"/>
              <a:t>HTTP</a:t>
            </a:r>
            <a:r>
              <a:rPr lang="ja-JP" altLang="en-US" sz="3600" smtClean="0"/>
              <a:t>レスポンス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838200" y="1027113"/>
            <a:ext cx="23383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800" b="1" dirty="0">
                <a:solidFill>
                  <a:srgbClr val="000066"/>
                </a:solidFill>
                <a:latin typeface="+mn-ea"/>
                <a:ea typeface="+mn-ea"/>
              </a:rPr>
              <a:t>ステータス行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838200" y="1560513"/>
            <a:ext cx="745648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>
                <a:latin typeface="+mn-ea"/>
                <a:ea typeface="+mn-ea"/>
              </a:rPr>
              <a:t>HTTPレスポンスの1行目に送信されるもの</a:t>
            </a:r>
            <a:endParaRPr lang="en-US" altLang="ja-JP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HTTP</a:t>
            </a:r>
            <a:r>
              <a:rPr lang="ja-JP" altLang="en-US" dirty="0">
                <a:latin typeface="+mn-ea"/>
                <a:ea typeface="+mn-ea"/>
              </a:rPr>
              <a:t>リクエストの成功や失敗などを示す番号を返す</a:t>
            </a:r>
          </a:p>
        </p:txBody>
      </p:sp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2640013" y="2476500"/>
            <a:ext cx="6999287" cy="523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800" dirty="0">
                <a:solidFill>
                  <a:srgbClr val="0000FF"/>
                </a:solidFill>
                <a:latin typeface="+mn-ea"/>
                <a:ea typeface="+mn-ea"/>
              </a:rPr>
              <a:t>HTTP</a:t>
            </a:r>
            <a:r>
              <a:rPr lang="ja-JP" altLang="en-US" sz="2800" dirty="0">
                <a:solidFill>
                  <a:srgbClr val="0000FF"/>
                </a:solidFill>
                <a:latin typeface="+mn-ea"/>
                <a:ea typeface="+mn-ea"/>
              </a:rPr>
              <a:t>バージョン  ステータスコード  理由</a:t>
            </a:r>
            <a:endParaRPr lang="ja-JP" altLang="en-US" sz="28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33802" name="正方形/長方形 12"/>
          <p:cNvSpPr>
            <a:spLocks noChangeArrowheads="1"/>
          </p:cNvSpPr>
          <p:nvPr/>
        </p:nvSpPr>
        <p:spPr bwMode="auto">
          <a:xfrm>
            <a:off x="2757488" y="3168650"/>
            <a:ext cx="424338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800" dirty="0">
                <a:solidFill>
                  <a:srgbClr val="FF0000"/>
                </a:solidFill>
                <a:latin typeface="+mn-ea"/>
                <a:ea typeface="+mn-ea"/>
              </a:rPr>
              <a:t>例）</a:t>
            </a:r>
            <a:r>
              <a:rPr lang="en-US" altLang="ja-JP" sz="2800" dirty="0">
                <a:solidFill>
                  <a:srgbClr val="FF0000"/>
                </a:solidFill>
                <a:latin typeface="+mn-ea"/>
                <a:ea typeface="+mn-ea"/>
              </a:rPr>
              <a:t>HTTP/1.1 </a:t>
            </a:r>
            <a:r>
              <a:rPr lang="ja-JP" altLang="en-US" sz="28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latin typeface="+mn-ea"/>
                <a:ea typeface="+mn-ea"/>
              </a:rPr>
              <a:t>200 </a:t>
            </a:r>
            <a:r>
              <a:rPr lang="ja-JP" altLang="en-US" sz="28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latin typeface="+mn-ea"/>
                <a:ea typeface="+mn-ea"/>
              </a:rPr>
              <a:t>OK</a:t>
            </a:r>
            <a:endParaRPr lang="en-US" altLang="ja-JP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108450" y="3870325"/>
            <a:ext cx="4186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ja-JP" altLang="en-US" b="1" dirty="0">
                <a:solidFill>
                  <a:srgbClr val="000066"/>
                </a:solidFill>
                <a:latin typeface="+mn-ea"/>
                <a:ea typeface="+mn-ea"/>
              </a:rPr>
              <a:t>よく現れるステータスコード</a:t>
            </a:r>
          </a:p>
        </p:txBody>
      </p:sp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1893888" y="4332288"/>
          <a:ext cx="8616950" cy="188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177">
                  <a:extLst>
                    <a:ext uri="{9D8B030D-6E8A-4147-A177-3AD203B41FA5}"/>
                  </a:extLst>
                </a:gridCol>
                <a:gridCol w="2306584">
                  <a:extLst>
                    <a:ext uri="{9D8B030D-6E8A-4147-A177-3AD203B41FA5}"/>
                  </a:extLst>
                </a:gridCol>
                <a:gridCol w="4824536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solidFill>
                            <a:schemeClr val="tx1"/>
                          </a:solidFill>
                        </a:rPr>
                        <a:t>ステータスコード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solidFill>
                            <a:schemeClr val="tx1"/>
                          </a:solidFill>
                        </a:rPr>
                        <a:t>理由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solidFill>
                            <a:schemeClr val="tx1"/>
                          </a:solidFill>
                        </a:rPr>
                        <a:t>意味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Document</a:t>
                      </a:r>
                      <a:r>
                        <a:rPr kumimoji="1" lang="en-US" altLang="ja-JP" sz="2000" baseline="0" dirty="0" smtClean="0">
                          <a:solidFill>
                            <a:schemeClr val="tx1"/>
                          </a:solidFill>
                        </a:rPr>
                        <a:t> Follows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solidFill>
                            <a:schemeClr val="tx1"/>
                          </a:solidFill>
                        </a:rPr>
                        <a:t>リクエスト成功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403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Forbidden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solidFill>
                            <a:schemeClr val="tx1"/>
                          </a:solidFill>
                        </a:rPr>
                        <a:t>そのオブジェクトはアクセス禁止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404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Not</a:t>
                      </a:r>
                      <a:r>
                        <a:rPr kumimoji="1" lang="en-US" altLang="ja-JP" sz="2000" baseline="0" dirty="0" smtClean="0">
                          <a:solidFill>
                            <a:schemeClr val="tx1"/>
                          </a:solidFill>
                        </a:rPr>
                        <a:t> Found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solidFill>
                            <a:schemeClr val="tx1"/>
                          </a:solidFill>
                        </a:rPr>
                        <a:t>そのオブジェクトは</a:t>
                      </a:r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Web</a:t>
                      </a:r>
                      <a:r>
                        <a:rPr kumimoji="1" lang="ja-JP" altLang="en-US" sz="2000" dirty="0" smtClean="0">
                          <a:solidFill>
                            <a:schemeClr val="tx1"/>
                          </a:solidFill>
                        </a:rPr>
                        <a:t>サーバ上に無い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49136D-2574-4241-8FBF-C5301C4AC1AD}" type="slidenum">
              <a:rPr lang="ja-JP" altLang="en-US"/>
              <a:pPr>
                <a:defRPr/>
              </a:pPr>
              <a:t>11</a:t>
            </a:fld>
            <a:endParaRPr lang="en-US" altLang="ja-JP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タイトル 1"/>
          <p:cNvSpPr>
            <a:spLocks noGrp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en-US" altLang="ja-JP" smtClean="0"/>
              <a:t>MIME</a:t>
            </a:r>
            <a:r>
              <a:rPr lang="ja-JP" altLang="en-US" smtClean="0"/>
              <a:t>タイプ</a:t>
            </a:r>
            <a:r>
              <a:rPr lang="ja-JP" altLang="en-US" sz="3600" smtClean="0"/>
              <a:t>（付加情報のひとつ）</a:t>
            </a:r>
            <a:endParaRPr lang="ja-JP" altLang="en-US" smtClean="0"/>
          </a:p>
        </p:txBody>
      </p:sp>
      <p:sp>
        <p:nvSpPr>
          <p:cNvPr id="2765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981075"/>
            <a:ext cx="10515600" cy="5195888"/>
          </a:xfrm>
        </p:spPr>
        <p:txBody>
          <a:bodyPr/>
          <a:lstStyle/>
          <a:p>
            <a:r>
              <a:rPr lang="en-US" altLang="ja-JP" smtClean="0"/>
              <a:t>MIME</a:t>
            </a:r>
            <a:r>
              <a:rPr lang="ja-JP" altLang="en-US" smtClean="0"/>
              <a:t>タイプ：応答するコンテンツの種類</a:t>
            </a:r>
            <a:endParaRPr lang="en-US" altLang="ja-JP" smtClean="0"/>
          </a:p>
          <a:p>
            <a:r>
              <a:rPr lang="en-US" altLang="ja-JP" smtClean="0"/>
              <a:t>Web</a:t>
            </a:r>
            <a:r>
              <a:rPr lang="ja-JP" altLang="en-US" smtClean="0"/>
              <a:t>ブラウザによってファイルの種類を判断する方法が異なる</a:t>
            </a:r>
            <a:endParaRPr lang="en-US" altLang="ja-JP" smtClean="0"/>
          </a:p>
          <a:p>
            <a:pPr lvl="1"/>
            <a:r>
              <a:rPr lang="en-US" altLang="ja-JP" smtClean="0"/>
              <a:t>Web</a:t>
            </a:r>
            <a:r>
              <a:rPr lang="ja-JP" altLang="en-US" smtClean="0"/>
              <a:t>サーバが返す</a:t>
            </a:r>
            <a:r>
              <a:rPr lang="en-US" altLang="ja-JP" smtClean="0"/>
              <a:t>MIME</a:t>
            </a:r>
            <a:r>
              <a:rPr lang="ja-JP" altLang="en-US" smtClean="0"/>
              <a:t>タイプから判断するブラウザ</a:t>
            </a:r>
            <a:endParaRPr lang="en-US" altLang="ja-JP" smtClean="0"/>
          </a:p>
          <a:p>
            <a:pPr lvl="1"/>
            <a:r>
              <a:rPr lang="ja-JP" altLang="en-US" smtClean="0"/>
              <a:t>ファイルの拡張子（</a:t>
            </a:r>
            <a:r>
              <a:rPr lang="en-US" altLang="ja-JP" smtClean="0"/>
              <a:t>.html</a:t>
            </a:r>
            <a:r>
              <a:rPr lang="ja-JP" altLang="en-US" smtClean="0"/>
              <a:t>など）で判断するブラウザ</a:t>
            </a:r>
            <a:endParaRPr lang="en-US" altLang="ja-JP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9A495A-F8A6-4DBD-B39F-D2B86BDD7640}" type="slidenum">
              <a:rPr lang="ja-JP" altLang="en-US"/>
              <a:pPr>
                <a:defRPr/>
              </a:pPr>
              <a:t>12</a:t>
            </a:fld>
            <a:endParaRPr lang="en-US" altLang="ja-JP" dirty="0"/>
          </a:p>
        </p:txBody>
      </p:sp>
      <p:grpSp>
        <p:nvGrpSpPr>
          <p:cNvPr id="27652" name="Group 63"/>
          <p:cNvGrpSpPr>
            <a:grpSpLocks/>
          </p:cNvGrpSpPr>
          <p:nvPr/>
        </p:nvGrpSpPr>
        <p:grpSpPr bwMode="auto">
          <a:xfrm>
            <a:off x="1889125" y="4333875"/>
            <a:ext cx="1138238" cy="1370013"/>
            <a:chOff x="3107" y="164"/>
            <a:chExt cx="1838" cy="1951"/>
          </a:xfrm>
        </p:grpSpPr>
        <p:sp>
          <p:nvSpPr>
            <p:cNvPr id="10" name="Rectangle 64"/>
            <p:cNvSpPr>
              <a:spLocks noChangeArrowheads="1"/>
            </p:cNvSpPr>
            <p:nvPr/>
          </p:nvSpPr>
          <p:spPr bwMode="auto">
            <a:xfrm>
              <a:off x="3107" y="164"/>
              <a:ext cx="887" cy="1316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11" name="Rectangle 65"/>
            <p:cNvSpPr>
              <a:spLocks noChangeArrowheads="1"/>
            </p:cNvSpPr>
            <p:nvPr/>
          </p:nvSpPr>
          <p:spPr bwMode="auto">
            <a:xfrm>
              <a:off x="3832" y="1116"/>
              <a:ext cx="90" cy="9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12" name="Rectangle 66"/>
            <p:cNvSpPr>
              <a:spLocks noChangeArrowheads="1"/>
            </p:cNvSpPr>
            <p:nvPr/>
          </p:nvSpPr>
          <p:spPr bwMode="auto">
            <a:xfrm>
              <a:off x="3153" y="209"/>
              <a:ext cx="815" cy="181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13" name="Rectangle 67"/>
            <p:cNvSpPr>
              <a:spLocks noChangeArrowheads="1"/>
            </p:cNvSpPr>
            <p:nvPr/>
          </p:nvSpPr>
          <p:spPr bwMode="auto">
            <a:xfrm>
              <a:off x="3197" y="254"/>
              <a:ext cx="725" cy="47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14" name="Rectangle 68"/>
            <p:cNvSpPr>
              <a:spLocks noChangeArrowheads="1"/>
            </p:cNvSpPr>
            <p:nvPr/>
          </p:nvSpPr>
          <p:spPr bwMode="auto">
            <a:xfrm>
              <a:off x="3786" y="347"/>
              <a:ext cx="90" cy="45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15" name="Rectangle 69"/>
            <p:cNvSpPr>
              <a:spLocks noChangeArrowheads="1"/>
            </p:cNvSpPr>
            <p:nvPr/>
          </p:nvSpPr>
          <p:spPr bwMode="auto">
            <a:xfrm>
              <a:off x="3697" y="347"/>
              <a:ext cx="46" cy="4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16" name="Rectangle 70"/>
            <p:cNvSpPr>
              <a:spLocks noChangeArrowheads="1"/>
            </p:cNvSpPr>
            <p:nvPr/>
          </p:nvSpPr>
          <p:spPr bwMode="auto">
            <a:xfrm>
              <a:off x="3153" y="435"/>
              <a:ext cx="815" cy="181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17" name="Rectangle 71"/>
            <p:cNvSpPr>
              <a:spLocks noChangeArrowheads="1"/>
            </p:cNvSpPr>
            <p:nvPr/>
          </p:nvSpPr>
          <p:spPr bwMode="auto">
            <a:xfrm>
              <a:off x="3153" y="664"/>
              <a:ext cx="815" cy="181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18" name="Rectangle 72"/>
            <p:cNvSpPr>
              <a:spLocks noChangeArrowheads="1"/>
            </p:cNvSpPr>
            <p:nvPr/>
          </p:nvSpPr>
          <p:spPr bwMode="auto">
            <a:xfrm>
              <a:off x="3153" y="1118"/>
              <a:ext cx="497" cy="136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3107" y="1661"/>
              <a:ext cx="887" cy="9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0" name="Rectangle 74"/>
            <p:cNvSpPr>
              <a:spLocks noChangeArrowheads="1"/>
            </p:cNvSpPr>
            <p:nvPr/>
          </p:nvSpPr>
          <p:spPr bwMode="auto">
            <a:xfrm>
              <a:off x="3153" y="1615"/>
              <a:ext cx="815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1" name="Rectangle 75"/>
            <p:cNvSpPr>
              <a:spLocks noChangeArrowheads="1"/>
            </p:cNvSpPr>
            <p:nvPr/>
          </p:nvSpPr>
          <p:spPr bwMode="auto">
            <a:xfrm>
              <a:off x="3107" y="1796"/>
              <a:ext cx="887" cy="93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2" name="Rectangle 76"/>
            <p:cNvSpPr>
              <a:spLocks noChangeArrowheads="1"/>
            </p:cNvSpPr>
            <p:nvPr/>
          </p:nvSpPr>
          <p:spPr bwMode="auto">
            <a:xfrm>
              <a:off x="3153" y="1751"/>
              <a:ext cx="815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3" name="Rectangle 77"/>
            <p:cNvSpPr>
              <a:spLocks noChangeArrowheads="1"/>
            </p:cNvSpPr>
            <p:nvPr/>
          </p:nvSpPr>
          <p:spPr bwMode="auto">
            <a:xfrm>
              <a:off x="3107" y="1932"/>
              <a:ext cx="887" cy="93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4" name="Rectangle 78"/>
            <p:cNvSpPr>
              <a:spLocks noChangeArrowheads="1"/>
            </p:cNvSpPr>
            <p:nvPr/>
          </p:nvSpPr>
          <p:spPr bwMode="auto">
            <a:xfrm>
              <a:off x="3153" y="1889"/>
              <a:ext cx="81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5" name="Oval 79"/>
            <p:cNvSpPr>
              <a:spLocks noChangeArrowheads="1"/>
            </p:cNvSpPr>
            <p:nvPr/>
          </p:nvSpPr>
          <p:spPr bwMode="auto">
            <a:xfrm>
              <a:off x="3832" y="1251"/>
              <a:ext cx="46" cy="4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6" name="Oval 80"/>
            <p:cNvSpPr>
              <a:spLocks noChangeArrowheads="1"/>
            </p:cNvSpPr>
            <p:nvPr/>
          </p:nvSpPr>
          <p:spPr bwMode="auto">
            <a:xfrm>
              <a:off x="3832" y="1344"/>
              <a:ext cx="46" cy="4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7" name="Rectangle 81"/>
            <p:cNvSpPr>
              <a:spLocks noChangeArrowheads="1"/>
            </p:cNvSpPr>
            <p:nvPr/>
          </p:nvSpPr>
          <p:spPr bwMode="auto">
            <a:xfrm>
              <a:off x="3153" y="890"/>
              <a:ext cx="815" cy="181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" name="Rectangle 82"/>
            <p:cNvSpPr>
              <a:spLocks noChangeArrowheads="1"/>
            </p:cNvSpPr>
            <p:nvPr/>
          </p:nvSpPr>
          <p:spPr bwMode="auto">
            <a:xfrm>
              <a:off x="3107" y="1525"/>
              <a:ext cx="887" cy="9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9" name="Rectangle 83"/>
            <p:cNvSpPr>
              <a:spLocks noChangeArrowheads="1"/>
            </p:cNvSpPr>
            <p:nvPr/>
          </p:nvSpPr>
          <p:spPr bwMode="auto">
            <a:xfrm>
              <a:off x="3153" y="1480"/>
              <a:ext cx="815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0" name="Rectangle 84"/>
            <p:cNvSpPr>
              <a:spLocks noChangeArrowheads="1"/>
            </p:cNvSpPr>
            <p:nvPr/>
          </p:nvSpPr>
          <p:spPr bwMode="auto">
            <a:xfrm>
              <a:off x="3153" y="1299"/>
              <a:ext cx="497" cy="136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1" name="Rectangle 85"/>
            <p:cNvSpPr>
              <a:spLocks noChangeArrowheads="1"/>
            </p:cNvSpPr>
            <p:nvPr/>
          </p:nvSpPr>
          <p:spPr bwMode="auto">
            <a:xfrm>
              <a:off x="4058" y="164"/>
              <a:ext cx="887" cy="1316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2" name="Rectangle 86"/>
            <p:cNvSpPr>
              <a:spLocks noChangeArrowheads="1"/>
            </p:cNvSpPr>
            <p:nvPr/>
          </p:nvSpPr>
          <p:spPr bwMode="auto">
            <a:xfrm>
              <a:off x="4786" y="1344"/>
              <a:ext cx="90" cy="9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3" name="Rectangle 87"/>
            <p:cNvSpPr>
              <a:spLocks noChangeArrowheads="1"/>
            </p:cNvSpPr>
            <p:nvPr/>
          </p:nvSpPr>
          <p:spPr bwMode="auto">
            <a:xfrm>
              <a:off x="4104" y="209"/>
              <a:ext cx="818" cy="181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4" name="Rectangle 88"/>
            <p:cNvSpPr>
              <a:spLocks noChangeArrowheads="1"/>
            </p:cNvSpPr>
            <p:nvPr/>
          </p:nvSpPr>
          <p:spPr bwMode="auto">
            <a:xfrm>
              <a:off x="4104" y="435"/>
              <a:ext cx="818" cy="181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5" name="Rectangle 89"/>
            <p:cNvSpPr>
              <a:spLocks noChangeArrowheads="1"/>
            </p:cNvSpPr>
            <p:nvPr/>
          </p:nvSpPr>
          <p:spPr bwMode="auto">
            <a:xfrm>
              <a:off x="4104" y="664"/>
              <a:ext cx="818" cy="181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6" name="Rectangle 90"/>
            <p:cNvSpPr>
              <a:spLocks noChangeArrowheads="1"/>
            </p:cNvSpPr>
            <p:nvPr/>
          </p:nvSpPr>
          <p:spPr bwMode="auto">
            <a:xfrm>
              <a:off x="4058" y="1661"/>
              <a:ext cx="887" cy="9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7" name="Rectangle 91"/>
            <p:cNvSpPr>
              <a:spLocks noChangeArrowheads="1"/>
            </p:cNvSpPr>
            <p:nvPr/>
          </p:nvSpPr>
          <p:spPr bwMode="auto">
            <a:xfrm>
              <a:off x="4104" y="1615"/>
              <a:ext cx="81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8" name="Rectangle 92"/>
            <p:cNvSpPr>
              <a:spLocks noChangeArrowheads="1"/>
            </p:cNvSpPr>
            <p:nvPr/>
          </p:nvSpPr>
          <p:spPr bwMode="auto">
            <a:xfrm>
              <a:off x="4058" y="1796"/>
              <a:ext cx="887" cy="93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39" name="Rectangle 93"/>
            <p:cNvSpPr>
              <a:spLocks noChangeArrowheads="1"/>
            </p:cNvSpPr>
            <p:nvPr/>
          </p:nvSpPr>
          <p:spPr bwMode="auto">
            <a:xfrm>
              <a:off x="4104" y="1751"/>
              <a:ext cx="81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40" name="Rectangle 94"/>
            <p:cNvSpPr>
              <a:spLocks noChangeArrowheads="1"/>
            </p:cNvSpPr>
            <p:nvPr/>
          </p:nvSpPr>
          <p:spPr bwMode="auto">
            <a:xfrm>
              <a:off x="4058" y="1932"/>
              <a:ext cx="887" cy="93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41" name="Rectangle 95"/>
            <p:cNvSpPr>
              <a:spLocks noChangeArrowheads="1"/>
            </p:cNvSpPr>
            <p:nvPr/>
          </p:nvSpPr>
          <p:spPr bwMode="auto">
            <a:xfrm>
              <a:off x="4104" y="1889"/>
              <a:ext cx="818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42" name="Oval 96"/>
            <p:cNvSpPr>
              <a:spLocks noChangeArrowheads="1"/>
            </p:cNvSpPr>
            <p:nvPr/>
          </p:nvSpPr>
          <p:spPr bwMode="auto">
            <a:xfrm>
              <a:off x="4604" y="1387"/>
              <a:ext cx="46" cy="4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43" name="Oval 97"/>
            <p:cNvSpPr>
              <a:spLocks noChangeArrowheads="1"/>
            </p:cNvSpPr>
            <p:nvPr/>
          </p:nvSpPr>
          <p:spPr bwMode="auto">
            <a:xfrm>
              <a:off x="4694" y="1389"/>
              <a:ext cx="46" cy="4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44" name="Rectangle 98"/>
            <p:cNvSpPr>
              <a:spLocks noChangeArrowheads="1"/>
            </p:cNvSpPr>
            <p:nvPr/>
          </p:nvSpPr>
          <p:spPr bwMode="auto">
            <a:xfrm>
              <a:off x="4104" y="890"/>
              <a:ext cx="818" cy="181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45" name="Rectangle 99"/>
            <p:cNvSpPr>
              <a:spLocks noChangeArrowheads="1"/>
            </p:cNvSpPr>
            <p:nvPr/>
          </p:nvSpPr>
          <p:spPr bwMode="auto">
            <a:xfrm>
              <a:off x="4058" y="1525"/>
              <a:ext cx="887" cy="9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46" name="Rectangle 100"/>
            <p:cNvSpPr>
              <a:spLocks noChangeArrowheads="1"/>
            </p:cNvSpPr>
            <p:nvPr/>
          </p:nvSpPr>
          <p:spPr bwMode="auto">
            <a:xfrm>
              <a:off x="4104" y="1480"/>
              <a:ext cx="81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47" name="Rectangle 101"/>
            <p:cNvSpPr>
              <a:spLocks noChangeArrowheads="1"/>
            </p:cNvSpPr>
            <p:nvPr/>
          </p:nvSpPr>
          <p:spPr bwMode="auto">
            <a:xfrm>
              <a:off x="4104" y="1118"/>
              <a:ext cx="818" cy="181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7703" name="WordArt 102"/>
            <p:cNvSpPr>
              <a:spLocks noChangeArrowheads="1" noChangeShapeType="1" noTextEdit="1"/>
            </p:cNvSpPr>
            <p:nvPr/>
          </p:nvSpPr>
          <p:spPr bwMode="auto">
            <a:xfrm>
              <a:off x="3198" y="1525"/>
              <a:ext cx="1633" cy="590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28306"/>
                </a:avLst>
              </a:prstTxWarp>
            </a:bodyPr>
            <a:lstStyle/>
            <a:p>
              <a:pPr algn="ctr"/>
              <a:r>
                <a:rPr lang="en-US" altLang="ja-JP" sz="3600" b="1" kern="10">
                  <a:ln w="12700">
                    <a:solidFill>
                      <a:srgbClr val="000080"/>
                    </a:solidFill>
                    <a:round/>
                    <a:headEnd/>
                    <a:tailEnd/>
                  </a:ln>
                  <a:solidFill>
                    <a:srgbClr val="00CCFF"/>
                  </a:solidFill>
                  <a:latin typeface="+mn-ea"/>
                  <a:ea typeface="+mn-ea"/>
                  <a:cs typeface="+mn-ea"/>
                </a:rPr>
                <a:t>SERVER</a:t>
              </a:r>
              <a:endParaRPr lang="ja-JP" altLang="en-US" sz="3600" b="1" kern="10">
                <a:ln w="12700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CCFF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27653" name="Group 106"/>
          <p:cNvGrpSpPr>
            <a:grpSpLocks/>
          </p:cNvGrpSpPr>
          <p:nvPr/>
        </p:nvGrpSpPr>
        <p:grpSpPr bwMode="auto">
          <a:xfrm>
            <a:off x="7448550" y="4333875"/>
            <a:ext cx="1263650" cy="1665288"/>
            <a:chOff x="400" y="2266"/>
            <a:chExt cx="847" cy="1164"/>
          </a:xfrm>
        </p:grpSpPr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400" y="2266"/>
              <a:ext cx="847" cy="11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51" name="Rectangle 8"/>
            <p:cNvSpPr>
              <a:spLocks noChangeArrowheads="1"/>
            </p:cNvSpPr>
            <p:nvPr/>
          </p:nvSpPr>
          <p:spPr bwMode="auto">
            <a:xfrm>
              <a:off x="400" y="2266"/>
              <a:ext cx="847" cy="105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52" name="Rectangle 9"/>
            <p:cNvSpPr>
              <a:spLocks noChangeArrowheads="1"/>
            </p:cNvSpPr>
            <p:nvPr/>
          </p:nvSpPr>
          <p:spPr bwMode="auto">
            <a:xfrm>
              <a:off x="1141" y="2266"/>
              <a:ext cx="106" cy="10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800">
                  <a:latin typeface="+mn-ea"/>
                  <a:ea typeface="+mn-ea"/>
                </a:rPr>
                <a:t>X</a:t>
              </a:r>
            </a:p>
          </p:txBody>
        </p:sp>
        <p:sp>
          <p:nvSpPr>
            <p:cNvPr id="53" name="Rectangle 10"/>
            <p:cNvSpPr>
              <a:spLocks noChangeArrowheads="1"/>
            </p:cNvSpPr>
            <p:nvPr/>
          </p:nvSpPr>
          <p:spPr bwMode="auto">
            <a:xfrm>
              <a:off x="1035" y="2266"/>
              <a:ext cx="105" cy="10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800">
                  <a:latin typeface="+mn-ea"/>
                  <a:ea typeface="+mn-ea"/>
                </a:rPr>
                <a:t>_</a:t>
              </a:r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930" y="2266"/>
              <a:ext cx="106" cy="10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</p:grpSp>
      <p:sp>
        <p:nvSpPr>
          <p:cNvPr id="55" name="Text Box 12"/>
          <p:cNvSpPr txBox="1">
            <a:spLocks noChangeArrowheads="1"/>
          </p:cNvSpPr>
          <p:nvPr/>
        </p:nvSpPr>
        <p:spPr bwMode="auto">
          <a:xfrm>
            <a:off x="7526338" y="4643438"/>
            <a:ext cx="11080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 sz="1800" dirty="0">
                <a:latin typeface="+mn-ea"/>
                <a:ea typeface="+mn-ea"/>
              </a:rPr>
              <a:t>Web</a:t>
            </a:r>
          </a:p>
          <a:p>
            <a:pPr algn="ctr">
              <a:defRPr/>
            </a:pPr>
            <a:r>
              <a:rPr lang="ja-JP" altLang="en-US" sz="1800" dirty="0">
                <a:latin typeface="+mn-ea"/>
                <a:ea typeface="+mn-ea"/>
              </a:rPr>
              <a:t>ブラウザ</a:t>
            </a:r>
            <a:endParaRPr lang="ja-JP" altLang="en-US" sz="1800" dirty="0">
              <a:latin typeface="+mn-ea"/>
              <a:ea typeface="+mn-ea"/>
            </a:endParaRPr>
          </a:p>
        </p:txBody>
      </p:sp>
      <p:sp>
        <p:nvSpPr>
          <p:cNvPr id="56" name="Line 20"/>
          <p:cNvSpPr>
            <a:spLocks noChangeShapeType="1"/>
          </p:cNvSpPr>
          <p:nvPr/>
        </p:nvSpPr>
        <p:spPr bwMode="auto">
          <a:xfrm>
            <a:off x="3216275" y="5002213"/>
            <a:ext cx="3951288" cy="174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58" name="AutoShape 104"/>
          <p:cNvSpPr>
            <a:spLocks noChangeArrowheads="1"/>
          </p:cNvSpPr>
          <p:nvPr/>
        </p:nvSpPr>
        <p:spPr bwMode="auto">
          <a:xfrm>
            <a:off x="3522663" y="5384800"/>
            <a:ext cx="3303587" cy="719138"/>
          </a:xfrm>
          <a:prstGeom prst="wedgeRectCallout">
            <a:avLst>
              <a:gd name="adj1" fmla="val 29043"/>
              <a:gd name="adj2" fmla="val -83692"/>
            </a:avLst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ja-JP" altLang="en-US" sz="2000" dirty="0">
                <a:latin typeface="+mn-ea"/>
                <a:ea typeface="ＭＳ Ｐゴシック" pitchFamily="50" charset="-128"/>
              </a:rPr>
              <a:t>送られた</a:t>
            </a:r>
            <a:r>
              <a:rPr lang="en-US" altLang="ja-JP" sz="2000" dirty="0">
                <a:latin typeface="+mn-ea"/>
                <a:ea typeface="ＭＳ Ｐゴシック" pitchFamily="50" charset="-128"/>
              </a:rPr>
              <a:t>MIME</a:t>
            </a:r>
            <a:r>
              <a:rPr lang="ja-JP" altLang="en-US" sz="2000" dirty="0">
                <a:latin typeface="+mn-ea"/>
                <a:ea typeface="ＭＳ Ｐゴシック" pitchFamily="50" charset="-128"/>
              </a:rPr>
              <a:t>タイプ：</a:t>
            </a:r>
            <a:endParaRPr lang="en-US" altLang="ja-JP" sz="2000" dirty="0">
              <a:latin typeface="+mn-ea"/>
              <a:ea typeface="ＭＳ Ｐゴシック" pitchFamily="50" charset="-128"/>
            </a:endParaRPr>
          </a:p>
          <a:p>
            <a:pPr>
              <a:defRPr/>
            </a:pPr>
            <a:r>
              <a:rPr lang="en-US" altLang="ja-JP" sz="2000" dirty="0">
                <a:latin typeface="+mn-ea"/>
                <a:ea typeface="ＭＳ Ｐゴシック" pitchFamily="50" charset="-128"/>
              </a:rPr>
              <a:t>Content-Type: text/html</a:t>
            </a:r>
            <a:endParaRPr lang="ja-JP" altLang="en-US" sz="2000" dirty="0">
              <a:latin typeface="+mn-ea"/>
              <a:ea typeface="ＭＳ Ｐゴシック" pitchFamily="50" charset="-128"/>
            </a:endParaRPr>
          </a:p>
        </p:txBody>
      </p:sp>
      <p:sp>
        <p:nvSpPr>
          <p:cNvPr id="59" name="角丸四角形吹き出し 58"/>
          <p:cNvSpPr/>
          <p:nvPr/>
        </p:nvSpPr>
        <p:spPr>
          <a:xfrm>
            <a:off x="8777288" y="3695700"/>
            <a:ext cx="2338387" cy="828675"/>
          </a:xfrm>
          <a:prstGeom prst="wedgeRoundRectCallout">
            <a:avLst>
              <a:gd name="adj1" fmla="val -41182"/>
              <a:gd name="adj2" fmla="val 66704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</a:rPr>
              <a:t>送</a:t>
            </a:r>
            <a:r>
              <a:rPr lang="ja-JP" altLang="en-US" sz="2000" dirty="0">
                <a:solidFill>
                  <a:schemeClr val="tx1"/>
                </a:solidFill>
              </a:rPr>
              <a:t>られてきたのは</a:t>
            </a:r>
            <a:r>
              <a:rPr lang="en-US" altLang="ja-JP" sz="2000" dirty="0">
                <a:solidFill>
                  <a:schemeClr val="tx1"/>
                </a:solidFill>
              </a:rPr>
              <a:t>HTML</a:t>
            </a:r>
            <a:r>
              <a:rPr lang="ja-JP" altLang="en-US" sz="2000" dirty="0">
                <a:solidFill>
                  <a:schemeClr val="tx1"/>
                </a:solidFill>
              </a:rPr>
              <a:t>文書だな！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984250" y="3443288"/>
            <a:ext cx="463867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en-US" altLang="ja-JP" dirty="0">
                <a:ea typeface="ＭＳ Ｐゴシック" pitchFamily="50" charset="-128"/>
              </a:rPr>
              <a:t>MIME</a:t>
            </a:r>
            <a:r>
              <a:rPr lang="ja-JP" altLang="en-US" dirty="0">
                <a:ea typeface="ＭＳ Ｐゴシック" pitchFamily="50" charset="-128"/>
              </a:rPr>
              <a:t>タイプから判断するブラウザ</a:t>
            </a:r>
            <a:endParaRPr lang="en-US" altLang="ja-JP" dirty="0">
              <a:ea typeface="ＭＳ Ｐゴシック" pitchFamily="50" charset="-128"/>
            </a:endParaRPr>
          </a:p>
        </p:txBody>
      </p:sp>
      <p:sp>
        <p:nvSpPr>
          <p:cNvPr id="27659" name="テキスト ボックス 60"/>
          <p:cNvSpPr txBox="1">
            <a:spLocks noChangeArrowheads="1"/>
          </p:cNvSpPr>
          <p:nvPr/>
        </p:nvSpPr>
        <p:spPr bwMode="auto">
          <a:xfrm>
            <a:off x="2641600" y="6338888"/>
            <a:ext cx="87137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/>
              <a:t>※</a:t>
            </a:r>
            <a:r>
              <a:rPr lang="ja-JP" altLang="en-US"/>
              <a:t>教科書</a:t>
            </a:r>
            <a:r>
              <a:rPr lang="en-US" altLang="ja-JP"/>
              <a:t>p.86</a:t>
            </a:r>
            <a:r>
              <a:rPr lang="ja-JP" altLang="en-US"/>
              <a:t>に，主な</a:t>
            </a:r>
            <a:r>
              <a:rPr lang="en-US" altLang="ja-JP"/>
              <a:t>MIME</a:t>
            </a:r>
            <a:r>
              <a:rPr lang="ja-JP" altLang="en-US"/>
              <a:t>タイプとファイルの種類の対応がある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タイトル 1"/>
          <p:cNvSpPr>
            <a:spLocks noGrp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en-US" altLang="ja-JP" smtClean="0"/>
              <a:t>HTML5</a:t>
            </a:r>
            <a:endParaRPr lang="ja-JP" altLang="en-US" smtClean="0"/>
          </a:p>
        </p:txBody>
      </p:sp>
      <p:sp>
        <p:nvSpPr>
          <p:cNvPr id="2867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981075"/>
            <a:ext cx="10515600" cy="5195888"/>
          </a:xfrm>
        </p:spPr>
        <p:txBody>
          <a:bodyPr/>
          <a:lstStyle/>
          <a:p>
            <a:r>
              <a:rPr lang="en-US" altLang="ja-JP" smtClean="0"/>
              <a:t>HTML5: 2014</a:t>
            </a:r>
            <a:r>
              <a:rPr lang="ja-JP" altLang="en-US" smtClean="0"/>
              <a:t>年に正式勧告された新しいバージョンの</a:t>
            </a:r>
            <a:r>
              <a:rPr lang="en-US" altLang="ja-JP" smtClean="0"/>
              <a:t>HTML</a:t>
            </a:r>
          </a:p>
          <a:p>
            <a:r>
              <a:rPr lang="en-US" altLang="ja-JP" smtClean="0"/>
              <a:t>HTML4.01</a:t>
            </a:r>
            <a:r>
              <a:rPr lang="ja-JP" altLang="en-US" smtClean="0"/>
              <a:t>との違い</a:t>
            </a:r>
            <a:endParaRPr lang="en-US" altLang="ja-JP" smtClean="0"/>
          </a:p>
          <a:p>
            <a:pPr lvl="1"/>
            <a:r>
              <a:rPr lang="en-US" altLang="ja-JP" smtClean="0"/>
              <a:t>DOCTYPE</a:t>
            </a:r>
            <a:r>
              <a:rPr lang="ja-JP" altLang="en-US" smtClean="0"/>
              <a:t>宣言の違い</a:t>
            </a:r>
            <a:endParaRPr lang="en-US" altLang="ja-JP" smtClean="0"/>
          </a:p>
          <a:p>
            <a:pPr lvl="1"/>
            <a:r>
              <a:rPr lang="ja-JP" altLang="en-US" smtClean="0"/>
              <a:t>文書構造を明確化するタグの追加</a:t>
            </a:r>
            <a:endParaRPr lang="en-US" altLang="ja-JP" smtClean="0"/>
          </a:p>
          <a:p>
            <a:pPr lvl="1"/>
            <a:r>
              <a:rPr lang="en-US" altLang="ja-JP" smtClean="0"/>
              <a:t>&lt;figure&gt;</a:t>
            </a:r>
            <a:r>
              <a:rPr lang="ja-JP" altLang="en-US" smtClean="0"/>
              <a:t>要素による図の挿入</a:t>
            </a:r>
            <a:endParaRPr lang="en-US" altLang="ja-JP" smtClean="0"/>
          </a:p>
          <a:p>
            <a:pPr lvl="1"/>
            <a:r>
              <a:rPr lang="en-US" altLang="ja-JP" smtClean="0"/>
              <a:t>&lt;audio&gt;&lt;video&gt;</a:t>
            </a:r>
            <a:r>
              <a:rPr lang="ja-JP" altLang="en-US" smtClean="0"/>
              <a:t>要素によるマルチメディアの提供</a:t>
            </a:r>
            <a:endParaRPr lang="en-US" altLang="ja-JP" smtClean="0"/>
          </a:p>
          <a:p>
            <a:r>
              <a:rPr lang="en-US" altLang="ja-JP" smtClean="0"/>
              <a:t>W3C</a:t>
            </a:r>
            <a:r>
              <a:rPr lang="ja-JP" altLang="en-US" smtClean="0"/>
              <a:t>の方針</a:t>
            </a:r>
            <a:endParaRPr lang="en-US" altLang="ja-JP" smtClean="0"/>
          </a:p>
          <a:p>
            <a:pPr lvl="1"/>
            <a:r>
              <a:rPr lang="ja-JP" altLang="en-US" smtClean="0"/>
              <a:t>変更：</a:t>
            </a:r>
            <a:r>
              <a:rPr lang="en-US" altLang="ja-JP" smtClean="0"/>
              <a:t>a</a:t>
            </a:r>
            <a:r>
              <a:rPr lang="ja-JP" altLang="en-US" smtClean="0"/>
              <a:t>要素の</a:t>
            </a:r>
            <a:r>
              <a:rPr lang="en-US" altLang="ja-JP" smtClean="0"/>
              <a:t>target</a:t>
            </a:r>
            <a:r>
              <a:rPr lang="ja-JP" altLang="en-US" smtClean="0"/>
              <a:t>属性を推奨 など</a:t>
            </a:r>
            <a:endParaRPr lang="en-US" altLang="ja-JP" smtClean="0"/>
          </a:p>
          <a:p>
            <a:pPr lvl="1"/>
            <a:r>
              <a:rPr lang="ja-JP" altLang="en-US" smtClean="0"/>
              <a:t>変更なし：文書の装飾は</a:t>
            </a:r>
            <a:r>
              <a:rPr lang="en-US" altLang="ja-JP" smtClean="0"/>
              <a:t>CSS</a:t>
            </a:r>
            <a:r>
              <a:rPr lang="ja-JP" altLang="en-US" smtClean="0"/>
              <a:t>で扱う，</a:t>
            </a:r>
            <a:r>
              <a:rPr lang="en-US" altLang="ja-JP" smtClean="0"/>
              <a:t>frame</a:t>
            </a:r>
            <a:r>
              <a:rPr lang="ja-JP" altLang="en-US" smtClean="0"/>
              <a:t>の削除 など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36B70-D786-4789-8FE0-015F22C0933D}" type="slidenum">
              <a:rPr lang="ja-JP" altLang="en-US"/>
              <a:pPr>
                <a:defRPr/>
              </a:pPr>
              <a:t>13</a:t>
            </a:fld>
            <a:endParaRPr lang="en-US" altLang="ja-JP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smtClean="0"/>
              <a:t>サーバへのアクセス確認（再掲）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4294967295"/>
          </p:nvPr>
        </p:nvSpPr>
        <p:spPr>
          <a:xfrm>
            <a:off x="838200" y="1143000"/>
            <a:ext cx="10515600" cy="5715000"/>
          </a:xfrm>
        </p:spPr>
        <p:txBody>
          <a:bodyPr>
            <a:normAutofit/>
          </a:bodyPr>
          <a:lstStyle/>
          <a:p>
            <a:r>
              <a:rPr lang="ja-JP" altLang="en-US" smtClean="0"/>
              <a:t>レポートを提出するサーバへのアクセス確認</a:t>
            </a:r>
            <a:endParaRPr lang="en-US" altLang="ja-JP" smtClean="0"/>
          </a:p>
          <a:p>
            <a:pPr>
              <a:buFontTx/>
              <a:buAutoNum type="arabicPeriod"/>
            </a:pPr>
            <a:r>
              <a:rPr lang="ja-JP" altLang="en-US" smtClean="0"/>
              <a:t>講義用</a:t>
            </a:r>
            <a:r>
              <a:rPr lang="en-US" altLang="ja-JP" smtClean="0"/>
              <a:t>moodle</a:t>
            </a:r>
            <a:r>
              <a:rPr lang="ja-JP" altLang="en-US" smtClean="0"/>
              <a:t>サイト一番下にある「レポート課題」のページへ移動</a:t>
            </a:r>
            <a:endParaRPr lang="en-US" altLang="ja-JP" smtClean="0"/>
          </a:p>
          <a:p>
            <a:pPr>
              <a:buFontTx/>
              <a:buAutoNum type="arabicPeriod"/>
            </a:pPr>
            <a:r>
              <a:rPr lang="ja-JP" altLang="en-US" smtClean="0"/>
              <a:t>「レポート提出期限と提出方法」のページにある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「課題提出先サーバ」をメモしておく</a:t>
            </a:r>
            <a:endParaRPr lang="en-US" altLang="ja-JP" smtClean="0"/>
          </a:p>
          <a:p>
            <a:pPr>
              <a:buFontTx/>
              <a:buAutoNum type="arabicPeriod"/>
            </a:pPr>
            <a:r>
              <a:rPr lang="ja-JP" altLang="en-US" smtClean="0"/>
              <a:t>「課題のアップロード方法」に従って，サーバへのアクセスを確認</a:t>
            </a:r>
            <a:endParaRPr lang="en-US" altLang="ja-JP" smtClean="0"/>
          </a:p>
          <a:p>
            <a:r>
              <a:rPr lang="en-US" altLang="ja-JP" smtClean="0"/>
              <a:t>WinSCP</a:t>
            </a:r>
            <a:r>
              <a:rPr lang="ja-JP" altLang="en-US" smtClean="0"/>
              <a:t>が入っていない人</a:t>
            </a:r>
            <a:endParaRPr lang="en-US" altLang="ja-JP" smtClean="0"/>
          </a:p>
          <a:p>
            <a:pPr marL="788988" lvl="1" indent="-514350">
              <a:buClr>
                <a:schemeClr val="tx1"/>
              </a:buClr>
              <a:buFont typeface="Arial" charset="0"/>
              <a:buChar char="‒"/>
            </a:pPr>
            <a:r>
              <a:rPr lang="ja-JP" altLang="en-US" sz="2800" u="sng" smtClean="0">
                <a:solidFill>
                  <a:srgbClr val="FF0000"/>
                </a:solidFill>
              </a:rPr>
              <a:t>管理者権限で</a:t>
            </a:r>
            <a:r>
              <a:rPr lang="ja-JP" altLang="en-US" sz="2800" smtClean="0"/>
              <a:t>インストールしてください．</a:t>
            </a:r>
            <a:endParaRPr lang="en-US" altLang="ja-JP" sz="2800" smtClean="0"/>
          </a:p>
          <a:p>
            <a:r>
              <a:rPr lang="ja-JP" altLang="en-US" smtClean="0"/>
              <a:t>アクセスできなかった人</a:t>
            </a:r>
            <a:endParaRPr lang="en-US" altLang="ja-JP" smtClean="0"/>
          </a:p>
          <a:p>
            <a:pPr marL="788988" lvl="1" indent="-514350">
              <a:buFont typeface="Arial" charset="0"/>
              <a:buChar char="‒"/>
            </a:pPr>
            <a:r>
              <a:rPr lang="en-US" altLang="ja-JP" sz="2800" smtClean="0"/>
              <a:t>TA</a:t>
            </a:r>
            <a:r>
              <a:rPr lang="ja-JP" altLang="en-US" sz="2800" smtClean="0"/>
              <a:t>もしくは教員に相談してください．</a:t>
            </a:r>
            <a:endParaRPr lang="en-US" altLang="ja-JP" sz="2800" smtClean="0"/>
          </a:p>
        </p:txBody>
      </p:sp>
      <p:sp>
        <p:nvSpPr>
          <p:cNvPr id="4" name="スライド番号プレースホルダー 3"/>
          <p:cNvSpPr txBox="1">
            <a:spLocks noGrp="1"/>
          </p:cNvSpPr>
          <p:nvPr/>
        </p:nvSpPr>
        <p:spPr>
          <a:xfrm>
            <a:off x="9336088" y="6372225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62C35ED6-7E99-48ED-ADF3-F7AF202187E4}" type="slidenum">
              <a:rPr lang="ja-JP" altLang="en-US" sz="1800">
                <a:solidFill>
                  <a:schemeClr val="tx1">
                    <a:tint val="75000"/>
                  </a:schemeClr>
                </a:solidFill>
                <a:ea typeface="ＭＳ Ｐゴシック" pitchFamily="50" charset="-128"/>
              </a:rPr>
              <a:pPr algn="r">
                <a:defRPr/>
              </a:pPr>
              <a:t>14</a:t>
            </a:fld>
            <a:endParaRPr lang="en-US" altLang="ja-JP" sz="1800" dirty="0">
              <a:solidFill>
                <a:schemeClr val="tx1">
                  <a:tint val="75000"/>
                </a:schemeClr>
              </a:solidFill>
              <a:ea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smtClean="0"/>
              <a:t>レポート</a:t>
            </a:r>
            <a:r>
              <a:rPr lang="en-US" altLang="ja-JP" smtClean="0"/>
              <a:t>0</a:t>
            </a:r>
            <a:endParaRPr lang="ja-JP" altLang="en-US" smtClean="0"/>
          </a:p>
        </p:txBody>
      </p:sp>
      <p:sp>
        <p:nvSpPr>
          <p:cNvPr id="38915" name="コンテンツ プレースホルダー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ja-JP" altLang="en-US" smtClean="0"/>
              <a:t>中身はなんでもよい</a:t>
            </a:r>
            <a:endParaRPr lang="en-US" altLang="ja-JP" smtClean="0"/>
          </a:p>
          <a:p>
            <a:pPr lvl="1"/>
            <a:r>
              <a:rPr lang="ja-JP" altLang="en-US" sz="2800" smtClean="0"/>
              <a:t>レポート</a:t>
            </a:r>
            <a:r>
              <a:rPr lang="en-US" altLang="ja-JP" sz="2800" smtClean="0"/>
              <a:t>0</a:t>
            </a:r>
            <a:r>
              <a:rPr lang="ja-JP" altLang="en-US" sz="2800" smtClean="0"/>
              <a:t>を提出しても加点しない</a:t>
            </a:r>
          </a:p>
          <a:p>
            <a:pPr lvl="1"/>
            <a:r>
              <a:rPr lang="ja-JP" altLang="en-US" sz="2800" smtClean="0"/>
              <a:t>レポート</a:t>
            </a:r>
            <a:r>
              <a:rPr lang="en-US" altLang="ja-JP" sz="2800" smtClean="0"/>
              <a:t>0</a:t>
            </a:r>
            <a:r>
              <a:rPr lang="ja-JP" altLang="en-US" sz="2800" smtClean="0"/>
              <a:t>を期限までに提出しないと減点する</a:t>
            </a:r>
          </a:p>
          <a:p>
            <a:pPr lvl="1"/>
            <a:r>
              <a:rPr lang="ja-JP" altLang="en-US" sz="2800" smtClean="0"/>
              <a:t>「提出」とは，指定された</a:t>
            </a:r>
            <a:r>
              <a:rPr lang="en-US" altLang="ja-JP" sz="2800" smtClean="0"/>
              <a:t>URL</a:t>
            </a:r>
            <a:r>
              <a:rPr lang="ja-JP" altLang="en-US" sz="2800" smtClean="0"/>
              <a:t>で</a:t>
            </a:r>
            <a:r>
              <a:rPr lang="en-US" altLang="ja-JP" sz="2800" smtClean="0"/>
              <a:t>Web</a:t>
            </a:r>
            <a:r>
              <a:rPr lang="ja-JP" altLang="en-US" sz="2800" smtClean="0"/>
              <a:t>ブラウザから正しくアクセスできるかどうかであり，アップロードしたかどうかや，教員の元にファイルが届いたかどうかではない</a:t>
            </a:r>
            <a:endParaRPr lang="en-US" altLang="ja-JP" sz="2800" smtClean="0"/>
          </a:p>
          <a:p>
            <a:r>
              <a:rPr lang="ja-JP" altLang="en-US" smtClean="0"/>
              <a:t>ファイル名は「</a:t>
            </a:r>
            <a:r>
              <a:rPr lang="en-US" altLang="ja-JP" smtClean="0"/>
              <a:t>report0.html</a:t>
            </a:r>
            <a:r>
              <a:rPr lang="ja-JP" altLang="en-US" smtClean="0"/>
              <a:t>」とすること</a:t>
            </a:r>
            <a:endParaRPr lang="en-US" altLang="ja-JP" smtClean="0"/>
          </a:p>
          <a:p>
            <a:r>
              <a:rPr lang="ja-JP" altLang="en-US" smtClean="0"/>
              <a:t>トップページからリンクする必要はない</a:t>
            </a:r>
            <a:endParaRPr lang="en-US" altLang="ja-JP" smtClean="0"/>
          </a:p>
          <a:p>
            <a:pPr>
              <a:buClr>
                <a:schemeClr val="tx1"/>
              </a:buClr>
            </a:pPr>
            <a:r>
              <a:rPr lang="ja-JP" altLang="en-US" smtClean="0">
                <a:solidFill>
                  <a:srgbClr val="FF0000"/>
                </a:solidFill>
              </a:rPr>
              <a:t>提出期限：</a:t>
            </a:r>
            <a:r>
              <a:rPr lang="en-US" altLang="ja-JP" smtClean="0">
                <a:solidFill>
                  <a:srgbClr val="FF0000"/>
                </a:solidFill>
              </a:rPr>
              <a:t>5/22</a:t>
            </a:r>
            <a:r>
              <a:rPr lang="ja-JP" altLang="en-US" smtClean="0">
                <a:solidFill>
                  <a:srgbClr val="FF0000"/>
                </a:solidFill>
              </a:rPr>
              <a:t>（水）昼</a:t>
            </a:r>
            <a:r>
              <a:rPr lang="en-US" altLang="ja-JP" smtClean="0">
                <a:solidFill>
                  <a:srgbClr val="FF0000"/>
                </a:solidFill>
              </a:rPr>
              <a:t>12:00</a:t>
            </a:r>
            <a:endParaRPr lang="ja-JP" altLang="en-US" smtClean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/>
          <p:cNvSpPr txBox="1">
            <a:spLocks noGrp="1"/>
          </p:cNvSpPr>
          <p:nvPr/>
        </p:nvSpPr>
        <p:spPr>
          <a:xfrm>
            <a:off x="9336088" y="6372225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26EB53BC-EC78-404D-9FA8-DE3C7EC09FBE}" type="slidenum">
              <a:rPr lang="ja-JP" altLang="en-US" sz="1800">
                <a:solidFill>
                  <a:schemeClr val="tx1">
                    <a:tint val="75000"/>
                  </a:schemeClr>
                </a:solidFill>
                <a:ea typeface="ＭＳ Ｐゴシック" pitchFamily="50" charset="-128"/>
              </a:rPr>
              <a:pPr algn="r">
                <a:defRPr/>
              </a:pPr>
              <a:t>15</a:t>
            </a:fld>
            <a:endParaRPr lang="en-US" altLang="ja-JP" sz="1800" dirty="0">
              <a:solidFill>
                <a:schemeClr val="tx1">
                  <a:tint val="75000"/>
                </a:schemeClr>
              </a:solidFill>
              <a:ea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図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92888" y="4222750"/>
            <a:ext cx="5346700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図 2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8275" y="1871663"/>
            <a:ext cx="6194425" cy="384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smtClean="0"/>
              <a:t>レポート</a:t>
            </a:r>
            <a:r>
              <a:rPr lang="en-US" altLang="ja-JP" smtClean="0"/>
              <a:t>0</a:t>
            </a:r>
            <a:r>
              <a:rPr lang="ja-JP" altLang="en-US" smtClean="0"/>
              <a:t>の提出確認</a:t>
            </a:r>
          </a:p>
        </p:txBody>
      </p:sp>
      <p:sp>
        <p:nvSpPr>
          <p:cNvPr id="4" name="スライド番号プレースホルダー 3"/>
          <p:cNvSpPr txBox="1">
            <a:spLocks noGrp="1"/>
          </p:cNvSpPr>
          <p:nvPr/>
        </p:nvSpPr>
        <p:spPr>
          <a:xfrm>
            <a:off x="9336088" y="6372225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71908657-3674-47EA-BC42-B9232BE639DB}" type="slidenum">
              <a:rPr lang="ja-JP" altLang="en-US" sz="1800">
                <a:solidFill>
                  <a:schemeClr val="tx1">
                    <a:tint val="75000"/>
                  </a:schemeClr>
                </a:solidFill>
                <a:ea typeface="ＭＳ Ｐゴシック" pitchFamily="50" charset="-128"/>
              </a:rPr>
              <a:pPr algn="r">
                <a:defRPr/>
              </a:pPr>
              <a:t>16</a:t>
            </a:fld>
            <a:endParaRPr lang="en-US" altLang="ja-JP" sz="1800" dirty="0">
              <a:solidFill>
                <a:schemeClr val="tx1">
                  <a:tint val="75000"/>
                </a:schemeClr>
              </a:solidFill>
              <a:ea typeface="ＭＳ Ｐゴシック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20750" y="850900"/>
            <a:ext cx="4562475" cy="8302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dirty="0"/>
              <a:t>①ドラッグ＆ドロップで</a:t>
            </a:r>
            <a:r>
              <a:rPr lang="en-US" altLang="ja-JP" dirty="0"/>
              <a:t>report0.html</a:t>
            </a:r>
            <a:r>
              <a:rPr lang="ja-JP" altLang="en-US" dirty="0"/>
              <a:t>を</a:t>
            </a:r>
            <a:r>
              <a:rPr lang="en-US" altLang="ja-JP" dirty="0" err="1"/>
              <a:t>public_html</a:t>
            </a:r>
            <a:r>
              <a:rPr lang="ja-JP" altLang="en-US" dirty="0"/>
              <a:t>フォルダ内にコピー</a:t>
            </a:r>
            <a:endParaRPr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3175000" y="3087688"/>
            <a:ext cx="1682750" cy="2413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535738" y="2547938"/>
            <a:ext cx="5545137" cy="15700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dirty="0"/>
              <a:t>②ブラウザで</a:t>
            </a:r>
            <a:r>
              <a:rPr lang="en-US" altLang="ja-JP" dirty="0"/>
              <a:t>URL</a:t>
            </a:r>
          </a:p>
          <a:p>
            <a:pPr>
              <a:defRPr/>
            </a:pPr>
            <a:r>
              <a:rPr lang="en-US" altLang="ja-JP" dirty="0"/>
              <a:t>http://srv1.cs.priv.teu.ac.jp/~c011XXXXxx/report0.html</a:t>
            </a:r>
          </a:p>
          <a:p>
            <a:pPr>
              <a:defRPr/>
            </a:pPr>
            <a:r>
              <a:rPr lang="ja-JP" altLang="en-US" dirty="0"/>
              <a:t>を開く</a:t>
            </a:r>
            <a:endParaRPr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7405688" y="4999038"/>
            <a:ext cx="3082925" cy="3016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684963" y="6276975"/>
            <a:ext cx="4899025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dirty="0"/>
              <a:t>③提出内容が表示されていれば</a:t>
            </a:r>
            <a:r>
              <a:rPr lang="en-US" altLang="ja-JP" dirty="0"/>
              <a:t>OK</a:t>
            </a:r>
            <a:endParaRPr lang="ja-JP" altLang="en-US" dirty="0"/>
          </a:p>
        </p:txBody>
      </p:sp>
      <p:sp>
        <p:nvSpPr>
          <p:cNvPr id="39947" name="テキスト ボックス 2"/>
          <p:cNvSpPr txBox="1">
            <a:spLocks noChangeArrowheads="1"/>
          </p:cNvSpPr>
          <p:nvPr/>
        </p:nvSpPr>
        <p:spPr bwMode="auto">
          <a:xfrm>
            <a:off x="9345613" y="3333750"/>
            <a:ext cx="2743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自分のアカウント名</a:t>
            </a:r>
          </a:p>
        </p:txBody>
      </p:sp>
      <p:cxnSp>
        <p:nvCxnSpPr>
          <p:cNvPr id="6" name="直線コネクタ 5"/>
          <p:cNvCxnSpPr/>
          <p:nvPr/>
        </p:nvCxnSpPr>
        <p:spPr>
          <a:xfrm>
            <a:off x="10128250" y="3333750"/>
            <a:ext cx="18002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8543925" y="3644900"/>
            <a:ext cx="215900" cy="135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50" name="テキスト ボックス 18"/>
          <p:cNvSpPr txBox="1">
            <a:spLocks noChangeArrowheads="1"/>
          </p:cNvSpPr>
          <p:nvPr/>
        </p:nvSpPr>
        <p:spPr bwMode="auto">
          <a:xfrm>
            <a:off x="6599238" y="1165225"/>
            <a:ext cx="5494337" cy="4000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000"/>
              <a:t>/home/CSB/20XX/c011XXXXxx/public_html/</a:t>
            </a:r>
            <a:endParaRPr lang="ja-JP" altLang="en-US" sz="2000"/>
          </a:p>
        </p:txBody>
      </p:sp>
      <p:cxnSp>
        <p:nvCxnSpPr>
          <p:cNvPr id="23" name="直線矢印コネクタ 22"/>
          <p:cNvCxnSpPr/>
          <p:nvPr/>
        </p:nvCxnSpPr>
        <p:spPr>
          <a:xfrm flipH="1">
            <a:off x="4567238" y="1412875"/>
            <a:ext cx="1960562" cy="16271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角丸四角形 29"/>
          <p:cNvSpPr/>
          <p:nvPr/>
        </p:nvSpPr>
        <p:spPr>
          <a:xfrm>
            <a:off x="3192463" y="3606800"/>
            <a:ext cx="1301750" cy="1889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1" name="左カーブ矢印 30"/>
          <p:cNvSpPr/>
          <p:nvPr/>
        </p:nvSpPr>
        <p:spPr>
          <a:xfrm rot="16200000">
            <a:off x="2338388" y="1760538"/>
            <a:ext cx="731837" cy="2624137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39954" name="テキスト ボックス 31"/>
          <p:cNvSpPr txBox="1">
            <a:spLocks noChangeArrowheads="1"/>
          </p:cNvSpPr>
          <p:nvPr/>
        </p:nvSpPr>
        <p:spPr bwMode="auto">
          <a:xfrm>
            <a:off x="107950" y="4999038"/>
            <a:ext cx="3097213" cy="461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/>
              <a:t>自分のコンピュータ側</a:t>
            </a:r>
          </a:p>
        </p:txBody>
      </p:sp>
      <p:sp>
        <p:nvSpPr>
          <p:cNvPr id="39955" name="テキスト ボックス 32"/>
          <p:cNvSpPr txBox="1">
            <a:spLocks noChangeArrowheads="1"/>
          </p:cNvSpPr>
          <p:nvPr/>
        </p:nvSpPr>
        <p:spPr bwMode="auto">
          <a:xfrm>
            <a:off x="3548063" y="4984750"/>
            <a:ext cx="2293937" cy="4619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/>
              <a:t>サーバ側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smtClean="0"/>
              <a:t>サーバのディレクトリ構造と</a:t>
            </a:r>
            <a:r>
              <a:rPr lang="en-US" altLang="ja-JP" smtClean="0"/>
              <a:t>URL</a:t>
            </a:r>
            <a:r>
              <a:rPr lang="ja-JP" altLang="en-US" smtClean="0"/>
              <a:t>の関係</a:t>
            </a:r>
          </a:p>
        </p:txBody>
      </p:sp>
      <p:sp>
        <p:nvSpPr>
          <p:cNvPr id="4" name="スライド番号プレースホルダー 3"/>
          <p:cNvSpPr txBox="1">
            <a:spLocks noGrp="1"/>
          </p:cNvSpPr>
          <p:nvPr/>
        </p:nvSpPr>
        <p:spPr>
          <a:xfrm>
            <a:off x="9336088" y="6372225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A157826C-E1FD-4C27-B9DA-E88F7A334AFF}" type="slidenum">
              <a:rPr lang="ja-JP" altLang="en-US" sz="1800">
                <a:solidFill>
                  <a:schemeClr val="tx1">
                    <a:tint val="75000"/>
                  </a:schemeClr>
                </a:solidFill>
                <a:ea typeface="ＭＳ Ｐゴシック" pitchFamily="50" charset="-128"/>
              </a:rPr>
              <a:pPr algn="r">
                <a:defRPr/>
              </a:pPr>
              <a:t>17</a:t>
            </a:fld>
            <a:endParaRPr lang="en-US" altLang="ja-JP" sz="1800" dirty="0">
              <a:solidFill>
                <a:schemeClr val="tx1">
                  <a:tint val="75000"/>
                </a:schemeClr>
              </a:solidFill>
              <a:ea typeface="ＭＳ Ｐゴシック" pitchFamily="50" charset="-128"/>
            </a:endParaRPr>
          </a:p>
        </p:txBody>
      </p:sp>
      <p:sp>
        <p:nvSpPr>
          <p:cNvPr id="41988" name="テキスト ボックス 4"/>
          <p:cNvSpPr txBox="1">
            <a:spLocks noChangeArrowheads="1"/>
          </p:cNvSpPr>
          <p:nvPr/>
        </p:nvSpPr>
        <p:spPr bwMode="auto">
          <a:xfrm>
            <a:off x="696913" y="946150"/>
            <a:ext cx="410368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/>
              <a:t>Web</a:t>
            </a:r>
            <a:r>
              <a:rPr lang="ja-JP" altLang="en-US"/>
              <a:t>サーバ（</a:t>
            </a:r>
            <a:r>
              <a:rPr lang="en-US" altLang="ja-JP"/>
              <a:t>srv1.teu.ac.jp</a:t>
            </a:r>
            <a:r>
              <a:rPr lang="ja-JP" altLang="en-US"/>
              <a:t>）のディレクトリ構造例</a:t>
            </a:r>
          </a:p>
        </p:txBody>
      </p:sp>
      <p:sp>
        <p:nvSpPr>
          <p:cNvPr id="41989" name="テキスト ボックス 5"/>
          <p:cNvSpPr txBox="1">
            <a:spLocks noChangeArrowheads="1"/>
          </p:cNvSpPr>
          <p:nvPr/>
        </p:nvSpPr>
        <p:spPr bwMode="auto">
          <a:xfrm>
            <a:off x="1209675" y="1835150"/>
            <a:ext cx="12954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/>
              <a:t>home</a:t>
            </a:r>
            <a:endParaRPr lang="ja-JP" altLang="en-US"/>
          </a:p>
        </p:txBody>
      </p:sp>
      <p:sp>
        <p:nvSpPr>
          <p:cNvPr id="41990" name="テキスト ボックス 6"/>
          <p:cNvSpPr txBox="1">
            <a:spLocks noChangeArrowheads="1"/>
          </p:cNvSpPr>
          <p:nvPr/>
        </p:nvSpPr>
        <p:spPr bwMode="auto">
          <a:xfrm>
            <a:off x="1209675" y="2573338"/>
            <a:ext cx="1295400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/>
              <a:t>CSB</a:t>
            </a:r>
            <a:endParaRPr lang="ja-JP" altLang="en-US"/>
          </a:p>
        </p:txBody>
      </p:sp>
      <p:sp>
        <p:nvSpPr>
          <p:cNvPr id="41991" name="テキスト ボックス 7"/>
          <p:cNvSpPr txBox="1">
            <a:spLocks noChangeArrowheads="1"/>
          </p:cNvSpPr>
          <p:nvPr/>
        </p:nvSpPr>
        <p:spPr bwMode="auto">
          <a:xfrm>
            <a:off x="1209675" y="3313113"/>
            <a:ext cx="1295400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/>
              <a:t>2018</a:t>
            </a:r>
            <a:endParaRPr lang="ja-JP" altLang="en-US"/>
          </a:p>
        </p:txBody>
      </p:sp>
      <p:sp>
        <p:nvSpPr>
          <p:cNvPr id="41992" name="テキスト ボックス 8"/>
          <p:cNvSpPr txBox="1">
            <a:spLocks noChangeArrowheads="1"/>
          </p:cNvSpPr>
          <p:nvPr/>
        </p:nvSpPr>
        <p:spPr bwMode="auto">
          <a:xfrm>
            <a:off x="957263" y="4051300"/>
            <a:ext cx="1800225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/>
              <a:t>c0118999ab</a:t>
            </a:r>
            <a:endParaRPr lang="ja-JP" altLang="en-US"/>
          </a:p>
        </p:txBody>
      </p:sp>
      <p:sp>
        <p:nvSpPr>
          <p:cNvPr id="41993" name="テキスト ボックス 9"/>
          <p:cNvSpPr txBox="1">
            <a:spLocks noChangeArrowheads="1"/>
          </p:cNvSpPr>
          <p:nvPr/>
        </p:nvSpPr>
        <p:spPr bwMode="auto">
          <a:xfrm>
            <a:off x="957263" y="4791075"/>
            <a:ext cx="180022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/>
              <a:t>public_html</a:t>
            </a:r>
            <a:endParaRPr lang="ja-JP" altLang="en-US"/>
          </a:p>
        </p:txBody>
      </p:sp>
      <p:sp>
        <p:nvSpPr>
          <p:cNvPr id="41994" name="テキスト ボックス 10"/>
          <p:cNvSpPr txBox="1">
            <a:spLocks noChangeArrowheads="1"/>
          </p:cNvSpPr>
          <p:nvPr/>
        </p:nvSpPr>
        <p:spPr bwMode="auto">
          <a:xfrm>
            <a:off x="417513" y="5551488"/>
            <a:ext cx="18002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/>
              <a:t>report0.html</a:t>
            </a:r>
            <a:endParaRPr lang="ja-JP" altLang="en-US"/>
          </a:p>
        </p:txBody>
      </p:sp>
      <p:cxnSp>
        <p:nvCxnSpPr>
          <p:cNvPr id="13" name="直線コネクタ 12"/>
          <p:cNvCxnSpPr>
            <a:stCxn id="41989" idx="2"/>
            <a:endCxn id="41990" idx="0"/>
          </p:cNvCxnSpPr>
          <p:nvPr/>
        </p:nvCxnSpPr>
        <p:spPr>
          <a:xfrm>
            <a:off x="1857375" y="2297113"/>
            <a:ext cx="0" cy="276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41990" idx="2"/>
            <a:endCxn id="41991" idx="0"/>
          </p:cNvCxnSpPr>
          <p:nvPr/>
        </p:nvCxnSpPr>
        <p:spPr>
          <a:xfrm>
            <a:off x="1857375" y="3035300"/>
            <a:ext cx="0" cy="27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41991" idx="2"/>
            <a:endCxn id="41992" idx="0"/>
          </p:cNvCxnSpPr>
          <p:nvPr/>
        </p:nvCxnSpPr>
        <p:spPr>
          <a:xfrm>
            <a:off x="1857375" y="3775075"/>
            <a:ext cx="0" cy="276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41992" idx="2"/>
            <a:endCxn id="41993" idx="0"/>
          </p:cNvCxnSpPr>
          <p:nvPr/>
        </p:nvCxnSpPr>
        <p:spPr>
          <a:xfrm>
            <a:off x="1857375" y="4513263"/>
            <a:ext cx="0" cy="2778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41993" idx="2"/>
            <a:endCxn id="41994" idx="0"/>
          </p:cNvCxnSpPr>
          <p:nvPr/>
        </p:nvCxnSpPr>
        <p:spPr>
          <a:xfrm flipH="1">
            <a:off x="1317625" y="5251450"/>
            <a:ext cx="539750" cy="300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41993" idx="2"/>
          </p:cNvCxnSpPr>
          <p:nvPr/>
        </p:nvCxnSpPr>
        <p:spPr>
          <a:xfrm>
            <a:off x="1857375" y="5251450"/>
            <a:ext cx="1368425" cy="300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01" name="テキスト ボックス 30"/>
          <p:cNvSpPr txBox="1">
            <a:spLocks noChangeArrowheads="1"/>
          </p:cNvSpPr>
          <p:nvPr/>
        </p:nvSpPr>
        <p:spPr bwMode="auto">
          <a:xfrm>
            <a:off x="3009900" y="5545138"/>
            <a:ext cx="1798638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/>
              <a:t>image</a:t>
            </a:r>
            <a:endParaRPr lang="ja-JP" altLang="en-US"/>
          </a:p>
        </p:txBody>
      </p:sp>
      <p:sp>
        <p:nvSpPr>
          <p:cNvPr id="42002" name="テキスト ボックス 32"/>
          <p:cNvSpPr txBox="1">
            <a:spLocks noChangeArrowheads="1"/>
          </p:cNvSpPr>
          <p:nvPr/>
        </p:nvSpPr>
        <p:spPr bwMode="auto">
          <a:xfrm>
            <a:off x="3009900" y="6299200"/>
            <a:ext cx="17986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/>
              <a:t>image.gif</a:t>
            </a:r>
            <a:endParaRPr lang="ja-JP" altLang="en-US"/>
          </a:p>
        </p:txBody>
      </p:sp>
      <p:cxnSp>
        <p:nvCxnSpPr>
          <p:cNvPr id="34" name="直線コネクタ 33"/>
          <p:cNvCxnSpPr>
            <a:stCxn id="42001" idx="2"/>
            <a:endCxn id="42002" idx="0"/>
          </p:cNvCxnSpPr>
          <p:nvPr/>
        </p:nvCxnSpPr>
        <p:spPr>
          <a:xfrm>
            <a:off x="3910013" y="6007100"/>
            <a:ext cx="0" cy="292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04" name="テキスト ボックス 36"/>
          <p:cNvSpPr txBox="1">
            <a:spLocks noChangeArrowheads="1"/>
          </p:cNvSpPr>
          <p:nvPr/>
        </p:nvSpPr>
        <p:spPr bwMode="auto">
          <a:xfrm>
            <a:off x="6743700" y="4579938"/>
            <a:ext cx="35290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/>
              <a:t>Web</a:t>
            </a:r>
            <a:r>
              <a:rPr lang="ja-JP" altLang="en-US"/>
              <a:t>ページの</a:t>
            </a:r>
            <a:r>
              <a:rPr lang="en-US" altLang="ja-JP"/>
              <a:t>URL</a:t>
            </a:r>
            <a:endParaRPr lang="ja-JP" altLang="en-US"/>
          </a:p>
        </p:txBody>
      </p:sp>
      <p:sp>
        <p:nvSpPr>
          <p:cNvPr id="38" name="右矢印 37"/>
          <p:cNvSpPr/>
          <p:nvPr/>
        </p:nvSpPr>
        <p:spPr>
          <a:xfrm>
            <a:off x="5095875" y="5110163"/>
            <a:ext cx="446088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2006" name="テキスト ボックス 38"/>
          <p:cNvSpPr txBox="1">
            <a:spLocks noChangeArrowheads="1"/>
          </p:cNvSpPr>
          <p:nvPr/>
        </p:nvSpPr>
        <p:spPr bwMode="auto">
          <a:xfrm>
            <a:off x="5718175" y="5572125"/>
            <a:ext cx="6529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/>
              <a:t>http://srv1.teu.ac.jp/~c0118999ab/image/image.gif</a:t>
            </a:r>
            <a:endParaRPr lang="ja-JP" altLang="en-US"/>
          </a:p>
        </p:txBody>
      </p:sp>
      <p:sp>
        <p:nvSpPr>
          <p:cNvPr id="42007" name="テキスト ボックス 39"/>
          <p:cNvSpPr txBox="1">
            <a:spLocks noChangeArrowheads="1"/>
          </p:cNvSpPr>
          <p:nvPr/>
        </p:nvSpPr>
        <p:spPr bwMode="auto">
          <a:xfrm>
            <a:off x="5708650" y="5094288"/>
            <a:ext cx="58832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/>
              <a:t>http://srv1.teu.ac.jp/~c0118999ab/report0.html</a:t>
            </a:r>
            <a:endParaRPr lang="ja-JP" altLang="en-US"/>
          </a:p>
        </p:txBody>
      </p:sp>
      <p:sp>
        <p:nvSpPr>
          <p:cNvPr id="42008" name="テキスト ボックス 40"/>
          <p:cNvSpPr txBox="1">
            <a:spLocks noChangeArrowheads="1"/>
          </p:cNvSpPr>
          <p:nvPr/>
        </p:nvSpPr>
        <p:spPr bwMode="auto">
          <a:xfrm>
            <a:off x="3700463" y="3232150"/>
            <a:ext cx="74437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>
                <a:solidFill>
                  <a:srgbClr val="FF0000"/>
                </a:solidFill>
              </a:rPr>
              <a:t>Web</a:t>
            </a:r>
            <a:r>
              <a:rPr lang="ja-JP" altLang="en-US">
                <a:solidFill>
                  <a:srgbClr val="FF0000"/>
                </a:solidFill>
              </a:rPr>
              <a:t>サーバに対して，</a:t>
            </a:r>
            <a:r>
              <a:rPr lang="en-US" altLang="ja-JP">
                <a:solidFill>
                  <a:srgbClr val="FF0000"/>
                </a:solidFill>
              </a:rPr>
              <a:t>http://srv1.teu.ac.jp/~c0118999ab/</a:t>
            </a:r>
          </a:p>
          <a:p>
            <a:r>
              <a:rPr lang="ja-JP" altLang="en-US">
                <a:solidFill>
                  <a:srgbClr val="FF0000"/>
                </a:solidFill>
              </a:rPr>
              <a:t>へのアクセスがあったら，ユーザ</a:t>
            </a:r>
            <a:r>
              <a:rPr lang="en-US" altLang="ja-JP">
                <a:solidFill>
                  <a:srgbClr val="FF0000"/>
                </a:solidFill>
              </a:rPr>
              <a:t>c0118999ab</a:t>
            </a:r>
            <a:r>
              <a:rPr lang="ja-JP" altLang="en-US">
                <a:solidFill>
                  <a:srgbClr val="FF0000"/>
                </a:solidFill>
              </a:rPr>
              <a:t>の</a:t>
            </a:r>
            <a:r>
              <a:rPr lang="en-US" altLang="ja-JP">
                <a:solidFill>
                  <a:srgbClr val="FF0000"/>
                </a:solidFill>
              </a:rPr>
              <a:t>public_html</a:t>
            </a:r>
            <a:r>
              <a:rPr lang="ja-JP" altLang="en-US">
                <a:solidFill>
                  <a:srgbClr val="FF0000"/>
                </a:solidFill>
              </a:rPr>
              <a:t>フォルダへアクセスする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タイトル 1"/>
          <p:cNvSpPr>
            <a:spLocks noGrp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ja-JP" altLang="en-US" smtClean="0"/>
              <a:t>レポート</a:t>
            </a:r>
            <a:r>
              <a:rPr lang="en-US" altLang="ja-JP" smtClean="0"/>
              <a:t>2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981075"/>
            <a:ext cx="11018838" cy="5195888"/>
          </a:xfrm>
        </p:spPr>
        <p:txBody>
          <a:bodyPr/>
          <a:lstStyle/>
          <a:p>
            <a:r>
              <a:rPr lang="ja-JP" altLang="en-US" smtClean="0"/>
              <a:t>講義用ページの「第</a:t>
            </a:r>
            <a:r>
              <a:rPr lang="en-US" altLang="ja-JP" smtClean="0"/>
              <a:t>2</a:t>
            </a:r>
            <a:r>
              <a:rPr lang="ja-JP" altLang="en-US" smtClean="0"/>
              <a:t>回課題見本」に対して次の変更をしなさい</a:t>
            </a:r>
          </a:p>
          <a:p>
            <a:pPr>
              <a:buFont typeface="Arial" charset="0"/>
              <a:buNone/>
            </a:pPr>
            <a:r>
              <a:rPr lang="en-US" altLang="ja-JP" smtClean="0"/>
              <a:t>【</a:t>
            </a:r>
            <a:r>
              <a:rPr lang="ja-JP" altLang="en-US" smtClean="0"/>
              <a:t>条件</a:t>
            </a:r>
            <a:r>
              <a:rPr lang="en-US" altLang="ja-JP" smtClean="0"/>
              <a:t>】</a:t>
            </a:r>
          </a:p>
          <a:p>
            <a:pPr>
              <a:buFont typeface="Arial" charset="0"/>
              <a:buAutoNum type="arabicPeriod"/>
            </a:pPr>
            <a:r>
              <a:rPr lang="ja-JP" altLang="en-US" smtClean="0"/>
              <a:t>表示される画像の直後で改行されるようにしなさい</a:t>
            </a:r>
          </a:p>
          <a:p>
            <a:pPr>
              <a:buFont typeface="Arial" charset="0"/>
              <a:buAutoNum type="arabicPeriod"/>
            </a:pPr>
            <a:r>
              <a:rPr lang="ja-JP" altLang="en-US" smtClean="0"/>
              <a:t>表示されているリストの「</a:t>
            </a:r>
            <a:r>
              <a:rPr lang="en-US" altLang="ja-JP" smtClean="0"/>
              <a:t>1</a:t>
            </a:r>
            <a:r>
              <a:rPr lang="ja-JP" altLang="en-US" smtClean="0"/>
              <a:t>つ目の項目の下にぶらさがる項目」が，</a:t>
            </a:r>
            <a:r>
              <a:rPr lang="en-US" altLang="ja-JP" smtClean="0"/>
              <a:t>1</a:t>
            </a:r>
            <a:r>
              <a:rPr lang="ja-JP" altLang="en-US" smtClean="0"/>
              <a:t>つ目の項目の下にぶらさがる（入れ子になる）ように変更しなさい</a:t>
            </a:r>
          </a:p>
          <a:p>
            <a:pPr>
              <a:buFont typeface="Arial" charset="0"/>
              <a:buAutoNum type="arabicPeriod"/>
            </a:pPr>
            <a:r>
              <a:rPr lang="ja-JP" altLang="en-US" smtClean="0"/>
              <a:t>妥当な</a:t>
            </a:r>
            <a:r>
              <a:rPr lang="en-US" altLang="ja-JP" smtClean="0"/>
              <a:t>(Valid)XHTML</a:t>
            </a:r>
            <a:r>
              <a:rPr lang="ja-JP" altLang="en-US" smtClean="0"/>
              <a:t>にしなさい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>
                <a:solidFill>
                  <a:srgbClr val="3333FF"/>
                </a:solidFill>
              </a:rPr>
              <a:t>※</a:t>
            </a:r>
            <a:r>
              <a:rPr lang="ja-JP" altLang="en-US" smtClean="0">
                <a:solidFill>
                  <a:srgbClr val="3333FF"/>
                </a:solidFill>
              </a:rPr>
              <a:t>今回は</a:t>
            </a:r>
            <a:r>
              <a:rPr lang="en-US" altLang="ja-JP" smtClean="0">
                <a:solidFill>
                  <a:srgbClr val="3333FF"/>
                </a:solidFill>
              </a:rPr>
              <a:t>HTML4.01</a:t>
            </a:r>
            <a:r>
              <a:rPr lang="ja-JP" altLang="en-US" smtClean="0">
                <a:solidFill>
                  <a:srgbClr val="3333FF"/>
                </a:solidFill>
              </a:rPr>
              <a:t>準拠で作成する．第</a:t>
            </a:r>
            <a:r>
              <a:rPr lang="en-US" altLang="ja-JP" smtClean="0">
                <a:solidFill>
                  <a:srgbClr val="3333FF"/>
                </a:solidFill>
              </a:rPr>
              <a:t>9</a:t>
            </a:r>
            <a:r>
              <a:rPr lang="ja-JP" altLang="en-US" smtClean="0">
                <a:solidFill>
                  <a:srgbClr val="3333FF"/>
                </a:solidFill>
              </a:rPr>
              <a:t>回に</a:t>
            </a:r>
            <a:r>
              <a:rPr lang="en-US" altLang="ja-JP" smtClean="0">
                <a:solidFill>
                  <a:srgbClr val="3333FF"/>
                </a:solidFill>
              </a:rPr>
              <a:t>XHTML</a:t>
            </a:r>
            <a:r>
              <a:rPr lang="ja-JP" altLang="en-US" smtClean="0">
                <a:solidFill>
                  <a:srgbClr val="3333FF"/>
                </a:solidFill>
              </a:rPr>
              <a:t> </a:t>
            </a:r>
            <a:r>
              <a:rPr lang="en-US" altLang="ja-JP" smtClean="0">
                <a:solidFill>
                  <a:srgbClr val="3333FF"/>
                </a:solidFill>
              </a:rPr>
              <a:t>1.0 strict</a:t>
            </a:r>
            <a:br>
              <a:rPr lang="en-US" altLang="ja-JP" smtClean="0">
                <a:solidFill>
                  <a:srgbClr val="3333FF"/>
                </a:solidFill>
              </a:rPr>
            </a:br>
            <a:r>
              <a:rPr lang="ja-JP" altLang="en-US" smtClean="0">
                <a:solidFill>
                  <a:srgbClr val="3333FF"/>
                </a:solidFill>
              </a:rPr>
              <a:t>準拠に修正する方法を説明する．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0A5DC-C1E9-4B79-9445-305D4D02749B}" type="slidenum">
              <a:rPr lang="ja-JP" altLang="en-US"/>
              <a:pPr>
                <a:defRPr/>
              </a:pPr>
              <a:t>18</a:t>
            </a:fld>
            <a:endParaRPr lang="en-US" altLang="ja-JP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タイトル 1"/>
          <p:cNvSpPr>
            <a:spLocks noGrp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ja-JP" altLang="en-US" smtClean="0"/>
              <a:t>レポート</a:t>
            </a:r>
            <a:r>
              <a:rPr lang="en-US" altLang="ja-JP" smtClean="0"/>
              <a:t>3</a:t>
            </a:r>
            <a:r>
              <a:rPr lang="ja-JP" altLang="en-US" smtClean="0"/>
              <a:t>（出題完了）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981075"/>
            <a:ext cx="10874375" cy="5195888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Clr>
                <a:srgbClr val="1F4E79"/>
              </a:buClr>
              <a:buFont typeface="Arial" charset="0"/>
              <a:buAutoNum type="arabicPeriod" startAt="7"/>
            </a:pPr>
            <a:r>
              <a:rPr lang="ja-JP" altLang="en-US" smtClean="0"/>
              <a:t>レポート</a:t>
            </a:r>
            <a:r>
              <a:rPr lang="en-US" altLang="ja-JP" smtClean="0"/>
              <a:t>3</a:t>
            </a:r>
            <a:r>
              <a:rPr lang="ja-JP" altLang="en-US" smtClean="0"/>
              <a:t>に用いられている</a:t>
            </a:r>
            <a:r>
              <a:rPr lang="en-US" altLang="ja-JP" smtClean="0"/>
              <a:t>CSS</a:t>
            </a:r>
            <a:r>
              <a:rPr lang="ja-JP" altLang="en-US" smtClean="0"/>
              <a:t>ファイル</a:t>
            </a:r>
            <a:endParaRPr lang="en-US" altLang="ja-JP" smtClean="0"/>
          </a:p>
          <a:p>
            <a:pPr marL="533400" indent="-533400">
              <a:lnSpc>
                <a:spcPct val="90000"/>
              </a:lnSpc>
              <a:buFont typeface="Arial" charset="0"/>
              <a:buNone/>
            </a:pPr>
            <a:r>
              <a:rPr lang="en-US" altLang="ja-JP" smtClean="0"/>
              <a:t>	</a:t>
            </a:r>
            <a:r>
              <a:rPr lang="ja-JP" altLang="en-US" smtClean="0"/>
              <a:t>（</a:t>
            </a:r>
            <a:r>
              <a:rPr lang="en-US" altLang="ja-JP" smtClean="0"/>
              <a:t>report3.css</a:t>
            </a:r>
            <a:r>
              <a:rPr lang="ja-JP" altLang="en-US" smtClean="0"/>
              <a:t>）に変更を加えよ</a:t>
            </a:r>
            <a:endParaRPr lang="en-US" altLang="ja-JP" smtClean="0"/>
          </a:p>
          <a:p>
            <a:pPr marL="914400" lvl="1" indent="-457200">
              <a:lnSpc>
                <a:spcPct val="90000"/>
              </a:lnSpc>
            </a:pPr>
            <a:r>
              <a:rPr lang="en-US" altLang="ja-JP" smtClean="0"/>
              <a:t>body</a:t>
            </a:r>
            <a:r>
              <a:rPr lang="ja-JP" altLang="en-US" smtClean="0"/>
              <a:t>に関するスタイルを</a:t>
            </a:r>
            <a:r>
              <a:rPr lang="en-US" altLang="ja-JP" smtClean="0"/>
              <a:t>1</a:t>
            </a:r>
            <a:r>
              <a:rPr lang="ja-JP" altLang="en-US" smtClean="0"/>
              <a:t>つ追加せよ</a:t>
            </a:r>
            <a:endParaRPr lang="en-US" altLang="ja-JP" smtClean="0"/>
          </a:p>
          <a:p>
            <a:pPr marL="914400" lvl="1" indent="-457200">
              <a:lnSpc>
                <a:spcPct val="90000"/>
              </a:lnSpc>
            </a:pPr>
            <a:r>
              <a:rPr lang="ja-JP" altLang="en-US" smtClean="0"/>
              <a:t>タグ</a:t>
            </a:r>
            <a:r>
              <a:rPr lang="en-US" altLang="ja-JP" smtClean="0"/>
              <a:t>h1, h2</a:t>
            </a:r>
            <a:r>
              <a:rPr lang="ja-JP" altLang="en-US" smtClean="0"/>
              <a:t>に関するスタイルを好きなように変更・追加せよ（それぞれ２つ以上）</a:t>
            </a:r>
            <a:endParaRPr lang="en-US" altLang="ja-JP" smtClean="0"/>
          </a:p>
          <a:p>
            <a:pPr marL="914400" lvl="1" indent="-457200">
              <a:lnSpc>
                <a:spcPct val="90000"/>
              </a:lnSpc>
            </a:pPr>
            <a:r>
              <a:rPr lang="ja-JP" altLang="en-US" smtClean="0"/>
              <a:t>テーブルに関するスタイルを好きなように変更・追加せよ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（３つ以上）</a:t>
            </a:r>
            <a:endParaRPr lang="en-US" altLang="ja-JP" smtClean="0"/>
          </a:p>
          <a:p>
            <a:pPr marL="914400" lvl="1" indent="-457200">
              <a:lnSpc>
                <a:spcPct val="90000"/>
              </a:lnSpc>
              <a:buFont typeface="Arial" charset="0"/>
              <a:buNone/>
            </a:pPr>
            <a:r>
              <a:rPr lang="en-US" altLang="ja-JP" smtClean="0"/>
              <a:t>--- </a:t>
            </a:r>
            <a:r>
              <a:rPr lang="ja-JP" altLang="en-US" smtClean="0"/>
              <a:t>ここまで前回の内容 </a:t>
            </a:r>
            <a:r>
              <a:rPr lang="en-US" altLang="ja-JP" smtClean="0"/>
              <a:t>---</a:t>
            </a:r>
          </a:p>
          <a:p>
            <a:pPr marL="533400" indent="-533400">
              <a:lnSpc>
                <a:spcPct val="90000"/>
              </a:lnSpc>
              <a:buClr>
                <a:srgbClr val="1F4E79"/>
              </a:buClr>
              <a:buFont typeface="Arial" charset="0"/>
              <a:buAutoNum type="arabicPeriod" startAt="8"/>
            </a:pPr>
            <a:r>
              <a:rPr lang="ja-JP" altLang="en-US" smtClean="0">
                <a:solidFill>
                  <a:srgbClr val="FF0000"/>
                </a:solidFill>
              </a:rPr>
              <a:t>現状のレポート</a:t>
            </a:r>
            <a:r>
              <a:rPr lang="en-US" altLang="ja-JP" smtClean="0">
                <a:solidFill>
                  <a:srgbClr val="FF0000"/>
                </a:solidFill>
              </a:rPr>
              <a:t>3</a:t>
            </a:r>
            <a:r>
              <a:rPr lang="ja-JP" altLang="en-US" smtClean="0">
                <a:solidFill>
                  <a:srgbClr val="FF0000"/>
                </a:solidFill>
              </a:rPr>
              <a:t>の</a:t>
            </a:r>
            <a:r>
              <a:rPr lang="en-US" altLang="ja-JP" smtClean="0">
                <a:solidFill>
                  <a:srgbClr val="FF0000"/>
                </a:solidFill>
              </a:rPr>
              <a:t>HTML</a:t>
            </a:r>
            <a:r>
              <a:rPr lang="ja-JP" altLang="en-US" smtClean="0">
                <a:solidFill>
                  <a:srgbClr val="FF0000"/>
                </a:solidFill>
              </a:rPr>
              <a:t>に，</a:t>
            </a:r>
            <a:r>
              <a:rPr lang="en-US" altLang="ja-JP" smtClean="0">
                <a:solidFill>
                  <a:srgbClr val="FF0000"/>
                </a:solidFill>
              </a:rPr>
              <a:t>id</a:t>
            </a:r>
            <a:r>
              <a:rPr lang="ja-JP" altLang="en-US" smtClean="0">
                <a:solidFill>
                  <a:srgbClr val="FF0000"/>
                </a:solidFill>
              </a:rPr>
              <a:t>を</a:t>
            </a:r>
            <a:r>
              <a:rPr lang="en-US" altLang="ja-JP" smtClean="0">
                <a:solidFill>
                  <a:srgbClr val="FF0000"/>
                </a:solidFill>
              </a:rPr>
              <a:t>2</a:t>
            </a:r>
            <a:r>
              <a:rPr lang="ja-JP" altLang="en-US" smtClean="0">
                <a:solidFill>
                  <a:srgbClr val="FF0000"/>
                </a:solidFill>
              </a:rPr>
              <a:t>つ以上，</a:t>
            </a:r>
            <a:r>
              <a:rPr lang="en-US" altLang="ja-JP" smtClean="0">
                <a:solidFill>
                  <a:srgbClr val="FF0000"/>
                </a:solidFill>
              </a:rPr>
              <a:t>class</a:t>
            </a:r>
            <a:r>
              <a:rPr lang="ja-JP" altLang="en-US" smtClean="0">
                <a:solidFill>
                  <a:srgbClr val="FF0000"/>
                </a:solidFill>
              </a:rPr>
              <a:t>を</a:t>
            </a:r>
            <a:r>
              <a:rPr lang="en-US" altLang="ja-JP" smtClean="0">
                <a:solidFill>
                  <a:srgbClr val="FF0000"/>
                </a:solidFill>
              </a:rPr>
              <a:t>2</a:t>
            </a:r>
            <a:r>
              <a:rPr lang="ja-JP" altLang="en-US" smtClean="0">
                <a:solidFill>
                  <a:srgbClr val="FF0000"/>
                </a:solidFill>
              </a:rPr>
              <a:t>つ以上追加し，追加した</a:t>
            </a:r>
            <a:r>
              <a:rPr lang="en-US" altLang="ja-JP" smtClean="0">
                <a:solidFill>
                  <a:srgbClr val="FF0000"/>
                </a:solidFill>
              </a:rPr>
              <a:t>id</a:t>
            </a:r>
            <a:r>
              <a:rPr lang="ja-JP" altLang="en-US" smtClean="0">
                <a:solidFill>
                  <a:srgbClr val="FF0000"/>
                </a:solidFill>
              </a:rPr>
              <a:t>と</a:t>
            </a:r>
            <a:r>
              <a:rPr lang="en-US" altLang="ja-JP" smtClean="0">
                <a:solidFill>
                  <a:srgbClr val="FF0000"/>
                </a:solidFill>
              </a:rPr>
              <a:t>class</a:t>
            </a:r>
            <a:r>
              <a:rPr lang="ja-JP" altLang="en-US" smtClean="0">
                <a:solidFill>
                  <a:srgbClr val="FF0000"/>
                </a:solidFill>
              </a:rPr>
              <a:t>に対するスタイルを</a:t>
            </a:r>
            <a:r>
              <a:rPr lang="en-US" altLang="ja-JP" smtClean="0">
                <a:solidFill>
                  <a:srgbClr val="FF0000"/>
                </a:solidFill>
              </a:rPr>
              <a:t>CSS</a:t>
            </a:r>
            <a:r>
              <a:rPr lang="ja-JP" altLang="en-US" smtClean="0">
                <a:solidFill>
                  <a:srgbClr val="FF0000"/>
                </a:solidFill>
              </a:rPr>
              <a:t>ファイルに追加せよ．</a:t>
            </a:r>
            <a:endParaRPr lang="en-US" altLang="ja-JP" smtClean="0">
              <a:solidFill>
                <a:srgbClr val="FF0000"/>
              </a:solidFill>
            </a:endParaRPr>
          </a:p>
          <a:p>
            <a:pPr marL="533400" indent="-533400">
              <a:lnSpc>
                <a:spcPct val="90000"/>
              </a:lnSpc>
            </a:pPr>
            <a:endParaRPr lang="ja-JP" altLang="en-US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78F3BE-FC49-4F0F-8278-AB618D6878AB}" type="slidenum">
              <a:rPr lang="ja-JP" altLang="en-US"/>
              <a:pPr>
                <a:defRPr/>
              </a:pPr>
              <a:t>19</a:t>
            </a:fld>
            <a:endParaRPr lang="en-US" altLang="ja-JP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ja-JP" altLang="en-US" sz="3600" smtClean="0"/>
              <a:t>第</a:t>
            </a:r>
            <a:r>
              <a:rPr lang="en-US" altLang="ja-JP" sz="3600" smtClean="0"/>
              <a:t>2</a:t>
            </a:r>
            <a:r>
              <a:rPr lang="ja-JP" altLang="en-US" sz="3600" smtClean="0"/>
              <a:t>章 </a:t>
            </a:r>
            <a:r>
              <a:rPr lang="en-US" altLang="ja-JP" sz="3600" smtClean="0"/>
              <a:t>HTML</a:t>
            </a:r>
            <a:r>
              <a:rPr lang="ja-JP" altLang="en-US" sz="3600" smtClean="0"/>
              <a:t> </a:t>
            </a:r>
            <a:endParaRPr lang="en-US" altLang="ja-JP" sz="3600" smtClean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81075"/>
            <a:ext cx="10515600" cy="5195888"/>
          </a:xfrm>
        </p:spPr>
        <p:txBody>
          <a:bodyPr/>
          <a:lstStyle/>
          <a:p>
            <a:pPr marL="514350" indent="-514350">
              <a:buFont typeface="Arial" charset="0"/>
              <a:buAutoNum type="arabicPeriod" startAt="13"/>
            </a:pPr>
            <a:r>
              <a:rPr lang="en-US" altLang="ja-JP" smtClean="0"/>
              <a:t>CSS</a:t>
            </a:r>
            <a:r>
              <a:rPr lang="ja-JP" altLang="en-US" smtClean="0"/>
              <a:t>における</a:t>
            </a:r>
            <a:r>
              <a:rPr lang="en-US" altLang="ja-JP" smtClean="0"/>
              <a:t>id</a:t>
            </a:r>
            <a:r>
              <a:rPr lang="ja-JP" altLang="en-US" smtClean="0"/>
              <a:t>と</a:t>
            </a:r>
            <a:r>
              <a:rPr lang="en-US" altLang="ja-JP" smtClean="0"/>
              <a:t>class</a:t>
            </a:r>
          </a:p>
          <a:p>
            <a:pPr marL="514350" indent="-514350">
              <a:buFont typeface="Arial" charset="0"/>
              <a:buAutoNum type="arabicPeriod" startAt="13"/>
            </a:pPr>
            <a:r>
              <a:rPr lang="en-US" altLang="ja-JP" smtClean="0"/>
              <a:t>HTTP</a:t>
            </a:r>
          </a:p>
          <a:p>
            <a:pPr marL="514350" indent="-514350">
              <a:buFont typeface="Arial" charset="0"/>
              <a:buAutoNum type="arabicPeriod" startAt="13"/>
            </a:pPr>
            <a:r>
              <a:rPr lang="en-US" altLang="ja-JP" smtClean="0"/>
              <a:t>HTML5</a:t>
            </a:r>
            <a:endParaRPr lang="ja-JP" altLang="en-US" smtClean="0"/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5951538" y="992188"/>
            <a:ext cx="47593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Arial" charset="0"/>
              </a:rPr>
              <a:t>…</a:t>
            </a:r>
            <a:r>
              <a:rPr lang="en-US" altLang="ja-JP"/>
              <a:t>.</a:t>
            </a:r>
            <a:r>
              <a:rPr lang="en-US" altLang="ja-JP">
                <a:latin typeface="Arial" charset="0"/>
              </a:rPr>
              <a:t>……………………………</a:t>
            </a:r>
            <a:r>
              <a:rPr lang="en-US" altLang="ja-JP"/>
              <a:t>  p.77</a:t>
            </a:r>
          </a:p>
        </p:txBody>
      </p:sp>
      <p:sp>
        <p:nvSpPr>
          <p:cNvPr id="16388" name="Text Box 11"/>
          <p:cNvSpPr txBox="1">
            <a:spLocks noChangeArrowheads="1"/>
          </p:cNvSpPr>
          <p:nvPr/>
        </p:nvSpPr>
        <p:spPr bwMode="auto">
          <a:xfrm>
            <a:off x="5946775" y="1484313"/>
            <a:ext cx="4648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Arial" charset="0"/>
              </a:rPr>
              <a:t>…</a:t>
            </a:r>
            <a:r>
              <a:rPr lang="en-US" altLang="ja-JP"/>
              <a:t>.</a:t>
            </a:r>
            <a:r>
              <a:rPr lang="en-US" altLang="ja-JP">
                <a:latin typeface="Arial" charset="0"/>
              </a:rPr>
              <a:t>……………………………</a:t>
            </a:r>
            <a:r>
              <a:rPr lang="en-US" altLang="ja-JP"/>
              <a:t>  p.80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9B6182-5413-4CDA-9678-B556BE9FA494}" type="slidenum">
              <a:rPr lang="ja-JP" altLang="en-US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16390" name="Text Box 11"/>
          <p:cNvSpPr txBox="1">
            <a:spLocks noChangeArrowheads="1"/>
          </p:cNvSpPr>
          <p:nvPr/>
        </p:nvSpPr>
        <p:spPr bwMode="auto">
          <a:xfrm>
            <a:off x="5951538" y="1989138"/>
            <a:ext cx="4648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Arial" charset="0"/>
              </a:rPr>
              <a:t>…</a:t>
            </a:r>
            <a:r>
              <a:rPr lang="en-US" altLang="ja-JP"/>
              <a:t>.</a:t>
            </a:r>
            <a:r>
              <a:rPr lang="en-US" altLang="ja-JP">
                <a:latin typeface="Arial" charset="0"/>
              </a:rPr>
              <a:t>……………………………</a:t>
            </a:r>
            <a:r>
              <a:rPr lang="en-US" altLang="ja-JP"/>
              <a:t>  p.87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en-US" altLang="ja-JP" sz="3600" smtClean="0"/>
              <a:t>CSS</a:t>
            </a:r>
            <a:r>
              <a:rPr lang="ja-JP" altLang="en-US" sz="3600" smtClean="0"/>
              <a:t>における</a:t>
            </a:r>
            <a:r>
              <a:rPr lang="en-US" altLang="ja-JP" sz="3600" smtClean="0"/>
              <a:t>id</a:t>
            </a:r>
            <a:r>
              <a:rPr lang="ja-JP" altLang="en-US" sz="3600" smtClean="0"/>
              <a:t>と</a:t>
            </a:r>
            <a:r>
              <a:rPr lang="en-US" altLang="ja-JP" sz="3600" smtClean="0"/>
              <a:t>class</a:t>
            </a:r>
            <a:endParaRPr lang="ja-JP" altLang="en-US" sz="3600" smtClean="0"/>
          </a:p>
        </p:txBody>
      </p:sp>
      <p:sp>
        <p:nvSpPr>
          <p:cNvPr id="174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981075"/>
            <a:ext cx="10515600" cy="5195888"/>
          </a:xfrm>
        </p:spPr>
        <p:txBody>
          <a:bodyPr/>
          <a:lstStyle/>
          <a:p>
            <a:r>
              <a:rPr lang="en-US" altLang="ja-JP" smtClean="0"/>
              <a:t>id</a:t>
            </a:r>
            <a:r>
              <a:rPr lang="ja-JP" altLang="en-US" smtClean="0"/>
              <a:t>と</a:t>
            </a:r>
            <a:r>
              <a:rPr lang="en-US" altLang="ja-JP" smtClean="0"/>
              <a:t>class</a:t>
            </a:r>
            <a:r>
              <a:rPr lang="ja-JP" altLang="en-US" smtClean="0"/>
              <a:t>：</a:t>
            </a:r>
            <a:r>
              <a:rPr lang="en-US" altLang="ja-JP" smtClean="0"/>
              <a:t>HTML</a:t>
            </a:r>
            <a:r>
              <a:rPr lang="ja-JP" altLang="en-US" smtClean="0"/>
              <a:t>タグに名前を付けるために用いる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AFDC44-69BB-448F-8029-44B204173703}" type="slidenum">
              <a:rPr lang="ja-JP" altLang="en-US"/>
              <a:pPr>
                <a:defRPr/>
              </a:pPr>
              <a:t>3</a:t>
            </a:fld>
            <a:endParaRPr lang="en-US" altLang="ja-JP" dirty="0"/>
          </a:p>
        </p:txBody>
      </p:sp>
      <p:pic>
        <p:nvPicPr>
          <p:cNvPr id="17412" name="Picture 4" descr="idcla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1531938"/>
            <a:ext cx="6969125" cy="467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310063" y="6286500"/>
            <a:ext cx="6134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/>
              <a:t>http://www.w3.org/TR/html401/struct/global.html#h-7.5.2</a:t>
            </a:r>
            <a:endParaRPr lang="ja-JP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en-US" altLang="ja-JP" sz="3600" smtClean="0"/>
              <a:t>class</a:t>
            </a:r>
            <a:r>
              <a:rPr lang="ja-JP" altLang="en-US" sz="3600" smtClean="0"/>
              <a:t>と</a:t>
            </a:r>
            <a:r>
              <a:rPr lang="en-US" altLang="ja-JP" sz="3600" smtClean="0"/>
              <a:t>id</a:t>
            </a:r>
            <a:r>
              <a:rPr lang="ja-JP" altLang="en-US" sz="3600" smtClean="0"/>
              <a:t>の違いと使い方</a:t>
            </a:r>
          </a:p>
        </p:txBody>
      </p:sp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839788" y="1196975"/>
            <a:ext cx="2520950" cy="719138"/>
          </a:xfrm>
          <a:prstGeom prst="rect">
            <a:avLst/>
          </a:prstGeom>
          <a:solidFill>
            <a:srgbClr val="CCFFFF"/>
          </a:solidFill>
          <a:ln w="381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3200">
                <a:latin typeface="ＭＳ ゴシック" pitchFamily="49" charset="-128"/>
                <a:ea typeface="ＭＳ ゴシック" pitchFamily="49" charset="-128"/>
              </a:rPr>
              <a:t>id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838200" y="1989138"/>
            <a:ext cx="90741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ja-JP" sz="2800" dirty="0">
                <a:latin typeface="+mn-ea"/>
                <a:ea typeface="+mn-ea"/>
              </a:rPr>
              <a:t>同一のidは同じHTML文書中に1</a:t>
            </a:r>
            <a:r>
              <a:rPr lang="en-US" altLang="ja-JP" sz="2800" dirty="0">
                <a:latin typeface="+mn-ea"/>
                <a:ea typeface="+mn-ea"/>
              </a:rPr>
              <a:t>回しか使用できない</a:t>
            </a:r>
            <a:endParaRPr lang="en-US" altLang="ja-JP" sz="2800" dirty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ja-JP" sz="2800" dirty="0" err="1">
                <a:latin typeface="+mn-ea"/>
                <a:ea typeface="+mn-ea"/>
              </a:rPr>
              <a:t>一意に指定したいデザインのために使用するとよい</a:t>
            </a:r>
            <a:endParaRPr lang="ja-JP" altLang="en-US" sz="2800" dirty="0">
              <a:latin typeface="+mn-ea"/>
              <a:ea typeface="+mn-ea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39788" y="3398838"/>
            <a:ext cx="2520950" cy="719137"/>
          </a:xfrm>
          <a:prstGeom prst="rect">
            <a:avLst/>
          </a:prstGeom>
          <a:solidFill>
            <a:srgbClr val="CCFFFF"/>
          </a:solidFill>
          <a:ln w="381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3200">
                <a:latin typeface="ＭＳ ゴシック" pitchFamily="49" charset="-128"/>
                <a:ea typeface="ＭＳ ゴシック" pitchFamily="49" charset="-128"/>
              </a:rPr>
              <a:t>class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766763" y="4283075"/>
            <a:ext cx="1116171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ja-JP" sz="2800" dirty="0" err="1">
                <a:latin typeface="+mn-ea"/>
                <a:ea typeface="+mn-ea"/>
              </a:rPr>
              <a:t>同一のclassは同じHTML</a:t>
            </a:r>
            <a:r>
              <a:rPr lang="en-US" altLang="ja-JP" sz="2800" dirty="0" err="1">
                <a:latin typeface="+mn-ea"/>
                <a:ea typeface="+mn-ea"/>
              </a:rPr>
              <a:t>文書中に複数回使用できる</a:t>
            </a:r>
            <a:endParaRPr lang="en-US" altLang="ja-JP" sz="2800" dirty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ja-JP" sz="2800" dirty="0" err="1">
                <a:latin typeface="+mn-ea"/>
                <a:ea typeface="+mn-ea"/>
              </a:rPr>
              <a:t>同じデザインにしたいものが複数箇所あるときに使用するとよい</a:t>
            </a:r>
            <a:endParaRPr lang="ja-JP" altLang="en-US" sz="2800" dirty="0">
              <a:latin typeface="+mn-ea"/>
              <a:ea typeface="+mn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60A0C7-78B9-43B4-8CA7-9CEDF087CCF5}" type="slidenum">
              <a:rPr lang="ja-JP" altLang="en-US"/>
              <a:pPr>
                <a:defRPr/>
              </a:pPr>
              <a:t>4</a:t>
            </a:fld>
            <a:endParaRPr lang="en-US" altLang="ja-JP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en-US" altLang="ja-JP" sz="3600" smtClean="0"/>
              <a:t>class</a:t>
            </a:r>
            <a:r>
              <a:rPr lang="ja-JP" altLang="en-US" sz="3600" smtClean="0"/>
              <a:t>と</a:t>
            </a:r>
            <a:r>
              <a:rPr lang="en-US" altLang="ja-JP" sz="3600" smtClean="0"/>
              <a:t>id</a:t>
            </a:r>
            <a:r>
              <a:rPr lang="ja-JP" altLang="en-US" sz="3600" smtClean="0"/>
              <a:t>を使用したスタイル指定の例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838200" y="1052513"/>
            <a:ext cx="10515600" cy="4706937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&lt;table&gt;</a:t>
            </a:r>
          </a:p>
          <a:p>
            <a:pPr>
              <a:defRPr/>
            </a:pP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tr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pPr>
              <a:defRPr/>
            </a:pP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th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&gt;</a:t>
            </a:r>
            <a:r>
              <a:rPr lang="ja-JP" altLang="en-US" sz="2000" dirty="0">
                <a:latin typeface="ＭＳ ゴシック" pitchFamily="49" charset="-128"/>
                <a:ea typeface="ＭＳ ゴシック" pitchFamily="49" charset="-128"/>
              </a:rPr>
              <a:t>時限／曜日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&lt;/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th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&gt;&lt;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th</a:t>
            </a:r>
            <a:r>
              <a:rPr lang="en-US" altLang="ja-JP" sz="2000" dirty="0">
                <a:solidFill>
                  <a:schemeClr val="accent5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000" b="1" dirty="0">
                <a:solidFill>
                  <a:schemeClr val="accent5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class="day"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&gt;</a:t>
            </a:r>
            <a:r>
              <a:rPr lang="ja-JP" altLang="en-US" sz="2000" dirty="0">
                <a:latin typeface="ＭＳ ゴシック" pitchFamily="49" charset="-128"/>
                <a:ea typeface="ＭＳ ゴシック" pitchFamily="49" charset="-128"/>
              </a:rPr>
              <a:t>月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&lt;/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th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&gt;&lt;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th</a:t>
            </a:r>
            <a:r>
              <a:rPr lang="en-US" altLang="ja-JP" sz="2000" dirty="0">
                <a:solidFill>
                  <a:schemeClr val="accent5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000" b="1" dirty="0">
                <a:solidFill>
                  <a:schemeClr val="accent5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class="day"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&gt;</a:t>
            </a:r>
            <a:r>
              <a:rPr lang="ja-JP" altLang="en-US" sz="2000" dirty="0">
                <a:latin typeface="ＭＳ ゴシック" pitchFamily="49" charset="-128"/>
                <a:ea typeface="ＭＳ ゴシック" pitchFamily="49" charset="-128"/>
              </a:rPr>
              <a:t>火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&lt;/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th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pPr>
              <a:defRPr/>
            </a:pP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th</a:t>
            </a:r>
            <a:r>
              <a:rPr lang="en-US" altLang="ja-JP" sz="2000" b="1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000" b="1" dirty="0">
                <a:solidFill>
                  <a:schemeClr val="accent5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class="day"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&gt;</a:t>
            </a:r>
            <a:r>
              <a:rPr lang="ja-JP" altLang="en-US" sz="2000" dirty="0">
                <a:latin typeface="ＭＳ ゴシック" pitchFamily="49" charset="-128"/>
                <a:ea typeface="ＭＳ ゴシック" pitchFamily="49" charset="-128"/>
              </a:rPr>
              <a:t>水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&lt;/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th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pPr>
              <a:defRPr/>
            </a:pP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&lt;/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tr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pPr>
              <a:defRPr/>
            </a:pP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tr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pPr>
              <a:defRPr/>
            </a:pP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th</a:t>
            </a:r>
            <a:r>
              <a:rPr lang="en-US" altLang="ja-JP" sz="200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000" b="1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class="time"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&gt;1</a:t>
            </a:r>
            <a:r>
              <a:rPr lang="ja-JP" altLang="en-US" sz="2000" dirty="0">
                <a:latin typeface="ＭＳ ゴシック" pitchFamily="49" charset="-128"/>
                <a:ea typeface="ＭＳ ゴシック" pitchFamily="49" charset="-128"/>
              </a:rPr>
              <a:t>時限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&lt;/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th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&gt;&lt;td&gt;</a:t>
            </a:r>
            <a:r>
              <a:rPr lang="ja-JP" altLang="en-US" sz="2000" dirty="0">
                <a:latin typeface="ＭＳ ゴシック" pitchFamily="49" charset="-128"/>
                <a:ea typeface="ＭＳ ゴシック" pitchFamily="49" charset="-128"/>
              </a:rPr>
              <a:t>国語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&lt;/td&gt;&lt;td </a:t>
            </a:r>
            <a:r>
              <a:rPr lang="en-US" altLang="ja-JP" sz="2000" b="1" dirty="0">
                <a:solidFill>
                  <a:schemeClr val="accent6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id="web"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&gt;Web</a:t>
            </a:r>
            <a:r>
              <a:rPr lang="ja-JP" altLang="en-US" sz="2000" dirty="0">
                <a:latin typeface="ＭＳ ゴシック" pitchFamily="49" charset="-128"/>
                <a:ea typeface="ＭＳ ゴシック" pitchFamily="49" charset="-128"/>
              </a:rPr>
              <a:t>技術基礎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&lt;/td&gt;&lt;td&gt;</a:t>
            </a:r>
            <a:r>
              <a:rPr lang="ja-JP" altLang="en-US" sz="2000" dirty="0">
                <a:latin typeface="ＭＳ ゴシック" pitchFamily="49" charset="-128"/>
                <a:ea typeface="ＭＳ ゴシック" pitchFamily="49" charset="-128"/>
              </a:rPr>
              <a:t>化学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&lt;/td&gt;</a:t>
            </a:r>
          </a:p>
          <a:p>
            <a:pPr>
              <a:defRPr/>
            </a:pP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&lt;/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tr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pPr>
              <a:defRPr/>
            </a:pP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tr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pPr>
              <a:defRPr/>
            </a:pP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th</a:t>
            </a:r>
            <a:r>
              <a:rPr lang="en-US" altLang="ja-JP" sz="200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000" b="1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class="time"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&gt;2</a:t>
            </a:r>
            <a:r>
              <a:rPr lang="ja-JP" altLang="en-US" sz="2000" dirty="0">
                <a:latin typeface="ＭＳ ゴシック" pitchFamily="49" charset="-128"/>
                <a:ea typeface="ＭＳ ゴシック" pitchFamily="49" charset="-128"/>
              </a:rPr>
              <a:t>時限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&lt;/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th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&gt;&lt;td&gt;</a:t>
            </a:r>
            <a:r>
              <a:rPr lang="ja-JP" altLang="en-US" sz="2000" dirty="0">
                <a:latin typeface="ＭＳ ゴシック" pitchFamily="49" charset="-128"/>
                <a:ea typeface="ＭＳ ゴシック" pitchFamily="49" charset="-128"/>
              </a:rPr>
              <a:t>英語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&lt;/td&gt;&lt;td&gt;</a:t>
            </a:r>
            <a:r>
              <a:rPr lang="ja-JP" altLang="en-US" sz="2000" dirty="0">
                <a:latin typeface="ＭＳ ゴシック" pitchFamily="49" charset="-128"/>
                <a:ea typeface="ＭＳ ゴシック" pitchFamily="49" charset="-128"/>
              </a:rPr>
              <a:t>数学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&lt;/td&gt;&lt;td&gt;</a:t>
            </a:r>
            <a:r>
              <a:rPr lang="ja-JP" altLang="en-US" sz="2000" dirty="0">
                <a:latin typeface="ＭＳ ゴシック" pitchFamily="49" charset="-128"/>
                <a:ea typeface="ＭＳ ゴシック" pitchFamily="49" charset="-128"/>
              </a:rPr>
              <a:t>日本史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&lt;/td&gt;</a:t>
            </a:r>
          </a:p>
          <a:p>
            <a:pPr>
              <a:defRPr/>
            </a:pP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&lt;/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tr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pPr>
              <a:defRPr/>
            </a:pP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tr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pPr>
              <a:defRPr/>
            </a:pP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th</a:t>
            </a:r>
            <a:r>
              <a:rPr lang="en-US" altLang="ja-JP" sz="200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000" b="1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class="time"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&gt;3</a:t>
            </a:r>
            <a:r>
              <a:rPr lang="ja-JP" altLang="en-US" sz="2000" dirty="0">
                <a:latin typeface="ＭＳ ゴシック" pitchFamily="49" charset="-128"/>
                <a:ea typeface="ＭＳ ゴシック" pitchFamily="49" charset="-128"/>
              </a:rPr>
              <a:t>時限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&lt;/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th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&gt;&lt;td&gt;</a:t>
            </a:r>
            <a:r>
              <a:rPr lang="ja-JP" altLang="en-US" sz="2000" dirty="0">
                <a:latin typeface="ＭＳ ゴシック" pitchFamily="49" charset="-128"/>
                <a:ea typeface="ＭＳ ゴシック" pitchFamily="49" charset="-128"/>
              </a:rPr>
              <a:t>物理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&lt;/td&gt;&lt;td&gt;</a:t>
            </a:r>
            <a:r>
              <a:rPr lang="ja-JP" altLang="en-US" sz="2000" dirty="0">
                <a:latin typeface="ＭＳ ゴシック" pitchFamily="49" charset="-128"/>
                <a:ea typeface="ＭＳ ゴシック" pitchFamily="49" charset="-128"/>
              </a:rPr>
              <a:t>生物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&lt;/td&gt;&lt;td&gt;</a:t>
            </a:r>
            <a:r>
              <a:rPr lang="ja-JP" altLang="en-US" sz="2000" dirty="0">
                <a:latin typeface="ＭＳ ゴシック" pitchFamily="49" charset="-128"/>
                <a:ea typeface="ＭＳ ゴシック" pitchFamily="49" charset="-128"/>
              </a:rPr>
              <a:t>世界史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&lt;/td&gt;</a:t>
            </a:r>
          </a:p>
          <a:p>
            <a:pPr>
              <a:defRPr/>
            </a:pP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&lt;/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tr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pPr>
              <a:defRPr/>
            </a:pP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&lt;/table&gt;</a:t>
            </a:r>
            <a:endParaRPr lang="ja-JP" altLang="en-US" sz="20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656138" y="5311775"/>
            <a:ext cx="1368425" cy="360363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800"/>
              <a:t>時限／曜日</a:t>
            </a:r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4656138" y="5672138"/>
            <a:ext cx="1368425" cy="360362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800">
                <a:solidFill>
                  <a:srgbClr val="FF0000"/>
                </a:solidFill>
              </a:rPr>
              <a:t>1</a:t>
            </a:r>
            <a:r>
              <a:rPr lang="ja-JP" altLang="en-US" sz="1800">
                <a:solidFill>
                  <a:srgbClr val="FF0000"/>
                </a:solidFill>
              </a:rPr>
              <a:t>時限</a:t>
            </a: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4656138" y="6032500"/>
            <a:ext cx="1368425" cy="360363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800">
                <a:solidFill>
                  <a:srgbClr val="FF0000"/>
                </a:solidFill>
              </a:rPr>
              <a:t>2</a:t>
            </a:r>
            <a:r>
              <a:rPr lang="ja-JP" altLang="en-US" sz="1800">
                <a:solidFill>
                  <a:srgbClr val="FF0000"/>
                </a:solidFill>
              </a:rPr>
              <a:t>時限</a:t>
            </a:r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4656138" y="6392863"/>
            <a:ext cx="1368425" cy="360362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800">
                <a:solidFill>
                  <a:srgbClr val="FF0000"/>
                </a:solidFill>
              </a:rPr>
              <a:t>3</a:t>
            </a:r>
            <a:r>
              <a:rPr lang="ja-JP" altLang="en-US" sz="1800">
                <a:solidFill>
                  <a:srgbClr val="FF0000"/>
                </a:solidFill>
              </a:rPr>
              <a:t>時限</a:t>
            </a:r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6024563" y="5311775"/>
            <a:ext cx="1368425" cy="360363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800">
                <a:solidFill>
                  <a:srgbClr val="3333FF"/>
                </a:solidFill>
              </a:rPr>
              <a:t>月</a:t>
            </a:r>
          </a:p>
        </p:txBody>
      </p:sp>
      <p:sp>
        <p:nvSpPr>
          <p:cNvPr id="19464" name="Rectangle 10"/>
          <p:cNvSpPr>
            <a:spLocks noChangeArrowheads="1"/>
          </p:cNvSpPr>
          <p:nvPr/>
        </p:nvSpPr>
        <p:spPr bwMode="auto">
          <a:xfrm>
            <a:off x="6024563" y="5672138"/>
            <a:ext cx="1368425" cy="36036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800"/>
              <a:t>国語</a:t>
            </a:r>
          </a:p>
        </p:txBody>
      </p:sp>
      <p:sp>
        <p:nvSpPr>
          <p:cNvPr id="19465" name="Rectangle 11"/>
          <p:cNvSpPr>
            <a:spLocks noChangeArrowheads="1"/>
          </p:cNvSpPr>
          <p:nvPr/>
        </p:nvSpPr>
        <p:spPr bwMode="auto">
          <a:xfrm>
            <a:off x="6024563" y="6032500"/>
            <a:ext cx="1368425" cy="360363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800"/>
              <a:t>英語</a:t>
            </a:r>
          </a:p>
        </p:txBody>
      </p:sp>
      <p:sp>
        <p:nvSpPr>
          <p:cNvPr id="19466" name="Rectangle 12"/>
          <p:cNvSpPr>
            <a:spLocks noChangeArrowheads="1"/>
          </p:cNvSpPr>
          <p:nvPr/>
        </p:nvSpPr>
        <p:spPr bwMode="auto">
          <a:xfrm>
            <a:off x="6024563" y="6392863"/>
            <a:ext cx="1368425" cy="36036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800"/>
              <a:t>物理</a:t>
            </a:r>
          </a:p>
        </p:txBody>
      </p:sp>
      <p:sp>
        <p:nvSpPr>
          <p:cNvPr id="19467" name="Rectangle 13"/>
          <p:cNvSpPr>
            <a:spLocks noChangeArrowheads="1"/>
          </p:cNvSpPr>
          <p:nvPr/>
        </p:nvSpPr>
        <p:spPr bwMode="auto">
          <a:xfrm>
            <a:off x="7392988" y="5313363"/>
            <a:ext cx="1368425" cy="360362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800">
                <a:solidFill>
                  <a:srgbClr val="3333FF"/>
                </a:solidFill>
              </a:rPr>
              <a:t>火</a:t>
            </a:r>
            <a:endParaRPr lang="en-US" altLang="ja-JP" sz="1800">
              <a:solidFill>
                <a:srgbClr val="3333FF"/>
              </a:solidFill>
            </a:endParaRPr>
          </a:p>
        </p:txBody>
      </p:sp>
      <p:sp>
        <p:nvSpPr>
          <p:cNvPr id="19468" name="Rectangle 14"/>
          <p:cNvSpPr>
            <a:spLocks noChangeArrowheads="1"/>
          </p:cNvSpPr>
          <p:nvPr/>
        </p:nvSpPr>
        <p:spPr bwMode="auto">
          <a:xfrm>
            <a:off x="7392988" y="5673725"/>
            <a:ext cx="1368425" cy="360363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800">
                <a:solidFill>
                  <a:srgbClr val="008000"/>
                </a:solidFill>
              </a:rPr>
              <a:t>Web</a:t>
            </a:r>
            <a:r>
              <a:rPr lang="ja-JP" altLang="en-US" sz="1800">
                <a:solidFill>
                  <a:srgbClr val="008000"/>
                </a:solidFill>
              </a:rPr>
              <a:t>技術基礎</a:t>
            </a:r>
          </a:p>
        </p:txBody>
      </p:sp>
      <p:sp>
        <p:nvSpPr>
          <p:cNvPr id="19469" name="Rectangle 15"/>
          <p:cNvSpPr>
            <a:spLocks noChangeArrowheads="1"/>
          </p:cNvSpPr>
          <p:nvPr/>
        </p:nvSpPr>
        <p:spPr bwMode="auto">
          <a:xfrm>
            <a:off x="7392988" y="6034088"/>
            <a:ext cx="1368425" cy="36036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800"/>
              <a:t>数学</a:t>
            </a:r>
          </a:p>
        </p:txBody>
      </p:sp>
      <p:sp>
        <p:nvSpPr>
          <p:cNvPr id="19470" name="Rectangle 16"/>
          <p:cNvSpPr>
            <a:spLocks noChangeArrowheads="1"/>
          </p:cNvSpPr>
          <p:nvPr/>
        </p:nvSpPr>
        <p:spPr bwMode="auto">
          <a:xfrm>
            <a:off x="7392988" y="6394450"/>
            <a:ext cx="1368425" cy="360363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800"/>
              <a:t>生物</a:t>
            </a:r>
          </a:p>
        </p:txBody>
      </p:sp>
      <p:sp>
        <p:nvSpPr>
          <p:cNvPr id="19471" name="Rectangle 29"/>
          <p:cNvSpPr>
            <a:spLocks noChangeArrowheads="1"/>
          </p:cNvSpPr>
          <p:nvPr/>
        </p:nvSpPr>
        <p:spPr bwMode="auto">
          <a:xfrm>
            <a:off x="8761413" y="5313363"/>
            <a:ext cx="1368425" cy="360362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800">
                <a:solidFill>
                  <a:srgbClr val="3333FF"/>
                </a:solidFill>
              </a:rPr>
              <a:t>水</a:t>
            </a:r>
            <a:endParaRPr lang="en-US" altLang="ja-JP" sz="1800">
              <a:solidFill>
                <a:srgbClr val="3333FF"/>
              </a:solidFill>
            </a:endParaRPr>
          </a:p>
        </p:txBody>
      </p:sp>
      <p:sp>
        <p:nvSpPr>
          <p:cNvPr id="19472" name="Rectangle 30"/>
          <p:cNvSpPr>
            <a:spLocks noChangeArrowheads="1"/>
          </p:cNvSpPr>
          <p:nvPr/>
        </p:nvSpPr>
        <p:spPr bwMode="auto">
          <a:xfrm>
            <a:off x="8761413" y="5673725"/>
            <a:ext cx="1368425" cy="360363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800"/>
              <a:t>化学</a:t>
            </a:r>
          </a:p>
        </p:txBody>
      </p:sp>
      <p:sp>
        <p:nvSpPr>
          <p:cNvPr id="19473" name="Rectangle 31"/>
          <p:cNvSpPr>
            <a:spLocks noChangeArrowheads="1"/>
          </p:cNvSpPr>
          <p:nvPr/>
        </p:nvSpPr>
        <p:spPr bwMode="auto">
          <a:xfrm>
            <a:off x="8761413" y="6034088"/>
            <a:ext cx="1368425" cy="36036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800"/>
              <a:t>日本史</a:t>
            </a:r>
          </a:p>
        </p:txBody>
      </p:sp>
      <p:sp>
        <p:nvSpPr>
          <p:cNvPr id="19474" name="Rectangle 32"/>
          <p:cNvSpPr>
            <a:spLocks noChangeArrowheads="1"/>
          </p:cNvSpPr>
          <p:nvPr/>
        </p:nvSpPr>
        <p:spPr bwMode="auto">
          <a:xfrm>
            <a:off x="8761413" y="6394450"/>
            <a:ext cx="1368425" cy="360363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800"/>
              <a:t>世界史</a:t>
            </a:r>
          </a:p>
        </p:txBody>
      </p:sp>
      <p:sp>
        <p:nvSpPr>
          <p:cNvPr id="19475" name="AutoShape 34"/>
          <p:cNvSpPr>
            <a:spLocks noChangeArrowheads="1"/>
          </p:cNvSpPr>
          <p:nvPr/>
        </p:nvSpPr>
        <p:spPr bwMode="auto">
          <a:xfrm flipV="1">
            <a:off x="3287713" y="5229225"/>
            <a:ext cx="1079500" cy="10779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76" name="AutoShape 5"/>
          <p:cNvSpPr>
            <a:spLocks noChangeArrowheads="1"/>
          </p:cNvSpPr>
          <p:nvPr/>
        </p:nvSpPr>
        <p:spPr bwMode="auto">
          <a:xfrm>
            <a:off x="9578975" y="946150"/>
            <a:ext cx="1774825" cy="503238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8100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66"/>
                </a:solidFill>
                <a:latin typeface="Verdana" pitchFamily="34" charset="0"/>
              </a:rPr>
              <a:t>ex6.html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9C87B-B12A-4ED7-8C61-E23BDBAE1B20}" type="slidenum">
              <a:rPr lang="ja-JP" altLang="en-US"/>
              <a:pPr>
                <a:defRPr/>
              </a:pPr>
              <a:t>5</a:t>
            </a:fld>
            <a:endParaRPr lang="en-US" altLang="ja-JP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ja-JP" altLang="en-US" sz="3600" smtClean="0"/>
              <a:t>スタイルシートにおける</a:t>
            </a:r>
            <a:r>
              <a:rPr lang="en-US" altLang="ja-JP" sz="3600" smtClean="0"/>
              <a:t>class</a:t>
            </a:r>
            <a:r>
              <a:rPr lang="ja-JP" altLang="en-US" sz="3600" smtClean="0"/>
              <a:t>と</a:t>
            </a:r>
            <a:r>
              <a:rPr lang="en-US" altLang="ja-JP" sz="3600" smtClean="0"/>
              <a:t>id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838200" y="1111250"/>
            <a:ext cx="4681538" cy="3830638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th</a:t>
            </a:r>
            <a:r>
              <a:rPr lang="en-US" altLang="ja-JP" sz="2000" b="1" dirty="0" err="1">
                <a:solidFill>
                  <a:srgbClr val="3333FF"/>
                </a:solidFill>
                <a:latin typeface="ＭＳ ゴシック" pitchFamily="49" charset="-128"/>
                <a:ea typeface="ＭＳ ゴシック" pitchFamily="49" charset="-128"/>
              </a:rPr>
              <a:t>.day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 {</a:t>
            </a:r>
          </a:p>
          <a:p>
            <a:pPr>
              <a:defRPr/>
            </a:pP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    color: blue;</a:t>
            </a:r>
          </a:p>
          <a:p>
            <a:pPr>
              <a:defRPr/>
            </a:pP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    background-color: #a0a0ff;</a:t>
            </a:r>
          </a:p>
          <a:p>
            <a:pPr>
              <a:defRPr/>
            </a:pP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}</a:t>
            </a:r>
            <a:endParaRPr lang="en-US" altLang="ja-JP" sz="2000" dirty="0">
              <a:latin typeface="ＭＳ ゴシック" pitchFamily="49" charset="-128"/>
              <a:ea typeface="ＭＳ ゴシック" pitchFamily="49" charset="-128"/>
            </a:endParaRPr>
          </a:p>
          <a:p>
            <a:pPr>
              <a:defRPr/>
            </a:pP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th</a:t>
            </a:r>
            <a:r>
              <a:rPr lang="en-US" altLang="ja-JP" sz="2000" b="1" dirty="0" err="1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.time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 {</a:t>
            </a:r>
          </a:p>
          <a:p>
            <a:pPr>
              <a:defRPr/>
            </a:pP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    color: red;</a:t>
            </a:r>
          </a:p>
          <a:p>
            <a:pPr>
              <a:defRPr/>
            </a:pP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    background-color: #ffa0a0;</a:t>
            </a:r>
          </a:p>
          <a:p>
            <a:pPr>
              <a:defRPr/>
            </a:pP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}</a:t>
            </a:r>
          </a:p>
          <a:p>
            <a:pPr>
              <a:defRPr/>
            </a:pP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td</a:t>
            </a:r>
            <a:r>
              <a:rPr lang="en-US" altLang="ja-JP" sz="2000" b="1" dirty="0" err="1">
                <a:solidFill>
                  <a:schemeClr val="accent6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#web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{</a:t>
            </a:r>
          </a:p>
          <a:p>
            <a:pPr>
              <a:defRPr/>
            </a:pP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    color: green;</a:t>
            </a:r>
          </a:p>
          <a:p>
            <a:pPr>
              <a:defRPr/>
            </a:pP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    background-color: #a0ffa0;</a:t>
            </a:r>
          </a:p>
          <a:p>
            <a:pPr>
              <a:defRPr/>
            </a:pP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}</a:t>
            </a:r>
            <a:endParaRPr lang="ja-JP" altLang="en-US" sz="20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151313" y="5154613"/>
            <a:ext cx="1657350" cy="36036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200"/>
              <a:t>時限／曜日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4151313" y="5514975"/>
            <a:ext cx="1657350" cy="360363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200">
                <a:solidFill>
                  <a:srgbClr val="FF0000"/>
                </a:solidFill>
              </a:rPr>
              <a:t>1</a:t>
            </a:r>
            <a:r>
              <a:rPr lang="ja-JP" altLang="en-US" sz="2200">
                <a:solidFill>
                  <a:srgbClr val="FF0000"/>
                </a:solidFill>
              </a:rPr>
              <a:t>時限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4151313" y="5875338"/>
            <a:ext cx="1657350" cy="360362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200">
                <a:solidFill>
                  <a:srgbClr val="FF0000"/>
                </a:solidFill>
              </a:rPr>
              <a:t>2</a:t>
            </a:r>
            <a:r>
              <a:rPr lang="ja-JP" altLang="en-US" sz="2200">
                <a:solidFill>
                  <a:srgbClr val="FF0000"/>
                </a:solidFill>
              </a:rPr>
              <a:t>時限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4151313" y="6235700"/>
            <a:ext cx="1657350" cy="360363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200">
                <a:solidFill>
                  <a:srgbClr val="FF0000"/>
                </a:solidFill>
              </a:rPr>
              <a:t>3</a:t>
            </a:r>
            <a:r>
              <a:rPr lang="ja-JP" altLang="en-US" sz="2200">
                <a:solidFill>
                  <a:srgbClr val="FF0000"/>
                </a:solidFill>
              </a:rPr>
              <a:t>時限</a:t>
            </a:r>
          </a:p>
        </p:txBody>
      </p:sp>
      <p:sp>
        <p:nvSpPr>
          <p:cNvPr id="20487" name="Rectangle 9"/>
          <p:cNvSpPr>
            <a:spLocks noChangeArrowheads="1"/>
          </p:cNvSpPr>
          <p:nvPr/>
        </p:nvSpPr>
        <p:spPr bwMode="auto">
          <a:xfrm>
            <a:off x="5802313" y="5154613"/>
            <a:ext cx="1657350" cy="360362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200">
                <a:solidFill>
                  <a:srgbClr val="3333FF"/>
                </a:solidFill>
              </a:rPr>
              <a:t>月</a:t>
            </a:r>
          </a:p>
        </p:txBody>
      </p:sp>
      <p:sp>
        <p:nvSpPr>
          <p:cNvPr id="20488" name="Rectangle 10"/>
          <p:cNvSpPr>
            <a:spLocks noChangeArrowheads="1"/>
          </p:cNvSpPr>
          <p:nvPr/>
        </p:nvSpPr>
        <p:spPr bwMode="auto">
          <a:xfrm>
            <a:off x="5802313" y="5514975"/>
            <a:ext cx="1657350" cy="360363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200"/>
              <a:t>国語</a:t>
            </a:r>
          </a:p>
        </p:txBody>
      </p:sp>
      <p:sp>
        <p:nvSpPr>
          <p:cNvPr id="20489" name="Rectangle 11"/>
          <p:cNvSpPr>
            <a:spLocks noChangeArrowheads="1"/>
          </p:cNvSpPr>
          <p:nvPr/>
        </p:nvSpPr>
        <p:spPr bwMode="auto">
          <a:xfrm>
            <a:off x="5802313" y="5875338"/>
            <a:ext cx="1657350" cy="36036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200"/>
              <a:t>英語</a:t>
            </a:r>
          </a:p>
        </p:txBody>
      </p:sp>
      <p:sp>
        <p:nvSpPr>
          <p:cNvPr id="20490" name="Rectangle 12"/>
          <p:cNvSpPr>
            <a:spLocks noChangeArrowheads="1"/>
          </p:cNvSpPr>
          <p:nvPr/>
        </p:nvSpPr>
        <p:spPr bwMode="auto">
          <a:xfrm>
            <a:off x="5802313" y="6235700"/>
            <a:ext cx="1657350" cy="360363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200"/>
              <a:t>物理</a:t>
            </a:r>
          </a:p>
        </p:txBody>
      </p:sp>
      <p:sp>
        <p:nvSpPr>
          <p:cNvPr id="20491" name="Rectangle 13"/>
          <p:cNvSpPr>
            <a:spLocks noChangeArrowheads="1"/>
          </p:cNvSpPr>
          <p:nvPr/>
        </p:nvSpPr>
        <p:spPr bwMode="auto">
          <a:xfrm>
            <a:off x="7391400" y="5154613"/>
            <a:ext cx="1657350" cy="360362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200">
                <a:solidFill>
                  <a:srgbClr val="3333FF"/>
                </a:solidFill>
              </a:rPr>
              <a:t>火</a:t>
            </a:r>
            <a:endParaRPr lang="en-US" altLang="ja-JP" sz="2200">
              <a:solidFill>
                <a:srgbClr val="3333FF"/>
              </a:solidFill>
            </a:endParaRPr>
          </a:p>
        </p:txBody>
      </p:sp>
      <p:sp>
        <p:nvSpPr>
          <p:cNvPr id="20492" name="Rectangle 14"/>
          <p:cNvSpPr>
            <a:spLocks noChangeArrowheads="1"/>
          </p:cNvSpPr>
          <p:nvPr/>
        </p:nvSpPr>
        <p:spPr bwMode="auto">
          <a:xfrm>
            <a:off x="7391400" y="5514975"/>
            <a:ext cx="1657350" cy="360363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200">
                <a:solidFill>
                  <a:srgbClr val="008000"/>
                </a:solidFill>
              </a:rPr>
              <a:t>Web</a:t>
            </a:r>
            <a:r>
              <a:rPr lang="ja-JP" altLang="en-US" sz="2200">
                <a:solidFill>
                  <a:srgbClr val="008000"/>
                </a:solidFill>
              </a:rPr>
              <a:t>技術基礎</a:t>
            </a:r>
          </a:p>
        </p:txBody>
      </p:sp>
      <p:sp>
        <p:nvSpPr>
          <p:cNvPr id="20493" name="Rectangle 15"/>
          <p:cNvSpPr>
            <a:spLocks noChangeArrowheads="1"/>
          </p:cNvSpPr>
          <p:nvPr/>
        </p:nvSpPr>
        <p:spPr bwMode="auto">
          <a:xfrm>
            <a:off x="7391400" y="5875338"/>
            <a:ext cx="1657350" cy="36036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200"/>
              <a:t>数学</a:t>
            </a:r>
          </a:p>
        </p:txBody>
      </p:sp>
      <p:sp>
        <p:nvSpPr>
          <p:cNvPr id="20494" name="Rectangle 16"/>
          <p:cNvSpPr>
            <a:spLocks noChangeArrowheads="1"/>
          </p:cNvSpPr>
          <p:nvPr/>
        </p:nvSpPr>
        <p:spPr bwMode="auto">
          <a:xfrm>
            <a:off x="7391400" y="6235700"/>
            <a:ext cx="1657350" cy="360363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200"/>
              <a:t>生物</a:t>
            </a:r>
          </a:p>
        </p:txBody>
      </p:sp>
      <p:sp>
        <p:nvSpPr>
          <p:cNvPr id="20495" name="Rectangle 17"/>
          <p:cNvSpPr>
            <a:spLocks noChangeArrowheads="1"/>
          </p:cNvSpPr>
          <p:nvPr/>
        </p:nvSpPr>
        <p:spPr bwMode="auto">
          <a:xfrm>
            <a:off x="9048750" y="5154613"/>
            <a:ext cx="1655763" cy="360362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200">
                <a:solidFill>
                  <a:srgbClr val="3333FF"/>
                </a:solidFill>
              </a:rPr>
              <a:t>水</a:t>
            </a:r>
            <a:endParaRPr lang="en-US" altLang="ja-JP" sz="2200">
              <a:solidFill>
                <a:srgbClr val="3333FF"/>
              </a:solidFill>
            </a:endParaRPr>
          </a:p>
        </p:txBody>
      </p:sp>
      <p:sp>
        <p:nvSpPr>
          <p:cNvPr id="20496" name="Rectangle 18"/>
          <p:cNvSpPr>
            <a:spLocks noChangeArrowheads="1"/>
          </p:cNvSpPr>
          <p:nvPr/>
        </p:nvSpPr>
        <p:spPr bwMode="auto">
          <a:xfrm>
            <a:off x="9048750" y="5514975"/>
            <a:ext cx="1655763" cy="360363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200"/>
              <a:t>化学</a:t>
            </a:r>
          </a:p>
        </p:txBody>
      </p:sp>
      <p:sp>
        <p:nvSpPr>
          <p:cNvPr id="20497" name="Rectangle 19"/>
          <p:cNvSpPr>
            <a:spLocks noChangeArrowheads="1"/>
          </p:cNvSpPr>
          <p:nvPr/>
        </p:nvSpPr>
        <p:spPr bwMode="auto">
          <a:xfrm>
            <a:off x="9048750" y="5875338"/>
            <a:ext cx="1655763" cy="36036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200"/>
              <a:t>日本史</a:t>
            </a:r>
          </a:p>
        </p:txBody>
      </p:sp>
      <p:sp>
        <p:nvSpPr>
          <p:cNvPr id="20498" name="Rectangle 20"/>
          <p:cNvSpPr>
            <a:spLocks noChangeArrowheads="1"/>
          </p:cNvSpPr>
          <p:nvPr/>
        </p:nvSpPr>
        <p:spPr bwMode="auto">
          <a:xfrm>
            <a:off x="9048750" y="6235700"/>
            <a:ext cx="1655763" cy="360363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200"/>
              <a:t>世界史</a:t>
            </a:r>
          </a:p>
        </p:txBody>
      </p:sp>
      <p:sp>
        <p:nvSpPr>
          <p:cNvPr id="20499" name="AutoShape 21"/>
          <p:cNvSpPr>
            <a:spLocks noChangeArrowheads="1"/>
          </p:cNvSpPr>
          <p:nvPr/>
        </p:nvSpPr>
        <p:spPr bwMode="auto">
          <a:xfrm flipV="1">
            <a:off x="2855913" y="5227638"/>
            <a:ext cx="1079500" cy="10779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0500" name="Text Box 22"/>
          <p:cNvSpPr txBox="1">
            <a:spLocks noChangeArrowheads="1"/>
          </p:cNvSpPr>
          <p:nvPr/>
        </p:nvSpPr>
        <p:spPr bwMode="auto">
          <a:xfrm>
            <a:off x="6242050" y="1214438"/>
            <a:ext cx="28543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/>
              <a:t>class</a:t>
            </a:r>
            <a:r>
              <a:rPr lang="ja-JP" altLang="en-US"/>
              <a:t>は「</a:t>
            </a:r>
            <a:r>
              <a:rPr lang="en-US" altLang="ja-JP"/>
              <a:t>.</a:t>
            </a:r>
            <a:r>
              <a:rPr lang="ja-JP" altLang="en-US"/>
              <a:t>」で，</a:t>
            </a:r>
          </a:p>
          <a:p>
            <a:r>
              <a:rPr lang="en-US" altLang="ja-JP"/>
              <a:t>id</a:t>
            </a:r>
            <a:r>
              <a:rPr lang="ja-JP" altLang="en-US"/>
              <a:t>は「</a:t>
            </a:r>
            <a:r>
              <a:rPr lang="en-US" altLang="ja-JP"/>
              <a:t>#</a:t>
            </a:r>
            <a:r>
              <a:rPr lang="ja-JP" altLang="en-US"/>
              <a:t>」で指定する．</a:t>
            </a:r>
          </a:p>
        </p:txBody>
      </p:sp>
      <p:sp>
        <p:nvSpPr>
          <p:cNvPr id="20501" name="AutoShape 5"/>
          <p:cNvSpPr>
            <a:spLocks noChangeArrowheads="1"/>
          </p:cNvSpPr>
          <p:nvPr/>
        </p:nvSpPr>
        <p:spPr bwMode="auto">
          <a:xfrm>
            <a:off x="4419600" y="995363"/>
            <a:ext cx="1774825" cy="503237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38100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66"/>
                </a:solidFill>
                <a:latin typeface="Verdana" pitchFamily="34" charset="0"/>
              </a:rPr>
              <a:t>ex6.css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E2EA47-DDB8-4980-9A58-50FF56A8F308}" type="slidenum">
              <a:rPr lang="ja-JP" altLang="en-US"/>
              <a:pPr>
                <a:defRPr/>
              </a:pPr>
              <a:t>6</a:t>
            </a:fld>
            <a:endParaRPr lang="en-US" altLang="ja-JP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en-US" altLang="ja-JP" sz="3600" smtClean="0"/>
              <a:t>HTTP</a:t>
            </a:r>
            <a:endParaRPr lang="ja-JP" altLang="en-US" sz="3600" smtClean="0"/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838200" y="949325"/>
            <a:ext cx="69865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800" b="1" dirty="0">
                <a:solidFill>
                  <a:srgbClr val="000066"/>
                </a:solidFill>
                <a:latin typeface="+mn-ea"/>
                <a:ea typeface="+mn-ea"/>
              </a:rPr>
              <a:t>HTTP (</a:t>
            </a:r>
            <a:r>
              <a:rPr lang="en-US" altLang="ja-JP" sz="2800" b="1" dirty="0" err="1">
                <a:solidFill>
                  <a:srgbClr val="000066"/>
                </a:solidFill>
                <a:latin typeface="+mn-ea"/>
                <a:ea typeface="+mn-ea"/>
              </a:rPr>
              <a:t>HyperText</a:t>
            </a:r>
            <a:r>
              <a:rPr lang="en-US" altLang="ja-JP" sz="2800" b="1" dirty="0">
                <a:solidFill>
                  <a:srgbClr val="000066"/>
                </a:solidFill>
                <a:latin typeface="+mn-ea"/>
                <a:ea typeface="+mn-ea"/>
              </a:rPr>
              <a:t> Transfer Protocol)</a:t>
            </a:r>
            <a:endParaRPr lang="ja-JP" altLang="en-US" sz="2800" b="1" dirty="0">
              <a:solidFill>
                <a:srgbClr val="000066"/>
              </a:solidFill>
              <a:latin typeface="+mn-ea"/>
              <a:ea typeface="+mn-ea"/>
            </a:endParaRP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1062038" y="1381125"/>
            <a:ext cx="1007427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2800" dirty="0">
                <a:latin typeface="+mn-ea"/>
                <a:ea typeface="+mn-ea"/>
              </a:rPr>
              <a:t>Web</a:t>
            </a:r>
            <a:r>
              <a:rPr lang="ja-JP" altLang="en-US" sz="2800" dirty="0">
                <a:latin typeface="+mn-ea"/>
                <a:ea typeface="+mn-ea"/>
              </a:rPr>
              <a:t>ページの内容を</a:t>
            </a:r>
            <a:r>
              <a:rPr lang="en-US" altLang="ja-JP" sz="2800" dirty="0">
                <a:latin typeface="+mn-ea"/>
                <a:ea typeface="+mn-ea"/>
              </a:rPr>
              <a:t>Web</a:t>
            </a:r>
            <a:r>
              <a:rPr lang="ja-JP" altLang="en-US" sz="2800" dirty="0">
                <a:latin typeface="+mn-ea"/>
                <a:ea typeface="+mn-ea"/>
              </a:rPr>
              <a:t>サーバから取得する際に用いられる通信プロトコル（規約）</a:t>
            </a:r>
          </a:p>
        </p:txBody>
      </p:sp>
      <p:grpSp>
        <p:nvGrpSpPr>
          <p:cNvPr id="21508" name="Group 106"/>
          <p:cNvGrpSpPr>
            <a:grpSpLocks/>
          </p:cNvGrpSpPr>
          <p:nvPr/>
        </p:nvGrpSpPr>
        <p:grpSpPr bwMode="auto">
          <a:xfrm>
            <a:off x="2597150" y="3067050"/>
            <a:ext cx="1641475" cy="1919288"/>
            <a:chOff x="400" y="2266"/>
            <a:chExt cx="847" cy="1164"/>
          </a:xfrm>
        </p:grpSpPr>
        <p:sp>
          <p:nvSpPr>
            <p:cNvPr id="28729" name="Rectangle 7"/>
            <p:cNvSpPr>
              <a:spLocks noChangeArrowheads="1"/>
            </p:cNvSpPr>
            <p:nvPr/>
          </p:nvSpPr>
          <p:spPr bwMode="auto">
            <a:xfrm>
              <a:off x="400" y="2266"/>
              <a:ext cx="847" cy="11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730" name="Rectangle 8"/>
            <p:cNvSpPr>
              <a:spLocks noChangeArrowheads="1"/>
            </p:cNvSpPr>
            <p:nvPr/>
          </p:nvSpPr>
          <p:spPr bwMode="auto">
            <a:xfrm>
              <a:off x="400" y="2266"/>
              <a:ext cx="847" cy="105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731" name="Rectangle 9"/>
            <p:cNvSpPr>
              <a:spLocks noChangeArrowheads="1"/>
            </p:cNvSpPr>
            <p:nvPr/>
          </p:nvSpPr>
          <p:spPr bwMode="auto">
            <a:xfrm>
              <a:off x="1141" y="2266"/>
              <a:ext cx="106" cy="10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800">
                  <a:latin typeface="+mn-ea"/>
                  <a:ea typeface="+mn-ea"/>
                </a:rPr>
                <a:t>X</a:t>
              </a:r>
            </a:p>
          </p:txBody>
        </p:sp>
        <p:sp>
          <p:nvSpPr>
            <p:cNvPr id="28732" name="Rectangle 10"/>
            <p:cNvSpPr>
              <a:spLocks noChangeArrowheads="1"/>
            </p:cNvSpPr>
            <p:nvPr/>
          </p:nvSpPr>
          <p:spPr bwMode="auto">
            <a:xfrm>
              <a:off x="1035" y="2266"/>
              <a:ext cx="106" cy="10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800">
                  <a:latin typeface="+mn-ea"/>
                  <a:ea typeface="+mn-ea"/>
                </a:rPr>
                <a:t>_</a:t>
              </a:r>
            </a:p>
          </p:txBody>
        </p:sp>
        <p:sp>
          <p:nvSpPr>
            <p:cNvPr id="28733" name="Rectangle 11"/>
            <p:cNvSpPr>
              <a:spLocks noChangeArrowheads="1"/>
            </p:cNvSpPr>
            <p:nvPr/>
          </p:nvSpPr>
          <p:spPr bwMode="auto">
            <a:xfrm>
              <a:off x="930" y="2266"/>
              <a:ext cx="106" cy="10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</p:grpSp>
      <p:sp>
        <p:nvSpPr>
          <p:cNvPr id="28678" name="Text Box 12"/>
          <p:cNvSpPr txBox="1">
            <a:spLocks noChangeArrowheads="1"/>
          </p:cNvSpPr>
          <p:nvPr/>
        </p:nvSpPr>
        <p:spPr bwMode="auto">
          <a:xfrm>
            <a:off x="2643188" y="3543300"/>
            <a:ext cx="16017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>
                <a:latin typeface="+mn-ea"/>
                <a:ea typeface="+mn-ea"/>
              </a:rPr>
              <a:t>Web</a:t>
            </a:r>
            <a:r>
              <a:rPr lang="ja-JP" altLang="en-US" sz="1800">
                <a:latin typeface="+mn-ea"/>
                <a:ea typeface="+mn-ea"/>
              </a:rPr>
              <a:t>ブラウザ</a:t>
            </a:r>
          </a:p>
        </p:txBody>
      </p:sp>
      <p:sp>
        <p:nvSpPr>
          <p:cNvPr id="28679" name="AutoShape 14"/>
          <p:cNvSpPr>
            <a:spLocks noChangeArrowheads="1"/>
          </p:cNvSpPr>
          <p:nvPr/>
        </p:nvSpPr>
        <p:spPr bwMode="auto">
          <a:xfrm>
            <a:off x="4454525" y="3571875"/>
            <a:ext cx="2881313" cy="622300"/>
          </a:xfrm>
          <a:prstGeom prst="leftRightArrow">
            <a:avLst>
              <a:gd name="adj1" fmla="val 55741"/>
              <a:gd name="adj2" fmla="val 4898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defRPr/>
            </a:pPr>
            <a:r>
              <a:rPr lang="en-US" altLang="ja-JP">
                <a:latin typeface="+mn-ea"/>
                <a:ea typeface="+mn-ea"/>
              </a:rPr>
              <a:t>HTTP</a:t>
            </a:r>
          </a:p>
        </p:txBody>
      </p:sp>
      <p:sp>
        <p:nvSpPr>
          <p:cNvPr id="28680" name="Text Box 17"/>
          <p:cNvSpPr txBox="1">
            <a:spLocks noChangeArrowheads="1"/>
          </p:cNvSpPr>
          <p:nvPr/>
        </p:nvSpPr>
        <p:spPr bwMode="auto">
          <a:xfrm>
            <a:off x="7767638" y="4518025"/>
            <a:ext cx="2243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>
                <a:latin typeface="+mn-ea"/>
                <a:ea typeface="+mn-ea"/>
              </a:rPr>
              <a:t>www.hoge.ne.jp</a:t>
            </a:r>
          </a:p>
        </p:txBody>
      </p:sp>
      <p:sp>
        <p:nvSpPr>
          <p:cNvPr id="28681" name="Line 18"/>
          <p:cNvSpPr>
            <a:spLocks noChangeShapeType="1"/>
          </p:cNvSpPr>
          <p:nvPr/>
        </p:nvSpPr>
        <p:spPr bwMode="auto">
          <a:xfrm>
            <a:off x="6527800" y="2630488"/>
            <a:ext cx="431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defRPr/>
            </a:pPr>
            <a:endParaRPr lang="ja-JP" altLang="en-US" sz="2800">
              <a:latin typeface="+mn-ea"/>
              <a:ea typeface="+mn-ea"/>
            </a:endParaRPr>
          </a:p>
        </p:txBody>
      </p:sp>
      <p:sp>
        <p:nvSpPr>
          <p:cNvPr id="28682" name="Line 20"/>
          <p:cNvSpPr>
            <a:spLocks noChangeShapeType="1"/>
          </p:cNvSpPr>
          <p:nvPr/>
        </p:nvSpPr>
        <p:spPr bwMode="auto">
          <a:xfrm flipH="1">
            <a:off x="4814888" y="5213350"/>
            <a:ext cx="431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defRPr/>
            </a:pPr>
            <a:endParaRPr lang="ja-JP" altLang="en-US">
              <a:latin typeface="+mn-ea"/>
              <a:ea typeface="+mn-ea"/>
            </a:endParaRPr>
          </a:p>
        </p:txBody>
      </p:sp>
      <p:sp>
        <p:nvSpPr>
          <p:cNvPr id="28683" name="Text Box 21"/>
          <p:cNvSpPr txBox="1">
            <a:spLocks noChangeArrowheads="1"/>
          </p:cNvSpPr>
          <p:nvPr/>
        </p:nvSpPr>
        <p:spPr bwMode="auto">
          <a:xfrm>
            <a:off x="4383088" y="2371725"/>
            <a:ext cx="22018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>
                <a:solidFill>
                  <a:srgbClr val="3333FF"/>
                </a:solidFill>
                <a:latin typeface="+mn-ea"/>
                <a:ea typeface="+mn-ea"/>
              </a:rPr>
              <a:t>要求</a:t>
            </a:r>
            <a:r>
              <a:rPr lang="en-US" altLang="ja-JP" dirty="0">
                <a:solidFill>
                  <a:srgbClr val="3333FF"/>
                </a:solidFill>
                <a:latin typeface="+mn-ea"/>
                <a:ea typeface="+mn-ea"/>
              </a:rPr>
              <a:t>(request)</a:t>
            </a:r>
          </a:p>
        </p:txBody>
      </p:sp>
      <p:sp>
        <p:nvSpPr>
          <p:cNvPr id="28684" name="Text Box 22"/>
          <p:cNvSpPr txBox="1">
            <a:spLocks noChangeArrowheads="1"/>
          </p:cNvSpPr>
          <p:nvPr/>
        </p:nvSpPr>
        <p:spPr bwMode="auto">
          <a:xfrm>
            <a:off x="5318125" y="5022850"/>
            <a:ext cx="2420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>
                <a:solidFill>
                  <a:srgbClr val="3333FF"/>
                </a:solidFill>
                <a:latin typeface="+mn-ea"/>
                <a:ea typeface="+mn-ea"/>
              </a:rPr>
              <a:t>応答</a:t>
            </a:r>
            <a:r>
              <a:rPr lang="en-US" altLang="ja-JP" dirty="0">
                <a:solidFill>
                  <a:srgbClr val="3333FF"/>
                </a:solidFill>
                <a:latin typeface="+mn-ea"/>
                <a:ea typeface="+mn-ea"/>
              </a:rPr>
              <a:t>(response)</a:t>
            </a:r>
          </a:p>
        </p:txBody>
      </p:sp>
      <p:grpSp>
        <p:nvGrpSpPr>
          <p:cNvPr id="21516" name="Group 63"/>
          <p:cNvGrpSpPr>
            <a:grpSpLocks/>
          </p:cNvGrpSpPr>
          <p:nvPr/>
        </p:nvGrpSpPr>
        <p:grpSpPr bwMode="auto">
          <a:xfrm>
            <a:off x="7767638" y="3330575"/>
            <a:ext cx="1085850" cy="1152525"/>
            <a:chOff x="3107" y="164"/>
            <a:chExt cx="1838" cy="1951"/>
          </a:xfrm>
        </p:grpSpPr>
        <p:sp>
          <p:nvSpPr>
            <p:cNvPr id="28690" name="Rectangle 64"/>
            <p:cNvSpPr>
              <a:spLocks noChangeArrowheads="1"/>
            </p:cNvSpPr>
            <p:nvPr/>
          </p:nvSpPr>
          <p:spPr bwMode="auto">
            <a:xfrm>
              <a:off x="3107" y="164"/>
              <a:ext cx="887" cy="1317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691" name="Rectangle 65"/>
            <p:cNvSpPr>
              <a:spLocks noChangeArrowheads="1"/>
            </p:cNvSpPr>
            <p:nvPr/>
          </p:nvSpPr>
          <p:spPr bwMode="auto">
            <a:xfrm>
              <a:off x="3833" y="1115"/>
              <a:ext cx="91" cy="9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692" name="Rectangle 66"/>
            <p:cNvSpPr>
              <a:spLocks noChangeArrowheads="1"/>
            </p:cNvSpPr>
            <p:nvPr/>
          </p:nvSpPr>
          <p:spPr bwMode="auto">
            <a:xfrm>
              <a:off x="3153" y="210"/>
              <a:ext cx="817" cy="18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693" name="Rectangle 67"/>
            <p:cNvSpPr>
              <a:spLocks noChangeArrowheads="1"/>
            </p:cNvSpPr>
            <p:nvPr/>
          </p:nvSpPr>
          <p:spPr bwMode="auto">
            <a:xfrm>
              <a:off x="3198" y="255"/>
              <a:ext cx="726" cy="46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694" name="Rectangle 68"/>
            <p:cNvSpPr>
              <a:spLocks noChangeArrowheads="1"/>
            </p:cNvSpPr>
            <p:nvPr/>
          </p:nvSpPr>
          <p:spPr bwMode="auto">
            <a:xfrm>
              <a:off x="3787" y="347"/>
              <a:ext cx="91" cy="46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695" name="Rectangle 69"/>
            <p:cNvSpPr>
              <a:spLocks noChangeArrowheads="1"/>
            </p:cNvSpPr>
            <p:nvPr/>
          </p:nvSpPr>
          <p:spPr bwMode="auto">
            <a:xfrm>
              <a:off x="3695" y="347"/>
              <a:ext cx="46" cy="4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696" name="Rectangle 70"/>
            <p:cNvSpPr>
              <a:spLocks noChangeArrowheads="1"/>
            </p:cNvSpPr>
            <p:nvPr/>
          </p:nvSpPr>
          <p:spPr bwMode="auto">
            <a:xfrm>
              <a:off x="3153" y="435"/>
              <a:ext cx="817" cy="183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697" name="Rectangle 71"/>
            <p:cNvSpPr>
              <a:spLocks noChangeArrowheads="1"/>
            </p:cNvSpPr>
            <p:nvPr/>
          </p:nvSpPr>
          <p:spPr bwMode="auto">
            <a:xfrm>
              <a:off x="3153" y="664"/>
              <a:ext cx="817" cy="18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698" name="Rectangle 72"/>
            <p:cNvSpPr>
              <a:spLocks noChangeArrowheads="1"/>
            </p:cNvSpPr>
            <p:nvPr/>
          </p:nvSpPr>
          <p:spPr bwMode="auto">
            <a:xfrm>
              <a:off x="3153" y="1118"/>
              <a:ext cx="497" cy="134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699" name="Rectangle 73"/>
            <p:cNvSpPr>
              <a:spLocks noChangeArrowheads="1"/>
            </p:cNvSpPr>
            <p:nvPr/>
          </p:nvSpPr>
          <p:spPr bwMode="auto">
            <a:xfrm>
              <a:off x="3107" y="1661"/>
              <a:ext cx="887" cy="91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700" name="Rectangle 74"/>
            <p:cNvSpPr>
              <a:spLocks noChangeArrowheads="1"/>
            </p:cNvSpPr>
            <p:nvPr/>
          </p:nvSpPr>
          <p:spPr bwMode="auto">
            <a:xfrm>
              <a:off x="3153" y="1615"/>
              <a:ext cx="817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701" name="Rectangle 75"/>
            <p:cNvSpPr>
              <a:spLocks noChangeArrowheads="1"/>
            </p:cNvSpPr>
            <p:nvPr/>
          </p:nvSpPr>
          <p:spPr bwMode="auto">
            <a:xfrm>
              <a:off x="3107" y="1798"/>
              <a:ext cx="887" cy="91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702" name="Rectangle 76"/>
            <p:cNvSpPr>
              <a:spLocks noChangeArrowheads="1"/>
            </p:cNvSpPr>
            <p:nvPr/>
          </p:nvSpPr>
          <p:spPr bwMode="auto">
            <a:xfrm>
              <a:off x="3153" y="1752"/>
              <a:ext cx="817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703" name="Rectangle 77"/>
            <p:cNvSpPr>
              <a:spLocks noChangeArrowheads="1"/>
            </p:cNvSpPr>
            <p:nvPr/>
          </p:nvSpPr>
          <p:spPr bwMode="auto">
            <a:xfrm>
              <a:off x="3107" y="1932"/>
              <a:ext cx="887" cy="91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704" name="Rectangle 78"/>
            <p:cNvSpPr>
              <a:spLocks noChangeArrowheads="1"/>
            </p:cNvSpPr>
            <p:nvPr/>
          </p:nvSpPr>
          <p:spPr bwMode="auto">
            <a:xfrm>
              <a:off x="3153" y="1889"/>
              <a:ext cx="817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705" name="Oval 79"/>
            <p:cNvSpPr>
              <a:spLocks noChangeArrowheads="1"/>
            </p:cNvSpPr>
            <p:nvPr/>
          </p:nvSpPr>
          <p:spPr bwMode="auto">
            <a:xfrm>
              <a:off x="3833" y="1252"/>
              <a:ext cx="46" cy="4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706" name="Oval 80"/>
            <p:cNvSpPr>
              <a:spLocks noChangeArrowheads="1"/>
            </p:cNvSpPr>
            <p:nvPr/>
          </p:nvSpPr>
          <p:spPr bwMode="auto">
            <a:xfrm>
              <a:off x="3833" y="1344"/>
              <a:ext cx="46" cy="4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707" name="Rectangle 81"/>
            <p:cNvSpPr>
              <a:spLocks noChangeArrowheads="1"/>
            </p:cNvSpPr>
            <p:nvPr/>
          </p:nvSpPr>
          <p:spPr bwMode="auto">
            <a:xfrm>
              <a:off x="3153" y="890"/>
              <a:ext cx="817" cy="183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708" name="Rectangle 82"/>
            <p:cNvSpPr>
              <a:spLocks noChangeArrowheads="1"/>
            </p:cNvSpPr>
            <p:nvPr/>
          </p:nvSpPr>
          <p:spPr bwMode="auto">
            <a:xfrm>
              <a:off x="3107" y="1524"/>
              <a:ext cx="887" cy="91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709" name="Rectangle 83"/>
            <p:cNvSpPr>
              <a:spLocks noChangeArrowheads="1"/>
            </p:cNvSpPr>
            <p:nvPr/>
          </p:nvSpPr>
          <p:spPr bwMode="auto">
            <a:xfrm>
              <a:off x="3153" y="1481"/>
              <a:ext cx="817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710" name="Rectangle 84"/>
            <p:cNvSpPr>
              <a:spLocks noChangeArrowheads="1"/>
            </p:cNvSpPr>
            <p:nvPr/>
          </p:nvSpPr>
          <p:spPr bwMode="auto">
            <a:xfrm>
              <a:off x="3153" y="1298"/>
              <a:ext cx="497" cy="137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711" name="Rectangle 85"/>
            <p:cNvSpPr>
              <a:spLocks noChangeArrowheads="1"/>
            </p:cNvSpPr>
            <p:nvPr/>
          </p:nvSpPr>
          <p:spPr bwMode="auto">
            <a:xfrm>
              <a:off x="4058" y="164"/>
              <a:ext cx="887" cy="1317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712" name="Rectangle 86"/>
            <p:cNvSpPr>
              <a:spLocks noChangeArrowheads="1"/>
            </p:cNvSpPr>
            <p:nvPr/>
          </p:nvSpPr>
          <p:spPr bwMode="auto">
            <a:xfrm>
              <a:off x="4786" y="1344"/>
              <a:ext cx="89" cy="9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713" name="Rectangle 87"/>
            <p:cNvSpPr>
              <a:spLocks noChangeArrowheads="1"/>
            </p:cNvSpPr>
            <p:nvPr/>
          </p:nvSpPr>
          <p:spPr bwMode="auto">
            <a:xfrm>
              <a:off x="4104" y="210"/>
              <a:ext cx="817" cy="18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714" name="Rectangle 88"/>
            <p:cNvSpPr>
              <a:spLocks noChangeArrowheads="1"/>
            </p:cNvSpPr>
            <p:nvPr/>
          </p:nvSpPr>
          <p:spPr bwMode="auto">
            <a:xfrm>
              <a:off x="4104" y="435"/>
              <a:ext cx="817" cy="183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715" name="Rectangle 89"/>
            <p:cNvSpPr>
              <a:spLocks noChangeArrowheads="1"/>
            </p:cNvSpPr>
            <p:nvPr/>
          </p:nvSpPr>
          <p:spPr bwMode="auto">
            <a:xfrm>
              <a:off x="4104" y="664"/>
              <a:ext cx="817" cy="18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716" name="Rectangle 90"/>
            <p:cNvSpPr>
              <a:spLocks noChangeArrowheads="1"/>
            </p:cNvSpPr>
            <p:nvPr/>
          </p:nvSpPr>
          <p:spPr bwMode="auto">
            <a:xfrm>
              <a:off x="4058" y="1661"/>
              <a:ext cx="887" cy="91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717" name="Rectangle 91"/>
            <p:cNvSpPr>
              <a:spLocks noChangeArrowheads="1"/>
            </p:cNvSpPr>
            <p:nvPr/>
          </p:nvSpPr>
          <p:spPr bwMode="auto">
            <a:xfrm>
              <a:off x="4104" y="1615"/>
              <a:ext cx="817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718" name="Rectangle 92"/>
            <p:cNvSpPr>
              <a:spLocks noChangeArrowheads="1"/>
            </p:cNvSpPr>
            <p:nvPr/>
          </p:nvSpPr>
          <p:spPr bwMode="auto">
            <a:xfrm>
              <a:off x="4058" y="1798"/>
              <a:ext cx="887" cy="91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719" name="Rectangle 93"/>
            <p:cNvSpPr>
              <a:spLocks noChangeArrowheads="1"/>
            </p:cNvSpPr>
            <p:nvPr/>
          </p:nvSpPr>
          <p:spPr bwMode="auto">
            <a:xfrm>
              <a:off x="4104" y="1752"/>
              <a:ext cx="817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720" name="Rectangle 94"/>
            <p:cNvSpPr>
              <a:spLocks noChangeArrowheads="1"/>
            </p:cNvSpPr>
            <p:nvPr/>
          </p:nvSpPr>
          <p:spPr bwMode="auto">
            <a:xfrm>
              <a:off x="4058" y="1932"/>
              <a:ext cx="887" cy="91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721" name="Rectangle 95"/>
            <p:cNvSpPr>
              <a:spLocks noChangeArrowheads="1"/>
            </p:cNvSpPr>
            <p:nvPr/>
          </p:nvSpPr>
          <p:spPr bwMode="auto">
            <a:xfrm>
              <a:off x="4104" y="1889"/>
              <a:ext cx="817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722" name="Oval 96"/>
            <p:cNvSpPr>
              <a:spLocks noChangeArrowheads="1"/>
            </p:cNvSpPr>
            <p:nvPr/>
          </p:nvSpPr>
          <p:spPr bwMode="auto">
            <a:xfrm>
              <a:off x="4604" y="1387"/>
              <a:ext cx="46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723" name="Oval 97"/>
            <p:cNvSpPr>
              <a:spLocks noChangeArrowheads="1"/>
            </p:cNvSpPr>
            <p:nvPr/>
          </p:nvSpPr>
          <p:spPr bwMode="auto">
            <a:xfrm>
              <a:off x="4695" y="1389"/>
              <a:ext cx="46" cy="4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724" name="Rectangle 98"/>
            <p:cNvSpPr>
              <a:spLocks noChangeArrowheads="1"/>
            </p:cNvSpPr>
            <p:nvPr/>
          </p:nvSpPr>
          <p:spPr bwMode="auto">
            <a:xfrm>
              <a:off x="4104" y="890"/>
              <a:ext cx="817" cy="183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725" name="Rectangle 99"/>
            <p:cNvSpPr>
              <a:spLocks noChangeArrowheads="1"/>
            </p:cNvSpPr>
            <p:nvPr/>
          </p:nvSpPr>
          <p:spPr bwMode="auto">
            <a:xfrm>
              <a:off x="4058" y="1524"/>
              <a:ext cx="887" cy="91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726" name="Rectangle 100"/>
            <p:cNvSpPr>
              <a:spLocks noChangeArrowheads="1"/>
            </p:cNvSpPr>
            <p:nvPr/>
          </p:nvSpPr>
          <p:spPr bwMode="auto">
            <a:xfrm>
              <a:off x="4104" y="1481"/>
              <a:ext cx="817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8727" name="Rectangle 101"/>
            <p:cNvSpPr>
              <a:spLocks noChangeArrowheads="1"/>
            </p:cNvSpPr>
            <p:nvPr/>
          </p:nvSpPr>
          <p:spPr bwMode="auto">
            <a:xfrm>
              <a:off x="4104" y="1118"/>
              <a:ext cx="817" cy="18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+mn-ea"/>
                <a:ea typeface="+mn-ea"/>
              </a:endParaRPr>
            </a:p>
          </p:txBody>
        </p:sp>
        <p:sp>
          <p:nvSpPr>
            <p:cNvPr id="21559" name="WordArt 102"/>
            <p:cNvSpPr>
              <a:spLocks noChangeArrowheads="1" noChangeShapeType="1" noTextEdit="1"/>
            </p:cNvSpPr>
            <p:nvPr/>
          </p:nvSpPr>
          <p:spPr bwMode="auto">
            <a:xfrm>
              <a:off x="3198" y="1525"/>
              <a:ext cx="1633" cy="590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28306"/>
                </a:avLst>
              </a:prstTxWarp>
            </a:bodyPr>
            <a:lstStyle/>
            <a:p>
              <a:pPr algn="ctr"/>
              <a:r>
                <a:rPr lang="en-US" altLang="ja-JP" sz="3600" b="1" kern="10">
                  <a:ln w="12700">
                    <a:solidFill>
                      <a:srgbClr val="000080"/>
                    </a:solidFill>
                    <a:round/>
                    <a:headEnd/>
                    <a:tailEnd/>
                  </a:ln>
                  <a:solidFill>
                    <a:srgbClr val="00CCFF"/>
                  </a:solidFill>
                  <a:latin typeface="+mn-ea"/>
                  <a:ea typeface="+mn-ea"/>
                  <a:cs typeface="+mn-ea"/>
                </a:rPr>
                <a:t>SERVER</a:t>
              </a:r>
              <a:endParaRPr lang="ja-JP" altLang="en-US" sz="3600" b="1" kern="10">
                <a:ln w="12700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CCFF"/>
                </a:solidFill>
                <a:latin typeface="+mn-ea"/>
                <a:ea typeface="+mn-ea"/>
                <a:cs typeface="+mn-ea"/>
              </a:endParaRPr>
            </a:p>
          </p:txBody>
        </p:sp>
      </p:grpSp>
      <p:sp>
        <p:nvSpPr>
          <p:cNvPr id="28686" name="AutoShape 103"/>
          <p:cNvSpPr>
            <a:spLocks noChangeArrowheads="1"/>
          </p:cNvSpPr>
          <p:nvPr/>
        </p:nvSpPr>
        <p:spPr bwMode="auto">
          <a:xfrm>
            <a:off x="4454525" y="2754313"/>
            <a:ext cx="2505075" cy="719137"/>
          </a:xfrm>
          <a:prstGeom prst="wedgeRectCallout">
            <a:avLst>
              <a:gd name="adj1" fmla="val -49644"/>
              <a:gd name="adj2" fmla="val 70088"/>
            </a:avLst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ja-JP" sz="2000" dirty="0">
                <a:latin typeface="+mn-ea"/>
                <a:ea typeface="+mn-ea"/>
              </a:rPr>
              <a:t>/data</a:t>
            </a:r>
            <a:r>
              <a:rPr lang="ja-JP" altLang="en-US" sz="2000" dirty="0">
                <a:latin typeface="+mn-ea"/>
                <a:ea typeface="+mn-ea"/>
              </a:rPr>
              <a:t>の下にある</a:t>
            </a:r>
            <a:r>
              <a:rPr lang="en-US" altLang="ja-JP" sz="2000" dirty="0">
                <a:latin typeface="+mn-ea"/>
                <a:ea typeface="+mn-ea"/>
              </a:rPr>
              <a:t>test.html</a:t>
            </a:r>
            <a:r>
              <a:rPr lang="ja-JP" altLang="en-US" sz="2000" dirty="0">
                <a:latin typeface="+mn-ea"/>
                <a:ea typeface="+mn-ea"/>
              </a:rPr>
              <a:t>を見せて</a:t>
            </a:r>
          </a:p>
        </p:txBody>
      </p:sp>
      <p:sp>
        <p:nvSpPr>
          <p:cNvPr id="28687" name="AutoShape 104"/>
          <p:cNvSpPr>
            <a:spLocks noChangeArrowheads="1"/>
          </p:cNvSpPr>
          <p:nvPr/>
        </p:nvSpPr>
        <p:spPr bwMode="auto">
          <a:xfrm>
            <a:off x="4383088" y="4267200"/>
            <a:ext cx="3095625" cy="719138"/>
          </a:xfrm>
          <a:prstGeom prst="wedgeRectCallout">
            <a:avLst>
              <a:gd name="adj1" fmla="val 57333"/>
              <a:gd name="adj2" fmla="val 5852"/>
            </a:avLst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en-US" sz="2000" dirty="0">
                <a:latin typeface="+mn-ea"/>
                <a:ea typeface="+mn-ea"/>
              </a:rPr>
              <a:t>www.hoge.ne.jp/data/test.htmlの内容を送る</a:t>
            </a:r>
            <a:endParaRPr lang="ja-JP" altLang="en-US" sz="2000" dirty="0">
              <a:latin typeface="+mn-ea"/>
              <a:ea typeface="+mn-ea"/>
            </a:endParaRPr>
          </a:p>
        </p:txBody>
      </p:sp>
      <p:sp>
        <p:nvSpPr>
          <p:cNvPr id="23571" name="Text Box 107"/>
          <p:cNvSpPr txBox="1">
            <a:spLocks noChangeArrowheads="1"/>
          </p:cNvSpPr>
          <p:nvPr/>
        </p:nvSpPr>
        <p:spPr bwMode="auto">
          <a:xfrm>
            <a:off x="1343025" y="5484813"/>
            <a:ext cx="8610600" cy="12001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HTTP</a:t>
            </a:r>
            <a:r>
              <a:rPr lang="ja-JP" altLang="en-US" dirty="0">
                <a:latin typeface="+mn-ea"/>
                <a:ea typeface="+mn-ea"/>
              </a:rPr>
              <a:t>は，通信接続を待つ側であるサーバ（</a:t>
            </a:r>
            <a:r>
              <a:rPr lang="en-US" altLang="ja-JP" dirty="0">
                <a:latin typeface="+mn-ea"/>
                <a:ea typeface="+mn-ea"/>
              </a:rPr>
              <a:t>Web</a:t>
            </a:r>
            <a:r>
              <a:rPr lang="ja-JP" altLang="en-US" dirty="0">
                <a:latin typeface="+mn-ea"/>
                <a:ea typeface="+mn-ea"/>
              </a:rPr>
              <a:t>サーバ）</a:t>
            </a:r>
            <a:r>
              <a:rPr lang="ja-JP" altLang="en-US" dirty="0">
                <a:latin typeface="+mn-ea"/>
                <a:ea typeface="+mn-ea"/>
              </a:rPr>
              <a:t>と通信</a:t>
            </a:r>
            <a:r>
              <a:rPr lang="ja-JP" altLang="en-US" dirty="0">
                <a:latin typeface="+mn-ea"/>
                <a:ea typeface="+mn-ea"/>
              </a:rPr>
              <a:t>接続を要求する側であるクライアント（</a:t>
            </a:r>
            <a:r>
              <a:rPr lang="en-US" altLang="ja-JP" dirty="0">
                <a:latin typeface="+mn-ea"/>
                <a:ea typeface="+mn-ea"/>
              </a:rPr>
              <a:t>Web</a:t>
            </a:r>
            <a:r>
              <a:rPr lang="ja-JP" altLang="en-US" dirty="0">
                <a:latin typeface="+mn-ea"/>
                <a:ea typeface="+mn-ea"/>
              </a:rPr>
              <a:t>ブラウザ）による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リクエスト／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レスポンス</a:t>
            </a:r>
            <a:r>
              <a:rPr lang="ja-JP" altLang="en-US" dirty="0">
                <a:latin typeface="+mn-ea"/>
                <a:ea typeface="+mn-ea"/>
              </a:rPr>
              <a:t>プロトコル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F2B9FD-CF82-4435-A21A-ACD3F65E747E}" type="slidenum">
              <a:rPr lang="ja-JP" altLang="en-US"/>
              <a:pPr>
                <a:defRPr/>
              </a:pPr>
              <a:t>7</a:t>
            </a:fld>
            <a:endParaRPr lang="en-US" altLang="ja-JP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en-US" altLang="ja-JP" sz="3600" smtClean="0"/>
              <a:t>HTTP</a:t>
            </a:r>
            <a:r>
              <a:rPr lang="ja-JP" altLang="en-US" sz="3600" smtClean="0"/>
              <a:t>の仕様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25538"/>
            <a:ext cx="9144000" cy="403225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dirty="0" smtClean="0">
                <a:latin typeface="+mn-ea"/>
                <a:cs typeface="+mn-cs"/>
              </a:rPr>
              <a:t>HTTP</a:t>
            </a:r>
            <a:r>
              <a:rPr lang="ja-JP" altLang="en-US" dirty="0" smtClean="0">
                <a:latin typeface="+mn-ea"/>
                <a:cs typeface="+mn-cs"/>
              </a:rPr>
              <a:t>リクエスト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ja-JP" altLang="en-US" dirty="0" smtClean="0">
                <a:latin typeface="+mn-ea"/>
                <a:cs typeface="+mn-cs"/>
              </a:rPr>
              <a:t>リクエスト行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ja-JP" altLang="en-US" dirty="0" smtClean="0">
                <a:latin typeface="+mn-ea"/>
                <a:cs typeface="+mn-cs"/>
              </a:rPr>
              <a:t>付加情報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dirty="0" smtClean="0">
                <a:latin typeface="+mn-ea"/>
                <a:cs typeface="+mn-cs"/>
              </a:rPr>
              <a:t>HTTP</a:t>
            </a:r>
            <a:r>
              <a:rPr lang="ja-JP" altLang="en-US" dirty="0" smtClean="0">
                <a:latin typeface="+mn-ea"/>
                <a:cs typeface="+mn-cs"/>
              </a:rPr>
              <a:t>レスポンス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ja-JP" altLang="en-US" dirty="0" smtClean="0">
                <a:latin typeface="+mn-ea"/>
                <a:cs typeface="+mn-cs"/>
              </a:rPr>
              <a:t>ステータス行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ja-JP" altLang="en-US" dirty="0" smtClean="0">
                <a:latin typeface="+mn-ea"/>
                <a:cs typeface="+mn-cs"/>
              </a:rPr>
              <a:t>付加情報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ja-JP" altLang="en-US" dirty="0" smtClean="0">
                <a:latin typeface="+mn-ea"/>
                <a:cs typeface="+mn-cs"/>
              </a:rPr>
              <a:t>返送オブジェクト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063750" y="5108575"/>
            <a:ext cx="83804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クライアントからサーバへの</a:t>
            </a:r>
            <a:r>
              <a:rPr lang="en-US" altLang="ja-JP" dirty="0">
                <a:solidFill>
                  <a:srgbClr val="FF0000"/>
                </a:solidFill>
                <a:latin typeface="+mn-ea"/>
                <a:ea typeface="+mn-ea"/>
              </a:rPr>
              <a:t>HTTP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リクエスト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と</a:t>
            </a:r>
            <a:endParaRPr lang="ja-JP" altLang="en-US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サーバからクライアントへの</a:t>
            </a:r>
            <a:r>
              <a:rPr lang="en-US" altLang="ja-JP" dirty="0">
                <a:solidFill>
                  <a:srgbClr val="FF0000"/>
                </a:solidFill>
                <a:latin typeface="+mn-ea"/>
                <a:ea typeface="+mn-ea"/>
              </a:rPr>
              <a:t>HTTP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レスポンスに分けられる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295775" y="1125538"/>
            <a:ext cx="6426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solidFill>
                  <a:srgbClr val="3333FF"/>
                </a:solidFill>
                <a:latin typeface="+mn-ea"/>
                <a:ea typeface="+mn-ea"/>
              </a:rPr>
              <a:t>Web</a:t>
            </a:r>
            <a:r>
              <a:rPr lang="ja-JP" altLang="en-US" dirty="0">
                <a:solidFill>
                  <a:srgbClr val="3333FF"/>
                </a:solidFill>
                <a:latin typeface="+mn-ea"/>
                <a:ea typeface="+mn-ea"/>
              </a:rPr>
              <a:t>ブラウザから</a:t>
            </a:r>
            <a:r>
              <a:rPr lang="en-US" altLang="ja-JP" dirty="0">
                <a:solidFill>
                  <a:srgbClr val="3333FF"/>
                </a:solidFill>
                <a:latin typeface="+mn-ea"/>
                <a:ea typeface="+mn-ea"/>
              </a:rPr>
              <a:t>Web</a:t>
            </a:r>
            <a:r>
              <a:rPr lang="ja-JP" altLang="en-US" dirty="0">
                <a:solidFill>
                  <a:srgbClr val="3333FF"/>
                </a:solidFill>
                <a:latin typeface="+mn-ea"/>
                <a:ea typeface="+mn-ea"/>
              </a:rPr>
              <a:t>サーバに送られる要求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4295775" y="2679700"/>
            <a:ext cx="5502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solidFill>
                  <a:srgbClr val="3333FF"/>
                </a:solidFill>
                <a:latin typeface="+mn-ea"/>
                <a:ea typeface="+mn-ea"/>
              </a:rPr>
              <a:t>WebサーバがWebブラウザに返す応答</a:t>
            </a:r>
            <a:endParaRPr lang="ja-JP" altLang="en-US">
              <a:solidFill>
                <a:srgbClr val="3333FF"/>
              </a:solidFill>
              <a:latin typeface="+mn-ea"/>
              <a:ea typeface="+mn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4549F-7494-43B2-9F86-07B7B1B960D3}" type="slidenum">
              <a:rPr lang="ja-JP" altLang="en-US"/>
              <a:pPr>
                <a:defRPr/>
              </a:pPr>
              <a:t>8</a:t>
            </a:fld>
            <a:endParaRPr lang="en-US" altLang="ja-JP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888"/>
            <a:ext cx="10515600" cy="720725"/>
          </a:xfrm>
        </p:spPr>
        <p:txBody>
          <a:bodyPr/>
          <a:lstStyle/>
          <a:p>
            <a:r>
              <a:rPr lang="en-US" altLang="ja-JP" sz="3600" smtClean="0"/>
              <a:t>HTTP</a:t>
            </a:r>
            <a:r>
              <a:rPr lang="ja-JP" altLang="en-US" sz="3600" smtClean="0"/>
              <a:t>リクエストの例</a:t>
            </a:r>
          </a:p>
        </p:txBody>
      </p:sp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838200" y="2273300"/>
            <a:ext cx="9002713" cy="3416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>
                <a:solidFill>
                  <a:srgbClr val="FF0000"/>
                </a:solidFill>
                <a:latin typeface="Verdana" pitchFamily="34" charset="0"/>
              </a:rPr>
              <a:t>GET /index.html HTTP/1.1</a:t>
            </a:r>
          </a:p>
          <a:p>
            <a:r>
              <a:rPr lang="en-US" altLang="ja-JP">
                <a:latin typeface="Verdana" pitchFamily="34" charset="0"/>
              </a:rPr>
              <a:t>Accept: text/html, application/xhtml, image/jxr, */*</a:t>
            </a:r>
          </a:p>
          <a:p>
            <a:r>
              <a:rPr lang="en-US" altLang="ja-JP">
                <a:latin typeface="Verdana" pitchFamily="34" charset="0"/>
              </a:rPr>
              <a:t>Accept-Encoding: gzip, deflate</a:t>
            </a:r>
          </a:p>
          <a:p>
            <a:r>
              <a:rPr lang="en-US" altLang="ja-JP">
                <a:latin typeface="Verdana" pitchFamily="34" charset="0"/>
              </a:rPr>
              <a:t>Accept-Language: ja-JP</a:t>
            </a:r>
          </a:p>
          <a:p>
            <a:r>
              <a:rPr lang="en-US" altLang="ja-JP">
                <a:latin typeface="Verdana" pitchFamily="34" charset="0"/>
              </a:rPr>
              <a:t>Connection: Keep-Alive</a:t>
            </a:r>
            <a:endParaRPr lang="ja-JP" altLang="en-US">
              <a:latin typeface="Verdana" pitchFamily="34" charset="0"/>
            </a:endParaRPr>
          </a:p>
          <a:p>
            <a:r>
              <a:rPr lang="en-US" altLang="ja-JP">
                <a:latin typeface="Verdana" pitchFamily="34" charset="0"/>
              </a:rPr>
              <a:t>Host: localhost</a:t>
            </a:r>
          </a:p>
          <a:p>
            <a:r>
              <a:rPr lang="en-US" altLang="ja-JP">
                <a:latin typeface="Verdana" pitchFamily="34" charset="0"/>
              </a:rPr>
              <a:t>User-Agent: Mozilla/5.0 (Windows NT 10.0; Win64; x64) AppleWebKit/537.36 (KHTML, like Gecko) Chrome/46.0.2486.0 Safari/537.36 Edge/13.10586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838200" y="1139825"/>
            <a:ext cx="104171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altLang="ja-JP" dirty="0">
                <a:latin typeface="+mn-ea"/>
                <a:ea typeface="+mn-ea"/>
              </a:rPr>
              <a:t>Windows10</a:t>
            </a:r>
            <a:r>
              <a:rPr lang="ja-JP" altLang="en-US" dirty="0">
                <a:latin typeface="+mn-ea"/>
                <a:ea typeface="+mn-ea"/>
              </a:rPr>
              <a:t>の</a:t>
            </a:r>
            <a:r>
              <a:rPr lang="en-US" altLang="ja-JP" dirty="0">
                <a:latin typeface="+mn-ea"/>
                <a:ea typeface="+mn-ea"/>
              </a:rPr>
              <a:t>Microsoft Edge</a:t>
            </a:r>
            <a:r>
              <a:rPr lang="ja-JP" altLang="en-US" dirty="0">
                <a:latin typeface="+mn-ea"/>
                <a:ea typeface="+mn-ea"/>
              </a:rPr>
              <a:t>から</a:t>
            </a:r>
            <a:r>
              <a:rPr lang="fr-FR" altLang="ja-JP" dirty="0">
                <a:latin typeface="+mn-ea"/>
                <a:ea typeface="+mn-ea"/>
              </a:rPr>
              <a:t>localhost</a:t>
            </a:r>
            <a:r>
              <a:rPr lang="ja-JP" altLang="fr-FR" dirty="0">
                <a:latin typeface="+mn-ea"/>
                <a:ea typeface="+mn-ea"/>
              </a:rPr>
              <a:t>の</a:t>
            </a:r>
            <a:r>
              <a:rPr lang="fr-FR" altLang="ja-JP" dirty="0">
                <a:latin typeface="+mn-ea"/>
                <a:ea typeface="+mn-ea"/>
              </a:rPr>
              <a:t>Web</a:t>
            </a:r>
            <a:r>
              <a:rPr lang="ja-JP" altLang="fr-FR" dirty="0">
                <a:latin typeface="+mn-ea"/>
                <a:ea typeface="+mn-ea"/>
              </a:rPr>
              <a:t>サーバに</a:t>
            </a:r>
            <a:r>
              <a:rPr lang="ja-JP" altLang="fr-FR" dirty="0">
                <a:latin typeface="+mn-ea"/>
                <a:ea typeface="+mn-ea"/>
              </a:rPr>
              <a:t>アクセスした</a:t>
            </a:r>
          </a:p>
          <a:p>
            <a:pPr>
              <a:defRPr/>
            </a:pPr>
            <a:r>
              <a:rPr lang="ja-JP" altLang="fr-FR" dirty="0">
                <a:latin typeface="+mn-ea"/>
                <a:ea typeface="+mn-ea"/>
              </a:rPr>
              <a:t>（</a:t>
            </a:r>
            <a:r>
              <a:rPr lang="fr-FR" altLang="ja-JP" dirty="0">
                <a:latin typeface="+mn-ea"/>
                <a:ea typeface="+mn-ea"/>
              </a:rPr>
              <a:t>http://localhost/index.html</a:t>
            </a:r>
            <a:r>
              <a:rPr lang="ja-JP" altLang="fr-FR" dirty="0">
                <a:latin typeface="+mn-ea"/>
                <a:ea typeface="+mn-ea"/>
              </a:rPr>
              <a:t>を要求）ときの内容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3EBCB-13C5-41A8-B730-75ECB4E5DD50}" type="slidenum">
              <a:rPr lang="ja-JP" altLang="en-US"/>
              <a:pPr>
                <a:defRPr/>
              </a:pPr>
              <a:t>9</a:t>
            </a:fld>
            <a:endParaRPr lang="en-US" altLang="ja-JP" dirty="0"/>
          </a:p>
        </p:txBody>
      </p:sp>
      <p:sp>
        <p:nvSpPr>
          <p:cNvPr id="7" name="Text Box 107"/>
          <p:cNvSpPr txBox="1">
            <a:spLocks noChangeArrowheads="1"/>
          </p:cNvSpPr>
          <p:nvPr/>
        </p:nvSpPr>
        <p:spPr bwMode="auto">
          <a:xfrm>
            <a:off x="9918700" y="2273300"/>
            <a:ext cx="2160588" cy="461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dirty="0">
                <a:latin typeface="+mn-ea"/>
                <a:ea typeface="+mn-ea"/>
              </a:rPr>
              <a:t>リクエスト</a:t>
            </a:r>
            <a:r>
              <a:rPr lang="ja-JP" altLang="en-US" dirty="0">
                <a:latin typeface="+mn-ea"/>
                <a:ea typeface="+mn-ea"/>
              </a:rPr>
              <a:t>行</a:t>
            </a:r>
          </a:p>
        </p:txBody>
      </p:sp>
      <p:sp>
        <p:nvSpPr>
          <p:cNvPr id="8" name="Text Box 107"/>
          <p:cNvSpPr txBox="1">
            <a:spLocks noChangeArrowheads="1"/>
          </p:cNvSpPr>
          <p:nvPr/>
        </p:nvSpPr>
        <p:spPr bwMode="auto">
          <a:xfrm>
            <a:off x="10417175" y="4011613"/>
            <a:ext cx="1446213" cy="4619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dirty="0">
                <a:latin typeface="+mn-ea"/>
                <a:ea typeface="+mn-ea"/>
              </a:rPr>
              <a:t>付加</a:t>
            </a:r>
            <a:r>
              <a:rPr lang="ja-JP" altLang="en-US" dirty="0">
                <a:latin typeface="+mn-ea"/>
                <a:ea typeface="+mn-ea"/>
              </a:rPr>
              <a:t>情報</a:t>
            </a:r>
            <a:endParaRPr lang="ja-JP" altLang="en-US" dirty="0">
              <a:latin typeface="+mn-ea"/>
              <a:ea typeface="+mn-ea"/>
            </a:endParaRPr>
          </a:p>
        </p:txBody>
      </p:sp>
      <p:cxnSp>
        <p:nvCxnSpPr>
          <p:cNvPr id="4" name="直線矢印コネクタ 3"/>
          <p:cNvCxnSpPr>
            <a:stCxn id="7" idx="1"/>
          </p:cNvCxnSpPr>
          <p:nvPr/>
        </p:nvCxnSpPr>
        <p:spPr>
          <a:xfrm flipH="1">
            <a:off x="8821738" y="2505075"/>
            <a:ext cx="1096962" cy="63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右中かっこ 8"/>
          <p:cNvSpPr/>
          <p:nvPr/>
        </p:nvSpPr>
        <p:spPr>
          <a:xfrm>
            <a:off x="9920288" y="2781300"/>
            <a:ext cx="279400" cy="29083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2284</TotalTime>
  <Words>1946</Words>
  <Application>Microsoft Office PowerPoint</Application>
  <PresentationFormat>ユーザー設定</PresentationFormat>
  <Paragraphs>266</Paragraphs>
  <Slides>19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デザイン テンプレート</vt:lpstr>
      </vt:variant>
      <vt:variant>
        <vt:i4>3</vt:i4>
      </vt:variant>
      <vt:variant>
        <vt:lpstr>スライド タイトル</vt:lpstr>
      </vt:variant>
      <vt:variant>
        <vt:i4>19</vt:i4>
      </vt:variant>
    </vt:vector>
  </HeadingPairs>
  <TitlesOfParts>
    <vt:vector size="29" baseType="lpstr">
      <vt:lpstr>Times New Roman</vt:lpstr>
      <vt:lpstr>ＭＳ Ｐゴシック</vt:lpstr>
      <vt:lpstr>Arial</vt:lpstr>
      <vt:lpstr>メイリオ</vt:lpstr>
      <vt:lpstr>ＭＳ Ｐ明朝</vt:lpstr>
      <vt:lpstr>ＭＳ ゴシック</vt:lpstr>
      <vt:lpstr>Verdana</vt:lpstr>
      <vt:lpstr>Office テーマ</vt:lpstr>
      <vt:lpstr>Office テーマ</vt:lpstr>
      <vt:lpstr>Office テーマ</vt:lpstr>
      <vt:lpstr>Web技術基礎 第6回</vt:lpstr>
      <vt:lpstr>第2章 HTML </vt:lpstr>
      <vt:lpstr>CSSにおけるidとclass</vt:lpstr>
      <vt:lpstr>classとidの違いと使い方</vt:lpstr>
      <vt:lpstr>classとidを使用したスタイル指定の例</vt:lpstr>
      <vt:lpstr>スタイルシートにおけるclassとid</vt:lpstr>
      <vt:lpstr>HTTP</vt:lpstr>
      <vt:lpstr>HTTPの仕様</vt:lpstr>
      <vt:lpstr>HTTPリクエストの例</vt:lpstr>
      <vt:lpstr>HTTPレスポンスの例</vt:lpstr>
      <vt:lpstr>HTTPレスポンス</vt:lpstr>
      <vt:lpstr>MIMEタイプ（付加情報のひとつ）</vt:lpstr>
      <vt:lpstr>HTML5</vt:lpstr>
      <vt:lpstr>サーバへのアクセス確認（再掲）</vt:lpstr>
      <vt:lpstr>レポート0</vt:lpstr>
      <vt:lpstr>レポート0の提出確認</vt:lpstr>
      <vt:lpstr>サーバのディレクトリ構造とURLの関係</vt:lpstr>
      <vt:lpstr>レポート2</vt:lpstr>
      <vt:lpstr>レポート3（出題完了）</vt:lpstr>
    </vt:vector>
  </TitlesOfParts>
  <Manager>宇田 隆哉</Manager>
  <Company>東京工科大学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Web技術基礎</dc:title>
  <dc:subject>第6回講義資料</dc:subject>
  <dc:creator>宇田 隆哉</dc:creator>
  <dc:description>2019年度</dc:description>
  <cp:lastModifiedBy>宇田 隆哉</cp:lastModifiedBy>
  <cp:revision>179</cp:revision>
  <dcterms:created xsi:type="dcterms:W3CDTF">1601-01-01T00:00:00Z</dcterms:created>
  <dcterms:modified xsi:type="dcterms:W3CDTF">2019-05-16T11:39:09Z</dcterms:modified>
</cp:coreProperties>
</file>