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2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314" r:id="rId4"/>
    <p:sldId id="315" r:id="rId5"/>
    <p:sldId id="312" r:id="rId6"/>
    <p:sldId id="313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305" r:id="rId15"/>
    <p:sldId id="316" r:id="rId16"/>
    <p:sldId id="308" r:id="rId17"/>
    <p:sldId id="309" r:id="rId18"/>
    <p:sldId id="310" r:id="rId19"/>
    <p:sldId id="311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317" r:id="rId37"/>
    <p:sldId id="302" r:id="rId38"/>
    <p:sldId id="303" r:id="rId39"/>
    <p:sldId id="304" r:id="rId40"/>
  </p:sldIdLst>
  <p:sldSz cx="12192000" cy="6858000"/>
  <p:notesSz cx="6735763" cy="98663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33CC"/>
    <a:srgbClr val="3333FF"/>
    <a:srgbClr val="FF0000"/>
    <a:srgbClr val="FFFFCC"/>
    <a:srgbClr val="003300"/>
    <a:srgbClr val="CC0000"/>
    <a:srgbClr val="000066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1" autoAdjust="0"/>
    <p:restoredTop sz="94625" autoAdjust="0"/>
  </p:normalViewPr>
  <p:slideViewPr>
    <p:cSldViewPr>
      <p:cViewPr varScale="1">
        <p:scale>
          <a:sx n="86" d="100"/>
          <a:sy n="86" d="100"/>
        </p:scale>
        <p:origin x="-90" y="-3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2334" y="-90"/>
      </p:cViewPr>
      <p:guideLst>
        <p:guide orient="horz" pos="3108"/>
        <p:guide pos="212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fld id="{1B66EC15-73FF-4AA5-A675-4125B7A9FE4A}" type="datetimeFigureOut">
              <a:rPr lang="ja-JP" altLang="en-US"/>
              <a:pPr>
                <a:defRPr/>
              </a:pPr>
              <a:t>2019/7/11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fld id="{49CDED04-E335-4DFB-B50B-BC4DDF520A00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9375" y="739775"/>
            <a:ext cx="657701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fld id="{2FFD4B1C-5B4C-4E69-AD42-E9CDD5A4EACF}" type="slidenum">
              <a:rPr lang="ja-JP" altLang="en-US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/>
          </a:p>
        </p:txBody>
      </p:sp>
      <p:sp>
        <p:nvSpPr>
          <p:cNvPr id="23555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219B4-7964-4BAE-8E49-EB4C0C59EFA7}" type="slidenum">
              <a:rPr lang="ja-JP" altLang="en-US" smtClean="0">
                <a:ea typeface="ＭＳ Ｐゴシック" charset="-128"/>
              </a:rPr>
              <a:pPr/>
              <a:t>8</a:t>
            </a:fld>
            <a:endParaRPr lang="en-US" altLang="ja-JP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B91AC-7409-4B2E-96E7-2F44DC6453C7}" type="datetime1">
              <a:rPr lang="ja-JP" altLang="en-US"/>
              <a:pPr>
                <a:defRPr/>
              </a:pPr>
              <a:t>2019/7/11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B9F7E-B9AC-4500-A08D-1DF8FDBD7B72}" type="slidenum">
              <a:rPr lang="en-US"/>
              <a:pPr>
                <a:defRPr/>
              </a:pPr>
              <a:t>&lt;#&gt;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8CF61-B252-407D-83BD-B2684A026977}" type="datetime1">
              <a:rPr lang="ja-JP" altLang="en-US"/>
              <a:pPr>
                <a:defRPr/>
              </a:pPr>
              <a:t>2019/7/11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36C1C-9DC4-4950-8DBB-792F8511D2A5}" type="slidenum">
              <a:rPr lang="ja-JP" altLang="en-US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4C65D-A951-44AF-8C00-BF954CB33175}" type="datetime1">
              <a:rPr lang="ja-JP" altLang="en-US"/>
              <a:pPr>
                <a:defRPr/>
              </a:pPr>
              <a:t>2019/7/11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16040-04B4-42D4-B5F4-3C6A82CDA3F4}" type="slidenum">
              <a:rPr lang="ja-JP" altLang="en-US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720081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0728"/>
            <a:ext cx="10515600" cy="519623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38876-2329-4330-B39F-EA504247ADBD}" type="datetime1">
              <a:rPr lang="ja-JP" altLang="en-US"/>
              <a:pPr>
                <a:defRPr/>
              </a:pPr>
              <a:t>2019/7/11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36088" y="6372225"/>
            <a:ext cx="2743200" cy="365125"/>
          </a:xfrm>
        </p:spPr>
        <p:txBody>
          <a:bodyPr/>
          <a:lstStyle>
            <a:lvl1pPr>
              <a:defRPr sz="1800" smtClean="0"/>
            </a:lvl1pPr>
          </a:lstStyle>
          <a:p>
            <a:pPr>
              <a:defRPr/>
            </a:pPr>
            <a:fld id="{3DEA6A77-555E-4242-B841-CD68D6E2A547}" type="slidenum">
              <a:rPr lang="ja-JP" altLang="en-US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A9CA9-C699-40C5-8DC6-28DA37F489C8}" type="datetime1">
              <a:rPr lang="ja-JP" altLang="en-US"/>
              <a:pPr>
                <a:defRPr/>
              </a:pPr>
              <a:t>2019/7/11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FB7D0-7956-4E37-9E5A-6CBCDF837561}" type="slidenum">
              <a:rPr lang="ja-JP" altLang="en-US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633"/>
            <a:ext cx="10515600" cy="157405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21D90-BEE9-4750-B0F0-5173F0F135BA}" type="datetime1">
              <a:rPr lang="ja-JP" altLang="en-US"/>
              <a:pPr>
                <a:defRPr/>
              </a:pPr>
              <a:t>2019/7/11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DA6DA-3B84-4A5B-BFC6-8D664508C6B0}" type="slidenum">
              <a:rPr lang="ja-JP" altLang="en-US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40D19-3D94-4DB6-9089-C9F85C32D7BB}" type="datetime1">
              <a:rPr lang="ja-JP" altLang="en-US"/>
              <a:pPr>
                <a:defRPr/>
              </a:pPr>
              <a:t>2019/7/11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83727-5098-4069-8CF4-0FC05E4D24FA}" type="slidenum">
              <a:rPr lang="ja-JP" altLang="en-US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7CB3B-36B9-4086-89F0-B40B725F737A}" type="datetime1">
              <a:rPr lang="ja-JP" altLang="en-US"/>
              <a:pPr>
                <a:defRPr/>
              </a:pPr>
              <a:t>2019/7/11</a:t>
            </a:fld>
            <a:endParaRPr lang="en-US" altLang="ja-JP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DA55E-330A-4CF8-AB6D-64026CB6B778}" type="slidenum">
              <a:rPr lang="ja-JP" altLang="en-US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DE434-380B-4D64-A3AF-61E2F454714C}" type="datetime1">
              <a:rPr lang="ja-JP" altLang="en-US"/>
              <a:pPr>
                <a:defRPr/>
              </a:pPr>
              <a:t>2019/7/11</a:t>
            </a:fld>
            <a:endParaRPr lang="en-US" altLang="ja-JP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C1F9E-EA52-4A3F-8EC6-A804A713DAB5}" type="slidenum">
              <a:rPr lang="ja-JP" altLang="en-US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6E961-936D-42A0-9090-35036FF4CA46}" type="datetime1">
              <a:rPr lang="ja-JP" altLang="en-US"/>
              <a:pPr>
                <a:defRPr/>
              </a:pPr>
              <a:t>2019/7/11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82B36-F5EC-4FBA-8188-2B902DD876C6}" type="slidenum">
              <a:rPr lang="ja-JP" altLang="en-US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234FD-75B2-415A-9996-D23186368B5A}" type="datetime1">
              <a:rPr lang="ja-JP" altLang="en-US"/>
              <a:pPr>
                <a:defRPr/>
              </a:pPr>
              <a:t>2019/7/11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67B9F-2FF7-4DE8-8815-7A2D91CE0D23}" type="slidenum">
              <a:rPr lang="ja-JP" altLang="en-US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115888"/>
            <a:ext cx="105156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981075"/>
            <a:ext cx="10515600" cy="519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fld id="{E125E89E-D9A4-4FC6-B2B3-CAB56DD9631A}" type="datetime1">
              <a:rPr lang="ja-JP" altLang="en-US"/>
              <a:pPr>
                <a:defRPr/>
              </a:pPr>
              <a:t>2019/7/11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608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smtClean="0">
                <a:solidFill>
                  <a:schemeClr val="tx1">
                    <a:tint val="75000"/>
                  </a:schemeClr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fld id="{31721C6F-5819-49E1-B832-FF8A61B60985}" type="slidenum">
              <a:rPr lang="ja-JP" altLang="en-US"/>
              <a:pPr>
                <a:defRPr/>
              </a:pPr>
              <a:t>&lt;#&gt;</a:t>
            </a:fld>
            <a:endParaRPr lang="en-US" altLang="ja-JP" dirty="0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814388" y="836613"/>
            <a:ext cx="10563225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ja-JP" altLang="en-US">
              <a:ea typeface="ＭＳ Ｐゴシック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3" r:id="rId3"/>
    <p:sldLayoutId id="2147483902" r:id="rId4"/>
    <p:sldLayoutId id="2147483901" r:id="rId5"/>
    <p:sldLayoutId id="2147483900" r:id="rId6"/>
    <p:sldLayoutId id="2147483899" r:id="rId7"/>
    <p:sldLayoutId id="2147483898" r:id="rId8"/>
    <p:sldLayoutId id="2147483897" r:id="rId9"/>
    <p:sldLayoutId id="2147483896" r:id="rId10"/>
    <p:sldLayoutId id="2147483895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 kern="1200">
          <a:solidFill>
            <a:schemeClr val="tx1"/>
          </a:solidFill>
          <a:latin typeface="+mj-lt"/>
          <a:ea typeface="+mj-ea"/>
          <a:cs typeface="メイリオ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Arial" charset="0"/>
          <a:ea typeface="メイリオ"/>
          <a:cs typeface="メイリオ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Arial" charset="0"/>
          <a:ea typeface="メイリオ"/>
          <a:cs typeface="メイリオ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Arial" charset="0"/>
          <a:ea typeface="メイリオ"/>
          <a:cs typeface="メイリオ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Arial" charset="0"/>
          <a:ea typeface="メイリオ"/>
          <a:cs typeface="メイリオ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Arial" charset="0"/>
          <a:ea typeface="メイリオ"/>
          <a:cs typeface="メイリオ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Arial" charset="0"/>
          <a:ea typeface="メイリオ"/>
          <a:cs typeface="メイリオ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Arial" charset="0"/>
          <a:ea typeface="メイリオ"/>
          <a:cs typeface="メイリオ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Arial" charset="0"/>
          <a:ea typeface="メイリオ"/>
          <a:cs typeface="メイリオ"/>
        </a:defRPr>
      </a:lvl9pPr>
    </p:titleStyle>
    <p:bodyStyle>
      <a:lvl1pPr marL="228600" indent="-228600" algn="l" rtl="0" fontAlgn="base">
        <a:spcBef>
          <a:spcPts val="1000"/>
        </a:spcBef>
        <a:spcAft>
          <a:spcPct val="0"/>
        </a:spcAft>
        <a:buFont typeface="Arial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メイリオ"/>
        </a:defRPr>
      </a:lvl1pPr>
      <a:lvl2pPr marL="685800" indent="-228600" algn="l" rtl="0" fontAlgn="base">
        <a:spcBef>
          <a:spcPts val="5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メイリオ"/>
        </a:defRPr>
      </a:lvl2pPr>
      <a:lvl3pPr marL="1143000" indent="-228600" algn="l" rtl="0" fontAlgn="base">
        <a:spcBef>
          <a:spcPts val="500"/>
        </a:spcBef>
        <a:spcAft>
          <a:spcPct val="0"/>
        </a:spcAft>
        <a:buFont typeface="Arial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メイリオ"/>
        </a:defRPr>
      </a:lvl3pPr>
      <a:lvl4pPr marL="1600200" indent="-228600" algn="l" rtl="0" fontAlgn="base">
        <a:spcBef>
          <a:spcPts val="500"/>
        </a:spcBef>
        <a:spcAft>
          <a:spcPct val="0"/>
        </a:spcAft>
        <a:buFont typeface="Arial" charset="0"/>
        <a:buChar char="•"/>
        <a:defRPr kumimoji="1" kern="1200">
          <a:solidFill>
            <a:schemeClr val="tx1"/>
          </a:solidFill>
          <a:latin typeface="+mn-lt"/>
          <a:ea typeface="+mn-ea"/>
          <a:cs typeface="メイリオ"/>
        </a:defRPr>
      </a:lvl4pPr>
      <a:lvl5pPr marL="2057400" indent="-228600" algn="l" rtl="0" fontAlgn="base">
        <a:spcBef>
          <a:spcPts val="500"/>
        </a:spcBef>
        <a:spcAft>
          <a:spcPct val="0"/>
        </a:spcAft>
        <a:buFont typeface="Arial" charset="0"/>
        <a:buChar char="•"/>
        <a:defRPr kumimoji="1" kern="1200">
          <a:solidFill>
            <a:schemeClr val="tx1"/>
          </a:solidFill>
          <a:latin typeface="+mn-lt"/>
          <a:ea typeface="+mn-ea"/>
          <a:cs typeface="メイリオ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1450" y="1268413"/>
            <a:ext cx="6985000" cy="2495550"/>
          </a:xfrm>
        </p:spPr>
        <p:txBody>
          <a:bodyPr anchor="t"/>
          <a:lstStyle/>
          <a:p>
            <a:r>
              <a:rPr lang="en-US" altLang="ja-JP" sz="6700" smtClean="0"/>
              <a:t>Web</a:t>
            </a:r>
            <a:r>
              <a:rPr lang="ja-JP" altLang="en-US" sz="6700" smtClean="0"/>
              <a:t>技術基礎</a:t>
            </a:r>
            <a:r>
              <a:rPr lang="ja-JP" altLang="en-US" sz="4400" smtClean="0"/>
              <a:t/>
            </a:r>
            <a:br>
              <a:rPr lang="ja-JP" altLang="en-US" sz="4400" smtClean="0"/>
            </a:br>
            <a:r>
              <a:rPr lang="ja-JP" altLang="en-US" sz="5300" smtClean="0"/>
              <a:t>第</a:t>
            </a:r>
            <a:r>
              <a:rPr lang="en-US" altLang="ja-JP" sz="5300" smtClean="0"/>
              <a:t>14</a:t>
            </a:r>
            <a:r>
              <a:rPr lang="ja-JP" altLang="en-US" sz="5300" smtClean="0"/>
              <a:t>回</a:t>
            </a:r>
            <a:endParaRPr lang="en-US" altLang="ja-JP" sz="4400" smtClean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82888" y="4221163"/>
            <a:ext cx="6913562" cy="1393825"/>
          </a:xfrm>
        </p:spPr>
        <p:txBody>
          <a:bodyPr/>
          <a:lstStyle/>
          <a:p>
            <a:r>
              <a:rPr lang="ja-JP" altLang="en-US" sz="3000" smtClean="0">
                <a:solidFill>
                  <a:schemeClr val="tx2"/>
                </a:solidFill>
              </a:rPr>
              <a:t>宇田 隆哉</a:t>
            </a:r>
            <a:r>
              <a:rPr lang="en-US" altLang="ja-JP" sz="3000" smtClean="0">
                <a:solidFill>
                  <a:schemeClr val="tx2"/>
                </a:solidFill>
              </a:rPr>
              <a:t>(A)</a:t>
            </a:r>
          </a:p>
          <a:p>
            <a:r>
              <a:rPr lang="ja-JP" altLang="en-US" sz="3000" smtClean="0">
                <a:solidFill>
                  <a:schemeClr val="tx2"/>
                </a:solidFill>
              </a:rPr>
              <a:t>岩下 志乃</a:t>
            </a:r>
            <a:r>
              <a:rPr lang="en-US" altLang="ja-JP" sz="3000" smtClean="0">
                <a:solidFill>
                  <a:schemeClr val="tx2"/>
                </a:solidFill>
              </a:rPr>
              <a:t>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/>
          <a:lstStyle/>
          <a:p>
            <a:r>
              <a:rPr lang="ja-JP" altLang="en-US" smtClean="0"/>
              <a:t>掲示板プログラム（</a:t>
            </a:r>
            <a:r>
              <a:rPr lang="en-US" altLang="ja-JP" smtClean="0"/>
              <a:t>4</a:t>
            </a:r>
            <a:r>
              <a:rPr lang="ja-JP" altLang="en-US" smtClean="0"/>
              <a:t>）</a:t>
            </a:r>
          </a:p>
        </p:txBody>
      </p:sp>
      <p:sp>
        <p:nvSpPr>
          <p:cNvPr id="35843" name="AutoShape 4"/>
          <p:cNvSpPr>
            <a:spLocks noChangeArrowheads="1"/>
          </p:cNvSpPr>
          <p:nvPr/>
        </p:nvSpPr>
        <p:spPr bwMode="auto">
          <a:xfrm>
            <a:off x="839788" y="1144588"/>
            <a:ext cx="9812337" cy="3768725"/>
          </a:xfrm>
          <a:prstGeom prst="foldedCorner">
            <a:avLst>
              <a:gd name="adj" fmla="val 5551"/>
            </a:avLst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984250" y="1331913"/>
            <a:ext cx="9504363" cy="347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sz="2000" dirty="0">
                <a:latin typeface="+mn-ea"/>
                <a:ea typeface="+mn-ea"/>
              </a:rPr>
              <a:t># </a:t>
            </a:r>
            <a:r>
              <a:rPr lang="ja-JP" altLang="en-US" sz="2000" dirty="0">
                <a:latin typeface="+mn-ea"/>
                <a:ea typeface="+mn-ea"/>
                <a:cs typeface="Verdana" pitchFamily="34" charset="0"/>
              </a:rPr>
              <a:t>データファイルへの書き出し</a:t>
            </a:r>
          </a:p>
          <a:p>
            <a:pPr>
              <a:defRPr/>
            </a:pPr>
            <a:r>
              <a:rPr lang="en-US" altLang="ja-JP" sz="2000" dirty="0">
                <a:latin typeface="+mn-ea"/>
                <a:ea typeface="+mn-ea"/>
              </a:rPr>
              <a:t>sub </a:t>
            </a:r>
            <a:r>
              <a:rPr lang="en-US" altLang="ja-JP" sz="2000" dirty="0" err="1">
                <a:latin typeface="+mn-ea"/>
                <a:ea typeface="+mn-ea"/>
              </a:rPr>
              <a:t>writeDatafile</a:t>
            </a:r>
            <a:endParaRPr lang="en-US" altLang="ja-JP" sz="20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2000" dirty="0">
                <a:latin typeface="+mn-ea"/>
                <a:ea typeface="+mn-ea"/>
              </a:rPr>
              <a:t>{</a:t>
            </a:r>
          </a:p>
          <a:p>
            <a:pPr>
              <a:defRPr/>
            </a:pPr>
            <a:r>
              <a:rPr lang="en-US" altLang="ja-JP" sz="2000" dirty="0">
                <a:latin typeface="+mn-ea"/>
                <a:ea typeface="+mn-ea"/>
              </a:rPr>
              <a:t>  if($FORM{'title'} &amp;&amp; $FORM{'author'} &amp;&amp; $FORM{'text'}) {</a:t>
            </a:r>
          </a:p>
          <a:p>
            <a:pPr>
              <a:defRPr/>
            </a:pPr>
            <a:r>
              <a:rPr lang="en-US" altLang="ja-JP" sz="2000" dirty="0">
                <a:latin typeface="+mn-ea"/>
                <a:ea typeface="+mn-ea"/>
              </a:rPr>
              <a:t>    </a:t>
            </a:r>
            <a:r>
              <a:rPr lang="en-US" altLang="ja-JP" sz="2000" dirty="0" err="1">
                <a:latin typeface="+mn-ea"/>
                <a:ea typeface="+mn-ea"/>
              </a:rPr>
              <a:t>unshift</a:t>
            </a:r>
            <a:r>
              <a:rPr lang="en-US" altLang="ja-JP" sz="2000" dirty="0">
                <a:latin typeface="+mn-ea"/>
                <a:ea typeface="+mn-ea"/>
              </a:rPr>
              <a:t> @DATA, "$FORM{'title'}\</a:t>
            </a:r>
            <a:r>
              <a:rPr lang="en-US" altLang="ja-JP" sz="2000" dirty="0" err="1">
                <a:latin typeface="+mn-ea"/>
                <a:ea typeface="+mn-ea"/>
              </a:rPr>
              <a:t>t$FORM</a:t>
            </a:r>
            <a:r>
              <a:rPr lang="en-US" altLang="ja-JP" sz="2000" dirty="0">
                <a:latin typeface="+mn-ea"/>
                <a:ea typeface="+mn-ea"/>
              </a:rPr>
              <a:t>{'author'}\</a:t>
            </a:r>
            <a:r>
              <a:rPr lang="en-US" altLang="ja-JP" sz="2000" dirty="0" err="1">
                <a:latin typeface="+mn-ea"/>
                <a:ea typeface="+mn-ea"/>
              </a:rPr>
              <a:t>t$FORM</a:t>
            </a:r>
            <a:r>
              <a:rPr lang="en-US" altLang="ja-JP" sz="2000" dirty="0">
                <a:latin typeface="+mn-ea"/>
                <a:ea typeface="+mn-ea"/>
              </a:rPr>
              <a:t>{'text'}\n";</a:t>
            </a:r>
          </a:p>
          <a:p>
            <a:pPr>
              <a:defRPr/>
            </a:pPr>
            <a:r>
              <a:rPr lang="en-US" altLang="ja-JP" sz="2000" dirty="0">
                <a:latin typeface="+mn-ea"/>
                <a:ea typeface="+mn-ea"/>
              </a:rPr>
              <a:t>    </a:t>
            </a:r>
            <a:r>
              <a:rPr lang="en-US" altLang="ja-JP" sz="2000" dirty="0">
                <a:latin typeface="+mn-ea"/>
                <a:ea typeface="+mn-ea"/>
              </a:rPr>
              <a:t>open(FILE, "&gt;$DATAFILE");</a:t>
            </a:r>
          </a:p>
          <a:p>
            <a:pPr>
              <a:defRPr/>
            </a:pPr>
            <a:r>
              <a:rPr lang="en-US" altLang="ja-JP" sz="2000" dirty="0">
                <a:latin typeface="+mn-ea"/>
                <a:ea typeface="+mn-ea"/>
              </a:rPr>
              <a:t>    </a:t>
            </a:r>
            <a:r>
              <a:rPr lang="en-US" altLang="ja-JP" sz="2000" dirty="0" err="1">
                <a:latin typeface="+mn-ea"/>
                <a:ea typeface="+mn-ea"/>
              </a:rPr>
              <a:t>eval</a:t>
            </a:r>
            <a:r>
              <a:rPr lang="en-US" altLang="ja-JP" sz="2000" dirty="0">
                <a:latin typeface="+mn-ea"/>
                <a:ea typeface="+mn-ea"/>
              </a:rPr>
              <a:t>{ flock(FILE, 2) };</a:t>
            </a:r>
          </a:p>
          <a:p>
            <a:pPr>
              <a:defRPr/>
            </a:pPr>
            <a:r>
              <a:rPr lang="en-US" altLang="ja-JP" sz="2000" dirty="0">
                <a:latin typeface="+mn-ea"/>
                <a:ea typeface="+mn-ea"/>
              </a:rPr>
              <a:t>    print FILE @DATA;</a:t>
            </a:r>
          </a:p>
          <a:p>
            <a:pPr>
              <a:defRPr/>
            </a:pPr>
            <a:r>
              <a:rPr lang="en-US" altLang="ja-JP" sz="2000" dirty="0">
                <a:latin typeface="+mn-ea"/>
                <a:ea typeface="+mn-ea"/>
              </a:rPr>
              <a:t>    close FILE;</a:t>
            </a:r>
          </a:p>
          <a:p>
            <a:pPr>
              <a:defRPr/>
            </a:pPr>
            <a:r>
              <a:rPr lang="en-US" altLang="ja-JP" sz="2000" dirty="0">
                <a:latin typeface="+mn-ea"/>
                <a:ea typeface="+mn-ea"/>
              </a:rPr>
              <a:t>  }</a:t>
            </a:r>
          </a:p>
          <a:p>
            <a:pPr>
              <a:defRPr/>
            </a:pPr>
            <a:r>
              <a:rPr lang="en-US" altLang="ja-JP" sz="2000" dirty="0">
                <a:latin typeface="+mn-ea"/>
                <a:ea typeface="+mn-ea"/>
              </a:rPr>
              <a:t>}</a:t>
            </a:r>
            <a:endParaRPr lang="ja-JP" altLang="en-US" sz="2000" dirty="0">
              <a:latin typeface="+mn-ea"/>
              <a:ea typeface="+mn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D5F69-F1A4-4267-BA11-A8C32909E2EB}" type="slidenum">
              <a:rPr lang="ja-JP" altLang="en-US"/>
              <a:pPr>
                <a:defRPr/>
              </a:pPr>
              <a:t>10</a:t>
            </a:fld>
            <a:endParaRPr lang="en-US" altLang="ja-JP" dirty="0"/>
          </a:p>
        </p:txBody>
      </p:sp>
      <p:sp>
        <p:nvSpPr>
          <p:cNvPr id="7" name="角丸四角形吹き出し 6"/>
          <p:cNvSpPr/>
          <p:nvPr/>
        </p:nvSpPr>
        <p:spPr>
          <a:xfrm>
            <a:off x="6318250" y="3260725"/>
            <a:ext cx="5281613" cy="838200"/>
          </a:xfrm>
          <a:prstGeom prst="wedgeRoundRectCallout">
            <a:avLst>
              <a:gd name="adj1" fmla="val -37932"/>
              <a:gd name="adj2" fmla="val -91802"/>
              <a:gd name="adj3" fmla="val 16667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新しい書き込みが上に表示されるように</a:t>
            </a:r>
          </a:p>
          <a:p>
            <a:pPr>
              <a:defRPr/>
            </a:pPr>
            <a:r>
              <a:rPr lang="en-US" altLang="ja-JP" sz="2000" dirty="0" err="1">
                <a:solidFill>
                  <a:schemeClr val="tx1"/>
                </a:solidFill>
                <a:latin typeface="+mn-ea"/>
              </a:rPr>
              <a:t>unshift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でデータの並び方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を逆にしている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2533650" y="4286250"/>
            <a:ext cx="3816350" cy="468313"/>
          </a:xfrm>
          <a:prstGeom prst="wedgeRoundRectCallout">
            <a:avLst>
              <a:gd name="adj1" fmla="val -37932"/>
              <a:gd name="adj2" fmla="val -91802"/>
              <a:gd name="adj3" fmla="val 16667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データをファイルに書き込む</a:t>
            </a:r>
            <a:endParaRPr lang="ja-JP" altLang="en-US" sz="20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/>
          <a:lstStyle/>
          <a:p>
            <a:r>
              <a:rPr lang="ja-JP" altLang="en-US" smtClean="0"/>
              <a:t>掲示板プログラム（</a:t>
            </a:r>
            <a:r>
              <a:rPr lang="en-US" altLang="ja-JP" smtClean="0"/>
              <a:t>5</a:t>
            </a:r>
            <a:r>
              <a:rPr lang="ja-JP" altLang="en-US" smtClean="0"/>
              <a:t>）</a:t>
            </a:r>
          </a:p>
        </p:txBody>
      </p:sp>
      <p:sp>
        <p:nvSpPr>
          <p:cNvPr id="36867" name="AutoShape 4"/>
          <p:cNvSpPr>
            <a:spLocks noChangeArrowheads="1"/>
          </p:cNvSpPr>
          <p:nvPr/>
        </p:nvSpPr>
        <p:spPr bwMode="auto">
          <a:xfrm>
            <a:off x="839788" y="908050"/>
            <a:ext cx="9942512" cy="5913438"/>
          </a:xfrm>
          <a:prstGeom prst="foldedCorner">
            <a:avLst>
              <a:gd name="adj" fmla="val 5551"/>
            </a:avLst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911225" y="931863"/>
            <a:ext cx="9504363" cy="594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# </a:t>
            </a:r>
            <a:r>
              <a:rPr lang="en-US" altLang="en-US" sz="2000" dirty="0" err="1">
                <a:latin typeface="+mn-ea"/>
                <a:ea typeface="+mn-ea"/>
              </a:rPr>
              <a:t>掲示板ページの表示</a:t>
            </a:r>
            <a:endParaRPr lang="en-US" altLang="en-US" sz="20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sub </a:t>
            </a:r>
            <a:r>
              <a:rPr lang="en-US" altLang="en-US" sz="2000" dirty="0" err="1">
                <a:latin typeface="+mn-ea"/>
                <a:ea typeface="+mn-ea"/>
              </a:rPr>
              <a:t>browsePage</a:t>
            </a:r>
            <a:endParaRPr lang="en-US" altLang="en-US" sz="20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{</a:t>
            </a:r>
          </a:p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  print &lt;&lt;</a:t>
            </a:r>
            <a:r>
              <a:rPr lang="en-US" altLang="en-US" sz="2000" dirty="0">
                <a:solidFill>
                  <a:srgbClr val="0000FF"/>
                </a:solidFill>
                <a:latin typeface="+mn-ea"/>
                <a:ea typeface="+mn-ea"/>
              </a:rPr>
              <a:t>END</a:t>
            </a:r>
            <a:r>
              <a:rPr lang="en-US" altLang="en-US" sz="2000" dirty="0"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ja-JP" altLang="en-US" sz="2000" dirty="0">
                <a:latin typeface="+mn-ea"/>
                <a:ea typeface="+mn-ea"/>
              </a:rPr>
              <a:t>  </a:t>
            </a:r>
            <a:r>
              <a:rPr lang="en-US" altLang="en-US" sz="2000" dirty="0">
                <a:latin typeface="+mn-ea"/>
                <a:ea typeface="+mn-ea"/>
              </a:rPr>
              <a:t>Content-type</a:t>
            </a:r>
            <a:r>
              <a:rPr lang="en-US" altLang="en-US" sz="2000" dirty="0">
                <a:latin typeface="+mn-ea"/>
                <a:ea typeface="+mn-ea"/>
              </a:rPr>
              <a:t>: text/html; charset=$CHARSET</a:t>
            </a:r>
          </a:p>
          <a:p>
            <a:pPr>
              <a:defRPr/>
            </a:pPr>
            <a:endParaRPr lang="en-US" altLang="en-US" sz="20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&lt;!DOCTYPE HTML PUBLIC "-//W3C//DTD HTML 4.01//EN"&gt;</a:t>
            </a:r>
          </a:p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&lt;html&gt;</a:t>
            </a:r>
          </a:p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&lt;head&gt;</a:t>
            </a:r>
          </a:p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  &lt;meta http-equiv="Content-Type" content="text/html; </a:t>
            </a:r>
            <a:r>
              <a:rPr lang="en-US" altLang="en-US" sz="2000" dirty="0">
                <a:latin typeface="+mn-ea"/>
                <a:ea typeface="+mn-ea"/>
              </a:rPr>
              <a:t>charset=utf-8"&gt;</a:t>
            </a:r>
            <a:endParaRPr lang="en-US" altLang="en-US" sz="20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  &lt;title&gt;</a:t>
            </a:r>
            <a:r>
              <a:rPr lang="en-US" altLang="en-US" sz="2000" dirty="0" err="1">
                <a:latin typeface="+mn-ea"/>
                <a:ea typeface="+mn-ea"/>
              </a:rPr>
              <a:t>掲示板サンプル</a:t>
            </a:r>
            <a:r>
              <a:rPr lang="en-US" altLang="en-US" sz="2000" dirty="0">
                <a:latin typeface="+mn-ea"/>
                <a:ea typeface="+mn-ea"/>
              </a:rPr>
              <a:t>&lt;/title&gt;</a:t>
            </a:r>
          </a:p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  &lt;style type="text/</a:t>
            </a:r>
            <a:r>
              <a:rPr lang="en-US" altLang="en-US" sz="2000" dirty="0" err="1">
                <a:latin typeface="+mn-ea"/>
                <a:ea typeface="+mn-ea"/>
              </a:rPr>
              <a:t>css</a:t>
            </a:r>
            <a:r>
              <a:rPr lang="en-US" altLang="en-US" sz="2000" dirty="0">
                <a:latin typeface="+mn-ea"/>
                <a:ea typeface="+mn-ea"/>
              </a:rPr>
              <a:t>"&gt;</a:t>
            </a:r>
          </a:p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    &lt;!--</a:t>
            </a:r>
          </a:p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    h1 { color: green }</a:t>
            </a:r>
          </a:p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    strong { color: blue; font-size: large }</a:t>
            </a:r>
          </a:p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    </a:t>
            </a:r>
            <a:r>
              <a:rPr lang="en-US" altLang="en-US" sz="2000" dirty="0" err="1">
                <a:latin typeface="+mn-ea"/>
                <a:ea typeface="+mn-ea"/>
              </a:rPr>
              <a:t>em</a:t>
            </a:r>
            <a:r>
              <a:rPr lang="en-US" altLang="en-US" sz="2000" dirty="0">
                <a:latin typeface="+mn-ea"/>
                <a:ea typeface="+mn-ea"/>
              </a:rPr>
              <a:t> { font-style: italic }</a:t>
            </a:r>
          </a:p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    --&gt;</a:t>
            </a:r>
          </a:p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  &lt;/style&gt;</a:t>
            </a:r>
          </a:p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&lt;/head&gt;</a:t>
            </a:r>
          </a:p>
        </p:txBody>
      </p:sp>
      <p:sp>
        <p:nvSpPr>
          <p:cNvPr id="11" name="角丸四角形吹き出し 10"/>
          <p:cNvSpPr/>
          <p:nvPr/>
        </p:nvSpPr>
        <p:spPr>
          <a:xfrm>
            <a:off x="3197225" y="1412875"/>
            <a:ext cx="5599113" cy="503238"/>
          </a:xfrm>
          <a:prstGeom prst="wedgeRoundRectCallout">
            <a:avLst>
              <a:gd name="adj1" fmla="val -57979"/>
              <a:gd name="adj2" fmla="val 34743"/>
              <a:gd name="adj3" fmla="val 16667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print</a:t>
            </a:r>
            <a:r>
              <a:rPr lang="ja-JP" altLang="en-US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する文書を，ここから</a:t>
            </a:r>
            <a:r>
              <a:rPr lang="en-US" altLang="ja-JP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END</a:t>
            </a:r>
            <a:r>
              <a:rPr lang="ja-JP" altLang="en-US" sz="2000" dirty="0" err="1">
                <a:solidFill>
                  <a:schemeClr val="tx1"/>
                </a:solidFill>
                <a:latin typeface="+mn-ea"/>
                <a:cs typeface="Verdana" pitchFamily="34" charset="0"/>
              </a:rPr>
              <a:t>まで</a:t>
            </a:r>
            <a:r>
              <a:rPr lang="ja-JP" altLang="en-US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読み取る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CE556B-1A5E-4D32-8BC6-90A528931F95}" type="slidenum">
              <a:rPr lang="ja-JP" altLang="en-US"/>
              <a:pPr>
                <a:defRPr/>
              </a:pPr>
              <a:t>11</a:t>
            </a:fld>
            <a:endParaRPr lang="en-US" altLang="ja-JP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/>
          <a:lstStyle/>
          <a:p>
            <a:r>
              <a:rPr lang="ja-JP" altLang="en-US" smtClean="0"/>
              <a:t>掲示板プログラム（</a:t>
            </a:r>
            <a:r>
              <a:rPr lang="en-US" altLang="ja-JP" smtClean="0"/>
              <a:t>6</a:t>
            </a:r>
            <a:r>
              <a:rPr lang="ja-JP" altLang="en-US" smtClean="0"/>
              <a:t>）</a:t>
            </a:r>
          </a:p>
        </p:txBody>
      </p:sp>
      <p:sp>
        <p:nvSpPr>
          <p:cNvPr id="37891" name="AutoShape 4"/>
          <p:cNvSpPr>
            <a:spLocks noChangeArrowheads="1"/>
          </p:cNvSpPr>
          <p:nvPr/>
        </p:nvSpPr>
        <p:spPr bwMode="auto">
          <a:xfrm>
            <a:off x="839788" y="981075"/>
            <a:ext cx="8748712" cy="5543550"/>
          </a:xfrm>
          <a:prstGeom prst="foldedCorner">
            <a:avLst>
              <a:gd name="adj" fmla="val 5551"/>
            </a:avLst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 sz="2800">
              <a:latin typeface="+mn-ea"/>
              <a:ea typeface="+mn-ea"/>
            </a:endParaRP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1054100" y="998538"/>
            <a:ext cx="85344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&lt;body&gt;</a:t>
            </a:r>
          </a:p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  &lt;h1&gt;</a:t>
            </a:r>
            <a:r>
              <a:rPr lang="en-US" altLang="en-US" sz="2000" dirty="0" err="1">
                <a:latin typeface="+mn-ea"/>
                <a:ea typeface="+mn-ea"/>
              </a:rPr>
              <a:t>私の掲示板</a:t>
            </a:r>
            <a:r>
              <a:rPr lang="en-US" altLang="en-US" sz="2000" dirty="0">
                <a:latin typeface="+mn-ea"/>
                <a:ea typeface="+mn-ea"/>
              </a:rPr>
              <a:t>&lt;/h1&gt;</a:t>
            </a:r>
          </a:p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 </a:t>
            </a:r>
            <a:r>
              <a:rPr lang="en-US" altLang="ja-JP" sz="2000" dirty="0">
                <a:latin typeface="+mn-ea"/>
                <a:ea typeface="+mn-ea"/>
              </a:rPr>
              <a:t> </a:t>
            </a:r>
            <a:r>
              <a:rPr lang="en-US" altLang="en-US" sz="2000" dirty="0">
                <a:latin typeface="+mn-ea"/>
                <a:ea typeface="+mn-ea"/>
              </a:rPr>
              <a:t>&lt;p&gt;</a:t>
            </a:r>
          </a:p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  </a:t>
            </a:r>
            <a:r>
              <a:rPr lang="en-US" altLang="en-US" sz="2000" dirty="0" err="1">
                <a:latin typeface="+mn-ea"/>
                <a:ea typeface="+mn-ea"/>
              </a:rPr>
              <a:t>ご自由に書き込んでください</a:t>
            </a:r>
            <a:r>
              <a:rPr lang="en-US" altLang="en-US" sz="2000" dirty="0">
                <a:latin typeface="+mn-ea"/>
                <a:ea typeface="+mn-ea"/>
              </a:rPr>
              <a:t>。</a:t>
            </a:r>
          </a:p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  &lt;/p&gt;</a:t>
            </a:r>
          </a:p>
          <a:p>
            <a:pPr>
              <a:defRPr/>
            </a:pPr>
            <a:endParaRPr lang="en-US" altLang="en-US" sz="20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  &lt;form action</a:t>
            </a:r>
            <a:r>
              <a:rPr lang="en-US" altLang="en-US" sz="2000" dirty="0">
                <a:latin typeface="+mn-ea"/>
                <a:ea typeface="+mn-ea"/>
              </a:rPr>
              <a:t>="./</a:t>
            </a:r>
            <a:r>
              <a:rPr lang="en-US" altLang="en-US" sz="2000" dirty="0" err="1">
                <a:latin typeface="+mn-ea"/>
                <a:ea typeface="+mn-ea"/>
              </a:rPr>
              <a:t>bbs.cgi</a:t>
            </a:r>
            <a:r>
              <a:rPr lang="en-US" altLang="en-US" sz="2000" dirty="0">
                <a:latin typeface="+mn-ea"/>
                <a:ea typeface="+mn-ea"/>
              </a:rPr>
              <a:t>" method="</a:t>
            </a:r>
            <a:r>
              <a:rPr lang="en-US" altLang="en-US" sz="2000" dirty="0">
                <a:solidFill>
                  <a:srgbClr val="FF0000"/>
                </a:solidFill>
                <a:latin typeface="+mn-ea"/>
                <a:ea typeface="+mn-ea"/>
              </a:rPr>
              <a:t>post</a:t>
            </a:r>
            <a:r>
              <a:rPr lang="en-US" altLang="en-US" sz="2000" dirty="0">
                <a:latin typeface="+mn-ea"/>
                <a:ea typeface="+mn-ea"/>
              </a:rPr>
              <a:t>"&gt;</a:t>
            </a:r>
          </a:p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  &lt;div&gt;</a:t>
            </a:r>
          </a:p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    </a:t>
            </a:r>
            <a:r>
              <a:rPr lang="en-US" altLang="en-US" sz="2000" dirty="0" err="1">
                <a:latin typeface="+mn-ea"/>
                <a:ea typeface="+mn-ea"/>
              </a:rPr>
              <a:t>題名</a:t>
            </a:r>
            <a:r>
              <a:rPr lang="en-US" altLang="en-US" sz="2000" dirty="0">
                <a:latin typeface="+mn-ea"/>
                <a:ea typeface="+mn-ea"/>
              </a:rPr>
              <a:t>&lt;input type="text" </a:t>
            </a:r>
            <a:r>
              <a:rPr lang="en-US" altLang="en-US" sz="2000" dirty="0">
                <a:solidFill>
                  <a:srgbClr val="FF0000"/>
                </a:solidFill>
                <a:latin typeface="+mn-ea"/>
                <a:ea typeface="+mn-ea"/>
              </a:rPr>
              <a:t>name="title" </a:t>
            </a:r>
            <a:r>
              <a:rPr lang="en-US" altLang="en-US" sz="2000" dirty="0">
                <a:latin typeface="+mn-ea"/>
                <a:ea typeface="+mn-ea"/>
              </a:rPr>
              <a:t>size="60"&gt;&lt;</a:t>
            </a:r>
            <a:r>
              <a:rPr lang="en-US" altLang="en-US" sz="2000" dirty="0" err="1">
                <a:latin typeface="+mn-ea"/>
                <a:ea typeface="+mn-ea"/>
              </a:rPr>
              <a:t>br</a:t>
            </a:r>
            <a:r>
              <a:rPr lang="en-US" altLang="en-US" sz="2000" dirty="0"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    </a:t>
            </a:r>
            <a:r>
              <a:rPr lang="en-US" altLang="en-US" sz="2000" dirty="0" err="1">
                <a:latin typeface="+mn-ea"/>
                <a:ea typeface="+mn-ea"/>
              </a:rPr>
              <a:t>名前</a:t>
            </a:r>
            <a:r>
              <a:rPr lang="en-US" altLang="en-US" sz="2000" dirty="0">
                <a:latin typeface="+mn-ea"/>
                <a:ea typeface="+mn-ea"/>
              </a:rPr>
              <a:t>&lt;input type="text" </a:t>
            </a:r>
            <a:r>
              <a:rPr lang="en-US" altLang="en-US" sz="2000" dirty="0">
                <a:solidFill>
                  <a:srgbClr val="FF0000"/>
                </a:solidFill>
                <a:latin typeface="+mn-ea"/>
                <a:ea typeface="+mn-ea"/>
              </a:rPr>
              <a:t>name="author" </a:t>
            </a:r>
            <a:r>
              <a:rPr lang="en-US" altLang="en-US" sz="2000" dirty="0">
                <a:latin typeface="+mn-ea"/>
                <a:ea typeface="+mn-ea"/>
              </a:rPr>
              <a:t>size="20"&gt;&lt;</a:t>
            </a:r>
            <a:r>
              <a:rPr lang="en-US" altLang="en-US" sz="2000" dirty="0" err="1">
                <a:latin typeface="+mn-ea"/>
                <a:ea typeface="+mn-ea"/>
              </a:rPr>
              <a:t>br</a:t>
            </a:r>
            <a:r>
              <a:rPr lang="en-US" altLang="en-US" sz="2000" dirty="0"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    </a:t>
            </a:r>
            <a:r>
              <a:rPr lang="en-US" altLang="en-US" sz="2000" dirty="0" err="1">
                <a:latin typeface="+mn-ea"/>
                <a:ea typeface="+mn-ea"/>
              </a:rPr>
              <a:t>本文</a:t>
            </a:r>
            <a:r>
              <a:rPr lang="en-US" altLang="en-US" sz="2000" dirty="0">
                <a:latin typeface="+mn-ea"/>
                <a:ea typeface="+mn-ea"/>
              </a:rPr>
              <a:t>&lt;</a:t>
            </a:r>
            <a:r>
              <a:rPr lang="en-US" altLang="en-US" sz="2000" dirty="0" err="1">
                <a:latin typeface="+mn-ea"/>
                <a:ea typeface="+mn-ea"/>
              </a:rPr>
              <a:t>br</a:t>
            </a:r>
            <a:r>
              <a:rPr lang="en-US" altLang="en-US" sz="2000" dirty="0"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    &lt;</a:t>
            </a:r>
            <a:r>
              <a:rPr lang="en-US" altLang="en-US" sz="2000" dirty="0" err="1">
                <a:latin typeface="+mn-ea"/>
                <a:ea typeface="+mn-ea"/>
              </a:rPr>
              <a:t>textarea</a:t>
            </a:r>
            <a:r>
              <a:rPr lang="en-US" altLang="en-US" sz="2000" dirty="0">
                <a:latin typeface="+mn-ea"/>
                <a:ea typeface="+mn-ea"/>
              </a:rPr>
              <a:t> cols="60" rows="5" </a:t>
            </a:r>
            <a:r>
              <a:rPr lang="en-US" altLang="en-US" sz="2000" dirty="0">
                <a:solidFill>
                  <a:srgbClr val="FF0000"/>
                </a:solidFill>
                <a:latin typeface="+mn-ea"/>
                <a:ea typeface="+mn-ea"/>
              </a:rPr>
              <a:t>name="text"</a:t>
            </a:r>
            <a:r>
              <a:rPr lang="en-US" altLang="en-US" sz="2000" dirty="0">
                <a:latin typeface="+mn-ea"/>
                <a:ea typeface="+mn-ea"/>
              </a:rPr>
              <a:t>&gt;&lt;/</a:t>
            </a:r>
            <a:r>
              <a:rPr lang="en-US" altLang="en-US" sz="2000" dirty="0" err="1">
                <a:latin typeface="+mn-ea"/>
                <a:ea typeface="+mn-ea"/>
              </a:rPr>
              <a:t>textarea</a:t>
            </a:r>
            <a:r>
              <a:rPr lang="en-US" altLang="en-US" sz="2000" dirty="0">
                <a:latin typeface="+mn-ea"/>
                <a:ea typeface="+mn-ea"/>
              </a:rPr>
              <a:t>&gt;&lt;</a:t>
            </a:r>
            <a:r>
              <a:rPr lang="en-US" altLang="en-US" sz="2000" dirty="0" err="1">
                <a:latin typeface="+mn-ea"/>
                <a:ea typeface="+mn-ea"/>
              </a:rPr>
              <a:t>br</a:t>
            </a:r>
            <a:r>
              <a:rPr lang="en-US" altLang="en-US" sz="2000" dirty="0"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    &lt;input type="submit" value="</a:t>
            </a:r>
            <a:r>
              <a:rPr lang="en-US" altLang="en-US" sz="2000" dirty="0" err="1">
                <a:latin typeface="+mn-ea"/>
                <a:ea typeface="+mn-ea"/>
              </a:rPr>
              <a:t>送信</a:t>
            </a:r>
            <a:r>
              <a:rPr lang="en-US" altLang="en-US" sz="2000" dirty="0">
                <a:latin typeface="+mn-ea"/>
                <a:ea typeface="+mn-ea"/>
              </a:rPr>
              <a:t>"&gt;</a:t>
            </a:r>
          </a:p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    &lt;input type="reset" value="</a:t>
            </a:r>
            <a:r>
              <a:rPr lang="en-US" altLang="en-US" sz="2000" dirty="0" err="1">
                <a:latin typeface="+mn-ea"/>
                <a:ea typeface="+mn-ea"/>
              </a:rPr>
              <a:t>リセット</a:t>
            </a:r>
            <a:r>
              <a:rPr lang="en-US" altLang="en-US" sz="2000" dirty="0">
                <a:latin typeface="+mn-ea"/>
                <a:ea typeface="+mn-ea"/>
              </a:rPr>
              <a:t>"&gt;</a:t>
            </a:r>
          </a:p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  &lt;/div&gt;</a:t>
            </a:r>
          </a:p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  &lt;/form&gt;</a:t>
            </a:r>
          </a:p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  &lt;hr&gt;</a:t>
            </a:r>
          </a:p>
          <a:p>
            <a:pPr>
              <a:defRPr/>
            </a:pPr>
            <a:r>
              <a:rPr lang="en-US" altLang="en-US" sz="2000" dirty="0">
                <a:solidFill>
                  <a:srgbClr val="0000FF"/>
                </a:solidFill>
                <a:latin typeface="+mn-ea"/>
                <a:ea typeface="+mn-ea"/>
              </a:rPr>
              <a:t>END</a:t>
            </a:r>
          </a:p>
        </p:txBody>
      </p:sp>
      <p:sp>
        <p:nvSpPr>
          <p:cNvPr id="12" name="角丸四角形吹き出し 11"/>
          <p:cNvSpPr/>
          <p:nvPr/>
        </p:nvSpPr>
        <p:spPr>
          <a:xfrm>
            <a:off x="6456363" y="2349500"/>
            <a:ext cx="1474787" cy="431800"/>
          </a:xfrm>
          <a:prstGeom prst="wedgeRoundRectCallout">
            <a:avLst>
              <a:gd name="adj1" fmla="val -69462"/>
              <a:gd name="adj2" fmla="val 60925"/>
              <a:gd name="adj3" fmla="val 16667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post</a:t>
            </a:r>
            <a:r>
              <a:rPr lang="ja-JP" altLang="en-US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形式</a:t>
            </a:r>
          </a:p>
        </p:txBody>
      </p:sp>
      <p:sp>
        <p:nvSpPr>
          <p:cNvPr id="13" name="角丸四角形吹き出し 12"/>
          <p:cNvSpPr/>
          <p:nvPr/>
        </p:nvSpPr>
        <p:spPr>
          <a:xfrm>
            <a:off x="6997700" y="4819650"/>
            <a:ext cx="4575175" cy="1828800"/>
          </a:xfrm>
          <a:prstGeom prst="wedgeRoundRectCallout">
            <a:avLst>
              <a:gd name="adj1" fmla="val -57644"/>
              <a:gd name="adj2" fmla="val -50814"/>
              <a:gd name="adj3" fmla="val 16667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入力された内容を</a:t>
            </a:r>
            <a:r>
              <a:rPr lang="en-US" altLang="ja-JP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title, author, text</a:t>
            </a:r>
            <a:r>
              <a:rPr lang="ja-JP" altLang="en-US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の値として</a:t>
            </a:r>
            <a:r>
              <a:rPr lang="ja-JP" altLang="en-US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送る</a:t>
            </a:r>
            <a:endParaRPr lang="en-US" altLang="ja-JP" sz="2000" dirty="0">
              <a:solidFill>
                <a:schemeClr val="tx1"/>
              </a:solidFill>
              <a:latin typeface="+mn-ea"/>
              <a:cs typeface="Verdana" pitchFamily="34" charset="0"/>
            </a:endParaRPr>
          </a:p>
          <a:p>
            <a:pPr>
              <a:defRPr/>
            </a:pPr>
            <a:r>
              <a:rPr lang="ja-JP" altLang="en-US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題名</a:t>
            </a:r>
            <a:r>
              <a:rPr lang="en-US" altLang="ja-JP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xxx, </a:t>
            </a:r>
            <a:r>
              <a:rPr lang="ja-JP" altLang="en-US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名前</a:t>
            </a:r>
            <a:r>
              <a:rPr lang="en-US" altLang="ja-JP" sz="2000" dirty="0" err="1">
                <a:solidFill>
                  <a:schemeClr val="tx1"/>
                </a:solidFill>
                <a:latin typeface="+mn-ea"/>
                <a:cs typeface="Verdana" pitchFamily="34" charset="0"/>
              </a:rPr>
              <a:t>yyy</a:t>
            </a:r>
            <a:r>
              <a:rPr lang="ja-JP" altLang="en-US" sz="2000" dirty="0" err="1">
                <a:solidFill>
                  <a:schemeClr val="tx1"/>
                </a:solidFill>
                <a:latin typeface="+mn-ea"/>
                <a:cs typeface="Verdana" pitchFamily="34" charset="0"/>
              </a:rPr>
              <a:t>，</a:t>
            </a:r>
            <a:r>
              <a:rPr lang="ja-JP" altLang="en-US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本文</a:t>
            </a:r>
            <a:r>
              <a:rPr lang="en-US" altLang="ja-JP" sz="2000" dirty="0" err="1">
                <a:solidFill>
                  <a:schemeClr val="tx1"/>
                </a:solidFill>
                <a:latin typeface="+mn-ea"/>
                <a:cs typeface="Verdana" pitchFamily="34" charset="0"/>
              </a:rPr>
              <a:t>zzz</a:t>
            </a:r>
            <a:r>
              <a:rPr lang="ja-JP" altLang="en-US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の場合，</a:t>
            </a:r>
            <a:endParaRPr lang="en-US" altLang="ja-JP" sz="2000" dirty="0">
              <a:solidFill>
                <a:schemeClr val="tx1"/>
              </a:solidFill>
              <a:latin typeface="+mn-ea"/>
              <a:cs typeface="Verdana" pitchFamily="34" charset="0"/>
            </a:endParaRPr>
          </a:p>
          <a:p>
            <a:pPr>
              <a:defRPr/>
            </a:pPr>
            <a:r>
              <a:rPr lang="en-US" altLang="ja-JP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title=</a:t>
            </a:r>
            <a:r>
              <a:rPr lang="en-US" altLang="ja-JP" sz="2000" dirty="0" err="1">
                <a:solidFill>
                  <a:schemeClr val="tx1"/>
                </a:solidFill>
                <a:latin typeface="+mn-ea"/>
                <a:cs typeface="Verdana" pitchFamily="34" charset="0"/>
              </a:rPr>
              <a:t>xxx&amp;author</a:t>
            </a:r>
            <a:r>
              <a:rPr lang="en-US" altLang="ja-JP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=</a:t>
            </a:r>
            <a:r>
              <a:rPr lang="en-US" altLang="ja-JP" sz="2000" dirty="0" err="1">
                <a:solidFill>
                  <a:schemeClr val="tx1"/>
                </a:solidFill>
                <a:latin typeface="+mn-ea"/>
                <a:cs typeface="Verdana" pitchFamily="34" charset="0"/>
              </a:rPr>
              <a:t>yyy&amp;text</a:t>
            </a:r>
            <a:r>
              <a:rPr lang="en-US" altLang="ja-JP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=</a:t>
            </a:r>
            <a:r>
              <a:rPr lang="en-US" altLang="ja-JP" sz="2000" dirty="0" err="1">
                <a:solidFill>
                  <a:schemeClr val="tx1"/>
                </a:solidFill>
                <a:latin typeface="+mn-ea"/>
                <a:cs typeface="Verdana" pitchFamily="34" charset="0"/>
              </a:rPr>
              <a:t>zzz</a:t>
            </a:r>
            <a:r>
              <a:rPr lang="ja-JP" altLang="en-US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が送信される</a:t>
            </a:r>
            <a:endParaRPr lang="ja-JP" altLang="en-US" sz="2000" dirty="0">
              <a:solidFill>
                <a:schemeClr val="tx1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2A11F5-FFA8-4859-B79A-B6C9720710B0}" type="slidenum">
              <a:rPr lang="ja-JP" altLang="en-US"/>
              <a:pPr>
                <a:defRPr/>
              </a:pPr>
              <a:t>12</a:t>
            </a:fld>
            <a:endParaRPr lang="en-US" altLang="ja-JP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/>
          <a:lstStyle/>
          <a:p>
            <a:r>
              <a:rPr lang="ja-JP" altLang="en-US" smtClean="0"/>
              <a:t>掲示板プログラム（</a:t>
            </a:r>
            <a:r>
              <a:rPr lang="en-US" altLang="ja-JP" smtClean="0"/>
              <a:t>7</a:t>
            </a:r>
            <a:r>
              <a:rPr lang="ja-JP" altLang="en-US" smtClean="0"/>
              <a:t>）</a:t>
            </a:r>
          </a:p>
        </p:txBody>
      </p:sp>
      <p:sp>
        <p:nvSpPr>
          <p:cNvPr id="38915" name="AutoShape 4"/>
          <p:cNvSpPr>
            <a:spLocks noChangeArrowheads="1"/>
          </p:cNvSpPr>
          <p:nvPr/>
        </p:nvSpPr>
        <p:spPr bwMode="auto">
          <a:xfrm>
            <a:off x="839788" y="1125538"/>
            <a:ext cx="8662987" cy="3921125"/>
          </a:xfrm>
          <a:prstGeom prst="foldedCorner">
            <a:avLst>
              <a:gd name="adj" fmla="val 5551"/>
            </a:avLst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 sz="2800">
              <a:latin typeface="+mn-ea"/>
              <a:ea typeface="+mn-ea"/>
            </a:endParaRPr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846138" y="1260475"/>
            <a:ext cx="8656637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 </a:t>
            </a:r>
            <a:r>
              <a:rPr lang="en-US" altLang="ja-JP" sz="2000" dirty="0">
                <a:latin typeface="+mn-ea"/>
                <a:ea typeface="+mn-ea"/>
              </a:rPr>
              <a:t> </a:t>
            </a:r>
            <a:r>
              <a:rPr lang="en-US" altLang="en-US" sz="2000" dirty="0">
                <a:latin typeface="+mn-ea"/>
                <a:ea typeface="+mn-ea"/>
              </a:rPr>
              <a:t>my ($</a:t>
            </a:r>
            <a:r>
              <a:rPr lang="en-US" altLang="en-US" sz="2000" dirty="0" err="1">
                <a:latin typeface="+mn-ea"/>
                <a:ea typeface="+mn-ea"/>
              </a:rPr>
              <a:t>i</a:t>
            </a:r>
            <a:r>
              <a:rPr lang="en-US" altLang="en-US" sz="2000" dirty="0">
                <a:latin typeface="+mn-ea"/>
                <a:ea typeface="+mn-ea"/>
              </a:rPr>
              <a:t>);</a:t>
            </a:r>
          </a:p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  for($</a:t>
            </a:r>
            <a:r>
              <a:rPr lang="en-US" altLang="en-US" sz="2000" dirty="0" err="1">
                <a:latin typeface="+mn-ea"/>
                <a:ea typeface="+mn-ea"/>
              </a:rPr>
              <a:t>i</a:t>
            </a:r>
            <a:r>
              <a:rPr lang="en-US" altLang="en-US" sz="2000" dirty="0">
                <a:latin typeface="+mn-ea"/>
                <a:ea typeface="+mn-ea"/>
              </a:rPr>
              <a:t> = "0"; $</a:t>
            </a:r>
            <a:r>
              <a:rPr lang="en-US" altLang="en-US" sz="2000" dirty="0" err="1">
                <a:latin typeface="+mn-ea"/>
                <a:ea typeface="+mn-ea"/>
              </a:rPr>
              <a:t>i</a:t>
            </a:r>
            <a:r>
              <a:rPr lang="en-US" altLang="en-US" sz="2000" dirty="0">
                <a:latin typeface="+mn-ea"/>
                <a:ea typeface="+mn-ea"/>
              </a:rPr>
              <a:t> &lt; @DATA; ++$</a:t>
            </a:r>
            <a:r>
              <a:rPr lang="en-US" altLang="en-US" sz="2000" dirty="0" err="1">
                <a:latin typeface="+mn-ea"/>
                <a:ea typeface="+mn-ea"/>
              </a:rPr>
              <a:t>i</a:t>
            </a:r>
            <a:r>
              <a:rPr lang="en-US" altLang="en-US" sz="2000" dirty="0">
                <a:latin typeface="+mn-ea"/>
                <a:ea typeface="+mn-ea"/>
              </a:rPr>
              <a:t>) {</a:t>
            </a:r>
          </a:p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    my ($title, $author, $text) = split(/\t/, $DATA[$</a:t>
            </a:r>
            <a:r>
              <a:rPr lang="en-US" altLang="en-US" sz="2000" dirty="0" err="1">
                <a:latin typeface="+mn-ea"/>
                <a:ea typeface="+mn-ea"/>
              </a:rPr>
              <a:t>i</a:t>
            </a:r>
            <a:r>
              <a:rPr lang="en-US" altLang="en-US" sz="2000" dirty="0">
                <a:latin typeface="+mn-ea"/>
                <a:ea typeface="+mn-ea"/>
              </a:rPr>
              <a:t>]);</a:t>
            </a:r>
          </a:p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    print "&lt;div&gt;&lt;strong&gt;$title&lt;/strong&gt;&lt;</a:t>
            </a:r>
            <a:r>
              <a:rPr lang="en-US" altLang="en-US" sz="2000" dirty="0" err="1">
                <a:latin typeface="+mn-ea"/>
                <a:ea typeface="+mn-ea"/>
              </a:rPr>
              <a:t>br</a:t>
            </a:r>
            <a:r>
              <a:rPr lang="en-US" altLang="en-US" sz="2000" dirty="0">
                <a:latin typeface="+mn-ea"/>
                <a:ea typeface="+mn-ea"/>
              </a:rPr>
              <a:t>&gt;&lt;</a:t>
            </a:r>
            <a:r>
              <a:rPr lang="en-US" altLang="en-US" sz="2000" dirty="0" err="1">
                <a:latin typeface="+mn-ea"/>
                <a:ea typeface="+mn-ea"/>
              </a:rPr>
              <a:t>em</a:t>
            </a:r>
            <a:r>
              <a:rPr lang="en-US" altLang="en-US" sz="2000" dirty="0">
                <a:latin typeface="+mn-ea"/>
                <a:ea typeface="+mn-ea"/>
              </a:rPr>
              <a:t>&gt;$author&lt;/</a:t>
            </a:r>
            <a:r>
              <a:rPr lang="en-US" altLang="en-US" sz="2000" dirty="0" err="1">
                <a:latin typeface="+mn-ea"/>
                <a:ea typeface="+mn-ea"/>
              </a:rPr>
              <a:t>em</a:t>
            </a:r>
            <a:r>
              <a:rPr lang="en-US" altLang="en-US" sz="2000" dirty="0"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    &lt;</a:t>
            </a:r>
            <a:r>
              <a:rPr lang="en-US" altLang="en-US" sz="2000" dirty="0" err="1">
                <a:latin typeface="+mn-ea"/>
                <a:ea typeface="+mn-ea"/>
              </a:rPr>
              <a:t>br</a:t>
            </a:r>
            <a:r>
              <a:rPr lang="en-US" altLang="en-US" sz="2000" dirty="0">
                <a:latin typeface="+mn-ea"/>
                <a:ea typeface="+mn-ea"/>
              </a:rPr>
              <a:t>&gt;&lt;</a:t>
            </a:r>
            <a:r>
              <a:rPr lang="en-US" altLang="en-US" sz="2000" dirty="0" err="1">
                <a:latin typeface="+mn-ea"/>
                <a:ea typeface="+mn-ea"/>
              </a:rPr>
              <a:t>br</a:t>
            </a:r>
            <a:r>
              <a:rPr lang="en-US" altLang="en-US" sz="2000" dirty="0">
                <a:latin typeface="+mn-ea"/>
                <a:ea typeface="+mn-ea"/>
              </a:rPr>
              <a:t>&gt;$text&lt;/div&gt;&lt;hr&gt;\n";</a:t>
            </a:r>
          </a:p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  }</a:t>
            </a:r>
          </a:p>
          <a:p>
            <a:pPr>
              <a:defRPr/>
            </a:pPr>
            <a:endParaRPr lang="en-US" altLang="en-US" sz="20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  print &lt;&lt;</a:t>
            </a:r>
            <a:r>
              <a:rPr lang="en-US" altLang="en-US" sz="2000" dirty="0">
                <a:solidFill>
                  <a:srgbClr val="0000FF"/>
                </a:solidFill>
                <a:latin typeface="+mn-ea"/>
                <a:ea typeface="+mn-ea"/>
              </a:rPr>
              <a:t>END</a:t>
            </a:r>
            <a:r>
              <a:rPr lang="en-US" altLang="en-US" sz="2000" dirty="0"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&lt;/body&gt;</a:t>
            </a:r>
          </a:p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&lt;/html&gt;</a:t>
            </a:r>
          </a:p>
          <a:p>
            <a:pPr>
              <a:defRPr/>
            </a:pPr>
            <a:r>
              <a:rPr lang="en-US" altLang="en-US" sz="2000" dirty="0">
                <a:solidFill>
                  <a:srgbClr val="0000FF"/>
                </a:solidFill>
                <a:latin typeface="+mn-ea"/>
                <a:ea typeface="+mn-ea"/>
              </a:rPr>
              <a:t>END</a:t>
            </a:r>
          </a:p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}</a:t>
            </a:r>
          </a:p>
        </p:txBody>
      </p:sp>
      <p:sp>
        <p:nvSpPr>
          <p:cNvPr id="11" name="角丸四角形吹き出し 10"/>
          <p:cNvSpPr/>
          <p:nvPr/>
        </p:nvSpPr>
        <p:spPr>
          <a:xfrm>
            <a:off x="6045200" y="2643188"/>
            <a:ext cx="4011613" cy="928687"/>
          </a:xfrm>
          <a:prstGeom prst="wedgeRoundRectCallout">
            <a:avLst>
              <a:gd name="adj1" fmla="val -58116"/>
              <a:gd name="adj2" fmla="val -54096"/>
              <a:gd name="adj3" fmla="val 16667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データの数だけ</a:t>
            </a:r>
            <a:endParaRPr lang="en-US" altLang="ja-JP" sz="2000" dirty="0">
              <a:solidFill>
                <a:schemeClr val="tx1"/>
              </a:solidFill>
              <a:latin typeface="+mn-ea"/>
              <a:cs typeface="Verdana" pitchFamily="34" charset="0"/>
            </a:endParaRPr>
          </a:p>
          <a:p>
            <a:pPr>
              <a:defRPr/>
            </a:pPr>
            <a:r>
              <a:rPr lang="en-US" altLang="ja-JP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title, author, text</a:t>
            </a:r>
            <a:r>
              <a:rPr lang="ja-JP" altLang="en-US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の内容を出力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C1A0B-E1F0-4B88-8E97-757531AB9BFB}" type="slidenum">
              <a:rPr lang="ja-JP" altLang="en-US"/>
              <a:pPr>
                <a:defRPr/>
              </a:pPr>
              <a:t>13</a:t>
            </a:fld>
            <a:endParaRPr lang="en-US" altLang="ja-JP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タイトル 1"/>
          <p:cNvSpPr>
            <a:spLocks noGrp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/>
          <a:lstStyle/>
          <a:p>
            <a:r>
              <a:rPr lang="ja-JP" altLang="en-US" smtClean="0"/>
              <a:t>先週のフォームから値を取得</a:t>
            </a:r>
          </a:p>
        </p:txBody>
      </p:sp>
      <p:sp>
        <p:nvSpPr>
          <p:cNvPr id="29698" name="コンテンツ プレースホルダ 6"/>
          <p:cNvSpPr>
            <a:spLocks noGrp="1"/>
          </p:cNvSpPr>
          <p:nvPr>
            <p:ph idx="1"/>
          </p:nvPr>
        </p:nvSpPr>
        <p:spPr>
          <a:xfrm>
            <a:off x="5808663" y="1111250"/>
            <a:ext cx="5832475" cy="4986338"/>
          </a:xfrm>
        </p:spPr>
        <p:txBody>
          <a:bodyPr/>
          <a:lstStyle/>
          <a:p>
            <a:r>
              <a:rPr lang="en-US" altLang="ja-JP" smtClean="0"/>
              <a:t>1</a:t>
            </a:r>
            <a:r>
              <a:rPr lang="ja-JP" altLang="en-US" smtClean="0"/>
              <a:t>行のテキスト入力フィールド</a:t>
            </a:r>
            <a:endParaRPr lang="en-US" altLang="ja-JP" smtClean="0"/>
          </a:p>
          <a:p>
            <a:r>
              <a:rPr lang="ja-JP" altLang="en-US" smtClean="0"/>
              <a:t>パスワード入力フィールド</a:t>
            </a:r>
            <a:endParaRPr lang="en-US" altLang="ja-JP" smtClean="0"/>
          </a:p>
          <a:p>
            <a:r>
              <a:rPr lang="ja-JP" altLang="en-US" smtClean="0"/>
              <a:t>隠しフィールド</a:t>
            </a:r>
            <a:endParaRPr lang="en-US" altLang="ja-JP" smtClean="0"/>
          </a:p>
          <a:p>
            <a:r>
              <a:rPr lang="ja-JP" altLang="en-US" smtClean="0"/>
              <a:t>複数行のテキスト入力フィールド</a:t>
            </a:r>
            <a:endParaRPr lang="en-US" altLang="ja-JP" smtClean="0"/>
          </a:p>
          <a:p>
            <a:r>
              <a:rPr lang="ja-JP" altLang="en-US" smtClean="0"/>
              <a:t>ラジオボタン</a:t>
            </a:r>
            <a:endParaRPr lang="en-US" altLang="ja-JP" smtClean="0"/>
          </a:p>
          <a:p>
            <a:r>
              <a:rPr lang="ja-JP" altLang="en-US" smtClean="0"/>
              <a:t>チェックボックス</a:t>
            </a:r>
            <a:endParaRPr lang="en-US" altLang="ja-JP" smtClean="0"/>
          </a:p>
          <a:p>
            <a:r>
              <a:rPr lang="ja-JP" altLang="en-US" smtClean="0"/>
              <a:t>ファイル送信</a:t>
            </a:r>
            <a:endParaRPr lang="en-US" altLang="ja-JP" smtClean="0"/>
          </a:p>
          <a:p>
            <a:pPr>
              <a:buFont typeface="Wingdings 3" pitchFamily="18" charset="2"/>
              <a:buNone/>
            </a:pPr>
            <a:r>
              <a:rPr lang="en-US" altLang="ja-JP" smtClean="0"/>
              <a:t>	</a:t>
            </a:r>
            <a:r>
              <a:rPr lang="ja-JP" altLang="en-US" smtClean="0"/>
              <a:t>（今回は使わない）</a:t>
            </a:r>
            <a:endParaRPr lang="en-US" altLang="ja-JP" smtClean="0"/>
          </a:p>
          <a:p>
            <a:r>
              <a:rPr lang="ja-JP" altLang="en-US" smtClean="0"/>
              <a:t>送信ボタン・リセットボタン</a:t>
            </a:r>
          </a:p>
        </p:txBody>
      </p:sp>
      <p:sp>
        <p:nvSpPr>
          <p:cNvPr id="29699" name="AutoShape 6"/>
          <p:cNvSpPr>
            <a:spLocks noChangeArrowheads="1"/>
          </p:cNvSpPr>
          <p:nvPr/>
        </p:nvSpPr>
        <p:spPr bwMode="auto">
          <a:xfrm>
            <a:off x="8924925" y="238125"/>
            <a:ext cx="2428875" cy="431800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38100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b="1">
                <a:solidFill>
                  <a:srgbClr val="000066"/>
                </a:solidFill>
              </a:rPr>
              <a:t>ex13_1_ans.html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6262D-14B0-44B1-817D-00AADD5B198A}" type="slidenum">
              <a:rPr lang="ja-JP" altLang="en-US"/>
              <a:pPr>
                <a:defRPr/>
              </a:pPr>
              <a:t>14</a:t>
            </a:fld>
            <a:endParaRPr lang="en-US" altLang="ja-JP" dirty="0"/>
          </a:p>
        </p:txBody>
      </p:sp>
      <p:pic>
        <p:nvPicPr>
          <p:cNvPr id="29701" name="Picture 7" descr="cgifor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52525"/>
            <a:ext cx="470535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2" name="テキスト ボックス 2"/>
          <p:cNvSpPr txBox="1">
            <a:spLocks noChangeArrowheads="1"/>
          </p:cNvSpPr>
          <p:nvPr/>
        </p:nvSpPr>
        <p:spPr bwMode="auto">
          <a:xfrm>
            <a:off x="5808663" y="6142038"/>
            <a:ext cx="5759450" cy="461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/>
              <a:t>moodle</a:t>
            </a:r>
            <a:r>
              <a:rPr lang="ja-JP" altLang="en-US"/>
              <a:t>第</a:t>
            </a:r>
            <a:r>
              <a:rPr lang="en-US" altLang="ja-JP"/>
              <a:t>14</a:t>
            </a:r>
            <a:r>
              <a:rPr lang="ja-JP" altLang="en-US"/>
              <a:t>回講義資料からダウンロード可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タイトル 1"/>
          <p:cNvSpPr>
            <a:spLocks noGrp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/>
          <a:lstStyle/>
          <a:p>
            <a:r>
              <a:rPr lang="ja-JP" altLang="en-US" smtClean="0"/>
              <a:t>先週のフォームの</a:t>
            </a:r>
            <a:r>
              <a:rPr lang="en-US" altLang="ja-JP" smtClean="0"/>
              <a:t>html</a:t>
            </a:r>
            <a:r>
              <a:rPr lang="ja-JP" altLang="en-US" smtClean="0"/>
              <a:t>ファイル（抜粋）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2B5827-2D7D-4735-8D09-2C472E23B2FE}" type="slidenum">
              <a:rPr lang="ja-JP" altLang="en-US"/>
              <a:pPr>
                <a:defRPr/>
              </a:pPr>
              <a:t>15</a:t>
            </a:fld>
            <a:endParaRPr lang="en-US" altLang="ja-JP" dirty="0"/>
          </a:p>
        </p:txBody>
      </p:sp>
      <p:sp>
        <p:nvSpPr>
          <p:cNvPr id="30723" name="AutoShape 4"/>
          <p:cNvSpPr>
            <a:spLocks noChangeArrowheads="1"/>
          </p:cNvSpPr>
          <p:nvPr/>
        </p:nvSpPr>
        <p:spPr bwMode="auto">
          <a:xfrm>
            <a:off x="479425" y="1135063"/>
            <a:ext cx="11161713" cy="5341937"/>
          </a:xfrm>
          <a:prstGeom prst="foldedCorner">
            <a:avLst>
              <a:gd name="adj" fmla="val 5551"/>
            </a:avLst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642938" y="1268413"/>
            <a:ext cx="10998200" cy="517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200">
                <a:latin typeface="Verdana" pitchFamily="34" charset="0"/>
              </a:rPr>
              <a:t>&lt;body&gt;</a:t>
            </a:r>
          </a:p>
          <a:p>
            <a:r>
              <a:rPr lang="en-US" altLang="ja-JP" sz="2200">
                <a:latin typeface="Verdana" pitchFamily="34" charset="0"/>
              </a:rPr>
              <a:t>&lt;h1&gt;CGI</a:t>
            </a:r>
            <a:r>
              <a:rPr lang="ja-JP" altLang="en-US" sz="2200">
                <a:latin typeface="Verdana" pitchFamily="34" charset="0"/>
              </a:rPr>
              <a:t>フォームの練習</a:t>
            </a:r>
            <a:r>
              <a:rPr lang="en-US" altLang="ja-JP" sz="2200">
                <a:latin typeface="Verdana" pitchFamily="34" charset="0"/>
              </a:rPr>
              <a:t>&lt;/h1&gt;</a:t>
            </a:r>
          </a:p>
          <a:p>
            <a:r>
              <a:rPr lang="en-US" altLang="ja-JP" sz="2200">
                <a:latin typeface="Verdana" pitchFamily="34" charset="0"/>
              </a:rPr>
              <a:t>&lt;</a:t>
            </a:r>
            <a:r>
              <a:rPr lang="en-US" altLang="ja-JP" sz="2200">
                <a:solidFill>
                  <a:srgbClr val="FF0000"/>
                </a:solidFill>
                <a:latin typeface="Verdana" pitchFamily="34" charset="0"/>
              </a:rPr>
              <a:t>form</a:t>
            </a:r>
            <a:r>
              <a:rPr lang="en-US" altLang="ja-JP" sz="2200">
                <a:latin typeface="Verdana" pitchFamily="34" charset="0"/>
              </a:rPr>
              <a:t> action="</a:t>
            </a:r>
            <a:r>
              <a:rPr lang="en-US" altLang="ja-JP" sz="2200">
                <a:solidFill>
                  <a:srgbClr val="FF0000"/>
                </a:solidFill>
                <a:latin typeface="Verdana" pitchFamily="34" charset="0"/>
              </a:rPr>
              <a:t>out.cgi</a:t>
            </a:r>
            <a:r>
              <a:rPr lang="en-US" altLang="ja-JP" sz="2200">
                <a:latin typeface="Verdana" pitchFamily="34" charset="0"/>
              </a:rPr>
              <a:t>" method="</a:t>
            </a:r>
            <a:r>
              <a:rPr lang="en-US" altLang="ja-JP" sz="2200">
                <a:solidFill>
                  <a:srgbClr val="FF0000"/>
                </a:solidFill>
                <a:latin typeface="Verdana" pitchFamily="34" charset="0"/>
              </a:rPr>
              <a:t>post</a:t>
            </a:r>
            <a:r>
              <a:rPr lang="en-US" altLang="ja-JP" sz="2200">
                <a:latin typeface="Verdana" pitchFamily="34" charset="0"/>
              </a:rPr>
              <a:t>"&gt;</a:t>
            </a:r>
          </a:p>
          <a:p>
            <a:r>
              <a:rPr lang="en-US" altLang="ja-JP" sz="2200">
                <a:latin typeface="Verdana" pitchFamily="34" charset="0"/>
              </a:rPr>
              <a:t>&lt;ul&gt;</a:t>
            </a:r>
          </a:p>
          <a:p>
            <a:r>
              <a:rPr lang="en-US" altLang="ja-JP" sz="2200">
                <a:latin typeface="Verdana" pitchFamily="34" charset="0"/>
              </a:rPr>
              <a:t>&lt;li&gt;1</a:t>
            </a:r>
            <a:r>
              <a:rPr lang="ja-JP" altLang="en-US" sz="2200">
                <a:latin typeface="Verdana" pitchFamily="34" charset="0"/>
              </a:rPr>
              <a:t>行のテキスト入力フィールド</a:t>
            </a:r>
            <a:r>
              <a:rPr lang="en-US" altLang="ja-JP" sz="2200">
                <a:latin typeface="Verdana" pitchFamily="34" charset="0"/>
              </a:rPr>
              <a:t>&lt;br /&gt;</a:t>
            </a:r>
          </a:p>
          <a:p>
            <a:r>
              <a:rPr lang="en-US" altLang="ja-JP" sz="2200">
                <a:latin typeface="Verdana" pitchFamily="34" charset="0"/>
              </a:rPr>
              <a:t>&lt;input type=“text” name=“</a:t>
            </a:r>
            <a:r>
              <a:rPr lang="en-US" altLang="ja-JP" sz="2200">
                <a:solidFill>
                  <a:srgbClr val="FF0000"/>
                </a:solidFill>
                <a:latin typeface="Verdana" pitchFamily="34" charset="0"/>
              </a:rPr>
              <a:t>text1</a:t>
            </a:r>
            <a:r>
              <a:rPr lang="en-US" altLang="ja-JP" sz="2200">
                <a:latin typeface="Verdana" pitchFamily="34" charset="0"/>
              </a:rPr>
              <a:t>” size=“50” value="</a:t>
            </a:r>
            <a:r>
              <a:rPr lang="ja-JP" altLang="en-US" sz="2200">
                <a:latin typeface="Verdana" pitchFamily="34" charset="0"/>
              </a:rPr>
              <a:t>テスト</a:t>
            </a:r>
            <a:r>
              <a:rPr lang="en-US" altLang="ja-JP" sz="2200">
                <a:latin typeface="Verdana" pitchFamily="34" charset="0"/>
              </a:rPr>
              <a:t>" /&gt;&lt;/li&gt;</a:t>
            </a:r>
          </a:p>
          <a:p>
            <a:r>
              <a:rPr lang="en-US" altLang="ja-JP" sz="2200">
                <a:latin typeface="Verdana" pitchFamily="34" charset="0"/>
              </a:rPr>
              <a:t>&lt;li&gt;</a:t>
            </a:r>
            <a:r>
              <a:rPr lang="ja-JP" altLang="en-US" sz="2200">
                <a:latin typeface="Verdana" pitchFamily="34" charset="0"/>
              </a:rPr>
              <a:t>パスワード入力フィールド</a:t>
            </a:r>
            <a:r>
              <a:rPr lang="en-US" altLang="ja-JP" sz="2200">
                <a:latin typeface="Verdana" pitchFamily="34" charset="0"/>
              </a:rPr>
              <a:t>&lt;br /&gt;</a:t>
            </a:r>
          </a:p>
          <a:p>
            <a:r>
              <a:rPr lang="en-US" altLang="ja-JP" sz="2200">
                <a:latin typeface="Verdana" pitchFamily="34" charset="0"/>
              </a:rPr>
              <a:t>&lt;input type="password" name="</a:t>
            </a:r>
            <a:r>
              <a:rPr lang="en-US" altLang="ja-JP" sz="2200">
                <a:solidFill>
                  <a:srgbClr val="FF0000"/>
                </a:solidFill>
                <a:latin typeface="Verdana" pitchFamily="34" charset="0"/>
              </a:rPr>
              <a:t>pass1</a:t>
            </a:r>
            <a:r>
              <a:rPr lang="en-US" altLang="ja-JP" sz="2200">
                <a:latin typeface="Verdana" pitchFamily="34" charset="0"/>
              </a:rPr>
              <a:t>" size="50" value="abc123" /&gt;&lt;/li&gt;</a:t>
            </a:r>
          </a:p>
          <a:p>
            <a:endParaRPr lang="en-US" altLang="ja-JP" sz="2200">
              <a:latin typeface="Verdana" pitchFamily="34" charset="0"/>
            </a:endParaRPr>
          </a:p>
          <a:p>
            <a:r>
              <a:rPr lang="ja-JP" altLang="en-US" sz="2200">
                <a:latin typeface="Verdana" pitchFamily="34" charset="0"/>
              </a:rPr>
              <a:t>・・・（省略）・・・</a:t>
            </a:r>
            <a:endParaRPr lang="en-US" altLang="ja-JP" sz="2200">
              <a:latin typeface="Verdana" pitchFamily="34" charset="0"/>
            </a:endParaRPr>
          </a:p>
          <a:p>
            <a:endParaRPr lang="en-US" altLang="ja-JP" sz="2200">
              <a:latin typeface="Verdana" pitchFamily="34" charset="0"/>
            </a:endParaRPr>
          </a:p>
          <a:p>
            <a:r>
              <a:rPr lang="en-US" altLang="ja-JP" sz="2200">
                <a:latin typeface="Verdana" pitchFamily="34" charset="0"/>
              </a:rPr>
              <a:t>&lt;p&gt;&lt;input type="submit" value="</a:t>
            </a:r>
            <a:r>
              <a:rPr lang="ja-JP" altLang="en-US" sz="2200">
                <a:latin typeface="Verdana" pitchFamily="34" charset="0"/>
              </a:rPr>
              <a:t>送信</a:t>
            </a:r>
            <a:r>
              <a:rPr lang="en-US" altLang="ja-JP" sz="2200">
                <a:latin typeface="Verdana" pitchFamily="34" charset="0"/>
              </a:rPr>
              <a:t>" /&gt;</a:t>
            </a:r>
          </a:p>
          <a:p>
            <a:r>
              <a:rPr lang="en-US" altLang="ja-JP" sz="2200">
                <a:latin typeface="Verdana" pitchFamily="34" charset="0"/>
              </a:rPr>
              <a:t>&lt;input type="reset" value="</a:t>
            </a:r>
            <a:r>
              <a:rPr lang="ja-JP" altLang="en-US" sz="2200">
                <a:latin typeface="Verdana" pitchFamily="34" charset="0"/>
              </a:rPr>
              <a:t>リセット</a:t>
            </a:r>
            <a:r>
              <a:rPr lang="en-US" altLang="ja-JP" sz="2200">
                <a:latin typeface="Verdana" pitchFamily="34" charset="0"/>
              </a:rPr>
              <a:t>" /&gt;&lt;/p&gt;</a:t>
            </a:r>
          </a:p>
          <a:p>
            <a:r>
              <a:rPr lang="en-US" altLang="ja-JP" sz="2200">
                <a:latin typeface="Verdana" pitchFamily="34" charset="0"/>
              </a:rPr>
              <a:t>&lt;/form&gt;</a:t>
            </a:r>
          </a:p>
          <a:p>
            <a:r>
              <a:rPr lang="en-US" altLang="ja-JP" sz="2200">
                <a:latin typeface="Verdana" pitchFamily="34" charset="0"/>
              </a:rPr>
              <a:t>&lt;/body&gt;</a:t>
            </a:r>
          </a:p>
        </p:txBody>
      </p:sp>
      <p:sp>
        <p:nvSpPr>
          <p:cNvPr id="30725" name="AutoShape 6"/>
          <p:cNvSpPr>
            <a:spLocks noChangeArrowheads="1"/>
          </p:cNvSpPr>
          <p:nvPr/>
        </p:nvSpPr>
        <p:spPr bwMode="auto">
          <a:xfrm>
            <a:off x="9120188" y="1268413"/>
            <a:ext cx="2428875" cy="431800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38100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b="1">
                <a:solidFill>
                  <a:srgbClr val="000066"/>
                </a:solidFill>
              </a:rPr>
              <a:t>ex13_1_ans.html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7032625" y="1989138"/>
            <a:ext cx="3959225" cy="469900"/>
          </a:xfrm>
          <a:prstGeom prst="wedgeRoundRectCallout">
            <a:avLst>
              <a:gd name="adj1" fmla="val -60476"/>
              <a:gd name="adj2" fmla="val -9515"/>
              <a:gd name="adj3" fmla="val 16667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2200" dirty="0">
                <a:solidFill>
                  <a:schemeClr val="tx1"/>
                </a:solidFill>
                <a:latin typeface="Times New Roman" pitchFamily="18" charset="0"/>
              </a:rPr>
              <a:t>post</a:t>
            </a:r>
            <a:r>
              <a:rPr lang="ja-JP" altLang="en-US" sz="2200" dirty="0">
                <a:solidFill>
                  <a:schemeClr val="tx1"/>
                </a:solidFill>
                <a:latin typeface="Times New Roman" pitchFamily="18" charset="0"/>
              </a:rPr>
              <a:t>形式で</a:t>
            </a:r>
            <a:r>
              <a:rPr lang="en-US" altLang="ja-JP" sz="2200" dirty="0" err="1">
                <a:solidFill>
                  <a:schemeClr val="tx1"/>
                </a:solidFill>
                <a:latin typeface="Times New Roman" pitchFamily="18" charset="0"/>
              </a:rPr>
              <a:t>out.cgi</a:t>
            </a:r>
            <a:r>
              <a:rPr lang="ja-JP" altLang="en-US" sz="2200" dirty="0">
                <a:solidFill>
                  <a:schemeClr val="tx1"/>
                </a:solidFill>
                <a:latin typeface="Times New Roman" pitchFamily="18" charset="0"/>
              </a:rPr>
              <a:t>に値を送信</a:t>
            </a:r>
            <a:endParaRPr lang="ja-JP" altLang="en-US" sz="22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7359650" y="4289425"/>
            <a:ext cx="3960813" cy="1651000"/>
          </a:xfrm>
          <a:prstGeom prst="wedgeRoundRectCallout">
            <a:avLst>
              <a:gd name="adj1" fmla="val -43719"/>
              <a:gd name="adj2" fmla="val -67479"/>
              <a:gd name="adj3" fmla="val 16667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2200" dirty="0">
                <a:solidFill>
                  <a:schemeClr val="tx1"/>
                </a:solidFill>
                <a:latin typeface="Times New Roman" pitchFamily="18" charset="0"/>
              </a:rPr>
              <a:t>name</a:t>
            </a:r>
            <a:r>
              <a:rPr lang="ja-JP" altLang="en-US" sz="2200" dirty="0">
                <a:solidFill>
                  <a:schemeClr val="tx1"/>
                </a:solidFill>
                <a:latin typeface="Times New Roman" pitchFamily="18" charset="0"/>
              </a:rPr>
              <a:t>属性の値と入力内容のペアが送信される</a:t>
            </a:r>
            <a:endParaRPr lang="en-US" altLang="ja-JP" sz="2200" dirty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lang="ja-JP" altLang="en-US" sz="2200" dirty="0">
                <a:solidFill>
                  <a:schemeClr val="tx1"/>
                </a:solidFill>
                <a:latin typeface="Times New Roman" pitchFamily="18" charset="0"/>
              </a:rPr>
              <a:t>例）</a:t>
            </a:r>
            <a:r>
              <a:rPr lang="en-US" altLang="ja-JP" sz="2200" dirty="0">
                <a:solidFill>
                  <a:schemeClr val="tx1"/>
                </a:solidFill>
                <a:latin typeface="Times New Roman" pitchFamily="18" charset="0"/>
              </a:rPr>
              <a:t/>
            </a:r>
            <a:br>
              <a:rPr lang="en-US" altLang="ja-JP" sz="2200" dirty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ja-JP" sz="2200" dirty="0">
                <a:solidFill>
                  <a:schemeClr val="tx1"/>
                </a:solidFill>
                <a:latin typeface="Times New Roman" pitchFamily="18" charset="0"/>
              </a:rPr>
              <a:t>text1=</a:t>
            </a:r>
            <a:r>
              <a:rPr lang="ja-JP" altLang="en-US" sz="2200" dirty="0">
                <a:solidFill>
                  <a:schemeClr val="tx1"/>
                </a:solidFill>
                <a:latin typeface="Times New Roman" pitchFamily="18" charset="0"/>
              </a:rPr>
              <a:t>テスト</a:t>
            </a:r>
            <a:r>
              <a:rPr lang="en-US" altLang="ja-JP" sz="2200" dirty="0">
                <a:solidFill>
                  <a:schemeClr val="tx1"/>
                </a:solidFill>
                <a:latin typeface="Times New Roman" pitchFamily="18" charset="0"/>
              </a:rPr>
              <a:t>&amp;pass1=abc123</a:t>
            </a:r>
            <a:endParaRPr lang="ja-JP" altLang="en-US" sz="22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3398838" y="6184900"/>
            <a:ext cx="4929187" cy="469900"/>
          </a:xfrm>
          <a:prstGeom prst="wedgeRoundRectCallout">
            <a:avLst>
              <a:gd name="adj1" fmla="val -34036"/>
              <a:gd name="adj2" fmla="val -131921"/>
              <a:gd name="adj3" fmla="val 16667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200" dirty="0">
                <a:solidFill>
                  <a:schemeClr val="tx1"/>
                </a:solidFill>
                <a:latin typeface="Times New Roman" pitchFamily="18" charset="0"/>
              </a:rPr>
              <a:t>「送信」「リセット」ボタンの</a:t>
            </a:r>
            <a:r>
              <a:rPr lang="ja-JP" altLang="en-US" sz="2200" dirty="0">
                <a:solidFill>
                  <a:schemeClr val="tx1"/>
                </a:solidFill>
                <a:latin typeface="Times New Roman" pitchFamily="18" charset="0"/>
              </a:rPr>
              <a:t>作成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タイトル 1"/>
          <p:cNvSpPr>
            <a:spLocks noGrp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/>
          <a:lstStyle/>
          <a:p>
            <a:r>
              <a:rPr lang="ja-JP" altLang="en-US" smtClean="0"/>
              <a:t>先週のフォームの入力値を取得する</a:t>
            </a:r>
            <a:r>
              <a:rPr lang="en-US" altLang="ja-JP" smtClean="0"/>
              <a:t>CGI(1)</a:t>
            </a:r>
            <a:endParaRPr lang="ja-JP" altLang="en-US" smtClean="0"/>
          </a:p>
        </p:txBody>
      </p:sp>
      <p:sp>
        <p:nvSpPr>
          <p:cNvPr id="31746" name="AutoShape 4"/>
          <p:cNvSpPr>
            <a:spLocks noChangeArrowheads="1"/>
          </p:cNvSpPr>
          <p:nvPr/>
        </p:nvSpPr>
        <p:spPr bwMode="auto">
          <a:xfrm>
            <a:off x="952500" y="1052513"/>
            <a:ext cx="8959850" cy="5716587"/>
          </a:xfrm>
          <a:prstGeom prst="foldedCorner">
            <a:avLst>
              <a:gd name="adj" fmla="val 5551"/>
            </a:avLst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 sz="2800"/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1087438" y="1136650"/>
            <a:ext cx="8358187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200">
                <a:latin typeface="Verdana" pitchFamily="34" charset="0"/>
              </a:rPr>
              <a:t>#!c:/perl64/bin/perl</a:t>
            </a:r>
          </a:p>
          <a:p>
            <a:endParaRPr lang="en-US" altLang="ja-JP" sz="2200">
              <a:latin typeface="Verdana" pitchFamily="34" charset="0"/>
            </a:endParaRPr>
          </a:p>
          <a:p>
            <a:r>
              <a:rPr lang="en-US" altLang="ja-JP" sz="2200">
                <a:solidFill>
                  <a:srgbClr val="FF0000"/>
                </a:solidFill>
                <a:latin typeface="Verdana" pitchFamily="34" charset="0"/>
              </a:rPr>
              <a:t>readFormData();</a:t>
            </a:r>
          </a:p>
          <a:p>
            <a:r>
              <a:rPr lang="en-US" altLang="ja-JP" sz="2200">
                <a:solidFill>
                  <a:srgbClr val="0000FF"/>
                </a:solidFill>
                <a:latin typeface="Verdana" pitchFamily="34" charset="0"/>
              </a:rPr>
              <a:t>browsePage();</a:t>
            </a:r>
          </a:p>
          <a:p>
            <a:endParaRPr lang="en-US" altLang="ja-JP" sz="2200">
              <a:latin typeface="Verdana" pitchFamily="34" charset="0"/>
            </a:endParaRPr>
          </a:p>
          <a:p>
            <a:r>
              <a:rPr lang="en-US" altLang="ja-JP" sz="2200">
                <a:latin typeface="Verdana" pitchFamily="34" charset="0"/>
              </a:rPr>
              <a:t># </a:t>
            </a:r>
            <a:r>
              <a:rPr lang="ja-JP" altLang="en-US" sz="2200">
                <a:latin typeface="Verdana" pitchFamily="34" charset="0"/>
              </a:rPr>
              <a:t>フォームデータの読み込み</a:t>
            </a:r>
          </a:p>
          <a:p>
            <a:r>
              <a:rPr lang="en-US" altLang="ja-JP" sz="2200">
                <a:latin typeface="Verdana" pitchFamily="34" charset="0"/>
              </a:rPr>
              <a:t>sub </a:t>
            </a:r>
            <a:r>
              <a:rPr lang="en-US" altLang="ja-JP" sz="2200">
                <a:solidFill>
                  <a:srgbClr val="FF0000"/>
                </a:solidFill>
                <a:latin typeface="Verdana" pitchFamily="34" charset="0"/>
              </a:rPr>
              <a:t>readFormData</a:t>
            </a:r>
          </a:p>
          <a:p>
            <a:r>
              <a:rPr lang="en-US" altLang="ja-JP" sz="2200">
                <a:latin typeface="Verdana" pitchFamily="34" charset="0"/>
              </a:rPr>
              <a:t>{</a:t>
            </a:r>
          </a:p>
          <a:p>
            <a:r>
              <a:rPr lang="en-US" altLang="ja-JP" sz="2200">
                <a:latin typeface="Verdana" pitchFamily="34" charset="0"/>
              </a:rPr>
              <a:t>  my ($buffer, $pair);</a:t>
            </a:r>
          </a:p>
          <a:p>
            <a:endParaRPr lang="en-US" altLang="ja-JP" sz="2200">
              <a:latin typeface="Verdana" pitchFamily="34" charset="0"/>
            </a:endParaRPr>
          </a:p>
          <a:p>
            <a:r>
              <a:rPr lang="en-US" altLang="ja-JP" sz="2200">
                <a:latin typeface="Verdana" pitchFamily="34" charset="0"/>
              </a:rPr>
              <a:t>  if($ENV{'REQUEST_METHOD'} eq 'POST') {</a:t>
            </a:r>
          </a:p>
          <a:p>
            <a:r>
              <a:rPr lang="en-US" altLang="ja-JP" sz="2200">
                <a:latin typeface="Verdana" pitchFamily="34" charset="0"/>
              </a:rPr>
              <a:t>    read(STDIN, $buffer, $ENV{'CONTENT_LENGTH'});</a:t>
            </a:r>
          </a:p>
          <a:p>
            <a:r>
              <a:rPr lang="en-US" altLang="ja-JP" sz="2200">
                <a:latin typeface="Verdana" pitchFamily="34" charset="0"/>
              </a:rPr>
              <a:t>  }</a:t>
            </a:r>
          </a:p>
          <a:p>
            <a:r>
              <a:rPr lang="en-US" altLang="ja-JP" sz="2200">
                <a:latin typeface="Verdana" pitchFamily="34" charset="0"/>
              </a:rPr>
              <a:t>  else {</a:t>
            </a:r>
          </a:p>
          <a:p>
            <a:r>
              <a:rPr lang="en-US" altLang="ja-JP" sz="2200">
                <a:latin typeface="Verdana" pitchFamily="34" charset="0"/>
              </a:rPr>
              <a:t>    $buffer = $ENV{'QUERY_STRING'};</a:t>
            </a:r>
          </a:p>
          <a:p>
            <a:r>
              <a:rPr lang="en-US" altLang="ja-JP" sz="2200">
                <a:latin typeface="Verdana" pitchFamily="34" charset="0"/>
              </a:rPr>
              <a:t>  }</a:t>
            </a:r>
          </a:p>
        </p:txBody>
      </p:sp>
      <p:sp>
        <p:nvSpPr>
          <p:cNvPr id="31748" name="AutoShape 6"/>
          <p:cNvSpPr>
            <a:spLocks noChangeArrowheads="1"/>
          </p:cNvSpPr>
          <p:nvPr/>
        </p:nvSpPr>
        <p:spPr bwMode="auto">
          <a:xfrm>
            <a:off x="8924925" y="941388"/>
            <a:ext cx="2428875" cy="431800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38100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b="1">
                <a:solidFill>
                  <a:srgbClr val="000066"/>
                </a:solidFill>
              </a:rPr>
              <a:t>out.cgi</a:t>
            </a:r>
          </a:p>
        </p:txBody>
      </p:sp>
      <p:sp>
        <p:nvSpPr>
          <p:cNvPr id="31749" name="テキスト ボックス 8"/>
          <p:cNvSpPr txBox="1">
            <a:spLocks noChangeArrowheads="1"/>
          </p:cNvSpPr>
          <p:nvPr/>
        </p:nvSpPr>
        <p:spPr bwMode="auto">
          <a:xfrm>
            <a:off x="8755063" y="6397625"/>
            <a:ext cx="825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/>
              <a:t>つづく</a:t>
            </a:r>
          </a:p>
        </p:txBody>
      </p:sp>
      <p:sp>
        <p:nvSpPr>
          <p:cNvPr id="10" name="角丸四角形吹き出し 9"/>
          <p:cNvSpPr/>
          <p:nvPr/>
        </p:nvSpPr>
        <p:spPr>
          <a:xfrm>
            <a:off x="4573588" y="1090613"/>
            <a:ext cx="1716087" cy="469900"/>
          </a:xfrm>
          <a:prstGeom prst="wedgeRoundRectCallout">
            <a:avLst>
              <a:gd name="adj1" fmla="val -70531"/>
              <a:gd name="adj2" fmla="val -12654"/>
              <a:gd name="adj3" fmla="val 16667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2000" dirty="0" err="1">
                <a:solidFill>
                  <a:schemeClr val="tx1"/>
                </a:solidFill>
                <a:latin typeface="Times New Roman" pitchFamily="18" charset="0"/>
              </a:rPr>
              <a:t>perl</a:t>
            </a:r>
            <a:r>
              <a:rPr lang="ja-JP" altLang="en-US" sz="2000" dirty="0">
                <a:solidFill>
                  <a:schemeClr val="tx1"/>
                </a:solidFill>
                <a:latin typeface="Times New Roman" pitchFamily="18" charset="0"/>
              </a:rPr>
              <a:t>のパス</a:t>
            </a:r>
          </a:p>
        </p:txBody>
      </p:sp>
      <p:sp>
        <p:nvSpPr>
          <p:cNvPr id="13" name="角丸四角形吹き出し 12"/>
          <p:cNvSpPr/>
          <p:nvPr/>
        </p:nvSpPr>
        <p:spPr>
          <a:xfrm>
            <a:off x="4659313" y="1652588"/>
            <a:ext cx="4786312" cy="1357312"/>
          </a:xfrm>
          <a:prstGeom prst="wedgeRoundRectCallout">
            <a:avLst>
              <a:gd name="adj1" fmla="val -69574"/>
              <a:gd name="adj2" fmla="val -23588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000" dirty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サブルーチンを呼び出す</a:t>
            </a:r>
            <a:endParaRPr lang="en-US" altLang="ja-JP" sz="2000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ja-JP" altLang="en-US" sz="20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ブラウザから</a:t>
            </a:r>
            <a:r>
              <a:rPr lang="en-US" altLang="ja-JP" sz="20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CGI</a:t>
            </a:r>
            <a:r>
              <a:rPr lang="ja-JP" altLang="en-US" sz="20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に送られたフォームのデータを読み込み、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ja-JP" altLang="en-US" sz="20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</a:t>
            </a:r>
            <a:r>
              <a:rPr lang="en-US" altLang="ja-JP" sz="20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HTML</a:t>
            </a:r>
            <a:r>
              <a:rPr lang="ja-JP" altLang="en-US" sz="20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として画面上に出力</a:t>
            </a:r>
          </a:p>
        </p:txBody>
      </p:sp>
      <p:sp>
        <p:nvSpPr>
          <p:cNvPr id="14" name="角丸四角形吹き出し 13"/>
          <p:cNvSpPr/>
          <p:nvPr/>
        </p:nvSpPr>
        <p:spPr>
          <a:xfrm>
            <a:off x="4945063" y="3403600"/>
            <a:ext cx="4214812" cy="428625"/>
          </a:xfrm>
          <a:prstGeom prst="wedgeRoundRectCallout">
            <a:avLst>
              <a:gd name="adj1" fmla="val -71837"/>
              <a:gd name="adj2" fmla="val -55922"/>
              <a:gd name="adj3" fmla="val 16667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0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サブルーチン </a:t>
            </a:r>
            <a:r>
              <a:rPr lang="en-US" altLang="ja-JP" sz="2000" dirty="0" err="1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readFormData</a:t>
            </a:r>
            <a:r>
              <a:rPr lang="en-US" altLang="ja-JP" sz="20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()</a:t>
            </a:r>
            <a:endParaRPr lang="ja-JP" altLang="en-US" sz="20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5" name="角丸四角形吹き出し 14"/>
          <p:cNvSpPr/>
          <p:nvPr/>
        </p:nvSpPr>
        <p:spPr>
          <a:xfrm>
            <a:off x="4675188" y="3957638"/>
            <a:ext cx="4484687" cy="428625"/>
          </a:xfrm>
          <a:prstGeom prst="wedgeRoundRectCallout">
            <a:avLst>
              <a:gd name="adj1" fmla="val -59255"/>
              <a:gd name="adj2" fmla="val -26832"/>
              <a:gd name="adj3" fmla="val 16667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0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ローカルな</a:t>
            </a:r>
            <a:r>
              <a:rPr lang="en-US" altLang="ja-JP" sz="20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2</a:t>
            </a:r>
            <a:r>
              <a:rPr lang="ja-JP" altLang="en-US" sz="2000" dirty="0" err="1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つの</a:t>
            </a:r>
            <a:r>
              <a:rPr lang="ja-JP" altLang="en-US" sz="20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変数を同時に宣言</a:t>
            </a:r>
          </a:p>
        </p:txBody>
      </p:sp>
      <p:sp>
        <p:nvSpPr>
          <p:cNvPr id="16" name="角丸四角形吹き出し 15"/>
          <p:cNvSpPr/>
          <p:nvPr/>
        </p:nvSpPr>
        <p:spPr>
          <a:xfrm>
            <a:off x="8366125" y="5324475"/>
            <a:ext cx="3560763" cy="642938"/>
          </a:xfrm>
          <a:prstGeom prst="wedgeRoundRectCallout">
            <a:avLst>
              <a:gd name="adj1" fmla="val -65965"/>
              <a:gd name="adj2" fmla="val -18570"/>
              <a:gd name="adj3" fmla="val 16667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0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フォームデータの</a:t>
            </a:r>
            <a:r>
              <a:rPr lang="ja-JP" altLang="en-US" sz="20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読み込み</a:t>
            </a:r>
            <a:endParaRPr lang="en-US" altLang="ja-JP" sz="20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59B148-AF6D-472D-9C2B-8EC5B941C20E}" type="slidenum">
              <a:rPr lang="ja-JP" altLang="en-US"/>
              <a:pPr>
                <a:defRPr/>
              </a:pPr>
              <a:t>16</a:t>
            </a:fld>
            <a:endParaRPr lang="en-US" altLang="ja-JP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タイトル 1"/>
          <p:cNvSpPr>
            <a:spLocks noGrp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/>
          <a:lstStyle/>
          <a:p>
            <a:r>
              <a:rPr lang="ja-JP" altLang="en-US" smtClean="0"/>
              <a:t>先週のフォームの入力値を取得する</a:t>
            </a:r>
            <a:r>
              <a:rPr lang="en-US" altLang="ja-JP" smtClean="0"/>
              <a:t>CGI(2)</a:t>
            </a:r>
            <a:endParaRPr lang="ja-JP" altLang="en-US" smtClean="0"/>
          </a:p>
        </p:txBody>
      </p:sp>
      <p:sp>
        <p:nvSpPr>
          <p:cNvPr id="32770" name="AutoShape 4"/>
          <p:cNvSpPr>
            <a:spLocks noChangeArrowheads="1"/>
          </p:cNvSpPr>
          <p:nvPr/>
        </p:nvSpPr>
        <p:spPr bwMode="auto">
          <a:xfrm>
            <a:off x="841375" y="1146175"/>
            <a:ext cx="10223500" cy="5226050"/>
          </a:xfrm>
          <a:prstGeom prst="foldedCorner">
            <a:avLst>
              <a:gd name="adj" fmla="val 5551"/>
            </a:avLst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912813" y="1217613"/>
            <a:ext cx="9070975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200">
                <a:latin typeface="Verdana" pitchFamily="34" charset="0"/>
              </a:rPr>
              <a:t>foreach $pair (split(/&amp;/, $buffer)) {</a:t>
            </a:r>
          </a:p>
          <a:p>
            <a:r>
              <a:rPr lang="en-US" altLang="ja-JP" sz="2200">
                <a:latin typeface="Verdana" pitchFamily="34" charset="0"/>
              </a:rPr>
              <a:t>    my ($name, $value) = split(/=/, $pair);</a:t>
            </a:r>
          </a:p>
          <a:p>
            <a:endParaRPr lang="en-US" altLang="ja-JP" sz="2200">
              <a:latin typeface="Verdana" pitchFamily="34" charset="0"/>
            </a:endParaRPr>
          </a:p>
          <a:p>
            <a:r>
              <a:rPr lang="en-US" altLang="ja-JP" sz="2200">
                <a:latin typeface="Verdana" pitchFamily="34" charset="0"/>
              </a:rPr>
              <a:t>    $value =~ tr/+/ /;</a:t>
            </a:r>
          </a:p>
          <a:p>
            <a:r>
              <a:rPr lang="en-US" altLang="ja-JP" sz="2200">
                <a:latin typeface="Verdana" pitchFamily="34" charset="0"/>
              </a:rPr>
              <a:t>    $value =~ s/%([a-fA-F0-9][a-fA-F0-9])/chr(hex($1))/eg;</a:t>
            </a:r>
          </a:p>
          <a:p>
            <a:r>
              <a:rPr lang="ja-JP" altLang="en-US" sz="2200">
                <a:latin typeface="Verdana" pitchFamily="34" charset="0"/>
              </a:rPr>
              <a:t>    </a:t>
            </a:r>
            <a:r>
              <a:rPr lang="en-US" altLang="ja-JP" sz="2200">
                <a:latin typeface="Verdana" pitchFamily="34" charset="0"/>
              </a:rPr>
              <a:t>$value =~ s/&amp;/&amp;amp;/g;</a:t>
            </a:r>
          </a:p>
          <a:p>
            <a:r>
              <a:rPr lang="en-US" altLang="ja-JP" sz="2200">
                <a:latin typeface="Verdana" pitchFamily="34" charset="0"/>
              </a:rPr>
              <a:t>    $value =~ s/&lt;/&amp;lt;/g;</a:t>
            </a:r>
          </a:p>
          <a:p>
            <a:r>
              <a:rPr lang="en-US" altLang="ja-JP" sz="2200">
                <a:latin typeface="Verdana" pitchFamily="34" charset="0"/>
              </a:rPr>
              <a:t>    $value =~ s/&gt;/&amp;gt;/g;</a:t>
            </a:r>
          </a:p>
          <a:p>
            <a:r>
              <a:rPr lang="en-US" altLang="ja-JP" sz="2200">
                <a:latin typeface="Verdana" pitchFamily="34" charset="0"/>
              </a:rPr>
              <a:t>    $value =~ s/\x0D\x0A/&lt;br&gt;/g;</a:t>
            </a:r>
          </a:p>
          <a:p>
            <a:r>
              <a:rPr lang="en-US" altLang="ja-JP" sz="2200">
                <a:latin typeface="Verdana" pitchFamily="34" charset="0"/>
              </a:rPr>
              <a:t>    $value =~ tr/\t/ /;</a:t>
            </a:r>
          </a:p>
          <a:p>
            <a:endParaRPr lang="en-US" altLang="ja-JP" sz="2200">
              <a:latin typeface="Verdana" pitchFamily="34" charset="0"/>
            </a:endParaRPr>
          </a:p>
          <a:p>
            <a:r>
              <a:rPr lang="en-US" altLang="ja-JP" sz="2200">
                <a:latin typeface="Verdana" pitchFamily="34" charset="0"/>
              </a:rPr>
              <a:t>    $FORM{$name} = $value;</a:t>
            </a:r>
          </a:p>
          <a:p>
            <a:r>
              <a:rPr lang="en-US" altLang="ja-JP" sz="2200">
                <a:latin typeface="Verdana" pitchFamily="34" charset="0"/>
              </a:rPr>
              <a:t>  }</a:t>
            </a:r>
          </a:p>
          <a:p>
            <a:r>
              <a:rPr lang="en-US" altLang="ja-JP" sz="2200">
                <a:latin typeface="Verdana" pitchFamily="34" charset="0"/>
              </a:rPr>
              <a:t>}</a:t>
            </a:r>
          </a:p>
        </p:txBody>
      </p:sp>
      <p:sp>
        <p:nvSpPr>
          <p:cNvPr id="32772" name="テキスト ボックス 8"/>
          <p:cNvSpPr txBox="1">
            <a:spLocks noChangeArrowheads="1"/>
          </p:cNvSpPr>
          <p:nvPr/>
        </p:nvSpPr>
        <p:spPr bwMode="auto">
          <a:xfrm>
            <a:off x="9983788" y="5989638"/>
            <a:ext cx="825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/>
              <a:t>つづく</a:t>
            </a:r>
          </a:p>
        </p:txBody>
      </p:sp>
      <p:sp>
        <p:nvSpPr>
          <p:cNvPr id="10" name="角丸四角形吹き出し 9"/>
          <p:cNvSpPr/>
          <p:nvPr/>
        </p:nvSpPr>
        <p:spPr>
          <a:xfrm>
            <a:off x="7996238" y="1309688"/>
            <a:ext cx="3357562" cy="830262"/>
          </a:xfrm>
          <a:prstGeom prst="wedgeRoundRectCallout">
            <a:avLst>
              <a:gd name="adj1" fmla="val -75453"/>
              <a:gd name="adj2" fmla="val -35253"/>
              <a:gd name="adj3" fmla="val 16667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0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デリミタ</a:t>
            </a:r>
            <a:endParaRPr lang="en-US" altLang="ja-JP" sz="20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  <a:p>
            <a:pPr>
              <a:defRPr/>
            </a:pPr>
            <a:r>
              <a:rPr lang="en-US" altLang="ja-JP" sz="20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&amp;</a:t>
            </a:r>
            <a:r>
              <a:rPr lang="ja-JP" altLang="en-US" sz="20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で区切った後</a:t>
            </a:r>
            <a:r>
              <a:rPr lang="en-US" altLang="ja-JP" sz="20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=</a:t>
            </a:r>
            <a:r>
              <a:rPr lang="ja-JP" altLang="en-US" sz="20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で区切る</a:t>
            </a:r>
          </a:p>
        </p:txBody>
      </p:sp>
      <p:sp>
        <p:nvSpPr>
          <p:cNvPr id="11" name="角丸四角形吹き出し 10"/>
          <p:cNvSpPr/>
          <p:nvPr/>
        </p:nvSpPr>
        <p:spPr>
          <a:xfrm>
            <a:off x="9043988" y="3387725"/>
            <a:ext cx="2165350" cy="492125"/>
          </a:xfrm>
          <a:prstGeom prst="wedgeRoundRectCallout">
            <a:avLst>
              <a:gd name="adj1" fmla="val -80115"/>
              <a:gd name="adj2" fmla="val -34343"/>
              <a:gd name="adj3" fmla="val 16667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0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文字列の</a:t>
            </a:r>
            <a:r>
              <a:rPr lang="ja-JP" altLang="en-US" sz="20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置換</a:t>
            </a:r>
            <a:endParaRPr lang="en-US" altLang="ja-JP" sz="20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2" name="角丸四角形吹き出し 11"/>
          <p:cNvSpPr/>
          <p:nvPr/>
        </p:nvSpPr>
        <p:spPr>
          <a:xfrm>
            <a:off x="5160963" y="5300663"/>
            <a:ext cx="4319587" cy="901700"/>
          </a:xfrm>
          <a:prstGeom prst="wedgeRoundRectCallout">
            <a:avLst>
              <a:gd name="adj1" fmla="val -71612"/>
              <a:gd name="adj2" fmla="val -42127"/>
              <a:gd name="adj3" fmla="val 16667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2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ハッシュ変数 </a:t>
            </a:r>
            <a:r>
              <a:rPr lang="en-US" altLang="ja-JP" sz="22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$FORM</a:t>
            </a:r>
          </a:p>
          <a:p>
            <a:pPr>
              <a:defRPr/>
            </a:pPr>
            <a:r>
              <a:rPr lang="ja-JP" altLang="en-US" sz="22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キー</a:t>
            </a:r>
            <a:r>
              <a:rPr lang="en-US" altLang="ja-JP" sz="22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$name</a:t>
            </a:r>
            <a:r>
              <a:rPr lang="ja-JP" altLang="en-US" sz="22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と値</a:t>
            </a:r>
            <a:r>
              <a:rPr lang="en-US" altLang="ja-JP" sz="22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$value</a:t>
            </a:r>
            <a:r>
              <a:rPr lang="ja-JP" altLang="en-US" sz="22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のペア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601E9-7C01-4A92-9B11-B02195D64EE0}" type="slidenum">
              <a:rPr lang="ja-JP" altLang="en-US"/>
              <a:pPr>
                <a:defRPr/>
              </a:pPr>
              <a:t>17</a:t>
            </a:fld>
            <a:endParaRPr lang="en-US" altLang="ja-JP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タイトル 1"/>
          <p:cNvSpPr>
            <a:spLocks noGrp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/>
          <a:lstStyle/>
          <a:p>
            <a:r>
              <a:rPr lang="ja-JP" altLang="en-US" smtClean="0"/>
              <a:t>先週のフォームの入力値を取得する</a:t>
            </a:r>
            <a:r>
              <a:rPr lang="en-US" altLang="ja-JP" smtClean="0"/>
              <a:t>CGI(3)</a:t>
            </a:r>
            <a:endParaRPr lang="ja-JP" altLang="en-US" smtClean="0"/>
          </a:p>
        </p:txBody>
      </p:sp>
      <p:sp>
        <p:nvSpPr>
          <p:cNvPr id="33794" name="AutoShape 4"/>
          <p:cNvSpPr>
            <a:spLocks noChangeArrowheads="1"/>
          </p:cNvSpPr>
          <p:nvPr/>
        </p:nvSpPr>
        <p:spPr bwMode="auto">
          <a:xfrm>
            <a:off x="842963" y="1071563"/>
            <a:ext cx="10798175" cy="5453062"/>
          </a:xfrm>
          <a:prstGeom prst="foldedCorner">
            <a:avLst>
              <a:gd name="adj" fmla="val 5551"/>
            </a:avLst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873125" y="1228725"/>
            <a:ext cx="10707688" cy="517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200">
                <a:latin typeface="Verdana" pitchFamily="34" charset="0"/>
              </a:rPr>
              <a:t>#</a:t>
            </a:r>
            <a:r>
              <a:rPr lang="ja-JP" altLang="en-US" sz="2200">
                <a:latin typeface="Verdana" pitchFamily="34" charset="0"/>
              </a:rPr>
              <a:t>結果の表示</a:t>
            </a:r>
            <a:endParaRPr lang="en-US" altLang="ja-JP" sz="2200">
              <a:latin typeface="Verdana" pitchFamily="34" charset="0"/>
            </a:endParaRPr>
          </a:p>
          <a:p>
            <a:r>
              <a:rPr lang="en-US" altLang="ja-JP" sz="2200">
                <a:latin typeface="Verdana" pitchFamily="34" charset="0"/>
              </a:rPr>
              <a:t>sub </a:t>
            </a:r>
            <a:r>
              <a:rPr lang="en-US" altLang="ja-JP" sz="2200">
                <a:solidFill>
                  <a:srgbClr val="0000FF"/>
                </a:solidFill>
                <a:latin typeface="Verdana" pitchFamily="34" charset="0"/>
              </a:rPr>
              <a:t>browsePage</a:t>
            </a:r>
          </a:p>
          <a:p>
            <a:r>
              <a:rPr lang="en-US" altLang="ja-JP" sz="2200">
                <a:latin typeface="Verdana" pitchFamily="34" charset="0"/>
              </a:rPr>
              <a:t>{</a:t>
            </a:r>
          </a:p>
          <a:p>
            <a:endParaRPr lang="en-US" altLang="ja-JP" sz="2200">
              <a:latin typeface="Verdana" pitchFamily="34" charset="0"/>
            </a:endParaRPr>
          </a:p>
          <a:p>
            <a:r>
              <a:rPr lang="en-US" altLang="ja-JP" sz="2200">
                <a:latin typeface="Verdana" pitchFamily="34" charset="0"/>
              </a:rPr>
              <a:t>print &lt;&lt;END;</a:t>
            </a:r>
          </a:p>
          <a:p>
            <a:r>
              <a:rPr lang="en-US" altLang="ja-JP" sz="2200">
                <a:latin typeface="Verdana" pitchFamily="34" charset="0"/>
              </a:rPr>
              <a:t>Content-type: text/html; charset=‘utf-8’;</a:t>
            </a:r>
          </a:p>
          <a:p>
            <a:endParaRPr lang="en-US" altLang="ja-JP" sz="2200">
              <a:latin typeface="Verdana" pitchFamily="34" charset="0"/>
            </a:endParaRPr>
          </a:p>
          <a:p>
            <a:r>
              <a:rPr lang="en-US" altLang="ja-JP" sz="2200">
                <a:latin typeface="Verdana" pitchFamily="34" charset="0"/>
              </a:rPr>
              <a:t>&lt;!DOCTYPE HTML PUBLIC “-//W3C//DTD HTML 4.01//EN”&gt;</a:t>
            </a:r>
          </a:p>
          <a:p>
            <a:r>
              <a:rPr lang="en-US" altLang="ja-JP" sz="2200">
                <a:latin typeface="Verdana" pitchFamily="34" charset="0"/>
              </a:rPr>
              <a:t>&lt;html&gt;</a:t>
            </a:r>
          </a:p>
          <a:p>
            <a:r>
              <a:rPr lang="en-US" altLang="ja-JP" sz="2200">
                <a:latin typeface="Verdana" pitchFamily="34" charset="0"/>
              </a:rPr>
              <a:t>&lt;head&gt;</a:t>
            </a:r>
          </a:p>
          <a:p>
            <a:r>
              <a:rPr lang="en-US" altLang="ja-JP" sz="2200">
                <a:latin typeface="Verdana" pitchFamily="34" charset="0"/>
              </a:rPr>
              <a:t>  &lt;meta http-equiv=“Content-Type” content=“text/html; charset=utf-8"&gt;</a:t>
            </a:r>
          </a:p>
          <a:p>
            <a:r>
              <a:rPr lang="en-US" altLang="ja-JP" sz="2200">
                <a:latin typeface="Verdana" pitchFamily="34" charset="0"/>
              </a:rPr>
              <a:t>  &lt;title&gt;</a:t>
            </a:r>
            <a:r>
              <a:rPr lang="ja-JP" altLang="en-US" sz="2200">
                <a:latin typeface="Verdana" pitchFamily="34" charset="0"/>
              </a:rPr>
              <a:t>フォームデータの受け渡し結果</a:t>
            </a:r>
            <a:r>
              <a:rPr lang="en-US" altLang="ja-JP" sz="2200">
                <a:latin typeface="Verdana" pitchFamily="34" charset="0"/>
              </a:rPr>
              <a:t>&lt;/title&gt;</a:t>
            </a:r>
          </a:p>
          <a:p>
            <a:r>
              <a:rPr lang="en-US" altLang="ja-JP" sz="2200">
                <a:latin typeface="Verdana" pitchFamily="34" charset="0"/>
              </a:rPr>
              <a:t>&lt;/head&gt;</a:t>
            </a:r>
          </a:p>
          <a:p>
            <a:r>
              <a:rPr lang="en-US" altLang="ja-JP" sz="2200">
                <a:latin typeface="Verdana" pitchFamily="34" charset="0"/>
              </a:rPr>
              <a:t>&lt;body&gt;</a:t>
            </a:r>
          </a:p>
          <a:p>
            <a:r>
              <a:rPr lang="en-US" altLang="ja-JP" sz="2200">
                <a:latin typeface="Verdana" pitchFamily="34" charset="0"/>
              </a:rPr>
              <a:t>END</a:t>
            </a:r>
          </a:p>
        </p:txBody>
      </p:sp>
      <p:sp>
        <p:nvSpPr>
          <p:cNvPr id="33796" name="テキスト ボックス 8"/>
          <p:cNvSpPr txBox="1">
            <a:spLocks noChangeArrowheads="1"/>
          </p:cNvSpPr>
          <p:nvPr/>
        </p:nvSpPr>
        <p:spPr bwMode="auto">
          <a:xfrm>
            <a:off x="10199688" y="6030913"/>
            <a:ext cx="825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/>
              <a:t>つづく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3432175" y="2381250"/>
            <a:ext cx="5529263" cy="357188"/>
          </a:xfrm>
          <a:prstGeom prst="wedgeRoundRectCallout">
            <a:avLst>
              <a:gd name="adj1" fmla="val -57979"/>
              <a:gd name="adj2" fmla="val 34743"/>
              <a:gd name="adj3" fmla="val 16667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20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print</a:t>
            </a:r>
            <a:r>
              <a:rPr lang="ja-JP" altLang="en-US" sz="20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する文書を，ここから</a:t>
            </a:r>
            <a:r>
              <a:rPr lang="en-US" altLang="ja-JP" sz="20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END</a:t>
            </a:r>
            <a:r>
              <a:rPr lang="ja-JP" altLang="en-US" sz="2000" dirty="0" err="1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まで</a:t>
            </a:r>
            <a:r>
              <a:rPr lang="ja-JP" altLang="en-US" sz="20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読み取る</a:t>
            </a:r>
          </a:p>
        </p:txBody>
      </p:sp>
      <p:sp>
        <p:nvSpPr>
          <p:cNvPr id="10" name="角丸四角形吹き出し 9"/>
          <p:cNvSpPr/>
          <p:nvPr/>
        </p:nvSpPr>
        <p:spPr>
          <a:xfrm>
            <a:off x="3989388" y="1590675"/>
            <a:ext cx="4213225" cy="428625"/>
          </a:xfrm>
          <a:prstGeom prst="wedgeRoundRectCallout">
            <a:avLst>
              <a:gd name="adj1" fmla="val -64195"/>
              <a:gd name="adj2" fmla="val -2589"/>
              <a:gd name="adj3" fmla="val 16667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0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サブルーチン </a:t>
            </a:r>
            <a:r>
              <a:rPr lang="en-US" altLang="ja-JP" sz="2000" dirty="0" err="1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browsePage</a:t>
            </a:r>
            <a:r>
              <a:rPr lang="en-US" altLang="ja-JP" sz="20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()</a:t>
            </a:r>
            <a:endParaRPr lang="ja-JP" altLang="en-US" sz="20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7FA64F-9787-4FF1-A3E2-4C9109D56B3C}" type="slidenum">
              <a:rPr lang="ja-JP" altLang="en-US"/>
              <a:pPr>
                <a:defRPr/>
              </a:pPr>
              <a:t>18</a:t>
            </a:fld>
            <a:endParaRPr lang="en-US" altLang="ja-JP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タイトル 1"/>
          <p:cNvSpPr>
            <a:spLocks noGrp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/>
          <a:lstStyle/>
          <a:p>
            <a:r>
              <a:rPr lang="ja-JP" altLang="en-US" smtClean="0"/>
              <a:t>先週のフォームの入力値を取得する</a:t>
            </a:r>
            <a:r>
              <a:rPr lang="en-US" altLang="ja-JP" smtClean="0"/>
              <a:t>CGI(4)</a:t>
            </a:r>
            <a:endParaRPr lang="ja-JP" altLang="en-US" smtClean="0"/>
          </a:p>
        </p:txBody>
      </p:sp>
      <p:sp>
        <p:nvSpPr>
          <p:cNvPr id="34818" name="AutoShape 4"/>
          <p:cNvSpPr>
            <a:spLocks noChangeArrowheads="1"/>
          </p:cNvSpPr>
          <p:nvPr/>
        </p:nvSpPr>
        <p:spPr bwMode="auto">
          <a:xfrm>
            <a:off x="838200" y="1125538"/>
            <a:ext cx="8493125" cy="4464050"/>
          </a:xfrm>
          <a:prstGeom prst="foldedCorner">
            <a:avLst>
              <a:gd name="adj" fmla="val 5551"/>
            </a:avLst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962025" y="1250950"/>
            <a:ext cx="8358188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200">
                <a:latin typeface="Verdana" pitchFamily="34" charset="0"/>
              </a:rPr>
              <a:t>print "1</a:t>
            </a:r>
            <a:r>
              <a:rPr lang="ja-JP" altLang="en-US" sz="2200">
                <a:latin typeface="Verdana" pitchFamily="34" charset="0"/>
              </a:rPr>
              <a:t>行テキスト：</a:t>
            </a:r>
            <a:r>
              <a:rPr lang="en-US" altLang="ja-JP" sz="2200">
                <a:latin typeface="Verdana" pitchFamily="34" charset="0"/>
              </a:rPr>
              <a:t>" . $FORM{'</a:t>
            </a:r>
            <a:r>
              <a:rPr lang="en-US" altLang="ja-JP" sz="2200">
                <a:solidFill>
                  <a:srgbClr val="FF0000"/>
                </a:solidFill>
                <a:latin typeface="Verdana" pitchFamily="34" charset="0"/>
              </a:rPr>
              <a:t>text1</a:t>
            </a:r>
            <a:r>
              <a:rPr lang="en-US" altLang="ja-JP" sz="2200">
                <a:latin typeface="Verdana" pitchFamily="34" charset="0"/>
              </a:rPr>
              <a:t>'} . "&lt;br&gt;";</a:t>
            </a:r>
          </a:p>
          <a:p>
            <a:r>
              <a:rPr lang="en-US" altLang="ja-JP" sz="2200">
                <a:latin typeface="Verdana" pitchFamily="34" charset="0"/>
              </a:rPr>
              <a:t>print "</a:t>
            </a:r>
            <a:r>
              <a:rPr lang="ja-JP" altLang="en-US" sz="2200">
                <a:latin typeface="Verdana" pitchFamily="34" charset="0"/>
              </a:rPr>
              <a:t>パスワード：</a:t>
            </a:r>
            <a:r>
              <a:rPr lang="en-US" altLang="ja-JP" sz="2200">
                <a:latin typeface="Verdana" pitchFamily="34" charset="0"/>
              </a:rPr>
              <a:t>" . $FORM{'</a:t>
            </a:r>
            <a:r>
              <a:rPr lang="en-US" altLang="ja-JP" sz="2200">
                <a:solidFill>
                  <a:srgbClr val="FF0000"/>
                </a:solidFill>
                <a:latin typeface="Verdana" pitchFamily="34" charset="0"/>
              </a:rPr>
              <a:t>pass1</a:t>
            </a:r>
            <a:r>
              <a:rPr lang="en-US" altLang="ja-JP" sz="2200">
                <a:latin typeface="Verdana" pitchFamily="34" charset="0"/>
              </a:rPr>
              <a:t>'} . "&lt;br&gt;";</a:t>
            </a:r>
          </a:p>
          <a:p>
            <a:r>
              <a:rPr lang="en-US" altLang="ja-JP" sz="2200">
                <a:latin typeface="Verdana" pitchFamily="34" charset="0"/>
              </a:rPr>
              <a:t>print "</a:t>
            </a:r>
            <a:r>
              <a:rPr lang="ja-JP" altLang="en-US" sz="2200">
                <a:latin typeface="Verdana" pitchFamily="34" charset="0"/>
              </a:rPr>
              <a:t>隠しフィールド：</a:t>
            </a:r>
            <a:r>
              <a:rPr lang="en-US" altLang="ja-JP" sz="2200">
                <a:latin typeface="Verdana" pitchFamily="34" charset="0"/>
              </a:rPr>
              <a:t>" . $FORM{'</a:t>
            </a:r>
            <a:r>
              <a:rPr lang="en-US" altLang="ja-JP" sz="2200">
                <a:solidFill>
                  <a:srgbClr val="FF0000"/>
                </a:solidFill>
                <a:latin typeface="Verdana" pitchFamily="34" charset="0"/>
              </a:rPr>
              <a:t>hidden1</a:t>
            </a:r>
            <a:r>
              <a:rPr lang="en-US" altLang="ja-JP" sz="2200">
                <a:latin typeface="Verdana" pitchFamily="34" charset="0"/>
              </a:rPr>
              <a:t>'} . "&lt;br&gt;";</a:t>
            </a:r>
          </a:p>
          <a:p>
            <a:r>
              <a:rPr lang="en-US" altLang="ja-JP" sz="2200">
                <a:latin typeface="Verdana" pitchFamily="34" charset="0"/>
              </a:rPr>
              <a:t>print "</a:t>
            </a:r>
            <a:r>
              <a:rPr lang="ja-JP" altLang="en-US" sz="2200">
                <a:latin typeface="Verdana" pitchFamily="34" charset="0"/>
              </a:rPr>
              <a:t>テキストエリア：</a:t>
            </a:r>
            <a:r>
              <a:rPr lang="en-US" altLang="ja-JP" sz="2200">
                <a:latin typeface="Verdana" pitchFamily="34" charset="0"/>
              </a:rPr>
              <a:t>" . $FORM{'</a:t>
            </a:r>
            <a:r>
              <a:rPr lang="en-US" altLang="ja-JP" sz="2200">
                <a:solidFill>
                  <a:srgbClr val="FF0000"/>
                </a:solidFill>
                <a:latin typeface="Verdana" pitchFamily="34" charset="0"/>
              </a:rPr>
              <a:t>textarea1</a:t>
            </a:r>
            <a:r>
              <a:rPr lang="en-US" altLang="ja-JP" sz="2200">
                <a:latin typeface="Verdana" pitchFamily="34" charset="0"/>
              </a:rPr>
              <a:t>'} . "&lt;br&gt;";</a:t>
            </a:r>
          </a:p>
          <a:p>
            <a:r>
              <a:rPr lang="en-US" altLang="ja-JP" sz="2200">
                <a:latin typeface="Verdana" pitchFamily="34" charset="0"/>
              </a:rPr>
              <a:t>print "</a:t>
            </a:r>
            <a:r>
              <a:rPr lang="ja-JP" altLang="en-US" sz="2200">
                <a:latin typeface="Verdana" pitchFamily="34" charset="0"/>
              </a:rPr>
              <a:t>ラジオボタン：</a:t>
            </a:r>
            <a:r>
              <a:rPr lang="en-US" altLang="ja-JP" sz="2200">
                <a:latin typeface="Verdana" pitchFamily="34" charset="0"/>
              </a:rPr>
              <a:t>" . $FORM{'</a:t>
            </a:r>
            <a:r>
              <a:rPr lang="en-US" altLang="ja-JP" sz="2200">
                <a:solidFill>
                  <a:srgbClr val="FF0000"/>
                </a:solidFill>
                <a:latin typeface="Verdana" pitchFamily="34" charset="0"/>
              </a:rPr>
              <a:t>radio1</a:t>
            </a:r>
            <a:r>
              <a:rPr lang="en-US" altLang="ja-JP" sz="2200">
                <a:latin typeface="Verdana" pitchFamily="34" charset="0"/>
              </a:rPr>
              <a:t>'} . "&lt;br&gt;";</a:t>
            </a:r>
          </a:p>
          <a:p>
            <a:r>
              <a:rPr lang="en-US" altLang="ja-JP" sz="2200">
                <a:latin typeface="Verdana" pitchFamily="34" charset="0"/>
              </a:rPr>
              <a:t>print "</a:t>
            </a:r>
            <a:r>
              <a:rPr lang="ja-JP" altLang="en-US" sz="2200">
                <a:latin typeface="Verdana" pitchFamily="34" charset="0"/>
              </a:rPr>
              <a:t>チェックボタン：</a:t>
            </a:r>
            <a:r>
              <a:rPr lang="en-US" altLang="ja-JP" sz="2200">
                <a:latin typeface="Verdana" pitchFamily="34" charset="0"/>
              </a:rPr>
              <a:t>" . $FORM{'</a:t>
            </a:r>
            <a:r>
              <a:rPr lang="en-US" altLang="ja-JP" sz="2200">
                <a:solidFill>
                  <a:srgbClr val="FF0000"/>
                </a:solidFill>
                <a:latin typeface="Verdana" pitchFamily="34" charset="0"/>
              </a:rPr>
              <a:t>check1</a:t>
            </a:r>
            <a:r>
              <a:rPr lang="en-US" altLang="ja-JP" sz="2200">
                <a:latin typeface="Verdana" pitchFamily="34" charset="0"/>
              </a:rPr>
              <a:t>'} . "&lt;br&gt;";</a:t>
            </a:r>
          </a:p>
          <a:p>
            <a:r>
              <a:rPr lang="en-US" altLang="ja-JP" sz="2200">
                <a:latin typeface="Verdana" pitchFamily="34" charset="0"/>
              </a:rPr>
              <a:t>print "</a:t>
            </a:r>
            <a:r>
              <a:rPr lang="ja-JP" altLang="en-US" sz="2200">
                <a:latin typeface="Verdana" pitchFamily="34" charset="0"/>
              </a:rPr>
              <a:t>チェックボタン：</a:t>
            </a:r>
            <a:r>
              <a:rPr lang="en-US" altLang="ja-JP" sz="2200">
                <a:latin typeface="Verdana" pitchFamily="34" charset="0"/>
              </a:rPr>
              <a:t>" . $FORM{'</a:t>
            </a:r>
            <a:r>
              <a:rPr lang="en-US" altLang="ja-JP" sz="2200">
                <a:solidFill>
                  <a:srgbClr val="FF0000"/>
                </a:solidFill>
                <a:latin typeface="Verdana" pitchFamily="34" charset="0"/>
              </a:rPr>
              <a:t>check2</a:t>
            </a:r>
            <a:r>
              <a:rPr lang="en-US" altLang="ja-JP" sz="2200">
                <a:latin typeface="Verdana" pitchFamily="34" charset="0"/>
              </a:rPr>
              <a:t>'} . "&lt;br&gt;";</a:t>
            </a:r>
          </a:p>
          <a:p>
            <a:r>
              <a:rPr lang="en-US" altLang="ja-JP" sz="2200">
                <a:latin typeface="Verdana" pitchFamily="34" charset="0"/>
              </a:rPr>
              <a:t>print "</a:t>
            </a:r>
            <a:r>
              <a:rPr lang="ja-JP" altLang="en-US" sz="2200">
                <a:latin typeface="Verdana" pitchFamily="34" charset="0"/>
              </a:rPr>
              <a:t>チェックボタン：</a:t>
            </a:r>
            <a:r>
              <a:rPr lang="en-US" altLang="ja-JP" sz="2200">
                <a:latin typeface="Verdana" pitchFamily="34" charset="0"/>
              </a:rPr>
              <a:t>" . $FORM{'</a:t>
            </a:r>
            <a:r>
              <a:rPr lang="en-US" altLang="ja-JP" sz="2200">
                <a:solidFill>
                  <a:srgbClr val="FF0000"/>
                </a:solidFill>
                <a:latin typeface="Verdana" pitchFamily="34" charset="0"/>
              </a:rPr>
              <a:t>check3</a:t>
            </a:r>
            <a:r>
              <a:rPr lang="en-US" altLang="ja-JP" sz="2200">
                <a:latin typeface="Verdana" pitchFamily="34" charset="0"/>
              </a:rPr>
              <a:t>'} . "&lt;br&gt;";</a:t>
            </a:r>
          </a:p>
          <a:p>
            <a:endParaRPr lang="en-US" altLang="ja-JP" sz="2200">
              <a:latin typeface="Verdana" pitchFamily="34" charset="0"/>
            </a:endParaRPr>
          </a:p>
          <a:p>
            <a:r>
              <a:rPr lang="en-US" altLang="ja-JP" sz="2200">
                <a:latin typeface="Verdana" pitchFamily="34" charset="0"/>
              </a:rPr>
              <a:t>print "&lt;/body&gt;\n&lt;/html&gt;";</a:t>
            </a:r>
          </a:p>
          <a:p>
            <a:endParaRPr lang="en-US" altLang="ja-JP" sz="2200">
              <a:latin typeface="Verdana" pitchFamily="34" charset="0"/>
            </a:endParaRPr>
          </a:p>
          <a:p>
            <a:r>
              <a:rPr lang="en-US" altLang="ja-JP" sz="2200">
                <a:latin typeface="Verdana" pitchFamily="34" charset="0"/>
              </a:rPr>
              <a:t>}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6464300" y="4530725"/>
            <a:ext cx="4456113" cy="1000125"/>
          </a:xfrm>
          <a:prstGeom prst="wedgeRoundRectCallout">
            <a:avLst>
              <a:gd name="adj1" fmla="val -42157"/>
              <a:gd name="adj2" fmla="val -89932"/>
              <a:gd name="adj3" fmla="val 16667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20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$FORM</a:t>
            </a:r>
            <a:r>
              <a:rPr lang="ja-JP" altLang="en-US" sz="20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から，それぞれ</a:t>
            </a:r>
            <a:r>
              <a:rPr lang="ja-JP" altLang="en-US" sz="20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の</a:t>
            </a:r>
            <a:r>
              <a:rPr lang="en-US" altLang="ja-JP" sz="20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name</a:t>
            </a:r>
            <a:r>
              <a:rPr lang="ja-JP" altLang="en-US" sz="20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属性に</a:t>
            </a:r>
            <a:r>
              <a:rPr lang="ja-JP" altLang="en-US" sz="20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対応する値を取り出し，出力する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783C01-2712-4BB9-85E5-0DE5E851731E}" type="slidenum">
              <a:rPr lang="ja-JP" altLang="en-US"/>
              <a:pPr>
                <a:defRPr/>
              </a:pPr>
              <a:t>19</a:t>
            </a:fld>
            <a:endParaRPr lang="en-US" altLang="ja-JP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/>
          <a:lstStyle/>
          <a:p>
            <a:r>
              <a:rPr lang="ja-JP" altLang="en-US" sz="3600" smtClean="0"/>
              <a:t>第</a:t>
            </a:r>
            <a:r>
              <a:rPr lang="en-US" altLang="ja-JP" sz="3600" smtClean="0"/>
              <a:t>3</a:t>
            </a:r>
            <a:r>
              <a:rPr lang="ja-JP" altLang="en-US" sz="3600" smtClean="0"/>
              <a:t>章　</a:t>
            </a:r>
            <a:r>
              <a:rPr lang="en-US" altLang="ja-JP" sz="3600" smtClean="0"/>
              <a:t>CGI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81075"/>
            <a:ext cx="10515600" cy="5195888"/>
          </a:xfrm>
        </p:spPr>
        <p:txBody>
          <a:bodyPr/>
          <a:lstStyle/>
          <a:p>
            <a:pPr marL="609600" indent="-609600">
              <a:buFontTx/>
              <a:buAutoNum type="arabicPeriod" startAt="3"/>
            </a:pPr>
            <a:r>
              <a:rPr lang="en-US" altLang="ja-JP" smtClean="0"/>
              <a:t>CGI</a:t>
            </a:r>
            <a:r>
              <a:rPr lang="ja-JP" altLang="en-US" smtClean="0"/>
              <a:t>／</a:t>
            </a:r>
            <a:r>
              <a:rPr lang="en-US" altLang="ja-JP" smtClean="0"/>
              <a:t>SSI</a:t>
            </a:r>
            <a:r>
              <a:rPr lang="ja-JP" altLang="en-US" smtClean="0"/>
              <a:t>プログラミング</a:t>
            </a:r>
          </a:p>
          <a:p>
            <a:pPr marL="990600" lvl="1" indent="-533400">
              <a:buFontTx/>
              <a:buAutoNum type="arabicPeriod"/>
            </a:pPr>
            <a:r>
              <a:rPr lang="ja-JP" altLang="en-US" smtClean="0"/>
              <a:t>登録フォーム</a:t>
            </a:r>
          </a:p>
          <a:p>
            <a:pPr marL="990600" lvl="1" indent="-533400">
              <a:buFontTx/>
              <a:buAutoNum type="arabicPeriod"/>
            </a:pPr>
            <a:r>
              <a:rPr lang="ja-JP" altLang="en-US" smtClean="0"/>
              <a:t>掲示板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7805738" y="1196975"/>
            <a:ext cx="25701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Arial" charset="0"/>
              </a:rPr>
              <a:t>……………</a:t>
            </a:r>
            <a:r>
              <a:rPr lang="en-US" altLang="ja-JP"/>
              <a:t>  p.103</a:t>
            </a:r>
            <a:endParaRPr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16356D-7914-45E1-9FC7-DD84CC147250}" type="slidenum">
              <a:rPr lang="ja-JP" altLang="en-US"/>
              <a:pPr>
                <a:defRPr/>
              </a:pPr>
              <a:t>2</a:t>
            </a:fld>
            <a:endParaRPr lang="en-US" altLang="ja-JP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/>
          <a:lstStyle/>
          <a:p>
            <a:r>
              <a:rPr lang="ja-JP" altLang="en-US" smtClean="0"/>
              <a:t>本日の演習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125538"/>
            <a:ext cx="10945813" cy="467995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ja-JP" altLang="en-US" dirty="0" smtClean="0">
                <a:latin typeface="+mn-ea"/>
                <a:cs typeface="+mn-cs"/>
              </a:rPr>
              <a:t>掲示板を自分のＰＣで動かそう</a:t>
            </a:r>
            <a:endParaRPr lang="en-US" altLang="ja-JP" dirty="0" smtClean="0">
              <a:latin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ja-JP" altLang="en-US" dirty="0">
                <a:latin typeface="+mn-ea"/>
                <a:cs typeface="+mn-cs"/>
              </a:rPr>
              <a:t>先週</a:t>
            </a:r>
            <a:r>
              <a:rPr lang="ja-JP" altLang="en-US" dirty="0" smtClean="0">
                <a:latin typeface="+mn-ea"/>
                <a:cs typeface="+mn-cs"/>
              </a:rPr>
              <a:t>の</a:t>
            </a:r>
            <a:r>
              <a:rPr lang="ja-JP" altLang="en-US" dirty="0">
                <a:latin typeface="+mn-ea"/>
                <a:cs typeface="+mn-cs"/>
              </a:rPr>
              <a:t>フォーム</a:t>
            </a:r>
            <a:r>
              <a:rPr lang="ja-JP" altLang="en-US" dirty="0" smtClean="0">
                <a:latin typeface="+mn-ea"/>
                <a:cs typeface="+mn-cs"/>
              </a:rPr>
              <a:t>から</a:t>
            </a:r>
            <a:r>
              <a:rPr lang="ja-JP" altLang="en-US" dirty="0">
                <a:latin typeface="+mn-ea"/>
                <a:cs typeface="+mn-cs"/>
              </a:rPr>
              <a:t>値</a:t>
            </a:r>
            <a:r>
              <a:rPr lang="ja-JP" altLang="en-US" dirty="0" smtClean="0">
                <a:latin typeface="+mn-ea"/>
                <a:cs typeface="+mn-cs"/>
              </a:rPr>
              <a:t>を受け取る</a:t>
            </a:r>
            <a:r>
              <a:rPr lang="en-US" altLang="ja-JP" dirty="0" smtClean="0">
                <a:latin typeface="+mn-ea"/>
                <a:cs typeface="+mn-cs"/>
              </a:rPr>
              <a:t>CGI</a:t>
            </a:r>
            <a:r>
              <a:rPr lang="ja-JP" altLang="en-US" dirty="0" smtClean="0">
                <a:latin typeface="+mn-ea"/>
                <a:cs typeface="+mn-cs"/>
              </a:rPr>
              <a:t>を作成しよう</a:t>
            </a:r>
            <a:endParaRPr lang="en-US" altLang="ja-JP" dirty="0" smtClean="0">
              <a:latin typeface="+mn-ea"/>
              <a:cs typeface="+mn-cs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ja-JP" dirty="0" smtClean="0">
                <a:latin typeface="+mn-ea"/>
                <a:cs typeface="+mn-cs"/>
              </a:rPr>
              <a:t>AN</a:t>
            </a:r>
            <a:r>
              <a:rPr lang="ja-JP" altLang="en-US" dirty="0" smtClean="0">
                <a:latin typeface="+mn-ea"/>
                <a:cs typeface="+mn-cs"/>
              </a:rPr>
              <a:t> </a:t>
            </a:r>
            <a:r>
              <a:rPr lang="en-US" altLang="ja-JP" dirty="0" smtClean="0">
                <a:latin typeface="+mn-ea"/>
                <a:cs typeface="+mn-cs"/>
              </a:rPr>
              <a:t>HTTPD</a:t>
            </a:r>
            <a:r>
              <a:rPr lang="ja-JP" altLang="en-US" dirty="0" smtClean="0">
                <a:latin typeface="+mn-ea"/>
                <a:cs typeface="+mn-cs"/>
              </a:rPr>
              <a:t>をインストールして自分の</a:t>
            </a:r>
            <a:r>
              <a:rPr lang="en-US" altLang="ja-JP" dirty="0" smtClean="0">
                <a:latin typeface="+mn-ea"/>
                <a:cs typeface="+mn-cs"/>
              </a:rPr>
              <a:t>PC</a:t>
            </a:r>
            <a:r>
              <a:rPr lang="ja-JP" altLang="en-US" dirty="0" smtClean="0">
                <a:latin typeface="+mn-ea"/>
                <a:cs typeface="+mn-cs"/>
              </a:rPr>
              <a:t>を</a:t>
            </a:r>
            <a:r>
              <a:rPr lang="en-US" altLang="ja-JP" dirty="0" smtClean="0">
                <a:latin typeface="+mn-ea"/>
                <a:cs typeface="+mn-cs"/>
              </a:rPr>
              <a:t>Web</a:t>
            </a:r>
            <a:r>
              <a:rPr lang="ja-JP" altLang="en-US" dirty="0" smtClean="0">
                <a:latin typeface="+mn-ea"/>
                <a:cs typeface="+mn-cs"/>
              </a:rPr>
              <a:t>サーバにする</a:t>
            </a:r>
            <a:endParaRPr lang="en-US" altLang="ja-JP" dirty="0" smtClean="0">
              <a:latin typeface="+mn-ea"/>
              <a:cs typeface="+mn-cs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ja-JP" dirty="0" err="1" smtClean="0">
                <a:latin typeface="+mn-ea"/>
                <a:cs typeface="+mn-cs"/>
              </a:rPr>
              <a:t>ActivePerl</a:t>
            </a:r>
            <a:r>
              <a:rPr lang="ja-JP" altLang="en-US" dirty="0" smtClean="0">
                <a:latin typeface="+mn-ea"/>
                <a:cs typeface="+mn-cs"/>
              </a:rPr>
              <a:t>：</a:t>
            </a:r>
            <a:r>
              <a:rPr lang="en-US" altLang="ja-JP" dirty="0" smtClean="0">
                <a:latin typeface="+mn-ea"/>
                <a:cs typeface="+mn-cs"/>
              </a:rPr>
              <a:t>Perl</a:t>
            </a:r>
            <a:r>
              <a:rPr lang="ja-JP" altLang="en-US" dirty="0" smtClean="0">
                <a:latin typeface="+mn-ea"/>
                <a:cs typeface="+mn-cs"/>
              </a:rPr>
              <a:t>インタプリタをインストールする</a:t>
            </a:r>
            <a:endParaRPr lang="en-US" altLang="ja-JP" dirty="0" smtClean="0">
              <a:latin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ja-JP" dirty="0" smtClean="0">
              <a:latin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dirty="0" smtClean="0">
                <a:latin typeface="+mn-ea"/>
                <a:cs typeface="+mn-cs"/>
              </a:rPr>
              <a:t>　</a:t>
            </a:r>
            <a:r>
              <a:rPr lang="en-US" altLang="ja-JP" dirty="0" smtClean="0">
                <a:latin typeface="+mn-ea"/>
                <a:cs typeface="+mn-cs"/>
              </a:rPr>
              <a:t>※Perl</a:t>
            </a:r>
            <a:r>
              <a:rPr lang="ja-JP" altLang="en-US" dirty="0" smtClean="0">
                <a:latin typeface="+mn-ea"/>
                <a:cs typeface="+mn-cs"/>
              </a:rPr>
              <a:t>のパス（デフォルト）</a:t>
            </a:r>
            <a:endParaRPr lang="en-US" altLang="ja-JP" dirty="0" smtClean="0">
              <a:latin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ja-JP" dirty="0">
                <a:latin typeface="+mn-ea"/>
                <a:cs typeface="+mn-cs"/>
              </a:rPr>
              <a:t>	</a:t>
            </a:r>
            <a:r>
              <a:rPr lang="en-US" altLang="ja-JP" dirty="0" smtClean="0">
                <a:latin typeface="+mn-ea"/>
                <a:cs typeface="+mn-cs"/>
              </a:rPr>
              <a:t>64bit</a:t>
            </a:r>
            <a:r>
              <a:rPr lang="ja-JP" altLang="en-US" dirty="0" smtClean="0">
                <a:latin typeface="+mn-ea"/>
                <a:cs typeface="+mn-cs"/>
              </a:rPr>
              <a:t>版 ⇒ </a:t>
            </a:r>
            <a:r>
              <a:rPr lang="en-US" altLang="ja-JP" dirty="0" smtClean="0">
                <a:latin typeface="+mn-ea"/>
                <a:cs typeface="+mn-cs"/>
              </a:rPr>
              <a:t>C:\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  <a:cs typeface="+mn-cs"/>
              </a:rPr>
              <a:t>perl64</a:t>
            </a:r>
            <a:r>
              <a:rPr lang="en-US" altLang="ja-JP" dirty="0" smtClean="0">
                <a:latin typeface="+mn-ea"/>
                <a:cs typeface="+mn-cs"/>
              </a:rPr>
              <a:t>\bin\perl.exe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ja-JP" dirty="0">
                <a:latin typeface="+mn-ea"/>
                <a:cs typeface="+mn-cs"/>
              </a:rPr>
              <a:t>	</a:t>
            </a:r>
            <a:r>
              <a:rPr lang="en-US" altLang="ja-JP" dirty="0" smtClean="0">
                <a:latin typeface="+mn-ea"/>
                <a:cs typeface="+mn-cs"/>
              </a:rPr>
              <a:t>32bit</a:t>
            </a:r>
            <a:r>
              <a:rPr lang="ja-JP" altLang="en-US" dirty="0">
                <a:latin typeface="+mn-ea"/>
                <a:cs typeface="+mn-cs"/>
              </a:rPr>
              <a:t>版 ⇒ </a:t>
            </a:r>
            <a:r>
              <a:rPr lang="en-US" altLang="ja-JP" dirty="0">
                <a:latin typeface="+mn-ea"/>
                <a:cs typeface="+mn-cs"/>
              </a:rPr>
              <a:t>C:\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  <a:cs typeface="+mn-cs"/>
              </a:rPr>
              <a:t>perl</a:t>
            </a:r>
            <a:r>
              <a:rPr lang="en-US" altLang="ja-JP" dirty="0" smtClean="0">
                <a:latin typeface="+mn-ea"/>
                <a:cs typeface="+mn-cs"/>
              </a:rPr>
              <a:t>\bin\perl.exe</a:t>
            </a:r>
            <a:endParaRPr lang="ja-JP" altLang="en-US" dirty="0">
              <a:latin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ja-JP" altLang="en-US" dirty="0" smtClean="0">
              <a:latin typeface="+mn-ea"/>
              <a:cs typeface="+mn-cs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E532C8-1972-441C-B678-C6E1FCD40BBD}" type="slidenum">
              <a:rPr lang="ja-JP" altLang="en-US"/>
              <a:pPr>
                <a:defRPr/>
              </a:pPr>
              <a:t>20</a:t>
            </a:fld>
            <a:endParaRPr lang="en-US" altLang="ja-JP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ja-JP" dirty="0" smtClean="0">
                <a:latin typeface="+mj-ea"/>
                <a:cs typeface="+mj-cs"/>
              </a:rPr>
              <a:t>AN HTTPD</a:t>
            </a:r>
            <a:r>
              <a:rPr lang="ja-JP" altLang="en-US" dirty="0" smtClean="0">
                <a:latin typeface="+mj-ea"/>
                <a:cs typeface="+mj-cs"/>
              </a:rPr>
              <a:t>（１）</a:t>
            </a:r>
            <a:endParaRPr lang="ja-JP" altLang="en-US" dirty="0">
              <a:latin typeface="+mj-ea"/>
              <a:cs typeface="+mj-cs"/>
            </a:endParaRPr>
          </a:p>
        </p:txBody>
      </p:sp>
      <p:sp>
        <p:nvSpPr>
          <p:cNvPr id="6148" name="コンテンツ プレースホルダ 13"/>
          <p:cNvSpPr>
            <a:spLocks noGrp="1"/>
          </p:cNvSpPr>
          <p:nvPr>
            <p:ph idx="1"/>
          </p:nvPr>
        </p:nvSpPr>
        <p:spPr>
          <a:xfrm>
            <a:off x="766763" y="1658938"/>
            <a:ext cx="10587037" cy="1646237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ja-JP" dirty="0">
                <a:latin typeface="+mn-ea"/>
                <a:cs typeface="+mn-cs"/>
              </a:rPr>
              <a:t>httpd142p.zip</a:t>
            </a:r>
            <a:r>
              <a:rPr lang="ja-JP" altLang="en-US" dirty="0">
                <a:latin typeface="+mn-ea"/>
                <a:cs typeface="+mn-cs"/>
              </a:rPr>
              <a:t>を</a:t>
            </a:r>
            <a:r>
              <a:rPr lang="en-US" altLang="ja-JP" dirty="0" err="1">
                <a:latin typeface="+mn-ea"/>
                <a:cs typeface="+mn-cs"/>
              </a:rPr>
              <a:t>moodle</a:t>
            </a:r>
            <a:r>
              <a:rPr lang="ja-JP" altLang="en-US" dirty="0">
                <a:latin typeface="+mn-ea"/>
                <a:cs typeface="+mn-cs"/>
              </a:rPr>
              <a:t>からダウンロード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ja-JP" altLang="en-US" dirty="0">
                <a:latin typeface="+mn-ea"/>
                <a:cs typeface="+mn-cs"/>
              </a:rPr>
              <a:t>圧縮された</a:t>
            </a:r>
            <a:r>
              <a:rPr lang="en-US" altLang="ja-JP" dirty="0">
                <a:latin typeface="+mn-ea"/>
                <a:cs typeface="+mn-cs"/>
              </a:rPr>
              <a:t>httpd142p.zip</a:t>
            </a:r>
            <a:r>
              <a:rPr lang="ja-JP" altLang="en-US" dirty="0">
                <a:latin typeface="+mn-ea"/>
                <a:cs typeface="+mn-cs"/>
              </a:rPr>
              <a:t>を</a:t>
            </a:r>
            <a:r>
              <a:rPr lang="en-US" altLang="ja-JP" dirty="0">
                <a:latin typeface="+mn-ea"/>
                <a:cs typeface="+mn-cs"/>
              </a:rPr>
              <a:t>+</a:t>
            </a:r>
            <a:r>
              <a:rPr lang="en-US" altLang="ja-JP" dirty="0" err="1">
                <a:latin typeface="+mn-ea"/>
                <a:cs typeface="+mn-cs"/>
              </a:rPr>
              <a:t>Lhaca</a:t>
            </a:r>
            <a:r>
              <a:rPr lang="ja-JP" altLang="en-US" dirty="0">
                <a:latin typeface="+mn-ea"/>
                <a:cs typeface="+mn-cs"/>
              </a:rPr>
              <a:t>など</a:t>
            </a:r>
            <a:r>
              <a:rPr lang="ja-JP" altLang="en-US" dirty="0" smtClean="0">
                <a:latin typeface="+mn-ea"/>
                <a:cs typeface="+mn-cs"/>
              </a:rPr>
              <a:t>で展開（場所は任意）</a:t>
            </a:r>
            <a:endParaRPr lang="en-US" altLang="ja-JP" dirty="0">
              <a:latin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ja-JP" dirty="0">
                <a:latin typeface="+mn-ea"/>
                <a:cs typeface="+mn-cs"/>
              </a:rPr>
              <a:t>httpd142p</a:t>
            </a:r>
            <a:r>
              <a:rPr lang="ja-JP" altLang="en-US" dirty="0">
                <a:latin typeface="+mn-ea"/>
                <a:cs typeface="+mn-cs"/>
              </a:rPr>
              <a:t>フォルダ内の</a:t>
            </a:r>
            <a:r>
              <a:rPr lang="en-US" altLang="ja-JP" dirty="0">
                <a:latin typeface="+mn-ea"/>
                <a:cs typeface="+mn-cs"/>
              </a:rPr>
              <a:t>httpd.exe</a:t>
            </a:r>
            <a:r>
              <a:rPr lang="ja-JP" altLang="en-US" dirty="0">
                <a:latin typeface="+mn-ea"/>
                <a:cs typeface="+mn-cs"/>
              </a:rPr>
              <a:t>をダブルクリックして起動</a:t>
            </a:r>
          </a:p>
          <a:p>
            <a:pPr fontAlgn="auto">
              <a:spcAft>
                <a:spcPts val="0"/>
              </a:spcAft>
              <a:buFont typeface="Wingdings 3" pitchFamily="18" charset="2"/>
              <a:buNone/>
              <a:defRPr/>
            </a:pPr>
            <a:endParaRPr lang="ja-JP" altLang="en-US" dirty="0">
              <a:latin typeface="+mn-ea"/>
              <a:cs typeface="+mn-cs"/>
            </a:endParaRP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839416" y="1052736"/>
            <a:ext cx="6142835" cy="5232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800" strike="sngStrike" dirty="0">
                <a:latin typeface="+mn-ea"/>
                <a:ea typeface="+mn-ea"/>
              </a:rPr>
              <a:t>http://www.st.rim.or.jp/~nakata/</a:t>
            </a:r>
          </a:p>
        </p:txBody>
      </p:sp>
      <p:pic>
        <p:nvPicPr>
          <p:cNvPr id="36868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5413" y="3387725"/>
            <a:ext cx="5807075" cy="334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5" name="Oval 14"/>
          <p:cNvSpPr>
            <a:spLocks noChangeArrowheads="1"/>
          </p:cNvSpPr>
          <p:nvPr/>
        </p:nvSpPr>
        <p:spPr bwMode="auto">
          <a:xfrm>
            <a:off x="7345363" y="6364288"/>
            <a:ext cx="942975" cy="28892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6156" name="Line 15"/>
          <p:cNvSpPr>
            <a:spLocks noChangeShapeType="1"/>
          </p:cNvSpPr>
          <p:nvPr/>
        </p:nvSpPr>
        <p:spPr bwMode="auto">
          <a:xfrm flipH="1">
            <a:off x="8040688" y="5805488"/>
            <a:ext cx="823912" cy="558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6157" name="Text Box 16"/>
          <p:cNvSpPr txBox="1">
            <a:spLocks noChangeArrowheads="1"/>
          </p:cNvSpPr>
          <p:nvPr/>
        </p:nvSpPr>
        <p:spPr bwMode="auto">
          <a:xfrm>
            <a:off x="8899525" y="5621338"/>
            <a:ext cx="13382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1800" dirty="0">
                <a:solidFill>
                  <a:srgbClr val="FF0000"/>
                </a:solidFill>
                <a:latin typeface="+mn-ea"/>
                <a:ea typeface="+mn-ea"/>
              </a:rPr>
              <a:t>キャンセル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945313" y="1155700"/>
            <a:ext cx="19621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dirty="0">
                <a:latin typeface="+mn-ea"/>
                <a:ea typeface="+mn-ea"/>
              </a:rPr>
              <a:t>現在は閉鎖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CEDEDB-D79E-4BF5-9E62-EBACE2D945F6}" type="slidenum">
              <a:rPr lang="ja-JP" altLang="en-US"/>
              <a:pPr>
                <a:defRPr/>
              </a:pPr>
              <a:t>21</a:t>
            </a:fld>
            <a:endParaRPr lang="en-US" altLang="ja-JP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11" descr="anhttpd1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4438" y="3257550"/>
            <a:ext cx="43211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ja-JP" dirty="0" smtClean="0">
                <a:latin typeface="+mj-ea"/>
                <a:cs typeface="+mj-cs"/>
              </a:rPr>
              <a:t>AN HTTPD</a:t>
            </a:r>
            <a:r>
              <a:rPr lang="ja-JP" altLang="en-US" dirty="0" smtClean="0">
                <a:latin typeface="+mj-ea"/>
                <a:cs typeface="+mj-cs"/>
              </a:rPr>
              <a:t>（</a:t>
            </a:r>
            <a:r>
              <a:rPr lang="ja-JP" altLang="en-US" dirty="0">
                <a:latin typeface="+mj-ea"/>
                <a:cs typeface="+mj-cs"/>
              </a:rPr>
              <a:t>２）</a:t>
            </a:r>
          </a:p>
        </p:txBody>
      </p:sp>
      <p:sp>
        <p:nvSpPr>
          <p:cNvPr id="7172" name="Oval 5"/>
          <p:cNvSpPr>
            <a:spLocks noChangeArrowheads="1"/>
          </p:cNvSpPr>
          <p:nvPr/>
        </p:nvSpPr>
        <p:spPr bwMode="auto">
          <a:xfrm>
            <a:off x="4127500" y="5505450"/>
            <a:ext cx="647700" cy="64770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7173" name="Line 6"/>
          <p:cNvSpPr>
            <a:spLocks noChangeShapeType="1"/>
          </p:cNvSpPr>
          <p:nvPr/>
        </p:nvSpPr>
        <p:spPr bwMode="auto">
          <a:xfrm flipV="1">
            <a:off x="4583113" y="3000375"/>
            <a:ext cx="2233612" cy="25050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5675313" y="1984375"/>
            <a:ext cx="4800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000" dirty="0">
                <a:solidFill>
                  <a:srgbClr val="FF0000"/>
                </a:solidFill>
                <a:latin typeface="+mn-ea"/>
                <a:ea typeface="+mn-ea"/>
              </a:rPr>
              <a:t>起動するとタスクバーに常駐するので、</a:t>
            </a:r>
          </a:p>
          <a:p>
            <a:pPr>
              <a:defRPr/>
            </a:pPr>
            <a:r>
              <a:rPr lang="ja-JP" altLang="en-US" sz="2000" dirty="0">
                <a:solidFill>
                  <a:srgbClr val="FF0000"/>
                </a:solidFill>
                <a:latin typeface="+mn-ea"/>
                <a:ea typeface="+mn-ea"/>
              </a:rPr>
              <a:t>右クリックでメニューを表示し、</a:t>
            </a:r>
          </a:p>
          <a:p>
            <a:pPr>
              <a:defRPr/>
            </a:pPr>
            <a:r>
              <a:rPr lang="ja-JP" altLang="en-US" sz="2000" dirty="0">
                <a:solidFill>
                  <a:srgbClr val="FF0000"/>
                </a:solidFill>
                <a:latin typeface="+mn-ea"/>
                <a:ea typeface="+mn-ea"/>
              </a:rPr>
              <a:t>「オプション一般</a:t>
            </a:r>
            <a:r>
              <a:rPr lang="en-US" altLang="ja-JP" sz="2000" dirty="0">
                <a:solidFill>
                  <a:srgbClr val="FF0000"/>
                </a:solidFill>
                <a:latin typeface="+mn-ea"/>
                <a:ea typeface="+mn-ea"/>
              </a:rPr>
              <a:t>(G)</a:t>
            </a:r>
            <a:r>
              <a:rPr lang="ja-JP" altLang="en-US" sz="2000" dirty="0">
                <a:solidFill>
                  <a:srgbClr val="FF0000"/>
                </a:solidFill>
                <a:latin typeface="+mn-ea"/>
                <a:ea typeface="+mn-ea"/>
              </a:rPr>
              <a:t>」を選択する。</a:t>
            </a:r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2001838" y="2071688"/>
            <a:ext cx="277336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b="1">
                <a:solidFill>
                  <a:srgbClr val="FF0000"/>
                </a:solidFill>
                <a:latin typeface="+mn-ea"/>
                <a:ea typeface="+mn-ea"/>
              </a:rPr>
              <a:t>必ず</a:t>
            </a:r>
            <a:r>
              <a:rPr lang="en-US" altLang="ja-JP" b="1">
                <a:solidFill>
                  <a:srgbClr val="FF0000"/>
                </a:solidFill>
                <a:latin typeface="+mn-ea"/>
                <a:ea typeface="+mn-ea"/>
              </a:rPr>
              <a:t>Admin</a:t>
            </a:r>
            <a:r>
              <a:rPr lang="ja-JP" altLang="en-US" b="1">
                <a:solidFill>
                  <a:srgbClr val="FF0000"/>
                </a:solidFill>
                <a:latin typeface="+mn-ea"/>
                <a:ea typeface="+mn-ea"/>
              </a:rPr>
              <a:t>権限で</a:t>
            </a:r>
          </a:p>
          <a:p>
            <a:pPr>
              <a:defRPr/>
            </a:pPr>
            <a:r>
              <a:rPr lang="ja-JP" altLang="en-US" b="1">
                <a:solidFill>
                  <a:srgbClr val="FF0000"/>
                </a:solidFill>
                <a:latin typeface="+mn-ea"/>
                <a:ea typeface="+mn-ea"/>
              </a:rPr>
              <a:t>行うこと</a:t>
            </a:r>
          </a:p>
        </p:txBody>
      </p:sp>
      <p:sp>
        <p:nvSpPr>
          <p:cNvPr id="7176" name="Text Box 9"/>
          <p:cNvSpPr txBox="1">
            <a:spLocks noChangeArrowheads="1"/>
          </p:cNvSpPr>
          <p:nvPr/>
        </p:nvSpPr>
        <p:spPr bwMode="auto">
          <a:xfrm>
            <a:off x="695325" y="1122363"/>
            <a:ext cx="84899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800" dirty="0">
                <a:latin typeface="+mn-ea"/>
                <a:ea typeface="+mn-ea"/>
              </a:rPr>
              <a:t>タスクバーの</a:t>
            </a:r>
            <a:r>
              <a:rPr lang="en-US" altLang="ja-JP" sz="2800" dirty="0">
                <a:latin typeface="+mn-ea"/>
                <a:ea typeface="+mn-ea"/>
              </a:rPr>
              <a:t>AN HTTPD</a:t>
            </a:r>
            <a:r>
              <a:rPr lang="ja-JP" altLang="en-US" sz="2800" dirty="0">
                <a:latin typeface="+mn-ea"/>
                <a:ea typeface="+mn-ea"/>
              </a:rPr>
              <a:t>アイコンを右クリックする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A0D2A-8D3D-455B-9A3A-DDBE2FADAE5D}" type="slidenum">
              <a:rPr lang="ja-JP" altLang="en-US"/>
              <a:pPr>
                <a:defRPr/>
              </a:pPr>
              <a:t>22</a:t>
            </a:fld>
            <a:endParaRPr lang="en-US" altLang="ja-JP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8" descr="anhttpd64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8013" y="1022350"/>
            <a:ext cx="4456112" cy="556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ja-JP" dirty="0" smtClean="0">
                <a:latin typeface="+mj-ea"/>
                <a:cs typeface="+mj-cs"/>
              </a:rPr>
              <a:t>AN HTTPD</a:t>
            </a:r>
            <a:r>
              <a:rPr lang="ja-JP" altLang="en-US" dirty="0" smtClean="0">
                <a:latin typeface="+mj-ea"/>
                <a:cs typeface="+mj-cs"/>
              </a:rPr>
              <a:t>（</a:t>
            </a:r>
            <a:r>
              <a:rPr lang="ja-JP" altLang="en-US" dirty="0">
                <a:latin typeface="+mj-ea"/>
                <a:cs typeface="+mj-cs"/>
              </a:rPr>
              <a:t>３）</a:t>
            </a:r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>
            <a:off x="4627563" y="3387725"/>
            <a:ext cx="1081087" cy="360363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8197" name="Line 6"/>
          <p:cNvSpPr>
            <a:spLocks noChangeShapeType="1"/>
          </p:cNvSpPr>
          <p:nvPr/>
        </p:nvSpPr>
        <p:spPr bwMode="auto">
          <a:xfrm flipH="1">
            <a:off x="3743325" y="3621088"/>
            <a:ext cx="863600" cy="86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1738313" y="4357688"/>
            <a:ext cx="2071687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2000">
                <a:solidFill>
                  <a:srgbClr val="FF0000"/>
                </a:solidFill>
                <a:latin typeface="+mn-ea"/>
                <a:ea typeface="+mn-ea"/>
              </a:rPr>
              <a:t>設定はとくに変更せず、「</a:t>
            </a:r>
            <a:r>
              <a:rPr lang="en-US" altLang="ja-JP" sz="2000">
                <a:solidFill>
                  <a:srgbClr val="FF0000"/>
                </a:solidFill>
                <a:latin typeface="+mn-ea"/>
                <a:ea typeface="+mn-ea"/>
              </a:rPr>
              <a:t>.pl,.cgi</a:t>
            </a:r>
            <a:r>
              <a:rPr lang="ja-JP" altLang="en-US" sz="2000">
                <a:solidFill>
                  <a:srgbClr val="FF0000"/>
                </a:solidFill>
                <a:latin typeface="+mn-ea"/>
                <a:ea typeface="+mn-ea"/>
              </a:rPr>
              <a:t>」の部分をダブルクリックする</a:t>
            </a:r>
          </a:p>
        </p:txBody>
      </p:sp>
      <p:sp>
        <p:nvSpPr>
          <p:cNvPr id="8199" name="Oval 8"/>
          <p:cNvSpPr>
            <a:spLocks noChangeArrowheads="1"/>
          </p:cNvSpPr>
          <p:nvPr/>
        </p:nvSpPr>
        <p:spPr bwMode="auto">
          <a:xfrm>
            <a:off x="5026025" y="2024063"/>
            <a:ext cx="3382963" cy="360362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8200" name="Line 9"/>
          <p:cNvSpPr>
            <a:spLocks noChangeShapeType="1"/>
          </p:cNvSpPr>
          <p:nvPr/>
        </p:nvSpPr>
        <p:spPr bwMode="auto">
          <a:xfrm flipH="1" flipV="1">
            <a:off x="3810000" y="1643063"/>
            <a:ext cx="1216025" cy="5159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8201" name="Text Box 10"/>
          <p:cNvSpPr txBox="1">
            <a:spLocks noChangeArrowheads="1"/>
          </p:cNvSpPr>
          <p:nvPr/>
        </p:nvSpPr>
        <p:spPr bwMode="auto">
          <a:xfrm>
            <a:off x="838200" y="1143000"/>
            <a:ext cx="31146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2000" dirty="0">
                <a:solidFill>
                  <a:srgbClr val="FF0000"/>
                </a:solidFill>
                <a:latin typeface="+mn-ea"/>
                <a:ea typeface="+mn-ea"/>
              </a:rPr>
              <a:t>フォルダ</a:t>
            </a:r>
            <a:r>
              <a:rPr lang="ja-JP" altLang="en-US" sz="2000" dirty="0">
                <a:solidFill>
                  <a:srgbClr val="FF0000"/>
                </a:solidFill>
                <a:latin typeface="+mn-ea"/>
                <a:ea typeface="+mn-ea"/>
              </a:rPr>
              <a:t>を展開した場所</a:t>
            </a:r>
            <a:r>
              <a:rPr lang="ja-JP" altLang="en-US" sz="2000" dirty="0">
                <a:solidFill>
                  <a:srgbClr val="FF0000"/>
                </a:solidFill>
                <a:latin typeface="+mn-ea"/>
                <a:ea typeface="+mn-ea"/>
              </a:rPr>
              <a:t>がドキュメントルートに設定される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88A40E-F445-48A9-99B0-7F95D3418B86}" type="slidenum">
              <a:rPr lang="ja-JP" altLang="en-US"/>
              <a:pPr>
                <a:defRPr/>
              </a:pPr>
              <a:t>23</a:t>
            </a:fld>
            <a:endParaRPr lang="en-US" altLang="ja-JP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図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4475" y="2360613"/>
            <a:ext cx="6048375" cy="369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ja-JP" dirty="0" smtClean="0">
                <a:latin typeface="+mj-ea"/>
                <a:cs typeface="+mj-cs"/>
              </a:rPr>
              <a:t>AN HTTPD</a:t>
            </a:r>
            <a:r>
              <a:rPr lang="ja-JP" altLang="en-US" dirty="0" smtClean="0">
                <a:latin typeface="+mj-ea"/>
                <a:cs typeface="+mj-cs"/>
              </a:rPr>
              <a:t>（</a:t>
            </a:r>
            <a:r>
              <a:rPr lang="ja-JP" altLang="en-US" dirty="0">
                <a:latin typeface="+mj-ea"/>
                <a:cs typeface="+mj-cs"/>
              </a:rPr>
              <a:t>４）</a:t>
            </a:r>
          </a:p>
        </p:txBody>
      </p:sp>
      <p:sp>
        <p:nvSpPr>
          <p:cNvPr id="9220" name="Oval 5"/>
          <p:cNvSpPr>
            <a:spLocks noChangeArrowheads="1"/>
          </p:cNvSpPr>
          <p:nvPr/>
        </p:nvSpPr>
        <p:spPr bwMode="auto">
          <a:xfrm>
            <a:off x="5662613" y="4640263"/>
            <a:ext cx="503237" cy="503237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6173788" y="4914900"/>
            <a:ext cx="1665287" cy="13001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7874000" y="6253163"/>
            <a:ext cx="223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000" dirty="0">
                <a:solidFill>
                  <a:srgbClr val="FF0000"/>
                </a:solidFill>
                <a:latin typeface="+mn-ea"/>
                <a:ea typeface="+mn-ea"/>
              </a:rPr>
              <a:t>忘れずにチェック</a:t>
            </a:r>
          </a:p>
        </p:txBody>
      </p:sp>
      <p:sp>
        <p:nvSpPr>
          <p:cNvPr id="9223" name="Oval 8"/>
          <p:cNvSpPr>
            <a:spLocks noChangeArrowheads="1"/>
          </p:cNvSpPr>
          <p:nvPr/>
        </p:nvSpPr>
        <p:spPr bwMode="auto">
          <a:xfrm>
            <a:off x="2954338" y="3973513"/>
            <a:ext cx="2160587" cy="503237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9224" name="Line 9"/>
          <p:cNvSpPr>
            <a:spLocks noChangeShapeType="1"/>
          </p:cNvSpPr>
          <p:nvPr/>
        </p:nvSpPr>
        <p:spPr bwMode="auto">
          <a:xfrm>
            <a:off x="2279650" y="2205038"/>
            <a:ext cx="863600" cy="20161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9225" name="Text Box 10"/>
          <p:cNvSpPr txBox="1">
            <a:spLocks noChangeArrowheads="1"/>
          </p:cNvSpPr>
          <p:nvPr/>
        </p:nvSpPr>
        <p:spPr bwMode="auto">
          <a:xfrm>
            <a:off x="1558925" y="981075"/>
            <a:ext cx="96504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dirty="0">
                <a:solidFill>
                  <a:srgbClr val="FF0000"/>
                </a:solidFill>
                <a:latin typeface="+mn-ea"/>
                <a:ea typeface="+mn-ea"/>
              </a:rPr>
              <a:t>Perl</a:t>
            </a: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の</a:t>
            </a: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パス</a:t>
            </a:r>
            <a:endParaRPr lang="en-US" altLang="ja-JP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342900" indent="-342900">
              <a:buFontTx/>
              <a:buChar char="-"/>
              <a:defRPr/>
            </a:pPr>
            <a:r>
              <a:rPr lang="en-US" altLang="ja-JP" dirty="0" err="1">
                <a:solidFill>
                  <a:srgbClr val="FF0000"/>
                </a:solidFill>
                <a:latin typeface="+mn-ea"/>
                <a:ea typeface="+mn-ea"/>
              </a:rPr>
              <a:t>ActivePerl</a:t>
            </a:r>
            <a:r>
              <a:rPr lang="en-US" altLang="ja-JP" dirty="0">
                <a:solidFill>
                  <a:srgbClr val="FF0000"/>
                </a:solidFill>
                <a:latin typeface="+mn-ea"/>
                <a:ea typeface="+mn-ea"/>
              </a:rPr>
              <a:t> 64bit</a:t>
            </a: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版の場合「</a:t>
            </a:r>
            <a:r>
              <a:rPr lang="en-US" altLang="ja-JP">
                <a:solidFill>
                  <a:srgbClr val="FF0000"/>
                </a:solidFill>
                <a:latin typeface="+mn-ea"/>
                <a:ea typeface="+mn-ea"/>
              </a:rPr>
              <a:t>c</a:t>
            </a:r>
            <a:r>
              <a:rPr lang="en-US" altLang="ja-JP">
                <a:solidFill>
                  <a:srgbClr val="FF0000"/>
                </a:solidFill>
                <a:latin typeface="+mn-ea"/>
                <a:ea typeface="+mn-ea"/>
              </a:rPr>
              <a:t>:\perl64\bin\perl.exe</a:t>
            </a: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」に</a:t>
            </a: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変更</a:t>
            </a:r>
            <a:endParaRPr lang="en-US" altLang="ja-JP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342900" indent="-342900">
              <a:buFontTx/>
              <a:buChar char="-"/>
              <a:defRPr/>
            </a:pPr>
            <a:r>
              <a:rPr lang="en-US" altLang="ja-JP" dirty="0" err="1">
                <a:solidFill>
                  <a:srgbClr val="FF0000"/>
                </a:solidFill>
                <a:latin typeface="+mn-ea"/>
                <a:ea typeface="+mn-ea"/>
              </a:rPr>
              <a:t>ActivePerl</a:t>
            </a:r>
            <a:r>
              <a:rPr lang="en-US" altLang="ja-JP" dirty="0">
                <a:solidFill>
                  <a:srgbClr val="FF0000"/>
                </a:solidFill>
                <a:latin typeface="+mn-ea"/>
                <a:ea typeface="+mn-ea"/>
              </a:rPr>
              <a:t> 32bit</a:t>
            </a: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版の場合「</a:t>
            </a:r>
            <a:r>
              <a:rPr lang="en-US" altLang="ja-JP" dirty="0">
                <a:solidFill>
                  <a:srgbClr val="FF0000"/>
                </a:solidFill>
                <a:latin typeface="+mn-ea"/>
                <a:ea typeface="+mn-ea"/>
              </a:rPr>
              <a:t>c:\perl\bin\perl.exe</a:t>
            </a: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」に変更</a:t>
            </a:r>
            <a:endParaRPr lang="ja-JP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226" name="Oval 11"/>
          <p:cNvSpPr>
            <a:spLocks noChangeArrowheads="1"/>
          </p:cNvSpPr>
          <p:nvPr/>
        </p:nvSpPr>
        <p:spPr bwMode="auto">
          <a:xfrm>
            <a:off x="3313113" y="5486400"/>
            <a:ext cx="1760537" cy="466725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9227" name="Line 12"/>
          <p:cNvSpPr>
            <a:spLocks noChangeShapeType="1"/>
          </p:cNvSpPr>
          <p:nvPr/>
        </p:nvSpPr>
        <p:spPr bwMode="auto">
          <a:xfrm flipH="1">
            <a:off x="2640013" y="5700713"/>
            <a:ext cx="669925" cy="4556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9228" name="Text Box 13"/>
          <p:cNvSpPr txBox="1">
            <a:spLocks noChangeArrowheads="1"/>
          </p:cNvSpPr>
          <p:nvPr/>
        </p:nvSpPr>
        <p:spPr bwMode="auto">
          <a:xfrm>
            <a:off x="714375" y="6156325"/>
            <a:ext cx="66405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2000" dirty="0">
                <a:solidFill>
                  <a:srgbClr val="FF0000"/>
                </a:solidFill>
                <a:latin typeface="+mn-ea"/>
                <a:ea typeface="+mn-ea"/>
              </a:rPr>
              <a:t>実行プログラムのパスを変更し、</a:t>
            </a:r>
          </a:p>
          <a:p>
            <a:pPr>
              <a:defRPr/>
            </a:pPr>
            <a:r>
              <a:rPr lang="en-US" altLang="ja-JP" sz="2000" dirty="0">
                <a:solidFill>
                  <a:srgbClr val="FF0000"/>
                </a:solidFill>
                <a:latin typeface="+mn-ea"/>
                <a:ea typeface="+mn-ea"/>
              </a:rPr>
              <a:t>PATH_TRANSLATED</a:t>
            </a:r>
            <a:r>
              <a:rPr lang="ja-JP" altLang="en-US" sz="2000" dirty="0">
                <a:solidFill>
                  <a:srgbClr val="FF0000"/>
                </a:solidFill>
                <a:latin typeface="+mn-ea"/>
                <a:ea typeface="+mn-ea"/>
              </a:rPr>
              <a:t>にチェックを付けた後、</a:t>
            </a:r>
            <a:r>
              <a:rPr lang="en-US" altLang="ja-JP" sz="2000" dirty="0">
                <a:solidFill>
                  <a:srgbClr val="FF0000"/>
                </a:solidFill>
                <a:latin typeface="+mn-ea"/>
                <a:ea typeface="+mn-ea"/>
              </a:rPr>
              <a:t>OK</a:t>
            </a:r>
            <a:r>
              <a:rPr lang="ja-JP" altLang="en-US" sz="2000" dirty="0">
                <a:solidFill>
                  <a:srgbClr val="FF0000"/>
                </a:solidFill>
                <a:latin typeface="+mn-ea"/>
                <a:ea typeface="+mn-ea"/>
              </a:rPr>
              <a:t>を押す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23998-2AB0-4753-8753-A31CD62BCD27}" type="slidenum">
              <a:rPr lang="ja-JP" altLang="en-US"/>
              <a:pPr>
                <a:defRPr/>
              </a:pPr>
              <a:t>24</a:t>
            </a:fld>
            <a:endParaRPr lang="en-US" altLang="ja-JP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20" descr="anhttpd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0" y="1031875"/>
            <a:ext cx="4038600" cy="219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2" name="図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8925" y="973138"/>
            <a:ext cx="4352925" cy="539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ja-JP" dirty="0" smtClean="0">
                <a:latin typeface="+mj-ea"/>
                <a:cs typeface="+mj-cs"/>
              </a:rPr>
              <a:t>AN HTTPD</a:t>
            </a:r>
            <a:r>
              <a:rPr lang="ja-JP" altLang="en-US" dirty="0" smtClean="0">
                <a:latin typeface="+mj-ea"/>
                <a:cs typeface="+mj-cs"/>
              </a:rPr>
              <a:t>（</a:t>
            </a:r>
            <a:r>
              <a:rPr lang="ja-JP" altLang="en-US" dirty="0">
                <a:latin typeface="+mj-ea"/>
                <a:cs typeface="+mj-cs"/>
              </a:rPr>
              <a:t>５）</a:t>
            </a:r>
          </a:p>
        </p:txBody>
      </p:sp>
      <p:sp>
        <p:nvSpPr>
          <p:cNvPr id="10245" name="Oval 6"/>
          <p:cNvSpPr>
            <a:spLocks noChangeArrowheads="1"/>
          </p:cNvSpPr>
          <p:nvPr/>
        </p:nvSpPr>
        <p:spPr bwMode="auto">
          <a:xfrm>
            <a:off x="3216275" y="5868988"/>
            <a:ext cx="987425" cy="503237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10246" name="Line 7"/>
          <p:cNvSpPr>
            <a:spLocks noChangeShapeType="1"/>
          </p:cNvSpPr>
          <p:nvPr/>
        </p:nvSpPr>
        <p:spPr bwMode="auto">
          <a:xfrm flipV="1">
            <a:off x="4102100" y="5578475"/>
            <a:ext cx="2286000" cy="2905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10247" name="Text Box 8"/>
          <p:cNvSpPr txBox="1">
            <a:spLocks noChangeArrowheads="1"/>
          </p:cNvSpPr>
          <p:nvPr/>
        </p:nvSpPr>
        <p:spPr bwMode="auto">
          <a:xfrm>
            <a:off x="6221413" y="5238750"/>
            <a:ext cx="3606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2000" dirty="0">
                <a:solidFill>
                  <a:srgbClr val="FF0000"/>
                </a:solidFill>
                <a:latin typeface="+mn-ea"/>
                <a:ea typeface="+mn-ea"/>
              </a:rPr>
              <a:t>「適用」ボタンを押してから「</a:t>
            </a:r>
            <a:r>
              <a:rPr lang="en-US" altLang="ja-JP" sz="2000" dirty="0">
                <a:solidFill>
                  <a:srgbClr val="FF0000"/>
                </a:solidFill>
                <a:latin typeface="+mn-ea"/>
                <a:ea typeface="+mn-ea"/>
              </a:rPr>
              <a:t>OK</a:t>
            </a:r>
            <a:r>
              <a:rPr lang="ja-JP" altLang="en-US" sz="2000" dirty="0">
                <a:solidFill>
                  <a:srgbClr val="FF0000"/>
                </a:solidFill>
                <a:latin typeface="+mn-ea"/>
                <a:ea typeface="+mn-ea"/>
              </a:rPr>
              <a:t>」ボタンを押す</a:t>
            </a:r>
          </a:p>
        </p:txBody>
      </p:sp>
      <p:sp>
        <p:nvSpPr>
          <p:cNvPr id="10248" name="Oval 9"/>
          <p:cNvSpPr>
            <a:spLocks noChangeArrowheads="1"/>
          </p:cNvSpPr>
          <p:nvPr/>
        </p:nvSpPr>
        <p:spPr bwMode="auto">
          <a:xfrm>
            <a:off x="8097838" y="2593975"/>
            <a:ext cx="1546225" cy="503238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10249" name="Line 10"/>
          <p:cNvSpPr>
            <a:spLocks noChangeShapeType="1"/>
          </p:cNvSpPr>
          <p:nvPr/>
        </p:nvSpPr>
        <p:spPr bwMode="auto">
          <a:xfrm flipH="1" flipV="1">
            <a:off x="9072563" y="3097213"/>
            <a:ext cx="571500" cy="5000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10250" name="Text Box 11"/>
          <p:cNvSpPr txBox="1">
            <a:spLocks noChangeArrowheads="1"/>
          </p:cNvSpPr>
          <p:nvPr/>
        </p:nvSpPr>
        <p:spPr bwMode="auto">
          <a:xfrm>
            <a:off x="8543925" y="3695700"/>
            <a:ext cx="29686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2000" dirty="0">
                <a:solidFill>
                  <a:srgbClr val="FF0000"/>
                </a:solidFill>
                <a:latin typeface="+mn-ea"/>
                <a:ea typeface="+mn-ea"/>
              </a:rPr>
              <a:t>「</a:t>
            </a:r>
            <a:r>
              <a:rPr lang="en-US" altLang="ja-JP" sz="2000" dirty="0">
                <a:solidFill>
                  <a:srgbClr val="FF0000"/>
                </a:solidFill>
                <a:latin typeface="+mn-ea"/>
                <a:ea typeface="+mn-ea"/>
              </a:rPr>
              <a:t>OK</a:t>
            </a:r>
            <a:r>
              <a:rPr lang="ja-JP" altLang="en-US" sz="2000" dirty="0">
                <a:solidFill>
                  <a:srgbClr val="FF0000"/>
                </a:solidFill>
                <a:latin typeface="+mn-ea"/>
                <a:ea typeface="+mn-ea"/>
              </a:rPr>
              <a:t>」ボタンを押して</a:t>
            </a:r>
          </a:p>
          <a:p>
            <a:pPr>
              <a:defRPr/>
            </a:pPr>
            <a:r>
              <a:rPr lang="en-US" altLang="ja-JP" sz="2000" dirty="0" err="1">
                <a:solidFill>
                  <a:srgbClr val="FF0000"/>
                </a:solidFill>
                <a:latin typeface="+mn-ea"/>
                <a:ea typeface="+mn-ea"/>
              </a:rPr>
              <a:t>httpd</a:t>
            </a:r>
            <a:r>
              <a:rPr lang="ja-JP" altLang="en-US" sz="2000" dirty="0">
                <a:solidFill>
                  <a:srgbClr val="FF0000"/>
                </a:solidFill>
                <a:latin typeface="+mn-ea"/>
                <a:ea typeface="+mn-ea"/>
              </a:rPr>
              <a:t>を再起動</a:t>
            </a:r>
          </a:p>
        </p:txBody>
      </p:sp>
      <p:sp>
        <p:nvSpPr>
          <p:cNvPr id="13" name="右矢印 12"/>
          <p:cNvSpPr/>
          <p:nvPr/>
        </p:nvSpPr>
        <p:spPr>
          <a:xfrm rot="19098089">
            <a:off x="5967413" y="3028950"/>
            <a:ext cx="979487" cy="485775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877ACF-74FD-4BBC-ADDE-D922FDA61FC5}" type="slidenum">
              <a:rPr lang="ja-JP" altLang="en-US"/>
              <a:pPr>
                <a:defRPr/>
              </a:pPr>
              <a:t>25</a:t>
            </a:fld>
            <a:endParaRPr lang="en-US" altLang="ja-JP" dirty="0"/>
          </a:p>
        </p:txBody>
      </p:sp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4967288" y="5946775"/>
            <a:ext cx="989012" cy="503238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V="1">
            <a:off x="5735638" y="5578475"/>
            <a:ext cx="652462" cy="3683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6" name="Picture 12" descr="activeperl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7488" y="4492625"/>
            <a:ext cx="3452812" cy="2249488"/>
          </a:xfrm>
          <a:prstGeom prst="rect">
            <a:avLst/>
          </a:prstGeom>
          <a:noFill/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ja-JP" dirty="0" err="1" smtClean="0">
                <a:latin typeface="+mj-ea"/>
                <a:cs typeface="+mj-cs"/>
              </a:rPr>
              <a:t>ActivePerl</a:t>
            </a:r>
            <a:r>
              <a:rPr lang="ja-JP" altLang="en-US" dirty="0" smtClean="0">
                <a:latin typeface="+mj-ea"/>
                <a:cs typeface="+mj-cs"/>
              </a:rPr>
              <a:t>（</a:t>
            </a:r>
            <a:r>
              <a:rPr lang="ja-JP" altLang="en-US" dirty="0">
                <a:latin typeface="+mj-ea"/>
                <a:cs typeface="+mj-cs"/>
              </a:rPr>
              <a:t>１）</a:t>
            </a:r>
          </a:p>
        </p:txBody>
      </p:sp>
      <p:sp>
        <p:nvSpPr>
          <p:cNvPr id="11267" name="コンテンツ プレースホルダ 17"/>
          <p:cNvSpPr>
            <a:spLocks noGrp="1"/>
          </p:cNvSpPr>
          <p:nvPr>
            <p:ph idx="1"/>
          </p:nvPr>
        </p:nvSpPr>
        <p:spPr>
          <a:xfrm>
            <a:off x="766763" y="1143000"/>
            <a:ext cx="10585450" cy="4302125"/>
          </a:xfrm>
        </p:spPr>
        <p:txBody>
          <a:bodyPr/>
          <a:lstStyle/>
          <a:p>
            <a:r>
              <a:rPr lang="ja-JP" altLang="en-US" sz="2400" smtClean="0">
                <a:latin typeface="メイリオ"/>
              </a:rPr>
              <a:t>　　　</a:t>
            </a:r>
            <a:endParaRPr lang="en-US" altLang="ja-JP" sz="2400" smtClean="0">
              <a:latin typeface="メイリオ"/>
            </a:endParaRPr>
          </a:p>
          <a:p>
            <a:r>
              <a:rPr lang="ja-JP" altLang="en-US" sz="2400" smtClean="0">
                <a:latin typeface="メイリオ"/>
              </a:rPr>
              <a:t>「</a:t>
            </a:r>
            <a:r>
              <a:rPr lang="en-US" altLang="ja-JP" sz="2400" smtClean="0">
                <a:latin typeface="メイリオ"/>
              </a:rPr>
              <a:t>Download Now</a:t>
            </a:r>
            <a:r>
              <a:rPr lang="ja-JP" altLang="en-US" sz="2400" smtClean="0">
                <a:latin typeface="メイリオ"/>
              </a:rPr>
              <a:t>」をクリック</a:t>
            </a:r>
            <a:endParaRPr lang="en-US" altLang="ja-JP" sz="2400" smtClean="0">
              <a:latin typeface="メイリオ"/>
            </a:endParaRPr>
          </a:p>
          <a:p>
            <a:r>
              <a:rPr lang="ja-JP" altLang="en-US" sz="2400" smtClean="0">
                <a:latin typeface="メイリオ"/>
              </a:rPr>
              <a:t>右側の「</a:t>
            </a:r>
            <a:r>
              <a:rPr lang="en-US" altLang="ja-JP" sz="2400" smtClean="0">
                <a:latin typeface="メイリオ"/>
              </a:rPr>
              <a:t>Download ActivePerl 5.28</a:t>
            </a:r>
            <a:r>
              <a:rPr lang="ja-JP" altLang="en-US" sz="2400" smtClean="0">
                <a:latin typeface="メイリオ"/>
              </a:rPr>
              <a:t>」をクリック</a:t>
            </a:r>
            <a:endParaRPr lang="en-US" altLang="ja-JP" sz="2400" smtClean="0">
              <a:latin typeface="メイリオ"/>
            </a:endParaRPr>
          </a:p>
          <a:p>
            <a:r>
              <a:rPr lang="ja-JP" altLang="en-US" sz="2400" smtClean="0">
                <a:latin typeface="メイリオ"/>
              </a:rPr>
              <a:t>次の画面でユーザ登録情報を入力し、</a:t>
            </a:r>
            <a:r>
              <a:rPr lang="en-US" altLang="ja-JP" sz="2400" smtClean="0">
                <a:latin typeface="メイリオ"/>
              </a:rPr>
              <a:t>ActivePerl-5.28</a:t>
            </a:r>
            <a:r>
              <a:rPr lang="ja-JP" altLang="en-US" sz="2400" smtClean="0">
                <a:latin typeface="メイリオ"/>
              </a:rPr>
              <a:t>をダウンロード</a:t>
            </a:r>
            <a:endParaRPr lang="en-US" altLang="ja-JP" sz="2400" smtClean="0">
              <a:latin typeface="メイリオ"/>
            </a:endParaRPr>
          </a:p>
          <a:p>
            <a:r>
              <a:rPr lang="ja-JP" altLang="en-US" sz="2400" smtClean="0">
                <a:latin typeface="メイリオ"/>
              </a:rPr>
              <a:t>ダウンロードしたファイルをダブルクリックしてインストーラを起動</a:t>
            </a:r>
            <a:endParaRPr lang="en-US" altLang="ja-JP" sz="2400" smtClean="0">
              <a:latin typeface="メイリオ"/>
            </a:endParaRPr>
          </a:p>
          <a:p>
            <a:r>
              <a:rPr lang="en-US" altLang="ja-JP" sz="2400" smtClean="0">
                <a:latin typeface="メイリオ"/>
              </a:rPr>
              <a:t>64bit</a:t>
            </a:r>
            <a:r>
              <a:rPr lang="ja-JP" altLang="en-US" sz="2400" smtClean="0">
                <a:latin typeface="メイリオ"/>
              </a:rPr>
              <a:t>版の場合，デフォルトでは</a:t>
            </a:r>
            <a:r>
              <a:rPr lang="en-US" altLang="ja-JP" sz="2400" smtClean="0">
                <a:latin typeface="メイリオ"/>
              </a:rPr>
              <a:t>C:\perl64</a:t>
            </a:r>
            <a:r>
              <a:rPr lang="ja-JP" altLang="en-US" sz="2400" smtClean="0">
                <a:latin typeface="メイリオ"/>
              </a:rPr>
              <a:t> にインストールされる</a:t>
            </a:r>
          </a:p>
          <a:p>
            <a:endParaRPr lang="ja-JP" altLang="en-US" sz="2400" smtClean="0">
              <a:latin typeface="メイリオ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1109663" y="1117600"/>
            <a:ext cx="6037262" cy="4619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http://www.activestate.com/activeperl</a:t>
            </a: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7175500" y="1125538"/>
            <a:ext cx="172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>
                <a:latin typeface="+mn-ea"/>
                <a:ea typeface="+mn-ea"/>
              </a:rPr>
              <a:t>へアクセス</a:t>
            </a:r>
          </a:p>
        </p:txBody>
      </p:sp>
      <p:sp>
        <p:nvSpPr>
          <p:cNvPr id="11272" name="Text Box 10"/>
          <p:cNvSpPr txBox="1">
            <a:spLocks noChangeArrowheads="1"/>
          </p:cNvSpPr>
          <p:nvPr/>
        </p:nvSpPr>
        <p:spPr bwMode="auto">
          <a:xfrm>
            <a:off x="6115050" y="4879975"/>
            <a:ext cx="5111750" cy="157003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ja-JP" altLang="en-US" dirty="0">
                <a:latin typeface="+mn-ea"/>
                <a:ea typeface="+mn-ea"/>
              </a:rPr>
              <a:t>インストールは必ず</a:t>
            </a:r>
            <a:r>
              <a:rPr lang="en-US" altLang="ja-JP" dirty="0">
                <a:latin typeface="+mn-ea"/>
                <a:ea typeface="+mn-ea"/>
              </a:rPr>
              <a:t>Admin</a:t>
            </a:r>
            <a:r>
              <a:rPr lang="ja-JP" altLang="en-US" dirty="0">
                <a:latin typeface="+mn-ea"/>
                <a:ea typeface="+mn-ea"/>
              </a:rPr>
              <a:t>権限で</a:t>
            </a:r>
            <a:r>
              <a:rPr lang="ja-JP" altLang="en-US" dirty="0">
                <a:latin typeface="+mn-ea"/>
                <a:ea typeface="+mn-ea"/>
              </a:rPr>
              <a:t>行う</a:t>
            </a:r>
            <a:endParaRPr lang="en-US" altLang="ja-JP" dirty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ja-JP" dirty="0">
                <a:latin typeface="+mn-ea"/>
                <a:ea typeface="+mn-ea"/>
              </a:rPr>
              <a:t>Admin</a:t>
            </a:r>
            <a:r>
              <a:rPr lang="ja-JP" altLang="en-US" dirty="0">
                <a:latin typeface="+mn-ea"/>
                <a:ea typeface="+mn-ea"/>
              </a:rPr>
              <a:t>でない場合はファイルを右クリック→</a:t>
            </a:r>
            <a:r>
              <a:rPr lang="en-US" altLang="ja-JP" dirty="0">
                <a:latin typeface="+mn-ea"/>
                <a:ea typeface="+mn-ea"/>
              </a:rPr>
              <a:t>[</a:t>
            </a:r>
            <a:r>
              <a:rPr lang="ja-JP" altLang="en-US" dirty="0">
                <a:latin typeface="+mn-ea"/>
                <a:ea typeface="+mn-ea"/>
              </a:rPr>
              <a:t>管理者として実行</a:t>
            </a:r>
            <a:r>
              <a:rPr lang="en-US" altLang="ja-JP" dirty="0">
                <a:latin typeface="+mn-ea"/>
                <a:ea typeface="+mn-ea"/>
              </a:rPr>
              <a:t>]</a:t>
            </a: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374EF9-9305-46A8-853B-3E4DD03556A7}" type="slidenum">
              <a:rPr lang="ja-JP" altLang="en-US"/>
              <a:pPr>
                <a:defRPr/>
              </a:pPr>
              <a:t>26</a:t>
            </a:fld>
            <a:endParaRPr lang="en-US" altLang="ja-JP" dirty="0"/>
          </a:p>
        </p:txBody>
      </p:sp>
      <p:sp>
        <p:nvSpPr>
          <p:cNvPr id="4" name="楕円 3"/>
          <p:cNvSpPr/>
          <p:nvPr/>
        </p:nvSpPr>
        <p:spPr>
          <a:xfrm>
            <a:off x="1992313" y="6381750"/>
            <a:ext cx="1223962" cy="3175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" name="フリーフォーム 9"/>
          <p:cNvSpPr/>
          <p:nvPr/>
        </p:nvSpPr>
        <p:spPr>
          <a:xfrm>
            <a:off x="457200" y="2343150"/>
            <a:ext cx="617538" cy="3268663"/>
          </a:xfrm>
          <a:custGeom>
            <a:avLst/>
            <a:gdLst>
              <a:gd name="connsiteX0" fmla="*/ 354330 w 617220"/>
              <a:gd name="connsiteY0" fmla="*/ 0 h 3268980"/>
              <a:gd name="connsiteX1" fmla="*/ 0 w 617220"/>
              <a:gd name="connsiteY1" fmla="*/ 0 h 3268980"/>
              <a:gd name="connsiteX2" fmla="*/ 34290 w 617220"/>
              <a:gd name="connsiteY2" fmla="*/ 3268980 h 3268980"/>
              <a:gd name="connsiteX3" fmla="*/ 617220 w 617220"/>
              <a:gd name="connsiteY3" fmla="*/ 3268980 h 3268980"/>
              <a:gd name="connsiteX0" fmla="*/ 354330 w 617220"/>
              <a:gd name="connsiteY0" fmla="*/ 0 h 3268980"/>
              <a:gd name="connsiteX1" fmla="*/ 0 w 617220"/>
              <a:gd name="connsiteY1" fmla="*/ 0 h 3268980"/>
              <a:gd name="connsiteX2" fmla="*/ 11430 w 617220"/>
              <a:gd name="connsiteY2" fmla="*/ 3268980 h 3268980"/>
              <a:gd name="connsiteX3" fmla="*/ 617220 w 617220"/>
              <a:gd name="connsiteY3" fmla="*/ 3268980 h 3268980"/>
              <a:gd name="connsiteX0" fmla="*/ 354330 w 617220"/>
              <a:gd name="connsiteY0" fmla="*/ 0 h 3268980"/>
              <a:gd name="connsiteX1" fmla="*/ 0 w 617220"/>
              <a:gd name="connsiteY1" fmla="*/ 0 h 3268980"/>
              <a:gd name="connsiteX2" fmla="*/ 0 w 617220"/>
              <a:gd name="connsiteY2" fmla="*/ 3268980 h 3268980"/>
              <a:gd name="connsiteX3" fmla="*/ 617220 w 617220"/>
              <a:gd name="connsiteY3" fmla="*/ 3268980 h 326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220" h="3268980">
                <a:moveTo>
                  <a:pt x="354330" y="0"/>
                </a:moveTo>
                <a:lnTo>
                  <a:pt x="0" y="0"/>
                </a:lnTo>
                <a:lnTo>
                  <a:pt x="0" y="3268980"/>
                </a:lnTo>
                <a:lnTo>
                  <a:pt x="617220" y="3268980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9120188" y="3573463"/>
            <a:ext cx="720725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図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1850" y="1055688"/>
            <a:ext cx="4751388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ja-JP" dirty="0" err="1" smtClean="0">
                <a:latin typeface="+mj-ea"/>
                <a:cs typeface="+mj-cs"/>
              </a:rPr>
              <a:t>ActivePerl</a:t>
            </a:r>
            <a:r>
              <a:rPr lang="ja-JP" altLang="en-US" dirty="0" smtClean="0">
                <a:latin typeface="+mj-ea"/>
                <a:cs typeface="+mj-cs"/>
              </a:rPr>
              <a:t>（</a:t>
            </a:r>
            <a:r>
              <a:rPr lang="ja-JP" altLang="en-US" dirty="0">
                <a:latin typeface="+mj-ea"/>
                <a:cs typeface="+mj-cs"/>
              </a:rPr>
              <a:t>２）</a:t>
            </a:r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3705225" y="4232275"/>
            <a:ext cx="974725" cy="503238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 flipH="1">
            <a:off x="3797300" y="4735513"/>
            <a:ext cx="320675" cy="917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311400" y="5754688"/>
            <a:ext cx="3108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000" dirty="0">
                <a:solidFill>
                  <a:srgbClr val="FF0000"/>
                </a:solidFill>
                <a:latin typeface="+mn-ea"/>
                <a:ea typeface="+mn-ea"/>
              </a:rPr>
              <a:t>「</a:t>
            </a:r>
            <a:r>
              <a:rPr lang="en-US" altLang="ja-JP" sz="2000" dirty="0">
                <a:solidFill>
                  <a:srgbClr val="FF0000"/>
                </a:solidFill>
                <a:latin typeface="+mn-ea"/>
                <a:ea typeface="+mn-ea"/>
              </a:rPr>
              <a:t>Next &gt;</a:t>
            </a:r>
            <a:r>
              <a:rPr lang="ja-JP" altLang="en-US" sz="2000" dirty="0">
                <a:solidFill>
                  <a:srgbClr val="FF0000"/>
                </a:solidFill>
                <a:latin typeface="+mn-ea"/>
                <a:ea typeface="+mn-ea"/>
              </a:rPr>
              <a:t>」ボタンを押す</a:t>
            </a:r>
          </a:p>
        </p:txBody>
      </p:sp>
      <p:pic>
        <p:nvPicPr>
          <p:cNvPr id="43014" name="図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37338" y="1589088"/>
            <a:ext cx="4716462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9518650" y="4765675"/>
            <a:ext cx="863600" cy="500063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H="1">
            <a:off x="9648825" y="5265738"/>
            <a:ext cx="222250" cy="6429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8094663" y="6003925"/>
            <a:ext cx="3108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000" dirty="0">
                <a:solidFill>
                  <a:srgbClr val="FF0000"/>
                </a:solidFill>
                <a:latin typeface="+mn-ea"/>
                <a:ea typeface="+mn-ea"/>
              </a:rPr>
              <a:t>「</a:t>
            </a:r>
            <a:r>
              <a:rPr lang="en-US" altLang="ja-JP" sz="2000" dirty="0">
                <a:solidFill>
                  <a:srgbClr val="FF0000"/>
                </a:solidFill>
                <a:latin typeface="+mn-ea"/>
                <a:ea typeface="+mn-ea"/>
              </a:rPr>
              <a:t>Next &gt;</a:t>
            </a:r>
            <a:r>
              <a:rPr lang="ja-JP" altLang="en-US" sz="2000" dirty="0">
                <a:solidFill>
                  <a:srgbClr val="FF0000"/>
                </a:solidFill>
                <a:latin typeface="+mn-ea"/>
                <a:ea typeface="+mn-ea"/>
              </a:rPr>
              <a:t>」ボタンを押す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6877050" y="4114800"/>
            <a:ext cx="407988" cy="357188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6967538" y="4497388"/>
            <a:ext cx="4762" cy="9413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6419850" y="5438775"/>
            <a:ext cx="12715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2000" dirty="0">
                <a:solidFill>
                  <a:srgbClr val="FF0000"/>
                </a:solidFill>
                <a:latin typeface="+mn-ea"/>
                <a:ea typeface="+mn-ea"/>
              </a:rPr>
              <a:t>ここに</a:t>
            </a:r>
          </a:p>
          <a:p>
            <a:pPr>
              <a:defRPr/>
            </a:pPr>
            <a:r>
              <a:rPr lang="ja-JP" altLang="en-US" sz="2000" dirty="0">
                <a:solidFill>
                  <a:srgbClr val="FF0000"/>
                </a:solidFill>
                <a:latin typeface="+mn-ea"/>
                <a:ea typeface="+mn-ea"/>
              </a:rPr>
              <a:t>チェック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B4A5E0-CD62-4E72-B4AA-BB840C070F95}" type="slidenum">
              <a:rPr lang="ja-JP" altLang="en-US"/>
              <a:pPr>
                <a:defRPr/>
              </a:pPr>
              <a:t>27</a:t>
            </a:fld>
            <a:endParaRPr lang="en-US" altLang="ja-JP" dirty="0"/>
          </a:p>
        </p:txBody>
      </p:sp>
      <p:sp>
        <p:nvSpPr>
          <p:cNvPr id="43022" name="テキスト ボックス 3"/>
          <p:cNvSpPr txBox="1">
            <a:spLocks noChangeArrowheads="1"/>
          </p:cNvSpPr>
          <p:nvPr/>
        </p:nvSpPr>
        <p:spPr bwMode="auto">
          <a:xfrm>
            <a:off x="6405563" y="434975"/>
            <a:ext cx="5673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000"/>
              <a:t>※</a:t>
            </a:r>
            <a:r>
              <a:rPr lang="ja-JP" altLang="en-US" sz="2000"/>
              <a:t>図はバージョン</a:t>
            </a:r>
            <a:r>
              <a:rPr lang="en-US" altLang="ja-JP" sz="2000"/>
              <a:t>5.24.0</a:t>
            </a:r>
            <a:r>
              <a:rPr lang="ja-JP" altLang="en-US" sz="2000"/>
              <a:t>になっているが手順は同じ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図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068388"/>
            <a:ext cx="4967288" cy="387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ja-JP" dirty="0" err="1" smtClean="0">
                <a:latin typeface="+mj-ea"/>
                <a:cs typeface="+mj-cs"/>
              </a:rPr>
              <a:t>ActivePerl</a:t>
            </a:r>
            <a:r>
              <a:rPr lang="ja-JP" altLang="en-US" dirty="0" smtClean="0">
                <a:latin typeface="+mj-ea"/>
                <a:cs typeface="+mj-cs"/>
              </a:rPr>
              <a:t>（</a:t>
            </a:r>
            <a:r>
              <a:rPr lang="ja-JP" altLang="en-US" dirty="0">
                <a:latin typeface="+mj-ea"/>
                <a:cs typeface="+mj-cs"/>
              </a:rPr>
              <a:t>３）</a:t>
            </a:r>
          </a:p>
        </p:txBody>
      </p:sp>
      <p:sp>
        <p:nvSpPr>
          <p:cNvPr id="13325" name="Line 6"/>
          <p:cNvSpPr>
            <a:spLocks noChangeShapeType="1"/>
          </p:cNvSpPr>
          <p:nvPr/>
        </p:nvSpPr>
        <p:spPr bwMode="auto">
          <a:xfrm>
            <a:off x="1846263" y="2679700"/>
            <a:ext cx="274637" cy="254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13326" name="Text Box 7"/>
          <p:cNvSpPr txBox="1">
            <a:spLocks noChangeArrowheads="1"/>
          </p:cNvSpPr>
          <p:nvPr/>
        </p:nvSpPr>
        <p:spPr bwMode="auto">
          <a:xfrm>
            <a:off x="571500" y="5345113"/>
            <a:ext cx="3244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2000" dirty="0">
                <a:solidFill>
                  <a:srgbClr val="FF0000"/>
                </a:solidFill>
                <a:latin typeface="+mn-ea"/>
                <a:ea typeface="+mn-ea"/>
              </a:rPr>
              <a:t>「</a:t>
            </a:r>
            <a:r>
              <a:rPr lang="en-US" altLang="ja-JP" sz="2000" dirty="0">
                <a:solidFill>
                  <a:srgbClr val="FF0000"/>
                </a:solidFill>
                <a:latin typeface="+mn-ea"/>
                <a:ea typeface="+mn-ea"/>
              </a:rPr>
              <a:t>Typical</a:t>
            </a:r>
            <a:r>
              <a:rPr lang="ja-JP" altLang="en-US" sz="2000" dirty="0">
                <a:solidFill>
                  <a:srgbClr val="FF0000"/>
                </a:solidFill>
                <a:latin typeface="+mn-ea"/>
                <a:ea typeface="+mn-ea"/>
              </a:rPr>
              <a:t>」ボタンを押す</a:t>
            </a:r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1414463" y="2076450"/>
            <a:ext cx="706437" cy="641350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pic>
        <p:nvPicPr>
          <p:cNvPr id="44038" name="図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3988" y="1831975"/>
            <a:ext cx="4849812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9474200" y="5091113"/>
            <a:ext cx="917575" cy="500062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 flipH="1">
            <a:off x="9815513" y="5530850"/>
            <a:ext cx="117475" cy="3746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8159750" y="5984875"/>
            <a:ext cx="3108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000" dirty="0">
                <a:solidFill>
                  <a:srgbClr val="FF0000"/>
                </a:solidFill>
                <a:latin typeface="+mn-ea"/>
                <a:ea typeface="+mn-ea"/>
              </a:rPr>
              <a:t>「</a:t>
            </a:r>
            <a:r>
              <a:rPr lang="en-US" altLang="ja-JP" sz="2000" dirty="0">
                <a:solidFill>
                  <a:srgbClr val="FF0000"/>
                </a:solidFill>
                <a:latin typeface="+mn-ea"/>
                <a:ea typeface="+mn-ea"/>
              </a:rPr>
              <a:t>Next &gt;</a:t>
            </a:r>
            <a:r>
              <a:rPr lang="ja-JP" altLang="en-US" sz="2000" dirty="0">
                <a:solidFill>
                  <a:srgbClr val="FF0000"/>
                </a:solidFill>
                <a:latin typeface="+mn-ea"/>
                <a:ea typeface="+mn-ea"/>
              </a:rPr>
              <a:t>」ボタンを押す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F2CAA4-2C5F-4BE9-8C33-B0FC78702C34}" type="slidenum">
              <a:rPr lang="ja-JP" altLang="en-US"/>
              <a:pPr>
                <a:defRPr/>
              </a:pPr>
              <a:t>28</a:t>
            </a:fld>
            <a:endParaRPr lang="en-US" altLang="ja-JP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図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55700"/>
            <a:ext cx="5462588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ja-JP" dirty="0" err="1" smtClean="0">
                <a:latin typeface="+mj-ea"/>
                <a:cs typeface="+mj-cs"/>
              </a:rPr>
              <a:t>ActivePerl</a:t>
            </a:r>
            <a:r>
              <a:rPr lang="ja-JP" altLang="en-US" dirty="0" smtClean="0">
                <a:latin typeface="+mj-ea"/>
                <a:cs typeface="+mj-cs"/>
              </a:rPr>
              <a:t>（</a:t>
            </a:r>
            <a:r>
              <a:rPr lang="en-US" altLang="ja-JP" dirty="0">
                <a:latin typeface="+mj-ea"/>
                <a:cs typeface="+mj-cs"/>
              </a:rPr>
              <a:t>4</a:t>
            </a:r>
            <a:r>
              <a:rPr lang="ja-JP" altLang="en-US" dirty="0">
                <a:latin typeface="+mj-ea"/>
                <a:cs typeface="+mj-cs"/>
              </a:rPr>
              <a:t>）</a:t>
            </a:r>
          </a:p>
        </p:txBody>
      </p:sp>
      <p:sp>
        <p:nvSpPr>
          <p:cNvPr id="14345" name="Oval 5"/>
          <p:cNvSpPr>
            <a:spLocks noChangeArrowheads="1"/>
          </p:cNvSpPr>
          <p:nvPr/>
        </p:nvSpPr>
        <p:spPr bwMode="auto">
          <a:xfrm>
            <a:off x="4217988" y="4833938"/>
            <a:ext cx="1157287" cy="447675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14346" name="Line 6"/>
          <p:cNvSpPr>
            <a:spLocks noChangeShapeType="1"/>
          </p:cNvSpPr>
          <p:nvPr/>
        </p:nvSpPr>
        <p:spPr bwMode="auto">
          <a:xfrm flipH="1">
            <a:off x="4217988" y="5307013"/>
            <a:ext cx="579437" cy="4270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14347" name="Text Box 7"/>
          <p:cNvSpPr txBox="1">
            <a:spLocks noChangeArrowheads="1"/>
          </p:cNvSpPr>
          <p:nvPr/>
        </p:nvSpPr>
        <p:spPr bwMode="auto">
          <a:xfrm>
            <a:off x="2716213" y="5757863"/>
            <a:ext cx="3005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2000" dirty="0">
                <a:solidFill>
                  <a:srgbClr val="FF0000"/>
                </a:solidFill>
                <a:latin typeface="+mn-ea"/>
                <a:ea typeface="+mn-ea"/>
              </a:rPr>
              <a:t>「</a:t>
            </a:r>
            <a:r>
              <a:rPr lang="en-US" altLang="ja-JP" sz="2000" dirty="0">
                <a:solidFill>
                  <a:srgbClr val="FF0000"/>
                </a:solidFill>
                <a:latin typeface="+mn-ea"/>
                <a:ea typeface="+mn-ea"/>
              </a:rPr>
              <a:t>Install</a:t>
            </a:r>
            <a:r>
              <a:rPr lang="ja-JP" altLang="en-US" sz="2000" dirty="0">
                <a:solidFill>
                  <a:srgbClr val="FF0000"/>
                </a:solidFill>
                <a:latin typeface="+mn-ea"/>
                <a:ea typeface="+mn-ea"/>
              </a:rPr>
              <a:t>」ボタンを押す</a:t>
            </a:r>
          </a:p>
        </p:txBody>
      </p:sp>
      <p:sp>
        <p:nvSpPr>
          <p:cNvPr id="14348" name="テキスト ボックス 13"/>
          <p:cNvSpPr txBox="1">
            <a:spLocks noChangeArrowheads="1"/>
          </p:cNvSpPr>
          <p:nvPr/>
        </p:nvSpPr>
        <p:spPr bwMode="auto">
          <a:xfrm>
            <a:off x="6881813" y="1533525"/>
            <a:ext cx="4902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dirty="0">
                <a:solidFill>
                  <a:srgbClr val="FF0000"/>
                </a:solidFill>
                <a:latin typeface="+mn-ea"/>
                <a:ea typeface="+mn-ea"/>
              </a:rPr>
              <a:t>※</a:t>
            </a: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管理者権限で変更を許可するか</a:t>
            </a: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聞かれたら「</a:t>
            </a: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はい」をクリック</a:t>
            </a:r>
          </a:p>
        </p:txBody>
      </p:sp>
      <p:pic>
        <p:nvPicPr>
          <p:cNvPr id="45063" name="図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81813" y="3284538"/>
            <a:ext cx="4110037" cy="320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テキスト ボックス 3"/>
          <p:cNvSpPr txBox="1"/>
          <p:nvPr/>
        </p:nvSpPr>
        <p:spPr>
          <a:xfrm>
            <a:off x="6881813" y="2830513"/>
            <a:ext cx="309562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dirty="0">
                <a:latin typeface="+mn-ea"/>
                <a:ea typeface="+mn-ea"/>
              </a:rPr>
              <a:t>インストール中</a:t>
            </a:r>
            <a:r>
              <a:rPr lang="en-US" altLang="ja-JP" dirty="0">
                <a:latin typeface="+mn-ea"/>
                <a:ea typeface="+mn-ea"/>
              </a:rPr>
              <a:t>…</a:t>
            </a: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133BF-7E5B-4D1E-908A-D7ECD8F68F5C}" type="slidenum">
              <a:rPr lang="ja-JP" altLang="en-US"/>
              <a:pPr>
                <a:defRPr/>
              </a:pPr>
              <a:t>29</a:t>
            </a:fld>
            <a:endParaRPr lang="en-US" altLang="ja-JP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/>
          <a:lstStyle/>
          <a:p>
            <a:r>
              <a:rPr lang="ja-JP" altLang="en-US" smtClean="0"/>
              <a:t>掲示板フォーム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B2542F-D20B-48E1-8E19-55FB033E98E0}" type="slidenum">
              <a:rPr lang="ja-JP" altLang="en-US"/>
              <a:pPr>
                <a:defRPr/>
              </a:pPr>
              <a:t>3</a:t>
            </a:fld>
            <a:endParaRPr lang="en-US" altLang="ja-JP" dirty="0"/>
          </a:p>
        </p:txBody>
      </p:sp>
      <p:pic>
        <p:nvPicPr>
          <p:cNvPr id="17411" name="図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2663" y="1031875"/>
            <a:ext cx="5329237" cy="558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図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13" y="1054100"/>
            <a:ext cx="5832475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ja-JP" dirty="0" err="1" smtClean="0">
                <a:latin typeface="+mj-ea"/>
                <a:cs typeface="+mj-cs"/>
              </a:rPr>
              <a:t>ActivePerl</a:t>
            </a:r>
            <a:r>
              <a:rPr lang="ja-JP" altLang="en-US" dirty="0" smtClean="0">
                <a:latin typeface="+mj-ea"/>
                <a:cs typeface="+mj-cs"/>
              </a:rPr>
              <a:t>（</a:t>
            </a:r>
            <a:r>
              <a:rPr lang="en-US" altLang="ja-JP" dirty="0">
                <a:latin typeface="+mj-ea"/>
                <a:cs typeface="+mj-cs"/>
              </a:rPr>
              <a:t>5</a:t>
            </a:r>
            <a:r>
              <a:rPr lang="ja-JP" altLang="en-US" dirty="0">
                <a:latin typeface="+mj-ea"/>
                <a:cs typeface="+mj-cs"/>
              </a:rPr>
              <a:t>）</a:t>
            </a:r>
          </a:p>
        </p:txBody>
      </p:sp>
      <p:sp>
        <p:nvSpPr>
          <p:cNvPr id="15364" name="Oval 5"/>
          <p:cNvSpPr>
            <a:spLocks noChangeArrowheads="1"/>
          </p:cNvSpPr>
          <p:nvPr/>
        </p:nvSpPr>
        <p:spPr bwMode="auto">
          <a:xfrm>
            <a:off x="6530975" y="4981575"/>
            <a:ext cx="1293813" cy="576263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15365" name="Line 6"/>
          <p:cNvSpPr>
            <a:spLocks noChangeShapeType="1"/>
          </p:cNvSpPr>
          <p:nvPr/>
        </p:nvSpPr>
        <p:spPr bwMode="auto">
          <a:xfrm flipH="1">
            <a:off x="6096000" y="5557838"/>
            <a:ext cx="1081088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3459163" y="5846763"/>
            <a:ext cx="50577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000" dirty="0">
                <a:solidFill>
                  <a:srgbClr val="FF0000"/>
                </a:solidFill>
                <a:latin typeface="+mn-ea"/>
                <a:ea typeface="+mn-ea"/>
              </a:rPr>
              <a:t>「</a:t>
            </a:r>
            <a:r>
              <a:rPr lang="en-US" altLang="ja-JP" sz="2000" dirty="0">
                <a:solidFill>
                  <a:srgbClr val="FF0000"/>
                </a:solidFill>
                <a:latin typeface="+mn-ea"/>
                <a:ea typeface="+mn-ea"/>
              </a:rPr>
              <a:t>Finish</a:t>
            </a:r>
            <a:r>
              <a:rPr lang="ja-JP" altLang="en-US" sz="2000" dirty="0">
                <a:solidFill>
                  <a:srgbClr val="FF0000"/>
                </a:solidFill>
                <a:latin typeface="+mn-ea"/>
                <a:ea typeface="+mn-ea"/>
              </a:rPr>
              <a:t>」ボタンを押す</a:t>
            </a:r>
          </a:p>
          <a:p>
            <a:pPr>
              <a:defRPr/>
            </a:pPr>
            <a:r>
              <a:rPr lang="ja-JP" altLang="en-US" sz="2000" dirty="0">
                <a:solidFill>
                  <a:srgbClr val="FF0000"/>
                </a:solidFill>
                <a:latin typeface="+mn-ea"/>
                <a:ea typeface="+mn-ea"/>
              </a:rPr>
              <a:t>リリースノートのウィンドウが起動される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E8D275-C8C8-4F5C-9699-8C91431E3507}" type="slidenum">
              <a:rPr lang="ja-JP" altLang="en-US"/>
              <a:pPr>
                <a:defRPr/>
              </a:pPr>
              <a:t>30</a:t>
            </a:fld>
            <a:endParaRPr lang="en-US" altLang="ja-JP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ja-JP" altLang="en-US" dirty="0">
                <a:latin typeface="+mj-ea"/>
                <a:cs typeface="+mj-cs"/>
              </a:rPr>
              <a:t>テスト</a:t>
            </a:r>
            <a:r>
              <a:rPr lang="en-US" altLang="ja-JP" dirty="0">
                <a:latin typeface="+mj-ea"/>
                <a:cs typeface="+mj-cs"/>
              </a:rPr>
              <a:t>CGI</a:t>
            </a:r>
            <a:r>
              <a:rPr lang="ja-JP" altLang="en-US" dirty="0">
                <a:latin typeface="+mj-ea"/>
                <a:cs typeface="+mj-cs"/>
              </a:rPr>
              <a:t>の実行</a:t>
            </a:r>
            <a:r>
              <a:rPr lang="en-US" altLang="ja-JP" dirty="0">
                <a:latin typeface="+mj-ea"/>
                <a:cs typeface="+mj-cs"/>
              </a:rPr>
              <a:t>(1)</a:t>
            </a:r>
            <a:endParaRPr lang="ja-JP" altLang="en-US" dirty="0">
              <a:latin typeface="+mj-ea"/>
              <a:cs typeface="+mj-cs"/>
            </a:endParaRPr>
          </a:p>
        </p:txBody>
      </p:sp>
      <p:sp>
        <p:nvSpPr>
          <p:cNvPr id="16387" name="AutoShape 4"/>
          <p:cNvSpPr>
            <a:spLocks noChangeArrowheads="1"/>
          </p:cNvSpPr>
          <p:nvPr/>
        </p:nvSpPr>
        <p:spPr bwMode="auto">
          <a:xfrm>
            <a:off x="852488" y="1590675"/>
            <a:ext cx="7215187" cy="5078413"/>
          </a:xfrm>
          <a:prstGeom prst="foldedCorner">
            <a:avLst>
              <a:gd name="adj" fmla="val 5551"/>
            </a:avLst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1081088" y="1590675"/>
            <a:ext cx="7100887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#!c:/perl64/bin/perl</a:t>
            </a:r>
          </a:p>
          <a:p>
            <a:pPr>
              <a:defRPr/>
            </a:pPr>
            <a:endParaRPr lang="en-US" altLang="ja-JP" sz="18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print &lt;&lt;END;</a:t>
            </a: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Content-type: text/html</a:t>
            </a:r>
          </a:p>
          <a:p>
            <a:pPr>
              <a:defRPr/>
            </a:pPr>
            <a:endParaRPr lang="en-US" altLang="ja-JP" sz="18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&lt;!DOCTYPE HTML PUBLIC "-//W3C//DTD HTML 4.01//EN"&gt;</a:t>
            </a: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&lt;html&gt;</a:t>
            </a: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&lt;head&gt;</a:t>
            </a: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&lt;meta http-equiv="Content-Type" content="text/html; </a:t>
            </a: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charset=utf-8"&gt;</a:t>
            </a:r>
            <a:endParaRPr lang="en-US" altLang="ja-JP" sz="18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&lt;title&gt;Test&lt;/title&gt;</a:t>
            </a: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&lt;/head&gt;</a:t>
            </a: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&lt;body&gt;</a:t>
            </a: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&lt;p&gt;Hello World&lt;/p&gt;</a:t>
            </a: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&lt;/body&gt;</a:t>
            </a: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&lt;/html&gt;</a:t>
            </a: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END</a:t>
            </a: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exit;</a:t>
            </a:r>
          </a:p>
        </p:txBody>
      </p:sp>
      <p:sp>
        <p:nvSpPr>
          <p:cNvPr id="16389" name="AutoShape 6"/>
          <p:cNvSpPr>
            <a:spLocks noChangeArrowheads="1"/>
          </p:cNvSpPr>
          <p:nvPr/>
        </p:nvSpPr>
        <p:spPr bwMode="auto">
          <a:xfrm>
            <a:off x="9409113" y="276225"/>
            <a:ext cx="1944687" cy="431800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38100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solidFill>
                  <a:srgbClr val="000066"/>
                </a:solidFill>
                <a:latin typeface="+mn-ea"/>
                <a:ea typeface="+mn-ea"/>
              </a:rPr>
              <a:t>test.cgi</a:t>
            </a:r>
          </a:p>
        </p:txBody>
      </p:sp>
      <p:sp>
        <p:nvSpPr>
          <p:cNvPr id="16390" name="Text Box 8"/>
          <p:cNvSpPr txBox="1">
            <a:spLocks noChangeArrowheads="1"/>
          </p:cNvSpPr>
          <p:nvPr/>
        </p:nvSpPr>
        <p:spPr bwMode="auto">
          <a:xfrm>
            <a:off x="866775" y="922338"/>
            <a:ext cx="10674350" cy="461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 err="1">
                <a:latin typeface="+mn-ea"/>
                <a:ea typeface="+mn-ea"/>
              </a:rPr>
              <a:t>moodle</a:t>
            </a:r>
            <a:r>
              <a:rPr lang="ja-JP" altLang="en-US" dirty="0">
                <a:latin typeface="+mn-ea"/>
                <a:ea typeface="+mn-ea"/>
              </a:rPr>
              <a:t>から</a:t>
            </a:r>
            <a:r>
              <a:rPr lang="en-US" altLang="ja-JP" dirty="0" err="1">
                <a:latin typeface="+mn-ea"/>
                <a:ea typeface="+mn-ea"/>
              </a:rPr>
              <a:t>test.cgi</a:t>
            </a:r>
            <a:r>
              <a:rPr lang="ja-JP" altLang="en-US" dirty="0">
                <a:latin typeface="+mn-ea"/>
                <a:ea typeface="+mn-ea"/>
              </a:rPr>
              <a:t>をダウンロードし，「</a:t>
            </a:r>
            <a:r>
              <a:rPr lang="en-US" altLang="ja-JP" dirty="0">
                <a:latin typeface="+mn-ea"/>
                <a:ea typeface="+mn-ea"/>
              </a:rPr>
              <a:t>httpd142p</a:t>
            </a:r>
            <a:r>
              <a:rPr lang="ja-JP" altLang="en-US" dirty="0">
                <a:latin typeface="+mn-ea"/>
                <a:ea typeface="+mn-ea"/>
              </a:rPr>
              <a:t>」フォルダの下</a:t>
            </a:r>
            <a:r>
              <a:rPr lang="ja-JP" altLang="en-US" dirty="0">
                <a:latin typeface="+mn-ea"/>
                <a:ea typeface="+mn-ea"/>
              </a:rPr>
              <a:t>に</a:t>
            </a:r>
            <a:r>
              <a:rPr lang="ja-JP" altLang="en-US" dirty="0">
                <a:latin typeface="+mn-ea"/>
                <a:ea typeface="+mn-ea"/>
              </a:rPr>
              <a:t>置</a:t>
            </a:r>
            <a:r>
              <a:rPr lang="ja-JP" altLang="en-US" dirty="0">
                <a:latin typeface="+mn-ea"/>
                <a:ea typeface="+mn-ea"/>
              </a:rPr>
              <a:t>く</a:t>
            </a:r>
            <a:endParaRPr lang="en-US" altLang="ja-JP" dirty="0">
              <a:latin typeface="+mn-ea"/>
              <a:ea typeface="+mn-ea"/>
            </a:endParaRPr>
          </a:p>
        </p:txBody>
      </p:sp>
      <p:sp>
        <p:nvSpPr>
          <p:cNvPr id="16391" name="Text Box 9"/>
          <p:cNvSpPr txBox="1">
            <a:spLocks noChangeArrowheads="1"/>
          </p:cNvSpPr>
          <p:nvPr/>
        </p:nvSpPr>
        <p:spPr bwMode="auto">
          <a:xfrm>
            <a:off x="7893050" y="1458913"/>
            <a:ext cx="41957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000" dirty="0">
                <a:solidFill>
                  <a:srgbClr val="3333FF"/>
                </a:solidFill>
                <a:latin typeface="+mn-ea"/>
                <a:ea typeface="+mn-ea"/>
              </a:rPr>
              <a:t>（</a:t>
            </a:r>
            <a:r>
              <a:rPr lang="en-US" altLang="ja-JP" sz="2000" dirty="0">
                <a:solidFill>
                  <a:srgbClr val="3333FF"/>
                </a:solidFill>
                <a:latin typeface="+mn-ea"/>
                <a:ea typeface="+mn-ea"/>
              </a:rPr>
              <a:t>httpd.exe</a:t>
            </a:r>
            <a:r>
              <a:rPr lang="ja-JP" altLang="en-US" sz="2000" dirty="0">
                <a:solidFill>
                  <a:srgbClr val="3333FF"/>
                </a:solidFill>
                <a:latin typeface="+mn-ea"/>
                <a:ea typeface="+mn-ea"/>
              </a:rPr>
              <a:t>があるディレクトリ）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76FB3A-A044-427B-AF0E-495E000CE3F1}" type="slidenum">
              <a:rPr lang="ja-JP" altLang="en-US"/>
              <a:pPr>
                <a:defRPr/>
              </a:pPr>
              <a:t>31</a:t>
            </a:fld>
            <a:endParaRPr lang="en-US" altLang="ja-JP" dirty="0"/>
          </a:p>
        </p:txBody>
      </p:sp>
      <p:sp>
        <p:nvSpPr>
          <p:cNvPr id="9" name="角丸四角形吹き出し 8"/>
          <p:cNvSpPr>
            <a:spLocks noChangeArrowheads="1"/>
          </p:cNvSpPr>
          <p:nvPr/>
        </p:nvSpPr>
        <p:spPr bwMode="auto">
          <a:xfrm>
            <a:off x="4295775" y="4994275"/>
            <a:ext cx="3168650" cy="450850"/>
          </a:xfrm>
          <a:prstGeom prst="wedgeRoundRectCallout">
            <a:avLst>
              <a:gd name="adj1" fmla="val -57616"/>
              <a:gd name="adj2" fmla="val 34861"/>
              <a:gd name="adj3" fmla="val 16667"/>
            </a:avLst>
          </a:prstGeom>
          <a:solidFill>
            <a:srgbClr val="CCE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ja-JP" sz="2000" dirty="0">
                <a:latin typeface="Verdana" pitchFamily="34" charset="0"/>
                <a:ea typeface="+mn-ea"/>
                <a:cs typeface="Verdana" pitchFamily="34" charset="0"/>
              </a:rPr>
              <a:t>Hello World</a:t>
            </a:r>
            <a:r>
              <a:rPr lang="ja-JP" altLang="en-US" sz="2000" dirty="0">
                <a:latin typeface="Verdana" pitchFamily="34" charset="0"/>
                <a:ea typeface="+mn-ea"/>
                <a:cs typeface="Verdana" pitchFamily="34" charset="0"/>
              </a:rPr>
              <a:t>と表示する</a:t>
            </a:r>
            <a:endParaRPr lang="ja-JP" altLang="en-US" sz="2000" dirty="0">
              <a:latin typeface="Verdana" pitchFamily="34" charset="0"/>
              <a:ea typeface="+mn-ea"/>
              <a:cs typeface="Verdana" pitchFamily="34" charset="0"/>
            </a:endParaRPr>
          </a:p>
        </p:txBody>
      </p:sp>
      <p:sp>
        <p:nvSpPr>
          <p:cNvPr id="47113" name="Text Box 14"/>
          <p:cNvSpPr txBox="1">
            <a:spLocks noChangeArrowheads="1"/>
          </p:cNvSpPr>
          <p:nvPr/>
        </p:nvSpPr>
        <p:spPr bwMode="auto">
          <a:xfrm>
            <a:off x="2020888" y="2671763"/>
            <a:ext cx="30654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>
                <a:solidFill>
                  <a:srgbClr val="FF0000"/>
                </a:solidFill>
              </a:rPr>
              <a:t>この空白行は必要なので注意</a:t>
            </a:r>
          </a:p>
        </p:txBody>
      </p:sp>
      <p:sp>
        <p:nvSpPr>
          <p:cNvPr id="47114" name="Line 13"/>
          <p:cNvSpPr>
            <a:spLocks noChangeShapeType="1"/>
          </p:cNvSpPr>
          <p:nvPr/>
        </p:nvSpPr>
        <p:spPr bwMode="auto">
          <a:xfrm>
            <a:off x="1992313" y="2671763"/>
            <a:ext cx="0" cy="2889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ja-JP" altLang="en-US" dirty="0">
                <a:latin typeface="+mj-ea"/>
                <a:cs typeface="+mj-cs"/>
              </a:rPr>
              <a:t>テスト</a:t>
            </a:r>
            <a:r>
              <a:rPr lang="en-US" altLang="ja-JP" dirty="0">
                <a:latin typeface="+mj-ea"/>
                <a:cs typeface="+mj-cs"/>
              </a:rPr>
              <a:t>CGI</a:t>
            </a:r>
            <a:r>
              <a:rPr lang="ja-JP" altLang="en-US" dirty="0">
                <a:latin typeface="+mj-ea"/>
                <a:cs typeface="+mj-cs"/>
              </a:rPr>
              <a:t>の実行</a:t>
            </a:r>
            <a:r>
              <a:rPr lang="en-US" altLang="ja-JP" dirty="0">
                <a:latin typeface="+mj-ea"/>
                <a:cs typeface="+mj-cs"/>
              </a:rPr>
              <a:t>(2)</a:t>
            </a:r>
            <a:endParaRPr lang="ja-JP" altLang="en-US" dirty="0">
              <a:latin typeface="+mj-ea"/>
              <a:cs typeface="+mj-cs"/>
            </a:endParaRP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1360488" y="1017588"/>
            <a:ext cx="94710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Web</a:t>
            </a:r>
            <a:r>
              <a:rPr lang="ja-JP" altLang="en-US" dirty="0">
                <a:latin typeface="+mn-ea"/>
                <a:ea typeface="+mn-ea"/>
              </a:rPr>
              <a:t>ブラウザから</a:t>
            </a:r>
          </a:p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http://127.0.0.1/test.cgi</a:t>
            </a:r>
          </a:p>
          <a:p>
            <a:pPr>
              <a:defRPr/>
            </a:pPr>
            <a:r>
              <a:rPr lang="ja-JP" altLang="en-US" dirty="0">
                <a:latin typeface="+mn-ea"/>
                <a:ea typeface="+mn-ea"/>
              </a:rPr>
              <a:t>にアクセスし、以下のように表示されれば</a:t>
            </a:r>
            <a:r>
              <a:rPr lang="en-US" altLang="ja-JP" dirty="0">
                <a:latin typeface="+mn-ea"/>
                <a:ea typeface="+mn-ea"/>
              </a:rPr>
              <a:t>CGI</a:t>
            </a:r>
            <a:r>
              <a:rPr lang="ja-JP" altLang="en-US" dirty="0">
                <a:latin typeface="+mn-ea"/>
                <a:ea typeface="+mn-ea"/>
              </a:rPr>
              <a:t>が正しく使えている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B002B-F4F1-4C58-9E2B-7002822DDFEF}" type="slidenum">
              <a:rPr lang="ja-JP" altLang="en-US"/>
              <a:pPr>
                <a:defRPr/>
              </a:pPr>
              <a:t>32</a:t>
            </a:fld>
            <a:endParaRPr lang="en-US" altLang="ja-JP" dirty="0"/>
          </a:p>
        </p:txBody>
      </p:sp>
      <p:pic>
        <p:nvPicPr>
          <p:cNvPr id="48132" name="図 2"/>
          <p:cNvPicPr>
            <a:picLocks noChangeAspect="1"/>
          </p:cNvPicPr>
          <p:nvPr/>
        </p:nvPicPr>
        <p:blipFill>
          <a:blip r:embed="rId2"/>
          <a:srcRect b="10756"/>
          <a:stretch>
            <a:fillRect/>
          </a:stretch>
        </p:blipFill>
        <p:spPr bwMode="auto">
          <a:xfrm>
            <a:off x="1487488" y="2463800"/>
            <a:ext cx="8240712" cy="32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角丸四角形 3"/>
          <p:cNvSpPr/>
          <p:nvPr/>
        </p:nvSpPr>
        <p:spPr>
          <a:xfrm>
            <a:off x="2351088" y="3141663"/>
            <a:ext cx="1873250" cy="431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3432175" y="2217738"/>
            <a:ext cx="0" cy="850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3154363" y="5838825"/>
            <a:ext cx="807243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ファイルをダブルクリックするのではなく</a:t>
            </a:r>
          </a:p>
          <a:p>
            <a:r>
              <a:rPr lang="en-US" altLang="ja-JP">
                <a:solidFill>
                  <a:srgbClr val="FF0000"/>
                </a:solidFill>
              </a:rPr>
              <a:t>URL</a:t>
            </a:r>
            <a:r>
              <a:rPr lang="ja-JP" altLang="en-US">
                <a:solidFill>
                  <a:srgbClr val="FF0000"/>
                </a:solidFill>
              </a:rPr>
              <a:t>欄に「</a:t>
            </a:r>
            <a:r>
              <a:rPr lang="en-US" altLang="ja-JP">
                <a:solidFill>
                  <a:srgbClr val="FF0000"/>
                </a:solidFill>
              </a:rPr>
              <a:t>http://127.0.0.1/test.cgi</a:t>
            </a:r>
            <a:r>
              <a:rPr lang="ja-JP" altLang="en-US">
                <a:solidFill>
                  <a:srgbClr val="FF0000"/>
                </a:solidFill>
              </a:rPr>
              <a:t>」を記入して</a:t>
            </a:r>
            <a:r>
              <a:rPr lang="en-US" altLang="ja-JP">
                <a:solidFill>
                  <a:srgbClr val="FF0000"/>
                </a:solidFill>
              </a:rPr>
              <a:t>Enter</a:t>
            </a:r>
            <a:r>
              <a:rPr lang="ja-JP" altLang="en-US">
                <a:solidFill>
                  <a:srgbClr val="FF0000"/>
                </a:solidFill>
              </a:rPr>
              <a:t>キーを押す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タイトル 1"/>
          <p:cNvSpPr>
            <a:spLocks noGrp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/>
          <a:lstStyle/>
          <a:p>
            <a:r>
              <a:rPr lang="ja-JP" altLang="en-US" smtClean="0"/>
              <a:t>本日の演習の実行</a:t>
            </a:r>
          </a:p>
        </p:txBody>
      </p:sp>
      <p:sp>
        <p:nvSpPr>
          <p:cNvPr id="4915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981075"/>
            <a:ext cx="10515600" cy="5756275"/>
          </a:xfrm>
        </p:spPr>
        <p:txBody>
          <a:bodyPr/>
          <a:lstStyle/>
          <a:p>
            <a:r>
              <a:rPr lang="ja-JP" altLang="en-US" smtClean="0"/>
              <a:t>掲示板</a:t>
            </a:r>
            <a:endParaRPr lang="en-US" altLang="ja-JP" smtClean="0"/>
          </a:p>
          <a:p>
            <a:pPr lvl="1"/>
            <a:r>
              <a:rPr lang="ja-JP" altLang="en-US" smtClean="0"/>
              <a:t>掲示板のプログラム「</a:t>
            </a:r>
            <a:r>
              <a:rPr lang="en-US" altLang="ja-JP" smtClean="0"/>
              <a:t>bbs.cgi</a:t>
            </a:r>
            <a:r>
              <a:rPr lang="ja-JP" altLang="en-US" smtClean="0"/>
              <a:t>」を「</a:t>
            </a:r>
            <a:r>
              <a:rPr lang="en-US" altLang="ja-JP" smtClean="0"/>
              <a:t>httpd142p</a:t>
            </a:r>
            <a:r>
              <a:rPr lang="ja-JP" altLang="en-US" smtClean="0"/>
              <a:t>」フォルダに置く</a:t>
            </a:r>
            <a:endParaRPr lang="en-US" altLang="ja-JP" smtClean="0"/>
          </a:p>
          <a:p>
            <a:pPr lvl="1"/>
            <a:r>
              <a:rPr lang="ja-JP" altLang="en-US" smtClean="0"/>
              <a:t>書き込み可能な</a:t>
            </a:r>
            <a:r>
              <a:rPr lang="en-US" altLang="ja-JP" smtClean="0"/>
              <a:t>log.txt</a:t>
            </a:r>
            <a:r>
              <a:rPr lang="ja-JP" altLang="en-US" smtClean="0"/>
              <a:t>という空ファイルを</a:t>
            </a:r>
            <a:r>
              <a:rPr lang="en-US" altLang="ja-JP" smtClean="0"/>
              <a:t>cgi</a:t>
            </a:r>
            <a:r>
              <a:rPr lang="ja-JP" altLang="en-US" smtClean="0"/>
              <a:t>と同じフォルダに作成しておく</a:t>
            </a:r>
            <a:endParaRPr lang="en-US" altLang="ja-JP" smtClean="0"/>
          </a:p>
          <a:p>
            <a:pPr lvl="1"/>
            <a:r>
              <a:rPr lang="ja-JP" altLang="en-US" smtClean="0"/>
              <a:t>ブラウザで </a:t>
            </a:r>
            <a:r>
              <a:rPr lang="en-US" altLang="ja-JP" smtClean="0"/>
              <a:t>http://127.0.0.1/bbs.cgi</a:t>
            </a:r>
            <a:r>
              <a:rPr lang="ja-JP" altLang="en-US" smtClean="0"/>
              <a:t> にアクセスする</a:t>
            </a:r>
            <a:endParaRPr lang="en-US" altLang="ja-JP" smtClean="0"/>
          </a:p>
          <a:p>
            <a:r>
              <a:rPr lang="ja-JP" altLang="en-US" smtClean="0"/>
              <a:t>先週のフォーム</a:t>
            </a:r>
            <a:endParaRPr lang="en-US" altLang="ja-JP" smtClean="0"/>
          </a:p>
          <a:p>
            <a:pPr lvl="1"/>
            <a:r>
              <a:rPr lang="ja-JP" altLang="en-US" smtClean="0"/>
              <a:t>「</a:t>
            </a:r>
            <a:r>
              <a:rPr lang="en-US" altLang="ja-JP" smtClean="0"/>
              <a:t>ex13_1_ans.html</a:t>
            </a:r>
            <a:r>
              <a:rPr lang="ja-JP" altLang="en-US" smtClean="0"/>
              <a:t>」と「</a:t>
            </a:r>
            <a:r>
              <a:rPr lang="en-US" altLang="ja-JP" smtClean="0"/>
              <a:t>out.cgi</a:t>
            </a:r>
            <a:r>
              <a:rPr lang="ja-JP" altLang="en-US" smtClean="0"/>
              <a:t>」を「</a:t>
            </a:r>
            <a:r>
              <a:rPr lang="en-US" altLang="ja-JP" smtClean="0"/>
              <a:t>http142p</a:t>
            </a:r>
            <a:r>
              <a:rPr lang="ja-JP" altLang="en-US" smtClean="0"/>
              <a:t>」フォルダに置き，ブラウザで </a:t>
            </a:r>
            <a:r>
              <a:rPr lang="en-US" altLang="ja-JP" smtClean="0"/>
              <a:t>http://127.0.0.1/ex13_1_ans.html</a:t>
            </a:r>
            <a:r>
              <a:rPr lang="ja-JP" altLang="en-US" smtClean="0"/>
              <a:t> に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アクセスする</a:t>
            </a:r>
            <a:endParaRPr lang="en-US" altLang="ja-JP" smtClean="0"/>
          </a:p>
          <a:p>
            <a:pPr lvl="1"/>
            <a:r>
              <a:rPr lang="en-US" altLang="ja-JP" smtClean="0"/>
              <a:t>HTML</a:t>
            </a:r>
            <a:r>
              <a:rPr lang="ja-JP" altLang="en-US" smtClean="0"/>
              <a:t>のフォームに入力して「送信」ボタンを押し，値が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送信できているか確認する</a:t>
            </a:r>
            <a:endParaRPr lang="en-US" altLang="ja-JP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0FBFE7-FA03-4EAB-91A8-84EDD9C768FB}" type="slidenum">
              <a:rPr lang="ja-JP" altLang="en-US"/>
              <a:pPr>
                <a:defRPr/>
              </a:pPr>
              <a:t>33</a:t>
            </a:fld>
            <a:endParaRPr lang="en-US" altLang="ja-JP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タイトル 1"/>
          <p:cNvSpPr>
            <a:spLocks noGrp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ja-JP" altLang="en-US" dirty="0" smtClean="0">
                <a:latin typeface="+mj-ea"/>
                <a:cs typeface="+mj-cs"/>
              </a:rPr>
              <a:t>レポート</a:t>
            </a:r>
            <a:r>
              <a:rPr lang="en-US" altLang="ja-JP" dirty="0" smtClean="0">
                <a:latin typeface="+mj-ea"/>
                <a:cs typeface="+mj-cs"/>
              </a:rPr>
              <a:t>/</a:t>
            </a:r>
            <a:r>
              <a:rPr lang="ja-JP" altLang="en-US" dirty="0" smtClean="0">
                <a:latin typeface="+mj-ea"/>
                <a:cs typeface="+mj-cs"/>
              </a:rPr>
              <a:t>試験　日程確認</a:t>
            </a:r>
          </a:p>
        </p:txBody>
      </p:sp>
      <p:sp>
        <p:nvSpPr>
          <p:cNvPr id="24579" name="コンテンツ プレースホルダ 2"/>
          <p:cNvSpPr>
            <a:spLocks noGrp="1"/>
          </p:cNvSpPr>
          <p:nvPr>
            <p:ph idx="1"/>
          </p:nvPr>
        </p:nvSpPr>
        <p:spPr>
          <a:xfrm>
            <a:off x="838200" y="981075"/>
            <a:ext cx="10515600" cy="5195888"/>
          </a:xfrm>
        </p:spPr>
        <p:txBody>
          <a:bodyPr/>
          <a:lstStyle/>
          <a:p>
            <a:r>
              <a:rPr lang="ja-JP" altLang="en-US" sz="3600" smtClean="0"/>
              <a:t>レポート提出期限</a:t>
            </a:r>
            <a:endParaRPr lang="en-US" altLang="ja-JP" sz="3600" smtClean="0"/>
          </a:p>
          <a:p>
            <a:pPr>
              <a:buFont typeface="Wingdings 3" pitchFamily="18" charset="2"/>
              <a:buNone/>
            </a:pPr>
            <a:r>
              <a:rPr lang="en-US" altLang="ja-JP" smtClean="0"/>
              <a:t>		</a:t>
            </a:r>
            <a:r>
              <a:rPr lang="en-US" altLang="ja-JP" sz="3600" smtClean="0">
                <a:solidFill>
                  <a:srgbClr val="FF0000"/>
                </a:solidFill>
              </a:rPr>
              <a:t>7</a:t>
            </a:r>
            <a:r>
              <a:rPr lang="ja-JP" altLang="en-US" sz="3600" smtClean="0">
                <a:solidFill>
                  <a:srgbClr val="FF0000"/>
                </a:solidFill>
              </a:rPr>
              <a:t>月</a:t>
            </a:r>
            <a:r>
              <a:rPr lang="en-US" altLang="ja-JP" sz="3600" smtClean="0">
                <a:solidFill>
                  <a:srgbClr val="FF0000"/>
                </a:solidFill>
              </a:rPr>
              <a:t>24</a:t>
            </a:r>
            <a:r>
              <a:rPr lang="ja-JP" altLang="en-US" sz="3600" smtClean="0">
                <a:solidFill>
                  <a:srgbClr val="FF0000"/>
                </a:solidFill>
              </a:rPr>
              <a:t>日（水）　</a:t>
            </a:r>
            <a:r>
              <a:rPr lang="en-US" altLang="ja-JP" sz="3600" smtClean="0">
                <a:solidFill>
                  <a:srgbClr val="FF0000"/>
                </a:solidFill>
              </a:rPr>
              <a:t>12</a:t>
            </a:r>
            <a:r>
              <a:rPr lang="ja-JP" altLang="en-US" sz="3600" smtClean="0">
                <a:solidFill>
                  <a:srgbClr val="FF0000"/>
                </a:solidFill>
              </a:rPr>
              <a:t>時（正午）</a:t>
            </a:r>
            <a:endParaRPr lang="en-US" altLang="ja-JP" sz="3600" smtClean="0">
              <a:solidFill>
                <a:srgbClr val="FF0000"/>
              </a:solidFill>
            </a:endParaRPr>
          </a:p>
          <a:p>
            <a:r>
              <a:rPr lang="ja-JP" altLang="en-US" sz="3600" smtClean="0"/>
              <a:t>期末試験</a:t>
            </a:r>
            <a:endParaRPr lang="en-US" altLang="ja-JP" sz="3600" smtClean="0"/>
          </a:p>
          <a:p>
            <a:pPr>
              <a:buFont typeface="Arial" charset="0"/>
              <a:buNone/>
            </a:pPr>
            <a:r>
              <a:rPr lang="en-US" altLang="ja-JP" sz="3600" smtClean="0"/>
              <a:t>	</a:t>
            </a:r>
            <a:r>
              <a:rPr lang="en-US" altLang="ja-JP" sz="3600" smtClean="0">
                <a:solidFill>
                  <a:srgbClr val="FF0000"/>
                </a:solidFill>
              </a:rPr>
              <a:t>7</a:t>
            </a:r>
            <a:r>
              <a:rPr lang="ja-JP" altLang="en-US" sz="3600" smtClean="0">
                <a:solidFill>
                  <a:srgbClr val="FF0000"/>
                </a:solidFill>
              </a:rPr>
              <a:t>月</a:t>
            </a:r>
            <a:r>
              <a:rPr lang="en-US" altLang="ja-JP" sz="3600" smtClean="0">
                <a:solidFill>
                  <a:srgbClr val="FF0000"/>
                </a:solidFill>
              </a:rPr>
              <a:t>30</a:t>
            </a:r>
            <a:r>
              <a:rPr lang="ja-JP" altLang="en-US" sz="3600" smtClean="0">
                <a:solidFill>
                  <a:srgbClr val="FF0000"/>
                </a:solidFill>
              </a:rPr>
              <a:t>日（火）　</a:t>
            </a:r>
            <a:r>
              <a:rPr lang="en-US" altLang="ja-JP" sz="3600" smtClean="0">
                <a:solidFill>
                  <a:srgbClr val="FF0000"/>
                </a:solidFill>
              </a:rPr>
              <a:t>1</a:t>
            </a:r>
            <a:r>
              <a:rPr lang="ja-JP" altLang="en-US" sz="3600" smtClean="0">
                <a:solidFill>
                  <a:srgbClr val="FF0000"/>
                </a:solidFill>
              </a:rPr>
              <a:t>限</a:t>
            </a:r>
            <a:endParaRPr lang="en-US" altLang="ja-JP" sz="3600" smtClean="0">
              <a:solidFill>
                <a:srgbClr val="FF0000"/>
              </a:solidFill>
            </a:endParaRPr>
          </a:p>
          <a:p>
            <a:pPr>
              <a:buFont typeface="Arial" charset="0"/>
              <a:buNone/>
            </a:pPr>
            <a:r>
              <a:rPr lang="en-US" altLang="ja-JP" smtClean="0"/>
              <a:t>※</a:t>
            </a:r>
            <a:r>
              <a:rPr lang="ja-JP" altLang="en-US" smtClean="0"/>
              <a:t>各回の期末試験予想問題について勉強しておくこと！</a:t>
            </a:r>
            <a:endParaRPr lang="en-US" altLang="ja-JP" smtClean="0"/>
          </a:p>
          <a:p>
            <a:pPr>
              <a:buFont typeface="Arial" charset="0"/>
              <a:buNone/>
            </a:pPr>
            <a:endParaRPr lang="en-US" altLang="ja-JP" sz="360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750A8-1538-473A-9D00-189CC9FEF290}" type="slidenum">
              <a:rPr lang="ja-JP" altLang="en-US"/>
              <a:pPr>
                <a:defRPr/>
              </a:pPr>
              <a:t>34</a:t>
            </a:fld>
            <a:endParaRPr lang="en-US" altLang="ja-JP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タイトル 1"/>
          <p:cNvSpPr>
            <a:spLocks noGrp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/>
          <a:lstStyle/>
          <a:p>
            <a:r>
              <a:rPr lang="ja-JP" altLang="en-US" smtClean="0"/>
              <a:t>レポートに関する注意（再確認）</a:t>
            </a:r>
          </a:p>
        </p:txBody>
      </p:sp>
      <p:sp>
        <p:nvSpPr>
          <p:cNvPr id="5120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981075"/>
            <a:ext cx="10515600" cy="5195888"/>
          </a:xfrm>
        </p:spPr>
        <p:txBody>
          <a:bodyPr/>
          <a:lstStyle/>
          <a:p>
            <a:r>
              <a:rPr lang="ja-JP" altLang="en-US" smtClean="0"/>
              <a:t>全てのレポートは</a:t>
            </a:r>
            <a:r>
              <a:rPr lang="en-US" altLang="ja-JP" smtClean="0"/>
              <a:t>Validator</a:t>
            </a:r>
            <a:r>
              <a:rPr lang="ja-JP" altLang="en-US" smtClean="0"/>
              <a:t>で</a:t>
            </a:r>
            <a:r>
              <a:rPr lang="en-US" altLang="ja-JP" smtClean="0"/>
              <a:t>XHTML</a:t>
            </a:r>
            <a:r>
              <a:rPr lang="ja-JP" altLang="en-US" smtClean="0"/>
              <a:t>準拠であることを確かめてから提出すること．</a:t>
            </a:r>
            <a:r>
              <a:rPr lang="ja-JP" altLang="en-US" smtClean="0">
                <a:solidFill>
                  <a:srgbClr val="FF0000"/>
                </a:solidFill>
              </a:rPr>
              <a:t>準拠でない場合は</a:t>
            </a:r>
            <a:r>
              <a:rPr lang="en-US" altLang="ja-JP" smtClean="0">
                <a:solidFill>
                  <a:srgbClr val="FF0000"/>
                </a:solidFill>
              </a:rPr>
              <a:t>0</a:t>
            </a:r>
            <a:r>
              <a:rPr lang="ja-JP" altLang="en-US" smtClean="0">
                <a:solidFill>
                  <a:srgbClr val="FF0000"/>
                </a:solidFill>
              </a:rPr>
              <a:t>点</a:t>
            </a:r>
            <a:r>
              <a:rPr lang="ja-JP" altLang="en-US" smtClean="0"/>
              <a:t>になる．（</a:t>
            </a:r>
            <a:r>
              <a:rPr lang="en-US" altLang="ja-JP" smtClean="0"/>
              <a:t>Validator</a:t>
            </a:r>
            <a:r>
              <a:rPr lang="ja-JP" altLang="en-US" smtClean="0"/>
              <a:t>に学内からアクセスできない場合は学外からアクセスする）</a:t>
            </a:r>
            <a:endParaRPr lang="en-US" altLang="ja-JP" smtClean="0"/>
          </a:p>
          <a:p>
            <a:r>
              <a:rPr lang="ja-JP" altLang="en-US" smtClean="0"/>
              <a:t>提出が締切時間に遅れた場合は，</a:t>
            </a:r>
            <a:r>
              <a:rPr lang="ja-JP" altLang="en-US" smtClean="0">
                <a:solidFill>
                  <a:srgbClr val="FF0000"/>
                </a:solidFill>
              </a:rPr>
              <a:t>どんな理由が</a:t>
            </a:r>
            <a:r>
              <a:rPr lang="en-US" altLang="ja-JP" smtClean="0">
                <a:solidFill>
                  <a:srgbClr val="FF0000"/>
                </a:solidFill>
              </a:rPr>
              <a:t/>
            </a:r>
            <a:br>
              <a:rPr lang="en-US" altLang="ja-JP" smtClean="0">
                <a:solidFill>
                  <a:srgbClr val="FF0000"/>
                </a:solidFill>
              </a:rPr>
            </a:br>
            <a:r>
              <a:rPr lang="ja-JP" altLang="en-US" smtClean="0">
                <a:solidFill>
                  <a:srgbClr val="FF0000"/>
                </a:solidFill>
              </a:rPr>
              <a:t>あっても一切受け付けない</a:t>
            </a:r>
            <a:r>
              <a:rPr lang="ja-JP" altLang="en-US" smtClean="0"/>
              <a:t>ので早めに準備すること</a:t>
            </a:r>
            <a:endParaRPr lang="en-US" altLang="ja-JP" smtClean="0"/>
          </a:p>
          <a:p>
            <a:r>
              <a:rPr lang="ja-JP" altLang="en-US" smtClean="0"/>
              <a:t>提出場所を間違えないこと．</a:t>
            </a:r>
            <a:r>
              <a:rPr lang="ja-JP" altLang="en-US" smtClean="0">
                <a:solidFill>
                  <a:srgbClr val="FF0000"/>
                </a:solidFill>
              </a:rPr>
              <a:t>指定された</a:t>
            </a:r>
            <a:r>
              <a:rPr lang="en-US" altLang="ja-JP" smtClean="0">
                <a:solidFill>
                  <a:srgbClr val="FF0000"/>
                </a:solidFill>
              </a:rPr>
              <a:t>URL</a:t>
            </a:r>
            <a:r>
              <a:rPr lang="ja-JP" altLang="en-US" smtClean="0">
                <a:solidFill>
                  <a:srgbClr val="FF0000"/>
                </a:solidFill>
              </a:rPr>
              <a:t>で</a:t>
            </a:r>
            <a:r>
              <a:rPr lang="en-US" altLang="ja-JP" smtClean="0">
                <a:solidFill>
                  <a:srgbClr val="FF0000"/>
                </a:solidFill>
              </a:rPr>
              <a:t>Web</a:t>
            </a:r>
            <a:r>
              <a:rPr lang="ja-JP" altLang="en-US" smtClean="0">
                <a:solidFill>
                  <a:srgbClr val="FF0000"/>
                </a:solidFill>
              </a:rPr>
              <a:t>ページが</a:t>
            </a:r>
            <a:r>
              <a:rPr lang="en-US" altLang="ja-JP" smtClean="0">
                <a:solidFill>
                  <a:srgbClr val="FF0000"/>
                </a:solidFill>
              </a:rPr>
              <a:t/>
            </a:r>
            <a:br>
              <a:rPr lang="en-US" altLang="ja-JP" smtClean="0">
                <a:solidFill>
                  <a:srgbClr val="FF0000"/>
                </a:solidFill>
              </a:rPr>
            </a:br>
            <a:r>
              <a:rPr lang="ja-JP" altLang="en-US" smtClean="0">
                <a:solidFill>
                  <a:srgbClr val="FF0000"/>
                </a:solidFill>
              </a:rPr>
              <a:t>見えない場合は</a:t>
            </a:r>
            <a:r>
              <a:rPr lang="en-US" altLang="ja-JP" smtClean="0">
                <a:solidFill>
                  <a:srgbClr val="FF0000"/>
                </a:solidFill>
              </a:rPr>
              <a:t>0</a:t>
            </a:r>
            <a:r>
              <a:rPr lang="ja-JP" altLang="en-US" smtClean="0">
                <a:solidFill>
                  <a:srgbClr val="FF0000"/>
                </a:solidFill>
              </a:rPr>
              <a:t>点</a:t>
            </a:r>
            <a:r>
              <a:rPr lang="ja-JP" altLang="en-US" smtClean="0"/>
              <a:t>となる．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（</a:t>
            </a:r>
            <a:r>
              <a:rPr lang="en-US" altLang="ja-JP" smtClean="0"/>
              <a:t>report0.html</a:t>
            </a:r>
            <a:r>
              <a:rPr lang="ja-JP" altLang="en-US" smtClean="0"/>
              <a:t>と同じフォルダに</a:t>
            </a:r>
            <a:r>
              <a:rPr lang="en-US" altLang="ja-JP" smtClean="0"/>
              <a:t>report1.html</a:t>
            </a:r>
            <a:r>
              <a:rPr lang="ja-JP" altLang="en-US" smtClean="0"/>
              <a:t>～</a:t>
            </a:r>
            <a:r>
              <a:rPr lang="en-US" altLang="ja-JP" smtClean="0"/>
              <a:t>report6.html</a:t>
            </a:r>
            <a:r>
              <a:rPr lang="ja-JP" altLang="en-US" smtClean="0"/>
              <a:t>が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あるのを確認すること）</a:t>
            </a:r>
            <a:endParaRPr lang="en-US" altLang="ja-JP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F204E-006B-42D8-AD0C-784814093FFD}" type="slidenum">
              <a:rPr lang="ja-JP" altLang="en-US"/>
              <a:pPr>
                <a:defRPr/>
              </a:pPr>
              <a:t>35</a:t>
            </a:fld>
            <a:endParaRPr lang="en-US" altLang="ja-JP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タイトル 1"/>
          <p:cNvSpPr>
            <a:spLocks noGrp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/>
          <a:lstStyle/>
          <a:p>
            <a:r>
              <a:rPr lang="ja-JP" altLang="en-US" smtClean="0"/>
              <a:t>各レポートへの注意</a:t>
            </a:r>
          </a:p>
        </p:txBody>
      </p:sp>
      <p:sp>
        <p:nvSpPr>
          <p:cNvPr id="5222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981075"/>
            <a:ext cx="9866313" cy="5756275"/>
          </a:xfrm>
        </p:spPr>
        <p:txBody>
          <a:bodyPr/>
          <a:lstStyle/>
          <a:p>
            <a:r>
              <a:rPr lang="ja-JP" altLang="en-US" smtClean="0"/>
              <a:t>レポート</a:t>
            </a:r>
            <a:r>
              <a:rPr lang="en-US" altLang="ja-JP" smtClean="0"/>
              <a:t>1</a:t>
            </a:r>
          </a:p>
          <a:p>
            <a:pPr lvl="1"/>
            <a:r>
              <a:rPr lang="ja-JP" altLang="en-US" smtClean="0"/>
              <a:t>見本をそのまま使用してよいが，画像の表示ミスや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各レポートの</a:t>
            </a:r>
            <a:r>
              <a:rPr lang="en-US" altLang="ja-JP" smtClean="0"/>
              <a:t>XHTML</a:t>
            </a:r>
            <a:r>
              <a:rPr lang="ja-JP" altLang="en-US" smtClean="0"/>
              <a:t>準拠の記述について気を付ける</a:t>
            </a:r>
            <a:endParaRPr lang="en-US" altLang="ja-JP" smtClean="0"/>
          </a:p>
          <a:p>
            <a:r>
              <a:rPr lang="ja-JP" altLang="en-US" smtClean="0"/>
              <a:t>レポート</a:t>
            </a:r>
            <a:r>
              <a:rPr lang="en-US" altLang="ja-JP" smtClean="0"/>
              <a:t>2</a:t>
            </a:r>
          </a:p>
          <a:p>
            <a:pPr lvl="1"/>
            <a:r>
              <a:rPr lang="en-US" altLang="ja-JP" smtClean="0"/>
              <a:t>HTML4.01</a:t>
            </a:r>
            <a:r>
              <a:rPr lang="ja-JP" altLang="en-US" smtClean="0"/>
              <a:t>準拠ではなく</a:t>
            </a:r>
            <a:r>
              <a:rPr lang="en-US" altLang="ja-JP" smtClean="0"/>
              <a:t>XHTML</a:t>
            </a:r>
            <a:r>
              <a:rPr lang="ja-JP" altLang="en-US" smtClean="0"/>
              <a:t>準拠になるようにする</a:t>
            </a:r>
            <a:endParaRPr lang="en-US" altLang="ja-JP" smtClean="0"/>
          </a:p>
          <a:p>
            <a:r>
              <a:rPr lang="ja-JP" altLang="en-US" smtClean="0"/>
              <a:t>レポート</a:t>
            </a:r>
            <a:r>
              <a:rPr lang="en-US" altLang="ja-JP" smtClean="0"/>
              <a:t>5</a:t>
            </a:r>
          </a:p>
          <a:p>
            <a:pPr lvl="1"/>
            <a:r>
              <a:rPr lang="ja-JP" altLang="en-US" smtClean="0"/>
              <a:t>サンプルは</a:t>
            </a:r>
            <a:r>
              <a:rPr lang="en-US" altLang="ja-JP" smtClean="0"/>
              <a:t>HTML</a:t>
            </a:r>
            <a:r>
              <a:rPr lang="ja-JP" altLang="en-US" smtClean="0"/>
              <a:t>準拠になっているので</a:t>
            </a:r>
            <a:r>
              <a:rPr lang="en-US" altLang="ja-JP" smtClean="0"/>
              <a:t>XHTML</a:t>
            </a:r>
            <a:r>
              <a:rPr lang="ja-JP" altLang="en-US" smtClean="0"/>
              <a:t>準拠に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なるように修正すること</a:t>
            </a:r>
            <a:endParaRPr lang="en-US" altLang="ja-JP" smtClean="0"/>
          </a:p>
          <a:p>
            <a:r>
              <a:rPr lang="ja-JP" altLang="en-US" smtClean="0"/>
              <a:t>レポート</a:t>
            </a:r>
            <a:r>
              <a:rPr lang="en-US" altLang="ja-JP" smtClean="0"/>
              <a:t>6</a:t>
            </a:r>
          </a:p>
          <a:p>
            <a:pPr lvl="1"/>
            <a:r>
              <a:rPr lang="en-US" altLang="ja-JP" smtClean="0"/>
              <a:t>XML</a:t>
            </a:r>
            <a:r>
              <a:rPr lang="ja-JP" altLang="en-US" smtClean="0"/>
              <a:t>を修正しないこと（</a:t>
            </a:r>
            <a:r>
              <a:rPr lang="en-US" altLang="ja-JP" smtClean="0"/>
              <a:t>DTD</a:t>
            </a:r>
            <a:r>
              <a:rPr lang="ja-JP" altLang="en-US" smtClean="0"/>
              <a:t>部分は変更する）</a:t>
            </a:r>
            <a:endParaRPr lang="en-US" altLang="ja-JP" smtClean="0"/>
          </a:p>
          <a:p>
            <a:pPr lvl="1"/>
            <a:r>
              <a:rPr lang="ja-JP" altLang="en-US" smtClean="0"/>
              <a:t>プログラムの解説を丁寧に行うこと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BD6F2-B09D-4866-AD95-AFA7F47111CE}" type="slidenum">
              <a:rPr lang="ja-JP" altLang="en-US"/>
              <a:pPr>
                <a:defRPr/>
              </a:pPr>
              <a:t>36</a:t>
            </a:fld>
            <a:endParaRPr lang="en-US" altLang="ja-JP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タイトル 1"/>
          <p:cNvSpPr>
            <a:spLocks noGrp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/>
          <a:lstStyle/>
          <a:p>
            <a:r>
              <a:rPr lang="ja-JP" altLang="en-US" smtClean="0"/>
              <a:t>レポート作成のコツ</a:t>
            </a:r>
          </a:p>
        </p:txBody>
      </p:sp>
      <p:sp>
        <p:nvSpPr>
          <p:cNvPr id="19459" name="コンテンツ プレースホルダ 2"/>
          <p:cNvSpPr>
            <a:spLocks noGrp="1"/>
          </p:cNvSpPr>
          <p:nvPr>
            <p:ph idx="1"/>
          </p:nvPr>
        </p:nvSpPr>
        <p:spPr>
          <a:xfrm>
            <a:off x="838200" y="981075"/>
            <a:ext cx="10874375" cy="5195888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ja-JP" altLang="en-US" dirty="0" smtClean="0">
                <a:cs typeface="+mn-cs"/>
              </a:rPr>
              <a:t>見本を修正したことで</a:t>
            </a:r>
            <a:r>
              <a:rPr lang="en-US" altLang="ja-JP" dirty="0" err="1" smtClean="0">
                <a:cs typeface="+mn-cs"/>
              </a:rPr>
              <a:t>Validator</a:t>
            </a:r>
            <a:r>
              <a:rPr lang="ja-JP" altLang="en-US" dirty="0" smtClean="0">
                <a:cs typeface="+mn-cs"/>
              </a:rPr>
              <a:t>に通らなくなった場合</a:t>
            </a:r>
            <a:endParaRPr lang="en-US" altLang="ja-JP" dirty="0" smtClean="0">
              <a:cs typeface="+mn-cs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ja-JP" altLang="en-US" dirty="0" smtClean="0">
                <a:cs typeface="+mn-cs"/>
              </a:rPr>
              <a:t>まずは，</a:t>
            </a:r>
            <a:r>
              <a:rPr lang="ja-JP" altLang="en-US" dirty="0" smtClean="0">
                <a:latin typeface="+mn-ea"/>
                <a:cs typeface="+mn-cs"/>
              </a:rPr>
              <a:t>見本</a:t>
            </a:r>
            <a:r>
              <a:rPr lang="ja-JP" altLang="en-US" dirty="0" smtClean="0">
                <a:cs typeface="+mn-cs"/>
              </a:rPr>
              <a:t>の元ファイルを（別名で）保存する．</a:t>
            </a:r>
            <a:endParaRPr lang="en-US" altLang="ja-JP" dirty="0" smtClean="0">
              <a:cs typeface="+mn-cs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ja-JP" altLang="en-US" dirty="0" smtClean="0">
                <a:cs typeface="+mn-cs"/>
              </a:rPr>
              <a:t>元ファイルに，少しずつ自分のオリジナル部分を</a:t>
            </a:r>
            <a:r>
              <a:rPr lang="ja-JP" altLang="en-US" dirty="0" smtClean="0">
                <a:solidFill>
                  <a:srgbClr val="FF0000"/>
                </a:solidFill>
                <a:cs typeface="+mn-cs"/>
              </a:rPr>
              <a:t>ブロック単位</a:t>
            </a:r>
            <a:r>
              <a:rPr lang="ja-JP" altLang="en-US" dirty="0" smtClean="0">
                <a:cs typeface="+mn-cs"/>
              </a:rPr>
              <a:t>で追加し，その都度</a:t>
            </a:r>
            <a:r>
              <a:rPr lang="en-US" altLang="ja-JP" dirty="0" err="1" smtClean="0">
                <a:cs typeface="+mn-cs"/>
              </a:rPr>
              <a:t>Validator</a:t>
            </a:r>
            <a:r>
              <a:rPr lang="ja-JP" altLang="en-US" dirty="0" smtClean="0">
                <a:cs typeface="+mn-cs"/>
              </a:rPr>
              <a:t>に通す</a:t>
            </a:r>
            <a:endParaRPr lang="en-US" altLang="ja-JP" dirty="0" smtClean="0">
              <a:cs typeface="+mn-cs"/>
            </a:endParaRPr>
          </a:p>
          <a:p>
            <a:pPr lvl="1" fontAlgn="auto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altLang="ja-JP" dirty="0" smtClean="0">
                <a:cs typeface="+mn-cs"/>
              </a:rPr>
              <a:t>	</a:t>
            </a:r>
            <a:r>
              <a:rPr lang="ja-JP" altLang="en-US" dirty="0" smtClean="0">
                <a:cs typeface="+mn-cs"/>
              </a:rPr>
              <a:t>→ エラーがどこで発生しているか分かる</a:t>
            </a:r>
            <a:endParaRPr lang="en-US" altLang="ja-JP" dirty="0" smtClean="0">
              <a:cs typeface="+mn-cs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ja-JP" altLang="en-US" dirty="0" smtClean="0">
                <a:cs typeface="+mn-cs"/>
              </a:rPr>
              <a:t>どうしても</a:t>
            </a:r>
            <a:r>
              <a:rPr lang="en-US" altLang="ja-JP" dirty="0" err="1" smtClean="0">
                <a:cs typeface="+mn-cs"/>
              </a:rPr>
              <a:t>StrictDTD</a:t>
            </a:r>
            <a:r>
              <a:rPr lang="ja-JP" altLang="en-US" dirty="0" smtClean="0">
                <a:cs typeface="+mn-cs"/>
              </a:rPr>
              <a:t>でうまくいかない場合は</a:t>
            </a:r>
            <a:r>
              <a:rPr lang="en-US" altLang="ja-JP" dirty="0" err="1" smtClean="0">
                <a:cs typeface="+mn-cs"/>
              </a:rPr>
              <a:t>TransitionalDTD</a:t>
            </a:r>
            <a:r>
              <a:rPr lang="ja-JP" altLang="en-US" dirty="0" smtClean="0">
                <a:cs typeface="+mn-cs"/>
              </a:rPr>
              <a:t>にしてみる．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ja-JP" altLang="en-US" dirty="0" smtClean="0">
              <a:cs typeface="+mn-cs"/>
            </a:endParaRPr>
          </a:p>
        </p:txBody>
      </p:sp>
      <p:sp>
        <p:nvSpPr>
          <p:cNvPr id="53251" name="Rectangle 8"/>
          <p:cNvSpPr>
            <a:spLocks noChangeArrowheads="1"/>
          </p:cNvSpPr>
          <p:nvPr/>
        </p:nvSpPr>
        <p:spPr bwMode="auto">
          <a:xfrm>
            <a:off x="1271588" y="4437063"/>
            <a:ext cx="9901237" cy="158432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3252" name="Text Box 9"/>
          <p:cNvSpPr txBox="1">
            <a:spLocks noChangeArrowheads="1"/>
          </p:cNvSpPr>
          <p:nvPr/>
        </p:nvSpPr>
        <p:spPr bwMode="auto">
          <a:xfrm>
            <a:off x="1343025" y="4508500"/>
            <a:ext cx="98298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>
                <a:latin typeface="Verdana" pitchFamily="34" charset="0"/>
              </a:rPr>
              <a:t>&lt;?xml version="1.0" encoding="UTF-8"?&gt;</a:t>
            </a:r>
          </a:p>
          <a:p>
            <a:r>
              <a:rPr lang="en-US" altLang="ja-JP" sz="2000">
                <a:latin typeface="Verdana" pitchFamily="34" charset="0"/>
              </a:rPr>
              <a:t>&lt;!DOCTYPE html PUBLIC "-//W3C//DTD XHTML 1.0 Transitional//EN"</a:t>
            </a:r>
          </a:p>
          <a:p>
            <a:r>
              <a:rPr lang="en-US" altLang="ja-JP" sz="2000">
                <a:latin typeface="Verdana" pitchFamily="34" charset="0"/>
              </a:rPr>
              <a:t>"http://www.w3.org/TR/xhtml1/DTD/xhtml1-transitional.dtd"&gt;</a:t>
            </a:r>
          </a:p>
          <a:p>
            <a:r>
              <a:rPr lang="en-US" altLang="ja-JP" sz="2000">
                <a:latin typeface="Verdana" pitchFamily="34" charset="0"/>
              </a:rPr>
              <a:t>&lt;html xmlns="http://www.w3.org/1999/xhtml" xml:lang="ja" lang="ja"&gt;</a:t>
            </a:r>
          </a:p>
        </p:txBody>
      </p:sp>
      <p:sp>
        <p:nvSpPr>
          <p:cNvPr id="53253" name="AutoShape 10"/>
          <p:cNvSpPr>
            <a:spLocks noChangeArrowheads="1"/>
          </p:cNvSpPr>
          <p:nvPr/>
        </p:nvSpPr>
        <p:spPr bwMode="auto">
          <a:xfrm>
            <a:off x="8081963" y="4889500"/>
            <a:ext cx="1511300" cy="3079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3254" name="AutoShape 11"/>
          <p:cNvSpPr>
            <a:spLocks noChangeArrowheads="1"/>
          </p:cNvSpPr>
          <p:nvPr/>
        </p:nvSpPr>
        <p:spPr bwMode="auto">
          <a:xfrm>
            <a:off x="6211888" y="5181600"/>
            <a:ext cx="3078162" cy="2905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A33AE2-0E73-4E81-9DFF-10931360FFE5}" type="slidenum">
              <a:rPr lang="ja-JP" altLang="en-US"/>
              <a:pPr>
                <a:defRPr/>
              </a:pPr>
              <a:t>37</a:t>
            </a:fld>
            <a:endParaRPr lang="en-US" altLang="ja-JP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/>
          <a:lstStyle/>
          <a:p>
            <a:r>
              <a:rPr lang="ja-JP" altLang="en-US" smtClean="0"/>
              <a:t>妥当な</a:t>
            </a:r>
            <a:r>
              <a:rPr lang="en-US" altLang="ja-JP" smtClean="0"/>
              <a:t>XHTML</a:t>
            </a:r>
            <a:r>
              <a:rPr lang="ja-JP" altLang="en-US" smtClean="0"/>
              <a:t>を作成するコツ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A9951-20E1-4767-A677-479278F206CF}" type="slidenum">
              <a:rPr lang="ja-JP" altLang="en-US"/>
              <a:pPr>
                <a:defRPr/>
              </a:pPr>
              <a:t>38</a:t>
            </a:fld>
            <a:endParaRPr lang="en-US" altLang="ja-JP" dirty="0"/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982663" y="1268413"/>
            <a:ext cx="3748087" cy="452437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982663" y="1268413"/>
            <a:ext cx="37099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&lt;body&gt;</a:t>
            </a:r>
          </a:p>
          <a:p>
            <a:pPr>
              <a:defRPr/>
            </a:pPr>
            <a:endParaRPr lang="en-US" altLang="ja-JP" sz="18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&lt;h1&gt;</a:t>
            </a:r>
            <a:r>
              <a:rPr lang="ja-JP" altLang="en-US" sz="1800" dirty="0">
                <a:latin typeface="+mn-ea"/>
                <a:ea typeface="+mn-ea"/>
                <a:cs typeface="Verdana" pitchFamily="34" charset="0"/>
              </a:rPr>
              <a:t>最大サイズの見出し</a:t>
            </a:r>
            <a:r>
              <a:rPr lang="en-US" altLang="ja-JP" sz="1800" dirty="0">
                <a:latin typeface="+mn-ea"/>
                <a:ea typeface="+mn-ea"/>
              </a:rPr>
              <a:t>&lt;/h1&gt;</a:t>
            </a: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&lt;p&gt;</a:t>
            </a:r>
          </a:p>
          <a:p>
            <a:pPr>
              <a:defRPr/>
            </a:pPr>
            <a:r>
              <a:rPr lang="ja-JP" altLang="en-US" sz="1800" dirty="0">
                <a:latin typeface="+mn-ea"/>
                <a:ea typeface="+mn-ea"/>
              </a:rPr>
              <a:t>第</a:t>
            </a:r>
            <a:r>
              <a:rPr lang="en-US" altLang="ja-JP" sz="1800" dirty="0">
                <a:latin typeface="+mn-ea"/>
                <a:ea typeface="+mn-ea"/>
              </a:rPr>
              <a:t>1</a:t>
            </a:r>
            <a:r>
              <a:rPr lang="ja-JP" altLang="en-US" sz="1800" dirty="0">
                <a:latin typeface="+mn-ea"/>
                <a:ea typeface="+mn-ea"/>
              </a:rPr>
              <a:t>段落の文章をここに書く．</a:t>
            </a: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&lt;/p&gt;</a:t>
            </a: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&lt;p&gt;</a:t>
            </a:r>
          </a:p>
          <a:p>
            <a:pPr>
              <a:defRPr/>
            </a:pPr>
            <a:r>
              <a:rPr lang="ja-JP" altLang="en-US" sz="1800" dirty="0">
                <a:latin typeface="+mn-ea"/>
                <a:ea typeface="+mn-ea"/>
              </a:rPr>
              <a:t>第</a:t>
            </a:r>
            <a:r>
              <a:rPr lang="en-US" altLang="ja-JP" sz="1800" dirty="0">
                <a:latin typeface="+mn-ea"/>
                <a:ea typeface="+mn-ea"/>
              </a:rPr>
              <a:t>2</a:t>
            </a:r>
            <a:r>
              <a:rPr lang="ja-JP" altLang="en-US" sz="1800" dirty="0">
                <a:latin typeface="+mn-ea"/>
                <a:ea typeface="+mn-ea"/>
              </a:rPr>
              <a:t>段落の文章をここに書く．</a:t>
            </a: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&lt;/p&gt;</a:t>
            </a:r>
          </a:p>
          <a:p>
            <a:pPr>
              <a:defRPr/>
            </a:pPr>
            <a:endParaRPr lang="en-US" altLang="ja-JP" sz="18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&lt;h2&gt;</a:t>
            </a:r>
            <a:r>
              <a:rPr lang="ja-JP" altLang="en-US" sz="1800" dirty="0">
                <a:latin typeface="+mn-ea"/>
                <a:ea typeface="+mn-ea"/>
              </a:rPr>
              <a:t>小さい見出し</a:t>
            </a:r>
            <a:r>
              <a:rPr lang="en-US" altLang="ja-JP" sz="1800" dirty="0">
                <a:latin typeface="+mn-ea"/>
                <a:ea typeface="+mn-ea"/>
              </a:rPr>
              <a:t>&lt;/h2&gt;</a:t>
            </a: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&lt;p&gt;</a:t>
            </a:r>
          </a:p>
          <a:p>
            <a:pPr>
              <a:defRPr/>
            </a:pPr>
            <a:r>
              <a:rPr lang="ja-JP" altLang="en-US" sz="1800" dirty="0">
                <a:latin typeface="+mn-ea"/>
                <a:ea typeface="+mn-ea"/>
              </a:rPr>
              <a:t>第</a:t>
            </a:r>
            <a:r>
              <a:rPr lang="en-US" altLang="ja-JP" sz="1800" dirty="0">
                <a:latin typeface="+mn-ea"/>
                <a:ea typeface="+mn-ea"/>
              </a:rPr>
              <a:t>1</a:t>
            </a:r>
            <a:r>
              <a:rPr lang="ja-JP" altLang="en-US" sz="1800" dirty="0">
                <a:latin typeface="+mn-ea"/>
                <a:ea typeface="+mn-ea"/>
              </a:rPr>
              <a:t>段落の文章をここに書く．</a:t>
            </a: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&lt;/p&gt;</a:t>
            </a:r>
          </a:p>
          <a:p>
            <a:pPr>
              <a:defRPr/>
            </a:pPr>
            <a:endParaRPr lang="en-US" altLang="ja-JP" sz="18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&lt;/body&gt;</a:t>
            </a:r>
          </a:p>
        </p:txBody>
      </p:sp>
      <p:sp>
        <p:nvSpPr>
          <p:cNvPr id="20486" name="Text Box 10"/>
          <p:cNvSpPr txBox="1">
            <a:spLocks noChangeArrowheads="1"/>
          </p:cNvSpPr>
          <p:nvPr/>
        </p:nvSpPr>
        <p:spPr bwMode="auto">
          <a:xfrm>
            <a:off x="4943475" y="1339850"/>
            <a:ext cx="626586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dirty="0">
                <a:solidFill>
                  <a:srgbClr val="FF0000"/>
                </a:solidFill>
                <a:latin typeface="+mn-ea"/>
                <a:ea typeface="+mn-ea"/>
              </a:rPr>
              <a:t>&lt;body&gt;</a:t>
            </a: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  <a:cs typeface="Verdana" pitchFamily="34" charset="0"/>
              </a:rPr>
              <a:t>～</a:t>
            </a:r>
            <a:r>
              <a:rPr lang="en-US" altLang="ja-JP" dirty="0">
                <a:solidFill>
                  <a:srgbClr val="FF0000"/>
                </a:solidFill>
                <a:latin typeface="+mn-ea"/>
                <a:ea typeface="+mn-ea"/>
              </a:rPr>
              <a:t>&lt;/body&gt;</a:t>
            </a: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の間に本体部分を記述</a:t>
            </a: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する</a:t>
            </a:r>
            <a:endParaRPr lang="ja-JP" altLang="en-US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defRPr/>
            </a:pPr>
            <a:endParaRPr lang="ja-JP" altLang="en-US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見出しは</a:t>
            </a:r>
            <a:r>
              <a:rPr lang="en-US" altLang="ja-JP" dirty="0">
                <a:solidFill>
                  <a:srgbClr val="FF0000"/>
                </a:solidFill>
                <a:latin typeface="+mn-ea"/>
                <a:ea typeface="+mn-ea"/>
              </a:rPr>
              <a:t>&lt;h1&gt;</a:t>
            </a: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～</a:t>
            </a:r>
            <a:r>
              <a:rPr lang="en-US" altLang="ja-JP" dirty="0">
                <a:solidFill>
                  <a:srgbClr val="FF0000"/>
                </a:solidFill>
                <a:latin typeface="+mn-ea"/>
                <a:ea typeface="+mn-ea"/>
              </a:rPr>
              <a:t>&lt;/h1&gt;</a:t>
            </a: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や</a:t>
            </a:r>
            <a:r>
              <a:rPr lang="en-US" altLang="ja-JP" dirty="0">
                <a:solidFill>
                  <a:srgbClr val="FF0000"/>
                </a:solidFill>
                <a:latin typeface="+mn-ea"/>
                <a:ea typeface="+mn-ea"/>
              </a:rPr>
              <a:t>&lt;</a:t>
            </a:r>
            <a:r>
              <a:rPr lang="en-US" altLang="ja-JP" dirty="0">
                <a:solidFill>
                  <a:srgbClr val="FF0000"/>
                </a:solidFill>
                <a:latin typeface="+mn-ea"/>
                <a:ea typeface="+mn-ea"/>
              </a:rPr>
              <a:t>h2&gt;</a:t>
            </a: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～</a:t>
            </a:r>
            <a:r>
              <a:rPr lang="en-US" altLang="ja-JP" dirty="0">
                <a:solidFill>
                  <a:srgbClr val="FF0000"/>
                </a:solidFill>
                <a:latin typeface="+mn-ea"/>
                <a:ea typeface="+mn-ea"/>
              </a:rPr>
              <a:t>&lt;/h2&gt;</a:t>
            </a: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などで</a:t>
            </a: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囲む</a:t>
            </a:r>
            <a:endParaRPr lang="ja-JP" altLang="en-US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defRPr/>
            </a:pPr>
            <a:endParaRPr lang="ja-JP" altLang="en-US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本文は段落ごとにわけて</a:t>
            </a:r>
            <a:r>
              <a:rPr lang="en-US" altLang="ja-JP" dirty="0">
                <a:solidFill>
                  <a:srgbClr val="FF0000"/>
                </a:solidFill>
                <a:latin typeface="+mn-ea"/>
                <a:ea typeface="+mn-ea"/>
              </a:rPr>
              <a:t>&lt;p&gt;</a:t>
            </a: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～</a:t>
            </a:r>
            <a:r>
              <a:rPr lang="en-US" altLang="ja-JP" dirty="0">
                <a:solidFill>
                  <a:srgbClr val="FF0000"/>
                </a:solidFill>
                <a:latin typeface="+mn-ea"/>
                <a:ea typeface="+mn-ea"/>
              </a:rPr>
              <a:t>&lt;/p&gt;</a:t>
            </a: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タグで</a:t>
            </a: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囲む</a:t>
            </a:r>
            <a:endParaRPr lang="ja-JP" altLang="en-US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defRPr/>
            </a:pPr>
            <a:endParaRPr lang="ja-JP" altLang="en-US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改行したい場所には</a:t>
            </a:r>
            <a:r>
              <a:rPr lang="en-US" altLang="ja-JP" dirty="0">
                <a:solidFill>
                  <a:srgbClr val="FF0000"/>
                </a:solidFill>
                <a:latin typeface="+mn-ea"/>
                <a:ea typeface="+mn-ea"/>
              </a:rPr>
              <a:t>&lt;</a:t>
            </a:r>
            <a:r>
              <a:rPr lang="en-US" altLang="ja-JP" dirty="0" err="1">
                <a:solidFill>
                  <a:srgbClr val="FF0000"/>
                </a:solidFill>
                <a:latin typeface="+mn-ea"/>
                <a:ea typeface="+mn-ea"/>
              </a:rPr>
              <a:t>br</a:t>
            </a:r>
            <a:r>
              <a:rPr lang="en-US" altLang="ja-JP" dirty="0">
                <a:solidFill>
                  <a:srgbClr val="FF0000"/>
                </a:solidFill>
                <a:latin typeface="+mn-ea"/>
                <a:ea typeface="+mn-ea"/>
              </a:rPr>
              <a:t> /&gt;</a:t>
            </a: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タグを挿入</a:t>
            </a: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する．</a:t>
            </a:r>
            <a:endParaRPr lang="ja-JP" altLang="en-US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この</a:t>
            </a: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とき最後</a:t>
            </a: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にスラッシュが必要なことに注意</a:t>
            </a: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する</a:t>
            </a:r>
            <a:endParaRPr lang="ja-JP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ja-JP" altLang="en-US" dirty="0">
                <a:latin typeface="+mj-ea"/>
                <a:cs typeface="+mj-cs"/>
              </a:rPr>
              <a:t>ブロックレベル要素のタグ（第</a:t>
            </a:r>
            <a:r>
              <a:rPr lang="en-US" altLang="ja-JP" dirty="0">
                <a:latin typeface="+mj-ea"/>
                <a:cs typeface="+mj-cs"/>
              </a:rPr>
              <a:t>6</a:t>
            </a:r>
            <a:r>
              <a:rPr lang="ja-JP" altLang="en-US" dirty="0">
                <a:latin typeface="+mj-ea"/>
                <a:cs typeface="+mj-cs"/>
              </a:rPr>
              <a:t>回講義）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850900" y="1268413"/>
            <a:ext cx="4903788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dirty="0">
                <a:latin typeface="+mn-ea"/>
                <a:ea typeface="+mn-ea"/>
              </a:rPr>
              <a:t>見出し</a:t>
            </a:r>
            <a:r>
              <a:rPr lang="en-US" altLang="ja-JP" dirty="0">
                <a:latin typeface="+mn-ea"/>
                <a:ea typeface="+mn-ea"/>
              </a:rPr>
              <a:t>: &lt;h1&gt;</a:t>
            </a:r>
            <a:r>
              <a:rPr lang="ja-JP" altLang="en-US" dirty="0">
                <a:latin typeface="+mn-ea"/>
                <a:ea typeface="+mn-ea"/>
              </a:rPr>
              <a:t>～</a:t>
            </a:r>
            <a:r>
              <a:rPr lang="en-US" altLang="ja-JP" dirty="0">
                <a:latin typeface="+mn-ea"/>
                <a:ea typeface="+mn-ea"/>
              </a:rPr>
              <a:t>&lt;h6&gt;</a:t>
            </a:r>
          </a:p>
          <a:p>
            <a:pPr>
              <a:defRPr/>
            </a:pPr>
            <a:r>
              <a:rPr lang="ja-JP" altLang="en-US" dirty="0">
                <a:latin typeface="+mn-ea"/>
                <a:ea typeface="+mn-ea"/>
              </a:rPr>
              <a:t>リスト</a:t>
            </a:r>
            <a:r>
              <a:rPr lang="en-US" altLang="ja-JP" dirty="0">
                <a:latin typeface="+mn-ea"/>
                <a:ea typeface="+mn-ea"/>
              </a:rPr>
              <a:t>: &lt;</a:t>
            </a:r>
            <a:r>
              <a:rPr lang="en-US" altLang="ja-JP" dirty="0" err="1">
                <a:latin typeface="+mn-ea"/>
                <a:ea typeface="+mn-ea"/>
              </a:rPr>
              <a:t>ul</a:t>
            </a:r>
            <a:r>
              <a:rPr lang="en-US" altLang="ja-JP" dirty="0">
                <a:latin typeface="+mn-ea"/>
                <a:ea typeface="+mn-ea"/>
              </a:rPr>
              <a:t>&gt;, &lt;</a:t>
            </a:r>
            <a:r>
              <a:rPr lang="en-US" altLang="ja-JP" dirty="0" err="1">
                <a:latin typeface="+mn-ea"/>
                <a:ea typeface="+mn-ea"/>
              </a:rPr>
              <a:t>ol</a:t>
            </a:r>
            <a:r>
              <a:rPr lang="en-US" altLang="ja-JP" dirty="0">
                <a:latin typeface="+mn-ea"/>
                <a:ea typeface="+mn-ea"/>
              </a:rPr>
              <a:t>&gt;,&lt;</a:t>
            </a:r>
            <a:r>
              <a:rPr lang="en-US" altLang="ja-JP" dirty="0" err="1">
                <a:latin typeface="+mn-ea"/>
                <a:ea typeface="+mn-ea"/>
              </a:rPr>
              <a:t>li</a:t>
            </a:r>
            <a:r>
              <a:rPr lang="en-US" altLang="ja-JP" dirty="0"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ja-JP" altLang="en-US" dirty="0">
                <a:latin typeface="+mn-ea"/>
                <a:ea typeface="+mn-ea"/>
              </a:rPr>
              <a:t>テーブル</a:t>
            </a:r>
            <a:r>
              <a:rPr lang="en-US" altLang="ja-JP" dirty="0">
                <a:latin typeface="+mn-ea"/>
                <a:ea typeface="+mn-ea"/>
              </a:rPr>
              <a:t>: &lt;table&gt;</a:t>
            </a:r>
          </a:p>
          <a:p>
            <a:pPr>
              <a:defRPr/>
            </a:pPr>
            <a:r>
              <a:rPr lang="ja-JP" altLang="en-US" dirty="0">
                <a:latin typeface="+mn-ea"/>
                <a:ea typeface="+mn-ea"/>
              </a:rPr>
              <a:t>段落</a:t>
            </a:r>
            <a:r>
              <a:rPr lang="en-US" altLang="ja-JP" dirty="0">
                <a:latin typeface="+mn-ea"/>
                <a:ea typeface="+mn-ea"/>
              </a:rPr>
              <a:t>: &lt;p&gt;</a:t>
            </a:r>
          </a:p>
          <a:p>
            <a:pPr>
              <a:defRPr/>
            </a:pPr>
            <a:r>
              <a:rPr lang="ja-JP" altLang="en-US" dirty="0">
                <a:latin typeface="+mn-ea"/>
                <a:ea typeface="+mn-ea"/>
              </a:rPr>
              <a:t>範囲</a:t>
            </a:r>
            <a:r>
              <a:rPr lang="en-US" altLang="ja-JP" dirty="0">
                <a:latin typeface="+mn-ea"/>
                <a:ea typeface="+mn-ea"/>
              </a:rPr>
              <a:t>: &lt;div&gt;</a:t>
            </a:r>
          </a:p>
          <a:p>
            <a:pPr>
              <a:defRPr/>
            </a:pPr>
            <a:r>
              <a:rPr lang="ja-JP" altLang="en-US" dirty="0">
                <a:latin typeface="+mn-ea"/>
                <a:ea typeface="+mn-ea"/>
              </a:rPr>
              <a:t>罫線</a:t>
            </a:r>
            <a:r>
              <a:rPr lang="en-US" altLang="ja-JP" dirty="0">
                <a:latin typeface="+mn-ea"/>
                <a:ea typeface="+mn-ea"/>
              </a:rPr>
              <a:t>:&lt;hr&gt;</a:t>
            </a:r>
          </a:p>
          <a:p>
            <a:pPr>
              <a:defRPr/>
            </a:pPr>
            <a:r>
              <a:rPr lang="ja-JP" altLang="en-US" dirty="0">
                <a:latin typeface="+mn-ea"/>
                <a:ea typeface="+mn-ea"/>
              </a:rPr>
              <a:t>など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5387975" y="1268413"/>
            <a:ext cx="5618163" cy="540067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5461000" y="2636838"/>
            <a:ext cx="5432425" cy="39608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5461000" y="1844675"/>
            <a:ext cx="5432425" cy="7207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ja-JP" altLang="en-US">
                <a:latin typeface="+mn-ea"/>
                <a:ea typeface="+mn-ea"/>
              </a:rPr>
              <a:t>ヘッダ</a:t>
            </a:r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5461000" y="1341438"/>
            <a:ext cx="5432425" cy="431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ja-JP" dirty="0">
                <a:latin typeface="+mn-ea"/>
                <a:ea typeface="+mn-ea"/>
              </a:rPr>
              <a:t>DTD</a:t>
            </a:r>
          </a:p>
        </p:txBody>
      </p:sp>
      <p:sp>
        <p:nvSpPr>
          <p:cNvPr id="10248" name="Text Box 9"/>
          <p:cNvSpPr txBox="1">
            <a:spLocks noChangeArrowheads="1"/>
          </p:cNvSpPr>
          <p:nvPr/>
        </p:nvSpPr>
        <p:spPr bwMode="auto">
          <a:xfrm>
            <a:off x="5461000" y="1844675"/>
            <a:ext cx="16938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sz="2000">
                <a:latin typeface="+mn-ea"/>
                <a:ea typeface="+mn-ea"/>
              </a:rPr>
              <a:t>&lt;head&gt;</a:t>
            </a:r>
            <a:endParaRPr lang="ja-JP" altLang="en-US" sz="200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2000">
                <a:latin typeface="+mn-ea"/>
                <a:ea typeface="+mn-ea"/>
              </a:rPr>
              <a:t>&lt;/head&gt;</a:t>
            </a:r>
          </a:p>
        </p:txBody>
      </p:sp>
      <p:sp>
        <p:nvSpPr>
          <p:cNvPr id="10249" name="Text Box 10"/>
          <p:cNvSpPr txBox="1">
            <a:spLocks noChangeArrowheads="1"/>
          </p:cNvSpPr>
          <p:nvPr/>
        </p:nvSpPr>
        <p:spPr bwMode="auto">
          <a:xfrm>
            <a:off x="5532438" y="2708275"/>
            <a:ext cx="13716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sz="2000">
                <a:latin typeface="+mn-ea"/>
                <a:ea typeface="+mn-ea"/>
              </a:rPr>
              <a:t>&lt;body&gt;</a:t>
            </a:r>
          </a:p>
          <a:p>
            <a:pPr>
              <a:defRPr/>
            </a:pPr>
            <a:endParaRPr lang="ja-JP" altLang="en-US" sz="2000">
              <a:latin typeface="+mn-ea"/>
              <a:ea typeface="+mn-ea"/>
            </a:endParaRPr>
          </a:p>
          <a:p>
            <a:pPr>
              <a:defRPr/>
            </a:pPr>
            <a:endParaRPr lang="ja-JP" altLang="en-US" sz="2000">
              <a:latin typeface="+mn-ea"/>
              <a:ea typeface="+mn-ea"/>
            </a:endParaRPr>
          </a:p>
          <a:p>
            <a:pPr>
              <a:defRPr/>
            </a:pPr>
            <a:endParaRPr lang="ja-JP" altLang="en-US" sz="2000">
              <a:latin typeface="+mn-ea"/>
              <a:ea typeface="+mn-ea"/>
            </a:endParaRPr>
          </a:p>
          <a:p>
            <a:pPr>
              <a:defRPr/>
            </a:pPr>
            <a:endParaRPr lang="ja-JP" altLang="en-US" sz="2000">
              <a:latin typeface="+mn-ea"/>
              <a:ea typeface="+mn-ea"/>
            </a:endParaRPr>
          </a:p>
          <a:p>
            <a:pPr>
              <a:defRPr/>
            </a:pPr>
            <a:endParaRPr lang="ja-JP" altLang="en-US" sz="2000">
              <a:latin typeface="+mn-ea"/>
              <a:ea typeface="+mn-ea"/>
            </a:endParaRPr>
          </a:p>
          <a:p>
            <a:pPr>
              <a:defRPr/>
            </a:pPr>
            <a:endParaRPr lang="ja-JP" altLang="en-US" sz="2000">
              <a:latin typeface="+mn-ea"/>
              <a:ea typeface="+mn-ea"/>
            </a:endParaRPr>
          </a:p>
          <a:p>
            <a:pPr>
              <a:defRPr/>
            </a:pPr>
            <a:endParaRPr lang="ja-JP" altLang="en-US" sz="2000">
              <a:latin typeface="+mn-ea"/>
              <a:ea typeface="+mn-ea"/>
            </a:endParaRPr>
          </a:p>
          <a:p>
            <a:pPr>
              <a:defRPr/>
            </a:pPr>
            <a:endParaRPr lang="ja-JP" altLang="en-US" sz="2000">
              <a:latin typeface="+mn-ea"/>
              <a:ea typeface="+mn-ea"/>
            </a:endParaRPr>
          </a:p>
          <a:p>
            <a:pPr>
              <a:defRPr/>
            </a:pPr>
            <a:endParaRPr lang="ja-JP" altLang="en-US" sz="2000">
              <a:latin typeface="+mn-ea"/>
              <a:ea typeface="+mn-ea"/>
            </a:endParaRPr>
          </a:p>
          <a:p>
            <a:pPr>
              <a:defRPr/>
            </a:pPr>
            <a:endParaRPr lang="ja-JP" altLang="en-US" sz="200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2000">
                <a:latin typeface="+mn-ea"/>
                <a:ea typeface="+mn-ea"/>
              </a:rPr>
              <a:t>&lt;/body&gt;</a:t>
            </a:r>
          </a:p>
        </p:txBody>
      </p:sp>
      <p:sp>
        <p:nvSpPr>
          <p:cNvPr id="10250" name="Rectangle 11"/>
          <p:cNvSpPr>
            <a:spLocks noChangeArrowheads="1"/>
          </p:cNvSpPr>
          <p:nvPr/>
        </p:nvSpPr>
        <p:spPr bwMode="auto">
          <a:xfrm>
            <a:off x="5603875" y="3573463"/>
            <a:ext cx="4973638" cy="6477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10251" name="Rectangle 12"/>
          <p:cNvSpPr>
            <a:spLocks noChangeArrowheads="1"/>
          </p:cNvSpPr>
          <p:nvPr/>
        </p:nvSpPr>
        <p:spPr bwMode="auto">
          <a:xfrm>
            <a:off x="5603875" y="3141663"/>
            <a:ext cx="34083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ja-JP" altLang="en-US" sz="1800">
              <a:latin typeface="+mn-ea"/>
              <a:ea typeface="+mn-ea"/>
            </a:endParaRPr>
          </a:p>
        </p:txBody>
      </p:sp>
      <p:sp>
        <p:nvSpPr>
          <p:cNvPr id="10252" name="Text Box 22"/>
          <p:cNvSpPr txBox="1">
            <a:spLocks noChangeArrowheads="1"/>
          </p:cNvSpPr>
          <p:nvPr/>
        </p:nvSpPr>
        <p:spPr bwMode="auto">
          <a:xfrm>
            <a:off x="4984750" y="920750"/>
            <a:ext cx="1111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2000" b="1" dirty="0">
                <a:solidFill>
                  <a:srgbClr val="000066"/>
                </a:solidFill>
                <a:latin typeface="+mn-ea"/>
                <a:ea typeface="+mn-ea"/>
              </a:rPr>
              <a:t>使用例</a:t>
            </a:r>
          </a:p>
        </p:txBody>
      </p:sp>
      <p:sp>
        <p:nvSpPr>
          <p:cNvPr id="10253" name="Text Box 23"/>
          <p:cNvSpPr txBox="1">
            <a:spLocks noChangeArrowheads="1"/>
          </p:cNvSpPr>
          <p:nvPr/>
        </p:nvSpPr>
        <p:spPr bwMode="auto">
          <a:xfrm>
            <a:off x="5603875" y="3141663"/>
            <a:ext cx="29352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sz="1800">
                <a:latin typeface="+mn-ea"/>
                <a:ea typeface="+mn-ea"/>
              </a:rPr>
              <a:t>&lt;h1&gt;</a:t>
            </a:r>
            <a:r>
              <a:rPr lang="ja-JP" altLang="en-US" sz="1800">
                <a:latin typeface="+mn-ea"/>
                <a:ea typeface="+mn-ea"/>
              </a:rPr>
              <a:t>見出し</a:t>
            </a:r>
            <a:r>
              <a:rPr lang="en-US" altLang="ja-JP" sz="1800">
                <a:latin typeface="+mn-ea"/>
                <a:ea typeface="+mn-ea"/>
              </a:rPr>
              <a:t>&lt;/h1&gt;</a:t>
            </a:r>
          </a:p>
        </p:txBody>
      </p:sp>
      <p:sp>
        <p:nvSpPr>
          <p:cNvPr id="10254" name="Text Box 24"/>
          <p:cNvSpPr txBox="1">
            <a:spLocks noChangeArrowheads="1"/>
          </p:cNvSpPr>
          <p:nvPr/>
        </p:nvSpPr>
        <p:spPr bwMode="auto">
          <a:xfrm>
            <a:off x="5603875" y="3573463"/>
            <a:ext cx="11033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sz="1800">
                <a:latin typeface="+mn-ea"/>
                <a:ea typeface="+mn-ea"/>
              </a:rPr>
              <a:t>&lt;ul&gt;</a:t>
            </a:r>
          </a:p>
          <a:p>
            <a:pPr>
              <a:defRPr/>
            </a:pPr>
            <a:r>
              <a:rPr lang="en-US" altLang="ja-JP" sz="1800">
                <a:latin typeface="+mn-ea"/>
                <a:ea typeface="+mn-ea"/>
              </a:rPr>
              <a:t>&lt;/ul&gt;</a:t>
            </a:r>
          </a:p>
        </p:txBody>
      </p:sp>
      <p:sp>
        <p:nvSpPr>
          <p:cNvPr id="10255" name="Rectangle 25"/>
          <p:cNvSpPr>
            <a:spLocks noChangeArrowheads="1"/>
          </p:cNvSpPr>
          <p:nvPr/>
        </p:nvSpPr>
        <p:spPr bwMode="auto">
          <a:xfrm>
            <a:off x="5603875" y="4292600"/>
            <a:ext cx="4973638" cy="6477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10256" name="Text Box 26"/>
          <p:cNvSpPr txBox="1">
            <a:spLocks noChangeArrowheads="1"/>
          </p:cNvSpPr>
          <p:nvPr/>
        </p:nvSpPr>
        <p:spPr bwMode="auto">
          <a:xfrm>
            <a:off x="5603875" y="4292600"/>
            <a:ext cx="155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sz="1800">
                <a:latin typeface="+mn-ea"/>
                <a:ea typeface="+mn-ea"/>
              </a:rPr>
              <a:t>&lt;table&gt;</a:t>
            </a:r>
          </a:p>
          <a:p>
            <a:pPr>
              <a:defRPr/>
            </a:pPr>
            <a:r>
              <a:rPr lang="en-US" altLang="ja-JP" sz="1800">
                <a:latin typeface="+mn-ea"/>
                <a:ea typeface="+mn-ea"/>
              </a:rPr>
              <a:t>&lt;/table&gt;</a:t>
            </a:r>
          </a:p>
        </p:txBody>
      </p:sp>
      <p:sp>
        <p:nvSpPr>
          <p:cNvPr id="10257" name="Text Box 27"/>
          <p:cNvSpPr txBox="1">
            <a:spLocks noChangeArrowheads="1"/>
          </p:cNvSpPr>
          <p:nvPr/>
        </p:nvSpPr>
        <p:spPr bwMode="auto">
          <a:xfrm>
            <a:off x="7116763" y="3644900"/>
            <a:ext cx="1416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>
                <a:latin typeface="+mn-ea"/>
                <a:ea typeface="+mn-ea"/>
              </a:rPr>
              <a:t>リスト</a:t>
            </a:r>
          </a:p>
        </p:txBody>
      </p:sp>
      <p:sp>
        <p:nvSpPr>
          <p:cNvPr id="10258" name="Text Box 28"/>
          <p:cNvSpPr txBox="1">
            <a:spLocks noChangeArrowheads="1"/>
          </p:cNvSpPr>
          <p:nvPr/>
        </p:nvSpPr>
        <p:spPr bwMode="auto">
          <a:xfrm>
            <a:off x="6972300" y="4365625"/>
            <a:ext cx="1809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>
                <a:latin typeface="+mn-ea"/>
                <a:ea typeface="+mn-ea"/>
              </a:rPr>
              <a:t>テーブル</a:t>
            </a:r>
          </a:p>
        </p:txBody>
      </p:sp>
      <p:sp>
        <p:nvSpPr>
          <p:cNvPr id="10259" name="Rectangle 32"/>
          <p:cNvSpPr>
            <a:spLocks noChangeArrowheads="1"/>
          </p:cNvSpPr>
          <p:nvPr/>
        </p:nvSpPr>
        <p:spPr bwMode="auto">
          <a:xfrm>
            <a:off x="5603875" y="5013325"/>
            <a:ext cx="4973638" cy="9366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10260" name="Rectangle 29"/>
          <p:cNvSpPr>
            <a:spLocks noChangeArrowheads="1"/>
          </p:cNvSpPr>
          <p:nvPr/>
        </p:nvSpPr>
        <p:spPr bwMode="auto">
          <a:xfrm>
            <a:off x="6323013" y="5222875"/>
            <a:ext cx="1841500" cy="358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10261" name="Text Box 30"/>
          <p:cNvSpPr txBox="1">
            <a:spLocks noChangeArrowheads="1"/>
          </p:cNvSpPr>
          <p:nvPr/>
        </p:nvSpPr>
        <p:spPr bwMode="auto">
          <a:xfrm>
            <a:off x="6323013" y="5222875"/>
            <a:ext cx="22717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sz="1800">
                <a:latin typeface="+mn-ea"/>
                <a:ea typeface="+mn-ea"/>
              </a:rPr>
              <a:t>&lt;p&gt;</a:t>
            </a:r>
            <a:r>
              <a:rPr lang="ja-JP" altLang="en-US" sz="1800">
                <a:latin typeface="+mn-ea"/>
                <a:ea typeface="+mn-ea"/>
              </a:rPr>
              <a:t>段落</a:t>
            </a:r>
            <a:r>
              <a:rPr lang="en-US" altLang="ja-JP" sz="1800">
                <a:latin typeface="+mn-ea"/>
                <a:ea typeface="+mn-ea"/>
              </a:rPr>
              <a:t>&lt;/p&gt;</a:t>
            </a:r>
          </a:p>
        </p:txBody>
      </p:sp>
      <p:sp>
        <p:nvSpPr>
          <p:cNvPr id="10262" name="Text Box 33"/>
          <p:cNvSpPr txBox="1">
            <a:spLocks noChangeArrowheads="1"/>
          </p:cNvSpPr>
          <p:nvPr/>
        </p:nvSpPr>
        <p:spPr bwMode="auto">
          <a:xfrm>
            <a:off x="5603875" y="5013325"/>
            <a:ext cx="12668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sz="1800">
                <a:latin typeface="+mn-ea"/>
                <a:ea typeface="+mn-ea"/>
              </a:rPr>
              <a:t>&lt;div&gt;</a:t>
            </a:r>
          </a:p>
          <a:p>
            <a:pPr>
              <a:defRPr/>
            </a:pPr>
            <a:endParaRPr lang="en-US" altLang="ja-JP" sz="180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1800">
                <a:latin typeface="+mn-ea"/>
                <a:ea typeface="+mn-ea"/>
              </a:rPr>
              <a:t>&lt;/div&gt;</a:t>
            </a:r>
          </a:p>
        </p:txBody>
      </p:sp>
      <p:sp>
        <p:nvSpPr>
          <p:cNvPr id="10263" name="Rectangle 34"/>
          <p:cNvSpPr>
            <a:spLocks noChangeArrowheads="1"/>
          </p:cNvSpPr>
          <p:nvPr/>
        </p:nvSpPr>
        <p:spPr bwMode="auto">
          <a:xfrm>
            <a:off x="8293100" y="5200650"/>
            <a:ext cx="1841500" cy="358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10264" name="Text Box 35"/>
          <p:cNvSpPr txBox="1">
            <a:spLocks noChangeArrowheads="1"/>
          </p:cNvSpPr>
          <p:nvPr/>
        </p:nvSpPr>
        <p:spPr bwMode="auto">
          <a:xfrm>
            <a:off x="8286750" y="5238750"/>
            <a:ext cx="2271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&lt;p&gt;</a:t>
            </a:r>
            <a:r>
              <a:rPr lang="ja-JP" altLang="en-US" sz="1800" dirty="0">
                <a:latin typeface="+mn-ea"/>
                <a:ea typeface="+mn-ea"/>
              </a:rPr>
              <a:t>段落</a:t>
            </a:r>
            <a:r>
              <a:rPr lang="en-US" altLang="ja-JP" sz="1800" dirty="0">
                <a:latin typeface="+mn-ea"/>
                <a:ea typeface="+mn-ea"/>
              </a:rPr>
              <a:t>&lt;/p&gt;</a:t>
            </a:r>
          </a:p>
        </p:txBody>
      </p:sp>
      <p:sp>
        <p:nvSpPr>
          <p:cNvPr id="10265" name="Text Box 36"/>
          <p:cNvSpPr txBox="1">
            <a:spLocks noChangeArrowheads="1"/>
          </p:cNvSpPr>
          <p:nvPr/>
        </p:nvSpPr>
        <p:spPr bwMode="auto">
          <a:xfrm>
            <a:off x="839788" y="4294188"/>
            <a:ext cx="45085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2000" dirty="0">
                <a:solidFill>
                  <a:srgbClr val="FF0000"/>
                </a:solidFill>
                <a:latin typeface="+mn-ea"/>
                <a:ea typeface="+mn-ea"/>
              </a:rPr>
              <a:t>（注意）</a:t>
            </a:r>
          </a:p>
          <a:p>
            <a:pPr>
              <a:defRPr/>
            </a:pPr>
            <a:r>
              <a:rPr lang="en-US" altLang="ja-JP" sz="2000" dirty="0">
                <a:solidFill>
                  <a:srgbClr val="FF0000"/>
                </a:solidFill>
                <a:latin typeface="+mn-ea"/>
                <a:ea typeface="+mn-ea"/>
              </a:rPr>
              <a:t>&lt;p&gt;</a:t>
            </a:r>
            <a:r>
              <a:rPr lang="ja-JP" altLang="en-US" sz="2000" dirty="0">
                <a:solidFill>
                  <a:srgbClr val="FF0000"/>
                </a:solidFill>
                <a:latin typeface="+mn-ea"/>
                <a:ea typeface="+mn-ea"/>
              </a:rPr>
              <a:t>は内部にブロックレベル要素を</a:t>
            </a:r>
          </a:p>
          <a:p>
            <a:pPr>
              <a:defRPr/>
            </a:pPr>
            <a:r>
              <a:rPr lang="ja-JP" altLang="en-US" sz="2000" dirty="0">
                <a:solidFill>
                  <a:srgbClr val="FF0000"/>
                </a:solidFill>
                <a:latin typeface="+mn-ea"/>
                <a:ea typeface="+mn-ea"/>
              </a:rPr>
              <a:t>持つことはできない．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086026-1D41-4248-AAA4-068BAEC18688}" type="slidenum">
              <a:rPr lang="ja-JP" altLang="en-US"/>
              <a:pPr>
                <a:defRPr/>
              </a:pPr>
              <a:t>39</a:t>
            </a:fld>
            <a:endParaRPr lang="en-US" altLang="ja-JP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/>
          <a:lstStyle/>
          <a:p>
            <a:r>
              <a:rPr lang="ja-JP" altLang="en-US" smtClean="0"/>
              <a:t>掲示板のしくみ</a:t>
            </a:r>
          </a:p>
        </p:txBody>
      </p:sp>
      <p:grpSp>
        <p:nvGrpSpPr>
          <p:cNvPr id="18434" name="Group 101"/>
          <p:cNvGrpSpPr>
            <a:grpSpLocks/>
          </p:cNvGrpSpPr>
          <p:nvPr/>
        </p:nvGrpSpPr>
        <p:grpSpPr bwMode="auto">
          <a:xfrm>
            <a:off x="1082675" y="1835150"/>
            <a:ext cx="1873250" cy="2592388"/>
            <a:chOff x="204" y="2024"/>
            <a:chExt cx="1180" cy="1633"/>
          </a:xfrm>
        </p:grpSpPr>
        <p:sp>
          <p:nvSpPr>
            <p:cNvPr id="31808" name="Rectangle 7"/>
            <p:cNvSpPr>
              <a:spLocks noChangeArrowheads="1"/>
            </p:cNvSpPr>
            <p:nvPr/>
          </p:nvSpPr>
          <p:spPr bwMode="auto">
            <a:xfrm>
              <a:off x="204" y="2024"/>
              <a:ext cx="1180" cy="163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809" name="Rectangle 8"/>
            <p:cNvSpPr>
              <a:spLocks noChangeArrowheads="1"/>
            </p:cNvSpPr>
            <p:nvPr/>
          </p:nvSpPr>
          <p:spPr bwMode="auto">
            <a:xfrm>
              <a:off x="204" y="2024"/>
              <a:ext cx="771" cy="181"/>
            </a:xfrm>
            <a:prstGeom prst="rect">
              <a:avLst/>
            </a:prstGeom>
            <a:gradFill rotWithShape="1">
              <a:gsLst>
                <a:gs pos="0">
                  <a:srgbClr val="3366FF"/>
                </a:gs>
                <a:gs pos="100000">
                  <a:srgbClr val="99CCFF"/>
                </a:gs>
              </a:gsLst>
              <a:lin ang="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810" name="Rectangle 9"/>
            <p:cNvSpPr>
              <a:spLocks noChangeArrowheads="1"/>
            </p:cNvSpPr>
            <p:nvPr/>
          </p:nvSpPr>
          <p:spPr bwMode="auto">
            <a:xfrm>
              <a:off x="1112" y="2024"/>
              <a:ext cx="136" cy="181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811" name="Rectangle 10"/>
            <p:cNvSpPr>
              <a:spLocks noChangeArrowheads="1"/>
            </p:cNvSpPr>
            <p:nvPr/>
          </p:nvSpPr>
          <p:spPr bwMode="auto">
            <a:xfrm>
              <a:off x="976" y="2024"/>
              <a:ext cx="136" cy="181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812" name="Rectangle 11"/>
            <p:cNvSpPr>
              <a:spLocks noChangeArrowheads="1"/>
            </p:cNvSpPr>
            <p:nvPr/>
          </p:nvSpPr>
          <p:spPr bwMode="auto">
            <a:xfrm>
              <a:off x="1248" y="2024"/>
              <a:ext cx="136" cy="181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813" name="Line 12"/>
            <p:cNvSpPr>
              <a:spLocks noChangeShapeType="1"/>
            </p:cNvSpPr>
            <p:nvPr/>
          </p:nvSpPr>
          <p:spPr bwMode="auto">
            <a:xfrm>
              <a:off x="1248" y="2024"/>
              <a:ext cx="136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814" name="Line 13"/>
            <p:cNvSpPr>
              <a:spLocks noChangeShapeType="1"/>
            </p:cNvSpPr>
            <p:nvPr/>
          </p:nvSpPr>
          <p:spPr bwMode="auto">
            <a:xfrm flipH="1">
              <a:off x="1248" y="2024"/>
              <a:ext cx="136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815" name="Rectangle 14"/>
            <p:cNvSpPr>
              <a:spLocks noChangeArrowheads="1"/>
            </p:cNvSpPr>
            <p:nvPr/>
          </p:nvSpPr>
          <p:spPr bwMode="auto">
            <a:xfrm>
              <a:off x="1158" y="2069"/>
              <a:ext cx="60" cy="91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816" name="Line 15"/>
            <p:cNvSpPr>
              <a:spLocks noChangeShapeType="1"/>
            </p:cNvSpPr>
            <p:nvPr/>
          </p:nvSpPr>
          <p:spPr bwMode="auto">
            <a:xfrm>
              <a:off x="1021" y="2160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157712" name="Rectangle 16"/>
            <p:cNvSpPr>
              <a:spLocks noChangeArrowheads="1"/>
            </p:cNvSpPr>
            <p:nvPr/>
          </p:nvSpPr>
          <p:spPr bwMode="auto">
            <a:xfrm>
              <a:off x="250" y="3294"/>
              <a:ext cx="409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ja-JP" altLang="en-US" sz="1600">
                  <a:latin typeface="+mn-ea"/>
                  <a:ea typeface="+mn-ea"/>
                </a:rPr>
                <a:t>送信</a:t>
              </a:r>
            </a:p>
          </p:txBody>
        </p:sp>
        <p:sp>
          <p:nvSpPr>
            <p:cNvPr id="157713" name="Rectangle 17"/>
            <p:cNvSpPr>
              <a:spLocks noChangeArrowheads="1"/>
            </p:cNvSpPr>
            <p:nvPr/>
          </p:nvSpPr>
          <p:spPr bwMode="auto">
            <a:xfrm>
              <a:off x="704" y="3295"/>
              <a:ext cx="496" cy="18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ja-JP" altLang="en-US" sz="1600">
                  <a:latin typeface="+mn-ea"/>
                  <a:ea typeface="+mn-ea"/>
                </a:rPr>
                <a:t>リセット</a:t>
              </a:r>
            </a:p>
          </p:txBody>
        </p:sp>
        <p:sp>
          <p:nvSpPr>
            <p:cNvPr id="31819" name="Rectangle 18"/>
            <p:cNvSpPr>
              <a:spLocks noChangeArrowheads="1"/>
            </p:cNvSpPr>
            <p:nvPr/>
          </p:nvSpPr>
          <p:spPr bwMode="auto">
            <a:xfrm>
              <a:off x="204" y="3567"/>
              <a:ext cx="726" cy="9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820" name="Rectangle 19"/>
            <p:cNvSpPr>
              <a:spLocks noChangeArrowheads="1"/>
            </p:cNvSpPr>
            <p:nvPr/>
          </p:nvSpPr>
          <p:spPr bwMode="auto">
            <a:xfrm>
              <a:off x="930" y="3567"/>
              <a:ext cx="181" cy="9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821" name="Rectangle 20"/>
            <p:cNvSpPr>
              <a:spLocks noChangeArrowheads="1"/>
            </p:cNvSpPr>
            <p:nvPr/>
          </p:nvSpPr>
          <p:spPr bwMode="auto">
            <a:xfrm>
              <a:off x="1112" y="3567"/>
              <a:ext cx="181" cy="9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grpSp>
          <p:nvGrpSpPr>
            <p:cNvPr id="18504" name="Group 21"/>
            <p:cNvGrpSpPr>
              <a:grpSpLocks/>
            </p:cNvGrpSpPr>
            <p:nvPr/>
          </p:nvGrpSpPr>
          <p:grpSpPr bwMode="auto">
            <a:xfrm>
              <a:off x="1247" y="3567"/>
              <a:ext cx="137" cy="90"/>
              <a:chOff x="2064" y="3600"/>
              <a:chExt cx="771" cy="510"/>
            </a:xfrm>
          </p:grpSpPr>
          <p:sp>
            <p:nvSpPr>
              <p:cNvPr id="31837" name="Rectangle 22"/>
              <p:cNvSpPr>
                <a:spLocks noChangeArrowheads="1"/>
              </p:cNvSpPr>
              <p:nvPr/>
            </p:nvSpPr>
            <p:spPr bwMode="auto">
              <a:xfrm>
                <a:off x="2064" y="3600"/>
                <a:ext cx="771" cy="510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>
                  <a:latin typeface="+mn-ea"/>
                  <a:ea typeface="+mn-ea"/>
                </a:endParaRPr>
              </a:p>
            </p:txBody>
          </p:sp>
          <p:sp>
            <p:nvSpPr>
              <p:cNvPr id="31838" name="Line 23"/>
              <p:cNvSpPr>
                <a:spLocks noChangeShapeType="1"/>
              </p:cNvSpPr>
              <p:nvPr/>
            </p:nvSpPr>
            <p:spPr bwMode="auto">
              <a:xfrm flipV="1">
                <a:off x="2469" y="3747"/>
                <a:ext cx="366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latin typeface="+mn-ea"/>
                  <a:ea typeface="+mn-ea"/>
                </a:endParaRPr>
              </a:p>
            </p:txBody>
          </p:sp>
          <p:sp>
            <p:nvSpPr>
              <p:cNvPr id="31839" name="Line 24"/>
              <p:cNvSpPr>
                <a:spLocks noChangeShapeType="1"/>
              </p:cNvSpPr>
              <p:nvPr/>
            </p:nvSpPr>
            <p:spPr bwMode="auto">
              <a:xfrm flipV="1">
                <a:off x="2559" y="3838"/>
                <a:ext cx="276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latin typeface="+mn-ea"/>
                  <a:ea typeface="+mn-ea"/>
                </a:endParaRPr>
              </a:p>
            </p:txBody>
          </p:sp>
          <p:sp>
            <p:nvSpPr>
              <p:cNvPr id="31840" name="Line 25"/>
              <p:cNvSpPr>
                <a:spLocks noChangeShapeType="1"/>
              </p:cNvSpPr>
              <p:nvPr/>
            </p:nvSpPr>
            <p:spPr bwMode="auto">
              <a:xfrm flipV="1">
                <a:off x="2655" y="3929"/>
                <a:ext cx="18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latin typeface="+mn-ea"/>
                  <a:ea typeface="+mn-ea"/>
                </a:endParaRPr>
              </a:p>
            </p:txBody>
          </p:sp>
          <p:sp>
            <p:nvSpPr>
              <p:cNvPr id="31841" name="Line 26"/>
              <p:cNvSpPr>
                <a:spLocks noChangeShapeType="1"/>
              </p:cNvSpPr>
              <p:nvPr/>
            </p:nvSpPr>
            <p:spPr bwMode="auto">
              <a:xfrm flipV="1">
                <a:off x="2745" y="4019"/>
                <a:ext cx="9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31823" name="Rectangle 27"/>
            <p:cNvSpPr>
              <a:spLocks noChangeArrowheads="1"/>
            </p:cNvSpPr>
            <p:nvPr/>
          </p:nvSpPr>
          <p:spPr bwMode="auto">
            <a:xfrm>
              <a:off x="250" y="2932"/>
              <a:ext cx="1088" cy="31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824" name="Rectangle 28"/>
            <p:cNvSpPr>
              <a:spLocks noChangeArrowheads="1"/>
            </p:cNvSpPr>
            <p:nvPr/>
          </p:nvSpPr>
          <p:spPr bwMode="auto">
            <a:xfrm>
              <a:off x="1247" y="2932"/>
              <a:ext cx="90" cy="31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grpSp>
          <p:nvGrpSpPr>
            <p:cNvPr id="18507" name="Group 29"/>
            <p:cNvGrpSpPr>
              <a:grpSpLocks/>
            </p:cNvGrpSpPr>
            <p:nvPr/>
          </p:nvGrpSpPr>
          <p:grpSpPr bwMode="auto">
            <a:xfrm>
              <a:off x="1247" y="2932"/>
              <a:ext cx="91" cy="77"/>
              <a:chOff x="2154" y="3160"/>
              <a:chExt cx="318" cy="270"/>
            </a:xfrm>
          </p:grpSpPr>
          <p:sp>
            <p:nvSpPr>
              <p:cNvPr id="31835" name="Rectangle 30"/>
              <p:cNvSpPr>
                <a:spLocks noChangeArrowheads="1"/>
              </p:cNvSpPr>
              <p:nvPr/>
            </p:nvSpPr>
            <p:spPr bwMode="auto">
              <a:xfrm>
                <a:off x="2154" y="3160"/>
                <a:ext cx="318" cy="27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>
                  <a:latin typeface="+mn-ea"/>
                  <a:ea typeface="+mn-ea"/>
                </a:endParaRPr>
              </a:p>
            </p:txBody>
          </p:sp>
          <p:sp>
            <p:nvSpPr>
              <p:cNvPr id="31836" name="AutoShape 31"/>
              <p:cNvSpPr>
                <a:spLocks noChangeArrowheads="1"/>
              </p:cNvSpPr>
              <p:nvPr/>
            </p:nvSpPr>
            <p:spPr bwMode="auto">
              <a:xfrm>
                <a:off x="2199" y="3202"/>
                <a:ext cx="227" cy="182"/>
              </a:xfrm>
              <a:prstGeom prst="triangle">
                <a:avLst>
                  <a:gd name="adj" fmla="val 50000"/>
                </a:avLst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8508" name="Group 32"/>
            <p:cNvGrpSpPr>
              <a:grpSpLocks/>
            </p:cNvGrpSpPr>
            <p:nvPr/>
          </p:nvGrpSpPr>
          <p:grpSpPr bwMode="auto">
            <a:xfrm flipV="1">
              <a:off x="1247" y="3172"/>
              <a:ext cx="91" cy="77"/>
              <a:chOff x="2154" y="3160"/>
              <a:chExt cx="318" cy="270"/>
            </a:xfrm>
          </p:grpSpPr>
          <p:sp>
            <p:nvSpPr>
              <p:cNvPr id="31833" name="Rectangle 33"/>
              <p:cNvSpPr>
                <a:spLocks noChangeArrowheads="1"/>
              </p:cNvSpPr>
              <p:nvPr/>
            </p:nvSpPr>
            <p:spPr bwMode="auto">
              <a:xfrm>
                <a:off x="2154" y="3160"/>
                <a:ext cx="318" cy="27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>
                  <a:latin typeface="+mn-ea"/>
                  <a:ea typeface="+mn-ea"/>
                </a:endParaRPr>
              </a:p>
            </p:txBody>
          </p:sp>
          <p:sp>
            <p:nvSpPr>
              <p:cNvPr id="31834" name="AutoShape 34"/>
              <p:cNvSpPr>
                <a:spLocks noChangeArrowheads="1"/>
              </p:cNvSpPr>
              <p:nvPr/>
            </p:nvSpPr>
            <p:spPr bwMode="auto">
              <a:xfrm>
                <a:off x="2199" y="3202"/>
                <a:ext cx="227" cy="182"/>
              </a:xfrm>
              <a:prstGeom prst="triangle">
                <a:avLst>
                  <a:gd name="adj" fmla="val 50000"/>
                </a:avLst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31827" name="Text Box 38"/>
            <p:cNvSpPr txBox="1">
              <a:spLocks noChangeArrowheads="1"/>
            </p:cNvSpPr>
            <p:nvPr/>
          </p:nvSpPr>
          <p:spPr bwMode="auto">
            <a:xfrm>
              <a:off x="204" y="2251"/>
              <a:ext cx="9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ja-JP" altLang="en-US" sz="1800" b="1">
                  <a:solidFill>
                    <a:srgbClr val="FF3399"/>
                  </a:solidFill>
                  <a:latin typeface="+mn-ea"/>
                  <a:ea typeface="+mn-ea"/>
                </a:rPr>
                <a:t>私の掲示板</a:t>
              </a:r>
              <a:endParaRPr lang="en-US" altLang="ja-JP" sz="1800" b="1">
                <a:solidFill>
                  <a:srgbClr val="FF3399"/>
                </a:solidFill>
                <a:latin typeface="+mn-ea"/>
                <a:ea typeface="+mn-ea"/>
              </a:endParaRPr>
            </a:p>
          </p:txBody>
        </p:sp>
        <p:sp>
          <p:nvSpPr>
            <p:cNvPr id="31828" name="Text Box 39"/>
            <p:cNvSpPr txBox="1">
              <a:spLocks noChangeArrowheads="1"/>
            </p:cNvSpPr>
            <p:nvPr/>
          </p:nvSpPr>
          <p:spPr bwMode="auto">
            <a:xfrm>
              <a:off x="235" y="2452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ja-JP" altLang="en-US" sz="1600">
                  <a:latin typeface="+mn-ea"/>
                  <a:ea typeface="+mn-ea"/>
                </a:rPr>
                <a:t>題名</a:t>
              </a:r>
            </a:p>
          </p:txBody>
        </p:sp>
        <p:sp>
          <p:nvSpPr>
            <p:cNvPr id="157736" name="Rectangle 40"/>
            <p:cNvSpPr>
              <a:spLocks noChangeArrowheads="1"/>
            </p:cNvSpPr>
            <p:nvPr/>
          </p:nvSpPr>
          <p:spPr bwMode="auto">
            <a:xfrm>
              <a:off x="565" y="2523"/>
              <a:ext cx="772" cy="9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830" name="Text Box 41"/>
            <p:cNvSpPr txBox="1">
              <a:spLocks noChangeArrowheads="1"/>
            </p:cNvSpPr>
            <p:nvPr/>
          </p:nvSpPr>
          <p:spPr bwMode="auto">
            <a:xfrm>
              <a:off x="235" y="2588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ja-JP" altLang="en-US" sz="1600">
                  <a:latin typeface="+mn-ea"/>
                  <a:ea typeface="+mn-ea"/>
                </a:rPr>
                <a:t>名前</a:t>
              </a:r>
            </a:p>
          </p:txBody>
        </p:sp>
        <p:sp>
          <p:nvSpPr>
            <p:cNvPr id="157738" name="Rectangle 42"/>
            <p:cNvSpPr>
              <a:spLocks noChangeArrowheads="1"/>
            </p:cNvSpPr>
            <p:nvPr/>
          </p:nvSpPr>
          <p:spPr bwMode="auto">
            <a:xfrm>
              <a:off x="565" y="2659"/>
              <a:ext cx="273" cy="9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832" name="Text Box 43"/>
            <p:cNvSpPr txBox="1">
              <a:spLocks noChangeArrowheads="1"/>
            </p:cNvSpPr>
            <p:nvPr/>
          </p:nvSpPr>
          <p:spPr bwMode="auto">
            <a:xfrm>
              <a:off x="239" y="2724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ja-JP" altLang="en-US" sz="1600">
                  <a:latin typeface="+mn-ea"/>
                  <a:ea typeface="+mn-ea"/>
                </a:rPr>
                <a:t>本文</a:t>
              </a:r>
            </a:p>
          </p:txBody>
        </p:sp>
      </p:grpSp>
      <p:grpSp>
        <p:nvGrpSpPr>
          <p:cNvPr id="18435" name="Group 45"/>
          <p:cNvGrpSpPr>
            <a:grpSpLocks/>
          </p:cNvGrpSpPr>
          <p:nvPr/>
        </p:nvGrpSpPr>
        <p:grpSpPr bwMode="auto">
          <a:xfrm>
            <a:off x="6135688" y="2143125"/>
            <a:ext cx="1085850" cy="1152525"/>
            <a:chOff x="3107" y="164"/>
            <a:chExt cx="1838" cy="1951"/>
          </a:xfrm>
        </p:grpSpPr>
        <p:sp>
          <p:nvSpPr>
            <p:cNvPr id="31769" name="Rectangle 46"/>
            <p:cNvSpPr>
              <a:spLocks noChangeArrowheads="1"/>
            </p:cNvSpPr>
            <p:nvPr/>
          </p:nvSpPr>
          <p:spPr bwMode="auto">
            <a:xfrm>
              <a:off x="3107" y="164"/>
              <a:ext cx="887" cy="1317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770" name="Rectangle 47"/>
            <p:cNvSpPr>
              <a:spLocks noChangeArrowheads="1"/>
            </p:cNvSpPr>
            <p:nvPr/>
          </p:nvSpPr>
          <p:spPr bwMode="auto">
            <a:xfrm>
              <a:off x="3833" y="1115"/>
              <a:ext cx="91" cy="9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771" name="Rectangle 48"/>
            <p:cNvSpPr>
              <a:spLocks noChangeArrowheads="1"/>
            </p:cNvSpPr>
            <p:nvPr/>
          </p:nvSpPr>
          <p:spPr bwMode="auto">
            <a:xfrm>
              <a:off x="3153" y="210"/>
              <a:ext cx="817" cy="18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772" name="Rectangle 49"/>
            <p:cNvSpPr>
              <a:spLocks noChangeArrowheads="1"/>
            </p:cNvSpPr>
            <p:nvPr/>
          </p:nvSpPr>
          <p:spPr bwMode="auto">
            <a:xfrm>
              <a:off x="3198" y="255"/>
              <a:ext cx="726" cy="46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773" name="Rectangle 50"/>
            <p:cNvSpPr>
              <a:spLocks noChangeArrowheads="1"/>
            </p:cNvSpPr>
            <p:nvPr/>
          </p:nvSpPr>
          <p:spPr bwMode="auto">
            <a:xfrm>
              <a:off x="3787" y="347"/>
              <a:ext cx="91" cy="46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774" name="Rectangle 51"/>
            <p:cNvSpPr>
              <a:spLocks noChangeArrowheads="1"/>
            </p:cNvSpPr>
            <p:nvPr/>
          </p:nvSpPr>
          <p:spPr bwMode="auto">
            <a:xfrm>
              <a:off x="3695" y="347"/>
              <a:ext cx="46" cy="4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775" name="Rectangle 52"/>
            <p:cNvSpPr>
              <a:spLocks noChangeArrowheads="1"/>
            </p:cNvSpPr>
            <p:nvPr/>
          </p:nvSpPr>
          <p:spPr bwMode="auto">
            <a:xfrm>
              <a:off x="3153" y="435"/>
              <a:ext cx="817" cy="183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776" name="Rectangle 53"/>
            <p:cNvSpPr>
              <a:spLocks noChangeArrowheads="1"/>
            </p:cNvSpPr>
            <p:nvPr/>
          </p:nvSpPr>
          <p:spPr bwMode="auto">
            <a:xfrm>
              <a:off x="3153" y="664"/>
              <a:ext cx="817" cy="18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777" name="Rectangle 54"/>
            <p:cNvSpPr>
              <a:spLocks noChangeArrowheads="1"/>
            </p:cNvSpPr>
            <p:nvPr/>
          </p:nvSpPr>
          <p:spPr bwMode="auto">
            <a:xfrm>
              <a:off x="3153" y="1118"/>
              <a:ext cx="497" cy="134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778" name="Rectangle 55"/>
            <p:cNvSpPr>
              <a:spLocks noChangeArrowheads="1"/>
            </p:cNvSpPr>
            <p:nvPr/>
          </p:nvSpPr>
          <p:spPr bwMode="auto">
            <a:xfrm>
              <a:off x="3107" y="1661"/>
              <a:ext cx="887" cy="91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779" name="Rectangle 56"/>
            <p:cNvSpPr>
              <a:spLocks noChangeArrowheads="1"/>
            </p:cNvSpPr>
            <p:nvPr/>
          </p:nvSpPr>
          <p:spPr bwMode="auto">
            <a:xfrm>
              <a:off x="3153" y="1615"/>
              <a:ext cx="817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780" name="Rectangle 57"/>
            <p:cNvSpPr>
              <a:spLocks noChangeArrowheads="1"/>
            </p:cNvSpPr>
            <p:nvPr/>
          </p:nvSpPr>
          <p:spPr bwMode="auto">
            <a:xfrm>
              <a:off x="3107" y="1798"/>
              <a:ext cx="887" cy="91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781" name="Rectangle 58"/>
            <p:cNvSpPr>
              <a:spLocks noChangeArrowheads="1"/>
            </p:cNvSpPr>
            <p:nvPr/>
          </p:nvSpPr>
          <p:spPr bwMode="auto">
            <a:xfrm>
              <a:off x="3153" y="1752"/>
              <a:ext cx="817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782" name="Rectangle 59"/>
            <p:cNvSpPr>
              <a:spLocks noChangeArrowheads="1"/>
            </p:cNvSpPr>
            <p:nvPr/>
          </p:nvSpPr>
          <p:spPr bwMode="auto">
            <a:xfrm>
              <a:off x="3107" y="1932"/>
              <a:ext cx="887" cy="91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783" name="Rectangle 60"/>
            <p:cNvSpPr>
              <a:spLocks noChangeArrowheads="1"/>
            </p:cNvSpPr>
            <p:nvPr/>
          </p:nvSpPr>
          <p:spPr bwMode="auto">
            <a:xfrm>
              <a:off x="3153" y="1889"/>
              <a:ext cx="817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784" name="Oval 61"/>
            <p:cNvSpPr>
              <a:spLocks noChangeArrowheads="1"/>
            </p:cNvSpPr>
            <p:nvPr/>
          </p:nvSpPr>
          <p:spPr bwMode="auto">
            <a:xfrm>
              <a:off x="3833" y="1252"/>
              <a:ext cx="46" cy="4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785" name="Oval 62"/>
            <p:cNvSpPr>
              <a:spLocks noChangeArrowheads="1"/>
            </p:cNvSpPr>
            <p:nvPr/>
          </p:nvSpPr>
          <p:spPr bwMode="auto">
            <a:xfrm>
              <a:off x="3833" y="1344"/>
              <a:ext cx="46" cy="4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786" name="Rectangle 63"/>
            <p:cNvSpPr>
              <a:spLocks noChangeArrowheads="1"/>
            </p:cNvSpPr>
            <p:nvPr/>
          </p:nvSpPr>
          <p:spPr bwMode="auto">
            <a:xfrm>
              <a:off x="3153" y="890"/>
              <a:ext cx="817" cy="183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787" name="Rectangle 64"/>
            <p:cNvSpPr>
              <a:spLocks noChangeArrowheads="1"/>
            </p:cNvSpPr>
            <p:nvPr/>
          </p:nvSpPr>
          <p:spPr bwMode="auto">
            <a:xfrm>
              <a:off x="3107" y="1524"/>
              <a:ext cx="887" cy="91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788" name="Rectangle 65"/>
            <p:cNvSpPr>
              <a:spLocks noChangeArrowheads="1"/>
            </p:cNvSpPr>
            <p:nvPr/>
          </p:nvSpPr>
          <p:spPr bwMode="auto">
            <a:xfrm>
              <a:off x="3153" y="1481"/>
              <a:ext cx="817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789" name="Rectangle 66"/>
            <p:cNvSpPr>
              <a:spLocks noChangeArrowheads="1"/>
            </p:cNvSpPr>
            <p:nvPr/>
          </p:nvSpPr>
          <p:spPr bwMode="auto">
            <a:xfrm>
              <a:off x="3153" y="1298"/>
              <a:ext cx="497" cy="137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790" name="Rectangle 67"/>
            <p:cNvSpPr>
              <a:spLocks noChangeArrowheads="1"/>
            </p:cNvSpPr>
            <p:nvPr/>
          </p:nvSpPr>
          <p:spPr bwMode="auto">
            <a:xfrm>
              <a:off x="4058" y="164"/>
              <a:ext cx="887" cy="1317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791" name="Rectangle 68"/>
            <p:cNvSpPr>
              <a:spLocks noChangeArrowheads="1"/>
            </p:cNvSpPr>
            <p:nvPr/>
          </p:nvSpPr>
          <p:spPr bwMode="auto">
            <a:xfrm>
              <a:off x="4786" y="1344"/>
              <a:ext cx="89" cy="9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792" name="Rectangle 69"/>
            <p:cNvSpPr>
              <a:spLocks noChangeArrowheads="1"/>
            </p:cNvSpPr>
            <p:nvPr/>
          </p:nvSpPr>
          <p:spPr bwMode="auto">
            <a:xfrm>
              <a:off x="4104" y="210"/>
              <a:ext cx="817" cy="18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793" name="Rectangle 70"/>
            <p:cNvSpPr>
              <a:spLocks noChangeArrowheads="1"/>
            </p:cNvSpPr>
            <p:nvPr/>
          </p:nvSpPr>
          <p:spPr bwMode="auto">
            <a:xfrm>
              <a:off x="4104" y="435"/>
              <a:ext cx="817" cy="183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794" name="Rectangle 71"/>
            <p:cNvSpPr>
              <a:spLocks noChangeArrowheads="1"/>
            </p:cNvSpPr>
            <p:nvPr/>
          </p:nvSpPr>
          <p:spPr bwMode="auto">
            <a:xfrm>
              <a:off x="4104" y="664"/>
              <a:ext cx="817" cy="18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795" name="Rectangle 72"/>
            <p:cNvSpPr>
              <a:spLocks noChangeArrowheads="1"/>
            </p:cNvSpPr>
            <p:nvPr/>
          </p:nvSpPr>
          <p:spPr bwMode="auto">
            <a:xfrm>
              <a:off x="4058" y="1661"/>
              <a:ext cx="887" cy="91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796" name="Rectangle 73"/>
            <p:cNvSpPr>
              <a:spLocks noChangeArrowheads="1"/>
            </p:cNvSpPr>
            <p:nvPr/>
          </p:nvSpPr>
          <p:spPr bwMode="auto">
            <a:xfrm>
              <a:off x="4104" y="1615"/>
              <a:ext cx="817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797" name="Rectangle 74"/>
            <p:cNvSpPr>
              <a:spLocks noChangeArrowheads="1"/>
            </p:cNvSpPr>
            <p:nvPr/>
          </p:nvSpPr>
          <p:spPr bwMode="auto">
            <a:xfrm>
              <a:off x="4058" y="1798"/>
              <a:ext cx="887" cy="91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798" name="Rectangle 75"/>
            <p:cNvSpPr>
              <a:spLocks noChangeArrowheads="1"/>
            </p:cNvSpPr>
            <p:nvPr/>
          </p:nvSpPr>
          <p:spPr bwMode="auto">
            <a:xfrm>
              <a:off x="4104" y="1752"/>
              <a:ext cx="817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799" name="Rectangle 76"/>
            <p:cNvSpPr>
              <a:spLocks noChangeArrowheads="1"/>
            </p:cNvSpPr>
            <p:nvPr/>
          </p:nvSpPr>
          <p:spPr bwMode="auto">
            <a:xfrm>
              <a:off x="4058" y="1932"/>
              <a:ext cx="887" cy="91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800" name="Rectangle 77"/>
            <p:cNvSpPr>
              <a:spLocks noChangeArrowheads="1"/>
            </p:cNvSpPr>
            <p:nvPr/>
          </p:nvSpPr>
          <p:spPr bwMode="auto">
            <a:xfrm>
              <a:off x="4104" y="1889"/>
              <a:ext cx="817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801" name="Oval 78"/>
            <p:cNvSpPr>
              <a:spLocks noChangeArrowheads="1"/>
            </p:cNvSpPr>
            <p:nvPr/>
          </p:nvSpPr>
          <p:spPr bwMode="auto">
            <a:xfrm>
              <a:off x="4604" y="1387"/>
              <a:ext cx="46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802" name="Oval 79"/>
            <p:cNvSpPr>
              <a:spLocks noChangeArrowheads="1"/>
            </p:cNvSpPr>
            <p:nvPr/>
          </p:nvSpPr>
          <p:spPr bwMode="auto">
            <a:xfrm>
              <a:off x="4695" y="1389"/>
              <a:ext cx="46" cy="4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803" name="Rectangle 80"/>
            <p:cNvSpPr>
              <a:spLocks noChangeArrowheads="1"/>
            </p:cNvSpPr>
            <p:nvPr/>
          </p:nvSpPr>
          <p:spPr bwMode="auto">
            <a:xfrm>
              <a:off x="4104" y="890"/>
              <a:ext cx="817" cy="183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804" name="Rectangle 81"/>
            <p:cNvSpPr>
              <a:spLocks noChangeArrowheads="1"/>
            </p:cNvSpPr>
            <p:nvPr/>
          </p:nvSpPr>
          <p:spPr bwMode="auto">
            <a:xfrm>
              <a:off x="4058" y="1524"/>
              <a:ext cx="887" cy="91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805" name="Rectangle 82"/>
            <p:cNvSpPr>
              <a:spLocks noChangeArrowheads="1"/>
            </p:cNvSpPr>
            <p:nvPr/>
          </p:nvSpPr>
          <p:spPr bwMode="auto">
            <a:xfrm>
              <a:off x="4104" y="1481"/>
              <a:ext cx="817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806" name="Rectangle 83"/>
            <p:cNvSpPr>
              <a:spLocks noChangeArrowheads="1"/>
            </p:cNvSpPr>
            <p:nvPr/>
          </p:nvSpPr>
          <p:spPr bwMode="auto">
            <a:xfrm>
              <a:off x="4104" y="1118"/>
              <a:ext cx="817" cy="18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18489" name="WordArt 84"/>
            <p:cNvSpPr>
              <a:spLocks noChangeArrowheads="1" noChangeShapeType="1" noTextEdit="1"/>
            </p:cNvSpPr>
            <p:nvPr/>
          </p:nvSpPr>
          <p:spPr bwMode="auto">
            <a:xfrm>
              <a:off x="3198" y="1525"/>
              <a:ext cx="1633" cy="590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28306"/>
                </a:avLst>
              </a:prstTxWarp>
            </a:bodyPr>
            <a:lstStyle/>
            <a:p>
              <a:pPr algn="ctr"/>
              <a:r>
                <a:rPr lang="en-US" altLang="ja-JP" sz="3600" b="1" kern="10">
                  <a:ln w="12700">
                    <a:solidFill>
                      <a:srgbClr val="000080"/>
                    </a:solidFill>
                    <a:round/>
                    <a:headEnd/>
                    <a:tailEnd/>
                  </a:ln>
                  <a:solidFill>
                    <a:srgbClr val="00CCFF"/>
                  </a:solidFill>
                  <a:latin typeface="+mn-ea"/>
                  <a:ea typeface="+mn-ea"/>
                  <a:cs typeface="+mn-ea"/>
                </a:rPr>
                <a:t>SERVER</a:t>
              </a:r>
              <a:endParaRPr lang="ja-JP" altLang="en-US" sz="3600" b="1" kern="10">
                <a:ln w="12700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CCFF"/>
                </a:solidFill>
                <a:latin typeface="+mn-ea"/>
                <a:ea typeface="+mn-ea"/>
                <a:cs typeface="+mn-ea"/>
              </a:endParaRPr>
            </a:p>
          </p:txBody>
        </p:sp>
      </p:grpSp>
      <p:sp>
        <p:nvSpPr>
          <p:cNvPr id="31752" name="Text Box 85"/>
          <p:cNvSpPr txBox="1">
            <a:spLocks noChangeArrowheads="1"/>
          </p:cNvSpPr>
          <p:nvPr/>
        </p:nvSpPr>
        <p:spPr bwMode="auto">
          <a:xfrm>
            <a:off x="5808663" y="3313113"/>
            <a:ext cx="19319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b="1" dirty="0">
                <a:latin typeface="+mn-ea"/>
                <a:ea typeface="+mn-ea"/>
              </a:rPr>
              <a:t>Web</a:t>
            </a:r>
            <a:r>
              <a:rPr lang="ja-JP" altLang="en-US" b="1" dirty="0">
                <a:latin typeface="+mn-ea"/>
                <a:ea typeface="+mn-ea"/>
              </a:rPr>
              <a:t>サーバ</a:t>
            </a:r>
          </a:p>
        </p:txBody>
      </p:sp>
      <p:sp>
        <p:nvSpPr>
          <p:cNvPr id="31753" name="AutoShape 86"/>
          <p:cNvSpPr>
            <a:spLocks noChangeArrowheads="1"/>
          </p:cNvSpPr>
          <p:nvPr/>
        </p:nvSpPr>
        <p:spPr bwMode="auto">
          <a:xfrm>
            <a:off x="7681913" y="1957388"/>
            <a:ext cx="2011362" cy="1728787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31755" name="Text Box 88"/>
          <p:cNvSpPr txBox="1">
            <a:spLocks noChangeArrowheads="1"/>
          </p:cNvSpPr>
          <p:nvPr/>
        </p:nvSpPr>
        <p:spPr bwMode="auto">
          <a:xfrm>
            <a:off x="7770813" y="2230438"/>
            <a:ext cx="17240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solidFill>
                  <a:srgbClr val="CC3399"/>
                </a:solidFill>
                <a:latin typeface="+mn-ea"/>
                <a:ea typeface="+mn-ea"/>
              </a:rPr>
              <a:t>Perl</a:t>
            </a:r>
            <a:r>
              <a:rPr lang="ja-JP" altLang="en-US" dirty="0">
                <a:solidFill>
                  <a:srgbClr val="CC3399"/>
                </a:solidFill>
                <a:latin typeface="+mn-ea"/>
                <a:ea typeface="+mn-ea"/>
              </a:rPr>
              <a:t>による</a:t>
            </a:r>
          </a:p>
          <a:p>
            <a:pPr>
              <a:defRPr/>
            </a:pPr>
            <a:r>
              <a:rPr lang="ja-JP" altLang="en-US" dirty="0">
                <a:solidFill>
                  <a:srgbClr val="CC3399"/>
                </a:solidFill>
                <a:latin typeface="+mn-ea"/>
                <a:ea typeface="+mn-ea"/>
              </a:rPr>
              <a:t>掲示板</a:t>
            </a:r>
          </a:p>
          <a:p>
            <a:pPr>
              <a:defRPr/>
            </a:pPr>
            <a:r>
              <a:rPr lang="ja-JP" altLang="en-US" dirty="0">
                <a:solidFill>
                  <a:srgbClr val="CC3399"/>
                </a:solidFill>
                <a:latin typeface="+mn-ea"/>
                <a:ea typeface="+mn-ea"/>
              </a:rPr>
              <a:t>プログラム</a:t>
            </a:r>
          </a:p>
        </p:txBody>
      </p:sp>
      <p:sp>
        <p:nvSpPr>
          <p:cNvPr id="31756" name="AutoShape 89"/>
          <p:cNvSpPr>
            <a:spLocks noChangeArrowheads="1"/>
          </p:cNvSpPr>
          <p:nvPr/>
        </p:nvSpPr>
        <p:spPr bwMode="auto">
          <a:xfrm>
            <a:off x="9190038" y="4194175"/>
            <a:ext cx="2087562" cy="747713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31758" name="Text Box 91"/>
          <p:cNvSpPr txBox="1">
            <a:spLocks noChangeArrowheads="1"/>
          </p:cNvSpPr>
          <p:nvPr/>
        </p:nvSpPr>
        <p:spPr bwMode="auto">
          <a:xfrm>
            <a:off x="9220200" y="4394200"/>
            <a:ext cx="20304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>
                <a:solidFill>
                  <a:srgbClr val="CC3399"/>
                </a:solidFill>
                <a:latin typeface="+mn-ea"/>
                <a:ea typeface="+mn-ea"/>
              </a:rPr>
              <a:t>ログファイル</a:t>
            </a:r>
          </a:p>
        </p:txBody>
      </p:sp>
      <p:sp>
        <p:nvSpPr>
          <p:cNvPr id="31759" name="AutoShape 92"/>
          <p:cNvSpPr>
            <a:spLocks noChangeArrowheads="1"/>
          </p:cNvSpPr>
          <p:nvPr/>
        </p:nvSpPr>
        <p:spPr bwMode="auto">
          <a:xfrm rot="5400000">
            <a:off x="9820275" y="3125788"/>
            <a:ext cx="509587" cy="6111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31760" name="AutoShape 93"/>
          <p:cNvSpPr>
            <a:spLocks noChangeArrowheads="1"/>
          </p:cNvSpPr>
          <p:nvPr/>
        </p:nvSpPr>
        <p:spPr bwMode="auto">
          <a:xfrm rot="-5400000">
            <a:off x="8561388" y="3779838"/>
            <a:ext cx="509587" cy="6111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31761" name="Text Box 94"/>
          <p:cNvSpPr txBox="1">
            <a:spLocks noChangeArrowheads="1"/>
          </p:cNvSpPr>
          <p:nvPr/>
        </p:nvSpPr>
        <p:spPr bwMode="auto">
          <a:xfrm>
            <a:off x="9698038" y="2720975"/>
            <a:ext cx="1416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>
                <a:latin typeface="+mn-ea"/>
                <a:ea typeface="+mn-ea"/>
              </a:rPr>
              <a:t>書き込み</a:t>
            </a:r>
          </a:p>
        </p:txBody>
      </p:sp>
      <p:sp>
        <p:nvSpPr>
          <p:cNvPr id="31762" name="Text Box 95"/>
          <p:cNvSpPr txBox="1">
            <a:spLocks noChangeArrowheads="1"/>
          </p:cNvSpPr>
          <p:nvPr/>
        </p:nvSpPr>
        <p:spPr bwMode="auto">
          <a:xfrm>
            <a:off x="7778750" y="4376738"/>
            <a:ext cx="14160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>
                <a:latin typeface="+mn-ea"/>
                <a:ea typeface="+mn-ea"/>
              </a:rPr>
              <a:t>読み込み</a:t>
            </a:r>
          </a:p>
        </p:txBody>
      </p:sp>
      <p:sp>
        <p:nvSpPr>
          <p:cNvPr id="31766" name="Text Box 99"/>
          <p:cNvSpPr txBox="1">
            <a:spLocks noChangeArrowheads="1"/>
          </p:cNvSpPr>
          <p:nvPr/>
        </p:nvSpPr>
        <p:spPr bwMode="auto">
          <a:xfrm>
            <a:off x="7608888" y="1530350"/>
            <a:ext cx="12430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 err="1">
                <a:solidFill>
                  <a:srgbClr val="FF0000"/>
                </a:solidFill>
                <a:latin typeface="+mn-ea"/>
                <a:ea typeface="+mn-ea"/>
              </a:rPr>
              <a:t>bbs.cgi</a:t>
            </a:r>
            <a:endParaRPr lang="en-US" altLang="ja-JP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1767" name="Text Box 100"/>
          <p:cNvSpPr txBox="1">
            <a:spLocks noChangeArrowheads="1"/>
          </p:cNvSpPr>
          <p:nvPr/>
        </p:nvSpPr>
        <p:spPr bwMode="auto">
          <a:xfrm>
            <a:off x="9259888" y="3776663"/>
            <a:ext cx="11461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solidFill>
                  <a:srgbClr val="FF0000"/>
                </a:solidFill>
                <a:latin typeface="+mn-ea"/>
                <a:ea typeface="+mn-ea"/>
              </a:rPr>
              <a:t>log.txt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E230C-DE81-4B0A-B84D-1CD9E519C4AC}" type="slidenum">
              <a:rPr lang="ja-JP" altLang="en-US"/>
              <a:pPr>
                <a:defRPr/>
              </a:pPr>
              <a:t>4</a:t>
            </a:fld>
            <a:endParaRPr lang="en-US" altLang="ja-JP" dirty="0"/>
          </a:p>
        </p:txBody>
      </p:sp>
      <p:sp>
        <p:nvSpPr>
          <p:cNvPr id="95" name="Text Box 99"/>
          <p:cNvSpPr txBox="1">
            <a:spLocks noChangeArrowheads="1"/>
          </p:cNvSpPr>
          <p:nvPr/>
        </p:nvSpPr>
        <p:spPr bwMode="auto">
          <a:xfrm>
            <a:off x="985838" y="1435100"/>
            <a:ext cx="1416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ブラウザ</a:t>
            </a:r>
            <a:endParaRPr lang="en-US" altLang="ja-JP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8449" name="AutoShape 96"/>
          <p:cNvSpPr>
            <a:spLocks noChangeArrowheads="1"/>
          </p:cNvSpPr>
          <p:nvPr/>
        </p:nvSpPr>
        <p:spPr bwMode="auto">
          <a:xfrm>
            <a:off x="3076575" y="2311400"/>
            <a:ext cx="4600575" cy="206375"/>
          </a:xfrm>
          <a:prstGeom prst="leftRightArrow">
            <a:avLst>
              <a:gd name="adj1" fmla="val 41176"/>
              <a:gd name="adj2" fmla="val 190207"/>
            </a:avLst>
          </a:prstGeom>
          <a:gradFill rotWithShape="1">
            <a:gsLst>
              <a:gs pos="0">
                <a:srgbClr val="000076"/>
              </a:gs>
              <a:gs pos="50000">
                <a:srgbClr val="0000FF"/>
              </a:gs>
              <a:gs pos="100000">
                <a:srgbClr val="000076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50" name="Text Box 97"/>
          <p:cNvSpPr txBox="1">
            <a:spLocks noChangeArrowheads="1"/>
          </p:cNvSpPr>
          <p:nvPr/>
        </p:nvSpPr>
        <p:spPr bwMode="auto">
          <a:xfrm>
            <a:off x="4543425" y="1803400"/>
            <a:ext cx="955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800" b="1">
                <a:solidFill>
                  <a:srgbClr val="3333FF"/>
                </a:solidFill>
              </a:rPr>
              <a:t>CGI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/>
          <a:lstStyle/>
          <a:p>
            <a:r>
              <a:rPr lang="ja-JP" altLang="en-US" sz="3600" smtClean="0"/>
              <a:t>フォームデータの詳細</a:t>
            </a:r>
            <a:r>
              <a:rPr lang="en-US" altLang="ja-JP" sz="3600" smtClean="0"/>
              <a:t>(1)	※</a:t>
            </a:r>
            <a:r>
              <a:rPr lang="ja-JP" altLang="en-US" sz="3600" smtClean="0"/>
              <a:t>重要</a:t>
            </a:r>
          </a:p>
        </p:txBody>
      </p:sp>
      <p:sp>
        <p:nvSpPr>
          <p:cNvPr id="26627" name="コンテンツ プレースホルダ 15"/>
          <p:cNvSpPr>
            <a:spLocks noGrp="1"/>
          </p:cNvSpPr>
          <p:nvPr>
            <p:ph idx="1"/>
          </p:nvPr>
        </p:nvSpPr>
        <p:spPr>
          <a:xfrm>
            <a:off x="838200" y="981075"/>
            <a:ext cx="10802938" cy="5195888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ja-JP" dirty="0">
                <a:latin typeface="+mn-ea"/>
                <a:cs typeface="+mn-cs"/>
              </a:rPr>
              <a:t>CGI</a:t>
            </a:r>
            <a:r>
              <a:rPr lang="ja-JP" altLang="en-US" dirty="0">
                <a:latin typeface="+mn-ea"/>
                <a:cs typeface="+mn-cs"/>
              </a:rPr>
              <a:t>では、フォームによって記入された</a:t>
            </a:r>
            <a:r>
              <a:rPr lang="en-US" altLang="ja-JP" dirty="0">
                <a:latin typeface="+mn-ea"/>
                <a:cs typeface="+mn-cs"/>
              </a:rPr>
              <a:t>name</a:t>
            </a:r>
            <a:r>
              <a:rPr lang="ja-JP" altLang="en-US" dirty="0">
                <a:latin typeface="+mn-ea"/>
                <a:cs typeface="+mn-cs"/>
              </a:rPr>
              <a:t>と</a:t>
            </a:r>
            <a:r>
              <a:rPr lang="en-US" altLang="ja-JP" dirty="0">
                <a:latin typeface="+mn-ea"/>
                <a:cs typeface="+mn-cs"/>
              </a:rPr>
              <a:t>value</a:t>
            </a:r>
            <a:r>
              <a:rPr lang="ja-JP" altLang="en-US" dirty="0">
                <a:latin typeface="+mn-ea"/>
                <a:cs typeface="+mn-cs"/>
              </a:rPr>
              <a:t>のペアは</a:t>
            </a:r>
          </a:p>
          <a:p>
            <a:pPr lvl="1" fontAlgn="auto">
              <a:spcAft>
                <a:spcPts val="0"/>
              </a:spcAft>
              <a:buFont typeface="メイリオ" panose="020B0604030504040204" pitchFamily="50" charset="-128"/>
              <a:buChar char="⁃"/>
              <a:defRPr/>
            </a:pPr>
            <a:r>
              <a:rPr lang="en-US" altLang="ja-JP" dirty="0">
                <a:latin typeface="+mn-ea"/>
                <a:cs typeface="+mn-cs"/>
              </a:rPr>
              <a:t>name=value</a:t>
            </a:r>
            <a:r>
              <a:rPr lang="ja-JP" altLang="en-US" dirty="0">
                <a:latin typeface="+mn-ea"/>
                <a:cs typeface="+mn-cs"/>
              </a:rPr>
              <a:t>という形で「</a:t>
            </a:r>
            <a:r>
              <a:rPr lang="en-US" altLang="ja-JP" dirty="0">
                <a:latin typeface="+mn-ea"/>
                <a:cs typeface="+mn-cs"/>
              </a:rPr>
              <a:t>=</a:t>
            </a:r>
            <a:r>
              <a:rPr lang="ja-JP" altLang="en-US" dirty="0">
                <a:latin typeface="+mn-ea"/>
                <a:cs typeface="+mn-cs"/>
              </a:rPr>
              <a:t>」によって結合</a:t>
            </a:r>
            <a:r>
              <a:rPr lang="ja-JP" altLang="en-US" dirty="0" smtClean="0">
                <a:latin typeface="+mn-ea"/>
                <a:cs typeface="+mn-cs"/>
              </a:rPr>
              <a:t>され</a:t>
            </a:r>
            <a:endParaRPr lang="en-US" altLang="ja-JP" dirty="0">
              <a:latin typeface="+mn-ea"/>
              <a:cs typeface="+mn-cs"/>
            </a:endParaRPr>
          </a:p>
          <a:p>
            <a:pPr lvl="1" fontAlgn="auto">
              <a:spcAft>
                <a:spcPts val="0"/>
              </a:spcAft>
              <a:buFont typeface="メイリオ" panose="020B0604030504040204" pitchFamily="50" charset="-128"/>
              <a:buChar char="⁃"/>
              <a:defRPr/>
            </a:pPr>
            <a:r>
              <a:rPr lang="ja-JP" altLang="en-US" dirty="0">
                <a:latin typeface="+mn-ea"/>
                <a:cs typeface="+mn-cs"/>
              </a:rPr>
              <a:t>さらにペア同士が「</a:t>
            </a:r>
            <a:r>
              <a:rPr lang="en-US" altLang="ja-JP" dirty="0">
                <a:latin typeface="+mn-ea"/>
                <a:cs typeface="+mn-cs"/>
              </a:rPr>
              <a:t>&amp;</a:t>
            </a:r>
            <a:r>
              <a:rPr lang="ja-JP" altLang="en-US" dirty="0">
                <a:latin typeface="+mn-ea"/>
                <a:cs typeface="+mn-cs"/>
              </a:rPr>
              <a:t>」で結合</a:t>
            </a:r>
            <a:r>
              <a:rPr lang="ja-JP" altLang="en-US" dirty="0" smtClean="0">
                <a:latin typeface="+mn-ea"/>
                <a:cs typeface="+mn-cs"/>
              </a:rPr>
              <a:t>され</a:t>
            </a:r>
            <a:endParaRPr lang="ja-JP" altLang="en-US" dirty="0">
              <a:latin typeface="+mn-ea"/>
              <a:cs typeface="+mn-cs"/>
            </a:endParaRPr>
          </a:p>
          <a:p>
            <a:pPr fontAlgn="auto">
              <a:spcAft>
                <a:spcPts val="0"/>
              </a:spcAft>
              <a:buFont typeface="Wingdings 3" pitchFamily="18" charset="2"/>
              <a:buNone/>
              <a:defRPr/>
            </a:pPr>
            <a:endParaRPr lang="en-US" altLang="ja-JP" dirty="0">
              <a:latin typeface="+mn-ea"/>
              <a:cs typeface="+mn-cs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altLang="ja-JP" dirty="0" smtClean="0">
                <a:latin typeface="+mn-ea"/>
                <a:cs typeface="+mn-cs"/>
              </a:rPr>
              <a:t>	</a:t>
            </a:r>
            <a:r>
              <a:rPr lang="ja-JP" altLang="en-US" dirty="0" smtClean="0">
                <a:latin typeface="+mn-ea"/>
                <a:cs typeface="+mn-cs"/>
              </a:rPr>
              <a:t>と</a:t>
            </a:r>
            <a:r>
              <a:rPr lang="ja-JP" altLang="en-US" dirty="0">
                <a:latin typeface="+mn-ea"/>
                <a:cs typeface="+mn-cs"/>
              </a:rPr>
              <a:t>いう連続したテキストデータの形式で</a:t>
            </a:r>
            <a:r>
              <a:rPr lang="en-US" altLang="ja-JP" dirty="0">
                <a:latin typeface="+mn-ea"/>
                <a:cs typeface="+mn-cs"/>
              </a:rPr>
              <a:t>Web</a:t>
            </a:r>
            <a:r>
              <a:rPr lang="ja-JP" altLang="en-US" dirty="0">
                <a:latin typeface="+mn-ea"/>
                <a:cs typeface="+mn-cs"/>
              </a:rPr>
              <a:t>サーバに送信</a:t>
            </a:r>
            <a:r>
              <a:rPr lang="ja-JP" altLang="en-US" dirty="0" smtClean="0">
                <a:latin typeface="+mn-ea"/>
                <a:cs typeface="+mn-cs"/>
              </a:rPr>
              <a:t>される</a:t>
            </a:r>
            <a:endParaRPr lang="ja-JP" altLang="en-US" dirty="0">
              <a:latin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ja-JP" altLang="en-US" dirty="0">
              <a:latin typeface="+mn-ea"/>
              <a:cs typeface="+mn-cs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DA1530-F0BA-4C84-B12D-C456C59A22D7}" type="slidenum">
              <a:rPr lang="ja-JP" altLang="en-US"/>
              <a:pPr>
                <a:defRPr/>
              </a:pPr>
              <a:t>5</a:t>
            </a:fld>
            <a:endParaRPr lang="en-US" altLang="ja-JP" dirty="0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055688" y="3941763"/>
            <a:ext cx="3940175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>
                <a:latin typeface="+mn-ea"/>
                <a:ea typeface="+mn-ea"/>
              </a:rPr>
              <a:t>例）</a:t>
            </a:r>
            <a:endParaRPr lang="en-US" altLang="ja-JP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title</a:t>
            </a:r>
            <a:r>
              <a:rPr lang="ja-JP" altLang="en-US" dirty="0">
                <a:latin typeface="+mn-ea"/>
                <a:ea typeface="+mn-ea"/>
              </a:rPr>
              <a:t>に記事の</a:t>
            </a:r>
            <a:r>
              <a:rPr lang="ja-JP" altLang="en-US" dirty="0">
                <a:latin typeface="+mn-ea"/>
                <a:ea typeface="+mn-ea"/>
              </a:rPr>
              <a:t>題名</a:t>
            </a:r>
            <a:endParaRPr lang="ja-JP" altLang="en-US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author</a:t>
            </a:r>
            <a:r>
              <a:rPr lang="ja-JP" altLang="en-US" dirty="0">
                <a:latin typeface="+mn-ea"/>
                <a:ea typeface="+mn-ea"/>
              </a:rPr>
              <a:t>に書き込む人の</a:t>
            </a:r>
            <a:r>
              <a:rPr lang="ja-JP" altLang="en-US" dirty="0">
                <a:latin typeface="+mn-ea"/>
                <a:ea typeface="+mn-ea"/>
              </a:rPr>
              <a:t>名前</a:t>
            </a:r>
            <a:endParaRPr lang="ja-JP" altLang="en-US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text</a:t>
            </a:r>
            <a:r>
              <a:rPr lang="ja-JP" altLang="en-US" dirty="0">
                <a:latin typeface="+mn-ea"/>
                <a:ea typeface="+mn-ea"/>
              </a:rPr>
              <a:t>に記事の</a:t>
            </a:r>
            <a:r>
              <a:rPr lang="ja-JP" altLang="en-US" dirty="0">
                <a:latin typeface="+mn-ea"/>
                <a:ea typeface="+mn-ea"/>
              </a:rPr>
              <a:t>本文</a:t>
            </a: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1108075" y="5581650"/>
            <a:ext cx="9975850" cy="461963"/>
          </a:xfrm>
          <a:prstGeom prst="rect">
            <a:avLst/>
          </a:prstGeom>
          <a:solidFill>
            <a:schemeClr val="bg1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title=</a:t>
            </a:r>
            <a:r>
              <a:rPr lang="ja-JP" altLang="en-US" dirty="0">
                <a:latin typeface="+mn-ea"/>
                <a:ea typeface="+mn-ea"/>
              </a:rPr>
              <a:t>記入された題名</a:t>
            </a:r>
            <a:r>
              <a:rPr lang="en-US" altLang="ja-JP" dirty="0">
                <a:latin typeface="+mn-ea"/>
                <a:ea typeface="+mn-ea"/>
              </a:rPr>
              <a:t>&amp;author=</a:t>
            </a:r>
            <a:r>
              <a:rPr lang="ja-JP" altLang="en-US" dirty="0">
                <a:latin typeface="+mn-ea"/>
                <a:ea typeface="+mn-ea"/>
              </a:rPr>
              <a:t>記入された名前</a:t>
            </a:r>
            <a:r>
              <a:rPr lang="en-US" altLang="ja-JP" dirty="0">
                <a:latin typeface="+mn-ea"/>
                <a:ea typeface="+mn-ea"/>
              </a:rPr>
              <a:t>&amp;text=</a:t>
            </a:r>
            <a:r>
              <a:rPr lang="ja-JP" altLang="en-US" dirty="0">
                <a:latin typeface="+mn-ea"/>
                <a:ea typeface="+mn-ea"/>
              </a:rPr>
              <a:t>記入された本文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108075" y="6137275"/>
            <a:ext cx="2646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>
                <a:solidFill>
                  <a:srgbClr val="3333FF"/>
                </a:solidFill>
                <a:latin typeface="+mn-ea"/>
                <a:ea typeface="+mn-ea"/>
              </a:rPr>
              <a:t>文字列として送信</a:t>
            </a:r>
          </a:p>
        </p:txBody>
      </p:sp>
      <p:sp>
        <p:nvSpPr>
          <p:cNvPr id="19463" name="正方形/長方形 16"/>
          <p:cNvSpPr>
            <a:spLocks noChangeArrowheads="1"/>
          </p:cNvSpPr>
          <p:nvPr/>
        </p:nvSpPr>
        <p:spPr bwMode="auto">
          <a:xfrm>
            <a:off x="1558925" y="2476500"/>
            <a:ext cx="7215188" cy="461963"/>
          </a:xfrm>
          <a:prstGeom prst="rect">
            <a:avLst/>
          </a:prstGeom>
          <a:solidFill>
            <a:srgbClr val="FFFF0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>
                <a:solidFill>
                  <a:srgbClr val="FF0000"/>
                </a:solidFill>
                <a:latin typeface="Verdana" pitchFamily="34" charset="0"/>
              </a:rPr>
              <a:t>name=value&amp;name=value&amp;name=value&amp;....</a:t>
            </a:r>
          </a:p>
        </p:txBody>
      </p:sp>
      <p:sp>
        <p:nvSpPr>
          <p:cNvPr id="3" name="右中かっこ 2"/>
          <p:cNvSpPr/>
          <p:nvPr/>
        </p:nvSpPr>
        <p:spPr>
          <a:xfrm>
            <a:off x="5068888" y="4183063"/>
            <a:ext cx="288925" cy="120173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64200" y="4552950"/>
            <a:ext cx="36718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dirty="0">
                <a:latin typeface="+mn-ea"/>
                <a:ea typeface="+mn-ea"/>
              </a:rPr>
              <a:t>が記入された場合</a:t>
            </a:r>
            <a:endParaRPr lang="ja-JP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/>
          <a:lstStyle/>
          <a:p>
            <a:r>
              <a:rPr lang="ja-JP" altLang="en-US" sz="3600" smtClean="0"/>
              <a:t>フォームデータの詳細</a:t>
            </a:r>
            <a:r>
              <a:rPr lang="en-US" altLang="ja-JP" sz="3600" smtClean="0"/>
              <a:t>(2)	※</a:t>
            </a:r>
            <a:r>
              <a:rPr lang="ja-JP" altLang="en-US" sz="3600" smtClean="0"/>
              <a:t>重要</a:t>
            </a:r>
          </a:p>
        </p:txBody>
      </p:sp>
      <p:sp>
        <p:nvSpPr>
          <p:cNvPr id="27651" name="コンテンツ プレースホルダ 15"/>
          <p:cNvSpPr>
            <a:spLocks noGrp="1"/>
          </p:cNvSpPr>
          <p:nvPr>
            <p:ph idx="1"/>
          </p:nvPr>
        </p:nvSpPr>
        <p:spPr>
          <a:xfrm>
            <a:off x="838200" y="1047750"/>
            <a:ext cx="10515600" cy="5195888"/>
          </a:xfrm>
        </p:spPr>
        <p:txBody>
          <a:bodyPr rtlCol="0"/>
          <a:lstStyle/>
          <a:p>
            <a:pPr fontAlgn="auto">
              <a:lnSpc>
                <a:spcPts val="35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ja-JP" dirty="0" smtClean="0">
                <a:latin typeface="+mn-ea"/>
                <a:cs typeface="+mn-cs"/>
              </a:rPr>
              <a:t>GET</a:t>
            </a:r>
            <a:r>
              <a:rPr lang="ja-JP" altLang="en-US" dirty="0" smtClean="0">
                <a:latin typeface="+mn-ea"/>
                <a:cs typeface="+mn-cs"/>
              </a:rPr>
              <a:t>と</a:t>
            </a:r>
            <a:r>
              <a:rPr lang="en-US" altLang="ja-JP" dirty="0" smtClean="0">
                <a:latin typeface="+mn-ea"/>
                <a:cs typeface="+mn-cs"/>
              </a:rPr>
              <a:t>POST</a:t>
            </a:r>
          </a:p>
          <a:p>
            <a:pPr lvl="1" fontAlgn="auto">
              <a:lnSpc>
                <a:spcPts val="3500"/>
              </a:lnSpc>
              <a:spcAft>
                <a:spcPts val="0"/>
              </a:spcAft>
              <a:buFont typeface="メイリオ" panose="020B0604030504040204" pitchFamily="50" charset="-128"/>
              <a:buChar char="⁃"/>
              <a:defRPr/>
            </a:pPr>
            <a:r>
              <a:rPr lang="en-US" altLang="ja-JP" sz="2400" dirty="0">
                <a:latin typeface="+mn-ea"/>
                <a:cs typeface="+mn-cs"/>
              </a:rPr>
              <a:t>CGI</a:t>
            </a:r>
            <a:r>
              <a:rPr lang="ja-JP" altLang="en-US" sz="2400" dirty="0">
                <a:latin typeface="+mn-ea"/>
                <a:cs typeface="+mn-cs"/>
              </a:rPr>
              <a:t>によってデータを転送する方法には，</a:t>
            </a:r>
            <a:r>
              <a:rPr lang="en-US" altLang="ja-JP" sz="2400" dirty="0">
                <a:latin typeface="+mn-ea"/>
                <a:cs typeface="+mn-cs"/>
              </a:rPr>
              <a:t>GET</a:t>
            </a:r>
            <a:r>
              <a:rPr lang="ja-JP" altLang="en-US" sz="2400" dirty="0">
                <a:latin typeface="+mn-ea"/>
                <a:cs typeface="+mn-cs"/>
              </a:rPr>
              <a:t>と</a:t>
            </a:r>
            <a:r>
              <a:rPr lang="en-US" altLang="ja-JP" sz="2400" dirty="0">
                <a:latin typeface="+mn-ea"/>
                <a:cs typeface="+mn-cs"/>
              </a:rPr>
              <a:t>POST</a:t>
            </a:r>
            <a:r>
              <a:rPr lang="ja-JP" altLang="en-US" sz="2400" dirty="0">
                <a:latin typeface="+mn-ea"/>
                <a:cs typeface="+mn-cs"/>
              </a:rPr>
              <a:t>がある</a:t>
            </a:r>
            <a:endParaRPr lang="en-US" altLang="ja-JP" sz="2400" dirty="0">
              <a:latin typeface="+mn-ea"/>
              <a:cs typeface="+mn-cs"/>
            </a:endParaRPr>
          </a:p>
          <a:p>
            <a:pPr lvl="1" fontAlgn="auto">
              <a:lnSpc>
                <a:spcPts val="3500"/>
              </a:lnSpc>
              <a:spcAft>
                <a:spcPts val="0"/>
              </a:spcAft>
              <a:buClr>
                <a:schemeClr val="tx1"/>
              </a:buClr>
              <a:buFont typeface="メイリオ" panose="020B0604030504040204" pitchFamily="50" charset="-128"/>
              <a:buChar char="⁃"/>
              <a:defRPr/>
            </a:pPr>
            <a:r>
              <a:rPr lang="en-US" altLang="ja-JP" sz="2400" dirty="0">
                <a:solidFill>
                  <a:srgbClr val="FF0000"/>
                </a:solidFill>
                <a:latin typeface="+mn-ea"/>
                <a:cs typeface="+mn-cs"/>
              </a:rPr>
              <a:t>$ENV{'REQUEST_METHOD'}</a:t>
            </a:r>
            <a:r>
              <a:rPr lang="ja-JP" altLang="en-US" sz="2400" dirty="0">
                <a:latin typeface="+mn-ea"/>
                <a:cs typeface="+mn-cs"/>
              </a:rPr>
              <a:t>で</a:t>
            </a:r>
            <a:r>
              <a:rPr lang="en-US" altLang="ja-JP" sz="2400" dirty="0">
                <a:latin typeface="+mn-ea"/>
                <a:cs typeface="+mn-cs"/>
              </a:rPr>
              <a:t>GET</a:t>
            </a:r>
            <a:r>
              <a:rPr lang="ja-JP" altLang="en-US" sz="2400" dirty="0">
                <a:latin typeface="+mn-ea"/>
                <a:cs typeface="+mn-cs"/>
              </a:rPr>
              <a:t>か</a:t>
            </a:r>
            <a:r>
              <a:rPr lang="en-US" altLang="ja-JP" sz="2400" dirty="0">
                <a:latin typeface="+mn-ea"/>
                <a:cs typeface="+mn-cs"/>
              </a:rPr>
              <a:t>POST</a:t>
            </a:r>
            <a:r>
              <a:rPr lang="ja-JP" altLang="en-US" sz="2400" dirty="0">
                <a:latin typeface="+mn-ea"/>
                <a:cs typeface="+mn-cs"/>
              </a:rPr>
              <a:t>か確認できる</a:t>
            </a:r>
          </a:p>
          <a:p>
            <a:pPr fontAlgn="auto">
              <a:lnSpc>
                <a:spcPts val="35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ja-JP" dirty="0" smtClean="0">
                <a:latin typeface="+mn-ea"/>
                <a:cs typeface="+mn-cs"/>
              </a:rPr>
              <a:t>GET</a:t>
            </a:r>
            <a:r>
              <a:rPr lang="ja-JP" altLang="en-US" dirty="0" smtClean="0">
                <a:latin typeface="+mn-ea"/>
                <a:cs typeface="+mn-cs"/>
              </a:rPr>
              <a:t>：環境変数「</a:t>
            </a:r>
            <a:r>
              <a:rPr lang="en-US" altLang="ja-JP" dirty="0" smtClean="0">
                <a:latin typeface="+mn-ea"/>
                <a:cs typeface="+mn-cs"/>
              </a:rPr>
              <a:t>QUERY_STRING</a:t>
            </a:r>
            <a:r>
              <a:rPr lang="ja-JP" altLang="en-US" dirty="0" smtClean="0">
                <a:latin typeface="+mn-ea"/>
                <a:cs typeface="+mn-cs"/>
              </a:rPr>
              <a:t>」に値が入る</a:t>
            </a:r>
            <a:endParaRPr lang="en-US" altLang="ja-JP" dirty="0" smtClean="0">
              <a:latin typeface="+mn-ea"/>
              <a:cs typeface="+mn-cs"/>
            </a:endParaRPr>
          </a:p>
          <a:p>
            <a:pPr lvl="1" fontAlgn="auto">
              <a:lnSpc>
                <a:spcPts val="3500"/>
              </a:lnSpc>
              <a:spcAft>
                <a:spcPts val="0"/>
              </a:spcAft>
              <a:buClr>
                <a:schemeClr val="tx1"/>
              </a:buClr>
              <a:buFont typeface="メイリオ" panose="020B0604030504040204" pitchFamily="50" charset="-128"/>
              <a:buChar char="⁃"/>
              <a:defRPr/>
            </a:pPr>
            <a:r>
              <a:rPr lang="en-US" altLang="ja-JP" sz="2400" dirty="0">
                <a:solidFill>
                  <a:srgbClr val="FF0000"/>
                </a:solidFill>
                <a:latin typeface="+mn-ea"/>
                <a:cs typeface="+mn-cs"/>
              </a:rPr>
              <a:t>$ENV{'QUERY_STRING'}</a:t>
            </a:r>
            <a:r>
              <a:rPr lang="ja-JP" altLang="en-US" sz="2400" dirty="0">
                <a:latin typeface="+mn-ea"/>
                <a:cs typeface="+mn-cs"/>
              </a:rPr>
              <a:t>で値を抽出できる</a:t>
            </a:r>
          </a:p>
          <a:p>
            <a:pPr lvl="1" fontAlgn="auto">
              <a:lnSpc>
                <a:spcPts val="3500"/>
              </a:lnSpc>
              <a:spcAft>
                <a:spcPts val="0"/>
              </a:spcAft>
              <a:buFont typeface="メイリオ" panose="020B0604030504040204" pitchFamily="50" charset="-128"/>
              <a:buChar char="⁃"/>
              <a:defRPr/>
            </a:pPr>
            <a:r>
              <a:rPr lang="en-US" altLang="ja-JP" sz="2400" dirty="0">
                <a:latin typeface="+mn-ea"/>
                <a:cs typeface="+mn-cs"/>
              </a:rPr>
              <a:t>http://hoge.jp/nanika.cgi?name1=value1&amp;name2=value2</a:t>
            </a:r>
          </a:p>
          <a:p>
            <a:pPr fontAlgn="auto">
              <a:lnSpc>
                <a:spcPts val="35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ja-JP" dirty="0" smtClean="0">
                <a:latin typeface="+mn-ea"/>
                <a:cs typeface="+mn-cs"/>
              </a:rPr>
              <a:t>POST</a:t>
            </a:r>
            <a:r>
              <a:rPr lang="ja-JP" altLang="en-US" dirty="0" smtClean="0">
                <a:latin typeface="+mn-ea"/>
                <a:cs typeface="+mn-cs"/>
              </a:rPr>
              <a:t>：標準入力に値が入る</a:t>
            </a:r>
            <a:endParaRPr lang="en-US" altLang="ja-JP" dirty="0" smtClean="0">
              <a:latin typeface="+mn-ea"/>
              <a:cs typeface="+mn-cs"/>
            </a:endParaRPr>
          </a:p>
          <a:p>
            <a:pPr lvl="1" fontAlgn="auto">
              <a:lnSpc>
                <a:spcPts val="3500"/>
              </a:lnSpc>
              <a:spcAft>
                <a:spcPts val="0"/>
              </a:spcAft>
              <a:buClr>
                <a:schemeClr val="tx1"/>
              </a:buClr>
              <a:buFont typeface="メイリオ" panose="020B0604030504040204" pitchFamily="50" charset="-128"/>
              <a:buChar char="⁃"/>
              <a:defRPr/>
            </a:pPr>
            <a:r>
              <a:rPr lang="en-US" altLang="ja-JP" sz="2400" dirty="0">
                <a:solidFill>
                  <a:srgbClr val="FF0000"/>
                </a:solidFill>
                <a:latin typeface="+mn-ea"/>
                <a:cs typeface="+mn-cs"/>
              </a:rPr>
              <a:t>$ENV{'CONTENT_LENGTH'}</a:t>
            </a:r>
            <a:r>
              <a:rPr lang="ja-JP" altLang="en-US" sz="2400" dirty="0">
                <a:latin typeface="+mn-ea"/>
                <a:cs typeface="+mn-cs"/>
              </a:rPr>
              <a:t>でデータの長さが確認できる</a:t>
            </a:r>
            <a:endParaRPr lang="en-US" altLang="ja-JP" sz="2400" dirty="0">
              <a:latin typeface="+mn-ea"/>
              <a:cs typeface="+mn-cs"/>
            </a:endParaRPr>
          </a:p>
          <a:p>
            <a:pPr lvl="1" fontAlgn="auto">
              <a:lnSpc>
                <a:spcPts val="3500"/>
              </a:lnSpc>
              <a:spcAft>
                <a:spcPts val="0"/>
              </a:spcAft>
              <a:buFont typeface="メイリオ" panose="020B0604030504040204" pitchFamily="50" charset="-128"/>
              <a:buChar char="⁃"/>
              <a:defRPr/>
            </a:pPr>
            <a:r>
              <a:rPr lang="en-US" altLang="ja-JP" sz="2400" dirty="0">
                <a:latin typeface="+mn-ea"/>
                <a:cs typeface="+mn-cs"/>
              </a:rPr>
              <a:t>read(STDIN, $buffer, $ENV{'CONTENT_LENGTH</a:t>
            </a:r>
            <a:r>
              <a:rPr lang="en-US" altLang="ja-JP" sz="2400" dirty="0" smtClean="0">
                <a:latin typeface="+mn-ea"/>
                <a:cs typeface="+mn-cs"/>
              </a:rPr>
              <a:t>'});</a:t>
            </a:r>
            <a:br>
              <a:rPr lang="en-US" altLang="ja-JP" sz="2400" dirty="0" smtClean="0">
                <a:latin typeface="+mn-ea"/>
                <a:cs typeface="+mn-cs"/>
              </a:rPr>
            </a:br>
            <a:r>
              <a:rPr lang="ja-JP" altLang="en-US" sz="2400" dirty="0" smtClean="0">
                <a:latin typeface="+mn-ea"/>
                <a:cs typeface="+mn-cs"/>
              </a:rPr>
              <a:t>で</a:t>
            </a:r>
            <a:r>
              <a:rPr lang="ja-JP" altLang="en-US" sz="2400" dirty="0">
                <a:latin typeface="+mn-ea"/>
                <a:cs typeface="+mn-cs"/>
              </a:rPr>
              <a:t>値を抽出できる</a:t>
            </a:r>
            <a:endParaRPr lang="en-US" altLang="ja-JP" sz="2400" dirty="0">
              <a:latin typeface="+mn-ea"/>
              <a:cs typeface="+mn-cs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1D7FB-673E-430B-87DE-77896D41396D}" type="slidenum">
              <a:rPr lang="ja-JP" altLang="en-US"/>
              <a:pPr>
                <a:defRPr/>
              </a:pPr>
              <a:t>6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/>
          <a:lstStyle/>
          <a:p>
            <a:r>
              <a:rPr lang="ja-JP" altLang="en-US" smtClean="0"/>
              <a:t>掲示板プログラム（</a:t>
            </a:r>
            <a:r>
              <a:rPr lang="en-US" altLang="ja-JP" smtClean="0"/>
              <a:t>1</a:t>
            </a:r>
            <a:r>
              <a:rPr lang="ja-JP" altLang="en-US" smtClean="0"/>
              <a:t>）</a:t>
            </a:r>
          </a:p>
        </p:txBody>
      </p:sp>
      <p:sp>
        <p:nvSpPr>
          <p:cNvPr id="32771" name="AutoShape 4"/>
          <p:cNvSpPr>
            <a:spLocks noChangeArrowheads="1"/>
          </p:cNvSpPr>
          <p:nvPr/>
        </p:nvSpPr>
        <p:spPr bwMode="auto">
          <a:xfrm>
            <a:off x="839788" y="979488"/>
            <a:ext cx="5961062" cy="5378450"/>
          </a:xfrm>
          <a:prstGeom prst="foldedCorner">
            <a:avLst>
              <a:gd name="adj" fmla="val 5551"/>
            </a:avLst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884238" y="2994025"/>
            <a:ext cx="3154362" cy="1443038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884238" y="1076325"/>
            <a:ext cx="338613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#!c:/perl64/bin/perl</a:t>
            </a:r>
          </a:p>
          <a:p>
            <a:pPr>
              <a:defRPr/>
            </a:pPr>
            <a:endParaRPr lang="en-US" altLang="ja-JP" sz="18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# </a:t>
            </a:r>
            <a:r>
              <a:rPr lang="ja-JP" altLang="en-US" sz="1800" dirty="0">
                <a:latin typeface="+mn-ea"/>
                <a:ea typeface="+mn-ea"/>
                <a:cs typeface="Verdana" pitchFamily="34" charset="0"/>
              </a:rPr>
              <a:t>ユーザ設定</a:t>
            </a: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$CHARSET = </a:t>
            </a:r>
            <a:r>
              <a:rPr lang="en-US" altLang="ja-JP" sz="1800" dirty="0">
                <a:latin typeface="+mn-ea"/>
                <a:ea typeface="+mn-ea"/>
              </a:rPr>
              <a:t>‘utf-8';</a:t>
            </a:r>
            <a:endParaRPr lang="en-US" altLang="ja-JP" sz="18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$DATAFILE = './log.txt';</a:t>
            </a:r>
          </a:p>
          <a:p>
            <a:pPr>
              <a:defRPr/>
            </a:pPr>
            <a:endParaRPr lang="en-US" altLang="ja-JP" sz="18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# </a:t>
            </a:r>
            <a:r>
              <a:rPr lang="ja-JP" altLang="en-US" sz="1800" dirty="0">
                <a:latin typeface="+mn-ea"/>
                <a:ea typeface="+mn-ea"/>
              </a:rPr>
              <a:t>メインプログラム</a:t>
            </a:r>
          </a:p>
          <a:p>
            <a:pPr>
              <a:defRPr/>
            </a:pPr>
            <a:r>
              <a:rPr lang="en-US" altLang="ja-JP" sz="1800" dirty="0" err="1">
                <a:latin typeface="+mn-ea"/>
                <a:ea typeface="+mn-ea"/>
              </a:rPr>
              <a:t>readFormData</a:t>
            </a:r>
            <a:r>
              <a:rPr lang="en-US" altLang="ja-JP" sz="1800" dirty="0">
                <a:latin typeface="+mn-ea"/>
                <a:ea typeface="+mn-ea"/>
              </a:rPr>
              <a:t>();</a:t>
            </a:r>
          </a:p>
          <a:p>
            <a:pPr>
              <a:defRPr/>
            </a:pPr>
            <a:r>
              <a:rPr lang="en-US" altLang="ja-JP" sz="1800" dirty="0" err="1">
                <a:latin typeface="+mn-ea"/>
                <a:ea typeface="+mn-ea"/>
              </a:rPr>
              <a:t>readDatafile</a:t>
            </a:r>
            <a:r>
              <a:rPr lang="en-US" altLang="ja-JP" sz="1800" dirty="0">
                <a:latin typeface="+mn-ea"/>
                <a:ea typeface="+mn-ea"/>
              </a:rPr>
              <a:t>();</a:t>
            </a:r>
          </a:p>
          <a:p>
            <a:pPr>
              <a:defRPr/>
            </a:pPr>
            <a:r>
              <a:rPr lang="en-US" altLang="ja-JP" sz="1800" dirty="0" err="1">
                <a:latin typeface="+mn-ea"/>
                <a:ea typeface="+mn-ea"/>
              </a:rPr>
              <a:t>writeDatafile</a:t>
            </a:r>
            <a:r>
              <a:rPr lang="en-US" altLang="ja-JP" sz="1800" dirty="0">
                <a:latin typeface="+mn-ea"/>
                <a:ea typeface="+mn-ea"/>
              </a:rPr>
              <a:t>();</a:t>
            </a:r>
          </a:p>
          <a:p>
            <a:pPr>
              <a:defRPr/>
            </a:pPr>
            <a:r>
              <a:rPr lang="en-US" altLang="ja-JP" sz="1800" dirty="0" err="1">
                <a:latin typeface="+mn-ea"/>
                <a:ea typeface="+mn-ea"/>
              </a:rPr>
              <a:t>browsePage</a:t>
            </a:r>
            <a:r>
              <a:rPr lang="en-US" altLang="ja-JP" sz="1800" dirty="0">
                <a:latin typeface="+mn-ea"/>
                <a:ea typeface="+mn-ea"/>
              </a:rPr>
              <a:t>();</a:t>
            </a: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exit;</a:t>
            </a:r>
          </a:p>
          <a:p>
            <a:pPr>
              <a:defRPr/>
            </a:pPr>
            <a:endParaRPr lang="en-US" altLang="ja-JP" sz="18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# </a:t>
            </a:r>
            <a:r>
              <a:rPr lang="ja-JP" altLang="en-US" sz="1800" dirty="0">
                <a:latin typeface="+mn-ea"/>
                <a:ea typeface="+mn-ea"/>
              </a:rPr>
              <a:t>フォームデータの読み込み</a:t>
            </a: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sub </a:t>
            </a:r>
            <a:r>
              <a:rPr lang="en-US" altLang="ja-JP" sz="1800" dirty="0" err="1">
                <a:latin typeface="+mn-ea"/>
                <a:ea typeface="+mn-ea"/>
              </a:rPr>
              <a:t>readFormData</a:t>
            </a:r>
            <a:endParaRPr lang="en-US" altLang="ja-JP" sz="18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{</a:t>
            </a: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  my ($buffer, $pair);</a:t>
            </a:r>
          </a:p>
        </p:txBody>
      </p:sp>
      <p:sp>
        <p:nvSpPr>
          <p:cNvPr id="9" name="角丸四角形吹き出し 8"/>
          <p:cNvSpPr/>
          <p:nvPr/>
        </p:nvSpPr>
        <p:spPr>
          <a:xfrm>
            <a:off x="4270375" y="1071563"/>
            <a:ext cx="5281613" cy="844550"/>
          </a:xfrm>
          <a:prstGeom prst="wedgeRoundRectCallout">
            <a:avLst>
              <a:gd name="adj1" fmla="val -58903"/>
              <a:gd name="adj2" fmla="val -33555"/>
              <a:gd name="adj3" fmla="val 16667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2000" dirty="0" err="1">
                <a:solidFill>
                  <a:schemeClr val="tx1"/>
                </a:solidFill>
                <a:latin typeface="+mn-ea"/>
              </a:rPr>
              <a:t>perl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のパス</a:t>
            </a:r>
            <a:endParaRPr lang="en-US" altLang="ja-JP" sz="2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Linux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の場合は </a:t>
            </a: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%which </a:t>
            </a:r>
            <a:r>
              <a:rPr lang="en-US" altLang="ja-JP" sz="2000" dirty="0" err="1">
                <a:solidFill>
                  <a:schemeClr val="tx1"/>
                </a:solidFill>
                <a:latin typeface="+mn-ea"/>
              </a:rPr>
              <a:t>perl</a:t>
            </a: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 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で調べたパス</a:t>
            </a:r>
          </a:p>
        </p:txBody>
      </p:sp>
      <p:sp>
        <p:nvSpPr>
          <p:cNvPr id="10" name="角丸四角形吹き出し 9"/>
          <p:cNvSpPr/>
          <p:nvPr/>
        </p:nvSpPr>
        <p:spPr>
          <a:xfrm>
            <a:off x="4270375" y="2133600"/>
            <a:ext cx="4884738" cy="785813"/>
          </a:xfrm>
          <a:prstGeom prst="wedgeRoundRectCallout">
            <a:avLst>
              <a:gd name="adj1" fmla="val -59787"/>
              <a:gd name="adj2" fmla="val -32037"/>
              <a:gd name="adj3" fmla="val 16667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文字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コード：</a:t>
            </a: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utf-8</a:t>
            </a:r>
            <a:endParaRPr lang="en-US" altLang="ja-JP" sz="2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掲示板のログファイル：</a:t>
            </a: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log.txt</a:t>
            </a:r>
            <a:endParaRPr lang="ja-JP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角丸四角形吹き出し 11"/>
          <p:cNvSpPr/>
          <p:nvPr/>
        </p:nvSpPr>
        <p:spPr>
          <a:xfrm>
            <a:off x="5340350" y="3068638"/>
            <a:ext cx="5292725" cy="2628900"/>
          </a:xfrm>
          <a:prstGeom prst="wedgeRoundRectCallout">
            <a:avLst>
              <a:gd name="adj1" fmla="val -79654"/>
              <a:gd name="adj2" fmla="val -24748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000" dirty="0">
                <a:solidFill>
                  <a:srgbClr val="FF0000"/>
                </a:solidFill>
                <a:latin typeface="+mn-ea"/>
                <a:cs typeface="Verdana" pitchFamily="34" charset="0"/>
              </a:rPr>
              <a:t>サブルーチンを呼び出す</a:t>
            </a:r>
            <a:endParaRPr lang="en-US" altLang="ja-JP" sz="2000" dirty="0">
              <a:solidFill>
                <a:srgbClr val="FF0000"/>
              </a:solidFill>
              <a:latin typeface="+mn-ea"/>
              <a:cs typeface="Verdana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ja-JP" altLang="en-US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 ブラウザから</a:t>
            </a:r>
            <a:r>
              <a:rPr lang="en-US" altLang="ja-JP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CGI</a:t>
            </a:r>
            <a:r>
              <a:rPr lang="ja-JP" altLang="en-US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に送られたフォームのデータを読み込み、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ja-JP" altLang="en-US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 掲示板のログファイルを読み込み、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ja-JP" altLang="en-US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 ブラウザから送られたフォームデータをログファイルに書き足し、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ja-JP" altLang="en-US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 更新された掲示板の内容を</a:t>
            </a:r>
            <a:r>
              <a:rPr lang="en-US" altLang="ja-JP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HTML</a:t>
            </a:r>
            <a:r>
              <a:rPr lang="ja-JP" altLang="en-US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としてブラウザに出力して終了</a:t>
            </a:r>
          </a:p>
        </p:txBody>
      </p:sp>
      <p:sp>
        <p:nvSpPr>
          <p:cNvPr id="13" name="角丸四角形吹き出し 12"/>
          <p:cNvSpPr/>
          <p:nvPr/>
        </p:nvSpPr>
        <p:spPr>
          <a:xfrm>
            <a:off x="4270375" y="5857875"/>
            <a:ext cx="4884738" cy="428625"/>
          </a:xfrm>
          <a:prstGeom prst="wedgeRoundRectCallout">
            <a:avLst>
              <a:gd name="adj1" fmla="val -72526"/>
              <a:gd name="adj2" fmla="val -198469"/>
              <a:gd name="adj3" fmla="val 16667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サブルーチン </a:t>
            </a:r>
            <a:r>
              <a:rPr lang="en-US" altLang="ja-JP" sz="2000" dirty="0" err="1">
                <a:solidFill>
                  <a:schemeClr val="tx1"/>
                </a:solidFill>
                <a:latin typeface="+mn-ea"/>
                <a:cs typeface="Verdana" pitchFamily="34" charset="0"/>
              </a:rPr>
              <a:t>readFormData</a:t>
            </a:r>
            <a:r>
              <a:rPr lang="en-US" altLang="ja-JP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()</a:t>
            </a:r>
            <a:endParaRPr lang="ja-JP" altLang="en-US" sz="2000" dirty="0">
              <a:solidFill>
                <a:schemeClr val="tx1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32779" name="AutoShape 6"/>
          <p:cNvSpPr>
            <a:spLocks noChangeArrowheads="1"/>
          </p:cNvSpPr>
          <p:nvPr/>
        </p:nvSpPr>
        <p:spPr bwMode="auto">
          <a:xfrm>
            <a:off x="8694738" y="269875"/>
            <a:ext cx="2659062" cy="431800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38100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ja-JP" dirty="0" err="1">
                <a:solidFill>
                  <a:srgbClr val="000066"/>
                </a:solidFill>
                <a:latin typeface="+mn-ea"/>
                <a:ea typeface="+mn-ea"/>
              </a:rPr>
              <a:t>bbs.cgi</a:t>
            </a:r>
            <a:endParaRPr lang="en-US" altLang="ja-JP" dirty="0">
              <a:solidFill>
                <a:srgbClr val="000066"/>
              </a:solidFill>
              <a:latin typeface="+mn-ea"/>
              <a:ea typeface="+mn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0E4BD-EF15-42EE-908B-38F390536C8A}" type="slidenum">
              <a:rPr lang="ja-JP" altLang="en-US"/>
              <a:pPr>
                <a:defRPr/>
              </a:pPr>
              <a:t>7</a:t>
            </a:fld>
            <a:endParaRPr lang="en-US" altLang="ja-JP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/>
          <a:lstStyle/>
          <a:p>
            <a:r>
              <a:rPr lang="ja-JP" altLang="en-US" smtClean="0"/>
              <a:t>掲示板プログラム（</a:t>
            </a:r>
            <a:r>
              <a:rPr lang="en-US" altLang="ja-JP" smtClean="0"/>
              <a:t>2</a:t>
            </a:r>
            <a:r>
              <a:rPr lang="ja-JP" altLang="en-US" smtClean="0"/>
              <a:t>）</a:t>
            </a:r>
          </a:p>
        </p:txBody>
      </p:sp>
      <p:sp>
        <p:nvSpPr>
          <p:cNvPr id="33795" name="AutoShape 4"/>
          <p:cNvSpPr>
            <a:spLocks noChangeArrowheads="1"/>
          </p:cNvSpPr>
          <p:nvPr/>
        </p:nvSpPr>
        <p:spPr bwMode="auto">
          <a:xfrm>
            <a:off x="839788" y="928688"/>
            <a:ext cx="7286625" cy="5929312"/>
          </a:xfrm>
          <a:prstGeom prst="foldedCorner">
            <a:avLst>
              <a:gd name="adj" fmla="val 5551"/>
            </a:avLst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911225" y="949325"/>
            <a:ext cx="7051675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 if($ENV{'REQUEST_METHOD'} </a:t>
            </a:r>
            <a:r>
              <a:rPr lang="en-US" altLang="ja-JP" sz="1800" dirty="0" err="1">
                <a:latin typeface="+mn-ea"/>
                <a:ea typeface="+mn-ea"/>
              </a:rPr>
              <a:t>eq</a:t>
            </a:r>
            <a:r>
              <a:rPr lang="en-US" altLang="ja-JP" sz="1800" dirty="0">
                <a:latin typeface="+mn-ea"/>
                <a:ea typeface="+mn-ea"/>
              </a:rPr>
              <a:t> </a:t>
            </a:r>
            <a:r>
              <a:rPr lang="en-US" altLang="ja-JP" sz="1800" dirty="0">
                <a:latin typeface="+mn-ea"/>
                <a:ea typeface="+mn-ea"/>
              </a:rPr>
              <a:t>'POST') </a:t>
            </a:r>
            <a:r>
              <a:rPr lang="en-US" altLang="ja-JP" sz="1800" dirty="0">
                <a:latin typeface="+mn-ea"/>
                <a:ea typeface="+mn-ea"/>
              </a:rPr>
              <a:t>{</a:t>
            </a: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   read(STDIN, $buffer, $ENV{'CONTENT_LENGTH'});</a:t>
            </a: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 }</a:t>
            </a: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  else {</a:t>
            </a: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    $buffer = $ENV{'QUERY_STRING'};</a:t>
            </a: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  }</a:t>
            </a: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  </a:t>
            </a:r>
            <a:r>
              <a:rPr lang="en-US" altLang="ja-JP" sz="1800" dirty="0" err="1">
                <a:latin typeface="+mn-ea"/>
                <a:ea typeface="+mn-ea"/>
              </a:rPr>
              <a:t>foreach</a:t>
            </a:r>
            <a:r>
              <a:rPr lang="en-US" altLang="ja-JP" sz="1800" dirty="0">
                <a:latin typeface="+mn-ea"/>
                <a:ea typeface="+mn-ea"/>
              </a:rPr>
              <a:t> $pair (split(/&amp;/, $buffer)) {</a:t>
            </a: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    my ($name, $value) = split(/=/, $pair);</a:t>
            </a:r>
          </a:p>
          <a:p>
            <a:pPr>
              <a:defRPr/>
            </a:pPr>
            <a:endParaRPr lang="en-US" altLang="ja-JP" sz="18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    $value =~ </a:t>
            </a:r>
            <a:r>
              <a:rPr lang="en-US" altLang="ja-JP" sz="1800" dirty="0" err="1">
                <a:latin typeface="+mn-ea"/>
                <a:ea typeface="+mn-ea"/>
              </a:rPr>
              <a:t>tr</a:t>
            </a:r>
            <a:r>
              <a:rPr lang="en-US" altLang="ja-JP" sz="1800" dirty="0">
                <a:latin typeface="+mn-ea"/>
                <a:ea typeface="+mn-ea"/>
              </a:rPr>
              <a:t>/+/ /;</a:t>
            </a: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    $value =~ s/%([a-fA-F0-9][a-fA-F0-9])/</a:t>
            </a:r>
            <a:r>
              <a:rPr lang="en-US" altLang="ja-JP" sz="1800" dirty="0" err="1">
                <a:latin typeface="+mn-ea"/>
                <a:ea typeface="+mn-ea"/>
              </a:rPr>
              <a:t>chr</a:t>
            </a:r>
            <a:r>
              <a:rPr lang="en-US" altLang="ja-JP" sz="1800" dirty="0">
                <a:latin typeface="+mn-ea"/>
                <a:ea typeface="+mn-ea"/>
              </a:rPr>
              <a:t>(hex($1))/</a:t>
            </a:r>
            <a:r>
              <a:rPr lang="en-US" altLang="ja-JP" sz="1800" dirty="0" err="1">
                <a:latin typeface="+mn-ea"/>
                <a:ea typeface="+mn-ea"/>
              </a:rPr>
              <a:t>eg</a:t>
            </a:r>
            <a:r>
              <a:rPr lang="en-US" altLang="ja-JP" sz="1800" dirty="0"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    $</a:t>
            </a:r>
            <a:r>
              <a:rPr lang="en-US" altLang="ja-JP" sz="1800" dirty="0">
                <a:latin typeface="+mn-ea"/>
                <a:ea typeface="+mn-ea"/>
              </a:rPr>
              <a:t>value =~ s/&amp;/&amp;amp;/g;</a:t>
            </a: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    $value =~ s/&lt;/&amp;</a:t>
            </a:r>
            <a:r>
              <a:rPr lang="en-US" altLang="ja-JP" sz="1800" dirty="0" err="1">
                <a:latin typeface="+mn-ea"/>
                <a:ea typeface="+mn-ea"/>
              </a:rPr>
              <a:t>lt</a:t>
            </a:r>
            <a:r>
              <a:rPr lang="en-US" altLang="ja-JP" sz="1800" dirty="0">
                <a:latin typeface="+mn-ea"/>
                <a:ea typeface="+mn-ea"/>
              </a:rPr>
              <a:t>;/g;</a:t>
            </a: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    $value =~ s/&gt;/&amp;</a:t>
            </a:r>
            <a:r>
              <a:rPr lang="en-US" altLang="ja-JP" sz="1800" dirty="0" err="1">
                <a:latin typeface="+mn-ea"/>
                <a:ea typeface="+mn-ea"/>
              </a:rPr>
              <a:t>gt</a:t>
            </a:r>
            <a:r>
              <a:rPr lang="en-US" altLang="ja-JP" sz="1800" dirty="0">
                <a:latin typeface="+mn-ea"/>
                <a:ea typeface="+mn-ea"/>
              </a:rPr>
              <a:t>;/g;</a:t>
            </a: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    $value =~ s/\x0D\x0A/&lt;</a:t>
            </a:r>
            <a:r>
              <a:rPr lang="en-US" altLang="ja-JP" sz="1800" dirty="0" err="1">
                <a:latin typeface="+mn-ea"/>
                <a:ea typeface="+mn-ea"/>
              </a:rPr>
              <a:t>br</a:t>
            </a:r>
            <a:r>
              <a:rPr lang="en-US" altLang="ja-JP" sz="1800" dirty="0">
                <a:latin typeface="+mn-ea"/>
                <a:ea typeface="+mn-ea"/>
              </a:rPr>
              <a:t>&gt;/g;</a:t>
            </a: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    $value =~ </a:t>
            </a:r>
            <a:r>
              <a:rPr lang="en-US" altLang="ja-JP" sz="1800" dirty="0" err="1">
                <a:latin typeface="+mn-ea"/>
                <a:ea typeface="+mn-ea"/>
              </a:rPr>
              <a:t>tr</a:t>
            </a:r>
            <a:r>
              <a:rPr lang="en-US" altLang="ja-JP" sz="1800" dirty="0">
                <a:latin typeface="+mn-ea"/>
                <a:ea typeface="+mn-ea"/>
              </a:rPr>
              <a:t>/\t/ /;</a:t>
            </a:r>
          </a:p>
          <a:p>
            <a:pPr>
              <a:defRPr/>
            </a:pPr>
            <a:endParaRPr lang="en-US" altLang="ja-JP" sz="18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    $FORM{$name} = $value;</a:t>
            </a: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  }</a:t>
            </a:r>
          </a:p>
          <a:p>
            <a:pPr>
              <a:defRPr/>
            </a:pPr>
            <a:r>
              <a:rPr lang="en-US" altLang="ja-JP" sz="1800" dirty="0">
                <a:latin typeface="+mn-ea"/>
                <a:ea typeface="+mn-ea"/>
              </a:rPr>
              <a:t>}</a:t>
            </a:r>
            <a:endParaRPr lang="ja-JP" altLang="en-US" sz="1800" dirty="0"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5562600" y="1558925"/>
            <a:ext cx="6516688" cy="1138238"/>
          </a:xfrm>
          <a:prstGeom prst="wedgeRoundRectCallout">
            <a:avLst>
              <a:gd name="adj1" fmla="val -55325"/>
              <a:gd name="adj2" fmla="val -25647"/>
              <a:gd name="adj3" fmla="val 16667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フォームデータの</a:t>
            </a:r>
            <a:r>
              <a:rPr lang="ja-JP" altLang="en-US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読み込み</a:t>
            </a:r>
            <a:endParaRPr lang="en-US" altLang="ja-JP" sz="2000" dirty="0">
              <a:solidFill>
                <a:schemeClr val="tx1"/>
              </a:solidFill>
              <a:latin typeface="+mn-ea"/>
              <a:cs typeface="Verdana" pitchFamily="34" charset="0"/>
            </a:endParaRPr>
          </a:p>
          <a:p>
            <a:pPr>
              <a:defRPr/>
            </a:pPr>
            <a:r>
              <a:rPr lang="en-US" altLang="ja-JP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post: </a:t>
            </a:r>
            <a:r>
              <a:rPr lang="ja-JP" altLang="en-US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標準入力から長さ</a:t>
            </a:r>
            <a:r>
              <a:rPr lang="en-US" altLang="ja-JP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CONTENT_LENGTH</a:t>
            </a:r>
            <a:r>
              <a:rPr lang="ja-JP" altLang="en-US" sz="2000" dirty="0" err="1">
                <a:solidFill>
                  <a:schemeClr val="tx1"/>
                </a:solidFill>
                <a:latin typeface="+mn-ea"/>
                <a:cs typeface="Verdana" pitchFamily="34" charset="0"/>
              </a:rPr>
              <a:t>だけ抽</a:t>
            </a:r>
            <a:r>
              <a:rPr lang="ja-JP" altLang="en-US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出</a:t>
            </a:r>
            <a:endParaRPr lang="en-US" altLang="ja-JP" sz="2000" dirty="0">
              <a:solidFill>
                <a:schemeClr val="tx1"/>
              </a:solidFill>
              <a:latin typeface="+mn-ea"/>
              <a:cs typeface="Verdana" pitchFamily="34" charset="0"/>
            </a:endParaRPr>
          </a:p>
          <a:p>
            <a:pPr>
              <a:defRPr/>
            </a:pPr>
            <a:r>
              <a:rPr lang="en-US" altLang="ja-JP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get:  QUERY_STRING</a:t>
            </a:r>
            <a:r>
              <a:rPr lang="ja-JP" altLang="en-US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から抽出</a:t>
            </a:r>
            <a:endParaRPr lang="ja-JP" altLang="en-US" sz="2000" dirty="0">
              <a:solidFill>
                <a:schemeClr val="tx1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13" name="角丸四角形吹き出し 12"/>
          <p:cNvSpPr/>
          <p:nvPr/>
        </p:nvSpPr>
        <p:spPr>
          <a:xfrm>
            <a:off x="6959600" y="4257675"/>
            <a:ext cx="5119688" cy="1600200"/>
          </a:xfrm>
          <a:prstGeom prst="wedgeRoundRectCallout">
            <a:avLst>
              <a:gd name="adj1" fmla="val -69183"/>
              <a:gd name="adj2" fmla="val -46086"/>
              <a:gd name="adj3" fmla="val 16667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文字列の</a:t>
            </a:r>
            <a:r>
              <a:rPr lang="ja-JP" altLang="en-US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置換</a:t>
            </a:r>
            <a:endParaRPr lang="en-US" altLang="ja-JP" sz="2000" dirty="0">
              <a:solidFill>
                <a:schemeClr val="tx1"/>
              </a:solidFill>
              <a:latin typeface="+mn-ea"/>
              <a:cs typeface="Verdana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ja-JP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16</a:t>
            </a:r>
            <a:r>
              <a:rPr lang="ja-JP" altLang="en-US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進数で示された文字コード→文字</a:t>
            </a:r>
            <a:endParaRPr lang="en-US" altLang="ja-JP" sz="2000" dirty="0">
              <a:solidFill>
                <a:schemeClr val="tx1"/>
              </a:solidFill>
              <a:latin typeface="+mn-ea"/>
              <a:cs typeface="Verdana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ja-JP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&amp;</a:t>
            </a:r>
            <a:r>
              <a:rPr lang="ja-JP" altLang="en-US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→</a:t>
            </a:r>
            <a:r>
              <a:rPr lang="en-US" altLang="ja-JP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&amp;amp;  &lt;</a:t>
            </a:r>
            <a:r>
              <a:rPr lang="ja-JP" altLang="en-US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→</a:t>
            </a:r>
            <a:r>
              <a:rPr lang="en-US" altLang="ja-JP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&amp;</a:t>
            </a:r>
            <a:r>
              <a:rPr lang="en-US" altLang="ja-JP" sz="2000" dirty="0" err="1">
                <a:solidFill>
                  <a:schemeClr val="tx1"/>
                </a:solidFill>
                <a:latin typeface="+mn-ea"/>
                <a:cs typeface="Verdana" pitchFamily="34" charset="0"/>
              </a:rPr>
              <a:t>lt</a:t>
            </a:r>
            <a:r>
              <a:rPr lang="en-US" altLang="ja-JP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;  &gt;</a:t>
            </a:r>
            <a:r>
              <a:rPr lang="ja-JP" altLang="en-US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→</a:t>
            </a:r>
            <a:r>
              <a:rPr lang="en-US" altLang="ja-JP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&amp;</a:t>
            </a:r>
            <a:r>
              <a:rPr lang="en-US" altLang="ja-JP" sz="2000" dirty="0" err="1">
                <a:solidFill>
                  <a:schemeClr val="tx1"/>
                </a:solidFill>
                <a:latin typeface="+mn-ea"/>
                <a:cs typeface="Verdana" pitchFamily="34" charset="0"/>
              </a:rPr>
              <a:t>gt</a:t>
            </a:r>
            <a:r>
              <a:rPr lang="en-US" altLang="ja-JP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ja-JP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\x0D\x0A</a:t>
            </a:r>
            <a:r>
              <a:rPr lang="ja-JP" altLang="en-US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（改行コード）→</a:t>
            </a:r>
            <a:r>
              <a:rPr lang="en-US" altLang="ja-JP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&lt;</a:t>
            </a:r>
            <a:r>
              <a:rPr lang="en-US" altLang="ja-JP" sz="2000" dirty="0" err="1">
                <a:solidFill>
                  <a:schemeClr val="tx1"/>
                </a:solidFill>
                <a:latin typeface="+mn-ea"/>
                <a:cs typeface="Verdana" pitchFamily="34" charset="0"/>
              </a:rPr>
              <a:t>br</a:t>
            </a:r>
            <a:r>
              <a:rPr lang="en-US" altLang="ja-JP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ja-JP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+, \t</a:t>
            </a:r>
            <a:r>
              <a:rPr lang="ja-JP" altLang="en-US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（タブ）→半角スペース</a:t>
            </a:r>
            <a:endParaRPr lang="en-US" altLang="ja-JP" sz="2000" dirty="0">
              <a:solidFill>
                <a:schemeClr val="tx1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4618038" y="6019800"/>
            <a:ext cx="4108450" cy="766763"/>
          </a:xfrm>
          <a:prstGeom prst="wedgeRoundRectCallout">
            <a:avLst>
              <a:gd name="adj1" fmla="val -57747"/>
              <a:gd name="adj2" fmla="val -54869"/>
              <a:gd name="adj3" fmla="val 16667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ハッシュ変数</a:t>
            </a:r>
            <a:endParaRPr lang="en-US" altLang="ja-JP" sz="2000" dirty="0">
              <a:solidFill>
                <a:schemeClr val="tx1"/>
              </a:solidFill>
              <a:latin typeface="+mn-ea"/>
              <a:cs typeface="Verdana" pitchFamily="34" charset="0"/>
            </a:endParaRPr>
          </a:p>
          <a:p>
            <a:pPr>
              <a:defRPr/>
            </a:pPr>
            <a:r>
              <a:rPr lang="ja-JP" altLang="en-US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キー</a:t>
            </a:r>
            <a:r>
              <a:rPr lang="en-US" altLang="ja-JP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$name</a:t>
            </a:r>
            <a:r>
              <a:rPr lang="ja-JP" altLang="en-US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と値</a:t>
            </a:r>
            <a:r>
              <a:rPr lang="en-US" altLang="ja-JP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$value</a:t>
            </a:r>
            <a:r>
              <a:rPr lang="ja-JP" altLang="en-US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のペア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2DC0FA-3C35-4D10-80B2-8D569A3F3BEE}" type="slidenum">
              <a:rPr lang="ja-JP" altLang="en-US"/>
              <a:pPr>
                <a:defRPr/>
              </a:pPr>
              <a:t>8</a:t>
            </a:fld>
            <a:endParaRPr lang="en-US" altLang="ja-JP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6672263" y="2800350"/>
            <a:ext cx="3275012" cy="750888"/>
          </a:xfrm>
          <a:prstGeom prst="wedgeRoundRectCallout">
            <a:avLst>
              <a:gd name="adj1" fmla="val -75453"/>
              <a:gd name="adj2" fmla="val -35253"/>
              <a:gd name="adj3" fmla="val 16667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0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デリミタ</a:t>
            </a:r>
            <a:endParaRPr lang="en-US" altLang="ja-JP" sz="20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  <a:p>
            <a:pPr>
              <a:defRPr/>
            </a:pPr>
            <a:r>
              <a:rPr lang="en-US" altLang="ja-JP" sz="20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&amp;</a:t>
            </a:r>
            <a:r>
              <a:rPr lang="ja-JP" altLang="en-US" sz="20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で区切った後</a:t>
            </a:r>
            <a:r>
              <a:rPr lang="en-US" altLang="ja-JP" sz="20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=</a:t>
            </a:r>
            <a:r>
              <a:rPr lang="ja-JP" altLang="en-US" sz="20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で区切る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/>
          <a:lstStyle/>
          <a:p>
            <a:r>
              <a:rPr lang="ja-JP" altLang="en-US" smtClean="0"/>
              <a:t>掲示板プログラム（</a:t>
            </a:r>
            <a:r>
              <a:rPr lang="en-US" altLang="ja-JP" smtClean="0"/>
              <a:t>3</a:t>
            </a:r>
            <a:r>
              <a:rPr lang="ja-JP" altLang="en-US" smtClean="0"/>
              <a:t>）</a:t>
            </a:r>
          </a:p>
        </p:txBody>
      </p:sp>
      <p:sp>
        <p:nvSpPr>
          <p:cNvPr id="34819" name="AutoShape 4"/>
          <p:cNvSpPr>
            <a:spLocks noChangeArrowheads="1"/>
          </p:cNvSpPr>
          <p:nvPr/>
        </p:nvSpPr>
        <p:spPr bwMode="auto">
          <a:xfrm>
            <a:off x="841375" y="1122363"/>
            <a:ext cx="7961313" cy="2624137"/>
          </a:xfrm>
          <a:prstGeom prst="foldedCorner">
            <a:avLst>
              <a:gd name="adj" fmla="val 5551"/>
            </a:avLst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984250" y="1192213"/>
            <a:ext cx="3854450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 dirty="0">
                <a:latin typeface="+mn-ea"/>
                <a:ea typeface="+mn-ea"/>
              </a:rPr>
              <a:t># </a:t>
            </a:r>
            <a:r>
              <a:rPr lang="ja-JP" altLang="en-US" sz="2000" dirty="0">
                <a:latin typeface="+mn-ea"/>
                <a:ea typeface="+mn-ea"/>
                <a:cs typeface="Verdana" pitchFamily="34" charset="0"/>
              </a:rPr>
              <a:t>データファイルの読み込み</a:t>
            </a:r>
          </a:p>
          <a:p>
            <a:pPr>
              <a:defRPr/>
            </a:pPr>
            <a:r>
              <a:rPr lang="en-US" altLang="ja-JP" sz="2000" dirty="0">
                <a:latin typeface="+mn-ea"/>
                <a:ea typeface="+mn-ea"/>
              </a:rPr>
              <a:t>sub </a:t>
            </a:r>
            <a:r>
              <a:rPr lang="en-US" altLang="ja-JP" sz="2000" dirty="0" err="1">
                <a:latin typeface="+mn-ea"/>
                <a:ea typeface="+mn-ea"/>
              </a:rPr>
              <a:t>readDatafile</a:t>
            </a:r>
            <a:endParaRPr lang="en-US" altLang="ja-JP" sz="20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2000" dirty="0">
                <a:latin typeface="+mn-ea"/>
                <a:ea typeface="+mn-ea"/>
              </a:rPr>
              <a:t>{</a:t>
            </a:r>
          </a:p>
          <a:p>
            <a:pPr>
              <a:defRPr/>
            </a:pPr>
            <a:r>
              <a:rPr lang="en-US" altLang="ja-JP" sz="2000" dirty="0">
                <a:latin typeface="+mn-ea"/>
                <a:ea typeface="+mn-ea"/>
              </a:rPr>
              <a:t>  open(FILE, "&lt;$DATAFILE");</a:t>
            </a:r>
          </a:p>
          <a:p>
            <a:pPr>
              <a:defRPr/>
            </a:pPr>
            <a:r>
              <a:rPr lang="en-US" altLang="ja-JP" sz="2000" dirty="0">
                <a:latin typeface="+mn-ea"/>
                <a:ea typeface="+mn-ea"/>
              </a:rPr>
              <a:t>  </a:t>
            </a:r>
            <a:r>
              <a:rPr lang="en-US" altLang="ja-JP" sz="2000" dirty="0" err="1">
                <a:latin typeface="+mn-ea"/>
                <a:ea typeface="+mn-ea"/>
              </a:rPr>
              <a:t>eval</a:t>
            </a:r>
            <a:r>
              <a:rPr lang="en-US" altLang="ja-JP" sz="2000" dirty="0">
                <a:latin typeface="+mn-ea"/>
                <a:ea typeface="+mn-ea"/>
              </a:rPr>
              <a:t>{ flock(FILE, 1) };</a:t>
            </a:r>
          </a:p>
          <a:p>
            <a:pPr>
              <a:defRPr/>
            </a:pPr>
            <a:r>
              <a:rPr lang="en-US" altLang="ja-JP" sz="2000" dirty="0">
                <a:latin typeface="+mn-ea"/>
                <a:ea typeface="+mn-ea"/>
              </a:rPr>
              <a:t>  @DATA = &lt;FILE&gt;;</a:t>
            </a:r>
          </a:p>
          <a:p>
            <a:pPr>
              <a:defRPr/>
            </a:pPr>
            <a:r>
              <a:rPr lang="en-US" altLang="ja-JP" sz="2000" dirty="0">
                <a:latin typeface="+mn-ea"/>
                <a:ea typeface="+mn-ea"/>
              </a:rPr>
              <a:t>  close FILE;</a:t>
            </a:r>
          </a:p>
          <a:p>
            <a:pPr>
              <a:defRPr/>
            </a:pPr>
            <a:r>
              <a:rPr lang="en-US" altLang="ja-JP" sz="2000" dirty="0">
                <a:latin typeface="+mn-ea"/>
                <a:ea typeface="+mn-ea"/>
              </a:rPr>
              <a:t>}</a:t>
            </a:r>
          </a:p>
        </p:txBody>
      </p:sp>
      <p:sp>
        <p:nvSpPr>
          <p:cNvPr id="9" name="角丸四角形吹き出し 8"/>
          <p:cNvSpPr/>
          <p:nvPr/>
        </p:nvSpPr>
        <p:spPr>
          <a:xfrm>
            <a:off x="4740275" y="1444625"/>
            <a:ext cx="3071813" cy="482600"/>
          </a:xfrm>
          <a:prstGeom prst="wedgeRoundRectCallout">
            <a:avLst>
              <a:gd name="adj1" fmla="val -58475"/>
              <a:gd name="adj2" fmla="val 47362"/>
              <a:gd name="adj3" fmla="val 16667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$DATAFILE</a:t>
            </a:r>
            <a:r>
              <a:rPr lang="ja-JP" altLang="en-US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をオープン</a:t>
            </a:r>
          </a:p>
        </p:txBody>
      </p:sp>
      <p:sp>
        <p:nvSpPr>
          <p:cNvPr id="10" name="角丸四角形吹き出し 9"/>
          <p:cNvSpPr/>
          <p:nvPr/>
        </p:nvSpPr>
        <p:spPr>
          <a:xfrm>
            <a:off x="4981575" y="2179638"/>
            <a:ext cx="5856288" cy="838200"/>
          </a:xfrm>
          <a:prstGeom prst="wedgeRoundRectCallout">
            <a:avLst>
              <a:gd name="adj1" fmla="val -60705"/>
              <a:gd name="adj2" fmla="val 17329"/>
              <a:gd name="adj3" fmla="val 16667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000">
                <a:solidFill>
                  <a:schemeClr val="tx1"/>
                </a:solidFill>
                <a:latin typeface="+mn-ea"/>
                <a:cs typeface="Verdana" pitchFamily="34" charset="0"/>
              </a:rPr>
              <a:t>読み込</a:t>
            </a:r>
            <a:r>
              <a:rPr lang="ja-JP" altLang="en-US" sz="2000">
                <a:solidFill>
                  <a:schemeClr val="tx1"/>
                </a:solidFill>
                <a:latin typeface="+mn-ea"/>
                <a:cs typeface="Verdana" pitchFamily="34" charset="0"/>
              </a:rPr>
              <a:t>み中</a:t>
            </a:r>
            <a:r>
              <a:rPr lang="ja-JP" altLang="en-US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に他の人から書き込まれないように，ファイルをロックする</a:t>
            </a:r>
          </a:p>
        </p:txBody>
      </p:sp>
      <p:sp>
        <p:nvSpPr>
          <p:cNvPr id="11" name="角丸四角形吹き出し 10"/>
          <p:cNvSpPr/>
          <p:nvPr/>
        </p:nvSpPr>
        <p:spPr>
          <a:xfrm>
            <a:off x="3505200" y="3182938"/>
            <a:ext cx="4737100" cy="633412"/>
          </a:xfrm>
          <a:prstGeom prst="wedgeRoundRectCallout">
            <a:avLst>
              <a:gd name="adj1" fmla="val -55904"/>
              <a:gd name="adj2" fmla="val -45363"/>
              <a:gd name="adj3" fmla="val 16667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ファイルの内容を配列</a:t>
            </a:r>
            <a:r>
              <a:rPr lang="en-US" altLang="ja-JP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DATA</a:t>
            </a:r>
            <a:r>
              <a:rPr lang="ja-JP" altLang="en-US" sz="2000" dirty="0">
                <a:solidFill>
                  <a:schemeClr val="tx1"/>
                </a:solidFill>
                <a:latin typeface="+mn-ea"/>
                <a:cs typeface="Verdana" pitchFamily="34" charset="0"/>
              </a:rPr>
              <a:t>に入れる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DF3E5-D4EC-40F5-A839-A5D3C845A8A9}" type="slidenum">
              <a:rPr lang="ja-JP" altLang="en-US"/>
              <a:pPr>
                <a:defRPr/>
              </a:pPr>
              <a:t>9</a:t>
            </a:fld>
            <a:endParaRPr lang="en-US" altLang="ja-JP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6382</TotalTime>
  <Words>3631</Words>
  <Application>Microsoft Office PowerPoint</Application>
  <PresentationFormat>ユーザー設定</PresentationFormat>
  <Paragraphs>547</Paragraphs>
  <Slides>39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デザイン テンプレート</vt:lpstr>
      </vt:variant>
      <vt:variant>
        <vt:i4>3</vt:i4>
      </vt:variant>
      <vt:variant>
        <vt:lpstr>スライド タイトル</vt:lpstr>
      </vt:variant>
      <vt:variant>
        <vt:i4>39</vt:i4>
      </vt:variant>
    </vt:vector>
  </HeadingPairs>
  <TitlesOfParts>
    <vt:vector size="49" baseType="lpstr">
      <vt:lpstr>Times New Roman</vt:lpstr>
      <vt:lpstr>ＭＳ Ｐゴシック</vt:lpstr>
      <vt:lpstr>Arial</vt:lpstr>
      <vt:lpstr>メイリオ</vt:lpstr>
      <vt:lpstr>ＭＳ Ｐ明朝</vt:lpstr>
      <vt:lpstr>Wingdings 3</vt:lpstr>
      <vt:lpstr>Verdana</vt:lpstr>
      <vt:lpstr>Office テーマ</vt:lpstr>
      <vt:lpstr>Office テーマ</vt:lpstr>
      <vt:lpstr>Office テーマ</vt:lpstr>
      <vt:lpstr>Web技術基礎 第14回</vt:lpstr>
      <vt:lpstr>第3章　CGI</vt:lpstr>
      <vt:lpstr>掲示板フォーム</vt:lpstr>
      <vt:lpstr>掲示板のしくみ</vt:lpstr>
      <vt:lpstr>フォームデータの詳細(1) ※重要</vt:lpstr>
      <vt:lpstr>フォームデータの詳細(2) ※重要</vt:lpstr>
      <vt:lpstr>掲示板プログラム（1）</vt:lpstr>
      <vt:lpstr>掲示板プログラム（2）</vt:lpstr>
      <vt:lpstr>掲示板プログラム（3）</vt:lpstr>
      <vt:lpstr>掲示板プログラム（4）</vt:lpstr>
      <vt:lpstr>掲示板プログラム（5）</vt:lpstr>
      <vt:lpstr>掲示板プログラム（6）</vt:lpstr>
      <vt:lpstr>掲示板プログラム（7）</vt:lpstr>
      <vt:lpstr>先週のフォームから値を取得</vt:lpstr>
      <vt:lpstr>先週のフォームのhtmlファイル（抜粋）</vt:lpstr>
      <vt:lpstr>先週のフォームの入力値を取得するCGI(1)</vt:lpstr>
      <vt:lpstr>先週のフォームの入力値を取得するCGI(2)</vt:lpstr>
      <vt:lpstr>先週のフォームの入力値を取得するCGI(3)</vt:lpstr>
      <vt:lpstr>先週のフォームの入力値を取得するCGI(4)</vt:lpstr>
      <vt:lpstr>本日の演習</vt:lpstr>
      <vt:lpstr>AN HTTPD（１）</vt:lpstr>
      <vt:lpstr>AN HTTPD（２）</vt:lpstr>
      <vt:lpstr>AN HTTPD（３）</vt:lpstr>
      <vt:lpstr>AN HTTPD（４）</vt:lpstr>
      <vt:lpstr>AN HTTPD（５）</vt:lpstr>
      <vt:lpstr>ActivePerl（１）</vt:lpstr>
      <vt:lpstr>ActivePerl（２）</vt:lpstr>
      <vt:lpstr>ActivePerl（３）</vt:lpstr>
      <vt:lpstr>ActivePerl（4）</vt:lpstr>
      <vt:lpstr>ActivePerl（5）</vt:lpstr>
      <vt:lpstr>テストCGIの実行(1)</vt:lpstr>
      <vt:lpstr>テストCGIの実行(2)</vt:lpstr>
      <vt:lpstr>本日の演習の実行</vt:lpstr>
      <vt:lpstr>レポート/試験　日程確認</vt:lpstr>
      <vt:lpstr>レポートに関する注意（再確認）</vt:lpstr>
      <vt:lpstr>各レポートへの注意</vt:lpstr>
      <vt:lpstr>レポート作成のコツ</vt:lpstr>
      <vt:lpstr>妥当なXHTMLを作成するコツ</vt:lpstr>
      <vt:lpstr>ブロックレベル要素のタグ（第6回講義）</vt:lpstr>
    </vt:vector>
  </TitlesOfParts>
  <Manager>宇田 隆哉</Manager>
  <Company>東京工科大学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Web技術基礎</dc:title>
  <dc:subject>第14回講義資料</dc:subject>
  <dc:creator>宇田 隆哉</dc:creator>
  <dc:description>2019年度</dc:description>
  <cp:lastModifiedBy>宇田 隆哉</cp:lastModifiedBy>
  <cp:revision>381</cp:revision>
  <dcterms:created xsi:type="dcterms:W3CDTF">1601-01-01T00:00:00Z</dcterms:created>
  <dcterms:modified xsi:type="dcterms:W3CDTF">2019-07-11T09:33:39Z</dcterms:modified>
</cp:coreProperties>
</file>