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3" r:id="rId3"/>
    <p:sldId id="267" r:id="rId4"/>
    <p:sldId id="268" r:id="rId5"/>
    <p:sldId id="258" r:id="rId6"/>
    <p:sldId id="266" r:id="rId7"/>
    <p:sldId id="274" r:id="rId8"/>
    <p:sldId id="260" r:id="rId9"/>
    <p:sldId id="259" r:id="rId10"/>
    <p:sldId id="265" r:id="rId11"/>
    <p:sldId id="282" r:id="rId12"/>
    <p:sldId id="275" r:id="rId13"/>
    <p:sldId id="280" r:id="rId14"/>
    <p:sldId id="281" r:id="rId15"/>
    <p:sldId id="277" r:id="rId16"/>
    <p:sldId id="283" r:id="rId17"/>
    <p:sldId id="284" r:id="rId18"/>
    <p:sldId id="278" r:id="rId19"/>
    <p:sldId id="286" r:id="rId20"/>
    <p:sldId id="287" r:id="rId21"/>
    <p:sldId id="288" r:id="rId22"/>
    <p:sldId id="279" r:id="rId23"/>
    <p:sldId id="262" r:id="rId24"/>
    <p:sldId id="257" r:id="rId25"/>
    <p:sldId id="269" r:id="rId26"/>
    <p:sldId id="272"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158" autoAdjust="0"/>
  </p:normalViewPr>
  <p:slideViewPr>
    <p:cSldViewPr snapToGrid="0">
      <p:cViewPr varScale="1">
        <p:scale>
          <a:sx n="63" d="100"/>
          <a:sy n="63" d="100"/>
        </p:scale>
        <p:origin x="78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97D1ED-7691-478C-88B7-4474B83A77F1}" type="datetimeFigureOut">
              <a:rPr kumimoji="1" lang="ja-JP" altLang="en-US" smtClean="0"/>
              <a:t>2024/8/30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D5BA0-642B-4D78-9229-CC8AB7061245}" type="slidenum">
              <a:rPr kumimoji="1" lang="ja-JP" altLang="en-US" smtClean="0"/>
              <a:t>‹#›</a:t>
            </a:fld>
            <a:endParaRPr kumimoji="1" lang="ja-JP" altLang="en-US"/>
          </a:p>
        </p:txBody>
      </p:sp>
    </p:spTree>
    <p:extLst>
      <p:ext uri="{BB962C8B-B14F-4D97-AF65-F5344CB8AC3E}">
        <p14:creationId xmlns:p14="http://schemas.microsoft.com/office/powerpoint/2010/main" val="34830536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こんにちは！今日、雷落ちました。の発表者、北林と竹田です。私たちは、炎上系</a:t>
            </a:r>
            <a:r>
              <a:rPr kumimoji="1" lang="en-US" altLang="ja-JP" dirty="0"/>
              <a:t>SNS</a:t>
            </a:r>
            <a:r>
              <a:rPr kumimoji="1" lang="ja-JP" altLang="en-US" dirty="0"/>
              <a:t>、ホネットを開発しました。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273D5BA0-642B-4D78-9229-CC8AB7061245}" type="slidenum">
              <a:rPr kumimoji="1" lang="ja-JP" altLang="en-US" smtClean="0"/>
              <a:t>1</a:t>
            </a:fld>
            <a:endParaRPr kumimoji="1" lang="ja-JP" altLang="en-US"/>
          </a:p>
        </p:txBody>
      </p:sp>
    </p:spTree>
    <p:extLst>
      <p:ext uri="{BB962C8B-B14F-4D97-AF65-F5344CB8AC3E}">
        <p14:creationId xmlns:p14="http://schemas.microsoft.com/office/powerpoint/2010/main" val="2334139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我が身を抓って人の痛さを知れ、私たちは炎上系</a:t>
            </a:r>
            <a:r>
              <a:rPr kumimoji="1" lang="en-US" altLang="ja-JP" dirty="0"/>
              <a:t>SNS</a:t>
            </a:r>
            <a:r>
              <a:rPr kumimoji="1" lang="ja-JP" altLang="en-US" dirty="0"/>
              <a:t>によって青少年の情報リテラシーを向上させ、より良い青春を過ごせるようにします。</a:t>
            </a:r>
            <a:br>
              <a:rPr kumimoji="1" lang="en-US" altLang="ja-JP" dirty="0"/>
            </a:br>
            <a:br>
              <a:rPr kumimoji="1" lang="en-US" altLang="ja-JP" dirty="0"/>
            </a:br>
            <a:r>
              <a:rPr kumimoji="1" lang="en-US" altLang="ja-JP" dirty="0"/>
              <a:t>(</a:t>
            </a:r>
            <a:r>
              <a:rPr kumimoji="1" lang="ja-JP" altLang="en-US" dirty="0"/>
              <a:t>これいる？</a:t>
            </a:r>
            <a:r>
              <a:rPr kumimoji="1" lang="en-US" altLang="ja-JP" dirty="0"/>
              <a:t>)</a:t>
            </a:r>
          </a:p>
        </p:txBody>
      </p:sp>
      <p:sp>
        <p:nvSpPr>
          <p:cNvPr id="4" name="スライド番号プレースホルダー 3"/>
          <p:cNvSpPr>
            <a:spLocks noGrp="1"/>
          </p:cNvSpPr>
          <p:nvPr>
            <p:ph type="sldNum" sz="quarter" idx="5"/>
          </p:nvPr>
        </p:nvSpPr>
        <p:spPr/>
        <p:txBody>
          <a:bodyPr/>
          <a:lstStyle/>
          <a:p>
            <a:fld id="{273D5BA0-642B-4D78-9229-CC8AB7061245}" type="slidenum">
              <a:rPr kumimoji="1" lang="ja-JP" altLang="en-US" smtClean="0"/>
              <a:t>10</a:t>
            </a:fld>
            <a:endParaRPr kumimoji="1" lang="ja-JP" altLang="en-US"/>
          </a:p>
        </p:txBody>
      </p:sp>
    </p:spTree>
    <p:extLst>
      <p:ext uri="{BB962C8B-B14F-4D97-AF65-F5344CB8AC3E}">
        <p14:creationId xmlns:p14="http://schemas.microsoft.com/office/powerpoint/2010/main" val="2118938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我が身を抓って人の痛さを知れ、私たちは炎上系</a:t>
            </a:r>
            <a:r>
              <a:rPr kumimoji="1" lang="en-US" altLang="ja-JP" dirty="0"/>
              <a:t>SNS</a:t>
            </a:r>
            <a:r>
              <a:rPr kumimoji="1" lang="ja-JP" altLang="en-US" dirty="0"/>
              <a:t>によって青少年の情報リテラシーを向上させ、より良い青春を過ごせるようにします。</a:t>
            </a:r>
            <a:br>
              <a:rPr kumimoji="1" lang="en-US" altLang="ja-JP" dirty="0"/>
            </a:br>
            <a:br>
              <a:rPr kumimoji="1" lang="en-US" altLang="ja-JP" dirty="0"/>
            </a:br>
            <a:r>
              <a:rPr kumimoji="1" lang="en-US" altLang="ja-JP" dirty="0"/>
              <a:t>(</a:t>
            </a:r>
            <a:r>
              <a:rPr kumimoji="1" lang="ja-JP" altLang="en-US" dirty="0"/>
              <a:t>これいる？</a:t>
            </a:r>
            <a:r>
              <a:rPr kumimoji="1" lang="en-US" altLang="ja-JP" dirty="0"/>
              <a:t>)</a:t>
            </a:r>
          </a:p>
        </p:txBody>
      </p:sp>
      <p:sp>
        <p:nvSpPr>
          <p:cNvPr id="4" name="スライド番号プレースホルダー 3"/>
          <p:cNvSpPr>
            <a:spLocks noGrp="1"/>
          </p:cNvSpPr>
          <p:nvPr>
            <p:ph type="sldNum" sz="quarter" idx="5"/>
          </p:nvPr>
        </p:nvSpPr>
        <p:spPr/>
        <p:txBody>
          <a:bodyPr/>
          <a:lstStyle/>
          <a:p>
            <a:fld id="{273D5BA0-642B-4D78-9229-CC8AB7061245}" type="slidenum">
              <a:rPr kumimoji="1" lang="ja-JP" altLang="en-US" smtClean="0"/>
              <a:t>11</a:t>
            </a:fld>
            <a:endParaRPr kumimoji="1" lang="ja-JP" altLang="en-US"/>
          </a:p>
        </p:txBody>
      </p:sp>
    </p:spTree>
    <p:extLst>
      <p:ext uri="{BB962C8B-B14F-4D97-AF65-F5344CB8AC3E}">
        <p14:creationId xmlns:p14="http://schemas.microsoft.com/office/powerpoint/2010/main" val="2218747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73D5BA0-642B-4D78-9229-CC8AB7061245}" type="slidenum">
              <a:rPr kumimoji="1" lang="ja-JP" altLang="en-US" smtClean="0"/>
              <a:t>12</a:t>
            </a:fld>
            <a:endParaRPr kumimoji="1" lang="ja-JP" altLang="en-US"/>
          </a:p>
        </p:txBody>
      </p:sp>
    </p:spTree>
    <p:extLst>
      <p:ext uri="{BB962C8B-B14F-4D97-AF65-F5344CB8AC3E}">
        <p14:creationId xmlns:p14="http://schemas.microsoft.com/office/powerpoint/2010/main" val="2485092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73D5BA0-642B-4D78-9229-CC8AB7061245}" type="slidenum">
              <a:rPr kumimoji="1" lang="ja-JP" altLang="en-US" smtClean="0"/>
              <a:t>13</a:t>
            </a:fld>
            <a:endParaRPr kumimoji="1" lang="ja-JP" altLang="en-US"/>
          </a:p>
        </p:txBody>
      </p:sp>
    </p:spTree>
    <p:extLst>
      <p:ext uri="{BB962C8B-B14F-4D97-AF65-F5344CB8AC3E}">
        <p14:creationId xmlns:p14="http://schemas.microsoft.com/office/powerpoint/2010/main" val="1068349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73D5BA0-642B-4D78-9229-CC8AB7061245}" type="slidenum">
              <a:rPr kumimoji="1" lang="ja-JP" altLang="en-US" smtClean="0"/>
              <a:t>14</a:t>
            </a:fld>
            <a:endParaRPr kumimoji="1" lang="ja-JP" altLang="en-US"/>
          </a:p>
        </p:txBody>
      </p:sp>
    </p:spTree>
    <p:extLst>
      <p:ext uri="{BB962C8B-B14F-4D97-AF65-F5344CB8AC3E}">
        <p14:creationId xmlns:p14="http://schemas.microsoft.com/office/powerpoint/2010/main" val="4116611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73D5BA0-642B-4D78-9229-CC8AB7061245}" type="slidenum">
              <a:rPr kumimoji="1" lang="ja-JP" altLang="en-US" smtClean="0"/>
              <a:t>15</a:t>
            </a:fld>
            <a:endParaRPr kumimoji="1" lang="ja-JP" altLang="en-US"/>
          </a:p>
        </p:txBody>
      </p:sp>
    </p:spTree>
    <p:extLst>
      <p:ext uri="{BB962C8B-B14F-4D97-AF65-F5344CB8AC3E}">
        <p14:creationId xmlns:p14="http://schemas.microsoft.com/office/powerpoint/2010/main" val="2829841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73D5BA0-642B-4D78-9229-CC8AB7061245}" type="slidenum">
              <a:rPr kumimoji="1" lang="ja-JP" altLang="en-US" smtClean="0"/>
              <a:t>16</a:t>
            </a:fld>
            <a:endParaRPr kumimoji="1" lang="ja-JP" altLang="en-US"/>
          </a:p>
        </p:txBody>
      </p:sp>
    </p:spTree>
    <p:extLst>
      <p:ext uri="{BB962C8B-B14F-4D97-AF65-F5344CB8AC3E}">
        <p14:creationId xmlns:p14="http://schemas.microsoft.com/office/powerpoint/2010/main" val="1890853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73D5BA0-642B-4D78-9229-CC8AB7061245}" type="slidenum">
              <a:rPr kumimoji="1" lang="ja-JP" altLang="en-US" smtClean="0"/>
              <a:t>17</a:t>
            </a:fld>
            <a:endParaRPr kumimoji="1" lang="ja-JP" altLang="en-US"/>
          </a:p>
        </p:txBody>
      </p:sp>
    </p:spTree>
    <p:extLst>
      <p:ext uri="{BB962C8B-B14F-4D97-AF65-F5344CB8AC3E}">
        <p14:creationId xmlns:p14="http://schemas.microsoft.com/office/powerpoint/2010/main" val="1811643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73D5BA0-642B-4D78-9229-CC8AB7061245}" type="slidenum">
              <a:rPr kumimoji="1" lang="ja-JP" altLang="en-US" smtClean="0"/>
              <a:t>18</a:t>
            </a:fld>
            <a:endParaRPr kumimoji="1" lang="ja-JP" altLang="en-US"/>
          </a:p>
        </p:txBody>
      </p:sp>
    </p:spTree>
    <p:extLst>
      <p:ext uri="{BB962C8B-B14F-4D97-AF65-F5344CB8AC3E}">
        <p14:creationId xmlns:p14="http://schemas.microsoft.com/office/powerpoint/2010/main" val="3841776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73D5BA0-642B-4D78-9229-CC8AB7061245}" type="slidenum">
              <a:rPr kumimoji="1" lang="ja-JP" altLang="en-US" smtClean="0"/>
              <a:t>19</a:t>
            </a:fld>
            <a:endParaRPr kumimoji="1" lang="ja-JP" altLang="en-US"/>
          </a:p>
        </p:txBody>
      </p:sp>
    </p:spTree>
    <p:extLst>
      <p:ext uri="{BB962C8B-B14F-4D97-AF65-F5344CB8AC3E}">
        <p14:creationId xmlns:p14="http://schemas.microsoft.com/office/powerpoint/2010/main" val="1737191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突然ですが皆さん。ネットで誹謗中傷したことありますか？ここにいる皆さんはネット中毒者が多いと思いますので、誹謗中傷をしたことがある人がいるかもしれません。ですが、人を傷つけてしまう誹謗中傷はもちろんやってはいけないことです。</a:t>
            </a:r>
          </a:p>
        </p:txBody>
      </p:sp>
      <p:sp>
        <p:nvSpPr>
          <p:cNvPr id="4" name="スライド番号プレースホルダー 3"/>
          <p:cNvSpPr>
            <a:spLocks noGrp="1"/>
          </p:cNvSpPr>
          <p:nvPr>
            <p:ph type="sldNum" sz="quarter" idx="5"/>
          </p:nvPr>
        </p:nvSpPr>
        <p:spPr/>
        <p:txBody>
          <a:bodyPr/>
          <a:lstStyle/>
          <a:p>
            <a:fld id="{273D5BA0-642B-4D78-9229-CC8AB7061245}" type="slidenum">
              <a:rPr kumimoji="1" lang="ja-JP" altLang="en-US" smtClean="0"/>
              <a:t>2</a:t>
            </a:fld>
            <a:endParaRPr kumimoji="1" lang="ja-JP" altLang="en-US"/>
          </a:p>
        </p:txBody>
      </p:sp>
    </p:spTree>
    <p:extLst>
      <p:ext uri="{BB962C8B-B14F-4D97-AF65-F5344CB8AC3E}">
        <p14:creationId xmlns:p14="http://schemas.microsoft.com/office/powerpoint/2010/main" val="31073280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73D5BA0-642B-4D78-9229-CC8AB7061245}" type="slidenum">
              <a:rPr kumimoji="1" lang="ja-JP" altLang="en-US" smtClean="0"/>
              <a:t>20</a:t>
            </a:fld>
            <a:endParaRPr kumimoji="1" lang="ja-JP" altLang="en-US"/>
          </a:p>
        </p:txBody>
      </p:sp>
    </p:spTree>
    <p:extLst>
      <p:ext uri="{BB962C8B-B14F-4D97-AF65-F5344CB8AC3E}">
        <p14:creationId xmlns:p14="http://schemas.microsoft.com/office/powerpoint/2010/main" val="24978966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73D5BA0-642B-4D78-9229-CC8AB7061245}" type="slidenum">
              <a:rPr kumimoji="1" lang="ja-JP" altLang="en-US" smtClean="0"/>
              <a:t>21</a:t>
            </a:fld>
            <a:endParaRPr kumimoji="1" lang="ja-JP" altLang="en-US"/>
          </a:p>
        </p:txBody>
      </p:sp>
    </p:spTree>
    <p:extLst>
      <p:ext uri="{BB962C8B-B14F-4D97-AF65-F5344CB8AC3E}">
        <p14:creationId xmlns:p14="http://schemas.microsoft.com/office/powerpoint/2010/main" val="1075168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73D5BA0-642B-4D78-9229-CC8AB7061245}" type="slidenum">
              <a:rPr kumimoji="1" lang="ja-JP" altLang="en-US" smtClean="0"/>
              <a:t>22</a:t>
            </a:fld>
            <a:endParaRPr kumimoji="1" lang="ja-JP" altLang="en-US"/>
          </a:p>
        </p:txBody>
      </p:sp>
    </p:spTree>
    <p:extLst>
      <p:ext uri="{BB962C8B-B14F-4D97-AF65-F5344CB8AC3E}">
        <p14:creationId xmlns:p14="http://schemas.microsoft.com/office/powerpoint/2010/main" val="1767744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高校生へのアンケート結果では、家庭、学校での</a:t>
            </a:r>
            <a:r>
              <a:rPr kumimoji="1" lang="en-US" altLang="ja-JP" dirty="0"/>
              <a:t>SNS</a:t>
            </a:r>
            <a:r>
              <a:rPr kumimoji="1" lang="ja-JP" altLang="en-US" dirty="0"/>
              <a:t>ルールが「ある」と答えた人は</a:t>
            </a:r>
            <a:r>
              <a:rPr kumimoji="1" lang="en-US" altLang="ja-JP" dirty="0"/>
              <a:t>44%</a:t>
            </a:r>
            <a:r>
              <a:rPr kumimoji="1" lang="ja-JP" altLang="en-US" dirty="0"/>
              <a:t>、また、</a:t>
            </a:r>
            <a:r>
              <a:rPr kumimoji="1" lang="en-US" altLang="ja-JP" dirty="0"/>
              <a:t>70%</a:t>
            </a:r>
            <a:r>
              <a:rPr kumimoji="1" lang="ja-JP" altLang="en-US" dirty="0"/>
              <a:t>の高校で、不適切投稿防止の取り組みが行われています。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273D5BA0-642B-4D78-9229-CC8AB7061245}" type="slidenum">
              <a:rPr kumimoji="1" lang="ja-JP" altLang="en-US" smtClean="0"/>
              <a:t>3</a:t>
            </a:fld>
            <a:endParaRPr kumimoji="1" lang="ja-JP" altLang="en-US"/>
          </a:p>
        </p:txBody>
      </p:sp>
    </p:spTree>
    <p:extLst>
      <p:ext uri="{BB962C8B-B14F-4D97-AF65-F5344CB8AC3E}">
        <p14:creationId xmlns:p14="http://schemas.microsoft.com/office/powerpoint/2010/main" val="3663514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しかし、世代を問わず、炎上しているのを</a:t>
            </a:r>
            <a:r>
              <a:rPr kumimoji="1" lang="en-US" altLang="ja-JP" dirty="0"/>
              <a:t>SNS</a:t>
            </a:r>
            <a:r>
              <a:rPr kumimoji="1" lang="ja-JP" altLang="en-US" dirty="0"/>
              <a:t>上でよく見かけます。具体的な事例は避けますが、皆さんも見たことがあるかと思います。</a:t>
            </a:r>
            <a:endParaRPr kumimoji="1" lang="en-US" altLang="ja-JP" dirty="0"/>
          </a:p>
        </p:txBody>
      </p:sp>
      <p:sp>
        <p:nvSpPr>
          <p:cNvPr id="4" name="スライド番号プレースホルダー 3"/>
          <p:cNvSpPr>
            <a:spLocks noGrp="1"/>
          </p:cNvSpPr>
          <p:nvPr>
            <p:ph type="sldNum" sz="quarter" idx="5"/>
          </p:nvPr>
        </p:nvSpPr>
        <p:spPr/>
        <p:txBody>
          <a:bodyPr/>
          <a:lstStyle/>
          <a:p>
            <a:fld id="{273D5BA0-642B-4D78-9229-CC8AB7061245}" type="slidenum">
              <a:rPr kumimoji="1" lang="ja-JP" altLang="en-US" smtClean="0"/>
              <a:t>4</a:t>
            </a:fld>
            <a:endParaRPr kumimoji="1" lang="ja-JP" altLang="en-US"/>
          </a:p>
        </p:txBody>
      </p:sp>
    </p:spTree>
    <p:extLst>
      <p:ext uri="{BB962C8B-B14F-4D97-AF65-F5344CB8AC3E}">
        <p14:creationId xmlns:p14="http://schemas.microsoft.com/office/powerpoint/2010/main" val="3697869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私たちはこのような社会的背景から、青少年のデジタルタトゥーを抑止し、リテラシー向上を目的に、</a:t>
            </a:r>
            <a:r>
              <a:rPr kumimoji="1" lang="en-US" altLang="ja-JP" dirty="0"/>
              <a:t>web</a:t>
            </a:r>
            <a:r>
              <a:rPr kumimoji="1" lang="ja-JP" altLang="en-US" dirty="0"/>
              <a:t>アプリ開発をしようと考えました。</a:t>
            </a:r>
          </a:p>
        </p:txBody>
      </p:sp>
      <p:sp>
        <p:nvSpPr>
          <p:cNvPr id="4" name="スライド番号プレースホルダー 3"/>
          <p:cNvSpPr>
            <a:spLocks noGrp="1"/>
          </p:cNvSpPr>
          <p:nvPr>
            <p:ph type="sldNum" sz="quarter" idx="5"/>
          </p:nvPr>
        </p:nvSpPr>
        <p:spPr/>
        <p:txBody>
          <a:bodyPr/>
          <a:lstStyle/>
          <a:p>
            <a:fld id="{273D5BA0-642B-4D78-9229-CC8AB7061245}" type="slidenum">
              <a:rPr kumimoji="1" lang="ja-JP" altLang="en-US" smtClean="0"/>
              <a:t>5</a:t>
            </a:fld>
            <a:endParaRPr kumimoji="1" lang="ja-JP" altLang="en-US"/>
          </a:p>
        </p:txBody>
      </p:sp>
    </p:spTree>
    <p:extLst>
      <p:ext uri="{BB962C8B-B14F-4D97-AF65-F5344CB8AC3E}">
        <p14:creationId xmlns:p14="http://schemas.microsoft.com/office/powerpoint/2010/main" val="3256341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そこで私たちが開発したのが、炎上系</a:t>
            </a:r>
            <a:r>
              <a:rPr kumimoji="1" lang="en-US" altLang="ja-JP" dirty="0"/>
              <a:t>SNS</a:t>
            </a:r>
            <a:r>
              <a:rPr kumimoji="1" lang="ja-JP" altLang="en-US" dirty="0"/>
              <a:t>「ホネット」です。ホネットは、様々なシナリオで、炎上した人になってみる。という、ノベルゲームです。</a:t>
            </a:r>
            <a:endParaRPr kumimoji="1" lang="en-US" altLang="ja-JP" dirty="0"/>
          </a:p>
        </p:txBody>
      </p:sp>
      <p:sp>
        <p:nvSpPr>
          <p:cNvPr id="4" name="スライド番号プレースホルダー 3"/>
          <p:cNvSpPr>
            <a:spLocks noGrp="1"/>
          </p:cNvSpPr>
          <p:nvPr>
            <p:ph type="sldNum" sz="quarter" idx="5"/>
          </p:nvPr>
        </p:nvSpPr>
        <p:spPr/>
        <p:txBody>
          <a:bodyPr/>
          <a:lstStyle/>
          <a:p>
            <a:fld id="{273D5BA0-642B-4D78-9229-CC8AB7061245}" type="slidenum">
              <a:rPr kumimoji="1" lang="ja-JP" altLang="en-US" smtClean="0"/>
              <a:t>6</a:t>
            </a:fld>
            <a:endParaRPr kumimoji="1" lang="ja-JP" altLang="en-US"/>
          </a:p>
        </p:txBody>
      </p:sp>
    </p:spTree>
    <p:extLst>
      <p:ext uri="{BB962C8B-B14F-4D97-AF65-F5344CB8AC3E}">
        <p14:creationId xmlns:p14="http://schemas.microsoft.com/office/powerpoint/2010/main" val="2988587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実際に炎上を体験することで、炎上したらどうなるか、誹謗中傷を受けたら被害者はどのような気持ちになるのかをユーザーに体験してもらい、リテラシー向上につなげます。</a:t>
            </a:r>
          </a:p>
        </p:txBody>
      </p:sp>
      <p:sp>
        <p:nvSpPr>
          <p:cNvPr id="4" name="スライド番号プレースホルダー 3"/>
          <p:cNvSpPr>
            <a:spLocks noGrp="1"/>
          </p:cNvSpPr>
          <p:nvPr>
            <p:ph type="sldNum" sz="quarter" idx="5"/>
          </p:nvPr>
        </p:nvSpPr>
        <p:spPr/>
        <p:txBody>
          <a:bodyPr/>
          <a:lstStyle/>
          <a:p>
            <a:fld id="{273D5BA0-642B-4D78-9229-CC8AB7061245}" type="slidenum">
              <a:rPr kumimoji="1" lang="ja-JP" altLang="en-US" smtClean="0"/>
              <a:t>7</a:t>
            </a:fld>
            <a:endParaRPr kumimoji="1" lang="ja-JP" altLang="en-US"/>
          </a:p>
        </p:txBody>
      </p:sp>
    </p:spTree>
    <p:extLst>
      <p:ext uri="{BB962C8B-B14F-4D97-AF65-F5344CB8AC3E}">
        <p14:creationId xmlns:p14="http://schemas.microsoft.com/office/powerpoint/2010/main" val="1693627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今回私たちは</a:t>
            </a:r>
            <a:r>
              <a:rPr kumimoji="1" lang="en-US" altLang="ja-JP" dirty="0"/>
              <a:t>web</a:t>
            </a:r>
            <a:r>
              <a:rPr kumimoji="1" lang="ja-JP" altLang="en-US" dirty="0"/>
              <a:t>にホネットをデプロイしました。こちらの</a:t>
            </a:r>
            <a:r>
              <a:rPr kumimoji="1" lang="en-US" altLang="ja-JP" dirty="0"/>
              <a:t>QR</a:t>
            </a:r>
            <a:r>
              <a:rPr kumimoji="1" lang="ja-JP" altLang="en-US" dirty="0"/>
              <a:t>コードを読み込み、新規登録、ログインをすると遊べるので、遊んでみてください。</a:t>
            </a:r>
            <a:br>
              <a:rPr kumimoji="1" lang="en-US" altLang="ja-JP" dirty="0"/>
            </a:br>
            <a:br>
              <a:rPr kumimoji="1" lang="en-US" altLang="ja-JP" dirty="0"/>
            </a:br>
            <a:r>
              <a:rPr kumimoji="1" lang="ja-JP" altLang="en-US" dirty="0"/>
              <a:t>これ使いました。</a:t>
            </a:r>
            <a:br>
              <a:rPr kumimoji="1" lang="en-US" altLang="ja-JP" dirty="0"/>
            </a:br>
            <a:r>
              <a:rPr kumimoji="1" lang="en-US" altLang="ja-JP" dirty="0"/>
              <a:t>https://qr.quel.jp/</a:t>
            </a:r>
            <a:br>
              <a:rPr kumimoji="1" lang="en-US" altLang="ja-JP" dirty="0"/>
            </a:br>
            <a:br>
              <a:rPr kumimoji="1" lang="en-US" altLang="ja-JP" dirty="0"/>
            </a:br>
            <a:endParaRPr kumimoji="1" lang="en-US" altLang="ja-JP" dirty="0"/>
          </a:p>
        </p:txBody>
      </p:sp>
      <p:sp>
        <p:nvSpPr>
          <p:cNvPr id="4" name="スライド番号プレースホルダー 3"/>
          <p:cNvSpPr>
            <a:spLocks noGrp="1"/>
          </p:cNvSpPr>
          <p:nvPr>
            <p:ph type="sldNum" sz="quarter" idx="5"/>
          </p:nvPr>
        </p:nvSpPr>
        <p:spPr/>
        <p:txBody>
          <a:bodyPr/>
          <a:lstStyle/>
          <a:p>
            <a:fld id="{273D5BA0-642B-4D78-9229-CC8AB7061245}" type="slidenum">
              <a:rPr kumimoji="1" lang="ja-JP" altLang="en-US" smtClean="0"/>
              <a:t>8</a:t>
            </a:fld>
            <a:endParaRPr kumimoji="1" lang="ja-JP" altLang="en-US"/>
          </a:p>
        </p:txBody>
      </p:sp>
    </p:spTree>
    <p:extLst>
      <p:ext uri="{BB962C8B-B14F-4D97-AF65-F5344CB8AC3E}">
        <p14:creationId xmlns:p14="http://schemas.microsoft.com/office/powerpoint/2010/main" val="53305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技術構成は以下の通りです。</a:t>
            </a:r>
            <a:br>
              <a:rPr kumimoji="1" lang="en-US" altLang="ja-JP" dirty="0"/>
            </a:br>
            <a:r>
              <a:rPr kumimoji="1" lang="ja-JP" altLang="en-US" dirty="0"/>
              <a:t>フロントエンドでゲームの進行と描画、バックエンドでログイン情報などの管理などをしています。</a:t>
            </a:r>
            <a:br>
              <a:rPr kumimoji="1" lang="en-US" altLang="ja-JP" dirty="0"/>
            </a:br>
            <a:br>
              <a:rPr kumimoji="1" lang="en-US" altLang="ja-JP" dirty="0"/>
            </a:br>
            <a:r>
              <a:rPr kumimoji="1" lang="en-US" altLang="ja-JP" dirty="0"/>
              <a:t>HTML</a:t>
            </a:r>
            <a:r>
              <a:rPr kumimoji="1" lang="ja-JP" altLang="en-US" dirty="0"/>
              <a:t>ロゴ利用規約</a:t>
            </a:r>
            <a:br>
              <a:rPr kumimoji="1" lang="en-US" altLang="ja-JP" dirty="0"/>
            </a:br>
            <a:r>
              <a:rPr kumimoji="1" lang="en-US" altLang="ja-JP" dirty="0"/>
              <a:t>https://www.w3.org/html/logo/#downloads</a:t>
            </a:r>
          </a:p>
          <a:p>
            <a:r>
              <a:rPr kumimoji="1" lang="en-US" altLang="ja-JP" dirty="0"/>
              <a:t>CSS</a:t>
            </a:r>
            <a:r>
              <a:rPr kumimoji="1" lang="ja-JP" altLang="en-US" dirty="0"/>
              <a:t>ロゴ利用規約</a:t>
            </a:r>
            <a:endParaRPr kumimoji="1" lang="en-US" altLang="ja-JP" dirty="0"/>
          </a:p>
          <a:p>
            <a:r>
              <a:rPr kumimoji="1" lang="en-US" altLang="ja-JP" dirty="0"/>
              <a:t>https://icon-icons.com/ja/%E3%82%A2%E3%82%A4%E3%82%B3%E3%83%B3/css3-%E5%B9%B3%E9%87%8E-%E3%83%AD%E3%82%B4/146573</a:t>
            </a:r>
            <a:br>
              <a:rPr kumimoji="1" lang="en-US" altLang="ja-JP" dirty="0"/>
            </a:br>
            <a:r>
              <a:rPr kumimoji="1" lang="en-US" altLang="ja-JP" dirty="0"/>
              <a:t>JS</a:t>
            </a:r>
            <a:r>
              <a:rPr kumimoji="1" lang="ja-JP" altLang="en-US" dirty="0"/>
              <a:t>ロゴ非公式</a:t>
            </a:r>
            <a:endParaRPr kumimoji="1" lang="en-US" altLang="ja-JP" dirty="0"/>
          </a:p>
          <a:p>
            <a:r>
              <a:rPr kumimoji="1" lang="en-US" altLang="ja-JP" dirty="0"/>
              <a:t>https://github.com/voodootikigod/logo.js/blob/master/js.png</a:t>
            </a:r>
          </a:p>
          <a:p>
            <a:r>
              <a:rPr kumimoji="1" lang="en-US" altLang="ja-JP" dirty="0"/>
              <a:t>PHP</a:t>
            </a:r>
            <a:r>
              <a:rPr kumimoji="1" lang="ja-JP" altLang="en-US" dirty="0"/>
              <a:t>ロゴ利用規約</a:t>
            </a:r>
            <a:br>
              <a:rPr kumimoji="1" lang="en-US" altLang="ja-JP" dirty="0"/>
            </a:br>
            <a:r>
              <a:rPr kumimoji="1" lang="en-US" altLang="ja-JP" dirty="0"/>
              <a:t>https://www.php.net/download-logos.php</a:t>
            </a:r>
          </a:p>
          <a:p>
            <a:r>
              <a:rPr kumimoji="1" lang="en-US" altLang="ja-JP" dirty="0"/>
              <a:t>MariaDB</a:t>
            </a:r>
            <a:r>
              <a:rPr kumimoji="1" lang="ja-JP" altLang="en-US" dirty="0"/>
              <a:t>ロゴ利用規約</a:t>
            </a:r>
            <a:br>
              <a:rPr kumimoji="1" lang="en-US" altLang="ja-JP" dirty="0"/>
            </a:br>
            <a:r>
              <a:rPr kumimoji="1" lang="en-US" altLang="ja-JP" dirty="0"/>
              <a:t>https://mariadb.com/about-us/logos/</a:t>
            </a:r>
            <a:br>
              <a:rPr kumimoji="1" lang="en-US" altLang="ja-JP" dirty="0"/>
            </a:br>
            <a:br>
              <a:rPr kumimoji="1" lang="en-US" altLang="ja-JP" dirty="0"/>
            </a:br>
            <a:r>
              <a:rPr kumimoji="1" lang="ja-JP" altLang="en-US" dirty="0"/>
              <a:t>便利なやつ。</a:t>
            </a:r>
            <a:br>
              <a:rPr kumimoji="1" lang="en-US" altLang="ja-JP" dirty="0"/>
            </a:br>
            <a:r>
              <a:rPr kumimoji="1" lang="en-US" altLang="ja-JP" dirty="0"/>
              <a:t>https://qiita.com/Ry0xi/items/857687c892f783955fe1</a:t>
            </a:r>
            <a:endParaRPr kumimoji="1" lang="ja-JP" altLang="en-US" dirty="0"/>
          </a:p>
        </p:txBody>
      </p:sp>
      <p:sp>
        <p:nvSpPr>
          <p:cNvPr id="4" name="スライド番号プレースホルダー 3"/>
          <p:cNvSpPr>
            <a:spLocks noGrp="1"/>
          </p:cNvSpPr>
          <p:nvPr>
            <p:ph type="sldNum" sz="quarter" idx="5"/>
          </p:nvPr>
        </p:nvSpPr>
        <p:spPr/>
        <p:txBody>
          <a:bodyPr/>
          <a:lstStyle/>
          <a:p>
            <a:fld id="{273D5BA0-642B-4D78-9229-CC8AB7061245}" type="slidenum">
              <a:rPr kumimoji="1" lang="ja-JP" altLang="en-US" smtClean="0"/>
              <a:t>9</a:t>
            </a:fld>
            <a:endParaRPr kumimoji="1" lang="ja-JP" altLang="en-US"/>
          </a:p>
        </p:txBody>
      </p:sp>
    </p:spTree>
    <p:extLst>
      <p:ext uri="{BB962C8B-B14F-4D97-AF65-F5344CB8AC3E}">
        <p14:creationId xmlns:p14="http://schemas.microsoft.com/office/powerpoint/2010/main" val="1100095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F23F2F-9F9A-C3A6-ECB5-F4D810218F6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DEE46F5-CA4A-3A3E-918C-814B3798F4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FB3C0B0-E5F6-1A1F-2A55-2E650BBD71D3}"/>
              </a:ext>
            </a:extLst>
          </p:cNvPr>
          <p:cNvSpPr>
            <a:spLocks noGrp="1"/>
          </p:cNvSpPr>
          <p:nvPr>
            <p:ph type="dt" sz="half" idx="10"/>
          </p:nvPr>
        </p:nvSpPr>
        <p:spPr/>
        <p:txBody>
          <a:bodyPr/>
          <a:lstStyle/>
          <a:p>
            <a:fld id="{3136D0B9-A312-46E8-AB5D-EEF67B3DD833}" type="datetimeFigureOut">
              <a:rPr kumimoji="1" lang="ja-JP" altLang="en-US" smtClean="0"/>
              <a:t>2024/8/30</a:t>
            </a:fld>
            <a:endParaRPr kumimoji="1" lang="ja-JP" altLang="en-US"/>
          </a:p>
        </p:txBody>
      </p:sp>
      <p:sp>
        <p:nvSpPr>
          <p:cNvPr id="5" name="フッター プレースホルダー 4">
            <a:extLst>
              <a:ext uri="{FF2B5EF4-FFF2-40B4-BE49-F238E27FC236}">
                <a16:creationId xmlns:a16="http://schemas.microsoft.com/office/drawing/2014/main" id="{58144EE2-1C46-C5C3-2648-560EE60D7F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483E697-2079-5F66-A20A-2BC3238B1772}"/>
              </a:ext>
            </a:extLst>
          </p:cNvPr>
          <p:cNvSpPr>
            <a:spLocks noGrp="1"/>
          </p:cNvSpPr>
          <p:nvPr>
            <p:ph type="sldNum" sz="quarter" idx="12"/>
          </p:nvPr>
        </p:nvSpPr>
        <p:spPr/>
        <p:txBody>
          <a:bodyPr/>
          <a:lstStyle/>
          <a:p>
            <a:fld id="{B0AE3584-11A7-4D34-A573-6B9D66BDAF40}" type="slidenum">
              <a:rPr kumimoji="1" lang="ja-JP" altLang="en-US" smtClean="0"/>
              <a:t>‹#›</a:t>
            </a:fld>
            <a:endParaRPr kumimoji="1" lang="ja-JP" altLang="en-US"/>
          </a:p>
        </p:txBody>
      </p:sp>
    </p:spTree>
    <p:extLst>
      <p:ext uri="{BB962C8B-B14F-4D97-AF65-F5344CB8AC3E}">
        <p14:creationId xmlns:p14="http://schemas.microsoft.com/office/powerpoint/2010/main" val="3800064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ADE58B-9606-CCD8-33E9-1CA938492F5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834B114-7156-F045-A54B-05E6B4B10A4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EF264AB-AB2C-600D-65AB-498E52A44A18}"/>
              </a:ext>
            </a:extLst>
          </p:cNvPr>
          <p:cNvSpPr>
            <a:spLocks noGrp="1"/>
          </p:cNvSpPr>
          <p:nvPr>
            <p:ph type="dt" sz="half" idx="10"/>
          </p:nvPr>
        </p:nvSpPr>
        <p:spPr/>
        <p:txBody>
          <a:bodyPr/>
          <a:lstStyle/>
          <a:p>
            <a:fld id="{3136D0B9-A312-46E8-AB5D-EEF67B3DD833}" type="datetimeFigureOut">
              <a:rPr kumimoji="1" lang="ja-JP" altLang="en-US" smtClean="0"/>
              <a:t>2024/8/30</a:t>
            </a:fld>
            <a:endParaRPr kumimoji="1" lang="ja-JP" altLang="en-US"/>
          </a:p>
        </p:txBody>
      </p:sp>
      <p:sp>
        <p:nvSpPr>
          <p:cNvPr id="5" name="フッター プレースホルダー 4">
            <a:extLst>
              <a:ext uri="{FF2B5EF4-FFF2-40B4-BE49-F238E27FC236}">
                <a16:creationId xmlns:a16="http://schemas.microsoft.com/office/drawing/2014/main" id="{A26E1274-EA69-BDBE-B9F1-DF0CF7B8CA5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E9D835-C056-B621-24FC-F77BABA54049}"/>
              </a:ext>
            </a:extLst>
          </p:cNvPr>
          <p:cNvSpPr>
            <a:spLocks noGrp="1"/>
          </p:cNvSpPr>
          <p:nvPr>
            <p:ph type="sldNum" sz="quarter" idx="12"/>
          </p:nvPr>
        </p:nvSpPr>
        <p:spPr/>
        <p:txBody>
          <a:bodyPr/>
          <a:lstStyle/>
          <a:p>
            <a:fld id="{B0AE3584-11A7-4D34-A573-6B9D66BDAF40}" type="slidenum">
              <a:rPr kumimoji="1" lang="ja-JP" altLang="en-US" smtClean="0"/>
              <a:t>‹#›</a:t>
            </a:fld>
            <a:endParaRPr kumimoji="1" lang="ja-JP" altLang="en-US"/>
          </a:p>
        </p:txBody>
      </p:sp>
    </p:spTree>
    <p:extLst>
      <p:ext uri="{BB962C8B-B14F-4D97-AF65-F5344CB8AC3E}">
        <p14:creationId xmlns:p14="http://schemas.microsoft.com/office/powerpoint/2010/main" val="3276055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4950DBD-EA3A-FDC1-AEEF-AC6B619FCAD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6FE2F54-C87C-BBEC-96A2-E9796FE6906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E542981-3798-2BAD-264E-57619A9C1032}"/>
              </a:ext>
            </a:extLst>
          </p:cNvPr>
          <p:cNvSpPr>
            <a:spLocks noGrp="1"/>
          </p:cNvSpPr>
          <p:nvPr>
            <p:ph type="dt" sz="half" idx="10"/>
          </p:nvPr>
        </p:nvSpPr>
        <p:spPr/>
        <p:txBody>
          <a:bodyPr/>
          <a:lstStyle/>
          <a:p>
            <a:fld id="{3136D0B9-A312-46E8-AB5D-EEF67B3DD833}" type="datetimeFigureOut">
              <a:rPr kumimoji="1" lang="ja-JP" altLang="en-US" smtClean="0"/>
              <a:t>2024/8/30</a:t>
            </a:fld>
            <a:endParaRPr kumimoji="1" lang="ja-JP" altLang="en-US"/>
          </a:p>
        </p:txBody>
      </p:sp>
      <p:sp>
        <p:nvSpPr>
          <p:cNvPr id="5" name="フッター プレースホルダー 4">
            <a:extLst>
              <a:ext uri="{FF2B5EF4-FFF2-40B4-BE49-F238E27FC236}">
                <a16:creationId xmlns:a16="http://schemas.microsoft.com/office/drawing/2014/main" id="{267B33E0-8FCF-DC22-32A1-1909CBC886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49FF01-AE50-2B91-869F-78486E6E1F94}"/>
              </a:ext>
            </a:extLst>
          </p:cNvPr>
          <p:cNvSpPr>
            <a:spLocks noGrp="1"/>
          </p:cNvSpPr>
          <p:nvPr>
            <p:ph type="sldNum" sz="quarter" idx="12"/>
          </p:nvPr>
        </p:nvSpPr>
        <p:spPr/>
        <p:txBody>
          <a:bodyPr/>
          <a:lstStyle/>
          <a:p>
            <a:fld id="{B0AE3584-11A7-4D34-A573-6B9D66BDAF40}" type="slidenum">
              <a:rPr kumimoji="1" lang="ja-JP" altLang="en-US" smtClean="0"/>
              <a:t>‹#›</a:t>
            </a:fld>
            <a:endParaRPr kumimoji="1" lang="ja-JP" altLang="en-US"/>
          </a:p>
        </p:txBody>
      </p:sp>
    </p:spTree>
    <p:extLst>
      <p:ext uri="{BB962C8B-B14F-4D97-AF65-F5344CB8AC3E}">
        <p14:creationId xmlns:p14="http://schemas.microsoft.com/office/powerpoint/2010/main" val="207954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D0EA03-D5A3-D901-ED47-C633B4E7171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B3B28FC-E633-A8A0-6ACB-1E59F0EA7E8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AA72765-53CB-76CD-8388-004CC7456BF2}"/>
              </a:ext>
            </a:extLst>
          </p:cNvPr>
          <p:cNvSpPr>
            <a:spLocks noGrp="1"/>
          </p:cNvSpPr>
          <p:nvPr>
            <p:ph type="dt" sz="half" idx="10"/>
          </p:nvPr>
        </p:nvSpPr>
        <p:spPr/>
        <p:txBody>
          <a:bodyPr/>
          <a:lstStyle/>
          <a:p>
            <a:fld id="{3136D0B9-A312-46E8-AB5D-EEF67B3DD833}" type="datetimeFigureOut">
              <a:rPr kumimoji="1" lang="ja-JP" altLang="en-US" smtClean="0"/>
              <a:t>2024/8/30</a:t>
            </a:fld>
            <a:endParaRPr kumimoji="1" lang="ja-JP" altLang="en-US"/>
          </a:p>
        </p:txBody>
      </p:sp>
      <p:sp>
        <p:nvSpPr>
          <p:cNvPr id="5" name="フッター プレースホルダー 4">
            <a:extLst>
              <a:ext uri="{FF2B5EF4-FFF2-40B4-BE49-F238E27FC236}">
                <a16:creationId xmlns:a16="http://schemas.microsoft.com/office/drawing/2014/main" id="{D05CE609-CF23-85DD-7EB6-6B346E7CCA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B63D61-138C-12B5-EDC6-B7174DC3FBF5}"/>
              </a:ext>
            </a:extLst>
          </p:cNvPr>
          <p:cNvSpPr>
            <a:spLocks noGrp="1"/>
          </p:cNvSpPr>
          <p:nvPr>
            <p:ph type="sldNum" sz="quarter" idx="12"/>
          </p:nvPr>
        </p:nvSpPr>
        <p:spPr/>
        <p:txBody>
          <a:bodyPr/>
          <a:lstStyle/>
          <a:p>
            <a:fld id="{B0AE3584-11A7-4D34-A573-6B9D66BDAF40}" type="slidenum">
              <a:rPr kumimoji="1" lang="ja-JP" altLang="en-US" smtClean="0"/>
              <a:t>‹#›</a:t>
            </a:fld>
            <a:endParaRPr kumimoji="1" lang="ja-JP" altLang="en-US"/>
          </a:p>
        </p:txBody>
      </p:sp>
    </p:spTree>
    <p:extLst>
      <p:ext uri="{BB962C8B-B14F-4D97-AF65-F5344CB8AC3E}">
        <p14:creationId xmlns:p14="http://schemas.microsoft.com/office/powerpoint/2010/main" val="3773131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C883A6-C2FF-64B7-A286-6EF2769FB45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4A60C67-AD29-3779-ACB8-2C5B2BF321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15E8F6C-84C7-4879-8B07-BEDA4C1433FA}"/>
              </a:ext>
            </a:extLst>
          </p:cNvPr>
          <p:cNvSpPr>
            <a:spLocks noGrp="1"/>
          </p:cNvSpPr>
          <p:nvPr>
            <p:ph type="dt" sz="half" idx="10"/>
          </p:nvPr>
        </p:nvSpPr>
        <p:spPr/>
        <p:txBody>
          <a:bodyPr/>
          <a:lstStyle/>
          <a:p>
            <a:fld id="{3136D0B9-A312-46E8-AB5D-EEF67B3DD833}" type="datetimeFigureOut">
              <a:rPr kumimoji="1" lang="ja-JP" altLang="en-US" smtClean="0"/>
              <a:t>2024/8/30</a:t>
            </a:fld>
            <a:endParaRPr kumimoji="1" lang="ja-JP" altLang="en-US"/>
          </a:p>
        </p:txBody>
      </p:sp>
      <p:sp>
        <p:nvSpPr>
          <p:cNvPr id="5" name="フッター プレースホルダー 4">
            <a:extLst>
              <a:ext uri="{FF2B5EF4-FFF2-40B4-BE49-F238E27FC236}">
                <a16:creationId xmlns:a16="http://schemas.microsoft.com/office/drawing/2014/main" id="{74155758-8C21-6271-6B8D-29AC7EFE86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33FFF5-46E7-47D8-3E13-A1E42DFA5FD1}"/>
              </a:ext>
            </a:extLst>
          </p:cNvPr>
          <p:cNvSpPr>
            <a:spLocks noGrp="1"/>
          </p:cNvSpPr>
          <p:nvPr>
            <p:ph type="sldNum" sz="quarter" idx="12"/>
          </p:nvPr>
        </p:nvSpPr>
        <p:spPr/>
        <p:txBody>
          <a:bodyPr/>
          <a:lstStyle/>
          <a:p>
            <a:fld id="{B0AE3584-11A7-4D34-A573-6B9D66BDAF40}" type="slidenum">
              <a:rPr kumimoji="1" lang="ja-JP" altLang="en-US" smtClean="0"/>
              <a:t>‹#›</a:t>
            </a:fld>
            <a:endParaRPr kumimoji="1" lang="ja-JP" altLang="en-US"/>
          </a:p>
        </p:txBody>
      </p:sp>
    </p:spTree>
    <p:extLst>
      <p:ext uri="{BB962C8B-B14F-4D97-AF65-F5344CB8AC3E}">
        <p14:creationId xmlns:p14="http://schemas.microsoft.com/office/powerpoint/2010/main" val="3696550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EDA134-00B7-754E-6956-1FE59C4342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F3D7B24-F7B9-863D-6149-FDF4FBB37CF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0AFC2A6-169F-B031-755F-70B9C1FE3CE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2ED0EFC-5CB1-64E0-E180-3EAA716417B9}"/>
              </a:ext>
            </a:extLst>
          </p:cNvPr>
          <p:cNvSpPr>
            <a:spLocks noGrp="1"/>
          </p:cNvSpPr>
          <p:nvPr>
            <p:ph type="dt" sz="half" idx="10"/>
          </p:nvPr>
        </p:nvSpPr>
        <p:spPr/>
        <p:txBody>
          <a:bodyPr/>
          <a:lstStyle/>
          <a:p>
            <a:fld id="{3136D0B9-A312-46E8-AB5D-EEF67B3DD833}" type="datetimeFigureOut">
              <a:rPr kumimoji="1" lang="ja-JP" altLang="en-US" smtClean="0"/>
              <a:t>2024/8/30</a:t>
            </a:fld>
            <a:endParaRPr kumimoji="1" lang="ja-JP" altLang="en-US"/>
          </a:p>
        </p:txBody>
      </p:sp>
      <p:sp>
        <p:nvSpPr>
          <p:cNvPr id="6" name="フッター プレースホルダー 5">
            <a:extLst>
              <a:ext uri="{FF2B5EF4-FFF2-40B4-BE49-F238E27FC236}">
                <a16:creationId xmlns:a16="http://schemas.microsoft.com/office/drawing/2014/main" id="{9AA31F95-25ED-6F68-D395-7FF3A0D15D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C104E91-86F3-A7D4-C08C-CE72A684E199}"/>
              </a:ext>
            </a:extLst>
          </p:cNvPr>
          <p:cNvSpPr>
            <a:spLocks noGrp="1"/>
          </p:cNvSpPr>
          <p:nvPr>
            <p:ph type="sldNum" sz="quarter" idx="12"/>
          </p:nvPr>
        </p:nvSpPr>
        <p:spPr/>
        <p:txBody>
          <a:bodyPr/>
          <a:lstStyle/>
          <a:p>
            <a:fld id="{B0AE3584-11A7-4D34-A573-6B9D66BDAF40}" type="slidenum">
              <a:rPr kumimoji="1" lang="ja-JP" altLang="en-US" smtClean="0"/>
              <a:t>‹#›</a:t>
            </a:fld>
            <a:endParaRPr kumimoji="1" lang="ja-JP" altLang="en-US"/>
          </a:p>
        </p:txBody>
      </p:sp>
    </p:spTree>
    <p:extLst>
      <p:ext uri="{BB962C8B-B14F-4D97-AF65-F5344CB8AC3E}">
        <p14:creationId xmlns:p14="http://schemas.microsoft.com/office/powerpoint/2010/main" val="1138287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5D0BC4-9E24-FE81-74FC-69AE8A0E530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10CBF14-2D5D-C22C-F231-2B0F582318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C7C6CF3-7DAD-AC58-D85E-52577666DC4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8E2078A-E26A-0F8F-23E5-08752972D8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144837F-ACE6-4E37-2C9A-03646487FA6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6A2C2ED-7378-FBAE-BE2C-FF4C14A17270}"/>
              </a:ext>
            </a:extLst>
          </p:cNvPr>
          <p:cNvSpPr>
            <a:spLocks noGrp="1"/>
          </p:cNvSpPr>
          <p:nvPr>
            <p:ph type="dt" sz="half" idx="10"/>
          </p:nvPr>
        </p:nvSpPr>
        <p:spPr/>
        <p:txBody>
          <a:bodyPr/>
          <a:lstStyle/>
          <a:p>
            <a:fld id="{3136D0B9-A312-46E8-AB5D-EEF67B3DD833}" type="datetimeFigureOut">
              <a:rPr kumimoji="1" lang="ja-JP" altLang="en-US" smtClean="0"/>
              <a:t>2024/8/30</a:t>
            </a:fld>
            <a:endParaRPr kumimoji="1" lang="ja-JP" altLang="en-US"/>
          </a:p>
        </p:txBody>
      </p:sp>
      <p:sp>
        <p:nvSpPr>
          <p:cNvPr id="8" name="フッター プレースホルダー 7">
            <a:extLst>
              <a:ext uri="{FF2B5EF4-FFF2-40B4-BE49-F238E27FC236}">
                <a16:creationId xmlns:a16="http://schemas.microsoft.com/office/drawing/2014/main" id="{E350565B-793B-2160-4D62-0A0F30FBC0A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7444827-9F15-23E3-5281-08DF2E01A260}"/>
              </a:ext>
            </a:extLst>
          </p:cNvPr>
          <p:cNvSpPr>
            <a:spLocks noGrp="1"/>
          </p:cNvSpPr>
          <p:nvPr>
            <p:ph type="sldNum" sz="quarter" idx="12"/>
          </p:nvPr>
        </p:nvSpPr>
        <p:spPr/>
        <p:txBody>
          <a:bodyPr/>
          <a:lstStyle/>
          <a:p>
            <a:fld id="{B0AE3584-11A7-4D34-A573-6B9D66BDAF40}" type="slidenum">
              <a:rPr kumimoji="1" lang="ja-JP" altLang="en-US" smtClean="0"/>
              <a:t>‹#›</a:t>
            </a:fld>
            <a:endParaRPr kumimoji="1" lang="ja-JP" altLang="en-US"/>
          </a:p>
        </p:txBody>
      </p:sp>
    </p:spTree>
    <p:extLst>
      <p:ext uri="{BB962C8B-B14F-4D97-AF65-F5344CB8AC3E}">
        <p14:creationId xmlns:p14="http://schemas.microsoft.com/office/powerpoint/2010/main" val="1566588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2ED57F-1AA9-57D5-6173-3F2914E16B6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E624DC9-52DC-9E45-64B1-91287A45782B}"/>
              </a:ext>
            </a:extLst>
          </p:cNvPr>
          <p:cNvSpPr>
            <a:spLocks noGrp="1"/>
          </p:cNvSpPr>
          <p:nvPr>
            <p:ph type="dt" sz="half" idx="10"/>
          </p:nvPr>
        </p:nvSpPr>
        <p:spPr/>
        <p:txBody>
          <a:bodyPr/>
          <a:lstStyle/>
          <a:p>
            <a:fld id="{3136D0B9-A312-46E8-AB5D-EEF67B3DD833}" type="datetimeFigureOut">
              <a:rPr kumimoji="1" lang="ja-JP" altLang="en-US" smtClean="0"/>
              <a:t>2024/8/30</a:t>
            </a:fld>
            <a:endParaRPr kumimoji="1" lang="ja-JP" altLang="en-US"/>
          </a:p>
        </p:txBody>
      </p:sp>
      <p:sp>
        <p:nvSpPr>
          <p:cNvPr id="4" name="フッター プレースホルダー 3">
            <a:extLst>
              <a:ext uri="{FF2B5EF4-FFF2-40B4-BE49-F238E27FC236}">
                <a16:creationId xmlns:a16="http://schemas.microsoft.com/office/drawing/2014/main" id="{950C3C79-E244-7E10-B604-B1959B072FF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C0416FC-902C-2148-C005-CDB47998A2C2}"/>
              </a:ext>
            </a:extLst>
          </p:cNvPr>
          <p:cNvSpPr>
            <a:spLocks noGrp="1"/>
          </p:cNvSpPr>
          <p:nvPr>
            <p:ph type="sldNum" sz="quarter" idx="12"/>
          </p:nvPr>
        </p:nvSpPr>
        <p:spPr/>
        <p:txBody>
          <a:bodyPr/>
          <a:lstStyle/>
          <a:p>
            <a:fld id="{B0AE3584-11A7-4D34-A573-6B9D66BDAF40}" type="slidenum">
              <a:rPr kumimoji="1" lang="ja-JP" altLang="en-US" smtClean="0"/>
              <a:t>‹#›</a:t>
            </a:fld>
            <a:endParaRPr kumimoji="1" lang="ja-JP" altLang="en-US"/>
          </a:p>
        </p:txBody>
      </p:sp>
    </p:spTree>
    <p:extLst>
      <p:ext uri="{BB962C8B-B14F-4D97-AF65-F5344CB8AC3E}">
        <p14:creationId xmlns:p14="http://schemas.microsoft.com/office/powerpoint/2010/main" val="4114893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39753E1-3B5D-58BA-DA81-53476E0716AE}"/>
              </a:ext>
            </a:extLst>
          </p:cNvPr>
          <p:cNvSpPr>
            <a:spLocks noGrp="1"/>
          </p:cNvSpPr>
          <p:nvPr>
            <p:ph type="dt" sz="half" idx="10"/>
          </p:nvPr>
        </p:nvSpPr>
        <p:spPr/>
        <p:txBody>
          <a:bodyPr/>
          <a:lstStyle/>
          <a:p>
            <a:fld id="{3136D0B9-A312-46E8-AB5D-EEF67B3DD833}" type="datetimeFigureOut">
              <a:rPr kumimoji="1" lang="ja-JP" altLang="en-US" smtClean="0"/>
              <a:t>2024/8/30</a:t>
            </a:fld>
            <a:endParaRPr kumimoji="1" lang="ja-JP" altLang="en-US"/>
          </a:p>
        </p:txBody>
      </p:sp>
      <p:sp>
        <p:nvSpPr>
          <p:cNvPr id="3" name="フッター プレースホルダー 2">
            <a:extLst>
              <a:ext uri="{FF2B5EF4-FFF2-40B4-BE49-F238E27FC236}">
                <a16:creationId xmlns:a16="http://schemas.microsoft.com/office/drawing/2014/main" id="{40444CE4-2B6D-E807-1A15-86F344A49FC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63EEC92-736E-C27A-CA45-8B4B98A09D89}"/>
              </a:ext>
            </a:extLst>
          </p:cNvPr>
          <p:cNvSpPr>
            <a:spLocks noGrp="1"/>
          </p:cNvSpPr>
          <p:nvPr>
            <p:ph type="sldNum" sz="quarter" idx="12"/>
          </p:nvPr>
        </p:nvSpPr>
        <p:spPr/>
        <p:txBody>
          <a:bodyPr/>
          <a:lstStyle/>
          <a:p>
            <a:fld id="{B0AE3584-11A7-4D34-A573-6B9D66BDAF40}" type="slidenum">
              <a:rPr kumimoji="1" lang="ja-JP" altLang="en-US" smtClean="0"/>
              <a:t>‹#›</a:t>
            </a:fld>
            <a:endParaRPr kumimoji="1" lang="ja-JP" altLang="en-US"/>
          </a:p>
        </p:txBody>
      </p:sp>
    </p:spTree>
    <p:extLst>
      <p:ext uri="{BB962C8B-B14F-4D97-AF65-F5344CB8AC3E}">
        <p14:creationId xmlns:p14="http://schemas.microsoft.com/office/powerpoint/2010/main" val="3108380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5C68F3-2104-2A51-4C8F-9190F6CF4FF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952DC1D-B729-C910-516F-A16BE508CB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2AA857F-CDF9-98CA-53E8-9A4E6B1F3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55F852-24D1-36A4-8EF9-8C3B89F1ADA6}"/>
              </a:ext>
            </a:extLst>
          </p:cNvPr>
          <p:cNvSpPr>
            <a:spLocks noGrp="1"/>
          </p:cNvSpPr>
          <p:nvPr>
            <p:ph type="dt" sz="half" idx="10"/>
          </p:nvPr>
        </p:nvSpPr>
        <p:spPr/>
        <p:txBody>
          <a:bodyPr/>
          <a:lstStyle/>
          <a:p>
            <a:fld id="{3136D0B9-A312-46E8-AB5D-EEF67B3DD833}" type="datetimeFigureOut">
              <a:rPr kumimoji="1" lang="ja-JP" altLang="en-US" smtClean="0"/>
              <a:t>2024/8/30</a:t>
            </a:fld>
            <a:endParaRPr kumimoji="1" lang="ja-JP" altLang="en-US"/>
          </a:p>
        </p:txBody>
      </p:sp>
      <p:sp>
        <p:nvSpPr>
          <p:cNvPr id="6" name="フッター プレースホルダー 5">
            <a:extLst>
              <a:ext uri="{FF2B5EF4-FFF2-40B4-BE49-F238E27FC236}">
                <a16:creationId xmlns:a16="http://schemas.microsoft.com/office/drawing/2014/main" id="{86E4B35D-49BB-8E58-9C85-ED03502C80E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B558AD3-2825-84A7-9A0F-201BB4B061CD}"/>
              </a:ext>
            </a:extLst>
          </p:cNvPr>
          <p:cNvSpPr>
            <a:spLocks noGrp="1"/>
          </p:cNvSpPr>
          <p:nvPr>
            <p:ph type="sldNum" sz="quarter" idx="12"/>
          </p:nvPr>
        </p:nvSpPr>
        <p:spPr/>
        <p:txBody>
          <a:bodyPr/>
          <a:lstStyle/>
          <a:p>
            <a:fld id="{B0AE3584-11A7-4D34-A573-6B9D66BDAF40}" type="slidenum">
              <a:rPr kumimoji="1" lang="ja-JP" altLang="en-US" smtClean="0"/>
              <a:t>‹#›</a:t>
            </a:fld>
            <a:endParaRPr kumimoji="1" lang="ja-JP" altLang="en-US"/>
          </a:p>
        </p:txBody>
      </p:sp>
    </p:spTree>
    <p:extLst>
      <p:ext uri="{BB962C8B-B14F-4D97-AF65-F5344CB8AC3E}">
        <p14:creationId xmlns:p14="http://schemas.microsoft.com/office/powerpoint/2010/main" val="4214922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752E0-6B94-B077-8EF9-0D5197BF8F9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8E2A162-3FCA-4CF5-76E7-1960E9A98B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6D153CA-D237-FC67-33F0-BEAE2014EC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66CB028-3B8F-C2D2-B9FF-A9F76F40A840}"/>
              </a:ext>
            </a:extLst>
          </p:cNvPr>
          <p:cNvSpPr>
            <a:spLocks noGrp="1"/>
          </p:cNvSpPr>
          <p:nvPr>
            <p:ph type="dt" sz="half" idx="10"/>
          </p:nvPr>
        </p:nvSpPr>
        <p:spPr/>
        <p:txBody>
          <a:bodyPr/>
          <a:lstStyle/>
          <a:p>
            <a:fld id="{3136D0B9-A312-46E8-AB5D-EEF67B3DD833}" type="datetimeFigureOut">
              <a:rPr kumimoji="1" lang="ja-JP" altLang="en-US" smtClean="0"/>
              <a:t>2024/8/30</a:t>
            </a:fld>
            <a:endParaRPr kumimoji="1" lang="ja-JP" altLang="en-US"/>
          </a:p>
        </p:txBody>
      </p:sp>
      <p:sp>
        <p:nvSpPr>
          <p:cNvPr id="6" name="フッター プレースホルダー 5">
            <a:extLst>
              <a:ext uri="{FF2B5EF4-FFF2-40B4-BE49-F238E27FC236}">
                <a16:creationId xmlns:a16="http://schemas.microsoft.com/office/drawing/2014/main" id="{B65F177C-2697-E9D8-914C-3BBBA963A6E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D6E38F3-C1EB-99E3-E889-26C020FBA17B}"/>
              </a:ext>
            </a:extLst>
          </p:cNvPr>
          <p:cNvSpPr>
            <a:spLocks noGrp="1"/>
          </p:cNvSpPr>
          <p:nvPr>
            <p:ph type="sldNum" sz="quarter" idx="12"/>
          </p:nvPr>
        </p:nvSpPr>
        <p:spPr/>
        <p:txBody>
          <a:bodyPr/>
          <a:lstStyle/>
          <a:p>
            <a:fld id="{B0AE3584-11A7-4D34-A573-6B9D66BDAF40}" type="slidenum">
              <a:rPr kumimoji="1" lang="ja-JP" altLang="en-US" smtClean="0"/>
              <a:t>‹#›</a:t>
            </a:fld>
            <a:endParaRPr kumimoji="1" lang="ja-JP" altLang="en-US"/>
          </a:p>
        </p:txBody>
      </p:sp>
    </p:spTree>
    <p:extLst>
      <p:ext uri="{BB962C8B-B14F-4D97-AF65-F5344CB8AC3E}">
        <p14:creationId xmlns:p14="http://schemas.microsoft.com/office/powerpoint/2010/main" val="767828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84A52ED-16D9-4828-D8F3-9C1C01743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C99A07E-D8ED-518D-B65B-F56AAACDED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7BD3E5-B696-724C-0CD3-5D5690DC45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6D0B9-A312-46E8-AB5D-EEF67B3DD833}" type="datetimeFigureOut">
              <a:rPr kumimoji="1" lang="ja-JP" altLang="en-US" smtClean="0"/>
              <a:t>2024/8/30</a:t>
            </a:fld>
            <a:endParaRPr kumimoji="1" lang="ja-JP" altLang="en-US"/>
          </a:p>
        </p:txBody>
      </p:sp>
      <p:sp>
        <p:nvSpPr>
          <p:cNvPr id="5" name="フッター プレースホルダー 4">
            <a:extLst>
              <a:ext uri="{FF2B5EF4-FFF2-40B4-BE49-F238E27FC236}">
                <a16:creationId xmlns:a16="http://schemas.microsoft.com/office/drawing/2014/main" id="{FC9E2A60-8DA4-DDC4-F2C1-DB567F97BA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EEA9568-2D79-D40F-B730-8F9CE4FBB1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AE3584-11A7-4D34-A573-6B9D66BDAF40}" type="slidenum">
              <a:rPr kumimoji="1" lang="ja-JP" altLang="en-US" smtClean="0"/>
              <a:t>‹#›</a:t>
            </a:fld>
            <a:endParaRPr kumimoji="1" lang="ja-JP" altLang="en-US"/>
          </a:p>
        </p:txBody>
      </p:sp>
    </p:spTree>
    <p:extLst>
      <p:ext uri="{BB962C8B-B14F-4D97-AF65-F5344CB8AC3E}">
        <p14:creationId xmlns:p14="http://schemas.microsoft.com/office/powerpoint/2010/main" val="1868911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ipsj.ixsq.nii.ac.jp/ej/?action=pages_view_main&amp;active_action=repository_view_main_item_detail&amp;item_id=222835&amp;item_no=1&amp;page_id=13&amp;block_id=8"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hyperlink" Target="https://ipsj.ixsq.nii.ac.jp/ej/?action=pages_view_main&amp;active_action=repository_view_main_item_detail&amp;item_id=202370&amp;item_no=1&amp;page_id=13&amp;block_id=8" TargetMode="External"/><Relationship Id="rId5" Type="http://schemas.openxmlformats.org/officeDocument/2006/relationships/hyperlink" Target="https://ipsj.ixsq.nii.ac.jp/ej/?action=pages_view_main&amp;active_action=repository_view_main_item_detail&amp;item_id=221788&amp;item_no=1&amp;page_id=13&amp;block_id=8" TargetMode="External"/><Relationship Id="rId4" Type="http://schemas.openxmlformats.org/officeDocument/2006/relationships/hyperlink" Target="https://fun.repo.nii.ac.jp/record/73/files/b1012024.pd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B1792BB-3AEF-712F-A689-4E74E65DC239}"/>
              </a:ext>
            </a:extLst>
          </p:cNvPr>
          <p:cNvSpPr txBox="1"/>
          <p:nvPr/>
        </p:nvSpPr>
        <p:spPr>
          <a:xfrm>
            <a:off x="713232" y="2105561"/>
            <a:ext cx="10956846" cy="1323439"/>
          </a:xfrm>
          <a:prstGeom prst="rect">
            <a:avLst/>
          </a:prstGeom>
          <a:noFill/>
        </p:spPr>
        <p:txBody>
          <a:bodyPr wrap="none" rtlCol="0">
            <a:spAutoFit/>
          </a:bodyPr>
          <a:lstStyle/>
          <a:p>
            <a:r>
              <a:rPr kumimoji="1" lang="ja-JP" altLang="en-US" sz="80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炎上系</a:t>
            </a:r>
            <a:r>
              <a:rPr kumimoji="1" lang="en-US" altLang="ja-JP" sz="80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SNS</a:t>
            </a:r>
            <a:r>
              <a:rPr kumimoji="1" lang="ja-JP" altLang="en-US" sz="80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「ホネット」</a:t>
            </a:r>
          </a:p>
        </p:txBody>
      </p:sp>
      <p:sp>
        <p:nvSpPr>
          <p:cNvPr id="3" name="テキスト ボックス 2">
            <a:extLst>
              <a:ext uri="{FF2B5EF4-FFF2-40B4-BE49-F238E27FC236}">
                <a16:creationId xmlns:a16="http://schemas.microsoft.com/office/drawing/2014/main" id="{78328E49-D5EE-829B-FA2F-E486C1944EFA}"/>
              </a:ext>
            </a:extLst>
          </p:cNvPr>
          <p:cNvSpPr txBox="1"/>
          <p:nvPr/>
        </p:nvSpPr>
        <p:spPr>
          <a:xfrm>
            <a:off x="1847088" y="4151376"/>
            <a:ext cx="8956298" cy="646331"/>
          </a:xfrm>
          <a:prstGeom prst="rect">
            <a:avLst/>
          </a:prstGeom>
          <a:noFill/>
        </p:spPr>
        <p:txBody>
          <a:bodyPr wrap="none" rtlCol="0">
            <a:spAutoFit/>
          </a:bodyPr>
          <a:lstStyle/>
          <a:p>
            <a:pPr algn="just"/>
            <a:r>
              <a:rPr lang="ja-JP" altLang="en-US" sz="3600" dirty="0"/>
              <a:t>今日、雷落ちました。北林昂大　竹田英昇</a:t>
            </a:r>
            <a:endParaRPr kumimoji="1" lang="ja-JP" altLang="en-US" sz="3600" dirty="0"/>
          </a:p>
        </p:txBody>
      </p:sp>
    </p:spTree>
    <p:extLst>
      <p:ext uri="{BB962C8B-B14F-4D97-AF65-F5344CB8AC3E}">
        <p14:creationId xmlns:p14="http://schemas.microsoft.com/office/powerpoint/2010/main" val="1062527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31AFCFC9-C202-9051-0E3F-A9E20191B047}"/>
              </a:ext>
            </a:extLst>
          </p:cNvPr>
          <p:cNvCxnSpPr>
            <a:cxnSpLocks/>
          </p:cNvCxnSpPr>
          <p:nvPr/>
        </p:nvCxnSpPr>
        <p:spPr>
          <a:xfrm>
            <a:off x="283464" y="1316736"/>
            <a:ext cx="11649456" cy="0"/>
          </a:xfrm>
          <a:prstGeom prst="line">
            <a:avLst/>
          </a:prstGeom>
          <a:ln w="698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6C5EB3A-FB63-FB5A-8B3F-738C6106B5DC}"/>
              </a:ext>
            </a:extLst>
          </p:cNvPr>
          <p:cNvSpPr txBox="1"/>
          <p:nvPr/>
        </p:nvSpPr>
        <p:spPr>
          <a:xfrm>
            <a:off x="10927080" y="929116"/>
            <a:ext cx="1107996" cy="369332"/>
          </a:xfrm>
          <a:prstGeom prst="rect">
            <a:avLst/>
          </a:prstGeom>
          <a:noFill/>
        </p:spPr>
        <p:txBody>
          <a:bodyPr wrap="none" rtlCol="0">
            <a:spAutoFit/>
          </a:bodyPr>
          <a:lstStyle/>
          <a:p>
            <a:r>
              <a:rPr kumimoji="1" lang="ja-JP" altLang="en-US" dirty="0">
                <a:solidFill>
                  <a:srgbClr val="FF0000"/>
                </a:solidFill>
                <a:latin typeface="HG創英角ｺﾞｼｯｸUB" panose="020B0909000000000000" pitchFamily="49" charset="-128"/>
                <a:ea typeface="HG創英角ｺﾞｼｯｸUB" panose="020B0909000000000000" pitchFamily="49" charset="-128"/>
                <a:cs typeface="ADLaM Display" panose="020F0502020204030204" pitchFamily="2" charset="0"/>
              </a:rPr>
              <a:t>ホネット</a:t>
            </a:r>
          </a:p>
        </p:txBody>
      </p:sp>
      <p:sp>
        <p:nvSpPr>
          <p:cNvPr id="2" name="テキスト ボックス 1">
            <a:extLst>
              <a:ext uri="{FF2B5EF4-FFF2-40B4-BE49-F238E27FC236}">
                <a16:creationId xmlns:a16="http://schemas.microsoft.com/office/drawing/2014/main" id="{75587F4C-B13D-2784-6DBF-5A12E33B7140}"/>
              </a:ext>
            </a:extLst>
          </p:cNvPr>
          <p:cNvSpPr txBox="1"/>
          <p:nvPr/>
        </p:nvSpPr>
        <p:spPr>
          <a:xfrm>
            <a:off x="120904" y="3429000"/>
            <a:ext cx="12071096"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我が身を抓って人の痛さを知れ</a:t>
            </a:r>
            <a:endParaRPr lang="ja-JP" altLang="en-US" sz="6600" dirty="0"/>
          </a:p>
        </p:txBody>
      </p:sp>
      <p:sp>
        <p:nvSpPr>
          <p:cNvPr id="3" name="テキスト ボックス 2">
            <a:extLst>
              <a:ext uri="{FF2B5EF4-FFF2-40B4-BE49-F238E27FC236}">
                <a16:creationId xmlns:a16="http://schemas.microsoft.com/office/drawing/2014/main" id="{1E10F84D-2AEE-2AAC-9CFE-30DFD15F7C74}"/>
              </a:ext>
            </a:extLst>
          </p:cNvPr>
          <p:cNvSpPr txBox="1"/>
          <p:nvPr/>
        </p:nvSpPr>
        <p:spPr>
          <a:xfrm>
            <a:off x="283464" y="108734"/>
            <a:ext cx="12071096"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最後に</a:t>
            </a:r>
            <a:endParaRPr lang="ja-JP" altLang="en-US" sz="6600" dirty="0"/>
          </a:p>
        </p:txBody>
      </p:sp>
    </p:spTree>
    <p:extLst>
      <p:ext uri="{BB962C8B-B14F-4D97-AF65-F5344CB8AC3E}">
        <p14:creationId xmlns:p14="http://schemas.microsoft.com/office/powerpoint/2010/main" val="885519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図 4" descr="ロゴ&#10;&#10;自動的に生成された説明">
            <a:extLst>
              <a:ext uri="{FF2B5EF4-FFF2-40B4-BE49-F238E27FC236}">
                <a16:creationId xmlns:a16="http://schemas.microsoft.com/office/drawing/2014/main" id="{17AE1D07-5382-4E78-B6E0-019B45C26759}"/>
              </a:ext>
            </a:extLst>
          </p:cNvPr>
          <p:cNvPicPr>
            <a:picLocks noChangeAspect="1"/>
          </p:cNvPicPr>
          <p:nvPr/>
        </p:nvPicPr>
        <p:blipFill>
          <a:blip r:embed="rId3">
            <a:alphaModFix amt="70000"/>
            <a:extLst>
              <a:ext uri="{28A0092B-C50C-407E-A947-70E740481C1C}">
                <a14:useLocalDpi xmlns:a14="http://schemas.microsoft.com/office/drawing/2010/main" val="0"/>
              </a:ext>
            </a:extLst>
          </a:blip>
          <a:srcRect t="20051" b="23710"/>
          <a:stretch/>
        </p:blipFill>
        <p:spPr>
          <a:xfrm>
            <a:off x="20" y="1282"/>
            <a:ext cx="12191980" cy="6856718"/>
          </a:xfrm>
          <a:prstGeom prst="rect">
            <a:avLst/>
          </a:prstGeom>
        </p:spPr>
      </p:pic>
      <p:sp>
        <p:nvSpPr>
          <p:cNvPr id="6" name="テキスト ボックス 5">
            <a:extLst>
              <a:ext uri="{FF2B5EF4-FFF2-40B4-BE49-F238E27FC236}">
                <a16:creationId xmlns:a16="http://schemas.microsoft.com/office/drawing/2014/main" id="{149CB87E-ECB5-1638-79B5-849488CD5FC5}"/>
              </a:ext>
            </a:extLst>
          </p:cNvPr>
          <p:cNvSpPr txBox="1"/>
          <p:nvPr/>
        </p:nvSpPr>
        <p:spPr>
          <a:xfrm>
            <a:off x="874057" y="1843950"/>
            <a:ext cx="10443885" cy="3170099"/>
          </a:xfrm>
          <a:prstGeom prst="rect">
            <a:avLst/>
          </a:prstGeom>
          <a:noFill/>
        </p:spPr>
        <p:txBody>
          <a:bodyPr wrap="none" rtlCol="0">
            <a:spAutoFit/>
          </a:bodyPr>
          <a:lstStyle/>
          <a:p>
            <a:r>
              <a:rPr kumimoji="1" lang="ja-JP" altLang="en-US" sz="20000" b="1" dirty="0"/>
              <a:t>補足資料</a:t>
            </a:r>
          </a:p>
        </p:txBody>
      </p:sp>
    </p:spTree>
    <p:extLst>
      <p:ext uri="{BB962C8B-B14F-4D97-AF65-F5344CB8AC3E}">
        <p14:creationId xmlns:p14="http://schemas.microsoft.com/office/powerpoint/2010/main" val="3092631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31AFCFC9-C202-9051-0E3F-A9E20191B047}"/>
              </a:ext>
            </a:extLst>
          </p:cNvPr>
          <p:cNvCxnSpPr>
            <a:cxnSpLocks/>
          </p:cNvCxnSpPr>
          <p:nvPr/>
        </p:nvCxnSpPr>
        <p:spPr>
          <a:xfrm>
            <a:off x="283464" y="1316736"/>
            <a:ext cx="11649456" cy="0"/>
          </a:xfrm>
          <a:prstGeom prst="line">
            <a:avLst/>
          </a:prstGeom>
          <a:ln w="698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6C5EB3A-FB63-FB5A-8B3F-738C6106B5DC}"/>
              </a:ext>
            </a:extLst>
          </p:cNvPr>
          <p:cNvSpPr txBox="1"/>
          <p:nvPr/>
        </p:nvSpPr>
        <p:spPr>
          <a:xfrm>
            <a:off x="10927080" y="929116"/>
            <a:ext cx="1107996" cy="369332"/>
          </a:xfrm>
          <a:prstGeom prst="rect">
            <a:avLst/>
          </a:prstGeom>
          <a:noFill/>
        </p:spPr>
        <p:txBody>
          <a:bodyPr wrap="none" rtlCol="0">
            <a:spAutoFit/>
          </a:bodyPr>
          <a:lstStyle/>
          <a:p>
            <a:r>
              <a:rPr kumimoji="1" lang="ja-JP" altLang="en-US" dirty="0">
                <a:solidFill>
                  <a:srgbClr val="FF0000"/>
                </a:solidFill>
                <a:latin typeface="HG創英角ｺﾞｼｯｸUB" panose="020B0909000000000000" pitchFamily="49" charset="-128"/>
                <a:ea typeface="HG創英角ｺﾞｼｯｸUB" panose="020B0909000000000000" pitchFamily="49" charset="-128"/>
                <a:cs typeface="ADLaM Display" panose="020F0502020204030204" pitchFamily="2" charset="0"/>
              </a:rPr>
              <a:t>ホネット</a:t>
            </a:r>
          </a:p>
        </p:txBody>
      </p:sp>
      <p:sp>
        <p:nvSpPr>
          <p:cNvPr id="3" name="テキスト ボックス 2">
            <a:extLst>
              <a:ext uri="{FF2B5EF4-FFF2-40B4-BE49-F238E27FC236}">
                <a16:creationId xmlns:a16="http://schemas.microsoft.com/office/drawing/2014/main" id="{1E10F84D-2AEE-2AAC-9CFE-30DFD15F7C74}"/>
              </a:ext>
            </a:extLst>
          </p:cNvPr>
          <p:cNvSpPr txBox="1"/>
          <p:nvPr/>
        </p:nvSpPr>
        <p:spPr>
          <a:xfrm>
            <a:off x="283464" y="108734"/>
            <a:ext cx="2769979"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新規性</a:t>
            </a:r>
            <a:endParaRPr lang="ja-JP" altLang="en-US" sz="6600" dirty="0"/>
          </a:p>
        </p:txBody>
      </p:sp>
      <p:sp>
        <p:nvSpPr>
          <p:cNvPr id="6" name="テキスト ボックス 5">
            <a:extLst>
              <a:ext uri="{FF2B5EF4-FFF2-40B4-BE49-F238E27FC236}">
                <a16:creationId xmlns:a16="http://schemas.microsoft.com/office/drawing/2014/main" id="{35C3A232-2B0A-05FF-5AD9-12C28C88711E}"/>
              </a:ext>
            </a:extLst>
          </p:cNvPr>
          <p:cNvSpPr txBox="1"/>
          <p:nvPr/>
        </p:nvSpPr>
        <p:spPr>
          <a:xfrm>
            <a:off x="424543" y="1808592"/>
            <a:ext cx="8866414" cy="923330"/>
          </a:xfrm>
          <a:prstGeom prst="rect">
            <a:avLst/>
          </a:prstGeom>
          <a:noFill/>
        </p:spPr>
        <p:txBody>
          <a:bodyPr wrap="square">
            <a:spAutoFit/>
          </a:bodyPr>
          <a:lstStyle/>
          <a:p>
            <a:r>
              <a:rPr lang="en-US" altLang="ja-JP" b="0" i="0" dirty="0">
                <a:effectLst/>
                <a:latin typeface="gg sans"/>
              </a:rPr>
              <a:t>SNS</a:t>
            </a:r>
            <a:r>
              <a:rPr lang="ja-JP" altLang="en-US" b="0" i="0" dirty="0">
                <a:effectLst/>
                <a:latin typeface="gg sans"/>
              </a:rPr>
              <a:t>リスクへの当事者意識向上を目指した高校生向けディスカッション教材の開発 </a:t>
            </a:r>
            <a:r>
              <a:rPr lang="en-US" altLang="ja-JP" b="0" i="0" dirty="0">
                <a:effectLst/>
                <a:latin typeface="inherit"/>
                <a:hlinkClick r:id="rId3" tooltip="https://ipsj.ixsq.nii.ac.jp/ej/?action=pages_view_main&amp;active_action=repository_view_main_item_detail&amp;item_id=222835&amp;item_no=1&amp;page_id=13&amp;block_id=8"/>
              </a:rPr>
              <a:t>https://ipsj.ixsq.nii.ac.jp/ej/?action=pages_view_main&amp;active_action=repository_view_main_item_detail&amp;item_id=222835&amp;item_no=1&amp;page_id=13&amp;block_id=8</a:t>
            </a:r>
            <a:endParaRPr lang="ja-JP" altLang="en-US" dirty="0"/>
          </a:p>
        </p:txBody>
      </p:sp>
      <p:sp>
        <p:nvSpPr>
          <p:cNvPr id="9" name="テキスト ボックス 8">
            <a:extLst>
              <a:ext uri="{FF2B5EF4-FFF2-40B4-BE49-F238E27FC236}">
                <a16:creationId xmlns:a16="http://schemas.microsoft.com/office/drawing/2014/main" id="{5E3238F0-DA76-1977-AAAA-3526107C2D16}"/>
              </a:ext>
            </a:extLst>
          </p:cNvPr>
          <p:cNvSpPr txBox="1"/>
          <p:nvPr/>
        </p:nvSpPr>
        <p:spPr>
          <a:xfrm>
            <a:off x="424543" y="2900611"/>
            <a:ext cx="7987937" cy="646331"/>
          </a:xfrm>
          <a:prstGeom prst="rect">
            <a:avLst/>
          </a:prstGeom>
          <a:noFill/>
        </p:spPr>
        <p:txBody>
          <a:bodyPr wrap="square">
            <a:spAutoFit/>
          </a:bodyPr>
          <a:lstStyle/>
          <a:p>
            <a:r>
              <a:rPr lang="ja-JP" altLang="en-US" b="0" i="0" dirty="0">
                <a:effectLst/>
                <a:latin typeface="gg sans"/>
              </a:rPr>
              <a:t>ソーシャル・ネットワーキング・サービスのマナーを体験で学ぶシリアスゲームの開発 </a:t>
            </a:r>
            <a:r>
              <a:rPr lang="en-US" altLang="ja-JP" b="0" i="0" dirty="0">
                <a:effectLst/>
                <a:latin typeface="inherit"/>
                <a:hlinkClick r:id="rId4" tooltip="https://fun.repo.nii.ac.jp/record/73/files/b1012024.pdf"/>
              </a:rPr>
              <a:t>https://fun.repo.nii.ac.jp/record/73/files/b1012024.pdf</a:t>
            </a:r>
            <a:endParaRPr lang="ja-JP" altLang="en-US" dirty="0"/>
          </a:p>
        </p:txBody>
      </p:sp>
      <p:sp>
        <p:nvSpPr>
          <p:cNvPr id="11" name="テキスト ボックス 10">
            <a:extLst>
              <a:ext uri="{FF2B5EF4-FFF2-40B4-BE49-F238E27FC236}">
                <a16:creationId xmlns:a16="http://schemas.microsoft.com/office/drawing/2014/main" id="{88242E11-D6ED-DCF4-DD60-9B11043CA257}"/>
              </a:ext>
            </a:extLst>
          </p:cNvPr>
          <p:cNvSpPr txBox="1"/>
          <p:nvPr/>
        </p:nvSpPr>
        <p:spPr>
          <a:xfrm>
            <a:off x="424542" y="3715631"/>
            <a:ext cx="11610533" cy="923331"/>
          </a:xfrm>
          <a:prstGeom prst="rect">
            <a:avLst/>
          </a:prstGeom>
          <a:noFill/>
        </p:spPr>
        <p:txBody>
          <a:bodyPr wrap="square">
            <a:spAutoFit/>
          </a:bodyPr>
          <a:lstStyle/>
          <a:p>
            <a:r>
              <a:rPr lang="ja-JP" altLang="en-US" b="0" i="0" dirty="0">
                <a:effectLst/>
                <a:latin typeface="gg sans"/>
              </a:rPr>
              <a:t>情報モラル教育ゲームの開発（</a:t>
            </a:r>
            <a:r>
              <a:rPr lang="en-US" altLang="ja-JP" b="0" i="0" dirty="0">
                <a:effectLst/>
                <a:latin typeface="gg sans"/>
              </a:rPr>
              <a:t>Part.1-2</a:t>
            </a:r>
            <a:r>
              <a:rPr lang="ja-JP" altLang="en-US" b="0" i="0" dirty="0">
                <a:effectLst/>
                <a:latin typeface="gg sans"/>
              </a:rPr>
              <a:t>） </a:t>
            </a:r>
            <a:r>
              <a:rPr lang="en-US" altLang="ja-JP" b="0" i="0" dirty="0">
                <a:effectLst/>
                <a:latin typeface="inherit"/>
                <a:hlinkClick r:id="rId5" tooltip="https://ipsj.ixsq.nii.ac.jp/ej/?action=pages_view_main&amp;active_action=repository_view_main_item_detail&amp;item_id=221788&amp;item_no=1&amp;page_id=13&amp;block_id=8"/>
              </a:rPr>
              <a:t>https://ipsj.ixsq.nii.ac.jp/ej/?action=pages_view_main&amp;active_action=repository_view_main_item_detail&amp;item_id=221788&amp;item_no=1&amp;page_id=13&amp;block_id=8</a:t>
            </a:r>
            <a:endParaRPr lang="ja-JP" altLang="en-US" dirty="0"/>
          </a:p>
        </p:txBody>
      </p:sp>
      <p:sp>
        <p:nvSpPr>
          <p:cNvPr id="13" name="テキスト ボックス 12">
            <a:extLst>
              <a:ext uri="{FF2B5EF4-FFF2-40B4-BE49-F238E27FC236}">
                <a16:creationId xmlns:a16="http://schemas.microsoft.com/office/drawing/2014/main" id="{45507E50-1BEC-88DD-08A3-F0CE5FB71213}"/>
              </a:ext>
            </a:extLst>
          </p:cNvPr>
          <p:cNvSpPr txBox="1"/>
          <p:nvPr/>
        </p:nvSpPr>
        <p:spPr>
          <a:xfrm>
            <a:off x="424542" y="4845359"/>
            <a:ext cx="11508378" cy="923330"/>
          </a:xfrm>
          <a:prstGeom prst="rect">
            <a:avLst/>
          </a:prstGeom>
          <a:noFill/>
        </p:spPr>
        <p:txBody>
          <a:bodyPr wrap="square">
            <a:spAutoFit/>
          </a:bodyPr>
          <a:lstStyle/>
          <a:p>
            <a:r>
              <a:rPr lang="ja-JP" altLang="en-US" b="0" i="0" dirty="0">
                <a:effectLst/>
                <a:latin typeface="gg sans"/>
              </a:rPr>
              <a:t>小学校高学年を対象とした</a:t>
            </a:r>
            <a:r>
              <a:rPr lang="en-US" altLang="ja-JP" b="0" i="0" dirty="0">
                <a:effectLst/>
                <a:latin typeface="gg sans"/>
              </a:rPr>
              <a:t>SNS</a:t>
            </a:r>
            <a:r>
              <a:rPr lang="ja-JP" altLang="en-US" b="0" i="0" dirty="0">
                <a:effectLst/>
                <a:latin typeface="gg sans"/>
              </a:rPr>
              <a:t>教育ゲームの開発（その</a:t>
            </a:r>
            <a:r>
              <a:rPr lang="en-US" altLang="ja-JP" b="0" i="0" dirty="0">
                <a:effectLst/>
                <a:latin typeface="gg sans"/>
              </a:rPr>
              <a:t>2</a:t>
            </a:r>
            <a:r>
              <a:rPr lang="ja-JP" altLang="en-US" b="0" i="0" dirty="0">
                <a:effectLst/>
                <a:latin typeface="gg sans"/>
              </a:rPr>
              <a:t>） </a:t>
            </a:r>
            <a:r>
              <a:rPr lang="en-US" altLang="ja-JP" b="0" i="0" dirty="0">
                <a:effectLst/>
                <a:latin typeface="inherit"/>
                <a:hlinkClick r:id="rId6" tooltip="https://ipsj.ixsq.nii.ac.jp/ej/?action=pages_view_main&amp;active_action=repository_view_main_item_detail&amp;item_id=202370&amp;item_no=1&amp;page_id=13&amp;block_id=8"/>
              </a:rPr>
              <a:t>https://ipsj.ixsq.nii.ac.jp/ej/?action=pages_view_main&amp;active_action=repository_view_main_item_detail&amp;item_id=202370&amp;item_no=1&amp;page_id=13&amp;block_id=8</a:t>
            </a:r>
            <a:endParaRPr lang="ja-JP" altLang="en-US" dirty="0"/>
          </a:p>
        </p:txBody>
      </p:sp>
    </p:spTree>
    <p:extLst>
      <p:ext uri="{BB962C8B-B14F-4D97-AF65-F5344CB8AC3E}">
        <p14:creationId xmlns:p14="http://schemas.microsoft.com/office/powerpoint/2010/main" val="2568066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31AFCFC9-C202-9051-0E3F-A9E20191B047}"/>
              </a:ext>
            </a:extLst>
          </p:cNvPr>
          <p:cNvCxnSpPr>
            <a:cxnSpLocks/>
          </p:cNvCxnSpPr>
          <p:nvPr/>
        </p:nvCxnSpPr>
        <p:spPr>
          <a:xfrm>
            <a:off x="283464" y="1316736"/>
            <a:ext cx="11649456" cy="0"/>
          </a:xfrm>
          <a:prstGeom prst="line">
            <a:avLst/>
          </a:prstGeom>
          <a:ln w="698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6C5EB3A-FB63-FB5A-8B3F-738C6106B5DC}"/>
              </a:ext>
            </a:extLst>
          </p:cNvPr>
          <p:cNvSpPr txBox="1"/>
          <p:nvPr/>
        </p:nvSpPr>
        <p:spPr>
          <a:xfrm>
            <a:off x="10927080" y="929116"/>
            <a:ext cx="1107996" cy="369332"/>
          </a:xfrm>
          <a:prstGeom prst="rect">
            <a:avLst/>
          </a:prstGeom>
          <a:noFill/>
        </p:spPr>
        <p:txBody>
          <a:bodyPr wrap="none" rtlCol="0">
            <a:spAutoFit/>
          </a:bodyPr>
          <a:lstStyle/>
          <a:p>
            <a:r>
              <a:rPr kumimoji="1" lang="ja-JP" altLang="en-US" dirty="0">
                <a:solidFill>
                  <a:srgbClr val="FF0000"/>
                </a:solidFill>
                <a:latin typeface="HG創英角ｺﾞｼｯｸUB" panose="020B0909000000000000" pitchFamily="49" charset="-128"/>
                <a:ea typeface="HG創英角ｺﾞｼｯｸUB" panose="020B0909000000000000" pitchFamily="49" charset="-128"/>
                <a:cs typeface="ADLaM Display" panose="020F0502020204030204" pitchFamily="2" charset="0"/>
              </a:rPr>
              <a:t>ホネット</a:t>
            </a:r>
          </a:p>
        </p:txBody>
      </p:sp>
      <p:sp>
        <p:nvSpPr>
          <p:cNvPr id="3" name="テキスト ボックス 2">
            <a:extLst>
              <a:ext uri="{FF2B5EF4-FFF2-40B4-BE49-F238E27FC236}">
                <a16:creationId xmlns:a16="http://schemas.microsoft.com/office/drawing/2014/main" id="{1E10F84D-2AEE-2AAC-9CFE-30DFD15F7C74}"/>
              </a:ext>
            </a:extLst>
          </p:cNvPr>
          <p:cNvSpPr txBox="1"/>
          <p:nvPr/>
        </p:nvSpPr>
        <p:spPr>
          <a:xfrm>
            <a:off x="283464" y="108734"/>
            <a:ext cx="2769979"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新規性</a:t>
            </a:r>
            <a:endParaRPr lang="ja-JP" altLang="en-US" sz="6600" dirty="0"/>
          </a:p>
        </p:txBody>
      </p:sp>
      <p:sp>
        <p:nvSpPr>
          <p:cNvPr id="2" name="テキスト ボックス 1">
            <a:extLst>
              <a:ext uri="{FF2B5EF4-FFF2-40B4-BE49-F238E27FC236}">
                <a16:creationId xmlns:a16="http://schemas.microsoft.com/office/drawing/2014/main" id="{7FF3EC26-627A-27D4-AA64-B81D8008EADC}"/>
              </a:ext>
            </a:extLst>
          </p:cNvPr>
          <p:cNvSpPr txBox="1"/>
          <p:nvPr/>
        </p:nvSpPr>
        <p:spPr>
          <a:xfrm>
            <a:off x="632557" y="2120908"/>
            <a:ext cx="11264622" cy="923330"/>
          </a:xfrm>
          <a:prstGeom prst="rect">
            <a:avLst/>
          </a:prstGeom>
          <a:noFill/>
        </p:spPr>
        <p:txBody>
          <a:bodyPr wrap="none" rtlCol="0">
            <a:spAutoFit/>
          </a:bodyPr>
          <a:lstStyle/>
          <a:p>
            <a:r>
              <a:rPr kumimoji="1" lang="ja-JP" altLang="en-US" sz="5400" b="1" dirty="0"/>
              <a:t>青少年を対象にしたゲーム</a:t>
            </a:r>
            <a:r>
              <a:rPr lang="ja-JP" altLang="en-US" sz="5400" b="1" dirty="0"/>
              <a:t>・・・</a:t>
            </a:r>
            <a:r>
              <a:rPr kumimoji="1" lang="ja-JP" altLang="en-US" sz="5400" b="1" dirty="0"/>
              <a:t>多</a:t>
            </a:r>
            <a:endParaRPr kumimoji="1" lang="en-US" altLang="ja-JP" sz="5400" b="1" dirty="0"/>
          </a:p>
        </p:txBody>
      </p:sp>
      <p:sp>
        <p:nvSpPr>
          <p:cNvPr id="5" name="テキスト ボックス 4">
            <a:extLst>
              <a:ext uri="{FF2B5EF4-FFF2-40B4-BE49-F238E27FC236}">
                <a16:creationId xmlns:a16="http://schemas.microsoft.com/office/drawing/2014/main" id="{791D597B-C9E0-FABD-FC75-BBEBE97BA5D7}"/>
              </a:ext>
            </a:extLst>
          </p:cNvPr>
          <p:cNvSpPr txBox="1"/>
          <p:nvPr/>
        </p:nvSpPr>
        <p:spPr>
          <a:xfrm>
            <a:off x="632557" y="3786938"/>
            <a:ext cx="9187130" cy="1754326"/>
          </a:xfrm>
          <a:prstGeom prst="rect">
            <a:avLst/>
          </a:prstGeom>
          <a:noFill/>
        </p:spPr>
        <p:txBody>
          <a:bodyPr wrap="none" rtlCol="0">
            <a:spAutoFit/>
          </a:bodyPr>
          <a:lstStyle/>
          <a:p>
            <a:r>
              <a:rPr lang="ja-JP" altLang="en-US" sz="5400" b="1" dirty="0"/>
              <a:t>実際に炎上してみる。</a:t>
            </a:r>
            <a:endParaRPr lang="en-US" altLang="ja-JP" sz="5400" b="1" dirty="0"/>
          </a:p>
          <a:p>
            <a:r>
              <a:rPr kumimoji="1" lang="ja-JP" altLang="en-US" sz="5400" b="1" dirty="0"/>
              <a:t>ひどい言葉を投げかけられる</a:t>
            </a:r>
            <a:endParaRPr kumimoji="1" lang="en-US" altLang="ja-JP" sz="5400" b="1" dirty="0"/>
          </a:p>
        </p:txBody>
      </p:sp>
    </p:spTree>
    <p:extLst>
      <p:ext uri="{BB962C8B-B14F-4D97-AF65-F5344CB8AC3E}">
        <p14:creationId xmlns:p14="http://schemas.microsoft.com/office/powerpoint/2010/main" val="4258108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31AFCFC9-C202-9051-0E3F-A9E20191B047}"/>
              </a:ext>
            </a:extLst>
          </p:cNvPr>
          <p:cNvCxnSpPr>
            <a:cxnSpLocks/>
          </p:cNvCxnSpPr>
          <p:nvPr/>
        </p:nvCxnSpPr>
        <p:spPr>
          <a:xfrm>
            <a:off x="283464" y="1316736"/>
            <a:ext cx="11649456" cy="0"/>
          </a:xfrm>
          <a:prstGeom prst="line">
            <a:avLst/>
          </a:prstGeom>
          <a:ln w="698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6C5EB3A-FB63-FB5A-8B3F-738C6106B5DC}"/>
              </a:ext>
            </a:extLst>
          </p:cNvPr>
          <p:cNvSpPr txBox="1"/>
          <p:nvPr/>
        </p:nvSpPr>
        <p:spPr>
          <a:xfrm>
            <a:off x="10927080" y="929116"/>
            <a:ext cx="1107996" cy="369332"/>
          </a:xfrm>
          <a:prstGeom prst="rect">
            <a:avLst/>
          </a:prstGeom>
          <a:noFill/>
        </p:spPr>
        <p:txBody>
          <a:bodyPr wrap="none" rtlCol="0">
            <a:spAutoFit/>
          </a:bodyPr>
          <a:lstStyle/>
          <a:p>
            <a:r>
              <a:rPr kumimoji="1" lang="ja-JP" altLang="en-US" dirty="0">
                <a:solidFill>
                  <a:srgbClr val="FF0000"/>
                </a:solidFill>
                <a:latin typeface="HG創英角ｺﾞｼｯｸUB" panose="020B0909000000000000" pitchFamily="49" charset="-128"/>
                <a:ea typeface="HG創英角ｺﾞｼｯｸUB" panose="020B0909000000000000" pitchFamily="49" charset="-128"/>
                <a:cs typeface="ADLaM Display" panose="020F0502020204030204" pitchFamily="2" charset="0"/>
              </a:rPr>
              <a:t>ホネット</a:t>
            </a:r>
          </a:p>
        </p:txBody>
      </p:sp>
      <p:sp>
        <p:nvSpPr>
          <p:cNvPr id="3" name="テキスト ボックス 2">
            <a:extLst>
              <a:ext uri="{FF2B5EF4-FFF2-40B4-BE49-F238E27FC236}">
                <a16:creationId xmlns:a16="http://schemas.microsoft.com/office/drawing/2014/main" id="{1E10F84D-2AEE-2AAC-9CFE-30DFD15F7C74}"/>
              </a:ext>
            </a:extLst>
          </p:cNvPr>
          <p:cNvSpPr txBox="1"/>
          <p:nvPr/>
        </p:nvSpPr>
        <p:spPr>
          <a:xfrm>
            <a:off x="283464" y="108734"/>
            <a:ext cx="2769979"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新規性</a:t>
            </a:r>
            <a:endParaRPr lang="ja-JP" altLang="en-US" sz="6600" dirty="0"/>
          </a:p>
        </p:txBody>
      </p:sp>
      <p:sp>
        <p:nvSpPr>
          <p:cNvPr id="2" name="テキスト ボックス 1">
            <a:extLst>
              <a:ext uri="{FF2B5EF4-FFF2-40B4-BE49-F238E27FC236}">
                <a16:creationId xmlns:a16="http://schemas.microsoft.com/office/drawing/2014/main" id="{7FF3EC26-627A-27D4-AA64-B81D8008EADC}"/>
              </a:ext>
            </a:extLst>
          </p:cNvPr>
          <p:cNvSpPr txBox="1"/>
          <p:nvPr/>
        </p:nvSpPr>
        <p:spPr>
          <a:xfrm>
            <a:off x="3746639" y="1859651"/>
            <a:ext cx="4698722" cy="1446550"/>
          </a:xfrm>
          <a:prstGeom prst="rect">
            <a:avLst/>
          </a:prstGeom>
          <a:noFill/>
        </p:spPr>
        <p:txBody>
          <a:bodyPr wrap="none" rtlCol="0">
            <a:spAutoFit/>
          </a:bodyPr>
          <a:lstStyle/>
          <a:p>
            <a:r>
              <a:rPr lang="ja-JP" altLang="en-US" sz="8800" b="1" dirty="0"/>
              <a:t>炎上体験</a:t>
            </a:r>
            <a:endParaRPr kumimoji="1" lang="en-US" altLang="ja-JP" sz="8800" b="1" dirty="0"/>
          </a:p>
        </p:txBody>
      </p:sp>
      <p:sp>
        <p:nvSpPr>
          <p:cNvPr id="6" name="テキスト ボックス 5">
            <a:extLst>
              <a:ext uri="{FF2B5EF4-FFF2-40B4-BE49-F238E27FC236}">
                <a16:creationId xmlns:a16="http://schemas.microsoft.com/office/drawing/2014/main" id="{CF1A6653-6DF1-6D8B-34FE-2C85835E31F8}"/>
              </a:ext>
            </a:extLst>
          </p:cNvPr>
          <p:cNvSpPr txBox="1"/>
          <p:nvPr/>
        </p:nvSpPr>
        <p:spPr>
          <a:xfrm>
            <a:off x="4323088" y="4575636"/>
            <a:ext cx="3570208" cy="1446550"/>
          </a:xfrm>
          <a:prstGeom prst="rect">
            <a:avLst/>
          </a:prstGeom>
          <a:noFill/>
        </p:spPr>
        <p:txBody>
          <a:bodyPr wrap="none" rtlCol="0">
            <a:spAutoFit/>
          </a:bodyPr>
          <a:lstStyle/>
          <a:p>
            <a:r>
              <a:rPr kumimoji="1" lang="ja-JP" altLang="en-US" sz="8800" b="1" dirty="0"/>
              <a:t>新規性</a:t>
            </a:r>
            <a:endParaRPr kumimoji="1" lang="en-US" altLang="ja-JP" sz="8800" b="1" dirty="0"/>
          </a:p>
        </p:txBody>
      </p:sp>
      <p:sp>
        <p:nvSpPr>
          <p:cNvPr id="9" name="二等辺三角形 8">
            <a:extLst>
              <a:ext uri="{FF2B5EF4-FFF2-40B4-BE49-F238E27FC236}">
                <a16:creationId xmlns:a16="http://schemas.microsoft.com/office/drawing/2014/main" id="{06E7F3B6-2B79-CC1B-D9B1-D08F58B91238}"/>
              </a:ext>
            </a:extLst>
          </p:cNvPr>
          <p:cNvSpPr/>
          <p:nvPr/>
        </p:nvSpPr>
        <p:spPr>
          <a:xfrm flipV="1">
            <a:off x="5369052" y="3382678"/>
            <a:ext cx="1453896" cy="932873"/>
          </a:xfrm>
          <a:prstGeom prst="triangle">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6677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31AFCFC9-C202-9051-0E3F-A9E20191B047}"/>
              </a:ext>
            </a:extLst>
          </p:cNvPr>
          <p:cNvCxnSpPr>
            <a:cxnSpLocks/>
          </p:cNvCxnSpPr>
          <p:nvPr/>
        </p:nvCxnSpPr>
        <p:spPr>
          <a:xfrm>
            <a:off x="283464" y="1316736"/>
            <a:ext cx="11649456" cy="0"/>
          </a:xfrm>
          <a:prstGeom prst="line">
            <a:avLst/>
          </a:prstGeom>
          <a:ln w="698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6C5EB3A-FB63-FB5A-8B3F-738C6106B5DC}"/>
              </a:ext>
            </a:extLst>
          </p:cNvPr>
          <p:cNvSpPr txBox="1"/>
          <p:nvPr/>
        </p:nvSpPr>
        <p:spPr>
          <a:xfrm>
            <a:off x="10927080" y="929116"/>
            <a:ext cx="1107996" cy="369332"/>
          </a:xfrm>
          <a:prstGeom prst="rect">
            <a:avLst/>
          </a:prstGeom>
          <a:noFill/>
        </p:spPr>
        <p:txBody>
          <a:bodyPr wrap="none" rtlCol="0">
            <a:spAutoFit/>
          </a:bodyPr>
          <a:lstStyle/>
          <a:p>
            <a:r>
              <a:rPr kumimoji="1" lang="ja-JP" altLang="en-US" dirty="0">
                <a:solidFill>
                  <a:srgbClr val="FF0000"/>
                </a:solidFill>
                <a:latin typeface="HG創英角ｺﾞｼｯｸUB" panose="020B0909000000000000" pitchFamily="49" charset="-128"/>
                <a:ea typeface="HG創英角ｺﾞｼｯｸUB" panose="020B0909000000000000" pitchFamily="49" charset="-128"/>
                <a:cs typeface="ADLaM Display" panose="020F0502020204030204" pitchFamily="2" charset="0"/>
              </a:rPr>
              <a:t>ホネット</a:t>
            </a:r>
          </a:p>
        </p:txBody>
      </p:sp>
      <p:sp>
        <p:nvSpPr>
          <p:cNvPr id="3" name="テキスト ボックス 2">
            <a:extLst>
              <a:ext uri="{FF2B5EF4-FFF2-40B4-BE49-F238E27FC236}">
                <a16:creationId xmlns:a16="http://schemas.microsoft.com/office/drawing/2014/main" id="{1E10F84D-2AEE-2AAC-9CFE-30DFD15F7C74}"/>
              </a:ext>
            </a:extLst>
          </p:cNvPr>
          <p:cNvSpPr txBox="1"/>
          <p:nvPr/>
        </p:nvSpPr>
        <p:spPr>
          <a:xfrm>
            <a:off x="283464" y="108734"/>
            <a:ext cx="2769979"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技術性</a:t>
            </a:r>
            <a:endParaRPr lang="ja-JP" altLang="en-US" sz="6600" dirty="0"/>
          </a:p>
        </p:txBody>
      </p:sp>
      <p:sp>
        <p:nvSpPr>
          <p:cNvPr id="2" name="テキスト ボックス 1">
            <a:extLst>
              <a:ext uri="{FF2B5EF4-FFF2-40B4-BE49-F238E27FC236}">
                <a16:creationId xmlns:a16="http://schemas.microsoft.com/office/drawing/2014/main" id="{896E53FE-EC94-EAEA-E8DA-62E28B3D0AA7}"/>
              </a:ext>
            </a:extLst>
          </p:cNvPr>
          <p:cNvSpPr txBox="1"/>
          <p:nvPr/>
        </p:nvSpPr>
        <p:spPr>
          <a:xfrm>
            <a:off x="305413" y="1991360"/>
            <a:ext cx="11886587" cy="769441"/>
          </a:xfrm>
          <a:prstGeom prst="rect">
            <a:avLst/>
          </a:prstGeom>
          <a:noFill/>
        </p:spPr>
        <p:txBody>
          <a:bodyPr wrap="none" rtlCol="0">
            <a:spAutoFit/>
          </a:bodyPr>
          <a:lstStyle/>
          <a:p>
            <a:r>
              <a:rPr lang="en-US" altLang="ja-JP" sz="4400" b="1" dirty="0" err="1"/>
              <a:t>php</a:t>
            </a:r>
            <a:r>
              <a:rPr lang="ja-JP" altLang="en-US" sz="4400" b="1" dirty="0"/>
              <a:t>によるアカウント認証、パスワード暗号化</a:t>
            </a:r>
            <a:endParaRPr kumimoji="1" lang="ja-JP" altLang="en-US" sz="4400" b="1" dirty="0"/>
          </a:p>
        </p:txBody>
      </p:sp>
      <p:sp>
        <p:nvSpPr>
          <p:cNvPr id="5" name="テキスト ボックス 4">
            <a:extLst>
              <a:ext uri="{FF2B5EF4-FFF2-40B4-BE49-F238E27FC236}">
                <a16:creationId xmlns:a16="http://schemas.microsoft.com/office/drawing/2014/main" id="{DBCFC4A7-1E30-C488-C0CF-CA2808A4FD2A}"/>
              </a:ext>
            </a:extLst>
          </p:cNvPr>
          <p:cNvSpPr txBox="1"/>
          <p:nvPr/>
        </p:nvSpPr>
        <p:spPr>
          <a:xfrm>
            <a:off x="305413" y="3155039"/>
            <a:ext cx="8520281" cy="769441"/>
          </a:xfrm>
          <a:prstGeom prst="rect">
            <a:avLst/>
          </a:prstGeom>
          <a:noFill/>
        </p:spPr>
        <p:txBody>
          <a:bodyPr wrap="none" rtlCol="0">
            <a:spAutoFit/>
          </a:bodyPr>
          <a:lstStyle/>
          <a:p>
            <a:r>
              <a:rPr lang="ja-JP" altLang="en-US" sz="4400" b="1" dirty="0"/>
              <a:t>パスワードはハッシュ化</a:t>
            </a:r>
            <a:r>
              <a:rPr lang="en-US" altLang="ja-JP" sz="4400" b="1" dirty="0"/>
              <a:t>(</a:t>
            </a:r>
            <a:r>
              <a:rPr lang="ja-JP" altLang="en-US" sz="4400" b="1" dirty="0"/>
              <a:t>不可逆</a:t>
            </a:r>
            <a:r>
              <a:rPr lang="en-US" altLang="ja-JP" sz="4400" b="1" dirty="0"/>
              <a:t>)</a:t>
            </a:r>
            <a:endParaRPr kumimoji="1" lang="ja-JP" altLang="en-US" sz="4400" b="1" dirty="0"/>
          </a:p>
        </p:txBody>
      </p:sp>
      <p:sp>
        <p:nvSpPr>
          <p:cNvPr id="6" name="二等辺三角形 5">
            <a:extLst>
              <a:ext uri="{FF2B5EF4-FFF2-40B4-BE49-F238E27FC236}">
                <a16:creationId xmlns:a16="http://schemas.microsoft.com/office/drawing/2014/main" id="{7937214E-41E0-C4CF-9FAC-ECC098480137}"/>
              </a:ext>
            </a:extLst>
          </p:cNvPr>
          <p:cNvSpPr/>
          <p:nvPr/>
        </p:nvSpPr>
        <p:spPr>
          <a:xfrm rot="16200000" flipV="1">
            <a:off x="736455" y="4672925"/>
            <a:ext cx="1113951" cy="750045"/>
          </a:xfrm>
          <a:prstGeom prst="triangle">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EF805D8-F4D1-4673-0A75-17BD91FC409F}"/>
              </a:ext>
            </a:extLst>
          </p:cNvPr>
          <p:cNvSpPr txBox="1"/>
          <p:nvPr/>
        </p:nvSpPr>
        <p:spPr>
          <a:xfrm>
            <a:off x="2073253" y="4490972"/>
            <a:ext cx="7571303" cy="1200329"/>
          </a:xfrm>
          <a:prstGeom prst="rect">
            <a:avLst/>
          </a:prstGeom>
          <a:noFill/>
        </p:spPr>
        <p:txBody>
          <a:bodyPr wrap="none" rtlCol="0">
            <a:spAutoFit/>
          </a:bodyPr>
          <a:lstStyle/>
          <a:p>
            <a:r>
              <a:rPr lang="ja-JP" altLang="en-US" sz="7200" b="1" dirty="0"/>
              <a:t>セキュリティ向上</a:t>
            </a:r>
            <a:endParaRPr kumimoji="1" lang="ja-JP" altLang="en-US" sz="7200" b="1" dirty="0"/>
          </a:p>
        </p:txBody>
      </p:sp>
    </p:spTree>
    <p:extLst>
      <p:ext uri="{BB962C8B-B14F-4D97-AF65-F5344CB8AC3E}">
        <p14:creationId xmlns:p14="http://schemas.microsoft.com/office/powerpoint/2010/main" val="2046544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31AFCFC9-C202-9051-0E3F-A9E20191B047}"/>
              </a:ext>
            </a:extLst>
          </p:cNvPr>
          <p:cNvCxnSpPr>
            <a:cxnSpLocks/>
          </p:cNvCxnSpPr>
          <p:nvPr/>
        </p:nvCxnSpPr>
        <p:spPr>
          <a:xfrm>
            <a:off x="283464" y="1316736"/>
            <a:ext cx="11649456" cy="0"/>
          </a:xfrm>
          <a:prstGeom prst="line">
            <a:avLst/>
          </a:prstGeom>
          <a:ln w="698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6C5EB3A-FB63-FB5A-8B3F-738C6106B5DC}"/>
              </a:ext>
            </a:extLst>
          </p:cNvPr>
          <p:cNvSpPr txBox="1"/>
          <p:nvPr/>
        </p:nvSpPr>
        <p:spPr>
          <a:xfrm>
            <a:off x="10927080" y="929116"/>
            <a:ext cx="1107996" cy="369332"/>
          </a:xfrm>
          <a:prstGeom prst="rect">
            <a:avLst/>
          </a:prstGeom>
          <a:noFill/>
        </p:spPr>
        <p:txBody>
          <a:bodyPr wrap="none" rtlCol="0">
            <a:spAutoFit/>
          </a:bodyPr>
          <a:lstStyle/>
          <a:p>
            <a:r>
              <a:rPr kumimoji="1" lang="ja-JP" altLang="en-US" dirty="0">
                <a:solidFill>
                  <a:srgbClr val="FF0000"/>
                </a:solidFill>
                <a:latin typeface="HG創英角ｺﾞｼｯｸUB" panose="020B0909000000000000" pitchFamily="49" charset="-128"/>
                <a:ea typeface="HG創英角ｺﾞｼｯｸUB" panose="020B0909000000000000" pitchFamily="49" charset="-128"/>
                <a:cs typeface="ADLaM Display" panose="020F0502020204030204" pitchFamily="2" charset="0"/>
              </a:rPr>
              <a:t>ホネット</a:t>
            </a:r>
          </a:p>
        </p:txBody>
      </p:sp>
      <p:sp>
        <p:nvSpPr>
          <p:cNvPr id="3" name="テキスト ボックス 2">
            <a:extLst>
              <a:ext uri="{FF2B5EF4-FFF2-40B4-BE49-F238E27FC236}">
                <a16:creationId xmlns:a16="http://schemas.microsoft.com/office/drawing/2014/main" id="{1E10F84D-2AEE-2AAC-9CFE-30DFD15F7C74}"/>
              </a:ext>
            </a:extLst>
          </p:cNvPr>
          <p:cNvSpPr txBox="1"/>
          <p:nvPr/>
        </p:nvSpPr>
        <p:spPr>
          <a:xfrm>
            <a:off x="283464" y="108734"/>
            <a:ext cx="2769979"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技術性</a:t>
            </a:r>
            <a:endParaRPr lang="ja-JP" altLang="en-US" sz="6600" dirty="0"/>
          </a:p>
        </p:txBody>
      </p:sp>
      <p:sp>
        <p:nvSpPr>
          <p:cNvPr id="2" name="テキスト ボックス 1">
            <a:extLst>
              <a:ext uri="{FF2B5EF4-FFF2-40B4-BE49-F238E27FC236}">
                <a16:creationId xmlns:a16="http://schemas.microsoft.com/office/drawing/2014/main" id="{896E53FE-EC94-EAEA-E8DA-62E28B3D0AA7}"/>
              </a:ext>
            </a:extLst>
          </p:cNvPr>
          <p:cNvSpPr txBox="1"/>
          <p:nvPr/>
        </p:nvSpPr>
        <p:spPr>
          <a:xfrm>
            <a:off x="305413" y="1991360"/>
            <a:ext cx="10281982" cy="769441"/>
          </a:xfrm>
          <a:prstGeom prst="rect">
            <a:avLst/>
          </a:prstGeom>
          <a:noFill/>
        </p:spPr>
        <p:txBody>
          <a:bodyPr wrap="none" rtlCol="0">
            <a:spAutoFit/>
          </a:bodyPr>
          <a:lstStyle/>
          <a:p>
            <a:r>
              <a:rPr lang="en-US" altLang="ja-JP" sz="4400" b="1" dirty="0" err="1"/>
              <a:t>php</a:t>
            </a:r>
            <a:r>
              <a:rPr lang="ja-JP" altLang="en-US" sz="4400" b="1" dirty="0"/>
              <a:t>による。</a:t>
            </a:r>
            <a:r>
              <a:rPr lang="en-US" altLang="ja-JP" sz="4400" b="1" dirty="0"/>
              <a:t>SQL</a:t>
            </a:r>
            <a:r>
              <a:rPr lang="ja-JP" altLang="en-US" sz="4400" b="1" dirty="0"/>
              <a:t>インジェクション対策</a:t>
            </a:r>
            <a:endParaRPr kumimoji="1" lang="ja-JP" altLang="en-US" sz="4400" b="1" dirty="0"/>
          </a:p>
        </p:txBody>
      </p:sp>
      <p:sp>
        <p:nvSpPr>
          <p:cNvPr id="5" name="テキスト ボックス 4">
            <a:extLst>
              <a:ext uri="{FF2B5EF4-FFF2-40B4-BE49-F238E27FC236}">
                <a16:creationId xmlns:a16="http://schemas.microsoft.com/office/drawing/2014/main" id="{DBCFC4A7-1E30-C488-C0CF-CA2808A4FD2A}"/>
              </a:ext>
            </a:extLst>
          </p:cNvPr>
          <p:cNvSpPr txBox="1"/>
          <p:nvPr/>
        </p:nvSpPr>
        <p:spPr>
          <a:xfrm>
            <a:off x="305413" y="3155039"/>
            <a:ext cx="8084264" cy="769441"/>
          </a:xfrm>
          <a:prstGeom prst="rect">
            <a:avLst/>
          </a:prstGeom>
          <a:noFill/>
        </p:spPr>
        <p:txBody>
          <a:bodyPr wrap="none" rtlCol="0">
            <a:spAutoFit/>
          </a:bodyPr>
          <a:lstStyle/>
          <a:p>
            <a:r>
              <a:rPr kumimoji="1" lang="ja-JP" altLang="en-US" sz="4400" b="1" dirty="0"/>
              <a:t>入力値を一旦変数に格納する。</a:t>
            </a:r>
          </a:p>
        </p:txBody>
      </p:sp>
      <p:sp>
        <p:nvSpPr>
          <p:cNvPr id="6" name="二等辺三角形 5">
            <a:extLst>
              <a:ext uri="{FF2B5EF4-FFF2-40B4-BE49-F238E27FC236}">
                <a16:creationId xmlns:a16="http://schemas.microsoft.com/office/drawing/2014/main" id="{7937214E-41E0-C4CF-9FAC-ECC098480137}"/>
              </a:ext>
            </a:extLst>
          </p:cNvPr>
          <p:cNvSpPr/>
          <p:nvPr/>
        </p:nvSpPr>
        <p:spPr>
          <a:xfrm rot="16200000" flipV="1">
            <a:off x="736455" y="4672925"/>
            <a:ext cx="1113951" cy="750045"/>
          </a:xfrm>
          <a:prstGeom prst="triangle">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EF805D8-F4D1-4673-0A75-17BD91FC409F}"/>
              </a:ext>
            </a:extLst>
          </p:cNvPr>
          <p:cNvSpPr txBox="1"/>
          <p:nvPr/>
        </p:nvSpPr>
        <p:spPr>
          <a:xfrm>
            <a:off x="2073253" y="4490972"/>
            <a:ext cx="7571303" cy="1200329"/>
          </a:xfrm>
          <a:prstGeom prst="rect">
            <a:avLst/>
          </a:prstGeom>
          <a:noFill/>
        </p:spPr>
        <p:txBody>
          <a:bodyPr wrap="none" rtlCol="0">
            <a:spAutoFit/>
          </a:bodyPr>
          <a:lstStyle/>
          <a:p>
            <a:r>
              <a:rPr lang="ja-JP" altLang="en-US" sz="7200" b="1" dirty="0"/>
              <a:t>セキュリティ向上</a:t>
            </a:r>
            <a:endParaRPr kumimoji="1" lang="ja-JP" altLang="en-US" sz="7200" b="1" dirty="0"/>
          </a:p>
        </p:txBody>
      </p:sp>
    </p:spTree>
    <p:extLst>
      <p:ext uri="{BB962C8B-B14F-4D97-AF65-F5344CB8AC3E}">
        <p14:creationId xmlns:p14="http://schemas.microsoft.com/office/powerpoint/2010/main" val="1014318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31AFCFC9-C202-9051-0E3F-A9E20191B047}"/>
              </a:ext>
            </a:extLst>
          </p:cNvPr>
          <p:cNvCxnSpPr>
            <a:cxnSpLocks/>
          </p:cNvCxnSpPr>
          <p:nvPr/>
        </p:nvCxnSpPr>
        <p:spPr>
          <a:xfrm>
            <a:off x="283464" y="1316736"/>
            <a:ext cx="11649456" cy="0"/>
          </a:xfrm>
          <a:prstGeom prst="line">
            <a:avLst/>
          </a:prstGeom>
          <a:ln w="698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6C5EB3A-FB63-FB5A-8B3F-738C6106B5DC}"/>
              </a:ext>
            </a:extLst>
          </p:cNvPr>
          <p:cNvSpPr txBox="1"/>
          <p:nvPr/>
        </p:nvSpPr>
        <p:spPr>
          <a:xfrm>
            <a:off x="10927080" y="929116"/>
            <a:ext cx="1107996" cy="369332"/>
          </a:xfrm>
          <a:prstGeom prst="rect">
            <a:avLst/>
          </a:prstGeom>
          <a:noFill/>
        </p:spPr>
        <p:txBody>
          <a:bodyPr wrap="none" rtlCol="0">
            <a:spAutoFit/>
          </a:bodyPr>
          <a:lstStyle/>
          <a:p>
            <a:r>
              <a:rPr kumimoji="1" lang="ja-JP" altLang="en-US" dirty="0">
                <a:solidFill>
                  <a:srgbClr val="FF0000"/>
                </a:solidFill>
                <a:latin typeface="HG創英角ｺﾞｼｯｸUB" panose="020B0909000000000000" pitchFamily="49" charset="-128"/>
                <a:ea typeface="HG創英角ｺﾞｼｯｸUB" panose="020B0909000000000000" pitchFamily="49" charset="-128"/>
                <a:cs typeface="ADLaM Display" panose="020F0502020204030204" pitchFamily="2" charset="0"/>
              </a:rPr>
              <a:t>ホネット</a:t>
            </a:r>
          </a:p>
        </p:txBody>
      </p:sp>
      <p:sp>
        <p:nvSpPr>
          <p:cNvPr id="3" name="テキスト ボックス 2">
            <a:extLst>
              <a:ext uri="{FF2B5EF4-FFF2-40B4-BE49-F238E27FC236}">
                <a16:creationId xmlns:a16="http://schemas.microsoft.com/office/drawing/2014/main" id="{1E10F84D-2AEE-2AAC-9CFE-30DFD15F7C74}"/>
              </a:ext>
            </a:extLst>
          </p:cNvPr>
          <p:cNvSpPr txBox="1"/>
          <p:nvPr/>
        </p:nvSpPr>
        <p:spPr>
          <a:xfrm>
            <a:off x="283464" y="108734"/>
            <a:ext cx="2769979"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技術性</a:t>
            </a:r>
            <a:endParaRPr lang="ja-JP" altLang="en-US" sz="6600" dirty="0"/>
          </a:p>
        </p:txBody>
      </p:sp>
      <p:sp>
        <p:nvSpPr>
          <p:cNvPr id="5" name="テキスト ボックス 4">
            <a:extLst>
              <a:ext uri="{FF2B5EF4-FFF2-40B4-BE49-F238E27FC236}">
                <a16:creationId xmlns:a16="http://schemas.microsoft.com/office/drawing/2014/main" id="{DBCFC4A7-1E30-C488-C0CF-CA2808A4FD2A}"/>
              </a:ext>
            </a:extLst>
          </p:cNvPr>
          <p:cNvSpPr txBox="1"/>
          <p:nvPr/>
        </p:nvSpPr>
        <p:spPr>
          <a:xfrm>
            <a:off x="803253" y="2367028"/>
            <a:ext cx="7802136" cy="769441"/>
          </a:xfrm>
          <a:prstGeom prst="rect">
            <a:avLst/>
          </a:prstGeom>
          <a:noFill/>
        </p:spPr>
        <p:txBody>
          <a:bodyPr wrap="none" rtlCol="0">
            <a:spAutoFit/>
          </a:bodyPr>
          <a:lstStyle/>
          <a:p>
            <a:r>
              <a:rPr lang="en-US" altLang="ja-JP" sz="4400" b="1" dirty="0" err="1"/>
              <a:t>Html,css,js,php</a:t>
            </a:r>
            <a:r>
              <a:rPr lang="ja-JP" altLang="en-US" sz="4400" b="1" dirty="0"/>
              <a:t>を用いて開発</a:t>
            </a:r>
            <a:endParaRPr kumimoji="1" lang="ja-JP" altLang="en-US" sz="4400" b="1" dirty="0"/>
          </a:p>
        </p:txBody>
      </p:sp>
      <p:sp>
        <p:nvSpPr>
          <p:cNvPr id="6" name="二等辺三角形 5">
            <a:extLst>
              <a:ext uri="{FF2B5EF4-FFF2-40B4-BE49-F238E27FC236}">
                <a16:creationId xmlns:a16="http://schemas.microsoft.com/office/drawing/2014/main" id="{7937214E-41E0-C4CF-9FAC-ECC098480137}"/>
              </a:ext>
            </a:extLst>
          </p:cNvPr>
          <p:cNvSpPr/>
          <p:nvPr/>
        </p:nvSpPr>
        <p:spPr>
          <a:xfrm rot="16200000" flipV="1">
            <a:off x="736455" y="4530685"/>
            <a:ext cx="1113951" cy="750045"/>
          </a:xfrm>
          <a:prstGeom prst="triangle">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EF805D8-F4D1-4673-0A75-17BD91FC409F}"/>
              </a:ext>
            </a:extLst>
          </p:cNvPr>
          <p:cNvSpPr txBox="1"/>
          <p:nvPr/>
        </p:nvSpPr>
        <p:spPr>
          <a:xfrm>
            <a:off x="2073253" y="4348732"/>
            <a:ext cx="9363461" cy="1200329"/>
          </a:xfrm>
          <a:prstGeom prst="rect">
            <a:avLst/>
          </a:prstGeom>
          <a:noFill/>
        </p:spPr>
        <p:txBody>
          <a:bodyPr wrap="none" rtlCol="0">
            <a:spAutoFit/>
          </a:bodyPr>
          <a:lstStyle/>
          <a:p>
            <a:r>
              <a:rPr lang="en-US" altLang="ja-JP" sz="7200" b="1" dirty="0"/>
              <a:t>AI</a:t>
            </a:r>
            <a:r>
              <a:rPr lang="ja-JP" altLang="en-US" sz="7200" b="1" dirty="0"/>
              <a:t>とかには劣るけども</a:t>
            </a:r>
            <a:endParaRPr kumimoji="1" lang="ja-JP" altLang="en-US" sz="7200" b="1" dirty="0"/>
          </a:p>
        </p:txBody>
      </p:sp>
    </p:spTree>
    <p:extLst>
      <p:ext uri="{BB962C8B-B14F-4D97-AF65-F5344CB8AC3E}">
        <p14:creationId xmlns:p14="http://schemas.microsoft.com/office/powerpoint/2010/main" val="189059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31AFCFC9-C202-9051-0E3F-A9E20191B047}"/>
              </a:ext>
            </a:extLst>
          </p:cNvPr>
          <p:cNvCxnSpPr>
            <a:cxnSpLocks/>
          </p:cNvCxnSpPr>
          <p:nvPr/>
        </p:nvCxnSpPr>
        <p:spPr>
          <a:xfrm>
            <a:off x="283464" y="1316736"/>
            <a:ext cx="11649456" cy="0"/>
          </a:xfrm>
          <a:prstGeom prst="line">
            <a:avLst/>
          </a:prstGeom>
          <a:ln w="698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6C5EB3A-FB63-FB5A-8B3F-738C6106B5DC}"/>
              </a:ext>
            </a:extLst>
          </p:cNvPr>
          <p:cNvSpPr txBox="1"/>
          <p:nvPr/>
        </p:nvSpPr>
        <p:spPr>
          <a:xfrm>
            <a:off x="10927080" y="929116"/>
            <a:ext cx="1107996" cy="369332"/>
          </a:xfrm>
          <a:prstGeom prst="rect">
            <a:avLst/>
          </a:prstGeom>
          <a:noFill/>
        </p:spPr>
        <p:txBody>
          <a:bodyPr wrap="none" rtlCol="0">
            <a:spAutoFit/>
          </a:bodyPr>
          <a:lstStyle/>
          <a:p>
            <a:r>
              <a:rPr kumimoji="1" lang="ja-JP" altLang="en-US" dirty="0">
                <a:solidFill>
                  <a:srgbClr val="FF0000"/>
                </a:solidFill>
                <a:latin typeface="HG創英角ｺﾞｼｯｸUB" panose="020B0909000000000000" pitchFamily="49" charset="-128"/>
                <a:ea typeface="HG創英角ｺﾞｼｯｸUB" panose="020B0909000000000000" pitchFamily="49" charset="-128"/>
                <a:cs typeface="ADLaM Display" panose="020F0502020204030204" pitchFamily="2" charset="0"/>
              </a:rPr>
              <a:t>ホネット</a:t>
            </a:r>
          </a:p>
        </p:txBody>
      </p:sp>
      <p:sp>
        <p:nvSpPr>
          <p:cNvPr id="3" name="テキスト ボックス 2">
            <a:extLst>
              <a:ext uri="{FF2B5EF4-FFF2-40B4-BE49-F238E27FC236}">
                <a16:creationId xmlns:a16="http://schemas.microsoft.com/office/drawing/2014/main" id="{1E10F84D-2AEE-2AAC-9CFE-30DFD15F7C74}"/>
              </a:ext>
            </a:extLst>
          </p:cNvPr>
          <p:cNvSpPr txBox="1"/>
          <p:nvPr/>
        </p:nvSpPr>
        <p:spPr>
          <a:xfrm>
            <a:off x="283464" y="108734"/>
            <a:ext cx="2769979"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発展性</a:t>
            </a:r>
            <a:endParaRPr lang="ja-JP" altLang="en-US" sz="6600" dirty="0"/>
          </a:p>
        </p:txBody>
      </p:sp>
      <p:sp>
        <p:nvSpPr>
          <p:cNvPr id="2" name="テキスト ボックス 1">
            <a:extLst>
              <a:ext uri="{FF2B5EF4-FFF2-40B4-BE49-F238E27FC236}">
                <a16:creationId xmlns:a16="http://schemas.microsoft.com/office/drawing/2014/main" id="{BDC13968-DC8A-D49E-AAF2-44B57BD9AEBD}"/>
              </a:ext>
            </a:extLst>
          </p:cNvPr>
          <p:cNvSpPr txBox="1"/>
          <p:nvPr/>
        </p:nvSpPr>
        <p:spPr>
          <a:xfrm>
            <a:off x="384048" y="1599644"/>
            <a:ext cx="9052560" cy="1107996"/>
          </a:xfrm>
          <a:prstGeom prst="rect">
            <a:avLst/>
          </a:prstGeom>
          <a:noFill/>
        </p:spPr>
        <p:txBody>
          <a:bodyPr wrap="square">
            <a:spAutoFit/>
          </a:bodyPr>
          <a:lstStyle/>
          <a:p>
            <a:r>
              <a:rPr lang="en-US" altLang="ja-JP"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SNS</a:t>
            </a:r>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のルール・・・</a:t>
            </a:r>
            <a:r>
              <a:rPr lang="en-US" altLang="ja-JP"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44%</a:t>
            </a:r>
            <a:endParaRPr lang="ja-JP" altLang="en-US" sz="6600" dirty="0"/>
          </a:p>
        </p:txBody>
      </p:sp>
      <p:sp>
        <p:nvSpPr>
          <p:cNvPr id="5" name="テキスト ボックス 4">
            <a:extLst>
              <a:ext uri="{FF2B5EF4-FFF2-40B4-BE49-F238E27FC236}">
                <a16:creationId xmlns:a16="http://schemas.microsoft.com/office/drawing/2014/main" id="{64A1A05E-0821-DC9B-2691-A7F76AE354F7}"/>
              </a:ext>
            </a:extLst>
          </p:cNvPr>
          <p:cNvSpPr txBox="1"/>
          <p:nvPr/>
        </p:nvSpPr>
        <p:spPr>
          <a:xfrm>
            <a:off x="384048" y="3072384"/>
            <a:ext cx="10259568"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不適切投稿防止・・・</a:t>
            </a:r>
            <a:r>
              <a:rPr lang="en-US" altLang="ja-JP"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70%</a:t>
            </a:r>
            <a:endParaRPr lang="ja-JP" altLang="en-US" sz="6600" dirty="0"/>
          </a:p>
        </p:txBody>
      </p:sp>
      <p:sp>
        <p:nvSpPr>
          <p:cNvPr id="6" name="二等辺三角形 5">
            <a:extLst>
              <a:ext uri="{FF2B5EF4-FFF2-40B4-BE49-F238E27FC236}">
                <a16:creationId xmlns:a16="http://schemas.microsoft.com/office/drawing/2014/main" id="{45EA24DD-B79F-2510-777E-FFAD7E87FC3D}"/>
              </a:ext>
            </a:extLst>
          </p:cNvPr>
          <p:cNvSpPr/>
          <p:nvPr/>
        </p:nvSpPr>
        <p:spPr>
          <a:xfrm rot="16200000" flipV="1">
            <a:off x="502775" y="4727077"/>
            <a:ext cx="1113951" cy="750045"/>
          </a:xfrm>
          <a:prstGeom prst="triangle">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DAA7ABF3-D7DB-8188-8FF3-09C3DB8061B4}"/>
              </a:ext>
            </a:extLst>
          </p:cNvPr>
          <p:cNvSpPr txBox="1"/>
          <p:nvPr/>
        </p:nvSpPr>
        <p:spPr>
          <a:xfrm>
            <a:off x="1776984" y="4551079"/>
            <a:ext cx="9876536" cy="1107996"/>
          </a:xfrm>
          <a:prstGeom prst="rect">
            <a:avLst/>
          </a:prstGeom>
          <a:noFill/>
        </p:spPr>
        <p:txBody>
          <a:bodyPr wrap="square">
            <a:spAutoFit/>
          </a:bodyPr>
          <a:lstStyle/>
          <a:p>
            <a:r>
              <a:rPr lang="en-US" altLang="ja-JP"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SNS</a:t>
            </a:r>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教育目的で学校に導入</a:t>
            </a:r>
            <a:endParaRPr lang="ja-JP" altLang="en-US" sz="6600" dirty="0"/>
          </a:p>
        </p:txBody>
      </p:sp>
    </p:spTree>
    <p:extLst>
      <p:ext uri="{BB962C8B-B14F-4D97-AF65-F5344CB8AC3E}">
        <p14:creationId xmlns:p14="http://schemas.microsoft.com/office/powerpoint/2010/main" val="4205551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31AFCFC9-C202-9051-0E3F-A9E20191B047}"/>
              </a:ext>
            </a:extLst>
          </p:cNvPr>
          <p:cNvCxnSpPr>
            <a:cxnSpLocks/>
          </p:cNvCxnSpPr>
          <p:nvPr/>
        </p:nvCxnSpPr>
        <p:spPr>
          <a:xfrm>
            <a:off x="283464" y="1316736"/>
            <a:ext cx="11649456" cy="0"/>
          </a:xfrm>
          <a:prstGeom prst="line">
            <a:avLst/>
          </a:prstGeom>
          <a:ln w="698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6C5EB3A-FB63-FB5A-8B3F-738C6106B5DC}"/>
              </a:ext>
            </a:extLst>
          </p:cNvPr>
          <p:cNvSpPr txBox="1"/>
          <p:nvPr/>
        </p:nvSpPr>
        <p:spPr>
          <a:xfrm>
            <a:off x="10927080" y="929116"/>
            <a:ext cx="1107996" cy="369332"/>
          </a:xfrm>
          <a:prstGeom prst="rect">
            <a:avLst/>
          </a:prstGeom>
          <a:noFill/>
        </p:spPr>
        <p:txBody>
          <a:bodyPr wrap="none" rtlCol="0">
            <a:spAutoFit/>
          </a:bodyPr>
          <a:lstStyle/>
          <a:p>
            <a:r>
              <a:rPr kumimoji="1" lang="ja-JP" altLang="en-US" dirty="0">
                <a:solidFill>
                  <a:srgbClr val="FF0000"/>
                </a:solidFill>
                <a:latin typeface="HG創英角ｺﾞｼｯｸUB" panose="020B0909000000000000" pitchFamily="49" charset="-128"/>
                <a:ea typeface="HG創英角ｺﾞｼｯｸUB" panose="020B0909000000000000" pitchFamily="49" charset="-128"/>
                <a:cs typeface="ADLaM Display" panose="020F0502020204030204" pitchFamily="2" charset="0"/>
              </a:rPr>
              <a:t>ホネット</a:t>
            </a:r>
          </a:p>
        </p:txBody>
      </p:sp>
      <p:sp>
        <p:nvSpPr>
          <p:cNvPr id="3" name="テキスト ボックス 2">
            <a:extLst>
              <a:ext uri="{FF2B5EF4-FFF2-40B4-BE49-F238E27FC236}">
                <a16:creationId xmlns:a16="http://schemas.microsoft.com/office/drawing/2014/main" id="{1E10F84D-2AEE-2AAC-9CFE-30DFD15F7C74}"/>
              </a:ext>
            </a:extLst>
          </p:cNvPr>
          <p:cNvSpPr txBox="1"/>
          <p:nvPr/>
        </p:nvSpPr>
        <p:spPr>
          <a:xfrm>
            <a:off x="283464" y="108734"/>
            <a:ext cx="2769979"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発展性</a:t>
            </a:r>
            <a:endParaRPr lang="ja-JP" altLang="en-US" sz="6600" dirty="0"/>
          </a:p>
        </p:txBody>
      </p:sp>
      <p:sp>
        <p:nvSpPr>
          <p:cNvPr id="2" name="テキスト ボックス 1">
            <a:extLst>
              <a:ext uri="{FF2B5EF4-FFF2-40B4-BE49-F238E27FC236}">
                <a16:creationId xmlns:a16="http://schemas.microsoft.com/office/drawing/2014/main" id="{BDC13968-DC8A-D49E-AAF2-44B57BD9AEBD}"/>
              </a:ext>
            </a:extLst>
          </p:cNvPr>
          <p:cNvSpPr txBox="1"/>
          <p:nvPr/>
        </p:nvSpPr>
        <p:spPr>
          <a:xfrm>
            <a:off x="271272" y="2276925"/>
            <a:ext cx="11649456"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「炎上体験」過激なタイトル</a:t>
            </a:r>
            <a:endParaRPr lang="ja-JP" altLang="en-US" sz="6600" dirty="0"/>
          </a:p>
        </p:txBody>
      </p:sp>
      <p:sp>
        <p:nvSpPr>
          <p:cNvPr id="6" name="二等辺三角形 5">
            <a:extLst>
              <a:ext uri="{FF2B5EF4-FFF2-40B4-BE49-F238E27FC236}">
                <a16:creationId xmlns:a16="http://schemas.microsoft.com/office/drawing/2014/main" id="{45EA24DD-B79F-2510-777E-FFAD7E87FC3D}"/>
              </a:ext>
            </a:extLst>
          </p:cNvPr>
          <p:cNvSpPr/>
          <p:nvPr/>
        </p:nvSpPr>
        <p:spPr>
          <a:xfrm rot="16200000" flipV="1">
            <a:off x="502775" y="4727077"/>
            <a:ext cx="1113951" cy="750045"/>
          </a:xfrm>
          <a:prstGeom prst="triangle">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DAA7ABF3-D7DB-8188-8FF3-09C3DB8061B4}"/>
              </a:ext>
            </a:extLst>
          </p:cNvPr>
          <p:cNvSpPr txBox="1"/>
          <p:nvPr/>
        </p:nvSpPr>
        <p:spPr>
          <a:xfrm>
            <a:off x="1776984" y="4551079"/>
            <a:ext cx="8769096"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ワンチャンバズるかも</a:t>
            </a:r>
            <a:endParaRPr lang="ja-JP" altLang="en-US" sz="6600" dirty="0"/>
          </a:p>
        </p:txBody>
      </p:sp>
    </p:spTree>
    <p:extLst>
      <p:ext uri="{BB962C8B-B14F-4D97-AF65-F5344CB8AC3E}">
        <p14:creationId xmlns:p14="http://schemas.microsoft.com/office/powerpoint/2010/main" val="3371109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写真, コンピュータ, 部屋, ケーキ が含まれている画像&#10;&#10;自動的に生成された説明">
            <a:extLst>
              <a:ext uri="{FF2B5EF4-FFF2-40B4-BE49-F238E27FC236}">
                <a16:creationId xmlns:a16="http://schemas.microsoft.com/office/drawing/2014/main" id="{EA37DCB7-44EB-D77A-5CF9-099B6BBA3E68}"/>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225884" y="-176167"/>
            <a:ext cx="7740232" cy="7198416"/>
          </a:xfrm>
          <a:prstGeom prst="rect">
            <a:avLst/>
          </a:prstGeom>
        </p:spPr>
      </p:pic>
      <p:sp>
        <p:nvSpPr>
          <p:cNvPr id="3" name="テキスト ボックス 2">
            <a:extLst>
              <a:ext uri="{FF2B5EF4-FFF2-40B4-BE49-F238E27FC236}">
                <a16:creationId xmlns:a16="http://schemas.microsoft.com/office/drawing/2014/main" id="{92CC5A5C-07DA-201E-C4FB-DD630A194C85}"/>
              </a:ext>
            </a:extLst>
          </p:cNvPr>
          <p:cNvSpPr txBox="1"/>
          <p:nvPr/>
        </p:nvSpPr>
        <p:spPr>
          <a:xfrm>
            <a:off x="223837" y="1711109"/>
            <a:ext cx="11968163" cy="3631763"/>
          </a:xfrm>
          <a:prstGeom prst="rect">
            <a:avLst/>
          </a:prstGeom>
          <a:noFill/>
        </p:spPr>
        <p:txBody>
          <a:bodyPr wrap="square">
            <a:spAutoFit/>
          </a:bodyPr>
          <a:lstStyle/>
          <a:p>
            <a:r>
              <a:rPr lang="ja-JP" altLang="en-US" sz="11500" b="1" dirty="0"/>
              <a:t>誹謗中傷したこと</a:t>
            </a:r>
            <a:endParaRPr lang="en-US" altLang="ja-JP" sz="11500" b="1" dirty="0"/>
          </a:p>
          <a:p>
            <a:r>
              <a:rPr lang="ja-JP" altLang="en-US" sz="11500" b="1" dirty="0"/>
              <a:t>ありますか？</a:t>
            </a:r>
          </a:p>
        </p:txBody>
      </p:sp>
      <p:sp>
        <p:nvSpPr>
          <p:cNvPr id="2" name="テキスト ボックス 1">
            <a:extLst>
              <a:ext uri="{FF2B5EF4-FFF2-40B4-BE49-F238E27FC236}">
                <a16:creationId xmlns:a16="http://schemas.microsoft.com/office/drawing/2014/main" id="{2ED93208-8512-EA3F-9A9B-F7982E9FDB07}"/>
              </a:ext>
            </a:extLst>
          </p:cNvPr>
          <p:cNvSpPr txBox="1"/>
          <p:nvPr/>
        </p:nvSpPr>
        <p:spPr>
          <a:xfrm>
            <a:off x="2268378" y="-1135825"/>
            <a:ext cx="7879080" cy="9325630"/>
          </a:xfrm>
          <a:prstGeom prst="rect">
            <a:avLst/>
          </a:prstGeom>
          <a:noFill/>
        </p:spPr>
        <p:txBody>
          <a:bodyPr wrap="none" rtlCol="0">
            <a:spAutoFit/>
          </a:bodyPr>
          <a:lstStyle/>
          <a:p>
            <a:r>
              <a:rPr kumimoji="1" lang="ja-JP" altLang="en-US" sz="60000" dirty="0">
                <a:solidFill>
                  <a:srgbClr val="FF0000"/>
                </a:solidFill>
              </a:rPr>
              <a:t>✘</a:t>
            </a:r>
          </a:p>
        </p:txBody>
      </p:sp>
    </p:spTree>
    <p:extLst>
      <p:ext uri="{BB962C8B-B14F-4D97-AF65-F5344CB8AC3E}">
        <p14:creationId xmlns:p14="http://schemas.microsoft.com/office/powerpoint/2010/main" val="2275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31AFCFC9-C202-9051-0E3F-A9E20191B047}"/>
              </a:ext>
            </a:extLst>
          </p:cNvPr>
          <p:cNvCxnSpPr>
            <a:cxnSpLocks/>
          </p:cNvCxnSpPr>
          <p:nvPr/>
        </p:nvCxnSpPr>
        <p:spPr>
          <a:xfrm>
            <a:off x="283464" y="1316736"/>
            <a:ext cx="11649456" cy="0"/>
          </a:xfrm>
          <a:prstGeom prst="line">
            <a:avLst/>
          </a:prstGeom>
          <a:ln w="698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6C5EB3A-FB63-FB5A-8B3F-738C6106B5DC}"/>
              </a:ext>
            </a:extLst>
          </p:cNvPr>
          <p:cNvSpPr txBox="1"/>
          <p:nvPr/>
        </p:nvSpPr>
        <p:spPr>
          <a:xfrm>
            <a:off x="10927080" y="929116"/>
            <a:ext cx="1107996" cy="369332"/>
          </a:xfrm>
          <a:prstGeom prst="rect">
            <a:avLst/>
          </a:prstGeom>
          <a:noFill/>
        </p:spPr>
        <p:txBody>
          <a:bodyPr wrap="none" rtlCol="0">
            <a:spAutoFit/>
          </a:bodyPr>
          <a:lstStyle/>
          <a:p>
            <a:r>
              <a:rPr kumimoji="1" lang="ja-JP" altLang="en-US" dirty="0">
                <a:solidFill>
                  <a:srgbClr val="FF0000"/>
                </a:solidFill>
                <a:latin typeface="HG創英角ｺﾞｼｯｸUB" panose="020B0909000000000000" pitchFamily="49" charset="-128"/>
                <a:ea typeface="HG創英角ｺﾞｼｯｸUB" panose="020B0909000000000000" pitchFamily="49" charset="-128"/>
                <a:cs typeface="ADLaM Display" panose="020F0502020204030204" pitchFamily="2" charset="0"/>
              </a:rPr>
              <a:t>ホネット</a:t>
            </a:r>
          </a:p>
        </p:txBody>
      </p:sp>
      <p:sp>
        <p:nvSpPr>
          <p:cNvPr id="3" name="テキスト ボックス 2">
            <a:extLst>
              <a:ext uri="{FF2B5EF4-FFF2-40B4-BE49-F238E27FC236}">
                <a16:creationId xmlns:a16="http://schemas.microsoft.com/office/drawing/2014/main" id="{1E10F84D-2AEE-2AAC-9CFE-30DFD15F7C74}"/>
              </a:ext>
            </a:extLst>
          </p:cNvPr>
          <p:cNvSpPr txBox="1"/>
          <p:nvPr/>
        </p:nvSpPr>
        <p:spPr>
          <a:xfrm>
            <a:off x="283464" y="108734"/>
            <a:ext cx="2769979"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発展性</a:t>
            </a:r>
            <a:endParaRPr lang="ja-JP" altLang="en-US" sz="6600" dirty="0"/>
          </a:p>
        </p:txBody>
      </p:sp>
      <p:sp>
        <p:nvSpPr>
          <p:cNvPr id="2" name="テキスト ボックス 1">
            <a:extLst>
              <a:ext uri="{FF2B5EF4-FFF2-40B4-BE49-F238E27FC236}">
                <a16:creationId xmlns:a16="http://schemas.microsoft.com/office/drawing/2014/main" id="{BDC13968-DC8A-D49E-AAF2-44B57BD9AEBD}"/>
              </a:ext>
            </a:extLst>
          </p:cNvPr>
          <p:cNvSpPr txBox="1"/>
          <p:nvPr/>
        </p:nvSpPr>
        <p:spPr>
          <a:xfrm>
            <a:off x="6230112" y="1972125"/>
            <a:ext cx="3853688"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選択のみ</a:t>
            </a:r>
            <a:endParaRPr lang="ja-JP" altLang="en-US" sz="6600" dirty="0"/>
          </a:p>
        </p:txBody>
      </p:sp>
      <p:pic>
        <p:nvPicPr>
          <p:cNvPr id="9" name="図 8">
            <a:extLst>
              <a:ext uri="{FF2B5EF4-FFF2-40B4-BE49-F238E27FC236}">
                <a16:creationId xmlns:a16="http://schemas.microsoft.com/office/drawing/2014/main" id="{C6851C9F-2303-AE78-8329-CD057AE235BA}"/>
              </a:ext>
            </a:extLst>
          </p:cNvPr>
          <p:cNvPicPr>
            <a:picLocks noChangeAspect="1"/>
          </p:cNvPicPr>
          <p:nvPr/>
        </p:nvPicPr>
        <p:blipFill>
          <a:blip r:embed="rId3"/>
          <a:stretch>
            <a:fillRect/>
          </a:stretch>
        </p:blipFill>
        <p:spPr>
          <a:xfrm>
            <a:off x="825418" y="1635760"/>
            <a:ext cx="3474130" cy="4602480"/>
          </a:xfrm>
          <a:prstGeom prst="rect">
            <a:avLst/>
          </a:prstGeom>
        </p:spPr>
      </p:pic>
      <p:sp>
        <p:nvSpPr>
          <p:cNvPr id="10" name="二等辺三角形 9">
            <a:extLst>
              <a:ext uri="{FF2B5EF4-FFF2-40B4-BE49-F238E27FC236}">
                <a16:creationId xmlns:a16="http://schemas.microsoft.com/office/drawing/2014/main" id="{17582CF4-05DE-F183-BB13-9FD90DCBC33E}"/>
              </a:ext>
            </a:extLst>
          </p:cNvPr>
          <p:cNvSpPr/>
          <p:nvPr/>
        </p:nvSpPr>
        <p:spPr>
          <a:xfrm flipV="1">
            <a:off x="7219460" y="3310792"/>
            <a:ext cx="1536607" cy="849433"/>
          </a:xfrm>
          <a:prstGeom prst="triangle">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2FCE188-5843-252D-BC80-5E2ACAF8B6D1}"/>
              </a:ext>
            </a:extLst>
          </p:cNvPr>
          <p:cNvSpPr txBox="1"/>
          <p:nvPr/>
        </p:nvSpPr>
        <p:spPr>
          <a:xfrm>
            <a:off x="5234090" y="4603565"/>
            <a:ext cx="6368630"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書き込みの投稿</a:t>
            </a:r>
            <a:endParaRPr lang="ja-JP" altLang="en-US" sz="6600" dirty="0"/>
          </a:p>
        </p:txBody>
      </p:sp>
    </p:spTree>
    <p:extLst>
      <p:ext uri="{BB962C8B-B14F-4D97-AF65-F5344CB8AC3E}">
        <p14:creationId xmlns:p14="http://schemas.microsoft.com/office/powerpoint/2010/main" val="207925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31AFCFC9-C202-9051-0E3F-A9E20191B047}"/>
              </a:ext>
            </a:extLst>
          </p:cNvPr>
          <p:cNvCxnSpPr>
            <a:cxnSpLocks/>
          </p:cNvCxnSpPr>
          <p:nvPr/>
        </p:nvCxnSpPr>
        <p:spPr>
          <a:xfrm>
            <a:off x="283464" y="1316736"/>
            <a:ext cx="11649456" cy="0"/>
          </a:xfrm>
          <a:prstGeom prst="line">
            <a:avLst/>
          </a:prstGeom>
          <a:ln w="698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6C5EB3A-FB63-FB5A-8B3F-738C6106B5DC}"/>
              </a:ext>
            </a:extLst>
          </p:cNvPr>
          <p:cNvSpPr txBox="1"/>
          <p:nvPr/>
        </p:nvSpPr>
        <p:spPr>
          <a:xfrm>
            <a:off x="10927080" y="929116"/>
            <a:ext cx="1107996" cy="369332"/>
          </a:xfrm>
          <a:prstGeom prst="rect">
            <a:avLst/>
          </a:prstGeom>
          <a:noFill/>
        </p:spPr>
        <p:txBody>
          <a:bodyPr wrap="none" rtlCol="0">
            <a:spAutoFit/>
          </a:bodyPr>
          <a:lstStyle/>
          <a:p>
            <a:r>
              <a:rPr kumimoji="1" lang="ja-JP" altLang="en-US" dirty="0">
                <a:solidFill>
                  <a:srgbClr val="FF0000"/>
                </a:solidFill>
                <a:latin typeface="HG創英角ｺﾞｼｯｸUB" panose="020B0909000000000000" pitchFamily="49" charset="-128"/>
                <a:ea typeface="HG創英角ｺﾞｼｯｸUB" panose="020B0909000000000000" pitchFamily="49" charset="-128"/>
                <a:cs typeface="ADLaM Display" panose="020F0502020204030204" pitchFamily="2" charset="0"/>
              </a:rPr>
              <a:t>ホネット</a:t>
            </a:r>
          </a:p>
        </p:txBody>
      </p:sp>
      <p:sp>
        <p:nvSpPr>
          <p:cNvPr id="3" name="テキスト ボックス 2">
            <a:extLst>
              <a:ext uri="{FF2B5EF4-FFF2-40B4-BE49-F238E27FC236}">
                <a16:creationId xmlns:a16="http://schemas.microsoft.com/office/drawing/2014/main" id="{1E10F84D-2AEE-2AAC-9CFE-30DFD15F7C74}"/>
              </a:ext>
            </a:extLst>
          </p:cNvPr>
          <p:cNvSpPr txBox="1"/>
          <p:nvPr/>
        </p:nvSpPr>
        <p:spPr>
          <a:xfrm>
            <a:off x="283464" y="108734"/>
            <a:ext cx="2769979"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発展性</a:t>
            </a:r>
            <a:endParaRPr lang="ja-JP" altLang="en-US" sz="6600" dirty="0"/>
          </a:p>
        </p:txBody>
      </p:sp>
      <p:pic>
        <p:nvPicPr>
          <p:cNvPr id="9" name="図 8">
            <a:extLst>
              <a:ext uri="{FF2B5EF4-FFF2-40B4-BE49-F238E27FC236}">
                <a16:creationId xmlns:a16="http://schemas.microsoft.com/office/drawing/2014/main" id="{C6851C9F-2303-AE78-8329-CD057AE235BA}"/>
              </a:ext>
            </a:extLst>
          </p:cNvPr>
          <p:cNvPicPr>
            <a:picLocks noChangeAspect="1"/>
          </p:cNvPicPr>
          <p:nvPr/>
        </p:nvPicPr>
        <p:blipFill>
          <a:blip r:embed="rId3"/>
          <a:stretch>
            <a:fillRect/>
          </a:stretch>
        </p:blipFill>
        <p:spPr>
          <a:xfrm>
            <a:off x="825418" y="1635760"/>
            <a:ext cx="3474130" cy="4602480"/>
          </a:xfrm>
          <a:prstGeom prst="rect">
            <a:avLst/>
          </a:prstGeom>
        </p:spPr>
      </p:pic>
      <p:sp>
        <p:nvSpPr>
          <p:cNvPr id="10" name="二等辺三角形 9">
            <a:extLst>
              <a:ext uri="{FF2B5EF4-FFF2-40B4-BE49-F238E27FC236}">
                <a16:creationId xmlns:a16="http://schemas.microsoft.com/office/drawing/2014/main" id="{17582CF4-05DE-F183-BB13-9FD90DCBC33E}"/>
              </a:ext>
            </a:extLst>
          </p:cNvPr>
          <p:cNvSpPr/>
          <p:nvPr/>
        </p:nvSpPr>
        <p:spPr>
          <a:xfrm flipV="1">
            <a:off x="7219460" y="3310792"/>
            <a:ext cx="1536607" cy="849433"/>
          </a:xfrm>
          <a:prstGeom prst="triangle">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2FCE188-5843-252D-BC80-5E2ACAF8B6D1}"/>
              </a:ext>
            </a:extLst>
          </p:cNvPr>
          <p:cNvSpPr txBox="1"/>
          <p:nvPr/>
        </p:nvSpPr>
        <p:spPr>
          <a:xfrm>
            <a:off x="4997952" y="2063565"/>
            <a:ext cx="6368630"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書き込みの投稿</a:t>
            </a:r>
            <a:endParaRPr lang="ja-JP" altLang="en-US" sz="6600" dirty="0"/>
          </a:p>
        </p:txBody>
      </p:sp>
      <p:sp>
        <p:nvSpPr>
          <p:cNvPr id="5" name="テキスト ボックス 4">
            <a:extLst>
              <a:ext uri="{FF2B5EF4-FFF2-40B4-BE49-F238E27FC236}">
                <a16:creationId xmlns:a16="http://schemas.microsoft.com/office/drawing/2014/main" id="{62F5E3F9-EFA7-A0D7-E18A-5D9F66EA53BE}"/>
              </a:ext>
            </a:extLst>
          </p:cNvPr>
          <p:cNvSpPr txBox="1"/>
          <p:nvPr/>
        </p:nvSpPr>
        <p:spPr>
          <a:xfrm>
            <a:off x="4807648" y="4343604"/>
            <a:ext cx="6922628" cy="2123658"/>
          </a:xfrm>
          <a:prstGeom prst="rect">
            <a:avLst/>
          </a:prstGeom>
          <a:noFill/>
        </p:spPr>
        <p:txBody>
          <a:bodyPr wrap="square">
            <a:spAutoFit/>
          </a:bodyPr>
          <a:lstStyle/>
          <a:p>
            <a:r>
              <a:rPr lang="en-US" altLang="ja-JP"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OSS</a:t>
            </a:r>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の</a:t>
            </a:r>
            <a:r>
              <a:rPr lang="en-US" altLang="ja-JP"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LLM</a:t>
            </a:r>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を用いて</a:t>
            </a:r>
            <a:endParaRPr lang="en-US" altLang="ja-JP"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endParaRPr>
          </a:p>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シナリオ操作</a:t>
            </a:r>
            <a:endParaRPr lang="ja-JP" altLang="en-US" sz="6600" dirty="0"/>
          </a:p>
        </p:txBody>
      </p:sp>
    </p:spTree>
    <p:extLst>
      <p:ext uri="{BB962C8B-B14F-4D97-AF65-F5344CB8AC3E}">
        <p14:creationId xmlns:p14="http://schemas.microsoft.com/office/powerpoint/2010/main" val="1718341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31AFCFC9-C202-9051-0E3F-A9E20191B047}"/>
              </a:ext>
            </a:extLst>
          </p:cNvPr>
          <p:cNvCxnSpPr>
            <a:cxnSpLocks/>
          </p:cNvCxnSpPr>
          <p:nvPr/>
        </p:nvCxnSpPr>
        <p:spPr>
          <a:xfrm>
            <a:off x="283464" y="1316736"/>
            <a:ext cx="11649456" cy="0"/>
          </a:xfrm>
          <a:prstGeom prst="line">
            <a:avLst/>
          </a:prstGeom>
          <a:ln w="698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6C5EB3A-FB63-FB5A-8B3F-738C6106B5DC}"/>
              </a:ext>
            </a:extLst>
          </p:cNvPr>
          <p:cNvSpPr txBox="1"/>
          <p:nvPr/>
        </p:nvSpPr>
        <p:spPr>
          <a:xfrm>
            <a:off x="10927080" y="929116"/>
            <a:ext cx="1107996" cy="369332"/>
          </a:xfrm>
          <a:prstGeom prst="rect">
            <a:avLst/>
          </a:prstGeom>
          <a:noFill/>
        </p:spPr>
        <p:txBody>
          <a:bodyPr wrap="none" rtlCol="0">
            <a:spAutoFit/>
          </a:bodyPr>
          <a:lstStyle/>
          <a:p>
            <a:r>
              <a:rPr kumimoji="1" lang="ja-JP" altLang="en-US" dirty="0">
                <a:solidFill>
                  <a:srgbClr val="FF0000"/>
                </a:solidFill>
                <a:latin typeface="HG創英角ｺﾞｼｯｸUB" panose="020B0909000000000000" pitchFamily="49" charset="-128"/>
                <a:ea typeface="HG創英角ｺﾞｼｯｸUB" panose="020B0909000000000000" pitchFamily="49" charset="-128"/>
                <a:cs typeface="ADLaM Display" panose="020F0502020204030204" pitchFamily="2" charset="0"/>
              </a:rPr>
              <a:t>ホネット</a:t>
            </a:r>
          </a:p>
        </p:txBody>
      </p:sp>
      <p:sp>
        <p:nvSpPr>
          <p:cNvPr id="3" name="テキスト ボックス 2">
            <a:extLst>
              <a:ext uri="{FF2B5EF4-FFF2-40B4-BE49-F238E27FC236}">
                <a16:creationId xmlns:a16="http://schemas.microsoft.com/office/drawing/2014/main" id="{1E10F84D-2AEE-2AAC-9CFE-30DFD15F7C74}"/>
              </a:ext>
            </a:extLst>
          </p:cNvPr>
          <p:cNvSpPr txBox="1"/>
          <p:nvPr/>
        </p:nvSpPr>
        <p:spPr>
          <a:xfrm>
            <a:off x="283464" y="108734"/>
            <a:ext cx="2769979"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再現性</a:t>
            </a:r>
            <a:endParaRPr lang="ja-JP" altLang="en-US" sz="6600" dirty="0"/>
          </a:p>
        </p:txBody>
      </p:sp>
      <p:sp>
        <p:nvSpPr>
          <p:cNvPr id="2" name="テキスト ボックス 1">
            <a:extLst>
              <a:ext uri="{FF2B5EF4-FFF2-40B4-BE49-F238E27FC236}">
                <a16:creationId xmlns:a16="http://schemas.microsoft.com/office/drawing/2014/main" id="{0F7AC512-CE5C-ABCE-205B-4DF952D8533F}"/>
              </a:ext>
            </a:extLst>
          </p:cNvPr>
          <p:cNvSpPr txBox="1"/>
          <p:nvPr/>
        </p:nvSpPr>
        <p:spPr>
          <a:xfrm>
            <a:off x="3882582" y="6211669"/>
            <a:ext cx="4778918" cy="646331"/>
          </a:xfrm>
          <a:prstGeom prst="rect">
            <a:avLst/>
          </a:prstGeom>
          <a:noFill/>
        </p:spPr>
        <p:txBody>
          <a:bodyPr wrap="square" rtlCol="0">
            <a:spAutoFit/>
          </a:bodyPr>
          <a:lstStyle/>
          <a:p>
            <a:pPr algn="just"/>
            <a:r>
              <a:rPr lang="en-US" altLang="ja-JP" sz="3600" b="1" dirty="0"/>
              <a:t>https://honetto.site</a:t>
            </a:r>
            <a:endParaRPr kumimoji="1" lang="ja-JP" altLang="en-US" sz="3600" b="1" dirty="0"/>
          </a:p>
        </p:txBody>
      </p:sp>
      <p:pic>
        <p:nvPicPr>
          <p:cNvPr id="5" name="図 4" descr="QR コード&#10;&#10;自動的に生成された説明">
            <a:extLst>
              <a:ext uri="{FF2B5EF4-FFF2-40B4-BE49-F238E27FC236}">
                <a16:creationId xmlns:a16="http://schemas.microsoft.com/office/drawing/2014/main" id="{EC13DE0C-3E7F-1B84-66A6-4361BC98C8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4320" y="1564845"/>
            <a:ext cx="4375443" cy="437544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27798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31AFCFC9-C202-9051-0E3F-A9E20191B047}"/>
              </a:ext>
            </a:extLst>
          </p:cNvPr>
          <p:cNvCxnSpPr>
            <a:cxnSpLocks/>
          </p:cNvCxnSpPr>
          <p:nvPr/>
        </p:nvCxnSpPr>
        <p:spPr>
          <a:xfrm>
            <a:off x="283464" y="1316736"/>
            <a:ext cx="11649456" cy="0"/>
          </a:xfrm>
          <a:prstGeom prst="line">
            <a:avLst/>
          </a:prstGeom>
          <a:ln w="698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6C5EB3A-FB63-FB5A-8B3F-738C6106B5DC}"/>
              </a:ext>
            </a:extLst>
          </p:cNvPr>
          <p:cNvSpPr txBox="1"/>
          <p:nvPr/>
        </p:nvSpPr>
        <p:spPr>
          <a:xfrm>
            <a:off x="10927080" y="929116"/>
            <a:ext cx="1107996" cy="369332"/>
          </a:xfrm>
          <a:prstGeom prst="rect">
            <a:avLst/>
          </a:prstGeom>
          <a:noFill/>
        </p:spPr>
        <p:txBody>
          <a:bodyPr wrap="none" rtlCol="0">
            <a:spAutoFit/>
          </a:bodyPr>
          <a:lstStyle/>
          <a:p>
            <a:r>
              <a:rPr kumimoji="1" lang="ja-JP" altLang="en-US" dirty="0">
                <a:solidFill>
                  <a:srgbClr val="FF0000"/>
                </a:solidFill>
                <a:latin typeface="HG創英角ｺﾞｼｯｸUB" panose="020B0909000000000000" pitchFamily="49" charset="-128"/>
                <a:ea typeface="HG創英角ｺﾞｼｯｸUB" panose="020B0909000000000000" pitchFamily="49" charset="-128"/>
                <a:cs typeface="ADLaM Display" panose="020F0502020204030204" pitchFamily="2" charset="0"/>
              </a:rPr>
              <a:t>ホネット</a:t>
            </a:r>
          </a:p>
        </p:txBody>
      </p:sp>
    </p:spTree>
    <p:extLst>
      <p:ext uri="{BB962C8B-B14F-4D97-AF65-F5344CB8AC3E}">
        <p14:creationId xmlns:p14="http://schemas.microsoft.com/office/powerpoint/2010/main" val="1455849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31AFCFC9-C202-9051-0E3F-A9E20191B047}"/>
              </a:ext>
            </a:extLst>
          </p:cNvPr>
          <p:cNvCxnSpPr>
            <a:cxnSpLocks/>
          </p:cNvCxnSpPr>
          <p:nvPr/>
        </p:nvCxnSpPr>
        <p:spPr>
          <a:xfrm>
            <a:off x="283464" y="1316736"/>
            <a:ext cx="11649456" cy="0"/>
          </a:xfrm>
          <a:prstGeom prst="line">
            <a:avLst/>
          </a:prstGeom>
          <a:ln w="698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6C5EB3A-FB63-FB5A-8B3F-738C6106B5DC}"/>
              </a:ext>
            </a:extLst>
          </p:cNvPr>
          <p:cNvSpPr txBox="1"/>
          <p:nvPr/>
        </p:nvSpPr>
        <p:spPr>
          <a:xfrm>
            <a:off x="10927080" y="929116"/>
            <a:ext cx="1107996" cy="369332"/>
          </a:xfrm>
          <a:prstGeom prst="rect">
            <a:avLst/>
          </a:prstGeom>
          <a:noFill/>
        </p:spPr>
        <p:txBody>
          <a:bodyPr wrap="none" rtlCol="0">
            <a:spAutoFit/>
          </a:bodyPr>
          <a:lstStyle/>
          <a:p>
            <a:r>
              <a:rPr kumimoji="1" lang="ja-JP" altLang="en-US" dirty="0">
                <a:solidFill>
                  <a:srgbClr val="FF0000"/>
                </a:solidFill>
                <a:latin typeface="HG創英角ｺﾞｼｯｸUB" panose="020B0909000000000000" pitchFamily="49" charset="-128"/>
                <a:ea typeface="HG創英角ｺﾞｼｯｸUB" panose="020B0909000000000000" pitchFamily="49" charset="-128"/>
                <a:cs typeface="ADLaM Display" panose="020F0502020204030204" pitchFamily="2" charset="0"/>
              </a:rPr>
              <a:t>ホネット</a:t>
            </a:r>
          </a:p>
        </p:txBody>
      </p:sp>
      <p:sp>
        <p:nvSpPr>
          <p:cNvPr id="11" name="テキスト ボックス 10">
            <a:extLst>
              <a:ext uri="{FF2B5EF4-FFF2-40B4-BE49-F238E27FC236}">
                <a16:creationId xmlns:a16="http://schemas.microsoft.com/office/drawing/2014/main" id="{7ACE9048-F3BD-4B14-8DED-C4504E34B1DF}"/>
              </a:ext>
            </a:extLst>
          </p:cNvPr>
          <p:cNvSpPr txBox="1"/>
          <p:nvPr/>
        </p:nvSpPr>
        <p:spPr>
          <a:xfrm>
            <a:off x="283464" y="153663"/>
            <a:ext cx="5812536" cy="1107996"/>
          </a:xfrm>
          <a:prstGeom prst="rect">
            <a:avLst/>
          </a:prstGeom>
          <a:noFill/>
        </p:spPr>
        <p:txBody>
          <a:bodyPr wrap="square">
            <a:spAutoFit/>
          </a:bodyPr>
          <a:lstStyle/>
          <a:p>
            <a:r>
              <a:rPr kumimoji="1"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炎上系</a:t>
            </a:r>
            <a:r>
              <a:rPr kumimoji="1" lang="en-US" altLang="ja-JP"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SNS</a:t>
            </a:r>
            <a:r>
              <a:rPr kumimoji="1"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とは</a:t>
            </a:r>
            <a:endParaRPr lang="ja-JP" altLang="en-US" sz="6600" dirty="0"/>
          </a:p>
        </p:txBody>
      </p:sp>
      <p:sp>
        <p:nvSpPr>
          <p:cNvPr id="12" name="テキスト ボックス 11">
            <a:extLst>
              <a:ext uri="{FF2B5EF4-FFF2-40B4-BE49-F238E27FC236}">
                <a16:creationId xmlns:a16="http://schemas.microsoft.com/office/drawing/2014/main" id="{B462F254-0D07-0C55-3DC2-5BC67C553764}"/>
              </a:ext>
            </a:extLst>
          </p:cNvPr>
          <p:cNvSpPr txBox="1"/>
          <p:nvPr/>
        </p:nvSpPr>
        <p:spPr>
          <a:xfrm>
            <a:off x="283464" y="2482335"/>
            <a:ext cx="9665208" cy="1107996"/>
          </a:xfrm>
          <a:prstGeom prst="rect">
            <a:avLst/>
          </a:prstGeom>
          <a:noFill/>
        </p:spPr>
        <p:txBody>
          <a:bodyPr wrap="square">
            <a:spAutoFit/>
          </a:bodyPr>
          <a:lstStyle/>
          <a:p>
            <a:r>
              <a:rPr kumimoji="1"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・「炎上</a:t>
            </a:r>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」を実際に体感</a:t>
            </a:r>
            <a:endParaRPr lang="ja-JP" altLang="en-US" sz="6600" dirty="0"/>
          </a:p>
        </p:txBody>
      </p:sp>
      <p:sp>
        <p:nvSpPr>
          <p:cNvPr id="13" name="テキスト ボックス 12">
            <a:extLst>
              <a:ext uri="{FF2B5EF4-FFF2-40B4-BE49-F238E27FC236}">
                <a16:creationId xmlns:a16="http://schemas.microsoft.com/office/drawing/2014/main" id="{89C33A3A-B6D8-DDBE-036A-F99D87D9781E}"/>
              </a:ext>
            </a:extLst>
          </p:cNvPr>
          <p:cNvSpPr txBox="1"/>
          <p:nvPr/>
        </p:nvSpPr>
        <p:spPr>
          <a:xfrm>
            <a:off x="283464" y="4201931"/>
            <a:ext cx="8735568"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a:t>
            </a:r>
            <a:r>
              <a:rPr lang="en-US" altLang="ja-JP"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Web</a:t>
            </a:r>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ゲーム</a:t>
            </a:r>
            <a:endParaRPr lang="ja-JP" altLang="en-US" sz="6600" dirty="0"/>
          </a:p>
        </p:txBody>
      </p:sp>
    </p:spTree>
    <p:extLst>
      <p:ext uri="{BB962C8B-B14F-4D97-AF65-F5344CB8AC3E}">
        <p14:creationId xmlns:p14="http://schemas.microsoft.com/office/powerpoint/2010/main" val="1010781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31AFCFC9-C202-9051-0E3F-A9E20191B047}"/>
              </a:ext>
            </a:extLst>
          </p:cNvPr>
          <p:cNvCxnSpPr>
            <a:cxnSpLocks/>
          </p:cNvCxnSpPr>
          <p:nvPr/>
        </p:nvCxnSpPr>
        <p:spPr>
          <a:xfrm>
            <a:off x="283464" y="1316736"/>
            <a:ext cx="11649456" cy="0"/>
          </a:xfrm>
          <a:prstGeom prst="line">
            <a:avLst/>
          </a:prstGeom>
          <a:ln w="698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6C5EB3A-FB63-FB5A-8B3F-738C6106B5DC}"/>
              </a:ext>
            </a:extLst>
          </p:cNvPr>
          <p:cNvSpPr txBox="1"/>
          <p:nvPr/>
        </p:nvSpPr>
        <p:spPr>
          <a:xfrm>
            <a:off x="10927080" y="929116"/>
            <a:ext cx="1107996" cy="369332"/>
          </a:xfrm>
          <a:prstGeom prst="rect">
            <a:avLst/>
          </a:prstGeom>
          <a:noFill/>
        </p:spPr>
        <p:txBody>
          <a:bodyPr wrap="none" rtlCol="0">
            <a:spAutoFit/>
          </a:bodyPr>
          <a:lstStyle/>
          <a:p>
            <a:r>
              <a:rPr kumimoji="1" lang="ja-JP" altLang="en-US" dirty="0">
                <a:solidFill>
                  <a:srgbClr val="FF0000"/>
                </a:solidFill>
                <a:latin typeface="HG創英角ｺﾞｼｯｸUB" panose="020B0909000000000000" pitchFamily="49" charset="-128"/>
                <a:ea typeface="HG創英角ｺﾞｼｯｸUB" panose="020B0909000000000000" pitchFamily="49" charset="-128"/>
                <a:cs typeface="ADLaM Display" panose="020F0502020204030204" pitchFamily="2" charset="0"/>
              </a:rPr>
              <a:t>ホネット</a:t>
            </a:r>
          </a:p>
        </p:txBody>
      </p:sp>
      <p:sp>
        <p:nvSpPr>
          <p:cNvPr id="2" name="テキスト ボックス 1">
            <a:extLst>
              <a:ext uri="{FF2B5EF4-FFF2-40B4-BE49-F238E27FC236}">
                <a16:creationId xmlns:a16="http://schemas.microsoft.com/office/drawing/2014/main" id="{38FBF9F5-4228-58A4-A265-E439175CE7D1}"/>
              </a:ext>
            </a:extLst>
          </p:cNvPr>
          <p:cNvSpPr txBox="1"/>
          <p:nvPr/>
        </p:nvSpPr>
        <p:spPr>
          <a:xfrm>
            <a:off x="283464" y="153663"/>
            <a:ext cx="9023096"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そこで</a:t>
            </a:r>
            <a:r>
              <a:rPr lang="en-US" altLang="ja-JP"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a:t>
            </a:r>
          </a:p>
        </p:txBody>
      </p:sp>
      <p:sp>
        <p:nvSpPr>
          <p:cNvPr id="8" name="正方形/長方形 7">
            <a:extLst>
              <a:ext uri="{FF2B5EF4-FFF2-40B4-BE49-F238E27FC236}">
                <a16:creationId xmlns:a16="http://schemas.microsoft.com/office/drawing/2014/main" id="{B525B007-959B-CBCA-6F9F-75237F88025B}"/>
              </a:ext>
            </a:extLst>
          </p:cNvPr>
          <p:cNvSpPr/>
          <p:nvPr/>
        </p:nvSpPr>
        <p:spPr>
          <a:xfrm>
            <a:off x="566928" y="1570983"/>
            <a:ext cx="4764024" cy="50675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Figma</a:t>
            </a:r>
            <a:r>
              <a:rPr kumimoji="1" lang="ja-JP" altLang="en-US" dirty="0"/>
              <a:t>ろごなど</a:t>
            </a:r>
          </a:p>
        </p:txBody>
      </p:sp>
      <p:sp>
        <p:nvSpPr>
          <p:cNvPr id="9" name="テキスト ボックス 8">
            <a:extLst>
              <a:ext uri="{FF2B5EF4-FFF2-40B4-BE49-F238E27FC236}">
                <a16:creationId xmlns:a16="http://schemas.microsoft.com/office/drawing/2014/main" id="{88169F51-2546-7E76-E36F-A35CD050DCB6}"/>
              </a:ext>
            </a:extLst>
          </p:cNvPr>
          <p:cNvSpPr txBox="1"/>
          <p:nvPr/>
        </p:nvSpPr>
        <p:spPr>
          <a:xfrm>
            <a:off x="6096000" y="2062700"/>
            <a:ext cx="5812536"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「ホネット」</a:t>
            </a:r>
            <a:endParaRPr lang="en-US" altLang="ja-JP"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endParaRPr>
          </a:p>
        </p:txBody>
      </p:sp>
      <p:sp>
        <p:nvSpPr>
          <p:cNvPr id="10" name="テキスト ボックス 9">
            <a:extLst>
              <a:ext uri="{FF2B5EF4-FFF2-40B4-BE49-F238E27FC236}">
                <a16:creationId xmlns:a16="http://schemas.microsoft.com/office/drawing/2014/main" id="{1E8ED778-C9E3-CCF2-1B5F-4C6C0FC0D460}"/>
              </a:ext>
            </a:extLst>
          </p:cNvPr>
          <p:cNvSpPr txBox="1"/>
          <p:nvPr/>
        </p:nvSpPr>
        <p:spPr>
          <a:xfrm>
            <a:off x="6024880" y="3687305"/>
            <a:ext cx="5812536" cy="2123658"/>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様々な</a:t>
            </a:r>
            <a:endParaRPr lang="en-US" altLang="ja-JP"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endParaRPr>
          </a:p>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炎上シナリオ</a:t>
            </a:r>
            <a:endParaRPr lang="ja-JP" altLang="en-US" sz="6600" dirty="0"/>
          </a:p>
        </p:txBody>
      </p:sp>
    </p:spTree>
    <p:extLst>
      <p:ext uri="{BB962C8B-B14F-4D97-AF65-F5344CB8AC3E}">
        <p14:creationId xmlns:p14="http://schemas.microsoft.com/office/powerpoint/2010/main" val="381811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31AFCFC9-C202-9051-0E3F-A9E20191B047}"/>
              </a:ext>
            </a:extLst>
          </p:cNvPr>
          <p:cNvCxnSpPr>
            <a:cxnSpLocks/>
          </p:cNvCxnSpPr>
          <p:nvPr/>
        </p:nvCxnSpPr>
        <p:spPr>
          <a:xfrm>
            <a:off x="283464" y="1316736"/>
            <a:ext cx="11649456" cy="0"/>
          </a:xfrm>
          <a:prstGeom prst="line">
            <a:avLst/>
          </a:prstGeom>
          <a:ln w="698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6C5EB3A-FB63-FB5A-8B3F-738C6106B5DC}"/>
              </a:ext>
            </a:extLst>
          </p:cNvPr>
          <p:cNvSpPr txBox="1"/>
          <p:nvPr/>
        </p:nvSpPr>
        <p:spPr>
          <a:xfrm>
            <a:off x="10927080" y="929116"/>
            <a:ext cx="1107996" cy="369332"/>
          </a:xfrm>
          <a:prstGeom prst="rect">
            <a:avLst/>
          </a:prstGeom>
          <a:noFill/>
        </p:spPr>
        <p:txBody>
          <a:bodyPr wrap="none" rtlCol="0">
            <a:spAutoFit/>
          </a:bodyPr>
          <a:lstStyle/>
          <a:p>
            <a:r>
              <a:rPr kumimoji="1" lang="ja-JP" altLang="en-US" dirty="0">
                <a:solidFill>
                  <a:srgbClr val="FF0000"/>
                </a:solidFill>
                <a:latin typeface="HG創英角ｺﾞｼｯｸUB" panose="020B0909000000000000" pitchFamily="49" charset="-128"/>
                <a:ea typeface="HG創英角ｺﾞｼｯｸUB" panose="020B0909000000000000" pitchFamily="49" charset="-128"/>
                <a:cs typeface="ADLaM Display" panose="020F0502020204030204" pitchFamily="2" charset="0"/>
              </a:rPr>
              <a:t>ホネット</a:t>
            </a:r>
          </a:p>
        </p:txBody>
      </p:sp>
      <p:sp>
        <p:nvSpPr>
          <p:cNvPr id="2" name="テキスト ボックス 1">
            <a:extLst>
              <a:ext uri="{FF2B5EF4-FFF2-40B4-BE49-F238E27FC236}">
                <a16:creationId xmlns:a16="http://schemas.microsoft.com/office/drawing/2014/main" id="{38FBF9F5-4228-58A4-A265-E439175CE7D1}"/>
              </a:ext>
            </a:extLst>
          </p:cNvPr>
          <p:cNvSpPr txBox="1"/>
          <p:nvPr/>
        </p:nvSpPr>
        <p:spPr>
          <a:xfrm>
            <a:off x="283464" y="153663"/>
            <a:ext cx="9023096"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炎上系</a:t>
            </a:r>
            <a:r>
              <a:rPr lang="en-US" altLang="ja-JP"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SNS</a:t>
            </a:r>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「ホネット」</a:t>
            </a:r>
            <a:endParaRPr lang="ja-JP" altLang="en-US" sz="6600" dirty="0"/>
          </a:p>
        </p:txBody>
      </p:sp>
      <p:sp>
        <p:nvSpPr>
          <p:cNvPr id="8" name="正方形/長方形 7">
            <a:extLst>
              <a:ext uri="{FF2B5EF4-FFF2-40B4-BE49-F238E27FC236}">
                <a16:creationId xmlns:a16="http://schemas.microsoft.com/office/drawing/2014/main" id="{B525B007-959B-CBCA-6F9F-75237F88025B}"/>
              </a:ext>
            </a:extLst>
          </p:cNvPr>
          <p:cNvSpPr/>
          <p:nvPr/>
        </p:nvSpPr>
        <p:spPr>
          <a:xfrm>
            <a:off x="566928" y="1570983"/>
            <a:ext cx="4764024" cy="50675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Figma</a:t>
            </a:r>
            <a:r>
              <a:rPr kumimoji="1" lang="ja-JP" altLang="en-US" dirty="0"/>
              <a:t>ろごなど</a:t>
            </a:r>
          </a:p>
        </p:txBody>
      </p:sp>
      <p:sp>
        <p:nvSpPr>
          <p:cNvPr id="3" name="テキスト ボックス 2">
            <a:extLst>
              <a:ext uri="{FF2B5EF4-FFF2-40B4-BE49-F238E27FC236}">
                <a16:creationId xmlns:a16="http://schemas.microsoft.com/office/drawing/2014/main" id="{F4903288-A808-8DC1-3044-1E106AC7E9EC}"/>
              </a:ext>
            </a:extLst>
          </p:cNvPr>
          <p:cNvSpPr txBox="1"/>
          <p:nvPr/>
        </p:nvSpPr>
        <p:spPr>
          <a:xfrm>
            <a:off x="6096000" y="1798196"/>
            <a:ext cx="5812536" cy="2123658"/>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炎上したらどうなるか</a:t>
            </a:r>
            <a:endParaRPr lang="en-US" altLang="ja-JP"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endParaRPr>
          </a:p>
        </p:txBody>
      </p:sp>
      <p:sp>
        <p:nvSpPr>
          <p:cNvPr id="5" name="テキスト ボックス 4">
            <a:extLst>
              <a:ext uri="{FF2B5EF4-FFF2-40B4-BE49-F238E27FC236}">
                <a16:creationId xmlns:a16="http://schemas.microsoft.com/office/drawing/2014/main" id="{2037210C-4C87-5E48-1834-15E0B03F8C48}"/>
              </a:ext>
            </a:extLst>
          </p:cNvPr>
          <p:cNvSpPr txBox="1"/>
          <p:nvPr/>
        </p:nvSpPr>
        <p:spPr>
          <a:xfrm>
            <a:off x="5815584" y="5059804"/>
            <a:ext cx="6569456"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リテラシー向上</a:t>
            </a:r>
            <a:endParaRPr lang="en-US" altLang="ja-JP"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endParaRPr>
          </a:p>
        </p:txBody>
      </p:sp>
    </p:spTree>
    <p:extLst>
      <p:ext uri="{BB962C8B-B14F-4D97-AF65-F5344CB8AC3E}">
        <p14:creationId xmlns:p14="http://schemas.microsoft.com/office/powerpoint/2010/main" val="1996313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31AFCFC9-C202-9051-0E3F-A9E20191B047}"/>
              </a:ext>
            </a:extLst>
          </p:cNvPr>
          <p:cNvCxnSpPr>
            <a:cxnSpLocks/>
          </p:cNvCxnSpPr>
          <p:nvPr/>
        </p:nvCxnSpPr>
        <p:spPr>
          <a:xfrm>
            <a:off x="283464" y="1316736"/>
            <a:ext cx="11649456" cy="0"/>
          </a:xfrm>
          <a:prstGeom prst="line">
            <a:avLst/>
          </a:prstGeom>
          <a:ln w="698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6C5EB3A-FB63-FB5A-8B3F-738C6106B5DC}"/>
              </a:ext>
            </a:extLst>
          </p:cNvPr>
          <p:cNvSpPr txBox="1"/>
          <p:nvPr/>
        </p:nvSpPr>
        <p:spPr>
          <a:xfrm>
            <a:off x="10927080" y="929116"/>
            <a:ext cx="1107996" cy="369332"/>
          </a:xfrm>
          <a:prstGeom prst="rect">
            <a:avLst/>
          </a:prstGeom>
          <a:noFill/>
        </p:spPr>
        <p:txBody>
          <a:bodyPr wrap="none" rtlCol="0">
            <a:spAutoFit/>
          </a:bodyPr>
          <a:lstStyle/>
          <a:p>
            <a:r>
              <a:rPr kumimoji="1" lang="ja-JP" altLang="en-US" dirty="0">
                <a:solidFill>
                  <a:srgbClr val="FF0000"/>
                </a:solidFill>
                <a:latin typeface="HG創英角ｺﾞｼｯｸUB" panose="020B0909000000000000" pitchFamily="49" charset="-128"/>
                <a:ea typeface="HG創英角ｺﾞｼｯｸUB" panose="020B0909000000000000" pitchFamily="49" charset="-128"/>
                <a:cs typeface="ADLaM Display" panose="020F0502020204030204" pitchFamily="2" charset="0"/>
              </a:rPr>
              <a:t>ホネット</a:t>
            </a:r>
          </a:p>
        </p:txBody>
      </p:sp>
      <p:sp>
        <p:nvSpPr>
          <p:cNvPr id="11" name="テキスト ボックス 10">
            <a:extLst>
              <a:ext uri="{FF2B5EF4-FFF2-40B4-BE49-F238E27FC236}">
                <a16:creationId xmlns:a16="http://schemas.microsoft.com/office/drawing/2014/main" id="{7ACE9048-F3BD-4B14-8DED-C4504E34B1DF}"/>
              </a:ext>
            </a:extLst>
          </p:cNvPr>
          <p:cNvSpPr txBox="1"/>
          <p:nvPr/>
        </p:nvSpPr>
        <p:spPr>
          <a:xfrm>
            <a:off x="283464" y="153663"/>
            <a:ext cx="10643616"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情報リテラシーへの取組み</a:t>
            </a:r>
            <a:endParaRPr lang="ja-JP" altLang="en-US" sz="6600" dirty="0"/>
          </a:p>
        </p:txBody>
      </p:sp>
      <p:sp>
        <p:nvSpPr>
          <p:cNvPr id="6" name="テキスト ボックス 5">
            <a:extLst>
              <a:ext uri="{FF2B5EF4-FFF2-40B4-BE49-F238E27FC236}">
                <a16:creationId xmlns:a16="http://schemas.microsoft.com/office/drawing/2014/main" id="{7DCC1800-2981-BF3D-87E5-A2C209BEDFE6}"/>
              </a:ext>
            </a:extLst>
          </p:cNvPr>
          <p:cNvSpPr txBox="1"/>
          <p:nvPr/>
        </p:nvSpPr>
        <p:spPr>
          <a:xfrm>
            <a:off x="384048" y="2321004"/>
            <a:ext cx="9052560" cy="1107996"/>
          </a:xfrm>
          <a:prstGeom prst="rect">
            <a:avLst/>
          </a:prstGeom>
          <a:noFill/>
        </p:spPr>
        <p:txBody>
          <a:bodyPr wrap="square">
            <a:spAutoFit/>
          </a:bodyPr>
          <a:lstStyle/>
          <a:p>
            <a:r>
              <a:rPr lang="en-US" altLang="ja-JP"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SNS</a:t>
            </a:r>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のルール・・・</a:t>
            </a:r>
            <a:r>
              <a:rPr lang="en-US" altLang="ja-JP"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44%</a:t>
            </a:r>
            <a:endParaRPr lang="ja-JP" altLang="en-US" sz="6600" dirty="0"/>
          </a:p>
        </p:txBody>
      </p:sp>
      <p:sp>
        <p:nvSpPr>
          <p:cNvPr id="8" name="テキスト ボックス 7">
            <a:extLst>
              <a:ext uri="{FF2B5EF4-FFF2-40B4-BE49-F238E27FC236}">
                <a16:creationId xmlns:a16="http://schemas.microsoft.com/office/drawing/2014/main" id="{9D39A99A-95A7-3050-F777-4F37564FEAAB}"/>
              </a:ext>
            </a:extLst>
          </p:cNvPr>
          <p:cNvSpPr txBox="1"/>
          <p:nvPr/>
        </p:nvSpPr>
        <p:spPr>
          <a:xfrm>
            <a:off x="384048" y="4078224"/>
            <a:ext cx="10259568"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不適切投稿防止・・・</a:t>
            </a:r>
            <a:r>
              <a:rPr lang="en-US" altLang="ja-JP"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70%</a:t>
            </a:r>
            <a:endParaRPr lang="ja-JP" altLang="en-US" sz="6600" dirty="0"/>
          </a:p>
        </p:txBody>
      </p:sp>
      <p:sp>
        <p:nvSpPr>
          <p:cNvPr id="9" name="テキスト ボックス 8">
            <a:extLst>
              <a:ext uri="{FF2B5EF4-FFF2-40B4-BE49-F238E27FC236}">
                <a16:creationId xmlns:a16="http://schemas.microsoft.com/office/drawing/2014/main" id="{1092BB52-F42C-C922-0FF6-809FEF752369}"/>
              </a:ext>
            </a:extLst>
          </p:cNvPr>
          <p:cNvSpPr txBox="1"/>
          <p:nvPr/>
        </p:nvSpPr>
        <p:spPr>
          <a:xfrm>
            <a:off x="625842" y="6058006"/>
            <a:ext cx="5642891" cy="646331"/>
          </a:xfrm>
          <a:prstGeom prst="rect">
            <a:avLst/>
          </a:prstGeom>
          <a:noFill/>
        </p:spPr>
        <p:txBody>
          <a:bodyPr wrap="none" rtlCol="0">
            <a:spAutoFit/>
          </a:bodyPr>
          <a:lstStyle/>
          <a:p>
            <a:pPr algn="just"/>
            <a:r>
              <a:rPr kumimoji="1" lang="en-US" altLang="ja-JP" sz="3600" dirty="0"/>
              <a:t>2023</a:t>
            </a:r>
            <a:r>
              <a:rPr kumimoji="1" lang="ja-JP" altLang="en-US" sz="3600" dirty="0"/>
              <a:t>年度</a:t>
            </a:r>
            <a:r>
              <a:rPr kumimoji="1" lang="en-US" altLang="ja-JP" sz="3600" dirty="0"/>
              <a:t>ILAS</a:t>
            </a:r>
            <a:r>
              <a:rPr kumimoji="1" lang="ja-JP" altLang="en-US" sz="3600" dirty="0"/>
              <a:t>指標</a:t>
            </a:r>
            <a:r>
              <a:rPr kumimoji="1" lang="en-US" altLang="ja-JP" sz="3600" dirty="0"/>
              <a:t>-</a:t>
            </a:r>
            <a:r>
              <a:rPr kumimoji="1" lang="ja-JP" altLang="en-US" sz="3600" dirty="0"/>
              <a:t>総務省</a:t>
            </a:r>
          </a:p>
        </p:txBody>
      </p:sp>
    </p:spTree>
    <p:extLst>
      <p:ext uri="{BB962C8B-B14F-4D97-AF65-F5344CB8AC3E}">
        <p14:creationId xmlns:p14="http://schemas.microsoft.com/office/powerpoint/2010/main" val="423378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descr="花の絵&#10;&#10;低い精度で自動的に生成された説明">
            <a:extLst>
              <a:ext uri="{FF2B5EF4-FFF2-40B4-BE49-F238E27FC236}">
                <a16:creationId xmlns:a16="http://schemas.microsoft.com/office/drawing/2014/main" id="{8A04BF68-BD10-0CEE-28EA-A7F5E912D430}"/>
              </a:ext>
            </a:extLst>
          </p:cNvPr>
          <p:cNvPicPr>
            <a:picLocks noChangeAspect="1"/>
          </p:cNvPicPr>
          <p:nvPr/>
        </p:nvPicPr>
        <p:blipFill>
          <a:blip r:embed="rId3">
            <a:alphaModFix amt="40000"/>
            <a:extLst>
              <a:ext uri="{28A0092B-C50C-407E-A947-70E740481C1C}">
                <a14:useLocalDpi xmlns:a14="http://schemas.microsoft.com/office/drawing/2010/main" val="0"/>
              </a:ext>
            </a:extLst>
          </a:blip>
          <a:stretch>
            <a:fillRect/>
          </a:stretch>
        </p:blipFill>
        <p:spPr>
          <a:xfrm>
            <a:off x="2483358" y="70103"/>
            <a:ext cx="6706362" cy="6913776"/>
          </a:xfrm>
          <a:prstGeom prst="rect">
            <a:avLst/>
          </a:prstGeom>
        </p:spPr>
      </p:pic>
      <p:sp>
        <p:nvSpPr>
          <p:cNvPr id="12" name="テキスト ボックス 11">
            <a:extLst>
              <a:ext uri="{FF2B5EF4-FFF2-40B4-BE49-F238E27FC236}">
                <a16:creationId xmlns:a16="http://schemas.microsoft.com/office/drawing/2014/main" id="{A1392269-7799-9E0B-59A8-95E6485C266D}"/>
              </a:ext>
            </a:extLst>
          </p:cNvPr>
          <p:cNvSpPr txBox="1"/>
          <p:nvPr/>
        </p:nvSpPr>
        <p:spPr>
          <a:xfrm>
            <a:off x="223837" y="2326662"/>
            <a:ext cx="11947525" cy="2400657"/>
          </a:xfrm>
          <a:prstGeom prst="rect">
            <a:avLst/>
          </a:prstGeom>
          <a:noFill/>
        </p:spPr>
        <p:txBody>
          <a:bodyPr wrap="square">
            <a:spAutoFit/>
          </a:bodyPr>
          <a:lstStyle/>
          <a:p>
            <a:r>
              <a:rPr lang="ja-JP" altLang="en-US" sz="150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絶えない炎上</a:t>
            </a:r>
            <a:endParaRPr lang="ja-JP" altLang="en-US" sz="15000" dirty="0"/>
          </a:p>
        </p:txBody>
      </p:sp>
    </p:spTree>
    <p:extLst>
      <p:ext uri="{BB962C8B-B14F-4D97-AF65-F5344CB8AC3E}">
        <p14:creationId xmlns:p14="http://schemas.microsoft.com/office/powerpoint/2010/main" val="718252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31AFCFC9-C202-9051-0E3F-A9E20191B047}"/>
              </a:ext>
            </a:extLst>
          </p:cNvPr>
          <p:cNvCxnSpPr>
            <a:cxnSpLocks/>
          </p:cNvCxnSpPr>
          <p:nvPr/>
        </p:nvCxnSpPr>
        <p:spPr>
          <a:xfrm>
            <a:off x="283464" y="1316736"/>
            <a:ext cx="11649456" cy="0"/>
          </a:xfrm>
          <a:prstGeom prst="line">
            <a:avLst/>
          </a:prstGeom>
          <a:ln w="698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6C5EB3A-FB63-FB5A-8B3F-738C6106B5DC}"/>
              </a:ext>
            </a:extLst>
          </p:cNvPr>
          <p:cNvSpPr txBox="1"/>
          <p:nvPr/>
        </p:nvSpPr>
        <p:spPr>
          <a:xfrm>
            <a:off x="10927080" y="929116"/>
            <a:ext cx="1107996" cy="369332"/>
          </a:xfrm>
          <a:prstGeom prst="rect">
            <a:avLst/>
          </a:prstGeom>
          <a:noFill/>
        </p:spPr>
        <p:txBody>
          <a:bodyPr wrap="none" rtlCol="0">
            <a:spAutoFit/>
          </a:bodyPr>
          <a:lstStyle/>
          <a:p>
            <a:r>
              <a:rPr kumimoji="1" lang="ja-JP" altLang="en-US" dirty="0">
                <a:solidFill>
                  <a:srgbClr val="FF0000"/>
                </a:solidFill>
                <a:latin typeface="HG創英角ｺﾞｼｯｸUB" panose="020B0909000000000000" pitchFamily="49" charset="-128"/>
                <a:ea typeface="HG創英角ｺﾞｼｯｸUB" panose="020B0909000000000000" pitchFamily="49" charset="-128"/>
                <a:cs typeface="ADLaM Display" panose="020F0502020204030204" pitchFamily="2" charset="0"/>
              </a:rPr>
              <a:t>ホネット</a:t>
            </a:r>
          </a:p>
        </p:txBody>
      </p:sp>
      <p:sp>
        <p:nvSpPr>
          <p:cNvPr id="2" name="テキスト ボックス 1">
            <a:extLst>
              <a:ext uri="{FF2B5EF4-FFF2-40B4-BE49-F238E27FC236}">
                <a16:creationId xmlns:a16="http://schemas.microsoft.com/office/drawing/2014/main" id="{38FBF9F5-4228-58A4-A265-E439175CE7D1}"/>
              </a:ext>
            </a:extLst>
          </p:cNvPr>
          <p:cNvSpPr txBox="1"/>
          <p:nvPr/>
        </p:nvSpPr>
        <p:spPr>
          <a:xfrm>
            <a:off x="283464" y="153663"/>
            <a:ext cx="2073656"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目的</a:t>
            </a:r>
            <a:endParaRPr lang="ja-JP" altLang="en-US" sz="6600" dirty="0"/>
          </a:p>
        </p:txBody>
      </p:sp>
      <p:sp>
        <p:nvSpPr>
          <p:cNvPr id="3" name="テキスト ボックス 2">
            <a:extLst>
              <a:ext uri="{FF2B5EF4-FFF2-40B4-BE49-F238E27FC236}">
                <a16:creationId xmlns:a16="http://schemas.microsoft.com/office/drawing/2014/main" id="{C17D7FC7-5572-B451-5E2C-6640C34FF0B8}"/>
              </a:ext>
            </a:extLst>
          </p:cNvPr>
          <p:cNvSpPr txBox="1"/>
          <p:nvPr/>
        </p:nvSpPr>
        <p:spPr>
          <a:xfrm>
            <a:off x="811784" y="1758943"/>
            <a:ext cx="10475976"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デジタルタトゥー防止</a:t>
            </a:r>
            <a:endParaRPr lang="ja-JP" altLang="en-US" sz="6600" dirty="0"/>
          </a:p>
        </p:txBody>
      </p:sp>
      <p:sp>
        <p:nvSpPr>
          <p:cNvPr id="5" name="テキスト ボックス 4">
            <a:extLst>
              <a:ext uri="{FF2B5EF4-FFF2-40B4-BE49-F238E27FC236}">
                <a16:creationId xmlns:a16="http://schemas.microsoft.com/office/drawing/2014/main" id="{18A3CD23-7598-BA40-054D-E89DE1A18876}"/>
              </a:ext>
            </a:extLst>
          </p:cNvPr>
          <p:cNvSpPr txBox="1"/>
          <p:nvPr/>
        </p:nvSpPr>
        <p:spPr>
          <a:xfrm>
            <a:off x="811784" y="3437064"/>
            <a:ext cx="6554216"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リテラシー向上</a:t>
            </a:r>
            <a:endParaRPr lang="ja-JP" altLang="en-US" sz="6600" dirty="0"/>
          </a:p>
        </p:txBody>
      </p:sp>
      <p:sp>
        <p:nvSpPr>
          <p:cNvPr id="6" name="テキスト ボックス 5">
            <a:extLst>
              <a:ext uri="{FF2B5EF4-FFF2-40B4-BE49-F238E27FC236}">
                <a16:creationId xmlns:a16="http://schemas.microsoft.com/office/drawing/2014/main" id="{93EECAAB-F018-D16B-4F51-AE5DD1E6B6B4}"/>
              </a:ext>
            </a:extLst>
          </p:cNvPr>
          <p:cNvSpPr txBox="1"/>
          <p:nvPr/>
        </p:nvSpPr>
        <p:spPr>
          <a:xfrm>
            <a:off x="811784" y="5115185"/>
            <a:ext cx="6554216"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より良い</a:t>
            </a:r>
            <a:r>
              <a:rPr lang="en-US" altLang="ja-JP"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SNS</a:t>
            </a:r>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教育</a:t>
            </a:r>
            <a:endParaRPr lang="ja-JP" altLang="en-US" sz="6600" dirty="0"/>
          </a:p>
        </p:txBody>
      </p:sp>
    </p:spTree>
    <p:extLst>
      <p:ext uri="{BB962C8B-B14F-4D97-AF65-F5344CB8AC3E}">
        <p14:creationId xmlns:p14="http://schemas.microsoft.com/office/powerpoint/2010/main" val="4149686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descr="携帯電話の画面&#10;&#10;自動的に生成された説明">
            <a:extLst>
              <a:ext uri="{FF2B5EF4-FFF2-40B4-BE49-F238E27FC236}">
                <a16:creationId xmlns:a16="http://schemas.microsoft.com/office/drawing/2014/main" id="{D2302BC5-3492-F98C-A24A-A1F6FFD25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183" y="1371814"/>
            <a:ext cx="2713423" cy="5157002"/>
          </a:xfrm>
          <a:prstGeom prst="rect">
            <a:avLst/>
          </a:prstGeom>
        </p:spPr>
      </p:pic>
      <p:cxnSp>
        <p:nvCxnSpPr>
          <p:cNvPr id="4" name="直線コネクタ 3">
            <a:extLst>
              <a:ext uri="{FF2B5EF4-FFF2-40B4-BE49-F238E27FC236}">
                <a16:creationId xmlns:a16="http://schemas.microsoft.com/office/drawing/2014/main" id="{31AFCFC9-C202-9051-0E3F-A9E20191B047}"/>
              </a:ext>
            </a:extLst>
          </p:cNvPr>
          <p:cNvCxnSpPr>
            <a:cxnSpLocks/>
          </p:cNvCxnSpPr>
          <p:nvPr/>
        </p:nvCxnSpPr>
        <p:spPr>
          <a:xfrm>
            <a:off x="283464" y="1316736"/>
            <a:ext cx="11649456" cy="0"/>
          </a:xfrm>
          <a:prstGeom prst="line">
            <a:avLst/>
          </a:prstGeom>
          <a:ln w="698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6C5EB3A-FB63-FB5A-8B3F-738C6106B5DC}"/>
              </a:ext>
            </a:extLst>
          </p:cNvPr>
          <p:cNvSpPr txBox="1"/>
          <p:nvPr/>
        </p:nvSpPr>
        <p:spPr>
          <a:xfrm>
            <a:off x="10927080" y="929116"/>
            <a:ext cx="1107996" cy="369332"/>
          </a:xfrm>
          <a:prstGeom prst="rect">
            <a:avLst/>
          </a:prstGeom>
          <a:noFill/>
        </p:spPr>
        <p:txBody>
          <a:bodyPr wrap="none" rtlCol="0">
            <a:spAutoFit/>
          </a:bodyPr>
          <a:lstStyle/>
          <a:p>
            <a:r>
              <a:rPr kumimoji="1" lang="ja-JP" altLang="en-US" dirty="0">
                <a:solidFill>
                  <a:srgbClr val="FF0000"/>
                </a:solidFill>
                <a:latin typeface="HG創英角ｺﾞｼｯｸUB" panose="020B0909000000000000" pitchFamily="49" charset="-128"/>
                <a:ea typeface="HG創英角ｺﾞｼｯｸUB" panose="020B0909000000000000" pitchFamily="49" charset="-128"/>
                <a:cs typeface="ADLaM Display" panose="020F0502020204030204" pitchFamily="2" charset="0"/>
              </a:rPr>
              <a:t>ホネット</a:t>
            </a:r>
          </a:p>
        </p:txBody>
      </p:sp>
      <p:sp>
        <p:nvSpPr>
          <p:cNvPr id="11" name="テキスト ボックス 10">
            <a:extLst>
              <a:ext uri="{FF2B5EF4-FFF2-40B4-BE49-F238E27FC236}">
                <a16:creationId xmlns:a16="http://schemas.microsoft.com/office/drawing/2014/main" id="{7ACE9048-F3BD-4B14-8DED-C4504E34B1DF}"/>
              </a:ext>
            </a:extLst>
          </p:cNvPr>
          <p:cNvSpPr txBox="1"/>
          <p:nvPr/>
        </p:nvSpPr>
        <p:spPr>
          <a:xfrm>
            <a:off x="283464" y="153663"/>
            <a:ext cx="5812536"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そこで・・・</a:t>
            </a:r>
            <a:endParaRPr lang="ja-JP" altLang="en-US" sz="6600" dirty="0"/>
          </a:p>
        </p:txBody>
      </p:sp>
      <p:sp>
        <p:nvSpPr>
          <p:cNvPr id="17" name="四角形: 角を丸くする 16">
            <a:extLst>
              <a:ext uri="{FF2B5EF4-FFF2-40B4-BE49-F238E27FC236}">
                <a16:creationId xmlns:a16="http://schemas.microsoft.com/office/drawing/2014/main" id="{E703EFF1-1F17-23EE-44D5-6E9610869312}"/>
              </a:ext>
            </a:extLst>
          </p:cNvPr>
          <p:cNvSpPr/>
          <p:nvPr/>
        </p:nvSpPr>
        <p:spPr>
          <a:xfrm>
            <a:off x="754379" y="4914036"/>
            <a:ext cx="1716025" cy="172839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descr="ロゴ&#10;&#10;自動的に生成された説明">
            <a:extLst>
              <a:ext uri="{FF2B5EF4-FFF2-40B4-BE49-F238E27FC236}">
                <a16:creationId xmlns:a16="http://schemas.microsoft.com/office/drawing/2014/main" id="{D0E78E92-5593-0792-C7EF-4309F2BBDE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088" y="4901110"/>
            <a:ext cx="1741316" cy="1741316"/>
          </a:xfrm>
          <a:prstGeom prst="rect">
            <a:avLst/>
          </a:prstGeom>
        </p:spPr>
      </p:pic>
      <p:sp>
        <p:nvSpPr>
          <p:cNvPr id="18" name="テキスト ボックス 17">
            <a:extLst>
              <a:ext uri="{FF2B5EF4-FFF2-40B4-BE49-F238E27FC236}">
                <a16:creationId xmlns:a16="http://schemas.microsoft.com/office/drawing/2014/main" id="{583B488E-F5D9-F615-4C2F-2358559CA9AA}"/>
              </a:ext>
            </a:extLst>
          </p:cNvPr>
          <p:cNvSpPr txBox="1"/>
          <p:nvPr/>
        </p:nvSpPr>
        <p:spPr>
          <a:xfrm>
            <a:off x="5668542" y="2030474"/>
            <a:ext cx="5812536"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「ホネット」</a:t>
            </a:r>
            <a:endParaRPr lang="en-US" altLang="ja-JP"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endParaRPr>
          </a:p>
        </p:txBody>
      </p:sp>
      <p:sp>
        <p:nvSpPr>
          <p:cNvPr id="19" name="テキスト ボックス 18">
            <a:extLst>
              <a:ext uri="{FF2B5EF4-FFF2-40B4-BE49-F238E27FC236}">
                <a16:creationId xmlns:a16="http://schemas.microsoft.com/office/drawing/2014/main" id="{7EEF6086-DD1F-3559-EA15-985A07DB790C}"/>
              </a:ext>
            </a:extLst>
          </p:cNvPr>
          <p:cNvSpPr txBox="1"/>
          <p:nvPr/>
        </p:nvSpPr>
        <p:spPr>
          <a:xfrm>
            <a:off x="5739384" y="3839281"/>
            <a:ext cx="5812536" cy="2123658"/>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様々な</a:t>
            </a:r>
            <a:endParaRPr lang="en-US" altLang="ja-JP"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endParaRPr>
          </a:p>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炎上シナリオ</a:t>
            </a:r>
            <a:endParaRPr lang="ja-JP" altLang="en-US" sz="6600" dirty="0"/>
          </a:p>
        </p:txBody>
      </p:sp>
    </p:spTree>
    <p:extLst>
      <p:ext uri="{BB962C8B-B14F-4D97-AF65-F5344CB8AC3E}">
        <p14:creationId xmlns:p14="http://schemas.microsoft.com/office/powerpoint/2010/main" val="402817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31AFCFC9-C202-9051-0E3F-A9E20191B047}"/>
              </a:ext>
            </a:extLst>
          </p:cNvPr>
          <p:cNvCxnSpPr>
            <a:cxnSpLocks/>
          </p:cNvCxnSpPr>
          <p:nvPr/>
        </p:nvCxnSpPr>
        <p:spPr>
          <a:xfrm>
            <a:off x="283464" y="1316736"/>
            <a:ext cx="11649456" cy="0"/>
          </a:xfrm>
          <a:prstGeom prst="line">
            <a:avLst/>
          </a:prstGeom>
          <a:ln w="698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6C5EB3A-FB63-FB5A-8B3F-738C6106B5DC}"/>
              </a:ext>
            </a:extLst>
          </p:cNvPr>
          <p:cNvSpPr txBox="1"/>
          <p:nvPr/>
        </p:nvSpPr>
        <p:spPr>
          <a:xfrm>
            <a:off x="10927080" y="929116"/>
            <a:ext cx="1107996" cy="369332"/>
          </a:xfrm>
          <a:prstGeom prst="rect">
            <a:avLst/>
          </a:prstGeom>
          <a:noFill/>
        </p:spPr>
        <p:txBody>
          <a:bodyPr wrap="none" rtlCol="0">
            <a:spAutoFit/>
          </a:bodyPr>
          <a:lstStyle/>
          <a:p>
            <a:r>
              <a:rPr kumimoji="1" lang="ja-JP" altLang="en-US" dirty="0">
                <a:solidFill>
                  <a:srgbClr val="FF0000"/>
                </a:solidFill>
                <a:latin typeface="HG創英角ｺﾞｼｯｸUB" panose="020B0909000000000000" pitchFamily="49" charset="-128"/>
                <a:ea typeface="HG創英角ｺﾞｼｯｸUB" panose="020B0909000000000000" pitchFamily="49" charset="-128"/>
                <a:cs typeface="ADLaM Display" panose="020F0502020204030204" pitchFamily="2" charset="0"/>
              </a:rPr>
              <a:t>ホネット</a:t>
            </a:r>
          </a:p>
        </p:txBody>
      </p:sp>
      <p:sp>
        <p:nvSpPr>
          <p:cNvPr id="2" name="テキスト ボックス 1">
            <a:extLst>
              <a:ext uri="{FF2B5EF4-FFF2-40B4-BE49-F238E27FC236}">
                <a16:creationId xmlns:a16="http://schemas.microsoft.com/office/drawing/2014/main" id="{38FBF9F5-4228-58A4-A265-E439175CE7D1}"/>
              </a:ext>
            </a:extLst>
          </p:cNvPr>
          <p:cNvSpPr txBox="1"/>
          <p:nvPr/>
        </p:nvSpPr>
        <p:spPr>
          <a:xfrm>
            <a:off x="283464" y="153663"/>
            <a:ext cx="9023096"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炎上系</a:t>
            </a:r>
            <a:r>
              <a:rPr lang="en-US" altLang="ja-JP"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SNS</a:t>
            </a:r>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「ホネット」</a:t>
            </a:r>
            <a:endParaRPr lang="ja-JP" altLang="en-US" sz="6600" dirty="0"/>
          </a:p>
        </p:txBody>
      </p:sp>
      <p:sp>
        <p:nvSpPr>
          <p:cNvPr id="3" name="テキスト ボックス 2">
            <a:extLst>
              <a:ext uri="{FF2B5EF4-FFF2-40B4-BE49-F238E27FC236}">
                <a16:creationId xmlns:a16="http://schemas.microsoft.com/office/drawing/2014/main" id="{F4903288-A808-8DC1-3044-1E106AC7E9EC}"/>
              </a:ext>
            </a:extLst>
          </p:cNvPr>
          <p:cNvSpPr txBox="1"/>
          <p:nvPr/>
        </p:nvSpPr>
        <p:spPr>
          <a:xfrm>
            <a:off x="3575304" y="2200791"/>
            <a:ext cx="8616696"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炎上したらどうなるか</a:t>
            </a:r>
            <a:endParaRPr lang="en-US" altLang="ja-JP"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endParaRPr>
          </a:p>
        </p:txBody>
      </p:sp>
      <p:sp>
        <p:nvSpPr>
          <p:cNvPr id="5" name="テキスト ボックス 4">
            <a:extLst>
              <a:ext uri="{FF2B5EF4-FFF2-40B4-BE49-F238E27FC236}">
                <a16:creationId xmlns:a16="http://schemas.microsoft.com/office/drawing/2014/main" id="{2037210C-4C87-5E48-1834-15E0B03F8C48}"/>
              </a:ext>
            </a:extLst>
          </p:cNvPr>
          <p:cNvSpPr txBox="1"/>
          <p:nvPr/>
        </p:nvSpPr>
        <p:spPr>
          <a:xfrm>
            <a:off x="4481170" y="4639180"/>
            <a:ext cx="6569456"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リテラシー向上</a:t>
            </a:r>
            <a:endParaRPr lang="en-US" altLang="ja-JP"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endParaRPr>
          </a:p>
        </p:txBody>
      </p:sp>
      <p:pic>
        <p:nvPicPr>
          <p:cNvPr id="10" name="図 9" descr="モニター画面に映る文字&#10;&#10;自動的に生成された説明">
            <a:extLst>
              <a:ext uri="{FF2B5EF4-FFF2-40B4-BE49-F238E27FC236}">
                <a16:creationId xmlns:a16="http://schemas.microsoft.com/office/drawing/2014/main" id="{52037589-C726-0B65-E669-E575A1EFB7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178" y="1563624"/>
            <a:ext cx="2504644" cy="4904052"/>
          </a:xfrm>
          <a:prstGeom prst="rect">
            <a:avLst/>
          </a:prstGeom>
        </p:spPr>
      </p:pic>
      <p:sp>
        <p:nvSpPr>
          <p:cNvPr id="11" name="二等辺三角形 10">
            <a:extLst>
              <a:ext uri="{FF2B5EF4-FFF2-40B4-BE49-F238E27FC236}">
                <a16:creationId xmlns:a16="http://schemas.microsoft.com/office/drawing/2014/main" id="{CF79D884-AD83-AB7D-3F2B-943F7291D317}"/>
              </a:ext>
            </a:extLst>
          </p:cNvPr>
          <p:cNvSpPr/>
          <p:nvPr/>
        </p:nvSpPr>
        <p:spPr>
          <a:xfrm flipV="1">
            <a:off x="6894576" y="3549213"/>
            <a:ext cx="1453896" cy="932873"/>
          </a:xfrm>
          <a:prstGeom prst="triangle">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10291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56470E7-7877-FB48-BE1B-9289B7465DBE}"/>
              </a:ext>
            </a:extLst>
          </p:cNvPr>
          <p:cNvSpPr txBox="1"/>
          <p:nvPr/>
        </p:nvSpPr>
        <p:spPr>
          <a:xfrm>
            <a:off x="3774692" y="6139166"/>
            <a:ext cx="4642618" cy="646331"/>
          </a:xfrm>
          <a:prstGeom prst="rect">
            <a:avLst/>
          </a:prstGeom>
          <a:noFill/>
        </p:spPr>
        <p:txBody>
          <a:bodyPr wrap="none" rtlCol="0">
            <a:spAutoFit/>
          </a:bodyPr>
          <a:lstStyle/>
          <a:p>
            <a:pPr algn="just"/>
            <a:r>
              <a:rPr lang="en-US" altLang="ja-JP" sz="3600" b="1" dirty="0"/>
              <a:t>https://honetto.site</a:t>
            </a:r>
            <a:endParaRPr kumimoji="1" lang="ja-JP" altLang="en-US" sz="3600" b="1" dirty="0"/>
          </a:p>
        </p:txBody>
      </p:sp>
      <p:pic>
        <p:nvPicPr>
          <p:cNvPr id="5" name="図 4" descr="QR コード&#10;&#10;自動的に生成された説明">
            <a:extLst>
              <a:ext uri="{FF2B5EF4-FFF2-40B4-BE49-F238E27FC236}">
                <a16:creationId xmlns:a16="http://schemas.microsoft.com/office/drawing/2014/main" id="{837D33D0-FC68-7252-A068-88C9749147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4716" y="257720"/>
            <a:ext cx="5682567" cy="568256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139338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31AFCFC9-C202-9051-0E3F-A9E20191B047}"/>
              </a:ext>
            </a:extLst>
          </p:cNvPr>
          <p:cNvCxnSpPr>
            <a:cxnSpLocks/>
          </p:cNvCxnSpPr>
          <p:nvPr/>
        </p:nvCxnSpPr>
        <p:spPr>
          <a:xfrm>
            <a:off x="283464" y="1316736"/>
            <a:ext cx="11649456" cy="0"/>
          </a:xfrm>
          <a:prstGeom prst="line">
            <a:avLst/>
          </a:prstGeom>
          <a:ln w="698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6C5EB3A-FB63-FB5A-8B3F-738C6106B5DC}"/>
              </a:ext>
            </a:extLst>
          </p:cNvPr>
          <p:cNvSpPr txBox="1"/>
          <p:nvPr/>
        </p:nvSpPr>
        <p:spPr>
          <a:xfrm>
            <a:off x="10927080" y="929116"/>
            <a:ext cx="1107996" cy="369332"/>
          </a:xfrm>
          <a:prstGeom prst="rect">
            <a:avLst/>
          </a:prstGeom>
          <a:noFill/>
        </p:spPr>
        <p:txBody>
          <a:bodyPr wrap="none" rtlCol="0">
            <a:spAutoFit/>
          </a:bodyPr>
          <a:lstStyle/>
          <a:p>
            <a:r>
              <a:rPr kumimoji="1" lang="ja-JP" altLang="en-US" dirty="0">
                <a:solidFill>
                  <a:srgbClr val="FF0000"/>
                </a:solidFill>
                <a:latin typeface="HG創英角ｺﾞｼｯｸUB" panose="020B0909000000000000" pitchFamily="49" charset="-128"/>
                <a:ea typeface="HG創英角ｺﾞｼｯｸUB" panose="020B0909000000000000" pitchFamily="49" charset="-128"/>
                <a:cs typeface="ADLaM Display" panose="020F0502020204030204" pitchFamily="2" charset="0"/>
              </a:rPr>
              <a:t>ホネット</a:t>
            </a:r>
          </a:p>
        </p:txBody>
      </p:sp>
      <p:sp>
        <p:nvSpPr>
          <p:cNvPr id="2" name="テキスト ボックス 1">
            <a:extLst>
              <a:ext uri="{FF2B5EF4-FFF2-40B4-BE49-F238E27FC236}">
                <a16:creationId xmlns:a16="http://schemas.microsoft.com/office/drawing/2014/main" id="{BD35C3F5-0AEE-C290-9C0C-15B88065129D}"/>
              </a:ext>
            </a:extLst>
          </p:cNvPr>
          <p:cNvSpPr txBox="1"/>
          <p:nvPr/>
        </p:nvSpPr>
        <p:spPr>
          <a:xfrm>
            <a:off x="283464" y="153663"/>
            <a:ext cx="3719576" cy="1107996"/>
          </a:xfrm>
          <a:prstGeom prst="rect">
            <a:avLst/>
          </a:prstGeom>
          <a:noFill/>
        </p:spPr>
        <p:txBody>
          <a:bodyPr wrap="square">
            <a:spAutoFit/>
          </a:bodyPr>
          <a:lstStyle/>
          <a:p>
            <a:r>
              <a:rPr lang="ja-JP" altLang="en-US" sz="6600" dirty="0">
                <a:latin typeface="HG創英角ｺﾞｼｯｸUB" panose="020B0909000000000000" pitchFamily="49" charset="-128"/>
                <a:ea typeface="HG創英角ｺﾞｼｯｸUB" panose="020B0909000000000000" pitchFamily="49" charset="-128"/>
                <a:cs typeface="ADLaM Display" panose="020F0502020204030204" pitchFamily="2" charset="0"/>
              </a:rPr>
              <a:t>技術構成</a:t>
            </a:r>
            <a:endParaRPr lang="ja-JP" altLang="en-US" sz="6600" dirty="0"/>
          </a:p>
        </p:txBody>
      </p:sp>
      <p:sp>
        <p:nvSpPr>
          <p:cNvPr id="8" name="テキスト ボックス 7">
            <a:extLst>
              <a:ext uri="{FF2B5EF4-FFF2-40B4-BE49-F238E27FC236}">
                <a16:creationId xmlns:a16="http://schemas.microsoft.com/office/drawing/2014/main" id="{70726485-8263-F1F0-4DEE-5BAFD086A3D4}"/>
              </a:ext>
            </a:extLst>
          </p:cNvPr>
          <p:cNvSpPr txBox="1"/>
          <p:nvPr/>
        </p:nvSpPr>
        <p:spPr>
          <a:xfrm>
            <a:off x="2653205" y="1587948"/>
            <a:ext cx="3416320" cy="646331"/>
          </a:xfrm>
          <a:prstGeom prst="rect">
            <a:avLst/>
          </a:prstGeom>
          <a:noFill/>
        </p:spPr>
        <p:txBody>
          <a:bodyPr wrap="none" rtlCol="0">
            <a:spAutoFit/>
          </a:bodyPr>
          <a:lstStyle/>
          <a:p>
            <a:pPr algn="just"/>
            <a:r>
              <a:rPr lang="ja-JP" altLang="en-US" sz="3600" b="1" dirty="0"/>
              <a:t>フロントエンド</a:t>
            </a:r>
            <a:endParaRPr kumimoji="1" lang="ja-JP" altLang="en-US" sz="3600" b="1" dirty="0"/>
          </a:p>
        </p:txBody>
      </p:sp>
      <p:sp>
        <p:nvSpPr>
          <p:cNvPr id="9" name="テキスト ボックス 8">
            <a:extLst>
              <a:ext uri="{FF2B5EF4-FFF2-40B4-BE49-F238E27FC236}">
                <a16:creationId xmlns:a16="http://schemas.microsoft.com/office/drawing/2014/main" id="{C9E5180B-822E-3BE7-7B37-4F480D2F222C}"/>
              </a:ext>
            </a:extLst>
          </p:cNvPr>
          <p:cNvSpPr txBox="1"/>
          <p:nvPr/>
        </p:nvSpPr>
        <p:spPr>
          <a:xfrm>
            <a:off x="6337936" y="1572078"/>
            <a:ext cx="2954655" cy="646331"/>
          </a:xfrm>
          <a:prstGeom prst="rect">
            <a:avLst/>
          </a:prstGeom>
          <a:noFill/>
        </p:spPr>
        <p:txBody>
          <a:bodyPr wrap="none" rtlCol="0">
            <a:spAutoFit/>
          </a:bodyPr>
          <a:lstStyle/>
          <a:p>
            <a:pPr algn="just"/>
            <a:r>
              <a:rPr lang="ja-JP" altLang="en-US" sz="3600" b="1" dirty="0"/>
              <a:t>バックエンド</a:t>
            </a:r>
            <a:endParaRPr kumimoji="1" lang="ja-JP" altLang="en-US" sz="3600" b="1" dirty="0"/>
          </a:p>
        </p:txBody>
      </p:sp>
      <p:pic>
        <p:nvPicPr>
          <p:cNvPr id="5" name="図 4">
            <a:extLst>
              <a:ext uri="{FF2B5EF4-FFF2-40B4-BE49-F238E27FC236}">
                <a16:creationId xmlns:a16="http://schemas.microsoft.com/office/drawing/2014/main" id="{F05C5F86-00E5-E6C1-7D1D-30EAC3C3FD52}"/>
              </a:ext>
            </a:extLst>
          </p:cNvPr>
          <p:cNvPicPr>
            <a:picLocks noChangeAspect="1"/>
          </p:cNvPicPr>
          <p:nvPr/>
        </p:nvPicPr>
        <p:blipFill>
          <a:blip r:embed="rId3"/>
          <a:stretch>
            <a:fillRect/>
          </a:stretch>
        </p:blipFill>
        <p:spPr>
          <a:xfrm>
            <a:off x="2845249" y="2182909"/>
            <a:ext cx="6923730" cy="4842364"/>
          </a:xfrm>
          <a:prstGeom prst="rect">
            <a:avLst/>
          </a:prstGeom>
        </p:spPr>
      </p:pic>
    </p:spTree>
    <p:extLst>
      <p:ext uri="{BB962C8B-B14F-4D97-AF65-F5344CB8AC3E}">
        <p14:creationId xmlns:p14="http://schemas.microsoft.com/office/powerpoint/2010/main" val="39660459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4853</TotalTime>
  <Words>1148</Words>
  <Application>Microsoft Office PowerPoint</Application>
  <PresentationFormat>ワイド画面</PresentationFormat>
  <Paragraphs>138</Paragraphs>
  <Slides>26</Slides>
  <Notes>22</Notes>
  <HiddenSlides>4</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26</vt:i4>
      </vt:variant>
    </vt:vector>
  </HeadingPairs>
  <TitlesOfParts>
    <vt:vector size="33" baseType="lpstr">
      <vt:lpstr>gg sans</vt:lpstr>
      <vt:lpstr>HG創英角ｺﾞｼｯｸUB</vt:lpstr>
      <vt:lpstr>inherit</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北林　昂大</dc:creator>
  <cp:lastModifiedBy>北林　昂大</cp:lastModifiedBy>
  <cp:revision>8</cp:revision>
  <dcterms:created xsi:type="dcterms:W3CDTF">2024-08-15T15:16:03Z</dcterms:created>
  <dcterms:modified xsi:type="dcterms:W3CDTF">2024-08-30T14:14:06Z</dcterms:modified>
</cp:coreProperties>
</file>