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0"/>
  </p:notesMasterIdLst>
  <p:sldIdLst>
    <p:sldId id="256" r:id="rId2"/>
    <p:sldId id="296" r:id="rId3"/>
    <p:sldId id="258" r:id="rId4"/>
    <p:sldId id="262" r:id="rId5"/>
    <p:sldId id="263" r:id="rId6"/>
    <p:sldId id="264" r:id="rId7"/>
    <p:sldId id="265" r:id="rId8"/>
    <p:sldId id="266" r:id="rId9"/>
    <p:sldId id="267" r:id="rId10"/>
    <p:sldId id="268" r:id="rId11"/>
    <p:sldId id="257" r:id="rId12"/>
    <p:sldId id="270" r:id="rId13"/>
    <p:sldId id="259"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 id="292" r:id="rId38"/>
    <p:sldId id="29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9" d="100"/>
          <a:sy n="89" d="100"/>
        </p:scale>
        <p:origin x="-108" y="-5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smtClean="0"/>
            </a:lvl1pPr>
          </a:lstStyle>
          <a:p>
            <a:pPr>
              <a:defRPr/>
            </a:pPr>
            <a:fld id="{4AEE8A6F-B1B0-4ACE-85C4-900D7FBE14C6}" type="datetimeFigureOut">
              <a:rPr lang="en-US"/>
              <a:pPr>
                <a:defRPr/>
              </a:pPr>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smtClean="0"/>
            </a:lvl1pPr>
          </a:lstStyle>
          <a:p>
            <a:pPr>
              <a:defRPr/>
            </a:pPr>
            <a:fld id="{6F0D737F-34CD-44E3-8B38-441175BBB2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D4ACA8-FFE3-4404-AFC3-85C3D469A12C}"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95FB9F-4679-4429-AC25-1B2F6560BDD1}"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A6F5C4-0AC5-4AA5-A29A-D57BB9432ABF}"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4448C6-5A99-4F23-8166-FE5B80E92E34}"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1B9013-28FB-48D1-92E3-36C8D42C6AA3}"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ADDE7A-E76E-436C-A3B7-A906DCA3A7A8}"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B23A0E-D003-4506-A7EA-FA92B1A1C9EC}"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1D0E0D-B057-4DDA-AE0C-202D8FA927B9}"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EBB467-2D05-4036-AEFE-9C8CAC5E6DA7}"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9A9C9F-4515-432F-AAA1-1FB96EED1509}"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313629-775B-430F-9C63-A52F38758A46}"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5E521D-E71B-48F8-97FB-0C374706A008}"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BB254F-F864-4592-A850-4A20DB86E59A}"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FCB534-9CEF-46BD-9084-C84AD2BDDAE2}" type="slidenum">
              <a:rPr lang="en-US"/>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91AEEE-AFDA-4863-AA8F-A9C3CE86B6DA}"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ABBDB4-8409-4782-A7D2-E04901FA25AE}"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06D2A0-1C3E-40B2-8F5F-7EEFCE3C7528}"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232F51-A19F-4DD6-A876-2FE44A0CA9F9}"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D168FE-B614-4316-B7CF-107EF125B0ED}"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8F12C3-447E-46CF-B114-13B8E9B40A97}"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987786-5056-4B71-BBC6-2D830BBC3012}"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2484C7-DB2D-482F-B27B-1518BB73D450}"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4C5E3DB-328E-445B-A738-00B7AC7F41D6}"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88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79D29B-D742-49CD-8488-72AA2B78581B}" type="slidenum">
              <a:rPr lang="en-US"/>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A0080C-8DDA-484B-AD87-430716646AB0}" type="slidenum">
              <a:rPr lang="en-US"/>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053A7B-E17B-4570-93AF-DFB9814D2D07}" type="slidenum">
              <a:rPr lang="en-US"/>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49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9C7CFE-E211-42F0-8BA2-0B1461CC5F38}" type="slidenum">
              <a:rPr lang="en-US"/>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70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BCC2F0-EAB4-4906-9924-29CE0C0FE4CB}" type="slidenum">
              <a:rPr lang="en-US"/>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C3C8FF-C641-4D5E-9703-B937775ADBA1}" type="slidenum">
              <a:rPr lang="en-US"/>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5DE901-3360-4316-BB68-4A7418F40BFB}" type="slidenum">
              <a:rPr lang="en-US"/>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5011BC-8A34-446F-8B5E-DAFDA5AEC13E}" type="slidenum">
              <a:rPr lang="en-US"/>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F3D4DC-F84E-4C84-B3E7-10D32B2BB308}"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6E5446-9C8B-4943-AD7D-4AF9EAB4B282}"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BBC9C4-A90E-4280-8DAE-F00338209571}"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9157B6-6230-4F9E-88CB-4E8A8005FF6C}"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F2B3DE-0E3B-4C4F-9CEA-08F8641BDCD4}"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34A914-43FA-4076-ABF9-C38346E71B03}"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821D7C33-28DF-478B-95CC-3FBCC99FFEAE}" type="datetimeFigureOut">
              <a:rPr lang="en-US"/>
              <a:pPr>
                <a:defRPr/>
              </a:pPr>
              <a:t>4/6/2009</a:t>
            </a:fld>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FA8561F-ADFB-469C-BA3A-51B6BCDB07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A1B095EA-6007-4F02-A4CF-DA5BE4C14503}"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8279648-92B5-466A-8087-9EB4F2C27C55}"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6B6022DC-C18E-4CF5-9E92-E6CB0957F0F1}"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4240BCE-C87A-47EA-BB17-1286A524981A}"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2FDB86EF-59D0-4157-9C49-2BBA6301192F}"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08B60E-36EF-489D-A9F1-724540132F5A}"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74082C9C-421F-4098-B914-0114EE5E3934}" type="datetimeFigureOut">
              <a:rPr lang="en-US"/>
              <a:pPr>
                <a:defRPr/>
              </a:pPr>
              <a:t>4/6/2009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04BAB79-246C-4E9D-B801-4B695E080278}"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920A7D15-7AFE-4ED1-9EFB-5606D0DD89F5}"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823978C-BE94-4543-802C-DC30A8D51AC5}"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0AFABF14-0F71-4D0D-BE6E-4A1B2EE230C1}" type="datetimeFigureOut">
              <a:rPr lang="en-US"/>
              <a:pPr>
                <a:defRPr/>
              </a:pPr>
              <a:t>4/6/2009</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F258762C-70ED-4EE3-959C-1F387E32C772}"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C292211A-1C1C-4474-ADB3-06B35758A5FA}" type="datetimeFigureOut">
              <a:rPr lang="en-US"/>
              <a:pPr>
                <a:defRPr/>
              </a:pPr>
              <a:t>4/6/2009</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A999403-0B88-4131-AB61-2482724EBA14}"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07786637-27C7-4A2F-96A2-AB8401880349}" type="datetimeFigureOut">
              <a:rPr lang="en-US"/>
              <a:pPr>
                <a:defRPr/>
              </a:pPr>
              <a:t>4/6/2009</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01517CD-064E-4292-B846-269220939D49}"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2C5429D-6A88-480B-B6C5-CCE84F523268}"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82A6F40-E701-45D1-9D82-77D43BF24EA5}"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2186942C-FE51-468D-9D43-C7EC9EE50E0C}" type="datetimeFigureOut">
              <a:rPr lang="en-US"/>
              <a:pPr>
                <a:defRPr/>
              </a:pPr>
              <a:t>4/6/2009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D71452F-89E7-4B7A-9C30-8F096E3AD376}"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53DACE61-F8C4-42B3-A11E-B707FBBF34A5}" type="datetimeFigureOut">
              <a:rPr lang="en-US"/>
              <a:pPr>
                <a:defRPr/>
              </a:pPr>
              <a:t>4/6/2009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62D2C365-140E-4AB6-B1D3-7F59FA36240D}" type="slidenum">
              <a:rPr lang="en-US"/>
              <a:pPr>
                <a:defRPr/>
              </a:pPr>
              <a:t>‹#›</a:t>
            </a:fld>
            <a:endParaRPr lang="en-US"/>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69" r:id="rId1"/>
    <p:sldLayoutId id="2147483668" r:id="rId2"/>
    <p:sldLayoutId id="2147483667"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pPr eaLnBrk="1" hangingPunct="1">
              <a:defRPr/>
            </a:pPr>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eaLnBrk="1" hangingPunct="1">
              <a:buFont typeface="Wingdings" pitchFamily="2" charset="2"/>
              <a:buNone/>
              <a:defRPr/>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2000" dirty="0" smtClean="0"/>
              <a:t>NR1.  Login credentials must meet minimum security specifications</a:t>
            </a:r>
          </a:p>
          <a:p>
            <a:pPr lvl="1" eaLnBrk="1" hangingPunct="1">
              <a:defRPr/>
            </a:pPr>
            <a:r>
              <a:rPr lang="en-US" sz="2000" dirty="0" smtClean="0"/>
              <a:t>Unique email addresses</a:t>
            </a:r>
          </a:p>
          <a:p>
            <a:pPr lvl="1" eaLnBrk="1" hangingPunct="1">
              <a:defRPr/>
            </a:pPr>
            <a:r>
              <a:rPr lang="en-US" sz="2000" dirty="0" smtClean="0"/>
              <a:t>Email addresses must be in Fully Qualified Domain Address format</a:t>
            </a:r>
          </a:p>
          <a:p>
            <a:pPr lvl="1" eaLnBrk="1" hangingPunct="1">
              <a:defRPr/>
            </a:pPr>
            <a:r>
              <a:rPr lang="en-US" sz="2000" dirty="0" smtClean="0"/>
              <a:t>Passwords at least 8 alphanumeric characters that do not contain special characters</a:t>
            </a:r>
          </a:p>
          <a:p>
            <a:pPr eaLnBrk="1" hangingPunct="1">
              <a:defRPr/>
            </a:pPr>
            <a:r>
              <a:rPr lang="en-US" sz="2000" dirty="0" smtClean="0"/>
              <a:t>NR2.  Comments must be filtered before posting</a:t>
            </a:r>
          </a:p>
          <a:p>
            <a:pPr lvl="1" eaLnBrk="1" hangingPunct="1">
              <a:defRPr/>
            </a:pPr>
            <a:r>
              <a:rPr lang="en-US" sz="2000" dirty="0" smtClean="0"/>
              <a:t>Comments must be 300 characters or less</a:t>
            </a:r>
          </a:p>
          <a:p>
            <a:pPr eaLnBrk="1" hangingPunct="1">
              <a:defRPr/>
            </a:pPr>
            <a:r>
              <a:rPr lang="en-US" sz="2000" dirty="0" smtClean="0"/>
              <a:t>NR3.  The system shall ensure that custom teams can only be modified by creator.</a:t>
            </a:r>
          </a:p>
          <a:p>
            <a:pPr eaLnBrk="1" hangingPunct="1">
              <a:defRPr/>
            </a:pPr>
            <a:r>
              <a:rPr lang="en-US" sz="2000" dirty="0" smtClean="0"/>
              <a:t>NR4.  The system shall ensure that custom sports can only be modified by creator.</a:t>
            </a:r>
          </a:p>
          <a:p>
            <a:pPr eaLnBrk="1" hangingPunct="1">
              <a:defRPr/>
            </a:pPr>
            <a:r>
              <a:rPr lang="en-US" sz="2000" dirty="0" smtClean="0"/>
              <a:t>NR5.  The system shall ensure that custom leagues can only be modified by creator.</a:t>
            </a:r>
          </a:p>
          <a:p>
            <a:pPr eaLnBrk="1" hangingPunct="1">
              <a:defRPr/>
            </a:pPr>
            <a:r>
              <a:rPr lang="en-US" sz="2000" dirty="0" smtClean="0"/>
              <a:t>NR6.  The system shall ensure that custom games can only be modified by creator.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defRPr/>
            </a:pPr>
            <a:r>
              <a:rPr lang="en-US"/>
              <a:t>Cost Estimation</a:t>
            </a:r>
          </a:p>
        </p:txBody>
      </p:sp>
      <p:sp>
        <p:nvSpPr>
          <p:cNvPr id="3" name="Content Placeholder 2"/>
          <p:cNvSpPr>
            <a:spLocks noGrp="1"/>
          </p:cNvSpPr>
          <p:nvPr>
            <p:ph idx="4294967295"/>
          </p:nvPr>
        </p:nvSpPr>
        <p:spPr/>
        <p:txBody>
          <a:bodyPr>
            <a:normAutofit/>
          </a:bodyPr>
          <a:lstStyle/>
          <a:p>
            <a:pPr eaLnBrk="1" hangingPunct="1">
              <a:lnSpc>
                <a:spcPct val="80000"/>
              </a:lnSpc>
              <a:buFont typeface="Wingdings" pitchFamily="2" charset="2"/>
              <a:buNone/>
              <a:defRPr/>
            </a:pPr>
            <a:r>
              <a:rPr lang="en-US" sz="1800" u="sng" dirty="0"/>
              <a:t>Effort Equation</a:t>
            </a:r>
            <a:endParaRPr lang="en-US" sz="1800" dirty="0"/>
          </a:p>
          <a:p>
            <a:pPr eaLnBrk="1" hangingPunct="1">
              <a:lnSpc>
                <a:spcPct val="80000"/>
              </a:lnSpc>
              <a:buFont typeface="Wingdings" pitchFamily="2" charset="2"/>
              <a:buNone/>
              <a:defRPr/>
            </a:pPr>
            <a:endParaRPr lang="en-US" sz="1800" dirty="0"/>
          </a:p>
          <a:p>
            <a:pPr eaLnBrk="1" hangingPunct="1">
              <a:lnSpc>
                <a:spcPct val="80000"/>
              </a:lnSpc>
              <a:buFont typeface="Wingdings" pitchFamily="2" charset="2"/>
              <a:buNone/>
              <a:defRPr/>
            </a:pPr>
            <a:r>
              <a:rPr lang="en-US" sz="1800" dirty="0"/>
              <a:t>E = 2.4 * (KDSI) ^ 1.05</a:t>
            </a:r>
          </a:p>
          <a:p>
            <a:pPr eaLnBrk="1" hangingPunct="1">
              <a:lnSpc>
                <a:spcPct val="80000"/>
              </a:lnSpc>
              <a:buFont typeface="Wingdings" pitchFamily="2" charset="2"/>
              <a:buNone/>
              <a:defRPr/>
            </a:pPr>
            <a:r>
              <a:rPr lang="en-US" sz="1800" dirty="0"/>
              <a:t>E = 2.4 * 5 ^ 1.05</a:t>
            </a:r>
          </a:p>
          <a:p>
            <a:pPr eaLnBrk="1" hangingPunct="1">
              <a:lnSpc>
                <a:spcPct val="80000"/>
              </a:lnSpc>
              <a:buFont typeface="Wingdings" pitchFamily="2" charset="2"/>
              <a:buNone/>
              <a:defRPr/>
            </a:pPr>
            <a:r>
              <a:rPr lang="en-US" sz="1800" dirty="0"/>
              <a:t>E = 13 person months</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Schedule Equation</a:t>
            </a:r>
            <a:endParaRPr lang="en-US" sz="1800" dirty="0"/>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dirty="0"/>
              <a:t>TDEV = 2.5 * (E) ^ 0.38</a:t>
            </a:r>
          </a:p>
          <a:p>
            <a:pPr eaLnBrk="1" hangingPunct="1">
              <a:lnSpc>
                <a:spcPct val="80000"/>
              </a:lnSpc>
              <a:buFont typeface="Wingdings" pitchFamily="2" charset="2"/>
              <a:buNone/>
              <a:defRPr/>
            </a:pPr>
            <a:r>
              <a:rPr lang="en-US" sz="1800" dirty="0"/>
              <a:t>TDEV = 2.5 * 13 ^ 0.38</a:t>
            </a:r>
          </a:p>
          <a:p>
            <a:pPr eaLnBrk="1" hangingPunct="1">
              <a:lnSpc>
                <a:spcPct val="80000"/>
              </a:lnSpc>
              <a:buFont typeface="Wingdings" pitchFamily="2" charset="2"/>
              <a:buNone/>
              <a:defRPr/>
            </a:pPr>
            <a:r>
              <a:rPr lang="en-US" sz="1800" dirty="0"/>
              <a:t>TDEV = 7 months</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Productivity</a:t>
            </a:r>
            <a:r>
              <a:rPr lang="en-US" sz="1800" dirty="0"/>
              <a:t> = 5000 DSI / 13 person months = 385 DSI / PM</a:t>
            </a:r>
          </a:p>
          <a:p>
            <a:pPr eaLnBrk="1" hangingPunct="1">
              <a:lnSpc>
                <a:spcPct val="80000"/>
              </a:lnSpc>
              <a:buFont typeface="Wingdings" pitchFamily="2" charset="2"/>
              <a:buNone/>
              <a:defRPr/>
            </a:pPr>
            <a:r>
              <a:rPr lang="en-US" sz="1800" dirty="0"/>
              <a:t> </a:t>
            </a:r>
          </a:p>
          <a:p>
            <a:pPr eaLnBrk="1" hangingPunct="1">
              <a:lnSpc>
                <a:spcPct val="80000"/>
              </a:lnSpc>
              <a:buFont typeface="Wingdings" pitchFamily="2" charset="2"/>
              <a:buNone/>
              <a:defRPr/>
            </a:pPr>
            <a:r>
              <a:rPr lang="en-US" sz="1800" u="sng" dirty="0"/>
              <a:t>Average Staffing</a:t>
            </a:r>
            <a:r>
              <a:rPr lang="en-US" sz="1800" dirty="0"/>
              <a:t> = 13 PM / 7 months = 2 people</a:t>
            </a:r>
          </a:p>
          <a:p>
            <a:pPr eaLnBrk="1" hangingPunct="1">
              <a:lnSpc>
                <a:spcPct val="80000"/>
              </a:lnSpc>
              <a:buFont typeface="Wingdings" pitchFamily="2" charset="2"/>
              <a:buNone/>
              <a:defRPr/>
            </a:pPr>
            <a:r>
              <a:rPr lang="en-US" sz="1800" u="sng" dirty="0"/>
              <a:t>Actual Average Staffing</a:t>
            </a:r>
            <a:r>
              <a:rPr lang="en-US" sz="1800" dirty="0"/>
              <a:t> = 13 PM / 4 months = 3 people</a:t>
            </a:r>
          </a:p>
          <a:p>
            <a:pPr eaLnBrk="1" hangingPunct="1">
              <a:lnSpc>
                <a:spcPct val="80000"/>
              </a:lnSpc>
              <a:defRPr/>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descr="C:\Users\David.GREENTREE2004\Desktop\sports-score-tracker\Documents\useCaseDiagram.JPG"/>
          <p:cNvPicPr>
            <a:picLocks noChangeAspect="1" noChangeArrowheads="1"/>
          </p:cNvPicPr>
          <p:nvPr/>
        </p:nvPicPr>
        <p:blipFill>
          <a:blip r:embed="rId3"/>
          <a:srcRect/>
          <a:stretch>
            <a:fillRect/>
          </a:stretch>
        </p:blipFill>
        <p:spPr bwMode="auto">
          <a:xfrm>
            <a:off x="1524000" y="0"/>
            <a:ext cx="5867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pPr eaLnBrk="1" hangingPunct="1">
              <a:defRPr/>
            </a:pPr>
            <a:r>
              <a:rPr lang="en-US"/>
              <a:t>Use Case Validation</a:t>
            </a:r>
          </a:p>
        </p:txBody>
      </p:sp>
      <p:sp>
        <p:nvSpPr>
          <p:cNvPr id="4096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Arial" charset="0"/>
              <a:cs typeface="Arial" charset="0"/>
            </a:endParaRPr>
          </a:p>
        </p:txBody>
      </p:sp>
      <p:sp>
        <p:nvSpPr>
          <p:cNvPr id="40963" name="Rectangle 1"/>
          <p:cNvSpPr>
            <a:spLocks noChangeArrowheads="1"/>
          </p:cNvSpPr>
          <p:nvPr/>
        </p:nvSpPr>
        <p:spPr bwMode="auto">
          <a:xfrm>
            <a:off x="0" y="0"/>
            <a:ext cx="0" cy="404813"/>
          </a:xfrm>
          <a:prstGeom prst="rect">
            <a:avLst/>
          </a:prstGeom>
          <a:noFill/>
          <a:ln w="9525">
            <a:noFill/>
            <a:miter lim="800000"/>
            <a:headEnd/>
            <a:tailEnd/>
          </a:ln>
        </p:spPr>
        <p:txBody>
          <a:bodyPr wrap="none" lIns="0" tIns="126960" rIns="0" bIns="0" anchor="ctr">
            <a:spAutoFit/>
          </a:bodyPr>
          <a:lstStyle/>
          <a:p>
            <a:pPr eaLnBrk="0" hangingPunct="0"/>
            <a:endParaRPr lang="en-US">
              <a:latin typeface="Arial" charset="0"/>
              <a:cs typeface="Arial" charset="0"/>
            </a:endParaRPr>
          </a:p>
        </p:txBody>
      </p:sp>
      <p:graphicFrame>
        <p:nvGraphicFramePr>
          <p:cNvPr id="8" name="Table 7"/>
          <p:cNvGraphicFramePr>
            <a:graphicFrameLocks noGrp="1"/>
          </p:cNvGraphicFramePr>
          <p:nvPr/>
        </p:nvGraphicFramePr>
        <p:xfrm>
          <a:off x="0" y="1143000"/>
          <a:ext cx="9144000" cy="5715000"/>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Use Case Validation, cont.</a:t>
            </a:r>
            <a:endParaRPr lang="en-US" dirty="0"/>
          </a:p>
        </p:txBody>
      </p:sp>
      <p:graphicFrame>
        <p:nvGraphicFramePr>
          <p:cNvPr id="4" name="Table 3"/>
          <p:cNvGraphicFramePr>
            <a:graphicFrameLocks noGrp="1"/>
          </p:cNvGraphicFramePr>
          <p:nvPr/>
        </p:nvGraphicFramePr>
        <p:xfrm>
          <a:off x="0" y="1143000"/>
          <a:ext cx="9144000" cy="395288"/>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0" y="1524000"/>
          <a:ext cx="9144000" cy="5334000"/>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2" descr="registerUser.JPG"/>
          <p:cNvPicPr>
            <a:picLocks noChangeAspect="1"/>
          </p:cNvPicPr>
          <p:nvPr/>
        </p:nvPicPr>
        <p:blipFill>
          <a:blip r:embed="rId3"/>
          <a:srcRect/>
          <a:stretch>
            <a:fillRect/>
          </a:stretch>
        </p:blipFill>
        <p:spPr bwMode="auto">
          <a:xfrm>
            <a:off x="0" y="0"/>
            <a:ext cx="9144000" cy="685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descr="loginUser.JPG"/>
          <p:cNvPicPr>
            <a:picLocks noChangeAspect="1"/>
          </p:cNvPicPr>
          <p:nvPr/>
        </p:nvPicPr>
        <p:blipFill>
          <a:blip r:embed="rId3"/>
          <a:srcRect/>
          <a:stretch>
            <a:fillRect/>
          </a:stretch>
        </p:blipFill>
        <p:spPr bwMode="auto">
          <a:xfrm>
            <a:off x="0" y="3175"/>
            <a:ext cx="9144000" cy="68548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descr="logoutUser.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modifyPasswor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descr="resetPassword.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noFill/>
          <a:ln/>
        </p:spPr>
        <p:txBody>
          <a:bodyPr/>
          <a:lstStyle/>
          <a:p>
            <a:r>
              <a:rPr lang="en-US" smtClean="0">
                <a:effectLst/>
              </a:rPr>
              <a:t>Proposal Statement</a:t>
            </a:r>
          </a:p>
        </p:txBody>
      </p:sp>
      <p:sp>
        <p:nvSpPr>
          <p:cNvPr id="95235" name="Rectangle 3"/>
          <p:cNvSpPr>
            <a:spLocks noGrp="1" noChangeArrowheads="1"/>
          </p:cNvSpPr>
          <p:nvPr>
            <p:ph type="body" idx="1"/>
          </p:nvPr>
        </p:nvSpPr>
        <p:spPr>
          <a:noFill/>
          <a:ln/>
        </p:spPr>
        <p:txBody>
          <a:bodyPr/>
          <a:lstStyle/>
          <a:p>
            <a:r>
              <a:rPr lang="en-US" smtClean="0">
                <a:effectLst/>
              </a:rPr>
              <a:t>Baseball league in Lexington</a:t>
            </a:r>
          </a:p>
          <a:p>
            <a:r>
              <a:rPr lang="en-US" smtClean="0">
                <a:effectLst/>
              </a:rPr>
              <a:t>Tracks league information (teams, games, scores, standings) on paper</a:t>
            </a:r>
          </a:p>
          <a:p>
            <a:r>
              <a:rPr lang="en-US" smtClean="0">
                <a:effectLst/>
              </a:rPr>
              <a:t>Manual updates required</a:t>
            </a:r>
          </a:p>
          <a:p>
            <a:r>
              <a:rPr lang="en-US" smtClean="0">
                <a:effectLst/>
              </a:rPr>
              <a:t>Online league tracking needed</a:t>
            </a:r>
          </a:p>
          <a:p>
            <a:pPr lvl="1"/>
            <a:r>
              <a:rPr lang="en-US" smtClean="0">
                <a:effectLst/>
              </a:rPr>
              <a:t>Multi-league and multi-team tracking needed</a:t>
            </a:r>
          </a:p>
          <a:p>
            <a:pPr lvl="1"/>
            <a:r>
              <a:rPr lang="en-US" smtClean="0">
                <a:effectLst/>
              </a:rPr>
              <a:t>Ability for coaches, parents, players, fans, and general public to view all league info also needed</a:t>
            </a:r>
          </a:p>
          <a:p>
            <a:pPr lvl="1"/>
            <a:endParaRPr lang="en-US" smtClean="0">
              <a:effectLst/>
            </a:endParaRPr>
          </a:p>
          <a:p>
            <a:endParaRPr lang="en-US" smtClean="0">
              <a:effectLst/>
            </a:endParaRPr>
          </a:p>
          <a:p>
            <a:endParaRPr lang="en-US"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descr="viewScor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 descr="viewSchedul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3" descr="C:\Users\David.GREENTREE2004\Desktop\sports-score-tracker\Documents\Sequence Diagrams\viewComments.JPG"/>
          <p:cNvPicPr>
            <a:picLocks noChangeAspect="1" noChangeArrowheads="1"/>
          </p:cNvPicPr>
          <p:nvPr/>
        </p:nvPicPr>
        <p:blipFill>
          <a:blip r:embed="rId3"/>
          <a:srcRect/>
          <a:stretch>
            <a:fillRect/>
          </a:stretch>
        </p:blipFill>
        <p:spPr bwMode="auto">
          <a:xfrm>
            <a:off x="0" y="-17463"/>
            <a:ext cx="9144000" cy="6875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1" descr="postCommen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descr="viewPrediction.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2" descr="C:\Users\David.GREENTREE2004\Desktop\sports-score-tracker\Documents\Sequence Diagrams\publishVote.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descr="createSpor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C:\Users\David.GREENTREE2004\Desktop\sports-score-tracker\Documents\Sequence Diagrams\modifySport.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descr="createLeagu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descr="modifyLeagu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pPr eaLnBrk="1" hangingPunct="1">
              <a:defRPr/>
            </a:pPr>
            <a:r>
              <a:rPr lang="en-US"/>
              <a:t>User Requirements</a:t>
            </a:r>
          </a:p>
        </p:txBody>
      </p:sp>
      <p:sp>
        <p:nvSpPr>
          <p:cNvPr id="3" name="Content Placeholder 2"/>
          <p:cNvSpPr>
            <a:spLocks noGrp="1"/>
          </p:cNvSpPr>
          <p:nvPr>
            <p:ph idx="4294967295"/>
          </p:nvPr>
        </p:nvSpPr>
        <p:spPr/>
        <p:txBody>
          <a:bodyPr>
            <a:normAutofit/>
          </a:bodyPr>
          <a:lstStyle/>
          <a:p>
            <a:pPr eaLnBrk="1" hangingPunct="1">
              <a:lnSpc>
                <a:spcPct val="80000"/>
              </a:lnSpc>
              <a:defRPr/>
            </a:pPr>
            <a:r>
              <a:rPr lang="en-US" sz="3000" dirty="0"/>
              <a:t>Web-based</a:t>
            </a:r>
          </a:p>
          <a:p>
            <a:pPr eaLnBrk="1" hangingPunct="1">
              <a:lnSpc>
                <a:spcPct val="80000"/>
              </a:lnSpc>
              <a:defRPr/>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eaLnBrk="1" hangingPunct="1">
              <a:lnSpc>
                <a:spcPct val="80000"/>
              </a:lnSpc>
              <a:defRPr/>
            </a:pPr>
            <a:r>
              <a:rPr lang="en-US" sz="3000" dirty="0"/>
              <a:t>Ability for users to vote on outcome of games</a:t>
            </a:r>
          </a:p>
          <a:p>
            <a:pPr eaLnBrk="1" hangingPunct="1">
              <a:lnSpc>
                <a:spcPct val="80000"/>
              </a:lnSpc>
              <a:defRPr/>
            </a:pPr>
            <a:r>
              <a:rPr lang="en-US" sz="3000" dirty="0"/>
              <a:t>Users can view and post comments on injuries, scores, or general info</a:t>
            </a:r>
          </a:p>
          <a:p>
            <a:pPr eaLnBrk="1" hangingPunct="1">
              <a:lnSpc>
                <a:spcPct val="80000"/>
              </a:lnSpc>
              <a:defRPr/>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1" descr="createTe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1" descr="modifyTe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1" descr="createGam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1" descr="modifyGame.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2" descr="C:\Users\David.GREENTREE2004\Desktop\sports-score-tracker\Documents\Sequence Diagrams\modifyUser.JPG"/>
          <p:cNvPicPr>
            <a:picLocks noChangeAspect="1" noChangeArrowheads="1"/>
          </p:cNvPicPr>
          <p:nvPr/>
        </p:nvPicPr>
        <p:blipFill>
          <a:blip r:embed="rId3"/>
          <a:srcRect/>
          <a:stretch>
            <a:fillRect/>
          </a:stretch>
        </p:blipFill>
        <p:spPr bwMode="auto">
          <a:xfrm>
            <a:off x="0" y="0"/>
            <a:ext cx="9144000" cy="686593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1" descr="deleteCommen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1" descr="stateDiagram.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1" descr="Table Layouts.pn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1" descr="ER Model.png"/>
          <p:cNvPicPr>
            <a:picLocks noChangeAspect="1"/>
          </p:cNvPicPr>
          <p:nvPr/>
        </p:nvPicPr>
        <p:blipFill>
          <a:blip r:embed="rId3"/>
          <a:srcRect/>
          <a:stretch>
            <a:fillRect/>
          </a:stretch>
        </p:blipFill>
        <p:spPr bwMode="auto">
          <a:xfrm>
            <a:off x="0" y="1143000"/>
            <a:ext cx="9144000" cy="5715000"/>
          </a:xfrm>
          <a:prstGeom prst="rect">
            <a:avLst/>
          </a:prstGeom>
          <a:noFill/>
          <a:ln w="9525">
            <a:noFill/>
            <a:miter lim="800000"/>
            <a:headEnd/>
            <a:tailEnd/>
          </a:ln>
        </p:spPr>
      </p:pic>
      <p:sp>
        <p:nvSpPr>
          <p:cNvPr id="3" name="Title 2"/>
          <p:cNvSpPr>
            <a:spLocks noGrp="1"/>
          </p:cNvSpPr>
          <p:nvPr>
            <p:ph type="title"/>
          </p:nvPr>
        </p:nvSpPr>
        <p:spPr/>
        <p:txBody>
          <a:bodyPr/>
          <a:lstStyle/>
          <a:p>
            <a:pPr eaLnBrk="1" hangingPunct="1">
              <a:defRPr/>
            </a:pPr>
            <a:r>
              <a:rPr lang="en-US" sz="3600" dirty="0" smtClean="0"/>
              <a:t>ER Model</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pPr eaLnBrk="1" hangingPunct="1">
              <a:defRPr/>
            </a:pPr>
            <a:r>
              <a:rPr lang="en-US" sz="2000" dirty="0" smtClean="0"/>
              <a:t>R1.  Register New Account</a:t>
            </a:r>
          </a:p>
          <a:p>
            <a:pPr lvl="1" eaLnBrk="1" hangingPunct="1">
              <a:defRPr/>
            </a:pPr>
            <a:r>
              <a:rPr lang="en-US" sz="2000" dirty="0" smtClean="0"/>
              <a:t>Guest gives email, password, and first name</a:t>
            </a:r>
          </a:p>
          <a:p>
            <a:pPr lvl="1" eaLnBrk="1" hangingPunct="1">
              <a:defRPr/>
            </a:pPr>
            <a:r>
              <a:rPr lang="en-US" sz="2000" dirty="0" smtClean="0"/>
              <a:t>Systems ensures validity of email</a:t>
            </a:r>
          </a:p>
          <a:p>
            <a:pPr lvl="1" eaLnBrk="1" hangingPunct="1">
              <a:defRPr/>
            </a:pPr>
            <a:r>
              <a:rPr lang="en-US" sz="2000" dirty="0" smtClean="0"/>
              <a:t>User sent confirmation of registration</a:t>
            </a:r>
          </a:p>
          <a:p>
            <a:pPr eaLnBrk="1" hangingPunct="1">
              <a:defRPr/>
            </a:pPr>
            <a:r>
              <a:rPr lang="en-US" sz="2000" dirty="0" smtClean="0"/>
              <a:t>R2.  Login / logout</a:t>
            </a:r>
          </a:p>
          <a:p>
            <a:pPr lvl="1" eaLnBrk="1" hangingPunct="1">
              <a:defRPr/>
            </a:pPr>
            <a:r>
              <a:rPr lang="en-US" sz="2000" dirty="0" smtClean="0"/>
              <a:t>User can login via valid login ID and password</a:t>
            </a:r>
          </a:p>
          <a:p>
            <a:pPr lvl="1" eaLnBrk="1" hangingPunct="1">
              <a:defRPr/>
            </a:pPr>
            <a:r>
              <a:rPr lang="en-US" sz="2000" dirty="0" smtClean="0"/>
              <a:t>Login confirmation shown</a:t>
            </a:r>
          </a:p>
          <a:p>
            <a:pPr lvl="1" eaLnBrk="1" hangingPunct="1">
              <a:defRPr/>
            </a:pPr>
            <a:r>
              <a:rPr lang="en-US" sz="2000" dirty="0" smtClean="0"/>
              <a:t>User can logout after successful login</a:t>
            </a:r>
          </a:p>
          <a:p>
            <a:pPr eaLnBrk="1" hangingPunct="1">
              <a:defRPr/>
            </a:pPr>
            <a:r>
              <a:rPr lang="en-US" sz="2000" dirty="0" smtClean="0"/>
              <a:t>R3.  Modify / Reset Password</a:t>
            </a:r>
          </a:p>
          <a:p>
            <a:pPr lvl="1" eaLnBrk="1" hangingPunct="1">
              <a:defRPr/>
            </a:pPr>
            <a:r>
              <a:rPr lang="en-US" sz="2000" dirty="0" smtClean="0"/>
              <a:t>After successful login, user can change password by giving old password and new password</a:t>
            </a:r>
          </a:p>
          <a:p>
            <a:pPr lvl="1" eaLnBrk="1" hangingPunct="1">
              <a:defRPr/>
            </a:pPr>
            <a:r>
              <a:rPr lang="en-US" sz="2000" dirty="0" smtClean="0"/>
              <a:t>Change password confirmation shown</a:t>
            </a:r>
          </a:p>
          <a:p>
            <a:pPr lvl="1" eaLnBrk="1" hangingPunct="1">
              <a:defRPr/>
            </a:pPr>
            <a:r>
              <a:rPr lang="en-US" sz="2000" dirty="0" smtClean="0"/>
              <a:t>User can also reset password using their email address</a:t>
            </a:r>
          </a:p>
          <a:p>
            <a:pPr lvl="1" eaLnBrk="1" hangingPunct="1">
              <a:defRPr/>
            </a:pPr>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1600" dirty="0" smtClean="0"/>
              <a:t>R4.  View Games Scores</a:t>
            </a:r>
          </a:p>
          <a:p>
            <a:pPr lvl="1" eaLnBrk="1" hangingPunct="1">
              <a:defRPr/>
            </a:pPr>
            <a:r>
              <a:rPr lang="en-US" sz="1600" dirty="0" smtClean="0"/>
              <a:t>Guests, registered users, and administrators can view game scores by league(s), sport(s) and/or teams</a:t>
            </a:r>
          </a:p>
          <a:p>
            <a:pPr eaLnBrk="1" hangingPunct="1">
              <a:defRPr/>
            </a:pPr>
            <a:r>
              <a:rPr lang="en-US" sz="1600" dirty="0" smtClean="0"/>
              <a:t>R5.  View Game Schedules</a:t>
            </a:r>
          </a:p>
          <a:p>
            <a:pPr lvl="1" eaLnBrk="1" hangingPunct="1">
              <a:defRPr/>
            </a:pPr>
            <a:r>
              <a:rPr lang="en-US" sz="1600" dirty="0" smtClean="0"/>
              <a:t>Guests, registered users, and administrators can view game schedules by league(s), sport(s) and/or teams</a:t>
            </a:r>
          </a:p>
          <a:p>
            <a:pPr eaLnBrk="1" hangingPunct="1">
              <a:defRPr/>
            </a:pPr>
            <a:r>
              <a:rPr lang="en-US" sz="1600" dirty="0" smtClean="0"/>
              <a:t>R6.  View comments</a:t>
            </a:r>
          </a:p>
          <a:p>
            <a:pPr lvl="1" eaLnBrk="1" hangingPunct="1">
              <a:defRPr/>
            </a:pPr>
            <a:r>
              <a:rPr lang="en-US" sz="1600" dirty="0" smtClean="0"/>
              <a:t>Guests, registered users, and administrators can view comments per game</a:t>
            </a:r>
          </a:p>
          <a:p>
            <a:pPr eaLnBrk="1" hangingPunct="1">
              <a:defRPr/>
            </a:pPr>
            <a:r>
              <a:rPr lang="en-US" sz="1600" dirty="0" smtClean="0"/>
              <a:t>R7.  Post comments</a:t>
            </a:r>
          </a:p>
          <a:p>
            <a:pPr lvl="1" eaLnBrk="1" hangingPunct="1">
              <a:defRPr/>
            </a:pPr>
            <a:r>
              <a:rPr lang="en-US" sz="1600" dirty="0" smtClean="0"/>
              <a:t>After login, registered users and administrators can post comments</a:t>
            </a:r>
          </a:p>
          <a:p>
            <a:pPr eaLnBrk="1" hangingPunct="1">
              <a:defRPr/>
            </a:pPr>
            <a:r>
              <a:rPr lang="en-US" sz="1600" dirty="0" smtClean="0"/>
              <a:t>R8.  User winner prediction</a:t>
            </a:r>
          </a:p>
          <a:p>
            <a:pPr lvl="1" eaLnBrk="1" hangingPunct="1">
              <a:defRPr/>
            </a:pPr>
            <a:r>
              <a:rPr lang="en-US" sz="1600" dirty="0" smtClean="0"/>
              <a:t>After login, registered users and administrators can vote for their predicted winner per game</a:t>
            </a:r>
          </a:p>
          <a:p>
            <a:pPr eaLnBrk="1" hangingPunct="1">
              <a:defRPr/>
            </a:pPr>
            <a:r>
              <a:rPr lang="en-US" sz="1600" dirty="0" smtClean="0"/>
              <a:t>R9.  View system winner prediction and user winner prediction</a:t>
            </a:r>
          </a:p>
          <a:p>
            <a:pPr lvl="1" eaLnBrk="1" hangingPunct="1">
              <a:defRPr/>
            </a:pPr>
            <a:r>
              <a:rPr lang="en-US" sz="1600" dirty="0" smtClean="0"/>
              <a:t>Guests, registered users and administrators can view system winner prediction and percentage chart of user winner prediction</a:t>
            </a:r>
          </a:p>
          <a:p>
            <a:pPr lvl="1" eaLnBrk="1" hangingPunct="1">
              <a:defRPr/>
            </a:pPr>
            <a:r>
              <a:rPr lang="en-US" sz="1600" dirty="0" smtClean="0"/>
              <a:t>System prediction based on team’s win /loss percentages</a:t>
            </a:r>
          </a:p>
          <a:p>
            <a:pPr lvl="1" eaLnBrk="1" hangingPunct="1">
              <a:defRPr/>
            </a:pPr>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1700" dirty="0" smtClean="0"/>
              <a:t>R10.  Create / modify custom sports</a:t>
            </a:r>
          </a:p>
          <a:p>
            <a:pPr lvl="1" eaLnBrk="1" hangingPunct="1">
              <a:defRPr/>
            </a:pPr>
            <a:r>
              <a:rPr lang="en-US" sz="1700" dirty="0" smtClean="0"/>
              <a:t>After login, registered users and administrators can create custom sports by providing the sport name.</a:t>
            </a:r>
          </a:p>
          <a:p>
            <a:pPr lvl="1" eaLnBrk="1" hangingPunct="1">
              <a:defRPr/>
            </a:pPr>
            <a:r>
              <a:rPr lang="en-US" sz="1700" dirty="0" smtClean="0"/>
              <a:t>Custom sport creation confirmation shown</a:t>
            </a:r>
          </a:p>
          <a:p>
            <a:pPr lvl="1" eaLnBrk="1" hangingPunct="1">
              <a:defRPr/>
            </a:pPr>
            <a:r>
              <a:rPr lang="en-US" sz="1700" dirty="0" smtClean="0"/>
              <a:t>Administrators can delete sports by selecting the sport name</a:t>
            </a:r>
          </a:p>
          <a:p>
            <a:pPr lvl="1" eaLnBrk="1" hangingPunct="1">
              <a:defRPr/>
            </a:pPr>
            <a:r>
              <a:rPr lang="en-US" sz="1700" dirty="0" smtClean="0"/>
              <a:t>All leagues, teams, games, and comments will be deleted along with sport deletion</a:t>
            </a:r>
          </a:p>
          <a:p>
            <a:pPr lvl="1" eaLnBrk="1" hangingPunct="1">
              <a:defRPr/>
            </a:pPr>
            <a:r>
              <a:rPr lang="en-US" sz="1700" dirty="0" smtClean="0"/>
              <a:t>Sport deletion confirmation shown</a:t>
            </a:r>
          </a:p>
          <a:p>
            <a:pPr eaLnBrk="1" hangingPunct="1">
              <a:defRPr/>
            </a:pPr>
            <a:r>
              <a:rPr lang="en-US" sz="1700" dirty="0" smtClean="0"/>
              <a:t>R11.  Create / modify custom leagues</a:t>
            </a:r>
          </a:p>
          <a:p>
            <a:pPr lvl="1" eaLnBrk="1" hangingPunct="1">
              <a:defRPr/>
            </a:pPr>
            <a:r>
              <a:rPr lang="en-US" sz="1700" dirty="0" smtClean="0"/>
              <a:t>After login, registered users and administrators can create custom sports by providing the league name.</a:t>
            </a:r>
          </a:p>
          <a:p>
            <a:pPr lvl="1" eaLnBrk="1" hangingPunct="1">
              <a:defRPr/>
            </a:pPr>
            <a:r>
              <a:rPr lang="en-US" sz="1700" dirty="0" smtClean="0"/>
              <a:t>Custom league creation confirmation shown</a:t>
            </a:r>
          </a:p>
          <a:p>
            <a:pPr lvl="1" eaLnBrk="1" hangingPunct="1">
              <a:defRPr/>
            </a:pPr>
            <a:r>
              <a:rPr lang="en-US" sz="1700" dirty="0" smtClean="0"/>
              <a:t>Registered users and administrators can update custom leagues by searching via league name and inputting a new league name.</a:t>
            </a:r>
          </a:p>
          <a:p>
            <a:pPr lvl="1" eaLnBrk="1" hangingPunct="1">
              <a:defRPr/>
            </a:pPr>
            <a:r>
              <a:rPr lang="en-US" sz="1700" dirty="0" smtClean="0"/>
              <a:t>Custom league update confirmation shown</a:t>
            </a:r>
          </a:p>
          <a:p>
            <a:pPr lvl="1" eaLnBrk="1" hangingPunct="1">
              <a:defRPr/>
            </a:pPr>
            <a:r>
              <a:rPr lang="en-US" sz="1700" dirty="0" smtClean="0"/>
              <a:t>Registered users and administrators can delete leagues by selecting the league name</a:t>
            </a:r>
          </a:p>
          <a:p>
            <a:pPr lvl="1" eaLnBrk="1" hangingPunct="1">
              <a:defRPr/>
            </a:pPr>
            <a:r>
              <a:rPr lang="en-US" sz="1700" dirty="0" smtClean="0"/>
              <a:t>All teams, games, and comments will be deleted along with league deletion</a:t>
            </a:r>
          </a:p>
          <a:p>
            <a:pPr lvl="1" eaLnBrk="1" hangingPunct="1">
              <a:defRPr/>
            </a:pPr>
            <a:r>
              <a:rPr lang="en-US" sz="1700" dirty="0" smtClean="0"/>
              <a:t>League deletion confirmation shown</a:t>
            </a:r>
          </a:p>
          <a:p>
            <a:pPr lvl="1" eaLnBrk="1" hangingPunct="1">
              <a:defRPr/>
            </a:pPr>
            <a:endParaRPr lang="en-US" dirty="0" smtClean="0"/>
          </a:p>
          <a:p>
            <a:pPr lvl="1" eaLnBrk="1" hangingPunct="1">
              <a:defRPr/>
            </a:pPr>
            <a:endParaRPr lang="en-US" dirty="0" smtClean="0"/>
          </a:p>
          <a:p>
            <a:pPr lvl="1" eaLnBrk="1" hangingPunct="1">
              <a:defRPr/>
            </a:pPr>
            <a:endParaRPr lang="en-US" dirty="0" smtClean="0"/>
          </a:p>
          <a:p>
            <a:pPr lvl="1" eaLnBrk="1" hangingPunct="1">
              <a:defRPr/>
            </a:pPr>
            <a:endParaRPr lang="en-US" dirty="0" smtClean="0"/>
          </a:p>
          <a:p>
            <a:pPr lvl="1" eaLnBrk="1" hangingPunct="1">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2200" dirty="0" smtClean="0"/>
              <a:t>R12.  Create / modify custom teams</a:t>
            </a:r>
          </a:p>
          <a:p>
            <a:pPr lvl="1" eaLnBrk="1" hangingPunct="1">
              <a:defRPr/>
            </a:pPr>
            <a:r>
              <a:rPr lang="en-US" sz="2200" dirty="0" smtClean="0"/>
              <a:t>After login, registered users and administrators can create custom teams by providing the team name, and then by joining the team in a league.</a:t>
            </a:r>
          </a:p>
          <a:p>
            <a:pPr lvl="1" eaLnBrk="1" hangingPunct="1">
              <a:defRPr/>
            </a:pPr>
            <a:r>
              <a:rPr lang="en-US" sz="2200" dirty="0" smtClean="0"/>
              <a:t>Custom team creation confirmation shown</a:t>
            </a:r>
          </a:p>
          <a:p>
            <a:pPr lvl="1" eaLnBrk="1" hangingPunct="1">
              <a:defRPr/>
            </a:pPr>
            <a:r>
              <a:rPr lang="en-US" sz="2200" dirty="0" smtClean="0"/>
              <a:t>Registered users and administrators can update custom teams by searching via team name and inputting a new team name, and modifying the league.</a:t>
            </a:r>
          </a:p>
          <a:p>
            <a:pPr lvl="1" eaLnBrk="1" hangingPunct="1">
              <a:defRPr/>
            </a:pPr>
            <a:r>
              <a:rPr lang="en-US" sz="2200" dirty="0" smtClean="0"/>
              <a:t>Custom team update confirmation shown</a:t>
            </a:r>
          </a:p>
          <a:p>
            <a:pPr lvl="1" eaLnBrk="1" hangingPunct="1">
              <a:defRPr/>
            </a:pPr>
            <a:r>
              <a:rPr lang="en-US" sz="2200" dirty="0" smtClean="0"/>
              <a:t>Registered users and administrators can delete teams by selecting the team name</a:t>
            </a:r>
          </a:p>
          <a:p>
            <a:pPr lvl="1" eaLnBrk="1" hangingPunct="1">
              <a:defRPr/>
            </a:pPr>
            <a:r>
              <a:rPr lang="en-US" sz="2200" dirty="0" smtClean="0"/>
              <a:t>All games and comments will be deleted along with team deletion</a:t>
            </a:r>
          </a:p>
          <a:p>
            <a:pPr lvl="1" eaLnBrk="1" hangingPunct="1">
              <a:defRPr/>
            </a:pPr>
            <a:r>
              <a:rPr lang="en-US" sz="2200" dirty="0" smtClean="0"/>
              <a:t>Team deletion confirmation shown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2200" dirty="0" smtClean="0"/>
              <a:t>R13.  Create / modify custom games</a:t>
            </a:r>
          </a:p>
          <a:p>
            <a:pPr lvl="1" eaLnBrk="1" hangingPunct="1">
              <a:defRPr/>
            </a:pPr>
            <a:r>
              <a:rPr lang="en-US" sz="2200" dirty="0" smtClean="0"/>
              <a:t>After login, registered users and administrators can create custom games by selecting the two team names, and then by inputting the game details of date, home score, and away score, if known.</a:t>
            </a:r>
          </a:p>
          <a:p>
            <a:pPr lvl="1" eaLnBrk="1" hangingPunct="1">
              <a:defRPr/>
            </a:pPr>
            <a:r>
              <a:rPr lang="en-US" sz="2200" dirty="0" smtClean="0"/>
              <a:t>Custom game creation confirmation shown</a:t>
            </a:r>
          </a:p>
          <a:p>
            <a:pPr lvl="1" eaLnBrk="1" hangingPunct="1">
              <a:defRPr/>
            </a:pPr>
            <a:r>
              <a:rPr lang="en-US" sz="2200" dirty="0" smtClean="0"/>
              <a:t>Registered users and administrators can update custom games by viewing the game and updating the date, home score, and/or the away score.</a:t>
            </a:r>
          </a:p>
          <a:p>
            <a:pPr lvl="1" eaLnBrk="1" hangingPunct="1">
              <a:defRPr/>
            </a:pPr>
            <a:r>
              <a:rPr lang="en-US" sz="2200" dirty="0" smtClean="0"/>
              <a:t>Custom game update confirmation shown</a:t>
            </a:r>
          </a:p>
          <a:p>
            <a:pPr lvl="1" eaLnBrk="1" hangingPunct="1">
              <a:defRPr/>
            </a:pPr>
            <a:r>
              <a:rPr lang="en-US" sz="2200" dirty="0" smtClean="0"/>
              <a:t>Registered users and administrators can delete games by selecting the game</a:t>
            </a:r>
          </a:p>
          <a:p>
            <a:pPr lvl="1" eaLnBrk="1" hangingPunct="1">
              <a:defRPr/>
            </a:pPr>
            <a:r>
              <a:rPr lang="en-US" sz="2200" dirty="0" smtClean="0"/>
              <a:t>All comments will be deleted along with game deletion</a:t>
            </a:r>
          </a:p>
          <a:p>
            <a:pPr lvl="1" eaLnBrk="1" hangingPunct="1">
              <a:defRPr/>
            </a:pPr>
            <a:r>
              <a:rPr lang="en-US" sz="2200" dirty="0" smtClean="0"/>
              <a:t>Game deletion confirmation shown</a:t>
            </a:r>
          </a:p>
          <a:p>
            <a:pPr eaLnBrk="1" hangingPunct="1">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pPr eaLnBrk="1" hangingPunct="1">
              <a:defRPr/>
            </a:pPr>
            <a:r>
              <a:rPr lang="en-US" sz="2400" dirty="0" smtClean="0"/>
              <a:t>R14.  Delete comments</a:t>
            </a:r>
          </a:p>
          <a:p>
            <a:pPr lvl="1" eaLnBrk="1" hangingPunct="1">
              <a:defRPr/>
            </a:pPr>
            <a:r>
              <a:rPr lang="en-US" sz="2400" dirty="0" smtClean="0"/>
              <a:t>After login, administrators can delete comments per game</a:t>
            </a:r>
          </a:p>
          <a:p>
            <a:pPr eaLnBrk="1" hangingPunct="1">
              <a:defRPr/>
            </a:pPr>
            <a:r>
              <a:rPr lang="en-US" sz="2400" dirty="0" smtClean="0"/>
              <a:t>R15.  Modify users</a:t>
            </a:r>
          </a:p>
          <a:p>
            <a:pPr lvl="1" eaLnBrk="1" hangingPunct="1">
              <a:defRPr/>
            </a:pPr>
            <a:r>
              <a:rPr lang="en-US" sz="2400" dirty="0" smtClean="0"/>
              <a:t>After login, administrators can modify users by selecting the user and changing the email address, login ID, and/or password.</a:t>
            </a:r>
          </a:p>
          <a:p>
            <a:pPr lvl="1" eaLnBrk="1" hangingPunct="1">
              <a:defRPr/>
            </a:pPr>
            <a:r>
              <a:rPr lang="en-US" sz="2400" dirty="0" smtClean="0"/>
              <a:t>User creation confirmation shown</a:t>
            </a:r>
          </a:p>
          <a:p>
            <a:pPr lvl="1" eaLnBrk="1" hangingPunct="1">
              <a:defRPr/>
            </a:pPr>
            <a:r>
              <a:rPr lang="en-US" sz="2400" dirty="0" smtClean="0"/>
              <a:t>Administrators can delete users by selecting the user</a:t>
            </a:r>
          </a:p>
          <a:p>
            <a:pPr lvl="1" eaLnBrk="1" hangingPunct="1">
              <a:defRPr/>
            </a:pPr>
            <a:r>
              <a:rPr lang="en-US" sz="2400" dirty="0" smtClean="0"/>
              <a:t>All leagues, teams, games, and comments will be deleted along with user deletion</a:t>
            </a:r>
          </a:p>
          <a:p>
            <a:pPr lvl="1" eaLnBrk="1" hangingPunct="1">
              <a:defRPr/>
            </a:pPr>
            <a:r>
              <a:rPr lang="en-US" sz="2400" dirty="0" smtClean="0"/>
              <a:t>User deletion confirmation shown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355</TotalTime>
  <Words>1062</Words>
  <Application>Microsoft Office PowerPoint</Application>
  <PresentationFormat>On-screen Show (4:3)</PresentationFormat>
  <Paragraphs>266</Paragraphs>
  <Slides>38</Slides>
  <Notes>37</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38</vt:i4>
      </vt:variant>
    </vt:vector>
  </HeadingPairs>
  <TitlesOfParts>
    <vt:vector size="45" baseType="lpstr">
      <vt:lpstr>Garamond</vt:lpstr>
      <vt:lpstr>Arial</vt:lpstr>
      <vt:lpstr>Wingdings</vt:lpstr>
      <vt:lpstr>Calibri</vt:lpstr>
      <vt:lpstr>Times New Roman</vt:lpstr>
      <vt:lpstr>Stream</vt:lpstr>
      <vt:lpstr>Stream</vt:lpstr>
      <vt:lpstr>Sports Score Tracker</vt:lpstr>
      <vt:lpstr>Proposal Statement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12</vt:lpstr>
      <vt:lpstr>Use Case Validation</vt:lpstr>
      <vt:lpstr>Use Case Validation, cont.</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ER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coxchris</cp:lastModifiedBy>
  <cp:revision>41</cp:revision>
  <dcterms:created xsi:type="dcterms:W3CDTF">2009-02-25T01:10:55Z</dcterms:created>
  <dcterms:modified xsi:type="dcterms:W3CDTF">2009-04-06T19:36:31Z</dcterms:modified>
</cp:coreProperties>
</file>