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60" r:id="rId3"/>
    <p:sldId id="261" r:id="rId4"/>
    <p:sldId id="258" r:id="rId5"/>
    <p:sldId id="262" r:id="rId6"/>
    <p:sldId id="263" r:id="rId7"/>
    <p:sldId id="264" r:id="rId8"/>
    <p:sldId id="257" r:id="rId9"/>
    <p:sldId id="259"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0825" cy="6850063"/>
            <a:chOff x="0" y="0"/>
            <a:chExt cx="5758" cy="4315"/>
          </a:xfrm>
        </p:grpSpPr>
        <p:grpSp>
          <p:nvGrpSpPr>
            <p:cNvPr id="31747" name="Group 3"/>
            <p:cNvGrpSpPr>
              <a:grpSpLocks/>
            </p:cNvGrpSpPr>
            <p:nvPr userDrawn="1"/>
          </p:nvGrpSpPr>
          <p:grpSpPr bwMode="auto">
            <a:xfrm>
              <a:off x="1728" y="2230"/>
              <a:ext cx="4027" cy="2085"/>
              <a:chOff x="1728" y="2230"/>
              <a:chExt cx="4027" cy="2085"/>
            </a:xfrm>
          </p:grpSpPr>
          <p:sp>
            <p:nvSpPr>
              <p:cNvPr id="3174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174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175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175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175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1753"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1754"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175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3175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1757" name="Rectangle 13"/>
          <p:cNvSpPr>
            <a:spLocks noGrp="1" noChangeArrowheads="1"/>
          </p:cNvSpPr>
          <p:nvPr>
            <p:ph type="dt" sz="quarter" idx="2"/>
          </p:nvPr>
        </p:nvSpPr>
        <p:spPr>
          <a:xfrm>
            <a:off x="457200" y="6248400"/>
            <a:ext cx="2133600" cy="476250"/>
          </a:xfrm>
        </p:spPr>
        <p:txBody>
          <a:bodyPr/>
          <a:lstStyle>
            <a:lvl1pPr>
              <a:defRPr/>
            </a:lvl1pPr>
          </a:lstStyle>
          <a:p>
            <a:fld id="{78448947-47E2-4C40-9F60-79101A924B0F}" type="datetimeFigureOut">
              <a:rPr lang="en-US"/>
              <a:pPr/>
              <a:t>4/5/2009</a:t>
            </a:fld>
            <a:endParaRPr lang="en-US"/>
          </a:p>
        </p:txBody>
      </p:sp>
      <p:sp>
        <p:nvSpPr>
          <p:cNvPr id="3175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31759" name="Rectangle 15"/>
          <p:cNvSpPr>
            <a:spLocks noGrp="1" noChangeArrowheads="1"/>
          </p:cNvSpPr>
          <p:nvPr>
            <p:ph type="sldNum" sz="quarter" idx="4"/>
          </p:nvPr>
        </p:nvSpPr>
        <p:spPr>
          <a:xfrm>
            <a:off x="6553200" y="6254750"/>
            <a:ext cx="2133600" cy="476250"/>
          </a:xfrm>
        </p:spPr>
        <p:txBody>
          <a:bodyPr/>
          <a:lstStyle>
            <a:lvl1pPr>
              <a:defRPr/>
            </a:lvl1pPr>
          </a:lstStyle>
          <a:p>
            <a:fld id="{299BAB65-A11A-49EF-BD69-0C4312263F70}"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50EAB9-E4A7-4066-9D9F-E177106E0B0E}"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8538259B-EC82-4F79-AB75-EFD5C552A76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919FDD3-A80B-4928-9D2A-ACF33E4E6123}"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137461F-EC47-408D-89FD-64C3E54F93E6}"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0103A15-3D4E-478E-8694-F3EB8034D859}"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5BE14B8F-276B-4A9D-BAA9-B907C8E6FC82}"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64C6597-5A16-410C-ABDC-091A8BC1DD77}" type="datetimeFigureOut">
              <a:rPr lang="en-US"/>
              <a:pPr/>
              <a:t>4/5/2009</a:t>
            </a:fld>
            <a:endParaRPr lang="en-US"/>
          </a:p>
        </p:txBody>
      </p:sp>
      <p:sp>
        <p:nvSpPr>
          <p:cNvPr id="5" name="Slide Number Placeholder 4"/>
          <p:cNvSpPr>
            <a:spLocks noGrp="1"/>
          </p:cNvSpPr>
          <p:nvPr>
            <p:ph type="sldNum" sz="quarter" idx="11"/>
          </p:nvPr>
        </p:nvSpPr>
        <p:spPr/>
        <p:txBody>
          <a:bodyPr/>
          <a:lstStyle>
            <a:lvl1pPr>
              <a:defRPr/>
            </a:lvl1pPr>
          </a:lstStyle>
          <a:p>
            <a:fld id="{4754194C-EEE3-4A23-B72F-43894ADE9D28}"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CA269A9-BB9D-4581-853E-AA9F2A570D1A}"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DAA7397D-7133-4CEC-9755-D1E1F2DEE04B}"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913B450-2544-4208-A216-3FF1F3192E9F}" type="datetimeFigureOut">
              <a:rPr lang="en-US"/>
              <a:pPr/>
              <a:t>4/5/2009</a:t>
            </a:fld>
            <a:endParaRPr lang="en-US"/>
          </a:p>
        </p:txBody>
      </p:sp>
      <p:sp>
        <p:nvSpPr>
          <p:cNvPr id="8" name="Slide Number Placeholder 7"/>
          <p:cNvSpPr>
            <a:spLocks noGrp="1"/>
          </p:cNvSpPr>
          <p:nvPr>
            <p:ph type="sldNum" sz="quarter" idx="11"/>
          </p:nvPr>
        </p:nvSpPr>
        <p:spPr/>
        <p:txBody>
          <a:bodyPr/>
          <a:lstStyle>
            <a:lvl1pPr>
              <a:defRPr/>
            </a:lvl1pPr>
          </a:lstStyle>
          <a:p>
            <a:fld id="{61FC6785-BDF4-4EB5-98CC-D13C1D4FF48B}"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3B941C6-9A3D-45C1-AD07-83B72CF5B17B}" type="datetimeFigureOut">
              <a:rPr lang="en-US"/>
              <a:pPr/>
              <a:t>4/5/2009</a:t>
            </a:fld>
            <a:endParaRPr lang="en-US"/>
          </a:p>
        </p:txBody>
      </p:sp>
      <p:sp>
        <p:nvSpPr>
          <p:cNvPr id="4" name="Slide Number Placeholder 3"/>
          <p:cNvSpPr>
            <a:spLocks noGrp="1"/>
          </p:cNvSpPr>
          <p:nvPr>
            <p:ph type="sldNum" sz="quarter" idx="11"/>
          </p:nvPr>
        </p:nvSpPr>
        <p:spPr/>
        <p:txBody>
          <a:bodyPr/>
          <a:lstStyle>
            <a:lvl1pPr>
              <a:defRPr/>
            </a:lvl1pPr>
          </a:lstStyle>
          <a:p>
            <a:fld id="{798DEC7F-C985-4CB2-9856-85CC133D3086}"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A241512-B441-4E37-A9F4-254767B10338}" type="datetimeFigureOut">
              <a:rPr lang="en-US"/>
              <a:pPr/>
              <a:t>4/5/2009</a:t>
            </a:fld>
            <a:endParaRPr lang="en-US"/>
          </a:p>
        </p:txBody>
      </p:sp>
      <p:sp>
        <p:nvSpPr>
          <p:cNvPr id="3" name="Slide Number Placeholder 2"/>
          <p:cNvSpPr>
            <a:spLocks noGrp="1"/>
          </p:cNvSpPr>
          <p:nvPr>
            <p:ph type="sldNum" sz="quarter" idx="11"/>
          </p:nvPr>
        </p:nvSpPr>
        <p:spPr/>
        <p:txBody>
          <a:bodyPr/>
          <a:lstStyle>
            <a:lvl1pPr>
              <a:defRPr/>
            </a:lvl1pPr>
          </a:lstStyle>
          <a:p>
            <a:fld id="{4D5065F8-066F-4AAB-810E-E29D6E7F4A76}"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F9D99A8-FD42-4832-9338-D5C21E2BBC08}"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B6181950-03F6-417E-9BE8-B94DE0B3D378}"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DB6698-4B37-41E5-92AE-A9979C8A6783}" type="datetimeFigureOut">
              <a:rPr lang="en-US"/>
              <a:pPr/>
              <a:t>4/5/2009</a:t>
            </a:fld>
            <a:endParaRPr lang="en-US"/>
          </a:p>
        </p:txBody>
      </p:sp>
      <p:sp>
        <p:nvSpPr>
          <p:cNvPr id="6" name="Slide Number Placeholder 5"/>
          <p:cNvSpPr>
            <a:spLocks noGrp="1"/>
          </p:cNvSpPr>
          <p:nvPr>
            <p:ph type="sldNum" sz="quarter" idx="11"/>
          </p:nvPr>
        </p:nvSpPr>
        <p:spPr/>
        <p:txBody>
          <a:bodyPr/>
          <a:lstStyle>
            <a:lvl1pPr>
              <a:defRPr/>
            </a:lvl1pPr>
          </a:lstStyle>
          <a:p>
            <a:fld id="{F6146EE2-FD30-4BC3-ABF5-F6214EA0F911}"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fld id="{89F95CDD-1AC0-429E-A8EF-5051172C6F2F}" type="datetimeFigureOut">
              <a:rPr lang="en-US"/>
              <a:pPr/>
              <a:t>4/5/2009</a:t>
            </a:fld>
            <a:endParaRPr lang="en-US"/>
          </a:p>
        </p:txBody>
      </p:sp>
      <p:sp>
        <p:nvSpPr>
          <p:cNvPr id="3072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BC34B784-3F3B-4D9F-BB03-90B87A9C9A76}" type="slidenum">
              <a:rPr lang="en-US"/>
              <a:pPr/>
              <a:t>‹#›</a:t>
            </a:fld>
            <a:endParaRPr lang="en-US"/>
          </a:p>
        </p:txBody>
      </p:sp>
      <p:grpSp>
        <p:nvGrpSpPr>
          <p:cNvPr id="30724" name="Group 4"/>
          <p:cNvGrpSpPr>
            <a:grpSpLocks/>
          </p:cNvGrpSpPr>
          <p:nvPr/>
        </p:nvGrpSpPr>
        <p:grpSpPr bwMode="auto">
          <a:xfrm>
            <a:off x="0" y="0"/>
            <a:ext cx="9140825" cy="6850063"/>
            <a:chOff x="0" y="0"/>
            <a:chExt cx="5758" cy="4315"/>
          </a:xfrm>
        </p:grpSpPr>
        <p:grpSp>
          <p:nvGrpSpPr>
            <p:cNvPr id="30725" name="Group 5"/>
            <p:cNvGrpSpPr>
              <a:grpSpLocks/>
            </p:cNvGrpSpPr>
            <p:nvPr userDrawn="1"/>
          </p:nvGrpSpPr>
          <p:grpSpPr bwMode="auto">
            <a:xfrm>
              <a:off x="1728" y="2230"/>
              <a:ext cx="4027" cy="2085"/>
              <a:chOff x="1728" y="2230"/>
              <a:chExt cx="4027" cy="2085"/>
            </a:xfrm>
          </p:grpSpPr>
          <p:sp>
            <p:nvSpPr>
              <p:cNvPr id="3072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3072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3072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3072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3073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3073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3073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3073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3073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idx="4294967295"/>
          </p:nvPr>
        </p:nvSpPr>
        <p:spPr>
          <a:xfrm>
            <a:off x="685800" y="2130425"/>
            <a:ext cx="7772400" cy="1470025"/>
          </a:xfrm>
        </p:spPr>
        <p:txBody>
          <a:bodyPr/>
          <a:lstStyle/>
          <a:p>
            <a:r>
              <a:rPr lang="en-US" sz="6000"/>
              <a:t>Sports Score Tracker</a:t>
            </a:r>
          </a:p>
        </p:txBody>
      </p:sp>
      <p:sp>
        <p:nvSpPr>
          <p:cNvPr id="3" name="Subtitle 2"/>
          <p:cNvSpPr>
            <a:spLocks noGrp="1"/>
          </p:cNvSpPr>
          <p:nvPr>
            <p:ph type="subTitle" idx="4294967295"/>
          </p:nvPr>
        </p:nvSpPr>
        <p:spPr>
          <a:xfrm>
            <a:off x="1371600" y="3887788"/>
            <a:ext cx="6400800" cy="1751012"/>
          </a:xfrm>
        </p:spPr>
        <p:txBody>
          <a:bodyPr>
            <a:normAutofit/>
          </a:bodyPr>
          <a:lstStyle/>
          <a:p>
            <a:pPr marL="0" indent="0" algn="ctr">
              <a:buFont typeface="Wingdings" pitchFamily="2" charset="2"/>
              <a:buNone/>
            </a:pPr>
            <a:r>
              <a:rPr lang="en-US">
                <a:solidFill>
                  <a:srgbClr val="898989"/>
                </a:solidFill>
              </a:rPr>
              <a:t>By:  Jason Jacob, Christian Cox, and David Morrison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sz="2400" dirty="0" smtClean="0"/>
              <a:t>The Southeastern Cal Ripken Baseball League based in Lexington, KY, needs to have a way to track their leagues via the World Wide Web.  The current system in place calls for manual entry of all leagues and teams into a hand-created spreadsheet.  Each year’s schedule is entered along with the outcome of each game.  The records of each team must then be manually updated to reflect the scores.  The standings of each league must then be manually updated to show which teams are currently ranked first, second, and so on.  Additionally, the Southeastern Cal Ripken Baseball League also has several other age groups of leagues that work in conjunction with them.  These leagues would also be interested in an online league tracking environment</a:t>
            </a:r>
            <a:r>
              <a:rPr lang="en-US" sz="2400" dirty="0" smtClean="0"/>
              <a:t>.</a:t>
            </a:r>
            <a:r>
              <a:rPr lang="en-US" sz="1800" dirty="0" smtClean="0"/>
              <a:t>	</a:t>
            </a:r>
            <a:endParaRPr lang="en-US" sz="1800" dirty="0" smtClean="0"/>
          </a:p>
          <a:p>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lstStyle/>
          <a:p>
            <a:r>
              <a:rPr lang="en-US" sz="2400" dirty="0" smtClean="0"/>
              <a:t>The Executive Board for the Southeastern Cal Ripken Baseball League would need to be able to add multiple leagues into an online tracking system of some sort.  These leagues would need to be able to track multiple teams.  Schedules, scores, and standings of these teams would also need to be able to be updated and viewed.  The Executive Board would also like the coaches, parents, players, and even the general public to have the ability to view the schedules, scores, and standings for all of the teams in the Southeastern Cal Ripken Baseball league.  Additionally, the Executive Board would need to be able to easily add other leagues and teams into the system</a:t>
            </a:r>
            <a:r>
              <a:rPr lang="en-US" sz="2400" dirty="0" smtClean="0"/>
              <a:t>.</a:t>
            </a:r>
            <a:endParaRPr lang="en-US" sz="24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idx="4294967295"/>
          </p:nvPr>
        </p:nvSpPr>
        <p:spPr/>
        <p:txBody>
          <a:bodyPr/>
          <a:lstStyle/>
          <a:p>
            <a:r>
              <a:rPr lang="en-US"/>
              <a:t>User Requirements</a:t>
            </a:r>
          </a:p>
        </p:txBody>
      </p:sp>
      <p:sp>
        <p:nvSpPr>
          <p:cNvPr id="3" name="Content Placeholder 2"/>
          <p:cNvSpPr>
            <a:spLocks noGrp="1"/>
          </p:cNvSpPr>
          <p:nvPr>
            <p:ph idx="4294967295"/>
          </p:nvPr>
        </p:nvSpPr>
        <p:spPr/>
        <p:txBody>
          <a:bodyPr>
            <a:normAutofit/>
          </a:bodyPr>
          <a:lstStyle/>
          <a:p>
            <a:pPr>
              <a:lnSpc>
                <a:spcPct val="80000"/>
              </a:lnSpc>
            </a:pPr>
            <a:r>
              <a:rPr lang="en-US" sz="3000" dirty="0"/>
              <a:t>Web-based</a:t>
            </a:r>
          </a:p>
          <a:p>
            <a:pPr>
              <a:lnSpc>
                <a:spcPct val="80000"/>
              </a:lnSpc>
            </a:pPr>
            <a:r>
              <a:rPr lang="en-US" sz="3000" dirty="0"/>
              <a:t>Track </a:t>
            </a:r>
            <a:r>
              <a:rPr lang="en-US" sz="3000" dirty="0" smtClean="0"/>
              <a:t>schedules</a:t>
            </a:r>
            <a:r>
              <a:rPr lang="en-US" sz="3000" dirty="0"/>
              <a:t>, real-time scores and </a:t>
            </a:r>
            <a:r>
              <a:rPr lang="en-US" sz="3000" dirty="0" smtClean="0"/>
              <a:t>standings for user-created sports, leagues, and teams</a:t>
            </a:r>
            <a:endParaRPr lang="en-US" sz="3000" dirty="0"/>
          </a:p>
          <a:p>
            <a:pPr>
              <a:lnSpc>
                <a:spcPct val="80000"/>
              </a:lnSpc>
            </a:pPr>
            <a:r>
              <a:rPr lang="en-US" sz="3000" dirty="0"/>
              <a:t>Ability for users to vote on outcome of games</a:t>
            </a:r>
          </a:p>
          <a:p>
            <a:pPr>
              <a:lnSpc>
                <a:spcPct val="80000"/>
              </a:lnSpc>
            </a:pPr>
            <a:r>
              <a:rPr lang="en-US" sz="3000" dirty="0"/>
              <a:t>Users can view and post comments on injuries, scores, or general info</a:t>
            </a:r>
          </a:p>
          <a:p>
            <a:pPr>
              <a:lnSpc>
                <a:spcPct val="80000"/>
              </a:lnSpc>
            </a:pPr>
            <a:r>
              <a:rPr lang="en-US" sz="3000" dirty="0"/>
              <a:t>Smart Outcome Prediction System, which takes into account team’s win / loss </a:t>
            </a:r>
            <a:r>
              <a:rPr lang="en-US" sz="3000" dirty="0" smtClean="0"/>
              <a:t>record</a:t>
            </a:r>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Requirements</a:t>
            </a:r>
            <a:endParaRPr lang="en-US" sz="2400" dirty="0"/>
          </a:p>
        </p:txBody>
      </p:sp>
      <p:sp>
        <p:nvSpPr>
          <p:cNvPr id="3" name="Content Placeholder 2"/>
          <p:cNvSpPr>
            <a:spLocks noGrp="1"/>
          </p:cNvSpPr>
          <p:nvPr>
            <p:ph idx="1"/>
          </p:nvPr>
        </p:nvSpPr>
        <p:spPr/>
        <p:txBody>
          <a:bodyPr/>
          <a:lstStyle/>
          <a:p>
            <a:r>
              <a:rPr lang="en-US" sz="2000" dirty="0" smtClean="0"/>
              <a:t>R1.  Register New Account</a:t>
            </a:r>
          </a:p>
          <a:p>
            <a:pPr lvl="1"/>
            <a:r>
              <a:rPr lang="en-US" sz="2000" dirty="0" smtClean="0"/>
              <a:t>Guest gives email, password, and first name</a:t>
            </a:r>
          </a:p>
          <a:p>
            <a:pPr lvl="1"/>
            <a:r>
              <a:rPr lang="en-US" sz="2000" dirty="0" smtClean="0"/>
              <a:t>Systems ensures validity of email</a:t>
            </a:r>
          </a:p>
          <a:p>
            <a:pPr lvl="1"/>
            <a:r>
              <a:rPr lang="en-US" sz="2000" dirty="0" smtClean="0"/>
              <a:t>User sent confirmation of registration</a:t>
            </a:r>
          </a:p>
          <a:p>
            <a:r>
              <a:rPr lang="en-US" sz="2000" dirty="0" smtClean="0"/>
              <a:t>R2.  Login / logout</a:t>
            </a:r>
          </a:p>
          <a:p>
            <a:pPr lvl="1"/>
            <a:r>
              <a:rPr lang="en-US" sz="2000" dirty="0" smtClean="0"/>
              <a:t>User can login via valid login ID and password</a:t>
            </a:r>
          </a:p>
          <a:p>
            <a:pPr lvl="1"/>
            <a:r>
              <a:rPr lang="en-US" sz="2000" dirty="0" smtClean="0"/>
              <a:t>Login confirmation shown</a:t>
            </a:r>
          </a:p>
          <a:p>
            <a:pPr lvl="1"/>
            <a:r>
              <a:rPr lang="en-US" sz="2000" dirty="0" smtClean="0"/>
              <a:t>User can logout after successful login</a:t>
            </a:r>
          </a:p>
          <a:p>
            <a:r>
              <a:rPr lang="en-US" sz="2000" dirty="0" smtClean="0"/>
              <a:t>R3.  Modify / Reset Password</a:t>
            </a:r>
          </a:p>
          <a:p>
            <a:pPr lvl="1"/>
            <a:r>
              <a:rPr lang="en-US" sz="2000" dirty="0" smtClean="0"/>
              <a:t>After successful login, user can change password by giving old password and new password</a:t>
            </a:r>
          </a:p>
          <a:p>
            <a:pPr lvl="1"/>
            <a:r>
              <a:rPr lang="en-US" sz="2000" dirty="0" smtClean="0"/>
              <a:t>Change password confirmation shown</a:t>
            </a:r>
          </a:p>
          <a:p>
            <a:pPr lvl="1"/>
            <a:r>
              <a:rPr lang="en-US" sz="2000" dirty="0" smtClean="0"/>
              <a:t>User can also reset password using their login ID and email address</a:t>
            </a:r>
          </a:p>
          <a:p>
            <a:pPr lvl="1"/>
            <a:r>
              <a:rPr lang="en-US" sz="2000" dirty="0" smtClean="0"/>
              <a:t>Temporary password sent to email on file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r>
              <a:rPr lang="en-US" dirty="0" smtClean="0"/>
              <a:t/>
            </a:r>
            <a:br>
              <a:rPr lang="en-US" dirty="0" smtClean="0"/>
            </a:br>
            <a:r>
              <a:rPr lang="en-US" sz="2400" dirty="0" smtClean="0"/>
              <a:t>Functional </a:t>
            </a:r>
            <a:r>
              <a:rPr lang="en-US" sz="2400" dirty="0" smtClean="0"/>
              <a:t>Requirements, cont.</a:t>
            </a:r>
            <a:endParaRPr lang="en-US" sz="2400" dirty="0"/>
          </a:p>
        </p:txBody>
      </p:sp>
      <p:sp>
        <p:nvSpPr>
          <p:cNvPr id="3" name="Content Placeholder 2"/>
          <p:cNvSpPr>
            <a:spLocks noGrp="1"/>
          </p:cNvSpPr>
          <p:nvPr>
            <p:ph idx="1"/>
          </p:nvPr>
        </p:nvSpPr>
        <p:spPr/>
        <p:txBody>
          <a:bodyPr/>
          <a:lstStyle/>
          <a:p>
            <a:r>
              <a:rPr lang="en-US" sz="1600" dirty="0" smtClean="0"/>
              <a:t>R4.  View Games Scores</a:t>
            </a:r>
          </a:p>
          <a:p>
            <a:pPr lvl="1"/>
            <a:r>
              <a:rPr lang="en-US" sz="1600" dirty="0" smtClean="0"/>
              <a:t>Guests, registered users, and administrators can view game scores by league(s), sport(s) and/or teams</a:t>
            </a:r>
          </a:p>
          <a:p>
            <a:r>
              <a:rPr lang="en-US" sz="1600" dirty="0" smtClean="0"/>
              <a:t>R5.  View Game Schedules</a:t>
            </a:r>
          </a:p>
          <a:p>
            <a:pPr lvl="1"/>
            <a:r>
              <a:rPr lang="en-US" sz="1600" dirty="0" smtClean="0"/>
              <a:t>Guests, registered users, and administrators can view game </a:t>
            </a:r>
            <a:r>
              <a:rPr lang="en-US" sz="1600" dirty="0" smtClean="0"/>
              <a:t>schedules </a:t>
            </a:r>
            <a:r>
              <a:rPr lang="en-US" sz="1600" dirty="0" smtClean="0"/>
              <a:t>by league(s), sport(s) and/or teams</a:t>
            </a:r>
          </a:p>
          <a:p>
            <a:r>
              <a:rPr lang="en-US" sz="1600" dirty="0" smtClean="0"/>
              <a:t>R6.  View comments</a:t>
            </a:r>
          </a:p>
          <a:p>
            <a:pPr lvl="1"/>
            <a:r>
              <a:rPr lang="en-US" sz="1600" dirty="0" smtClean="0"/>
              <a:t>Guests, registered users, and administrators can view </a:t>
            </a:r>
            <a:r>
              <a:rPr lang="en-US" sz="1600" dirty="0" smtClean="0"/>
              <a:t>comments per game</a:t>
            </a:r>
          </a:p>
          <a:p>
            <a:r>
              <a:rPr lang="en-US" sz="1600" dirty="0" smtClean="0"/>
              <a:t>R7.  Post comments</a:t>
            </a:r>
          </a:p>
          <a:p>
            <a:pPr lvl="1"/>
            <a:r>
              <a:rPr lang="en-US" sz="1600" dirty="0" smtClean="0"/>
              <a:t>After login, registered users and administrators can post comments</a:t>
            </a:r>
          </a:p>
          <a:p>
            <a:r>
              <a:rPr lang="en-US" sz="1600" dirty="0" smtClean="0"/>
              <a:t>R8.  User winner prediction</a:t>
            </a:r>
          </a:p>
          <a:p>
            <a:pPr lvl="1"/>
            <a:r>
              <a:rPr lang="en-US" sz="1600" dirty="0" smtClean="0"/>
              <a:t>After login, registered users and administrators can vote for their predicted winner per game</a:t>
            </a:r>
          </a:p>
          <a:p>
            <a:r>
              <a:rPr lang="en-US" sz="1600" dirty="0" smtClean="0"/>
              <a:t>R9.  View system winner prediction and user winner prediction</a:t>
            </a:r>
          </a:p>
          <a:p>
            <a:pPr lvl="1"/>
            <a:r>
              <a:rPr lang="en-US" sz="1600" dirty="0" smtClean="0"/>
              <a:t>Guests, registered users and administrators </a:t>
            </a:r>
            <a:r>
              <a:rPr lang="en-US" sz="1600" dirty="0" smtClean="0"/>
              <a:t>can view percentage chart of system winner prediction and percentage chart of user winner prediction</a:t>
            </a:r>
          </a:p>
          <a:p>
            <a:pPr lvl="1"/>
            <a:r>
              <a:rPr lang="en-US" sz="1600" dirty="0" smtClean="0"/>
              <a:t>System prediction based on team’s win /loss percentages</a:t>
            </a:r>
          </a:p>
          <a:p>
            <a:pPr lvl="1"/>
            <a:r>
              <a:rPr lang="en-US" sz="1600" dirty="0" smtClean="0"/>
              <a:t>User winner prediction based on sums of user votes per game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System Requirements</a:t>
            </a:r>
            <a:br>
              <a:rPr lang="en-US" sz="3600" dirty="0" smtClean="0"/>
            </a:br>
            <a:r>
              <a:rPr lang="en-US" sz="2400" dirty="0" smtClean="0"/>
              <a:t>Functional Requirements, cont.</a:t>
            </a:r>
            <a:endParaRPr lang="en-US" sz="2400" dirty="0"/>
          </a:p>
        </p:txBody>
      </p:sp>
      <p:sp>
        <p:nvSpPr>
          <p:cNvPr id="3" name="Content Placeholder 2"/>
          <p:cNvSpPr>
            <a:spLocks noGrp="1"/>
          </p:cNvSpPr>
          <p:nvPr>
            <p:ph idx="1"/>
          </p:nvPr>
        </p:nvSpPr>
        <p:spPr/>
        <p:txBody>
          <a:bodyPr/>
          <a:lstStyle/>
          <a:p>
            <a:r>
              <a:rPr lang="en-US" dirty="0" smtClean="0"/>
              <a:t>R10.  Create </a:t>
            </a:r>
            <a:r>
              <a:rPr lang="en-US" smtClean="0"/>
              <a:t>custom sports</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idx="4294967295"/>
          </p:nvPr>
        </p:nvSpPr>
        <p:spPr/>
        <p:txBody>
          <a:bodyPr/>
          <a:lstStyle/>
          <a:p>
            <a:r>
              <a:rPr lang="en-US"/>
              <a:t>Cost Estimation</a:t>
            </a:r>
          </a:p>
        </p:txBody>
      </p:sp>
      <p:sp>
        <p:nvSpPr>
          <p:cNvPr id="3" name="Content Placeholder 2"/>
          <p:cNvSpPr>
            <a:spLocks noGrp="1"/>
          </p:cNvSpPr>
          <p:nvPr>
            <p:ph idx="4294967295"/>
          </p:nvPr>
        </p:nvSpPr>
        <p:spPr/>
        <p:txBody>
          <a:bodyPr>
            <a:normAutofit/>
          </a:bodyPr>
          <a:lstStyle/>
          <a:p>
            <a:pPr>
              <a:lnSpc>
                <a:spcPct val="80000"/>
              </a:lnSpc>
              <a:buFont typeface="Wingdings" pitchFamily="2" charset="2"/>
              <a:buNone/>
            </a:pPr>
            <a:r>
              <a:rPr lang="en-US" sz="1800" u="sng"/>
              <a:t>Effort Equation</a:t>
            </a:r>
            <a:endParaRPr lang="en-US" sz="1800"/>
          </a:p>
          <a:p>
            <a:pPr>
              <a:lnSpc>
                <a:spcPct val="80000"/>
              </a:lnSpc>
              <a:buFont typeface="Wingdings" pitchFamily="2" charset="2"/>
              <a:buNone/>
            </a:pPr>
            <a:endParaRPr lang="en-US" sz="1800"/>
          </a:p>
          <a:p>
            <a:pPr>
              <a:lnSpc>
                <a:spcPct val="80000"/>
              </a:lnSpc>
              <a:buFont typeface="Wingdings" pitchFamily="2" charset="2"/>
              <a:buNone/>
            </a:pPr>
            <a:r>
              <a:rPr lang="en-US" sz="1800"/>
              <a:t>E = 2.4 * (KDSI) ^ 1.05</a:t>
            </a:r>
          </a:p>
          <a:p>
            <a:pPr>
              <a:lnSpc>
                <a:spcPct val="80000"/>
              </a:lnSpc>
              <a:buFont typeface="Wingdings" pitchFamily="2" charset="2"/>
              <a:buNone/>
            </a:pPr>
            <a:r>
              <a:rPr lang="en-US" sz="1800"/>
              <a:t>E = 2.4 * 5 ^ 1.05</a:t>
            </a:r>
          </a:p>
          <a:p>
            <a:pPr>
              <a:lnSpc>
                <a:spcPct val="80000"/>
              </a:lnSpc>
              <a:buFont typeface="Wingdings" pitchFamily="2" charset="2"/>
              <a:buNone/>
            </a:pPr>
            <a:r>
              <a:rPr lang="en-US" sz="1800"/>
              <a:t>E = 13 person months</a:t>
            </a:r>
          </a:p>
          <a:p>
            <a:pPr>
              <a:lnSpc>
                <a:spcPct val="80000"/>
              </a:lnSpc>
              <a:buFont typeface="Wingdings" pitchFamily="2" charset="2"/>
              <a:buNone/>
            </a:pPr>
            <a:r>
              <a:rPr lang="en-US" sz="1800"/>
              <a:t> </a:t>
            </a:r>
          </a:p>
          <a:p>
            <a:pPr>
              <a:lnSpc>
                <a:spcPct val="80000"/>
              </a:lnSpc>
              <a:buFont typeface="Wingdings" pitchFamily="2" charset="2"/>
              <a:buNone/>
            </a:pPr>
            <a:r>
              <a:rPr lang="en-US" sz="1800" u="sng"/>
              <a:t>Schedule Equation</a:t>
            </a:r>
            <a:endParaRPr lang="en-US" sz="1800"/>
          </a:p>
          <a:p>
            <a:pPr>
              <a:lnSpc>
                <a:spcPct val="80000"/>
              </a:lnSpc>
              <a:buFont typeface="Wingdings" pitchFamily="2" charset="2"/>
              <a:buNone/>
            </a:pPr>
            <a:r>
              <a:rPr lang="en-US" sz="1800"/>
              <a:t> </a:t>
            </a:r>
          </a:p>
          <a:p>
            <a:pPr>
              <a:lnSpc>
                <a:spcPct val="80000"/>
              </a:lnSpc>
              <a:buFont typeface="Wingdings" pitchFamily="2" charset="2"/>
              <a:buNone/>
            </a:pPr>
            <a:r>
              <a:rPr lang="en-US" sz="1800"/>
              <a:t>TDEV = 2.5 * (E) ^ 0.38</a:t>
            </a:r>
          </a:p>
          <a:p>
            <a:pPr>
              <a:lnSpc>
                <a:spcPct val="80000"/>
              </a:lnSpc>
              <a:buFont typeface="Wingdings" pitchFamily="2" charset="2"/>
              <a:buNone/>
            </a:pPr>
            <a:r>
              <a:rPr lang="en-US" sz="1800"/>
              <a:t>TDEV = 2.5 * 13 ^ 0.38</a:t>
            </a:r>
          </a:p>
          <a:p>
            <a:pPr>
              <a:lnSpc>
                <a:spcPct val="80000"/>
              </a:lnSpc>
              <a:buFont typeface="Wingdings" pitchFamily="2" charset="2"/>
              <a:buNone/>
            </a:pPr>
            <a:r>
              <a:rPr lang="en-US" sz="1800"/>
              <a:t>TDEV = 7 months</a:t>
            </a:r>
          </a:p>
          <a:p>
            <a:pPr>
              <a:lnSpc>
                <a:spcPct val="80000"/>
              </a:lnSpc>
              <a:buFont typeface="Wingdings" pitchFamily="2" charset="2"/>
              <a:buNone/>
            </a:pPr>
            <a:r>
              <a:rPr lang="en-US" sz="1800"/>
              <a:t> </a:t>
            </a:r>
          </a:p>
          <a:p>
            <a:pPr>
              <a:lnSpc>
                <a:spcPct val="80000"/>
              </a:lnSpc>
              <a:buFont typeface="Wingdings" pitchFamily="2" charset="2"/>
              <a:buNone/>
            </a:pPr>
            <a:r>
              <a:rPr lang="en-US" sz="1800" u="sng"/>
              <a:t>Productivity</a:t>
            </a:r>
            <a:r>
              <a:rPr lang="en-US" sz="1800"/>
              <a:t> = 5000 DSI / 13 person months = 385 DSI / PM</a:t>
            </a:r>
          </a:p>
          <a:p>
            <a:pPr>
              <a:lnSpc>
                <a:spcPct val="80000"/>
              </a:lnSpc>
              <a:buFont typeface="Wingdings" pitchFamily="2" charset="2"/>
              <a:buNone/>
            </a:pPr>
            <a:r>
              <a:rPr lang="en-US" sz="1800"/>
              <a:t> </a:t>
            </a:r>
          </a:p>
          <a:p>
            <a:pPr>
              <a:lnSpc>
                <a:spcPct val="80000"/>
              </a:lnSpc>
              <a:buFont typeface="Wingdings" pitchFamily="2" charset="2"/>
              <a:buNone/>
            </a:pPr>
            <a:r>
              <a:rPr lang="en-US" sz="1800" u="sng"/>
              <a:t>Average Staffing</a:t>
            </a:r>
            <a:r>
              <a:rPr lang="en-US" sz="1800"/>
              <a:t> = 13 PM / 7 months = 2 people</a:t>
            </a:r>
          </a:p>
          <a:p>
            <a:pPr>
              <a:lnSpc>
                <a:spcPct val="80000"/>
              </a:lnSpc>
              <a:buFont typeface="Wingdings" pitchFamily="2" charset="2"/>
              <a:buNone/>
            </a:pPr>
            <a:r>
              <a:rPr lang="en-US" sz="1800" u="sng"/>
              <a:t>Actual Average Staffing</a:t>
            </a:r>
            <a:r>
              <a:rPr lang="en-US" sz="1800"/>
              <a:t> = 13 PM / 4 months = 3 people</a:t>
            </a:r>
          </a:p>
          <a:p>
            <a:pPr>
              <a:lnSpc>
                <a:spcPct val="80000"/>
              </a:lnSpc>
            </a:pPr>
            <a:endParaRPr 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idx="4294967295"/>
          </p:nvPr>
        </p:nvSpPr>
        <p:spPr/>
        <p:txBody>
          <a:bodyPr/>
          <a:lstStyle/>
          <a:p>
            <a:r>
              <a:rPr lang="en-US"/>
              <a:t>Use Case Validation</a:t>
            </a:r>
          </a:p>
        </p:txBody>
      </p:sp>
      <p:graphicFrame>
        <p:nvGraphicFramePr>
          <p:cNvPr id="4" name="Content Placeholder 3"/>
          <p:cNvGraphicFramePr>
            <a:graphicFrameLocks noGrp="1"/>
          </p:cNvGraphicFramePr>
          <p:nvPr>
            <p:ph idx="4294967295"/>
          </p:nvPr>
        </p:nvGraphicFramePr>
        <p:xfrm>
          <a:off x="2438400" y="1600200"/>
          <a:ext cx="4038600" cy="4495807"/>
        </p:xfrm>
        <a:graphic>
          <a:graphicData uri="http://schemas.openxmlformats.org/drawingml/2006/table">
            <a:tbl>
              <a:tblPr/>
              <a:tblGrid>
                <a:gridCol w="1463675"/>
                <a:gridCol w="622300"/>
                <a:gridCol w="650875"/>
                <a:gridCol w="650875"/>
                <a:gridCol w="650875"/>
              </a:tblGrid>
              <a:tr h="561975">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Requirements. Uses</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R4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5</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6</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7</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8</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9 </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10</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11</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12</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13</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2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Use Case 14</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
                          <a:schemeClr val="hlink"/>
                        </a:buClr>
                        <a:buSzPct val="70000"/>
                        <a:buFontTx/>
                        <a:buNone/>
                        <a:tabLst/>
                      </a:pPr>
                      <a:r>
                        <a:rPr kumimoji="0" lang="en-US" sz="11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rPr>
                        <a:t>X</a:t>
                      </a:r>
                      <a:endParaRPr kumimoji="0" lang="en-US" sz="11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Calibri" pitchFamily="34"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84"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en-US">
              <a:latin typeface="Arial" charset="0"/>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201</TotalTime>
  <Words>682</Words>
  <Application>Microsoft Office PowerPoint</Application>
  <PresentationFormat>On-screen Show (4:3)</PresentationFormat>
  <Paragraphs>99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Stream</vt:lpstr>
      <vt:lpstr>Sports Score Tracker</vt:lpstr>
      <vt:lpstr>Problem Statement</vt:lpstr>
      <vt:lpstr>Problem Statement, cont.</vt:lpstr>
      <vt:lpstr>User Requirements</vt:lpstr>
      <vt:lpstr>System Requirements Functional Requirements</vt:lpstr>
      <vt:lpstr>System Requirements Functional Requirements, cont.</vt:lpstr>
      <vt:lpstr>System Requirements Functional Requirements, cont.</vt:lpstr>
      <vt:lpstr>Cost Estimation</vt:lpstr>
      <vt:lpstr>Use Case Validation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Score Tracker</dc:title>
  <dc:creator>Cox</dc:creator>
  <cp:lastModifiedBy>Cox</cp:lastModifiedBy>
  <cp:revision>21</cp:revision>
  <dcterms:created xsi:type="dcterms:W3CDTF">2009-02-25T01:10:55Z</dcterms:created>
  <dcterms:modified xsi:type="dcterms:W3CDTF">2009-04-05T16:12:47Z</dcterms:modified>
</cp:coreProperties>
</file>