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sldIdLst>
    <p:sldId id="256" r:id="rId2"/>
    <p:sldId id="260" r:id="rId3"/>
    <p:sldId id="261" r:id="rId4"/>
    <p:sldId id="258" r:id="rId5"/>
    <p:sldId id="262" r:id="rId6"/>
    <p:sldId id="263" r:id="rId7"/>
    <p:sldId id="264" r:id="rId8"/>
    <p:sldId id="265" r:id="rId9"/>
    <p:sldId id="266" r:id="rId10"/>
    <p:sldId id="267" r:id="rId11"/>
    <p:sldId id="268" r:id="rId12"/>
    <p:sldId id="257" r:id="rId13"/>
    <p:sldId id="270" r:id="rId14"/>
    <p:sldId id="259"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5" r:id="rId38"/>
    <p:sldId id="292" r:id="rId39"/>
    <p:sldId id="294"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4/6/2009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4/6/2009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4/6/2009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4/6/2009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4/6/2009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4/6/2009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4/6/2009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4/6/2009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4/6/2009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400" dirty="0" smtClean="0"/>
              <a:t>R14.  Delete comments</a:t>
            </a:r>
          </a:p>
          <a:p>
            <a:pPr lvl="1"/>
            <a:r>
              <a:rPr lang="en-US" sz="2400" dirty="0" smtClean="0"/>
              <a:t>After login, administrators can delete comments per game</a:t>
            </a:r>
          </a:p>
          <a:p>
            <a:r>
              <a:rPr lang="en-US" sz="2400" dirty="0" smtClean="0"/>
              <a:t>R15.  Modify users</a:t>
            </a:r>
          </a:p>
          <a:p>
            <a:pPr lvl="1"/>
            <a:r>
              <a:rPr lang="en-US" sz="2400" dirty="0" smtClean="0"/>
              <a:t>After login, administrators can modify users by selecting the user and changing the email address, login ID, and/or password.</a:t>
            </a:r>
          </a:p>
          <a:p>
            <a:pPr lvl="1"/>
            <a:r>
              <a:rPr lang="en-US" sz="2400" dirty="0" smtClean="0"/>
              <a:t>User creation confirmation shown</a:t>
            </a:r>
          </a:p>
          <a:p>
            <a:pPr lvl="1"/>
            <a:r>
              <a:rPr lang="en-US" sz="2400" dirty="0" smtClean="0"/>
              <a:t>Administrators can delete users by selecting the user</a:t>
            </a:r>
          </a:p>
          <a:p>
            <a:pPr lvl="1"/>
            <a:r>
              <a:rPr lang="en-US" sz="2400" dirty="0" smtClean="0"/>
              <a:t>All leagues, teams, games, and comments will be deleted along with user deletion</a:t>
            </a:r>
          </a:p>
          <a:p>
            <a:pPr lvl="1"/>
            <a:r>
              <a:rPr lang="en-US" sz="2400" dirty="0" smtClean="0"/>
              <a:t>User deletion confirmation shown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r>
              <a:rPr lang="en-US" sz="2000" dirty="0" smtClean="0"/>
              <a:t>NR1.  Login credentials must meet minimum security specifications</a:t>
            </a:r>
          </a:p>
          <a:p>
            <a:pPr lvl="1"/>
            <a:r>
              <a:rPr lang="en-US" sz="2000" dirty="0" smtClean="0"/>
              <a:t>Unique email addresses</a:t>
            </a:r>
          </a:p>
          <a:p>
            <a:pPr lvl="1"/>
            <a:r>
              <a:rPr lang="en-US" sz="2000" dirty="0" smtClean="0"/>
              <a:t>Email addresses must be in Fully Qualified Domain Address format</a:t>
            </a:r>
          </a:p>
          <a:p>
            <a:pPr lvl="1"/>
            <a:r>
              <a:rPr lang="en-US" sz="2000" dirty="0" smtClean="0"/>
              <a:t>Passwords at least 8 alphanumeric characters that do not contain special characters</a:t>
            </a:r>
          </a:p>
          <a:p>
            <a:r>
              <a:rPr lang="en-US" sz="2000" dirty="0" smtClean="0"/>
              <a:t>NR2.  Comments must be filtered before posting</a:t>
            </a:r>
          </a:p>
          <a:p>
            <a:pPr lvl="1"/>
            <a:r>
              <a:rPr lang="en-US" sz="2000" dirty="0" smtClean="0"/>
              <a:t>Comments must be 300 characters or less</a:t>
            </a:r>
          </a:p>
          <a:p>
            <a:pPr lvl="0"/>
            <a:r>
              <a:rPr lang="en-US" sz="2000" dirty="0" smtClean="0"/>
              <a:t>NR3.  The system shall ensure that custom teams can only be modified by creator.</a:t>
            </a:r>
          </a:p>
          <a:p>
            <a:pPr lvl="0"/>
            <a:r>
              <a:rPr lang="en-US" sz="2000" dirty="0" smtClean="0"/>
              <a:t>NR4.  The system shall ensure that custom sports can only be modified by creator.</a:t>
            </a:r>
          </a:p>
          <a:p>
            <a:r>
              <a:rPr lang="en-US" sz="2000" dirty="0" smtClean="0"/>
              <a:t>NR5.  The system shall ensure that custom leagues can only be modified by creator.</a:t>
            </a:r>
          </a:p>
          <a:p>
            <a:r>
              <a:rPr lang="en-US" sz="2000" dirty="0" smtClean="0"/>
              <a:t>NR6.  The system shall ensure that custom games can only be modified by creator.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dirty="0"/>
              <a:t>Effort Equation</a:t>
            </a: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1800" dirty="0"/>
              <a:t>E = 2.4 * (KDSI) ^ 1.05</a:t>
            </a:r>
          </a:p>
          <a:p>
            <a:pPr>
              <a:lnSpc>
                <a:spcPct val="80000"/>
              </a:lnSpc>
              <a:buFont typeface="Wingdings" pitchFamily="2" charset="2"/>
              <a:buNone/>
            </a:pPr>
            <a:r>
              <a:rPr lang="en-US" sz="1800" dirty="0"/>
              <a:t>E = 2.4 * 5 ^ 1.05</a:t>
            </a:r>
          </a:p>
          <a:p>
            <a:pPr>
              <a:lnSpc>
                <a:spcPct val="80000"/>
              </a:lnSpc>
              <a:buFont typeface="Wingdings" pitchFamily="2" charset="2"/>
              <a:buNone/>
            </a:pPr>
            <a:r>
              <a:rPr lang="en-US" sz="1800" dirty="0"/>
              <a:t>E = 13 person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Schedule Equation</a:t>
            </a:r>
            <a:endParaRPr lang="en-US" sz="1800" dirty="0"/>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TDEV = 2.5 * (E) ^ 0.38</a:t>
            </a:r>
          </a:p>
          <a:p>
            <a:pPr>
              <a:lnSpc>
                <a:spcPct val="80000"/>
              </a:lnSpc>
              <a:buFont typeface="Wingdings" pitchFamily="2" charset="2"/>
              <a:buNone/>
            </a:pPr>
            <a:r>
              <a:rPr lang="en-US" sz="1800" dirty="0"/>
              <a:t>TDEV = 2.5 * 13 ^ 0.38</a:t>
            </a:r>
          </a:p>
          <a:p>
            <a:pPr>
              <a:lnSpc>
                <a:spcPct val="80000"/>
              </a:lnSpc>
              <a:buFont typeface="Wingdings" pitchFamily="2" charset="2"/>
              <a:buNone/>
            </a:pPr>
            <a:r>
              <a:rPr lang="en-US" sz="1800" dirty="0"/>
              <a:t>TDEV = 7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Productivity</a:t>
            </a:r>
            <a:r>
              <a:rPr lang="en-US" sz="1800" dirty="0"/>
              <a:t> = 5000 DSI / 13 person months = 385 DSI / PM</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Average Staffing</a:t>
            </a:r>
            <a:r>
              <a:rPr lang="en-US" sz="1800" dirty="0"/>
              <a:t> = 13 PM / 7 months = 2 people</a:t>
            </a:r>
          </a:p>
          <a:p>
            <a:pPr>
              <a:lnSpc>
                <a:spcPct val="80000"/>
              </a:lnSpc>
              <a:buFont typeface="Wingdings" pitchFamily="2" charset="2"/>
              <a:buNone/>
            </a:pPr>
            <a:r>
              <a:rPr lang="en-US" sz="1800" u="sng" dirty="0"/>
              <a:t>Actual Average Staffing</a:t>
            </a:r>
            <a:r>
              <a:rPr lang="en-US" sz="1800" dirty="0"/>
              <a:t> = 13 PM / 4 months = 3 people</a:t>
            </a:r>
          </a:p>
          <a:p>
            <a:pPr>
              <a:lnSpc>
                <a:spcPct val="80000"/>
              </a:lnSpc>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CaseDiagram.JPG"/>
          <p:cNvPicPr>
            <a:picLocks noChangeAspect="1"/>
          </p:cNvPicPr>
          <p:nvPr/>
        </p:nvPicPr>
        <p:blipFill>
          <a:blip r:embed="rId2"/>
          <a:stretch>
            <a:fillRect/>
          </a:stretch>
        </p:blipFill>
        <p:spPr>
          <a:xfrm>
            <a:off x="2133600" y="0"/>
            <a:ext cx="47244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
        <p:nvSpPr>
          <p:cNvPr id="1025" name="Rectangle 1"/>
          <p:cNvSpPr>
            <a:spLocks noChangeArrowheads="1"/>
          </p:cNvSpPr>
          <p:nvPr/>
        </p:nvSpPr>
        <p:spPr bwMode="auto">
          <a:xfrm>
            <a:off x="0" y="0"/>
            <a:ext cx="65" cy="405199"/>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5" y="1143001"/>
          <a:ext cx="9143992" cy="5714998"/>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Validation, cont.</a:t>
            </a:r>
            <a:endParaRPr lang="en-US" dirty="0"/>
          </a:p>
        </p:txBody>
      </p:sp>
      <p:graphicFrame>
        <p:nvGraphicFramePr>
          <p:cNvPr id="4" name="Table 3"/>
          <p:cNvGraphicFramePr>
            <a:graphicFrameLocks noGrp="1"/>
          </p:cNvGraphicFramePr>
          <p:nvPr/>
        </p:nvGraphicFramePr>
        <p:xfrm>
          <a:off x="-11" y="1143000"/>
          <a:ext cx="9144009" cy="394716"/>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 y="1523996"/>
          <a:ext cx="9144000" cy="5334001"/>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gisterUser.JPG"/>
          <p:cNvPicPr>
            <a:picLocks noChangeAspect="1"/>
          </p:cNvPicPr>
          <p:nvPr/>
        </p:nvPicPr>
        <p:blipFill>
          <a:blip r:embed="rId2"/>
          <a:stretch>
            <a:fillRect/>
          </a:stretch>
        </p:blipFill>
        <p:spPr>
          <a:xfrm>
            <a:off x="0" y="0"/>
            <a:ext cx="9144000" cy="68590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User.JPG"/>
          <p:cNvPicPr>
            <a:picLocks noChangeAspect="1"/>
          </p:cNvPicPr>
          <p:nvPr/>
        </p:nvPicPr>
        <p:blipFill>
          <a:blip r:embed="rId2"/>
          <a:stretch>
            <a:fillRect/>
          </a:stretch>
        </p:blipFill>
        <p:spPr>
          <a:xfrm>
            <a:off x="0" y="2894"/>
            <a:ext cx="9144000" cy="6855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utUser.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Password.JP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1800" dirty="0" smtClean="0"/>
              <a:t>	</a:t>
            </a:r>
          </a:p>
          <a:p>
            <a:endParaRPr lang="en-US"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etPassword.JPG"/>
          <p:cNvPicPr>
            <a:picLocks noChangeAspect="1"/>
          </p:cNvPicPr>
          <p:nvPr/>
        </p:nvPicPr>
        <p:blipFill>
          <a:blip r:embed="rId2"/>
          <a:stretch>
            <a:fillRect/>
          </a:stretch>
        </p:blipFill>
        <p:spPr>
          <a:xfrm>
            <a:off x="-1" y="0"/>
            <a:ext cx="9144001"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or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hedule.JP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Prediction.JPG"/>
          <p:cNvPicPr>
            <a:picLocks noChangeAspect="1"/>
          </p:cNvPicPr>
          <p:nvPr/>
        </p:nvPicPr>
        <p:blipFill>
          <a:blip r:embed="rId2"/>
          <a:stretch>
            <a:fillRect/>
          </a:stretch>
        </p:blipFill>
        <p:spPr>
          <a:xfrm>
            <a:off x="0" y="0"/>
            <a:ext cx="9143999" cy="68579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blishVote.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Spor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Sport.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Leagu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Leagu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Team.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Team.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Gam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Gam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User.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eDiagram.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 Layouts.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Model.png"/>
          <p:cNvPicPr>
            <a:picLocks noChangeAspect="1"/>
          </p:cNvPicPr>
          <p:nvPr/>
        </p:nvPicPr>
        <p:blipFill>
          <a:blip r:embed="rId2"/>
          <a:stretch>
            <a:fillRect/>
          </a:stretch>
        </p:blipFill>
        <p:spPr>
          <a:xfrm>
            <a:off x="0" y="1143000"/>
            <a:ext cx="9144000" cy="5715000"/>
          </a:xfrm>
          <a:prstGeom prst="rect">
            <a:avLst/>
          </a:prstGeom>
        </p:spPr>
      </p:pic>
      <p:sp>
        <p:nvSpPr>
          <p:cNvPr id="3" name="Title 2"/>
          <p:cNvSpPr>
            <a:spLocks noGrp="1"/>
          </p:cNvSpPr>
          <p:nvPr>
            <p:ph type="title"/>
          </p:nvPr>
        </p:nvSpPr>
        <p:spPr/>
        <p:txBody>
          <a:bodyPr/>
          <a:lstStyle/>
          <a:p>
            <a:r>
              <a:rPr lang="en-US" sz="3600" dirty="0" smtClean="0"/>
              <a:t>ER Model</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email 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schedules by league(s), sport(s) and/or teams</a:t>
            </a:r>
          </a:p>
          <a:p>
            <a:r>
              <a:rPr lang="en-US" sz="1600" dirty="0" smtClean="0"/>
              <a:t>R6.  View comments</a:t>
            </a:r>
          </a:p>
          <a:p>
            <a:pPr lvl="1"/>
            <a:r>
              <a:rPr lang="en-US" sz="1600" dirty="0" smtClean="0"/>
              <a:t>Guests, registered users, and administrators can view 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can view system 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700" dirty="0" smtClean="0"/>
              <a:t>R10.  Create / modify custom sports</a:t>
            </a:r>
          </a:p>
          <a:p>
            <a:pPr lvl="1"/>
            <a:r>
              <a:rPr lang="en-US" sz="1700" dirty="0" smtClean="0"/>
              <a:t>After login, registered users and administrators can create custom sports by providing the sport name.</a:t>
            </a:r>
          </a:p>
          <a:p>
            <a:pPr lvl="1"/>
            <a:r>
              <a:rPr lang="en-US" sz="1700" dirty="0" smtClean="0"/>
              <a:t>Custom sport creation confirmation shown</a:t>
            </a:r>
          </a:p>
          <a:p>
            <a:pPr lvl="1"/>
            <a:r>
              <a:rPr lang="en-US" sz="1700" dirty="0" smtClean="0"/>
              <a:t>Administrators can delete sports by selecting the sport name</a:t>
            </a:r>
          </a:p>
          <a:p>
            <a:pPr lvl="1"/>
            <a:r>
              <a:rPr lang="en-US" sz="1700" dirty="0" smtClean="0"/>
              <a:t>All leagues, teams, games, and comments will be deleted along with sport deletion</a:t>
            </a:r>
          </a:p>
          <a:p>
            <a:pPr lvl="1"/>
            <a:r>
              <a:rPr lang="en-US" sz="1700" dirty="0" smtClean="0"/>
              <a:t>Sport deletion confirmation shown</a:t>
            </a:r>
          </a:p>
          <a:p>
            <a:r>
              <a:rPr lang="en-US" sz="1700" dirty="0" smtClean="0"/>
              <a:t>R11.  Create / modify custom leagues</a:t>
            </a:r>
          </a:p>
          <a:p>
            <a:pPr lvl="1"/>
            <a:r>
              <a:rPr lang="en-US" sz="1700" dirty="0" smtClean="0"/>
              <a:t>After login, registered users and administrators can create custom sports by providing the league name.</a:t>
            </a:r>
          </a:p>
          <a:p>
            <a:pPr lvl="1"/>
            <a:r>
              <a:rPr lang="en-US" sz="1700" dirty="0" smtClean="0"/>
              <a:t>Custom league creation confirmation shown</a:t>
            </a:r>
          </a:p>
          <a:p>
            <a:pPr lvl="1"/>
            <a:r>
              <a:rPr lang="en-US" sz="1700" dirty="0" smtClean="0"/>
              <a:t>Registered users and administrators can update custom leagues by searching via league name and inputting a new league name.</a:t>
            </a:r>
          </a:p>
          <a:p>
            <a:pPr lvl="1"/>
            <a:r>
              <a:rPr lang="en-US" sz="1700" dirty="0" smtClean="0"/>
              <a:t>Custom league update confirmation shown</a:t>
            </a:r>
          </a:p>
          <a:p>
            <a:pPr lvl="1"/>
            <a:r>
              <a:rPr lang="en-US" sz="1700" dirty="0" smtClean="0"/>
              <a:t>Registered users and administrators can delete leagues by selecting the league name</a:t>
            </a:r>
          </a:p>
          <a:p>
            <a:pPr lvl="1"/>
            <a:r>
              <a:rPr lang="en-US" sz="1700" dirty="0" smtClean="0"/>
              <a:t>All teams, games, and comments will be deleted along with league deletion</a:t>
            </a:r>
          </a:p>
          <a:p>
            <a:pPr lvl="1"/>
            <a:r>
              <a:rPr lang="en-US" sz="1700" dirty="0" smtClean="0"/>
              <a:t>League deletion confirmation shown</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R12.  Create / modify custom teams</a:t>
            </a:r>
          </a:p>
          <a:p>
            <a:pPr lvl="1"/>
            <a:r>
              <a:rPr lang="en-US" sz="2200" dirty="0" smtClean="0"/>
              <a:t>After login, registered users and administrators can create custom teams by providing the team name, and then by joining the team in a league.</a:t>
            </a:r>
          </a:p>
          <a:p>
            <a:pPr lvl="1"/>
            <a:r>
              <a:rPr lang="en-US" sz="2200" dirty="0" smtClean="0"/>
              <a:t>Custom team creation confirmation shown</a:t>
            </a:r>
          </a:p>
          <a:p>
            <a:pPr lvl="1"/>
            <a:r>
              <a:rPr lang="en-US" sz="2200" dirty="0" smtClean="0"/>
              <a:t>Registered users and administrators can update custom teams by searching via team name and inputting a new team name, and modifying the league.</a:t>
            </a:r>
          </a:p>
          <a:p>
            <a:pPr lvl="1"/>
            <a:r>
              <a:rPr lang="en-US" sz="2200" dirty="0" smtClean="0"/>
              <a:t>Custom team update confirmation shown</a:t>
            </a:r>
          </a:p>
          <a:p>
            <a:pPr lvl="1"/>
            <a:r>
              <a:rPr lang="en-US" sz="2200" dirty="0" smtClean="0"/>
              <a:t>Registered users and administrators can delete teams by selecting the team name</a:t>
            </a:r>
          </a:p>
          <a:p>
            <a:pPr lvl="1"/>
            <a:r>
              <a:rPr lang="en-US" sz="2200" dirty="0" smtClean="0"/>
              <a:t>All games and comments will be deleted along with team deletion</a:t>
            </a:r>
          </a:p>
          <a:p>
            <a:pPr lvl="1"/>
            <a:r>
              <a:rPr lang="en-US" sz="2200" dirty="0" smtClean="0"/>
              <a:t>Team deletion confirmation shown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R13.  Create / modify custom games</a:t>
            </a:r>
          </a:p>
          <a:p>
            <a:pPr lvl="1"/>
            <a:r>
              <a:rPr lang="en-US" sz="2200" dirty="0" smtClean="0"/>
              <a:t>After login, registered users and administrators can create custom games by selecting the two team names, and then by inputting the game details of date, home score, and away score, if known.</a:t>
            </a:r>
          </a:p>
          <a:p>
            <a:pPr lvl="1"/>
            <a:r>
              <a:rPr lang="en-US" sz="2200" dirty="0" smtClean="0"/>
              <a:t>Custom game creation confirmation shown</a:t>
            </a:r>
          </a:p>
          <a:p>
            <a:pPr lvl="1"/>
            <a:r>
              <a:rPr lang="en-US" sz="2200" dirty="0" smtClean="0"/>
              <a:t>Registered users and administrators can update custom games by viewing the game and updating the date, home score, and/or the away score.</a:t>
            </a:r>
          </a:p>
          <a:p>
            <a:pPr lvl="1"/>
            <a:r>
              <a:rPr lang="en-US" sz="2200" dirty="0" smtClean="0"/>
              <a:t>Custom game update confirmation shown</a:t>
            </a:r>
          </a:p>
          <a:p>
            <a:pPr lvl="1"/>
            <a:r>
              <a:rPr lang="en-US" sz="2200" dirty="0" smtClean="0"/>
              <a:t>Registered users and administrators can delete games by selecting the game</a:t>
            </a:r>
          </a:p>
          <a:p>
            <a:pPr lvl="1"/>
            <a:r>
              <a:rPr lang="en-US" sz="2200" dirty="0" smtClean="0"/>
              <a:t>All comments will be deleted along with game deletion</a:t>
            </a:r>
          </a:p>
          <a:p>
            <a:pPr lvl="1"/>
            <a:r>
              <a:rPr lang="en-US" sz="2200" dirty="0" smtClean="0"/>
              <a:t>Game deletion confirmation shown</a:t>
            </a:r>
          </a:p>
          <a:p>
            <a:endParaRPr 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328</TotalTime>
  <Words>1293</Words>
  <Application>Microsoft Office PowerPoint</Application>
  <PresentationFormat>On-screen Show (4:3)</PresentationFormat>
  <Paragraphs>225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13</vt:lpstr>
      <vt:lpstr>Use Case Validation</vt:lpstr>
      <vt:lpstr>Use Case Validation, cont.</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ER Model</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p:lastModifiedBy>
  <cp:revision>38</cp:revision>
  <dcterms:created xsi:type="dcterms:W3CDTF">2009-02-25T01:10:55Z</dcterms:created>
  <dcterms:modified xsi:type="dcterms:W3CDTF">2009-04-06T04:11:05Z</dcterms:modified>
</cp:coreProperties>
</file>