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70" r:id="rId14"/>
    <p:sldId id="259"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4/5/2009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4/5/2009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4/5/2009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4/5/2009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4/5/2009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comments per game</a:t>
            </a:r>
          </a:p>
          <a:p>
            <a:r>
              <a:rPr lang="en-US" sz="2400" dirty="0" smtClean="0"/>
              <a:t>R15.  Modify users</a:t>
            </a:r>
          </a:p>
          <a:p>
            <a:pPr lvl="1"/>
            <a:r>
              <a:rPr lang="en-US" sz="2400" dirty="0" smtClean="0"/>
              <a:t>After login, administrators can modify users by selecting the user and changing the email address, login ID, and/or password.</a:t>
            </a:r>
          </a:p>
          <a:p>
            <a:pPr lvl="1"/>
            <a:r>
              <a:rPr lang="en-US" sz="2400" dirty="0" smtClean="0"/>
              <a:t>User creation confirmation shown</a:t>
            </a:r>
          </a:p>
          <a:p>
            <a:pPr lvl="1"/>
            <a:r>
              <a:rPr lang="en-US" sz="2400" dirty="0" smtClean="0"/>
              <a:t>Administrators can delete users by selecting the user</a:t>
            </a:r>
          </a:p>
          <a:p>
            <a:pPr lvl="1"/>
            <a:r>
              <a:rPr lang="en-US" sz="2400" dirty="0" smtClean="0"/>
              <a:t>All leagues, teams, games, and comments will be deleted along with user deletion</a:t>
            </a:r>
          </a:p>
          <a:p>
            <a:pPr lvl="1"/>
            <a:r>
              <a:rPr lang="en-US" sz="2400" dirty="0" smtClean="0"/>
              <a:t>User deletion confirmation shown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 cont.</a:t>
            </a:r>
            <a:endParaRPr lang="en-US" sz="2400" dirty="0"/>
          </a:p>
        </p:txBody>
      </p:sp>
      <p:sp>
        <p:nvSpPr>
          <p:cNvPr id="3" name="Content Placeholder 2"/>
          <p:cNvSpPr>
            <a:spLocks noGrp="1"/>
          </p:cNvSpPr>
          <p:nvPr>
            <p:ph idx="1"/>
          </p:nvPr>
        </p:nvSpPr>
        <p:spPr/>
        <p:txBody>
          <a:bodyPr/>
          <a:lstStyle/>
          <a:p>
            <a:r>
              <a:rPr lang="en-US" sz="2000" dirty="0" smtClean="0"/>
              <a:t>NR1.  Login credentials must meet minimum security specifications</a:t>
            </a:r>
          </a:p>
          <a:p>
            <a:pPr lvl="1"/>
            <a:r>
              <a:rPr lang="en-US" sz="2000" dirty="0" smtClean="0"/>
              <a:t>Unique email addresses</a:t>
            </a:r>
          </a:p>
          <a:p>
            <a:pPr lvl="1"/>
            <a:r>
              <a:rPr lang="en-US" sz="2000" dirty="0" smtClean="0"/>
              <a:t>Email addresses must be in Fully Qualified Domain Address format</a:t>
            </a:r>
          </a:p>
          <a:p>
            <a:pPr lvl="1"/>
            <a:r>
              <a:rPr lang="en-US" sz="2000" dirty="0" smtClean="0"/>
              <a:t>Passwords at least 8 alphanumeric characters that do not contain special characters</a:t>
            </a:r>
          </a:p>
          <a:p>
            <a:r>
              <a:rPr lang="en-US" sz="2000" dirty="0" smtClean="0"/>
              <a:t>NR2.  Comments must be filtered before posting</a:t>
            </a:r>
          </a:p>
          <a:p>
            <a:pPr lvl="1"/>
            <a:r>
              <a:rPr lang="en-US" sz="2000" dirty="0" smtClean="0"/>
              <a:t>Comments must be 300 characters or less</a:t>
            </a:r>
          </a:p>
          <a:p>
            <a:pPr lvl="0"/>
            <a:r>
              <a:rPr lang="en-US" sz="2000" dirty="0" smtClean="0"/>
              <a:t>NR3.  The system shall ensure that custom teams can only be modified by creator.</a:t>
            </a:r>
          </a:p>
          <a:p>
            <a:pPr lvl="0"/>
            <a:r>
              <a:rPr lang="en-US" sz="2000" dirty="0" smtClean="0"/>
              <a:t>NR4.  The system shall ensure that custom sports can only be modified by creator.</a:t>
            </a:r>
          </a:p>
          <a:p>
            <a:r>
              <a:rPr lang="en-US" sz="2000" dirty="0" smtClean="0"/>
              <a:t>NR5.  The system shall ensure that custom leagues can only be modified by creator.</a:t>
            </a:r>
          </a:p>
          <a:p>
            <a:r>
              <a:rPr lang="en-US" sz="2000" dirty="0" smtClean="0"/>
              <a:t>NR6.  The system shall ensure that custom games can only be modified by creator.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dirty="0"/>
              <a:t>Effort Equation</a:t>
            </a:r>
            <a:endParaRPr lang="en-US" sz="1800" dirty="0"/>
          </a:p>
          <a:p>
            <a:pPr>
              <a:lnSpc>
                <a:spcPct val="80000"/>
              </a:lnSpc>
              <a:buFont typeface="Wingdings" pitchFamily="2" charset="2"/>
              <a:buNone/>
            </a:pPr>
            <a:endParaRPr lang="en-US" sz="1800" dirty="0"/>
          </a:p>
          <a:p>
            <a:pPr>
              <a:lnSpc>
                <a:spcPct val="80000"/>
              </a:lnSpc>
              <a:buFont typeface="Wingdings" pitchFamily="2" charset="2"/>
              <a:buNone/>
            </a:pPr>
            <a:r>
              <a:rPr lang="en-US" sz="1800" dirty="0"/>
              <a:t>E = 2.4 * (KDSI) ^ 1.05</a:t>
            </a:r>
          </a:p>
          <a:p>
            <a:pPr>
              <a:lnSpc>
                <a:spcPct val="80000"/>
              </a:lnSpc>
              <a:buFont typeface="Wingdings" pitchFamily="2" charset="2"/>
              <a:buNone/>
            </a:pPr>
            <a:r>
              <a:rPr lang="en-US" sz="1800" dirty="0"/>
              <a:t>E = 2.4 * 5 ^ 1.05</a:t>
            </a:r>
          </a:p>
          <a:p>
            <a:pPr>
              <a:lnSpc>
                <a:spcPct val="80000"/>
              </a:lnSpc>
              <a:buFont typeface="Wingdings" pitchFamily="2" charset="2"/>
              <a:buNone/>
            </a:pPr>
            <a:r>
              <a:rPr lang="en-US" sz="1800" dirty="0"/>
              <a:t>E = 13 person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Schedule Equation</a:t>
            </a:r>
            <a:endParaRPr lang="en-US" sz="1800" dirty="0"/>
          </a:p>
          <a:p>
            <a:pPr>
              <a:lnSpc>
                <a:spcPct val="80000"/>
              </a:lnSpc>
              <a:buFont typeface="Wingdings" pitchFamily="2" charset="2"/>
              <a:buNone/>
            </a:pPr>
            <a:r>
              <a:rPr lang="en-US" sz="1800" dirty="0"/>
              <a:t> </a:t>
            </a:r>
          </a:p>
          <a:p>
            <a:pPr>
              <a:lnSpc>
                <a:spcPct val="80000"/>
              </a:lnSpc>
              <a:buFont typeface="Wingdings" pitchFamily="2" charset="2"/>
              <a:buNone/>
            </a:pPr>
            <a:r>
              <a:rPr lang="en-US" sz="1800" dirty="0"/>
              <a:t>TDEV = 2.5 * (E) ^ 0.38</a:t>
            </a:r>
          </a:p>
          <a:p>
            <a:pPr>
              <a:lnSpc>
                <a:spcPct val="80000"/>
              </a:lnSpc>
              <a:buFont typeface="Wingdings" pitchFamily="2" charset="2"/>
              <a:buNone/>
            </a:pPr>
            <a:r>
              <a:rPr lang="en-US" sz="1800" dirty="0"/>
              <a:t>TDEV = 2.5 * 13 ^ 0.38</a:t>
            </a:r>
          </a:p>
          <a:p>
            <a:pPr>
              <a:lnSpc>
                <a:spcPct val="80000"/>
              </a:lnSpc>
              <a:buFont typeface="Wingdings" pitchFamily="2" charset="2"/>
              <a:buNone/>
            </a:pPr>
            <a:r>
              <a:rPr lang="en-US" sz="1800" dirty="0"/>
              <a:t>TDEV = 7 months</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Productivity</a:t>
            </a:r>
            <a:r>
              <a:rPr lang="en-US" sz="1800" dirty="0"/>
              <a:t> = 5000 DSI / 13 person months = 385 DSI / PM</a:t>
            </a:r>
          </a:p>
          <a:p>
            <a:pPr>
              <a:lnSpc>
                <a:spcPct val="80000"/>
              </a:lnSpc>
              <a:buFont typeface="Wingdings" pitchFamily="2" charset="2"/>
              <a:buNone/>
            </a:pPr>
            <a:r>
              <a:rPr lang="en-US" sz="1800" dirty="0"/>
              <a:t> </a:t>
            </a:r>
          </a:p>
          <a:p>
            <a:pPr>
              <a:lnSpc>
                <a:spcPct val="80000"/>
              </a:lnSpc>
              <a:buFont typeface="Wingdings" pitchFamily="2" charset="2"/>
              <a:buNone/>
            </a:pPr>
            <a:r>
              <a:rPr lang="en-US" sz="1800" u="sng" dirty="0"/>
              <a:t>Average Staffing</a:t>
            </a:r>
            <a:r>
              <a:rPr lang="en-US" sz="1800" dirty="0"/>
              <a:t> = 13 PM / 7 months = 2 people</a:t>
            </a:r>
          </a:p>
          <a:p>
            <a:pPr>
              <a:lnSpc>
                <a:spcPct val="80000"/>
              </a:lnSpc>
              <a:buFont typeface="Wingdings" pitchFamily="2" charset="2"/>
              <a:buNone/>
            </a:pPr>
            <a:r>
              <a:rPr lang="en-US" sz="1800" u="sng" dirty="0"/>
              <a:t>Actual Average Staffing</a:t>
            </a:r>
            <a:r>
              <a:rPr lang="en-US" sz="1800" dirty="0"/>
              <a:t> = 13 PM / 4 months = 3 people</a:t>
            </a:r>
          </a:p>
          <a:p>
            <a:pPr>
              <a:lnSpc>
                <a:spcPct val="80000"/>
              </a:lnSpc>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CaseDiagram.JPG"/>
          <p:cNvPicPr>
            <a:picLocks noChangeAspect="1"/>
          </p:cNvPicPr>
          <p:nvPr/>
        </p:nvPicPr>
        <p:blipFill>
          <a:blip r:embed="rId2"/>
          <a:stretch>
            <a:fillRect/>
          </a:stretch>
        </p:blipFill>
        <p:spPr>
          <a:xfrm>
            <a:off x="2133600" y="0"/>
            <a:ext cx="472440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
        <p:nvSpPr>
          <p:cNvPr id="1025" name="Rectangle 1"/>
          <p:cNvSpPr>
            <a:spLocks noChangeArrowheads="1"/>
          </p:cNvSpPr>
          <p:nvPr/>
        </p:nvSpPr>
        <p:spPr bwMode="auto">
          <a:xfrm>
            <a:off x="0"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5" y="1143001"/>
          <a:ext cx="9143992" cy="5714998"/>
        </p:xfrm>
        <a:graphic>
          <a:graphicData uri="http://schemas.openxmlformats.org/drawingml/2006/table">
            <a:tbl>
              <a:tblPr/>
              <a:tblGrid>
                <a:gridCol w="831272"/>
                <a:gridCol w="831272"/>
                <a:gridCol w="831272"/>
                <a:gridCol w="831272"/>
                <a:gridCol w="831272"/>
                <a:gridCol w="831272"/>
                <a:gridCol w="831272"/>
                <a:gridCol w="831272"/>
                <a:gridCol w="831272"/>
                <a:gridCol w="831272"/>
                <a:gridCol w="831272"/>
              </a:tblGrid>
              <a:tr h="326375">
                <a:tc>
                  <a:txBody>
                    <a:bodyPr/>
                    <a:lstStyle/>
                    <a:p>
                      <a:pPr marL="0" marR="0">
                        <a:lnSpc>
                          <a:spcPct val="115000"/>
                        </a:lnSpc>
                        <a:spcBef>
                          <a:spcPts val="0"/>
                        </a:spcBef>
                        <a:spcAft>
                          <a:spcPts val="0"/>
                        </a:spcAft>
                      </a:pP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R3</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R4</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R5</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R6</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R7</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R8</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R9</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09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Register New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Scores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Game Schedules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Calibri"/>
                          <a:ea typeface="Calibri"/>
                          <a:cs typeface="Times New Roman"/>
                        </a:rPr>
                        <a:t>Register Account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UC2</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79">
                <a:tc>
                  <a:txBody>
                    <a:bodyPr/>
                    <a:lstStyle/>
                    <a:p>
                      <a:pPr marL="0" marR="0">
                        <a:lnSpc>
                          <a:spcPct val="115000"/>
                        </a:lnSpc>
                        <a:spcBef>
                          <a:spcPts val="0"/>
                        </a:spcBef>
                        <a:spcAft>
                          <a:spcPts val="0"/>
                        </a:spcAft>
                      </a:pPr>
                      <a:r>
                        <a:rPr lang="en-US" sz="1000" b="1">
                          <a:latin typeface="Calibri"/>
                          <a:ea typeface="Calibri"/>
                          <a:cs typeface="Times New Roman"/>
                        </a:rPr>
                        <a:t>UC3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Logout user</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Reset password</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Score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Schedule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Post Comment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727">
                <a:tc>
                  <a:txBody>
                    <a:bodyPr/>
                    <a:lstStyle/>
                    <a:p>
                      <a:pPr marL="0" marR="0">
                        <a:lnSpc>
                          <a:spcPct val="115000"/>
                        </a:lnSpc>
                        <a:spcBef>
                          <a:spcPts val="0"/>
                        </a:spcBef>
                        <a:spcAft>
                          <a:spcPts val="0"/>
                        </a:spcAft>
                      </a:pPr>
                      <a:r>
                        <a:rPr lang="en-US" sz="1000" b="1">
                          <a:latin typeface="Calibri"/>
                          <a:ea typeface="Calibri"/>
                          <a:cs typeface="Times New Roman"/>
                        </a:rPr>
                        <a:t>UC10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View Predictions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55">
                <a:tc>
                  <a:txBody>
                    <a:bodyPr/>
                    <a:lstStyle/>
                    <a:p>
                      <a:pPr marL="0" marR="0">
                        <a:lnSpc>
                          <a:spcPct val="115000"/>
                        </a:lnSpc>
                        <a:spcBef>
                          <a:spcPts val="0"/>
                        </a:spcBef>
                        <a:spcAft>
                          <a:spcPts val="0"/>
                        </a:spcAft>
                      </a:pPr>
                      <a:r>
                        <a:rPr lang="en-US" sz="1000" b="1">
                          <a:latin typeface="Calibri"/>
                          <a:ea typeface="Calibri"/>
                          <a:cs typeface="Times New Roman"/>
                        </a:rPr>
                        <a:t>UC11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Publish Vote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Validation, cont.</a:t>
            </a:r>
            <a:endParaRPr lang="en-US" dirty="0"/>
          </a:p>
        </p:txBody>
      </p:sp>
      <p:graphicFrame>
        <p:nvGraphicFramePr>
          <p:cNvPr id="4" name="Table 3"/>
          <p:cNvGraphicFramePr>
            <a:graphicFrameLocks noGrp="1"/>
          </p:cNvGraphicFramePr>
          <p:nvPr/>
        </p:nvGraphicFramePr>
        <p:xfrm>
          <a:off x="-11" y="1143000"/>
          <a:ext cx="9144009" cy="394716"/>
        </p:xfrm>
        <a:graphic>
          <a:graphicData uri="http://schemas.openxmlformats.org/drawingml/2006/table">
            <a:tbl>
              <a:tblPr/>
              <a:tblGrid>
                <a:gridCol w="1016001"/>
                <a:gridCol w="1016001"/>
                <a:gridCol w="1016001"/>
                <a:gridCol w="1016001"/>
                <a:gridCol w="1016001"/>
                <a:gridCol w="1016001"/>
                <a:gridCol w="1016001"/>
                <a:gridCol w="1016001"/>
                <a:gridCol w="1016001"/>
              </a:tblGrid>
              <a:tr h="145415">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R2</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R10</a:t>
                      </a:r>
                      <a:endParaRPr lang="en-US" sz="1100" dirty="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R11</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R12</a:t>
                      </a:r>
                      <a:endParaRPr lang="en-US" sz="1100">
                        <a:latin typeface="Calibri"/>
                        <a:ea typeface="Calibri"/>
                        <a:cs typeface="Times New Roman"/>
                      </a:endParaRPr>
                    </a:p>
                  </a:txBody>
                  <a:tcPr marL="8890" marR="88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latin typeface="Calibri"/>
                          <a:ea typeface="Calibri"/>
                          <a:cs typeface="Times New Roman"/>
                        </a:rPr>
                        <a:t>R15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930">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8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Login/Logout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 Modfiy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Delete Comments</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a:latin typeface="Calibri"/>
                          <a:ea typeface="Calibri"/>
                          <a:cs typeface="Times New Roman"/>
                        </a:rPr>
                        <a:t>Modify Users</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 y="1523996"/>
          <a:ext cx="9144000" cy="5334001"/>
        </p:xfrm>
        <a:graphic>
          <a:graphicData uri="http://schemas.openxmlformats.org/drawingml/2006/table">
            <a:tbl>
              <a:tblPr/>
              <a:tblGrid>
                <a:gridCol w="1016000"/>
                <a:gridCol w="1016000"/>
                <a:gridCol w="1016000"/>
                <a:gridCol w="1016000"/>
                <a:gridCol w="1016000"/>
                <a:gridCol w="1016000"/>
                <a:gridCol w="1016000"/>
                <a:gridCol w="1016000"/>
                <a:gridCol w="1016000"/>
              </a:tblGrid>
              <a:tr h="508000">
                <a:tc>
                  <a:txBody>
                    <a:bodyPr/>
                    <a:lstStyle/>
                    <a:p>
                      <a:pPr marL="0" marR="0">
                        <a:lnSpc>
                          <a:spcPct val="115000"/>
                        </a:lnSpc>
                        <a:spcBef>
                          <a:spcPts val="0"/>
                        </a:spcBef>
                        <a:spcAft>
                          <a:spcPts val="0"/>
                        </a:spcAft>
                      </a:pPr>
                      <a:r>
                        <a:rPr lang="en-US" sz="1000" b="1" dirty="0">
                          <a:latin typeface="Calibri"/>
                          <a:ea typeface="Calibri"/>
                          <a:cs typeface="Times New Roman"/>
                        </a:rPr>
                        <a:t>UC12</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UC13</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Sport</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UC14</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UC15</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League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UC16</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UC17</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Team</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UC18</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Create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UC19</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a:latin typeface="Calibri"/>
                          <a:ea typeface="Calibri"/>
                          <a:cs typeface="Times New Roman"/>
                        </a:rPr>
                        <a:t>Modify Game</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a:latin typeface="Calibri"/>
                          <a:ea typeface="Calibri"/>
                          <a:cs typeface="Times New Roman"/>
                        </a:rPr>
                        <a:t>X</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1">
                <a:tc>
                  <a:txBody>
                    <a:bodyPr/>
                    <a:lstStyle/>
                    <a:p>
                      <a:pPr marL="0" marR="0">
                        <a:lnSpc>
                          <a:spcPct val="115000"/>
                        </a:lnSpc>
                        <a:spcBef>
                          <a:spcPts val="0"/>
                        </a:spcBef>
                        <a:spcAft>
                          <a:spcPts val="0"/>
                        </a:spcAft>
                      </a:pPr>
                      <a:r>
                        <a:rPr lang="en-US" sz="1000" b="1">
                          <a:latin typeface="Calibri"/>
                          <a:ea typeface="Calibri"/>
                          <a:cs typeface="Times New Roman"/>
                        </a:rPr>
                        <a:t>UC20</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Modify</a:t>
                      </a:r>
                      <a:r>
                        <a:rPr lang="en-US" sz="800" baseline="0" dirty="0" smtClean="0">
                          <a:latin typeface="Calibri"/>
                          <a:ea typeface="Calibri"/>
                          <a:cs typeface="Times New Roman"/>
                        </a:rPr>
                        <a:t> User</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1000" b="1">
                          <a:latin typeface="Calibri"/>
                          <a:ea typeface="Calibri"/>
                          <a:cs typeface="Times New Roman"/>
                        </a:rPr>
                        <a:t>UC21</a:t>
                      </a: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dirty="0" smtClean="0">
                          <a:latin typeface="Calibri"/>
                          <a:ea typeface="Calibri"/>
                          <a:cs typeface="Times New Roman"/>
                        </a:rPr>
                        <a:t>Delete</a:t>
                      </a:r>
                      <a:r>
                        <a:rPr lang="en-US" sz="800" baseline="0" dirty="0" smtClean="0">
                          <a:latin typeface="Calibri"/>
                          <a:ea typeface="Calibri"/>
                          <a:cs typeface="Times New Roman"/>
                        </a:rPr>
                        <a:t> Comment</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X</a:t>
                      </a: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smtClean="0">
                          <a:latin typeface="Calibri"/>
                          <a:ea typeface="Calibri"/>
                          <a:cs typeface="Times New Roman"/>
                        </a:rPr>
                        <a:t>X</a:t>
                      </a:r>
                      <a:endParaRPr lang="en-US" sz="1100" b="1"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8890" marR="88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gisterUser.JPG"/>
          <p:cNvPicPr>
            <a:picLocks noChangeAspect="1"/>
          </p:cNvPicPr>
          <p:nvPr/>
        </p:nvPicPr>
        <p:blipFill>
          <a:blip r:embed="rId2"/>
          <a:stretch>
            <a:fillRect/>
          </a:stretch>
        </p:blipFill>
        <p:spPr>
          <a:xfrm>
            <a:off x="0" y="0"/>
            <a:ext cx="9144000" cy="68590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User.JPG"/>
          <p:cNvPicPr>
            <a:picLocks noChangeAspect="1"/>
          </p:cNvPicPr>
          <p:nvPr/>
        </p:nvPicPr>
        <p:blipFill>
          <a:blip r:embed="rId2"/>
          <a:stretch>
            <a:fillRect/>
          </a:stretch>
        </p:blipFill>
        <p:spPr>
          <a:xfrm>
            <a:off x="0" y="2894"/>
            <a:ext cx="9144000" cy="68551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utUser.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Password.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etPassword.JPG"/>
          <p:cNvPicPr>
            <a:picLocks noChangeAspect="1"/>
          </p:cNvPicPr>
          <p:nvPr/>
        </p:nvPicPr>
        <p:blipFill>
          <a:blip r:embed="rId2"/>
          <a:stretch>
            <a:fillRect/>
          </a:stretch>
        </p:blipFill>
        <p:spPr>
          <a:xfrm>
            <a:off x="-1" y="0"/>
            <a:ext cx="9144001"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or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Schedule.JP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Prediction.JPG"/>
          <p:cNvPicPr>
            <a:picLocks noChangeAspect="1"/>
          </p:cNvPicPr>
          <p:nvPr/>
        </p:nvPicPr>
        <p:blipFill>
          <a:blip r:embed="rId2"/>
          <a:stretch>
            <a:fillRect/>
          </a:stretch>
        </p:blipFill>
        <p:spPr>
          <a:xfrm>
            <a:off x="0" y="0"/>
            <a:ext cx="9143999" cy="68579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blishVote.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Spor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Sport.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Leagu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Team.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Team.JPG"/>
          <p:cNvPicPr>
            <a:picLocks noChangeAspect="1"/>
          </p:cNvPicPr>
          <p:nvPr/>
        </p:nvPicPr>
        <p:blipFill>
          <a:blip r:embed="rId2"/>
          <a:stretch>
            <a:fillRect/>
          </a:stretch>
        </p:blipFill>
        <p:spPr>
          <a:xfrm>
            <a:off x="0" y="0"/>
            <a:ext cx="9143999"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ate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Game.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yUser.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Comment.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 Layouts with data types.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 Model.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Create / modify custom teams</a:t>
            </a:r>
          </a:p>
          <a:p>
            <a:pPr lvl="1"/>
            <a:r>
              <a:rPr lang="en-US" sz="2200" dirty="0" smtClean="0"/>
              <a:t>After login, registered users and administrators can create custom teams by providing the team name, and then by joining the team in a league.</a:t>
            </a:r>
          </a:p>
          <a:p>
            <a:pPr lvl="1"/>
            <a:r>
              <a:rPr lang="en-US" sz="2200" dirty="0" smtClean="0"/>
              <a:t>Custom team creation confirmation shown</a:t>
            </a:r>
          </a:p>
          <a:p>
            <a:pPr lvl="1"/>
            <a:r>
              <a:rPr lang="en-US" sz="2200" dirty="0" smtClean="0"/>
              <a:t>Registered users and administrators can update custom teams by searching via team name and inputting a new team name, and modifying the league.</a:t>
            </a:r>
          </a:p>
          <a:p>
            <a:pPr lvl="1"/>
            <a:r>
              <a:rPr lang="en-US" sz="2200" dirty="0" smtClean="0"/>
              <a:t>Custom team update confirmation shown</a:t>
            </a:r>
          </a:p>
          <a:p>
            <a:pPr lvl="1"/>
            <a:r>
              <a:rPr lang="en-US" sz="2200" dirty="0" smtClean="0"/>
              <a:t>Registered users and administrators can delete teams by selecting the team name</a:t>
            </a:r>
          </a:p>
          <a:p>
            <a:pPr lvl="1"/>
            <a:r>
              <a:rPr lang="en-US" sz="2200" dirty="0" smtClean="0"/>
              <a:t>All games and comments will be deleted along with team deletion</a:t>
            </a:r>
          </a:p>
          <a:p>
            <a:pPr lvl="1"/>
            <a:r>
              <a:rPr lang="en-US" sz="2200" dirty="0" smtClean="0"/>
              <a:t>Team deletion confirmation 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Create / modify custom games</a:t>
            </a:r>
          </a:p>
          <a:p>
            <a:pPr lvl="1"/>
            <a:r>
              <a:rPr lang="en-US" sz="2200" dirty="0" smtClean="0"/>
              <a:t>After login, registered users and administrators can create custom games by selecting the two team names, and then by inputting the game details of date, home score, and away score, if known.</a:t>
            </a:r>
          </a:p>
          <a:p>
            <a:pPr lvl="1"/>
            <a:r>
              <a:rPr lang="en-US" sz="2200" dirty="0" smtClean="0"/>
              <a:t>Custom game creation confirmation shown</a:t>
            </a:r>
          </a:p>
          <a:p>
            <a:pPr lvl="1"/>
            <a:r>
              <a:rPr lang="en-US" sz="2200" dirty="0" smtClean="0"/>
              <a:t>Registered users and administrators can update custom games by viewing the game and updating the date, home score, and/or the away score.</a:t>
            </a:r>
          </a:p>
          <a:p>
            <a:pPr lvl="1"/>
            <a:r>
              <a:rPr lang="en-US" sz="2200" dirty="0" smtClean="0"/>
              <a:t>Custom game update confirmation shown</a:t>
            </a:r>
          </a:p>
          <a:p>
            <a:pPr lvl="1"/>
            <a:r>
              <a:rPr lang="en-US" sz="2200" dirty="0" smtClean="0"/>
              <a:t>Registered users and administrators can delete games by selecting the game</a:t>
            </a:r>
          </a:p>
          <a:p>
            <a:pPr lvl="1"/>
            <a:r>
              <a:rPr lang="en-US" sz="2200" dirty="0" smtClean="0"/>
              <a:t>All comments will be deleted along with game deletion</a:t>
            </a:r>
          </a:p>
          <a:p>
            <a:pPr lvl="1"/>
            <a:r>
              <a:rPr lang="en-US" sz="2200" dirty="0" smtClean="0"/>
              <a:t>Game deletion confirmation shown</a:t>
            </a:r>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326</TotalTime>
  <Words>1291</Words>
  <Application>Microsoft Office PowerPoint</Application>
  <PresentationFormat>On-screen Show (4:3)</PresentationFormat>
  <Paragraphs>224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Slide 13</vt:lpstr>
      <vt:lpstr>Use Case Validation</vt:lpstr>
      <vt:lpstr>Use Case Validation, cont.</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36</cp:revision>
  <dcterms:created xsi:type="dcterms:W3CDTF">2009-02-25T01:10:55Z</dcterms:created>
  <dcterms:modified xsi:type="dcterms:W3CDTF">2009-04-05T22:32:02Z</dcterms:modified>
</cp:coreProperties>
</file>