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9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8/3/2015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8/3/2015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8/3/2015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8/3/2015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tlassian.com/dms/wac/images/landing/git/atlassian_git_cheatsheet.pdf" TargetMode="External"/><Relationship Id="rId2" Type="http://schemas.openxmlformats.org/officeDocument/2006/relationships/hyperlink" Target="http://git-scm.com/book/en/v2" TargetMode="External"/><Relationship Id="rId1" Type="http://schemas.openxmlformats.org/officeDocument/2006/relationships/slideLayout" Target="../slideLayouts/slideLayout2.xml"/><Relationship Id="rId5" Type="http://schemas.openxmlformats.org/officeDocument/2006/relationships/hyperlink" Target="http://blogs.atlassian.com/2012/02/mercurial-vs-git-why-mercurial/?utm_source=wac-dvcs&amp;utm_medium=text&amp;utm_content=dvcs-options-git-or-mercurial" TargetMode="External"/><Relationship Id="rId4" Type="http://schemas.openxmlformats.org/officeDocument/2006/relationships/hyperlink" Target="https://www.atlassian.com/git/workfl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Mackenzie.w.binns@boeing.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243667"/>
            <a:ext cx="8825658" cy="2533714"/>
          </a:xfrm>
        </p:spPr>
        <p:txBody>
          <a:bodyPr/>
          <a:lstStyle/>
          <a:p>
            <a:r>
              <a:rPr lang="en-US" dirty="0" smtClean="0"/>
              <a:t>Git yourself a version control!</a:t>
            </a:r>
            <a:endParaRPr lang="en-US" dirty="0"/>
          </a:p>
        </p:txBody>
      </p:sp>
      <p:sp>
        <p:nvSpPr>
          <p:cNvPr id="3" name="Subtitle 2"/>
          <p:cNvSpPr>
            <a:spLocks noGrp="1"/>
          </p:cNvSpPr>
          <p:nvPr>
            <p:ph type="subTitle" idx="1"/>
          </p:nvPr>
        </p:nvSpPr>
        <p:spPr/>
        <p:txBody>
          <a:bodyPr/>
          <a:lstStyle/>
          <a:p>
            <a:r>
              <a:rPr lang="en-US" dirty="0" err="1" smtClean="0"/>
              <a:t>By:Mackenzie</a:t>
            </a:r>
            <a:r>
              <a:rPr lang="en-US" dirty="0" smtClean="0"/>
              <a:t> </a:t>
            </a:r>
            <a:r>
              <a:rPr lang="en-US" dirty="0" err="1" smtClean="0"/>
              <a:t>BinnS</a:t>
            </a:r>
            <a:endParaRPr lang="en-US" dirty="0"/>
          </a:p>
        </p:txBody>
      </p:sp>
    </p:spTree>
    <p:extLst>
      <p:ext uri="{BB962C8B-B14F-4D97-AF65-F5344CB8AC3E}">
        <p14:creationId xmlns:p14="http://schemas.microsoft.com/office/powerpoint/2010/main" val="2680619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I do </a:t>
            </a:r>
            <a:r>
              <a:rPr lang="en-US" dirty="0" err="1" smtClean="0"/>
              <a:t>thaaat</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rgbClr val="FFC000"/>
                </a:solidFill>
                <a:latin typeface="Miriam Fixed" panose="020B0509050101010101" pitchFamily="49" charset="-79"/>
                <a:cs typeface="Miriam Fixed" panose="020B0509050101010101" pitchFamily="49" charset="-79"/>
              </a:rPr>
              <a:t>git </a:t>
            </a:r>
            <a:r>
              <a:rPr lang="en-US" dirty="0">
                <a:solidFill>
                  <a:srgbClr val="FFC000"/>
                </a:solidFill>
                <a:latin typeface="Miriam Fixed" panose="020B0509050101010101" pitchFamily="49" charset="-79"/>
                <a:cs typeface="Miriam Fixed" panose="020B0509050101010101" pitchFamily="49" charset="-79"/>
              </a:rPr>
              <a:t>checkout </a:t>
            </a:r>
            <a:r>
              <a:rPr lang="en-US" dirty="0" smtClean="0">
                <a:solidFill>
                  <a:srgbClr val="FFC000"/>
                </a:solidFill>
                <a:latin typeface="Miriam Fixed" panose="020B0509050101010101" pitchFamily="49" charset="-79"/>
                <a:cs typeface="Miriam Fixed" panose="020B0509050101010101" pitchFamily="49" charset="-79"/>
              </a:rPr>
              <a:t>-- &lt;filename&gt;</a:t>
            </a:r>
            <a:endParaRPr lang="en-US" dirty="0">
              <a:solidFill>
                <a:srgbClr val="FFC000"/>
              </a:solidFill>
              <a:latin typeface="Miriam Fixed" panose="020B0509050101010101" pitchFamily="49" charset="-79"/>
              <a:cs typeface="Miriam Fixed" panose="020B0509050101010101" pitchFamily="49" charset="-79"/>
            </a:endParaRPr>
          </a:p>
          <a:p>
            <a:pPr lvl="1"/>
            <a:r>
              <a:rPr lang="en-US" dirty="0" smtClean="0"/>
              <a:t>Allows you to rollback to your last commit</a:t>
            </a:r>
          </a:p>
          <a:p>
            <a:r>
              <a:rPr lang="en-US" dirty="0" smtClean="0">
                <a:solidFill>
                  <a:srgbClr val="FFC000"/>
                </a:solidFill>
                <a:latin typeface="Miriam Fixed" panose="020B0509050101010101" pitchFamily="49" charset="-79"/>
                <a:cs typeface="Miriam Fixed" panose="020B0509050101010101" pitchFamily="49" charset="-79"/>
              </a:rPr>
              <a:t>git </a:t>
            </a:r>
            <a:r>
              <a:rPr lang="en-US" dirty="0">
                <a:solidFill>
                  <a:srgbClr val="FFC000"/>
                </a:solidFill>
                <a:latin typeface="Miriam Fixed" panose="020B0509050101010101" pitchFamily="49" charset="-79"/>
                <a:cs typeface="Miriam Fixed" panose="020B0509050101010101" pitchFamily="49" charset="-79"/>
              </a:rPr>
              <a:t>revert #commit</a:t>
            </a:r>
            <a:r>
              <a:rPr lang="en-US" dirty="0" smtClean="0"/>
              <a:t> (i.e. A5335695)</a:t>
            </a:r>
          </a:p>
          <a:p>
            <a:pPr lvl="1"/>
            <a:r>
              <a:rPr lang="en-US" dirty="0" smtClean="0"/>
              <a:t>Allows you to rollback to any previous commit</a:t>
            </a:r>
          </a:p>
          <a:p>
            <a:r>
              <a:rPr lang="en-US" dirty="0" smtClean="0"/>
              <a:t>As a last resort use </a:t>
            </a:r>
            <a:r>
              <a:rPr lang="en-US" dirty="0">
                <a:solidFill>
                  <a:srgbClr val="FFC000"/>
                </a:solidFill>
                <a:latin typeface="Miriam Fixed" panose="020B0509050101010101" pitchFamily="49" charset="-79"/>
                <a:cs typeface="Miriam Fixed" panose="020B0509050101010101" pitchFamily="49" charset="-79"/>
              </a:rPr>
              <a:t>git reset HEAD </a:t>
            </a:r>
            <a:r>
              <a:rPr lang="en-US" dirty="0" smtClean="0">
                <a:solidFill>
                  <a:srgbClr val="FFC000"/>
                </a:solidFill>
                <a:latin typeface="Miriam Fixed" panose="020B0509050101010101" pitchFamily="49" charset="-79"/>
                <a:cs typeface="Miriam Fixed" panose="020B0509050101010101" pitchFamily="49" charset="-79"/>
              </a:rPr>
              <a:t>--hard origin/master</a:t>
            </a:r>
            <a:endParaRPr lang="en-US" dirty="0">
              <a:solidFill>
                <a:srgbClr val="FFC000"/>
              </a:solidFill>
              <a:latin typeface="Miriam Fixed" panose="020B0509050101010101" pitchFamily="49" charset="-79"/>
              <a:cs typeface="Miriam Fixed" panose="020B0509050101010101" pitchFamily="49" charset="-79"/>
            </a:endParaRPr>
          </a:p>
          <a:p>
            <a:pPr lvl="1"/>
            <a:r>
              <a:rPr lang="en-US" dirty="0" smtClean="0"/>
              <a:t>Try not to use git reset</a:t>
            </a:r>
          </a:p>
          <a:p>
            <a:endParaRPr lang="en-US" dirty="0"/>
          </a:p>
        </p:txBody>
      </p:sp>
    </p:spTree>
    <p:extLst>
      <p:ext uri="{BB962C8B-B14F-4D97-AF65-F5344CB8AC3E}">
        <p14:creationId xmlns:p14="http://schemas.microsoft.com/office/powerpoint/2010/main" val="175428541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branch?</a:t>
            </a:r>
            <a:endParaRPr lang="en-US" dirty="0"/>
          </a:p>
        </p:txBody>
      </p:sp>
      <p:sp>
        <p:nvSpPr>
          <p:cNvPr id="3" name="Content Placeholder 2"/>
          <p:cNvSpPr>
            <a:spLocks noGrp="1"/>
          </p:cNvSpPr>
          <p:nvPr>
            <p:ph idx="1"/>
          </p:nvPr>
        </p:nvSpPr>
        <p:spPr/>
        <p:txBody>
          <a:bodyPr/>
          <a:lstStyle/>
          <a:p>
            <a:r>
              <a:rPr lang="en-US" dirty="0"/>
              <a:t>A branch is a set of related versions</a:t>
            </a:r>
          </a:p>
          <a:p>
            <a:r>
              <a:rPr lang="en-US" dirty="0"/>
              <a:t>Great </a:t>
            </a:r>
            <a:r>
              <a:rPr lang="en-US" dirty="0" smtClean="0"/>
              <a:t>for:</a:t>
            </a:r>
            <a:endParaRPr lang="en-US" dirty="0"/>
          </a:p>
          <a:p>
            <a:pPr lvl="1"/>
            <a:r>
              <a:rPr lang="en-US" dirty="0"/>
              <a:t>Trying something new </a:t>
            </a:r>
          </a:p>
          <a:p>
            <a:pPr lvl="1"/>
            <a:r>
              <a:rPr lang="en-US" dirty="0"/>
              <a:t>Building new features </a:t>
            </a:r>
          </a:p>
          <a:p>
            <a:r>
              <a:rPr lang="en-US" dirty="0"/>
              <a:t>Toss it or Merge it</a:t>
            </a:r>
          </a:p>
          <a:p>
            <a:endParaRPr lang="en-US" dirty="0"/>
          </a:p>
        </p:txBody>
      </p:sp>
    </p:spTree>
    <p:extLst>
      <p:ext uri="{BB962C8B-B14F-4D97-AF65-F5344CB8AC3E}">
        <p14:creationId xmlns:p14="http://schemas.microsoft.com/office/powerpoint/2010/main" val="3131286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Branch?</a:t>
            </a:r>
            <a:endParaRPr lang="en-US" dirty="0"/>
          </a:p>
        </p:txBody>
      </p:sp>
      <p:sp>
        <p:nvSpPr>
          <p:cNvPr id="3" name="Content Placeholder 2"/>
          <p:cNvSpPr>
            <a:spLocks noGrp="1"/>
          </p:cNvSpPr>
          <p:nvPr>
            <p:ph idx="1"/>
          </p:nvPr>
        </p:nvSpPr>
        <p:spPr/>
        <p:txBody>
          <a:bodyPr/>
          <a:lstStyle/>
          <a:p>
            <a:r>
              <a:rPr lang="en-US" dirty="0"/>
              <a:t>One Branch to rule them all?</a:t>
            </a:r>
          </a:p>
          <a:p>
            <a:r>
              <a:rPr lang="en-US" dirty="0"/>
              <a:t>Stable, Final, Sharable Product</a:t>
            </a:r>
          </a:p>
          <a:p>
            <a:r>
              <a:rPr lang="en-US" dirty="0"/>
              <a:t>Try not to make changes directly here</a:t>
            </a:r>
          </a:p>
          <a:p>
            <a:pPr lvl="1"/>
            <a:r>
              <a:rPr lang="en-US" dirty="0"/>
              <a:t>at least for team projects</a:t>
            </a:r>
          </a:p>
          <a:p>
            <a:r>
              <a:rPr lang="en-US" b="1" i="1" dirty="0" smtClean="0"/>
              <a:t>ALWAYS</a:t>
            </a:r>
            <a:r>
              <a:rPr lang="en-US" dirty="0" smtClean="0"/>
              <a:t> </a:t>
            </a:r>
            <a:r>
              <a:rPr lang="en-US" dirty="0"/>
              <a:t>test changes merged into Master</a:t>
            </a:r>
          </a:p>
          <a:p>
            <a:endParaRPr lang="en-US" dirty="0"/>
          </a:p>
        </p:txBody>
      </p:sp>
    </p:spTree>
    <p:extLst>
      <p:ext uri="{BB962C8B-B14F-4D97-AF65-F5344CB8AC3E}">
        <p14:creationId xmlns:p14="http://schemas.microsoft.com/office/powerpoint/2010/main" val="3950073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Branches!</a:t>
            </a:r>
            <a:endParaRPr lang="en-US" dirty="0"/>
          </a:p>
        </p:txBody>
      </p:sp>
      <p:sp>
        <p:nvSpPr>
          <p:cNvPr id="3" name="Content Placeholder 2"/>
          <p:cNvSpPr>
            <a:spLocks noGrp="1"/>
          </p:cNvSpPr>
          <p:nvPr>
            <p:ph idx="1"/>
          </p:nvPr>
        </p:nvSpPr>
        <p:spPr/>
        <p:txBody>
          <a:bodyPr/>
          <a:lstStyle/>
          <a:p>
            <a:r>
              <a:rPr lang="en-US" dirty="0" smtClean="0"/>
              <a:t>Creating a new branch and working in it</a:t>
            </a:r>
          </a:p>
          <a:p>
            <a:pPr lvl="1"/>
            <a:r>
              <a:rPr lang="en-US" sz="2000" dirty="0" smtClean="0">
                <a:solidFill>
                  <a:srgbClr val="FFC000"/>
                </a:solidFill>
                <a:latin typeface="Miriam Fixed" panose="020B0509050101010101" pitchFamily="49" charset="-79"/>
                <a:cs typeface="Miriam Fixed" panose="020B0509050101010101" pitchFamily="49" charset="-79"/>
              </a:rPr>
              <a:t>git </a:t>
            </a:r>
            <a:r>
              <a:rPr lang="en-US" sz="2000" dirty="0">
                <a:solidFill>
                  <a:srgbClr val="FFC000"/>
                </a:solidFill>
                <a:latin typeface="Miriam Fixed" panose="020B0509050101010101" pitchFamily="49" charset="-79"/>
                <a:cs typeface="Miriam Fixed" panose="020B0509050101010101" pitchFamily="49" charset="-79"/>
              </a:rPr>
              <a:t>checkout –b </a:t>
            </a:r>
            <a:r>
              <a:rPr lang="en-US" sz="2000" dirty="0" err="1">
                <a:solidFill>
                  <a:srgbClr val="FFC000"/>
                </a:solidFill>
                <a:latin typeface="Miriam Fixed" panose="020B0509050101010101" pitchFamily="49" charset="-79"/>
                <a:cs typeface="Miriam Fixed" panose="020B0509050101010101" pitchFamily="49" charset="-79"/>
              </a:rPr>
              <a:t>MyBranchName</a:t>
            </a:r>
            <a:endParaRPr lang="en-US" sz="2000" dirty="0">
              <a:solidFill>
                <a:srgbClr val="FFC000"/>
              </a:solidFill>
              <a:latin typeface="Miriam Fixed" panose="020B0509050101010101" pitchFamily="49" charset="-79"/>
              <a:cs typeface="Miriam Fixed" panose="020B0509050101010101" pitchFamily="49" charset="-79"/>
            </a:endParaRPr>
          </a:p>
          <a:p>
            <a:r>
              <a:rPr lang="en-US" dirty="0" smtClean="0"/>
              <a:t>Switch back to master branch</a:t>
            </a:r>
          </a:p>
          <a:p>
            <a:pPr lvl="1"/>
            <a:r>
              <a:rPr lang="en-US" sz="2000" dirty="0" smtClean="0">
                <a:solidFill>
                  <a:srgbClr val="FFC000"/>
                </a:solidFill>
                <a:latin typeface="Miriam Fixed" panose="020B0509050101010101" pitchFamily="49" charset="-79"/>
                <a:cs typeface="Miriam Fixed" panose="020B0509050101010101" pitchFamily="49" charset="-79"/>
              </a:rPr>
              <a:t>git </a:t>
            </a:r>
            <a:r>
              <a:rPr lang="en-US" sz="2000" dirty="0">
                <a:solidFill>
                  <a:srgbClr val="FFC000"/>
                </a:solidFill>
                <a:latin typeface="Miriam Fixed" panose="020B0509050101010101" pitchFamily="49" charset="-79"/>
                <a:cs typeface="Miriam Fixed" panose="020B0509050101010101" pitchFamily="49" charset="-79"/>
              </a:rPr>
              <a:t>checkout master</a:t>
            </a:r>
          </a:p>
          <a:p>
            <a:r>
              <a:rPr lang="en-US" dirty="0" smtClean="0"/>
              <a:t>Deleting branches</a:t>
            </a:r>
          </a:p>
          <a:p>
            <a:pPr lvl="1"/>
            <a:r>
              <a:rPr lang="en-US" sz="2000" dirty="0" smtClean="0">
                <a:solidFill>
                  <a:srgbClr val="FFC000"/>
                </a:solidFill>
                <a:latin typeface="Miriam Fixed" panose="020B0509050101010101" pitchFamily="49" charset="-79"/>
                <a:cs typeface="Miriam Fixed" panose="020B0509050101010101" pitchFamily="49" charset="-79"/>
              </a:rPr>
              <a:t>git </a:t>
            </a:r>
            <a:r>
              <a:rPr lang="en-US" sz="2000" dirty="0">
                <a:solidFill>
                  <a:srgbClr val="FFC000"/>
                </a:solidFill>
                <a:latin typeface="Miriam Fixed" panose="020B0509050101010101" pitchFamily="49" charset="-79"/>
                <a:cs typeface="Miriam Fixed" panose="020B0509050101010101" pitchFamily="49" charset="-79"/>
              </a:rPr>
              <a:t>branch –d </a:t>
            </a:r>
            <a:r>
              <a:rPr lang="en-US" sz="2000" dirty="0" err="1">
                <a:solidFill>
                  <a:srgbClr val="FFC000"/>
                </a:solidFill>
                <a:latin typeface="Miriam Fixed" panose="020B0509050101010101" pitchFamily="49" charset="-79"/>
                <a:cs typeface="Miriam Fixed" panose="020B0509050101010101" pitchFamily="49" charset="-79"/>
              </a:rPr>
              <a:t>MyBranchName</a:t>
            </a:r>
            <a:endParaRPr lang="en-US" sz="2000" dirty="0">
              <a:solidFill>
                <a:srgbClr val="FFC000"/>
              </a:solidFill>
              <a:latin typeface="Miriam Fixed" panose="020B0509050101010101" pitchFamily="49" charset="-79"/>
              <a:cs typeface="Miriam Fixed" panose="020B0509050101010101" pitchFamily="49" charset="-79"/>
            </a:endParaRPr>
          </a:p>
          <a:p>
            <a:r>
              <a:rPr lang="en-US" dirty="0" smtClean="0"/>
              <a:t>A branch is NOT available to others unless you push it to the remote repo</a:t>
            </a:r>
          </a:p>
          <a:p>
            <a:pPr lvl="1"/>
            <a:r>
              <a:rPr lang="en-US" sz="2000" dirty="0" smtClean="0">
                <a:solidFill>
                  <a:srgbClr val="FFC000"/>
                </a:solidFill>
                <a:latin typeface="Miriam Fixed" panose="020B0509050101010101" pitchFamily="49" charset="-79"/>
                <a:cs typeface="Miriam Fixed" panose="020B0509050101010101" pitchFamily="49" charset="-79"/>
              </a:rPr>
              <a:t>git </a:t>
            </a:r>
            <a:r>
              <a:rPr lang="en-US" sz="2000" dirty="0">
                <a:solidFill>
                  <a:srgbClr val="FFC000"/>
                </a:solidFill>
                <a:latin typeface="Miriam Fixed" panose="020B0509050101010101" pitchFamily="49" charset="-79"/>
                <a:cs typeface="Miriam Fixed" panose="020B0509050101010101" pitchFamily="49" charset="-79"/>
              </a:rPr>
              <a:t>push origin &lt;branch&gt;</a:t>
            </a:r>
            <a:endParaRPr lang="en-US" sz="2000" dirty="0">
              <a:solidFill>
                <a:srgbClr val="FFC000"/>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845194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all this talk of merging?</a:t>
            </a:r>
            <a:endParaRPr lang="en-US" dirty="0"/>
          </a:p>
        </p:txBody>
      </p:sp>
      <p:sp>
        <p:nvSpPr>
          <p:cNvPr id="3" name="Content Placeholder 2"/>
          <p:cNvSpPr>
            <a:spLocks noGrp="1"/>
          </p:cNvSpPr>
          <p:nvPr>
            <p:ph idx="1"/>
          </p:nvPr>
        </p:nvSpPr>
        <p:spPr/>
        <p:txBody>
          <a:bodyPr/>
          <a:lstStyle/>
          <a:p>
            <a:r>
              <a:rPr lang="en-US" dirty="0" smtClean="0"/>
              <a:t>Merging is the combination of different changes in separate branches </a:t>
            </a:r>
          </a:p>
          <a:p>
            <a:r>
              <a:rPr lang="en-US" dirty="0">
                <a:solidFill>
                  <a:srgbClr val="FFC000"/>
                </a:solidFill>
                <a:latin typeface="Miriam Fixed" panose="020B0509050101010101" pitchFamily="49" charset="-79"/>
                <a:cs typeface="Miriam Fixed" panose="020B0509050101010101" pitchFamily="49" charset="-79"/>
              </a:rPr>
              <a:t>g</a:t>
            </a:r>
            <a:r>
              <a:rPr lang="en-US" dirty="0">
                <a:solidFill>
                  <a:srgbClr val="FFC000"/>
                </a:solidFill>
                <a:latin typeface="Miriam Fixed" panose="020B0509050101010101" pitchFamily="49" charset="-79"/>
                <a:cs typeface="Miriam Fixed" panose="020B0509050101010101" pitchFamily="49" charset="-79"/>
              </a:rPr>
              <a:t>it merge </a:t>
            </a:r>
            <a:r>
              <a:rPr lang="en-US" dirty="0" err="1">
                <a:solidFill>
                  <a:srgbClr val="FFC000"/>
                </a:solidFill>
                <a:latin typeface="Miriam Fixed" panose="020B0509050101010101" pitchFamily="49" charset="-79"/>
                <a:cs typeface="Miriam Fixed" panose="020B0509050101010101" pitchFamily="49" charset="-79"/>
              </a:rPr>
              <a:t>MyBranchName</a:t>
            </a:r>
            <a:endParaRPr lang="en-US" dirty="0">
              <a:solidFill>
                <a:srgbClr val="FFC000"/>
              </a:solidFill>
              <a:latin typeface="Miriam Fixed" panose="020B0509050101010101" pitchFamily="49" charset="-79"/>
              <a:cs typeface="Miriam Fixed" panose="020B0509050101010101" pitchFamily="49" charset="-79"/>
            </a:endParaRPr>
          </a:p>
          <a:p>
            <a:pPr lvl="1"/>
            <a:r>
              <a:rPr lang="en-US" dirty="0" smtClean="0"/>
              <a:t>You want to be in the branch you are combining into</a:t>
            </a:r>
          </a:p>
          <a:p>
            <a:pPr lvl="1"/>
            <a:r>
              <a:rPr lang="en-US" dirty="0" smtClean="0"/>
              <a:t>Ex.) you want to update master branch with the changes in another branch</a:t>
            </a:r>
          </a:p>
          <a:p>
            <a:pPr marL="1257300" lvl="4" indent="-342900"/>
            <a:r>
              <a:rPr lang="en-US" sz="1800" dirty="0">
                <a:solidFill>
                  <a:srgbClr val="FFC000"/>
                </a:solidFill>
                <a:latin typeface="Miriam Fixed" panose="020B0509050101010101" pitchFamily="49" charset="-79"/>
                <a:cs typeface="Miriam Fixed" panose="020B0509050101010101" pitchFamily="49" charset="-79"/>
              </a:rPr>
              <a:t>git checkout master</a:t>
            </a:r>
          </a:p>
          <a:p>
            <a:pPr marL="1257300" lvl="4" indent="-342900"/>
            <a:r>
              <a:rPr lang="en-US" sz="1800" dirty="0">
                <a:solidFill>
                  <a:srgbClr val="FFC000"/>
                </a:solidFill>
                <a:latin typeface="Miriam Fixed" panose="020B0509050101010101" pitchFamily="49" charset="-79"/>
                <a:cs typeface="Miriam Fixed" panose="020B0509050101010101" pitchFamily="49" charset="-79"/>
              </a:rPr>
              <a:t>g</a:t>
            </a:r>
            <a:r>
              <a:rPr lang="en-US" sz="1800" dirty="0">
                <a:solidFill>
                  <a:srgbClr val="FFC000"/>
                </a:solidFill>
                <a:latin typeface="Miriam Fixed" panose="020B0509050101010101" pitchFamily="49" charset="-79"/>
                <a:cs typeface="Miriam Fixed" panose="020B0509050101010101" pitchFamily="49" charset="-79"/>
              </a:rPr>
              <a:t>it merge </a:t>
            </a:r>
            <a:r>
              <a:rPr lang="en-US" sz="1800" dirty="0" err="1">
                <a:solidFill>
                  <a:srgbClr val="FFC000"/>
                </a:solidFill>
                <a:latin typeface="Miriam Fixed" panose="020B0509050101010101" pitchFamily="49" charset="-79"/>
                <a:cs typeface="Miriam Fixed" panose="020B0509050101010101" pitchFamily="49" charset="-79"/>
              </a:rPr>
              <a:t>MyBranchName</a:t>
            </a:r>
            <a:endParaRPr lang="en-US" sz="1800" dirty="0">
              <a:solidFill>
                <a:srgbClr val="FFC000"/>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331222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Blocking a Merger</a:t>
            </a:r>
            <a:endParaRPr lang="en-US" dirty="0"/>
          </a:p>
        </p:txBody>
      </p:sp>
      <p:sp>
        <p:nvSpPr>
          <p:cNvPr id="3" name="Content Placeholder 2"/>
          <p:cNvSpPr>
            <a:spLocks noGrp="1"/>
          </p:cNvSpPr>
          <p:nvPr>
            <p:ph idx="1"/>
          </p:nvPr>
        </p:nvSpPr>
        <p:spPr/>
        <p:txBody>
          <a:bodyPr/>
          <a:lstStyle/>
          <a:p>
            <a:r>
              <a:rPr lang="en-US" dirty="0" smtClean="0"/>
              <a:t>Some times merging can go wrong, don’t worry nothing has happened to your files. This is just </a:t>
            </a:r>
            <a:r>
              <a:rPr lang="en-US" dirty="0" err="1" smtClean="0"/>
              <a:t>git’s</a:t>
            </a:r>
            <a:r>
              <a:rPr lang="en-US" dirty="0" smtClean="0"/>
              <a:t> way of ensuring you mean to do what you are about to do.</a:t>
            </a:r>
          </a:p>
          <a:p>
            <a:r>
              <a:rPr lang="en-US" dirty="0" smtClean="0"/>
              <a:t>Two things can happen, you want the changes to happen or you decide you want to abort the merge</a:t>
            </a:r>
          </a:p>
          <a:p>
            <a:pPr marL="0" indent="0">
              <a:buNone/>
            </a:pPr>
            <a:endParaRPr lang="en-US" dirty="0"/>
          </a:p>
        </p:txBody>
      </p:sp>
    </p:spTree>
    <p:extLst>
      <p:ext uri="{BB962C8B-B14F-4D97-AF65-F5344CB8AC3E}">
        <p14:creationId xmlns:p14="http://schemas.microsoft.com/office/powerpoint/2010/main" val="2920578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the merge</a:t>
            </a:r>
            <a:endParaRPr lang="en-US" dirty="0"/>
          </a:p>
        </p:txBody>
      </p:sp>
      <p:sp>
        <p:nvSpPr>
          <p:cNvPr id="3" name="Content Placeholder 2"/>
          <p:cNvSpPr>
            <a:spLocks noGrp="1"/>
          </p:cNvSpPr>
          <p:nvPr>
            <p:ph idx="1"/>
          </p:nvPr>
        </p:nvSpPr>
        <p:spPr/>
        <p:txBody>
          <a:bodyPr>
            <a:normAutofit lnSpcReduction="10000"/>
          </a:bodyPr>
          <a:lstStyle/>
          <a:p>
            <a:r>
              <a:rPr lang="en-US" dirty="0" smtClean="0"/>
              <a:t>So you want to apply a merge to your branch. To do this you must fix the “errors” </a:t>
            </a:r>
          </a:p>
          <a:p>
            <a:r>
              <a:rPr lang="en-US" dirty="0" smtClean="0"/>
              <a:t>When you go to merge and there are diff “errors” it will open up a text editor in this case vim and will point to the things the need to be spruced up. </a:t>
            </a:r>
          </a:p>
          <a:p>
            <a:endParaRPr lang="en-US" dirty="0" smtClean="0"/>
          </a:p>
          <a:p>
            <a:endParaRPr lang="en-US" dirty="0"/>
          </a:p>
          <a:p>
            <a:endParaRPr lang="en-US" dirty="0" smtClean="0"/>
          </a:p>
          <a:p>
            <a:endParaRPr lang="en-US" dirty="0"/>
          </a:p>
          <a:p>
            <a:pPr marL="0" indent="0">
              <a:buNone/>
            </a:pPr>
            <a:r>
              <a:rPr lang="en-US" dirty="0" smtClean="0"/>
              <a:t>It can look like the above, just delete everything you don’t want and re-add and re-commit the files and you are good to go!</a:t>
            </a:r>
            <a:endParaRPr lang="en-US" dirty="0"/>
          </a:p>
        </p:txBody>
      </p:sp>
      <p:pic>
        <p:nvPicPr>
          <p:cNvPr id="4" name="Picture 3"/>
          <p:cNvPicPr>
            <a:picLocks noChangeAspect="1"/>
          </p:cNvPicPr>
          <p:nvPr/>
        </p:nvPicPr>
        <p:blipFill>
          <a:blip r:embed="rId2"/>
          <a:stretch>
            <a:fillRect/>
          </a:stretch>
        </p:blipFill>
        <p:spPr>
          <a:xfrm>
            <a:off x="1571809" y="3774546"/>
            <a:ext cx="7553325" cy="1476375"/>
          </a:xfrm>
          <a:prstGeom prst="rect">
            <a:avLst/>
          </a:prstGeom>
        </p:spPr>
      </p:pic>
    </p:spTree>
    <p:extLst>
      <p:ext uri="{BB962C8B-B14F-4D97-AF65-F5344CB8AC3E}">
        <p14:creationId xmlns:p14="http://schemas.microsoft.com/office/powerpoint/2010/main" val="1084522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Aborting the merge </a:t>
            </a:r>
            <a:endParaRPr lang="en-US" dirty="0"/>
          </a:p>
        </p:txBody>
      </p:sp>
      <p:sp>
        <p:nvSpPr>
          <p:cNvPr id="3" name="Content Placeholder 2"/>
          <p:cNvSpPr>
            <a:spLocks noGrp="1"/>
          </p:cNvSpPr>
          <p:nvPr>
            <p:ph idx="1"/>
          </p:nvPr>
        </p:nvSpPr>
        <p:spPr/>
        <p:txBody>
          <a:bodyPr/>
          <a:lstStyle/>
          <a:p>
            <a:r>
              <a:rPr lang="en-US" dirty="0" smtClean="0"/>
              <a:t>Decide not to merge, the only clean up that needs to be done is to reset the index files to the HEAD commit and to clean up the working tree changes made by the merge </a:t>
            </a:r>
          </a:p>
          <a:p>
            <a:pPr lvl="1"/>
            <a:r>
              <a:rPr lang="en-US" dirty="0">
                <a:solidFill>
                  <a:srgbClr val="FFC000"/>
                </a:solidFill>
                <a:latin typeface="Miriam Fixed" panose="020B0509050101010101" pitchFamily="49" charset="-79"/>
                <a:cs typeface="Miriam Fixed" panose="020B0509050101010101" pitchFamily="49" charset="-79"/>
              </a:rPr>
              <a:t>git merge --abort </a:t>
            </a:r>
            <a:r>
              <a:rPr lang="en-US" dirty="0" smtClean="0"/>
              <a:t>can be used to accomplish all of this </a:t>
            </a:r>
            <a:endParaRPr lang="en-US" dirty="0"/>
          </a:p>
        </p:txBody>
      </p:sp>
    </p:spTree>
    <p:extLst>
      <p:ext uri="{BB962C8B-B14F-4D97-AF65-F5344CB8AC3E}">
        <p14:creationId xmlns:p14="http://schemas.microsoft.com/office/powerpoint/2010/main" val="3766193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lgn="ctr">
              <a:buNone/>
            </a:pPr>
            <a:r>
              <a:rPr lang="en-US" sz="8800" dirty="0" smtClean="0"/>
              <a:t>QUESTIONS?</a:t>
            </a:r>
            <a:endParaRPr lang="en-US" sz="8800" dirty="0"/>
          </a:p>
        </p:txBody>
      </p:sp>
    </p:spTree>
    <p:extLst>
      <p:ext uri="{BB962C8B-B14F-4D97-AF65-F5344CB8AC3E}">
        <p14:creationId xmlns:p14="http://schemas.microsoft.com/office/powerpoint/2010/main" val="4202491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a:t>
            </a:r>
            <a:endParaRPr lang="en-US" dirty="0"/>
          </a:p>
        </p:txBody>
      </p:sp>
      <p:sp>
        <p:nvSpPr>
          <p:cNvPr id="3" name="Content Placeholder 2"/>
          <p:cNvSpPr>
            <a:spLocks noGrp="1"/>
          </p:cNvSpPr>
          <p:nvPr>
            <p:ph idx="1"/>
          </p:nvPr>
        </p:nvSpPr>
        <p:spPr/>
        <p:txBody>
          <a:bodyPr/>
          <a:lstStyle/>
          <a:p>
            <a:r>
              <a:rPr lang="en-US" dirty="0" smtClean="0">
                <a:hlinkClick r:id="rId2"/>
              </a:rPr>
              <a:t>Great Book</a:t>
            </a:r>
            <a:endParaRPr lang="en-US" dirty="0"/>
          </a:p>
          <a:p>
            <a:r>
              <a:rPr lang="en-US" dirty="0" err="1">
                <a:hlinkClick r:id="rId3"/>
              </a:rPr>
              <a:t>Cheatsheet</a:t>
            </a:r>
            <a:endParaRPr lang="en-US" dirty="0"/>
          </a:p>
          <a:p>
            <a:r>
              <a:rPr lang="en-US" dirty="0">
                <a:hlinkClick r:id="rId4"/>
              </a:rPr>
              <a:t>Workflows</a:t>
            </a:r>
            <a:endParaRPr lang="en-US" dirty="0"/>
          </a:p>
          <a:p>
            <a:r>
              <a:rPr lang="en-US" dirty="0" err="1">
                <a:hlinkClick r:id="rId5"/>
              </a:rPr>
              <a:t>Mecurial</a:t>
            </a:r>
            <a:r>
              <a:rPr lang="en-US" dirty="0">
                <a:hlinkClick r:id="rId5"/>
              </a:rPr>
              <a:t> (hg)</a:t>
            </a:r>
            <a:endParaRPr lang="en-US" dirty="0"/>
          </a:p>
          <a:p>
            <a:pPr marL="0" indent="0">
              <a:buNone/>
            </a:pPr>
            <a:endParaRPr lang="en-US" dirty="0"/>
          </a:p>
        </p:txBody>
      </p:sp>
    </p:spTree>
    <p:extLst>
      <p:ext uri="{BB962C8B-B14F-4D97-AF65-F5344CB8AC3E}">
        <p14:creationId xmlns:p14="http://schemas.microsoft.com/office/powerpoint/2010/main" val="2129522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Coming Up</a:t>
            </a:r>
            <a:endParaRPr lang="en-US" dirty="0"/>
          </a:p>
        </p:txBody>
      </p:sp>
      <p:sp>
        <p:nvSpPr>
          <p:cNvPr id="3" name="Content Placeholder 2"/>
          <p:cNvSpPr>
            <a:spLocks noGrp="1"/>
          </p:cNvSpPr>
          <p:nvPr>
            <p:ph idx="1"/>
          </p:nvPr>
        </p:nvSpPr>
        <p:spPr/>
        <p:txBody>
          <a:bodyPr/>
          <a:lstStyle/>
          <a:p>
            <a:r>
              <a:rPr lang="en-US" dirty="0" smtClean="0"/>
              <a:t>Bad git puns!</a:t>
            </a:r>
          </a:p>
          <a:p>
            <a:r>
              <a:rPr lang="en-US" dirty="0" smtClean="0"/>
              <a:t>Git </a:t>
            </a:r>
            <a:r>
              <a:rPr lang="en-US" dirty="0"/>
              <a:t>is a VCS. Huh?</a:t>
            </a:r>
          </a:p>
          <a:p>
            <a:r>
              <a:rPr lang="en-US" dirty="0"/>
              <a:t>Why on Earth do I care?</a:t>
            </a:r>
          </a:p>
          <a:p>
            <a:r>
              <a:rPr lang="en-US" dirty="0"/>
              <a:t>How can I </a:t>
            </a:r>
            <a:r>
              <a:rPr lang="en-US" i="1" dirty="0"/>
              <a:t>git</a:t>
            </a:r>
            <a:r>
              <a:rPr lang="en-US" dirty="0"/>
              <a:t> started?</a:t>
            </a:r>
          </a:p>
          <a:p>
            <a:r>
              <a:rPr lang="en-US" dirty="0" smtClean="0"/>
              <a:t>Wrap-up</a:t>
            </a:r>
            <a:endParaRPr lang="en-US" dirty="0"/>
          </a:p>
        </p:txBody>
      </p:sp>
    </p:spTree>
    <p:extLst>
      <p:ext uri="{BB962C8B-B14F-4D97-AF65-F5344CB8AC3E}">
        <p14:creationId xmlns:p14="http://schemas.microsoft.com/office/powerpoint/2010/main" val="230707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I care?</a:t>
            </a:r>
            <a:endParaRPr lang="en-US" dirty="0"/>
          </a:p>
        </p:txBody>
      </p:sp>
      <p:sp>
        <p:nvSpPr>
          <p:cNvPr id="3" name="Content Placeholder 2"/>
          <p:cNvSpPr>
            <a:spLocks noGrp="1"/>
          </p:cNvSpPr>
          <p:nvPr>
            <p:ph idx="1"/>
          </p:nvPr>
        </p:nvSpPr>
        <p:spPr/>
        <p:txBody>
          <a:bodyPr/>
          <a:lstStyle/>
          <a:p>
            <a:r>
              <a:rPr lang="en-US" dirty="0"/>
              <a:t>git - (n) Free, Open Source, Fast, Scalable, and Distributed Version Control System</a:t>
            </a:r>
          </a:p>
          <a:p>
            <a:pPr lvl="1"/>
            <a:r>
              <a:rPr lang="en-US" dirty="0"/>
              <a:t>Free as in lunch</a:t>
            </a:r>
          </a:p>
          <a:p>
            <a:pPr lvl="1"/>
            <a:r>
              <a:rPr lang="en-US" dirty="0" smtClean="0"/>
              <a:t>Distributed </a:t>
            </a:r>
            <a:r>
              <a:rPr lang="en-US" dirty="0"/>
              <a:t>Version Control System??</a:t>
            </a:r>
          </a:p>
          <a:p>
            <a:endParaRPr lang="en-US" dirty="0"/>
          </a:p>
        </p:txBody>
      </p:sp>
    </p:spTree>
    <p:extLst>
      <p:ext uri="{BB962C8B-B14F-4D97-AF65-F5344CB8AC3E}">
        <p14:creationId xmlns:p14="http://schemas.microsoft.com/office/powerpoint/2010/main" val="3439698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you are probably doing right now</a:t>
            </a:r>
            <a:br>
              <a:rPr lang="en-US" b="1" dirty="0"/>
            </a:br>
            <a:endParaRPr lang="en-US" dirty="0"/>
          </a:p>
        </p:txBody>
      </p:sp>
      <p:sp>
        <p:nvSpPr>
          <p:cNvPr id="3" name="Content Placeholder 2"/>
          <p:cNvSpPr>
            <a:spLocks noGrp="1"/>
          </p:cNvSpPr>
          <p:nvPr>
            <p:ph idx="1"/>
          </p:nvPr>
        </p:nvSpPr>
        <p:spPr/>
        <p:txBody>
          <a:bodyPr/>
          <a:lstStyle/>
          <a:p>
            <a:r>
              <a:rPr lang="en-US" dirty="0"/>
              <a:t>Backing up your code?</a:t>
            </a:r>
          </a:p>
          <a:p>
            <a:pPr lvl="1"/>
            <a:r>
              <a:rPr lang="en-US" dirty="0"/>
              <a:t>Create a file</a:t>
            </a:r>
          </a:p>
          <a:p>
            <a:pPr lvl="1"/>
            <a:r>
              <a:rPr lang="en-US" dirty="0"/>
              <a:t>Save several copies (with different names?)</a:t>
            </a:r>
          </a:p>
          <a:p>
            <a:pPr lvl="1"/>
            <a:r>
              <a:rPr lang="en-US" dirty="0"/>
              <a:t>Oops, we overwrote our backup ... it's gone!</a:t>
            </a:r>
          </a:p>
          <a:p>
            <a:r>
              <a:rPr lang="en-US" dirty="0"/>
              <a:t>Trying new things?</a:t>
            </a:r>
          </a:p>
          <a:p>
            <a:pPr lvl="1"/>
            <a:r>
              <a:rPr lang="en-US" dirty="0"/>
              <a:t>Save old code to a new file</a:t>
            </a:r>
          </a:p>
          <a:p>
            <a:pPr lvl="1"/>
            <a:r>
              <a:rPr lang="en-US" dirty="0"/>
              <a:t>Merging good stuff with bad stuff is hard!</a:t>
            </a:r>
          </a:p>
          <a:p>
            <a:pPr lvl="1"/>
            <a:r>
              <a:rPr lang="en-US" dirty="0"/>
              <a:t>Found a bug later on? When did it get here?</a:t>
            </a:r>
          </a:p>
          <a:p>
            <a:endParaRPr lang="en-US" dirty="0"/>
          </a:p>
        </p:txBody>
      </p:sp>
    </p:spTree>
    <p:extLst>
      <p:ext uri="{BB962C8B-B14F-4D97-AF65-F5344CB8AC3E}">
        <p14:creationId xmlns:p14="http://schemas.microsoft.com/office/powerpoint/2010/main" val="12496764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And what about group projects?</a:t>
            </a:r>
            <a:endParaRPr lang="en-US" dirty="0"/>
          </a:p>
        </p:txBody>
      </p:sp>
      <p:sp>
        <p:nvSpPr>
          <p:cNvPr id="3" name="Content Placeholder 2"/>
          <p:cNvSpPr>
            <a:spLocks noGrp="1"/>
          </p:cNvSpPr>
          <p:nvPr>
            <p:ph idx="1"/>
          </p:nvPr>
        </p:nvSpPr>
        <p:spPr/>
        <p:txBody>
          <a:bodyPr/>
          <a:lstStyle/>
          <a:p>
            <a:r>
              <a:rPr lang="en-US" dirty="0"/>
              <a:t>Emailing versions back and </a:t>
            </a:r>
            <a:r>
              <a:rPr lang="en-US" dirty="0" smtClean="0"/>
              <a:t>forth</a:t>
            </a:r>
          </a:p>
          <a:p>
            <a:r>
              <a:rPr lang="en-US" dirty="0" smtClean="0"/>
              <a:t>Diff and Patch</a:t>
            </a:r>
          </a:p>
          <a:p>
            <a:r>
              <a:rPr lang="en-US" dirty="0"/>
              <a:t>What if you screwed up?</a:t>
            </a:r>
          </a:p>
          <a:p>
            <a:pPr lvl="1"/>
            <a:r>
              <a:rPr lang="en-US" dirty="0"/>
              <a:t>How does everyone get the fix?</a:t>
            </a:r>
          </a:p>
          <a:p>
            <a:r>
              <a:rPr lang="en-US" dirty="0"/>
              <a:t>What if a new group member joins?</a:t>
            </a:r>
          </a:p>
          <a:p>
            <a:endParaRPr lang="en-US" dirty="0"/>
          </a:p>
        </p:txBody>
      </p:sp>
    </p:spTree>
    <p:extLst>
      <p:ext uri="{BB962C8B-B14F-4D97-AF65-F5344CB8AC3E}">
        <p14:creationId xmlns:p14="http://schemas.microsoft.com/office/powerpoint/2010/main" val="3858535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a:t>
            </a:r>
            <a:r>
              <a:rPr lang="en-US" b="1" i="1" dirty="0"/>
              <a:t>Version Control System</a:t>
            </a:r>
            <a:r>
              <a:rPr lang="en-US" b="1" dirty="0"/>
              <a:t> handles it all!</a:t>
            </a:r>
            <a:endParaRPr lang="en-US" dirty="0"/>
          </a:p>
        </p:txBody>
      </p:sp>
      <p:sp>
        <p:nvSpPr>
          <p:cNvPr id="3" name="Content Placeholder 2"/>
          <p:cNvSpPr>
            <a:spLocks noGrp="1"/>
          </p:cNvSpPr>
          <p:nvPr>
            <p:ph idx="1"/>
          </p:nvPr>
        </p:nvSpPr>
        <p:spPr/>
        <p:txBody>
          <a:bodyPr/>
          <a:lstStyle/>
          <a:p>
            <a:r>
              <a:rPr lang="en-US" dirty="0"/>
              <a:t>Store a file to a </a:t>
            </a:r>
            <a:r>
              <a:rPr lang="en-US" b="1" dirty="0"/>
              <a:t>repository</a:t>
            </a:r>
            <a:r>
              <a:rPr lang="en-US" dirty="0"/>
              <a:t> (a.k.a. a </a:t>
            </a:r>
            <a:r>
              <a:rPr lang="en-US" b="1" dirty="0"/>
              <a:t>repo</a:t>
            </a:r>
            <a:r>
              <a:rPr lang="en-US" dirty="0"/>
              <a:t>)</a:t>
            </a:r>
          </a:p>
          <a:p>
            <a:r>
              <a:rPr lang="en-US" dirty="0"/>
              <a:t>The software tracks the versions</a:t>
            </a:r>
          </a:p>
          <a:p>
            <a:r>
              <a:rPr lang="en-US" dirty="0"/>
              <a:t>Provides tools for...</a:t>
            </a:r>
          </a:p>
          <a:p>
            <a:pPr lvl="1"/>
            <a:r>
              <a:rPr lang="en-US" dirty="0"/>
              <a:t>Finding when bugs were added</a:t>
            </a:r>
          </a:p>
          <a:p>
            <a:pPr lvl="1"/>
            <a:r>
              <a:rPr lang="en-US" dirty="0"/>
              <a:t>Finding who wrote a piece of code</a:t>
            </a:r>
          </a:p>
          <a:p>
            <a:pPr lvl="1"/>
            <a:r>
              <a:rPr lang="en-US" dirty="0"/>
              <a:t>Restoring old versions of code</a:t>
            </a:r>
          </a:p>
          <a:p>
            <a:pPr lvl="1"/>
            <a:r>
              <a:rPr lang="en-US" dirty="0"/>
              <a:t>Merging different versions of the same code (teams, etc.)</a:t>
            </a:r>
          </a:p>
          <a:p>
            <a:pPr lvl="1"/>
            <a:r>
              <a:rPr lang="en-US" dirty="0"/>
              <a:t>And more!</a:t>
            </a:r>
          </a:p>
          <a:p>
            <a:r>
              <a:rPr lang="en-US" dirty="0"/>
              <a:t>New team members checkout/clone the repo</a:t>
            </a:r>
          </a:p>
          <a:p>
            <a:r>
              <a:rPr lang="en-US" dirty="0"/>
              <a:t>Now were </a:t>
            </a:r>
            <a:r>
              <a:rPr lang="en-US" i="1" dirty="0" err="1"/>
              <a:t>gitting</a:t>
            </a:r>
            <a:r>
              <a:rPr lang="en-US" dirty="0"/>
              <a:t> somewhere!</a:t>
            </a:r>
          </a:p>
          <a:p>
            <a:pPr marL="0" indent="0">
              <a:buNone/>
            </a:pPr>
            <a:endParaRPr lang="en-US" dirty="0"/>
          </a:p>
        </p:txBody>
      </p:sp>
    </p:spTree>
    <p:extLst>
      <p:ext uri="{BB962C8B-B14F-4D97-AF65-F5344CB8AC3E}">
        <p14:creationId xmlns:p14="http://schemas.microsoft.com/office/powerpoint/2010/main" val="3245234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Getting </a:t>
            </a:r>
            <a:r>
              <a:rPr lang="en-US" b="1" dirty="0"/>
              <a:t>Started with git</a:t>
            </a:r>
            <a:endParaRPr lang="en-US" dirty="0"/>
          </a:p>
        </p:txBody>
      </p:sp>
      <p:sp>
        <p:nvSpPr>
          <p:cNvPr id="3" name="Content Placeholder 2"/>
          <p:cNvSpPr>
            <a:spLocks noGrp="1"/>
          </p:cNvSpPr>
          <p:nvPr>
            <p:ph idx="1"/>
          </p:nvPr>
        </p:nvSpPr>
        <p:spPr/>
        <p:txBody>
          <a:bodyPr/>
          <a:lstStyle/>
          <a:p>
            <a:r>
              <a:rPr lang="en-US" dirty="0" smtClean="0"/>
              <a:t>First, </a:t>
            </a:r>
            <a:r>
              <a:rPr lang="en-US" dirty="0">
                <a:solidFill>
                  <a:srgbClr val="FFC000"/>
                </a:solidFill>
                <a:latin typeface="Miriam Fixed" panose="020B0509050101010101" pitchFamily="49" charset="-79"/>
                <a:cs typeface="Miriam Fixed" panose="020B0509050101010101" pitchFamily="49" charset="-79"/>
              </a:rPr>
              <a:t>git </a:t>
            </a:r>
            <a:r>
              <a:rPr lang="en-US" dirty="0" err="1">
                <a:solidFill>
                  <a:srgbClr val="FFC000"/>
                </a:solidFill>
                <a:latin typeface="Miriam Fixed" panose="020B0509050101010101" pitchFamily="49" charset="-79"/>
                <a:cs typeface="Miriam Fixed" panose="020B0509050101010101" pitchFamily="49" charset="-79"/>
              </a:rPr>
              <a:t>init</a:t>
            </a:r>
            <a:r>
              <a:rPr lang="en-US" dirty="0">
                <a:solidFill>
                  <a:srgbClr val="FFC000"/>
                </a:solidFill>
                <a:latin typeface="Miriam Fixed" panose="020B0509050101010101" pitchFamily="49" charset="-79"/>
                <a:cs typeface="Miriam Fixed" panose="020B0509050101010101" pitchFamily="49" charset="-79"/>
              </a:rPr>
              <a:t> </a:t>
            </a:r>
            <a:r>
              <a:rPr lang="en-US" dirty="0" smtClean="0"/>
              <a:t>to start your repo</a:t>
            </a:r>
          </a:p>
          <a:p>
            <a:r>
              <a:rPr lang="en-US" dirty="0" smtClean="0"/>
              <a:t>If you have an existing repo use </a:t>
            </a:r>
            <a:r>
              <a:rPr lang="en-US" dirty="0">
                <a:solidFill>
                  <a:srgbClr val="FFC000"/>
                </a:solidFill>
                <a:latin typeface="Miriam Fixed" panose="020B0509050101010101" pitchFamily="49" charset="-79"/>
                <a:cs typeface="Miriam Fixed" panose="020B0509050101010101" pitchFamily="49" charset="-79"/>
              </a:rPr>
              <a:t>git clone “link to repo”</a:t>
            </a:r>
          </a:p>
          <a:p>
            <a:r>
              <a:rPr lang="en-US" dirty="0" smtClean="0">
                <a:solidFill>
                  <a:srgbClr val="FFC000"/>
                </a:solidFill>
                <a:latin typeface="Miriam Fixed" panose="020B0509050101010101" pitchFamily="49" charset="-79"/>
                <a:cs typeface="Miriam Fixed" panose="020B0509050101010101" pitchFamily="49" charset="-79"/>
              </a:rPr>
              <a:t>git </a:t>
            </a:r>
            <a:r>
              <a:rPr lang="en-US" dirty="0" err="1" smtClean="0">
                <a:solidFill>
                  <a:srgbClr val="FFC000"/>
                </a:solidFill>
                <a:latin typeface="Miriam Fixed" panose="020B0509050101010101" pitchFamily="49" charset="-79"/>
                <a:cs typeface="Miriam Fixed" panose="020B0509050101010101" pitchFamily="49" charset="-79"/>
              </a:rPr>
              <a:t>config</a:t>
            </a:r>
            <a:r>
              <a:rPr lang="en-US" dirty="0" smtClean="0">
                <a:solidFill>
                  <a:srgbClr val="FFC000"/>
                </a:solidFill>
                <a:latin typeface="Miriam Fixed" panose="020B0509050101010101" pitchFamily="49" charset="-79"/>
                <a:cs typeface="Miriam Fixed" panose="020B0509050101010101" pitchFamily="49" charset="-79"/>
              </a:rPr>
              <a:t> --global</a:t>
            </a:r>
            <a:r>
              <a:rPr lang="en-US" dirty="0" smtClean="0">
                <a:solidFill>
                  <a:srgbClr val="FFC000"/>
                </a:solidFill>
              </a:rPr>
              <a:t> </a:t>
            </a:r>
          </a:p>
          <a:p>
            <a:pPr lvl="1"/>
            <a:r>
              <a:rPr lang="en-US" sz="2000" dirty="0">
                <a:solidFill>
                  <a:srgbClr val="FFC000"/>
                </a:solidFill>
                <a:latin typeface="Miriam Fixed" panose="020B0509050101010101" pitchFamily="49" charset="-79"/>
                <a:cs typeface="Miriam Fixed" panose="020B0509050101010101" pitchFamily="49" charset="-79"/>
              </a:rPr>
              <a:t>User.name “Mackenzie </a:t>
            </a:r>
            <a:r>
              <a:rPr lang="en-US" sz="2000" dirty="0" err="1">
                <a:solidFill>
                  <a:srgbClr val="FFC000"/>
                </a:solidFill>
                <a:latin typeface="Miriam Fixed" panose="020B0509050101010101" pitchFamily="49" charset="-79"/>
                <a:cs typeface="Miriam Fixed" panose="020B0509050101010101" pitchFamily="49" charset="-79"/>
              </a:rPr>
              <a:t>binns</a:t>
            </a:r>
            <a:r>
              <a:rPr lang="en-US" sz="2000" dirty="0">
                <a:solidFill>
                  <a:srgbClr val="FFC000"/>
                </a:solidFill>
                <a:latin typeface="Miriam Fixed" panose="020B0509050101010101" pitchFamily="49" charset="-79"/>
                <a:cs typeface="Miriam Fixed" panose="020B0509050101010101" pitchFamily="49" charset="-79"/>
              </a:rPr>
              <a:t>”</a:t>
            </a:r>
          </a:p>
          <a:p>
            <a:pPr lvl="1"/>
            <a:r>
              <a:rPr lang="en-US" sz="2000" dirty="0" err="1">
                <a:solidFill>
                  <a:srgbClr val="FFC000"/>
                </a:solidFill>
                <a:latin typeface="Miriam Fixed" panose="020B0509050101010101" pitchFamily="49" charset="-79"/>
                <a:cs typeface="Miriam Fixed" panose="020B0509050101010101" pitchFamily="49" charset="-79"/>
              </a:rPr>
              <a:t>User.email</a:t>
            </a:r>
            <a:r>
              <a:rPr lang="en-US" sz="2000" dirty="0">
                <a:solidFill>
                  <a:srgbClr val="FFC000"/>
                </a:solidFill>
                <a:latin typeface="Miriam Fixed" panose="020B0509050101010101" pitchFamily="49" charset="-79"/>
                <a:cs typeface="Miriam Fixed" panose="020B0509050101010101" pitchFamily="49" charset="-79"/>
              </a:rPr>
              <a:t> </a:t>
            </a:r>
            <a:r>
              <a:rPr lang="en-US" sz="2000" dirty="0">
                <a:solidFill>
                  <a:srgbClr val="FFC000"/>
                </a:solidFill>
                <a:latin typeface="Miriam Fixed" panose="020B0509050101010101" pitchFamily="49" charset="-79"/>
                <a:cs typeface="Miriam Fixed" panose="020B0509050101010101" pitchFamily="49" charset="-79"/>
                <a:hlinkClick r:id="rId2"/>
              </a:rPr>
              <a:t>Mackenzie.w.binns@boeing.com</a:t>
            </a:r>
            <a:endParaRPr lang="en-US" sz="2000" dirty="0">
              <a:solidFill>
                <a:srgbClr val="FFC000"/>
              </a:solidFill>
              <a:latin typeface="Miriam Fixed" panose="020B0509050101010101" pitchFamily="49" charset="-79"/>
              <a:cs typeface="Miriam Fixed" panose="020B0509050101010101" pitchFamily="49" charset="-79"/>
            </a:endParaRPr>
          </a:p>
          <a:p>
            <a:pPr lvl="1"/>
            <a:r>
              <a:rPr lang="en-US" sz="2000" dirty="0" err="1">
                <a:solidFill>
                  <a:srgbClr val="FFC000"/>
                </a:solidFill>
                <a:latin typeface="Miriam Fixed" panose="020B0509050101010101" pitchFamily="49" charset="-79"/>
                <a:cs typeface="Miriam Fixed" panose="020B0509050101010101" pitchFamily="49" charset="-79"/>
              </a:rPr>
              <a:t>Core.editor</a:t>
            </a:r>
            <a:r>
              <a:rPr lang="en-US" sz="2000" dirty="0">
                <a:solidFill>
                  <a:srgbClr val="FFC000"/>
                </a:solidFill>
                <a:latin typeface="Miriam Fixed" panose="020B0509050101010101" pitchFamily="49" charset="-79"/>
                <a:cs typeface="Miriam Fixed" panose="020B0509050101010101" pitchFamily="49" charset="-79"/>
              </a:rPr>
              <a:t> </a:t>
            </a:r>
            <a:r>
              <a:rPr lang="en-US" sz="2000" dirty="0">
                <a:solidFill>
                  <a:srgbClr val="FFC000"/>
                </a:solidFill>
                <a:latin typeface="Miriam Fixed" panose="020B0509050101010101" pitchFamily="49" charset="-79"/>
                <a:cs typeface="Miriam Fixed" panose="020B0509050101010101" pitchFamily="49" charset="-79"/>
              </a:rPr>
              <a:t>Vim</a:t>
            </a:r>
          </a:p>
          <a:p>
            <a:pPr lvl="1"/>
            <a:r>
              <a:rPr lang="en-US" sz="2000" dirty="0" err="1">
                <a:solidFill>
                  <a:srgbClr val="FFC000"/>
                </a:solidFill>
                <a:latin typeface="Miriam Fixed" panose="020B0509050101010101" pitchFamily="49" charset="-79"/>
                <a:cs typeface="Miriam Fixed" panose="020B0509050101010101" pitchFamily="49" charset="-79"/>
              </a:rPr>
              <a:t>Color.ui</a:t>
            </a:r>
            <a:r>
              <a:rPr lang="en-US" sz="2000" dirty="0">
                <a:solidFill>
                  <a:srgbClr val="FFC000"/>
                </a:solidFill>
                <a:latin typeface="Miriam Fixed" panose="020B0509050101010101" pitchFamily="49" charset="-79"/>
                <a:cs typeface="Miriam Fixed" panose="020B0509050101010101" pitchFamily="49" charset="-79"/>
              </a:rPr>
              <a:t> </a:t>
            </a:r>
            <a:r>
              <a:rPr lang="en-US" sz="2000" dirty="0" smtClean="0">
                <a:solidFill>
                  <a:srgbClr val="FFC000"/>
                </a:solidFill>
                <a:latin typeface="Miriam Fixed" panose="020B0509050101010101" pitchFamily="49" charset="-79"/>
                <a:cs typeface="Miriam Fixed" panose="020B0509050101010101" pitchFamily="49" charset="-79"/>
              </a:rPr>
              <a:t>True</a:t>
            </a:r>
          </a:p>
          <a:p>
            <a:r>
              <a:rPr lang="en-US" dirty="0"/>
              <a:t>Adding a remote </a:t>
            </a:r>
            <a:r>
              <a:rPr lang="en-US" dirty="0" smtClean="0"/>
              <a:t>repository</a:t>
            </a:r>
          </a:p>
          <a:p>
            <a:pPr lvl="1"/>
            <a:r>
              <a:rPr lang="en-US" sz="2000" dirty="0" smtClean="0">
                <a:solidFill>
                  <a:srgbClr val="FFC000"/>
                </a:solidFill>
                <a:latin typeface="Miriam Fixed" panose="020B0509050101010101" pitchFamily="49" charset="-79"/>
                <a:cs typeface="Miriam Fixed" panose="020B0509050101010101" pitchFamily="49" charset="-79"/>
              </a:rPr>
              <a:t>git </a:t>
            </a:r>
            <a:r>
              <a:rPr lang="en-US" sz="2000" dirty="0">
                <a:solidFill>
                  <a:srgbClr val="FFC000"/>
                </a:solidFill>
                <a:latin typeface="Miriam Fixed" panose="020B0509050101010101" pitchFamily="49" charset="-79"/>
                <a:cs typeface="Miriam Fixed" panose="020B0509050101010101" pitchFamily="49" charset="-79"/>
              </a:rPr>
              <a:t>remote add origin &lt;server&gt;</a:t>
            </a:r>
            <a:endParaRPr lang="en-US" sz="2000" dirty="0">
              <a:solidFill>
                <a:srgbClr val="FFC000"/>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107878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files</a:t>
            </a:r>
            <a:endParaRPr lang="en-US" dirty="0"/>
          </a:p>
        </p:txBody>
      </p:sp>
      <p:sp>
        <p:nvSpPr>
          <p:cNvPr id="3" name="Content Placeholder 2"/>
          <p:cNvSpPr>
            <a:spLocks noGrp="1"/>
          </p:cNvSpPr>
          <p:nvPr>
            <p:ph idx="1"/>
          </p:nvPr>
        </p:nvSpPr>
        <p:spPr/>
        <p:txBody>
          <a:bodyPr/>
          <a:lstStyle/>
          <a:p>
            <a:r>
              <a:rPr lang="en-US" dirty="0">
                <a:solidFill>
                  <a:srgbClr val="FFC000"/>
                </a:solidFill>
                <a:latin typeface="Miriam Fixed" panose="020B0509050101010101" pitchFamily="49" charset="-79"/>
                <a:cs typeface="Miriam Fixed" panose="020B0509050101010101" pitchFamily="49" charset="-79"/>
              </a:rPr>
              <a:t>git add “Files names”</a:t>
            </a:r>
          </a:p>
          <a:p>
            <a:pPr lvl="1"/>
            <a:r>
              <a:rPr lang="en-US" dirty="0" smtClean="0"/>
              <a:t>This stages new changes to the repo</a:t>
            </a:r>
          </a:p>
          <a:p>
            <a:pPr marL="742950" lvl="2" indent="-342900"/>
            <a:r>
              <a:rPr lang="en-US" dirty="0">
                <a:solidFill>
                  <a:srgbClr val="FFC000"/>
                </a:solidFill>
                <a:latin typeface="Miriam Fixed" panose="020B0509050101010101" pitchFamily="49" charset="-79"/>
                <a:cs typeface="Miriam Fixed" panose="020B0509050101010101" pitchFamily="49" charset="-79"/>
              </a:rPr>
              <a:t>git add .</a:t>
            </a:r>
          </a:p>
          <a:p>
            <a:pPr lvl="2"/>
            <a:r>
              <a:rPr lang="en-US" dirty="0" smtClean="0"/>
              <a:t>adds all files in a folder</a:t>
            </a:r>
          </a:p>
          <a:p>
            <a:r>
              <a:rPr lang="en-US" dirty="0">
                <a:solidFill>
                  <a:srgbClr val="FFC000"/>
                </a:solidFill>
                <a:latin typeface="Miriam Fixed" panose="020B0509050101010101" pitchFamily="49" charset="-79"/>
                <a:cs typeface="Miriam Fixed" panose="020B0509050101010101" pitchFamily="49" charset="-79"/>
              </a:rPr>
              <a:t>git status </a:t>
            </a:r>
          </a:p>
          <a:p>
            <a:pPr lvl="1"/>
            <a:r>
              <a:rPr lang="en-US" dirty="0" smtClean="0"/>
              <a:t>Allows you to see the status of your repo files</a:t>
            </a:r>
          </a:p>
          <a:p>
            <a:r>
              <a:rPr lang="en-US" dirty="0">
                <a:solidFill>
                  <a:srgbClr val="FFC000"/>
                </a:solidFill>
                <a:latin typeface="Miriam Fixed" panose="020B0509050101010101" pitchFamily="49" charset="-79"/>
                <a:cs typeface="Miriam Fixed" panose="020B0509050101010101" pitchFamily="49" charset="-79"/>
              </a:rPr>
              <a:t>git commit</a:t>
            </a:r>
          </a:p>
          <a:p>
            <a:pPr lvl="1"/>
            <a:r>
              <a:rPr lang="en-US" dirty="0" smtClean="0"/>
              <a:t>Saves your changes to the repo and a </a:t>
            </a:r>
            <a:r>
              <a:rPr lang="en-US" i="1" dirty="0" smtClean="0"/>
              <a:t>commit message</a:t>
            </a:r>
            <a:endParaRPr lang="en-US" i="1" dirty="0"/>
          </a:p>
        </p:txBody>
      </p:sp>
    </p:spTree>
    <p:extLst>
      <p:ext uri="{BB962C8B-B14F-4D97-AF65-F5344CB8AC3E}">
        <p14:creationId xmlns:p14="http://schemas.microsoft.com/office/powerpoint/2010/main" val="728437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Ok…what just happened</a:t>
            </a:r>
            <a:endParaRPr lang="en-US" dirty="0"/>
          </a:p>
        </p:txBody>
      </p:sp>
      <p:sp>
        <p:nvSpPr>
          <p:cNvPr id="3" name="Content Placeholder 2"/>
          <p:cNvSpPr>
            <a:spLocks noGrp="1"/>
          </p:cNvSpPr>
          <p:nvPr>
            <p:ph idx="1"/>
          </p:nvPr>
        </p:nvSpPr>
        <p:spPr/>
        <p:txBody>
          <a:bodyPr/>
          <a:lstStyle/>
          <a:p>
            <a:r>
              <a:rPr lang="en-US" dirty="0" smtClean="0">
                <a:solidFill>
                  <a:srgbClr val="FFC000"/>
                </a:solidFill>
                <a:latin typeface="Miriam Fixed" panose="020B0509050101010101" pitchFamily="49" charset="-79"/>
                <a:cs typeface="Miriam Fixed" panose="020B0509050101010101" pitchFamily="49" charset="-79"/>
              </a:rPr>
              <a:t>git </a:t>
            </a:r>
            <a:r>
              <a:rPr lang="en-US" dirty="0">
                <a:solidFill>
                  <a:srgbClr val="FFC000"/>
                </a:solidFill>
                <a:latin typeface="Miriam Fixed" panose="020B0509050101010101" pitchFamily="49" charset="-79"/>
                <a:cs typeface="Miriam Fixed" panose="020B0509050101010101" pitchFamily="49" charset="-79"/>
              </a:rPr>
              <a:t>log </a:t>
            </a:r>
          </a:p>
          <a:p>
            <a:pPr lvl="1"/>
            <a:r>
              <a:rPr lang="en-US" dirty="0" smtClean="0"/>
              <a:t>See what you just did</a:t>
            </a:r>
          </a:p>
          <a:p>
            <a:r>
              <a:rPr lang="en-US" dirty="0" smtClean="0">
                <a:solidFill>
                  <a:srgbClr val="FFC000"/>
                </a:solidFill>
                <a:latin typeface="Miriam Fixed" panose="020B0509050101010101" pitchFamily="49" charset="-79"/>
                <a:cs typeface="Miriam Fixed" panose="020B0509050101010101" pitchFamily="49" charset="-79"/>
              </a:rPr>
              <a:t>git </a:t>
            </a:r>
            <a:r>
              <a:rPr lang="en-US" dirty="0">
                <a:solidFill>
                  <a:srgbClr val="FFC000"/>
                </a:solidFill>
                <a:latin typeface="Miriam Fixed" panose="020B0509050101010101" pitchFamily="49" charset="-79"/>
                <a:cs typeface="Miriam Fixed" panose="020B0509050101010101" pitchFamily="49" charset="-79"/>
              </a:rPr>
              <a:t>diff</a:t>
            </a:r>
          </a:p>
          <a:p>
            <a:pPr lvl="1"/>
            <a:r>
              <a:rPr lang="en-US" dirty="0" smtClean="0"/>
              <a:t>See the changes is a Diff</a:t>
            </a:r>
          </a:p>
          <a:p>
            <a:r>
              <a:rPr lang="en-US" dirty="0" smtClean="0">
                <a:solidFill>
                  <a:srgbClr val="FFC000"/>
                </a:solidFill>
                <a:latin typeface="Miriam Fixed" panose="020B0509050101010101" pitchFamily="49" charset="-79"/>
                <a:cs typeface="Miriam Fixed" panose="020B0509050101010101" pitchFamily="49" charset="-79"/>
              </a:rPr>
              <a:t>git </a:t>
            </a:r>
            <a:r>
              <a:rPr lang="en-US" dirty="0">
                <a:solidFill>
                  <a:srgbClr val="FFC000"/>
                </a:solidFill>
                <a:latin typeface="Miriam Fixed" panose="020B0509050101010101" pitchFamily="49" charset="-79"/>
                <a:cs typeface="Miriam Fixed" panose="020B0509050101010101" pitchFamily="49" charset="-79"/>
              </a:rPr>
              <a:t>blame</a:t>
            </a:r>
          </a:p>
          <a:p>
            <a:pPr lvl="1"/>
            <a:r>
              <a:rPr lang="en-US" dirty="0" smtClean="0"/>
              <a:t>See when/who was the last changer</a:t>
            </a:r>
          </a:p>
          <a:p>
            <a:r>
              <a:rPr lang="en-US" dirty="0" smtClean="0">
                <a:solidFill>
                  <a:srgbClr val="FFC000"/>
                </a:solidFill>
                <a:latin typeface="Miriam Fixed" panose="020B0509050101010101" pitchFamily="49" charset="-79"/>
                <a:cs typeface="Miriam Fixed" panose="020B0509050101010101" pitchFamily="49" charset="-79"/>
              </a:rPr>
              <a:t>get </a:t>
            </a:r>
            <a:r>
              <a:rPr lang="en-US" dirty="0" err="1">
                <a:solidFill>
                  <a:srgbClr val="FFC000"/>
                </a:solidFill>
                <a:latin typeface="Miriam Fixed" panose="020B0509050101010101" pitchFamily="49" charset="-79"/>
                <a:cs typeface="Miriam Fixed" panose="020B0509050101010101" pitchFamily="49" charset="-79"/>
              </a:rPr>
              <a:t>reflog</a:t>
            </a:r>
            <a:endParaRPr lang="en-US" dirty="0">
              <a:solidFill>
                <a:srgbClr val="FFC000"/>
              </a:solidFill>
              <a:latin typeface="Miriam Fixed" panose="020B0509050101010101" pitchFamily="49" charset="-79"/>
              <a:cs typeface="Miriam Fixed" panose="020B0509050101010101" pitchFamily="49" charset="-79"/>
            </a:endParaRPr>
          </a:p>
          <a:p>
            <a:pPr lvl="1"/>
            <a:r>
              <a:rPr lang="en-US" dirty="0" smtClean="0"/>
              <a:t>Look through ALL recent commits</a:t>
            </a:r>
          </a:p>
          <a:p>
            <a:pPr lvl="1"/>
            <a:endParaRPr lang="en-US" dirty="0"/>
          </a:p>
        </p:txBody>
      </p:sp>
    </p:spTree>
    <p:extLst>
      <p:ext uri="{BB962C8B-B14F-4D97-AF65-F5344CB8AC3E}">
        <p14:creationId xmlns:p14="http://schemas.microsoft.com/office/powerpoint/2010/main" val="5600886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Override1.xml><?xml version="1.0" encoding="utf-8"?>
<a:themeOverride xmlns:a="http://schemas.openxmlformats.org/drawingml/2006/main">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themeOverride>
</file>

<file path=docProps/app.xml><?xml version="1.0" encoding="utf-8"?>
<Properties xmlns="http://schemas.openxmlformats.org/officeDocument/2006/extended-properties" xmlns:vt="http://schemas.openxmlformats.org/officeDocument/2006/docPropsVTypes">
  <Template/>
  <TotalTime>253</TotalTime>
  <Words>797</Words>
  <Application>Microsoft Office PowerPoint</Application>
  <PresentationFormat>Widescreen</PresentationFormat>
  <Paragraphs>121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Miriam Fixed</vt:lpstr>
      <vt:lpstr>Wingdings 3</vt:lpstr>
      <vt:lpstr>Ion</vt:lpstr>
      <vt:lpstr>Git yourself a version control!</vt:lpstr>
      <vt:lpstr>Coming Up</vt:lpstr>
      <vt:lpstr>Why do I care?</vt:lpstr>
      <vt:lpstr>What you are probably doing right now </vt:lpstr>
      <vt:lpstr>And what about group projects?</vt:lpstr>
      <vt:lpstr>A Version Control System handles it all!</vt:lpstr>
      <vt:lpstr>Getting Started with git</vt:lpstr>
      <vt:lpstr>Adding some files</vt:lpstr>
      <vt:lpstr>Ok…what just happened</vt:lpstr>
      <vt:lpstr>Did I do thaaat?</vt:lpstr>
      <vt:lpstr>What is a branch?</vt:lpstr>
      <vt:lpstr>Master Branch?</vt:lpstr>
      <vt:lpstr>More Branches!</vt:lpstr>
      <vt:lpstr>What is all this talk of merging?</vt:lpstr>
      <vt:lpstr>Blocking a Merger</vt:lpstr>
      <vt:lpstr>Applying the merge</vt:lpstr>
      <vt:lpstr>Aborting the merge </vt:lpstr>
      <vt:lpstr>PowerPoint Presentation</vt:lpstr>
      <vt:lpstr>Resources </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yourself a version control!</dc:title>
  <dc:creator>I-Binns, Mackenzie W</dc:creator>
  <cp:lastModifiedBy>I-Binns, Mackenzie W</cp:lastModifiedBy>
  <cp:revision>13</cp:revision>
  <dcterms:created xsi:type="dcterms:W3CDTF">2015-08-03T11:31:34Z</dcterms:created>
  <dcterms:modified xsi:type="dcterms:W3CDTF">2015-08-03T15:44:57Z</dcterms:modified>
</cp:coreProperties>
</file>