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86" r:id="rId4"/>
    <p:sldId id="311" r:id="rId5"/>
    <p:sldId id="313" r:id="rId6"/>
    <p:sldId id="319" r:id="rId7"/>
    <p:sldId id="320" r:id="rId8"/>
    <p:sldId id="292" r:id="rId9"/>
    <p:sldId id="317" r:id="rId10"/>
    <p:sldId id="318" r:id="rId11"/>
    <p:sldId id="321" r:id="rId12"/>
    <p:sldId id="296" r:id="rId13"/>
    <p:sldId id="323" r:id="rId14"/>
    <p:sldId id="324" r:id="rId15"/>
    <p:sldId id="325" r:id="rId16"/>
    <p:sldId id="326" r:id="rId17"/>
    <p:sldId id="28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C54"/>
    <a:srgbClr val="2DDCB1"/>
    <a:srgbClr val="313640"/>
    <a:srgbClr val="353A46"/>
    <a:srgbClr val="3F4552"/>
    <a:srgbClr val="24272E"/>
    <a:srgbClr val="D4AC78"/>
    <a:srgbClr val="F7DAB7"/>
    <a:srgbClr val="EEC898"/>
    <a:srgbClr val="EEC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>
      <p:cViewPr varScale="1">
        <p:scale>
          <a:sx n="120" d="100"/>
          <a:sy n="120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11DB1-C0B3-43E1-883F-976F7CE7D276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E5B0-8DC4-443D-A5BC-9B150C240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0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5F36-1D79-44BE-9472-856F888EF919}" type="datetimeFigureOut">
              <a:rPr lang="zh-CN" altLang="en-US" smtClean="0"/>
              <a:t>2022/4/30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85362-F547-4F4E-8A59-E6F2A0B2D0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85815" y="5280521"/>
            <a:ext cx="332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2022.4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66" y="651084"/>
            <a:ext cx="1097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Kaggle </a:t>
            </a:r>
            <a:r>
              <a:rPr lang="en-US" altLang="zh-CN" sz="3200" dirty="0" err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Happywhale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 - Whale and Dolphin Identification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1FB6AE1-E96D-4D2A-B5E5-EE52879FF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23" y="0"/>
            <a:ext cx="9111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模型架构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xmlns="" id="{D2EDF784-4C5E-479F-9215-75E1D0FD35A8}"/>
              </a:ext>
            </a:extLst>
          </p:cNvPr>
          <p:cNvSpPr/>
          <p:nvPr/>
        </p:nvSpPr>
        <p:spPr>
          <a:xfrm>
            <a:off x="791852" y="1809946"/>
            <a:ext cx="320511" cy="11217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xmlns="" id="{88917E8D-DD4E-4E48-9CDF-8CC72F9E9ED0}"/>
              </a:ext>
            </a:extLst>
          </p:cNvPr>
          <p:cNvSpPr/>
          <p:nvPr/>
        </p:nvSpPr>
        <p:spPr>
          <a:xfrm>
            <a:off x="999241" y="2196445"/>
            <a:ext cx="565608" cy="24509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DED29C0-53E2-4A74-B545-9B48FF2C93E1}"/>
              </a:ext>
            </a:extLst>
          </p:cNvPr>
          <p:cNvSpPr/>
          <p:nvPr/>
        </p:nvSpPr>
        <p:spPr>
          <a:xfrm>
            <a:off x="1564849" y="1748671"/>
            <a:ext cx="2856322" cy="1385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3708506-2388-4275-B6C3-905EEC27BDD6}"/>
              </a:ext>
            </a:extLst>
          </p:cNvPr>
          <p:cNvSpPr/>
          <p:nvPr/>
        </p:nvSpPr>
        <p:spPr>
          <a:xfrm>
            <a:off x="1725105" y="2017336"/>
            <a:ext cx="188536" cy="8389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A471BC33-5887-477C-BD18-0C91B42760FC}"/>
              </a:ext>
            </a:extLst>
          </p:cNvPr>
          <p:cNvSpPr/>
          <p:nvPr/>
        </p:nvSpPr>
        <p:spPr>
          <a:xfrm>
            <a:off x="2037761" y="2017336"/>
            <a:ext cx="188536" cy="8389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61776D50-C85E-4F30-87E5-C3C5FE584DFD}"/>
              </a:ext>
            </a:extLst>
          </p:cNvPr>
          <p:cNvSpPr/>
          <p:nvPr/>
        </p:nvSpPr>
        <p:spPr>
          <a:xfrm>
            <a:off x="2384196" y="2022049"/>
            <a:ext cx="188536" cy="8389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5BA3438-0934-4219-BD9B-108E443F534B}"/>
              </a:ext>
            </a:extLst>
          </p:cNvPr>
          <p:cNvSpPr/>
          <p:nvPr/>
        </p:nvSpPr>
        <p:spPr>
          <a:xfrm>
            <a:off x="2742414" y="2017336"/>
            <a:ext cx="188536" cy="8389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FE93336-6F61-4A7C-ACBB-1B25563F9D0E}"/>
              </a:ext>
            </a:extLst>
          </p:cNvPr>
          <p:cNvSpPr/>
          <p:nvPr/>
        </p:nvSpPr>
        <p:spPr>
          <a:xfrm>
            <a:off x="3167406" y="2017336"/>
            <a:ext cx="188536" cy="8389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6D4F3FD2-C1CE-4345-B1EB-3BE3B7DF8E30}"/>
              </a:ext>
            </a:extLst>
          </p:cNvPr>
          <p:cNvSpPr/>
          <p:nvPr/>
        </p:nvSpPr>
        <p:spPr>
          <a:xfrm>
            <a:off x="3543692" y="2017336"/>
            <a:ext cx="188536" cy="8389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F9BE331-D9B4-4D24-8A8E-28A5C75BE44C}"/>
              </a:ext>
            </a:extLst>
          </p:cNvPr>
          <p:cNvSpPr/>
          <p:nvPr/>
        </p:nvSpPr>
        <p:spPr>
          <a:xfrm>
            <a:off x="3919978" y="2017336"/>
            <a:ext cx="188536" cy="8389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xmlns="" id="{80B27280-A3EF-43D3-9366-3D8D6D3A9DBA}"/>
              </a:ext>
            </a:extLst>
          </p:cNvPr>
          <p:cNvCxnSpPr>
            <a:cxnSpLocks/>
            <a:stCxn id="22" idx="0"/>
            <a:endCxn id="30" idx="1"/>
          </p:cNvCxnSpPr>
          <p:nvPr/>
        </p:nvCxnSpPr>
        <p:spPr>
          <a:xfrm rot="5400000" flipH="1" flipV="1">
            <a:off x="4111254" y="1302066"/>
            <a:ext cx="618263" cy="812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xmlns="" id="{9EAB9819-3EF1-4D83-90DB-A6441076ACB0}"/>
              </a:ext>
            </a:extLst>
          </p:cNvPr>
          <p:cNvCxnSpPr>
            <a:stCxn id="21" idx="2"/>
          </p:cNvCxnSpPr>
          <p:nvPr/>
        </p:nvCxnSpPr>
        <p:spPr>
          <a:xfrm rot="16200000" flipH="1">
            <a:off x="3912909" y="2581373"/>
            <a:ext cx="572678" cy="1122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xmlns="" id="{4731B708-90B4-480B-9F06-E070556DA450}"/>
              </a:ext>
            </a:extLst>
          </p:cNvPr>
          <p:cNvSpPr/>
          <p:nvPr/>
        </p:nvSpPr>
        <p:spPr>
          <a:xfrm>
            <a:off x="4911365" y="820132"/>
            <a:ext cx="838986" cy="2922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dilated 3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xmlns="" id="{F3C920AF-C69D-4321-8556-98E7CF256326}"/>
              </a:ext>
            </a:extLst>
          </p:cNvPr>
          <p:cNvSpPr/>
          <p:nvPr/>
        </p:nvSpPr>
        <p:spPr>
          <a:xfrm>
            <a:off x="4826525" y="912785"/>
            <a:ext cx="94268" cy="9725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xmlns="" id="{43A315C6-C325-42B3-974E-6F5F68C20EE9}"/>
              </a:ext>
            </a:extLst>
          </p:cNvPr>
          <p:cNvSpPr/>
          <p:nvPr/>
        </p:nvSpPr>
        <p:spPr>
          <a:xfrm>
            <a:off x="4920793" y="1252957"/>
            <a:ext cx="838986" cy="2922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dilated 6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xmlns="" id="{724AEDE8-A20A-4AA8-B6FA-D90521788893}"/>
              </a:ext>
            </a:extLst>
          </p:cNvPr>
          <p:cNvSpPr/>
          <p:nvPr/>
        </p:nvSpPr>
        <p:spPr>
          <a:xfrm>
            <a:off x="4920793" y="1709349"/>
            <a:ext cx="838986" cy="2922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dilated 9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4E38C9FE-A0EA-432D-B080-BA01D9A83E56}"/>
              </a:ext>
            </a:extLst>
          </p:cNvPr>
          <p:cNvCxnSpPr>
            <a:stCxn id="27" idx="3"/>
          </p:cNvCxnSpPr>
          <p:nvPr/>
        </p:nvCxnSpPr>
        <p:spPr>
          <a:xfrm flipV="1">
            <a:off x="5750351" y="966247"/>
            <a:ext cx="345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06E99619-C0A7-49E8-9C23-EFFCE16FCF90}"/>
              </a:ext>
            </a:extLst>
          </p:cNvPr>
          <p:cNvCxnSpPr/>
          <p:nvPr/>
        </p:nvCxnSpPr>
        <p:spPr>
          <a:xfrm flipV="1">
            <a:off x="5770978" y="1399072"/>
            <a:ext cx="345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D6A0CF26-944F-4FBF-A73C-CB7B4FA7C97B}"/>
              </a:ext>
            </a:extLst>
          </p:cNvPr>
          <p:cNvCxnSpPr/>
          <p:nvPr/>
        </p:nvCxnSpPr>
        <p:spPr>
          <a:xfrm flipV="1">
            <a:off x="5770978" y="1807184"/>
            <a:ext cx="3456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EF84DDE5-9EB1-4AAF-A62B-30DD77CB8593}"/>
              </a:ext>
            </a:extLst>
          </p:cNvPr>
          <p:cNvSpPr/>
          <p:nvPr/>
        </p:nvSpPr>
        <p:spPr>
          <a:xfrm>
            <a:off x="6116627" y="820132"/>
            <a:ext cx="180478" cy="3844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45211F6E-BAFB-419E-8401-916A4572D260}"/>
              </a:ext>
            </a:extLst>
          </p:cNvPr>
          <p:cNvSpPr/>
          <p:nvPr/>
        </p:nvSpPr>
        <p:spPr>
          <a:xfrm>
            <a:off x="6118882" y="1207895"/>
            <a:ext cx="180478" cy="3844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7E77C1CD-B3CC-419B-9822-2EAF51A0D43F}"/>
              </a:ext>
            </a:extLst>
          </p:cNvPr>
          <p:cNvSpPr/>
          <p:nvPr/>
        </p:nvSpPr>
        <p:spPr>
          <a:xfrm>
            <a:off x="6116627" y="1593581"/>
            <a:ext cx="180478" cy="3844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D3F477BC-969E-4848-BD56-642A254935DD}"/>
              </a:ext>
            </a:extLst>
          </p:cNvPr>
          <p:cNvCxnSpPr>
            <a:stCxn id="40" idx="3"/>
          </p:cNvCxnSpPr>
          <p:nvPr/>
        </p:nvCxnSpPr>
        <p:spPr>
          <a:xfrm flipV="1">
            <a:off x="6299360" y="1399072"/>
            <a:ext cx="685902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7B9CDD39-50CA-4A40-AF2B-FA8FB6D42626}"/>
              </a:ext>
            </a:extLst>
          </p:cNvPr>
          <p:cNvSpPr/>
          <p:nvPr/>
        </p:nvSpPr>
        <p:spPr>
          <a:xfrm>
            <a:off x="6991065" y="1069656"/>
            <a:ext cx="829559" cy="6385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xmlns="" id="{DC15BCF7-5DE6-489E-AA39-F9A6488238BC}"/>
              </a:ext>
            </a:extLst>
          </p:cNvPr>
          <p:cNvSpPr/>
          <p:nvPr/>
        </p:nvSpPr>
        <p:spPr>
          <a:xfrm>
            <a:off x="4760536" y="3282884"/>
            <a:ext cx="838986" cy="2922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</a:t>
            </a:r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F170CE67-8FCC-490C-9362-961A9766E8B3}"/>
              </a:ext>
            </a:extLst>
          </p:cNvPr>
          <p:cNvCxnSpPr>
            <a:stCxn id="45" idx="3"/>
          </p:cNvCxnSpPr>
          <p:nvPr/>
        </p:nvCxnSpPr>
        <p:spPr>
          <a:xfrm flipV="1">
            <a:off x="5599522" y="3428999"/>
            <a:ext cx="3236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xmlns="" id="{3A2F2165-AE33-47E9-987C-6DC6BD621A43}"/>
              </a:ext>
            </a:extLst>
          </p:cNvPr>
          <p:cNvSpPr/>
          <p:nvPr/>
        </p:nvSpPr>
        <p:spPr>
          <a:xfrm>
            <a:off x="5943802" y="3088489"/>
            <a:ext cx="228397" cy="6633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19A2E925-6E15-4048-92E9-6716DB32F045}"/>
              </a:ext>
            </a:extLst>
          </p:cNvPr>
          <p:cNvCxnSpPr>
            <a:stCxn id="48" idx="3"/>
          </p:cNvCxnSpPr>
          <p:nvPr/>
        </p:nvCxnSpPr>
        <p:spPr>
          <a:xfrm>
            <a:off x="6172199" y="3420178"/>
            <a:ext cx="483125" cy="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00FF1B0A-6093-49E5-8C11-561743DC8E37}"/>
              </a:ext>
            </a:extLst>
          </p:cNvPr>
          <p:cNvSpPr/>
          <p:nvPr/>
        </p:nvSpPr>
        <p:spPr>
          <a:xfrm>
            <a:off x="8352148" y="2092751"/>
            <a:ext cx="1122576" cy="968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xmlns="" id="{39F216F0-1C16-4DBF-B3EC-88234D972211}"/>
              </a:ext>
            </a:extLst>
          </p:cNvPr>
          <p:cNvCxnSpPr>
            <a:stCxn id="44" idx="3"/>
            <a:endCxn id="52" idx="0"/>
          </p:cNvCxnSpPr>
          <p:nvPr/>
        </p:nvCxnSpPr>
        <p:spPr>
          <a:xfrm>
            <a:off x="7820624" y="1388931"/>
            <a:ext cx="1092812" cy="703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xmlns="" id="{D8BAF4A4-2B3D-453E-B152-F1695801CDDE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6815709" y="3061533"/>
            <a:ext cx="2097727" cy="375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BE28EFE7-AD98-4002-8DAC-0156CD407978}"/>
              </a:ext>
            </a:extLst>
          </p:cNvPr>
          <p:cNvCxnSpPr>
            <a:stCxn id="52" idx="3"/>
          </p:cNvCxnSpPr>
          <p:nvPr/>
        </p:nvCxnSpPr>
        <p:spPr>
          <a:xfrm>
            <a:off x="9474724" y="2577142"/>
            <a:ext cx="37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xmlns="" id="{867E64FB-9F48-4705-B965-A1484E0F4E61}"/>
              </a:ext>
            </a:extLst>
          </p:cNvPr>
          <p:cNvSpPr/>
          <p:nvPr/>
        </p:nvSpPr>
        <p:spPr>
          <a:xfrm>
            <a:off x="9858182" y="2033926"/>
            <a:ext cx="530853" cy="10864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xmlns="" id="{48E4B77B-FB47-4554-9F91-8B29AD3A99AB}"/>
              </a:ext>
            </a:extLst>
          </p:cNvPr>
          <p:cNvCxnSpPr>
            <a:stCxn id="59" idx="3"/>
          </p:cNvCxnSpPr>
          <p:nvPr/>
        </p:nvCxnSpPr>
        <p:spPr>
          <a:xfrm flipV="1">
            <a:off x="10389035" y="2577141"/>
            <a:ext cx="385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0F7AF0BA-7565-4DB6-80F7-2CB44A970749}"/>
              </a:ext>
            </a:extLst>
          </p:cNvPr>
          <p:cNvSpPr/>
          <p:nvPr/>
        </p:nvSpPr>
        <p:spPr>
          <a:xfrm>
            <a:off x="10761280" y="1769477"/>
            <a:ext cx="558944" cy="1612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99639649-A6E8-49C9-8302-F922F4386AF0}"/>
              </a:ext>
            </a:extLst>
          </p:cNvPr>
          <p:cNvCxnSpPr>
            <a:stCxn id="62" idx="3"/>
          </p:cNvCxnSpPr>
          <p:nvPr/>
        </p:nvCxnSpPr>
        <p:spPr>
          <a:xfrm>
            <a:off x="11320224" y="2575972"/>
            <a:ext cx="284172" cy="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xmlns="" id="{FF108350-2B97-4295-B220-5A9D0C025D43}"/>
              </a:ext>
            </a:extLst>
          </p:cNvPr>
          <p:cNvSpPr/>
          <p:nvPr/>
        </p:nvSpPr>
        <p:spPr>
          <a:xfrm>
            <a:off x="11623249" y="1388930"/>
            <a:ext cx="395926" cy="23629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466A301B-5383-4F0F-AF60-1ADF4CB6A114}"/>
              </a:ext>
            </a:extLst>
          </p:cNvPr>
          <p:cNvSpPr txBox="1"/>
          <p:nvPr/>
        </p:nvSpPr>
        <p:spPr>
          <a:xfrm>
            <a:off x="8445159" y="2318993"/>
            <a:ext cx="968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Orthogonal fusion</a:t>
            </a:r>
            <a:endParaRPr lang="zh-CN" altLang="en-US" sz="11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70EE99C8-32A7-48C2-B037-F551B649646F}"/>
              </a:ext>
            </a:extLst>
          </p:cNvPr>
          <p:cNvSpPr txBox="1"/>
          <p:nvPr/>
        </p:nvSpPr>
        <p:spPr>
          <a:xfrm>
            <a:off x="9658796" y="2403631"/>
            <a:ext cx="968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neck</a:t>
            </a:r>
            <a:endParaRPr lang="zh-CN" altLang="en-US" sz="11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BDB1A473-FC8C-4BEE-9770-47F43F1F57C7}"/>
              </a:ext>
            </a:extLst>
          </p:cNvPr>
          <p:cNvSpPr txBox="1"/>
          <p:nvPr/>
        </p:nvSpPr>
        <p:spPr>
          <a:xfrm rot="10800000">
            <a:off x="10855919" y="1799277"/>
            <a:ext cx="400110" cy="15013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 err="1"/>
              <a:t>ArcMarginProduct</a:t>
            </a:r>
            <a:endParaRPr lang="zh-CN" altLang="en-US" sz="14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10B99EA6-EAB6-4463-8ED1-7FFEB587AA34}"/>
              </a:ext>
            </a:extLst>
          </p:cNvPr>
          <p:cNvSpPr txBox="1"/>
          <p:nvPr/>
        </p:nvSpPr>
        <p:spPr>
          <a:xfrm rot="10800000">
            <a:off x="11624741" y="1807184"/>
            <a:ext cx="461665" cy="11807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15k classes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xmlns="" id="{0B42FA96-D25E-4B41-ACB2-C702EA06E87F}"/>
              </a:ext>
            </a:extLst>
          </p:cNvPr>
          <p:cNvCxnSpPr>
            <a:stCxn id="15" idx="2"/>
          </p:cNvCxnSpPr>
          <p:nvPr/>
        </p:nvCxnSpPr>
        <p:spPr>
          <a:xfrm>
            <a:off x="2993010" y="3134412"/>
            <a:ext cx="0" cy="44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4947C932-964F-4873-878D-F753CDB9AFA2}"/>
              </a:ext>
            </a:extLst>
          </p:cNvPr>
          <p:cNvSpPr txBox="1"/>
          <p:nvPr/>
        </p:nvSpPr>
        <p:spPr>
          <a:xfrm>
            <a:off x="2169736" y="351064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Efficientnet-b7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xmlns="" id="{C6366491-6185-49D2-B0D0-741465E19530}"/>
              </a:ext>
            </a:extLst>
          </p:cNvPr>
          <p:cNvSpPr txBox="1"/>
          <p:nvPr/>
        </p:nvSpPr>
        <p:spPr>
          <a:xfrm>
            <a:off x="6155395" y="3185234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project</a:t>
            </a:r>
            <a:endParaRPr lang="zh-CN" altLang="en-US" sz="9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B630B95C-78DE-4BFD-9747-0E8E9F66D6E9}"/>
              </a:ext>
            </a:extLst>
          </p:cNvPr>
          <p:cNvSpPr txBox="1"/>
          <p:nvPr/>
        </p:nvSpPr>
        <p:spPr>
          <a:xfrm>
            <a:off x="6372535" y="1127830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project</a:t>
            </a:r>
            <a:endParaRPr lang="zh-CN" altLang="en-US" sz="9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7D465AB7-68F4-476F-AA88-2775F5CF1EEA}"/>
              </a:ext>
            </a:extLst>
          </p:cNvPr>
          <p:cNvSpPr txBox="1"/>
          <p:nvPr/>
        </p:nvSpPr>
        <p:spPr>
          <a:xfrm>
            <a:off x="6354409" y="154518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Spatial</a:t>
            </a:r>
          </a:p>
          <a:p>
            <a:r>
              <a:rPr lang="en-US" altLang="zh-CN" sz="900" dirty="0"/>
              <a:t>attention</a:t>
            </a:r>
            <a:endParaRPr lang="zh-CN" altLang="en-US" sz="900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21F615A7-435D-4829-B5D4-78EB11C4004B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7405844" y="820132"/>
            <a:ext cx="1" cy="24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8D0161BD-D58F-41EE-B622-CEBF95CA27E4}"/>
              </a:ext>
            </a:extLst>
          </p:cNvPr>
          <p:cNvSpPr txBox="1"/>
          <p:nvPr/>
        </p:nvSpPr>
        <p:spPr>
          <a:xfrm>
            <a:off x="6946185" y="621003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local descriptors</a:t>
            </a:r>
            <a:endParaRPr lang="zh-CN" altLang="en-US" sz="10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4CF3E534-B1D2-4610-A7A2-816ED311A146}"/>
              </a:ext>
            </a:extLst>
          </p:cNvPr>
          <p:cNvSpPr txBox="1"/>
          <p:nvPr/>
        </p:nvSpPr>
        <p:spPr>
          <a:xfrm>
            <a:off x="6178586" y="4261737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global descriptors</a:t>
            </a:r>
            <a:endParaRPr lang="zh-CN" altLang="en-US" sz="1000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xmlns="" id="{B84CAA18-C966-490A-B07F-7AC15EA78565}"/>
              </a:ext>
            </a:extLst>
          </p:cNvPr>
          <p:cNvCxnSpPr>
            <a:stCxn id="13" idx="3"/>
          </p:cNvCxnSpPr>
          <p:nvPr/>
        </p:nvCxnSpPr>
        <p:spPr>
          <a:xfrm flipH="1">
            <a:off x="876693" y="2931736"/>
            <a:ext cx="35351" cy="6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3ED231AB-2DD7-4434-9D5E-B8887ED5DE0B}"/>
              </a:ext>
            </a:extLst>
          </p:cNvPr>
          <p:cNvSpPr txBox="1"/>
          <p:nvPr/>
        </p:nvSpPr>
        <p:spPr>
          <a:xfrm>
            <a:off x="430897" y="354485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images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CCAD442B-C5EB-4652-9021-000E59BE3CAE}"/>
              </a:ext>
            </a:extLst>
          </p:cNvPr>
          <p:cNvSpPr/>
          <p:nvPr/>
        </p:nvSpPr>
        <p:spPr>
          <a:xfrm>
            <a:off x="6642432" y="2940197"/>
            <a:ext cx="228397" cy="968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xmlns="" id="{D49AB1E7-EC08-481B-99CE-BF2E0E7229C9}"/>
              </a:ext>
            </a:extLst>
          </p:cNvPr>
          <p:cNvCxnSpPr>
            <a:stCxn id="95" idx="2"/>
          </p:cNvCxnSpPr>
          <p:nvPr/>
        </p:nvCxnSpPr>
        <p:spPr>
          <a:xfrm flipH="1">
            <a:off x="6756630" y="3908979"/>
            <a:ext cx="1" cy="36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xmlns="" id="{A4A9B743-ED70-471C-972D-994E2C3D6576}"/>
              </a:ext>
            </a:extLst>
          </p:cNvPr>
          <p:cNvCxnSpPr/>
          <p:nvPr/>
        </p:nvCxnSpPr>
        <p:spPr>
          <a:xfrm>
            <a:off x="1246735" y="263951"/>
            <a:ext cx="0" cy="4883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E2CE987B-F346-4756-975B-62CF4F75BD8D}"/>
              </a:ext>
            </a:extLst>
          </p:cNvPr>
          <p:cNvCxnSpPr/>
          <p:nvPr/>
        </p:nvCxnSpPr>
        <p:spPr>
          <a:xfrm>
            <a:off x="4604249" y="282197"/>
            <a:ext cx="0" cy="4883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xmlns="" id="{D58217B0-D1E4-481D-83CD-01514F110C62}"/>
              </a:ext>
            </a:extLst>
          </p:cNvPr>
          <p:cNvCxnSpPr/>
          <p:nvPr/>
        </p:nvCxnSpPr>
        <p:spPr>
          <a:xfrm>
            <a:off x="9645482" y="282197"/>
            <a:ext cx="0" cy="4883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AD894609-C396-4D20-97E0-1C1715E69777}"/>
              </a:ext>
            </a:extLst>
          </p:cNvPr>
          <p:cNvCxnSpPr/>
          <p:nvPr/>
        </p:nvCxnSpPr>
        <p:spPr>
          <a:xfrm>
            <a:off x="10627151" y="263951"/>
            <a:ext cx="0" cy="48830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184FDB4-751E-48D4-B953-0841175CAF85}"/>
              </a:ext>
            </a:extLst>
          </p:cNvPr>
          <p:cNvSpPr txBox="1"/>
          <p:nvPr/>
        </p:nvSpPr>
        <p:spPr>
          <a:xfrm>
            <a:off x="430897" y="442117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47C54"/>
                </a:solidFill>
              </a:rPr>
              <a:t>Input</a:t>
            </a:r>
            <a:endParaRPr lang="zh-CN" altLang="en-US" dirty="0">
              <a:solidFill>
                <a:srgbClr val="A47C54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E055ACAD-AD10-44B2-A7E7-C57A6336652E}"/>
              </a:ext>
            </a:extLst>
          </p:cNvPr>
          <p:cNvSpPr txBox="1"/>
          <p:nvPr/>
        </p:nvSpPr>
        <p:spPr>
          <a:xfrm>
            <a:off x="2503705" y="442117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A47C54"/>
                </a:solidFill>
              </a:rPr>
              <a:t>Backone</a:t>
            </a:r>
            <a:endParaRPr lang="zh-CN" altLang="en-US" dirty="0">
              <a:solidFill>
                <a:srgbClr val="A47C54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xmlns="" id="{28FBB6A3-7537-4021-8E64-2F178DFC1C11}"/>
              </a:ext>
            </a:extLst>
          </p:cNvPr>
          <p:cNvSpPr txBox="1"/>
          <p:nvPr/>
        </p:nvSpPr>
        <p:spPr>
          <a:xfrm>
            <a:off x="6222599" y="442219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47C54"/>
                </a:solidFill>
              </a:rPr>
              <a:t>DOLG</a:t>
            </a:r>
            <a:endParaRPr lang="zh-CN" altLang="en-US" dirty="0">
              <a:solidFill>
                <a:srgbClr val="A47C54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F7113844-6162-48E1-86A1-C72767292DCB}"/>
              </a:ext>
            </a:extLst>
          </p:cNvPr>
          <p:cNvSpPr txBox="1"/>
          <p:nvPr/>
        </p:nvSpPr>
        <p:spPr>
          <a:xfrm>
            <a:off x="10761280" y="427005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A47C54"/>
                </a:solidFill>
              </a:rPr>
              <a:t>Arcface</a:t>
            </a:r>
            <a:endParaRPr lang="zh-CN" altLang="en-US" dirty="0">
              <a:solidFill>
                <a:srgbClr val="A47C54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xmlns="" id="{9A7ECE28-A88E-434A-8F1F-1136B541E386}"/>
              </a:ext>
            </a:extLst>
          </p:cNvPr>
          <p:cNvSpPr txBox="1"/>
          <p:nvPr/>
        </p:nvSpPr>
        <p:spPr>
          <a:xfrm rot="16200000">
            <a:off x="9501772" y="4290935"/>
            <a:ext cx="132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47C54"/>
                </a:solidFill>
              </a:rPr>
              <a:t>Embedding</a:t>
            </a:r>
            <a:endParaRPr lang="zh-CN" altLang="en-US" dirty="0">
              <a:solidFill>
                <a:srgbClr val="A47C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4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2221" y="539115"/>
            <a:ext cx="48437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l">
              <a:buFont typeface="Arial" panose="020B0604020202020204" pitchFamily="34" charset="0"/>
              <a:buNone/>
            </a:pPr>
            <a:r>
              <a:rPr lang="en-US" altLang="zh-CN" sz="3200" dirty="0" err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" panose="020B0500000000090000" charset="-122"/>
              </a:rPr>
              <a:t>Arcface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思源黑体" panose="020B0500000000090000" charset="-122"/>
            </a:endParaRPr>
          </a:p>
          <a:p>
            <a:pPr marL="0" lvl="1" indent="0" algn="l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" panose="020B0500000000090000" charset="-122"/>
              </a:rPr>
              <a:t>Classification CNN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9772C94-093C-4CDB-A0BA-E837994179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03" y="1515759"/>
            <a:ext cx="7532017" cy="41443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2374005-036D-417A-9892-9251D46A1A03}"/>
              </a:ext>
            </a:extLst>
          </p:cNvPr>
          <p:cNvSpPr txBox="1"/>
          <p:nvPr/>
        </p:nvSpPr>
        <p:spPr>
          <a:xfrm>
            <a:off x="2498103" y="5863472"/>
            <a:ext cx="766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普通的图像分类模型一般包括三个模块：输入，中间层，输出。输入就是处理过的图片数据，中间层属于特征提取，输出就是预测分类值。</a:t>
            </a:r>
          </a:p>
          <a:p>
            <a:endParaRPr lang="zh-CN" altLang="en-US" sz="900" dirty="0"/>
          </a:p>
          <a:p>
            <a:r>
              <a:rPr lang="zh-CN" altLang="en-US" sz="900" dirty="0"/>
              <a:t>正常来说，我们不需要关注</a:t>
            </a:r>
            <a:r>
              <a:rPr lang="en-US" altLang="zh-CN" sz="900" dirty="0"/>
              <a:t>embedding(</a:t>
            </a:r>
            <a:r>
              <a:rPr lang="zh-CN" altLang="en-US" sz="900" dirty="0"/>
              <a:t>嵌入向量</a:t>
            </a:r>
            <a:r>
              <a:rPr lang="en-US" altLang="zh-CN" sz="900" dirty="0"/>
              <a:t>)</a:t>
            </a:r>
            <a:r>
              <a:rPr lang="zh-CN" altLang="en-US" sz="900" dirty="0"/>
              <a:t>，因为一般通过输入图片我们训练一个</a:t>
            </a:r>
            <a:r>
              <a:rPr lang="en-US" altLang="zh-CN" sz="900" dirty="0"/>
              <a:t>CNN</a:t>
            </a:r>
            <a:r>
              <a:rPr lang="zh-CN" altLang="en-US" sz="900" dirty="0"/>
              <a:t>分类模型，然后得到代表图像类别的</a:t>
            </a:r>
            <a:r>
              <a:rPr lang="en-US" altLang="zh-CN" sz="900" dirty="0"/>
              <a:t>one-hot(</a:t>
            </a:r>
            <a:r>
              <a:rPr lang="zh-CN" altLang="en-US" sz="900" dirty="0"/>
              <a:t>独热编码</a:t>
            </a:r>
            <a:r>
              <a:rPr lang="en-US" altLang="zh-CN" sz="900" dirty="0"/>
              <a:t>)</a:t>
            </a:r>
            <a:r>
              <a:rPr lang="zh-CN" altLang="en-US" sz="900" dirty="0"/>
              <a:t>向量。就好比下图，我们训练一个动物分类模型，输入一张图片，然后预测该图片属于动物类别</a:t>
            </a:r>
            <a:r>
              <a:rPr lang="en-US" altLang="zh-CN" sz="900" dirty="0"/>
              <a:t>4</a:t>
            </a:r>
            <a:r>
              <a:rPr lang="zh-CN" altLang="en-US" sz="900" dirty="0"/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006AB06-1BC4-4A4C-ABAC-6EF785B165E2}"/>
              </a:ext>
            </a:extLst>
          </p:cNvPr>
          <p:cNvSpPr txBox="1"/>
          <p:nvPr/>
        </p:nvSpPr>
        <p:spPr>
          <a:xfrm>
            <a:off x="1252221" y="539115"/>
            <a:ext cx="484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l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" panose="020B0500000000090000" charset="-122"/>
              </a:rPr>
              <a:t>Embeddings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7061CA0-2EB5-46F0-870D-72F5E794CDE7}"/>
              </a:ext>
            </a:extLst>
          </p:cNvPr>
          <p:cNvSpPr txBox="1"/>
          <p:nvPr/>
        </p:nvSpPr>
        <p:spPr>
          <a:xfrm>
            <a:off x="1252221" y="1206631"/>
            <a:ext cx="9103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现在需要比较两张图片，确认这两张图片是否相似。从机器角度，图片是难以比较的，但是将图片化为数值，那么就简单多了。因此，我们输入一张图片到模型，提取输出层前一层的输出值，这就是图片的嵌入向量。按照上面的模型图，输入需要比较的两张图片，得到两个</a:t>
            </a:r>
            <a:r>
              <a:rPr lang="en-US" altLang="zh-CN" dirty="0"/>
              <a:t>128</a:t>
            </a:r>
            <a:r>
              <a:rPr lang="zh-CN" altLang="en-US" dirty="0"/>
              <a:t>维度的表征向量，然后比较这两个向量。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807B26-73A8-4DFB-9466-B1F999F54C9E}"/>
              </a:ext>
            </a:extLst>
          </p:cNvPr>
          <p:cNvSpPr txBox="1"/>
          <p:nvPr/>
        </p:nvSpPr>
        <p:spPr>
          <a:xfrm>
            <a:off x="1252221" y="2520478"/>
            <a:ext cx="484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l"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" panose="020B0500000000090000" charset="-122"/>
              </a:rPr>
              <a:t>Softmax</a:t>
            </a:r>
            <a:endParaRPr lang="en-US" altLang="zh-CN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思源黑体" panose="020B0500000000090000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3ABB00A8-F093-4C26-99EF-561CABB80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43" y="2789986"/>
            <a:ext cx="4985755" cy="37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1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006AB06-1BC4-4A4C-ABAC-6EF785B165E2}"/>
              </a:ext>
            </a:extLst>
          </p:cNvPr>
          <p:cNvSpPr txBox="1"/>
          <p:nvPr/>
        </p:nvSpPr>
        <p:spPr>
          <a:xfrm>
            <a:off x="1252221" y="539115"/>
            <a:ext cx="484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ArcMarginProduct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B1CA340-5B95-491A-AACB-98B211F4A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14" y="908447"/>
            <a:ext cx="5852172" cy="43891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EFAA5B7-0C7F-45BB-9B37-DC47DA2061ED}"/>
              </a:ext>
            </a:extLst>
          </p:cNvPr>
          <p:cNvSpPr txBox="1"/>
          <p:nvPr/>
        </p:nvSpPr>
        <p:spPr>
          <a:xfrm>
            <a:off x="7513165" y="908447"/>
            <a:ext cx="36777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effectLst/>
                <a:latin typeface="Inter"/>
              </a:rPr>
              <a:t>首先从通用的角度来考虑深度特征学习任务，包括人脸识别、行人再识别、细粒度图像检索等。当给定一个查询图像时，无论图像内容是什么，都希望在库图像中找到一张最相似的候选图像与之匹配。 这些特征学习任务具有两个关键要素，分别是特征的类内紧凑度和类间分离度。在特征学习任务中，我们希望优化目标能够最大化类内相似性</a:t>
            </a:r>
            <a:r>
              <a:rPr lang="en-US" altLang="zh-CN" sz="1400" b="0" i="0" dirty="0" err="1">
                <a:effectLst/>
                <a:latin typeface="Inter"/>
              </a:rPr>
              <a:t>Sp</a:t>
            </a:r>
            <a:r>
              <a:rPr lang="zh-CN" altLang="en-US" sz="1400" b="0" i="0" dirty="0">
                <a:effectLst/>
                <a:latin typeface="Inter"/>
              </a:rPr>
              <a:t>，同时最小化类间相似性</a:t>
            </a:r>
            <a:r>
              <a:rPr lang="en-US" altLang="zh-CN" sz="1400" b="0" i="0" dirty="0">
                <a:effectLst/>
                <a:latin typeface="Inter"/>
              </a:rPr>
              <a:t>Sn</a:t>
            </a:r>
            <a:r>
              <a:rPr lang="zh-CN" altLang="en-US" sz="1400" b="0" i="0" dirty="0">
                <a:effectLst/>
                <a:latin typeface="Inter"/>
              </a:rPr>
              <a:t>。深度特征学习有两种经典的学习范式。当拥有类别标签时，可以通过使用分类器和分类损失函数来进行训练，从而学习到一个深度特征空间。经典的</a:t>
            </a:r>
            <a:r>
              <a:rPr lang="en-US" altLang="zh-CN" sz="1400" b="0" i="0" dirty="0" err="1">
                <a:effectLst/>
                <a:latin typeface="Inter"/>
              </a:rPr>
              <a:t>softmax</a:t>
            </a:r>
            <a:r>
              <a:rPr lang="zh-CN" altLang="en-US" sz="1400" b="0" i="0" dirty="0">
                <a:effectLst/>
                <a:latin typeface="Inter"/>
              </a:rPr>
              <a:t>函数为了向加强类内紧凑度和类间分离度两个方向发展，逐渐演变成</a:t>
            </a:r>
            <a:r>
              <a:rPr lang="en-US" altLang="zh-CN" sz="1400" b="0" i="0" dirty="0" err="1">
                <a:effectLst/>
                <a:latin typeface="Inter"/>
              </a:rPr>
              <a:t>ArcFcae</a:t>
            </a:r>
            <a:r>
              <a:rPr lang="en-US" altLang="zh-CN" sz="1400" b="0" i="0" dirty="0">
                <a:effectLst/>
                <a:latin typeface="Inter"/>
              </a:rPr>
              <a:t>,</a:t>
            </a:r>
            <a:r>
              <a:rPr lang="zh-CN" altLang="en-US" sz="1400" b="0" i="0" dirty="0">
                <a:effectLst/>
                <a:latin typeface="Inter"/>
              </a:rPr>
              <a:t>相似的还有</a:t>
            </a:r>
            <a:r>
              <a:rPr lang="en-US" altLang="zh-CN" sz="1400" b="0" i="0" dirty="0" err="1">
                <a:effectLst/>
                <a:latin typeface="Inter"/>
              </a:rPr>
              <a:t>CosFace</a:t>
            </a:r>
            <a:r>
              <a:rPr lang="zh-CN" altLang="en-US" sz="1400" b="0" i="0" dirty="0">
                <a:effectLst/>
                <a:latin typeface="Inter"/>
              </a:rPr>
              <a:t>等。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83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2526C92-7D71-4DE6-B27F-BD5EE33191D8}"/>
              </a:ext>
            </a:extLst>
          </p:cNvPr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/>
                <a:ea typeface="思源黑体" panose="020B0500000000090000" charset="-122"/>
              </a:rPr>
              <a:t>后处理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A9F1898-AFA0-4B35-BBA6-91FA1FE53CCE}"/>
              </a:ext>
            </a:extLst>
          </p:cNvPr>
          <p:cNvSpPr txBox="1"/>
          <p:nvPr/>
        </p:nvSpPr>
        <p:spPr>
          <a:xfrm>
            <a:off x="2412005" y="1564850"/>
            <a:ext cx="91735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伪标签数据生成：使用初步训练完成的模型预测测试集图片，采用预测阈值较高的图片作为伪标签数据。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KNN</a:t>
            </a:r>
            <a:r>
              <a:rPr lang="zh-CN" altLang="en-US" dirty="0"/>
              <a:t>聚类与排序：使用训练完成模型提取训练集、验证集、测试集图片的嵌入特征，进一步训练</a:t>
            </a:r>
            <a:r>
              <a:rPr lang="en-US" altLang="zh-CN" dirty="0"/>
              <a:t>KNN</a:t>
            </a:r>
            <a:r>
              <a:rPr lang="zh-CN" altLang="en-US" dirty="0"/>
              <a:t>聚类模型，根据聚类距离来排序候选图片，得到相似</a:t>
            </a:r>
            <a:r>
              <a:rPr lang="en-US" altLang="zh-CN" dirty="0"/>
              <a:t>top5</a:t>
            </a:r>
            <a:r>
              <a:rPr lang="zh-CN" altLang="en-US" dirty="0"/>
              <a:t>的图片</a:t>
            </a:r>
            <a:r>
              <a:rPr lang="en-US" altLang="zh-CN" b="0" i="0" dirty="0" err="1">
                <a:effectLst/>
                <a:latin typeface="Inter"/>
              </a:rPr>
              <a:t>individual_id</a:t>
            </a:r>
            <a:r>
              <a:rPr lang="zh-CN" altLang="en-US" b="0" i="0" dirty="0">
                <a:effectLst/>
                <a:latin typeface="Inter"/>
              </a:rPr>
              <a:t>，即为最终结果。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90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2526C92-7D71-4DE6-B27F-BD5EE33191D8}"/>
              </a:ext>
            </a:extLst>
          </p:cNvPr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210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8A988CD-9502-4660-96DB-E84E659DFC64}"/>
              </a:ext>
            </a:extLst>
          </p:cNvPr>
          <p:cNvSpPr txBox="1"/>
          <p:nvPr/>
        </p:nvSpPr>
        <p:spPr>
          <a:xfrm>
            <a:off x="4067783" y="2367171"/>
            <a:ext cx="40564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l">
              <a:buFont typeface="Arial" panose="020B0604020202020204" pitchFamily="34" charset="0"/>
              <a:buNone/>
            </a:pPr>
            <a:r>
              <a:rPr lang="en-US" altLang="zh-CN" sz="66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 CN Bold" panose="020B0800000000000000" charset="-122"/>
                <a:sym typeface="+mn-ea"/>
              </a:rPr>
              <a:t>Thank you!</a:t>
            </a:r>
          </a:p>
          <a:p>
            <a:pPr lvl="0" indent="0" algn="l"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 CN Bold" panose="020B0800000000000000" charset="-122"/>
                <a:sym typeface="+mn-ea"/>
              </a:rPr>
              <a:t>谢谢观看</a:t>
            </a:r>
            <a:endParaRPr lang="en-US" altLang="zh-CN" sz="66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思源黑体 CN Bold" panose="020B08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6190" y="591820"/>
            <a:ext cx="2429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" panose="020B0500000000090000" charset="-122"/>
                <a:ea typeface="思源黑体" panose="020B0500000000090000" charset="-122"/>
                <a:cs typeface="思源黑体" panose="020B0500000000090000" charset="-122"/>
              </a:rPr>
              <a:t>方案</a:t>
            </a:r>
            <a:r>
              <a:rPr lang="zh-CN" altLang="zh-CN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" panose="020B0500000000090000" charset="-122"/>
                <a:ea typeface="思源黑体" panose="020B0500000000090000" charset="-122"/>
                <a:cs typeface="思源黑体" panose="020B0500000000090000" charset="-122"/>
              </a:rPr>
              <a:t>概览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9890" y="1398270"/>
            <a:ext cx="36599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比赛介绍</a:t>
            </a:r>
            <a:r>
              <a:rPr lang="en-US" altLang="zh-CN" dirty="0"/>
              <a:t>introduce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比赛任务</a:t>
            </a:r>
            <a:r>
              <a:rPr lang="en-US" altLang="zh-CN" dirty="0"/>
              <a:t>Task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评价指标</a:t>
            </a:r>
            <a:r>
              <a:rPr lang="en-US" altLang="zh-CN" dirty="0"/>
              <a:t>Evaluation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数据介绍</a:t>
            </a:r>
            <a:r>
              <a:rPr lang="en-US" altLang="zh-CN" dirty="0"/>
              <a:t>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整体架构解析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DOLG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ArcMarginProduct</a:t>
            </a:r>
            <a:r>
              <a:rPr lang="en-US" altLang="zh-CN" dirty="0"/>
              <a:t>(</a:t>
            </a:r>
            <a:r>
              <a:rPr lang="en-US" altLang="zh-CN" dirty="0" err="1"/>
              <a:t>ArcFace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后处理</a:t>
            </a:r>
            <a:endParaRPr lang="en-US" altLang="zh-C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66191" y="591820"/>
            <a:ext cx="5640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" panose="020B0500000000090000" charset="-122"/>
              </a:rPr>
              <a:t>比赛介绍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思源黑体" panose="020B050000000009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9038" y="1175385"/>
            <a:ext cx="416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稀疏多分类（图片检索与识别）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评价指标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mAP</a:t>
            </a:r>
            <a:r>
              <a:rPr lang="en-US" altLang="zh-CN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海豚与鲸图像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DCA083D-9A07-4B65-9558-2948C15B3D30}"/>
              </a:ext>
            </a:extLst>
          </p:cNvPr>
          <p:cNvSpPr txBox="1"/>
          <p:nvPr/>
        </p:nvSpPr>
        <p:spPr>
          <a:xfrm>
            <a:off x="1266191" y="591820"/>
            <a:ext cx="56404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" panose="020B0500000000090000" charset="-122"/>
              </a:rPr>
              <a:t>评价指标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思源黑体" panose="020B050000000009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D15CA84-3532-4A6B-99EF-B8817B075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021" b="55736"/>
          <a:stretch/>
        </p:blipFill>
        <p:spPr>
          <a:xfrm>
            <a:off x="3024525" y="1175385"/>
            <a:ext cx="7005595" cy="11907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97EE55C-84BF-499B-A33C-D944E8783E3F}"/>
              </a:ext>
            </a:extLst>
          </p:cNvPr>
          <p:cNvSpPr txBox="1"/>
          <p:nvPr/>
        </p:nvSpPr>
        <p:spPr>
          <a:xfrm>
            <a:off x="3024525" y="4788852"/>
            <a:ext cx="48109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def </a:t>
            </a:r>
            <a:r>
              <a:rPr lang="en-US" altLang="zh-CN" dirty="0" err="1"/>
              <a:t>map_per_image</a:t>
            </a:r>
            <a:r>
              <a:rPr lang="en-US" altLang="zh-CN" dirty="0"/>
              <a:t>(label, predictions):</a:t>
            </a:r>
          </a:p>
          <a:p>
            <a:r>
              <a:rPr lang="en-US" altLang="zh-CN" dirty="0"/>
              <a:t>    try:</a:t>
            </a:r>
          </a:p>
          <a:p>
            <a:r>
              <a:rPr lang="en-US" altLang="zh-CN" dirty="0"/>
              <a:t>        return 1 / (predictions[:5].index(label) + 1)</a:t>
            </a:r>
          </a:p>
          <a:p>
            <a:r>
              <a:rPr lang="en-US" altLang="zh-CN" dirty="0"/>
              <a:t>    except </a:t>
            </a:r>
            <a:r>
              <a:rPr lang="en-US" altLang="zh-CN" dirty="0" err="1"/>
              <a:t>ValueError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return 0.0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97826E-0F26-4233-93EB-A79FB49F2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25" y="2502977"/>
            <a:ext cx="3779848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7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CCE5170-512A-4BBA-BE4B-DDE0CC2E2AE4}"/>
              </a:ext>
            </a:extLst>
          </p:cNvPr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比赛数据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A028758-9213-4D0D-B835-4786654ED7F6}"/>
              </a:ext>
            </a:extLst>
          </p:cNvPr>
          <p:cNvSpPr txBox="1"/>
          <p:nvPr/>
        </p:nvSpPr>
        <p:spPr>
          <a:xfrm>
            <a:off x="1432875" y="1649691"/>
            <a:ext cx="1003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train_images</a:t>
            </a:r>
            <a:r>
              <a:rPr lang="en-US" altLang="zh-CN" b="1" dirty="0"/>
              <a:t>:</a:t>
            </a:r>
            <a:r>
              <a:rPr lang="zh-CN" altLang="en-US" dirty="0"/>
              <a:t>训练集，提供了</a:t>
            </a:r>
            <a:r>
              <a:rPr lang="en-US" altLang="zh-CN" dirty="0"/>
              <a:t>51033</a:t>
            </a:r>
            <a:r>
              <a:rPr lang="zh-CN" altLang="en-US" dirty="0"/>
              <a:t>张图片数据，分为</a:t>
            </a:r>
            <a:r>
              <a:rPr lang="en-US" altLang="zh-CN" dirty="0"/>
              <a:t>2</a:t>
            </a:r>
            <a:r>
              <a:rPr lang="zh-CN" altLang="en-US" dirty="0"/>
              <a:t>大类（鲸与海豚），细分为</a:t>
            </a:r>
            <a:r>
              <a:rPr lang="en-US" altLang="zh-CN" dirty="0"/>
              <a:t>30</a:t>
            </a:r>
            <a:r>
              <a:rPr lang="zh-CN" altLang="en-US" dirty="0"/>
              <a:t>个种类的海洋哺乳动物。</a:t>
            </a:r>
            <a:endParaRPr lang="en-US" altLang="zh-CN" dirty="0"/>
          </a:p>
          <a:p>
            <a:r>
              <a:rPr lang="en-US" altLang="zh-CN" b="1" dirty="0" err="1"/>
              <a:t>test_imgaes</a:t>
            </a:r>
            <a:r>
              <a:rPr lang="en-US" altLang="zh-CN" b="1" dirty="0"/>
              <a:t>:</a:t>
            </a:r>
            <a:r>
              <a:rPr lang="zh-CN" altLang="en-US" dirty="0"/>
              <a:t>测试集，提供了</a:t>
            </a:r>
            <a:r>
              <a:rPr lang="en-US" altLang="zh-CN" dirty="0"/>
              <a:t>27956</a:t>
            </a:r>
            <a:r>
              <a:rPr lang="zh-CN" altLang="en-US" dirty="0"/>
              <a:t>张图片数据，种类与训练集一致。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1A74A0E-4620-42CB-AEE5-1F8325320DB0}"/>
              </a:ext>
            </a:extLst>
          </p:cNvPr>
          <p:cNvSpPr txBox="1"/>
          <p:nvPr/>
        </p:nvSpPr>
        <p:spPr>
          <a:xfrm>
            <a:off x="1432875" y="2743200"/>
            <a:ext cx="787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train.csv</a:t>
            </a:r>
            <a:r>
              <a:rPr lang="zh-CN" altLang="en-US" b="1" dirty="0"/>
              <a:t>：</a:t>
            </a:r>
            <a:r>
              <a:rPr lang="zh-CN" altLang="en-US" dirty="0"/>
              <a:t>提供测试集每一张图片每个种类</a:t>
            </a:r>
            <a:r>
              <a:rPr lang="en-US" altLang="zh-CN" dirty="0"/>
              <a:t>(</a:t>
            </a:r>
            <a:r>
              <a:rPr lang="en-US" altLang="zh-CN" b="0" i="0" dirty="0">
                <a:effectLst/>
                <a:latin typeface="Inter"/>
              </a:rPr>
              <a:t>species</a:t>
            </a:r>
            <a:r>
              <a:rPr lang="en-US" altLang="zh-CN" dirty="0"/>
              <a:t>)</a:t>
            </a:r>
            <a:r>
              <a:rPr lang="zh-CN" altLang="en-US" dirty="0"/>
              <a:t>和个体</a:t>
            </a:r>
            <a:r>
              <a:rPr lang="en-US" altLang="zh-CN" dirty="0"/>
              <a:t>ID (</a:t>
            </a:r>
            <a:r>
              <a:rPr lang="en-US" altLang="zh-CN" b="0" i="0" dirty="0" err="1">
                <a:effectLst/>
                <a:latin typeface="Inter"/>
              </a:rPr>
              <a:t>individual_id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155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比赛数据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5D06C4D-7FC5-4920-B0BD-E30251B77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50" y="2895167"/>
            <a:ext cx="8298899" cy="20423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266BDA91-7631-4A45-B5D1-E1B59B080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50" y="1204568"/>
            <a:ext cx="8375106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1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比赛数据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41F0C82-2615-4BF2-86E8-84741EBB6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4" y="1244873"/>
            <a:ext cx="9180952" cy="4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思源黑体" panose="020B0500000000090000" charset="-122"/>
              </a:rPr>
              <a:t>比赛数据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思源黑体" panose="020B050000000009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E324481-C7A7-4EA2-944D-ED9484FE2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77" y="0"/>
            <a:ext cx="92329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6735" y="621003"/>
            <a:ext cx="2556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/>
                <a:ea typeface="思源黑体" panose="020B0500000000090000" charset="-122"/>
                <a:cs typeface="+mn-cs"/>
              </a:rPr>
              <a:t>比赛数据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/>
              <a:ea typeface="思源黑体" panose="020B0500000000090000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E15CEFA-A976-456F-B95F-F8D23C640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35" y="1327413"/>
            <a:ext cx="10831746" cy="42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647</Words>
  <Application>Microsoft Office PowerPoint</Application>
  <PresentationFormat>自定义</PresentationFormat>
  <Paragraphs>81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张思聪</cp:lastModifiedBy>
  <cp:revision>205</cp:revision>
  <dcterms:created xsi:type="dcterms:W3CDTF">2020-02-10T06:42:00Z</dcterms:created>
  <dcterms:modified xsi:type="dcterms:W3CDTF">2022-04-30T13:14:01Z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