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68" r:id="rId3"/>
    <p:sldMasterId id="2147483659" r:id="rId4"/>
  </p:sldMasterIdLst>
  <p:notesMasterIdLst>
    <p:notesMasterId r:id="rId15"/>
  </p:notesMasterIdLst>
  <p:sldIdLst>
    <p:sldId id="257" r:id="rId5"/>
    <p:sldId id="685" r:id="rId6"/>
    <p:sldId id="693" r:id="rId7"/>
    <p:sldId id="692" r:id="rId8"/>
    <p:sldId id="691" r:id="rId9"/>
    <p:sldId id="690" r:id="rId10"/>
    <p:sldId id="689" r:id="rId11"/>
    <p:sldId id="688" r:id="rId12"/>
    <p:sldId id="687" r:id="rId13"/>
    <p:sldId id="6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2C4CC-2A7A-83CA-8F0E-80F6FF28F7AB}" v="17" dt="2024-09-24T19:19:53.004"/>
    <p1510:client id="{C05498D6-33BB-1200-38C9-FDBD2944CB36}" v="24" dt="2024-09-24T19:22:34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0F8A-A6D2-4EC8-83D0-25A92909E0F8}" type="datetimeFigureOut"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A29C5-8C19-4CCF-8812-CEA9861DC6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8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6461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7008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202" y="1157716"/>
            <a:ext cx="5303520" cy="55213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17" y="1186346"/>
            <a:ext cx="5327374" cy="5492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755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9915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1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, Signa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619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8C9-2CEB-C541-BCE6-54414B89962B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27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A1-B255-8849-9536-DA5A6F9536BC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786-5075-9748-B748-7053D75E2020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0270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37A-E25F-D849-9F59-C0CB26B8F463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6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786-5075-9748-B748-7053D75E2020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544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3E6A-B1F1-704D-926F-DEEC7EDE2BEF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79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1021-6512-A049-BE20-632BE54AA259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15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786-5075-9748-B748-7053D75E2020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008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786-5075-9748-B748-7053D75E2020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0190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786-5075-9748-B748-7053D75E2020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419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786-5075-9748-B748-7053D75E2020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812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, Signa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27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0202" y="78878"/>
            <a:ext cx="10909189" cy="978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203" y="1184744"/>
            <a:ext cx="10909188" cy="5430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38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4" r:id="rId3"/>
    <p:sldLayoutId id="2147483685" r:id="rId4"/>
    <p:sldLayoutId id="2147483686" r:id="rId5"/>
    <p:sldLayoutId id="2147483687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8786-5075-9748-B748-7053D75E2020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2B9987-AB93-4281-84BA-EA6DEE7C25E6}"/>
              </a:ext>
            </a:extLst>
          </p:cNvPr>
          <p:cNvSpPr>
            <a:spLocks noGrp="1"/>
          </p:cNvSpPr>
          <p:nvPr/>
        </p:nvSpPr>
        <p:spPr>
          <a:xfrm>
            <a:off x="782247" y="1805275"/>
            <a:ext cx="1063091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cs typeface="Calibri Light"/>
              </a:rPr>
              <a:t>CS4473/5473: Parallel, Distributed, and Network Programming (PDN)</a:t>
            </a:r>
            <a:endParaRPr lang="en-US" dirty="0">
              <a:cs typeface="Calibri Light"/>
            </a:endParaRPr>
          </a:p>
          <a:p>
            <a:pPr algn="l"/>
            <a:r>
              <a:rPr lang="en-US" sz="4400" dirty="0">
                <a:cs typeface="Calibri Light"/>
              </a:rPr>
              <a:t>Dr. Richard Veras</a:t>
            </a:r>
            <a:endParaRPr lang="en-US" sz="4400" dirty="0">
              <a:latin typeface="Courier New"/>
              <a:cs typeface="Calibri Light"/>
            </a:endParaRPr>
          </a:p>
          <a:p>
            <a:pPr algn="l"/>
            <a:r>
              <a:rPr lang="en-US" sz="4400" dirty="0">
                <a:cs typeface="Calibri Light"/>
              </a:rPr>
              <a:t>SIMD (AVX)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3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Fused Multiply and Add (FMADD)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4188217" y="1063160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4"/>
                </a:solidFill>
                <a:cs typeface="Calibri"/>
              </a:rPr>
              <a:t>dvect</a:t>
            </a:r>
            <a:endParaRPr lang="en-US" b="1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2017159" y="2209801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c1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2017158" y="2706385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c2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2017158" y="320296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c3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2017157" y="3699553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2017158" y="420469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c5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2017157" y="4701283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c6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2017157" y="5197867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c7</a:t>
            </a:r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2017157" y="1696092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2678666" y="5700978"/>
            <a:ext cx="776897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Courier New"/>
              <a:cs typeface="Calibri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__m256 </a:t>
            </a:r>
            <a:r>
              <a:rPr lang="en-US" b="1">
                <a:solidFill>
                  <a:schemeClr val="accent4"/>
                </a:solidFill>
                <a:latin typeface="Courier New"/>
                <a:ea typeface="+mn-lt"/>
                <a:cs typeface="+mn-lt"/>
              </a:rPr>
              <a:t>dvect </a:t>
            </a:r>
            <a:r>
              <a:rPr lang="en-US" b="1">
                <a:latin typeface="Courier New"/>
                <a:ea typeface="+mn-lt"/>
                <a:cs typeface="+mn-lt"/>
              </a:rPr>
              <a:t>= _mm256_fmadd_ps(</a:t>
            </a:r>
            <a:r>
              <a:rPr lang="en-US" b="1">
                <a:solidFill>
                  <a:schemeClr val="accent2"/>
                </a:solidFill>
                <a:latin typeface="Courier New"/>
                <a:ea typeface="+mn-lt"/>
                <a:cs typeface="+mn-lt"/>
              </a:rPr>
              <a:t>avect</a:t>
            </a:r>
            <a:r>
              <a:rPr lang="en-US" b="1">
                <a:latin typeface="Courier New"/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bvect</a:t>
            </a:r>
            <a:r>
              <a:rPr lang="en-US" b="1">
                <a:latin typeface="Courier New"/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6"/>
                </a:solidFill>
                <a:latin typeface="Courier New"/>
                <a:ea typeface="+mn-lt"/>
                <a:cs typeface="Courier New"/>
              </a:rPr>
              <a:t>cvect </a:t>
            </a:r>
            <a:r>
              <a:rPr lang="en-US" b="1" dirty="0">
                <a:latin typeface="Courier New"/>
                <a:ea typeface="+mn-lt"/>
                <a:cs typeface="+mn-lt"/>
              </a:rPr>
              <a:t>);</a:t>
            </a:r>
            <a:endParaRPr lang="en-US" b="1" dirty="0">
              <a:latin typeface="Courier New"/>
            </a:endParaRPr>
          </a:p>
          <a:p>
            <a:pPr algn="l"/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2822071" y="3184543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1CD9A-429F-4F66-B1BA-4263E910652A}"/>
              </a:ext>
            </a:extLst>
          </p:cNvPr>
          <p:cNvSpPr txBox="1"/>
          <p:nvPr/>
        </p:nvSpPr>
        <p:spPr>
          <a:xfrm>
            <a:off x="275475" y="1097407"/>
            <a:ext cx="26918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2"/>
                </a:solidFill>
                <a:cs typeface="Calibri"/>
              </a:rPr>
              <a:t>avect     </a:t>
            </a:r>
            <a:r>
              <a:rPr lang="en-US" b="1">
                <a:solidFill>
                  <a:schemeClr val="accent1"/>
                </a:solidFill>
                <a:cs typeface="Calibri"/>
              </a:rPr>
              <a:t>bvect       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cvect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19925-3265-48B3-B55E-746B2022B651}"/>
              </a:ext>
            </a:extLst>
          </p:cNvPr>
          <p:cNvSpPr/>
          <p:nvPr/>
        </p:nvSpPr>
        <p:spPr>
          <a:xfrm>
            <a:off x="381855" y="2209800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589E3-9C95-43F9-809F-F75E4643B221}"/>
              </a:ext>
            </a:extLst>
          </p:cNvPr>
          <p:cNvSpPr/>
          <p:nvPr/>
        </p:nvSpPr>
        <p:spPr>
          <a:xfrm>
            <a:off x="381854" y="2706384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D58411-413B-49A1-93FA-D8821C579A2A}"/>
              </a:ext>
            </a:extLst>
          </p:cNvPr>
          <p:cNvSpPr/>
          <p:nvPr/>
        </p:nvSpPr>
        <p:spPr>
          <a:xfrm>
            <a:off x="381854" y="3202968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893CAD-C711-4B65-9730-FEDA7071D208}"/>
              </a:ext>
            </a:extLst>
          </p:cNvPr>
          <p:cNvSpPr/>
          <p:nvPr/>
        </p:nvSpPr>
        <p:spPr>
          <a:xfrm>
            <a:off x="381853" y="3699552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AE5DF-2176-4737-9617-F4132301FC73}"/>
              </a:ext>
            </a:extLst>
          </p:cNvPr>
          <p:cNvSpPr/>
          <p:nvPr/>
        </p:nvSpPr>
        <p:spPr>
          <a:xfrm>
            <a:off x="381854" y="4204698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a5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08740-FA33-4AAE-9237-BF46238A4884}"/>
              </a:ext>
            </a:extLst>
          </p:cNvPr>
          <p:cNvSpPr/>
          <p:nvPr/>
        </p:nvSpPr>
        <p:spPr>
          <a:xfrm>
            <a:off x="381853" y="4701282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a6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06E296-2B67-4A35-832A-9F22F6C1E89F}"/>
              </a:ext>
            </a:extLst>
          </p:cNvPr>
          <p:cNvSpPr/>
          <p:nvPr/>
        </p:nvSpPr>
        <p:spPr>
          <a:xfrm>
            <a:off x="381853" y="5197866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a7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5647EA-D5A3-46EF-B4C6-3571622A613D}"/>
              </a:ext>
            </a:extLst>
          </p:cNvPr>
          <p:cNvSpPr/>
          <p:nvPr/>
        </p:nvSpPr>
        <p:spPr>
          <a:xfrm>
            <a:off x="381853" y="1696091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22D3E1-FDC2-4939-A096-9443029EB0FD}"/>
              </a:ext>
            </a:extLst>
          </p:cNvPr>
          <p:cNvSpPr/>
          <p:nvPr/>
        </p:nvSpPr>
        <p:spPr>
          <a:xfrm>
            <a:off x="1195225" y="2218361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b1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BCAA71-4948-449D-8B2F-ABF73B27402D}"/>
              </a:ext>
            </a:extLst>
          </p:cNvPr>
          <p:cNvSpPr/>
          <p:nvPr/>
        </p:nvSpPr>
        <p:spPr>
          <a:xfrm>
            <a:off x="1195224" y="2714945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FFC796-CEF8-4AB0-9BBB-8DEBD9596110}"/>
              </a:ext>
            </a:extLst>
          </p:cNvPr>
          <p:cNvSpPr/>
          <p:nvPr/>
        </p:nvSpPr>
        <p:spPr>
          <a:xfrm>
            <a:off x="1195224" y="3211529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b3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151BF0-59BF-4505-AD77-F2C0668539DC}"/>
              </a:ext>
            </a:extLst>
          </p:cNvPr>
          <p:cNvSpPr/>
          <p:nvPr/>
        </p:nvSpPr>
        <p:spPr>
          <a:xfrm>
            <a:off x="1195223" y="3708113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b4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830AB-E0DF-4820-8461-3358DB3B201D}"/>
              </a:ext>
            </a:extLst>
          </p:cNvPr>
          <p:cNvSpPr/>
          <p:nvPr/>
        </p:nvSpPr>
        <p:spPr>
          <a:xfrm>
            <a:off x="1195224" y="4213259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b5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8E7CBF-2753-49CF-9166-AA7EFFB7BE29}"/>
              </a:ext>
            </a:extLst>
          </p:cNvPr>
          <p:cNvSpPr/>
          <p:nvPr/>
        </p:nvSpPr>
        <p:spPr>
          <a:xfrm>
            <a:off x="1195223" y="4709843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b6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4ED2AD-6F64-4BC9-AF55-BEB6D46DE5DC}"/>
              </a:ext>
            </a:extLst>
          </p:cNvPr>
          <p:cNvSpPr/>
          <p:nvPr/>
        </p:nvSpPr>
        <p:spPr>
          <a:xfrm>
            <a:off x="1195223" y="5206427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b7</a:t>
            </a:r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8F5391-8C3F-4802-9B90-822B51C53709}"/>
              </a:ext>
            </a:extLst>
          </p:cNvPr>
          <p:cNvSpPr/>
          <p:nvPr/>
        </p:nvSpPr>
        <p:spPr>
          <a:xfrm>
            <a:off x="1195223" y="170465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66896-A521-4D51-AAA8-7871D879D8B9}"/>
              </a:ext>
            </a:extLst>
          </p:cNvPr>
          <p:cNvSpPr/>
          <p:nvPr/>
        </p:nvSpPr>
        <p:spPr>
          <a:xfrm>
            <a:off x="4303158" y="2192677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a1*b1+</a:t>
            </a:r>
            <a:r>
              <a:rPr lang="en-US" b="1">
                <a:solidFill>
                  <a:srgbClr val="000000"/>
                </a:solidFill>
                <a:cs typeface="Calibri"/>
              </a:rPr>
              <a:t>c1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AFDCF4-0ED3-4D40-B879-615F7B517924}"/>
              </a:ext>
            </a:extLst>
          </p:cNvPr>
          <p:cNvSpPr/>
          <p:nvPr/>
        </p:nvSpPr>
        <p:spPr>
          <a:xfrm>
            <a:off x="4303157" y="2689261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a2*b2+</a:t>
            </a:r>
            <a:r>
              <a:rPr lang="en-US" b="1">
                <a:solidFill>
                  <a:srgbClr val="000000"/>
                </a:solidFill>
                <a:cs typeface="Calibri"/>
              </a:rPr>
              <a:t>c2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BF6337-5D21-4E66-B62E-855F3BD93F91}"/>
              </a:ext>
            </a:extLst>
          </p:cNvPr>
          <p:cNvSpPr/>
          <p:nvPr/>
        </p:nvSpPr>
        <p:spPr>
          <a:xfrm>
            <a:off x="4303157" y="3185845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a3*b3+</a:t>
            </a:r>
            <a:r>
              <a:rPr lang="en-US" b="1">
                <a:solidFill>
                  <a:srgbClr val="000000"/>
                </a:solidFill>
                <a:cs typeface="Calibri"/>
              </a:rPr>
              <a:t>c3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3EF809-CD60-4702-9487-B810C8248ED9}"/>
              </a:ext>
            </a:extLst>
          </p:cNvPr>
          <p:cNvSpPr/>
          <p:nvPr/>
        </p:nvSpPr>
        <p:spPr>
          <a:xfrm>
            <a:off x="4303156" y="3682429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a4*b4+</a:t>
            </a:r>
            <a:r>
              <a:rPr lang="en-US" b="1">
                <a:solidFill>
                  <a:srgbClr val="000000"/>
                </a:solidFill>
                <a:cs typeface="Calibri"/>
              </a:rPr>
              <a:t>c4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0F6613-40E4-49A6-A8FF-8AB0EA992265}"/>
              </a:ext>
            </a:extLst>
          </p:cNvPr>
          <p:cNvSpPr/>
          <p:nvPr/>
        </p:nvSpPr>
        <p:spPr>
          <a:xfrm>
            <a:off x="4303157" y="4187575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a5*b5+</a:t>
            </a:r>
            <a:r>
              <a:rPr lang="en-US" b="1">
                <a:solidFill>
                  <a:srgbClr val="000000"/>
                </a:solidFill>
                <a:cs typeface="Calibri"/>
              </a:rPr>
              <a:t>c5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E78070-4D51-4E2A-8BDE-D78E67219078}"/>
              </a:ext>
            </a:extLst>
          </p:cNvPr>
          <p:cNvSpPr/>
          <p:nvPr/>
        </p:nvSpPr>
        <p:spPr>
          <a:xfrm>
            <a:off x="4303156" y="4684159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a6*b6+</a:t>
            </a:r>
            <a:r>
              <a:rPr lang="en-US" b="1">
                <a:solidFill>
                  <a:srgbClr val="000000"/>
                </a:solidFill>
                <a:cs typeface="Calibri"/>
              </a:rPr>
              <a:t>c6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3E5CB3-2686-457E-8A74-76C8DC77C07D}"/>
              </a:ext>
            </a:extLst>
          </p:cNvPr>
          <p:cNvSpPr/>
          <p:nvPr/>
        </p:nvSpPr>
        <p:spPr>
          <a:xfrm>
            <a:off x="4303156" y="5180743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a7*b7+</a:t>
            </a:r>
            <a:r>
              <a:rPr lang="en-US" b="1">
                <a:solidFill>
                  <a:schemeClr val="tx1"/>
                </a:solidFill>
                <a:cs typeface="Calibri"/>
              </a:rPr>
              <a:t>c7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63175B7-3BE4-4132-AAC6-3FDA288596A0}"/>
              </a:ext>
            </a:extLst>
          </p:cNvPr>
          <p:cNvSpPr/>
          <p:nvPr/>
        </p:nvSpPr>
        <p:spPr>
          <a:xfrm>
            <a:off x="4303156" y="1678968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a0*b0+c0</a:t>
            </a:r>
          </a:p>
        </p:txBody>
      </p:sp>
    </p:spTree>
    <p:extLst>
      <p:ext uri="{BB962C8B-B14F-4D97-AF65-F5344CB8AC3E}">
        <p14:creationId xmlns:p14="http://schemas.microsoft.com/office/powerpoint/2010/main" val="176414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EE73-1B70-4D0D-8A3E-F03F7B9E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" y="1822"/>
            <a:ext cx="10909189" cy="978645"/>
          </a:xfrm>
        </p:spPr>
        <p:txBody>
          <a:bodyPr/>
          <a:lstStyle/>
          <a:p>
            <a:r>
              <a:rPr lang="en-US" b="1">
                <a:cs typeface="Calibri Light"/>
              </a:rPr>
              <a:t>SIMD Vectorization</a:t>
            </a:r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7CE58C0-0CE8-46AB-BA7B-C2E290A9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38" y="1453418"/>
            <a:ext cx="6992741" cy="4199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3B5C0-3908-4186-9048-0F60F321014B}"/>
              </a:ext>
            </a:extLst>
          </p:cNvPr>
          <p:cNvSpPr txBox="1"/>
          <p:nvPr/>
        </p:nvSpPr>
        <p:spPr>
          <a:xfrm>
            <a:off x="49659" y="811659"/>
            <a:ext cx="114162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https://software.intel.com/content/www/us/en/develop/articles/3d-vector-normalization-using-256-bit-intel-advanced-vector-extensions-intel-avx.html</a:t>
            </a:r>
            <a:endParaRPr lang="en-US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A8E93-B86D-4F8E-97A3-B778FF852839}"/>
              </a:ext>
            </a:extLst>
          </p:cNvPr>
          <p:cNvSpPr txBox="1"/>
          <p:nvPr/>
        </p:nvSpPr>
        <p:spPr>
          <a:xfrm>
            <a:off x="233496" y="5869418"/>
            <a:ext cx="1156475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SEE: https://www.cs.virginia.edu/~cr4bd/3330/F2018/simdref.html</a:t>
            </a:r>
            <a:endParaRPr lang="en-US" sz="3200" b="1">
              <a:solidFill>
                <a:srgbClr val="FF0000"/>
              </a:solidFill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146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967C87-2791-47DC-A39F-3FA841EC542D}"/>
              </a:ext>
            </a:extLst>
          </p:cNvPr>
          <p:cNvSpPr/>
          <p:nvPr/>
        </p:nvSpPr>
        <p:spPr>
          <a:xfrm>
            <a:off x="1032553" y="2107059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C4EEEB-7A37-4274-9002-D3358ECEBD70}"/>
              </a:ext>
            </a:extLst>
          </p:cNvPr>
          <p:cNvSpPr/>
          <p:nvPr/>
        </p:nvSpPr>
        <p:spPr>
          <a:xfrm>
            <a:off x="1032552" y="2603643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9E0C-79E2-47BB-B560-24F391D84C51}"/>
              </a:ext>
            </a:extLst>
          </p:cNvPr>
          <p:cNvSpPr/>
          <p:nvPr/>
        </p:nvSpPr>
        <p:spPr>
          <a:xfrm>
            <a:off x="1032552" y="3100227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86FE3-5903-41CC-BDC8-2544AB691278}"/>
              </a:ext>
            </a:extLst>
          </p:cNvPr>
          <p:cNvSpPr/>
          <p:nvPr/>
        </p:nvSpPr>
        <p:spPr>
          <a:xfrm>
            <a:off x="1032551" y="3596811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1A6D4-C461-40E5-B0A5-B7FFA4AF2747}"/>
              </a:ext>
            </a:extLst>
          </p:cNvPr>
          <p:cNvSpPr/>
          <p:nvPr/>
        </p:nvSpPr>
        <p:spPr>
          <a:xfrm>
            <a:off x="1032552" y="4101957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5A7E5-FC69-410B-BA69-8027D35225B2}"/>
              </a:ext>
            </a:extLst>
          </p:cNvPr>
          <p:cNvSpPr/>
          <p:nvPr/>
        </p:nvSpPr>
        <p:spPr>
          <a:xfrm>
            <a:off x="1032551" y="4598541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E8BB6-EC15-4F43-AD03-01A567810E60}"/>
              </a:ext>
            </a:extLst>
          </p:cNvPr>
          <p:cNvSpPr/>
          <p:nvPr/>
        </p:nvSpPr>
        <p:spPr>
          <a:xfrm>
            <a:off x="1032551" y="5095125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3B9BB-AE57-4DA5-8DFC-A95B804CB75B}"/>
              </a:ext>
            </a:extLst>
          </p:cNvPr>
          <p:cNvSpPr/>
          <p:nvPr/>
        </p:nvSpPr>
        <p:spPr>
          <a:xfrm>
            <a:off x="1032550" y="5591709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0C7F2-D702-4E95-B4D2-DD071EF58D56}"/>
              </a:ext>
            </a:extLst>
          </p:cNvPr>
          <p:cNvSpPr/>
          <p:nvPr/>
        </p:nvSpPr>
        <p:spPr>
          <a:xfrm>
            <a:off x="1032552" y="6088294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D64236-1F32-4755-893F-499D286DF086}"/>
              </a:ext>
            </a:extLst>
          </p:cNvPr>
          <p:cNvSpPr/>
          <p:nvPr/>
        </p:nvSpPr>
        <p:spPr>
          <a:xfrm>
            <a:off x="1032551" y="1593350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6690F-08DF-4C70-956B-A971819498F9}"/>
              </a:ext>
            </a:extLst>
          </p:cNvPr>
          <p:cNvSpPr txBox="1"/>
          <p:nvPr/>
        </p:nvSpPr>
        <p:spPr>
          <a:xfrm>
            <a:off x="603499" y="1596667"/>
            <a:ext cx="491447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latin typeface="Courier New"/>
                <a:cs typeface="Courier New"/>
              </a:rPr>
              <a:t>0</a:t>
            </a:r>
          </a:p>
          <a:p>
            <a:r>
              <a:rPr lang="en-US" sz="3200">
                <a:latin typeface="Courier New"/>
                <a:cs typeface="Calibri"/>
              </a:rPr>
              <a:t>1</a:t>
            </a:r>
          </a:p>
          <a:p>
            <a:r>
              <a:rPr lang="en-US" sz="3200">
                <a:latin typeface="Courier New"/>
                <a:cs typeface="Calibri"/>
              </a:rPr>
              <a:t>2</a:t>
            </a:r>
          </a:p>
          <a:p>
            <a:r>
              <a:rPr lang="en-US" sz="3200">
                <a:latin typeface="Courier New"/>
                <a:cs typeface="Calibri"/>
              </a:rPr>
              <a:t>3</a:t>
            </a:r>
          </a:p>
          <a:p>
            <a:r>
              <a:rPr lang="en-US" sz="3200">
                <a:latin typeface="Courier New"/>
                <a:cs typeface="Calibri"/>
              </a:rPr>
              <a:t>4</a:t>
            </a:r>
          </a:p>
          <a:p>
            <a:r>
              <a:rPr lang="en-US" sz="3200">
                <a:latin typeface="Courier New"/>
                <a:cs typeface="Calibri"/>
              </a:rPr>
              <a:t>5</a:t>
            </a:r>
          </a:p>
          <a:p>
            <a:r>
              <a:rPr lang="en-US" sz="3200">
                <a:latin typeface="Courier New"/>
                <a:cs typeface="Calibri"/>
              </a:rPr>
              <a:t>6</a:t>
            </a:r>
            <a:endParaRPr lang="en-US" sz="3200" dirty="0">
              <a:latin typeface="Courier New"/>
              <a:cs typeface="Calibri"/>
            </a:endParaRPr>
          </a:p>
          <a:p>
            <a:r>
              <a:rPr lang="en-US" sz="3200">
                <a:latin typeface="Courier New"/>
                <a:cs typeface="Calibri"/>
              </a:rPr>
              <a:t>7</a:t>
            </a:r>
            <a:endParaRPr lang="en-US" sz="3200" dirty="0">
              <a:latin typeface="Courier New"/>
              <a:cs typeface="Calibri"/>
            </a:endParaRPr>
          </a:p>
          <a:p>
            <a:r>
              <a:rPr lang="en-US" sz="3200">
                <a:latin typeface="Courier New"/>
                <a:cs typeface="Calibri"/>
              </a:rPr>
              <a:t>.</a:t>
            </a:r>
          </a:p>
          <a:p>
            <a:r>
              <a:rPr lang="en-US" sz="3200">
                <a:latin typeface="Courier New"/>
                <a:cs typeface="Calibri"/>
              </a:rPr>
              <a:t>.</a:t>
            </a:r>
            <a:endParaRPr lang="en-US" sz="3200" dirty="0">
              <a:latin typeface="Courier New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B2B6D-62EC-4DCB-81EC-96C560FB590B}"/>
              </a:ext>
            </a:extLst>
          </p:cNvPr>
          <p:cNvSpPr txBox="1"/>
          <p:nvPr/>
        </p:nvSpPr>
        <p:spPr>
          <a:xfrm>
            <a:off x="746375" y="986104"/>
            <a:ext cx="1065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Memory:</a:t>
            </a:r>
            <a:endParaRPr lang="en-US" b="1">
              <a:cs typeface="Calibri"/>
            </a:endParaRPr>
          </a:p>
          <a:p>
            <a:r>
              <a:rPr lang="en-US" b="1">
                <a:solidFill>
                  <a:srgbClr val="C00000"/>
                </a:solidFill>
                <a:cs typeface="Calibri"/>
              </a:rPr>
              <a:t>buff[]</a:t>
            </a:r>
            <a:endParaRPr lang="en-US" b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3400532" y="986104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1"/>
                </a:solidFill>
                <a:cs typeface="Calibri"/>
              </a:rPr>
              <a:t>vect</a:t>
            </a:r>
            <a:endParaRPr lang="en-US" b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3506912" y="2098497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3506911" y="2595081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3506911" y="3091665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3506910" y="3588249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3506911" y="4093395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3506910" y="4589979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3506910" y="5086563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3506910" y="158478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5298576" y="1916664"/>
            <a:ext cx="61593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/>
                <a:ea typeface="+mn-lt"/>
                <a:cs typeface="+mn-lt"/>
              </a:rPr>
              <a:t>  __m256 </a:t>
            </a:r>
            <a:r>
              <a:rPr lang="en-US" b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vect </a:t>
            </a:r>
            <a:r>
              <a:rPr lang="en-US" b="1">
                <a:latin typeface="Courier New"/>
                <a:ea typeface="+mn-lt"/>
                <a:cs typeface="+mn-lt"/>
              </a:rPr>
              <a:t>= _mm256_load_ps(&amp;</a:t>
            </a:r>
            <a:r>
              <a:rPr lang="en-US" b="1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buff</a:t>
            </a:r>
            <a:r>
              <a:rPr lang="en-US" b="1">
                <a:latin typeface="Courier New"/>
                <a:ea typeface="+mn-lt"/>
                <a:cs typeface="+mn-lt"/>
              </a:rPr>
              <a:t>[0]);</a:t>
            </a:r>
            <a:endParaRPr lang="en-US" b="1">
              <a:latin typeface="Courier New"/>
              <a:cs typeface="Courier New"/>
            </a:endParaRPr>
          </a:p>
          <a:p>
            <a:pPr algn="l"/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2068633" y="3158858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967C87-2791-47DC-A39F-3FA841EC542D}"/>
              </a:ext>
            </a:extLst>
          </p:cNvPr>
          <p:cNvSpPr/>
          <p:nvPr/>
        </p:nvSpPr>
        <p:spPr>
          <a:xfrm>
            <a:off x="3626778" y="2081374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C4EEEB-7A37-4274-9002-D3358ECEBD70}"/>
              </a:ext>
            </a:extLst>
          </p:cNvPr>
          <p:cNvSpPr/>
          <p:nvPr/>
        </p:nvSpPr>
        <p:spPr>
          <a:xfrm>
            <a:off x="3626777" y="2577958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9E0C-79E2-47BB-B560-24F391D84C51}"/>
              </a:ext>
            </a:extLst>
          </p:cNvPr>
          <p:cNvSpPr/>
          <p:nvPr/>
        </p:nvSpPr>
        <p:spPr>
          <a:xfrm>
            <a:off x="3626777" y="3074542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86FE3-5903-41CC-BDC8-2544AB691278}"/>
              </a:ext>
            </a:extLst>
          </p:cNvPr>
          <p:cNvSpPr/>
          <p:nvPr/>
        </p:nvSpPr>
        <p:spPr>
          <a:xfrm>
            <a:off x="3626776" y="3571126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1A6D4-C461-40E5-B0A5-B7FFA4AF2747}"/>
              </a:ext>
            </a:extLst>
          </p:cNvPr>
          <p:cNvSpPr/>
          <p:nvPr/>
        </p:nvSpPr>
        <p:spPr>
          <a:xfrm>
            <a:off x="3626777" y="4076272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5A7E5-FC69-410B-BA69-8027D35225B2}"/>
              </a:ext>
            </a:extLst>
          </p:cNvPr>
          <p:cNvSpPr/>
          <p:nvPr/>
        </p:nvSpPr>
        <p:spPr>
          <a:xfrm>
            <a:off x="3626776" y="4572856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E8BB6-EC15-4F43-AD03-01A567810E60}"/>
              </a:ext>
            </a:extLst>
          </p:cNvPr>
          <p:cNvSpPr/>
          <p:nvPr/>
        </p:nvSpPr>
        <p:spPr>
          <a:xfrm>
            <a:off x="3626776" y="5069440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3B9BB-AE57-4DA5-8DFC-A95B804CB75B}"/>
              </a:ext>
            </a:extLst>
          </p:cNvPr>
          <p:cNvSpPr/>
          <p:nvPr/>
        </p:nvSpPr>
        <p:spPr>
          <a:xfrm>
            <a:off x="3626775" y="5566024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0C7F2-D702-4E95-B4D2-DD071EF58D56}"/>
              </a:ext>
            </a:extLst>
          </p:cNvPr>
          <p:cNvSpPr/>
          <p:nvPr/>
        </p:nvSpPr>
        <p:spPr>
          <a:xfrm>
            <a:off x="3626777" y="6062609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D64236-1F32-4755-893F-499D286DF086}"/>
              </a:ext>
            </a:extLst>
          </p:cNvPr>
          <p:cNvSpPr/>
          <p:nvPr/>
        </p:nvSpPr>
        <p:spPr>
          <a:xfrm>
            <a:off x="3626776" y="1567665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6690F-08DF-4C70-956B-A971819498F9}"/>
              </a:ext>
            </a:extLst>
          </p:cNvPr>
          <p:cNvSpPr txBox="1"/>
          <p:nvPr/>
        </p:nvSpPr>
        <p:spPr>
          <a:xfrm>
            <a:off x="3197724" y="1570982"/>
            <a:ext cx="491447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latin typeface="Courier New"/>
                <a:cs typeface="Courier New"/>
              </a:rPr>
              <a:t>0</a:t>
            </a:r>
          </a:p>
          <a:p>
            <a:r>
              <a:rPr lang="en-US" sz="3200">
                <a:latin typeface="Courier New"/>
                <a:cs typeface="Calibri"/>
              </a:rPr>
              <a:t>1</a:t>
            </a:r>
          </a:p>
          <a:p>
            <a:r>
              <a:rPr lang="en-US" sz="3200">
                <a:latin typeface="Courier New"/>
                <a:cs typeface="Calibri"/>
              </a:rPr>
              <a:t>2</a:t>
            </a:r>
          </a:p>
          <a:p>
            <a:r>
              <a:rPr lang="en-US" sz="3200">
                <a:latin typeface="Courier New"/>
                <a:cs typeface="Calibri"/>
              </a:rPr>
              <a:t>3</a:t>
            </a:r>
          </a:p>
          <a:p>
            <a:r>
              <a:rPr lang="en-US" sz="3200">
                <a:latin typeface="Courier New"/>
                <a:cs typeface="Calibri"/>
              </a:rPr>
              <a:t>4</a:t>
            </a:r>
          </a:p>
          <a:p>
            <a:r>
              <a:rPr lang="en-US" sz="3200">
                <a:latin typeface="Courier New"/>
                <a:cs typeface="Calibri"/>
              </a:rPr>
              <a:t>5</a:t>
            </a:r>
          </a:p>
          <a:p>
            <a:r>
              <a:rPr lang="en-US" sz="3200">
                <a:latin typeface="Courier New"/>
                <a:cs typeface="Calibri"/>
              </a:rPr>
              <a:t>6</a:t>
            </a:r>
            <a:endParaRPr lang="en-US" sz="3200" dirty="0">
              <a:latin typeface="Courier New"/>
              <a:cs typeface="Calibri"/>
            </a:endParaRPr>
          </a:p>
          <a:p>
            <a:r>
              <a:rPr lang="en-US" sz="3200">
                <a:latin typeface="Courier New"/>
                <a:cs typeface="Calibri"/>
              </a:rPr>
              <a:t>7</a:t>
            </a:r>
            <a:endParaRPr lang="en-US" sz="3200" dirty="0">
              <a:latin typeface="Courier New"/>
              <a:cs typeface="Calibri"/>
            </a:endParaRPr>
          </a:p>
          <a:p>
            <a:r>
              <a:rPr lang="en-US" sz="3200">
                <a:latin typeface="Courier New"/>
                <a:cs typeface="Calibri"/>
              </a:rPr>
              <a:t>.</a:t>
            </a:r>
          </a:p>
          <a:p>
            <a:r>
              <a:rPr lang="en-US" sz="3200">
                <a:latin typeface="Courier New"/>
                <a:cs typeface="Calibri"/>
              </a:rPr>
              <a:t>.</a:t>
            </a:r>
            <a:endParaRPr lang="en-US" sz="3200" dirty="0">
              <a:latin typeface="Courier New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B2B6D-62EC-4DCB-81EC-96C560FB590B}"/>
              </a:ext>
            </a:extLst>
          </p:cNvPr>
          <p:cNvSpPr txBox="1"/>
          <p:nvPr/>
        </p:nvSpPr>
        <p:spPr>
          <a:xfrm>
            <a:off x="3340600" y="960419"/>
            <a:ext cx="1065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Memory:</a:t>
            </a:r>
            <a:endParaRPr lang="en-US" b="1">
              <a:cs typeface="Calibri"/>
            </a:endParaRPr>
          </a:p>
          <a:p>
            <a:r>
              <a:rPr lang="en-US" b="1">
                <a:solidFill>
                  <a:srgbClr val="C00000"/>
                </a:solidFill>
                <a:cs typeface="Calibri"/>
              </a:rPr>
              <a:t>buff[]</a:t>
            </a:r>
            <a:endParaRPr lang="en-US" b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446712" y="951857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1"/>
                </a:solidFill>
                <a:cs typeface="Calibri"/>
              </a:rPr>
              <a:t>vect</a:t>
            </a:r>
            <a:endParaRPr lang="en-US" b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553092" y="206425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553091" y="256083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553091" y="305741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553090" y="355400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553091" y="405914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553090" y="455573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553090" y="5052316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553090" y="1550541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5298576" y="1916664"/>
            <a:ext cx="61593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/>
                <a:ea typeface="+mn-lt"/>
                <a:cs typeface="+mn-lt"/>
              </a:rPr>
              <a:t>  </a:t>
            </a:r>
            <a:endParaRPr lang="en-US" b="1">
              <a:latin typeface="Courier New"/>
              <a:cs typeface="Calibri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  _mm256_store_ps(</a:t>
            </a:r>
            <a:r>
              <a:rPr lang="en-US" b="1">
                <a:latin typeface="Courier New"/>
                <a:ea typeface="+mn-lt"/>
                <a:cs typeface="Courier New"/>
              </a:rPr>
              <a:t>&amp;</a:t>
            </a:r>
            <a:r>
              <a:rPr lang="en-US" b="1">
                <a:solidFill>
                  <a:srgbClr val="C00000"/>
                </a:solidFill>
                <a:latin typeface="Courier New"/>
                <a:ea typeface="+mn-lt"/>
                <a:cs typeface="Courier New"/>
              </a:rPr>
              <a:t>buff</a:t>
            </a:r>
            <a:r>
              <a:rPr lang="en-US" b="1">
                <a:latin typeface="Courier New"/>
                <a:ea typeface="+mn-lt"/>
                <a:cs typeface="Courier New"/>
              </a:rPr>
              <a:t>[0]</a:t>
            </a:r>
            <a:r>
              <a:rPr lang="en-US" b="1">
                <a:latin typeface="Courier New"/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1"/>
                </a:solidFill>
                <a:latin typeface="Courier New"/>
                <a:ea typeface="+mn-lt"/>
                <a:cs typeface="Courier New"/>
              </a:rPr>
              <a:t>vect </a:t>
            </a:r>
            <a:r>
              <a:rPr lang="en-US" b="1" dirty="0">
                <a:latin typeface="Courier New"/>
                <a:ea typeface="+mn-lt"/>
                <a:cs typeface="+mn-lt"/>
              </a:rPr>
              <a:t>);</a:t>
            </a:r>
            <a:endParaRPr lang="en-US" b="1" dirty="0">
              <a:latin typeface="Courier New"/>
              <a:cs typeface="Courier New"/>
            </a:endParaRPr>
          </a:p>
          <a:p>
            <a:pPr algn="l"/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1751846" y="3158858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1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Set1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D64236-1F32-4755-893F-499D286DF086}"/>
              </a:ext>
            </a:extLst>
          </p:cNvPr>
          <p:cNvSpPr/>
          <p:nvPr/>
        </p:nvSpPr>
        <p:spPr>
          <a:xfrm>
            <a:off x="1032551" y="3194406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B2B6D-62EC-4DCB-81EC-96C560FB590B}"/>
              </a:ext>
            </a:extLst>
          </p:cNvPr>
          <p:cNvSpPr txBox="1"/>
          <p:nvPr/>
        </p:nvSpPr>
        <p:spPr>
          <a:xfrm>
            <a:off x="746375" y="2587160"/>
            <a:ext cx="1065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constant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3400532" y="986104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1"/>
                </a:solidFill>
                <a:cs typeface="Calibri"/>
              </a:rPr>
              <a:t>vect</a:t>
            </a:r>
            <a:endParaRPr lang="en-US" b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3506912" y="2098497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3506911" y="2595081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3506911" y="3091665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3506910" y="3588249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3506911" y="4093395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3506910" y="4589979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3506910" y="5086563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3506910" y="158478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5298576" y="1916664"/>
            <a:ext cx="61593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Courier New"/>
              <a:ea typeface="+mn-lt"/>
              <a:cs typeface="Calibri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__m256 </a:t>
            </a:r>
            <a:r>
              <a:rPr lang="en-US" b="1">
                <a:solidFill>
                  <a:schemeClr val="accent1"/>
                </a:solidFill>
                <a:latin typeface="Courier New"/>
                <a:ea typeface="+mn-lt"/>
                <a:cs typeface="Courier New"/>
              </a:rPr>
              <a:t>vect </a:t>
            </a:r>
            <a:r>
              <a:rPr lang="en-US" b="1">
                <a:latin typeface="Courier New"/>
                <a:ea typeface="+mn-lt"/>
                <a:cs typeface="+mn-lt"/>
              </a:rPr>
              <a:t>= _mm256_set1_ps(</a:t>
            </a:r>
            <a:r>
              <a:rPr lang="en-US" b="1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a</a:t>
            </a:r>
            <a:r>
              <a:rPr lang="en-US" b="1">
                <a:latin typeface="Courier New"/>
                <a:ea typeface="+mn-lt"/>
                <a:cs typeface="+mn-lt"/>
              </a:rPr>
              <a:t>);</a:t>
            </a:r>
            <a:endParaRPr lang="en-US" b="1" dirty="0">
              <a:latin typeface="Courier New"/>
              <a:cs typeface="Calibri"/>
            </a:endParaRPr>
          </a:p>
          <a:p>
            <a:pPr algn="l"/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2068633" y="3158858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0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Permute Across Lanes Example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3400532" y="986104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6"/>
                </a:solidFill>
                <a:cs typeface="Calibri"/>
              </a:rPr>
              <a:t>bvect</a:t>
            </a:r>
            <a:endParaRPr lang="en-US" b="1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3506912" y="2098497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3506911" y="2595081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3506911" y="3091665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h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3506910" y="358824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3506911" y="4093395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3506910" y="458997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3506910" y="5086563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3506910" y="1584788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4331093" y="1916664"/>
            <a:ext cx="77689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/>
                <a:ea typeface="+mn-lt"/>
                <a:cs typeface="+mn-lt"/>
              </a:rPr>
              <a:t>__m256i </a:t>
            </a:r>
            <a:r>
              <a:rPr lang="en-US" b="1">
                <a:solidFill>
                  <a:schemeClr val="accent2"/>
                </a:solidFill>
                <a:latin typeface="Courier New"/>
                <a:ea typeface="+mn-lt"/>
                <a:cs typeface="+mn-lt"/>
              </a:rPr>
              <a:t>index </a:t>
            </a:r>
            <a:r>
              <a:rPr lang="en-US" b="1">
                <a:latin typeface="Courier New"/>
                <a:ea typeface="+mn-lt"/>
                <a:cs typeface="+mn-lt"/>
              </a:rPr>
              <a:t>= _mm256_set_epi32(</a:t>
            </a:r>
            <a:r>
              <a:rPr lang="en-US" b="1">
                <a:solidFill>
                  <a:schemeClr val="accent2"/>
                </a:solidFill>
                <a:latin typeface="Courier New"/>
                <a:ea typeface="+mn-lt"/>
                <a:cs typeface="+mn-lt"/>
              </a:rPr>
              <a:t>1,3,2,4,7,0,6,5</a:t>
            </a:r>
            <a:r>
              <a:rPr lang="en-US" b="1">
                <a:latin typeface="Courier New"/>
                <a:ea typeface="+mn-lt"/>
                <a:cs typeface="+mn-lt"/>
              </a:rPr>
              <a:t>);  </a:t>
            </a:r>
            <a:endParaRPr lang="en-US"/>
          </a:p>
          <a:p>
            <a:r>
              <a:rPr lang="en-US" b="1">
                <a:latin typeface="Courier New"/>
                <a:ea typeface="+mn-lt"/>
                <a:cs typeface="+mn-lt"/>
              </a:rPr>
              <a:t>__m256 </a:t>
            </a:r>
            <a:r>
              <a:rPr lang="en-US" b="1">
                <a:solidFill>
                  <a:schemeClr val="accent6"/>
                </a:solidFill>
                <a:latin typeface="Courier New"/>
                <a:ea typeface="+mn-lt"/>
                <a:cs typeface="+mn-lt"/>
              </a:rPr>
              <a:t>bvect </a:t>
            </a:r>
            <a:r>
              <a:rPr lang="en-US" b="1">
                <a:latin typeface="Courier New"/>
                <a:ea typeface="+mn-lt"/>
                <a:cs typeface="+mn-lt"/>
              </a:rPr>
              <a:t>= _mm256_permutevar8x32_ps(</a:t>
            </a:r>
            <a:r>
              <a:rPr lang="en-US" b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avect</a:t>
            </a:r>
            <a:r>
              <a:rPr lang="en-US" b="1">
                <a:latin typeface="Courier New"/>
                <a:ea typeface="+mn-lt"/>
                <a:cs typeface="+mn-lt"/>
              </a:rPr>
              <a:t>,</a:t>
            </a:r>
            <a:r>
              <a:rPr lang="en-US" b="1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index</a:t>
            </a:r>
            <a:r>
              <a:rPr lang="en-US" b="1">
                <a:latin typeface="Courier New"/>
                <a:ea typeface="+mn-lt"/>
                <a:cs typeface="+mn-lt"/>
              </a:rPr>
              <a:t>);</a:t>
            </a:r>
            <a:endParaRPr lang="en-US" b="1" dirty="0">
              <a:latin typeface="Courier New"/>
              <a:cs typeface="Calibri"/>
            </a:endParaRPr>
          </a:p>
          <a:p>
            <a:pPr algn="l"/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2068633" y="3158858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1CD9A-429F-4F66-B1BA-4263E910652A}"/>
              </a:ext>
            </a:extLst>
          </p:cNvPr>
          <p:cNvSpPr txBox="1"/>
          <p:nvPr/>
        </p:nvSpPr>
        <p:spPr>
          <a:xfrm>
            <a:off x="275475" y="960418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2"/>
                </a:solidFill>
                <a:cs typeface="Calibri"/>
              </a:rPr>
              <a:t>index </a:t>
            </a:r>
            <a:r>
              <a:rPr lang="en-US" b="1" dirty="0">
                <a:solidFill>
                  <a:schemeClr val="accent2"/>
                </a:solidFill>
                <a:cs typeface="Calibri"/>
              </a:rPr>
              <a:t>    </a:t>
            </a:r>
            <a:r>
              <a:rPr lang="en-US" b="1">
                <a:solidFill>
                  <a:schemeClr val="accent1"/>
                </a:solidFill>
                <a:cs typeface="Calibri"/>
              </a:rPr>
              <a:t>avect</a:t>
            </a:r>
            <a:endParaRPr lang="en-US" b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19925-3265-48B3-B55E-746B2022B651}"/>
              </a:ext>
            </a:extLst>
          </p:cNvPr>
          <p:cNvSpPr/>
          <p:nvPr/>
        </p:nvSpPr>
        <p:spPr>
          <a:xfrm>
            <a:off x="381855" y="2072811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6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589E3-9C95-43F9-809F-F75E4643B221}"/>
              </a:ext>
            </a:extLst>
          </p:cNvPr>
          <p:cNvSpPr/>
          <p:nvPr/>
        </p:nvSpPr>
        <p:spPr>
          <a:xfrm>
            <a:off x="381854" y="2569395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D58411-413B-49A1-93FA-D8821C579A2A}"/>
              </a:ext>
            </a:extLst>
          </p:cNvPr>
          <p:cNvSpPr/>
          <p:nvPr/>
        </p:nvSpPr>
        <p:spPr>
          <a:xfrm>
            <a:off x="381854" y="3065979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7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893CAD-C711-4B65-9730-FEDA7071D208}"/>
              </a:ext>
            </a:extLst>
          </p:cNvPr>
          <p:cNvSpPr/>
          <p:nvPr/>
        </p:nvSpPr>
        <p:spPr>
          <a:xfrm>
            <a:off x="381853" y="3562563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AE5DF-2176-4737-9617-F4132301FC73}"/>
              </a:ext>
            </a:extLst>
          </p:cNvPr>
          <p:cNvSpPr/>
          <p:nvPr/>
        </p:nvSpPr>
        <p:spPr>
          <a:xfrm>
            <a:off x="381854" y="4067709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08740-FA33-4AAE-9237-BF46238A4884}"/>
              </a:ext>
            </a:extLst>
          </p:cNvPr>
          <p:cNvSpPr/>
          <p:nvPr/>
        </p:nvSpPr>
        <p:spPr>
          <a:xfrm>
            <a:off x="381853" y="4564293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06E296-2B67-4A35-832A-9F22F6C1E89F}"/>
              </a:ext>
            </a:extLst>
          </p:cNvPr>
          <p:cNvSpPr/>
          <p:nvPr/>
        </p:nvSpPr>
        <p:spPr>
          <a:xfrm>
            <a:off x="381853" y="5060877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5647EA-D5A3-46EF-B4C6-3571622A613D}"/>
              </a:ext>
            </a:extLst>
          </p:cNvPr>
          <p:cNvSpPr/>
          <p:nvPr/>
        </p:nvSpPr>
        <p:spPr>
          <a:xfrm>
            <a:off x="381853" y="1559102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5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22D3E1-FDC2-4939-A096-9443029EB0FD}"/>
              </a:ext>
            </a:extLst>
          </p:cNvPr>
          <p:cNvSpPr/>
          <p:nvPr/>
        </p:nvSpPr>
        <p:spPr>
          <a:xfrm>
            <a:off x="1195225" y="208137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BCAA71-4948-449D-8B2F-ABF73B27402D}"/>
              </a:ext>
            </a:extLst>
          </p:cNvPr>
          <p:cNvSpPr/>
          <p:nvPr/>
        </p:nvSpPr>
        <p:spPr>
          <a:xfrm>
            <a:off x="1195224" y="2577956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FFC796-CEF8-4AB0-9BBB-8DEBD9596110}"/>
              </a:ext>
            </a:extLst>
          </p:cNvPr>
          <p:cNvSpPr/>
          <p:nvPr/>
        </p:nvSpPr>
        <p:spPr>
          <a:xfrm>
            <a:off x="1195224" y="307454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151BF0-59BF-4505-AD77-F2C0668539DC}"/>
              </a:ext>
            </a:extLst>
          </p:cNvPr>
          <p:cNvSpPr/>
          <p:nvPr/>
        </p:nvSpPr>
        <p:spPr>
          <a:xfrm>
            <a:off x="1195223" y="357112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830AB-E0DF-4820-8461-3358DB3B201D}"/>
              </a:ext>
            </a:extLst>
          </p:cNvPr>
          <p:cNvSpPr/>
          <p:nvPr/>
        </p:nvSpPr>
        <p:spPr>
          <a:xfrm>
            <a:off x="1195224" y="407627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8E7CBF-2753-49CF-9166-AA7EFFB7BE29}"/>
              </a:ext>
            </a:extLst>
          </p:cNvPr>
          <p:cNvSpPr/>
          <p:nvPr/>
        </p:nvSpPr>
        <p:spPr>
          <a:xfrm>
            <a:off x="1195223" y="457285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4ED2AD-6F64-4BC9-AF55-BEB6D46DE5DC}"/>
              </a:ext>
            </a:extLst>
          </p:cNvPr>
          <p:cNvSpPr/>
          <p:nvPr/>
        </p:nvSpPr>
        <p:spPr>
          <a:xfrm>
            <a:off x="1195223" y="506943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8F5391-8C3F-4802-9B90-822B51C53709}"/>
              </a:ext>
            </a:extLst>
          </p:cNvPr>
          <p:cNvSpPr/>
          <p:nvPr/>
        </p:nvSpPr>
        <p:spPr>
          <a:xfrm>
            <a:off x="1195223" y="1567663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Shuffle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3400532" y="986104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6"/>
                </a:solidFill>
                <a:cs typeface="Calibri"/>
              </a:rPr>
              <a:t>cvect</a:t>
            </a:r>
            <a:endParaRPr lang="en-US" b="1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3506912" y="2098497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3506911" y="2595081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i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3506911" y="3091665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j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3506910" y="358824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3506911" y="4093395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h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3506910" y="458997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m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3506910" y="5086563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3506910" y="1584788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c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4690689" y="1865293"/>
            <a:ext cx="776897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/>
                <a:ea typeface="+mn-lt"/>
                <a:cs typeface="+mn-lt"/>
              </a:rPr>
              <a:t>int imm = 0b010011</a:t>
            </a:r>
            <a:r>
              <a:rPr lang="en-US" b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10</a:t>
            </a:r>
            <a:r>
              <a:rPr lang="en-US" b="1">
                <a:latin typeface="Courier New"/>
                <a:ea typeface="+mn-lt"/>
                <a:cs typeface="+mn-lt"/>
              </a:rPr>
              <a:t>;</a:t>
            </a:r>
            <a:endParaRPr lang="en-US" b="1" dirty="0">
              <a:latin typeface="Courier New"/>
              <a:cs typeface="Calibri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__m256 </a:t>
            </a:r>
            <a:r>
              <a:rPr lang="en-US" b="1">
                <a:solidFill>
                  <a:schemeClr val="accent6"/>
                </a:solidFill>
                <a:latin typeface="Courier New"/>
                <a:ea typeface="+mn-lt"/>
                <a:cs typeface="+mn-lt"/>
              </a:rPr>
              <a:t>cvect </a:t>
            </a:r>
            <a:r>
              <a:rPr lang="en-US" b="1">
                <a:latin typeface="Courier New"/>
                <a:ea typeface="+mn-lt"/>
                <a:cs typeface="+mn-lt"/>
              </a:rPr>
              <a:t>= _mm256_shuffle_ps(</a:t>
            </a:r>
            <a:r>
              <a:rPr lang="en-US" b="1">
                <a:solidFill>
                  <a:schemeClr val="accent2"/>
                </a:solidFill>
                <a:latin typeface="Courier New"/>
                <a:ea typeface="+mn-lt"/>
                <a:cs typeface="+mn-lt"/>
              </a:rPr>
              <a:t>avect</a:t>
            </a:r>
            <a:r>
              <a:rPr lang="en-US" b="1">
                <a:latin typeface="Courier New"/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bvect</a:t>
            </a:r>
            <a:r>
              <a:rPr lang="en-US" b="1">
                <a:latin typeface="Courier New"/>
                <a:ea typeface="+mn-lt"/>
                <a:cs typeface="+mn-lt"/>
              </a:rPr>
              <a:t>,imm);</a:t>
            </a:r>
            <a:endParaRPr lang="en-US" b="1">
              <a:latin typeface="Courier New"/>
            </a:endParaRPr>
          </a:p>
          <a:p>
            <a:pPr algn="l"/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2068633" y="3158858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1CD9A-429F-4F66-B1BA-4263E910652A}"/>
              </a:ext>
            </a:extLst>
          </p:cNvPr>
          <p:cNvSpPr txBox="1"/>
          <p:nvPr/>
        </p:nvSpPr>
        <p:spPr>
          <a:xfrm>
            <a:off x="275475" y="960418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 dirty="0">
                <a:solidFill>
                  <a:schemeClr val="accent2"/>
                </a:solidFill>
                <a:cs typeface="Calibri"/>
              </a:rPr>
              <a:t>avect     </a:t>
            </a:r>
            <a:r>
              <a:rPr lang="en-US" b="1">
                <a:solidFill>
                  <a:schemeClr val="accent1"/>
                </a:solidFill>
                <a:cs typeface="Calibri"/>
              </a:rPr>
              <a:t>bvect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19925-3265-48B3-B55E-746B2022B651}"/>
              </a:ext>
            </a:extLst>
          </p:cNvPr>
          <p:cNvSpPr/>
          <p:nvPr/>
        </p:nvSpPr>
        <p:spPr>
          <a:xfrm>
            <a:off x="381855" y="2072811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589E3-9C95-43F9-809F-F75E4643B221}"/>
              </a:ext>
            </a:extLst>
          </p:cNvPr>
          <p:cNvSpPr/>
          <p:nvPr/>
        </p:nvSpPr>
        <p:spPr>
          <a:xfrm>
            <a:off x="381854" y="2569395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D58411-413B-49A1-93FA-D8821C579A2A}"/>
              </a:ext>
            </a:extLst>
          </p:cNvPr>
          <p:cNvSpPr/>
          <p:nvPr/>
        </p:nvSpPr>
        <p:spPr>
          <a:xfrm>
            <a:off x="381854" y="3065979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893CAD-C711-4B65-9730-FEDA7071D208}"/>
              </a:ext>
            </a:extLst>
          </p:cNvPr>
          <p:cNvSpPr/>
          <p:nvPr/>
        </p:nvSpPr>
        <p:spPr>
          <a:xfrm>
            <a:off x="381853" y="3562563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AE5DF-2176-4737-9617-F4132301FC73}"/>
              </a:ext>
            </a:extLst>
          </p:cNvPr>
          <p:cNvSpPr/>
          <p:nvPr/>
        </p:nvSpPr>
        <p:spPr>
          <a:xfrm>
            <a:off x="381854" y="4067709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08740-FA33-4AAE-9237-BF46238A4884}"/>
              </a:ext>
            </a:extLst>
          </p:cNvPr>
          <p:cNvSpPr/>
          <p:nvPr/>
        </p:nvSpPr>
        <p:spPr>
          <a:xfrm>
            <a:off x="381853" y="4564293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06E296-2B67-4A35-832A-9F22F6C1E89F}"/>
              </a:ext>
            </a:extLst>
          </p:cNvPr>
          <p:cNvSpPr/>
          <p:nvPr/>
        </p:nvSpPr>
        <p:spPr>
          <a:xfrm>
            <a:off x="381853" y="5060877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5647EA-D5A3-46EF-B4C6-3571622A613D}"/>
              </a:ext>
            </a:extLst>
          </p:cNvPr>
          <p:cNvSpPr/>
          <p:nvPr/>
        </p:nvSpPr>
        <p:spPr>
          <a:xfrm>
            <a:off x="381853" y="1559102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22D3E1-FDC2-4939-A096-9443029EB0FD}"/>
              </a:ext>
            </a:extLst>
          </p:cNvPr>
          <p:cNvSpPr/>
          <p:nvPr/>
        </p:nvSpPr>
        <p:spPr>
          <a:xfrm>
            <a:off x="1195225" y="208137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j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BCAA71-4948-449D-8B2F-ABF73B27402D}"/>
              </a:ext>
            </a:extLst>
          </p:cNvPr>
          <p:cNvSpPr/>
          <p:nvPr/>
        </p:nvSpPr>
        <p:spPr>
          <a:xfrm>
            <a:off x="1195224" y="2577956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k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FFC796-CEF8-4AB0-9BBB-8DEBD9596110}"/>
              </a:ext>
            </a:extLst>
          </p:cNvPr>
          <p:cNvSpPr/>
          <p:nvPr/>
        </p:nvSpPr>
        <p:spPr>
          <a:xfrm>
            <a:off x="1195224" y="307454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l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151BF0-59BF-4505-AD77-F2C0668539DC}"/>
              </a:ext>
            </a:extLst>
          </p:cNvPr>
          <p:cNvSpPr/>
          <p:nvPr/>
        </p:nvSpPr>
        <p:spPr>
          <a:xfrm>
            <a:off x="1195223" y="357112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m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830AB-E0DF-4820-8461-3358DB3B201D}"/>
              </a:ext>
            </a:extLst>
          </p:cNvPr>
          <p:cNvSpPr/>
          <p:nvPr/>
        </p:nvSpPr>
        <p:spPr>
          <a:xfrm>
            <a:off x="1195224" y="407627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n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8E7CBF-2753-49CF-9166-AA7EFFB7BE29}"/>
              </a:ext>
            </a:extLst>
          </p:cNvPr>
          <p:cNvSpPr/>
          <p:nvPr/>
        </p:nvSpPr>
        <p:spPr>
          <a:xfrm>
            <a:off x="1195223" y="457285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o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4ED2AD-6F64-4BC9-AF55-BEB6D46DE5DC}"/>
              </a:ext>
            </a:extLst>
          </p:cNvPr>
          <p:cNvSpPr/>
          <p:nvPr/>
        </p:nvSpPr>
        <p:spPr>
          <a:xfrm>
            <a:off x="1195223" y="506943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8F5391-8C3F-4802-9B90-822B51C53709}"/>
              </a:ext>
            </a:extLst>
          </p:cNvPr>
          <p:cNvSpPr/>
          <p:nvPr/>
        </p:nvSpPr>
        <p:spPr>
          <a:xfrm>
            <a:off x="1195223" y="1567663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i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568AC-EA40-41CD-9964-1B81458BE54F}"/>
              </a:ext>
            </a:extLst>
          </p:cNvPr>
          <p:cNvSpPr txBox="1"/>
          <p:nvPr/>
        </p:nvSpPr>
        <p:spPr>
          <a:xfrm>
            <a:off x="6727860" y="2909298"/>
            <a:ext cx="5140501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urier New"/>
                <a:ea typeface="+mn-lt"/>
                <a:cs typeface="+mn-lt"/>
              </a:rPr>
              <a:t>DEFINE SELECT4(src, control) { CASE(control[1:0]) OF </a:t>
            </a:r>
            <a:endParaRPr lang="en-US" sz="1400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0: tmp[31:0] := src[31:0] </a:t>
            </a:r>
            <a:endParaRPr lang="en-US" sz="1400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1: tmp[31:0] := src[63:32] </a:t>
            </a:r>
            <a:endParaRPr lang="en-US" sz="1400">
              <a:latin typeface="Courier New"/>
              <a:ea typeface="+mn-lt"/>
              <a:cs typeface="Courier New"/>
            </a:endParaRPr>
          </a:p>
          <a:p>
            <a:r>
              <a:rPr lang="en-US" sz="14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2: tmp[31:0] := src[95:64]</a:t>
            </a:r>
            <a:r>
              <a:rPr lang="en-US" sz="1400" dirty="0">
                <a:latin typeface="Courier New"/>
                <a:ea typeface="+mn-lt"/>
                <a:cs typeface="+mn-lt"/>
              </a:rPr>
              <a:t> </a:t>
            </a:r>
            <a:endParaRPr lang="en-US" sz="1400" dirty="0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3: tmp[31:0] := src[127:96] </a:t>
            </a:r>
            <a:endParaRPr lang="en-US" sz="1400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ESAC RETURN tmp[31:0] }</a:t>
            </a:r>
            <a:endParaRPr lang="en-US" sz="1400">
              <a:latin typeface="Courier New"/>
              <a:ea typeface="+mn-lt"/>
              <a:cs typeface="Courier New"/>
            </a:endParaRPr>
          </a:p>
          <a:p>
            <a:endParaRPr lang="en-US" sz="1400" dirty="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dst[31:0] := SELECT4(a[127:0], imm8[1:0])</a:t>
            </a:r>
            <a:r>
              <a:rPr lang="en-US" sz="1400" dirty="0">
                <a:latin typeface="Courier New"/>
                <a:ea typeface="+mn-lt"/>
                <a:cs typeface="+mn-lt"/>
              </a:rPr>
              <a:t> dst[63:32] := SELECT4(a[127:0], imm8[3:2]) dst[95:64] := SELECT4(b[127:0], imm8[5:4]) dst[127:96] := SELECT4(b[127:0], imm8[7:6]) </a:t>
            </a:r>
            <a:r>
              <a:rPr lang="en-US" sz="14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dst[159:128] := SELECT4(a[255:128], imm8[1:0])</a:t>
            </a:r>
            <a:r>
              <a:rPr lang="en-US" sz="1400" dirty="0">
                <a:latin typeface="Courier New"/>
                <a:ea typeface="+mn-lt"/>
                <a:cs typeface="+mn-lt"/>
              </a:rPr>
              <a:t> </a:t>
            </a:r>
            <a:r>
              <a:rPr lang="en-US" sz="1400">
                <a:latin typeface="Courier New"/>
                <a:ea typeface="+mn-lt"/>
                <a:cs typeface="+mn-lt"/>
              </a:rPr>
              <a:t>dst[191:160] := </a:t>
            </a:r>
            <a:r>
              <a:rPr lang="en-US" sz="1400" dirty="0">
                <a:latin typeface="Courier New"/>
                <a:ea typeface="+mn-lt"/>
                <a:cs typeface="+mn-lt"/>
              </a:rPr>
              <a:t>SELECT4(a[255:128], imm8[3:2]) dst[223:192] := SELECT4(b[255:128], imm8[5:4]) dst[255:224] := SELECT4(b[255:128], imm8[7:6]) dst[MAX:256] := 0</a:t>
            </a:r>
            <a:endParaRPr lang="en-US"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717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Blend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3400532" y="986104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6"/>
                </a:solidFill>
                <a:cs typeface="Calibri"/>
              </a:rPr>
              <a:t>cvect</a:t>
            </a:r>
            <a:endParaRPr lang="en-US" b="1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3506912" y="2098497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j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3506911" y="2595081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k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3506911" y="3091665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l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3506910" y="358824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3506911" y="4093395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3506910" y="458997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o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3506910" y="5086563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3506910" y="1584788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4690689" y="1865293"/>
            <a:ext cx="776897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/>
                <a:ea typeface="+mn-lt"/>
                <a:cs typeface="+mn-lt"/>
              </a:rPr>
              <a:t>int imm = 0b0100111</a:t>
            </a:r>
            <a:r>
              <a:rPr lang="en-US" b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0</a:t>
            </a:r>
            <a:r>
              <a:rPr lang="en-US" b="1">
                <a:latin typeface="Courier New"/>
                <a:ea typeface="+mn-lt"/>
                <a:cs typeface="+mn-lt"/>
              </a:rPr>
              <a:t>;</a:t>
            </a:r>
            <a:endParaRPr lang="en-US" b="1" dirty="0">
              <a:latin typeface="Courier New"/>
              <a:cs typeface="Calibri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__m256 </a:t>
            </a:r>
            <a:r>
              <a:rPr lang="en-US" b="1">
                <a:solidFill>
                  <a:schemeClr val="accent6"/>
                </a:solidFill>
                <a:latin typeface="Courier New"/>
                <a:ea typeface="+mn-lt"/>
                <a:cs typeface="+mn-lt"/>
              </a:rPr>
              <a:t>cvect </a:t>
            </a:r>
            <a:r>
              <a:rPr lang="en-US" b="1">
                <a:latin typeface="Courier New"/>
                <a:ea typeface="+mn-lt"/>
                <a:cs typeface="+mn-lt"/>
              </a:rPr>
              <a:t>= _mm256_blend_ps(</a:t>
            </a:r>
            <a:r>
              <a:rPr lang="en-US" b="1">
                <a:solidFill>
                  <a:schemeClr val="accent2"/>
                </a:solidFill>
                <a:latin typeface="Courier New"/>
                <a:ea typeface="+mn-lt"/>
                <a:cs typeface="+mn-lt"/>
              </a:rPr>
              <a:t>avect</a:t>
            </a:r>
            <a:r>
              <a:rPr lang="en-US" b="1">
                <a:latin typeface="Courier New"/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bvect</a:t>
            </a:r>
            <a:r>
              <a:rPr lang="en-US" b="1">
                <a:latin typeface="Courier New"/>
                <a:ea typeface="+mn-lt"/>
                <a:cs typeface="+mn-lt"/>
              </a:rPr>
              <a:t>,imm);</a:t>
            </a:r>
            <a:endParaRPr lang="en-US" b="1">
              <a:latin typeface="Courier New"/>
            </a:endParaRPr>
          </a:p>
          <a:p>
            <a:pPr algn="l"/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2068633" y="3158858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1CD9A-429F-4F66-B1BA-4263E910652A}"/>
              </a:ext>
            </a:extLst>
          </p:cNvPr>
          <p:cNvSpPr txBox="1"/>
          <p:nvPr/>
        </p:nvSpPr>
        <p:spPr>
          <a:xfrm>
            <a:off x="275475" y="960418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 dirty="0">
                <a:solidFill>
                  <a:schemeClr val="accent2"/>
                </a:solidFill>
                <a:cs typeface="Calibri"/>
              </a:rPr>
              <a:t>avect     </a:t>
            </a:r>
            <a:r>
              <a:rPr lang="en-US" b="1">
                <a:solidFill>
                  <a:schemeClr val="accent1"/>
                </a:solidFill>
                <a:cs typeface="Calibri"/>
              </a:rPr>
              <a:t>bvect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19925-3265-48B3-B55E-746B2022B651}"/>
              </a:ext>
            </a:extLst>
          </p:cNvPr>
          <p:cNvSpPr/>
          <p:nvPr/>
        </p:nvSpPr>
        <p:spPr>
          <a:xfrm>
            <a:off x="381855" y="2072811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589E3-9C95-43F9-809F-F75E4643B221}"/>
              </a:ext>
            </a:extLst>
          </p:cNvPr>
          <p:cNvSpPr/>
          <p:nvPr/>
        </p:nvSpPr>
        <p:spPr>
          <a:xfrm>
            <a:off x="381854" y="2569395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D58411-413B-49A1-93FA-D8821C579A2A}"/>
              </a:ext>
            </a:extLst>
          </p:cNvPr>
          <p:cNvSpPr/>
          <p:nvPr/>
        </p:nvSpPr>
        <p:spPr>
          <a:xfrm>
            <a:off x="381854" y="3065979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893CAD-C711-4B65-9730-FEDA7071D208}"/>
              </a:ext>
            </a:extLst>
          </p:cNvPr>
          <p:cNvSpPr/>
          <p:nvPr/>
        </p:nvSpPr>
        <p:spPr>
          <a:xfrm>
            <a:off x="381853" y="3562563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AE5DF-2176-4737-9617-F4132301FC73}"/>
              </a:ext>
            </a:extLst>
          </p:cNvPr>
          <p:cNvSpPr/>
          <p:nvPr/>
        </p:nvSpPr>
        <p:spPr>
          <a:xfrm>
            <a:off x="381854" y="4067709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08740-FA33-4AAE-9237-BF46238A4884}"/>
              </a:ext>
            </a:extLst>
          </p:cNvPr>
          <p:cNvSpPr/>
          <p:nvPr/>
        </p:nvSpPr>
        <p:spPr>
          <a:xfrm>
            <a:off x="381853" y="4564293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06E296-2B67-4A35-832A-9F22F6C1E89F}"/>
              </a:ext>
            </a:extLst>
          </p:cNvPr>
          <p:cNvSpPr/>
          <p:nvPr/>
        </p:nvSpPr>
        <p:spPr>
          <a:xfrm>
            <a:off x="381853" y="5060877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5647EA-D5A3-46EF-B4C6-3571622A613D}"/>
              </a:ext>
            </a:extLst>
          </p:cNvPr>
          <p:cNvSpPr/>
          <p:nvPr/>
        </p:nvSpPr>
        <p:spPr>
          <a:xfrm>
            <a:off x="381853" y="1559102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a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22D3E1-FDC2-4939-A096-9443029EB0FD}"/>
              </a:ext>
            </a:extLst>
          </p:cNvPr>
          <p:cNvSpPr/>
          <p:nvPr/>
        </p:nvSpPr>
        <p:spPr>
          <a:xfrm>
            <a:off x="1195225" y="208137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j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BCAA71-4948-449D-8B2F-ABF73B27402D}"/>
              </a:ext>
            </a:extLst>
          </p:cNvPr>
          <p:cNvSpPr/>
          <p:nvPr/>
        </p:nvSpPr>
        <p:spPr>
          <a:xfrm>
            <a:off x="1195224" y="2577956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k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FFC796-CEF8-4AB0-9BBB-8DEBD9596110}"/>
              </a:ext>
            </a:extLst>
          </p:cNvPr>
          <p:cNvSpPr/>
          <p:nvPr/>
        </p:nvSpPr>
        <p:spPr>
          <a:xfrm>
            <a:off x="1195224" y="307454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l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151BF0-59BF-4505-AD77-F2C0668539DC}"/>
              </a:ext>
            </a:extLst>
          </p:cNvPr>
          <p:cNvSpPr/>
          <p:nvPr/>
        </p:nvSpPr>
        <p:spPr>
          <a:xfrm>
            <a:off x="1195223" y="357112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m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830AB-E0DF-4820-8461-3358DB3B201D}"/>
              </a:ext>
            </a:extLst>
          </p:cNvPr>
          <p:cNvSpPr/>
          <p:nvPr/>
        </p:nvSpPr>
        <p:spPr>
          <a:xfrm>
            <a:off x="1195224" y="407627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n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8E7CBF-2753-49CF-9166-AA7EFFB7BE29}"/>
              </a:ext>
            </a:extLst>
          </p:cNvPr>
          <p:cNvSpPr/>
          <p:nvPr/>
        </p:nvSpPr>
        <p:spPr>
          <a:xfrm>
            <a:off x="1195223" y="457285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o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4ED2AD-6F64-4BC9-AF55-BEB6D46DE5DC}"/>
              </a:ext>
            </a:extLst>
          </p:cNvPr>
          <p:cNvSpPr/>
          <p:nvPr/>
        </p:nvSpPr>
        <p:spPr>
          <a:xfrm>
            <a:off x="1195223" y="506943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8F5391-8C3F-4802-9B90-822B51C53709}"/>
              </a:ext>
            </a:extLst>
          </p:cNvPr>
          <p:cNvSpPr/>
          <p:nvPr/>
        </p:nvSpPr>
        <p:spPr>
          <a:xfrm>
            <a:off x="1195223" y="1567663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i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568AC-EA40-41CD-9964-1B81458BE54F}"/>
              </a:ext>
            </a:extLst>
          </p:cNvPr>
          <p:cNvSpPr txBox="1"/>
          <p:nvPr/>
        </p:nvSpPr>
        <p:spPr>
          <a:xfrm>
            <a:off x="6727860" y="2909298"/>
            <a:ext cx="514050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urier New"/>
                <a:ea typeface="+mn-lt"/>
                <a:cs typeface="+mn-lt"/>
              </a:rPr>
              <a:t>FOR j := 0 to 7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 i := j*32 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 IF imm8[j] 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   dst[i+31:i] := b[i+31:i] 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 ELSE 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   dst[i+31:i] := a[i+31:i]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 FI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ENDFOR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600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Extract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967C87-2791-47DC-A39F-3FA841EC542D}"/>
              </a:ext>
            </a:extLst>
          </p:cNvPr>
          <p:cNvSpPr/>
          <p:nvPr/>
        </p:nvSpPr>
        <p:spPr>
          <a:xfrm>
            <a:off x="3626778" y="2081374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C4EEEB-7A37-4274-9002-D3358ECEBD70}"/>
              </a:ext>
            </a:extLst>
          </p:cNvPr>
          <p:cNvSpPr/>
          <p:nvPr/>
        </p:nvSpPr>
        <p:spPr>
          <a:xfrm>
            <a:off x="3626777" y="2577958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9E0C-79E2-47BB-B560-24F391D84C51}"/>
              </a:ext>
            </a:extLst>
          </p:cNvPr>
          <p:cNvSpPr/>
          <p:nvPr/>
        </p:nvSpPr>
        <p:spPr>
          <a:xfrm>
            <a:off x="3626777" y="3074542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86FE3-5903-41CC-BDC8-2544AB691278}"/>
              </a:ext>
            </a:extLst>
          </p:cNvPr>
          <p:cNvSpPr/>
          <p:nvPr/>
        </p:nvSpPr>
        <p:spPr>
          <a:xfrm>
            <a:off x="3626776" y="3571126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1A6D4-C461-40E5-B0A5-B7FFA4AF2747}"/>
              </a:ext>
            </a:extLst>
          </p:cNvPr>
          <p:cNvSpPr/>
          <p:nvPr/>
        </p:nvSpPr>
        <p:spPr>
          <a:xfrm>
            <a:off x="3626777" y="4076272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5A7E5-FC69-410B-BA69-8027D35225B2}"/>
              </a:ext>
            </a:extLst>
          </p:cNvPr>
          <p:cNvSpPr/>
          <p:nvPr/>
        </p:nvSpPr>
        <p:spPr>
          <a:xfrm>
            <a:off x="3626776" y="4572856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E8BB6-EC15-4F43-AD03-01A567810E60}"/>
              </a:ext>
            </a:extLst>
          </p:cNvPr>
          <p:cNvSpPr/>
          <p:nvPr/>
        </p:nvSpPr>
        <p:spPr>
          <a:xfrm>
            <a:off x="3626776" y="5069440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3B9BB-AE57-4DA5-8DFC-A95B804CB75B}"/>
              </a:ext>
            </a:extLst>
          </p:cNvPr>
          <p:cNvSpPr/>
          <p:nvPr/>
        </p:nvSpPr>
        <p:spPr>
          <a:xfrm>
            <a:off x="3626775" y="5566024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0C7F2-D702-4E95-B4D2-DD071EF58D56}"/>
              </a:ext>
            </a:extLst>
          </p:cNvPr>
          <p:cNvSpPr/>
          <p:nvPr/>
        </p:nvSpPr>
        <p:spPr>
          <a:xfrm>
            <a:off x="3626777" y="6062609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D64236-1F32-4755-893F-499D286DF086}"/>
              </a:ext>
            </a:extLst>
          </p:cNvPr>
          <p:cNvSpPr/>
          <p:nvPr/>
        </p:nvSpPr>
        <p:spPr>
          <a:xfrm>
            <a:off x="3626776" y="1567665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6690F-08DF-4C70-956B-A971819498F9}"/>
              </a:ext>
            </a:extLst>
          </p:cNvPr>
          <p:cNvSpPr txBox="1"/>
          <p:nvPr/>
        </p:nvSpPr>
        <p:spPr>
          <a:xfrm>
            <a:off x="3197724" y="1570982"/>
            <a:ext cx="491447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latin typeface="Courier New"/>
                <a:cs typeface="Courier New"/>
              </a:rPr>
              <a:t>0</a:t>
            </a:r>
          </a:p>
          <a:p>
            <a:r>
              <a:rPr lang="en-US" sz="3200">
                <a:latin typeface="Courier New"/>
                <a:cs typeface="Calibri"/>
              </a:rPr>
              <a:t>1</a:t>
            </a:r>
          </a:p>
          <a:p>
            <a:r>
              <a:rPr lang="en-US" sz="3200">
                <a:latin typeface="Courier New"/>
                <a:cs typeface="Calibri"/>
              </a:rPr>
              <a:t>2</a:t>
            </a:r>
          </a:p>
          <a:p>
            <a:r>
              <a:rPr lang="en-US" sz="3200">
                <a:latin typeface="Courier New"/>
                <a:cs typeface="Calibri"/>
              </a:rPr>
              <a:t>3</a:t>
            </a:r>
          </a:p>
          <a:p>
            <a:r>
              <a:rPr lang="en-US" sz="3200">
                <a:latin typeface="Courier New"/>
                <a:cs typeface="Calibri"/>
              </a:rPr>
              <a:t>4</a:t>
            </a:r>
          </a:p>
          <a:p>
            <a:r>
              <a:rPr lang="en-US" sz="3200">
                <a:latin typeface="Courier New"/>
                <a:cs typeface="Calibri"/>
              </a:rPr>
              <a:t>5</a:t>
            </a:r>
          </a:p>
          <a:p>
            <a:r>
              <a:rPr lang="en-US" sz="3200">
                <a:latin typeface="Courier New"/>
                <a:cs typeface="Calibri"/>
              </a:rPr>
              <a:t>6</a:t>
            </a:r>
            <a:endParaRPr lang="en-US" sz="3200" dirty="0">
              <a:latin typeface="Courier New"/>
              <a:cs typeface="Calibri"/>
            </a:endParaRPr>
          </a:p>
          <a:p>
            <a:r>
              <a:rPr lang="en-US" sz="3200">
                <a:latin typeface="Courier New"/>
                <a:cs typeface="Calibri"/>
              </a:rPr>
              <a:t>7</a:t>
            </a:r>
            <a:endParaRPr lang="en-US" sz="3200" dirty="0">
              <a:latin typeface="Courier New"/>
              <a:cs typeface="Calibri"/>
            </a:endParaRPr>
          </a:p>
          <a:p>
            <a:r>
              <a:rPr lang="en-US" sz="3200">
                <a:latin typeface="Courier New"/>
                <a:cs typeface="Calibri"/>
              </a:rPr>
              <a:t>.</a:t>
            </a:r>
          </a:p>
          <a:p>
            <a:r>
              <a:rPr lang="en-US" sz="3200">
                <a:latin typeface="Courier New"/>
                <a:cs typeface="Calibri"/>
              </a:rPr>
              <a:t>.</a:t>
            </a:r>
            <a:endParaRPr lang="en-US" sz="3200" dirty="0">
              <a:latin typeface="Courier New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B2B6D-62EC-4DCB-81EC-96C560FB590B}"/>
              </a:ext>
            </a:extLst>
          </p:cNvPr>
          <p:cNvSpPr txBox="1"/>
          <p:nvPr/>
        </p:nvSpPr>
        <p:spPr>
          <a:xfrm>
            <a:off x="3340600" y="960419"/>
            <a:ext cx="1065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Memory:</a:t>
            </a:r>
            <a:endParaRPr lang="en-US" b="1">
              <a:cs typeface="Calibri"/>
            </a:endParaRPr>
          </a:p>
          <a:p>
            <a:r>
              <a:rPr lang="en-US" b="1">
                <a:solidFill>
                  <a:srgbClr val="C00000"/>
                </a:solidFill>
                <a:cs typeface="Calibri"/>
              </a:rPr>
              <a:t>buff[]</a:t>
            </a:r>
            <a:endParaRPr lang="en-US" b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446712" y="951857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1"/>
                </a:solidFill>
                <a:cs typeface="Calibri"/>
              </a:rPr>
              <a:t>vect</a:t>
            </a:r>
            <a:endParaRPr lang="en-US" b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553092" y="206425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553091" y="256083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553091" y="305741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553090" y="355400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553091" y="405914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553090" y="455573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553090" y="5052316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553090" y="1550541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5298576" y="1916664"/>
            <a:ext cx="61593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Courier New"/>
                <a:ea typeface="+mn-lt"/>
                <a:cs typeface="Courier New"/>
              </a:rPr>
              <a:t>buff</a:t>
            </a:r>
            <a:r>
              <a:rPr lang="en-US" b="1">
                <a:latin typeface="Courier New"/>
                <a:ea typeface="+mn-lt"/>
                <a:cs typeface="+mn-lt"/>
              </a:rPr>
              <a:t>[0] =  _mm256_cvtss_f32(</a:t>
            </a:r>
            <a:r>
              <a:rPr lang="en-US" b="1" dirty="0">
                <a:solidFill>
                  <a:schemeClr val="accent1"/>
                </a:solidFill>
                <a:latin typeface="Courier New"/>
                <a:ea typeface="+mn-lt"/>
                <a:cs typeface="Courier New"/>
              </a:rPr>
              <a:t>vect</a:t>
            </a:r>
            <a:r>
              <a:rPr lang="en-US" b="1" dirty="0">
                <a:latin typeface="Courier New"/>
                <a:ea typeface="+mn-lt"/>
                <a:cs typeface="+mn-lt"/>
              </a:rPr>
              <a:t>);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1751846" y="3158858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office theme</vt:lpstr>
      <vt:lpstr>Office Theme</vt:lpstr>
      <vt:lpstr>Office Theme</vt:lpstr>
      <vt:lpstr>Simple Light</vt:lpstr>
      <vt:lpstr>PowerPoint Presentation</vt:lpstr>
      <vt:lpstr>SIMD Vectorization</vt:lpstr>
      <vt:lpstr>Load</vt:lpstr>
      <vt:lpstr>Store</vt:lpstr>
      <vt:lpstr>Set1</vt:lpstr>
      <vt:lpstr>Permute Across Lanes Example</vt:lpstr>
      <vt:lpstr>Shuffle</vt:lpstr>
      <vt:lpstr>Blend</vt:lpstr>
      <vt:lpstr>Extract</vt:lpstr>
      <vt:lpstr>Fused Multiply and Add (FMADD)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1083</cp:revision>
  <dcterms:created xsi:type="dcterms:W3CDTF">2022-08-23T03:12:54Z</dcterms:created>
  <dcterms:modified xsi:type="dcterms:W3CDTF">2024-09-24T19:23:10Z</dcterms:modified>
</cp:coreProperties>
</file>