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68" r:id="rId3"/>
    <p:sldMasterId id="2147483659" r:id="rId4"/>
  </p:sldMasterIdLst>
  <p:notesMasterIdLst>
    <p:notesMasterId r:id="rId68"/>
  </p:notesMasterIdLst>
  <p:sldIdLst>
    <p:sldId id="257" r:id="rId5"/>
    <p:sldId id="705" r:id="rId6"/>
    <p:sldId id="695" r:id="rId7"/>
    <p:sldId id="719" r:id="rId8"/>
    <p:sldId id="297" r:id="rId9"/>
    <p:sldId id="714" r:id="rId10"/>
    <p:sldId id="715" r:id="rId11"/>
    <p:sldId id="712" r:id="rId12"/>
    <p:sldId id="722" r:id="rId13"/>
    <p:sldId id="716" r:id="rId14"/>
    <p:sldId id="718" r:id="rId15"/>
    <p:sldId id="720" r:id="rId16"/>
    <p:sldId id="721" r:id="rId17"/>
    <p:sldId id="723" r:id="rId18"/>
    <p:sldId id="724" r:id="rId19"/>
    <p:sldId id="725" r:id="rId20"/>
    <p:sldId id="726" r:id="rId21"/>
    <p:sldId id="713" r:id="rId22"/>
    <p:sldId id="694" r:id="rId23"/>
    <p:sldId id="710" r:id="rId24"/>
    <p:sldId id="711" r:id="rId25"/>
    <p:sldId id="696" r:id="rId26"/>
    <p:sldId id="727" r:id="rId27"/>
    <p:sldId id="728" r:id="rId28"/>
    <p:sldId id="697" r:id="rId29"/>
    <p:sldId id="730" r:id="rId30"/>
    <p:sldId id="729" r:id="rId31"/>
    <p:sldId id="698" r:id="rId32"/>
    <p:sldId id="732" r:id="rId33"/>
    <p:sldId id="731" r:id="rId34"/>
    <p:sldId id="699" r:id="rId35"/>
    <p:sldId id="734" r:id="rId36"/>
    <p:sldId id="733" r:id="rId37"/>
    <p:sldId id="700" r:id="rId38"/>
    <p:sldId id="736" r:id="rId39"/>
    <p:sldId id="735" r:id="rId40"/>
    <p:sldId id="703" r:id="rId41"/>
    <p:sldId id="738" r:id="rId42"/>
    <p:sldId id="737" r:id="rId43"/>
    <p:sldId id="704" r:id="rId44"/>
    <p:sldId id="740" r:id="rId45"/>
    <p:sldId id="739" r:id="rId46"/>
    <p:sldId id="707" r:id="rId47"/>
    <p:sldId id="742" r:id="rId48"/>
    <p:sldId id="741" r:id="rId49"/>
    <p:sldId id="708" r:id="rId50"/>
    <p:sldId id="744" r:id="rId51"/>
    <p:sldId id="743" r:id="rId52"/>
    <p:sldId id="709" r:id="rId53"/>
    <p:sldId id="746" r:id="rId54"/>
    <p:sldId id="745" r:id="rId55"/>
    <p:sldId id="706" r:id="rId56"/>
    <p:sldId id="701" r:id="rId57"/>
    <p:sldId id="702" r:id="rId58"/>
    <p:sldId id="693" r:id="rId59"/>
    <p:sldId id="692" r:id="rId60"/>
    <p:sldId id="691" r:id="rId61"/>
    <p:sldId id="690" r:id="rId62"/>
    <p:sldId id="689" r:id="rId63"/>
    <p:sldId id="687" r:id="rId64"/>
    <p:sldId id="688" r:id="rId65"/>
    <p:sldId id="686" r:id="rId66"/>
    <p:sldId id="68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5A4E6-9279-1727-41D2-E76AC8785177}" v="5" dt="2025-09-27T17:39:11.976"/>
    <p1510:client id="{D6950063-C647-542D-E8DC-FA3EBE598FC4}" v="121" dt="2025-09-27T15:31:3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0F8A-A6D2-4EC8-83D0-25A92909E0F8}" type="datetimeFigureOut"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A29C5-8C19-4CCF-8812-CEA9861DC6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4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56461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008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202" y="1157716"/>
            <a:ext cx="5303520" cy="55213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17" y="1186346"/>
            <a:ext cx="5327374" cy="54927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755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915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1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6193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C8C9-2CEB-C541-BCE6-54414B89962B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27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0FA1-B255-8849-9536-DA5A6F9536BC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7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0270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337A-E25F-D849-9F59-C0CB26B8F463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96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2544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03E6A-B1F1-704D-926F-DEEC7EDE2BEF}" type="datetime1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793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1021-6512-A049-BE20-632BE54AA259}" type="datetime1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715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0082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0190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6419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8126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, Signa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27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0202" y="78878"/>
            <a:ext cx="10909189" cy="978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203" y="1184744"/>
            <a:ext cx="10909188" cy="5430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338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4" r:id="rId3"/>
    <p:sldLayoutId id="2147483685" r:id="rId4"/>
    <p:sldLayoutId id="2147483686" r:id="rId5"/>
    <p:sldLayoutId id="214748368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78786-5075-9748-B748-7053D75E2020}" type="datetime1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09059-3EF2-FC4C-BD52-D04D75C26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skylake-intels-longest-serving-architecture" TargetMode="External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microsoft.com/en-us/office/change-the-size-of-your-slides-040a811c-be43-40b9-8d04-0de5ed79987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.intel.com/sites/landingpage/IntrinsicsGuide/#techs=SSE4_1,AVX,AVX2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ipsandcheese.com/p/popping-the-hood-on-golden-cov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intel.com/content/www/us/en/docs/intrinsics-guide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agner.org/optimize/instruction_tables.pd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ner.org/optimize/instruction_tables.pdf" TargetMode="External"/><Relationship Id="rId2" Type="http://schemas.openxmlformats.org/officeDocument/2006/relationships/hyperlink" Target="https://github.com/RRZE-HPC/OSAC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2B9987-AB93-4281-84BA-EA6DEE7C25E6}"/>
              </a:ext>
            </a:extLst>
          </p:cNvPr>
          <p:cNvSpPr>
            <a:spLocks noGrp="1"/>
          </p:cNvSpPr>
          <p:nvPr/>
        </p:nvSpPr>
        <p:spPr>
          <a:xfrm>
            <a:off x="782247" y="1805275"/>
            <a:ext cx="1063091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cs typeface="Calibri Light"/>
              </a:rPr>
              <a:t>CS4473/5473: Parallel, Distributed, and Network Programming (PDN)</a:t>
            </a:r>
            <a:endParaRPr lang="en-US" dirty="0">
              <a:cs typeface="Calibri Light"/>
            </a:endParaRPr>
          </a:p>
          <a:p>
            <a:pPr algn="l"/>
            <a:r>
              <a:rPr lang="en-US" sz="4400" dirty="0">
                <a:cs typeface="Calibri Light"/>
              </a:rPr>
              <a:t>Dr. Richard Veras</a:t>
            </a:r>
            <a:endParaRPr lang="en-US" sz="4400" dirty="0">
              <a:latin typeface="Courier New"/>
              <a:cs typeface="Calibri Light"/>
            </a:endParaRPr>
          </a:p>
          <a:p>
            <a:pPr algn="l"/>
            <a:r>
              <a:rPr lang="en-US" sz="4400" dirty="0">
                <a:cs typeface="Calibri Light"/>
              </a:rPr>
              <a:t>SIMD (AVX) and ILP</a:t>
            </a:r>
            <a:endParaRPr lang="en-US" sz="4400" dirty="0">
              <a:ea typeface="Calibri Light"/>
              <a:cs typeface="Calibri Light"/>
            </a:endParaRPr>
          </a:p>
          <a:p>
            <a:pPr algn="l"/>
            <a:endParaRPr lang="en-US" sz="4400" dirty="0">
              <a:ea typeface="Calibri Light"/>
              <a:cs typeface="Calibri Light"/>
            </a:endParaRPr>
          </a:p>
          <a:p>
            <a:pPr algn="l"/>
            <a:endParaRPr lang="en-US" sz="4400" dirty="0">
              <a:ea typeface="Calibri Light"/>
              <a:cs typeface="Calibri Light"/>
            </a:endParaRPr>
          </a:p>
          <a:p>
            <a:pPr algn="l"/>
            <a:endParaRPr lang="en-US" sz="4400" dirty="0">
              <a:ea typeface="Calibri Light"/>
              <a:cs typeface="Calibri Light"/>
            </a:endParaRPr>
          </a:p>
          <a:p>
            <a:pPr algn="l"/>
            <a:r>
              <a:rPr lang="en-US" sz="4400" b="1" dirty="0">
                <a:highlight>
                  <a:srgbClr val="FFFF00"/>
                </a:highlight>
                <a:ea typeface="Calibri Light"/>
                <a:cs typeface="Calibri Light"/>
              </a:rPr>
              <a:t>STUDENT_NAME</a:t>
            </a:r>
          </a:p>
        </p:txBody>
      </p:sp>
    </p:spTree>
    <p:extLst>
      <p:ext uri="{BB962C8B-B14F-4D97-AF65-F5344CB8AC3E}">
        <p14:creationId xmlns:p14="http://schemas.microsoft.com/office/powerpoint/2010/main" val="383003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9E55-925E-8A3F-D576-8A0F9B0B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F0B6CB8-5B94-A219-5704-4465272A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26" y="4194760"/>
            <a:ext cx="11452560" cy="1887453"/>
          </a:xfrm>
          <a:prstGeom prst="rect">
            <a:avLst/>
          </a:prstGeom>
        </p:spPr>
      </p:pic>
      <p:pic>
        <p:nvPicPr>
          <p:cNvPr id="18" name="Picture 1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19FE7A2-D15E-698F-6219-3000701C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8" y="1342022"/>
            <a:ext cx="4334877" cy="2088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57D69D-4C32-C3CB-EC6F-95895EE7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Load </a:t>
            </a:r>
            <a:r>
              <a:rPr lang="en-US" b="1" dirty="0">
                <a:ea typeface="+mj-lt"/>
                <a:cs typeface="+mj-lt"/>
              </a:rPr>
              <a:t>example: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91C25B-D0F7-E63B-CE2C-CB802282600C}"/>
              </a:ext>
            </a:extLst>
          </p:cNvPr>
          <p:cNvSpPr/>
          <p:nvPr/>
        </p:nvSpPr>
        <p:spPr>
          <a:xfrm>
            <a:off x="220578" y="5743610"/>
            <a:ext cx="7823705" cy="35458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783EF2-5F82-DCC0-EE59-F84C570F5741}"/>
              </a:ext>
            </a:extLst>
          </p:cNvPr>
          <p:cNvSpPr/>
          <p:nvPr/>
        </p:nvSpPr>
        <p:spPr>
          <a:xfrm>
            <a:off x="8681565" y="5744587"/>
            <a:ext cx="642418" cy="324510"/>
          </a:xfrm>
          <a:prstGeom prst="rect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886C5-E07B-5F11-F06B-ABB6EFF0A505}"/>
              </a:ext>
            </a:extLst>
          </p:cNvPr>
          <p:cNvSpPr/>
          <p:nvPr/>
        </p:nvSpPr>
        <p:spPr>
          <a:xfrm>
            <a:off x="8040370" y="5744587"/>
            <a:ext cx="642418" cy="3245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24404D-A862-864C-167B-BFD6D8C99E7E}"/>
              </a:ext>
            </a:extLst>
          </p:cNvPr>
          <p:cNvSpPr/>
          <p:nvPr/>
        </p:nvSpPr>
        <p:spPr>
          <a:xfrm>
            <a:off x="9325449" y="4911914"/>
            <a:ext cx="1991568" cy="463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D8178F-3F6F-34EE-293D-2FC23D8D83A7}"/>
              </a:ext>
            </a:extLst>
          </p:cNvPr>
          <p:cNvSpPr/>
          <p:nvPr/>
        </p:nvSpPr>
        <p:spPr>
          <a:xfrm>
            <a:off x="221028" y="2501685"/>
            <a:ext cx="4336503" cy="43382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4103F-4634-7BCF-D253-2691877D530E}"/>
              </a:ext>
            </a:extLst>
          </p:cNvPr>
          <p:cNvSpPr txBox="1"/>
          <p:nvPr/>
        </p:nvSpPr>
        <p:spPr>
          <a:xfrm>
            <a:off x="4898472" y="952411"/>
            <a:ext cx="728644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_mm256_loadu_ps copies 8 floats from memory into a vector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iteration is translated into 1 assembly instruction "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vmovaps</a:t>
            </a:r>
            <a:r>
              <a:rPr lang="en-US" dirty="0">
                <a:ea typeface="Calibri" panose="020F0502020204030204"/>
                <a:cs typeface="Calibri" panose="020F0502020204030204"/>
              </a:rPr>
              <a:t> mem, reg"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(critical path [CP]) </a:t>
            </a:r>
            <a:r>
              <a:rPr lang="en-US" dirty="0">
                <a:ea typeface="Calibri" panose="020F0502020204030204"/>
                <a:cs typeface="Calibri" panose="020F0502020204030204"/>
              </a:rPr>
              <a:t>is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5 cycles.</a:t>
            </a:r>
          </a:p>
          <a:p>
            <a:pPr marL="342900" indent="-342900">
              <a:buAutoNum type="arabicPeriod"/>
            </a:pP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There are no (0.0) Loop Caried Dependencies (LCD)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bottleneck (max cycles) is on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ports 2,3 and 11</a:t>
            </a:r>
            <a:r>
              <a:rPr lang="en-US" dirty="0">
                <a:ea typeface="Calibri" panose="020F0502020204030204"/>
                <a:cs typeface="Calibri" panose="020F0502020204030204"/>
              </a:rPr>
              <a:t> for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0.33 cycles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An iteration of this loop will complete every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.33 cycles</a:t>
            </a:r>
            <a:r>
              <a:rPr lang="en-US" dirty="0">
                <a:ea typeface="Calibri" panose="020F0502020204030204"/>
                <a:cs typeface="Calibri" panose="020F0502020204030204"/>
              </a:rPr>
              <a:t> (max of LCD and bottleneck).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In a loop this processor can complete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1/0.33= 3 loads every cycle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E7846-3882-0BB7-F94D-CF0CF4A3FA73}"/>
              </a:ext>
            </a:extLst>
          </p:cNvPr>
          <p:cNvSpPr/>
          <p:nvPr/>
        </p:nvSpPr>
        <p:spPr>
          <a:xfrm>
            <a:off x="4965556" y="960849"/>
            <a:ext cx="6862377" cy="3057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E11CD5-AAA9-28AE-7A82-BD53ED70EFEA}"/>
              </a:ext>
            </a:extLst>
          </p:cNvPr>
          <p:cNvSpPr/>
          <p:nvPr/>
        </p:nvSpPr>
        <p:spPr>
          <a:xfrm>
            <a:off x="4951705" y="1258740"/>
            <a:ext cx="6887625" cy="5357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B4846-CF20-43AC-8C41-D7F09E2F4509}"/>
              </a:ext>
            </a:extLst>
          </p:cNvPr>
          <p:cNvSpPr/>
          <p:nvPr/>
        </p:nvSpPr>
        <p:spPr>
          <a:xfrm>
            <a:off x="4956615" y="1796488"/>
            <a:ext cx="6882191" cy="5401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1AEB7-BBE6-E867-46AE-6DC430F0FF84}"/>
              </a:ext>
            </a:extLst>
          </p:cNvPr>
          <p:cNvSpPr/>
          <p:nvPr/>
        </p:nvSpPr>
        <p:spPr>
          <a:xfrm>
            <a:off x="4950829" y="2371582"/>
            <a:ext cx="6867813" cy="267001"/>
          </a:xfrm>
          <a:prstGeom prst="rect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D018BA-E471-2D34-DE57-BA43F7DF84CE}"/>
              </a:ext>
            </a:extLst>
          </p:cNvPr>
          <p:cNvSpPr/>
          <p:nvPr/>
        </p:nvSpPr>
        <p:spPr>
          <a:xfrm>
            <a:off x="4907596" y="2672531"/>
            <a:ext cx="6860801" cy="2670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16FA7-EB7A-61A2-4605-40F0CC9E8801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11B221-5EB4-56C4-26A8-3A9F612CBF68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1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B87C0-D5A8-4D03-C17D-7F8CCD5B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CAB9-B80A-4EBB-DE96-5B116060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Store </a:t>
            </a:r>
            <a:r>
              <a:rPr lang="en-US" b="1" dirty="0">
                <a:ea typeface="+mj-lt"/>
                <a:cs typeface="+mj-lt"/>
              </a:rPr>
              <a:t>example: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85FDDC-5901-A281-7D67-33F0AE1727E8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C27A2-D784-AFD6-103B-3C7775E5CA53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B6559E-1B1F-3CE8-9452-183C7804096B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76C09F-E5A4-EDC7-FC13-3A3755D9157F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2C091-60CE-871B-EE92-32331B7CAB29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2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951B-754B-70F7-79AC-86649E5C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6807-055C-6934-272E-0E66DE7D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Set </a:t>
            </a:r>
            <a:r>
              <a:rPr lang="en-US" b="1" dirty="0">
                <a:ea typeface="+mj-lt"/>
                <a:cs typeface="+mj-lt"/>
              </a:rPr>
              <a:t>example: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5F85C-C4B6-E19C-6F25-DF479B1680F6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71D40-DE8E-610D-09C3-BD10C02D8F3D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79069E-FDB2-0C2B-B9BE-9121F949850F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7BFA7E-2E6C-A2B7-1277-9096E83B03D1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325FC9-3711-77C5-88A7-8EA3472ED256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8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775F4-CFC0-584E-D409-69220B8D9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BCF-0E03-6E5C-E57E-ABD2EB20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Permute </a:t>
            </a:r>
            <a:r>
              <a:rPr lang="en-US" b="1" dirty="0">
                <a:ea typeface="+mj-lt"/>
                <a:cs typeface="+mj-lt"/>
              </a:rPr>
              <a:t>example: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4F2D6-9E41-357C-978E-E2B4C44660A8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16CEFC-F6B6-049B-BFB1-7A2A0AC75479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B97FB-9ED1-61D0-97FB-FF8B10851643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796CD-B551-7A7A-AA6F-2DB2904EE60A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F1C9FE-1733-7E89-AE58-4E4C2397B461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1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B8BE-E9FE-6CA9-6141-606ED872D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0A54-E930-1EDB-63B3-913392E1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Permute across lanes </a:t>
            </a:r>
            <a:r>
              <a:rPr lang="en-US" b="1" dirty="0">
                <a:ea typeface="+mj-lt"/>
                <a:cs typeface="+mj-lt"/>
              </a:rPr>
              <a:t>example: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E42BE-0D72-2332-5780-1E7FE5CED4F2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6CFC94-3917-E4BB-6CA4-2DA3431882A2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84DDD-F909-6556-01E8-DB9B89EDB9A1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B21561-79EB-A9E1-5D2D-F496C2983BDD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C0E8C9-E028-5B1F-0C88-7229E44014AA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56F35-7593-3382-A352-79A16CBB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4DA9-2BE0-7308-CF7F-5BB7C8A3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Blend </a:t>
            </a:r>
            <a:r>
              <a:rPr lang="en-US" b="1" dirty="0">
                <a:solidFill>
                  <a:srgbClr val="000000"/>
                </a:solidFill>
                <a:ea typeface="+mj-lt"/>
                <a:cs typeface="+mj-lt"/>
              </a:rPr>
              <a:t>example</a:t>
            </a:r>
            <a:r>
              <a:rPr lang="en-US" b="1" dirty="0">
                <a:ea typeface="+mj-lt"/>
                <a:cs typeface="+mj-lt"/>
              </a:rPr>
              <a:t>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B8916-30CE-BFB6-936D-F330BD01D2D6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4A3F87-A2C8-F297-C2D2-07F3BA1FE813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2DCB0-D4E2-702F-2A14-ACBED3666306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4B58A9-FACF-2C48-7DF1-65485194F64A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B72C40-7AB3-D23D-BAB0-4F6DBB643B43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02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9BF5-83DB-37DB-0C4E-79EE9606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2454-BFB1-EF54-39C7-38AEF8873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Shuffle </a:t>
            </a:r>
            <a:r>
              <a:rPr lang="en-US" b="1" dirty="0">
                <a:ea typeface="+mj-lt"/>
                <a:cs typeface="+mj-lt"/>
              </a:rPr>
              <a:t>example: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8F86B-A51B-AAEA-2C68-659CF332876A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4515A-2A49-C15F-B75A-915DF3EF7BD4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9ADB14-F310-D720-E7FE-9B7F81445359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4931C7-C41E-1A5E-0778-6825655C2D81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6D8804-D525-9DEC-AC29-B86BFB6F6713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512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D3E75-9D01-8185-50A1-55B26BF8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EDE5-C831-7960-2C9F-B5A4ABF2F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a typeface="+mj-lt"/>
                <a:cs typeface="+mj-lt"/>
              </a:rPr>
              <a:t>Extract </a:t>
            </a:r>
            <a:r>
              <a:rPr lang="en-US" b="1" dirty="0">
                <a:solidFill>
                  <a:srgbClr val="000000"/>
                </a:solidFill>
                <a:ea typeface="+mj-lt"/>
                <a:cs typeface="+mj-lt"/>
              </a:rPr>
              <a:t>example</a:t>
            </a:r>
            <a:r>
              <a:rPr lang="en-US" b="1" dirty="0">
                <a:ea typeface="+mj-lt"/>
                <a:cs typeface="+mj-lt"/>
              </a:rPr>
              <a:t>:  OSACA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0A449-ECCD-E15D-96B5-A0C5961F58B7}"/>
              </a:ext>
            </a:extLst>
          </p:cNvPr>
          <p:cNvSpPr txBox="1"/>
          <p:nvPr/>
        </p:nvSpPr>
        <p:spPr>
          <a:xfrm>
            <a:off x="4647174" y="782177"/>
            <a:ext cx="72864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Look up the instruction </a:t>
            </a:r>
            <a:r>
              <a:rPr lang="en-US" dirty="0"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ea typeface="+mn-lt"/>
                <a:cs typeface="+mn-lt"/>
              </a:rPr>
              <a:t># what is it?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assembly instruction(s) does it translate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 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 latency </a:t>
            </a:r>
            <a:r>
              <a:rPr lang="en-US" dirty="0">
                <a:ea typeface="Calibri" panose="020F0502020204030204"/>
                <a:cs typeface="Calibri" panose="020F0502020204030204"/>
              </a:rPr>
              <a:t>of this instruction? How long does it take to complete.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Were there any loop carried dependencies reported? (for these examples it should not matter)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ports execute this instruction?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is the throughput of this instruction? (max of LCD and bottleneck)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of these instructions can this CPU execute?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Osaca</a:t>
            </a:r>
            <a:r>
              <a:rPr lang="en-US" dirty="0">
                <a:ea typeface="Calibri" panose="020F0502020204030204"/>
                <a:cs typeface="Calibri" panose="020F0502020204030204"/>
              </a:rPr>
              <a:t> defaults to intel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skylake</a:t>
            </a:r>
            <a:r>
              <a:rPr lang="en-US" dirty="0">
                <a:ea typeface="Calibri" panose="020F0502020204030204"/>
                <a:cs typeface="Calibri" panose="020F0502020204030204"/>
              </a:rPr>
              <a:t> (</a:t>
            </a:r>
            <a:r>
              <a:rPr lang="en-US" dirty="0">
                <a:ea typeface="+mn-lt"/>
                <a:cs typeface="+mn-lt"/>
                <a:hlinkClick r:id="rId3"/>
              </a:rPr>
              <a:t>https://chipsandcheese.com/p/skylake-intels-longest-serving-architecture</a:t>
            </a:r>
            <a:r>
              <a:rPr lang="en-US" dirty="0">
                <a:ea typeface="Calibri" panose="020F0502020204030204"/>
                <a:cs typeface="Calibri" panose="020F0502020204030204"/>
              </a:rPr>
              <a:t> 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EC033D-C724-0005-711B-2D814F4CA370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309A37-D4C9-A027-4D5F-DC2F41B75B3A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586AE-07AD-C6C1-F96A-26E56C718D98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EE9400-FC76-43D0-B10B-6276227F0CA2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623DF-B08E-E871-5430-7FA49B12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8FDE-8FBD-0EC1-36EF-49E7E2D7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./2_assignment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C80C1-6878-0133-67A2-B1B9D277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Run 'make' to see all the STUDENT_TODOs</a:t>
            </a:r>
          </a:p>
          <a:p>
            <a:r>
              <a:rPr lang="en-US" dirty="0">
                <a:ea typeface="Calibri"/>
                <a:cs typeface="Calibri"/>
              </a:rPr>
              <a:t>Run 'make test' to run the verifier. For each problem: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Diagram the SIMD sequence that transforms the input to the desired output.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Implement the student variant of the code to match the reference using only SIMD instructions.</a:t>
            </a:r>
            <a:endParaRPr lang="en-US"/>
          </a:p>
          <a:p>
            <a:pPr indent="-457200"/>
            <a:r>
              <a:rPr lang="en-US" dirty="0">
                <a:ea typeface="Calibri"/>
                <a:cs typeface="Calibri"/>
              </a:rPr>
              <a:t>Run 'make measure-</a:t>
            </a:r>
            <a:r>
              <a:rPr lang="en-US" dirty="0" err="1">
                <a:ea typeface="Calibri"/>
                <a:cs typeface="Calibri"/>
              </a:rPr>
              <a:t>osaca</a:t>
            </a:r>
            <a:r>
              <a:rPr lang="en-US" dirty="0">
                <a:ea typeface="Calibri"/>
                <a:cs typeface="Calibri"/>
              </a:rPr>
              <a:t>' to simulate the code performance for the reference and your implementation.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For both implementations take a screenshot of the report and fill out the template questions.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2753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DDA3-7642-B251-17B3-1CC8C1C0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01: test_reverse_8xfloat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91759-9698-28C7-C71C-49E0C827326A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2DB03D-C07B-5F9D-8D0A-B3C348F986AF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6BED4-0F45-8382-8F13-4C9FFA5E1FEC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7597D-AA78-5850-732E-F83B0AA68274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4906E-44AF-AEA9-1FF3-4BA575FB8B38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17EBB6-4816-3125-8E87-A5A425FF5C63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5A82B-66D3-3AF3-7FBA-6E99D6AEB857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D62E05-2E00-F1CC-5906-75C524938410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10B47-F73D-1146-AA39-01E0F7AC33A1}"/>
              </a:ext>
            </a:extLst>
          </p:cNvPr>
          <p:cNvSpPr txBox="1"/>
          <p:nvPr/>
        </p:nvSpPr>
        <p:spPr>
          <a:xfrm>
            <a:off x="3627" y="607689"/>
            <a:ext cx="109942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DEA45-BEA8-709B-FC84-25E50831FC57}"/>
              </a:ext>
            </a:extLst>
          </p:cNvPr>
          <p:cNvSpPr txBox="1"/>
          <p:nvPr/>
        </p:nvSpPr>
        <p:spPr>
          <a:xfrm>
            <a:off x="519396" y="1148232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(a)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584A4D5-C8C0-1D0B-11B9-0AED596E8413}"/>
              </a:ext>
            </a:extLst>
          </p:cNvPr>
          <p:cNvSpPr/>
          <p:nvPr/>
        </p:nvSpPr>
        <p:spPr>
          <a:xfrm>
            <a:off x="1274207" y="3118327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269B91-6DEB-22A6-48C8-F45998159E8F}"/>
              </a:ext>
            </a:extLst>
          </p:cNvPr>
          <p:cNvSpPr/>
          <p:nvPr/>
        </p:nvSpPr>
        <p:spPr>
          <a:xfrm>
            <a:off x="10800743" y="20827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744A0E-6705-ED82-0589-0F2B89CFD2CE}"/>
              </a:ext>
            </a:extLst>
          </p:cNvPr>
          <p:cNvSpPr/>
          <p:nvPr/>
        </p:nvSpPr>
        <p:spPr>
          <a:xfrm>
            <a:off x="10800743" y="25793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142221-8D13-FD02-A499-72E5ED7284F6}"/>
              </a:ext>
            </a:extLst>
          </p:cNvPr>
          <p:cNvSpPr/>
          <p:nvPr/>
        </p:nvSpPr>
        <p:spPr>
          <a:xfrm>
            <a:off x="10800743" y="30759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49E71-8592-EAE2-930B-1D4E29321D56}"/>
              </a:ext>
            </a:extLst>
          </p:cNvPr>
          <p:cNvSpPr/>
          <p:nvPr/>
        </p:nvSpPr>
        <p:spPr>
          <a:xfrm>
            <a:off x="10800741" y="357249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E07510E-B74D-CCC0-DE2D-D1044D270B61}"/>
              </a:ext>
            </a:extLst>
          </p:cNvPr>
          <p:cNvSpPr/>
          <p:nvPr/>
        </p:nvSpPr>
        <p:spPr>
          <a:xfrm>
            <a:off x="10800743" y="40776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F81F7D-FD5E-CFCC-2E20-44473D991A11}"/>
              </a:ext>
            </a:extLst>
          </p:cNvPr>
          <p:cNvSpPr/>
          <p:nvPr/>
        </p:nvSpPr>
        <p:spPr>
          <a:xfrm>
            <a:off x="10800741" y="457422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D60532-05EF-CEAF-136B-939DA05FB328}"/>
              </a:ext>
            </a:extLst>
          </p:cNvPr>
          <p:cNvSpPr/>
          <p:nvPr/>
        </p:nvSpPr>
        <p:spPr>
          <a:xfrm>
            <a:off x="10800741" y="507080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29D46A-F123-B740-F783-57C747D56E60}"/>
              </a:ext>
            </a:extLst>
          </p:cNvPr>
          <p:cNvSpPr/>
          <p:nvPr/>
        </p:nvSpPr>
        <p:spPr>
          <a:xfrm>
            <a:off x="10800741" y="15690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CF237E-4873-B89C-E0B9-1C833E3DD9CF}"/>
              </a:ext>
            </a:extLst>
          </p:cNvPr>
          <p:cNvSpPr txBox="1"/>
          <p:nvPr/>
        </p:nvSpPr>
        <p:spPr>
          <a:xfrm>
            <a:off x="10258200" y="656326"/>
            <a:ext cx="109942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30B15E-1A4F-4AC4-FA5A-5CDDBA1171D9}"/>
              </a:ext>
            </a:extLst>
          </p:cNvPr>
          <p:cNvSpPr txBox="1"/>
          <p:nvPr/>
        </p:nvSpPr>
        <p:spPr>
          <a:xfrm>
            <a:off x="10798288" y="1172550"/>
            <a:ext cx="1632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(b)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7C38A0C-2C1F-3B8D-C0B0-DD1B38034AF9}"/>
              </a:ext>
            </a:extLst>
          </p:cNvPr>
          <p:cNvSpPr/>
          <p:nvPr/>
        </p:nvSpPr>
        <p:spPr>
          <a:xfrm>
            <a:off x="9534610" y="2964305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8147C43-DCB9-4145-CEDC-0ABB1DE55803}"/>
              </a:ext>
            </a:extLst>
          </p:cNvPr>
          <p:cNvSpPr/>
          <p:nvPr/>
        </p:nvSpPr>
        <p:spPr>
          <a:xfrm>
            <a:off x="2318425" y="1004060"/>
            <a:ext cx="7044447" cy="4623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F68B1F-F6FF-3ABD-C7B8-2A2C48EED3FE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22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E6D4-2268-EFEA-B790-CDF12135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7A62-2E12-F68A-DC47-048A7A7C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PG Instructions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01862-4B9C-2D6E-A38F-794774870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60" y="99066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This assignment has two parts. First, you will work through, describe and analyze a variety of short vector instructions (Single Instruction Multiple Data [SIMD]). Second, you will use these instructions to implement a variety of higher-level functions and analyze those code sequences.</a:t>
            </a:r>
          </a:p>
          <a:p>
            <a:pPr marL="457200" indent="-457200">
              <a:buAutoNum type="arabicPeriod"/>
            </a:pPr>
            <a:r>
              <a:rPr lang="en-US" sz="2000" dirty="0">
                <a:ea typeface="Calibri"/>
                <a:cs typeface="Calibri"/>
              </a:rPr>
              <a:t>Examples of SIMD and analyzing their behavior. You will run the code in "</a:t>
            </a:r>
            <a:r>
              <a:rPr lang="en-US" sz="2000" b="1" dirty="0">
                <a:ea typeface="Calibri"/>
                <a:cs typeface="Calibri"/>
              </a:rPr>
              <a:t>./0_examples</a:t>
            </a:r>
            <a:r>
              <a:rPr lang="en-US" sz="2000" dirty="0">
                <a:ea typeface="Calibri"/>
                <a:cs typeface="Calibri"/>
              </a:rPr>
              <a:t>" and work through the "STUDENT_TODOs".</a:t>
            </a:r>
          </a:p>
          <a:p>
            <a:pPr marL="914400" lvl="1">
              <a:buFont typeface="Courier New"/>
              <a:buChar char="o"/>
            </a:pPr>
            <a:r>
              <a:rPr lang="en-US" sz="1600" dirty="0">
                <a:ea typeface="Calibri"/>
                <a:cs typeface="Calibri"/>
              </a:rPr>
              <a:t>For each example </a:t>
            </a:r>
            <a:r>
              <a:rPr lang="en-US" sz="1600" b="1" dirty="0">
                <a:highlight>
                  <a:srgbClr val="FFFF00"/>
                </a:highlight>
                <a:ea typeface="Calibri"/>
                <a:cs typeface="Calibri"/>
              </a:rPr>
              <a:t>Analyze the </a:t>
            </a:r>
            <a:r>
              <a:rPr lang="en-US" sz="1600" b="1" dirty="0" err="1">
                <a:highlight>
                  <a:srgbClr val="FFFF00"/>
                </a:highlight>
                <a:ea typeface="Calibri"/>
                <a:cs typeface="Calibri"/>
              </a:rPr>
              <a:t>osaca</a:t>
            </a:r>
            <a:r>
              <a:rPr lang="en-US" sz="1600" b="1" dirty="0">
                <a:highlight>
                  <a:srgbClr val="FFFF00"/>
                </a:highlight>
                <a:ea typeface="Calibri"/>
                <a:cs typeface="Calibri"/>
              </a:rPr>
              <a:t> report</a:t>
            </a:r>
            <a:r>
              <a:rPr lang="en-US" sz="1600" dirty="0">
                <a:ea typeface="Calibri"/>
                <a:cs typeface="Calibri"/>
              </a:rPr>
              <a:t> for each example. note you will run 'make measure-</a:t>
            </a:r>
            <a:r>
              <a:rPr lang="en-US" sz="1600" dirty="0" err="1">
                <a:ea typeface="Calibri"/>
                <a:cs typeface="Calibri"/>
              </a:rPr>
              <a:t>osaca</a:t>
            </a:r>
            <a:r>
              <a:rPr lang="en-US" sz="1600" dirty="0">
                <a:ea typeface="Calibri"/>
                <a:cs typeface="Calibri"/>
              </a:rPr>
              <a:t>' to get the report. For each code block that you analyze you will uncomment the instrumentation marks ({</a:t>
            </a:r>
            <a:r>
              <a:rPr lang="en-US" sz="1600" dirty="0" err="1">
                <a:ea typeface="Calibri"/>
                <a:cs typeface="Calibri"/>
              </a:rPr>
              <a:t>begin,end</a:t>
            </a:r>
            <a:r>
              <a:rPr lang="en-US" sz="1600" dirty="0">
                <a:ea typeface="Calibri"/>
                <a:cs typeface="Calibri"/>
              </a:rPr>
              <a:t>}_instrumentation) for the block in question and comment out all other marks.</a:t>
            </a:r>
            <a:endParaRPr lang="en-US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ea typeface="Calibri"/>
                <a:cs typeface="Calibri"/>
              </a:rPr>
              <a:t>For this </a:t>
            </a:r>
            <a:r>
              <a:rPr lang="en-US" sz="2000" dirty="0" err="1">
                <a:ea typeface="Calibri"/>
                <a:cs typeface="Calibri"/>
              </a:rPr>
              <a:t>pg</a:t>
            </a:r>
            <a:r>
              <a:rPr lang="en-US" sz="2000" dirty="0">
                <a:ea typeface="Calibri"/>
                <a:cs typeface="Calibri"/>
              </a:rPr>
              <a:t> assignment you will ("</a:t>
            </a:r>
            <a:r>
              <a:rPr lang="en-US" sz="2000" b="1" dirty="0">
                <a:ea typeface="Calibri"/>
                <a:cs typeface="Calibri"/>
              </a:rPr>
              <a:t>./2_assignment"</a:t>
            </a:r>
            <a:r>
              <a:rPr lang="en-US" sz="2000" dirty="0">
                <a:ea typeface="Calibri"/>
                <a:cs typeface="Calibri"/>
              </a:rPr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 dirty="0">
                <a:highlight>
                  <a:srgbClr val="FFFF00"/>
                </a:highlight>
                <a:ea typeface="Calibri"/>
                <a:cs typeface="Calibri"/>
              </a:rPr>
              <a:t>Diagram your sequence of SIMD instructions</a:t>
            </a:r>
            <a:r>
              <a:rPr lang="en-US" sz="1600" dirty="0">
                <a:ea typeface="Calibri"/>
                <a:cs typeface="Calibri"/>
              </a:rPr>
              <a:t> before coding them (this will save you many hours of coding if you do this first)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ea typeface="Calibri"/>
                <a:cs typeface="Calibri"/>
              </a:rPr>
              <a:t>Additionally, you will include a screenshot of the </a:t>
            </a:r>
            <a:r>
              <a:rPr lang="en-US" sz="1600" b="1" dirty="0">
                <a:highlight>
                  <a:srgbClr val="FFFF00"/>
                </a:highlight>
                <a:ea typeface="Calibri"/>
                <a:cs typeface="Calibri"/>
              </a:rPr>
              <a:t>OSACA analysis for the scalar</a:t>
            </a:r>
            <a:r>
              <a:rPr lang="en-US" sz="1600" dirty="0">
                <a:ea typeface="Calibri"/>
                <a:cs typeface="Calibri"/>
              </a:rPr>
              <a:t> (reference) code and your v</a:t>
            </a:r>
            <a:r>
              <a:rPr lang="en-US" sz="1600" b="1" dirty="0">
                <a:highlight>
                  <a:srgbClr val="FFFF00"/>
                </a:highlight>
                <a:ea typeface="Calibri"/>
                <a:cs typeface="Calibri"/>
              </a:rPr>
              <a:t>ectorized (student </a:t>
            </a:r>
            <a:r>
              <a:rPr lang="en-US" sz="1600" b="1" dirty="0" err="1">
                <a:highlight>
                  <a:srgbClr val="FFFF00"/>
                </a:highlight>
                <a:ea typeface="Calibri"/>
                <a:cs typeface="Calibri"/>
              </a:rPr>
              <a:t>todo</a:t>
            </a:r>
            <a:r>
              <a:rPr lang="en-US" sz="1600" b="1" dirty="0">
                <a:highlight>
                  <a:srgbClr val="FFFF00"/>
                </a:highlight>
                <a:ea typeface="Calibri"/>
                <a:cs typeface="Calibri"/>
              </a:rPr>
              <a:t>) code</a:t>
            </a:r>
            <a:r>
              <a:rPr lang="en-US" sz="1600" dirty="0">
                <a:ea typeface="Calibri"/>
                <a:cs typeface="Calibri"/>
              </a:rPr>
              <a:t>. Fill out the template questions and make a note of your observations.</a:t>
            </a:r>
          </a:p>
          <a:p>
            <a:pPr>
              <a:buAutoNum type="arabicPeriod"/>
            </a:pPr>
            <a:endParaRPr lang="en-US" sz="2000" dirty="0">
              <a:ea typeface="Calibri"/>
              <a:cs typeface="Calibri"/>
            </a:endParaRPr>
          </a:p>
          <a:p>
            <a:pPr>
              <a:buAutoNum type="arabicPeriod"/>
            </a:pPr>
            <a:r>
              <a:rPr lang="en-US" sz="2000" dirty="0">
                <a:ea typeface="Calibri"/>
                <a:cs typeface="Calibri"/>
              </a:rPr>
              <a:t>You are encouraged to use this template, but you are welcome to use your own tool of choice (even pen and paper) to illustrate the examples.</a:t>
            </a:r>
            <a:endParaRPr lang="en-US" dirty="0"/>
          </a:p>
          <a:p>
            <a:pPr>
              <a:buAutoNum type="arabicPeriod"/>
            </a:pPr>
            <a:r>
              <a:rPr lang="en-US" sz="2000" dirty="0">
                <a:ea typeface="Calibri"/>
                <a:cs typeface="Calibri"/>
              </a:rPr>
              <a:t>Feel free to resize these slides: </a:t>
            </a:r>
            <a:r>
              <a:rPr lang="en-US" sz="2000" dirty="0">
                <a:ea typeface="+mn-lt"/>
                <a:cs typeface="+mn-lt"/>
                <a:hlinkClick r:id="rId2"/>
              </a:rPr>
              <a:t>https://support.microsoft.com/en-us/office/change-the-size-of-your-slides-040a811c-be43-40b9-8d04-0de5ed79987e</a:t>
            </a:r>
            <a:r>
              <a:rPr lang="en-US" sz="2000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067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38857-9F53-3CE2-9912-FB273E67B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6D861-6214-65F7-2481-1F52B325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01: test_reverse_8xfloat:  OSACA reference</a:t>
            </a:r>
            <a:endParaRPr lang="en-US" b="1" dirty="0">
              <a:ea typeface="Calibri Light"/>
              <a:cs typeface="Calibri Light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CAF62F5-DA41-FBDC-E2E1-358B2C094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7" y="3750320"/>
            <a:ext cx="11737807" cy="2437397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BD96CD-DCFD-EFF0-C564-3F653CE95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42" y="1324727"/>
            <a:ext cx="4818137" cy="1842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D17C9C-CF2C-C085-B592-73F602624F9F}"/>
              </a:ext>
            </a:extLst>
          </p:cNvPr>
          <p:cNvSpPr/>
          <p:nvPr/>
        </p:nvSpPr>
        <p:spPr>
          <a:xfrm>
            <a:off x="220578" y="5763663"/>
            <a:ext cx="8485442" cy="324510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E933B-5831-681B-6E80-BF9B467C5DD9}"/>
              </a:ext>
            </a:extLst>
          </p:cNvPr>
          <p:cNvSpPr/>
          <p:nvPr/>
        </p:nvSpPr>
        <p:spPr>
          <a:xfrm>
            <a:off x="9393433" y="5764640"/>
            <a:ext cx="642418" cy="324510"/>
          </a:xfrm>
          <a:prstGeom prst="rect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C7372D-D421-5872-CC0A-B37CCA0E5F7B}"/>
              </a:ext>
            </a:extLst>
          </p:cNvPr>
          <p:cNvSpPr/>
          <p:nvPr/>
        </p:nvSpPr>
        <p:spPr>
          <a:xfrm>
            <a:off x="8752238" y="5764640"/>
            <a:ext cx="642418" cy="3245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10259D-AB75-6447-CE74-27AF7B7BEA2B}"/>
              </a:ext>
            </a:extLst>
          </p:cNvPr>
          <p:cNvSpPr/>
          <p:nvPr/>
        </p:nvSpPr>
        <p:spPr>
          <a:xfrm>
            <a:off x="10127554" y="4881835"/>
            <a:ext cx="1841174" cy="4639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6AF63-96C8-BF22-0272-8B4904AA3C61}"/>
              </a:ext>
            </a:extLst>
          </p:cNvPr>
          <p:cNvSpPr/>
          <p:nvPr/>
        </p:nvSpPr>
        <p:spPr>
          <a:xfrm>
            <a:off x="221028" y="2010396"/>
            <a:ext cx="4015661" cy="4639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4F234-B5DB-56D3-6E24-08E66FBEB6C1}"/>
              </a:ext>
            </a:extLst>
          </p:cNvPr>
          <p:cNvSpPr txBox="1"/>
          <p:nvPr/>
        </p:nvSpPr>
        <p:spPr>
          <a:xfrm>
            <a:off x="4898472" y="952411"/>
            <a:ext cx="728644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Each iteration copies one element of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src</a:t>
            </a:r>
            <a:r>
              <a:rPr lang="en-US" dirty="0">
                <a:ea typeface="Calibri" panose="020F0502020204030204"/>
                <a:cs typeface="Calibri" panose="020F0502020204030204"/>
              </a:rPr>
              <a:t> to its reversed location in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dst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iteration is translated into 2 assembly instructions (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vmovss</a:t>
            </a:r>
            <a:r>
              <a:rPr lang="en-US" dirty="0">
                <a:ea typeface="Calibri" panose="020F0502020204030204"/>
                <a:cs typeface="Calibri" panose="020F0502020204030204"/>
              </a:rPr>
              <a:t>) for loading and storing.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critical path</a:t>
            </a:r>
            <a:r>
              <a:rPr lang="en-US" dirty="0">
                <a:ea typeface="Calibri" panose="020F0502020204030204"/>
                <a:cs typeface="Calibri" panose="020F0502020204030204"/>
              </a:rPr>
              <a:t>, or time it takes a specific iteration to complete, is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5 cycles.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There are no (0.0) Loop Caried Dependencies (LCD)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The bottleneck (max cycles) is on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ports 4,7,8 and 9</a:t>
            </a:r>
            <a:r>
              <a:rPr lang="en-US" dirty="0">
                <a:ea typeface="Calibri" panose="020F0502020204030204"/>
                <a:cs typeface="Calibri" panose="020F0502020204030204"/>
              </a:rPr>
              <a:t> for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0.5 cycles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An iteration of this loop will complete every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.5 cycles</a:t>
            </a:r>
            <a:r>
              <a:rPr lang="en-US" dirty="0">
                <a:ea typeface="Calibri" panose="020F0502020204030204"/>
                <a:cs typeface="Calibri" panose="020F0502020204030204"/>
              </a:rPr>
              <a:t> (max of LCD and bottleneck).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Or, this loop can complete </a:t>
            </a:r>
            <a:r>
              <a:rPr lang="en-US" b="1" dirty="0">
                <a:ea typeface="Calibri" panose="020F0502020204030204"/>
                <a:cs typeface="Calibri" panose="020F0502020204030204"/>
              </a:rPr>
              <a:t>1/0.5= 2 iterations of 'reverse' every cycle</a:t>
            </a:r>
            <a:r>
              <a:rPr lang="en-US" dirty="0">
                <a:ea typeface="Calibri" panose="020F0502020204030204"/>
                <a:cs typeface="Calibri" panose="020F0502020204030204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E7FA01-3872-76CF-5CB9-C627E6CD18E8}"/>
              </a:ext>
            </a:extLst>
          </p:cNvPr>
          <p:cNvSpPr/>
          <p:nvPr/>
        </p:nvSpPr>
        <p:spPr>
          <a:xfrm>
            <a:off x="4965556" y="960849"/>
            <a:ext cx="6862377" cy="3057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9218D-91A0-FCC2-C2B4-2995AF7E7F82}"/>
              </a:ext>
            </a:extLst>
          </p:cNvPr>
          <p:cNvSpPr/>
          <p:nvPr/>
        </p:nvSpPr>
        <p:spPr>
          <a:xfrm>
            <a:off x="4951705" y="1258740"/>
            <a:ext cx="6887625" cy="53578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8556B0-6671-579D-A04A-ED59F38AE810}"/>
              </a:ext>
            </a:extLst>
          </p:cNvPr>
          <p:cNvSpPr/>
          <p:nvPr/>
        </p:nvSpPr>
        <p:spPr>
          <a:xfrm>
            <a:off x="4956615" y="1796488"/>
            <a:ext cx="6882191" cy="54017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1CE02-9380-5A47-2836-EC35D39BB051}"/>
              </a:ext>
            </a:extLst>
          </p:cNvPr>
          <p:cNvSpPr/>
          <p:nvPr/>
        </p:nvSpPr>
        <p:spPr>
          <a:xfrm>
            <a:off x="4950829" y="2371582"/>
            <a:ext cx="6867813" cy="267001"/>
          </a:xfrm>
          <a:prstGeom prst="rect">
            <a:avLst/>
          </a:prstGeom>
          <a:noFill/>
          <a:ln w="57150">
            <a:solidFill>
              <a:srgbClr val="92D0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BE1CF-690C-EB08-6BAF-1849F7A64839}"/>
              </a:ext>
            </a:extLst>
          </p:cNvPr>
          <p:cNvSpPr/>
          <p:nvPr/>
        </p:nvSpPr>
        <p:spPr>
          <a:xfrm>
            <a:off x="4907596" y="2672531"/>
            <a:ext cx="6860801" cy="2670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F1EF7-2A50-6637-FC58-B0A8C259815F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281CDA-90D3-00E0-5A38-11D4136F05B3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9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6C9F-2CB0-D4F6-80FA-C6951041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EE4A-4D77-237C-F72E-2F7C6FA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01: test_reverse_8xfloat:  OSACA student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33669-3C9E-9702-88DE-9F23D680730A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6A3A4-4E9F-3ED5-C5DA-29DB6FDBC77D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1CCE1-364E-AD57-4116-C70965C44BFB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08E7B0-3517-25BE-3D06-9C4E6824D916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69FD97-47E7-C08D-FDAF-6B649B3FF7FF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75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897FD-787A-C050-9F14-BE92E9EA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EF4D6-4BC9-F303-C5C4-1DD4DF39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02: test_rotate_by_4_8xfloat:</a:t>
            </a:r>
            <a:endParaRPr lang="en-US" b="1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E79326-2A62-EBA6-517D-1ABCF70CB131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A7A97B-6637-7538-2B17-6CF6EC7B5087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0526DA-4525-6023-67A3-1AEDFF7809D8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46245-4C8C-5758-74C7-C78172C87FF5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1225E0-632D-504B-A960-304877BE7D56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E3AFAB-6C02-6BD9-5C6C-0492FAF1E279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5E18F-4D97-9E87-70A0-C9CEB96945C5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A47DA-6EB2-F257-B755-2DBAEFD2BB05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FDF78-EF7B-7070-7CB9-A6F06D992D04}"/>
              </a:ext>
            </a:extLst>
          </p:cNvPr>
          <p:cNvSpPr txBox="1"/>
          <p:nvPr/>
        </p:nvSpPr>
        <p:spPr>
          <a:xfrm>
            <a:off x="3627" y="607689"/>
            <a:ext cx="109942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D0C2C8-A36D-9ABD-C53E-AD6AAF66A1A4}"/>
              </a:ext>
            </a:extLst>
          </p:cNvPr>
          <p:cNvSpPr txBox="1"/>
          <p:nvPr/>
        </p:nvSpPr>
        <p:spPr>
          <a:xfrm>
            <a:off x="519396" y="1148232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(a)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CC56429-94D1-D40F-7EEA-B00A2EC4CD57}"/>
              </a:ext>
            </a:extLst>
          </p:cNvPr>
          <p:cNvSpPr/>
          <p:nvPr/>
        </p:nvSpPr>
        <p:spPr>
          <a:xfrm>
            <a:off x="1274207" y="3118327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57B827-74A0-B4B4-AF8E-FE514B763BA5}"/>
              </a:ext>
            </a:extLst>
          </p:cNvPr>
          <p:cNvSpPr/>
          <p:nvPr/>
        </p:nvSpPr>
        <p:spPr>
          <a:xfrm>
            <a:off x="10800743" y="20827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F259D6-D3F3-A9A9-BE53-01C9893A8616}"/>
              </a:ext>
            </a:extLst>
          </p:cNvPr>
          <p:cNvSpPr/>
          <p:nvPr/>
        </p:nvSpPr>
        <p:spPr>
          <a:xfrm>
            <a:off x="10800743" y="25793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DB6E9F-FAD9-1899-5D5F-FC95C44FB1C7}"/>
              </a:ext>
            </a:extLst>
          </p:cNvPr>
          <p:cNvSpPr/>
          <p:nvPr/>
        </p:nvSpPr>
        <p:spPr>
          <a:xfrm>
            <a:off x="10800743" y="30759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00BA4A8-92E6-6E9C-33D2-CEF93A6ABB4A}"/>
              </a:ext>
            </a:extLst>
          </p:cNvPr>
          <p:cNvSpPr/>
          <p:nvPr/>
        </p:nvSpPr>
        <p:spPr>
          <a:xfrm>
            <a:off x="10800741" y="357249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07E510-93D1-8FA9-297D-913BFB553F9B}"/>
              </a:ext>
            </a:extLst>
          </p:cNvPr>
          <p:cNvSpPr/>
          <p:nvPr/>
        </p:nvSpPr>
        <p:spPr>
          <a:xfrm>
            <a:off x="10800743" y="40776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C94B84-E3DA-EAB1-D9DB-AE07571F836E}"/>
              </a:ext>
            </a:extLst>
          </p:cNvPr>
          <p:cNvSpPr/>
          <p:nvPr/>
        </p:nvSpPr>
        <p:spPr>
          <a:xfrm>
            <a:off x="10800741" y="457422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B8EB55-8E02-FA87-BF26-654233476EE8}"/>
              </a:ext>
            </a:extLst>
          </p:cNvPr>
          <p:cNvSpPr/>
          <p:nvPr/>
        </p:nvSpPr>
        <p:spPr>
          <a:xfrm>
            <a:off x="10800741" y="507080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053120-7161-3BB9-A598-F907D9C7596B}"/>
              </a:ext>
            </a:extLst>
          </p:cNvPr>
          <p:cNvSpPr/>
          <p:nvPr/>
        </p:nvSpPr>
        <p:spPr>
          <a:xfrm>
            <a:off x="10800741" y="15690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A5DEE9-31EF-5862-1ECA-30FF98E66674}"/>
              </a:ext>
            </a:extLst>
          </p:cNvPr>
          <p:cNvSpPr txBox="1"/>
          <p:nvPr/>
        </p:nvSpPr>
        <p:spPr>
          <a:xfrm>
            <a:off x="10258200" y="664432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BB35D6-7E08-90D0-A4D6-51F2A89DF1E6}"/>
              </a:ext>
            </a:extLst>
          </p:cNvPr>
          <p:cNvSpPr txBox="1"/>
          <p:nvPr/>
        </p:nvSpPr>
        <p:spPr>
          <a:xfrm>
            <a:off x="10798288" y="1172550"/>
            <a:ext cx="1632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(b)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0B8316A-42FE-B67C-E9D2-84A059F15815}"/>
              </a:ext>
            </a:extLst>
          </p:cNvPr>
          <p:cNvSpPr/>
          <p:nvPr/>
        </p:nvSpPr>
        <p:spPr>
          <a:xfrm>
            <a:off x="9534610" y="2964305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ECC4F1-B790-3799-AA76-46B2AF367BCB}"/>
              </a:ext>
            </a:extLst>
          </p:cNvPr>
          <p:cNvSpPr/>
          <p:nvPr/>
        </p:nvSpPr>
        <p:spPr>
          <a:xfrm>
            <a:off x="2318425" y="1004060"/>
            <a:ext cx="7044447" cy="4623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2322F1A-5721-78DA-550C-20404DDF004D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699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5CF2B-3E11-4CF5-6C99-B2803B873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030A-E9E9-4424-7E95-84FB93AC6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02: test_rotate_by_4_8xfloat:  OSACA reference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132C3-DDCF-1FF8-B72C-2AB8F2766CDF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DE732-74FE-FF6E-A6E8-84C8708D777C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189763-3825-4467-5D12-1B951AB1866C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E7C68-1A0F-6C4C-107C-437A153D3E42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5A21A3-A7DB-B072-1126-5E03F1F2A7C0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8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4441-D349-A9C4-6E60-F3EA3A2F6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8761-BCF6-C78A-156C-26B2F390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02: test_rotate_by_4_8xfloat:  OSACA student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83456-1877-01E0-2369-E0B98CDA73C1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DA4CC-E508-B0C1-E08B-0144EE65E2D5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3B742A-A2F8-79A8-861D-935C84FE488D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A5C4E-7768-8868-7943-1C4D7F08D128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D71D1-BEC5-DEB0-B7A7-EDB0FDA77443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716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0EA42-76DA-6738-E10D-FF7FE790C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E364-FCAD-B723-ACB3-62D4255A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03: test_rotate_by_2_8xfloat: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4AA946-7585-1C16-42A6-B89B909072C9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52732-7627-AF39-7D0A-FECC96A4AE6C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92B4E-BCAE-3A9C-FDC6-3A994640A6B9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55BE9-EF37-76D6-4DC8-441FA5AAB0B6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7FDC4B-81A8-6A2E-0774-589976F4EDD0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62AC4-0960-E21C-BC19-4D3E999C78DE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38FAF4-EDB3-131C-3EE0-87DEFC32AEE1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7289E0-EB9E-37DA-1F9A-6ECA12499235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A14E8-2DA2-1536-70D3-DE1CF23AED32}"/>
              </a:ext>
            </a:extLst>
          </p:cNvPr>
          <p:cNvSpPr txBox="1"/>
          <p:nvPr/>
        </p:nvSpPr>
        <p:spPr>
          <a:xfrm>
            <a:off x="3627" y="607689"/>
            <a:ext cx="109942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1D322-04F6-9318-D261-8C894DCD63F8}"/>
              </a:ext>
            </a:extLst>
          </p:cNvPr>
          <p:cNvSpPr txBox="1"/>
          <p:nvPr/>
        </p:nvSpPr>
        <p:spPr>
          <a:xfrm>
            <a:off x="519396" y="1148232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(a)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FA2AB9B-CD47-807B-6C6A-F1A1019CB7F4}"/>
              </a:ext>
            </a:extLst>
          </p:cNvPr>
          <p:cNvSpPr/>
          <p:nvPr/>
        </p:nvSpPr>
        <p:spPr>
          <a:xfrm>
            <a:off x="1274207" y="3118327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98FF25-1C9F-4E9D-C5BC-AFD804AE69E7}"/>
              </a:ext>
            </a:extLst>
          </p:cNvPr>
          <p:cNvSpPr/>
          <p:nvPr/>
        </p:nvSpPr>
        <p:spPr>
          <a:xfrm>
            <a:off x="10800743" y="20827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24D4F-8F6B-F449-6F66-00ABDD8CE567}"/>
              </a:ext>
            </a:extLst>
          </p:cNvPr>
          <p:cNvSpPr/>
          <p:nvPr/>
        </p:nvSpPr>
        <p:spPr>
          <a:xfrm>
            <a:off x="10800743" y="25793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4544CD-6487-4A43-991B-7BEC74A3FA6D}"/>
              </a:ext>
            </a:extLst>
          </p:cNvPr>
          <p:cNvSpPr/>
          <p:nvPr/>
        </p:nvSpPr>
        <p:spPr>
          <a:xfrm>
            <a:off x="10800743" y="30759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E2F23-EA19-9ED1-8FFE-D1E1750B34BB}"/>
              </a:ext>
            </a:extLst>
          </p:cNvPr>
          <p:cNvSpPr/>
          <p:nvPr/>
        </p:nvSpPr>
        <p:spPr>
          <a:xfrm>
            <a:off x="10800741" y="357249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1ACF3C-3D75-686B-54EE-243D4E79D4E0}"/>
              </a:ext>
            </a:extLst>
          </p:cNvPr>
          <p:cNvSpPr/>
          <p:nvPr/>
        </p:nvSpPr>
        <p:spPr>
          <a:xfrm>
            <a:off x="10800743" y="40776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97A2FE-D404-B573-2A41-CC42A1D03636}"/>
              </a:ext>
            </a:extLst>
          </p:cNvPr>
          <p:cNvSpPr/>
          <p:nvPr/>
        </p:nvSpPr>
        <p:spPr>
          <a:xfrm>
            <a:off x="10800741" y="457422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91E090-428E-88EC-9ACE-B235E2F8BA11}"/>
              </a:ext>
            </a:extLst>
          </p:cNvPr>
          <p:cNvSpPr/>
          <p:nvPr/>
        </p:nvSpPr>
        <p:spPr>
          <a:xfrm>
            <a:off x="10800741" y="507080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201289-EA2D-3859-6F69-9965D38EB631}"/>
              </a:ext>
            </a:extLst>
          </p:cNvPr>
          <p:cNvSpPr/>
          <p:nvPr/>
        </p:nvSpPr>
        <p:spPr>
          <a:xfrm>
            <a:off x="10800741" y="15690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A6B20E-2E6D-1F82-9E9C-E324CB78D6FD}"/>
              </a:ext>
            </a:extLst>
          </p:cNvPr>
          <p:cNvSpPr txBox="1"/>
          <p:nvPr/>
        </p:nvSpPr>
        <p:spPr>
          <a:xfrm>
            <a:off x="10258200" y="664432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763129-EF61-8779-B1D8-6B48756F4E3F}"/>
              </a:ext>
            </a:extLst>
          </p:cNvPr>
          <p:cNvSpPr txBox="1"/>
          <p:nvPr/>
        </p:nvSpPr>
        <p:spPr>
          <a:xfrm>
            <a:off x="10798288" y="1172550"/>
            <a:ext cx="1632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(b)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53E000D-F024-288E-0B67-C85C71545D43}"/>
              </a:ext>
            </a:extLst>
          </p:cNvPr>
          <p:cNvSpPr/>
          <p:nvPr/>
        </p:nvSpPr>
        <p:spPr>
          <a:xfrm>
            <a:off x="9534610" y="2964305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5123A5-B5ED-3615-BB90-C499D8211F50}"/>
              </a:ext>
            </a:extLst>
          </p:cNvPr>
          <p:cNvSpPr/>
          <p:nvPr/>
        </p:nvSpPr>
        <p:spPr>
          <a:xfrm>
            <a:off x="2318425" y="1004060"/>
            <a:ext cx="7044447" cy="4623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0FCFFC-157F-0E4C-960A-896E8304DED6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098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5931-11EE-2F76-5223-9FF2F9E4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1572-6820-95FA-B23A-B2065274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03: test_rotate_by_2_8xfloat:  OSACA reference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20163-B9FA-4FA2-ACC9-7B673B24DC14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2298E-0F8A-0B1A-923F-324F3DE737AE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E20901-AFE2-2042-0059-DB35B9105F82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AEB493-57B7-71CD-644F-FFEFCF0A935B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9FF91-EA61-4521-27FC-B254C3E0A46F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66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A349-F6DA-9966-7E53-70ECD330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C7CF-090B-AFA1-1226-F394B8B2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03: test_rotate_by_2_8xfloat:  OSACA student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BC9DB-C333-69AA-9B78-5DD906919ACB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557C0-06B9-5961-405B-6C6E80A05628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CF4A1-8968-CB9C-8ED2-58C672C6179F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E82AD5-62D0-716A-4AB1-B3165519BE0A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4845F-2BB7-79AA-68D3-FD9F1CD2F480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0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4B8FE-D283-EAD3-B95B-0D759B6F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3759-A255-C36F-88D3-992B898A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04: test_rotate_by_1_8xfloat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5281F-52F9-54D3-D9F5-258A8A8FDCD0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9EE88-27AE-874E-C979-D7FE1D2A0CED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308545-E18C-C558-21CF-D941090260A9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4E412-41F5-D373-999B-78F5569E66DB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744456-354F-672F-F65F-55C12C9A6286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21C9E-B69F-49A4-FB15-26A0F85FD5BD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7EB560-3A7C-EE62-B41D-3E4FD70CAF33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81627B-60A9-D6A0-CAB0-0312DC70F595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04E2EF-23FB-B69C-2E95-918F5E52D187}"/>
              </a:ext>
            </a:extLst>
          </p:cNvPr>
          <p:cNvSpPr txBox="1"/>
          <p:nvPr/>
        </p:nvSpPr>
        <p:spPr>
          <a:xfrm>
            <a:off x="3627" y="607689"/>
            <a:ext cx="109942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EE6D00-847D-43E9-0BC5-66DD8E776EAB}"/>
              </a:ext>
            </a:extLst>
          </p:cNvPr>
          <p:cNvSpPr txBox="1"/>
          <p:nvPr/>
        </p:nvSpPr>
        <p:spPr>
          <a:xfrm>
            <a:off x="519396" y="1148232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(a)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CC716A6-98B8-A965-6258-59C9B0D485E5}"/>
              </a:ext>
            </a:extLst>
          </p:cNvPr>
          <p:cNvSpPr/>
          <p:nvPr/>
        </p:nvSpPr>
        <p:spPr>
          <a:xfrm>
            <a:off x="1274207" y="3118327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8B502-270C-0635-8C07-9B40470257AC}"/>
              </a:ext>
            </a:extLst>
          </p:cNvPr>
          <p:cNvSpPr/>
          <p:nvPr/>
        </p:nvSpPr>
        <p:spPr>
          <a:xfrm>
            <a:off x="10800743" y="20827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6F8964-6D69-57D8-1EFB-8131D13A7D2A}"/>
              </a:ext>
            </a:extLst>
          </p:cNvPr>
          <p:cNvSpPr/>
          <p:nvPr/>
        </p:nvSpPr>
        <p:spPr>
          <a:xfrm>
            <a:off x="10800743" y="25793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82B3A2-5641-54D7-1CB3-8678F2AABBA8}"/>
              </a:ext>
            </a:extLst>
          </p:cNvPr>
          <p:cNvSpPr/>
          <p:nvPr/>
        </p:nvSpPr>
        <p:spPr>
          <a:xfrm>
            <a:off x="10800743" y="30759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D11CD4-BDE9-EA54-1038-8C085BCC93EF}"/>
              </a:ext>
            </a:extLst>
          </p:cNvPr>
          <p:cNvSpPr/>
          <p:nvPr/>
        </p:nvSpPr>
        <p:spPr>
          <a:xfrm>
            <a:off x="10800741" y="357249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5457AF-1D33-5B9D-A4EE-FCA452D551F9}"/>
              </a:ext>
            </a:extLst>
          </p:cNvPr>
          <p:cNvSpPr/>
          <p:nvPr/>
        </p:nvSpPr>
        <p:spPr>
          <a:xfrm>
            <a:off x="10800743" y="40776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75933-7B04-B693-7F17-EA74D6FE0889}"/>
              </a:ext>
            </a:extLst>
          </p:cNvPr>
          <p:cNvSpPr/>
          <p:nvPr/>
        </p:nvSpPr>
        <p:spPr>
          <a:xfrm>
            <a:off x="10800741" y="457422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2D31D-0B7E-557E-3D89-717EB31AF043}"/>
              </a:ext>
            </a:extLst>
          </p:cNvPr>
          <p:cNvSpPr/>
          <p:nvPr/>
        </p:nvSpPr>
        <p:spPr>
          <a:xfrm>
            <a:off x="10800741" y="507080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1F00FF-8ACB-C1D7-6772-7287A4833260}"/>
              </a:ext>
            </a:extLst>
          </p:cNvPr>
          <p:cNvSpPr/>
          <p:nvPr/>
        </p:nvSpPr>
        <p:spPr>
          <a:xfrm>
            <a:off x="10800741" y="15690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2CC4A7-C188-4B83-6672-D6194D473595}"/>
              </a:ext>
            </a:extLst>
          </p:cNvPr>
          <p:cNvSpPr txBox="1"/>
          <p:nvPr/>
        </p:nvSpPr>
        <p:spPr>
          <a:xfrm>
            <a:off x="10258200" y="664432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7C9568-7391-4CEA-83B0-3DDA2A9AF008}"/>
              </a:ext>
            </a:extLst>
          </p:cNvPr>
          <p:cNvSpPr txBox="1"/>
          <p:nvPr/>
        </p:nvSpPr>
        <p:spPr>
          <a:xfrm>
            <a:off x="10798288" y="1172550"/>
            <a:ext cx="1632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(b)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6A60C42-E1E1-7A9C-580D-336FE4FD0957}"/>
              </a:ext>
            </a:extLst>
          </p:cNvPr>
          <p:cNvSpPr/>
          <p:nvPr/>
        </p:nvSpPr>
        <p:spPr>
          <a:xfrm>
            <a:off x="9534610" y="2964305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3084BD-B64C-9128-3F83-FE80608A2EA8}"/>
              </a:ext>
            </a:extLst>
          </p:cNvPr>
          <p:cNvSpPr/>
          <p:nvPr/>
        </p:nvSpPr>
        <p:spPr>
          <a:xfrm>
            <a:off x="2318425" y="1004060"/>
            <a:ext cx="7044447" cy="4623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807C76-5BB7-C1D0-3989-4E81F94B80A0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455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1CF53-620C-8EB9-68FB-978B97E35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CEA6-C1D4-6124-CA5A-D4F63F8D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04: test_rotate_by_1_8xfloat:  OSACA reference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37CF2-4D9F-B96F-ACE5-54C5CDC1CFAC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C37319-F288-9861-9EED-4D4240C033CC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680060-D759-4936-4660-7062621BA4E5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275E0D-791E-1B15-C1B0-14E2E2896F74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D3831-E925-9758-FFB3-27C1F061AAC3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7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57A-187F-2324-2D60-C4796713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PG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98C64-C348-A0E0-342C-09778CE8E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60" y="99066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sz="14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 NOTE: You can use any instructions from:</a:t>
            </a:r>
            <a:endParaRPr lang="en-US" dirty="0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    </a:t>
            </a:r>
            <a:r>
              <a:rPr lang="en-US" sz="1400" dirty="0">
                <a:ea typeface="+mn-lt"/>
                <a:cs typeface="+mn-lt"/>
                <a:hlinkClick r:id="rId2"/>
              </a:rPr>
              <a:t>https://software.intel.com/sites/landingpage/IntrinsicsGuide/#techs=SSE4_1,AVX,AVX2</a:t>
            </a:r>
            <a:endParaRPr lang="en-US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  But, I strongly suggest the following instructions: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endParaRPr lang="en-US" sz="14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_mm256_loadu_ps (float const * </a:t>
            </a:r>
            <a:r>
              <a:rPr lang="en-US" sz="1400" b="1" err="1">
                <a:latin typeface="Courier New"/>
                <a:ea typeface="+mn-lt"/>
                <a:cs typeface="+mn-lt"/>
              </a:rPr>
              <a:t>mem_addr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   // Load</a:t>
            </a:r>
            <a:endParaRPr lang="en-US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void _mm256_storeu_ps (float * </a:t>
            </a:r>
            <a:r>
              <a:rPr lang="en-US" sz="1400" b="1" err="1">
                <a:latin typeface="Courier New"/>
                <a:ea typeface="+mn-lt"/>
                <a:cs typeface="+mn-lt"/>
              </a:rPr>
              <a:t>mem_addr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, __m256 a)   // Store</a:t>
            </a:r>
            <a:endParaRPr lang="en-US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_mm256_set1_ps (float a)   // set</a:t>
            </a:r>
            <a:endParaRPr lang="en-US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__m128 _mm256_extractf128_ps (__m256 a, const int imm8)   // extract </a:t>
            </a:r>
            <a:endParaRPr lang="en-US" b="1">
              <a:latin typeface="Courier New"/>
              <a:ea typeface="+mn-lt"/>
              <a:cs typeface="+mn-lt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int _</a:t>
            </a:r>
            <a:r>
              <a:rPr lang="en-US" sz="1400" b="1" err="1">
                <a:latin typeface="Courier New"/>
                <a:ea typeface="+mn-lt"/>
                <a:cs typeface="+mn-lt"/>
              </a:rPr>
              <a:t>mm_extract_ps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 (__m128 a, const int imm8) // SSE 4.1</a:t>
            </a:r>
            <a:endParaRPr lang="en-US" b="1">
              <a:latin typeface="Courier New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_mm256_permute_ps (__m256 a, int imm8) // w/in lane   // permute with one input</a:t>
            </a:r>
            <a:endParaRPr lang="en-US" b="1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_mm256_permutevar8x32_ps (__m256 a, __m256i </a:t>
            </a:r>
            <a:r>
              <a:rPr lang="en-US" sz="1400" b="1" err="1">
                <a:latin typeface="Courier New"/>
                <a:ea typeface="+mn-lt"/>
                <a:cs typeface="+mn-lt"/>
              </a:rPr>
              <a:t>idx</a:t>
            </a:r>
            <a:r>
              <a:rPr lang="en-US" sz="1400" b="1" dirty="0">
                <a:latin typeface="Courier New"/>
                <a:ea typeface="+mn-lt"/>
                <a:cs typeface="+mn-lt"/>
              </a:rPr>
              <a:t>) // across lane   </a:t>
            </a:r>
            <a:endParaRPr lang="en-US" b="1">
              <a:latin typeface="Courier New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_mm256_blend_ps (__m256 a, __m256 b, const int imm8) // Blend</a:t>
            </a:r>
            <a:endParaRPr lang="en-US" b="1">
              <a:latin typeface="Courier New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_mm256_shuffle_ps (__m256 a, __m256 b, const int imm8)  // Shuffle with two inputs</a:t>
            </a:r>
            <a:endParaRPr lang="en-US" b="1">
              <a:latin typeface="Courier New"/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n-US" sz="1400" b="1" dirty="0">
                <a:latin typeface="Courier New"/>
                <a:ea typeface="+mn-lt"/>
                <a:cs typeface="+mn-lt"/>
              </a:rPr>
              <a:t>  __m256 _mm256_fmadd_ps (__m256 a, __m256 b, __m256 c)  // Math</a:t>
            </a:r>
            <a:endParaRPr lang="en-US" b="1" dirty="0">
              <a:latin typeface="Courier New"/>
            </a:endParaRPr>
          </a:p>
          <a:p>
            <a:pPr>
              <a:buNone/>
            </a:pPr>
            <a:endParaRPr lang="en-US" sz="1400" dirty="0">
              <a:ea typeface="Calibri"/>
              <a:cs typeface="Calibri"/>
            </a:endParaRPr>
          </a:p>
          <a:p>
            <a:pPr>
              <a:buNone/>
            </a:pPr>
            <a:endParaRPr lang="en-US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093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213C-19D3-4F57-AC7B-6D1C283C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11ED-8DA6-2251-6774-716D9C2D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04: test_rotate_by_1_8xfloat:  OSACA student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8247F-FCE3-330A-5720-E3F4BB7ADD09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E264B-4D93-8B5B-CDBC-1EF7DA471D3F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D2071-0BC9-0B42-DFEA-B8FFF74B2DCE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1468D-3EF4-46BE-C576-39A2EC3A742B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D08EA-3DA9-F24D-CC29-0B07CF7C13D5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172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D496-7918-65F3-7C87-1E91898A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7F56-F9CB-D79B-2FBC-F5CC9B1D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05: test_transpose_4x2_colmaj_8xfloat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7FCB8-152C-4EE2-15C9-B7DA9EBCB0D9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95F0A-2228-48FB-B08E-3A4E7FA53FC1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55B317-93D3-489D-66F0-5E2A51829A3B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F12E1-B78B-D9C0-6E01-4E0ECDA6BCCE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3755-1967-C93D-5676-946F1E34C32E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1EF3D-A8D6-E644-BA75-C49D296304AB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6D2F8-6122-F3B1-5BA4-8EF70F925FD7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2A52E-B005-910F-6470-E2366A53C06C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62D064-05C2-BFBA-3944-5CE0BFF72F75}"/>
              </a:ext>
            </a:extLst>
          </p:cNvPr>
          <p:cNvSpPr txBox="1"/>
          <p:nvPr/>
        </p:nvSpPr>
        <p:spPr>
          <a:xfrm>
            <a:off x="3627" y="607689"/>
            <a:ext cx="1099425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698BBB-F61F-566F-CFF9-BBDFDFF6E39E}"/>
              </a:ext>
            </a:extLst>
          </p:cNvPr>
          <p:cNvSpPr txBox="1"/>
          <p:nvPr/>
        </p:nvSpPr>
        <p:spPr>
          <a:xfrm>
            <a:off x="519396" y="1148232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(a)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83C2394-1EA1-3CF2-91A0-E78BA5F72996}"/>
              </a:ext>
            </a:extLst>
          </p:cNvPr>
          <p:cNvSpPr/>
          <p:nvPr/>
        </p:nvSpPr>
        <p:spPr>
          <a:xfrm>
            <a:off x="1274207" y="3118327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63D12A-6339-09E9-D8B5-9CA66EC74CED}"/>
              </a:ext>
            </a:extLst>
          </p:cNvPr>
          <p:cNvSpPr/>
          <p:nvPr/>
        </p:nvSpPr>
        <p:spPr>
          <a:xfrm>
            <a:off x="10800743" y="20827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5E60A8-C4CC-F855-7928-E5A617B00932}"/>
              </a:ext>
            </a:extLst>
          </p:cNvPr>
          <p:cNvSpPr/>
          <p:nvPr/>
        </p:nvSpPr>
        <p:spPr>
          <a:xfrm>
            <a:off x="10800743" y="25793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5F754-C78E-DC41-9267-040B542A5887}"/>
              </a:ext>
            </a:extLst>
          </p:cNvPr>
          <p:cNvSpPr/>
          <p:nvPr/>
        </p:nvSpPr>
        <p:spPr>
          <a:xfrm>
            <a:off x="10800743" y="30759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1BFBED-A7BB-3648-FBC2-15912CD4BAEA}"/>
              </a:ext>
            </a:extLst>
          </p:cNvPr>
          <p:cNvSpPr/>
          <p:nvPr/>
        </p:nvSpPr>
        <p:spPr>
          <a:xfrm>
            <a:off x="10800741" y="357249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35B099-AC5B-6383-8F89-A7CBAF98CBB5}"/>
              </a:ext>
            </a:extLst>
          </p:cNvPr>
          <p:cNvSpPr/>
          <p:nvPr/>
        </p:nvSpPr>
        <p:spPr>
          <a:xfrm>
            <a:off x="10800743" y="40776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B98317-4B6B-2B33-E97F-AC641DD79801}"/>
              </a:ext>
            </a:extLst>
          </p:cNvPr>
          <p:cNvSpPr/>
          <p:nvPr/>
        </p:nvSpPr>
        <p:spPr>
          <a:xfrm>
            <a:off x="10800741" y="457422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E4B297-B0B9-56B7-3BB3-3AB9E029E616}"/>
              </a:ext>
            </a:extLst>
          </p:cNvPr>
          <p:cNvSpPr/>
          <p:nvPr/>
        </p:nvSpPr>
        <p:spPr>
          <a:xfrm>
            <a:off x="10800741" y="507080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E6FFA7-337E-D9AB-BB6C-1DF63ED81BCD}"/>
              </a:ext>
            </a:extLst>
          </p:cNvPr>
          <p:cNvSpPr/>
          <p:nvPr/>
        </p:nvSpPr>
        <p:spPr>
          <a:xfrm>
            <a:off x="10800741" y="15690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5BCB7A-A029-9BB3-E843-090B7ACE8317}"/>
              </a:ext>
            </a:extLst>
          </p:cNvPr>
          <p:cNvSpPr txBox="1"/>
          <p:nvPr/>
        </p:nvSpPr>
        <p:spPr>
          <a:xfrm>
            <a:off x="10258200" y="664432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5C5993-B019-BE0D-4259-EB89279A4F56}"/>
              </a:ext>
            </a:extLst>
          </p:cNvPr>
          <p:cNvSpPr txBox="1"/>
          <p:nvPr/>
        </p:nvSpPr>
        <p:spPr>
          <a:xfrm>
            <a:off x="10798288" y="1172550"/>
            <a:ext cx="1632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(b)</a:t>
            </a:r>
            <a:endParaRPr lang="en-US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CFB4EA2-BBF8-CB6C-5D2E-6D2F82DE4A9A}"/>
              </a:ext>
            </a:extLst>
          </p:cNvPr>
          <p:cNvSpPr/>
          <p:nvPr/>
        </p:nvSpPr>
        <p:spPr>
          <a:xfrm>
            <a:off x="9534610" y="2964305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1FB332-21EB-CDC8-B84E-9BB7026960E2}"/>
              </a:ext>
            </a:extLst>
          </p:cNvPr>
          <p:cNvSpPr/>
          <p:nvPr/>
        </p:nvSpPr>
        <p:spPr>
          <a:xfrm>
            <a:off x="2318425" y="1004060"/>
            <a:ext cx="7044447" cy="4623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A07736-6FC0-4B23-794A-4CA597AEF050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9320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5DB70-3EDC-AD32-017E-139B1F73F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FDBE7-DAB9-6ACB-7C7D-725E173C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05: test_transpose_4x2_colmaj_8xfloat  OSACA reference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F411B-317D-57C0-1870-9A3A2B197204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02B04-FF71-8391-1E07-07180297BEC7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6973B3-1A04-7968-44DC-FC6213F2FA8F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FB0D27-BB11-EDE9-E35B-F1C34BDB2E82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54656-BFA2-474D-7598-9530DE9CA388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30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58435-560B-872A-E51A-12F728919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2FA0-0782-2842-BDA6-4E9528CF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sz="4000" b="1" dirty="0">
                <a:ea typeface="+mj-lt"/>
                <a:cs typeface="+mj-lt"/>
              </a:rPr>
              <a:t>05: test_transpose_4x2_colmaj_8xfloat  OSACA student</a:t>
            </a:r>
            <a:endParaRPr lang="en-US" sz="4000" b="1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56C44-0DDD-C56A-EB8D-671BEC4B9295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D40CB0-484A-0069-DC82-AE57C03B9480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F7FAD2-ECAB-3B5C-FA76-F32DE3B4BFF0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F4B4AA-EC71-39EE-1C10-B8A876EBC6B4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230AF-B7F3-5239-2189-37AFC3280210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57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87A89-E35F-9878-0956-76EBA1AC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3A80-D244-5227-80F7-B1B6137D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06: test_rotate_by_1_16xfloat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AB6CEC-9519-83CB-E089-F602899615BD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E718C-7375-A0F9-2F60-2F290F3E1BBC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0330E-D8B3-7B24-0E51-DB221F2AFEFB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A2C0C2-1FA6-3869-170B-234C200F5934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2D41B7-D181-903B-F468-4048F67F3980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CBE5D1-D2A7-915F-F4AB-7903BB12B9FE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1E7E94-9203-1347-4A7A-8D4AA4C6CE7A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4F1D5F-9935-4075-1C69-3C9747F7AE2D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564487-F80D-07F0-CC83-2F9B8FCE2A04}"/>
              </a:ext>
            </a:extLst>
          </p:cNvPr>
          <p:cNvSpPr txBox="1"/>
          <p:nvPr/>
        </p:nvSpPr>
        <p:spPr>
          <a:xfrm>
            <a:off x="3627" y="660851"/>
            <a:ext cx="49691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9F42F-EC41-EE54-1602-1E948C6C3E9F}"/>
              </a:ext>
            </a:extLst>
          </p:cNvPr>
          <p:cNvSpPr txBox="1"/>
          <p:nvPr/>
        </p:nvSpPr>
        <p:spPr>
          <a:xfrm>
            <a:off x="545977" y="864697"/>
            <a:ext cx="1694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</a:t>
            </a:r>
            <a:endParaRPr lang="en-US" dirty="0"/>
          </a:p>
          <a:p>
            <a:r>
              <a:rPr lang="en-US" b="1" dirty="0"/>
              <a:t>(a[0:8], a[8:16])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D3202CF-6E38-7B9A-28CF-DBADFCC486FA}"/>
              </a:ext>
            </a:extLst>
          </p:cNvPr>
          <p:cNvSpPr/>
          <p:nvPr/>
        </p:nvSpPr>
        <p:spPr>
          <a:xfrm>
            <a:off x="1956463" y="3029723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F92617-C8F4-BC22-EC1A-6F452126664A}"/>
              </a:ext>
            </a:extLst>
          </p:cNvPr>
          <p:cNvSpPr txBox="1"/>
          <p:nvPr/>
        </p:nvSpPr>
        <p:spPr>
          <a:xfrm>
            <a:off x="10258200" y="664432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4C559D-DDA7-46B0-7538-2728C9D15261}"/>
              </a:ext>
            </a:extLst>
          </p:cNvPr>
          <p:cNvSpPr txBox="1"/>
          <p:nvPr/>
        </p:nvSpPr>
        <p:spPr>
          <a:xfrm>
            <a:off x="10629939" y="871294"/>
            <a:ext cx="1632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</a:t>
            </a:r>
            <a:endParaRPr lang="en-US" dirty="0"/>
          </a:p>
          <a:p>
            <a:r>
              <a:rPr lang="en-US" b="1" dirty="0"/>
              <a:t>(b[0:8],b[8,16])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274CF74F-58E8-F8D2-75D7-A257496F3A2A}"/>
              </a:ext>
            </a:extLst>
          </p:cNvPr>
          <p:cNvSpPr/>
          <p:nvPr/>
        </p:nvSpPr>
        <p:spPr>
          <a:xfrm>
            <a:off x="8825773" y="3017468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F32AFD4-3D17-B600-46D1-59DF244572BF}"/>
              </a:ext>
            </a:extLst>
          </p:cNvPr>
          <p:cNvSpPr/>
          <p:nvPr/>
        </p:nvSpPr>
        <p:spPr>
          <a:xfrm>
            <a:off x="2699425" y="1004060"/>
            <a:ext cx="6052076" cy="4614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925A62-7043-10FE-2FE4-1864CBE200A4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91CD29-4EA0-7B0C-A8D8-60C0BDB1709E}"/>
              </a:ext>
            </a:extLst>
          </p:cNvPr>
          <p:cNvSpPr/>
          <p:nvPr/>
        </p:nvSpPr>
        <p:spPr>
          <a:xfrm>
            <a:off x="1370193" y="202524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7A4415-1344-51D2-8CD4-1540C36D87F4}"/>
              </a:ext>
            </a:extLst>
          </p:cNvPr>
          <p:cNvSpPr/>
          <p:nvPr/>
        </p:nvSpPr>
        <p:spPr>
          <a:xfrm>
            <a:off x="1370192" y="253068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6559C-0FF3-0F49-37CD-36AC003DF714}"/>
              </a:ext>
            </a:extLst>
          </p:cNvPr>
          <p:cNvSpPr/>
          <p:nvPr/>
        </p:nvSpPr>
        <p:spPr>
          <a:xfrm>
            <a:off x="1370192" y="301840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1B8D4E-0024-B592-66E5-0F23B89296A4}"/>
              </a:ext>
            </a:extLst>
          </p:cNvPr>
          <p:cNvSpPr/>
          <p:nvPr/>
        </p:nvSpPr>
        <p:spPr>
          <a:xfrm>
            <a:off x="1370191" y="35149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A94EC-B534-1B16-2782-E5BB4F4B3A0B}"/>
              </a:ext>
            </a:extLst>
          </p:cNvPr>
          <p:cNvSpPr/>
          <p:nvPr/>
        </p:nvSpPr>
        <p:spPr>
          <a:xfrm>
            <a:off x="1370192" y="40201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E400EB-4BFD-CFA1-9A63-49A0EB1706B2}"/>
              </a:ext>
            </a:extLst>
          </p:cNvPr>
          <p:cNvSpPr/>
          <p:nvPr/>
        </p:nvSpPr>
        <p:spPr>
          <a:xfrm>
            <a:off x="1370191" y="45167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C4367D-0FA6-A452-C36E-E574BD0546AF}"/>
              </a:ext>
            </a:extLst>
          </p:cNvPr>
          <p:cNvSpPr/>
          <p:nvPr/>
        </p:nvSpPr>
        <p:spPr>
          <a:xfrm>
            <a:off x="1370191" y="50133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030964-AE31-65FA-CA80-D02624D2A56A}"/>
              </a:ext>
            </a:extLst>
          </p:cNvPr>
          <p:cNvSpPr/>
          <p:nvPr/>
        </p:nvSpPr>
        <p:spPr>
          <a:xfrm>
            <a:off x="1370191" y="151153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2F3F97-AC51-E5D4-119B-7017D9FD7445}"/>
              </a:ext>
            </a:extLst>
          </p:cNvPr>
          <p:cNvSpPr/>
          <p:nvPr/>
        </p:nvSpPr>
        <p:spPr>
          <a:xfrm>
            <a:off x="10877472" y="156449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607820-E66D-5EDF-7518-DF51A39EFBB0}"/>
              </a:ext>
            </a:extLst>
          </p:cNvPr>
          <p:cNvSpPr/>
          <p:nvPr/>
        </p:nvSpPr>
        <p:spPr>
          <a:xfrm>
            <a:off x="10877471" y="206108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3DAB81-FF79-0606-54EC-9383C6E1ED43}"/>
              </a:ext>
            </a:extLst>
          </p:cNvPr>
          <p:cNvSpPr/>
          <p:nvPr/>
        </p:nvSpPr>
        <p:spPr>
          <a:xfrm>
            <a:off x="10877471" y="255766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0E472B7-B2AA-D3C3-31B6-571DA2D00789}"/>
              </a:ext>
            </a:extLst>
          </p:cNvPr>
          <p:cNvSpPr/>
          <p:nvPr/>
        </p:nvSpPr>
        <p:spPr>
          <a:xfrm>
            <a:off x="10877470" y="305424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FBF0A5-05CC-8537-BDC3-1ABB16916880}"/>
              </a:ext>
            </a:extLst>
          </p:cNvPr>
          <p:cNvSpPr/>
          <p:nvPr/>
        </p:nvSpPr>
        <p:spPr>
          <a:xfrm>
            <a:off x="10877471" y="355939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C25C19-FD54-0747-00DE-0DEE5040CD68}"/>
              </a:ext>
            </a:extLst>
          </p:cNvPr>
          <p:cNvSpPr/>
          <p:nvPr/>
        </p:nvSpPr>
        <p:spPr>
          <a:xfrm>
            <a:off x="10877470" y="405597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B5FEA7-8714-CA6D-51D1-C33008D42DDC}"/>
              </a:ext>
            </a:extLst>
          </p:cNvPr>
          <p:cNvSpPr/>
          <p:nvPr/>
        </p:nvSpPr>
        <p:spPr>
          <a:xfrm>
            <a:off x="10877470" y="455256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63BF08-8DEF-69B2-8074-8CE2CEBF3152}"/>
              </a:ext>
            </a:extLst>
          </p:cNvPr>
          <p:cNvSpPr/>
          <p:nvPr/>
        </p:nvSpPr>
        <p:spPr>
          <a:xfrm>
            <a:off x="10877470" y="502027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EDE068F-6007-3F18-4807-48FBB670DECF}"/>
              </a:ext>
            </a:extLst>
          </p:cNvPr>
          <p:cNvSpPr/>
          <p:nvPr/>
        </p:nvSpPr>
        <p:spPr>
          <a:xfrm>
            <a:off x="11559727" y="154677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D37A70-3111-A6AD-CD73-69F147A1E0AE}"/>
              </a:ext>
            </a:extLst>
          </p:cNvPr>
          <p:cNvSpPr/>
          <p:nvPr/>
        </p:nvSpPr>
        <p:spPr>
          <a:xfrm>
            <a:off x="11559726" y="205221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D37406E-A16E-480D-1AF6-48DB4EF6F51A}"/>
              </a:ext>
            </a:extLst>
          </p:cNvPr>
          <p:cNvSpPr/>
          <p:nvPr/>
        </p:nvSpPr>
        <p:spPr>
          <a:xfrm>
            <a:off x="11559726" y="253994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BE4DCA-F5D8-C3AC-0FAD-B450B331F5C3}"/>
              </a:ext>
            </a:extLst>
          </p:cNvPr>
          <p:cNvSpPr/>
          <p:nvPr/>
        </p:nvSpPr>
        <p:spPr>
          <a:xfrm>
            <a:off x="11559725" y="303652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59DAF95-5DBC-043F-CB6F-CF0602F6196C}"/>
              </a:ext>
            </a:extLst>
          </p:cNvPr>
          <p:cNvSpPr/>
          <p:nvPr/>
        </p:nvSpPr>
        <p:spPr>
          <a:xfrm>
            <a:off x="11559726" y="354167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364D2E-7903-23C8-431E-53E9AF5E9FC1}"/>
              </a:ext>
            </a:extLst>
          </p:cNvPr>
          <p:cNvSpPr/>
          <p:nvPr/>
        </p:nvSpPr>
        <p:spPr>
          <a:xfrm>
            <a:off x="11559725" y="403825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71FA82-37B2-75A7-E3DB-11202475DA0F}"/>
              </a:ext>
            </a:extLst>
          </p:cNvPr>
          <p:cNvSpPr/>
          <p:nvPr/>
        </p:nvSpPr>
        <p:spPr>
          <a:xfrm>
            <a:off x="11559725" y="453484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2F75AE-E611-7C34-6A27-5F7F295695EA}"/>
              </a:ext>
            </a:extLst>
          </p:cNvPr>
          <p:cNvSpPr/>
          <p:nvPr/>
        </p:nvSpPr>
        <p:spPr>
          <a:xfrm>
            <a:off x="11559726" y="50291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407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63DC3-2A0A-8705-0969-696F3414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9FA-F621-C0AD-7EE2-636DE52D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06: test_rotate_by_1_16xfloat: OSACA Ref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10AFF-29F1-EC15-9E24-8136541F4CBF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CB942-1DB4-018B-EA6E-27B300E383FD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333DF-B295-C600-2856-E150127C0C32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34F214-4024-3060-F3F8-0E426953211F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DDB761-A328-4B5E-9A66-DCAE00D500D7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85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C46C-E1EA-5F0C-F687-E91A2810A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45F3-5B3C-AD6B-C705-A30CA014A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06: test_rotate_by_1_16xfloat: OSACA student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0FC44-FD4F-C5FB-BB29-44709F8E6287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8B017-45A1-A79D-D918-34B037DEDA77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5B8D0-3933-8A8E-9130-4E8A73C1380A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AE2FFE-6F41-2160-A1AD-E0F9E3414210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1FA9F-85B2-307D-A3C5-3DEFCF5856D7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13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F896-B61B-00BF-9BA8-65F3594B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2378-6000-B7D0-AF57-615E3184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07: test_transpose_4x4_colmaj_8xfloat: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892A2-719B-9B0B-F33B-57A3DF31B26D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1C2A8E-FCAD-1008-5465-848653B10A47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B3FB50-756E-23EA-A5A4-C7063C9350C7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97B01-9255-9D61-10AF-8F10EEE0CD6B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7CF5F2-9E63-E938-F29C-9F8F6015244E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A56C63-FD03-5278-FC96-337146101C8B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AD51BE-AE4C-2710-8171-7DFC0293B39E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F614A-628A-61C7-F163-0880195F55BC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3D7BDF-D451-9932-995C-6C0A8BF96B43}"/>
              </a:ext>
            </a:extLst>
          </p:cNvPr>
          <p:cNvSpPr txBox="1"/>
          <p:nvPr/>
        </p:nvSpPr>
        <p:spPr>
          <a:xfrm>
            <a:off x="3627" y="660851"/>
            <a:ext cx="49691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27254C-4A4A-0D62-B60D-B4C335E8CD5C}"/>
              </a:ext>
            </a:extLst>
          </p:cNvPr>
          <p:cNvSpPr txBox="1"/>
          <p:nvPr/>
        </p:nvSpPr>
        <p:spPr>
          <a:xfrm>
            <a:off x="545977" y="864697"/>
            <a:ext cx="1694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Input </a:t>
            </a:r>
            <a:endParaRPr lang="en-US" dirty="0"/>
          </a:p>
          <a:p>
            <a:r>
              <a:rPr lang="en-US" b="1" dirty="0"/>
              <a:t>(a[0:8], a[8:16])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3F0CBE0-F976-226D-7AC7-BE6342F91E37}"/>
              </a:ext>
            </a:extLst>
          </p:cNvPr>
          <p:cNvSpPr/>
          <p:nvPr/>
        </p:nvSpPr>
        <p:spPr>
          <a:xfrm>
            <a:off x="1956463" y="3029723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7E8EBA-EA77-D55D-0681-045BFEEFAF53}"/>
              </a:ext>
            </a:extLst>
          </p:cNvPr>
          <p:cNvSpPr txBox="1"/>
          <p:nvPr/>
        </p:nvSpPr>
        <p:spPr>
          <a:xfrm>
            <a:off x="10258200" y="664432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144D22-72FE-DCD3-C7A5-187DB269A973}"/>
              </a:ext>
            </a:extLst>
          </p:cNvPr>
          <p:cNvSpPr txBox="1"/>
          <p:nvPr/>
        </p:nvSpPr>
        <p:spPr>
          <a:xfrm>
            <a:off x="10629939" y="871294"/>
            <a:ext cx="16325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Output </a:t>
            </a:r>
            <a:endParaRPr lang="en-US" dirty="0"/>
          </a:p>
          <a:p>
            <a:r>
              <a:rPr lang="en-US" b="1" dirty="0"/>
              <a:t>(b[0:8],b[8,16])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24B04CA-45E6-6766-9820-A6964CEE648F}"/>
              </a:ext>
            </a:extLst>
          </p:cNvPr>
          <p:cNvSpPr/>
          <p:nvPr/>
        </p:nvSpPr>
        <p:spPr>
          <a:xfrm>
            <a:off x="8825773" y="3017468"/>
            <a:ext cx="651789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2338C4-4736-8C93-9C2B-FC9E5C3D2A9F}"/>
              </a:ext>
            </a:extLst>
          </p:cNvPr>
          <p:cNvSpPr/>
          <p:nvPr/>
        </p:nvSpPr>
        <p:spPr>
          <a:xfrm>
            <a:off x="2699425" y="1004060"/>
            <a:ext cx="6052076" cy="46142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D23A17-9F2D-0F2C-577C-229CC4D1B9B6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02D9E8-77D4-5875-684F-10C8FD47B244}"/>
              </a:ext>
            </a:extLst>
          </p:cNvPr>
          <p:cNvSpPr/>
          <p:nvPr/>
        </p:nvSpPr>
        <p:spPr>
          <a:xfrm>
            <a:off x="1370193" y="202524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1ACE2A-AE14-6D6C-00F9-20A9A0716514}"/>
              </a:ext>
            </a:extLst>
          </p:cNvPr>
          <p:cNvSpPr/>
          <p:nvPr/>
        </p:nvSpPr>
        <p:spPr>
          <a:xfrm>
            <a:off x="1370192" y="253068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E04955-71EE-2306-AD99-BE3C67C8E8EB}"/>
              </a:ext>
            </a:extLst>
          </p:cNvPr>
          <p:cNvSpPr/>
          <p:nvPr/>
        </p:nvSpPr>
        <p:spPr>
          <a:xfrm>
            <a:off x="1370192" y="301840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7F5BF-21EC-0E10-680C-AAF8664DD039}"/>
              </a:ext>
            </a:extLst>
          </p:cNvPr>
          <p:cNvSpPr/>
          <p:nvPr/>
        </p:nvSpPr>
        <p:spPr>
          <a:xfrm>
            <a:off x="1370191" y="35149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FE1838-6973-AF6A-9783-3FD5939DE090}"/>
              </a:ext>
            </a:extLst>
          </p:cNvPr>
          <p:cNvSpPr/>
          <p:nvPr/>
        </p:nvSpPr>
        <p:spPr>
          <a:xfrm>
            <a:off x="1370192" y="40201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8309A4-2DBD-423B-1C55-C6F17AA32E34}"/>
              </a:ext>
            </a:extLst>
          </p:cNvPr>
          <p:cNvSpPr/>
          <p:nvPr/>
        </p:nvSpPr>
        <p:spPr>
          <a:xfrm>
            <a:off x="1370191" y="45167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1A4E1-9E7C-24DE-D9FE-6A6C0FB68E9F}"/>
              </a:ext>
            </a:extLst>
          </p:cNvPr>
          <p:cNvSpPr/>
          <p:nvPr/>
        </p:nvSpPr>
        <p:spPr>
          <a:xfrm>
            <a:off x="1370191" y="50133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E0EE0B-BBB3-81AF-96C6-0E4432DB2286}"/>
              </a:ext>
            </a:extLst>
          </p:cNvPr>
          <p:cNvSpPr/>
          <p:nvPr/>
        </p:nvSpPr>
        <p:spPr>
          <a:xfrm>
            <a:off x="1370191" y="151153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013B9C-EAD8-E35E-29BE-D2A23460EFD4}"/>
              </a:ext>
            </a:extLst>
          </p:cNvPr>
          <p:cNvSpPr/>
          <p:nvPr/>
        </p:nvSpPr>
        <p:spPr>
          <a:xfrm>
            <a:off x="10877472" y="156449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3CD0DC-3600-AEF5-2575-7B31BA510C57}"/>
              </a:ext>
            </a:extLst>
          </p:cNvPr>
          <p:cNvSpPr/>
          <p:nvPr/>
        </p:nvSpPr>
        <p:spPr>
          <a:xfrm>
            <a:off x="10877471" y="206108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2026DE-ADFE-037D-F9BC-0E0EEE98F2F0}"/>
              </a:ext>
            </a:extLst>
          </p:cNvPr>
          <p:cNvSpPr/>
          <p:nvPr/>
        </p:nvSpPr>
        <p:spPr>
          <a:xfrm>
            <a:off x="10877471" y="255766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AB2F29-892C-A669-0E85-F939F53713F1}"/>
              </a:ext>
            </a:extLst>
          </p:cNvPr>
          <p:cNvSpPr/>
          <p:nvPr/>
        </p:nvSpPr>
        <p:spPr>
          <a:xfrm>
            <a:off x="10877470" y="305424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530E89-5206-7F79-B103-DE7E548CFE6F}"/>
              </a:ext>
            </a:extLst>
          </p:cNvPr>
          <p:cNvSpPr/>
          <p:nvPr/>
        </p:nvSpPr>
        <p:spPr>
          <a:xfrm>
            <a:off x="10877471" y="355939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5363C7-0C8C-45DE-334A-060E791D2CEF}"/>
              </a:ext>
            </a:extLst>
          </p:cNvPr>
          <p:cNvSpPr/>
          <p:nvPr/>
        </p:nvSpPr>
        <p:spPr>
          <a:xfrm>
            <a:off x="10877470" y="405597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7CC4A7-9E7B-C821-CFE4-65DE18E4988B}"/>
              </a:ext>
            </a:extLst>
          </p:cNvPr>
          <p:cNvSpPr/>
          <p:nvPr/>
        </p:nvSpPr>
        <p:spPr>
          <a:xfrm>
            <a:off x="10877470" y="455256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8CB70-F5D8-3F79-599D-9B69F2C93C6E}"/>
              </a:ext>
            </a:extLst>
          </p:cNvPr>
          <p:cNvSpPr/>
          <p:nvPr/>
        </p:nvSpPr>
        <p:spPr>
          <a:xfrm>
            <a:off x="10877470" y="502027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F416F5-AA7F-207D-9457-53E0298AAAAF}"/>
              </a:ext>
            </a:extLst>
          </p:cNvPr>
          <p:cNvSpPr/>
          <p:nvPr/>
        </p:nvSpPr>
        <p:spPr>
          <a:xfrm>
            <a:off x="11559727" y="154677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78C6463-95B0-3724-4ACD-4270D09036B4}"/>
              </a:ext>
            </a:extLst>
          </p:cNvPr>
          <p:cNvSpPr/>
          <p:nvPr/>
        </p:nvSpPr>
        <p:spPr>
          <a:xfrm>
            <a:off x="11559726" y="205221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7202F3-1B96-9F97-86FE-D5E62188C455}"/>
              </a:ext>
            </a:extLst>
          </p:cNvPr>
          <p:cNvSpPr/>
          <p:nvPr/>
        </p:nvSpPr>
        <p:spPr>
          <a:xfrm>
            <a:off x="11559726" y="253994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162B6-F9CD-777E-B6BF-10227FCE9857}"/>
              </a:ext>
            </a:extLst>
          </p:cNvPr>
          <p:cNvSpPr/>
          <p:nvPr/>
        </p:nvSpPr>
        <p:spPr>
          <a:xfrm>
            <a:off x="11559725" y="303652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DF1D7A-1042-737E-7AF8-CC2FC4246DFE}"/>
              </a:ext>
            </a:extLst>
          </p:cNvPr>
          <p:cNvSpPr/>
          <p:nvPr/>
        </p:nvSpPr>
        <p:spPr>
          <a:xfrm>
            <a:off x="11559726" y="354167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5D12BF-DE13-4381-C0CB-62A37D93FE2C}"/>
              </a:ext>
            </a:extLst>
          </p:cNvPr>
          <p:cNvSpPr/>
          <p:nvPr/>
        </p:nvSpPr>
        <p:spPr>
          <a:xfrm>
            <a:off x="11559725" y="403825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94FEE0-2E6D-DA3A-726C-FDFC0656EC61}"/>
              </a:ext>
            </a:extLst>
          </p:cNvPr>
          <p:cNvSpPr/>
          <p:nvPr/>
        </p:nvSpPr>
        <p:spPr>
          <a:xfrm>
            <a:off x="11559725" y="453484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7D1BDF6-C0FD-0922-3FB8-CC4CDCCA1383}"/>
              </a:ext>
            </a:extLst>
          </p:cNvPr>
          <p:cNvSpPr/>
          <p:nvPr/>
        </p:nvSpPr>
        <p:spPr>
          <a:xfrm>
            <a:off x="11559726" y="502913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15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1891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EF032-82F0-D53C-0C17-135BB8C1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6ADD-ADF0-89BF-24AE-823F261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07: test_transpose_4x4_colmaj_8xfloat: OSACA ref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D7B50-BC95-58FC-D264-8F42655D1340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C9F8B1-0448-DAB2-DCED-879A17079E4D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F300A-BDC4-EBE7-ED8B-C6A80399BE66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EE20A-C0DA-38AB-699C-EE30BAF632BA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9AD9AA-F3CF-783E-3044-C5134EF08A96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03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53E3-A8E3-F2DA-8A36-F79A62576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9816-D30F-2882-2E1F-21760EC1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07: test_transpose_4x4_colmaj_8xfloat: OSACA Student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992D0-BECB-B3B2-98F9-4249B78BE53A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B9B9A-85D8-B4EA-4F34-FC09B9C39727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7EB776-F69C-8CC2-AA26-32581F541027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828CD3-E158-6CEC-6286-183AB113082C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D9997B-CC6A-54D0-AA9E-F2F159C25645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5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976FA-4359-A949-D7E7-7DD9AD6C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45C5B1-26A5-88BF-179C-8B2625FBA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2" y="1187063"/>
            <a:ext cx="6811029" cy="5516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8E996-90AA-7AF9-3094-98ED0940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4979" cy="1325563"/>
          </a:xfrm>
        </p:spPr>
        <p:txBody>
          <a:bodyPr/>
          <a:lstStyle/>
          <a:p>
            <a:r>
              <a:rPr lang="en-US" b="1" dirty="0"/>
              <a:t>Context: Measuring ILP with OSACA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5647-84E4-687C-5E25-376153A3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richard.m.veras@ou.edu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4BD7F-F610-C872-588C-B17673F7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F175-9A8A-4E94-BB45-4178D68D809E}" type="slidenum">
              <a:rPr lang="en-US" smtClean="0"/>
              <a:t>4</a:t>
            </a:fld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699E7C-81EA-10D9-A5CC-335BAB034DCD}"/>
              </a:ext>
            </a:extLst>
          </p:cNvPr>
          <p:cNvSpPr txBox="1"/>
          <p:nvPr/>
        </p:nvSpPr>
        <p:spPr>
          <a:xfrm>
            <a:off x="7114704" y="834177"/>
            <a:ext cx="5077296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/>
              <a:t>Modern CPU microarchitectures are really complex (see </a:t>
            </a:r>
            <a:r>
              <a:rPr lang="en-US" sz="1600" b="1" dirty="0">
                <a:hlinkClick r:id="rId3"/>
              </a:rPr>
              <a:t>https://chipsandcheese.com/p/popping-the-hood-on-golden-cove</a:t>
            </a:r>
            <a:r>
              <a:rPr lang="en-US" sz="1600" b="1" dirty="0">
                <a:ea typeface="Calibri"/>
                <a:cs typeface="Calibri"/>
              </a:rPr>
              <a:t>). The process is as follows for each clock cycle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Calibri"/>
                <a:cs typeface="Calibri"/>
              </a:rPr>
              <a:t>[Front end] Several instructions are fetched from memory.</a:t>
            </a:r>
            <a:endParaRPr lang="en-US" sz="1600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Calibri"/>
                <a:cs typeface="Calibri"/>
              </a:rPr>
              <a:t>[Front end] Those instructions are decoded into microoperations.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Calibri"/>
                <a:cs typeface="Calibri"/>
              </a:rPr>
              <a:t>[Execution Engine] Those microoperations are queued in a buffer.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Calibri"/>
                <a:cs typeface="Calibri"/>
              </a:rPr>
              <a:t>[EE] When those microoperations have their dependencies resolved and a resource (port) is available they are dispatched to that resource (port).</a:t>
            </a:r>
          </a:p>
          <a:p>
            <a:pPr marL="342900" indent="-342900">
              <a:buAutoNum type="arabicPeriod"/>
            </a:pPr>
            <a:r>
              <a:rPr lang="en-US" sz="1600" dirty="0">
                <a:ea typeface="Calibri"/>
                <a:cs typeface="Calibri"/>
              </a:rPr>
              <a:t>[EE] if a microoperation is completed on a port (these are pipelined so we will have multiple </a:t>
            </a:r>
            <a:r>
              <a:rPr lang="en-US" sz="1600" dirty="0" err="1">
                <a:ea typeface="Calibri"/>
                <a:cs typeface="Calibri"/>
              </a:rPr>
              <a:t>microops</a:t>
            </a:r>
            <a:r>
              <a:rPr lang="en-US" sz="1600" dirty="0">
                <a:ea typeface="Calibri"/>
                <a:cs typeface="Calibri"/>
              </a:rPr>
              <a:t> in flight) then its result is either written to a register or sent to the Load/Store Engine.</a:t>
            </a:r>
          </a:p>
          <a:p>
            <a:endParaRPr lang="en-US" sz="1600" b="1" dirty="0">
              <a:ea typeface="Calibri"/>
              <a:cs typeface="Calibri"/>
            </a:endParaRPr>
          </a:p>
          <a:p>
            <a:r>
              <a:rPr lang="en-US" sz="1600" b="1" dirty="0">
                <a:ea typeface="Calibri"/>
                <a:cs typeface="Calibri"/>
              </a:rPr>
              <a:t>A lot of this complexity exists to exploit as much instruction level parallelism out of the code as possible. However, we have to extract that parallelism </a:t>
            </a:r>
          </a:p>
          <a:p>
            <a:endParaRPr lang="en-US" sz="16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362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203E-CD3D-C72B-3942-340BE5313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E2B6-232C-E71E-B4C2-072311E0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08: test_transpose_8x4_colmaj_8xfloat: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108A5-E336-BD16-A143-9E8D507C1DB7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E3F28-0261-A789-6E25-0EBC2B7904F8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BF62A-699A-B7C4-3D49-B7A8ACF72777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994E48-8BFE-4084-7A6B-EEE8588FD526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1AB533-352B-3925-94D2-C89C1D25F2DF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114737-C7B8-9454-51F1-86E5E681E1C4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A8E5D5-74CE-1D71-88EA-B2F9282107AB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86A1F9-7297-C002-E382-0D5361BDB65F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624F17-C093-99EB-351A-4E014FAAB5A2}"/>
              </a:ext>
            </a:extLst>
          </p:cNvPr>
          <p:cNvSpPr txBox="1"/>
          <p:nvPr/>
        </p:nvSpPr>
        <p:spPr>
          <a:xfrm>
            <a:off x="3627" y="660851"/>
            <a:ext cx="49691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BCE737-B95F-CCED-A029-00AA210E3F00}"/>
              </a:ext>
            </a:extLst>
          </p:cNvPr>
          <p:cNvSpPr txBox="1"/>
          <p:nvPr/>
        </p:nvSpPr>
        <p:spPr>
          <a:xfrm>
            <a:off x="351425" y="864697"/>
            <a:ext cx="36478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Input 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(a[0:8], a[8:16],a[16:24],a[24:32])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9A08EF3-3F04-B491-B6A1-D4CD747C2422}"/>
              </a:ext>
            </a:extLst>
          </p:cNvPr>
          <p:cNvSpPr/>
          <p:nvPr/>
        </p:nvSpPr>
        <p:spPr>
          <a:xfrm>
            <a:off x="3188633" y="3062148"/>
            <a:ext cx="278896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9D94EC-6875-4B8D-756E-9CB1C225F320}"/>
              </a:ext>
            </a:extLst>
          </p:cNvPr>
          <p:cNvSpPr txBox="1"/>
          <p:nvPr/>
        </p:nvSpPr>
        <p:spPr>
          <a:xfrm>
            <a:off x="8888221" y="777921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565AD4-32AC-37B1-161D-68CC4AD81253}"/>
              </a:ext>
            </a:extLst>
          </p:cNvPr>
          <p:cNvSpPr txBox="1"/>
          <p:nvPr/>
        </p:nvSpPr>
        <p:spPr>
          <a:xfrm>
            <a:off x="9259960" y="1000995"/>
            <a:ext cx="29295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Output 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b="1" dirty="0"/>
              <a:t>(b[0:8],b[8,16], b[16:24],b[24,32])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C239017-AD77-F117-0277-308487383DB8}"/>
              </a:ext>
            </a:extLst>
          </p:cNvPr>
          <p:cNvSpPr/>
          <p:nvPr/>
        </p:nvSpPr>
        <p:spPr>
          <a:xfrm>
            <a:off x="8825773" y="3025574"/>
            <a:ext cx="230258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E563738-E79E-74B1-5E2C-462EA9A8F3C3}"/>
              </a:ext>
            </a:extLst>
          </p:cNvPr>
          <p:cNvSpPr/>
          <p:nvPr/>
        </p:nvSpPr>
        <p:spPr>
          <a:xfrm>
            <a:off x="3542488" y="1004060"/>
            <a:ext cx="5209013" cy="4662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C549C-684D-BE01-0FE2-541FDFB22ADE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8AFB9A-DB84-5C42-957E-21B715FA4785}"/>
              </a:ext>
            </a:extLst>
          </p:cNvPr>
          <p:cNvSpPr/>
          <p:nvPr/>
        </p:nvSpPr>
        <p:spPr>
          <a:xfrm>
            <a:off x="1167533" y="20495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18FC2-3ABD-294C-6D03-2615B022808D}"/>
              </a:ext>
            </a:extLst>
          </p:cNvPr>
          <p:cNvSpPr/>
          <p:nvPr/>
        </p:nvSpPr>
        <p:spPr>
          <a:xfrm>
            <a:off x="1167532" y="255500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85756-9057-94BC-52FF-6BB1BE9395C4}"/>
              </a:ext>
            </a:extLst>
          </p:cNvPr>
          <p:cNvSpPr/>
          <p:nvPr/>
        </p:nvSpPr>
        <p:spPr>
          <a:xfrm>
            <a:off x="1167532" y="30427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559C67-556B-B9BA-3638-C0AC8E5B9ACA}"/>
              </a:ext>
            </a:extLst>
          </p:cNvPr>
          <p:cNvSpPr/>
          <p:nvPr/>
        </p:nvSpPr>
        <p:spPr>
          <a:xfrm>
            <a:off x="1167531" y="353931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A5751E-EBE0-8718-9804-07E5400D2DDF}"/>
              </a:ext>
            </a:extLst>
          </p:cNvPr>
          <p:cNvSpPr/>
          <p:nvPr/>
        </p:nvSpPr>
        <p:spPr>
          <a:xfrm>
            <a:off x="1167532" y="404445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063F6-4AA5-06FE-8479-70A9E0532F81}"/>
              </a:ext>
            </a:extLst>
          </p:cNvPr>
          <p:cNvSpPr/>
          <p:nvPr/>
        </p:nvSpPr>
        <p:spPr>
          <a:xfrm>
            <a:off x="1167531" y="454104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144297-7AD8-1D37-CFD4-BA305A3CC743}"/>
              </a:ext>
            </a:extLst>
          </p:cNvPr>
          <p:cNvSpPr/>
          <p:nvPr/>
        </p:nvSpPr>
        <p:spPr>
          <a:xfrm>
            <a:off x="1167531" y="503762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27992-022B-CD07-D79E-66114AEF1971}"/>
              </a:ext>
            </a:extLst>
          </p:cNvPr>
          <p:cNvSpPr/>
          <p:nvPr/>
        </p:nvSpPr>
        <p:spPr>
          <a:xfrm>
            <a:off x="1167531" y="153585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F372D0-D8E5-7620-9CAB-60F89180248F}"/>
              </a:ext>
            </a:extLst>
          </p:cNvPr>
          <p:cNvSpPr/>
          <p:nvPr/>
        </p:nvSpPr>
        <p:spPr>
          <a:xfrm>
            <a:off x="9507493" y="16779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13D906-9161-43F0-BED3-9D8914839649}"/>
              </a:ext>
            </a:extLst>
          </p:cNvPr>
          <p:cNvSpPr/>
          <p:nvPr/>
        </p:nvSpPr>
        <p:spPr>
          <a:xfrm>
            <a:off x="9507492" y="21745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2ECAA7-7FC0-44A0-0C9C-71F14DD972BF}"/>
              </a:ext>
            </a:extLst>
          </p:cNvPr>
          <p:cNvSpPr/>
          <p:nvPr/>
        </p:nvSpPr>
        <p:spPr>
          <a:xfrm>
            <a:off x="9507492" y="26711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24376A-F9AC-ADA9-D8E4-D8DB7109D49E}"/>
              </a:ext>
            </a:extLst>
          </p:cNvPr>
          <p:cNvSpPr/>
          <p:nvPr/>
        </p:nvSpPr>
        <p:spPr>
          <a:xfrm>
            <a:off x="9507491" y="316773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C236AC-DD05-1E91-0BF5-68866B1A0F96}"/>
              </a:ext>
            </a:extLst>
          </p:cNvPr>
          <p:cNvSpPr/>
          <p:nvPr/>
        </p:nvSpPr>
        <p:spPr>
          <a:xfrm>
            <a:off x="9507492" y="36728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70F770-E15E-6491-F61C-C7F39567E3FD}"/>
              </a:ext>
            </a:extLst>
          </p:cNvPr>
          <p:cNvSpPr/>
          <p:nvPr/>
        </p:nvSpPr>
        <p:spPr>
          <a:xfrm>
            <a:off x="9507491" y="41694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0D3BB2-E12F-F9ED-32E8-C8D374E56BE3}"/>
              </a:ext>
            </a:extLst>
          </p:cNvPr>
          <p:cNvSpPr/>
          <p:nvPr/>
        </p:nvSpPr>
        <p:spPr>
          <a:xfrm>
            <a:off x="9507491" y="466605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395EA4-5091-57FB-FAAC-5F5AB5BF0393}"/>
              </a:ext>
            </a:extLst>
          </p:cNvPr>
          <p:cNvSpPr/>
          <p:nvPr/>
        </p:nvSpPr>
        <p:spPr>
          <a:xfrm>
            <a:off x="9507491" y="513376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CA79D2-337C-600D-1E8E-EFCDD5F8E8F5}"/>
              </a:ext>
            </a:extLst>
          </p:cNvPr>
          <p:cNvSpPr/>
          <p:nvPr/>
        </p:nvSpPr>
        <p:spPr>
          <a:xfrm>
            <a:off x="10116791" y="166026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FAF401-43D1-F476-CE38-0DA269F65608}"/>
              </a:ext>
            </a:extLst>
          </p:cNvPr>
          <p:cNvSpPr/>
          <p:nvPr/>
        </p:nvSpPr>
        <p:spPr>
          <a:xfrm>
            <a:off x="10116790" y="216570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D6EBA7-0370-3AB3-D95E-5B8B84920DE0}"/>
              </a:ext>
            </a:extLst>
          </p:cNvPr>
          <p:cNvSpPr/>
          <p:nvPr/>
        </p:nvSpPr>
        <p:spPr>
          <a:xfrm>
            <a:off x="10116790" y="265343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ACB0642-8BF1-E09E-972E-EFD05BD984D3}"/>
              </a:ext>
            </a:extLst>
          </p:cNvPr>
          <p:cNvSpPr/>
          <p:nvPr/>
        </p:nvSpPr>
        <p:spPr>
          <a:xfrm>
            <a:off x="10116789" y="315001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26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9445CA-7276-076F-3B43-640DC5A98D46}"/>
              </a:ext>
            </a:extLst>
          </p:cNvPr>
          <p:cNvSpPr/>
          <p:nvPr/>
        </p:nvSpPr>
        <p:spPr>
          <a:xfrm>
            <a:off x="10116790" y="36551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09CCE53-1F0E-B1FA-0242-BCA35018B0DD}"/>
              </a:ext>
            </a:extLst>
          </p:cNvPr>
          <p:cNvSpPr/>
          <p:nvPr/>
        </p:nvSpPr>
        <p:spPr>
          <a:xfrm>
            <a:off x="10116789" y="41517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6964F3-935A-AF52-8539-2CF4A5F2088F}"/>
              </a:ext>
            </a:extLst>
          </p:cNvPr>
          <p:cNvSpPr/>
          <p:nvPr/>
        </p:nvSpPr>
        <p:spPr>
          <a:xfrm>
            <a:off x="10116789" y="46483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1F454E-044F-2660-8965-895BB6006203}"/>
              </a:ext>
            </a:extLst>
          </p:cNvPr>
          <p:cNvSpPr/>
          <p:nvPr/>
        </p:nvSpPr>
        <p:spPr>
          <a:xfrm>
            <a:off x="10116790" y="514262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8FF5F-089A-1E56-FFC2-7DE88C939DBC}"/>
              </a:ext>
            </a:extLst>
          </p:cNvPr>
          <p:cNvSpPr/>
          <p:nvPr/>
        </p:nvSpPr>
        <p:spPr>
          <a:xfrm>
            <a:off x="1777208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80EEE-180F-17FF-C6D1-E6992A353279}"/>
              </a:ext>
            </a:extLst>
          </p:cNvPr>
          <p:cNvSpPr/>
          <p:nvPr/>
        </p:nvSpPr>
        <p:spPr>
          <a:xfrm>
            <a:off x="1777207" y="25395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18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B889EB-D405-20D8-A73E-7C3E5ABC6C19}"/>
              </a:ext>
            </a:extLst>
          </p:cNvPr>
          <p:cNvSpPr/>
          <p:nvPr/>
        </p:nvSpPr>
        <p:spPr>
          <a:xfrm>
            <a:off x="1777207" y="30361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6EA02F-4383-8798-4802-4E56DCAB7235}"/>
              </a:ext>
            </a:extLst>
          </p:cNvPr>
          <p:cNvSpPr/>
          <p:nvPr/>
        </p:nvSpPr>
        <p:spPr>
          <a:xfrm>
            <a:off x="1777206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20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8BE518-BAE2-0EBB-C3E8-76BE370F7214}"/>
              </a:ext>
            </a:extLst>
          </p:cNvPr>
          <p:cNvSpPr/>
          <p:nvPr/>
        </p:nvSpPr>
        <p:spPr>
          <a:xfrm>
            <a:off x="1777207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1A4029-19D2-13F0-C779-9C81F87604D6}"/>
              </a:ext>
            </a:extLst>
          </p:cNvPr>
          <p:cNvSpPr/>
          <p:nvPr/>
        </p:nvSpPr>
        <p:spPr>
          <a:xfrm>
            <a:off x="1777206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4AC4E2-E103-AF6F-FD1C-8209D3E145C9}"/>
              </a:ext>
            </a:extLst>
          </p:cNvPr>
          <p:cNvSpPr/>
          <p:nvPr/>
        </p:nvSpPr>
        <p:spPr>
          <a:xfrm>
            <a:off x="1777206" y="50310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23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C324C-723D-B02B-BE1B-9CF8CD9F8E4A}"/>
              </a:ext>
            </a:extLst>
          </p:cNvPr>
          <p:cNvSpPr/>
          <p:nvPr/>
        </p:nvSpPr>
        <p:spPr>
          <a:xfrm>
            <a:off x="1777206" y="152925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16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9CFCC9F-27B3-72CA-295C-A3E13B2BC6E3}"/>
              </a:ext>
            </a:extLst>
          </p:cNvPr>
          <p:cNvSpPr/>
          <p:nvPr/>
        </p:nvSpPr>
        <p:spPr>
          <a:xfrm>
            <a:off x="2356720" y="203485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1E7B06-0268-DEB8-C475-0C6646095A37}"/>
              </a:ext>
            </a:extLst>
          </p:cNvPr>
          <p:cNvSpPr/>
          <p:nvPr/>
        </p:nvSpPr>
        <p:spPr>
          <a:xfrm>
            <a:off x="2356719" y="253144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26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C141C9-0933-F59F-4D2C-3BD5DBFA706C}"/>
              </a:ext>
            </a:extLst>
          </p:cNvPr>
          <p:cNvSpPr/>
          <p:nvPr/>
        </p:nvSpPr>
        <p:spPr>
          <a:xfrm>
            <a:off x="2356719" y="302802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B0D72E-842E-80F8-DBD8-92EAAC247398}"/>
              </a:ext>
            </a:extLst>
          </p:cNvPr>
          <p:cNvSpPr/>
          <p:nvPr/>
        </p:nvSpPr>
        <p:spPr>
          <a:xfrm>
            <a:off x="2356718" y="352460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0D86417-88CE-B674-6502-287DCD96DA16}"/>
              </a:ext>
            </a:extLst>
          </p:cNvPr>
          <p:cNvSpPr/>
          <p:nvPr/>
        </p:nvSpPr>
        <p:spPr>
          <a:xfrm>
            <a:off x="2356719" y="40297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1B0730-418C-AA78-5AED-21797CEE6733}"/>
              </a:ext>
            </a:extLst>
          </p:cNvPr>
          <p:cNvSpPr/>
          <p:nvPr/>
        </p:nvSpPr>
        <p:spPr>
          <a:xfrm>
            <a:off x="2356718" y="452633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864B0B-3136-11CD-84B3-FB37306D7C78}"/>
              </a:ext>
            </a:extLst>
          </p:cNvPr>
          <p:cNvSpPr/>
          <p:nvPr/>
        </p:nvSpPr>
        <p:spPr>
          <a:xfrm>
            <a:off x="2356718" y="502292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31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E3D852B-545F-53A1-A8CE-6ED7308EC8C0}"/>
              </a:ext>
            </a:extLst>
          </p:cNvPr>
          <p:cNvSpPr/>
          <p:nvPr/>
        </p:nvSpPr>
        <p:spPr>
          <a:xfrm>
            <a:off x="2356718" y="152114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24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AE4F5F8-F710-174A-E6F0-BAA1D2001B7E}"/>
              </a:ext>
            </a:extLst>
          </p:cNvPr>
          <p:cNvSpPr/>
          <p:nvPr/>
        </p:nvSpPr>
        <p:spPr>
          <a:xfrm>
            <a:off x="10731556" y="166177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A6E7677-6033-D8B8-889F-97D034DC6A1A}"/>
              </a:ext>
            </a:extLst>
          </p:cNvPr>
          <p:cNvSpPr/>
          <p:nvPr/>
        </p:nvSpPr>
        <p:spPr>
          <a:xfrm>
            <a:off x="10731555" y="215835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E4015E-798E-A32A-6081-AD3FCBD641BA}"/>
              </a:ext>
            </a:extLst>
          </p:cNvPr>
          <p:cNvSpPr/>
          <p:nvPr/>
        </p:nvSpPr>
        <p:spPr>
          <a:xfrm>
            <a:off x="10731555" y="265494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FC91C79-331E-2F86-3B2B-7DE8E98300D6}"/>
              </a:ext>
            </a:extLst>
          </p:cNvPr>
          <p:cNvSpPr/>
          <p:nvPr/>
        </p:nvSpPr>
        <p:spPr>
          <a:xfrm>
            <a:off x="10731554" y="315152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497B1D-1ACC-9E0F-45B9-1F0F162DC47B}"/>
              </a:ext>
            </a:extLst>
          </p:cNvPr>
          <p:cNvSpPr/>
          <p:nvPr/>
        </p:nvSpPr>
        <p:spPr>
          <a:xfrm>
            <a:off x="10731555" y="36566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EC09B18-C47A-C45F-2DC3-C607E12B0899}"/>
              </a:ext>
            </a:extLst>
          </p:cNvPr>
          <p:cNvSpPr/>
          <p:nvPr/>
        </p:nvSpPr>
        <p:spPr>
          <a:xfrm>
            <a:off x="10731554" y="41532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47131E5-0899-D251-3C85-F860046AB042}"/>
              </a:ext>
            </a:extLst>
          </p:cNvPr>
          <p:cNvSpPr/>
          <p:nvPr/>
        </p:nvSpPr>
        <p:spPr>
          <a:xfrm>
            <a:off x="10731554" y="464983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21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C09DC4-D96D-F274-796C-8E3362E25DB2}"/>
              </a:ext>
            </a:extLst>
          </p:cNvPr>
          <p:cNvSpPr/>
          <p:nvPr/>
        </p:nvSpPr>
        <p:spPr>
          <a:xfrm>
            <a:off x="10731554" y="511755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29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76CBEF-F4F3-53D9-0967-0129FC1C3032}"/>
              </a:ext>
            </a:extLst>
          </p:cNvPr>
          <p:cNvSpPr/>
          <p:nvPr/>
        </p:nvSpPr>
        <p:spPr>
          <a:xfrm>
            <a:off x="11340854" y="164405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851DF6C-7F69-C835-E6FE-EFA44A22A6AD}"/>
              </a:ext>
            </a:extLst>
          </p:cNvPr>
          <p:cNvSpPr/>
          <p:nvPr/>
        </p:nvSpPr>
        <p:spPr>
          <a:xfrm>
            <a:off x="11340853" y="214949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095D573-AB44-C735-CF61-30B1FD362DD0}"/>
              </a:ext>
            </a:extLst>
          </p:cNvPr>
          <p:cNvSpPr/>
          <p:nvPr/>
        </p:nvSpPr>
        <p:spPr>
          <a:xfrm>
            <a:off x="11340853" y="263721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C2CA2B-AEF5-8ABE-B41D-AAFE642F371E}"/>
              </a:ext>
            </a:extLst>
          </p:cNvPr>
          <p:cNvSpPr/>
          <p:nvPr/>
        </p:nvSpPr>
        <p:spPr>
          <a:xfrm>
            <a:off x="11340852" y="31338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813360-1004-0289-B914-29A9E2C2909D}"/>
              </a:ext>
            </a:extLst>
          </p:cNvPr>
          <p:cNvSpPr/>
          <p:nvPr/>
        </p:nvSpPr>
        <p:spPr>
          <a:xfrm>
            <a:off x="11340853" y="363894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63B6B0A-FC14-C008-F0F3-C84C73E3D954}"/>
              </a:ext>
            </a:extLst>
          </p:cNvPr>
          <p:cNvSpPr/>
          <p:nvPr/>
        </p:nvSpPr>
        <p:spPr>
          <a:xfrm>
            <a:off x="11340852" y="413553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37017C-48C7-7A88-AE1D-C660B89F8D29}"/>
              </a:ext>
            </a:extLst>
          </p:cNvPr>
          <p:cNvSpPr/>
          <p:nvPr/>
        </p:nvSpPr>
        <p:spPr>
          <a:xfrm>
            <a:off x="11340852" y="463211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23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88E53E6-EB8C-0B96-4834-D9600357B6AB}"/>
              </a:ext>
            </a:extLst>
          </p:cNvPr>
          <p:cNvSpPr/>
          <p:nvPr/>
        </p:nvSpPr>
        <p:spPr>
          <a:xfrm>
            <a:off x="11340853" y="512641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07656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1CB2-2AEA-63DC-C914-0A714CBE3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B4A7-28D9-ED25-B249-B220E4BE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08: test_transpose_8x4_colmaj_8xfloat: OSACA ref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1915E-BAC4-6CB7-51B2-726CE342B40E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69BE1C-08E7-1903-663B-99CA471C1F20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7D9FD-B845-61F0-DDBA-CD89E7FECB86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5CF0A-A369-AFA5-6D15-C6A38C8B7778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1F6E62-D0E3-3B4E-1914-1DBA201B1B70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89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90CFB-2848-9519-955F-070461E76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8691-CE4E-3BC5-573B-B4219B4C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08: test_transpose_8x4_colmaj_8xfloat: OSACA student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55E60-B327-D4B6-F365-65DB25C1D663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46B53-BC93-B444-1FA4-A3E3C16BE6AD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94FC2-958A-5F42-5C3B-7155BE91DD9E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1B185-BDF1-C3DA-B6AF-112EDFE1EE6B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BBDFAE-80B1-F2D9-2AF1-A9A953562C51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95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D7B64-7FBC-96E4-AD0F-640ADDB1F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B2AE-DA89-9C43-BC93-D64A6893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09: test_gather_at_stride_8xfloat: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8BDDB-32B5-37A2-198C-C73F32BB8710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332CD-C14A-00A2-9CD5-C8A026349790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57054D-3C5A-04EF-D1F5-2E5BC33128D2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8CC4B-7A43-69B3-BA00-FF7518D17BBF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F19A3F-9515-F4D3-ED7A-55034E2C98D6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BCA7E-F351-4853-B26B-E029B1EE3461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B3A6F5-39E7-03A9-B846-E5919731B974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36CFFA-0BE8-D8A5-1592-E302A6FDBC7E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A136FD-A76C-8B72-CB82-8B177550B8B4}"/>
              </a:ext>
            </a:extLst>
          </p:cNvPr>
          <p:cNvSpPr txBox="1"/>
          <p:nvPr/>
        </p:nvSpPr>
        <p:spPr>
          <a:xfrm>
            <a:off x="3627" y="660851"/>
            <a:ext cx="49691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905E28-36E6-0F6E-4B22-EA6DA24DB73D}"/>
              </a:ext>
            </a:extLst>
          </p:cNvPr>
          <p:cNvSpPr txBox="1"/>
          <p:nvPr/>
        </p:nvSpPr>
        <p:spPr>
          <a:xfrm>
            <a:off x="351425" y="864697"/>
            <a:ext cx="36478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Input 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(a[0:8], a[8:16],a[16:24],a[24:32])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00B400-8FB8-5DB6-4F93-D87EA3CD5AC1}"/>
              </a:ext>
            </a:extLst>
          </p:cNvPr>
          <p:cNvSpPr/>
          <p:nvPr/>
        </p:nvSpPr>
        <p:spPr>
          <a:xfrm>
            <a:off x="3188633" y="3062148"/>
            <a:ext cx="278896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14EF6A-9891-0862-CBA7-2C3F641D2CD6}"/>
              </a:ext>
            </a:extLst>
          </p:cNvPr>
          <p:cNvSpPr txBox="1"/>
          <p:nvPr/>
        </p:nvSpPr>
        <p:spPr>
          <a:xfrm>
            <a:off x="10533817" y="794134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F77FD8-C3EB-F54E-0B5B-CB102A7A9268}"/>
              </a:ext>
            </a:extLst>
          </p:cNvPr>
          <p:cNvSpPr txBox="1"/>
          <p:nvPr/>
        </p:nvSpPr>
        <p:spPr>
          <a:xfrm>
            <a:off x="10905556" y="1017208"/>
            <a:ext cx="29295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Output 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b="1" dirty="0"/>
              <a:t>(b[0:8]])</a:t>
            </a:r>
            <a:endParaRPr lang="en-US" sz="1400" dirty="0">
              <a:ea typeface="Calibri"/>
              <a:cs typeface="Calibri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1B86C3B8-DCBB-DA64-2525-FBB0084D9990}"/>
              </a:ext>
            </a:extLst>
          </p:cNvPr>
          <p:cNvSpPr/>
          <p:nvPr/>
        </p:nvSpPr>
        <p:spPr>
          <a:xfrm>
            <a:off x="10211964" y="2936404"/>
            <a:ext cx="230258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A95A262-2E56-EAAE-96BA-B5F3F3BBC732}"/>
              </a:ext>
            </a:extLst>
          </p:cNvPr>
          <p:cNvSpPr/>
          <p:nvPr/>
        </p:nvSpPr>
        <p:spPr>
          <a:xfrm>
            <a:off x="3542488" y="1012166"/>
            <a:ext cx="6489821" cy="4662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2B7E82-33A7-20FC-D0CC-69FD38923F63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3B737-6B75-A4C6-241F-3D613C0ED2E4}"/>
              </a:ext>
            </a:extLst>
          </p:cNvPr>
          <p:cNvSpPr/>
          <p:nvPr/>
        </p:nvSpPr>
        <p:spPr>
          <a:xfrm>
            <a:off x="1167533" y="20495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70FB1A-6477-DA3F-DAC2-6600B6066D08}"/>
              </a:ext>
            </a:extLst>
          </p:cNvPr>
          <p:cNvSpPr/>
          <p:nvPr/>
        </p:nvSpPr>
        <p:spPr>
          <a:xfrm>
            <a:off x="1167532" y="255500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20A621-5F77-BF23-B7C9-F00A7E406372}"/>
              </a:ext>
            </a:extLst>
          </p:cNvPr>
          <p:cNvSpPr/>
          <p:nvPr/>
        </p:nvSpPr>
        <p:spPr>
          <a:xfrm>
            <a:off x="1167532" y="30427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CF0B9-9992-54D6-FF6B-577E59D0114D}"/>
              </a:ext>
            </a:extLst>
          </p:cNvPr>
          <p:cNvSpPr/>
          <p:nvPr/>
        </p:nvSpPr>
        <p:spPr>
          <a:xfrm>
            <a:off x="1167531" y="353931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F5EE5D-C7C9-31B7-4843-2995A547F589}"/>
              </a:ext>
            </a:extLst>
          </p:cNvPr>
          <p:cNvSpPr/>
          <p:nvPr/>
        </p:nvSpPr>
        <p:spPr>
          <a:xfrm>
            <a:off x="1167532" y="404445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872842-8979-02BC-5A25-FC1806D4A7FB}"/>
              </a:ext>
            </a:extLst>
          </p:cNvPr>
          <p:cNvSpPr/>
          <p:nvPr/>
        </p:nvSpPr>
        <p:spPr>
          <a:xfrm>
            <a:off x="1167531" y="454104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7E36E-DE05-EB52-B407-7709D3D860AC}"/>
              </a:ext>
            </a:extLst>
          </p:cNvPr>
          <p:cNvSpPr/>
          <p:nvPr/>
        </p:nvSpPr>
        <p:spPr>
          <a:xfrm>
            <a:off x="1167531" y="503762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9E32AF-0E0E-1979-3134-65F762F1DD58}"/>
              </a:ext>
            </a:extLst>
          </p:cNvPr>
          <p:cNvSpPr/>
          <p:nvPr/>
        </p:nvSpPr>
        <p:spPr>
          <a:xfrm>
            <a:off x="1167531" y="153585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A7BAFF-BCA7-29F3-4403-CD9F2F93D9FD}"/>
              </a:ext>
            </a:extLst>
          </p:cNvPr>
          <p:cNvSpPr/>
          <p:nvPr/>
        </p:nvSpPr>
        <p:spPr>
          <a:xfrm>
            <a:off x="11153089" y="169419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B99132-5F6C-DEE6-E1B6-5EA191970228}"/>
              </a:ext>
            </a:extLst>
          </p:cNvPr>
          <p:cNvSpPr/>
          <p:nvPr/>
        </p:nvSpPr>
        <p:spPr>
          <a:xfrm>
            <a:off x="11153088" y="219078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0C621C-9988-F912-0C03-5A7F3641FDA9}"/>
              </a:ext>
            </a:extLst>
          </p:cNvPr>
          <p:cNvSpPr/>
          <p:nvPr/>
        </p:nvSpPr>
        <p:spPr>
          <a:xfrm>
            <a:off x="11153088" y="268736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65DBC8-A46B-AFD5-B62A-5E3B772CB9F1}"/>
              </a:ext>
            </a:extLst>
          </p:cNvPr>
          <p:cNvSpPr/>
          <p:nvPr/>
        </p:nvSpPr>
        <p:spPr>
          <a:xfrm>
            <a:off x="11153087" y="318395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3AB3E1-862E-A85B-BFAD-7AFDC9F935DA}"/>
              </a:ext>
            </a:extLst>
          </p:cNvPr>
          <p:cNvSpPr/>
          <p:nvPr/>
        </p:nvSpPr>
        <p:spPr>
          <a:xfrm>
            <a:off x="11153088" y="368909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0A0FE-4123-1ED2-FF53-BF13D88D85DB}"/>
              </a:ext>
            </a:extLst>
          </p:cNvPr>
          <p:cNvSpPr/>
          <p:nvPr/>
        </p:nvSpPr>
        <p:spPr>
          <a:xfrm>
            <a:off x="11153087" y="418568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CFD93B-874A-3A37-4A09-87DD9C77D1F7}"/>
              </a:ext>
            </a:extLst>
          </p:cNvPr>
          <p:cNvSpPr/>
          <p:nvPr/>
        </p:nvSpPr>
        <p:spPr>
          <a:xfrm>
            <a:off x="11153087" y="468226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911AB0-38D1-6CCD-1B74-BA749FB4F078}"/>
              </a:ext>
            </a:extLst>
          </p:cNvPr>
          <p:cNvSpPr/>
          <p:nvPr/>
        </p:nvSpPr>
        <p:spPr>
          <a:xfrm>
            <a:off x="11153087" y="514997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1AC5C-2188-0F85-2E67-5F3F594FA1A4}"/>
              </a:ext>
            </a:extLst>
          </p:cNvPr>
          <p:cNvSpPr/>
          <p:nvPr/>
        </p:nvSpPr>
        <p:spPr>
          <a:xfrm>
            <a:off x="1777208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08C7BF-3A42-2D03-2308-6E4DACA85E2F}"/>
              </a:ext>
            </a:extLst>
          </p:cNvPr>
          <p:cNvSpPr/>
          <p:nvPr/>
        </p:nvSpPr>
        <p:spPr>
          <a:xfrm>
            <a:off x="1777207" y="25395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18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988E8-5EEF-2E95-975B-DDCED13F3942}"/>
              </a:ext>
            </a:extLst>
          </p:cNvPr>
          <p:cNvSpPr/>
          <p:nvPr/>
        </p:nvSpPr>
        <p:spPr>
          <a:xfrm>
            <a:off x="1777207" y="30361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586486-874A-41CB-2ED4-8EDC13B9CABC}"/>
              </a:ext>
            </a:extLst>
          </p:cNvPr>
          <p:cNvSpPr/>
          <p:nvPr/>
        </p:nvSpPr>
        <p:spPr>
          <a:xfrm>
            <a:off x="1777206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20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2F6B88-CB7C-1B03-714B-4ED84DAE1770}"/>
              </a:ext>
            </a:extLst>
          </p:cNvPr>
          <p:cNvSpPr/>
          <p:nvPr/>
        </p:nvSpPr>
        <p:spPr>
          <a:xfrm>
            <a:off x="1777207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117BC1-9B44-56C7-3038-82DEDD3DC9F1}"/>
              </a:ext>
            </a:extLst>
          </p:cNvPr>
          <p:cNvSpPr/>
          <p:nvPr/>
        </p:nvSpPr>
        <p:spPr>
          <a:xfrm>
            <a:off x="1777206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4D5086-0404-3C30-BF87-9B14DD185D67}"/>
              </a:ext>
            </a:extLst>
          </p:cNvPr>
          <p:cNvSpPr/>
          <p:nvPr/>
        </p:nvSpPr>
        <p:spPr>
          <a:xfrm>
            <a:off x="1777206" y="50310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23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2D08A4-A5D0-1FB1-C5E4-DEABF4AB703B}"/>
              </a:ext>
            </a:extLst>
          </p:cNvPr>
          <p:cNvSpPr/>
          <p:nvPr/>
        </p:nvSpPr>
        <p:spPr>
          <a:xfrm>
            <a:off x="1777206" y="152925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16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E12DB5-7842-DF43-00E8-2130F57994BF}"/>
              </a:ext>
            </a:extLst>
          </p:cNvPr>
          <p:cNvSpPr/>
          <p:nvPr/>
        </p:nvSpPr>
        <p:spPr>
          <a:xfrm>
            <a:off x="2356720" y="203485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0DBAB7-A3E8-2D25-289A-62D73211E86D}"/>
              </a:ext>
            </a:extLst>
          </p:cNvPr>
          <p:cNvSpPr/>
          <p:nvPr/>
        </p:nvSpPr>
        <p:spPr>
          <a:xfrm>
            <a:off x="2356719" y="253144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26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4947B5-1552-B110-2F6D-292757F9E088}"/>
              </a:ext>
            </a:extLst>
          </p:cNvPr>
          <p:cNvSpPr/>
          <p:nvPr/>
        </p:nvSpPr>
        <p:spPr>
          <a:xfrm>
            <a:off x="2356719" y="302802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A5C4001-F226-0BAB-1870-68A0F0B1D8BF}"/>
              </a:ext>
            </a:extLst>
          </p:cNvPr>
          <p:cNvSpPr/>
          <p:nvPr/>
        </p:nvSpPr>
        <p:spPr>
          <a:xfrm>
            <a:off x="2356718" y="352460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4DC3A9-9AC8-322B-DADD-0972B3E979EA}"/>
              </a:ext>
            </a:extLst>
          </p:cNvPr>
          <p:cNvSpPr/>
          <p:nvPr/>
        </p:nvSpPr>
        <p:spPr>
          <a:xfrm>
            <a:off x="2356719" y="40297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EBB3D04-5D95-7C26-5910-1075192EAA37}"/>
              </a:ext>
            </a:extLst>
          </p:cNvPr>
          <p:cNvSpPr/>
          <p:nvPr/>
        </p:nvSpPr>
        <p:spPr>
          <a:xfrm>
            <a:off x="2356718" y="452633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AAF060-5515-44B1-4155-62C712055D28}"/>
              </a:ext>
            </a:extLst>
          </p:cNvPr>
          <p:cNvSpPr/>
          <p:nvPr/>
        </p:nvSpPr>
        <p:spPr>
          <a:xfrm>
            <a:off x="2356718" y="502292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31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A8592AF-99AA-9704-9691-C4561E5EB007}"/>
              </a:ext>
            </a:extLst>
          </p:cNvPr>
          <p:cNvSpPr/>
          <p:nvPr/>
        </p:nvSpPr>
        <p:spPr>
          <a:xfrm>
            <a:off x="2356718" y="152114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24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91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F5986-7AB0-596C-F8A5-734E8571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E0EA-A717-5E66-F9A9-22D2CC4D9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09: test_gather_at_stride_8xfloat: OSACA ref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FC55-FEDA-7A5F-C08B-E636213EAA9B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4A713-4E9E-55FC-3464-A551C34C1E83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83B9BC-C54A-3C33-11C4-145F2FF742D2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BA7C0B-A9B6-74D9-5EDB-12E006BA263B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8ADD0D-161C-66EC-E701-95D5412230B2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6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6F44-D219-3F2F-6272-75DC59D4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3CB7-D34E-055A-21FF-C6BFC62A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09: test_gather_at_stride_8xfloat: OSACA student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C934-473C-9671-66CB-B69CDBB85784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38C31-59A4-5ECA-1558-13D49E20F56E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9A989-6F5E-6704-149F-203B38477872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770991-42EF-11EC-CA70-0EEC671E7617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E06FA0-9347-4C93-32EE-C1CE07E7C891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135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0037B-603B-F266-29B9-C7565C3FA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0A8A-B9E1-78CE-98D5-742A328FE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10: test_scatter_at_stride_8xfloat: </a:t>
            </a:r>
            <a:endParaRPr lang="en-US" b="1" dirty="0">
              <a:ea typeface="Calibri Light"/>
              <a:cs typeface="Calibri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FE91DE-A76F-90B9-8380-D71C237167FF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F54D48-668A-C33E-CC10-C7D3776C33D0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E815D7-043E-3254-3283-432144ADE5C7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548A33-9279-82A8-B996-8C737A66D10A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93A398-F445-F1CD-91AB-3BA646E92B18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E220BF-1521-E5F7-EF6B-23BAE60339E3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955619-612F-108C-AA29-995A7254F826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F4822B-1D15-71B6-880B-0D3028B309C8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DF6937-682F-4E08-28CB-558B5F935ADF}"/>
              </a:ext>
            </a:extLst>
          </p:cNvPr>
          <p:cNvSpPr txBox="1"/>
          <p:nvPr/>
        </p:nvSpPr>
        <p:spPr>
          <a:xfrm>
            <a:off x="3627" y="660851"/>
            <a:ext cx="49691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1F2AFD-2C26-883E-0202-08FD00F11DAF}"/>
              </a:ext>
            </a:extLst>
          </p:cNvPr>
          <p:cNvSpPr txBox="1"/>
          <p:nvPr/>
        </p:nvSpPr>
        <p:spPr>
          <a:xfrm>
            <a:off x="351425" y="864697"/>
            <a:ext cx="36478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Input 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b="1" dirty="0"/>
              <a:t>(a[0:8])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903153FB-1717-310F-B306-49B21E377633}"/>
              </a:ext>
            </a:extLst>
          </p:cNvPr>
          <p:cNvSpPr/>
          <p:nvPr/>
        </p:nvSpPr>
        <p:spPr>
          <a:xfrm>
            <a:off x="1380910" y="3151318"/>
            <a:ext cx="278896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5A2ECF-BF8A-C31D-D60F-E945B032AC01}"/>
              </a:ext>
            </a:extLst>
          </p:cNvPr>
          <p:cNvSpPr txBox="1"/>
          <p:nvPr/>
        </p:nvSpPr>
        <p:spPr>
          <a:xfrm>
            <a:off x="8726094" y="883304"/>
            <a:ext cx="49955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dirty="0">
              <a:latin typeface="Courier New"/>
              <a:cs typeface="Courier New"/>
            </a:endParaRPr>
          </a:p>
          <a:p>
            <a:r>
              <a:rPr lang="en-US" sz="3200" dirty="0">
                <a:latin typeface="Courier New"/>
                <a:cs typeface="Courier New"/>
              </a:rPr>
              <a:t>v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ourier New"/>
              </a:rPr>
              <a:t>0</a:t>
            </a:r>
            <a:endParaRPr lang="en-US" dirty="0">
              <a:ea typeface="Calibri"/>
              <a:cs typeface="Calibri"/>
            </a:endParaRPr>
          </a:p>
          <a:p>
            <a:r>
              <a:rPr lang="en-US" sz="3200" dirty="0">
                <a:latin typeface="Courier New"/>
                <a:cs typeface="Calibri"/>
              </a:rPr>
              <a:t>1</a:t>
            </a:r>
          </a:p>
          <a:p>
            <a:r>
              <a:rPr lang="en-US" sz="3200" dirty="0">
                <a:latin typeface="Courier New"/>
                <a:cs typeface="Calibri"/>
              </a:rPr>
              <a:t>2</a:t>
            </a:r>
          </a:p>
          <a:p>
            <a:r>
              <a:rPr lang="en-US" sz="3200" dirty="0">
                <a:latin typeface="Courier New"/>
                <a:cs typeface="Calibri"/>
              </a:rPr>
              <a:t>3</a:t>
            </a:r>
          </a:p>
          <a:p>
            <a:r>
              <a:rPr lang="en-US" sz="3200" dirty="0">
                <a:latin typeface="Courier New"/>
                <a:cs typeface="Calibri"/>
              </a:rPr>
              <a:t>4</a:t>
            </a:r>
          </a:p>
          <a:p>
            <a:r>
              <a:rPr lang="en-US" sz="3200" dirty="0">
                <a:latin typeface="Courier New"/>
                <a:cs typeface="Calibri"/>
              </a:rPr>
              <a:t>5</a:t>
            </a:r>
          </a:p>
          <a:p>
            <a:r>
              <a:rPr lang="en-US" sz="3200" dirty="0">
                <a:latin typeface="Courier New"/>
                <a:cs typeface="Calibri"/>
              </a:rPr>
              <a:t>6</a:t>
            </a:r>
          </a:p>
          <a:p>
            <a:r>
              <a:rPr lang="en-US" sz="3200" dirty="0">
                <a:latin typeface="Courier New"/>
                <a:cs typeface="Calibri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8EDF1D-3703-BD3E-37BE-3A4ED7DD15C2}"/>
              </a:ext>
            </a:extLst>
          </p:cNvPr>
          <p:cNvSpPr txBox="1"/>
          <p:nvPr/>
        </p:nvSpPr>
        <p:spPr>
          <a:xfrm>
            <a:off x="9097833" y="1106378"/>
            <a:ext cx="29295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Output </a:t>
            </a:r>
            <a:endParaRPr lang="en-US" sz="1400">
              <a:ea typeface="Calibri"/>
              <a:cs typeface="Calibri"/>
            </a:endParaRPr>
          </a:p>
          <a:p>
            <a:r>
              <a:rPr lang="en-US" sz="1400" b="1" dirty="0"/>
              <a:t>(b[0:8],b[8,16], b[16:24],b[24,32])</a:t>
            </a:r>
            <a:endParaRPr lang="en-US" sz="1400" dirty="0">
              <a:ea typeface="Calibri"/>
              <a:cs typeface="Calibri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8A2C4D8-C157-8B2C-FA45-9CA4F0CAAA3C}"/>
              </a:ext>
            </a:extLst>
          </p:cNvPr>
          <p:cNvSpPr/>
          <p:nvPr/>
        </p:nvSpPr>
        <p:spPr>
          <a:xfrm>
            <a:off x="8404241" y="3025574"/>
            <a:ext cx="230258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655876-A2AB-BC38-6617-2F81CD13CDA8}"/>
              </a:ext>
            </a:extLst>
          </p:cNvPr>
          <p:cNvSpPr/>
          <p:nvPr/>
        </p:nvSpPr>
        <p:spPr>
          <a:xfrm>
            <a:off x="1734765" y="1101336"/>
            <a:ext cx="6489821" cy="4662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9E6E9E-C097-0D5E-90E3-D6DFF378B13F}"/>
              </a:ext>
            </a:extLst>
          </p:cNvPr>
          <p:cNvSpPr txBox="1"/>
          <p:nvPr/>
        </p:nvSpPr>
        <p:spPr>
          <a:xfrm>
            <a:off x="2187214" y="131813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869EE4-904B-12E0-9178-773CFDE7FE34}"/>
              </a:ext>
            </a:extLst>
          </p:cNvPr>
          <p:cNvSpPr/>
          <p:nvPr/>
        </p:nvSpPr>
        <p:spPr>
          <a:xfrm>
            <a:off x="9179467" y="235025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2000F9-26A1-475F-5BAF-5D7C0F990A38}"/>
              </a:ext>
            </a:extLst>
          </p:cNvPr>
          <p:cNvSpPr/>
          <p:nvPr/>
        </p:nvSpPr>
        <p:spPr>
          <a:xfrm>
            <a:off x="9179466" y="284683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99543-059E-3231-EA62-CB73A24837BC}"/>
              </a:ext>
            </a:extLst>
          </p:cNvPr>
          <p:cNvSpPr/>
          <p:nvPr/>
        </p:nvSpPr>
        <p:spPr>
          <a:xfrm>
            <a:off x="9179466" y="334341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680836-39FD-0879-826F-4F3D4C2A4B5A}"/>
              </a:ext>
            </a:extLst>
          </p:cNvPr>
          <p:cNvSpPr/>
          <p:nvPr/>
        </p:nvSpPr>
        <p:spPr>
          <a:xfrm>
            <a:off x="9179465" y="38400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1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B544DE-2220-A0E2-1C52-CE10CF140D65}"/>
              </a:ext>
            </a:extLst>
          </p:cNvPr>
          <p:cNvSpPr/>
          <p:nvPr/>
        </p:nvSpPr>
        <p:spPr>
          <a:xfrm>
            <a:off x="9179466" y="434514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2C4860-CC0B-1874-56BB-41319995DC0B}"/>
              </a:ext>
            </a:extLst>
          </p:cNvPr>
          <p:cNvSpPr/>
          <p:nvPr/>
        </p:nvSpPr>
        <p:spPr>
          <a:xfrm>
            <a:off x="9179465" y="484173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59C2C-5F40-6921-1164-2EE6FEA528AC}"/>
              </a:ext>
            </a:extLst>
          </p:cNvPr>
          <p:cNvSpPr/>
          <p:nvPr/>
        </p:nvSpPr>
        <p:spPr>
          <a:xfrm>
            <a:off x="9179465" y="533831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00A3DB-10D2-0E7E-7FF0-B5C67C23B910}"/>
              </a:ext>
            </a:extLst>
          </p:cNvPr>
          <p:cNvSpPr/>
          <p:nvPr/>
        </p:nvSpPr>
        <p:spPr>
          <a:xfrm>
            <a:off x="9179465" y="183654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5D09F5F-7BE7-571C-E7E4-D555D090FA5B}"/>
              </a:ext>
            </a:extLst>
          </p:cNvPr>
          <p:cNvSpPr/>
          <p:nvPr/>
        </p:nvSpPr>
        <p:spPr>
          <a:xfrm>
            <a:off x="9800830" y="236570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089FFC-C6E3-9917-1138-EFC74F10386F}"/>
              </a:ext>
            </a:extLst>
          </p:cNvPr>
          <p:cNvSpPr/>
          <p:nvPr/>
        </p:nvSpPr>
        <p:spPr>
          <a:xfrm>
            <a:off x="9800829" y="287115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4AD1E-0686-1917-B8B9-361BED062FE4}"/>
              </a:ext>
            </a:extLst>
          </p:cNvPr>
          <p:cNvSpPr/>
          <p:nvPr/>
        </p:nvSpPr>
        <p:spPr>
          <a:xfrm>
            <a:off x="9800829" y="335887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35B389-ABD7-FBF6-3569-D989BDBDAD46}"/>
              </a:ext>
            </a:extLst>
          </p:cNvPr>
          <p:cNvSpPr/>
          <p:nvPr/>
        </p:nvSpPr>
        <p:spPr>
          <a:xfrm>
            <a:off x="9800828" y="38554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F0074D-FC89-2FE2-BC36-BE1E856C37FF}"/>
              </a:ext>
            </a:extLst>
          </p:cNvPr>
          <p:cNvSpPr/>
          <p:nvPr/>
        </p:nvSpPr>
        <p:spPr>
          <a:xfrm>
            <a:off x="9800829" y="436060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BA1B14-EA58-6BAB-0FE7-E85F3245F3E5}"/>
              </a:ext>
            </a:extLst>
          </p:cNvPr>
          <p:cNvSpPr/>
          <p:nvPr/>
        </p:nvSpPr>
        <p:spPr>
          <a:xfrm>
            <a:off x="9800828" y="485719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F8D05EF-2164-4CE3-FC25-F72DA0868D48}"/>
              </a:ext>
            </a:extLst>
          </p:cNvPr>
          <p:cNvSpPr/>
          <p:nvPr/>
        </p:nvSpPr>
        <p:spPr>
          <a:xfrm>
            <a:off x="9800828" y="535377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1B9B96-BBC2-6AB0-9129-F75D243C3D78}"/>
              </a:ext>
            </a:extLst>
          </p:cNvPr>
          <p:cNvSpPr/>
          <p:nvPr/>
        </p:nvSpPr>
        <p:spPr>
          <a:xfrm>
            <a:off x="9800828" y="185199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4EAC0-8BD6-3B68-EEB0-4C11B7FFEB81}"/>
              </a:ext>
            </a:extLst>
          </p:cNvPr>
          <p:cNvSpPr/>
          <p:nvPr/>
        </p:nvSpPr>
        <p:spPr>
          <a:xfrm>
            <a:off x="10410505" y="235911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2C5312-704F-772E-632A-A910D0B4F9B9}"/>
              </a:ext>
            </a:extLst>
          </p:cNvPr>
          <p:cNvSpPr/>
          <p:nvPr/>
        </p:nvSpPr>
        <p:spPr>
          <a:xfrm>
            <a:off x="10410504" y="285569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ED394DA-CD36-84BD-CA1F-1F2FEFF390DA}"/>
              </a:ext>
            </a:extLst>
          </p:cNvPr>
          <p:cNvSpPr/>
          <p:nvPr/>
        </p:nvSpPr>
        <p:spPr>
          <a:xfrm>
            <a:off x="10410504" y="335227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5A920A4-8AF7-0907-2D3D-C0FC753F9D28}"/>
              </a:ext>
            </a:extLst>
          </p:cNvPr>
          <p:cNvSpPr/>
          <p:nvPr/>
        </p:nvSpPr>
        <p:spPr>
          <a:xfrm>
            <a:off x="10410503" y="38488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B36351-910B-2F2C-C3DD-9C34DD2CF774}"/>
              </a:ext>
            </a:extLst>
          </p:cNvPr>
          <p:cNvSpPr/>
          <p:nvPr/>
        </p:nvSpPr>
        <p:spPr>
          <a:xfrm>
            <a:off x="10410504" y="435400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37551B6-95CF-6D20-1629-B0EF2811CA89}"/>
              </a:ext>
            </a:extLst>
          </p:cNvPr>
          <p:cNvSpPr/>
          <p:nvPr/>
        </p:nvSpPr>
        <p:spPr>
          <a:xfrm>
            <a:off x="10410503" y="485059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47C52B6-C091-9293-F8A8-08DA1BA72FC4}"/>
              </a:ext>
            </a:extLst>
          </p:cNvPr>
          <p:cNvSpPr/>
          <p:nvPr/>
        </p:nvSpPr>
        <p:spPr>
          <a:xfrm>
            <a:off x="10410503" y="534717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46A217-83DD-1ED2-E5EA-FAA8BC2165D5}"/>
              </a:ext>
            </a:extLst>
          </p:cNvPr>
          <p:cNvSpPr/>
          <p:nvPr/>
        </p:nvSpPr>
        <p:spPr>
          <a:xfrm>
            <a:off x="10410503" y="184540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B192561-6107-B72D-4429-032D0A114793}"/>
              </a:ext>
            </a:extLst>
          </p:cNvPr>
          <p:cNvSpPr/>
          <p:nvPr/>
        </p:nvSpPr>
        <p:spPr>
          <a:xfrm>
            <a:off x="10990017" y="235100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2E42E7-C068-932D-6DD9-14BBBD3C22DE}"/>
              </a:ext>
            </a:extLst>
          </p:cNvPr>
          <p:cNvSpPr/>
          <p:nvPr/>
        </p:nvSpPr>
        <p:spPr>
          <a:xfrm>
            <a:off x="10990016" y="284758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434F6E4-F4E7-A634-3DC9-E017256A02CE}"/>
              </a:ext>
            </a:extLst>
          </p:cNvPr>
          <p:cNvSpPr/>
          <p:nvPr/>
        </p:nvSpPr>
        <p:spPr>
          <a:xfrm>
            <a:off x="10990016" y="334417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20BC809-E132-EA35-BC4D-45B1931A796C}"/>
              </a:ext>
            </a:extLst>
          </p:cNvPr>
          <p:cNvSpPr/>
          <p:nvPr/>
        </p:nvSpPr>
        <p:spPr>
          <a:xfrm>
            <a:off x="10990015" y="384075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5E4379-541F-F6BC-6048-0F7877BD97BD}"/>
              </a:ext>
            </a:extLst>
          </p:cNvPr>
          <p:cNvSpPr/>
          <p:nvPr/>
        </p:nvSpPr>
        <p:spPr>
          <a:xfrm>
            <a:off x="10990016" y="43459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F3BDEB-F1A5-45C8-2C27-68052F6D1033}"/>
              </a:ext>
            </a:extLst>
          </p:cNvPr>
          <p:cNvSpPr/>
          <p:nvPr/>
        </p:nvSpPr>
        <p:spPr>
          <a:xfrm>
            <a:off x="10990015" y="48424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7C3CFF-9BF1-BB67-7681-22B692C45051}"/>
              </a:ext>
            </a:extLst>
          </p:cNvPr>
          <p:cNvSpPr/>
          <p:nvPr/>
        </p:nvSpPr>
        <p:spPr>
          <a:xfrm>
            <a:off x="10990015" y="53390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6F174C7-B74C-E397-F7FF-7216EBFB7E79}"/>
              </a:ext>
            </a:extLst>
          </p:cNvPr>
          <p:cNvSpPr/>
          <p:nvPr/>
        </p:nvSpPr>
        <p:spPr>
          <a:xfrm>
            <a:off x="10990015" y="183729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0148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2DA2D-2120-0F06-94BE-2DE0E0A4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995B-0E5E-428C-AFA3-C3EB6E6E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10: test_scatter_at_stride_8xfloat:  OSACA ref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D6B02-07EC-55C3-8689-F361192632F8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C38AF-CFB9-C98F-82BA-BA15F3D14198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43B99-35EF-142B-ACB2-A5D11CCCC426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FA1734-CF34-005B-C500-38CB8C3727E8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8D8C-8F83-0AEC-73C5-4D558145D35D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016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94684-FC88-B924-4074-3419B5CD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C810-F94E-2F71-8938-13253D92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10: test_scatter_at_stride_8xfloat:  OSACA student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D2095-066A-7362-EE86-AC44895AE8FF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65EFC-797D-F31A-5BC8-EA442578D925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30435-CDB4-9455-084C-4C3F02B3B0BC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90B7DE-78BD-899D-3633-5B14A65A6988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4032CE-FC7C-FB2C-F085-4B8B4AD5D855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94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8999-B593-423C-E7BE-B2811C16F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6C61-DE25-628A-9E70-2460EF8D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11: test_matvec_8x8_colmaj_8xfloat: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653C14-B7EA-CB9D-078A-FCCEE7E13EF6}"/>
              </a:ext>
            </a:extLst>
          </p:cNvPr>
          <p:cNvSpPr txBox="1"/>
          <p:nvPr/>
        </p:nvSpPr>
        <p:spPr>
          <a:xfrm>
            <a:off x="351425" y="864697"/>
            <a:ext cx="36478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Input </a:t>
            </a:r>
            <a:endParaRPr lang="en-US" sz="1600" dirty="0">
              <a:ea typeface="Calibri"/>
              <a:cs typeface="Calibri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FF6946A-A7A4-1CD7-CFA3-37C7F5A53CD9}"/>
              </a:ext>
            </a:extLst>
          </p:cNvPr>
          <p:cNvSpPr/>
          <p:nvPr/>
        </p:nvSpPr>
        <p:spPr>
          <a:xfrm>
            <a:off x="3188633" y="3062148"/>
            <a:ext cx="278896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37443E-3485-6328-636B-7F6562EC1284}"/>
              </a:ext>
            </a:extLst>
          </p:cNvPr>
          <p:cNvSpPr txBox="1"/>
          <p:nvPr/>
        </p:nvSpPr>
        <p:spPr>
          <a:xfrm>
            <a:off x="10905556" y="1017208"/>
            <a:ext cx="292955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/>
              <a:t>Output </a:t>
            </a:r>
            <a:endParaRPr lang="en-US" sz="1400" dirty="0">
              <a:ea typeface="Calibri"/>
              <a:cs typeface="Calibri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E1026F3B-89B3-1CC1-7498-48750F3F97F2}"/>
              </a:ext>
            </a:extLst>
          </p:cNvPr>
          <p:cNvSpPr/>
          <p:nvPr/>
        </p:nvSpPr>
        <p:spPr>
          <a:xfrm>
            <a:off x="10211964" y="2936404"/>
            <a:ext cx="230258" cy="4961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6AF97A-3841-FC58-AB39-FFE6D1C82376}"/>
              </a:ext>
            </a:extLst>
          </p:cNvPr>
          <p:cNvSpPr/>
          <p:nvPr/>
        </p:nvSpPr>
        <p:spPr>
          <a:xfrm>
            <a:off x="3542488" y="1012166"/>
            <a:ext cx="6489821" cy="4662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DE4368-247F-BBF1-752F-55C7B76DE85B}"/>
              </a:ext>
            </a:extLst>
          </p:cNvPr>
          <p:cNvSpPr txBox="1"/>
          <p:nvPr/>
        </p:nvSpPr>
        <p:spPr>
          <a:xfrm>
            <a:off x="3994937" y="1228965"/>
            <a:ext cx="35707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STUDENT_TODO: </a:t>
            </a: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What sequence of SIMD (AVX) instructions results in this output?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Calibri"/>
              </a:rPr>
              <a:t>Use figures – not code --  to describe the sequence.</a:t>
            </a: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https://www.intel.com/content/www/us/en/docs/intrinsics-guide/index.html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3" name="Picture 2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501A70F-F96A-5143-C141-BAA1ED95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87105" y="2640249"/>
            <a:ext cx="3638550" cy="144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A36A67-E981-EDA3-2E92-768B9EC0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9860" y="3214586"/>
            <a:ext cx="3657600" cy="2667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78A872-D958-A227-B923-79C7ECEFE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9230130" y="3431534"/>
            <a:ext cx="428625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9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52D1ADE-4D61-43EF-973F-941AD47D5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2" y="1187063"/>
            <a:ext cx="6811029" cy="55162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C3CF6-8E9E-42E5-B09B-67D45D77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4979" cy="1325563"/>
          </a:xfrm>
        </p:spPr>
        <p:txBody>
          <a:bodyPr/>
          <a:lstStyle/>
          <a:p>
            <a:r>
              <a:rPr lang="en-US" b="1" dirty="0"/>
              <a:t>Context: Measuring ILP with OSACA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FE3E4-869A-4D1E-A36F-AFA83A376ACA}"/>
              </a:ext>
            </a:extLst>
          </p:cNvPr>
          <p:cNvSpPr/>
          <p:nvPr/>
        </p:nvSpPr>
        <p:spPr>
          <a:xfrm>
            <a:off x="2459476" y="2067489"/>
            <a:ext cx="1632690" cy="599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5E3D6-AF84-4F91-BF5D-0CE15E01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richard.m.veras@ou.edu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6641-D053-4D69-B28C-92C37DF7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4F175-9A8A-4E94-BB45-4178D68D809E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FA13A3-06A8-4F57-A619-F9E14D553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2" y="879155"/>
            <a:ext cx="6719081" cy="26104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B4990F-8681-4E8E-AF0B-E3C03C0DEE52}"/>
              </a:ext>
            </a:extLst>
          </p:cNvPr>
          <p:cNvSpPr/>
          <p:nvPr/>
        </p:nvSpPr>
        <p:spPr>
          <a:xfrm>
            <a:off x="362515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2612FB-0ABA-4554-8739-304242826E40}"/>
              </a:ext>
            </a:extLst>
          </p:cNvPr>
          <p:cNvSpPr/>
          <p:nvPr/>
        </p:nvSpPr>
        <p:spPr>
          <a:xfrm>
            <a:off x="713042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E36311-9C79-4349-B544-AD6D7FC4A088}"/>
              </a:ext>
            </a:extLst>
          </p:cNvPr>
          <p:cNvSpPr/>
          <p:nvPr/>
        </p:nvSpPr>
        <p:spPr>
          <a:xfrm>
            <a:off x="1065362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F537C-3FB0-494D-96E1-3580EC6656EA}"/>
              </a:ext>
            </a:extLst>
          </p:cNvPr>
          <p:cNvSpPr/>
          <p:nvPr/>
        </p:nvSpPr>
        <p:spPr>
          <a:xfrm>
            <a:off x="1424942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DBBE9-604A-4D22-82DC-362D87681A6E}"/>
              </a:ext>
            </a:extLst>
          </p:cNvPr>
          <p:cNvSpPr/>
          <p:nvPr/>
        </p:nvSpPr>
        <p:spPr>
          <a:xfrm>
            <a:off x="1837647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E145C2-18E1-4142-96E8-3ABE30593DB1}"/>
              </a:ext>
            </a:extLst>
          </p:cNvPr>
          <p:cNvSpPr/>
          <p:nvPr/>
        </p:nvSpPr>
        <p:spPr>
          <a:xfrm>
            <a:off x="2188174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D093B3-BADE-40AD-89C6-F0EEF40247F4}"/>
              </a:ext>
            </a:extLst>
          </p:cNvPr>
          <p:cNvSpPr/>
          <p:nvPr/>
        </p:nvSpPr>
        <p:spPr>
          <a:xfrm>
            <a:off x="2576706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5AF7DC-DB29-4438-B4CA-BA19221DFC71}"/>
              </a:ext>
            </a:extLst>
          </p:cNvPr>
          <p:cNvSpPr/>
          <p:nvPr/>
        </p:nvSpPr>
        <p:spPr>
          <a:xfrm>
            <a:off x="3026819" y="3947311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8E0CB-6A00-467D-B473-676B3A622D33}"/>
              </a:ext>
            </a:extLst>
          </p:cNvPr>
          <p:cNvSpPr/>
          <p:nvPr/>
        </p:nvSpPr>
        <p:spPr>
          <a:xfrm>
            <a:off x="3385440" y="3943073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DA064-BC88-40D4-8F6C-BAC86A861904}"/>
              </a:ext>
            </a:extLst>
          </p:cNvPr>
          <p:cNvSpPr/>
          <p:nvPr/>
        </p:nvSpPr>
        <p:spPr>
          <a:xfrm>
            <a:off x="3794450" y="3943073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42FCE3-9AAE-4C3C-BD13-96BF075CF673}"/>
              </a:ext>
            </a:extLst>
          </p:cNvPr>
          <p:cNvSpPr/>
          <p:nvPr/>
        </p:nvSpPr>
        <p:spPr>
          <a:xfrm>
            <a:off x="4206714" y="3943073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C4A8CA-E153-4EE5-86BC-2EDA5950FC68}"/>
              </a:ext>
            </a:extLst>
          </p:cNvPr>
          <p:cNvSpPr/>
          <p:nvPr/>
        </p:nvSpPr>
        <p:spPr>
          <a:xfrm>
            <a:off x="4618978" y="3943073"/>
            <a:ext cx="316495" cy="181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F991C8-9CCF-46FD-AD2B-ADDD72800DDC}"/>
              </a:ext>
            </a:extLst>
          </p:cNvPr>
          <p:cNvCxnSpPr>
            <a:cxnSpLocks/>
          </p:cNvCxnSpPr>
          <p:nvPr/>
        </p:nvCxnSpPr>
        <p:spPr>
          <a:xfrm flipH="1">
            <a:off x="559326" y="3322622"/>
            <a:ext cx="110435" cy="652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0066F4-B714-45BD-88B5-7ACFF6FDCBE8}"/>
              </a:ext>
            </a:extLst>
          </p:cNvPr>
          <p:cNvCxnSpPr>
            <a:cxnSpLocks/>
          </p:cNvCxnSpPr>
          <p:nvPr/>
        </p:nvCxnSpPr>
        <p:spPr>
          <a:xfrm flipH="1">
            <a:off x="919103" y="3322622"/>
            <a:ext cx="182471" cy="652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89E18A-FC7F-45C1-8218-5264634DC1D7}"/>
              </a:ext>
            </a:extLst>
          </p:cNvPr>
          <p:cNvCxnSpPr>
            <a:cxnSpLocks/>
          </p:cNvCxnSpPr>
          <p:nvPr/>
        </p:nvCxnSpPr>
        <p:spPr>
          <a:xfrm flipH="1">
            <a:off x="1288796" y="3322622"/>
            <a:ext cx="459108" cy="606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6EF18A-D01E-4103-AAB6-BB49BAF8F887}"/>
              </a:ext>
            </a:extLst>
          </p:cNvPr>
          <p:cNvCxnSpPr>
            <a:cxnSpLocks/>
          </p:cNvCxnSpPr>
          <p:nvPr/>
        </p:nvCxnSpPr>
        <p:spPr>
          <a:xfrm flipH="1">
            <a:off x="1585312" y="3317718"/>
            <a:ext cx="459108" cy="606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20B524-2ACE-48FA-B4A7-8D8F27760F43}"/>
              </a:ext>
            </a:extLst>
          </p:cNvPr>
          <p:cNvCxnSpPr>
            <a:cxnSpLocks/>
          </p:cNvCxnSpPr>
          <p:nvPr/>
        </p:nvCxnSpPr>
        <p:spPr>
          <a:xfrm flipH="1">
            <a:off x="1965482" y="3312814"/>
            <a:ext cx="459108" cy="606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5015F2-A2DA-4D48-99A1-63628974DD9C}"/>
              </a:ext>
            </a:extLst>
          </p:cNvPr>
          <p:cNvCxnSpPr>
            <a:cxnSpLocks/>
          </p:cNvCxnSpPr>
          <p:nvPr/>
        </p:nvCxnSpPr>
        <p:spPr>
          <a:xfrm flipH="1">
            <a:off x="2327811" y="3311092"/>
            <a:ext cx="459108" cy="606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8D977E-676F-4C1C-82EB-408D58ACD9E2}"/>
              </a:ext>
            </a:extLst>
          </p:cNvPr>
          <p:cNvCxnSpPr>
            <a:cxnSpLocks/>
          </p:cNvCxnSpPr>
          <p:nvPr/>
        </p:nvCxnSpPr>
        <p:spPr>
          <a:xfrm flipH="1">
            <a:off x="2687058" y="3317718"/>
            <a:ext cx="459108" cy="6065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D8EC64-CEB7-4BAC-AC57-B87AC8E17D4F}"/>
              </a:ext>
            </a:extLst>
          </p:cNvPr>
          <p:cNvCxnSpPr>
            <a:cxnSpLocks/>
          </p:cNvCxnSpPr>
          <p:nvPr/>
        </p:nvCxnSpPr>
        <p:spPr>
          <a:xfrm flipH="1">
            <a:off x="3143891" y="3408643"/>
            <a:ext cx="285401" cy="505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DBFF9A-AA47-43A2-9333-7B0B49D6E9E1}"/>
              </a:ext>
            </a:extLst>
          </p:cNvPr>
          <p:cNvCxnSpPr>
            <a:cxnSpLocks/>
          </p:cNvCxnSpPr>
          <p:nvPr/>
        </p:nvCxnSpPr>
        <p:spPr>
          <a:xfrm flipH="1">
            <a:off x="3513845" y="3423137"/>
            <a:ext cx="285401" cy="505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1332F6-149C-4372-8794-FEA1B39AADC9}"/>
              </a:ext>
            </a:extLst>
          </p:cNvPr>
          <p:cNvCxnSpPr>
            <a:cxnSpLocks/>
          </p:cNvCxnSpPr>
          <p:nvPr/>
        </p:nvCxnSpPr>
        <p:spPr>
          <a:xfrm flipH="1">
            <a:off x="3853266" y="3430217"/>
            <a:ext cx="285401" cy="5057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5AE26D5-A6E3-40D8-828A-E7880FC3D2FF}"/>
              </a:ext>
            </a:extLst>
          </p:cNvPr>
          <p:cNvCxnSpPr>
            <a:cxnSpLocks/>
          </p:cNvCxnSpPr>
          <p:nvPr/>
        </p:nvCxnSpPr>
        <p:spPr>
          <a:xfrm flipH="1">
            <a:off x="4326481" y="3311092"/>
            <a:ext cx="151340" cy="5914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7860685-90E6-4539-95E7-D5796FCDD58D}"/>
              </a:ext>
            </a:extLst>
          </p:cNvPr>
          <p:cNvCxnSpPr>
            <a:cxnSpLocks/>
          </p:cNvCxnSpPr>
          <p:nvPr/>
        </p:nvCxnSpPr>
        <p:spPr>
          <a:xfrm flipH="1">
            <a:off x="4706628" y="3349542"/>
            <a:ext cx="61686" cy="5671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E552572-6832-4017-ABDA-D342289749C4}"/>
              </a:ext>
            </a:extLst>
          </p:cNvPr>
          <p:cNvSpPr txBox="1"/>
          <p:nvPr/>
        </p:nvSpPr>
        <p:spPr>
          <a:xfrm>
            <a:off x="6976895" y="834177"/>
            <a:ext cx="52151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OSACA is mirroring the microarchitecture (CPU) and simulating the execution of the code. We can do this by hand, we just need to know: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Which port each instruction can go to (resources and reciprocal throughput).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How long each instruction takes (latency).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The </a:t>
            </a:r>
            <a:r>
              <a:rPr lang="en-US" b="1" dirty="0" err="1"/>
              <a:t>Agner</a:t>
            </a:r>
            <a:r>
              <a:rPr lang="en-US" b="1" dirty="0"/>
              <a:t> Fog Instruction Tables list this:</a:t>
            </a:r>
          </a:p>
          <a:p>
            <a:r>
              <a:rPr lang="en-US" b="1" dirty="0">
                <a:hlinkClick r:id="rId4"/>
              </a:rPr>
              <a:t>https://www.agner.org/optimize/instruction_tables.pdf</a:t>
            </a:r>
            <a:r>
              <a:rPr lang="en-US" b="1" dirty="0"/>
              <a:t> </a:t>
            </a:r>
          </a:p>
          <a:p>
            <a:endParaRPr lang="en-US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CB026EB-7562-44D8-82FA-68A2D90C31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172" y="3100170"/>
            <a:ext cx="2519437" cy="350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07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5990-E4CC-8B96-BFAC-B630EE02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F2AF-69EC-D822-90BA-C26140E0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85514" cy="1341775"/>
          </a:xfrm>
        </p:spPr>
        <p:txBody>
          <a:bodyPr/>
          <a:lstStyle/>
          <a:p>
            <a:r>
              <a:rPr lang="en-US" b="1" dirty="0">
                <a:ea typeface="+mj-lt"/>
                <a:cs typeface="+mj-lt"/>
              </a:rPr>
              <a:t>11: test_matvec_8x8_colmaj_8xfloat: OSACA ref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A7DC7-E6A0-FD23-D7A3-D0875D84C82F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B90B05-E3D9-7DDA-6211-A939D0DF2203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Reference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ADAF3-E942-98F9-AF13-4F4E2F70ACE0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3B4D4C-35D3-05CF-DCB2-3B8349DF4110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331F-03AF-E820-9E00-F55458042212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40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A794-F77A-7CD6-57B3-C85536EF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CD8-3502-BB39-6567-AA958EC7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2177408" cy="1341775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11: test_matvec_8x8_colmaj_8xfloat: OSACA student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EC9E1-362E-E215-E8CE-580C46968E27}"/>
              </a:ext>
            </a:extLst>
          </p:cNvPr>
          <p:cNvSpPr txBox="1"/>
          <p:nvPr/>
        </p:nvSpPr>
        <p:spPr>
          <a:xfrm>
            <a:off x="4898472" y="952411"/>
            <a:ext cx="7286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'work' does each iteration (Code between the markers) do?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What did the code get translated to?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many cycles does the longest instruction path take (critical path)?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If there is a Loop Carried Dependency (LCD) how long does it take?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Which instruction ports (functional units) have the highest bottleneck?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This is a pipelined processor. How many cycles elapse between the completion of successive iterations?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 panose="020F0502020204030204"/>
                <a:cs typeface="Calibri" panose="020F0502020204030204"/>
              </a:rPr>
              <a:t>How much 'work' is completed per cycle?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DEBA3C-4714-41C1-EDFF-3A1634098CA1}"/>
              </a:ext>
            </a:extLst>
          </p:cNvPr>
          <p:cNvSpPr txBox="1"/>
          <p:nvPr/>
        </p:nvSpPr>
        <p:spPr>
          <a:xfrm>
            <a:off x="-351" y="979063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Instrumented Student Code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62A2C-5AB9-99F3-0754-F12EB98926C8}"/>
              </a:ext>
            </a:extLst>
          </p:cNvPr>
          <p:cNvSpPr txBox="1"/>
          <p:nvPr/>
        </p:nvSpPr>
        <p:spPr>
          <a:xfrm>
            <a:off x="-352" y="3380081"/>
            <a:ext cx="39365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Calibri"/>
                <a:cs typeface="Calibri"/>
              </a:rPr>
              <a:t>OSACA Report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F693F5-7754-CBCB-6BE2-A95B95D0818F}"/>
              </a:ext>
            </a:extLst>
          </p:cNvPr>
          <p:cNvSpPr/>
          <p:nvPr/>
        </p:nvSpPr>
        <p:spPr>
          <a:xfrm>
            <a:off x="678366" y="1691268"/>
            <a:ext cx="2564780" cy="12452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SNIPPET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7F2D1F-6F8F-C6B1-476C-FB1D19996D13}"/>
              </a:ext>
            </a:extLst>
          </p:cNvPr>
          <p:cNvSpPr/>
          <p:nvPr/>
        </p:nvSpPr>
        <p:spPr>
          <a:xfrm>
            <a:off x="576146" y="4079487"/>
            <a:ext cx="8995316" cy="23789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ADD OSACA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13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4F586-F04E-6487-B767-4998E7DD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Assets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F958-B7FA-AE4A-2A5B-B011950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Feel free to modify and use these.</a:t>
            </a:r>
          </a:p>
        </p:txBody>
      </p:sp>
    </p:spTree>
    <p:extLst>
      <p:ext uri="{BB962C8B-B14F-4D97-AF65-F5344CB8AC3E}">
        <p14:creationId xmlns:p14="http://schemas.microsoft.com/office/powerpoint/2010/main" val="9343361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BEE748-5FD7-4792-EBD8-E59CB8CACF63}"/>
              </a:ext>
            </a:extLst>
          </p:cNvPr>
          <p:cNvSpPr/>
          <p:nvPr/>
        </p:nvSpPr>
        <p:spPr>
          <a:xfrm>
            <a:off x="546170" y="203410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3A3D0-2C6B-FA96-D8E3-A59926F2C8DD}"/>
              </a:ext>
            </a:extLst>
          </p:cNvPr>
          <p:cNvSpPr/>
          <p:nvPr/>
        </p:nvSpPr>
        <p:spPr>
          <a:xfrm>
            <a:off x="546169" y="253068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583950-BE5A-77DB-1D64-3BA25F3AF2E1}"/>
              </a:ext>
            </a:extLst>
          </p:cNvPr>
          <p:cNvSpPr/>
          <p:nvPr/>
        </p:nvSpPr>
        <p:spPr>
          <a:xfrm>
            <a:off x="546169" y="302727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20FDCC-A69D-285F-2CA6-594BA108753C}"/>
              </a:ext>
            </a:extLst>
          </p:cNvPr>
          <p:cNvSpPr/>
          <p:nvPr/>
        </p:nvSpPr>
        <p:spPr>
          <a:xfrm>
            <a:off x="546168" y="352385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5378BF-2CF3-1BBF-E919-5B7958ED4484}"/>
              </a:ext>
            </a:extLst>
          </p:cNvPr>
          <p:cNvSpPr/>
          <p:nvPr/>
        </p:nvSpPr>
        <p:spPr>
          <a:xfrm>
            <a:off x="546169" y="402900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80C4B-80D1-FF70-AA04-9F851889C5C0}"/>
              </a:ext>
            </a:extLst>
          </p:cNvPr>
          <p:cNvSpPr/>
          <p:nvPr/>
        </p:nvSpPr>
        <p:spPr>
          <a:xfrm>
            <a:off x="546168" y="452558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62688-DA13-9B7E-78E5-8AA2DA6D77FF}"/>
              </a:ext>
            </a:extLst>
          </p:cNvPr>
          <p:cNvSpPr/>
          <p:nvPr/>
        </p:nvSpPr>
        <p:spPr>
          <a:xfrm>
            <a:off x="546168" y="502216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57869B-C7C4-7D97-1C3D-C0B08D22A267}"/>
              </a:ext>
            </a:extLst>
          </p:cNvPr>
          <p:cNvSpPr/>
          <p:nvPr/>
        </p:nvSpPr>
        <p:spPr>
          <a:xfrm>
            <a:off x="546168" y="15203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F497D-E1AC-8629-33E5-30201AF7E581}"/>
              </a:ext>
            </a:extLst>
          </p:cNvPr>
          <p:cNvSpPr/>
          <p:nvPr/>
        </p:nvSpPr>
        <p:spPr>
          <a:xfrm>
            <a:off x="1370193" y="2025241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7FBF9A-1660-54CB-0304-5A0EB76D610A}"/>
              </a:ext>
            </a:extLst>
          </p:cNvPr>
          <p:cNvSpPr/>
          <p:nvPr/>
        </p:nvSpPr>
        <p:spPr>
          <a:xfrm>
            <a:off x="1370192" y="2530685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3D9031-70D8-DAE2-70E9-B90F549B1CA5}"/>
              </a:ext>
            </a:extLst>
          </p:cNvPr>
          <p:cNvSpPr/>
          <p:nvPr/>
        </p:nvSpPr>
        <p:spPr>
          <a:xfrm>
            <a:off x="1370192" y="301840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86431E-E446-08BA-340A-5F3133E30F3A}"/>
              </a:ext>
            </a:extLst>
          </p:cNvPr>
          <p:cNvSpPr/>
          <p:nvPr/>
        </p:nvSpPr>
        <p:spPr>
          <a:xfrm>
            <a:off x="1370191" y="351499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F993CB-9506-3670-3D0D-E1EA33FD6C47}"/>
              </a:ext>
            </a:extLst>
          </p:cNvPr>
          <p:cNvSpPr/>
          <p:nvPr/>
        </p:nvSpPr>
        <p:spPr>
          <a:xfrm>
            <a:off x="1370192" y="402013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D07E91-56DF-2BEE-4668-9BF38C0E6C74}"/>
              </a:ext>
            </a:extLst>
          </p:cNvPr>
          <p:cNvSpPr/>
          <p:nvPr/>
        </p:nvSpPr>
        <p:spPr>
          <a:xfrm>
            <a:off x="1370191" y="451672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80E13A-2369-A278-5C24-AEDD2DE845B4}"/>
              </a:ext>
            </a:extLst>
          </p:cNvPr>
          <p:cNvSpPr/>
          <p:nvPr/>
        </p:nvSpPr>
        <p:spPr>
          <a:xfrm>
            <a:off x="1370191" y="501330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15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95C1DF-E58A-4F44-7EC9-2DEC19862A3F}"/>
              </a:ext>
            </a:extLst>
          </p:cNvPr>
          <p:cNvSpPr/>
          <p:nvPr/>
        </p:nvSpPr>
        <p:spPr>
          <a:xfrm>
            <a:off x="1370191" y="151153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6DB067-C32A-4E60-59B6-DA9D4DA2737F}"/>
              </a:ext>
            </a:extLst>
          </p:cNvPr>
          <p:cNvSpPr/>
          <p:nvPr/>
        </p:nvSpPr>
        <p:spPr>
          <a:xfrm>
            <a:off x="2247378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520582-FB3E-4F2A-5504-0080D6613620}"/>
              </a:ext>
            </a:extLst>
          </p:cNvPr>
          <p:cNvSpPr/>
          <p:nvPr/>
        </p:nvSpPr>
        <p:spPr>
          <a:xfrm>
            <a:off x="2247377" y="25395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18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C2F417-F37D-305C-853A-7855E48E590E}"/>
              </a:ext>
            </a:extLst>
          </p:cNvPr>
          <p:cNvSpPr/>
          <p:nvPr/>
        </p:nvSpPr>
        <p:spPr>
          <a:xfrm>
            <a:off x="2247377" y="30361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19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191B5-9666-BC68-BC2B-E43F5F70A972}"/>
              </a:ext>
            </a:extLst>
          </p:cNvPr>
          <p:cNvSpPr/>
          <p:nvPr/>
        </p:nvSpPr>
        <p:spPr>
          <a:xfrm>
            <a:off x="2247376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20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84BD11-FF31-30F8-6F68-19DD160024ED}"/>
              </a:ext>
            </a:extLst>
          </p:cNvPr>
          <p:cNvSpPr/>
          <p:nvPr/>
        </p:nvSpPr>
        <p:spPr>
          <a:xfrm>
            <a:off x="2247377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E5D6C9-6BC5-6541-C9CA-6904AAF283A3}"/>
              </a:ext>
            </a:extLst>
          </p:cNvPr>
          <p:cNvSpPr/>
          <p:nvPr/>
        </p:nvSpPr>
        <p:spPr>
          <a:xfrm>
            <a:off x="2247376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992008-D640-61D5-3AE2-EFC76D5001DC}"/>
              </a:ext>
            </a:extLst>
          </p:cNvPr>
          <p:cNvSpPr/>
          <p:nvPr/>
        </p:nvSpPr>
        <p:spPr>
          <a:xfrm>
            <a:off x="2247376" y="50310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23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63AC78-42A4-22B5-429F-7F449751F399}"/>
              </a:ext>
            </a:extLst>
          </p:cNvPr>
          <p:cNvSpPr/>
          <p:nvPr/>
        </p:nvSpPr>
        <p:spPr>
          <a:xfrm>
            <a:off x="2247376" y="152925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16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89BDBB-FFEE-8D1B-317F-BEED3B57D147}"/>
              </a:ext>
            </a:extLst>
          </p:cNvPr>
          <p:cNvSpPr/>
          <p:nvPr/>
        </p:nvSpPr>
        <p:spPr>
          <a:xfrm>
            <a:off x="3151146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ABAADC-2297-18B0-61FD-5D5F17B2B80B}"/>
              </a:ext>
            </a:extLst>
          </p:cNvPr>
          <p:cNvSpPr/>
          <p:nvPr/>
        </p:nvSpPr>
        <p:spPr>
          <a:xfrm>
            <a:off x="3151145" y="25395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26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CF8813-B015-877D-E486-B368CC2AF96A}"/>
              </a:ext>
            </a:extLst>
          </p:cNvPr>
          <p:cNvSpPr/>
          <p:nvPr/>
        </p:nvSpPr>
        <p:spPr>
          <a:xfrm>
            <a:off x="3151145" y="30361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B8D4EE-4828-40E3-7701-796E904F3845}"/>
              </a:ext>
            </a:extLst>
          </p:cNvPr>
          <p:cNvSpPr/>
          <p:nvPr/>
        </p:nvSpPr>
        <p:spPr>
          <a:xfrm>
            <a:off x="3151144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EFDE9A1-4B7F-5922-C82E-1E28B8628828}"/>
              </a:ext>
            </a:extLst>
          </p:cNvPr>
          <p:cNvSpPr/>
          <p:nvPr/>
        </p:nvSpPr>
        <p:spPr>
          <a:xfrm>
            <a:off x="3151145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29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4443AE-F1C1-8B5E-365C-91D181537962}"/>
              </a:ext>
            </a:extLst>
          </p:cNvPr>
          <p:cNvSpPr/>
          <p:nvPr/>
        </p:nvSpPr>
        <p:spPr>
          <a:xfrm>
            <a:off x="3151144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571674-F407-D2CA-D0B2-64EE2268C64C}"/>
              </a:ext>
            </a:extLst>
          </p:cNvPr>
          <p:cNvSpPr/>
          <p:nvPr/>
        </p:nvSpPr>
        <p:spPr>
          <a:xfrm>
            <a:off x="3151144" y="50310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31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AA84CD6-373B-7D10-FDCE-1CF76EF673D0}"/>
              </a:ext>
            </a:extLst>
          </p:cNvPr>
          <p:cNvSpPr/>
          <p:nvPr/>
        </p:nvSpPr>
        <p:spPr>
          <a:xfrm>
            <a:off x="3151144" y="152925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24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218A8-374A-92A2-9560-E8B5AE8F92D4}"/>
              </a:ext>
            </a:extLst>
          </p:cNvPr>
          <p:cNvSpPr/>
          <p:nvPr/>
        </p:nvSpPr>
        <p:spPr>
          <a:xfrm>
            <a:off x="4081495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FCAC70-0CCF-97DB-08B9-3D5945325009}"/>
              </a:ext>
            </a:extLst>
          </p:cNvPr>
          <p:cNvSpPr/>
          <p:nvPr/>
        </p:nvSpPr>
        <p:spPr>
          <a:xfrm>
            <a:off x="4081494" y="25395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34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B35DD1-EADB-0520-DED5-C81F658D10A5}"/>
              </a:ext>
            </a:extLst>
          </p:cNvPr>
          <p:cNvSpPr/>
          <p:nvPr/>
        </p:nvSpPr>
        <p:spPr>
          <a:xfrm>
            <a:off x="4081494" y="30361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FF49209-697F-321D-6BA6-C3B989F0E534}"/>
              </a:ext>
            </a:extLst>
          </p:cNvPr>
          <p:cNvSpPr/>
          <p:nvPr/>
        </p:nvSpPr>
        <p:spPr>
          <a:xfrm>
            <a:off x="4081493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36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32A2A9-E7E2-3CE1-7286-81EB0F8BE463}"/>
              </a:ext>
            </a:extLst>
          </p:cNvPr>
          <p:cNvSpPr/>
          <p:nvPr/>
        </p:nvSpPr>
        <p:spPr>
          <a:xfrm>
            <a:off x="4081494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C87338-5564-B3BA-A701-12A1CC1BF3BD}"/>
              </a:ext>
            </a:extLst>
          </p:cNvPr>
          <p:cNvSpPr/>
          <p:nvPr/>
        </p:nvSpPr>
        <p:spPr>
          <a:xfrm>
            <a:off x="4081493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38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E635C4-E6A9-08A8-57E1-5DB37E6E58F8}"/>
              </a:ext>
            </a:extLst>
          </p:cNvPr>
          <p:cNvSpPr/>
          <p:nvPr/>
        </p:nvSpPr>
        <p:spPr>
          <a:xfrm>
            <a:off x="4081493" y="50310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39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8986FA-91F7-B525-555F-9A743429FF7A}"/>
              </a:ext>
            </a:extLst>
          </p:cNvPr>
          <p:cNvSpPr/>
          <p:nvPr/>
        </p:nvSpPr>
        <p:spPr>
          <a:xfrm>
            <a:off x="4081493" y="152925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32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C923884-D546-93C3-ED60-E29DEFD96B72}"/>
              </a:ext>
            </a:extLst>
          </p:cNvPr>
          <p:cNvSpPr/>
          <p:nvPr/>
        </p:nvSpPr>
        <p:spPr>
          <a:xfrm>
            <a:off x="5029565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689326-D6F9-F246-2222-2C3C42CD2A8A}"/>
              </a:ext>
            </a:extLst>
          </p:cNvPr>
          <p:cNvSpPr/>
          <p:nvPr/>
        </p:nvSpPr>
        <p:spPr>
          <a:xfrm>
            <a:off x="5029564" y="253954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6B3028-C570-B71C-815B-AE9C20B94313}"/>
              </a:ext>
            </a:extLst>
          </p:cNvPr>
          <p:cNvSpPr/>
          <p:nvPr/>
        </p:nvSpPr>
        <p:spPr>
          <a:xfrm>
            <a:off x="5029564" y="303613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A8E4E9C-8CDB-2E0C-65AC-7A1070C5A347}"/>
              </a:ext>
            </a:extLst>
          </p:cNvPr>
          <p:cNvSpPr/>
          <p:nvPr/>
        </p:nvSpPr>
        <p:spPr>
          <a:xfrm>
            <a:off x="5029563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44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CD21003-FEE4-ACA1-8629-2836659FB7E4}"/>
              </a:ext>
            </a:extLst>
          </p:cNvPr>
          <p:cNvSpPr/>
          <p:nvPr/>
        </p:nvSpPr>
        <p:spPr>
          <a:xfrm>
            <a:off x="5029564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C2BC9F-7279-F76F-E38F-FF4870ADC650}"/>
              </a:ext>
            </a:extLst>
          </p:cNvPr>
          <p:cNvSpPr/>
          <p:nvPr/>
        </p:nvSpPr>
        <p:spPr>
          <a:xfrm>
            <a:off x="5029563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E3E3FF2-0B1D-DBFB-3EF2-E425B5894098}"/>
              </a:ext>
            </a:extLst>
          </p:cNvPr>
          <p:cNvSpPr/>
          <p:nvPr/>
        </p:nvSpPr>
        <p:spPr>
          <a:xfrm>
            <a:off x="5029563" y="503102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47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293351-56DF-1804-1CB8-66B0C5FEA26B}"/>
              </a:ext>
            </a:extLst>
          </p:cNvPr>
          <p:cNvSpPr/>
          <p:nvPr/>
        </p:nvSpPr>
        <p:spPr>
          <a:xfrm>
            <a:off x="5029563" y="152925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40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1FA94D-3499-8BDE-8A78-6357D8367C84}"/>
              </a:ext>
            </a:extLst>
          </p:cNvPr>
          <p:cNvSpPr/>
          <p:nvPr/>
        </p:nvSpPr>
        <p:spPr>
          <a:xfrm>
            <a:off x="5942193" y="204296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49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730AB6-5419-F50A-6AFF-0B760D28CC65}"/>
              </a:ext>
            </a:extLst>
          </p:cNvPr>
          <p:cNvSpPr/>
          <p:nvPr/>
        </p:nvSpPr>
        <p:spPr>
          <a:xfrm>
            <a:off x="5942192" y="254840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50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B00C6CF-F434-B303-3B2F-0FA659E29C61}"/>
              </a:ext>
            </a:extLst>
          </p:cNvPr>
          <p:cNvSpPr/>
          <p:nvPr/>
        </p:nvSpPr>
        <p:spPr>
          <a:xfrm>
            <a:off x="5942192" y="3036129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5B9E83-76DD-0562-0BE9-C6DFB21BBE13}"/>
              </a:ext>
            </a:extLst>
          </p:cNvPr>
          <p:cNvSpPr/>
          <p:nvPr/>
        </p:nvSpPr>
        <p:spPr>
          <a:xfrm>
            <a:off x="5942191" y="353271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52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BCDF69-B495-B106-1B1D-3A2FDC53C167}"/>
              </a:ext>
            </a:extLst>
          </p:cNvPr>
          <p:cNvSpPr/>
          <p:nvPr/>
        </p:nvSpPr>
        <p:spPr>
          <a:xfrm>
            <a:off x="5942192" y="403786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9982A0-5DBB-AE25-7268-678BB946104B}"/>
              </a:ext>
            </a:extLst>
          </p:cNvPr>
          <p:cNvSpPr/>
          <p:nvPr/>
        </p:nvSpPr>
        <p:spPr>
          <a:xfrm>
            <a:off x="5942191" y="453444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CDCF8F-34BE-44B8-0D2B-F6F11027FC43}"/>
              </a:ext>
            </a:extLst>
          </p:cNvPr>
          <p:cNvSpPr/>
          <p:nvPr/>
        </p:nvSpPr>
        <p:spPr>
          <a:xfrm>
            <a:off x="5942191" y="5031027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55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A8128D-B74C-FB74-22FC-B51F404526AD}"/>
              </a:ext>
            </a:extLst>
          </p:cNvPr>
          <p:cNvSpPr/>
          <p:nvPr/>
        </p:nvSpPr>
        <p:spPr>
          <a:xfrm>
            <a:off x="5942191" y="152925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48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78173D-D854-FE1C-AB6F-1F2D40D6E7E5}"/>
              </a:ext>
            </a:extLst>
          </p:cNvPr>
          <p:cNvSpPr/>
          <p:nvPr/>
        </p:nvSpPr>
        <p:spPr>
          <a:xfrm>
            <a:off x="6907982" y="2051822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57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7B454FE-B64C-5891-27F2-F73D98172C7A}"/>
              </a:ext>
            </a:extLst>
          </p:cNvPr>
          <p:cNvSpPr/>
          <p:nvPr/>
        </p:nvSpPr>
        <p:spPr>
          <a:xfrm>
            <a:off x="6907981" y="2548406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58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9B6C8E4-29C4-C206-D65A-CE0EA90F6D28}"/>
              </a:ext>
            </a:extLst>
          </p:cNvPr>
          <p:cNvSpPr/>
          <p:nvPr/>
        </p:nvSpPr>
        <p:spPr>
          <a:xfrm>
            <a:off x="6907981" y="304499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59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106524-3CB1-7320-72FC-A3F00486469E}"/>
              </a:ext>
            </a:extLst>
          </p:cNvPr>
          <p:cNvSpPr/>
          <p:nvPr/>
        </p:nvSpPr>
        <p:spPr>
          <a:xfrm>
            <a:off x="6907980" y="354157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cs typeface="Calibri"/>
              </a:rPr>
              <a:t>60</a:t>
            </a:r>
            <a:endParaRPr lang="en-US" b="1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2A8CC9-7772-3E57-C332-0F6070D5F205}"/>
              </a:ext>
            </a:extLst>
          </p:cNvPr>
          <p:cNvSpPr/>
          <p:nvPr/>
        </p:nvSpPr>
        <p:spPr>
          <a:xfrm>
            <a:off x="6907981" y="4046720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C19C2A-28C1-5E2F-6937-8A6D05631609}"/>
              </a:ext>
            </a:extLst>
          </p:cNvPr>
          <p:cNvSpPr/>
          <p:nvPr/>
        </p:nvSpPr>
        <p:spPr>
          <a:xfrm>
            <a:off x="6907980" y="4543304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62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8F7DBE-287D-07EA-7081-AECEBAC9E726}"/>
              </a:ext>
            </a:extLst>
          </p:cNvPr>
          <p:cNvSpPr/>
          <p:nvPr/>
        </p:nvSpPr>
        <p:spPr>
          <a:xfrm>
            <a:off x="6907980" y="5039888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63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E302ED-61C6-3F61-0A31-00777D7A8A26}"/>
              </a:ext>
            </a:extLst>
          </p:cNvPr>
          <p:cNvSpPr/>
          <p:nvPr/>
        </p:nvSpPr>
        <p:spPr>
          <a:xfrm>
            <a:off x="6907980" y="1538113"/>
            <a:ext cx="496584" cy="4965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ea typeface="Calibri"/>
                <a:cs typeface="Calibri"/>
              </a:rPr>
              <a:t>56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18F01C72-675D-5D7F-08F7-7DA54999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" y="1822"/>
            <a:ext cx="12185095" cy="978645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Use these vectors as shapes for your diagrams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911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60215-E455-8CF9-3B16-408CCBD7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 descr="A white rectangular box with black numbers&#10;&#10;AI-generated content may be incorrect.">
            <a:extLst>
              <a:ext uri="{FF2B5EF4-FFF2-40B4-BE49-F238E27FC236}">
                <a16:creationId xmlns:a16="http://schemas.microsoft.com/office/drawing/2014/main" id="{F2F1B194-AA06-FCC4-B6E4-B8261096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60" y="2054078"/>
            <a:ext cx="600075" cy="43624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77B3F6B-ADE8-AE6D-5505-889C9F53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72" y="2054078"/>
            <a:ext cx="600075" cy="4362450"/>
          </a:xfrm>
          <a:prstGeom prst="rect">
            <a:avLst/>
          </a:prstGeom>
        </p:spPr>
      </p:pic>
      <p:pic>
        <p:nvPicPr>
          <p:cNvPr id="78" name="Picture 77" descr="A rectangular white rectangular sign with black numbers&#10;&#10;AI-generated content may be incorrect.">
            <a:extLst>
              <a:ext uri="{FF2B5EF4-FFF2-40B4-BE49-F238E27FC236}">
                <a16:creationId xmlns:a16="http://schemas.microsoft.com/office/drawing/2014/main" id="{7B4F68B7-D0AF-2FCA-3C4D-67E723E82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684" y="2054078"/>
            <a:ext cx="600075" cy="4362450"/>
          </a:xfrm>
          <a:prstGeom prst="rect">
            <a:avLst/>
          </a:prstGeom>
        </p:spPr>
      </p:pic>
      <p:pic>
        <p:nvPicPr>
          <p:cNvPr id="79" name="Picture 78" descr="A black and white rectangular sign with numbers&#10;&#10;AI-generated content may be incorrect.">
            <a:extLst>
              <a:ext uri="{FF2B5EF4-FFF2-40B4-BE49-F238E27FC236}">
                <a16:creationId xmlns:a16="http://schemas.microsoft.com/office/drawing/2014/main" id="{CF626AA6-5371-23C3-AE45-B8BF48A03F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195" y="2054078"/>
            <a:ext cx="600075" cy="4362450"/>
          </a:xfrm>
          <a:prstGeom prst="rect">
            <a:avLst/>
          </a:prstGeom>
        </p:spPr>
      </p:pic>
      <p:pic>
        <p:nvPicPr>
          <p:cNvPr id="80" name="Picture 79" descr="A white rectangular object with black numbers&#10;&#10;AI-generated content may be incorrect.">
            <a:extLst>
              <a:ext uri="{FF2B5EF4-FFF2-40B4-BE49-F238E27FC236}">
                <a16:creationId xmlns:a16="http://schemas.microsoft.com/office/drawing/2014/main" id="{CF1A8F3C-B456-5CF4-1BEA-7C25621F2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707" y="2080659"/>
            <a:ext cx="600075" cy="4362450"/>
          </a:xfrm>
          <a:prstGeom prst="rect">
            <a:avLst/>
          </a:prstGeom>
        </p:spPr>
      </p:pic>
      <p:pic>
        <p:nvPicPr>
          <p:cNvPr id="81" name="Picture 80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B6861DB4-DE80-ACA0-26BB-E1226065B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3218" y="2080659"/>
            <a:ext cx="600075" cy="4362450"/>
          </a:xfrm>
          <a:prstGeom prst="rect">
            <a:avLst/>
          </a:prstGeom>
        </p:spPr>
      </p:pic>
      <p:pic>
        <p:nvPicPr>
          <p:cNvPr id="82" name="Picture 81" descr="A close up of a number&#10;&#10;AI-generated content may be incorrect.">
            <a:extLst>
              <a:ext uri="{FF2B5EF4-FFF2-40B4-BE49-F238E27FC236}">
                <a16:creationId xmlns:a16="http://schemas.microsoft.com/office/drawing/2014/main" id="{6CDCFE16-8F5F-20EC-CF25-95EB4B4F4C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5730" y="2071798"/>
            <a:ext cx="600075" cy="4362450"/>
          </a:xfrm>
          <a:prstGeom prst="rect">
            <a:avLst/>
          </a:prstGeom>
        </p:spPr>
      </p:pic>
      <p:pic>
        <p:nvPicPr>
          <p:cNvPr id="83" name="Picture 82" descr="A white rectangular sign with black numbers&#10;&#10;AI-generated content may be incorrect.">
            <a:extLst>
              <a:ext uri="{FF2B5EF4-FFF2-40B4-BE49-F238E27FC236}">
                <a16:creationId xmlns:a16="http://schemas.microsoft.com/office/drawing/2014/main" id="{86DDFFA1-6524-218C-661A-C750986D6A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8242" y="2071798"/>
            <a:ext cx="600075" cy="43624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BD7C67D-242B-B206-45B9-260C053E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" y="1822"/>
            <a:ext cx="10909189" cy="9786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cs typeface="Calibri Light"/>
              </a:rPr>
              <a:t>Or these vectors as pictures (you can scale these)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98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67C87-2791-47DC-A39F-3FA841EC542D}"/>
              </a:ext>
            </a:extLst>
          </p:cNvPr>
          <p:cNvSpPr/>
          <p:nvPr/>
        </p:nvSpPr>
        <p:spPr>
          <a:xfrm>
            <a:off x="1032553" y="210705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4EEEB-7A37-4274-9002-D3358ECEBD70}"/>
              </a:ext>
            </a:extLst>
          </p:cNvPr>
          <p:cNvSpPr/>
          <p:nvPr/>
        </p:nvSpPr>
        <p:spPr>
          <a:xfrm>
            <a:off x="1032552" y="2603643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E0C-79E2-47BB-B560-24F391D84C51}"/>
              </a:ext>
            </a:extLst>
          </p:cNvPr>
          <p:cNvSpPr/>
          <p:nvPr/>
        </p:nvSpPr>
        <p:spPr>
          <a:xfrm>
            <a:off x="1032552" y="3100227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86FE3-5903-41CC-BDC8-2544AB691278}"/>
              </a:ext>
            </a:extLst>
          </p:cNvPr>
          <p:cNvSpPr/>
          <p:nvPr/>
        </p:nvSpPr>
        <p:spPr>
          <a:xfrm>
            <a:off x="1032551" y="3596811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1A6D4-C461-40E5-B0A5-B7FFA4AF2747}"/>
              </a:ext>
            </a:extLst>
          </p:cNvPr>
          <p:cNvSpPr/>
          <p:nvPr/>
        </p:nvSpPr>
        <p:spPr>
          <a:xfrm>
            <a:off x="1032552" y="4101957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5A7E5-FC69-410B-BA69-8027D35225B2}"/>
              </a:ext>
            </a:extLst>
          </p:cNvPr>
          <p:cNvSpPr/>
          <p:nvPr/>
        </p:nvSpPr>
        <p:spPr>
          <a:xfrm>
            <a:off x="1032551" y="4598541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E8BB6-EC15-4F43-AD03-01A567810E60}"/>
              </a:ext>
            </a:extLst>
          </p:cNvPr>
          <p:cNvSpPr/>
          <p:nvPr/>
        </p:nvSpPr>
        <p:spPr>
          <a:xfrm>
            <a:off x="1032551" y="5095125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B9BB-AE57-4DA5-8DFC-A95B804CB75B}"/>
              </a:ext>
            </a:extLst>
          </p:cNvPr>
          <p:cNvSpPr/>
          <p:nvPr/>
        </p:nvSpPr>
        <p:spPr>
          <a:xfrm>
            <a:off x="1032550" y="559170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0C7F2-D702-4E95-B4D2-DD071EF58D56}"/>
              </a:ext>
            </a:extLst>
          </p:cNvPr>
          <p:cNvSpPr/>
          <p:nvPr/>
        </p:nvSpPr>
        <p:spPr>
          <a:xfrm>
            <a:off x="1032552" y="608829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1032551" y="1593350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690F-08DF-4C70-956B-A971819498F9}"/>
              </a:ext>
            </a:extLst>
          </p:cNvPr>
          <p:cNvSpPr txBox="1"/>
          <p:nvPr/>
        </p:nvSpPr>
        <p:spPr>
          <a:xfrm>
            <a:off x="603499" y="1596667"/>
            <a:ext cx="49144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ourier New"/>
                <a:cs typeface="Courier New"/>
              </a:rPr>
              <a:t>0</a:t>
            </a:r>
          </a:p>
          <a:p>
            <a:r>
              <a:rPr lang="en-US" sz="3200">
                <a:latin typeface="Courier New"/>
                <a:cs typeface="Calibri"/>
              </a:rPr>
              <a:t>1</a:t>
            </a:r>
          </a:p>
          <a:p>
            <a:r>
              <a:rPr lang="en-US" sz="3200">
                <a:latin typeface="Courier New"/>
                <a:cs typeface="Calibri"/>
              </a:rPr>
              <a:t>2</a:t>
            </a:r>
          </a:p>
          <a:p>
            <a:r>
              <a:rPr lang="en-US" sz="3200">
                <a:latin typeface="Courier New"/>
                <a:cs typeface="Calibri"/>
              </a:rPr>
              <a:t>3</a:t>
            </a:r>
          </a:p>
          <a:p>
            <a:r>
              <a:rPr lang="en-US" sz="3200">
                <a:latin typeface="Courier New"/>
                <a:cs typeface="Calibri"/>
              </a:rPr>
              <a:t>4</a:t>
            </a:r>
          </a:p>
          <a:p>
            <a:r>
              <a:rPr lang="en-US" sz="3200">
                <a:latin typeface="Courier New"/>
                <a:cs typeface="Calibri"/>
              </a:rPr>
              <a:t>5</a:t>
            </a:r>
          </a:p>
          <a:p>
            <a:r>
              <a:rPr lang="en-US" sz="3200">
                <a:latin typeface="Courier New"/>
                <a:cs typeface="Calibri"/>
              </a:rPr>
              <a:t>6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7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.</a:t>
            </a:r>
          </a:p>
          <a:p>
            <a:r>
              <a:rPr lang="en-US" sz="3200">
                <a:latin typeface="Courier New"/>
                <a:cs typeface="Calibri"/>
              </a:rPr>
              <a:t>.</a:t>
            </a:r>
            <a:endParaRPr lang="en-US" sz="3200" dirty="0">
              <a:latin typeface="Courier New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746375" y="986104"/>
            <a:ext cx="1065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Memory:</a:t>
            </a:r>
            <a:endParaRPr lang="en-US" b="1">
              <a:cs typeface="Calibri"/>
            </a:endParaRPr>
          </a:p>
          <a:p>
            <a:r>
              <a:rPr lang="en-US" b="1">
                <a:solidFill>
                  <a:srgbClr val="C00000"/>
                </a:solidFill>
                <a:cs typeface="Calibri"/>
              </a:rPr>
              <a:t>buff[]</a:t>
            </a:r>
            <a:endParaRPr lang="en-US" b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  __m256 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vect </a:t>
            </a:r>
            <a:r>
              <a:rPr lang="en-US" b="1">
                <a:latin typeface="Courier New"/>
                <a:ea typeface="+mn-lt"/>
                <a:cs typeface="+mn-lt"/>
              </a:rPr>
              <a:t>= _mm256_load_ps(&amp;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buff</a:t>
            </a:r>
            <a:r>
              <a:rPr lang="en-US" b="1">
                <a:latin typeface="Courier New"/>
                <a:ea typeface="+mn-lt"/>
                <a:cs typeface="+mn-lt"/>
              </a:rPr>
              <a:t>[0]);</a:t>
            </a:r>
            <a:endParaRPr lang="en-US" b="1">
              <a:latin typeface="Courier New"/>
              <a:cs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3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Store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67C87-2791-47DC-A39F-3FA841EC542D}"/>
              </a:ext>
            </a:extLst>
          </p:cNvPr>
          <p:cNvSpPr/>
          <p:nvPr/>
        </p:nvSpPr>
        <p:spPr>
          <a:xfrm>
            <a:off x="3626778" y="208137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4EEEB-7A37-4274-9002-D3358ECEBD70}"/>
              </a:ext>
            </a:extLst>
          </p:cNvPr>
          <p:cNvSpPr/>
          <p:nvPr/>
        </p:nvSpPr>
        <p:spPr>
          <a:xfrm>
            <a:off x="3626777" y="2577958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E0C-79E2-47BB-B560-24F391D84C51}"/>
              </a:ext>
            </a:extLst>
          </p:cNvPr>
          <p:cNvSpPr/>
          <p:nvPr/>
        </p:nvSpPr>
        <p:spPr>
          <a:xfrm>
            <a:off x="3626777" y="307454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86FE3-5903-41CC-BDC8-2544AB691278}"/>
              </a:ext>
            </a:extLst>
          </p:cNvPr>
          <p:cNvSpPr/>
          <p:nvPr/>
        </p:nvSpPr>
        <p:spPr>
          <a:xfrm>
            <a:off x="3626776" y="357112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1A6D4-C461-40E5-B0A5-B7FFA4AF2747}"/>
              </a:ext>
            </a:extLst>
          </p:cNvPr>
          <p:cNvSpPr/>
          <p:nvPr/>
        </p:nvSpPr>
        <p:spPr>
          <a:xfrm>
            <a:off x="3626777" y="407627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5A7E5-FC69-410B-BA69-8027D35225B2}"/>
              </a:ext>
            </a:extLst>
          </p:cNvPr>
          <p:cNvSpPr/>
          <p:nvPr/>
        </p:nvSpPr>
        <p:spPr>
          <a:xfrm>
            <a:off x="3626776" y="457285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E8BB6-EC15-4F43-AD03-01A567810E60}"/>
              </a:ext>
            </a:extLst>
          </p:cNvPr>
          <p:cNvSpPr/>
          <p:nvPr/>
        </p:nvSpPr>
        <p:spPr>
          <a:xfrm>
            <a:off x="3626776" y="5069440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B9BB-AE57-4DA5-8DFC-A95B804CB75B}"/>
              </a:ext>
            </a:extLst>
          </p:cNvPr>
          <p:cNvSpPr/>
          <p:nvPr/>
        </p:nvSpPr>
        <p:spPr>
          <a:xfrm>
            <a:off x="3626775" y="556602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0C7F2-D702-4E95-B4D2-DD071EF58D56}"/>
              </a:ext>
            </a:extLst>
          </p:cNvPr>
          <p:cNvSpPr/>
          <p:nvPr/>
        </p:nvSpPr>
        <p:spPr>
          <a:xfrm>
            <a:off x="3626777" y="606260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3626776" y="1567665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690F-08DF-4C70-956B-A971819498F9}"/>
              </a:ext>
            </a:extLst>
          </p:cNvPr>
          <p:cNvSpPr txBox="1"/>
          <p:nvPr/>
        </p:nvSpPr>
        <p:spPr>
          <a:xfrm>
            <a:off x="3197724" y="1570982"/>
            <a:ext cx="49144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ourier New"/>
                <a:cs typeface="Courier New"/>
              </a:rPr>
              <a:t>0</a:t>
            </a:r>
          </a:p>
          <a:p>
            <a:r>
              <a:rPr lang="en-US" sz="3200">
                <a:latin typeface="Courier New"/>
                <a:cs typeface="Calibri"/>
              </a:rPr>
              <a:t>1</a:t>
            </a:r>
          </a:p>
          <a:p>
            <a:r>
              <a:rPr lang="en-US" sz="3200">
                <a:latin typeface="Courier New"/>
                <a:cs typeface="Calibri"/>
              </a:rPr>
              <a:t>2</a:t>
            </a:r>
          </a:p>
          <a:p>
            <a:r>
              <a:rPr lang="en-US" sz="3200">
                <a:latin typeface="Courier New"/>
                <a:cs typeface="Calibri"/>
              </a:rPr>
              <a:t>3</a:t>
            </a:r>
          </a:p>
          <a:p>
            <a:r>
              <a:rPr lang="en-US" sz="3200">
                <a:latin typeface="Courier New"/>
                <a:cs typeface="Calibri"/>
              </a:rPr>
              <a:t>4</a:t>
            </a:r>
          </a:p>
          <a:p>
            <a:r>
              <a:rPr lang="en-US" sz="3200">
                <a:latin typeface="Courier New"/>
                <a:cs typeface="Calibri"/>
              </a:rPr>
              <a:t>5</a:t>
            </a:r>
          </a:p>
          <a:p>
            <a:r>
              <a:rPr lang="en-US" sz="3200">
                <a:latin typeface="Courier New"/>
                <a:cs typeface="Calibri"/>
              </a:rPr>
              <a:t>6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7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.</a:t>
            </a:r>
          </a:p>
          <a:p>
            <a:r>
              <a:rPr lang="en-US" sz="3200">
                <a:latin typeface="Courier New"/>
                <a:cs typeface="Calibri"/>
              </a:rPr>
              <a:t>.</a:t>
            </a:r>
            <a:endParaRPr lang="en-US" sz="3200" dirty="0">
              <a:latin typeface="Courier New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3340600" y="960419"/>
            <a:ext cx="1065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Memory:</a:t>
            </a:r>
            <a:endParaRPr lang="en-US" b="1">
              <a:cs typeface="Calibri"/>
            </a:endParaRPr>
          </a:p>
          <a:p>
            <a:r>
              <a:rPr lang="en-US" b="1">
                <a:solidFill>
                  <a:srgbClr val="C00000"/>
                </a:solidFill>
                <a:cs typeface="Calibri"/>
              </a:rPr>
              <a:t>buff[]</a:t>
            </a:r>
            <a:endParaRPr lang="en-US" b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446712" y="951857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553092" y="206425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553091" y="256083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553091" y="305741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553090" y="355400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553091" y="405914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553090" y="455573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553090" y="505231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553090" y="155054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/>
                <a:ea typeface="+mn-lt"/>
                <a:cs typeface="+mn-lt"/>
              </a:rPr>
              <a:t>  </a:t>
            </a:r>
            <a:endParaRPr lang="en-US" b="1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  _mm256_store_ps(</a:t>
            </a:r>
            <a:r>
              <a:rPr lang="en-US" b="1">
                <a:latin typeface="Courier New"/>
                <a:ea typeface="+mn-lt"/>
                <a:cs typeface="Courier New"/>
              </a:rPr>
              <a:t>&amp;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Courier New"/>
              </a:rPr>
              <a:t>buff</a:t>
            </a:r>
            <a:r>
              <a:rPr lang="en-US" b="1">
                <a:latin typeface="Courier New"/>
                <a:ea typeface="+mn-lt"/>
                <a:cs typeface="Courier New"/>
              </a:rPr>
              <a:t>[0]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Courier New"/>
              </a:rPr>
              <a:t>vect </a:t>
            </a:r>
            <a:r>
              <a:rPr lang="en-US" b="1" dirty="0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1751846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11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Set1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1032551" y="319440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746375" y="2587160"/>
            <a:ext cx="1065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constant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ourier New"/>
              <a:ea typeface="+mn-lt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Courier New"/>
              </a:rPr>
              <a:t>vect </a:t>
            </a:r>
            <a:r>
              <a:rPr lang="en-US" b="1">
                <a:latin typeface="Courier New"/>
                <a:ea typeface="+mn-lt"/>
                <a:cs typeface="+mn-lt"/>
              </a:rPr>
              <a:t>= _mm256_set1_ps(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a</a:t>
            </a:r>
            <a:r>
              <a:rPr lang="en-US" b="1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alibri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5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Permute Across Lanes Example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bvect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h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4331093" y="1916664"/>
            <a:ext cx="776897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__m256i 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index </a:t>
            </a:r>
            <a:r>
              <a:rPr lang="en-US" b="1">
                <a:latin typeface="Courier New"/>
                <a:ea typeface="+mn-lt"/>
                <a:cs typeface="+mn-lt"/>
              </a:rPr>
              <a:t>= _mm256_set_epi32(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1,3,2,4,7,0,6,5</a:t>
            </a:r>
            <a:r>
              <a:rPr lang="en-US" b="1">
                <a:latin typeface="Courier New"/>
                <a:ea typeface="+mn-lt"/>
                <a:cs typeface="+mn-lt"/>
              </a:rPr>
              <a:t>);  </a:t>
            </a:r>
            <a:endParaRPr lang="en-US"/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bvect </a:t>
            </a:r>
            <a:r>
              <a:rPr lang="en-US" b="1">
                <a:latin typeface="Courier New"/>
                <a:ea typeface="+mn-lt"/>
                <a:cs typeface="+mn-lt"/>
              </a:rPr>
              <a:t>= _mm256_permutevar8x32_ps(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+mn-lt"/>
              </a:rPr>
              <a:t>index</a:t>
            </a:r>
            <a:r>
              <a:rPr lang="en-US" b="1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alibri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960418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2"/>
                </a:solidFill>
                <a:cs typeface="Calibri"/>
              </a:rPr>
              <a:t>index </a:t>
            </a:r>
            <a:r>
              <a:rPr lang="en-US" b="1" dirty="0">
                <a:solidFill>
                  <a:schemeClr val="accent2"/>
                </a:solidFill>
                <a:cs typeface="Calibri"/>
              </a:rPr>
              <a:t>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avect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07281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6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569395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06597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7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56256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06770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56429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060877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55910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5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08137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57795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07454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57112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07627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57285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06943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5676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3722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cs typeface="Calibri Light"/>
              </a:rPr>
              <a:t>Shuffle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cvect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i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h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m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c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4690689" y="1865293"/>
            <a:ext cx="776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int imm = 0b010011</a:t>
            </a:r>
            <a:r>
              <a:rPr lang="en-US" b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10</a:t>
            </a:r>
            <a:r>
              <a:rPr lang="en-US" b="1">
                <a:latin typeface="Courier New"/>
                <a:ea typeface="+mn-lt"/>
                <a:cs typeface="+mn-lt"/>
              </a:rPr>
              <a:t>;</a:t>
            </a:r>
            <a:endParaRPr lang="en-US" b="1" dirty="0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cvect </a:t>
            </a:r>
            <a:r>
              <a:rPr lang="en-US" b="1">
                <a:latin typeface="Courier New"/>
                <a:ea typeface="+mn-lt"/>
                <a:cs typeface="+mn-lt"/>
              </a:rPr>
              <a:t>= _mm256_shuffle_ps(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bvect</a:t>
            </a:r>
            <a:r>
              <a:rPr lang="en-US" b="1">
                <a:latin typeface="Courier New"/>
                <a:ea typeface="+mn-lt"/>
                <a:cs typeface="+mn-lt"/>
              </a:rPr>
              <a:t>,imm);</a:t>
            </a:r>
            <a:endParaRPr lang="en-US" b="1">
              <a:latin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960418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avect 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bvect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07281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569395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c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06597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56256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06770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56429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060877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55910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08137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57795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k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07454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57112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m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07627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57285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o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06943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5676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i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568AC-EA40-41CD-9964-1B81458BE54F}"/>
              </a:ext>
            </a:extLst>
          </p:cNvPr>
          <p:cNvSpPr txBox="1"/>
          <p:nvPr/>
        </p:nvSpPr>
        <p:spPr>
          <a:xfrm>
            <a:off x="6727860" y="2909298"/>
            <a:ext cx="5140501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/>
                <a:ea typeface="+mn-lt"/>
                <a:cs typeface="+mn-lt"/>
              </a:rPr>
              <a:t>DEFINE SELECT4(src, control) { CASE(control[1:0]) OF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0: tmp[31:0] := src[31:0]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1: tmp[31:0] := src[63:32]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2: tmp[31:0] := src[95:64]</a:t>
            </a:r>
            <a:r>
              <a:rPr lang="en-US" sz="1400" dirty="0">
                <a:latin typeface="Courier New"/>
                <a:ea typeface="+mn-lt"/>
                <a:cs typeface="+mn-lt"/>
              </a:rPr>
              <a:t> </a:t>
            </a:r>
            <a:endParaRPr lang="en-US" sz="1400" dirty="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3: tmp[31:0] := src[127:96] 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ESAC RETURN tmp[31:0] }</a:t>
            </a:r>
            <a:endParaRPr lang="en-US" sz="1400">
              <a:latin typeface="Courier New"/>
              <a:ea typeface="+mn-lt"/>
              <a:cs typeface="Courier New"/>
            </a:endParaRPr>
          </a:p>
          <a:p>
            <a:endParaRPr lang="en-US" sz="1400" dirty="0">
              <a:latin typeface="Courier New"/>
              <a:ea typeface="+mn-lt"/>
              <a:cs typeface="+mn-lt"/>
            </a:endParaRPr>
          </a:p>
          <a:p>
            <a:r>
              <a:rPr lang="en-US" sz="1400" dirty="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dst[31:0] := SELECT4(a[127:0], imm8[1:0])</a:t>
            </a:r>
            <a:r>
              <a:rPr lang="en-US" sz="1400" dirty="0">
                <a:latin typeface="Courier New"/>
                <a:ea typeface="+mn-lt"/>
                <a:cs typeface="+mn-lt"/>
              </a:rPr>
              <a:t> dst[63:32] := SELECT4(a[127:0], imm8[3:2]) dst[95:64] := SELECT4(b[127:0], imm8[5:4]) dst[127:96] := SELECT4(b[127:0], imm8[7:6]) </a:t>
            </a:r>
            <a:r>
              <a:rPr lang="en-US" sz="1400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dst[159:128] := SELECT4(a[255:128], imm8[1:0])</a:t>
            </a:r>
            <a:r>
              <a:rPr lang="en-US" sz="1400" dirty="0">
                <a:latin typeface="Courier New"/>
                <a:ea typeface="+mn-lt"/>
                <a:cs typeface="+mn-lt"/>
              </a:rPr>
              <a:t> </a:t>
            </a:r>
            <a:r>
              <a:rPr lang="en-US" sz="1400">
                <a:latin typeface="Courier New"/>
                <a:ea typeface="+mn-lt"/>
                <a:cs typeface="+mn-lt"/>
              </a:rPr>
              <a:t>dst[191:160] := </a:t>
            </a:r>
            <a:r>
              <a:rPr lang="en-US" sz="1400" dirty="0">
                <a:latin typeface="Courier New"/>
                <a:ea typeface="+mn-lt"/>
                <a:cs typeface="+mn-lt"/>
              </a:rPr>
              <a:t>SELECT4(a[255:128], imm8[3:2]) dst[223:192] := SELECT4(b[255:128], imm8[5:4]) dst[255:224] := SELECT4(b[255:128], imm8[7:6]) dst[MAX:256] := 0</a:t>
            </a:r>
            <a:endParaRPr lang="en-US"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717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455A-A76A-82E2-A1EB-77F6D9A9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OSACA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F3094-2C70-C757-9E43-528A2AA6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3" y="1250072"/>
            <a:ext cx="12177408" cy="50403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OSACA is a cycle accurate simulator for estimating the performance of looped code. (</a:t>
            </a:r>
            <a:r>
              <a:rPr lang="en-US" dirty="0">
                <a:ea typeface="+mn-lt"/>
                <a:cs typeface="+mn-lt"/>
                <a:hlinkClick r:id="rId2"/>
              </a:rPr>
              <a:t>https://github.com/RRZE-HPC/OSACA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r>
              <a:rPr lang="en-US" dirty="0">
                <a:ea typeface="Calibri"/>
                <a:cs typeface="Calibri"/>
              </a:rPr>
              <a:t>We will use this tool to develop a deeper understand of Instruction Level Parallelism (ILP) while we exploit SIMD parallelism.</a:t>
            </a:r>
          </a:p>
          <a:p>
            <a:r>
              <a:rPr lang="en-US">
                <a:ea typeface="Calibri"/>
                <a:cs typeface="Calibri"/>
              </a:rPr>
              <a:t>Prior to tools like OSACA one would estimate loop throughput using instruction tables (</a:t>
            </a:r>
            <a:r>
              <a:rPr lang="en-US" dirty="0">
                <a:ea typeface="+mn-lt"/>
                <a:cs typeface="+mn-lt"/>
                <a:hlinkClick r:id="rId3"/>
              </a:rPr>
              <a:t>https://www.agner.org/optimize/instruction_tables.pdf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)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osaca-workflow.png">
            <a:extLst>
              <a:ext uri="{FF2B5EF4-FFF2-40B4-BE49-F238E27FC236}">
                <a16:creationId xmlns:a16="http://schemas.microsoft.com/office/drawing/2014/main" id="{5E41EC6C-465A-11B5-DADE-6C9FF42A9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41" y="4081852"/>
            <a:ext cx="10377237" cy="267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83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Extract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967C87-2791-47DC-A39F-3FA841EC542D}"/>
              </a:ext>
            </a:extLst>
          </p:cNvPr>
          <p:cNvSpPr/>
          <p:nvPr/>
        </p:nvSpPr>
        <p:spPr>
          <a:xfrm>
            <a:off x="3626778" y="208137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C4EEEB-7A37-4274-9002-D3358ECEBD70}"/>
              </a:ext>
            </a:extLst>
          </p:cNvPr>
          <p:cNvSpPr/>
          <p:nvPr/>
        </p:nvSpPr>
        <p:spPr>
          <a:xfrm>
            <a:off x="3626777" y="2577958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09E0C-79E2-47BB-B560-24F391D84C51}"/>
              </a:ext>
            </a:extLst>
          </p:cNvPr>
          <p:cNvSpPr/>
          <p:nvPr/>
        </p:nvSpPr>
        <p:spPr>
          <a:xfrm>
            <a:off x="3626777" y="307454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86FE3-5903-41CC-BDC8-2544AB691278}"/>
              </a:ext>
            </a:extLst>
          </p:cNvPr>
          <p:cNvSpPr/>
          <p:nvPr/>
        </p:nvSpPr>
        <p:spPr>
          <a:xfrm>
            <a:off x="3626776" y="357112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1A6D4-C461-40E5-B0A5-B7FFA4AF2747}"/>
              </a:ext>
            </a:extLst>
          </p:cNvPr>
          <p:cNvSpPr/>
          <p:nvPr/>
        </p:nvSpPr>
        <p:spPr>
          <a:xfrm>
            <a:off x="3626777" y="4076272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C5A7E5-FC69-410B-BA69-8027D35225B2}"/>
              </a:ext>
            </a:extLst>
          </p:cNvPr>
          <p:cNvSpPr/>
          <p:nvPr/>
        </p:nvSpPr>
        <p:spPr>
          <a:xfrm>
            <a:off x="3626776" y="4572856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E8BB6-EC15-4F43-AD03-01A567810E60}"/>
              </a:ext>
            </a:extLst>
          </p:cNvPr>
          <p:cNvSpPr/>
          <p:nvPr/>
        </p:nvSpPr>
        <p:spPr>
          <a:xfrm>
            <a:off x="3626776" y="5069440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E3B9BB-AE57-4DA5-8DFC-A95B804CB75B}"/>
              </a:ext>
            </a:extLst>
          </p:cNvPr>
          <p:cNvSpPr/>
          <p:nvPr/>
        </p:nvSpPr>
        <p:spPr>
          <a:xfrm>
            <a:off x="3626775" y="5566024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0C7F2-D702-4E95-B4D2-DD071EF58D56}"/>
              </a:ext>
            </a:extLst>
          </p:cNvPr>
          <p:cNvSpPr/>
          <p:nvPr/>
        </p:nvSpPr>
        <p:spPr>
          <a:xfrm>
            <a:off x="3626777" y="6062609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4236-1F32-4755-893F-499D286DF086}"/>
              </a:ext>
            </a:extLst>
          </p:cNvPr>
          <p:cNvSpPr/>
          <p:nvPr/>
        </p:nvSpPr>
        <p:spPr>
          <a:xfrm>
            <a:off x="3626776" y="1567665"/>
            <a:ext cx="496584" cy="496584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6690F-08DF-4C70-956B-A971819498F9}"/>
              </a:ext>
            </a:extLst>
          </p:cNvPr>
          <p:cNvSpPr txBox="1"/>
          <p:nvPr/>
        </p:nvSpPr>
        <p:spPr>
          <a:xfrm>
            <a:off x="3197724" y="1570982"/>
            <a:ext cx="491447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>
                <a:latin typeface="Courier New"/>
                <a:cs typeface="Courier New"/>
              </a:rPr>
              <a:t>0</a:t>
            </a:r>
          </a:p>
          <a:p>
            <a:r>
              <a:rPr lang="en-US" sz="3200">
                <a:latin typeface="Courier New"/>
                <a:cs typeface="Calibri"/>
              </a:rPr>
              <a:t>1</a:t>
            </a:r>
          </a:p>
          <a:p>
            <a:r>
              <a:rPr lang="en-US" sz="3200">
                <a:latin typeface="Courier New"/>
                <a:cs typeface="Calibri"/>
              </a:rPr>
              <a:t>2</a:t>
            </a:r>
          </a:p>
          <a:p>
            <a:r>
              <a:rPr lang="en-US" sz="3200">
                <a:latin typeface="Courier New"/>
                <a:cs typeface="Calibri"/>
              </a:rPr>
              <a:t>3</a:t>
            </a:r>
          </a:p>
          <a:p>
            <a:r>
              <a:rPr lang="en-US" sz="3200">
                <a:latin typeface="Courier New"/>
                <a:cs typeface="Calibri"/>
              </a:rPr>
              <a:t>4</a:t>
            </a:r>
          </a:p>
          <a:p>
            <a:r>
              <a:rPr lang="en-US" sz="3200">
                <a:latin typeface="Courier New"/>
                <a:cs typeface="Calibri"/>
              </a:rPr>
              <a:t>5</a:t>
            </a:r>
          </a:p>
          <a:p>
            <a:r>
              <a:rPr lang="en-US" sz="3200">
                <a:latin typeface="Courier New"/>
                <a:cs typeface="Calibri"/>
              </a:rPr>
              <a:t>6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7</a:t>
            </a:r>
            <a:endParaRPr lang="en-US" sz="3200" dirty="0">
              <a:latin typeface="Courier New"/>
              <a:cs typeface="Calibri"/>
            </a:endParaRPr>
          </a:p>
          <a:p>
            <a:r>
              <a:rPr lang="en-US" sz="3200">
                <a:latin typeface="Courier New"/>
                <a:cs typeface="Calibri"/>
              </a:rPr>
              <a:t>.</a:t>
            </a:r>
          </a:p>
          <a:p>
            <a:r>
              <a:rPr lang="en-US" sz="3200">
                <a:latin typeface="Courier New"/>
                <a:cs typeface="Calibri"/>
              </a:rPr>
              <a:t>.</a:t>
            </a:r>
            <a:endParaRPr lang="en-US" sz="3200" dirty="0">
              <a:latin typeface="Courier New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B2B6D-62EC-4DCB-81EC-96C560FB590B}"/>
              </a:ext>
            </a:extLst>
          </p:cNvPr>
          <p:cNvSpPr txBox="1"/>
          <p:nvPr/>
        </p:nvSpPr>
        <p:spPr>
          <a:xfrm>
            <a:off x="3340600" y="960419"/>
            <a:ext cx="106508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Memory:</a:t>
            </a:r>
            <a:endParaRPr lang="en-US" b="1">
              <a:cs typeface="Calibri"/>
            </a:endParaRPr>
          </a:p>
          <a:p>
            <a:r>
              <a:rPr lang="en-US" b="1">
                <a:solidFill>
                  <a:srgbClr val="C00000"/>
                </a:solidFill>
                <a:cs typeface="Calibri"/>
              </a:rPr>
              <a:t>buff[]</a:t>
            </a:r>
            <a:endParaRPr lang="en-US" b="1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446712" y="951857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1"/>
                </a:solidFill>
                <a:cs typeface="Calibri"/>
              </a:rPr>
              <a:t>vect</a:t>
            </a:r>
            <a:endParaRPr lang="en-US" b="1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553092" y="206425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553091" y="256083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553091" y="305741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553090" y="355400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553091" y="405914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553090" y="455573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553090" y="505231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553090" y="155054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5298576" y="1916664"/>
            <a:ext cx="61593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urier New"/>
                <a:ea typeface="+mn-lt"/>
                <a:cs typeface="Courier New"/>
              </a:rPr>
              <a:t>buff</a:t>
            </a:r>
            <a:r>
              <a:rPr lang="en-US" b="1">
                <a:latin typeface="Courier New"/>
                <a:ea typeface="+mn-lt"/>
                <a:cs typeface="+mn-lt"/>
              </a:rPr>
              <a:t>[0] =  _mm256_cvtss_f32(</a:t>
            </a:r>
            <a:r>
              <a:rPr lang="en-US" b="1" dirty="0">
                <a:solidFill>
                  <a:schemeClr val="accent1"/>
                </a:solidFill>
                <a:latin typeface="Courier New"/>
                <a:ea typeface="+mn-lt"/>
                <a:cs typeface="Courier New"/>
              </a:rPr>
              <a:t>vect</a:t>
            </a:r>
            <a:r>
              <a:rPr lang="en-US" b="1" dirty="0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1751846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56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Blend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3400532" y="986104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6"/>
                </a:solidFill>
                <a:cs typeface="Calibri"/>
              </a:rPr>
              <a:t>cvect</a:t>
            </a:r>
            <a:endParaRPr lang="en-US" b="1" dirty="0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3506912" y="209849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3506911" y="259508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k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3506911" y="309166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3506910" y="358824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3506911" y="409339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3506910" y="458997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o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3506910" y="508656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3506910" y="1584788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4690689" y="1865293"/>
            <a:ext cx="776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  <a:ea typeface="+mn-lt"/>
                <a:cs typeface="+mn-lt"/>
              </a:rPr>
              <a:t>int imm = 0b0100111</a:t>
            </a:r>
            <a:r>
              <a:rPr lang="en-US" b="1">
                <a:highlight>
                  <a:srgbClr val="FFFF00"/>
                </a:highlight>
                <a:latin typeface="Courier New"/>
                <a:ea typeface="+mn-lt"/>
                <a:cs typeface="+mn-lt"/>
              </a:rPr>
              <a:t>0</a:t>
            </a:r>
            <a:r>
              <a:rPr lang="en-US" b="1">
                <a:latin typeface="Courier New"/>
                <a:ea typeface="+mn-lt"/>
                <a:cs typeface="+mn-lt"/>
              </a:rPr>
              <a:t>;</a:t>
            </a:r>
            <a:endParaRPr lang="en-US" b="1" dirty="0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+mn-lt"/>
              </a:rPr>
              <a:t>cvect </a:t>
            </a:r>
            <a:r>
              <a:rPr lang="en-US" b="1">
                <a:latin typeface="Courier New"/>
                <a:ea typeface="+mn-lt"/>
                <a:cs typeface="+mn-lt"/>
              </a:rPr>
              <a:t>= _mm256_blend_ps(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bvect</a:t>
            </a:r>
            <a:r>
              <a:rPr lang="en-US" b="1">
                <a:latin typeface="Courier New"/>
                <a:ea typeface="+mn-lt"/>
                <a:cs typeface="+mn-lt"/>
              </a:rPr>
              <a:t>,imm);</a:t>
            </a:r>
            <a:endParaRPr lang="en-US" b="1">
              <a:latin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068633" y="3158858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960418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 dirty="0">
                <a:solidFill>
                  <a:schemeClr val="accent2"/>
                </a:solidFill>
                <a:cs typeface="Calibri"/>
              </a:rPr>
              <a:t>avect 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bvect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07281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569395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06597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d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56256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e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067709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f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564293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g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060877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55910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highlight>
                  <a:srgbClr val="FFFF00"/>
                </a:highlight>
                <a:cs typeface="Calibri"/>
              </a:rPr>
              <a:t>a</a:t>
            </a:r>
            <a:endParaRPr lang="en-US" b="1" dirty="0">
              <a:solidFill>
                <a:srgbClr val="000000"/>
              </a:solidFill>
              <a:highlight>
                <a:srgbClr val="FFFF00"/>
              </a:highlight>
              <a:cs typeface="Calibri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08137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j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577956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k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07454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l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57112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m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076270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n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572854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o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069438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56766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i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568AC-EA40-41CD-9964-1B81458BE54F}"/>
              </a:ext>
            </a:extLst>
          </p:cNvPr>
          <p:cNvSpPr txBox="1"/>
          <p:nvPr/>
        </p:nvSpPr>
        <p:spPr>
          <a:xfrm>
            <a:off x="6727860" y="2909298"/>
            <a:ext cx="514050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ourier New"/>
                <a:ea typeface="+mn-lt"/>
                <a:cs typeface="+mn-lt"/>
              </a:rPr>
              <a:t>FOR j := 0 to 7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i := j*32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IF imm8[j]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 dst[i+31:i] := b[i+31:i]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ELSE 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   dst[i+31:i] := a[i+31:i]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    FI</a:t>
            </a:r>
            <a:endParaRPr lang="en-US">
              <a:latin typeface="Courier New"/>
              <a:ea typeface="+mn-lt"/>
              <a:cs typeface="Courier New"/>
            </a:endParaRPr>
          </a:p>
          <a:p>
            <a:r>
              <a:rPr lang="en-US" sz="1400">
                <a:latin typeface="Courier New"/>
                <a:ea typeface="+mn-lt"/>
                <a:cs typeface="+mn-lt"/>
              </a:rPr>
              <a:t>ENDFOR</a:t>
            </a:r>
            <a:endParaRPr lang="en-US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06004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BBD7-33A3-459B-A615-DD62393F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Fused Multiply and Add (FMADD)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3002E9-FA72-4D38-B457-DE3C648A7316}"/>
              </a:ext>
            </a:extLst>
          </p:cNvPr>
          <p:cNvSpPr txBox="1"/>
          <p:nvPr/>
        </p:nvSpPr>
        <p:spPr>
          <a:xfrm>
            <a:off x="4188217" y="1063160"/>
            <a:ext cx="18527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4"/>
                </a:solidFill>
                <a:cs typeface="Calibri"/>
              </a:rPr>
              <a:t>dvect</a:t>
            </a:r>
            <a:endParaRPr lang="en-US" b="1" dirty="0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99DB5B-8796-450E-8168-CA5CB9A3B4EC}"/>
              </a:ext>
            </a:extLst>
          </p:cNvPr>
          <p:cNvSpPr/>
          <p:nvPr/>
        </p:nvSpPr>
        <p:spPr>
          <a:xfrm>
            <a:off x="2017159" y="2209801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c1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629EC-DF64-40E3-BC32-E28B6C32CA59}"/>
              </a:ext>
            </a:extLst>
          </p:cNvPr>
          <p:cNvSpPr/>
          <p:nvPr/>
        </p:nvSpPr>
        <p:spPr>
          <a:xfrm>
            <a:off x="2017158" y="2706385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c2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1E3608-5D33-4739-999A-11BE4DF6870D}"/>
              </a:ext>
            </a:extLst>
          </p:cNvPr>
          <p:cNvSpPr/>
          <p:nvPr/>
        </p:nvSpPr>
        <p:spPr>
          <a:xfrm>
            <a:off x="2017158" y="320296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c3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036355-502F-4A10-9661-25D951218F54}"/>
              </a:ext>
            </a:extLst>
          </p:cNvPr>
          <p:cNvSpPr/>
          <p:nvPr/>
        </p:nvSpPr>
        <p:spPr>
          <a:xfrm>
            <a:off x="2017157" y="369955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B4F81-46AE-42D2-B6B6-0CB5C87CCAE5}"/>
              </a:ext>
            </a:extLst>
          </p:cNvPr>
          <p:cNvSpPr/>
          <p:nvPr/>
        </p:nvSpPr>
        <p:spPr>
          <a:xfrm>
            <a:off x="2017158" y="4204699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c5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2B9E24-66AC-4340-BAEE-E9B3D9DA7EF3}"/>
              </a:ext>
            </a:extLst>
          </p:cNvPr>
          <p:cNvSpPr/>
          <p:nvPr/>
        </p:nvSpPr>
        <p:spPr>
          <a:xfrm>
            <a:off x="2017157" y="4701283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c6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C7405B-33CC-4275-BED5-528A75E2DD6F}"/>
              </a:ext>
            </a:extLst>
          </p:cNvPr>
          <p:cNvSpPr/>
          <p:nvPr/>
        </p:nvSpPr>
        <p:spPr>
          <a:xfrm>
            <a:off x="2017157" y="5197867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c7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E9220A-6EDF-4DE2-A8D7-E36D6756B8B1}"/>
              </a:ext>
            </a:extLst>
          </p:cNvPr>
          <p:cNvSpPr/>
          <p:nvPr/>
        </p:nvSpPr>
        <p:spPr>
          <a:xfrm>
            <a:off x="2017157" y="1696092"/>
            <a:ext cx="496584" cy="496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c0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B55D13-EF1E-4D3A-AB9B-3738F5971E22}"/>
              </a:ext>
            </a:extLst>
          </p:cNvPr>
          <p:cNvSpPr txBox="1"/>
          <p:nvPr/>
        </p:nvSpPr>
        <p:spPr>
          <a:xfrm>
            <a:off x="2678666" y="5700978"/>
            <a:ext cx="7768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ourier New"/>
              <a:cs typeface="Calibri"/>
            </a:endParaRPr>
          </a:p>
          <a:p>
            <a:r>
              <a:rPr lang="en-US" b="1">
                <a:latin typeface="Courier New"/>
                <a:ea typeface="+mn-lt"/>
                <a:cs typeface="+mn-lt"/>
              </a:rPr>
              <a:t>__m256 </a:t>
            </a:r>
            <a:r>
              <a:rPr lang="en-US" b="1">
                <a:solidFill>
                  <a:schemeClr val="accent4"/>
                </a:solidFill>
                <a:latin typeface="Courier New"/>
                <a:ea typeface="+mn-lt"/>
                <a:cs typeface="+mn-lt"/>
              </a:rPr>
              <a:t>dvect </a:t>
            </a:r>
            <a:r>
              <a:rPr lang="en-US" b="1">
                <a:latin typeface="Courier New"/>
                <a:ea typeface="+mn-lt"/>
                <a:cs typeface="+mn-lt"/>
              </a:rPr>
              <a:t>= _mm256_fmadd_ps(</a:t>
            </a:r>
            <a:r>
              <a:rPr lang="en-US" b="1">
                <a:solidFill>
                  <a:schemeClr val="accent2"/>
                </a:solidFill>
                <a:latin typeface="Courier New"/>
                <a:ea typeface="+mn-lt"/>
                <a:cs typeface="+mn-lt"/>
              </a:rPr>
              <a:t>avect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1"/>
                </a:solidFill>
                <a:latin typeface="Courier New"/>
                <a:ea typeface="+mn-lt"/>
                <a:cs typeface="+mn-lt"/>
              </a:rPr>
              <a:t>bvect</a:t>
            </a:r>
            <a:r>
              <a:rPr lang="en-US" b="1">
                <a:latin typeface="Courier New"/>
                <a:ea typeface="+mn-lt"/>
                <a:cs typeface="+mn-lt"/>
              </a:rPr>
              <a:t>,</a:t>
            </a:r>
            <a:r>
              <a:rPr lang="en-US" b="1">
                <a:solidFill>
                  <a:schemeClr val="accent6"/>
                </a:solidFill>
                <a:latin typeface="Courier New"/>
                <a:ea typeface="+mn-lt"/>
                <a:cs typeface="Courier New"/>
              </a:rPr>
              <a:t>cvect </a:t>
            </a:r>
            <a:r>
              <a:rPr lang="en-US" b="1" dirty="0">
                <a:latin typeface="Courier New"/>
                <a:ea typeface="+mn-lt"/>
                <a:cs typeface="+mn-lt"/>
              </a:rPr>
              <a:t>);</a:t>
            </a:r>
            <a:endParaRPr lang="en-US" b="1" dirty="0">
              <a:latin typeface="Courier New"/>
            </a:endParaRPr>
          </a:p>
          <a:p>
            <a:pPr algn="l"/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  <a:p>
            <a:endParaRPr lang="en-US" b="1" dirty="0">
              <a:latin typeface="Courier New"/>
              <a:cs typeface="Calibri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DA68D-D91B-4AD0-B924-71308D01EA25}"/>
              </a:ext>
            </a:extLst>
          </p:cNvPr>
          <p:cNvSpPr/>
          <p:nvPr/>
        </p:nvSpPr>
        <p:spPr>
          <a:xfrm>
            <a:off x="2822071" y="3184543"/>
            <a:ext cx="976044" cy="4880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91CD9A-429F-4F66-B1BA-4263E910652A}"/>
              </a:ext>
            </a:extLst>
          </p:cNvPr>
          <p:cNvSpPr txBox="1"/>
          <p:nvPr/>
        </p:nvSpPr>
        <p:spPr>
          <a:xfrm>
            <a:off x="275475" y="1097407"/>
            <a:ext cx="26918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Vector Register:</a:t>
            </a:r>
          </a:p>
          <a:p>
            <a:r>
              <a:rPr lang="en-US" b="1">
                <a:solidFill>
                  <a:schemeClr val="accent2"/>
                </a:solidFill>
                <a:cs typeface="Calibri"/>
              </a:rPr>
              <a:t>avect     </a:t>
            </a:r>
            <a:r>
              <a:rPr lang="en-US" b="1">
                <a:solidFill>
                  <a:schemeClr val="accent1"/>
                </a:solidFill>
                <a:cs typeface="Calibri"/>
              </a:rPr>
              <a:t>bvect       </a:t>
            </a:r>
            <a:r>
              <a:rPr lang="en-US" b="1">
                <a:solidFill>
                  <a:schemeClr val="accent6"/>
                </a:solidFill>
                <a:ea typeface="+mn-lt"/>
                <a:cs typeface="+mn-lt"/>
              </a:rPr>
              <a:t>cvect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919925-3265-48B3-B55E-746B2022B651}"/>
              </a:ext>
            </a:extLst>
          </p:cNvPr>
          <p:cNvSpPr/>
          <p:nvPr/>
        </p:nvSpPr>
        <p:spPr>
          <a:xfrm>
            <a:off x="381855" y="2209800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3589E3-9C95-43F9-809F-F75E4643B221}"/>
              </a:ext>
            </a:extLst>
          </p:cNvPr>
          <p:cNvSpPr/>
          <p:nvPr/>
        </p:nvSpPr>
        <p:spPr>
          <a:xfrm>
            <a:off x="381854" y="2706384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D58411-413B-49A1-93FA-D8821C579A2A}"/>
              </a:ext>
            </a:extLst>
          </p:cNvPr>
          <p:cNvSpPr/>
          <p:nvPr/>
        </p:nvSpPr>
        <p:spPr>
          <a:xfrm>
            <a:off x="381854" y="3202968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a3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893CAD-C711-4B65-9730-FEDA7071D208}"/>
              </a:ext>
            </a:extLst>
          </p:cNvPr>
          <p:cNvSpPr/>
          <p:nvPr/>
        </p:nvSpPr>
        <p:spPr>
          <a:xfrm>
            <a:off x="381853" y="369955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a4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8AE5DF-2176-4737-9617-F4132301FC73}"/>
              </a:ext>
            </a:extLst>
          </p:cNvPr>
          <p:cNvSpPr/>
          <p:nvPr/>
        </p:nvSpPr>
        <p:spPr>
          <a:xfrm>
            <a:off x="381854" y="4204698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a5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008740-FA33-4AAE-9237-BF46238A4884}"/>
              </a:ext>
            </a:extLst>
          </p:cNvPr>
          <p:cNvSpPr/>
          <p:nvPr/>
        </p:nvSpPr>
        <p:spPr>
          <a:xfrm>
            <a:off x="381853" y="4701282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a6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06E296-2B67-4A35-832A-9F22F6C1E89F}"/>
              </a:ext>
            </a:extLst>
          </p:cNvPr>
          <p:cNvSpPr/>
          <p:nvPr/>
        </p:nvSpPr>
        <p:spPr>
          <a:xfrm>
            <a:off x="381853" y="5197866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a7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5647EA-D5A3-46EF-B4C6-3571622A613D}"/>
              </a:ext>
            </a:extLst>
          </p:cNvPr>
          <p:cNvSpPr/>
          <p:nvPr/>
        </p:nvSpPr>
        <p:spPr>
          <a:xfrm>
            <a:off x="381853" y="1696091"/>
            <a:ext cx="496584" cy="4965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22D3E1-FDC2-4939-A096-9443029EB0FD}"/>
              </a:ext>
            </a:extLst>
          </p:cNvPr>
          <p:cNvSpPr/>
          <p:nvPr/>
        </p:nvSpPr>
        <p:spPr>
          <a:xfrm>
            <a:off x="1195225" y="2218361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b1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BCAA71-4948-449D-8B2F-ABF73B27402D}"/>
              </a:ext>
            </a:extLst>
          </p:cNvPr>
          <p:cNvSpPr/>
          <p:nvPr/>
        </p:nvSpPr>
        <p:spPr>
          <a:xfrm>
            <a:off x="1195224" y="2714945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b2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FFC796-CEF8-4AB0-9BBB-8DEBD9596110}"/>
              </a:ext>
            </a:extLst>
          </p:cNvPr>
          <p:cNvSpPr/>
          <p:nvPr/>
        </p:nvSpPr>
        <p:spPr>
          <a:xfrm>
            <a:off x="1195224" y="321152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b3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151BF0-59BF-4505-AD77-F2C0668539DC}"/>
              </a:ext>
            </a:extLst>
          </p:cNvPr>
          <p:cNvSpPr/>
          <p:nvPr/>
        </p:nvSpPr>
        <p:spPr>
          <a:xfrm>
            <a:off x="1195223" y="370811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b4</a:t>
            </a:r>
            <a:endParaRPr lang="en-US" b="1" dirty="0">
              <a:solidFill>
                <a:srgbClr val="000000"/>
              </a:solidFill>
              <a:cs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C830AB-E0DF-4820-8461-3358DB3B201D}"/>
              </a:ext>
            </a:extLst>
          </p:cNvPr>
          <p:cNvSpPr/>
          <p:nvPr/>
        </p:nvSpPr>
        <p:spPr>
          <a:xfrm>
            <a:off x="1195224" y="4213259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b5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8E7CBF-2753-49CF-9166-AA7EFFB7BE29}"/>
              </a:ext>
            </a:extLst>
          </p:cNvPr>
          <p:cNvSpPr/>
          <p:nvPr/>
        </p:nvSpPr>
        <p:spPr>
          <a:xfrm>
            <a:off x="1195223" y="4709843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b6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4ED2AD-6F64-4BC9-AF55-BEB6D46DE5DC}"/>
              </a:ext>
            </a:extLst>
          </p:cNvPr>
          <p:cNvSpPr/>
          <p:nvPr/>
        </p:nvSpPr>
        <p:spPr>
          <a:xfrm>
            <a:off x="1195223" y="5206427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b7</a:t>
            </a:r>
            <a:endParaRPr lang="en-US" b="1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8F5391-8C3F-4802-9B90-822B51C53709}"/>
              </a:ext>
            </a:extLst>
          </p:cNvPr>
          <p:cNvSpPr/>
          <p:nvPr/>
        </p:nvSpPr>
        <p:spPr>
          <a:xfrm>
            <a:off x="1195223" y="1704652"/>
            <a:ext cx="496584" cy="4965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b0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66896-A521-4D51-AAA8-7871D879D8B9}"/>
              </a:ext>
            </a:extLst>
          </p:cNvPr>
          <p:cNvSpPr/>
          <p:nvPr/>
        </p:nvSpPr>
        <p:spPr>
          <a:xfrm>
            <a:off x="4303158" y="2192677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a1*b1+</a:t>
            </a:r>
            <a:r>
              <a:rPr lang="en-US" b="1">
                <a:solidFill>
                  <a:srgbClr val="000000"/>
                </a:solidFill>
                <a:cs typeface="Calibri"/>
              </a:rPr>
              <a:t>c1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AFDCF4-0ED3-4D40-B879-615F7B517924}"/>
              </a:ext>
            </a:extLst>
          </p:cNvPr>
          <p:cNvSpPr/>
          <p:nvPr/>
        </p:nvSpPr>
        <p:spPr>
          <a:xfrm>
            <a:off x="4303157" y="2689261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a2*b2+</a:t>
            </a:r>
            <a:r>
              <a:rPr lang="en-US" b="1">
                <a:solidFill>
                  <a:srgbClr val="000000"/>
                </a:solidFill>
                <a:cs typeface="Calibri"/>
              </a:rPr>
              <a:t>c2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BF6337-5D21-4E66-B62E-855F3BD93F91}"/>
              </a:ext>
            </a:extLst>
          </p:cNvPr>
          <p:cNvSpPr/>
          <p:nvPr/>
        </p:nvSpPr>
        <p:spPr>
          <a:xfrm>
            <a:off x="4303157" y="3185845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a3*b3+</a:t>
            </a:r>
            <a:r>
              <a:rPr lang="en-US" b="1">
                <a:solidFill>
                  <a:srgbClr val="000000"/>
                </a:solidFill>
                <a:cs typeface="Calibri"/>
              </a:rPr>
              <a:t>c3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63EF809-CD60-4702-9487-B810C8248ED9}"/>
              </a:ext>
            </a:extLst>
          </p:cNvPr>
          <p:cNvSpPr/>
          <p:nvPr/>
        </p:nvSpPr>
        <p:spPr>
          <a:xfrm>
            <a:off x="4303156" y="3682429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a4*b4+</a:t>
            </a:r>
            <a:r>
              <a:rPr lang="en-US" b="1">
                <a:solidFill>
                  <a:srgbClr val="000000"/>
                </a:solidFill>
                <a:cs typeface="Calibri"/>
              </a:rPr>
              <a:t>c4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0F6613-40E4-49A6-A8FF-8AB0EA992265}"/>
              </a:ext>
            </a:extLst>
          </p:cNvPr>
          <p:cNvSpPr/>
          <p:nvPr/>
        </p:nvSpPr>
        <p:spPr>
          <a:xfrm>
            <a:off x="4303157" y="4187575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a5*b5+</a:t>
            </a:r>
            <a:r>
              <a:rPr lang="en-US" b="1">
                <a:solidFill>
                  <a:srgbClr val="000000"/>
                </a:solidFill>
                <a:cs typeface="Calibri"/>
              </a:rPr>
              <a:t>c5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E78070-4D51-4E2A-8BDE-D78E67219078}"/>
              </a:ext>
            </a:extLst>
          </p:cNvPr>
          <p:cNvSpPr/>
          <p:nvPr/>
        </p:nvSpPr>
        <p:spPr>
          <a:xfrm>
            <a:off x="4303156" y="4684159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a6*b6+</a:t>
            </a:r>
            <a:r>
              <a:rPr lang="en-US" b="1">
                <a:solidFill>
                  <a:srgbClr val="000000"/>
                </a:solidFill>
                <a:cs typeface="Calibri"/>
              </a:rPr>
              <a:t>c6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33E5CB3-2686-457E-8A74-76C8DC77C07D}"/>
              </a:ext>
            </a:extLst>
          </p:cNvPr>
          <p:cNvSpPr/>
          <p:nvPr/>
        </p:nvSpPr>
        <p:spPr>
          <a:xfrm>
            <a:off x="4303156" y="5180743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+mn-lt"/>
                <a:cs typeface="+mn-lt"/>
              </a:rPr>
              <a:t>a7*b7+</a:t>
            </a:r>
            <a:r>
              <a:rPr lang="en-US" b="1">
                <a:solidFill>
                  <a:schemeClr val="tx1"/>
                </a:solidFill>
                <a:cs typeface="Calibri"/>
              </a:rPr>
              <a:t>c7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3175B7-3BE4-4132-AAC6-3FDA288596A0}"/>
              </a:ext>
            </a:extLst>
          </p:cNvPr>
          <p:cNvSpPr/>
          <p:nvPr/>
        </p:nvSpPr>
        <p:spPr>
          <a:xfrm>
            <a:off x="4303156" y="1678968"/>
            <a:ext cx="1926404" cy="4965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cs typeface="Calibri"/>
              </a:rPr>
              <a:t>a0*b0+c0</a:t>
            </a:r>
          </a:p>
        </p:txBody>
      </p:sp>
    </p:spTree>
    <p:extLst>
      <p:ext uri="{BB962C8B-B14F-4D97-AF65-F5344CB8AC3E}">
        <p14:creationId xmlns:p14="http://schemas.microsoft.com/office/powerpoint/2010/main" val="17641400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EE73-1B70-4D0D-8A3E-F03F7B9E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" y="1822"/>
            <a:ext cx="10909189" cy="978645"/>
          </a:xfrm>
        </p:spPr>
        <p:txBody>
          <a:bodyPr/>
          <a:lstStyle/>
          <a:p>
            <a:r>
              <a:rPr lang="en-US" b="1">
                <a:cs typeface="Calibri Light"/>
              </a:rPr>
              <a:t>SIMD Vectorization</a:t>
            </a:r>
            <a:endParaRPr lang="en-US"/>
          </a:p>
        </p:txBody>
      </p:sp>
      <p:pic>
        <p:nvPicPr>
          <p:cNvPr id="4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7CE58C0-0CE8-46AB-BA7B-C2E290A96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38" y="1453418"/>
            <a:ext cx="6992741" cy="4199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3B5C0-3908-4186-9048-0F60F321014B}"/>
              </a:ext>
            </a:extLst>
          </p:cNvPr>
          <p:cNvSpPr txBox="1"/>
          <p:nvPr/>
        </p:nvSpPr>
        <p:spPr>
          <a:xfrm>
            <a:off x="49659" y="811659"/>
            <a:ext cx="11416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  <a:ea typeface="+mn-lt"/>
                <a:cs typeface="+mn-lt"/>
              </a:rPr>
              <a:t>https://software.intel.com/content/www/us/en/develop/articles/3d-vector-normalization-using-256-bit-intel-advanced-vector-extensions-intel-avx.html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A8E93-B86D-4F8E-97A3-B778FF852839}"/>
              </a:ext>
            </a:extLst>
          </p:cNvPr>
          <p:cNvSpPr txBox="1"/>
          <p:nvPr/>
        </p:nvSpPr>
        <p:spPr>
          <a:xfrm>
            <a:off x="233496" y="5869418"/>
            <a:ext cx="115647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+mn-lt"/>
                <a:cs typeface="+mn-lt"/>
              </a:rPr>
              <a:t>SEE: https://www.cs.virginia.edu/~cr4bd/3330/F2018/simdref.html</a:t>
            </a:r>
            <a:endParaRPr lang="en-US" sz="3200" b="1">
              <a:solidFill>
                <a:srgbClr val="FF0000"/>
              </a:solidFill>
              <a:highlight>
                <a:srgbClr val="FFFF00"/>
              </a:highlight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46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96DD-6A33-9433-D1F0-C07E8BB1A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544" y="1846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0095-2FA8-0A19-9AFA-00F7177E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8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7E12-9DE8-177B-BD47-5136EE22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./0_example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5B32-E127-F643-992D-11AC4A0C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Run 'make' to see all the STUDENT_TODOs</a:t>
            </a:r>
          </a:p>
          <a:p>
            <a:r>
              <a:rPr lang="en-US" dirty="0">
                <a:ea typeface="Calibri"/>
                <a:cs typeface="Calibri"/>
              </a:rPr>
              <a:t>Run 'make test' to run the verifier. For each problem: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Diagram the SIMD sequence that transforms the input to the desired output.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Implement the student variant of the code to match the reference using only SIMD instructions.</a:t>
            </a:r>
            <a:endParaRPr lang="en-US"/>
          </a:p>
          <a:p>
            <a:pPr indent="-457200"/>
            <a:r>
              <a:rPr lang="en-US" dirty="0">
                <a:ea typeface="Calibri"/>
                <a:cs typeface="Calibri"/>
              </a:rPr>
              <a:t>Run 'make measure-</a:t>
            </a:r>
            <a:r>
              <a:rPr lang="en-US" dirty="0" err="1">
                <a:ea typeface="Calibri"/>
                <a:cs typeface="Calibri"/>
              </a:rPr>
              <a:t>osaca</a:t>
            </a:r>
            <a:r>
              <a:rPr lang="en-US" dirty="0">
                <a:ea typeface="Calibri"/>
                <a:cs typeface="Calibri"/>
              </a:rPr>
              <a:t>' to simulate the performance of the instruction sequences.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For both implementations take a screenshot of the report and fill out the template questions.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00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57CD-71C4-A53A-6CF9-E0FC17A0C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8FC4-496C-8E4C-8348-8271325A0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" y="338"/>
            <a:ext cx="10515600" cy="1325563"/>
          </a:xfrm>
        </p:spPr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./0_example</a:t>
            </a:r>
            <a:endParaRPr lang="en-US" b="1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66E6C7E-F1BE-778A-4648-A24698CD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105" y="1020428"/>
            <a:ext cx="6848475" cy="3984960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BFA2F3-68C2-83F0-F7CE-F320986F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7" y="1022684"/>
            <a:ext cx="3865443" cy="521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762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63</Slides>
  <Notes>0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office theme</vt:lpstr>
      <vt:lpstr>Office Theme</vt:lpstr>
      <vt:lpstr>Office Theme</vt:lpstr>
      <vt:lpstr>Simple Light</vt:lpstr>
      <vt:lpstr>PowerPoint Presentation</vt:lpstr>
      <vt:lpstr>PG Instructions</vt:lpstr>
      <vt:lpstr>PG Notes</vt:lpstr>
      <vt:lpstr>Context: Measuring ILP with OSACA</vt:lpstr>
      <vt:lpstr>Context: Measuring ILP with OSACA</vt:lpstr>
      <vt:lpstr>OSACA</vt:lpstr>
      <vt:lpstr>Problems</vt:lpstr>
      <vt:lpstr>./0_example</vt:lpstr>
      <vt:lpstr>./0_example</vt:lpstr>
      <vt:lpstr>Load example:  OSACA </vt:lpstr>
      <vt:lpstr>Store example:  OSACA </vt:lpstr>
      <vt:lpstr>Set example:  OSACA </vt:lpstr>
      <vt:lpstr>Permute example:  OSACA </vt:lpstr>
      <vt:lpstr>Permute across lanes example:  OSACA </vt:lpstr>
      <vt:lpstr>Blend example:  OSACA </vt:lpstr>
      <vt:lpstr>Shuffle example:  OSACA </vt:lpstr>
      <vt:lpstr>Extract example:  OSACA </vt:lpstr>
      <vt:lpstr>./2_assignment</vt:lpstr>
      <vt:lpstr>01: test_reverse_8xfloat</vt:lpstr>
      <vt:lpstr>01: test_reverse_8xfloat:  OSACA reference</vt:lpstr>
      <vt:lpstr>01: test_reverse_8xfloat:  OSACA student</vt:lpstr>
      <vt:lpstr>02: test_rotate_by_4_8xfloat:</vt:lpstr>
      <vt:lpstr>02: test_rotate_by_4_8xfloat:  OSACA reference</vt:lpstr>
      <vt:lpstr>02: test_rotate_by_4_8xfloat:  OSACA student</vt:lpstr>
      <vt:lpstr>03: test_rotate_by_2_8xfloat:</vt:lpstr>
      <vt:lpstr>03: test_rotate_by_2_8xfloat:  OSACA reference</vt:lpstr>
      <vt:lpstr>03: test_rotate_by_2_8xfloat:  OSACA student</vt:lpstr>
      <vt:lpstr>04: test_rotate_by_1_8xfloat</vt:lpstr>
      <vt:lpstr>04: test_rotate_by_1_8xfloat:  OSACA reference</vt:lpstr>
      <vt:lpstr>04: test_rotate_by_1_8xfloat:  OSACA student</vt:lpstr>
      <vt:lpstr>05: test_transpose_4x2_colmaj_8xfloat</vt:lpstr>
      <vt:lpstr>05: test_transpose_4x2_colmaj_8xfloat  OSACA reference</vt:lpstr>
      <vt:lpstr>05: test_transpose_4x2_colmaj_8xfloat  OSACA student</vt:lpstr>
      <vt:lpstr>06: test_rotate_by_1_16xfloat</vt:lpstr>
      <vt:lpstr>06: test_rotate_by_1_16xfloat: OSACA Ref</vt:lpstr>
      <vt:lpstr>06: test_rotate_by_1_16xfloat: OSACA student</vt:lpstr>
      <vt:lpstr>07: test_transpose_4x4_colmaj_8xfloat:</vt:lpstr>
      <vt:lpstr>07: test_transpose_4x4_colmaj_8xfloat: OSACA ref</vt:lpstr>
      <vt:lpstr>07: test_transpose_4x4_colmaj_8xfloat: OSACA Student</vt:lpstr>
      <vt:lpstr>08: test_transpose_8x4_colmaj_8xfloat:</vt:lpstr>
      <vt:lpstr>08: test_transpose_8x4_colmaj_8xfloat: OSACA ref</vt:lpstr>
      <vt:lpstr>08: test_transpose_8x4_colmaj_8xfloat: OSACA student</vt:lpstr>
      <vt:lpstr>09: test_gather_at_stride_8xfloat:</vt:lpstr>
      <vt:lpstr>09: test_gather_at_stride_8xfloat: OSACA ref</vt:lpstr>
      <vt:lpstr>09: test_gather_at_stride_8xfloat: OSACA student</vt:lpstr>
      <vt:lpstr>10: test_scatter_at_stride_8xfloat: </vt:lpstr>
      <vt:lpstr>10: test_scatter_at_stride_8xfloat:  OSACA ref</vt:lpstr>
      <vt:lpstr>10: test_scatter_at_stride_8xfloat:  OSACA student</vt:lpstr>
      <vt:lpstr>11: test_matvec_8x8_colmaj_8xfloat:</vt:lpstr>
      <vt:lpstr>11: test_matvec_8x8_colmaj_8xfloat: OSACA ref</vt:lpstr>
      <vt:lpstr>11: test_matvec_8x8_colmaj_8xfloat: OSACA student</vt:lpstr>
      <vt:lpstr>Assets</vt:lpstr>
      <vt:lpstr>Use these vectors as shapes for your diagrams</vt:lpstr>
      <vt:lpstr>Or these vectors as pictures (you can scale these)</vt:lpstr>
      <vt:lpstr>Load</vt:lpstr>
      <vt:lpstr>Store</vt:lpstr>
      <vt:lpstr>Set1</vt:lpstr>
      <vt:lpstr>Permute Across Lanes Example</vt:lpstr>
      <vt:lpstr>Shuffle</vt:lpstr>
      <vt:lpstr>Extract</vt:lpstr>
      <vt:lpstr>Blend</vt:lpstr>
      <vt:lpstr>Fused Multiply and Add (FMADD)</vt:lpstr>
      <vt:lpstr>SIMD Vectorization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2038</cp:revision>
  <dcterms:created xsi:type="dcterms:W3CDTF">2022-08-23T03:12:54Z</dcterms:created>
  <dcterms:modified xsi:type="dcterms:W3CDTF">2025-09-27T17:39:19Z</dcterms:modified>
</cp:coreProperties>
</file>