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2" r:id="rId5"/>
    <p:sldId id="265" r:id="rId6"/>
    <p:sldId id="266" r:id="rId7"/>
    <p:sldId id="268" r:id="rId8"/>
    <p:sldId id="267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1" autoAdjust="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E59C3-C7FB-40D7-9638-D139308B6A12}" type="doc">
      <dgm:prSet loTypeId="urn:microsoft.com/office/officeart/2005/8/layout/radial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AU"/>
        </a:p>
      </dgm:t>
    </dgm:pt>
    <dgm:pt modelId="{23A52D5D-16FC-4A42-A037-3385A4BB957C}">
      <dgm:prSet phldrT="[Text]"/>
      <dgm:spPr/>
      <dgm:t>
        <a:bodyPr/>
        <a:lstStyle/>
        <a:p>
          <a:r>
            <a:rPr lang="en-AU" dirty="0" smtClean="0"/>
            <a:t>412 articles published between 1994 and 2015 </a:t>
          </a:r>
          <a:endParaRPr lang="en-AU" dirty="0"/>
        </a:p>
      </dgm:t>
    </dgm:pt>
    <dgm:pt modelId="{A9245942-C56C-4A81-B48B-CF099ACC68D8}" type="parTrans" cxnId="{6E70BA77-F272-417E-8C3C-1B0A0000A8F2}">
      <dgm:prSet/>
      <dgm:spPr/>
      <dgm:t>
        <a:bodyPr/>
        <a:lstStyle/>
        <a:p>
          <a:endParaRPr lang="en-AU"/>
        </a:p>
      </dgm:t>
    </dgm:pt>
    <dgm:pt modelId="{46FFC7E1-0022-47B3-9B12-E6CB7677BD34}" type="sibTrans" cxnId="{6E70BA77-F272-417E-8C3C-1B0A0000A8F2}">
      <dgm:prSet/>
      <dgm:spPr/>
      <dgm:t>
        <a:bodyPr/>
        <a:lstStyle/>
        <a:p>
          <a:endParaRPr lang="en-AU"/>
        </a:p>
      </dgm:t>
    </dgm:pt>
    <dgm:pt modelId="{02A31FAF-FC7E-44CD-A7F8-20B5FD83AC28}">
      <dgm:prSet phldrT="[Text]" custT="1"/>
      <dgm:spPr/>
      <dgm:t>
        <a:bodyPr/>
        <a:lstStyle/>
        <a:p>
          <a:r>
            <a:rPr lang="en-AU" sz="2000" dirty="0" smtClean="0"/>
            <a:t>Multilayer feedforward network with gradient descent backpropagation most common.</a:t>
          </a:r>
          <a:endParaRPr lang="en-AU" sz="2000" dirty="0"/>
        </a:p>
      </dgm:t>
    </dgm:pt>
    <dgm:pt modelId="{2C10AAAF-EDD8-4B23-B72D-D1536D35D210}" type="parTrans" cxnId="{AA119E74-E5E8-418B-8767-503F837CFA44}">
      <dgm:prSet/>
      <dgm:spPr/>
      <dgm:t>
        <a:bodyPr/>
        <a:lstStyle/>
        <a:p>
          <a:endParaRPr lang="en-AU"/>
        </a:p>
      </dgm:t>
    </dgm:pt>
    <dgm:pt modelId="{C2DA8D18-1A8A-4571-83EA-6D7B8DE07192}" type="sibTrans" cxnId="{AA119E74-E5E8-418B-8767-503F837CFA44}">
      <dgm:prSet/>
      <dgm:spPr/>
      <dgm:t>
        <a:bodyPr/>
        <a:lstStyle/>
        <a:p>
          <a:endParaRPr lang="en-AU"/>
        </a:p>
      </dgm:t>
    </dgm:pt>
    <dgm:pt modelId="{0EDD8AF8-53AB-4A38-8B2A-D069C89FFE9A}">
      <dgm:prSet phldrT="[Text]" custT="1"/>
      <dgm:spPr/>
      <dgm:t>
        <a:bodyPr/>
        <a:lstStyle/>
        <a:p>
          <a:r>
            <a:rPr lang="en-AU" sz="2000" dirty="0" smtClean="0"/>
            <a:t>Hybrid learning and architecture methods are emerging to be more popular. </a:t>
          </a:r>
          <a:endParaRPr lang="en-AU" sz="2000" dirty="0"/>
        </a:p>
      </dgm:t>
    </dgm:pt>
    <dgm:pt modelId="{89BABCB2-3F0A-46AE-B7FB-036C444754E9}" type="parTrans" cxnId="{87EC9893-5205-44DB-8E2A-41858B670DA5}">
      <dgm:prSet/>
      <dgm:spPr/>
      <dgm:t>
        <a:bodyPr/>
        <a:lstStyle/>
        <a:p>
          <a:endParaRPr lang="en-AU"/>
        </a:p>
      </dgm:t>
    </dgm:pt>
    <dgm:pt modelId="{3246DCCF-9BE4-4565-AD9B-727380079FF6}" type="sibTrans" cxnId="{87EC9893-5205-44DB-8E2A-41858B670DA5}">
      <dgm:prSet/>
      <dgm:spPr/>
      <dgm:t>
        <a:bodyPr/>
        <a:lstStyle/>
        <a:p>
          <a:endParaRPr lang="en-AU"/>
        </a:p>
      </dgm:t>
    </dgm:pt>
    <dgm:pt modelId="{1CAACBBC-2929-418E-A207-C9CC81743B51}">
      <dgm:prSet phldrT="[Text]" custT="1"/>
      <dgm:spPr/>
      <dgm:t>
        <a:bodyPr/>
        <a:lstStyle/>
        <a:p>
          <a:r>
            <a:rPr lang="en-AU" sz="2000" dirty="0" smtClean="0"/>
            <a:t>Application in shares/bonds and bankruptcy and financial distress prediction most common.</a:t>
          </a:r>
          <a:endParaRPr lang="en-AU" sz="2000" dirty="0"/>
        </a:p>
      </dgm:t>
    </dgm:pt>
    <dgm:pt modelId="{6277BFAC-6F40-4E64-88CA-A160A0B87D9E}" type="parTrans" cxnId="{FD4AC6A2-A38A-4591-8CE3-1195682CC455}">
      <dgm:prSet/>
      <dgm:spPr/>
      <dgm:t>
        <a:bodyPr/>
        <a:lstStyle/>
        <a:p>
          <a:endParaRPr lang="en-AU"/>
        </a:p>
      </dgm:t>
    </dgm:pt>
    <dgm:pt modelId="{357D22DB-ED3D-45DA-8964-E87310435EAE}" type="sibTrans" cxnId="{FD4AC6A2-A38A-4591-8CE3-1195682CC455}">
      <dgm:prSet/>
      <dgm:spPr/>
      <dgm:t>
        <a:bodyPr/>
        <a:lstStyle/>
        <a:p>
          <a:endParaRPr lang="en-AU"/>
        </a:p>
      </dgm:t>
    </dgm:pt>
    <dgm:pt modelId="{E281604F-8160-44E7-9877-F830290B1568}">
      <dgm:prSet phldrT="[Text]" custT="1"/>
      <dgm:spPr/>
      <dgm:t>
        <a:bodyPr/>
        <a:lstStyle/>
        <a:p>
          <a:r>
            <a:rPr lang="en-AU" sz="2000" dirty="0" smtClean="0"/>
            <a:t>Stock trading guided by prediction of the sign of stock return more profitable.</a:t>
          </a:r>
          <a:endParaRPr lang="en-AU" sz="2000" dirty="0"/>
        </a:p>
      </dgm:t>
    </dgm:pt>
    <dgm:pt modelId="{17D918A1-828E-4BAA-8951-2A53792EFA23}" type="parTrans" cxnId="{40478FB1-A817-4167-A423-00641E22C2BF}">
      <dgm:prSet/>
      <dgm:spPr/>
      <dgm:t>
        <a:bodyPr/>
        <a:lstStyle/>
        <a:p>
          <a:endParaRPr lang="en-AU"/>
        </a:p>
      </dgm:t>
    </dgm:pt>
    <dgm:pt modelId="{64FAA616-3840-405D-9DC8-AA67055AB176}" type="sibTrans" cxnId="{40478FB1-A817-4167-A423-00641E22C2BF}">
      <dgm:prSet/>
      <dgm:spPr/>
      <dgm:t>
        <a:bodyPr/>
        <a:lstStyle/>
        <a:p>
          <a:endParaRPr lang="en-AU"/>
        </a:p>
      </dgm:t>
    </dgm:pt>
    <dgm:pt modelId="{239253FA-973A-4A0E-B19D-9F9C961201FF}" type="pres">
      <dgm:prSet presAssocID="{2C1E59C3-C7FB-40D7-9638-D139308B6A1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6FFBCD85-02CE-4440-8307-EFEC9760101E}" type="pres">
      <dgm:prSet presAssocID="{2C1E59C3-C7FB-40D7-9638-D139308B6A12}" presName="radial" presStyleCnt="0">
        <dgm:presLayoutVars>
          <dgm:animLvl val="ctr"/>
        </dgm:presLayoutVars>
      </dgm:prSet>
      <dgm:spPr/>
    </dgm:pt>
    <dgm:pt modelId="{49A0904E-8837-4903-8A87-643C0E664CEC}" type="pres">
      <dgm:prSet presAssocID="{23A52D5D-16FC-4A42-A037-3385A4BB957C}" presName="centerShape" presStyleLbl="vennNode1" presStyleIdx="0" presStyleCnt="5" custLinFactNeighborX="5441" custLinFactNeighborY="28369"/>
      <dgm:spPr/>
      <dgm:t>
        <a:bodyPr/>
        <a:lstStyle/>
        <a:p>
          <a:endParaRPr lang="en-AU"/>
        </a:p>
      </dgm:t>
    </dgm:pt>
    <dgm:pt modelId="{1EBA2C7C-6DF8-4809-9A9C-146EBAD68E09}" type="pres">
      <dgm:prSet presAssocID="{02A31FAF-FC7E-44CD-A7F8-20B5FD83AC28}" presName="node" presStyleLbl="vennNode1" presStyleIdx="1" presStyleCnt="5" custScaleX="270356" custScaleY="120456" custRadScaleRad="83206" custRadScaleInc="-3180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39E98F4-F928-44C3-9F7A-C6D9D205FE6A}" type="pres">
      <dgm:prSet presAssocID="{0EDD8AF8-53AB-4A38-8B2A-D069C89FFE9A}" presName="node" presStyleLbl="vennNode1" presStyleIdx="2" presStyleCnt="5" custScaleX="216775" custScaleY="160626" custRadScaleRad="184311" custRadScaleInc="-2057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943E1A8-D9BB-411F-B475-D14472B84E6A}" type="pres">
      <dgm:prSet presAssocID="{1CAACBBC-2929-418E-A207-C9CC81743B51}" presName="node" presStyleLbl="vennNode1" presStyleIdx="3" presStyleCnt="5" custScaleX="185832" custScaleY="167345" custRadScaleRad="211340" custRadScaleInc="-7430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A5CE63A-08AF-4C45-9800-FB5E3A98413E}" type="pres">
      <dgm:prSet presAssocID="{E281604F-8160-44E7-9877-F830290B1568}" presName="node" presStyleLbl="vennNode1" presStyleIdx="4" presStyleCnt="5" custScaleX="158078" custScaleY="187889" custRadScaleRad="204050" custRadScaleInc="51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E70BA77-F272-417E-8C3C-1B0A0000A8F2}" srcId="{2C1E59C3-C7FB-40D7-9638-D139308B6A12}" destId="{23A52D5D-16FC-4A42-A037-3385A4BB957C}" srcOrd="0" destOrd="0" parTransId="{A9245942-C56C-4A81-B48B-CF099ACC68D8}" sibTransId="{46FFC7E1-0022-47B3-9B12-E6CB7677BD34}"/>
    <dgm:cxn modelId="{40478FB1-A817-4167-A423-00641E22C2BF}" srcId="{23A52D5D-16FC-4A42-A037-3385A4BB957C}" destId="{E281604F-8160-44E7-9877-F830290B1568}" srcOrd="3" destOrd="0" parTransId="{17D918A1-828E-4BAA-8951-2A53792EFA23}" sibTransId="{64FAA616-3840-405D-9DC8-AA67055AB176}"/>
    <dgm:cxn modelId="{87EC9893-5205-44DB-8E2A-41858B670DA5}" srcId="{23A52D5D-16FC-4A42-A037-3385A4BB957C}" destId="{0EDD8AF8-53AB-4A38-8B2A-D069C89FFE9A}" srcOrd="1" destOrd="0" parTransId="{89BABCB2-3F0A-46AE-B7FB-036C444754E9}" sibTransId="{3246DCCF-9BE4-4565-AD9B-727380079FF6}"/>
    <dgm:cxn modelId="{7FAF979B-B49E-4C8F-A41C-84831EBAF407}" type="presOf" srcId="{2C1E59C3-C7FB-40D7-9638-D139308B6A12}" destId="{239253FA-973A-4A0E-B19D-9F9C961201FF}" srcOrd="0" destOrd="0" presId="urn:microsoft.com/office/officeart/2005/8/layout/radial3"/>
    <dgm:cxn modelId="{A696FCD3-1C8A-459A-83F6-260F879ED6ED}" type="presOf" srcId="{1CAACBBC-2929-418E-A207-C9CC81743B51}" destId="{8943E1A8-D9BB-411F-B475-D14472B84E6A}" srcOrd="0" destOrd="0" presId="urn:microsoft.com/office/officeart/2005/8/layout/radial3"/>
    <dgm:cxn modelId="{AA119E74-E5E8-418B-8767-503F837CFA44}" srcId="{23A52D5D-16FC-4A42-A037-3385A4BB957C}" destId="{02A31FAF-FC7E-44CD-A7F8-20B5FD83AC28}" srcOrd="0" destOrd="0" parTransId="{2C10AAAF-EDD8-4B23-B72D-D1536D35D210}" sibTransId="{C2DA8D18-1A8A-4571-83EA-6D7B8DE07192}"/>
    <dgm:cxn modelId="{C4F28EA9-B357-4A74-94E9-7685198FC7E2}" type="presOf" srcId="{23A52D5D-16FC-4A42-A037-3385A4BB957C}" destId="{49A0904E-8837-4903-8A87-643C0E664CEC}" srcOrd="0" destOrd="0" presId="urn:microsoft.com/office/officeart/2005/8/layout/radial3"/>
    <dgm:cxn modelId="{FD4AC6A2-A38A-4591-8CE3-1195682CC455}" srcId="{23A52D5D-16FC-4A42-A037-3385A4BB957C}" destId="{1CAACBBC-2929-418E-A207-C9CC81743B51}" srcOrd="2" destOrd="0" parTransId="{6277BFAC-6F40-4E64-88CA-A160A0B87D9E}" sibTransId="{357D22DB-ED3D-45DA-8964-E87310435EAE}"/>
    <dgm:cxn modelId="{BD90D634-4858-464F-8D57-09178B106B56}" type="presOf" srcId="{E281604F-8160-44E7-9877-F830290B1568}" destId="{5A5CE63A-08AF-4C45-9800-FB5E3A98413E}" srcOrd="0" destOrd="0" presId="urn:microsoft.com/office/officeart/2005/8/layout/radial3"/>
    <dgm:cxn modelId="{FC7797F1-8162-441C-BBB6-E08350349C63}" type="presOf" srcId="{0EDD8AF8-53AB-4A38-8B2A-D069C89FFE9A}" destId="{D39E98F4-F928-44C3-9F7A-C6D9D205FE6A}" srcOrd="0" destOrd="0" presId="urn:microsoft.com/office/officeart/2005/8/layout/radial3"/>
    <dgm:cxn modelId="{3B4B0050-2526-4F5B-9787-2638C666B8BA}" type="presOf" srcId="{02A31FAF-FC7E-44CD-A7F8-20B5FD83AC28}" destId="{1EBA2C7C-6DF8-4809-9A9C-146EBAD68E09}" srcOrd="0" destOrd="0" presId="urn:microsoft.com/office/officeart/2005/8/layout/radial3"/>
    <dgm:cxn modelId="{4F88DE01-997B-417A-818C-0D0D4A5850B4}" type="presParOf" srcId="{239253FA-973A-4A0E-B19D-9F9C961201FF}" destId="{6FFBCD85-02CE-4440-8307-EFEC9760101E}" srcOrd="0" destOrd="0" presId="urn:microsoft.com/office/officeart/2005/8/layout/radial3"/>
    <dgm:cxn modelId="{1A04AC91-CC55-46A0-A86C-90FFED5D0F16}" type="presParOf" srcId="{6FFBCD85-02CE-4440-8307-EFEC9760101E}" destId="{49A0904E-8837-4903-8A87-643C0E664CEC}" srcOrd="0" destOrd="0" presId="urn:microsoft.com/office/officeart/2005/8/layout/radial3"/>
    <dgm:cxn modelId="{4F32E7B2-5593-4FEE-B518-10CD417D51E7}" type="presParOf" srcId="{6FFBCD85-02CE-4440-8307-EFEC9760101E}" destId="{1EBA2C7C-6DF8-4809-9A9C-146EBAD68E09}" srcOrd="1" destOrd="0" presId="urn:microsoft.com/office/officeart/2005/8/layout/radial3"/>
    <dgm:cxn modelId="{06FDE960-94F5-4ED7-8749-0BCB98A9DCFA}" type="presParOf" srcId="{6FFBCD85-02CE-4440-8307-EFEC9760101E}" destId="{D39E98F4-F928-44C3-9F7A-C6D9D205FE6A}" srcOrd="2" destOrd="0" presId="urn:microsoft.com/office/officeart/2005/8/layout/radial3"/>
    <dgm:cxn modelId="{AE687D95-903B-4698-A38D-2B1F5439972B}" type="presParOf" srcId="{6FFBCD85-02CE-4440-8307-EFEC9760101E}" destId="{8943E1A8-D9BB-411F-B475-D14472B84E6A}" srcOrd="3" destOrd="0" presId="urn:microsoft.com/office/officeart/2005/8/layout/radial3"/>
    <dgm:cxn modelId="{FF2931AB-7A17-4524-85F8-D1DD8E570E61}" type="presParOf" srcId="{6FFBCD85-02CE-4440-8307-EFEC9760101E}" destId="{5A5CE63A-08AF-4C45-9800-FB5E3A98413E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0904E-8837-4903-8A87-643C0E664CEC}">
      <dsp:nvSpPr>
        <dsp:cNvPr id="0" name=""/>
        <dsp:cNvSpPr/>
      </dsp:nvSpPr>
      <dsp:spPr>
        <a:xfrm>
          <a:off x="4296604" y="2218269"/>
          <a:ext cx="3114269" cy="311426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000" kern="1200" dirty="0" smtClean="0"/>
            <a:t>412 articles published between 1994 and 2015 </a:t>
          </a:r>
          <a:endParaRPr lang="en-AU" sz="3000" kern="1200" dirty="0"/>
        </a:p>
      </dsp:txBody>
      <dsp:txXfrm>
        <a:off x="4752678" y="2674343"/>
        <a:ext cx="2202121" cy="2202121"/>
      </dsp:txXfrm>
    </dsp:sp>
    <dsp:sp modelId="{1EBA2C7C-6DF8-4809-9A9C-146EBAD68E09}">
      <dsp:nvSpPr>
        <dsp:cNvPr id="0" name=""/>
        <dsp:cNvSpPr/>
      </dsp:nvSpPr>
      <dsp:spPr>
        <a:xfrm>
          <a:off x="2719754" y="205585"/>
          <a:ext cx="4209806" cy="1875662"/>
        </a:xfrm>
        <a:prstGeom prst="ellipse">
          <a:avLst/>
        </a:prstGeom>
        <a:solidFill>
          <a:schemeClr val="accent4">
            <a:alpha val="50000"/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Multilayer feedforward network with gradient descent backpropagation most common.</a:t>
          </a:r>
          <a:endParaRPr lang="en-AU" sz="2000" kern="1200" dirty="0"/>
        </a:p>
      </dsp:txBody>
      <dsp:txXfrm>
        <a:off x="3336266" y="480269"/>
        <a:ext cx="2976782" cy="1326294"/>
      </dsp:txXfrm>
    </dsp:sp>
    <dsp:sp modelId="{D39E98F4-F928-44C3-9F7A-C6D9D205FE6A}">
      <dsp:nvSpPr>
        <dsp:cNvPr id="0" name=""/>
        <dsp:cNvSpPr/>
      </dsp:nvSpPr>
      <dsp:spPr>
        <a:xfrm>
          <a:off x="7489755" y="186830"/>
          <a:ext cx="3375478" cy="2501162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Hybrid learning and architecture methods are emerging to be more popular. </a:t>
          </a:r>
          <a:endParaRPr lang="en-AU" sz="2000" kern="1200" dirty="0"/>
        </a:p>
      </dsp:txBody>
      <dsp:txXfrm>
        <a:off x="7984082" y="553117"/>
        <a:ext cx="2386824" cy="1768588"/>
      </dsp:txXfrm>
    </dsp:sp>
    <dsp:sp modelId="{8943E1A8-D9BB-411F-B475-D14472B84E6A}">
      <dsp:nvSpPr>
        <dsp:cNvPr id="0" name=""/>
        <dsp:cNvSpPr/>
      </dsp:nvSpPr>
      <dsp:spPr>
        <a:xfrm>
          <a:off x="8127868" y="3005502"/>
          <a:ext cx="2893654" cy="2605786"/>
        </a:xfrm>
        <a:prstGeom prst="ellipse">
          <a:avLst/>
        </a:prstGeom>
        <a:solidFill>
          <a:schemeClr val="accent4">
            <a:alpha val="50000"/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Application in shares/bonds and bankruptcy and financial distress prediction most common.</a:t>
          </a:r>
          <a:endParaRPr lang="en-AU" sz="2000" kern="1200" dirty="0"/>
        </a:p>
      </dsp:txBody>
      <dsp:txXfrm>
        <a:off x="8551634" y="3387111"/>
        <a:ext cx="2046122" cy="1842568"/>
      </dsp:txXfrm>
    </dsp:sp>
    <dsp:sp modelId="{5A5CE63A-08AF-4C45-9800-FB5E3A98413E}">
      <dsp:nvSpPr>
        <dsp:cNvPr id="0" name=""/>
        <dsp:cNvSpPr/>
      </dsp:nvSpPr>
      <dsp:spPr>
        <a:xfrm>
          <a:off x="277292" y="829776"/>
          <a:ext cx="2461487" cy="2925684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Stock trading guided by prediction of the sign of stock return more profitable.</a:t>
          </a:r>
          <a:endParaRPr lang="en-AU" sz="2000" kern="1200" dirty="0"/>
        </a:p>
      </dsp:txBody>
      <dsp:txXfrm>
        <a:off x="637768" y="1258233"/>
        <a:ext cx="1740535" cy="2068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ADB36-8970-4C84-8DFA-960BAE2BA83B}" type="datetimeFigureOut">
              <a:rPr lang="en-AU" smtClean="0"/>
              <a:t>2/06/2016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1CF5-48D3-4A35-9041-95B04EDEE5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64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1CF5-48D3-4A35-9041-95B04EDEE5E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629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624B-EB9E-465E-937D-C822F4DFD617}" type="datetime1">
              <a:rPr lang="en-AU" smtClean="0"/>
              <a:t>2/06/2016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1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C02-4237-45CF-83A1-BC18C7F1111A}" type="datetime1">
              <a:rPr lang="en-AU" smtClean="0"/>
              <a:t>2/06/2016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67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606C-26CE-4D97-87A5-44CE6EB38209}" type="datetime1">
              <a:rPr lang="en-AU" smtClean="0"/>
              <a:t>2/06/2016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33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A92C-E23F-4D74-9BB0-90F3F5CDEBA4}" type="datetime1">
              <a:rPr lang="en-AU" smtClean="0"/>
              <a:t>2/06/2016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25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EF3C-8013-4E39-997E-A68435633487}" type="datetime1">
              <a:rPr lang="en-AU" smtClean="0"/>
              <a:t>2/06/2016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7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20F6-2A9F-4E81-9A9B-9BE3AAD8F6A6}" type="datetime1">
              <a:rPr lang="en-AU" smtClean="0"/>
              <a:t>2/06/2016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35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C811-D44B-4A2B-B9BF-710C52245F5D}" type="datetime1">
              <a:rPr lang="en-AU" smtClean="0"/>
              <a:t>2/06/2016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01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0039-E1EA-4E29-B63B-8707B169DE0E}" type="datetime1">
              <a:rPr lang="en-AU" smtClean="0"/>
              <a:t>2/06/2016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57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56E-C248-46F0-BD47-735ABEADB80C}" type="datetime1">
              <a:rPr lang="en-AU" smtClean="0"/>
              <a:t>2/06/2016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43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34AD-9FF3-4231-9F23-7C58C5C9A52E}" type="datetime1">
              <a:rPr lang="en-AU" smtClean="0"/>
              <a:t>2/06/2016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26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85E-BD9D-4E26-8B79-B9798EBDE278}" type="datetime1">
              <a:rPr lang="en-AU" smtClean="0"/>
              <a:t>2/06/2016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4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A84A9-2D24-4B19-8D7B-B4302D4F478D}" type="datetime1">
              <a:rPr lang="en-AU" smtClean="0"/>
              <a:t>2/06/2016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2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4400" b="1" dirty="0"/>
              <a:t>The use of data mining and neural networks for forecasting stock market </a:t>
            </a:r>
            <a:r>
              <a:rPr lang="en-AU" sz="4400" b="1" dirty="0" smtClean="0"/>
              <a:t>returns</a:t>
            </a:r>
            <a:br>
              <a:rPr lang="en-AU" sz="4400" b="1" dirty="0" smtClean="0"/>
            </a:br>
            <a:r>
              <a:rPr lang="en-AU" sz="3200" dirty="0"/>
              <a:t>David </a:t>
            </a:r>
            <a:r>
              <a:rPr lang="en-AU" sz="3200" dirty="0" err="1" smtClean="0"/>
              <a:t>Enke</a:t>
            </a:r>
            <a:r>
              <a:rPr lang="en-AU" sz="3200" dirty="0" smtClean="0"/>
              <a:t>, </a:t>
            </a:r>
            <a:r>
              <a:rPr lang="en-AU" sz="3200" dirty="0" err="1"/>
              <a:t>Suraphan</a:t>
            </a:r>
            <a:r>
              <a:rPr lang="en-AU" sz="3200" dirty="0"/>
              <a:t> </a:t>
            </a:r>
            <a:r>
              <a:rPr lang="en-AU" sz="3200" dirty="0" err="1"/>
              <a:t>Thawornwong</a:t>
            </a: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2000" dirty="0" smtClean="0"/>
              <a:t>2005</a:t>
            </a:r>
            <a:r>
              <a:rPr lang="en-AU" sz="4900" dirty="0" smtClean="0"/>
              <a:t/>
            </a:r>
            <a:br>
              <a:rPr lang="en-AU" sz="4900" dirty="0" smtClean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AU" sz="2200" dirty="0" smtClean="0"/>
              <a:t>Re-implementation by </a:t>
            </a:r>
            <a:r>
              <a:rPr lang="en-AU" sz="2200" dirty="0" err="1" smtClean="0"/>
              <a:t>Sunay</a:t>
            </a:r>
            <a:r>
              <a:rPr lang="en-AU" sz="2200" dirty="0"/>
              <a:t> </a:t>
            </a:r>
            <a:r>
              <a:rPr lang="en-AU" sz="2200" dirty="0" err="1" smtClean="0"/>
              <a:t>Lalchandani</a:t>
            </a:r>
            <a:r>
              <a:rPr lang="en-AU" sz="2200" dirty="0" smtClean="0"/>
              <a:t> (</a:t>
            </a:r>
            <a:r>
              <a:rPr lang="en-AU" sz="2200" dirty="0"/>
              <a:t>11290018 </a:t>
            </a:r>
            <a:r>
              <a:rPr lang="en-AU" sz="2200" dirty="0" smtClean="0"/>
              <a:t>)</a:t>
            </a:r>
            <a:r>
              <a:rPr lang="en-AU" sz="2200" dirty="0"/>
              <a:t> </a:t>
            </a:r>
            <a:r>
              <a:rPr lang="en-AU" sz="2200" dirty="0" smtClean="0"/>
              <a:t>&amp; </a:t>
            </a:r>
            <a:r>
              <a:rPr lang="en-AU" sz="2200" dirty="0"/>
              <a:t>Joel Cappelli (12137384)</a:t>
            </a:r>
            <a:endParaRPr lang="en-AU" sz="2200" dirty="0" smtClean="0"/>
          </a:p>
          <a:p>
            <a:r>
              <a:rPr lang="en-AU" dirty="0" smtClean="0"/>
              <a:t>UTS</a:t>
            </a:r>
          </a:p>
          <a:p>
            <a:r>
              <a:rPr lang="en-AU" dirty="0" smtClean="0"/>
              <a:t>49275 Major Project</a:t>
            </a:r>
          </a:p>
          <a:p>
            <a:r>
              <a:rPr lang="en-AU" dirty="0" smtClean="0"/>
              <a:t>June </a:t>
            </a:r>
            <a:r>
              <a:rPr lang="en-AU" dirty="0" smtClean="0"/>
              <a:t>2016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9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David </a:t>
            </a:r>
            <a:r>
              <a:rPr lang="en-AU" dirty="0" err="1" smtClean="0"/>
              <a:t>Enke</a:t>
            </a:r>
            <a:r>
              <a:rPr lang="en-AU" dirty="0" smtClean="0"/>
              <a:t>, </a:t>
            </a:r>
            <a:r>
              <a:rPr lang="en-AU" dirty="0" err="1"/>
              <a:t>Suraphan</a:t>
            </a:r>
            <a:r>
              <a:rPr lang="en-AU" dirty="0"/>
              <a:t> </a:t>
            </a:r>
            <a:r>
              <a:rPr lang="en-AU" dirty="0" err="1" smtClean="0"/>
              <a:t>Thawornwong</a:t>
            </a:r>
            <a:r>
              <a:rPr lang="en-AU" dirty="0" smtClean="0"/>
              <a:t> (2005), </a:t>
            </a:r>
            <a:r>
              <a:rPr lang="en-AU" dirty="0"/>
              <a:t>The use of data mining and neural </a:t>
            </a:r>
            <a:r>
              <a:rPr lang="en-AU" dirty="0" smtClean="0"/>
              <a:t>networks for </a:t>
            </a:r>
            <a:r>
              <a:rPr lang="en-AU" dirty="0"/>
              <a:t>forecasting stock market </a:t>
            </a:r>
            <a:r>
              <a:rPr lang="en-AU" dirty="0" smtClean="0"/>
              <a:t>returns; </a:t>
            </a:r>
            <a:r>
              <a:rPr lang="en-AU" dirty="0"/>
              <a:t>Expert Systems with Applications 29 (2005) 927–940</a:t>
            </a:r>
            <a:endParaRPr lang="en-AU" dirty="0" smtClean="0"/>
          </a:p>
          <a:p>
            <a:r>
              <a:rPr lang="en-AU" dirty="0"/>
              <a:t>Mark T. </a:t>
            </a:r>
            <a:r>
              <a:rPr lang="en-AU" dirty="0" err="1" smtClean="0"/>
              <a:t>Leunga</a:t>
            </a:r>
            <a:r>
              <a:rPr lang="en-AU" dirty="0" smtClean="0"/>
              <a:t>, </a:t>
            </a:r>
            <a:r>
              <a:rPr lang="en-AU" dirty="0" err="1" smtClean="0"/>
              <a:t>Hazem</a:t>
            </a:r>
            <a:r>
              <a:rPr lang="en-AU" dirty="0" smtClean="0"/>
              <a:t> </a:t>
            </a:r>
            <a:r>
              <a:rPr lang="en-AU" dirty="0" err="1"/>
              <a:t>Daoukb</a:t>
            </a:r>
            <a:r>
              <a:rPr lang="en-AU" dirty="0"/>
              <a:t>, An-Sing </a:t>
            </a:r>
            <a:r>
              <a:rPr lang="en-AU" dirty="0" err="1" smtClean="0"/>
              <a:t>Chenc</a:t>
            </a:r>
            <a:r>
              <a:rPr lang="en-AU" dirty="0" smtClean="0"/>
              <a:t> (2000) </a:t>
            </a:r>
            <a:r>
              <a:rPr lang="en-AU" dirty="0"/>
              <a:t>Forecasting stock indices: a comparison of classification and </a:t>
            </a:r>
            <a:r>
              <a:rPr lang="en-AU" dirty="0" smtClean="0"/>
              <a:t>level estimation models; </a:t>
            </a:r>
            <a:r>
              <a:rPr lang="en-AU" dirty="0"/>
              <a:t>http://papers.ssrn.com/sol3/papers.cfm?abstract_id=200429</a:t>
            </a:r>
            <a:endParaRPr lang="en-AU" dirty="0" smtClean="0"/>
          </a:p>
          <a:p>
            <a:r>
              <a:rPr lang="de-DE" dirty="0"/>
              <a:t>Michal </a:t>
            </a:r>
            <a:r>
              <a:rPr lang="de-DE" dirty="0" smtClean="0"/>
              <a:t>Tka, Robert </a:t>
            </a:r>
            <a:r>
              <a:rPr lang="de-DE" dirty="0"/>
              <a:t>Verner </a:t>
            </a:r>
            <a:r>
              <a:rPr lang="de-DE" dirty="0" smtClean="0"/>
              <a:t>(2016) </a:t>
            </a:r>
            <a:r>
              <a:rPr lang="en-AU" dirty="0" smtClean="0"/>
              <a:t>Artificial </a:t>
            </a:r>
            <a:r>
              <a:rPr lang="en-AU" dirty="0"/>
              <a:t>neural networks in business: Two decades of </a:t>
            </a:r>
            <a:r>
              <a:rPr lang="en-AU" dirty="0" smtClean="0"/>
              <a:t>research; </a:t>
            </a:r>
            <a:r>
              <a:rPr lang="en-AU" dirty="0"/>
              <a:t>Applied Soft Computing 38 (2016) </a:t>
            </a:r>
            <a:r>
              <a:rPr lang="en-AU" dirty="0" smtClean="0"/>
              <a:t>788–804</a:t>
            </a:r>
          </a:p>
          <a:p>
            <a:r>
              <a:rPr lang="pt-BR" dirty="0"/>
              <a:t>Rodolfo C. </a:t>
            </a:r>
            <a:r>
              <a:rPr lang="pt-BR" dirty="0" smtClean="0"/>
              <a:t>Cavalcante, Rodrigo </a:t>
            </a:r>
            <a:r>
              <a:rPr lang="pt-BR" dirty="0"/>
              <a:t>C. Brasileiro b , Victor L.F. Souza b , Jarley P. </a:t>
            </a:r>
            <a:r>
              <a:rPr lang="pt-BR" dirty="0" smtClean="0"/>
              <a:t>Nobrega, </a:t>
            </a:r>
            <a:r>
              <a:rPr lang="en-AU" dirty="0" smtClean="0"/>
              <a:t>Adriano </a:t>
            </a:r>
            <a:r>
              <a:rPr lang="en-AU" dirty="0"/>
              <a:t>L.I. Oliveira </a:t>
            </a:r>
            <a:r>
              <a:rPr lang="en-AU" dirty="0" smtClean="0"/>
              <a:t>(2016) Computational </a:t>
            </a:r>
            <a:r>
              <a:rPr lang="en-AU" dirty="0"/>
              <a:t>Intelligence and Financial Markets: A Survey </a:t>
            </a:r>
            <a:r>
              <a:rPr lang="en-AU" dirty="0" smtClean="0"/>
              <a:t>and Future Directions; </a:t>
            </a:r>
            <a:r>
              <a:rPr lang="en-AU" dirty="0"/>
              <a:t>Expert Systems With Applications 55 (2016) </a:t>
            </a:r>
            <a:r>
              <a:rPr lang="en-AU" dirty="0" smtClean="0"/>
              <a:t>194–211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1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959"/>
            <a:ext cx="10515600" cy="1325563"/>
          </a:xfrm>
        </p:spPr>
        <p:txBody>
          <a:bodyPr/>
          <a:lstStyle/>
          <a:p>
            <a:r>
              <a:rPr lang="en-AU" b="1" dirty="0" smtClean="0"/>
              <a:t>Motivation – Aussie stock market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564"/>
            <a:ext cx="10587892" cy="1675667"/>
          </a:xfrm>
        </p:spPr>
        <p:txBody>
          <a:bodyPr>
            <a:normAutofit/>
          </a:bodyPr>
          <a:lstStyle/>
          <a:p>
            <a:r>
              <a:rPr lang="en-AU" dirty="0"/>
              <a:t>It has been widely accepted by many studies that non-linearity exists in the financial markets and that neural networks can be </a:t>
            </a:r>
            <a:r>
              <a:rPr lang="en-AU" dirty="0" smtClean="0"/>
              <a:t>effectively used </a:t>
            </a:r>
            <a:r>
              <a:rPr lang="en-AU" dirty="0"/>
              <a:t>to uncover this relationship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65" t="15994" r="47005" b="31116"/>
          <a:stretch/>
        </p:blipFill>
        <p:spPr>
          <a:xfrm>
            <a:off x="668215" y="2933211"/>
            <a:ext cx="5126892" cy="3423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914291" y="2876062"/>
            <a:ext cx="5681785" cy="348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The</a:t>
            </a:r>
            <a:r>
              <a:rPr lang="en-AU" dirty="0"/>
              <a:t> </a:t>
            </a:r>
            <a:r>
              <a:rPr lang="en-AU" b="1" dirty="0"/>
              <a:t>S&amp;P</a:t>
            </a:r>
            <a:r>
              <a:rPr lang="en-AU" dirty="0"/>
              <a:t>/</a:t>
            </a:r>
            <a:r>
              <a:rPr lang="en-AU" b="1" dirty="0"/>
              <a:t>ASX </a:t>
            </a:r>
            <a:r>
              <a:rPr lang="en-AU" b="1" dirty="0" smtClean="0"/>
              <a:t>200 XJOA</a:t>
            </a:r>
            <a:r>
              <a:rPr lang="en-AU" dirty="0"/>
              <a:t> is recognized as the institutional investable benchmark in Australia. </a:t>
            </a:r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/>
              <a:t>index covers approximately 80% of Australian equity market capitalization.</a:t>
            </a:r>
          </a:p>
        </p:txBody>
      </p:sp>
    </p:spTree>
    <p:extLst>
      <p:ext uri="{BB962C8B-B14F-4D97-AF65-F5344CB8AC3E}">
        <p14:creationId xmlns:p14="http://schemas.microsoft.com/office/powerpoint/2010/main" val="36744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b="1" dirty="0" smtClean="0"/>
              <a:t>Literature review – Neural Networks in Finance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6" y="5376985"/>
            <a:ext cx="4691185" cy="1261287"/>
          </a:xfrm>
        </p:spPr>
        <p:txBody>
          <a:bodyPr>
            <a:normAutofit fontScale="55000" lnSpcReduction="2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de-DE" sz="2900" dirty="0" smtClean="0"/>
              <a:t>Michal Tka, Robert Verner (2016) </a:t>
            </a:r>
            <a:r>
              <a:rPr lang="en-AU" sz="2900" dirty="0" smtClean="0"/>
              <a:t>Artificial neural networks in business: Two decades of research; Applied Soft Computing 38 (2016) 788–804</a:t>
            </a:r>
            <a:endParaRPr lang="en-AU" dirty="0"/>
          </a:p>
          <a:p>
            <a:pPr marL="0" lvl="2" indent="0">
              <a:spcBef>
                <a:spcPts val="1000"/>
              </a:spcBef>
              <a:buNone/>
            </a:pPr>
            <a:r>
              <a:rPr lang="en-AU" sz="2900" dirty="0" smtClean="0"/>
              <a:t>Mark </a:t>
            </a:r>
            <a:r>
              <a:rPr lang="en-AU" sz="2900" dirty="0"/>
              <a:t>T. </a:t>
            </a:r>
            <a:r>
              <a:rPr lang="en-AU" sz="2900" dirty="0" err="1"/>
              <a:t>Leunga</a:t>
            </a:r>
            <a:r>
              <a:rPr lang="en-AU" sz="2900" dirty="0"/>
              <a:t>, </a:t>
            </a:r>
            <a:r>
              <a:rPr lang="en-AU" sz="2900" dirty="0" err="1"/>
              <a:t>Hazem</a:t>
            </a:r>
            <a:r>
              <a:rPr lang="en-AU" sz="2900" dirty="0"/>
              <a:t> </a:t>
            </a:r>
            <a:r>
              <a:rPr lang="en-AU" sz="2900" dirty="0" err="1"/>
              <a:t>Daoukb</a:t>
            </a:r>
            <a:r>
              <a:rPr lang="en-AU" sz="2900" dirty="0"/>
              <a:t>, An-Sing </a:t>
            </a:r>
            <a:r>
              <a:rPr lang="en-AU" sz="2900" dirty="0" err="1"/>
              <a:t>Chenc</a:t>
            </a:r>
            <a:r>
              <a:rPr lang="en-AU" sz="2900" dirty="0"/>
              <a:t> (2000) Forecasting stock indices: a comparison of classification and level estimation </a:t>
            </a:r>
            <a:r>
              <a:rPr lang="en-AU" sz="2900" dirty="0" smtClean="0"/>
              <a:t>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3</a:t>
            </a:fld>
            <a:endParaRPr lang="en-AU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5546244"/>
              </p:ext>
            </p:extLst>
          </p:nvPr>
        </p:nvGraphicFramePr>
        <p:xfrm>
          <a:off x="242278" y="1023815"/>
          <a:ext cx="11723076" cy="561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1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892692" cy="1345906"/>
          </a:xfrm>
        </p:spPr>
        <p:txBody>
          <a:bodyPr/>
          <a:lstStyle/>
          <a:p>
            <a:r>
              <a:rPr lang="en-AU" b="1" dirty="0" smtClean="0"/>
              <a:t>System overview – daily predictions of ASX200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830" y="4941240"/>
                <a:ext cx="10722708" cy="156588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AU" sz="2400" dirty="0" smtClean="0"/>
                  <a:t>5 years of daily data from Bloomberg, </a:t>
                </a:r>
                <a:r>
                  <a:rPr lang="en-AU" sz="2400" dirty="0" err="1" smtClean="0"/>
                  <a:t>Quandl</a:t>
                </a:r>
                <a:r>
                  <a:rPr lang="en-AU" sz="2400" dirty="0" smtClean="0"/>
                  <a:t> and Reserve Bank of Australia (RBA), 60% training split, 3 years for training and 2 years for out-of-sample validation. </a:t>
                </a:r>
              </a:p>
              <a:p>
                <a:r>
                  <a:rPr lang="en-AU" sz="2400" dirty="0" smtClean="0"/>
                  <a:t>Log-difference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AU" sz="2400" dirty="0" smtClean="0"/>
                  <a:t> </a:t>
                </a:r>
                <a:r>
                  <a:rPr lang="en-AU" sz="2400" dirty="0"/>
                  <a:t>of variables </a:t>
                </a:r>
                <a:r>
                  <a:rPr lang="en-AU" sz="2400" dirty="0" smtClean="0"/>
                  <a:t>were provided </a:t>
                </a:r>
                <a:r>
                  <a:rPr lang="en-AU" sz="2400" dirty="0"/>
                  <a:t>to the </a:t>
                </a:r>
                <a:r>
                  <a:rPr lang="en-AU" sz="2400" dirty="0" smtClean="0"/>
                  <a:t>network</a:t>
                </a:r>
              </a:p>
              <a:p>
                <a:r>
                  <a:rPr lang="en-AU" sz="2400" dirty="0" smtClean="0"/>
                  <a:t>Intra-day prediction of </a:t>
                </a:r>
                <a:r>
                  <a:rPr lang="en-AU" sz="2400" dirty="0"/>
                  <a:t>predict the level and to classify </a:t>
                </a:r>
                <a:r>
                  <a:rPr lang="en-AU" sz="2400" dirty="0" smtClean="0"/>
                  <a:t>the sign </a:t>
                </a:r>
                <a:r>
                  <a:rPr lang="en-AU" sz="2400" dirty="0"/>
                  <a:t>of the </a:t>
                </a:r>
                <a:r>
                  <a:rPr lang="en-AU" sz="2400" dirty="0" smtClean="0"/>
                  <a:t>movement of ASX200</a:t>
                </a:r>
                <a:endParaRPr lang="en-AU" sz="2400" dirty="0"/>
              </a:p>
              <a:p>
                <a:pPr marL="457200" lvl="1" indent="0">
                  <a:buNone/>
                </a:pPr>
                <a:endParaRPr lang="en-AU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830" y="4941240"/>
                <a:ext cx="10722708" cy="1565886"/>
              </a:xfrm>
              <a:blipFill rotWithShape="0">
                <a:blip r:embed="rId2"/>
                <a:stretch>
                  <a:fillRect l="-625" t="-5078" r="-739" b="-74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4</a:t>
            </a:fld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212969" y="1350138"/>
            <a:ext cx="11438534" cy="3323455"/>
            <a:chOff x="228599" y="1312118"/>
            <a:chExt cx="11438534" cy="3323455"/>
          </a:xfrm>
        </p:grpSpPr>
        <p:sp>
          <p:nvSpPr>
            <p:cNvPr id="6" name="Rounded Rectangle 5"/>
            <p:cNvSpPr/>
            <p:nvPr/>
          </p:nvSpPr>
          <p:spPr>
            <a:xfrm>
              <a:off x="228599" y="1552812"/>
              <a:ext cx="3098057" cy="28861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Input variables</a:t>
              </a:r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Global market indices</a:t>
              </a:r>
              <a:endParaRPr lang="en-AU" dirty="0"/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Treasury </a:t>
              </a:r>
              <a:r>
                <a:rPr lang="en-AU" dirty="0"/>
                <a:t>and/or government </a:t>
              </a:r>
              <a:r>
                <a:rPr lang="en-AU" dirty="0" smtClean="0"/>
                <a:t>bonds</a:t>
              </a:r>
              <a:endParaRPr lang="en-AU" dirty="0"/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Dividend </a:t>
              </a:r>
              <a:r>
                <a:rPr lang="en-AU" dirty="0"/>
                <a:t>yield of </a:t>
              </a:r>
              <a:r>
                <a:rPr lang="en-AU" dirty="0" smtClean="0"/>
                <a:t>ASX200</a:t>
              </a:r>
              <a:endParaRPr lang="en-AU" dirty="0"/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FX Rates, USD/Yen</a:t>
              </a:r>
              <a:r>
                <a:rPr lang="en-AU" dirty="0"/>
                <a:t>, USD/JPY, AUD/USD</a:t>
              </a:r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Commodities </a:t>
              </a:r>
              <a:r>
                <a:rPr lang="en-AU" dirty="0"/>
                <a:t>(gold, oil, iron ore)</a:t>
              </a:r>
            </a:p>
            <a:p>
              <a:pPr algn="ctr"/>
              <a:r>
                <a:rPr lang="en-AU" dirty="0" smtClean="0"/>
                <a:t> 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942398" y="1937813"/>
              <a:ext cx="3145349" cy="214753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 mining and feature selection</a:t>
              </a:r>
            </a:p>
            <a:p>
              <a:pPr marL="285750" indent="-285750" algn="ctr">
                <a:buFontTx/>
                <a:buChar char="-"/>
              </a:pPr>
              <a:r>
                <a:rPr lang="en-AU" dirty="0" smtClean="0"/>
                <a:t>Information gain analysis</a:t>
              </a:r>
            </a:p>
            <a:p>
              <a:pPr marL="285750" indent="-285750" algn="ctr">
                <a:buFontTx/>
                <a:buChar char="-"/>
              </a:pPr>
              <a:r>
                <a:rPr lang="en-AU" dirty="0" smtClean="0"/>
                <a:t>Compute log-diff of each input variable</a:t>
              </a:r>
            </a:p>
            <a:p>
              <a:pPr marL="285750" indent="-285750" algn="ctr">
                <a:buFontTx/>
                <a:buChar char="-"/>
              </a:pPr>
              <a:r>
                <a:rPr lang="en-AU" dirty="0" smtClean="0"/>
                <a:t>Standardise inputs</a:t>
              </a:r>
            </a:p>
            <a:p>
              <a:pPr marL="285750" indent="-285750" algn="ctr">
                <a:buFontTx/>
                <a:buChar char="-"/>
              </a:pPr>
              <a:r>
                <a:rPr lang="en-AU" dirty="0" smtClean="0"/>
                <a:t>Max-min outputs</a:t>
              </a:r>
            </a:p>
            <a:p>
              <a:pPr algn="ctr"/>
              <a:r>
                <a:rPr lang="en-AU" dirty="0" smtClean="0"/>
                <a:t> </a:t>
              </a:r>
              <a:endParaRPr lang="en-AU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949223" y="1312118"/>
              <a:ext cx="1461477" cy="1293843"/>
            </a:xfrm>
            <a:prstGeom prst="roundRect">
              <a:avLst/>
            </a:prstGeom>
            <a:solidFill>
              <a:srgbClr val="EE52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Stock direction n</a:t>
              </a:r>
              <a:r>
                <a:rPr lang="en-AU" b="1" dirty="0" smtClean="0"/>
                <a:t>etwork</a:t>
              </a:r>
            </a:p>
            <a:p>
              <a:pPr algn="ctr"/>
              <a:r>
                <a:rPr lang="en-AU" b="1" dirty="0" smtClean="0"/>
                <a:t>(+/-)</a:t>
              </a:r>
              <a:endParaRPr lang="en-AU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949222" y="3341730"/>
              <a:ext cx="1461477" cy="1293843"/>
            </a:xfrm>
            <a:prstGeom prst="roundRect">
              <a:avLst/>
            </a:prstGeom>
            <a:solidFill>
              <a:srgbClr val="EE52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Stock return network</a:t>
              </a:r>
            </a:p>
            <a:p>
              <a:pPr algn="ctr"/>
              <a:r>
                <a:rPr lang="en-AU" b="1" dirty="0" smtClean="0"/>
                <a:t>(x %)</a:t>
              </a:r>
              <a:endParaRPr lang="en-AU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0205656" y="2262437"/>
              <a:ext cx="1461477" cy="12938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Apply trading rules</a:t>
              </a:r>
              <a:endParaRPr lang="en-AU" b="1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3326656" y="2988653"/>
              <a:ext cx="588821" cy="721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7155515" y="2020535"/>
              <a:ext cx="762978" cy="88882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155515" y="2985372"/>
              <a:ext cx="725939" cy="93711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464919" y="2047295"/>
              <a:ext cx="686518" cy="76397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9464918" y="2995869"/>
              <a:ext cx="686519" cy="88038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5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08" y="1325563"/>
            <a:ext cx="6616930" cy="4560887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S&amp;P 500 (U.S.)</a:t>
            </a:r>
          </a:p>
          <a:p>
            <a:r>
              <a:rPr lang="en-AU" dirty="0"/>
              <a:t>S&amp;P/TSX Financials Sector Index (</a:t>
            </a:r>
            <a:r>
              <a:rPr lang="en-AU" dirty="0" smtClean="0"/>
              <a:t>Canada</a:t>
            </a:r>
            <a:r>
              <a:rPr lang="en-AU" dirty="0"/>
              <a:t>)</a:t>
            </a:r>
          </a:p>
          <a:p>
            <a:r>
              <a:rPr lang="en-AU" dirty="0"/>
              <a:t>Shanghai Composite Index (China)</a:t>
            </a:r>
          </a:p>
          <a:p>
            <a:r>
              <a:rPr lang="en-AU" dirty="0"/>
              <a:t>S&amp;P/ASX 200 Daily Dividends</a:t>
            </a:r>
          </a:p>
          <a:p>
            <a:r>
              <a:rPr lang="en-AU" dirty="0"/>
              <a:t>Gold (Commodity)</a:t>
            </a:r>
          </a:p>
          <a:p>
            <a:r>
              <a:rPr lang="en-AU" dirty="0"/>
              <a:t>WTI Crude Oil (Commodity)</a:t>
            </a:r>
          </a:p>
          <a:p>
            <a:r>
              <a:rPr lang="en-AU" dirty="0"/>
              <a:t>AUD/USD (Currency)</a:t>
            </a:r>
          </a:p>
          <a:p>
            <a:r>
              <a:rPr lang="en-AU" dirty="0"/>
              <a:t>USD/JPY (Currency)</a:t>
            </a:r>
          </a:p>
          <a:p>
            <a:r>
              <a:rPr lang="en-AU" dirty="0"/>
              <a:t>Australian 90 Day Bank Bill</a:t>
            </a:r>
          </a:p>
          <a:p>
            <a:r>
              <a:rPr lang="en-AU" dirty="0"/>
              <a:t>Australian Government 10 Year Bonds</a:t>
            </a:r>
          </a:p>
          <a:p>
            <a:r>
              <a:rPr lang="en-AU" dirty="0"/>
              <a:t>United States 10 Year Treasury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5</a:t>
            </a:fld>
            <a:endParaRPr lang="en-A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3549" y="71227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List of inputs and lags</a:t>
            </a:r>
          </a:p>
          <a:p>
            <a:r>
              <a:rPr lang="en-AU" dirty="0" smtClean="0"/>
              <a:t>Few charts</a:t>
            </a:r>
          </a:p>
          <a:p>
            <a:endParaRPr lang="en-AU" dirty="0" smtClean="0"/>
          </a:p>
          <a:p>
            <a:r>
              <a:rPr lang="en-AU" dirty="0" smtClean="0"/>
              <a:t>The project will be implemented in Python</a:t>
            </a:r>
          </a:p>
          <a:p>
            <a:r>
              <a:rPr lang="en-AU" dirty="0" smtClean="0"/>
              <a:t>Use of open source libraries such as </a:t>
            </a:r>
            <a:r>
              <a:rPr lang="en-AU" dirty="0" err="1" smtClean="0"/>
              <a:t>neuPy</a:t>
            </a:r>
            <a:r>
              <a:rPr lang="en-AU" dirty="0" smtClean="0"/>
              <a:t> and </a:t>
            </a:r>
            <a:r>
              <a:rPr lang="en-AU" dirty="0" err="1" smtClean="0"/>
              <a:t>scikit</a:t>
            </a:r>
            <a:r>
              <a:rPr lang="en-AU" dirty="0" smtClean="0"/>
              <a:t>-learn which have a number different learning algorithms and network architectures to experiment with.</a:t>
            </a:r>
          </a:p>
          <a:p>
            <a:endParaRPr lang="en-AU" dirty="0" smtClean="0"/>
          </a:p>
          <a:p>
            <a:r>
              <a:rPr lang="en-AU" dirty="0" smtClean="0"/>
              <a:t>RUN HERE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2" t="6666" r="8782" b="4861"/>
          <a:stretch/>
        </p:blipFill>
        <p:spPr>
          <a:xfrm>
            <a:off x="7696199" y="576744"/>
            <a:ext cx="3990975" cy="338065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590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/>
              <a:t>Inputs to the Neural Network</a:t>
            </a:r>
            <a:endParaRPr lang="en-AU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4" b="5900"/>
          <a:stretch/>
        </p:blipFill>
        <p:spPr>
          <a:xfrm>
            <a:off x="6260898" y="4108551"/>
            <a:ext cx="4699404" cy="23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54" y="1043599"/>
            <a:ext cx="6466254" cy="5340960"/>
          </a:xfrm>
        </p:spPr>
        <p:txBody>
          <a:bodyPr>
            <a:noAutofit/>
          </a:bodyPr>
          <a:lstStyle/>
          <a:p>
            <a:r>
              <a:rPr lang="en-AU" sz="2400" dirty="0" smtClean="0"/>
              <a:t>Python </a:t>
            </a:r>
            <a:r>
              <a:rPr lang="en-AU" sz="2400" dirty="0" smtClean="0"/>
              <a:t>2.7</a:t>
            </a:r>
            <a:endParaRPr lang="en-AU" sz="2400" dirty="0"/>
          </a:p>
          <a:p>
            <a:r>
              <a:rPr lang="en-AU" sz="2400" dirty="0" smtClean="0"/>
              <a:t>Utilises open-source libraries, </a:t>
            </a:r>
            <a:r>
              <a:rPr lang="en-AU" sz="2400" dirty="0"/>
              <a:t>such as </a:t>
            </a:r>
            <a:r>
              <a:rPr lang="en-AU" sz="2400" dirty="0" err="1" smtClean="0"/>
              <a:t>NeuPy</a:t>
            </a:r>
            <a:r>
              <a:rPr lang="en-AU" sz="2400" dirty="0" smtClean="0"/>
              <a:t> </a:t>
            </a:r>
            <a:r>
              <a:rPr lang="en-AU" sz="2400" dirty="0"/>
              <a:t>and </a:t>
            </a:r>
            <a:r>
              <a:rPr lang="en-AU" sz="2400" dirty="0" err="1" smtClean="0"/>
              <a:t>scikit</a:t>
            </a:r>
            <a:r>
              <a:rPr lang="en-AU" sz="2400" dirty="0" smtClean="0"/>
              <a:t>-learn.</a:t>
            </a:r>
            <a:endParaRPr lang="en-AU" sz="2400" dirty="0" smtClean="0"/>
          </a:p>
          <a:p>
            <a:r>
              <a:rPr lang="en-AU" sz="2400" dirty="0" smtClean="0"/>
              <a:t>The input data is first cleaned and aligned based on a specified </a:t>
            </a:r>
            <a:r>
              <a:rPr lang="en-AU" sz="2400" i="1" dirty="0" smtClean="0"/>
              <a:t>lag</a:t>
            </a:r>
            <a:r>
              <a:rPr lang="en-AU" sz="2400" dirty="0" smtClean="0"/>
              <a:t> before being fed into the neural networks</a:t>
            </a:r>
            <a:r>
              <a:rPr lang="en-AU" sz="2400" dirty="0" smtClean="0"/>
              <a:t>.</a:t>
            </a:r>
          </a:p>
          <a:p>
            <a:r>
              <a:rPr lang="en-AU" sz="2400" dirty="0" smtClean="0"/>
              <a:t>Used conjugate gradient optimisation for network learning</a:t>
            </a:r>
            <a:endParaRPr lang="en-AU" sz="2400" dirty="0" smtClean="0"/>
          </a:p>
          <a:p>
            <a:r>
              <a:rPr lang="en-AU" sz="2400" dirty="0" smtClean="0"/>
              <a:t>Runtime performance is very dependent on the time horizons and number of inputs we select</a:t>
            </a:r>
            <a:r>
              <a:rPr lang="en-AU" sz="2400" dirty="0" smtClean="0"/>
              <a:t>.</a:t>
            </a:r>
          </a:p>
          <a:p>
            <a:r>
              <a:rPr lang="en-AU" sz="2400" dirty="0" smtClean="0"/>
              <a:t>Optimal network architecture with bias at each hidden node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input layer&lt;11&gt;, tanh&lt;22&gt;,output layer&lt;1&gt;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6</a:t>
            </a:fld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028" y="861280"/>
            <a:ext cx="4432300" cy="3324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" t="6472" r="8284" b="5011"/>
          <a:stretch/>
        </p:blipFill>
        <p:spPr>
          <a:xfrm>
            <a:off x="6713415" y="2651126"/>
            <a:ext cx="4829175" cy="333480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590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/>
              <a:t>Implementation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5512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AU" b="1" dirty="0" smtClean="0"/>
              <a:t>Performance: March 2007 – May 2016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7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" t="4498" r="8125" b="2308"/>
          <a:stretch/>
        </p:blipFill>
        <p:spPr>
          <a:xfrm>
            <a:off x="1197296" y="3727939"/>
            <a:ext cx="5211845" cy="3130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4469" r="6635" b="1119"/>
          <a:stretch/>
        </p:blipFill>
        <p:spPr>
          <a:xfrm>
            <a:off x="7003139" y="3931138"/>
            <a:ext cx="3932439" cy="2608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4380" r="8473" b="1603"/>
          <a:stretch/>
        </p:blipFill>
        <p:spPr>
          <a:xfrm>
            <a:off x="1197296" y="965835"/>
            <a:ext cx="5172669" cy="2762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" t="4636" r="7224" b="747"/>
          <a:stretch/>
        </p:blipFill>
        <p:spPr>
          <a:xfrm>
            <a:off x="7003139" y="1022179"/>
            <a:ext cx="3829539" cy="2618154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>
            <a:off x="3663301" y="6130315"/>
            <a:ext cx="1492739" cy="336062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008073" y="5595815"/>
            <a:ext cx="144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Training Period</a:t>
            </a:r>
            <a:endParaRPr lang="en-AU" b="1" dirty="0"/>
          </a:p>
        </p:txBody>
      </p:sp>
      <p:sp>
        <p:nvSpPr>
          <p:cNvPr id="12" name="Left-Right Arrow 11"/>
          <p:cNvSpPr/>
          <p:nvPr/>
        </p:nvSpPr>
        <p:spPr>
          <a:xfrm>
            <a:off x="3649472" y="2989812"/>
            <a:ext cx="1492739" cy="336062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4108779" y="2442415"/>
            <a:ext cx="144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Training Period</a:t>
            </a:r>
            <a:endParaRPr lang="en-AU" b="1" dirty="0"/>
          </a:p>
        </p:txBody>
      </p:sp>
      <p:sp>
        <p:nvSpPr>
          <p:cNvPr id="14" name="12-Point Star 13"/>
          <p:cNvSpPr/>
          <p:nvPr/>
        </p:nvSpPr>
        <p:spPr>
          <a:xfrm>
            <a:off x="9531417" y="182026"/>
            <a:ext cx="2660583" cy="2149230"/>
          </a:xfrm>
          <a:prstGeom prst="star12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/>
                </a:solidFill>
              </a:rPr>
              <a:t>Daily direction 1278 days </a:t>
            </a:r>
            <a:r>
              <a:rPr lang="en-AU" sz="1600" b="1" dirty="0">
                <a:solidFill>
                  <a:schemeClr val="tx1"/>
                </a:solidFill>
              </a:rPr>
              <a:t>out of </a:t>
            </a:r>
            <a:r>
              <a:rPr lang="en-AU" sz="1600" b="1" dirty="0" smtClean="0">
                <a:solidFill>
                  <a:schemeClr val="tx1"/>
                </a:solidFill>
              </a:rPr>
              <a:t>2439 days </a:t>
            </a:r>
            <a:r>
              <a:rPr lang="en-AU" sz="1600" b="1" dirty="0">
                <a:solidFill>
                  <a:schemeClr val="tx1"/>
                </a:solidFill>
              </a:rPr>
              <a:t>= 52% correct</a:t>
            </a:r>
            <a:endParaRPr lang="en-A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968"/>
            <a:ext cx="6217663" cy="4351338"/>
          </a:xfrm>
        </p:spPr>
        <p:txBody>
          <a:bodyPr>
            <a:normAutofit/>
          </a:bodyPr>
          <a:lstStyle/>
          <a:p>
            <a:r>
              <a:rPr lang="en-AU" dirty="0" smtClean="0"/>
              <a:t>A trading simulation was developed to further compare our results to a typical buy-and-hold strategy.</a:t>
            </a:r>
          </a:p>
          <a:p>
            <a:r>
              <a:rPr lang="en-AU" dirty="0" smtClean="0"/>
              <a:t>We compared two hypothetical portfolios, one representing the ASX200 and another investing based on the buy/sell signals generated by our neural network.</a:t>
            </a:r>
          </a:p>
          <a:p>
            <a:r>
              <a:rPr lang="en-AU" dirty="0" smtClean="0"/>
              <a:t>Results look promising but further testing is required!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8</a:t>
            </a:fld>
            <a:endParaRPr lang="en-AU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590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/>
              <a:t>Validation Results</a:t>
            </a:r>
            <a:endParaRPr lang="en-AU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t="4354" r="7911" b="2005"/>
          <a:stretch/>
        </p:blipFill>
        <p:spPr>
          <a:xfrm>
            <a:off x="7055863" y="1527967"/>
            <a:ext cx="5071365" cy="361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077" y="0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 smtClean="0"/>
              <a:t>Conclusion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077" y="1117599"/>
            <a:ext cx="10515600" cy="4900246"/>
          </a:xfrm>
        </p:spPr>
        <p:txBody>
          <a:bodyPr>
            <a:normAutofit/>
          </a:bodyPr>
          <a:lstStyle/>
          <a:p>
            <a:r>
              <a:rPr lang="en-AU" dirty="0" smtClean="0"/>
              <a:t>Results we obtained using RMSE and accuracy percentage were promising, and broadly inline with what was achieved in the paper.</a:t>
            </a:r>
          </a:p>
          <a:p>
            <a:r>
              <a:rPr lang="en-AU" dirty="0" smtClean="0"/>
              <a:t>There does appear to be inefficiencies in the market we can exploit.</a:t>
            </a:r>
          </a:p>
          <a:p>
            <a:r>
              <a:rPr lang="en-AU" dirty="0" smtClean="0"/>
              <a:t>The trading simulation showed better than expected results, and could be enhanced to account for dividends, taxes and transaction costs to produce a more realistic P&amp;L.</a:t>
            </a:r>
          </a:p>
          <a:p>
            <a:r>
              <a:rPr lang="en-AU" dirty="0" smtClean="0"/>
              <a:t>Further work can be done to optimise the input selection and neural network parameters.</a:t>
            </a:r>
          </a:p>
          <a:p>
            <a:r>
              <a:rPr lang="en-AU" dirty="0" smtClean="0"/>
              <a:t>We can also look at applying more rigorous testing against different time frames and market conditions to ensure our results are consistent and not just a statistical anomaly. </a:t>
            </a:r>
          </a:p>
          <a:p>
            <a:endParaRPr lang="en-AU" dirty="0" smtClean="0"/>
          </a:p>
          <a:p>
            <a:endParaRPr lang="en-AU" sz="28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</TotalTime>
  <Words>779</Words>
  <Application>Microsoft Office PowerPoint</Application>
  <PresentationFormat>Widescreen</PresentationFormat>
  <Paragraphs>95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The use of data mining and neural networks for forecasting stock market returns David Enke, Suraphan Thawornwong 2005 </vt:lpstr>
      <vt:lpstr>Motivation – Aussie stock market</vt:lpstr>
      <vt:lpstr>Literature review – Neural Networks in Finance</vt:lpstr>
      <vt:lpstr>System overview – daily predictions of ASX200</vt:lpstr>
      <vt:lpstr>PowerPoint Presentation</vt:lpstr>
      <vt:lpstr>PowerPoint Presentation</vt:lpstr>
      <vt:lpstr>Performance: March 2007 – May 2016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Libor Market Models Morten Bjerregaard Pedersen 1998</dc:title>
  <dc:creator>Joel Cappelli</dc:creator>
  <cp:lastModifiedBy>Joel Cappelli</cp:lastModifiedBy>
  <cp:revision>186</cp:revision>
  <dcterms:created xsi:type="dcterms:W3CDTF">2015-08-29T00:37:52Z</dcterms:created>
  <dcterms:modified xsi:type="dcterms:W3CDTF">2016-06-01T15:38:19Z</dcterms:modified>
</cp:coreProperties>
</file>